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52"/>
  </p:notesMasterIdLst>
  <p:handoutMasterIdLst>
    <p:handoutMasterId r:id="rId53"/>
  </p:handoutMasterIdLst>
  <p:sldIdLst>
    <p:sldId id="256" r:id="rId2"/>
    <p:sldId id="307" r:id="rId3"/>
    <p:sldId id="257" r:id="rId4"/>
    <p:sldId id="260" r:id="rId5"/>
    <p:sldId id="261" r:id="rId6"/>
    <p:sldId id="262" r:id="rId7"/>
    <p:sldId id="263" r:id="rId8"/>
    <p:sldId id="259"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1" r:id="rId27"/>
    <p:sldId id="308" r:id="rId28"/>
    <p:sldId id="283" r:id="rId29"/>
    <p:sldId id="284" r:id="rId30"/>
    <p:sldId id="285" r:id="rId31"/>
    <p:sldId id="287" r:id="rId32"/>
    <p:sldId id="310" r:id="rId33"/>
    <p:sldId id="311" r:id="rId34"/>
    <p:sldId id="301" r:id="rId35"/>
    <p:sldId id="303" r:id="rId36"/>
    <p:sldId id="312" r:id="rId37"/>
    <p:sldId id="313" r:id="rId38"/>
    <p:sldId id="288" r:id="rId39"/>
    <p:sldId id="289" r:id="rId40"/>
    <p:sldId id="290" r:id="rId41"/>
    <p:sldId id="291" r:id="rId42"/>
    <p:sldId id="292" r:id="rId43"/>
    <p:sldId id="293" r:id="rId44"/>
    <p:sldId id="294" r:id="rId45"/>
    <p:sldId id="295" r:id="rId46"/>
    <p:sldId id="296" r:id="rId47"/>
    <p:sldId id="297" r:id="rId48"/>
    <p:sldId id="299" r:id="rId49"/>
    <p:sldId id="300" r:id="rId50"/>
    <p:sldId id="306"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42"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532BD0E-D928-4B90-901B-4F4A66A33A5A}" type="datetimeFigureOut">
              <a:rPr lang="es-ES" smtClean="0"/>
              <a:pPr/>
              <a:t>17/12/2010</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B64641-2130-48DA-86E6-2B3A68115F35}" type="slidenum">
              <a:rPr lang="es-ES" smtClean="0"/>
              <a:pPr/>
              <a:t>‹Nº›</a:t>
            </a:fld>
            <a:endParaRPr lang="es-E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94F51-6D21-4E44-9C30-B90DDF4F8D57}" type="datetimeFigureOut">
              <a:rPr lang="es-ES" smtClean="0"/>
              <a:pPr/>
              <a:t>17/12/2010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02CA-E6C2-4390-BA4F-3FCA91380139}" type="slidenum">
              <a:rPr lang="es-ES" smtClean="0"/>
              <a:pPr/>
              <a:t>‹Nº›</a:t>
            </a:fld>
            <a:endParaRPr lang="es-E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97F02CA-E6C2-4390-BA4F-3FCA91380139}" type="slidenum">
              <a:rPr lang="es-ES" smtClean="0"/>
              <a:pPr/>
              <a:t>1</a:t>
            </a:fld>
            <a:endParaRPr lang="es-ES"/>
          </a:p>
        </p:txBody>
      </p:sp>
      <p:sp>
        <p:nvSpPr>
          <p:cNvPr id="5" name="4 Marcador de encabezado"/>
          <p:cNvSpPr>
            <a:spLocks noGrp="1"/>
          </p:cNvSpPr>
          <p:nvPr>
            <p:ph type="hdr" sz="quarter" idx="1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E05C3E5C-7666-4907-BFBF-A00BAE29CA2A}" type="datetime1">
              <a:rPr lang="es-ES" smtClean="0"/>
              <a:pPr/>
              <a:t>17/12/2010</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B08640CB-11A9-4863-9171-C26077CB462B}"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9CA3C6-7BAB-4BDC-86E0-BD09325F968E}" type="datetime1">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8640CB-11A9-4863-9171-C26077CB462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77D7A1F-F743-4E91-A16C-29800167E6D5}" type="datetime1">
              <a:rPr lang="es-ES" smtClean="0"/>
              <a:pPr/>
              <a:t>17/12/2010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08640CB-11A9-4863-9171-C26077CB462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D4D2695F-3E96-488B-9F39-670802E07741}" type="datetime1">
              <a:rPr lang="es-ES" smtClean="0"/>
              <a:pPr/>
              <a:t>17/12/2010</a:t>
            </a:fld>
            <a:endParaRPr lang="es-ES"/>
          </a:p>
        </p:txBody>
      </p:sp>
      <p:sp>
        <p:nvSpPr>
          <p:cNvPr id="9" name="8 Marcador de número de diapositiva"/>
          <p:cNvSpPr>
            <a:spLocks noGrp="1"/>
          </p:cNvSpPr>
          <p:nvPr>
            <p:ph type="sldNum" sz="quarter" idx="15"/>
          </p:nvPr>
        </p:nvSpPr>
        <p:spPr/>
        <p:txBody>
          <a:bodyPr rtlCol="0"/>
          <a:lstStyle/>
          <a:p>
            <a:fld id="{B08640CB-11A9-4863-9171-C26077CB462B}"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4A6E925D-6957-43CA-9974-0089843D664E}" type="datetime1">
              <a:rPr lang="es-ES" smtClean="0"/>
              <a:pPr/>
              <a:t>17/12/2010</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08640CB-11A9-4863-9171-C26077CB462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D6CE4B1-69BF-46D5-B3C1-ED522C6B8C81}" type="datetime1">
              <a:rPr lang="es-ES" smtClean="0"/>
              <a:pPr/>
              <a:t>17/12/2010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08640CB-11A9-4863-9171-C26077CB462B}"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8B5A84D-1821-447D-819E-17AEDF7CB1E5}" type="datetime1">
              <a:rPr lang="es-ES" smtClean="0"/>
              <a:pPr/>
              <a:t>17/12/2010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08640CB-11A9-4863-9171-C26077CB462B}"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81404C48-CD5E-4AF4-9AAF-9CE0EF2753C3}" type="datetime1">
              <a:rPr lang="es-ES" smtClean="0"/>
              <a:pPr/>
              <a:t>17/12/2010</a:t>
            </a:fld>
            <a:endParaRPr lang="es-ES"/>
          </a:p>
        </p:txBody>
      </p:sp>
      <p:sp>
        <p:nvSpPr>
          <p:cNvPr id="7" name="6 Marcador de número de diapositiva"/>
          <p:cNvSpPr>
            <a:spLocks noGrp="1"/>
          </p:cNvSpPr>
          <p:nvPr>
            <p:ph type="sldNum" sz="quarter" idx="11"/>
          </p:nvPr>
        </p:nvSpPr>
        <p:spPr/>
        <p:txBody>
          <a:bodyPr rtlCol="0"/>
          <a:lstStyle/>
          <a:p>
            <a:fld id="{B08640CB-11A9-4863-9171-C26077CB462B}"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A96632-66D3-47A8-9F46-A63871B3F67B}" type="datetime1">
              <a:rPr lang="es-ES" smtClean="0"/>
              <a:pPr/>
              <a:t>17/12/2010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08640CB-11A9-4863-9171-C26077CB462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8E645D9-D73A-44A2-82CC-ADCCF2548DD7}" type="datetime1">
              <a:rPr lang="es-ES" smtClean="0"/>
              <a:pPr/>
              <a:t>17/12/2010</a:t>
            </a:fld>
            <a:endParaRPr lang="es-ES"/>
          </a:p>
        </p:txBody>
      </p:sp>
      <p:sp>
        <p:nvSpPr>
          <p:cNvPr id="22" name="21 Marcador de número de diapositiva"/>
          <p:cNvSpPr>
            <a:spLocks noGrp="1"/>
          </p:cNvSpPr>
          <p:nvPr>
            <p:ph type="sldNum" sz="quarter" idx="15"/>
          </p:nvPr>
        </p:nvSpPr>
        <p:spPr/>
        <p:txBody>
          <a:bodyPr rtlCol="0"/>
          <a:lstStyle/>
          <a:p>
            <a:fld id="{B08640CB-11A9-4863-9171-C26077CB462B}"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82196DA6-DF2B-4804-A85D-AED8C6B4E153}" type="datetime1">
              <a:rPr lang="es-ES" smtClean="0"/>
              <a:pPr/>
              <a:t>17/12/2010</a:t>
            </a:fld>
            <a:endParaRPr lang="es-ES"/>
          </a:p>
        </p:txBody>
      </p:sp>
      <p:sp>
        <p:nvSpPr>
          <p:cNvPr id="18" name="17 Marcador de número de diapositiva"/>
          <p:cNvSpPr>
            <a:spLocks noGrp="1"/>
          </p:cNvSpPr>
          <p:nvPr>
            <p:ph type="sldNum" sz="quarter" idx="11"/>
          </p:nvPr>
        </p:nvSpPr>
        <p:spPr/>
        <p:txBody>
          <a:bodyPr rtlCol="0"/>
          <a:lstStyle/>
          <a:p>
            <a:fld id="{B08640CB-11A9-4863-9171-C26077CB462B}"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DEB5BBE-FC13-4A39-9221-060FDA19F78E}" type="datetime1">
              <a:rPr lang="es-ES" smtClean="0"/>
              <a:pPr/>
              <a:t>17/12/2010</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08640CB-11A9-4863-9171-C26077CB462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2.png"/><Relationship Id="rId4" Type="http://schemas.openxmlformats.org/officeDocument/2006/relationships/image" Target="../media/image52.png"/><Relationship Id="rId9"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fftlab.com/Electronica%20de%20Potencia/Convertido%20Elevador/Boost.htm" TargetMode="External"/><Relationship Id="rId2" Type="http://schemas.openxmlformats.org/officeDocument/2006/relationships/hyperlink" Target="http://www.ecopowerchile.com/blog/?page_id=492"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71670" y="2143116"/>
            <a:ext cx="6172200" cy="1894362"/>
          </a:xfrm>
        </p:spPr>
        <p:txBody>
          <a:bodyPr/>
          <a:lstStyle/>
          <a:p>
            <a:r>
              <a:rPr lang="es-ES" dirty="0" smtClean="0">
                <a:solidFill>
                  <a:schemeClr val="tx1"/>
                </a:solidFill>
              </a:rPr>
              <a:t>Tesina de Seminario</a:t>
            </a:r>
            <a:endParaRPr lang="es-ES" dirty="0">
              <a:solidFill>
                <a:schemeClr val="tx1"/>
              </a:solidFill>
            </a:endParaRPr>
          </a:p>
        </p:txBody>
      </p:sp>
      <p:sp>
        <p:nvSpPr>
          <p:cNvPr id="3" name="2 Subtítulo"/>
          <p:cNvSpPr>
            <a:spLocks noGrp="1"/>
          </p:cNvSpPr>
          <p:nvPr>
            <p:ph type="subTitle" idx="1"/>
          </p:nvPr>
        </p:nvSpPr>
        <p:spPr/>
        <p:txBody>
          <a:bodyPr>
            <a:normAutofit/>
          </a:bodyPr>
          <a:lstStyle/>
          <a:p>
            <a:r>
              <a:rPr lang="es-ES" dirty="0" smtClean="0">
                <a:solidFill>
                  <a:schemeClr val="tx1"/>
                </a:solidFill>
              </a:rPr>
              <a:t>INTEGRANTES:</a:t>
            </a:r>
          </a:p>
          <a:p>
            <a:r>
              <a:rPr lang="es-ES" b="0" dirty="0" smtClean="0">
                <a:solidFill>
                  <a:schemeClr val="tx1"/>
                </a:solidFill>
              </a:rPr>
              <a:t>MARCELO GAVILANEZ DELGADO</a:t>
            </a:r>
          </a:p>
          <a:p>
            <a:r>
              <a:rPr lang="es-ES" b="0" dirty="0" smtClean="0">
                <a:solidFill>
                  <a:schemeClr val="tx1"/>
                </a:solidFill>
              </a:rPr>
              <a:t>EBER ORDOÑEZ ABARCA</a:t>
            </a:r>
            <a:endParaRPr lang="es-ES" b="0" dirty="0">
              <a:solidFill>
                <a:schemeClr val="tx1"/>
              </a:solidFill>
            </a:endParaRPr>
          </a:p>
        </p:txBody>
      </p:sp>
      <p:pic>
        <p:nvPicPr>
          <p:cNvPr id="11268"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EC" sz="2600" b="1" dirty="0">
                <a:solidFill>
                  <a:schemeClr val="tx1"/>
                </a:solidFill>
              </a:rPr>
              <a:t>Sistema</a:t>
            </a:r>
            <a:r>
              <a:rPr lang="es-EC" b="1" dirty="0"/>
              <a:t> </a:t>
            </a:r>
            <a:r>
              <a:rPr lang="es-EC" sz="2600" b="1" dirty="0">
                <a:solidFill>
                  <a:schemeClr val="tx1"/>
                </a:solidFill>
              </a:rPr>
              <a:t>fotovoltaico</a:t>
            </a:r>
            <a:r>
              <a:rPr lang="es-EC" b="1" dirty="0"/>
              <a:t> </a:t>
            </a:r>
            <a:r>
              <a:rPr lang="es-EC" sz="2600" b="1" dirty="0">
                <a:solidFill>
                  <a:schemeClr val="tx1"/>
                </a:solidFill>
              </a:rPr>
              <a:t>aislado</a:t>
            </a:r>
            <a:r>
              <a:rPr lang="es-ES" dirty="0"/>
              <a:t/>
            </a:r>
            <a:br>
              <a:rPr lang="es-ES" dirty="0"/>
            </a:br>
            <a:endParaRPr lang="es-ES" dirty="0"/>
          </a:p>
        </p:txBody>
      </p:sp>
      <p:sp>
        <p:nvSpPr>
          <p:cNvPr id="3" name="2 Marcador de contenido"/>
          <p:cNvSpPr>
            <a:spLocks noGrp="1"/>
          </p:cNvSpPr>
          <p:nvPr>
            <p:ph sz="quarter" idx="1"/>
          </p:nvPr>
        </p:nvSpPr>
        <p:spPr/>
        <p:txBody>
          <a:bodyPr>
            <a:normAutofit/>
          </a:bodyPr>
          <a:lstStyle/>
          <a:p>
            <a:pPr algn="just"/>
            <a:r>
              <a:rPr lang="es-ES" dirty="0"/>
              <a:t>Estos sistemas tienen como misión garantizar un abastecimiento de electricidad autónomo (independiente de la red eléctrica pública) de consumidores o viviendas aisladas. Estas instalaciones no tienen ninguna limitación técnica en cuanto a la potencia eléctrica que puede producir; solamente motivos de economía y rentabilidad establecen una acotación al número de módulos y acumuladores a instalar.</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600" b="1" dirty="0" smtClean="0">
                <a:solidFill>
                  <a:schemeClr val="tx1"/>
                </a:solidFill>
              </a:rPr>
              <a:t>Motivación</a:t>
            </a:r>
            <a:r>
              <a:rPr lang="es-ES" dirty="0" smtClean="0"/>
              <a:t> </a:t>
            </a:r>
            <a:r>
              <a:rPr lang="es-ES" sz="2600" b="1" dirty="0" smtClean="0">
                <a:solidFill>
                  <a:schemeClr val="tx1"/>
                </a:solidFill>
              </a:rPr>
              <a:t>del</a:t>
            </a:r>
            <a:r>
              <a:rPr lang="es-ES" dirty="0" smtClean="0"/>
              <a:t> </a:t>
            </a:r>
            <a:r>
              <a:rPr lang="es-ES" sz="2600" b="1" dirty="0" smtClean="0">
                <a:solidFill>
                  <a:schemeClr val="tx1"/>
                </a:solidFill>
              </a:rPr>
              <a:t>proyecto</a:t>
            </a:r>
          </a:p>
        </p:txBody>
      </p:sp>
      <p:sp>
        <p:nvSpPr>
          <p:cNvPr id="3" name="2 Marcador de contenido"/>
          <p:cNvSpPr>
            <a:spLocks noGrp="1"/>
          </p:cNvSpPr>
          <p:nvPr>
            <p:ph sz="quarter" idx="1"/>
          </p:nvPr>
        </p:nvSpPr>
        <p:spPr/>
        <p:txBody>
          <a:bodyPr/>
          <a:lstStyle/>
          <a:p>
            <a:pPr algn="just"/>
            <a:r>
              <a:rPr lang="es-EC" dirty="0"/>
              <a:t>La motivación principal del proyecto es el creciente uso de los paneles fotovoltaicos debido a su reducción de costos y el aumento de la demanda eléctrica </a:t>
            </a:r>
            <a:endParaRPr lang="es-ES"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49" name="Object 1"/>
          <p:cNvGraphicFramePr>
            <a:graphicFrameLocks noChangeAspect="1"/>
          </p:cNvGraphicFramePr>
          <p:nvPr/>
        </p:nvGraphicFramePr>
        <p:xfrm>
          <a:off x="2339752" y="3933056"/>
          <a:ext cx="4967794" cy="2088232"/>
        </p:xfrm>
        <a:graphic>
          <a:graphicData uri="http://schemas.openxmlformats.org/presentationml/2006/ole">
            <p:oleObj spid="_x0000_s2049" r:id="rId3" imgW="4317190" imgH="1806665" progId="">
              <p:embed/>
            </p:oleObj>
          </a:graphicData>
        </a:graphic>
      </p:graphicFrame>
      <p:pic>
        <p:nvPicPr>
          <p:cNvPr id="6" name="Picture 4"/>
          <p:cNvPicPr>
            <a:picLocks noChangeAspect="1" noChangeArrowheads="1"/>
          </p:cNvPicPr>
          <p:nvPr/>
        </p:nvPicPr>
        <p:blipFill>
          <a:blip r:embed="rId4"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2600" b="1" kern="1200" cap="small" dirty="0">
                <a:solidFill>
                  <a:schemeClr val="tx1"/>
                </a:solidFill>
                <a:latin typeface="+mj-lt"/>
                <a:ea typeface="+mj-ea"/>
                <a:cs typeface="+mj-cs"/>
              </a:rPr>
              <a:t>Panel</a:t>
            </a:r>
            <a:r>
              <a:rPr lang="es-ES" sz="4400" b="1" dirty="0">
                <a:latin typeface="+mj-lt"/>
              </a:rPr>
              <a:t> </a:t>
            </a:r>
            <a:r>
              <a:rPr lang="es-ES" sz="2600" b="1" kern="1200" cap="small" dirty="0">
                <a:solidFill>
                  <a:schemeClr val="tx1"/>
                </a:solidFill>
                <a:latin typeface="+mj-lt"/>
                <a:ea typeface="+mj-ea"/>
                <a:cs typeface="+mj-cs"/>
              </a:rPr>
              <a:t>Fotovoltaico</a:t>
            </a:r>
            <a:r>
              <a:rPr lang="es-ES" dirty="0"/>
              <a:t/>
            </a:r>
            <a:br>
              <a:rPr lang="es-ES" dirty="0"/>
            </a:br>
            <a:endParaRPr lang="es-ES" dirty="0"/>
          </a:p>
        </p:txBody>
      </p:sp>
      <p:sp>
        <p:nvSpPr>
          <p:cNvPr id="3" name="2 Marcador de contenido"/>
          <p:cNvSpPr>
            <a:spLocks noGrp="1"/>
          </p:cNvSpPr>
          <p:nvPr>
            <p:ph sz="quarter" idx="1"/>
          </p:nvPr>
        </p:nvSpPr>
        <p:spPr/>
        <p:txBody>
          <a:bodyPr/>
          <a:lstStyle/>
          <a:p>
            <a:pPr algn="just"/>
            <a:r>
              <a:rPr lang="es-ES" dirty="0"/>
              <a:t>Los paneles fotovoltaicos, están formados por un conjunto de celdas (células fotovoltaicas) que producen electricidad a partir de la luz que incide sobre ellos (electricidad solar).</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85794"/>
            <a:ext cx="8229600" cy="1143000"/>
          </a:xfrm>
        </p:spPr>
        <p:txBody>
          <a:bodyPr>
            <a:normAutofit fontScale="90000"/>
          </a:bodyPr>
          <a:lstStyle/>
          <a:p>
            <a:pPr lvl="2" algn="ctr" rtl="0">
              <a:spcBef>
                <a:spcPct val="0"/>
              </a:spcBef>
            </a:pPr>
            <a:r>
              <a:rPr lang="es-ES" sz="2900" b="1" kern="1200" cap="small" dirty="0">
                <a:solidFill>
                  <a:schemeClr val="tx1"/>
                </a:solidFill>
                <a:latin typeface="+mj-lt"/>
                <a:ea typeface="+mj-ea"/>
                <a:cs typeface="+mj-cs"/>
              </a:rPr>
              <a:t>Principio</a:t>
            </a:r>
            <a:r>
              <a:rPr lang="es-ES" sz="3000" b="1" dirty="0"/>
              <a:t> </a:t>
            </a:r>
            <a:r>
              <a:rPr lang="es-ES" sz="2900" b="1" kern="1200" cap="small" dirty="0">
                <a:solidFill>
                  <a:schemeClr val="tx1"/>
                </a:solidFill>
                <a:latin typeface="+mj-lt"/>
                <a:ea typeface="+mj-ea"/>
                <a:cs typeface="+mj-cs"/>
              </a:rPr>
              <a:t>de</a:t>
            </a:r>
            <a:r>
              <a:rPr lang="es-ES" sz="3000" b="1" dirty="0"/>
              <a:t> </a:t>
            </a:r>
            <a:r>
              <a:rPr lang="es-ES" sz="2900" b="1" kern="1200" cap="small" dirty="0">
                <a:solidFill>
                  <a:schemeClr val="tx1"/>
                </a:solidFill>
                <a:latin typeface="+mj-lt"/>
                <a:ea typeface="+mj-ea"/>
                <a:cs typeface="+mj-cs"/>
              </a:rPr>
              <a:t>funcionamiento</a:t>
            </a:r>
            <a:r>
              <a:rPr lang="es-ES" sz="3000" b="1" dirty="0"/>
              <a:t> </a:t>
            </a:r>
            <a:r>
              <a:rPr lang="es-ES" sz="2900" b="1" kern="1200" cap="small" dirty="0">
                <a:solidFill>
                  <a:schemeClr val="tx1"/>
                </a:solidFill>
                <a:latin typeface="+mj-lt"/>
                <a:ea typeface="+mj-ea"/>
                <a:cs typeface="+mj-cs"/>
              </a:rPr>
              <a:t>de</a:t>
            </a:r>
            <a:r>
              <a:rPr lang="es-ES" sz="3000" b="1" dirty="0"/>
              <a:t> </a:t>
            </a:r>
            <a:r>
              <a:rPr lang="es-ES" sz="2900" b="1" kern="1200" cap="small" dirty="0">
                <a:solidFill>
                  <a:schemeClr val="tx1"/>
                </a:solidFill>
                <a:latin typeface="+mj-lt"/>
                <a:ea typeface="+mj-ea"/>
                <a:cs typeface="+mj-cs"/>
              </a:rPr>
              <a:t>los</a:t>
            </a:r>
            <a:r>
              <a:rPr lang="es-ES" sz="3000" b="1" dirty="0"/>
              <a:t> </a:t>
            </a:r>
            <a:r>
              <a:rPr lang="es-ES" sz="2900" b="1" kern="1200" cap="small" dirty="0">
                <a:solidFill>
                  <a:schemeClr val="tx1"/>
                </a:solidFill>
                <a:latin typeface="+mj-lt"/>
                <a:ea typeface="+mj-ea"/>
                <a:cs typeface="+mj-cs"/>
              </a:rPr>
              <a:t>paneles</a:t>
            </a:r>
            <a:r>
              <a:rPr lang="es-ES" sz="3000" b="1" dirty="0"/>
              <a:t> </a:t>
            </a:r>
            <a:r>
              <a:rPr lang="es-ES" sz="2900" b="1" kern="1200" cap="small" dirty="0">
                <a:solidFill>
                  <a:schemeClr val="tx1"/>
                </a:solidFill>
                <a:latin typeface="+mj-lt"/>
                <a:ea typeface="+mj-ea"/>
                <a:cs typeface="+mj-cs"/>
              </a:rPr>
              <a:t>fotovoltaicos</a:t>
            </a:r>
            <a:r>
              <a:rPr lang="es-ES" sz="1600" dirty="0"/>
              <a:t/>
            </a:r>
            <a:br>
              <a:rPr lang="es-ES" sz="1600" dirty="0"/>
            </a:br>
            <a:endParaRPr lang="es-ES" dirty="0"/>
          </a:p>
        </p:txBody>
      </p:sp>
      <p:grpSp>
        <p:nvGrpSpPr>
          <p:cNvPr id="15" name="Group 22"/>
          <p:cNvGrpSpPr/>
          <p:nvPr/>
        </p:nvGrpSpPr>
        <p:grpSpPr>
          <a:xfrm>
            <a:off x="2123728" y="2132856"/>
            <a:ext cx="4680520" cy="2808312"/>
            <a:chOff x="1142976" y="1857364"/>
            <a:chExt cx="4071966" cy="1991511"/>
          </a:xfrm>
        </p:grpSpPr>
        <p:sp>
          <p:nvSpPr>
            <p:cNvPr id="16" name="Rounded Rectangle 2"/>
            <p:cNvSpPr/>
            <p:nvPr/>
          </p:nvSpPr>
          <p:spPr>
            <a:xfrm>
              <a:off x="2643174" y="2428868"/>
              <a:ext cx="857256" cy="1357322"/>
            </a:xfrm>
            <a:prstGeom prst="roundRect">
              <a:avLst/>
            </a:prstGeom>
            <a:solidFill>
              <a:srgbClr val="2E682F"/>
            </a:solidFill>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cxnSp>
          <p:nvCxnSpPr>
            <p:cNvPr id="17" name="Straight Arrow Connector 4"/>
            <p:cNvCxnSpPr>
              <a:stCxn id="16" idx="0"/>
            </p:cNvCxnSpPr>
            <p:nvPr/>
          </p:nvCxnSpPr>
          <p:spPr>
            <a:xfrm rot="5400000" flipH="1" flipV="1">
              <a:off x="2928926" y="2285992"/>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1"/>
            <p:cNvCxnSpPr/>
            <p:nvPr/>
          </p:nvCxnSpPr>
          <p:spPr>
            <a:xfrm>
              <a:off x="2285984" y="3071810"/>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5"/>
            <p:cNvCxnSpPr/>
            <p:nvPr/>
          </p:nvCxnSpPr>
          <p:spPr>
            <a:xfrm>
              <a:off x="3571868" y="3071810"/>
              <a:ext cx="2857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6"/>
            <p:cNvSpPr txBox="1"/>
            <p:nvPr/>
          </p:nvSpPr>
          <p:spPr>
            <a:xfrm>
              <a:off x="2500298" y="1857364"/>
              <a:ext cx="1285884" cy="27699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t>Energía Eléctrica</a:t>
              </a:r>
              <a:endParaRPr lang="es-ES" sz="1200" dirty="0"/>
            </a:p>
          </p:txBody>
        </p:sp>
        <p:sp>
          <p:nvSpPr>
            <p:cNvPr id="21" name="TextBox 17"/>
            <p:cNvSpPr txBox="1"/>
            <p:nvPr/>
          </p:nvSpPr>
          <p:spPr>
            <a:xfrm>
              <a:off x="3857620" y="2928934"/>
              <a:ext cx="1071570" cy="27699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t>Calor</a:t>
              </a:r>
              <a:endParaRPr lang="es-ES" sz="1200" dirty="0"/>
            </a:p>
          </p:txBody>
        </p:sp>
        <p:sp>
          <p:nvSpPr>
            <p:cNvPr id="22" name="TextBox 18"/>
            <p:cNvSpPr txBox="1"/>
            <p:nvPr/>
          </p:nvSpPr>
          <p:spPr>
            <a:xfrm>
              <a:off x="1571604" y="2937687"/>
              <a:ext cx="928694" cy="27699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t>Fotones</a:t>
              </a:r>
              <a:endParaRPr lang="es-ES" sz="1200" dirty="0"/>
            </a:p>
          </p:txBody>
        </p:sp>
        <p:sp>
          <p:nvSpPr>
            <p:cNvPr id="23" name="TextBox 19"/>
            <p:cNvSpPr txBox="1"/>
            <p:nvPr/>
          </p:nvSpPr>
          <p:spPr>
            <a:xfrm>
              <a:off x="3643306" y="3571876"/>
              <a:ext cx="1571636" cy="27699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t>Proceso Electrotermal</a:t>
              </a:r>
              <a:endParaRPr lang="es-ES" sz="1200" dirty="0"/>
            </a:p>
          </p:txBody>
        </p:sp>
        <p:sp>
          <p:nvSpPr>
            <p:cNvPr id="24" name="TextBox 20"/>
            <p:cNvSpPr txBox="1"/>
            <p:nvPr/>
          </p:nvSpPr>
          <p:spPr>
            <a:xfrm>
              <a:off x="3643306" y="2357430"/>
              <a:ext cx="1571636" cy="461665"/>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t>Calentamiento y Enfriamiento Directo</a:t>
              </a:r>
              <a:endParaRPr lang="es-ES" sz="1200" dirty="0"/>
            </a:p>
          </p:txBody>
        </p:sp>
        <p:sp>
          <p:nvSpPr>
            <p:cNvPr id="25" name="TextBox 21"/>
            <p:cNvSpPr txBox="1"/>
            <p:nvPr/>
          </p:nvSpPr>
          <p:spPr>
            <a:xfrm>
              <a:off x="1142976" y="2285992"/>
              <a:ext cx="1571636" cy="27699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200" dirty="0" smtClean="0"/>
                <a:t>Proceso Fotovoltaico</a:t>
              </a:r>
              <a:endParaRPr lang="es-ES" sz="1200" dirty="0"/>
            </a:p>
          </p:txBody>
        </p:sp>
      </p:grpSp>
      <p:pic>
        <p:nvPicPr>
          <p:cNvPr id="1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1143000"/>
          </a:xfrm>
        </p:spPr>
        <p:txBody>
          <a:bodyPr>
            <a:normAutofit fontScale="90000"/>
          </a:bodyPr>
          <a:lstStyle/>
          <a:p>
            <a:pPr lvl="2" algn="ctr" rtl="0">
              <a:spcBef>
                <a:spcPct val="0"/>
              </a:spcBef>
            </a:pPr>
            <a:r>
              <a:rPr lang="es-ES" sz="2600" b="1" kern="1200" cap="small" dirty="0">
                <a:solidFill>
                  <a:schemeClr val="tx1"/>
                </a:solidFill>
                <a:latin typeface="+mj-lt"/>
                <a:ea typeface="+mj-ea"/>
                <a:cs typeface="+mj-cs"/>
              </a:rPr>
              <a:t>Circuito</a:t>
            </a:r>
            <a:r>
              <a:rPr lang="es-ES" sz="3000" b="1" dirty="0"/>
              <a:t> </a:t>
            </a:r>
            <a:r>
              <a:rPr lang="es-ES" sz="2600" b="1" kern="1200" cap="small" dirty="0">
                <a:solidFill>
                  <a:schemeClr val="tx1"/>
                </a:solidFill>
                <a:latin typeface="+mj-lt"/>
                <a:ea typeface="+mj-ea"/>
                <a:cs typeface="+mj-cs"/>
              </a:rPr>
              <a:t>equivalente</a:t>
            </a:r>
            <a:r>
              <a:rPr lang="es-ES" sz="3000" b="1" dirty="0"/>
              <a:t> </a:t>
            </a:r>
            <a:r>
              <a:rPr lang="es-ES" sz="2600" b="1" kern="1200" cap="small" dirty="0">
                <a:solidFill>
                  <a:schemeClr val="tx1"/>
                </a:solidFill>
                <a:latin typeface="+mj-lt"/>
                <a:ea typeface="+mj-ea"/>
                <a:cs typeface="+mj-cs"/>
              </a:rPr>
              <a:t>del</a:t>
            </a:r>
            <a:r>
              <a:rPr lang="es-ES" sz="3000" b="1" dirty="0"/>
              <a:t> </a:t>
            </a:r>
            <a:r>
              <a:rPr lang="es-ES" sz="2600" b="1" kern="1200" cap="small" dirty="0">
                <a:solidFill>
                  <a:schemeClr val="tx1"/>
                </a:solidFill>
                <a:latin typeface="+mj-lt"/>
                <a:ea typeface="+mj-ea"/>
                <a:cs typeface="+mj-cs"/>
              </a:rPr>
              <a:t>panel</a:t>
            </a:r>
            <a:r>
              <a:rPr lang="es-ES" sz="3000" b="1" dirty="0"/>
              <a:t> </a:t>
            </a:r>
            <a:r>
              <a:rPr lang="es-ES" sz="2900" b="1" kern="1200" cap="small" dirty="0">
                <a:solidFill>
                  <a:schemeClr val="tx1"/>
                </a:solidFill>
                <a:latin typeface="+mj-lt"/>
                <a:ea typeface="+mj-ea"/>
                <a:cs typeface="+mj-cs"/>
              </a:rPr>
              <a:t>fotovoltaico</a:t>
            </a:r>
            <a:r>
              <a:rPr lang="es-ES" sz="1600" dirty="0"/>
              <a:t/>
            </a:r>
            <a:br>
              <a:rPr lang="es-ES" sz="1600" dirty="0"/>
            </a:br>
            <a:endParaRPr lang="es-ES" dirty="0"/>
          </a:p>
        </p:txBody>
      </p:sp>
      <p:grpSp>
        <p:nvGrpSpPr>
          <p:cNvPr id="4" name="32 Grupo"/>
          <p:cNvGrpSpPr/>
          <p:nvPr/>
        </p:nvGrpSpPr>
        <p:grpSpPr>
          <a:xfrm>
            <a:off x="2051720" y="1772816"/>
            <a:ext cx="4392488" cy="2298158"/>
            <a:chOff x="357158" y="3214686"/>
            <a:chExt cx="4071966" cy="2298158"/>
          </a:xfrm>
        </p:grpSpPr>
        <p:cxnSp>
          <p:nvCxnSpPr>
            <p:cNvPr id="5" name="Straight Connector 39"/>
            <p:cNvCxnSpPr/>
            <p:nvPr/>
          </p:nvCxnSpPr>
          <p:spPr>
            <a:xfrm>
              <a:off x="1071538" y="3643314"/>
              <a:ext cx="2143140" cy="1588"/>
            </a:xfrm>
            <a:prstGeom prst="line">
              <a:avLst/>
            </a:prstGeom>
          </p:spPr>
          <p:style>
            <a:lnRef idx="2">
              <a:schemeClr val="dk1"/>
            </a:lnRef>
            <a:fillRef idx="1">
              <a:schemeClr val="lt1"/>
            </a:fillRef>
            <a:effectRef idx="0">
              <a:schemeClr val="dk1"/>
            </a:effectRef>
            <a:fontRef idx="minor">
              <a:schemeClr val="dk1"/>
            </a:fontRef>
          </p:style>
        </p:cxnSp>
        <p:cxnSp>
          <p:nvCxnSpPr>
            <p:cNvPr id="6" name="Straight Connector 41"/>
            <p:cNvCxnSpPr/>
            <p:nvPr/>
          </p:nvCxnSpPr>
          <p:spPr>
            <a:xfrm rot="5400000">
              <a:off x="750067" y="3964785"/>
              <a:ext cx="642942" cy="1588"/>
            </a:xfrm>
            <a:prstGeom prst="line">
              <a:avLst/>
            </a:prstGeom>
          </p:spPr>
          <p:style>
            <a:lnRef idx="2">
              <a:schemeClr val="dk1"/>
            </a:lnRef>
            <a:fillRef idx="1">
              <a:schemeClr val="lt1"/>
            </a:fillRef>
            <a:effectRef idx="0">
              <a:schemeClr val="dk1"/>
            </a:effectRef>
            <a:fontRef idx="minor">
              <a:schemeClr val="dk1"/>
            </a:fontRef>
          </p:style>
        </p:cxnSp>
        <p:sp>
          <p:nvSpPr>
            <p:cNvPr id="7" name="Oval 42"/>
            <p:cNvSpPr/>
            <p:nvPr/>
          </p:nvSpPr>
          <p:spPr>
            <a:xfrm>
              <a:off x="714348" y="4286256"/>
              <a:ext cx="714380" cy="7143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8" name="Straight Connector 44"/>
            <p:cNvCxnSpPr>
              <a:stCxn id="7" idx="4"/>
            </p:cNvCxnSpPr>
            <p:nvPr/>
          </p:nvCxnSpPr>
          <p:spPr>
            <a:xfrm rot="5400000">
              <a:off x="821505" y="5250669"/>
              <a:ext cx="500066" cy="1588"/>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46"/>
            <p:cNvCxnSpPr/>
            <p:nvPr/>
          </p:nvCxnSpPr>
          <p:spPr>
            <a:xfrm>
              <a:off x="1071538" y="5500702"/>
              <a:ext cx="3000396" cy="158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48"/>
            <p:cNvCxnSpPr/>
            <p:nvPr/>
          </p:nvCxnSpPr>
          <p:spPr>
            <a:xfrm rot="5400000">
              <a:off x="1678761" y="4036223"/>
              <a:ext cx="785818" cy="1588"/>
            </a:xfrm>
            <a:prstGeom prst="line">
              <a:avLst/>
            </a:prstGeom>
          </p:spPr>
          <p:style>
            <a:lnRef idx="2">
              <a:schemeClr val="dk1"/>
            </a:lnRef>
            <a:fillRef idx="1">
              <a:schemeClr val="lt1"/>
            </a:fillRef>
            <a:effectRef idx="0">
              <a:schemeClr val="dk1"/>
            </a:effectRef>
            <a:fontRef idx="minor">
              <a:schemeClr val="dk1"/>
            </a:fontRef>
          </p:style>
        </p:cxnSp>
        <p:sp>
          <p:nvSpPr>
            <p:cNvPr id="11" name="Isosceles Triangle 49"/>
            <p:cNvSpPr/>
            <p:nvPr/>
          </p:nvSpPr>
          <p:spPr>
            <a:xfrm rot="10800000">
              <a:off x="1857356" y="4429132"/>
              <a:ext cx="428628" cy="357190"/>
            </a:xfrm>
            <a:prstGeom prst="triangle">
              <a:avLst>
                <a:gd name="adj" fmla="val 47778"/>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12" name="Straight Connector 51"/>
            <p:cNvCxnSpPr/>
            <p:nvPr/>
          </p:nvCxnSpPr>
          <p:spPr>
            <a:xfrm rot="5400000">
              <a:off x="1719242" y="5138750"/>
              <a:ext cx="714380" cy="9524"/>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53"/>
            <p:cNvCxnSpPr/>
            <p:nvPr/>
          </p:nvCxnSpPr>
          <p:spPr>
            <a:xfrm>
              <a:off x="1928794" y="4786322"/>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14" name="Straight Connector 56"/>
            <p:cNvCxnSpPr>
              <a:endCxn id="15" idx="0"/>
            </p:cNvCxnSpPr>
            <p:nvPr/>
          </p:nvCxnSpPr>
          <p:spPr>
            <a:xfrm rot="5400000">
              <a:off x="2537208" y="3964388"/>
              <a:ext cx="642148" cy="1588"/>
            </a:xfrm>
            <a:prstGeom prst="line">
              <a:avLst/>
            </a:prstGeom>
          </p:spPr>
          <p:style>
            <a:lnRef idx="2">
              <a:schemeClr val="dk1"/>
            </a:lnRef>
            <a:fillRef idx="1">
              <a:schemeClr val="lt1"/>
            </a:fillRef>
            <a:effectRef idx="0">
              <a:schemeClr val="dk1"/>
            </a:effectRef>
            <a:fontRef idx="minor">
              <a:schemeClr val="dk1"/>
            </a:fontRef>
          </p:style>
        </p:cxnSp>
        <p:sp>
          <p:nvSpPr>
            <p:cNvPr id="15" name="Rectangle 57"/>
            <p:cNvSpPr/>
            <p:nvPr/>
          </p:nvSpPr>
          <p:spPr>
            <a:xfrm>
              <a:off x="2786050" y="4286256"/>
              <a:ext cx="142876"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16" name="Straight Connector 59"/>
            <p:cNvCxnSpPr>
              <a:stCxn id="15" idx="2"/>
            </p:cNvCxnSpPr>
            <p:nvPr/>
          </p:nvCxnSpPr>
          <p:spPr>
            <a:xfrm rot="5400000">
              <a:off x="2535223" y="5179231"/>
              <a:ext cx="643736" cy="794"/>
            </a:xfrm>
            <a:prstGeom prst="line">
              <a:avLst/>
            </a:prstGeom>
          </p:spPr>
          <p:style>
            <a:lnRef idx="2">
              <a:schemeClr val="dk1"/>
            </a:lnRef>
            <a:fillRef idx="1">
              <a:schemeClr val="lt1"/>
            </a:fillRef>
            <a:effectRef idx="0">
              <a:schemeClr val="dk1"/>
            </a:effectRef>
            <a:fontRef idx="minor">
              <a:schemeClr val="dk1"/>
            </a:fontRef>
          </p:style>
        </p:cxnSp>
        <p:sp>
          <p:nvSpPr>
            <p:cNvPr id="17" name="Rectangle 61"/>
            <p:cNvSpPr/>
            <p:nvPr/>
          </p:nvSpPr>
          <p:spPr>
            <a:xfrm flipH="1">
              <a:off x="3214678" y="3571876"/>
              <a:ext cx="571504" cy="142876"/>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18" name="Straight Connector 65"/>
            <p:cNvCxnSpPr/>
            <p:nvPr/>
          </p:nvCxnSpPr>
          <p:spPr>
            <a:xfrm>
              <a:off x="3786182" y="3643314"/>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19" name="Straight Arrow Connector 72"/>
            <p:cNvCxnSpPr/>
            <p:nvPr/>
          </p:nvCxnSpPr>
          <p:spPr>
            <a:xfrm rot="16200000" flipV="1">
              <a:off x="857224" y="4643446"/>
              <a:ext cx="427834" cy="794"/>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0" name="Straight Arrow Connector 75"/>
            <p:cNvCxnSpPr/>
            <p:nvPr/>
          </p:nvCxnSpPr>
          <p:spPr>
            <a:xfrm rot="5400000">
              <a:off x="1750199" y="5179231"/>
              <a:ext cx="35719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1" name="Straight Arrow Connector 76"/>
            <p:cNvCxnSpPr/>
            <p:nvPr/>
          </p:nvCxnSpPr>
          <p:spPr>
            <a:xfrm rot="5400000">
              <a:off x="2535223" y="5178437"/>
              <a:ext cx="35719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2" name="Straight Arrow Connector 78"/>
            <p:cNvCxnSpPr/>
            <p:nvPr/>
          </p:nvCxnSpPr>
          <p:spPr>
            <a:xfrm>
              <a:off x="3286116" y="3857628"/>
              <a:ext cx="428628"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3" name="TextBox 83"/>
            <p:cNvSpPr txBox="1"/>
            <p:nvPr/>
          </p:nvSpPr>
          <p:spPr>
            <a:xfrm>
              <a:off x="3929058" y="3643314"/>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24" name="TextBox 84"/>
            <p:cNvSpPr txBox="1"/>
            <p:nvPr/>
          </p:nvSpPr>
          <p:spPr>
            <a:xfrm>
              <a:off x="3929058" y="5143512"/>
              <a:ext cx="50006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25" name="TextBox 85"/>
            <p:cNvSpPr txBox="1"/>
            <p:nvPr/>
          </p:nvSpPr>
          <p:spPr>
            <a:xfrm>
              <a:off x="3929058" y="4500570"/>
              <a:ext cx="357190"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V</a:t>
              </a:r>
              <a:endParaRPr lang="es-ES" dirty="0"/>
            </a:p>
          </p:txBody>
        </p:sp>
        <p:sp>
          <p:nvSpPr>
            <p:cNvPr id="26" name="TextBox 86"/>
            <p:cNvSpPr txBox="1"/>
            <p:nvPr/>
          </p:nvSpPr>
          <p:spPr>
            <a:xfrm>
              <a:off x="1714480" y="4000504"/>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27" name="TextBox 87"/>
            <p:cNvSpPr txBox="1"/>
            <p:nvPr/>
          </p:nvSpPr>
          <p:spPr>
            <a:xfrm>
              <a:off x="1714480" y="4714884"/>
              <a:ext cx="50006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28" name="TextBox 88"/>
            <p:cNvSpPr txBox="1"/>
            <p:nvPr/>
          </p:nvSpPr>
          <p:spPr>
            <a:xfrm>
              <a:off x="357158" y="4429132"/>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I</a:t>
              </a:r>
              <a:r>
                <a:rPr lang="es-EC" sz="1100" dirty="0" err="1" smtClean="0"/>
                <a:t>sc</a:t>
              </a:r>
              <a:endParaRPr lang="es-ES" dirty="0"/>
            </a:p>
          </p:txBody>
        </p:sp>
        <p:sp>
          <p:nvSpPr>
            <p:cNvPr id="29" name="TextBox 89"/>
            <p:cNvSpPr txBox="1"/>
            <p:nvPr/>
          </p:nvSpPr>
          <p:spPr>
            <a:xfrm>
              <a:off x="1500166" y="4429132"/>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V</a:t>
              </a:r>
              <a:r>
                <a:rPr lang="es-EC" sz="1100" dirty="0" err="1" smtClean="0"/>
                <a:t>d</a:t>
              </a:r>
              <a:endParaRPr lang="es-ES" dirty="0"/>
            </a:p>
          </p:txBody>
        </p:sp>
        <p:sp>
          <p:nvSpPr>
            <p:cNvPr id="30" name="TextBox 90"/>
            <p:cNvSpPr txBox="1"/>
            <p:nvPr/>
          </p:nvSpPr>
          <p:spPr>
            <a:xfrm>
              <a:off x="1571604" y="4929198"/>
              <a:ext cx="571504"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I</a:t>
              </a:r>
              <a:r>
                <a:rPr lang="es-EC" sz="1100" dirty="0" smtClean="0"/>
                <a:t>d</a:t>
              </a:r>
              <a:endParaRPr lang="es-ES" dirty="0"/>
            </a:p>
          </p:txBody>
        </p:sp>
        <p:sp>
          <p:nvSpPr>
            <p:cNvPr id="31" name="TextBox 91"/>
            <p:cNvSpPr txBox="1"/>
            <p:nvPr/>
          </p:nvSpPr>
          <p:spPr>
            <a:xfrm>
              <a:off x="2357422" y="4929198"/>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I</a:t>
              </a:r>
              <a:r>
                <a:rPr lang="es-EC" sz="1100" dirty="0" err="1" smtClean="0"/>
                <a:t>sh</a:t>
              </a:r>
              <a:endParaRPr lang="es-ES" dirty="0"/>
            </a:p>
          </p:txBody>
        </p:sp>
        <p:sp>
          <p:nvSpPr>
            <p:cNvPr id="32" name="TextBox 92"/>
            <p:cNvSpPr txBox="1"/>
            <p:nvPr/>
          </p:nvSpPr>
          <p:spPr>
            <a:xfrm>
              <a:off x="3000364" y="4429132"/>
              <a:ext cx="50006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R</a:t>
              </a:r>
              <a:r>
                <a:rPr lang="es-EC" sz="1100" dirty="0" err="1" smtClean="0"/>
                <a:t>sh</a:t>
              </a:r>
              <a:endParaRPr lang="es-ES" dirty="0"/>
            </a:p>
          </p:txBody>
        </p:sp>
        <p:sp>
          <p:nvSpPr>
            <p:cNvPr id="33" name="TextBox 95"/>
            <p:cNvSpPr txBox="1"/>
            <p:nvPr/>
          </p:nvSpPr>
          <p:spPr>
            <a:xfrm>
              <a:off x="3357554" y="3857628"/>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I</a:t>
              </a:r>
              <a:endParaRPr lang="es-ES" dirty="0"/>
            </a:p>
          </p:txBody>
        </p:sp>
        <p:sp>
          <p:nvSpPr>
            <p:cNvPr id="34" name="TextBox 96"/>
            <p:cNvSpPr txBox="1"/>
            <p:nvPr/>
          </p:nvSpPr>
          <p:spPr>
            <a:xfrm>
              <a:off x="3286116" y="3214686"/>
              <a:ext cx="642942"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R</a:t>
              </a:r>
              <a:r>
                <a:rPr lang="es-EC" sz="1100" dirty="0" err="1" smtClean="0"/>
                <a:t>s</a:t>
              </a:r>
              <a:endParaRPr lang="es-ES" dirty="0"/>
            </a:p>
          </p:txBody>
        </p:sp>
      </p:gr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4580"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5013176"/>
            <a:ext cx="2790825" cy="400050"/>
          </a:xfrm>
          <a:prstGeom prst="rect">
            <a:avLst/>
          </a:prstGeom>
          <a:noFill/>
        </p:spPr>
      </p:pic>
      <p:pic>
        <p:nvPicPr>
          <p:cNvPr id="37"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ES" sz="2600" b="1" kern="1200" cap="small" dirty="0">
                <a:solidFill>
                  <a:schemeClr val="tx1"/>
                </a:solidFill>
                <a:latin typeface="+mj-lt"/>
                <a:ea typeface="+mj-ea"/>
                <a:cs typeface="+mj-cs"/>
              </a:rPr>
              <a:t>Convertidores</a:t>
            </a:r>
            <a:r>
              <a:rPr lang="es-ES" sz="3000" b="1" dirty="0"/>
              <a:t> </a:t>
            </a:r>
            <a:r>
              <a:rPr lang="es-ES" sz="2600" b="1" kern="1200" cap="small" dirty="0">
                <a:solidFill>
                  <a:schemeClr val="tx1"/>
                </a:solidFill>
                <a:latin typeface="+mj-lt"/>
                <a:ea typeface="+mj-ea"/>
                <a:cs typeface="+mj-cs"/>
              </a:rPr>
              <a:t>PWM</a:t>
            </a:r>
            <a:r>
              <a:rPr lang="es-ES" sz="3000" dirty="0"/>
              <a:t/>
            </a:r>
            <a:br>
              <a:rPr lang="es-ES" sz="3000" dirty="0"/>
            </a:br>
            <a:endParaRPr lang="es-ES" sz="3000" dirty="0"/>
          </a:p>
        </p:txBody>
      </p:sp>
      <p:sp>
        <p:nvSpPr>
          <p:cNvPr id="3" name="2 Marcador de contenido"/>
          <p:cNvSpPr>
            <a:spLocks noGrp="1"/>
          </p:cNvSpPr>
          <p:nvPr>
            <p:ph sz="quarter" idx="1"/>
          </p:nvPr>
        </p:nvSpPr>
        <p:spPr/>
        <p:txBody>
          <a:bodyPr/>
          <a:lstStyle/>
          <a:p>
            <a:pPr algn="just"/>
            <a:r>
              <a:rPr lang="es-ES" dirty="0"/>
              <a:t>El funcionamiento de estos convertidores consiste en generar pulsos de frecuencia determinada y hacer variar el ciclo de trabajo de los mismos (</a:t>
            </a:r>
            <a:r>
              <a:rPr lang="es-ES" dirty="0" err="1"/>
              <a:t>duty</a:t>
            </a:r>
            <a:r>
              <a:rPr lang="es-ES" dirty="0"/>
              <a:t> </a:t>
            </a:r>
            <a:r>
              <a:rPr lang="es-ES" dirty="0" err="1"/>
              <a:t>cycle</a:t>
            </a:r>
            <a:r>
              <a:rPr lang="es-ES" dirty="0"/>
              <a:t>)</a:t>
            </a:r>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600" b="1" kern="1200" cap="small" dirty="0">
                <a:solidFill>
                  <a:schemeClr val="tx1"/>
                </a:solidFill>
                <a:latin typeface="+mj-lt"/>
                <a:ea typeface="+mj-ea"/>
                <a:cs typeface="+mj-cs"/>
              </a:rPr>
              <a:t>Modulación</a:t>
            </a:r>
            <a:r>
              <a:rPr lang="es-ES" sz="3000" b="1" dirty="0"/>
              <a:t> </a:t>
            </a:r>
            <a:r>
              <a:rPr lang="es-ES" sz="2600" b="1" kern="1200" cap="small" dirty="0">
                <a:solidFill>
                  <a:schemeClr val="tx1"/>
                </a:solidFill>
                <a:latin typeface="+mj-lt"/>
                <a:ea typeface="+mj-ea"/>
                <a:cs typeface="+mj-cs"/>
              </a:rPr>
              <a:t>por</a:t>
            </a:r>
            <a:r>
              <a:rPr lang="es-ES" sz="3000" b="1" dirty="0"/>
              <a:t> </a:t>
            </a:r>
            <a:r>
              <a:rPr lang="es-ES" sz="2600" b="1" kern="1200" cap="small" dirty="0">
                <a:solidFill>
                  <a:schemeClr val="tx1"/>
                </a:solidFill>
                <a:latin typeface="+mj-lt"/>
                <a:ea typeface="+mj-ea"/>
                <a:cs typeface="+mj-cs"/>
              </a:rPr>
              <a:t>ancho</a:t>
            </a:r>
            <a:r>
              <a:rPr lang="es-ES" sz="3000" b="1" dirty="0"/>
              <a:t> </a:t>
            </a:r>
            <a:r>
              <a:rPr lang="es-ES" sz="2600" b="1" kern="1200" cap="small" dirty="0">
                <a:solidFill>
                  <a:schemeClr val="tx1"/>
                </a:solidFill>
                <a:latin typeface="+mj-lt"/>
                <a:ea typeface="+mj-ea"/>
                <a:cs typeface="+mj-cs"/>
              </a:rPr>
              <a:t>de</a:t>
            </a:r>
            <a:r>
              <a:rPr lang="es-ES" sz="3000" b="1" dirty="0"/>
              <a:t> </a:t>
            </a:r>
            <a:r>
              <a:rPr lang="es-ES" sz="2600" b="1" kern="1200" cap="small" dirty="0">
                <a:solidFill>
                  <a:schemeClr val="tx1"/>
                </a:solidFill>
                <a:latin typeface="+mj-lt"/>
                <a:ea typeface="+mj-ea"/>
                <a:cs typeface="+mj-cs"/>
              </a:rPr>
              <a:t>pulsos</a:t>
            </a:r>
            <a:r>
              <a:rPr lang="es-ES" sz="3000" b="1" dirty="0"/>
              <a:t> </a:t>
            </a:r>
            <a:r>
              <a:rPr lang="es-ES" sz="1600" dirty="0"/>
              <a:t/>
            </a:r>
            <a:br>
              <a:rPr lang="es-ES" sz="1600" dirty="0"/>
            </a:br>
            <a:endParaRPr lang="es-ES" dirty="0"/>
          </a:p>
        </p:txBody>
      </p:sp>
      <p:sp>
        <p:nvSpPr>
          <p:cNvPr id="3" name="2 Marcador de contenido"/>
          <p:cNvSpPr>
            <a:spLocks noGrp="1"/>
          </p:cNvSpPr>
          <p:nvPr>
            <p:ph sz="quarter" idx="1"/>
          </p:nvPr>
        </p:nvSpPr>
        <p:spPr>
          <a:xfrm>
            <a:off x="457200" y="1340768"/>
            <a:ext cx="8229600" cy="4525963"/>
          </a:xfrm>
        </p:spPr>
        <p:txBody>
          <a:bodyPr>
            <a:normAutofit/>
          </a:bodyPr>
          <a:lstStyle/>
          <a:p>
            <a:pPr algn="just"/>
            <a:r>
              <a:rPr lang="es-ES" dirty="0"/>
              <a:t>La modulación por ancho de pulsos </a:t>
            </a:r>
            <a:r>
              <a:rPr lang="es-ES" dirty="0" smtClean="0"/>
              <a:t> </a:t>
            </a:r>
            <a:r>
              <a:rPr lang="es-ES" dirty="0"/>
              <a:t>de una señal o fuente de energía es una técnica en la que se modifica el ciclo de trabajo de una señal </a:t>
            </a:r>
            <a:r>
              <a:rPr lang="es-ES" dirty="0" smtClean="0"/>
              <a:t>periódica, ya </a:t>
            </a:r>
            <a:r>
              <a:rPr lang="es-ES" dirty="0"/>
              <a:t>sea para transmitir información a través de un canal de comunicaciones o para controlar la cantidad de energía que se envía a una </a:t>
            </a:r>
            <a:r>
              <a:rPr lang="es-ES" dirty="0" smtClean="0"/>
              <a:t>carga.</a:t>
            </a:r>
            <a:endParaRPr lang="es-ES" dirty="0"/>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600" b="1" dirty="0" smtClean="0">
                <a:solidFill>
                  <a:schemeClr val="tx1"/>
                </a:solidFill>
              </a:rPr>
              <a:t>Ciclo</a:t>
            </a:r>
            <a:r>
              <a:rPr lang="es-ES" dirty="0" smtClean="0"/>
              <a:t> </a:t>
            </a:r>
            <a:r>
              <a:rPr lang="es-ES" sz="2600" b="1" dirty="0" smtClean="0">
                <a:solidFill>
                  <a:schemeClr val="tx1"/>
                </a:solidFill>
              </a:rPr>
              <a:t>de</a:t>
            </a:r>
            <a:r>
              <a:rPr lang="es-ES" dirty="0"/>
              <a:t> </a:t>
            </a:r>
            <a:r>
              <a:rPr lang="es-ES" sz="2600" b="1" dirty="0" smtClean="0">
                <a:solidFill>
                  <a:schemeClr val="tx1"/>
                </a:solidFill>
              </a:rPr>
              <a:t>trabajo</a:t>
            </a:r>
          </a:p>
        </p:txBody>
      </p:sp>
      <p:sp>
        <p:nvSpPr>
          <p:cNvPr id="3" name="2 Marcador de contenido"/>
          <p:cNvSpPr>
            <a:spLocks noGrp="1"/>
          </p:cNvSpPr>
          <p:nvPr>
            <p:ph sz="quarter" idx="1"/>
          </p:nvPr>
        </p:nvSpPr>
        <p:spPr/>
        <p:txBody>
          <a:bodyPr/>
          <a:lstStyle/>
          <a:p>
            <a:endParaRPr lang="es-ES" dirty="0" smtClean="0"/>
          </a:p>
          <a:p>
            <a:r>
              <a:rPr lang="es-ES" dirty="0" smtClean="0"/>
              <a:t>D</a:t>
            </a:r>
            <a:r>
              <a:rPr lang="es-ES" dirty="0"/>
              <a:t>: es el ciclo de trabajo</a:t>
            </a:r>
          </a:p>
          <a:p>
            <a:r>
              <a:rPr lang="es-ES" dirty="0"/>
              <a:t>τ es el tiempo en que la función es positiva (ancho del pulso)</a:t>
            </a:r>
          </a:p>
          <a:p>
            <a:r>
              <a:rPr lang="es-ES" dirty="0"/>
              <a:t>T es el período de la función</a:t>
            </a:r>
          </a:p>
          <a:p>
            <a:endParaRPr lang="es-ES" dirty="0"/>
          </a:p>
        </p:txBody>
      </p:sp>
      <p:grpSp>
        <p:nvGrpSpPr>
          <p:cNvPr id="18" name="17 Grupo"/>
          <p:cNvGrpSpPr/>
          <p:nvPr/>
        </p:nvGrpSpPr>
        <p:grpSpPr>
          <a:xfrm>
            <a:off x="3068281" y="4437112"/>
            <a:ext cx="2647398" cy="1982144"/>
            <a:chOff x="3347864" y="5085184"/>
            <a:chExt cx="2088232" cy="1563488"/>
          </a:xfrm>
        </p:grpSpPr>
        <p:cxnSp>
          <p:nvCxnSpPr>
            <p:cNvPr id="4" name="5 Conector recto"/>
            <p:cNvCxnSpPr/>
            <p:nvPr/>
          </p:nvCxnSpPr>
          <p:spPr>
            <a:xfrm>
              <a:off x="3347864" y="6165304"/>
              <a:ext cx="504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7 Conector recto"/>
            <p:cNvCxnSpPr/>
            <p:nvPr/>
          </p:nvCxnSpPr>
          <p:spPr>
            <a:xfrm rot="5400000" flipH="1" flipV="1">
              <a:off x="3779912" y="5877272"/>
              <a:ext cx="36004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9 Conector recto"/>
            <p:cNvCxnSpPr/>
            <p:nvPr/>
          </p:nvCxnSpPr>
          <p:spPr>
            <a:xfrm>
              <a:off x="4067944" y="5805264"/>
              <a:ext cx="4320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11 Conector recto"/>
            <p:cNvCxnSpPr/>
            <p:nvPr/>
          </p:nvCxnSpPr>
          <p:spPr>
            <a:xfrm rot="16200000" flipH="1">
              <a:off x="4427984" y="5877272"/>
              <a:ext cx="36004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16 Conector recto"/>
            <p:cNvCxnSpPr/>
            <p:nvPr/>
          </p:nvCxnSpPr>
          <p:spPr>
            <a:xfrm>
              <a:off x="4716016" y="6165304"/>
              <a:ext cx="504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18 Conector recto"/>
            <p:cNvCxnSpPr/>
            <p:nvPr/>
          </p:nvCxnSpPr>
          <p:spPr>
            <a:xfrm rot="5400000" flipH="1" flipV="1">
              <a:off x="3467924" y="5791745"/>
              <a:ext cx="98107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19 Conector recto"/>
            <p:cNvCxnSpPr/>
            <p:nvPr/>
          </p:nvCxnSpPr>
          <p:spPr>
            <a:xfrm rot="5400000" flipH="1" flipV="1">
              <a:off x="4105419" y="5805264"/>
              <a:ext cx="100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20 Conector recto"/>
            <p:cNvCxnSpPr/>
            <p:nvPr/>
          </p:nvCxnSpPr>
          <p:spPr>
            <a:xfrm rot="5400000" flipH="1" flipV="1">
              <a:off x="5148064" y="5877272"/>
              <a:ext cx="360040" cy="2160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21 Conector recto"/>
            <p:cNvCxnSpPr/>
            <p:nvPr/>
          </p:nvCxnSpPr>
          <p:spPr>
            <a:xfrm rot="5400000" flipH="1" flipV="1">
              <a:off x="4815062" y="5805264"/>
              <a:ext cx="1008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28 Conector recto de flecha"/>
            <p:cNvCxnSpPr/>
            <p:nvPr/>
          </p:nvCxnSpPr>
          <p:spPr>
            <a:xfrm>
              <a:off x="3953908" y="5541048"/>
              <a:ext cx="648072"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30 Conector recto de flecha"/>
            <p:cNvCxnSpPr/>
            <p:nvPr/>
          </p:nvCxnSpPr>
          <p:spPr>
            <a:xfrm>
              <a:off x="3946413" y="6237312"/>
              <a:ext cx="1368152"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32 CuadroTexto"/>
            <p:cNvSpPr txBox="1"/>
            <p:nvPr/>
          </p:nvSpPr>
          <p:spPr>
            <a:xfrm>
              <a:off x="4139952" y="5085184"/>
              <a:ext cx="288032"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smtClean="0"/>
                <a:t>τ</a:t>
              </a:r>
              <a:endParaRPr lang="es-ES" dirty="0"/>
            </a:p>
          </p:txBody>
        </p:sp>
        <p:sp>
          <p:nvSpPr>
            <p:cNvPr id="16" name="33 CuadroTexto"/>
            <p:cNvSpPr txBox="1"/>
            <p:nvPr/>
          </p:nvSpPr>
          <p:spPr>
            <a:xfrm>
              <a:off x="4477507" y="6279340"/>
              <a:ext cx="288032" cy="369332"/>
            </a:xfrm>
            <a:prstGeom prst="rect">
              <a:avLst/>
            </a:prstGeom>
            <a:noFill/>
            <a:ln w="12700">
              <a:noFill/>
            </a:ln>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T</a:t>
              </a:r>
              <a:endParaRPr lang="es-ES" dirty="0"/>
            </a:p>
          </p:txBody>
        </p:sp>
      </p:grpSp>
      <p:pic>
        <p:nvPicPr>
          <p:cNvPr id="17" name="16 Imagen" descr="D = \frac{\tau}{T}"/>
          <p:cNvPicPr/>
          <p:nvPr/>
        </p:nvPicPr>
        <p:blipFill>
          <a:blip r:embed="rId2" cstate="print"/>
          <a:srcRect/>
          <a:stretch>
            <a:fillRect/>
          </a:stretch>
        </p:blipFill>
        <p:spPr bwMode="auto">
          <a:xfrm>
            <a:off x="3786182" y="1357298"/>
            <a:ext cx="1368152" cy="792088"/>
          </a:xfrm>
          <a:prstGeom prst="rect">
            <a:avLst/>
          </a:prstGeom>
          <a:noFill/>
          <a:ln w="9525">
            <a:noFill/>
            <a:miter lim="800000"/>
            <a:headEnd/>
            <a:tailEnd/>
          </a:ln>
        </p:spPr>
      </p:pic>
      <p:pic>
        <p:nvPicPr>
          <p:cNvPr id="19"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428604"/>
            <a:ext cx="8229600" cy="1143000"/>
          </a:xfrm>
        </p:spPr>
        <p:txBody>
          <a:bodyPr>
            <a:normAutofit/>
          </a:bodyPr>
          <a:lstStyle/>
          <a:p>
            <a:r>
              <a:rPr lang="es-ES" sz="2600" b="1" dirty="0" smtClean="0">
                <a:solidFill>
                  <a:schemeClr val="tx1"/>
                </a:solidFill>
              </a:rPr>
              <a:t>Señales</a:t>
            </a:r>
            <a:r>
              <a:rPr lang="es-ES" dirty="0" smtClean="0"/>
              <a:t> </a:t>
            </a:r>
            <a:r>
              <a:rPr lang="es-ES" sz="2600" b="1" dirty="0" smtClean="0">
                <a:solidFill>
                  <a:schemeClr val="tx1"/>
                </a:solidFill>
              </a:rPr>
              <a:t>en</a:t>
            </a:r>
            <a:r>
              <a:rPr lang="es-ES" dirty="0" smtClean="0"/>
              <a:t> </a:t>
            </a:r>
            <a:r>
              <a:rPr lang="es-ES" sz="2600" b="1" dirty="0" smtClean="0">
                <a:solidFill>
                  <a:schemeClr val="tx1"/>
                </a:solidFill>
              </a:rPr>
              <a:t>los</a:t>
            </a:r>
            <a:r>
              <a:rPr lang="es-ES" dirty="0" smtClean="0"/>
              <a:t> </a:t>
            </a:r>
            <a:r>
              <a:rPr lang="es-ES" sz="2600" b="1" dirty="0" smtClean="0">
                <a:solidFill>
                  <a:schemeClr val="tx1"/>
                </a:solidFill>
              </a:rPr>
              <a:t>convertidores</a:t>
            </a:r>
            <a:r>
              <a:rPr lang="es-ES" dirty="0" smtClean="0"/>
              <a:t> </a:t>
            </a:r>
            <a:r>
              <a:rPr lang="es-ES" sz="2600" b="1" dirty="0" smtClean="0">
                <a:solidFill>
                  <a:schemeClr val="tx1"/>
                </a:solidFill>
              </a:rPr>
              <a:t>PWM</a:t>
            </a:r>
          </a:p>
        </p:txBody>
      </p:sp>
      <p:sp>
        <p:nvSpPr>
          <p:cNvPr id="3" name="2 Marcador de contenido"/>
          <p:cNvSpPr>
            <a:spLocks noGrp="1"/>
          </p:cNvSpPr>
          <p:nvPr>
            <p:ph sz="quarter" idx="1"/>
          </p:nvPr>
        </p:nvSpPr>
        <p:spPr>
          <a:xfrm>
            <a:off x="457200" y="1600200"/>
            <a:ext cx="8229600" cy="4853136"/>
          </a:xfrm>
        </p:spPr>
        <p:txBody>
          <a:bodyPr>
            <a:normAutofit/>
          </a:bodyPr>
          <a:lstStyle/>
          <a:p>
            <a:endParaRPr lang="es-EC" dirty="0" smtClean="0"/>
          </a:p>
          <a:p>
            <a:endParaRPr lang="es-EC" dirty="0"/>
          </a:p>
          <a:p>
            <a:endParaRPr lang="es-EC" dirty="0" smtClean="0"/>
          </a:p>
          <a:p>
            <a:endParaRPr lang="es-EC" dirty="0"/>
          </a:p>
          <a:p>
            <a:endParaRPr lang="es-EC" dirty="0" smtClean="0"/>
          </a:p>
          <a:p>
            <a:r>
              <a:rPr lang="es-EC" dirty="0"/>
              <a:t>S</a:t>
            </a:r>
            <a:r>
              <a:rPr lang="es-EC" dirty="0" smtClean="0"/>
              <a:t>eñal </a:t>
            </a:r>
            <a:r>
              <a:rPr lang="es-EC" dirty="0"/>
              <a:t>portadora c(t) </a:t>
            </a:r>
            <a:endParaRPr lang="es-EC" dirty="0" smtClean="0"/>
          </a:p>
          <a:p>
            <a:r>
              <a:rPr lang="es-EC" dirty="0" smtClean="0"/>
              <a:t>Señal </a:t>
            </a:r>
            <a:r>
              <a:rPr lang="es-EC" dirty="0"/>
              <a:t>moduladora </a:t>
            </a:r>
            <a:r>
              <a:rPr lang="es-EC" i="1" dirty="0"/>
              <a:t>m(t)</a:t>
            </a:r>
            <a:r>
              <a:rPr lang="es-EC" dirty="0"/>
              <a:t> </a:t>
            </a:r>
            <a:endParaRPr lang="es-EC" dirty="0" smtClean="0"/>
          </a:p>
          <a:p>
            <a:r>
              <a:rPr lang="es-EC" dirty="0" smtClean="0"/>
              <a:t>Señal </a:t>
            </a:r>
            <a:r>
              <a:rPr lang="es-EC" dirty="0"/>
              <a:t>de conmutación </a:t>
            </a:r>
            <a:r>
              <a:rPr lang="es-EC" i="1" dirty="0"/>
              <a:t>h(t) </a:t>
            </a:r>
            <a:endParaRPr lang="es-ES" dirty="0"/>
          </a:p>
        </p:txBody>
      </p:sp>
      <p:grpSp>
        <p:nvGrpSpPr>
          <p:cNvPr id="4" name="21 Grupo"/>
          <p:cNvGrpSpPr/>
          <p:nvPr/>
        </p:nvGrpSpPr>
        <p:grpSpPr>
          <a:xfrm>
            <a:off x="3000364" y="1714488"/>
            <a:ext cx="4113576" cy="2286016"/>
            <a:chOff x="590805" y="1514475"/>
            <a:chExt cx="6552945" cy="3829050"/>
          </a:xfrm>
        </p:grpSpPr>
        <p:pic>
          <p:nvPicPr>
            <p:cNvPr id="5" name="Picture 3"/>
            <p:cNvPicPr>
              <a:picLocks noChangeAspect="1" noChangeArrowheads="1"/>
            </p:cNvPicPr>
            <p:nvPr/>
          </p:nvPicPr>
          <p:blipFill>
            <a:blip r:embed="rId2" cstate="print"/>
            <a:srcRect/>
            <a:stretch>
              <a:fillRect/>
            </a:stretch>
          </p:blipFill>
          <p:spPr bwMode="auto">
            <a:xfrm>
              <a:off x="2000250" y="1514475"/>
              <a:ext cx="5143500" cy="3829050"/>
            </a:xfrm>
            <a:prstGeom prst="rect">
              <a:avLst/>
            </a:prstGeom>
            <a:noFill/>
            <a:ln w="9525">
              <a:noFill/>
              <a:miter lim="800000"/>
              <a:headEnd/>
              <a:tailEnd/>
            </a:ln>
            <a:effectLst/>
          </p:spPr>
        </p:pic>
        <p:cxnSp>
          <p:nvCxnSpPr>
            <p:cNvPr id="6" name="12 Conector recto de flecha"/>
            <p:cNvCxnSpPr/>
            <p:nvPr/>
          </p:nvCxnSpPr>
          <p:spPr>
            <a:xfrm>
              <a:off x="1500166" y="2000240"/>
              <a:ext cx="857256" cy="21431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14 Conector recto de flecha"/>
            <p:cNvCxnSpPr/>
            <p:nvPr/>
          </p:nvCxnSpPr>
          <p:spPr>
            <a:xfrm flipV="1">
              <a:off x="1500166" y="2357430"/>
              <a:ext cx="1071570" cy="9286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16 Conector recto de flecha"/>
            <p:cNvCxnSpPr/>
            <p:nvPr/>
          </p:nvCxnSpPr>
          <p:spPr>
            <a:xfrm>
              <a:off x="1571604" y="4643446"/>
              <a:ext cx="78581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 name="17 CuadroTexto"/>
            <p:cNvSpPr txBox="1"/>
            <p:nvPr/>
          </p:nvSpPr>
          <p:spPr>
            <a:xfrm>
              <a:off x="590805" y="1785924"/>
              <a:ext cx="1123675" cy="61862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c(t)</a:t>
              </a:r>
              <a:endParaRPr lang="es-ES" dirty="0"/>
            </a:p>
          </p:txBody>
        </p:sp>
        <p:sp>
          <p:nvSpPr>
            <p:cNvPr id="10" name="18 CuadroTexto"/>
            <p:cNvSpPr txBox="1"/>
            <p:nvPr/>
          </p:nvSpPr>
          <p:spPr>
            <a:xfrm>
              <a:off x="590805" y="3071810"/>
              <a:ext cx="1052237" cy="46760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m(t)</a:t>
              </a:r>
              <a:endParaRPr lang="es-ES" dirty="0"/>
            </a:p>
          </p:txBody>
        </p:sp>
        <p:sp>
          <p:nvSpPr>
            <p:cNvPr id="11" name="19 CuadroTexto"/>
            <p:cNvSpPr txBox="1"/>
            <p:nvPr/>
          </p:nvSpPr>
          <p:spPr>
            <a:xfrm>
              <a:off x="590805" y="4046967"/>
              <a:ext cx="1136701" cy="61862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h(t)</a:t>
              </a:r>
              <a:endParaRPr lang="es-ES" dirty="0"/>
            </a:p>
          </p:txBody>
        </p:sp>
      </p:grpSp>
      <p:pic>
        <p:nvPicPr>
          <p:cNvPr id="12"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3000" b="1" dirty="0"/>
              <a:t>Convertidor DC-DC tipo </a:t>
            </a:r>
            <a:r>
              <a:rPr lang="es-ES" sz="3000" b="1" dirty="0" err="1"/>
              <a:t>Boost</a:t>
            </a:r>
            <a:r>
              <a:rPr lang="es-ES" sz="1600" dirty="0"/>
              <a:t/>
            </a:r>
            <a:br>
              <a:rPr lang="es-ES" sz="1600" dirty="0"/>
            </a:br>
            <a:endParaRPr lang="es-ES" dirty="0"/>
          </a:p>
        </p:txBody>
      </p:sp>
      <p:sp>
        <p:nvSpPr>
          <p:cNvPr id="3" name="2 Marcador de contenido"/>
          <p:cNvSpPr>
            <a:spLocks noGrp="1"/>
          </p:cNvSpPr>
          <p:nvPr>
            <p:ph sz="quarter" idx="1"/>
          </p:nvPr>
        </p:nvSpPr>
        <p:spPr>
          <a:xfrm>
            <a:off x="457200" y="1340768"/>
            <a:ext cx="8229600" cy="4525963"/>
          </a:xfrm>
        </p:spPr>
        <p:txBody>
          <a:bodyPr/>
          <a:lstStyle/>
          <a:p>
            <a:pPr algn="just"/>
            <a:r>
              <a:rPr lang="es-ES" dirty="0"/>
              <a:t>El convertidor </a:t>
            </a:r>
            <a:r>
              <a:rPr lang="es-ES" dirty="0" err="1"/>
              <a:t>Boost</a:t>
            </a:r>
            <a:r>
              <a:rPr lang="es-ES" dirty="0"/>
              <a:t> </a:t>
            </a:r>
            <a:r>
              <a:rPr lang="es-ES" dirty="0" smtClean="0"/>
              <a:t>es </a:t>
            </a:r>
            <a:r>
              <a:rPr lang="es-ES" dirty="0"/>
              <a:t>un convertidor de potencia que obtiene a su salida una tensión continua mayor que a su entrada, pero la corriente de salida es menor que la de entrada.</a:t>
            </a:r>
          </a:p>
          <a:p>
            <a:endParaRPr lang="es-ES" dirty="0"/>
          </a:p>
        </p:txBody>
      </p:sp>
      <p:grpSp>
        <p:nvGrpSpPr>
          <p:cNvPr id="69" name="68 Grupo"/>
          <p:cNvGrpSpPr/>
          <p:nvPr/>
        </p:nvGrpSpPr>
        <p:grpSpPr>
          <a:xfrm>
            <a:off x="1115616" y="2924944"/>
            <a:ext cx="5072098" cy="2869662"/>
            <a:chOff x="2035951" y="1994169"/>
            <a:chExt cx="5072098" cy="2869662"/>
          </a:xfrm>
        </p:grpSpPr>
        <p:sp>
          <p:nvSpPr>
            <p:cNvPr id="5" name="Rectangle 48"/>
            <p:cNvSpPr/>
            <p:nvPr/>
          </p:nvSpPr>
          <p:spPr>
            <a:xfrm>
              <a:off x="4107653" y="3565805"/>
              <a:ext cx="428628" cy="571504"/>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6" name="Straight Connector 3"/>
            <p:cNvCxnSpPr/>
            <p:nvPr/>
          </p:nvCxnSpPr>
          <p:spPr>
            <a:xfrm>
              <a:off x="2750331" y="4363516"/>
              <a:ext cx="3429024" cy="1588"/>
            </a:xfrm>
            <a:prstGeom prst="line">
              <a:avLst/>
            </a:prstGeom>
          </p:spPr>
          <p:style>
            <a:lnRef idx="2">
              <a:schemeClr val="dk1"/>
            </a:lnRef>
            <a:fillRef idx="1">
              <a:schemeClr val="lt1"/>
            </a:fillRef>
            <a:effectRef idx="0">
              <a:schemeClr val="dk1"/>
            </a:effectRef>
            <a:fontRef idx="minor">
              <a:schemeClr val="dk1"/>
            </a:fontRef>
          </p:style>
        </p:cxnSp>
        <p:cxnSp>
          <p:nvCxnSpPr>
            <p:cNvPr id="7" name="Straight Connector 5"/>
            <p:cNvCxnSpPr/>
            <p:nvPr/>
          </p:nvCxnSpPr>
          <p:spPr>
            <a:xfrm rot="5400000" flipH="1" flipV="1">
              <a:off x="2500298" y="4101590"/>
              <a:ext cx="500066" cy="1588"/>
            </a:xfrm>
            <a:prstGeom prst="line">
              <a:avLst/>
            </a:prstGeom>
          </p:spPr>
          <p:style>
            <a:lnRef idx="2">
              <a:schemeClr val="dk1"/>
            </a:lnRef>
            <a:fillRef idx="1">
              <a:schemeClr val="lt1"/>
            </a:fillRef>
            <a:effectRef idx="0">
              <a:schemeClr val="dk1"/>
            </a:effectRef>
            <a:fontRef idx="minor">
              <a:schemeClr val="dk1"/>
            </a:fontRef>
          </p:style>
        </p:cxnSp>
        <p:cxnSp>
          <p:nvCxnSpPr>
            <p:cNvPr id="8" name="Straight Connector 7"/>
            <p:cNvCxnSpPr/>
            <p:nvPr/>
          </p:nvCxnSpPr>
          <p:spPr>
            <a:xfrm>
              <a:off x="2607455" y="3849969"/>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9" name="Straight Connector 8"/>
            <p:cNvCxnSpPr/>
            <p:nvPr/>
          </p:nvCxnSpPr>
          <p:spPr>
            <a:xfrm>
              <a:off x="2607455" y="3708681"/>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10" name="Straight Connector 9"/>
            <p:cNvCxnSpPr/>
            <p:nvPr/>
          </p:nvCxnSpPr>
          <p:spPr>
            <a:xfrm>
              <a:off x="2536017" y="3780119"/>
              <a:ext cx="428628" cy="1588"/>
            </a:xfrm>
            <a:prstGeom prst="line">
              <a:avLst/>
            </a:prstGeom>
          </p:spPr>
          <p:style>
            <a:lnRef idx="2">
              <a:schemeClr val="dk1"/>
            </a:lnRef>
            <a:fillRef idx="1">
              <a:schemeClr val="lt1"/>
            </a:fillRef>
            <a:effectRef idx="0">
              <a:schemeClr val="dk1"/>
            </a:effectRef>
            <a:fontRef idx="minor">
              <a:schemeClr val="dk1"/>
            </a:fontRef>
          </p:style>
        </p:cxnSp>
        <p:cxnSp>
          <p:nvCxnSpPr>
            <p:cNvPr id="11" name="Straight Connector 13"/>
            <p:cNvCxnSpPr/>
            <p:nvPr/>
          </p:nvCxnSpPr>
          <p:spPr>
            <a:xfrm>
              <a:off x="2536017" y="3637243"/>
              <a:ext cx="428628" cy="1588"/>
            </a:xfrm>
            <a:prstGeom prst="line">
              <a:avLst/>
            </a:prstGeom>
          </p:spPr>
          <p:style>
            <a:lnRef idx="2">
              <a:schemeClr val="dk1"/>
            </a:lnRef>
            <a:fillRef idx="1">
              <a:schemeClr val="lt1"/>
            </a:fillRef>
            <a:effectRef idx="0">
              <a:schemeClr val="dk1"/>
            </a:effectRef>
            <a:fontRef idx="minor">
              <a:schemeClr val="dk1"/>
            </a:fontRef>
          </p:style>
        </p:cxnSp>
        <p:cxnSp>
          <p:nvCxnSpPr>
            <p:cNvPr id="12" name="Straight Connector 18"/>
            <p:cNvCxnSpPr/>
            <p:nvPr/>
          </p:nvCxnSpPr>
          <p:spPr>
            <a:xfrm rot="5400000" flipH="1" flipV="1">
              <a:off x="2428860" y="3315772"/>
              <a:ext cx="642942" cy="1588"/>
            </a:xfrm>
            <a:prstGeom prst="line">
              <a:avLst/>
            </a:prstGeom>
          </p:spPr>
          <p:style>
            <a:lnRef idx="2">
              <a:schemeClr val="dk1"/>
            </a:lnRef>
            <a:fillRef idx="1">
              <a:schemeClr val="lt1"/>
            </a:fillRef>
            <a:effectRef idx="0">
              <a:schemeClr val="dk1"/>
            </a:effectRef>
            <a:fontRef idx="minor">
              <a:schemeClr val="dk1"/>
            </a:fontRef>
          </p:style>
        </p:cxnSp>
        <p:cxnSp>
          <p:nvCxnSpPr>
            <p:cNvPr id="13" name="Straight Connector 20"/>
            <p:cNvCxnSpPr/>
            <p:nvPr/>
          </p:nvCxnSpPr>
          <p:spPr>
            <a:xfrm>
              <a:off x="2750331" y="2994301"/>
              <a:ext cx="428628" cy="1588"/>
            </a:xfrm>
            <a:prstGeom prst="line">
              <a:avLst/>
            </a:prstGeom>
          </p:spPr>
          <p:style>
            <a:lnRef idx="2">
              <a:schemeClr val="dk1"/>
            </a:lnRef>
            <a:fillRef idx="1">
              <a:schemeClr val="lt1"/>
            </a:fillRef>
            <a:effectRef idx="0">
              <a:schemeClr val="dk1"/>
            </a:effectRef>
            <a:fontRef idx="minor">
              <a:schemeClr val="dk1"/>
            </a:fontRef>
          </p:style>
        </p:cxnSp>
        <p:sp>
          <p:nvSpPr>
            <p:cNvPr id="14" name="Arc 29"/>
            <p:cNvSpPr/>
            <p:nvPr/>
          </p:nvSpPr>
          <p:spPr>
            <a:xfrm>
              <a:off x="3178959" y="2922863"/>
              <a:ext cx="142876" cy="214314"/>
            </a:xfrm>
            <a:prstGeom prst="arc">
              <a:avLst>
                <a:gd name="adj1" fmla="val 10514807"/>
                <a:gd name="adj2" fmla="val 249577"/>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15" name="Arc 30"/>
            <p:cNvSpPr/>
            <p:nvPr/>
          </p:nvSpPr>
          <p:spPr>
            <a:xfrm>
              <a:off x="3331359" y="2922863"/>
              <a:ext cx="142876" cy="214314"/>
            </a:xfrm>
            <a:prstGeom prst="arc">
              <a:avLst>
                <a:gd name="adj1" fmla="val 10514807"/>
                <a:gd name="adj2" fmla="val 249577"/>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16" name="Arc 31"/>
            <p:cNvSpPr/>
            <p:nvPr/>
          </p:nvSpPr>
          <p:spPr>
            <a:xfrm>
              <a:off x="3464711" y="2922863"/>
              <a:ext cx="142876" cy="214314"/>
            </a:xfrm>
            <a:prstGeom prst="arc">
              <a:avLst>
                <a:gd name="adj1" fmla="val 10514807"/>
                <a:gd name="adj2" fmla="val 249577"/>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17" name="Arc 32"/>
            <p:cNvSpPr/>
            <p:nvPr/>
          </p:nvSpPr>
          <p:spPr>
            <a:xfrm>
              <a:off x="3607587" y="2922863"/>
              <a:ext cx="142876" cy="214314"/>
            </a:xfrm>
            <a:prstGeom prst="arc">
              <a:avLst>
                <a:gd name="adj1" fmla="val 10514807"/>
                <a:gd name="adj2" fmla="val 249577"/>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18" name="Straight Connector 38"/>
            <p:cNvCxnSpPr/>
            <p:nvPr/>
          </p:nvCxnSpPr>
          <p:spPr>
            <a:xfrm>
              <a:off x="3750463" y="2994301"/>
              <a:ext cx="571504" cy="1588"/>
            </a:xfrm>
            <a:prstGeom prst="line">
              <a:avLst/>
            </a:prstGeom>
          </p:spPr>
          <p:style>
            <a:lnRef idx="2">
              <a:schemeClr val="dk1"/>
            </a:lnRef>
            <a:fillRef idx="1">
              <a:schemeClr val="lt1"/>
            </a:fillRef>
            <a:effectRef idx="0">
              <a:schemeClr val="dk1"/>
            </a:effectRef>
            <a:fontRef idx="minor">
              <a:schemeClr val="dk1"/>
            </a:fontRef>
          </p:style>
        </p:cxnSp>
        <p:cxnSp>
          <p:nvCxnSpPr>
            <p:cNvPr id="19" name="Straight Connector 42"/>
            <p:cNvCxnSpPr/>
            <p:nvPr/>
          </p:nvCxnSpPr>
          <p:spPr>
            <a:xfrm rot="5400000">
              <a:off x="3713950" y="3101458"/>
              <a:ext cx="1215240" cy="794"/>
            </a:xfrm>
            <a:prstGeom prst="line">
              <a:avLst/>
            </a:prstGeom>
          </p:spPr>
          <p:style>
            <a:lnRef idx="2">
              <a:schemeClr val="dk1"/>
            </a:lnRef>
            <a:fillRef idx="1">
              <a:schemeClr val="lt1"/>
            </a:fillRef>
            <a:effectRef idx="0">
              <a:schemeClr val="dk1"/>
            </a:effectRef>
            <a:fontRef idx="minor">
              <a:schemeClr val="dk1"/>
            </a:fontRef>
          </p:style>
        </p:cxnSp>
        <p:cxnSp>
          <p:nvCxnSpPr>
            <p:cNvPr id="20" name="Straight Connector 44"/>
            <p:cNvCxnSpPr/>
            <p:nvPr/>
          </p:nvCxnSpPr>
          <p:spPr>
            <a:xfrm rot="5400000">
              <a:off x="4142578" y="4173028"/>
              <a:ext cx="357984" cy="794"/>
            </a:xfrm>
            <a:prstGeom prst="line">
              <a:avLst/>
            </a:prstGeom>
          </p:spPr>
          <p:style>
            <a:lnRef idx="2">
              <a:schemeClr val="dk1"/>
            </a:lnRef>
            <a:fillRef idx="1">
              <a:schemeClr val="lt1"/>
            </a:fillRef>
            <a:effectRef idx="0">
              <a:schemeClr val="dk1"/>
            </a:effectRef>
            <a:fontRef idx="minor">
              <a:schemeClr val="dk1"/>
            </a:fontRef>
          </p:style>
        </p:cxnSp>
        <p:cxnSp>
          <p:nvCxnSpPr>
            <p:cNvPr id="21" name="Straight Connector 47"/>
            <p:cNvCxnSpPr/>
            <p:nvPr/>
          </p:nvCxnSpPr>
          <p:spPr>
            <a:xfrm rot="5400000">
              <a:off x="4179091" y="3780119"/>
              <a:ext cx="142876" cy="142876"/>
            </a:xfrm>
            <a:prstGeom prst="line">
              <a:avLst/>
            </a:prstGeom>
          </p:spPr>
          <p:style>
            <a:lnRef idx="2">
              <a:schemeClr val="dk1"/>
            </a:lnRef>
            <a:fillRef idx="1">
              <a:schemeClr val="lt1"/>
            </a:fillRef>
            <a:effectRef idx="0">
              <a:schemeClr val="dk1"/>
            </a:effectRef>
            <a:fontRef idx="minor">
              <a:schemeClr val="dk1"/>
            </a:fontRef>
          </p:style>
        </p:cxnSp>
        <p:cxnSp>
          <p:nvCxnSpPr>
            <p:cNvPr id="22" name="Straight Connector 50"/>
            <p:cNvCxnSpPr/>
            <p:nvPr/>
          </p:nvCxnSpPr>
          <p:spPr>
            <a:xfrm rot="10800000">
              <a:off x="3893339" y="3708681"/>
              <a:ext cx="214314" cy="1588"/>
            </a:xfrm>
            <a:prstGeom prst="line">
              <a:avLst/>
            </a:prstGeom>
          </p:spPr>
          <p:style>
            <a:lnRef idx="2">
              <a:schemeClr val="dk1"/>
            </a:lnRef>
            <a:fillRef idx="1">
              <a:schemeClr val="lt1"/>
            </a:fillRef>
            <a:effectRef idx="0">
              <a:schemeClr val="dk1"/>
            </a:effectRef>
            <a:fontRef idx="minor">
              <a:schemeClr val="dk1"/>
            </a:fontRef>
          </p:style>
        </p:cxnSp>
        <p:sp>
          <p:nvSpPr>
            <p:cNvPr id="23" name="Isosceles Triangle 51"/>
            <p:cNvSpPr/>
            <p:nvPr/>
          </p:nvSpPr>
          <p:spPr>
            <a:xfrm>
              <a:off x="4250529" y="2422797"/>
              <a:ext cx="142876" cy="142876"/>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cxnSp>
          <p:nvCxnSpPr>
            <p:cNvPr id="24" name="Straight Connector 53"/>
            <p:cNvCxnSpPr/>
            <p:nvPr/>
          </p:nvCxnSpPr>
          <p:spPr>
            <a:xfrm>
              <a:off x="4179091" y="2422797"/>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25" name="Straight Connector 58"/>
            <p:cNvCxnSpPr>
              <a:stCxn id="23" idx="0"/>
            </p:cNvCxnSpPr>
            <p:nvPr/>
          </p:nvCxnSpPr>
          <p:spPr>
            <a:xfrm rot="5400000" flipH="1" flipV="1">
              <a:off x="4107653" y="2208483"/>
              <a:ext cx="428628" cy="1588"/>
            </a:xfrm>
            <a:prstGeom prst="line">
              <a:avLst/>
            </a:prstGeom>
          </p:spPr>
          <p:style>
            <a:lnRef idx="2">
              <a:schemeClr val="dk1"/>
            </a:lnRef>
            <a:fillRef idx="1">
              <a:schemeClr val="lt1"/>
            </a:fillRef>
            <a:effectRef idx="0">
              <a:schemeClr val="dk1"/>
            </a:effectRef>
            <a:fontRef idx="minor">
              <a:schemeClr val="dk1"/>
            </a:fontRef>
          </p:style>
        </p:cxnSp>
        <p:cxnSp>
          <p:nvCxnSpPr>
            <p:cNvPr id="26" name="Straight Connector 60"/>
            <p:cNvCxnSpPr/>
            <p:nvPr/>
          </p:nvCxnSpPr>
          <p:spPr>
            <a:xfrm>
              <a:off x="4321967" y="1994169"/>
              <a:ext cx="1857388" cy="1588"/>
            </a:xfrm>
            <a:prstGeom prst="line">
              <a:avLst/>
            </a:prstGeom>
          </p:spPr>
          <p:style>
            <a:lnRef idx="2">
              <a:schemeClr val="dk1"/>
            </a:lnRef>
            <a:fillRef idx="1">
              <a:schemeClr val="lt1"/>
            </a:fillRef>
            <a:effectRef idx="0">
              <a:schemeClr val="dk1"/>
            </a:effectRef>
            <a:fontRef idx="minor">
              <a:schemeClr val="dk1"/>
            </a:fontRef>
          </p:style>
        </p:cxnSp>
        <p:cxnSp>
          <p:nvCxnSpPr>
            <p:cNvPr id="27" name="Straight Connector 67"/>
            <p:cNvCxnSpPr/>
            <p:nvPr/>
          </p:nvCxnSpPr>
          <p:spPr>
            <a:xfrm rot="5400000">
              <a:off x="4929190" y="2529954"/>
              <a:ext cx="1071570" cy="1588"/>
            </a:xfrm>
            <a:prstGeom prst="line">
              <a:avLst/>
            </a:prstGeom>
          </p:spPr>
          <p:style>
            <a:lnRef idx="2">
              <a:schemeClr val="dk1"/>
            </a:lnRef>
            <a:fillRef idx="1">
              <a:schemeClr val="lt1"/>
            </a:fillRef>
            <a:effectRef idx="0">
              <a:schemeClr val="dk1"/>
            </a:effectRef>
            <a:fontRef idx="minor">
              <a:schemeClr val="dk1"/>
            </a:fontRef>
          </p:style>
        </p:cxnSp>
        <p:cxnSp>
          <p:nvCxnSpPr>
            <p:cNvPr id="28" name="Straight Connector 69"/>
            <p:cNvCxnSpPr/>
            <p:nvPr/>
          </p:nvCxnSpPr>
          <p:spPr>
            <a:xfrm>
              <a:off x="5322099" y="3065739"/>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29" name="Straight Connector 70"/>
            <p:cNvCxnSpPr/>
            <p:nvPr/>
          </p:nvCxnSpPr>
          <p:spPr>
            <a:xfrm>
              <a:off x="5322099" y="3207027"/>
              <a:ext cx="285752" cy="1588"/>
            </a:xfrm>
            <a:prstGeom prst="line">
              <a:avLst/>
            </a:prstGeom>
          </p:spPr>
          <p:style>
            <a:lnRef idx="2">
              <a:schemeClr val="dk1"/>
            </a:lnRef>
            <a:fillRef idx="1">
              <a:schemeClr val="lt1"/>
            </a:fillRef>
            <a:effectRef idx="0">
              <a:schemeClr val="dk1"/>
            </a:effectRef>
            <a:fontRef idx="minor">
              <a:schemeClr val="dk1"/>
            </a:fontRef>
          </p:style>
        </p:cxnSp>
        <p:cxnSp>
          <p:nvCxnSpPr>
            <p:cNvPr id="30" name="Straight Connector 71"/>
            <p:cNvCxnSpPr/>
            <p:nvPr/>
          </p:nvCxnSpPr>
          <p:spPr>
            <a:xfrm rot="5400000">
              <a:off x="4894265" y="3779325"/>
              <a:ext cx="1143008" cy="1588"/>
            </a:xfrm>
            <a:prstGeom prst="line">
              <a:avLst/>
            </a:prstGeom>
          </p:spPr>
          <p:style>
            <a:lnRef idx="2">
              <a:schemeClr val="dk1"/>
            </a:lnRef>
            <a:fillRef idx="1">
              <a:schemeClr val="lt1"/>
            </a:fillRef>
            <a:effectRef idx="0">
              <a:schemeClr val="dk1"/>
            </a:effectRef>
            <a:fontRef idx="minor">
              <a:schemeClr val="dk1"/>
            </a:fontRef>
          </p:style>
        </p:cxnSp>
        <p:cxnSp>
          <p:nvCxnSpPr>
            <p:cNvPr id="31" name="Straight Connector 74"/>
            <p:cNvCxnSpPr/>
            <p:nvPr/>
          </p:nvCxnSpPr>
          <p:spPr>
            <a:xfrm rot="5400000">
              <a:off x="5786446" y="2387078"/>
              <a:ext cx="785818" cy="1588"/>
            </a:xfrm>
            <a:prstGeom prst="line">
              <a:avLst/>
            </a:prstGeom>
          </p:spPr>
          <p:style>
            <a:lnRef idx="2">
              <a:schemeClr val="dk1"/>
            </a:lnRef>
            <a:fillRef idx="1">
              <a:schemeClr val="lt1"/>
            </a:fillRef>
            <a:effectRef idx="0">
              <a:schemeClr val="dk1"/>
            </a:effectRef>
            <a:fontRef idx="minor">
              <a:schemeClr val="dk1"/>
            </a:fontRef>
          </p:style>
        </p:cxnSp>
        <p:cxnSp>
          <p:nvCxnSpPr>
            <p:cNvPr id="32" name="Straight Connector 79"/>
            <p:cNvCxnSpPr/>
            <p:nvPr/>
          </p:nvCxnSpPr>
          <p:spPr>
            <a:xfrm rot="16200000" flipH="1">
              <a:off x="6179355" y="2779987"/>
              <a:ext cx="71438" cy="71438"/>
            </a:xfrm>
            <a:prstGeom prst="line">
              <a:avLst/>
            </a:prstGeom>
          </p:spPr>
          <p:style>
            <a:lnRef idx="2">
              <a:schemeClr val="dk1"/>
            </a:lnRef>
            <a:fillRef idx="1">
              <a:schemeClr val="lt1"/>
            </a:fillRef>
            <a:effectRef idx="0">
              <a:schemeClr val="dk1"/>
            </a:effectRef>
            <a:fontRef idx="minor">
              <a:schemeClr val="dk1"/>
            </a:fontRef>
          </p:style>
        </p:cxnSp>
        <p:cxnSp>
          <p:nvCxnSpPr>
            <p:cNvPr id="33" name="Straight Connector 81"/>
            <p:cNvCxnSpPr/>
            <p:nvPr/>
          </p:nvCxnSpPr>
          <p:spPr>
            <a:xfrm rot="10800000" flipV="1">
              <a:off x="6107917" y="2851425"/>
              <a:ext cx="142876" cy="71438"/>
            </a:xfrm>
            <a:prstGeom prst="line">
              <a:avLst/>
            </a:prstGeom>
          </p:spPr>
          <p:style>
            <a:lnRef idx="2">
              <a:schemeClr val="dk1"/>
            </a:lnRef>
            <a:fillRef idx="1">
              <a:schemeClr val="lt1"/>
            </a:fillRef>
            <a:effectRef idx="0">
              <a:schemeClr val="dk1"/>
            </a:effectRef>
            <a:fontRef idx="minor">
              <a:schemeClr val="dk1"/>
            </a:fontRef>
          </p:style>
        </p:cxnSp>
        <p:cxnSp>
          <p:nvCxnSpPr>
            <p:cNvPr id="34" name="Straight Connector 83"/>
            <p:cNvCxnSpPr/>
            <p:nvPr/>
          </p:nvCxnSpPr>
          <p:spPr>
            <a:xfrm>
              <a:off x="6107917" y="2922863"/>
              <a:ext cx="142876" cy="71438"/>
            </a:xfrm>
            <a:prstGeom prst="line">
              <a:avLst/>
            </a:prstGeom>
          </p:spPr>
          <p:style>
            <a:lnRef idx="2">
              <a:schemeClr val="dk1"/>
            </a:lnRef>
            <a:fillRef idx="1">
              <a:schemeClr val="lt1"/>
            </a:fillRef>
            <a:effectRef idx="0">
              <a:schemeClr val="dk1"/>
            </a:effectRef>
            <a:fontRef idx="minor">
              <a:schemeClr val="dk1"/>
            </a:fontRef>
          </p:style>
        </p:cxnSp>
        <p:cxnSp>
          <p:nvCxnSpPr>
            <p:cNvPr id="35" name="Straight Connector 85"/>
            <p:cNvCxnSpPr/>
            <p:nvPr/>
          </p:nvCxnSpPr>
          <p:spPr>
            <a:xfrm rot="10800000" flipV="1">
              <a:off x="6107917" y="2994301"/>
              <a:ext cx="142876" cy="71438"/>
            </a:xfrm>
            <a:prstGeom prst="line">
              <a:avLst/>
            </a:prstGeom>
          </p:spPr>
          <p:style>
            <a:lnRef idx="2">
              <a:schemeClr val="dk1"/>
            </a:lnRef>
            <a:fillRef idx="1">
              <a:schemeClr val="lt1"/>
            </a:fillRef>
            <a:effectRef idx="0">
              <a:schemeClr val="dk1"/>
            </a:effectRef>
            <a:fontRef idx="minor">
              <a:schemeClr val="dk1"/>
            </a:fontRef>
          </p:style>
        </p:cxnSp>
        <p:cxnSp>
          <p:nvCxnSpPr>
            <p:cNvPr id="36" name="Straight Connector 86"/>
            <p:cNvCxnSpPr/>
            <p:nvPr/>
          </p:nvCxnSpPr>
          <p:spPr>
            <a:xfrm>
              <a:off x="6107917" y="3065739"/>
              <a:ext cx="142876" cy="71438"/>
            </a:xfrm>
            <a:prstGeom prst="line">
              <a:avLst/>
            </a:prstGeom>
          </p:spPr>
          <p:style>
            <a:lnRef idx="2">
              <a:schemeClr val="dk1"/>
            </a:lnRef>
            <a:fillRef idx="1">
              <a:schemeClr val="lt1"/>
            </a:fillRef>
            <a:effectRef idx="0">
              <a:schemeClr val="dk1"/>
            </a:effectRef>
            <a:fontRef idx="minor">
              <a:schemeClr val="dk1"/>
            </a:fontRef>
          </p:style>
        </p:cxnSp>
        <p:cxnSp>
          <p:nvCxnSpPr>
            <p:cNvPr id="37" name="Straight Connector 87"/>
            <p:cNvCxnSpPr/>
            <p:nvPr/>
          </p:nvCxnSpPr>
          <p:spPr>
            <a:xfrm rot="10800000" flipV="1">
              <a:off x="6107918" y="3146701"/>
              <a:ext cx="142876" cy="71438"/>
            </a:xfrm>
            <a:prstGeom prst="line">
              <a:avLst/>
            </a:prstGeom>
          </p:spPr>
          <p:style>
            <a:lnRef idx="2">
              <a:schemeClr val="dk1"/>
            </a:lnRef>
            <a:fillRef idx="1">
              <a:schemeClr val="lt1"/>
            </a:fillRef>
            <a:effectRef idx="0">
              <a:schemeClr val="dk1"/>
            </a:effectRef>
            <a:fontRef idx="minor">
              <a:schemeClr val="dk1"/>
            </a:fontRef>
          </p:style>
        </p:cxnSp>
        <p:cxnSp>
          <p:nvCxnSpPr>
            <p:cNvPr id="38" name="Straight Connector 89"/>
            <p:cNvCxnSpPr/>
            <p:nvPr/>
          </p:nvCxnSpPr>
          <p:spPr>
            <a:xfrm rot="5400000">
              <a:off x="5643570" y="3815838"/>
              <a:ext cx="1072364" cy="794"/>
            </a:xfrm>
            <a:prstGeom prst="line">
              <a:avLst/>
            </a:prstGeom>
          </p:spPr>
          <p:style>
            <a:lnRef idx="2">
              <a:schemeClr val="dk1"/>
            </a:lnRef>
            <a:fillRef idx="1">
              <a:schemeClr val="lt1"/>
            </a:fillRef>
            <a:effectRef idx="0">
              <a:schemeClr val="dk1"/>
            </a:effectRef>
            <a:fontRef idx="minor">
              <a:schemeClr val="dk1"/>
            </a:fontRef>
          </p:style>
        </p:cxnSp>
        <p:cxnSp>
          <p:nvCxnSpPr>
            <p:cNvPr id="39" name="Straight Connector 92"/>
            <p:cNvCxnSpPr/>
            <p:nvPr/>
          </p:nvCxnSpPr>
          <p:spPr>
            <a:xfrm rot="16200000" flipH="1">
              <a:off x="6107917" y="3208615"/>
              <a:ext cx="71438" cy="71438"/>
            </a:xfrm>
            <a:prstGeom prst="line">
              <a:avLst/>
            </a:prstGeom>
          </p:spPr>
          <p:style>
            <a:lnRef idx="2">
              <a:schemeClr val="dk1"/>
            </a:lnRef>
            <a:fillRef idx="1">
              <a:schemeClr val="lt1"/>
            </a:fillRef>
            <a:effectRef idx="0">
              <a:schemeClr val="dk1"/>
            </a:effectRef>
            <a:fontRef idx="minor">
              <a:schemeClr val="dk1"/>
            </a:fontRef>
          </p:style>
        </p:cxnSp>
        <p:cxnSp>
          <p:nvCxnSpPr>
            <p:cNvPr id="40" name="Straight Arrow Connector 96"/>
            <p:cNvCxnSpPr/>
            <p:nvPr/>
          </p:nvCxnSpPr>
          <p:spPr>
            <a:xfrm rot="5400000">
              <a:off x="5822165" y="2494235"/>
              <a:ext cx="428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1" name="Straight Arrow Connector 97"/>
            <p:cNvCxnSpPr/>
            <p:nvPr/>
          </p:nvCxnSpPr>
          <p:spPr>
            <a:xfrm rot="5400000">
              <a:off x="5108579" y="2493441"/>
              <a:ext cx="428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102"/>
            <p:cNvCxnSpPr/>
            <p:nvPr/>
          </p:nvCxnSpPr>
          <p:spPr>
            <a:xfrm>
              <a:off x="3250397" y="2779987"/>
              <a:ext cx="428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3" name="Rectangle 103"/>
            <p:cNvSpPr/>
            <p:nvPr/>
          </p:nvSpPr>
          <p:spPr>
            <a:xfrm>
              <a:off x="3821901" y="3637243"/>
              <a:ext cx="71438" cy="71438"/>
            </a:xfrm>
            <a:prstGeom prst="rect">
              <a:avLst/>
            </a:prstGeom>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p>
          </p:txBody>
        </p:sp>
        <p:sp>
          <p:nvSpPr>
            <p:cNvPr id="44" name="TextBox 104"/>
            <p:cNvSpPr txBox="1"/>
            <p:nvPr/>
          </p:nvSpPr>
          <p:spPr>
            <a:xfrm>
              <a:off x="3464711" y="4494499"/>
              <a:ext cx="285752"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D</a:t>
              </a:r>
              <a:endParaRPr lang="es-ES" dirty="0"/>
            </a:p>
          </p:txBody>
        </p:sp>
        <p:cxnSp>
          <p:nvCxnSpPr>
            <p:cNvPr id="45" name="Shape 106"/>
            <p:cNvCxnSpPr>
              <a:stCxn id="44" idx="0"/>
              <a:endCxn id="43" idx="1"/>
            </p:cNvCxnSpPr>
            <p:nvPr/>
          </p:nvCxnSpPr>
          <p:spPr>
            <a:xfrm rot="5400000" flipH="1" flipV="1">
              <a:off x="3303976" y="3976574"/>
              <a:ext cx="821537" cy="214314"/>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46" name="TextBox 107"/>
            <p:cNvSpPr txBox="1"/>
            <p:nvPr/>
          </p:nvSpPr>
          <p:spPr>
            <a:xfrm>
              <a:off x="6322231" y="2065607"/>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47" name="TextBox 108"/>
            <p:cNvSpPr txBox="1"/>
            <p:nvPr/>
          </p:nvSpPr>
          <p:spPr>
            <a:xfrm>
              <a:off x="6322231" y="3910853"/>
              <a:ext cx="571504"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48" name="TextBox 111"/>
            <p:cNvSpPr txBox="1"/>
            <p:nvPr/>
          </p:nvSpPr>
          <p:spPr>
            <a:xfrm>
              <a:off x="6465107" y="2922863"/>
              <a:ext cx="642942"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V</a:t>
              </a:r>
              <a:r>
                <a:rPr lang="es-EC" sz="1100" dirty="0" err="1" smtClean="0"/>
                <a:t>o</a:t>
              </a:r>
              <a:endParaRPr lang="es-ES" dirty="0"/>
            </a:p>
          </p:txBody>
        </p:sp>
        <p:sp>
          <p:nvSpPr>
            <p:cNvPr id="49" name="TextBox 112"/>
            <p:cNvSpPr txBox="1"/>
            <p:nvPr/>
          </p:nvSpPr>
          <p:spPr>
            <a:xfrm>
              <a:off x="5822165" y="2851425"/>
              <a:ext cx="214314"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R</a:t>
              </a:r>
              <a:endParaRPr lang="es-ES" dirty="0"/>
            </a:p>
          </p:txBody>
        </p:sp>
        <p:sp>
          <p:nvSpPr>
            <p:cNvPr id="50" name="TextBox 113"/>
            <p:cNvSpPr txBox="1"/>
            <p:nvPr/>
          </p:nvSpPr>
          <p:spPr>
            <a:xfrm>
              <a:off x="5679289" y="2279921"/>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I</a:t>
              </a:r>
              <a:r>
                <a:rPr lang="es-EC" sz="1100" dirty="0" smtClean="0"/>
                <a:t>o</a:t>
              </a:r>
              <a:endParaRPr lang="es-ES" dirty="0"/>
            </a:p>
          </p:txBody>
        </p:sp>
        <p:sp>
          <p:nvSpPr>
            <p:cNvPr id="51" name="TextBox 114"/>
            <p:cNvSpPr txBox="1"/>
            <p:nvPr/>
          </p:nvSpPr>
          <p:spPr>
            <a:xfrm>
              <a:off x="4964909" y="2279921"/>
              <a:ext cx="50006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i</a:t>
              </a:r>
              <a:r>
                <a:rPr lang="es-EC" sz="1100" dirty="0" err="1" smtClean="0"/>
                <a:t>c</a:t>
              </a:r>
              <a:endParaRPr lang="es-ES" dirty="0"/>
            </a:p>
          </p:txBody>
        </p:sp>
        <p:sp>
          <p:nvSpPr>
            <p:cNvPr id="52" name="TextBox 115"/>
            <p:cNvSpPr txBox="1"/>
            <p:nvPr/>
          </p:nvSpPr>
          <p:spPr>
            <a:xfrm>
              <a:off x="5107785" y="2767845"/>
              <a:ext cx="357190"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C</a:t>
              </a:r>
              <a:endParaRPr lang="es-ES" dirty="0"/>
            </a:p>
          </p:txBody>
        </p:sp>
        <p:sp>
          <p:nvSpPr>
            <p:cNvPr id="53" name="TextBox 116"/>
            <p:cNvSpPr txBox="1"/>
            <p:nvPr/>
          </p:nvSpPr>
          <p:spPr>
            <a:xfrm>
              <a:off x="4321967" y="2779987"/>
              <a:ext cx="357190"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a:t>
              </a:r>
              <a:endParaRPr lang="es-ES" dirty="0"/>
            </a:p>
          </p:txBody>
        </p:sp>
        <p:sp>
          <p:nvSpPr>
            <p:cNvPr id="54" name="TextBox 117"/>
            <p:cNvSpPr txBox="1"/>
            <p:nvPr/>
          </p:nvSpPr>
          <p:spPr>
            <a:xfrm>
              <a:off x="4499992" y="3212976"/>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a:t>
              </a:r>
              <a:endParaRPr lang="es-ES" dirty="0"/>
            </a:p>
          </p:txBody>
        </p:sp>
        <p:sp>
          <p:nvSpPr>
            <p:cNvPr id="55" name="TextBox 118"/>
            <p:cNvSpPr txBox="1"/>
            <p:nvPr/>
          </p:nvSpPr>
          <p:spPr>
            <a:xfrm>
              <a:off x="4536281" y="4053729"/>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a:t>-</a:t>
              </a:r>
              <a:endParaRPr lang="es-ES" dirty="0"/>
            </a:p>
          </p:txBody>
        </p:sp>
        <p:sp>
          <p:nvSpPr>
            <p:cNvPr id="56" name="TextBox 119"/>
            <p:cNvSpPr txBox="1"/>
            <p:nvPr/>
          </p:nvSpPr>
          <p:spPr>
            <a:xfrm>
              <a:off x="4536281" y="3565805"/>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V</a:t>
              </a:r>
              <a:r>
                <a:rPr lang="es-EC" sz="1100" dirty="0" smtClean="0"/>
                <a:t>A</a:t>
              </a:r>
              <a:endParaRPr lang="es-ES" dirty="0"/>
            </a:p>
          </p:txBody>
        </p:sp>
        <p:sp>
          <p:nvSpPr>
            <p:cNvPr id="57" name="TextBox 120"/>
            <p:cNvSpPr txBox="1"/>
            <p:nvPr/>
          </p:nvSpPr>
          <p:spPr>
            <a:xfrm>
              <a:off x="3821901" y="2208483"/>
              <a:ext cx="500066"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D</a:t>
              </a:r>
              <a:r>
                <a:rPr lang="es-EC" sz="1100" dirty="0" smtClean="0"/>
                <a:t>I</a:t>
              </a:r>
              <a:endParaRPr lang="es-ES" dirty="0"/>
            </a:p>
          </p:txBody>
        </p:sp>
        <p:sp>
          <p:nvSpPr>
            <p:cNvPr id="58" name="TextBox 121"/>
            <p:cNvSpPr txBox="1"/>
            <p:nvPr/>
          </p:nvSpPr>
          <p:spPr>
            <a:xfrm>
              <a:off x="3321835" y="2422797"/>
              <a:ext cx="42862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i</a:t>
              </a:r>
              <a:r>
                <a:rPr lang="es-EC" sz="1100" dirty="0" err="1" smtClean="0"/>
                <a:t>L</a:t>
              </a:r>
              <a:endParaRPr lang="es-ES" dirty="0"/>
            </a:p>
          </p:txBody>
        </p:sp>
        <p:sp>
          <p:nvSpPr>
            <p:cNvPr id="59" name="TextBox 122"/>
            <p:cNvSpPr txBox="1"/>
            <p:nvPr/>
          </p:nvSpPr>
          <p:spPr>
            <a:xfrm>
              <a:off x="2893207" y="2624969"/>
              <a:ext cx="357190"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smtClean="0"/>
                <a:t>L</a:t>
              </a:r>
              <a:endParaRPr lang="es-ES" dirty="0"/>
            </a:p>
          </p:txBody>
        </p:sp>
        <p:sp>
          <p:nvSpPr>
            <p:cNvPr id="60" name="TextBox 123"/>
            <p:cNvSpPr txBox="1"/>
            <p:nvPr/>
          </p:nvSpPr>
          <p:spPr>
            <a:xfrm>
              <a:off x="2893207" y="2994301"/>
              <a:ext cx="285752"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t>+</a:t>
              </a:r>
              <a:endParaRPr lang="es-ES" dirty="0"/>
            </a:p>
          </p:txBody>
        </p:sp>
        <p:sp>
          <p:nvSpPr>
            <p:cNvPr id="61" name="TextBox 124"/>
            <p:cNvSpPr txBox="1"/>
            <p:nvPr/>
          </p:nvSpPr>
          <p:spPr>
            <a:xfrm>
              <a:off x="3679025" y="2994301"/>
              <a:ext cx="285752"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a:t>-</a:t>
              </a:r>
              <a:endParaRPr lang="es-ES" dirty="0"/>
            </a:p>
          </p:txBody>
        </p:sp>
        <p:sp>
          <p:nvSpPr>
            <p:cNvPr id="62" name="TextBox 125"/>
            <p:cNvSpPr txBox="1"/>
            <p:nvPr/>
          </p:nvSpPr>
          <p:spPr>
            <a:xfrm>
              <a:off x="3250397" y="3065739"/>
              <a:ext cx="428628"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t>V</a:t>
              </a:r>
              <a:r>
                <a:rPr lang="es-EC" sz="800" dirty="0" smtClean="0"/>
                <a:t>L</a:t>
              </a:r>
              <a:endParaRPr lang="es-ES" dirty="0"/>
            </a:p>
          </p:txBody>
        </p:sp>
        <p:sp>
          <p:nvSpPr>
            <p:cNvPr id="63" name="TextBox 127"/>
            <p:cNvSpPr txBox="1"/>
            <p:nvPr/>
          </p:nvSpPr>
          <p:spPr>
            <a:xfrm>
              <a:off x="2035951" y="3351491"/>
              <a:ext cx="785818"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dirty="0" err="1" smtClean="0"/>
                <a:t>V</a:t>
              </a:r>
              <a:r>
                <a:rPr lang="es-EC" sz="1100" dirty="0" err="1" smtClean="0"/>
                <a:t>in</a:t>
              </a:r>
              <a:endParaRPr lang="es-ES" dirty="0"/>
            </a:p>
          </p:txBody>
        </p:sp>
        <p:sp>
          <p:nvSpPr>
            <p:cNvPr id="64" name="TextBox 128"/>
            <p:cNvSpPr txBox="1"/>
            <p:nvPr/>
          </p:nvSpPr>
          <p:spPr>
            <a:xfrm>
              <a:off x="2393141" y="3350361"/>
              <a:ext cx="142876" cy="21544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800" dirty="0" smtClean="0"/>
                <a:t>+</a:t>
              </a:r>
              <a:endParaRPr lang="es-ES" sz="800" dirty="0"/>
            </a:p>
          </p:txBody>
        </p:sp>
        <p:sp>
          <p:nvSpPr>
            <p:cNvPr id="65" name="TextBox 129"/>
            <p:cNvSpPr txBox="1"/>
            <p:nvPr/>
          </p:nvSpPr>
          <p:spPr>
            <a:xfrm>
              <a:off x="2393141" y="3851557"/>
              <a:ext cx="142876" cy="25391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50" dirty="0"/>
                <a:t>-</a:t>
              </a:r>
              <a:endParaRPr lang="es-ES" sz="1050" dirty="0"/>
            </a:p>
          </p:txBody>
        </p:sp>
        <p:sp>
          <p:nvSpPr>
            <p:cNvPr id="66" name="TextBox 130"/>
            <p:cNvSpPr txBox="1"/>
            <p:nvPr/>
          </p:nvSpPr>
          <p:spPr>
            <a:xfrm>
              <a:off x="4107653" y="3564675"/>
              <a:ext cx="142876" cy="21544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800" dirty="0" smtClean="0"/>
                <a:t>+</a:t>
              </a:r>
              <a:endParaRPr lang="es-ES" sz="800" dirty="0"/>
            </a:p>
          </p:txBody>
        </p:sp>
        <p:sp>
          <p:nvSpPr>
            <p:cNvPr id="67" name="TextBox 131"/>
            <p:cNvSpPr txBox="1"/>
            <p:nvPr/>
          </p:nvSpPr>
          <p:spPr>
            <a:xfrm>
              <a:off x="3821901" y="3780119"/>
              <a:ext cx="357190" cy="30777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dirty="0" smtClean="0"/>
                <a:t>S</a:t>
              </a:r>
              <a:r>
                <a:rPr lang="es-EC" sz="800" dirty="0" smtClean="0"/>
                <a:t>I</a:t>
              </a:r>
              <a:endParaRPr lang="es-ES" dirty="0"/>
            </a:p>
          </p:txBody>
        </p:sp>
      </p:grpSp>
      <p:pic>
        <p:nvPicPr>
          <p:cNvPr id="68"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pic>
        <p:nvPicPr>
          <p:cNvPr id="70" name="69 Imagen" descr="D={1-\frac{V_i}{V_o}}"/>
          <p:cNvPicPr/>
          <p:nvPr/>
        </p:nvPicPr>
        <p:blipFill>
          <a:blip r:embed="rId3" cstate="print"/>
          <a:srcRect/>
          <a:stretch>
            <a:fillRect/>
          </a:stretch>
        </p:blipFill>
        <p:spPr bwMode="auto">
          <a:xfrm>
            <a:off x="6588224" y="3068960"/>
            <a:ext cx="1368152"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14546" y="1357298"/>
            <a:ext cx="6172200" cy="1894362"/>
          </a:xfrm>
        </p:spPr>
        <p:txBody>
          <a:bodyPr/>
          <a:lstStyle/>
          <a:p>
            <a:r>
              <a:rPr lang="es-ES" dirty="0" smtClean="0">
                <a:solidFill>
                  <a:schemeClr val="tx1"/>
                </a:solidFill>
              </a:rPr>
              <a:t>TEMA:</a:t>
            </a:r>
            <a:endParaRPr lang="es-ES" dirty="0">
              <a:solidFill>
                <a:schemeClr val="tx1"/>
              </a:solidFill>
            </a:endParaRPr>
          </a:p>
        </p:txBody>
      </p:sp>
      <p:sp>
        <p:nvSpPr>
          <p:cNvPr id="3" name="2 Subtítulo"/>
          <p:cNvSpPr>
            <a:spLocks noGrp="1"/>
          </p:cNvSpPr>
          <p:nvPr>
            <p:ph type="subTitle" idx="1"/>
          </p:nvPr>
        </p:nvSpPr>
        <p:spPr>
          <a:xfrm>
            <a:off x="2285984" y="3500438"/>
            <a:ext cx="6572296" cy="2214578"/>
          </a:xfrm>
        </p:spPr>
        <p:txBody>
          <a:bodyPr>
            <a:normAutofit/>
          </a:bodyPr>
          <a:lstStyle/>
          <a:p>
            <a:pPr algn="just">
              <a:lnSpc>
                <a:spcPct val="150000"/>
              </a:lnSpc>
            </a:pPr>
            <a:r>
              <a:rPr lang="es-ES" b="0" dirty="0">
                <a:solidFill>
                  <a:schemeClr val="tx1"/>
                </a:solidFill>
              </a:rPr>
              <a:t>DISEÑO DEL CONTROL Y SIMULACION DE UN SISTEMA DE GENERACION DE ENERGIA ELECTRICA BASADO EN MODULOS FOTOVOLTAICOS, UN INVERSOR TRIFASICO DESCONECTADO DE LA RED Y BATERÍA COMO UNIDAD DE ALMACENAMIENTO</a:t>
            </a:r>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ormAutofit/>
          </a:bodyPr>
          <a:lstStyle/>
          <a:p>
            <a:r>
              <a:rPr lang="es-ES" sz="2600" b="1" dirty="0" smtClean="0">
                <a:solidFill>
                  <a:schemeClr val="tx1"/>
                </a:solidFill>
              </a:rPr>
              <a:t>Voltajes</a:t>
            </a:r>
            <a:r>
              <a:rPr lang="es-ES" dirty="0" smtClean="0"/>
              <a:t> </a:t>
            </a:r>
            <a:r>
              <a:rPr lang="es-ES" sz="2600" b="1" dirty="0" smtClean="0">
                <a:solidFill>
                  <a:schemeClr val="tx1"/>
                </a:solidFill>
              </a:rPr>
              <a:t>de</a:t>
            </a:r>
            <a:r>
              <a:rPr lang="es-ES" dirty="0" smtClean="0"/>
              <a:t> </a:t>
            </a:r>
            <a:r>
              <a:rPr lang="es-ES" sz="2600" b="1" dirty="0" smtClean="0">
                <a:solidFill>
                  <a:schemeClr val="tx1"/>
                </a:solidFill>
              </a:rPr>
              <a:t>entrada</a:t>
            </a:r>
            <a:r>
              <a:rPr lang="es-ES" dirty="0" smtClean="0"/>
              <a:t> </a:t>
            </a:r>
            <a:r>
              <a:rPr lang="es-ES" sz="2600" b="1" dirty="0" smtClean="0">
                <a:solidFill>
                  <a:schemeClr val="tx1"/>
                </a:solidFill>
              </a:rPr>
              <a:t>y</a:t>
            </a:r>
            <a:r>
              <a:rPr lang="es-ES" dirty="0" smtClean="0"/>
              <a:t> </a:t>
            </a:r>
            <a:r>
              <a:rPr lang="es-ES" sz="2600" b="1" dirty="0" smtClean="0">
                <a:solidFill>
                  <a:schemeClr val="tx1"/>
                </a:solidFill>
              </a:rPr>
              <a:t>salida</a:t>
            </a:r>
            <a:r>
              <a:rPr lang="es-ES" dirty="0" smtClean="0"/>
              <a:t> </a:t>
            </a:r>
            <a:r>
              <a:rPr lang="es-ES" sz="2600" b="1" dirty="0" smtClean="0">
                <a:solidFill>
                  <a:schemeClr val="tx1"/>
                </a:solidFill>
              </a:rPr>
              <a:t>en</a:t>
            </a:r>
            <a:r>
              <a:rPr lang="es-ES" dirty="0" smtClean="0"/>
              <a:t> </a:t>
            </a:r>
            <a:r>
              <a:rPr lang="es-ES" sz="2600" b="1" dirty="0" smtClean="0">
                <a:solidFill>
                  <a:schemeClr val="tx1"/>
                </a:solidFill>
              </a:rPr>
              <a:t>el</a:t>
            </a:r>
            <a:r>
              <a:rPr lang="es-ES" dirty="0" smtClean="0"/>
              <a:t> </a:t>
            </a:r>
            <a:r>
              <a:rPr lang="es-ES" sz="2600" b="1" dirty="0" smtClean="0">
                <a:solidFill>
                  <a:schemeClr val="tx1"/>
                </a:solidFill>
              </a:rPr>
              <a:t>convertidor</a:t>
            </a:r>
          </a:p>
        </p:txBody>
      </p:sp>
      <p:pic>
        <p:nvPicPr>
          <p:cNvPr id="4" name="3 Imagen"/>
          <p:cNvPicPr/>
          <p:nvPr/>
        </p:nvPicPr>
        <p:blipFill>
          <a:blip r:embed="rId2" cstate="print"/>
          <a:srcRect l="2177" t="13162" r="2223" b="6033"/>
          <a:stretch>
            <a:fillRect/>
          </a:stretch>
        </p:blipFill>
        <p:spPr bwMode="auto">
          <a:xfrm>
            <a:off x="2843808" y="2420888"/>
            <a:ext cx="3883099" cy="325999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572396" y="214290"/>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480"/>
            <a:ext cx="8229600" cy="1143000"/>
          </a:xfrm>
        </p:spPr>
        <p:txBody>
          <a:bodyPr>
            <a:normAutofit/>
          </a:bodyPr>
          <a:lstStyle/>
          <a:p>
            <a:r>
              <a:rPr lang="es-ES" sz="2600" b="1" dirty="0" smtClean="0">
                <a:solidFill>
                  <a:schemeClr val="tx1"/>
                </a:solidFill>
              </a:rPr>
              <a:t>Convertidores</a:t>
            </a:r>
            <a:r>
              <a:rPr lang="es-ES" b="1" dirty="0"/>
              <a:t> </a:t>
            </a:r>
            <a:r>
              <a:rPr lang="es-ES" sz="2600" b="1" dirty="0" smtClean="0">
                <a:solidFill>
                  <a:schemeClr val="tx1"/>
                </a:solidFill>
              </a:rPr>
              <a:t>DC-AC</a:t>
            </a:r>
            <a:r>
              <a:rPr lang="es-ES" b="1" dirty="0"/>
              <a:t> </a:t>
            </a:r>
            <a:r>
              <a:rPr lang="es-ES" sz="2600" b="1" dirty="0" smtClean="0">
                <a:solidFill>
                  <a:schemeClr val="tx1"/>
                </a:solidFill>
              </a:rPr>
              <a:t>Trifásicos</a:t>
            </a:r>
            <a:r>
              <a:rPr lang="es-ES" sz="2600" b="1" dirty="0">
                <a:solidFill>
                  <a:schemeClr val="tx1"/>
                </a:solidFill>
              </a:rPr>
              <a:t> </a:t>
            </a:r>
          </a:p>
        </p:txBody>
      </p:sp>
      <p:sp>
        <p:nvSpPr>
          <p:cNvPr id="3" name="2 Marcador de contenido"/>
          <p:cNvSpPr>
            <a:spLocks noGrp="1"/>
          </p:cNvSpPr>
          <p:nvPr>
            <p:ph sz="quarter" idx="1"/>
          </p:nvPr>
        </p:nvSpPr>
        <p:spPr/>
        <p:txBody>
          <a:bodyPr/>
          <a:lstStyle/>
          <a:p>
            <a:pPr algn="just"/>
            <a:r>
              <a:rPr lang="es-ES" dirty="0"/>
              <a:t>La función de un inversor es cambiar un voltaje de entrada de corriente directa (DC) a un voltaje simétrico de salida de corriente alterna (AC), con la magnitud y frecuencia deseadas </a:t>
            </a:r>
          </a:p>
        </p:txBody>
      </p:sp>
      <p:grpSp>
        <p:nvGrpSpPr>
          <p:cNvPr id="4" name="3 Grupo"/>
          <p:cNvGrpSpPr/>
          <p:nvPr/>
        </p:nvGrpSpPr>
        <p:grpSpPr>
          <a:xfrm>
            <a:off x="2483767" y="3429000"/>
            <a:ext cx="4221095" cy="2808312"/>
            <a:chOff x="3018631" y="2395537"/>
            <a:chExt cx="3106737" cy="2066925"/>
          </a:xfrm>
        </p:grpSpPr>
        <p:sp>
          <p:nvSpPr>
            <p:cNvPr id="5" name="AutoShape 5"/>
            <p:cNvSpPr>
              <a:spLocks noChangeAspect="1" noChangeArrowheads="1"/>
            </p:cNvSpPr>
            <p:nvPr/>
          </p:nvSpPr>
          <p:spPr bwMode="auto">
            <a:xfrm>
              <a:off x="3018631" y="2395537"/>
              <a:ext cx="3106737" cy="2066925"/>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 name="Line 6"/>
            <p:cNvSpPr>
              <a:spLocks noChangeShapeType="1"/>
            </p:cNvSpPr>
            <p:nvPr/>
          </p:nvSpPr>
          <p:spPr bwMode="auto">
            <a:xfrm>
              <a:off x="3317615" y="3403649"/>
              <a:ext cx="267308"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 name="Line 7"/>
            <p:cNvSpPr>
              <a:spLocks noChangeShapeType="1"/>
            </p:cNvSpPr>
            <p:nvPr/>
          </p:nvSpPr>
          <p:spPr bwMode="auto">
            <a:xfrm>
              <a:off x="3375535" y="3475657"/>
              <a:ext cx="133336"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 name="Line 10"/>
            <p:cNvSpPr>
              <a:spLocks noChangeShapeType="1"/>
            </p:cNvSpPr>
            <p:nvPr/>
          </p:nvSpPr>
          <p:spPr bwMode="auto">
            <a:xfrm>
              <a:off x="3440907" y="3475657"/>
              <a:ext cx="0" cy="792088"/>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 name="Rectangle 11"/>
            <p:cNvSpPr>
              <a:spLocks noChangeArrowheads="1"/>
            </p:cNvSpPr>
            <p:nvPr/>
          </p:nvSpPr>
          <p:spPr bwMode="auto">
            <a:xfrm>
              <a:off x="3080867" y="3259633"/>
              <a:ext cx="93335" cy="31178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V</a:t>
              </a:r>
              <a:endParaRPr kumimoji="0" lang="es-ES" sz="1800" b="0" i="0" u="none" strike="noStrike" cap="none" normalizeH="0" baseline="0" dirty="0" smtClean="0">
                <a:ln>
                  <a:noFill/>
                </a:ln>
                <a:solidFill>
                  <a:schemeClr val="tx1"/>
                </a:solidFill>
                <a:effectLst/>
                <a:latin typeface="Arial" pitchFamily="34" charset="0"/>
              </a:endParaRPr>
            </a:p>
          </p:txBody>
        </p:sp>
        <p:sp>
          <p:nvSpPr>
            <p:cNvPr id="10" name="Rectangle 12"/>
            <p:cNvSpPr>
              <a:spLocks noChangeArrowheads="1"/>
            </p:cNvSpPr>
            <p:nvPr/>
          </p:nvSpPr>
          <p:spPr bwMode="auto">
            <a:xfrm>
              <a:off x="3152875" y="3331641"/>
              <a:ext cx="147305" cy="26162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DC</a:t>
              </a:r>
              <a:endParaRPr kumimoji="0" lang="es-ES" sz="1800" b="0" i="0" u="none" strike="noStrike" cap="none" normalizeH="0" baseline="0" dirty="0" smtClean="0">
                <a:ln>
                  <a:noFill/>
                </a:ln>
                <a:solidFill>
                  <a:schemeClr val="tx1"/>
                </a:solidFill>
                <a:effectLst/>
                <a:latin typeface="Arial" pitchFamily="34" charset="0"/>
              </a:endParaRPr>
            </a:p>
          </p:txBody>
        </p:sp>
        <p:sp>
          <p:nvSpPr>
            <p:cNvPr id="11" name="Line 20"/>
            <p:cNvSpPr>
              <a:spLocks noChangeShapeType="1"/>
            </p:cNvSpPr>
            <p:nvPr/>
          </p:nvSpPr>
          <p:spPr bwMode="auto">
            <a:xfrm>
              <a:off x="4909468" y="3187625"/>
              <a:ext cx="0" cy="533792"/>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2" name="Line 21"/>
            <p:cNvSpPr>
              <a:spLocks noChangeShapeType="1"/>
            </p:cNvSpPr>
            <p:nvPr/>
          </p:nvSpPr>
          <p:spPr bwMode="auto">
            <a:xfrm>
              <a:off x="5550117" y="3187625"/>
              <a:ext cx="0" cy="533792"/>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 name="Line 22"/>
            <p:cNvSpPr>
              <a:spLocks noChangeShapeType="1"/>
            </p:cNvSpPr>
            <p:nvPr/>
          </p:nvSpPr>
          <p:spPr bwMode="auto">
            <a:xfrm>
              <a:off x="4802163" y="2878375"/>
              <a:ext cx="635" cy="21399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 name="Line 23"/>
            <p:cNvSpPr>
              <a:spLocks noChangeShapeType="1"/>
            </p:cNvSpPr>
            <p:nvPr/>
          </p:nvSpPr>
          <p:spPr bwMode="auto">
            <a:xfrm flipV="1">
              <a:off x="4802163" y="2878375"/>
              <a:ext cx="106669" cy="6032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 name="Line 24"/>
            <p:cNvSpPr>
              <a:spLocks noChangeShapeType="1"/>
            </p:cNvSpPr>
            <p:nvPr/>
          </p:nvSpPr>
          <p:spPr bwMode="auto">
            <a:xfrm>
              <a:off x="4748194" y="2932350"/>
              <a:ext cx="6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6" name="Line 25"/>
            <p:cNvSpPr>
              <a:spLocks noChangeShapeType="1"/>
            </p:cNvSpPr>
            <p:nvPr/>
          </p:nvSpPr>
          <p:spPr bwMode="auto">
            <a:xfrm>
              <a:off x="4802163" y="3045380"/>
              <a:ext cx="55239" cy="247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7" name="Freeform 26"/>
            <p:cNvSpPr>
              <a:spLocks/>
            </p:cNvSpPr>
            <p:nvPr/>
          </p:nvSpPr>
          <p:spPr bwMode="auto">
            <a:xfrm>
              <a:off x="4837720" y="3037125"/>
              <a:ext cx="71113" cy="58420"/>
            </a:xfrm>
            <a:custGeom>
              <a:avLst/>
              <a:gdLst/>
              <a:ahLst/>
              <a:cxnLst>
                <a:cxn ang="0">
                  <a:pos x="40" y="0"/>
                </a:cxn>
                <a:cxn ang="0">
                  <a:pos x="112" y="87"/>
                </a:cxn>
                <a:cxn ang="0">
                  <a:pos x="0" y="92"/>
                </a:cxn>
                <a:cxn ang="0">
                  <a:pos x="40" y="0"/>
                </a:cxn>
              </a:cxnLst>
              <a:rect l="0" t="0" r="r" b="b"/>
              <a:pathLst>
                <a:path w="112" h="92">
                  <a:moveTo>
                    <a:pt x="40" y="0"/>
                  </a:moveTo>
                  <a:lnTo>
                    <a:pt x="112" y="87"/>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8" name="Line 27"/>
            <p:cNvSpPr>
              <a:spLocks noChangeShapeType="1"/>
            </p:cNvSpPr>
            <p:nvPr/>
          </p:nvSpPr>
          <p:spPr bwMode="auto">
            <a:xfrm flipH="1">
              <a:off x="4908833" y="2825035"/>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9" name="Line 28"/>
            <p:cNvSpPr>
              <a:spLocks noChangeShapeType="1"/>
            </p:cNvSpPr>
            <p:nvPr/>
          </p:nvSpPr>
          <p:spPr bwMode="auto">
            <a:xfrm flipV="1">
              <a:off x="4908833" y="2771695"/>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0" name="Line 29"/>
            <p:cNvSpPr>
              <a:spLocks noChangeShapeType="1"/>
            </p:cNvSpPr>
            <p:nvPr/>
          </p:nvSpPr>
          <p:spPr bwMode="auto">
            <a:xfrm>
              <a:off x="4908833" y="3092370"/>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1" name="Line 30"/>
            <p:cNvSpPr>
              <a:spLocks noChangeShapeType="1"/>
            </p:cNvSpPr>
            <p:nvPr/>
          </p:nvSpPr>
          <p:spPr bwMode="auto">
            <a:xfrm flipH="1">
              <a:off x="4694859" y="2985055"/>
              <a:ext cx="53335"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2" name="Line 31"/>
            <p:cNvSpPr>
              <a:spLocks noChangeShapeType="1"/>
            </p:cNvSpPr>
            <p:nvPr/>
          </p:nvSpPr>
          <p:spPr bwMode="auto">
            <a:xfrm>
              <a:off x="5015502" y="2825035"/>
              <a:ext cx="635" cy="1149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3" name="Line 32"/>
            <p:cNvSpPr>
              <a:spLocks noChangeShapeType="1"/>
            </p:cNvSpPr>
            <p:nvPr/>
          </p:nvSpPr>
          <p:spPr bwMode="auto">
            <a:xfrm>
              <a:off x="4962167" y="2932350"/>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4" name="Line 33"/>
            <p:cNvSpPr>
              <a:spLocks noChangeShapeType="1"/>
            </p:cNvSpPr>
            <p:nvPr/>
          </p:nvSpPr>
          <p:spPr bwMode="auto">
            <a:xfrm flipV="1">
              <a:off x="4962167" y="2932350"/>
              <a:ext cx="533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5" name="Freeform 34"/>
            <p:cNvSpPr>
              <a:spLocks/>
            </p:cNvSpPr>
            <p:nvPr/>
          </p:nvSpPr>
          <p:spPr bwMode="auto">
            <a:xfrm>
              <a:off x="4962167" y="2932350"/>
              <a:ext cx="106669" cy="106045"/>
            </a:xfrm>
            <a:custGeom>
              <a:avLst/>
              <a:gdLst/>
              <a:ahLst/>
              <a:cxnLst>
                <a:cxn ang="0">
                  <a:pos x="0" y="167"/>
                </a:cxn>
                <a:cxn ang="0">
                  <a:pos x="168" y="167"/>
                </a:cxn>
                <a:cxn ang="0">
                  <a:pos x="84" y="0"/>
                </a:cxn>
              </a:cxnLst>
              <a:rect l="0" t="0" r="r" b="b"/>
              <a:pathLst>
                <a:path w="168" h="167">
                  <a:moveTo>
                    <a:pt x="0" y="167"/>
                  </a:moveTo>
                  <a:lnTo>
                    <a:pt x="168" y="167"/>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6" name="Line 35"/>
            <p:cNvSpPr>
              <a:spLocks noChangeShapeType="1"/>
            </p:cNvSpPr>
            <p:nvPr/>
          </p:nvSpPr>
          <p:spPr bwMode="auto">
            <a:xfrm>
              <a:off x="5015502" y="3038395"/>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7" name="Line 36"/>
            <p:cNvSpPr>
              <a:spLocks noChangeShapeType="1"/>
            </p:cNvSpPr>
            <p:nvPr/>
          </p:nvSpPr>
          <p:spPr bwMode="auto">
            <a:xfrm flipH="1">
              <a:off x="4908833" y="3145710"/>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8" name="Line 37"/>
            <p:cNvSpPr>
              <a:spLocks noChangeShapeType="1"/>
            </p:cNvSpPr>
            <p:nvPr/>
          </p:nvSpPr>
          <p:spPr bwMode="auto">
            <a:xfrm>
              <a:off x="4908833" y="2665015"/>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9" name="Freeform 38"/>
            <p:cNvSpPr>
              <a:spLocks/>
            </p:cNvSpPr>
            <p:nvPr/>
          </p:nvSpPr>
          <p:spPr bwMode="auto">
            <a:xfrm>
              <a:off x="4884705" y="2640885"/>
              <a:ext cx="48255" cy="47625"/>
            </a:xfrm>
            <a:custGeom>
              <a:avLst/>
              <a:gdLst/>
              <a:ahLst/>
              <a:cxnLst>
                <a:cxn ang="0">
                  <a:pos x="35" y="69"/>
                </a:cxn>
                <a:cxn ang="0">
                  <a:pos x="0" y="35"/>
                </a:cxn>
                <a:cxn ang="0">
                  <a:pos x="35" y="0"/>
                </a:cxn>
                <a:cxn ang="0">
                  <a:pos x="35" y="0"/>
                </a:cxn>
                <a:cxn ang="0">
                  <a:pos x="69" y="35"/>
                </a:cxn>
                <a:cxn ang="0">
                  <a:pos x="35" y="69"/>
                </a:cxn>
              </a:cxnLst>
              <a:rect l="0" t="0" r="r" b="b"/>
              <a:pathLst>
                <a:path w="69" h="69">
                  <a:moveTo>
                    <a:pt x="35" y="69"/>
                  </a:moveTo>
                  <a:cubicBezTo>
                    <a:pt x="16" y="69"/>
                    <a:pt x="0" y="54"/>
                    <a:pt x="0" y="35"/>
                  </a:cubicBezTo>
                  <a:cubicBezTo>
                    <a:pt x="0" y="16"/>
                    <a:pt x="16" y="0"/>
                    <a:pt x="35" y="0"/>
                  </a:cubicBezTo>
                  <a:cubicBezTo>
                    <a:pt x="35" y="0"/>
                    <a:pt x="35" y="0"/>
                    <a:pt x="35" y="0"/>
                  </a:cubicBezTo>
                  <a:cubicBezTo>
                    <a:pt x="54" y="0"/>
                    <a:pt x="69" y="16"/>
                    <a:pt x="69" y="35"/>
                  </a:cubicBezTo>
                  <a:cubicBezTo>
                    <a:pt x="69" y="54"/>
                    <a:pt x="54" y="69"/>
                    <a:pt x="35" y="69"/>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0" name="Line 39"/>
            <p:cNvSpPr>
              <a:spLocks noChangeShapeType="1"/>
            </p:cNvSpPr>
            <p:nvPr/>
          </p:nvSpPr>
          <p:spPr bwMode="auto">
            <a:xfrm>
              <a:off x="5443448" y="2878375"/>
              <a:ext cx="635" cy="21399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1" name="Line 40"/>
            <p:cNvSpPr>
              <a:spLocks noChangeShapeType="1"/>
            </p:cNvSpPr>
            <p:nvPr/>
          </p:nvSpPr>
          <p:spPr bwMode="auto">
            <a:xfrm flipV="1">
              <a:off x="5443448" y="2878375"/>
              <a:ext cx="106034" cy="6032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2" name="Line 41"/>
            <p:cNvSpPr>
              <a:spLocks noChangeShapeType="1"/>
            </p:cNvSpPr>
            <p:nvPr/>
          </p:nvSpPr>
          <p:spPr bwMode="auto">
            <a:xfrm>
              <a:off x="5389478" y="2932350"/>
              <a:ext cx="6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3" name="Line 42"/>
            <p:cNvSpPr>
              <a:spLocks noChangeShapeType="1"/>
            </p:cNvSpPr>
            <p:nvPr/>
          </p:nvSpPr>
          <p:spPr bwMode="auto">
            <a:xfrm>
              <a:off x="5443448" y="3045380"/>
              <a:ext cx="54604" cy="247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4" name="Freeform 43"/>
            <p:cNvSpPr>
              <a:spLocks/>
            </p:cNvSpPr>
            <p:nvPr/>
          </p:nvSpPr>
          <p:spPr bwMode="auto">
            <a:xfrm>
              <a:off x="5478369" y="3037125"/>
              <a:ext cx="71113" cy="58420"/>
            </a:xfrm>
            <a:custGeom>
              <a:avLst/>
              <a:gdLst/>
              <a:ahLst/>
              <a:cxnLst>
                <a:cxn ang="0">
                  <a:pos x="40" y="0"/>
                </a:cxn>
                <a:cxn ang="0">
                  <a:pos x="112" y="87"/>
                </a:cxn>
                <a:cxn ang="0">
                  <a:pos x="0" y="92"/>
                </a:cxn>
                <a:cxn ang="0">
                  <a:pos x="40" y="0"/>
                </a:cxn>
              </a:cxnLst>
              <a:rect l="0" t="0" r="r" b="b"/>
              <a:pathLst>
                <a:path w="112" h="92">
                  <a:moveTo>
                    <a:pt x="40" y="0"/>
                  </a:moveTo>
                  <a:lnTo>
                    <a:pt x="112" y="87"/>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5" name="Line 44"/>
            <p:cNvSpPr>
              <a:spLocks noChangeShapeType="1"/>
            </p:cNvSpPr>
            <p:nvPr/>
          </p:nvSpPr>
          <p:spPr bwMode="auto">
            <a:xfrm flipH="1">
              <a:off x="5549482" y="2825035"/>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6" name="Line 45"/>
            <p:cNvSpPr>
              <a:spLocks noChangeShapeType="1"/>
            </p:cNvSpPr>
            <p:nvPr/>
          </p:nvSpPr>
          <p:spPr bwMode="auto">
            <a:xfrm flipV="1">
              <a:off x="5549482" y="2771695"/>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7" name="Line 46"/>
            <p:cNvSpPr>
              <a:spLocks noChangeShapeType="1"/>
            </p:cNvSpPr>
            <p:nvPr/>
          </p:nvSpPr>
          <p:spPr bwMode="auto">
            <a:xfrm>
              <a:off x="5549482" y="3092370"/>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8" name="Line 47"/>
            <p:cNvSpPr>
              <a:spLocks noChangeShapeType="1"/>
            </p:cNvSpPr>
            <p:nvPr/>
          </p:nvSpPr>
          <p:spPr bwMode="auto">
            <a:xfrm flipH="1">
              <a:off x="5336144" y="2985055"/>
              <a:ext cx="53335"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9" name="Line 48"/>
            <p:cNvSpPr>
              <a:spLocks noChangeShapeType="1"/>
            </p:cNvSpPr>
            <p:nvPr/>
          </p:nvSpPr>
          <p:spPr bwMode="auto">
            <a:xfrm>
              <a:off x="5656786" y="2825035"/>
              <a:ext cx="635" cy="1149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0" name="Line 49"/>
            <p:cNvSpPr>
              <a:spLocks noChangeShapeType="1"/>
            </p:cNvSpPr>
            <p:nvPr/>
          </p:nvSpPr>
          <p:spPr bwMode="auto">
            <a:xfrm>
              <a:off x="5603451" y="2932350"/>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1" name="Line 50"/>
            <p:cNvSpPr>
              <a:spLocks noChangeShapeType="1"/>
            </p:cNvSpPr>
            <p:nvPr/>
          </p:nvSpPr>
          <p:spPr bwMode="auto">
            <a:xfrm flipV="1">
              <a:off x="5603451" y="2932350"/>
              <a:ext cx="533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2" name="Freeform 51"/>
            <p:cNvSpPr>
              <a:spLocks/>
            </p:cNvSpPr>
            <p:nvPr/>
          </p:nvSpPr>
          <p:spPr bwMode="auto">
            <a:xfrm>
              <a:off x="5603451" y="2932350"/>
              <a:ext cx="106669" cy="106045"/>
            </a:xfrm>
            <a:custGeom>
              <a:avLst/>
              <a:gdLst/>
              <a:ahLst/>
              <a:cxnLst>
                <a:cxn ang="0">
                  <a:pos x="0" y="167"/>
                </a:cxn>
                <a:cxn ang="0">
                  <a:pos x="168" y="167"/>
                </a:cxn>
                <a:cxn ang="0">
                  <a:pos x="84" y="0"/>
                </a:cxn>
              </a:cxnLst>
              <a:rect l="0" t="0" r="r" b="b"/>
              <a:pathLst>
                <a:path w="168" h="167">
                  <a:moveTo>
                    <a:pt x="0" y="167"/>
                  </a:moveTo>
                  <a:lnTo>
                    <a:pt x="168" y="167"/>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3" name="Line 52"/>
            <p:cNvSpPr>
              <a:spLocks noChangeShapeType="1"/>
            </p:cNvSpPr>
            <p:nvPr/>
          </p:nvSpPr>
          <p:spPr bwMode="auto">
            <a:xfrm>
              <a:off x="5656786" y="3038395"/>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4" name="Line 53"/>
            <p:cNvSpPr>
              <a:spLocks noChangeShapeType="1"/>
            </p:cNvSpPr>
            <p:nvPr/>
          </p:nvSpPr>
          <p:spPr bwMode="auto">
            <a:xfrm flipH="1">
              <a:off x="5549482" y="3145710"/>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5" name="Line 54"/>
            <p:cNvSpPr>
              <a:spLocks noChangeShapeType="1"/>
            </p:cNvSpPr>
            <p:nvPr/>
          </p:nvSpPr>
          <p:spPr bwMode="auto">
            <a:xfrm>
              <a:off x="4802163" y="3828732"/>
              <a:ext cx="635" cy="21336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6" name="Line 55"/>
            <p:cNvSpPr>
              <a:spLocks noChangeShapeType="1"/>
            </p:cNvSpPr>
            <p:nvPr/>
          </p:nvSpPr>
          <p:spPr bwMode="auto">
            <a:xfrm flipV="1">
              <a:off x="4802163" y="3828732"/>
              <a:ext cx="106669" cy="5969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7" name="Line 56"/>
            <p:cNvSpPr>
              <a:spLocks noChangeShapeType="1"/>
            </p:cNvSpPr>
            <p:nvPr/>
          </p:nvSpPr>
          <p:spPr bwMode="auto">
            <a:xfrm>
              <a:off x="4748194" y="388143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8" name="Line 57"/>
            <p:cNvSpPr>
              <a:spLocks noChangeShapeType="1"/>
            </p:cNvSpPr>
            <p:nvPr/>
          </p:nvSpPr>
          <p:spPr bwMode="auto">
            <a:xfrm>
              <a:off x="4802163" y="3995737"/>
              <a:ext cx="55239" cy="2413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9" name="Freeform 58"/>
            <p:cNvSpPr>
              <a:spLocks/>
            </p:cNvSpPr>
            <p:nvPr/>
          </p:nvSpPr>
          <p:spPr bwMode="auto">
            <a:xfrm>
              <a:off x="4837720" y="3987482"/>
              <a:ext cx="71113" cy="58420"/>
            </a:xfrm>
            <a:custGeom>
              <a:avLst/>
              <a:gdLst/>
              <a:ahLst/>
              <a:cxnLst>
                <a:cxn ang="0">
                  <a:pos x="40" y="0"/>
                </a:cxn>
                <a:cxn ang="0">
                  <a:pos x="112" y="86"/>
                </a:cxn>
                <a:cxn ang="0">
                  <a:pos x="0" y="92"/>
                </a:cxn>
                <a:cxn ang="0">
                  <a:pos x="40" y="0"/>
                </a:cxn>
              </a:cxnLst>
              <a:rect l="0" t="0" r="r" b="b"/>
              <a:pathLst>
                <a:path w="112" h="92">
                  <a:moveTo>
                    <a:pt x="40" y="0"/>
                  </a:moveTo>
                  <a:lnTo>
                    <a:pt x="112" y="86"/>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0" name="Line 59"/>
            <p:cNvSpPr>
              <a:spLocks noChangeShapeType="1"/>
            </p:cNvSpPr>
            <p:nvPr/>
          </p:nvSpPr>
          <p:spPr bwMode="auto">
            <a:xfrm flipH="1">
              <a:off x="4908833" y="3775392"/>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1" name="Line 60"/>
            <p:cNvSpPr>
              <a:spLocks noChangeShapeType="1"/>
            </p:cNvSpPr>
            <p:nvPr/>
          </p:nvSpPr>
          <p:spPr bwMode="auto">
            <a:xfrm flipV="1">
              <a:off x="4908833" y="372141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2" name="Line 61"/>
            <p:cNvSpPr>
              <a:spLocks noChangeShapeType="1"/>
            </p:cNvSpPr>
            <p:nvPr/>
          </p:nvSpPr>
          <p:spPr bwMode="auto">
            <a:xfrm>
              <a:off x="4908833" y="4042092"/>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3" name="Line 62"/>
            <p:cNvSpPr>
              <a:spLocks noChangeShapeType="1"/>
            </p:cNvSpPr>
            <p:nvPr/>
          </p:nvSpPr>
          <p:spPr bwMode="auto">
            <a:xfrm flipH="1">
              <a:off x="4694859" y="3935412"/>
              <a:ext cx="53335"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4" name="Line 63"/>
            <p:cNvSpPr>
              <a:spLocks noChangeShapeType="1"/>
            </p:cNvSpPr>
            <p:nvPr/>
          </p:nvSpPr>
          <p:spPr bwMode="auto">
            <a:xfrm>
              <a:off x="5015502" y="3775392"/>
              <a:ext cx="635" cy="1136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5" name="Line 64"/>
            <p:cNvSpPr>
              <a:spLocks noChangeShapeType="1"/>
            </p:cNvSpPr>
            <p:nvPr/>
          </p:nvSpPr>
          <p:spPr bwMode="auto">
            <a:xfrm>
              <a:off x="4962167" y="3881437"/>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6" name="Line 65"/>
            <p:cNvSpPr>
              <a:spLocks noChangeShapeType="1"/>
            </p:cNvSpPr>
            <p:nvPr/>
          </p:nvSpPr>
          <p:spPr bwMode="auto">
            <a:xfrm flipV="1">
              <a:off x="4962167" y="3881437"/>
              <a:ext cx="533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7" name="Freeform 66"/>
            <p:cNvSpPr>
              <a:spLocks/>
            </p:cNvSpPr>
            <p:nvPr/>
          </p:nvSpPr>
          <p:spPr bwMode="auto">
            <a:xfrm>
              <a:off x="4962167" y="3881437"/>
              <a:ext cx="106669" cy="107315"/>
            </a:xfrm>
            <a:custGeom>
              <a:avLst/>
              <a:gdLst/>
              <a:ahLst/>
              <a:cxnLst>
                <a:cxn ang="0">
                  <a:pos x="0" y="169"/>
                </a:cxn>
                <a:cxn ang="0">
                  <a:pos x="168" y="169"/>
                </a:cxn>
                <a:cxn ang="0">
                  <a:pos x="84" y="0"/>
                </a:cxn>
              </a:cxnLst>
              <a:rect l="0" t="0" r="r" b="b"/>
              <a:pathLst>
                <a:path w="168" h="169">
                  <a:moveTo>
                    <a:pt x="0" y="169"/>
                  </a:moveTo>
                  <a:lnTo>
                    <a:pt x="168" y="169"/>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8" name="Line 67"/>
            <p:cNvSpPr>
              <a:spLocks noChangeShapeType="1"/>
            </p:cNvSpPr>
            <p:nvPr/>
          </p:nvSpPr>
          <p:spPr bwMode="auto">
            <a:xfrm>
              <a:off x="5015502" y="3988752"/>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59" name="Line 68"/>
            <p:cNvSpPr>
              <a:spLocks noChangeShapeType="1"/>
            </p:cNvSpPr>
            <p:nvPr/>
          </p:nvSpPr>
          <p:spPr bwMode="auto">
            <a:xfrm flipH="1">
              <a:off x="4908833" y="4096067"/>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0" name="Line 69"/>
            <p:cNvSpPr>
              <a:spLocks noChangeShapeType="1"/>
            </p:cNvSpPr>
            <p:nvPr/>
          </p:nvSpPr>
          <p:spPr bwMode="auto">
            <a:xfrm>
              <a:off x="5443448" y="3828732"/>
              <a:ext cx="635" cy="21336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1" name="Line 70"/>
            <p:cNvSpPr>
              <a:spLocks noChangeShapeType="1"/>
            </p:cNvSpPr>
            <p:nvPr/>
          </p:nvSpPr>
          <p:spPr bwMode="auto">
            <a:xfrm flipV="1">
              <a:off x="5443448" y="3828732"/>
              <a:ext cx="106034" cy="5969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2" name="Line 71"/>
            <p:cNvSpPr>
              <a:spLocks noChangeShapeType="1"/>
            </p:cNvSpPr>
            <p:nvPr/>
          </p:nvSpPr>
          <p:spPr bwMode="auto">
            <a:xfrm>
              <a:off x="5389478" y="388143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3" name="Line 72"/>
            <p:cNvSpPr>
              <a:spLocks noChangeShapeType="1"/>
            </p:cNvSpPr>
            <p:nvPr/>
          </p:nvSpPr>
          <p:spPr bwMode="auto">
            <a:xfrm>
              <a:off x="5443448" y="3995737"/>
              <a:ext cx="54604" cy="2413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4" name="Freeform 73"/>
            <p:cNvSpPr>
              <a:spLocks/>
            </p:cNvSpPr>
            <p:nvPr/>
          </p:nvSpPr>
          <p:spPr bwMode="auto">
            <a:xfrm>
              <a:off x="5478369" y="3987482"/>
              <a:ext cx="71113" cy="58420"/>
            </a:xfrm>
            <a:custGeom>
              <a:avLst/>
              <a:gdLst/>
              <a:ahLst/>
              <a:cxnLst>
                <a:cxn ang="0">
                  <a:pos x="40" y="0"/>
                </a:cxn>
                <a:cxn ang="0">
                  <a:pos x="112" y="86"/>
                </a:cxn>
                <a:cxn ang="0">
                  <a:pos x="0" y="92"/>
                </a:cxn>
                <a:cxn ang="0">
                  <a:pos x="40" y="0"/>
                </a:cxn>
              </a:cxnLst>
              <a:rect l="0" t="0" r="r" b="b"/>
              <a:pathLst>
                <a:path w="112" h="92">
                  <a:moveTo>
                    <a:pt x="40" y="0"/>
                  </a:moveTo>
                  <a:lnTo>
                    <a:pt x="112" y="86"/>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5" name="Line 74"/>
            <p:cNvSpPr>
              <a:spLocks noChangeShapeType="1"/>
            </p:cNvSpPr>
            <p:nvPr/>
          </p:nvSpPr>
          <p:spPr bwMode="auto">
            <a:xfrm flipH="1">
              <a:off x="5549482" y="3775392"/>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6" name="Line 75"/>
            <p:cNvSpPr>
              <a:spLocks noChangeShapeType="1"/>
            </p:cNvSpPr>
            <p:nvPr/>
          </p:nvSpPr>
          <p:spPr bwMode="auto">
            <a:xfrm flipV="1">
              <a:off x="5549482" y="372141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7" name="Line 76"/>
            <p:cNvSpPr>
              <a:spLocks noChangeShapeType="1"/>
            </p:cNvSpPr>
            <p:nvPr/>
          </p:nvSpPr>
          <p:spPr bwMode="auto">
            <a:xfrm>
              <a:off x="5549482" y="4042092"/>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8" name="Line 77"/>
            <p:cNvSpPr>
              <a:spLocks noChangeShapeType="1"/>
            </p:cNvSpPr>
            <p:nvPr/>
          </p:nvSpPr>
          <p:spPr bwMode="auto">
            <a:xfrm flipH="1">
              <a:off x="5336144" y="3935412"/>
              <a:ext cx="53335"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69" name="Line 78"/>
            <p:cNvSpPr>
              <a:spLocks noChangeShapeType="1"/>
            </p:cNvSpPr>
            <p:nvPr/>
          </p:nvSpPr>
          <p:spPr bwMode="auto">
            <a:xfrm>
              <a:off x="5656786" y="3775392"/>
              <a:ext cx="635" cy="1136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0" name="Line 79"/>
            <p:cNvSpPr>
              <a:spLocks noChangeShapeType="1"/>
            </p:cNvSpPr>
            <p:nvPr/>
          </p:nvSpPr>
          <p:spPr bwMode="auto">
            <a:xfrm>
              <a:off x="5603451" y="3881437"/>
              <a:ext cx="1066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1" name="Line 80"/>
            <p:cNvSpPr>
              <a:spLocks noChangeShapeType="1"/>
            </p:cNvSpPr>
            <p:nvPr/>
          </p:nvSpPr>
          <p:spPr bwMode="auto">
            <a:xfrm flipV="1">
              <a:off x="5603451" y="3881437"/>
              <a:ext cx="533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2" name="Freeform 81"/>
            <p:cNvSpPr>
              <a:spLocks/>
            </p:cNvSpPr>
            <p:nvPr/>
          </p:nvSpPr>
          <p:spPr bwMode="auto">
            <a:xfrm>
              <a:off x="5603451" y="3881437"/>
              <a:ext cx="106669" cy="107315"/>
            </a:xfrm>
            <a:custGeom>
              <a:avLst/>
              <a:gdLst/>
              <a:ahLst/>
              <a:cxnLst>
                <a:cxn ang="0">
                  <a:pos x="0" y="169"/>
                </a:cxn>
                <a:cxn ang="0">
                  <a:pos x="168" y="169"/>
                </a:cxn>
                <a:cxn ang="0">
                  <a:pos x="84" y="0"/>
                </a:cxn>
              </a:cxnLst>
              <a:rect l="0" t="0" r="r" b="b"/>
              <a:pathLst>
                <a:path w="168" h="169">
                  <a:moveTo>
                    <a:pt x="0" y="169"/>
                  </a:moveTo>
                  <a:lnTo>
                    <a:pt x="168" y="169"/>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3" name="Line 82"/>
            <p:cNvSpPr>
              <a:spLocks noChangeShapeType="1"/>
            </p:cNvSpPr>
            <p:nvPr/>
          </p:nvSpPr>
          <p:spPr bwMode="auto">
            <a:xfrm>
              <a:off x="5656786" y="3988752"/>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4" name="Line 83"/>
            <p:cNvSpPr>
              <a:spLocks noChangeShapeType="1"/>
            </p:cNvSpPr>
            <p:nvPr/>
          </p:nvSpPr>
          <p:spPr bwMode="auto">
            <a:xfrm flipH="1">
              <a:off x="5549482" y="4096067"/>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5" name="Line 84"/>
            <p:cNvSpPr>
              <a:spLocks noChangeShapeType="1"/>
            </p:cNvSpPr>
            <p:nvPr/>
          </p:nvSpPr>
          <p:spPr bwMode="auto">
            <a:xfrm flipV="1">
              <a:off x="4908833" y="4148772"/>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6" name="Freeform 85"/>
            <p:cNvSpPr>
              <a:spLocks/>
            </p:cNvSpPr>
            <p:nvPr/>
          </p:nvSpPr>
          <p:spPr bwMode="auto">
            <a:xfrm>
              <a:off x="4884705" y="4231957"/>
              <a:ext cx="48255" cy="48260"/>
            </a:xfrm>
            <a:custGeom>
              <a:avLst/>
              <a:gdLst/>
              <a:ahLst/>
              <a:cxnLst>
                <a:cxn ang="0">
                  <a:pos x="35" y="0"/>
                </a:cxn>
                <a:cxn ang="0">
                  <a:pos x="0" y="34"/>
                </a:cxn>
                <a:cxn ang="0">
                  <a:pos x="35" y="69"/>
                </a:cxn>
                <a:cxn ang="0">
                  <a:pos x="35" y="69"/>
                </a:cxn>
                <a:cxn ang="0">
                  <a:pos x="69" y="34"/>
                </a:cxn>
                <a:cxn ang="0">
                  <a:pos x="35" y="0"/>
                </a:cxn>
              </a:cxnLst>
              <a:rect l="0" t="0" r="r" b="b"/>
              <a:pathLst>
                <a:path w="69" h="69">
                  <a:moveTo>
                    <a:pt x="35" y="0"/>
                  </a:moveTo>
                  <a:cubicBezTo>
                    <a:pt x="16" y="0"/>
                    <a:pt x="0" y="15"/>
                    <a:pt x="0" y="34"/>
                  </a:cubicBezTo>
                  <a:cubicBezTo>
                    <a:pt x="0" y="53"/>
                    <a:pt x="16" y="69"/>
                    <a:pt x="35" y="69"/>
                  </a:cubicBezTo>
                  <a:cubicBezTo>
                    <a:pt x="35" y="69"/>
                    <a:pt x="35" y="69"/>
                    <a:pt x="35" y="69"/>
                  </a:cubicBezTo>
                  <a:cubicBezTo>
                    <a:pt x="54" y="69"/>
                    <a:pt x="69" y="53"/>
                    <a:pt x="69" y="34"/>
                  </a:cubicBezTo>
                  <a:cubicBezTo>
                    <a:pt x="69" y="15"/>
                    <a:pt x="54" y="0"/>
                    <a:pt x="35" y="0"/>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7" name="Line 89"/>
            <p:cNvSpPr>
              <a:spLocks noChangeShapeType="1"/>
            </p:cNvSpPr>
            <p:nvPr/>
          </p:nvSpPr>
          <p:spPr bwMode="auto">
            <a:xfrm>
              <a:off x="3440907" y="2669280"/>
              <a:ext cx="0" cy="7200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8" name="Line 90"/>
            <p:cNvSpPr>
              <a:spLocks noChangeShapeType="1"/>
            </p:cNvSpPr>
            <p:nvPr/>
          </p:nvSpPr>
          <p:spPr bwMode="auto">
            <a:xfrm>
              <a:off x="4160879" y="2878375"/>
              <a:ext cx="635" cy="21399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79" name="Line 91"/>
            <p:cNvSpPr>
              <a:spLocks noChangeShapeType="1"/>
            </p:cNvSpPr>
            <p:nvPr/>
          </p:nvSpPr>
          <p:spPr bwMode="auto">
            <a:xfrm flipV="1">
              <a:off x="4160879" y="2878375"/>
              <a:ext cx="106669" cy="6032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0" name="Line 92"/>
            <p:cNvSpPr>
              <a:spLocks noChangeShapeType="1"/>
            </p:cNvSpPr>
            <p:nvPr/>
          </p:nvSpPr>
          <p:spPr bwMode="auto">
            <a:xfrm>
              <a:off x="4108179" y="2932350"/>
              <a:ext cx="6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1" name="Line 93"/>
            <p:cNvSpPr>
              <a:spLocks noChangeShapeType="1"/>
            </p:cNvSpPr>
            <p:nvPr/>
          </p:nvSpPr>
          <p:spPr bwMode="auto">
            <a:xfrm>
              <a:off x="4160879" y="3045380"/>
              <a:ext cx="55239" cy="247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2" name="Freeform 94"/>
            <p:cNvSpPr>
              <a:spLocks/>
            </p:cNvSpPr>
            <p:nvPr/>
          </p:nvSpPr>
          <p:spPr bwMode="auto">
            <a:xfrm>
              <a:off x="4196435" y="3037125"/>
              <a:ext cx="71113" cy="58420"/>
            </a:xfrm>
            <a:custGeom>
              <a:avLst/>
              <a:gdLst/>
              <a:ahLst/>
              <a:cxnLst>
                <a:cxn ang="0">
                  <a:pos x="40" y="0"/>
                </a:cxn>
                <a:cxn ang="0">
                  <a:pos x="112" y="87"/>
                </a:cxn>
                <a:cxn ang="0">
                  <a:pos x="0" y="92"/>
                </a:cxn>
                <a:cxn ang="0">
                  <a:pos x="40" y="0"/>
                </a:cxn>
              </a:cxnLst>
              <a:rect l="0" t="0" r="r" b="b"/>
              <a:pathLst>
                <a:path w="112" h="92">
                  <a:moveTo>
                    <a:pt x="40" y="0"/>
                  </a:moveTo>
                  <a:lnTo>
                    <a:pt x="112" y="87"/>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3" name="Line 95"/>
            <p:cNvSpPr>
              <a:spLocks noChangeShapeType="1"/>
            </p:cNvSpPr>
            <p:nvPr/>
          </p:nvSpPr>
          <p:spPr bwMode="auto">
            <a:xfrm flipH="1">
              <a:off x="4267548" y="2825035"/>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4" name="Line 96"/>
            <p:cNvSpPr>
              <a:spLocks noChangeShapeType="1"/>
            </p:cNvSpPr>
            <p:nvPr/>
          </p:nvSpPr>
          <p:spPr bwMode="auto">
            <a:xfrm flipV="1">
              <a:off x="4267548" y="2771695"/>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5" name="Line 97"/>
            <p:cNvSpPr>
              <a:spLocks noChangeShapeType="1"/>
            </p:cNvSpPr>
            <p:nvPr/>
          </p:nvSpPr>
          <p:spPr bwMode="auto">
            <a:xfrm>
              <a:off x="4267548" y="3092370"/>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6" name="Line 98"/>
            <p:cNvSpPr>
              <a:spLocks noChangeShapeType="1"/>
            </p:cNvSpPr>
            <p:nvPr/>
          </p:nvSpPr>
          <p:spPr bwMode="auto">
            <a:xfrm flipH="1">
              <a:off x="4054210" y="2985055"/>
              <a:ext cx="539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7" name="Line 99"/>
            <p:cNvSpPr>
              <a:spLocks noChangeShapeType="1"/>
            </p:cNvSpPr>
            <p:nvPr/>
          </p:nvSpPr>
          <p:spPr bwMode="auto">
            <a:xfrm>
              <a:off x="4374852" y="2825035"/>
              <a:ext cx="635" cy="1149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8" name="Line 100"/>
            <p:cNvSpPr>
              <a:spLocks noChangeShapeType="1"/>
            </p:cNvSpPr>
            <p:nvPr/>
          </p:nvSpPr>
          <p:spPr bwMode="auto">
            <a:xfrm>
              <a:off x="4321518" y="2932350"/>
              <a:ext cx="10603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89" name="Line 101"/>
            <p:cNvSpPr>
              <a:spLocks noChangeShapeType="1"/>
            </p:cNvSpPr>
            <p:nvPr/>
          </p:nvSpPr>
          <p:spPr bwMode="auto">
            <a:xfrm flipV="1">
              <a:off x="4321518" y="2932350"/>
              <a:ext cx="533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0" name="Freeform 102"/>
            <p:cNvSpPr>
              <a:spLocks/>
            </p:cNvSpPr>
            <p:nvPr/>
          </p:nvSpPr>
          <p:spPr bwMode="auto">
            <a:xfrm>
              <a:off x="4321518" y="2932350"/>
              <a:ext cx="106034" cy="106045"/>
            </a:xfrm>
            <a:custGeom>
              <a:avLst/>
              <a:gdLst/>
              <a:ahLst/>
              <a:cxnLst>
                <a:cxn ang="0">
                  <a:pos x="0" y="167"/>
                </a:cxn>
                <a:cxn ang="0">
                  <a:pos x="167" y="167"/>
                </a:cxn>
                <a:cxn ang="0">
                  <a:pos x="84" y="0"/>
                </a:cxn>
              </a:cxnLst>
              <a:rect l="0" t="0" r="r" b="b"/>
              <a:pathLst>
                <a:path w="167" h="167">
                  <a:moveTo>
                    <a:pt x="0" y="167"/>
                  </a:moveTo>
                  <a:lnTo>
                    <a:pt x="167" y="167"/>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1" name="Line 103"/>
            <p:cNvSpPr>
              <a:spLocks noChangeShapeType="1"/>
            </p:cNvSpPr>
            <p:nvPr/>
          </p:nvSpPr>
          <p:spPr bwMode="auto">
            <a:xfrm>
              <a:off x="4374852" y="3038395"/>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2" name="Line 104"/>
            <p:cNvSpPr>
              <a:spLocks noChangeShapeType="1"/>
            </p:cNvSpPr>
            <p:nvPr/>
          </p:nvSpPr>
          <p:spPr bwMode="auto">
            <a:xfrm flipH="1">
              <a:off x="4267548" y="3145710"/>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3" name="Line 105"/>
            <p:cNvSpPr>
              <a:spLocks noChangeShapeType="1"/>
            </p:cNvSpPr>
            <p:nvPr/>
          </p:nvSpPr>
          <p:spPr bwMode="auto">
            <a:xfrm>
              <a:off x="4267548" y="2665015"/>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4" name="Freeform 106"/>
            <p:cNvSpPr>
              <a:spLocks/>
            </p:cNvSpPr>
            <p:nvPr/>
          </p:nvSpPr>
          <p:spPr bwMode="auto">
            <a:xfrm>
              <a:off x="4243421" y="2640885"/>
              <a:ext cx="48890" cy="47625"/>
            </a:xfrm>
            <a:custGeom>
              <a:avLst/>
              <a:gdLst/>
              <a:ahLst/>
              <a:cxnLst>
                <a:cxn ang="0">
                  <a:pos x="35" y="69"/>
                </a:cxn>
                <a:cxn ang="0">
                  <a:pos x="0" y="35"/>
                </a:cxn>
                <a:cxn ang="0">
                  <a:pos x="35" y="0"/>
                </a:cxn>
                <a:cxn ang="0">
                  <a:pos x="35" y="0"/>
                </a:cxn>
                <a:cxn ang="0">
                  <a:pos x="70" y="35"/>
                </a:cxn>
                <a:cxn ang="0">
                  <a:pos x="35" y="69"/>
                </a:cxn>
              </a:cxnLst>
              <a:rect l="0" t="0" r="r" b="b"/>
              <a:pathLst>
                <a:path w="70" h="69">
                  <a:moveTo>
                    <a:pt x="35" y="69"/>
                  </a:moveTo>
                  <a:cubicBezTo>
                    <a:pt x="16" y="69"/>
                    <a:pt x="0" y="54"/>
                    <a:pt x="0" y="35"/>
                  </a:cubicBezTo>
                  <a:cubicBezTo>
                    <a:pt x="0" y="16"/>
                    <a:pt x="16" y="0"/>
                    <a:pt x="35" y="0"/>
                  </a:cubicBezTo>
                  <a:cubicBezTo>
                    <a:pt x="35" y="0"/>
                    <a:pt x="35" y="0"/>
                    <a:pt x="35" y="0"/>
                  </a:cubicBezTo>
                  <a:cubicBezTo>
                    <a:pt x="54" y="0"/>
                    <a:pt x="70" y="16"/>
                    <a:pt x="70" y="35"/>
                  </a:cubicBezTo>
                  <a:cubicBezTo>
                    <a:pt x="70" y="54"/>
                    <a:pt x="54" y="69"/>
                    <a:pt x="35" y="69"/>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5" name="Line 107"/>
            <p:cNvSpPr>
              <a:spLocks noChangeShapeType="1"/>
            </p:cNvSpPr>
            <p:nvPr/>
          </p:nvSpPr>
          <p:spPr bwMode="auto">
            <a:xfrm>
              <a:off x="4160879" y="3828732"/>
              <a:ext cx="635" cy="21336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6" name="Line 108"/>
            <p:cNvSpPr>
              <a:spLocks noChangeShapeType="1"/>
            </p:cNvSpPr>
            <p:nvPr/>
          </p:nvSpPr>
          <p:spPr bwMode="auto">
            <a:xfrm flipV="1">
              <a:off x="4160879" y="3828732"/>
              <a:ext cx="106669" cy="5969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7" name="Line 109"/>
            <p:cNvSpPr>
              <a:spLocks noChangeShapeType="1"/>
            </p:cNvSpPr>
            <p:nvPr/>
          </p:nvSpPr>
          <p:spPr bwMode="auto">
            <a:xfrm>
              <a:off x="4108179" y="388143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8" name="Line 110"/>
            <p:cNvSpPr>
              <a:spLocks noChangeShapeType="1"/>
            </p:cNvSpPr>
            <p:nvPr/>
          </p:nvSpPr>
          <p:spPr bwMode="auto">
            <a:xfrm>
              <a:off x="4160879" y="3995737"/>
              <a:ext cx="55239" cy="2413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9" name="Freeform 111"/>
            <p:cNvSpPr>
              <a:spLocks/>
            </p:cNvSpPr>
            <p:nvPr/>
          </p:nvSpPr>
          <p:spPr bwMode="auto">
            <a:xfrm>
              <a:off x="4196435" y="3987482"/>
              <a:ext cx="71113" cy="58420"/>
            </a:xfrm>
            <a:custGeom>
              <a:avLst/>
              <a:gdLst/>
              <a:ahLst/>
              <a:cxnLst>
                <a:cxn ang="0">
                  <a:pos x="40" y="0"/>
                </a:cxn>
                <a:cxn ang="0">
                  <a:pos x="112" y="86"/>
                </a:cxn>
                <a:cxn ang="0">
                  <a:pos x="0" y="92"/>
                </a:cxn>
                <a:cxn ang="0">
                  <a:pos x="40" y="0"/>
                </a:cxn>
              </a:cxnLst>
              <a:rect l="0" t="0" r="r" b="b"/>
              <a:pathLst>
                <a:path w="112" h="92">
                  <a:moveTo>
                    <a:pt x="40" y="0"/>
                  </a:moveTo>
                  <a:lnTo>
                    <a:pt x="112" y="86"/>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0" name="Line 112"/>
            <p:cNvSpPr>
              <a:spLocks noChangeShapeType="1"/>
            </p:cNvSpPr>
            <p:nvPr/>
          </p:nvSpPr>
          <p:spPr bwMode="auto">
            <a:xfrm flipH="1">
              <a:off x="4267548" y="3775392"/>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1" name="Line 113"/>
            <p:cNvSpPr>
              <a:spLocks noChangeShapeType="1"/>
            </p:cNvSpPr>
            <p:nvPr/>
          </p:nvSpPr>
          <p:spPr bwMode="auto">
            <a:xfrm flipV="1">
              <a:off x="4267548" y="372141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2" name="Line 114"/>
            <p:cNvSpPr>
              <a:spLocks noChangeShapeType="1"/>
            </p:cNvSpPr>
            <p:nvPr/>
          </p:nvSpPr>
          <p:spPr bwMode="auto">
            <a:xfrm>
              <a:off x="4267548" y="4042092"/>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3" name="Line 115"/>
            <p:cNvSpPr>
              <a:spLocks noChangeShapeType="1"/>
            </p:cNvSpPr>
            <p:nvPr/>
          </p:nvSpPr>
          <p:spPr bwMode="auto">
            <a:xfrm flipH="1">
              <a:off x="4054210" y="3935412"/>
              <a:ext cx="53969"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4" name="Line 116"/>
            <p:cNvSpPr>
              <a:spLocks noChangeShapeType="1"/>
            </p:cNvSpPr>
            <p:nvPr/>
          </p:nvSpPr>
          <p:spPr bwMode="auto">
            <a:xfrm>
              <a:off x="4374852" y="3775392"/>
              <a:ext cx="635" cy="1136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5" name="Line 117"/>
            <p:cNvSpPr>
              <a:spLocks noChangeShapeType="1"/>
            </p:cNvSpPr>
            <p:nvPr/>
          </p:nvSpPr>
          <p:spPr bwMode="auto">
            <a:xfrm>
              <a:off x="4321518" y="3881437"/>
              <a:ext cx="10603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6" name="Line 118"/>
            <p:cNvSpPr>
              <a:spLocks noChangeShapeType="1"/>
            </p:cNvSpPr>
            <p:nvPr/>
          </p:nvSpPr>
          <p:spPr bwMode="auto">
            <a:xfrm flipV="1">
              <a:off x="4321518" y="3881437"/>
              <a:ext cx="533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7" name="Freeform 119"/>
            <p:cNvSpPr>
              <a:spLocks/>
            </p:cNvSpPr>
            <p:nvPr/>
          </p:nvSpPr>
          <p:spPr bwMode="auto">
            <a:xfrm>
              <a:off x="4321518" y="3881437"/>
              <a:ext cx="106034" cy="107315"/>
            </a:xfrm>
            <a:custGeom>
              <a:avLst/>
              <a:gdLst/>
              <a:ahLst/>
              <a:cxnLst>
                <a:cxn ang="0">
                  <a:pos x="0" y="169"/>
                </a:cxn>
                <a:cxn ang="0">
                  <a:pos x="167" y="169"/>
                </a:cxn>
                <a:cxn ang="0">
                  <a:pos x="84" y="0"/>
                </a:cxn>
              </a:cxnLst>
              <a:rect l="0" t="0" r="r" b="b"/>
              <a:pathLst>
                <a:path w="167" h="169">
                  <a:moveTo>
                    <a:pt x="0" y="169"/>
                  </a:moveTo>
                  <a:lnTo>
                    <a:pt x="167" y="169"/>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8" name="Line 120"/>
            <p:cNvSpPr>
              <a:spLocks noChangeShapeType="1"/>
            </p:cNvSpPr>
            <p:nvPr/>
          </p:nvSpPr>
          <p:spPr bwMode="auto">
            <a:xfrm>
              <a:off x="4374852" y="3988752"/>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9" name="Line 121"/>
            <p:cNvSpPr>
              <a:spLocks noChangeShapeType="1"/>
            </p:cNvSpPr>
            <p:nvPr/>
          </p:nvSpPr>
          <p:spPr bwMode="auto">
            <a:xfrm flipH="1">
              <a:off x="4267548" y="4096067"/>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0" name="Line 122"/>
            <p:cNvSpPr>
              <a:spLocks noChangeShapeType="1"/>
            </p:cNvSpPr>
            <p:nvPr/>
          </p:nvSpPr>
          <p:spPr bwMode="auto">
            <a:xfrm flipV="1">
              <a:off x="4267548" y="4148772"/>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1" name="Freeform 123"/>
            <p:cNvSpPr>
              <a:spLocks/>
            </p:cNvSpPr>
            <p:nvPr/>
          </p:nvSpPr>
          <p:spPr bwMode="auto">
            <a:xfrm>
              <a:off x="4243421" y="4231957"/>
              <a:ext cx="48890" cy="48260"/>
            </a:xfrm>
            <a:custGeom>
              <a:avLst/>
              <a:gdLst/>
              <a:ahLst/>
              <a:cxnLst>
                <a:cxn ang="0">
                  <a:pos x="35" y="0"/>
                </a:cxn>
                <a:cxn ang="0">
                  <a:pos x="0" y="34"/>
                </a:cxn>
                <a:cxn ang="0">
                  <a:pos x="35" y="69"/>
                </a:cxn>
                <a:cxn ang="0">
                  <a:pos x="35" y="69"/>
                </a:cxn>
                <a:cxn ang="0">
                  <a:pos x="70" y="34"/>
                </a:cxn>
                <a:cxn ang="0">
                  <a:pos x="35" y="0"/>
                </a:cxn>
              </a:cxnLst>
              <a:rect l="0" t="0" r="r" b="b"/>
              <a:pathLst>
                <a:path w="70" h="69">
                  <a:moveTo>
                    <a:pt x="35" y="0"/>
                  </a:moveTo>
                  <a:cubicBezTo>
                    <a:pt x="16" y="0"/>
                    <a:pt x="0" y="15"/>
                    <a:pt x="0" y="34"/>
                  </a:cubicBezTo>
                  <a:cubicBezTo>
                    <a:pt x="0" y="53"/>
                    <a:pt x="16" y="69"/>
                    <a:pt x="35" y="69"/>
                  </a:cubicBezTo>
                  <a:cubicBezTo>
                    <a:pt x="35" y="69"/>
                    <a:pt x="35" y="69"/>
                    <a:pt x="35" y="69"/>
                  </a:cubicBezTo>
                  <a:cubicBezTo>
                    <a:pt x="54" y="69"/>
                    <a:pt x="70" y="53"/>
                    <a:pt x="70" y="34"/>
                  </a:cubicBezTo>
                  <a:cubicBezTo>
                    <a:pt x="70" y="15"/>
                    <a:pt x="54" y="0"/>
                    <a:pt x="35" y="0"/>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2" name="Line 124"/>
            <p:cNvSpPr>
              <a:spLocks noChangeShapeType="1"/>
            </p:cNvSpPr>
            <p:nvPr/>
          </p:nvSpPr>
          <p:spPr bwMode="auto">
            <a:xfrm>
              <a:off x="3440907" y="2659754"/>
              <a:ext cx="2108575" cy="25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3" name="Line 125"/>
            <p:cNvSpPr>
              <a:spLocks noChangeShapeType="1"/>
            </p:cNvSpPr>
            <p:nvPr/>
          </p:nvSpPr>
          <p:spPr bwMode="auto">
            <a:xfrm flipV="1">
              <a:off x="5549482" y="2662475"/>
              <a:ext cx="635" cy="10922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4" name="Line 126"/>
            <p:cNvSpPr>
              <a:spLocks noChangeShapeType="1"/>
            </p:cNvSpPr>
            <p:nvPr/>
          </p:nvSpPr>
          <p:spPr bwMode="auto">
            <a:xfrm>
              <a:off x="5549482" y="4148772"/>
              <a:ext cx="635" cy="11112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5" name="Line 128"/>
            <p:cNvSpPr>
              <a:spLocks noChangeShapeType="1"/>
            </p:cNvSpPr>
            <p:nvPr/>
          </p:nvSpPr>
          <p:spPr bwMode="auto">
            <a:xfrm flipH="1">
              <a:off x="3440906" y="4259898"/>
              <a:ext cx="2108575" cy="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6" name="Line 129"/>
            <p:cNvSpPr>
              <a:spLocks noChangeShapeType="1"/>
            </p:cNvSpPr>
            <p:nvPr/>
          </p:nvSpPr>
          <p:spPr bwMode="auto">
            <a:xfrm flipV="1">
              <a:off x="4267549" y="3187625"/>
              <a:ext cx="0" cy="533792"/>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7" name="Line 130"/>
            <p:cNvSpPr>
              <a:spLocks noChangeShapeType="1"/>
            </p:cNvSpPr>
            <p:nvPr/>
          </p:nvSpPr>
          <p:spPr bwMode="auto">
            <a:xfrm flipH="1">
              <a:off x="5550752" y="3272071"/>
              <a:ext cx="369532"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8" name="Freeform 131"/>
            <p:cNvSpPr>
              <a:spLocks/>
            </p:cNvSpPr>
            <p:nvPr/>
          </p:nvSpPr>
          <p:spPr bwMode="auto">
            <a:xfrm>
              <a:off x="5526624" y="3247306"/>
              <a:ext cx="48255" cy="48895"/>
            </a:xfrm>
            <a:custGeom>
              <a:avLst/>
              <a:gdLst/>
              <a:ahLst/>
              <a:cxnLst>
                <a:cxn ang="0">
                  <a:pos x="69" y="35"/>
                </a:cxn>
                <a:cxn ang="0">
                  <a:pos x="34" y="0"/>
                </a:cxn>
                <a:cxn ang="0">
                  <a:pos x="0" y="35"/>
                </a:cxn>
                <a:cxn ang="0">
                  <a:pos x="0" y="35"/>
                </a:cxn>
                <a:cxn ang="0">
                  <a:pos x="34" y="70"/>
                </a:cxn>
                <a:cxn ang="0">
                  <a:pos x="69" y="35"/>
                </a:cxn>
              </a:cxnLst>
              <a:rect l="0" t="0" r="r" b="b"/>
              <a:pathLst>
                <a:path w="69" h="70">
                  <a:moveTo>
                    <a:pt x="69" y="35"/>
                  </a:moveTo>
                  <a:cubicBezTo>
                    <a:pt x="69" y="16"/>
                    <a:pt x="54" y="0"/>
                    <a:pt x="34" y="0"/>
                  </a:cubicBezTo>
                  <a:cubicBezTo>
                    <a:pt x="15" y="0"/>
                    <a:pt x="0" y="16"/>
                    <a:pt x="0" y="35"/>
                  </a:cubicBezTo>
                  <a:cubicBezTo>
                    <a:pt x="0" y="35"/>
                    <a:pt x="0" y="35"/>
                    <a:pt x="0" y="35"/>
                  </a:cubicBezTo>
                  <a:cubicBezTo>
                    <a:pt x="0" y="54"/>
                    <a:pt x="15" y="70"/>
                    <a:pt x="34" y="70"/>
                  </a:cubicBezTo>
                  <a:cubicBezTo>
                    <a:pt x="54" y="70"/>
                    <a:pt x="69" y="54"/>
                    <a:pt x="69" y="35"/>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9" name="Line 132"/>
            <p:cNvSpPr>
              <a:spLocks noChangeShapeType="1"/>
            </p:cNvSpPr>
            <p:nvPr/>
          </p:nvSpPr>
          <p:spPr bwMode="auto">
            <a:xfrm>
              <a:off x="4267548" y="3542587"/>
              <a:ext cx="1649561"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20" name="Freeform 133"/>
            <p:cNvSpPr>
              <a:spLocks/>
            </p:cNvSpPr>
            <p:nvPr/>
          </p:nvSpPr>
          <p:spPr bwMode="auto">
            <a:xfrm>
              <a:off x="4243421" y="3519092"/>
              <a:ext cx="48890" cy="47625"/>
            </a:xfrm>
            <a:custGeom>
              <a:avLst/>
              <a:gdLst/>
              <a:ahLst/>
              <a:cxnLst>
                <a:cxn ang="0">
                  <a:pos x="70" y="34"/>
                </a:cxn>
                <a:cxn ang="0">
                  <a:pos x="35" y="0"/>
                </a:cxn>
                <a:cxn ang="0">
                  <a:pos x="0" y="34"/>
                </a:cxn>
                <a:cxn ang="0">
                  <a:pos x="0" y="34"/>
                </a:cxn>
                <a:cxn ang="0">
                  <a:pos x="35" y="69"/>
                </a:cxn>
                <a:cxn ang="0">
                  <a:pos x="70" y="34"/>
                </a:cxn>
              </a:cxnLst>
              <a:rect l="0" t="0" r="r" b="b"/>
              <a:pathLst>
                <a:path w="70" h="69">
                  <a:moveTo>
                    <a:pt x="70" y="34"/>
                  </a:moveTo>
                  <a:cubicBezTo>
                    <a:pt x="70" y="15"/>
                    <a:pt x="54" y="0"/>
                    <a:pt x="35" y="0"/>
                  </a:cubicBezTo>
                  <a:cubicBezTo>
                    <a:pt x="16" y="0"/>
                    <a:pt x="0" y="15"/>
                    <a:pt x="0" y="34"/>
                  </a:cubicBezTo>
                  <a:cubicBezTo>
                    <a:pt x="0" y="34"/>
                    <a:pt x="0" y="34"/>
                    <a:pt x="0" y="34"/>
                  </a:cubicBezTo>
                  <a:cubicBezTo>
                    <a:pt x="0" y="53"/>
                    <a:pt x="16" y="69"/>
                    <a:pt x="35" y="69"/>
                  </a:cubicBezTo>
                  <a:cubicBezTo>
                    <a:pt x="54" y="69"/>
                    <a:pt x="70" y="53"/>
                    <a:pt x="70" y="34"/>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21" name="Line 134"/>
            <p:cNvSpPr>
              <a:spLocks noChangeShapeType="1"/>
            </p:cNvSpPr>
            <p:nvPr/>
          </p:nvSpPr>
          <p:spPr bwMode="auto">
            <a:xfrm flipH="1">
              <a:off x="4910737" y="3402566"/>
              <a:ext cx="1009547"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22" name="Freeform 135"/>
            <p:cNvSpPr>
              <a:spLocks/>
            </p:cNvSpPr>
            <p:nvPr/>
          </p:nvSpPr>
          <p:spPr bwMode="auto">
            <a:xfrm>
              <a:off x="4885975" y="3378436"/>
              <a:ext cx="48890" cy="48260"/>
            </a:xfrm>
            <a:custGeom>
              <a:avLst/>
              <a:gdLst/>
              <a:ahLst/>
              <a:cxnLst>
                <a:cxn ang="0">
                  <a:pos x="70" y="35"/>
                </a:cxn>
                <a:cxn ang="0">
                  <a:pos x="35" y="0"/>
                </a:cxn>
                <a:cxn ang="0">
                  <a:pos x="0" y="35"/>
                </a:cxn>
                <a:cxn ang="0">
                  <a:pos x="0" y="35"/>
                </a:cxn>
                <a:cxn ang="0">
                  <a:pos x="35" y="69"/>
                </a:cxn>
                <a:cxn ang="0">
                  <a:pos x="70" y="35"/>
                </a:cxn>
              </a:cxnLst>
              <a:rect l="0" t="0" r="r" b="b"/>
              <a:pathLst>
                <a:path w="70" h="69">
                  <a:moveTo>
                    <a:pt x="70" y="35"/>
                  </a:moveTo>
                  <a:cubicBezTo>
                    <a:pt x="70" y="16"/>
                    <a:pt x="54" y="0"/>
                    <a:pt x="35" y="0"/>
                  </a:cubicBezTo>
                  <a:cubicBezTo>
                    <a:pt x="16" y="0"/>
                    <a:pt x="0" y="16"/>
                    <a:pt x="0" y="35"/>
                  </a:cubicBezTo>
                  <a:cubicBezTo>
                    <a:pt x="0" y="35"/>
                    <a:pt x="0" y="35"/>
                    <a:pt x="0" y="35"/>
                  </a:cubicBezTo>
                  <a:cubicBezTo>
                    <a:pt x="0" y="54"/>
                    <a:pt x="16" y="69"/>
                    <a:pt x="35" y="69"/>
                  </a:cubicBezTo>
                  <a:cubicBezTo>
                    <a:pt x="54" y="69"/>
                    <a:pt x="70" y="54"/>
                    <a:pt x="70" y="35"/>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23" name="Rectangle 136"/>
            <p:cNvSpPr>
              <a:spLocks noChangeArrowheads="1"/>
            </p:cNvSpPr>
            <p:nvPr/>
          </p:nvSpPr>
          <p:spPr bwMode="auto">
            <a:xfrm>
              <a:off x="5934253" y="3164122"/>
              <a:ext cx="98942"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a</a:t>
              </a:r>
              <a:endParaRPr kumimoji="0" lang="es-ES" sz="1800" b="0" i="0" u="none" strike="noStrike" cap="none" normalizeH="0" baseline="0" dirty="0" smtClean="0">
                <a:ln>
                  <a:noFill/>
                </a:ln>
                <a:solidFill>
                  <a:schemeClr val="tx1"/>
                </a:solidFill>
                <a:effectLst/>
                <a:latin typeface="Arial" pitchFamily="34" charset="0"/>
              </a:endParaRPr>
            </a:p>
          </p:txBody>
        </p:sp>
        <p:sp>
          <p:nvSpPr>
            <p:cNvPr id="124" name="Rectangle 137"/>
            <p:cNvSpPr>
              <a:spLocks noChangeArrowheads="1"/>
            </p:cNvSpPr>
            <p:nvPr/>
          </p:nvSpPr>
          <p:spPr bwMode="auto">
            <a:xfrm>
              <a:off x="5934253" y="3451842"/>
              <a:ext cx="98942" cy="1692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c</a:t>
              </a:r>
              <a:endParaRPr kumimoji="0" lang="es-ES" sz="1800" b="0" i="0" u="none" strike="noStrike" cap="none" normalizeH="0" baseline="0" dirty="0" smtClean="0">
                <a:ln>
                  <a:noFill/>
                </a:ln>
                <a:solidFill>
                  <a:schemeClr val="tx1"/>
                </a:solidFill>
                <a:effectLst/>
                <a:latin typeface="Arial" pitchFamily="34" charset="0"/>
              </a:endParaRPr>
            </a:p>
          </p:txBody>
        </p:sp>
        <p:sp>
          <p:nvSpPr>
            <p:cNvPr id="125" name="Rectangle 138"/>
            <p:cNvSpPr>
              <a:spLocks noChangeArrowheads="1"/>
            </p:cNvSpPr>
            <p:nvPr/>
          </p:nvSpPr>
          <p:spPr bwMode="auto">
            <a:xfrm>
              <a:off x="5934253" y="3321921"/>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solidFill>
                    <a:srgbClr val="000000"/>
                  </a:solidFill>
                  <a:effectLst/>
                  <a:latin typeface="Arial" pitchFamily="34" charset="0"/>
                </a:rPr>
                <a:t>b</a:t>
              </a:r>
              <a:endParaRPr kumimoji="0" lang="es-ES" sz="1800" b="0" i="0" u="none" strike="noStrike" cap="none" normalizeH="0" baseline="0" dirty="0" smtClean="0">
                <a:solidFill>
                  <a:schemeClr val="tx1"/>
                </a:solidFill>
                <a:effectLst/>
                <a:latin typeface="Arial" pitchFamily="34" charset="0"/>
              </a:endParaRPr>
            </a:p>
          </p:txBody>
        </p:sp>
        <p:sp>
          <p:nvSpPr>
            <p:cNvPr id="126" name="Rectangle 145"/>
            <p:cNvSpPr>
              <a:spLocks noChangeArrowheads="1"/>
            </p:cNvSpPr>
            <p:nvPr/>
          </p:nvSpPr>
          <p:spPr bwMode="auto">
            <a:xfrm>
              <a:off x="5922520" y="3595858"/>
              <a:ext cx="78548"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solidFill>
                    <a:srgbClr val="000000"/>
                  </a:solidFill>
                  <a:effectLst/>
                  <a:latin typeface="Arial" pitchFamily="34" charset="0"/>
                </a:rPr>
                <a:t>n</a:t>
              </a:r>
              <a:endParaRPr kumimoji="0" lang="es-ES" sz="1800" b="0" i="0" u="none" strike="noStrike" cap="none" normalizeH="0" baseline="0" dirty="0" smtClean="0">
                <a:solidFill>
                  <a:schemeClr val="tx1"/>
                </a:solidFill>
                <a:effectLst/>
                <a:latin typeface="Arial" pitchFamily="34" charset="0"/>
              </a:endParaRPr>
            </a:p>
          </p:txBody>
        </p:sp>
        <p:sp>
          <p:nvSpPr>
            <p:cNvPr id="127" name="Rectangle 145"/>
            <p:cNvSpPr>
              <a:spLocks noChangeArrowheads="1"/>
            </p:cNvSpPr>
            <p:nvPr/>
          </p:nvSpPr>
          <p:spPr bwMode="auto">
            <a:xfrm>
              <a:off x="3997919" y="4014907"/>
              <a:ext cx="216024"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800" dirty="0" err="1" smtClean="0">
                  <a:solidFill>
                    <a:srgbClr val="000000"/>
                  </a:solidFill>
                  <a:latin typeface="Arial" pitchFamily="34" charset="0"/>
                </a:rPr>
                <a:t>Vn</a:t>
              </a:r>
              <a:endParaRPr kumimoji="0" lang="es-ES" sz="800" b="0" i="0" u="none" strike="noStrike" cap="none" normalizeH="0" baseline="0" dirty="0" smtClean="0">
                <a:ln>
                  <a:noFill/>
                </a:ln>
                <a:solidFill>
                  <a:schemeClr val="tx1"/>
                </a:solidFill>
                <a:effectLst/>
                <a:latin typeface="Arial" pitchFamily="34" charset="0"/>
              </a:endParaRPr>
            </a:p>
          </p:txBody>
        </p:sp>
        <p:sp>
          <p:nvSpPr>
            <p:cNvPr id="128" name="Rectangle 145"/>
            <p:cNvSpPr>
              <a:spLocks noChangeArrowheads="1"/>
            </p:cNvSpPr>
            <p:nvPr/>
          </p:nvSpPr>
          <p:spPr bwMode="auto">
            <a:xfrm>
              <a:off x="5126232" y="3912468"/>
              <a:ext cx="134244"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800" dirty="0" err="1" smtClean="0">
                  <a:solidFill>
                    <a:srgbClr val="000000"/>
                  </a:solidFill>
                  <a:latin typeface="Arial" pitchFamily="34" charset="0"/>
                </a:rPr>
                <a:t>Vb</a:t>
              </a:r>
              <a:endParaRPr kumimoji="0" lang="es-ES" sz="800" b="0" i="0" u="none" strike="noStrike" cap="none" normalizeH="0" baseline="0" dirty="0" smtClean="0">
                <a:ln>
                  <a:noFill/>
                </a:ln>
                <a:solidFill>
                  <a:schemeClr val="tx1"/>
                </a:solidFill>
                <a:effectLst/>
                <a:latin typeface="Arial" pitchFamily="34" charset="0"/>
              </a:endParaRPr>
            </a:p>
          </p:txBody>
        </p:sp>
        <p:sp>
          <p:nvSpPr>
            <p:cNvPr id="129" name="Rectangle 145"/>
            <p:cNvSpPr>
              <a:spLocks noChangeArrowheads="1"/>
            </p:cNvSpPr>
            <p:nvPr/>
          </p:nvSpPr>
          <p:spPr bwMode="auto">
            <a:xfrm>
              <a:off x="4540642" y="3899469"/>
              <a:ext cx="144016"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800" dirty="0" err="1" smtClean="0">
                  <a:solidFill>
                    <a:srgbClr val="000000"/>
                  </a:solidFill>
                  <a:latin typeface="Arial" pitchFamily="34" charset="0"/>
                </a:rPr>
                <a:t>Vc</a:t>
              </a:r>
              <a:endParaRPr kumimoji="0" lang="es-ES" sz="800" b="0" i="0" u="none" strike="noStrike" cap="none" normalizeH="0" baseline="0" dirty="0" smtClean="0">
                <a:ln>
                  <a:noFill/>
                </a:ln>
                <a:solidFill>
                  <a:schemeClr val="tx1"/>
                </a:solidFill>
                <a:effectLst/>
                <a:latin typeface="Arial" pitchFamily="34" charset="0"/>
              </a:endParaRPr>
            </a:p>
          </p:txBody>
        </p:sp>
        <p:sp>
          <p:nvSpPr>
            <p:cNvPr id="130" name="Line 90"/>
            <p:cNvSpPr>
              <a:spLocks noChangeShapeType="1"/>
            </p:cNvSpPr>
            <p:nvPr/>
          </p:nvSpPr>
          <p:spPr bwMode="auto">
            <a:xfrm>
              <a:off x="3648310" y="2871017"/>
              <a:ext cx="635" cy="21399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1" name="Line 91"/>
            <p:cNvSpPr>
              <a:spLocks noChangeShapeType="1"/>
            </p:cNvSpPr>
            <p:nvPr/>
          </p:nvSpPr>
          <p:spPr bwMode="auto">
            <a:xfrm flipV="1">
              <a:off x="3648310" y="2871017"/>
              <a:ext cx="106669" cy="6032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2" name="Line 92"/>
            <p:cNvSpPr>
              <a:spLocks noChangeShapeType="1"/>
            </p:cNvSpPr>
            <p:nvPr/>
          </p:nvSpPr>
          <p:spPr bwMode="auto">
            <a:xfrm>
              <a:off x="3595610" y="2924992"/>
              <a:ext cx="6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3" name="Line 93"/>
            <p:cNvSpPr>
              <a:spLocks noChangeShapeType="1"/>
            </p:cNvSpPr>
            <p:nvPr/>
          </p:nvSpPr>
          <p:spPr bwMode="auto">
            <a:xfrm>
              <a:off x="3648310" y="3038022"/>
              <a:ext cx="55239" cy="247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4" name="Freeform 94"/>
            <p:cNvSpPr>
              <a:spLocks/>
            </p:cNvSpPr>
            <p:nvPr/>
          </p:nvSpPr>
          <p:spPr bwMode="auto">
            <a:xfrm>
              <a:off x="3683866" y="3029767"/>
              <a:ext cx="71113" cy="58420"/>
            </a:xfrm>
            <a:custGeom>
              <a:avLst/>
              <a:gdLst/>
              <a:ahLst/>
              <a:cxnLst>
                <a:cxn ang="0">
                  <a:pos x="40" y="0"/>
                </a:cxn>
                <a:cxn ang="0">
                  <a:pos x="112" y="87"/>
                </a:cxn>
                <a:cxn ang="0">
                  <a:pos x="0" y="92"/>
                </a:cxn>
                <a:cxn ang="0">
                  <a:pos x="40" y="0"/>
                </a:cxn>
              </a:cxnLst>
              <a:rect l="0" t="0" r="r" b="b"/>
              <a:pathLst>
                <a:path w="112" h="92">
                  <a:moveTo>
                    <a:pt x="40" y="0"/>
                  </a:moveTo>
                  <a:lnTo>
                    <a:pt x="112" y="87"/>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5" name="Line 95"/>
            <p:cNvSpPr>
              <a:spLocks noChangeShapeType="1"/>
            </p:cNvSpPr>
            <p:nvPr/>
          </p:nvSpPr>
          <p:spPr bwMode="auto">
            <a:xfrm flipH="1">
              <a:off x="3754979" y="2817677"/>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6" name="Line 96"/>
            <p:cNvSpPr>
              <a:spLocks noChangeShapeType="1"/>
            </p:cNvSpPr>
            <p:nvPr/>
          </p:nvSpPr>
          <p:spPr bwMode="auto">
            <a:xfrm flipV="1">
              <a:off x="3754979" y="2764337"/>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7" name="Line 97"/>
            <p:cNvSpPr>
              <a:spLocks noChangeShapeType="1"/>
            </p:cNvSpPr>
            <p:nvPr/>
          </p:nvSpPr>
          <p:spPr bwMode="auto">
            <a:xfrm>
              <a:off x="3754979" y="3085012"/>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8" name="Line 99"/>
            <p:cNvSpPr>
              <a:spLocks noChangeShapeType="1"/>
            </p:cNvSpPr>
            <p:nvPr/>
          </p:nvSpPr>
          <p:spPr bwMode="auto">
            <a:xfrm>
              <a:off x="3862283" y="2817677"/>
              <a:ext cx="635" cy="1149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9" name="Line 100"/>
            <p:cNvSpPr>
              <a:spLocks noChangeShapeType="1"/>
            </p:cNvSpPr>
            <p:nvPr/>
          </p:nvSpPr>
          <p:spPr bwMode="auto">
            <a:xfrm>
              <a:off x="3808949" y="2924992"/>
              <a:ext cx="10603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0" name="Line 101"/>
            <p:cNvSpPr>
              <a:spLocks noChangeShapeType="1"/>
            </p:cNvSpPr>
            <p:nvPr/>
          </p:nvSpPr>
          <p:spPr bwMode="auto">
            <a:xfrm flipV="1">
              <a:off x="3808949" y="2924992"/>
              <a:ext cx="53335" cy="10604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1" name="Freeform 102"/>
            <p:cNvSpPr>
              <a:spLocks/>
            </p:cNvSpPr>
            <p:nvPr/>
          </p:nvSpPr>
          <p:spPr bwMode="auto">
            <a:xfrm>
              <a:off x="3808949" y="2924992"/>
              <a:ext cx="106034" cy="106045"/>
            </a:xfrm>
            <a:custGeom>
              <a:avLst/>
              <a:gdLst/>
              <a:ahLst/>
              <a:cxnLst>
                <a:cxn ang="0">
                  <a:pos x="0" y="167"/>
                </a:cxn>
                <a:cxn ang="0">
                  <a:pos x="167" y="167"/>
                </a:cxn>
                <a:cxn ang="0">
                  <a:pos x="84" y="0"/>
                </a:cxn>
              </a:cxnLst>
              <a:rect l="0" t="0" r="r" b="b"/>
              <a:pathLst>
                <a:path w="167" h="167">
                  <a:moveTo>
                    <a:pt x="0" y="167"/>
                  </a:moveTo>
                  <a:lnTo>
                    <a:pt x="167" y="167"/>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2" name="Line 103"/>
            <p:cNvSpPr>
              <a:spLocks noChangeShapeType="1"/>
            </p:cNvSpPr>
            <p:nvPr/>
          </p:nvSpPr>
          <p:spPr bwMode="auto">
            <a:xfrm>
              <a:off x="3862283" y="3031037"/>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3" name="Line 104"/>
            <p:cNvSpPr>
              <a:spLocks noChangeShapeType="1"/>
            </p:cNvSpPr>
            <p:nvPr/>
          </p:nvSpPr>
          <p:spPr bwMode="auto">
            <a:xfrm flipH="1">
              <a:off x="3754979" y="3138352"/>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4" name="Line 105"/>
            <p:cNvSpPr>
              <a:spLocks noChangeShapeType="1"/>
            </p:cNvSpPr>
            <p:nvPr/>
          </p:nvSpPr>
          <p:spPr bwMode="auto">
            <a:xfrm>
              <a:off x="3754979" y="2657657"/>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5" name="Freeform 106"/>
            <p:cNvSpPr>
              <a:spLocks/>
            </p:cNvSpPr>
            <p:nvPr/>
          </p:nvSpPr>
          <p:spPr bwMode="auto">
            <a:xfrm>
              <a:off x="3730852" y="2633527"/>
              <a:ext cx="48890" cy="47625"/>
            </a:xfrm>
            <a:custGeom>
              <a:avLst/>
              <a:gdLst/>
              <a:ahLst/>
              <a:cxnLst>
                <a:cxn ang="0">
                  <a:pos x="35" y="69"/>
                </a:cxn>
                <a:cxn ang="0">
                  <a:pos x="0" y="35"/>
                </a:cxn>
                <a:cxn ang="0">
                  <a:pos x="35" y="0"/>
                </a:cxn>
                <a:cxn ang="0">
                  <a:pos x="35" y="0"/>
                </a:cxn>
                <a:cxn ang="0">
                  <a:pos x="70" y="35"/>
                </a:cxn>
                <a:cxn ang="0">
                  <a:pos x="35" y="69"/>
                </a:cxn>
              </a:cxnLst>
              <a:rect l="0" t="0" r="r" b="b"/>
              <a:pathLst>
                <a:path w="70" h="69">
                  <a:moveTo>
                    <a:pt x="35" y="69"/>
                  </a:moveTo>
                  <a:cubicBezTo>
                    <a:pt x="16" y="69"/>
                    <a:pt x="0" y="54"/>
                    <a:pt x="0" y="35"/>
                  </a:cubicBezTo>
                  <a:cubicBezTo>
                    <a:pt x="0" y="16"/>
                    <a:pt x="16" y="0"/>
                    <a:pt x="35" y="0"/>
                  </a:cubicBezTo>
                  <a:cubicBezTo>
                    <a:pt x="35" y="0"/>
                    <a:pt x="35" y="0"/>
                    <a:pt x="35" y="0"/>
                  </a:cubicBezTo>
                  <a:cubicBezTo>
                    <a:pt x="54" y="0"/>
                    <a:pt x="70" y="16"/>
                    <a:pt x="70" y="35"/>
                  </a:cubicBezTo>
                  <a:cubicBezTo>
                    <a:pt x="70" y="54"/>
                    <a:pt x="54" y="69"/>
                    <a:pt x="35" y="69"/>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6" name="Line 107"/>
            <p:cNvSpPr>
              <a:spLocks noChangeShapeType="1"/>
            </p:cNvSpPr>
            <p:nvPr/>
          </p:nvSpPr>
          <p:spPr bwMode="auto">
            <a:xfrm>
              <a:off x="3648310" y="3821374"/>
              <a:ext cx="635" cy="21336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7" name="Line 108"/>
            <p:cNvSpPr>
              <a:spLocks noChangeShapeType="1"/>
            </p:cNvSpPr>
            <p:nvPr/>
          </p:nvSpPr>
          <p:spPr bwMode="auto">
            <a:xfrm flipV="1">
              <a:off x="3648310" y="3821374"/>
              <a:ext cx="106669" cy="5969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8" name="Line 109"/>
            <p:cNvSpPr>
              <a:spLocks noChangeShapeType="1"/>
            </p:cNvSpPr>
            <p:nvPr/>
          </p:nvSpPr>
          <p:spPr bwMode="auto">
            <a:xfrm>
              <a:off x="3595610" y="3874079"/>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9" name="Line 110"/>
            <p:cNvSpPr>
              <a:spLocks noChangeShapeType="1"/>
            </p:cNvSpPr>
            <p:nvPr/>
          </p:nvSpPr>
          <p:spPr bwMode="auto">
            <a:xfrm>
              <a:off x="3648310" y="3988379"/>
              <a:ext cx="55239" cy="2413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0" name="Freeform 111"/>
            <p:cNvSpPr>
              <a:spLocks/>
            </p:cNvSpPr>
            <p:nvPr/>
          </p:nvSpPr>
          <p:spPr bwMode="auto">
            <a:xfrm>
              <a:off x="3683866" y="3980124"/>
              <a:ext cx="71113" cy="58420"/>
            </a:xfrm>
            <a:custGeom>
              <a:avLst/>
              <a:gdLst/>
              <a:ahLst/>
              <a:cxnLst>
                <a:cxn ang="0">
                  <a:pos x="40" y="0"/>
                </a:cxn>
                <a:cxn ang="0">
                  <a:pos x="112" y="86"/>
                </a:cxn>
                <a:cxn ang="0">
                  <a:pos x="0" y="92"/>
                </a:cxn>
                <a:cxn ang="0">
                  <a:pos x="40" y="0"/>
                </a:cxn>
              </a:cxnLst>
              <a:rect l="0" t="0" r="r" b="b"/>
              <a:pathLst>
                <a:path w="112" h="92">
                  <a:moveTo>
                    <a:pt x="40" y="0"/>
                  </a:moveTo>
                  <a:lnTo>
                    <a:pt x="112" y="86"/>
                  </a:lnTo>
                  <a:lnTo>
                    <a:pt x="0" y="92"/>
                  </a:lnTo>
                  <a:lnTo>
                    <a:pt x="40" y="0"/>
                  </a:lnTo>
                  <a:close/>
                </a:path>
              </a:pathLst>
            </a:custGeom>
            <a:solidFill>
              <a:srgbClr val="00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1" name="Line 112"/>
            <p:cNvSpPr>
              <a:spLocks noChangeShapeType="1"/>
            </p:cNvSpPr>
            <p:nvPr/>
          </p:nvSpPr>
          <p:spPr bwMode="auto">
            <a:xfrm flipH="1">
              <a:off x="3754979" y="3768034"/>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2" name="Line 113"/>
            <p:cNvSpPr>
              <a:spLocks noChangeShapeType="1"/>
            </p:cNvSpPr>
            <p:nvPr/>
          </p:nvSpPr>
          <p:spPr bwMode="auto">
            <a:xfrm flipV="1">
              <a:off x="3754979" y="3714059"/>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3" name="Line 114"/>
            <p:cNvSpPr>
              <a:spLocks noChangeShapeType="1"/>
            </p:cNvSpPr>
            <p:nvPr/>
          </p:nvSpPr>
          <p:spPr bwMode="auto">
            <a:xfrm>
              <a:off x="3754979" y="4034734"/>
              <a:ext cx="635" cy="106680"/>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4" name="Line 116"/>
            <p:cNvSpPr>
              <a:spLocks noChangeShapeType="1"/>
            </p:cNvSpPr>
            <p:nvPr/>
          </p:nvSpPr>
          <p:spPr bwMode="auto">
            <a:xfrm>
              <a:off x="3862283" y="3768034"/>
              <a:ext cx="635" cy="11366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5" name="Line 117"/>
            <p:cNvSpPr>
              <a:spLocks noChangeShapeType="1"/>
            </p:cNvSpPr>
            <p:nvPr/>
          </p:nvSpPr>
          <p:spPr bwMode="auto">
            <a:xfrm>
              <a:off x="3808949" y="3874079"/>
              <a:ext cx="10603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6" name="Line 118"/>
            <p:cNvSpPr>
              <a:spLocks noChangeShapeType="1"/>
            </p:cNvSpPr>
            <p:nvPr/>
          </p:nvSpPr>
          <p:spPr bwMode="auto">
            <a:xfrm flipV="1">
              <a:off x="3808949" y="3874079"/>
              <a:ext cx="533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7" name="Freeform 119"/>
            <p:cNvSpPr>
              <a:spLocks/>
            </p:cNvSpPr>
            <p:nvPr/>
          </p:nvSpPr>
          <p:spPr bwMode="auto">
            <a:xfrm>
              <a:off x="3808949" y="3874079"/>
              <a:ext cx="106034" cy="107315"/>
            </a:xfrm>
            <a:custGeom>
              <a:avLst/>
              <a:gdLst/>
              <a:ahLst/>
              <a:cxnLst>
                <a:cxn ang="0">
                  <a:pos x="0" y="169"/>
                </a:cxn>
                <a:cxn ang="0">
                  <a:pos x="167" y="169"/>
                </a:cxn>
                <a:cxn ang="0">
                  <a:pos x="84" y="0"/>
                </a:cxn>
              </a:cxnLst>
              <a:rect l="0" t="0" r="r" b="b"/>
              <a:pathLst>
                <a:path w="167" h="169">
                  <a:moveTo>
                    <a:pt x="0" y="169"/>
                  </a:moveTo>
                  <a:lnTo>
                    <a:pt x="167" y="169"/>
                  </a:lnTo>
                  <a:lnTo>
                    <a:pt x="84" y="0"/>
                  </a:lnTo>
                </a:path>
              </a:pathLst>
            </a:custGeom>
            <a:noFill/>
            <a:ln w="95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8" name="Line 120"/>
            <p:cNvSpPr>
              <a:spLocks noChangeShapeType="1"/>
            </p:cNvSpPr>
            <p:nvPr/>
          </p:nvSpPr>
          <p:spPr bwMode="auto">
            <a:xfrm>
              <a:off x="3862283" y="3981394"/>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9" name="Line 121"/>
            <p:cNvSpPr>
              <a:spLocks noChangeShapeType="1"/>
            </p:cNvSpPr>
            <p:nvPr/>
          </p:nvSpPr>
          <p:spPr bwMode="auto">
            <a:xfrm flipH="1">
              <a:off x="3754979" y="4088709"/>
              <a:ext cx="107304" cy="63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60" name="Line 122"/>
            <p:cNvSpPr>
              <a:spLocks noChangeShapeType="1"/>
            </p:cNvSpPr>
            <p:nvPr/>
          </p:nvSpPr>
          <p:spPr bwMode="auto">
            <a:xfrm flipV="1">
              <a:off x="3754979" y="4141414"/>
              <a:ext cx="635" cy="107315"/>
            </a:xfrm>
            <a:prstGeom prst="line">
              <a:avLst/>
            </a:prstGeom>
            <a:noFill/>
            <a:ln w="9525" cap="rnd">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61" name="Freeform 123"/>
            <p:cNvSpPr>
              <a:spLocks/>
            </p:cNvSpPr>
            <p:nvPr/>
          </p:nvSpPr>
          <p:spPr bwMode="auto">
            <a:xfrm>
              <a:off x="3730852" y="4224599"/>
              <a:ext cx="48890" cy="48260"/>
            </a:xfrm>
            <a:custGeom>
              <a:avLst/>
              <a:gdLst/>
              <a:ahLst/>
              <a:cxnLst>
                <a:cxn ang="0">
                  <a:pos x="35" y="0"/>
                </a:cxn>
                <a:cxn ang="0">
                  <a:pos x="0" y="34"/>
                </a:cxn>
                <a:cxn ang="0">
                  <a:pos x="35" y="69"/>
                </a:cxn>
                <a:cxn ang="0">
                  <a:pos x="35" y="69"/>
                </a:cxn>
                <a:cxn ang="0">
                  <a:pos x="70" y="34"/>
                </a:cxn>
                <a:cxn ang="0">
                  <a:pos x="35" y="0"/>
                </a:cxn>
              </a:cxnLst>
              <a:rect l="0" t="0" r="r" b="b"/>
              <a:pathLst>
                <a:path w="70" h="69">
                  <a:moveTo>
                    <a:pt x="35" y="0"/>
                  </a:moveTo>
                  <a:cubicBezTo>
                    <a:pt x="16" y="0"/>
                    <a:pt x="0" y="15"/>
                    <a:pt x="0" y="34"/>
                  </a:cubicBezTo>
                  <a:cubicBezTo>
                    <a:pt x="0" y="53"/>
                    <a:pt x="16" y="69"/>
                    <a:pt x="35" y="69"/>
                  </a:cubicBezTo>
                  <a:cubicBezTo>
                    <a:pt x="35" y="69"/>
                    <a:pt x="35" y="69"/>
                    <a:pt x="35" y="69"/>
                  </a:cubicBezTo>
                  <a:cubicBezTo>
                    <a:pt x="54" y="69"/>
                    <a:pt x="70" y="53"/>
                    <a:pt x="70" y="34"/>
                  </a:cubicBezTo>
                  <a:cubicBezTo>
                    <a:pt x="70" y="15"/>
                    <a:pt x="54" y="0"/>
                    <a:pt x="35" y="0"/>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62" name="Freeform 133"/>
            <p:cNvSpPr>
              <a:spLocks/>
            </p:cNvSpPr>
            <p:nvPr/>
          </p:nvSpPr>
          <p:spPr bwMode="auto">
            <a:xfrm>
              <a:off x="3728939" y="3639602"/>
              <a:ext cx="48890" cy="47625"/>
            </a:xfrm>
            <a:custGeom>
              <a:avLst/>
              <a:gdLst/>
              <a:ahLst/>
              <a:cxnLst>
                <a:cxn ang="0">
                  <a:pos x="70" y="34"/>
                </a:cxn>
                <a:cxn ang="0">
                  <a:pos x="35" y="0"/>
                </a:cxn>
                <a:cxn ang="0">
                  <a:pos x="0" y="34"/>
                </a:cxn>
                <a:cxn ang="0">
                  <a:pos x="0" y="34"/>
                </a:cxn>
                <a:cxn ang="0">
                  <a:pos x="35" y="69"/>
                </a:cxn>
                <a:cxn ang="0">
                  <a:pos x="70" y="34"/>
                </a:cxn>
              </a:cxnLst>
              <a:rect l="0" t="0" r="r" b="b"/>
              <a:pathLst>
                <a:path w="70" h="69">
                  <a:moveTo>
                    <a:pt x="70" y="34"/>
                  </a:moveTo>
                  <a:cubicBezTo>
                    <a:pt x="70" y="15"/>
                    <a:pt x="54" y="0"/>
                    <a:pt x="35" y="0"/>
                  </a:cubicBezTo>
                  <a:cubicBezTo>
                    <a:pt x="16" y="0"/>
                    <a:pt x="0" y="15"/>
                    <a:pt x="0" y="34"/>
                  </a:cubicBezTo>
                  <a:cubicBezTo>
                    <a:pt x="0" y="34"/>
                    <a:pt x="0" y="34"/>
                    <a:pt x="0" y="34"/>
                  </a:cubicBezTo>
                  <a:cubicBezTo>
                    <a:pt x="0" y="53"/>
                    <a:pt x="16" y="69"/>
                    <a:pt x="35" y="69"/>
                  </a:cubicBezTo>
                  <a:cubicBezTo>
                    <a:pt x="54" y="69"/>
                    <a:pt x="70" y="53"/>
                    <a:pt x="70" y="34"/>
                  </a:cubicBezTo>
                </a:path>
              </a:pathLst>
            </a:custGeom>
            <a:solidFill>
              <a:srgbClr val="000000"/>
            </a:solidFill>
            <a:ln w="9525">
              <a:solidFill>
                <a:schemeClr val="tx1"/>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cxnSp>
          <p:nvCxnSpPr>
            <p:cNvPr id="163" name="223 Conector recto"/>
            <p:cNvCxnSpPr/>
            <p:nvPr/>
          </p:nvCxnSpPr>
          <p:spPr>
            <a:xfrm rot="10800000">
              <a:off x="3728939" y="3677077"/>
              <a:ext cx="21602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229 Conector recto"/>
            <p:cNvCxnSpPr>
              <a:stCxn id="137" idx="1"/>
              <a:endCxn id="152" idx="1"/>
            </p:cNvCxnSpPr>
            <p:nvPr/>
          </p:nvCxnSpPr>
          <p:spPr>
            <a:xfrm rot="16200000" flipH="1">
              <a:off x="3494748" y="3453193"/>
              <a:ext cx="52173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240 Conector recto de flecha"/>
            <p:cNvCxnSpPr/>
            <p:nvPr/>
          </p:nvCxnSpPr>
          <p:spPr>
            <a:xfrm rot="5400000" flipH="1" flipV="1">
              <a:off x="3671783" y="3979713"/>
              <a:ext cx="5760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241 Conector recto de flecha"/>
            <p:cNvCxnSpPr/>
            <p:nvPr/>
          </p:nvCxnSpPr>
          <p:spPr>
            <a:xfrm rot="5400000" flipH="1" flipV="1">
              <a:off x="4160987" y="3907705"/>
              <a:ext cx="72008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243 Conector recto de flecha"/>
            <p:cNvCxnSpPr/>
            <p:nvPr/>
          </p:nvCxnSpPr>
          <p:spPr>
            <a:xfrm rot="5400000" flipH="1" flipV="1">
              <a:off x="4665043" y="3835697"/>
              <a:ext cx="8640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247 Conector recto de flecha"/>
            <p:cNvCxnSpPr/>
            <p:nvPr/>
          </p:nvCxnSpPr>
          <p:spPr>
            <a:xfrm rot="5400000" flipH="1" flipV="1">
              <a:off x="5313115" y="3763689"/>
              <a:ext cx="10081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Rectangle 145"/>
            <p:cNvSpPr>
              <a:spLocks noChangeArrowheads="1"/>
            </p:cNvSpPr>
            <p:nvPr/>
          </p:nvSpPr>
          <p:spPr bwMode="auto">
            <a:xfrm>
              <a:off x="5860601" y="3908831"/>
              <a:ext cx="134244" cy="12311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800" dirty="0" err="1" smtClean="0">
                  <a:solidFill>
                    <a:srgbClr val="000000"/>
                  </a:solidFill>
                  <a:latin typeface="Arial" pitchFamily="34" charset="0"/>
                </a:rPr>
                <a:t>Va</a:t>
              </a:r>
              <a:endParaRPr kumimoji="0" lang="es-ES" sz="800" b="0" i="0" u="none" strike="noStrike" cap="none" normalizeH="0" baseline="0" dirty="0" smtClean="0">
                <a:ln>
                  <a:noFill/>
                </a:ln>
                <a:solidFill>
                  <a:schemeClr val="tx1"/>
                </a:solidFill>
                <a:effectLst/>
                <a:latin typeface="Arial" pitchFamily="34" charset="0"/>
              </a:endParaRPr>
            </a:p>
          </p:txBody>
        </p:sp>
      </p:grpSp>
      <p:pic>
        <p:nvPicPr>
          <p:cNvPr id="170" name="Picture 4"/>
          <p:cNvPicPr>
            <a:picLocks noChangeAspect="1" noChangeArrowheads="1"/>
          </p:cNvPicPr>
          <p:nvPr/>
        </p:nvPicPr>
        <p:blipFill>
          <a:blip r:embed="rId2" cstate="print"/>
          <a:srcRect/>
          <a:stretch>
            <a:fillRect/>
          </a:stretch>
        </p:blipFill>
        <p:spPr bwMode="auto">
          <a:xfrm>
            <a:off x="7643834" y="214290"/>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ormAutofit/>
          </a:bodyPr>
          <a:lstStyle/>
          <a:p>
            <a:pPr lvl="2" algn="ctr"/>
            <a:r>
              <a:rPr lang="es-ES" sz="2600" b="1" kern="1200" cap="small" dirty="0">
                <a:solidFill>
                  <a:schemeClr val="tx1"/>
                </a:solidFill>
                <a:latin typeface="+mj-lt"/>
                <a:ea typeface="+mj-ea"/>
                <a:cs typeface="+mj-cs"/>
              </a:rPr>
              <a:t>Señales</a:t>
            </a:r>
            <a:r>
              <a:rPr lang="es-ES" sz="3000" b="1" dirty="0"/>
              <a:t> </a:t>
            </a:r>
            <a:r>
              <a:rPr lang="es-ES" sz="2600" b="1" kern="1200" cap="small" dirty="0">
                <a:solidFill>
                  <a:schemeClr val="tx1"/>
                </a:solidFill>
                <a:latin typeface="+mj-lt"/>
                <a:ea typeface="+mj-ea"/>
                <a:cs typeface="+mj-cs"/>
              </a:rPr>
              <a:t>de</a:t>
            </a:r>
            <a:r>
              <a:rPr lang="es-ES" sz="3000" b="1" dirty="0"/>
              <a:t> </a:t>
            </a:r>
            <a:r>
              <a:rPr lang="es-ES" sz="2600" b="1" kern="1200" cap="small" dirty="0">
                <a:solidFill>
                  <a:schemeClr val="tx1"/>
                </a:solidFill>
                <a:latin typeface="+mj-lt"/>
                <a:ea typeface="+mj-ea"/>
                <a:cs typeface="+mj-cs"/>
              </a:rPr>
              <a:t>modulación</a:t>
            </a:r>
            <a:r>
              <a:rPr lang="es-ES" sz="3000" b="1" dirty="0"/>
              <a:t> </a:t>
            </a:r>
            <a:r>
              <a:rPr lang="es-ES" sz="2600" b="1" kern="1200" cap="small" dirty="0">
                <a:solidFill>
                  <a:schemeClr val="tx1"/>
                </a:solidFill>
                <a:latin typeface="+mj-lt"/>
                <a:ea typeface="+mj-ea"/>
                <a:cs typeface="+mj-cs"/>
              </a:rPr>
              <a:t>en</a:t>
            </a:r>
            <a:r>
              <a:rPr lang="es-ES" sz="3000" b="1" dirty="0"/>
              <a:t> </a:t>
            </a:r>
            <a:r>
              <a:rPr lang="es-ES" sz="2600" b="1" kern="1200" cap="small" dirty="0">
                <a:solidFill>
                  <a:schemeClr val="tx1"/>
                </a:solidFill>
                <a:latin typeface="+mj-lt"/>
                <a:ea typeface="+mj-ea"/>
                <a:cs typeface="+mj-cs"/>
              </a:rPr>
              <a:t>los</a:t>
            </a:r>
            <a:r>
              <a:rPr lang="es-ES" sz="3000" b="1" dirty="0"/>
              <a:t> </a:t>
            </a:r>
            <a:r>
              <a:rPr lang="es-ES" sz="2600" b="1" kern="1200" cap="small" dirty="0">
                <a:solidFill>
                  <a:schemeClr val="tx1"/>
                </a:solidFill>
                <a:latin typeface="+mj-lt"/>
                <a:ea typeface="+mj-ea"/>
                <a:cs typeface="+mj-cs"/>
              </a:rPr>
              <a:t>inversores</a:t>
            </a:r>
            <a:r>
              <a:rPr lang="es-ES" sz="3000" b="1" dirty="0"/>
              <a:t> </a:t>
            </a:r>
            <a:r>
              <a:rPr lang="es-ES" sz="2600" b="1" kern="1200" cap="small" dirty="0">
                <a:solidFill>
                  <a:schemeClr val="tx1"/>
                </a:solidFill>
                <a:latin typeface="+mj-lt"/>
                <a:ea typeface="+mj-ea"/>
                <a:cs typeface="+mj-cs"/>
              </a:rPr>
              <a:t>trifásicos</a:t>
            </a:r>
          </a:p>
        </p:txBody>
      </p:sp>
      <p:sp>
        <p:nvSpPr>
          <p:cNvPr id="3" name="2 Marcador de contenido"/>
          <p:cNvSpPr>
            <a:spLocks noGrp="1"/>
          </p:cNvSpPr>
          <p:nvPr>
            <p:ph sz="quarter" idx="1"/>
          </p:nvPr>
        </p:nvSpPr>
        <p:spPr>
          <a:xfrm>
            <a:off x="285720" y="2143116"/>
            <a:ext cx="8229600" cy="4525963"/>
          </a:xfrm>
        </p:spPr>
        <p:txBody>
          <a:bodyPr/>
          <a:lstStyle/>
          <a:p>
            <a:r>
              <a:rPr lang="es-ES" dirty="0"/>
              <a:t>En este tipo de inversores para obtener la señal de modulación se tiene una señal portadora C(t) de forma triangular o diente de sierra, y una señal de referencia sinusoidal Vref(t</a:t>
            </a:r>
            <a:r>
              <a:rPr lang="es-ES" dirty="0" smtClean="0"/>
              <a:t>)</a:t>
            </a:r>
            <a:endParaRPr lang="es-ES" dirty="0"/>
          </a:p>
          <a:p>
            <a:endParaRPr lang="es-ES" dirty="0"/>
          </a:p>
        </p:txBody>
      </p:sp>
      <p:grpSp>
        <p:nvGrpSpPr>
          <p:cNvPr id="70" name="69 Grupo"/>
          <p:cNvGrpSpPr/>
          <p:nvPr/>
        </p:nvGrpSpPr>
        <p:grpSpPr>
          <a:xfrm>
            <a:off x="1571604" y="4071942"/>
            <a:ext cx="6528789" cy="2093362"/>
            <a:chOff x="521618" y="1917402"/>
            <a:chExt cx="7758795" cy="2915754"/>
          </a:xfrm>
        </p:grpSpPr>
        <p:cxnSp>
          <p:nvCxnSpPr>
            <p:cNvPr id="37" name="26 Conector recto"/>
            <p:cNvCxnSpPr/>
            <p:nvPr/>
          </p:nvCxnSpPr>
          <p:spPr>
            <a:xfrm rot="5400000" flipH="1" flipV="1">
              <a:off x="1871700" y="3104964"/>
              <a:ext cx="864096"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28 Conector recto"/>
            <p:cNvCxnSpPr/>
            <p:nvPr/>
          </p:nvCxnSpPr>
          <p:spPr>
            <a:xfrm rot="16200000" flipH="1">
              <a:off x="1619672" y="3501008"/>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41 Conector recto"/>
            <p:cNvCxnSpPr/>
            <p:nvPr/>
          </p:nvCxnSpPr>
          <p:spPr>
            <a:xfrm rot="5400000" flipH="1" flipV="1">
              <a:off x="1835696" y="3573016"/>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43 Conector recto"/>
            <p:cNvCxnSpPr/>
            <p:nvPr/>
          </p:nvCxnSpPr>
          <p:spPr>
            <a:xfrm rot="16200000" flipH="1">
              <a:off x="2051720" y="3501008"/>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46 Forma libre"/>
            <p:cNvSpPr/>
            <p:nvPr/>
          </p:nvSpPr>
          <p:spPr>
            <a:xfrm>
              <a:off x="2231740" y="2852472"/>
              <a:ext cx="5018153" cy="1551878"/>
            </a:xfrm>
            <a:custGeom>
              <a:avLst/>
              <a:gdLst>
                <a:gd name="connsiteX0" fmla="*/ 0 w 4962293"/>
                <a:gd name="connsiteY0" fmla="*/ 789878 h 1551878"/>
                <a:gd name="connsiteX1" fmla="*/ 44605 w 4962293"/>
                <a:gd name="connsiteY1" fmla="*/ 722971 h 1551878"/>
                <a:gd name="connsiteX2" fmla="*/ 234176 w 4962293"/>
                <a:gd name="connsiteY2" fmla="*/ 399585 h 1551878"/>
                <a:gd name="connsiteX3" fmla="*/ 468352 w 4962293"/>
                <a:gd name="connsiteY3" fmla="*/ 176561 h 1551878"/>
                <a:gd name="connsiteX4" fmla="*/ 680225 w 4962293"/>
                <a:gd name="connsiteY4" fmla="*/ 53898 h 1551878"/>
                <a:gd name="connsiteX5" fmla="*/ 936703 w 4962293"/>
                <a:gd name="connsiteY5" fmla="*/ 20444 h 1551878"/>
                <a:gd name="connsiteX6" fmla="*/ 1193181 w 4962293"/>
                <a:gd name="connsiteY6" fmla="*/ 154259 h 1551878"/>
                <a:gd name="connsiteX7" fmla="*/ 1371600 w 4962293"/>
                <a:gd name="connsiteY7" fmla="*/ 421888 h 1551878"/>
                <a:gd name="connsiteX8" fmla="*/ 1650381 w 4962293"/>
                <a:gd name="connsiteY8" fmla="*/ 812181 h 1551878"/>
                <a:gd name="connsiteX9" fmla="*/ 1839952 w 4962293"/>
                <a:gd name="connsiteY9" fmla="*/ 1135566 h 1551878"/>
                <a:gd name="connsiteX10" fmla="*/ 2085279 w 4962293"/>
                <a:gd name="connsiteY10" fmla="*/ 1414346 h 1551878"/>
                <a:gd name="connsiteX11" fmla="*/ 2453269 w 4962293"/>
                <a:gd name="connsiteY11" fmla="*/ 1548161 h 1551878"/>
                <a:gd name="connsiteX12" fmla="*/ 2821259 w 4962293"/>
                <a:gd name="connsiteY12" fmla="*/ 1392044 h 1551878"/>
                <a:gd name="connsiteX13" fmla="*/ 3044283 w 4962293"/>
                <a:gd name="connsiteY13" fmla="*/ 1180171 h 1551878"/>
                <a:gd name="connsiteX14" fmla="*/ 3267308 w 4962293"/>
                <a:gd name="connsiteY14" fmla="*/ 823332 h 1551878"/>
                <a:gd name="connsiteX15" fmla="*/ 3523786 w 4962293"/>
                <a:gd name="connsiteY15" fmla="*/ 421888 h 1551878"/>
                <a:gd name="connsiteX16" fmla="*/ 3791415 w 4962293"/>
                <a:gd name="connsiteY16" fmla="*/ 131956 h 1551878"/>
                <a:gd name="connsiteX17" fmla="*/ 4103649 w 4962293"/>
                <a:gd name="connsiteY17" fmla="*/ 9293 h 1551878"/>
                <a:gd name="connsiteX18" fmla="*/ 4371279 w 4962293"/>
                <a:gd name="connsiteY18" fmla="*/ 76200 h 1551878"/>
                <a:gd name="connsiteX19" fmla="*/ 4650059 w 4962293"/>
                <a:gd name="connsiteY19" fmla="*/ 310376 h 1551878"/>
                <a:gd name="connsiteX20" fmla="*/ 4962293 w 4962293"/>
                <a:gd name="connsiteY20" fmla="*/ 745273 h 1551878"/>
                <a:gd name="connsiteX0" fmla="*/ 0 w 5018153"/>
                <a:gd name="connsiteY0" fmla="*/ 828556 h 1551878"/>
                <a:gd name="connsiteX1" fmla="*/ 100465 w 5018153"/>
                <a:gd name="connsiteY1" fmla="*/ 722971 h 1551878"/>
                <a:gd name="connsiteX2" fmla="*/ 290036 w 5018153"/>
                <a:gd name="connsiteY2" fmla="*/ 399585 h 1551878"/>
                <a:gd name="connsiteX3" fmla="*/ 524212 w 5018153"/>
                <a:gd name="connsiteY3" fmla="*/ 176561 h 1551878"/>
                <a:gd name="connsiteX4" fmla="*/ 736085 w 5018153"/>
                <a:gd name="connsiteY4" fmla="*/ 53898 h 1551878"/>
                <a:gd name="connsiteX5" fmla="*/ 992563 w 5018153"/>
                <a:gd name="connsiteY5" fmla="*/ 20444 h 1551878"/>
                <a:gd name="connsiteX6" fmla="*/ 1249041 w 5018153"/>
                <a:gd name="connsiteY6" fmla="*/ 154259 h 1551878"/>
                <a:gd name="connsiteX7" fmla="*/ 1427460 w 5018153"/>
                <a:gd name="connsiteY7" fmla="*/ 421888 h 1551878"/>
                <a:gd name="connsiteX8" fmla="*/ 1706241 w 5018153"/>
                <a:gd name="connsiteY8" fmla="*/ 812181 h 1551878"/>
                <a:gd name="connsiteX9" fmla="*/ 1895812 w 5018153"/>
                <a:gd name="connsiteY9" fmla="*/ 1135566 h 1551878"/>
                <a:gd name="connsiteX10" fmla="*/ 2141139 w 5018153"/>
                <a:gd name="connsiteY10" fmla="*/ 1414346 h 1551878"/>
                <a:gd name="connsiteX11" fmla="*/ 2509129 w 5018153"/>
                <a:gd name="connsiteY11" fmla="*/ 1548161 h 1551878"/>
                <a:gd name="connsiteX12" fmla="*/ 2877119 w 5018153"/>
                <a:gd name="connsiteY12" fmla="*/ 1392044 h 1551878"/>
                <a:gd name="connsiteX13" fmla="*/ 3100143 w 5018153"/>
                <a:gd name="connsiteY13" fmla="*/ 1180171 h 1551878"/>
                <a:gd name="connsiteX14" fmla="*/ 3323168 w 5018153"/>
                <a:gd name="connsiteY14" fmla="*/ 823332 h 1551878"/>
                <a:gd name="connsiteX15" fmla="*/ 3579646 w 5018153"/>
                <a:gd name="connsiteY15" fmla="*/ 421888 h 1551878"/>
                <a:gd name="connsiteX16" fmla="*/ 3847275 w 5018153"/>
                <a:gd name="connsiteY16" fmla="*/ 131956 h 1551878"/>
                <a:gd name="connsiteX17" fmla="*/ 4159509 w 5018153"/>
                <a:gd name="connsiteY17" fmla="*/ 9293 h 1551878"/>
                <a:gd name="connsiteX18" fmla="*/ 4427139 w 5018153"/>
                <a:gd name="connsiteY18" fmla="*/ 76200 h 1551878"/>
                <a:gd name="connsiteX19" fmla="*/ 4705919 w 5018153"/>
                <a:gd name="connsiteY19" fmla="*/ 310376 h 1551878"/>
                <a:gd name="connsiteX20" fmla="*/ 5018153 w 5018153"/>
                <a:gd name="connsiteY20" fmla="*/ 745273 h 155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18153" h="1551878">
                  <a:moveTo>
                    <a:pt x="0" y="828556"/>
                  </a:moveTo>
                  <a:cubicBezTo>
                    <a:pt x="2788" y="827627"/>
                    <a:pt x="52126" y="794466"/>
                    <a:pt x="100465" y="722971"/>
                  </a:cubicBezTo>
                  <a:cubicBezTo>
                    <a:pt x="148804" y="651476"/>
                    <a:pt x="219412" y="490653"/>
                    <a:pt x="290036" y="399585"/>
                  </a:cubicBezTo>
                  <a:cubicBezTo>
                    <a:pt x="360660" y="308517"/>
                    <a:pt x="449871" y="234175"/>
                    <a:pt x="524212" y="176561"/>
                  </a:cubicBezTo>
                  <a:cubicBezTo>
                    <a:pt x="598553" y="118947"/>
                    <a:pt x="658027" y="79917"/>
                    <a:pt x="736085" y="53898"/>
                  </a:cubicBezTo>
                  <a:cubicBezTo>
                    <a:pt x="814143" y="27879"/>
                    <a:pt x="907070" y="3717"/>
                    <a:pt x="992563" y="20444"/>
                  </a:cubicBezTo>
                  <a:cubicBezTo>
                    <a:pt x="1078056" y="37171"/>
                    <a:pt x="1176558" y="87352"/>
                    <a:pt x="1249041" y="154259"/>
                  </a:cubicBezTo>
                  <a:cubicBezTo>
                    <a:pt x="1321524" y="221166"/>
                    <a:pt x="1351260" y="312234"/>
                    <a:pt x="1427460" y="421888"/>
                  </a:cubicBezTo>
                  <a:cubicBezTo>
                    <a:pt x="1503660" y="531542"/>
                    <a:pt x="1628182" y="693235"/>
                    <a:pt x="1706241" y="812181"/>
                  </a:cubicBezTo>
                  <a:cubicBezTo>
                    <a:pt x="1784300" y="931127"/>
                    <a:pt x="1823329" y="1035205"/>
                    <a:pt x="1895812" y="1135566"/>
                  </a:cubicBezTo>
                  <a:cubicBezTo>
                    <a:pt x="1968295" y="1235927"/>
                    <a:pt x="2038920" y="1345580"/>
                    <a:pt x="2141139" y="1414346"/>
                  </a:cubicBezTo>
                  <a:cubicBezTo>
                    <a:pt x="2243358" y="1483112"/>
                    <a:pt x="2386466" y="1551878"/>
                    <a:pt x="2509129" y="1548161"/>
                  </a:cubicBezTo>
                  <a:cubicBezTo>
                    <a:pt x="2631792" y="1544444"/>
                    <a:pt x="2778617" y="1453376"/>
                    <a:pt x="2877119" y="1392044"/>
                  </a:cubicBezTo>
                  <a:cubicBezTo>
                    <a:pt x="2975621" y="1330712"/>
                    <a:pt x="3025802" y="1274956"/>
                    <a:pt x="3100143" y="1180171"/>
                  </a:cubicBezTo>
                  <a:cubicBezTo>
                    <a:pt x="3174484" y="1085386"/>
                    <a:pt x="3243251" y="949713"/>
                    <a:pt x="3323168" y="823332"/>
                  </a:cubicBezTo>
                  <a:cubicBezTo>
                    <a:pt x="3403085" y="696951"/>
                    <a:pt x="3492295" y="537117"/>
                    <a:pt x="3579646" y="421888"/>
                  </a:cubicBezTo>
                  <a:cubicBezTo>
                    <a:pt x="3666997" y="306659"/>
                    <a:pt x="3750631" y="200722"/>
                    <a:pt x="3847275" y="131956"/>
                  </a:cubicBezTo>
                  <a:cubicBezTo>
                    <a:pt x="3943919" y="63190"/>
                    <a:pt x="4062865" y="18586"/>
                    <a:pt x="4159509" y="9293"/>
                  </a:cubicBezTo>
                  <a:cubicBezTo>
                    <a:pt x="4256153" y="0"/>
                    <a:pt x="4336071" y="26020"/>
                    <a:pt x="4427139" y="76200"/>
                  </a:cubicBezTo>
                  <a:cubicBezTo>
                    <a:pt x="4518207" y="126381"/>
                    <a:pt x="4607417" y="198864"/>
                    <a:pt x="4705919" y="310376"/>
                  </a:cubicBezTo>
                  <a:cubicBezTo>
                    <a:pt x="4804421" y="421888"/>
                    <a:pt x="4911287" y="583580"/>
                    <a:pt x="5018153" y="745273"/>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s-ES"/>
            </a:p>
          </p:txBody>
        </p:sp>
        <p:cxnSp>
          <p:nvCxnSpPr>
            <p:cNvPr id="42" name="47 Conector recto"/>
            <p:cNvCxnSpPr/>
            <p:nvPr/>
          </p:nvCxnSpPr>
          <p:spPr>
            <a:xfrm rot="5400000" flipH="1" flipV="1">
              <a:off x="2267744" y="3573017"/>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48 Conector recto"/>
            <p:cNvCxnSpPr/>
            <p:nvPr/>
          </p:nvCxnSpPr>
          <p:spPr>
            <a:xfrm rot="16200000" flipH="1">
              <a:off x="2483768" y="3501009"/>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49 Conector recto"/>
            <p:cNvCxnSpPr/>
            <p:nvPr/>
          </p:nvCxnSpPr>
          <p:spPr>
            <a:xfrm rot="5400000" flipH="1" flipV="1">
              <a:off x="2699792" y="3573016"/>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50 Conector recto"/>
            <p:cNvCxnSpPr/>
            <p:nvPr/>
          </p:nvCxnSpPr>
          <p:spPr>
            <a:xfrm rot="16200000" flipH="1">
              <a:off x="2915816" y="3501008"/>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51 Conector recto"/>
            <p:cNvCxnSpPr/>
            <p:nvPr/>
          </p:nvCxnSpPr>
          <p:spPr>
            <a:xfrm rot="5400000" flipH="1" flipV="1">
              <a:off x="3131839" y="3573017"/>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52 Conector recto"/>
            <p:cNvCxnSpPr/>
            <p:nvPr/>
          </p:nvCxnSpPr>
          <p:spPr>
            <a:xfrm rot="16200000" flipH="1">
              <a:off x="3347863" y="3501009"/>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53 Conector recto"/>
            <p:cNvCxnSpPr/>
            <p:nvPr/>
          </p:nvCxnSpPr>
          <p:spPr>
            <a:xfrm rot="5400000" flipH="1" flipV="1">
              <a:off x="3563888" y="3573016"/>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54 Conector recto"/>
            <p:cNvCxnSpPr/>
            <p:nvPr/>
          </p:nvCxnSpPr>
          <p:spPr>
            <a:xfrm rot="16200000" flipH="1">
              <a:off x="3779912" y="3501008"/>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55 Conector recto"/>
            <p:cNvCxnSpPr/>
            <p:nvPr/>
          </p:nvCxnSpPr>
          <p:spPr>
            <a:xfrm rot="5400000" flipH="1" flipV="1">
              <a:off x="3995936" y="3573016"/>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56 Conector recto"/>
            <p:cNvCxnSpPr/>
            <p:nvPr/>
          </p:nvCxnSpPr>
          <p:spPr>
            <a:xfrm rot="16200000" flipH="1">
              <a:off x="4211960" y="3501008"/>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57 Conector recto"/>
            <p:cNvCxnSpPr/>
            <p:nvPr/>
          </p:nvCxnSpPr>
          <p:spPr>
            <a:xfrm rot="5400000" flipH="1" flipV="1">
              <a:off x="4427984" y="3573016"/>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58 Conector recto"/>
            <p:cNvCxnSpPr/>
            <p:nvPr/>
          </p:nvCxnSpPr>
          <p:spPr>
            <a:xfrm rot="16200000" flipH="1">
              <a:off x="4644008" y="3501008"/>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59 Conector recto"/>
            <p:cNvCxnSpPr/>
            <p:nvPr/>
          </p:nvCxnSpPr>
          <p:spPr>
            <a:xfrm rot="5400000" flipH="1" flipV="1">
              <a:off x="4860032" y="3573017"/>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60 Conector recto"/>
            <p:cNvCxnSpPr/>
            <p:nvPr/>
          </p:nvCxnSpPr>
          <p:spPr>
            <a:xfrm rot="16200000" flipH="1">
              <a:off x="5076056" y="3501009"/>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61 Conector recto"/>
            <p:cNvCxnSpPr/>
            <p:nvPr/>
          </p:nvCxnSpPr>
          <p:spPr>
            <a:xfrm rot="5400000" flipH="1" flipV="1">
              <a:off x="5292080" y="3573017"/>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62 Conector recto"/>
            <p:cNvCxnSpPr/>
            <p:nvPr/>
          </p:nvCxnSpPr>
          <p:spPr>
            <a:xfrm rot="16200000" flipH="1">
              <a:off x="5508104" y="3501009"/>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63 Conector recto"/>
            <p:cNvCxnSpPr/>
            <p:nvPr/>
          </p:nvCxnSpPr>
          <p:spPr>
            <a:xfrm rot="5400000" flipH="1" flipV="1">
              <a:off x="5724128" y="3573017"/>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64 Conector recto"/>
            <p:cNvCxnSpPr/>
            <p:nvPr/>
          </p:nvCxnSpPr>
          <p:spPr>
            <a:xfrm rot="16200000" flipH="1">
              <a:off x="5940152" y="3501009"/>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65 Conector recto"/>
            <p:cNvCxnSpPr/>
            <p:nvPr/>
          </p:nvCxnSpPr>
          <p:spPr>
            <a:xfrm rot="5400000" flipH="1" flipV="1">
              <a:off x="6156175" y="3573017"/>
              <a:ext cx="1800200" cy="14401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66 Conector recto"/>
            <p:cNvCxnSpPr/>
            <p:nvPr/>
          </p:nvCxnSpPr>
          <p:spPr>
            <a:xfrm rot="16200000" flipH="1">
              <a:off x="6372199" y="3501009"/>
              <a:ext cx="1800200" cy="28803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68 Conector recto de flecha"/>
            <p:cNvCxnSpPr>
              <a:stCxn id="41" idx="0"/>
            </p:cNvCxnSpPr>
            <p:nvPr/>
          </p:nvCxnSpPr>
          <p:spPr>
            <a:xfrm flipV="1">
              <a:off x="2231740" y="3609020"/>
              <a:ext cx="5832648"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71 Conector recto de flecha"/>
            <p:cNvCxnSpPr/>
            <p:nvPr/>
          </p:nvCxnSpPr>
          <p:spPr>
            <a:xfrm rot="16200000" flipV="1">
              <a:off x="813882" y="3392996"/>
              <a:ext cx="2808312" cy="7200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4" name="73 CuadroTexto"/>
            <p:cNvSpPr txBox="1"/>
            <p:nvPr/>
          </p:nvSpPr>
          <p:spPr>
            <a:xfrm>
              <a:off x="7483151" y="3681028"/>
              <a:ext cx="797262" cy="51442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W(t)</a:t>
              </a:r>
              <a:endParaRPr lang="es-ES" dirty="0"/>
            </a:p>
          </p:txBody>
        </p:sp>
        <p:sp>
          <p:nvSpPr>
            <p:cNvPr id="65" name="74 CuadroTexto"/>
            <p:cNvSpPr txBox="1"/>
            <p:nvPr/>
          </p:nvSpPr>
          <p:spPr>
            <a:xfrm>
              <a:off x="521618" y="2016905"/>
              <a:ext cx="1728192" cy="646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Señales de Generación</a:t>
              </a:r>
              <a:endParaRPr lang="es-ES" dirty="0"/>
            </a:p>
          </p:txBody>
        </p:sp>
        <p:cxnSp>
          <p:nvCxnSpPr>
            <p:cNvPr id="66" name="76 Conector recto de flecha"/>
            <p:cNvCxnSpPr/>
            <p:nvPr/>
          </p:nvCxnSpPr>
          <p:spPr>
            <a:xfrm rot="16200000" flipH="1">
              <a:off x="3743908" y="2456892"/>
              <a:ext cx="432048"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78 CuadroTexto"/>
            <p:cNvSpPr txBox="1"/>
            <p:nvPr/>
          </p:nvSpPr>
          <p:spPr>
            <a:xfrm>
              <a:off x="3323210" y="1917402"/>
              <a:ext cx="1127896" cy="51442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C(t)</a:t>
              </a:r>
              <a:endParaRPr lang="es-ES" dirty="0"/>
            </a:p>
          </p:txBody>
        </p:sp>
        <p:sp>
          <p:nvSpPr>
            <p:cNvPr id="68" name="79 CuadroTexto"/>
            <p:cNvSpPr txBox="1"/>
            <p:nvPr/>
          </p:nvSpPr>
          <p:spPr>
            <a:xfrm>
              <a:off x="2219553" y="2016905"/>
              <a:ext cx="1273451" cy="514427"/>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smtClean="0"/>
                <a:t>Vref(t)</a:t>
              </a:r>
              <a:endParaRPr lang="es-ES" dirty="0"/>
            </a:p>
          </p:txBody>
        </p:sp>
        <p:cxnSp>
          <p:nvCxnSpPr>
            <p:cNvPr id="69" name="80 Conector recto de flecha"/>
            <p:cNvCxnSpPr/>
            <p:nvPr/>
          </p:nvCxnSpPr>
          <p:spPr>
            <a:xfrm rot="16200000" flipH="1">
              <a:off x="2735796" y="2528901"/>
              <a:ext cx="432048"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71"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600" b="1" kern="1200" cap="small" dirty="0">
                <a:solidFill>
                  <a:schemeClr val="tx1"/>
                </a:solidFill>
                <a:latin typeface="+mj-lt"/>
                <a:ea typeface="+mj-ea"/>
                <a:cs typeface="+mj-cs"/>
              </a:rPr>
              <a:t>Análisis</a:t>
            </a:r>
            <a:r>
              <a:rPr lang="es-ES" sz="3200" b="1" dirty="0" smtClean="0"/>
              <a:t> </a:t>
            </a:r>
            <a:r>
              <a:rPr lang="es-ES" sz="2600" b="1" kern="1200" cap="small" dirty="0">
                <a:solidFill>
                  <a:schemeClr val="tx1"/>
                </a:solidFill>
                <a:latin typeface="+mj-lt"/>
                <a:ea typeface="+mj-ea"/>
                <a:cs typeface="+mj-cs"/>
              </a:rPr>
              <a:t>de</a:t>
            </a:r>
            <a:r>
              <a:rPr lang="es-ES" sz="3200" b="1" dirty="0"/>
              <a:t> </a:t>
            </a:r>
            <a:r>
              <a:rPr lang="es-ES" sz="2600" b="1" kern="1200" cap="small" dirty="0">
                <a:solidFill>
                  <a:schemeClr val="tx1"/>
                </a:solidFill>
                <a:latin typeface="+mj-lt"/>
                <a:ea typeface="+mj-ea"/>
                <a:cs typeface="+mj-cs"/>
              </a:rPr>
              <a:t>funcionamiento</a:t>
            </a:r>
            <a:r>
              <a:rPr lang="es-ES" sz="1600" dirty="0"/>
              <a:t/>
            </a:r>
            <a:br>
              <a:rPr lang="es-ES" sz="1600" dirty="0"/>
            </a:br>
            <a:endParaRPr lang="es-ES" dirty="0"/>
          </a:p>
        </p:txBody>
      </p:sp>
      <p:sp>
        <p:nvSpPr>
          <p:cNvPr id="3" name="2 Marcador de contenido"/>
          <p:cNvSpPr>
            <a:spLocks noGrp="1"/>
          </p:cNvSpPr>
          <p:nvPr>
            <p:ph sz="quarter" idx="1"/>
          </p:nvPr>
        </p:nvSpPr>
        <p:spPr/>
        <p:txBody>
          <a:bodyPr/>
          <a:lstStyle/>
          <a:p>
            <a:r>
              <a:rPr lang="es-ES" dirty="0"/>
              <a:t>Para el análisis se utilizará voltajes promedios y vienen dados por las siguientes ecuaciones:</a:t>
            </a:r>
          </a:p>
          <a:p>
            <a:endParaRPr lang="es-ES"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66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23728" y="3068960"/>
            <a:ext cx="4180157" cy="576064"/>
          </a:xfrm>
          <a:prstGeom prst="rect">
            <a:avLst/>
          </a:prstGeom>
          <a:noFill/>
        </p:spPr>
      </p:pic>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66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23728" y="3861048"/>
            <a:ext cx="4246797" cy="576064"/>
          </a:xfrm>
          <a:prstGeom prst="rect">
            <a:avLst/>
          </a:prstGeom>
          <a:noFill/>
        </p:spPr>
      </p:pic>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663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23728" y="4725144"/>
            <a:ext cx="4220004" cy="576064"/>
          </a:xfrm>
          <a:prstGeom prst="rect">
            <a:avLst/>
          </a:prstGeom>
          <a:noFill/>
        </p:spPr>
      </p:pic>
      <p:pic>
        <p:nvPicPr>
          <p:cNvPr id="10" name="Picture 4"/>
          <p:cNvPicPr>
            <a:picLocks noChangeAspect="1" noChangeArrowheads="1"/>
          </p:cNvPicPr>
          <p:nvPr/>
        </p:nvPicPr>
        <p:blipFill>
          <a:blip r:embed="rId5"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600" b="1" kern="1200" cap="small" dirty="0">
                <a:solidFill>
                  <a:schemeClr val="tx1"/>
                </a:solidFill>
                <a:latin typeface="+mj-lt"/>
                <a:ea typeface="+mj-ea"/>
                <a:cs typeface="+mj-cs"/>
              </a:rPr>
              <a:t>Análisis</a:t>
            </a:r>
            <a:r>
              <a:rPr lang="es-ES" sz="3200" b="1" dirty="0" smtClean="0"/>
              <a:t> </a:t>
            </a:r>
            <a:r>
              <a:rPr lang="es-ES" sz="2600" b="1" kern="1200" cap="small" dirty="0">
                <a:solidFill>
                  <a:schemeClr val="tx1"/>
                </a:solidFill>
                <a:latin typeface="+mj-lt"/>
                <a:ea typeface="+mj-ea"/>
                <a:cs typeface="+mj-cs"/>
              </a:rPr>
              <a:t>de</a:t>
            </a:r>
            <a:r>
              <a:rPr lang="es-ES" sz="3200" b="1" dirty="0"/>
              <a:t> </a:t>
            </a:r>
            <a:r>
              <a:rPr lang="es-ES" sz="2600" b="1" kern="1200" cap="small" dirty="0">
                <a:solidFill>
                  <a:schemeClr val="tx1"/>
                </a:solidFill>
                <a:latin typeface="+mj-lt"/>
                <a:ea typeface="+mj-ea"/>
                <a:cs typeface="+mj-cs"/>
              </a:rPr>
              <a:t>funcionamiento</a:t>
            </a:r>
            <a:r>
              <a:rPr lang="es-ES" sz="1600" dirty="0"/>
              <a:t/>
            </a:r>
            <a:br>
              <a:rPr lang="es-ES" sz="1600" dirty="0"/>
            </a:br>
            <a:endParaRPr lang="es-ES" dirty="0"/>
          </a:p>
        </p:txBody>
      </p:sp>
      <p:sp>
        <p:nvSpPr>
          <p:cNvPr id="3" name="2 Marcador de contenido"/>
          <p:cNvSpPr>
            <a:spLocks noGrp="1"/>
          </p:cNvSpPr>
          <p:nvPr>
            <p:ph sz="quarter" idx="1"/>
          </p:nvPr>
        </p:nvSpPr>
        <p:spPr/>
        <p:txBody>
          <a:bodyPr/>
          <a:lstStyle/>
          <a:p>
            <a:r>
              <a:rPr lang="es-ES" dirty="0"/>
              <a:t>Simplificando las ecuaciones anteriores se tiene que el voltaje en el convertidor en la fase a </a:t>
            </a:r>
            <a:r>
              <a:rPr lang="es-ES" dirty="0" smtClean="0"/>
              <a:t>es:</a:t>
            </a:r>
            <a:endParaRPr lang="es-ES" dirty="0"/>
          </a:p>
          <a:p>
            <a:endParaRPr lang="es-ES" dirty="0" smtClean="0"/>
          </a:p>
          <a:p>
            <a:endParaRPr lang="es-ES" dirty="0"/>
          </a:p>
          <a:p>
            <a:r>
              <a:rPr lang="es-ES" dirty="0"/>
              <a:t>Donde </a:t>
            </a:r>
            <a:r>
              <a:rPr lang="es-ES" dirty="0" smtClean="0"/>
              <a:t>ma </a:t>
            </a:r>
            <a:r>
              <a:rPr lang="es-ES" dirty="0"/>
              <a:t>es la señal moduladora, posee una parte sinusoidal</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584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14612" y="2500306"/>
            <a:ext cx="2542436" cy="648072"/>
          </a:xfrm>
          <a:prstGeom prst="rect">
            <a:avLst/>
          </a:prstGeom>
          <a:noFill/>
        </p:spPr>
      </p:pic>
      <p:pic>
        <p:nvPicPr>
          <p:cNvPr id="9"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2" algn="ctr" rtl="0">
              <a:spcBef>
                <a:spcPct val="0"/>
              </a:spcBef>
            </a:pPr>
            <a:r>
              <a:rPr lang="es-ES" sz="2600" b="1" kern="1200" cap="small" dirty="0">
                <a:solidFill>
                  <a:schemeClr val="tx1"/>
                </a:solidFill>
                <a:latin typeface="+mj-lt"/>
                <a:ea typeface="+mj-ea"/>
                <a:cs typeface="+mj-cs"/>
              </a:rPr>
              <a:t>Análisis</a:t>
            </a:r>
            <a:r>
              <a:rPr lang="es-ES" sz="3200" b="1" dirty="0" smtClean="0"/>
              <a:t> </a:t>
            </a:r>
            <a:r>
              <a:rPr lang="es-ES" sz="2600" b="1" kern="1200" cap="small" dirty="0">
                <a:solidFill>
                  <a:schemeClr val="tx1"/>
                </a:solidFill>
                <a:latin typeface="+mj-lt"/>
                <a:ea typeface="+mj-ea"/>
                <a:cs typeface="+mj-cs"/>
              </a:rPr>
              <a:t>de</a:t>
            </a:r>
            <a:r>
              <a:rPr lang="es-ES" sz="3200" b="1" dirty="0"/>
              <a:t> </a:t>
            </a:r>
            <a:r>
              <a:rPr lang="es-ES" sz="2600" b="1" kern="1200" cap="small" dirty="0">
                <a:solidFill>
                  <a:schemeClr val="tx1"/>
                </a:solidFill>
                <a:latin typeface="+mj-lt"/>
                <a:ea typeface="+mj-ea"/>
                <a:cs typeface="+mj-cs"/>
              </a:rPr>
              <a:t>funcionamiento</a:t>
            </a:r>
            <a:r>
              <a:rPr lang="es-ES" sz="1600" dirty="0"/>
              <a:t/>
            </a:r>
            <a:br>
              <a:rPr lang="es-ES" sz="1600" dirty="0"/>
            </a:br>
            <a:endParaRPr lang="es-ES" dirty="0"/>
          </a:p>
        </p:txBody>
      </p:sp>
      <p:sp>
        <p:nvSpPr>
          <p:cNvPr id="3" name="2 Marcador de contenido"/>
          <p:cNvSpPr>
            <a:spLocks noGrp="1"/>
          </p:cNvSpPr>
          <p:nvPr>
            <p:ph sz="quarter" idx="1"/>
          </p:nvPr>
        </p:nvSpPr>
        <p:spPr/>
        <p:txBody>
          <a:bodyPr/>
          <a:lstStyle/>
          <a:p>
            <a:r>
              <a:rPr lang="es-ES" dirty="0"/>
              <a:t>En general el voltaje en el convertidor para cualquiera de sus fases </a:t>
            </a:r>
            <a:r>
              <a:rPr lang="es-ES" dirty="0" smtClean="0"/>
              <a:t>es:</a:t>
            </a:r>
            <a:endParaRPr lang="es-ES" dirty="0"/>
          </a:p>
          <a:p>
            <a:endParaRPr lang="es-ES" dirty="0" smtClean="0"/>
          </a:p>
          <a:p>
            <a:endParaRPr lang="es-ES" dirty="0"/>
          </a:p>
          <a:p>
            <a:endParaRPr lang="es-ES" dirty="0" smtClean="0"/>
          </a:p>
          <a:p>
            <a:r>
              <a:rPr lang="es-ES" dirty="0" smtClean="0"/>
              <a:t>Donde </a:t>
            </a:r>
            <a:r>
              <a:rPr lang="es-ES" dirty="0"/>
              <a:t>m es la señal moduladora, desfasada 120º entre fases</a:t>
            </a:r>
            <a:r>
              <a:rPr lang="es-ES" dirty="0" smtClean="0"/>
              <a:t>.</a:t>
            </a:r>
            <a:endParaRPr lang="es-ES"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686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86050" y="3071810"/>
            <a:ext cx="1595254" cy="648072"/>
          </a:xfrm>
          <a:prstGeom prst="rect">
            <a:avLst/>
          </a:prstGeom>
          <a:noFill/>
        </p:spPr>
      </p:pic>
      <p:pic>
        <p:nvPicPr>
          <p:cNvPr id="10"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143000"/>
          </a:xfrm>
        </p:spPr>
        <p:txBody>
          <a:bodyPr>
            <a:normAutofit/>
          </a:bodyPr>
          <a:lstStyle/>
          <a:p>
            <a:r>
              <a:rPr lang="es-ES" sz="2600" b="1" dirty="0" smtClean="0">
                <a:solidFill>
                  <a:schemeClr val="tx1"/>
                </a:solidFill>
              </a:rPr>
              <a:t>Voltaje</a:t>
            </a:r>
            <a:r>
              <a:rPr lang="es-ES" dirty="0" smtClean="0"/>
              <a:t> </a:t>
            </a:r>
            <a:r>
              <a:rPr lang="es-ES" sz="2600" b="1" dirty="0" smtClean="0">
                <a:solidFill>
                  <a:schemeClr val="tx1"/>
                </a:solidFill>
              </a:rPr>
              <a:t>de</a:t>
            </a:r>
            <a:r>
              <a:rPr lang="es-ES" dirty="0" smtClean="0"/>
              <a:t> </a:t>
            </a:r>
            <a:r>
              <a:rPr lang="es-ES" sz="2600" b="1" dirty="0" smtClean="0">
                <a:solidFill>
                  <a:schemeClr val="tx1"/>
                </a:solidFill>
              </a:rPr>
              <a:t>salida</a:t>
            </a:r>
            <a:r>
              <a:rPr lang="es-ES" dirty="0" smtClean="0"/>
              <a:t> </a:t>
            </a:r>
            <a:r>
              <a:rPr lang="es-ES" sz="2600" b="1" dirty="0" smtClean="0">
                <a:solidFill>
                  <a:schemeClr val="tx1"/>
                </a:solidFill>
              </a:rPr>
              <a:t>del</a:t>
            </a:r>
            <a:r>
              <a:rPr lang="es-ES" dirty="0" smtClean="0"/>
              <a:t> </a:t>
            </a:r>
            <a:r>
              <a:rPr lang="es-ES" sz="2600" b="1" dirty="0" smtClean="0">
                <a:solidFill>
                  <a:schemeClr val="tx1"/>
                </a:solidFill>
              </a:rPr>
              <a:t>convertidor</a:t>
            </a:r>
            <a:r>
              <a:rPr lang="es-ES" dirty="0" smtClean="0"/>
              <a:t> </a:t>
            </a:r>
            <a:r>
              <a:rPr lang="es-ES" sz="2600" b="1" dirty="0" smtClean="0">
                <a:solidFill>
                  <a:schemeClr val="tx1"/>
                </a:solidFill>
              </a:rPr>
              <a:t>DC-AC</a:t>
            </a:r>
          </a:p>
        </p:txBody>
      </p:sp>
      <p:pic>
        <p:nvPicPr>
          <p:cNvPr id="4" name="3 Imagen"/>
          <p:cNvPicPr/>
          <p:nvPr/>
        </p:nvPicPr>
        <p:blipFill>
          <a:blip r:embed="rId2" cstate="print"/>
          <a:srcRect l="1633" t="18527" r="3267" b="2612"/>
          <a:stretch>
            <a:fillRect/>
          </a:stretch>
        </p:blipFill>
        <p:spPr bwMode="auto">
          <a:xfrm>
            <a:off x="1857356" y="2571744"/>
            <a:ext cx="5341270" cy="3392587"/>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85918" y="285728"/>
            <a:ext cx="7772400" cy="1470025"/>
          </a:xfrm>
        </p:spPr>
        <p:txBody>
          <a:bodyPr>
            <a:normAutofit/>
          </a:bodyPr>
          <a:lstStyle/>
          <a:p>
            <a:r>
              <a:rPr lang="es-ES" sz="2600" dirty="0" smtClean="0">
                <a:solidFill>
                  <a:schemeClr val="tx1"/>
                </a:solidFill>
              </a:rPr>
              <a:t>Seguimiento</a:t>
            </a:r>
            <a:r>
              <a:rPr lang="es-ES" dirty="0" smtClean="0"/>
              <a:t> </a:t>
            </a:r>
            <a:r>
              <a:rPr lang="es-ES" sz="2600" dirty="0" smtClean="0">
                <a:solidFill>
                  <a:schemeClr val="tx1"/>
                </a:solidFill>
              </a:rPr>
              <a:t>del</a:t>
            </a:r>
            <a:r>
              <a:rPr lang="es-ES" dirty="0" smtClean="0"/>
              <a:t> </a:t>
            </a:r>
            <a:r>
              <a:rPr lang="es-ES" sz="2600" dirty="0" smtClean="0">
                <a:solidFill>
                  <a:schemeClr val="tx1"/>
                </a:solidFill>
              </a:rPr>
              <a:t>punto</a:t>
            </a:r>
            <a:r>
              <a:rPr lang="es-ES" dirty="0" smtClean="0"/>
              <a:t> </a:t>
            </a:r>
            <a:r>
              <a:rPr lang="es-ES" sz="2600" dirty="0" smtClean="0">
                <a:solidFill>
                  <a:schemeClr val="tx1"/>
                </a:solidFill>
              </a:rPr>
              <a:t>de</a:t>
            </a:r>
            <a:r>
              <a:rPr lang="es-ES" dirty="0" smtClean="0"/>
              <a:t> </a:t>
            </a:r>
            <a:r>
              <a:rPr lang="es-ES" sz="2600" dirty="0" smtClean="0">
                <a:solidFill>
                  <a:schemeClr val="tx1"/>
                </a:solidFill>
              </a:rPr>
              <a:t>potencia</a:t>
            </a:r>
            <a:r>
              <a:rPr lang="es-ES" dirty="0" smtClean="0"/>
              <a:t> </a:t>
            </a:r>
            <a:r>
              <a:rPr lang="es-ES" sz="2600" dirty="0" smtClean="0">
                <a:solidFill>
                  <a:schemeClr val="tx1"/>
                </a:solidFill>
              </a:rPr>
              <a:t>máxima</a:t>
            </a:r>
          </a:p>
        </p:txBody>
      </p:sp>
      <p:sp>
        <p:nvSpPr>
          <p:cNvPr id="3" name="2 Subtítulo"/>
          <p:cNvSpPr>
            <a:spLocks noGrp="1"/>
          </p:cNvSpPr>
          <p:nvPr>
            <p:ph type="subTitle" idx="1"/>
          </p:nvPr>
        </p:nvSpPr>
        <p:spPr>
          <a:xfrm>
            <a:off x="1857356" y="1785926"/>
            <a:ext cx="6929486" cy="4714908"/>
          </a:xfrm>
        </p:spPr>
        <p:txBody>
          <a:bodyPr>
            <a:noAutofit/>
          </a:bodyPr>
          <a:lstStyle/>
          <a:p>
            <a:pPr algn="just"/>
            <a:r>
              <a:rPr lang="es-ES" sz="2400" b="0" dirty="0" smtClean="0">
                <a:solidFill>
                  <a:schemeClr val="tx1"/>
                </a:solidFill>
              </a:rPr>
              <a:t>Seguimiento del punto de máxima potencia (MPP) de una instalación fotovoltaica  (PV) matriz suele ser una parte esencial de un PV  del sistema. Como tal seguimiento, muchos MPP (MPPT) métodos han desarrollado y aplicado. Los métodos varían en complejidad,  sensores, de la velocidad de convergencia, el costo, rango de eficacia,  implementación de hardware, la popularidad, y en otros  los aspectos</a:t>
            </a:r>
            <a:endParaRPr lang="es-ES" sz="2400" b="0" dirty="0">
              <a:solidFill>
                <a:schemeClr val="tx1"/>
              </a:solidFill>
            </a:endParaRPr>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ormAutofit/>
          </a:bodyPr>
          <a:lstStyle/>
          <a:p>
            <a:r>
              <a:rPr lang="es-EC" sz="2600" b="1" dirty="0" smtClean="0">
                <a:solidFill>
                  <a:schemeClr val="tx1"/>
                </a:solidFill>
              </a:rPr>
              <a:t>Dimensionamiento</a:t>
            </a:r>
            <a:r>
              <a:rPr lang="es-EC" b="1" dirty="0"/>
              <a:t> </a:t>
            </a:r>
            <a:r>
              <a:rPr lang="es-EC" sz="2600" b="1" dirty="0" smtClean="0">
                <a:solidFill>
                  <a:schemeClr val="tx1"/>
                </a:solidFill>
              </a:rPr>
              <a:t>del</a:t>
            </a:r>
            <a:r>
              <a:rPr lang="es-EC" b="1" dirty="0"/>
              <a:t> </a:t>
            </a:r>
            <a:r>
              <a:rPr lang="es-EC" sz="2600" b="1" dirty="0" smtClean="0">
                <a:solidFill>
                  <a:schemeClr val="tx1"/>
                </a:solidFill>
              </a:rPr>
              <a:t>arreglo</a:t>
            </a:r>
            <a:r>
              <a:rPr lang="es-EC" b="1" dirty="0"/>
              <a:t> </a:t>
            </a:r>
            <a:r>
              <a:rPr lang="es-EC" sz="2600" b="1" dirty="0" smtClean="0">
                <a:solidFill>
                  <a:schemeClr val="tx1"/>
                </a:solidFill>
              </a:rPr>
              <a:t>de</a:t>
            </a:r>
            <a:r>
              <a:rPr lang="es-EC" b="1" dirty="0"/>
              <a:t> </a:t>
            </a:r>
            <a:r>
              <a:rPr lang="es-EC" sz="2600" b="1" dirty="0" smtClean="0">
                <a:solidFill>
                  <a:schemeClr val="tx1"/>
                </a:solidFill>
              </a:rPr>
              <a:t>paneles</a:t>
            </a:r>
            <a:r>
              <a:rPr lang="es-EC" b="1" dirty="0"/>
              <a:t> </a:t>
            </a:r>
            <a:r>
              <a:rPr lang="es-EC" sz="2600" b="1" dirty="0" smtClean="0">
                <a:solidFill>
                  <a:schemeClr val="tx1"/>
                </a:solidFill>
              </a:rPr>
              <a:t>fotovoltaicos</a:t>
            </a:r>
            <a:r>
              <a:rPr lang="es-EC" sz="2600" b="1" dirty="0">
                <a:solidFill>
                  <a:schemeClr val="tx1"/>
                </a:solidFill>
              </a:rPr>
              <a:t> </a:t>
            </a:r>
            <a:endParaRPr lang="es-ES" sz="2600" b="1" dirty="0" smtClean="0">
              <a:solidFill>
                <a:schemeClr val="tx1"/>
              </a:solidFill>
            </a:endParaRPr>
          </a:p>
        </p:txBody>
      </p:sp>
      <p:graphicFrame>
        <p:nvGraphicFramePr>
          <p:cNvPr id="4" name="3 Tabla"/>
          <p:cNvGraphicFramePr>
            <a:graphicFrameLocks noGrp="1"/>
          </p:cNvGraphicFramePr>
          <p:nvPr/>
        </p:nvGraphicFramePr>
        <p:xfrm>
          <a:off x="1500167" y="2000242"/>
          <a:ext cx="6357980" cy="4372802"/>
        </p:xfrm>
        <a:graphic>
          <a:graphicData uri="http://schemas.openxmlformats.org/drawingml/2006/table">
            <a:tbl>
              <a:tblPr/>
              <a:tblGrid>
                <a:gridCol w="2530454"/>
                <a:gridCol w="671283"/>
                <a:gridCol w="670272"/>
                <a:gridCol w="670272"/>
                <a:gridCol w="811807"/>
                <a:gridCol w="1003892"/>
              </a:tblGrid>
              <a:tr h="461027">
                <a:tc>
                  <a:txBody>
                    <a:bodyPr/>
                    <a:lstStyle/>
                    <a:p>
                      <a:pPr>
                        <a:lnSpc>
                          <a:spcPct val="115000"/>
                        </a:lnSpc>
                        <a:spcAft>
                          <a:spcPts val="0"/>
                        </a:spcAft>
                      </a:pPr>
                      <a:r>
                        <a:rPr lang="es-ES" sz="1200" dirty="0">
                          <a:solidFill>
                            <a:srgbClr val="000000"/>
                          </a:solidFill>
                          <a:latin typeface="Calibri"/>
                          <a:ea typeface="Times New Roman"/>
                          <a:cs typeface="Times New Roman"/>
                        </a:rPr>
                        <a:t>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s-ES" sz="1200" b="1">
                          <a:solidFill>
                            <a:srgbClr val="000000"/>
                          </a:solidFill>
                          <a:latin typeface="Calibri"/>
                          <a:ea typeface="Times New Roman"/>
                          <a:cs typeface="Times New Roman"/>
                        </a:rPr>
                        <a:t>Valores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Times New Roman"/>
                        </a:rPr>
                        <a:t>Unidades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559">
                <a:tc gridSpan="3">
                  <a:txBody>
                    <a:bodyPr/>
                    <a:lstStyle/>
                    <a:p>
                      <a:pPr>
                        <a:lnSpc>
                          <a:spcPct val="115000"/>
                        </a:lnSpc>
                        <a:spcAft>
                          <a:spcPts val="0"/>
                        </a:spcAft>
                      </a:pPr>
                      <a:r>
                        <a:rPr lang="es-ES" sz="1200" b="1">
                          <a:solidFill>
                            <a:srgbClr val="000000"/>
                          </a:solidFill>
                          <a:latin typeface="Calibri"/>
                          <a:ea typeface="Times New Roman"/>
                          <a:cs typeface="Times New Roman"/>
                        </a:rPr>
                        <a:t>Potencia de Convertidor Trifásico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a:txBody>
                    <a:bodyPr/>
                    <a:lstStyle/>
                    <a:p>
                      <a:pPr>
                        <a:lnSpc>
                          <a:spcPct val="115000"/>
                        </a:lnSpc>
                      </a:pPr>
                      <a:endParaRPr lang="es-ES" sz="1100">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[KVA]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a:solidFill>
                            <a:srgbClr val="000000"/>
                          </a:solidFill>
                          <a:latin typeface="Calibri"/>
                          <a:ea typeface="Times New Roman"/>
                          <a:cs typeface="Times New Roman"/>
                        </a:rPr>
                        <a:t>Factor de Potencia del Convertidor Trifásico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0,85</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a:solidFill>
                            <a:srgbClr val="000000"/>
                          </a:solidFill>
                          <a:latin typeface="Calibri"/>
                          <a:ea typeface="Times New Roman"/>
                          <a:cs typeface="Times New Roman"/>
                        </a:rPr>
                        <a:t>Voltaje del Panel Fotovoltaico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24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[V]</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a:solidFill>
                            <a:srgbClr val="000000"/>
                          </a:solidFill>
                          <a:latin typeface="Calibri"/>
                          <a:ea typeface="Times New Roman"/>
                          <a:cs typeface="Times New Roman"/>
                        </a:rPr>
                        <a:t>Corriente del Panel Fotovoltaico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5,2</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dirty="0">
                          <a:solidFill>
                            <a:srgbClr val="000000"/>
                          </a:solidFill>
                          <a:latin typeface="Calibri"/>
                          <a:ea typeface="Times New Roman"/>
                          <a:cs typeface="Times New Roman"/>
                        </a:rPr>
                        <a:t>Voltaje del Arreglo de Paneles Fotovoltaicos</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240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[V]</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a:solidFill>
                            <a:srgbClr val="000000"/>
                          </a:solidFill>
                          <a:latin typeface="Calibri"/>
                          <a:ea typeface="Times New Roman"/>
                          <a:cs typeface="Times New Roman"/>
                        </a:rPr>
                        <a:t>Corriente del Arreglo de Paneles Fotovoltaicos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dirty="0">
                          <a:solidFill>
                            <a:srgbClr val="000000"/>
                          </a:solidFill>
                          <a:latin typeface="Calibri"/>
                          <a:ea typeface="Times New Roman"/>
                          <a:cs typeface="Times New Roman"/>
                        </a:rPr>
                        <a:t>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20,8</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[A]</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a:solidFill>
                            <a:srgbClr val="000000"/>
                          </a:solidFill>
                          <a:latin typeface="Calibri"/>
                          <a:ea typeface="Times New Roman"/>
                          <a:cs typeface="Times New Roman"/>
                        </a:rPr>
                        <a:t>Número de Paneles en Serie</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10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a:solidFill>
                            <a:srgbClr val="000000"/>
                          </a:solidFill>
                          <a:latin typeface="Calibri"/>
                          <a:ea typeface="Times New Roman"/>
                          <a:cs typeface="Times New Roman"/>
                        </a:rPr>
                        <a:t>Número de Paneles en Paralelo</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4</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027">
                <a:tc>
                  <a:txBody>
                    <a:bodyPr/>
                    <a:lstStyle/>
                    <a:p>
                      <a:pPr>
                        <a:lnSpc>
                          <a:spcPct val="115000"/>
                        </a:lnSpc>
                        <a:spcAft>
                          <a:spcPts val="0"/>
                        </a:spcAft>
                      </a:pPr>
                      <a:r>
                        <a:rPr lang="es-ES" sz="1200" b="1">
                          <a:solidFill>
                            <a:srgbClr val="000000"/>
                          </a:solidFill>
                          <a:latin typeface="Calibri"/>
                          <a:ea typeface="Times New Roman"/>
                          <a:cs typeface="Times New Roman"/>
                        </a:rPr>
                        <a:t>Número Total de Paneles</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200" b="1">
                          <a:solidFill>
                            <a:srgbClr val="000000"/>
                          </a:solidFill>
                          <a:latin typeface="Calibri"/>
                          <a:ea typeface="Times New Roman"/>
                          <a:cs typeface="Times New Roman"/>
                        </a:rPr>
                        <a:t> </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Calibri"/>
                          <a:ea typeface="Times New Roman"/>
                          <a:cs typeface="Times New Roman"/>
                        </a:rPr>
                        <a:t>40</a:t>
                      </a:r>
                      <a:endParaRPr lang="es-ES" sz="11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Calibri"/>
                          <a:ea typeface="Times New Roman"/>
                          <a:cs typeface="Times New Roman"/>
                        </a:rPr>
                        <a:t> </a:t>
                      </a:r>
                      <a:endParaRPr lang="es-ES" sz="11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normAutofit fontScale="90000"/>
          </a:bodyPr>
          <a:lstStyle/>
          <a:p>
            <a:pPr lvl="1" algn="ctr" rtl="0">
              <a:spcBef>
                <a:spcPct val="0"/>
              </a:spcBef>
            </a:pPr>
            <a:r>
              <a:rPr lang="es-EC" sz="2900" b="1" kern="1200" cap="small" dirty="0">
                <a:solidFill>
                  <a:schemeClr val="tx1"/>
                </a:solidFill>
                <a:latin typeface="+mj-lt"/>
                <a:ea typeface="+mj-ea"/>
                <a:cs typeface="+mj-cs"/>
              </a:rPr>
              <a:t>Dimensionamiento</a:t>
            </a:r>
            <a:r>
              <a:rPr lang="es-EC" sz="2800" b="1" dirty="0"/>
              <a:t> </a:t>
            </a:r>
            <a:r>
              <a:rPr lang="es-EC" sz="2900" b="1" kern="1200" cap="small" dirty="0">
                <a:solidFill>
                  <a:schemeClr val="tx1"/>
                </a:solidFill>
                <a:latin typeface="+mj-lt"/>
                <a:ea typeface="+mj-ea"/>
                <a:cs typeface="+mj-cs"/>
              </a:rPr>
              <a:t>del</a:t>
            </a:r>
            <a:r>
              <a:rPr lang="es-EC" sz="2800" b="1" dirty="0"/>
              <a:t> </a:t>
            </a:r>
            <a:r>
              <a:rPr lang="es-EC" sz="2900" b="1" kern="1200" cap="small" dirty="0">
                <a:solidFill>
                  <a:schemeClr val="tx1"/>
                </a:solidFill>
                <a:latin typeface="+mj-lt"/>
                <a:ea typeface="+mj-ea"/>
                <a:cs typeface="+mj-cs"/>
              </a:rPr>
              <a:t>Convertidor</a:t>
            </a:r>
            <a:r>
              <a:rPr lang="es-EC" sz="2800" b="1" dirty="0"/>
              <a:t> </a:t>
            </a:r>
            <a:r>
              <a:rPr lang="es-EC" sz="2900" b="1" kern="1200" cap="small" dirty="0">
                <a:solidFill>
                  <a:schemeClr val="tx1"/>
                </a:solidFill>
                <a:latin typeface="+mj-lt"/>
                <a:ea typeface="+mj-ea"/>
                <a:cs typeface="+mj-cs"/>
              </a:rPr>
              <a:t>DC-DC</a:t>
            </a:r>
            <a:r>
              <a:rPr lang="es-EC" sz="2800" b="1" dirty="0"/>
              <a:t> </a:t>
            </a:r>
            <a:r>
              <a:rPr lang="es-EC" sz="2900" b="1" kern="1200" cap="small" dirty="0">
                <a:solidFill>
                  <a:schemeClr val="tx1"/>
                </a:solidFill>
                <a:latin typeface="+mj-lt"/>
                <a:ea typeface="+mj-ea"/>
                <a:cs typeface="+mj-cs"/>
              </a:rPr>
              <a:t>Boost</a:t>
            </a:r>
            <a:r>
              <a:rPr lang="es-EC" sz="2800" b="1" dirty="0"/>
              <a:t> </a:t>
            </a:r>
            <a:r>
              <a:rPr lang="es-EC" sz="2900" b="1" kern="1200" cap="small" dirty="0">
                <a:solidFill>
                  <a:schemeClr val="tx1"/>
                </a:solidFill>
                <a:latin typeface="+mj-lt"/>
                <a:ea typeface="+mj-ea"/>
                <a:cs typeface="+mj-cs"/>
              </a:rPr>
              <a:t>del</a:t>
            </a:r>
            <a:r>
              <a:rPr lang="es-EC" sz="2800" b="1" dirty="0"/>
              <a:t> </a:t>
            </a:r>
            <a:r>
              <a:rPr lang="es-EC" sz="2900" b="1" kern="1200" cap="small" dirty="0">
                <a:solidFill>
                  <a:schemeClr val="tx1"/>
                </a:solidFill>
                <a:latin typeface="+mj-lt"/>
                <a:ea typeface="+mj-ea"/>
                <a:cs typeface="+mj-cs"/>
              </a:rPr>
              <a:t>panel</a:t>
            </a:r>
            <a:r>
              <a:rPr lang="es-EC" sz="2800" b="1" dirty="0"/>
              <a:t> </a:t>
            </a:r>
            <a:r>
              <a:rPr lang="es-EC" sz="2900" b="1" kern="1200" cap="small" dirty="0">
                <a:solidFill>
                  <a:schemeClr val="tx1"/>
                </a:solidFill>
                <a:latin typeface="+mj-lt"/>
                <a:ea typeface="+mj-ea"/>
                <a:cs typeface="+mj-cs"/>
              </a:rPr>
              <a:t>fotovoltaico</a:t>
            </a:r>
            <a:r>
              <a:rPr lang="es-ES" sz="1600" dirty="0"/>
              <a:t/>
            </a:r>
            <a:br>
              <a:rPr lang="es-ES" sz="1600" dirty="0"/>
            </a:br>
            <a:endParaRPr lang="es-ES" dirty="0"/>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 name="Picture 4"/>
          <p:cNvPicPr/>
          <p:nvPr/>
        </p:nvPicPr>
        <p:blipFill>
          <a:blip r:embed="rId2" cstate="print"/>
          <a:srcRect l="26984" t="26382" r="25220" b="19095"/>
          <a:stretch>
            <a:fillRect/>
          </a:stretch>
        </p:blipFill>
        <p:spPr bwMode="auto">
          <a:xfrm>
            <a:off x="785786" y="1214422"/>
            <a:ext cx="3353414" cy="2685206"/>
          </a:xfrm>
          <a:prstGeom prst="rect">
            <a:avLst/>
          </a:prstGeom>
          <a:noFill/>
          <a:ln w="9525">
            <a:noFill/>
            <a:miter lim="800000"/>
            <a:headEnd/>
            <a:tailEnd/>
          </a:ln>
        </p:spPr>
      </p:pic>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60032" y="2420888"/>
            <a:ext cx="2672669" cy="504056"/>
          </a:xfrm>
          <a:prstGeom prst="rect">
            <a:avLst/>
          </a:prstGeom>
          <a:noFill/>
        </p:spPr>
      </p:pic>
      <p:sp>
        <p:nvSpPr>
          <p:cNvPr id="40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60032" y="1412776"/>
            <a:ext cx="2331050" cy="576064"/>
          </a:xfrm>
          <a:prstGeom prst="rect">
            <a:avLst/>
          </a:prstGeom>
          <a:noFill/>
        </p:spPr>
      </p:pic>
      <p:pic>
        <p:nvPicPr>
          <p:cNvPr id="11" name="Picture 1"/>
          <p:cNvPicPr/>
          <p:nvPr/>
        </p:nvPicPr>
        <p:blipFill>
          <a:blip r:embed="rId5" cstate="print"/>
          <a:srcRect l="1235" t="8160" r="40917" b="32070"/>
          <a:stretch>
            <a:fillRect/>
          </a:stretch>
        </p:blipFill>
        <p:spPr bwMode="auto">
          <a:xfrm>
            <a:off x="755576" y="3861048"/>
            <a:ext cx="3535772" cy="2805286"/>
          </a:xfrm>
          <a:prstGeom prst="rect">
            <a:avLst/>
          </a:prstGeom>
          <a:noFill/>
          <a:ln w="9525">
            <a:noFill/>
            <a:miter lim="800000"/>
            <a:headEnd/>
            <a:tailEnd/>
          </a:ln>
        </p:spPr>
      </p:pic>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096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932040" y="4077072"/>
            <a:ext cx="2765846" cy="504056"/>
          </a:xfrm>
          <a:prstGeom prst="rect">
            <a:avLst/>
          </a:prstGeom>
          <a:noFill/>
        </p:spPr>
      </p:pic>
      <p:sp>
        <p:nvSpPr>
          <p:cNvPr id="14" name="13 Rectángulo"/>
          <p:cNvSpPr/>
          <p:nvPr/>
        </p:nvSpPr>
        <p:spPr>
          <a:xfrm>
            <a:off x="4572000" y="5085184"/>
            <a:ext cx="4572000" cy="923330"/>
          </a:xfrm>
          <a:prstGeom prst="rect">
            <a:avLst/>
          </a:prstGeom>
        </p:spPr>
        <p:txBody>
          <a:bodyPr>
            <a:spAutoFit/>
          </a:bodyPr>
          <a:lstStyle/>
          <a:p>
            <a:r>
              <a:rPr lang="es-EC" dirty="0" smtClean="0"/>
              <a:t>Con un </a:t>
            </a:r>
            <a:r>
              <a:rPr lang="es-EC" dirty="0"/>
              <a:t>valor de inductancia menor al máximo permitido, para este caso se escoge 8 </a:t>
            </a:r>
            <a:r>
              <a:rPr lang="es-ES_tradnl" dirty="0"/>
              <a:t>[</a:t>
            </a:r>
            <a:r>
              <a:rPr lang="es-ES_tradnl" dirty="0" err="1"/>
              <a:t>mH</a:t>
            </a:r>
            <a:r>
              <a:rPr lang="es-ES_tradnl" dirty="0"/>
              <a:t>], </a:t>
            </a:r>
            <a:r>
              <a:rPr lang="es-ES_tradnl" dirty="0" smtClean="0"/>
              <a:t>se tiene un rizado de corriente menor al 10%</a:t>
            </a:r>
            <a:endParaRPr lang="es-ES" dirty="0"/>
          </a:p>
        </p:txBody>
      </p:sp>
      <p:pic>
        <p:nvPicPr>
          <p:cNvPr id="13" name="Picture 4"/>
          <p:cNvPicPr>
            <a:picLocks noChangeAspect="1" noChangeArrowheads="1"/>
          </p:cNvPicPr>
          <p:nvPr/>
        </p:nvPicPr>
        <p:blipFill>
          <a:blip r:embed="rId7" cstate="print"/>
          <a:srcRect/>
          <a:stretch>
            <a:fillRect/>
          </a:stretch>
        </p:blipFill>
        <p:spPr bwMode="auto">
          <a:xfrm>
            <a:off x="7715272" y="0"/>
            <a:ext cx="1114425" cy="571500"/>
          </a:xfrm>
          <a:prstGeom prst="rect">
            <a:avLst/>
          </a:prstGeom>
          <a:noFill/>
          <a:ln w="9525">
            <a:noFill/>
            <a:miter lim="800000"/>
            <a:headEnd/>
            <a:tailEnd/>
          </a:ln>
          <a:effectLst/>
        </p:spPr>
      </p:pic>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7105" name="Picture 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932040" y="3284984"/>
            <a:ext cx="1122586" cy="5760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normAutofit/>
          </a:bodyPr>
          <a:lstStyle/>
          <a:p>
            <a:r>
              <a:rPr lang="es-ES" sz="2600" b="1" dirty="0" smtClean="0">
                <a:solidFill>
                  <a:schemeClr val="tx1"/>
                </a:solidFill>
              </a:rPr>
              <a:t>Resumen</a:t>
            </a:r>
            <a:endParaRPr lang="es-ES" sz="2600" b="1" dirty="0">
              <a:solidFill>
                <a:schemeClr val="tx1"/>
              </a:solidFill>
            </a:endParaRPr>
          </a:p>
        </p:txBody>
      </p:sp>
      <p:sp>
        <p:nvSpPr>
          <p:cNvPr id="3" name="2 Marcador de contenido"/>
          <p:cNvSpPr>
            <a:spLocks noGrp="1"/>
          </p:cNvSpPr>
          <p:nvPr>
            <p:ph sz="quarter" idx="1"/>
          </p:nvPr>
        </p:nvSpPr>
        <p:spPr/>
        <p:txBody>
          <a:bodyPr>
            <a:normAutofit/>
          </a:bodyPr>
          <a:lstStyle/>
          <a:p>
            <a:pPr algn="just"/>
            <a:r>
              <a:rPr lang="es-EC" dirty="0"/>
              <a:t>El presente proyecto tiene como objetivo principal  el </a:t>
            </a:r>
            <a:r>
              <a:rPr lang="es-ES" dirty="0"/>
              <a:t>diseño del control y simulación de un sistema de generación de energía eléctrica basado en módulos fotovoltaicos, un inversor trifásico desconectado de la red y batería como unidad de almacenamiento</a:t>
            </a:r>
            <a:r>
              <a:rPr lang="es-EC" dirty="0" smtClean="0"/>
              <a:t>.</a:t>
            </a:r>
          </a:p>
          <a:p>
            <a:endParaRPr lang="es-ES" dirty="0"/>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normAutofit fontScale="90000"/>
          </a:bodyPr>
          <a:lstStyle/>
          <a:p>
            <a:pPr lvl="2" algn="ctr" rtl="0">
              <a:spcBef>
                <a:spcPct val="0"/>
              </a:spcBef>
            </a:pPr>
            <a:r>
              <a:rPr lang="es-EC" sz="2900" b="1" kern="1200" cap="small" dirty="0">
                <a:solidFill>
                  <a:schemeClr val="tx1"/>
                </a:solidFill>
                <a:latin typeface="+mj-lt"/>
                <a:ea typeface="+mj-ea"/>
                <a:cs typeface="+mj-cs"/>
              </a:rPr>
              <a:t>Dimensionamiento</a:t>
            </a:r>
            <a:r>
              <a:rPr lang="es-EC" sz="3000" b="1" dirty="0"/>
              <a:t> </a:t>
            </a:r>
            <a:r>
              <a:rPr lang="es-EC" sz="2900" b="1" kern="1200" cap="small" dirty="0">
                <a:solidFill>
                  <a:schemeClr val="tx1"/>
                </a:solidFill>
                <a:latin typeface="+mj-lt"/>
                <a:ea typeface="+mj-ea"/>
                <a:cs typeface="+mj-cs"/>
              </a:rPr>
              <a:t>de</a:t>
            </a:r>
            <a:r>
              <a:rPr lang="es-EC" sz="3000" b="1" dirty="0"/>
              <a:t> </a:t>
            </a:r>
            <a:r>
              <a:rPr lang="es-EC" sz="2900" b="1" kern="1200" cap="small" dirty="0">
                <a:solidFill>
                  <a:schemeClr val="tx1"/>
                </a:solidFill>
                <a:latin typeface="+mj-lt"/>
                <a:ea typeface="+mj-ea"/>
                <a:cs typeface="+mj-cs"/>
              </a:rPr>
              <a:t>la</a:t>
            </a:r>
            <a:r>
              <a:rPr lang="es-EC" sz="3000" b="1" dirty="0"/>
              <a:t> </a:t>
            </a:r>
            <a:r>
              <a:rPr lang="es-EC" sz="2900" b="1" kern="1200" cap="small" dirty="0">
                <a:solidFill>
                  <a:schemeClr val="tx1"/>
                </a:solidFill>
                <a:latin typeface="+mj-lt"/>
                <a:ea typeface="+mj-ea"/>
                <a:cs typeface="+mj-cs"/>
              </a:rPr>
              <a:t>Capacitancia</a:t>
            </a:r>
            <a:r>
              <a:rPr lang="es-EC" sz="3000" b="1" dirty="0"/>
              <a:t> </a:t>
            </a:r>
            <a:r>
              <a:rPr lang="es-EC" sz="2900" b="1" kern="1200" cap="small" dirty="0">
                <a:solidFill>
                  <a:schemeClr val="tx1"/>
                </a:solidFill>
                <a:latin typeface="+mj-lt"/>
                <a:ea typeface="+mj-ea"/>
                <a:cs typeface="+mj-cs"/>
              </a:rPr>
              <a:t>C</a:t>
            </a:r>
            <a:r>
              <a:rPr lang="es-EC" sz="3000" b="1" dirty="0"/>
              <a:t> </a:t>
            </a:r>
            <a:r>
              <a:rPr lang="es-EC" sz="2900" b="1" kern="1200" cap="small" dirty="0">
                <a:solidFill>
                  <a:schemeClr val="tx1"/>
                </a:solidFill>
                <a:latin typeface="+mj-lt"/>
                <a:ea typeface="+mj-ea"/>
                <a:cs typeface="+mj-cs"/>
              </a:rPr>
              <a:t>del</a:t>
            </a:r>
            <a:r>
              <a:rPr lang="es-EC" sz="3000" b="1" dirty="0"/>
              <a:t> </a:t>
            </a:r>
            <a:r>
              <a:rPr lang="es-EC" sz="2900" b="1" kern="1200" cap="small" dirty="0">
                <a:solidFill>
                  <a:schemeClr val="tx1"/>
                </a:solidFill>
                <a:latin typeface="+mj-lt"/>
                <a:ea typeface="+mj-ea"/>
                <a:cs typeface="+mj-cs"/>
              </a:rPr>
              <a:t>convertidor</a:t>
            </a:r>
            <a:r>
              <a:rPr lang="es-EC" sz="3000" b="1" dirty="0"/>
              <a:t> </a:t>
            </a:r>
            <a:r>
              <a:rPr lang="es-EC" sz="2900" b="1" kern="1200" cap="small" dirty="0">
                <a:solidFill>
                  <a:schemeClr val="tx1"/>
                </a:solidFill>
                <a:latin typeface="+mj-lt"/>
                <a:ea typeface="+mj-ea"/>
                <a:cs typeface="+mj-cs"/>
              </a:rPr>
              <a:t>DC_DC</a:t>
            </a:r>
            <a:r>
              <a:rPr lang="es-EC" sz="3000" b="1" dirty="0"/>
              <a:t> </a:t>
            </a:r>
            <a:r>
              <a:rPr lang="es-EC" sz="2900" b="1" kern="1200" cap="small" dirty="0">
                <a:solidFill>
                  <a:schemeClr val="tx1"/>
                </a:solidFill>
                <a:latin typeface="+mj-lt"/>
                <a:ea typeface="+mj-ea"/>
                <a:cs typeface="+mj-cs"/>
              </a:rPr>
              <a:t>Boost</a:t>
            </a:r>
            <a:r>
              <a:rPr lang="es-ES" sz="1600" dirty="0"/>
              <a:t/>
            </a:r>
            <a:br>
              <a:rPr lang="es-ES" sz="1600" dirty="0"/>
            </a:br>
            <a:endParaRPr lang="es-ES"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Rectángulo"/>
          <p:cNvSpPr/>
          <p:nvPr/>
        </p:nvSpPr>
        <p:spPr>
          <a:xfrm>
            <a:off x="4572000" y="4437112"/>
            <a:ext cx="4572000" cy="923330"/>
          </a:xfrm>
          <a:prstGeom prst="rect">
            <a:avLst/>
          </a:prstGeom>
        </p:spPr>
        <p:txBody>
          <a:bodyPr>
            <a:spAutoFit/>
          </a:bodyPr>
          <a:lstStyle/>
          <a:p>
            <a:r>
              <a:rPr lang="es-EC" dirty="0" smtClean="0"/>
              <a:t>Con un </a:t>
            </a:r>
            <a:r>
              <a:rPr lang="es-EC" dirty="0"/>
              <a:t>valor de </a:t>
            </a:r>
            <a:r>
              <a:rPr lang="es-EC" dirty="0" smtClean="0"/>
              <a:t>capacitancia </a:t>
            </a:r>
            <a:r>
              <a:rPr lang="es-EC" dirty="0"/>
              <a:t>menor al máximo permitido, para este caso se escoge </a:t>
            </a:r>
            <a:r>
              <a:rPr lang="es-EC" dirty="0" smtClean="0"/>
              <a:t>20 </a:t>
            </a:r>
            <a:r>
              <a:rPr lang="es-ES_tradnl" dirty="0"/>
              <a:t>[</a:t>
            </a:r>
            <a:r>
              <a:rPr lang="es-ES_tradnl" dirty="0" err="1" smtClean="0"/>
              <a:t>mF</a:t>
            </a:r>
            <a:r>
              <a:rPr lang="es-ES_tradnl" dirty="0" smtClean="0"/>
              <a:t>], se tiene un rizado de corriente menor al 3%</a:t>
            </a:r>
            <a:endParaRPr lang="es-ES" dirty="0"/>
          </a:p>
        </p:txBody>
      </p:sp>
      <p:pic>
        <p:nvPicPr>
          <p:cNvPr id="9" name="8 Imagen"/>
          <p:cNvPicPr/>
          <p:nvPr/>
        </p:nvPicPr>
        <p:blipFill>
          <a:blip r:embed="rId2" cstate="print"/>
          <a:srcRect l="15344" t="25706" r="41185" b="24294"/>
          <a:stretch>
            <a:fillRect/>
          </a:stretch>
        </p:blipFill>
        <p:spPr bwMode="auto">
          <a:xfrm>
            <a:off x="899592" y="1268760"/>
            <a:ext cx="3008528" cy="2160242"/>
          </a:xfrm>
          <a:prstGeom prst="rect">
            <a:avLst/>
          </a:prstGeom>
          <a:noFill/>
          <a:ln w="9525">
            <a:noFill/>
            <a:miter lim="800000"/>
            <a:headEnd/>
            <a:tailEnd/>
          </a:ln>
        </p:spPr>
      </p:pic>
      <p:pic>
        <p:nvPicPr>
          <p:cNvPr id="10" name="9 Imagen"/>
          <p:cNvPicPr/>
          <p:nvPr/>
        </p:nvPicPr>
        <p:blipFill>
          <a:blip r:embed="rId3" cstate="print"/>
          <a:srcRect l="528" t="14112" r="1940" b="6326"/>
          <a:stretch>
            <a:fillRect/>
          </a:stretch>
        </p:blipFill>
        <p:spPr bwMode="auto">
          <a:xfrm>
            <a:off x="179512" y="3645024"/>
            <a:ext cx="4320480" cy="2448272"/>
          </a:xfrm>
          <a:prstGeom prst="rect">
            <a:avLst/>
          </a:prstGeom>
          <a:noFill/>
          <a:ln w="9525">
            <a:noFill/>
            <a:miter lim="800000"/>
            <a:headEnd/>
            <a:tailEnd/>
          </a:ln>
        </p:spPr>
      </p:pic>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19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64088" y="1988840"/>
            <a:ext cx="2675374" cy="504056"/>
          </a:xfrm>
          <a:prstGeom prst="rect">
            <a:avLst/>
          </a:prstGeom>
          <a:noFill/>
        </p:spPr>
      </p:pic>
      <p:pic>
        <p:nvPicPr>
          <p:cNvPr id="11" name="Picture 4"/>
          <p:cNvPicPr>
            <a:picLocks noChangeAspect="1" noChangeArrowheads="1"/>
          </p:cNvPicPr>
          <p:nvPr/>
        </p:nvPicPr>
        <p:blipFill>
          <a:blip r:embed="rId5" cstate="print"/>
          <a:srcRect/>
          <a:stretch>
            <a:fillRect/>
          </a:stretch>
        </p:blipFill>
        <p:spPr bwMode="auto">
          <a:xfrm>
            <a:off x="7715272" y="0"/>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143000"/>
          </a:xfrm>
        </p:spPr>
        <p:txBody>
          <a:bodyPr>
            <a:normAutofit/>
          </a:bodyPr>
          <a:lstStyle/>
          <a:p>
            <a:pPr lvl="1" algn="ctr"/>
            <a:r>
              <a:rPr lang="es-ES" sz="2600" b="1" kern="1200" cap="small" dirty="0">
                <a:solidFill>
                  <a:schemeClr val="tx1"/>
                </a:solidFill>
                <a:latin typeface="+mj-lt"/>
                <a:ea typeface="+mj-ea"/>
                <a:cs typeface="+mj-cs"/>
              </a:rPr>
              <a:t>Dimensionamiento</a:t>
            </a:r>
            <a:r>
              <a:rPr lang="es-ES" sz="3000" b="1" dirty="0"/>
              <a:t> </a:t>
            </a:r>
            <a:r>
              <a:rPr lang="es-ES" sz="2600" b="1" kern="1200" cap="small" dirty="0">
                <a:solidFill>
                  <a:schemeClr val="tx1"/>
                </a:solidFill>
                <a:latin typeface="+mj-lt"/>
                <a:ea typeface="+mj-ea"/>
                <a:cs typeface="+mj-cs"/>
              </a:rPr>
              <a:t>de</a:t>
            </a:r>
            <a:r>
              <a:rPr lang="es-ES" sz="3000" b="1" dirty="0"/>
              <a:t> </a:t>
            </a:r>
            <a:r>
              <a:rPr lang="es-ES" sz="2600" b="1" kern="1200" cap="small" dirty="0">
                <a:solidFill>
                  <a:schemeClr val="tx1"/>
                </a:solidFill>
                <a:latin typeface="+mj-lt"/>
                <a:ea typeface="+mj-ea"/>
                <a:cs typeface="+mj-cs"/>
              </a:rPr>
              <a:t>los</a:t>
            </a:r>
            <a:r>
              <a:rPr lang="es-ES" sz="3000" b="1" dirty="0"/>
              <a:t> </a:t>
            </a:r>
            <a:r>
              <a:rPr lang="es-ES" sz="2600" b="1" kern="1200" cap="small" dirty="0">
                <a:solidFill>
                  <a:schemeClr val="tx1"/>
                </a:solidFill>
                <a:latin typeface="+mj-lt"/>
                <a:ea typeface="+mj-ea"/>
                <a:cs typeface="+mj-cs"/>
              </a:rPr>
              <a:t>elementos</a:t>
            </a:r>
            <a:r>
              <a:rPr lang="es-ES" sz="3000" b="1" dirty="0"/>
              <a:t> </a:t>
            </a:r>
            <a:r>
              <a:rPr lang="es-ES" sz="2600" b="1" kern="1200" cap="small" dirty="0">
                <a:solidFill>
                  <a:schemeClr val="tx1"/>
                </a:solidFill>
                <a:latin typeface="+mj-lt"/>
                <a:ea typeface="+mj-ea"/>
                <a:cs typeface="+mj-cs"/>
              </a:rPr>
              <a:t>del</a:t>
            </a:r>
            <a:r>
              <a:rPr lang="es-ES" sz="3000" b="1" dirty="0"/>
              <a:t> </a:t>
            </a:r>
            <a:r>
              <a:rPr lang="es-ES" sz="2600" b="1" kern="1200" cap="small" dirty="0">
                <a:solidFill>
                  <a:schemeClr val="tx1"/>
                </a:solidFill>
                <a:latin typeface="+mj-lt"/>
                <a:ea typeface="+mj-ea"/>
                <a:cs typeface="+mj-cs"/>
              </a:rPr>
              <a:t>convertidor</a:t>
            </a:r>
            <a:r>
              <a:rPr lang="es-ES" sz="3000" b="1" dirty="0"/>
              <a:t> </a:t>
            </a:r>
            <a:r>
              <a:rPr lang="es-ES" sz="2600" b="1" kern="1200" cap="small" dirty="0">
                <a:solidFill>
                  <a:schemeClr val="tx1"/>
                </a:solidFill>
                <a:latin typeface="+mj-lt"/>
                <a:ea typeface="+mj-ea"/>
                <a:cs typeface="+mj-cs"/>
              </a:rPr>
              <a:t>DC-AC</a:t>
            </a:r>
            <a:r>
              <a:rPr lang="es-ES" sz="3000" b="1" dirty="0"/>
              <a:t>.</a:t>
            </a:r>
            <a:endParaRPr lang="es-ES" sz="3000"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 name="7 Rectángulo"/>
          <p:cNvSpPr/>
          <p:nvPr/>
        </p:nvSpPr>
        <p:spPr>
          <a:xfrm>
            <a:off x="4572000" y="4437112"/>
            <a:ext cx="4071966" cy="923330"/>
          </a:xfrm>
          <a:prstGeom prst="rect">
            <a:avLst/>
          </a:prstGeom>
        </p:spPr>
        <p:txBody>
          <a:bodyPr wrap="square">
            <a:spAutoFit/>
          </a:bodyPr>
          <a:lstStyle/>
          <a:p>
            <a:r>
              <a:rPr lang="es-ES" dirty="0" smtClean="0"/>
              <a:t>Con los valores escogidos se tiene el rizado de voltaje y de corriente dentro del rango permitido</a:t>
            </a:r>
            <a:endParaRPr lang="es-ES" dirty="0"/>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 name="10 Imagen"/>
          <p:cNvPicPr/>
          <p:nvPr/>
        </p:nvPicPr>
        <p:blipFill>
          <a:blip r:embed="rId2" cstate="print"/>
          <a:srcRect l="1058" t="13657" r="1764" b="5093"/>
          <a:stretch>
            <a:fillRect/>
          </a:stretch>
        </p:blipFill>
        <p:spPr bwMode="auto">
          <a:xfrm>
            <a:off x="251520" y="3789040"/>
            <a:ext cx="4248472" cy="2592288"/>
          </a:xfrm>
          <a:prstGeom prst="rect">
            <a:avLst/>
          </a:prstGeom>
          <a:noFill/>
          <a:ln w="9525">
            <a:noFill/>
            <a:miter lim="800000"/>
            <a:headEnd/>
            <a:tailEnd/>
          </a:ln>
        </p:spPr>
      </p:pic>
      <p:sp>
        <p:nvSpPr>
          <p:cNvPr id="12" name="11 Rectángulo"/>
          <p:cNvSpPr/>
          <p:nvPr/>
        </p:nvSpPr>
        <p:spPr>
          <a:xfrm>
            <a:off x="1000100" y="2143116"/>
            <a:ext cx="7236296" cy="1200329"/>
          </a:xfrm>
          <a:prstGeom prst="rect">
            <a:avLst/>
          </a:prstGeom>
        </p:spPr>
        <p:txBody>
          <a:bodyPr wrap="square">
            <a:spAutoFit/>
          </a:bodyPr>
          <a:lstStyle/>
          <a:p>
            <a:pPr algn="just"/>
            <a:r>
              <a:rPr lang="es-ES" dirty="0" smtClean="0"/>
              <a:t>Para el dimensionamiento de los elementos del convertidor DC-AC se toman en cuenta las mismas consideraciones que en el convertidor DC-DC por lo tanto para los valores obtenidos se espera tener rizados de voltajes y corrientes dentro del rango permitido</a:t>
            </a:r>
            <a:endParaRPr lang="es-ES" dirty="0"/>
          </a:p>
        </p:txBody>
      </p:sp>
      <p:pic>
        <p:nvPicPr>
          <p:cNvPr id="9"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8790" y="500042"/>
            <a:ext cx="7415210" cy="1470025"/>
          </a:xfrm>
        </p:spPr>
        <p:txBody>
          <a:bodyPr/>
          <a:lstStyle/>
          <a:p>
            <a:pPr lvl="1" algn="ctr" rtl="0">
              <a:spcBef>
                <a:spcPct val="0"/>
              </a:spcBef>
            </a:pPr>
            <a:r>
              <a:rPr lang="es-ES" sz="2600" b="1" kern="1200" cap="small" dirty="0">
                <a:solidFill>
                  <a:schemeClr val="tx1"/>
                </a:solidFill>
                <a:latin typeface="+mj-lt"/>
                <a:ea typeface="+mj-ea"/>
                <a:cs typeface="+mj-cs"/>
              </a:rPr>
              <a:t>Técnica</a:t>
            </a:r>
            <a:r>
              <a:rPr lang="es-ES" sz="3000" b="1" dirty="0"/>
              <a:t> </a:t>
            </a:r>
            <a:r>
              <a:rPr lang="es-ES" sz="2600" b="1" kern="1200" cap="small" dirty="0">
                <a:solidFill>
                  <a:schemeClr val="tx1"/>
                </a:solidFill>
                <a:latin typeface="+mj-lt"/>
                <a:ea typeface="+mj-ea"/>
                <a:cs typeface="+mj-cs"/>
              </a:rPr>
              <a:t>del</a:t>
            </a:r>
            <a:r>
              <a:rPr lang="es-ES" sz="3000" b="1" dirty="0"/>
              <a:t> </a:t>
            </a:r>
            <a:r>
              <a:rPr lang="es-ES" sz="2600" b="1" kern="1200" cap="small" dirty="0">
                <a:solidFill>
                  <a:schemeClr val="tx1"/>
                </a:solidFill>
                <a:latin typeface="+mj-lt"/>
                <a:ea typeface="+mj-ea"/>
                <a:cs typeface="+mj-cs"/>
              </a:rPr>
              <a:t>factor</a:t>
            </a:r>
            <a:r>
              <a:rPr lang="es-ES" sz="3000" b="1" dirty="0"/>
              <a:t> </a:t>
            </a:r>
            <a:r>
              <a:rPr lang="es-ES" sz="2600" b="1" kern="1200" cap="small" dirty="0">
                <a:solidFill>
                  <a:schemeClr val="tx1"/>
                </a:solidFill>
                <a:latin typeface="+mj-lt"/>
                <a:ea typeface="+mj-ea"/>
                <a:cs typeface="+mj-cs"/>
              </a:rPr>
              <a:t>K</a:t>
            </a:r>
            <a:r>
              <a:rPr lang="es-ES" sz="3000" b="1" dirty="0"/>
              <a:t> </a:t>
            </a:r>
            <a:r>
              <a:rPr lang="es-ES" sz="2600" b="1" kern="1200" cap="small" dirty="0">
                <a:solidFill>
                  <a:schemeClr val="tx1"/>
                </a:solidFill>
                <a:latin typeface="+mj-lt"/>
                <a:ea typeface="+mj-ea"/>
                <a:cs typeface="+mj-cs"/>
              </a:rPr>
              <a:t>para</a:t>
            </a:r>
            <a:r>
              <a:rPr lang="es-ES" sz="3000" b="1" dirty="0"/>
              <a:t> </a:t>
            </a:r>
            <a:r>
              <a:rPr lang="es-ES" sz="2600" b="1" kern="1200" cap="small" dirty="0">
                <a:solidFill>
                  <a:schemeClr val="tx1"/>
                </a:solidFill>
                <a:latin typeface="+mj-lt"/>
                <a:ea typeface="+mj-ea"/>
                <a:cs typeface="+mj-cs"/>
              </a:rPr>
              <a:t>dimensionar</a:t>
            </a:r>
            <a:r>
              <a:rPr lang="es-ES" sz="3000" b="1" dirty="0"/>
              <a:t> </a:t>
            </a:r>
            <a:r>
              <a:rPr lang="es-ES" sz="2600" b="1" kern="1200" cap="small" dirty="0">
                <a:solidFill>
                  <a:schemeClr val="tx1"/>
                </a:solidFill>
                <a:latin typeface="+mj-lt"/>
                <a:ea typeface="+mj-ea"/>
                <a:cs typeface="+mj-cs"/>
              </a:rPr>
              <a:t>controladores</a:t>
            </a:r>
            <a:r>
              <a:rPr lang="es-ES" sz="1600" dirty="0"/>
              <a:t/>
            </a:r>
            <a:br>
              <a:rPr lang="es-ES" sz="1600" dirty="0"/>
            </a:br>
            <a:endParaRPr lang="es-ES" dirty="0"/>
          </a:p>
        </p:txBody>
      </p:sp>
      <p:sp>
        <p:nvSpPr>
          <p:cNvPr id="3" name="2 Subtítulo"/>
          <p:cNvSpPr>
            <a:spLocks noGrp="1"/>
          </p:cNvSpPr>
          <p:nvPr>
            <p:ph type="subTitle" idx="1"/>
          </p:nvPr>
        </p:nvSpPr>
        <p:spPr>
          <a:xfrm>
            <a:off x="1785918" y="1857364"/>
            <a:ext cx="7072362" cy="4286280"/>
          </a:xfrm>
        </p:spPr>
        <p:txBody>
          <a:bodyPr>
            <a:normAutofit/>
          </a:bodyPr>
          <a:lstStyle/>
          <a:p>
            <a:pPr algn="just"/>
            <a:r>
              <a:rPr lang="es-ES" b="0" dirty="0" smtClean="0">
                <a:solidFill>
                  <a:schemeClr val="tx1"/>
                </a:solidFill>
              </a:rPr>
              <a:t>La técnica del factor K sirve para encontrar la ganancia de un controlador y así el </a:t>
            </a:r>
            <a:r>
              <a:rPr lang="es-ES" b="0" smtClean="0">
                <a:solidFill>
                  <a:schemeClr val="tx1"/>
                </a:solidFill>
              </a:rPr>
              <a:t>sistema sea </a:t>
            </a:r>
            <a:r>
              <a:rPr lang="es-ES" b="0" dirty="0" smtClean="0">
                <a:solidFill>
                  <a:schemeClr val="tx1"/>
                </a:solidFill>
              </a:rPr>
              <a:t>estable.</a:t>
            </a:r>
          </a:p>
          <a:p>
            <a:pPr algn="just"/>
            <a:r>
              <a:rPr lang="es-ES" b="0" dirty="0" smtClean="0">
                <a:solidFill>
                  <a:schemeClr val="tx1"/>
                </a:solidFill>
              </a:rPr>
              <a:t>Primero se encuentra el margen de fase del sistema  φsys, este es el margen de fase sin controlador, el objetivo es encontrar el margen de fase del control de tal manera que el margen de fase del sistema sea el margen de fase deseado.</a:t>
            </a:r>
          </a:p>
          <a:p>
            <a:pPr algn="just"/>
            <a:r>
              <a:rPr lang="es-ES" b="0" dirty="0" smtClean="0">
                <a:solidFill>
                  <a:schemeClr val="tx1"/>
                </a:solidFill>
              </a:rPr>
              <a:t>Mediante la ecuación:    </a:t>
            </a:r>
          </a:p>
          <a:p>
            <a:pPr algn="just"/>
            <a:r>
              <a:rPr lang="es-ES" b="0" dirty="0" smtClean="0">
                <a:solidFill>
                  <a:schemeClr val="tx1"/>
                </a:solidFill>
              </a:rPr>
              <a:t>Donde:</a:t>
            </a:r>
          </a:p>
          <a:p>
            <a:pPr algn="just"/>
            <a:r>
              <a:rPr lang="es-ES" b="0" dirty="0" smtClean="0">
                <a:solidFill>
                  <a:schemeClr val="tx1"/>
                </a:solidFill>
              </a:rPr>
              <a:t>ΦBoost: Margen de fase del controlador</a:t>
            </a:r>
          </a:p>
          <a:p>
            <a:pPr algn="just"/>
            <a:r>
              <a:rPr lang="es-ES" b="0" dirty="0" smtClean="0">
                <a:solidFill>
                  <a:schemeClr val="tx1"/>
                </a:solidFill>
              </a:rPr>
              <a:t>Φ deseado: Margen de fase que  tenga el sistema</a:t>
            </a:r>
          </a:p>
          <a:p>
            <a:pPr algn="just"/>
            <a:r>
              <a:rPr lang="es-ES" b="0" dirty="0" smtClean="0">
                <a:solidFill>
                  <a:schemeClr val="tx1"/>
                </a:solidFill>
              </a:rPr>
              <a:t>Φsys: Margen de fase del sistema sin controlador</a:t>
            </a: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457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86314" y="3786190"/>
            <a:ext cx="2857520" cy="428628"/>
          </a:xfrm>
          <a:prstGeom prst="rect">
            <a:avLst/>
          </a:prstGeom>
          <a:noFill/>
        </p:spPr>
      </p:pic>
      <p:sp>
        <p:nvSpPr>
          <p:cNvPr id="24579" name="Rectangle 3"/>
          <p:cNvSpPr>
            <a:spLocks noChangeArrowheads="1"/>
          </p:cNvSpPr>
          <p:nvPr/>
        </p:nvSpPr>
        <p:spPr bwMode="auto">
          <a:xfrm>
            <a:off x="503238"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7" name="Picture 4"/>
          <p:cNvPicPr>
            <a:picLocks noChangeAspect="1" noChangeArrowheads="1"/>
          </p:cNvPicPr>
          <p:nvPr/>
        </p:nvPicPr>
        <p:blipFill>
          <a:blip r:embed="rId3"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Tipos de controladores</a:t>
            </a:r>
            <a:endParaRPr lang="es-ES" b="1" dirty="0"/>
          </a:p>
        </p:txBody>
      </p:sp>
      <p:graphicFrame>
        <p:nvGraphicFramePr>
          <p:cNvPr id="4" name="3 Tabla"/>
          <p:cNvGraphicFramePr>
            <a:graphicFrameLocks noGrp="1"/>
          </p:cNvGraphicFramePr>
          <p:nvPr/>
        </p:nvGraphicFramePr>
        <p:xfrm>
          <a:off x="1979712" y="2348880"/>
          <a:ext cx="5625735" cy="3258455"/>
        </p:xfrm>
        <a:graphic>
          <a:graphicData uri="http://schemas.openxmlformats.org/drawingml/2006/table">
            <a:tbl>
              <a:tblPr/>
              <a:tblGrid>
                <a:gridCol w="1922181"/>
                <a:gridCol w="1851777"/>
                <a:gridCol w="1851777"/>
              </a:tblGrid>
              <a:tr h="936104">
                <a:tc>
                  <a:txBody>
                    <a:bodyPr/>
                    <a:lstStyle/>
                    <a:p>
                      <a:pPr marL="457200" algn="ctr">
                        <a:lnSpc>
                          <a:spcPct val="200000"/>
                        </a:lnSpc>
                        <a:spcAft>
                          <a:spcPts val="0"/>
                        </a:spcAft>
                      </a:pPr>
                      <a:r>
                        <a:rPr lang="es-ES" sz="1200" b="1" dirty="0">
                          <a:latin typeface="Arial"/>
                          <a:ea typeface="Calibri"/>
                          <a:cs typeface="Times New Roman"/>
                        </a:rPr>
                        <a:t>Margen de fase requerido </a:t>
                      </a:r>
                      <a:r>
                        <a:rPr lang="es-ES" sz="1200" b="1" dirty="0" err="1">
                          <a:latin typeface="Arial"/>
                          <a:ea typeface="Calibri"/>
                          <a:cs typeface="Times New Roman"/>
                        </a:rPr>
                        <a:t>φBoost</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r>
                        <a:rPr lang="es-ES" sz="1200" b="1" dirty="0">
                          <a:latin typeface="Arial"/>
                          <a:ea typeface="Calibri"/>
                          <a:cs typeface="Times New Roman"/>
                        </a:rPr>
                        <a:t>Tipo de controlador</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r>
                        <a:rPr kumimoji="0" lang="es-ES" sz="1200" b="1" kern="1200" dirty="0" smtClean="0">
                          <a:solidFill>
                            <a:schemeClr val="tx1"/>
                          </a:solidFill>
                          <a:latin typeface="Arial"/>
                          <a:ea typeface="Calibri"/>
                          <a:cs typeface="Times New Roman"/>
                        </a:rPr>
                        <a:t>Controlador</a:t>
                      </a:r>
                      <a:endParaRPr kumimoji="0" lang="es-ES" sz="1200" b="1" kern="1200" dirty="0">
                        <a:solidFill>
                          <a:schemeClr val="tx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908">
                <a:tc>
                  <a:txBody>
                    <a:bodyPr/>
                    <a:lstStyle/>
                    <a:p>
                      <a:pPr marL="457200" algn="ctr">
                        <a:lnSpc>
                          <a:spcPct val="200000"/>
                        </a:lnSpc>
                        <a:spcAft>
                          <a:spcPts val="0"/>
                        </a:spcAft>
                      </a:pPr>
                      <a:r>
                        <a:rPr lang="es-ES" sz="1200">
                          <a:latin typeface="Arial"/>
                          <a:ea typeface="Calibri"/>
                          <a:cs typeface="Times New Roman"/>
                        </a:rPr>
                        <a:t>0º</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r>
                        <a:rPr lang="es-ES" sz="1200" b="1" dirty="0">
                          <a:latin typeface="Arial"/>
                          <a:ea typeface="Calibri"/>
                          <a:cs typeface="Times New Roman"/>
                        </a:rPr>
                        <a:t>I</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535">
                <a:tc>
                  <a:txBody>
                    <a:bodyPr/>
                    <a:lstStyle/>
                    <a:p>
                      <a:pPr marL="457200" algn="ctr">
                        <a:lnSpc>
                          <a:spcPct val="200000"/>
                        </a:lnSpc>
                        <a:spcAft>
                          <a:spcPts val="0"/>
                        </a:spcAft>
                      </a:pPr>
                      <a:r>
                        <a:rPr lang="es-ES" sz="1200">
                          <a:latin typeface="Arial"/>
                          <a:ea typeface="Calibri"/>
                          <a:cs typeface="Times New Roman"/>
                        </a:rPr>
                        <a:t>&gt;90º</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r>
                        <a:rPr lang="es-ES" sz="1200" b="1" dirty="0">
                          <a:latin typeface="Arial"/>
                          <a:ea typeface="Calibri"/>
                          <a:cs typeface="Times New Roman"/>
                        </a:rPr>
                        <a:t>II</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5908">
                <a:tc>
                  <a:txBody>
                    <a:bodyPr/>
                    <a:lstStyle/>
                    <a:p>
                      <a:pPr marL="457200" algn="ctr">
                        <a:lnSpc>
                          <a:spcPct val="200000"/>
                        </a:lnSpc>
                        <a:spcAft>
                          <a:spcPts val="0"/>
                        </a:spcAft>
                      </a:pPr>
                      <a:r>
                        <a:rPr lang="es-ES" sz="1200">
                          <a:latin typeface="Arial"/>
                          <a:ea typeface="Calibri"/>
                          <a:cs typeface="Times New Roman"/>
                        </a:rPr>
                        <a:t>&lt;90º</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r>
                        <a:rPr lang="es-ES" sz="1200" b="1" dirty="0">
                          <a:latin typeface="Arial"/>
                          <a:ea typeface="Calibri"/>
                          <a:cs typeface="Times New Roman"/>
                        </a:rPr>
                        <a:t>III</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200000"/>
                        </a:lnSpc>
                        <a:spcAft>
                          <a:spcPts val="0"/>
                        </a:spcAft>
                      </a:pP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6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444208" y="3429000"/>
            <a:ext cx="476250" cy="371475"/>
          </a:xfrm>
          <a:prstGeom prst="rect">
            <a:avLst/>
          </a:prstGeom>
          <a:noFill/>
        </p:spPr>
      </p:pic>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6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12160" y="4149080"/>
            <a:ext cx="1304925" cy="609600"/>
          </a:xfrm>
          <a:prstGeom prst="rect">
            <a:avLst/>
          </a:prstGeom>
          <a:noFill/>
        </p:spPr>
      </p:pic>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765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68144" y="4941168"/>
            <a:ext cx="1371600" cy="609600"/>
          </a:xfrm>
          <a:prstGeom prst="rect">
            <a:avLst/>
          </a:prstGeom>
          <a:noFill/>
        </p:spPr>
      </p:pic>
      <p:pic>
        <p:nvPicPr>
          <p:cNvPr id="11" name="Picture 4"/>
          <p:cNvPicPr>
            <a:picLocks noChangeAspect="1" noChangeArrowheads="1"/>
          </p:cNvPicPr>
          <p:nvPr/>
        </p:nvPicPr>
        <p:blipFill>
          <a:blip r:embed="rId5" cstate="print"/>
          <a:srcRect/>
          <a:stretch>
            <a:fillRect/>
          </a:stretch>
        </p:blipFill>
        <p:spPr bwMode="auto">
          <a:xfrm>
            <a:off x="7596336" y="188640"/>
            <a:ext cx="1114425" cy="5715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85794"/>
            <a:ext cx="8229600" cy="1143000"/>
          </a:xfrm>
        </p:spPr>
        <p:txBody>
          <a:bodyPr>
            <a:normAutofit fontScale="90000"/>
          </a:bodyPr>
          <a:lstStyle/>
          <a:p>
            <a:pPr lvl="1" algn="ctr" rtl="0">
              <a:spcBef>
                <a:spcPct val="0"/>
              </a:spcBef>
            </a:pPr>
            <a:r>
              <a:rPr lang="es-ES" sz="2900" b="1" kern="1200" cap="small" dirty="0">
                <a:solidFill>
                  <a:schemeClr val="tx1"/>
                </a:solidFill>
                <a:latin typeface="+mj-lt"/>
                <a:ea typeface="+mj-ea"/>
                <a:cs typeface="+mj-cs"/>
              </a:rPr>
              <a:t>Diseño</a:t>
            </a:r>
            <a:r>
              <a:rPr lang="es-ES" sz="3000" b="1" dirty="0"/>
              <a:t> </a:t>
            </a:r>
            <a:r>
              <a:rPr lang="es-ES" sz="2900" b="1" kern="1200" cap="small" dirty="0">
                <a:solidFill>
                  <a:schemeClr val="tx1"/>
                </a:solidFill>
                <a:latin typeface="+mj-lt"/>
                <a:ea typeface="+mj-ea"/>
                <a:cs typeface="+mj-cs"/>
              </a:rPr>
              <a:t>del</a:t>
            </a:r>
            <a:r>
              <a:rPr lang="es-ES" sz="3000" b="1" dirty="0"/>
              <a:t> </a:t>
            </a:r>
            <a:r>
              <a:rPr lang="es-ES" sz="2900" b="1" kern="1200" cap="small" dirty="0">
                <a:solidFill>
                  <a:schemeClr val="tx1"/>
                </a:solidFill>
                <a:latin typeface="+mj-lt"/>
                <a:ea typeface="+mj-ea"/>
                <a:cs typeface="+mj-cs"/>
              </a:rPr>
              <a:t>controlador</a:t>
            </a:r>
            <a:r>
              <a:rPr lang="es-ES" sz="3000" b="1" dirty="0"/>
              <a:t> </a:t>
            </a:r>
            <a:r>
              <a:rPr lang="es-ES" sz="2900" b="1" kern="1200" cap="small" dirty="0">
                <a:solidFill>
                  <a:schemeClr val="tx1"/>
                </a:solidFill>
                <a:latin typeface="+mj-lt"/>
                <a:ea typeface="+mj-ea"/>
                <a:cs typeface="+mj-cs"/>
              </a:rPr>
              <a:t>de</a:t>
            </a:r>
            <a:r>
              <a:rPr lang="es-ES" sz="3000" b="1" dirty="0"/>
              <a:t> </a:t>
            </a:r>
            <a:r>
              <a:rPr lang="es-ES" sz="2900" b="1" kern="1200" cap="small" dirty="0">
                <a:solidFill>
                  <a:schemeClr val="tx1"/>
                </a:solidFill>
                <a:latin typeface="+mj-lt"/>
                <a:ea typeface="+mj-ea"/>
                <a:cs typeface="+mj-cs"/>
              </a:rPr>
              <a:t>voltaje</a:t>
            </a:r>
            <a:r>
              <a:rPr lang="es-ES" sz="3000" b="1" dirty="0"/>
              <a:t> </a:t>
            </a:r>
            <a:r>
              <a:rPr lang="es-ES" sz="2900" b="1" kern="1200" cap="small" dirty="0">
                <a:solidFill>
                  <a:schemeClr val="tx1"/>
                </a:solidFill>
                <a:latin typeface="+mj-lt"/>
                <a:ea typeface="+mj-ea"/>
                <a:cs typeface="+mj-cs"/>
              </a:rPr>
              <a:t>del</a:t>
            </a:r>
            <a:r>
              <a:rPr lang="es-ES" sz="3000" b="1" dirty="0"/>
              <a:t> </a:t>
            </a:r>
            <a:r>
              <a:rPr lang="es-ES" sz="2900" b="1" kern="1200" cap="small" dirty="0">
                <a:solidFill>
                  <a:schemeClr val="tx1"/>
                </a:solidFill>
                <a:latin typeface="+mj-lt"/>
                <a:ea typeface="+mj-ea"/>
                <a:cs typeface="+mj-cs"/>
              </a:rPr>
              <a:t>DC-DC</a:t>
            </a:r>
            <a:r>
              <a:rPr lang="es-ES" sz="3000" b="1" dirty="0"/>
              <a:t> </a:t>
            </a:r>
            <a:r>
              <a:rPr lang="es-ES" sz="2900" b="1" kern="1200" cap="small" dirty="0" err="1">
                <a:solidFill>
                  <a:schemeClr val="tx1"/>
                </a:solidFill>
                <a:latin typeface="+mj-lt"/>
                <a:ea typeface="+mj-ea"/>
                <a:cs typeface="+mj-cs"/>
              </a:rPr>
              <a:t>Boost</a:t>
            </a:r>
            <a:r>
              <a:rPr lang="es-ES" sz="1600" dirty="0"/>
              <a:t/>
            </a:r>
            <a:br>
              <a:rPr lang="es-ES" sz="1600" dirty="0"/>
            </a:br>
            <a:endParaRPr lang="es-ES" dirty="0"/>
          </a:p>
        </p:txBody>
      </p:sp>
      <p:pic>
        <p:nvPicPr>
          <p:cNvPr id="4" name="3 Imagen"/>
          <p:cNvPicPr/>
          <p:nvPr/>
        </p:nvPicPr>
        <p:blipFill>
          <a:blip r:embed="rId2" cstate="print"/>
          <a:srcRect l="3175" t="25795" r="4964" b="15194"/>
          <a:stretch>
            <a:fillRect/>
          </a:stretch>
        </p:blipFill>
        <p:spPr bwMode="auto">
          <a:xfrm>
            <a:off x="2143108" y="2276872"/>
            <a:ext cx="5234354" cy="1800200"/>
          </a:xfrm>
          <a:prstGeom prst="rect">
            <a:avLst/>
          </a:prstGeom>
          <a:noFill/>
          <a:ln w="9525">
            <a:noFill/>
            <a:miter lim="800000"/>
            <a:headEnd/>
            <a:tailEnd/>
          </a:ln>
        </p:spPr>
      </p:pic>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017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14744" y="4214818"/>
            <a:ext cx="2081392" cy="582334"/>
          </a:xfrm>
          <a:prstGeom prst="rect">
            <a:avLst/>
          </a:prstGeom>
          <a:noFill/>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018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39752" y="5286388"/>
            <a:ext cx="4608512" cy="734900"/>
          </a:xfrm>
          <a:prstGeom prst="rect">
            <a:avLst/>
          </a:prstGeom>
          <a:noFill/>
        </p:spPr>
      </p:pic>
      <p:pic>
        <p:nvPicPr>
          <p:cNvPr id="9" name="Picture 4"/>
          <p:cNvPicPr>
            <a:picLocks noChangeAspect="1" noChangeArrowheads="1"/>
          </p:cNvPicPr>
          <p:nvPr/>
        </p:nvPicPr>
        <p:blipFill>
          <a:blip r:embed="rId5" cstate="print"/>
          <a:srcRect/>
          <a:stretch>
            <a:fillRect/>
          </a:stretch>
        </p:blipFill>
        <p:spPr bwMode="auto">
          <a:xfrm>
            <a:off x="7643834" y="214290"/>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785794"/>
            <a:ext cx="8229600" cy="1143000"/>
          </a:xfrm>
        </p:spPr>
        <p:txBody>
          <a:bodyPr>
            <a:normAutofit fontScale="90000"/>
          </a:bodyPr>
          <a:lstStyle/>
          <a:p>
            <a:pPr lvl="1" algn="ctr" rtl="0">
              <a:spcBef>
                <a:spcPct val="0"/>
              </a:spcBef>
            </a:pPr>
            <a:r>
              <a:rPr lang="es-ES" sz="2900" b="1" kern="1200" cap="small" dirty="0">
                <a:solidFill>
                  <a:schemeClr val="tx1"/>
                </a:solidFill>
                <a:latin typeface="+mj-lt"/>
                <a:ea typeface="+mj-ea"/>
                <a:cs typeface="+mj-cs"/>
              </a:rPr>
              <a:t>Diseño</a:t>
            </a:r>
            <a:r>
              <a:rPr lang="es-ES" sz="3000" b="1" dirty="0"/>
              <a:t> </a:t>
            </a:r>
            <a:r>
              <a:rPr lang="es-ES" sz="2900" b="1" kern="1200" cap="small" dirty="0">
                <a:solidFill>
                  <a:schemeClr val="tx1"/>
                </a:solidFill>
                <a:latin typeface="+mj-lt"/>
                <a:ea typeface="+mj-ea"/>
                <a:cs typeface="+mj-cs"/>
              </a:rPr>
              <a:t>del</a:t>
            </a:r>
            <a:r>
              <a:rPr lang="es-ES" sz="3000" b="1" dirty="0"/>
              <a:t> </a:t>
            </a:r>
            <a:r>
              <a:rPr lang="es-ES" sz="2900" b="1" kern="1200" cap="small" dirty="0">
                <a:solidFill>
                  <a:schemeClr val="tx1"/>
                </a:solidFill>
                <a:latin typeface="+mj-lt"/>
                <a:ea typeface="+mj-ea"/>
                <a:cs typeface="+mj-cs"/>
              </a:rPr>
              <a:t>controlador</a:t>
            </a:r>
            <a:r>
              <a:rPr lang="es-ES" sz="3000" b="1" dirty="0"/>
              <a:t> </a:t>
            </a:r>
            <a:r>
              <a:rPr lang="es-ES" sz="2900" b="1" kern="1200" cap="small" dirty="0">
                <a:solidFill>
                  <a:schemeClr val="tx1"/>
                </a:solidFill>
                <a:latin typeface="+mj-lt"/>
                <a:ea typeface="+mj-ea"/>
                <a:cs typeface="+mj-cs"/>
              </a:rPr>
              <a:t>de</a:t>
            </a:r>
            <a:r>
              <a:rPr lang="es-ES" sz="3000" b="1" dirty="0"/>
              <a:t> </a:t>
            </a:r>
            <a:r>
              <a:rPr lang="es-ES" sz="2900" b="1" kern="1200" cap="small" dirty="0">
                <a:solidFill>
                  <a:schemeClr val="tx1"/>
                </a:solidFill>
                <a:latin typeface="+mj-lt"/>
                <a:ea typeface="+mj-ea"/>
                <a:cs typeface="+mj-cs"/>
              </a:rPr>
              <a:t>voltaje</a:t>
            </a:r>
            <a:r>
              <a:rPr lang="es-ES" sz="3000" b="1" dirty="0"/>
              <a:t> </a:t>
            </a:r>
            <a:r>
              <a:rPr lang="es-ES" sz="2900" b="1" kern="1200" cap="small" dirty="0">
                <a:solidFill>
                  <a:schemeClr val="tx1"/>
                </a:solidFill>
                <a:latin typeface="+mj-lt"/>
                <a:ea typeface="+mj-ea"/>
                <a:cs typeface="+mj-cs"/>
              </a:rPr>
              <a:t>del</a:t>
            </a:r>
            <a:r>
              <a:rPr lang="es-ES" sz="3000" b="1" dirty="0"/>
              <a:t> </a:t>
            </a:r>
            <a:r>
              <a:rPr lang="es-ES" sz="2900" b="1" kern="1200" cap="small" dirty="0">
                <a:solidFill>
                  <a:schemeClr val="tx1"/>
                </a:solidFill>
                <a:latin typeface="+mj-lt"/>
                <a:ea typeface="+mj-ea"/>
                <a:cs typeface="+mj-cs"/>
              </a:rPr>
              <a:t>DC-DC</a:t>
            </a:r>
            <a:r>
              <a:rPr lang="es-ES" sz="3000" b="1" dirty="0"/>
              <a:t> </a:t>
            </a:r>
            <a:r>
              <a:rPr lang="es-ES" sz="2900" b="1" kern="1200" cap="small" dirty="0">
                <a:solidFill>
                  <a:schemeClr val="tx1"/>
                </a:solidFill>
                <a:latin typeface="+mj-lt"/>
                <a:ea typeface="+mj-ea"/>
                <a:cs typeface="+mj-cs"/>
              </a:rPr>
              <a:t>Batería</a:t>
            </a:r>
            <a:r>
              <a:rPr lang="es-ES" sz="1600" dirty="0"/>
              <a:t/>
            </a:r>
            <a:br>
              <a:rPr lang="es-ES" sz="1600" dirty="0"/>
            </a:br>
            <a:endParaRPr lang="es-ES"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9" name="8 Imagen"/>
          <p:cNvPicPr/>
          <p:nvPr/>
        </p:nvPicPr>
        <p:blipFill>
          <a:blip r:embed="rId2" cstate="print"/>
          <a:srcRect/>
          <a:stretch>
            <a:fillRect/>
          </a:stretch>
        </p:blipFill>
        <p:spPr bwMode="auto">
          <a:xfrm>
            <a:off x="2428860" y="2071678"/>
            <a:ext cx="4280535" cy="1933386"/>
          </a:xfrm>
          <a:prstGeom prst="rect">
            <a:avLst/>
          </a:prstGeom>
          <a:noFill/>
          <a:ln w="9525">
            <a:noFill/>
            <a:miter lim="800000"/>
            <a:headEnd/>
            <a:tailEnd/>
          </a:ln>
        </p:spPr>
      </p:pic>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43306" y="4429132"/>
            <a:ext cx="2221988" cy="537796"/>
          </a:xfrm>
          <a:prstGeom prst="rect">
            <a:avLst/>
          </a:prstGeom>
          <a:noFill/>
        </p:spPr>
      </p:pic>
      <p:sp>
        <p:nvSpPr>
          <p:cNvPr id="59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5939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6050" y="5214950"/>
            <a:ext cx="4378238" cy="662322"/>
          </a:xfrm>
          <a:prstGeom prst="rect">
            <a:avLst/>
          </a:prstGeom>
          <a:noFill/>
        </p:spPr>
      </p:pic>
      <p:pic>
        <p:nvPicPr>
          <p:cNvPr id="11" name="Picture 4"/>
          <p:cNvPicPr>
            <a:picLocks noChangeAspect="1" noChangeArrowheads="1"/>
          </p:cNvPicPr>
          <p:nvPr/>
        </p:nvPicPr>
        <p:blipFill>
          <a:blip r:embed="rId5" cstate="print"/>
          <a:srcRect/>
          <a:stretch>
            <a:fillRect/>
          </a:stretch>
        </p:blipFill>
        <p:spPr bwMode="auto">
          <a:xfrm>
            <a:off x="7596336" y="188640"/>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1143000"/>
          </a:xfrm>
        </p:spPr>
        <p:txBody>
          <a:bodyPr>
            <a:normAutofit fontScale="90000"/>
          </a:bodyPr>
          <a:lstStyle/>
          <a:p>
            <a:pPr lvl="1" algn="l" rtl="0">
              <a:spcBef>
                <a:spcPct val="0"/>
              </a:spcBef>
            </a:pPr>
            <a:r>
              <a:rPr lang="es-ES" sz="3000" b="1" kern="1200" cap="small" dirty="0">
                <a:solidFill>
                  <a:schemeClr val="tx2"/>
                </a:solidFill>
                <a:latin typeface="+mj-lt"/>
                <a:ea typeface="+mj-ea"/>
                <a:cs typeface="+mj-cs"/>
              </a:rPr>
              <a:t>Diseño del controlador del Inversor</a:t>
            </a:r>
            <a:r>
              <a:rPr lang="es-ES" sz="1600" dirty="0"/>
              <a:t/>
            </a:r>
            <a:br>
              <a:rPr lang="es-ES" sz="1600" dirty="0"/>
            </a:br>
            <a:endParaRPr lang="es-ES"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65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47664" y="4437112"/>
            <a:ext cx="2225706" cy="288032"/>
          </a:xfrm>
          <a:prstGeom prst="rect">
            <a:avLst/>
          </a:prstGeom>
          <a:noFill/>
        </p:spPr>
      </p:pic>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656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91681" y="4941168"/>
            <a:ext cx="1728192" cy="612723"/>
          </a:xfrm>
          <a:prstGeom prst="rect">
            <a:avLst/>
          </a:prstGeom>
          <a:noFill/>
        </p:spPr>
      </p:pic>
      <p:grpSp>
        <p:nvGrpSpPr>
          <p:cNvPr id="197" name="196 Grupo"/>
          <p:cNvGrpSpPr/>
          <p:nvPr/>
        </p:nvGrpSpPr>
        <p:grpSpPr>
          <a:xfrm>
            <a:off x="1619672" y="1484784"/>
            <a:ext cx="5986983" cy="2786826"/>
            <a:chOff x="1619672" y="2924944"/>
            <a:chExt cx="5986983" cy="2786826"/>
          </a:xfrm>
        </p:grpSpPr>
        <p:sp>
          <p:nvSpPr>
            <p:cNvPr id="8" name="Rectangle 6"/>
            <p:cNvSpPr>
              <a:spLocks noChangeArrowheads="1"/>
            </p:cNvSpPr>
            <p:nvPr/>
          </p:nvSpPr>
          <p:spPr bwMode="auto">
            <a:xfrm>
              <a:off x="3088110" y="3213720"/>
              <a:ext cx="1179513" cy="1864915"/>
            </a:xfrm>
            <a:prstGeom prst="rect">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9" name="Line 7"/>
            <p:cNvSpPr>
              <a:spLocks noChangeShapeType="1"/>
            </p:cNvSpPr>
            <p:nvPr/>
          </p:nvSpPr>
          <p:spPr bwMode="auto">
            <a:xfrm>
              <a:off x="3475460" y="3875510"/>
              <a:ext cx="1588" cy="417513"/>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0" name="Line 8"/>
            <p:cNvSpPr>
              <a:spLocks noChangeShapeType="1"/>
            </p:cNvSpPr>
            <p:nvPr/>
          </p:nvSpPr>
          <p:spPr bwMode="auto">
            <a:xfrm flipV="1">
              <a:off x="3475460" y="3875510"/>
              <a:ext cx="209550" cy="117475"/>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1" name="Line 9"/>
            <p:cNvSpPr>
              <a:spLocks noChangeShapeType="1"/>
            </p:cNvSpPr>
            <p:nvPr/>
          </p:nvSpPr>
          <p:spPr bwMode="auto">
            <a:xfrm>
              <a:off x="3369097" y="3980285"/>
              <a:ext cx="1588" cy="207963"/>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2" name="Line 10"/>
            <p:cNvSpPr>
              <a:spLocks noChangeShapeType="1"/>
            </p:cNvSpPr>
            <p:nvPr/>
          </p:nvSpPr>
          <p:spPr bwMode="auto">
            <a:xfrm>
              <a:off x="3475460" y="4202535"/>
              <a:ext cx="107950" cy="47625"/>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3" name="Freeform 11"/>
            <p:cNvSpPr>
              <a:spLocks/>
            </p:cNvSpPr>
            <p:nvPr/>
          </p:nvSpPr>
          <p:spPr bwMode="auto">
            <a:xfrm>
              <a:off x="3543722" y="4185072"/>
              <a:ext cx="141288" cy="115888"/>
            </a:xfrm>
            <a:custGeom>
              <a:avLst/>
              <a:gdLst/>
              <a:ahLst/>
              <a:cxnLst>
                <a:cxn ang="0">
                  <a:pos x="32" y="0"/>
                </a:cxn>
                <a:cxn ang="0">
                  <a:pos x="89" y="68"/>
                </a:cxn>
                <a:cxn ang="0">
                  <a:pos x="0" y="73"/>
                </a:cxn>
                <a:cxn ang="0">
                  <a:pos x="32" y="0"/>
                </a:cxn>
              </a:cxnLst>
              <a:rect l="0" t="0" r="r" b="b"/>
              <a:pathLst>
                <a:path w="89" h="73">
                  <a:moveTo>
                    <a:pt x="32" y="0"/>
                  </a:moveTo>
                  <a:lnTo>
                    <a:pt x="89" y="68"/>
                  </a:lnTo>
                  <a:lnTo>
                    <a:pt x="0" y="73"/>
                  </a:lnTo>
                  <a:lnTo>
                    <a:pt x="32" y="0"/>
                  </a:lnTo>
                  <a:close/>
                </a:path>
              </a:pathLst>
            </a:custGeom>
            <a:solidFill>
              <a:srgbClr val="000000"/>
            </a:solidFill>
            <a:ln w="12700">
              <a:solidFill>
                <a:schemeClr val="tx1"/>
              </a:solidFill>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4" name="Line 12"/>
            <p:cNvSpPr>
              <a:spLocks noChangeShapeType="1"/>
            </p:cNvSpPr>
            <p:nvPr/>
          </p:nvSpPr>
          <p:spPr bwMode="auto">
            <a:xfrm flipH="1">
              <a:off x="3685010" y="3770735"/>
              <a:ext cx="209550"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5" name="Line 13"/>
            <p:cNvSpPr>
              <a:spLocks noChangeShapeType="1"/>
            </p:cNvSpPr>
            <p:nvPr/>
          </p:nvSpPr>
          <p:spPr bwMode="auto">
            <a:xfrm flipV="1">
              <a:off x="3685010" y="3665960"/>
              <a:ext cx="1588" cy="209550"/>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6" name="Line 14"/>
            <p:cNvSpPr>
              <a:spLocks noChangeShapeType="1"/>
            </p:cNvSpPr>
            <p:nvPr/>
          </p:nvSpPr>
          <p:spPr bwMode="auto">
            <a:xfrm>
              <a:off x="3685010" y="4293022"/>
              <a:ext cx="1588" cy="209550"/>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7" name="Line 15"/>
            <p:cNvSpPr>
              <a:spLocks noChangeShapeType="1"/>
            </p:cNvSpPr>
            <p:nvPr/>
          </p:nvSpPr>
          <p:spPr bwMode="auto">
            <a:xfrm flipH="1">
              <a:off x="3264322" y="4083472"/>
              <a:ext cx="104775"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8" name="Line 16"/>
            <p:cNvSpPr>
              <a:spLocks noChangeShapeType="1"/>
            </p:cNvSpPr>
            <p:nvPr/>
          </p:nvSpPr>
          <p:spPr bwMode="auto">
            <a:xfrm>
              <a:off x="3894560" y="3770735"/>
              <a:ext cx="1588" cy="22383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19" name="Line 17"/>
            <p:cNvSpPr>
              <a:spLocks noChangeShapeType="1"/>
            </p:cNvSpPr>
            <p:nvPr/>
          </p:nvSpPr>
          <p:spPr bwMode="auto">
            <a:xfrm>
              <a:off x="3788197" y="3980285"/>
              <a:ext cx="211138"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0" name="Line 18"/>
            <p:cNvSpPr>
              <a:spLocks noChangeShapeType="1"/>
            </p:cNvSpPr>
            <p:nvPr/>
          </p:nvSpPr>
          <p:spPr bwMode="auto">
            <a:xfrm flipV="1">
              <a:off x="3788197" y="3980285"/>
              <a:ext cx="106363" cy="207963"/>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1" name="Freeform 19"/>
            <p:cNvSpPr>
              <a:spLocks/>
            </p:cNvSpPr>
            <p:nvPr/>
          </p:nvSpPr>
          <p:spPr bwMode="auto">
            <a:xfrm>
              <a:off x="3788197" y="3980285"/>
              <a:ext cx="211138" cy="207963"/>
            </a:xfrm>
            <a:custGeom>
              <a:avLst/>
              <a:gdLst/>
              <a:ahLst/>
              <a:cxnLst>
                <a:cxn ang="0">
                  <a:pos x="0" y="131"/>
                </a:cxn>
                <a:cxn ang="0">
                  <a:pos x="133" y="131"/>
                </a:cxn>
                <a:cxn ang="0">
                  <a:pos x="67" y="0"/>
                </a:cxn>
              </a:cxnLst>
              <a:rect l="0" t="0" r="r" b="b"/>
              <a:pathLst>
                <a:path w="133" h="131">
                  <a:moveTo>
                    <a:pt x="0" y="131"/>
                  </a:moveTo>
                  <a:lnTo>
                    <a:pt x="133" y="131"/>
                  </a:lnTo>
                  <a:lnTo>
                    <a:pt x="67" y="0"/>
                  </a:lnTo>
                </a:path>
              </a:pathLst>
            </a:cu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2" name="Line 20"/>
            <p:cNvSpPr>
              <a:spLocks noChangeShapeType="1"/>
            </p:cNvSpPr>
            <p:nvPr/>
          </p:nvSpPr>
          <p:spPr bwMode="auto">
            <a:xfrm>
              <a:off x="3894560" y="4188247"/>
              <a:ext cx="1588" cy="209550"/>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3" name="Line 21"/>
            <p:cNvSpPr>
              <a:spLocks noChangeShapeType="1"/>
            </p:cNvSpPr>
            <p:nvPr/>
          </p:nvSpPr>
          <p:spPr bwMode="auto">
            <a:xfrm flipH="1">
              <a:off x="3685010" y="4397797"/>
              <a:ext cx="209550"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4" name="Freeform 22"/>
            <p:cNvSpPr>
              <a:spLocks/>
            </p:cNvSpPr>
            <p:nvPr/>
          </p:nvSpPr>
          <p:spPr bwMode="auto">
            <a:xfrm>
              <a:off x="2302297" y="4286548"/>
              <a:ext cx="785813" cy="792088"/>
            </a:xfrm>
            <a:custGeom>
              <a:avLst/>
              <a:gdLst/>
              <a:ahLst/>
              <a:cxnLst>
                <a:cxn ang="0">
                  <a:pos x="0" y="0"/>
                </a:cxn>
                <a:cxn ang="0">
                  <a:pos x="0" y="164"/>
                </a:cxn>
                <a:cxn ang="0">
                  <a:pos x="495" y="164"/>
                </a:cxn>
              </a:cxnLst>
              <a:rect l="0" t="0" r="r" b="b"/>
              <a:pathLst>
                <a:path w="495" h="164">
                  <a:moveTo>
                    <a:pt x="0" y="0"/>
                  </a:moveTo>
                  <a:lnTo>
                    <a:pt x="0" y="164"/>
                  </a:lnTo>
                  <a:lnTo>
                    <a:pt x="495" y="164"/>
                  </a:lnTo>
                </a:path>
              </a:pathLst>
            </a:cu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5" name="Freeform 23"/>
            <p:cNvSpPr>
              <a:spLocks/>
            </p:cNvSpPr>
            <p:nvPr/>
          </p:nvSpPr>
          <p:spPr bwMode="auto">
            <a:xfrm>
              <a:off x="2302297" y="3343896"/>
              <a:ext cx="785813" cy="582612"/>
            </a:xfrm>
            <a:custGeom>
              <a:avLst/>
              <a:gdLst/>
              <a:ahLst/>
              <a:cxnLst>
                <a:cxn ang="0">
                  <a:pos x="0" y="190"/>
                </a:cxn>
                <a:cxn ang="0">
                  <a:pos x="0" y="0"/>
                </a:cxn>
                <a:cxn ang="0">
                  <a:pos x="495" y="0"/>
                </a:cxn>
              </a:cxnLst>
              <a:rect l="0" t="0" r="r" b="b"/>
              <a:pathLst>
                <a:path w="495" h="190">
                  <a:moveTo>
                    <a:pt x="0" y="190"/>
                  </a:moveTo>
                  <a:lnTo>
                    <a:pt x="0" y="0"/>
                  </a:lnTo>
                  <a:lnTo>
                    <a:pt x="495" y="0"/>
                  </a:lnTo>
                </a:path>
              </a:pathLst>
            </a:cu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6" name="Oval 24"/>
            <p:cNvSpPr>
              <a:spLocks noChangeArrowheads="1"/>
            </p:cNvSpPr>
            <p:nvPr/>
          </p:nvSpPr>
          <p:spPr bwMode="auto">
            <a:xfrm>
              <a:off x="2124497" y="3934123"/>
              <a:ext cx="354013" cy="352425"/>
            </a:xfrm>
            <a:prstGeom prst="ellips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7" name="Line 25"/>
            <p:cNvSpPr>
              <a:spLocks noChangeShapeType="1"/>
            </p:cNvSpPr>
            <p:nvPr/>
          </p:nvSpPr>
          <p:spPr bwMode="auto">
            <a:xfrm>
              <a:off x="2302297" y="3975398"/>
              <a:ext cx="1588" cy="650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8" name="Line 26"/>
            <p:cNvSpPr>
              <a:spLocks noChangeShapeType="1"/>
            </p:cNvSpPr>
            <p:nvPr/>
          </p:nvSpPr>
          <p:spPr bwMode="auto">
            <a:xfrm flipH="1">
              <a:off x="2268960" y="4008736"/>
              <a:ext cx="65088"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29" name="Line 27"/>
            <p:cNvSpPr>
              <a:spLocks noChangeShapeType="1"/>
            </p:cNvSpPr>
            <p:nvPr/>
          </p:nvSpPr>
          <p:spPr bwMode="auto">
            <a:xfrm flipH="1">
              <a:off x="2268960" y="4221461"/>
              <a:ext cx="65088"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1" name="Freeform 29"/>
            <p:cNvSpPr>
              <a:spLocks/>
            </p:cNvSpPr>
            <p:nvPr/>
          </p:nvSpPr>
          <p:spPr bwMode="auto">
            <a:xfrm>
              <a:off x="4267622" y="4365104"/>
              <a:ext cx="1944216" cy="713533"/>
            </a:xfrm>
            <a:custGeom>
              <a:avLst/>
              <a:gdLst/>
              <a:ahLst/>
              <a:cxnLst>
                <a:cxn ang="0">
                  <a:pos x="0" y="175"/>
                </a:cxn>
                <a:cxn ang="0">
                  <a:pos x="496" y="175"/>
                </a:cxn>
                <a:cxn ang="0">
                  <a:pos x="496" y="0"/>
                </a:cxn>
              </a:cxnLst>
              <a:rect l="0" t="0" r="r" b="b"/>
              <a:pathLst>
                <a:path w="496" h="175">
                  <a:moveTo>
                    <a:pt x="0" y="175"/>
                  </a:moveTo>
                  <a:lnTo>
                    <a:pt x="496" y="175"/>
                  </a:lnTo>
                  <a:lnTo>
                    <a:pt x="496" y="0"/>
                  </a:lnTo>
                </a:path>
              </a:pathLst>
            </a:cu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2" name="Rectangle 34"/>
            <p:cNvSpPr>
              <a:spLocks noChangeArrowheads="1"/>
            </p:cNvSpPr>
            <p:nvPr/>
          </p:nvSpPr>
          <p:spPr bwMode="auto">
            <a:xfrm>
              <a:off x="1619672" y="3892848"/>
              <a:ext cx="327025" cy="349250"/>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000000"/>
                  </a:solidFill>
                  <a:effectLst/>
                  <a:latin typeface="Arial" pitchFamily="34" charset="0"/>
                </a:rPr>
                <a:t>V</a:t>
              </a:r>
              <a:endParaRPr kumimoji="0" lang="es-ES" sz="1800" b="0" i="0" u="none" strike="noStrike" cap="none" normalizeH="0" baseline="0" smtClean="0">
                <a:ln>
                  <a:noFill/>
                </a:ln>
                <a:solidFill>
                  <a:schemeClr val="tx1"/>
                </a:solidFill>
                <a:effectLst/>
                <a:latin typeface="Arial" pitchFamily="34" charset="0"/>
              </a:endParaRPr>
            </a:p>
          </p:txBody>
        </p:sp>
        <p:sp>
          <p:nvSpPr>
            <p:cNvPr id="33" name="Rectangle 35"/>
            <p:cNvSpPr>
              <a:spLocks noChangeArrowheads="1"/>
            </p:cNvSpPr>
            <p:nvPr/>
          </p:nvSpPr>
          <p:spPr bwMode="auto">
            <a:xfrm>
              <a:off x="1794297" y="4002386"/>
              <a:ext cx="371475" cy="261938"/>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Arial" pitchFamily="34" charset="0"/>
                </a:rPr>
                <a:t>DC</a:t>
              </a:r>
              <a:endParaRPr kumimoji="0" lang="es-ES" sz="1800" b="0" i="0" u="none" strike="noStrike" cap="none" normalizeH="0" baseline="0" smtClean="0">
                <a:ln>
                  <a:noFill/>
                </a:ln>
                <a:solidFill>
                  <a:schemeClr val="tx1"/>
                </a:solidFill>
                <a:effectLst/>
                <a:latin typeface="Arial" pitchFamily="34" charset="0"/>
              </a:endParaRPr>
            </a:p>
          </p:txBody>
        </p:sp>
        <p:sp>
          <p:nvSpPr>
            <p:cNvPr id="34" name="Line 36"/>
            <p:cNvSpPr>
              <a:spLocks noChangeShapeType="1"/>
            </p:cNvSpPr>
            <p:nvPr/>
          </p:nvSpPr>
          <p:spPr bwMode="auto">
            <a:xfrm>
              <a:off x="2645197" y="3343896"/>
              <a:ext cx="36513" cy="1588"/>
            </a:xfrm>
            <a:prstGeom prst="line">
              <a:avLst/>
            </a:prstGeom>
            <a:noFill/>
            <a:ln w="12700" cap="rnd">
              <a:no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5" name="Freeform 37"/>
            <p:cNvSpPr>
              <a:spLocks/>
            </p:cNvSpPr>
            <p:nvPr/>
          </p:nvSpPr>
          <p:spPr bwMode="auto">
            <a:xfrm>
              <a:off x="2651547" y="3280396"/>
              <a:ext cx="125413" cy="127000"/>
            </a:xfrm>
            <a:custGeom>
              <a:avLst/>
              <a:gdLst/>
              <a:ahLst/>
              <a:cxnLst>
                <a:cxn ang="0">
                  <a:pos x="92" y="46"/>
                </a:cxn>
                <a:cxn ang="0">
                  <a:pos x="0" y="93"/>
                </a:cxn>
                <a:cxn ang="0">
                  <a:pos x="0" y="0"/>
                </a:cxn>
                <a:cxn ang="0">
                  <a:pos x="0" y="0"/>
                </a:cxn>
                <a:cxn ang="0">
                  <a:pos x="92" y="46"/>
                </a:cxn>
              </a:cxnLst>
              <a:rect l="0" t="0" r="r" b="b"/>
              <a:pathLst>
                <a:path w="92" h="93">
                  <a:moveTo>
                    <a:pt x="92" y="46"/>
                  </a:moveTo>
                  <a:lnTo>
                    <a:pt x="0" y="93"/>
                  </a:lnTo>
                  <a:cubicBezTo>
                    <a:pt x="14" y="64"/>
                    <a:pt x="14" y="29"/>
                    <a:pt x="0" y="0"/>
                  </a:cubicBezTo>
                  <a:lnTo>
                    <a:pt x="0" y="0"/>
                  </a:lnTo>
                  <a:lnTo>
                    <a:pt x="92" y="46"/>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6" name="Rectangle 38"/>
            <p:cNvSpPr>
              <a:spLocks noChangeArrowheads="1"/>
            </p:cNvSpPr>
            <p:nvPr/>
          </p:nvSpPr>
          <p:spPr bwMode="auto">
            <a:xfrm>
              <a:off x="2492797" y="2951784"/>
              <a:ext cx="219075" cy="349250"/>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dirty="0" smtClean="0">
                  <a:ln>
                    <a:noFill/>
                  </a:ln>
                  <a:solidFill>
                    <a:srgbClr val="000000"/>
                  </a:solidFill>
                  <a:effectLst/>
                  <a:latin typeface="Arial" pitchFamily="34" charset="0"/>
                </a:rPr>
                <a:t>I</a:t>
              </a:r>
              <a:endParaRPr kumimoji="0" lang="es-ES" sz="1800" b="0" i="0" u="none" strike="noStrike" cap="none" normalizeH="0" baseline="0" dirty="0" smtClean="0">
                <a:ln>
                  <a:noFill/>
                </a:ln>
                <a:solidFill>
                  <a:schemeClr val="tx1"/>
                </a:solidFill>
                <a:effectLst/>
                <a:latin typeface="Arial" pitchFamily="34" charset="0"/>
              </a:endParaRPr>
            </a:p>
          </p:txBody>
        </p:sp>
        <p:sp>
          <p:nvSpPr>
            <p:cNvPr id="37" name="Rectangle 39"/>
            <p:cNvSpPr>
              <a:spLocks noChangeArrowheads="1"/>
            </p:cNvSpPr>
            <p:nvPr/>
          </p:nvSpPr>
          <p:spPr bwMode="auto">
            <a:xfrm>
              <a:off x="2580110" y="3059734"/>
              <a:ext cx="371475" cy="261938"/>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pitchFamily="34" charset="0"/>
                </a:rPr>
                <a:t>DC</a:t>
              </a:r>
              <a:endParaRPr kumimoji="0" lang="es-ES" sz="1800" b="0" i="0" u="none" strike="noStrike" cap="none" normalizeH="0" baseline="0" dirty="0" smtClean="0">
                <a:ln>
                  <a:noFill/>
                </a:ln>
                <a:solidFill>
                  <a:schemeClr val="tx1"/>
                </a:solidFill>
                <a:effectLst/>
                <a:latin typeface="Arial" pitchFamily="34" charset="0"/>
              </a:endParaRPr>
            </a:p>
          </p:txBody>
        </p:sp>
        <p:sp>
          <p:nvSpPr>
            <p:cNvPr id="38" name="Line 42"/>
            <p:cNvSpPr>
              <a:spLocks noChangeShapeType="1"/>
            </p:cNvSpPr>
            <p:nvPr/>
          </p:nvSpPr>
          <p:spPr bwMode="auto">
            <a:xfrm>
              <a:off x="4477098" y="3854500"/>
              <a:ext cx="1588" cy="650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39" name="Line 43"/>
            <p:cNvSpPr>
              <a:spLocks noChangeShapeType="1"/>
            </p:cNvSpPr>
            <p:nvPr/>
          </p:nvSpPr>
          <p:spPr bwMode="auto">
            <a:xfrm flipH="1">
              <a:off x="4443760" y="3886250"/>
              <a:ext cx="66675"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0" name="Line 44"/>
            <p:cNvSpPr>
              <a:spLocks noChangeShapeType="1"/>
            </p:cNvSpPr>
            <p:nvPr/>
          </p:nvSpPr>
          <p:spPr bwMode="auto">
            <a:xfrm flipH="1">
              <a:off x="4443760" y="4540300"/>
              <a:ext cx="66675" cy="1588"/>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1" name="Rectangle 45"/>
            <p:cNvSpPr>
              <a:spLocks noChangeArrowheads="1"/>
            </p:cNvSpPr>
            <p:nvPr/>
          </p:nvSpPr>
          <p:spPr bwMode="auto">
            <a:xfrm>
              <a:off x="4405660" y="4070277"/>
              <a:ext cx="327025" cy="349250"/>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200" b="0" i="0" u="none" strike="noStrike" cap="none" normalizeH="0" baseline="0" smtClean="0">
                  <a:ln>
                    <a:noFill/>
                  </a:ln>
                  <a:solidFill>
                    <a:srgbClr val="000000"/>
                  </a:solidFill>
                  <a:effectLst/>
                  <a:latin typeface="Arial" pitchFamily="34" charset="0"/>
                </a:rPr>
                <a:t>V</a:t>
              </a:r>
              <a:endParaRPr kumimoji="0" lang="es-ES" sz="1800" b="0" i="0" u="none" strike="noStrike" cap="none" normalizeH="0" baseline="0" smtClean="0">
                <a:ln>
                  <a:noFill/>
                </a:ln>
                <a:solidFill>
                  <a:schemeClr val="tx1"/>
                </a:solidFill>
                <a:effectLst/>
                <a:latin typeface="Arial" pitchFamily="34" charset="0"/>
              </a:endParaRPr>
            </a:p>
          </p:txBody>
        </p:sp>
        <p:sp>
          <p:nvSpPr>
            <p:cNvPr id="42" name="Rectangle 46"/>
            <p:cNvSpPr>
              <a:spLocks noChangeArrowheads="1"/>
            </p:cNvSpPr>
            <p:nvPr/>
          </p:nvSpPr>
          <p:spPr bwMode="auto">
            <a:xfrm>
              <a:off x="4602510" y="4178227"/>
              <a:ext cx="432811" cy="246221"/>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sz="1600" dirty="0" err="1" smtClean="0">
                  <a:solidFill>
                    <a:srgbClr val="000000"/>
                  </a:solidFill>
                  <a:latin typeface="Arial" pitchFamily="34" charset="0"/>
                </a:rPr>
                <a:t>conv</a:t>
              </a:r>
              <a:endParaRPr kumimoji="0" lang="es-ES" sz="1800" b="0" i="0" u="none" strike="noStrike" cap="none" normalizeH="0" baseline="0" dirty="0" smtClean="0">
                <a:ln>
                  <a:noFill/>
                </a:ln>
                <a:solidFill>
                  <a:schemeClr val="tx1"/>
                </a:solidFill>
                <a:effectLst/>
                <a:latin typeface="Arial" pitchFamily="34" charset="0"/>
              </a:endParaRPr>
            </a:p>
          </p:txBody>
        </p:sp>
        <p:sp>
          <p:nvSpPr>
            <p:cNvPr id="44" name="Line 48"/>
            <p:cNvSpPr>
              <a:spLocks noChangeShapeType="1"/>
            </p:cNvSpPr>
            <p:nvPr/>
          </p:nvSpPr>
          <p:spPr bwMode="auto">
            <a:xfrm>
              <a:off x="4412010" y="4070277"/>
              <a:ext cx="195263" cy="1588"/>
            </a:xfrm>
            <a:prstGeom prst="line">
              <a:avLst/>
            </a:prstGeom>
            <a:noFill/>
            <a:ln w="12700" cap="rnd">
              <a:no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5" name="Line 49"/>
            <p:cNvSpPr>
              <a:spLocks noChangeShapeType="1"/>
            </p:cNvSpPr>
            <p:nvPr/>
          </p:nvSpPr>
          <p:spPr bwMode="auto">
            <a:xfrm flipV="1">
              <a:off x="3678660" y="5183213"/>
              <a:ext cx="1588" cy="165100"/>
            </a:xfrm>
            <a:prstGeom prst="line">
              <a:avLst/>
            </a:pr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6" name="Freeform 50"/>
            <p:cNvSpPr>
              <a:spLocks/>
            </p:cNvSpPr>
            <p:nvPr/>
          </p:nvSpPr>
          <p:spPr bwMode="auto">
            <a:xfrm>
              <a:off x="3615160" y="5087963"/>
              <a:ext cx="125413" cy="127000"/>
            </a:xfrm>
            <a:custGeom>
              <a:avLst/>
              <a:gdLst/>
              <a:ahLst/>
              <a:cxnLst>
                <a:cxn ang="0">
                  <a:pos x="46" y="0"/>
                </a:cxn>
                <a:cxn ang="0">
                  <a:pos x="92" y="93"/>
                </a:cxn>
                <a:cxn ang="0">
                  <a:pos x="0" y="93"/>
                </a:cxn>
                <a:cxn ang="0">
                  <a:pos x="0" y="93"/>
                </a:cxn>
                <a:cxn ang="0">
                  <a:pos x="46" y="0"/>
                </a:cxn>
              </a:cxnLst>
              <a:rect l="0" t="0" r="r" b="b"/>
              <a:pathLst>
                <a:path w="92" h="93">
                  <a:moveTo>
                    <a:pt x="46" y="0"/>
                  </a:moveTo>
                  <a:lnTo>
                    <a:pt x="92" y="93"/>
                  </a:lnTo>
                  <a:cubicBezTo>
                    <a:pt x="63" y="78"/>
                    <a:pt x="29" y="78"/>
                    <a:pt x="0" y="93"/>
                  </a:cubicBezTo>
                  <a:lnTo>
                    <a:pt x="0" y="93"/>
                  </a:lnTo>
                  <a:lnTo>
                    <a:pt x="46" y="0"/>
                  </a:lnTo>
                  <a:close/>
                </a:path>
              </a:pathLst>
            </a:custGeom>
            <a:solidFill>
              <a:srgbClr val="000000"/>
            </a:solid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sp>
          <p:nvSpPr>
            <p:cNvPr id="47" name="Rectangle 51"/>
            <p:cNvSpPr>
              <a:spLocks noChangeArrowheads="1"/>
            </p:cNvSpPr>
            <p:nvPr/>
          </p:nvSpPr>
          <p:spPr bwMode="auto">
            <a:xfrm>
              <a:off x="3475534" y="5373216"/>
              <a:ext cx="392736" cy="338554"/>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sz="2200" dirty="0" smtClean="0">
                  <a:solidFill>
                    <a:srgbClr val="000000"/>
                  </a:solidFill>
                  <a:latin typeface="Arial" pitchFamily="34" charset="0"/>
                </a:rPr>
                <a:t>[</a:t>
              </a:r>
              <a:r>
                <a:rPr lang="es-ES" sz="2200" dirty="0" smtClean="0">
                  <a:solidFill>
                    <a:srgbClr val="000000"/>
                  </a:solidFill>
                  <a:latin typeface="Arial" pitchFamily="34" charset="0"/>
                </a:rPr>
                <a:t>m]</a:t>
              </a:r>
              <a:endParaRPr kumimoji="0" lang="es-ES" sz="1800" b="0" i="0" u="none" strike="noStrike" cap="none" normalizeH="0" baseline="0" dirty="0" smtClean="0">
                <a:ln>
                  <a:noFill/>
                </a:ln>
                <a:solidFill>
                  <a:schemeClr val="tx1"/>
                </a:solidFill>
                <a:effectLst/>
                <a:latin typeface="Arial" pitchFamily="34" charset="0"/>
              </a:endParaRPr>
            </a:p>
          </p:txBody>
        </p:sp>
        <p:sp>
          <p:nvSpPr>
            <p:cNvPr id="70" name="Rectangle 38"/>
            <p:cNvSpPr>
              <a:spLocks noChangeArrowheads="1"/>
            </p:cNvSpPr>
            <p:nvPr/>
          </p:nvSpPr>
          <p:spPr bwMode="auto">
            <a:xfrm>
              <a:off x="7003926" y="4221088"/>
              <a:ext cx="602729"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err="1" smtClean="0">
                  <a:ln>
                    <a:noFill/>
                  </a:ln>
                  <a:solidFill>
                    <a:srgbClr val="000000"/>
                  </a:solidFill>
                  <a:effectLst/>
                  <a:latin typeface="Arial" pitchFamily="34" charset="0"/>
                </a:rPr>
                <a:t>Rload</a:t>
              </a:r>
              <a:endParaRPr kumimoji="0" lang="es-ES" b="0" i="0" u="none" strike="noStrike" cap="none" normalizeH="0" baseline="0" dirty="0" smtClean="0">
                <a:ln>
                  <a:noFill/>
                </a:ln>
                <a:solidFill>
                  <a:schemeClr val="tx1"/>
                </a:solidFill>
                <a:effectLst/>
                <a:latin typeface="Arial" pitchFamily="34" charset="0"/>
              </a:endParaRPr>
            </a:p>
          </p:txBody>
        </p:sp>
        <p:sp>
          <p:nvSpPr>
            <p:cNvPr id="84" name="Arc 29"/>
            <p:cNvSpPr/>
            <p:nvPr/>
          </p:nvSpPr>
          <p:spPr>
            <a:xfrm>
              <a:off x="4632222" y="3310444"/>
              <a:ext cx="142876" cy="214314"/>
            </a:xfrm>
            <a:prstGeom prst="arc">
              <a:avLst>
                <a:gd name="adj1" fmla="val 10514807"/>
                <a:gd name="adj2" fmla="val 249577"/>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ysClr val="windowText" lastClr="000000"/>
                  </a:solidFill>
                </a:ln>
                <a:solidFill>
                  <a:sysClr val="windowText" lastClr="000000"/>
                </a:solidFill>
              </a:endParaRPr>
            </a:p>
          </p:txBody>
        </p:sp>
        <p:sp>
          <p:nvSpPr>
            <p:cNvPr id="85" name="Arc 30"/>
            <p:cNvSpPr/>
            <p:nvPr/>
          </p:nvSpPr>
          <p:spPr>
            <a:xfrm>
              <a:off x="4784622" y="3310444"/>
              <a:ext cx="142876" cy="214314"/>
            </a:xfrm>
            <a:prstGeom prst="arc">
              <a:avLst>
                <a:gd name="adj1" fmla="val 10514807"/>
                <a:gd name="adj2" fmla="val 249577"/>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ysClr val="windowText" lastClr="000000"/>
                  </a:solidFill>
                </a:ln>
                <a:solidFill>
                  <a:sysClr val="windowText" lastClr="000000"/>
                </a:solidFill>
              </a:endParaRPr>
            </a:p>
          </p:txBody>
        </p:sp>
        <p:sp>
          <p:nvSpPr>
            <p:cNvPr id="86" name="Arc 31"/>
            <p:cNvSpPr/>
            <p:nvPr/>
          </p:nvSpPr>
          <p:spPr>
            <a:xfrm>
              <a:off x="4917974" y="3310444"/>
              <a:ext cx="142876" cy="214314"/>
            </a:xfrm>
            <a:prstGeom prst="arc">
              <a:avLst>
                <a:gd name="adj1" fmla="val 10514807"/>
                <a:gd name="adj2" fmla="val 249577"/>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ysClr val="windowText" lastClr="000000"/>
                  </a:solidFill>
                </a:ln>
                <a:solidFill>
                  <a:sysClr val="windowText" lastClr="000000"/>
                </a:solidFill>
              </a:endParaRPr>
            </a:p>
          </p:txBody>
        </p:sp>
        <p:sp>
          <p:nvSpPr>
            <p:cNvPr id="87" name="Arc 32"/>
            <p:cNvSpPr/>
            <p:nvPr/>
          </p:nvSpPr>
          <p:spPr>
            <a:xfrm>
              <a:off x="5060850" y="3310444"/>
              <a:ext cx="142876" cy="214314"/>
            </a:xfrm>
            <a:prstGeom prst="arc">
              <a:avLst>
                <a:gd name="adj1" fmla="val 10514807"/>
                <a:gd name="adj2" fmla="val 249577"/>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s-ES">
                <a:ln>
                  <a:solidFill>
                    <a:sysClr val="windowText" lastClr="000000"/>
                  </a:solidFill>
                </a:ln>
                <a:solidFill>
                  <a:sysClr val="windowText" lastClr="000000"/>
                </a:solidFill>
              </a:endParaRPr>
            </a:p>
          </p:txBody>
        </p:sp>
        <p:cxnSp>
          <p:nvCxnSpPr>
            <p:cNvPr id="98" name="Straight Connector 69"/>
            <p:cNvCxnSpPr/>
            <p:nvPr/>
          </p:nvCxnSpPr>
          <p:spPr>
            <a:xfrm>
              <a:off x="6070102" y="4221088"/>
              <a:ext cx="285752" cy="158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99" name="Straight Connector 70"/>
            <p:cNvCxnSpPr/>
            <p:nvPr/>
          </p:nvCxnSpPr>
          <p:spPr>
            <a:xfrm>
              <a:off x="6070102" y="4362376"/>
              <a:ext cx="285752" cy="158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02" name="Straight Connector 79"/>
            <p:cNvCxnSpPr/>
            <p:nvPr/>
          </p:nvCxnSpPr>
          <p:spPr>
            <a:xfrm rot="16200000" flipH="1">
              <a:off x="6860479" y="4081062"/>
              <a:ext cx="71438" cy="7143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03" name="Straight Connector 81"/>
            <p:cNvCxnSpPr/>
            <p:nvPr/>
          </p:nvCxnSpPr>
          <p:spPr>
            <a:xfrm rot="10800000" flipV="1">
              <a:off x="6789041" y="4152500"/>
              <a:ext cx="142876" cy="7143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04" name="Straight Connector 83"/>
            <p:cNvCxnSpPr/>
            <p:nvPr/>
          </p:nvCxnSpPr>
          <p:spPr>
            <a:xfrm>
              <a:off x="6789041" y="4223938"/>
              <a:ext cx="142876" cy="7143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05" name="Straight Connector 85"/>
            <p:cNvCxnSpPr/>
            <p:nvPr/>
          </p:nvCxnSpPr>
          <p:spPr>
            <a:xfrm rot="10800000" flipV="1">
              <a:off x="6789041" y="4295376"/>
              <a:ext cx="142876" cy="7143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06" name="Straight Connector 86"/>
            <p:cNvCxnSpPr/>
            <p:nvPr/>
          </p:nvCxnSpPr>
          <p:spPr>
            <a:xfrm>
              <a:off x="6789041" y="4366814"/>
              <a:ext cx="142876" cy="7143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07" name="Straight Connector 87"/>
            <p:cNvCxnSpPr/>
            <p:nvPr/>
          </p:nvCxnSpPr>
          <p:spPr>
            <a:xfrm rot="10800000" flipV="1">
              <a:off x="6789042" y="4447776"/>
              <a:ext cx="142876" cy="71438"/>
            </a:xfrm>
            <a:prstGeom prst="line">
              <a:avLst/>
            </a:prstGeom>
          </p:spPr>
          <p:style>
            <a:lnRef idx="2">
              <a:schemeClr val="dk1"/>
            </a:lnRef>
            <a:fillRef idx="1">
              <a:schemeClr val="lt1"/>
            </a:fillRef>
            <a:effectRef idx="0">
              <a:schemeClr val="dk1"/>
            </a:effectRef>
            <a:fontRef idx="minor">
              <a:schemeClr val="dk1"/>
            </a:fontRef>
          </p:style>
        </p:cxnSp>
        <p:cxnSp>
          <p:nvCxnSpPr>
            <p:cNvPr id="109" name="Straight Connector 92"/>
            <p:cNvCxnSpPr/>
            <p:nvPr/>
          </p:nvCxnSpPr>
          <p:spPr>
            <a:xfrm rot="16200000" flipH="1">
              <a:off x="6789041" y="4509690"/>
              <a:ext cx="71438" cy="71438"/>
            </a:xfrm>
            <a:prstGeom prst="line">
              <a:avLst/>
            </a:prstGeom>
          </p:spPr>
          <p:style>
            <a:lnRef idx="2">
              <a:schemeClr val="dk1"/>
            </a:lnRef>
            <a:fillRef idx="1">
              <a:schemeClr val="lt1"/>
            </a:fillRef>
            <a:effectRef idx="0">
              <a:schemeClr val="dk1"/>
            </a:effectRef>
            <a:fontRef idx="minor">
              <a:schemeClr val="dk1"/>
            </a:fontRef>
          </p:style>
        </p:cxnSp>
        <p:sp>
          <p:nvSpPr>
            <p:cNvPr id="135" name="TextBox 129"/>
            <p:cNvSpPr txBox="1"/>
            <p:nvPr/>
          </p:nvSpPr>
          <p:spPr>
            <a:xfrm>
              <a:off x="1800731" y="3491517"/>
              <a:ext cx="142876" cy="25391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050" dirty="0"/>
                <a:t>-</a:t>
              </a:r>
              <a:endParaRPr lang="es-ES" sz="1050" dirty="0"/>
            </a:p>
          </p:txBody>
        </p:sp>
        <p:cxnSp>
          <p:nvCxnSpPr>
            <p:cNvPr id="140" name="Straight Connector 81"/>
            <p:cNvCxnSpPr/>
            <p:nvPr/>
          </p:nvCxnSpPr>
          <p:spPr>
            <a:xfrm rot="10800000" flipV="1">
              <a:off x="5803540" y="3285555"/>
              <a:ext cx="144016" cy="143446"/>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41" name="Straight Connector 83"/>
            <p:cNvCxnSpPr/>
            <p:nvPr/>
          </p:nvCxnSpPr>
          <p:spPr>
            <a:xfrm rot="16200000" flipH="1">
              <a:off x="5911552" y="3321559"/>
              <a:ext cx="144016" cy="7200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42" name="Straight Connector 85"/>
            <p:cNvCxnSpPr/>
            <p:nvPr/>
          </p:nvCxnSpPr>
          <p:spPr>
            <a:xfrm rot="16200000" flipV="1">
              <a:off x="5695529" y="3321560"/>
              <a:ext cx="144015" cy="7200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43" name="Straight Connector 86"/>
            <p:cNvCxnSpPr/>
            <p:nvPr/>
          </p:nvCxnSpPr>
          <p:spPr>
            <a:xfrm rot="5400000" flipH="1" flipV="1">
              <a:off x="5593832" y="3291872"/>
              <a:ext cx="144016" cy="131383"/>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44" name="Straight Connector 87"/>
            <p:cNvCxnSpPr/>
            <p:nvPr/>
          </p:nvCxnSpPr>
          <p:spPr>
            <a:xfrm rot="16200000" flipV="1">
              <a:off x="5479219" y="3321274"/>
              <a:ext cx="144586" cy="7200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cxnSp>
          <p:nvCxnSpPr>
            <p:cNvPr id="145" name="Straight Connector 92"/>
            <p:cNvCxnSpPr/>
            <p:nvPr/>
          </p:nvCxnSpPr>
          <p:spPr>
            <a:xfrm rot="5400000" flipH="1" flipV="1">
              <a:off x="5395907" y="3309399"/>
              <a:ext cx="143445" cy="95758"/>
            </a:xfrm>
            <a:prstGeom prst="line">
              <a:avLst/>
            </a:prstGeom>
            <a:ln>
              <a:solidFill>
                <a:schemeClr val="tx1"/>
              </a:solidFill>
            </a:ln>
          </p:spPr>
          <p:style>
            <a:lnRef idx="2">
              <a:schemeClr val="dk1"/>
            </a:lnRef>
            <a:fillRef idx="1">
              <a:schemeClr val="lt1"/>
            </a:fillRef>
            <a:effectRef idx="0">
              <a:schemeClr val="dk1"/>
            </a:effectRef>
            <a:fontRef idx="minor">
              <a:schemeClr val="dk1"/>
            </a:fontRef>
          </p:style>
        </p:cxnSp>
        <p:sp>
          <p:nvSpPr>
            <p:cNvPr id="147" name="Freeform 29"/>
            <p:cNvSpPr>
              <a:spLocks/>
            </p:cNvSpPr>
            <p:nvPr/>
          </p:nvSpPr>
          <p:spPr bwMode="auto">
            <a:xfrm>
              <a:off x="4627662" y="4581128"/>
              <a:ext cx="2232248" cy="497509"/>
            </a:xfrm>
            <a:custGeom>
              <a:avLst/>
              <a:gdLst/>
              <a:ahLst/>
              <a:cxnLst>
                <a:cxn ang="0">
                  <a:pos x="0" y="175"/>
                </a:cxn>
                <a:cxn ang="0">
                  <a:pos x="496" y="175"/>
                </a:cxn>
                <a:cxn ang="0">
                  <a:pos x="496" y="0"/>
                </a:cxn>
              </a:cxnLst>
              <a:rect l="0" t="0" r="r" b="b"/>
              <a:pathLst>
                <a:path w="496" h="175">
                  <a:moveTo>
                    <a:pt x="0" y="175"/>
                  </a:moveTo>
                  <a:lnTo>
                    <a:pt x="496" y="175"/>
                  </a:lnTo>
                  <a:lnTo>
                    <a:pt x="496" y="0"/>
                  </a:lnTo>
                </a:path>
              </a:pathLst>
            </a:custGeom>
            <a:noFill/>
            <a:ln w="12700"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ES"/>
            </a:p>
          </p:txBody>
        </p:sp>
        <p:cxnSp>
          <p:nvCxnSpPr>
            <p:cNvPr id="161" name="160 Conector recto"/>
            <p:cNvCxnSpPr/>
            <p:nvPr/>
          </p:nvCxnSpPr>
          <p:spPr>
            <a:xfrm>
              <a:off x="4267622" y="3429000"/>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173 Conector recto"/>
            <p:cNvCxnSpPr/>
            <p:nvPr/>
          </p:nvCxnSpPr>
          <p:spPr>
            <a:xfrm>
              <a:off x="5215601" y="3417125"/>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177 Conector recto"/>
            <p:cNvCxnSpPr/>
            <p:nvPr/>
          </p:nvCxnSpPr>
          <p:spPr>
            <a:xfrm>
              <a:off x="6067822" y="3429000"/>
              <a:ext cx="792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179 Conector recto"/>
            <p:cNvCxnSpPr/>
            <p:nvPr/>
          </p:nvCxnSpPr>
          <p:spPr>
            <a:xfrm rot="5400000">
              <a:off x="5850282" y="3800915"/>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180 Conector recto"/>
            <p:cNvCxnSpPr/>
            <p:nvPr/>
          </p:nvCxnSpPr>
          <p:spPr>
            <a:xfrm rot="5400000">
              <a:off x="6535874" y="3753036"/>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Rectangle 38"/>
            <p:cNvSpPr>
              <a:spLocks noChangeArrowheads="1"/>
            </p:cNvSpPr>
            <p:nvPr/>
          </p:nvSpPr>
          <p:spPr bwMode="auto">
            <a:xfrm>
              <a:off x="6444208" y="4221088"/>
              <a:ext cx="269369"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s-ES" dirty="0" err="1" smtClean="0">
                  <a:solidFill>
                    <a:srgbClr val="000000"/>
                  </a:solidFill>
                  <a:latin typeface="Arial" pitchFamily="34" charset="0"/>
                </a:rPr>
                <a:t>Vo</a:t>
              </a:r>
              <a:endParaRPr kumimoji="0" lang="es-ES" b="0" i="0" u="none" strike="noStrike" cap="none" normalizeH="0" baseline="0" dirty="0" smtClean="0">
                <a:ln>
                  <a:noFill/>
                </a:ln>
                <a:solidFill>
                  <a:schemeClr val="tx1"/>
                </a:solidFill>
                <a:effectLst/>
                <a:latin typeface="Arial" pitchFamily="34" charset="0"/>
              </a:endParaRPr>
            </a:p>
          </p:txBody>
        </p:sp>
        <p:sp>
          <p:nvSpPr>
            <p:cNvPr id="184" name="Rectangle 38"/>
            <p:cNvSpPr>
              <a:spLocks noChangeArrowheads="1"/>
            </p:cNvSpPr>
            <p:nvPr/>
          </p:nvSpPr>
          <p:spPr bwMode="auto">
            <a:xfrm>
              <a:off x="5563766" y="2924944"/>
              <a:ext cx="294953"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rPr>
                <a:t>RL</a:t>
              </a:r>
              <a:endParaRPr kumimoji="0" lang="es-ES" b="0" i="0" u="none" strike="noStrike" cap="none" normalizeH="0" baseline="0" dirty="0" smtClean="0">
                <a:ln>
                  <a:noFill/>
                </a:ln>
                <a:solidFill>
                  <a:schemeClr val="tx1"/>
                </a:solidFill>
                <a:effectLst/>
                <a:latin typeface="Arial" pitchFamily="34" charset="0"/>
              </a:endParaRPr>
            </a:p>
          </p:txBody>
        </p:sp>
        <p:sp>
          <p:nvSpPr>
            <p:cNvPr id="185" name="Rectangle 38"/>
            <p:cNvSpPr>
              <a:spLocks noChangeArrowheads="1"/>
            </p:cNvSpPr>
            <p:nvPr/>
          </p:nvSpPr>
          <p:spPr bwMode="auto">
            <a:xfrm>
              <a:off x="4860032" y="2924944"/>
              <a:ext cx="128240"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rPr>
                <a:t>L</a:t>
              </a:r>
              <a:endParaRPr kumimoji="0" lang="es-ES" b="0" i="0" u="none" strike="noStrike" cap="none" normalizeH="0" baseline="0" dirty="0" smtClean="0">
                <a:ln>
                  <a:noFill/>
                </a:ln>
                <a:solidFill>
                  <a:schemeClr val="tx1"/>
                </a:solidFill>
                <a:effectLst/>
                <a:latin typeface="Arial" pitchFamily="34" charset="0"/>
              </a:endParaRPr>
            </a:p>
          </p:txBody>
        </p:sp>
        <p:sp>
          <p:nvSpPr>
            <p:cNvPr id="186" name="Rectangle 38"/>
            <p:cNvSpPr>
              <a:spLocks noChangeArrowheads="1"/>
            </p:cNvSpPr>
            <p:nvPr/>
          </p:nvSpPr>
          <p:spPr bwMode="auto">
            <a:xfrm>
              <a:off x="5724128" y="4221088"/>
              <a:ext cx="230832"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rPr>
                <a:t>IC</a:t>
              </a:r>
              <a:endParaRPr kumimoji="0" lang="es-ES" b="0" i="0" u="none" strike="noStrike" cap="none" normalizeH="0" baseline="0" dirty="0" smtClean="0">
                <a:ln>
                  <a:noFill/>
                </a:ln>
                <a:solidFill>
                  <a:schemeClr val="tx1"/>
                </a:solidFill>
                <a:effectLst/>
                <a:latin typeface="Arial" pitchFamily="34" charset="0"/>
              </a:endParaRPr>
            </a:p>
          </p:txBody>
        </p:sp>
        <p:sp>
          <p:nvSpPr>
            <p:cNvPr id="188" name="Rectangle 38"/>
            <p:cNvSpPr>
              <a:spLocks noChangeArrowheads="1"/>
            </p:cNvSpPr>
            <p:nvPr/>
          </p:nvSpPr>
          <p:spPr bwMode="auto">
            <a:xfrm>
              <a:off x="4860032" y="3501008"/>
              <a:ext cx="282129"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rPr>
                <a:t>VL</a:t>
              </a:r>
              <a:endParaRPr kumimoji="0" lang="es-ES" b="0" i="0" u="none" strike="noStrike" cap="none" normalizeH="0" baseline="0" dirty="0" smtClean="0">
                <a:ln>
                  <a:noFill/>
                </a:ln>
                <a:solidFill>
                  <a:schemeClr val="tx1"/>
                </a:solidFill>
                <a:effectLst/>
                <a:latin typeface="Arial" pitchFamily="34" charset="0"/>
              </a:endParaRPr>
            </a:p>
          </p:txBody>
        </p:sp>
        <p:sp>
          <p:nvSpPr>
            <p:cNvPr id="189" name="Rectangle 38"/>
            <p:cNvSpPr>
              <a:spLocks noChangeArrowheads="1"/>
            </p:cNvSpPr>
            <p:nvPr/>
          </p:nvSpPr>
          <p:spPr bwMode="auto">
            <a:xfrm>
              <a:off x="5508104" y="3501008"/>
              <a:ext cx="448841"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rPr>
                <a:t>VRL</a:t>
              </a:r>
              <a:endParaRPr kumimoji="0" lang="es-ES" b="0" i="0" u="none" strike="noStrike" cap="none" normalizeH="0" baseline="0" dirty="0" smtClean="0">
                <a:ln>
                  <a:noFill/>
                </a:ln>
                <a:solidFill>
                  <a:schemeClr val="tx1"/>
                </a:solidFill>
                <a:effectLst/>
                <a:latin typeface="Arial" pitchFamily="34" charset="0"/>
              </a:endParaRPr>
            </a:p>
          </p:txBody>
        </p:sp>
        <p:cxnSp>
          <p:nvCxnSpPr>
            <p:cNvPr id="191" name="190 Conector recto de flecha"/>
            <p:cNvCxnSpPr/>
            <p:nvPr/>
          </p:nvCxnSpPr>
          <p:spPr>
            <a:xfrm rot="5400000">
              <a:off x="5760132" y="4401108"/>
              <a:ext cx="50405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38"/>
            <p:cNvSpPr>
              <a:spLocks noChangeArrowheads="1"/>
            </p:cNvSpPr>
            <p:nvPr/>
          </p:nvSpPr>
          <p:spPr bwMode="auto">
            <a:xfrm>
              <a:off x="6517010" y="3572222"/>
              <a:ext cx="192360" cy="276999"/>
            </a:xfrm>
            <a:prstGeom prst="rect">
              <a:avLst/>
            </a:prstGeom>
            <a:noFill/>
            <a:ln w="12700">
              <a:noFill/>
              <a:miter lim="800000"/>
              <a:headEnd/>
              <a:tailEnd/>
            </a:ln>
          </p:spPr>
          <p:txBody>
            <a:bodyPr vert="horz" wrap="none" lIns="0" tIns="0" rIns="0" bIns="0" numCol="1" anchor="t" anchorCtr="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000000"/>
                  </a:solidFill>
                  <a:effectLst/>
                  <a:latin typeface="Arial" pitchFamily="34" charset="0"/>
                </a:rPr>
                <a:t>Io</a:t>
              </a:r>
              <a:endParaRPr kumimoji="0" lang="es-ES" b="0" i="0" u="none" strike="noStrike" cap="none" normalizeH="0" baseline="0" dirty="0" smtClean="0">
                <a:ln>
                  <a:noFill/>
                </a:ln>
                <a:solidFill>
                  <a:schemeClr val="tx1"/>
                </a:solidFill>
                <a:effectLst/>
                <a:latin typeface="Arial" pitchFamily="34" charset="0"/>
              </a:endParaRPr>
            </a:p>
          </p:txBody>
        </p:sp>
        <p:cxnSp>
          <p:nvCxnSpPr>
            <p:cNvPr id="194" name="193 Conector recto de flecha"/>
            <p:cNvCxnSpPr/>
            <p:nvPr/>
          </p:nvCxnSpPr>
          <p:spPr>
            <a:xfrm rot="5400000">
              <a:off x="6553014" y="3752242"/>
              <a:ext cx="50405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6565"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88024" y="4437112"/>
            <a:ext cx="1702007" cy="288032"/>
          </a:xfrm>
          <a:prstGeom prst="rect">
            <a:avLst/>
          </a:prstGeom>
          <a:noFill/>
        </p:spPr>
      </p:pic>
      <p:sp>
        <p:nvSpPr>
          <p:cNvPr id="665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656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88024" y="4941168"/>
            <a:ext cx="1048732" cy="576064"/>
          </a:xfrm>
          <a:prstGeom prst="rect">
            <a:avLst/>
          </a:prstGeom>
          <a:noFill/>
        </p:spPr>
      </p:pic>
      <p:sp>
        <p:nvSpPr>
          <p:cNvPr id="665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656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48264" y="4293096"/>
            <a:ext cx="1152128" cy="576064"/>
          </a:xfrm>
          <a:prstGeom prst="rect">
            <a:avLst/>
          </a:prstGeom>
          <a:noFill/>
        </p:spPr>
      </p:pic>
      <p:sp>
        <p:nvSpPr>
          <p:cNvPr id="6657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6571"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64288" y="5085184"/>
            <a:ext cx="930565" cy="576064"/>
          </a:xfrm>
          <a:prstGeom prst="rect">
            <a:avLst/>
          </a:prstGeom>
          <a:noFill/>
        </p:spPr>
      </p:pic>
      <p:pic>
        <p:nvPicPr>
          <p:cNvPr id="204" name="Picture 4"/>
          <p:cNvPicPr>
            <a:picLocks noChangeAspect="1" noChangeArrowheads="1"/>
          </p:cNvPicPr>
          <p:nvPr/>
        </p:nvPicPr>
        <p:blipFill>
          <a:blip r:embed="rId8" cstate="print"/>
          <a:srcRect/>
          <a:stretch>
            <a:fillRect/>
          </a:stretch>
        </p:blipFill>
        <p:spPr bwMode="auto">
          <a:xfrm>
            <a:off x="7596336" y="188640"/>
            <a:ext cx="1114425" cy="5715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Diseño del controlador del Inversor</a:t>
            </a:r>
            <a:r>
              <a:rPr lang="es-ES" sz="1600" dirty="0" smtClean="0"/>
              <a:t/>
            </a:r>
            <a:br>
              <a:rPr lang="es-ES" sz="1600" dirty="0" smtClean="0"/>
            </a:br>
            <a:endParaRPr lang="es-ES"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758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35696" y="1700808"/>
            <a:ext cx="5555574" cy="504056"/>
          </a:xfrm>
          <a:prstGeom prst="rect">
            <a:avLst/>
          </a:prstGeom>
          <a:noFill/>
        </p:spPr>
      </p:pic>
      <p:sp>
        <p:nvSpPr>
          <p:cNvPr id="8" name="7 CuadroTexto"/>
          <p:cNvSpPr txBox="1"/>
          <p:nvPr/>
        </p:nvSpPr>
        <p:spPr>
          <a:xfrm>
            <a:off x="1835696" y="2708920"/>
            <a:ext cx="6552728" cy="646331"/>
          </a:xfrm>
          <a:prstGeom prst="rect">
            <a:avLst/>
          </a:prstGeom>
          <a:noFill/>
        </p:spPr>
        <p:txBody>
          <a:bodyPr wrap="square" rtlCol="0">
            <a:spAutoFit/>
          </a:bodyPr>
          <a:lstStyle/>
          <a:p>
            <a:r>
              <a:rPr lang="es-ES" dirty="0" smtClean="0"/>
              <a:t>Aplicando la técnica del factor K se tiene un controlador tipo II</a:t>
            </a:r>
            <a:endParaRPr lang="es-ES" dirty="0"/>
          </a:p>
        </p:txBody>
      </p:sp>
      <p:sp>
        <p:nvSpPr>
          <p:cNvPr id="675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675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1800" y="4005064"/>
            <a:ext cx="3062140" cy="648072"/>
          </a:xfrm>
          <a:prstGeom prst="rect">
            <a:avLst/>
          </a:prstGeom>
          <a:noFill/>
        </p:spPr>
      </p:pic>
      <p:pic>
        <p:nvPicPr>
          <p:cNvPr id="11" name="Picture 4"/>
          <p:cNvPicPr>
            <a:picLocks noChangeAspect="1" noChangeArrowheads="1"/>
          </p:cNvPicPr>
          <p:nvPr/>
        </p:nvPicPr>
        <p:blipFill>
          <a:blip r:embed="rId4" cstate="print"/>
          <a:srcRect/>
          <a:stretch>
            <a:fillRect/>
          </a:stretch>
        </p:blipFill>
        <p:spPr bwMode="auto">
          <a:xfrm>
            <a:off x="7596336" y="188640"/>
            <a:ext cx="1114425" cy="5715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69776"/>
            <a:ext cx="8229600" cy="1143000"/>
          </a:xfrm>
        </p:spPr>
        <p:txBody>
          <a:bodyPr>
            <a:normAutofit/>
          </a:bodyPr>
          <a:lstStyle/>
          <a:p>
            <a:pPr lvl="0" algn="ctr"/>
            <a:r>
              <a:rPr lang="es-ES" sz="2900" b="1" dirty="0" smtClean="0">
                <a:solidFill>
                  <a:schemeClr val="tx1"/>
                </a:solidFill>
              </a:rPr>
              <a:t>Funcionamiento</a:t>
            </a:r>
            <a:r>
              <a:rPr lang="es-ES" sz="3700" b="1" dirty="0"/>
              <a:t> </a:t>
            </a:r>
            <a:r>
              <a:rPr lang="es-ES" sz="2900" b="1" dirty="0" smtClean="0">
                <a:solidFill>
                  <a:schemeClr val="tx1"/>
                </a:solidFill>
              </a:rPr>
              <a:t>de</a:t>
            </a:r>
            <a:r>
              <a:rPr lang="es-ES" sz="3700" b="1" dirty="0"/>
              <a:t> </a:t>
            </a:r>
            <a:r>
              <a:rPr lang="es-ES" sz="2900" b="1" dirty="0" smtClean="0">
                <a:solidFill>
                  <a:schemeClr val="tx1"/>
                </a:solidFill>
              </a:rPr>
              <a:t>los</a:t>
            </a:r>
            <a:r>
              <a:rPr lang="es-ES" sz="3700" b="1" dirty="0"/>
              <a:t> </a:t>
            </a:r>
            <a:r>
              <a:rPr lang="es-ES" sz="2900" b="1" dirty="0" smtClean="0">
                <a:solidFill>
                  <a:schemeClr val="tx1"/>
                </a:solidFill>
              </a:rPr>
              <a:t>módulos</a:t>
            </a:r>
            <a:r>
              <a:rPr lang="es-ES" sz="3700" b="1" dirty="0"/>
              <a:t> </a:t>
            </a:r>
            <a:r>
              <a:rPr lang="es-ES" sz="2900" b="1" dirty="0" smtClean="0">
                <a:solidFill>
                  <a:schemeClr val="tx1"/>
                </a:solidFill>
              </a:rPr>
              <a:t>Panel</a:t>
            </a:r>
            <a:r>
              <a:rPr lang="es-ES" sz="3700" b="1" dirty="0" smtClean="0"/>
              <a:t> </a:t>
            </a:r>
            <a:r>
              <a:rPr lang="es-ES" sz="2900" b="1" dirty="0">
                <a:solidFill>
                  <a:schemeClr val="tx1"/>
                </a:solidFill>
              </a:rPr>
              <a:t>Fotovoltaico – </a:t>
            </a:r>
            <a:r>
              <a:rPr lang="es-ES" sz="2900" b="1" dirty="0" smtClean="0">
                <a:solidFill>
                  <a:schemeClr val="tx1"/>
                </a:solidFill>
              </a:rPr>
              <a:t>Batería</a:t>
            </a:r>
            <a:endParaRPr lang="es-ES" sz="2900" b="1" dirty="0">
              <a:solidFill>
                <a:schemeClr val="tx1"/>
              </a:solidFill>
            </a:endParaRPr>
          </a:p>
        </p:txBody>
      </p:sp>
      <p:pic>
        <p:nvPicPr>
          <p:cNvPr id="4" name="3 Imagen"/>
          <p:cNvPicPr/>
          <p:nvPr/>
        </p:nvPicPr>
        <p:blipFill>
          <a:blip r:embed="rId2" cstate="print"/>
          <a:srcRect l="1058" t="12286" r="49695" b="23946"/>
          <a:stretch>
            <a:fillRect/>
          </a:stretch>
        </p:blipFill>
        <p:spPr bwMode="auto">
          <a:xfrm>
            <a:off x="395536" y="1412776"/>
            <a:ext cx="3597559" cy="2808312"/>
          </a:xfrm>
          <a:prstGeom prst="rect">
            <a:avLst/>
          </a:prstGeom>
          <a:noFill/>
          <a:ln w="9525">
            <a:noFill/>
            <a:miter lim="800000"/>
            <a:headEnd/>
            <a:tailEnd/>
          </a:ln>
        </p:spPr>
      </p:pic>
      <p:sp>
        <p:nvSpPr>
          <p:cNvPr id="6" name="5 Rectángulo"/>
          <p:cNvSpPr/>
          <p:nvPr/>
        </p:nvSpPr>
        <p:spPr>
          <a:xfrm>
            <a:off x="899592" y="4941168"/>
            <a:ext cx="7236296" cy="646331"/>
          </a:xfrm>
          <a:prstGeom prst="rect">
            <a:avLst/>
          </a:prstGeom>
        </p:spPr>
        <p:txBody>
          <a:bodyPr wrap="square">
            <a:spAutoFit/>
          </a:bodyPr>
          <a:lstStyle/>
          <a:p>
            <a:pPr algn="just"/>
            <a:r>
              <a:rPr lang="es-ES" dirty="0" smtClean="0"/>
              <a:t>Para el funcionamiento de estos dos módulos se realiza una perturbación en la corriente del panel fotovoltaico</a:t>
            </a:r>
            <a:endParaRPr lang="es-ES" dirty="0"/>
          </a:p>
        </p:txBody>
      </p:sp>
      <p:pic>
        <p:nvPicPr>
          <p:cNvPr id="46081" name="Picture 1"/>
          <p:cNvPicPr>
            <a:picLocks noChangeAspect="1" noChangeArrowheads="1"/>
          </p:cNvPicPr>
          <p:nvPr/>
        </p:nvPicPr>
        <p:blipFill>
          <a:blip r:embed="rId3" cstate="print"/>
          <a:srcRect l="1415" t="14062" r="2386" b="6361"/>
          <a:stretch>
            <a:fillRect/>
          </a:stretch>
        </p:blipFill>
        <p:spPr bwMode="auto">
          <a:xfrm>
            <a:off x="3923928" y="1412776"/>
            <a:ext cx="4862914" cy="3168352"/>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706047" y="-5404"/>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143000"/>
          </a:xfrm>
        </p:spPr>
        <p:txBody>
          <a:bodyPr>
            <a:normAutofit fontScale="90000"/>
          </a:bodyPr>
          <a:lstStyle/>
          <a:p>
            <a:pPr lvl="0"/>
            <a:r>
              <a:rPr lang="es-ES" sz="2900" b="1" dirty="0" smtClean="0">
                <a:solidFill>
                  <a:schemeClr val="tx1"/>
                </a:solidFill>
              </a:rPr>
              <a:t>Funcionamiento</a:t>
            </a:r>
            <a:r>
              <a:rPr lang="es-ES" sz="3600" b="1" dirty="0"/>
              <a:t> </a:t>
            </a:r>
            <a:r>
              <a:rPr lang="es-ES" sz="2900" b="1" dirty="0" smtClean="0">
                <a:solidFill>
                  <a:schemeClr val="tx1"/>
                </a:solidFill>
              </a:rPr>
              <a:t>de</a:t>
            </a:r>
            <a:r>
              <a:rPr lang="es-ES" sz="3600" b="1" dirty="0"/>
              <a:t> </a:t>
            </a:r>
            <a:r>
              <a:rPr lang="es-ES" sz="2900" b="1" dirty="0" smtClean="0">
                <a:solidFill>
                  <a:schemeClr val="tx1"/>
                </a:solidFill>
              </a:rPr>
              <a:t>los</a:t>
            </a:r>
            <a:r>
              <a:rPr lang="es-ES" sz="3600" b="1" dirty="0"/>
              <a:t> </a:t>
            </a:r>
            <a:r>
              <a:rPr lang="es-ES" sz="2900" b="1" dirty="0" smtClean="0">
                <a:solidFill>
                  <a:schemeClr val="tx1"/>
                </a:solidFill>
              </a:rPr>
              <a:t>módulos</a:t>
            </a:r>
            <a:r>
              <a:rPr lang="es-ES" sz="3600" b="1" dirty="0"/>
              <a:t> </a:t>
            </a:r>
            <a:r>
              <a:rPr lang="es-ES" sz="2900" b="1" dirty="0" smtClean="0">
                <a:solidFill>
                  <a:schemeClr val="tx1"/>
                </a:solidFill>
              </a:rPr>
              <a:t>Batería</a:t>
            </a:r>
            <a:r>
              <a:rPr lang="es-ES" sz="3600" b="1" dirty="0"/>
              <a:t> – </a:t>
            </a:r>
            <a:r>
              <a:rPr lang="es-ES" sz="2900" b="1" dirty="0" smtClean="0">
                <a:solidFill>
                  <a:schemeClr val="tx1"/>
                </a:solidFill>
              </a:rPr>
              <a:t>Convertidor</a:t>
            </a:r>
            <a:r>
              <a:rPr lang="es-ES" sz="3600" b="1" dirty="0"/>
              <a:t> </a:t>
            </a:r>
            <a:r>
              <a:rPr lang="es-ES" sz="2900" b="1" dirty="0" smtClean="0">
                <a:solidFill>
                  <a:schemeClr val="tx1"/>
                </a:solidFill>
              </a:rPr>
              <a:t>AC</a:t>
            </a:r>
            <a:r>
              <a:rPr lang="es-ES" sz="3600" b="1" dirty="0"/>
              <a:t> –</a:t>
            </a:r>
            <a:r>
              <a:rPr lang="es-ES" sz="2900" b="1" dirty="0" smtClean="0">
                <a:solidFill>
                  <a:schemeClr val="tx1"/>
                </a:solidFill>
              </a:rPr>
              <a:t>DC</a:t>
            </a:r>
          </a:p>
        </p:txBody>
      </p:sp>
      <p:sp>
        <p:nvSpPr>
          <p:cNvPr id="6" name="5 Rectángulo"/>
          <p:cNvSpPr/>
          <p:nvPr/>
        </p:nvSpPr>
        <p:spPr>
          <a:xfrm>
            <a:off x="1857356" y="3786190"/>
            <a:ext cx="5976664" cy="369332"/>
          </a:xfrm>
          <a:prstGeom prst="rect">
            <a:avLst/>
          </a:prstGeom>
        </p:spPr>
        <p:txBody>
          <a:bodyPr wrap="square">
            <a:spAutoFit/>
          </a:bodyPr>
          <a:lstStyle/>
          <a:p>
            <a:r>
              <a:rPr lang="es-ES" dirty="0"/>
              <a:t>Calculo de la corriente con una resistencia de carga de 15 [Ω]</a:t>
            </a:r>
          </a:p>
        </p:txBody>
      </p:sp>
      <p:pic>
        <p:nvPicPr>
          <p:cNvPr id="7" name="6 Imagen"/>
          <p:cNvPicPr/>
          <p:nvPr/>
        </p:nvPicPr>
        <p:blipFill>
          <a:blip r:embed="rId2" cstate="print"/>
          <a:srcRect l="2677" r="22800" b="63206"/>
          <a:stretch>
            <a:fillRect/>
          </a:stretch>
        </p:blipFill>
        <p:spPr bwMode="auto">
          <a:xfrm>
            <a:off x="1857356" y="1857364"/>
            <a:ext cx="5740350" cy="1800200"/>
          </a:xfrm>
          <a:prstGeom prst="rect">
            <a:avLst/>
          </a:prstGeom>
          <a:noFill/>
          <a:ln w="9525">
            <a:noFill/>
            <a:miter lim="800000"/>
            <a:headEnd/>
            <a:tailEnd/>
          </a:ln>
        </p:spPr>
      </p:pic>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50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95936" y="4293096"/>
            <a:ext cx="2290576" cy="636102"/>
          </a:xfrm>
          <a:prstGeom prst="rect">
            <a:avLst/>
          </a:prstGeom>
          <a:noFill/>
        </p:spPr>
      </p:pic>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505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39952" y="5661248"/>
            <a:ext cx="2289436" cy="696710"/>
          </a:xfrm>
          <a:prstGeom prst="rect">
            <a:avLst/>
          </a:prstGeom>
          <a:noFill/>
        </p:spPr>
      </p:pic>
      <p:sp>
        <p:nvSpPr>
          <p:cNvPr id="11" name="10 Rectángulo"/>
          <p:cNvSpPr/>
          <p:nvPr/>
        </p:nvSpPr>
        <p:spPr>
          <a:xfrm>
            <a:off x="1763688" y="4941168"/>
            <a:ext cx="5976664" cy="646331"/>
          </a:xfrm>
          <a:prstGeom prst="rect">
            <a:avLst/>
          </a:prstGeom>
        </p:spPr>
        <p:txBody>
          <a:bodyPr wrap="square">
            <a:spAutoFit/>
          </a:bodyPr>
          <a:lstStyle/>
          <a:p>
            <a:r>
              <a:rPr lang="es-ES" dirty="0"/>
              <a:t>Calculo de la corriente con una resistencia de carga de 15 [Ω] y una de 20 [Ω] en paralelo</a:t>
            </a:r>
          </a:p>
        </p:txBody>
      </p:sp>
      <p:pic>
        <p:nvPicPr>
          <p:cNvPr id="10" name="Picture 4"/>
          <p:cNvPicPr>
            <a:picLocks noChangeAspect="1" noChangeArrowheads="1"/>
          </p:cNvPicPr>
          <p:nvPr/>
        </p:nvPicPr>
        <p:blipFill>
          <a:blip r:embed="rId5"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 sz="2600" b="1" dirty="0" smtClean="0">
                <a:solidFill>
                  <a:schemeClr val="tx1"/>
                </a:solidFill>
              </a:rPr>
              <a:t>Resumen</a:t>
            </a:r>
            <a:endParaRPr lang="es-ES" sz="2600" b="1" dirty="0">
              <a:solidFill>
                <a:schemeClr val="tx1"/>
              </a:solidFill>
            </a:endParaRPr>
          </a:p>
        </p:txBody>
      </p:sp>
      <p:sp>
        <p:nvSpPr>
          <p:cNvPr id="3" name="2 Marcador de contenido"/>
          <p:cNvSpPr>
            <a:spLocks noGrp="1"/>
          </p:cNvSpPr>
          <p:nvPr>
            <p:ph sz="quarter" idx="1"/>
          </p:nvPr>
        </p:nvSpPr>
        <p:spPr/>
        <p:txBody>
          <a:bodyPr>
            <a:normAutofit/>
          </a:bodyPr>
          <a:lstStyle/>
          <a:p>
            <a:pPr algn="just"/>
            <a:r>
              <a:rPr lang="es-EC" dirty="0"/>
              <a:t>A lo largo de los capítulos se darán a conocer los factores que originaron la motivación del proyecto, también se dará una explicación del panel fotovoltaico, de cada uno de los convertidores estáticos y de las herramientas disponibles para el diseño de controladores.</a:t>
            </a:r>
            <a:endParaRPr lang="es-ES" dirty="0"/>
          </a:p>
          <a:p>
            <a:endParaRPr lang="es-ES" dirty="0"/>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714356"/>
            <a:ext cx="8229600" cy="642934"/>
          </a:xfrm>
        </p:spPr>
        <p:txBody>
          <a:bodyPr>
            <a:normAutofit/>
          </a:bodyPr>
          <a:lstStyle/>
          <a:p>
            <a:r>
              <a:rPr lang="es-ES" sz="2600" b="1" dirty="0" smtClean="0">
                <a:solidFill>
                  <a:schemeClr val="tx1"/>
                </a:solidFill>
              </a:rPr>
              <a:t>Corrientes</a:t>
            </a:r>
            <a:r>
              <a:rPr lang="es-ES" dirty="0" smtClean="0"/>
              <a:t> </a:t>
            </a:r>
            <a:r>
              <a:rPr lang="es-ES" sz="2600" b="1" dirty="0" smtClean="0">
                <a:solidFill>
                  <a:schemeClr val="tx1"/>
                </a:solidFill>
              </a:rPr>
              <a:t>y</a:t>
            </a:r>
            <a:r>
              <a:rPr lang="es-ES" dirty="0" smtClean="0"/>
              <a:t> </a:t>
            </a:r>
            <a:r>
              <a:rPr lang="es-ES" sz="2600" b="1" dirty="0" smtClean="0">
                <a:solidFill>
                  <a:schemeClr val="tx1"/>
                </a:solidFill>
              </a:rPr>
              <a:t>voltajes</a:t>
            </a:r>
            <a:r>
              <a:rPr lang="es-ES" dirty="0" smtClean="0"/>
              <a:t> </a:t>
            </a:r>
            <a:r>
              <a:rPr lang="es-ES" sz="2600" b="1" dirty="0" smtClean="0">
                <a:solidFill>
                  <a:schemeClr val="tx1"/>
                </a:solidFill>
              </a:rPr>
              <a:t>en</a:t>
            </a:r>
            <a:r>
              <a:rPr lang="es-ES" dirty="0" smtClean="0"/>
              <a:t> </a:t>
            </a:r>
            <a:r>
              <a:rPr lang="es-ES" sz="2600" b="1" dirty="0" smtClean="0">
                <a:solidFill>
                  <a:schemeClr val="tx1"/>
                </a:solidFill>
              </a:rPr>
              <a:t>la</a:t>
            </a:r>
            <a:r>
              <a:rPr lang="es-ES" dirty="0" smtClean="0"/>
              <a:t> </a:t>
            </a:r>
            <a:r>
              <a:rPr lang="es-ES" sz="2600" b="1" dirty="0" smtClean="0">
                <a:solidFill>
                  <a:schemeClr val="tx1"/>
                </a:solidFill>
              </a:rPr>
              <a:t>carga</a:t>
            </a:r>
          </a:p>
        </p:txBody>
      </p:sp>
      <p:pic>
        <p:nvPicPr>
          <p:cNvPr id="4" name="3 Imagen"/>
          <p:cNvPicPr/>
          <p:nvPr/>
        </p:nvPicPr>
        <p:blipFill>
          <a:blip r:embed="rId2" cstate="print"/>
          <a:srcRect l="1764" t="13657" r="1764" b="6019"/>
          <a:stretch>
            <a:fillRect/>
          </a:stretch>
        </p:blipFill>
        <p:spPr bwMode="auto">
          <a:xfrm>
            <a:off x="323528" y="1484784"/>
            <a:ext cx="4320480" cy="3168352"/>
          </a:xfrm>
          <a:prstGeom prst="rect">
            <a:avLst/>
          </a:prstGeom>
          <a:noFill/>
          <a:ln w="9525">
            <a:noFill/>
            <a:miter lim="800000"/>
            <a:headEnd/>
            <a:tailEnd/>
          </a:ln>
        </p:spPr>
      </p:pic>
      <p:pic>
        <p:nvPicPr>
          <p:cNvPr id="5" name="4 Imagen"/>
          <p:cNvPicPr/>
          <p:nvPr/>
        </p:nvPicPr>
        <p:blipFill>
          <a:blip r:embed="rId3" cstate="print"/>
          <a:srcRect l="882" t="7048" r="1587" b="1982"/>
          <a:stretch>
            <a:fillRect/>
          </a:stretch>
        </p:blipFill>
        <p:spPr bwMode="auto">
          <a:xfrm>
            <a:off x="4788024" y="1556792"/>
            <a:ext cx="3927380" cy="3168352"/>
          </a:xfrm>
          <a:prstGeom prst="rect">
            <a:avLst/>
          </a:prstGeom>
          <a:noFill/>
          <a:ln w="9525">
            <a:noFill/>
            <a:miter lim="800000"/>
            <a:headEnd/>
            <a:tailEnd/>
          </a:ln>
        </p:spPr>
      </p:pic>
      <p:sp>
        <p:nvSpPr>
          <p:cNvPr id="6" name="5 Rectángulo"/>
          <p:cNvSpPr/>
          <p:nvPr/>
        </p:nvSpPr>
        <p:spPr>
          <a:xfrm>
            <a:off x="2267744" y="4941168"/>
            <a:ext cx="4536504" cy="369332"/>
          </a:xfrm>
          <a:prstGeom prst="rect">
            <a:avLst/>
          </a:prstGeom>
        </p:spPr>
        <p:txBody>
          <a:bodyPr wrap="square">
            <a:spAutoFit/>
          </a:bodyPr>
          <a:lstStyle/>
          <a:p>
            <a:pPr algn="just"/>
            <a:r>
              <a:rPr lang="es-ES" dirty="0" smtClean="0"/>
              <a:t>Para este caso se realiza un cambio en la carga</a:t>
            </a:r>
            <a:endParaRPr lang="es-ES" dirty="0"/>
          </a:p>
        </p:txBody>
      </p:sp>
      <p:pic>
        <p:nvPicPr>
          <p:cNvPr id="7" name="Picture 4"/>
          <p:cNvPicPr>
            <a:picLocks noChangeAspect="1" noChangeArrowheads="1"/>
          </p:cNvPicPr>
          <p:nvPr/>
        </p:nvPicPr>
        <p:blipFill>
          <a:blip r:embed="rId4"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571480"/>
            <a:ext cx="7772400" cy="1143000"/>
          </a:xfrm>
        </p:spPr>
        <p:txBody>
          <a:bodyPr>
            <a:noAutofit/>
          </a:bodyPr>
          <a:lstStyle/>
          <a:p>
            <a:pPr lvl="0"/>
            <a:r>
              <a:rPr lang="es-ES" sz="2600" b="1" dirty="0" smtClean="0">
                <a:solidFill>
                  <a:schemeClr val="tx1"/>
                </a:solidFill>
              </a:rPr>
              <a:t>Funcionamiento</a:t>
            </a:r>
            <a:r>
              <a:rPr lang="es-ES" sz="2600" b="1" dirty="0"/>
              <a:t> </a:t>
            </a:r>
            <a:r>
              <a:rPr lang="es-ES" sz="2600" b="1" dirty="0" smtClean="0">
                <a:solidFill>
                  <a:schemeClr val="tx1"/>
                </a:solidFill>
              </a:rPr>
              <a:t>de</a:t>
            </a:r>
            <a:r>
              <a:rPr lang="es-ES" sz="2600" b="1" dirty="0"/>
              <a:t> </a:t>
            </a:r>
            <a:r>
              <a:rPr lang="es-ES" sz="2600" b="1" dirty="0" smtClean="0">
                <a:solidFill>
                  <a:schemeClr val="tx1"/>
                </a:solidFill>
              </a:rPr>
              <a:t>los</a:t>
            </a:r>
            <a:r>
              <a:rPr lang="es-ES" sz="2600" b="1" dirty="0"/>
              <a:t> </a:t>
            </a:r>
            <a:r>
              <a:rPr lang="es-ES" sz="2600" b="1" dirty="0">
                <a:solidFill>
                  <a:schemeClr val="tx1"/>
                </a:solidFill>
              </a:rPr>
              <a:t>módulos</a:t>
            </a:r>
            <a:r>
              <a:rPr lang="es-ES" sz="2600" b="1" dirty="0"/>
              <a:t> </a:t>
            </a:r>
            <a:r>
              <a:rPr lang="es-ES" sz="2600" b="1" dirty="0" smtClean="0">
                <a:solidFill>
                  <a:schemeClr val="tx1"/>
                </a:solidFill>
              </a:rPr>
              <a:t>Panel</a:t>
            </a:r>
            <a:r>
              <a:rPr lang="es-ES" sz="2600" b="1" dirty="0"/>
              <a:t> </a:t>
            </a:r>
            <a:r>
              <a:rPr lang="es-ES" sz="2600" b="1" dirty="0" smtClean="0">
                <a:solidFill>
                  <a:schemeClr val="tx1"/>
                </a:solidFill>
              </a:rPr>
              <a:t>fotovoltaico-Batería–Convertidor</a:t>
            </a:r>
            <a:r>
              <a:rPr lang="es-ES" sz="2600" b="1" dirty="0"/>
              <a:t> </a:t>
            </a:r>
            <a:r>
              <a:rPr lang="es-ES" sz="2600" b="1" dirty="0" smtClean="0">
                <a:solidFill>
                  <a:schemeClr val="tx1"/>
                </a:solidFill>
              </a:rPr>
              <a:t>AC</a:t>
            </a:r>
            <a:r>
              <a:rPr lang="es-ES" sz="2600" b="1" dirty="0"/>
              <a:t> –</a:t>
            </a:r>
            <a:r>
              <a:rPr lang="es-ES" sz="2600" b="1" dirty="0" smtClean="0">
                <a:solidFill>
                  <a:schemeClr val="tx1"/>
                </a:solidFill>
              </a:rPr>
              <a:t>DC</a:t>
            </a:r>
          </a:p>
        </p:txBody>
      </p:sp>
      <p:pic>
        <p:nvPicPr>
          <p:cNvPr id="4" name="3 Imagen"/>
          <p:cNvPicPr/>
          <p:nvPr/>
        </p:nvPicPr>
        <p:blipFill>
          <a:blip r:embed="rId2" cstate="print"/>
          <a:srcRect r="9461" b="25316"/>
          <a:stretch>
            <a:fillRect/>
          </a:stretch>
        </p:blipFill>
        <p:spPr bwMode="auto">
          <a:xfrm>
            <a:off x="1571604" y="1571612"/>
            <a:ext cx="5616624" cy="2071702"/>
          </a:xfrm>
          <a:prstGeom prst="rect">
            <a:avLst/>
          </a:prstGeom>
          <a:noFill/>
          <a:ln w="9525">
            <a:noFill/>
            <a:miter lim="800000"/>
            <a:headEnd/>
            <a:tailEnd/>
          </a:ln>
        </p:spPr>
      </p:pic>
      <p:sp>
        <p:nvSpPr>
          <p:cNvPr id="48129" name="Rectangle 1"/>
          <p:cNvSpPr>
            <a:spLocks noChangeArrowheads="1"/>
          </p:cNvSpPr>
          <p:nvPr/>
        </p:nvSpPr>
        <p:spPr bwMode="auto">
          <a:xfrm>
            <a:off x="285720" y="4000504"/>
            <a:ext cx="410445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dirty="0" smtClean="0"/>
              <a:t>Calculo de la corriente con una resistencia de carga de 15 [Ω]</a:t>
            </a:r>
          </a:p>
        </p:txBody>
      </p:sp>
      <p:sp>
        <p:nvSpPr>
          <p:cNvPr id="481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0"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2910" y="4725144"/>
            <a:ext cx="2151388" cy="371475"/>
          </a:xfrm>
          <a:prstGeom prst="rect">
            <a:avLst/>
          </a:prstGeom>
          <a:noFill/>
        </p:spPr>
      </p:pic>
      <p:sp>
        <p:nvSpPr>
          <p:cNvPr id="481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5576" y="5229200"/>
            <a:ext cx="3173482" cy="273970"/>
          </a:xfrm>
          <a:prstGeom prst="rect">
            <a:avLst/>
          </a:prstGeom>
          <a:noFill/>
        </p:spPr>
      </p:pic>
      <p:sp>
        <p:nvSpPr>
          <p:cNvPr id="4813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5576" y="5589240"/>
            <a:ext cx="3244920" cy="333590"/>
          </a:xfrm>
          <a:prstGeom prst="rect">
            <a:avLst/>
          </a:prstGeom>
          <a:noFill/>
        </p:spPr>
      </p:pic>
      <p:sp>
        <p:nvSpPr>
          <p:cNvPr id="4813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6"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5576" y="5949280"/>
            <a:ext cx="2959168" cy="371475"/>
          </a:xfrm>
          <a:prstGeom prst="rect">
            <a:avLst/>
          </a:prstGeom>
          <a:noFill/>
        </p:spPr>
      </p:pic>
      <p:sp>
        <p:nvSpPr>
          <p:cNvPr id="48138" name="Rectangle 10"/>
          <p:cNvSpPr>
            <a:spLocks noChangeArrowheads="1"/>
          </p:cNvSpPr>
          <p:nvPr/>
        </p:nvSpPr>
        <p:spPr bwMode="auto">
          <a:xfrm>
            <a:off x="4429124" y="3857628"/>
            <a:ext cx="417947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dirty="0" smtClean="0"/>
              <a:t>Calculo de la corriente con una resistencia de carga de 15 [Ω] y una de 15 [Ω] en paralelo</a:t>
            </a:r>
          </a:p>
        </p:txBody>
      </p:sp>
      <p:sp>
        <p:nvSpPr>
          <p:cNvPr id="4814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39"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29190" y="4797152"/>
            <a:ext cx="2185588" cy="371475"/>
          </a:xfrm>
          <a:prstGeom prst="rect">
            <a:avLst/>
          </a:prstGeom>
          <a:noFill/>
        </p:spPr>
      </p:pic>
      <p:sp>
        <p:nvSpPr>
          <p:cNvPr id="4814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41"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04048" y="5301207"/>
            <a:ext cx="3497042" cy="301903"/>
          </a:xfrm>
          <a:prstGeom prst="rect">
            <a:avLst/>
          </a:prstGeom>
          <a:noFill/>
        </p:spPr>
      </p:pic>
      <p:sp>
        <p:nvSpPr>
          <p:cNvPr id="4814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43"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004048" y="5661247"/>
            <a:ext cx="3497042" cy="359509"/>
          </a:xfrm>
          <a:prstGeom prst="rect">
            <a:avLst/>
          </a:prstGeom>
          <a:noFill/>
        </p:spPr>
      </p:pic>
      <p:sp>
        <p:nvSpPr>
          <p:cNvPr id="48146"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8145" name="Picture 1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072066" y="6072206"/>
            <a:ext cx="2714644" cy="456897"/>
          </a:xfrm>
          <a:prstGeom prst="rect">
            <a:avLst/>
          </a:prstGeom>
          <a:noFill/>
        </p:spPr>
      </p:pic>
      <p:pic>
        <p:nvPicPr>
          <p:cNvPr id="22" name="Picture 4"/>
          <p:cNvPicPr>
            <a:picLocks noChangeAspect="1" noChangeArrowheads="1"/>
          </p:cNvPicPr>
          <p:nvPr/>
        </p:nvPicPr>
        <p:blipFill>
          <a:blip r:embed="rId10" cstate="print"/>
          <a:srcRect/>
          <a:stretch>
            <a:fillRect/>
          </a:stretch>
        </p:blipFill>
        <p:spPr bwMode="auto">
          <a:xfrm>
            <a:off x="7572396" y="0"/>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143000"/>
          </a:xfrm>
        </p:spPr>
        <p:txBody>
          <a:bodyPr>
            <a:normAutofit/>
          </a:bodyPr>
          <a:lstStyle/>
          <a:p>
            <a:r>
              <a:rPr lang="es-ES" sz="2600" b="1" dirty="0" smtClean="0">
                <a:solidFill>
                  <a:schemeClr val="tx1"/>
                </a:solidFill>
              </a:rPr>
              <a:t>Corrientes</a:t>
            </a:r>
            <a:r>
              <a:rPr lang="es-ES" dirty="0" smtClean="0"/>
              <a:t> </a:t>
            </a:r>
            <a:r>
              <a:rPr lang="es-ES" sz="2600" b="1" dirty="0" smtClean="0">
                <a:solidFill>
                  <a:schemeClr val="tx1"/>
                </a:solidFill>
              </a:rPr>
              <a:t>y</a:t>
            </a:r>
            <a:r>
              <a:rPr lang="es-ES" dirty="0" smtClean="0"/>
              <a:t> </a:t>
            </a:r>
            <a:r>
              <a:rPr lang="es-ES" sz="2600" b="1" dirty="0" smtClean="0">
                <a:solidFill>
                  <a:schemeClr val="tx1"/>
                </a:solidFill>
              </a:rPr>
              <a:t>voltajes</a:t>
            </a:r>
            <a:r>
              <a:rPr lang="es-ES" dirty="0" smtClean="0"/>
              <a:t> </a:t>
            </a:r>
            <a:r>
              <a:rPr lang="es-ES" sz="2600" b="1" dirty="0" smtClean="0">
                <a:solidFill>
                  <a:schemeClr val="tx1"/>
                </a:solidFill>
              </a:rPr>
              <a:t>en</a:t>
            </a:r>
            <a:r>
              <a:rPr lang="es-ES" dirty="0" smtClean="0"/>
              <a:t> </a:t>
            </a:r>
            <a:r>
              <a:rPr lang="es-ES" sz="2600" b="1" dirty="0" smtClean="0">
                <a:solidFill>
                  <a:schemeClr val="tx1"/>
                </a:solidFill>
              </a:rPr>
              <a:t>el</a:t>
            </a:r>
            <a:r>
              <a:rPr lang="es-ES" dirty="0" smtClean="0"/>
              <a:t> </a:t>
            </a:r>
            <a:r>
              <a:rPr lang="es-ES" sz="2600" b="1" dirty="0" smtClean="0">
                <a:solidFill>
                  <a:schemeClr val="tx1"/>
                </a:solidFill>
              </a:rPr>
              <a:t>sistema</a:t>
            </a:r>
          </a:p>
        </p:txBody>
      </p:sp>
      <p:pic>
        <p:nvPicPr>
          <p:cNvPr id="4" name="3 Imagen"/>
          <p:cNvPicPr/>
          <p:nvPr/>
        </p:nvPicPr>
        <p:blipFill>
          <a:blip r:embed="rId2" cstate="print"/>
          <a:srcRect l="906" t="13064" r="2227" b="5701"/>
          <a:stretch>
            <a:fillRect/>
          </a:stretch>
        </p:blipFill>
        <p:spPr bwMode="auto">
          <a:xfrm>
            <a:off x="285720" y="2143116"/>
            <a:ext cx="4464496" cy="2808312"/>
          </a:xfrm>
          <a:prstGeom prst="rect">
            <a:avLst/>
          </a:prstGeom>
          <a:noFill/>
          <a:ln w="9525">
            <a:noFill/>
            <a:miter lim="800000"/>
            <a:headEnd/>
            <a:tailEnd/>
          </a:ln>
        </p:spPr>
      </p:pic>
      <p:pic>
        <p:nvPicPr>
          <p:cNvPr id="5" name="4 Imagen"/>
          <p:cNvPicPr/>
          <p:nvPr/>
        </p:nvPicPr>
        <p:blipFill>
          <a:blip r:embed="rId3" cstate="print"/>
          <a:srcRect l="1450" t="11458" r="1776" b="2344"/>
          <a:stretch>
            <a:fillRect/>
          </a:stretch>
        </p:blipFill>
        <p:spPr bwMode="auto">
          <a:xfrm>
            <a:off x="4857752" y="2143116"/>
            <a:ext cx="3857651" cy="2829099"/>
          </a:xfrm>
          <a:prstGeom prst="rect">
            <a:avLst/>
          </a:prstGeom>
          <a:noFill/>
          <a:ln w="9525">
            <a:noFill/>
            <a:miter lim="800000"/>
            <a:headEnd/>
            <a:tailEnd/>
          </a:ln>
        </p:spPr>
      </p:pic>
      <p:sp>
        <p:nvSpPr>
          <p:cNvPr id="6" name="5 Rectángulo"/>
          <p:cNvSpPr/>
          <p:nvPr/>
        </p:nvSpPr>
        <p:spPr>
          <a:xfrm>
            <a:off x="2500298" y="5715016"/>
            <a:ext cx="4536504" cy="369332"/>
          </a:xfrm>
          <a:prstGeom prst="rect">
            <a:avLst/>
          </a:prstGeom>
        </p:spPr>
        <p:txBody>
          <a:bodyPr wrap="square">
            <a:spAutoFit/>
          </a:bodyPr>
          <a:lstStyle/>
          <a:p>
            <a:pPr algn="just"/>
            <a:r>
              <a:rPr lang="es-ES" dirty="0" smtClean="0"/>
              <a:t>Para este caso se realiza un cambio en la carga</a:t>
            </a:r>
            <a:endParaRPr lang="es-ES" dirty="0"/>
          </a:p>
        </p:txBody>
      </p:sp>
      <p:pic>
        <p:nvPicPr>
          <p:cNvPr id="7" name="Picture 4"/>
          <p:cNvPicPr>
            <a:picLocks noChangeAspect="1" noChangeArrowheads="1"/>
          </p:cNvPicPr>
          <p:nvPr/>
        </p:nvPicPr>
        <p:blipFill>
          <a:blip r:embed="rId4"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143000"/>
          </a:xfrm>
        </p:spPr>
        <p:txBody>
          <a:bodyPr>
            <a:normAutofit/>
          </a:bodyPr>
          <a:lstStyle/>
          <a:p>
            <a:r>
              <a:rPr lang="es-ES" sz="2600" b="1" dirty="0" smtClean="0">
                <a:solidFill>
                  <a:schemeClr val="tx1"/>
                </a:solidFill>
              </a:rPr>
              <a:t>Controlador</a:t>
            </a:r>
            <a:r>
              <a:rPr lang="es-ES" b="1" dirty="0"/>
              <a:t>  </a:t>
            </a:r>
            <a:r>
              <a:rPr lang="es-ES" sz="2600" b="1" dirty="0" smtClean="0">
                <a:solidFill>
                  <a:schemeClr val="tx1"/>
                </a:solidFill>
              </a:rPr>
              <a:t>principal</a:t>
            </a:r>
            <a:r>
              <a:rPr lang="es-ES" b="1" dirty="0"/>
              <a:t> </a:t>
            </a:r>
            <a:r>
              <a:rPr lang="es-ES" sz="2600" b="1" dirty="0" smtClean="0">
                <a:solidFill>
                  <a:schemeClr val="tx1"/>
                </a:solidFill>
              </a:rPr>
              <a:t>del</a:t>
            </a:r>
            <a:r>
              <a:rPr lang="es-ES" b="1" dirty="0"/>
              <a:t> </a:t>
            </a:r>
            <a:r>
              <a:rPr lang="es-ES" sz="2600" b="1" dirty="0" smtClean="0">
                <a:solidFill>
                  <a:schemeClr val="tx1"/>
                </a:solidFill>
              </a:rPr>
              <a:t>sistema</a:t>
            </a:r>
            <a:r>
              <a:rPr lang="es-ES" b="1" dirty="0"/>
              <a:t> </a:t>
            </a:r>
            <a:r>
              <a:rPr lang="es-ES" sz="2600" b="1" dirty="0" smtClean="0">
                <a:solidFill>
                  <a:schemeClr val="tx1"/>
                </a:solidFill>
              </a:rPr>
              <a:t>completo</a:t>
            </a:r>
          </a:p>
        </p:txBody>
      </p:sp>
      <p:sp>
        <p:nvSpPr>
          <p:cNvPr id="3" name="2 Marcador de contenido"/>
          <p:cNvSpPr>
            <a:spLocks noGrp="1"/>
          </p:cNvSpPr>
          <p:nvPr>
            <p:ph sz="quarter" idx="1"/>
          </p:nvPr>
        </p:nvSpPr>
        <p:spPr>
          <a:xfrm>
            <a:off x="500034" y="2143116"/>
            <a:ext cx="8229600" cy="4525963"/>
          </a:xfrm>
        </p:spPr>
        <p:txBody>
          <a:bodyPr>
            <a:normAutofit/>
          </a:bodyPr>
          <a:lstStyle/>
          <a:p>
            <a:pPr algn="just"/>
            <a:r>
              <a:rPr lang="es-ES" dirty="0"/>
              <a:t>El controlador principal es el encargado de controlar el sistema completo dependiendo de los diferentes factores y condiciones que afecten al sistema.</a:t>
            </a:r>
          </a:p>
          <a:p>
            <a:pPr algn="just"/>
            <a:r>
              <a:rPr lang="es-ES" dirty="0"/>
              <a:t>En el momento del arranque el primer modulo en arrancar es el de la batería ya que sin el enlace DC el resto de convertidores no funcionan correctamente,  luego el modulo del convertidor DC –DC </a:t>
            </a:r>
            <a:r>
              <a:rPr lang="es-ES" dirty="0" err="1"/>
              <a:t>Boost</a:t>
            </a:r>
            <a:r>
              <a:rPr lang="es-ES" dirty="0"/>
              <a:t> y finalmente en convertidor DC-AC junto con la carga.</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143000"/>
          </a:xfrm>
        </p:spPr>
        <p:txBody>
          <a:bodyPr>
            <a:normAutofit/>
          </a:bodyPr>
          <a:lstStyle/>
          <a:p>
            <a:r>
              <a:rPr lang="es-ES" sz="2600" b="1" dirty="0" smtClean="0">
                <a:solidFill>
                  <a:schemeClr val="tx1"/>
                </a:solidFill>
              </a:rPr>
              <a:t>Controlador</a:t>
            </a:r>
            <a:r>
              <a:rPr lang="es-ES" b="1" dirty="0"/>
              <a:t>  </a:t>
            </a:r>
            <a:r>
              <a:rPr lang="es-ES" sz="2600" b="1" dirty="0" smtClean="0">
                <a:solidFill>
                  <a:schemeClr val="tx1"/>
                </a:solidFill>
              </a:rPr>
              <a:t>principal</a:t>
            </a:r>
            <a:r>
              <a:rPr lang="es-ES" b="1" dirty="0"/>
              <a:t> </a:t>
            </a:r>
            <a:r>
              <a:rPr lang="es-ES" sz="2600" b="1" dirty="0" smtClean="0">
                <a:solidFill>
                  <a:schemeClr val="tx1"/>
                </a:solidFill>
              </a:rPr>
              <a:t>del</a:t>
            </a:r>
            <a:r>
              <a:rPr lang="es-ES" b="1" dirty="0"/>
              <a:t> </a:t>
            </a:r>
            <a:r>
              <a:rPr lang="es-ES" sz="2600" b="1" dirty="0" smtClean="0">
                <a:solidFill>
                  <a:schemeClr val="tx1"/>
                </a:solidFill>
              </a:rPr>
              <a:t>sistema</a:t>
            </a:r>
            <a:r>
              <a:rPr lang="es-ES" b="1" dirty="0"/>
              <a:t> </a:t>
            </a:r>
            <a:r>
              <a:rPr lang="es-ES" sz="2600" b="1" dirty="0">
                <a:solidFill>
                  <a:schemeClr val="tx1"/>
                </a:solidFill>
              </a:rPr>
              <a:t>completo</a:t>
            </a:r>
          </a:p>
        </p:txBody>
      </p:sp>
      <p:sp>
        <p:nvSpPr>
          <p:cNvPr id="3" name="2 Marcador de contenido"/>
          <p:cNvSpPr>
            <a:spLocks noGrp="1"/>
          </p:cNvSpPr>
          <p:nvPr>
            <p:ph sz="quarter" idx="1"/>
          </p:nvPr>
        </p:nvSpPr>
        <p:spPr>
          <a:xfrm>
            <a:off x="357158" y="1857364"/>
            <a:ext cx="8229600" cy="4525963"/>
          </a:xfrm>
        </p:spPr>
        <p:txBody>
          <a:bodyPr>
            <a:normAutofit/>
          </a:bodyPr>
          <a:lstStyle/>
          <a:p>
            <a:pPr algn="just"/>
            <a:r>
              <a:rPr lang="es-ES" dirty="0"/>
              <a:t>Luego de arrancar todo el sistema el controlador principal se encargará de  buscar el punto de máxima potencia en el arreglo de paneles fotovoltaicos, así aprovechar al máximo la luz solar que le llega a los paneles.</a:t>
            </a:r>
          </a:p>
          <a:p>
            <a:pPr algn="just"/>
            <a:r>
              <a:rPr lang="es-ES" dirty="0"/>
              <a:t>En caso de existir una falla en la carga, para evitar daños a los convertidores se desconecta el convertidor DC-AC del sistema hasta reparar el daño en la carga, si el arreglo de baterías necesita cargarse los dos convertidores seguirán conectados entre sí caso contrario se desconecta todo el sistema.</a:t>
            </a:r>
          </a:p>
          <a:p>
            <a:endParaRPr lang="es-ES" sz="1800"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1143000"/>
          </a:xfrm>
        </p:spPr>
        <p:txBody>
          <a:bodyPr>
            <a:normAutofit/>
          </a:bodyPr>
          <a:lstStyle/>
          <a:p>
            <a:r>
              <a:rPr lang="es-ES" sz="2600" b="1" dirty="0" smtClean="0">
                <a:solidFill>
                  <a:schemeClr val="tx1"/>
                </a:solidFill>
              </a:rPr>
              <a:t>Controlador</a:t>
            </a:r>
            <a:r>
              <a:rPr lang="es-ES" b="1" dirty="0"/>
              <a:t>  </a:t>
            </a:r>
            <a:r>
              <a:rPr lang="es-ES" sz="2600" b="1" dirty="0" smtClean="0">
                <a:solidFill>
                  <a:schemeClr val="tx1"/>
                </a:solidFill>
              </a:rPr>
              <a:t>principal</a:t>
            </a:r>
            <a:r>
              <a:rPr lang="es-ES" b="1" dirty="0"/>
              <a:t> </a:t>
            </a:r>
            <a:r>
              <a:rPr lang="es-ES" sz="2600" b="1" dirty="0" smtClean="0">
                <a:solidFill>
                  <a:schemeClr val="tx1"/>
                </a:solidFill>
              </a:rPr>
              <a:t>del</a:t>
            </a:r>
            <a:r>
              <a:rPr lang="es-ES" b="1" dirty="0"/>
              <a:t> </a:t>
            </a:r>
            <a:r>
              <a:rPr lang="es-ES" sz="2600" b="1" dirty="0" smtClean="0">
                <a:solidFill>
                  <a:schemeClr val="tx1"/>
                </a:solidFill>
              </a:rPr>
              <a:t>sistema</a:t>
            </a:r>
            <a:r>
              <a:rPr lang="es-ES" b="1" dirty="0"/>
              <a:t> </a:t>
            </a:r>
            <a:r>
              <a:rPr lang="es-ES" sz="2600" b="1" dirty="0" smtClean="0">
                <a:solidFill>
                  <a:schemeClr val="tx1"/>
                </a:solidFill>
              </a:rPr>
              <a:t>completo</a:t>
            </a:r>
          </a:p>
        </p:txBody>
      </p:sp>
      <p:sp>
        <p:nvSpPr>
          <p:cNvPr id="3" name="2 Marcador de contenido"/>
          <p:cNvSpPr>
            <a:spLocks noGrp="1"/>
          </p:cNvSpPr>
          <p:nvPr>
            <p:ph sz="quarter" idx="1"/>
          </p:nvPr>
        </p:nvSpPr>
        <p:spPr>
          <a:xfrm>
            <a:off x="428596" y="2000240"/>
            <a:ext cx="8229600" cy="4525963"/>
          </a:xfrm>
        </p:spPr>
        <p:txBody>
          <a:bodyPr>
            <a:normAutofit/>
          </a:bodyPr>
          <a:lstStyle/>
          <a:p>
            <a:pPr algn="just"/>
            <a:r>
              <a:rPr lang="es-ES" dirty="0"/>
              <a:t>En el día el controlador se encargara de regular la potencia de salida del arreglo de paneles fotovoltaicos así como la potencia de salida del arreglo de baterías para alimentar la carga, si hay mucha demanda de potencia los dos arreglos inyectan potencia hacia la carga, en caso de existir poca demanda el controlador regulara la potencia del panel fotovoltaico de tal manera de alimentar la carga y también de cargar las baterías.</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85794"/>
            <a:ext cx="8229600" cy="1143000"/>
          </a:xfrm>
        </p:spPr>
        <p:txBody>
          <a:bodyPr>
            <a:normAutofit/>
          </a:bodyPr>
          <a:lstStyle/>
          <a:p>
            <a:r>
              <a:rPr lang="es-ES" sz="2600" b="1" dirty="0" smtClean="0">
                <a:solidFill>
                  <a:schemeClr val="tx1"/>
                </a:solidFill>
              </a:rPr>
              <a:t>Controlador</a:t>
            </a:r>
            <a:r>
              <a:rPr lang="es-ES" b="1" dirty="0"/>
              <a:t>  </a:t>
            </a:r>
            <a:r>
              <a:rPr lang="es-ES" sz="2600" b="1" dirty="0" smtClean="0">
                <a:solidFill>
                  <a:schemeClr val="tx1"/>
                </a:solidFill>
              </a:rPr>
              <a:t>principal</a:t>
            </a:r>
            <a:r>
              <a:rPr lang="es-ES" b="1" dirty="0"/>
              <a:t> </a:t>
            </a:r>
            <a:r>
              <a:rPr lang="es-ES" sz="2600" b="1" dirty="0" smtClean="0">
                <a:solidFill>
                  <a:schemeClr val="tx1"/>
                </a:solidFill>
              </a:rPr>
              <a:t>del</a:t>
            </a:r>
            <a:r>
              <a:rPr lang="es-ES" b="1" dirty="0"/>
              <a:t> </a:t>
            </a:r>
            <a:r>
              <a:rPr lang="es-ES" sz="2600" b="1" dirty="0" smtClean="0">
                <a:solidFill>
                  <a:schemeClr val="tx1"/>
                </a:solidFill>
              </a:rPr>
              <a:t>sistema</a:t>
            </a:r>
            <a:r>
              <a:rPr lang="es-ES" b="1" dirty="0"/>
              <a:t> </a:t>
            </a:r>
            <a:r>
              <a:rPr lang="es-ES" sz="2600" b="1" dirty="0" smtClean="0">
                <a:solidFill>
                  <a:schemeClr val="tx1"/>
                </a:solidFill>
              </a:rPr>
              <a:t>completo</a:t>
            </a:r>
          </a:p>
        </p:txBody>
      </p:sp>
      <p:sp>
        <p:nvSpPr>
          <p:cNvPr id="3" name="2 Marcador de contenido"/>
          <p:cNvSpPr>
            <a:spLocks noGrp="1"/>
          </p:cNvSpPr>
          <p:nvPr>
            <p:ph sz="quarter" idx="1"/>
          </p:nvPr>
        </p:nvSpPr>
        <p:spPr>
          <a:xfrm>
            <a:off x="428596" y="1928802"/>
            <a:ext cx="8229600" cy="4525963"/>
          </a:xfrm>
        </p:spPr>
        <p:txBody>
          <a:bodyPr>
            <a:normAutofit/>
          </a:bodyPr>
          <a:lstStyle/>
          <a:p>
            <a:pPr algn="just"/>
            <a:r>
              <a:rPr lang="es-ES" dirty="0"/>
              <a:t>En la noche donde no existe luz solar, se desconecta el convertidor DC-DC Boost junto al arreglo de paneles fotovoltaicos, en caso de ser una carga sensible que necesita estar energizada continuamente es alimentada por el arreglo de baterías caso contrario se desconecta el sistema completo, primero se desconecta la carga, luego el convertidor DC-DC Boost y finalmente el arreglo de baterías.</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600" b="1" dirty="0" smtClean="0">
                <a:solidFill>
                  <a:schemeClr val="tx1"/>
                </a:solidFill>
              </a:rPr>
              <a:t>CONCLUSIONES</a:t>
            </a:r>
            <a:r>
              <a:rPr lang="es-ES" sz="2600" b="1" dirty="0">
                <a:solidFill>
                  <a:schemeClr val="tx1"/>
                </a:solidFill>
              </a:rPr>
              <a:t> </a:t>
            </a:r>
          </a:p>
        </p:txBody>
      </p:sp>
      <p:sp>
        <p:nvSpPr>
          <p:cNvPr id="3" name="2 Marcador de contenido"/>
          <p:cNvSpPr>
            <a:spLocks noGrp="1"/>
          </p:cNvSpPr>
          <p:nvPr>
            <p:ph sz="quarter" idx="1"/>
          </p:nvPr>
        </p:nvSpPr>
        <p:spPr/>
        <p:txBody>
          <a:bodyPr>
            <a:normAutofit lnSpcReduction="10000"/>
          </a:bodyPr>
          <a:lstStyle/>
          <a:p>
            <a:pPr lvl="0" algn="just"/>
            <a:r>
              <a:rPr lang="es-ES" dirty="0" smtClean="0"/>
              <a:t>Se concluye mediante lo observado en las simulaciones que el objetivo principal del proyecto se cumplió satisfactoriamente, se pudo diseñar los controladores y simular un sistema de generación de energía eléctrica basado módulos fotovoltaicos, un inversor trifásico desconectado de la red y una batería como unidad de almacenamiento.    </a:t>
            </a:r>
          </a:p>
          <a:p>
            <a:pPr lvl="0" algn="just"/>
            <a:r>
              <a:rPr lang="es-ES" dirty="0" smtClean="0"/>
              <a:t> Mediante un análisis de conservación de la potencia y basado en las simulaciones, se concluye que cuando no hay demanda máxima de potencia  del arreglo de paneles fotovoltaicos, la potencia restante sirve para cargar la batería.</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600" b="1" dirty="0" smtClean="0">
                <a:solidFill>
                  <a:schemeClr val="tx1"/>
                </a:solidFill>
              </a:rPr>
              <a:t>CONCLUSIONES</a:t>
            </a:r>
            <a:r>
              <a:rPr lang="es-ES" sz="2600" b="1" dirty="0">
                <a:solidFill>
                  <a:schemeClr val="tx1"/>
                </a:solidFill>
              </a:rPr>
              <a:t> </a:t>
            </a:r>
          </a:p>
        </p:txBody>
      </p:sp>
      <p:sp>
        <p:nvSpPr>
          <p:cNvPr id="3" name="2 Marcador de contenido"/>
          <p:cNvSpPr>
            <a:spLocks noGrp="1"/>
          </p:cNvSpPr>
          <p:nvPr>
            <p:ph sz="quarter" idx="1"/>
          </p:nvPr>
        </p:nvSpPr>
        <p:spPr/>
        <p:txBody>
          <a:bodyPr>
            <a:normAutofit/>
          </a:bodyPr>
          <a:lstStyle/>
          <a:p>
            <a:pPr lvl="0" algn="just"/>
            <a:r>
              <a:rPr lang="es-ES" dirty="0"/>
              <a:t>Por medio de las simulaciones realizadas se concluye que se han seleccionado los controladores correctos, ya que ante cualquier perturbación de voltaje o de corriente el sistema responde de una manera satisfactoria. </a:t>
            </a:r>
          </a:p>
          <a:p>
            <a:pPr lvl="0" algn="just"/>
            <a:r>
              <a:rPr lang="es-ES" dirty="0"/>
              <a:t>El dimensionamiento de las reactancias, inductancias y capacitancias de cada convertidor fue el correcto, cuando funcionaron los tres convertidores juntos se obtuvieron los rizados de voltaje y de corriente dentro del rango permitido.</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600" b="1" dirty="0" smtClean="0">
                <a:solidFill>
                  <a:schemeClr val="tx1"/>
                </a:solidFill>
              </a:rPr>
              <a:t>RECOMENDACIONES</a:t>
            </a:r>
          </a:p>
        </p:txBody>
      </p:sp>
      <p:sp>
        <p:nvSpPr>
          <p:cNvPr id="3" name="2 Marcador de contenido"/>
          <p:cNvSpPr>
            <a:spLocks noGrp="1"/>
          </p:cNvSpPr>
          <p:nvPr>
            <p:ph sz="quarter" idx="1"/>
          </p:nvPr>
        </p:nvSpPr>
        <p:spPr/>
        <p:txBody>
          <a:bodyPr>
            <a:normAutofit/>
          </a:bodyPr>
          <a:lstStyle/>
          <a:p>
            <a:pPr lvl="0" algn="just"/>
            <a:r>
              <a:rPr lang="es-ES" dirty="0"/>
              <a:t>Se recomienda que cuando el sistema esté conectado, el capacitor de enlace DC debe estar cargado; en caso contrario el sistema podría no funcionar adecuadamente, para esto se puede implementar un circuito adicional para cargar el capacitor antes del arranque del sistema</a:t>
            </a:r>
            <a:r>
              <a:rPr lang="es-ES" dirty="0" smtClean="0"/>
              <a:t>.</a:t>
            </a:r>
            <a:endParaRPr lang="es-ES" dirty="0"/>
          </a:p>
          <a:p>
            <a:pPr lvl="0" algn="just"/>
            <a:r>
              <a:rPr lang="es-ES" dirty="0"/>
              <a:t>Se recomienda no arrancar el sistema con cargas elevadas, esto podría causar un mal funcionamiento.</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 sz="2600" b="1" dirty="0" smtClean="0">
                <a:solidFill>
                  <a:schemeClr val="tx1"/>
                </a:solidFill>
              </a:rPr>
              <a:t>Resumen</a:t>
            </a:r>
          </a:p>
        </p:txBody>
      </p:sp>
      <p:sp>
        <p:nvSpPr>
          <p:cNvPr id="3" name="2 Marcador de contenido"/>
          <p:cNvSpPr>
            <a:spLocks noGrp="1"/>
          </p:cNvSpPr>
          <p:nvPr>
            <p:ph sz="quarter" idx="1"/>
          </p:nvPr>
        </p:nvSpPr>
        <p:spPr/>
        <p:txBody>
          <a:bodyPr>
            <a:normAutofit/>
          </a:bodyPr>
          <a:lstStyle/>
          <a:p>
            <a:pPr algn="just"/>
            <a:r>
              <a:rPr lang="es-EC" dirty="0"/>
              <a:t>Se dimensionarán los componentes de cada uno de los convertidores tales como resistencias, capacitancias e inductancias tomando en cuenta los estándares en rizados de voltajes, corrientes y se diseñarán los controladores para cada uno de los convertidores, todo esto con la ayuda del software MATLAB/SIMULIK/SYMPOWERSYSTEMS.</a:t>
            </a:r>
            <a:endParaRPr lang="es-ES" dirty="0"/>
          </a:p>
          <a:p>
            <a:endParaRPr lang="es-ES" dirty="0"/>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600" b="1" dirty="0" smtClean="0">
                <a:solidFill>
                  <a:schemeClr val="tx1"/>
                </a:solidFill>
              </a:rPr>
              <a:t>BIBLIOGRAFIA</a:t>
            </a:r>
          </a:p>
        </p:txBody>
      </p:sp>
      <p:sp>
        <p:nvSpPr>
          <p:cNvPr id="3" name="2 Marcador de contenido"/>
          <p:cNvSpPr>
            <a:spLocks noGrp="1"/>
          </p:cNvSpPr>
          <p:nvPr>
            <p:ph sz="quarter" idx="1"/>
          </p:nvPr>
        </p:nvSpPr>
        <p:spPr>
          <a:xfrm>
            <a:off x="500034" y="1571612"/>
            <a:ext cx="7467600" cy="4873752"/>
          </a:xfrm>
        </p:spPr>
        <p:txBody>
          <a:bodyPr>
            <a:normAutofit fontScale="92500" lnSpcReduction="10000"/>
          </a:bodyPr>
          <a:lstStyle/>
          <a:p>
            <a:pPr>
              <a:buNone/>
            </a:pPr>
            <a:r>
              <a:rPr lang="es-ES" dirty="0" smtClean="0"/>
              <a:t>[1] ECOPOWER, energías renovables,  </a:t>
            </a:r>
            <a:r>
              <a:rPr lang="es-ES" dirty="0" smtClean="0">
                <a:hlinkClick r:id="rId2"/>
              </a:rPr>
              <a:t>http://www.ecopowerchile.com/blog/?page_id=492</a:t>
            </a:r>
            <a:r>
              <a:rPr lang="es-ES" dirty="0" smtClean="0"/>
              <a:t> , Julio 20 del 2010</a:t>
            </a:r>
          </a:p>
          <a:p>
            <a:pPr>
              <a:buNone/>
            </a:pPr>
            <a:r>
              <a:rPr lang="en-US" dirty="0" smtClean="0"/>
              <a:t>[2] Fast Fourier Transform Laboratory, </a:t>
            </a:r>
            <a:r>
              <a:rPr lang="en-US" dirty="0" err="1" smtClean="0"/>
              <a:t>convertidor</a:t>
            </a:r>
            <a:r>
              <a:rPr lang="en-US" dirty="0" smtClean="0"/>
              <a:t> DC-DC Boost, </a:t>
            </a:r>
            <a:r>
              <a:rPr lang="en-US" dirty="0" smtClean="0">
                <a:hlinkClick r:id="rId3"/>
              </a:rPr>
              <a:t>http://fftlab.com/Electronica%20de%20Potencia/Convertido%20Elevador/Boost.htm</a:t>
            </a:r>
            <a:r>
              <a:rPr lang="en-US" dirty="0" smtClean="0"/>
              <a:t>, </a:t>
            </a:r>
            <a:r>
              <a:rPr lang="en-US" dirty="0" err="1" smtClean="0"/>
              <a:t>Agosto</a:t>
            </a:r>
            <a:r>
              <a:rPr lang="en-US" dirty="0" smtClean="0"/>
              <a:t> 9 del 2010</a:t>
            </a:r>
            <a:endParaRPr lang="es-ES" dirty="0" smtClean="0"/>
          </a:p>
          <a:p>
            <a:pPr>
              <a:buNone/>
            </a:pPr>
            <a:r>
              <a:rPr lang="en-US" dirty="0" smtClean="0"/>
              <a:t>[3]  Mohan, Ned, “First course on Power Electronics and Drives”, MNPERE, 2003  Mohan, </a:t>
            </a:r>
            <a:r>
              <a:rPr lang="en-US" dirty="0" err="1" smtClean="0"/>
              <a:t>Undeland</a:t>
            </a:r>
            <a:r>
              <a:rPr lang="en-US" dirty="0" smtClean="0"/>
              <a:t>, Robbins, “Power Electronics: Converters, Applications, and design”, Wiley, 2003, </a:t>
            </a:r>
            <a:r>
              <a:rPr lang="en-US" dirty="0" err="1" smtClean="0"/>
              <a:t>Septiembre</a:t>
            </a:r>
            <a:r>
              <a:rPr lang="en-US" dirty="0" smtClean="0"/>
              <a:t> 10 del 2010</a:t>
            </a:r>
            <a:endParaRPr lang="es-ES" dirty="0" smtClean="0"/>
          </a:p>
          <a:p>
            <a:pPr>
              <a:buNone/>
            </a:pPr>
            <a:r>
              <a:rPr lang="es-ES" dirty="0" smtClean="0"/>
              <a:t>[4] </a:t>
            </a:r>
            <a:r>
              <a:rPr lang="es-ES" dirty="0" err="1" smtClean="0"/>
              <a:t>Wikipedia</a:t>
            </a:r>
            <a:r>
              <a:rPr lang="es-ES" dirty="0" smtClean="0"/>
              <a:t>, Modulación por anchos de pulsos, es.wikipedia.org/.../</a:t>
            </a:r>
            <a:r>
              <a:rPr lang="es-ES" dirty="0" err="1" smtClean="0"/>
              <a:t>Modulación_por_ancho_de_pulsos</a:t>
            </a:r>
            <a:r>
              <a:rPr lang="es-ES" dirty="0" smtClean="0"/>
              <a:t> Octubre 20 del 2010</a:t>
            </a:r>
          </a:p>
          <a:p>
            <a:pPr>
              <a:buNone/>
            </a:pPr>
            <a:endParaRPr lang="es-ES" dirty="0"/>
          </a:p>
        </p:txBody>
      </p:sp>
      <p:pic>
        <p:nvPicPr>
          <p:cNvPr id="4" name="Picture 4"/>
          <p:cNvPicPr>
            <a:picLocks noChangeAspect="1" noChangeArrowheads="1"/>
          </p:cNvPicPr>
          <p:nvPr/>
        </p:nvPicPr>
        <p:blipFill>
          <a:blip r:embed="rId4"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 sz="2600" b="1" dirty="0" smtClean="0">
                <a:solidFill>
                  <a:schemeClr val="tx1"/>
                </a:solidFill>
              </a:rPr>
              <a:t>Resumen</a:t>
            </a:r>
          </a:p>
        </p:txBody>
      </p:sp>
      <p:sp>
        <p:nvSpPr>
          <p:cNvPr id="3" name="2 Marcador de contenido"/>
          <p:cNvSpPr>
            <a:spLocks noGrp="1"/>
          </p:cNvSpPr>
          <p:nvPr>
            <p:ph sz="quarter" idx="1"/>
          </p:nvPr>
        </p:nvSpPr>
        <p:spPr/>
        <p:txBody>
          <a:bodyPr>
            <a:normAutofit/>
          </a:bodyPr>
          <a:lstStyle/>
          <a:p>
            <a:pPr algn="just"/>
            <a:r>
              <a:rPr lang="es-EC" dirty="0"/>
              <a:t>Se dimensionarán los componentes de cada uno de los convertidores tales como resistencias, capacitancias e inductancias tomando en cuenta los estándares en rizados de voltajes, corrientes y se diseñarán los controladores para cada uno de los convertidores, todo esto con la ayuda del software MATLAB/SIMULIK/SYMPOWERSYSTEMS.</a:t>
            </a:r>
            <a:endParaRPr lang="es-ES" dirty="0"/>
          </a:p>
          <a:p>
            <a:endParaRPr lang="es-ES" dirty="0"/>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S" sz="2600" b="1" dirty="0" smtClean="0">
                <a:solidFill>
                  <a:schemeClr val="tx1"/>
                </a:solidFill>
              </a:rPr>
              <a:t>Resumen</a:t>
            </a:r>
            <a:endParaRPr lang="es-ES" sz="2600" b="1" dirty="0">
              <a:solidFill>
                <a:schemeClr val="tx1"/>
              </a:solidFill>
            </a:endParaRPr>
          </a:p>
        </p:txBody>
      </p:sp>
      <p:sp>
        <p:nvSpPr>
          <p:cNvPr id="3" name="2 Marcador de contenido"/>
          <p:cNvSpPr>
            <a:spLocks noGrp="1"/>
          </p:cNvSpPr>
          <p:nvPr>
            <p:ph sz="quarter" idx="1"/>
          </p:nvPr>
        </p:nvSpPr>
        <p:spPr/>
        <p:txBody>
          <a:bodyPr>
            <a:normAutofit/>
          </a:bodyPr>
          <a:lstStyle/>
          <a:p>
            <a:r>
              <a:rPr lang="es-EC" dirty="0" smtClean="0"/>
              <a:t>Finalmente se realizarán las simulaciones de los convertidores trabajando de forma conjunta para las diferentes situaciones que se podrían presentar.</a:t>
            </a:r>
            <a:endParaRPr lang="es-ES" dirty="0" smtClean="0"/>
          </a:p>
          <a:p>
            <a:endParaRPr lang="es-ES" dirty="0"/>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2600" b="1" dirty="0" smtClean="0">
                <a:solidFill>
                  <a:schemeClr val="tx1"/>
                </a:solidFill>
              </a:rPr>
              <a:t>Energía</a:t>
            </a:r>
            <a:r>
              <a:rPr lang="es-EC" b="1" dirty="0"/>
              <a:t> </a:t>
            </a:r>
            <a:r>
              <a:rPr lang="es-EC" sz="2600" b="1" dirty="0" smtClean="0">
                <a:solidFill>
                  <a:schemeClr val="tx1"/>
                </a:solidFill>
              </a:rPr>
              <a:t>Solar</a:t>
            </a:r>
            <a:r>
              <a:rPr lang="es-EC" b="1" dirty="0"/>
              <a:t> </a:t>
            </a:r>
            <a:r>
              <a:rPr lang="es-EC" sz="2600" b="1" dirty="0" smtClean="0">
                <a:solidFill>
                  <a:schemeClr val="tx1"/>
                </a:solidFill>
              </a:rPr>
              <a:t>Fotovoltaica</a:t>
            </a:r>
            <a:endParaRPr lang="es-ES" sz="2600" b="1" dirty="0" smtClean="0">
              <a:solidFill>
                <a:schemeClr val="tx1"/>
              </a:solidFill>
            </a:endParaRPr>
          </a:p>
        </p:txBody>
      </p:sp>
      <p:sp>
        <p:nvSpPr>
          <p:cNvPr id="3" name="2 Marcador de contenido"/>
          <p:cNvSpPr>
            <a:spLocks noGrp="1"/>
          </p:cNvSpPr>
          <p:nvPr>
            <p:ph sz="quarter" idx="1"/>
          </p:nvPr>
        </p:nvSpPr>
        <p:spPr/>
        <p:txBody>
          <a:bodyPr>
            <a:normAutofit/>
          </a:bodyPr>
          <a:lstStyle/>
          <a:p>
            <a:r>
              <a:rPr lang="es-ES" dirty="0" smtClean="0"/>
              <a:t>Es </a:t>
            </a:r>
            <a:r>
              <a:rPr lang="es-ES" dirty="0"/>
              <a:t>un tipo de </a:t>
            </a:r>
            <a:r>
              <a:rPr lang="es-ES" dirty="0" smtClean="0"/>
              <a:t>energía </a:t>
            </a:r>
            <a:r>
              <a:rPr lang="es-ES" dirty="0"/>
              <a:t>renovable </a:t>
            </a:r>
            <a:r>
              <a:rPr lang="es-ES" dirty="0" smtClean="0"/>
              <a:t>obtenida </a:t>
            </a:r>
            <a:r>
              <a:rPr lang="es-ES" dirty="0"/>
              <a:t>directamente de los rayos del sol </a:t>
            </a:r>
            <a:r>
              <a:rPr lang="es-ES" dirty="0" smtClean="0"/>
              <a:t>gracias </a:t>
            </a:r>
            <a:r>
              <a:rPr lang="es-ES" dirty="0"/>
              <a:t>al efecto fotoeléctrico de un determinado dispositivo; normalmente una lámina metálica semiconductora llamada célula </a:t>
            </a:r>
            <a:r>
              <a:rPr lang="es-ES" dirty="0" smtClean="0"/>
              <a:t>fotovoltaica</a:t>
            </a:r>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785794"/>
            <a:ext cx="8229600" cy="1143000"/>
          </a:xfrm>
        </p:spPr>
        <p:txBody>
          <a:bodyPr>
            <a:normAutofit/>
          </a:bodyPr>
          <a:lstStyle/>
          <a:p>
            <a:r>
              <a:rPr lang="es-EC" sz="2600" b="1" dirty="0">
                <a:solidFill>
                  <a:schemeClr val="tx1"/>
                </a:solidFill>
              </a:rPr>
              <a:t>Aplicaciones</a:t>
            </a:r>
            <a:r>
              <a:rPr lang="es-EC" b="1" dirty="0"/>
              <a:t> </a:t>
            </a:r>
            <a:r>
              <a:rPr lang="es-EC" sz="2600" b="1" dirty="0">
                <a:solidFill>
                  <a:schemeClr val="tx1"/>
                </a:solidFill>
              </a:rPr>
              <a:t>de</a:t>
            </a:r>
            <a:r>
              <a:rPr lang="es-EC" b="1" dirty="0"/>
              <a:t> </a:t>
            </a:r>
            <a:r>
              <a:rPr lang="es-EC" sz="2600" b="1" dirty="0">
                <a:solidFill>
                  <a:schemeClr val="tx1"/>
                </a:solidFill>
              </a:rPr>
              <a:t>la</a:t>
            </a:r>
            <a:r>
              <a:rPr lang="es-EC" b="1" dirty="0"/>
              <a:t> </a:t>
            </a:r>
            <a:r>
              <a:rPr lang="es-EC" sz="2600" b="1" dirty="0">
                <a:solidFill>
                  <a:schemeClr val="tx1"/>
                </a:solidFill>
              </a:rPr>
              <a:t>energía</a:t>
            </a:r>
            <a:r>
              <a:rPr lang="es-EC" b="1" dirty="0"/>
              <a:t> </a:t>
            </a:r>
            <a:r>
              <a:rPr lang="es-EC" sz="2600" b="1" dirty="0">
                <a:solidFill>
                  <a:schemeClr val="tx1"/>
                </a:solidFill>
              </a:rPr>
              <a:t>solar</a:t>
            </a:r>
            <a:r>
              <a:rPr lang="es-EC" b="1" dirty="0"/>
              <a:t> </a:t>
            </a:r>
            <a:r>
              <a:rPr lang="es-EC" sz="2600" b="1" dirty="0">
                <a:solidFill>
                  <a:schemeClr val="tx1"/>
                </a:solidFill>
              </a:rPr>
              <a:t>fotovoltaica</a:t>
            </a:r>
            <a:endParaRPr lang="es-ES" sz="2600" b="1" dirty="0">
              <a:solidFill>
                <a:schemeClr val="tx1"/>
              </a:solidFill>
            </a:endParaRPr>
          </a:p>
        </p:txBody>
      </p:sp>
      <p:sp>
        <p:nvSpPr>
          <p:cNvPr id="3" name="2 Marcador de contenido"/>
          <p:cNvSpPr>
            <a:spLocks noGrp="1"/>
          </p:cNvSpPr>
          <p:nvPr>
            <p:ph sz="quarter" idx="1"/>
          </p:nvPr>
        </p:nvSpPr>
        <p:spPr>
          <a:xfrm>
            <a:off x="500034" y="1928802"/>
            <a:ext cx="8229600" cy="4525963"/>
          </a:xfrm>
        </p:spPr>
        <p:txBody>
          <a:bodyPr>
            <a:normAutofit/>
          </a:bodyPr>
          <a:lstStyle/>
          <a:p>
            <a:pPr lvl="0"/>
            <a:r>
              <a:rPr lang="es-ES" dirty="0"/>
              <a:t>Pequeñas instalaciones de iluminación en viviendas (exterior y interior)</a:t>
            </a:r>
          </a:p>
          <a:p>
            <a:pPr lvl="0"/>
            <a:r>
              <a:rPr lang="es-ES" dirty="0"/>
              <a:t>Instalaciones de bombeo agua de pozos o riego autónomo.</a:t>
            </a:r>
          </a:p>
          <a:p>
            <a:pPr lvl="0"/>
            <a:r>
              <a:rPr lang="es-ES" dirty="0"/>
              <a:t>Instalaciones en viviendas en las que es más viable económicamente implementar una instalación autónoma que realizar la conexión a la red general, normalmente por lejanía de esta.</a:t>
            </a:r>
          </a:p>
          <a:p>
            <a:endParaRPr lang="es-ES" dirty="0"/>
          </a:p>
        </p:txBody>
      </p:sp>
      <p:pic>
        <p:nvPicPr>
          <p:cNvPr id="4" name="Picture 4"/>
          <p:cNvPicPr>
            <a:picLocks noChangeAspect="1" noChangeArrowheads="1"/>
          </p:cNvPicPr>
          <p:nvPr/>
        </p:nvPicPr>
        <p:blipFill>
          <a:blip r:embed="rId2" cstate="print"/>
          <a:srcRect/>
          <a:stretch>
            <a:fillRect/>
          </a:stretch>
        </p:blipFill>
        <p:spPr bwMode="auto">
          <a:xfrm>
            <a:off x="7643834" y="357166"/>
            <a:ext cx="1114425" cy="571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761</TotalTime>
  <Words>1918</Words>
  <Application>Microsoft Office PowerPoint</Application>
  <PresentationFormat>Presentación en pantalla (4:3)</PresentationFormat>
  <Paragraphs>272</Paragraphs>
  <Slides>50</Slides>
  <Notes>1</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50</vt:i4>
      </vt:variant>
    </vt:vector>
  </HeadingPairs>
  <TitlesOfParts>
    <vt:vector size="51" baseType="lpstr">
      <vt:lpstr>Mirador</vt:lpstr>
      <vt:lpstr>Tesina de Seminario</vt:lpstr>
      <vt:lpstr>TEMA:</vt:lpstr>
      <vt:lpstr>Resumen</vt:lpstr>
      <vt:lpstr>Resumen</vt:lpstr>
      <vt:lpstr>Resumen</vt:lpstr>
      <vt:lpstr>Resumen</vt:lpstr>
      <vt:lpstr>Resumen</vt:lpstr>
      <vt:lpstr>Energía Solar Fotovoltaica</vt:lpstr>
      <vt:lpstr>Aplicaciones de la energía solar fotovoltaica</vt:lpstr>
      <vt:lpstr>Sistema fotovoltaico aislado </vt:lpstr>
      <vt:lpstr>Motivación del proyecto</vt:lpstr>
      <vt:lpstr>Panel Fotovoltaico </vt:lpstr>
      <vt:lpstr>Principio de funcionamiento de los paneles fotovoltaicos </vt:lpstr>
      <vt:lpstr>Circuito equivalente del panel fotovoltaico </vt:lpstr>
      <vt:lpstr>Convertidores PWM </vt:lpstr>
      <vt:lpstr>Modulación por ancho de pulsos  </vt:lpstr>
      <vt:lpstr>Ciclo de trabajo</vt:lpstr>
      <vt:lpstr>Señales en los convertidores PWM</vt:lpstr>
      <vt:lpstr>Convertidor DC-DC tipo Boost </vt:lpstr>
      <vt:lpstr>Voltajes de entrada y salida en el convertidor</vt:lpstr>
      <vt:lpstr>Convertidores DC-AC Trifásicos </vt:lpstr>
      <vt:lpstr>Señales de modulación en los inversores trifásicos</vt:lpstr>
      <vt:lpstr>Análisis de funcionamiento </vt:lpstr>
      <vt:lpstr>Análisis de funcionamiento </vt:lpstr>
      <vt:lpstr>Análisis de funcionamiento </vt:lpstr>
      <vt:lpstr>Voltaje de salida del convertidor DC-AC</vt:lpstr>
      <vt:lpstr>Seguimiento del punto de potencia máxima</vt:lpstr>
      <vt:lpstr>Dimensionamiento del arreglo de paneles fotovoltaicos </vt:lpstr>
      <vt:lpstr>Dimensionamiento del Convertidor DC-DC Boost del panel fotovoltaico </vt:lpstr>
      <vt:lpstr>Dimensionamiento de la Capacitancia C del convertidor DC_DC Boost </vt:lpstr>
      <vt:lpstr>Dimensionamiento de los elementos del convertidor DC-AC.</vt:lpstr>
      <vt:lpstr>Técnica del factor K para dimensionar controladores </vt:lpstr>
      <vt:lpstr>Tipos de controladores</vt:lpstr>
      <vt:lpstr>Diseño del controlador de voltaje del DC-DC Boost </vt:lpstr>
      <vt:lpstr>Diseño del controlador de voltaje del DC-DC Batería </vt:lpstr>
      <vt:lpstr>Diseño del controlador del Inversor </vt:lpstr>
      <vt:lpstr>Diseño del controlador del Inversor </vt:lpstr>
      <vt:lpstr>Funcionamiento de los módulos Panel Fotovoltaico – Batería</vt:lpstr>
      <vt:lpstr>Funcionamiento de los módulos Batería – Convertidor AC –DC</vt:lpstr>
      <vt:lpstr>Corrientes y voltajes en la carga</vt:lpstr>
      <vt:lpstr>Funcionamiento de los módulos Panel fotovoltaico-Batería–Convertidor AC –DC</vt:lpstr>
      <vt:lpstr>Corrientes y voltajes en el sistema</vt:lpstr>
      <vt:lpstr>Controlador  principal del sistema completo</vt:lpstr>
      <vt:lpstr>Controlador  principal del sistema completo</vt:lpstr>
      <vt:lpstr>Controlador  principal del sistema completo</vt:lpstr>
      <vt:lpstr>Controlador  principal del sistema completo</vt:lpstr>
      <vt:lpstr>CONCLUSIONES </vt:lpstr>
      <vt:lpstr>CONCLUSIONES </vt:lpstr>
      <vt:lpstr>RECOMENDACIONES</vt:lpstr>
      <vt:lpstr>BIBLIOGRAFIA</vt:lpstr>
    </vt:vector>
  </TitlesOfParts>
  <Company>dsfdsf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Marcelo</dc:creator>
  <cp:lastModifiedBy>Marcelo</cp:lastModifiedBy>
  <cp:revision>81</cp:revision>
  <dcterms:created xsi:type="dcterms:W3CDTF">2010-12-15T01:31:21Z</dcterms:created>
  <dcterms:modified xsi:type="dcterms:W3CDTF">2010-12-17T08:09:34Z</dcterms:modified>
</cp:coreProperties>
</file>