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8" r:id="rId2"/>
    <p:sldId id="297" r:id="rId3"/>
    <p:sldId id="268" r:id="rId4"/>
    <p:sldId id="259" r:id="rId5"/>
    <p:sldId id="269" r:id="rId6"/>
    <p:sldId id="270" r:id="rId7"/>
    <p:sldId id="260" r:id="rId8"/>
    <p:sldId id="267" r:id="rId9"/>
    <p:sldId id="266" r:id="rId10"/>
    <p:sldId id="263" r:id="rId11"/>
    <p:sldId id="301" r:id="rId12"/>
    <p:sldId id="280" r:id="rId13"/>
    <p:sldId id="283" r:id="rId14"/>
    <p:sldId id="282" r:id="rId15"/>
    <p:sldId id="284" r:id="rId16"/>
    <p:sldId id="285" r:id="rId17"/>
    <p:sldId id="286" r:id="rId18"/>
    <p:sldId id="291" r:id="rId19"/>
    <p:sldId id="293" r:id="rId20"/>
    <p:sldId id="299" r:id="rId21"/>
    <p:sldId id="287" r:id="rId22"/>
    <p:sldId id="289" r:id="rId23"/>
    <p:sldId id="290" r:id="rId24"/>
    <p:sldId id="300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8" autoAdjust="0"/>
    <p:restoredTop sz="94660" autoAdjust="0"/>
  </p:normalViewPr>
  <p:slideViewPr>
    <p:cSldViewPr>
      <p:cViewPr>
        <p:scale>
          <a:sx n="80" d="100"/>
          <a:sy n="80" d="100"/>
        </p:scale>
        <p:origin x="-10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21/09/2011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21/09/2011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21/09/2011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21/09/2011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21/09/2011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500306"/>
            <a:ext cx="8229600" cy="148271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C" dirty="0" smtClean="0"/>
              <a:t>“REDISEÑO Y CONSTRUCCION DEL SISTEMA ELÉCTRICO Y ELECTRÓNICO DE CONTROL DE UNIDADES EDUCATIVAS, TIPO MAWDSLEY’S, PARA EL ESTUDIO DE CONVERTIDORES AC/DC, AC/AC Y CONTROL DE MOTORES DC Y AC”</a:t>
            </a:r>
          </a:p>
          <a:p>
            <a:endParaRPr lang="es-EC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57224" y="1357298"/>
            <a:ext cx="76802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s-EC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NFORME DE PROYECTO DE GRADUACI</a:t>
            </a:r>
            <a:r>
              <a:rPr kumimoji="0" lang="es-EC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71736" y="5072074"/>
            <a:ext cx="40302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Harol Leiston Espinoza Bravo</a:t>
            </a:r>
            <a:endParaRPr kumimoji="0" lang="es-EC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Richard Michael S</a:t>
            </a:r>
            <a:r>
              <a:rPr kumimoji="0" 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nchez Rosado</a:t>
            </a:r>
            <a:endParaRPr kumimoji="0" lang="es-EC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Users\Harol\Desktop\P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50199" y="-392934"/>
            <a:ext cx="5643601" cy="81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i="1" u="sng" dirty="0" smtClean="0"/>
              <a:t>Plano General del Equipo Educativo tipo Mawdsley’s</a:t>
            </a:r>
            <a:endParaRPr lang="es-EC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 l="2541" t="13184" r="4259" b="4147"/>
          <a:stretch>
            <a:fillRect/>
          </a:stretch>
        </p:blipFill>
        <p:spPr bwMode="auto">
          <a:xfrm>
            <a:off x="107982" y="806471"/>
            <a:ext cx="8964612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i="1" u="sng" dirty="0" smtClean="0"/>
              <a:t>Esquemático de la tarjeta de control DC2554</a:t>
            </a:r>
            <a:endParaRPr lang="es-EC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3183" t="15625" r="8447" b="6250"/>
          <a:stretch>
            <a:fillRect/>
          </a:stretch>
        </p:blipFill>
        <p:spPr bwMode="auto">
          <a:xfrm>
            <a:off x="1" y="428605"/>
            <a:ext cx="4857752" cy="363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0" y="0"/>
            <a:ext cx="5786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Diagrama del circuito sincronizador de pulsos</a:t>
            </a:r>
            <a:endParaRPr lang="es-EC" sz="2400" dirty="0"/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 l="1647" t="7812" r="622" b="10156"/>
          <a:stretch>
            <a:fillRect/>
          </a:stretch>
        </p:blipFill>
        <p:spPr bwMode="auto">
          <a:xfrm>
            <a:off x="4930908" y="428604"/>
            <a:ext cx="421309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80"/>
            <a:ext cx="692945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858016" y="4941056"/>
            <a:ext cx="20717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 smtClean="0"/>
              <a:t>Señales reales del voltaje de sincronismo y voltaje en base de VT1</a:t>
            </a:r>
            <a:endParaRPr lang="es-EC" sz="2000" dirty="0"/>
          </a:p>
        </p:txBody>
      </p:sp>
      <p:sp>
        <p:nvSpPr>
          <p:cNvPr id="9" name="8 Rectángulo"/>
          <p:cNvSpPr/>
          <p:nvPr/>
        </p:nvSpPr>
        <p:spPr>
          <a:xfrm>
            <a:off x="4786314" y="3006866"/>
            <a:ext cx="4500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 smtClean="0"/>
              <a:t>Señales </a:t>
            </a:r>
            <a:r>
              <a:rPr lang="es-EC" sz="2000" dirty="0" smtClean="0"/>
              <a:t>simuladas de </a:t>
            </a:r>
            <a:r>
              <a:rPr lang="es-EC" sz="2000" dirty="0" smtClean="0"/>
              <a:t>voltaje de sincronismo y voltaje en base de VT1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7256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85720" y="584575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Señales reales del voltaje de sincronismo y voltaje cruce por cero en base de VT3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993" t="13253" r="1982" b="13855"/>
          <a:stretch>
            <a:fillRect/>
          </a:stretch>
        </p:blipFill>
        <p:spPr bwMode="auto">
          <a:xfrm>
            <a:off x="-32" y="500042"/>
            <a:ext cx="53578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-1571668" y="0"/>
            <a:ext cx="8215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lang="es-EC" sz="2400" dirty="0" smtClean="0" bmk="">
                <a:ea typeface="Calibri" pitchFamily="34" charset="0"/>
                <a:cs typeface="Arial" pitchFamily="34" charset="0"/>
              </a:rPr>
              <a:t>Diagrama del c</a:t>
            </a:r>
            <a:r>
              <a:rPr kumimoji="0" lang="es-EC" sz="24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ircuito </a:t>
            </a:r>
            <a:r>
              <a:rPr kumimoji="0" lang="es-EC" sz="240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variador de ángulo de disparo</a:t>
            </a:r>
            <a:endParaRPr kumimoji="0" lang="es-EC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664370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 l="1647" t="7812" r="622" b="10156"/>
          <a:stretch>
            <a:fillRect/>
          </a:stretch>
        </p:blipFill>
        <p:spPr bwMode="auto">
          <a:xfrm>
            <a:off x="5357818" y="500042"/>
            <a:ext cx="37861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6643702" y="3929066"/>
            <a:ext cx="25002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 smtClean="0"/>
              <a:t>Señales reales del voltaje de sincronismo y voltaje en ánodo del PUT VT25 con el potenciómetro de referencia a 50%</a:t>
            </a:r>
            <a:endParaRPr lang="es-EC" sz="2000" dirty="0"/>
          </a:p>
        </p:txBody>
      </p:sp>
      <p:sp>
        <p:nvSpPr>
          <p:cNvPr id="9" name="8 Rectángulo"/>
          <p:cNvSpPr/>
          <p:nvPr/>
        </p:nvSpPr>
        <p:spPr>
          <a:xfrm>
            <a:off x="5357818" y="2571744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Simulación de las formas de onda del circuito variador de ángulo de disparo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57158" y="5572140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Señales reales del voltaje de sincronismo y voltaje en colector de VT4 con el potenciómetro de referencia a 50%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1239" t="9919" r="3023" b="10065"/>
          <a:stretch>
            <a:fillRect/>
          </a:stretch>
        </p:blipFill>
        <p:spPr bwMode="auto">
          <a:xfrm>
            <a:off x="-32" y="500042"/>
            <a:ext cx="528641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0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Diagrama del circuito </a:t>
            </a:r>
            <a:r>
              <a:rPr lang="es-EC" sz="2400" dirty="0" smtClean="0"/>
              <a:t>de disparo</a:t>
            </a:r>
            <a:endParaRPr lang="es-EC" sz="2400" dirty="0"/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 l="1683" t="8008" r="585" b="9961"/>
          <a:stretch>
            <a:fillRect/>
          </a:stretch>
        </p:blipFill>
        <p:spPr bwMode="auto">
          <a:xfrm>
            <a:off x="5357818" y="500042"/>
            <a:ext cx="3786182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664370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572296" y="4643446"/>
            <a:ext cx="2643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 smtClean="0"/>
              <a:t>Señales reales del pulso de disparo IC1-10 y pulso ensanchado de disparo IC2-6</a:t>
            </a:r>
            <a:endParaRPr lang="es-EC" sz="2000" dirty="0"/>
          </a:p>
        </p:txBody>
      </p:sp>
      <p:sp>
        <p:nvSpPr>
          <p:cNvPr id="10" name="9 Rectángulo"/>
          <p:cNvSpPr/>
          <p:nvPr/>
        </p:nvSpPr>
        <p:spPr>
          <a:xfrm>
            <a:off x="5357818" y="2928934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Simulación de las formas de onda del circuito disparador oscilador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5011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Señales reales del Voltaje de sincronismo y Voltaje entre Gate y Cátodo de TH1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Rectificador Monofásico de onda completa totalmente controlado R:200ohm  L:193mH</a:t>
            </a:r>
            <a:endParaRPr lang="es-EC" sz="2400" dirty="0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71438" y="642918"/>
          <a:ext cx="4314825" cy="2971800"/>
        </p:xfrm>
        <a:graphic>
          <a:graphicData uri="http://schemas.openxmlformats.org/presentationml/2006/ole">
            <p:oleObj spid="_x0000_s12289" name="Visio" r:id="rId3" imgW="7858789" imgH="5388684" progId="Visio.Drawing.11">
              <p:embed/>
            </p:oleObj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114800" y="642918"/>
          <a:ext cx="5029200" cy="2305050"/>
        </p:xfrm>
        <a:graphic>
          <a:graphicData uri="http://schemas.openxmlformats.org/presentationml/2006/ole">
            <p:oleObj spid="_x0000_s12290" name="AutoCAD Drawing" r:id="rId4" imgW="11811000" imgH="5410200" progId="AutoCAD.Drawing.18">
              <p:embed/>
            </p:oleObj>
          </a:graphicData>
        </a:graphic>
      </p:graphicFrame>
      <p:pic>
        <p:nvPicPr>
          <p:cNvPr id="5" name="3 Marcador de contenido"/>
          <p:cNvPicPr>
            <a:picLocks noGrp="1"/>
          </p:cNvPicPr>
          <p:nvPr>
            <p:ph idx="1"/>
          </p:nvPr>
        </p:nvPicPr>
        <p:blipFill>
          <a:blip r:embed="rId5" cstate="print"/>
          <a:srcRect l="952" t="10666" r="952" b="2667"/>
          <a:stretch>
            <a:fillRect/>
          </a:stretch>
        </p:blipFill>
        <p:spPr bwMode="auto">
          <a:xfrm>
            <a:off x="-32" y="3786190"/>
            <a:ext cx="678661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858016" y="4214818"/>
            <a:ext cx="2285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/>
              <a:t>Señales reales del Rectificador Monofásico de onda completa totalmente controlado </a:t>
            </a:r>
            <a:endParaRPr lang="es-EC" sz="2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29124" y="2786058"/>
            <a:ext cx="32147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Conexiones en el panel frontal inferior y superior del equipo educativo para convertidor AC/DC monof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sico de onda completa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Rectificador Trifásico de onda completa totalmente controlado R:200ohm  L:193mH</a:t>
            </a:r>
            <a:endParaRPr lang="es-EC" sz="2400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0" y="785794"/>
          <a:ext cx="4391025" cy="3019425"/>
        </p:xfrm>
        <a:graphic>
          <a:graphicData uri="http://schemas.openxmlformats.org/presentationml/2006/ole">
            <p:oleObj spid="_x0000_s9222" name="Visio" r:id="rId3" imgW="7858789" imgH="5388684" progId="Visio.Drawing.11">
              <p:embed/>
            </p:oleObj>
          </a:graphicData>
        </a:graphic>
      </p:graphicFrame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124325" y="714356"/>
          <a:ext cx="5019675" cy="2409825"/>
        </p:xfrm>
        <a:graphic>
          <a:graphicData uri="http://schemas.openxmlformats.org/presentationml/2006/ole">
            <p:oleObj spid="_x0000_s9224" name="AutoCAD Drawing" r:id="rId4" imgW="12001500" imgH="5581650" progId="AutoCAD.Drawing.18">
              <p:embed/>
            </p:oleObj>
          </a:graphicData>
        </a:graphic>
      </p:graphicFrame>
      <p:pic>
        <p:nvPicPr>
          <p:cNvPr id="16" name="15 Imagen"/>
          <p:cNvPicPr/>
          <p:nvPr/>
        </p:nvPicPr>
        <p:blipFill>
          <a:blip r:embed="rId5" cstate="print"/>
          <a:srcRect l="926" t="10390" r="926" b="3896"/>
          <a:stretch>
            <a:fillRect/>
          </a:stretch>
        </p:blipFill>
        <p:spPr bwMode="auto">
          <a:xfrm>
            <a:off x="0" y="3857628"/>
            <a:ext cx="664370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6715140" y="4214818"/>
            <a:ext cx="2143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/>
              <a:t>Señales reales del Rectificador Trifásico de onda completa totalmente controlado </a:t>
            </a:r>
            <a:endParaRPr lang="es-EC" sz="2000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429124" y="2903521"/>
            <a:ext cx="32147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Conexiones en el panel frontal inferior y superior del equipo educativo para convertidor AC/DC trif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sico de onda completa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8"/>
            <a:ext cx="9144000" cy="1143000"/>
          </a:xfrm>
        </p:spPr>
        <p:txBody>
          <a:bodyPr>
            <a:noAutofit/>
          </a:bodyPr>
          <a:lstStyle/>
          <a:p>
            <a:r>
              <a:rPr lang="es-EC" sz="3600" dirty="0" smtClean="0"/>
              <a:t>¿Qué es el equipo educativo tipo MAWDSLEY’S y para que sirve?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43050"/>
            <a:ext cx="3971924" cy="4525963"/>
          </a:xfrm>
        </p:spPr>
        <p:txBody>
          <a:bodyPr>
            <a:normAutofit/>
          </a:bodyPr>
          <a:lstStyle/>
          <a:p>
            <a:r>
              <a:rPr lang="es-EC" sz="2800" dirty="0" smtClean="0"/>
              <a:t>Diversas topologías de rectificadores  y controladores AC-AC y AC-DC</a:t>
            </a:r>
          </a:p>
          <a:p>
            <a:r>
              <a:rPr lang="es-EC" sz="2800" dirty="0" smtClean="0"/>
              <a:t>Rectificación controlada por fase usando tiristores</a:t>
            </a:r>
          </a:p>
          <a:p>
            <a:r>
              <a:rPr lang="es-EC" sz="2800" dirty="0" smtClean="0"/>
              <a:t>Control de  velocidad y torque </a:t>
            </a:r>
            <a:endParaRPr lang="es-EC" sz="2800" dirty="0"/>
          </a:p>
        </p:txBody>
      </p:sp>
      <p:pic>
        <p:nvPicPr>
          <p:cNvPr id="1027" name="Picture 3" descr="F:\FOTOS_MAWDLEY\DSC0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967" y="1857364"/>
            <a:ext cx="4822065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Señales reales de distintos </a:t>
            </a:r>
            <a:r>
              <a:rPr lang="es-EC" sz="3600" dirty="0" smtClean="0"/>
              <a:t>convertidores</a:t>
            </a:r>
            <a:endParaRPr lang="es-EC" sz="36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8671"/>
            <a:ext cx="46434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smtClean="0"/>
              <a:t>R</a:t>
            </a:r>
            <a:r>
              <a:rPr lang="es-EC" dirty="0" smtClean="0"/>
              <a:t>ectificador </a:t>
            </a:r>
            <a:r>
              <a:rPr lang="es-EC" dirty="0" smtClean="0"/>
              <a:t>monofásico de onda completa controlado con motor MV1006 como carga</a:t>
            </a:r>
            <a:endParaRPr lang="es-EC" dirty="0"/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44291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643470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 smtClean="0"/>
              <a:t>Rectificador </a:t>
            </a:r>
            <a:r>
              <a:rPr lang="es-EC" dirty="0" smtClean="0"/>
              <a:t>trifásico de onda completa controlado con motor MV1006 como carga</a:t>
            </a:r>
            <a:endParaRPr lang="es-EC" dirty="0"/>
          </a:p>
        </p:txBody>
      </p:sp>
      <p:pic>
        <p:nvPicPr>
          <p:cNvPr id="8" name="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800766"/>
            <a:ext cx="5087788" cy="270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0" y="641725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Señales reales del convertidor AC/AC como arrancador suave con motor MV1009 como carga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57290" y="1857364"/>
          <a:ext cx="6500857" cy="4330085"/>
        </p:xfrm>
        <a:graphic>
          <a:graphicData uri="http://schemas.openxmlformats.org/drawingml/2006/table">
            <a:tbl>
              <a:tblPr/>
              <a:tblGrid>
                <a:gridCol w="532187"/>
                <a:gridCol w="4337459"/>
                <a:gridCol w="1631211"/>
              </a:tblGrid>
              <a:tr h="44987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COSTOS TOTALES INCURRIDOS EN LA REALIZACIÓN DE TRES UNIDADES EDUCATIVAS TIPO MAWDSLEY'S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ITEM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VALOR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Elementos electrónicos y eléctricos comprados  a través del presupuesto del laboratorio de electrónica de Potencia. Proveedor: ElectroAvilés.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    10.000,00 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Transformadores trifásicos y monofásicos comprados a través del presupuesto del laboratorio de electrónica de Potencia. </a:t>
                      </a:r>
                      <a:b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Proveedor: INATRA.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       6.300,00 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Restauración de estructuras metálicas. 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          600,00 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Elementos que no fueron considerados en el presupuesto inicial como: acrílico, diseños frontales, brocas, disyuntores adicionales, etc.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            900,00 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7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 TOTAL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$       17.800,00 </a:t>
                      </a:r>
                      <a:endParaRPr lang="es-EC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14282" y="511882"/>
            <a:ext cx="8715436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C" sz="2400" dirty="0" smtClean="0">
                <a:solidFill>
                  <a:srgbClr val="000000"/>
                </a:solidFill>
                <a:ea typeface="Times New Roman"/>
                <a:cs typeface="Times New Roman"/>
              </a:rPr>
              <a:t>COSTOS TOTALES INCURRIDOS EN LA REALIZACIÓN DE TRES UNIDADES EDUCATIVAS TIPO MAWDSLEY'S</a:t>
            </a:r>
            <a:endParaRPr lang="es-EC" sz="3200" dirty="0"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50362" y="357166"/>
            <a:ext cx="217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/>
              <a:t>CONCLUSIONES</a:t>
            </a:r>
            <a:endParaRPr lang="es-EC" b="1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884693"/>
            <a:ext cx="857256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 los equipos de convertidores tipo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Mawdsley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 pueden analizar experimentalmente las diversas topolog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de convertidores AC/DC y AC/AC basados en tiristores, adicionalmente se lo puede emplear en el estudio de sistemas de control en lazo cerrado de velocidad y torque de motores DC y en arranque de motores trif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sicos de inducci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n.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28596" y="2786058"/>
            <a:ext cx="842968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Para realizar la calibraci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de los pulsos de disparo se debe poder observar las se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ñ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 de entrada de sincronismo y la se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ñ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 generada por la activaci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del PUT por fase, la cual debe estar 180 grados despu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del primer cruce por cero de la onda de sincronismo, cuando el potenci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metro de referencia est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 cero, para poder obtener esto podemos llegar a calibrarlo por los potenci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ó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metros RV1, RV2, RV3 para las 3 fases respectivamente.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28596" y="5000636"/>
            <a:ext cx="82868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3. Realizando pruebas con el analizador de energía Fluke 430, a los transformadores secos de potencia, se pudo determinar que la corriente inrush, presente al momento de energizar el equipo llegaba  a ser hasta 3 veces la corriente nominal, y podía durar hasta 3 ciclos de la onda de entrada, lo cual hacía saltar las protecciones. Por esta razón se colocó un disyuntor por cada transformador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124604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4. Los equipos pueden suministrar potencia a cualquier motor DC de características similares a las del motor TERCO DC MV1006. Sin embargo, el controlador Proporcional-Integral está configurado de acuerdo a los parámetros de dicho motor, no hay acceso externo para cambiar las ganancias controladoras por tanto no debe esperarse que funcione de igual manera en todos los motores debido a sus distintos parámetros eléctricos y mecánicos.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50362" y="357166"/>
            <a:ext cx="2174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/>
              <a:t>CONCLUSIONES</a:t>
            </a:r>
            <a:endParaRPr lang="es-EC" b="1" dirty="0"/>
          </a:p>
        </p:txBody>
      </p:sp>
      <p:sp>
        <p:nvSpPr>
          <p:cNvPr id="6" name="5 Rectángulo"/>
          <p:cNvSpPr/>
          <p:nvPr/>
        </p:nvSpPr>
        <p:spPr>
          <a:xfrm>
            <a:off x="428596" y="342900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itchFamily="34" charset="0"/>
                <a:cs typeface="Arial" pitchFamily="34" charset="0"/>
              </a:rPr>
              <a:t>5.Para asegurar el correcto estado de todos los componentes se realizaron las pruebas pertinentes y se sometió a trabajo continuo a los equipos, resultando en una operación normal por períodos de tiempo prolongados</a:t>
            </a:r>
            <a:endParaRPr lang="es-EC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428868"/>
            <a:ext cx="8229600" cy="1143000"/>
          </a:xfrm>
        </p:spPr>
        <p:txBody>
          <a:bodyPr>
            <a:normAutofit/>
          </a:bodyPr>
          <a:lstStyle/>
          <a:p>
            <a:r>
              <a:rPr lang="es-EC" sz="6000" dirty="0" smtClean="0"/>
              <a:t>GRACIAS</a:t>
            </a:r>
            <a:endParaRPr lang="es-EC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Laboratorio\Escritorio\FOTOS_MAWDLEY\Máquina 2\TABLERO SUPERIOR.JPG"/>
          <p:cNvPicPr>
            <a:picLocks noChangeAspect="1" noChangeArrowheads="1"/>
          </p:cNvPicPr>
          <p:nvPr/>
        </p:nvPicPr>
        <p:blipFill>
          <a:blip r:embed="rId2" cstate="print"/>
          <a:srcRect t="4371"/>
          <a:stretch>
            <a:fillRect/>
          </a:stretch>
        </p:blipFill>
        <p:spPr bwMode="auto">
          <a:xfrm>
            <a:off x="0" y="571480"/>
            <a:ext cx="4929190" cy="2714644"/>
          </a:xfrm>
          <a:prstGeom prst="rect">
            <a:avLst/>
          </a:prstGeom>
          <a:noFill/>
        </p:spPr>
      </p:pic>
      <p:pic>
        <p:nvPicPr>
          <p:cNvPr id="23556" name="Picture 4" descr="C:\Documents and Settings\Laboratorio\Escritorio\FOTOS_MAWDLEY\DSC00197.JPG"/>
          <p:cNvPicPr>
            <a:picLocks noChangeAspect="1" noChangeArrowheads="1"/>
          </p:cNvPicPr>
          <p:nvPr/>
        </p:nvPicPr>
        <p:blipFill>
          <a:blip r:embed="rId3" cstate="print"/>
          <a:srcRect l="5514" t="8088"/>
          <a:stretch>
            <a:fillRect/>
          </a:stretch>
        </p:blipFill>
        <p:spPr bwMode="auto">
          <a:xfrm>
            <a:off x="0" y="3429000"/>
            <a:ext cx="4895880" cy="328612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000628" y="1071546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Antes </a:t>
            </a:r>
            <a:endParaRPr lang="es-EC" sz="2400" dirty="0"/>
          </a:p>
        </p:txBody>
      </p:sp>
      <p:sp>
        <p:nvSpPr>
          <p:cNvPr id="8" name="7 Rectángulo"/>
          <p:cNvSpPr/>
          <p:nvPr/>
        </p:nvSpPr>
        <p:spPr>
          <a:xfrm>
            <a:off x="4929190" y="4500570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Después</a:t>
            </a:r>
            <a:endParaRPr lang="es-EC" sz="2400" dirty="0"/>
          </a:p>
        </p:txBody>
      </p:sp>
      <p:sp>
        <p:nvSpPr>
          <p:cNvPr id="6" name="5 Rectángulo"/>
          <p:cNvSpPr/>
          <p:nvPr/>
        </p:nvSpPr>
        <p:spPr>
          <a:xfrm>
            <a:off x="2214546" y="0"/>
            <a:ext cx="4780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i="1" u="sng" dirty="0" smtClean="0"/>
              <a:t>Equipos Educativos tipo Mawdsley’s</a:t>
            </a:r>
            <a:endParaRPr lang="es-EC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Documents and Settings\Laboratorio\Escritorio\Mi Carpeta Richard\Fotos de las maquinas\Máquina 3\VISTA DE ATRÁS DE LA MÁQUINA3.JPG"/>
          <p:cNvPicPr/>
          <p:nvPr/>
        </p:nvPicPr>
        <p:blipFill>
          <a:blip r:embed="rId2" cstate="print"/>
          <a:srcRect r="3922"/>
          <a:stretch>
            <a:fillRect/>
          </a:stretch>
        </p:blipFill>
        <p:spPr bwMode="auto">
          <a:xfrm>
            <a:off x="571472" y="1428736"/>
            <a:ext cx="350046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00066" y="785794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Antes</a:t>
            </a:r>
            <a:endParaRPr lang="es-EC" sz="2400" dirty="0"/>
          </a:p>
        </p:txBody>
      </p:sp>
      <p:sp>
        <p:nvSpPr>
          <p:cNvPr id="10" name="9 Rectángulo"/>
          <p:cNvSpPr/>
          <p:nvPr/>
        </p:nvSpPr>
        <p:spPr>
          <a:xfrm>
            <a:off x="4786314" y="785794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Después</a:t>
            </a:r>
            <a:endParaRPr lang="es-EC" sz="2400" dirty="0"/>
          </a:p>
        </p:txBody>
      </p:sp>
      <p:pic>
        <p:nvPicPr>
          <p:cNvPr id="7171" name="Picture 3" descr="C:\Documents and Settings\Laboratorio\Escritorio\FOTOS_MAWDLEY\DSC00202.JPG"/>
          <p:cNvPicPr>
            <a:picLocks noChangeAspect="1" noChangeArrowheads="1"/>
          </p:cNvPicPr>
          <p:nvPr/>
        </p:nvPicPr>
        <p:blipFill>
          <a:blip r:embed="rId3" cstate="print"/>
          <a:srcRect l="7729" t="11111" r="11111"/>
          <a:stretch>
            <a:fillRect/>
          </a:stretch>
        </p:blipFill>
        <p:spPr bwMode="auto">
          <a:xfrm>
            <a:off x="4929190" y="1428736"/>
            <a:ext cx="3429024" cy="542928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214546" y="0"/>
            <a:ext cx="4780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i="1" u="sng" dirty="0" smtClean="0"/>
              <a:t>Equipos Educativos tipo Mawdsley’s</a:t>
            </a:r>
            <a:endParaRPr lang="es-EC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Laboratorio\Escritorio\FOTOS_MAWDLEY\DSC00203.JPG"/>
          <p:cNvPicPr>
            <a:picLocks noChangeAspect="1" noChangeArrowheads="1"/>
          </p:cNvPicPr>
          <p:nvPr/>
        </p:nvPicPr>
        <p:blipFill>
          <a:blip r:embed="rId2" cstate="print"/>
          <a:srcRect l="9434" t="8491" r="15094"/>
          <a:stretch>
            <a:fillRect/>
          </a:stretch>
        </p:blipFill>
        <p:spPr bwMode="auto">
          <a:xfrm>
            <a:off x="5000628" y="928670"/>
            <a:ext cx="3286148" cy="5890011"/>
          </a:xfrm>
          <a:prstGeom prst="rect">
            <a:avLst/>
          </a:prstGeom>
          <a:noFill/>
        </p:spPr>
      </p:pic>
      <p:pic>
        <p:nvPicPr>
          <p:cNvPr id="24579" name="Picture 3" descr="C:\Documents and Settings\Laboratorio\Escritorio\FOTOS_MAWDLEY\Máquina 2\VISTA FRONTAL DE LA MÁQUINA2.JPG"/>
          <p:cNvPicPr>
            <a:picLocks noChangeAspect="1" noChangeArrowheads="1"/>
          </p:cNvPicPr>
          <p:nvPr/>
        </p:nvPicPr>
        <p:blipFill>
          <a:blip r:embed="rId3" cstate="print"/>
          <a:srcRect l="9677" t="4435" r="4839"/>
          <a:stretch>
            <a:fillRect/>
          </a:stretch>
        </p:blipFill>
        <p:spPr bwMode="auto">
          <a:xfrm>
            <a:off x="714348" y="928694"/>
            <a:ext cx="3214710" cy="585789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00034" y="428604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Antes</a:t>
            </a:r>
            <a:endParaRPr lang="es-EC" sz="2400" dirty="0"/>
          </a:p>
        </p:txBody>
      </p:sp>
      <p:sp>
        <p:nvSpPr>
          <p:cNvPr id="7" name="6 Rectángulo"/>
          <p:cNvSpPr/>
          <p:nvPr/>
        </p:nvSpPr>
        <p:spPr>
          <a:xfrm>
            <a:off x="4786314" y="428604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Después</a:t>
            </a:r>
            <a:endParaRPr lang="es-EC" sz="2400" dirty="0"/>
          </a:p>
        </p:txBody>
      </p:sp>
      <p:sp>
        <p:nvSpPr>
          <p:cNvPr id="8" name="7 Rectángulo"/>
          <p:cNvSpPr/>
          <p:nvPr/>
        </p:nvSpPr>
        <p:spPr>
          <a:xfrm>
            <a:off x="2214546" y="0"/>
            <a:ext cx="4780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i="1" u="sng" dirty="0" smtClean="0"/>
              <a:t>Equipos Educativos tipo Mawdsley’s</a:t>
            </a:r>
            <a:endParaRPr lang="es-EC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Laboratorio\Escritorio\FOTOS_MAWDLEY\DSC00198.JPG"/>
          <p:cNvPicPr>
            <a:picLocks noChangeAspect="1" noChangeArrowheads="1"/>
          </p:cNvPicPr>
          <p:nvPr/>
        </p:nvPicPr>
        <p:blipFill>
          <a:blip r:embed="rId2" cstate="print"/>
          <a:srcRect l="5906" t="3937" r="43896" b="1572"/>
          <a:stretch>
            <a:fillRect/>
          </a:stretch>
        </p:blipFill>
        <p:spPr bwMode="auto">
          <a:xfrm>
            <a:off x="4714876" y="1142984"/>
            <a:ext cx="3946950" cy="5572164"/>
          </a:xfrm>
          <a:prstGeom prst="rect">
            <a:avLst/>
          </a:prstGeom>
          <a:noFill/>
        </p:spPr>
      </p:pic>
      <p:pic>
        <p:nvPicPr>
          <p:cNvPr id="25603" name="Picture 3" descr="C:\Documents and Settings\Laboratorio\Escritorio\FOTOS_MAWDLEY\Máquina 3\TARJETA INFERIOR.JPG"/>
          <p:cNvPicPr>
            <a:picLocks noChangeAspect="1" noChangeArrowheads="1"/>
          </p:cNvPicPr>
          <p:nvPr/>
        </p:nvPicPr>
        <p:blipFill>
          <a:blip r:embed="rId3" cstate="print"/>
          <a:srcRect l="10713" t="7143" r="30358"/>
          <a:stretch>
            <a:fillRect/>
          </a:stretch>
        </p:blipFill>
        <p:spPr bwMode="auto">
          <a:xfrm>
            <a:off x="428596" y="1071546"/>
            <a:ext cx="3929090" cy="564360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00034" y="609881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Antes</a:t>
            </a:r>
            <a:endParaRPr lang="es-EC" sz="2400" dirty="0"/>
          </a:p>
        </p:txBody>
      </p:sp>
      <p:sp>
        <p:nvSpPr>
          <p:cNvPr id="7" name="6 Rectángulo"/>
          <p:cNvSpPr/>
          <p:nvPr/>
        </p:nvSpPr>
        <p:spPr>
          <a:xfrm>
            <a:off x="4786314" y="642918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Después</a:t>
            </a:r>
            <a:endParaRPr lang="es-EC" sz="2400" dirty="0"/>
          </a:p>
        </p:txBody>
      </p:sp>
      <p:sp>
        <p:nvSpPr>
          <p:cNvPr id="8" name="7 Rectángulo"/>
          <p:cNvSpPr/>
          <p:nvPr/>
        </p:nvSpPr>
        <p:spPr>
          <a:xfrm>
            <a:off x="2214546" y="0"/>
            <a:ext cx="4780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i="1" u="sng" dirty="0" smtClean="0"/>
              <a:t>Equipos Educativos tipo Mawdsley’s</a:t>
            </a:r>
            <a:endParaRPr lang="es-EC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Documents and Settings\Laboratorio\Escritorio\Mi Carpeta Richard\Fotos de las maquinas\Máquina 2\CABINA SUPERI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478631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643438" y="1142984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Antes</a:t>
            </a:r>
            <a:endParaRPr lang="es-EC" sz="2400" dirty="0"/>
          </a:p>
        </p:txBody>
      </p:sp>
      <p:pic>
        <p:nvPicPr>
          <p:cNvPr id="6145" name="Picture 1" descr="C:\Documents and Settings\Laboratorio\Escritorio\FOTOS_MAWDLEY\fotos2\DSC00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4786314" cy="3143248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643438" y="4500570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Después</a:t>
            </a:r>
            <a:endParaRPr lang="es-EC" sz="2400" dirty="0"/>
          </a:p>
        </p:txBody>
      </p:sp>
      <p:sp>
        <p:nvSpPr>
          <p:cNvPr id="6" name="5 Rectángulo"/>
          <p:cNvSpPr/>
          <p:nvPr/>
        </p:nvSpPr>
        <p:spPr>
          <a:xfrm>
            <a:off x="2214546" y="0"/>
            <a:ext cx="4780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i="1" u="sng" dirty="0" smtClean="0"/>
              <a:t>Equipos Educativos tipo Mawdsley’s</a:t>
            </a:r>
            <a:endParaRPr lang="es-EC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Laboratorio\Escritorio\FOTOS_MAWDLEY\DSC00200.JPG"/>
          <p:cNvPicPr>
            <a:picLocks noChangeAspect="1" noChangeArrowheads="1"/>
          </p:cNvPicPr>
          <p:nvPr/>
        </p:nvPicPr>
        <p:blipFill>
          <a:blip r:embed="rId2" cstate="print"/>
          <a:srcRect l="12560" t="8496" r="5235" b="14240"/>
          <a:stretch>
            <a:fillRect/>
          </a:stretch>
        </p:blipFill>
        <p:spPr bwMode="auto">
          <a:xfrm>
            <a:off x="-32" y="3714752"/>
            <a:ext cx="5000660" cy="3143272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786346" y="1142984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Antes</a:t>
            </a:r>
            <a:endParaRPr lang="es-EC" sz="2400" dirty="0"/>
          </a:p>
        </p:txBody>
      </p:sp>
      <p:sp>
        <p:nvSpPr>
          <p:cNvPr id="7" name="6 Rectángulo"/>
          <p:cNvSpPr/>
          <p:nvPr/>
        </p:nvSpPr>
        <p:spPr>
          <a:xfrm>
            <a:off x="4786346" y="4500570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Después</a:t>
            </a:r>
            <a:endParaRPr lang="es-EC" sz="2400" dirty="0"/>
          </a:p>
        </p:txBody>
      </p:sp>
      <p:pic>
        <p:nvPicPr>
          <p:cNvPr id="8" name="7 Imagen" descr="C:\Documents and Settings\Laboratorio\Escritorio\Mi Carpeta Richard\Fotos de las maquinas\Fotos Máquina 1\CABINA MED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6"/>
            <a:ext cx="500062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214546" y="0"/>
            <a:ext cx="4780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i="1" u="sng" dirty="0" smtClean="0"/>
              <a:t>Equipos Educativos tipo Mawdsley’s</a:t>
            </a:r>
            <a:endParaRPr lang="es-EC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Laboratorio\Escritorio\FOTOS_MAWDLEY\Máquina 2\CABINA INFERIOR.JPG"/>
          <p:cNvPicPr>
            <a:picLocks noChangeAspect="1" noChangeArrowheads="1"/>
          </p:cNvPicPr>
          <p:nvPr/>
        </p:nvPicPr>
        <p:blipFill>
          <a:blip r:embed="rId2" cstate="print"/>
          <a:srcRect t="13840"/>
          <a:stretch>
            <a:fillRect/>
          </a:stretch>
        </p:blipFill>
        <p:spPr bwMode="auto">
          <a:xfrm>
            <a:off x="1" y="571504"/>
            <a:ext cx="4786314" cy="335756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786346" y="1142984"/>
            <a:ext cx="3714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Antes</a:t>
            </a:r>
            <a:endParaRPr lang="es-EC" sz="2400" dirty="0"/>
          </a:p>
        </p:txBody>
      </p:sp>
      <p:sp>
        <p:nvSpPr>
          <p:cNvPr id="9" name="8 Rectángulo"/>
          <p:cNvSpPr/>
          <p:nvPr/>
        </p:nvSpPr>
        <p:spPr>
          <a:xfrm>
            <a:off x="4786346" y="4500570"/>
            <a:ext cx="3714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 smtClean="0"/>
              <a:t>Después</a:t>
            </a:r>
          </a:p>
          <a:p>
            <a:pPr algn="ctr"/>
            <a:endParaRPr lang="es-EC" sz="2400" dirty="0"/>
          </a:p>
        </p:txBody>
      </p:sp>
      <p:pic>
        <p:nvPicPr>
          <p:cNvPr id="6" name="5 Imagen" descr="C:\Users\Harol\Desktop\FotosMawdsley\DSC00260.JPG"/>
          <p:cNvPicPr/>
          <p:nvPr/>
        </p:nvPicPr>
        <p:blipFill>
          <a:blip r:embed="rId3" cstate="print"/>
          <a:srcRect t="13636" b="6817"/>
          <a:stretch>
            <a:fillRect/>
          </a:stretch>
        </p:blipFill>
        <p:spPr bwMode="auto">
          <a:xfrm>
            <a:off x="0" y="4000504"/>
            <a:ext cx="47863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2214546" y="0"/>
            <a:ext cx="4780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400" b="1" i="1" u="sng" dirty="0" smtClean="0"/>
              <a:t>Equipos Educativos tipo Mawdsley’s</a:t>
            </a:r>
            <a:endParaRPr lang="es-EC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827</Words>
  <Application>Microsoft Office PowerPoint</Application>
  <PresentationFormat>Presentación en pantalla (4:3)</PresentationFormat>
  <Paragraphs>83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Tema de Office</vt:lpstr>
      <vt:lpstr>Dibujo de Microsoft Visio</vt:lpstr>
      <vt:lpstr>AutoCAD Drawing</vt:lpstr>
      <vt:lpstr>Diapositiva 1</vt:lpstr>
      <vt:lpstr>¿Qué es el equipo educativo tipo MAWDSLEY’S y para que sirve?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Señales reales de distintos convertidores</vt:lpstr>
      <vt:lpstr>Diapositiva 21</vt:lpstr>
      <vt:lpstr>Diapositiva 22</vt:lpstr>
      <vt:lpstr>Diapositiva 23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Harol</cp:lastModifiedBy>
  <cp:revision>73</cp:revision>
  <dcterms:modified xsi:type="dcterms:W3CDTF">2011-09-21T15:33:49Z</dcterms:modified>
</cp:coreProperties>
</file>