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9" r:id="rId3"/>
    <p:sldId id="259" r:id="rId4"/>
    <p:sldId id="258" r:id="rId5"/>
    <p:sldId id="281" r:id="rId6"/>
    <p:sldId id="262" r:id="rId7"/>
    <p:sldId id="263" r:id="rId8"/>
    <p:sldId id="264" r:id="rId9"/>
    <p:sldId id="265" r:id="rId10"/>
    <p:sldId id="266" r:id="rId11"/>
    <p:sldId id="270" r:id="rId12"/>
    <p:sldId id="271" r:id="rId13"/>
    <p:sldId id="272" r:id="rId14"/>
    <p:sldId id="273" r:id="rId15"/>
    <p:sldId id="275" r:id="rId16"/>
    <p:sldId id="276" r:id="rId17"/>
    <p:sldId id="278" r:id="rId18"/>
    <p:sldId id="279" r:id="rId19"/>
    <p:sldId id="282" r:id="rId20"/>
    <p:sldId id="283" r:id="rId21"/>
    <p:sldId id="284" r:id="rId22"/>
    <p:sldId id="285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7" autoAdjust="0"/>
    <p:restoredTop sz="94600" autoAdjust="0"/>
  </p:normalViewPr>
  <p:slideViewPr>
    <p:cSldViewPr>
      <p:cViewPr varScale="1">
        <p:scale>
          <a:sx n="66" d="100"/>
          <a:sy n="66" d="100"/>
        </p:scale>
        <p:origin x="-144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EAA34-0BDE-4E4C-9B3F-B755EA2A5C81}" type="datetimeFigureOut">
              <a:rPr lang="es-ES" smtClean="0"/>
              <a:pPr/>
              <a:t>20/09/2011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033D1-B2B0-4863-92BB-CA0FDEAB58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033D1-B2B0-4863-92BB-CA0FDEAB58EA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3641-4335-400D-B452-9BDDB5C32A65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36B3-4A14-45CE-B75E-FCF335FB8E09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D2FF-3E76-4264-9FA7-D376EEEC5471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5526-9AEC-4CD6-A03E-E115666E3D91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FB3F-2FBF-4562-B627-5ABF92DA7778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3E48-38A7-479A-A331-AF28D970ED0E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7F22-ECFF-4B2A-AAD1-BED83A505E90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C063-3A15-4623-9FD6-7442FF85FCD5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C000-2F1E-4BC4-94AE-47403118FC79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784D-0168-4D66-A166-3D26386968D3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62F4-511C-49EB-BA2B-7D1EF7F1586D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875DB-44C6-4A5D-B0CB-6275351C4C2C}" type="datetime1">
              <a:rPr lang="es-ES" smtClean="0"/>
              <a:pPr/>
              <a:t>20/09/2011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1" Type="http://schemas.microsoft.com/office/2007/relationships/hdphoto" Target="NUL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3" Type="http://schemas.openxmlformats.org/officeDocument/2006/relationships/image" Target="../media/image10.png"/><Relationship Id="rId2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2334121"/>
          </a:xfrm>
        </p:spPr>
        <p:txBody>
          <a:bodyPr>
            <a:normAutofit fontScale="90000"/>
          </a:bodyPr>
          <a:lstStyle/>
          <a:p>
            <a:r>
              <a:rPr lang="es-ES" sz="6600" b="1" dirty="0" smtClean="0"/>
              <a:t>MEDICIONES ELECTROMIOGRÁFICAS</a:t>
            </a:r>
            <a:r>
              <a:rPr lang="es-ES" sz="6600" dirty="0" smtClean="0"/>
              <a:t/>
            </a:r>
            <a:br>
              <a:rPr lang="es-ES" sz="6600" dirty="0" smtClean="0"/>
            </a:br>
            <a:endParaRPr lang="es-ES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76864" cy="1703040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Presentada por:</a:t>
            </a:r>
          </a:p>
          <a:p>
            <a:r>
              <a:rPr lang="es-E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BETSABETH</a:t>
            </a:r>
            <a:r>
              <a:rPr lang="es-E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BERENNICE</a:t>
            </a:r>
            <a:r>
              <a:rPr lang="es-E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BORJA ZÚÑIGA</a:t>
            </a:r>
          </a:p>
          <a:p>
            <a:r>
              <a:rPr lang="es-E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JAIME LEONARDO IZURIETA ROSERO</a:t>
            </a:r>
            <a:endParaRPr lang="es-E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3 Imagen" descr="http://www.espolciencia.espol.edu.ec/images/logo-espol-blanco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657475" cy="1656184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467544" y="1124744"/>
            <a:ext cx="684076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467544" y="476672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Tesina de Seminario</a:t>
            </a:r>
            <a:endParaRPr lang="es-ES" sz="4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5759969"/>
            <a:ext cx="669674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GUAYAQUIL – ECUADOR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AÑO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2011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260648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Filtro pasa-altos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220072" y="908720"/>
            <a:ext cx="36724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frecuencia se calcula mediante la expresión:</a:t>
            </a:r>
          </a:p>
          <a:p>
            <a:r>
              <a:rPr lang="es-ES" dirty="0" smtClean="0"/>
              <a:t>		 		                                      Donde  es la frecuencia de corte del filtro y puede ser calculada mediante    	     y                      ,entonces</a:t>
            </a:r>
          </a:p>
          <a:p>
            <a:r>
              <a:rPr lang="es-ES" dirty="0" smtClean="0"/>
              <a:t> </a:t>
            </a:r>
          </a:p>
          <a:p>
            <a:endParaRPr lang="es-ES" dirty="0" smtClean="0"/>
          </a:p>
          <a:p>
            <a:r>
              <a:rPr lang="es-ES" dirty="0" smtClean="0"/>
              <a:t>Al igual que en el filtro anterior la ganancia a la salida de este filtro la calculamos con la expresión:</a:t>
            </a:r>
          </a:p>
          <a:p>
            <a:r>
              <a:rPr lang="es-ES" dirty="0" smtClean="0"/>
              <a:t>		</a:t>
            </a:r>
          </a:p>
          <a:p>
            <a:r>
              <a:rPr lang="es-ES" dirty="0" smtClean="0"/>
              <a:t>                                                          </a:t>
            </a:r>
          </a:p>
          <a:p>
            <a:r>
              <a:rPr lang="es-ES" dirty="0" smtClean="0"/>
              <a:t>Donde  y , entonces:</a:t>
            </a:r>
          </a:p>
          <a:p>
            <a:r>
              <a:rPr lang="es-ES" dirty="0" smtClean="0"/>
              <a:t> </a:t>
            </a:r>
          </a:p>
          <a:p>
            <a:endParaRPr lang="es-ES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8" name="27 Imagen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4896544" cy="4608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484784"/>
            <a:ext cx="1419225" cy="571500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636912"/>
            <a:ext cx="1066800" cy="20955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636912"/>
            <a:ext cx="1143000" cy="209550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996952"/>
            <a:ext cx="2562225" cy="447675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365104"/>
            <a:ext cx="1133475" cy="400050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5286388"/>
            <a:ext cx="1638300" cy="371475"/>
          </a:xfrm>
          <a:prstGeom prst="rect">
            <a:avLst/>
          </a:prstGeom>
          <a:noFill/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260648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Amplificador de Ganancia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076056" y="980728"/>
            <a:ext cx="36724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este amplificador no inversor las resistencias y  permiten el ajuste de ganancia, la cual es expresada por la ecuación: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Donde	               y</a:t>
            </a:r>
          </a:p>
          <a:p>
            <a:endParaRPr lang="es-ES" dirty="0" smtClean="0"/>
          </a:p>
          <a:p>
            <a:r>
              <a:rPr lang="es-ES" dirty="0" smtClean="0"/>
              <a:t>Entonces: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4" name="3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052736"/>
            <a:ext cx="3960440" cy="47525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420888"/>
            <a:ext cx="1162050" cy="419100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3284984"/>
            <a:ext cx="876300" cy="209550"/>
          </a:xfrm>
          <a:prstGeom prst="rect">
            <a:avLst/>
          </a:prstGeom>
          <a:noFill/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284984"/>
            <a:ext cx="619125" cy="20955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4365104"/>
            <a:ext cx="1609725" cy="3714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260648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Rectificador de Media Onda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076056" y="1700809"/>
            <a:ext cx="36724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Este arreglo compuesto por dos diodos y un Opamp se conoce como rectificador de instrumentación, ya que permite rectificar tensiones tan pequeñas como las que se obtienen en las etapas anteriores del circuito EMG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6" name="3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4320480" cy="34563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260648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Integrador y Seguidor de Voltaje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292080" y="1556792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La figura muestra el circuito integrador construido por un </a:t>
            </a:r>
            <a:r>
              <a:rPr lang="es-EC" dirty="0" err="1" smtClean="0"/>
              <a:t>Opamp</a:t>
            </a:r>
            <a:r>
              <a:rPr lang="es-EC" dirty="0" smtClean="0"/>
              <a:t>, un par de resistencias y un capacitor en la entrada no inversora del amplificador, la cual recibe la señal rectificada.</a:t>
            </a:r>
            <a:endParaRPr lang="es-ES" dirty="0" smtClean="0"/>
          </a:p>
          <a:p>
            <a:r>
              <a:rPr lang="es-ES" dirty="0" smtClean="0"/>
              <a:t>Este bloque también hace las veces de un seguidor de voltaje o buffer, que sirve para garantizar la reproducción correcta en su salida del voltaje en la entrada no inversora.</a:t>
            </a:r>
            <a:endParaRPr lang="es-ES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2" name="31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4824536" cy="36724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32 Imagen"/>
          <p:cNvPicPr/>
          <p:nvPr/>
        </p:nvPicPr>
        <p:blipFill>
          <a:blip r:embed="rId2" cstate="print"/>
          <a:srcRect t="2390" r="226"/>
          <a:stretch>
            <a:fillRect/>
          </a:stretch>
        </p:blipFill>
        <p:spPr bwMode="auto">
          <a:xfrm>
            <a:off x="179512" y="980728"/>
            <a:ext cx="8784976" cy="4824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260648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Circuito EMG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5" name="34 Forma libre"/>
          <p:cNvSpPr/>
          <p:nvPr/>
        </p:nvSpPr>
        <p:spPr>
          <a:xfrm>
            <a:off x="6633029" y="2728686"/>
            <a:ext cx="1135055" cy="1457442"/>
          </a:xfrm>
          <a:custGeom>
            <a:avLst/>
            <a:gdLst>
              <a:gd name="connsiteX0" fmla="*/ 1059542 w 1135055"/>
              <a:gd name="connsiteY0" fmla="*/ 1378857 h 1457442"/>
              <a:gd name="connsiteX1" fmla="*/ 1059542 w 1135055"/>
              <a:gd name="connsiteY1" fmla="*/ 1378857 h 1457442"/>
              <a:gd name="connsiteX2" fmla="*/ 769257 w 1135055"/>
              <a:gd name="connsiteY2" fmla="*/ 1451428 h 1457442"/>
              <a:gd name="connsiteX3" fmla="*/ 566057 w 1135055"/>
              <a:gd name="connsiteY3" fmla="*/ 1422400 h 1457442"/>
              <a:gd name="connsiteX4" fmla="*/ 377371 w 1135055"/>
              <a:gd name="connsiteY4" fmla="*/ 1320800 h 1457442"/>
              <a:gd name="connsiteX5" fmla="*/ 275771 w 1135055"/>
              <a:gd name="connsiteY5" fmla="*/ 1277257 h 1457442"/>
              <a:gd name="connsiteX6" fmla="*/ 188685 w 1135055"/>
              <a:gd name="connsiteY6" fmla="*/ 1219200 h 1457442"/>
              <a:gd name="connsiteX7" fmla="*/ 145142 w 1135055"/>
              <a:gd name="connsiteY7" fmla="*/ 1190171 h 1457442"/>
              <a:gd name="connsiteX8" fmla="*/ 101600 w 1135055"/>
              <a:gd name="connsiteY8" fmla="*/ 1175657 h 1457442"/>
              <a:gd name="connsiteX9" fmla="*/ 101600 w 1135055"/>
              <a:gd name="connsiteY9" fmla="*/ 1175657 h 1457442"/>
              <a:gd name="connsiteX10" fmla="*/ 14514 w 1135055"/>
              <a:gd name="connsiteY10" fmla="*/ 1074057 h 1457442"/>
              <a:gd name="connsiteX11" fmla="*/ 0 w 1135055"/>
              <a:gd name="connsiteY11" fmla="*/ 986971 h 1457442"/>
              <a:gd name="connsiteX12" fmla="*/ 14514 w 1135055"/>
              <a:gd name="connsiteY12" fmla="*/ 740228 h 1457442"/>
              <a:gd name="connsiteX13" fmla="*/ 29028 w 1135055"/>
              <a:gd name="connsiteY13" fmla="*/ 696685 h 1457442"/>
              <a:gd name="connsiteX14" fmla="*/ 72571 w 1135055"/>
              <a:gd name="connsiteY14" fmla="*/ 667657 h 1457442"/>
              <a:gd name="connsiteX15" fmla="*/ 101600 w 1135055"/>
              <a:gd name="connsiteY15" fmla="*/ 624114 h 1457442"/>
              <a:gd name="connsiteX16" fmla="*/ 174171 w 1135055"/>
              <a:gd name="connsiteY16" fmla="*/ 537028 h 1457442"/>
              <a:gd name="connsiteX17" fmla="*/ 203200 w 1135055"/>
              <a:gd name="connsiteY17" fmla="*/ 449943 h 1457442"/>
              <a:gd name="connsiteX18" fmla="*/ 261257 w 1135055"/>
              <a:gd name="connsiteY18" fmla="*/ 362857 h 1457442"/>
              <a:gd name="connsiteX19" fmla="*/ 290285 w 1135055"/>
              <a:gd name="connsiteY19" fmla="*/ 319314 h 1457442"/>
              <a:gd name="connsiteX20" fmla="*/ 333828 w 1135055"/>
              <a:gd name="connsiteY20" fmla="*/ 275771 h 1457442"/>
              <a:gd name="connsiteX21" fmla="*/ 449942 w 1135055"/>
              <a:gd name="connsiteY21" fmla="*/ 159657 h 1457442"/>
              <a:gd name="connsiteX22" fmla="*/ 522514 w 1135055"/>
              <a:gd name="connsiteY22" fmla="*/ 87085 h 1457442"/>
              <a:gd name="connsiteX23" fmla="*/ 595085 w 1135055"/>
              <a:gd name="connsiteY23" fmla="*/ 29028 h 1457442"/>
              <a:gd name="connsiteX24" fmla="*/ 856342 w 1135055"/>
              <a:gd name="connsiteY24" fmla="*/ 0 h 1457442"/>
              <a:gd name="connsiteX25" fmla="*/ 972457 w 1135055"/>
              <a:gd name="connsiteY25" fmla="*/ 43543 h 1457442"/>
              <a:gd name="connsiteX26" fmla="*/ 986971 w 1135055"/>
              <a:gd name="connsiteY26" fmla="*/ 159657 h 1457442"/>
              <a:gd name="connsiteX27" fmla="*/ 1001485 w 1135055"/>
              <a:gd name="connsiteY27" fmla="*/ 203200 h 1457442"/>
              <a:gd name="connsiteX28" fmla="*/ 1045028 w 1135055"/>
              <a:gd name="connsiteY28" fmla="*/ 362857 h 1457442"/>
              <a:gd name="connsiteX29" fmla="*/ 1088571 w 1135055"/>
              <a:gd name="connsiteY29" fmla="*/ 493485 h 1457442"/>
              <a:gd name="connsiteX30" fmla="*/ 1103085 w 1135055"/>
              <a:gd name="connsiteY30" fmla="*/ 537028 h 1457442"/>
              <a:gd name="connsiteX31" fmla="*/ 1103085 w 1135055"/>
              <a:gd name="connsiteY31" fmla="*/ 1030514 h 1457442"/>
              <a:gd name="connsiteX32" fmla="*/ 1059542 w 1135055"/>
              <a:gd name="connsiteY32" fmla="*/ 1074057 h 1457442"/>
              <a:gd name="connsiteX33" fmla="*/ 1001485 w 1135055"/>
              <a:gd name="connsiteY33" fmla="*/ 1175657 h 1457442"/>
              <a:gd name="connsiteX34" fmla="*/ 943428 w 1135055"/>
              <a:gd name="connsiteY34" fmla="*/ 1262743 h 1457442"/>
              <a:gd name="connsiteX35" fmla="*/ 972457 w 1135055"/>
              <a:gd name="connsiteY35" fmla="*/ 1335314 h 1457442"/>
              <a:gd name="connsiteX36" fmla="*/ 1016000 w 1135055"/>
              <a:gd name="connsiteY36" fmla="*/ 1349828 h 1457442"/>
              <a:gd name="connsiteX37" fmla="*/ 1059542 w 1135055"/>
              <a:gd name="connsiteY37" fmla="*/ 1378857 h 145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35055" h="1457442">
                <a:moveTo>
                  <a:pt x="1059542" y="1378857"/>
                </a:moveTo>
                <a:lnTo>
                  <a:pt x="1059542" y="1378857"/>
                </a:lnTo>
                <a:cubicBezTo>
                  <a:pt x="962780" y="1403047"/>
                  <a:pt x="868611" y="1442661"/>
                  <a:pt x="769257" y="1451428"/>
                </a:cubicBezTo>
                <a:cubicBezTo>
                  <a:pt x="701101" y="1457442"/>
                  <a:pt x="631741" y="1441558"/>
                  <a:pt x="566057" y="1422400"/>
                </a:cubicBezTo>
                <a:cubicBezTo>
                  <a:pt x="431556" y="1383171"/>
                  <a:pt x="457458" y="1366564"/>
                  <a:pt x="377371" y="1320800"/>
                </a:cubicBezTo>
                <a:cubicBezTo>
                  <a:pt x="327149" y="1292102"/>
                  <a:pt x="324624" y="1293541"/>
                  <a:pt x="275771" y="1277257"/>
                </a:cubicBezTo>
                <a:lnTo>
                  <a:pt x="188685" y="1219200"/>
                </a:lnTo>
                <a:cubicBezTo>
                  <a:pt x="174171" y="1209524"/>
                  <a:pt x="161691" y="1195687"/>
                  <a:pt x="145142" y="1190171"/>
                </a:cubicBezTo>
                <a:lnTo>
                  <a:pt x="101600" y="1175657"/>
                </a:lnTo>
                <a:lnTo>
                  <a:pt x="101600" y="1175657"/>
                </a:lnTo>
                <a:cubicBezTo>
                  <a:pt x="72571" y="1141790"/>
                  <a:pt x="35661" y="1113331"/>
                  <a:pt x="14514" y="1074057"/>
                </a:cubicBezTo>
                <a:cubicBezTo>
                  <a:pt x="562" y="1048146"/>
                  <a:pt x="0" y="1016400"/>
                  <a:pt x="0" y="986971"/>
                </a:cubicBezTo>
                <a:cubicBezTo>
                  <a:pt x="0" y="904581"/>
                  <a:pt x="6316" y="822209"/>
                  <a:pt x="14514" y="740228"/>
                </a:cubicBezTo>
                <a:cubicBezTo>
                  <a:pt x="16036" y="725005"/>
                  <a:pt x="19471" y="708632"/>
                  <a:pt x="29028" y="696685"/>
                </a:cubicBezTo>
                <a:cubicBezTo>
                  <a:pt x="39925" y="683064"/>
                  <a:pt x="58057" y="677333"/>
                  <a:pt x="72571" y="667657"/>
                </a:cubicBezTo>
                <a:cubicBezTo>
                  <a:pt x="82247" y="653143"/>
                  <a:pt x="90433" y="637515"/>
                  <a:pt x="101600" y="624114"/>
                </a:cubicBezTo>
                <a:cubicBezTo>
                  <a:pt x="194729" y="512358"/>
                  <a:pt x="102097" y="645138"/>
                  <a:pt x="174171" y="537028"/>
                </a:cubicBezTo>
                <a:cubicBezTo>
                  <a:pt x="183847" y="508000"/>
                  <a:pt x="186227" y="475403"/>
                  <a:pt x="203200" y="449943"/>
                </a:cubicBezTo>
                <a:lnTo>
                  <a:pt x="261257" y="362857"/>
                </a:lnTo>
                <a:cubicBezTo>
                  <a:pt x="270933" y="348343"/>
                  <a:pt x="277950" y="331649"/>
                  <a:pt x="290285" y="319314"/>
                </a:cubicBezTo>
                <a:cubicBezTo>
                  <a:pt x="304799" y="304800"/>
                  <a:pt x="321226" y="291974"/>
                  <a:pt x="333828" y="275771"/>
                </a:cubicBezTo>
                <a:cubicBezTo>
                  <a:pt x="422994" y="161129"/>
                  <a:pt x="348830" y="210212"/>
                  <a:pt x="449942" y="159657"/>
                </a:cubicBezTo>
                <a:cubicBezTo>
                  <a:pt x="527353" y="43542"/>
                  <a:pt x="425751" y="183848"/>
                  <a:pt x="522514" y="87085"/>
                </a:cubicBezTo>
                <a:cubicBezTo>
                  <a:pt x="566686" y="42913"/>
                  <a:pt x="529155" y="38447"/>
                  <a:pt x="595085" y="29028"/>
                </a:cubicBezTo>
                <a:cubicBezTo>
                  <a:pt x="681826" y="16636"/>
                  <a:pt x="856342" y="0"/>
                  <a:pt x="856342" y="0"/>
                </a:cubicBezTo>
                <a:cubicBezTo>
                  <a:pt x="873796" y="3491"/>
                  <a:pt x="959457" y="11043"/>
                  <a:pt x="972457" y="43543"/>
                </a:cubicBezTo>
                <a:cubicBezTo>
                  <a:pt x="986943" y="79759"/>
                  <a:pt x="979994" y="121280"/>
                  <a:pt x="986971" y="159657"/>
                </a:cubicBezTo>
                <a:cubicBezTo>
                  <a:pt x="989708" y="174710"/>
                  <a:pt x="997774" y="188357"/>
                  <a:pt x="1001485" y="203200"/>
                </a:cubicBezTo>
                <a:cubicBezTo>
                  <a:pt x="1042516" y="367321"/>
                  <a:pt x="982753" y="176029"/>
                  <a:pt x="1045028" y="362857"/>
                </a:cubicBezTo>
                <a:lnTo>
                  <a:pt x="1088571" y="493485"/>
                </a:lnTo>
                <a:lnTo>
                  <a:pt x="1103085" y="537028"/>
                </a:lnTo>
                <a:cubicBezTo>
                  <a:pt x="1118351" y="720214"/>
                  <a:pt x="1135055" y="830705"/>
                  <a:pt x="1103085" y="1030514"/>
                </a:cubicBezTo>
                <a:cubicBezTo>
                  <a:pt x="1099842" y="1050783"/>
                  <a:pt x="1072683" y="1058288"/>
                  <a:pt x="1059542" y="1074057"/>
                </a:cubicBezTo>
                <a:cubicBezTo>
                  <a:pt x="1023683" y="1117088"/>
                  <a:pt x="1031902" y="1124963"/>
                  <a:pt x="1001485" y="1175657"/>
                </a:cubicBezTo>
                <a:cubicBezTo>
                  <a:pt x="983535" y="1205573"/>
                  <a:pt x="943428" y="1262743"/>
                  <a:pt x="943428" y="1262743"/>
                </a:cubicBezTo>
                <a:cubicBezTo>
                  <a:pt x="953104" y="1286933"/>
                  <a:pt x="955778" y="1315299"/>
                  <a:pt x="972457" y="1335314"/>
                </a:cubicBezTo>
                <a:cubicBezTo>
                  <a:pt x="982252" y="1347067"/>
                  <a:pt x="1002316" y="1342986"/>
                  <a:pt x="1016000" y="1349828"/>
                </a:cubicBezTo>
                <a:cubicBezTo>
                  <a:pt x="1022120" y="1352888"/>
                  <a:pt x="1052285" y="1374019"/>
                  <a:pt x="1059542" y="1378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260648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PIC – Convertidor Analógico Digital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1" name="30 Imagen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5544616" cy="36276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4" name="33 CuadroTexto"/>
          <p:cNvSpPr txBox="1"/>
          <p:nvPr/>
        </p:nvSpPr>
        <p:spPr>
          <a:xfrm>
            <a:off x="6156176" y="1484784"/>
            <a:ext cx="2808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PIC16F886 tiene un convertidor analógico-digital que permite la conversión de una señal analógica de entrada a una representación de 10 bits binarios de la señal. Este dispositivo usa entradas analógicas, las cuales son multiplexadas en una sola muestra y mantienen el circuito.</a:t>
            </a:r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260648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Transmisión a PC por USB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1" name="30 Imagen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4608512" cy="3384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5148064" y="1130261"/>
            <a:ext cx="374441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Este integrado brinda una UART que admite los 8 bits de datos que en este caso se desea transmitir; o sea, 1 bit de parada y paridad de cero; además es compatible con USB 1.1 y 2.0</a:t>
            </a:r>
            <a:endParaRPr kumimoji="0" lang="es-EC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La figura muestra la implementación del FT232RL, el cual nos permite transmitir los datos  desde el PIC</a:t>
            </a:r>
            <a:r>
              <a:rPr kumimoji="0" lang="es-E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por el pin de salida 1 que es el TXD y recibirlos por el pin de entrada 5 que es el RXD.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Una vez transmitidos los datos mediante comunicación SERIAL-USB, lo que permitirá más adelante visualizar en la PC la señal deseada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260648"/>
            <a:ext cx="7524328" cy="95410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Adquisición y visualización de la señal EMG en el software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211960" y="2091335"/>
            <a:ext cx="424847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C" dirty="0" smtClean="0"/>
              <a:t>Dentro de la etapa de procesamiento de la señal se encuentra la etapa de la visualización de la misma, la cual  la hemos realizado bajo la plataforma de </a:t>
            </a:r>
            <a:r>
              <a:rPr lang="es-EC" dirty="0" err="1" smtClean="0"/>
              <a:t>Labview</a:t>
            </a:r>
            <a:r>
              <a:rPr lang="es-EC" dirty="0" smtClean="0"/>
              <a:t> ya que éste tiene un puerto llamado NI VISA, el cual permite configurar el puerto serial de la computadora; éstos se comunican mediante el integrado USB y los drivers instalados en la PC con anterioridad.</a:t>
            </a:r>
            <a:endParaRPr lang="es-ES" dirty="0"/>
          </a:p>
        </p:txBody>
      </p:sp>
      <p:pic>
        <p:nvPicPr>
          <p:cNvPr id="57346" name="Picture 2" descr="C:\Documents and Settings\DJLeo\Escritorio\Nueva carpeta\IMG-20110825-001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2987824" cy="39837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332656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LABVIEW, configuración del puerto VISA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139952" y="2348880"/>
            <a:ext cx="4392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dirty="0" smtClean="0"/>
              <a:t>Una vez identificado el puerto VISA de Labview  que se va a utilizar para la transmisión de datos se procederá a configurar sus entradas, las cuales ya vienen con un valor predeterminado por el programador </a:t>
            </a:r>
            <a:r>
              <a:rPr lang="es-ES" dirty="0" err="1" smtClean="0"/>
              <a:t>Mikrobasic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32" name="31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196752"/>
            <a:ext cx="2880320" cy="4608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260648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 LABVIEW, bloque VISA </a:t>
            </a:r>
            <a:r>
              <a:rPr lang="es-E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read</a:t>
            </a: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 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3" name="32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132856"/>
            <a:ext cx="3096344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4283968" y="2708920"/>
            <a:ext cx="42042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/>
              <a:t>La figura muestra el bloque VISA </a:t>
            </a:r>
            <a:r>
              <a:rPr lang="es-ES" dirty="0" err="1" smtClean="0"/>
              <a:t>Read</a:t>
            </a:r>
            <a:r>
              <a:rPr lang="es-ES" dirty="0" smtClean="0"/>
              <a:t> el cual se encarga de la lectura del puerto y ese dato se envía en forma de cadena.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2348880"/>
            <a:ext cx="8316416" cy="76944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INTRODUCCIÓN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67544" y="188640"/>
            <a:ext cx="788436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 LABVIEW, Convertidor de los niveles de voltaje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79512" y="4437112"/>
            <a:ext cx="87129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/>
              <a:t>Cada uno de estos bloques se encarga de convertir, independientemente por verdadero a un dato analógico, la señal EMG integrada y la señal EMG pura, ya que el PIC convierte la señal analógica a un dato digital; es decir, si la entrada analógica es 0 V bota 0 y si es 5 V el dato a la salida es 255, por lo que en este bloque se divide el resultado para 255, obteniendo así el procedimiento contrario para hacer la conversión digital-analógica</a:t>
            </a:r>
          </a:p>
        </p:txBody>
      </p:sp>
      <p:pic>
        <p:nvPicPr>
          <p:cNvPr id="32" name="31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836712"/>
            <a:ext cx="7128792" cy="3384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67544" y="188640"/>
            <a:ext cx="788436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 LABVIEW, bloque de parada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3" name="32 Imagen"/>
          <p:cNvPicPr/>
          <p:nvPr/>
        </p:nvPicPr>
        <p:blipFill>
          <a:blip r:embed="rId3" cstate="print"/>
          <a:srcRect l="43639" t="39175"/>
          <a:stretch>
            <a:fillRect/>
          </a:stretch>
        </p:blipFill>
        <p:spPr bwMode="auto">
          <a:xfrm>
            <a:off x="755576" y="1916832"/>
            <a:ext cx="3235349" cy="23391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4" name="33 Rectángulo"/>
          <p:cNvSpPr/>
          <p:nvPr/>
        </p:nvSpPr>
        <p:spPr>
          <a:xfrm>
            <a:off x="4139952" y="22768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Es necesario implementarlo como se muestra en la figura, ya que si no se lo hace el puerto quedaría abierto y no terminaría la comunicación; es decir, no se dejaría libre el puerto para otra aplicación.</a:t>
            </a:r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67544" y="188640"/>
            <a:ext cx="788436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ELECTRODOS DE SUPERFICIE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88024" y="908720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4" name="33 Rectángulo"/>
          <p:cNvSpPr/>
          <p:nvPr/>
        </p:nvSpPr>
        <p:spPr>
          <a:xfrm>
            <a:off x="3923928" y="1124744"/>
            <a:ext cx="47160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El potencial eléctrico de una unidad motora (</a:t>
            </a:r>
            <a:r>
              <a:rPr lang="es-ES" sz="2000" dirty="0" err="1" smtClean="0"/>
              <a:t>UM</a:t>
            </a:r>
            <a:r>
              <a:rPr lang="es-ES" sz="2000" dirty="0" smtClean="0"/>
              <a:t>) puede ser medido utilizando electrodos de aguja o de superficie, en este caso se utilizan los electrodos de superficie ya que éstos son los más utilizados por su factibilidad al momento de hacer las pruebas</a:t>
            </a:r>
            <a:endParaRPr lang="es-ES" sz="2000" dirty="0"/>
          </a:p>
        </p:txBody>
      </p:sp>
      <p:pic>
        <p:nvPicPr>
          <p:cNvPr id="32" name="il_fi" descr="http://www.cymedmedical.com/images/3m_imagenes/3m_electrodos_223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88840"/>
            <a:ext cx="2593521" cy="25935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5" name="34 Rectángulo"/>
          <p:cNvSpPr/>
          <p:nvPr/>
        </p:nvSpPr>
        <p:spPr>
          <a:xfrm>
            <a:off x="3923928" y="335699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dirty="0" smtClean="0"/>
              <a:t>La capa de cloruro de plata permite que la corriente emitida por el músculo  pase mucho más libremente a través de la juntura entre el gel electrolítico y el electrodo, lo cual implica que el ruido eléctrico es menor comparado con los electrodos metálicos. </a:t>
            </a:r>
            <a:endParaRPr lang="es-ES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23</a:t>
            </a:fld>
            <a:endParaRPr lang="es-E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2348880"/>
            <a:ext cx="8316416" cy="76944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RESULTADOS EXPERIMENTALES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24</a:t>
            </a:fld>
            <a:endParaRPr lang="es-E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404664"/>
            <a:ext cx="8316416" cy="76944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Valores obtenidos con el EMG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51520" y="1772816"/>
          <a:ext cx="8568952" cy="2267684"/>
        </p:xfrm>
        <a:graphic>
          <a:graphicData uri="http://schemas.openxmlformats.org/drawingml/2006/table">
            <a:tbl>
              <a:tblPr/>
              <a:tblGrid>
                <a:gridCol w="1872208"/>
                <a:gridCol w="1728192"/>
                <a:gridCol w="1213099"/>
                <a:gridCol w="1523205"/>
                <a:gridCol w="2232248"/>
              </a:tblGrid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2300" b="1" dirty="0">
                          <a:latin typeface="Arial"/>
                          <a:ea typeface="Calibri"/>
                          <a:cs typeface="Times New Roman"/>
                        </a:rPr>
                        <a:t>E1(Vi+) </a:t>
                      </a:r>
                      <a:r>
                        <a:rPr lang="es-ES" sz="2300" b="1" dirty="0" err="1">
                          <a:latin typeface="Arial"/>
                          <a:ea typeface="Calibri"/>
                          <a:cs typeface="Times New Roman"/>
                        </a:rPr>
                        <a:t>mV</a:t>
                      </a:r>
                      <a:endParaRPr lang="es-ES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2300" b="1">
                          <a:latin typeface="Arial"/>
                          <a:ea typeface="Calibri"/>
                          <a:cs typeface="Times New Roman"/>
                        </a:rPr>
                        <a:t>E2(Vi-) mV</a:t>
                      </a:r>
                      <a:endParaRPr lang="es-ES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2300" b="1">
                          <a:latin typeface="Arial"/>
                          <a:ea typeface="Calibri"/>
                          <a:cs typeface="Times New Roman"/>
                        </a:rPr>
                        <a:t>Vout V</a:t>
                      </a:r>
                      <a:endParaRPr lang="es-ES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2300" b="1">
                          <a:latin typeface="Arial"/>
                          <a:ea typeface="Calibri"/>
                          <a:cs typeface="Times New Roman"/>
                        </a:rPr>
                        <a:t>Ganancia</a:t>
                      </a:r>
                      <a:endParaRPr lang="es-ES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300" b="1" dirty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s-ES" sz="2300" b="1" dirty="0">
                          <a:latin typeface="Arial"/>
                          <a:ea typeface="Calibri"/>
                          <a:cs typeface="Times New Roman"/>
                        </a:rPr>
                        <a:t>ango de frecuencias </a:t>
                      </a:r>
                      <a:r>
                        <a:rPr lang="es-ES" sz="2300" b="1" dirty="0" smtClean="0">
                          <a:latin typeface="Arial"/>
                          <a:ea typeface="Calibri"/>
                          <a:cs typeface="Times New Roman"/>
                        </a:rPr>
                        <a:t>Hz</a:t>
                      </a:r>
                      <a:endParaRPr lang="es-ES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2300">
                          <a:latin typeface="Arial"/>
                          <a:ea typeface="Calibri"/>
                          <a:cs typeface="Times New Roman"/>
                        </a:rPr>
                        <a:t>1.92</a:t>
                      </a:r>
                      <a:endParaRPr lang="es-ES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2300">
                          <a:latin typeface="Arial"/>
                          <a:ea typeface="Calibri"/>
                          <a:cs typeface="Times New Roman"/>
                        </a:rPr>
                        <a:t>1.95</a:t>
                      </a:r>
                      <a:endParaRPr lang="es-ES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2300" dirty="0">
                          <a:latin typeface="Arial"/>
                          <a:ea typeface="Calibri"/>
                          <a:cs typeface="Times New Roman"/>
                        </a:rPr>
                        <a:t>3.3</a:t>
                      </a:r>
                      <a:endParaRPr lang="es-ES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2300" dirty="0">
                          <a:latin typeface="Arial"/>
                          <a:ea typeface="Calibri"/>
                          <a:cs typeface="Times New Roman"/>
                        </a:rPr>
                        <a:t>1716</a:t>
                      </a:r>
                      <a:endParaRPr lang="es-ES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2300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4.82  </a:t>
                      </a:r>
                      <a:r>
                        <a:rPr lang="es-ES" sz="2300" kern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a 723.42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25</a:t>
            </a:fld>
            <a:endParaRPr lang="es-E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260648"/>
            <a:ext cx="8316416" cy="52322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CONCLUSIONES</a:t>
            </a: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3528" y="836713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000" dirty="0" smtClean="0"/>
              <a:t>Se pudo obtener la señal EMG lo suficientemente amplificada y filtrada para su correcta visualización en una PC, cumpliendo con todos los parámetros teóricamente establecidos; a su vez, se logró que la interferencia sea casi imperceptible gracias a la ayuda de un filtro </a:t>
            </a:r>
            <a:r>
              <a:rPr lang="es-ES" sz="2000" dirty="0" err="1" smtClean="0"/>
              <a:t>Notch</a:t>
            </a:r>
            <a:r>
              <a:rPr lang="es-ES" sz="2000" dirty="0" smtClean="0"/>
              <a:t> que disminuyó considerablemente el ruido de la línea de 60 Hz que pudiese haber intervenido en la captura de datos.</a:t>
            </a:r>
          </a:p>
          <a:p>
            <a:r>
              <a:rPr lang="es-ES" sz="2000" dirty="0" smtClean="0"/>
              <a:t> </a:t>
            </a:r>
          </a:p>
          <a:p>
            <a:pPr lvl="0"/>
            <a:r>
              <a:rPr lang="es-ES" sz="2000" dirty="0" smtClean="0"/>
              <a:t>Posteriormente las señales </a:t>
            </a:r>
            <a:r>
              <a:rPr lang="es-ES" sz="2000" dirty="0" err="1" smtClean="0"/>
              <a:t>electromiográficas</a:t>
            </a:r>
            <a:r>
              <a:rPr lang="es-ES" sz="2000" dirty="0" smtClean="0"/>
              <a:t> fueron rectificadas con un rectificador de media onda para así eliminar la parte negativa de la señal con el objetivo de que ésta sea recogida por el </a:t>
            </a:r>
            <a:r>
              <a:rPr lang="es-ES" sz="2000" dirty="0" err="1" smtClean="0"/>
              <a:t>microcontrolador</a:t>
            </a:r>
            <a:r>
              <a:rPr lang="es-ES" sz="2000" dirty="0" smtClean="0"/>
              <a:t>, el cual admite señales entre 0 y 5 V.</a:t>
            </a:r>
          </a:p>
          <a:p>
            <a:r>
              <a:rPr lang="es-ES" sz="2000" dirty="0" smtClean="0"/>
              <a:t> </a:t>
            </a:r>
          </a:p>
          <a:p>
            <a:pPr lvl="0"/>
            <a:r>
              <a:rPr lang="es-ES" sz="2000" dirty="0" smtClean="0"/>
              <a:t>La correcta utilización del puerto VISA de Labview es fundamental a la hora de hacer el proceso de adquisición de la señal, ya que gracias a esta herramienta se pueden obtener todo tipo de señales analógicas que, con su respectivo procesamiento, se las puede visualizar en una interfaz amigable con todos los parámetros establecidos.</a:t>
            </a:r>
            <a:endParaRPr lang="es-ES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683568" y="404664"/>
            <a:ext cx="7776864" cy="92333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Definición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1772816"/>
            <a:ext cx="8136904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Mio</a:t>
            </a: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ó </a:t>
            </a:r>
            <a:r>
              <a:rPr kumimoji="0" lang="es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Myo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(prefijo): Un prefijo que indica una relación a los músculos.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Señales </a:t>
            </a:r>
            <a:r>
              <a:rPr lang="es-ES" sz="2800" noProof="0" dirty="0" err="1" smtClean="0"/>
              <a:t>mioeléctricas</a:t>
            </a:r>
            <a:r>
              <a:rPr lang="es-ES" sz="2800" dirty="0" smtClean="0"/>
              <a:t>,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basa en el concepto de que siempre que un músculo en el cuerpo se contrae o se flexiona, se produce una pequeña señal eléctrica </a:t>
            </a:r>
            <a:r>
              <a:rPr kumimoji="0" lang="es-E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(EMG)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 es creada por la interacción química en el cuerpo. Esta señal es muy pequeña (50 micro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30 mili voltios aproximadamente). 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23528" y="548680"/>
            <a:ext cx="8640960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C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 (Cuerpo)"/>
              </a:rPr>
              <a:t>Electromiografía</a:t>
            </a:r>
            <a:endParaRPr lang="es-E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 (Cuerpo)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23528" y="1600200"/>
            <a:ext cx="8591872" cy="5029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Qué es? </a:t>
            </a:r>
          </a:p>
          <a:p>
            <a:pPr lvl="0" algn="just">
              <a:spcBef>
                <a:spcPct val="20000"/>
              </a:spcBef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lang="es-ES" sz="2800" dirty="0" smtClean="0"/>
              <a:t> Es una técnica para la evaluación y registro de la actividad eléctrica producida por los músculos esqueléticos. El EMG  se desarrolla utilizando un instrumento médico llamado </a:t>
            </a:r>
            <a:r>
              <a:rPr lang="es-ES" sz="2800" dirty="0" err="1" smtClean="0"/>
              <a:t>electromiógrafo</a:t>
            </a:r>
            <a:r>
              <a:rPr lang="es-ES" sz="2800" dirty="0" smtClean="0"/>
              <a:t>, para producir un registro llamado </a:t>
            </a:r>
            <a:r>
              <a:rPr lang="es-ES" sz="2800" dirty="0" err="1" smtClean="0"/>
              <a:t>electromiograma</a:t>
            </a:r>
            <a:r>
              <a:rPr lang="es-ES" sz="2800" dirty="0" smtClean="0"/>
              <a:t>. Un </a:t>
            </a:r>
            <a:r>
              <a:rPr lang="es-ES" sz="2800" dirty="0" err="1" smtClean="0"/>
              <a:t>electromiógrafo</a:t>
            </a:r>
            <a:r>
              <a:rPr lang="es-ES" sz="2800" dirty="0" smtClean="0"/>
              <a:t> detecta la energía potencial generada por el músculo celular. Cuando estas células son activadas neuralmente o eléctricamente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23528" y="548680"/>
            <a:ext cx="8640960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 (Cuerpo)"/>
              </a:rPr>
              <a:t>Principio Fisiológico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995936" y="1340768"/>
            <a:ext cx="4919464" cy="5029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Las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células nerviosas motrices alojadas en </a:t>
            </a:r>
            <a:r>
              <a:rPr lang="es-ES" sz="2800" dirty="0" smtClean="0"/>
              <a:t>la medula espinal o en el núcleo motor del tallo cerebral 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 despolarizan, este </a:t>
            </a:r>
            <a:r>
              <a:rPr lang="es-ES" sz="2800" noProof="0" dirty="0" smtClean="0"/>
              <a:t>efecto químico </a:t>
            </a:r>
            <a:r>
              <a:rPr lang="es-ES" sz="2800" noProof="0" dirty="0" smtClean="0"/>
              <a:t>en </a:t>
            </a:r>
            <a:r>
              <a:rPr lang="es-ES" sz="2800" dirty="0" smtClean="0"/>
              <a:t>órganos </a:t>
            </a:r>
            <a:r>
              <a:rPr lang="es-ES" sz="2800" dirty="0" smtClean="0"/>
              <a:t>sensoriales discurren por los nervios y axones, finalmente, alcanzan el músculo p</a:t>
            </a:r>
            <a:r>
              <a:rPr kumimoji="0" lang="es-E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rovocando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la contracción de la fibra muscular desarrollándose así la fuerza.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9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3600399" cy="3240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95536" y="2060848"/>
          <a:ext cx="8514484" cy="2730772"/>
        </p:xfrm>
        <a:graphic>
          <a:graphicData uri="http://schemas.openxmlformats.org/presentationml/2006/ole">
            <p:oleObj spid="_x0000_s20481" r:id="rId5" imgW="10048690" imgH="3274709" progId="">
              <p:embed/>
            </p:oleObj>
          </a:graphicData>
        </a:graphic>
      </p:graphicFrame>
      <p:sp>
        <p:nvSpPr>
          <p:cNvPr id="9" name="8 Rectángulo"/>
          <p:cNvSpPr/>
          <p:nvPr/>
        </p:nvSpPr>
        <p:spPr>
          <a:xfrm>
            <a:off x="899592" y="548680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Diagrama de bloques del circuito EMG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899592" y="548680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PRE-AMPLIFICADOR</a:t>
            </a:r>
          </a:p>
        </p:txBody>
      </p:sp>
      <p:pic>
        <p:nvPicPr>
          <p:cNvPr id="10" name="9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800"/>
            <a:ext cx="3888432" cy="34563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636912"/>
            <a:ext cx="2088232" cy="678932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1763" y="4149080"/>
            <a:ext cx="3896701" cy="792088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932040" y="1392451"/>
            <a:ext cx="3672408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La ganancia que se obtiene con este amplificador viene dada por la ecuación: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	 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788024" y="3501008"/>
            <a:ext cx="2160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 smtClean="0">
                <a:ea typeface="Calibri" pitchFamily="34" charset="0"/>
                <a:cs typeface="Arial" pitchFamily="34" charset="0"/>
              </a:rPr>
              <a:t>Donde Z1 = 5.6K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260648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Filtro </a:t>
            </a:r>
            <a:r>
              <a:rPr lang="es-E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Notch</a:t>
            </a:r>
            <a:endParaRPr lang="es-E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 (Cuerpo)"/>
            </a:endParaRPr>
          </a:p>
        </p:txBody>
      </p:sp>
      <p:pic>
        <p:nvPicPr>
          <p:cNvPr id="14" name="13 Imagen"/>
          <p:cNvPicPr/>
          <p:nvPr/>
        </p:nvPicPr>
        <p:blipFill>
          <a:blip r:embed="rId3" cstate="print">
            <a:extLst>
              <a:ext uri="{BEBA8EAE-BF5A-486C-A8C5-ECC9F3942E4B}">
                <a14:imgProps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>
                  <a14:imgLayer r:embed="rId21"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5195" t="11438" r="3896" b="5634"/>
          <a:stretch>
            <a:fillRect/>
          </a:stretch>
        </p:blipFill>
        <p:spPr bwMode="auto">
          <a:xfrm>
            <a:off x="251520" y="908720"/>
            <a:ext cx="5688632" cy="4824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14 CuadroTexto"/>
          <p:cNvSpPr txBox="1"/>
          <p:nvPr/>
        </p:nvSpPr>
        <p:spPr>
          <a:xfrm>
            <a:off x="6084168" y="908720"/>
            <a:ext cx="28083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Este filtro está formado por un </a:t>
            </a:r>
            <a:r>
              <a:rPr lang="es-EC" dirty="0" err="1" smtClean="0"/>
              <a:t>Opamp</a:t>
            </a:r>
            <a:r>
              <a:rPr lang="es-EC" dirty="0" smtClean="0"/>
              <a:t> TL082CN y redes </a:t>
            </a:r>
            <a:r>
              <a:rPr lang="es-EC" dirty="0" err="1" smtClean="0"/>
              <a:t>RC</a:t>
            </a:r>
            <a:r>
              <a:rPr lang="es-EC" dirty="0" smtClean="0"/>
              <a:t> donde C2=C3 y R11=R5=R6=R2=R4.</a:t>
            </a:r>
            <a:endParaRPr lang="es-ES" dirty="0" smtClean="0"/>
          </a:p>
          <a:p>
            <a:r>
              <a:rPr lang="es-EC" dirty="0" smtClean="0"/>
              <a:t> </a:t>
            </a:r>
            <a:endParaRPr lang="es-ES" dirty="0" smtClean="0"/>
          </a:p>
          <a:p>
            <a:r>
              <a:rPr lang="es-EC" dirty="0" smtClean="0"/>
              <a:t>La frecuencia central puede ser calculada con la ecuación </a:t>
            </a:r>
            <a:r>
              <a:rPr lang="es-ES" dirty="0" smtClean="0"/>
              <a:t>[2]</a:t>
            </a:r>
            <a:r>
              <a:rPr lang="es-EC" dirty="0" smtClean="0"/>
              <a:t>:			 	                            </a:t>
            </a:r>
          </a:p>
          <a:p>
            <a:r>
              <a:rPr lang="es-EC" dirty="0" smtClean="0"/>
              <a:t>                                       </a:t>
            </a:r>
            <a:endParaRPr lang="es-ES" dirty="0" smtClean="0"/>
          </a:p>
          <a:p>
            <a:r>
              <a:rPr lang="es-EC" dirty="0" smtClean="0"/>
              <a:t>Donde  y  27k, entonces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3356992"/>
            <a:ext cx="885825" cy="419100"/>
          </a:xfrm>
          <a:prstGeom prst="rect">
            <a:avLst/>
          </a:prstGeom>
          <a:noFill/>
        </p:spPr>
      </p:pic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509120"/>
            <a:ext cx="2794878" cy="44633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espolciencia.espol.edu.ec/images/logo-espol-blan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936104" cy="935375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6" name="5 Conector recto"/>
          <p:cNvCxnSpPr/>
          <p:nvPr/>
        </p:nvCxnSpPr>
        <p:spPr>
          <a:xfrm flipH="1">
            <a:off x="251520" y="6165304"/>
            <a:ext cx="7632848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615011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Mediciones Electromiográficas</a:t>
            </a:r>
          </a:p>
          <a:p>
            <a:endParaRPr lang="es-ES" sz="4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971600" y="260648"/>
            <a:ext cx="7524328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Filtro pasa-bajos (</a:t>
            </a:r>
            <a:r>
              <a:rPr lang="es-E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LPF</a:t>
            </a:r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 (Cuerpo)"/>
              </a:rPr>
              <a:t>)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220072" y="908720"/>
            <a:ext cx="36724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 frecuencia   se la calcula mediante la ecuación[3]:</a:t>
            </a:r>
          </a:p>
          <a:p>
            <a:r>
              <a:rPr lang="es-ES" dirty="0" smtClean="0"/>
              <a:t>			                                                   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Donde  es la frecuencia de corte del filtro y puede ser calculada mediante   	       y         </a:t>
            </a:r>
          </a:p>
          <a:p>
            <a:r>
              <a:rPr lang="es-ES" dirty="0" smtClean="0"/>
              <a:t>, entonces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 La ganancia a la salida de este filtro se obtiene con la ecuación :</a:t>
            </a:r>
          </a:p>
          <a:p>
            <a:endParaRPr lang="es-ES" dirty="0" smtClean="0"/>
          </a:p>
          <a:p>
            <a:r>
              <a:rPr lang="es-ES" dirty="0" smtClean="0"/>
              <a:t>		                                                          </a:t>
            </a:r>
          </a:p>
          <a:p>
            <a:r>
              <a:rPr lang="es-ES" dirty="0" smtClean="0"/>
              <a:t>Siendo  y  , entonces:</a:t>
            </a:r>
            <a:endParaRPr lang="es-ES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49393" y="86162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7" name="1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52736"/>
            <a:ext cx="4824536" cy="4608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628800"/>
            <a:ext cx="1466850" cy="466725"/>
          </a:xfrm>
          <a:prstGeom prst="rect">
            <a:avLst/>
          </a:prstGeom>
          <a:noFill/>
        </p:spPr>
      </p:pic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3576" name="Picture 2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924944"/>
            <a:ext cx="1009650" cy="209550"/>
          </a:xfrm>
          <a:prstGeom prst="rect">
            <a:avLst/>
          </a:prstGeom>
          <a:noFill/>
        </p:spPr>
      </p:pic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3580" name="Picture 2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2924944"/>
            <a:ext cx="1133475" cy="209550"/>
          </a:xfrm>
          <a:prstGeom prst="rect">
            <a:avLst/>
          </a:prstGeom>
          <a:noFill/>
        </p:spPr>
      </p:pic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3582" name="Picture 3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429000"/>
            <a:ext cx="2581275" cy="447675"/>
          </a:xfrm>
          <a:prstGeom prst="rect">
            <a:avLst/>
          </a:prstGeom>
          <a:noFill/>
        </p:spPr>
      </p:pic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3584" name="Picture 3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581128"/>
            <a:ext cx="1133475" cy="409575"/>
          </a:xfrm>
          <a:prstGeom prst="rect">
            <a:avLst/>
          </a:prstGeom>
          <a:noFill/>
        </p:spPr>
      </p:pic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3586" name="Picture 3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5517232"/>
            <a:ext cx="1533525" cy="3429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ci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1092</Words>
  <Application>Microsoft Office PowerPoint</Application>
  <PresentationFormat>Presentación en pantalla (4:3)</PresentationFormat>
  <Paragraphs>173</Paragraphs>
  <Slides>25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MEDICIONES ELECTROMIOGRÁFICAS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“MEDICIONES ELECTROMIOGRÁFICAS” </dc:title>
  <cp:lastModifiedBy>Leonardo Izurieta</cp:lastModifiedBy>
  <cp:revision>76</cp:revision>
  <dcterms:modified xsi:type="dcterms:W3CDTF">2011-09-21T00:32:57Z</dcterms:modified>
</cp:coreProperties>
</file>