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205FC-D9FA-4DA2-BF27-867AA7774A72}" type="datetimeFigureOut">
              <a:rPr lang="es-ES" smtClean="0"/>
              <a:t>04/09/2011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DF06E-FC41-475E-92F8-CA4158618CC6}"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2DDF06E-FC41-475E-92F8-CA4158618CC6}" type="slidenum">
              <a:rPr lang="es-ES" smtClean="0"/>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7A847CFC-816F-41D0-AAC0-9BF4FEBC753E}" type="datetimeFigureOut">
              <a:rPr lang="es-ES" smtClean="0"/>
              <a:pPr/>
              <a:t>04/09/2011</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04/09/2011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04/09/2011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7A847CFC-816F-41D0-AAC0-9BF4FEBC753E}" type="datetimeFigureOut">
              <a:rPr lang="es-ES" smtClean="0"/>
              <a:pPr/>
              <a:t>04/09/2011</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7A847CFC-816F-41D0-AAC0-9BF4FEBC753E}" type="datetimeFigureOut">
              <a:rPr lang="es-ES" smtClean="0"/>
              <a:pPr/>
              <a:t>04/09/2011</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132FADFE-3B8F-471C-ABF0-DBC7717ECBBC}" type="slidenum">
              <a:rPr lang="es-ES" smtClean="0"/>
              <a:pPr/>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7A847CFC-816F-41D0-AAC0-9BF4FEBC753E}" type="datetimeFigureOut">
              <a:rPr lang="es-ES" smtClean="0"/>
              <a:pPr/>
              <a:t>04/09/2011</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7A847CFC-816F-41D0-AAC0-9BF4FEBC753E}" type="datetimeFigureOut">
              <a:rPr lang="es-ES" smtClean="0"/>
              <a:pPr/>
              <a:t>04/09/2011</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04/09/2011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7A847CFC-816F-41D0-AAC0-9BF4FEBC753E}" type="datetimeFigureOut">
              <a:rPr lang="es-ES" smtClean="0"/>
              <a:pPr/>
              <a:t>04/09/2011</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7A847CFC-816F-41D0-AAC0-9BF4FEBC753E}" type="datetimeFigureOut">
              <a:rPr lang="es-ES" smtClean="0"/>
              <a:pPr/>
              <a:t>04/09/2011</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7A847CFC-816F-41D0-AAC0-9BF4FEBC753E}" type="datetimeFigureOut">
              <a:rPr lang="es-ES" smtClean="0"/>
              <a:pPr/>
              <a:t>04/09/2011</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A847CFC-816F-41D0-AAC0-9BF4FEBC753E}" type="datetimeFigureOut">
              <a:rPr lang="es-ES" smtClean="0"/>
              <a:pPr/>
              <a:t>04/09/2011</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encuesta.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itscloud.com/wp-content/uploads/2011/08/ataques-ecuador.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a:r>
              <a:rPr lang="es-ES" sz="3200" i="1" u="sng" dirty="0" smtClean="0">
                <a:solidFill>
                  <a:schemeClr val="tx1"/>
                </a:solidFill>
              </a:rPr>
              <a:t>Sustentación</a:t>
            </a:r>
            <a:br>
              <a:rPr lang="es-ES" sz="3200" i="1" u="sng" dirty="0" smtClean="0">
                <a:solidFill>
                  <a:schemeClr val="tx1"/>
                </a:solidFill>
              </a:rPr>
            </a:br>
            <a:r>
              <a:rPr lang="es-ES" sz="3200" i="1" u="sng" dirty="0" smtClean="0">
                <a:solidFill>
                  <a:schemeClr val="tx1"/>
                </a:solidFill>
              </a:rPr>
              <a:t>Tesina de Graduación</a:t>
            </a:r>
            <a:endParaRPr lang="es-ES" sz="3200" i="1" u="sng" dirty="0">
              <a:solidFill>
                <a:schemeClr val="tx1"/>
              </a:solidFill>
            </a:endParaRPr>
          </a:p>
        </p:txBody>
      </p:sp>
      <p:sp>
        <p:nvSpPr>
          <p:cNvPr id="3" name="2 Subtítulo"/>
          <p:cNvSpPr>
            <a:spLocks noGrp="1"/>
          </p:cNvSpPr>
          <p:nvPr>
            <p:ph type="subTitle" idx="1"/>
          </p:nvPr>
        </p:nvSpPr>
        <p:spPr>
          <a:xfrm>
            <a:off x="540544" y="2250280"/>
            <a:ext cx="8062912" cy="4203056"/>
          </a:xfrm>
        </p:spPr>
        <p:txBody>
          <a:bodyPr>
            <a:normAutofit fontScale="92500" lnSpcReduction="20000"/>
          </a:bodyPr>
          <a:lstStyle/>
          <a:p>
            <a:pPr algn="ctr"/>
            <a:endParaRPr lang="es-ES" dirty="0" smtClean="0">
              <a:solidFill>
                <a:srgbClr val="0070C0"/>
              </a:solidFill>
            </a:endParaRPr>
          </a:p>
          <a:p>
            <a:pPr algn="ctr"/>
            <a:r>
              <a:rPr lang="es-ES" b="1" dirty="0" smtClean="0">
                <a:solidFill>
                  <a:schemeClr val="tx1"/>
                </a:solidFill>
              </a:rPr>
              <a:t>Metodología de Seguridad en Redes</a:t>
            </a:r>
          </a:p>
          <a:p>
            <a:pPr algn="ctr"/>
            <a:endParaRPr lang="es-ES" b="1" dirty="0" smtClean="0">
              <a:solidFill>
                <a:schemeClr val="tx1"/>
              </a:solidFill>
            </a:endParaRPr>
          </a:p>
          <a:p>
            <a:pPr algn="ctr"/>
            <a:r>
              <a:rPr lang="es-ES" b="1" dirty="0" smtClean="0">
                <a:solidFill>
                  <a:schemeClr val="tx1"/>
                </a:solidFill>
              </a:rPr>
              <a:t>“T.A.M.A.R.A :</a:t>
            </a:r>
          </a:p>
          <a:p>
            <a:pPr algn="ctr"/>
            <a:r>
              <a:rPr lang="es-ES" b="1" dirty="0" smtClean="0">
                <a:solidFill>
                  <a:schemeClr val="tx1"/>
                </a:solidFill>
              </a:rPr>
              <a:t>Testeo, Análisis, MAnejo de Redes y Accesos”</a:t>
            </a:r>
          </a:p>
          <a:p>
            <a:pPr algn="ctr"/>
            <a:endParaRPr lang="es-ES" b="1" dirty="0" smtClean="0">
              <a:solidFill>
                <a:schemeClr val="tx1"/>
              </a:solidFill>
            </a:endParaRPr>
          </a:p>
          <a:p>
            <a:pPr algn="ctr"/>
            <a:endParaRPr lang="es-ES" b="1" dirty="0" smtClean="0">
              <a:solidFill>
                <a:schemeClr val="tx1"/>
              </a:solidFill>
            </a:endParaRPr>
          </a:p>
          <a:p>
            <a:pPr algn="ctr"/>
            <a:endParaRPr lang="es-ES" b="1" dirty="0" smtClean="0">
              <a:solidFill>
                <a:schemeClr val="tx1"/>
              </a:solidFill>
            </a:endParaRPr>
          </a:p>
          <a:p>
            <a:pPr algn="l">
              <a:buFont typeface="Arial" pitchFamily="34" charset="0"/>
              <a:buChar char="•"/>
            </a:pPr>
            <a:r>
              <a:rPr lang="es-ES" b="1" u="sng" dirty="0" smtClean="0">
                <a:solidFill>
                  <a:schemeClr val="tx1"/>
                </a:solidFill>
              </a:rPr>
              <a:t>María Viteri Minaya</a:t>
            </a:r>
          </a:p>
          <a:p>
            <a:pPr algn="l"/>
            <a:endParaRPr lang="es-ES" b="1" u="sng" dirty="0" smtClean="0">
              <a:solidFill>
                <a:schemeClr val="tx1"/>
              </a:solidFill>
            </a:endParaRPr>
          </a:p>
          <a:p>
            <a:pPr algn="l">
              <a:buFont typeface="Arial" pitchFamily="34" charset="0"/>
              <a:buChar char="•"/>
            </a:pPr>
            <a:r>
              <a:rPr lang="es-ES" b="1" u="sng" dirty="0" smtClean="0">
                <a:solidFill>
                  <a:schemeClr val="tx1"/>
                </a:solidFill>
              </a:rPr>
              <a:t>Pedro Orellana Zúñiga</a:t>
            </a:r>
            <a:endParaRPr lang="es-ES" b="1" u="sng" dirty="0">
              <a:solidFill>
                <a:schemeClr val="tx1"/>
              </a:solidFill>
            </a:endParaRPr>
          </a:p>
        </p:txBody>
      </p:sp>
      <p:pic>
        <p:nvPicPr>
          <p:cNvPr id="1031" name="Picture 7"/>
          <p:cNvPicPr>
            <a:picLocks noChangeAspect="1" noChangeArrowheads="1"/>
          </p:cNvPicPr>
          <p:nvPr/>
        </p:nvPicPr>
        <p:blipFill>
          <a:blip r:embed="rId2" cstate="print"/>
          <a:srcRect/>
          <a:stretch>
            <a:fillRect/>
          </a:stretch>
        </p:blipFill>
        <p:spPr bwMode="auto">
          <a:xfrm>
            <a:off x="0" y="0"/>
            <a:ext cx="2409825" cy="2238375"/>
          </a:xfrm>
          <a:prstGeom prst="rect">
            <a:avLst/>
          </a:prstGeom>
          <a:noFill/>
          <a:ln w="9525">
            <a:noFill/>
            <a:miter lim="800000"/>
            <a:headEnd/>
            <a:tailEnd/>
          </a:ln>
        </p:spPr>
      </p:pic>
      <p:pic>
        <p:nvPicPr>
          <p:cNvPr id="1032" name="Picture 8"/>
          <p:cNvPicPr>
            <a:picLocks noChangeAspect="1" noChangeArrowheads="1"/>
          </p:cNvPicPr>
          <p:nvPr/>
        </p:nvPicPr>
        <p:blipFill>
          <a:blip r:embed="rId3" cstate="print"/>
          <a:srcRect/>
          <a:stretch>
            <a:fillRect/>
          </a:stretch>
        </p:blipFill>
        <p:spPr bwMode="auto">
          <a:xfrm>
            <a:off x="6943725" y="4476750"/>
            <a:ext cx="22002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57250"/>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24744"/>
            <a:ext cx="8229600" cy="5544616"/>
          </a:xfrm>
        </p:spPr>
        <p:txBody>
          <a:bodyPr>
            <a:normAutofit fontScale="25000" lnSpcReduction="20000"/>
          </a:bodyPr>
          <a:lstStyle/>
          <a:p>
            <a:pPr lvl="0"/>
            <a:endParaRPr lang="es-ES" sz="8000" u="sng" dirty="0" smtClean="0"/>
          </a:p>
          <a:p>
            <a:pPr lvl="0"/>
            <a:r>
              <a:rPr lang="es-ES" sz="8000" u="sng" dirty="0" smtClean="0"/>
              <a:t>www.municipiodemejia.gob.ec</a:t>
            </a:r>
            <a:endParaRPr lang="es-ES" sz="8000" dirty="0" smtClean="0"/>
          </a:p>
          <a:p>
            <a:pPr lvl="0"/>
            <a:r>
              <a:rPr lang="es-ES" sz="8000" u="sng" dirty="0" smtClean="0"/>
              <a:t>www.gparroquialconvento.gob.ec</a:t>
            </a:r>
            <a:endParaRPr lang="es-ES" sz="8000" dirty="0" smtClean="0"/>
          </a:p>
          <a:p>
            <a:pPr lvl="0"/>
            <a:r>
              <a:rPr lang="es-ES" sz="8000" u="sng" dirty="0" smtClean="0"/>
              <a:t>www.issfa.mil.ec</a:t>
            </a:r>
            <a:endParaRPr lang="es-ES" sz="8000" dirty="0" smtClean="0"/>
          </a:p>
          <a:p>
            <a:pPr lvl="0"/>
            <a:r>
              <a:rPr lang="es-ES" sz="8000" u="sng" dirty="0" smtClean="0"/>
              <a:t>www.fonsat.gov.ec</a:t>
            </a:r>
            <a:endParaRPr lang="es-ES" sz="8000" dirty="0" smtClean="0"/>
          </a:p>
          <a:p>
            <a:pPr lvl="0"/>
            <a:r>
              <a:rPr lang="es-ES" sz="8000" u="sng" dirty="0" smtClean="0"/>
              <a:t>www.incca.gov.ec</a:t>
            </a:r>
            <a:endParaRPr lang="es-ES" sz="8000" dirty="0" smtClean="0"/>
          </a:p>
          <a:p>
            <a:pPr lvl="0"/>
            <a:r>
              <a:rPr lang="es-ES" sz="8000" u="sng" dirty="0" smtClean="0"/>
              <a:t>www.efe.gov.ec</a:t>
            </a:r>
            <a:endParaRPr lang="es-ES" sz="8000" dirty="0" smtClean="0"/>
          </a:p>
          <a:p>
            <a:pPr lvl="0"/>
            <a:r>
              <a:rPr lang="es-ES" sz="8000" u="sng" dirty="0" smtClean="0"/>
              <a:t>cscg.gov.ec</a:t>
            </a:r>
            <a:endParaRPr lang="es-ES" sz="8000" dirty="0" smtClean="0"/>
          </a:p>
          <a:p>
            <a:pPr lvl="0"/>
            <a:r>
              <a:rPr lang="es-ES" sz="8000" u="sng" dirty="0" smtClean="0"/>
              <a:t>www.ambato.gov.ec</a:t>
            </a:r>
            <a:endParaRPr lang="es-ES" sz="8000" dirty="0" smtClean="0"/>
          </a:p>
          <a:p>
            <a:pPr lvl="0"/>
            <a:r>
              <a:rPr lang="es-ES" sz="8000" u="sng" dirty="0" smtClean="0"/>
              <a:t>www.mies.gov.ec</a:t>
            </a:r>
            <a:endParaRPr lang="es-ES" sz="8000" dirty="0" smtClean="0"/>
          </a:p>
          <a:p>
            <a:pPr lvl="0"/>
            <a:r>
              <a:rPr lang="es-ES" sz="8000" u="sng" dirty="0" smtClean="0"/>
              <a:t>www.municipiodemejia.gov.ec</a:t>
            </a:r>
            <a:endParaRPr lang="es-ES" sz="8000" dirty="0" smtClean="0"/>
          </a:p>
          <a:p>
            <a:pPr lvl="0"/>
            <a:r>
              <a:rPr lang="es-ES" sz="8000" u="sng" dirty="0" smtClean="0"/>
              <a:t>www.ambato.gov.ec</a:t>
            </a:r>
            <a:endParaRPr lang="es-ES" sz="8000" dirty="0" smtClean="0"/>
          </a:p>
          <a:p>
            <a:pPr lvl="0"/>
            <a:r>
              <a:rPr lang="es-ES" sz="8000" u="sng" dirty="0" smtClean="0"/>
              <a:t>www.mecn.gov.ec</a:t>
            </a:r>
            <a:endParaRPr lang="es-ES" sz="8000" dirty="0" smtClean="0"/>
          </a:p>
          <a:p>
            <a:pPr lvl="0"/>
            <a:r>
              <a:rPr lang="es-ES" sz="8000" u="sng" dirty="0" smtClean="0"/>
              <a:t>www.mintel.gob.ec</a:t>
            </a:r>
            <a:endParaRPr lang="es-ES" sz="8000" dirty="0" smtClean="0"/>
          </a:p>
          <a:p>
            <a:pPr lvl="0"/>
            <a:r>
              <a:rPr lang="es-ES" sz="8000" u="sng" dirty="0" smtClean="0"/>
              <a:t>orellana.gob.ec</a:t>
            </a:r>
            <a:endParaRPr lang="es-ES" sz="8000" dirty="0" smtClean="0"/>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857250"/>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96752"/>
            <a:ext cx="8229600" cy="5258056"/>
          </a:xfrm>
        </p:spPr>
        <p:txBody>
          <a:bodyPr>
            <a:normAutofit fontScale="55000" lnSpcReduction="20000"/>
          </a:bodyPr>
          <a:lstStyle/>
          <a:p>
            <a:r>
              <a:rPr lang="es-ES" sz="3200" u="sng" dirty="0" smtClean="0"/>
              <a:t>Estos sitios web corren sobre  </a:t>
            </a:r>
            <a:r>
              <a:rPr lang="es-ES" sz="3200" u="sng" dirty="0" err="1" smtClean="0"/>
              <a:t>Joomla</a:t>
            </a:r>
            <a:r>
              <a:rPr lang="es-ES" sz="3200" u="sng" dirty="0" smtClean="0"/>
              <a:t> 1.6:</a:t>
            </a:r>
            <a:endParaRPr lang="es-ES" sz="3200" dirty="0" smtClean="0"/>
          </a:p>
          <a:p>
            <a:pPr lvl="0"/>
            <a:r>
              <a:rPr lang="es-ES" sz="3200" u="sng" dirty="0" smtClean="0"/>
              <a:t>mcpe.gob.ec</a:t>
            </a:r>
            <a:endParaRPr lang="es-ES" sz="3200" dirty="0" smtClean="0"/>
          </a:p>
          <a:p>
            <a:pPr lvl="0"/>
            <a:r>
              <a:rPr lang="es-ES" sz="3200" u="sng" dirty="0" smtClean="0"/>
              <a:t>gadpancon.gob.ec</a:t>
            </a:r>
            <a:endParaRPr lang="es-ES" sz="3200" dirty="0" smtClean="0"/>
          </a:p>
          <a:p>
            <a:pPr lvl="0"/>
            <a:r>
              <a:rPr lang="es-ES" sz="3200" u="sng" dirty="0" smtClean="0"/>
              <a:t>huaquillas.gob.ec</a:t>
            </a:r>
            <a:endParaRPr lang="es-ES" sz="3200" dirty="0" smtClean="0"/>
          </a:p>
          <a:p>
            <a:pPr lvl="0"/>
            <a:r>
              <a:rPr lang="es-ES" sz="3200" u="sng" dirty="0" smtClean="0"/>
              <a:t>dinardap.gob.ec</a:t>
            </a:r>
            <a:endParaRPr lang="es-ES" sz="3200" dirty="0" smtClean="0"/>
          </a:p>
          <a:p>
            <a:endParaRPr lang="es-ES" u="sng" dirty="0" smtClean="0"/>
          </a:p>
          <a:p>
            <a:r>
              <a:rPr lang="es-ES" sz="3200" dirty="0" smtClean="0"/>
              <a:t>Sobre los sitios atacados recientemente, vemos que el del </a:t>
            </a:r>
            <a:r>
              <a:rPr lang="es-ES" sz="3200" b="1" dirty="0" smtClean="0"/>
              <a:t>Municipio de Orellana</a:t>
            </a:r>
            <a:r>
              <a:rPr lang="es-ES" sz="3200" dirty="0" smtClean="0"/>
              <a:t>, se encuentra ya operativo, pero no han realizado la actualización del software, es decir, aparentemente siguen como antes del ataque. El sitio del </a:t>
            </a:r>
            <a:r>
              <a:rPr lang="es-ES" sz="3200" b="1" dirty="0" smtClean="0"/>
              <a:t>Municipio de Guayaquil</a:t>
            </a:r>
            <a:r>
              <a:rPr lang="es-ES" sz="3200" dirty="0" smtClean="0"/>
              <a:t> aún no está funcionando normalmente.</a:t>
            </a:r>
          </a:p>
          <a:p>
            <a:endParaRPr lang="es-ES" sz="3200" dirty="0" smtClean="0"/>
          </a:p>
          <a:p>
            <a:r>
              <a:rPr lang="es-ES" sz="3200" dirty="0" smtClean="0"/>
              <a:t>Podemos ver también que </a:t>
            </a:r>
            <a:r>
              <a:rPr lang="es-ES" sz="3200" b="1" dirty="0" smtClean="0"/>
              <a:t>sitio web del propio Ministerio de Telecomunicaciones y Sociedad de la Información</a:t>
            </a:r>
            <a:r>
              <a:rPr lang="es-ES" sz="3200" dirty="0" smtClean="0"/>
              <a:t> se encuentra en la lista.</a:t>
            </a:r>
          </a:p>
          <a:p>
            <a:endParaRPr lang="es-ES" sz="3200" dirty="0" smtClean="0"/>
          </a:p>
          <a:p>
            <a:r>
              <a:rPr lang="es-ES" sz="3200" dirty="0" smtClean="0"/>
              <a:t>No se trata de satanizar a </a:t>
            </a:r>
            <a:r>
              <a:rPr lang="es-ES" sz="3200" b="1" dirty="0" err="1" smtClean="0"/>
              <a:t>Joomla</a:t>
            </a:r>
            <a:r>
              <a:rPr lang="es-ES" sz="3200" dirty="0" smtClean="0"/>
              <a:t>, ya que es común que </a:t>
            </a:r>
            <a:r>
              <a:rPr lang="es-ES" sz="3200" dirty="0" err="1" smtClean="0"/>
              <a:t>softwares</a:t>
            </a:r>
            <a:r>
              <a:rPr lang="es-ES" sz="3200" dirty="0" smtClean="0"/>
              <a:t> populares sean explotados a través de fallas conocidas. Realmente el tema es qué medidas toman los administradores de los sitios para </a:t>
            </a:r>
            <a:r>
              <a:rPr lang="es-ES" sz="3200" b="1" dirty="0" smtClean="0"/>
              <a:t>contar siempre con las últimas actualizaciones de seguridad</a:t>
            </a:r>
            <a:r>
              <a:rPr lang="es-ES" sz="3200" dirty="0" smtClean="0"/>
              <a:t> de los sistemas que usan.</a:t>
            </a: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73274"/>
          </a:xfrm>
        </p:spPr>
        <p:txBody>
          <a:bodyPr>
            <a:normAutofit/>
          </a:bodyPr>
          <a:lstStyle/>
          <a:p>
            <a:r>
              <a:rPr lang="es-ES" sz="3200" dirty="0" smtClean="0"/>
              <a:t>Seguridad en Redes</a:t>
            </a:r>
            <a:endParaRPr lang="es-ES" sz="3200" dirty="0"/>
          </a:p>
        </p:txBody>
      </p:sp>
      <p:sp>
        <p:nvSpPr>
          <p:cNvPr id="3" name="2 Marcador de contenido"/>
          <p:cNvSpPr>
            <a:spLocks noGrp="1"/>
          </p:cNvSpPr>
          <p:nvPr>
            <p:ph idx="1"/>
          </p:nvPr>
        </p:nvSpPr>
        <p:spPr>
          <a:xfrm>
            <a:off x="457200" y="1268760"/>
            <a:ext cx="8229600" cy="5186048"/>
          </a:xfrm>
        </p:spPr>
        <p:txBody>
          <a:bodyPr/>
          <a:lstStyle/>
          <a:p>
            <a:r>
              <a:rPr lang="es-ES" dirty="0" smtClean="0"/>
              <a:t>¿Qué se entiende por seguridad en Redes?</a:t>
            </a:r>
          </a:p>
          <a:p>
            <a:pPr>
              <a:buNone/>
            </a:pPr>
            <a:endParaRPr lang="es-ES" dirty="0" smtClean="0"/>
          </a:p>
          <a:p>
            <a:pPr algn="just">
              <a:buNone/>
            </a:pPr>
            <a:r>
              <a:rPr lang="es-ES" sz="1800" b="1" dirty="0" smtClean="0"/>
              <a:t>      Un conjunto de técnicas </a:t>
            </a:r>
            <a:r>
              <a:rPr lang="es-ES" sz="1800" dirty="0" smtClean="0"/>
              <a:t>que tratan de minimizar</a:t>
            </a:r>
            <a:r>
              <a:rPr lang="es-ES" sz="1800" i="1" dirty="0" smtClean="0"/>
              <a:t> </a:t>
            </a:r>
            <a:r>
              <a:rPr lang="es-ES" sz="1800" dirty="0" smtClean="0"/>
              <a:t>la vulnerabilidad de los sistemas o de la información en ellos contenida.</a:t>
            </a:r>
          </a:p>
          <a:p>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2483768" y="3645024"/>
            <a:ext cx="369570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a:bodyPr>
          <a:lstStyle/>
          <a:p>
            <a:r>
              <a:rPr lang="es-ES" sz="3200" dirty="0" smtClean="0"/>
              <a:t>Características de un sistema seguro</a:t>
            </a:r>
            <a:endParaRPr lang="es-ES"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43608" y="1196752"/>
            <a:ext cx="712879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73274"/>
          </a:xfrm>
        </p:spPr>
        <p:txBody>
          <a:bodyPr>
            <a:normAutofit/>
          </a:bodyPr>
          <a:lstStyle/>
          <a:p>
            <a:pPr algn="ctr"/>
            <a:r>
              <a:rPr lang="es-ES" sz="3200" dirty="0" smtClean="0"/>
              <a:t>Tipos de seguridad Informática</a:t>
            </a:r>
            <a:endParaRPr lang="es-ES" sz="3200" dirty="0"/>
          </a:p>
        </p:txBody>
      </p:sp>
      <p:sp>
        <p:nvSpPr>
          <p:cNvPr id="3" name="2 Marcador de contenido"/>
          <p:cNvSpPr>
            <a:spLocks noGrp="1"/>
          </p:cNvSpPr>
          <p:nvPr>
            <p:ph idx="1"/>
          </p:nvPr>
        </p:nvSpPr>
        <p:spPr>
          <a:xfrm>
            <a:off x="457200" y="1268760"/>
            <a:ext cx="8229600" cy="5186048"/>
          </a:xfrm>
        </p:spPr>
        <p:txBody>
          <a:bodyPr/>
          <a:lstStyle/>
          <a:p>
            <a:endParaRPr lang="es-ES" b="1" dirty="0" smtClean="0"/>
          </a:p>
          <a:p>
            <a:r>
              <a:rPr lang="es-ES" b="1" dirty="0" smtClean="0"/>
              <a:t>Seguridad Física </a:t>
            </a:r>
          </a:p>
          <a:p>
            <a:pPr>
              <a:buNone/>
            </a:pPr>
            <a:endParaRPr lang="es-ES" dirty="0" smtClean="0"/>
          </a:p>
          <a:p>
            <a:r>
              <a:rPr lang="es-ES" b="1" dirty="0" smtClean="0"/>
              <a:t>Seguridad Ambiental </a:t>
            </a:r>
          </a:p>
          <a:p>
            <a:pPr>
              <a:buNone/>
            </a:pPr>
            <a:endParaRPr lang="es-ES" dirty="0" smtClean="0"/>
          </a:p>
          <a:p>
            <a:r>
              <a:rPr lang="es-ES" b="1" dirty="0" smtClean="0"/>
              <a:t>Seguridad Lógica </a:t>
            </a:r>
            <a:endParaRPr lang="es-ES" dirty="0" smtClean="0"/>
          </a:p>
          <a:p>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5148064" y="1628800"/>
            <a:ext cx="3747931" cy="358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fontScale="90000"/>
          </a:bodyPr>
          <a:lstStyle/>
          <a:p>
            <a:pPr algn="ctr"/>
            <a:r>
              <a:rPr lang="es-ES" sz="3600" b="1" dirty="0" smtClean="0"/>
              <a:t/>
            </a:r>
            <a:br>
              <a:rPr lang="es-ES" sz="3600" b="1" dirty="0" smtClean="0"/>
            </a:br>
            <a:r>
              <a:rPr lang="es-ES" sz="3600" dirty="0" smtClean="0"/>
              <a:t>Ataques y Vulnerabilidades </a:t>
            </a:r>
            <a:r>
              <a:rPr lang="es-ES" dirty="0" smtClean="0"/>
              <a:t/>
            </a:r>
            <a:br>
              <a:rPr lang="es-ES" dirty="0" smtClean="0"/>
            </a:br>
            <a:endParaRPr lang="es-ES" dirty="0"/>
          </a:p>
        </p:txBody>
      </p:sp>
      <p:sp>
        <p:nvSpPr>
          <p:cNvPr id="3" name="2 Marcador de contenido"/>
          <p:cNvSpPr>
            <a:spLocks noGrp="1"/>
          </p:cNvSpPr>
          <p:nvPr>
            <p:ph idx="1"/>
          </p:nvPr>
        </p:nvSpPr>
        <p:spPr>
          <a:xfrm>
            <a:off x="457200" y="1124744"/>
            <a:ext cx="8229600" cy="5330064"/>
          </a:xfrm>
        </p:spPr>
        <p:txBody>
          <a:bodyPr/>
          <a:lstStyle/>
          <a:p>
            <a:r>
              <a:rPr lang="es-ES" b="1" dirty="0" smtClean="0"/>
              <a:t>Ataques:</a:t>
            </a:r>
          </a:p>
          <a:p>
            <a:pPr algn="just">
              <a:buNone/>
            </a:pPr>
            <a:r>
              <a:rPr lang="es-ES" sz="2000" dirty="0" smtClean="0"/>
              <a:t>Son todas aquellas acciones que suponen una violación de la</a:t>
            </a:r>
          </a:p>
          <a:p>
            <a:pPr algn="just">
              <a:buNone/>
            </a:pPr>
            <a:r>
              <a:rPr lang="es-ES" sz="2000" dirty="0" smtClean="0"/>
              <a:t>seguridad de nuestro sistema, atentando contra la</a:t>
            </a:r>
          </a:p>
          <a:p>
            <a:pPr algn="just">
              <a:buNone/>
            </a:pPr>
            <a:r>
              <a:rPr lang="es-ES" sz="2000" dirty="0" smtClean="0"/>
              <a:t>confidencialidad, disponibilidad e integridad de la información</a:t>
            </a:r>
          </a:p>
          <a:p>
            <a:pPr algn="just">
              <a:buNone/>
            </a:pPr>
            <a:r>
              <a:rPr lang="es-ES" sz="2000" dirty="0" smtClean="0"/>
              <a:t>y que por lo general causan un daño.</a:t>
            </a:r>
          </a:p>
          <a:p>
            <a:pPr algn="just">
              <a:buNone/>
            </a:pPr>
            <a:endParaRPr lang="es-ES" sz="2000" dirty="0" smtClean="0"/>
          </a:p>
          <a:p>
            <a:pPr algn="just">
              <a:buClr>
                <a:schemeClr val="tx1"/>
              </a:buClr>
              <a:buFont typeface="Wingdings" pitchFamily="2" charset="2"/>
              <a:buChar char="ü"/>
            </a:pPr>
            <a:r>
              <a:rPr lang="es-ES" sz="2000" dirty="0" smtClean="0"/>
              <a:t>Scanning (búsqueda).</a:t>
            </a:r>
          </a:p>
          <a:p>
            <a:pPr algn="just">
              <a:buClr>
                <a:schemeClr val="tx1"/>
              </a:buClr>
              <a:buFont typeface="Wingdings" pitchFamily="2" charset="2"/>
              <a:buChar char="ü"/>
            </a:pPr>
            <a:r>
              <a:rPr lang="es-ES" sz="2000" dirty="0" smtClean="0"/>
              <a:t>Ataques de autentificación. </a:t>
            </a:r>
          </a:p>
          <a:p>
            <a:pPr algn="just">
              <a:buClr>
                <a:schemeClr val="tx1"/>
              </a:buClr>
              <a:buFont typeface="Wingdings" pitchFamily="2" charset="2"/>
              <a:buChar char="ü"/>
            </a:pPr>
            <a:r>
              <a:rPr lang="es-ES" sz="2000" dirty="0" smtClean="0"/>
              <a:t>Ataques de denegación de servicios.</a:t>
            </a:r>
          </a:p>
          <a:p>
            <a:pPr algn="just">
              <a:buClr>
                <a:schemeClr val="tx1"/>
              </a:buClr>
              <a:buFont typeface="Wingdings" pitchFamily="2" charset="2"/>
              <a:buChar char="ü"/>
            </a:pPr>
            <a:r>
              <a:rPr lang="es-ES" sz="2000" dirty="0" smtClean="0"/>
              <a:t>Ataques de Modificación – Daño.</a:t>
            </a:r>
          </a:p>
          <a:p>
            <a:pPr algn="just">
              <a:buClr>
                <a:schemeClr val="tx1"/>
              </a:buClr>
              <a:buFont typeface="Wingdings" pitchFamily="2" charset="2"/>
              <a:buChar char="ü"/>
            </a:pPr>
            <a:r>
              <a:rPr lang="es-ES" sz="2000" dirty="0" smtClean="0"/>
              <a:t>Ingeniería Social.</a:t>
            </a:r>
          </a:p>
        </p:txBody>
      </p:sp>
      <p:pic>
        <p:nvPicPr>
          <p:cNvPr id="4099" name="Picture 3"/>
          <p:cNvPicPr>
            <a:picLocks noChangeAspect="1" noChangeArrowheads="1"/>
          </p:cNvPicPr>
          <p:nvPr/>
        </p:nvPicPr>
        <p:blipFill>
          <a:blip r:embed="rId2" cstate="print"/>
          <a:srcRect/>
          <a:stretch>
            <a:fillRect/>
          </a:stretch>
        </p:blipFill>
        <p:spPr bwMode="auto">
          <a:xfrm>
            <a:off x="5796137" y="3068960"/>
            <a:ext cx="3312368"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a:bodyPr>
          <a:lstStyle/>
          <a:p>
            <a:pPr algn="ctr"/>
            <a:r>
              <a:rPr lang="es-ES" sz="3200" dirty="0" smtClean="0"/>
              <a:t>Ataques y Vulnerabilidades</a:t>
            </a:r>
            <a:endParaRPr lang="es-ES" sz="3200" dirty="0"/>
          </a:p>
        </p:txBody>
      </p:sp>
      <p:sp>
        <p:nvSpPr>
          <p:cNvPr id="3" name="2 Marcador de contenido"/>
          <p:cNvSpPr>
            <a:spLocks noGrp="1"/>
          </p:cNvSpPr>
          <p:nvPr>
            <p:ph idx="1"/>
          </p:nvPr>
        </p:nvSpPr>
        <p:spPr>
          <a:xfrm>
            <a:off x="457200" y="1267288"/>
            <a:ext cx="8229600" cy="5042032"/>
          </a:xfrm>
        </p:spPr>
        <p:txBody>
          <a:bodyPr/>
          <a:lstStyle/>
          <a:p>
            <a:r>
              <a:rPr lang="es-ES" b="1" dirty="0" smtClean="0"/>
              <a:t>Vulnerabilidades:</a:t>
            </a:r>
          </a:p>
          <a:p>
            <a:pPr algn="just">
              <a:buNone/>
            </a:pPr>
            <a:r>
              <a:rPr lang="es-ES" sz="2000" dirty="0" smtClean="0"/>
              <a:t>     Vulnerabilidad es definida como un fallo en el proyecto, implementación o configuración de un software o sistema operativo que, cuando es descubierta por un atacante, resulta en la violación de la seguridad de un computador o un sistema computacional.</a:t>
            </a:r>
          </a:p>
          <a:p>
            <a:pPr algn="just">
              <a:buNone/>
            </a:pPr>
            <a:endParaRPr lang="es-ES" sz="2000" dirty="0" smtClean="0"/>
          </a:p>
          <a:p>
            <a:pPr algn="just">
              <a:buFont typeface="Wingdings" pitchFamily="2" charset="2"/>
              <a:buChar char="ü"/>
            </a:pPr>
            <a:r>
              <a:rPr lang="es-ES" sz="2000" dirty="0" smtClean="0"/>
              <a:t>Aumento de Privilegios.</a:t>
            </a:r>
          </a:p>
          <a:p>
            <a:pPr algn="just">
              <a:buFont typeface="Wingdings" pitchFamily="2" charset="2"/>
              <a:buChar char="ü"/>
            </a:pPr>
            <a:r>
              <a:rPr lang="es-ES" sz="2000" dirty="0" smtClean="0"/>
              <a:t>Generación de error del sistema.</a:t>
            </a:r>
          </a:p>
          <a:p>
            <a:pPr algn="just">
              <a:buFont typeface="Wingdings" pitchFamily="2" charset="2"/>
              <a:buChar char="ü"/>
            </a:pPr>
            <a:endParaRPr lang="es-ES" sz="2000" dirty="0" smtClean="0"/>
          </a:p>
          <a:p>
            <a:pPr>
              <a:buNone/>
            </a:pPr>
            <a:endParaRPr lang="es-E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73274"/>
          </a:xfrm>
        </p:spPr>
        <p:txBody>
          <a:bodyPr>
            <a:normAutofit/>
          </a:bodyPr>
          <a:lstStyle/>
          <a:p>
            <a:pPr algn="ctr"/>
            <a:r>
              <a:rPr lang="es-ES" sz="3200" dirty="0" smtClean="0"/>
              <a:t>Situación actual en el medio empresarial </a:t>
            </a:r>
            <a:endParaRPr lang="es-ES" sz="3200" dirty="0"/>
          </a:p>
        </p:txBody>
      </p:sp>
      <p:sp>
        <p:nvSpPr>
          <p:cNvPr id="3" name="2 Marcador de contenido"/>
          <p:cNvSpPr>
            <a:spLocks noGrp="1"/>
          </p:cNvSpPr>
          <p:nvPr>
            <p:ph idx="1"/>
          </p:nvPr>
        </p:nvSpPr>
        <p:spPr>
          <a:xfrm>
            <a:off x="457200" y="1412776"/>
            <a:ext cx="8229600" cy="5042032"/>
          </a:xfrm>
        </p:spPr>
        <p:txBody>
          <a:bodyPr>
            <a:normAutofit/>
          </a:bodyPr>
          <a:lstStyle/>
          <a:p>
            <a:r>
              <a:rPr lang="es-ES" sz="2000" dirty="0" smtClean="0"/>
              <a:t>Los problemas de seguridad en sistemas basados en redes responden a la siguiente distribución: </a:t>
            </a:r>
          </a:p>
          <a:p>
            <a:pPr>
              <a:buNone/>
            </a:pPr>
            <a:endParaRPr lang="es-ES" sz="2000" dirty="0" smtClean="0"/>
          </a:p>
          <a:p>
            <a:r>
              <a:rPr lang="es-ES" sz="2000" dirty="0" smtClean="0"/>
              <a:t>Errores de los empleados 50% </a:t>
            </a:r>
          </a:p>
          <a:p>
            <a:pPr>
              <a:buNone/>
            </a:pPr>
            <a:endParaRPr lang="es-ES" sz="2000" dirty="0" smtClean="0"/>
          </a:p>
          <a:p>
            <a:r>
              <a:rPr lang="es-ES" sz="2000" dirty="0" smtClean="0"/>
              <a:t>Empleados deshonestos 15% </a:t>
            </a:r>
          </a:p>
          <a:p>
            <a:pPr>
              <a:buNone/>
            </a:pPr>
            <a:endParaRPr lang="es-ES" sz="2000" dirty="0" smtClean="0"/>
          </a:p>
          <a:p>
            <a:r>
              <a:rPr lang="es-ES" sz="2000" dirty="0" smtClean="0"/>
              <a:t>Empleados descuidados 15%</a:t>
            </a:r>
          </a:p>
          <a:p>
            <a:pPr>
              <a:buNone/>
            </a:pPr>
            <a:endParaRPr lang="es-ES" sz="2000" dirty="0" smtClean="0"/>
          </a:p>
          <a:p>
            <a:pPr>
              <a:buNone/>
            </a:pPr>
            <a:r>
              <a:rPr lang="es-ES" sz="2000" dirty="0" smtClean="0"/>
              <a:t>      otros 20% (Intrusos ajenos a la Empresa 10%; Integridad física de instalaciones 10%). </a:t>
            </a:r>
            <a:endParaRPr lang="es-E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145282"/>
          </a:xfrm>
        </p:spPr>
        <p:txBody>
          <a:bodyPr>
            <a:normAutofit/>
          </a:bodyPr>
          <a:lstStyle/>
          <a:p>
            <a:pPr algn="ctr"/>
            <a:r>
              <a:rPr lang="es-ES" sz="3200" dirty="0" smtClean="0"/>
              <a:t>Situación actual en el medio empresarial </a:t>
            </a:r>
            <a:endParaRPr lang="es-ES" sz="3200" dirty="0"/>
          </a:p>
        </p:txBody>
      </p:sp>
      <p:sp>
        <p:nvSpPr>
          <p:cNvPr id="3" name="2 Marcador de contenido"/>
          <p:cNvSpPr>
            <a:spLocks noGrp="1"/>
          </p:cNvSpPr>
          <p:nvPr>
            <p:ph idx="1"/>
          </p:nvPr>
        </p:nvSpPr>
        <p:spPr>
          <a:xfrm>
            <a:off x="457200" y="1412776"/>
            <a:ext cx="8229600" cy="5042032"/>
          </a:xfrm>
        </p:spPr>
        <p:txBody>
          <a:bodyPr>
            <a:normAutofit/>
          </a:bodyPr>
          <a:lstStyle/>
          <a:p>
            <a:endParaRPr lang="es-ES" sz="2000" dirty="0" smtClean="0"/>
          </a:p>
          <a:p>
            <a:r>
              <a:rPr lang="es-ES" sz="2000" dirty="0" smtClean="0"/>
              <a:t>Se puede notar que el 80% de los problemas, son generados por los empleados de la organización, y, éstos se podrían tipificar en tres grandes grupos: </a:t>
            </a:r>
          </a:p>
          <a:p>
            <a:endParaRPr lang="es-ES" sz="2000" dirty="0" smtClean="0"/>
          </a:p>
          <a:p>
            <a:r>
              <a:rPr lang="es-ES" sz="2000" dirty="0" smtClean="0"/>
              <a:t>Ignorancia. </a:t>
            </a:r>
          </a:p>
          <a:p>
            <a:endParaRPr lang="es-ES" sz="2000" dirty="0" smtClean="0"/>
          </a:p>
          <a:p>
            <a:r>
              <a:rPr lang="es-ES" sz="2000" dirty="0" smtClean="0"/>
              <a:t>Haraganería. </a:t>
            </a:r>
          </a:p>
          <a:p>
            <a:endParaRPr lang="es-ES" sz="2000" dirty="0" smtClean="0"/>
          </a:p>
          <a:p>
            <a:r>
              <a:rPr lang="es-ES" sz="2000" dirty="0" smtClean="0"/>
              <a:t>Malicia. </a:t>
            </a:r>
            <a:endParaRPr lang="es-ES" sz="2000" dirty="0"/>
          </a:p>
        </p:txBody>
      </p:sp>
      <p:pic>
        <p:nvPicPr>
          <p:cNvPr id="5122" name="Picture 2" descr="C:\Program Files\Microsoft Office\MEDIA\CAGCAT10\j0299125.wmf"/>
          <p:cNvPicPr>
            <a:picLocks noChangeAspect="1" noChangeArrowheads="1"/>
          </p:cNvPicPr>
          <p:nvPr/>
        </p:nvPicPr>
        <p:blipFill>
          <a:blip r:embed="rId2" cstate="print"/>
          <a:srcRect/>
          <a:stretch>
            <a:fillRect/>
          </a:stretch>
        </p:blipFill>
        <p:spPr bwMode="auto">
          <a:xfrm>
            <a:off x="7603852" y="5053012"/>
            <a:ext cx="1540148" cy="18049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a:bodyPr>
          <a:lstStyle/>
          <a:p>
            <a:pPr algn="ctr"/>
            <a:r>
              <a:rPr lang="es-ES" sz="3200" dirty="0" smtClean="0"/>
              <a:t>Niveles de Seguridad</a:t>
            </a:r>
            <a:endParaRPr lang="es-ES" sz="3200" dirty="0"/>
          </a:p>
        </p:txBody>
      </p:sp>
      <p:sp>
        <p:nvSpPr>
          <p:cNvPr id="3" name="2 Marcador de contenido"/>
          <p:cNvSpPr>
            <a:spLocks noGrp="1"/>
          </p:cNvSpPr>
          <p:nvPr>
            <p:ph idx="1"/>
          </p:nvPr>
        </p:nvSpPr>
        <p:spPr>
          <a:xfrm>
            <a:off x="457200" y="1124744"/>
            <a:ext cx="8229600" cy="5330064"/>
          </a:xfrm>
        </p:spPr>
        <p:txBody>
          <a:bodyPr/>
          <a:lstStyle/>
          <a:p>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67544" y="1132404"/>
            <a:ext cx="8208912" cy="5320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268760"/>
            <a:ext cx="8229600" cy="5400600"/>
          </a:xfrm>
        </p:spPr>
        <p:txBody>
          <a:bodyPr>
            <a:normAutofit fontScale="85000" lnSpcReduction="20000"/>
          </a:bodyPr>
          <a:lstStyle/>
          <a:p>
            <a:pPr algn="ctr">
              <a:buNone/>
            </a:pPr>
            <a:r>
              <a:rPr lang="es-ES" b="1" u="sng" dirty="0" smtClean="0">
                <a:solidFill>
                  <a:schemeClr val="tx1">
                    <a:lumMod val="95000"/>
                    <a:lumOff val="5000"/>
                  </a:schemeClr>
                </a:solidFill>
              </a:rPr>
              <a:t>Ataques informáticos en Ecuador a favor de la libertad de expresión</a:t>
            </a:r>
          </a:p>
          <a:p>
            <a:pPr algn="ctr">
              <a:buNone/>
            </a:pPr>
            <a:endParaRPr lang="es-ES" b="1" u="sng" dirty="0" smtClean="0">
              <a:solidFill>
                <a:schemeClr val="tx1">
                  <a:lumMod val="95000"/>
                  <a:lumOff val="5000"/>
                </a:schemeClr>
              </a:solidFill>
            </a:endParaRPr>
          </a:p>
          <a:p>
            <a:r>
              <a:rPr lang="es-ES" sz="2600" dirty="0" smtClean="0"/>
              <a:t>Guayaquil (Ecuador), 9 agosto – El portal de Internet del municipio de Guayaquil, principal puerto de Ecuador, fue invadido hoy por piratas informáticos del grupo “Anonymous”, que logró colgar por una hora el anuncio de que han iniciado la operación “Cóndor libre” y que lucharán “contra la censura de los medios informativos”.</a:t>
            </a:r>
            <a:br>
              <a:rPr lang="es-ES" sz="2600" dirty="0" smtClean="0"/>
            </a:br>
            <a:r>
              <a:rPr lang="es-ES" sz="2600" b="1" dirty="0" smtClean="0"/>
              <a:t/>
            </a:r>
            <a:br>
              <a:rPr lang="es-ES" sz="2600" b="1" dirty="0" smtClean="0"/>
            </a:br>
            <a:r>
              <a:rPr lang="es-ES" sz="2600" b="1" dirty="0" smtClean="0"/>
              <a:t>La acción de este grupo internacional comenzó la semana pasada</a:t>
            </a:r>
            <a:r>
              <a:rPr lang="es-ES" sz="2600" dirty="0" smtClean="0"/>
              <a:t> cuando desconectó el sitio del municipio de Orellana, en la Amazonia ecuatoriana, para hacer una proclama en defensa de la libertad de expresión y anunciar que intervendrá las páginas oficiales de Internet.</a:t>
            </a: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pPr algn="ctr"/>
            <a:r>
              <a:rPr lang="es-ES" sz="3200" dirty="0" smtClean="0"/>
              <a:t>Prueba Realizada</a:t>
            </a:r>
            <a:endParaRPr lang="es-ES" sz="3200" dirty="0"/>
          </a:p>
        </p:txBody>
      </p:sp>
      <p:sp>
        <p:nvSpPr>
          <p:cNvPr id="3" name="2 Marcador de contenido"/>
          <p:cNvSpPr>
            <a:spLocks noGrp="1"/>
          </p:cNvSpPr>
          <p:nvPr>
            <p:ph idx="1"/>
          </p:nvPr>
        </p:nvSpPr>
        <p:spPr>
          <a:xfrm>
            <a:off x="457200" y="1196752"/>
            <a:ext cx="8229600" cy="5258056"/>
          </a:xfrm>
        </p:spPr>
        <p:txBody>
          <a:bodyPr/>
          <a:lstStyle/>
          <a:p>
            <a:r>
              <a:rPr lang="es-ES" dirty="0" smtClean="0">
                <a:solidFill>
                  <a:srgbClr val="FF0000"/>
                </a:solidFill>
                <a:hlinkClick r:id="rId2" action="ppaction://hlinkfile"/>
              </a:rPr>
              <a:t>encuesta.xlsx</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Autofit/>
          </a:bodyPr>
          <a:lstStyle/>
          <a:p>
            <a:pPr algn="ctr"/>
            <a:r>
              <a:rPr lang="es-ES" sz="3200" dirty="0" smtClean="0"/>
              <a:t>Metodología de Seguridad </a:t>
            </a:r>
            <a:br>
              <a:rPr lang="es-ES" sz="3200" dirty="0" smtClean="0"/>
            </a:br>
            <a:r>
              <a:rPr lang="es-ES" sz="3200" dirty="0" smtClean="0"/>
              <a:t>“T.A.M.A.R.A”</a:t>
            </a:r>
            <a:endParaRPr lang="es-ES" sz="3200" dirty="0"/>
          </a:p>
        </p:txBody>
      </p:sp>
      <p:sp>
        <p:nvSpPr>
          <p:cNvPr id="3" name="2 Marcador de contenido"/>
          <p:cNvSpPr>
            <a:spLocks noGrp="1"/>
          </p:cNvSpPr>
          <p:nvPr>
            <p:ph idx="1"/>
          </p:nvPr>
        </p:nvSpPr>
        <p:spPr>
          <a:xfrm>
            <a:off x="457200" y="1412776"/>
            <a:ext cx="8229600" cy="5042032"/>
          </a:xfrm>
        </p:spPr>
        <p:txBody>
          <a:bodyPr>
            <a:normAutofit/>
          </a:bodyPr>
          <a:lstStyle/>
          <a:p>
            <a:endParaRPr lang="es-ES" dirty="0" smtClean="0"/>
          </a:p>
          <a:p>
            <a:r>
              <a:rPr lang="es-ES" dirty="0" smtClean="0"/>
              <a:t>Objetivo:</a:t>
            </a:r>
          </a:p>
          <a:p>
            <a:pPr>
              <a:buNone/>
            </a:pPr>
            <a:endParaRPr lang="es-ES" dirty="0" smtClean="0"/>
          </a:p>
          <a:p>
            <a:pPr algn="just">
              <a:buNone/>
            </a:pPr>
            <a:r>
              <a:rPr lang="es-ES" dirty="0" smtClean="0"/>
              <a:t>    </a:t>
            </a:r>
            <a:r>
              <a:rPr lang="es-ES" sz="2400" dirty="0" smtClean="0"/>
              <a:t>El objetivo principal es de esta metodología es dar a conocer a todas las personas que hacen uso de programas, sistemas o aplicaciones, las consideraciones mínimas de seguridad para garantizar la integridad y buen recaudo de la información guardada, procesada y transmitida . </a:t>
            </a:r>
          </a:p>
          <a:p>
            <a:pPr algn="just">
              <a:buNone/>
            </a:pPr>
            <a:endParaRPr lang="es-E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73274"/>
          </a:xfrm>
        </p:spPr>
        <p:txBody>
          <a:bodyPr>
            <a:normAutofit/>
          </a:bodyPr>
          <a:lstStyle/>
          <a:p>
            <a:pPr algn="ctr"/>
            <a:r>
              <a:rPr lang="es-ES" sz="3200" dirty="0" smtClean="0"/>
              <a:t>Metodología de Seguridad </a:t>
            </a:r>
            <a:br>
              <a:rPr lang="es-ES" sz="3200" dirty="0" smtClean="0"/>
            </a:br>
            <a:r>
              <a:rPr lang="es-ES" sz="3200" dirty="0" smtClean="0"/>
              <a:t>“T.A.M.A.R.A”</a:t>
            </a:r>
            <a:endParaRPr lang="es-ES"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356162"/>
            <a:ext cx="9144000" cy="55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85242"/>
          </a:xfrm>
        </p:spPr>
        <p:txBody>
          <a:bodyPr>
            <a:normAutofit/>
          </a:bodyPr>
          <a:lstStyle/>
          <a:p>
            <a:pPr algn="ctr"/>
            <a:r>
              <a:rPr lang="es-ES" sz="3200" dirty="0" smtClean="0"/>
              <a:t>Ventajas y Desventajas </a:t>
            </a:r>
            <a:endParaRPr lang="es-ES" sz="3200" dirty="0"/>
          </a:p>
        </p:txBody>
      </p:sp>
      <p:sp>
        <p:nvSpPr>
          <p:cNvPr id="3" name="2 Marcador de contenido"/>
          <p:cNvSpPr>
            <a:spLocks noGrp="1"/>
          </p:cNvSpPr>
          <p:nvPr>
            <p:ph idx="1"/>
          </p:nvPr>
        </p:nvSpPr>
        <p:spPr>
          <a:xfrm>
            <a:off x="457200" y="1124744"/>
            <a:ext cx="8229600" cy="5330064"/>
          </a:xfrm>
        </p:spPr>
        <p:txBody>
          <a:bodyPr>
            <a:normAutofit/>
          </a:bodyPr>
          <a:lstStyle/>
          <a:p>
            <a:r>
              <a:rPr lang="es-ES" b="1" dirty="0" smtClean="0"/>
              <a:t>Ventajas:</a:t>
            </a:r>
          </a:p>
          <a:p>
            <a:pPr>
              <a:buNone/>
            </a:pPr>
            <a:r>
              <a:rPr lang="es-ES" dirty="0" smtClean="0"/>
              <a:t>    </a:t>
            </a:r>
            <a:r>
              <a:rPr lang="es-ES" sz="2000" dirty="0" smtClean="0"/>
              <a:t>Es de fácil lectura y comprensión, ya que no ahondamos en detalles técnicos ni proponemos términos difíciles para el usuario común. Nos proveerá de recursos para mantenernos informados sobre lo que pasa en nuestra PC, ataques, vulnerabilidades y así hacer uso de utilidades de seguridad. </a:t>
            </a:r>
          </a:p>
          <a:p>
            <a:pPr>
              <a:buNone/>
            </a:pPr>
            <a:r>
              <a:rPr lang="es-ES" sz="2000" b="1" dirty="0" smtClean="0"/>
              <a:t>       </a:t>
            </a:r>
          </a:p>
          <a:p>
            <a:r>
              <a:rPr lang="es-ES" b="1" dirty="0" smtClean="0"/>
              <a:t> Desventajas:</a:t>
            </a:r>
          </a:p>
          <a:p>
            <a:pPr>
              <a:buNone/>
            </a:pPr>
            <a:r>
              <a:rPr lang="es-ES" sz="2200" dirty="0" smtClean="0"/>
              <a:t>     Debido a que en esta metodología proponemos algunas restricciones a los usuarios, éstos podrán tomarla de mal manera, pero deberán entender y hacer conciencia que es para el bien de ellos y la empresa donde se trabaja. </a:t>
            </a:r>
            <a:endParaRPr lang="es-ES" sz="2200" b="1" dirty="0" smtClean="0"/>
          </a:p>
          <a:p>
            <a:pPr>
              <a:buNone/>
            </a:pPr>
            <a:endParaRPr lang="es-E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t>
            </a:r>
            <a:r>
              <a:rPr lang="en-US" dirty="0" smtClean="0"/>
              <a:t>T.A.M.A.R.A</a:t>
            </a:r>
            <a:r>
              <a:rPr lang="en-US" dirty="0" smtClean="0"/>
              <a:t>” EN SISTEMAS PARTICULARES Y PEQUEÑOS</a:t>
            </a:r>
            <a:endParaRPr lang="es-ES" dirty="0"/>
          </a:p>
        </p:txBody>
      </p:sp>
      <p:sp>
        <p:nvSpPr>
          <p:cNvPr id="3" name="2 Marcador de contenido"/>
          <p:cNvSpPr>
            <a:spLocks noGrp="1"/>
          </p:cNvSpPr>
          <p:nvPr>
            <p:ph idx="1"/>
          </p:nvPr>
        </p:nvSpPr>
        <p:spPr/>
        <p:txBody>
          <a:bodyPr/>
          <a:lstStyle/>
          <a:p>
            <a:pPr>
              <a:buNone/>
            </a:pPr>
            <a:r>
              <a:rPr lang="es-EC" dirty="0" smtClean="0"/>
              <a:t>Nuestra metodología</a:t>
            </a:r>
            <a:r>
              <a:rPr lang="en-US" dirty="0" smtClean="0"/>
              <a:t> se aplica </a:t>
            </a:r>
            <a:r>
              <a:rPr lang="en-US" dirty="0" smtClean="0"/>
              <a:t>en:</a:t>
            </a:r>
          </a:p>
          <a:p>
            <a:r>
              <a:rPr lang="en-US" b="1" dirty="0" smtClean="0"/>
              <a:t>S</a:t>
            </a:r>
            <a:r>
              <a:rPr lang="en-US" b="1" dirty="0" smtClean="0"/>
              <a:t>istemas Particulares:</a:t>
            </a:r>
            <a:r>
              <a:rPr lang="es-EC" dirty="0" smtClean="0"/>
              <a:t> </a:t>
            </a:r>
            <a:r>
              <a:rPr lang="es-EC" dirty="0" smtClean="0"/>
              <a:t>Son </a:t>
            </a:r>
            <a:r>
              <a:rPr lang="es-EC" dirty="0" smtClean="0"/>
              <a:t>aquellos que no tienen uso comercial o publico</a:t>
            </a:r>
            <a:endParaRPr lang="en-US" b="1" dirty="0" smtClean="0"/>
          </a:p>
          <a:p>
            <a:endParaRPr lang="en-US" b="1" dirty="0" smtClean="0"/>
          </a:p>
          <a:p>
            <a:r>
              <a:rPr lang="en-US" b="1" dirty="0" smtClean="0"/>
              <a:t>Sistemas </a:t>
            </a:r>
            <a:r>
              <a:rPr lang="en-US" b="1" dirty="0" smtClean="0"/>
              <a:t>P</a:t>
            </a:r>
            <a:r>
              <a:rPr lang="en-US" b="1" dirty="0" smtClean="0"/>
              <a:t>eque</a:t>
            </a:r>
            <a:r>
              <a:rPr lang="es-EC" b="1" dirty="0" smtClean="0"/>
              <a:t>ños: </a:t>
            </a:r>
            <a:r>
              <a:rPr lang="es-EC" dirty="0" smtClean="0"/>
              <a:t>S</a:t>
            </a:r>
            <a:r>
              <a:rPr lang="es-EC" dirty="0" smtClean="0"/>
              <a:t>on </a:t>
            </a:r>
            <a:r>
              <a:rPr lang="es-EC" dirty="0" smtClean="0"/>
              <a:t>aquellos que tienen uso comercial.</a:t>
            </a:r>
          </a:p>
          <a:p>
            <a:pPr>
              <a:buNone/>
            </a:pPr>
            <a:r>
              <a:rPr lang="en-US" dirty="0" smtClean="0"/>
              <a:t> </a:t>
            </a:r>
            <a:endParaRPr lang="es-ES" dirty="0" smtClean="0"/>
          </a:p>
          <a:p>
            <a:endParaRPr lang="es-EC" b="1" dirty="0" smtClean="0"/>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A continuación se detalla más a fondo cada sistema.</a:t>
            </a:r>
          </a:p>
          <a:p>
            <a:pPr>
              <a:buNone/>
            </a:pPr>
            <a:endParaRPr lang="es-ES" dirty="0"/>
          </a:p>
        </p:txBody>
      </p:sp>
      <p:pic>
        <p:nvPicPr>
          <p:cNvPr id="4" name="3 Imagen"/>
          <p:cNvPicPr/>
          <p:nvPr/>
        </p:nvPicPr>
        <p:blipFill>
          <a:blip r:embed="rId2" cstate="print"/>
          <a:srcRect/>
          <a:stretch>
            <a:fillRect/>
          </a:stretch>
        </p:blipFill>
        <p:spPr bwMode="auto">
          <a:xfrm>
            <a:off x="2555776" y="3068960"/>
            <a:ext cx="4104456"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t>MEDIDAS  A USAR</a:t>
            </a:r>
            <a:br>
              <a:rPr lang="en-US" b="1" dirty="0" smtClean="0"/>
            </a:br>
            <a:endParaRPr lang="es-ES" dirty="0"/>
          </a:p>
        </p:txBody>
      </p:sp>
      <p:sp>
        <p:nvSpPr>
          <p:cNvPr id="3" name="2 Marcador de contenido"/>
          <p:cNvSpPr>
            <a:spLocks noGrp="1"/>
          </p:cNvSpPr>
          <p:nvPr>
            <p:ph idx="1"/>
          </p:nvPr>
        </p:nvSpPr>
        <p:spPr/>
        <p:txBody>
          <a:bodyPr/>
          <a:lstStyle/>
          <a:p>
            <a:r>
              <a:rPr lang="es-ES" b="1" dirty="0" smtClean="0"/>
              <a:t>Básicas: </a:t>
            </a:r>
            <a:r>
              <a:rPr lang="es-ES" dirty="0" smtClean="0"/>
              <a:t>De implementación obligatoria</a:t>
            </a:r>
          </a:p>
          <a:p>
            <a:endParaRPr lang="en-US" b="1" dirty="0" smtClean="0"/>
          </a:p>
          <a:p>
            <a:r>
              <a:rPr lang="en-US" b="1" dirty="0" smtClean="0"/>
              <a:t>Avanzadas: </a:t>
            </a:r>
            <a:r>
              <a:rPr lang="en-US" dirty="0" smtClean="0"/>
              <a:t>De implementaci</a:t>
            </a:r>
            <a:r>
              <a:rPr lang="es-ES" dirty="0" smtClean="0"/>
              <a:t>ó</a:t>
            </a:r>
            <a:r>
              <a:rPr lang="en-US" dirty="0" smtClean="0"/>
              <a:t>n deseada.</a:t>
            </a:r>
            <a:endParaRPr lang="es-ES" dirty="0" smtClean="0"/>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Sistemas Pequeños</a:t>
            </a:r>
            <a:br>
              <a:rPr lang="es-ES" b="1" dirty="0" smtClean="0"/>
            </a:br>
            <a:endParaRPr lang="es-ES" dirty="0"/>
          </a:p>
        </p:txBody>
      </p:sp>
      <p:sp>
        <p:nvSpPr>
          <p:cNvPr id="3" name="2 Marcador de contenido"/>
          <p:cNvSpPr>
            <a:spLocks noGrp="1"/>
          </p:cNvSpPr>
          <p:nvPr>
            <p:ph idx="1"/>
          </p:nvPr>
        </p:nvSpPr>
        <p:spPr/>
        <p:txBody>
          <a:bodyPr/>
          <a:lstStyle/>
          <a:p>
            <a:r>
              <a:rPr lang="es-ES" dirty="0" smtClean="0"/>
              <a:t>Son los que tienen un uso comercial o público</a:t>
            </a:r>
            <a:r>
              <a:rPr lang="es-ES" dirty="0" smtClean="0"/>
              <a:t>.  Éstos </a:t>
            </a:r>
            <a:r>
              <a:rPr lang="es-ES" dirty="0" smtClean="0"/>
              <a:t>deberían de cumplir con las normas y leyes de acuerdo a cada País. </a:t>
            </a:r>
          </a:p>
          <a:p>
            <a:endParaRPr lang="es-ES" dirty="0" smtClean="0"/>
          </a:p>
          <a:p>
            <a:endParaRPr lang="es-ES" dirty="0"/>
          </a:p>
        </p:txBody>
      </p:sp>
      <p:pic>
        <p:nvPicPr>
          <p:cNvPr id="7" name="6 Imagen"/>
          <p:cNvPicPr/>
          <p:nvPr/>
        </p:nvPicPr>
        <p:blipFill>
          <a:blip r:embed="rId2" cstate="print"/>
          <a:srcRect/>
          <a:stretch>
            <a:fillRect/>
          </a:stretch>
        </p:blipFill>
        <p:spPr bwMode="auto">
          <a:xfrm>
            <a:off x="3059832" y="3933056"/>
            <a:ext cx="2277110"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T.A.M.A.R.A” en sistemas Medianos y Grandes</a:t>
            </a:r>
            <a:r>
              <a:rPr lang="es-ES" dirty="0" smtClean="0"/>
              <a:t/>
            </a:r>
            <a:br>
              <a:rPr lang="es-ES" dirty="0" smtClean="0"/>
            </a:br>
            <a:endParaRPr lang="es-ES" dirty="0"/>
          </a:p>
        </p:txBody>
      </p:sp>
      <p:sp>
        <p:nvSpPr>
          <p:cNvPr id="3" name="2 Marcador de contenido"/>
          <p:cNvSpPr>
            <a:spLocks noGrp="1"/>
          </p:cNvSpPr>
          <p:nvPr>
            <p:ph idx="1"/>
          </p:nvPr>
        </p:nvSpPr>
        <p:spPr/>
        <p:txBody>
          <a:bodyPr/>
          <a:lstStyle/>
          <a:p>
            <a:pPr algn="just"/>
            <a:r>
              <a:rPr lang="es-ES" sz="2400" dirty="0" smtClean="0"/>
              <a:t>Es necesario realizar un análisis de riesgos, para identificar aquellas brechas de seguridad que se encuentran expuestas hacia el exterior o el interior de la organización.</a:t>
            </a:r>
          </a:p>
          <a:p>
            <a:endParaRPr lang="es-ES" dirty="0"/>
          </a:p>
        </p:txBody>
      </p:sp>
      <p:pic>
        <p:nvPicPr>
          <p:cNvPr id="5" name="4 Imagen" descr="C:\Users\Usuario\Desktop\TESIS IMAGENES POWER POINT\02052010_090737.jpg"/>
          <p:cNvPicPr/>
          <p:nvPr/>
        </p:nvPicPr>
        <p:blipFill>
          <a:blip r:embed="rId3" cstate="print"/>
          <a:srcRect/>
          <a:stretch>
            <a:fillRect/>
          </a:stretch>
        </p:blipFill>
        <p:spPr bwMode="auto">
          <a:xfrm>
            <a:off x="2843808" y="3429000"/>
            <a:ext cx="3692763" cy="2842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Análisis de riesgos</a:t>
            </a:r>
            <a:br>
              <a:rPr lang="es-ES" b="1" dirty="0" smtClean="0"/>
            </a:br>
            <a:endParaRPr lang="es-ES" dirty="0"/>
          </a:p>
        </p:txBody>
      </p:sp>
      <p:sp>
        <p:nvSpPr>
          <p:cNvPr id="3" name="2 Marcador de contenido"/>
          <p:cNvSpPr>
            <a:spLocks noGrp="1"/>
          </p:cNvSpPr>
          <p:nvPr>
            <p:ph idx="1"/>
          </p:nvPr>
        </p:nvSpPr>
        <p:spPr/>
        <p:txBody>
          <a:bodyPr/>
          <a:lstStyle/>
          <a:p>
            <a:r>
              <a:rPr lang="es-ES" sz="2800" dirty="0" smtClean="0"/>
              <a:t>Se deberá identificar la fuente de amenaza de la que se protege a los recursos </a:t>
            </a:r>
            <a:endParaRPr lang="es-ES" sz="2800" b="1" dirty="0" smtClean="0"/>
          </a:p>
          <a:p>
            <a:pPr>
              <a:buNone/>
            </a:pPr>
            <a:r>
              <a:rPr lang="es-ES" sz="2800" dirty="0" smtClean="0"/>
              <a:t>    El </a:t>
            </a:r>
            <a:r>
              <a:rPr lang="es-ES" sz="2800" dirty="0" smtClean="0"/>
              <a:t>análisis de riesgos implica determinar </a:t>
            </a:r>
            <a:r>
              <a:rPr lang="es-ES" sz="2800" dirty="0" smtClean="0"/>
              <a:t>lo siguiente</a:t>
            </a:r>
            <a:r>
              <a:rPr lang="es-ES" sz="2800" dirty="0" smtClean="0"/>
              <a:t>: </a:t>
            </a:r>
          </a:p>
          <a:p>
            <a:r>
              <a:rPr lang="es-ES" sz="2800" dirty="0" smtClean="0"/>
              <a:t>¿Qué se necesita proteger?</a:t>
            </a:r>
          </a:p>
          <a:p>
            <a:r>
              <a:rPr lang="es-ES" sz="2800" dirty="0" smtClean="0"/>
              <a:t>¿De quién protegerlo? </a:t>
            </a:r>
          </a:p>
          <a:p>
            <a:r>
              <a:rPr lang="es-ES" sz="2800" dirty="0" smtClean="0"/>
              <a:t> ¿Cómo protegerlo?</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268760"/>
            <a:ext cx="8229600" cy="5186048"/>
          </a:xfrm>
        </p:spPr>
        <p:txBody>
          <a:bodyPr>
            <a:normAutofit lnSpcReduction="10000"/>
          </a:bodyPr>
          <a:lstStyle/>
          <a:p>
            <a:pPr>
              <a:buNone/>
            </a:pPr>
            <a:endParaRPr lang="es-ES" sz="2200" dirty="0" smtClean="0"/>
          </a:p>
          <a:p>
            <a:r>
              <a:rPr lang="es-ES" sz="2200" dirty="0" smtClean="0"/>
              <a:t>En el ataque al sitio del municipio de Guayaquil, </a:t>
            </a:r>
            <a:r>
              <a:rPr lang="es-ES" sz="2200" b="1" dirty="0" smtClean="0"/>
              <a:t>“Anonymus” adjuntó un enlace por el que se puede acceder a una base de datos de miembros de la Policía de Ecuador</a:t>
            </a:r>
            <a:r>
              <a:rPr lang="es-ES" sz="2200" dirty="0" smtClean="0"/>
              <a:t>.</a:t>
            </a:r>
          </a:p>
          <a:p>
            <a:pPr>
              <a:buNone/>
            </a:pPr>
            <a:endParaRPr lang="es-ES" sz="2200" dirty="0" smtClean="0"/>
          </a:p>
          <a:p>
            <a:r>
              <a:rPr lang="es-ES" sz="2200" dirty="0" smtClean="0"/>
              <a:t>El ministro de Telecomunicaciones, </a:t>
            </a:r>
            <a:r>
              <a:rPr lang="es-ES" sz="2200" b="1" dirty="0" smtClean="0"/>
              <a:t>Jaime Guerrero, informó que se han iniciado las investigaciones del caso</a:t>
            </a:r>
            <a:r>
              <a:rPr lang="es-ES" sz="2200" dirty="0" smtClean="0"/>
              <a:t> y se aplicará “todo el peso de la ley” a los culpables.</a:t>
            </a:r>
          </a:p>
          <a:p>
            <a:endParaRPr lang="es-ES" sz="2200" dirty="0" smtClean="0"/>
          </a:p>
          <a:p>
            <a:r>
              <a:rPr lang="es-ES" sz="2200" dirty="0" smtClean="0"/>
              <a:t>Aseveró que se ha conformado un frente de trabajo con varias instituciones a fin de levantar información preliminar y detener el ingreso de cualquier hacker a las páginas web oficiales.</a:t>
            </a:r>
          </a:p>
          <a:p>
            <a:endParaRPr lang="es-ES" dirty="0" smtClean="0"/>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a:r>
              <a:rPr lang="es-ES" sz="2800" dirty="0" smtClean="0"/>
              <a:t>Se </a:t>
            </a:r>
            <a:r>
              <a:rPr lang="es-ES" sz="2800" dirty="0" smtClean="0"/>
              <a:t>deben identificar todos</a:t>
            </a:r>
            <a:r>
              <a:rPr lang="es-ES" sz="2800" b="1" dirty="0" smtClean="0"/>
              <a:t> </a:t>
            </a:r>
            <a:r>
              <a:rPr lang="es-ES" sz="2800" dirty="0" smtClean="0"/>
              <a:t>los recursos (por más triviales que parezcan) cuya seguridad está en riesgo de ser quebrantada, ahora bien, ¿</a:t>
            </a:r>
            <a:r>
              <a:rPr lang="es-ES" sz="2800" dirty="0" smtClean="0"/>
              <a:t>cuáles </a:t>
            </a:r>
            <a:r>
              <a:rPr lang="es-ES" sz="2800" dirty="0" smtClean="0"/>
              <a:t>son los recursos? </a:t>
            </a:r>
            <a:endParaRPr lang="es-E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buNone/>
            </a:pPr>
            <a:r>
              <a:rPr lang="es-ES" sz="2800" dirty="0" smtClean="0"/>
              <a:t>    Los </a:t>
            </a:r>
            <a:r>
              <a:rPr lang="es-ES" sz="2800" dirty="0" smtClean="0"/>
              <a:t>recursos que deben ser considerados al estimar las amenazas a la seguridad </a:t>
            </a:r>
            <a:r>
              <a:rPr lang="es-ES" sz="2800" dirty="0" smtClean="0"/>
              <a:t>son:</a:t>
            </a:r>
          </a:p>
          <a:p>
            <a:r>
              <a:rPr lang="es-ES" sz="2800" b="1" dirty="0" smtClean="0"/>
              <a:t>Hardware</a:t>
            </a:r>
          </a:p>
          <a:p>
            <a:r>
              <a:rPr lang="es-ES" sz="2800" b="1" dirty="0" smtClean="0"/>
              <a:t>Software</a:t>
            </a:r>
          </a:p>
          <a:p>
            <a:r>
              <a:rPr lang="es-ES" sz="2800" b="1" dirty="0" smtClean="0"/>
              <a:t>Datos</a:t>
            </a:r>
            <a:endParaRPr lang="es-ES" sz="2800" dirty="0" smtClean="0"/>
          </a:p>
          <a:p>
            <a:r>
              <a:rPr lang="es-ES" sz="2800" b="1" dirty="0" smtClean="0"/>
              <a:t>Gente</a:t>
            </a:r>
          </a:p>
          <a:p>
            <a:r>
              <a:rPr lang="es-ES" sz="2800" b="1" dirty="0" smtClean="0"/>
              <a:t>Documentación</a:t>
            </a:r>
            <a:endParaRPr lang="es-E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a:t>
            </a:r>
            <a:r>
              <a:rPr lang="es-ES" dirty="0" smtClean="0"/>
              <a:t>protegemos ahora nuestros recursos? </a:t>
            </a:r>
            <a:endParaRPr lang="es-ES" dirty="0"/>
          </a:p>
        </p:txBody>
      </p:sp>
      <p:sp>
        <p:nvSpPr>
          <p:cNvPr id="3" name="2 Marcador de contenido"/>
          <p:cNvSpPr>
            <a:spLocks noGrp="1"/>
          </p:cNvSpPr>
          <p:nvPr>
            <p:ph idx="1"/>
          </p:nvPr>
        </p:nvSpPr>
        <p:spPr/>
        <p:txBody>
          <a:bodyPr/>
          <a:lstStyle/>
          <a:p>
            <a:r>
              <a:rPr lang="es-ES" dirty="0" smtClean="0"/>
              <a:t>Deberemos </a:t>
            </a:r>
            <a:r>
              <a:rPr lang="es-ES" dirty="0" smtClean="0"/>
              <a:t>saber quiénes son los que van a hacer uso de los </a:t>
            </a:r>
            <a:r>
              <a:rPr lang="es-ES" dirty="0" smtClean="0"/>
              <a:t>recursos</a:t>
            </a:r>
          </a:p>
          <a:p>
            <a:endParaRPr lang="es-ES" dirty="0"/>
          </a:p>
        </p:txBody>
      </p:sp>
      <p:pic>
        <p:nvPicPr>
          <p:cNvPr id="5" name="4 Imagen"/>
          <p:cNvPicPr/>
          <p:nvPr/>
        </p:nvPicPr>
        <p:blipFill>
          <a:blip r:embed="rId2" cstate="print"/>
          <a:srcRect/>
          <a:stretch>
            <a:fillRect/>
          </a:stretch>
        </p:blipFill>
        <p:spPr bwMode="auto">
          <a:xfrm>
            <a:off x="0" y="3140968"/>
            <a:ext cx="9144000" cy="371703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2800" dirty="0" smtClean="0"/>
              <a:t>Este modelo, nos permitirá disponer para cada usuario (o grupos de usuarios), la información de qué se les está permitido hacer y qué no. </a:t>
            </a:r>
            <a:endParaRPr lang="es-ES" sz="2800" dirty="0" smtClean="0"/>
          </a:p>
          <a:p>
            <a:endParaRPr lang="es-ES" sz="2800" dirty="0" smtClean="0"/>
          </a:p>
          <a:p>
            <a:r>
              <a:rPr lang="es-ES" sz="2800" dirty="0" smtClean="0"/>
              <a:t>El </a:t>
            </a:r>
            <a:r>
              <a:rPr lang="es-ES" sz="2800" dirty="0" smtClean="0"/>
              <a:t>otro problema que nos presentamos, es el de las intromisiones clandestinas. </a:t>
            </a:r>
            <a:endParaRPr lang="es-E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2400" dirty="0" smtClean="0"/>
              <a:t>¿</a:t>
            </a:r>
            <a:r>
              <a:rPr lang="es-ES" sz="2400" dirty="0" smtClean="0"/>
              <a:t>Cómo aseguramos que no están ingresando a nuestro sistema por un puerto desprotegido o mal configurado</a:t>
            </a:r>
            <a:r>
              <a:rPr lang="es-ES" sz="2400" dirty="0" smtClean="0"/>
              <a:t>?.</a:t>
            </a:r>
          </a:p>
          <a:p>
            <a:r>
              <a:rPr lang="es-ES" sz="2400" dirty="0" smtClean="0"/>
              <a:t>¿</a:t>
            </a:r>
            <a:r>
              <a:rPr lang="es-ES" sz="2400" dirty="0" smtClean="0"/>
              <a:t>Cómo asegurarnos no se estén usando programas del sistema operativo para ingresar al sistema en forma clandestina? </a:t>
            </a:r>
            <a:endParaRPr lang="es-ES" sz="2400" dirty="0" smtClean="0"/>
          </a:p>
          <a:p>
            <a:r>
              <a:rPr lang="es-ES" sz="2400" dirty="0" smtClean="0"/>
              <a:t>¿</a:t>
            </a:r>
            <a:r>
              <a:rPr lang="es-ES" sz="2400" dirty="0" smtClean="0"/>
              <a:t>Cómo nos aseguramos de que los medios de transmisión de información no son susceptibles de ser </a:t>
            </a:r>
            <a:r>
              <a:rPr lang="es-ES" sz="2400" dirty="0" smtClean="0"/>
              <a:t>monitoreados?</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399032"/>
          </a:xfrm>
        </p:spPr>
        <p:txBody>
          <a:bodyPr>
            <a:normAutofit fontScale="90000"/>
          </a:bodyPr>
          <a:lstStyle/>
          <a:p>
            <a:r>
              <a:rPr lang="es-ES" b="1" dirty="0" smtClean="0"/>
              <a:t>Implementación del sistema de seguridad que minimiza  los riesgos</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a:r>
              <a:rPr lang="es-ES" sz="2400" dirty="0" smtClean="0"/>
              <a:t>Es conveniente citar en esta sección el área física y también la parte lógica (software, sistemas operativos etc.) para poder establecer las políticas y </a:t>
            </a:r>
            <a:r>
              <a:rPr lang="es-ES" sz="2400" dirty="0" smtClean="0"/>
              <a:t>procedimientos </a:t>
            </a:r>
            <a:r>
              <a:rPr lang="es-ES" sz="2400" dirty="0" smtClean="0"/>
              <a:t>de </a:t>
            </a:r>
            <a:r>
              <a:rPr lang="es-ES" sz="2400" dirty="0" smtClean="0"/>
              <a:t>seguridad.</a:t>
            </a:r>
          </a:p>
          <a:p>
            <a:pPr algn="just"/>
            <a:endParaRPr lang="es-ES" sz="2400" dirty="0"/>
          </a:p>
        </p:txBody>
      </p:sp>
      <p:pic>
        <p:nvPicPr>
          <p:cNvPr id="4" name="3 Imagen"/>
          <p:cNvPicPr/>
          <p:nvPr/>
        </p:nvPicPr>
        <p:blipFill>
          <a:blip r:embed="rId2" cstate="print"/>
          <a:srcRect/>
          <a:stretch>
            <a:fillRect/>
          </a:stretch>
        </p:blipFill>
        <p:spPr bwMode="auto">
          <a:xfrm>
            <a:off x="2771800" y="3717032"/>
            <a:ext cx="3744416" cy="216397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Área Física</a:t>
            </a:r>
            <a:endParaRPr lang="es-ES" dirty="0"/>
          </a:p>
        </p:txBody>
      </p:sp>
      <p:sp>
        <p:nvSpPr>
          <p:cNvPr id="3" name="2 Marcador de contenido"/>
          <p:cNvSpPr>
            <a:spLocks noGrp="1"/>
          </p:cNvSpPr>
          <p:nvPr>
            <p:ph idx="1"/>
          </p:nvPr>
        </p:nvSpPr>
        <p:spPr/>
        <p:txBody>
          <a:bodyPr>
            <a:normAutofit/>
          </a:bodyPr>
          <a:lstStyle/>
          <a:p>
            <a:pPr algn="just"/>
            <a:r>
              <a:rPr lang="es-ES" sz="2800" dirty="0" smtClean="0"/>
              <a:t>La seguridad física es una de las vías fundamentales para minimizar los riesgos al interior de la empresa. Para la metodología creada, la fase de aseguramiento físico se enfocó en 4 temas </a:t>
            </a:r>
            <a:r>
              <a:rPr lang="es-ES" sz="2800" dirty="0" smtClean="0"/>
              <a:t>principales:</a:t>
            </a:r>
          </a:p>
          <a:p>
            <a:pPr algn="just"/>
            <a:endParaRPr lang="es-ES" sz="2800" dirty="0"/>
          </a:p>
        </p:txBody>
      </p:sp>
      <p:pic>
        <p:nvPicPr>
          <p:cNvPr id="4" name="3 Imagen"/>
          <p:cNvPicPr/>
          <p:nvPr/>
        </p:nvPicPr>
        <p:blipFill>
          <a:blip r:embed="rId2" cstate="print"/>
          <a:srcRect/>
          <a:stretch>
            <a:fillRect/>
          </a:stretch>
        </p:blipFill>
        <p:spPr bwMode="auto">
          <a:xfrm>
            <a:off x="3347864" y="4221088"/>
            <a:ext cx="2566035" cy="208788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Ubicación física y disposición del centro de cómputo</a:t>
            </a:r>
            <a:endParaRPr lang="es-ES" dirty="0"/>
          </a:p>
        </p:txBody>
      </p:sp>
      <p:sp>
        <p:nvSpPr>
          <p:cNvPr id="3" name="2 Marcador de contenido"/>
          <p:cNvSpPr>
            <a:spLocks noGrp="1"/>
          </p:cNvSpPr>
          <p:nvPr>
            <p:ph idx="1"/>
          </p:nvPr>
        </p:nvSpPr>
        <p:spPr/>
        <p:txBody>
          <a:bodyPr/>
          <a:lstStyle/>
          <a:p>
            <a:pPr algn="just"/>
            <a:r>
              <a:rPr lang="es-ES" sz="2800" dirty="0" smtClean="0"/>
              <a:t>Este es uno de los puntos de mayor cuidado y atención, puesto que aquí se encuentra la infraestructura central de la información y de comunicaciones  de las cuales depende la compañía para sus labores diarias.   </a:t>
            </a: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Control de acceso físico</a:t>
            </a:r>
            <a:endParaRPr lang="es-ES" dirty="0"/>
          </a:p>
        </p:txBody>
      </p:sp>
      <p:sp>
        <p:nvSpPr>
          <p:cNvPr id="3" name="2 Marcador de contenido"/>
          <p:cNvSpPr>
            <a:spLocks noGrp="1"/>
          </p:cNvSpPr>
          <p:nvPr>
            <p:ph idx="1"/>
          </p:nvPr>
        </p:nvSpPr>
        <p:spPr/>
        <p:txBody>
          <a:bodyPr/>
          <a:lstStyle/>
          <a:p>
            <a:pPr algn="just"/>
            <a:r>
              <a:rPr lang="es-ES" sz="2800" dirty="0" smtClean="0"/>
              <a:t>Esta etapa refuerza la anterior, debido a que en ésta se dan parámetros para controlar el acceso de personas ajenas o no autorizadas a la organización.</a:t>
            </a:r>
          </a:p>
          <a:p>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 </a:t>
            </a:r>
            <a:r>
              <a:rPr lang="es-ES" dirty="0" smtClean="0"/>
              <a:t/>
            </a:r>
            <a:br>
              <a:rPr lang="es-ES" dirty="0" smtClean="0"/>
            </a:br>
            <a:r>
              <a:rPr lang="es-ES" b="1" dirty="0" smtClean="0"/>
              <a:t>Seguridad administrativa</a:t>
            </a:r>
            <a:endParaRPr lang="es-ES" dirty="0"/>
          </a:p>
        </p:txBody>
      </p:sp>
      <p:sp>
        <p:nvSpPr>
          <p:cNvPr id="3" name="2 Marcador de contenido"/>
          <p:cNvSpPr>
            <a:spLocks noGrp="1"/>
          </p:cNvSpPr>
          <p:nvPr>
            <p:ph idx="1"/>
          </p:nvPr>
        </p:nvSpPr>
        <p:spPr/>
        <p:txBody>
          <a:bodyPr>
            <a:normAutofit/>
          </a:bodyPr>
          <a:lstStyle/>
          <a:p>
            <a:pPr algn="just"/>
            <a:r>
              <a:rPr lang="es-ES" sz="2800" dirty="0" smtClean="0"/>
              <a:t>Busca la capacitación de los empleados de la organización en cuanto al manejo y </a:t>
            </a:r>
            <a:r>
              <a:rPr lang="es-ES" sz="2800" dirty="0" smtClean="0"/>
              <a:t>aseguramiento </a:t>
            </a:r>
            <a:r>
              <a:rPr lang="es-ES" sz="2800" dirty="0" smtClean="0"/>
              <a:t>de los recursos en general. </a:t>
            </a:r>
            <a:endParaRPr lang="es-ES" sz="2800" dirty="0"/>
          </a:p>
        </p:txBody>
      </p:sp>
      <p:pic>
        <p:nvPicPr>
          <p:cNvPr id="4" name="3 Imagen"/>
          <p:cNvPicPr/>
          <p:nvPr/>
        </p:nvPicPr>
        <p:blipFill>
          <a:blip r:embed="rId2" cstate="print"/>
          <a:srcRect/>
          <a:stretch>
            <a:fillRect/>
          </a:stretch>
        </p:blipFill>
        <p:spPr bwMode="auto">
          <a:xfrm>
            <a:off x="2843808" y="3501008"/>
            <a:ext cx="3295650" cy="235294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24744"/>
            <a:ext cx="8229600" cy="5330064"/>
          </a:xfrm>
        </p:spPr>
        <p:txBody>
          <a:bodyPr>
            <a:normAutofit/>
          </a:bodyPr>
          <a:lstStyle/>
          <a:p>
            <a:pPr algn="ctr">
              <a:lnSpc>
                <a:spcPct val="80000"/>
              </a:lnSpc>
              <a:buNone/>
            </a:pPr>
            <a:endParaRPr lang="es-ES" sz="2300" b="1" u="sng" dirty="0" smtClean="0">
              <a:solidFill>
                <a:schemeClr val="tx1">
                  <a:lumMod val="95000"/>
                  <a:lumOff val="5000"/>
                </a:schemeClr>
              </a:solidFill>
            </a:endParaRPr>
          </a:p>
          <a:p>
            <a:pPr algn="ctr">
              <a:lnSpc>
                <a:spcPct val="80000"/>
              </a:lnSpc>
              <a:buNone/>
            </a:pPr>
            <a:r>
              <a:rPr lang="es-ES" sz="2300" b="1" u="sng" dirty="0" smtClean="0">
                <a:solidFill>
                  <a:schemeClr val="tx1">
                    <a:lumMod val="95000"/>
                    <a:lumOff val="5000"/>
                  </a:schemeClr>
                </a:solidFill>
              </a:rPr>
              <a:t>Web de la Presidencia Ecuatoriana sufrió ataque informático</a:t>
            </a:r>
          </a:p>
          <a:p>
            <a:pPr algn="ctr">
              <a:lnSpc>
                <a:spcPct val="80000"/>
              </a:lnSpc>
              <a:buNone/>
            </a:pPr>
            <a:endParaRPr lang="es-ES" sz="2300" b="1" u="sng" dirty="0" smtClean="0">
              <a:solidFill>
                <a:schemeClr val="tx1">
                  <a:lumMod val="95000"/>
                  <a:lumOff val="5000"/>
                </a:schemeClr>
              </a:solidFill>
            </a:endParaRPr>
          </a:p>
          <a:p>
            <a:pPr algn="ctr">
              <a:lnSpc>
                <a:spcPct val="80000"/>
              </a:lnSpc>
              <a:buNone/>
            </a:pPr>
            <a:endParaRPr lang="es-ES" sz="2300" b="1" u="sng" dirty="0" smtClean="0">
              <a:solidFill>
                <a:schemeClr val="tx1">
                  <a:lumMod val="95000"/>
                  <a:lumOff val="5000"/>
                </a:schemeClr>
              </a:solidFill>
            </a:endParaRPr>
          </a:p>
        </p:txBody>
      </p:sp>
      <p:pic>
        <p:nvPicPr>
          <p:cNvPr id="4" name="3 Imagen" descr="http://tecno.americaeconomia.com/sites/default/files/imagecache/400xY/ataque.jpg"/>
          <p:cNvPicPr/>
          <p:nvPr/>
        </p:nvPicPr>
        <p:blipFill>
          <a:blip r:embed="rId2" cstate="print"/>
          <a:srcRect/>
          <a:stretch>
            <a:fillRect/>
          </a:stretch>
        </p:blipFill>
        <p:spPr bwMode="auto">
          <a:xfrm>
            <a:off x="0" y="2312034"/>
            <a:ext cx="9144000" cy="4545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Realización de planes de contingencia</a:t>
            </a:r>
            <a:endParaRPr lang="es-ES" dirty="0"/>
          </a:p>
        </p:txBody>
      </p:sp>
      <p:sp>
        <p:nvSpPr>
          <p:cNvPr id="3" name="2 Marcador de contenido"/>
          <p:cNvSpPr>
            <a:spLocks noGrp="1"/>
          </p:cNvSpPr>
          <p:nvPr>
            <p:ph idx="1"/>
          </p:nvPr>
        </p:nvSpPr>
        <p:spPr/>
        <p:txBody>
          <a:bodyPr>
            <a:normAutofit/>
          </a:bodyPr>
          <a:lstStyle/>
          <a:p>
            <a:pPr algn="just"/>
            <a:r>
              <a:rPr lang="es-ES" sz="2800" dirty="0" smtClean="0"/>
              <a:t>Se ocupa de los procedimientos de recuperación, en caso de algún incidente de </a:t>
            </a:r>
            <a:r>
              <a:rPr lang="es-ES" sz="2800" dirty="0" smtClean="0"/>
              <a:t>seguridad.</a:t>
            </a:r>
            <a:endParaRPr lang="es-ES" sz="2800" dirty="0"/>
          </a:p>
        </p:txBody>
      </p:sp>
      <p:pic>
        <p:nvPicPr>
          <p:cNvPr id="4" name="3 Imagen"/>
          <p:cNvPicPr/>
          <p:nvPr/>
        </p:nvPicPr>
        <p:blipFill>
          <a:blip r:embed="rId2" cstate="print"/>
          <a:srcRect/>
          <a:stretch>
            <a:fillRect/>
          </a:stretch>
        </p:blipFill>
        <p:spPr bwMode="auto">
          <a:xfrm>
            <a:off x="3131840" y="3284984"/>
            <a:ext cx="2971800" cy="302380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Seguridad Lógica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a:r>
              <a:rPr lang="es-ES" sz="2400" dirty="0" smtClean="0"/>
              <a:t>Dentro de las herramientas que se utilizan a diario en una organización se encuentra el sistema operativo, el cual controla el acceso y uso de los recursos de una maquina, siendo uno de los elementos más apetecibles para intentar explotar cualquier </a:t>
            </a:r>
            <a:r>
              <a:rPr lang="es-ES" sz="2400" dirty="0" smtClean="0"/>
              <a:t>vulnerabilidad.</a:t>
            </a:r>
            <a:endParaRPr lang="es-E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Evaluación del sistema de seguridad </a:t>
            </a:r>
            <a:endParaRPr lang="es-ES" dirty="0"/>
          </a:p>
        </p:txBody>
      </p:sp>
      <p:sp>
        <p:nvSpPr>
          <p:cNvPr id="3" name="2 Marcador de contenido"/>
          <p:cNvSpPr>
            <a:spLocks noGrp="1"/>
          </p:cNvSpPr>
          <p:nvPr>
            <p:ph idx="1"/>
          </p:nvPr>
        </p:nvSpPr>
        <p:spPr/>
        <p:txBody>
          <a:bodyPr>
            <a:normAutofit/>
          </a:bodyPr>
          <a:lstStyle/>
          <a:p>
            <a:pPr algn="just"/>
            <a:r>
              <a:rPr lang="es-ES" sz="2400" dirty="0" smtClean="0"/>
              <a:t>Una vez implementada la metodología y aseguradas todas las áreas que se tuvieran en cuenta en el plan de seguridad, se procede con la auditoria de </a:t>
            </a:r>
            <a:r>
              <a:rPr lang="es-ES" sz="2400" dirty="0" smtClean="0"/>
              <a:t>sistemas.</a:t>
            </a:r>
          </a:p>
          <a:p>
            <a:pPr algn="just"/>
            <a:endParaRPr lang="es-ES" sz="2400" dirty="0"/>
          </a:p>
        </p:txBody>
      </p:sp>
      <p:pic>
        <p:nvPicPr>
          <p:cNvPr id="4" name="3 Imagen"/>
          <p:cNvPicPr/>
          <p:nvPr/>
        </p:nvPicPr>
        <p:blipFill>
          <a:blip r:embed="rId2" cstate="print"/>
          <a:srcRect/>
          <a:stretch>
            <a:fillRect/>
          </a:stretch>
        </p:blipFill>
        <p:spPr bwMode="auto">
          <a:xfrm>
            <a:off x="0" y="3933056"/>
            <a:ext cx="9144000" cy="2924944"/>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Impacto en la Organización</a:t>
            </a:r>
            <a:endParaRPr lang="es-ES" dirty="0"/>
          </a:p>
        </p:txBody>
      </p:sp>
      <p:sp>
        <p:nvSpPr>
          <p:cNvPr id="3" name="2 Marcador de contenido"/>
          <p:cNvSpPr>
            <a:spLocks noGrp="1"/>
          </p:cNvSpPr>
          <p:nvPr>
            <p:ph idx="1"/>
          </p:nvPr>
        </p:nvSpPr>
        <p:spPr/>
        <p:txBody>
          <a:bodyPr>
            <a:normAutofit/>
          </a:bodyPr>
          <a:lstStyle/>
          <a:p>
            <a:pPr algn="just"/>
            <a:r>
              <a:rPr lang="es-ES" sz="2400" dirty="0" smtClean="0"/>
              <a:t>¿Cómo pueden impactar si se implementan para hacer más seguro el sistema? </a:t>
            </a:r>
            <a:endParaRPr lang="es-ES" sz="2400" dirty="0" smtClean="0"/>
          </a:p>
          <a:p>
            <a:pPr algn="just"/>
            <a:endParaRPr lang="es-ES" sz="2400" dirty="0" smtClean="0"/>
          </a:p>
          <a:p>
            <a:pPr algn="just"/>
            <a:r>
              <a:rPr lang="es-ES" sz="2400" dirty="0" smtClean="0"/>
              <a:t>En </a:t>
            </a:r>
            <a:r>
              <a:rPr lang="es-ES" sz="2400" dirty="0" smtClean="0"/>
              <a:t>realidad, la implementación de un sistema de seguridad conlleva a incrementar la complejidad en las operaciones de la organización, tanto técnica como administrativa.</a:t>
            </a:r>
          </a:p>
          <a:p>
            <a:pPr algn="just"/>
            <a:endParaRPr lang="es-E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Visibilidad del Proceso</a:t>
            </a:r>
            <a:endParaRPr lang="es-ES" dirty="0"/>
          </a:p>
        </p:txBody>
      </p:sp>
      <p:sp>
        <p:nvSpPr>
          <p:cNvPr id="3" name="2 Marcador de contenido"/>
          <p:cNvSpPr>
            <a:spLocks noGrp="1"/>
          </p:cNvSpPr>
          <p:nvPr>
            <p:ph idx="1"/>
          </p:nvPr>
        </p:nvSpPr>
        <p:spPr/>
        <p:txBody>
          <a:bodyPr/>
          <a:lstStyle/>
          <a:p>
            <a:pPr algn="just"/>
            <a:r>
              <a:rPr lang="es-ES" sz="2800" dirty="0" smtClean="0"/>
              <a:t>La visibilidad es permitir el aporte de las personas de la organización y, dar a conocer las acciones tomadas. Es decir que, cuando se deben producir cambios en las políticas no es necesario que se decidan unilateralmente. </a:t>
            </a:r>
          </a:p>
          <a:p>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Implementación </a:t>
            </a:r>
            <a:r>
              <a:rPr lang="es-ES" dirty="0" smtClean="0"/>
              <a:t/>
            </a:r>
            <a:br>
              <a:rPr lang="es-ES" dirty="0" smtClean="0"/>
            </a:br>
            <a:endParaRPr lang="es-ES" dirty="0"/>
          </a:p>
        </p:txBody>
      </p:sp>
      <p:sp>
        <p:nvSpPr>
          <p:cNvPr id="3" name="2 Marcador de contenido"/>
          <p:cNvSpPr>
            <a:spLocks noGrp="1"/>
          </p:cNvSpPr>
          <p:nvPr>
            <p:ph idx="1"/>
          </p:nvPr>
        </p:nvSpPr>
        <p:spPr/>
        <p:txBody>
          <a:bodyPr/>
          <a:lstStyle/>
          <a:p>
            <a:pPr algn="just"/>
            <a:r>
              <a:rPr lang="es-ES" sz="2400" dirty="0" smtClean="0"/>
              <a:t>La implementación de medidas de seguridad, es un proceso técnico-administrativo. Como este proceso debe abarcar toda la organización, sin exclusión alguna, ha de estar fuertemente apoyado por el sector gerencial, ya que sin ese apoyo, las medidas que se tomen no tendrán la fuerza necesaria.</a:t>
            </a:r>
          </a:p>
          <a:p>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CONCLUSIONES</a:t>
            </a:r>
            <a:endParaRPr lang="es-ES" dirty="0"/>
          </a:p>
        </p:txBody>
      </p:sp>
      <p:sp>
        <p:nvSpPr>
          <p:cNvPr id="3" name="2 Marcador de contenido"/>
          <p:cNvSpPr>
            <a:spLocks noGrp="1"/>
          </p:cNvSpPr>
          <p:nvPr>
            <p:ph idx="1"/>
          </p:nvPr>
        </p:nvSpPr>
        <p:spPr/>
        <p:txBody>
          <a:bodyPr>
            <a:normAutofit/>
          </a:bodyPr>
          <a:lstStyle/>
          <a:p>
            <a:pPr lvl="0" algn="just"/>
            <a:r>
              <a:rPr lang="es-ES" sz="2800" dirty="0" smtClean="0"/>
              <a:t>Esta </a:t>
            </a:r>
            <a:r>
              <a:rPr lang="es-ES" sz="2800" dirty="0" smtClean="0"/>
              <a:t>metodología tiene un alto compromiso con la organización que la adopte, primero identificando las falencias para luego superarlas, logrando el nivel de seguridad requerido ya que "la seguridad absoluta no existe" pero si podemos hacer lo posible para que nuestras vulnerabilidades sean cada vez menores.</a:t>
            </a:r>
            <a:endParaRPr lang="es-E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RECOMENDACIONES</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lvl="0" algn="just"/>
            <a:r>
              <a:rPr lang="es-ES" sz="2400" dirty="0" smtClean="0"/>
              <a:t>Informar a los usuarios de los servicios y beneficios que nos proveen las redes, así como de su funcionamiento; además solicitar que se enmarquen en las políticas de seguridad establecidas. También se debe dar capacitación técnica al administrador de la red alámbrica o inalámbrica, dentro y fuera de la empresa, para que éste pueda dar un mejor mantenimiento a las redes y un mejor soporte a los usuarios.</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24744"/>
            <a:ext cx="8229600" cy="5330064"/>
          </a:xfrm>
        </p:spPr>
        <p:txBody>
          <a:bodyPr>
            <a:normAutofit fontScale="62500" lnSpcReduction="20000"/>
          </a:bodyPr>
          <a:lstStyle/>
          <a:p>
            <a:endParaRPr lang="es-ES" b="1" dirty="0" smtClean="0"/>
          </a:p>
          <a:p>
            <a:r>
              <a:rPr lang="es-ES" sz="3200" b="1" dirty="0" smtClean="0"/>
              <a:t>Quito.</a:t>
            </a:r>
            <a:r>
              <a:rPr lang="es-ES" sz="3200" dirty="0" smtClean="0"/>
              <a:t> La página web de la presidencia de Ecuador y su portal informativo, elciudadano.com,  fueron objeto de ataques informáticos, los cuales no afectaron sus bases de datos, reportó este lunes el gobierno.</a:t>
            </a:r>
          </a:p>
          <a:p>
            <a:pPr>
              <a:buNone/>
            </a:pPr>
            <a:r>
              <a:rPr lang="es-ES" sz="3200" dirty="0" smtClean="0"/>
              <a:t/>
            </a:r>
            <a:br>
              <a:rPr lang="es-ES" sz="3200" dirty="0" smtClean="0"/>
            </a:br>
            <a:r>
              <a:rPr lang="es-ES" sz="3200" dirty="0" smtClean="0"/>
              <a:t/>
            </a:r>
            <a:br>
              <a:rPr lang="es-ES" sz="3200" dirty="0" smtClean="0"/>
            </a:br>
            <a:r>
              <a:rPr lang="es-ES" sz="3200" dirty="0" smtClean="0"/>
              <a:t>"Estamos investigando el origen (de los bloqueos), hemos restablecido las páginas y será cuestión de seguir trabajando en eso", dijo a la prensa el subsecretario de innovación y nuevos medios, Marco Antonio Bravo.</a:t>
            </a:r>
          </a:p>
          <a:p>
            <a:pPr>
              <a:buNone/>
            </a:pPr>
            <a:r>
              <a:rPr lang="es-ES" sz="3200" dirty="0" smtClean="0"/>
              <a:t/>
            </a:r>
            <a:br>
              <a:rPr lang="es-ES" sz="3200" dirty="0" smtClean="0"/>
            </a:br>
            <a:r>
              <a:rPr lang="es-ES" sz="3200" dirty="0" smtClean="0"/>
              <a:t/>
            </a:r>
            <a:br>
              <a:rPr lang="es-ES" sz="3200" dirty="0" smtClean="0"/>
            </a:br>
            <a:r>
              <a:rPr lang="es-ES" sz="3200" dirty="0" smtClean="0"/>
              <a:t>Los ataques ocurrieron el domingo y dejaron fuera de servicio el sitio de la Presidencia durante dos horas. La página elciudadano.com, periódico electrónico del ente gubernamental, fue restablecida una hora después del hecho.</a:t>
            </a:r>
            <a:r>
              <a:rPr lang="es-ES" dirty="0" smtClean="0"/>
              <a:t/>
            </a:r>
            <a:br>
              <a:rPr lang="es-ES" dirty="0" smtClean="0"/>
            </a:b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052736"/>
            <a:ext cx="8229600" cy="5402072"/>
          </a:xfrm>
        </p:spPr>
        <p:txBody>
          <a:bodyPr>
            <a:normAutofit lnSpcReduction="10000"/>
          </a:bodyPr>
          <a:lstStyle/>
          <a:p>
            <a:pPr>
              <a:buNone/>
            </a:pPr>
            <a:endParaRPr lang="es-ES" dirty="0" smtClean="0"/>
          </a:p>
          <a:p>
            <a:r>
              <a:rPr lang="es-ES" sz="2200" dirty="0" smtClean="0"/>
              <a:t>Bravo señaló, basado en un primer informe técnico, que no hubo daño a la información ni a las bases de datos de ambos portales, y que el caso está siendo analizado con el área de seguridad y sistemas de la Presidencia.</a:t>
            </a:r>
            <a:br>
              <a:rPr lang="es-ES" sz="2200" dirty="0" smtClean="0"/>
            </a:br>
            <a:r>
              <a:rPr lang="es-ES" sz="2200" dirty="0" smtClean="0"/>
              <a:t/>
            </a:r>
            <a:br>
              <a:rPr lang="es-ES" sz="2200" dirty="0" smtClean="0"/>
            </a:br>
            <a:r>
              <a:rPr lang="es-ES" sz="2200" dirty="0" smtClean="0"/>
              <a:t>Las intromisiones fueron reivindicadas por un grupo que se identificó como "</a:t>
            </a:r>
            <a:r>
              <a:rPr lang="es-ES" sz="2200" dirty="0" err="1" smtClean="0"/>
              <a:t>Latin</a:t>
            </a:r>
            <a:r>
              <a:rPr lang="es-ES" sz="2200" dirty="0" smtClean="0"/>
              <a:t> </a:t>
            </a:r>
            <a:r>
              <a:rPr lang="es-ES" sz="2200" dirty="0" err="1" smtClean="0"/>
              <a:t>hack</a:t>
            </a:r>
            <a:r>
              <a:rPr lang="es-ES" sz="2200" dirty="0" smtClean="0"/>
              <a:t> </a:t>
            </a:r>
            <a:r>
              <a:rPr lang="es-ES" sz="2200" dirty="0" err="1" smtClean="0"/>
              <a:t>team</a:t>
            </a:r>
            <a:r>
              <a:rPr lang="es-ES" sz="2200" dirty="0" smtClean="0"/>
              <a:t>", que dejó un mensaje en la web presidencial: "¡Contra la hipocresía y la corrupción de los gobiernos, por la libertad de expresión!.</a:t>
            </a:r>
            <a:br>
              <a:rPr lang="es-ES" sz="2200" dirty="0" smtClean="0"/>
            </a:br>
            <a:r>
              <a:rPr lang="es-ES" sz="2200" dirty="0" smtClean="0"/>
              <a:t/>
            </a:r>
            <a:br>
              <a:rPr lang="es-ES" sz="2200" dirty="0" smtClean="0"/>
            </a:br>
            <a:r>
              <a:rPr lang="es-ES" sz="2200" dirty="0" smtClean="0"/>
              <a:t>Este es el segundo ataque de piratas informáticos que sufre el sitio de la Presidencia ecuatoriana, luego del ocurrido en febrero de 2008.</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929258"/>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24744"/>
            <a:ext cx="8229600" cy="5330064"/>
          </a:xfrm>
        </p:spPr>
        <p:txBody>
          <a:bodyPr>
            <a:normAutofit/>
          </a:bodyPr>
          <a:lstStyle/>
          <a:p>
            <a:pPr algn="ctr">
              <a:lnSpc>
                <a:spcPct val="80000"/>
              </a:lnSpc>
              <a:buNone/>
            </a:pPr>
            <a:r>
              <a:rPr lang="es-ES" sz="2300" b="1" u="sng" dirty="0" smtClean="0">
                <a:solidFill>
                  <a:schemeClr val="tx1">
                    <a:lumMod val="95000"/>
                    <a:lumOff val="5000"/>
                  </a:schemeClr>
                </a:solidFill>
              </a:rPr>
              <a:t>¿Qué otros sitios gubernamentales son vulnerables en Ecuador?</a:t>
            </a:r>
          </a:p>
          <a:p>
            <a:pPr algn="ctr">
              <a:lnSpc>
                <a:spcPct val="80000"/>
              </a:lnSpc>
              <a:buNone/>
            </a:pPr>
            <a:endParaRPr lang="es-ES" sz="2300" b="1" u="sng" dirty="0" smtClean="0">
              <a:solidFill>
                <a:schemeClr val="tx1">
                  <a:lumMod val="95000"/>
                  <a:lumOff val="5000"/>
                </a:schemeClr>
              </a:solidFill>
            </a:endParaRPr>
          </a:p>
          <a:p>
            <a:pPr algn="ctr">
              <a:lnSpc>
                <a:spcPct val="80000"/>
              </a:lnSpc>
              <a:buNone/>
            </a:pPr>
            <a:endParaRPr lang="es-ES" sz="2300" b="1" u="sng" dirty="0" smtClean="0">
              <a:solidFill>
                <a:schemeClr val="tx1">
                  <a:lumMod val="95000"/>
                  <a:lumOff val="5000"/>
                </a:schemeClr>
              </a:solidFill>
            </a:endParaRPr>
          </a:p>
        </p:txBody>
      </p:sp>
      <p:pic>
        <p:nvPicPr>
          <p:cNvPr id="4" name="3 Imagen" descr="ataques ecuador ¿Qué otros sitios gubernamentales son vulnerables en Ecuador?">
            <a:hlinkClick r:id="rId2"/>
          </p:cNvPr>
          <p:cNvPicPr/>
          <p:nvPr/>
        </p:nvPicPr>
        <p:blipFill>
          <a:blip r:embed="rId3" cstate="print"/>
          <a:srcRect/>
          <a:stretch>
            <a:fillRect/>
          </a:stretch>
        </p:blipFill>
        <p:spPr bwMode="auto">
          <a:xfrm>
            <a:off x="0" y="1971040"/>
            <a:ext cx="9144000" cy="4886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01266"/>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24744"/>
            <a:ext cx="8229600" cy="5330064"/>
          </a:xfrm>
        </p:spPr>
        <p:txBody>
          <a:bodyPr>
            <a:normAutofit/>
          </a:bodyPr>
          <a:lstStyle/>
          <a:p>
            <a:pPr algn="just"/>
            <a:endParaRPr lang="es-ES" sz="2200" dirty="0" smtClean="0"/>
          </a:p>
          <a:p>
            <a:pPr algn="just"/>
            <a:r>
              <a:rPr lang="es-ES" sz="2200" dirty="0" smtClean="0"/>
              <a:t>El tema de la seguridad en la web está llamando mucho la atención. Anteriormente se han presentado varios casos de ataques a sitios de gobiernos seccionales o dependencias del estado. Generalmente los ataques han sido “</a:t>
            </a:r>
            <a:r>
              <a:rPr lang="es-ES" sz="2200" dirty="0" err="1" smtClean="0"/>
              <a:t>defacement</a:t>
            </a:r>
            <a:r>
              <a:rPr lang="es-ES" sz="2200" dirty="0" smtClean="0"/>
              <a:t>” (alteración en la presentación) aprovechando alguna vulnerabilidad en el software instalado en el sitio.</a:t>
            </a:r>
          </a:p>
          <a:p>
            <a:pPr algn="just">
              <a:buNone/>
            </a:pPr>
            <a:endParaRPr lang="es-ES" sz="2200" dirty="0" smtClean="0"/>
          </a:p>
          <a:p>
            <a:pPr algn="just"/>
            <a:r>
              <a:rPr lang="es-ES" sz="2200" dirty="0" smtClean="0"/>
              <a:t>Este semana se dieron a conocer dos casos atribuidos al grupo </a:t>
            </a:r>
            <a:r>
              <a:rPr lang="es-ES" sz="2200" dirty="0" err="1" smtClean="0"/>
              <a:t>hacktivista</a:t>
            </a:r>
            <a:r>
              <a:rPr lang="es-ES" sz="2200" dirty="0" smtClean="0"/>
              <a:t> Anonymous. Son frecuentes en Ecuador los sitios realizados en el CMS </a:t>
            </a:r>
            <a:r>
              <a:rPr lang="es-ES" sz="2200" dirty="0" err="1" smtClean="0"/>
              <a:t>Joomla</a:t>
            </a:r>
            <a:r>
              <a:rPr lang="es-ES" sz="2200" dirty="0" smtClean="0"/>
              <a:t> y los casos recientes se trataron de sitios web que corrían en </a:t>
            </a:r>
            <a:r>
              <a:rPr lang="es-ES" sz="2200" dirty="0" err="1" smtClean="0"/>
              <a:t>Joomla</a:t>
            </a:r>
            <a:r>
              <a:rPr lang="es-ES" sz="2200" dirty="0" smtClean="0"/>
              <a:t> 1.5, es decir sin las actualizaciones de seguridad de su versión actual, la 1.7.</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785242"/>
          </a:xfrm>
        </p:spPr>
        <p:txBody>
          <a:bodyPr>
            <a:normAutofit/>
          </a:bodyPr>
          <a:lstStyle/>
          <a:p>
            <a:r>
              <a:rPr lang="es-ES" sz="3200" dirty="0" smtClean="0"/>
              <a:t>Antecedentes</a:t>
            </a:r>
            <a:endParaRPr lang="es-ES" sz="3200" dirty="0"/>
          </a:p>
        </p:txBody>
      </p:sp>
      <p:sp>
        <p:nvSpPr>
          <p:cNvPr id="3" name="2 Marcador de contenido"/>
          <p:cNvSpPr>
            <a:spLocks noGrp="1"/>
          </p:cNvSpPr>
          <p:nvPr>
            <p:ph idx="1"/>
          </p:nvPr>
        </p:nvSpPr>
        <p:spPr>
          <a:xfrm>
            <a:off x="457200" y="1196752"/>
            <a:ext cx="8229600" cy="5258056"/>
          </a:xfrm>
        </p:spPr>
        <p:txBody>
          <a:bodyPr>
            <a:normAutofit fontScale="47500" lnSpcReduction="20000"/>
          </a:bodyPr>
          <a:lstStyle/>
          <a:p>
            <a:r>
              <a:rPr lang="es-ES" sz="3700" dirty="0" smtClean="0"/>
              <a:t>Es por ello que hemos realizado un breve estudio de los sitios web gubernamentales (pertenecientes al gobierno central y a gobiernos seccionales) que aún trabajan con esa versión de </a:t>
            </a:r>
            <a:r>
              <a:rPr lang="es-ES" sz="3700" dirty="0" err="1" smtClean="0"/>
              <a:t>Joomla</a:t>
            </a:r>
            <a:r>
              <a:rPr lang="es-ES" sz="3700" dirty="0" smtClean="0"/>
              <a:t> para conocer cuántos están aún vulnerables al mismo tipo de ataque. El resultado es el siguiente:</a:t>
            </a:r>
          </a:p>
          <a:p>
            <a:pPr>
              <a:buNone/>
            </a:pPr>
            <a:endParaRPr lang="es-ES" sz="3700" dirty="0" smtClean="0"/>
          </a:p>
          <a:p>
            <a:r>
              <a:rPr lang="es-ES" sz="3700" dirty="0" smtClean="0"/>
              <a:t>Estos sitios web corren sobre </a:t>
            </a:r>
            <a:r>
              <a:rPr lang="es-ES" sz="3700" dirty="0" err="1" smtClean="0"/>
              <a:t>Joomla</a:t>
            </a:r>
            <a:r>
              <a:rPr lang="es-ES" sz="3700" dirty="0" smtClean="0"/>
              <a:t> 1.5:</a:t>
            </a:r>
            <a:br>
              <a:rPr lang="es-ES" sz="3700" dirty="0" smtClean="0"/>
            </a:br>
            <a:endParaRPr lang="es-ES" sz="3700" dirty="0" smtClean="0"/>
          </a:p>
          <a:p>
            <a:pPr lvl="0"/>
            <a:r>
              <a:rPr lang="es-ES" sz="3700" dirty="0" smtClean="0"/>
              <a:t>www.gobernacioncotopaxi.gob.ec</a:t>
            </a:r>
          </a:p>
          <a:p>
            <a:pPr lvl="0"/>
            <a:r>
              <a:rPr lang="es-ES" sz="3700" dirty="0" smtClean="0"/>
              <a:t>www.guaranda.gob.ec</a:t>
            </a:r>
          </a:p>
          <a:p>
            <a:pPr lvl="0"/>
            <a:r>
              <a:rPr lang="es-ES" sz="3700" dirty="0" smtClean="0"/>
              <a:t>www.naranjal.gob.ec</a:t>
            </a:r>
          </a:p>
          <a:p>
            <a:pPr lvl="0"/>
            <a:r>
              <a:rPr lang="es-ES" sz="3700" dirty="0" smtClean="0"/>
              <a:t>www.ibarra.gob.ec</a:t>
            </a:r>
          </a:p>
          <a:p>
            <a:pPr lvl="0"/>
            <a:r>
              <a:rPr lang="es-ES" sz="3700" dirty="0" smtClean="0"/>
              <a:t>www.chone.gob.ec</a:t>
            </a:r>
          </a:p>
          <a:p>
            <a:pPr lvl="0"/>
            <a:r>
              <a:rPr lang="es-ES" sz="3700" dirty="0" smtClean="0"/>
              <a:t>www.juntaparroquialhonoratovasquez.gob.ec</a:t>
            </a:r>
          </a:p>
          <a:p>
            <a:pPr lvl="0"/>
            <a:r>
              <a:rPr lang="es-ES" sz="3700" dirty="0" smtClean="0"/>
              <a:t>www.bomberosurcuqui.gob.ec</a:t>
            </a:r>
          </a:p>
          <a:p>
            <a:pPr lvl="0"/>
            <a:r>
              <a:rPr lang="es-ES" sz="3700" dirty="0" smtClean="0"/>
              <a:t>www.gadzhud.gob.ec</a:t>
            </a:r>
          </a:p>
          <a:p>
            <a:pPr lvl="0"/>
            <a:r>
              <a:rPr lang="es-ES" sz="3700" dirty="0" smtClean="0"/>
              <a:t>www.ferrocarrilesdelecuador.gob.ec</a:t>
            </a:r>
          </a:p>
          <a:p>
            <a:pPr lvl="0"/>
            <a:r>
              <a:rPr lang="es-ES" sz="3700" dirty="0" smtClean="0"/>
              <a:t>www.pedrovicentemaldonado.gob.ec</a:t>
            </a:r>
          </a:p>
          <a:p>
            <a:pPr lvl="0"/>
            <a:r>
              <a:rPr lang="es-ES" sz="3700" dirty="0" smtClean="0"/>
              <a:t>cneguayas.gob.ec</a:t>
            </a:r>
          </a:p>
          <a:p>
            <a:pPr lvl="0"/>
            <a:r>
              <a:rPr lang="es-ES" sz="3700" dirty="0" smtClean="0"/>
              <a:t>www.emov.gob.ec</a:t>
            </a:r>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983</TotalTime>
  <Words>1789</Words>
  <Application>Microsoft Office PowerPoint</Application>
  <PresentationFormat>Presentación en pantalla (4:3)</PresentationFormat>
  <Paragraphs>214</Paragraphs>
  <Slides>47</Slides>
  <Notes>1</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Brío</vt:lpstr>
      <vt:lpstr>Sustentación Tesina de Graduación</vt:lpstr>
      <vt:lpstr>Antecedentes</vt:lpstr>
      <vt:lpstr>Antecedentes</vt:lpstr>
      <vt:lpstr>Antecedentes</vt:lpstr>
      <vt:lpstr>Antecedentes</vt:lpstr>
      <vt:lpstr>Antecedentes</vt:lpstr>
      <vt:lpstr>Antecedentes</vt:lpstr>
      <vt:lpstr>Antecedentes</vt:lpstr>
      <vt:lpstr>Antecedentes</vt:lpstr>
      <vt:lpstr>Antecedentes</vt:lpstr>
      <vt:lpstr>Antecedentes</vt:lpstr>
      <vt:lpstr>Seguridad en Redes</vt:lpstr>
      <vt:lpstr>Características de un sistema seguro</vt:lpstr>
      <vt:lpstr>Tipos de seguridad Informática</vt:lpstr>
      <vt:lpstr> Ataques y Vulnerabilidades  </vt:lpstr>
      <vt:lpstr>Ataques y Vulnerabilidades</vt:lpstr>
      <vt:lpstr>Situación actual en el medio empresarial </vt:lpstr>
      <vt:lpstr>Situación actual en el medio empresarial </vt:lpstr>
      <vt:lpstr>Niveles de Seguridad</vt:lpstr>
      <vt:lpstr>Prueba Realizada</vt:lpstr>
      <vt:lpstr>Metodología de Seguridad  “T.A.M.A.R.A”</vt:lpstr>
      <vt:lpstr>Metodología de Seguridad  “T.A.M.A.R.A”</vt:lpstr>
      <vt:lpstr>Ventajas y Desventajas </vt:lpstr>
      <vt:lpstr>“T.A.M.A.R.A” EN SISTEMAS PARTICULARES Y PEQUEÑOS</vt:lpstr>
      <vt:lpstr>Diapositiva 25</vt:lpstr>
      <vt:lpstr>MEDIDAS  A USAR </vt:lpstr>
      <vt:lpstr>Sistemas Pequeños </vt:lpstr>
      <vt:lpstr>T.A.M.A.R.A” en sistemas Medianos y Grandes </vt:lpstr>
      <vt:lpstr>Análisis de riesgos </vt:lpstr>
      <vt:lpstr>Diapositiva 30</vt:lpstr>
      <vt:lpstr>Diapositiva 31</vt:lpstr>
      <vt:lpstr>¿Cómo protegemos ahora nuestros recursos? </vt:lpstr>
      <vt:lpstr>Diapositiva 33</vt:lpstr>
      <vt:lpstr>Diapositiva 34</vt:lpstr>
      <vt:lpstr>Implementación del sistema de seguridad que minimiza  los riesgos </vt:lpstr>
      <vt:lpstr>Área Física</vt:lpstr>
      <vt:lpstr>Ubicación física y disposición del centro de cómputo</vt:lpstr>
      <vt:lpstr>Control de acceso físico</vt:lpstr>
      <vt:lpstr>  Seguridad administrativa</vt:lpstr>
      <vt:lpstr>Realización de planes de contingencia</vt:lpstr>
      <vt:lpstr>Seguridad Lógica  </vt:lpstr>
      <vt:lpstr>Evaluación del sistema de seguridad </vt:lpstr>
      <vt:lpstr>Impacto en la Organización</vt:lpstr>
      <vt:lpstr>Visibilidad del Proceso</vt:lpstr>
      <vt:lpstr>Implementación  </vt:lpstr>
      <vt:lpstr>CONCLUSIONES</vt:lpstr>
      <vt:lpstr>RECOMENDACIONES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Pedritoo..</dc:creator>
  <cp:lastModifiedBy>Usuario</cp:lastModifiedBy>
  <cp:revision>77</cp:revision>
  <dcterms:created xsi:type="dcterms:W3CDTF">2011-09-02T00:06:25Z</dcterms:created>
  <dcterms:modified xsi:type="dcterms:W3CDTF">2011-09-05T06:33:50Z</dcterms:modified>
</cp:coreProperties>
</file>