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77" r:id="rId8"/>
    <p:sldId id="275" r:id="rId9"/>
    <p:sldId id="262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8896C3-0375-435C-859C-0693C3945EE2}" type="datetimeFigureOut">
              <a:rPr lang="es-EC" smtClean="0"/>
              <a:pPr/>
              <a:t>30/08/2011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295821-B875-4026-951D-D5303F357C4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6372200" cy="3195787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/>
              <a:t>“Diseño </a:t>
            </a:r>
            <a:r>
              <a:rPr lang="es-ES" b="1" dirty="0"/>
              <a:t>de una red SDH Guayaquil - Quito y una Red </a:t>
            </a:r>
            <a:r>
              <a:rPr lang="es-ES" b="1" dirty="0" err="1"/>
              <a:t>MetroEthernet</a:t>
            </a:r>
            <a:r>
              <a:rPr lang="es-ES" b="1" dirty="0"/>
              <a:t> para un E1 al NAP de las Américas con </a:t>
            </a:r>
            <a:r>
              <a:rPr lang="es-ES" b="1" dirty="0" err="1"/>
              <a:t>TDMoIP</a:t>
            </a:r>
            <a:r>
              <a:rPr lang="es-ES" b="1" dirty="0"/>
              <a:t>”</a:t>
            </a:r>
            <a:endParaRPr lang="es-EC" b="1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062912" cy="17526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Presentado por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Johanna Alexandra Fierro Fariño 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Napoleón Eduardo Vargas </a:t>
            </a:r>
            <a:r>
              <a:rPr lang="es-ES" dirty="0" err="1">
                <a:solidFill>
                  <a:schemeClr val="tx1"/>
                </a:solidFill>
              </a:rPr>
              <a:t>Aucancela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316885" cy="4665129"/>
          </a:xfrm>
          <a:prstGeom prst="rect">
            <a:avLst/>
          </a:prstGeom>
          <a:noFill/>
          <a:ln w="15875" cap="rnd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de red metro </a:t>
            </a:r>
            <a:r>
              <a:rPr lang="es-EC" dirty="0" err="1" smtClean="0"/>
              <a:t>ethernet</a:t>
            </a:r>
            <a:r>
              <a:rPr lang="es-EC" dirty="0" smtClean="0"/>
              <a:t> sobre </a:t>
            </a:r>
            <a:r>
              <a:rPr lang="es-EC" dirty="0" err="1" smtClean="0"/>
              <a:t>tdm</a:t>
            </a:r>
            <a:r>
              <a:rPr lang="es-EC" dirty="0" smtClean="0"/>
              <a:t> o </a:t>
            </a:r>
            <a:r>
              <a:rPr lang="es-EC" dirty="0" err="1" smtClean="0"/>
              <a:t>ip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prstClr val="white"/>
                </a:solidFill>
              </a:rPr>
              <a:t>DISEÑO DE RED METROETHERNET SOBRE TDMOIP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creará un enlace entre Guayaquil y Punta Carnero con una estación repetidora en Progreso</a:t>
            </a:r>
          </a:p>
          <a:p>
            <a:r>
              <a:rPr lang="es-EC" dirty="0" smtClean="0"/>
              <a:t>Protección en anillo</a:t>
            </a:r>
          </a:p>
          <a:p>
            <a:r>
              <a:rPr lang="es-EC" dirty="0" err="1" smtClean="0"/>
              <a:t>Spanning</a:t>
            </a:r>
            <a:r>
              <a:rPr lang="es-EC" dirty="0" smtClean="0"/>
              <a:t> </a:t>
            </a:r>
            <a:r>
              <a:rPr lang="es-EC" dirty="0" err="1" smtClean="0"/>
              <a:t>tree</a:t>
            </a:r>
            <a:endParaRPr lang="es-EC" dirty="0" smtClean="0"/>
          </a:p>
          <a:p>
            <a:r>
              <a:rPr lang="es-EC" dirty="0" err="1" smtClean="0"/>
              <a:t>Switches</a:t>
            </a:r>
            <a:r>
              <a:rPr lang="es-EC" dirty="0" smtClean="0"/>
              <a:t> </a:t>
            </a:r>
            <a:r>
              <a:rPr lang="es-EC" dirty="0"/>
              <a:t>Cisco </a:t>
            </a:r>
            <a:r>
              <a:rPr lang="es-EC" dirty="0" err="1"/>
              <a:t>Catalyst</a:t>
            </a:r>
            <a:r>
              <a:rPr lang="es-EC" dirty="0"/>
              <a:t> 2960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Red </a:t>
            </a:r>
            <a:r>
              <a:rPr lang="es-EC" dirty="0" err="1"/>
              <a:t>MetroEthernet</a:t>
            </a:r>
            <a:r>
              <a:rPr lang="es-EC" dirty="0"/>
              <a:t> </a:t>
            </a:r>
            <a:r>
              <a:rPr lang="es-EC" dirty="0" err="1"/>
              <a:t>TDMoIP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77211"/>
            <a:ext cx="7239000" cy="4111665"/>
          </a:xfrm>
          <a:prstGeom prst="rect">
            <a:avLst/>
          </a:prstGeom>
          <a:noFill/>
          <a:ln w="15875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Costos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Los precios obtenidos para este proyecto fueron proporcionados por proveedores mayoristas, por lo que se podrá observar precios más bajos de los que se encuentran normalmente en el mercado local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Nodos principales </a:t>
            </a:r>
            <a:r>
              <a:rPr lang="es-ES" dirty="0" err="1"/>
              <a:t>SDH</a:t>
            </a:r>
            <a:r>
              <a:rPr lang="es-ES" dirty="0"/>
              <a:t>, son 2 por lo que sería: $ 117,439.00 y en nodos secundarios son 12 que daría  $ 559,770.00; lo que da un total de $ 677,209.00.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Costos de implementación de fibra óptica  Guayaquil-Quito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7543824" cy="251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586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Costos de implementación de fibra óptica Guayaquil-Punta Carnero</a:t>
            </a:r>
            <a:endParaRPr lang="es-E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5992"/>
            <a:ext cx="7246018" cy="23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034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/>
              <a:t>escoger una topología anillo para los nodos es debido a que se obtendría una redundancia efectiva al momento de un fallo de equipos o corte de </a:t>
            </a:r>
            <a:r>
              <a:rPr lang="es-ES" dirty="0" smtClean="0"/>
              <a:t>fibra.</a:t>
            </a:r>
          </a:p>
          <a:p>
            <a:pPr algn="just"/>
            <a:r>
              <a:rPr lang="es-ES" dirty="0" smtClean="0"/>
              <a:t>Falta de </a:t>
            </a:r>
            <a:r>
              <a:rPr lang="es-ES" dirty="0"/>
              <a:t>equipamiento del </a:t>
            </a:r>
            <a:r>
              <a:rPr lang="es-ES" dirty="0" smtClean="0"/>
              <a:t>laboratorio.</a:t>
            </a:r>
          </a:p>
          <a:p>
            <a:pPr lvl="0" algn="just"/>
            <a:r>
              <a:rPr lang="es-ES" dirty="0"/>
              <a:t>A nivel mundial se está experimentando una gran competencia en ofrecer servicios de telecomunicaciones por lo cual es necesario contar con el respaldo de una red confiable, flexible, escalable y de gran capacidad a fin de proveer servicios de calidad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/>
              <a:t>En el diseño de la red a nivel físico se eligió la fibra G652 debido a su </a:t>
            </a:r>
            <a:r>
              <a:rPr lang="es-ES" dirty="0" smtClean="0"/>
              <a:t>costo.</a:t>
            </a:r>
          </a:p>
          <a:p>
            <a:pPr lvl="0" algn="just"/>
            <a:r>
              <a:rPr lang="es-ES" dirty="0"/>
              <a:t>Se eligió tendido aéreo por su costo muy inferior y sencillez en comparación con la canalización que es aproximadamente 5 veces más </a:t>
            </a:r>
            <a:r>
              <a:rPr lang="es-ES" dirty="0" smtClean="0"/>
              <a:t>costosa.</a:t>
            </a:r>
          </a:p>
          <a:p>
            <a:pPr lvl="0" algn="just"/>
            <a:endParaRPr lang="en-US" dirty="0"/>
          </a:p>
          <a:p>
            <a:pPr algn="just"/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032448" cy="648072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conclusiones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324570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La </a:t>
            </a:r>
            <a:r>
              <a:rPr lang="es-EC" dirty="0" smtClean="0"/>
              <a:t>ventaja de una red SDH es la optimización del recurso de la fibra con la Multiplexación de datos se puede enviar grandes cantidades de trafico a través de un hilo de fibra que resultaría mas económico que implementar un nuevo enlace físico para cada nuevo cliente.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95650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Este proyecto se ha dividido en dos partes:</a:t>
            </a:r>
          </a:p>
          <a:p>
            <a:pPr algn="just"/>
            <a:r>
              <a:rPr lang="es-ES" dirty="0" smtClean="0"/>
              <a:t> La primera es el diseño de una red SDH entre Guayaquil y Quito con interfaces agregadas STM-4, a través de la cual se brindará servicio de un STM-1 entre ambas ciudades a una operadora de Telefonía celular del país para que transmita sus canales de voz con mayor rapidez. </a:t>
            </a:r>
          </a:p>
          <a:p>
            <a:pPr algn="just"/>
            <a:r>
              <a:rPr lang="es-ES" dirty="0" smtClean="0"/>
              <a:t>En la segunda parte del proyecto se diseña un circuito Clear </a:t>
            </a:r>
            <a:r>
              <a:rPr lang="es-ES" dirty="0" err="1" smtClean="0"/>
              <a:t>Channel</a:t>
            </a:r>
            <a:r>
              <a:rPr lang="es-ES" dirty="0" smtClean="0"/>
              <a:t> E1 con tecnología </a:t>
            </a:r>
            <a:r>
              <a:rPr lang="es-ES" dirty="0" err="1" smtClean="0"/>
              <a:t>TDMoIP</a:t>
            </a:r>
            <a:r>
              <a:rPr lang="es-ES" dirty="0" smtClean="0"/>
              <a:t> entre la ciudad de Quito y el NAP de las Américas para proveer el servicio a un </a:t>
            </a:r>
            <a:r>
              <a:rPr lang="es-ES" dirty="0" err="1" smtClean="0"/>
              <a:t>Call</a:t>
            </a:r>
            <a:r>
              <a:rPr lang="es-ES" dirty="0" smtClean="0"/>
              <a:t> Center de dicha ciudad.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544616" cy="72008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DIAGRAMA DE RED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9650"/>
            <a:ext cx="7200800" cy="551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s-EC" dirty="0" smtClean="0"/>
              <a:t>Red SDH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1357298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Red Guayaquil – Quito con protección tipo anillo de aproximada-mente 400Km.</a:t>
            </a:r>
          </a:p>
          <a:p>
            <a:pPr algn="just"/>
            <a:r>
              <a:rPr lang="es-ES" dirty="0" smtClean="0"/>
              <a:t>La fibra óptica que se utilizará es de 12 hilos </a:t>
            </a:r>
            <a:r>
              <a:rPr lang="es-ES" dirty="0" err="1" smtClean="0"/>
              <a:t>monomodo</a:t>
            </a:r>
            <a:r>
              <a:rPr lang="es-ES" dirty="0" smtClean="0"/>
              <a:t> que cum-</a:t>
            </a:r>
            <a:r>
              <a:rPr lang="es-ES" dirty="0" err="1" smtClean="0"/>
              <a:t>pla</a:t>
            </a:r>
            <a:r>
              <a:rPr lang="es-ES" dirty="0" smtClean="0"/>
              <a:t>  la recomendación de la UIT- T G652, de los cuales 2 hilos se usaran en el </a:t>
            </a:r>
            <a:r>
              <a:rPr lang="es-ES" dirty="0" err="1" smtClean="0"/>
              <a:t>backbone</a:t>
            </a:r>
            <a:r>
              <a:rPr lang="es-ES" dirty="0" smtClean="0"/>
              <a:t> SDH y el resto de hilos quedará como </a:t>
            </a:r>
            <a:r>
              <a:rPr lang="es-ES" dirty="0" err="1" smtClean="0"/>
              <a:t>respal</a:t>
            </a:r>
            <a:r>
              <a:rPr lang="es-ES" dirty="0" smtClean="0"/>
              <a:t>-do o para expansión.</a:t>
            </a:r>
            <a:endParaRPr lang="es-EC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1214422"/>
            <a:ext cx="4645822" cy="504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Modelo matemático del   </a:t>
            </a:r>
            <a:r>
              <a:rPr lang="es-ES" dirty="0" err="1" smtClean="0"/>
              <a:t>diseno</a:t>
            </a:r>
            <a:r>
              <a:rPr lang="es-ES" dirty="0" smtClean="0"/>
              <a:t> de la red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92500" lnSpcReduction="10000"/>
          </a:bodyPr>
          <a:lstStyle/>
          <a:p>
            <a:pPr marL="0" algn="just">
              <a:buNone/>
            </a:pPr>
            <a:r>
              <a:rPr lang="es-ES" dirty="0" smtClean="0"/>
              <a:t>Para el correcto diseño de nuestra red SDH debemos tomar en consideración la atenuación de la red de fibra óptica, por lo cual debemos tomar los siguientes parámetros:</a:t>
            </a:r>
            <a:endParaRPr lang="es-EC" dirty="0" smtClean="0"/>
          </a:p>
          <a:p>
            <a:pPr marL="0" algn="just">
              <a:buNone/>
            </a:pPr>
            <a:r>
              <a:rPr lang="en-US" dirty="0" smtClean="0"/>
              <a:t>		A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La</a:t>
            </a:r>
            <a:r>
              <a:rPr lang="en-US" baseline="-25000" dirty="0" err="1" smtClean="0"/>
              <a:t>L</a:t>
            </a:r>
            <a:r>
              <a:rPr lang="en-US" dirty="0" smtClean="0"/>
              <a:t> + 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</a:t>
            </a:r>
            <a:r>
              <a:rPr lang="en-US" dirty="0" smtClean="0"/>
              <a:t> +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a</a:t>
            </a:r>
            <a:r>
              <a:rPr lang="en-US" baseline="-25000" dirty="0" smtClean="0"/>
              <a:t>c</a:t>
            </a:r>
            <a:r>
              <a:rPr lang="en-US" dirty="0" smtClean="0"/>
              <a:t> +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dirty="0" smtClean="0"/>
              <a:t> L</a:t>
            </a:r>
            <a:endParaRPr lang="es-EC" dirty="0" smtClean="0"/>
          </a:p>
          <a:p>
            <a:pPr marL="0" algn="just">
              <a:buNone/>
            </a:pPr>
            <a:r>
              <a:rPr lang="en-US" i="1" dirty="0" smtClean="0"/>
              <a:t>          </a:t>
            </a:r>
            <a:r>
              <a:rPr lang="es-ES" i="1" dirty="0" smtClean="0"/>
              <a:t>A</a:t>
            </a:r>
            <a:r>
              <a:rPr lang="es-ES" i="1" baseline="-25000" dirty="0" smtClean="0"/>
              <a:t>t</a:t>
            </a:r>
            <a:r>
              <a:rPr lang="es-ES" i="1" dirty="0" smtClean="0"/>
              <a:t>= </a:t>
            </a:r>
            <a:r>
              <a:rPr lang="es-ES" dirty="0" smtClean="0"/>
              <a:t>Atenuación Total</a:t>
            </a:r>
            <a:endParaRPr lang="es-EC" dirty="0" smtClean="0"/>
          </a:p>
          <a:p>
            <a:pPr marL="0" algn="just">
              <a:buNone/>
            </a:pPr>
            <a:r>
              <a:rPr lang="es-ES" i="1" dirty="0" smtClean="0"/>
              <a:t>	L </a:t>
            </a:r>
            <a:r>
              <a:rPr lang="es-ES" dirty="0" smtClean="0"/>
              <a:t>= longitud del cable en Km.</a:t>
            </a:r>
            <a:endParaRPr lang="es-EC" dirty="0" smtClean="0"/>
          </a:p>
          <a:p>
            <a:pPr marL="0"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a</a:t>
            </a:r>
            <a:r>
              <a:rPr lang="es-ES" baseline="-25000" dirty="0" err="1" smtClean="0"/>
              <a:t>L</a:t>
            </a:r>
            <a:r>
              <a:rPr lang="es-ES" dirty="0" smtClean="0"/>
              <a:t> = coeficiente de atenuación en dB/Km</a:t>
            </a:r>
            <a:endParaRPr lang="es-EC" dirty="0" smtClean="0"/>
          </a:p>
          <a:p>
            <a:pPr marL="0"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n</a:t>
            </a:r>
            <a:r>
              <a:rPr lang="es-ES" baseline="-25000" dirty="0" err="1" smtClean="0"/>
              <a:t>e</a:t>
            </a:r>
            <a:r>
              <a:rPr lang="es-ES" dirty="0" smtClean="0"/>
              <a:t> = número de empalmes</a:t>
            </a:r>
            <a:endParaRPr lang="es-EC" dirty="0" smtClean="0"/>
          </a:p>
          <a:p>
            <a:pPr marL="0"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a</a:t>
            </a:r>
            <a:r>
              <a:rPr lang="es-ES" baseline="-25000" dirty="0" err="1" smtClean="0"/>
              <a:t>e</a:t>
            </a:r>
            <a:r>
              <a:rPr lang="es-ES" dirty="0" smtClean="0"/>
              <a:t> = atenuación por empalme</a:t>
            </a:r>
            <a:endParaRPr lang="es-EC" dirty="0" smtClean="0"/>
          </a:p>
          <a:p>
            <a:pPr marL="0"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n</a:t>
            </a:r>
            <a:r>
              <a:rPr lang="es-ES" baseline="-25000" dirty="0" err="1" smtClean="0"/>
              <a:t>c</a:t>
            </a:r>
            <a:r>
              <a:rPr lang="es-ES" dirty="0" smtClean="0"/>
              <a:t> = número de conectores</a:t>
            </a:r>
            <a:endParaRPr lang="es-EC" dirty="0" smtClean="0"/>
          </a:p>
          <a:p>
            <a:pPr marL="0"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a</a:t>
            </a:r>
            <a:r>
              <a:rPr lang="es-ES" baseline="-25000" dirty="0" err="1" smtClean="0"/>
              <a:t>c</a:t>
            </a:r>
            <a:r>
              <a:rPr lang="es-ES" dirty="0" smtClean="0"/>
              <a:t> = atenuación por conector</a:t>
            </a:r>
            <a:endParaRPr lang="es-EC" dirty="0" smtClean="0"/>
          </a:p>
          <a:p>
            <a:pPr marL="0" algn="just">
              <a:buNone/>
            </a:pPr>
            <a:r>
              <a:rPr lang="es-ES" dirty="0" smtClean="0"/>
              <a:t>	</a:t>
            </a:r>
            <a:r>
              <a:rPr lang="es-ES" dirty="0" err="1" smtClean="0"/>
              <a:t>a</a:t>
            </a:r>
            <a:r>
              <a:rPr lang="es-ES" baseline="-25000" dirty="0" err="1" smtClean="0"/>
              <a:t>r</a:t>
            </a:r>
            <a:r>
              <a:rPr lang="es-ES" dirty="0" smtClean="0"/>
              <a:t> = reserva de atenuación en dB/Km</a:t>
            </a:r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es-ES" sz="3000" dirty="0" smtClean="0"/>
              <a:t>Atenuación Tramo </a:t>
            </a:r>
            <a:r>
              <a:rPr lang="es-ES" sz="3000" dirty="0" smtClean="0"/>
              <a:t>Guayaquil-MILAGRO</a:t>
            </a:r>
            <a:endParaRPr lang="es-ES" sz="3000" dirty="0"/>
          </a:p>
        </p:txBody>
      </p:sp>
      <p:sp>
        <p:nvSpPr>
          <p:cNvPr id="3" name="2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263" t="-1006" b="-9937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794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s-ES" sz="3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Atenuación Tramo </a:t>
            </a:r>
            <a:r>
              <a:rPr lang="es-ES" sz="30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Guayaquil-MILAGRO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</a:t>
            </a:r>
            <a:r>
              <a:rPr lang="es-ES" baseline="-25000" dirty="0"/>
              <a:t>t</a:t>
            </a:r>
            <a:r>
              <a:rPr lang="es-ES" dirty="0"/>
              <a:t> = 71*0.2+19*0,1+2*0,75 = 17,6 </a:t>
            </a:r>
            <a:r>
              <a:rPr lang="es-ES" dirty="0" err="1"/>
              <a:t>dBm</a:t>
            </a:r>
            <a:endParaRPr lang="es-ES" dirty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11560" y="2136339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margen de potencia esta dado por:</a:t>
            </a:r>
          </a:p>
          <a:p>
            <a:r>
              <a:rPr lang="es-ES" sz="2400" dirty="0" err="1"/>
              <a:t>Pм</a:t>
            </a:r>
            <a:r>
              <a:rPr lang="es-ES" sz="2400" dirty="0"/>
              <a:t> = </a:t>
            </a:r>
            <a:r>
              <a:rPr lang="es-ES" sz="2400" dirty="0" err="1"/>
              <a:t>Pт</a:t>
            </a:r>
            <a:r>
              <a:rPr lang="es-ES" sz="2400" dirty="0"/>
              <a:t> –PU</a:t>
            </a:r>
          </a:p>
          <a:p>
            <a:r>
              <a:rPr lang="es-ES" sz="2400" dirty="0"/>
              <a:t>Las tarjetas a utilizarse manejan una potencia de transmisión de 4 dB, y una potencia de umbral de -24dB por lo que el margen de potencia será:</a:t>
            </a:r>
          </a:p>
          <a:p>
            <a:r>
              <a:rPr lang="es-ES" sz="2400" dirty="0" err="1"/>
              <a:t>Pм</a:t>
            </a:r>
            <a:r>
              <a:rPr lang="es-ES" sz="2400" dirty="0"/>
              <a:t> = 4-(-24) = 28 </a:t>
            </a:r>
            <a:r>
              <a:rPr lang="es-ES" sz="2400" dirty="0" err="1"/>
              <a:t>dBm</a:t>
            </a:r>
            <a:endParaRPr lang="es-ES" sz="2400" dirty="0"/>
          </a:p>
          <a:p>
            <a:r>
              <a:rPr lang="es-ES" sz="2400" dirty="0"/>
              <a:t>El margen de enlace será:</a:t>
            </a:r>
          </a:p>
          <a:p>
            <a:r>
              <a:rPr lang="es-ES" sz="2400" dirty="0"/>
              <a:t>Me = </a:t>
            </a:r>
            <a:r>
              <a:rPr lang="es-ES" sz="2400" dirty="0" err="1"/>
              <a:t>Pм</a:t>
            </a:r>
            <a:r>
              <a:rPr lang="es-ES" sz="2400" dirty="0"/>
              <a:t> – </a:t>
            </a:r>
            <a:r>
              <a:rPr lang="es-ES" sz="2400" dirty="0" err="1"/>
              <a:t>Att</a:t>
            </a:r>
            <a:r>
              <a:rPr lang="es-ES" sz="2400" dirty="0"/>
              <a:t>.= 28 – 17,6   = 10,4 </a:t>
            </a:r>
            <a:r>
              <a:rPr lang="es-ES" sz="2400" dirty="0" err="1"/>
              <a:t>dBm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202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357166"/>
            <a:ext cx="5838844" cy="608630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INFORMACION TECNICA DE TARJETAS HUAWEI</a:t>
            </a:r>
            <a:endParaRPr lang="es-EC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74638"/>
            <a:ext cx="6858048" cy="11430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ANÁLISIS DE RESULTADOS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1904</TotalTime>
  <Words>610</Words>
  <Application>Microsoft Office PowerPoint</Application>
  <PresentationFormat>Presentación en pantalla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Opulento</vt:lpstr>
      <vt:lpstr>“Diseño de una red SDH Guayaquil - Quito y una Red MetroEthernet para un E1 al NAP de las Américas con TDMoIP”</vt:lpstr>
      <vt:lpstr>INTRODUCCIÓN</vt:lpstr>
      <vt:lpstr>DIAGRAMA DE RED </vt:lpstr>
      <vt:lpstr>Red SDH</vt:lpstr>
      <vt:lpstr>Modelo matemático del   diseno de la red</vt:lpstr>
      <vt:lpstr>Atenuación Tramo Guayaquil-MILAGRO</vt:lpstr>
      <vt:lpstr>Atenuación Tramo Guayaquil-MILAGRO</vt:lpstr>
      <vt:lpstr>INFORMACION TECNICA DE TARJETAS HUAWEI</vt:lpstr>
      <vt:lpstr>ANÁLISIS DE RESULTADOS</vt:lpstr>
      <vt:lpstr>Diseño de red metro ethernet sobre tdm o ip</vt:lpstr>
      <vt:lpstr>DISEÑO DE RED METROETHERNET SOBRE TDMOIP</vt:lpstr>
      <vt:lpstr>Red MetroEthernet TDMoIP</vt:lpstr>
      <vt:lpstr>Costos</vt:lpstr>
      <vt:lpstr>Costos de implementación de fibra óptica  Guayaquil-Quito</vt:lpstr>
      <vt:lpstr>Costos de implementación de fibra óptica Guayaquil-Punta Carnero</vt:lpstr>
      <vt:lpstr>conclusiones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de una red SDH Guayaquil - Quito y una Red MetroEthernet para un E1 al NAP de las Américas con TDMoIP”</dc:title>
  <dc:creator>Johito</dc:creator>
  <cp:lastModifiedBy>Johanna</cp:lastModifiedBy>
  <cp:revision>102</cp:revision>
  <dcterms:created xsi:type="dcterms:W3CDTF">2011-08-18T17:29:32Z</dcterms:created>
  <dcterms:modified xsi:type="dcterms:W3CDTF">2011-08-30T16:40:39Z</dcterms:modified>
</cp:coreProperties>
</file>