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sldIdLst>
    <p:sldId id="256" r:id="rId2"/>
    <p:sldId id="345" r:id="rId3"/>
    <p:sldId id="373" r:id="rId4"/>
    <p:sldId id="374" r:id="rId5"/>
    <p:sldId id="375" r:id="rId6"/>
    <p:sldId id="376" r:id="rId7"/>
    <p:sldId id="396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47" r:id="rId18"/>
    <p:sldId id="39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8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72" r:id="rId46"/>
    <p:sldId id="349" r:id="rId47"/>
    <p:sldId id="350" r:id="rId48"/>
    <p:sldId id="351" r:id="rId49"/>
    <p:sldId id="352" r:id="rId5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1398" autoAdjust="0"/>
  </p:normalViewPr>
  <p:slideViewPr>
    <p:cSldViewPr showGuides="1"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5EE22-9AFC-458A-B163-41B0CC1C2432}" type="doc">
      <dgm:prSet loTypeId="urn:microsoft.com/office/officeart/2005/8/layout/bProcess3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505E4C75-BCFD-4BB4-A428-DCEECF7BA05B}">
      <dgm:prSet phldrT="[Texto]"/>
      <dgm:spPr/>
      <dgm:t>
        <a:bodyPr/>
        <a:lstStyle/>
        <a:p>
          <a:r>
            <a:rPr lang="es-ES_tradnl" dirty="0" smtClean="0"/>
            <a:t>Instalación y calibración de cámara ANPR</a:t>
          </a:r>
          <a:endParaRPr lang="es-EC" dirty="0"/>
        </a:p>
      </dgm:t>
    </dgm:pt>
    <dgm:pt modelId="{A52898BB-A105-4D34-B540-3553D54B651E}" type="parTrans" cxnId="{5AEC1F54-442B-4924-8E07-1F585595FCC8}">
      <dgm:prSet/>
      <dgm:spPr/>
      <dgm:t>
        <a:bodyPr/>
        <a:lstStyle/>
        <a:p>
          <a:endParaRPr lang="es-EC"/>
        </a:p>
      </dgm:t>
    </dgm:pt>
    <dgm:pt modelId="{0F8CEF23-9D83-4AE5-A9E0-274FB3ABA8AD}" type="sibTrans" cxnId="{5AEC1F54-442B-4924-8E07-1F585595FCC8}">
      <dgm:prSet/>
      <dgm:spPr/>
      <dgm:t>
        <a:bodyPr/>
        <a:lstStyle/>
        <a:p>
          <a:endParaRPr lang="es-EC"/>
        </a:p>
      </dgm:t>
    </dgm:pt>
    <dgm:pt modelId="{564C59B1-53A4-45B1-9397-9BE3282B36A9}">
      <dgm:prSet phldrT="[Texto]"/>
      <dgm:spPr/>
      <dgm:t>
        <a:bodyPr/>
        <a:lstStyle/>
        <a:p>
          <a:r>
            <a:rPr lang="es-ES_tradnl" dirty="0" smtClean="0"/>
            <a:t>Adquisición de señal de video y parámetros de entrada del parqueo</a:t>
          </a:r>
          <a:endParaRPr lang="es-EC" dirty="0"/>
        </a:p>
      </dgm:t>
    </dgm:pt>
    <dgm:pt modelId="{076AD16D-D3CC-4F39-B3D2-224644D8E329}" type="parTrans" cxnId="{1C2BE257-B904-47B7-AC8B-33FB0FA97D67}">
      <dgm:prSet/>
      <dgm:spPr/>
      <dgm:t>
        <a:bodyPr/>
        <a:lstStyle/>
        <a:p>
          <a:endParaRPr lang="es-EC"/>
        </a:p>
      </dgm:t>
    </dgm:pt>
    <dgm:pt modelId="{82C2F1AD-41D5-4654-A3B1-452F96402574}" type="sibTrans" cxnId="{1C2BE257-B904-47B7-AC8B-33FB0FA97D67}">
      <dgm:prSet/>
      <dgm:spPr/>
      <dgm:t>
        <a:bodyPr/>
        <a:lstStyle/>
        <a:p>
          <a:endParaRPr lang="es-EC"/>
        </a:p>
      </dgm:t>
    </dgm:pt>
    <dgm:pt modelId="{1084CFDC-B0E6-41CF-9F7B-D47BB8555216}">
      <dgm:prSet phldrT="[Texto]"/>
      <dgm:spPr/>
      <dgm:t>
        <a:bodyPr/>
        <a:lstStyle/>
        <a:p>
          <a:r>
            <a:rPr lang="es-ES_tradnl" dirty="0" smtClean="0"/>
            <a:t>Detección y extracción de placa</a:t>
          </a:r>
          <a:endParaRPr lang="es-EC" dirty="0"/>
        </a:p>
      </dgm:t>
    </dgm:pt>
    <dgm:pt modelId="{26337CF2-B9D7-45B5-9676-A6310AEBBCBE}" type="parTrans" cxnId="{CC89ECED-64F8-4F7B-A9CB-98F8573C4DCC}">
      <dgm:prSet/>
      <dgm:spPr/>
      <dgm:t>
        <a:bodyPr/>
        <a:lstStyle/>
        <a:p>
          <a:endParaRPr lang="es-EC"/>
        </a:p>
      </dgm:t>
    </dgm:pt>
    <dgm:pt modelId="{B5AF6252-701E-47D3-B054-055D5A6CA10A}" type="sibTrans" cxnId="{CC89ECED-64F8-4F7B-A9CB-98F8573C4DCC}">
      <dgm:prSet/>
      <dgm:spPr/>
      <dgm:t>
        <a:bodyPr/>
        <a:lstStyle/>
        <a:p>
          <a:endParaRPr lang="es-EC"/>
        </a:p>
      </dgm:t>
    </dgm:pt>
    <dgm:pt modelId="{34517242-9EB3-48EF-BAE0-47F601782F31}">
      <dgm:prSet phldrT="[Texto]"/>
      <dgm:spPr/>
      <dgm:t>
        <a:bodyPr/>
        <a:lstStyle/>
        <a:p>
          <a:r>
            <a:rPr lang="es-ES_tradnl" dirty="0" smtClean="0"/>
            <a:t>Normalización</a:t>
          </a:r>
          <a:endParaRPr lang="es-EC" dirty="0"/>
        </a:p>
      </dgm:t>
    </dgm:pt>
    <dgm:pt modelId="{41A1089F-B126-419D-A02C-230DB9458F9B}" type="parTrans" cxnId="{53E3FA04-3997-4191-8708-CC5F6D2A1FBD}">
      <dgm:prSet/>
      <dgm:spPr/>
      <dgm:t>
        <a:bodyPr/>
        <a:lstStyle/>
        <a:p>
          <a:endParaRPr lang="es-EC"/>
        </a:p>
      </dgm:t>
    </dgm:pt>
    <dgm:pt modelId="{4C33AD85-8E59-4F8C-BFE9-F664B3384CFF}" type="sibTrans" cxnId="{53E3FA04-3997-4191-8708-CC5F6D2A1FBD}">
      <dgm:prSet/>
      <dgm:spPr/>
      <dgm:t>
        <a:bodyPr/>
        <a:lstStyle/>
        <a:p>
          <a:endParaRPr lang="es-EC"/>
        </a:p>
      </dgm:t>
    </dgm:pt>
    <dgm:pt modelId="{FAC35616-8E31-4409-91AB-550FDC4410F4}">
      <dgm:prSet phldrT="[Texto]"/>
      <dgm:spPr/>
      <dgm:t>
        <a:bodyPr/>
        <a:lstStyle/>
        <a:p>
          <a:r>
            <a:rPr lang="es-ES_tradnl" dirty="0" smtClean="0"/>
            <a:t>Segmentación</a:t>
          </a:r>
          <a:endParaRPr lang="es-EC" dirty="0"/>
        </a:p>
      </dgm:t>
    </dgm:pt>
    <dgm:pt modelId="{ABCC361F-7A35-4ABF-8BC9-E38F9B33ADFF}" type="parTrans" cxnId="{2C2094C9-933A-4A5A-A14D-BE2ED425FA6D}">
      <dgm:prSet/>
      <dgm:spPr/>
      <dgm:t>
        <a:bodyPr/>
        <a:lstStyle/>
        <a:p>
          <a:endParaRPr lang="es-EC"/>
        </a:p>
      </dgm:t>
    </dgm:pt>
    <dgm:pt modelId="{CF9CF5FD-E8EE-43A2-8AD6-0AD90F3FE697}" type="sibTrans" cxnId="{2C2094C9-933A-4A5A-A14D-BE2ED425FA6D}">
      <dgm:prSet/>
      <dgm:spPr/>
      <dgm:t>
        <a:bodyPr/>
        <a:lstStyle/>
        <a:p>
          <a:endParaRPr lang="es-EC"/>
        </a:p>
      </dgm:t>
    </dgm:pt>
    <dgm:pt modelId="{EEDF67FF-1FD7-483A-98F2-07221190E920}">
      <dgm:prSet phldrT="[Texto]"/>
      <dgm:spPr/>
      <dgm:t>
        <a:bodyPr/>
        <a:lstStyle/>
        <a:p>
          <a:r>
            <a:rPr lang="es-ES_tradnl" dirty="0" smtClean="0"/>
            <a:t>Recolección, Visualización y Análisis de indicadores del parqueo</a:t>
          </a:r>
          <a:endParaRPr lang="es-EC" dirty="0"/>
        </a:p>
      </dgm:t>
    </dgm:pt>
    <dgm:pt modelId="{88F38794-BC15-44F4-8B77-E06BEB671273}" type="parTrans" cxnId="{D4866E93-0389-4526-AC5C-36E162C39930}">
      <dgm:prSet/>
      <dgm:spPr/>
      <dgm:t>
        <a:bodyPr/>
        <a:lstStyle/>
        <a:p>
          <a:endParaRPr lang="es-EC"/>
        </a:p>
      </dgm:t>
    </dgm:pt>
    <dgm:pt modelId="{D02E3909-5A25-4248-9532-FE4262E31052}" type="sibTrans" cxnId="{D4866E93-0389-4526-AC5C-36E162C39930}">
      <dgm:prSet/>
      <dgm:spPr/>
      <dgm:t>
        <a:bodyPr/>
        <a:lstStyle/>
        <a:p>
          <a:endParaRPr lang="es-EC"/>
        </a:p>
      </dgm:t>
    </dgm:pt>
    <dgm:pt modelId="{CC4B6572-2950-4DF1-B15C-3288511E724E}">
      <dgm:prSet phldrT="[Texto]"/>
      <dgm:spPr/>
      <dgm:t>
        <a:bodyPr/>
        <a:lstStyle/>
        <a:p>
          <a:r>
            <a:rPr lang="es-ES_tradnl" dirty="0" smtClean="0"/>
            <a:t>OCR</a:t>
          </a:r>
          <a:endParaRPr lang="es-EC" dirty="0"/>
        </a:p>
      </dgm:t>
    </dgm:pt>
    <dgm:pt modelId="{217339F4-4D98-4256-93D3-01F2E6B90F57}" type="sibTrans" cxnId="{B3E17E06-923E-453C-8823-3ECDE3D15695}">
      <dgm:prSet/>
      <dgm:spPr/>
      <dgm:t>
        <a:bodyPr/>
        <a:lstStyle/>
        <a:p>
          <a:endParaRPr lang="es-EC"/>
        </a:p>
      </dgm:t>
    </dgm:pt>
    <dgm:pt modelId="{1108762E-B620-43B0-9C9F-4ED5CDF95862}" type="parTrans" cxnId="{B3E17E06-923E-453C-8823-3ECDE3D15695}">
      <dgm:prSet/>
      <dgm:spPr/>
      <dgm:t>
        <a:bodyPr/>
        <a:lstStyle/>
        <a:p>
          <a:endParaRPr lang="es-EC"/>
        </a:p>
      </dgm:t>
    </dgm:pt>
    <dgm:pt modelId="{6C78B80F-D1E7-4669-8A39-8FEB7CB7405F}" type="pres">
      <dgm:prSet presAssocID="{74B5EE22-9AFC-458A-B163-41B0CC1C24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82C03B3-77F5-467D-B405-F4B1D22EB335}" type="pres">
      <dgm:prSet presAssocID="{505E4C75-BCFD-4BB4-A428-DCEECF7BA05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0BA76A-2D99-4958-B5A3-6C951EFF612F}" type="pres">
      <dgm:prSet presAssocID="{0F8CEF23-9D83-4AE5-A9E0-274FB3ABA8AD}" presName="sibTrans" presStyleLbl="sibTrans1D1" presStyleIdx="0" presStyleCnt="6"/>
      <dgm:spPr/>
      <dgm:t>
        <a:bodyPr/>
        <a:lstStyle/>
        <a:p>
          <a:endParaRPr lang="es-EC"/>
        </a:p>
      </dgm:t>
    </dgm:pt>
    <dgm:pt modelId="{2F24DD64-9D95-436C-B3D6-210261275BD0}" type="pres">
      <dgm:prSet presAssocID="{0F8CEF23-9D83-4AE5-A9E0-274FB3ABA8AD}" presName="connectorText" presStyleLbl="sibTrans1D1" presStyleIdx="0" presStyleCnt="6"/>
      <dgm:spPr/>
      <dgm:t>
        <a:bodyPr/>
        <a:lstStyle/>
        <a:p>
          <a:endParaRPr lang="es-EC"/>
        </a:p>
      </dgm:t>
    </dgm:pt>
    <dgm:pt modelId="{5A2014FC-63AB-40C4-9E37-0054537EFF38}" type="pres">
      <dgm:prSet presAssocID="{564C59B1-53A4-45B1-9397-9BE3282B36A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0902F-4AB8-43A9-B6AB-3AF4C1BB966C}" type="pres">
      <dgm:prSet presAssocID="{82C2F1AD-41D5-4654-A3B1-452F96402574}" presName="sibTrans" presStyleLbl="sibTrans1D1" presStyleIdx="1" presStyleCnt="6"/>
      <dgm:spPr/>
      <dgm:t>
        <a:bodyPr/>
        <a:lstStyle/>
        <a:p>
          <a:endParaRPr lang="es-EC"/>
        </a:p>
      </dgm:t>
    </dgm:pt>
    <dgm:pt modelId="{B552F88A-0F2A-409D-9B0D-E6468F8BFD63}" type="pres">
      <dgm:prSet presAssocID="{82C2F1AD-41D5-4654-A3B1-452F96402574}" presName="connectorText" presStyleLbl="sibTrans1D1" presStyleIdx="1" presStyleCnt="6"/>
      <dgm:spPr/>
      <dgm:t>
        <a:bodyPr/>
        <a:lstStyle/>
        <a:p>
          <a:endParaRPr lang="es-EC"/>
        </a:p>
      </dgm:t>
    </dgm:pt>
    <dgm:pt modelId="{F1F23496-DF37-48E7-9B3A-96B0659AE606}" type="pres">
      <dgm:prSet presAssocID="{1084CFDC-B0E6-41CF-9F7B-D47BB855521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C65C2C-7CE2-4EE9-AB08-0158C0AB1E59}" type="pres">
      <dgm:prSet presAssocID="{B5AF6252-701E-47D3-B054-055D5A6CA10A}" presName="sibTrans" presStyleLbl="sibTrans1D1" presStyleIdx="2" presStyleCnt="6"/>
      <dgm:spPr/>
      <dgm:t>
        <a:bodyPr/>
        <a:lstStyle/>
        <a:p>
          <a:endParaRPr lang="es-EC"/>
        </a:p>
      </dgm:t>
    </dgm:pt>
    <dgm:pt modelId="{497D0EE4-89B4-41A3-8313-6F5863546094}" type="pres">
      <dgm:prSet presAssocID="{B5AF6252-701E-47D3-B054-055D5A6CA10A}" presName="connectorText" presStyleLbl="sibTrans1D1" presStyleIdx="2" presStyleCnt="6"/>
      <dgm:spPr/>
      <dgm:t>
        <a:bodyPr/>
        <a:lstStyle/>
        <a:p>
          <a:endParaRPr lang="es-EC"/>
        </a:p>
      </dgm:t>
    </dgm:pt>
    <dgm:pt modelId="{B9941D30-9C8D-4347-98C4-A9BF42C85818}" type="pres">
      <dgm:prSet presAssocID="{34517242-9EB3-48EF-BAE0-47F601782F3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2CC5AA-C7C7-4503-8229-7D507A617021}" type="pres">
      <dgm:prSet presAssocID="{4C33AD85-8E59-4F8C-BFE9-F664B3384CFF}" presName="sibTrans" presStyleLbl="sibTrans1D1" presStyleIdx="3" presStyleCnt="6"/>
      <dgm:spPr/>
      <dgm:t>
        <a:bodyPr/>
        <a:lstStyle/>
        <a:p>
          <a:endParaRPr lang="es-EC"/>
        </a:p>
      </dgm:t>
    </dgm:pt>
    <dgm:pt modelId="{075016C2-6F71-4383-97AA-56EBC1B29FC2}" type="pres">
      <dgm:prSet presAssocID="{4C33AD85-8E59-4F8C-BFE9-F664B3384CFF}" presName="connectorText" presStyleLbl="sibTrans1D1" presStyleIdx="3" presStyleCnt="6"/>
      <dgm:spPr/>
      <dgm:t>
        <a:bodyPr/>
        <a:lstStyle/>
        <a:p>
          <a:endParaRPr lang="es-EC"/>
        </a:p>
      </dgm:t>
    </dgm:pt>
    <dgm:pt modelId="{D751520C-B78B-458F-8ABD-3D86DCD69760}" type="pres">
      <dgm:prSet presAssocID="{FAC35616-8E31-4409-91AB-550FDC4410F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F99E55-7755-4BF2-855C-C0F09F0D5293}" type="pres">
      <dgm:prSet presAssocID="{CF9CF5FD-E8EE-43A2-8AD6-0AD90F3FE697}" presName="sibTrans" presStyleLbl="sibTrans1D1" presStyleIdx="4" presStyleCnt="6"/>
      <dgm:spPr/>
      <dgm:t>
        <a:bodyPr/>
        <a:lstStyle/>
        <a:p>
          <a:endParaRPr lang="es-EC"/>
        </a:p>
      </dgm:t>
    </dgm:pt>
    <dgm:pt modelId="{55120DBB-D573-4775-9B57-86006B878903}" type="pres">
      <dgm:prSet presAssocID="{CF9CF5FD-E8EE-43A2-8AD6-0AD90F3FE697}" presName="connectorText" presStyleLbl="sibTrans1D1" presStyleIdx="4" presStyleCnt="6"/>
      <dgm:spPr/>
      <dgm:t>
        <a:bodyPr/>
        <a:lstStyle/>
        <a:p>
          <a:endParaRPr lang="es-EC"/>
        </a:p>
      </dgm:t>
    </dgm:pt>
    <dgm:pt modelId="{CD0950D8-E9C1-4429-A954-17FC5E72712C}" type="pres">
      <dgm:prSet presAssocID="{CC4B6572-2950-4DF1-B15C-3288511E724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139483-1E32-40AE-A4D8-0028DC99BF48}" type="pres">
      <dgm:prSet presAssocID="{217339F4-4D98-4256-93D3-01F2E6B90F57}" presName="sibTrans" presStyleLbl="sibTrans1D1" presStyleIdx="5" presStyleCnt="6"/>
      <dgm:spPr/>
      <dgm:t>
        <a:bodyPr/>
        <a:lstStyle/>
        <a:p>
          <a:endParaRPr lang="es-EC"/>
        </a:p>
      </dgm:t>
    </dgm:pt>
    <dgm:pt modelId="{E9BE0DC8-5A09-43EE-A574-DA3EC64FD780}" type="pres">
      <dgm:prSet presAssocID="{217339F4-4D98-4256-93D3-01F2E6B90F57}" presName="connectorText" presStyleLbl="sibTrans1D1" presStyleIdx="5" presStyleCnt="6"/>
      <dgm:spPr/>
      <dgm:t>
        <a:bodyPr/>
        <a:lstStyle/>
        <a:p>
          <a:endParaRPr lang="es-EC"/>
        </a:p>
      </dgm:t>
    </dgm:pt>
    <dgm:pt modelId="{3A97731D-E64E-4E1D-A7DF-6E7CF3295846}" type="pres">
      <dgm:prSet presAssocID="{EEDF67FF-1FD7-483A-98F2-07221190E92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4866E93-0389-4526-AC5C-36E162C39930}" srcId="{74B5EE22-9AFC-458A-B163-41B0CC1C2432}" destId="{EEDF67FF-1FD7-483A-98F2-07221190E920}" srcOrd="6" destOrd="0" parTransId="{88F38794-BC15-44F4-8B77-E06BEB671273}" sibTransId="{D02E3909-5A25-4248-9532-FE4262E31052}"/>
    <dgm:cxn modelId="{53E3FA04-3997-4191-8708-CC5F6D2A1FBD}" srcId="{74B5EE22-9AFC-458A-B163-41B0CC1C2432}" destId="{34517242-9EB3-48EF-BAE0-47F601782F31}" srcOrd="3" destOrd="0" parTransId="{41A1089F-B126-419D-A02C-230DB9458F9B}" sibTransId="{4C33AD85-8E59-4F8C-BFE9-F664B3384CFF}"/>
    <dgm:cxn modelId="{F76A46FB-B171-4386-AA19-2A6916554E56}" type="presOf" srcId="{1084CFDC-B0E6-41CF-9F7B-D47BB8555216}" destId="{F1F23496-DF37-48E7-9B3A-96B0659AE606}" srcOrd="0" destOrd="0" presId="urn:microsoft.com/office/officeart/2005/8/layout/bProcess3"/>
    <dgm:cxn modelId="{BC80EB46-481B-4100-9DDF-83039603E5DA}" type="presOf" srcId="{FAC35616-8E31-4409-91AB-550FDC4410F4}" destId="{D751520C-B78B-458F-8ABD-3D86DCD69760}" srcOrd="0" destOrd="0" presId="urn:microsoft.com/office/officeart/2005/8/layout/bProcess3"/>
    <dgm:cxn modelId="{EB01CB81-55D4-46E0-8CBD-A8007E789223}" type="presOf" srcId="{4C33AD85-8E59-4F8C-BFE9-F664B3384CFF}" destId="{075016C2-6F71-4383-97AA-56EBC1B29FC2}" srcOrd="1" destOrd="0" presId="urn:microsoft.com/office/officeart/2005/8/layout/bProcess3"/>
    <dgm:cxn modelId="{1C2BE257-B904-47B7-AC8B-33FB0FA97D67}" srcId="{74B5EE22-9AFC-458A-B163-41B0CC1C2432}" destId="{564C59B1-53A4-45B1-9397-9BE3282B36A9}" srcOrd="1" destOrd="0" parTransId="{076AD16D-D3CC-4F39-B3D2-224644D8E329}" sibTransId="{82C2F1AD-41D5-4654-A3B1-452F96402574}"/>
    <dgm:cxn modelId="{838B0E1D-768A-49E5-9975-FF7D4D0A7C39}" type="presOf" srcId="{B5AF6252-701E-47D3-B054-055D5A6CA10A}" destId="{12C65C2C-7CE2-4EE9-AB08-0158C0AB1E59}" srcOrd="0" destOrd="0" presId="urn:microsoft.com/office/officeart/2005/8/layout/bProcess3"/>
    <dgm:cxn modelId="{5AEC1F54-442B-4924-8E07-1F585595FCC8}" srcId="{74B5EE22-9AFC-458A-B163-41B0CC1C2432}" destId="{505E4C75-BCFD-4BB4-A428-DCEECF7BA05B}" srcOrd="0" destOrd="0" parTransId="{A52898BB-A105-4D34-B540-3553D54B651E}" sibTransId="{0F8CEF23-9D83-4AE5-A9E0-274FB3ABA8AD}"/>
    <dgm:cxn modelId="{E81163AA-2C5D-4321-92D8-5860ACDA70AE}" type="presOf" srcId="{4C33AD85-8E59-4F8C-BFE9-F664B3384CFF}" destId="{5D2CC5AA-C7C7-4503-8229-7D507A617021}" srcOrd="0" destOrd="0" presId="urn:microsoft.com/office/officeart/2005/8/layout/bProcess3"/>
    <dgm:cxn modelId="{BD23D391-6D94-4A10-A3ED-E2EBEDFF49C0}" type="presOf" srcId="{82C2F1AD-41D5-4654-A3B1-452F96402574}" destId="{3E60902F-4AB8-43A9-B6AB-3AF4C1BB966C}" srcOrd="0" destOrd="0" presId="urn:microsoft.com/office/officeart/2005/8/layout/bProcess3"/>
    <dgm:cxn modelId="{45C1F4C1-13BB-4196-8D73-132CA674F096}" type="presOf" srcId="{74B5EE22-9AFC-458A-B163-41B0CC1C2432}" destId="{6C78B80F-D1E7-4669-8A39-8FEB7CB7405F}" srcOrd="0" destOrd="0" presId="urn:microsoft.com/office/officeart/2005/8/layout/bProcess3"/>
    <dgm:cxn modelId="{ED243442-9668-4A71-B2C7-E8F43CC22707}" type="presOf" srcId="{217339F4-4D98-4256-93D3-01F2E6B90F57}" destId="{19139483-1E32-40AE-A4D8-0028DC99BF48}" srcOrd="0" destOrd="0" presId="urn:microsoft.com/office/officeart/2005/8/layout/bProcess3"/>
    <dgm:cxn modelId="{B3E17E06-923E-453C-8823-3ECDE3D15695}" srcId="{74B5EE22-9AFC-458A-B163-41B0CC1C2432}" destId="{CC4B6572-2950-4DF1-B15C-3288511E724E}" srcOrd="5" destOrd="0" parTransId="{1108762E-B620-43B0-9C9F-4ED5CDF95862}" sibTransId="{217339F4-4D98-4256-93D3-01F2E6B90F57}"/>
    <dgm:cxn modelId="{C93E5B04-7BBB-4867-934C-17AFB07D0AFD}" type="presOf" srcId="{EEDF67FF-1FD7-483A-98F2-07221190E920}" destId="{3A97731D-E64E-4E1D-A7DF-6E7CF3295846}" srcOrd="0" destOrd="0" presId="urn:microsoft.com/office/officeart/2005/8/layout/bProcess3"/>
    <dgm:cxn modelId="{E987BF15-9FE5-4A25-8A99-670ED9B3C9FE}" type="presOf" srcId="{B5AF6252-701E-47D3-B054-055D5A6CA10A}" destId="{497D0EE4-89B4-41A3-8313-6F5863546094}" srcOrd="1" destOrd="0" presId="urn:microsoft.com/office/officeart/2005/8/layout/bProcess3"/>
    <dgm:cxn modelId="{1A3A4222-C391-4BB6-9D5F-01EAB75076D1}" type="presOf" srcId="{505E4C75-BCFD-4BB4-A428-DCEECF7BA05B}" destId="{182C03B3-77F5-467D-B405-F4B1D22EB335}" srcOrd="0" destOrd="0" presId="urn:microsoft.com/office/officeart/2005/8/layout/bProcess3"/>
    <dgm:cxn modelId="{2C2094C9-933A-4A5A-A14D-BE2ED425FA6D}" srcId="{74B5EE22-9AFC-458A-B163-41B0CC1C2432}" destId="{FAC35616-8E31-4409-91AB-550FDC4410F4}" srcOrd="4" destOrd="0" parTransId="{ABCC361F-7A35-4ABF-8BC9-E38F9B33ADFF}" sibTransId="{CF9CF5FD-E8EE-43A2-8AD6-0AD90F3FE697}"/>
    <dgm:cxn modelId="{72E6D7A7-402A-4D14-A469-630CA9F3AD28}" type="presOf" srcId="{82C2F1AD-41D5-4654-A3B1-452F96402574}" destId="{B552F88A-0F2A-409D-9B0D-E6468F8BFD63}" srcOrd="1" destOrd="0" presId="urn:microsoft.com/office/officeart/2005/8/layout/bProcess3"/>
    <dgm:cxn modelId="{FD86B1F7-F69C-430F-A596-E142A92953C6}" type="presOf" srcId="{0F8CEF23-9D83-4AE5-A9E0-274FB3ABA8AD}" destId="{4C0BA76A-2D99-4958-B5A3-6C951EFF612F}" srcOrd="0" destOrd="0" presId="urn:microsoft.com/office/officeart/2005/8/layout/bProcess3"/>
    <dgm:cxn modelId="{A8FED10E-23B2-478A-B769-FF779C6A32D8}" type="presOf" srcId="{217339F4-4D98-4256-93D3-01F2E6B90F57}" destId="{E9BE0DC8-5A09-43EE-A574-DA3EC64FD780}" srcOrd="1" destOrd="0" presId="urn:microsoft.com/office/officeart/2005/8/layout/bProcess3"/>
    <dgm:cxn modelId="{15F14204-E597-466E-AD4A-A1731AF83135}" type="presOf" srcId="{0F8CEF23-9D83-4AE5-A9E0-274FB3ABA8AD}" destId="{2F24DD64-9D95-436C-B3D6-210261275BD0}" srcOrd="1" destOrd="0" presId="urn:microsoft.com/office/officeart/2005/8/layout/bProcess3"/>
    <dgm:cxn modelId="{CC89ECED-64F8-4F7B-A9CB-98F8573C4DCC}" srcId="{74B5EE22-9AFC-458A-B163-41B0CC1C2432}" destId="{1084CFDC-B0E6-41CF-9F7B-D47BB8555216}" srcOrd="2" destOrd="0" parTransId="{26337CF2-B9D7-45B5-9676-A6310AEBBCBE}" sibTransId="{B5AF6252-701E-47D3-B054-055D5A6CA10A}"/>
    <dgm:cxn modelId="{21562CC3-9942-4314-8BB2-B7358DA9A489}" type="presOf" srcId="{564C59B1-53A4-45B1-9397-9BE3282B36A9}" destId="{5A2014FC-63AB-40C4-9E37-0054537EFF38}" srcOrd="0" destOrd="0" presId="urn:microsoft.com/office/officeart/2005/8/layout/bProcess3"/>
    <dgm:cxn modelId="{1EE75FDE-A67B-4E82-834F-AD365AB7E18A}" type="presOf" srcId="{34517242-9EB3-48EF-BAE0-47F601782F31}" destId="{B9941D30-9C8D-4347-98C4-A9BF42C85818}" srcOrd="0" destOrd="0" presId="urn:microsoft.com/office/officeart/2005/8/layout/bProcess3"/>
    <dgm:cxn modelId="{8DD13811-2605-4197-A62A-0E8C46AA1945}" type="presOf" srcId="{CF9CF5FD-E8EE-43A2-8AD6-0AD90F3FE697}" destId="{59F99E55-7755-4BF2-855C-C0F09F0D5293}" srcOrd="0" destOrd="0" presId="urn:microsoft.com/office/officeart/2005/8/layout/bProcess3"/>
    <dgm:cxn modelId="{2174A326-6DF6-400E-9FC3-06980B94F269}" type="presOf" srcId="{CF9CF5FD-E8EE-43A2-8AD6-0AD90F3FE697}" destId="{55120DBB-D573-4775-9B57-86006B878903}" srcOrd="1" destOrd="0" presId="urn:microsoft.com/office/officeart/2005/8/layout/bProcess3"/>
    <dgm:cxn modelId="{4072B52C-56AF-40CC-BCDA-6B305F5378CD}" type="presOf" srcId="{CC4B6572-2950-4DF1-B15C-3288511E724E}" destId="{CD0950D8-E9C1-4429-A954-17FC5E72712C}" srcOrd="0" destOrd="0" presId="urn:microsoft.com/office/officeart/2005/8/layout/bProcess3"/>
    <dgm:cxn modelId="{B7255A56-F77B-4F4B-8E94-4987F91E4451}" type="presParOf" srcId="{6C78B80F-D1E7-4669-8A39-8FEB7CB7405F}" destId="{182C03B3-77F5-467D-B405-F4B1D22EB335}" srcOrd="0" destOrd="0" presId="urn:microsoft.com/office/officeart/2005/8/layout/bProcess3"/>
    <dgm:cxn modelId="{B2FBF856-37DB-4076-9FEA-4F56AD54227D}" type="presParOf" srcId="{6C78B80F-D1E7-4669-8A39-8FEB7CB7405F}" destId="{4C0BA76A-2D99-4958-B5A3-6C951EFF612F}" srcOrd="1" destOrd="0" presId="urn:microsoft.com/office/officeart/2005/8/layout/bProcess3"/>
    <dgm:cxn modelId="{092A5548-2835-4CA8-A666-72E6AFC4B71C}" type="presParOf" srcId="{4C0BA76A-2D99-4958-B5A3-6C951EFF612F}" destId="{2F24DD64-9D95-436C-B3D6-210261275BD0}" srcOrd="0" destOrd="0" presId="urn:microsoft.com/office/officeart/2005/8/layout/bProcess3"/>
    <dgm:cxn modelId="{79E9743D-9786-4707-BE41-5BB9E6722736}" type="presParOf" srcId="{6C78B80F-D1E7-4669-8A39-8FEB7CB7405F}" destId="{5A2014FC-63AB-40C4-9E37-0054537EFF38}" srcOrd="2" destOrd="0" presId="urn:microsoft.com/office/officeart/2005/8/layout/bProcess3"/>
    <dgm:cxn modelId="{1C5792CB-9AA0-49D5-AE15-D272A0E008A4}" type="presParOf" srcId="{6C78B80F-D1E7-4669-8A39-8FEB7CB7405F}" destId="{3E60902F-4AB8-43A9-B6AB-3AF4C1BB966C}" srcOrd="3" destOrd="0" presId="urn:microsoft.com/office/officeart/2005/8/layout/bProcess3"/>
    <dgm:cxn modelId="{97123C58-A96F-49DA-A72A-7C30B8B1FECD}" type="presParOf" srcId="{3E60902F-4AB8-43A9-B6AB-3AF4C1BB966C}" destId="{B552F88A-0F2A-409D-9B0D-E6468F8BFD63}" srcOrd="0" destOrd="0" presId="urn:microsoft.com/office/officeart/2005/8/layout/bProcess3"/>
    <dgm:cxn modelId="{88A198A2-AF8D-467E-975B-2EBA9C49281D}" type="presParOf" srcId="{6C78B80F-D1E7-4669-8A39-8FEB7CB7405F}" destId="{F1F23496-DF37-48E7-9B3A-96B0659AE606}" srcOrd="4" destOrd="0" presId="urn:microsoft.com/office/officeart/2005/8/layout/bProcess3"/>
    <dgm:cxn modelId="{441583F5-1886-4060-8285-1611EC6FFA95}" type="presParOf" srcId="{6C78B80F-D1E7-4669-8A39-8FEB7CB7405F}" destId="{12C65C2C-7CE2-4EE9-AB08-0158C0AB1E59}" srcOrd="5" destOrd="0" presId="urn:microsoft.com/office/officeart/2005/8/layout/bProcess3"/>
    <dgm:cxn modelId="{C24CBD5E-7B20-4041-A5CC-4BBC46B23D4B}" type="presParOf" srcId="{12C65C2C-7CE2-4EE9-AB08-0158C0AB1E59}" destId="{497D0EE4-89B4-41A3-8313-6F5863546094}" srcOrd="0" destOrd="0" presId="urn:microsoft.com/office/officeart/2005/8/layout/bProcess3"/>
    <dgm:cxn modelId="{3811F3D1-FC11-42B2-8A2D-22F54BCFAC73}" type="presParOf" srcId="{6C78B80F-D1E7-4669-8A39-8FEB7CB7405F}" destId="{B9941D30-9C8D-4347-98C4-A9BF42C85818}" srcOrd="6" destOrd="0" presId="urn:microsoft.com/office/officeart/2005/8/layout/bProcess3"/>
    <dgm:cxn modelId="{A235DE06-2A3B-435B-B071-874F6EA88867}" type="presParOf" srcId="{6C78B80F-D1E7-4669-8A39-8FEB7CB7405F}" destId="{5D2CC5AA-C7C7-4503-8229-7D507A617021}" srcOrd="7" destOrd="0" presId="urn:microsoft.com/office/officeart/2005/8/layout/bProcess3"/>
    <dgm:cxn modelId="{EE2998EB-E959-4AAC-ACFA-C7DFFED83FE7}" type="presParOf" srcId="{5D2CC5AA-C7C7-4503-8229-7D507A617021}" destId="{075016C2-6F71-4383-97AA-56EBC1B29FC2}" srcOrd="0" destOrd="0" presId="urn:microsoft.com/office/officeart/2005/8/layout/bProcess3"/>
    <dgm:cxn modelId="{6A5CE799-4A99-4DA7-B8BA-CC4B0E68F775}" type="presParOf" srcId="{6C78B80F-D1E7-4669-8A39-8FEB7CB7405F}" destId="{D751520C-B78B-458F-8ABD-3D86DCD69760}" srcOrd="8" destOrd="0" presId="urn:microsoft.com/office/officeart/2005/8/layout/bProcess3"/>
    <dgm:cxn modelId="{A51CFA78-4110-4D54-AFF5-34086B0A4780}" type="presParOf" srcId="{6C78B80F-D1E7-4669-8A39-8FEB7CB7405F}" destId="{59F99E55-7755-4BF2-855C-C0F09F0D5293}" srcOrd="9" destOrd="0" presId="urn:microsoft.com/office/officeart/2005/8/layout/bProcess3"/>
    <dgm:cxn modelId="{4F572E71-B061-40F5-A837-FEC989EDCD7E}" type="presParOf" srcId="{59F99E55-7755-4BF2-855C-C0F09F0D5293}" destId="{55120DBB-D573-4775-9B57-86006B878903}" srcOrd="0" destOrd="0" presId="urn:microsoft.com/office/officeart/2005/8/layout/bProcess3"/>
    <dgm:cxn modelId="{7A83E21A-DF90-48A0-A70A-2574B5CB7902}" type="presParOf" srcId="{6C78B80F-D1E7-4669-8A39-8FEB7CB7405F}" destId="{CD0950D8-E9C1-4429-A954-17FC5E72712C}" srcOrd="10" destOrd="0" presId="urn:microsoft.com/office/officeart/2005/8/layout/bProcess3"/>
    <dgm:cxn modelId="{A402350C-2BAA-4B79-92C6-A1A6F400E57E}" type="presParOf" srcId="{6C78B80F-D1E7-4669-8A39-8FEB7CB7405F}" destId="{19139483-1E32-40AE-A4D8-0028DC99BF48}" srcOrd="11" destOrd="0" presId="urn:microsoft.com/office/officeart/2005/8/layout/bProcess3"/>
    <dgm:cxn modelId="{4E15F82F-38A0-4FE9-9AA3-966AF170D788}" type="presParOf" srcId="{19139483-1E32-40AE-A4D8-0028DC99BF48}" destId="{E9BE0DC8-5A09-43EE-A574-DA3EC64FD780}" srcOrd="0" destOrd="0" presId="urn:microsoft.com/office/officeart/2005/8/layout/bProcess3"/>
    <dgm:cxn modelId="{03A2AEA9-D5A6-432E-8181-5693014C2040}" type="presParOf" srcId="{6C78B80F-D1E7-4669-8A39-8FEB7CB7405F}" destId="{3A97731D-E64E-4E1D-A7DF-6E7CF3295846}" srcOrd="12" destOrd="0" presId="urn:microsoft.com/office/officeart/2005/8/layout/b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0BA76A-2D99-4958-B5A3-6C951EFF612F}">
      <dsp:nvSpPr>
        <dsp:cNvPr id="0" name=""/>
        <dsp:cNvSpPr/>
      </dsp:nvSpPr>
      <dsp:spPr>
        <a:xfrm>
          <a:off x="2904679" y="639201"/>
          <a:ext cx="4941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153" y="45720"/>
              </a:lnTo>
            </a:path>
          </a:pathLst>
        </a:custGeom>
        <a:noFill/>
        <a:ln w="1000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138637" y="682298"/>
        <a:ext cx="26237" cy="5247"/>
      </dsp:txXfrm>
    </dsp:sp>
    <dsp:sp modelId="{182C03B3-77F5-467D-B405-F4B1D22EB335}">
      <dsp:nvSpPr>
        <dsp:cNvPr id="0" name=""/>
        <dsp:cNvSpPr/>
      </dsp:nvSpPr>
      <dsp:spPr>
        <a:xfrm>
          <a:off x="624944" y="461"/>
          <a:ext cx="2281535" cy="1368921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Instalación y calibración de cámara ANPR</a:t>
          </a:r>
          <a:endParaRPr lang="es-EC" sz="1700" kern="1200" dirty="0"/>
        </a:p>
      </dsp:txBody>
      <dsp:txXfrm>
        <a:off x="624944" y="461"/>
        <a:ext cx="2281535" cy="1368921"/>
      </dsp:txXfrm>
    </dsp:sp>
    <dsp:sp modelId="{3E60902F-4AB8-43A9-B6AB-3AF4C1BB966C}">
      <dsp:nvSpPr>
        <dsp:cNvPr id="0" name=""/>
        <dsp:cNvSpPr/>
      </dsp:nvSpPr>
      <dsp:spPr>
        <a:xfrm>
          <a:off x="5710967" y="639201"/>
          <a:ext cx="4941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153" y="45720"/>
              </a:lnTo>
            </a:path>
          </a:pathLst>
        </a:custGeom>
        <a:noFill/>
        <a:ln w="10000" cap="flat" cmpd="sng" algn="ctr">
          <a:solidFill>
            <a:schemeClr val="accent1">
              <a:shade val="90000"/>
              <a:hueOff val="50077"/>
              <a:satOff val="-1391"/>
              <a:lumOff val="96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944925" y="682298"/>
        <a:ext cx="26237" cy="5247"/>
      </dsp:txXfrm>
    </dsp:sp>
    <dsp:sp modelId="{5A2014FC-63AB-40C4-9E37-0054537EFF38}">
      <dsp:nvSpPr>
        <dsp:cNvPr id="0" name=""/>
        <dsp:cNvSpPr/>
      </dsp:nvSpPr>
      <dsp:spPr>
        <a:xfrm>
          <a:off x="3431232" y="461"/>
          <a:ext cx="2281535" cy="1368921"/>
        </a:xfrm>
        <a:prstGeom prst="rect">
          <a:avLst/>
        </a:prstGeom>
        <a:solidFill>
          <a:schemeClr val="accent1">
            <a:shade val="50000"/>
            <a:hueOff val="40751"/>
            <a:satOff val="-297"/>
            <a:lumOff val="1134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Adquisición de señal de video y parámetros de entrada del parqueo</a:t>
          </a:r>
          <a:endParaRPr lang="es-EC" sz="1700" kern="1200" dirty="0"/>
        </a:p>
      </dsp:txBody>
      <dsp:txXfrm>
        <a:off x="3431232" y="461"/>
        <a:ext cx="2281535" cy="1368921"/>
      </dsp:txXfrm>
    </dsp:sp>
    <dsp:sp modelId="{12C65C2C-7CE2-4EE9-AB08-0158C0AB1E59}">
      <dsp:nvSpPr>
        <dsp:cNvPr id="0" name=""/>
        <dsp:cNvSpPr/>
      </dsp:nvSpPr>
      <dsp:spPr>
        <a:xfrm>
          <a:off x="1765711" y="1367582"/>
          <a:ext cx="5612576" cy="494153"/>
        </a:xfrm>
        <a:custGeom>
          <a:avLst/>
          <a:gdLst/>
          <a:ahLst/>
          <a:cxnLst/>
          <a:rect l="0" t="0" r="0" b="0"/>
          <a:pathLst>
            <a:path>
              <a:moveTo>
                <a:pt x="5612576" y="0"/>
              </a:moveTo>
              <a:lnTo>
                <a:pt x="5612576" y="264176"/>
              </a:lnTo>
              <a:lnTo>
                <a:pt x="0" y="264176"/>
              </a:lnTo>
              <a:lnTo>
                <a:pt x="0" y="494153"/>
              </a:lnTo>
            </a:path>
          </a:pathLst>
        </a:custGeom>
        <a:noFill/>
        <a:ln w="10000" cap="flat" cmpd="sng" algn="ctr">
          <a:solidFill>
            <a:schemeClr val="accent1">
              <a:shade val="90000"/>
              <a:hueOff val="100153"/>
              <a:satOff val="-2781"/>
              <a:lumOff val="1931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431073" y="1612035"/>
        <a:ext cx="281852" cy="5247"/>
      </dsp:txXfrm>
    </dsp:sp>
    <dsp:sp modelId="{F1F23496-DF37-48E7-9B3A-96B0659AE606}">
      <dsp:nvSpPr>
        <dsp:cNvPr id="0" name=""/>
        <dsp:cNvSpPr/>
      </dsp:nvSpPr>
      <dsp:spPr>
        <a:xfrm>
          <a:off x="6237520" y="461"/>
          <a:ext cx="2281535" cy="1368921"/>
        </a:xfrm>
        <a:prstGeom prst="rect">
          <a:avLst/>
        </a:prstGeom>
        <a:solidFill>
          <a:schemeClr val="accent1">
            <a:shade val="50000"/>
            <a:hueOff val="81501"/>
            <a:satOff val="-595"/>
            <a:lumOff val="2268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Detección y extracción de placa</a:t>
          </a:r>
          <a:endParaRPr lang="es-EC" sz="1700" kern="1200" dirty="0"/>
        </a:p>
      </dsp:txBody>
      <dsp:txXfrm>
        <a:off x="6237520" y="461"/>
        <a:ext cx="2281535" cy="1368921"/>
      </dsp:txXfrm>
    </dsp:sp>
    <dsp:sp modelId="{5D2CC5AA-C7C7-4503-8229-7D507A617021}">
      <dsp:nvSpPr>
        <dsp:cNvPr id="0" name=""/>
        <dsp:cNvSpPr/>
      </dsp:nvSpPr>
      <dsp:spPr>
        <a:xfrm>
          <a:off x="2904679" y="2532876"/>
          <a:ext cx="4941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153" y="45720"/>
              </a:lnTo>
            </a:path>
          </a:pathLst>
        </a:custGeom>
        <a:noFill/>
        <a:ln w="10000" cap="flat" cmpd="sng" algn="ctr">
          <a:solidFill>
            <a:schemeClr val="accent1">
              <a:shade val="90000"/>
              <a:hueOff val="150230"/>
              <a:satOff val="-4172"/>
              <a:lumOff val="2896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138637" y="2575972"/>
        <a:ext cx="26237" cy="5247"/>
      </dsp:txXfrm>
    </dsp:sp>
    <dsp:sp modelId="{B9941D30-9C8D-4347-98C4-A9BF42C85818}">
      <dsp:nvSpPr>
        <dsp:cNvPr id="0" name=""/>
        <dsp:cNvSpPr/>
      </dsp:nvSpPr>
      <dsp:spPr>
        <a:xfrm>
          <a:off x="624944" y="1894135"/>
          <a:ext cx="2281535" cy="1368921"/>
        </a:xfrm>
        <a:prstGeom prst="rect">
          <a:avLst/>
        </a:prstGeom>
        <a:solidFill>
          <a:schemeClr val="accent1">
            <a:shade val="50000"/>
            <a:hueOff val="122252"/>
            <a:satOff val="-892"/>
            <a:lumOff val="340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Normalización</a:t>
          </a:r>
          <a:endParaRPr lang="es-EC" sz="1700" kern="1200" dirty="0"/>
        </a:p>
      </dsp:txBody>
      <dsp:txXfrm>
        <a:off x="624944" y="1894135"/>
        <a:ext cx="2281535" cy="1368921"/>
      </dsp:txXfrm>
    </dsp:sp>
    <dsp:sp modelId="{59F99E55-7755-4BF2-855C-C0F09F0D5293}">
      <dsp:nvSpPr>
        <dsp:cNvPr id="0" name=""/>
        <dsp:cNvSpPr/>
      </dsp:nvSpPr>
      <dsp:spPr>
        <a:xfrm>
          <a:off x="5710967" y="2532876"/>
          <a:ext cx="4941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4153" y="45720"/>
              </a:lnTo>
            </a:path>
          </a:pathLst>
        </a:custGeom>
        <a:noFill/>
        <a:ln w="10000" cap="flat" cmpd="sng" algn="ctr">
          <a:solidFill>
            <a:schemeClr val="accent1">
              <a:shade val="90000"/>
              <a:hueOff val="100153"/>
              <a:satOff val="-2781"/>
              <a:lumOff val="1931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944925" y="2575972"/>
        <a:ext cx="26237" cy="5247"/>
      </dsp:txXfrm>
    </dsp:sp>
    <dsp:sp modelId="{D751520C-B78B-458F-8ABD-3D86DCD69760}">
      <dsp:nvSpPr>
        <dsp:cNvPr id="0" name=""/>
        <dsp:cNvSpPr/>
      </dsp:nvSpPr>
      <dsp:spPr>
        <a:xfrm>
          <a:off x="3431232" y="1894135"/>
          <a:ext cx="2281535" cy="1368921"/>
        </a:xfrm>
        <a:prstGeom prst="rect">
          <a:avLst/>
        </a:prstGeom>
        <a:solidFill>
          <a:schemeClr val="accent1">
            <a:shade val="50000"/>
            <a:hueOff val="122252"/>
            <a:satOff val="-892"/>
            <a:lumOff val="3402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Segmentación</a:t>
          </a:r>
          <a:endParaRPr lang="es-EC" sz="1700" kern="1200" dirty="0"/>
        </a:p>
      </dsp:txBody>
      <dsp:txXfrm>
        <a:off x="3431232" y="1894135"/>
        <a:ext cx="2281535" cy="1368921"/>
      </dsp:txXfrm>
    </dsp:sp>
    <dsp:sp modelId="{19139483-1E32-40AE-A4D8-0028DC99BF48}">
      <dsp:nvSpPr>
        <dsp:cNvPr id="0" name=""/>
        <dsp:cNvSpPr/>
      </dsp:nvSpPr>
      <dsp:spPr>
        <a:xfrm>
          <a:off x="1765711" y="3261256"/>
          <a:ext cx="5612576" cy="494153"/>
        </a:xfrm>
        <a:custGeom>
          <a:avLst/>
          <a:gdLst/>
          <a:ahLst/>
          <a:cxnLst/>
          <a:rect l="0" t="0" r="0" b="0"/>
          <a:pathLst>
            <a:path>
              <a:moveTo>
                <a:pt x="5612576" y="0"/>
              </a:moveTo>
              <a:lnTo>
                <a:pt x="5612576" y="264176"/>
              </a:lnTo>
              <a:lnTo>
                <a:pt x="0" y="264176"/>
              </a:lnTo>
              <a:lnTo>
                <a:pt x="0" y="494153"/>
              </a:lnTo>
            </a:path>
          </a:pathLst>
        </a:custGeom>
        <a:noFill/>
        <a:ln w="10000" cap="flat" cmpd="sng" algn="ctr">
          <a:solidFill>
            <a:schemeClr val="accent1">
              <a:shade val="90000"/>
              <a:hueOff val="50077"/>
              <a:satOff val="-1391"/>
              <a:lumOff val="965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431073" y="3505709"/>
        <a:ext cx="281852" cy="5247"/>
      </dsp:txXfrm>
    </dsp:sp>
    <dsp:sp modelId="{CD0950D8-E9C1-4429-A954-17FC5E72712C}">
      <dsp:nvSpPr>
        <dsp:cNvPr id="0" name=""/>
        <dsp:cNvSpPr/>
      </dsp:nvSpPr>
      <dsp:spPr>
        <a:xfrm>
          <a:off x="6237520" y="1894135"/>
          <a:ext cx="2281535" cy="1368921"/>
        </a:xfrm>
        <a:prstGeom prst="rect">
          <a:avLst/>
        </a:prstGeom>
        <a:solidFill>
          <a:schemeClr val="accent1">
            <a:shade val="50000"/>
            <a:hueOff val="81501"/>
            <a:satOff val="-595"/>
            <a:lumOff val="2268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OCR</a:t>
          </a:r>
          <a:endParaRPr lang="es-EC" sz="1700" kern="1200" dirty="0"/>
        </a:p>
      </dsp:txBody>
      <dsp:txXfrm>
        <a:off x="6237520" y="1894135"/>
        <a:ext cx="2281535" cy="1368921"/>
      </dsp:txXfrm>
    </dsp:sp>
    <dsp:sp modelId="{3A97731D-E64E-4E1D-A7DF-6E7CF3295846}">
      <dsp:nvSpPr>
        <dsp:cNvPr id="0" name=""/>
        <dsp:cNvSpPr/>
      </dsp:nvSpPr>
      <dsp:spPr>
        <a:xfrm>
          <a:off x="624944" y="3787809"/>
          <a:ext cx="2281535" cy="1368921"/>
        </a:xfrm>
        <a:prstGeom prst="rect">
          <a:avLst/>
        </a:prstGeom>
        <a:solidFill>
          <a:schemeClr val="accent1">
            <a:shade val="50000"/>
            <a:hueOff val="40751"/>
            <a:satOff val="-297"/>
            <a:lumOff val="1134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Recolección, Visualización y Análisis de indicadores del parqueo</a:t>
          </a:r>
          <a:endParaRPr lang="es-EC" sz="1700" kern="1200" dirty="0"/>
        </a:p>
      </dsp:txBody>
      <dsp:txXfrm>
        <a:off x="624944" y="3787809"/>
        <a:ext cx="2281535" cy="1368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18F1F-0143-49AE-AD05-86AF39B33058}" type="datetimeFigureOut">
              <a:rPr lang="es-EC" smtClean="0"/>
              <a:pPr/>
              <a:t>11/11/2011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3980E-DA5B-4B10-9B5F-A80206D5ED51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Winter</a:t>
            </a:r>
          </a:p>
          <a:p>
            <a:r>
              <a:rPr lang="es-ES_tradnl" dirty="0" smtClean="0"/>
              <a:t>Promedio</a:t>
            </a:r>
            <a:r>
              <a:rPr lang="es-ES_tradnl" baseline="0" dirty="0" smtClean="0"/>
              <a:t> de cada hora del </a:t>
            </a:r>
            <a:r>
              <a:rPr lang="es-ES_tradnl" baseline="0" dirty="0" err="1" smtClean="0"/>
              <a:t>dia</a:t>
            </a:r>
            <a:endParaRPr lang="es-ES_tradn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980E-DA5B-4B10-9B5F-A80206D5ED51}" type="slidenum">
              <a:rPr lang="es-EC" smtClean="0"/>
              <a:pPr/>
              <a:t>38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baseline="0" dirty="0" smtClean="0"/>
              <a:t>Entrada – estacional / salida – </a:t>
            </a:r>
            <a:r>
              <a:rPr lang="es-ES_tradnl" baseline="0" dirty="0" err="1" smtClean="0"/>
              <a:t>winter</a:t>
            </a:r>
            <a:endParaRPr lang="es-ES_tradnl" baseline="0" dirty="0" smtClean="0"/>
          </a:p>
          <a:p>
            <a:r>
              <a:rPr lang="es-ES_tradnl" baseline="0" dirty="0" smtClean="0"/>
              <a:t>Promedio </a:t>
            </a:r>
            <a:r>
              <a:rPr lang="es-ES_tradnl" baseline="0" smtClean="0"/>
              <a:t>por cada hora del dia</a:t>
            </a:r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980E-DA5B-4B10-9B5F-A80206D5ED51}" type="slidenum">
              <a:rPr lang="es-EC" smtClean="0"/>
              <a:pPr/>
              <a:t>39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980E-DA5B-4B10-9B5F-A80206D5ED51}" type="slidenum">
              <a:rPr lang="es-EC" smtClean="0"/>
              <a:pPr/>
              <a:t>41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980E-DA5B-4B10-9B5F-A80206D5ED51}" type="slidenum">
              <a:rPr lang="es-EC" smtClean="0"/>
              <a:pPr/>
              <a:t>42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Nos indica cuantos usuarios han utilizado el parqueo independientemente de las veces que lo hayan visitado.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980E-DA5B-4B10-9B5F-A80206D5ED51}" type="slidenum">
              <a:rPr lang="es-EC" smtClean="0"/>
              <a:pPr/>
              <a:t>43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Si se</a:t>
            </a:r>
            <a:r>
              <a:rPr lang="es-ES_tradnl" baseline="0" dirty="0" smtClean="0"/>
              <a:t> ve que hay </a:t>
            </a:r>
            <a:r>
              <a:rPr lang="es-ES_tradnl" baseline="0" dirty="0" err="1" smtClean="0"/>
              <a:t>correlacion</a:t>
            </a:r>
            <a:r>
              <a:rPr lang="es-ES_tradnl" baseline="0" dirty="0" smtClean="0"/>
              <a:t> se pueden realizar campañas especiales como reserva de estacionamiento, </a:t>
            </a:r>
            <a:r>
              <a:rPr lang="es-ES_tradnl" baseline="0" dirty="0" err="1" smtClean="0"/>
              <a:t>etc</a:t>
            </a:r>
            <a:endParaRPr lang="es-ES_tradnl" baseline="0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980E-DA5B-4B10-9B5F-A80206D5ED51}" type="slidenum">
              <a:rPr lang="es-EC" smtClean="0"/>
              <a:pPr/>
              <a:t>44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Se recomienda realizar un análisis constante de la información acumulada ya que nueva información ayuda a realizar mejores ajustes de los indicadores</a:t>
            </a:r>
            <a:r>
              <a:rPr lang="es-ES_tradnl" baseline="0" dirty="0" smtClean="0"/>
              <a:t> y por ende una mejor proyección</a:t>
            </a:r>
            <a:endParaRPr lang="es-EC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3980E-DA5B-4B10-9B5F-A80206D5ED51}" type="slidenum">
              <a:rPr lang="es-EC" smtClean="0"/>
              <a:pPr/>
              <a:t>48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FDE0548-1887-4E1D-BC6C-2527642DBC49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3FD8A7-640D-484B-B6A8-852F0474D1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0548-1887-4E1D-BC6C-2527642DBC49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D8A7-640D-484B-B6A8-852F0474D1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FDE0548-1887-4E1D-BC6C-2527642DBC49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93FD8A7-640D-484B-B6A8-852F0474D1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0548-1887-4E1D-BC6C-2527642DBC49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3FD8A7-640D-484B-B6A8-852F0474D1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0548-1887-4E1D-BC6C-2527642DBC49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93FD8A7-640D-484B-B6A8-852F0474D1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DE0548-1887-4E1D-BC6C-2527642DBC49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3FD8A7-640D-484B-B6A8-852F0474D1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DE0548-1887-4E1D-BC6C-2527642DBC49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3FD8A7-640D-484B-B6A8-852F0474D1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0548-1887-4E1D-BC6C-2527642DBC49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3FD8A7-640D-484B-B6A8-852F0474D1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0548-1887-4E1D-BC6C-2527642DBC49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3FD8A7-640D-484B-B6A8-852F0474D1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0548-1887-4E1D-BC6C-2527642DBC49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3FD8A7-640D-484B-B6A8-852F0474D1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FDE0548-1887-4E1D-BC6C-2527642DBC49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93FD8A7-640D-484B-B6A8-852F0474D1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DE0548-1887-4E1D-BC6C-2527642DBC49}" type="datetimeFigureOut">
              <a:rPr lang="es-ES" smtClean="0"/>
              <a:pPr/>
              <a:t>11/11/2011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3FD8A7-640D-484B-B6A8-852F0474D1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14346" y="1"/>
            <a:ext cx="9358346" cy="234887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_tradnl" dirty="0" smtClean="0"/>
              <a:t>Sistema para la recolección, visualización y análisis de indicadores para la gestión de estacionamientos vehiculares</a:t>
            </a:r>
          </a:p>
        </p:txBody>
      </p:sp>
      <p:pic>
        <p:nvPicPr>
          <p:cNvPr id="44034" name="Picture 2" descr="http://www.cartell.ie/car_check/wp-content/uploads/2010/08/an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2952328" cy="1404465"/>
          </a:xfrm>
          <a:prstGeom prst="rect">
            <a:avLst/>
          </a:prstGeom>
          <a:noFill/>
        </p:spPr>
      </p:pic>
      <p:pic>
        <p:nvPicPr>
          <p:cNvPr id="44038" name="Picture 6" descr="http://www.dtksoft.com/images/anpr_access_contr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20888"/>
            <a:ext cx="3096344" cy="1535271"/>
          </a:xfrm>
          <a:prstGeom prst="rect">
            <a:avLst/>
          </a:prstGeom>
          <a:noFill/>
        </p:spPr>
      </p:pic>
      <p:pic>
        <p:nvPicPr>
          <p:cNvPr id="44036" name="Picture 4" descr="http://upload.wikimedia.org/wikipedia/commons/9/9c/California_license_plate_ANP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573016"/>
            <a:ext cx="1781200" cy="137379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331640" y="393305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Gabriel </a:t>
            </a:r>
            <a:r>
              <a:rPr lang="es-ES_tradnl" dirty="0" err="1" smtClean="0"/>
              <a:t>Andres</a:t>
            </a:r>
            <a:r>
              <a:rPr lang="es-ES_tradnl" dirty="0" smtClean="0"/>
              <a:t> Bermúdez Quintana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5940152" y="393305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Ronald Adolfo Mateo Vélez</a:t>
            </a:r>
            <a:endParaRPr lang="es-EC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18220" y="4996780"/>
            <a:ext cx="1141412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31640" y="5094312"/>
            <a:ext cx="6192688" cy="9269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err="1" smtClean="0"/>
              <a:t>Facultad</a:t>
            </a:r>
            <a:r>
              <a:rPr lang="en-US" dirty="0" smtClean="0"/>
              <a:t> de </a:t>
            </a:r>
            <a:r>
              <a:rPr lang="en-US" dirty="0" err="1" smtClean="0"/>
              <a:t>Ingeniería</a:t>
            </a:r>
            <a:r>
              <a:rPr lang="en-US" dirty="0" smtClean="0"/>
              <a:t> en </a:t>
            </a:r>
            <a:r>
              <a:rPr lang="en-US" dirty="0" err="1" smtClean="0"/>
              <a:t>Electricidad</a:t>
            </a:r>
            <a:r>
              <a:rPr lang="en-US" dirty="0" smtClean="0"/>
              <a:t> y </a:t>
            </a:r>
            <a:r>
              <a:rPr lang="en-US" dirty="0" err="1" smtClean="0"/>
              <a:t>Computación</a:t>
            </a:r>
            <a:endParaRPr lang="en-US" dirty="0" smtClean="0"/>
          </a:p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err="1" smtClean="0"/>
              <a:t>Escuela</a:t>
            </a:r>
            <a:r>
              <a:rPr lang="en-US" dirty="0" smtClean="0"/>
              <a:t> Superior </a:t>
            </a:r>
            <a:r>
              <a:rPr lang="en-US" dirty="0" err="1" smtClean="0"/>
              <a:t>Politécnica</a:t>
            </a:r>
            <a:r>
              <a:rPr lang="en-US" dirty="0" smtClean="0"/>
              <a:t> del </a:t>
            </a:r>
            <a:r>
              <a:rPr lang="en-US" dirty="0" err="1" smtClean="0"/>
              <a:t>Litoral</a:t>
            </a:r>
            <a:r>
              <a:rPr lang="en-US" dirty="0" smtClean="0"/>
              <a:t> – ESPOL</a:t>
            </a:r>
          </a:p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dirty="0" smtClean="0"/>
              <a:t>Guayaquil – Ecuador</a:t>
            </a:r>
          </a:p>
        </p:txBody>
      </p:sp>
      <p:pic>
        <p:nvPicPr>
          <p:cNvPr id="10" name="Picture 19" descr="C:\Users\Boris_Vintimilla\ESPOL\FIEC\publicidad_fiec\logos\logo_fie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4896" y="5157192"/>
            <a:ext cx="1371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err="1" smtClean="0"/>
              <a:t>amCharts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Basada en tecnología Flash.</a:t>
            </a:r>
          </a:p>
          <a:p>
            <a:r>
              <a:rPr lang="es-ES_tradnl" dirty="0" smtClean="0"/>
              <a:t>Genera sus graficas en base a información proporcionada a través de archivos en formato XML o CSV.</a:t>
            </a:r>
          </a:p>
          <a:p>
            <a:r>
              <a:rPr lang="es-ES_tradnl" dirty="0" smtClean="0"/>
              <a:t>Tiene librerías en PHP y .NET que permiten generar dinámicamente el archivo requerido.</a:t>
            </a:r>
          </a:p>
          <a:p>
            <a:r>
              <a:rPr lang="es-ES_tradnl" dirty="0" smtClean="0"/>
              <a:t>Posee componente “enlazados a datos” que permiten asociar los datos </a:t>
            </a:r>
            <a:r>
              <a:rPr lang="es-ES_tradnl" dirty="0" err="1" smtClean="0"/>
              <a:t>extraidos</a:t>
            </a:r>
            <a:r>
              <a:rPr lang="es-ES_tradnl" dirty="0" smtClean="0"/>
              <a:t> al grafico generado.</a:t>
            </a:r>
          </a:p>
          <a:p>
            <a:endParaRPr lang="es-ES_tradnl" dirty="0" smtClean="0"/>
          </a:p>
          <a:p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Google </a:t>
            </a:r>
            <a:r>
              <a:rPr lang="es-ES_tradnl" err="1" smtClean="0"/>
              <a:t>Visualization</a:t>
            </a:r>
            <a:r>
              <a:rPr lang="es-ES_tradnl" smtClean="0"/>
              <a:t> API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Esta basado en tecnología AJAX, lo cual lo hace sumamente portable.</a:t>
            </a:r>
          </a:p>
          <a:p>
            <a:r>
              <a:rPr lang="es-ES_tradnl" dirty="0" smtClean="0"/>
              <a:t>Se accede a los datos del </a:t>
            </a:r>
            <a:r>
              <a:rPr lang="es-ES_tradnl" dirty="0" err="1" smtClean="0"/>
              <a:t>backend</a:t>
            </a:r>
            <a:r>
              <a:rPr lang="es-ES_tradnl" dirty="0" smtClean="0"/>
              <a:t> a través de “data </a:t>
            </a:r>
            <a:r>
              <a:rPr lang="es-ES_tradnl" dirty="0" err="1" smtClean="0"/>
              <a:t>sources</a:t>
            </a:r>
            <a:r>
              <a:rPr lang="es-ES_tradnl" dirty="0" smtClean="0"/>
              <a:t>”, que son servicios a los que el API AJAX se conecta para generar los gráficos.</a:t>
            </a:r>
          </a:p>
          <a:p>
            <a:r>
              <a:rPr lang="es-ES_tradnl" dirty="0" smtClean="0"/>
              <a:t>Google proporciona una librería en Java que apoya en el desarrollo de “data </a:t>
            </a:r>
            <a:r>
              <a:rPr lang="es-ES_tradnl" dirty="0" err="1" smtClean="0"/>
              <a:t>providers</a:t>
            </a:r>
            <a:r>
              <a:rPr lang="es-ES_tradnl" dirty="0" smtClean="0"/>
              <a:t>”.</a:t>
            </a:r>
          </a:p>
          <a:p>
            <a:r>
              <a:rPr lang="es-ES_tradnl" dirty="0" smtClean="0"/>
              <a:t>Bajo este modelo se debe desarrollar la capa de presentación en </a:t>
            </a:r>
            <a:r>
              <a:rPr lang="es-ES_tradnl" dirty="0" err="1" smtClean="0"/>
              <a:t>Javascript</a:t>
            </a:r>
            <a:r>
              <a:rPr lang="es-ES_tradnl" dirty="0" smtClean="0"/>
              <a:t> y el </a:t>
            </a:r>
            <a:r>
              <a:rPr lang="es-ES_tradnl" dirty="0" err="1" smtClean="0"/>
              <a:t>backend</a:t>
            </a:r>
            <a:r>
              <a:rPr lang="es-ES_tradnl" dirty="0" smtClean="0"/>
              <a:t> con Java.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Selección de Tecnología de Visualización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916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43200"/>
                <a:gridCol w="2743200"/>
                <a:gridCol w="2743200"/>
              </a:tblGrid>
              <a:tr h="44638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Tecnología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mtClean="0"/>
                        <a:t>Pros</a:t>
                      </a:r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mtClean="0"/>
                        <a:t>Contras</a:t>
                      </a:r>
                      <a:endParaRPr lang="es-EC"/>
                    </a:p>
                  </a:txBody>
                  <a:tcPr/>
                </a:tc>
              </a:tr>
              <a:tr h="1430861">
                <a:tc>
                  <a:txBody>
                    <a:bodyPr/>
                    <a:lstStyle/>
                    <a:p>
                      <a:r>
                        <a:rPr lang="es-ES_tradnl" smtClean="0"/>
                        <a:t>Open Flash Charts 2</a:t>
                      </a:r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baseline="0" dirty="0" smtClean="0"/>
                        <a:t>Soporta eventos de </a:t>
                      </a:r>
                      <a:r>
                        <a:rPr lang="es-ES_tradnl" baseline="0" dirty="0" err="1" smtClean="0"/>
                        <a:t>click</a:t>
                      </a:r>
                      <a:endParaRPr lang="es-ES_tradnl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baseline="0" dirty="0" smtClean="0"/>
                        <a:t>Librerías para PHP y Java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baseline="0" dirty="0" smtClean="0"/>
                        <a:t>No se debe manejar código del lado del cliente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dirty="0" smtClean="0"/>
                        <a:t>Depende</a:t>
                      </a:r>
                      <a:r>
                        <a:rPr lang="es-ES_tradnl" baseline="0" dirty="0" smtClean="0"/>
                        <a:t> de que el </a:t>
                      </a:r>
                      <a:r>
                        <a:rPr lang="es-ES_tradnl" baseline="0" dirty="0" err="1" smtClean="0"/>
                        <a:t>plugin</a:t>
                      </a:r>
                      <a:r>
                        <a:rPr lang="es-ES_tradnl" baseline="0" dirty="0" smtClean="0"/>
                        <a:t> de Flash este instalado en el navegador web</a:t>
                      </a:r>
                      <a:endParaRPr lang="es-EC" dirty="0"/>
                    </a:p>
                  </a:txBody>
                  <a:tcPr/>
                </a:tc>
              </a:tr>
              <a:tr h="2091258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amCharts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baseline="0" dirty="0" smtClean="0"/>
                        <a:t>Soporta eventos de </a:t>
                      </a:r>
                      <a:r>
                        <a:rPr lang="es-ES_tradnl" baseline="0" dirty="0" err="1" smtClean="0"/>
                        <a:t>click</a:t>
                      </a:r>
                      <a:endParaRPr lang="es-ES_tradnl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baseline="0" dirty="0" smtClean="0"/>
                        <a:t>Librerías para .NET y PHP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baseline="0" dirty="0" smtClean="0"/>
                        <a:t>No se debe manejar código del lado del cliente</a:t>
                      </a:r>
                      <a:endParaRPr lang="es-EC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dirty="0" smtClean="0"/>
                        <a:t>Elementos</a:t>
                      </a:r>
                      <a:r>
                        <a:rPr lang="es-ES_tradnl" baseline="0" dirty="0" smtClean="0"/>
                        <a:t> “enlazados a datos”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_tradnl" dirty="0" smtClean="0"/>
                        <a:t>Depende</a:t>
                      </a:r>
                      <a:r>
                        <a:rPr lang="es-ES_tradnl" baseline="0" dirty="0" smtClean="0"/>
                        <a:t> de que Flash este instalado en el navegador web</a:t>
                      </a:r>
                      <a:endParaRPr lang="es-EC" dirty="0" smtClean="0"/>
                    </a:p>
                  </a:txBody>
                  <a:tcPr/>
                </a:tc>
              </a:tr>
              <a:tr h="1100662">
                <a:tc>
                  <a:txBody>
                    <a:bodyPr/>
                    <a:lstStyle/>
                    <a:p>
                      <a:r>
                        <a:rPr lang="es-ES_tradnl" smtClean="0"/>
                        <a:t>Google </a:t>
                      </a:r>
                      <a:r>
                        <a:rPr lang="es-ES_tradnl" err="1" smtClean="0"/>
                        <a:t>Visualization</a:t>
                      </a:r>
                      <a:r>
                        <a:rPr lang="es-ES_tradnl" smtClean="0"/>
                        <a:t> API</a:t>
                      </a:r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dirty="0" smtClean="0"/>
                        <a:t>Alta</a:t>
                      </a:r>
                      <a:r>
                        <a:rPr lang="es-ES_tradnl" baseline="0" dirty="0" smtClean="0"/>
                        <a:t> portabilidad gracias a </a:t>
                      </a:r>
                      <a:r>
                        <a:rPr lang="es-ES_tradnl" baseline="0" dirty="0" err="1" smtClean="0"/>
                        <a:t>Javascript</a:t>
                      </a:r>
                      <a:endParaRPr lang="es-ES_tradnl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dirty="0" smtClean="0"/>
                        <a:t>Se debe</a:t>
                      </a:r>
                      <a:r>
                        <a:rPr lang="es-ES_tradnl" baseline="0" dirty="0" smtClean="0"/>
                        <a:t> desarrollar tanto código del lado del cliente como del lado del servidor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s-ES_tradnl" dirty="0" smtClean="0"/>
              <a:t>Componentes:</a:t>
            </a:r>
          </a:p>
          <a:p>
            <a:r>
              <a:rPr lang="es-ES_tradnl" dirty="0" smtClean="0"/>
              <a:t>Tendencia</a:t>
            </a:r>
          </a:p>
          <a:p>
            <a:r>
              <a:rPr lang="es-ES_tradnl" dirty="0" smtClean="0"/>
              <a:t>Estacional</a:t>
            </a:r>
          </a:p>
          <a:p>
            <a:r>
              <a:rPr lang="es-ES_tradnl" dirty="0" smtClean="0"/>
              <a:t>Cíclico</a:t>
            </a:r>
          </a:p>
          <a:p>
            <a:pPr>
              <a:buNone/>
            </a:pPr>
            <a:r>
              <a:rPr lang="es-ES_tradnl" dirty="0" smtClean="0"/>
              <a:t>Técnicas de </a:t>
            </a:r>
            <a:r>
              <a:rPr lang="es-ES_tradnl" dirty="0" err="1" smtClean="0"/>
              <a:t>modelamiento</a:t>
            </a:r>
            <a:endParaRPr lang="es-ES_tradnl" dirty="0" smtClean="0"/>
          </a:p>
          <a:p>
            <a:r>
              <a:rPr lang="es-ES_tradnl" dirty="0" smtClean="0"/>
              <a:t>ARIMA</a:t>
            </a:r>
          </a:p>
          <a:p>
            <a:r>
              <a:rPr lang="es-ES_tradnl" dirty="0" smtClean="0"/>
              <a:t>Suavizado Exponencial</a:t>
            </a:r>
          </a:p>
          <a:p>
            <a:r>
              <a:rPr lang="es-ES_tradnl" dirty="0" smtClean="0"/>
              <a:t>Filtros de </a:t>
            </a:r>
            <a:r>
              <a:rPr lang="es-ES_tradnl" dirty="0" err="1" smtClean="0"/>
              <a:t>Kalman</a:t>
            </a:r>
            <a:endParaRPr lang="es-ES_tradn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Series de tiempo y </a:t>
            </a:r>
            <a:r>
              <a:rPr lang="es-ES_tradnl" dirty="0" err="1" smtClean="0"/>
              <a:t>modelamiento</a:t>
            </a:r>
            <a:r>
              <a:rPr lang="es-ES_tradnl" dirty="0" smtClean="0"/>
              <a:t> matemático</a:t>
            </a:r>
            <a:endParaRPr lang="es-ES_tradnl" dirty="0"/>
          </a:p>
        </p:txBody>
      </p:sp>
      <p:pic>
        <p:nvPicPr>
          <p:cNvPr id="6" name="5 Marcador de contenido" descr="grafico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52446"/>
            <a:ext cx="4038600" cy="3021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ARIMA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err="1" smtClean="0"/>
              <a:t>AutoRegresive</a:t>
            </a:r>
            <a:r>
              <a:rPr lang="es-ES_tradnl" dirty="0" smtClean="0"/>
              <a:t> </a:t>
            </a:r>
            <a:r>
              <a:rPr lang="es-ES_tradnl" dirty="0" err="1" smtClean="0"/>
              <a:t>Integrated</a:t>
            </a:r>
            <a:r>
              <a:rPr lang="es-ES_tradnl" dirty="0" smtClean="0"/>
              <a:t> </a:t>
            </a:r>
            <a:r>
              <a:rPr lang="es-ES_tradnl" dirty="0" err="1" smtClean="0"/>
              <a:t>Moving</a:t>
            </a:r>
            <a:r>
              <a:rPr lang="es-ES_tradnl" dirty="0" smtClean="0"/>
              <a:t> </a:t>
            </a:r>
            <a:r>
              <a:rPr lang="es-ES_tradnl" dirty="0" err="1" smtClean="0"/>
              <a:t>Average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Modelo se representa mediante la nomenclatura ARIMA(p, d, q).</a:t>
            </a:r>
          </a:p>
          <a:p>
            <a:pPr lvl="1"/>
            <a:r>
              <a:rPr lang="es-ES_tradnl" dirty="0" err="1" smtClean="0"/>
              <a:t>Autoregresión</a:t>
            </a:r>
            <a:r>
              <a:rPr lang="es-ES_tradnl" dirty="0" smtClean="0"/>
              <a:t>: utiliza </a:t>
            </a:r>
            <a:r>
              <a:rPr lang="es-ES_tradnl" i="1" dirty="0" smtClean="0"/>
              <a:t>p</a:t>
            </a:r>
            <a:r>
              <a:rPr lang="es-ES_tradnl" dirty="0" smtClean="0"/>
              <a:t> valores pasados para realizar las predicciones.</a:t>
            </a:r>
          </a:p>
          <a:p>
            <a:pPr lvl="1"/>
            <a:r>
              <a:rPr lang="es-ES_tradnl" dirty="0" smtClean="0"/>
              <a:t>Media </a:t>
            </a:r>
            <a:r>
              <a:rPr lang="es-ES_tradnl" dirty="0" err="1" smtClean="0"/>
              <a:t>movil</a:t>
            </a:r>
            <a:r>
              <a:rPr lang="es-ES_tradnl" dirty="0" smtClean="0"/>
              <a:t>: utiliza como base la media de la serie y los </a:t>
            </a:r>
            <a:r>
              <a:rPr lang="es-ES_tradnl" i="1" dirty="0" smtClean="0"/>
              <a:t>q</a:t>
            </a:r>
            <a:r>
              <a:rPr lang="es-ES_tradnl" dirty="0" smtClean="0"/>
              <a:t> ruidos previos para realizar el ajuste.</a:t>
            </a:r>
          </a:p>
          <a:p>
            <a:pPr lvl="1"/>
            <a:r>
              <a:rPr lang="es-ES_tradnl" dirty="0" smtClean="0"/>
              <a:t>Integración/Diferenciación: permite anular el componente tendencial para aplicar los procesos </a:t>
            </a:r>
            <a:r>
              <a:rPr lang="es-ES_tradnl" dirty="0" err="1" smtClean="0"/>
              <a:t>autoregresivos</a:t>
            </a:r>
            <a:r>
              <a:rPr lang="es-ES_tradnl" dirty="0" smtClean="0"/>
              <a:t> y de media móvil.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Suavizado Exponencial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Es una técnica que utiliza los valores pasados de la serie de tiempo para generar predicciones.</a:t>
            </a:r>
          </a:p>
          <a:p>
            <a:r>
              <a:rPr lang="es-ES_tradnl" dirty="0" smtClean="0"/>
              <a:t>Se basa en encontrar uno o varios factores de ponderación que resten importancia a los valores pasados.</a:t>
            </a:r>
            <a:endParaRPr lang="es-ES_tradn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Tipos de técnicas</a:t>
            </a:r>
          </a:p>
          <a:p>
            <a:pPr lvl="1"/>
            <a:r>
              <a:rPr lang="es-ES_tradnl" dirty="0" smtClean="0"/>
              <a:t>Simple (α)</a:t>
            </a:r>
          </a:p>
          <a:p>
            <a:pPr lvl="1"/>
            <a:r>
              <a:rPr lang="es-ES_tradnl" dirty="0" smtClean="0"/>
              <a:t>Doble (α, γ)</a:t>
            </a:r>
          </a:p>
          <a:p>
            <a:pPr lvl="1"/>
            <a:r>
              <a:rPr lang="es-ES_tradnl" dirty="0" smtClean="0"/>
              <a:t>Estacional (α, δ)</a:t>
            </a:r>
          </a:p>
          <a:p>
            <a:pPr lvl="1"/>
            <a:r>
              <a:rPr lang="es-ES_tradnl" dirty="0" smtClean="0"/>
              <a:t>Aditivo de </a:t>
            </a:r>
            <a:r>
              <a:rPr lang="es-ES_tradnl" dirty="0" err="1" smtClean="0"/>
              <a:t>Winters</a:t>
            </a:r>
            <a:r>
              <a:rPr lang="es-ES_tradnl" dirty="0" smtClean="0"/>
              <a:t> (α, γ, 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Filtros de Kalman</a:t>
            </a:r>
            <a:endParaRPr lang="es-ES_tradnl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smtClean="0"/>
              <a:t>Es una técnica recursiva que predice los valores al estimar la incertidumbre y realizar un promedio ponderado entre el valor predicho y el medido.</a:t>
            </a:r>
          </a:p>
          <a:p>
            <a:r>
              <a:rPr lang="es-ES_tradnl" dirty="0" smtClean="0"/>
              <a:t>Minimiza el error a través de mínimos cuadrados recursivos.</a:t>
            </a:r>
          </a:p>
          <a:p>
            <a:r>
              <a:rPr lang="es-ES_tradnl" dirty="0" smtClean="0"/>
              <a:t>Permite predecir los valores futuros agregando un factor de corrección a los valores ya medidos.</a:t>
            </a:r>
          </a:p>
          <a:p>
            <a:endParaRPr lang="es-ES_tradnl" dirty="0"/>
          </a:p>
        </p:txBody>
      </p:sp>
      <p:pic>
        <p:nvPicPr>
          <p:cNvPr id="10" name="1 Imagen" descr="filtro_kalman_diagrama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872345"/>
            <a:ext cx="4038600" cy="1981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dirty="0" smtClean="0"/>
              <a:t>Selección de metodología para el modelamiento matemático</a:t>
            </a:r>
            <a:endParaRPr lang="es-EC" sz="36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12775" y="1484784"/>
          <a:ext cx="81534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Metodologia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Contras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ARIMA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Simplicidad de las</a:t>
                      </a:r>
                      <a:r>
                        <a:rPr lang="es-EC" baseline="0" dirty="0" smtClean="0"/>
                        <a:t> ecuaciones de los modelos generados.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Para series no estacionarias</a:t>
                      </a:r>
                      <a:r>
                        <a:rPr lang="es-EC" baseline="0" dirty="0" smtClean="0"/>
                        <a:t> el componente de diferenciación agrega un mayor grado de complejidad.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Suavizado Exponencial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Permite</a:t>
                      </a:r>
                      <a:r>
                        <a:rPr lang="es-EC" baseline="0" dirty="0" smtClean="0"/>
                        <a:t> elegir una técnica especializada en los componentes que sean parte de la serie de tiempo.  Esto mejora las estimaciones realizadas.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M</a:t>
                      </a:r>
                      <a:r>
                        <a:rPr lang="es-EC" baseline="0" dirty="0" smtClean="0"/>
                        <a:t>ientras mas componentes tenga la serie de tiempo, mas complejo serán los cálculos necesarios para la estimación.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Filtro de</a:t>
                      </a:r>
                      <a:r>
                        <a:rPr lang="es-EC" baseline="0" dirty="0" smtClean="0"/>
                        <a:t> </a:t>
                      </a:r>
                      <a:r>
                        <a:rPr lang="es-EC" baseline="0" dirty="0" err="1" smtClean="0"/>
                        <a:t>Kalman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Es</a:t>
                      </a:r>
                      <a:r>
                        <a:rPr lang="es-EC" baseline="0" dirty="0" smtClean="0"/>
                        <a:t> independiente de los cambios estructurales en el modelo.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Se necesita</a:t>
                      </a:r>
                      <a:r>
                        <a:rPr lang="es-EC" baseline="0" dirty="0" smtClean="0"/>
                        <a:t> obtener datos constantemente para medir el error y corregir las estimaciones.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Índice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pPr marL="514350" indent="-514350">
              <a:buFont typeface="Wingdings"/>
              <a:buAutoNum type="arabicPeriod"/>
            </a:pPr>
            <a:r>
              <a:rPr lang="es-ES_tradnl" sz="2800" dirty="0" smtClean="0"/>
              <a:t>Introducción</a:t>
            </a:r>
          </a:p>
          <a:p>
            <a:pPr marL="514350" indent="-514350">
              <a:buFont typeface="Wingdings"/>
              <a:buAutoNum type="arabicPeriod"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Sistema de recolección y visualización de indicadores</a:t>
            </a:r>
          </a:p>
          <a:p>
            <a:pPr marL="834390" lvl="1" indent="-514350">
              <a:buFont typeface="Wingdings"/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Modulo de Administración de datos configurables</a:t>
            </a:r>
          </a:p>
          <a:p>
            <a:pPr marL="834390" lvl="1" indent="-514350">
              <a:buFont typeface="Wingdings"/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Modulo de Recolección de datos</a:t>
            </a:r>
          </a:p>
          <a:p>
            <a:pPr marL="834390" lvl="1" indent="-514350">
              <a:buFont typeface="Wingdings"/>
              <a:buAutoNum type="arabicPeriod"/>
            </a:pP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Módulo de Visualización de Indicadores</a:t>
            </a:r>
            <a:endParaRPr lang="es-ES_tradnl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S_tradnl" dirty="0" smtClean="0"/>
              <a:t>Modelamiento Matemático</a:t>
            </a:r>
          </a:p>
          <a:p>
            <a:pPr marL="514350" indent="-514350">
              <a:buAutoNum type="arabicPeriod"/>
            </a:pPr>
            <a:r>
              <a:rPr lang="es-ES_tradnl" dirty="0" smtClean="0"/>
              <a:t>Conclusiones y Recomendaciones</a:t>
            </a:r>
          </a:p>
          <a:p>
            <a:pPr marL="1108710" lvl="2" indent="-514350">
              <a:buAutoNum type="arabicPeriod"/>
            </a:pP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fontAlgn="auto"/>
            <a:r>
              <a:rPr lang="es-EC" sz="2800" b="1" dirty="0" smtClean="0"/>
              <a:t>Módulo de Administración de datos Configurables</a:t>
            </a:r>
            <a:endParaRPr lang="es-ES" sz="2800" dirty="0" smtClean="0"/>
          </a:p>
          <a:p>
            <a:pPr lvl="2" fontAlgn="auto"/>
            <a:r>
              <a:rPr lang="es-EC" sz="2400" dirty="0" smtClean="0"/>
              <a:t>Rango de índices</a:t>
            </a:r>
            <a:endParaRPr lang="es-ES" sz="2400" dirty="0" smtClean="0"/>
          </a:p>
          <a:p>
            <a:pPr lvl="2"/>
            <a:r>
              <a:rPr lang="es-EC" sz="2400" dirty="0" smtClean="0"/>
              <a:t>Ingreso de parqueos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66" cy="990600"/>
          </a:xfrm>
        </p:spPr>
        <p:txBody>
          <a:bodyPr>
            <a:noAutofit/>
          </a:bodyPr>
          <a:lstStyle/>
          <a:p>
            <a:pPr lvl="0"/>
            <a:r>
              <a:rPr lang="es-ES_tradnl" sz="2400" b="1" dirty="0" smtClean="0"/>
              <a:t>SISTEMA DE RECOLECCIÓN Y VISUALIZACIÓN DE INDICADORES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Esquema General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0" y="1700808"/>
          <a:ext cx="914400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7" name="86 Grupo"/>
          <p:cNvGrpSpPr/>
          <p:nvPr/>
        </p:nvGrpSpPr>
        <p:grpSpPr>
          <a:xfrm>
            <a:off x="251520" y="1556792"/>
            <a:ext cx="4176464" cy="4464496"/>
            <a:chOff x="251520" y="1556792"/>
            <a:chExt cx="4176464" cy="4464496"/>
          </a:xfrm>
        </p:grpSpPr>
        <p:grpSp>
          <p:nvGrpSpPr>
            <p:cNvPr id="83" name="82 Grupo"/>
            <p:cNvGrpSpPr/>
            <p:nvPr/>
          </p:nvGrpSpPr>
          <p:grpSpPr>
            <a:xfrm>
              <a:off x="251520" y="1556792"/>
              <a:ext cx="4176464" cy="4464496"/>
              <a:chOff x="251520" y="1556792"/>
              <a:chExt cx="4176464" cy="4464496"/>
            </a:xfrm>
          </p:grpSpPr>
          <p:cxnSp>
            <p:nvCxnSpPr>
              <p:cNvPr id="66" name="65 Conector angular"/>
              <p:cNvCxnSpPr/>
              <p:nvPr/>
            </p:nvCxnSpPr>
            <p:spPr>
              <a:xfrm rot="5400000">
                <a:off x="107504" y="1700808"/>
                <a:ext cx="4464496" cy="4176464"/>
              </a:xfrm>
              <a:prstGeom prst="bentConnector3">
                <a:avLst>
                  <a:gd name="adj1" fmla="val -9"/>
                </a:avLst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81 Conector recto de flecha"/>
              <p:cNvCxnSpPr/>
              <p:nvPr/>
            </p:nvCxnSpPr>
            <p:spPr>
              <a:xfrm>
                <a:off x="251520" y="6021288"/>
                <a:ext cx="36004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84 Conector recto"/>
            <p:cNvCxnSpPr/>
            <p:nvPr/>
          </p:nvCxnSpPr>
          <p:spPr>
            <a:xfrm>
              <a:off x="4427984" y="1556792"/>
              <a:ext cx="0" cy="72008"/>
            </a:xfrm>
            <a:prstGeom prst="line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b="1" dirty="0" smtClean="0"/>
              <a:t>Rango de índices</a:t>
            </a:r>
            <a:endParaRPr lang="es-ES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 l="1758" t="51203" r="31670" b="10447"/>
          <a:stretch>
            <a:fillRect/>
          </a:stretch>
        </p:blipFill>
        <p:spPr bwMode="auto">
          <a:xfrm>
            <a:off x="500034" y="2357430"/>
            <a:ext cx="72152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84961" t="57770" r="11523" b="14865"/>
          <a:stretch>
            <a:fillRect/>
          </a:stretch>
        </p:blipFill>
        <p:spPr bwMode="auto">
          <a:xfrm>
            <a:off x="8072462" y="2357430"/>
            <a:ext cx="6429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b="1" dirty="0" smtClean="0"/>
              <a:t>Ingreso de Parqueos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t="21199" r="13337" b="42398"/>
          <a:stretch>
            <a:fillRect/>
          </a:stretch>
        </p:blipFill>
        <p:spPr bwMode="auto">
          <a:xfrm>
            <a:off x="1142976" y="1857365"/>
            <a:ext cx="714664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fontAlgn="auto"/>
            <a:r>
              <a:rPr lang="es-EC" sz="2800" b="1" dirty="0" smtClean="0"/>
              <a:t>Módulo de Recolección de datos</a:t>
            </a:r>
            <a:endParaRPr lang="es-ES" sz="2800" dirty="0" smtClean="0"/>
          </a:p>
          <a:p>
            <a:pPr lvl="2" fontAlgn="auto"/>
            <a:r>
              <a:rPr lang="es-EC" sz="2400" dirty="0" smtClean="0"/>
              <a:t>Generación de datos simulados</a:t>
            </a:r>
            <a:endParaRPr lang="es-ES" sz="2400" dirty="0" smtClean="0"/>
          </a:p>
          <a:p>
            <a:pPr lvl="2"/>
            <a:r>
              <a:rPr lang="es-EC" sz="2400" dirty="0" smtClean="0"/>
              <a:t>Carga de archivos XML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66" cy="990600"/>
          </a:xfrm>
        </p:spPr>
        <p:txBody>
          <a:bodyPr>
            <a:noAutofit/>
          </a:bodyPr>
          <a:lstStyle/>
          <a:p>
            <a:pPr lvl="0"/>
            <a:r>
              <a:rPr lang="es-ES_tradnl" sz="2400" b="1" smtClean="0"/>
              <a:t>SISTEMA DE RECOLECCIÓN Y VISUALIZACIÓN DE INDICADORES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66" cy="990600"/>
          </a:xfrm>
        </p:spPr>
        <p:txBody>
          <a:bodyPr>
            <a:noAutofit/>
          </a:bodyPr>
          <a:lstStyle/>
          <a:p>
            <a:pPr lvl="0"/>
            <a:r>
              <a:rPr lang="es-ES_tradnl" sz="2400" b="1" smtClean="0"/>
              <a:t>SISTEMA DE RECOLECCIÓN Y VISUALIZACIÓN DE INDICADORES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 l="1419" t="20771" r="14580" b="50102"/>
          <a:stretch>
            <a:fillRect/>
          </a:stretch>
        </p:blipFill>
        <p:spPr bwMode="auto">
          <a:xfrm>
            <a:off x="857224" y="2357430"/>
            <a:ext cx="75009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b="1" dirty="0" smtClean="0"/>
              <a:t>Generación de Datos</a:t>
            </a:r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857628"/>
            <a:ext cx="4429156" cy="184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323274"/>
            <a:ext cx="4643470" cy="117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5322" y="3857628"/>
            <a:ext cx="4387272" cy="17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b="1" smtClean="0"/>
              <a:t>Administración</a:t>
            </a:r>
            <a:endParaRPr lang="es-ES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287" t="20985" r="42098" b="44695"/>
          <a:stretch>
            <a:fillRect/>
          </a:stretch>
        </p:blipFill>
        <p:spPr bwMode="auto">
          <a:xfrm>
            <a:off x="642910" y="2571744"/>
            <a:ext cx="5429288" cy="24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172" t="33446" r="78321" b="11618"/>
          <a:stretch>
            <a:fillRect/>
          </a:stretch>
        </p:blipFill>
        <p:spPr bwMode="auto">
          <a:xfrm>
            <a:off x="5357817" y="1714488"/>
            <a:ext cx="313677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PAGINA PRINCIPAL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r="1656" b="2941"/>
          <a:stretch>
            <a:fillRect/>
          </a:stretch>
        </p:blipFill>
        <p:spPr bwMode="auto">
          <a:xfrm>
            <a:off x="893374" y="1600200"/>
            <a:ext cx="759220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Indicadores Analizados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531" t="57770" r="11523" b="14865"/>
          <a:stretch>
            <a:fillRect/>
          </a:stretch>
        </p:blipFill>
        <p:spPr bwMode="auto">
          <a:xfrm>
            <a:off x="285720" y="1571612"/>
            <a:ext cx="71438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Conector recto de flecha"/>
          <p:cNvCxnSpPr/>
          <p:nvPr/>
        </p:nvCxnSpPr>
        <p:spPr>
          <a:xfrm rot="5400000">
            <a:off x="4892677" y="403542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 rot="2185211">
            <a:off x="4898791" y="4744264"/>
            <a:ext cx="2073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Diferencia entre mes</a:t>
            </a:r>
            <a:br>
              <a:rPr lang="es-EC" dirty="0" smtClean="0"/>
            </a:br>
            <a:r>
              <a:rPr lang="es-EC" dirty="0" smtClean="0"/>
              <a:t>anterior y actual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 rot="2332828">
            <a:off x="6040702" y="4795291"/>
            <a:ext cx="276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r>
              <a:rPr lang="es-EC" dirty="0" smtClean="0"/>
              <a:t>Crecimiento o decrecimiento</a:t>
            </a:r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 rot="2329457">
            <a:off x="6832437" y="4815938"/>
            <a:ext cx="315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r>
              <a:rPr lang="es-EC" sz="1600" dirty="0" smtClean="0"/>
              <a:t>Crecimiento o decrecimiento </a:t>
            </a:r>
            <a:br>
              <a:rPr lang="es-EC" sz="1600" dirty="0" smtClean="0"/>
            </a:br>
            <a:r>
              <a:rPr lang="es-EC" sz="1600" dirty="0" smtClean="0"/>
              <a:t>dentro de los niveles deseados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862" t="35949" r="71565" b="4432"/>
          <a:stretch>
            <a:fillRect/>
          </a:stretch>
        </p:blipFill>
        <p:spPr bwMode="auto">
          <a:xfrm>
            <a:off x="428596" y="3857628"/>
            <a:ext cx="22860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19 Conector recto de flecha"/>
          <p:cNvCxnSpPr/>
          <p:nvPr/>
        </p:nvCxnSpPr>
        <p:spPr>
          <a:xfrm rot="5400000">
            <a:off x="6178561" y="403542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5400000">
            <a:off x="6821503" y="403542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2928926" y="6357958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4598229" y="6143644"/>
            <a:ext cx="185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/>
              <a:t>Accesos Rápidos</a:t>
            </a:r>
            <a:endParaRPr lang="en-US" sz="2000" dirty="0"/>
          </a:p>
        </p:txBody>
      </p:sp>
      <p:cxnSp>
        <p:nvCxnSpPr>
          <p:cNvPr id="27" name="26 Conector recto"/>
          <p:cNvCxnSpPr/>
          <p:nvPr/>
        </p:nvCxnSpPr>
        <p:spPr>
          <a:xfrm>
            <a:off x="2714612" y="428625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2714612" y="528638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2714612" y="621508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5400000">
            <a:off x="1893075" y="5322107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85752"/>
            <a:ext cx="8153400" cy="714356"/>
          </a:xfrm>
        </p:spPr>
        <p:txBody>
          <a:bodyPr>
            <a:normAutofit/>
          </a:bodyPr>
          <a:lstStyle/>
          <a:p>
            <a:pPr lvl="3" algn="l" rtl="0">
              <a:spcBef>
                <a:spcPct val="0"/>
              </a:spcBef>
            </a:pPr>
            <a:r>
              <a:rPr lang="es-EC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1) Porcentaje </a:t>
            </a:r>
            <a:r>
              <a:rPr lang="es-EC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uso de parqueo</a:t>
            </a:r>
            <a:endParaRPr lang="es-E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8160" t="27068" r="39705" b="43811"/>
          <a:stretch>
            <a:fillRect/>
          </a:stretch>
        </p:blipFill>
        <p:spPr bwMode="auto">
          <a:xfrm>
            <a:off x="1071538" y="4643422"/>
            <a:ext cx="68580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3125" t="33784" r="28906" b="12500"/>
          <a:stretch>
            <a:fillRect/>
          </a:stretch>
        </p:blipFill>
        <p:spPr bwMode="auto">
          <a:xfrm>
            <a:off x="214282" y="1571612"/>
            <a:ext cx="87868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pPr lvl="3" algn="l" rtl="0">
              <a:spcBef>
                <a:spcPct val="0"/>
              </a:spcBef>
            </a:pPr>
            <a:r>
              <a:rPr lang="es-EC" sz="40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2) Flujo </a:t>
            </a:r>
            <a:r>
              <a:rPr lang="es-EC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entrada y salida de vehículos</a:t>
            </a:r>
            <a:endParaRPr lang="es-E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43" t="35473" r="32617" b="16915"/>
          <a:stretch>
            <a:fillRect/>
          </a:stretch>
        </p:blipFill>
        <p:spPr bwMode="auto">
          <a:xfrm>
            <a:off x="142844" y="1500174"/>
            <a:ext cx="86439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0742" t="90541" r="76953" b="5405"/>
          <a:stretch>
            <a:fillRect/>
          </a:stretch>
        </p:blipFill>
        <p:spPr bwMode="auto">
          <a:xfrm>
            <a:off x="7143768" y="1643050"/>
            <a:ext cx="150019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12500" t="46959" r="34180" b="23649"/>
          <a:stretch>
            <a:fillRect/>
          </a:stretch>
        </p:blipFill>
        <p:spPr bwMode="auto">
          <a:xfrm>
            <a:off x="928662" y="4643446"/>
            <a:ext cx="73581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33008" t="85473" r="58203" b="10473"/>
          <a:stretch>
            <a:fillRect/>
          </a:stretch>
        </p:blipFill>
        <p:spPr bwMode="auto">
          <a:xfrm>
            <a:off x="4143372" y="4286256"/>
            <a:ext cx="107157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3600" dirty="0" smtClean="0"/>
              <a:t>Sistema para la recolección, visualización y análisis indicadores para la gestión de estacionamientos vehiculares</a:t>
            </a:r>
          </a:p>
          <a:p>
            <a:r>
              <a:rPr lang="es-ES" sz="3600" dirty="0" smtClean="0"/>
              <a:t>El sistema se validó usando un sistema que simuló la información que generaría un estacionamiento.</a:t>
            </a:r>
          </a:p>
          <a:p>
            <a:r>
              <a:rPr lang="es-ES" sz="3600" dirty="0" smtClean="0"/>
              <a:t>El sistema grafica indicadores de gestión que dan mejor información al administrador del estacionamiento.</a:t>
            </a:r>
          </a:p>
          <a:p>
            <a:endParaRPr lang="es-ES" sz="3600" dirty="0" smtClean="0"/>
          </a:p>
          <a:p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3) Tiempo promedio del uso del parqueo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8789" t="17230" r="41406" b="54392"/>
          <a:stretch>
            <a:fillRect/>
          </a:stretch>
        </p:blipFill>
        <p:spPr bwMode="auto">
          <a:xfrm>
            <a:off x="1285852" y="4643446"/>
            <a:ext cx="685804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4747" t="28716" r="30664" b="16554"/>
          <a:stretch>
            <a:fillRect/>
          </a:stretch>
        </p:blipFill>
        <p:spPr bwMode="auto">
          <a:xfrm>
            <a:off x="428596" y="1571612"/>
            <a:ext cx="835824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 l="10742" t="84460" r="75781" b="12499"/>
          <a:stretch>
            <a:fillRect/>
          </a:stretch>
        </p:blipFill>
        <p:spPr bwMode="auto">
          <a:xfrm>
            <a:off x="6786578" y="1785926"/>
            <a:ext cx="164307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4) Porcentaje de placas no reconocidas / no existentes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44" t="36486" r="30859" b="9797"/>
          <a:stretch>
            <a:fillRect/>
          </a:stretch>
        </p:blipFill>
        <p:spPr bwMode="auto">
          <a:xfrm>
            <a:off x="357158" y="1571613"/>
            <a:ext cx="8429684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7812" t="51014" r="35351" b="13513"/>
          <a:stretch>
            <a:fillRect/>
          </a:stretch>
        </p:blipFill>
        <p:spPr bwMode="auto">
          <a:xfrm>
            <a:off x="1071538" y="4643446"/>
            <a:ext cx="71438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11133" t="84122" r="67773" b="12837"/>
          <a:stretch>
            <a:fillRect/>
          </a:stretch>
        </p:blipFill>
        <p:spPr bwMode="auto">
          <a:xfrm>
            <a:off x="6072198" y="1643050"/>
            <a:ext cx="257176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5) Porcentaje de usuario nuevos</a:t>
            </a:r>
            <a:endParaRPr lang="es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1953" t="28716" r="30664" b="17567"/>
          <a:stretch>
            <a:fillRect/>
          </a:stretch>
        </p:blipFill>
        <p:spPr bwMode="auto">
          <a:xfrm>
            <a:off x="214282" y="1571612"/>
            <a:ext cx="8501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l="11328" t="28716" r="31250" b="45946"/>
          <a:stretch>
            <a:fillRect/>
          </a:stretch>
        </p:blipFill>
        <p:spPr bwMode="auto">
          <a:xfrm>
            <a:off x="928662" y="4786322"/>
            <a:ext cx="7358114" cy="187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 l="11133" t="83108" r="79492" b="12838"/>
          <a:stretch>
            <a:fillRect/>
          </a:stretch>
        </p:blipFill>
        <p:spPr bwMode="auto">
          <a:xfrm>
            <a:off x="7215206" y="1785926"/>
            <a:ext cx="114300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6) Movimientos únicos por usuario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344" t="39527" r="30859" b="6756"/>
          <a:stretch>
            <a:fillRect/>
          </a:stretch>
        </p:blipFill>
        <p:spPr bwMode="auto">
          <a:xfrm>
            <a:off x="214282" y="1643050"/>
            <a:ext cx="842968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12500" t="38851" r="33594" b="34797"/>
          <a:stretch>
            <a:fillRect/>
          </a:stretch>
        </p:blipFill>
        <p:spPr bwMode="auto">
          <a:xfrm>
            <a:off x="593491" y="4572008"/>
            <a:ext cx="783616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 l="10742" t="83446" r="76953" b="12500"/>
          <a:stretch>
            <a:fillRect/>
          </a:stretch>
        </p:blipFill>
        <p:spPr bwMode="auto">
          <a:xfrm>
            <a:off x="6715140" y="1785926"/>
            <a:ext cx="150019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66048" cy="990600"/>
          </a:xfrm>
        </p:spPr>
        <p:txBody>
          <a:bodyPr>
            <a:normAutofit fontScale="90000"/>
          </a:bodyPr>
          <a:lstStyle/>
          <a:p>
            <a:pPr fontAlgn="auto"/>
            <a:r>
              <a:rPr lang="es-EC" smtClean="0"/>
              <a:t>Flujo de vehículos de un parqueo a otro </a:t>
            </a:r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0547" t="30405" r="30859" b="61487"/>
          <a:stretch>
            <a:fillRect/>
          </a:stretch>
        </p:blipFill>
        <p:spPr bwMode="auto">
          <a:xfrm>
            <a:off x="1000100" y="5715016"/>
            <a:ext cx="72866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2539" t="33784" r="30664" b="18581"/>
          <a:stretch>
            <a:fillRect/>
          </a:stretch>
        </p:blipFill>
        <p:spPr bwMode="auto">
          <a:xfrm>
            <a:off x="500034" y="1857364"/>
            <a:ext cx="814393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 l="9570" t="88514" r="84571" b="6418"/>
          <a:stretch>
            <a:fillRect/>
          </a:stretch>
        </p:blipFill>
        <p:spPr bwMode="auto">
          <a:xfrm>
            <a:off x="7643834" y="1928802"/>
            <a:ext cx="71438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/>
            <a:r>
              <a:rPr lang="es-EC" sz="44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7) Tracking </a:t>
            </a:r>
            <a:r>
              <a:rPr lang="es-EC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vehículos</a:t>
            </a:r>
            <a:endParaRPr lang="es-ES" sz="4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4687" t="51689" r="30859" b="9797"/>
          <a:stretch>
            <a:fillRect/>
          </a:stretch>
        </p:blipFill>
        <p:spPr bwMode="auto">
          <a:xfrm>
            <a:off x="214314" y="2000240"/>
            <a:ext cx="8786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Índice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s-ES_tradnl" dirty="0" smtClean="0"/>
              <a:t>Introducción</a:t>
            </a:r>
          </a:p>
          <a:p>
            <a:pPr marL="514350" indent="-514350">
              <a:buAutoNum type="arabicPeriod"/>
            </a:pPr>
            <a:r>
              <a:rPr lang="es-ES" dirty="0" smtClean="0"/>
              <a:t>Sistema de recolección y visualización de indicadores</a:t>
            </a:r>
            <a:endParaRPr lang="es-ES_tradnl" dirty="0" smtClean="0"/>
          </a:p>
          <a:p>
            <a:pPr marL="514350" indent="-514350">
              <a:buAutoNum type="arabicPeriod"/>
            </a:pPr>
            <a:r>
              <a:rPr lang="es-ES_tradnl" b="1" dirty="0" err="1" smtClean="0">
                <a:solidFill>
                  <a:schemeClr val="accent2">
                    <a:lumMod val="75000"/>
                  </a:schemeClr>
                </a:solidFill>
              </a:rPr>
              <a:t>Modelamiento</a:t>
            </a: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Matemático</a:t>
            </a:r>
          </a:p>
          <a:p>
            <a:pPr marL="834390" lvl="1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Porcentaje de uso</a:t>
            </a:r>
          </a:p>
          <a:p>
            <a:pPr marL="834390" lvl="1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Flujo de entrada y salida</a:t>
            </a:r>
          </a:p>
          <a:p>
            <a:pPr marL="834390" lvl="1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Tiempo promedio de uso</a:t>
            </a:r>
          </a:p>
          <a:p>
            <a:pPr marL="834390" lvl="1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Porcentaje de placas no reconocidas y no existentes</a:t>
            </a:r>
          </a:p>
          <a:p>
            <a:pPr marL="834390" lvl="1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Porcentaje de usuarios nuevos</a:t>
            </a:r>
          </a:p>
          <a:p>
            <a:pPr marL="834390" lvl="1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Movimientos únicos por usuarios</a:t>
            </a:r>
          </a:p>
          <a:p>
            <a:pPr marL="834390" lvl="1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Flujo de vehículos de un parqueo a otro</a:t>
            </a:r>
          </a:p>
          <a:p>
            <a:pPr marL="514350" indent="-514350">
              <a:buAutoNum type="arabicPeriod"/>
            </a:pPr>
            <a:r>
              <a:rPr lang="es-ES_tradnl" dirty="0" smtClean="0"/>
              <a:t>Conclusiones y Recomendaciones</a:t>
            </a:r>
          </a:p>
          <a:p>
            <a:pPr marL="1108710" lvl="2" indent="-514350">
              <a:buAutoNum type="arabicPeriod"/>
            </a:pP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Modelamiento Matemático</a:t>
            </a:r>
            <a:endParaRPr lang="es-ES_tradnl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_tradnl" sz="3200" dirty="0" smtClean="0"/>
              <a:t>Se utilizó el sistema estadístico SPSS para encontrar y generar los datos necesarios para definir los modelos matemáticos a los cuales se ajustan los indicadores.</a:t>
            </a:r>
          </a:p>
          <a:p>
            <a:r>
              <a:rPr lang="es-ES_tradnl" sz="3200" dirty="0" smtClean="0"/>
              <a:t>Para esto se realizó la extracción de las series de tiempo de los indicadores desde la base de datos y se los cargo en el sistema SPSS.</a:t>
            </a:r>
            <a:endParaRPr lang="es-ES_trad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Porcentaje de uso</a:t>
            </a:r>
            <a:endParaRPr lang="es-ES_tradnl" dirty="0"/>
          </a:p>
        </p:txBody>
      </p:sp>
      <p:pic>
        <p:nvPicPr>
          <p:cNvPr id="4" name="3 Marcador de contenido" descr="H:\vision por computadora\DATOS_SPSS2\porc_uso_porhora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r="21132"/>
          <a:stretch>
            <a:fillRect/>
          </a:stretch>
        </p:blipFill>
        <p:spPr bwMode="auto">
          <a:xfrm>
            <a:off x="54200" y="1556792"/>
            <a:ext cx="53098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07979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Permite prever el crecimiento de uso que tendrá el estacionamiento, por lo tanto permitirá revisar si el uso esta cerca del 100%</a:t>
            </a:r>
          </a:p>
          <a:p>
            <a:r>
              <a:rPr lang="es-ES_tradnl" dirty="0" smtClean="0"/>
              <a:t>Se pueden ver que los datos simulados son contantes durante todo el día, pero al siguiente año se da un aumento del 10% aprox.</a:t>
            </a:r>
          </a:p>
          <a:p>
            <a:endParaRPr lang="es-ES_tradnl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Flujo de entrada y salida</a:t>
            </a:r>
            <a:endParaRPr lang="es-ES_tradnl" dirty="0"/>
          </a:p>
        </p:txBody>
      </p:sp>
      <p:sp>
        <p:nvSpPr>
          <p:cNvPr id="14" name="13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007785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Se puede revisar a que horas se produce congestionamiento en las entradas o salidas.</a:t>
            </a:r>
          </a:p>
          <a:p>
            <a:r>
              <a:rPr lang="es-ES_tradnl" dirty="0" smtClean="0"/>
              <a:t>Horas pico flujo entrada: 6:00 – 9:00 y 15:00 y 18:00</a:t>
            </a:r>
          </a:p>
          <a:p>
            <a:r>
              <a:rPr lang="es-ES_tradnl" dirty="0" smtClean="0"/>
              <a:t>Horas pico flujo salida: 00:00-2:00, 9:00-12:00 y 16:00 y 17:00</a:t>
            </a:r>
          </a:p>
          <a:p>
            <a:endParaRPr lang="es-EC" dirty="0"/>
          </a:p>
        </p:txBody>
      </p:sp>
      <p:pic>
        <p:nvPicPr>
          <p:cNvPr id="15" name="5 Marcador de contenido" descr="H:\vision por computadora\DATOS_SPSS2\flujo_entrada_salida_porhora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r="20981"/>
          <a:stretch>
            <a:fillRect/>
          </a:stretch>
        </p:blipFill>
        <p:spPr bwMode="auto">
          <a:xfrm>
            <a:off x="54052" y="1559532"/>
            <a:ext cx="4021834" cy="503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Interrogantes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525963"/>
          </a:xfrm>
        </p:spPr>
        <p:txBody>
          <a:bodyPr>
            <a:normAutofit/>
          </a:bodyPr>
          <a:lstStyle/>
          <a:p>
            <a:pPr fontAlgn="auto"/>
            <a:r>
              <a:rPr lang="es-EC" dirty="0" smtClean="0"/>
              <a:t>¿Existen suficientes parqueos?</a:t>
            </a:r>
            <a:endParaRPr lang="es-ES" dirty="0" smtClean="0"/>
          </a:p>
          <a:p>
            <a:r>
              <a:rPr lang="es-EC" dirty="0" smtClean="0"/>
              <a:t>¿</a:t>
            </a:r>
            <a:r>
              <a:rPr lang="es-ES_tradnl" dirty="0" smtClean="0"/>
              <a:t>Cual es el flujo de vehículos?</a:t>
            </a:r>
          </a:p>
          <a:p>
            <a:r>
              <a:rPr lang="es-EC" dirty="0" smtClean="0"/>
              <a:t>¿</a:t>
            </a:r>
            <a:r>
              <a:rPr lang="es-ES_tradnl" dirty="0" smtClean="0"/>
              <a:t>Cual es el comportamiento de uno o algunos vehículos?</a:t>
            </a:r>
          </a:p>
          <a:p>
            <a:r>
              <a:rPr lang="es-EC" dirty="0" smtClean="0"/>
              <a:t>¿</a:t>
            </a:r>
            <a:r>
              <a:rPr lang="es-ES_tradnl" dirty="0" smtClean="0"/>
              <a:t>Que porcentaje de placas se han podido reconocer?</a:t>
            </a:r>
            <a:endParaRPr lang="en-U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Tiempo promedio de uso</a:t>
            </a:r>
            <a:endParaRPr lang="es-ES_tradnl" dirty="0"/>
          </a:p>
        </p:txBody>
      </p:sp>
      <p:pic>
        <p:nvPicPr>
          <p:cNvPr id="4" name="3 Marcador de contenido" descr="H:\vision por computadora\DATOS_SPSS2\prom_uso_porhora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r="26633"/>
          <a:stretch>
            <a:fillRect/>
          </a:stretch>
        </p:blipFill>
        <p:spPr bwMode="auto">
          <a:xfrm>
            <a:off x="1" y="2348881"/>
            <a:ext cx="459803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Indica el tiempo promedio que los clientes utilizaron el servicio</a:t>
            </a:r>
          </a:p>
          <a:p>
            <a:r>
              <a:rPr lang="es-ES_tradnl" dirty="0" smtClean="0"/>
              <a:t>Tiene cambios abruptos pero en promedio la permanencia es de 150 minutos, con un muy leve crecimiento pronosticado.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Porcentaje de placas no reconocidas y no existentes</a:t>
            </a:r>
            <a:endParaRPr lang="es-ES_tradnl" dirty="0"/>
          </a:p>
        </p:txBody>
      </p:sp>
      <p:pic>
        <p:nvPicPr>
          <p:cNvPr id="4" name="3 Marcador de contenido" descr="H:\vision por computadora\DATOS_SPSS2\porc_placas_pordiasemana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r="25833"/>
          <a:stretch>
            <a:fillRect/>
          </a:stretch>
        </p:blipFill>
        <p:spPr bwMode="auto">
          <a:xfrm>
            <a:off x="609600" y="1561511"/>
            <a:ext cx="3746376" cy="52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268434"/>
          </a:xfrm>
        </p:spPr>
        <p:txBody>
          <a:bodyPr>
            <a:normAutofit/>
          </a:bodyPr>
          <a:lstStyle/>
          <a:p>
            <a:r>
              <a:rPr lang="es-ES_tradnl" dirty="0" smtClean="0"/>
              <a:t>Indica la efectividad del sistema de reconocimiento ANPR.</a:t>
            </a:r>
          </a:p>
          <a:p>
            <a:r>
              <a:rPr lang="es-ES_tradnl" dirty="0" smtClean="0"/>
              <a:t>Ambos indicadores tienen tendencia hacia la baja, lo que indica una mayor efectividad de sistema.</a:t>
            </a:r>
          </a:p>
          <a:p>
            <a:r>
              <a:rPr lang="es-ES_tradnl" dirty="0" smtClean="0"/>
              <a:t>Los valores de ambos indicadores no pasan del 4%.</a:t>
            </a:r>
            <a:endParaRPr lang="es-EC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Porcentaje de usuarios nuevos</a:t>
            </a:r>
            <a:endParaRPr lang="es-ES_tradnl" dirty="0"/>
          </a:p>
        </p:txBody>
      </p:sp>
      <p:pic>
        <p:nvPicPr>
          <p:cNvPr id="4" name="3 Marcador de contenido" descr="H:\vision por computadora\DATOS_SPSS2\porc_usuarios_nuevos_pormes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l="2689" r="25833"/>
          <a:stretch>
            <a:fillRect/>
          </a:stretch>
        </p:blipFill>
        <p:spPr bwMode="auto">
          <a:xfrm>
            <a:off x="-1" y="1988839"/>
            <a:ext cx="4763641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Nos permite conocer si los usuarios regresan al estacionamiento constantemente.</a:t>
            </a:r>
          </a:p>
          <a:p>
            <a:r>
              <a:rPr lang="es-ES_tradnl" sz="3200" dirty="0" smtClean="0"/>
              <a:t>Claramente se ve que el indicador baja un 20% por año.</a:t>
            </a:r>
            <a:endParaRPr lang="es-EC"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Movimientos únicos por usuarios</a:t>
            </a:r>
            <a:endParaRPr lang="es-ES_tradnl" dirty="0"/>
          </a:p>
        </p:txBody>
      </p:sp>
      <p:pic>
        <p:nvPicPr>
          <p:cNvPr id="4" name="3 Marcador de contenido" descr="H:\vision por computadora\DATOS_SPSS2\mov_unicos_entrada_salida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l="1903" r="25833"/>
          <a:stretch>
            <a:fillRect/>
          </a:stretch>
        </p:blipFill>
        <p:spPr bwMode="auto">
          <a:xfrm>
            <a:off x="0" y="1553567"/>
            <a:ext cx="3707904" cy="531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Nos indica cuantos usuarios han utilizado el parqueo.</a:t>
            </a:r>
          </a:p>
          <a:p>
            <a:r>
              <a:rPr lang="es-ES_tradnl" sz="3200" dirty="0" smtClean="0"/>
              <a:t>Se comparan los días de la semana y los primeros 4 días ingresan usuarios en mayor proporción que los últimos 3.</a:t>
            </a:r>
            <a:endParaRPr lang="es-EC" sz="32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Flujo de vehículos de un parqueo a otro</a:t>
            </a:r>
            <a:endParaRPr lang="es-ES_tradnl" dirty="0"/>
          </a:p>
        </p:txBody>
      </p:sp>
      <p:pic>
        <p:nvPicPr>
          <p:cNvPr id="4" name="3 Marcador de contenido" descr="H:\vision por computadora\DATOS_SPSS2\flujo_entre_estacionamientos_pormes.pn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l="1903" r="25833"/>
          <a:stretch>
            <a:fillRect/>
          </a:stretch>
        </p:blipFill>
        <p:spPr bwMode="auto">
          <a:xfrm>
            <a:off x="24782" y="2420888"/>
            <a:ext cx="476324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716016" y="1589567"/>
            <a:ext cx="4248471" cy="5079794"/>
          </a:xfrm>
        </p:spPr>
        <p:txBody>
          <a:bodyPr>
            <a:normAutofit/>
          </a:bodyPr>
          <a:lstStyle/>
          <a:p>
            <a:r>
              <a:rPr lang="es-ES_tradnl" dirty="0" smtClean="0"/>
              <a:t>Permite verificar si hay correlación entre las salidas de un estacionamiento y los ingresos en otro.</a:t>
            </a:r>
          </a:p>
          <a:p>
            <a:r>
              <a:rPr lang="es-ES_tradnl" dirty="0" smtClean="0"/>
              <a:t>Se puede observar que la relación entre estacionamientos es baja, esto quiere decir que los usuarios solo utilizan un estacionamiento. </a:t>
            </a:r>
            <a:endParaRPr lang="es-EC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Índice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S_tradnl" sz="3600" dirty="0" smtClean="0"/>
              <a:t>Introducción</a:t>
            </a:r>
          </a:p>
          <a:p>
            <a:pPr marL="514350" indent="-514350">
              <a:buAutoNum type="arabicPeriod"/>
            </a:pPr>
            <a:r>
              <a:rPr lang="es-ES" sz="3600" dirty="0" smtClean="0"/>
              <a:t>Sistema de recolección y visualización de indicadores</a:t>
            </a:r>
            <a:endParaRPr lang="es-ES_tradnl" sz="3600" dirty="0" smtClean="0"/>
          </a:p>
          <a:p>
            <a:pPr marL="514350" indent="-514350">
              <a:buFont typeface="Wingdings"/>
              <a:buAutoNum type="arabicPeriod"/>
            </a:pPr>
            <a:r>
              <a:rPr lang="es-ES_tradnl" sz="3600" dirty="0" err="1" smtClean="0"/>
              <a:t>Modelamiento</a:t>
            </a:r>
            <a:r>
              <a:rPr lang="es-ES_tradnl" sz="3600" dirty="0" smtClean="0"/>
              <a:t> Matemático</a:t>
            </a:r>
          </a:p>
          <a:p>
            <a:pPr marL="514350" indent="-514350">
              <a:buAutoNum type="arabicPeriod"/>
            </a:pPr>
            <a:r>
              <a:rPr lang="es-ES_tradnl" sz="3600" b="1" dirty="0" smtClean="0">
                <a:solidFill>
                  <a:schemeClr val="accent2">
                    <a:lumMod val="75000"/>
                  </a:schemeClr>
                </a:solidFill>
              </a:rPr>
              <a:t>Conclusiones y Recomendaciones</a:t>
            </a:r>
          </a:p>
          <a:p>
            <a:pPr marL="1108710" lvl="2" indent="-514350">
              <a:buAutoNum type="arabicPeriod"/>
            </a:pPr>
            <a:endParaRPr lang="es-ES_tradn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</a:t>
            </a:r>
            <a:endParaRPr lang="es-EC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506916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Se logró desarrollar indicadores especializados en la gestión de un estacionamiento, cada uno entrega información que ayuda en el proceso de administración del estacionamiento.</a:t>
            </a:r>
          </a:p>
          <a:p>
            <a:r>
              <a:rPr lang="es-ES_tradnl" dirty="0" smtClean="0"/>
              <a:t>Se definió un esquema de carga de datos que permitirá a los módulos de adquisición de parámetros de parqueo y reconocimiento de caracteres alimentar al sistema descrito.</a:t>
            </a:r>
          </a:p>
          <a:p>
            <a:r>
              <a:rPr lang="es-ES_tradnl" dirty="0" smtClean="0"/>
              <a:t>También se desarrollo un sistema de generación de datos aleatorios y se pudo observar que la metodología de suavizado exponencial fue la que mejor dio resultados en el ajuste de los indicadores.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Se recomienda desarrollar un modulo de “análisis estadístico” que extraiga automáticamente la información almacenada por el sistema y la procese para encontrar el modelo matemático correcto para un ajuste óptimo.</a:t>
            </a:r>
          </a:p>
          <a:p>
            <a:r>
              <a:rPr lang="es-ES_tradnl" dirty="0" smtClean="0"/>
              <a:t>Como otra opción existen otros motores estadísticos que se pueden utilizar como el proyecto open </a:t>
            </a:r>
            <a:r>
              <a:rPr lang="es-ES_tradnl" dirty="0" err="1" smtClean="0"/>
              <a:t>source</a:t>
            </a:r>
            <a:r>
              <a:rPr lang="es-ES_tradnl" dirty="0" smtClean="0"/>
              <a:t> “R”, el cual tiene API desarrollado bajo la plataforma .NET.</a:t>
            </a:r>
            <a:endParaRPr lang="es-EC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Autofit/>
          </a:bodyPr>
          <a:lstStyle/>
          <a:p>
            <a:r>
              <a:rPr lang="es-ES_tradnl" sz="2700" dirty="0" smtClean="0"/>
              <a:t>En caso de quererlo implementar en una plataforma open </a:t>
            </a:r>
            <a:r>
              <a:rPr lang="es-ES_tradnl" sz="2700" dirty="0" err="1" smtClean="0"/>
              <a:t>source</a:t>
            </a:r>
            <a:r>
              <a:rPr lang="es-ES_tradnl" sz="2700" dirty="0" smtClean="0"/>
              <a:t> se recomienda revisar el proyecto Mono para desplegar el sistema en producción ya que es una implementación open </a:t>
            </a:r>
            <a:r>
              <a:rPr lang="es-ES_tradnl" sz="2700" dirty="0" err="1" smtClean="0"/>
              <a:t>source</a:t>
            </a:r>
            <a:r>
              <a:rPr lang="es-ES_tradnl" sz="2700" dirty="0" smtClean="0"/>
              <a:t> de la plataforma .NET.</a:t>
            </a:r>
          </a:p>
          <a:p>
            <a:r>
              <a:rPr lang="es-ES_tradnl" sz="2700" dirty="0" smtClean="0"/>
              <a:t>Se recomienda realizar un análisis constante de la información acumulada ya que nueva información ayuda a realizar mejores ajustes de los indicadores.</a:t>
            </a:r>
          </a:p>
          <a:p>
            <a:r>
              <a:rPr lang="es-ES_tradnl" sz="2700" dirty="0" smtClean="0"/>
              <a:t>Por ultimo realizar la integración con los módulos restantes del seminario tomando en cuenta el formato especificado en este informe de materia de graduación</a:t>
            </a:r>
            <a:endParaRPr lang="es-EC" sz="27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683568" y="2743200"/>
            <a:ext cx="7811145" cy="1673225"/>
          </a:xfrm>
        </p:spPr>
        <p:txBody>
          <a:bodyPr>
            <a:noAutofit/>
          </a:bodyPr>
          <a:lstStyle/>
          <a:p>
            <a:pPr algn="ctr"/>
            <a:r>
              <a:rPr lang="es-ES_tradnl" sz="11500" dirty="0" smtClean="0"/>
              <a:t>GRACIAS</a:t>
            </a:r>
            <a:endParaRPr lang="es-EC" sz="115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3000" b="1" dirty="0" smtClean="0"/>
              <a:t>OBJETIVOS GENERALES</a:t>
            </a:r>
          </a:p>
          <a:p>
            <a:pPr marL="514350" lvl="0" indent="-514350" fontAlgn="auto">
              <a:buFont typeface="+mj-lt"/>
              <a:buAutoNum type="arabicPeriod"/>
            </a:pPr>
            <a:r>
              <a:rPr lang="es-ES_tradnl" sz="3200" dirty="0" smtClean="0"/>
              <a:t>Conocer el comportamiento de los estacionamientos</a:t>
            </a:r>
            <a:r>
              <a:rPr lang="es-EC" sz="3200" dirty="0" smtClean="0"/>
              <a:t>.</a:t>
            </a:r>
            <a:endParaRPr lang="es-ES" sz="3200" dirty="0" smtClean="0"/>
          </a:p>
          <a:p>
            <a:pPr marL="514350" lvl="0" indent="-514350" fontAlgn="auto">
              <a:buFont typeface="+mj-lt"/>
              <a:buAutoNum type="arabicPeriod"/>
            </a:pPr>
            <a:r>
              <a:rPr lang="es-EC" sz="3200" dirty="0" smtClean="0"/>
              <a:t>Reportes gráficos.</a:t>
            </a:r>
            <a:endParaRPr lang="es-ES" sz="3200" dirty="0" smtClean="0"/>
          </a:p>
          <a:p>
            <a:pPr marL="514350" lvl="0" indent="-514350" fontAlgn="auto">
              <a:buFont typeface="+mj-lt"/>
              <a:buAutoNum type="arabicPeriod"/>
            </a:pPr>
            <a:r>
              <a:rPr lang="es-EC" sz="3200" dirty="0" smtClean="0"/>
              <a:t>Datos históricos.</a:t>
            </a:r>
          </a:p>
          <a:p>
            <a:r>
              <a:rPr lang="es-ES_tradnl" sz="3000" b="1" dirty="0" smtClean="0"/>
              <a:t>OBJETIVOS ESPECIFICOS</a:t>
            </a:r>
          </a:p>
          <a:p>
            <a:pPr marL="514350" lvl="0" indent="-514350" fontAlgn="auto">
              <a:buFont typeface="+mj-lt"/>
              <a:buAutoNum type="arabicPeriod"/>
            </a:pPr>
            <a:r>
              <a:rPr lang="es-ES_tradnl" sz="2800" dirty="0" smtClean="0"/>
              <a:t>Implementar un módulo administrativo</a:t>
            </a:r>
            <a:r>
              <a:rPr lang="es-EC" sz="2800" dirty="0" smtClean="0"/>
              <a:t>.</a:t>
            </a:r>
            <a:endParaRPr lang="es-ES" sz="2800" dirty="0" smtClean="0"/>
          </a:p>
          <a:p>
            <a:pPr marL="514350" lvl="0" indent="-514350" fontAlgn="auto">
              <a:buFont typeface="+mj-lt"/>
              <a:buAutoNum type="arabicPeriod"/>
            </a:pPr>
            <a:r>
              <a:rPr lang="es-EC" sz="2800" dirty="0" smtClean="0"/>
              <a:t>Módulo de recolección de información.</a:t>
            </a:r>
            <a:endParaRPr lang="es-ES" sz="2800" dirty="0" smtClean="0"/>
          </a:p>
          <a:p>
            <a:pPr marL="514350" lvl="0" indent="-514350" fontAlgn="auto">
              <a:buFont typeface="+mj-lt"/>
              <a:buAutoNum type="arabicPeriod"/>
            </a:pPr>
            <a:r>
              <a:rPr lang="es-EC" sz="2800" dirty="0" smtClean="0"/>
              <a:t>Proceso de simulación.</a:t>
            </a:r>
          </a:p>
          <a:p>
            <a:endParaRPr lang="en-US" sz="3000" dirty="0" smtClean="0"/>
          </a:p>
          <a:p>
            <a:pPr>
              <a:buNone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Justificación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auto"/>
            <a:r>
              <a:rPr lang="es-ES_tradnl" dirty="0" smtClean="0"/>
              <a:t>Poder tomar decisiones en cuanto al uso de los recursos e inversiones en infraestructura.</a:t>
            </a:r>
          </a:p>
          <a:p>
            <a:pPr fontAlgn="auto"/>
            <a:endParaRPr lang="es-ES_tradnl" dirty="0" smtClean="0"/>
          </a:p>
          <a:p>
            <a:r>
              <a:rPr lang="es-ES_tradnl" dirty="0" smtClean="0"/>
              <a:t>Poder tomar decisiones rápidas ya que se tiene mejor información sobre el estado de los parqueos.</a:t>
            </a:r>
          </a:p>
          <a:p>
            <a:endParaRPr lang="es-ES" dirty="0" smtClean="0"/>
          </a:p>
          <a:p>
            <a:r>
              <a:rPr lang="es-ES_tradnl" dirty="0" smtClean="0"/>
              <a:t>Datos de entrada para el mejoramiento iterativo del sistema de reconocimiento de placas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Índice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Introducción</a:t>
            </a:r>
          </a:p>
          <a:p>
            <a:pPr marL="834390" lvl="1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Tecnologías de Visualización</a:t>
            </a:r>
          </a:p>
          <a:p>
            <a:pPr marL="1108710" lvl="2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Open Flash Chart 2</a:t>
            </a:r>
          </a:p>
          <a:p>
            <a:pPr marL="1108710" lvl="2" indent="-514350">
              <a:buAutoNum type="arabicPeriod"/>
            </a:pPr>
            <a:r>
              <a:rPr lang="es-ES_tradnl" b="1" dirty="0" err="1" smtClean="0">
                <a:solidFill>
                  <a:schemeClr val="accent2">
                    <a:lumMod val="75000"/>
                  </a:schemeClr>
                </a:solidFill>
              </a:rPr>
              <a:t>amCharts</a:t>
            </a:r>
            <a:endParaRPr lang="es-ES_tradnl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108710" lvl="2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Google </a:t>
            </a:r>
            <a:r>
              <a:rPr lang="es-ES_tradnl" b="1" dirty="0" err="1" smtClean="0">
                <a:solidFill>
                  <a:schemeClr val="accent2">
                    <a:lumMod val="75000"/>
                  </a:schemeClr>
                </a:solidFill>
              </a:rPr>
              <a:t>Visualization</a:t>
            </a: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API</a:t>
            </a:r>
          </a:p>
          <a:p>
            <a:pPr marL="1108710" lvl="2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Selección de Tecnología de Visualización</a:t>
            </a:r>
          </a:p>
          <a:p>
            <a:pPr marL="834390" lvl="1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Series de tiempo y </a:t>
            </a:r>
            <a:r>
              <a:rPr lang="es-ES_tradnl" b="1" dirty="0" err="1" smtClean="0">
                <a:solidFill>
                  <a:schemeClr val="accent2">
                    <a:lumMod val="75000"/>
                  </a:schemeClr>
                </a:solidFill>
              </a:rPr>
              <a:t>modelamiento</a:t>
            </a: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matemático</a:t>
            </a:r>
          </a:p>
          <a:p>
            <a:pPr marL="1108710" lvl="2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ARIMA</a:t>
            </a:r>
          </a:p>
          <a:p>
            <a:pPr marL="1108710" lvl="2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Suavizado Exponencial</a:t>
            </a:r>
          </a:p>
          <a:p>
            <a:pPr marL="1108710" lvl="2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Filtros de </a:t>
            </a:r>
            <a:r>
              <a:rPr lang="es-ES_tradnl" b="1" dirty="0" err="1" smtClean="0">
                <a:solidFill>
                  <a:schemeClr val="accent2">
                    <a:lumMod val="75000"/>
                  </a:schemeClr>
                </a:solidFill>
              </a:rPr>
              <a:t>Kalman</a:t>
            </a:r>
            <a:endParaRPr lang="es-ES_tradnl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108710" lvl="2" indent="-514350">
              <a:buAutoNum type="arabicPeriod"/>
            </a:pP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Selección de </a:t>
            </a:r>
            <a:r>
              <a:rPr lang="es-ES_tradnl" b="1" dirty="0" err="1" smtClean="0">
                <a:solidFill>
                  <a:schemeClr val="accent2">
                    <a:lumMod val="75000"/>
                  </a:schemeClr>
                </a:solidFill>
              </a:rPr>
              <a:t>Metodologia</a:t>
            </a: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para el </a:t>
            </a:r>
            <a:r>
              <a:rPr lang="es-ES_tradnl" b="1" dirty="0" err="1" smtClean="0">
                <a:solidFill>
                  <a:schemeClr val="accent2">
                    <a:lumMod val="75000"/>
                  </a:schemeClr>
                </a:solidFill>
              </a:rPr>
              <a:t>modelamiento</a:t>
            </a:r>
            <a:r>
              <a:rPr lang="es-ES_tradnl" b="1" dirty="0" smtClean="0">
                <a:solidFill>
                  <a:schemeClr val="accent2">
                    <a:lumMod val="75000"/>
                  </a:schemeClr>
                </a:solidFill>
              </a:rPr>
              <a:t> matemático</a:t>
            </a:r>
          </a:p>
          <a:p>
            <a:pPr marL="514350" indent="-514350">
              <a:buFont typeface="Wingdings"/>
              <a:buAutoNum type="arabicPeriod"/>
            </a:pPr>
            <a:r>
              <a:rPr lang="es-ES" dirty="0" smtClean="0"/>
              <a:t>Sistema de recolección y visualización de indicadores</a:t>
            </a:r>
            <a:endParaRPr lang="es-ES_tradnl" dirty="0" smtClean="0"/>
          </a:p>
          <a:p>
            <a:pPr marL="514350" indent="-514350">
              <a:buAutoNum type="arabicPeriod"/>
            </a:pPr>
            <a:r>
              <a:rPr lang="es-ES_tradnl" dirty="0" smtClean="0"/>
              <a:t>Modelamiento Matemático</a:t>
            </a:r>
          </a:p>
          <a:p>
            <a:pPr marL="514350" indent="-514350">
              <a:buAutoNum type="arabicPeriod"/>
            </a:pPr>
            <a:r>
              <a:rPr lang="es-ES_tradnl" dirty="0" smtClean="0"/>
              <a:t>Conclusiones y Recomendaciones</a:t>
            </a:r>
          </a:p>
          <a:p>
            <a:pPr marL="1108710" lvl="2" indent="-514350">
              <a:buAutoNum type="arabicPeriod"/>
            </a:pP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Tecnologías de Visualización Web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Open Flash Chart 2 (OFC2)</a:t>
            </a:r>
          </a:p>
          <a:p>
            <a:r>
              <a:rPr lang="es-ES_tradnl" dirty="0" err="1" smtClean="0"/>
              <a:t>amCharts</a:t>
            </a:r>
            <a:endParaRPr lang="es-ES_tradnl" dirty="0" smtClean="0"/>
          </a:p>
          <a:p>
            <a:r>
              <a:rPr lang="es-ES_tradnl" dirty="0" smtClean="0"/>
              <a:t>Google </a:t>
            </a:r>
            <a:r>
              <a:rPr lang="es-ES_tradnl" dirty="0" err="1" smtClean="0"/>
              <a:t>Visualization</a:t>
            </a:r>
            <a:r>
              <a:rPr lang="es-ES_tradnl" dirty="0" smtClean="0"/>
              <a:t> API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Open Flash Chart 2 (OFC2)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Basado en tecnología Flash.</a:t>
            </a:r>
          </a:p>
          <a:p>
            <a:r>
              <a:rPr lang="es-ES_tradnl" dirty="0" smtClean="0"/>
              <a:t>Genera sus graficas en base a información proporcionada a través de archivos en formato JSON.</a:t>
            </a:r>
          </a:p>
          <a:p>
            <a:r>
              <a:rPr lang="es-ES_tradnl" dirty="0" smtClean="0"/>
              <a:t>Posee librerías que asisten en la generación del archivo necesitado en varios lenguajes de programación. </a:t>
            </a:r>
            <a:r>
              <a:rPr lang="es-ES_tradnl" dirty="0" err="1" smtClean="0"/>
              <a:t>Ej</a:t>
            </a:r>
            <a:r>
              <a:rPr lang="es-ES_tradnl" dirty="0" smtClean="0"/>
              <a:t>: Java, PHP, .NET.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2019</TotalTime>
  <Words>1796</Words>
  <Application>Microsoft Office PowerPoint</Application>
  <PresentationFormat>Presentación en pantalla (4:3)</PresentationFormat>
  <Paragraphs>235</Paragraphs>
  <Slides>49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0" baseType="lpstr">
      <vt:lpstr>Median</vt:lpstr>
      <vt:lpstr>Sistema para la recolección, visualización y análisis de indicadores para la gestión de estacionamientos vehiculares</vt:lpstr>
      <vt:lpstr>Esquema General</vt:lpstr>
      <vt:lpstr>Introducción</vt:lpstr>
      <vt:lpstr>Interrogantes</vt:lpstr>
      <vt:lpstr>Objetivos</vt:lpstr>
      <vt:lpstr>Justificación</vt:lpstr>
      <vt:lpstr>Índice</vt:lpstr>
      <vt:lpstr>Tecnologías de Visualización Web</vt:lpstr>
      <vt:lpstr>Open Flash Chart 2 (OFC2)</vt:lpstr>
      <vt:lpstr>amCharts</vt:lpstr>
      <vt:lpstr>Google Visualization API</vt:lpstr>
      <vt:lpstr>Selección de Tecnología de Visualización</vt:lpstr>
      <vt:lpstr>Series de tiempo y modelamiento matemático</vt:lpstr>
      <vt:lpstr>ARIMA</vt:lpstr>
      <vt:lpstr>Suavizado Exponencial</vt:lpstr>
      <vt:lpstr>Filtros de Kalman</vt:lpstr>
      <vt:lpstr>Selección de metodología para el modelamiento matemático</vt:lpstr>
      <vt:lpstr>Índice</vt:lpstr>
      <vt:lpstr>SISTEMA DE RECOLECCIÓN Y VISUALIZACIÓN DE INDICADORES </vt:lpstr>
      <vt:lpstr>Rango de índices</vt:lpstr>
      <vt:lpstr>Ingreso de Parqueos</vt:lpstr>
      <vt:lpstr>SISTEMA DE RECOLECCIÓN Y VISUALIZACIÓN DE INDICADORES </vt:lpstr>
      <vt:lpstr>SISTEMA DE RECOLECCIÓN Y VISUALIZACIÓN DE INDICADORES </vt:lpstr>
      <vt:lpstr>Generación de Datos</vt:lpstr>
      <vt:lpstr>Administración</vt:lpstr>
      <vt:lpstr>PAGINA PRINCIPAL</vt:lpstr>
      <vt:lpstr>Indicadores Analizados</vt:lpstr>
      <vt:lpstr>1) Porcentaje de uso de parqueo</vt:lpstr>
      <vt:lpstr>2) Flujo de entrada y salida de vehículos</vt:lpstr>
      <vt:lpstr>3) Tiempo promedio del uso del parqueo</vt:lpstr>
      <vt:lpstr>4) Porcentaje de placas no reconocidas / no existentes</vt:lpstr>
      <vt:lpstr>5) Porcentaje de usuario nuevos</vt:lpstr>
      <vt:lpstr>6) Movimientos únicos por usuario</vt:lpstr>
      <vt:lpstr>Flujo de vehículos de un parqueo a otro </vt:lpstr>
      <vt:lpstr>7) Tracking de vehículos</vt:lpstr>
      <vt:lpstr>Índice</vt:lpstr>
      <vt:lpstr>Modelamiento Matemático</vt:lpstr>
      <vt:lpstr>Porcentaje de uso</vt:lpstr>
      <vt:lpstr>Flujo de entrada y salida</vt:lpstr>
      <vt:lpstr>Tiempo promedio de uso</vt:lpstr>
      <vt:lpstr>Porcentaje de placas no reconocidas y no existentes</vt:lpstr>
      <vt:lpstr>Porcentaje de usuarios nuevos</vt:lpstr>
      <vt:lpstr>Movimientos únicos por usuarios</vt:lpstr>
      <vt:lpstr>Flujo de vehículos de un parqueo a otro</vt:lpstr>
      <vt:lpstr>Índice</vt:lpstr>
      <vt:lpstr>Conclusiones</vt:lpstr>
      <vt:lpstr>Recomendaciones</vt:lpstr>
      <vt:lpstr>Recomendaciones</vt:lpstr>
      <vt:lpstr>Diapositiva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Mafer Rivera Jara</dc:creator>
  <cp:lastModifiedBy>Ronald</cp:lastModifiedBy>
  <cp:revision>231</cp:revision>
  <dcterms:created xsi:type="dcterms:W3CDTF">2009-12-05T14:52:27Z</dcterms:created>
  <dcterms:modified xsi:type="dcterms:W3CDTF">2011-11-11T14:52:33Z</dcterms:modified>
</cp:coreProperties>
</file>