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8" r:id="rId8"/>
    <p:sldId id="262" r:id="rId9"/>
    <p:sldId id="264" r:id="rId10"/>
    <p:sldId id="266" r:id="rId11"/>
    <p:sldId id="267" r:id="rId12"/>
    <p:sldId id="263"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7" r:id="rId30"/>
    <p:sldId id="288" r:id="rId31"/>
    <p:sldId id="289" r:id="rId32"/>
    <p:sldId id="290"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81" autoAdjust="0"/>
  </p:normalViewPr>
  <p:slideViewPr>
    <p:cSldViewPr>
      <p:cViewPr varScale="1">
        <p:scale>
          <a:sx n="70" d="100"/>
          <a:sy n="70" d="100"/>
        </p:scale>
        <p:origin x="-8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emf"/><Relationship Id="rId5" Type="http://schemas.openxmlformats.org/officeDocument/2006/relationships/image" Target="../media/image9.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41822-9388-4996-B064-CF3FA2093D97}" type="datetimeFigureOut">
              <a:rPr lang="es-ES" smtClean="0"/>
              <a:pPr/>
              <a:t>27/10/2011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36261-5761-4373-A416-CF883BE5492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27/10/2011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27/10/2011</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ver/>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8.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8.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8.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8.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1052736"/>
            <a:ext cx="7772400" cy="3024336"/>
          </a:xfrm>
        </p:spPr>
        <p:txBody>
          <a:bodyPr>
            <a:noAutofit/>
          </a:bodyPr>
          <a:lstStyle/>
          <a:p>
            <a:r>
              <a:rPr lang="es-EC" sz="3200" spc="-150" dirty="0" smtClean="0">
                <a:effectLst>
                  <a:outerShdw blurRad="38100" dist="38100" dir="2700000" algn="tl">
                    <a:srgbClr val="000000">
                      <a:alpha val="43137"/>
                    </a:srgbClr>
                  </a:outerShdw>
                </a:effectLst>
              </a:rPr>
              <a:t>ANÁLISIS Y DISEÑO DE PRACTICAS DE SISTEMAS DE CONTROL DE VELOCIDAD  DE MOTORES DC Y VARIACION DE VELOCIDAD DE MOTORES AC CON EL EQUIPO EDUCATIVO MAWDSLEY’S</a:t>
            </a:r>
            <a:endParaRPr lang="es-ES" sz="3200" spc="-150"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115616" y="4484712"/>
            <a:ext cx="6400800" cy="1248544"/>
          </a:xfrm>
        </p:spPr>
        <p:txBody>
          <a:bodyPr/>
          <a:lstStyle/>
          <a:p>
            <a:r>
              <a:rPr lang="es-ES" dirty="0" smtClean="0">
                <a:solidFill>
                  <a:schemeClr val="tx1"/>
                </a:solidFill>
              </a:rPr>
              <a:t>Jaime P. Aguilar Lima</a:t>
            </a:r>
          </a:p>
          <a:p>
            <a:r>
              <a:rPr lang="es-ES" dirty="0" smtClean="0">
                <a:solidFill>
                  <a:schemeClr val="tx1"/>
                </a:solidFill>
              </a:rPr>
              <a:t>Cristóbal G. León García</a:t>
            </a:r>
            <a:endParaRPr lang="es-ES" dirty="0">
              <a:solidFill>
                <a:schemeClr val="tx1"/>
              </a:solidFill>
            </a:endParaRPr>
          </a:p>
        </p:txBody>
      </p:sp>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42844" y="71414"/>
            <a:ext cx="9001156" cy="1058460"/>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descripción general del equipo educativo</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mawdsley’s</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3 Marcador de contenido"/>
          <p:cNvSpPr>
            <a:spLocks noGrp="1"/>
          </p:cNvSpPr>
          <p:nvPr>
            <p:ph sz="half" idx="1"/>
          </p:nvPr>
        </p:nvSpPr>
        <p:spPr>
          <a:xfrm>
            <a:off x="467544" y="1142984"/>
            <a:ext cx="8153400" cy="642942"/>
          </a:xfrm>
        </p:spPr>
        <p:txBody>
          <a:bodyPr>
            <a:normAutofit/>
          </a:bodyPr>
          <a:lstStyle/>
          <a:p>
            <a:r>
              <a:rPr lang="es-ES" sz="2400" dirty="0" smtClean="0"/>
              <a:t>Controlador de Voltaje y Velocidad</a:t>
            </a:r>
            <a:endParaRPr lang="es-ES" sz="2400" dirty="0"/>
          </a:p>
        </p:txBody>
      </p:sp>
      <p:pic>
        <p:nvPicPr>
          <p:cNvPr id="37889" name="Picture 1"/>
          <p:cNvPicPr>
            <a:picLocks noChangeAspect="1" noChangeArrowheads="1"/>
          </p:cNvPicPr>
          <p:nvPr/>
        </p:nvPicPr>
        <p:blipFill>
          <a:blip r:embed="rId2" cstate="print"/>
          <a:srcRect/>
          <a:stretch>
            <a:fillRect/>
          </a:stretch>
        </p:blipFill>
        <p:spPr bwMode="auto">
          <a:xfrm>
            <a:off x="1201137" y="1700808"/>
            <a:ext cx="6611223" cy="4780233"/>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79512" y="71414"/>
            <a:ext cx="8784976" cy="1055040"/>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descripción general del equipo educativo</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mawdsley’s</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3 Marcador de contenido"/>
          <p:cNvSpPr>
            <a:spLocks noGrp="1"/>
          </p:cNvSpPr>
          <p:nvPr>
            <p:ph sz="half" idx="1"/>
          </p:nvPr>
        </p:nvSpPr>
        <p:spPr>
          <a:xfrm>
            <a:off x="467544" y="1142984"/>
            <a:ext cx="8153400" cy="642942"/>
          </a:xfrm>
        </p:spPr>
        <p:txBody>
          <a:bodyPr>
            <a:normAutofit/>
          </a:bodyPr>
          <a:lstStyle/>
          <a:p>
            <a:r>
              <a:rPr lang="es-ES" sz="2400" dirty="0" smtClean="0"/>
              <a:t>Circuito Reductor de Voltaje de Armadura</a:t>
            </a:r>
            <a:endParaRPr lang="es-ES" sz="2400" dirty="0"/>
          </a:p>
        </p:txBody>
      </p:sp>
      <p:pic>
        <p:nvPicPr>
          <p:cNvPr id="7" name="6 Imagen"/>
          <p:cNvPicPr/>
          <p:nvPr/>
        </p:nvPicPr>
        <p:blipFill>
          <a:blip r:embed="rId2" cstate="print"/>
          <a:srcRect/>
          <a:stretch>
            <a:fillRect/>
          </a:stretch>
        </p:blipFill>
        <p:spPr bwMode="auto">
          <a:xfrm>
            <a:off x="2555776" y="1714488"/>
            <a:ext cx="4464496" cy="2016224"/>
          </a:xfrm>
          <a:prstGeom prst="rect">
            <a:avLst/>
          </a:prstGeom>
          <a:noFill/>
          <a:ln w="9525">
            <a:noFill/>
            <a:miter lim="800000"/>
            <a:headEnd/>
            <a:tailEnd/>
          </a:ln>
        </p:spPr>
      </p:pic>
      <p:sp>
        <p:nvSpPr>
          <p:cNvPr id="8" name="3 Marcador de contenido"/>
          <p:cNvSpPr txBox="1">
            <a:spLocks/>
          </p:cNvSpPr>
          <p:nvPr/>
        </p:nvSpPr>
        <p:spPr>
          <a:xfrm>
            <a:off x="539552" y="3861618"/>
            <a:ext cx="8153400" cy="56751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Circuito Reductor de Voltaje</a:t>
            </a:r>
            <a:r>
              <a:rPr kumimoji="0" lang="es-ES" sz="2400" b="0" i="0" u="none" strike="noStrike" kern="1200" cap="none" spc="0" normalizeH="0" noProof="0" dirty="0" smtClean="0">
                <a:ln>
                  <a:noFill/>
                </a:ln>
                <a:solidFill>
                  <a:schemeClr val="tx1"/>
                </a:solidFill>
                <a:effectLst/>
                <a:uLnTx/>
                <a:uFillTx/>
                <a:latin typeface="+mn-lt"/>
                <a:ea typeface="+mn-ea"/>
                <a:cs typeface="+mn-cs"/>
              </a:rPr>
              <a:t> de Taco-generador</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9 Imagen"/>
          <p:cNvPicPr/>
          <p:nvPr/>
        </p:nvPicPr>
        <p:blipFill>
          <a:blip r:embed="rId3" cstate="print"/>
          <a:srcRect l="4814" t="11502" r="3920" b="21362"/>
          <a:stretch>
            <a:fillRect/>
          </a:stretch>
        </p:blipFill>
        <p:spPr bwMode="auto">
          <a:xfrm>
            <a:off x="2555776" y="4429132"/>
            <a:ext cx="4392488" cy="2160240"/>
          </a:xfrm>
          <a:prstGeom prst="rect">
            <a:avLst/>
          </a:prstGeom>
          <a:noFill/>
          <a:ln w="9525">
            <a:solidFill>
              <a:schemeClr val="tx1"/>
            </a:solidFill>
            <a:miter lim="800000"/>
            <a:headEnd/>
            <a:tailEnd/>
          </a:ln>
        </p:spPr>
      </p:pic>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42844" y="142852"/>
            <a:ext cx="8786874" cy="1129898"/>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descripción general del equipo educativo</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mawdsley’s</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 name="6 Imagen" descr="C:\Documents and Settings\Laboratorio\Escritorio\FOTOS_MAWDLEY\DSC00210.JPG"/>
          <p:cNvPicPr/>
          <p:nvPr/>
        </p:nvPicPr>
        <p:blipFill>
          <a:blip r:embed="rId2" cstate="print"/>
          <a:srcRect l="11376" t="7278" r="5238" b="1887"/>
          <a:stretch>
            <a:fillRect/>
          </a:stretch>
        </p:blipFill>
        <p:spPr bwMode="auto">
          <a:xfrm>
            <a:off x="397816" y="2143116"/>
            <a:ext cx="3888432" cy="3096344"/>
          </a:xfrm>
          <a:prstGeom prst="rect">
            <a:avLst/>
          </a:prstGeom>
          <a:noFill/>
          <a:ln w="9525">
            <a:solidFill>
              <a:srgbClr val="002060"/>
            </a:solidFill>
            <a:miter lim="800000"/>
            <a:headEnd/>
            <a:tailEnd/>
          </a:ln>
        </p:spPr>
      </p:pic>
      <p:pic>
        <p:nvPicPr>
          <p:cNvPr id="8" name="7 Imagen" descr="C:\Documents and Settings\Laboratorio\Escritorio\FOTOS_MAWDLEY\DSC00199.JPG"/>
          <p:cNvPicPr/>
          <p:nvPr/>
        </p:nvPicPr>
        <p:blipFill>
          <a:blip r:embed="rId3" cstate="print"/>
          <a:srcRect/>
          <a:stretch>
            <a:fillRect/>
          </a:stretch>
        </p:blipFill>
        <p:spPr bwMode="auto">
          <a:xfrm>
            <a:off x="4643438" y="2143116"/>
            <a:ext cx="4071966" cy="3143272"/>
          </a:xfrm>
          <a:prstGeom prst="rect">
            <a:avLst/>
          </a:prstGeom>
          <a:noFill/>
          <a:ln w="9525">
            <a:noFill/>
            <a:miter lim="800000"/>
            <a:headEnd/>
            <a:tailEnd/>
          </a:ln>
        </p:spPr>
      </p:pic>
      <p:sp>
        <p:nvSpPr>
          <p:cNvPr id="9" name="8 CuadroTexto"/>
          <p:cNvSpPr txBox="1"/>
          <p:nvPr/>
        </p:nvSpPr>
        <p:spPr>
          <a:xfrm>
            <a:off x="1189973" y="5357826"/>
            <a:ext cx="2167581" cy="369332"/>
          </a:xfrm>
          <a:prstGeom prst="rect">
            <a:avLst/>
          </a:prstGeom>
          <a:noFill/>
        </p:spPr>
        <p:txBody>
          <a:bodyPr wrap="none" rtlCol="0">
            <a:spAutoFit/>
          </a:bodyPr>
          <a:lstStyle/>
          <a:p>
            <a:r>
              <a:rPr lang="es-EC" dirty="0" smtClean="0"/>
              <a:t>Panel Frontal Inferior</a:t>
            </a:r>
            <a:endParaRPr lang="es-EC" dirty="0"/>
          </a:p>
        </p:txBody>
      </p:sp>
      <p:sp>
        <p:nvSpPr>
          <p:cNvPr id="10" name="9 CuadroTexto"/>
          <p:cNvSpPr txBox="1"/>
          <p:nvPr/>
        </p:nvSpPr>
        <p:spPr>
          <a:xfrm>
            <a:off x="6067120" y="5357826"/>
            <a:ext cx="1576714" cy="369332"/>
          </a:xfrm>
          <a:prstGeom prst="rect">
            <a:avLst/>
          </a:prstGeom>
          <a:noFill/>
        </p:spPr>
        <p:txBody>
          <a:bodyPr wrap="none" rtlCol="0">
            <a:spAutoFit/>
          </a:bodyPr>
          <a:lstStyle/>
          <a:p>
            <a:r>
              <a:rPr lang="es-EC" dirty="0" smtClean="0"/>
              <a:t>Vista Posterior</a:t>
            </a:r>
            <a:endParaRPr lang="es-EC" dirty="0"/>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85720" y="142852"/>
            <a:ext cx="8534752" cy="1055610"/>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equipos utilizados en la</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realización de las practicas</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 name="7 Imagen" descr="C:\Documents and Settings\Laboratorio\Escritorio\FOTOS_MAWDLEY\DSC00205.JPG"/>
          <p:cNvPicPr/>
          <p:nvPr/>
        </p:nvPicPr>
        <p:blipFill>
          <a:blip r:embed="rId2" cstate="print"/>
          <a:srcRect l="4131" t="6729" r="4833" b="13601"/>
          <a:stretch>
            <a:fillRect/>
          </a:stretch>
        </p:blipFill>
        <p:spPr bwMode="auto">
          <a:xfrm>
            <a:off x="539552" y="1930248"/>
            <a:ext cx="3701638" cy="2434856"/>
          </a:xfrm>
          <a:prstGeom prst="rect">
            <a:avLst/>
          </a:prstGeom>
          <a:noFill/>
          <a:ln w="9525">
            <a:solidFill>
              <a:srgbClr val="002060"/>
            </a:solidFill>
            <a:miter lim="800000"/>
            <a:headEnd/>
            <a:tailEnd/>
          </a:ln>
        </p:spPr>
      </p:pic>
      <p:sp>
        <p:nvSpPr>
          <p:cNvPr id="9" name="8 CuadroTexto"/>
          <p:cNvSpPr txBox="1"/>
          <p:nvPr/>
        </p:nvSpPr>
        <p:spPr>
          <a:xfrm>
            <a:off x="613152" y="4510861"/>
            <a:ext cx="3454792" cy="646331"/>
          </a:xfrm>
          <a:prstGeom prst="rect">
            <a:avLst/>
          </a:prstGeom>
          <a:noFill/>
        </p:spPr>
        <p:txBody>
          <a:bodyPr wrap="none" rtlCol="0">
            <a:spAutoFit/>
          </a:bodyPr>
          <a:lstStyle/>
          <a:p>
            <a:pPr algn="ctr"/>
            <a:r>
              <a:rPr lang="es-ES" dirty="0" smtClean="0"/>
              <a:t>Maquina de Corriente Continua </a:t>
            </a:r>
          </a:p>
          <a:p>
            <a:pPr algn="ctr"/>
            <a:r>
              <a:rPr lang="es-ES" dirty="0" smtClean="0"/>
              <a:t>Terco-MV1006</a:t>
            </a:r>
            <a:endParaRPr lang="es-ES" dirty="0"/>
          </a:p>
        </p:txBody>
      </p:sp>
      <p:pic>
        <p:nvPicPr>
          <p:cNvPr id="10" name="9 Imagen" descr="C:\Documents and Settings\Laboratorio\Escritorio\FOTOS_MAWDLEY\DSC00206.JPG"/>
          <p:cNvPicPr/>
          <p:nvPr/>
        </p:nvPicPr>
        <p:blipFill>
          <a:blip r:embed="rId3" cstate="print"/>
          <a:srcRect l="7524" t="3499" r="14548" b="14409"/>
          <a:stretch>
            <a:fillRect/>
          </a:stretch>
        </p:blipFill>
        <p:spPr bwMode="auto">
          <a:xfrm>
            <a:off x="5076056" y="1944254"/>
            <a:ext cx="3331995" cy="2636874"/>
          </a:xfrm>
          <a:prstGeom prst="rect">
            <a:avLst/>
          </a:prstGeom>
          <a:noFill/>
          <a:ln w="9525">
            <a:solidFill>
              <a:srgbClr val="002060"/>
            </a:solidFill>
            <a:miter lim="800000"/>
            <a:headEnd/>
            <a:tailEnd/>
          </a:ln>
        </p:spPr>
      </p:pic>
      <p:sp>
        <p:nvSpPr>
          <p:cNvPr id="11" name="10 CuadroTexto"/>
          <p:cNvSpPr txBox="1"/>
          <p:nvPr/>
        </p:nvSpPr>
        <p:spPr>
          <a:xfrm>
            <a:off x="4932040" y="4571836"/>
            <a:ext cx="3694345" cy="369332"/>
          </a:xfrm>
          <a:prstGeom prst="rect">
            <a:avLst/>
          </a:prstGeom>
          <a:noFill/>
        </p:spPr>
        <p:txBody>
          <a:bodyPr wrap="none" rtlCol="0">
            <a:spAutoFit/>
          </a:bodyPr>
          <a:lstStyle/>
          <a:p>
            <a:r>
              <a:rPr lang="es-ES" dirty="0" smtClean="0"/>
              <a:t>Motor de inducción Terco-MV1009</a:t>
            </a:r>
            <a:endParaRPr lang="es-ES" dirty="0"/>
          </a:p>
        </p:txBody>
      </p:sp>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14282" y="71414"/>
            <a:ext cx="8786874" cy="1127048"/>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equipos utilizados en la</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realización de las practicas</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8 CuadroTexto"/>
          <p:cNvSpPr txBox="1"/>
          <p:nvPr/>
        </p:nvSpPr>
        <p:spPr>
          <a:xfrm>
            <a:off x="685160" y="4870901"/>
            <a:ext cx="3852337" cy="646331"/>
          </a:xfrm>
          <a:prstGeom prst="rect">
            <a:avLst/>
          </a:prstGeom>
          <a:noFill/>
        </p:spPr>
        <p:txBody>
          <a:bodyPr wrap="none" rtlCol="0">
            <a:spAutoFit/>
          </a:bodyPr>
          <a:lstStyle/>
          <a:p>
            <a:pPr algn="ctr"/>
            <a:r>
              <a:rPr lang="es-ES" dirty="0" smtClean="0"/>
              <a:t>Sistema de Frenado por Corrientes </a:t>
            </a:r>
          </a:p>
          <a:p>
            <a:pPr algn="ctr"/>
            <a:r>
              <a:rPr lang="es-ES" dirty="0" smtClean="0"/>
              <a:t>de Eddy Terco-MV1045</a:t>
            </a:r>
            <a:endParaRPr lang="es-ES" dirty="0"/>
          </a:p>
        </p:txBody>
      </p:sp>
      <p:sp>
        <p:nvSpPr>
          <p:cNvPr id="11" name="10 CuadroTexto"/>
          <p:cNvSpPr txBox="1"/>
          <p:nvPr/>
        </p:nvSpPr>
        <p:spPr>
          <a:xfrm>
            <a:off x="5542250" y="5003884"/>
            <a:ext cx="2198102" cy="369332"/>
          </a:xfrm>
          <a:prstGeom prst="rect">
            <a:avLst/>
          </a:prstGeom>
          <a:noFill/>
        </p:spPr>
        <p:txBody>
          <a:bodyPr wrap="none" rtlCol="0">
            <a:spAutoFit/>
          </a:bodyPr>
          <a:lstStyle/>
          <a:p>
            <a:r>
              <a:rPr lang="es-ES" dirty="0" smtClean="0"/>
              <a:t>Taco-generador DC</a:t>
            </a:r>
            <a:endParaRPr lang="es-ES" dirty="0"/>
          </a:p>
        </p:txBody>
      </p:sp>
      <p:pic>
        <p:nvPicPr>
          <p:cNvPr id="12" name="11 Imagen"/>
          <p:cNvPicPr/>
          <p:nvPr/>
        </p:nvPicPr>
        <p:blipFill>
          <a:blip r:embed="rId2" cstate="print"/>
          <a:srcRect l="2717" r="1902" b="1838"/>
          <a:stretch>
            <a:fillRect/>
          </a:stretch>
        </p:blipFill>
        <p:spPr bwMode="auto">
          <a:xfrm>
            <a:off x="5076056" y="2204864"/>
            <a:ext cx="3343275" cy="2543175"/>
          </a:xfrm>
          <a:prstGeom prst="rect">
            <a:avLst/>
          </a:prstGeom>
          <a:noFill/>
          <a:ln w="9525">
            <a:solidFill>
              <a:srgbClr val="002060"/>
            </a:solidFill>
            <a:miter lim="800000"/>
            <a:headEnd/>
            <a:tailEnd/>
          </a:ln>
        </p:spPr>
      </p:pic>
      <p:pic>
        <p:nvPicPr>
          <p:cNvPr id="13" name="12 Imagen" descr="C:\Documents and Settings\Laboratorio\Escritorio\FOTOS_MAWDLEY\DSC00204.JPG"/>
          <p:cNvPicPr/>
          <p:nvPr/>
        </p:nvPicPr>
        <p:blipFill>
          <a:blip r:embed="rId3" cstate="print"/>
          <a:srcRect l="9555" t="1348" r="4631" b="1527"/>
          <a:stretch>
            <a:fillRect/>
          </a:stretch>
        </p:blipFill>
        <p:spPr bwMode="auto">
          <a:xfrm>
            <a:off x="827584" y="1873940"/>
            <a:ext cx="3436532" cy="2923212"/>
          </a:xfrm>
          <a:prstGeom prst="rect">
            <a:avLst/>
          </a:prstGeom>
          <a:noFill/>
          <a:ln w="9525">
            <a:solidFill>
              <a:srgbClr val="002060"/>
            </a:solidFill>
            <a:miter lim="800000"/>
            <a:headEnd/>
            <a:tailEnd/>
          </a:ln>
        </p:spPr>
      </p:pic>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539552" y="2285992"/>
            <a:ext cx="8280920" cy="1872208"/>
          </a:xfrm>
          <a:prstGeom prst="rect">
            <a:avLst/>
          </a:prstGeom>
          <a:ln>
            <a:noFill/>
          </a:ln>
        </p:spPr>
        <p:txBody>
          <a:bodyPr anchor="b">
            <a:noAutofit/>
          </a:bodyPr>
          <a:lstStyle/>
          <a:p>
            <a:pPr algn="ctr">
              <a:spcBef>
                <a:spcPct val="0"/>
              </a:spcBef>
            </a:pP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6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implementación</a:t>
            </a:r>
            <a:r>
              <a:rPr kumimoji="0" lang="es-ES" sz="3600" b="1" i="0" u="none" strike="noStrike" kern="1200" cap="all" spc="0" normalizeH="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de practicas con el </a:t>
            </a:r>
            <a:r>
              <a:rPr lang="es-ES" sz="3600" b="1" cap="all" dirty="0" smtClean="0">
                <a:solidFill>
                  <a:schemeClr val="tx2">
                    <a:satMod val="130000"/>
                  </a:schemeClr>
                </a:solidFill>
                <a:effectLst>
                  <a:outerShdw blurRad="38100" dist="38100" dir="2700000" algn="tl">
                    <a:srgbClr val="000000">
                      <a:alpha val="43137"/>
                    </a:srgbClr>
                  </a:outerShdw>
                </a:effectLst>
              </a:rPr>
              <a:t>equipo educativo mawdsley’s</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28596" y="116632"/>
            <a:ext cx="8391876" cy="1008112"/>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3200" b="1" cap="all" dirty="0" smtClean="0">
                <a:solidFill>
                  <a:schemeClr val="tx2">
                    <a:satMod val="130000"/>
                  </a:schemeClr>
                </a:solidFill>
                <a:ea typeface="+mj-ea"/>
                <a:cs typeface="+mj-cs"/>
              </a:rPr>
              <a:t>VARIACION DE VELOCIDAD DEL MOTOR DE INDUCCION MV 1009</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1746" name="Object 2"/>
          <p:cNvGraphicFramePr>
            <a:graphicFrameLocks noChangeAspect="1"/>
          </p:cNvGraphicFramePr>
          <p:nvPr/>
        </p:nvGraphicFramePr>
        <p:xfrm>
          <a:off x="2555776" y="1247820"/>
          <a:ext cx="5807885" cy="2685236"/>
        </p:xfrm>
        <a:graphic>
          <a:graphicData uri="http://schemas.openxmlformats.org/presentationml/2006/ole">
            <p:oleObj spid="_x0000_s31746" name="Visio" r:id="rId3" imgW="6129909" imgH="2839974" progId="Visio.Drawing.11">
              <p:embed/>
            </p:oleObj>
          </a:graphicData>
        </a:graphic>
      </p:graphicFrame>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1748" name="Object 4"/>
          <p:cNvGraphicFramePr>
            <a:graphicFrameLocks noChangeAspect="1"/>
          </p:cNvGraphicFramePr>
          <p:nvPr/>
        </p:nvGraphicFramePr>
        <p:xfrm>
          <a:off x="3428992" y="3933056"/>
          <a:ext cx="4143404" cy="2840388"/>
        </p:xfrm>
        <a:graphic>
          <a:graphicData uri="http://schemas.openxmlformats.org/presentationml/2006/ole">
            <p:oleObj spid="_x0000_s31748" name="Visio" r:id="rId4" imgW="7858887" imgH="5388864" progId="Visio.Drawing.11">
              <p:embed/>
            </p:oleObj>
          </a:graphicData>
        </a:graphic>
      </p:graphicFrame>
      <p:sp>
        <p:nvSpPr>
          <p:cNvPr id="16" name="15 Flecha derecha"/>
          <p:cNvSpPr/>
          <p:nvPr/>
        </p:nvSpPr>
        <p:spPr>
          <a:xfrm>
            <a:off x="323528" y="2132856"/>
            <a:ext cx="1748142" cy="938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Circuito de Fuerza</a:t>
            </a:r>
            <a:endParaRPr lang="es-ES" dirty="0"/>
          </a:p>
        </p:txBody>
      </p:sp>
      <p:sp>
        <p:nvSpPr>
          <p:cNvPr id="17" name="16 Flecha derecha"/>
          <p:cNvSpPr/>
          <p:nvPr/>
        </p:nvSpPr>
        <p:spPr>
          <a:xfrm>
            <a:off x="251520" y="4929198"/>
            <a:ext cx="259228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Conexiones de control y disparo</a:t>
            </a:r>
            <a:endParaRPr lang="es-ES" dirty="0"/>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67544" y="116632"/>
            <a:ext cx="8280920" cy="576064"/>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3000" b="1" cap="all" dirty="0" smtClean="0">
                <a:solidFill>
                  <a:schemeClr val="tx2">
                    <a:satMod val="130000"/>
                  </a:schemeClr>
                </a:solidFill>
                <a:ea typeface="+mj-ea"/>
                <a:cs typeface="+mj-cs"/>
              </a:rPr>
              <a:t>resultados</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1" name="10 Imagen"/>
          <p:cNvPicPr/>
          <p:nvPr/>
        </p:nvPicPr>
        <p:blipFill>
          <a:blip r:embed="rId2" cstate="print"/>
          <a:srcRect/>
          <a:stretch>
            <a:fillRect/>
          </a:stretch>
        </p:blipFill>
        <p:spPr bwMode="auto">
          <a:xfrm>
            <a:off x="467544" y="1052736"/>
            <a:ext cx="3894336" cy="1828800"/>
          </a:xfrm>
          <a:prstGeom prst="rect">
            <a:avLst/>
          </a:prstGeom>
          <a:noFill/>
          <a:ln w="9525">
            <a:solidFill>
              <a:srgbClr val="002060"/>
            </a:solidFill>
            <a:miter lim="800000"/>
            <a:headEnd/>
            <a:tailEnd/>
          </a:ln>
        </p:spPr>
      </p:pic>
      <p:sp>
        <p:nvSpPr>
          <p:cNvPr id="12" name="11 CuadroTexto"/>
          <p:cNvSpPr txBox="1"/>
          <p:nvPr/>
        </p:nvSpPr>
        <p:spPr>
          <a:xfrm>
            <a:off x="412398" y="2924944"/>
            <a:ext cx="4087594" cy="338554"/>
          </a:xfrm>
          <a:prstGeom prst="rect">
            <a:avLst/>
          </a:prstGeom>
          <a:noFill/>
        </p:spPr>
        <p:txBody>
          <a:bodyPr wrap="none" rtlCol="0">
            <a:spAutoFit/>
          </a:bodyPr>
          <a:lstStyle/>
          <a:p>
            <a:r>
              <a:rPr lang="es-ES" sz="1600" dirty="0" smtClean="0"/>
              <a:t>Voltaje línea – neutro de la fase A (α=170°)</a:t>
            </a:r>
            <a:endParaRPr lang="es-ES" sz="1600" dirty="0"/>
          </a:p>
        </p:txBody>
      </p:sp>
      <p:pic>
        <p:nvPicPr>
          <p:cNvPr id="13" name="12 Imagen"/>
          <p:cNvPicPr/>
          <p:nvPr/>
        </p:nvPicPr>
        <p:blipFill>
          <a:blip r:embed="rId3" cstate="print"/>
          <a:srcRect/>
          <a:stretch>
            <a:fillRect/>
          </a:stretch>
        </p:blipFill>
        <p:spPr bwMode="auto">
          <a:xfrm>
            <a:off x="4932040" y="1052736"/>
            <a:ext cx="3855085" cy="1844919"/>
          </a:xfrm>
          <a:prstGeom prst="rect">
            <a:avLst/>
          </a:prstGeom>
          <a:noFill/>
          <a:ln w="9525">
            <a:solidFill>
              <a:srgbClr val="002060"/>
            </a:solidFill>
            <a:miter lim="800000"/>
            <a:headEnd/>
            <a:tailEnd/>
          </a:ln>
        </p:spPr>
      </p:pic>
      <p:sp>
        <p:nvSpPr>
          <p:cNvPr id="14" name="13 CuadroTexto"/>
          <p:cNvSpPr txBox="1"/>
          <p:nvPr/>
        </p:nvSpPr>
        <p:spPr>
          <a:xfrm>
            <a:off x="4918700" y="2924944"/>
            <a:ext cx="3973780" cy="338554"/>
          </a:xfrm>
          <a:prstGeom prst="rect">
            <a:avLst/>
          </a:prstGeom>
          <a:noFill/>
        </p:spPr>
        <p:txBody>
          <a:bodyPr wrap="none" rtlCol="0">
            <a:spAutoFit/>
          </a:bodyPr>
          <a:lstStyle/>
          <a:p>
            <a:r>
              <a:rPr lang="es-ES" sz="1600" dirty="0" smtClean="0"/>
              <a:t>Voltaje línea – neutro de la fase A (α=90°)</a:t>
            </a:r>
            <a:endParaRPr lang="es-ES" sz="1600" dirty="0"/>
          </a:p>
        </p:txBody>
      </p:sp>
      <p:pic>
        <p:nvPicPr>
          <p:cNvPr id="15" name="14 Imagen"/>
          <p:cNvPicPr/>
          <p:nvPr/>
        </p:nvPicPr>
        <p:blipFill>
          <a:blip r:embed="rId4" cstate="print"/>
          <a:srcRect/>
          <a:stretch>
            <a:fillRect/>
          </a:stretch>
        </p:blipFill>
        <p:spPr bwMode="auto">
          <a:xfrm>
            <a:off x="2627784" y="3759099"/>
            <a:ext cx="3877405" cy="1820849"/>
          </a:xfrm>
          <a:prstGeom prst="rect">
            <a:avLst/>
          </a:prstGeom>
          <a:noFill/>
          <a:ln w="9525">
            <a:solidFill>
              <a:srgbClr val="002060"/>
            </a:solidFill>
            <a:miter lim="800000"/>
            <a:headEnd/>
            <a:tailEnd/>
          </a:ln>
        </p:spPr>
      </p:pic>
      <p:sp>
        <p:nvSpPr>
          <p:cNvPr id="18" name="17 CuadroTexto"/>
          <p:cNvSpPr txBox="1"/>
          <p:nvPr/>
        </p:nvSpPr>
        <p:spPr>
          <a:xfrm>
            <a:off x="2656249" y="5589240"/>
            <a:ext cx="3859967" cy="338554"/>
          </a:xfrm>
          <a:prstGeom prst="rect">
            <a:avLst/>
          </a:prstGeom>
          <a:noFill/>
        </p:spPr>
        <p:txBody>
          <a:bodyPr wrap="none" rtlCol="0">
            <a:spAutoFit/>
          </a:bodyPr>
          <a:lstStyle/>
          <a:p>
            <a:r>
              <a:rPr lang="es-ES" sz="1600" dirty="0" smtClean="0"/>
              <a:t>Voltaje línea – neutro de la fase A (α=0°)</a:t>
            </a:r>
            <a:endParaRPr lang="es-ES" sz="1600" dirty="0"/>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95536" y="2348880"/>
            <a:ext cx="8280920" cy="1872208"/>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lang="es-ES" sz="3600" b="1" cap="all" dirty="0" smtClean="0">
                <a:solidFill>
                  <a:schemeClr val="tx2">
                    <a:satMod val="130000"/>
                  </a:schemeClr>
                </a:solidFill>
                <a:effectLst>
                  <a:outerShdw blurRad="38100" dist="38100" dir="2700000" algn="tl">
                    <a:srgbClr val="000000">
                      <a:alpha val="43137"/>
                    </a:srgbClr>
                  </a:outerShdw>
                </a:effectLst>
                <a:ea typeface="+mj-ea"/>
                <a:cs typeface="+mj-cs"/>
              </a:rPr>
              <a:t>maquina de corriente continua </a:t>
            </a:r>
            <a:r>
              <a:rPr lang="es-ES" sz="3600" b="1" cap="all" dirty="0" err="1" smtClean="0">
                <a:solidFill>
                  <a:schemeClr val="tx2">
                    <a:satMod val="130000"/>
                  </a:schemeClr>
                </a:solidFill>
                <a:effectLst>
                  <a:outerShdw blurRad="38100" dist="38100" dir="2700000" algn="tl">
                    <a:srgbClr val="000000">
                      <a:alpha val="43137"/>
                    </a:srgbClr>
                  </a:outerShdw>
                </a:effectLst>
                <a:ea typeface="+mj-ea"/>
                <a:cs typeface="+mj-cs"/>
              </a:rPr>
              <a:t>mv</a:t>
            </a:r>
            <a:r>
              <a:rPr lang="es-ES" sz="3600" b="1" cap="all" dirty="0" smtClean="0">
                <a:solidFill>
                  <a:schemeClr val="tx2">
                    <a:satMod val="130000"/>
                  </a:schemeClr>
                </a:solidFill>
                <a:effectLst>
                  <a:outerShdw blurRad="38100" dist="38100" dir="2700000" algn="tl">
                    <a:srgbClr val="000000">
                      <a:alpha val="43137"/>
                    </a:srgbClr>
                  </a:outerShdw>
                </a:effectLst>
                <a:ea typeface="+mj-ea"/>
                <a:cs typeface="+mj-cs"/>
              </a:rPr>
              <a:t> 1006 como carga en lazo abierto</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500066" y="0"/>
            <a:ext cx="8143900" cy="1071546"/>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V</a:t>
            </a:r>
            <a:r>
              <a:rPr lang="es-ES" sz="3000" b="1" cap="all" dirty="0" smtClean="0">
                <a:solidFill>
                  <a:schemeClr val="tx2">
                    <a:satMod val="130000"/>
                  </a:schemeClr>
                </a:solidFill>
                <a:ea typeface="+mj-ea"/>
                <a:cs typeface="+mj-cs"/>
              </a:rPr>
              <a:t>ARIACION DE VELOCIDAD DEL MOTOR DC</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 name="15 Flecha derecha"/>
          <p:cNvSpPr/>
          <p:nvPr/>
        </p:nvSpPr>
        <p:spPr>
          <a:xfrm>
            <a:off x="323528" y="1628800"/>
            <a:ext cx="180020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Circuito de Fuerza</a:t>
            </a:r>
            <a:endParaRPr lang="es-ES" dirty="0"/>
          </a:p>
        </p:txBody>
      </p:sp>
      <p:sp>
        <p:nvSpPr>
          <p:cNvPr id="17" name="16 Flecha derecha"/>
          <p:cNvSpPr/>
          <p:nvPr/>
        </p:nvSpPr>
        <p:spPr>
          <a:xfrm>
            <a:off x="251520" y="4581128"/>
            <a:ext cx="259228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Conexiones de control y disparo</a:t>
            </a:r>
            <a:endParaRPr lang="es-ES" dirty="0"/>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3012" name="Object 4"/>
          <p:cNvGraphicFramePr>
            <a:graphicFrameLocks noChangeAspect="1"/>
          </p:cNvGraphicFramePr>
          <p:nvPr/>
        </p:nvGraphicFramePr>
        <p:xfrm>
          <a:off x="3091077" y="1052736"/>
          <a:ext cx="4649275" cy="2194173"/>
        </p:xfrm>
        <a:graphic>
          <a:graphicData uri="http://schemas.openxmlformats.org/presentationml/2006/ole">
            <p:oleObj spid="_x0000_s43012" name="Visio" r:id="rId3" imgW="6260425" imgH="2971597" progId="Visio.Drawing.11">
              <p:embed/>
            </p:oleObj>
          </a:graphicData>
        </a:graphic>
      </p:graphicFrame>
      <p:sp>
        <p:nvSpPr>
          <p:cNvPr id="430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3014" name="Object 6"/>
          <p:cNvGraphicFramePr>
            <a:graphicFrameLocks noChangeAspect="1"/>
          </p:cNvGraphicFramePr>
          <p:nvPr/>
        </p:nvGraphicFramePr>
        <p:xfrm>
          <a:off x="3643306" y="3357562"/>
          <a:ext cx="4552503" cy="3125912"/>
        </p:xfrm>
        <a:graphic>
          <a:graphicData uri="http://schemas.openxmlformats.org/presentationml/2006/ole">
            <p:oleObj spid="_x0000_s43014" name="Visio" r:id="rId4" imgW="7859030" imgH="5388864" progId="Visio.Drawing.11">
              <p:embed/>
            </p:oleObj>
          </a:graphicData>
        </a:graphic>
      </p:graphicFrame>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05170"/>
            <a:ext cx="8286808" cy="1152128"/>
          </a:xfrm>
        </p:spPr>
        <p:txBody>
          <a:bodyPr>
            <a:noAutofit/>
          </a:bodyPr>
          <a:lstStyle/>
          <a:p>
            <a:pPr algn="ctr">
              <a:lnSpc>
                <a:spcPct val="100000"/>
              </a:lnSpc>
            </a:pP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effectLst/>
                <a:latin typeface="+mn-lt"/>
              </a:rPr>
              <a:t>Principios de sistema de</a:t>
            </a:r>
            <a:br>
              <a:rPr lang="es-ES" sz="3200" dirty="0" smtClean="0">
                <a:effectLst/>
                <a:latin typeface="+mn-lt"/>
              </a:rPr>
            </a:br>
            <a:r>
              <a:rPr lang="es-ES" sz="3200" dirty="0" smtClean="0">
                <a:effectLst/>
                <a:latin typeface="+mn-lt"/>
              </a:rPr>
              <a:t>Control realimentados</a:t>
            </a:r>
            <a:endParaRPr lang="es-ES" sz="3200" dirty="0">
              <a:effectLst/>
              <a:latin typeface="+mn-lt"/>
            </a:endParaRPr>
          </a:p>
        </p:txBody>
      </p:sp>
      <p:sp>
        <p:nvSpPr>
          <p:cNvPr id="4" name="3 Marcador de contenido"/>
          <p:cNvSpPr>
            <a:spLocks noGrp="1"/>
          </p:cNvSpPr>
          <p:nvPr>
            <p:ph sz="half" idx="1"/>
          </p:nvPr>
        </p:nvSpPr>
        <p:spPr>
          <a:xfrm>
            <a:off x="467544" y="1340768"/>
            <a:ext cx="8153400" cy="863352"/>
          </a:xfrm>
        </p:spPr>
        <p:txBody>
          <a:bodyPr>
            <a:normAutofit/>
          </a:bodyPr>
          <a:lstStyle/>
          <a:p>
            <a:r>
              <a:rPr lang="es-ES" sz="2400" dirty="0" smtClean="0"/>
              <a:t>Sistema de Regulación Realimentado</a:t>
            </a:r>
            <a:endParaRPr lang="es-ES" sz="24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25" name="Object 1"/>
          <p:cNvGraphicFramePr>
            <a:graphicFrameLocks noChangeAspect="1"/>
          </p:cNvGraphicFramePr>
          <p:nvPr/>
        </p:nvGraphicFramePr>
        <p:xfrm>
          <a:off x="1331640" y="1628800"/>
          <a:ext cx="6589742" cy="1728192"/>
        </p:xfrm>
        <a:graphic>
          <a:graphicData uri="http://schemas.openxmlformats.org/presentationml/2006/ole">
            <p:oleObj spid="_x0000_s1025" name="Visio" r:id="rId3" imgW="2898953" imgH="773887" progId="Visio.Drawing.11">
              <p:embed/>
            </p:oleObj>
          </a:graphicData>
        </a:graphic>
      </p:graphicFrame>
      <p:sp>
        <p:nvSpPr>
          <p:cNvPr id="9" name="3 Marcador de contenido"/>
          <p:cNvSpPr txBox="1">
            <a:spLocks/>
          </p:cNvSpPr>
          <p:nvPr/>
        </p:nvSpPr>
        <p:spPr>
          <a:xfrm>
            <a:off x="451048" y="3573016"/>
            <a:ext cx="8153400" cy="863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Respuesta ante una</a:t>
            </a:r>
            <a:r>
              <a:rPr kumimoji="0" lang="es-ES" sz="2400" b="0" i="0" u="none" strike="noStrike" kern="1200" cap="none" spc="0" normalizeH="0" noProof="0" dirty="0" smtClean="0">
                <a:ln>
                  <a:noFill/>
                </a:ln>
                <a:solidFill>
                  <a:schemeClr val="tx1"/>
                </a:solidFill>
                <a:effectLst/>
                <a:uLnTx/>
                <a:uFillTx/>
                <a:latin typeface="+mn-lt"/>
                <a:ea typeface="+mn-ea"/>
                <a:cs typeface="+mn-cs"/>
              </a:rPr>
              <a:t> entrada </a:t>
            </a:r>
            <a:r>
              <a:rPr kumimoji="0" lang="es-ES" sz="2400" b="0" i="0" u="none" strike="noStrike" kern="1200" cap="none" spc="0" normalizeH="0" noProof="0" dirty="0" err="1" smtClean="0">
                <a:ln>
                  <a:noFill/>
                </a:ln>
                <a:solidFill>
                  <a:schemeClr val="tx1"/>
                </a:solidFill>
                <a:effectLst/>
                <a:uLnTx/>
                <a:uFillTx/>
                <a:latin typeface="+mn-lt"/>
                <a:ea typeface="+mn-ea"/>
                <a:cs typeface="+mn-cs"/>
              </a:rPr>
              <a:t>escalon</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6"/>
          <p:cNvPicPr>
            <a:picLocks noChangeAspect="1" noChangeArrowheads="1"/>
          </p:cNvPicPr>
          <p:nvPr/>
        </p:nvPicPr>
        <p:blipFill>
          <a:blip r:embed="rId4" cstate="print"/>
          <a:srcRect/>
          <a:stretch>
            <a:fillRect/>
          </a:stretch>
        </p:blipFill>
        <p:spPr bwMode="auto">
          <a:xfrm>
            <a:off x="2699792" y="4172669"/>
            <a:ext cx="3960812" cy="235267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67544" y="116632"/>
            <a:ext cx="8280920" cy="576064"/>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3000" b="1" cap="all" dirty="0" smtClean="0">
                <a:solidFill>
                  <a:schemeClr val="tx2">
                    <a:satMod val="130000"/>
                  </a:schemeClr>
                </a:solidFill>
                <a:ea typeface="+mj-ea"/>
                <a:cs typeface="+mj-cs"/>
              </a:rPr>
              <a:t>resultados</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6" name="15 Tabla"/>
          <p:cNvGraphicFramePr>
            <a:graphicFrameLocks noGrp="1"/>
          </p:cNvGraphicFramePr>
          <p:nvPr/>
        </p:nvGraphicFramePr>
        <p:xfrm>
          <a:off x="683568" y="1268760"/>
          <a:ext cx="3462020" cy="1733550"/>
        </p:xfrm>
        <a:graphic>
          <a:graphicData uri="http://schemas.openxmlformats.org/drawingml/2006/table">
            <a:tbl>
              <a:tblPr/>
              <a:tblGrid>
                <a:gridCol w="825500"/>
                <a:gridCol w="787400"/>
                <a:gridCol w="1087120"/>
                <a:gridCol w="762000"/>
              </a:tblGrid>
              <a:tr h="390525">
                <a:tc>
                  <a:txBody>
                    <a:bodyPr/>
                    <a:lstStyle/>
                    <a:p>
                      <a:pPr algn="ctr">
                        <a:spcAft>
                          <a:spcPts val="0"/>
                        </a:spcAft>
                      </a:pPr>
                      <a:r>
                        <a:rPr lang="es-ES" sz="1100" b="1">
                          <a:solidFill>
                            <a:srgbClr val="000000"/>
                          </a:solidFill>
                          <a:latin typeface="Calibri"/>
                          <a:ea typeface="Times New Roman"/>
                          <a:cs typeface="Times New Roman"/>
                        </a:rPr>
                        <a:t>CORRIENTE [A]</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VELOCIDAD [RPM]</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VOLTAJE DE ARMADURA [V]</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Δw/wo [p.u.]</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0500">
                <a:tc>
                  <a:txBody>
                    <a:bodyPr/>
                    <a:lstStyle/>
                    <a:p>
                      <a:pPr algn="ctr">
                        <a:spcAft>
                          <a:spcPts val="0"/>
                        </a:spcAft>
                      </a:pPr>
                      <a:r>
                        <a:rPr lang="es-ES" sz="1100">
                          <a:solidFill>
                            <a:srgbClr val="000000"/>
                          </a:solidFill>
                          <a:latin typeface="Calibri"/>
                          <a:ea typeface="Times New Roman"/>
                          <a:cs typeface="Times New Roman"/>
                        </a:rPr>
                        <a:t>1,50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1700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218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1,78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1370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203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0,19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2,16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1217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0,28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2,54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1079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192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0,37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3,17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882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119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0,48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3,69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760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106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0,55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pPr>
                      <a:r>
                        <a:rPr lang="es-ES" sz="1100">
                          <a:solidFill>
                            <a:srgbClr val="000000"/>
                          </a:solidFill>
                          <a:latin typeface="Calibri"/>
                          <a:ea typeface="Times New Roman"/>
                          <a:cs typeface="Times New Roman"/>
                        </a:rPr>
                        <a:t>4,10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683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98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Calibri"/>
                          <a:ea typeface="Times New Roman"/>
                          <a:cs typeface="Times New Roman"/>
                        </a:rPr>
                        <a:t>0,60</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 name="16 Imagen"/>
          <p:cNvPicPr/>
          <p:nvPr/>
        </p:nvPicPr>
        <p:blipFill>
          <a:blip r:embed="rId2" cstate="print"/>
          <a:srcRect l="3927" r="6544"/>
          <a:stretch>
            <a:fillRect/>
          </a:stretch>
        </p:blipFill>
        <p:spPr bwMode="auto">
          <a:xfrm>
            <a:off x="4749316" y="1268760"/>
            <a:ext cx="4071156" cy="2083192"/>
          </a:xfrm>
          <a:prstGeom prst="rect">
            <a:avLst/>
          </a:prstGeom>
          <a:noFill/>
          <a:ln w="9525">
            <a:solidFill>
              <a:schemeClr val="tx1"/>
            </a:solidFill>
            <a:miter lim="800000"/>
            <a:headEnd/>
            <a:tailEnd/>
          </a:ln>
        </p:spPr>
      </p:pic>
      <p:sp>
        <p:nvSpPr>
          <p:cNvPr id="19" name="3 Marcador de contenido"/>
          <p:cNvSpPr>
            <a:spLocks noGrp="1"/>
          </p:cNvSpPr>
          <p:nvPr>
            <p:ph sz="half" idx="1"/>
          </p:nvPr>
        </p:nvSpPr>
        <p:spPr>
          <a:xfrm>
            <a:off x="467544" y="692696"/>
            <a:ext cx="8153400" cy="863352"/>
          </a:xfrm>
        </p:spPr>
        <p:txBody>
          <a:bodyPr>
            <a:normAutofit/>
          </a:bodyPr>
          <a:lstStyle/>
          <a:p>
            <a:r>
              <a:rPr lang="es-ES" sz="2400" dirty="0" smtClean="0"/>
              <a:t>Corriente en Conducción Discontinua</a:t>
            </a:r>
            <a:endParaRPr lang="es-ES" sz="2400" dirty="0"/>
          </a:p>
        </p:txBody>
      </p:sp>
      <p:sp>
        <p:nvSpPr>
          <p:cNvPr id="20" name="3 Marcador de contenido"/>
          <p:cNvSpPr txBox="1">
            <a:spLocks/>
          </p:cNvSpPr>
          <p:nvPr/>
        </p:nvSpPr>
        <p:spPr>
          <a:xfrm>
            <a:off x="467544" y="3429000"/>
            <a:ext cx="8153400" cy="863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Corriente en Conducción Continua</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1" name="20 Tabla"/>
          <p:cNvGraphicFramePr>
            <a:graphicFrameLocks noGrp="1"/>
          </p:cNvGraphicFramePr>
          <p:nvPr/>
        </p:nvGraphicFramePr>
        <p:xfrm>
          <a:off x="755576" y="4077072"/>
          <a:ext cx="3469005" cy="2495550"/>
        </p:xfrm>
        <a:graphic>
          <a:graphicData uri="http://schemas.openxmlformats.org/drawingml/2006/table">
            <a:tbl>
              <a:tblPr/>
              <a:tblGrid>
                <a:gridCol w="825500"/>
                <a:gridCol w="787400"/>
                <a:gridCol w="1094105"/>
                <a:gridCol w="762000"/>
              </a:tblGrid>
              <a:tr h="390525">
                <a:tc>
                  <a:txBody>
                    <a:bodyPr/>
                    <a:lstStyle/>
                    <a:p>
                      <a:pPr algn="ctr">
                        <a:spcAft>
                          <a:spcPts val="0"/>
                        </a:spcAft>
                      </a:pPr>
                      <a:r>
                        <a:rPr lang="es-ES" sz="1200">
                          <a:latin typeface="Calibri"/>
                          <a:ea typeface="Times New Roman"/>
                          <a:cs typeface="Times New Roman"/>
                        </a:rPr>
                        <a:t>.</a:t>
                      </a:r>
                      <a:r>
                        <a:rPr lang="es-ES" sz="1100" b="1">
                          <a:solidFill>
                            <a:srgbClr val="000000"/>
                          </a:solidFill>
                          <a:latin typeface="Calibri"/>
                          <a:ea typeface="Times New Roman"/>
                          <a:cs typeface="Times New Roman"/>
                        </a:rPr>
                        <a:t>CORRIENTE [A]</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VELOCIDAD [RPM]</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VOLTAJE DE ARMADURA [V]</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Δw/wo [p.u.]</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0500">
                <a:tc>
                  <a:txBody>
                    <a:bodyPr/>
                    <a:lstStyle/>
                    <a:p>
                      <a:pPr algn="ctr">
                        <a:spcAft>
                          <a:spcPts val="0"/>
                        </a:spcAft>
                      </a:pPr>
                      <a:r>
                        <a:rPr lang="es-ES" sz="1100">
                          <a:solidFill>
                            <a:srgbClr val="000000"/>
                          </a:solidFill>
                          <a:latin typeface="Calibri"/>
                          <a:ea typeface="Times New Roman"/>
                          <a:cs typeface="Times New Roman"/>
                        </a:rPr>
                        <a:t>1,15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1704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217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1,57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1425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184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0,16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2,09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1280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0,25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2,53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1247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0,27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3,18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1213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0,29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3,54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1190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0,30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4,12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1154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0,32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4,59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1125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0,34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5,08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1100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0,35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5,51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1073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0,37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pPr>
                      <a:r>
                        <a:rPr lang="es-ES" sz="1100">
                          <a:solidFill>
                            <a:srgbClr val="000000"/>
                          </a:solidFill>
                          <a:latin typeface="Calibri"/>
                          <a:ea typeface="Times New Roman"/>
                          <a:cs typeface="Times New Roman"/>
                        </a:rPr>
                        <a:t>6,00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1045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159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Calibri"/>
                          <a:ea typeface="Times New Roman"/>
                          <a:cs typeface="Times New Roman"/>
                        </a:rPr>
                        <a:t>0,39</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 name="21 Imagen"/>
          <p:cNvPicPr/>
          <p:nvPr/>
        </p:nvPicPr>
        <p:blipFill>
          <a:blip r:embed="rId3" cstate="print"/>
          <a:srcRect l="3665" r="7330"/>
          <a:stretch>
            <a:fillRect/>
          </a:stretch>
        </p:blipFill>
        <p:spPr bwMode="auto">
          <a:xfrm>
            <a:off x="4707071" y="4155066"/>
            <a:ext cx="4185409" cy="2154254"/>
          </a:xfrm>
          <a:prstGeom prst="rect">
            <a:avLst/>
          </a:prstGeom>
          <a:noFill/>
          <a:ln w="9525">
            <a:solidFill>
              <a:schemeClr val="tx1"/>
            </a:solidFill>
            <a:miter lim="800000"/>
            <a:headEnd/>
            <a:tailEnd/>
          </a:ln>
        </p:spPr>
      </p:pic>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95536" y="2348880"/>
            <a:ext cx="8280920" cy="1872208"/>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38100" dist="38100" dir="2700000" algn="tl">
                    <a:srgbClr val="000000">
                      <a:alpha val="43137"/>
                    </a:srgbClr>
                  </a:outerShdw>
                </a:effectLst>
                <a:uLnTx/>
                <a:uFillTx/>
                <a:latin typeface="+mn-lt"/>
                <a:ea typeface="+mj-ea"/>
                <a:cs typeface="+mj-cs"/>
              </a:rPr>
            </a:br>
            <a:r>
              <a:rPr lang="es-ES" sz="3600" b="1" cap="all" dirty="0" smtClean="0">
                <a:solidFill>
                  <a:schemeClr val="tx2">
                    <a:satMod val="130000"/>
                  </a:schemeClr>
                </a:solidFill>
                <a:effectLst>
                  <a:outerShdw blurRad="38100" dist="38100" dir="2700000" algn="tl">
                    <a:srgbClr val="000000">
                      <a:alpha val="43137"/>
                    </a:srgbClr>
                  </a:outerShdw>
                </a:effectLst>
                <a:ea typeface="+mj-ea"/>
                <a:cs typeface="+mj-cs"/>
              </a:rPr>
              <a:t>maquina de corriente continua </a:t>
            </a:r>
            <a:r>
              <a:rPr lang="es-ES" sz="3600" b="1" cap="all" dirty="0" err="1" smtClean="0">
                <a:solidFill>
                  <a:schemeClr val="tx2">
                    <a:satMod val="130000"/>
                  </a:schemeClr>
                </a:solidFill>
                <a:effectLst>
                  <a:outerShdw blurRad="38100" dist="38100" dir="2700000" algn="tl">
                    <a:srgbClr val="000000">
                      <a:alpha val="43137"/>
                    </a:srgbClr>
                  </a:outerShdw>
                </a:effectLst>
                <a:ea typeface="+mj-ea"/>
                <a:cs typeface="+mj-cs"/>
              </a:rPr>
              <a:t>mv</a:t>
            </a:r>
            <a:r>
              <a:rPr lang="es-ES" sz="3600" b="1" cap="all" dirty="0" smtClean="0">
                <a:solidFill>
                  <a:schemeClr val="tx2">
                    <a:satMod val="130000"/>
                  </a:schemeClr>
                </a:solidFill>
                <a:effectLst>
                  <a:outerShdw blurRad="38100" dist="38100" dir="2700000" algn="tl">
                    <a:srgbClr val="000000">
                      <a:alpha val="43137"/>
                    </a:srgbClr>
                  </a:outerShdw>
                </a:effectLst>
                <a:ea typeface="+mj-ea"/>
                <a:cs typeface="+mj-cs"/>
              </a:rPr>
              <a:t> 1006 como carga en lazo cerrado</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44624"/>
            <a:ext cx="9144000" cy="792088"/>
          </a:xfrm>
          <a:prstGeom prst="rect">
            <a:avLst/>
          </a:prstGeom>
          <a:ln>
            <a:noFill/>
          </a:ln>
        </p:spPr>
        <p:txBody>
          <a:bodyPr anchor="b">
            <a:noAutofit/>
          </a:bodyPr>
          <a:lstStyle/>
          <a:p>
            <a:pPr lvl="1" algn="ct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2800" b="1" cap="all" dirty="0" smtClean="0">
                <a:solidFill>
                  <a:schemeClr val="tx2">
                    <a:satMod val="130000"/>
                  </a:schemeClr>
                </a:solidFill>
                <a:effectLst>
                  <a:outerShdw blurRad="50000" dist="30000" dir="5400000" algn="tl" rotWithShape="0">
                    <a:srgbClr val="000000">
                      <a:alpha val="30000"/>
                    </a:srgbClr>
                  </a:outerShdw>
                </a:effectLst>
                <a:ea typeface="+mj-ea"/>
                <a:cs typeface="+mj-cs"/>
              </a:rPr>
              <a:t>CIRCUITOS DE FUERZA</a:t>
            </a:r>
            <a:endParaRPr lang="es-ES" sz="2800" b="1" cap="all" dirty="0" smtClean="0">
              <a:solidFill>
                <a:schemeClr val="tx2">
                  <a:satMod val="130000"/>
                </a:schemeClr>
              </a:solidFill>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3012" name="Object 4"/>
          <p:cNvGraphicFramePr>
            <a:graphicFrameLocks noChangeAspect="1"/>
          </p:cNvGraphicFramePr>
          <p:nvPr/>
        </p:nvGraphicFramePr>
        <p:xfrm>
          <a:off x="2267744" y="1268760"/>
          <a:ext cx="4649275" cy="2194173"/>
        </p:xfrm>
        <a:graphic>
          <a:graphicData uri="http://schemas.openxmlformats.org/presentationml/2006/ole">
            <p:oleObj spid="_x0000_s47106" name="Visio" r:id="rId3" imgW="6260425" imgH="2971597" progId="Visio.Drawing.11">
              <p:embed/>
            </p:oleObj>
          </a:graphicData>
        </a:graphic>
      </p:graphicFrame>
      <p:sp>
        <p:nvSpPr>
          <p:cNvPr id="430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3" name="3 Marcador de contenido"/>
          <p:cNvSpPr>
            <a:spLocks noGrp="1"/>
          </p:cNvSpPr>
          <p:nvPr>
            <p:ph sz="half" idx="1"/>
          </p:nvPr>
        </p:nvSpPr>
        <p:spPr>
          <a:xfrm>
            <a:off x="467544" y="836712"/>
            <a:ext cx="8153400" cy="863352"/>
          </a:xfrm>
        </p:spPr>
        <p:txBody>
          <a:bodyPr>
            <a:normAutofit/>
          </a:bodyPr>
          <a:lstStyle/>
          <a:p>
            <a:r>
              <a:rPr lang="es-ES" sz="2400" dirty="0" smtClean="0"/>
              <a:t>Corriente en Conducción Discontinua</a:t>
            </a:r>
            <a:endParaRPr lang="es-ES" sz="2400" dirty="0"/>
          </a:p>
        </p:txBody>
      </p:sp>
      <p:sp>
        <p:nvSpPr>
          <p:cNvPr id="14" name="3 Marcador de contenido"/>
          <p:cNvSpPr txBox="1">
            <a:spLocks/>
          </p:cNvSpPr>
          <p:nvPr/>
        </p:nvSpPr>
        <p:spPr>
          <a:xfrm>
            <a:off x="523056" y="3429000"/>
            <a:ext cx="8153400" cy="863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Corriente en Conducción Continua</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71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7108" name="Object 4"/>
          <p:cNvGraphicFramePr>
            <a:graphicFrameLocks noChangeAspect="1"/>
          </p:cNvGraphicFramePr>
          <p:nvPr/>
        </p:nvGraphicFramePr>
        <p:xfrm>
          <a:off x="2195736" y="4005064"/>
          <a:ext cx="5112568" cy="2527301"/>
        </p:xfrm>
        <a:graphic>
          <a:graphicData uri="http://schemas.openxmlformats.org/presentationml/2006/ole">
            <p:oleObj spid="_x0000_s47108" name="Visio" r:id="rId4" imgW="7183398" imgH="3292653" progId="Visio.Drawing.11">
              <p:embed/>
            </p:oleObj>
          </a:graphicData>
        </a:graphic>
      </p:graphicFrame>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357214"/>
            <a:ext cx="9144000" cy="1049910"/>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Control</a:t>
            </a:r>
            <a:r>
              <a:rPr kumimoji="0" lang="es-ES" sz="2800" b="1" i="0" u="none" strike="noStrike" kern="1200" cap="all"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de corriente de armadura</a:t>
            </a:r>
            <a:endParaRPr lang="es-ES" sz="2800" b="1" cap="all" dirty="0" smtClean="0">
              <a:solidFill>
                <a:schemeClr val="tx2">
                  <a:satMod val="130000"/>
                </a:schemeClr>
              </a:solidFill>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 name="15 Flecha derecha"/>
          <p:cNvSpPr/>
          <p:nvPr/>
        </p:nvSpPr>
        <p:spPr>
          <a:xfrm>
            <a:off x="323528" y="4725144"/>
            <a:ext cx="180020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Corriente Continua</a:t>
            </a:r>
            <a:endParaRPr lang="es-ES" dirty="0"/>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0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3" name="12 Flecha derecha"/>
          <p:cNvSpPr/>
          <p:nvPr/>
        </p:nvSpPr>
        <p:spPr>
          <a:xfrm>
            <a:off x="323528" y="1628800"/>
            <a:ext cx="180020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Corriente Discontinua</a:t>
            </a:r>
            <a:endParaRPr lang="es-ES" dirty="0"/>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0180" name="Object 4"/>
          <p:cNvGraphicFramePr>
            <a:graphicFrameLocks noChangeAspect="1"/>
          </p:cNvGraphicFramePr>
          <p:nvPr/>
        </p:nvGraphicFramePr>
        <p:xfrm>
          <a:off x="3491880" y="3789040"/>
          <a:ext cx="4191895" cy="2880320"/>
        </p:xfrm>
        <a:graphic>
          <a:graphicData uri="http://schemas.openxmlformats.org/presentationml/2006/ole">
            <p:oleObj spid="_x0000_s50180" name="Visio" r:id="rId3" imgW="7859030" imgH="5388864" progId="Visio.Drawing.11">
              <p:embed/>
            </p:oleObj>
          </a:graphicData>
        </a:graphic>
      </p:graphicFrame>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0182" name="Object 6"/>
          <p:cNvGraphicFramePr>
            <a:graphicFrameLocks noChangeAspect="1"/>
          </p:cNvGraphicFramePr>
          <p:nvPr/>
        </p:nvGraphicFramePr>
        <p:xfrm>
          <a:off x="3491880" y="792088"/>
          <a:ext cx="4268837" cy="2924944"/>
        </p:xfrm>
        <a:graphic>
          <a:graphicData uri="http://schemas.openxmlformats.org/presentationml/2006/ole">
            <p:oleObj spid="_x0000_s50182" name="Visio" r:id="rId4" imgW="7859030" imgH="5388864" progId="Visio.Drawing.11">
              <p:embed/>
            </p:oleObj>
          </a:graphicData>
        </a:graphic>
      </p:graphicFrame>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67544" y="116632"/>
            <a:ext cx="8280920" cy="576064"/>
          </a:xfrm>
          <a:prstGeom prst="rect">
            <a:avLst/>
          </a:prstGeom>
          <a:ln>
            <a:noFill/>
          </a:ln>
        </p:spPr>
        <p:txBody>
          <a:bodyPr anchor="b">
            <a:noAutofit/>
          </a:bodyPr>
          <a:lstStyle/>
          <a:p>
            <a:pPr lvl="1" algn="ct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2800" b="1" cap="all" dirty="0" smtClean="0">
                <a:solidFill>
                  <a:schemeClr val="tx2">
                    <a:satMod val="130000"/>
                  </a:schemeClr>
                </a:solidFill>
                <a:ea typeface="+mj-ea"/>
                <a:cs typeface="+mj-cs"/>
              </a:rPr>
              <a:t>resultados</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9" name="3 Marcador de contenido"/>
          <p:cNvSpPr>
            <a:spLocks noGrp="1"/>
          </p:cNvSpPr>
          <p:nvPr>
            <p:ph sz="half" idx="1"/>
          </p:nvPr>
        </p:nvSpPr>
        <p:spPr>
          <a:xfrm>
            <a:off x="467544" y="692696"/>
            <a:ext cx="8153400" cy="863352"/>
          </a:xfrm>
        </p:spPr>
        <p:txBody>
          <a:bodyPr>
            <a:normAutofit/>
          </a:bodyPr>
          <a:lstStyle/>
          <a:p>
            <a:r>
              <a:rPr lang="es-ES" sz="2400" dirty="0" smtClean="0"/>
              <a:t>Corriente en Conducción Discontinua</a:t>
            </a:r>
            <a:endParaRPr lang="es-ES" sz="2400" dirty="0"/>
          </a:p>
        </p:txBody>
      </p:sp>
      <p:sp>
        <p:nvSpPr>
          <p:cNvPr id="20" name="3 Marcador de contenido"/>
          <p:cNvSpPr txBox="1">
            <a:spLocks/>
          </p:cNvSpPr>
          <p:nvPr/>
        </p:nvSpPr>
        <p:spPr>
          <a:xfrm>
            <a:off x="467544" y="3429000"/>
            <a:ext cx="8153400" cy="863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Corriente en Conducción Continua</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5" name="14 Tabla"/>
          <p:cNvGraphicFramePr>
            <a:graphicFrameLocks noGrp="1"/>
          </p:cNvGraphicFramePr>
          <p:nvPr/>
        </p:nvGraphicFramePr>
        <p:xfrm>
          <a:off x="683568" y="4221088"/>
          <a:ext cx="3786505" cy="1655445"/>
        </p:xfrm>
        <a:graphic>
          <a:graphicData uri="http://schemas.openxmlformats.org/drawingml/2006/table">
            <a:tbl>
              <a:tblPr/>
              <a:tblGrid>
                <a:gridCol w="762000"/>
                <a:gridCol w="765175"/>
                <a:gridCol w="902970"/>
                <a:gridCol w="645160"/>
                <a:gridCol w="711200"/>
              </a:tblGrid>
              <a:tr h="438150">
                <a:tc>
                  <a:txBody>
                    <a:bodyPr/>
                    <a:lstStyle/>
                    <a:p>
                      <a:pPr algn="ctr">
                        <a:spcAft>
                          <a:spcPts val="0"/>
                        </a:spcAft>
                      </a:pPr>
                      <a:r>
                        <a:rPr lang="es-ES" sz="1100" b="1">
                          <a:solidFill>
                            <a:srgbClr val="000000"/>
                          </a:solidFill>
                          <a:latin typeface="Calibri"/>
                          <a:ea typeface="Times New Roman"/>
                          <a:cs typeface="Times New Roman"/>
                        </a:rPr>
                        <a:t>CORRIENTE [A]</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VELOCIDAD [RPM]</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VOLTAJE DE ARMADURA [V]</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α [ms]</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Va x Ia [W]</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0500">
                <a:tc>
                  <a:txBody>
                    <a:bodyPr/>
                    <a:lstStyle/>
                    <a:p>
                      <a:pPr algn="ctr">
                        <a:spcAft>
                          <a:spcPts val="0"/>
                        </a:spcAft>
                      </a:pPr>
                      <a:r>
                        <a:rPr lang="es-ES" sz="1100">
                          <a:solidFill>
                            <a:srgbClr val="000000"/>
                          </a:solidFill>
                          <a:latin typeface="Calibri"/>
                          <a:ea typeface="Times New Roman"/>
                          <a:cs typeface="Times New Roman"/>
                        </a:rPr>
                        <a:t>2,02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382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6,40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113,12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2,02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330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49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6,56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98,98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2,02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242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39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6,64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78,78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2,02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184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32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6,72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64,64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2,02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140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6,80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52,52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pPr>
                      <a:r>
                        <a:rPr lang="es-ES" sz="1100">
                          <a:solidFill>
                            <a:srgbClr val="000000"/>
                          </a:solidFill>
                          <a:latin typeface="Calibri"/>
                          <a:ea typeface="Times New Roman"/>
                          <a:cs typeface="Times New Roman"/>
                        </a:rPr>
                        <a:t>2,02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6,96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Calibri"/>
                          <a:ea typeface="Times New Roman"/>
                          <a:cs typeface="Times New Roman"/>
                        </a:rPr>
                        <a:t>40,40</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8" name="17 Imagen"/>
          <p:cNvPicPr/>
          <p:nvPr/>
        </p:nvPicPr>
        <p:blipFill>
          <a:blip r:embed="rId2" cstate="print"/>
          <a:srcRect l="5438" r="6613"/>
          <a:stretch>
            <a:fillRect/>
          </a:stretch>
        </p:blipFill>
        <p:spPr bwMode="auto">
          <a:xfrm>
            <a:off x="4716016" y="4221088"/>
            <a:ext cx="4179846" cy="2113494"/>
          </a:xfrm>
          <a:prstGeom prst="rect">
            <a:avLst/>
          </a:prstGeom>
          <a:noFill/>
          <a:ln w="9525">
            <a:solidFill>
              <a:schemeClr val="tx1"/>
            </a:solidFill>
            <a:miter lim="800000"/>
            <a:headEnd/>
            <a:tailEnd/>
          </a:ln>
        </p:spPr>
      </p:pic>
      <p:graphicFrame>
        <p:nvGraphicFramePr>
          <p:cNvPr id="16" name="15 Tabla"/>
          <p:cNvGraphicFramePr>
            <a:graphicFrameLocks noGrp="1"/>
          </p:cNvGraphicFramePr>
          <p:nvPr/>
        </p:nvGraphicFramePr>
        <p:xfrm>
          <a:off x="683568" y="1268760"/>
          <a:ext cx="3853180" cy="1543050"/>
        </p:xfrm>
        <a:graphic>
          <a:graphicData uri="http://schemas.openxmlformats.org/drawingml/2006/table">
            <a:tbl>
              <a:tblPr/>
              <a:tblGrid>
                <a:gridCol w="762000"/>
                <a:gridCol w="765175"/>
                <a:gridCol w="802005"/>
                <a:gridCol w="762000"/>
                <a:gridCol w="762000"/>
              </a:tblGrid>
              <a:tr h="581025">
                <a:tc>
                  <a:txBody>
                    <a:bodyPr/>
                    <a:lstStyle/>
                    <a:p>
                      <a:pPr algn="ctr">
                        <a:spcAft>
                          <a:spcPts val="0"/>
                        </a:spcAft>
                      </a:pPr>
                      <a:r>
                        <a:rPr lang="es-EC" sz="1100" b="1">
                          <a:solidFill>
                            <a:srgbClr val="000000"/>
                          </a:solidFill>
                          <a:latin typeface="Calibri"/>
                          <a:ea typeface="Times New Roman"/>
                          <a:cs typeface="Times New Roman"/>
                        </a:rPr>
                        <a:t>CORRIENTE [A]</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VELOCIDAD [RPM]</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VOLTAJE DE ARMADURA [V]</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α [ms]</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Va x Ia [W]</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0500">
                <a:tc>
                  <a:txBody>
                    <a:bodyPr/>
                    <a:lstStyle/>
                    <a:p>
                      <a:pPr algn="ctr">
                        <a:spcAft>
                          <a:spcPts val="0"/>
                        </a:spcAft>
                      </a:pPr>
                      <a:r>
                        <a:rPr lang="es-EC" sz="1100">
                          <a:solidFill>
                            <a:srgbClr val="000000"/>
                          </a:solidFill>
                          <a:latin typeface="Calibri"/>
                          <a:ea typeface="Times New Roman"/>
                          <a:cs typeface="Times New Roman"/>
                        </a:rPr>
                        <a:t>3.09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204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36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6.56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111.24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3.12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30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6.78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93.60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3.12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26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6.83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81.12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3.12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108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24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6.89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74.88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pPr>
                      <a:r>
                        <a:rPr lang="es-EC" sz="1100">
                          <a:solidFill>
                            <a:srgbClr val="000000"/>
                          </a:solidFill>
                          <a:latin typeface="Calibri"/>
                          <a:ea typeface="Times New Roman"/>
                          <a:cs typeface="Times New Roman"/>
                        </a:rPr>
                        <a:t>3.15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85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21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6.92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dirty="0">
                          <a:solidFill>
                            <a:srgbClr val="000000"/>
                          </a:solidFill>
                          <a:latin typeface="Calibri"/>
                          <a:ea typeface="Times New Roman"/>
                          <a:cs typeface="Times New Roman"/>
                        </a:rPr>
                        <a:t>66.15</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 name="16 Imagen"/>
          <p:cNvPicPr/>
          <p:nvPr/>
        </p:nvPicPr>
        <p:blipFill>
          <a:blip r:embed="rId3" cstate="print"/>
          <a:srcRect l="8760" r="5950"/>
          <a:stretch>
            <a:fillRect/>
          </a:stretch>
        </p:blipFill>
        <p:spPr bwMode="auto">
          <a:xfrm>
            <a:off x="4788024" y="1268760"/>
            <a:ext cx="4078497" cy="2102482"/>
          </a:xfrm>
          <a:prstGeom prst="rect">
            <a:avLst/>
          </a:prstGeom>
          <a:noFill/>
          <a:ln w="9525">
            <a:solidFill>
              <a:schemeClr val="tx1"/>
            </a:solidFill>
            <a:miter lim="800000"/>
            <a:headEnd/>
            <a:tailEnd/>
          </a:ln>
        </p:spPr>
      </p:pic>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116632"/>
            <a:ext cx="9144000" cy="576064"/>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Control</a:t>
            </a:r>
            <a:r>
              <a:rPr kumimoji="0" lang="es-ES" sz="3200" b="1" i="0" u="none" strike="noStrike" kern="1200" cap="all"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de voltaje de armadura</a:t>
            </a:r>
            <a:endParaRPr lang="es-ES" sz="3000" b="1" cap="all" dirty="0" smtClean="0">
              <a:solidFill>
                <a:schemeClr val="tx2">
                  <a:satMod val="130000"/>
                </a:schemeClr>
              </a:solidFill>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 name="15 Flecha derecha"/>
          <p:cNvSpPr/>
          <p:nvPr/>
        </p:nvSpPr>
        <p:spPr>
          <a:xfrm>
            <a:off x="323528" y="4725144"/>
            <a:ext cx="180020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Corriente Continua</a:t>
            </a:r>
            <a:endParaRPr lang="es-ES" dirty="0"/>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0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3" name="12 Flecha derecha"/>
          <p:cNvSpPr/>
          <p:nvPr/>
        </p:nvSpPr>
        <p:spPr>
          <a:xfrm>
            <a:off x="323528" y="1628800"/>
            <a:ext cx="180020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Corriente Discontinua</a:t>
            </a:r>
            <a:endParaRPr lang="es-ES" dirty="0"/>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2228" name="Object 4"/>
          <p:cNvGraphicFramePr>
            <a:graphicFrameLocks noChangeAspect="1"/>
          </p:cNvGraphicFramePr>
          <p:nvPr/>
        </p:nvGraphicFramePr>
        <p:xfrm>
          <a:off x="3458294" y="764704"/>
          <a:ext cx="4210050" cy="2886075"/>
        </p:xfrm>
        <a:graphic>
          <a:graphicData uri="http://schemas.openxmlformats.org/presentationml/2006/ole">
            <p:oleObj spid="_x0000_s52228" name="Visio" r:id="rId3" imgW="7859030" imgH="5388864" progId="Visio.Drawing.11">
              <p:embed/>
            </p:oleObj>
          </a:graphicData>
        </a:graphic>
      </p:graphicFrame>
      <p:sp>
        <p:nvSpPr>
          <p:cNvPr id="522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2230" name="Object 6"/>
          <p:cNvGraphicFramePr>
            <a:graphicFrameLocks noChangeAspect="1"/>
          </p:cNvGraphicFramePr>
          <p:nvPr/>
        </p:nvGraphicFramePr>
        <p:xfrm>
          <a:off x="3419872" y="3789040"/>
          <a:ext cx="4333788" cy="2975992"/>
        </p:xfrm>
        <a:graphic>
          <a:graphicData uri="http://schemas.openxmlformats.org/presentationml/2006/ole">
            <p:oleObj spid="_x0000_s52230" name="Visio" r:id="rId4" imgW="7859030" imgH="5388864" progId="Visio.Drawing.11">
              <p:embed/>
            </p:oleObj>
          </a:graphicData>
        </a:graphic>
      </p:graphicFrame>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67544" y="116632"/>
            <a:ext cx="8280920" cy="576064"/>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3000" b="1" cap="all" dirty="0" smtClean="0">
                <a:solidFill>
                  <a:schemeClr val="tx2">
                    <a:satMod val="130000"/>
                  </a:schemeClr>
                </a:solidFill>
                <a:ea typeface="+mj-ea"/>
                <a:cs typeface="+mj-cs"/>
              </a:rPr>
              <a:t>resultados</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9" name="3 Marcador de contenido"/>
          <p:cNvSpPr>
            <a:spLocks noGrp="1"/>
          </p:cNvSpPr>
          <p:nvPr>
            <p:ph sz="half" idx="1"/>
          </p:nvPr>
        </p:nvSpPr>
        <p:spPr>
          <a:xfrm>
            <a:off x="467544" y="692696"/>
            <a:ext cx="8153400" cy="863352"/>
          </a:xfrm>
        </p:spPr>
        <p:txBody>
          <a:bodyPr>
            <a:normAutofit/>
          </a:bodyPr>
          <a:lstStyle/>
          <a:p>
            <a:r>
              <a:rPr lang="es-ES" sz="2400" dirty="0" smtClean="0"/>
              <a:t>Corriente en Conducción Discontinua</a:t>
            </a:r>
            <a:endParaRPr lang="es-ES" sz="2400" dirty="0"/>
          </a:p>
        </p:txBody>
      </p:sp>
      <p:sp>
        <p:nvSpPr>
          <p:cNvPr id="20" name="3 Marcador de contenido"/>
          <p:cNvSpPr txBox="1">
            <a:spLocks/>
          </p:cNvSpPr>
          <p:nvPr/>
        </p:nvSpPr>
        <p:spPr>
          <a:xfrm>
            <a:off x="467544" y="3429000"/>
            <a:ext cx="8153400" cy="863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Corriente en Conducción Continua</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6" name="15 Tabla"/>
          <p:cNvGraphicFramePr>
            <a:graphicFrameLocks noGrp="1"/>
          </p:cNvGraphicFramePr>
          <p:nvPr/>
        </p:nvGraphicFramePr>
        <p:xfrm>
          <a:off x="683568" y="4221088"/>
          <a:ext cx="3696970" cy="2036445"/>
        </p:xfrm>
        <a:graphic>
          <a:graphicData uri="http://schemas.openxmlformats.org/drawingml/2006/table">
            <a:tbl>
              <a:tblPr/>
              <a:tblGrid>
                <a:gridCol w="762000"/>
                <a:gridCol w="765175"/>
                <a:gridCol w="977900"/>
                <a:gridCol w="561975"/>
                <a:gridCol w="629920"/>
              </a:tblGrid>
              <a:tr h="485775">
                <a:tc>
                  <a:txBody>
                    <a:bodyPr/>
                    <a:lstStyle/>
                    <a:p>
                      <a:pPr algn="ctr">
                        <a:spcAft>
                          <a:spcPts val="0"/>
                        </a:spcAft>
                      </a:pPr>
                      <a:r>
                        <a:rPr lang="es-ES" sz="1100" b="1">
                          <a:solidFill>
                            <a:srgbClr val="000000"/>
                          </a:solidFill>
                          <a:latin typeface="Calibri"/>
                          <a:ea typeface="Times New Roman"/>
                          <a:cs typeface="Times New Roman"/>
                        </a:rPr>
                        <a:t>CORRIENTE [A]</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VELOCIDAD [RPM]</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VOLTAJE DE ARMADURA [V]</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α [ms]</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Δw/wo [p.u.]</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0500">
                <a:tc>
                  <a:txBody>
                    <a:bodyPr/>
                    <a:lstStyle/>
                    <a:p>
                      <a:pPr algn="ctr">
                        <a:spcAft>
                          <a:spcPts val="0"/>
                        </a:spcAft>
                      </a:pPr>
                      <a:r>
                        <a:rPr lang="es-ES" sz="1100">
                          <a:solidFill>
                            <a:srgbClr val="000000"/>
                          </a:solidFill>
                          <a:latin typeface="Calibri"/>
                          <a:ea typeface="Times New Roman"/>
                          <a:cs typeface="Times New Roman"/>
                        </a:rPr>
                        <a:t>1,53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1004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2,02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970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2,52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955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3,04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943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3,59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930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4,02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920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4,55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907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pPr>
                      <a:r>
                        <a:rPr lang="es-ES" sz="1100">
                          <a:solidFill>
                            <a:srgbClr val="000000"/>
                          </a:solidFill>
                          <a:latin typeface="Calibri"/>
                          <a:ea typeface="Times New Roman"/>
                          <a:cs typeface="Times New Roman"/>
                        </a:rPr>
                        <a:t>5,06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894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129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Calibri"/>
                          <a:ea typeface="Times New Roman"/>
                          <a:cs typeface="Times New Roman"/>
                        </a:rPr>
                        <a:t>0,11</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 name="16 Imagen"/>
          <p:cNvPicPr/>
          <p:nvPr/>
        </p:nvPicPr>
        <p:blipFill>
          <a:blip r:embed="rId2" cstate="print"/>
          <a:srcRect l="3963" r="6941"/>
          <a:stretch>
            <a:fillRect/>
          </a:stretch>
        </p:blipFill>
        <p:spPr bwMode="auto">
          <a:xfrm>
            <a:off x="4712822" y="4221088"/>
            <a:ext cx="4179658" cy="2146322"/>
          </a:xfrm>
          <a:prstGeom prst="rect">
            <a:avLst/>
          </a:prstGeom>
          <a:noFill/>
          <a:ln w="9525">
            <a:solidFill>
              <a:schemeClr val="tx1"/>
            </a:solidFill>
            <a:miter lim="800000"/>
            <a:headEnd/>
            <a:tailEnd/>
          </a:ln>
        </p:spPr>
      </p:pic>
      <p:graphicFrame>
        <p:nvGraphicFramePr>
          <p:cNvPr id="21" name="20 Tabla"/>
          <p:cNvGraphicFramePr>
            <a:graphicFrameLocks noGrp="1"/>
          </p:cNvGraphicFramePr>
          <p:nvPr/>
        </p:nvGraphicFramePr>
        <p:xfrm>
          <a:off x="683568" y="1340768"/>
          <a:ext cx="3510280" cy="1733550"/>
        </p:xfrm>
        <a:graphic>
          <a:graphicData uri="http://schemas.openxmlformats.org/drawingml/2006/table">
            <a:tbl>
              <a:tblPr/>
              <a:tblGrid>
                <a:gridCol w="762000"/>
                <a:gridCol w="765175"/>
                <a:gridCol w="802005"/>
                <a:gridCol w="551180"/>
                <a:gridCol w="629920"/>
              </a:tblGrid>
              <a:tr h="581025">
                <a:tc>
                  <a:txBody>
                    <a:bodyPr/>
                    <a:lstStyle/>
                    <a:p>
                      <a:pPr algn="ctr">
                        <a:spcAft>
                          <a:spcPts val="0"/>
                        </a:spcAft>
                      </a:pPr>
                      <a:r>
                        <a:rPr lang="es-ES" sz="1100" b="1">
                          <a:solidFill>
                            <a:srgbClr val="000000"/>
                          </a:solidFill>
                          <a:latin typeface="Calibri"/>
                          <a:ea typeface="Times New Roman"/>
                          <a:cs typeface="Times New Roman"/>
                        </a:rPr>
                        <a:t>CORRIENTE [A]</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VELOCIDAD [RPM]</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VOLTAJE DE ARMADURA [V]</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α [ms]</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100" b="1">
                          <a:solidFill>
                            <a:srgbClr val="000000"/>
                          </a:solidFill>
                          <a:latin typeface="Calibri"/>
                          <a:ea typeface="Times New Roman"/>
                          <a:cs typeface="Times New Roman"/>
                        </a:rPr>
                        <a:t>Δw/wo [p.u.]</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0500">
                <a:tc>
                  <a:txBody>
                    <a:bodyPr/>
                    <a:lstStyle/>
                    <a:p>
                      <a:pPr algn="ctr">
                        <a:spcAft>
                          <a:spcPts val="0"/>
                        </a:spcAft>
                      </a:pPr>
                      <a:r>
                        <a:rPr lang="es-ES" sz="1100">
                          <a:solidFill>
                            <a:srgbClr val="000000"/>
                          </a:solidFill>
                          <a:latin typeface="Calibri"/>
                          <a:ea typeface="Times New Roman"/>
                          <a:cs typeface="Times New Roman"/>
                        </a:rPr>
                        <a:t>1,14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1605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201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5,20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2,03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1582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201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4,48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2,98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1559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201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4,00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3,98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1527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201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3,60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100">
                          <a:solidFill>
                            <a:srgbClr val="000000"/>
                          </a:solidFill>
                          <a:latin typeface="Calibri"/>
                          <a:ea typeface="Times New Roman"/>
                          <a:cs typeface="Times New Roman"/>
                        </a:rPr>
                        <a:t>5,08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1497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201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2,96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0,07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pPr>
                      <a:r>
                        <a:rPr lang="es-ES" sz="1100">
                          <a:solidFill>
                            <a:srgbClr val="000000"/>
                          </a:solidFill>
                          <a:latin typeface="Calibri"/>
                          <a:ea typeface="Times New Roman"/>
                          <a:cs typeface="Times New Roman"/>
                        </a:rPr>
                        <a:t>6,00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1472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201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solidFill>
                            <a:srgbClr val="000000"/>
                          </a:solidFill>
                          <a:latin typeface="Calibri"/>
                          <a:ea typeface="Times New Roman"/>
                          <a:cs typeface="Times New Roman"/>
                        </a:rPr>
                        <a:t>2,56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solidFill>
                            <a:srgbClr val="000000"/>
                          </a:solidFill>
                          <a:latin typeface="Calibri"/>
                          <a:ea typeface="Times New Roman"/>
                          <a:cs typeface="Times New Roman"/>
                        </a:rPr>
                        <a:t>0,08</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 name="21 Imagen"/>
          <p:cNvPicPr/>
          <p:nvPr/>
        </p:nvPicPr>
        <p:blipFill>
          <a:blip r:embed="rId3" cstate="print"/>
          <a:srcRect l="3650" r="8212"/>
          <a:stretch>
            <a:fillRect/>
          </a:stretch>
        </p:blipFill>
        <p:spPr bwMode="auto">
          <a:xfrm>
            <a:off x="4716016" y="1196752"/>
            <a:ext cx="4191000" cy="2177931"/>
          </a:xfrm>
          <a:prstGeom prst="rect">
            <a:avLst/>
          </a:prstGeom>
          <a:noFill/>
          <a:ln w="9525">
            <a:solidFill>
              <a:schemeClr val="tx1"/>
            </a:solidFill>
            <a:miter lim="800000"/>
            <a:headEnd/>
            <a:tailEnd/>
          </a:ln>
        </p:spPr>
      </p:pic>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116632"/>
            <a:ext cx="9144000" cy="576064"/>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Control</a:t>
            </a:r>
            <a:r>
              <a:rPr kumimoji="0" lang="es-ES" sz="3200" b="1" i="0" u="none" strike="noStrike" kern="1200" cap="all"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de velocidad</a:t>
            </a:r>
            <a:endParaRPr lang="es-ES" sz="3000" b="1" cap="all" dirty="0" smtClean="0">
              <a:solidFill>
                <a:schemeClr val="tx2">
                  <a:satMod val="130000"/>
                </a:schemeClr>
              </a:solidFill>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 name="15 Flecha derecha"/>
          <p:cNvSpPr/>
          <p:nvPr/>
        </p:nvSpPr>
        <p:spPr>
          <a:xfrm>
            <a:off x="323528" y="4725144"/>
            <a:ext cx="180020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Corriente Continua</a:t>
            </a:r>
            <a:endParaRPr lang="es-ES" dirty="0"/>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0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3" name="12 Flecha derecha"/>
          <p:cNvSpPr/>
          <p:nvPr/>
        </p:nvSpPr>
        <p:spPr>
          <a:xfrm>
            <a:off x="323528" y="1628800"/>
            <a:ext cx="180020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Corriente Discontinua</a:t>
            </a:r>
            <a:endParaRPr lang="es-ES" dirty="0"/>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22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42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4276" name="Object 4"/>
          <p:cNvGraphicFramePr>
            <a:graphicFrameLocks noChangeAspect="1"/>
          </p:cNvGraphicFramePr>
          <p:nvPr/>
        </p:nvGraphicFramePr>
        <p:xfrm>
          <a:off x="3419872" y="692696"/>
          <a:ext cx="4392488" cy="3014803"/>
        </p:xfrm>
        <a:graphic>
          <a:graphicData uri="http://schemas.openxmlformats.org/presentationml/2006/ole">
            <p:oleObj spid="_x0000_s54276" name="Visio" r:id="rId3" imgW="7859030" imgH="5388864" progId="Visio.Drawing.11">
              <p:embed/>
            </p:oleObj>
          </a:graphicData>
        </a:graphic>
      </p:graphicFrame>
      <p:sp>
        <p:nvSpPr>
          <p:cNvPr id="542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4278" name="Object 6"/>
          <p:cNvGraphicFramePr>
            <a:graphicFrameLocks noChangeAspect="1"/>
          </p:cNvGraphicFramePr>
          <p:nvPr/>
        </p:nvGraphicFramePr>
        <p:xfrm>
          <a:off x="3419872" y="3717032"/>
          <a:ext cx="4464496" cy="3062960"/>
        </p:xfrm>
        <a:graphic>
          <a:graphicData uri="http://schemas.openxmlformats.org/presentationml/2006/ole">
            <p:oleObj spid="_x0000_s54278" name="Visio" r:id="rId4" imgW="7859030" imgH="5388864" progId="Visio.Drawing.11">
              <p:embed/>
            </p:oleObj>
          </a:graphicData>
        </a:graphic>
      </p:graphicFrame>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67544" y="116632"/>
            <a:ext cx="8280920" cy="576064"/>
          </a:xfrm>
          <a:prstGeom prst="rect">
            <a:avLst/>
          </a:prstGeom>
          <a:ln>
            <a:noFill/>
          </a:ln>
        </p:spPr>
        <p:txBody>
          <a:bodyPr anchor="b">
            <a:noAutofit/>
          </a:bodyPr>
          <a:lstStyle/>
          <a:p>
            <a:pPr lvl="1" algn="ct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2800" b="1" cap="all" dirty="0" smtClean="0">
                <a:solidFill>
                  <a:schemeClr val="tx2">
                    <a:satMod val="130000"/>
                  </a:schemeClr>
                </a:solidFill>
                <a:ea typeface="+mj-ea"/>
                <a:cs typeface="+mj-cs"/>
              </a:rPr>
              <a:t>resultados</a:t>
            </a: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9" name="3 Marcador de contenido"/>
          <p:cNvSpPr>
            <a:spLocks noGrp="1"/>
          </p:cNvSpPr>
          <p:nvPr>
            <p:ph sz="half" idx="1"/>
          </p:nvPr>
        </p:nvSpPr>
        <p:spPr>
          <a:xfrm>
            <a:off x="467544" y="692696"/>
            <a:ext cx="8153400" cy="863352"/>
          </a:xfrm>
        </p:spPr>
        <p:txBody>
          <a:bodyPr>
            <a:normAutofit/>
          </a:bodyPr>
          <a:lstStyle/>
          <a:p>
            <a:r>
              <a:rPr lang="es-ES" sz="2400" dirty="0" smtClean="0"/>
              <a:t>Corriente en Conducción Discontinua</a:t>
            </a:r>
            <a:endParaRPr lang="es-ES" sz="2400" dirty="0"/>
          </a:p>
        </p:txBody>
      </p:sp>
      <p:sp>
        <p:nvSpPr>
          <p:cNvPr id="20" name="3 Marcador de contenido"/>
          <p:cNvSpPr txBox="1">
            <a:spLocks/>
          </p:cNvSpPr>
          <p:nvPr/>
        </p:nvSpPr>
        <p:spPr>
          <a:xfrm>
            <a:off x="467544" y="3429000"/>
            <a:ext cx="8153400" cy="863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Corriente en Conducción Continua</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6" name="15 Tabla"/>
          <p:cNvGraphicFramePr>
            <a:graphicFrameLocks noGrp="1"/>
          </p:cNvGraphicFramePr>
          <p:nvPr/>
        </p:nvGraphicFramePr>
        <p:xfrm>
          <a:off x="683568" y="3933056"/>
          <a:ext cx="3562350" cy="2686050"/>
        </p:xfrm>
        <a:graphic>
          <a:graphicData uri="http://schemas.openxmlformats.org/drawingml/2006/table">
            <a:tbl>
              <a:tblPr/>
              <a:tblGrid>
                <a:gridCol w="762000"/>
                <a:gridCol w="765175"/>
                <a:gridCol w="802005"/>
                <a:gridCol w="488315"/>
                <a:gridCol w="744855"/>
              </a:tblGrid>
              <a:tr h="581025">
                <a:tc>
                  <a:txBody>
                    <a:bodyPr/>
                    <a:lstStyle/>
                    <a:p>
                      <a:pPr algn="ctr">
                        <a:spcAft>
                          <a:spcPts val="0"/>
                        </a:spcAft>
                      </a:pPr>
                      <a:r>
                        <a:rPr lang="es-EC" sz="1100" b="1">
                          <a:solidFill>
                            <a:srgbClr val="000000"/>
                          </a:solidFill>
                          <a:latin typeface="Calibri"/>
                          <a:ea typeface="Times New Roman"/>
                          <a:cs typeface="Times New Roman"/>
                        </a:rPr>
                        <a:t>CORRIENTE [A]</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VELOCIDAD [RPM]</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VOLTAJE DE ARMADURA [V]</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α [ms]</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Δw/wo [p.u.]</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0500">
                <a:tc>
                  <a:txBody>
                    <a:bodyPr/>
                    <a:lstStyle/>
                    <a:p>
                      <a:pPr algn="ctr">
                        <a:spcAft>
                          <a:spcPts val="0"/>
                        </a:spcAft>
                      </a:pPr>
                      <a:r>
                        <a:rPr lang="es-EC" sz="1100">
                          <a:solidFill>
                            <a:srgbClr val="000000"/>
                          </a:solidFill>
                          <a:latin typeface="Calibri"/>
                          <a:ea typeface="Times New Roman"/>
                          <a:cs typeface="Times New Roman"/>
                        </a:rPr>
                        <a:t>0.82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153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5.20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1.50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5.04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2.00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158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5.00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2.50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159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4.95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3.10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4.80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3.54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4.74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4.03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4.71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4.56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4.66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5.07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4.60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5.52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4.57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pPr>
                      <a:r>
                        <a:rPr lang="es-EC" sz="1100">
                          <a:solidFill>
                            <a:srgbClr val="000000"/>
                          </a:solidFill>
                          <a:latin typeface="Calibri"/>
                          <a:ea typeface="Times New Roman"/>
                          <a:cs typeface="Times New Roman"/>
                        </a:rPr>
                        <a:t>6.03</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171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4.52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dirty="0">
                          <a:solidFill>
                            <a:srgbClr val="000000"/>
                          </a:solidFill>
                          <a:latin typeface="Calibri"/>
                          <a:ea typeface="Times New Roman"/>
                          <a:cs typeface="Times New Roman"/>
                        </a:rPr>
                        <a:t>0.00</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 name="16 Imagen"/>
          <p:cNvPicPr/>
          <p:nvPr/>
        </p:nvPicPr>
        <p:blipFill>
          <a:blip r:embed="rId2" cstate="print"/>
          <a:srcRect l="6116" r="7603"/>
          <a:stretch>
            <a:fillRect/>
          </a:stretch>
        </p:blipFill>
        <p:spPr bwMode="auto">
          <a:xfrm>
            <a:off x="4684223" y="3933056"/>
            <a:ext cx="3992233" cy="2034356"/>
          </a:xfrm>
          <a:prstGeom prst="rect">
            <a:avLst/>
          </a:prstGeom>
          <a:noFill/>
          <a:ln w="9525">
            <a:solidFill>
              <a:schemeClr val="tx1"/>
            </a:solidFill>
            <a:miter lim="800000"/>
            <a:headEnd/>
            <a:tailEnd/>
          </a:ln>
        </p:spPr>
      </p:pic>
      <p:graphicFrame>
        <p:nvGraphicFramePr>
          <p:cNvPr id="21" name="20 Tabla"/>
          <p:cNvGraphicFramePr>
            <a:graphicFrameLocks noGrp="1"/>
          </p:cNvGraphicFramePr>
          <p:nvPr/>
        </p:nvGraphicFramePr>
        <p:xfrm>
          <a:off x="683568" y="1268760"/>
          <a:ext cx="3642360" cy="1924050"/>
        </p:xfrm>
        <a:graphic>
          <a:graphicData uri="http://schemas.openxmlformats.org/drawingml/2006/table">
            <a:tbl>
              <a:tblPr/>
              <a:tblGrid>
                <a:gridCol w="762000"/>
                <a:gridCol w="765175"/>
                <a:gridCol w="802005"/>
                <a:gridCol w="551180"/>
                <a:gridCol w="762000"/>
              </a:tblGrid>
              <a:tr h="581025">
                <a:tc>
                  <a:txBody>
                    <a:bodyPr/>
                    <a:lstStyle/>
                    <a:p>
                      <a:pPr algn="ctr">
                        <a:spcAft>
                          <a:spcPts val="0"/>
                        </a:spcAft>
                      </a:pPr>
                      <a:r>
                        <a:rPr lang="es-EC" sz="1100" b="1">
                          <a:solidFill>
                            <a:srgbClr val="000000"/>
                          </a:solidFill>
                          <a:latin typeface="Calibri"/>
                          <a:ea typeface="Times New Roman"/>
                          <a:cs typeface="Times New Roman"/>
                        </a:rPr>
                        <a:t>CORRIENTE [A]</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VELOCIDAD [RPM]</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VOLTAJE DE ARMADURA [V]</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α [ms]</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C" sz="1100" b="1">
                          <a:solidFill>
                            <a:srgbClr val="000000"/>
                          </a:solidFill>
                          <a:latin typeface="Calibri"/>
                          <a:ea typeface="Times New Roman"/>
                          <a:cs typeface="Times New Roman"/>
                        </a:rPr>
                        <a:t>Δw/wo [p.u.]</a:t>
                      </a:r>
                      <a:endParaRPr lang="es-ES"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190500">
                <a:tc>
                  <a:txBody>
                    <a:bodyPr/>
                    <a:lstStyle/>
                    <a:p>
                      <a:pPr algn="ctr">
                        <a:spcAft>
                          <a:spcPts val="0"/>
                        </a:spcAft>
                      </a:pPr>
                      <a:r>
                        <a:rPr lang="es-EC" sz="1100">
                          <a:solidFill>
                            <a:srgbClr val="000000"/>
                          </a:solidFill>
                          <a:latin typeface="Calibri"/>
                          <a:ea typeface="Times New Roman"/>
                          <a:cs typeface="Times New Roman"/>
                        </a:rPr>
                        <a:t>0.90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1209</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152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3.41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1.95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155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3.34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2.24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157</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3.30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2.78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158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3.28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3.86</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161</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3.22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100">
                          <a:solidFill>
                            <a:srgbClr val="000000"/>
                          </a:solidFill>
                          <a:latin typeface="Calibri"/>
                          <a:ea typeface="Times New Roman"/>
                          <a:cs typeface="Times New Roman"/>
                        </a:rPr>
                        <a:t>4.08</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162</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3.20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0.00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pPr>
                      <a:r>
                        <a:rPr lang="es-EC" sz="1100">
                          <a:solidFill>
                            <a:srgbClr val="000000"/>
                          </a:solidFill>
                          <a:latin typeface="Calibri"/>
                          <a:ea typeface="Times New Roman"/>
                          <a:cs typeface="Times New Roman"/>
                        </a:rPr>
                        <a:t>5.30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1210</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165</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a:solidFill>
                            <a:srgbClr val="000000"/>
                          </a:solidFill>
                          <a:latin typeface="Calibri"/>
                          <a:ea typeface="Times New Roman"/>
                          <a:cs typeface="Times New Roman"/>
                        </a:rPr>
                        <a:t>3.14</a:t>
                      </a:r>
                      <a:endParaRPr lang="es-E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dirty="0">
                          <a:solidFill>
                            <a:srgbClr val="000000"/>
                          </a:solidFill>
                          <a:latin typeface="Calibri"/>
                          <a:ea typeface="Times New Roman"/>
                          <a:cs typeface="Times New Roman"/>
                        </a:rPr>
                        <a:t>0.00</a:t>
                      </a:r>
                      <a:endParaRPr lang="es-E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 name="21 Imagen"/>
          <p:cNvPicPr/>
          <p:nvPr/>
        </p:nvPicPr>
        <p:blipFill>
          <a:blip r:embed="rId3" cstate="print"/>
          <a:srcRect l="6446" r="7273"/>
          <a:stretch>
            <a:fillRect/>
          </a:stretch>
        </p:blipFill>
        <p:spPr bwMode="auto">
          <a:xfrm>
            <a:off x="4721725" y="1268760"/>
            <a:ext cx="4026739" cy="2051940"/>
          </a:xfrm>
          <a:prstGeom prst="rect">
            <a:avLst/>
          </a:prstGeom>
          <a:noFill/>
          <a:ln w="9525">
            <a:solidFill>
              <a:schemeClr val="tx1"/>
            </a:solidFill>
            <a:miter lim="800000"/>
            <a:headEnd/>
            <a:tailEnd/>
          </a:ln>
        </p:spPr>
      </p:pic>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116632"/>
            <a:ext cx="9144000" cy="936104"/>
          </a:xfrm>
          <a:prstGeom prst="rect">
            <a:avLst/>
          </a:prstGeom>
          <a:ln>
            <a:noFill/>
          </a:ln>
        </p:spPr>
        <p:txBody>
          <a:bodyPr anchor="b">
            <a:noAutofit/>
          </a:bodyPr>
          <a:lstStyle/>
          <a:p>
            <a:pPr lvl="1" algn="ct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SIMULACION </a:t>
            </a: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EN </a:t>
            </a:r>
            <a:r>
              <a:rPr kumimoji="0" lang="es-ES" sz="2800" b="1" i="0" u="none" strike="noStrike" kern="1200"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SIM POWER </a:t>
            </a:r>
            <a:r>
              <a:rPr kumimoji="0" lang="es-ES" sz="2800" b="1" i="0" u="none" strike="noStrike" kern="1200"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SYSTEMS</a:t>
            </a:r>
            <a:r>
              <a:rPr kumimoji="0" lang="es-ES" sz="2800" b="1" i="0" u="none" strike="noStrike" kern="1200" cap="all"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t>
            </a: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DEL </a:t>
            </a:r>
            <a:r>
              <a:rPr kumimoji="0" lang="es-ES" sz="28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Control</a:t>
            </a:r>
            <a:r>
              <a:rPr kumimoji="0" lang="es-ES" sz="2800" b="1" i="0" u="none" strike="noStrike" kern="1200" cap="all"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de velocidad</a:t>
            </a:r>
            <a:endParaRPr lang="es-ES" sz="2800" b="1" cap="all" dirty="0" smtClean="0">
              <a:solidFill>
                <a:schemeClr val="tx2">
                  <a:satMod val="130000"/>
                </a:schemeClr>
              </a:solidFill>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30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22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42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42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 name="19 Imagen"/>
          <p:cNvPicPr/>
          <p:nvPr/>
        </p:nvPicPr>
        <p:blipFill>
          <a:blip r:embed="rId2" cstate="print"/>
          <a:srcRect/>
          <a:stretch>
            <a:fillRect/>
          </a:stretch>
        </p:blipFill>
        <p:spPr bwMode="auto">
          <a:xfrm>
            <a:off x="395536" y="1628800"/>
            <a:ext cx="8496944" cy="3816424"/>
          </a:xfrm>
          <a:prstGeom prst="rect">
            <a:avLst/>
          </a:prstGeom>
          <a:noFill/>
          <a:ln w="9525">
            <a:solidFill>
              <a:schemeClr val="accent1"/>
            </a:solidFill>
            <a:miter lim="800000"/>
            <a:headEnd/>
            <a:tailEnd/>
          </a:ln>
        </p:spPr>
      </p:pic>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615550" y="188640"/>
            <a:ext cx="7671226" cy="1152128"/>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COMPONENTES</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DE UN SISTEMA DE REGULACION</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5361" name="Object 1"/>
          <p:cNvGraphicFramePr>
            <a:graphicFrameLocks noChangeAspect="1"/>
          </p:cNvGraphicFramePr>
          <p:nvPr/>
        </p:nvGraphicFramePr>
        <p:xfrm>
          <a:off x="1313103" y="2132856"/>
          <a:ext cx="6801545" cy="3240359"/>
        </p:xfrm>
        <a:graphic>
          <a:graphicData uri="http://schemas.openxmlformats.org/presentationml/2006/ole">
            <p:oleObj spid="_x0000_s15361" name="Visio" r:id="rId3" imgW="5756758" imgH="2718816" progId="Visio.Drawing.11">
              <p:embed/>
            </p:oleObj>
          </a:graphicData>
        </a:graphic>
      </p:graphicFrame>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67544" y="116632"/>
            <a:ext cx="8280920" cy="576064"/>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2800" b="1" cap="all" dirty="0" smtClean="0">
                <a:solidFill>
                  <a:schemeClr val="tx2">
                    <a:satMod val="130000"/>
                  </a:schemeClr>
                </a:solidFill>
                <a:ea typeface="+mj-ea"/>
                <a:cs typeface="+mj-cs"/>
              </a:rPr>
              <a:t>RESPUESTA DEL CONTROLADOR</a:t>
            </a:r>
            <a:endParaRPr lang="es-ES" sz="2800" b="1" cap="all" dirty="0" smtClean="0">
              <a:solidFill>
                <a:schemeClr val="tx2">
                  <a:satMod val="130000"/>
                </a:schemeClr>
              </a:solidFill>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7" name="16 Imagen"/>
          <p:cNvPicPr/>
          <p:nvPr/>
        </p:nvPicPr>
        <p:blipFill>
          <a:blip r:embed="rId2" cstate="print"/>
          <a:srcRect l="1060" t="6859" b="5776"/>
          <a:stretch>
            <a:fillRect/>
          </a:stretch>
        </p:blipFill>
        <p:spPr bwMode="auto">
          <a:xfrm>
            <a:off x="467544" y="1643050"/>
            <a:ext cx="3930229" cy="2145990"/>
          </a:xfrm>
          <a:prstGeom prst="rect">
            <a:avLst/>
          </a:prstGeom>
          <a:noFill/>
          <a:ln w="9525">
            <a:solidFill>
              <a:schemeClr val="accent1"/>
            </a:solidFill>
            <a:miter lim="800000"/>
            <a:headEnd/>
            <a:tailEnd/>
          </a:ln>
        </p:spPr>
      </p:pic>
      <p:pic>
        <p:nvPicPr>
          <p:cNvPr id="21" name="20 Imagen"/>
          <p:cNvPicPr/>
          <p:nvPr/>
        </p:nvPicPr>
        <p:blipFill>
          <a:blip r:embed="rId3" cstate="print"/>
          <a:srcRect/>
          <a:stretch>
            <a:fillRect/>
          </a:stretch>
        </p:blipFill>
        <p:spPr bwMode="auto">
          <a:xfrm>
            <a:off x="2915816" y="4437112"/>
            <a:ext cx="3744416" cy="2016224"/>
          </a:xfrm>
          <a:prstGeom prst="rect">
            <a:avLst/>
          </a:prstGeom>
          <a:noFill/>
          <a:ln w="9525">
            <a:solidFill>
              <a:srgbClr val="002060"/>
            </a:solidFill>
            <a:miter lim="800000"/>
            <a:headEnd/>
            <a:tailEnd/>
          </a:ln>
        </p:spPr>
      </p:pic>
      <p:sp>
        <p:nvSpPr>
          <p:cNvPr id="22" name="3 Marcador de contenido"/>
          <p:cNvSpPr>
            <a:spLocks noGrp="1"/>
          </p:cNvSpPr>
          <p:nvPr>
            <p:ph sz="half" idx="1"/>
          </p:nvPr>
        </p:nvSpPr>
        <p:spPr>
          <a:xfrm>
            <a:off x="467544" y="837456"/>
            <a:ext cx="8153400" cy="863352"/>
          </a:xfrm>
        </p:spPr>
        <p:txBody>
          <a:bodyPr>
            <a:normAutofit/>
          </a:bodyPr>
          <a:lstStyle/>
          <a:p>
            <a:r>
              <a:rPr lang="es-ES" sz="2400" dirty="0" smtClean="0"/>
              <a:t>Simulación </a:t>
            </a:r>
            <a:endParaRPr lang="es-ES" sz="2400" dirty="0"/>
          </a:p>
        </p:txBody>
      </p:sp>
      <p:sp>
        <p:nvSpPr>
          <p:cNvPr id="23" name="3 Marcador de contenido"/>
          <p:cNvSpPr txBox="1">
            <a:spLocks/>
          </p:cNvSpPr>
          <p:nvPr/>
        </p:nvSpPr>
        <p:spPr>
          <a:xfrm>
            <a:off x="467544" y="3933056"/>
            <a:ext cx="8153400" cy="863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s-ES" sz="2400" dirty="0" smtClean="0"/>
              <a:t>Real</a:t>
            </a:r>
            <a:r>
              <a:rPr kumimoji="0" lang="es-E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10 Imagen"/>
          <p:cNvPicPr/>
          <p:nvPr/>
        </p:nvPicPr>
        <p:blipFill>
          <a:blip r:embed="rId4" cstate="print"/>
          <a:srcRect l="1264" t="6137" r="5425" b="3610"/>
          <a:stretch>
            <a:fillRect/>
          </a:stretch>
        </p:blipFill>
        <p:spPr bwMode="auto">
          <a:xfrm>
            <a:off x="4572000" y="1643050"/>
            <a:ext cx="4429124" cy="2145990"/>
          </a:xfrm>
          <a:prstGeom prst="rect">
            <a:avLst/>
          </a:prstGeom>
          <a:noFill/>
          <a:ln w="9525">
            <a:solidFill>
              <a:schemeClr val="accent1"/>
            </a:solidFill>
            <a:miter lim="800000"/>
            <a:headEnd/>
            <a:tailEnd/>
          </a:ln>
        </p:spPr>
      </p:pic>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67544" y="260648"/>
            <a:ext cx="8280920" cy="576064"/>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2800" b="1" cap="all" dirty="0" smtClean="0">
                <a:solidFill>
                  <a:schemeClr val="tx2">
                    <a:satMod val="130000"/>
                  </a:schemeClr>
                </a:solidFill>
                <a:ea typeface="+mj-ea"/>
                <a:cs typeface="+mj-cs"/>
              </a:rPr>
              <a:t>CONCLUSIONES</a:t>
            </a:r>
            <a:endParaRPr lang="es-ES" sz="2800" b="1" cap="all" dirty="0" smtClean="0">
              <a:solidFill>
                <a:schemeClr val="tx2">
                  <a:satMod val="130000"/>
                </a:schemeClr>
              </a:solidFill>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11 Marcador de contenido"/>
          <p:cNvSpPr>
            <a:spLocks noGrp="1"/>
          </p:cNvSpPr>
          <p:nvPr>
            <p:ph sz="half" idx="1"/>
          </p:nvPr>
        </p:nvSpPr>
        <p:spPr>
          <a:xfrm>
            <a:off x="611560" y="1052736"/>
            <a:ext cx="8136904" cy="5400600"/>
          </a:xfrm>
        </p:spPr>
        <p:txBody>
          <a:bodyPr>
            <a:normAutofit fontScale="92500"/>
          </a:bodyPr>
          <a:lstStyle/>
          <a:p>
            <a:r>
              <a:rPr lang="es-ES" sz="2400" dirty="0" smtClean="0"/>
              <a:t>El controlador </a:t>
            </a:r>
            <a:r>
              <a:rPr lang="es-ES" sz="2400" dirty="0" smtClean="0"/>
              <a:t>PI actúa en la </a:t>
            </a:r>
            <a:r>
              <a:rPr lang="es-ES" sz="2400" dirty="0" smtClean="0"/>
              <a:t>respuesta transitoria mejorando </a:t>
            </a:r>
            <a:r>
              <a:rPr lang="es-ES" sz="2400" dirty="0" smtClean="0"/>
              <a:t>el amortiguamiento </a:t>
            </a:r>
            <a:r>
              <a:rPr lang="es-ES" sz="2400" dirty="0" smtClean="0"/>
              <a:t>y reduciendo el sobrepaso máximo con la parte proporcional (</a:t>
            </a:r>
            <a:r>
              <a:rPr lang="es-ES" sz="2400" dirty="0" err="1" smtClean="0"/>
              <a:t>Kp</a:t>
            </a:r>
            <a:r>
              <a:rPr lang="es-ES" sz="2400" dirty="0" smtClean="0"/>
              <a:t>) y </a:t>
            </a:r>
            <a:r>
              <a:rPr lang="es-ES" sz="2400" dirty="0" smtClean="0"/>
              <a:t>reduce el error </a:t>
            </a:r>
            <a:r>
              <a:rPr lang="es-ES" sz="2400" dirty="0" smtClean="0"/>
              <a:t>de estado estable con la parte integral (KI).</a:t>
            </a:r>
            <a:endParaRPr lang="es-ES" sz="2400" dirty="0" smtClean="0"/>
          </a:p>
          <a:p>
            <a:pPr lvl="0" algn="just"/>
            <a:r>
              <a:rPr lang="es-ES" sz="2400" dirty="0" smtClean="0"/>
              <a:t>El </a:t>
            </a:r>
            <a:r>
              <a:rPr lang="es-ES" sz="2400" dirty="0" smtClean="0"/>
              <a:t>lazo de corriente provee una respuesta rápida </a:t>
            </a:r>
            <a:r>
              <a:rPr lang="es-ES" sz="2400" dirty="0" smtClean="0"/>
              <a:t>al </a:t>
            </a:r>
            <a:r>
              <a:rPr lang="es-ES" sz="2400" dirty="0" smtClean="0"/>
              <a:t>sistema contra variaciones de carga.  Esto hará que la misma se mantenga constante sin importar la carga que maneje. Además permite proteger al motor durante el periodo de arranque, en el cual la corriente aumenta súbitamente</a:t>
            </a:r>
            <a:r>
              <a:rPr lang="es-ES" sz="2400" dirty="0" smtClean="0"/>
              <a:t>.</a:t>
            </a:r>
          </a:p>
          <a:p>
            <a:pPr lvl="0" algn="just"/>
            <a:r>
              <a:rPr lang="es-ES" sz="2400" dirty="0" smtClean="0"/>
              <a:t>Se logró elaborar un Manual de Usuario del equipo Mawdsley’s, en el cual se describen los pasos y conexiones adecuadas para la realización de prácticas correspondientes al control de velocidad de motores DC y variación de velocidad de motores AC</a:t>
            </a:r>
            <a:r>
              <a:rPr lang="es-ES" sz="2400" dirty="0" smtClean="0"/>
              <a:t>.</a:t>
            </a:r>
            <a:endParaRPr lang="es-ES" sz="2400" dirty="0" smtClean="0"/>
          </a:p>
          <a:p>
            <a:endParaRPr lang="es-ES" dirty="0"/>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539552" y="2564904"/>
            <a:ext cx="8064896" cy="1656184"/>
          </a:xfrm>
          <a:prstGeom prst="rect">
            <a:avLst/>
          </a:prstGeom>
          <a:ln>
            <a:noFill/>
          </a:ln>
        </p:spPr>
        <p:txBody>
          <a:bodyPr anchor="b">
            <a:noAutofit/>
          </a:bodyPr>
          <a:lstStyle/>
          <a:p>
            <a:pPr lvl="1" algn="ct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lang="es-ES" sz="4800" b="1" cap="all" dirty="0" smtClean="0">
                <a:solidFill>
                  <a:schemeClr val="tx2">
                    <a:satMod val="130000"/>
                  </a:schemeClr>
                </a:solidFill>
                <a:latin typeface="Times New Roman" pitchFamily="18" charset="0"/>
                <a:ea typeface="+mj-ea"/>
                <a:cs typeface="Times New Roman" pitchFamily="18" charset="0"/>
              </a:rPr>
              <a:t>Gracias por su atención</a:t>
            </a:r>
            <a:endParaRPr lang="es-ES" sz="4800" b="1" cap="all" dirty="0" smtClean="0">
              <a:solidFill>
                <a:schemeClr val="tx2">
                  <a:satMod val="130000"/>
                </a:schemeClr>
              </a:solidFill>
              <a:latin typeface="Times New Roman" pitchFamily="18" charset="0"/>
              <a:ea typeface="+mj-ea"/>
              <a:cs typeface="Times New Roman"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58426" y="71414"/>
            <a:ext cx="7742664" cy="1152128"/>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COMPONENTES</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DE UN SISTEMA DE REGULACION</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3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6393" name="Object 9"/>
          <p:cNvGraphicFramePr>
            <a:graphicFrameLocks noChangeAspect="1"/>
          </p:cNvGraphicFramePr>
          <p:nvPr/>
        </p:nvGraphicFramePr>
        <p:xfrm>
          <a:off x="4499992" y="1412776"/>
          <a:ext cx="4171950" cy="2571750"/>
        </p:xfrm>
        <a:graphic>
          <a:graphicData uri="http://schemas.openxmlformats.org/presentationml/2006/ole">
            <p:oleObj spid="_x0000_s16393" name="Visio" r:id="rId3" imgW="4173212" imgH="2567229" progId="Visio.Drawing.11">
              <p:embed/>
            </p:oleObj>
          </a:graphicData>
        </a:graphic>
      </p:graphicFrame>
      <p:graphicFrame>
        <p:nvGraphicFramePr>
          <p:cNvPr id="16395" name="Object 11"/>
          <p:cNvGraphicFramePr>
            <a:graphicFrameLocks noChangeAspect="1"/>
          </p:cNvGraphicFramePr>
          <p:nvPr/>
        </p:nvGraphicFramePr>
        <p:xfrm>
          <a:off x="395536" y="1412875"/>
          <a:ext cx="3395663" cy="3917950"/>
        </p:xfrm>
        <a:graphic>
          <a:graphicData uri="http://schemas.openxmlformats.org/presentationml/2006/ole">
            <p:oleObj spid="_x0000_s16395" name="Ecuación" r:id="rId4" imgW="1942920" imgH="2286000" progId="Equation.3">
              <p:embed/>
            </p:oleObj>
          </a:graphicData>
        </a:graphic>
      </p:graphicFrame>
      <p:graphicFrame>
        <p:nvGraphicFramePr>
          <p:cNvPr id="16396" name="Object 12"/>
          <p:cNvGraphicFramePr>
            <a:graphicFrameLocks noChangeAspect="1"/>
          </p:cNvGraphicFramePr>
          <p:nvPr/>
        </p:nvGraphicFramePr>
        <p:xfrm>
          <a:off x="5586288" y="4004270"/>
          <a:ext cx="3378200" cy="2305050"/>
        </p:xfrm>
        <a:graphic>
          <a:graphicData uri="http://schemas.openxmlformats.org/presentationml/2006/ole">
            <p:oleObj spid="_x0000_s16396" name="Ecuación" r:id="rId5" imgW="2095200" imgH="1473120" progId="Equation.3">
              <p:embed/>
            </p:oleObj>
          </a:graphicData>
        </a:graphic>
      </p:graphicFrame>
      <p:sp>
        <p:nvSpPr>
          <p:cNvPr id="1639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6397" name="Object 13"/>
          <p:cNvGraphicFramePr>
            <a:graphicFrameLocks noChangeAspect="1"/>
          </p:cNvGraphicFramePr>
          <p:nvPr/>
        </p:nvGraphicFramePr>
        <p:xfrm>
          <a:off x="827585" y="5240878"/>
          <a:ext cx="1656183" cy="492378"/>
        </p:xfrm>
        <a:graphic>
          <a:graphicData uri="http://schemas.openxmlformats.org/presentationml/2006/ole">
            <p:oleObj spid="_x0000_s16397" name="Ecuación" r:id="rId6" imgW="711200" imgH="228600" progId="Equation.3">
              <p:embed/>
            </p:oleObj>
          </a:graphicData>
        </a:graphic>
      </p:graphicFrame>
      <p:sp>
        <p:nvSpPr>
          <p:cNvPr id="19" name="18 CuadroTexto"/>
          <p:cNvSpPr txBox="1"/>
          <p:nvPr/>
        </p:nvSpPr>
        <p:spPr>
          <a:xfrm>
            <a:off x="323528" y="4941168"/>
            <a:ext cx="2817823" cy="369332"/>
          </a:xfrm>
          <a:prstGeom prst="rect">
            <a:avLst/>
          </a:prstGeom>
          <a:noFill/>
        </p:spPr>
        <p:txBody>
          <a:bodyPr wrap="none" rtlCol="0">
            <a:spAutoFit/>
          </a:bodyPr>
          <a:lstStyle/>
          <a:p>
            <a:r>
              <a:rPr lang="es-ES" dirty="0" smtClean="0"/>
              <a:t>Tiempo de acción integral</a:t>
            </a:r>
            <a:endParaRPr lang="es-ES" dirty="0"/>
          </a:p>
        </p:txBody>
      </p:sp>
      <p:graphicFrame>
        <p:nvGraphicFramePr>
          <p:cNvPr id="16399" name="Object 15"/>
          <p:cNvGraphicFramePr>
            <a:graphicFrameLocks noChangeAspect="1"/>
          </p:cNvGraphicFramePr>
          <p:nvPr/>
        </p:nvGraphicFramePr>
        <p:xfrm>
          <a:off x="899592" y="6021288"/>
          <a:ext cx="1095375" cy="493713"/>
        </p:xfrm>
        <a:graphic>
          <a:graphicData uri="http://schemas.openxmlformats.org/presentationml/2006/ole">
            <p:oleObj spid="_x0000_s16399" name="Ecuación" r:id="rId7" imgW="469800" imgH="228600" progId="Equation.3">
              <p:embed/>
            </p:oleObj>
          </a:graphicData>
        </a:graphic>
      </p:graphicFrame>
      <p:sp>
        <p:nvSpPr>
          <p:cNvPr id="21" name="20 CuadroTexto"/>
          <p:cNvSpPr txBox="1"/>
          <p:nvPr/>
        </p:nvSpPr>
        <p:spPr>
          <a:xfrm>
            <a:off x="323528" y="5651956"/>
            <a:ext cx="5186035" cy="369332"/>
          </a:xfrm>
          <a:prstGeom prst="rect">
            <a:avLst/>
          </a:prstGeom>
          <a:noFill/>
        </p:spPr>
        <p:txBody>
          <a:bodyPr wrap="none" rtlCol="0">
            <a:spAutoFit/>
          </a:bodyPr>
          <a:lstStyle/>
          <a:p>
            <a:r>
              <a:rPr lang="es-ES" dirty="0" smtClean="0"/>
              <a:t>Compensación del tiempo de retraso del sistema</a:t>
            </a:r>
            <a:endParaRPr lang="es-ES" dirty="0"/>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42852"/>
            <a:ext cx="8424936" cy="1127618"/>
          </a:xfrm>
        </p:spPr>
        <p:txBody>
          <a:bodyPr>
            <a:noAutofit/>
          </a:bodyPr>
          <a:lstStyle/>
          <a:p>
            <a:pPr algn="ctr">
              <a:lnSpc>
                <a:spcPct val="100000"/>
              </a:lnSpc>
            </a:pP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3200" dirty="0" smtClean="0">
                <a:latin typeface="+mn-lt"/>
              </a:rPr>
              <a:t>sistemas de control con lazo interno de corriente</a:t>
            </a:r>
            <a:endParaRPr lang="es-ES" sz="3200" dirty="0">
              <a:effectLst/>
              <a:latin typeface="+mn-lt"/>
            </a:endParaRPr>
          </a:p>
        </p:txBody>
      </p:sp>
      <p:sp>
        <p:nvSpPr>
          <p:cNvPr id="4" name="3 Marcador de contenido"/>
          <p:cNvSpPr>
            <a:spLocks noGrp="1"/>
          </p:cNvSpPr>
          <p:nvPr>
            <p:ph sz="half" idx="1"/>
          </p:nvPr>
        </p:nvSpPr>
        <p:spPr>
          <a:xfrm>
            <a:off x="467544" y="1485528"/>
            <a:ext cx="8153400" cy="863352"/>
          </a:xfrm>
        </p:spPr>
        <p:txBody>
          <a:bodyPr>
            <a:normAutofit/>
          </a:bodyPr>
          <a:lstStyle/>
          <a:p>
            <a:r>
              <a:rPr lang="es-ES" sz="2400" dirty="0" smtClean="0"/>
              <a:t>Control de Velocidad</a:t>
            </a:r>
            <a:endParaRPr lang="es-ES" sz="24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3 Marcador de contenido"/>
          <p:cNvSpPr txBox="1">
            <a:spLocks/>
          </p:cNvSpPr>
          <p:nvPr/>
        </p:nvSpPr>
        <p:spPr>
          <a:xfrm>
            <a:off x="451048" y="4005808"/>
            <a:ext cx="8153400" cy="8633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Control de Voltaje</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483" name="Object 3"/>
          <p:cNvGraphicFramePr>
            <a:graphicFrameLocks noChangeAspect="1"/>
          </p:cNvGraphicFramePr>
          <p:nvPr/>
        </p:nvGraphicFramePr>
        <p:xfrm>
          <a:off x="971600" y="1844824"/>
          <a:ext cx="7014426" cy="2304256"/>
        </p:xfrm>
        <a:graphic>
          <a:graphicData uri="http://schemas.openxmlformats.org/presentationml/2006/ole">
            <p:oleObj spid="_x0000_s20483" name="Visio" r:id="rId3" imgW="5847588" imgH="1922069" progId="Visio.Drawing.11">
              <p:embed/>
            </p:oleObj>
          </a:graphicData>
        </a:graphic>
      </p:graphicFrame>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485" name="Object 5"/>
          <p:cNvGraphicFramePr>
            <a:graphicFrameLocks noChangeAspect="1"/>
          </p:cNvGraphicFramePr>
          <p:nvPr/>
        </p:nvGraphicFramePr>
        <p:xfrm>
          <a:off x="971600" y="4293096"/>
          <a:ext cx="7079743" cy="2304256"/>
        </p:xfrm>
        <a:graphic>
          <a:graphicData uri="http://schemas.openxmlformats.org/presentationml/2006/ole">
            <p:oleObj spid="_x0000_s20485" name="Visio" r:id="rId4" imgW="5847517" imgH="1903984" progId="Visio.Drawing.11">
              <p:embed/>
            </p:oleObj>
          </a:graphicData>
        </a:graphic>
      </p:graphicFrame>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85720" y="201750"/>
            <a:ext cx="8572560" cy="1155548"/>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descripción general del equipo educativo</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mawdsley’s</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 name="6 Imagen" descr="C:\Documents and Settings\Laboratorio\Escritorio\FOTOS_MAWDLEY\DSC00203.JPG"/>
          <p:cNvPicPr/>
          <p:nvPr/>
        </p:nvPicPr>
        <p:blipFill>
          <a:blip r:embed="rId2" cstate="print"/>
          <a:srcRect l="6791" t="14915" r="1741" b="7500"/>
          <a:stretch>
            <a:fillRect/>
          </a:stretch>
        </p:blipFill>
        <p:spPr bwMode="auto">
          <a:xfrm rot="5400000">
            <a:off x="321439" y="2393149"/>
            <a:ext cx="4714907" cy="2928958"/>
          </a:xfrm>
          <a:prstGeom prst="rect">
            <a:avLst/>
          </a:prstGeom>
          <a:noFill/>
          <a:ln w="9525">
            <a:solidFill>
              <a:schemeClr val="accent1"/>
            </a:solidFill>
            <a:miter lim="800000"/>
            <a:headEnd/>
            <a:tailEnd/>
          </a:ln>
        </p:spPr>
      </p:pic>
      <p:pic>
        <p:nvPicPr>
          <p:cNvPr id="8" name="7 Imagen" descr="C:\Documents and Settings\Laboratorio\Escritorio\FOTOS_MAWDLEY\DSC00202.JPG"/>
          <p:cNvPicPr/>
          <p:nvPr/>
        </p:nvPicPr>
        <p:blipFill>
          <a:blip r:embed="rId3" cstate="print"/>
          <a:srcRect l="8663" t="10310" b="5696"/>
          <a:stretch>
            <a:fillRect/>
          </a:stretch>
        </p:blipFill>
        <p:spPr bwMode="auto">
          <a:xfrm rot="5400000">
            <a:off x="3963378" y="2248876"/>
            <a:ext cx="4786348" cy="3146067"/>
          </a:xfrm>
          <a:prstGeom prst="rect">
            <a:avLst/>
          </a:prstGeom>
          <a:noFill/>
          <a:ln w="9525">
            <a:noFill/>
            <a:miter lim="800000"/>
            <a:headEnd/>
            <a:tailEnd/>
          </a:ln>
        </p:spPr>
      </p:pic>
      <p:sp>
        <p:nvSpPr>
          <p:cNvPr id="9" name="8 CuadroTexto"/>
          <p:cNvSpPr txBox="1"/>
          <p:nvPr/>
        </p:nvSpPr>
        <p:spPr>
          <a:xfrm>
            <a:off x="1920999" y="6274378"/>
            <a:ext cx="1365117" cy="369332"/>
          </a:xfrm>
          <a:prstGeom prst="rect">
            <a:avLst/>
          </a:prstGeom>
          <a:noFill/>
        </p:spPr>
        <p:txBody>
          <a:bodyPr wrap="none" rtlCol="0">
            <a:spAutoFit/>
          </a:bodyPr>
          <a:lstStyle/>
          <a:p>
            <a:r>
              <a:rPr lang="es-EC" dirty="0" smtClean="0"/>
              <a:t>Vista Frontal</a:t>
            </a:r>
            <a:endParaRPr lang="es-EC" dirty="0"/>
          </a:p>
        </p:txBody>
      </p:sp>
      <p:sp>
        <p:nvSpPr>
          <p:cNvPr id="10" name="9 CuadroTexto"/>
          <p:cNvSpPr txBox="1"/>
          <p:nvPr/>
        </p:nvSpPr>
        <p:spPr>
          <a:xfrm>
            <a:off x="5715008" y="6286520"/>
            <a:ext cx="1576714" cy="369332"/>
          </a:xfrm>
          <a:prstGeom prst="rect">
            <a:avLst/>
          </a:prstGeom>
          <a:noFill/>
        </p:spPr>
        <p:txBody>
          <a:bodyPr wrap="none" rtlCol="0">
            <a:spAutoFit/>
          </a:bodyPr>
          <a:lstStyle/>
          <a:p>
            <a:r>
              <a:rPr lang="es-EC" dirty="0" smtClean="0"/>
              <a:t>Vista Posterior</a:t>
            </a:r>
            <a:endParaRPr lang="es-EC" dirty="0"/>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79512" y="142852"/>
            <a:ext cx="8784976" cy="1125908"/>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descripción general del equipo educativo</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mawdsley’s</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 name="7 Imagen" descr="C:\Users\Harol\Desktop\PG.png"/>
          <p:cNvPicPr/>
          <p:nvPr/>
        </p:nvPicPr>
        <p:blipFill>
          <a:blip r:embed="rId2" cstate="print"/>
          <a:srcRect/>
          <a:stretch>
            <a:fillRect/>
          </a:stretch>
        </p:blipFill>
        <p:spPr bwMode="auto">
          <a:xfrm rot="5400000">
            <a:off x="1871701" y="-135397"/>
            <a:ext cx="5256583" cy="8208913"/>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42844" y="13086"/>
            <a:ext cx="8858312" cy="1129898"/>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descripción general del equipo educativo</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mawdsley’s</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 name="7 Imagen" descr="C:\Documents and Settings\Laboratorio\Escritorio\FOTOS_MAWDLEY\fotos2\DSC00250.JPG"/>
          <p:cNvPicPr/>
          <p:nvPr/>
        </p:nvPicPr>
        <p:blipFill>
          <a:blip r:embed="rId2" cstate="print"/>
          <a:srcRect l="1057" t="14134" r="51482" b="4710"/>
          <a:stretch>
            <a:fillRect/>
          </a:stretch>
        </p:blipFill>
        <p:spPr bwMode="auto">
          <a:xfrm rot="5400000">
            <a:off x="1290745" y="1787969"/>
            <a:ext cx="2640353" cy="3493527"/>
          </a:xfrm>
          <a:prstGeom prst="rect">
            <a:avLst/>
          </a:prstGeom>
          <a:ln>
            <a:solidFill>
              <a:srgbClr val="002060"/>
            </a:solidFill>
          </a:ln>
        </p:spPr>
      </p:pic>
      <p:pic>
        <p:nvPicPr>
          <p:cNvPr id="7" name="6 Imagen" descr="C:\Documents and Settings\Laboratorio\Escritorio\FOTOS_MAWDLEY\DSC00201.JPG"/>
          <p:cNvPicPr/>
          <p:nvPr/>
        </p:nvPicPr>
        <p:blipFill>
          <a:blip r:embed="rId3" cstate="print"/>
          <a:srcRect l="3904"/>
          <a:stretch>
            <a:fillRect/>
          </a:stretch>
        </p:blipFill>
        <p:spPr bwMode="auto">
          <a:xfrm>
            <a:off x="4929190" y="1142985"/>
            <a:ext cx="3443285" cy="2357454"/>
          </a:xfrm>
          <a:prstGeom prst="rect">
            <a:avLst/>
          </a:prstGeom>
          <a:noFill/>
          <a:ln w="9525">
            <a:noFill/>
            <a:miter lim="800000"/>
            <a:headEnd/>
            <a:tailEnd/>
          </a:ln>
        </p:spPr>
      </p:pic>
      <p:sp>
        <p:nvSpPr>
          <p:cNvPr id="10" name="9 CuadroTexto"/>
          <p:cNvSpPr txBox="1"/>
          <p:nvPr/>
        </p:nvSpPr>
        <p:spPr>
          <a:xfrm>
            <a:off x="1285852" y="4929198"/>
            <a:ext cx="2275623" cy="369332"/>
          </a:xfrm>
          <a:prstGeom prst="rect">
            <a:avLst/>
          </a:prstGeom>
          <a:noFill/>
        </p:spPr>
        <p:txBody>
          <a:bodyPr wrap="none" rtlCol="0">
            <a:spAutoFit/>
          </a:bodyPr>
          <a:lstStyle/>
          <a:p>
            <a:r>
              <a:rPr lang="es-EC" dirty="0" smtClean="0"/>
              <a:t>Panel Frontal Superior</a:t>
            </a:r>
            <a:endParaRPr lang="es-EC" dirty="0"/>
          </a:p>
        </p:txBody>
      </p:sp>
      <p:sp>
        <p:nvSpPr>
          <p:cNvPr id="11" name="10 CuadroTexto"/>
          <p:cNvSpPr txBox="1"/>
          <p:nvPr/>
        </p:nvSpPr>
        <p:spPr>
          <a:xfrm>
            <a:off x="5643570" y="3488296"/>
            <a:ext cx="1811714" cy="369332"/>
          </a:xfrm>
          <a:prstGeom prst="rect">
            <a:avLst/>
          </a:prstGeom>
          <a:noFill/>
        </p:spPr>
        <p:txBody>
          <a:bodyPr wrap="none" rtlCol="0">
            <a:spAutoFit/>
          </a:bodyPr>
          <a:lstStyle/>
          <a:p>
            <a:r>
              <a:rPr lang="es-EC" dirty="0" smtClean="0"/>
              <a:t>Tarjeta DC 2554 </a:t>
            </a:r>
            <a:endParaRPr lang="es-EC" dirty="0"/>
          </a:p>
        </p:txBody>
      </p:sp>
      <p:sp>
        <p:nvSpPr>
          <p:cNvPr id="12" name="11 CuadroTexto"/>
          <p:cNvSpPr txBox="1"/>
          <p:nvPr/>
        </p:nvSpPr>
        <p:spPr>
          <a:xfrm>
            <a:off x="4643438" y="6357958"/>
            <a:ext cx="4197816" cy="369332"/>
          </a:xfrm>
          <a:prstGeom prst="rect">
            <a:avLst/>
          </a:prstGeom>
          <a:noFill/>
        </p:spPr>
        <p:txBody>
          <a:bodyPr wrap="none" rtlCol="0">
            <a:spAutoFit/>
          </a:bodyPr>
          <a:lstStyle/>
          <a:p>
            <a:r>
              <a:rPr lang="es-EC" dirty="0" smtClean="0"/>
              <a:t>Tablero de Semiconductores y Resistencias</a:t>
            </a:r>
            <a:endParaRPr lang="es-EC" dirty="0"/>
          </a:p>
        </p:txBody>
      </p:sp>
      <p:pic>
        <p:nvPicPr>
          <p:cNvPr id="13" name="12 Imagen" descr="C:\Documents and Settings\Laboratorio\Escritorio\FOTOS_MAWDLEY\fotos2\DSC00262.JPG"/>
          <p:cNvPicPr/>
          <p:nvPr/>
        </p:nvPicPr>
        <p:blipFill>
          <a:blip r:embed="rId4" cstate="print"/>
          <a:srcRect/>
          <a:stretch>
            <a:fillRect/>
          </a:stretch>
        </p:blipFill>
        <p:spPr bwMode="auto">
          <a:xfrm>
            <a:off x="4929190" y="4000504"/>
            <a:ext cx="3429024" cy="2286016"/>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42844" y="71414"/>
            <a:ext cx="8715436" cy="1058460"/>
          </a:xfrm>
          <a:prstGeom prst="rect">
            <a:avLst/>
          </a:prstGeom>
          <a:ln>
            <a:noFill/>
          </a:ln>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t/>
            </a:r>
            <a:br>
              <a:rPr kumimoji="0" lang="es-ES" sz="32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n-lt"/>
                <a:ea typeface="+mj-ea"/>
                <a:cs typeface="+mj-cs"/>
              </a:rPr>
            </a:br>
            <a:r>
              <a:rPr kumimoji="0" lang="es-ES" sz="3200" b="1" i="0" u="none" strike="noStrike" kern="1200" cap="all" spc="0" normalizeH="0" baseline="0" noProof="0" dirty="0" smtClean="0">
                <a:ln>
                  <a:noFill/>
                </a:ln>
                <a:solidFill>
                  <a:schemeClr val="tx2">
                    <a:satMod val="130000"/>
                  </a:schemeClr>
                </a:solidFill>
                <a:effectLst/>
                <a:uLnTx/>
                <a:uFillTx/>
                <a:latin typeface="+mn-lt"/>
                <a:ea typeface="+mj-ea"/>
                <a:cs typeface="+mj-cs"/>
              </a:rPr>
              <a:t>descripción general del equipo educativo</a:t>
            </a:r>
            <a:r>
              <a:rPr kumimoji="0" lang="es-ES" sz="3200" b="1" i="0" u="none" strike="noStrike" kern="1200" cap="all" spc="0" normalizeH="0" noProof="0" dirty="0" smtClean="0">
                <a:ln>
                  <a:noFill/>
                </a:ln>
                <a:solidFill>
                  <a:schemeClr val="tx2">
                    <a:satMod val="130000"/>
                  </a:schemeClr>
                </a:solidFill>
                <a:effectLst/>
                <a:uLnTx/>
                <a:uFillTx/>
                <a:latin typeface="+mn-lt"/>
                <a:ea typeface="+mj-ea"/>
                <a:cs typeface="+mj-cs"/>
              </a:rPr>
              <a:t> mawdsley’s</a:t>
            </a:r>
            <a:endParaRPr kumimoji="0" lang="es-ES" sz="3200" b="1" i="0" u="none" strike="noStrike" kern="1200" cap="all" spc="0" normalizeH="0" baseline="0" noProof="0" dirty="0">
              <a:ln>
                <a:noFill/>
              </a:ln>
              <a:solidFill>
                <a:schemeClr val="tx2">
                  <a:satMod val="130000"/>
                </a:schemeClr>
              </a:solidFill>
              <a:effectLst/>
              <a:uLnTx/>
              <a:uFillTx/>
              <a:latin typeface="+mn-lt"/>
              <a:ea typeface="+mj-ea"/>
              <a:cs typeface="+mj-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3 Marcador de contenido"/>
          <p:cNvSpPr>
            <a:spLocks noGrp="1"/>
          </p:cNvSpPr>
          <p:nvPr>
            <p:ph sz="half" idx="1"/>
          </p:nvPr>
        </p:nvSpPr>
        <p:spPr>
          <a:xfrm>
            <a:off x="467544" y="1351202"/>
            <a:ext cx="8153400" cy="649038"/>
          </a:xfrm>
        </p:spPr>
        <p:txBody>
          <a:bodyPr>
            <a:normAutofit/>
          </a:bodyPr>
          <a:lstStyle/>
          <a:p>
            <a:r>
              <a:rPr lang="es-ES" sz="2400" dirty="0" smtClean="0"/>
              <a:t>Controlador PI de Corriente</a:t>
            </a:r>
            <a:endParaRPr lang="es-ES" sz="2400" dirty="0"/>
          </a:p>
        </p:txBody>
      </p:sp>
      <p:pic>
        <p:nvPicPr>
          <p:cNvPr id="38913" name="Picture 1"/>
          <p:cNvPicPr>
            <a:picLocks noChangeAspect="1" noChangeArrowheads="1"/>
          </p:cNvPicPr>
          <p:nvPr/>
        </p:nvPicPr>
        <p:blipFill>
          <a:blip r:embed="rId2" cstate="print"/>
          <a:srcRect/>
          <a:stretch>
            <a:fillRect/>
          </a:stretch>
        </p:blipFill>
        <p:spPr bwMode="auto">
          <a:xfrm>
            <a:off x="1043608" y="1916832"/>
            <a:ext cx="7436447" cy="468052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581</TotalTime>
  <Words>813</Words>
  <Application>Microsoft Office PowerPoint</Application>
  <PresentationFormat>Presentación en pantalla (4:3)</PresentationFormat>
  <Paragraphs>410</Paragraphs>
  <Slides>32</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32</vt:i4>
      </vt:variant>
    </vt:vector>
  </HeadingPairs>
  <TitlesOfParts>
    <vt:vector size="35" baseType="lpstr">
      <vt:lpstr>Solsticio</vt:lpstr>
      <vt:lpstr>Visio</vt:lpstr>
      <vt:lpstr>Ecuación</vt:lpstr>
      <vt:lpstr>ANÁLISIS Y DISEÑO DE PRACTICAS DE SISTEMAS DE CONTROL DE VELOCIDAD  DE MOTORES DC Y VARIACION DE VELOCIDAD DE MOTORES AC CON EL EQUIPO EDUCATIVO MAWDSLEY’S</vt:lpstr>
      <vt:lpstr>          Principios de sistema de Control realimentados</vt:lpstr>
      <vt:lpstr>Diapositiva 3</vt:lpstr>
      <vt:lpstr>Diapositiva 4</vt:lpstr>
      <vt:lpstr>          sistemas de control con lazo interno de corriente</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Y DISEÑO DE LAS PRACTICAS DE SISTEMAS DE CONTROL DE VELOCIDAD  DE MOTORES DC Y VARIACION DE VELOCIDAD DE MOTORES AC CON EL EQUIPO EDUCATIVO MAWDSLEY’S</dc:title>
  <cp:lastModifiedBy>Admin</cp:lastModifiedBy>
  <cp:revision>76</cp:revision>
  <dcterms:modified xsi:type="dcterms:W3CDTF">2011-10-27T17:18:25Z</dcterms:modified>
</cp:coreProperties>
</file>