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62" r:id="rId2"/>
    <p:sldId id="257" r:id="rId3"/>
    <p:sldId id="285" r:id="rId4"/>
    <p:sldId id="260" r:id="rId5"/>
    <p:sldId id="261" r:id="rId6"/>
    <p:sldId id="277" r:id="rId7"/>
    <p:sldId id="263" r:id="rId8"/>
    <p:sldId id="264" r:id="rId9"/>
    <p:sldId id="265" r:id="rId10"/>
    <p:sldId id="266" r:id="rId11"/>
    <p:sldId id="267" r:id="rId12"/>
    <p:sldId id="278" r:id="rId13"/>
    <p:sldId id="268" r:id="rId14"/>
    <p:sldId id="269" r:id="rId15"/>
    <p:sldId id="279" r:id="rId16"/>
    <p:sldId id="270" r:id="rId17"/>
    <p:sldId id="271" r:id="rId18"/>
    <p:sldId id="272" r:id="rId19"/>
    <p:sldId id="273" r:id="rId20"/>
    <p:sldId id="274" r:id="rId21"/>
    <p:sldId id="275" r:id="rId22"/>
    <p:sldId id="276" r:id="rId23"/>
    <p:sldId id="291" r:id="rId24"/>
    <p:sldId id="280" r:id="rId25"/>
    <p:sldId id="281" r:id="rId26"/>
    <p:sldId id="294" r:id="rId27"/>
    <p:sldId id="282" r:id="rId28"/>
    <p:sldId id="283" r:id="rId29"/>
    <p:sldId id="286" r:id="rId30"/>
    <p:sldId id="287" r:id="rId31"/>
    <p:sldId id="288" r:id="rId32"/>
    <p:sldId id="289" r:id="rId33"/>
    <p:sldId id="290" r:id="rId34"/>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7931" autoAdjust="0"/>
    <p:restoredTop sz="94660"/>
  </p:normalViewPr>
  <p:slideViewPr>
    <p:cSldViewPr>
      <p:cViewPr>
        <p:scale>
          <a:sx n="75" d="100"/>
          <a:sy n="75" d="100"/>
        </p:scale>
        <p:origin x="-930" y="-3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5DF85C-477F-4AC0-A8B6-1BA160C3BECC}" type="datetimeFigureOut">
              <a:rPr lang="es-EC" smtClean="0"/>
              <a:pPr/>
              <a:t>13/10/2011</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FD6DD7-65E4-4C31-B77B-B1BC9E6E9759}" type="slidenum">
              <a:rPr lang="es-EC" smtClean="0"/>
              <a:pPr/>
              <a:t>‹Nº›</a:t>
            </a:fld>
            <a:endParaRPr lang="es-EC"/>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45FD6DD7-65E4-4C31-B77B-B1BC9E6E9759}" type="slidenum">
              <a:rPr lang="es-EC" smtClean="0"/>
              <a:pPr/>
              <a:t>21</a:t>
            </a:fld>
            <a:endParaRPr lang="es-EC"/>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D3838FEF-25FB-4DED-B7A2-FE2406B242BF}" type="datetimeFigureOut">
              <a:rPr lang="es-EC" smtClean="0"/>
              <a:pPr/>
              <a:t>13/10/2011</a:t>
            </a:fld>
            <a:endParaRPr lang="es-EC"/>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EC"/>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17A383D7-3991-4D14-8E79-A6FABEF5422E}" type="slidenum">
              <a:rPr lang="es-EC" smtClean="0"/>
              <a:pPr/>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D3838FEF-25FB-4DED-B7A2-FE2406B242BF}" type="datetimeFigureOut">
              <a:rPr lang="es-EC" smtClean="0"/>
              <a:pPr/>
              <a:t>13/10/2011</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17A383D7-3991-4D14-8E79-A6FABEF5422E}"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D3838FEF-25FB-4DED-B7A2-FE2406B242BF}" type="datetimeFigureOut">
              <a:rPr lang="es-EC" smtClean="0"/>
              <a:pPr/>
              <a:t>13/10/2011</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17A383D7-3991-4D14-8E79-A6FABEF5422E}"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D3838FEF-25FB-4DED-B7A2-FE2406B242BF}" type="datetimeFigureOut">
              <a:rPr lang="es-EC" smtClean="0"/>
              <a:pPr/>
              <a:t>13/10/2011</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17A383D7-3991-4D14-8E79-A6FABEF5422E}" type="slidenum">
              <a:rPr lang="es-EC" smtClean="0"/>
              <a:pPr/>
              <a:t>‹Nº›</a:t>
            </a:fld>
            <a:endParaRPr lang="es-EC"/>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D3838FEF-25FB-4DED-B7A2-FE2406B242BF}" type="datetimeFigureOut">
              <a:rPr lang="es-EC" smtClean="0"/>
              <a:pPr/>
              <a:t>13/10/2011</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17A383D7-3991-4D14-8E79-A6FABEF5422E}" type="slidenum">
              <a:rPr lang="es-EC" smtClean="0"/>
              <a:pPr/>
              <a:t>‹Nº›</a:t>
            </a:fld>
            <a:endParaRPr lang="es-EC"/>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D3838FEF-25FB-4DED-B7A2-FE2406B242BF}" type="datetimeFigureOut">
              <a:rPr lang="es-EC" smtClean="0"/>
              <a:pPr/>
              <a:t>13/10/2011</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17A383D7-3991-4D14-8E79-A6FABEF5422E}" type="slidenum">
              <a:rPr lang="es-EC" smtClean="0"/>
              <a:pPr/>
              <a:t>‹Nº›</a:t>
            </a:fld>
            <a:endParaRPr lang="es-EC"/>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D3838FEF-25FB-4DED-B7A2-FE2406B242BF}" type="datetimeFigureOut">
              <a:rPr lang="es-EC" smtClean="0"/>
              <a:pPr/>
              <a:t>13/10/2011</a:t>
            </a:fld>
            <a:endParaRPr lang="es-EC"/>
          </a:p>
        </p:txBody>
      </p:sp>
      <p:sp>
        <p:nvSpPr>
          <p:cNvPr id="8" name="7 Marcador de pie de página"/>
          <p:cNvSpPr>
            <a:spLocks noGrp="1"/>
          </p:cNvSpPr>
          <p:nvPr>
            <p:ph type="ftr" sz="quarter" idx="11"/>
          </p:nvPr>
        </p:nvSpPr>
        <p:spPr/>
        <p:txBody>
          <a:bodyPr/>
          <a:lstStyle>
            <a:extLst/>
          </a:lstStyle>
          <a:p>
            <a:endParaRPr lang="es-EC"/>
          </a:p>
        </p:txBody>
      </p:sp>
      <p:sp>
        <p:nvSpPr>
          <p:cNvPr id="9" name="8 Marcador de número de diapositiva"/>
          <p:cNvSpPr>
            <a:spLocks noGrp="1"/>
          </p:cNvSpPr>
          <p:nvPr>
            <p:ph type="sldNum" sz="quarter" idx="12"/>
          </p:nvPr>
        </p:nvSpPr>
        <p:spPr/>
        <p:txBody>
          <a:bodyPr/>
          <a:lstStyle>
            <a:extLst/>
          </a:lstStyle>
          <a:p>
            <a:fld id="{17A383D7-3991-4D14-8E79-A6FABEF5422E}" type="slidenum">
              <a:rPr lang="es-EC" smtClean="0"/>
              <a:pPr/>
              <a:t>‹Nº›</a:t>
            </a:fld>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fld id="{D3838FEF-25FB-4DED-B7A2-FE2406B242BF}" type="datetimeFigureOut">
              <a:rPr lang="es-EC" smtClean="0"/>
              <a:pPr/>
              <a:t>13/10/2011</a:t>
            </a:fld>
            <a:endParaRPr lang="es-EC"/>
          </a:p>
        </p:txBody>
      </p:sp>
      <p:sp>
        <p:nvSpPr>
          <p:cNvPr id="4" name="3 Marcador de pie de página"/>
          <p:cNvSpPr>
            <a:spLocks noGrp="1"/>
          </p:cNvSpPr>
          <p:nvPr>
            <p:ph type="ftr" sz="quarter" idx="11"/>
          </p:nvPr>
        </p:nvSpPr>
        <p:spPr/>
        <p:txBody>
          <a:bodyPr/>
          <a:lstStyle>
            <a:extLst/>
          </a:lstStyle>
          <a:p>
            <a:endParaRPr lang="es-EC"/>
          </a:p>
        </p:txBody>
      </p:sp>
      <p:sp>
        <p:nvSpPr>
          <p:cNvPr id="5" name="4 Marcador de número de diapositiva"/>
          <p:cNvSpPr>
            <a:spLocks noGrp="1"/>
          </p:cNvSpPr>
          <p:nvPr>
            <p:ph type="sldNum" sz="quarter" idx="12"/>
          </p:nvPr>
        </p:nvSpPr>
        <p:spPr/>
        <p:txBody>
          <a:bodyPr/>
          <a:lstStyle>
            <a:extLst/>
          </a:lstStyle>
          <a:p>
            <a:fld id="{17A383D7-3991-4D14-8E79-A6FABEF5422E}" type="slidenum">
              <a:rPr lang="es-EC" smtClean="0"/>
              <a:pPr/>
              <a:t>‹Nº›</a:t>
            </a:fld>
            <a:endParaRPr lang="es-EC"/>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D3838FEF-25FB-4DED-B7A2-FE2406B242BF}" type="datetimeFigureOut">
              <a:rPr lang="es-EC" smtClean="0"/>
              <a:pPr/>
              <a:t>13/10/2011</a:t>
            </a:fld>
            <a:endParaRPr lang="es-EC"/>
          </a:p>
        </p:txBody>
      </p:sp>
      <p:sp>
        <p:nvSpPr>
          <p:cNvPr id="3" name="2 Marcador de pie de página"/>
          <p:cNvSpPr>
            <a:spLocks noGrp="1"/>
          </p:cNvSpPr>
          <p:nvPr>
            <p:ph type="ftr" sz="quarter" idx="11"/>
          </p:nvPr>
        </p:nvSpPr>
        <p:spPr/>
        <p:txBody>
          <a:bodyPr/>
          <a:lstStyle>
            <a:extLst/>
          </a:lstStyle>
          <a:p>
            <a:endParaRPr lang="es-EC"/>
          </a:p>
        </p:txBody>
      </p:sp>
      <p:sp>
        <p:nvSpPr>
          <p:cNvPr id="4" name="3 Marcador de número de diapositiva"/>
          <p:cNvSpPr>
            <a:spLocks noGrp="1"/>
          </p:cNvSpPr>
          <p:nvPr>
            <p:ph type="sldNum" sz="quarter" idx="12"/>
          </p:nvPr>
        </p:nvSpPr>
        <p:spPr/>
        <p:txBody>
          <a:bodyPr/>
          <a:lstStyle>
            <a:extLst/>
          </a:lstStyle>
          <a:p>
            <a:fld id="{17A383D7-3991-4D14-8E79-A6FABEF5422E}"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fld id="{D3838FEF-25FB-4DED-B7A2-FE2406B242BF}" type="datetimeFigureOut">
              <a:rPr lang="es-EC" smtClean="0"/>
              <a:pPr/>
              <a:t>13/10/2011</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17A383D7-3991-4D14-8E79-A6FABEF5422E}" type="slidenum">
              <a:rPr lang="es-EC" smtClean="0"/>
              <a:pPr/>
              <a:t>‹Nº›</a:t>
            </a:fld>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D3838FEF-25FB-4DED-B7A2-FE2406B242BF}" type="datetimeFigureOut">
              <a:rPr lang="es-EC" smtClean="0"/>
              <a:pPr/>
              <a:t>13/10/2011</a:t>
            </a:fld>
            <a:endParaRPr lang="es-EC"/>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s-EC"/>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17A383D7-3991-4D14-8E79-A6FABEF5422E}" type="slidenum">
              <a:rPr lang="es-EC" smtClean="0"/>
              <a:pPr/>
              <a:t>‹Nº›</a:t>
            </a:fld>
            <a:endParaRPr lang="es-EC"/>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Forma libre"/>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Triángulo rectángulo"/>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Forma libre"/>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Triángulo rectángulo"/>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3838FEF-25FB-4DED-B7A2-FE2406B242BF}" type="datetimeFigureOut">
              <a:rPr lang="es-EC" smtClean="0"/>
              <a:pPr/>
              <a:t>13/10/2011</a:t>
            </a:fld>
            <a:endParaRPr lang="es-EC"/>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EC"/>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7A383D7-3991-4D14-8E79-A6FABEF5422E}" type="slidenum">
              <a:rPr lang="es-EC" smtClean="0"/>
              <a:pPr/>
              <a:t>‹Nº›</a:t>
            </a:fld>
            <a:endParaRPr lang="es-EC"/>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2 Marcador de contenido"/>
          <p:cNvSpPr>
            <a:spLocks noGrp="1"/>
          </p:cNvSpPr>
          <p:nvPr>
            <p:ph idx="1"/>
          </p:nvPr>
        </p:nvSpPr>
        <p:spPr>
          <a:xfrm>
            <a:off x="457200" y="3946525"/>
            <a:ext cx="8229600" cy="1982788"/>
          </a:xfrm>
        </p:spPr>
        <p:txBody>
          <a:bodyPr/>
          <a:lstStyle/>
          <a:p>
            <a:pPr algn="r">
              <a:buFont typeface="Arial" pitchFamily="34" charset="0"/>
              <a:buNone/>
            </a:pPr>
            <a:r>
              <a:rPr lang="es-ES" dirty="0" smtClean="0"/>
              <a:t>HUMBERTO E. ACERO </a:t>
            </a:r>
          </a:p>
          <a:p>
            <a:pPr algn="r">
              <a:buFont typeface="Arial" pitchFamily="34" charset="0"/>
              <a:buNone/>
            </a:pPr>
            <a:r>
              <a:rPr lang="es-ES" dirty="0" smtClean="0"/>
              <a:t>JONNATHAN RODRIGUEZ</a:t>
            </a:r>
          </a:p>
        </p:txBody>
      </p:sp>
      <p:sp>
        <p:nvSpPr>
          <p:cNvPr id="2" name="1 Título"/>
          <p:cNvSpPr>
            <a:spLocks noGrp="1"/>
          </p:cNvSpPr>
          <p:nvPr>
            <p:ph type="title"/>
          </p:nvPr>
        </p:nvSpPr>
        <p:spPr>
          <a:xfrm>
            <a:off x="457200" y="774700"/>
            <a:ext cx="8229600" cy="2868613"/>
          </a:xfrm>
        </p:spPr>
        <p:txBody>
          <a:bodyPr rtlCol="0">
            <a:normAutofit/>
          </a:bodyPr>
          <a:lstStyle/>
          <a:p>
            <a:pPr fontAlgn="auto">
              <a:spcAft>
                <a:spcPts val="0"/>
              </a:spcAft>
              <a:defRPr/>
            </a:pPr>
            <a:r>
              <a:rPr lang="es-ES" b="1" dirty="0" smtClean="0"/>
              <a:t>“REEMPLAZO DEL DIESEL POR CASCARILLA DE ARROZ PARA GENERACION DE VAPOR”</a:t>
            </a:r>
            <a:r>
              <a:rPr lang="es-ES" dirty="0" smtClean="0"/>
              <a:t/>
            </a:r>
            <a:br>
              <a:rPr lang="es-ES" dirty="0" smtClean="0"/>
            </a:br>
            <a:endParaRPr lang="es-ES" dirty="0"/>
          </a:p>
        </p:txBody>
      </p:sp>
      <p:pic>
        <p:nvPicPr>
          <p:cNvPr id="8196" name="Imagen 1" descr="C:\Documents and Settings\Administrador\Escritorio\espol.png"/>
          <p:cNvPicPr>
            <a:picLocks noChangeAspect="1" noChangeArrowheads="1"/>
          </p:cNvPicPr>
          <p:nvPr/>
        </p:nvPicPr>
        <p:blipFill>
          <a:blip r:embed="rId2"/>
          <a:srcRect t="3540" b="4172"/>
          <a:stretch>
            <a:fillRect/>
          </a:stretch>
        </p:blipFill>
        <p:spPr bwMode="auto">
          <a:xfrm>
            <a:off x="1142976" y="3286124"/>
            <a:ext cx="3000375" cy="2768600"/>
          </a:xfrm>
          <a:prstGeom prst="rect">
            <a:avLst/>
          </a:prstGeom>
          <a:noFill/>
          <a:ln w="9525">
            <a:noFill/>
            <a:miter lim="800000"/>
            <a:headEnd/>
            <a:tailEnd/>
          </a:ln>
        </p:spPr>
      </p:pic>
    </p:spTree>
  </p:cSld>
  <p:clrMapOvr>
    <a:masterClrMapping/>
  </p:clrMapOvr>
  <p:transition spd="med">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274638"/>
            <a:ext cx="8401080" cy="1143000"/>
          </a:xfrm>
        </p:spPr>
        <p:txBody>
          <a:bodyPr>
            <a:normAutofit fontScale="90000"/>
          </a:bodyPr>
          <a:lstStyle/>
          <a:p>
            <a:pPr algn="ctr"/>
            <a:r>
              <a:rPr lang="es-EC" dirty="0" smtClean="0"/>
              <a:t>TECNOLOGÍAS PARA LA  </a:t>
            </a:r>
            <a:br>
              <a:rPr lang="es-EC" dirty="0" smtClean="0"/>
            </a:br>
            <a:r>
              <a:rPr lang="es-EC" dirty="0" smtClean="0"/>
              <a:t> COMBUSTIÓN DE LA CASCARILLA</a:t>
            </a:r>
            <a:endParaRPr lang="es-EC" dirty="0"/>
          </a:p>
        </p:txBody>
      </p:sp>
      <p:pic>
        <p:nvPicPr>
          <p:cNvPr id="3074" name="Picture 2"/>
          <p:cNvPicPr>
            <a:picLocks noChangeAspect="1" noChangeArrowheads="1"/>
          </p:cNvPicPr>
          <p:nvPr/>
        </p:nvPicPr>
        <p:blipFill>
          <a:blip r:embed="rId2"/>
          <a:srcRect l="6541" t="9231" r="5153" b="6154"/>
          <a:stretch>
            <a:fillRect/>
          </a:stretch>
        </p:blipFill>
        <p:spPr bwMode="auto">
          <a:xfrm>
            <a:off x="500034" y="1500174"/>
            <a:ext cx="8286776" cy="4220117"/>
          </a:xfrm>
          <a:prstGeom prst="rect">
            <a:avLst/>
          </a:prstGeom>
          <a:ln>
            <a:headEnd/>
            <a:tailEnd/>
          </a:ln>
        </p:spPr>
        <p:style>
          <a:lnRef idx="2">
            <a:schemeClr val="accent1"/>
          </a:lnRef>
          <a:fillRef idx="1">
            <a:schemeClr val="lt1"/>
          </a:fillRef>
          <a:effectRef idx="0">
            <a:schemeClr val="accent1"/>
          </a:effectRef>
          <a:fontRef idx="minor">
            <a:schemeClr val="dk1"/>
          </a:fontRef>
        </p:style>
      </p:pic>
    </p:spTree>
  </p:cSld>
  <p:clrMapOvr>
    <a:masterClrMapping/>
  </p:clrMapOvr>
  <p:transition spd="med">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t="8109" b="10797"/>
          <a:stretch>
            <a:fillRect/>
          </a:stretch>
        </p:blipFill>
        <p:spPr bwMode="auto">
          <a:xfrm>
            <a:off x="285720" y="1357298"/>
            <a:ext cx="8643966" cy="4442949"/>
          </a:xfrm>
          <a:prstGeom prst="rect">
            <a:avLst/>
          </a:prstGeom>
          <a:ln>
            <a:headEnd/>
            <a:tailEnd/>
          </a:ln>
        </p:spPr>
        <p:style>
          <a:lnRef idx="2">
            <a:schemeClr val="accent1"/>
          </a:lnRef>
          <a:fillRef idx="1">
            <a:schemeClr val="lt1"/>
          </a:fillRef>
          <a:effectRef idx="0">
            <a:schemeClr val="accent1"/>
          </a:effectRef>
          <a:fontRef idx="minor">
            <a:schemeClr val="dk1"/>
          </a:fontRef>
        </p:style>
      </p:pic>
      <p:sp>
        <p:nvSpPr>
          <p:cNvPr id="4" name="2 Título"/>
          <p:cNvSpPr>
            <a:spLocks noGrp="1"/>
          </p:cNvSpPr>
          <p:nvPr>
            <p:ph type="title"/>
          </p:nvPr>
        </p:nvSpPr>
        <p:spPr/>
        <p:txBody>
          <a:bodyPr>
            <a:normAutofit fontScale="90000"/>
          </a:bodyPr>
          <a:lstStyle/>
          <a:p>
            <a:pPr algn="ctr"/>
            <a:r>
              <a:rPr lang="es-EC" dirty="0" smtClean="0"/>
              <a:t>TECNOLOGÍAS PARA LA  </a:t>
            </a:r>
            <a:br>
              <a:rPr lang="es-EC" dirty="0" smtClean="0"/>
            </a:br>
            <a:r>
              <a:rPr lang="es-EC" dirty="0" smtClean="0"/>
              <a:t> COMBUSTIÓN DE LA CASCARILLA</a:t>
            </a:r>
            <a:endParaRPr lang="es-EC" dirty="0"/>
          </a:p>
        </p:txBody>
      </p:sp>
    </p:spTree>
  </p:cSld>
  <p:clrMapOvr>
    <a:masterClrMapping/>
  </p:clrMapOvr>
  <p:transition spd="med">
    <p:comb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pPr algn="ctr"/>
            <a:r>
              <a:rPr lang="es-EC" dirty="0" smtClean="0"/>
              <a:t>PARTES DE UNA CALDERA ACUOTUBULAR</a:t>
            </a:r>
            <a:endParaRPr lang="es-EC" dirty="0"/>
          </a:p>
        </p:txBody>
      </p:sp>
      <p:pic>
        <p:nvPicPr>
          <p:cNvPr id="4" name="3 Marcador de contenido"/>
          <p:cNvPicPr>
            <a:picLocks noGrp="1"/>
          </p:cNvPicPr>
          <p:nvPr>
            <p:ph idx="1"/>
          </p:nvPr>
        </p:nvPicPr>
        <p:blipFill>
          <a:blip r:embed="rId2" cstate="print"/>
          <a:srcRect l="31709" t="28177" r="28244" b="26733"/>
          <a:stretch>
            <a:fillRect/>
          </a:stretch>
        </p:blipFill>
        <p:spPr bwMode="auto">
          <a:xfrm>
            <a:off x="642910" y="1702212"/>
            <a:ext cx="3906024" cy="3298424"/>
          </a:xfrm>
          <a:prstGeom prst="rect">
            <a:avLst/>
          </a:prstGeom>
        </p:spPr>
        <p:style>
          <a:lnRef idx="2">
            <a:schemeClr val="accent2"/>
          </a:lnRef>
          <a:fillRef idx="1">
            <a:schemeClr val="lt1"/>
          </a:fillRef>
          <a:effectRef idx="0">
            <a:schemeClr val="accent2"/>
          </a:effectRef>
          <a:fontRef idx="minor">
            <a:schemeClr val="dk1"/>
          </a:fontRef>
        </p:style>
      </p:pic>
      <p:sp>
        <p:nvSpPr>
          <p:cNvPr id="5" name="4 CuadroTexto"/>
          <p:cNvSpPr txBox="1"/>
          <p:nvPr/>
        </p:nvSpPr>
        <p:spPr>
          <a:xfrm>
            <a:off x="5214942" y="1643050"/>
            <a:ext cx="3357586" cy="3570208"/>
          </a:xfrm>
          <a:prstGeom prst="rect">
            <a:avLst/>
          </a:prstGeom>
          <a:noFill/>
        </p:spPr>
        <p:txBody>
          <a:bodyPr wrap="square" rtlCol="0">
            <a:spAutoFit/>
          </a:bodyPr>
          <a:lstStyle/>
          <a:p>
            <a:r>
              <a:rPr lang="es-EC" sz="2000" dirty="0" smtClean="0">
                <a:latin typeface="Calibri" pitchFamily="34" charset="0"/>
                <a:cs typeface="Calibri" pitchFamily="34" charset="0"/>
              </a:rPr>
              <a:t>Por sus características, la caldera acuotubular es la mejor opción para la generación de vapor, sus  partes principales son:</a:t>
            </a:r>
          </a:p>
          <a:p>
            <a:endParaRPr lang="es-EC" dirty="0" smtClean="0"/>
          </a:p>
          <a:p>
            <a:endParaRPr lang="es-EC" dirty="0" smtClean="0"/>
          </a:p>
          <a:p>
            <a:endParaRPr lang="es-EC" dirty="0" smtClean="0"/>
          </a:p>
          <a:p>
            <a:endParaRPr lang="es-EC" dirty="0" smtClean="0"/>
          </a:p>
          <a:p>
            <a:endParaRPr lang="es-EC" dirty="0" smtClean="0"/>
          </a:p>
          <a:p>
            <a:endParaRPr lang="es-EC" dirty="0" smtClean="0"/>
          </a:p>
          <a:p>
            <a:endParaRPr lang="es-EC" dirty="0"/>
          </a:p>
        </p:txBody>
      </p:sp>
      <p:sp>
        <p:nvSpPr>
          <p:cNvPr id="6" name="5 CuadroTexto"/>
          <p:cNvSpPr txBox="1"/>
          <p:nvPr/>
        </p:nvSpPr>
        <p:spPr>
          <a:xfrm>
            <a:off x="5286380" y="3714752"/>
            <a:ext cx="2714644" cy="25853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s-EC" b="1" dirty="0" smtClean="0">
                <a:latin typeface="Calibri" pitchFamily="34" charset="0"/>
                <a:cs typeface="Calibri" pitchFamily="34" charset="0"/>
              </a:rPr>
              <a:t>.  Domo</a:t>
            </a:r>
          </a:p>
          <a:p>
            <a:r>
              <a:rPr lang="es-EC" b="1" dirty="0" smtClean="0">
                <a:latin typeface="Calibri" pitchFamily="34" charset="0"/>
                <a:cs typeface="Calibri" pitchFamily="34" charset="0"/>
              </a:rPr>
              <a:t>.  </a:t>
            </a:r>
            <a:r>
              <a:rPr lang="es-EC" b="1" dirty="0" err="1" smtClean="0">
                <a:latin typeface="Calibri" pitchFamily="34" charset="0"/>
                <a:cs typeface="Calibri" pitchFamily="34" charset="0"/>
              </a:rPr>
              <a:t>Sobrecalentador</a:t>
            </a:r>
            <a:endParaRPr lang="es-EC" b="1" dirty="0" smtClean="0">
              <a:latin typeface="Calibri" pitchFamily="34" charset="0"/>
              <a:cs typeface="Calibri" pitchFamily="34" charset="0"/>
            </a:endParaRPr>
          </a:p>
          <a:p>
            <a:r>
              <a:rPr lang="es-EC" b="1" dirty="0" smtClean="0">
                <a:latin typeface="Calibri" pitchFamily="34" charset="0"/>
                <a:cs typeface="Calibri" pitchFamily="34" charset="0"/>
              </a:rPr>
              <a:t>.  </a:t>
            </a:r>
            <a:r>
              <a:rPr lang="es-EC" b="1" dirty="0" err="1" smtClean="0">
                <a:latin typeface="Calibri" pitchFamily="34" charset="0"/>
                <a:cs typeface="Calibri" pitchFamily="34" charset="0"/>
              </a:rPr>
              <a:t>Precalentador</a:t>
            </a:r>
            <a:r>
              <a:rPr lang="es-EC" b="1" dirty="0" smtClean="0">
                <a:latin typeface="Calibri" pitchFamily="34" charset="0"/>
                <a:cs typeface="Calibri" pitchFamily="34" charset="0"/>
              </a:rPr>
              <a:t> de aire</a:t>
            </a:r>
          </a:p>
          <a:p>
            <a:r>
              <a:rPr lang="es-EC" b="1" dirty="0" smtClean="0">
                <a:latin typeface="Calibri" pitchFamily="34" charset="0"/>
                <a:cs typeface="Calibri" pitchFamily="34" charset="0"/>
              </a:rPr>
              <a:t>.  Economizador</a:t>
            </a:r>
          </a:p>
          <a:p>
            <a:r>
              <a:rPr lang="es-EC" b="1" dirty="0" smtClean="0">
                <a:latin typeface="Calibri" pitchFamily="34" charset="0"/>
                <a:cs typeface="Calibri" pitchFamily="34" charset="0"/>
              </a:rPr>
              <a:t>.  Captador de Hollín</a:t>
            </a:r>
          </a:p>
          <a:p>
            <a:r>
              <a:rPr lang="es-EC" b="1" dirty="0" smtClean="0">
                <a:latin typeface="Calibri" pitchFamily="34" charset="0"/>
                <a:cs typeface="Calibri" pitchFamily="34" charset="0"/>
              </a:rPr>
              <a:t>.  Cámara de Combustión</a:t>
            </a:r>
          </a:p>
          <a:p>
            <a:r>
              <a:rPr lang="es-EC" b="1" dirty="0" smtClean="0">
                <a:latin typeface="Calibri" pitchFamily="34" charset="0"/>
                <a:cs typeface="Calibri" pitchFamily="34" charset="0"/>
              </a:rPr>
              <a:t>.  Aislamiento térmico</a:t>
            </a:r>
          </a:p>
          <a:p>
            <a:r>
              <a:rPr lang="es-EC" b="1" dirty="0" smtClean="0">
                <a:latin typeface="Calibri" pitchFamily="34" charset="0"/>
                <a:cs typeface="Calibri" pitchFamily="34" charset="0"/>
              </a:rPr>
              <a:t>.  Chimenea. </a:t>
            </a:r>
          </a:p>
          <a:p>
            <a:endParaRPr lang="es-EC" b="1" dirty="0"/>
          </a:p>
        </p:txBody>
      </p:sp>
    </p:spTree>
  </p:cSld>
  <p:clrMapOvr>
    <a:masterClrMapping/>
  </p:clrMapOvr>
  <p:transition spd="slow">
    <p:newsfla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81329"/>
            <a:ext cx="8229600" cy="4305126"/>
          </a:xfrm>
        </p:spPr>
        <p:style>
          <a:lnRef idx="0">
            <a:schemeClr val="accent1"/>
          </a:lnRef>
          <a:fillRef idx="3">
            <a:schemeClr val="accent1"/>
          </a:fillRef>
          <a:effectRef idx="3">
            <a:schemeClr val="accent1"/>
          </a:effectRef>
          <a:fontRef idx="minor">
            <a:schemeClr val="lt1"/>
          </a:fontRef>
        </p:style>
        <p:txBody>
          <a:bodyPr>
            <a:normAutofit/>
          </a:bodyPr>
          <a:lstStyle/>
          <a:p>
            <a:pPr>
              <a:buNone/>
            </a:pPr>
            <a:r>
              <a:rPr lang="es-EC" sz="2400" b="1" dirty="0" smtClean="0">
                <a:latin typeface="Calibri" pitchFamily="34" charset="0"/>
                <a:cs typeface="Calibri" pitchFamily="34" charset="0"/>
              </a:rPr>
              <a:t>Además están los accesorios como:</a:t>
            </a:r>
          </a:p>
          <a:p>
            <a:pPr>
              <a:buNone/>
            </a:pPr>
            <a:endParaRPr lang="es-EC" sz="2400" dirty="0" smtClean="0">
              <a:latin typeface="Calibri" pitchFamily="34" charset="0"/>
              <a:cs typeface="Calibri" pitchFamily="34" charset="0"/>
            </a:endParaRPr>
          </a:p>
          <a:p>
            <a:r>
              <a:rPr lang="es-EC" sz="2400" i="1" dirty="0" smtClean="0">
                <a:solidFill>
                  <a:srgbClr val="FFFF00"/>
                </a:solidFill>
                <a:latin typeface="Calibri" pitchFamily="34" charset="0"/>
                <a:cs typeface="Calibri" pitchFamily="34" charset="0"/>
              </a:rPr>
              <a:t>Válvulas de seguridad</a:t>
            </a:r>
          </a:p>
          <a:p>
            <a:r>
              <a:rPr lang="es-EC" sz="2400" i="1" dirty="0" smtClean="0">
                <a:solidFill>
                  <a:srgbClr val="FFFF00"/>
                </a:solidFill>
                <a:latin typeface="Calibri" pitchFamily="34" charset="0"/>
                <a:cs typeface="Calibri" pitchFamily="34" charset="0"/>
              </a:rPr>
              <a:t>Válvulas de purga</a:t>
            </a:r>
          </a:p>
          <a:p>
            <a:r>
              <a:rPr lang="es-EC" sz="2400" i="1" dirty="0" smtClean="0">
                <a:solidFill>
                  <a:srgbClr val="FFFF00"/>
                </a:solidFill>
                <a:latin typeface="Calibri" pitchFamily="34" charset="0"/>
                <a:cs typeface="Calibri" pitchFamily="34" charset="0"/>
              </a:rPr>
              <a:t>Válvulas de control</a:t>
            </a:r>
          </a:p>
          <a:p>
            <a:r>
              <a:rPr lang="es-EC" sz="2400" i="1" dirty="0" smtClean="0">
                <a:solidFill>
                  <a:srgbClr val="FFFF00"/>
                </a:solidFill>
                <a:latin typeface="Calibri" pitchFamily="34" charset="0"/>
                <a:cs typeface="Calibri" pitchFamily="34" charset="0"/>
              </a:rPr>
              <a:t>Válvulas de corte</a:t>
            </a:r>
          </a:p>
          <a:p>
            <a:r>
              <a:rPr lang="es-EC" sz="2400" i="1" dirty="0" smtClean="0">
                <a:solidFill>
                  <a:srgbClr val="FFFF00"/>
                </a:solidFill>
                <a:latin typeface="Calibri" pitchFamily="34" charset="0"/>
                <a:cs typeface="Calibri" pitchFamily="34" charset="0"/>
              </a:rPr>
              <a:t>Indicadores de temperatura</a:t>
            </a:r>
          </a:p>
          <a:p>
            <a:r>
              <a:rPr lang="es-EC" sz="2400" i="1" dirty="0" smtClean="0">
                <a:solidFill>
                  <a:srgbClr val="FFFF00"/>
                </a:solidFill>
                <a:latin typeface="Calibri" pitchFamily="34" charset="0"/>
                <a:cs typeface="Calibri" pitchFamily="34" charset="0"/>
              </a:rPr>
              <a:t>Indicadores de presión</a:t>
            </a:r>
          </a:p>
          <a:p>
            <a:r>
              <a:rPr lang="es-EC" sz="2400" i="1" dirty="0" smtClean="0">
                <a:solidFill>
                  <a:srgbClr val="FFFF00"/>
                </a:solidFill>
                <a:latin typeface="Calibri" pitchFamily="34" charset="0"/>
                <a:cs typeface="Calibri" pitchFamily="34" charset="0"/>
              </a:rPr>
              <a:t>Transmisores de flujo</a:t>
            </a:r>
          </a:p>
          <a:p>
            <a:r>
              <a:rPr lang="es-EC" sz="2400" i="1" dirty="0" smtClean="0">
                <a:solidFill>
                  <a:srgbClr val="FFFF00"/>
                </a:solidFill>
                <a:latin typeface="Calibri" pitchFamily="34" charset="0"/>
                <a:cs typeface="Calibri" pitchFamily="34" charset="0"/>
              </a:rPr>
              <a:t>Indicadores de nivel.</a:t>
            </a:r>
          </a:p>
          <a:p>
            <a:pPr>
              <a:buNone/>
            </a:pPr>
            <a:endParaRPr lang="es-EC" dirty="0" smtClean="0"/>
          </a:p>
          <a:p>
            <a:pPr>
              <a:buNone/>
            </a:pPr>
            <a:endParaRPr lang="es-EC" dirty="0"/>
          </a:p>
        </p:txBody>
      </p:sp>
      <p:sp>
        <p:nvSpPr>
          <p:cNvPr id="3" name="2 Título"/>
          <p:cNvSpPr>
            <a:spLocks noGrp="1"/>
          </p:cNvSpPr>
          <p:nvPr>
            <p:ph type="title"/>
          </p:nvPr>
        </p:nvSpPr>
        <p:spPr/>
        <p:txBody>
          <a:bodyPr>
            <a:normAutofit fontScale="90000"/>
          </a:bodyPr>
          <a:lstStyle/>
          <a:p>
            <a:pPr algn="ctr"/>
            <a:r>
              <a:rPr lang="es-EC" dirty="0" smtClean="0"/>
              <a:t>PARTES DE UNA CALDERA ACUOTUBULAR</a:t>
            </a:r>
            <a:endParaRPr lang="es-EC" dirty="0"/>
          </a:p>
        </p:txBody>
      </p:sp>
      <p:pic>
        <p:nvPicPr>
          <p:cNvPr id="12290" name="Picture 2" descr="http://www.climatecnica.com/img.442.sf.valvula-de-purga-automatica-giacomini-r200.jpg"/>
          <p:cNvPicPr>
            <a:picLocks noChangeAspect="1" noChangeArrowheads="1"/>
          </p:cNvPicPr>
          <p:nvPr/>
        </p:nvPicPr>
        <p:blipFill>
          <a:blip r:embed="rId2"/>
          <a:srcRect/>
          <a:stretch>
            <a:fillRect/>
          </a:stretch>
        </p:blipFill>
        <p:spPr bwMode="auto">
          <a:xfrm>
            <a:off x="5429256" y="2143116"/>
            <a:ext cx="3000396" cy="3000396"/>
          </a:xfrm>
          <a:prstGeom prst="rect">
            <a:avLst/>
          </a:prstGeom>
        </p:spPr>
        <p:style>
          <a:lnRef idx="2">
            <a:schemeClr val="accent2"/>
          </a:lnRef>
          <a:fillRef idx="1">
            <a:schemeClr val="lt1"/>
          </a:fillRef>
          <a:effectRef idx="0">
            <a:schemeClr val="accent2"/>
          </a:effectRef>
          <a:fontRef idx="minor">
            <a:schemeClr val="dk1"/>
          </a:fontRef>
        </p:style>
      </p:pic>
    </p:spTree>
  </p:cSld>
  <p:clrMapOvr>
    <a:masterClrMapping/>
  </p:clrMapOvr>
  <p:transition spd="med">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pPr algn="ctr"/>
            <a:r>
              <a:rPr lang="es-EC" dirty="0" smtClean="0"/>
              <a:t>FUNCIONAMIENTO BASICO DE UNA CALDERA ACUOTUBULAR</a:t>
            </a:r>
            <a:endParaRPr lang="es-EC" dirty="0"/>
          </a:p>
        </p:txBody>
      </p:sp>
      <p:pic>
        <p:nvPicPr>
          <p:cNvPr id="4" name="3 Imagen"/>
          <p:cNvPicPr/>
          <p:nvPr/>
        </p:nvPicPr>
        <p:blipFill>
          <a:blip r:embed="rId2" cstate="print"/>
          <a:srcRect l="1905" t="1427" r="3810" b="8682"/>
          <a:stretch>
            <a:fillRect/>
          </a:stretch>
        </p:blipFill>
        <p:spPr bwMode="auto">
          <a:xfrm>
            <a:off x="1214414" y="1428736"/>
            <a:ext cx="7072362" cy="4500594"/>
          </a:xfrm>
          <a:prstGeom prst="rect">
            <a:avLst/>
          </a:prstGeom>
          <a:ln>
            <a:headEnd/>
            <a:tailEnd/>
          </a:ln>
        </p:spPr>
        <p:style>
          <a:lnRef idx="2">
            <a:schemeClr val="accent1"/>
          </a:lnRef>
          <a:fillRef idx="1">
            <a:schemeClr val="lt1"/>
          </a:fillRef>
          <a:effectRef idx="0">
            <a:schemeClr val="accent1"/>
          </a:effectRef>
          <a:fontRef idx="minor">
            <a:schemeClr val="dk1"/>
          </a:fontRef>
        </p:style>
      </p:pic>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pPr algn="ctr"/>
            <a:r>
              <a:rPr lang="es-EC" dirty="0" smtClean="0"/>
              <a:t>ESQUEMA PARA UN SISTEMA DE GENERACION DE VAPOR</a:t>
            </a:r>
            <a:endParaRPr lang="es-EC" dirty="0"/>
          </a:p>
        </p:txBody>
      </p:sp>
      <p:pic>
        <p:nvPicPr>
          <p:cNvPr id="4" name="3 Imagen"/>
          <p:cNvPicPr/>
          <p:nvPr/>
        </p:nvPicPr>
        <p:blipFill>
          <a:blip r:embed="rId2" cstate="print"/>
          <a:srcRect/>
          <a:stretch>
            <a:fillRect/>
          </a:stretch>
        </p:blipFill>
        <p:spPr bwMode="auto">
          <a:xfrm>
            <a:off x="500034" y="1571612"/>
            <a:ext cx="8072494" cy="4286280"/>
          </a:xfrm>
          <a:prstGeom prst="rect">
            <a:avLst/>
          </a:prstGeom>
          <a:ln>
            <a:headEnd/>
            <a:tailEnd/>
          </a:ln>
        </p:spPr>
        <p:style>
          <a:lnRef idx="2">
            <a:schemeClr val="accent1"/>
          </a:lnRef>
          <a:fillRef idx="1">
            <a:schemeClr val="lt1"/>
          </a:fillRef>
          <a:effectRef idx="0">
            <a:schemeClr val="accent1"/>
          </a:effectRef>
          <a:fontRef idx="minor">
            <a:schemeClr val="dk1"/>
          </a:fontRef>
        </p:style>
      </p:pic>
    </p:spTree>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357298"/>
            <a:ext cx="8229600" cy="4525963"/>
          </a:xfrm>
        </p:spPr>
        <p:style>
          <a:lnRef idx="1">
            <a:schemeClr val="accent1"/>
          </a:lnRef>
          <a:fillRef idx="2">
            <a:schemeClr val="accent1"/>
          </a:fillRef>
          <a:effectRef idx="1">
            <a:schemeClr val="accent1"/>
          </a:effectRef>
          <a:fontRef idx="minor">
            <a:schemeClr val="dk1"/>
          </a:fontRef>
        </p:style>
        <p:txBody>
          <a:bodyPr/>
          <a:lstStyle/>
          <a:p>
            <a:pPr marL="0" indent="0">
              <a:buNone/>
            </a:pPr>
            <a:r>
              <a:rPr lang="es-EC" sz="2400" dirty="0" smtClean="0">
                <a:latin typeface="Calibri" pitchFamily="34" charset="0"/>
                <a:cs typeface="Calibri" pitchFamily="34" charset="0"/>
              </a:rPr>
              <a:t>Entre los aspectos económicos mas importantes a considerar están la </a:t>
            </a:r>
            <a:r>
              <a:rPr lang="es-EC" sz="2400" b="1" dirty="0" smtClean="0">
                <a:latin typeface="Calibri" pitchFamily="34" charset="0"/>
                <a:cs typeface="Calibri" pitchFamily="34" charset="0"/>
              </a:rPr>
              <a:t>EFICIENCIA</a:t>
            </a:r>
            <a:r>
              <a:rPr lang="es-EC" sz="2400" dirty="0" smtClean="0">
                <a:latin typeface="Calibri" pitchFamily="34" charset="0"/>
                <a:cs typeface="Calibri" pitchFamily="34" charset="0"/>
              </a:rPr>
              <a:t> y la </a:t>
            </a:r>
            <a:r>
              <a:rPr lang="es-EC" sz="2400" b="1" dirty="0" smtClean="0">
                <a:latin typeface="Calibri" pitchFamily="34" charset="0"/>
                <a:cs typeface="Calibri" pitchFamily="34" charset="0"/>
              </a:rPr>
              <a:t>INFRAESTRUCTURA.</a:t>
            </a:r>
          </a:p>
          <a:p>
            <a:pPr>
              <a:buNone/>
            </a:pPr>
            <a:endParaRPr lang="es-EC" sz="2400" dirty="0" smtClean="0">
              <a:latin typeface="Calibri" pitchFamily="34" charset="0"/>
              <a:cs typeface="Calibri" pitchFamily="34" charset="0"/>
            </a:endParaRPr>
          </a:p>
          <a:p>
            <a:pPr marL="0" indent="0">
              <a:buNone/>
            </a:pPr>
            <a:r>
              <a:rPr lang="es-EC" sz="2400" dirty="0" smtClean="0">
                <a:latin typeface="Calibri" pitchFamily="34" charset="0"/>
                <a:cs typeface="Calibri" pitchFamily="34" charset="0"/>
              </a:rPr>
              <a:t>En ambas, El Diesel es muy superior a la cascarilla de arroz; los equipos para un sistema de generación de vapor a base de BIOMASA son mucho mas costosos.</a:t>
            </a:r>
          </a:p>
          <a:p>
            <a:pPr marL="0" indent="0">
              <a:buNone/>
            </a:pPr>
            <a:endParaRPr lang="es-EC" sz="2400" dirty="0" smtClean="0">
              <a:latin typeface="Calibri" pitchFamily="34" charset="0"/>
              <a:cs typeface="Calibri" pitchFamily="34" charset="0"/>
            </a:endParaRPr>
          </a:p>
          <a:p>
            <a:pPr marL="0" indent="0">
              <a:buNone/>
            </a:pPr>
            <a:r>
              <a:rPr lang="es-EC" sz="2400" dirty="0" smtClean="0">
                <a:latin typeface="Calibri" pitchFamily="34" charset="0"/>
                <a:cs typeface="Calibri" pitchFamily="34" charset="0"/>
              </a:rPr>
              <a:t>Sin embargo, una buena alternativa para la rentabilidad de un proyecto que involucre la utilización de biomasa, es la </a:t>
            </a:r>
            <a:r>
              <a:rPr lang="es-EC" sz="2400" b="1" dirty="0" smtClean="0">
                <a:latin typeface="Calibri" pitchFamily="34" charset="0"/>
                <a:cs typeface="Calibri" pitchFamily="34" charset="0"/>
              </a:rPr>
              <a:t>VENTA DE BONOS DE CARBONO</a:t>
            </a:r>
            <a:endParaRPr lang="es-EC" dirty="0"/>
          </a:p>
        </p:txBody>
      </p:sp>
      <p:sp>
        <p:nvSpPr>
          <p:cNvPr id="3" name="2 Título"/>
          <p:cNvSpPr>
            <a:spLocks noGrp="1"/>
          </p:cNvSpPr>
          <p:nvPr>
            <p:ph type="title"/>
          </p:nvPr>
        </p:nvSpPr>
        <p:spPr/>
        <p:txBody>
          <a:bodyPr/>
          <a:lstStyle/>
          <a:p>
            <a:pPr algn="ctr"/>
            <a:r>
              <a:rPr lang="es-EC" dirty="0" smtClean="0"/>
              <a:t>ASPECTOS ECONOMICOS</a:t>
            </a:r>
            <a:endParaRPr lang="es-EC" dirty="0"/>
          </a:p>
        </p:txBody>
      </p:sp>
    </p:spTree>
  </p:cSld>
  <p:clrMapOvr>
    <a:masterClrMapping/>
  </p:clrMapOvr>
  <p:transition spd="med">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500034" y="1428736"/>
            <a:ext cx="8229600" cy="4525963"/>
          </a:xfrm>
        </p:spPr>
        <p:style>
          <a:lnRef idx="1">
            <a:schemeClr val="accent1"/>
          </a:lnRef>
          <a:fillRef idx="2">
            <a:schemeClr val="accent1"/>
          </a:fillRef>
          <a:effectRef idx="1">
            <a:schemeClr val="accent1"/>
          </a:effectRef>
          <a:fontRef idx="minor">
            <a:schemeClr val="dk1"/>
          </a:fontRef>
        </p:style>
        <p:txBody>
          <a:bodyPr>
            <a:normAutofit/>
          </a:bodyPr>
          <a:lstStyle/>
          <a:p>
            <a:pPr marL="0" indent="0">
              <a:buNone/>
            </a:pPr>
            <a:r>
              <a:rPr lang="es-EC" sz="2400" dirty="0" smtClean="0">
                <a:latin typeface="Calibri" pitchFamily="34" charset="0"/>
                <a:cs typeface="Calibri" pitchFamily="34" charset="0"/>
              </a:rPr>
              <a:t>Si se considerara, un proyecto de utilización de Biomasa (cascarilla de arroz) para generación de vapor, como un Mecanismo de Desarrollo Limpio (MDL), se deberían tener en cuenta  los siguientes factores:</a:t>
            </a:r>
          </a:p>
          <a:p>
            <a:pPr marL="0" indent="0">
              <a:buNone/>
            </a:pPr>
            <a:endParaRPr lang="es-EC" sz="2400" dirty="0" smtClean="0">
              <a:latin typeface="Calibri" pitchFamily="34" charset="0"/>
              <a:cs typeface="Calibri" pitchFamily="34" charset="0"/>
            </a:endParaRPr>
          </a:p>
          <a:p>
            <a:pPr marL="0" indent="0">
              <a:buNone/>
            </a:pPr>
            <a:r>
              <a:rPr lang="es-EC" sz="2400" dirty="0" smtClean="0">
                <a:latin typeface="Calibri" pitchFamily="34" charset="0"/>
                <a:cs typeface="Calibri" pitchFamily="34" charset="0"/>
              </a:rPr>
              <a:t>.  Disminución de emisiones de gases con efecto invernadero</a:t>
            </a:r>
          </a:p>
          <a:p>
            <a:pPr marL="0" indent="0">
              <a:buNone/>
            </a:pPr>
            <a:r>
              <a:rPr lang="es-EC" sz="2400" dirty="0" smtClean="0">
                <a:latin typeface="Calibri" pitchFamily="34" charset="0"/>
                <a:cs typeface="Calibri" pitchFamily="34" charset="0"/>
              </a:rPr>
              <a:t>.  Aportación al progreso sostenible</a:t>
            </a:r>
          </a:p>
          <a:p>
            <a:pPr marL="0" indent="0">
              <a:buNone/>
            </a:pPr>
            <a:r>
              <a:rPr lang="es-EC" sz="2400" dirty="0" smtClean="0">
                <a:latin typeface="Calibri" pitchFamily="34" charset="0"/>
                <a:cs typeface="Calibri" pitchFamily="34" charset="0"/>
              </a:rPr>
              <a:t>.  Localización</a:t>
            </a:r>
          </a:p>
          <a:p>
            <a:pPr marL="0" indent="0">
              <a:buNone/>
            </a:pPr>
            <a:r>
              <a:rPr lang="es-EC" sz="2400" dirty="0" smtClean="0">
                <a:latin typeface="Calibri" pitchFamily="34" charset="0"/>
                <a:cs typeface="Calibri" pitchFamily="34" charset="0"/>
              </a:rPr>
              <a:t>.  Monitoreo</a:t>
            </a:r>
          </a:p>
          <a:p>
            <a:pPr marL="0" indent="0">
              <a:buNone/>
            </a:pPr>
            <a:r>
              <a:rPr lang="es-EC" sz="2400" dirty="0" smtClean="0">
                <a:latin typeface="Calibri" pitchFamily="34" charset="0"/>
                <a:cs typeface="Calibri" pitchFamily="34" charset="0"/>
              </a:rPr>
              <a:t>.  Escenario Línea Base</a:t>
            </a:r>
          </a:p>
          <a:p>
            <a:pPr marL="0" indent="0">
              <a:buNone/>
            </a:pPr>
            <a:endParaRPr lang="es-EC" sz="2400" dirty="0" smtClean="0">
              <a:latin typeface="Calibri" pitchFamily="34" charset="0"/>
              <a:cs typeface="Calibri" pitchFamily="34" charset="0"/>
            </a:endParaRPr>
          </a:p>
        </p:txBody>
      </p:sp>
      <p:sp>
        <p:nvSpPr>
          <p:cNvPr id="3" name="2 Título"/>
          <p:cNvSpPr>
            <a:spLocks noGrp="1"/>
          </p:cNvSpPr>
          <p:nvPr>
            <p:ph type="title"/>
          </p:nvPr>
        </p:nvSpPr>
        <p:spPr/>
        <p:txBody>
          <a:bodyPr/>
          <a:lstStyle/>
          <a:p>
            <a:pPr algn="ctr"/>
            <a:r>
              <a:rPr lang="es-EC" dirty="0" smtClean="0"/>
              <a:t>ASPECTOS ECONOMICOS</a:t>
            </a:r>
            <a:endParaRPr lang="es-EC" dirty="0"/>
          </a:p>
        </p:txBody>
      </p:sp>
    </p:spTree>
  </p:cSld>
  <p:clrMapOvr>
    <a:masterClrMapping/>
  </p:clrMapOvr>
  <p:transition spd="med">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81329"/>
            <a:ext cx="4757742" cy="4233688"/>
          </a:xfrm>
        </p:spPr>
        <p:style>
          <a:lnRef idx="1">
            <a:schemeClr val="dk1"/>
          </a:lnRef>
          <a:fillRef idx="2">
            <a:schemeClr val="dk1"/>
          </a:fillRef>
          <a:effectRef idx="1">
            <a:schemeClr val="dk1"/>
          </a:effectRef>
          <a:fontRef idx="minor">
            <a:schemeClr val="dk1"/>
          </a:fontRef>
        </p:style>
        <p:txBody>
          <a:bodyPr>
            <a:normAutofit fontScale="92500" lnSpcReduction="20000"/>
          </a:bodyPr>
          <a:lstStyle/>
          <a:p>
            <a:pPr algn="just">
              <a:buNone/>
            </a:pPr>
            <a:r>
              <a:rPr lang="es-EC" sz="2400" b="1" dirty="0" smtClean="0">
                <a:latin typeface="Calibri" pitchFamily="34" charset="0"/>
                <a:cs typeface="Calibri" pitchFamily="34" charset="0"/>
              </a:rPr>
              <a:t>VENTA DE BONOS DE </a:t>
            </a:r>
            <a:r>
              <a:rPr lang="es-EC" sz="2400" b="1" dirty="0" smtClean="0">
                <a:latin typeface="Calibri" pitchFamily="34" charset="0"/>
                <a:cs typeface="Calibri" pitchFamily="34" charset="0"/>
              </a:rPr>
              <a:t>CARBONO</a:t>
            </a:r>
            <a:endParaRPr lang="es-EC" sz="2400" dirty="0" smtClean="0">
              <a:latin typeface="Calibri" pitchFamily="34" charset="0"/>
              <a:cs typeface="Calibri" pitchFamily="34" charset="0"/>
            </a:endParaRPr>
          </a:p>
          <a:p>
            <a:pPr marL="0" indent="0" algn="just">
              <a:buNone/>
            </a:pPr>
            <a:r>
              <a:rPr lang="es-ES" sz="2400" dirty="0" smtClean="0">
                <a:latin typeface="Calibri" pitchFamily="34" charset="0"/>
                <a:cs typeface="Calibri" pitchFamily="34" charset="0"/>
              </a:rPr>
              <a:t>Los bonos de carbono son un mecanismo internacional de descontaminación para reducir las emisiones contaminantes al medio ambiente.</a:t>
            </a:r>
          </a:p>
          <a:p>
            <a:pPr marL="0" indent="0" algn="just">
              <a:buNone/>
            </a:pPr>
            <a:r>
              <a:rPr lang="es-ES" sz="2400" dirty="0" smtClean="0">
                <a:latin typeface="Calibri" pitchFamily="34" charset="0"/>
                <a:cs typeface="Calibri" pitchFamily="34" charset="0"/>
              </a:rPr>
              <a:t>El sistema ofrece incentivos económicos para que empresas privadas contribuyan a la mejora de la calidad ambiental y se consiga regular la emisión generada por sus procesos productivos, considerando el derecho a emitir CO</a:t>
            </a:r>
            <a:r>
              <a:rPr lang="es-ES" sz="2400" baseline="-25000" dirty="0" smtClean="0">
                <a:latin typeface="Calibri" pitchFamily="34" charset="0"/>
                <a:cs typeface="Calibri" pitchFamily="34" charset="0"/>
              </a:rPr>
              <a:t>2</a:t>
            </a:r>
            <a:r>
              <a:rPr lang="es-ES" sz="2400" dirty="0" smtClean="0">
                <a:latin typeface="Calibri" pitchFamily="34" charset="0"/>
                <a:cs typeface="Calibri" pitchFamily="34" charset="0"/>
              </a:rPr>
              <a:t> como un bien canjeable y con un precio establecido en el mercado. </a:t>
            </a:r>
            <a:endParaRPr lang="es-EC" sz="2400" dirty="0" smtClean="0">
              <a:latin typeface="Calibri" pitchFamily="34" charset="0"/>
              <a:cs typeface="Calibri" pitchFamily="34" charset="0"/>
            </a:endParaRPr>
          </a:p>
        </p:txBody>
      </p:sp>
      <p:sp>
        <p:nvSpPr>
          <p:cNvPr id="4" name="2 Título"/>
          <p:cNvSpPr>
            <a:spLocks noGrp="1"/>
          </p:cNvSpPr>
          <p:nvPr>
            <p:ph type="title"/>
          </p:nvPr>
        </p:nvSpPr>
        <p:spPr/>
        <p:txBody>
          <a:bodyPr/>
          <a:lstStyle/>
          <a:p>
            <a:pPr algn="ctr"/>
            <a:r>
              <a:rPr lang="es-EC" dirty="0" smtClean="0"/>
              <a:t>ASPECTOS ECONOMICOS</a:t>
            </a:r>
            <a:endParaRPr lang="es-EC" dirty="0"/>
          </a:p>
        </p:txBody>
      </p:sp>
      <p:pic>
        <p:nvPicPr>
          <p:cNvPr id="2050" name="Picture 2" descr="http://4.bp.blogspot.com/_AaXJKhmEhsY/Rxe3NefBxII/AAAAAAAABCo/XzU2SnRheeE/s400/Humos.jpg"/>
          <p:cNvPicPr>
            <a:picLocks noChangeAspect="1" noChangeArrowheads="1"/>
          </p:cNvPicPr>
          <p:nvPr/>
        </p:nvPicPr>
        <p:blipFill>
          <a:blip r:embed="rId2"/>
          <a:srcRect/>
          <a:stretch>
            <a:fillRect/>
          </a:stretch>
        </p:blipFill>
        <p:spPr bwMode="auto">
          <a:xfrm>
            <a:off x="5357818" y="2500306"/>
            <a:ext cx="3500462" cy="2643206"/>
          </a:xfrm>
          <a:prstGeom prst="rect">
            <a:avLst/>
          </a:prstGeom>
        </p:spPr>
        <p:style>
          <a:lnRef idx="2">
            <a:schemeClr val="accent1"/>
          </a:lnRef>
          <a:fillRef idx="1">
            <a:schemeClr val="lt1"/>
          </a:fillRef>
          <a:effectRef idx="0">
            <a:schemeClr val="accent1"/>
          </a:effectRef>
          <a:fontRef idx="minor">
            <a:schemeClr val="dk1"/>
          </a:fontRef>
        </p:style>
      </p:pic>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2100274" y="1214422"/>
            <a:ext cx="4972056" cy="447474"/>
          </a:xfrm>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pPr algn="ctr">
              <a:buNone/>
            </a:pPr>
            <a:r>
              <a:rPr lang="es-EC" b="1" dirty="0" smtClean="0">
                <a:latin typeface="Calibri" pitchFamily="34" charset="0"/>
                <a:cs typeface="Calibri" pitchFamily="34" charset="0"/>
              </a:rPr>
              <a:t>COSTOS</a:t>
            </a:r>
          </a:p>
          <a:p>
            <a:pPr>
              <a:buNone/>
            </a:pPr>
            <a:endParaRPr lang="es-EC" dirty="0"/>
          </a:p>
        </p:txBody>
      </p:sp>
      <p:sp>
        <p:nvSpPr>
          <p:cNvPr id="4" name="2 Título"/>
          <p:cNvSpPr>
            <a:spLocks noGrp="1"/>
          </p:cNvSpPr>
          <p:nvPr>
            <p:ph type="title"/>
          </p:nvPr>
        </p:nvSpPr>
        <p:spPr/>
        <p:txBody>
          <a:bodyPr/>
          <a:lstStyle/>
          <a:p>
            <a:pPr algn="ctr"/>
            <a:r>
              <a:rPr lang="es-EC" dirty="0" smtClean="0"/>
              <a:t>ASPECTOS ECONOMICOS</a:t>
            </a:r>
            <a:endParaRPr lang="es-EC" dirty="0"/>
          </a:p>
        </p:txBody>
      </p:sp>
      <p:sp>
        <p:nvSpPr>
          <p:cNvPr id="5" name="4 CuadroTexto"/>
          <p:cNvSpPr txBox="1"/>
          <p:nvPr/>
        </p:nvSpPr>
        <p:spPr>
          <a:xfrm>
            <a:off x="857224" y="1753451"/>
            <a:ext cx="3786214" cy="424731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EC" b="1" dirty="0" smtClean="0">
                <a:latin typeface="Calibri" pitchFamily="34" charset="0"/>
                <a:cs typeface="Calibri" pitchFamily="34" charset="0"/>
              </a:rPr>
              <a:t>C. DE </a:t>
            </a:r>
            <a:r>
              <a:rPr lang="es-EC" b="1" dirty="0" smtClean="0">
                <a:latin typeface="Calibri" pitchFamily="34" charset="0"/>
                <a:cs typeface="Calibri" pitchFamily="34" charset="0"/>
              </a:rPr>
              <a:t>INVERSIÓN</a:t>
            </a:r>
            <a:endParaRPr lang="es-EC" dirty="0" smtClean="0">
              <a:latin typeface="Calibri" pitchFamily="34" charset="0"/>
              <a:cs typeface="Calibri" pitchFamily="34" charset="0"/>
            </a:endParaRPr>
          </a:p>
          <a:p>
            <a:pPr lvl="0"/>
            <a:r>
              <a:rPr lang="es-ES" dirty="0" smtClean="0">
                <a:latin typeface="Calibri" pitchFamily="34" charset="0"/>
                <a:cs typeface="Calibri" pitchFamily="34" charset="0"/>
              </a:rPr>
              <a:t>.  Caldera</a:t>
            </a:r>
            <a:endParaRPr lang="es-EC" dirty="0" smtClean="0">
              <a:latin typeface="Calibri" pitchFamily="34" charset="0"/>
              <a:cs typeface="Calibri" pitchFamily="34" charset="0"/>
            </a:endParaRPr>
          </a:p>
          <a:p>
            <a:pPr lvl="0"/>
            <a:r>
              <a:rPr lang="es-ES" dirty="0" smtClean="0">
                <a:latin typeface="Calibri" pitchFamily="34" charset="0"/>
                <a:cs typeface="Calibri" pitchFamily="34" charset="0"/>
              </a:rPr>
              <a:t>.  Traslado de maquinaria hasta la </a:t>
            </a:r>
          </a:p>
          <a:p>
            <a:pPr lvl="0"/>
            <a:r>
              <a:rPr lang="es-ES" dirty="0" smtClean="0">
                <a:latin typeface="Calibri" pitchFamily="34" charset="0"/>
                <a:cs typeface="Calibri" pitchFamily="34" charset="0"/>
              </a:rPr>
              <a:t>    planta</a:t>
            </a:r>
            <a:endParaRPr lang="es-EC" dirty="0" smtClean="0">
              <a:latin typeface="Calibri" pitchFamily="34" charset="0"/>
              <a:cs typeface="Calibri" pitchFamily="34" charset="0"/>
            </a:endParaRPr>
          </a:p>
          <a:p>
            <a:pPr lvl="0"/>
            <a:r>
              <a:rPr lang="es-ES" dirty="0" smtClean="0">
                <a:latin typeface="Calibri" pitchFamily="34" charset="0"/>
                <a:cs typeface="Calibri" pitchFamily="34" charset="0"/>
              </a:rPr>
              <a:t>.   Impuestos de ley.</a:t>
            </a:r>
            <a:endParaRPr lang="es-EC" dirty="0" smtClean="0">
              <a:latin typeface="Calibri" pitchFamily="34" charset="0"/>
              <a:cs typeface="Calibri" pitchFamily="34" charset="0"/>
            </a:endParaRPr>
          </a:p>
          <a:p>
            <a:pPr lvl="0"/>
            <a:r>
              <a:rPr lang="es-ES" dirty="0" smtClean="0">
                <a:latin typeface="Calibri" pitchFamily="34" charset="0"/>
                <a:cs typeface="Calibri" pitchFamily="34" charset="0"/>
              </a:rPr>
              <a:t>.  Sistema de tratamiento de agua</a:t>
            </a:r>
            <a:endParaRPr lang="es-EC" dirty="0" smtClean="0">
              <a:latin typeface="Calibri" pitchFamily="34" charset="0"/>
              <a:cs typeface="Calibri" pitchFamily="34" charset="0"/>
            </a:endParaRPr>
          </a:p>
          <a:p>
            <a:pPr lvl="0"/>
            <a:r>
              <a:rPr lang="es-ES" dirty="0" smtClean="0">
                <a:latin typeface="Calibri" pitchFamily="34" charset="0"/>
                <a:cs typeface="Calibri" pitchFamily="34" charset="0"/>
              </a:rPr>
              <a:t>.  Filtro de humos</a:t>
            </a:r>
            <a:endParaRPr lang="es-EC" dirty="0" smtClean="0">
              <a:latin typeface="Calibri" pitchFamily="34" charset="0"/>
              <a:cs typeface="Calibri" pitchFamily="34" charset="0"/>
            </a:endParaRPr>
          </a:p>
          <a:p>
            <a:pPr lvl="0"/>
            <a:r>
              <a:rPr lang="es-ES" dirty="0" smtClean="0">
                <a:latin typeface="Calibri" pitchFamily="34" charset="0"/>
                <a:cs typeface="Calibri" pitchFamily="34" charset="0"/>
              </a:rPr>
              <a:t>.   Método de transporte de la </a:t>
            </a:r>
          </a:p>
          <a:p>
            <a:pPr lvl="0"/>
            <a:r>
              <a:rPr lang="es-ES" dirty="0" smtClean="0">
                <a:latin typeface="Calibri" pitchFamily="34" charset="0"/>
                <a:cs typeface="Calibri" pitchFamily="34" charset="0"/>
              </a:rPr>
              <a:t>    cascarilla hasta la caldera</a:t>
            </a:r>
            <a:endParaRPr lang="es-EC" dirty="0" smtClean="0">
              <a:latin typeface="Calibri" pitchFamily="34" charset="0"/>
              <a:cs typeface="Calibri" pitchFamily="34" charset="0"/>
            </a:endParaRPr>
          </a:p>
          <a:p>
            <a:pPr lvl="0"/>
            <a:r>
              <a:rPr lang="es-ES" dirty="0" smtClean="0">
                <a:latin typeface="Calibri" pitchFamily="34" charset="0"/>
                <a:cs typeface="Calibri" pitchFamily="34" charset="0"/>
              </a:rPr>
              <a:t>.   Técnica de dosificación de la </a:t>
            </a:r>
          </a:p>
          <a:p>
            <a:pPr lvl="0"/>
            <a:r>
              <a:rPr lang="es-ES" dirty="0" smtClean="0">
                <a:latin typeface="Calibri" pitchFamily="34" charset="0"/>
                <a:cs typeface="Calibri" pitchFamily="34" charset="0"/>
              </a:rPr>
              <a:t>     cascarilla</a:t>
            </a:r>
            <a:endParaRPr lang="es-EC" dirty="0" smtClean="0">
              <a:latin typeface="Calibri" pitchFamily="34" charset="0"/>
              <a:cs typeface="Calibri" pitchFamily="34" charset="0"/>
            </a:endParaRPr>
          </a:p>
          <a:p>
            <a:pPr lvl="0"/>
            <a:r>
              <a:rPr lang="es-ES" dirty="0" smtClean="0">
                <a:latin typeface="Calibri" pitchFamily="34" charset="0"/>
                <a:cs typeface="Calibri" pitchFamily="34" charset="0"/>
              </a:rPr>
              <a:t>.   Bodegas de cascarilla</a:t>
            </a:r>
            <a:endParaRPr lang="es-EC" dirty="0" smtClean="0">
              <a:latin typeface="Calibri" pitchFamily="34" charset="0"/>
              <a:cs typeface="Calibri" pitchFamily="34" charset="0"/>
            </a:endParaRPr>
          </a:p>
          <a:p>
            <a:pPr lvl="0"/>
            <a:r>
              <a:rPr lang="es-ES" dirty="0" smtClean="0">
                <a:latin typeface="Calibri" pitchFamily="34" charset="0"/>
                <a:cs typeface="Calibri" pitchFamily="34" charset="0"/>
              </a:rPr>
              <a:t>.   Construcción y puesta en </a:t>
            </a:r>
          </a:p>
          <a:p>
            <a:pPr lvl="0"/>
            <a:r>
              <a:rPr lang="es-ES" dirty="0" smtClean="0">
                <a:latin typeface="Calibri" pitchFamily="34" charset="0"/>
                <a:cs typeface="Calibri" pitchFamily="34" charset="0"/>
              </a:rPr>
              <a:t>    funcionamiento.</a:t>
            </a:r>
            <a:endParaRPr lang="es-EC" dirty="0" smtClean="0">
              <a:latin typeface="Calibri" pitchFamily="34" charset="0"/>
              <a:cs typeface="Calibri" pitchFamily="34" charset="0"/>
            </a:endParaRPr>
          </a:p>
          <a:p>
            <a:endParaRPr lang="es-EC" dirty="0"/>
          </a:p>
        </p:txBody>
      </p:sp>
      <p:sp>
        <p:nvSpPr>
          <p:cNvPr id="6" name="5 CuadroTexto"/>
          <p:cNvSpPr txBox="1"/>
          <p:nvPr/>
        </p:nvSpPr>
        <p:spPr>
          <a:xfrm>
            <a:off x="5000628" y="1785926"/>
            <a:ext cx="3429024" cy="480131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s-EC" b="1" dirty="0" smtClean="0">
                <a:latin typeface="Calibri" pitchFamily="34" charset="0"/>
                <a:cs typeface="Calibri" pitchFamily="34" charset="0"/>
              </a:rPr>
              <a:t>C. DE GENERACIÓN DE VAPOR</a:t>
            </a:r>
          </a:p>
          <a:p>
            <a:endParaRPr lang="es-EC" dirty="0" smtClean="0">
              <a:latin typeface="Calibri" pitchFamily="34" charset="0"/>
              <a:cs typeface="Calibri" pitchFamily="34" charset="0"/>
            </a:endParaRPr>
          </a:p>
          <a:p>
            <a:pPr lvl="0"/>
            <a:r>
              <a:rPr lang="es-ES" dirty="0" smtClean="0">
                <a:latin typeface="Calibri" pitchFamily="34" charset="0"/>
                <a:cs typeface="Calibri" pitchFamily="34" charset="0"/>
              </a:rPr>
              <a:t>.  Combustible</a:t>
            </a:r>
            <a:endParaRPr lang="es-EC" dirty="0" smtClean="0">
              <a:latin typeface="Calibri" pitchFamily="34" charset="0"/>
              <a:cs typeface="Calibri" pitchFamily="34" charset="0"/>
            </a:endParaRPr>
          </a:p>
          <a:p>
            <a:pPr lvl="0"/>
            <a:r>
              <a:rPr lang="es-ES" dirty="0" smtClean="0">
                <a:latin typeface="Calibri" pitchFamily="34" charset="0"/>
                <a:cs typeface="Calibri" pitchFamily="34" charset="0"/>
              </a:rPr>
              <a:t>.  Suministros alcantarillado y </a:t>
            </a:r>
          </a:p>
          <a:p>
            <a:pPr lvl="0"/>
            <a:r>
              <a:rPr lang="es-ES" dirty="0" smtClean="0">
                <a:latin typeface="Calibri" pitchFamily="34" charset="0"/>
                <a:cs typeface="Calibri" pitchFamily="34" charset="0"/>
              </a:rPr>
              <a:t>    agua primaria </a:t>
            </a:r>
            <a:endParaRPr lang="es-EC" dirty="0" smtClean="0">
              <a:latin typeface="Calibri" pitchFamily="34" charset="0"/>
              <a:cs typeface="Calibri" pitchFamily="34" charset="0"/>
            </a:endParaRPr>
          </a:p>
          <a:p>
            <a:pPr lvl="0"/>
            <a:r>
              <a:rPr lang="es-ES" dirty="0" smtClean="0">
                <a:latin typeface="Calibri" pitchFamily="34" charset="0"/>
                <a:cs typeface="Calibri" pitchFamily="34" charset="0"/>
              </a:rPr>
              <a:t>.   Tratamiento del agua de </a:t>
            </a:r>
          </a:p>
          <a:p>
            <a:pPr lvl="0"/>
            <a:r>
              <a:rPr lang="es-ES" dirty="0" smtClean="0">
                <a:latin typeface="Calibri" pitchFamily="34" charset="0"/>
                <a:cs typeface="Calibri" pitchFamily="34" charset="0"/>
              </a:rPr>
              <a:t>    alimentación</a:t>
            </a:r>
            <a:endParaRPr lang="es-EC" dirty="0" smtClean="0">
              <a:latin typeface="Calibri" pitchFamily="34" charset="0"/>
              <a:cs typeface="Calibri" pitchFamily="34" charset="0"/>
            </a:endParaRPr>
          </a:p>
          <a:p>
            <a:pPr lvl="0"/>
            <a:r>
              <a:rPr lang="es-ES" dirty="0" smtClean="0">
                <a:latin typeface="Calibri" pitchFamily="34" charset="0"/>
                <a:cs typeface="Calibri" pitchFamily="34" charset="0"/>
              </a:rPr>
              <a:t>.   Energía eléctrica de las </a:t>
            </a:r>
          </a:p>
          <a:p>
            <a:pPr lvl="0"/>
            <a:r>
              <a:rPr lang="es-ES" dirty="0" smtClean="0">
                <a:latin typeface="Calibri" pitchFamily="34" charset="0"/>
                <a:cs typeface="Calibri" pitchFamily="34" charset="0"/>
              </a:rPr>
              <a:t>    bombas abastecimiento de </a:t>
            </a:r>
          </a:p>
          <a:p>
            <a:pPr lvl="0"/>
            <a:r>
              <a:rPr lang="es-ES" dirty="0" smtClean="0">
                <a:latin typeface="Calibri" pitchFamily="34" charset="0"/>
                <a:cs typeface="Calibri" pitchFamily="34" charset="0"/>
              </a:rPr>
              <a:t>     agua</a:t>
            </a:r>
            <a:endParaRPr lang="es-EC" dirty="0" smtClean="0">
              <a:latin typeface="Calibri" pitchFamily="34" charset="0"/>
              <a:cs typeface="Calibri" pitchFamily="34" charset="0"/>
            </a:endParaRPr>
          </a:p>
          <a:p>
            <a:pPr lvl="0"/>
            <a:r>
              <a:rPr lang="es-ES" dirty="0" smtClean="0">
                <a:latin typeface="Calibri" pitchFamily="34" charset="0"/>
                <a:cs typeface="Calibri" pitchFamily="34" charset="0"/>
              </a:rPr>
              <a:t>.   Energía eléctrica de los </a:t>
            </a:r>
          </a:p>
          <a:p>
            <a:pPr lvl="0"/>
            <a:r>
              <a:rPr lang="es-ES" dirty="0" smtClean="0">
                <a:latin typeface="Calibri" pitchFamily="34" charset="0"/>
                <a:cs typeface="Calibri" pitchFamily="34" charset="0"/>
              </a:rPr>
              <a:t>    ventiladores de aire de </a:t>
            </a:r>
          </a:p>
          <a:p>
            <a:pPr lvl="0"/>
            <a:r>
              <a:rPr lang="es-ES" dirty="0" smtClean="0">
                <a:latin typeface="Calibri" pitchFamily="34" charset="0"/>
                <a:cs typeface="Calibri" pitchFamily="34" charset="0"/>
              </a:rPr>
              <a:t>    incineración</a:t>
            </a:r>
            <a:endParaRPr lang="es-EC" dirty="0" smtClean="0">
              <a:latin typeface="Calibri" pitchFamily="34" charset="0"/>
              <a:cs typeface="Calibri" pitchFamily="34" charset="0"/>
            </a:endParaRPr>
          </a:p>
          <a:p>
            <a:pPr lvl="0"/>
            <a:r>
              <a:rPr lang="es-ES" dirty="0" smtClean="0">
                <a:latin typeface="Calibri" pitchFamily="34" charset="0"/>
                <a:cs typeface="Calibri" pitchFamily="34" charset="0"/>
              </a:rPr>
              <a:t>.   Depósitos de cenizas </a:t>
            </a:r>
            <a:endParaRPr lang="es-EC" dirty="0" smtClean="0">
              <a:latin typeface="Calibri" pitchFamily="34" charset="0"/>
              <a:cs typeface="Calibri" pitchFamily="34" charset="0"/>
            </a:endParaRPr>
          </a:p>
          <a:p>
            <a:pPr lvl="0"/>
            <a:r>
              <a:rPr lang="es-ES" dirty="0" smtClean="0">
                <a:latin typeface="Calibri" pitchFamily="34" charset="0"/>
                <a:cs typeface="Calibri" pitchFamily="34" charset="0"/>
              </a:rPr>
              <a:t>.   Recursos humanos y </a:t>
            </a:r>
          </a:p>
          <a:p>
            <a:pPr lvl="0"/>
            <a:r>
              <a:rPr lang="es-ES" dirty="0" smtClean="0">
                <a:latin typeface="Calibri" pitchFamily="34" charset="0"/>
                <a:cs typeface="Calibri" pitchFamily="34" charset="0"/>
              </a:rPr>
              <a:t>    materiales de manutención</a:t>
            </a:r>
            <a:endParaRPr lang="es-EC" dirty="0" smtClean="0">
              <a:latin typeface="Calibri" pitchFamily="34" charset="0"/>
              <a:cs typeface="Calibri" pitchFamily="34" charset="0"/>
            </a:endParaRPr>
          </a:p>
          <a:p>
            <a:endParaRPr lang="es-EC" dirty="0"/>
          </a:p>
        </p:txBody>
      </p:sp>
    </p:spTree>
  </p:cSld>
  <p:clrMapOvr>
    <a:masterClrMapping/>
  </p:clrMapOvr>
  <p:transition spd="med">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C" dirty="0" smtClean="0"/>
              <a:t>ESTADO DE LA CASCARILLA DE ARROZ EN EL ECUADOR</a:t>
            </a:r>
            <a:endParaRPr lang="es-EC" dirty="0"/>
          </a:p>
        </p:txBody>
      </p:sp>
      <p:pic>
        <p:nvPicPr>
          <p:cNvPr id="2050" name="Picture 2" descr="http://t0.gstatic.com/images?q=tbn:ANd9GcTSE3PdLkNJgB71vUrq7ZCowO1cQX6iDEnD9QYCxfSGjUGJuYms"/>
          <p:cNvPicPr>
            <a:picLocks noChangeAspect="1" noChangeArrowheads="1"/>
          </p:cNvPicPr>
          <p:nvPr/>
        </p:nvPicPr>
        <p:blipFill>
          <a:blip r:embed="rId2"/>
          <a:srcRect b="16667"/>
          <a:stretch>
            <a:fillRect/>
          </a:stretch>
        </p:blipFill>
        <p:spPr bwMode="auto">
          <a:xfrm>
            <a:off x="5214942" y="1500174"/>
            <a:ext cx="3086122" cy="1928826"/>
          </a:xfrm>
          <a:prstGeom prst="rect">
            <a:avLst/>
          </a:prstGeom>
          <a:noFill/>
        </p:spPr>
      </p:pic>
      <p:sp>
        <p:nvSpPr>
          <p:cNvPr id="5" name="4 CuadroTexto"/>
          <p:cNvSpPr txBox="1"/>
          <p:nvPr/>
        </p:nvSpPr>
        <p:spPr>
          <a:xfrm>
            <a:off x="714348" y="1500174"/>
            <a:ext cx="3643338" cy="1908215"/>
          </a:xfrm>
          <a:prstGeom prst="rect">
            <a:avLst/>
          </a:prstGeom>
          <a:solidFill>
            <a:schemeClr val="accent3">
              <a:lumMod val="60000"/>
              <a:lumOff val="40000"/>
            </a:schemeClr>
          </a:solidFill>
        </p:spPr>
        <p:txBody>
          <a:bodyPr wrap="square" rtlCol="0">
            <a:spAutoFit/>
          </a:bodyPr>
          <a:lstStyle/>
          <a:p>
            <a:pPr algn="r">
              <a:tabLst>
                <a:tab pos="0" algn="l"/>
              </a:tabLst>
            </a:pPr>
            <a:r>
              <a:rPr lang="es-EC" sz="2000" dirty="0" smtClean="0">
                <a:latin typeface="Calibri" pitchFamily="34" charset="0"/>
                <a:cs typeface="Calibri" pitchFamily="34" charset="0"/>
              </a:rPr>
              <a:t>La cascarilla es </a:t>
            </a:r>
            <a:r>
              <a:rPr lang="es-EC" sz="2000" dirty="0" smtClean="0">
                <a:latin typeface="Calibri" pitchFamily="34" charset="0"/>
                <a:cs typeface="Calibri" pitchFamily="34" charset="0"/>
              </a:rPr>
              <a:t>un desecho no aprovechado que arroja el proceso del pilado del arroz, bien pudiese ser utilizado como BIOMASA</a:t>
            </a:r>
            <a:r>
              <a:rPr lang="es-EC" dirty="0" smtClean="0">
                <a:latin typeface="Calibri" pitchFamily="34" charset="0"/>
                <a:cs typeface="Calibri" pitchFamily="34" charset="0"/>
              </a:rPr>
              <a:t>.</a:t>
            </a:r>
          </a:p>
          <a:p>
            <a:pPr>
              <a:tabLst>
                <a:tab pos="0" algn="l"/>
              </a:tabLst>
            </a:pPr>
            <a:endParaRPr lang="es-EC" dirty="0" smtClean="0">
              <a:latin typeface="Calibri" pitchFamily="34" charset="0"/>
              <a:cs typeface="Calibri" pitchFamily="34" charset="0"/>
            </a:endParaRPr>
          </a:p>
        </p:txBody>
      </p:sp>
      <p:sp>
        <p:nvSpPr>
          <p:cNvPr id="6" name="5 CuadroTexto"/>
          <p:cNvSpPr txBox="1"/>
          <p:nvPr/>
        </p:nvSpPr>
        <p:spPr>
          <a:xfrm>
            <a:off x="714348" y="3500438"/>
            <a:ext cx="7572428" cy="984885"/>
          </a:xfrm>
          <a:prstGeom prst="rect">
            <a:avLst/>
          </a:prstGeom>
          <a:solidFill>
            <a:schemeClr val="bg2">
              <a:lumMod val="75000"/>
            </a:schemeClr>
          </a:solidFill>
        </p:spPr>
        <p:txBody>
          <a:bodyPr wrap="square" rtlCol="0">
            <a:spAutoFit/>
          </a:bodyPr>
          <a:lstStyle/>
          <a:p>
            <a:r>
              <a:rPr lang="es-EC" sz="2000" dirty="0" smtClean="0">
                <a:latin typeface="Calibri" pitchFamily="34" charset="0"/>
                <a:cs typeface="Calibri" pitchFamily="34" charset="0"/>
              </a:rPr>
              <a:t>Según el </a:t>
            </a:r>
            <a:r>
              <a:rPr lang="es-EC" sz="2000" dirty="0" err="1" smtClean="0">
                <a:latin typeface="Calibri" pitchFamily="34" charset="0"/>
                <a:cs typeface="Calibri" pitchFamily="34" charset="0"/>
              </a:rPr>
              <a:t>MAGAP</a:t>
            </a:r>
            <a:r>
              <a:rPr lang="es-EC" sz="2000" dirty="0" smtClean="0">
                <a:latin typeface="Calibri" pitchFamily="34" charset="0"/>
                <a:cs typeface="Calibri" pitchFamily="34" charset="0"/>
              </a:rPr>
              <a:t>, 35% de la Cascarilla se utiliza en la Industria florícola y criaderos de animales; el restante es:</a:t>
            </a:r>
          </a:p>
          <a:p>
            <a:endParaRPr lang="es-EC" dirty="0"/>
          </a:p>
        </p:txBody>
      </p:sp>
      <p:sp>
        <p:nvSpPr>
          <p:cNvPr id="8" name="7 CuadroTexto"/>
          <p:cNvSpPr txBox="1"/>
          <p:nvPr/>
        </p:nvSpPr>
        <p:spPr>
          <a:xfrm>
            <a:off x="2928926" y="5243468"/>
            <a:ext cx="4357718" cy="400110"/>
          </a:xfrm>
          <a:prstGeom prst="rect">
            <a:avLst/>
          </a:prstGeom>
          <a:solidFill>
            <a:srgbClr val="FFC000"/>
          </a:solidFill>
        </p:spPr>
        <p:txBody>
          <a:bodyPr wrap="square" rtlCol="0">
            <a:spAutoFit/>
          </a:bodyPr>
          <a:lstStyle/>
          <a:p>
            <a:pPr lvl="0">
              <a:spcBef>
                <a:spcPts val="400"/>
              </a:spcBef>
              <a:buClr>
                <a:schemeClr val="accent1"/>
              </a:buClr>
              <a:buSzPct val="68000"/>
              <a:buFont typeface="Wingdings" pitchFamily="2" charset="2"/>
              <a:buChar char="Ø"/>
              <a:tabLst>
                <a:tab pos="0" algn="l"/>
              </a:tabLst>
              <a:defRPr/>
            </a:pPr>
            <a:r>
              <a:rPr lang="es-EC" sz="2000" dirty="0" smtClean="0">
                <a:latin typeface="Calibri" pitchFamily="34" charset="0"/>
                <a:cs typeface="Calibri" pitchFamily="34" charset="0"/>
              </a:rPr>
              <a:t>Tirada al borde de las carreteras</a:t>
            </a:r>
          </a:p>
        </p:txBody>
      </p:sp>
      <p:sp>
        <p:nvSpPr>
          <p:cNvPr id="9" name="8 CuadroTexto"/>
          <p:cNvSpPr txBox="1"/>
          <p:nvPr/>
        </p:nvSpPr>
        <p:spPr>
          <a:xfrm>
            <a:off x="2928926" y="5715016"/>
            <a:ext cx="3000396" cy="646331"/>
          </a:xfrm>
          <a:prstGeom prst="rect">
            <a:avLst/>
          </a:prstGeom>
          <a:solidFill>
            <a:srgbClr val="92D050"/>
          </a:solidFill>
        </p:spPr>
        <p:txBody>
          <a:bodyPr wrap="square" rtlCol="0">
            <a:spAutoFit/>
          </a:bodyPr>
          <a:lstStyle/>
          <a:p>
            <a:pPr lvl="0">
              <a:buClr>
                <a:schemeClr val="accent1"/>
              </a:buClr>
              <a:buFont typeface="Wingdings" pitchFamily="2" charset="2"/>
              <a:buChar char="Ø"/>
            </a:pPr>
            <a:r>
              <a:rPr lang="es-EC" dirty="0" smtClean="0">
                <a:latin typeface="Calibri" pitchFamily="34" charset="0"/>
                <a:cs typeface="Calibri" pitchFamily="34" charset="0"/>
              </a:rPr>
              <a:t>Arrojada a los ríos </a:t>
            </a:r>
          </a:p>
          <a:p>
            <a:endParaRPr lang="es-EC" dirty="0"/>
          </a:p>
        </p:txBody>
      </p:sp>
      <p:sp>
        <p:nvSpPr>
          <p:cNvPr id="11" name="10 CuadroTexto"/>
          <p:cNvSpPr txBox="1"/>
          <p:nvPr/>
        </p:nvSpPr>
        <p:spPr>
          <a:xfrm>
            <a:off x="2928926" y="4572008"/>
            <a:ext cx="3643338" cy="615553"/>
          </a:xfrm>
          <a:prstGeom prst="rect">
            <a:avLst/>
          </a:prstGeom>
          <a:solidFill>
            <a:schemeClr val="accent5">
              <a:lumMod val="40000"/>
              <a:lumOff val="60000"/>
            </a:schemeClr>
          </a:solidFill>
        </p:spPr>
        <p:txBody>
          <a:bodyPr wrap="square" rtlCol="0">
            <a:spAutoFit/>
          </a:bodyPr>
          <a:lstStyle/>
          <a:p>
            <a:pPr>
              <a:buClr>
                <a:schemeClr val="accent1"/>
              </a:buClr>
              <a:buFont typeface="Wingdings" pitchFamily="2" charset="2"/>
              <a:buChar char="Ø"/>
            </a:pPr>
            <a:r>
              <a:rPr lang="es-EC" dirty="0" smtClean="0">
                <a:latin typeface="Calibri" pitchFamily="34" charset="0"/>
                <a:cs typeface="Calibri" pitchFamily="34" charset="0"/>
              </a:rPr>
              <a:t>Quemado en </a:t>
            </a:r>
            <a:r>
              <a:rPr lang="es-EC" dirty="0" err="1" smtClean="0">
                <a:latin typeface="Calibri" pitchFamily="34" charset="0"/>
                <a:cs typeface="Calibri" pitchFamily="34" charset="0"/>
              </a:rPr>
              <a:t>piladoras</a:t>
            </a:r>
            <a:endParaRPr lang="es-EC" dirty="0" smtClean="0">
              <a:latin typeface="Calibri" pitchFamily="34" charset="0"/>
              <a:cs typeface="Calibri" pitchFamily="34" charset="0"/>
            </a:endParaRPr>
          </a:p>
          <a:p>
            <a:endParaRPr lang="es-EC" sz="1600" dirty="0"/>
          </a:p>
        </p:txBody>
      </p:sp>
    </p:spTree>
  </p:cSld>
  <p:clrMapOvr>
    <a:masterClrMapping/>
  </p:clrMapOvr>
  <p:transition spd="med">
    <p:push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357298"/>
            <a:ext cx="8229600" cy="4525963"/>
          </a:xfrm>
          <a:solidFill>
            <a:schemeClr val="bg2">
              <a:lumMod val="90000"/>
            </a:schemeClr>
          </a:solidFill>
          <a:effectLst>
            <a:innerShdw blurRad="63500" dist="50800" dir="13500000">
              <a:prstClr val="black">
                <a:alpha val="50000"/>
              </a:prstClr>
            </a:innerShdw>
          </a:effectLst>
        </p:spPr>
        <p:txBody>
          <a:bodyPr>
            <a:normAutofit/>
          </a:bodyPr>
          <a:lstStyle/>
          <a:p>
            <a:pPr>
              <a:buNone/>
            </a:pPr>
            <a:r>
              <a:rPr lang="es-EC" sz="2400" b="1" dirty="0" smtClean="0">
                <a:latin typeface="Calibri" pitchFamily="34" charset="0"/>
                <a:cs typeface="Calibri" pitchFamily="34" charset="0"/>
              </a:rPr>
              <a:t>COMPARACION DE COSTOS</a:t>
            </a:r>
          </a:p>
          <a:p>
            <a:pPr marL="0" indent="0">
              <a:buNone/>
            </a:pPr>
            <a:r>
              <a:rPr lang="es-EC" sz="2400" dirty="0" smtClean="0">
                <a:latin typeface="Calibri" pitchFamily="34" charset="0"/>
                <a:cs typeface="Calibri" pitchFamily="34" charset="0"/>
              </a:rPr>
              <a:t>Tomando en cuenta idealmente como factor determinante en los costos, únicamente el combustible utilizado, se </a:t>
            </a:r>
            <a:r>
              <a:rPr lang="es-EC" sz="2400" dirty="0" smtClean="0">
                <a:latin typeface="Calibri" pitchFamily="34" charset="0"/>
                <a:cs typeface="Calibri" pitchFamily="34" charset="0"/>
              </a:rPr>
              <a:t>tiene:</a:t>
            </a:r>
            <a:endParaRPr lang="es-EC" sz="2400" dirty="0" smtClean="0">
              <a:latin typeface="Calibri" pitchFamily="34" charset="0"/>
              <a:cs typeface="Calibri" pitchFamily="34" charset="0"/>
            </a:endParaRPr>
          </a:p>
          <a:p>
            <a:pPr marL="0" indent="0">
              <a:buNone/>
            </a:pPr>
            <a:endParaRPr lang="es-EC" sz="2400" dirty="0" smtClean="0">
              <a:latin typeface="Calibri" pitchFamily="34" charset="0"/>
              <a:cs typeface="Calibri" pitchFamily="34" charset="0"/>
            </a:endParaRPr>
          </a:p>
          <a:p>
            <a:pPr marL="0" indent="0">
              <a:buNone/>
            </a:pPr>
            <a:r>
              <a:rPr lang="es-EC" sz="2400" b="1" dirty="0" smtClean="0">
                <a:latin typeface="Calibri" pitchFamily="34" charset="0"/>
                <a:cs typeface="Calibri" pitchFamily="34" charset="0"/>
              </a:rPr>
              <a:t>COSTO PARA PRODUCIR 1000 LBS DE VAPOR CON DIESEL</a:t>
            </a:r>
          </a:p>
          <a:p>
            <a:pPr marL="0" indent="0">
              <a:buNone/>
            </a:pPr>
            <a:r>
              <a:rPr lang="es-ES" sz="2400" dirty="0" smtClean="0">
                <a:latin typeface="Calibri" pitchFamily="34" charset="0"/>
                <a:cs typeface="Calibri" pitchFamily="34" charset="0"/>
              </a:rPr>
              <a:t>El precio para obtener 1 libra de vapor usando como carburante el diesel, comprendería el cálculo siguiente:</a:t>
            </a:r>
            <a:endParaRPr lang="es-EC" sz="2400" dirty="0" smtClean="0">
              <a:latin typeface="Calibri" pitchFamily="34" charset="0"/>
              <a:cs typeface="Calibri" pitchFamily="34" charset="0"/>
            </a:endParaRPr>
          </a:p>
          <a:p>
            <a:pPr marL="0" indent="0">
              <a:buNone/>
            </a:pPr>
            <a:endParaRPr lang="es-ES" sz="2400" dirty="0" smtClean="0">
              <a:latin typeface="Calibri" pitchFamily="34" charset="0"/>
              <a:cs typeface="Calibri" pitchFamily="34" charset="0"/>
            </a:endParaRPr>
          </a:p>
          <a:p>
            <a:pPr marL="0" indent="0">
              <a:buNone/>
            </a:pPr>
            <a:endParaRPr lang="es-ES" sz="2400" dirty="0" smtClean="0">
              <a:latin typeface="Calibri" pitchFamily="34" charset="0"/>
              <a:cs typeface="Calibri" pitchFamily="34" charset="0"/>
            </a:endParaRPr>
          </a:p>
          <a:p>
            <a:pPr marL="0" indent="0">
              <a:buNone/>
            </a:pPr>
            <a:r>
              <a:rPr lang="es-ES" sz="2400" dirty="0" smtClean="0">
                <a:latin typeface="Calibri" pitchFamily="34" charset="0"/>
                <a:cs typeface="Calibri" pitchFamily="34" charset="0"/>
              </a:rPr>
              <a:t>Es decir que generar 1000 libras de vapor valdrá alrededor de 9.5 Dólares.</a:t>
            </a:r>
            <a:endParaRPr lang="es-EC" sz="2400" dirty="0" smtClean="0">
              <a:latin typeface="Calibri" pitchFamily="34" charset="0"/>
              <a:cs typeface="Calibri" pitchFamily="34" charset="0"/>
            </a:endParaRPr>
          </a:p>
          <a:p>
            <a:pPr marL="0" indent="0">
              <a:buNone/>
            </a:pPr>
            <a:endParaRPr lang="es-EC" sz="2400" dirty="0" smtClean="0">
              <a:latin typeface="Calibri" pitchFamily="34" charset="0"/>
              <a:cs typeface="Calibri" pitchFamily="34" charset="0"/>
            </a:endParaRPr>
          </a:p>
          <a:p>
            <a:pPr marL="0" indent="0">
              <a:buNone/>
            </a:pPr>
            <a:endParaRPr lang="es-EC" sz="2400" dirty="0" smtClean="0">
              <a:latin typeface="Calibri" pitchFamily="34" charset="0"/>
              <a:cs typeface="Calibri" pitchFamily="34" charset="0"/>
            </a:endParaRPr>
          </a:p>
          <a:p>
            <a:pPr marL="0" indent="0">
              <a:buNone/>
            </a:pPr>
            <a:endParaRPr lang="es-EC" sz="2400" dirty="0">
              <a:latin typeface="Calibri" pitchFamily="34" charset="0"/>
              <a:cs typeface="Calibri" pitchFamily="34" charset="0"/>
            </a:endParaRPr>
          </a:p>
        </p:txBody>
      </p:sp>
      <p:sp>
        <p:nvSpPr>
          <p:cNvPr id="4" name="2 Título"/>
          <p:cNvSpPr>
            <a:spLocks noGrp="1"/>
          </p:cNvSpPr>
          <p:nvPr>
            <p:ph type="title"/>
          </p:nvPr>
        </p:nvSpPr>
        <p:spPr/>
        <p:txBody>
          <a:bodyPr/>
          <a:lstStyle/>
          <a:p>
            <a:pPr algn="ctr"/>
            <a:r>
              <a:rPr lang="es-EC" dirty="0" smtClean="0"/>
              <a:t>ASPECTOS ECONOMICOS</a:t>
            </a:r>
            <a:endParaRPr lang="es-EC" dirty="0"/>
          </a:p>
        </p:txBody>
      </p:sp>
      <p:pic>
        <p:nvPicPr>
          <p:cNvPr id="28675" name="Picture 3"/>
          <p:cNvPicPr>
            <a:picLocks noChangeAspect="1" noChangeArrowheads="1"/>
          </p:cNvPicPr>
          <p:nvPr/>
        </p:nvPicPr>
        <p:blipFill>
          <a:blip r:embed="rId2"/>
          <a:srcRect/>
          <a:stretch>
            <a:fillRect/>
          </a:stretch>
        </p:blipFill>
        <p:spPr bwMode="auto">
          <a:xfrm>
            <a:off x="2357421" y="4214818"/>
            <a:ext cx="4429157" cy="826493"/>
          </a:xfrm>
          <a:prstGeom prst="rect">
            <a:avLst/>
          </a:prstGeom>
          <a:ln>
            <a:headEnd/>
            <a:tailEnd/>
          </a:ln>
        </p:spPr>
        <p:style>
          <a:lnRef idx="2">
            <a:schemeClr val="accent1"/>
          </a:lnRef>
          <a:fillRef idx="1">
            <a:schemeClr val="lt1"/>
          </a:fillRef>
          <a:effectRef idx="0">
            <a:schemeClr val="accent1"/>
          </a:effectRef>
          <a:fontRef idx="minor">
            <a:schemeClr val="dk1"/>
          </a:fontRef>
        </p:style>
      </p:pic>
    </p:spTree>
  </p:cSld>
  <p:clrMapOvr>
    <a:masterClrMapping/>
  </p:clrMapOvr>
  <p:transition spd="med">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357298"/>
            <a:ext cx="8229600" cy="4525963"/>
          </a:xfrm>
          <a:solidFill>
            <a:schemeClr val="bg2">
              <a:lumMod val="90000"/>
            </a:schemeClr>
          </a:solidFill>
          <a:ln>
            <a:solidFill>
              <a:schemeClr val="tx1"/>
            </a:solidFill>
          </a:ln>
        </p:spPr>
        <p:txBody>
          <a:bodyPr>
            <a:normAutofit/>
          </a:bodyPr>
          <a:lstStyle/>
          <a:p>
            <a:pPr marL="0" indent="0">
              <a:buNone/>
            </a:pPr>
            <a:r>
              <a:rPr lang="es-EC" sz="2400" b="1" dirty="0" smtClean="0">
                <a:latin typeface="Calibri" pitchFamily="34" charset="0"/>
                <a:cs typeface="Calibri" pitchFamily="34" charset="0"/>
              </a:rPr>
              <a:t>COSTO PARA PRODUCIR 1000 LBS DE VAPOR CON CASCARILLA DE ARROZ</a:t>
            </a:r>
          </a:p>
          <a:p>
            <a:pPr marL="0" indent="0">
              <a:buNone/>
            </a:pPr>
            <a:endParaRPr lang="es-EC" sz="2400" dirty="0" smtClean="0">
              <a:latin typeface="Calibri" pitchFamily="34" charset="0"/>
              <a:cs typeface="Calibri" pitchFamily="34" charset="0"/>
            </a:endParaRPr>
          </a:p>
          <a:p>
            <a:pPr marL="0" indent="0">
              <a:buNone/>
            </a:pPr>
            <a:r>
              <a:rPr lang="es-ES" sz="2400" dirty="0" smtClean="0">
                <a:latin typeface="Calibri" pitchFamily="34" charset="0"/>
                <a:cs typeface="Calibri" pitchFamily="34" charset="0"/>
              </a:rPr>
              <a:t>El precio para obtener 1 libra de vapor usando como como combustible  ahora la cascarilla de arroz, comprendería el cálculo siguiente:</a:t>
            </a:r>
            <a:endParaRPr lang="es-EC" sz="2400" dirty="0" smtClean="0">
              <a:latin typeface="Calibri" pitchFamily="34" charset="0"/>
              <a:cs typeface="Calibri" pitchFamily="34" charset="0"/>
            </a:endParaRPr>
          </a:p>
          <a:p>
            <a:pPr marL="0" indent="0">
              <a:buNone/>
            </a:pPr>
            <a:endParaRPr lang="es-EC" sz="2400" dirty="0" smtClean="0">
              <a:latin typeface="Calibri" pitchFamily="34" charset="0"/>
              <a:cs typeface="Calibri" pitchFamily="34" charset="0"/>
            </a:endParaRPr>
          </a:p>
          <a:p>
            <a:pPr marL="0" indent="0">
              <a:buNone/>
            </a:pPr>
            <a:endParaRPr lang="es-EC" sz="2400" dirty="0" smtClean="0">
              <a:latin typeface="Calibri" pitchFamily="34" charset="0"/>
              <a:cs typeface="Calibri" pitchFamily="34" charset="0"/>
            </a:endParaRPr>
          </a:p>
          <a:p>
            <a:pPr marL="0" indent="0">
              <a:buNone/>
            </a:pPr>
            <a:r>
              <a:rPr lang="es-ES" sz="2400" dirty="0" smtClean="0">
                <a:latin typeface="Calibri" pitchFamily="34" charset="0"/>
                <a:cs typeface="Calibri" pitchFamily="34" charset="0"/>
              </a:rPr>
              <a:t>Esto muestra que actualmente generar las mismas 1000 libras de vapor valdría 1.012 Dólares, esto involucra un ahorro considerable en combustible.</a:t>
            </a:r>
            <a:endParaRPr lang="es-EC" sz="2400" dirty="0" smtClean="0">
              <a:latin typeface="Calibri" pitchFamily="34" charset="0"/>
              <a:cs typeface="Calibri" pitchFamily="34" charset="0"/>
            </a:endParaRPr>
          </a:p>
          <a:p>
            <a:pPr>
              <a:buNone/>
            </a:pPr>
            <a:endParaRPr lang="es-EC" dirty="0"/>
          </a:p>
        </p:txBody>
      </p:sp>
      <p:sp>
        <p:nvSpPr>
          <p:cNvPr id="4" name="2 Título"/>
          <p:cNvSpPr>
            <a:spLocks noGrp="1"/>
          </p:cNvSpPr>
          <p:nvPr>
            <p:ph type="title"/>
          </p:nvPr>
        </p:nvSpPr>
        <p:spPr/>
        <p:txBody>
          <a:bodyPr/>
          <a:lstStyle/>
          <a:p>
            <a:pPr algn="ctr"/>
            <a:r>
              <a:rPr lang="es-EC" dirty="0" smtClean="0"/>
              <a:t>ASPECTOS ECONOMICOS</a:t>
            </a:r>
            <a:endParaRPr lang="es-EC" dirty="0"/>
          </a:p>
        </p:txBody>
      </p:sp>
      <p:pic>
        <p:nvPicPr>
          <p:cNvPr id="29698" name="Picture 2"/>
          <p:cNvPicPr>
            <a:picLocks noChangeAspect="1" noChangeArrowheads="1"/>
          </p:cNvPicPr>
          <p:nvPr/>
        </p:nvPicPr>
        <p:blipFill>
          <a:blip r:embed="rId3"/>
          <a:srcRect/>
          <a:stretch>
            <a:fillRect/>
          </a:stretch>
        </p:blipFill>
        <p:spPr bwMode="auto">
          <a:xfrm>
            <a:off x="1928794" y="3643314"/>
            <a:ext cx="5929354" cy="893630"/>
          </a:xfrm>
          <a:prstGeom prst="rect">
            <a:avLst/>
          </a:prstGeom>
          <a:noFill/>
          <a:ln w="9525">
            <a:solidFill>
              <a:schemeClr val="accent1"/>
            </a:solidFill>
            <a:miter lim="800000"/>
            <a:headEnd/>
            <a:tailEnd/>
          </a:ln>
          <a:effectLst>
            <a:glow rad="63500">
              <a:schemeClr val="accent4">
                <a:satMod val="175000"/>
                <a:alpha val="40000"/>
              </a:schemeClr>
            </a:glow>
          </a:effectLst>
        </p:spPr>
      </p:pic>
    </p:spTree>
  </p:cSld>
  <p:clrMapOvr>
    <a:masterClrMapping/>
  </p:clrMapOvr>
  <p:transition spd="med">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285720" y="1500175"/>
            <a:ext cx="3786214" cy="3857651"/>
          </a:xfrm>
        </p:spPr>
        <p:style>
          <a:lnRef idx="2">
            <a:schemeClr val="accent2"/>
          </a:lnRef>
          <a:fillRef idx="1">
            <a:schemeClr val="lt1"/>
          </a:fillRef>
          <a:effectRef idx="0">
            <a:schemeClr val="accent2"/>
          </a:effectRef>
          <a:fontRef idx="minor">
            <a:schemeClr val="dk1"/>
          </a:fontRef>
        </p:style>
        <p:txBody>
          <a:bodyPr>
            <a:normAutofit/>
          </a:bodyPr>
          <a:lstStyle/>
          <a:p>
            <a:pPr marL="0" indent="0" algn="just">
              <a:buNone/>
            </a:pPr>
            <a:r>
              <a:rPr lang="es-EC" sz="2000" dirty="0" smtClean="0">
                <a:latin typeface="Calibri" pitchFamily="34" charset="0"/>
                <a:cs typeface="Calibri" pitchFamily="34" charset="0"/>
              </a:rPr>
              <a:t>El vapor obtenido puede ser objeto de diversas aplicaciones, una de ellas que ya ha sido mencionada es la elaboración de alimentos pre-cocidos. A continuación presentamos </a:t>
            </a:r>
            <a:r>
              <a:rPr lang="es-EC" sz="2000" dirty="0" smtClean="0">
                <a:latin typeface="Calibri" pitchFamily="34" charset="0"/>
                <a:cs typeface="Calibri" pitchFamily="34" charset="0"/>
              </a:rPr>
              <a:t>un</a:t>
            </a:r>
            <a:r>
              <a:rPr lang="es-EC" sz="2000" dirty="0" smtClean="0">
                <a:latin typeface="Calibri" pitchFamily="34" charset="0"/>
                <a:cs typeface="Calibri" pitchFamily="34" charset="0"/>
              </a:rPr>
              <a:t> </a:t>
            </a:r>
            <a:r>
              <a:rPr lang="es-EC" sz="2000" dirty="0" smtClean="0">
                <a:latin typeface="Calibri" pitchFamily="34" charset="0"/>
                <a:cs typeface="Calibri" pitchFamily="34" charset="0"/>
              </a:rPr>
              <a:t>análisis financiero para determinar la rentabilidad de la sustitución del diesel por la cascarilla de arroz para la generación de vapor utilizado para la elaboración de arroz pre-cocido (</a:t>
            </a:r>
            <a:r>
              <a:rPr lang="es-EC" sz="2000" dirty="0" err="1" smtClean="0">
                <a:latin typeface="Calibri" pitchFamily="34" charset="0"/>
                <a:cs typeface="Calibri" pitchFamily="34" charset="0"/>
              </a:rPr>
              <a:t>parbolizado</a:t>
            </a:r>
            <a:r>
              <a:rPr lang="es-EC" sz="2000" dirty="0" smtClean="0">
                <a:latin typeface="Calibri" pitchFamily="34" charset="0"/>
                <a:cs typeface="Calibri" pitchFamily="34" charset="0"/>
              </a:rPr>
              <a:t>).</a:t>
            </a:r>
          </a:p>
          <a:p>
            <a:pPr marL="0" indent="0">
              <a:buNone/>
            </a:pPr>
            <a:endParaRPr lang="es-EC" sz="2400" dirty="0" smtClean="0">
              <a:latin typeface="Calibri" pitchFamily="34" charset="0"/>
              <a:cs typeface="Calibri" pitchFamily="34" charset="0"/>
            </a:endParaRPr>
          </a:p>
          <a:p>
            <a:pPr marL="0" indent="0">
              <a:buNone/>
            </a:pPr>
            <a:endParaRPr lang="es-EC" sz="2400" dirty="0">
              <a:latin typeface="Calibri" pitchFamily="34" charset="0"/>
              <a:cs typeface="Calibri" pitchFamily="34" charset="0"/>
            </a:endParaRPr>
          </a:p>
        </p:txBody>
      </p:sp>
      <p:sp>
        <p:nvSpPr>
          <p:cNvPr id="3" name="2 Título"/>
          <p:cNvSpPr>
            <a:spLocks noGrp="1"/>
          </p:cNvSpPr>
          <p:nvPr>
            <p:ph type="title"/>
          </p:nvPr>
        </p:nvSpPr>
        <p:spPr>
          <a:xfrm>
            <a:off x="-114304" y="285728"/>
            <a:ext cx="9401212" cy="1143000"/>
          </a:xfrm>
        </p:spPr>
        <p:txBody>
          <a:bodyPr>
            <a:normAutofit fontScale="90000"/>
          </a:bodyPr>
          <a:lstStyle/>
          <a:p>
            <a:pPr algn="ctr"/>
            <a:r>
              <a:rPr lang="es-EC" dirty="0" smtClean="0"/>
              <a:t>RENTABILIDAD ECONOMICA DE LA GENERACION DE VAPOR</a:t>
            </a:r>
            <a:endParaRPr lang="es-EC" dirty="0"/>
          </a:p>
        </p:txBody>
      </p:sp>
      <p:pic>
        <p:nvPicPr>
          <p:cNvPr id="6" name="Picture 2" descr="E:\12.gif"/>
          <p:cNvPicPr>
            <a:picLocks noChangeAspect="1" noChangeArrowheads="1" noCrop="1"/>
          </p:cNvPicPr>
          <p:nvPr/>
        </p:nvPicPr>
        <p:blipFill>
          <a:blip r:embed="rId2"/>
          <a:srcRect/>
          <a:stretch>
            <a:fillRect/>
          </a:stretch>
        </p:blipFill>
        <p:spPr bwMode="auto">
          <a:xfrm>
            <a:off x="4214810" y="1500174"/>
            <a:ext cx="4714876" cy="3857652"/>
          </a:xfrm>
          <a:prstGeom prst="rect">
            <a:avLst/>
          </a:prstGeom>
          <a:noFill/>
        </p:spPr>
      </p:pic>
    </p:spTree>
  </p:cSld>
  <p:clrMapOvr>
    <a:masterClrMapping/>
  </p:clrMapOvr>
  <p:transition spd="med">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l="33494" t="41038" r="28347" b="25815"/>
          <a:stretch>
            <a:fillRect/>
          </a:stretch>
        </p:blipFill>
        <p:spPr bwMode="auto">
          <a:xfrm>
            <a:off x="1142976" y="3394111"/>
            <a:ext cx="6929486" cy="2678095"/>
          </a:xfrm>
          <a:prstGeom prst="rect">
            <a:avLst/>
          </a:prstGeom>
          <a:noFill/>
          <a:ln w="9525">
            <a:noFill/>
            <a:miter lim="800000"/>
            <a:headEnd/>
            <a:tailEnd/>
          </a:ln>
          <a:effectLst/>
        </p:spPr>
      </p:pic>
      <p:sp>
        <p:nvSpPr>
          <p:cNvPr id="7" name="2 Título"/>
          <p:cNvSpPr>
            <a:spLocks noGrp="1"/>
          </p:cNvSpPr>
          <p:nvPr>
            <p:ph type="title"/>
          </p:nvPr>
        </p:nvSpPr>
        <p:spPr>
          <a:xfrm>
            <a:off x="-114304" y="285728"/>
            <a:ext cx="9401212" cy="1143000"/>
          </a:xfrm>
        </p:spPr>
        <p:txBody>
          <a:bodyPr>
            <a:normAutofit fontScale="90000"/>
          </a:bodyPr>
          <a:lstStyle/>
          <a:p>
            <a:pPr algn="ctr"/>
            <a:r>
              <a:rPr lang="es-EC" dirty="0" smtClean="0"/>
              <a:t>RENTABILIDAD ECONOMICA DE LA GENERACION DE VAPOR</a:t>
            </a:r>
            <a:endParaRPr lang="es-EC" dirty="0"/>
          </a:p>
        </p:txBody>
      </p:sp>
      <p:sp>
        <p:nvSpPr>
          <p:cNvPr id="8" name="7 CuadroTexto"/>
          <p:cNvSpPr txBox="1"/>
          <p:nvPr/>
        </p:nvSpPr>
        <p:spPr>
          <a:xfrm>
            <a:off x="500034" y="1571613"/>
            <a:ext cx="7715304" cy="830997"/>
          </a:xfrm>
          <a:prstGeom prst="rect">
            <a:avLst/>
          </a:prstGeom>
          <a:noFill/>
        </p:spPr>
        <p:txBody>
          <a:bodyPr wrap="square" rtlCol="0">
            <a:spAutoFit/>
          </a:bodyPr>
          <a:lstStyle/>
          <a:p>
            <a:pPr algn="ctr"/>
            <a:r>
              <a:rPr lang="es-EC" sz="1600" dirty="0" smtClean="0"/>
              <a:t>TOMANDO EN CUENTA UN PROYECTO DE GENERACIÓN DE VAPOR EXISTENTE  PODEMOS DETERMINAR LA RENTABILIDAD DE SUSTITUIR EL DIESEL POR LA CASCARILLA DE ARROZ.</a:t>
            </a:r>
            <a:endParaRPr lang="es-EC" sz="1600" dirty="0"/>
          </a:p>
        </p:txBody>
      </p:sp>
      <p:sp>
        <p:nvSpPr>
          <p:cNvPr id="9" name="8 CuadroTexto"/>
          <p:cNvSpPr txBox="1"/>
          <p:nvPr/>
        </p:nvSpPr>
        <p:spPr>
          <a:xfrm>
            <a:off x="1571604" y="2428868"/>
            <a:ext cx="6072230" cy="1015663"/>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s-EC" b="1" u="sng" dirty="0" smtClean="0"/>
              <a:t>CASO DE ESTUDIO</a:t>
            </a:r>
          </a:p>
          <a:p>
            <a:pPr algn="ctr"/>
            <a:r>
              <a:rPr lang="es-EC" sz="1400" b="1" dirty="0" smtClean="0">
                <a:solidFill>
                  <a:srgbClr val="FFFF00"/>
                </a:solidFill>
              </a:rPr>
              <a:t>GENERACIÓN DE VAPOR  UTILIZANDO CASCARILLA DE                            ARROZ COMO COMBUSTIBLE PARA LA ELABORACIÓN                        DE ARROZ </a:t>
            </a:r>
            <a:r>
              <a:rPr lang="es-EC" sz="1400" b="1" dirty="0" err="1" smtClean="0">
                <a:solidFill>
                  <a:srgbClr val="FFFF00"/>
                </a:solidFill>
              </a:rPr>
              <a:t>PARBOLIZADO</a:t>
            </a:r>
            <a:endParaRPr lang="es-EC" sz="1400" b="1" dirty="0">
              <a:solidFill>
                <a:srgbClr val="FFFF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pPr algn="ctr"/>
            <a:r>
              <a:rPr lang="es-EC" dirty="0" smtClean="0"/>
              <a:t>RENTABILIDAD ECONOMICA DE LA GENERACION DE VAPOR</a:t>
            </a:r>
            <a:endParaRPr lang="es-EC" dirty="0"/>
          </a:p>
        </p:txBody>
      </p:sp>
      <p:pic>
        <p:nvPicPr>
          <p:cNvPr id="2050" name="Picture 2"/>
          <p:cNvPicPr>
            <a:picLocks noChangeAspect="1" noChangeArrowheads="1"/>
          </p:cNvPicPr>
          <p:nvPr/>
        </p:nvPicPr>
        <p:blipFill>
          <a:blip r:embed="rId2"/>
          <a:srcRect l="34590" t="22461" r="29722" b="10156"/>
          <a:stretch>
            <a:fillRect/>
          </a:stretch>
        </p:blipFill>
        <p:spPr bwMode="auto">
          <a:xfrm>
            <a:off x="2500298" y="1428736"/>
            <a:ext cx="4643438" cy="4929222"/>
          </a:xfrm>
          <a:prstGeom prst="rect">
            <a:avLst/>
          </a:prstGeom>
          <a:ln>
            <a:headEnd/>
            <a:tailEnd/>
          </a:ln>
        </p:spPr>
        <p:style>
          <a:lnRef idx="2">
            <a:schemeClr val="accent2"/>
          </a:lnRef>
          <a:fillRef idx="1">
            <a:schemeClr val="lt1"/>
          </a:fillRef>
          <a:effectRef idx="0">
            <a:schemeClr val="accent2"/>
          </a:effectRef>
          <a:fontRef idx="minor">
            <a:schemeClr val="dk1"/>
          </a:fontRef>
        </p:style>
      </p:pic>
    </p:spTree>
  </p:cSld>
  <p:clrMapOvr>
    <a:masterClrMapping/>
  </p:clrMapOvr>
  <p:transition spd="med">
    <p:circl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Título"/>
          <p:cNvSpPr>
            <a:spLocks noGrp="1"/>
          </p:cNvSpPr>
          <p:nvPr>
            <p:ph type="title"/>
          </p:nvPr>
        </p:nvSpPr>
        <p:spPr/>
        <p:txBody>
          <a:bodyPr>
            <a:normAutofit fontScale="90000"/>
          </a:bodyPr>
          <a:lstStyle/>
          <a:p>
            <a:pPr algn="ctr"/>
            <a:r>
              <a:rPr lang="es-EC" dirty="0" smtClean="0"/>
              <a:t>RENTABILIDAD ECONOMICA DE LA GENERACION DE VAPOR</a:t>
            </a:r>
            <a:endParaRPr lang="es-EC" dirty="0"/>
          </a:p>
        </p:txBody>
      </p:sp>
      <p:pic>
        <p:nvPicPr>
          <p:cNvPr id="3074" name="Picture 2"/>
          <p:cNvPicPr>
            <a:picLocks noChangeAspect="1" noChangeArrowheads="1"/>
          </p:cNvPicPr>
          <p:nvPr/>
        </p:nvPicPr>
        <p:blipFill>
          <a:blip r:embed="rId2"/>
          <a:srcRect l="32394" t="23437" r="26976" b="9179"/>
          <a:stretch>
            <a:fillRect/>
          </a:stretch>
        </p:blipFill>
        <p:spPr bwMode="auto">
          <a:xfrm>
            <a:off x="2071670" y="1357298"/>
            <a:ext cx="5214974" cy="4862611"/>
          </a:xfrm>
          <a:prstGeom prst="rect">
            <a:avLst/>
          </a:prstGeom>
          <a:ln>
            <a:headEnd/>
            <a:tailEnd/>
          </a:ln>
        </p:spPr>
        <p:style>
          <a:lnRef idx="2">
            <a:schemeClr val="accent3"/>
          </a:lnRef>
          <a:fillRef idx="1">
            <a:schemeClr val="lt1"/>
          </a:fillRef>
          <a:effectRef idx="0">
            <a:schemeClr val="accent3"/>
          </a:effectRef>
          <a:fontRef idx="minor">
            <a:schemeClr val="dk1"/>
          </a:fontRef>
        </p:style>
      </p:pic>
    </p:spTree>
  </p:cSld>
  <p:clrMapOvr>
    <a:masterClrMapping/>
  </p:clrMapOvr>
  <p:transition spd="med">
    <p:pull dir="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Título"/>
          <p:cNvSpPr>
            <a:spLocks noGrp="1"/>
          </p:cNvSpPr>
          <p:nvPr>
            <p:ph type="title"/>
          </p:nvPr>
        </p:nvSpPr>
        <p:spPr/>
        <p:txBody>
          <a:bodyPr>
            <a:normAutofit fontScale="90000"/>
          </a:bodyPr>
          <a:lstStyle/>
          <a:p>
            <a:pPr algn="ctr"/>
            <a:r>
              <a:rPr lang="es-EC" dirty="0" smtClean="0"/>
              <a:t>RENTABILIDAD ECONOMICA DE LA GENERACION DE VAPOR</a:t>
            </a:r>
            <a:endParaRPr lang="es-EC" dirty="0"/>
          </a:p>
        </p:txBody>
      </p:sp>
      <p:pic>
        <p:nvPicPr>
          <p:cNvPr id="47106" name="Picture 2"/>
          <p:cNvPicPr>
            <a:picLocks noChangeAspect="1" noChangeArrowheads="1"/>
          </p:cNvPicPr>
          <p:nvPr/>
        </p:nvPicPr>
        <p:blipFill>
          <a:blip r:embed="rId2"/>
          <a:srcRect l="36786" t="26774" r="31369" b="18158"/>
          <a:stretch>
            <a:fillRect/>
          </a:stretch>
        </p:blipFill>
        <p:spPr bwMode="auto">
          <a:xfrm>
            <a:off x="2357422" y="1500174"/>
            <a:ext cx="4786346" cy="4653392"/>
          </a:xfrm>
          <a:prstGeom prst="rect">
            <a:avLst/>
          </a:prstGeom>
          <a:ln>
            <a:headEnd/>
            <a:tailEnd/>
          </a:ln>
        </p:spPr>
        <p:style>
          <a:lnRef idx="2">
            <a:schemeClr val="accent1"/>
          </a:lnRef>
          <a:fillRef idx="1">
            <a:schemeClr val="lt1"/>
          </a:fillRef>
          <a:effectRef idx="0">
            <a:schemeClr val="accent1"/>
          </a:effectRef>
          <a:fontRef idx="minor">
            <a:schemeClr val="dk1"/>
          </a:fontRef>
        </p:style>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l="13177" t="23438" r="8309" b="12109"/>
          <a:stretch>
            <a:fillRect/>
          </a:stretch>
        </p:blipFill>
        <p:spPr bwMode="auto">
          <a:xfrm>
            <a:off x="285720" y="1643050"/>
            <a:ext cx="8643998" cy="3989537"/>
          </a:xfrm>
          <a:prstGeom prst="rect">
            <a:avLst/>
          </a:prstGeom>
          <a:ln>
            <a:headEnd/>
            <a:tailEnd/>
          </a:ln>
        </p:spPr>
        <p:style>
          <a:lnRef idx="2">
            <a:schemeClr val="accent1"/>
          </a:lnRef>
          <a:fillRef idx="1">
            <a:schemeClr val="lt1"/>
          </a:fillRef>
          <a:effectRef idx="0">
            <a:schemeClr val="accent1"/>
          </a:effectRef>
          <a:fontRef idx="minor">
            <a:schemeClr val="dk1"/>
          </a:fontRef>
        </p:style>
      </p:pic>
      <p:sp>
        <p:nvSpPr>
          <p:cNvPr id="5" name="2 Título"/>
          <p:cNvSpPr>
            <a:spLocks noGrp="1"/>
          </p:cNvSpPr>
          <p:nvPr>
            <p:ph type="title"/>
          </p:nvPr>
        </p:nvSpPr>
        <p:spPr/>
        <p:txBody>
          <a:bodyPr>
            <a:normAutofit fontScale="90000"/>
          </a:bodyPr>
          <a:lstStyle/>
          <a:p>
            <a:pPr algn="ctr"/>
            <a:r>
              <a:rPr lang="es-EC" dirty="0" smtClean="0"/>
              <a:t>RENTABILIDAD ECONOMICA DE LA GENERACION DE VAPOR</a:t>
            </a:r>
            <a:endParaRPr lang="es-EC" dirty="0"/>
          </a:p>
        </p:txBody>
      </p:sp>
    </p:spTree>
  </p:cSld>
  <p:clrMapOvr>
    <a:masterClrMapping/>
  </p:clrMapOvr>
  <p:transition spd="med">
    <p:newsflash/>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Título"/>
          <p:cNvSpPr>
            <a:spLocks noGrp="1"/>
          </p:cNvSpPr>
          <p:nvPr>
            <p:ph type="title"/>
          </p:nvPr>
        </p:nvSpPr>
        <p:spPr/>
        <p:txBody>
          <a:bodyPr>
            <a:normAutofit fontScale="90000"/>
          </a:bodyPr>
          <a:lstStyle/>
          <a:p>
            <a:pPr algn="ctr"/>
            <a:r>
              <a:rPr lang="es-EC" dirty="0" smtClean="0"/>
              <a:t>RENTABILIDAD ECONOMICA DE LA GENERACION DE VAPOR</a:t>
            </a:r>
            <a:endParaRPr lang="es-EC" dirty="0"/>
          </a:p>
        </p:txBody>
      </p:sp>
      <p:pic>
        <p:nvPicPr>
          <p:cNvPr id="5122" name="Picture 2"/>
          <p:cNvPicPr>
            <a:picLocks noChangeAspect="1" noChangeArrowheads="1"/>
          </p:cNvPicPr>
          <p:nvPr/>
        </p:nvPicPr>
        <p:blipFill>
          <a:blip r:embed="rId2"/>
          <a:srcRect l="13726" t="51758" r="5014" b="9179"/>
          <a:stretch>
            <a:fillRect/>
          </a:stretch>
        </p:blipFill>
        <p:spPr bwMode="auto">
          <a:xfrm>
            <a:off x="71405" y="2357430"/>
            <a:ext cx="8986901" cy="2643206"/>
          </a:xfrm>
          <a:prstGeom prst="rect">
            <a:avLst/>
          </a:prstGeom>
          <a:ln>
            <a:headEnd/>
            <a:tailEnd/>
          </a:ln>
        </p:spPr>
        <p:style>
          <a:lnRef idx="2">
            <a:schemeClr val="accent1"/>
          </a:lnRef>
          <a:fillRef idx="1">
            <a:schemeClr val="lt1"/>
          </a:fillRef>
          <a:effectRef idx="0">
            <a:schemeClr val="accent1"/>
          </a:effectRef>
          <a:fontRef idx="minor">
            <a:schemeClr val="dk1"/>
          </a:fontRef>
        </p:style>
      </p:pic>
    </p:spTree>
  </p:cSld>
  <p:clrMapOvr>
    <a:masterClrMapping/>
  </p:clrMapOvr>
  <p:transition spd="med">
    <p:cover dir="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571472" y="1500175"/>
            <a:ext cx="7872442" cy="4071966"/>
          </a:xfrm>
        </p:spPr>
        <p:style>
          <a:lnRef idx="1">
            <a:schemeClr val="accent1"/>
          </a:lnRef>
          <a:fillRef idx="2">
            <a:schemeClr val="accent1"/>
          </a:fillRef>
          <a:effectRef idx="1">
            <a:schemeClr val="accent1"/>
          </a:effectRef>
          <a:fontRef idx="minor">
            <a:schemeClr val="dk1"/>
          </a:fontRef>
        </p:style>
        <p:txBody>
          <a:bodyPr>
            <a:normAutofit/>
          </a:bodyPr>
          <a:lstStyle/>
          <a:p>
            <a:pPr marL="0" indent="0" algn="just"/>
            <a:r>
              <a:rPr lang="es-ES" sz="2400" dirty="0" smtClean="0">
                <a:latin typeface="Calibri" pitchFamily="34" charset="0"/>
                <a:cs typeface="Calibri" pitchFamily="34" charset="0"/>
              </a:rPr>
              <a:t> La generación de vapor con cascarilla de arroz es viable técnicamente, sin embargo financieramente es necesario analizar los requerimientos específicos del sistema para poder emprenderlo.</a:t>
            </a:r>
          </a:p>
          <a:p>
            <a:pPr marL="0" indent="0" algn="just"/>
            <a:endParaRPr lang="es-ES" sz="2400" dirty="0" smtClean="0">
              <a:latin typeface="Calibri" pitchFamily="34" charset="0"/>
              <a:cs typeface="Calibri" pitchFamily="34" charset="0"/>
            </a:endParaRPr>
          </a:p>
          <a:p>
            <a:pPr marL="0" indent="0" algn="just"/>
            <a:r>
              <a:rPr lang="es-ES" sz="2400" dirty="0" smtClean="0">
                <a:latin typeface="Calibri" pitchFamily="34" charset="0"/>
                <a:cs typeface="Calibri" pitchFamily="34" charset="0"/>
              </a:rPr>
              <a:t>  El desarrollo de proyectos ambientales con la utilización de energías renovables creara además de beneficios con el ecosistema, mas oportunidades de empleo y brindara  un entorno laboral seguro sin peligro de exposiciones que comprometan la salud de los trabajadores.</a:t>
            </a:r>
            <a:endParaRPr lang="es-EC" sz="2400" dirty="0" smtClean="0">
              <a:latin typeface="Calibri" pitchFamily="34" charset="0"/>
              <a:cs typeface="Calibri" pitchFamily="34" charset="0"/>
            </a:endParaRPr>
          </a:p>
          <a:p>
            <a:pPr lvl="0">
              <a:buNone/>
            </a:pPr>
            <a:endParaRPr lang="es-EC" dirty="0" smtClean="0"/>
          </a:p>
          <a:p>
            <a:pPr>
              <a:buNone/>
            </a:pPr>
            <a:endParaRPr lang="es-EC" dirty="0"/>
          </a:p>
        </p:txBody>
      </p:sp>
      <p:sp>
        <p:nvSpPr>
          <p:cNvPr id="3" name="2 Título"/>
          <p:cNvSpPr>
            <a:spLocks noGrp="1"/>
          </p:cNvSpPr>
          <p:nvPr>
            <p:ph type="title"/>
          </p:nvPr>
        </p:nvSpPr>
        <p:spPr/>
        <p:txBody>
          <a:bodyPr/>
          <a:lstStyle/>
          <a:p>
            <a:pPr algn="ctr"/>
            <a:r>
              <a:rPr lang="es-EC" dirty="0" smtClean="0"/>
              <a:t>CONCLUSIONES </a:t>
            </a:r>
            <a:endParaRPr lang="es-EC"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a:normAutofit fontScale="90000"/>
          </a:bodyPr>
          <a:lstStyle/>
          <a:p>
            <a:pPr algn="ctr"/>
            <a:r>
              <a:rPr lang="es-EC" dirty="0" smtClean="0"/>
              <a:t>ESTADO DE LA CASCARILLA DE ARROZ EN EL ECUADOR</a:t>
            </a:r>
            <a:endParaRPr lang="es-EC" dirty="0"/>
          </a:p>
        </p:txBody>
      </p:sp>
      <p:sp>
        <p:nvSpPr>
          <p:cNvPr id="5" name="4 CuadroTexto"/>
          <p:cNvSpPr txBox="1"/>
          <p:nvPr/>
        </p:nvSpPr>
        <p:spPr>
          <a:xfrm>
            <a:off x="714348" y="1571612"/>
            <a:ext cx="2071702" cy="1569660"/>
          </a:xfrm>
          <a:prstGeom prst="rect">
            <a:avLst/>
          </a:prstGeom>
          <a:solidFill>
            <a:schemeClr val="accent3">
              <a:lumMod val="60000"/>
              <a:lumOff val="40000"/>
            </a:schemeClr>
          </a:solidFill>
        </p:spPr>
        <p:txBody>
          <a:bodyPr wrap="square" rtlCol="0">
            <a:spAutoFit/>
          </a:bodyPr>
          <a:lstStyle/>
          <a:p>
            <a:pPr algn="ctr"/>
            <a:r>
              <a:rPr lang="es-EC" sz="2800" b="1" dirty="0" err="1" smtClean="0">
                <a:effectLst>
                  <a:outerShdw blurRad="38100" dist="38100" dir="2700000" algn="tl">
                    <a:srgbClr val="000000">
                      <a:alpha val="43137"/>
                    </a:srgbClr>
                  </a:outerShdw>
                </a:effectLst>
                <a:latin typeface="Calibri" pitchFamily="34" charset="0"/>
                <a:cs typeface="Calibri" pitchFamily="34" charset="0"/>
              </a:rPr>
              <a:t>Piladoras</a:t>
            </a:r>
            <a:r>
              <a:rPr lang="es-EC" sz="2800" b="1" dirty="0" smtClean="0">
                <a:effectLst>
                  <a:outerShdw blurRad="38100" dist="38100" dir="2700000" algn="tl">
                    <a:srgbClr val="000000">
                      <a:alpha val="43137"/>
                    </a:srgbClr>
                  </a:outerShdw>
                </a:effectLst>
                <a:latin typeface="Calibri" pitchFamily="34" charset="0"/>
                <a:cs typeface="Calibri" pitchFamily="34" charset="0"/>
              </a:rPr>
              <a:t> registradas</a:t>
            </a:r>
          </a:p>
          <a:p>
            <a:pPr algn="ctr"/>
            <a:r>
              <a:rPr lang="es-EC" sz="4000" b="1" dirty="0" smtClean="0">
                <a:latin typeface="Calibri" pitchFamily="34" charset="0"/>
                <a:cs typeface="Calibri" pitchFamily="34" charset="0"/>
              </a:rPr>
              <a:t>1066</a:t>
            </a:r>
            <a:endParaRPr lang="es-EC" sz="4000" b="1" dirty="0"/>
          </a:p>
        </p:txBody>
      </p:sp>
      <p:sp>
        <p:nvSpPr>
          <p:cNvPr id="6" name="5 CuadroTexto"/>
          <p:cNvSpPr txBox="1"/>
          <p:nvPr/>
        </p:nvSpPr>
        <p:spPr>
          <a:xfrm>
            <a:off x="3500430" y="1553822"/>
            <a:ext cx="4714908" cy="1446550"/>
          </a:xfrm>
          <a:prstGeom prst="rect">
            <a:avLst/>
          </a:prstGeom>
          <a:solidFill>
            <a:srgbClr val="FFFF00"/>
          </a:solidFill>
          <a:ln>
            <a:solidFill>
              <a:schemeClr val="accent1">
                <a:lumMod val="75000"/>
              </a:schemeClr>
            </a:solidFill>
          </a:ln>
        </p:spPr>
        <p:txBody>
          <a:bodyPr wrap="square" rtlCol="0">
            <a:spAutoFit/>
          </a:bodyPr>
          <a:lstStyle/>
          <a:p>
            <a:pPr algn="just"/>
            <a:r>
              <a:rPr lang="es-EC" sz="2800" dirty="0" smtClean="0">
                <a:latin typeface="Calibri" pitchFamily="34" charset="0"/>
                <a:cs typeface="Calibri" pitchFamily="34" charset="0"/>
              </a:rPr>
              <a:t>L</a:t>
            </a:r>
            <a:r>
              <a:rPr lang="es-EC" sz="2800" dirty="0" smtClean="0">
                <a:latin typeface="Calibri" pitchFamily="34" charset="0"/>
                <a:cs typeface="Calibri" pitchFamily="34" charset="0"/>
              </a:rPr>
              <a:t>a </a:t>
            </a:r>
            <a:r>
              <a:rPr lang="es-EC" sz="2800" dirty="0" smtClean="0">
                <a:latin typeface="Calibri" pitchFamily="34" charset="0"/>
                <a:cs typeface="Calibri" pitchFamily="34" charset="0"/>
              </a:rPr>
              <a:t>mayoría se encuentran concentradas en las provincias del Guayas y Los </a:t>
            </a:r>
            <a:r>
              <a:rPr lang="es-EC" sz="3200" dirty="0" smtClean="0">
                <a:latin typeface="Calibri" pitchFamily="34" charset="0"/>
                <a:cs typeface="Calibri" pitchFamily="34" charset="0"/>
              </a:rPr>
              <a:t>Ríos</a:t>
            </a:r>
            <a:r>
              <a:rPr lang="es-EC" sz="2800" dirty="0" smtClean="0">
                <a:latin typeface="Calibri" pitchFamily="34" charset="0"/>
                <a:cs typeface="Calibri" pitchFamily="34" charset="0"/>
              </a:rPr>
              <a:t>.</a:t>
            </a:r>
            <a:endParaRPr lang="es-EC" sz="2800" dirty="0"/>
          </a:p>
        </p:txBody>
      </p:sp>
      <p:sp>
        <p:nvSpPr>
          <p:cNvPr id="7" name="6 CuadroTexto"/>
          <p:cNvSpPr txBox="1"/>
          <p:nvPr/>
        </p:nvSpPr>
        <p:spPr>
          <a:xfrm>
            <a:off x="642910" y="3500438"/>
            <a:ext cx="3857652" cy="1877437"/>
          </a:xfrm>
          <a:prstGeom prst="rect">
            <a:avLst/>
          </a:prstGeom>
          <a:solidFill>
            <a:schemeClr val="accent1">
              <a:lumMod val="40000"/>
              <a:lumOff val="60000"/>
            </a:schemeClr>
          </a:solidFill>
        </p:spPr>
        <p:txBody>
          <a:bodyPr wrap="square" rtlCol="0">
            <a:spAutoFit/>
          </a:bodyPr>
          <a:lstStyle/>
          <a:p>
            <a:r>
              <a:rPr lang="es-EC" sz="2000" dirty="0" smtClean="0">
                <a:latin typeface="Calibri" pitchFamily="34" charset="0"/>
                <a:cs typeface="Calibri" pitchFamily="34" charset="0"/>
              </a:rPr>
              <a:t> La producción de arroz en el 2010, según el </a:t>
            </a:r>
            <a:r>
              <a:rPr lang="es-EC" sz="2000" dirty="0" err="1" smtClean="0">
                <a:latin typeface="Calibri" pitchFamily="34" charset="0"/>
                <a:cs typeface="Calibri" pitchFamily="34" charset="0"/>
              </a:rPr>
              <a:t>MAGAP</a:t>
            </a:r>
            <a:r>
              <a:rPr lang="es-EC" sz="2000" dirty="0" smtClean="0">
                <a:latin typeface="Calibri" pitchFamily="34" charset="0"/>
                <a:cs typeface="Calibri" pitchFamily="34" charset="0"/>
              </a:rPr>
              <a:t>, fue de 1’165.589 ton. Se prevé al final del 2011  haber tenido una producción de 1’195.852 ton.</a:t>
            </a:r>
          </a:p>
          <a:p>
            <a:endParaRPr lang="es-EC" sz="1400" dirty="0"/>
          </a:p>
        </p:txBody>
      </p:sp>
      <p:sp>
        <p:nvSpPr>
          <p:cNvPr id="8" name="7 Flecha derecha"/>
          <p:cNvSpPr/>
          <p:nvPr/>
        </p:nvSpPr>
        <p:spPr>
          <a:xfrm>
            <a:off x="2857488" y="2143116"/>
            <a:ext cx="571504"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8 CuadroTexto"/>
          <p:cNvSpPr txBox="1"/>
          <p:nvPr/>
        </p:nvSpPr>
        <p:spPr>
          <a:xfrm>
            <a:off x="4714876" y="3500438"/>
            <a:ext cx="4286280" cy="2308324"/>
          </a:xfrm>
          <a:prstGeom prst="rect">
            <a:avLst/>
          </a:prstGeom>
          <a:solidFill>
            <a:schemeClr val="accent1">
              <a:lumMod val="40000"/>
              <a:lumOff val="60000"/>
            </a:schemeClr>
          </a:solidFill>
        </p:spPr>
        <p:txBody>
          <a:bodyPr wrap="square" rtlCol="0">
            <a:spAutoFit/>
          </a:bodyPr>
          <a:lstStyle/>
          <a:p>
            <a:pPr algn="just"/>
            <a:r>
              <a:rPr lang="es-EC" dirty="0" smtClean="0">
                <a:latin typeface="Calibri" pitchFamily="34" charset="0"/>
                <a:cs typeface="Calibri" pitchFamily="34" charset="0"/>
              </a:rPr>
              <a:t>E</a:t>
            </a:r>
            <a:r>
              <a:rPr lang="es-EC" dirty="0" smtClean="0">
                <a:latin typeface="Calibri" pitchFamily="34" charset="0"/>
                <a:cs typeface="Calibri" pitchFamily="34" charset="0"/>
              </a:rPr>
              <a:t>l </a:t>
            </a:r>
            <a:r>
              <a:rPr lang="es-EC" dirty="0" smtClean="0">
                <a:latin typeface="Calibri" pitchFamily="34" charset="0"/>
                <a:cs typeface="Calibri" pitchFamily="34" charset="0"/>
              </a:rPr>
              <a:t>22% del arroz esta compuesto por cascarilla de </a:t>
            </a:r>
            <a:r>
              <a:rPr lang="es-EC" dirty="0" smtClean="0">
                <a:latin typeface="Calibri" pitchFamily="34" charset="0"/>
                <a:cs typeface="Calibri" pitchFamily="34" charset="0"/>
              </a:rPr>
              <a:t>arroz (Fuente </a:t>
            </a:r>
            <a:r>
              <a:rPr lang="es-EC" dirty="0" err="1" smtClean="0">
                <a:latin typeface="Calibri" pitchFamily="34" charset="0"/>
                <a:cs typeface="Calibri" pitchFamily="34" charset="0"/>
              </a:rPr>
              <a:t>AGROCALIDAD</a:t>
            </a:r>
            <a:r>
              <a:rPr lang="es-EC" dirty="0" smtClean="0">
                <a:latin typeface="Calibri" pitchFamily="34" charset="0"/>
                <a:cs typeface="Calibri" pitchFamily="34" charset="0"/>
              </a:rPr>
              <a:t>); </a:t>
            </a:r>
            <a:r>
              <a:rPr lang="es-EC" b="1" i="1" dirty="0" smtClean="0">
                <a:effectLst>
                  <a:outerShdw blurRad="38100" dist="38100" dir="2700000" algn="tl">
                    <a:srgbClr val="000000">
                      <a:alpha val="43137"/>
                    </a:srgbClr>
                  </a:outerShdw>
                </a:effectLst>
                <a:latin typeface="Calibri" pitchFamily="34" charset="0"/>
                <a:cs typeface="Calibri" pitchFamily="34" charset="0"/>
              </a:rPr>
              <a:t>Además:</a:t>
            </a:r>
          </a:p>
          <a:p>
            <a:pPr algn="just"/>
            <a:endParaRPr lang="es-EC" dirty="0" smtClean="0">
              <a:latin typeface="Calibri" pitchFamily="34" charset="0"/>
              <a:cs typeface="Calibri" pitchFamily="34" charset="0"/>
            </a:endParaRPr>
          </a:p>
          <a:p>
            <a:pPr algn="just"/>
            <a:r>
              <a:rPr lang="es-EC" dirty="0" smtClean="0">
                <a:latin typeface="Calibri" pitchFamily="34" charset="0"/>
                <a:cs typeface="Calibri" pitchFamily="34" charset="0"/>
              </a:rPr>
              <a:t>En el 2010 </a:t>
            </a:r>
            <a:r>
              <a:rPr lang="es-EC" dirty="0" smtClean="0">
                <a:latin typeface="Calibri" pitchFamily="34" charset="0"/>
                <a:cs typeface="Calibri" pitchFamily="34" charset="0"/>
              </a:rPr>
              <a:t>se obtuvieron 256.429 ton de cascarilla. Con esta cantidad se estarían desplazando 627450 </a:t>
            </a:r>
            <a:r>
              <a:rPr lang="es-EC" dirty="0" err="1" smtClean="0">
                <a:latin typeface="Calibri" pitchFamily="34" charset="0"/>
                <a:cs typeface="Calibri" pitchFamily="34" charset="0"/>
              </a:rPr>
              <a:t>BEP</a:t>
            </a:r>
            <a:r>
              <a:rPr lang="es-EC" dirty="0" smtClean="0">
                <a:latin typeface="Calibri" pitchFamily="34" charset="0"/>
                <a:cs typeface="Calibri" pitchFamily="34" charset="0"/>
              </a:rPr>
              <a:t> (Barriles Equivalentes de Petróleo).</a:t>
            </a:r>
            <a:endParaRPr lang="es-EC" dirty="0" smtClean="0">
              <a:latin typeface="Calibri" pitchFamily="34" charset="0"/>
              <a:cs typeface="Calibri" pitchFamily="34" charset="0"/>
            </a:endParaRPr>
          </a:p>
        </p:txBody>
      </p:sp>
    </p:spTree>
  </p:cSld>
  <p:clrMapOvr>
    <a:masterClrMapping/>
  </p:clrMapOvr>
  <p:transition spd="med">
    <p:push/>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81329"/>
            <a:ext cx="8229600" cy="4233688"/>
          </a:xfrm>
        </p:spPr>
        <p:style>
          <a:lnRef idx="1">
            <a:schemeClr val="accent1"/>
          </a:lnRef>
          <a:fillRef idx="2">
            <a:schemeClr val="accent1"/>
          </a:fillRef>
          <a:effectRef idx="1">
            <a:schemeClr val="accent1"/>
          </a:effectRef>
          <a:fontRef idx="minor">
            <a:schemeClr val="dk1"/>
          </a:fontRef>
        </p:style>
        <p:txBody>
          <a:bodyPr>
            <a:normAutofit lnSpcReduction="10000"/>
          </a:bodyPr>
          <a:lstStyle/>
          <a:p>
            <a:pPr marL="0" indent="0" algn="just"/>
            <a:r>
              <a:rPr lang="es-ES" sz="2400" dirty="0" smtClean="0">
                <a:latin typeface="Calibri" pitchFamily="34" charset="0"/>
                <a:cs typeface="Calibri" pitchFamily="34" charset="0"/>
              </a:rPr>
              <a:t>  El contexto básico en el cual se debe analizar la utilización de la cascarilla de arroz como fuente de energía alternativa debe situarse en las reales condiciones imperantes en el país como son los precios relativos de la energía; la disponibilidad de cascarilla; y la existencia de equipamientos aptos para la conversión energética.</a:t>
            </a:r>
          </a:p>
          <a:p>
            <a:pPr marL="0" indent="0" algn="just"/>
            <a:endParaRPr lang="es-ES" sz="2400" dirty="0" smtClean="0">
              <a:latin typeface="Calibri" pitchFamily="34" charset="0"/>
              <a:cs typeface="Calibri" pitchFamily="34" charset="0"/>
            </a:endParaRPr>
          </a:p>
          <a:p>
            <a:pPr marL="0" indent="0" algn="just"/>
            <a:r>
              <a:rPr lang="es-ES" sz="2400" dirty="0" smtClean="0">
                <a:latin typeface="Calibri" pitchFamily="34" charset="0"/>
                <a:cs typeface="Calibri" pitchFamily="34" charset="0"/>
              </a:rPr>
              <a:t>   La utilización de fuentes alternativas de energía que no son hidrocarburos representan un beneficio económico para el país ya que la menor importación, en nuestro caso del Diesel, provoca una disminución del flujo de divisas fuera de nuestro territorio.</a:t>
            </a:r>
            <a:endParaRPr lang="es-EC" sz="2400" dirty="0" smtClean="0">
              <a:latin typeface="Calibri" pitchFamily="34" charset="0"/>
              <a:cs typeface="Calibri" pitchFamily="34" charset="0"/>
            </a:endParaRPr>
          </a:p>
          <a:p>
            <a:pPr marL="0" lvl="0" indent="0">
              <a:buNone/>
            </a:pPr>
            <a:endParaRPr lang="es-EC" dirty="0"/>
          </a:p>
        </p:txBody>
      </p:sp>
      <p:sp>
        <p:nvSpPr>
          <p:cNvPr id="4" name="2 Título"/>
          <p:cNvSpPr>
            <a:spLocks noGrp="1"/>
          </p:cNvSpPr>
          <p:nvPr>
            <p:ph type="title"/>
          </p:nvPr>
        </p:nvSpPr>
        <p:spPr/>
        <p:txBody>
          <a:bodyPr/>
          <a:lstStyle/>
          <a:p>
            <a:pPr algn="ctr"/>
            <a:r>
              <a:rPr lang="es-EC" dirty="0" smtClean="0"/>
              <a:t>CONCLUSIONES </a:t>
            </a:r>
            <a:endParaRPr lang="es-EC"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642910" y="1714489"/>
            <a:ext cx="8229600" cy="3929090"/>
          </a:xfrm>
        </p:spPr>
        <p:style>
          <a:lnRef idx="1">
            <a:schemeClr val="accent1"/>
          </a:lnRef>
          <a:fillRef idx="2">
            <a:schemeClr val="accent1"/>
          </a:fillRef>
          <a:effectRef idx="1">
            <a:schemeClr val="accent1"/>
          </a:effectRef>
          <a:fontRef idx="minor">
            <a:schemeClr val="dk1"/>
          </a:fontRef>
        </p:style>
        <p:txBody>
          <a:bodyPr>
            <a:normAutofit/>
          </a:bodyPr>
          <a:lstStyle/>
          <a:p>
            <a:pPr marL="0" indent="0" algn="just"/>
            <a:r>
              <a:rPr lang="es-ES" sz="2400" dirty="0" smtClean="0">
                <a:latin typeface="Calibri" pitchFamily="34" charset="0"/>
                <a:cs typeface="Calibri" pitchFamily="34" charset="0"/>
              </a:rPr>
              <a:t>  Implementar regulaciones para reducir la disposición incontrolada de los residuos de la cascarilla de arroz y para impulsar el uso energético de estos residuos en todos los casos en que ello sea factible.</a:t>
            </a:r>
            <a:endParaRPr lang="es-EC" sz="2400" dirty="0" smtClean="0">
              <a:latin typeface="Calibri" pitchFamily="34" charset="0"/>
              <a:cs typeface="Calibri" pitchFamily="34" charset="0"/>
            </a:endParaRPr>
          </a:p>
          <a:p>
            <a:pPr marL="0" indent="0" algn="just"/>
            <a:endParaRPr lang="es-ES" sz="2400" dirty="0" smtClean="0">
              <a:latin typeface="Calibri" pitchFamily="34" charset="0"/>
              <a:cs typeface="Calibri" pitchFamily="34" charset="0"/>
            </a:endParaRPr>
          </a:p>
          <a:p>
            <a:pPr marL="0" indent="0" algn="just"/>
            <a:r>
              <a:rPr lang="es-ES" sz="2400" dirty="0" smtClean="0">
                <a:latin typeface="Calibri" pitchFamily="34" charset="0"/>
                <a:cs typeface="Calibri" pitchFamily="34" charset="0"/>
              </a:rPr>
              <a:t>  Interesar a las cámaras empresarias y cooperativas orientadas al sector arrocero en el tema de la generación de vapor y electricidad a partir de la cascarilla, explicitando los beneficios que se derivan de la utilización eficiente de este recurso.</a:t>
            </a:r>
            <a:endParaRPr lang="es-EC" sz="2400" dirty="0" smtClean="0">
              <a:latin typeface="Calibri" pitchFamily="34" charset="0"/>
              <a:cs typeface="Calibri" pitchFamily="34" charset="0"/>
            </a:endParaRPr>
          </a:p>
          <a:p>
            <a:pPr>
              <a:buNone/>
            </a:pPr>
            <a:endParaRPr lang="es-EC" dirty="0"/>
          </a:p>
        </p:txBody>
      </p:sp>
      <p:sp>
        <p:nvSpPr>
          <p:cNvPr id="3" name="2 Título"/>
          <p:cNvSpPr>
            <a:spLocks noGrp="1"/>
          </p:cNvSpPr>
          <p:nvPr>
            <p:ph type="title"/>
          </p:nvPr>
        </p:nvSpPr>
        <p:spPr/>
        <p:txBody>
          <a:bodyPr/>
          <a:lstStyle/>
          <a:p>
            <a:pPr algn="ctr"/>
            <a:r>
              <a:rPr lang="es-EC" dirty="0" smtClean="0"/>
              <a:t>RECOMENDACIONES</a:t>
            </a:r>
            <a:endParaRPr lang="es-EC"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642910" y="1928802"/>
            <a:ext cx="8229600" cy="3214709"/>
          </a:xfrm>
        </p:spPr>
        <p:style>
          <a:lnRef idx="1">
            <a:schemeClr val="accent1"/>
          </a:lnRef>
          <a:fillRef idx="2">
            <a:schemeClr val="accent1"/>
          </a:fillRef>
          <a:effectRef idx="1">
            <a:schemeClr val="accent1"/>
          </a:effectRef>
          <a:fontRef idx="minor">
            <a:schemeClr val="dk1"/>
          </a:fontRef>
        </p:style>
        <p:txBody>
          <a:bodyPr/>
          <a:lstStyle/>
          <a:p>
            <a:pPr marL="0" indent="0" algn="just"/>
            <a:r>
              <a:rPr lang="es-ES" sz="2400" dirty="0" smtClean="0">
                <a:latin typeface="Calibri" pitchFamily="34" charset="0"/>
                <a:cs typeface="Calibri" pitchFamily="34" charset="0"/>
              </a:rPr>
              <a:t>  Ampliar el reconocimiento de la cascarilla de arroz como una fuente energética moderna, para la generación de energía térmica y eléctrica y consolidar el desarrollo tecnológico en este campo.</a:t>
            </a:r>
          </a:p>
          <a:p>
            <a:pPr marL="0" indent="0" algn="just"/>
            <a:endParaRPr lang="es-EC" sz="2400" dirty="0" smtClean="0">
              <a:latin typeface="Calibri" pitchFamily="34" charset="0"/>
              <a:cs typeface="Calibri" pitchFamily="34" charset="0"/>
            </a:endParaRPr>
          </a:p>
          <a:p>
            <a:pPr marL="0" indent="0" algn="just"/>
            <a:r>
              <a:rPr lang="es-ES" sz="2400" dirty="0" smtClean="0">
                <a:latin typeface="Calibri" pitchFamily="34" charset="0"/>
                <a:cs typeface="Calibri" pitchFamily="34" charset="0"/>
              </a:rPr>
              <a:t>  Promover eventos y actividades, así como proyectos demostrativos sobre la utilización de este recurso renovable.</a:t>
            </a:r>
            <a:endParaRPr lang="es-EC" sz="2400" dirty="0" smtClean="0">
              <a:latin typeface="Calibri" pitchFamily="34" charset="0"/>
              <a:cs typeface="Calibri" pitchFamily="34" charset="0"/>
            </a:endParaRPr>
          </a:p>
          <a:p>
            <a:pPr>
              <a:buNone/>
            </a:pPr>
            <a:endParaRPr lang="es-EC" dirty="0"/>
          </a:p>
        </p:txBody>
      </p:sp>
      <p:sp>
        <p:nvSpPr>
          <p:cNvPr id="4" name="2 Título"/>
          <p:cNvSpPr>
            <a:spLocks noGrp="1"/>
          </p:cNvSpPr>
          <p:nvPr>
            <p:ph type="title"/>
          </p:nvPr>
        </p:nvSpPr>
        <p:spPr/>
        <p:txBody>
          <a:bodyPr/>
          <a:lstStyle/>
          <a:p>
            <a:pPr algn="ctr"/>
            <a:r>
              <a:rPr lang="es-EC" dirty="0" smtClean="0"/>
              <a:t>RECOMENDACIONES</a:t>
            </a:r>
            <a:endParaRPr lang="es-EC"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Título"/>
          <p:cNvSpPr>
            <a:spLocks noGrp="1"/>
          </p:cNvSpPr>
          <p:nvPr>
            <p:ph type="title"/>
          </p:nvPr>
        </p:nvSpPr>
        <p:spPr>
          <a:xfrm>
            <a:off x="628680" y="1285860"/>
            <a:ext cx="7943848" cy="4071966"/>
          </a:xfrm>
        </p:spPr>
        <p:style>
          <a:lnRef idx="1">
            <a:schemeClr val="accent3"/>
          </a:lnRef>
          <a:fillRef idx="2">
            <a:schemeClr val="accent3"/>
          </a:fillRef>
          <a:effectRef idx="1">
            <a:schemeClr val="accent3"/>
          </a:effectRef>
          <a:fontRef idx="minor">
            <a:schemeClr val="dk1"/>
          </a:fontRef>
        </p:style>
        <p:txBody>
          <a:bodyPr>
            <a:noAutofit/>
          </a:bodyPr>
          <a:lstStyle/>
          <a:p>
            <a:pPr algn="ctr"/>
            <a:r>
              <a:rPr lang="es-EC" sz="7200" dirty="0" smtClean="0"/>
              <a:t>GRACIAS</a:t>
            </a:r>
            <a:endParaRPr lang="es-EC" sz="7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972452" cy="939784"/>
          </a:xfrm>
        </p:spPr>
        <p:txBody>
          <a:bodyPr>
            <a:normAutofit fontScale="90000"/>
          </a:bodyPr>
          <a:lstStyle/>
          <a:p>
            <a:pPr algn="ctr"/>
            <a:r>
              <a:rPr lang="es-EC" dirty="0" smtClean="0"/>
              <a:t>PROPIEDADES DE LA CASCARILLA DE ARROZ</a:t>
            </a:r>
            <a:endParaRPr lang="es-EC" dirty="0"/>
          </a:p>
        </p:txBody>
      </p:sp>
      <p:pic>
        <p:nvPicPr>
          <p:cNvPr id="7170" name="Picture 2" descr="C:\Users\Jonnathan\Desktop\Arroz_mano.jpg"/>
          <p:cNvPicPr>
            <a:picLocks noChangeAspect="1" noChangeArrowheads="1"/>
          </p:cNvPicPr>
          <p:nvPr/>
        </p:nvPicPr>
        <p:blipFill>
          <a:blip r:embed="rId2"/>
          <a:srcRect/>
          <a:stretch>
            <a:fillRect/>
          </a:stretch>
        </p:blipFill>
        <p:spPr bwMode="auto">
          <a:xfrm>
            <a:off x="642910" y="1698957"/>
            <a:ext cx="3471887" cy="4071966"/>
          </a:xfrm>
          <a:prstGeom prst="rect">
            <a:avLst/>
          </a:prstGeom>
          <a:noFill/>
        </p:spPr>
      </p:pic>
      <p:sp>
        <p:nvSpPr>
          <p:cNvPr id="6" name="5 CuadroTexto"/>
          <p:cNvSpPr txBox="1"/>
          <p:nvPr/>
        </p:nvSpPr>
        <p:spPr>
          <a:xfrm>
            <a:off x="4429124" y="1698957"/>
            <a:ext cx="4286280" cy="1631216"/>
          </a:xfrm>
          <a:prstGeom prst="rect">
            <a:avLst/>
          </a:prstGeom>
          <a:solidFill>
            <a:schemeClr val="accent1">
              <a:lumMod val="40000"/>
              <a:lumOff val="60000"/>
            </a:schemeClr>
          </a:solidFill>
        </p:spPr>
        <p:txBody>
          <a:bodyPr wrap="square" rtlCol="0">
            <a:spAutoFit/>
          </a:bodyPr>
          <a:lstStyle/>
          <a:p>
            <a:r>
              <a:rPr lang="es-EC" sz="2000" dirty="0" smtClean="0">
                <a:latin typeface="Calibri" pitchFamily="34" charset="0"/>
                <a:cs typeface="Calibri" pitchFamily="34" charset="0"/>
              </a:rPr>
              <a:t>El arroz es un </a:t>
            </a:r>
            <a:r>
              <a:rPr lang="es-EC" sz="2000" dirty="0" smtClean="0">
                <a:latin typeface="Calibri" pitchFamily="34" charset="0"/>
                <a:cs typeface="Calibri" pitchFamily="34" charset="0"/>
              </a:rPr>
              <a:t>grano </a:t>
            </a:r>
            <a:r>
              <a:rPr lang="es-EC" sz="2000" dirty="0" smtClean="0">
                <a:latin typeface="Calibri" pitchFamily="34" charset="0"/>
                <a:cs typeface="Calibri" pitchFamily="34" charset="0"/>
              </a:rPr>
              <a:t>de  dimensiones no únicas:</a:t>
            </a:r>
          </a:p>
          <a:p>
            <a:pPr lvl="1">
              <a:buFont typeface="Arial" pitchFamily="34" charset="0"/>
              <a:buChar char="•"/>
            </a:pPr>
            <a:r>
              <a:rPr lang="es-EC" sz="2000" dirty="0" smtClean="0">
                <a:latin typeface="Calibri" pitchFamily="34" charset="0"/>
                <a:cs typeface="Calibri" pitchFamily="34" charset="0"/>
              </a:rPr>
              <a:t> 4-14 </a:t>
            </a:r>
            <a:r>
              <a:rPr lang="es-EC" sz="2000" dirty="0" smtClean="0">
                <a:latin typeface="Calibri" pitchFamily="34" charset="0"/>
                <a:cs typeface="Calibri" pitchFamily="34" charset="0"/>
              </a:rPr>
              <a:t>mm de longitud</a:t>
            </a:r>
          </a:p>
          <a:p>
            <a:pPr lvl="1">
              <a:buFont typeface="Arial" pitchFamily="34" charset="0"/>
              <a:buChar char="•"/>
            </a:pPr>
            <a:r>
              <a:rPr lang="es-EC" sz="2000" dirty="0" smtClean="0">
                <a:latin typeface="Calibri" pitchFamily="34" charset="0"/>
                <a:cs typeface="Calibri" pitchFamily="34" charset="0"/>
              </a:rPr>
              <a:t> 2-4 </a:t>
            </a:r>
            <a:r>
              <a:rPr lang="es-EC" sz="2000" dirty="0" smtClean="0">
                <a:latin typeface="Calibri" pitchFamily="34" charset="0"/>
                <a:cs typeface="Calibri" pitchFamily="34" charset="0"/>
              </a:rPr>
              <a:t>mm de ancho </a:t>
            </a:r>
          </a:p>
          <a:p>
            <a:pPr lvl="1">
              <a:buFont typeface="Arial" pitchFamily="34" charset="0"/>
              <a:buChar char="•"/>
            </a:pPr>
            <a:r>
              <a:rPr lang="es-EC" sz="2000" dirty="0" smtClean="0">
                <a:latin typeface="Calibri" pitchFamily="34" charset="0"/>
                <a:cs typeface="Calibri" pitchFamily="34" charset="0"/>
              </a:rPr>
              <a:t> 50um </a:t>
            </a:r>
            <a:r>
              <a:rPr lang="es-EC" sz="2000" dirty="0" smtClean="0">
                <a:latin typeface="Calibri" pitchFamily="34" charset="0"/>
                <a:cs typeface="Calibri" pitchFamily="34" charset="0"/>
              </a:rPr>
              <a:t>de espesor</a:t>
            </a:r>
            <a:endParaRPr lang="es-EC" dirty="0"/>
          </a:p>
        </p:txBody>
      </p:sp>
      <p:sp>
        <p:nvSpPr>
          <p:cNvPr id="8" name="7 CuadroTexto"/>
          <p:cNvSpPr txBox="1"/>
          <p:nvPr/>
        </p:nvSpPr>
        <p:spPr>
          <a:xfrm>
            <a:off x="4429124" y="3413469"/>
            <a:ext cx="4286280" cy="1292662"/>
          </a:xfrm>
          <a:prstGeom prst="rect">
            <a:avLst/>
          </a:prstGeom>
          <a:solidFill>
            <a:schemeClr val="accent3">
              <a:lumMod val="40000"/>
              <a:lumOff val="60000"/>
            </a:schemeClr>
          </a:solidFill>
        </p:spPr>
        <p:txBody>
          <a:bodyPr wrap="square" rtlCol="0">
            <a:spAutoFit/>
          </a:bodyPr>
          <a:lstStyle/>
          <a:p>
            <a:pPr algn="just"/>
            <a:r>
              <a:rPr lang="es-EC" sz="2000" dirty="0" smtClean="0">
                <a:latin typeface="Calibri" pitchFamily="34" charset="0"/>
                <a:cs typeface="Calibri" pitchFamily="34" charset="0"/>
              </a:rPr>
              <a:t>En base seca, el peso de la cascarilla de arroz oscila entre los 2.944 </a:t>
            </a:r>
            <a:r>
              <a:rPr lang="es-EC" sz="2000" dirty="0" smtClean="0">
                <a:latin typeface="Calibri" pitchFamily="34" charset="0"/>
                <a:cs typeface="Calibri" pitchFamily="34" charset="0"/>
              </a:rPr>
              <a:t>y </a:t>
            </a:r>
            <a:r>
              <a:rPr lang="es-EC" sz="2000" dirty="0" smtClean="0">
                <a:latin typeface="Calibri" pitchFamily="34" charset="0"/>
                <a:cs typeface="Calibri" pitchFamily="34" charset="0"/>
              </a:rPr>
              <a:t>3.563 mg  dependiendo del tipo de arroz.</a:t>
            </a:r>
          </a:p>
          <a:p>
            <a:endParaRPr lang="es-EC" dirty="0"/>
          </a:p>
        </p:txBody>
      </p:sp>
      <p:sp>
        <p:nvSpPr>
          <p:cNvPr id="9" name="8 CuadroTexto"/>
          <p:cNvSpPr txBox="1"/>
          <p:nvPr/>
        </p:nvSpPr>
        <p:spPr>
          <a:xfrm>
            <a:off x="4429124" y="4770791"/>
            <a:ext cx="4286280" cy="1015663"/>
          </a:xfrm>
          <a:prstGeom prst="rect">
            <a:avLst/>
          </a:prstGeom>
          <a:solidFill>
            <a:srgbClr val="FFFF00"/>
          </a:solidFill>
        </p:spPr>
        <p:txBody>
          <a:bodyPr wrap="square" rtlCol="0">
            <a:spAutoFit/>
          </a:bodyPr>
          <a:lstStyle/>
          <a:p>
            <a:pPr algn="just"/>
            <a:r>
              <a:rPr lang="es-EC" sz="2000" dirty="0" smtClean="0">
                <a:latin typeface="Calibri" pitchFamily="34" charset="0"/>
                <a:cs typeface="Calibri" pitchFamily="34" charset="0"/>
              </a:rPr>
              <a:t>Su densidad es aproximadamente de 1.60 gr/cm3 compactada y 1.42 gr/cm3 sin compactar.</a:t>
            </a:r>
            <a:endParaRPr lang="es-EC" sz="2000" dirty="0" smtClean="0">
              <a:latin typeface="Calibri" pitchFamily="34" charset="0"/>
              <a:cs typeface="Calibri" pitchFamily="34" charset="0"/>
            </a:endParaRPr>
          </a:p>
        </p:txBody>
      </p:sp>
    </p:spTree>
  </p:cSld>
  <p:clrMapOvr>
    <a:masterClrMapping/>
  </p:clrMapOvr>
  <p:transition spd="med">
    <p:cover dir="l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C" dirty="0" smtClean="0"/>
              <a:t>PROPIEDADES DE LA CASCARILLA DE ARROZ</a:t>
            </a:r>
            <a:endParaRPr lang="es-EC" dirty="0"/>
          </a:p>
        </p:txBody>
      </p:sp>
      <p:sp>
        <p:nvSpPr>
          <p:cNvPr id="4" name="3 CuadroTexto"/>
          <p:cNvSpPr txBox="1"/>
          <p:nvPr/>
        </p:nvSpPr>
        <p:spPr>
          <a:xfrm>
            <a:off x="1000100" y="1485773"/>
            <a:ext cx="7858180" cy="800219"/>
          </a:xfrm>
          <a:prstGeom prst="rect">
            <a:avLst/>
          </a:prstGeom>
          <a:noFill/>
        </p:spPr>
        <p:txBody>
          <a:bodyPr wrap="square" rtlCol="0">
            <a:spAutoFit/>
          </a:bodyPr>
          <a:lstStyle/>
          <a:p>
            <a:r>
              <a:rPr lang="es-EC" sz="2000" dirty="0" smtClean="0">
                <a:latin typeface="Calibri" pitchFamily="34" charset="0"/>
                <a:cs typeface="Calibri" pitchFamily="34" charset="0"/>
              </a:rPr>
              <a:t>Entre las características </a:t>
            </a:r>
            <a:r>
              <a:rPr lang="es-EC" sz="2800" b="1" dirty="0" smtClean="0">
                <a:latin typeface="Calibri" pitchFamily="34" charset="0"/>
                <a:cs typeface="Calibri" pitchFamily="34" charset="0"/>
              </a:rPr>
              <a:t>mas importantes </a:t>
            </a:r>
            <a:r>
              <a:rPr lang="es-EC" sz="2000" dirty="0" smtClean="0">
                <a:latin typeface="Calibri" pitchFamily="34" charset="0"/>
                <a:cs typeface="Calibri" pitchFamily="34" charset="0"/>
              </a:rPr>
              <a:t>de cascarilla están:</a:t>
            </a:r>
          </a:p>
          <a:p>
            <a:r>
              <a:rPr lang="es-EC" dirty="0" smtClean="0"/>
              <a:t> </a:t>
            </a:r>
            <a:endParaRPr lang="es-EC" dirty="0"/>
          </a:p>
        </p:txBody>
      </p:sp>
      <p:sp>
        <p:nvSpPr>
          <p:cNvPr id="5" name="4 CuadroTexto"/>
          <p:cNvSpPr txBox="1"/>
          <p:nvPr/>
        </p:nvSpPr>
        <p:spPr>
          <a:xfrm>
            <a:off x="1071538" y="2103301"/>
            <a:ext cx="3143272" cy="1477328"/>
          </a:xfrm>
          <a:prstGeom prst="rect">
            <a:avLst/>
          </a:prstGeom>
          <a:solidFill>
            <a:srgbClr val="00FF00"/>
          </a:solidFill>
        </p:spPr>
        <p:txBody>
          <a:bodyPr wrap="square" rtlCol="0">
            <a:spAutoFit/>
          </a:bodyPr>
          <a:lstStyle/>
          <a:p>
            <a:pPr algn="ctr"/>
            <a:r>
              <a:rPr lang="es-EC" b="1" dirty="0" smtClean="0">
                <a:latin typeface="Calibri" pitchFamily="34" charset="0"/>
                <a:cs typeface="Calibri" pitchFamily="34" charset="0"/>
              </a:rPr>
              <a:t>POROSIDAD</a:t>
            </a:r>
          </a:p>
          <a:p>
            <a:r>
              <a:rPr lang="es-EC" dirty="0" smtClean="0">
                <a:latin typeface="Calibri" pitchFamily="34" charset="0"/>
                <a:cs typeface="Calibri" pitchFamily="34" charset="0"/>
              </a:rPr>
              <a:t>Porcentaje </a:t>
            </a:r>
            <a:r>
              <a:rPr lang="es-EC" dirty="0" smtClean="0">
                <a:latin typeface="Calibri" pitchFamily="34" charset="0"/>
                <a:cs typeface="Calibri" pitchFamily="34" charset="0"/>
              </a:rPr>
              <a:t>de Poros o huecos presentes en la cascarilla. Compactada es aprox. 26% y sin compactar 54%.</a:t>
            </a:r>
            <a:endParaRPr lang="es-EC" dirty="0">
              <a:latin typeface="Calibri" pitchFamily="34" charset="0"/>
              <a:cs typeface="Calibri" pitchFamily="34" charset="0"/>
            </a:endParaRPr>
          </a:p>
        </p:txBody>
      </p:sp>
      <p:sp>
        <p:nvSpPr>
          <p:cNvPr id="6" name="5 CuadroTexto"/>
          <p:cNvSpPr txBox="1"/>
          <p:nvPr/>
        </p:nvSpPr>
        <p:spPr>
          <a:xfrm>
            <a:off x="4857752" y="2103301"/>
            <a:ext cx="3500462" cy="2031325"/>
          </a:xfrm>
          <a:prstGeom prst="rect">
            <a:avLst/>
          </a:prstGeom>
          <a:solidFill>
            <a:schemeClr val="bg2">
              <a:lumMod val="75000"/>
              <a:alpha val="59000"/>
            </a:schemeClr>
          </a:solidFill>
        </p:spPr>
        <p:txBody>
          <a:bodyPr wrap="square" rtlCol="0">
            <a:spAutoFit/>
          </a:bodyPr>
          <a:lstStyle/>
          <a:p>
            <a:pPr algn="ctr"/>
            <a:r>
              <a:rPr lang="es-EC" b="1" dirty="0" smtClean="0">
                <a:latin typeface="Calibri" pitchFamily="34" charset="0"/>
                <a:cs typeface="Calibri" pitchFamily="34" charset="0"/>
              </a:rPr>
              <a:t>HUMEDAD</a:t>
            </a:r>
            <a:endParaRPr lang="es-EC" b="1" dirty="0" smtClean="0">
              <a:latin typeface="Calibri" pitchFamily="34" charset="0"/>
              <a:cs typeface="Calibri" pitchFamily="34" charset="0"/>
            </a:endParaRPr>
          </a:p>
          <a:p>
            <a:r>
              <a:rPr lang="es-EC" dirty="0" smtClean="0">
                <a:latin typeface="Calibri" pitchFamily="34" charset="0"/>
                <a:cs typeface="Calibri" pitchFamily="34" charset="0"/>
              </a:rPr>
              <a:t>Ésta la adquiere conforme la humedad del medio ambiente; afecta el poder calorífico y la cantidad de combustible efectivo. En época no lluviosa oscila entre 6 y 15% </a:t>
            </a:r>
            <a:endParaRPr lang="es-EC" dirty="0">
              <a:latin typeface="Calibri" pitchFamily="34" charset="0"/>
              <a:cs typeface="Calibri" pitchFamily="34" charset="0"/>
            </a:endParaRPr>
          </a:p>
        </p:txBody>
      </p:sp>
      <p:sp>
        <p:nvSpPr>
          <p:cNvPr id="7" name="6 CuadroTexto"/>
          <p:cNvSpPr txBox="1"/>
          <p:nvPr/>
        </p:nvSpPr>
        <p:spPr>
          <a:xfrm>
            <a:off x="1071538" y="4246442"/>
            <a:ext cx="3214710" cy="1754326"/>
          </a:xfrm>
          <a:prstGeom prst="rect">
            <a:avLst/>
          </a:prstGeom>
          <a:solidFill>
            <a:srgbClr val="FFC000"/>
          </a:solidFill>
        </p:spPr>
        <p:txBody>
          <a:bodyPr wrap="square" rtlCol="0">
            <a:spAutoFit/>
          </a:bodyPr>
          <a:lstStyle/>
          <a:p>
            <a:pPr algn="ctr"/>
            <a:r>
              <a:rPr lang="es-EC" b="1" dirty="0" smtClean="0">
                <a:latin typeface="Calibri" pitchFamily="34" charset="0"/>
                <a:cs typeface="Calibri" pitchFamily="34" charset="0"/>
              </a:rPr>
              <a:t>CAPACIDAD CALORIFICA</a:t>
            </a:r>
          </a:p>
          <a:p>
            <a:r>
              <a:rPr lang="es-EC" dirty="0" smtClean="0">
                <a:latin typeface="Calibri" pitchFamily="34" charset="0"/>
                <a:cs typeface="Calibri" pitchFamily="34" charset="0"/>
              </a:rPr>
              <a:t>Es </a:t>
            </a:r>
            <a:r>
              <a:rPr lang="es-EC" dirty="0" smtClean="0">
                <a:latin typeface="Calibri" pitchFamily="34" charset="0"/>
                <a:cs typeface="Calibri" pitchFamily="34" charset="0"/>
              </a:rPr>
              <a:t>aprox. 15 MJ/Kg. Establece la cantidad de calor que desprende al quemarse una cantidad de masa de combustible</a:t>
            </a:r>
            <a:r>
              <a:rPr lang="es-EC" dirty="0" smtClean="0">
                <a:latin typeface="Calibri" pitchFamily="34" charset="0"/>
                <a:cs typeface="Calibri" pitchFamily="34" charset="0"/>
              </a:rPr>
              <a:t>.</a:t>
            </a:r>
            <a:endParaRPr lang="es-EC" dirty="0" smtClean="0">
              <a:latin typeface="Calibri" pitchFamily="34" charset="0"/>
              <a:cs typeface="Calibri" pitchFamily="34" charset="0"/>
            </a:endParaRPr>
          </a:p>
        </p:txBody>
      </p:sp>
      <p:sp>
        <p:nvSpPr>
          <p:cNvPr id="8" name="7 CuadroTexto"/>
          <p:cNvSpPr txBox="1"/>
          <p:nvPr/>
        </p:nvSpPr>
        <p:spPr>
          <a:xfrm>
            <a:off x="4857752" y="4246441"/>
            <a:ext cx="3500462" cy="1754326"/>
          </a:xfrm>
          <a:prstGeom prst="rect">
            <a:avLst/>
          </a:prstGeom>
          <a:solidFill>
            <a:schemeClr val="accent6">
              <a:lumMod val="40000"/>
              <a:lumOff val="60000"/>
            </a:schemeClr>
          </a:solidFill>
        </p:spPr>
        <p:txBody>
          <a:bodyPr wrap="square" rtlCol="0">
            <a:spAutoFit/>
          </a:bodyPr>
          <a:lstStyle/>
          <a:p>
            <a:pPr algn="ctr"/>
            <a:r>
              <a:rPr lang="es-EC" b="1" dirty="0" smtClean="0">
                <a:latin typeface="Calibri" pitchFamily="34" charset="0"/>
                <a:cs typeface="Calibri" pitchFamily="34" charset="0"/>
              </a:rPr>
              <a:t>PORCENTAJE DE CENIZAS</a:t>
            </a:r>
          </a:p>
          <a:p>
            <a:r>
              <a:rPr lang="es-EC" dirty="0" smtClean="0">
                <a:latin typeface="Calibri" pitchFamily="34" charset="0"/>
                <a:cs typeface="Calibri" pitchFamily="34" charset="0"/>
              </a:rPr>
              <a:t>Cantidad </a:t>
            </a:r>
            <a:r>
              <a:rPr lang="es-EC" dirty="0" smtClean="0">
                <a:latin typeface="Calibri" pitchFamily="34" charset="0"/>
                <a:cs typeface="Calibri" pitchFamily="34" charset="0"/>
              </a:rPr>
              <a:t>de materia NO combustible por kilogramo de masa luego de la combustión completa. Oscila, según análisis, entre 14,83% y 23,94%,</a:t>
            </a:r>
          </a:p>
        </p:txBody>
      </p:sp>
    </p:spTree>
  </p:cSld>
  <p:clrMapOvr>
    <a:masterClrMapping/>
  </p:clrMapOvr>
  <p:transition spd="med">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767080"/>
            <a:ext cx="4114800" cy="3876498"/>
          </a:xfrm>
        </p:spPr>
        <p:style>
          <a:lnRef idx="1">
            <a:schemeClr val="accent2"/>
          </a:lnRef>
          <a:fillRef idx="2">
            <a:schemeClr val="accent2"/>
          </a:fillRef>
          <a:effectRef idx="1">
            <a:schemeClr val="accent2"/>
          </a:effectRef>
          <a:fontRef idx="minor">
            <a:schemeClr val="dk1"/>
          </a:fontRef>
        </p:style>
        <p:txBody>
          <a:bodyPr>
            <a:normAutofit fontScale="77500" lnSpcReduction="20000"/>
          </a:bodyPr>
          <a:lstStyle/>
          <a:p>
            <a:pPr>
              <a:buNone/>
            </a:pPr>
            <a:r>
              <a:rPr lang="es-EC" sz="3600" b="1" dirty="0" smtClean="0">
                <a:solidFill>
                  <a:srgbClr val="FFFF00"/>
                </a:solidFill>
                <a:effectLst>
                  <a:outerShdw blurRad="38100" dist="38100" dir="2700000" algn="tl">
                    <a:srgbClr val="000000">
                      <a:alpha val="43137"/>
                    </a:srgbClr>
                  </a:outerShdw>
                </a:effectLst>
                <a:latin typeface="Calibri" pitchFamily="34" charset="0"/>
                <a:cs typeface="Calibri" pitchFamily="34" charset="0"/>
              </a:rPr>
              <a:t>Además están:</a:t>
            </a:r>
          </a:p>
          <a:p>
            <a:pPr>
              <a:buNone/>
            </a:pPr>
            <a:endParaRPr lang="es-EC" sz="3300" dirty="0" smtClean="0">
              <a:latin typeface="Calibri" pitchFamily="34" charset="0"/>
              <a:cs typeface="Calibri" pitchFamily="34" charset="0"/>
            </a:endParaRPr>
          </a:p>
          <a:p>
            <a:pPr>
              <a:buNone/>
            </a:pPr>
            <a:r>
              <a:rPr lang="es-EC" sz="3300" dirty="0" smtClean="0">
                <a:latin typeface="Calibri" pitchFamily="34" charset="0"/>
                <a:cs typeface="Calibri" pitchFamily="34" charset="0"/>
              </a:rPr>
              <a:t>. Peso</a:t>
            </a:r>
          </a:p>
          <a:p>
            <a:pPr>
              <a:buNone/>
            </a:pPr>
            <a:endParaRPr lang="es-EC" sz="3300" dirty="0" smtClean="0">
              <a:latin typeface="Calibri" pitchFamily="34" charset="0"/>
              <a:cs typeface="Calibri" pitchFamily="34" charset="0"/>
            </a:endParaRPr>
          </a:p>
          <a:p>
            <a:pPr>
              <a:buNone/>
            </a:pPr>
            <a:r>
              <a:rPr lang="es-EC" sz="3300" dirty="0" smtClean="0">
                <a:latin typeface="Calibri" pitchFamily="34" charset="0"/>
                <a:cs typeface="Calibri" pitchFamily="34" charset="0"/>
              </a:rPr>
              <a:t>. Densidad</a:t>
            </a:r>
          </a:p>
          <a:p>
            <a:pPr>
              <a:buNone/>
            </a:pPr>
            <a:endParaRPr lang="es-EC" sz="3300" dirty="0" smtClean="0">
              <a:latin typeface="Calibri" pitchFamily="34" charset="0"/>
              <a:cs typeface="Calibri" pitchFamily="34" charset="0"/>
            </a:endParaRPr>
          </a:p>
          <a:p>
            <a:pPr>
              <a:buNone/>
            </a:pPr>
            <a:r>
              <a:rPr lang="es-EC" sz="3300" dirty="0" smtClean="0">
                <a:latin typeface="Calibri" pitchFamily="34" charset="0"/>
                <a:cs typeface="Calibri" pitchFamily="34" charset="0"/>
              </a:rPr>
              <a:t>. Porcentaje de carbono fijo</a:t>
            </a:r>
          </a:p>
          <a:p>
            <a:pPr>
              <a:buNone/>
            </a:pPr>
            <a:endParaRPr lang="es-EC" sz="3300" dirty="0" smtClean="0">
              <a:latin typeface="Calibri" pitchFamily="34" charset="0"/>
              <a:cs typeface="Calibri" pitchFamily="34" charset="0"/>
            </a:endParaRPr>
          </a:p>
          <a:p>
            <a:pPr>
              <a:buNone/>
            </a:pPr>
            <a:r>
              <a:rPr lang="es-EC" sz="3300" dirty="0" smtClean="0">
                <a:latin typeface="Calibri" pitchFamily="34" charset="0"/>
                <a:cs typeface="Calibri" pitchFamily="34" charset="0"/>
              </a:rPr>
              <a:t>. Porcentaje de materia volátil</a:t>
            </a:r>
          </a:p>
          <a:p>
            <a:pPr>
              <a:buNone/>
            </a:pPr>
            <a:endParaRPr lang="es-EC" dirty="0" smtClean="0"/>
          </a:p>
          <a:p>
            <a:pPr>
              <a:buNone/>
            </a:pPr>
            <a:endParaRPr lang="es-EC" dirty="0"/>
          </a:p>
        </p:txBody>
      </p:sp>
      <p:sp>
        <p:nvSpPr>
          <p:cNvPr id="4" name="1 Título"/>
          <p:cNvSpPr>
            <a:spLocks noGrp="1"/>
          </p:cNvSpPr>
          <p:nvPr>
            <p:ph type="title"/>
          </p:nvPr>
        </p:nvSpPr>
        <p:spPr/>
        <p:txBody>
          <a:bodyPr>
            <a:normAutofit fontScale="90000"/>
          </a:bodyPr>
          <a:lstStyle/>
          <a:p>
            <a:pPr algn="ctr"/>
            <a:r>
              <a:rPr lang="es-EC" dirty="0" smtClean="0"/>
              <a:t>PROPIEDADES DE LA CASCARILLA DE ARROZ</a:t>
            </a:r>
            <a:endParaRPr lang="es-EC" dirty="0"/>
          </a:p>
        </p:txBody>
      </p:sp>
    </p:spTree>
  </p:cSld>
  <p:clrMapOvr>
    <a:masterClrMapping/>
  </p:clrMapOvr>
  <p:transition spd="med">
    <p:comb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142985"/>
            <a:ext cx="8229600" cy="1643074"/>
          </a:xfrm>
        </p:spPr>
        <p:style>
          <a:lnRef idx="1">
            <a:schemeClr val="accent2"/>
          </a:lnRef>
          <a:fillRef idx="2">
            <a:schemeClr val="accent2"/>
          </a:fillRef>
          <a:effectRef idx="1">
            <a:schemeClr val="accent2"/>
          </a:effectRef>
          <a:fontRef idx="minor">
            <a:schemeClr val="dk1"/>
          </a:fontRef>
        </p:style>
        <p:txBody>
          <a:bodyPr/>
          <a:lstStyle/>
          <a:p>
            <a:pPr marL="0" indent="0">
              <a:buNone/>
            </a:pPr>
            <a:r>
              <a:rPr lang="es-EC" sz="2400" dirty="0" smtClean="0">
                <a:latin typeface="Calibri" pitchFamily="34" charset="0"/>
                <a:cs typeface="Calibri" pitchFamily="34" charset="0"/>
              </a:rPr>
              <a:t>Siendo el Diesel un combustible fósil, provoca un fuerte daño al medio ambiente porque genera grandes cantidades de CO2, sin embargo en cuanto al poder calorífico, el diesel supera en 3 veces a la cascarilla de arroz.  </a:t>
            </a:r>
          </a:p>
          <a:p>
            <a:pPr marL="0" indent="0">
              <a:buNone/>
            </a:pPr>
            <a:endParaRPr lang="es-EC" sz="2400" dirty="0" smtClean="0"/>
          </a:p>
          <a:p>
            <a:pPr marL="0" indent="0">
              <a:buNone/>
            </a:pPr>
            <a:endParaRPr lang="es-EC" sz="2400" dirty="0" smtClean="0"/>
          </a:p>
          <a:p>
            <a:pPr marL="0" indent="0">
              <a:buNone/>
            </a:pPr>
            <a:endParaRPr lang="es-EC" dirty="0" smtClean="0"/>
          </a:p>
          <a:p>
            <a:pPr>
              <a:buNone/>
            </a:pPr>
            <a:endParaRPr lang="es-EC" dirty="0"/>
          </a:p>
        </p:txBody>
      </p:sp>
      <p:sp>
        <p:nvSpPr>
          <p:cNvPr id="2" name="1 Título"/>
          <p:cNvSpPr>
            <a:spLocks noGrp="1"/>
          </p:cNvSpPr>
          <p:nvPr>
            <p:ph type="title"/>
          </p:nvPr>
        </p:nvSpPr>
        <p:spPr>
          <a:xfrm>
            <a:off x="642910" y="0"/>
            <a:ext cx="8229600" cy="1143000"/>
          </a:xfrm>
        </p:spPr>
        <p:txBody>
          <a:bodyPr/>
          <a:lstStyle/>
          <a:p>
            <a:r>
              <a:rPr lang="es-EC" dirty="0" smtClean="0"/>
              <a:t>COMPARACION CON EL DIESEL</a:t>
            </a:r>
            <a:endParaRPr lang="es-EC" dirty="0"/>
          </a:p>
        </p:txBody>
      </p:sp>
      <p:pic>
        <p:nvPicPr>
          <p:cNvPr id="1027" name="Picture 3"/>
          <p:cNvPicPr>
            <a:picLocks noChangeAspect="1" noChangeArrowheads="1"/>
          </p:cNvPicPr>
          <p:nvPr/>
        </p:nvPicPr>
        <p:blipFill>
          <a:blip r:embed="rId2"/>
          <a:srcRect l="32854" t="29138" r="27525" b="43042"/>
          <a:stretch>
            <a:fillRect/>
          </a:stretch>
        </p:blipFill>
        <p:spPr bwMode="auto">
          <a:xfrm>
            <a:off x="1500166" y="3071810"/>
            <a:ext cx="6152886" cy="2428892"/>
          </a:xfrm>
          <a:prstGeom prst="rect">
            <a:avLst/>
          </a:prstGeom>
          <a:noFill/>
          <a:ln w="9525">
            <a:noFill/>
            <a:miter lim="800000"/>
            <a:headEnd/>
            <a:tailEnd/>
          </a:ln>
          <a:effectLst/>
        </p:spPr>
      </p:pic>
    </p:spTree>
  </p:cSld>
  <p:clrMapOvr>
    <a:masterClrMapping/>
  </p:clrMapOvr>
  <p:transition spd="med">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85850" y="428604"/>
            <a:ext cx="9929850" cy="1143000"/>
          </a:xfrm>
        </p:spPr>
        <p:txBody>
          <a:bodyPr>
            <a:normAutofit fontScale="90000"/>
          </a:bodyPr>
          <a:lstStyle/>
          <a:p>
            <a:pPr algn="ctr"/>
            <a:r>
              <a:rPr lang="es-EC" dirty="0" smtClean="0"/>
              <a:t>	VENTAJAS  Y DESVENTAJAS DEL USO    </a:t>
            </a:r>
            <a:br>
              <a:rPr lang="es-EC" dirty="0" smtClean="0"/>
            </a:br>
            <a:r>
              <a:rPr lang="es-EC" dirty="0" smtClean="0"/>
              <a:t>        DE LA CASCARILLA DE ARROZ COMO  </a:t>
            </a:r>
            <a:br>
              <a:rPr lang="es-EC" dirty="0" smtClean="0"/>
            </a:br>
            <a:r>
              <a:rPr lang="es-EC" dirty="0" smtClean="0"/>
              <a:t>     COMBUSTIBLE</a:t>
            </a:r>
            <a:endParaRPr lang="es-EC" dirty="0"/>
          </a:p>
        </p:txBody>
      </p:sp>
      <p:sp>
        <p:nvSpPr>
          <p:cNvPr id="5" name="4 CuadroTexto"/>
          <p:cNvSpPr txBox="1"/>
          <p:nvPr/>
        </p:nvSpPr>
        <p:spPr>
          <a:xfrm>
            <a:off x="785786" y="1857364"/>
            <a:ext cx="8143932" cy="390876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EC" sz="3600" b="1" dirty="0" smtClean="0">
                <a:solidFill>
                  <a:srgbClr val="FFFF00"/>
                </a:solidFill>
                <a:latin typeface="Calibri" pitchFamily="34" charset="0"/>
                <a:cs typeface="Calibri" pitchFamily="34" charset="0"/>
              </a:rPr>
              <a:t> </a:t>
            </a:r>
            <a:r>
              <a:rPr lang="es-EC" sz="3600" b="1" dirty="0" smtClean="0">
                <a:solidFill>
                  <a:srgbClr val="FFFF00"/>
                </a:solidFill>
                <a:latin typeface="Calibri" pitchFamily="34" charset="0"/>
                <a:cs typeface="Calibri" pitchFamily="34" charset="0"/>
              </a:rPr>
              <a:t>VENTAJAS</a:t>
            </a:r>
          </a:p>
          <a:p>
            <a:endParaRPr lang="es-EC" sz="2000" dirty="0" smtClean="0">
              <a:latin typeface="Calibri" pitchFamily="34" charset="0"/>
              <a:cs typeface="Calibri" pitchFamily="34" charset="0"/>
            </a:endParaRPr>
          </a:p>
          <a:p>
            <a:pPr>
              <a:buFont typeface="Arial" pitchFamily="34" charset="0"/>
              <a:buChar char="•"/>
            </a:pPr>
            <a:r>
              <a:rPr lang="es-EC" sz="2000" dirty="0" smtClean="0">
                <a:latin typeface="Calibri" pitchFamily="34" charset="0"/>
                <a:cs typeface="Calibri" pitchFamily="34" charset="0"/>
              </a:rPr>
              <a:t>    </a:t>
            </a:r>
            <a:r>
              <a:rPr lang="es-EC" sz="2000" b="1" dirty="0" smtClean="0">
                <a:latin typeface="Calibri" pitchFamily="34" charset="0"/>
                <a:cs typeface="Calibri" pitchFamily="34" charset="0"/>
              </a:rPr>
              <a:t>Disminución de emisiones de CO2</a:t>
            </a:r>
          </a:p>
          <a:p>
            <a:pPr>
              <a:buFont typeface="Arial" pitchFamily="34" charset="0"/>
              <a:buChar char="•"/>
            </a:pPr>
            <a:r>
              <a:rPr lang="es-EC" sz="2000" b="1" dirty="0" smtClean="0">
                <a:latin typeface="Calibri" pitchFamily="34" charset="0"/>
                <a:cs typeface="Calibri" pitchFamily="34" charset="0"/>
              </a:rPr>
              <a:t>    Disminución de la dependencia de abastecimiento de combustible.</a:t>
            </a:r>
          </a:p>
          <a:p>
            <a:pPr>
              <a:buFont typeface="Arial" pitchFamily="34" charset="0"/>
              <a:buChar char="•"/>
            </a:pPr>
            <a:r>
              <a:rPr lang="es-EC" sz="2000" b="1" dirty="0" smtClean="0">
                <a:latin typeface="Calibri" pitchFamily="34" charset="0"/>
                <a:cs typeface="Calibri" pitchFamily="34" charset="0"/>
              </a:rPr>
              <a:t>    Fuente de ingresos adicionales por el aprovechamiento de desechos.</a:t>
            </a:r>
          </a:p>
          <a:p>
            <a:pPr>
              <a:buFont typeface="Arial" pitchFamily="34" charset="0"/>
              <a:buChar char="•"/>
            </a:pPr>
            <a:endParaRPr lang="es-EC" sz="2000" b="1" dirty="0" smtClean="0">
              <a:latin typeface="Calibri" pitchFamily="34" charset="0"/>
              <a:cs typeface="Calibri" pitchFamily="34" charset="0"/>
            </a:endParaRPr>
          </a:p>
          <a:p>
            <a:r>
              <a:rPr lang="es-EC" sz="2000" b="1" dirty="0" smtClean="0">
                <a:latin typeface="Calibri" pitchFamily="34" charset="0"/>
                <a:cs typeface="Calibri" pitchFamily="34" charset="0"/>
              </a:rPr>
              <a:t>                                                     </a:t>
            </a:r>
            <a:r>
              <a:rPr lang="es-EC" sz="2000" b="1" dirty="0" smtClean="0">
                <a:solidFill>
                  <a:srgbClr val="FFFF00"/>
                </a:solidFill>
                <a:latin typeface="Calibri" pitchFamily="34" charset="0"/>
                <a:cs typeface="Calibri" pitchFamily="34" charset="0"/>
              </a:rPr>
              <a:t> </a:t>
            </a:r>
            <a:r>
              <a:rPr lang="es-EC" sz="3200" b="1" dirty="0" smtClean="0">
                <a:solidFill>
                  <a:srgbClr val="FFFF00"/>
                </a:solidFill>
                <a:latin typeface="Calibri" pitchFamily="34" charset="0"/>
                <a:cs typeface="Calibri" pitchFamily="34" charset="0"/>
              </a:rPr>
              <a:t>DESVENTAJAS</a:t>
            </a:r>
            <a:endParaRPr lang="es-EC" sz="2000" b="1" dirty="0" smtClean="0">
              <a:solidFill>
                <a:srgbClr val="FFFF00"/>
              </a:solidFill>
              <a:latin typeface="Calibri" pitchFamily="34" charset="0"/>
              <a:cs typeface="Calibri" pitchFamily="34" charset="0"/>
            </a:endParaRPr>
          </a:p>
          <a:p>
            <a:endParaRPr lang="es-EC" sz="2000" dirty="0" smtClean="0">
              <a:latin typeface="Calibri" pitchFamily="34" charset="0"/>
              <a:cs typeface="Calibri" pitchFamily="34" charset="0"/>
            </a:endParaRPr>
          </a:p>
          <a:p>
            <a:pPr>
              <a:buFont typeface="Arial" pitchFamily="34" charset="0"/>
              <a:buChar char="•"/>
            </a:pPr>
            <a:r>
              <a:rPr lang="es-EC" sz="2000" dirty="0" smtClean="0">
                <a:latin typeface="Calibri" pitchFamily="34" charset="0"/>
                <a:cs typeface="Calibri" pitchFamily="34" charset="0"/>
              </a:rPr>
              <a:t>    </a:t>
            </a:r>
            <a:r>
              <a:rPr lang="es-EC" sz="2000" b="1" dirty="0" smtClean="0">
                <a:latin typeface="Calibri" pitchFamily="34" charset="0"/>
                <a:cs typeface="Calibri" pitchFamily="34" charset="0"/>
              </a:rPr>
              <a:t>La utilización de la cascarilla de arroz implica mayor inversión </a:t>
            </a:r>
          </a:p>
          <a:p>
            <a:pPr>
              <a:buFont typeface="Arial" pitchFamily="34" charset="0"/>
              <a:buChar char="•"/>
            </a:pPr>
            <a:r>
              <a:rPr lang="es-EC" sz="2000" b="1" dirty="0" smtClean="0">
                <a:latin typeface="Calibri" pitchFamily="34" charset="0"/>
                <a:cs typeface="Calibri" pitchFamily="34" charset="0"/>
              </a:rPr>
              <a:t>    Posee menor rendimiento energético frente a los combustibles fósiles.</a:t>
            </a:r>
          </a:p>
          <a:p>
            <a:pPr>
              <a:buFont typeface="Arial" pitchFamily="34" charset="0"/>
              <a:buChar char="•"/>
            </a:pPr>
            <a:r>
              <a:rPr lang="es-EC" sz="2000" b="1" dirty="0" smtClean="0">
                <a:latin typeface="Calibri" pitchFamily="34" charset="0"/>
                <a:cs typeface="Calibri" pitchFamily="34" charset="0"/>
              </a:rPr>
              <a:t>    Ocupa gran volumen, implica gastos en transporte y almacenamiento.</a:t>
            </a:r>
          </a:p>
        </p:txBody>
      </p:sp>
    </p:spTree>
  </p:cSld>
  <p:clrMapOvr>
    <a:masterClrMapping/>
  </p:clrMapOvr>
  <p:transition spd="med">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901146" cy="1143000"/>
          </a:xfrm>
        </p:spPr>
        <p:txBody>
          <a:bodyPr>
            <a:normAutofit fontScale="90000"/>
          </a:bodyPr>
          <a:lstStyle/>
          <a:p>
            <a:r>
              <a:rPr lang="es-EC" dirty="0" smtClean="0"/>
              <a:t>LA COMBUSTION DE LA CASCARILLA</a:t>
            </a:r>
            <a:endParaRPr lang="es-EC" dirty="0"/>
          </a:p>
        </p:txBody>
      </p:sp>
      <p:pic>
        <p:nvPicPr>
          <p:cNvPr id="2050" name="Picture 2"/>
          <p:cNvPicPr>
            <a:picLocks noChangeAspect="1" noChangeArrowheads="1"/>
          </p:cNvPicPr>
          <p:nvPr/>
        </p:nvPicPr>
        <p:blipFill>
          <a:blip r:embed="rId2"/>
          <a:srcRect l="6553" t="16418" r="12008" b="11443"/>
          <a:stretch>
            <a:fillRect/>
          </a:stretch>
        </p:blipFill>
        <p:spPr bwMode="auto">
          <a:xfrm>
            <a:off x="1000100" y="1571612"/>
            <a:ext cx="7358114" cy="4087841"/>
          </a:xfrm>
          <a:prstGeom prst="rect">
            <a:avLst/>
          </a:prstGeom>
          <a:ln>
            <a:headEnd/>
            <a:tailEnd/>
          </a:ln>
        </p:spPr>
        <p:style>
          <a:lnRef idx="2">
            <a:schemeClr val="accent1"/>
          </a:lnRef>
          <a:fillRef idx="1">
            <a:schemeClr val="lt1"/>
          </a:fillRef>
          <a:effectRef idx="0">
            <a:schemeClr val="accent1"/>
          </a:effectRef>
          <a:fontRef idx="minor">
            <a:schemeClr val="dk1"/>
          </a:fontRef>
        </p:style>
      </p:pic>
    </p:spTree>
  </p:cSld>
  <p:clrMapOvr>
    <a:masterClrMapping/>
  </p:clrMapOvr>
  <p:transition spd="med">
    <p:push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2375</TotalTime>
  <Words>1533</Words>
  <Application>Microsoft Office PowerPoint</Application>
  <PresentationFormat>Presentación en pantalla (4:3)</PresentationFormat>
  <Paragraphs>188</Paragraphs>
  <Slides>33</Slides>
  <Notes>1</Notes>
  <HiddenSlides>0</HiddenSlides>
  <MMClips>0</MMClips>
  <ScaleCrop>false</ScaleCrop>
  <HeadingPairs>
    <vt:vector size="4" baseType="variant">
      <vt:variant>
        <vt:lpstr>Tema</vt:lpstr>
      </vt:variant>
      <vt:variant>
        <vt:i4>1</vt:i4>
      </vt:variant>
      <vt:variant>
        <vt:lpstr>Títulos de diapositiva</vt:lpstr>
      </vt:variant>
      <vt:variant>
        <vt:i4>33</vt:i4>
      </vt:variant>
    </vt:vector>
  </HeadingPairs>
  <TitlesOfParts>
    <vt:vector size="34" baseType="lpstr">
      <vt:lpstr>Concurrencia</vt:lpstr>
      <vt:lpstr>“REEMPLAZO DEL DIESEL POR CASCARILLA DE ARROZ PARA GENERACION DE VAPOR” </vt:lpstr>
      <vt:lpstr>ESTADO DE LA CASCARILLA DE ARROZ EN EL ECUADOR</vt:lpstr>
      <vt:lpstr>ESTADO DE LA CASCARILLA DE ARROZ EN EL ECUADOR</vt:lpstr>
      <vt:lpstr>PROPIEDADES DE LA CASCARILLA DE ARROZ</vt:lpstr>
      <vt:lpstr>PROPIEDADES DE LA CASCARILLA DE ARROZ</vt:lpstr>
      <vt:lpstr>PROPIEDADES DE LA CASCARILLA DE ARROZ</vt:lpstr>
      <vt:lpstr>COMPARACION CON EL DIESEL</vt:lpstr>
      <vt:lpstr> VENTAJAS  Y DESVENTAJAS DEL USO             DE LA CASCARILLA DE ARROZ COMO        COMBUSTIBLE</vt:lpstr>
      <vt:lpstr>LA COMBUSTION DE LA CASCARILLA</vt:lpstr>
      <vt:lpstr>TECNOLOGÍAS PARA LA    COMBUSTIÓN DE LA CASCARILLA</vt:lpstr>
      <vt:lpstr>TECNOLOGÍAS PARA LA    COMBUSTIÓN DE LA CASCARILLA</vt:lpstr>
      <vt:lpstr>PARTES DE UNA CALDERA ACUOTUBULAR</vt:lpstr>
      <vt:lpstr>PARTES DE UNA CALDERA ACUOTUBULAR</vt:lpstr>
      <vt:lpstr>FUNCIONAMIENTO BASICO DE UNA CALDERA ACUOTUBULAR</vt:lpstr>
      <vt:lpstr>ESQUEMA PARA UN SISTEMA DE GENERACION DE VAPOR</vt:lpstr>
      <vt:lpstr>ASPECTOS ECONOMICOS</vt:lpstr>
      <vt:lpstr>ASPECTOS ECONOMICOS</vt:lpstr>
      <vt:lpstr>ASPECTOS ECONOMICOS</vt:lpstr>
      <vt:lpstr>ASPECTOS ECONOMICOS</vt:lpstr>
      <vt:lpstr>ASPECTOS ECONOMICOS</vt:lpstr>
      <vt:lpstr>ASPECTOS ECONOMICOS</vt:lpstr>
      <vt:lpstr>RENTABILIDAD ECONOMICA DE LA GENERACION DE VAPOR</vt:lpstr>
      <vt:lpstr>RENTABILIDAD ECONOMICA DE LA GENERACION DE VAPOR</vt:lpstr>
      <vt:lpstr>RENTABILIDAD ECONOMICA DE LA GENERACION DE VAPOR</vt:lpstr>
      <vt:lpstr>RENTABILIDAD ECONOMICA DE LA GENERACION DE VAPOR</vt:lpstr>
      <vt:lpstr>RENTABILIDAD ECONOMICA DE LA GENERACION DE VAPOR</vt:lpstr>
      <vt:lpstr>RENTABILIDAD ECONOMICA DE LA GENERACION DE VAPOR</vt:lpstr>
      <vt:lpstr>RENTABILIDAD ECONOMICA DE LA GENERACION DE VAPOR</vt:lpstr>
      <vt:lpstr>CONCLUSIONES </vt:lpstr>
      <vt:lpstr>CONCLUSIONES </vt:lpstr>
      <vt:lpstr>RECOMENDACIONES</vt:lpstr>
      <vt:lpstr>RECOMENDACIONES</vt:lpstr>
      <vt:lpstr>GRACIAS</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Jonnathan</dc:creator>
  <cp:lastModifiedBy>rodriguez</cp:lastModifiedBy>
  <cp:revision>46</cp:revision>
  <dcterms:created xsi:type="dcterms:W3CDTF">2011-10-12T04:00:21Z</dcterms:created>
  <dcterms:modified xsi:type="dcterms:W3CDTF">2011-10-13T19:49:16Z</dcterms:modified>
</cp:coreProperties>
</file>