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8" r:id="rId1"/>
  </p:sldMasterIdLst>
  <p:notesMasterIdLst>
    <p:notesMasterId r:id="rId46"/>
  </p:notesMasterIdLst>
  <p:sldIdLst>
    <p:sldId id="256" r:id="rId2"/>
    <p:sldId id="303" r:id="rId3"/>
    <p:sldId id="257" r:id="rId4"/>
    <p:sldId id="304" r:id="rId5"/>
    <p:sldId id="258" r:id="rId6"/>
    <p:sldId id="259" r:id="rId7"/>
    <p:sldId id="305" r:id="rId8"/>
    <p:sldId id="260" r:id="rId9"/>
    <p:sldId id="261" r:id="rId10"/>
    <p:sldId id="262" r:id="rId11"/>
    <p:sldId id="263" r:id="rId12"/>
    <p:sldId id="306" r:id="rId13"/>
    <p:sldId id="264" r:id="rId14"/>
    <p:sldId id="265" r:id="rId15"/>
    <p:sldId id="301" r:id="rId16"/>
    <p:sldId id="278" r:id="rId17"/>
    <p:sldId id="302" r:id="rId18"/>
    <p:sldId id="267" r:id="rId19"/>
    <p:sldId id="307" r:id="rId20"/>
    <p:sldId id="291" r:id="rId21"/>
    <p:sldId id="296" r:id="rId22"/>
    <p:sldId id="293" r:id="rId23"/>
    <p:sldId id="309" r:id="rId24"/>
    <p:sldId id="310" r:id="rId25"/>
    <p:sldId id="292" r:id="rId26"/>
    <p:sldId id="268" r:id="rId27"/>
    <p:sldId id="269" r:id="rId28"/>
    <p:sldId id="270" r:id="rId29"/>
    <p:sldId id="271" r:id="rId30"/>
    <p:sldId id="272" r:id="rId31"/>
    <p:sldId id="282" r:id="rId32"/>
    <p:sldId id="273" r:id="rId33"/>
    <p:sldId id="280" r:id="rId34"/>
    <p:sldId id="281" r:id="rId35"/>
    <p:sldId id="283" r:id="rId36"/>
    <p:sldId id="284" r:id="rId37"/>
    <p:sldId id="285" r:id="rId38"/>
    <p:sldId id="286" r:id="rId39"/>
    <p:sldId id="312" r:id="rId40"/>
    <p:sldId id="290" r:id="rId41"/>
    <p:sldId id="287" r:id="rId42"/>
    <p:sldId id="288" r:id="rId43"/>
    <p:sldId id="313" r:id="rId44"/>
    <p:sldId id="289"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374"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1C4C1-C863-4A69-A382-1AEE35608DF9}" type="datetimeFigureOut">
              <a:rPr lang="es-EC" smtClean="0"/>
              <a:pPr/>
              <a:t>23/09/2011</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F4BF3-1CEE-4A66-87D7-81883958B0C0}" type="slidenum">
              <a:rPr lang="es-EC" smtClean="0"/>
              <a:pPr/>
              <a:t>‹Nº›</a:t>
            </a:fld>
            <a:endParaRPr lang="es-EC" dirty="0"/>
          </a:p>
        </p:txBody>
      </p:sp>
    </p:spTree>
    <p:extLst>
      <p:ext uri="{BB962C8B-B14F-4D97-AF65-F5344CB8AC3E}">
        <p14:creationId xmlns:p14="http://schemas.microsoft.com/office/powerpoint/2010/main" xmlns="" val="236823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71F4BF3-1CEE-4A66-87D7-81883958B0C0}" type="slidenum">
              <a:rPr lang="es-EC" smtClean="0"/>
              <a:pPr/>
              <a:t>1</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71F4BF3-1CEE-4A66-87D7-81883958B0C0}" type="slidenum">
              <a:rPr lang="es-EC" smtClean="0"/>
              <a:pPr/>
              <a:t>11</a:t>
            </a:fld>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por lo cual no cuenta con un análisis experto de la información de la red.</a:t>
            </a:r>
            <a:endParaRPr lang="es-EC" dirty="0"/>
          </a:p>
        </p:txBody>
      </p:sp>
      <p:sp>
        <p:nvSpPr>
          <p:cNvPr id="4" name="3 Marcador de número de diapositiva"/>
          <p:cNvSpPr>
            <a:spLocks noGrp="1"/>
          </p:cNvSpPr>
          <p:nvPr>
            <p:ph type="sldNum" sz="quarter" idx="10"/>
          </p:nvPr>
        </p:nvSpPr>
        <p:spPr/>
        <p:txBody>
          <a:bodyPr/>
          <a:lstStyle/>
          <a:p>
            <a:fld id="{371F4BF3-1CEE-4A66-87D7-81883958B0C0}" type="slidenum">
              <a:rPr lang="es-EC" smtClean="0"/>
              <a:pPr/>
              <a:t>29</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19" name="Footer Placeholder 18"/>
          <p:cNvSpPr>
            <a:spLocks noGrp="1"/>
          </p:cNvSpPr>
          <p:nvPr>
            <p:ph type="ftr" sz="quarter" idx="11"/>
          </p:nvPr>
        </p:nvSpPr>
        <p:spPr/>
        <p:txBody>
          <a:bodyPr/>
          <a:lstStyle/>
          <a:p>
            <a:endParaRPr lang="es-EC" dirty="0"/>
          </a:p>
        </p:txBody>
      </p:sp>
      <p:sp>
        <p:nvSpPr>
          <p:cNvPr id="27" name="Slide Number Placeholder 26"/>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1B9BFC9-DC39-4AB5-9736-135C41F432BF}"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DEAC6507-8806-42DF-837A-ECDDE01CE16E}" type="datetimeFigureOut">
              <a:rPr lang="es-EC" smtClean="0"/>
              <a:pPr/>
              <a:t>23/09/2011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a:xfrm>
            <a:off x="8077200" y="6356350"/>
            <a:ext cx="609600" cy="365125"/>
          </a:xfrm>
        </p:spPr>
        <p:txBody>
          <a:bodyPr/>
          <a:lstStyle/>
          <a:p>
            <a:fld id="{91B9BFC9-DC39-4AB5-9736-135C41F432BF}" type="slidenum">
              <a:rPr lang="es-EC" smtClean="0"/>
              <a:pPr/>
              <a:t>‹Nº›</a:t>
            </a:fld>
            <a:endParaRPr lang="es-EC"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AC6507-8806-42DF-837A-ECDDE01CE16E}" type="datetimeFigureOut">
              <a:rPr lang="es-EC" smtClean="0"/>
              <a:pPr/>
              <a:t>23/09/2011</a:t>
            </a:fld>
            <a:endParaRPr lang="es-EC"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B9BFC9-DC39-4AB5-9736-135C41F432BF}" type="slidenum">
              <a:rPr lang="es-EC" smtClean="0"/>
              <a:pPr/>
              <a:t>‹Nº›</a:t>
            </a:fld>
            <a:endParaRPr lang="es-EC"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presentaci&#243;n/telnet.EXE" TargetMode="External"/><Relationship Id="rId2" Type="http://schemas.openxmlformats.org/officeDocument/2006/relationships/hyperlink" Target="presentaci&#243;n/captura%20SHH.EXE" TargetMode="External"/><Relationship Id="rId1" Type="http://schemas.openxmlformats.org/officeDocument/2006/relationships/slideLayout" Target="../slideLayouts/slideLayout2.xml"/><Relationship Id="rId6" Type="http://schemas.openxmlformats.org/officeDocument/2006/relationships/hyperlink" Target="presentaci&#243;n/HTTP.EXE" TargetMode="External"/><Relationship Id="rId5" Type="http://schemas.openxmlformats.org/officeDocument/2006/relationships/hyperlink" Target="presentaci&#243;n/captura%20pop%20y%20smtp1.EXE" TargetMode="External"/><Relationship Id="rId4" Type="http://schemas.openxmlformats.org/officeDocument/2006/relationships/hyperlink" Target="presentaci&#243;n/FTP.EX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168152"/>
            <a:ext cx="8892480" cy="1828800"/>
          </a:xfrm>
        </p:spPr>
        <p:txBody>
          <a:bodyPr>
            <a:normAutofit/>
          </a:bodyPr>
          <a:lstStyle/>
          <a:p>
            <a:r>
              <a:rPr lang="es-EC" dirty="0" smtClean="0"/>
              <a:t>Analizador de Tráfico de Red </a:t>
            </a:r>
            <a:endParaRPr lang="es-EC" dirty="0"/>
          </a:p>
        </p:txBody>
      </p:sp>
      <p:sp>
        <p:nvSpPr>
          <p:cNvPr id="3" name="2 Subtítulo"/>
          <p:cNvSpPr>
            <a:spLocks noGrp="1"/>
          </p:cNvSpPr>
          <p:nvPr>
            <p:ph type="subTitle" idx="1"/>
          </p:nvPr>
        </p:nvSpPr>
        <p:spPr>
          <a:xfrm>
            <a:off x="533400" y="3692624"/>
            <a:ext cx="7854696" cy="1752600"/>
          </a:xfrm>
        </p:spPr>
        <p:txBody>
          <a:bodyPr>
            <a:normAutofit/>
          </a:bodyPr>
          <a:lstStyle/>
          <a:p>
            <a:r>
              <a:rPr lang="es-EC" sz="2800" b="1" dirty="0" smtClean="0">
                <a:latin typeface="+mj-lt"/>
              </a:rPr>
              <a:t>Ericka Barahona Delgado</a:t>
            </a:r>
          </a:p>
          <a:p>
            <a:r>
              <a:rPr lang="es-EC" sz="2800" b="1" dirty="0" smtClean="0">
                <a:latin typeface="+mj-lt"/>
              </a:rPr>
              <a:t>Paola Gellibert López</a:t>
            </a:r>
            <a:endParaRPr lang="es-EC" sz="2800" b="1"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34888" y="773832"/>
            <a:ext cx="8229600" cy="1143000"/>
          </a:xfrm>
        </p:spPr>
        <p:txBody>
          <a:bodyPr>
            <a:normAutofit fontScale="90000"/>
          </a:bodyPr>
          <a:lstStyle/>
          <a:p>
            <a:pPr algn="ctr"/>
            <a:r>
              <a:rPr lang="es-EC" b="1" u="sng" dirty="0" smtClean="0">
                <a:latin typeface="Aharoni" pitchFamily="2" charset="-79"/>
                <a:cs typeface="Aharoni" pitchFamily="2" charset="-79"/>
              </a:rPr>
              <a:t>Funcionamiento de un Analizador de Red</a:t>
            </a:r>
            <a:endParaRPr lang="es-EC" b="1" u="sng" dirty="0">
              <a:latin typeface="Aharoni" pitchFamily="2" charset="-79"/>
              <a:cs typeface="Aharoni" pitchFamily="2" charset="-79"/>
            </a:endParaRPr>
          </a:p>
        </p:txBody>
      </p:sp>
      <p:pic>
        <p:nvPicPr>
          <p:cNvPr id="5" name="4 Imagen"/>
          <p:cNvPicPr/>
          <p:nvPr/>
        </p:nvPicPr>
        <p:blipFill>
          <a:blip r:embed="rId2" cstate="print"/>
          <a:srcRect/>
          <a:stretch>
            <a:fillRect/>
          </a:stretch>
        </p:blipFill>
        <p:spPr bwMode="auto">
          <a:xfrm>
            <a:off x="1763688" y="1916832"/>
            <a:ext cx="5976664" cy="417646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4888" y="764704"/>
            <a:ext cx="8229600" cy="1143000"/>
          </a:xfrm>
        </p:spPr>
        <p:txBody>
          <a:bodyPr>
            <a:normAutofit fontScale="90000"/>
          </a:bodyPr>
          <a:lstStyle/>
          <a:p>
            <a:pPr algn="ctr"/>
            <a:r>
              <a:rPr lang="es-EC" b="1" u="sng" dirty="0" smtClean="0">
                <a:latin typeface="Aharoni" pitchFamily="2" charset="-79"/>
                <a:cs typeface="Aharoni" pitchFamily="2" charset="-79"/>
              </a:rPr>
              <a:t>Analizadores de Tráfico en el Mercado</a:t>
            </a:r>
            <a:endParaRPr lang="es-EC"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endParaRPr lang="es-EC" sz="2200" b="1" dirty="0" smtClean="0">
              <a:latin typeface="+mj-lt"/>
            </a:endParaRPr>
          </a:p>
          <a:p>
            <a:r>
              <a:rPr lang="es-EC" sz="2200" b="1" dirty="0" smtClean="0">
                <a:latin typeface="+mj-lt"/>
              </a:rPr>
              <a:t>TCPDUMP:  </a:t>
            </a:r>
            <a:r>
              <a:rPr lang="es-EC" sz="2200" dirty="0" smtClean="0">
                <a:latin typeface="+mj-lt"/>
              </a:rPr>
              <a:t>Su fuerte son los filtros.</a:t>
            </a:r>
          </a:p>
          <a:p>
            <a:r>
              <a:rPr lang="es-EC" sz="2200" b="1" dirty="0" smtClean="0">
                <a:latin typeface="+mj-lt"/>
              </a:rPr>
              <a:t>Darkstat: </a:t>
            </a:r>
            <a:r>
              <a:rPr lang="es-EC" sz="2200" dirty="0" smtClean="0">
                <a:latin typeface="+mj-lt"/>
              </a:rPr>
              <a:t>Crea resumen y gráficos por periodos de tiempo.</a:t>
            </a:r>
          </a:p>
          <a:p>
            <a:r>
              <a:rPr lang="es-EC" sz="2200" b="1" dirty="0" smtClean="0">
                <a:latin typeface="+mj-lt"/>
              </a:rPr>
              <a:t>Traffic – VIS: </a:t>
            </a:r>
            <a:r>
              <a:rPr lang="es-EC" sz="2200" dirty="0" smtClean="0">
                <a:latin typeface="+mj-lt"/>
              </a:rPr>
              <a:t>Convierte información en código ASCII, HTML o PostScript. </a:t>
            </a:r>
          </a:p>
          <a:p>
            <a:r>
              <a:rPr lang="es-EC" sz="2200" b="1" dirty="0" smtClean="0">
                <a:latin typeface="+mj-lt"/>
              </a:rPr>
              <a:t>SNORT: </a:t>
            </a:r>
            <a:r>
              <a:rPr lang="es-EC" sz="2200" dirty="0" smtClean="0">
                <a:latin typeface="+mj-lt"/>
              </a:rPr>
              <a:t>Sistema de detección de intrusos.</a:t>
            </a:r>
          </a:p>
          <a:p>
            <a:r>
              <a:rPr lang="es-EC" sz="2200" b="1" dirty="0" smtClean="0">
                <a:latin typeface="+mj-lt"/>
              </a:rPr>
              <a:t>NWATCH</a:t>
            </a:r>
            <a:r>
              <a:rPr lang="es-EC" sz="2200" dirty="0" smtClean="0">
                <a:latin typeface="+mj-lt"/>
              </a:rPr>
              <a:t>: Analizador de puertos pasivos de tráfico IP.</a:t>
            </a:r>
          </a:p>
          <a:p>
            <a:r>
              <a:rPr lang="es-EC" sz="2200" b="1" dirty="0" smtClean="0">
                <a:latin typeface="+mj-lt"/>
              </a:rPr>
              <a:t>Wireshark</a:t>
            </a:r>
            <a:r>
              <a:rPr lang="es-EC" sz="2200" dirty="0" smtClean="0">
                <a:latin typeface="+mj-lt"/>
              </a:rPr>
              <a:t>: Potente analizador libre de protocolos, soporta mas de 300 protocolos.</a:t>
            </a:r>
          </a:p>
          <a:p>
            <a:r>
              <a:rPr lang="es-EC" sz="2200" b="1" dirty="0" smtClean="0">
                <a:latin typeface="+mj-lt"/>
              </a:rPr>
              <a:t>Ettercap</a:t>
            </a:r>
            <a:r>
              <a:rPr lang="es-EC" sz="2200" dirty="0" smtClean="0">
                <a:latin typeface="+mj-lt"/>
              </a:rPr>
              <a:t>: Interceptor para redes LAN, soporta muchos protocolos.</a:t>
            </a:r>
          </a:p>
          <a:p>
            <a:r>
              <a:rPr lang="es-EC" sz="2200" b="1" dirty="0" smtClean="0">
                <a:latin typeface="+mj-lt"/>
              </a:rPr>
              <a:t>Kismet</a:t>
            </a:r>
            <a:r>
              <a:rPr lang="es-EC" sz="2200" dirty="0" smtClean="0">
                <a:latin typeface="+mj-lt"/>
              </a:rPr>
              <a:t>: Analizador de tráfico en Linux para redes inalámbricas.</a:t>
            </a:r>
          </a:p>
          <a:p>
            <a:endParaRPr lang="es-EC" sz="22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latin typeface="Aharoni" pitchFamily="2" charset="-79"/>
                <a:cs typeface="Aharoni" pitchFamily="2" charset="-79"/>
              </a:rPr>
              <a:t>Temas a Tratar</a:t>
            </a:r>
            <a:endParaRPr lang="es-ES" b="1" u="sng" dirty="0">
              <a:latin typeface="Aharoni" pitchFamily="2" charset="-79"/>
              <a:cs typeface="Aharoni" pitchFamily="2" charset="-79"/>
            </a:endParaRPr>
          </a:p>
        </p:txBody>
      </p:sp>
      <p:sp>
        <p:nvSpPr>
          <p:cNvPr id="3" name="2 Marcador de contenido"/>
          <p:cNvSpPr>
            <a:spLocks noGrp="1"/>
          </p:cNvSpPr>
          <p:nvPr>
            <p:ph idx="1"/>
          </p:nvPr>
        </p:nvSpPr>
        <p:spPr/>
        <p:txBody>
          <a:bodyPr/>
          <a:lstStyle/>
          <a:p>
            <a:r>
              <a:rPr lang="es-ES" dirty="0" smtClean="0"/>
              <a:t>Objetivos del Proyecto </a:t>
            </a:r>
          </a:p>
          <a:p>
            <a:r>
              <a:rPr lang="es-ES" dirty="0" smtClean="0"/>
              <a:t>Problema</a:t>
            </a:r>
          </a:p>
          <a:p>
            <a:r>
              <a:rPr lang="es-ES" dirty="0" smtClean="0"/>
              <a:t>Funcionamiento y Mercado de los Analizadores de Red</a:t>
            </a:r>
          </a:p>
          <a:p>
            <a:r>
              <a:rPr lang="es-ES" dirty="0" smtClean="0"/>
              <a:t>Requerimientos E Implementación</a:t>
            </a:r>
          </a:p>
          <a:p>
            <a:r>
              <a:rPr lang="es-ES" dirty="0" smtClean="0"/>
              <a:t>Demostración</a:t>
            </a:r>
          </a:p>
          <a:p>
            <a:r>
              <a:rPr lang="es-ES" dirty="0" smtClean="0"/>
              <a:t>Comparación</a:t>
            </a:r>
          </a:p>
          <a:p>
            <a:r>
              <a:rPr lang="es-ES" dirty="0" smtClean="0"/>
              <a:t>Conclusiones</a:t>
            </a:r>
          </a:p>
          <a:p>
            <a:r>
              <a:rPr lang="es-ES" dirty="0" smtClean="0"/>
              <a:t>Recomendaciones</a:t>
            </a:r>
          </a:p>
          <a:p>
            <a:endParaRPr lang="es-ES" dirty="0" smtClean="0"/>
          </a:p>
          <a:p>
            <a:endParaRPr lang="es-ES" dirty="0" smtClean="0"/>
          </a:p>
          <a:p>
            <a:endParaRPr lang="es-ES" dirty="0" smtClean="0"/>
          </a:p>
          <a:p>
            <a:endParaRPr lang="es-ES" dirty="0"/>
          </a:p>
        </p:txBody>
      </p:sp>
      <p:pic>
        <p:nvPicPr>
          <p:cNvPr id="1029"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844824"/>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32367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88095" y="2777657"/>
            <a:ext cx="553814" cy="55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8939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normAutofit fontScale="90000"/>
          </a:bodyPr>
          <a:lstStyle/>
          <a:p>
            <a:pPr algn="ctr"/>
            <a:r>
              <a:rPr lang="es-EC" b="1" u="sng" dirty="0" smtClean="0">
                <a:latin typeface="Aharoni" pitchFamily="2" charset="-79"/>
                <a:cs typeface="Aharoni" pitchFamily="2" charset="-79"/>
              </a:rPr>
              <a:t>Requerimientos de la Aplicación</a:t>
            </a:r>
            <a:endParaRPr lang="es-EC"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r>
              <a:rPr lang="es-EC" sz="2200" dirty="0" smtClean="0">
                <a:latin typeface="+mj-lt"/>
              </a:rPr>
              <a:t>Protocolos capturados mediante el analizador ErPa.</a:t>
            </a:r>
            <a:endParaRPr lang="es-EC" sz="2200" dirty="0">
              <a:latin typeface="+mj-lt"/>
            </a:endParaRPr>
          </a:p>
        </p:txBody>
      </p:sp>
      <p:graphicFrame>
        <p:nvGraphicFramePr>
          <p:cNvPr id="5" name="4 Tabla"/>
          <p:cNvGraphicFramePr>
            <a:graphicFrameLocks noGrp="1"/>
          </p:cNvGraphicFramePr>
          <p:nvPr/>
        </p:nvGraphicFramePr>
        <p:xfrm>
          <a:off x="2195737" y="2708920"/>
          <a:ext cx="5400600" cy="2880360"/>
        </p:xfrm>
        <a:graphic>
          <a:graphicData uri="http://schemas.openxmlformats.org/drawingml/2006/table">
            <a:tbl>
              <a:tblPr/>
              <a:tblGrid>
                <a:gridCol w="2376289"/>
                <a:gridCol w="3024311"/>
              </a:tblGrid>
              <a:tr h="0">
                <a:tc>
                  <a:txBody>
                    <a:bodyPr/>
                    <a:lstStyle/>
                    <a:p>
                      <a:pPr algn="ctr">
                        <a:lnSpc>
                          <a:spcPct val="115000"/>
                        </a:lnSpc>
                        <a:spcAft>
                          <a:spcPts val="0"/>
                        </a:spcAft>
                        <a:tabLst>
                          <a:tab pos="540385" algn="l"/>
                        </a:tabLst>
                      </a:pPr>
                      <a:r>
                        <a:rPr lang="es-ES" sz="1400" b="1" dirty="0">
                          <a:solidFill>
                            <a:srgbClr val="FFFFFF"/>
                          </a:solidFill>
                          <a:latin typeface="Arial"/>
                          <a:ea typeface="Calibri"/>
                          <a:cs typeface="Times New Roman"/>
                        </a:rPr>
                        <a:t>Capas Analizadas por </a:t>
                      </a:r>
                      <a:r>
                        <a:rPr lang="es-ES" sz="1400" b="1" dirty="0" smtClean="0">
                          <a:solidFill>
                            <a:srgbClr val="FFFFFF"/>
                          </a:solidFill>
                          <a:latin typeface="Arial"/>
                          <a:ea typeface="Calibri"/>
                          <a:cs typeface="Times New Roman"/>
                        </a:rPr>
                        <a:t>ERPA</a:t>
                      </a:r>
                      <a:endParaRPr lang="es-EC" sz="1400" dirty="0">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ct val="115000"/>
                        </a:lnSpc>
                        <a:spcAft>
                          <a:spcPts val="0"/>
                        </a:spcAft>
                        <a:tabLst>
                          <a:tab pos="540385" algn="l"/>
                        </a:tabLst>
                      </a:pPr>
                      <a:r>
                        <a:rPr lang="es-ES" sz="1400" b="1" dirty="0">
                          <a:solidFill>
                            <a:srgbClr val="FFFFFF"/>
                          </a:solidFill>
                          <a:latin typeface="Arial"/>
                          <a:ea typeface="Calibri"/>
                          <a:cs typeface="Times New Roman"/>
                        </a:rPr>
                        <a:t>Protocolos a capturar</a:t>
                      </a:r>
                      <a:endParaRPr lang="es-EC" sz="1400" dirty="0">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r>
              <a:tr h="0">
                <a:tc>
                  <a:txBody>
                    <a:bodyPr/>
                    <a:lstStyle/>
                    <a:p>
                      <a:pPr>
                        <a:lnSpc>
                          <a:spcPct val="115000"/>
                        </a:lnSpc>
                        <a:spcAft>
                          <a:spcPts val="0"/>
                        </a:spcAft>
                        <a:tabLst>
                          <a:tab pos="540385" algn="l"/>
                          <a:tab pos="810260" algn="l"/>
                          <a:tab pos="3629025" algn="l"/>
                        </a:tabLst>
                      </a:pPr>
                      <a:r>
                        <a:rPr lang="es-EC" sz="1400" dirty="0">
                          <a:latin typeface="Arial"/>
                          <a:ea typeface="Calibri"/>
                          <a:cs typeface="Times New Roman"/>
                        </a:rPr>
                        <a:t>Capa Aplicación:</a:t>
                      </a:r>
                      <a:endParaRPr lang="es-EC" sz="1400" dirty="0">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15000"/>
                        </a:lnSpc>
                        <a:spcAft>
                          <a:spcPts val="0"/>
                        </a:spcAft>
                      </a:pPr>
                      <a:r>
                        <a:rPr lang="en-US" sz="1400">
                          <a:latin typeface="Arial"/>
                          <a:ea typeface="Calibri"/>
                          <a:cs typeface="Times New Roman"/>
                        </a:rPr>
                        <a:t>SSH</a:t>
                      </a:r>
                      <a:endParaRPr lang="es-EC" sz="1400">
                        <a:latin typeface="Calibri"/>
                        <a:ea typeface="Calibri"/>
                        <a:cs typeface="Times New Roman"/>
                      </a:endParaRPr>
                    </a:p>
                    <a:p>
                      <a:pPr algn="ctr">
                        <a:lnSpc>
                          <a:spcPct val="115000"/>
                        </a:lnSpc>
                        <a:spcAft>
                          <a:spcPts val="0"/>
                        </a:spcAft>
                      </a:pPr>
                      <a:r>
                        <a:rPr lang="en-US" sz="1400">
                          <a:latin typeface="Arial"/>
                          <a:ea typeface="Calibri"/>
                          <a:cs typeface="Times New Roman"/>
                        </a:rPr>
                        <a:t>Telnet</a:t>
                      </a:r>
                      <a:endParaRPr lang="es-EC" sz="1400">
                        <a:latin typeface="Calibri"/>
                        <a:ea typeface="Calibri"/>
                        <a:cs typeface="Times New Roman"/>
                      </a:endParaRPr>
                    </a:p>
                    <a:p>
                      <a:pPr algn="ctr">
                        <a:lnSpc>
                          <a:spcPct val="115000"/>
                        </a:lnSpc>
                        <a:spcAft>
                          <a:spcPts val="0"/>
                        </a:spcAft>
                      </a:pPr>
                      <a:r>
                        <a:rPr lang="en-US" sz="1400">
                          <a:latin typeface="Arial"/>
                          <a:ea typeface="Calibri"/>
                          <a:cs typeface="Times New Roman"/>
                        </a:rPr>
                        <a:t>FTP</a:t>
                      </a:r>
                      <a:endParaRPr lang="es-EC" sz="1400">
                        <a:latin typeface="Calibri"/>
                        <a:ea typeface="Calibri"/>
                        <a:cs typeface="Times New Roman"/>
                      </a:endParaRPr>
                    </a:p>
                    <a:p>
                      <a:pPr algn="ctr">
                        <a:lnSpc>
                          <a:spcPct val="115000"/>
                        </a:lnSpc>
                        <a:spcAft>
                          <a:spcPts val="0"/>
                        </a:spcAft>
                      </a:pPr>
                      <a:r>
                        <a:rPr lang="en-US" sz="1400">
                          <a:latin typeface="Arial"/>
                          <a:ea typeface="Calibri"/>
                          <a:cs typeface="Times New Roman"/>
                        </a:rPr>
                        <a:t>HTTP</a:t>
                      </a:r>
                      <a:endParaRPr lang="es-EC" sz="1400">
                        <a:latin typeface="Calibri"/>
                        <a:ea typeface="Calibri"/>
                        <a:cs typeface="Times New Roman"/>
                      </a:endParaRPr>
                    </a:p>
                    <a:p>
                      <a:pPr algn="ctr">
                        <a:lnSpc>
                          <a:spcPct val="115000"/>
                        </a:lnSpc>
                        <a:spcAft>
                          <a:spcPts val="0"/>
                        </a:spcAft>
                      </a:pPr>
                      <a:r>
                        <a:rPr lang="en-US" sz="1400">
                          <a:latin typeface="Arial"/>
                          <a:ea typeface="Calibri"/>
                          <a:cs typeface="Times New Roman"/>
                        </a:rPr>
                        <a:t>POP3</a:t>
                      </a:r>
                      <a:endParaRPr lang="es-EC" sz="1400">
                        <a:latin typeface="Calibri"/>
                        <a:ea typeface="Calibri"/>
                        <a:cs typeface="Times New Roman"/>
                      </a:endParaRPr>
                    </a:p>
                    <a:p>
                      <a:pPr algn="ctr">
                        <a:lnSpc>
                          <a:spcPct val="115000"/>
                        </a:lnSpc>
                        <a:spcAft>
                          <a:spcPts val="0"/>
                        </a:spcAft>
                      </a:pPr>
                      <a:r>
                        <a:rPr lang="en-US" sz="1400">
                          <a:latin typeface="Arial"/>
                          <a:ea typeface="Calibri"/>
                          <a:cs typeface="Times New Roman"/>
                        </a:rPr>
                        <a:t>SMTP</a:t>
                      </a:r>
                      <a:endParaRPr lang="es-EC" sz="1400">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13995">
                <a:tc>
                  <a:txBody>
                    <a:bodyPr/>
                    <a:lstStyle/>
                    <a:p>
                      <a:pPr>
                        <a:lnSpc>
                          <a:spcPct val="115000"/>
                        </a:lnSpc>
                        <a:spcAft>
                          <a:spcPts val="0"/>
                        </a:spcAft>
                        <a:tabLst>
                          <a:tab pos="540385" algn="l"/>
                          <a:tab pos="810260" algn="l"/>
                          <a:tab pos="3629025" algn="l"/>
                        </a:tabLst>
                      </a:pPr>
                      <a:r>
                        <a:rPr lang="es-EC" sz="1400" dirty="0">
                          <a:latin typeface="Arial"/>
                          <a:ea typeface="Calibri"/>
                          <a:cs typeface="Times New Roman"/>
                        </a:rPr>
                        <a:t>Capa de Transporte: </a:t>
                      </a:r>
                      <a:endParaRPr lang="es-EC" sz="1400" dirty="0">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a:lnSpc>
                          <a:spcPct val="115000"/>
                        </a:lnSpc>
                        <a:spcAft>
                          <a:spcPts val="0"/>
                        </a:spcAft>
                      </a:pPr>
                      <a:r>
                        <a:rPr lang="es-ES" sz="1400" dirty="0" smtClean="0">
                          <a:latin typeface="Arial"/>
                          <a:ea typeface="Calibri"/>
                          <a:cs typeface="Times New Roman"/>
                        </a:rPr>
                        <a:t>TCP</a:t>
                      </a:r>
                    </a:p>
                    <a:p>
                      <a:pPr algn="ctr">
                        <a:lnSpc>
                          <a:spcPct val="115000"/>
                        </a:lnSpc>
                        <a:spcAft>
                          <a:spcPts val="0"/>
                        </a:spcAft>
                      </a:pPr>
                      <a:r>
                        <a:rPr lang="es-ES" sz="1400" dirty="0" smtClean="0">
                          <a:latin typeface="Arial"/>
                          <a:ea typeface="Calibri"/>
                          <a:cs typeface="Times New Roman"/>
                        </a:rPr>
                        <a:t>UDP</a:t>
                      </a:r>
                      <a:endParaRPr lang="es-EC" sz="1400" dirty="0">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0">
                <a:tc>
                  <a:txBody>
                    <a:bodyPr/>
                    <a:lstStyle/>
                    <a:p>
                      <a:pPr>
                        <a:lnSpc>
                          <a:spcPct val="115000"/>
                        </a:lnSpc>
                        <a:spcAft>
                          <a:spcPts val="0"/>
                        </a:spcAft>
                        <a:tabLst>
                          <a:tab pos="540385" algn="l"/>
                        </a:tabLst>
                      </a:pPr>
                      <a:r>
                        <a:rPr lang="es-ES" sz="1400" dirty="0">
                          <a:latin typeface="Arial"/>
                          <a:ea typeface="Calibri"/>
                          <a:cs typeface="Times New Roman"/>
                        </a:rPr>
                        <a:t>Capa de Acceso a la red:</a:t>
                      </a:r>
                      <a:endParaRPr lang="es-EC" sz="1400" dirty="0">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ES" sz="1400" dirty="0">
                          <a:latin typeface="Arial"/>
                          <a:ea typeface="Calibri"/>
                          <a:cs typeface="Times New Roman"/>
                        </a:rPr>
                        <a:t>Información del paquete</a:t>
                      </a:r>
                      <a:endParaRPr lang="es-EC" sz="1400" dirty="0">
                        <a:latin typeface="Calibri"/>
                        <a:ea typeface="Calibri"/>
                        <a:cs typeface="Times New Roman"/>
                      </a:endParaRPr>
                    </a:p>
                    <a:p>
                      <a:pPr algn="ctr">
                        <a:spcAft>
                          <a:spcPts val="0"/>
                        </a:spcAft>
                      </a:pPr>
                      <a:r>
                        <a:rPr lang="es-ES" sz="1400" dirty="0">
                          <a:latin typeface="Arial"/>
                          <a:ea typeface="Calibri"/>
                          <a:cs typeface="Times New Roman"/>
                        </a:rPr>
                        <a:t>Trama de los paquetes Ethernet</a:t>
                      </a:r>
                      <a:endParaRPr lang="es-EC" sz="1400" dirty="0">
                        <a:latin typeface="Calibri"/>
                        <a:ea typeface="Calibri"/>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normAutofit/>
          </a:bodyPr>
          <a:lstStyle/>
          <a:p>
            <a:pPr algn="ctr"/>
            <a:r>
              <a:rPr lang="es-EC" b="1" u="sng" dirty="0" smtClean="0">
                <a:latin typeface="Aharoni" pitchFamily="2" charset="-79"/>
                <a:cs typeface="Aharoni" pitchFamily="2" charset="-79"/>
              </a:rPr>
              <a:t>Diseño del Analizador ErPa</a:t>
            </a:r>
            <a:endParaRPr lang="es-EC" b="1" u="sng" dirty="0">
              <a:latin typeface="Aharoni" pitchFamily="2" charset="-79"/>
              <a:cs typeface="Aharoni" pitchFamily="2" charset="-79"/>
            </a:endParaRPr>
          </a:p>
        </p:txBody>
      </p:sp>
      <p:pic>
        <p:nvPicPr>
          <p:cNvPr id="25602" name="Picture 2"/>
          <p:cNvPicPr>
            <a:picLocks noChangeAspect="1" noChangeArrowheads="1"/>
          </p:cNvPicPr>
          <p:nvPr/>
        </p:nvPicPr>
        <p:blipFill>
          <a:blip r:embed="rId2" cstate="print"/>
          <a:srcRect/>
          <a:stretch>
            <a:fillRect/>
          </a:stretch>
        </p:blipFill>
        <p:spPr bwMode="auto">
          <a:xfrm>
            <a:off x="1619672" y="2208692"/>
            <a:ext cx="5976664" cy="3236532"/>
          </a:xfrm>
          <a:prstGeom prst="rect">
            <a:avLst/>
          </a:prstGeom>
          <a:noFill/>
          <a:ln w="9525">
            <a:noFill/>
            <a:miter lim="800000"/>
            <a:headEnd/>
            <a:tailEnd/>
          </a:ln>
        </p:spPr>
      </p:pic>
      <p:sp>
        <p:nvSpPr>
          <p:cNvPr id="6" name="Rectangle 1"/>
          <p:cNvSpPr>
            <a:spLocks noChangeArrowheads="1"/>
          </p:cNvSpPr>
          <p:nvPr/>
        </p:nvSpPr>
        <p:spPr bwMode="auto">
          <a:xfrm>
            <a:off x="3694731" y="5805264"/>
            <a:ext cx="182248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j-lt"/>
                <a:cs typeface="Arial" pitchFamily="34" charset="0"/>
              </a:rPr>
              <a:t>Gráfico del Diagrama</a:t>
            </a:r>
            <a:r>
              <a:rPr kumimoji="0" lang="es-EC" sz="1200" b="0" i="0" u="none" strike="noStrike" cap="none" normalizeH="0" dirty="0" smtClean="0">
                <a:ln>
                  <a:noFill/>
                </a:ln>
                <a:solidFill>
                  <a:schemeClr val="tx1"/>
                </a:solidFill>
                <a:effectLst/>
                <a:latin typeface="+mj-lt"/>
                <a:cs typeface="Arial" pitchFamily="34" charset="0"/>
              </a:rPr>
              <a:t> UML</a:t>
            </a:r>
            <a:endParaRPr kumimoji="0" lang="es-EC" sz="1200" b="0" i="0" u="none" strike="noStrike" cap="none" normalizeH="0" baseline="0" dirty="0" smtClean="0">
              <a:ln>
                <a:noFill/>
              </a:ln>
              <a:solidFill>
                <a:schemeClr val="tx1"/>
              </a:solidFill>
              <a:effectLst/>
              <a:latin typeface="+mj-lt"/>
              <a:cs typeface="Arial" pitchFamily="34" charset="0"/>
            </a:endParaRPr>
          </a:p>
        </p:txBody>
      </p:sp>
      <p:sp>
        <p:nvSpPr>
          <p:cNvPr id="5" name="4 Rectángulo"/>
          <p:cNvSpPr/>
          <p:nvPr/>
        </p:nvSpPr>
        <p:spPr>
          <a:xfrm>
            <a:off x="1763688" y="4437112"/>
            <a:ext cx="252028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a:buNone/>
            </a:pPr>
            <a:r>
              <a:rPr lang="es-EC" sz="2400" b="1" i="1" u="sng" dirty="0" smtClean="0">
                <a:latin typeface="+mj-lt"/>
              </a:rPr>
              <a:t>Capturar Paquetes</a:t>
            </a:r>
          </a:p>
          <a:p>
            <a:pPr>
              <a:buNone/>
            </a:pPr>
            <a:endParaRPr lang="es-EC" sz="2400" dirty="0" smtClean="0">
              <a:latin typeface="+mj-lt"/>
            </a:endParaRPr>
          </a:p>
          <a:p>
            <a:r>
              <a:rPr lang="es-ES" sz="2200" dirty="0" smtClean="0">
                <a:latin typeface="+mj-lt"/>
              </a:rPr>
              <a:t>El actor es el</a:t>
            </a:r>
            <a:r>
              <a:rPr lang="es-ES" sz="2200" b="1" dirty="0" smtClean="0">
                <a:latin typeface="+mj-lt"/>
              </a:rPr>
              <a:t> </a:t>
            </a:r>
            <a:r>
              <a:rPr lang="es-ES" sz="2200" dirty="0" smtClean="0">
                <a:latin typeface="+mj-lt"/>
              </a:rPr>
              <a:t>usuario conectado a una red, debe haber seleccionado la tarjeta de red.</a:t>
            </a:r>
          </a:p>
          <a:p>
            <a:r>
              <a:rPr lang="es-ES" sz="2200" dirty="0" smtClean="0">
                <a:latin typeface="+mj-lt"/>
              </a:rPr>
              <a:t>Selecciona Captura y luego Empezar de la barra de menú. </a:t>
            </a:r>
          </a:p>
          <a:p>
            <a:r>
              <a:rPr lang="es-ES" sz="2200" dirty="0" smtClean="0">
                <a:latin typeface="+mj-lt"/>
              </a:rPr>
              <a:t>Después se pueden visualizar paquetes enteros, solo encabezados o seleccionar el tamaño máximo de la captura. </a:t>
            </a:r>
          </a:p>
          <a:p>
            <a:r>
              <a:rPr lang="es-ES" sz="2200" dirty="0" smtClean="0">
                <a:latin typeface="+mj-lt"/>
              </a:rPr>
              <a:t>El actor presiona OK y los paquetes obtenidos se van mostrando en la pantalla de acuerdo a las opciones de visualización del usuario.</a:t>
            </a:r>
          </a:p>
          <a:p>
            <a:r>
              <a:rPr lang="es-ES" sz="2200" dirty="0" smtClean="0">
                <a:latin typeface="+mj-lt"/>
              </a:rPr>
              <a:t>El sistema comprueba la validez del tamaño máximo de la captura, regresando un mensaje de error en caso de estar incorrecto.</a:t>
            </a:r>
          </a:p>
          <a:p>
            <a:r>
              <a:rPr lang="es-ES" sz="2200" dirty="0" smtClean="0">
                <a:latin typeface="+mj-lt"/>
              </a:rPr>
              <a:t>Los datos se pueden visualizar en pantalla o grabarla en un fichero para posterior análisis.</a:t>
            </a:r>
            <a:endParaRPr lang="es-EC" sz="2200" dirty="0" smtClean="0">
              <a:latin typeface="+mj-lt"/>
            </a:endParaRPr>
          </a:p>
          <a:p>
            <a:endParaRPr lang="es-EC" sz="2200" dirty="0">
              <a:latin typeface="+mj-lt"/>
            </a:endParaRPr>
          </a:p>
        </p:txBody>
      </p:sp>
      <p:sp>
        <p:nvSpPr>
          <p:cNvPr id="4" name="1 Título"/>
          <p:cNvSpPr>
            <a:spLocks noGrp="1"/>
          </p:cNvSpPr>
          <p:nvPr>
            <p:ph type="title"/>
          </p:nvPr>
        </p:nvSpPr>
        <p:spPr>
          <a:xfrm>
            <a:off x="467544" y="692696"/>
            <a:ext cx="8229600" cy="1143000"/>
          </a:xfrm>
        </p:spPr>
        <p:txBody>
          <a:bodyPr>
            <a:noAutofit/>
          </a:bodyPr>
          <a:lstStyle/>
          <a:p>
            <a:pPr algn="ctr"/>
            <a:r>
              <a:rPr lang="es-EC" sz="5400" b="1" u="sng" dirty="0" smtClean="0">
                <a:latin typeface="Aharoni" pitchFamily="2" charset="-79"/>
                <a:cs typeface="Aharoni" pitchFamily="2" charset="-79"/>
              </a:rPr>
              <a:t>Diseño del analizador ErPa</a:t>
            </a:r>
            <a:endParaRPr lang="es-EC" sz="5400" b="1" u="sng" dirty="0">
              <a:latin typeface="Aharoni" pitchFamily="2" charset="-79"/>
              <a:cs typeface="Aharoni" pitchFamily="2" charset="-79"/>
            </a:endParaRPr>
          </a:p>
        </p:txBody>
      </p:sp>
    </p:spTree>
    <p:extLst>
      <p:ext uri="{BB962C8B-B14F-4D97-AF65-F5344CB8AC3E}">
        <p14:creationId xmlns:p14="http://schemas.microsoft.com/office/powerpoint/2010/main" xmlns="" val="849805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73224" y="125760"/>
            <a:ext cx="8229600" cy="1143000"/>
          </a:xfrm>
        </p:spPr>
        <p:txBody>
          <a:bodyPr>
            <a:normAutofit/>
          </a:bodyPr>
          <a:lstStyle/>
          <a:p>
            <a:r>
              <a:rPr lang="es-EC" b="1" u="sng" dirty="0" smtClean="0">
                <a:latin typeface="Aharoni" pitchFamily="2" charset="-79"/>
                <a:cs typeface="Aharoni" pitchFamily="2" charset="-79"/>
              </a:rPr>
              <a:t>Diseño del analizador ErPa</a:t>
            </a:r>
            <a:endParaRPr lang="es-EC" b="1" u="sng" dirty="0">
              <a:latin typeface="Aharoni" pitchFamily="2" charset="-79"/>
              <a:cs typeface="Aharoni" pitchFamily="2" charset="-79"/>
            </a:endParaRPr>
          </a:p>
        </p:txBody>
      </p:sp>
      <p:pic>
        <p:nvPicPr>
          <p:cNvPr id="5" name="4 Imagen"/>
          <p:cNvPicPr/>
          <p:nvPr/>
        </p:nvPicPr>
        <p:blipFill>
          <a:blip r:embed="rId2" cstate="print"/>
          <a:srcRect l="6056" t="611" r="7948" b="3529"/>
          <a:stretch>
            <a:fillRect/>
          </a:stretch>
        </p:blipFill>
        <p:spPr>
          <a:xfrm>
            <a:off x="2555776" y="1268760"/>
            <a:ext cx="4464496" cy="558924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pPr algn="ctr"/>
            <a:r>
              <a:rPr lang="es-EC" sz="6000" b="1" u="sng" dirty="0" smtClean="0">
                <a:latin typeface="Aharoni" pitchFamily="2" charset="-79"/>
                <a:cs typeface="Aharoni" pitchFamily="2" charset="-79"/>
              </a:rPr>
              <a:t>Implementación</a:t>
            </a:r>
            <a:endParaRPr lang="es-EC" sz="6000"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pPr algn="just"/>
            <a:r>
              <a:rPr lang="es-EC" sz="2200" dirty="0" smtClean="0">
                <a:latin typeface="+mj-lt"/>
              </a:rPr>
              <a:t>Para la implementación de este proyecto se decidió trabajar bajo la plataforma de código abierto </a:t>
            </a:r>
            <a:r>
              <a:rPr lang="es-EC" sz="2200" b="1" dirty="0" smtClean="0">
                <a:latin typeface="+mj-lt"/>
              </a:rPr>
              <a:t>Netbeans IDE</a:t>
            </a:r>
            <a:r>
              <a:rPr lang="es-EC" sz="2200" dirty="0" smtClean="0">
                <a:latin typeface="+mj-lt"/>
              </a:rPr>
              <a:t>, con lenguaje de programación JAVA.</a:t>
            </a:r>
          </a:p>
          <a:p>
            <a:pPr algn="just"/>
            <a:r>
              <a:rPr lang="es-EC" sz="2200" dirty="0" smtClean="0">
                <a:latin typeface="+mj-lt"/>
              </a:rPr>
              <a:t>Librería de código libre </a:t>
            </a:r>
            <a:r>
              <a:rPr lang="es-EC" sz="2200" b="1" dirty="0" smtClean="0">
                <a:latin typeface="+mj-lt"/>
              </a:rPr>
              <a:t>JPCAP</a:t>
            </a:r>
            <a:r>
              <a:rPr lang="es-EC" sz="2200" dirty="0" smtClean="0">
                <a:latin typeface="+mj-lt"/>
              </a:rPr>
              <a:t>, la cual nos permite desde  aplicaciones JAVA capturar y enviar paquetes de red.</a:t>
            </a:r>
          </a:p>
          <a:p>
            <a:pPr algn="just"/>
            <a:r>
              <a:rPr lang="es-EC" sz="2200" b="1" dirty="0" smtClean="0">
                <a:latin typeface="+mj-lt"/>
              </a:rPr>
              <a:t>Winpcap</a:t>
            </a:r>
            <a:r>
              <a:rPr lang="es-EC" sz="2200" dirty="0" smtClean="0">
                <a:latin typeface="+mj-lt"/>
              </a:rPr>
              <a:t>, que comprende un controlador  que nos provee acceso de red de bajo nivel y una biblioteca </a:t>
            </a:r>
            <a:r>
              <a:rPr lang="es-EC" sz="2200" b="1" dirty="0" err="1" smtClean="0">
                <a:latin typeface="+mj-lt"/>
              </a:rPr>
              <a:t>libpcap</a:t>
            </a:r>
            <a:r>
              <a:rPr lang="es-EC" sz="2200" dirty="0" smtClean="0">
                <a:latin typeface="+mj-lt"/>
              </a:rPr>
              <a:t> para acceder a las capas de red. </a:t>
            </a:r>
          </a:p>
          <a:p>
            <a:pPr algn="just"/>
            <a:r>
              <a:rPr lang="es-EC" sz="2200" dirty="0" smtClean="0">
                <a:latin typeface="+mj-lt"/>
              </a:rPr>
              <a:t>Utilizamos además la aplicación gráfica </a:t>
            </a:r>
            <a:r>
              <a:rPr lang="es-EC" sz="2200" b="1" dirty="0" smtClean="0">
                <a:latin typeface="+mj-lt"/>
              </a:rPr>
              <a:t>JpcapDumpe</a:t>
            </a:r>
            <a:r>
              <a:rPr lang="es-EC" sz="2200" dirty="0" smtClean="0">
                <a:latin typeface="+mj-lt"/>
              </a:rPr>
              <a:t>r para poder implementar los análisis estadísticos.</a:t>
            </a:r>
          </a:p>
          <a:p>
            <a:pPr algn="just"/>
            <a:endParaRPr lang="es-EC" sz="2200" dirty="0" smtClean="0">
              <a:latin typeface="+mj-lt"/>
            </a:endParaRPr>
          </a:p>
        </p:txBody>
      </p:sp>
    </p:spTree>
    <p:extLst>
      <p:ext uri="{BB962C8B-B14F-4D97-AF65-F5344CB8AC3E}">
        <p14:creationId xmlns:p14="http://schemas.microsoft.com/office/powerpoint/2010/main" xmlns="" val="257996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normAutofit fontScale="90000"/>
          </a:bodyPr>
          <a:lstStyle/>
          <a:p>
            <a:pPr algn="ctr"/>
            <a:r>
              <a:rPr lang="es-EC" b="1" u="sng" dirty="0" smtClean="0">
                <a:latin typeface="Aharoni" pitchFamily="2" charset="-79"/>
                <a:cs typeface="Aharoni" pitchFamily="2" charset="-79"/>
              </a:rPr>
              <a:t>Requerimientos Mínimos de ErPa</a:t>
            </a:r>
            <a:endParaRPr lang="es-EC"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pPr algn="just"/>
            <a:r>
              <a:rPr lang="es-EC" sz="2200" dirty="0" smtClean="0">
                <a:latin typeface="+mj-lt"/>
              </a:rPr>
              <a:t>Intel ® Pentium ® 4,  procesador de 2.80 GHz, 1Gb de memoria RAM, con sistema operativo Microsoft Windows XP Profesional, versión 2002, Service Pack3.</a:t>
            </a:r>
          </a:p>
          <a:p>
            <a:pPr algn="just"/>
            <a:endParaRPr lang="es-EC" sz="1200" dirty="0" smtClean="0">
              <a:latin typeface="+mj-lt"/>
            </a:endParaRPr>
          </a:p>
          <a:p>
            <a:pPr algn="just"/>
            <a:r>
              <a:rPr lang="es-EC" sz="2200" dirty="0" smtClean="0">
                <a:latin typeface="+mj-lt"/>
              </a:rPr>
              <a:t>Las librerías Winpcap, Jpcap, y JRE 6.</a:t>
            </a:r>
          </a:p>
          <a:p>
            <a:pPr algn="just"/>
            <a:endParaRPr lang="es-EC" sz="1200" dirty="0" smtClean="0">
              <a:latin typeface="+mj-lt"/>
            </a:endParaRPr>
          </a:p>
          <a:p>
            <a:pPr algn="just"/>
            <a:r>
              <a:rPr lang="es-EC" sz="2200" dirty="0" smtClean="0">
                <a:latin typeface="+mj-lt"/>
              </a:rPr>
              <a:t>ErPa ha sido probado en sistema operativo Windows XP SP3 y Windows 7 32 bits y debe ser ejecutado con permisos de administrador, junto con JRE 6 o superior.</a:t>
            </a:r>
          </a:p>
          <a:p>
            <a:endParaRPr lang="es-EC" sz="22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latin typeface="Aharoni" pitchFamily="2" charset="-79"/>
                <a:cs typeface="Aharoni" pitchFamily="2" charset="-79"/>
              </a:rPr>
              <a:t>Temas a Tratar</a:t>
            </a:r>
            <a:endParaRPr lang="es-ES" b="1" u="sng" dirty="0">
              <a:latin typeface="Aharoni" pitchFamily="2" charset="-79"/>
              <a:cs typeface="Aharoni" pitchFamily="2" charset="-79"/>
            </a:endParaRPr>
          </a:p>
        </p:txBody>
      </p:sp>
      <p:sp>
        <p:nvSpPr>
          <p:cNvPr id="3" name="2 Marcador de contenido"/>
          <p:cNvSpPr>
            <a:spLocks noGrp="1"/>
          </p:cNvSpPr>
          <p:nvPr>
            <p:ph idx="1"/>
          </p:nvPr>
        </p:nvSpPr>
        <p:spPr/>
        <p:txBody>
          <a:bodyPr/>
          <a:lstStyle/>
          <a:p>
            <a:r>
              <a:rPr lang="es-ES" dirty="0" smtClean="0"/>
              <a:t>Objetivos del Proyecto </a:t>
            </a:r>
          </a:p>
          <a:p>
            <a:r>
              <a:rPr lang="es-ES" dirty="0" smtClean="0"/>
              <a:t>Problema</a:t>
            </a:r>
          </a:p>
          <a:p>
            <a:r>
              <a:rPr lang="es-ES" dirty="0" smtClean="0"/>
              <a:t>Funcionamiento y Mercado de los Analizadores de Red</a:t>
            </a:r>
          </a:p>
          <a:p>
            <a:r>
              <a:rPr lang="es-ES" dirty="0" smtClean="0"/>
              <a:t>Requerimientos E Implementación</a:t>
            </a:r>
          </a:p>
          <a:p>
            <a:r>
              <a:rPr lang="es-ES" dirty="0" smtClean="0"/>
              <a:t>Demostración</a:t>
            </a:r>
          </a:p>
          <a:p>
            <a:r>
              <a:rPr lang="es-ES" dirty="0" smtClean="0"/>
              <a:t>Comparación</a:t>
            </a:r>
          </a:p>
          <a:p>
            <a:r>
              <a:rPr lang="es-ES" dirty="0" smtClean="0"/>
              <a:t>Conclusiones</a:t>
            </a:r>
          </a:p>
          <a:p>
            <a:r>
              <a:rPr lang="es-ES" dirty="0" smtClean="0"/>
              <a:t>Recomendaciones</a:t>
            </a:r>
          </a:p>
          <a:p>
            <a:endParaRPr lang="es-ES" dirty="0" smtClean="0"/>
          </a:p>
          <a:p>
            <a:endParaRPr lang="es-ES" dirty="0" smtClean="0"/>
          </a:p>
          <a:p>
            <a:endParaRPr lang="es-ES" dirty="0" smtClean="0"/>
          </a:p>
          <a:p>
            <a:endParaRPr lang="es-ES" dirty="0"/>
          </a:p>
        </p:txBody>
      </p:sp>
      <p:pic>
        <p:nvPicPr>
          <p:cNvPr id="1029"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844824"/>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32367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88095" y="277765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3235677"/>
            <a:ext cx="553814" cy="55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3604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latin typeface="Aharoni" pitchFamily="2" charset="-79"/>
                <a:cs typeface="Aharoni" pitchFamily="2" charset="-79"/>
              </a:rPr>
              <a:t>Temas a Tratar</a:t>
            </a:r>
            <a:endParaRPr lang="es-ES" b="1" u="sng" dirty="0">
              <a:latin typeface="Aharoni" pitchFamily="2" charset="-79"/>
              <a:cs typeface="Aharoni" pitchFamily="2" charset="-79"/>
            </a:endParaRPr>
          </a:p>
        </p:txBody>
      </p:sp>
      <p:sp>
        <p:nvSpPr>
          <p:cNvPr id="3" name="2 Marcador de contenido"/>
          <p:cNvSpPr>
            <a:spLocks noGrp="1"/>
          </p:cNvSpPr>
          <p:nvPr>
            <p:ph idx="1"/>
          </p:nvPr>
        </p:nvSpPr>
        <p:spPr/>
        <p:txBody>
          <a:bodyPr/>
          <a:lstStyle/>
          <a:p>
            <a:r>
              <a:rPr lang="es-ES" dirty="0" smtClean="0"/>
              <a:t>Objetivos del Proyecto</a:t>
            </a:r>
          </a:p>
          <a:p>
            <a:r>
              <a:rPr lang="es-ES" dirty="0" smtClean="0"/>
              <a:t>Problema</a:t>
            </a:r>
          </a:p>
          <a:p>
            <a:r>
              <a:rPr lang="es-ES" dirty="0" smtClean="0"/>
              <a:t>Funcionamiento de los Analizadores de Red</a:t>
            </a:r>
          </a:p>
          <a:p>
            <a:r>
              <a:rPr lang="es-ES" dirty="0" smtClean="0"/>
              <a:t>Implementación</a:t>
            </a:r>
          </a:p>
          <a:p>
            <a:r>
              <a:rPr lang="es-ES" dirty="0" smtClean="0"/>
              <a:t>Demostración</a:t>
            </a:r>
          </a:p>
          <a:p>
            <a:r>
              <a:rPr lang="es-ES" dirty="0" smtClean="0"/>
              <a:t>Comparación</a:t>
            </a:r>
          </a:p>
          <a:p>
            <a:r>
              <a:rPr lang="es-ES" dirty="0" smtClean="0"/>
              <a:t>Conclusiones</a:t>
            </a:r>
          </a:p>
          <a:p>
            <a:r>
              <a:rPr lang="es-ES" dirty="0" smtClean="0"/>
              <a:t>Recomendaciones</a:t>
            </a:r>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xmlns="" val="352568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8229600" cy="1143000"/>
          </a:xfrm>
        </p:spPr>
        <p:txBody>
          <a:bodyPr>
            <a:noAutofit/>
          </a:bodyPr>
          <a:lstStyle/>
          <a:p>
            <a:pPr algn="ctr"/>
            <a:r>
              <a:rPr lang="es-ES" sz="8800" b="1" dirty="0" err="1" smtClean="0">
                <a:ln w="11430"/>
                <a:solidFill>
                  <a:schemeClr val="tx1">
                    <a:lumMod val="95000"/>
                    <a:lumOff val="5000"/>
                  </a:schemeClr>
                </a:solidFill>
                <a:effectLst>
                  <a:glow rad="101600">
                    <a:schemeClr val="accent1">
                      <a:satMod val="175000"/>
                      <a:alpha val="40000"/>
                    </a:schemeClr>
                  </a:glow>
                  <a:outerShdw blurRad="50800" dist="39000" dir="5460000" algn="tl">
                    <a:srgbClr val="000000">
                      <a:alpha val="38000"/>
                    </a:srgbClr>
                  </a:outerShdw>
                </a:effectLst>
              </a:rPr>
              <a:t>ErPa</a:t>
            </a:r>
            <a:endParaRPr lang="es-ES" sz="8800" dirty="0">
              <a:solidFill>
                <a:schemeClr val="tx1">
                  <a:lumMod val="95000"/>
                  <a:lumOff val="5000"/>
                </a:schemeClr>
              </a:solidFill>
            </a:endParaRPr>
          </a:p>
        </p:txBody>
      </p:sp>
      <p:sp>
        <p:nvSpPr>
          <p:cNvPr id="3" name="2 Marcador de contenido"/>
          <p:cNvSpPr>
            <a:spLocks noGrp="1"/>
          </p:cNvSpPr>
          <p:nvPr>
            <p:ph idx="1"/>
          </p:nvPr>
        </p:nvSpPr>
        <p:spPr>
          <a:xfrm>
            <a:off x="467544" y="3068960"/>
            <a:ext cx="8229600" cy="2088232"/>
          </a:xfrm>
        </p:spPr>
        <p:txBody>
          <a:bodyPr>
            <a:normAutofit lnSpcReduction="10000"/>
          </a:bodyPr>
          <a:lstStyle/>
          <a:p>
            <a:pPr marL="0" indent="0" algn="ctr">
              <a:buNone/>
            </a:pPr>
            <a:r>
              <a:rPr lang="es-ES" sz="6000" b="1" dirty="0" smtClean="0">
                <a:ln w="11430"/>
                <a:solidFill>
                  <a:schemeClr val="tx1">
                    <a:lumMod val="95000"/>
                    <a:lumOff val="5000"/>
                  </a:schemeClr>
                </a:solidFill>
                <a:effectLst>
                  <a:glow rad="101600">
                    <a:schemeClr val="accent1">
                      <a:satMod val="175000"/>
                      <a:alpha val="40000"/>
                    </a:schemeClr>
                  </a:glow>
                  <a:outerShdw blurRad="50800" dist="39000" dir="5460000" algn="tl">
                    <a:srgbClr val="000000">
                      <a:alpha val="38000"/>
                    </a:srgbClr>
                  </a:outerShdw>
                </a:effectLst>
              </a:rPr>
              <a:t>DEMO </a:t>
            </a:r>
          </a:p>
          <a:p>
            <a:pPr marL="0" indent="0" algn="ctr">
              <a:buNone/>
            </a:pPr>
            <a:r>
              <a:rPr lang="es-ES" sz="6000" b="1" dirty="0" smtClean="0">
                <a:ln w="11430"/>
                <a:solidFill>
                  <a:schemeClr val="tx1">
                    <a:lumMod val="95000"/>
                    <a:lumOff val="5000"/>
                  </a:schemeClr>
                </a:solidFill>
                <a:effectLst>
                  <a:glow rad="101600">
                    <a:schemeClr val="accent1">
                      <a:satMod val="175000"/>
                      <a:alpha val="40000"/>
                    </a:schemeClr>
                  </a:glow>
                  <a:outerShdw blurRad="50800" dist="39000" dir="5460000" algn="tl">
                    <a:srgbClr val="000000">
                      <a:alpha val="38000"/>
                    </a:srgbClr>
                  </a:outerShdw>
                </a:effectLst>
              </a:rPr>
              <a:t>Capturas</a:t>
            </a:r>
            <a:endParaRPr lang="es-ES" sz="6000" dirty="0">
              <a:solidFill>
                <a:schemeClr val="tx1">
                  <a:lumMod val="95000"/>
                  <a:lumOff val="5000"/>
                </a:schemeClr>
              </a:solidFill>
            </a:endParaRPr>
          </a:p>
        </p:txBody>
      </p:sp>
    </p:spTree>
    <p:extLst>
      <p:ext uri="{BB962C8B-B14F-4D97-AF65-F5344CB8AC3E}">
        <p14:creationId xmlns:p14="http://schemas.microsoft.com/office/powerpoint/2010/main" xmlns="" val="90030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5725"/>
            <a:ext cx="12963525" cy="6943725"/>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Rectángulo"/>
          <p:cNvSpPr/>
          <p:nvPr/>
        </p:nvSpPr>
        <p:spPr>
          <a:xfrm>
            <a:off x="3131840" y="2884555"/>
            <a:ext cx="144016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de flecha"/>
          <p:cNvCxnSpPr/>
          <p:nvPr/>
        </p:nvCxnSpPr>
        <p:spPr>
          <a:xfrm flipH="1" flipV="1">
            <a:off x="1835696" y="1412776"/>
            <a:ext cx="1296144" cy="15841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3131840" y="3065293"/>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9 Conector recto de flecha"/>
          <p:cNvCxnSpPr/>
          <p:nvPr/>
        </p:nvCxnSpPr>
        <p:spPr>
          <a:xfrm flipH="1" flipV="1">
            <a:off x="611560" y="1196752"/>
            <a:ext cx="2520280" cy="19405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4067944" y="3036851"/>
            <a:ext cx="504056" cy="1724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13 Conector angular"/>
          <p:cNvCxnSpPr/>
          <p:nvPr/>
        </p:nvCxnSpPr>
        <p:spPr>
          <a:xfrm rot="10800000">
            <a:off x="1214414" y="1000109"/>
            <a:ext cx="3213570" cy="2065187"/>
          </a:xfrm>
          <a:prstGeom prst="bentConnector3">
            <a:avLst>
              <a:gd name="adj1" fmla="val -3936"/>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6156176" y="3185951"/>
            <a:ext cx="2130600" cy="369332"/>
          </a:xfrm>
          <a:prstGeom prst="rect">
            <a:avLst/>
          </a:prstGeom>
          <a:noFill/>
          <a:ln>
            <a:solidFill>
              <a:srgbClr val="FF0000"/>
            </a:solidFill>
          </a:ln>
        </p:spPr>
        <p:txBody>
          <a:bodyPr wrap="square" rtlCol="0">
            <a:spAutoFit/>
          </a:bodyPr>
          <a:lstStyle/>
          <a:p>
            <a:r>
              <a:rPr lang="es-ES" dirty="0" smtClean="0">
                <a:latin typeface="+mj-lt"/>
              </a:rPr>
              <a:t>8*16²+0*16°= 2048</a:t>
            </a:r>
            <a:endParaRPr lang="es-ES" dirty="0">
              <a:latin typeface="+mj-lt"/>
            </a:endParaRPr>
          </a:p>
        </p:txBody>
      </p:sp>
      <p:cxnSp>
        <p:nvCxnSpPr>
          <p:cNvPr id="21" name="20 Conector recto de flecha"/>
          <p:cNvCxnSpPr/>
          <p:nvPr/>
        </p:nvCxnSpPr>
        <p:spPr>
          <a:xfrm>
            <a:off x="3599892" y="3322342"/>
            <a:ext cx="0" cy="11867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3214678" y="3214686"/>
            <a:ext cx="386490" cy="21271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CuadroTexto"/>
          <p:cNvSpPr txBox="1"/>
          <p:nvPr/>
        </p:nvSpPr>
        <p:spPr>
          <a:xfrm>
            <a:off x="3281165" y="4653136"/>
            <a:ext cx="2505281" cy="369332"/>
          </a:xfrm>
          <a:prstGeom prst="rect">
            <a:avLst/>
          </a:prstGeom>
          <a:noFill/>
          <a:ln>
            <a:solidFill>
              <a:srgbClr val="FF0000"/>
            </a:solidFill>
          </a:ln>
        </p:spPr>
        <p:txBody>
          <a:bodyPr wrap="square" rtlCol="0">
            <a:spAutoFit/>
          </a:bodyPr>
          <a:lstStyle/>
          <a:p>
            <a:r>
              <a:rPr lang="es-ES" dirty="0" smtClean="0">
                <a:latin typeface="+mj-lt"/>
              </a:rPr>
              <a:t>2*16¹+8*16</a:t>
            </a:r>
            <a:r>
              <a:rPr lang="es-ES" dirty="0" smtClean="0"/>
              <a:t>°= 32+8= 40</a:t>
            </a:r>
            <a:endParaRPr lang="es-ES" dirty="0"/>
          </a:p>
        </p:txBody>
      </p:sp>
      <p:sp>
        <p:nvSpPr>
          <p:cNvPr id="18" name="17 CuadroTexto"/>
          <p:cNvSpPr txBox="1"/>
          <p:nvPr/>
        </p:nvSpPr>
        <p:spPr>
          <a:xfrm>
            <a:off x="5975648" y="4000504"/>
            <a:ext cx="3168352" cy="369332"/>
          </a:xfrm>
          <a:prstGeom prst="rect">
            <a:avLst/>
          </a:prstGeom>
          <a:noFill/>
          <a:ln>
            <a:solidFill>
              <a:srgbClr val="FF0000"/>
            </a:solidFill>
          </a:ln>
        </p:spPr>
        <p:txBody>
          <a:bodyPr wrap="square" rtlCol="0">
            <a:spAutoFit/>
          </a:bodyPr>
          <a:lstStyle/>
          <a:p>
            <a:r>
              <a:rPr lang="es-ES" dirty="0" smtClean="0"/>
              <a:t>13*16²+14*16°= </a:t>
            </a:r>
            <a:r>
              <a:rPr lang="es-ES" dirty="0" smtClean="0">
                <a:latin typeface="+mj-lt"/>
              </a:rPr>
              <a:t>3328+14</a:t>
            </a:r>
            <a:r>
              <a:rPr lang="es-ES" dirty="0" smtClean="0"/>
              <a:t>= </a:t>
            </a:r>
            <a:r>
              <a:rPr lang="es-ES" dirty="0" smtClean="0">
                <a:latin typeface="+mj-lt"/>
              </a:rPr>
              <a:t>3342</a:t>
            </a:r>
            <a:endParaRPr lang="es-ES" dirty="0">
              <a:latin typeface="+mj-lt"/>
            </a:endParaRPr>
          </a:p>
        </p:txBody>
      </p:sp>
      <p:sp>
        <p:nvSpPr>
          <p:cNvPr id="19" name="18 Rectángulo"/>
          <p:cNvSpPr/>
          <p:nvPr/>
        </p:nvSpPr>
        <p:spPr>
          <a:xfrm>
            <a:off x="3643306" y="3214686"/>
            <a:ext cx="42862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Rectángulo"/>
          <p:cNvSpPr/>
          <p:nvPr/>
        </p:nvSpPr>
        <p:spPr>
          <a:xfrm>
            <a:off x="1000100" y="2285992"/>
            <a:ext cx="357190"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6" name="35 Conector recto de flecha"/>
          <p:cNvCxnSpPr/>
          <p:nvPr/>
        </p:nvCxnSpPr>
        <p:spPr>
          <a:xfrm>
            <a:off x="3929058" y="3357562"/>
            <a:ext cx="242889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4572000" y="3214686"/>
            <a:ext cx="21431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4000496" y="5500702"/>
            <a:ext cx="352458" cy="368479"/>
          </a:xfrm>
          <a:prstGeom prst="rect">
            <a:avLst/>
          </a:prstGeom>
          <a:noFill/>
          <a:ln w="9525">
            <a:noFill/>
            <a:miter lim="800000"/>
            <a:headEnd/>
            <a:tailEnd/>
          </a:ln>
          <a:effectLst/>
        </p:spPr>
      </p:pic>
      <p:sp>
        <p:nvSpPr>
          <p:cNvPr id="39" name="38 CuadroTexto"/>
          <p:cNvSpPr txBox="1"/>
          <p:nvPr/>
        </p:nvSpPr>
        <p:spPr>
          <a:xfrm>
            <a:off x="4429124" y="5500702"/>
            <a:ext cx="2357454" cy="369332"/>
          </a:xfrm>
          <a:prstGeom prst="rect">
            <a:avLst/>
          </a:prstGeom>
          <a:noFill/>
          <a:ln>
            <a:solidFill>
              <a:srgbClr val="FF0000"/>
            </a:solidFill>
          </a:ln>
        </p:spPr>
        <p:txBody>
          <a:bodyPr wrap="square" rtlCol="0">
            <a:spAutoFit/>
          </a:bodyPr>
          <a:lstStyle/>
          <a:p>
            <a:r>
              <a:rPr lang="es-ES" dirty="0" smtClean="0">
                <a:latin typeface="+mj-lt"/>
              </a:rPr>
              <a:t>TTL 8*16¹+0*16°= 128</a:t>
            </a:r>
            <a:endParaRPr lang="es-ES" dirty="0">
              <a:latin typeface="+mj-lt"/>
            </a:endParaRPr>
          </a:p>
        </p:txBody>
      </p:sp>
      <p:sp>
        <p:nvSpPr>
          <p:cNvPr id="40" name="39 Rectángulo"/>
          <p:cNvSpPr/>
          <p:nvPr/>
        </p:nvSpPr>
        <p:spPr>
          <a:xfrm>
            <a:off x="1071538" y="2928934"/>
            <a:ext cx="357190"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40 Elipse"/>
          <p:cNvSpPr/>
          <p:nvPr/>
        </p:nvSpPr>
        <p:spPr>
          <a:xfrm>
            <a:off x="4786314" y="3214686"/>
            <a:ext cx="21431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41 Elipse"/>
          <p:cNvSpPr/>
          <p:nvPr/>
        </p:nvSpPr>
        <p:spPr>
          <a:xfrm>
            <a:off x="785786" y="3071810"/>
            <a:ext cx="21431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42 Elipse"/>
          <p:cNvSpPr/>
          <p:nvPr/>
        </p:nvSpPr>
        <p:spPr>
          <a:xfrm>
            <a:off x="3143240" y="3429000"/>
            <a:ext cx="500066"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43 Elipse"/>
          <p:cNvSpPr/>
          <p:nvPr/>
        </p:nvSpPr>
        <p:spPr>
          <a:xfrm>
            <a:off x="3643306" y="3429000"/>
            <a:ext cx="928694" cy="142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44 Elipse"/>
          <p:cNvSpPr/>
          <p:nvPr/>
        </p:nvSpPr>
        <p:spPr>
          <a:xfrm>
            <a:off x="928662" y="3214686"/>
            <a:ext cx="785818" cy="2143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45 Elipse"/>
          <p:cNvSpPr/>
          <p:nvPr/>
        </p:nvSpPr>
        <p:spPr>
          <a:xfrm>
            <a:off x="4572000" y="3429000"/>
            <a:ext cx="500066" cy="1428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7" name="46 Elipse"/>
          <p:cNvSpPr/>
          <p:nvPr/>
        </p:nvSpPr>
        <p:spPr>
          <a:xfrm>
            <a:off x="3143240" y="3571876"/>
            <a:ext cx="500066" cy="1428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47 Elipse"/>
          <p:cNvSpPr/>
          <p:nvPr/>
        </p:nvSpPr>
        <p:spPr>
          <a:xfrm>
            <a:off x="857224" y="3429000"/>
            <a:ext cx="857256" cy="1428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9" name="48 Rectángulo"/>
          <p:cNvSpPr/>
          <p:nvPr/>
        </p:nvSpPr>
        <p:spPr>
          <a:xfrm>
            <a:off x="3643306" y="3571876"/>
            <a:ext cx="428628" cy="21431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49 Rectángulo"/>
          <p:cNvSpPr/>
          <p:nvPr/>
        </p:nvSpPr>
        <p:spPr>
          <a:xfrm>
            <a:off x="1071538" y="4000504"/>
            <a:ext cx="428628" cy="14287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50 Rectángulo"/>
          <p:cNvSpPr/>
          <p:nvPr/>
        </p:nvSpPr>
        <p:spPr>
          <a:xfrm>
            <a:off x="4143372" y="3571876"/>
            <a:ext cx="42862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51 Rectángulo"/>
          <p:cNvSpPr/>
          <p:nvPr/>
        </p:nvSpPr>
        <p:spPr>
          <a:xfrm>
            <a:off x="1071538" y="4143380"/>
            <a:ext cx="428628"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52 Elipse"/>
          <p:cNvSpPr/>
          <p:nvPr/>
        </p:nvSpPr>
        <p:spPr>
          <a:xfrm>
            <a:off x="4572000" y="3571876"/>
            <a:ext cx="428628" cy="21431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53 Elipse"/>
          <p:cNvSpPr/>
          <p:nvPr/>
        </p:nvSpPr>
        <p:spPr>
          <a:xfrm>
            <a:off x="3143240" y="3714752"/>
            <a:ext cx="500066" cy="21431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54 Elipse"/>
          <p:cNvSpPr/>
          <p:nvPr/>
        </p:nvSpPr>
        <p:spPr>
          <a:xfrm>
            <a:off x="1357290" y="4286256"/>
            <a:ext cx="785818" cy="21431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56 Elipse"/>
          <p:cNvSpPr/>
          <p:nvPr/>
        </p:nvSpPr>
        <p:spPr>
          <a:xfrm>
            <a:off x="3643306" y="3786190"/>
            <a:ext cx="928694" cy="14287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57 Elipse"/>
          <p:cNvSpPr/>
          <p:nvPr/>
        </p:nvSpPr>
        <p:spPr>
          <a:xfrm>
            <a:off x="928662" y="4429132"/>
            <a:ext cx="785818" cy="21431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5" name="64 Rectángulo"/>
          <p:cNvSpPr/>
          <p:nvPr/>
        </p:nvSpPr>
        <p:spPr>
          <a:xfrm>
            <a:off x="4786314" y="3071810"/>
            <a:ext cx="214314" cy="1428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7" name="66 Conector recto de flecha"/>
          <p:cNvCxnSpPr>
            <a:stCxn id="65" idx="3"/>
          </p:cNvCxnSpPr>
          <p:nvPr/>
        </p:nvCxnSpPr>
        <p:spPr>
          <a:xfrm flipV="1">
            <a:off x="5000628" y="3000372"/>
            <a:ext cx="121444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286512" y="2857497"/>
            <a:ext cx="2643206" cy="276999"/>
          </a:xfrm>
          <a:prstGeom prst="rect">
            <a:avLst/>
          </a:prstGeom>
          <a:noFill/>
        </p:spPr>
        <p:txBody>
          <a:bodyPr wrap="square" rtlCol="0">
            <a:spAutoFit/>
          </a:bodyPr>
          <a:lstStyle/>
          <a:p>
            <a:r>
              <a:rPr lang="es-EC" sz="1200" b="1" dirty="0" smtClean="0">
                <a:latin typeface="+mj-lt"/>
              </a:rPr>
              <a:t>Clase del servicio</a:t>
            </a:r>
            <a:endParaRPr lang="es-EC" sz="1200" b="1" dirty="0">
              <a:latin typeface="+mj-lt"/>
            </a:endParaRPr>
          </a:p>
        </p:txBody>
      </p:sp>
      <p:sp>
        <p:nvSpPr>
          <p:cNvPr id="70" name="69 CuadroTexto"/>
          <p:cNvSpPr txBox="1"/>
          <p:nvPr/>
        </p:nvSpPr>
        <p:spPr>
          <a:xfrm>
            <a:off x="3571868" y="4286256"/>
            <a:ext cx="2643206" cy="276999"/>
          </a:xfrm>
          <a:prstGeom prst="rect">
            <a:avLst/>
          </a:prstGeom>
          <a:noFill/>
        </p:spPr>
        <p:txBody>
          <a:bodyPr wrap="square" rtlCol="0">
            <a:spAutoFit/>
          </a:bodyPr>
          <a:lstStyle/>
          <a:p>
            <a:r>
              <a:rPr lang="es-EC" sz="1200" b="1" dirty="0" smtClean="0">
                <a:latin typeface="+mj-lt"/>
              </a:rPr>
              <a:t>Longitud Total del Paquete</a:t>
            </a:r>
            <a:endParaRPr lang="es-EC" sz="1200" b="1" dirty="0">
              <a:latin typeface="+mj-lt"/>
            </a:endParaRPr>
          </a:p>
        </p:txBody>
      </p:sp>
    </p:spTree>
    <p:extLst>
      <p:ext uri="{BB962C8B-B14F-4D97-AF65-F5344CB8AC3E}">
        <p14:creationId xmlns:p14="http://schemas.microsoft.com/office/powerpoint/2010/main" xmlns="" val="1760659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Presentación de los datos</a:t>
            </a:r>
            <a:endParaRPr lang="es-EC" b="1"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cstate="print"/>
          <a:srcRect/>
          <a:stretch>
            <a:fillRect/>
          </a:stretch>
        </p:blipFill>
        <p:spPr bwMode="auto">
          <a:xfrm>
            <a:off x="4714876" y="1714488"/>
            <a:ext cx="3714750" cy="37052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772816"/>
            <a:ext cx="3819525"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08112"/>
          </a:xfrm>
        </p:spPr>
        <p:txBody>
          <a:bodyPr/>
          <a:lstStyle/>
          <a:p>
            <a:pPr algn="ctr"/>
            <a:r>
              <a:rPr lang="es-EC" b="1" u="sng" dirty="0">
                <a:latin typeface="Aharoni" pitchFamily="2" charset="-79"/>
                <a:cs typeface="Aharoni" pitchFamily="2" charset="-79"/>
              </a:rPr>
              <a:t>Capturas de los protocolos</a:t>
            </a:r>
            <a:endParaRPr lang="es-ES"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pPr>
              <a:buFont typeface="Wingdings" pitchFamily="2" charset="2"/>
              <a:buChar char="q"/>
            </a:pPr>
            <a:r>
              <a:rPr lang="es-ES" sz="4800" b="1" dirty="0" smtClean="0">
                <a:latin typeface="Aharoni" pitchFamily="2" charset="-79"/>
                <a:cs typeface="Aharoni" pitchFamily="2" charset="-79"/>
                <a:hlinkClick r:id="rId2" action="ppaction://hlinkfile"/>
              </a:rPr>
              <a:t>SSH</a:t>
            </a:r>
            <a:endParaRPr lang="es-ES" sz="4800" b="1" dirty="0" smtClean="0">
              <a:latin typeface="Aharoni" pitchFamily="2" charset="-79"/>
              <a:cs typeface="Aharoni" pitchFamily="2" charset="-79"/>
            </a:endParaRPr>
          </a:p>
          <a:p>
            <a:pPr>
              <a:buFont typeface="Wingdings" pitchFamily="2" charset="2"/>
              <a:buChar char="q"/>
            </a:pPr>
            <a:r>
              <a:rPr lang="es-ES" sz="4800" b="1" dirty="0" smtClean="0">
                <a:latin typeface="Aharoni" pitchFamily="2" charset="-79"/>
                <a:cs typeface="Aharoni" pitchFamily="2" charset="-79"/>
                <a:hlinkClick r:id="rId3" action="ppaction://hlinkfile"/>
              </a:rPr>
              <a:t>Telnet</a:t>
            </a:r>
            <a:endParaRPr lang="es-ES" sz="4800" b="1" dirty="0" smtClean="0">
              <a:latin typeface="Aharoni" pitchFamily="2" charset="-79"/>
              <a:cs typeface="Aharoni" pitchFamily="2" charset="-79"/>
            </a:endParaRPr>
          </a:p>
          <a:p>
            <a:pPr>
              <a:buFont typeface="Wingdings" pitchFamily="2" charset="2"/>
              <a:buChar char="q"/>
            </a:pPr>
            <a:r>
              <a:rPr lang="es-ES" sz="4800" b="1" dirty="0" smtClean="0">
                <a:latin typeface="Aharoni" pitchFamily="2" charset="-79"/>
                <a:cs typeface="Aharoni" pitchFamily="2" charset="-79"/>
                <a:hlinkClick r:id="rId4" action="ppaction://hlinkfile"/>
              </a:rPr>
              <a:t>FTP</a:t>
            </a:r>
            <a:endParaRPr lang="es-ES" sz="4800" b="1" dirty="0" smtClean="0">
              <a:latin typeface="Aharoni" pitchFamily="2" charset="-79"/>
              <a:cs typeface="Aharoni" pitchFamily="2" charset="-79"/>
            </a:endParaRPr>
          </a:p>
          <a:p>
            <a:pPr>
              <a:buFont typeface="Wingdings" pitchFamily="2" charset="2"/>
              <a:buChar char="q"/>
            </a:pPr>
            <a:r>
              <a:rPr lang="es-ES" sz="4800" b="1" dirty="0" smtClean="0">
                <a:latin typeface="Aharoni" pitchFamily="2" charset="-79"/>
                <a:cs typeface="Aharoni" pitchFamily="2" charset="-79"/>
                <a:hlinkClick r:id="rId5" action="ppaction://hlinkfile"/>
              </a:rPr>
              <a:t>POP3 y SMTP</a:t>
            </a:r>
            <a:endParaRPr lang="es-ES" sz="4800" b="1" dirty="0" smtClean="0">
              <a:latin typeface="Aharoni" pitchFamily="2" charset="-79"/>
              <a:cs typeface="Aharoni" pitchFamily="2" charset="-79"/>
            </a:endParaRPr>
          </a:p>
          <a:p>
            <a:pPr>
              <a:buFont typeface="Wingdings" pitchFamily="2" charset="2"/>
              <a:buChar char="q"/>
            </a:pPr>
            <a:r>
              <a:rPr lang="es-ES" sz="4800" b="1" dirty="0" smtClean="0">
                <a:latin typeface="Aharoni" pitchFamily="2" charset="-79"/>
                <a:cs typeface="Aharoni" pitchFamily="2" charset="-79"/>
                <a:hlinkClick r:id="rId6" action="ppaction://hlinkfile"/>
              </a:rPr>
              <a:t>HTTP</a:t>
            </a:r>
            <a:endParaRPr lang="es-ES" sz="4800" b="1" dirty="0">
              <a:latin typeface="Aharoni" pitchFamily="2" charset="-79"/>
              <a:cs typeface="Aharoni" pitchFamily="2" charset="-79"/>
            </a:endParaRPr>
          </a:p>
        </p:txBody>
      </p:sp>
    </p:spTree>
    <p:extLst>
      <p:ext uri="{BB962C8B-B14F-4D97-AF65-F5344CB8AC3E}">
        <p14:creationId xmlns:p14="http://schemas.microsoft.com/office/powerpoint/2010/main" xmlns="" val="465297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latin typeface="Aharoni" pitchFamily="2" charset="-79"/>
                <a:cs typeface="Aharoni" pitchFamily="2" charset="-79"/>
              </a:rPr>
              <a:t>Temas a Tratar</a:t>
            </a:r>
            <a:endParaRPr lang="es-ES" b="1" u="sng" dirty="0">
              <a:latin typeface="Aharoni" pitchFamily="2" charset="-79"/>
              <a:cs typeface="Aharoni" pitchFamily="2" charset="-79"/>
            </a:endParaRPr>
          </a:p>
        </p:txBody>
      </p:sp>
      <p:sp>
        <p:nvSpPr>
          <p:cNvPr id="3" name="2 Marcador de contenido"/>
          <p:cNvSpPr>
            <a:spLocks noGrp="1"/>
          </p:cNvSpPr>
          <p:nvPr>
            <p:ph idx="1"/>
          </p:nvPr>
        </p:nvSpPr>
        <p:spPr/>
        <p:txBody>
          <a:bodyPr/>
          <a:lstStyle/>
          <a:p>
            <a:r>
              <a:rPr lang="es-ES" dirty="0" smtClean="0"/>
              <a:t>Objetivos del Proyecto </a:t>
            </a:r>
          </a:p>
          <a:p>
            <a:r>
              <a:rPr lang="es-ES" dirty="0" smtClean="0"/>
              <a:t>Problema</a:t>
            </a:r>
          </a:p>
          <a:p>
            <a:r>
              <a:rPr lang="es-ES" dirty="0" smtClean="0"/>
              <a:t>Funcionamiento y Mercado de los Analizadores de Red</a:t>
            </a:r>
          </a:p>
          <a:p>
            <a:r>
              <a:rPr lang="es-ES" dirty="0" smtClean="0"/>
              <a:t>Requerimientos E Implementación</a:t>
            </a:r>
          </a:p>
          <a:p>
            <a:r>
              <a:rPr lang="es-ES" dirty="0" smtClean="0"/>
              <a:t>Demostración</a:t>
            </a:r>
          </a:p>
          <a:p>
            <a:r>
              <a:rPr lang="es-ES" dirty="0" smtClean="0"/>
              <a:t>Comparación</a:t>
            </a:r>
          </a:p>
          <a:p>
            <a:r>
              <a:rPr lang="es-ES" dirty="0" smtClean="0"/>
              <a:t>Conclusiones</a:t>
            </a:r>
          </a:p>
          <a:p>
            <a:r>
              <a:rPr lang="es-ES" dirty="0" smtClean="0"/>
              <a:t>Recomendaciones</a:t>
            </a:r>
          </a:p>
          <a:p>
            <a:endParaRPr lang="es-ES" dirty="0" smtClean="0"/>
          </a:p>
          <a:p>
            <a:endParaRPr lang="es-ES" dirty="0" smtClean="0"/>
          </a:p>
          <a:p>
            <a:endParaRPr lang="es-ES" dirty="0" smtClean="0"/>
          </a:p>
          <a:p>
            <a:endParaRPr lang="es-ES" dirty="0"/>
          </a:p>
        </p:txBody>
      </p:sp>
      <p:pic>
        <p:nvPicPr>
          <p:cNvPr id="1029"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844824"/>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32367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88095" y="277765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323567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3566" y="3789491"/>
            <a:ext cx="553814" cy="55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9477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uptodown.net/icons/wireshark-1-3-3-beta.jpg"/>
          <p:cNvPicPr>
            <a:picLocks noChangeAspect="1" noChangeArrowheads="1"/>
          </p:cNvPicPr>
          <p:nvPr/>
        </p:nvPicPr>
        <p:blipFill>
          <a:blip r:embed="rId2" cstate="print"/>
          <a:srcRect/>
          <a:stretch>
            <a:fillRect/>
          </a:stretch>
        </p:blipFill>
        <p:spPr bwMode="auto">
          <a:xfrm>
            <a:off x="1043608" y="2650524"/>
            <a:ext cx="1224136" cy="1224136"/>
          </a:xfrm>
          <a:prstGeom prst="rect">
            <a:avLst/>
          </a:prstGeom>
          <a:noFill/>
        </p:spPr>
      </p:pic>
      <p:pic>
        <p:nvPicPr>
          <p:cNvPr id="5" name="Picture 4" descr="http://servitec-mexico.com/matserv/observer.jpg"/>
          <p:cNvPicPr>
            <a:picLocks noChangeAspect="1" noChangeArrowheads="1"/>
          </p:cNvPicPr>
          <p:nvPr/>
        </p:nvPicPr>
        <p:blipFill>
          <a:blip r:embed="rId3" cstate="print"/>
          <a:srcRect/>
          <a:stretch>
            <a:fillRect/>
          </a:stretch>
        </p:blipFill>
        <p:spPr bwMode="auto">
          <a:xfrm>
            <a:off x="3204759" y="2780928"/>
            <a:ext cx="2505067" cy="601216"/>
          </a:xfrm>
          <a:prstGeom prst="rect">
            <a:avLst/>
          </a:prstGeom>
          <a:noFill/>
        </p:spPr>
      </p:pic>
      <p:sp>
        <p:nvSpPr>
          <p:cNvPr id="6" name="5 Rectángulo"/>
          <p:cNvSpPr/>
          <p:nvPr/>
        </p:nvSpPr>
        <p:spPr>
          <a:xfrm>
            <a:off x="6411446" y="2619871"/>
            <a:ext cx="17086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7030A0"/>
                </a:solidFill>
                <a:effectLst>
                  <a:glow rad="101600">
                    <a:schemeClr val="accent1">
                      <a:satMod val="175000"/>
                      <a:alpha val="40000"/>
                    </a:schemeClr>
                  </a:glow>
                  <a:outerShdw blurRad="50800" dist="39000" dir="5460000" algn="tl">
                    <a:srgbClr val="000000">
                      <a:alpha val="38000"/>
                    </a:srgbClr>
                  </a:outerShdw>
                </a:effectLst>
              </a:rPr>
              <a:t>ErPa</a:t>
            </a:r>
            <a:endParaRPr lang="es-ES" sz="5400" b="1" cap="none" spc="0" dirty="0">
              <a:ln w="11430"/>
              <a:solidFill>
                <a:srgbClr val="7030A0"/>
              </a:solidFill>
              <a:effectLst>
                <a:glow rad="101600">
                  <a:schemeClr val="accent1">
                    <a:satMod val="175000"/>
                    <a:alpha val="40000"/>
                  </a:schemeClr>
                </a:glow>
                <a:outerShdw blurRad="50800" dist="39000" dir="5460000" algn="tl">
                  <a:srgbClr val="000000">
                    <a:alpha val="38000"/>
                  </a:srgbClr>
                </a:outerShdw>
              </a:effectLst>
            </a:endParaRPr>
          </a:p>
        </p:txBody>
      </p:sp>
      <p:sp>
        <p:nvSpPr>
          <p:cNvPr id="3" name="2 Título"/>
          <p:cNvSpPr>
            <a:spLocks noGrp="1"/>
          </p:cNvSpPr>
          <p:nvPr>
            <p:ph type="title"/>
          </p:nvPr>
        </p:nvSpPr>
        <p:spPr/>
        <p:txBody>
          <a:bodyPr>
            <a:noAutofit/>
          </a:bodyPr>
          <a:lstStyle/>
          <a:p>
            <a:pPr algn="ctr"/>
            <a:r>
              <a:rPr lang="es-ES" sz="8000" b="1" u="sng" dirty="0" smtClean="0">
                <a:latin typeface="Aharoni" pitchFamily="2" charset="-79"/>
                <a:cs typeface="Aharoni" pitchFamily="2" charset="-79"/>
              </a:rPr>
              <a:t>Comparativa</a:t>
            </a:r>
            <a:endParaRPr lang="es-ES" sz="8000" b="1" u="sng" dirty="0">
              <a:latin typeface="Aharoni" pitchFamily="2" charset="-79"/>
              <a:cs typeface="Aharoni" pitchFamily="2" charset="-79"/>
            </a:endParaRPr>
          </a:p>
        </p:txBody>
      </p:sp>
    </p:spTree>
    <p:extLst>
      <p:ext uri="{BB962C8B-B14F-4D97-AF65-F5344CB8AC3E}">
        <p14:creationId xmlns:p14="http://schemas.microsoft.com/office/powerpoint/2010/main" xmlns="" val="35307111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284752"/>
          </a:xfrm>
        </p:spPr>
        <p:txBody>
          <a:bodyPr>
            <a:normAutofit fontScale="90000"/>
          </a:bodyPr>
          <a:lstStyle/>
          <a:p>
            <a:pPr algn="ctr"/>
            <a:r>
              <a:rPr lang="es-EC" b="1" u="sng" dirty="0" smtClean="0">
                <a:latin typeface="Aharoni" pitchFamily="2" charset="-79"/>
                <a:cs typeface="Aharoni" pitchFamily="2" charset="-79"/>
              </a:rPr>
              <a:t>Comparación entre analizadores de red licenciados y no licenciados</a:t>
            </a:r>
            <a:endParaRPr lang="es-EC" b="1" u="sng" dirty="0">
              <a:latin typeface="Aharoni" pitchFamily="2" charset="-79"/>
              <a:cs typeface="Aharoni" pitchFamily="2" charset="-79"/>
            </a:endParaRPr>
          </a:p>
        </p:txBody>
      </p:sp>
      <p:sp>
        <p:nvSpPr>
          <p:cNvPr id="3" name="2 Marcador de contenido"/>
          <p:cNvSpPr>
            <a:spLocks noGrp="1"/>
          </p:cNvSpPr>
          <p:nvPr>
            <p:ph idx="1"/>
          </p:nvPr>
        </p:nvSpPr>
        <p:spPr>
          <a:xfrm>
            <a:off x="457200" y="2204864"/>
            <a:ext cx="8229600" cy="4119736"/>
          </a:xfrm>
        </p:spPr>
        <p:txBody>
          <a:bodyPr>
            <a:normAutofit/>
          </a:bodyPr>
          <a:lstStyle/>
          <a:p>
            <a:r>
              <a:rPr lang="es-ES" sz="2200" dirty="0" smtClean="0">
                <a:latin typeface="+mj-lt"/>
              </a:rPr>
              <a:t>El análisis y monitoreo de redes se ha convertido en una labor cada vez más importante y de carácter proactivo para evitar problemas.</a:t>
            </a:r>
          </a:p>
          <a:p>
            <a:r>
              <a:rPr lang="es-ES" sz="2200" dirty="0" smtClean="0">
                <a:latin typeface="+mj-lt"/>
              </a:rPr>
              <a:t>Las herramientas que se  ofrecen hoy en día, le permiten, al administrador de red, realizar el análisis del tráfico de red por cuenta propia, y manejar un sistema experto que ayude a la interpretación de los resultados obtenidos y facilitándole el análisis de la red.</a:t>
            </a:r>
            <a:endParaRPr lang="es-EC" sz="2200" dirty="0">
              <a:latin typeface="+mj-lt"/>
            </a:endParaRPr>
          </a:p>
        </p:txBody>
      </p:sp>
      <p:pic>
        <p:nvPicPr>
          <p:cNvPr id="22530" name="Picture 2" descr="http://img.uptodown.net/icons/wireshark-1-3-3-beta.jpg"/>
          <p:cNvPicPr>
            <a:picLocks noChangeAspect="1" noChangeArrowheads="1"/>
          </p:cNvPicPr>
          <p:nvPr/>
        </p:nvPicPr>
        <p:blipFill>
          <a:blip r:embed="rId2" cstate="print"/>
          <a:srcRect/>
          <a:stretch>
            <a:fillRect/>
          </a:stretch>
        </p:blipFill>
        <p:spPr bwMode="auto">
          <a:xfrm>
            <a:off x="971600" y="5085184"/>
            <a:ext cx="1224136" cy="1224136"/>
          </a:xfrm>
          <a:prstGeom prst="rect">
            <a:avLst/>
          </a:prstGeom>
          <a:noFill/>
        </p:spPr>
      </p:pic>
      <p:pic>
        <p:nvPicPr>
          <p:cNvPr id="22532" name="Picture 4" descr="http://servitec-mexico.com/matserv/observer.jpg"/>
          <p:cNvPicPr>
            <a:picLocks noChangeAspect="1" noChangeArrowheads="1"/>
          </p:cNvPicPr>
          <p:nvPr/>
        </p:nvPicPr>
        <p:blipFill>
          <a:blip r:embed="rId3" cstate="print"/>
          <a:srcRect/>
          <a:stretch>
            <a:fillRect/>
          </a:stretch>
        </p:blipFill>
        <p:spPr bwMode="auto">
          <a:xfrm>
            <a:off x="3347862" y="5311728"/>
            <a:ext cx="2505067" cy="601216"/>
          </a:xfrm>
          <a:prstGeom prst="rect">
            <a:avLst/>
          </a:prstGeom>
          <a:noFill/>
        </p:spPr>
      </p:pic>
      <p:sp>
        <p:nvSpPr>
          <p:cNvPr id="6" name="5 Rectángulo"/>
          <p:cNvSpPr/>
          <p:nvPr/>
        </p:nvSpPr>
        <p:spPr>
          <a:xfrm>
            <a:off x="6588224" y="5085184"/>
            <a:ext cx="17086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7030A0"/>
                </a:solidFill>
                <a:effectLst>
                  <a:glow rad="101600">
                    <a:schemeClr val="accent1">
                      <a:satMod val="175000"/>
                      <a:alpha val="40000"/>
                    </a:schemeClr>
                  </a:glow>
                  <a:outerShdw blurRad="50800" dist="39000" dir="5460000" algn="tl">
                    <a:srgbClr val="000000">
                      <a:alpha val="38000"/>
                    </a:srgbClr>
                  </a:outerShdw>
                </a:effectLst>
              </a:rPr>
              <a:t>ErPa</a:t>
            </a:r>
            <a:endParaRPr lang="es-ES" sz="5400" b="1" cap="none" spc="0" dirty="0">
              <a:ln w="11430"/>
              <a:solidFill>
                <a:srgbClr val="7030A0"/>
              </a:solidFill>
              <a:effectLst>
                <a:glow rad="101600">
                  <a:schemeClr val="accent1">
                    <a:satMod val="175000"/>
                    <a:alpha val="40000"/>
                  </a:schemeClr>
                </a:glow>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13792"/>
            <a:ext cx="8229600" cy="1143000"/>
          </a:xfrm>
        </p:spPr>
        <p:txBody>
          <a:bodyPr/>
          <a:lstStyle/>
          <a:p>
            <a:r>
              <a:rPr lang="es-EC" b="1" dirty="0" smtClean="0">
                <a:effectLst>
                  <a:outerShdw blurRad="38100" dist="38100" dir="2700000" algn="tl">
                    <a:srgbClr val="000000">
                      <a:alpha val="43137"/>
                    </a:srgbClr>
                  </a:outerShdw>
                </a:effectLst>
              </a:rPr>
              <a:t>Analizador Wireshark</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935480"/>
            <a:ext cx="4906888" cy="4389120"/>
          </a:xfrm>
        </p:spPr>
        <p:txBody>
          <a:bodyPr>
            <a:normAutofit lnSpcReduction="10000"/>
          </a:bodyPr>
          <a:lstStyle/>
          <a:p>
            <a:r>
              <a:rPr lang="es-EC" sz="2200" dirty="0" smtClean="0">
                <a:latin typeface="+mj-lt"/>
              </a:rPr>
              <a:t>Pertenece a los analizadores de red de software libre .</a:t>
            </a:r>
          </a:p>
          <a:p>
            <a:r>
              <a:rPr lang="es-EC" sz="2200" dirty="0" smtClean="0">
                <a:latin typeface="+mj-lt"/>
              </a:rPr>
              <a:t>Posee una interfaz agradable al usuario,  tiene muchas opciones de organización  y filtrado de la información.</a:t>
            </a:r>
          </a:p>
          <a:p>
            <a:r>
              <a:rPr lang="es-EC" sz="2200" dirty="0" smtClean="0">
                <a:latin typeface="+mj-lt"/>
              </a:rPr>
              <a:t>Es compatible con otro tipos de redes no solo LAN.</a:t>
            </a:r>
          </a:p>
          <a:p>
            <a:r>
              <a:rPr lang="es-EC" sz="2200" dirty="0" smtClean="0">
                <a:latin typeface="+mj-lt"/>
              </a:rPr>
              <a:t>Examina datos en tiempo real y de capturas anteriores.</a:t>
            </a:r>
          </a:p>
          <a:p>
            <a:r>
              <a:rPr lang="es-EC" sz="2200" dirty="0" smtClean="0">
                <a:latin typeface="+mj-lt"/>
              </a:rPr>
              <a:t>Da detalles, sumarios y un lenguaje completo para el filtrado y análisis de los paquetes.</a:t>
            </a:r>
            <a:endParaRPr lang="es-EC" sz="2200" dirty="0">
              <a:latin typeface="+mj-lt"/>
            </a:endParaRPr>
          </a:p>
        </p:txBody>
      </p:sp>
      <p:pic>
        <p:nvPicPr>
          <p:cNvPr id="21506" name="Picture 2" descr="http://carlosadlrs.files.wordpress.com/2011/07/wireshark-logo.png"/>
          <p:cNvPicPr>
            <a:picLocks noChangeAspect="1" noChangeArrowheads="1"/>
          </p:cNvPicPr>
          <p:nvPr/>
        </p:nvPicPr>
        <p:blipFill>
          <a:blip r:embed="rId2" cstate="print"/>
          <a:srcRect/>
          <a:stretch>
            <a:fillRect/>
          </a:stretch>
        </p:blipFill>
        <p:spPr bwMode="auto">
          <a:xfrm>
            <a:off x="5508104" y="2060848"/>
            <a:ext cx="3381375" cy="1038225"/>
          </a:xfrm>
          <a:prstGeom prst="rect">
            <a:avLst/>
          </a:prstGeom>
          <a:noFill/>
        </p:spPr>
      </p:pic>
      <p:pic>
        <p:nvPicPr>
          <p:cNvPr id="21508" name="Picture 4" descr="Portable Wireshark screenshot"/>
          <p:cNvPicPr>
            <a:picLocks noChangeAspect="1" noChangeArrowheads="1"/>
          </p:cNvPicPr>
          <p:nvPr/>
        </p:nvPicPr>
        <p:blipFill>
          <a:blip r:embed="rId3" cstate="print"/>
          <a:srcRect/>
          <a:stretch>
            <a:fillRect/>
          </a:stretch>
        </p:blipFill>
        <p:spPr bwMode="auto">
          <a:xfrm>
            <a:off x="5580112" y="3645024"/>
            <a:ext cx="3261112" cy="252028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Analizador Observer</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935480"/>
            <a:ext cx="5050904" cy="4389120"/>
          </a:xfrm>
        </p:spPr>
        <p:txBody>
          <a:bodyPr>
            <a:normAutofit/>
          </a:bodyPr>
          <a:lstStyle/>
          <a:p>
            <a:pPr algn="just"/>
            <a:r>
              <a:rPr lang="es-EC" sz="2200" dirty="0" smtClean="0">
                <a:latin typeface="+mj-lt"/>
              </a:rPr>
              <a:t>Se ubica en la categoría de analizadores licenciados.</a:t>
            </a:r>
          </a:p>
          <a:p>
            <a:pPr algn="just"/>
            <a:r>
              <a:rPr lang="es-EC" sz="2200" dirty="0" smtClean="0">
                <a:latin typeface="+mj-lt"/>
              </a:rPr>
              <a:t>Puede ser usado para redes inalámbricas o alámbricas.</a:t>
            </a:r>
          </a:p>
          <a:p>
            <a:pPr algn="just"/>
            <a:r>
              <a:rPr lang="es-EC" sz="2200" dirty="0" smtClean="0">
                <a:latin typeface="+mj-lt"/>
              </a:rPr>
              <a:t>Software desarrollado por National Instruments, tiene diferentes versiones, en nuestra tesis utilizamos la versión Observer Trial de 15 días.</a:t>
            </a:r>
          </a:p>
          <a:p>
            <a:pPr algn="just"/>
            <a:r>
              <a:rPr lang="es-EC" sz="2200" dirty="0" smtClean="0">
                <a:latin typeface="+mj-lt"/>
              </a:rPr>
              <a:t>Ofrece diversos modos de análisis para aislar problemas específicos y concentrarse en la solución más optima de la red.</a:t>
            </a:r>
          </a:p>
          <a:p>
            <a:pPr algn="just"/>
            <a:endParaRPr lang="es-EC" sz="2200" dirty="0">
              <a:latin typeface="+mj-lt"/>
            </a:endParaRPr>
          </a:p>
        </p:txBody>
      </p:sp>
      <p:pic>
        <p:nvPicPr>
          <p:cNvPr id="20481" name="Picture 1"/>
          <p:cNvPicPr>
            <a:picLocks noChangeAspect="1" noChangeArrowheads="1"/>
          </p:cNvPicPr>
          <p:nvPr/>
        </p:nvPicPr>
        <p:blipFill>
          <a:blip r:embed="rId2" cstate="print"/>
          <a:srcRect/>
          <a:stretch>
            <a:fillRect/>
          </a:stretch>
        </p:blipFill>
        <p:spPr bwMode="auto">
          <a:xfrm>
            <a:off x="5796136" y="1628800"/>
            <a:ext cx="2762250" cy="1200150"/>
          </a:xfrm>
          <a:prstGeom prst="rect">
            <a:avLst/>
          </a:prstGeom>
          <a:noFill/>
          <a:ln w="9525">
            <a:noFill/>
            <a:miter lim="800000"/>
            <a:headEnd/>
            <a:tailEnd/>
          </a:ln>
        </p:spPr>
      </p:pic>
      <p:pic>
        <p:nvPicPr>
          <p:cNvPr id="20482" name="Picture 2"/>
          <p:cNvPicPr>
            <a:picLocks noChangeAspect="1" noChangeArrowheads="1"/>
          </p:cNvPicPr>
          <p:nvPr/>
        </p:nvPicPr>
        <p:blipFill>
          <a:blip r:embed="rId3" cstate="print"/>
          <a:srcRect/>
          <a:stretch>
            <a:fillRect/>
          </a:stretch>
        </p:blipFill>
        <p:spPr bwMode="auto">
          <a:xfrm>
            <a:off x="6084168" y="2924944"/>
            <a:ext cx="2318658" cy="864096"/>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6084168" y="3933056"/>
            <a:ext cx="2520280" cy="279907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EC" b="1" dirty="0" smtClean="0">
                <a:effectLst>
                  <a:outerShdw blurRad="38100" dist="38100" dir="2700000" algn="tl">
                    <a:srgbClr val="000000">
                      <a:alpha val="43137"/>
                    </a:srgbClr>
                  </a:outerShdw>
                </a:effectLst>
              </a:rPr>
              <a:t>Analizador ErPa</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772816"/>
            <a:ext cx="4834880" cy="5085184"/>
          </a:xfrm>
        </p:spPr>
        <p:txBody>
          <a:bodyPr>
            <a:normAutofit/>
          </a:bodyPr>
          <a:lstStyle/>
          <a:p>
            <a:pPr algn="just"/>
            <a:r>
              <a:rPr lang="es-EC" sz="2200" dirty="0" smtClean="0">
                <a:latin typeface="+mj-lt"/>
              </a:rPr>
              <a:t>El analizador de red ErPa fue diseñado con propósitos estudiantiles.</a:t>
            </a:r>
          </a:p>
          <a:p>
            <a:pPr algn="just"/>
            <a:r>
              <a:rPr lang="es-EC" sz="2200" dirty="0" smtClean="0">
                <a:latin typeface="+mj-lt"/>
              </a:rPr>
              <a:t>Filtra ,captura y realiza diagramas estadísticos de los protocolos básicos como FTP, SSH, Telnet, HTTP, POP3, SMTP.</a:t>
            </a:r>
          </a:p>
          <a:p>
            <a:pPr algn="just"/>
            <a:r>
              <a:rPr lang="es-EC" sz="2200" dirty="0" smtClean="0">
                <a:latin typeface="+mj-lt"/>
              </a:rPr>
              <a:t>Tiene una interfaz gráfica amigable y puede ser utilizada por personas con los conocimientos básicos sobre redes de datos.</a:t>
            </a:r>
          </a:p>
          <a:p>
            <a:pPr algn="just"/>
            <a:r>
              <a:rPr lang="es-EC" sz="2200" dirty="0" smtClean="0">
                <a:latin typeface="+mj-lt"/>
              </a:rPr>
              <a:t>Limitante en la captura de paquetes que se ha fijado en 10.000.</a:t>
            </a:r>
          </a:p>
          <a:p>
            <a:pPr algn="just"/>
            <a:endParaRPr lang="es-EC" sz="2200" dirty="0">
              <a:latin typeface="+mj-lt"/>
            </a:endParaRPr>
          </a:p>
        </p:txBody>
      </p:sp>
      <p:sp>
        <p:nvSpPr>
          <p:cNvPr id="4" name="3 Rectángulo"/>
          <p:cNvSpPr/>
          <p:nvPr/>
        </p:nvSpPr>
        <p:spPr>
          <a:xfrm>
            <a:off x="6156176" y="1340768"/>
            <a:ext cx="208823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7030A0"/>
                </a:solidFill>
                <a:effectLst>
                  <a:glow rad="101600">
                    <a:schemeClr val="accent1">
                      <a:satMod val="175000"/>
                      <a:alpha val="40000"/>
                    </a:schemeClr>
                  </a:glow>
                  <a:outerShdw blurRad="50800" dist="39000" dir="5460000" algn="tl">
                    <a:srgbClr val="000000">
                      <a:alpha val="38000"/>
                    </a:srgbClr>
                  </a:outerShdw>
                </a:effectLst>
              </a:rPr>
              <a:t>ErPa</a:t>
            </a:r>
            <a:endParaRPr lang="es-ES" sz="5400" b="1" cap="none" spc="0" dirty="0">
              <a:ln w="11430"/>
              <a:solidFill>
                <a:srgbClr val="7030A0"/>
              </a:solidFill>
              <a:effectLst>
                <a:glow rad="101600">
                  <a:schemeClr val="accent1">
                    <a:satMod val="175000"/>
                    <a:alpha val="40000"/>
                  </a:schemeClr>
                </a:glow>
                <a:outerShdw blurRad="50800" dist="39000" dir="5460000" algn="tl">
                  <a:srgbClr val="000000">
                    <a:alpha val="38000"/>
                  </a:srgbClr>
                </a:outerShdw>
              </a:effectLst>
            </a:endParaRPr>
          </a:p>
        </p:txBody>
      </p:sp>
      <p:pic>
        <p:nvPicPr>
          <p:cNvPr id="5" name="4 Imagen"/>
          <p:cNvPicPr/>
          <p:nvPr/>
        </p:nvPicPr>
        <p:blipFill>
          <a:blip r:embed="rId3" cstate="print">
            <a:extLst>
              <a:ext uri="{28A0092B-C50C-407E-A947-70E740481C1C}">
                <a14:useLocalDpi xmlns:a14="http://schemas.microsoft.com/office/drawing/2010/main" xmlns="" val="0"/>
              </a:ext>
            </a:extLst>
          </a:blip>
          <a:stretch>
            <a:fillRect/>
          </a:stretch>
        </p:blipFill>
        <p:spPr>
          <a:xfrm>
            <a:off x="6300192" y="4005064"/>
            <a:ext cx="1838325" cy="1600200"/>
          </a:xfrm>
          <a:prstGeom prst="rect">
            <a:avLst/>
          </a:prstGeom>
        </p:spPr>
      </p:pic>
      <p:pic>
        <p:nvPicPr>
          <p:cNvPr id="6" name="5 Imagen"/>
          <p:cNvPicPr/>
          <p:nvPr/>
        </p:nvPicPr>
        <p:blipFill>
          <a:blip r:embed="rId4" cstate="print">
            <a:extLst>
              <a:ext uri="{28A0092B-C50C-407E-A947-70E740481C1C}">
                <a14:useLocalDpi xmlns:a14="http://schemas.microsoft.com/office/drawing/2010/main" xmlns="" val="0"/>
              </a:ext>
            </a:extLst>
          </a:blip>
          <a:stretch>
            <a:fillRect/>
          </a:stretch>
        </p:blipFill>
        <p:spPr>
          <a:xfrm>
            <a:off x="5940152" y="5680670"/>
            <a:ext cx="2800350" cy="628650"/>
          </a:xfrm>
          <a:prstGeom prst="rect">
            <a:avLst/>
          </a:prstGeom>
        </p:spPr>
      </p:pic>
      <p:pic>
        <p:nvPicPr>
          <p:cNvPr id="7" name="6 Imagen"/>
          <p:cNvPicPr/>
          <p:nvPr/>
        </p:nvPicPr>
        <p:blipFill>
          <a:blip r:embed="rId5" cstate="print"/>
          <a:srcRect/>
          <a:stretch>
            <a:fillRect/>
          </a:stretch>
        </p:blipFill>
        <p:spPr bwMode="auto">
          <a:xfrm>
            <a:off x="5724128" y="2420888"/>
            <a:ext cx="2971602" cy="17050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pPr algn="ctr"/>
            <a:r>
              <a:rPr lang="es-EC" b="1" u="sng" dirty="0" smtClean="0">
                <a:latin typeface="Aharoni" pitchFamily="2" charset="-79"/>
                <a:cs typeface="Aharoni" pitchFamily="2" charset="-79"/>
              </a:rPr>
              <a:t>Objetivos del Proyecto</a:t>
            </a:r>
            <a:endParaRPr lang="es-EC"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fontScale="92500" lnSpcReduction="10000"/>
          </a:bodyPr>
          <a:lstStyle/>
          <a:p>
            <a:pPr algn="just"/>
            <a:r>
              <a:rPr lang="es-EC" sz="2200" dirty="0" smtClean="0">
                <a:latin typeface="+mj-lt"/>
              </a:rPr>
              <a:t>El objetivo principal es diseñar e implementar un software que analice el tráfico en una red LAN, con la finalidad de:</a:t>
            </a:r>
          </a:p>
          <a:p>
            <a:pPr algn="just"/>
            <a:endParaRPr lang="es-EC" sz="1300" dirty="0" smtClean="0">
              <a:latin typeface="+mj-lt"/>
            </a:endParaRPr>
          </a:p>
          <a:p>
            <a:pPr lvl="1" algn="just"/>
            <a:r>
              <a:rPr lang="es-EC" sz="2200" dirty="0" smtClean="0">
                <a:latin typeface="+mj-lt"/>
              </a:rPr>
              <a:t>Brindar seguridad a la red.</a:t>
            </a:r>
          </a:p>
          <a:p>
            <a:pPr lvl="1" algn="just"/>
            <a:r>
              <a:rPr lang="es-EC" sz="2200" dirty="0" smtClean="0">
                <a:latin typeface="+mj-lt"/>
              </a:rPr>
              <a:t>Conocer  a fondo los posibles problemas de la red.</a:t>
            </a:r>
          </a:p>
          <a:p>
            <a:pPr lvl="1" algn="just"/>
            <a:r>
              <a:rPr lang="es-EC" sz="2200" dirty="0" smtClean="0">
                <a:latin typeface="+mj-lt"/>
              </a:rPr>
              <a:t>Establecer correcciones o permisos.</a:t>
            </a:r>
          </a:p>
          <a:p>
            <a:pPr lvl="1" algn="just"/>
            <a:r>
              <a:rPr lang="es-EC" sz="2200" dirty="0" smtClean="0">
                <a:latin typeface="+mj-lt"/>
              </a:rPr>
              <a:t>Filtrar los paquetes de acuerdo a la necesidad de cada usuario.</a:t>
            </a:r>
          </a:p>
          <a:p>
            <a:pPr lvl="1" algn="just"/>
            <a:r>
              <a:rPr lang="es-EC" sz="2200" dirty="0" smtClean="0">
                <a:latin typeface="+mj-lt"/>
              </a:rPr>
              <a:t>Realizar capturas en tiempo real, control estadístico de los protocolos.</a:t>
            </a:r>
          </a:p>
          <a:p>
            <a:pPr lvl="1" algn="just"/>
            <a:endParaRPr lang="es-EC" sz="1300" dirty="0" smtClean="0">
              <a:latin typeface="+mj-lt"/>
            </a:endParaRPr>
          </a:p>
          <a:p>
            <a:pPr algn="just"/>
            <a:r>
              <a:rPr lang="es-EC" sz="2200" dirty="0" smtClean="0">
                <a:latin typeface="+mj-lt"/>
              </a:rPr>
              <a:t>Además tenemos como objetivo realizar un análisis comparativo entre tres analizadores de red para determinar cual posee el mejor rendimiento. </a:t>
            </a:r>
          </a:p>
          <a:p>
            <a:pPr algn="just"/>
            <a:endParaRPr lang="es-EC" sz="1300" dirty="0" smtClean="0">
              <a:latin typeface="+mj-lt"/>
            </a:endParaRPr>
          </a:p>
          <a:p>
            <a:pPr algn="just"/>
            <a:r>
              <a:rPr lang="es-EC" sz="2200" dirty="0" smtClean="0">
                <a:latin typeface="+mj-lt"/>
              </a:rPr>
              <a:t>Nuestro proyecto tiene como finalidad diseñar esta aplicación para su uso en el ámbito estudiantil.</a:t>
            </a:r>
          </a:p>
          <a:p>
            <a:pPr lvl="1" algn="just"/>
            <a:endParaRPr lang="es-EC" sz="2200" dirty="0" smtClean="0">
              <a:latin typeface="+mj-lt"/>
            </a:endParaRPr>
          </a:p>
          <a:p>
            <a:pPr algn="just"/>
            <a:endParaRPr lang="es-EC" sz="22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u="sng" dirty="0" smtClean="0">
                <a:latin typeface="Aharoni" pitchFamily="2" charset="-79"/>
                <a:cs typeface="Aharoni" pitchFamily="2" charset="-79"/>
              </a:rPr>
              <a:t>Ventajas y Desventajas de un analizador de código libre</a:t>
            </a:r>
            <a:endParaRPr lang="es-EC"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pPr algn="just"/>
            <a:r>
              <a:rPr lang="es-EC" sz="2200" dirty="0" smtClean="0">
                <a:latin typeface="+mj-lt"/>
              </a:rPr>
              <a:t>Una de las principales ventajas es la parte económica lo que permite a pequeñas y a medianas empresas obtener soluciones de bajo costo para los problemas de redes.</a:t>
            </a:r>
          </a:p>
          <a:p>
            <a:pPr algn="just"/>
            <a:endParaRPr lang="es-EC" sz="1200" dirty="0" smtClean="0">
              <a:latin typeface="+mj-lt"/>
            </a:endParaRPr>
          </a:p>
          <a:p>
            <a:pPr algn="just"/>
            <a:r>
              <a:rPr lang="es-EC" sz="2200" dirty="0" smtClean="0">
                <a:latin typeface="+mj-lt"/>
              </a:rPr>
              <a:t>El analizador de código libre nos da la libertad de utilizar el programa para el fin que mejor nos convenga, pudiendo instalar el software en cualquier PC sin necesidad de licencias.</a:t>
            </a:r>
          </a:p>
          <a:p>
            <a:pPr algn="just"/>
            <a:endParaRPr lang="es-EC" sz="1200" dirty="0" smtClean="0">
              <a:latin typeface="+mj-lt"/>
            </a:endParaRPr>
          </a:p>
          <a:p>
            <a:pPr algn="just"/>
            <a:r>
              <a:rPr lang="es-EC" sz="2200" dirty="0" smtClean="0">
                <a:latin typeface="+mj-lt"/>
              </a:rPr>
              <a:t>Una desventaja es que el analizador de código libre no posee una garantía de proveedor, ni de autores que respalden esa tecnología.</a:t>
            </a:r>
          </a:p>
          <a:p>
            <a:pPr algn="just"/>
            <a:endParaRPr lang="es-EC" sz="2200" dirty="0" smtClean="0">
              <a:latin typeface="+mj-lt"/>
            </a:endParaRPr>
          </a:p>
          <a:p>
            <a:pPr algn="just"/>
            <a:endParaRPr lang="es-EC" sz="2200" dirty="0" smtClean="0">
              <a:latin typeface="+mj-lt"/>
            </a:endParaRPr>
          </a:p>
          <a:p>
            <a:pPr algn="just"/>
            <a:endParaRPr lang="es-EC" sz="2200" dirty="0" smtClean="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noAutofit/>
          </a:bodyPr>
          <a:lstStyle/>
          <a:p>
            <a:pPr algn="ctr"/>
            <a:r>
              <a:rPr lang="es-EC" sz="5400" b="1" u="sng" dirty="0" smtClean="0">
                <a:latin typeface="Aharoni" pitchFamily="2" charset="-79"/>
                <a:cs typeface="Aharoni" pitchFamily="2" charset="-79"/>
              </a:rPr>
              <a:t>Estructura de la Empresa</a:t>
            </a:r>
            <a:endParaRPr lang="es-EC" sz="5400" b="1" u="sng" dirty="0">
              <a:latin typeface="Aharoni" pitchFamily="2" charset="-79"/>
              <a:cs typeface="Aharoni" pitchFamily="2" charset="-79"/>
            </a:endParaRPr>
          </a:p>
        </p:txBody>
      </p:sp>
      <p:pic>
        <p:nvPicPr>
          <p:cNvPr id="3073" name="Picture 1"/>
          <p:cNvPicPr>
            <a:picLocks noChangeAspect="1" noChangeArrowheads="1"/>
          </p:cNvPicPr>
          <p:nvPr/>
        </p:nvPicPr>
        <p:blipFill>
          <a:blip r:embed="rId2" cstate="print"/>
          <a:srcRect/>
          <a:stretch>
            <a:fillRect/>
          </a:stretch>
        </p:blipFill>
        <p:spPr bwMode="auto">
          <a:xfrm>
            <a:off x="1691680" y="2170419"/>
            <a:ext cx="5764286" cy="4354925"/>
          </a:xfrm>
          <a:prstGeom prst="rect">
            <a:avLst/>
          </a:prstGeom>
          <a:noFill/>
          <a:ln w="9525">
            <a:noFill/>
            <a:miter lim="800000"/>
            <a:headEnd/>
            <a:tailEnd/>
          </a:ln>
        </p:spPr>
      </p:pic>
      <p:sp>
        <p:nvSpPr>
          <p:cNvPr id="4" name="3 Rectángulo"/>
          <p:cNvSpPr/>
          <p:nvPr/>
        </p:nvSpPr>
        <p:spPr>
          <a:xfrm>
            <a:off x="6804248" y="2276872"/>
            <a:ext cx="43204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6732240" y="3284984"/>
            <a:ext cx="43204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01824"/>
            <a:ext cx="8229600" cy="1143000"/>
          </a:xfrm>
        </p:spPr>
        <p:txBody>
          <a:bodyPr>
            <a:normAutofit/>
          </a:bodyPr>
          <a:lstStyle/>
          <a:p>
            <a:pPr algn="ctr"/>
            <a:r>
              <a:rPr lang="es-EC" sz="6600" b="1" u="sng" dirty="0" smtClean="0">
                <a:latin typeface="Aharoni" pitchFamily="2" charset="-79"/>
                <a:cs typeface="Aharoni" pitchFamily="2" charset="-79"/>
              </a:rPr>
              <a:t>Diseño Experimental </a:t>
            </a:r>
            <a:endParaRPr lang="es-EC" sz="6600"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pPr algn="just"/>
            <a:endParaRPr lang="es-EC" sz="1200" dirty="0" smtClean="0">
              <a:latin typeface="+mj-lt"/>
            </a:endParaRPr>
          </a:p>
          <a:p>
            <a:pPr algn="just"/>
            <a:r>
              <a:rPr lang="es-EC" sz="2200" dirty="0" smtClean="0">
                <a:latin typeface="+mj-lt"/>
              </a:rPr>
              <a:t>En este análisis  comparativo vamos a usar Wireshark como analizador de tráfico de red de software libre versus Observer Analizador de tráfico de red como software licenciado, y nuestro analizador ErPa.</a:t>
            </a:r>
          </a:p>
          <a:p>
            <a:pPr algn="just">
              <a:buNone/>
            </a:pPr>
            <a:endParaRPr lang="es-EC" sz="1200" dirty="0" smtClean="0">
              <a:latin typeface="+mj-lt"/>
            </a:endParaRPr>
          </a:p>
          <a:p>
            <a:pPr algn="just"/>
            <a:r>
              <a:rPr lang="es-EC" sz="2200" dirty="0" smtClean="0">
                <a:latin typeface="+mj-lt"/>
              </a:rPr>
              <a:t>Utilizamos tres computadores portátiles con diferentes características.</a:t>
            </a:r>
          </a:p>
          <a:p>
            <a:pPr algn="just">
              <a:buNone/>
            </a:pPr>
            <a:endParaRPr lang="es-EC" sz="1200" dirty="0" smtClean="0">
              <a:latin typeface="+mj-lt"/>
            </a:endParaRPr>
          </a:p>
          <a:p>
            <a:r>
              <a:rPr lang="es-EC" sz="2200" dirty="0" smtClean="0">
                <a:latin typeface="+mj-lt"/>
              </a:rPr>
              <a:t>La captura se la realizo durante tres días, con tres equipos diferentes y cada uno con el mismo analizador de red.</a:t>
            </a:r>
            <a:endParaRPr lang="es-EC" sz="22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701824"/>
            <a:ext cx="8229600" cy="1143000"/>
          </a:xfrm>
        </p:spPr>
        <p:txBody>
          <a:bodyPr>
            <a:normAutofit/>
          </a:bodyPr>
          <a:lstStyle/>
          <a:p>
            <a:pPr algn="ctr"/>
            <a:r>
              <a:rPr lang="es-EC" sz="6600" b="1" u="sng" dirty="0" smtClean="0">
                <a:latin typeface="Aharoni" pitchFamily="2" charset="-79"/>
                <a:cs typeface="Aharoni" pitchFamily="2" charset="-79"/>
              </a:rPr>
              <a:t>Diseño Experimental </a:t>
            </a:r>
            <a:endParaRPr lang="es-EC" sz="6600" b="1" u="sng" dirty="0">
              <a:latin typeface="Aharoni" pitchFamily="2" charset="-79"/>
              <a:cs typeface="Aharoni" pitchFamily="2" charset="-79"/>
            </a:endParaRPr>
          </a:p>
        </p:txBody>
      </p:sp>
      <p:pic>
        <p:nvPicPr>
          <p:cNvPr id="5" name="Picture 2"/>
          <p:cNvPicPr>
            <a:picLocks noChangeAspect="1" noChangeArrowheads="1"/>
          </p:cNvPicPr>
          <p:nvPr/>
        </p:nvPicPr>
        <p:blipFill>
          <a:blip r:embed="rId2" cstate="print"/>
          <a:srcRect/>
          <a:stretch>
            <a:fillRect/>
          </a:stretch>
        </p:blipFill>
        <p:spPr bwMode="auto">
          <a:xfrm>
            <a:off x="611560" y="2348880"/>
            <a:ext cx="6365640" cy="3168352"/>
          </a:xfrm>
          <a:prstGeom prst="rect">
            <a:avLst/>
          </a:prstGeom>
          <a:noFill/>
          <a:ln w="9525">
            <a:noFill/>
            <a:miter lim="800000"/>
            <a:headEnd/>
            <a:tailEnd/>
          </a:ln>
        </p:spPr>
      </p:pic>
      <p:pic>
        <p:nvPicPr>
          <p:cNvPr id="5122" name="Picture 2" descr="Toshiba Satellite A505-S6960 Laptop"/>
          <p:cNvPicPr>
            <a:picLocks noChangeAspect="1" noChangeArrowheads="1"/>
          </p:cNvPicPr>
          <p:nvPr/>
        </p:nvPicPr>
        <p:blipFill>
          <a:blip r:embed="rId3" cstate="print"/>
          <a:srcRect/>
          <a:stretch>
            <a:fillRect/>
          </a:stretch>
        </p:blipFill>
        <p:spPr bwMode="auto">
          <a:xfrm>
            <a:off x="7020272" y="2348880"/>
            <a:ext cx="1563755" cy="1080120"/>
          </a:xfrm>
          <a:prstGeom prst="rect">
            <a:avLst/>
          </a:prstGeom>
          <a:noFill/>
        </p:spPr>
      </p:pic>
      <p:pic>
        <p:nvPicPr>
          <p:cNvPr id="5124" name="Picture 4" descr="http://zwee1.s3.amazonaws.com/wp-content/uploads/2009/02/cheap-hp-pavilion-dv6000.jpg"/>
          <p:cNvPicPr>
            <a:picLocks noChangeAspect="1" noChangeArrowheads="1"/>
          </p:cNvPicPr>
          <p:nvPr/>
        </p:nvPicPr>
        <p:blipFill>
          <a:blip r:embed="rId4" cstate="print"/>
          <a:srcRect/>
          <a:stretch>
            <a:fillRect/>
          </a:stretch>
        </p:blipFill>
        <p:spPr bwMode="auto">
          <a:xfrm>
            <a:off x="7236296" y="3284984"/>
            <a:ext cx="1296144" cy="1001566"/>
          </a:xfrm>
          <a:prstGeom prst="rect">
            <a:avLst/>
          </a:prstGeom>
          <a:noFill/>
        </p:spPr>
      </p:pic>
      <p:pic>
        <p:nvPicPr>
          <p:cNvPr id="5126" name="Picture 6" descr="http://t1.gstatic.com/images?q=tbn:ANd9GcTuihCsX_EKb7vDAS-JoujF0y6uFNAnr4xywdAVQsg09TE98_T4ZjtapB-L"/>
          <p:cNvPicPr>
            <a:picLocks noChangeAspect="1" noChangeArrowheads="1"/>
          </p:cNvPicPr>
          <p:nvPr/>
        </p:nvPicPr>
        <p:blipFill>
          <a:blip r:embed="rId5" cstate="print"/>
          <a:srcRect b="12770"/>
          <a:stretch>
            <a:fillRect/>
          </a:stretch>
        </p:blipFill>
        <p:spPr bwMode="auto">
          <a:xfrm>
            <a:off x="7308304" y="4365104"/>
            <a:ext cx="1219200" cy="115212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701824"/>
            <a:ext cx="8229600" cy="1143000"/>
          </a:xfrm>
        </p:spPr>
        <p:txBody>
          <a:bodyPr>
            <a:normAutofit/>
          </a:bodyPr>
          <a:lstStyle/>
          <a:p>
            <a:pPr algn="ctr"/>
            <a:r>
              <a:rPr lang="es-EC" sz="6600" b="1" u="sng" dirty="0" smtClean="0"/>
              <a:t>Diseño Experimental </a:t>
            </a:r>
            <a:endParaRPr lang="es-EC" sz="6600" b="1" u="sng" dirty="0"/>
          </a:p>
        </p:txBody>
      </p:sp>
      <p:pic>
        <p:nvPicPr>
          <p:cNvPr id="4097" name="Picture 1"/>
          <p:cNvPicPr>
            <a:picLocks noChangeAspect="1" noChangeArrowheads="1"/>
          </p:cNvPicPr>
          <p:nvPr/>
        </p:nvPicPr>
        <p:blipFill>
          <a:blip r:embed="rId2" cstate="print"/>
          <a:srcRect/>
          <a:stretch>
            <a:fillRect/>
          </a:stretch>
        </p:blipFill>
        <p:spPr bwMode="auto">
          <a:xfrm>
            <a:off x="1403648" y="2852936"/>
            <a:ext cx="6257727" cy="201622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normAutofit/>
          </a:bodyPr>
          <a:lstStyle/>
          <a:p>
            <a:pPr algn="ctr"/>
            <a:r>
              <a:rPr lang="es-EC" sz="4800" b="1" u="sng" dirty="0" smtClean="0">
                <a:latin typeface="Aharoni" pitchFamily="2" charset="-79"/>
                <a:cs typeface="Aharoni" pitchFamily="2" charset="-79"/>
              </a:rPr>
              <a:t>Distribución de los Equipos</a:t>
            </a:r>
            <a:endParaRPr lang="es-EC" sz="4800" b="1" u="sng" dirty="0">
              <a:latin typeface="Aharoni" pitchFamily="2" charset="-79"/>
              <a:cs typeface="Aharoni" pitchFamily="2" charset="-79"/>
            </a:endParaRPr>
          </a:p>
        </p:txBody>
      </p:sp>
      <p:sp>
        <p:nvSpPr>
          <p:cNvPr id="5" name="2 Marcador de contenido"/>
          <p:cNvSpPr>
            <a:spLocks noGrp="1"/>
          </p:cNvSpPr>
          <p:nvPr>
            <p:ph idx="1"/>
          </p:nvPr>
        </p:nvSpPr>
        <p:spPr/>
        <p:txBody>
          <a:bodyPr>
            <a:normAutofit/>
          </a:bodyPr>
          <a:lstStyle/>
          <a:p>
            <a:r>
              <a:rPr lang="es-EC" sz="2200" dirty="0" smtClean="0">
                <a:latin typeface="+mj-lt"/>
              </a:rPr>
              <a:t>Para realizar las capturas en la red de la empresa X, nos ubicamos en el departamento de sistemas y nos conectamos en un punto de red, que está conectado directamente al router principal.</a:t>
            </a:r>
            <a:endParaRPr lang="es-EC" sz="2200" dirty="0">
              <a:latin typeface="+mj-lt"/>
            </a:endParaRPr>
          </a:p>
        </p:txBody>
      </p:sp>
      <p:pic>
        <p:nvPicPr>
          <p:cNvPr id="2049" name="Picture 1"/>
          <p:cNvPicPr>
            <a:picLocks noChangeAspect="1" noChangeArrowheads="1"/>
          </p:cNvPicPr>
          <p:nvPr/>
        </p:nvPicPr>
        <p:blipFill>
          <a:blip r:embed="rId2" cstate="print"/>
          <a:srcRect/>
          <a:stretch>
            <a:fillRect/>
          </a:stretch>
        </p:blipFill>
        <p:spPr bwMode="auto">
          <a:xfrm>
            <a:off x="2000077" y="3140968"/>
            <a:ext cx="4588147" cy="311280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169" y="260648"/>
            <a:ext cx="8229600" cy="710952"/>
          </a:xfrm>
        </p:spPr>
        <p:txBody>
          <a:bodyPr>
            <a:normAutofit fontScale="90000"/>
          </a:bodyPr>
          <a:lstStyle/>
          <a:p>
            <a:pPr algn="ctr"/>
            <a:r>
              <a:rPr lang="es-EC" sz="4400" b="1" u="sng" dirty="0" smtClean="0">
                <a:latin typeface="Aharoni" pitchFamily="2" charset="-79"/>
                <a:cs typeface="Aharoni" pitchFamily="2" charset="-79"/>
              </a:rPr>
              <a:t>Análisis de la captura de tráfico</a:t>
            </a:r>
            <a:endParaRPr lang="es-EC" sz="4400" b="1" u="sng" dirty="0">
              <a:latin typeface="Aharoni" pitchFamily="2" charset="-79"/>
              <a:cs typeface="Aharoni" pitchFamily="2"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74" y="1543567"/>
            <a:ext cx="3914775"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8361"/>
          <a:stretch/>
        </p:blipFill>
        <p:spPr bwMode="auto">
          <a:xfrm>
            <a:off x="2733" y="3373498"/>
            <a:ext cx="3903335" cy="1319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157192"/>
            <a:ext cx="3822778"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07530" y="1324799"/>
            <a:ext cx="3726132" cy="1664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67944" y="3389376"/>
            <a:ext cx="4852109" cy="3174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16774" y="1124744"/>
            <a:ext cx="1957387" cy="400110"/>
          </a:xfrm>
          <a:prstGeom prst="rect">
            <a:avLst/>
          </a:prstGeom>
          <a:noFill/>
        </p:spPr>
        <p:txBody>
          <a:bodyPr wrap="square" rtlCol="0">
            <a:spAutoFit/>
          </a:bodyPr>
          <a:lstStyle/>
          <a:p>
            <a:r>
              <a:rPr lang="es-ES" sz="2000" u="sng" dirty="0" smtClean="0">
                <a:latin typeface="Aharoni" pitchFamily="2" charset="-79"/>
                <a:cs typeface="Aharoni" pitchFamily="2" charset="-79"/>
              </a:rPr>
              <a:t>Día A</a:t>
            </a:r>
            <a:endParaRPr lang="es-ES" sz="2000" u="sng" dirty="0">
              <a:latin typeface="Aharoni" pitchFamily="2" charset="-79"/>
              <a:cs typeface="Aharoni" pitchFamily="2" charset="-79"/>
            </a:endParaRPr>
          </a:p>
        </p:txBody>
      </p:sp>
      <p:sp>
        <p:nvSpPr>
          <p:cNvPr id="4" name="3 Rectángulo"/>
          <p:cNvSpPr/>
          <p:nvPr/>
        </p:nvSpPr>
        <p:spPr>
          <a:xfrm>
            <a:off x="32762" y="2911719"/>
            <a:ext cx="758541" cy="369332"/>
          </a:xfrm>
          <a:prstGeom prst="rect">
            <a:avLst/>
          </a:prstGeom>
        </p:spPr>
        <p:txBody>
          <a:bodyPr wrap="none">
            <a:spAutoFit/>
          </a:bodyPr>
          <a:lstStyle/>
          <a:p>
            <a:r>
              <a:rPr lang="es-ES" u="sng" dirty="0" smtClean="0">
                <a:latin typeface="Aharoni" pitchFamily="2" charset="-79"/>
                <a:cs typeface="Aharoni" pitchFamily="2" charset="-79"/>
              </a:rPr>
              <a:t>Día B</a:t>
            </a:r>
            <a:endParaRPr lang="es-ES" u="sng" dirty="0">
              <a:latin typeface="Aharoni" pitchFamily="2" charset="-79"/>
              <a:cs typeface="Aharoni" pitchFamily="2" charset="-79"/>
            </a:endParaRPr>
          </a:p>
        </p:txBody>
      </p:sp>
      <p:sp>
        <p:nvSpPr>
          <p:cNvPr id="10" name="9 Rectángulo"/>
          <p:cNvSpPr/>
          <p:nvPr/>
        </p:nvSpPr>
        <p:spPr>
          <a:xfrm>
            <a:off x="87086" y="4693242"/>
            <a:ext cx="758541" cy="369332"/>
          </a:xfrm>
          <a:prstGeom prst="rect">
            <a:avLst/>
          </a:prstGeom>
        </p:spPr>
        <p:txBody>
          <a:bodyPr wrap="none">
            <a:spAutoFit/>
          </a:bodyPr>
          <a:lstStyle/>
          <a:p>
            <a:r>
              <a:rPr lang="es-ES" u="sng" dirty="0" smtClean="0">
                <a:latin typeface="Aharoni" pitchFamily="2" charset="-79"/>
                <a:cs typeface="Aharoni" pitchFamily="2" charset="-79"/>
              </a:rPr>
              <a:t>Día B</a:t>
            </a:r>
            <a:endParaRPr lang="es-ES" u="sng" dirty="0">
              <a:latin typeface="Aharoni" pitchFamily="2" charset="-79"/>
              <a:cs typeface="Aharoni" pitchFamily="2" charset="-79"/>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32395"/>
            <a:ext cx="8229600" cy="926976"/>
          </a:xfrm>
        </p:spPr>
        <p:txBody>
          <a:bodyPr>
            <a:normAutofit fontScale="90000"/>
          </a:bodyPr>
          <a:lstStyle/>
          <a:p>
            <a:pPr algn="ctr"/>
            <a:r>
              <a:rPr lang="es-EC" b="1" u="sng" dirty="0" smtClean="0">
                <a:effectLst>
                  <a:outerShdw blurRad="38100" dist="38100" dir="2700000" algn="tl">
                    <a:srgbClr val="000000">
                      <a:alpha val="43137"/>
                    </a:srgbClr>
                  </a:outerShdw>
                </a:effectLst>
                <a:latin typeface="Aharoni" pitchFamily="2" charset="-79"/>
                <a:cs typeface="Aharoni" pitchFamily="2" charset="-79"/>
              </a:rPr>
              <a:t>Análisis de la captura de tráfico</a:t>
            </a:r>
            <a:endParaRPr lang="es-EC" b="1" u="sng" dirty="0">
              <a:effectLst>
                <a:outerShdw blurRad="38100" dist="38100" dir="2700000" algn="tl">
                  <a:srgbClr val="000000">
                    <a:alpha val="43137"/>
                  </a:srgbClr>
                </a:outerShdw>
              </a:effectLst>
              <a:latin typeface="Aharoni" pitchFamily="2" charset="-79"/>
              <a:cs typeface="Aharoni" pitchFamily="2" charset="-79"/>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089" y="1753853"/>
            <a:ext cx="3457575" cy="1368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185" y="3536706"/>
            <a:ext cx="3400425"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5261524"/>
            <a:ext cx="3419475"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1757"/>
          <a:stretch/>
        </p:blipFill>
        <p:spPr bwMode="auto">
          <a:xfrm>
            <a:off x="4572000" y="1506489"/>
            <a:ext cx="3514725" cy="1830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1355"/>
          <a:stretch/>
        </p:blipFill>
        <p:spPr bwMode="auto">
          <a:xfrm>
            <a:off x="3972134" y="3645024"/>
            <a:ext cx="4778826" cy="2912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CuadroTexto"/>
          <p:cNvSpPr txBox="1"/>
          <p:nvPr/>
        </p:nvSpPr>
        <p:spPr>
          <a:xfrm>
            <a:off x="179511" y="4861414"/>
            <a:ext cx="1957387" cy="400110"/>
          </a:xfrm>
          <a:prstGeom prst="rect">
            <a:avLst/>
          </a:prstGeom>
          <a:noFill/>
        </p:spPr>
        <p:txBody>
          <a:bodyPr wrap="square" rtlCol="0">
            <a:spAutoFit/>
          </a:bodyPr>
          <a:lstStyle/>
          <a:p>
            <a:r>
              <a:rPr lang="es-ES" sz="2000" u="sng" dirty="0" smtClean="0">
                <a:latin typeface="Aharoni" pitchFamily="2" charset="-79"/>
                <a:cs typeface="Aharoni" pitchFamily="2" charset="-79"/>
              </a:rPr>
              <a:t>Día C</a:t>
            </a:r>
            <a:endParaRPr lang="es-ES" sz="2000" u="sng" dirty="0">
              <a:latin typeface="Aharoni" pitchFamily="2" charset="-79"/>
              <a:cs typeface="Aharoni" pitchFamily="2" charset="-79"/>
            </a:endParaRPr>
          </a:p>
        </p:txBody>
      </p:sp>
      <p:sp>
        <p:nvSpPr>
          <p:cNvPr id="9" name="8 CuadroTexto"/>
          <p:cNvSpPr txBox="1"/>
          <p:nvPr/>
        </p:nvSpPr>
        <p:spPr>
          <a:xfrm>
            <a:off x="282336" y="3136596"/>
            <a:ext cx="1957387" cy="400110"/>
          </a:xfrm>
          <a:prstGeom prst="rect">
            <a:avLst/>
          </a:prstGeom>
          <a:noFill/>
        </p:spPr>
        <p:txBody>
          <a:bodyPr wrap="square" rtlCol="0">
            <a:spAutoFit/>
          </a:bodyPr>
          <a:lstStyle/>
          <a:p>
            <a:r>
              <a:rPr lang="es-ES" sz="2000" u="sng" dirty="0" smtClean="0">
                <a:latin typeface="Aharoni" pitchFamily="2" charset="-79"/>
                <a:cs typeface="Aharoni" pitchFamily="2" charset="-79"/>
              </a:rPr>
              <a:t>Día B</a:t>
            </a:r>
            <a:endParaRPr lang="es-ES" sz="2000" u="sng" dirty="0">
              <a:latin typeface="Aharoni" pitchFamily="2" charset="-79"/>
              <a:cs typeface="Aharoni" pitchFamily="2" charset="-79"/>
            </a:endParaRPr>
          </a:p>
        </p:txBody>
      </p:sp>
      <p:sp>
        <p:nvSpPr>
          <p:cNvPr id="10" name="9 CuadroTexto"/>
          <p:cNvSpPr txBox="1"/>
          <p:nvPr/>
        </p:nvSpPr>
        <p:spPr>
          <a:xfrm>
            <a:off x="282335" y="1359371"/>
            <a:ext cx="1957387" cy="400110"/>
          </a:xfrm>
          <a:prstGeom prst="rect">
            <a:avLst/>
          </a:prstGeom>
          <a:noFill/>
        </p:spPr>
        <p:txBody>
          <a:bodyPr wrap="square" rtlCol="0">
            <a:spAutoFit/>
          </a:bodyPr>
          <a:lstStyle/>
          <a:p>
            <a:r>
              <a:rPr lang="es-ES" sz="2000" u="sng" dirty="0" smtClean="0">
                <a:latin typeface="Aharoni" pitchFamily="2" charset="-79"/>
                <a:cs typeface="Aharoni" pitchFamily="2" charset="-79"/>
              </a:rPr>
              <a:t>Día A</a:t>
            </a:r>
            <a:endParaRPr lang="es-ES" sz="2000" u="sng" dirty="0">
              <a:latin typeface="Aharoni" pitchFamily="2" charset="-79"/>
              <a:cs typeface="Aharoni" pitchFamily="2" charset="-79"/>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860032" y="1195408"/>
            <a:ext cx="3900370" cy="1232586"/>
          </a:xfrm>
        </p:spPr>
        <p:txBody>
          <a:bodyPr>
            <a:normAutofit fontScale="90000"/>
          </a:bodyPr>
          <a:lstStyle/>
          <a:p>
            <a:pPr algn="ctr"/>
            <a:r>
              <a:rPr lang="es-EC" sz="4400" b="1" u="sng" dirty="0" smtClean="0">
                <a:latin typeface="Aharoni" pitchFamily="2" charset="-79"/>
                <a:cs typeface="Aharoni" pitchFamily="2" charset="-79"/>
              </a:rPr>
              <a:t>Análisis de la captura de tráfico</a:t>
            </a:r>
            <a:endParaRPr lang="es-EC" sz="4400" b="1" u="sng" dirty="0">
              <a:latin typeface="Aharoni" pitchFamily="2" charset="-79"/>
              <a:cs typeface="Aharoni" pitchFamily="2" charset="-79"/>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58770" y="2963829"/>
            <a:ext cx="5372100" cy="3799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15" y="659573"/>
            <a:ext cx="4695825"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latin typeface="Aharoni" pitchFamily="2" charset="-79"/>
                <a:cs typeface="Aharoni" pitchFamily="2" charset="-79"/>
              </a:rPr>
              <a:t>Temas a Tratar</a:t>
            </a:r>
            <a:endParaRPr lang="es-ES" b="1" u="sng" dirty="0">
              <a:latin typeface="Aharoni" pitchFamily="2" charset="-79"/>
              <a:cs typeface="Aharoni" pitchFamily="2" charset="-79"/>
            </a:endParaRPr>
          </a:p>
        </p:txBody>
      </p:sp>
      <p:sp>
        <p:nvSpPr>
          <p:cNvPr id="3" name="2 Marcador de contenido"/>
          <p:cNvSpPr>
            <a:spLocks noGrp="1"/>
          </p:cNvSpPr>
          <p:nvPr>
            <p:ph idx="1"/>
          </p:nvPr>
        </p:nvSpPr>
        <p:spPr/>
        <p:txBody>
          <a:bodyPr/>
          <a:lstStyle/>
          <a:p>
            <a:r>
              <a:rPr lang="es-ES" dirty="0" smtClean="0"/>
              <a:t>Objetivos del Proyecto </a:t>
            </a:r>
          </a:p>
          <a:p>
            <a:r>
              <a:rPr lang="es-ES" dirty="0" smtClean="0"/>
              <a:t>Problema</a:t>
            </a:r>
          </a:p>
          <a:p>
            <a:r>
              <a:rPr lang="es-ES" dirty="0" smtClean="0"/>
              <a:t>Funcionamiento y Mercado de los Analizadores de Red</a:t>
            </a:r>
          </a:p>
          <a:p>
            <a:r>
              <a:rPr lang="es-ES" dirty="0" smtClean="0"/>
              <a:t>Requerimientos E Implementación</a:t>
            </a:r>
          </a:p>
          <a:p>
            <a:r>
              <a:rPr lang="es-ES" dirty="0" smtClean="0"/>
              <a:t>Demostración</a:t>
            </a:r>
          </a:p>
          <a:p>
            <a:r>
              <a:rPr lang="es-ES" dirty="0" smtClean="0"/>
              <a:t>Comparación</a:t>
            </a:r>
          </a:p>
          <a:p>
            <a:r>
              <a:rPr lang="es-ES" dirty="0" smtClean="0"/>
              <a:t>Conclusiones Y Recomendaciones</a:t>
            </a:r>
          </a:p>
          <a:p>
            <a:endParaRPr lang="es-ES" dirty="0" smtClean="0"/>
          </a:p>
          <a:p>
            <a:endParaRPr lang="es-ES" dirty="0" smtClean="0"/>
          </a:p>
          <a:p>
            <a:endParaRPr lang="es-ES" dirty="0" smtClean="0"/>
          </a:p>
          <a:p>
            <a:endParaRPr lang="es-ES" dirty="0"/>
          </a:p>
        </p:txBody>
      </p:sp>
      <p:pic>
        <p:nvPicPr>
          <p:cNvPr id="1029"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844824"/>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32367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88095" y="277765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323567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3566" y="3789491"/>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3566" y="4261381"/>
            <a:ext cx="553814" cy="55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825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latin typeface="Aharoni" pitchFamily="2" charset="-79"/>
                <a:cs typeface="Aharoni" pitchFamily="2" charset="-79"/>
              </a:rPr>
              <a:t>Temas a Tratar</a:t>
            </a:r>
            <a:endParaRPr lang="es-ES" b="1" u="sng" dirty="0">
              <a:latin typeface="Aharoni" pitchFamily="2" charset="-79"/>
              <a:cs typeface="Aharoni" pitchFamily="2" charset="-79"/>
            </a:endParaRPr>
          </a:p>
        </p:txBody>
      </p:sp>
      <p:sp>
        <p:nvSpPr>
          <p:cNvPr id="3" name="2 Marcador de contenido"/>
          <p:cNvSpPr>
            <a:spLocks noGrp="1"/>
          </p:cNvSpPr>
          <p:nvPr>
            <p:ph idx="1"/>
          </p:nvPr>
        </p:nvSpPr>
        <p:spPr/>
        <p:txBody>
          <a:bodyPr/>
          <a:lstStyle/>
          <a:p>
            <a:r>
              <a:rPr lang="es-ES" dirty="0" smtClean="0"/>
              <a:t>Objetivos del Proyecto </a:t>
            </a:r>
          </a:p>
          <a:p>
            <a:r>
              <a:rPr lang="es-ES" dirty="0" smtClean="0"/>
              <a:t>Problema</a:t>
            </a:r>
          </a:p>
          <a:p>
            <a:r>
              <a:rPr lang="es-ES" dirty="0" smtClean="0"/>
              <a:t>Funcionamiento de los Analizadores de Red</a:t>
            </a:r>
          </a:p>
          <a:p>
            <a:r>
              <a:rPr lang="es-ES" dirty="0" smtClean="0"/>
              <a:t>Implementación</a:t>
            </a:r>
          </a:p>
          <a:p>
            <a:r>
              <a:rPr lang="es-ES" dirty="0" smtClean="0"/>
              <a:t>Demostración</a:t>
            </a:r>
          </a:p>
          <a:p>
            <a:r>
              <a:rPr lang="es-ES" dirty="0" smtClean="0"/>
              <a:t>Comparación</a:t>
            </a:r>
          </a:p>
          <a:p>
            <a:r>
              <a:rPr lang="es-ES" dirty="0" smtClean="0"/>
              <a:t>Conclusiones</a:t>
            </a:r>
          </a:p>
          <a:p>
            <a:r>
              <a:rPr lang="es-ES" dirty="0" smtClean="0"/>
              <a:t>Recomendaciones</a:t>
            </a:r>
          </a:p>
          <a:p>
            <a:endParaRPr lang="es-ES" dirty="0" smtClean="0"/>
          </a:p>
          <a:p>
            <a:endParaRPr lang="es-ES" dirty="0" smtClean="0"/>
          </a:p>
          <a:p>
            <a:endParaRPr lang="es-ES" dirty="0" smtClean="0"/>
          </a:p>
          <a:p>
            <a:endParaRPr lang="es-ES" dirty="0"/>
          </a:p>
        </p:txBody>
      </p:sp>
      <p:pic>
        <p:nvPicPr>
          <p:cNvPr id="1029"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844824"/>
            <a:ext cx="553814" cy="55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222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76672"/>
            <a:ext cx="8229600" cy="1143000"/>
          </a:xfrm>
        </p:spPr>
        <p:txBody>
          <a:bodyPr/>
          <a:lstStyle/>
          <a:p>
            <a:pPr algn="ctr"/>
            <a:r>
              <a:rPr lang="es-EC" b="1" u="sng" dirty="0" smtClean="0">
                <a:latin typeface="Aharoni" pitchFamily="2" charset="-79"/>
                <a:cs typeface="Aharoni" pitchFamily="2" charset="-79"/>
              </a:rPr>
              <a:t>Conclusiones </a:t>
            </a:r>
            <a:endParaRPr lang="es-EC"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r>
              <a:rPr lang="es-EC" sz="2200" dirty="0" smtClean="0">
                <a:latin typeface="+mj-lt"/>
              </a:rPr>
              <a:t>Se observó que el tráfico de red capturado durante todo el proceso siempre se mantuvo constante.</a:t>
            </a:r>
          </a:p>
          <a:p>
            <a:endParaRPr lang="es-EC" sz="1200" dirty="0" smtClean="0">
              <a:latin typeface="+mj-lt"/>
            </a:endParaRPr>
          </a:p>
          <a:p>
            <a:r>
              <a:rPr lang="es-EC" sz="2200" dirty="0" smtClean="0">
                <a:latin typeface="+mj-lt"/>
              </a:rPr>
              <a:t>Para elegir el tipo de analizador de red debemos determinar :</a:t>
            </a:r>
          </a:p>
          <a:p>
            <a:pPr lvl="1"/>
            <a:r>
              <a:rPr lang="es-EC" sz="2200" dirty="0" smtClean="0">
                <a:latin typeface="+mj-lt"/>
              </a:rPr>
              <a:t>Problema que tenemos.</a:t>
            </a:r>
          </a:p>
          <a:p>
            <a:pPr lvl="1"/>
            <a:r>
              <a:rPr lang="es-EC" sz="2200" dirty="0" smtClean="0">
                <a:latin typeface="+mj-lt"/>
              </a:rPr>
              <a:t> Saber con cuanto detalle y cuán completo necesitamos el análisis.</a:t>
            </a:r>
          </a:p>
          <a:p>
            <a:pPr lvl="1"/>
            <a:r>
              <a:rPr lang="es-EC" sz="2200" dirty="0" smtClean="0">
                <a:latin typeface="+mj-lt"/>
              </a:rPr>
              <a:t>Instalación del analizador en el segmento de red que creemos tiene alguna falencia.</a:t>
            </a:r>
          </a:p>
          <a:p>
            <a:endParaRPr lang="es-EC" sz="22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16832"/>
            <a:ext cx="8229600" cy="4896544"/>
          </a:xfrm>
        </p:spPr>
        <p:txBody>
          <a:bodyPr>
            <a:noAutofit/>
          </a:bodyPr>
          <a:lstStyle/>
          <a:p>
            <a:r>
              <a:rPr lang="es-EC" sz="2200" dirty="0" smtClean="0">
                <a:latin typeface="+mj-lt"/>
              </a:rPr>
              <a:t>ErPa puede generar graficas estadísticas acumulativas y continuas de los protocolos capturados.</a:t>
            </a:r>
          </a:p>
          <a:p>
            <a:endParaRPr lang="es-EC" sz="1200" dirty="0" smtClean="0">
              <a:latin typeface="+mj-lt"/>
            </a:endParaRPr>
          </a:p>
          <a:p>
            <a:r>
              <a:rPr lang="es-EC" sz="2200" dirty="0" smtClean="0">
                <a:latin typeface="+mj-lt"/>
              </a:rPr>
              <a:t>ErPa es un analizador que puede ser usado por los estudiantes para entender el comportamiento de una red.</a:t>
            </a:r>
          </a:p>
          <a:p>
            <a:endParaRPr lang="es-EC" sz="1200" dirty="0" smtClean="0">
              <a:latin typeface="+mj-lt"/>
            </a:endParaRPr>
          </a:p>
          <a:p>
            <a:r>
              <a:rPr lang="es-EC" sz="2200" dirty="0" smtClean="0">
                <a:latin typeface="+mj-lt"/>
              </a:rPr>
              <a:t>ErPa captura protocolos como Telnet, POP3, SHH, FTP, HTTP, SMTP, TCP y UDP, que son los más comunes en la red.</a:t>
            </a:r>
          </a:p>
        </p:txBody>
      </p:sp>
      <p:sp>
        <p:nvSpPr>
          <p:cNvPr id="5" name="1 Título"/>
          <p:cNvSpPr txBox="1">
            <a:spLocks/>
          </p:cNvSpPr>
          <p:nvPr/>
        </p:nvSpPr>
        <p:spPr>
          <a:xfrm>
            <a:off x="457200" y="476672"/>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b="1" u="sng" smtClean="0">
                <a:latin typeface="Aharoni" pitchFamily="2" charset="-79"/>
                <a:cs typeface="Aharoni" pitchFamily="2" charset="-79"/>
              </a:rPr>
              <a:t>Conclusiones </a:t>
            </a:r>
            <a:endParaRPr lang="es-EC" b="1" u="sng" dirty="0">
              <a:latin typeface="Aharoni" pitchFamily="2" charset="-79"/>
              <a:cs typeface="Aharoni" pitchFamily="2" charset="-79"/>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pPr algn="ctr"/>
            <a:r>
              <a:rPr lang="es-EC" b="1" u="sng" dirty="0" smtClean="0">
                <a:latin typeface="Aharoni" pitchFamily="2" charset="-79"/>
                <a:cs typeface="Aharoni" pitchFamily="2" charset="-79"/>
              </a:rPr>
              <a:t>Recomendaciones</a:t>
            </a:r>
            <a:endParaRPr lang="es-EC"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pPr algn="just"/>
            <a:r>
              <a:rPr lang="es-EC" sz="2200" dirty="0" smtClean="0">
                <a:latin typeface="+mj-lt"/>
              </a:rPr>
              <a:t>Determinar el punto correcto para analizar el comportamiento del tráfico en la red.</a:t>
            </a:r>
          </a:p>
          <a:p>
            <a:pPr algn="just"/>
            <a:endParaRPr lang="es-EC" sz="1200" dirty="0" smtClean="0">
              <a:latin typeface="+mj-lt"/>
            </a:endParaRPr>
          </a:p>
          <a:p>
            <a:pPr algn="just"/>
            <a:r>
              <a:rPr lang="es-EC" sz="2200" dirty="0" smtClean="0">
                <a:latin typeface="+mj-lt"/>
              </a:rPr>
              <a:t>Para todo tipo de red, se recomienda que cada cierto tiempo se realice un análisis de tráfico.</a:t>
            </a:r>
          </a:p>
          <a:p>
            <a:pPr algn="just"/>
            <a:endParaRPr lang="es-EC" sz="1200" dirty="0" smtClean="0">
              <a:latin typeface="+mj-lt"/>
            </a:endParaRPr>
          </a:p>
          <a:p>
            <a:pPr algn="just"/>
            <a:r>
              <a:rPr lang="es-EC" sz="2200" dirty="0" smtClean="0">
                <a:latin typeface="+mj-lt"/>
              </a:rPr>
              <a:t>Para realizar una captura con un analizador de red, el lugar preciso es en un conmutador, haciendo un espejo del puerto para luego capturar los paquetes con el analizador de redes.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latin typeface="Aharoni" pitchFamily="2" charset="-79"/>
                <a:cs typeface="Aharoni" pitchFamily="2" charset="-79"/>
              </a:rPr>
              <a:t>Temas a Tratar</a:t>
            </a:r>
            <a:endParaRPr lang="es-ES" b="1" u="sng" dirty="0">
              <a:latin typeface="Aharoni" pitchFamily="2" charset="-79"/>
              <a:cs typeface="Aharoni" pitchFamily="2" charset="-79"/>
            </a:endParaRPr>
          </a:p>
        </p:txBody>
      </p:sp>
      <p:sp>
        <p:nvSpPr>
          <p:cNvPr id="3" name="2 Marcador de contenido"/>
          <p:cNvSpPr>
            <a:spLocks noGrp="1"/>
          </p:cNvSpPr>
          <p:nvPr>
            <p:ph idx="1"/>
          </p:nvPr>
        </p:nvSpPr>
        <p:spPr/>
        <p:txBody>
          <a:bodyPr/>
          <a:lstStyle/>
          <a:p>
            <a:r>
              <a:rPr lang="es-ES" dirty="0" smtClean="0"/>
              <a:t>Objetivos del Proyecto </a:t>
            </a:r>
          </a:p>
          <a:p>
            <a:r>
              <a:rPr lang="es-ES" dirty="0" smtClean="0"/>
              <a:t>Problema</a:t>
            </a:r>
          </a:p>
          <a:p>
            <a:r>
              <a:rPr lang="es-ES" dirty="0" smtClean="0"/>
              <a:t>Funcionamiento y Mercado de los Analizadores de Red</a:t>
            </a:r>
          </a:p>
          <a:p>
            <a:r>
              <a:rPr lang="es-ES" dirty="0" smtClean="0"/>
              <a:t>Requerimientos E Implementación</a:t>
            </a:r>
          </a:p>
          <a:p>
            <a:r>
              <a:rPr lang="es-ES" dirty="0" smtClean="0"/>
              <a:t>Demostración</a:t>
            </a:r>
          </a:p>
          <a:p>
            <a:r>
              <a:rPr lang="es-ES" dirty="0" smtClean="0"/>
              <a:t>Comparación</a:t>
            </a:r>
          </a:p>
          <a:p>
            <a:r>
              <a:rPr lang="es-ES" dirty="0" smtClean="0"/>
              <a:t>Conclusiones Y Recomendaciones</a:t>
            </a:r>
          </a:p>
          <a:p>
            <a:endParaRPr lang="es-ES" dirty="0" smtClean="0"/>
          </a:p>
          <a:p>
            <a:endParaRPr lang="es-ES" dirty="0" smtClean="0"/>
          </a:p>
          <a:p>
            <a:endParaRPr lang="es-ES" dirty="0" smtClean="0"/>
          </a:p>
          <a:p>
            <a:endParaRPr lang="es-ES" dirty="0"/>
          </a:p>
        </p:txBody>
      </p:sp>
      <p:pic>
        <p:nvPicPr>
          <p:cNvPr id="1029"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844824"/>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32367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88095" y="277765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3235677"/>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3566" y="3789491"/>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3566" y="4261381"/>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04098" y="4690688"/>
            <a:ext cx="553814" cy="55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8725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836712"/>
            <a:ext cx="8229600" cy="144016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6000" b="1" spc="50" dirty="0" smtClean="0">
                <a:ln w="11430"/>
                <a:solidFill>
                  <a:schemeClr val="accent1">
                    <a:lumMod val="75000"/>
                  </a:schemeClr>
                </a:solidFill>
                <a:latin typeface="Aharoni" pitchFamily="2" charset="-79"/>
                <a:cs typeface="Aharoni" pitchFamily="2" charset="-79"/>
              </a:rPr>
              <a:t>¡Gracias por su Atención!</a:t>
            </a:r>
            <a:endParaRPr lang="es-EC" sz="6000" b="1" spc="50" dirty="0">
              <a:ln w="11430"/>
              <a:solidFill>
                <a:schemeClr val="accent1">
                  <a:lumMod val="75000"/>
                </a:schemeClr>
              </a:solidFill>
              <a:latin typeface="Aharoni" pitchFamily="2" charset="-79"/>
              <a:cs typeface="Aharoni" pitchFamily="2" charset="-79"/>
            </a:endParaRPr>
          </a:p>
        </p:txBody>
      </p:sp>
      <p:pic>
        <p:nvPicPr>
          <p:cNvPr id="2050" name="Picture 2" descr="http://jgonzalez1121.files.wordpress.com/2010/06/graduac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420888"/>
            <a:ext cx="3960440" cy="39604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pPr algn="ctr"/>
            <a:r>
              <a:rPr lang="es-EC" sz="6000" b="1" u="sng" dirty="0" smtClean="0">
                <a:latin typeface="Aharoni" pitchFamily="2" charset="-79"/>
                <a:cs typeface="Aharoni" pitchFamily="2" charset="-79"/>
              </a:rPr>
              <a:t>Problema</a:t>
            </a:r>
            <a:endParaRPr lang="es-EC" sz="6000" b="1" u="sng" dirty="0">
              <a:latin typeface="Aharoni" pitchFamily="2" charset="-79"/>
              <a:cs typeface="Aharoni" pitchFamily="2" charset="-79"/>
            </a:endParaRPr>
          </a:p>
        </p:txBody>
      </p:sp>
      <p:sp>
        <p:nvSpPr>
          <p:cNvPr id="3" name="2 Marcador de contenido"/>
          <p:cNvSpPr>
            <a:spLocks noGrp="1"/>
          </p:cNvSpPr>
          <p:nvPr>
            <p:ph idx="1"/>
          </p:nvPr>
        </p:nvSpPr>
        <p:spPr>
          <a:xfrm>
            <a:off x="457200" y="1412776"/>
            <a:ext cx="8229600" cy="4389120"/>
          </a:xfrm>
        </p:spPr>
        <p:txBody>
          <a:bodyPr>
            <a:normAutofit/>
          </a:bodyPr>
          <a:lstStyle/>
          <a:p>
            <a:pPr algn="just"/>
            <a:endParaRPr lang="es-EC" sz="2200" dirty="0" smtClean="0">
              <a:latin typeface="+mj-lt"/>
            </a:endParaRPr>
          </a:p>
          <a:p>
            <a:pPr algn="just"/>
            <a:r>
              <a:rPr lang="es-EC" sz="2200" dirty="0" smtClean="0">
                <a:latin typeface="+mj-lt"/>
              </a:rPr>
              <a:t>Con el paso de los años el acceso a las redes crece con más usuarios y estos a su vez, tienen más requerimientos tanto para cargar o descargar información, haciendo que cada día exista más tráfico. </a:t>
            </a:r>
          </a:p>
          <a:p>
            <a:pPr algn="just"/>
            <a:endParaRPr lang="es-EC" sz="2200" dirty="0" smtClean="0">
              <a:latin typeface="+mj-lt"/>
            </a:endParaRPr>
          </a:p>
          <a:p>
            <a:pPr algn="just"/>
            <a:r>
              <a:rPr lang="es-EC" sz="2200" dirty="0" smtClean="0">
                <a:latin typeface="+mj-lt"/>
              </a:rPr>
              <a:t>Debido a este gran incremento de usuarios se deben adoptar soluciones relacionadas con las redes  ya que estas sufren de frecuentes congestionamientos, colapsos, o pérdidas de información.</a:t>
            </a:r>
          </a:p>
          <a:p>
            <a:pPr algn="just"/>
            <a:endParaRPr lang="es-EC" sz="2400" dirty="0">
              <a:latin typeface="+mj-lt"/>
            </a:endParaRPr>
          </a:p>
        </p:txBody>
      </p:sp>
      <p:pic>
        <p:nvPicPr>
          <p:cNvPr id="15362" name="Picture 2" descr="http://www.rrhhdigital.com/userfiles/PLPB_redessociales.jpg"/>
          <p:cNvPicPr>
            <a:picLocks noChangeAspect="1" noChangeArrowheads="1"/>
          </p:cNvPicPr>
          <p:nvPr/>
        </p:nvPicPr>
        <p:blipFill>
          <a:blip r:embed="rId2" cstate="print"/>
          <a:srcRect l="8696" t="16457" r="6522"/>
          <a:stretch>
            <a:fillRect/>
          </a:stretch>
        </p:blipFill>
        <p:spPr bwMode="auto">
          <a:xfrm>
            <a:off x="2987823" y="4680520"/>
            <a:ext cx="3246773" cy="213285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pPr algn="ctr"/>
            <a:r>
              <a:rPr lang="es-EC" b="1" u="sng" dirty="0" smtClean="0">
                <a:latin typeface="Aharoni" pitchFamily="2" charset="-79"/>
                <a:cs typeface="Aharoni" pitchFamily="2" charset="-79"/>
              </a:rPr>
              <a:t>Redes de Datos</a:t>
            </a:r>
            <a:endParaRPr lang="es-EC"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pPr algn="just"/>
            <a:r>
              <a:rPr lang="es-EC" sz="2200" dirty="0" smtClean="0">
                <a:latin typeface="+mj-lt"/>
              </a:rPr>
              <a:t>A diferencia de los circuitos tradicionales de telefonía, las redes de computadores son canales de comunicación compartidos  que pueden recibir información de diversos dispositivos.</a:t>
            </a:r>
          </a:p>
          <a:p>
            <a:endParaRPr lang="es-EC" sz="2200" dirty="0">
              <a:latin typeface="+mj-lt"/>
            </a:endParaRPr>
          </a:p>
        </p:txBody>
      </p:sp>
      <p:pic>
        <p:nvPicPr>
          <p:cNvPr id="14338" name="Picture 2" descr="http://2.bp.blogspot.com/_rjZNNlhLKJA/Sdt6TTRLaNI/AAAAAAAAABU/1EodWdlU2zE/s320/red%5B1%5D.jpg"/>
          <p:cNvPicPr>
            <a:picLocks noChangeAspect="1" noChangeArrowheads="1"/>
          </p:cNvPicPr>
          <p:nvPr/>
        </p:nvPicPr>
        <p:blipFill>
          <a:blip r:embed="rId2" cstate="print"/>
          <a:srcRect/>
          <a:stretch>
            <a:fillRect/>
          </a:stretch>
        </p:blipFill>
        <p:spPr bwMode="auto">
          <a:xfrm>
            <a:off x="3203848" y="3356992"/>
            <a:ext cx="3168352" cy="291284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6000" b="1" u="sng" dirty="0" smtClean="0">
                <a:latin typeface="Aharoni" pitchFamily="2" charset="-79"/>
                <a:cs typeface="Aharoni" pitchFamily="2" charset="-79"/>
              </a:rPr>
              <a:t>Temas a Tratar</a:t>
            </a:r>
            <a:endParaRPr lang="es-ES" sz="6000" b="1" u="sng" dirty="0">
              <a:latin typeface="Aharoni" pitchFamily="2" charset="-79"/>
              <a:cs typeface="Aharoni" pitchFamily="2" charset="-79"/>
            </a:endParaRPr>
          </a:p>
        </p:txBody>
      </p:sp>
      <p:sp>
        <p:nvSpPr>
          <p:cNvPr id="3" name="2 Marcador de contenido"/>
          <p:cNvSpPr>
            <a:spLocks noGrp="1"/>
          </p:cNvSpPr>
          <p:nvPr>
            <p:ph idx="1"/>
          </p:nvPr>
        </p:nvSpPr>
        <p:spPr/>
        <p:txBody>
          <a:bodyPr/>
          <a:lstStyle/>
          <a:p>
            <a:r>
              <a:rPr lang="es-ES" dirty="0" smtClean="0"/>
              <a:t>Objetivos del Proyecto </a:t>
            </a:r>
          </a:p>
          <a:p>
            <a:r>
              <a:rPr lang="es-ES" dirty="0" smtClean="0"/>
              <a:t>Problema</a:t>
            </a:r>
          </a:p>
          <a:p>
            <a:r>
              <a:rPr lang="es-ES" dirty="0" smtClean="0"/>
              <a:t>Funcionamiento de los Analizadores de Red</a:t>
            </a:r>
          </a:p>
          <a:p>
            <a:r>
              <a:rPr lang="es-ES" dirty="0" smtClean="0"/>
              <a:t>Implementación</a:t>
            </a:r>
          </a:p>
          <a:p>
            <a:r>
              <a:rPr lang="es-ES" dirty="0" smtClean="0"/>
              <a:t>Demostración</a:t>
            </a:r>
          </a:p>
          <a:p>
            <a:r>
              <a:rPr lang="es-ES" dirty="0" smtClean="0"/>
              <a:t>Comparación</a:t>
            </a:r>
          </a:p>
          <a:p>
            <a:r>
              <a:rPr lang="es-ES" dirty="0" smtClean="0"/>
              <a:t>Conclusiones</a:t>
            </a:r>
          </a:p>
          <a:p>
            <a:r>
              <a:rPr lang="es-ES" dirty="0" smtClean="0"/>
              <a:t>Recomendaciones</a:t>
            </a:r>
          </a:p>
          <a:p>
            <a:endParaRPr lang="es-ES" dirty="0" smtClean="0"/>
          </a:p>
          <a:p>
            <a:endParaRPr lang="es-ES" dirty="0" smtClean="0"/>
          </a:p>
          <a:p>
            <a:endParaRPr lang="es-ES" dirty="0" smtClean="0"/>
          </a:p>
          <a:p>
            <a:endParaRPr lang="es-ES" dirty="0"/>
          </a:p>
        </p:txBody>
      </p:sp>
      <p:pic>
        <p:nvPicPr>
          <p:cNvPr id="1029"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844824"/>
            <a:ext cx="553814" cy="5538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paoli\AppData\Local\Microsoft\Windows\Temporary Internet Files\Content.IE5\Y2EX8J33\MC90044132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323677"/>
            <a:ext cx="553814" cy="55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9451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229600" cy="1143000"/>
          </a:xfrm>
        </p:spPr>
        <p:txBody>
          <a:bodyPr>
            <a:noAutofit/>
          </a:bodyPr>
          <a:lstStyle/>
          <a:p>
            <a:pPr algn="ctr"/>
            <a:r>
              <a:rPr lang="es-EC" sz="5400" b="1" u="sng" dirty="0" smtClean="0">
                <a:latin typeface="Aharoni" pitchFamily="2" charset="-79"/>
                <a:cs typeface="Aharoni" pitchFamily="2" charset="-79"/>
              </a:rPr>
              <a:t>Analizador de Tráfico de Red</a:t>
            </a:r>
            <a:endParaRPr lang="es-EC" sz="5400"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pPr algn="just"/>
            <a:endParaRPr lang="es-EC" sz="2200" dirty="0" smtClean="0">
              <a:latin typeface="+mj-lt"/>
            </a:endParaRPr>
          </a:p>
          <a:p>
            <a:pPr algn="just"/>
            <a:r>
              <a:rPr lang="es-EC" sz="2200" dirty="0" smtClean="0">
                <a:latin typeface="+mj-lt"/>
              </a:rPr>
              <a:t>En informática es un programa especializado en monitoreo y análisis, que captura tramas o paquetes de una red de datos.</a:t>
            </a:r>
          </a:p>
          <a:p>
            <a:pPr algn="just"/>
            <a:endParaRPr lang="es-EC" sz="2200" dirty="0" smtClean="0">
              <a:latin typeface="+mj-lt"/>
            </a:endParaRPr>
          </a:p>
          <a:p>
            <a:pPr algn="just"/>
            <a:r>
              <a:rPr lang="es-EC" sz="2200" dirty="0" smtClean="0">
                <a:latin typeface="+mj-lt"/>
              </a:rPr>
              <a:t>Software informático que puede interceptar y registrar tráfico de paquetes sobre una red de datos.</a:t>
            </a:r>
          </a:p>
          <a:p>
            <a:pPr algn="just"/>
            <a:endParaRPr lang="es-EC" sz="2200" dirty="0" smtClean="0">
              <a:latin typeface="+mj-lt"/>
            </a:endParaRPr>
          </a:p>
          <a:p>
            <a:pPr algn="just"/>
            <a:r>
              <a:rPr lang="es-EC" sz="2200" dirty="0" smtClean="0">
                <a:latin typeface="+mj-lt"/>
              </a:rPr>
              <a:t>Tiene varios usos como por ejemplo detección de cuello de botella, análisis de falencias en la red, o fines maliciosos.</a:t>
            </a:r>
            <a:endParaRPr lang="es-EC" sz="22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4888" y="773832"/>
            <a:ext cx="8229600" cy="1143000"/>
          </a:xfrm>
        </p:spPr>
        <p:txBody>
          <a:bodyPr>
            <a:normAutofit fontScale="90000"/>
          </a:bodyPr>
          <a:lstStyle/>
          <a:p>
            <a:pPr algn="ctr"/>
            <a:r>
              <a:rPr lang="es-EC" b="1" u="sng" dirty="0" smtClean="0">
                <a:latin typeface="Aharoni" pitchFamily="2" charset="-79"/>
                <a:cs typeface="Aharoni" pitchFamily="2" charset="-79"/>
              </a:rPr>
              <a:t>Funcionamiento de un Analizador de Red</a:t>
            </a:r>
            <a:endParaRPr lang="es-EC" b="1" u="sng" dirty="0">
              <a:latin typeface="Aharoni" pitchFamily="2" charset="-79"/>
              <a:cs typeface="Aharoni" pitchFamily="2" charset="-79"/>
            </a:endParaRPr>
          </a:p>
        </p:txBody>
      </p:sp>
      <p:sp>
        <p:nvSpPr>
          <p:cNvPr id="3" name="2 Marcador de contenido"/>
          <p:cNvSpPr>
            <a:spLocks noGrp="1"/>
          </p:cNvSpPr>
          <p:nvPr>
            <p:ph idx="1"/>
          </p:nvPr>
        </p:nvSpPr>
        <p:spPr/>
        <p:txBody>
          <a:bodyPr>
            <a:normAutofit/>
          </a:bodyPr>
          <a:lstStyle/>
          <a:p>
            <a:r>
              <a:rPr lang="es-EC" sz="2200" dirty="0" smtClean="0">
                <a:latin typeface="+mj-lt"/>
              </a:rPr>
              <a:t>Una red de datos esta conformada por varias computadoras  conectadas entre sí por un medio cableado o inalámbrico, que a su vez están interconectadas a otros dispositivos.</a:t>
            </a:r>
            <a:endParaRPr lang="es-EC" sz="2200" dirty="0">
              <a:latin typeface="+mj-lt"/>
            </a:endParaRPr>
          </a:p>
        </p:txBody>
      </p:sp>
      <p:sp>
        <p:nvSpPr>
          <p:cNvPr id="29697" name="Rectangle 1"/>
          <p:cNvSpPr>
            <a:spLocks noChangeArrowheads="1"/>
          </p:cNvSpPr>
          <p:nvPr/>
        </p:nvSpPr>
        <p:spPr bwMode="auto">
          <a:xfrm>
            <a:off x="3673932" y="6255405"/>
            <a:ext cx="179613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j-lt"/>
                <a:ea typeface="Calibri" pitchFamily="34" charset="0"/>
                <a:cs typeface="Arial" pitchFamily="34" charset="0"/>
              </a:rPr>
              <a:t>Conexi</a:t>
            </a:r>
            <a:r>
              <a:rPr lang="es-EC" sz="1200" dirty="0" smtClean="0">
                <a:latin typeface="+mj-lt"/>
                <a:ea typeface="Calibri" pitchFamily="34" charset="0"/>
                <a:cs typeface="Arial" pitchFamily="34" charset="0"/>
              </a:rPr>
              <a:t>ó</a:t>
            </a:r>
            <a:r>
              <a:rPr kumimoji="0" lang="es-EC" sz="1200" b="0" i="0" u="none" strike="noStrike" cap="none" normalizeH="0" baseline="0" dirty="0" smtClean="0">
                <a:ln>
                  <a:noFill/>
                </a:ln>
                <a:solidFill>
                  <a:schemeClr val="tx1"/>
                </a:solidFill>
                <a:effectLst/>
                <a:latin typeface="+mj-lt"/>
                <a:ea typeface="Calibri" pitchFamily="34" charset="0"/>
                <a:cs typeface="Arial" pitchFamily="34" charset="0"/>
              </a:rPr>
              <a:t>n de una red  LAN</a:t>
            </a:r>
            <a:endParaRPr kumimoji="0" lang="es-EC" sz="1200" b="0" i="0" u="none" strike="noStrike" cap="none" normalizeH="0" baseline="0" dirty="0" smtClean="0">
              <a:ln>
                <a:noFill/>
              </a:ln>
              <a:solidFill>
                <a:schemeClr val="tx1"/>
              </a:solidFill>
              <a:effectLst/>
              <a:latin typeface="+mj-lt"/>
              <a:cs typeface="Arial" pitchFamily="34" charset="0"/>
            </a:endParaRPr>
          </a:p>
        </p:txBody>
      </p:sp>
      <p:pic>
        <p:nvPicPr>
          <p:cNvPr id="29698" name="Picture 2"/>
          <p:cNvPicPr>
            <a:picLocks noChangeAspect="1" noChangeArrowheads="1"/>
          </p:cNvPicPr>
          <p:nvPr/>
        </p:nvPicPr>
        <p:blipFill>
          <a:blip r:embed="rId2" cstate="print"/>
          <a:srcRect r="6669" b="3989"/>
          <a:stretch>
            <a:fillRect/>
          </a:stretch>
        </p:blipFill>
        <p:spPr bwMode="auto">
          <a:xfrm>
            <a:off x="2555776" y="3169517"/>
            <a:ext cx="3886944" cy="313980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2471</TotalTime>
  <Words>1634</Words>
  <Application>Microsoft Office PowerPoint</Application>
  <PresentationFormat>Presentación en pantalla (4:3)</PresentationFormat>
  <Paragraphs>260</Paragraphs>
  <Slides>44</Slides>
  <Notes>3</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Flujo</vt:lpstr>
      <vt:lpstr>Analizador de Tráfico de Red </vt:lpstr>
      <vt:lpstr>Temas a Tratar</vt:lpstr>
      <vt:lpstr>Objetivos del Proyecto</vt:lpstr>
      <vt:lpstr>Temas a Tratar</vt:lpstr>
      <vt:lpstr>Problema</vt:lpstr>
      <vt:lpstr>Redes de Datos</vt:lpstr>
      <vt:lpstr>Temas a Tratar</vt:lpstr>
      <vt:lpstr>Analizador de Tráfico de Red</vt:lpstr>
      <vt:lpstr>Funcionamiento de un Analizador de Red</vt:lpstr>
      <vt:lpstr>Funcionamiento de un Analizador de Red</vt:lpstr>
      <vt:lpstr>Analizadores de Tráfico en el Mercado</vt:lpstr>
      <vt:lpstr>Temas a Tratar</vt:lpstr>
      <vt:lpstr>Requerimientos de la Aplicación</vt:lpstr>
      <vt:lpstr>Diseño del Analizador ErPa</vt:lpstr>
      <vt:lpstr>Diseño del analizador ErPa</vt:lpstr>
      <vt:lpstr>Diseño del analizador ErPa</vt:lpstr>
      <vt:lpstr>Implementación</vt:lpstr>
      <vt:lpstr>Requerimientos Mínimos de ErPa</vt:lpstr>
      <vt:lpstr>Temas a Tratar</vt:lpstr>
      <vt:lpstr>ErPa</vt:lpstr>
      <vt:lpstr>Diapositiva 21</vt:lpstr>
      <vt:lpstr>Presentación de los datos</vt:lpstr>
      <vt:lpstr>Capturas de los protocolos</vt:lpstr>
      <vt:lpstr>Temas a Tratar</vt:lpstr>
      <vt:lpstr>Comparativa</vt:lpstr>
      <vt:lpstr>Comparación entre analizadores de red licenciados y no licenciados</vt:lpstr>
      <vt:lpstr>Analizador Wireshark</vt:lpstr>
      <vt:lpstr>Analizador Observer</vt:lpstr>
      <vt:lpstr>Analizador ErPa</vt:lpstr>
      <vt:lpstr>Ventajas y Desventajas de un analizador de código libre</vt:lpstr>
      <vt:lpstr>Estructura de la Empresa</vt:lpstr>
      <vt:lpstr>Diseño Experimental </vt:lpstr>
      <vt:lpstr>Diseño Experimental </vt:lpstr>
      <vt:lpstr>Diseño Experimental </vt:lpstr>
      <vt:lpstr>Distribución de los Equipos</vt:lpstr>
      <vt:lpstr>Análisis de la captura de tráfico</vt:lpstr>
      <vt:lpstr>Análisis de la captura de tráfico</vt:lpstr>
      <vt:lpstr>Análisis de la captura de tráfico</vt:lpstr>
      <vt:lpstr>Temas a Tratar</vt:lpstr>
      <vt:lpstr>Conclusiones </vt:lpstr>
      <vt:lpstr>Diapositiva 41</vt:lpstr>
      <vt:lpstr>Recomendaciones</vt:lpstr>
      <vt:lpstr>Temas a Tratar</vt:lpstr>
      <vt:lpstr>¡Gracias por su Atención!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Analizador de Tráfico de Red</dc:title>
  <dc:creator>hp</dc:creator>
  <cp:lastModifiedBy>hp</cp:lastModifiedBy>
  <cp:revision>132</cp:revision>
  <dcterms:created xsi:type="dcterms:W3CDTF">2011-09-18T15:20:31Z</dcterms:created>
  <dcterms:modified xsi:type="dcterms:W3CDTF">2011-09-23T18:58:12Z</dcterms:modified>
</cp:coreProperties>
</file>