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6" r:id="rId2"/>
    <p:sldId id="369" r:id="rId3"/>
    <p:sldId id="370" r:id="rId4"/>
    <p:sldId id="368" r:id="rId5"/>
    <p:sldId id="367" r:id="rId6"/>
    <p:sldId id="372" r:id="rId7"/>
    <p:sldId id="371" r:id="rId8"/>
    <p:sldId id="373" r:id="rId9"/>
    <p:sldId id="374" r:id="rId10"/>
    <p:sldId id="277" r:id="rId11"/>
    <p:sldId id="278" r:id="rId12"/>
    <p:sldId id="279" r:id="rId13"/>
    <p:sldId id="280" r:id="rId14"/>
    <p:sldId id="281" r:id="rId15"/>
    <p:sldId id="376" r:id="rId16"/>
    <p:sldId id="282" r:id="rId17"/>
    <p:sldId id="283" r:id="rId18"/>
    <p:sldId id="285" r:id="rId19"/>
    <p:sldId id="286" r:id="rId20"/>
    <p:sldId id="288" r:id="rId21"/>
    <p:sldId id="289" r:id="rId22"/>
    <p:sldId id="290" r:id="rId23"/>
    <p:sldId id="291" r:id="rId24"/>
    <p:sldId id="377" r:id="rId25"/>
    <p:sldId id="375" r:id="rId26"/>
    <p:sldId id="258" r:id="rId27"/>
    <p:sldId id="381" r:id="rId28"/>
    <p:sldId id="382" r:id="rId29"/>
    <p:sldId id="384"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378" r:id="rId48"/>
    <p:sldId id="292" r:id="rId49"/>
    <p:sldId id="293" r:id="rId50"/>
    <p:sldId id="294" r:id="rId51"/>
    <p:sldId id="295" r:id="rId52"/>
    <p:sldId id="386" r:id="rId53"/>
    <p:sldId id="388"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79" r:id="rId71"/>
    <p:sldId id="312" r:id="rId72"/>
    <p:sldId id="313" r:id="rId73"/>
    <p:sldId id="314" r:id="rId74"/>
    <p:sldId id="315" r:id="rId75"/>
    <p:sldId id="389" r:id="rId76"/>
    <p:sldId id="391"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80" r:id="rId94"/>
    <p:sldId id="332" r:id="rId95"/>
    <p:sldId id="333" r:id="rId96"/>
    <p:sldId id="334" r:id="rId97"/>
    <p:sldId id="335" r:id="rId98"/>
    <p:sldId id="392" r:id="rId99"/>
    <p:sldId id="393"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94" r:id="rId117"/>
    <p:sldId id="395" r:id="rId118"/>
    <p:sldId id="396" r:id="rId1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14"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02"/>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5CCA666-791B-4A7A-93D1-68D6CA618AD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E6DC18B-F0B3-4F37-BAB9-26641DDBA162}" type="datetimeFigureOut">
              <a:rPr lang="es-ES" smtClean="0"/>
              <a:t>08/02/2011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C5CCA666-791B-4A7A-93D1-68D6CA618AD5}" type="slidenum">
              <a:rPr lang="es-ES" smtClean="0"/>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6DC18B-F0B3-4F37-BAB9-26641DDBA162}" type="datetimeFigureOut">
              <a:rPr lang="es-ES" smtClean="0"/>
              <a:t>08/02/2011</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CCA666-791B-4A7A-93D1-68D6CA618AD5}" type="slidenum">
              <a:rPr lang="es-ES" smtClean="0"/>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Matriz_invertible" TargetMode="External"/><Relationship Id="rId2" Type="http://schemas.openxmlformats.org/officeDocument/2006/relationships/hyperlink" Target="http://es.wikipedia.org/wiki/Correlaci%C3%B3n" TargetMode="External"/><Relationship Id="rId1" Type="http://schemas.openxmlformats.org/officeDocument/2006/relationships/slideLayout" Target="../slideLayouts/slideLayout2.xml"/><Relationship Id="rId5" Type="http://schemas.openxmlformats.org/officeDocument/2006/relationships/hyperlink" Target="http://es.wikipedia.org/wiki/Ruido" TargetMode="External"/><Relationship Id="rId4" Type="http://schemas.openxmlformats.org/officeDocument/2006/relationships/hyperlink" Target="http://es.wikipedia.org/wiki/Matriz_de_correlaci%C3%B3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2996952"/>
            <a:ext cx="8429652" cy="2143140"/>
          </a:xfrm>
          <a:noFill/>
        </p:spPr>
        <p:txBody>
          <a:bodyPr>
            <a:normAutofit fontScale="90000"/>
          </a:bodyPr>
          <a:lstStyle/>
          <a:p>
            <a:pPr algn="l"/>
            <a:r>
              <a:rPr lang="es-ES_tradnl" sz="3600" dirty="0" smtClean="0"/>
              <a:t>“IMPLEMENTACIONES</a:t>
            </a:r>
            <a:r>
              <a:rPr lang="es-ES_tradnl" sz="3600" b="1" dirty="0" smtClean="0"/>
              <a:t> </a:t>
            </a:r>
            <a:r>
              <a:rPr lang="es-ES_tradnl" sz="3600" b="1" dirty="0"/>
              <a:t>EN MATLAB DE LOS ALGORITMOS ADAPTATIVOS PARA </a:t>
            </a:r>
            <a:r>
              <a:rPr lang="es-ES_tradnl" sz="3600" b="1" dirty="0" smtClean="0"/>
              <a:t>LOS SISTEMAS </a:t>
            </a:r>
            <a:r>
              <a:rPr lang="es-ES_tradnl" sz="3600" b="1" dirty="0"/>
              <a:t>DE ANTENAS INTELIGENTES</a:t>
            </a:r>
            <a:r>
              <a:rPr lang="es-ES_tradnl" sz="3600" dirty="0"/>
              <a:t>”</a:t>
            </a:r>
            <a:r>
              <a:rPr lang="es-ES" sz="3600" b="1" dirty="0"/>
              <a:t/>
            </a:r>
            <a:br>
              <a:rPr lang="es-ES" sz="3600" b="1" dirty="0"/>
            </a:br>
            <a:endParaRPr lang="es-ES" sz="3600" dirty="0"/>
          </a:p>
        </p:txBody>
      </p:sp>
      <p:sp>
        <p:nvSpPr>
          <p:cNvPr id="3" name="2 Subtítulo"/>
          <p:cNvSpPr>
            <a:spLocks noGrp="1"/>
          </p:cNvSpPr>
          <p:nvPr>
            <p:ph type="subTitle" idx="1"/>
          </p:nvPr>
        </p:nvSpPr>
        <p:spPr>
          <a:xfrm>
            <a:off x="3707904" y="5445224"/>
            <a:ext cx="4929222" cy="1052070"/>
          </a:xfrm>
          <a:noFill/>
          <a:ln>
            <a:noFill/>
          </a:ln>
        </p:spPr>
        <p:txBody>
          <a:bodyPr>
            <a:normAutofit fontScale="62500" lnSpcReduction="20000"/>
          </a:bodyPr>
          <a:lstStyle/>
          <a:p>
            <a:r>
              <a:rPr lang="es-ES_tradnl" b="1" i="1" dirty="0"/>
              <a:t>Presentado por:</a:t>
            </a:r>
            <a:endParaRPr lang="es-ES" b="1" i="1" dirty="0"/>
          </a:p>
          <a:p>
            <a:r>
              <a:rPr lang="es-ES_tradnl" b="1" i="1" dirty="0"/>
              <a:t> </a:t>
            </a:r>
            <a:endParaRPr lang="es-ES" b="1" i="1" dirty="0"/>
          </a:p>
          <a:p>
            <a:r>
              <a:rPr lang="es-ES_tradnl" b="1" i="1" dirty="0"/>
              <a:t>JUAN  FRANCISCO ALVAREZ  ALVARADO</a:t>
            </a:r>
            <a:endParaRPr lang="es-ES" b="1" i="1" dirty="0"/>
          </a:p>
          <a:p>
            <a:r>
              <a:rPr lang="es-ES_tradnl" b="1" i="1" dirty="0"/>
              <a:t>MARIBEL DEL ROSARIO  CHUEZ  </a:t>
            </a:r>
            <a:r>
              <a:rPr lang="es-ES_tradnl" b="1" i="1" dirty="0" smtClean="0"/>
              <a:t>GONZÁLEZ</a:t>
            </a:r>
            <a:endParaRPr lang="es-ES" b="1" i="1" dirty="0"/>
          </a:p>
          <a:p>
            <a:endParaRPr lang="es-ES" dirty="0"/>
          </a:p>
        </p:txBody>
      </p:sp>
      <p:sp>
        <p:nvSpPr>
          <p:cNvPr id="4" name="3 CuadroTexto"/>
          <p:cNvSpPr txBox="1"/>
          <p:nvPr/>
        </p:nvSpPr>
        <p:spPr>
          <a:xfrm>
            <a:off x="251520" y="1916832"/>
            <a:ext cx="8568952" cy="769441"/>
          </a:xfrm>
          <a:prstGeom prst="rect">
            <a:avLst/>
          </a:prstGeom>
          <a:noFill/>
        </p:spPr>
        <p:txBody>
          <a:bodyPr wrap="square" rtlCol="0">
            <a:spAutoFit/>
          </a:bodyPr>
          <a:lstStyle/>
          <a:p>
            <a:pPr algn="ctr"/>
            <a:r>
              <a:rPr lang="es-ES" sz="2400" dirty="0" smtClean="0"/>
              <a:t>ESCUELA SUPERIOR POLITÉCNICA DEL LITORAL</a:t>
            </a:r>
          </a:p>
          <a:p>
            <a:pPr algn="ctr"/>
            <a:r>
              <a:rPr lang="es-ES" sz="2000" dirty="0" smtClean="0"/>
              <a:t>FACULTAD DE INGENIERÍA ELÉCTRICA Y  TELECOMUICACIONES</a:t>
            </a:r>
            <a:endParaRPr lang="es-ES" sz="2000" dirty="0"/>
          </a:p>
        </p:txBody>
      </p:sp>
      <p:sp>
        <p:nvSpPr>
          <p:cNvPr id="31746" name="AutoShape 2" descr="data:image/jpg;base64,/9j/4AAQSkZJRgABAQAAAQABAAD/2wBDAAkGBwgHBgkIBwgKCgkLDRYPDQwMDRsUFRAWIB0iIiAdHx8kKDQsJCYxJx8fLT0tMTU3Ojo6Iys/RD84QzQ5Ojf/2wBDAQoKCg0MDRoPDxo3JR8lNzc3Nzc3Nzc3Nzc3Nzc3Nzc3Nzc3Nzc3Nzc3Nzc3Nzc3Nzc3Nzc3Nzc3Nzc3Nzc3Nzf/wAARCADAAMEDASIAAhEBAxEB/8QAGwAAAQUBAQAAAAAAAAAAAAAAAAEEBQYHAgP/xABDEAABAwMCAwUFBAcHBAMBAAABAgMEAAUREiEGMUEHE1FhcRQiMoGRFUKhsRYjM1JywdEkYoKissLwJUNTktLh4vH/xAAaAQACAwEBAAAAAAAAAAAAAAAAAQIDBAUG/8QALhEAAgECBAQFBAIDAAAAAAAAAAECAxEEITFBBRITUSIycYHwYaGx0ZHBFDPx/9oADAMBAAIRAxEAPwDcaKTejegBaKTejegBaKTejNAC0VzqrlbqG0KW4tKEJGVKUcADzNAHpSVTr32k8OWzUhEpU14fcijUM/xEhP41A/pzxZeM/o/wwpLSvhcfSpXzz7oqxUZvPQV0afmisx+ze024/trnGgjwSpKcf+iSaX9CeNHhmRxcsE89KnD/AEqXSjvJBc02jI8azH9B+MWv2PF7hx4qcH9aDZ+0uAdTF5jyx4KcB/1oFHSi9JILmnZorMDxdxxZsG9cOCQyn4nGUkE/NJUPwqVs/ajYZpCJxet7vUPjKQfNQ/nik6M9s/QXMi90U3iy48xhL8V9t5pfwrbWFA/MV7aqqsSOqKTNG9AC0Um9G9AC0Um9G9AC0Um9FABRRRQAUUUZoAK5KgM5PKvC4z41thuzJryGY7QytazgD/nhWYSrrfe0WY7BsgXAsaFaXpCgQXPJWOf8I+dThTc83oJuxOcS9o0KFI+z7GybpcVHSlLWShKvDI3UfIfWolng7ibixYkcXXJcSMTlENnGR/h+FJ+pq5cMcJ2rhuPogMBT5GFyHAC4v59B5DApxeru5AkworbGVzHC02+4cNIXgkBWNyTjYY38RVimo5U177it3G9k4NsNkCTDgNl0f95331n5nl8sU8k361RFFD81lJQoJXvkNk8gsjIT88Vxw/c5FwblNzo6GpMOSqO73RJQogJUCknoQobdDUFeITquJJ1tjpZS1e7eda15wlSMoWQkD3jpWnqOVQzk/Ex+hYZV00zxAhsGRJ7rvljWEpbQSQCT5kHAHgajp3E4ZsFwuTEb+0W9RRIjPL0lChjIyAeeQQeRFNo7KbBxLqfWoQ5cBmO2+4dkuNFQ0qPIFSVZHmDUXeY7r9q4umRW3HGpymW44QhSi6pCEpUpIA3Gds8jpoUY3DMvaS6I+pQR3oTkgE6c+vPFQkPib2m1RLgbbJDchDjpSlSVd22nmonI8RtzrufxBGEWSlhLyyiM44V90tKU4GAMkDJJOABvUPKcEDsujsIWkOvQWoyd8ZW4Ak/io0lECwW/iC3zmi626ppPdJey+gt+4r4VZO2D6153fhqx3xsmfb2HSrk6kaV/JQwajuMG+6sce0xWwp+cpuEkAgEtjdYz/ClX1oM232dl+4+xSoaGVezCGgAe0Oq04CUA6SeQBHPJ8KaVs4h6lal9n15sLypvBl1dSeZivKA1DwzjSr5indk7RlMSvszi+Eq3TE7d7pIQfUHJHqMg1a27xKYVH+1oAiiS4G2+6dL2lZzhK8JGM45jI867vtitfEEMx7lHQ6kZCHE7LbP909P+ZqfUTyqK/wBdxW7Eo06h5tLrKkrbWAUqScgjxBruslcav/ZnI7yOpdy4eUv3kK27rP8ApPmPdPlWkWC+QL/b25tueDjatlJOykHwUOhqE6fKrrQadySoooqsYUUUUAFFFFABRRRQAU2uM6NbYbsya8lmOykqWtXQf1pwo4BJNZReJMjtF4n+ybe8pFigqCn30nZwg8/PqE/M1OnHmzegm7HDDFy7TruZEouxOHYzmG2xsXCPzV4nknkN60lSrbw/bUIJZhw2tLaE7JGScAAdST9aR123cN2YFXdxYUVASkcgB0A8SfxNRyJjlzmG0Xq0tCNLYU4ytLodStIwFJVsNKsKB2yOeDtUpSc9MkgR3Ocam8SptM0rDCoffNNpWUh1QWQrJBB933dvPNREy3Siu4cNvSXHGHYxl2uS6olbCm1Jykq5nSooIPPB8q5MBaZsaxXJ6UmVGJes9zaTqXoGxSs4IyAQFZwFAjkasaWRAJuN4mtrW00UB0t90htBwVbZO5KRnfoMDxL8rVg9SD4Wh3NuPGmW19xiLIOuVAuCFK0LO61NK2Vuc88g5qwXKJAckR585zQqHqLTinShKCeZO4B28aoV+7S35Ty4nCcQOkbGY+PcHmE/1+hqpyYE27O9/f7k/Mc56deEjyHQfICtVPB1aju8jJXxtGgvEzULl2gcKw9TbtybeJGClhBcB8sgYqJc7WbFyYh3Jz0aSn81VTWbbDYx3UdvbllOT9TTkADkkD0Fao8OgtWc2fG0n4Y/yWdvtasqh+sg3NHn3aTj/NT9jtB4QugS3JlIRk7JlsEAH1IIzVKKQeYBpu9Biv8A7WO0rz0jP1olw+m/KxR43n4oGruQ7feJEa4wZxU9HSpLLrDoWhIUMHKTlPLyzTC6W+Y3ItM2c8qc3Dmqde0NadKS2pKSEAn4SQT8z0rK27OqG+JFmmvwnknIKFkD8Kstn7RrraFoZ4oi+1R+QmR0gKHqBsfwPrWargqtPOOZ0aGPoVtHZmiSp0VcUSW0h9SHAlhOkgrcIwAM+p36DJqBsEmVCHEGpRlS/tTu2mydIWstNkpT4DJUfIbnPWcgO2u9mPeITiH9CVJQ6lR2yN0keO/XcfOoJwJ4dn3CbIPtM+4zFKt8FB95RUlKM+WyBk/dHrWOKyaNhagtqUhbDqEE6QHmVEK0gjkfKsz4gsdw4EuR4h4ZCl21RHtUTPuoT/8AHfY/d9Kn7bIRbbo+2Iz154ieAXPcj4ShgEe6jUogJSByTuep51aYclu4R1pcYUhSSW3mHgMoOOR6EEH0INOMnTfdA8zx4dvkPiC2tz4C8tq2Ug/E2oc0nz/PnUpWS3CPI7NeJk3CGFrsE5el1oZPdnw9RzSfDIrVIshqVHbkR3A404kLQtJ2UDuDSqQ5bNaMaZ7UUUVWMKKKKACg8uVLXDq0ttqW4oJQkEqJ5AdTQBRe1K/uw7ezZbblVwuZ7sJRzCCcHHmo+79aneDuHmeGrI3DTpU8ffkOfvrPP5DkPIVTuBkL4r4yuPFEpJMaKruoiTyG230Tv6rq8Xy5LjusW+EqIZ8oKLaZTmlISMZJA3PMAAc8+Rq+a5Uqa9yKGibw3Jjv3FbzL1p1dwlttHeKUdWkq+ZONOCcVX5HD7MS7xmY/tsuAv3I6YsxbTtv1e9gYIy0cZ35YxvsKdR7TIm67pAYYtl6ivqQ+yMqiyFJHMgeR2UBqGTzxU5A1sMPXy8toiyHGR3iNeQw0nJCSrqckknHXHTeN+XQYkl+3cJ2hcqdLkOIQSA5IdLjrh6IBPPyH/8Aaym73O5cZyQ/PUqNbEKJYipV8XmT1Pn9KLxc3+M7wqbI1ItcdRTGYJ+LzPmev0p3gDljGOWOVdTCYRRXNPU4fEeIuDdKk8zhllthsNsoShA5BIruiiugeebu7sVCVLUEoBUonAAG5NStv4euMqS0lcV5plRGtxaCnA686ihscjGRWg8FXOTPiONSfeLGEhw81ZzsfoKy4urOnC8Tdw+hTrVVGbI3i3h57vmZFujqcR3YQtDackadgcDy2+VVR+M/GWEyGXGlHkFpI/OtZuMj2WBIkJTr7ltS9OcZwM4rK7jNfuEkyJSypauXRKR4CqcBVqTVnojVxWhRpS5o6vbYa0ikpWkpWkKSRuD1pTtnPTnXYZdKSoNOFI+8EEj610G0tTkrmeaIyIq4cMzTcrC4Qk/toyt0OJ6gj/hHTwrV+F+ILbxXBblMJSJDCsuMr+NlRGPoR16/XFIj2aZIaQ4lCBrBKELWErcHkCcmq+XpfDl0Re7UClbZxJZOwWnO4I/5jnWDE4eFW8oao72Ax042hW0ejNZ4bjotwkwnkqRMdlPPLcKT+v1LJCgeR90pHljHq+DcC2SZc+Q+205I0l1x5wJASkYSN9gB/Om8GXE4ns0aZEkPoZcIX+qWUqBHxIVj5g1XWrdHvV8kQ4qUrs8V4LlLWglTr3PuQo7lIIClee3KuTa7dzulrvFuh360PQ5GHI8hGyk746hQ9NiKovZtcZNnuszg67K/WxlKVFUTsocyB5EHUPU1pAwBjGMVnXavbnoioPFNuGmVBcSlwjqnPuk+Wcj0VUqTUk4PR/kT7mkCimVmuLN1tUWfHOW5DYcHlnmPkcj5U+qlq2TJBRRRQAhqndql2Ns4RkobJD0tQYRjng5Kv8oNXE1mfaDm78d8OWPOppJDzqfVX9EH61ZRV5+gnoW3gm0CycLQIhSA53feOnxWrc/nj0Arm5R0TxIavlmD8bvMNOtDvFJSORIHvJPM+7vyqZmkJhvZeSxlBAdVjCMjAO+3WoBhriW1tIRGfiXmMkAJDx7l/T094ZSo+oFJNt3ASwwJsOShNuuaJdmWpSlpkJ1PNKG+kL2JyTvqGoYqsdrF4ckvReGYTmFvYdlKB5J+6Pwz8hV4tntLMeZPujbcdbyu9U0hzWG0JSBurqcJycbVjcGSu73a43qQMmQ8dAO+B0HyGkfKteDpdWrd7GTG1+hRc9x+w0hhlLTQAQkYAruiiu2eNbbzYUUV0hClrShCFKUrklIyT6Chu2oWZzUnAvcq3QXI0PS2XF6lO81csYHQetImxXEgFTAbzyDjiUn6E03mW+XCAVKYW2k7BRwUk+o2qqUqVTwtpl8YVqXiimvqPoPEc+M2tl5xUlhwEKS6cnfwNQ4AA5nYDHyo+ufClSQFAq5ZGalGnGN3FakJVJ1LRm7kuMWlDCGmm3bg8lKip0BQZ1fCADtq86mozMxyQUC4XRwtr7txbSQlsKzggZIzjfkKr/EBUm9SFAkZWFoPlgFJ/wCeFN59wkz3A5JXkoTsEjAG+cgdD51mdGVRKS3NkcTCi2mtHkib4ljMu3Cc8zIdMyKEuHUBpCdtk+GnIPzpjxHDc70TVIBZlISo43AUUgqCvDxp6J1rlMSXpbzjMqQ2lp9Hdk6gMZ0+asDnTSNcVS7wtDreWJiw0uPj7vJOPMc8+VV0lUjnbTuW1unLfzPbbP8ARH9nN0VYOJVWV9REG4e9HzyQ5jb6gY9QnxrR7tcF2ktIh2t2Y7KcVpSyUpGvGTqJO2wJz5Vj/FMVbKFuMLPfQXsoWjmdKuY+gPyrW4UhniPhiJOU6trvWkvB1o4U04OZHPkQdvDINZsbTUZqaWTO1w+v1aWeqyI64fb7cVV1uc6PEZiEPCFFQV6wD8K3Fc8jbAA3qxXOEzdLbJhPjU1IaU2oeAIxn5fyqkuzrU/MZ+1OJn72G1hbUGFG1JUobp1JbB1HbOCcbcquNluarpHdcXEfilDhR3UhOlzGAQSOmc1jkmszcU3sgnONQ7jYZWA/b5B2/ukkHH+JJ+taIDWZN/8ARO2RSE+6xdWM46FRTn/Uj8a00cqdfzcy3CItFFFVDENZnbB9ods9wd5phxyBnoQlKfzUa0ys04EHe9pPFL53IJTk+a//AM1dS0k/oJl5v0R6XBSmOhl1SHUOFh84Q6AfhJwceIODuBtVZkWWQ605ceIjJdeSMRINqU4G4w6EacZVn7x2FWy6XSFamA9cJTUdCjpT3it1HwA5k+QqB/SWbcHlNWK0SHEpCSt+WO4SEnqlCveUcDwHrUYc1sgdjnjqY7buAJa3VkvqjoZUrOCVKwkn8TWbWdnuLXHRjfQCR5nerv2zrxwkhGf2kxtP+o/yqpNjS2kf3QK6vDo+Bs4XGp5RidUUU5tsNdwnNRWzguHBPgOp+lb5SUU29jgRi5NRW53AgmTredWGYjWNbyhnB8AOqvKp8uW+LBSIC3GI7hx7c0AtZV1S4Dgp+VM79GWtOmArXEhjQWQkhbR6qUDzz+9TSwZcfkNODMVxhZfJ5AAZCvUHGDWOb6sOe+S2+bnRguhPppZvf5scrtbbh1puUFzO+pxwg/PUM07gvR7TqK7j7QPvRI6NSF/xFQwPkM15OPotkSEluNFcdfZDzqn29fMnAGeQAFc9zHu7avZWURpyQT3CD7jox90dFDw603eS8Xl9hK0JeDzdrv57Dl2Na5UBMt3/AKY46vDadRWhzHXHMDz/ADqJmwX4LgS+kFChlDiTlLg8QafXdl2U2xNjJUphLKW1BI3YKRgpI6etc2QqmBVrcStyO78BCdXcr6K25DxqUJOMea+XbsRqRjUnyctns+50lP2tAbaRvPjJ0oT/AOZscsf3hUSQQSCCMHka9ZDL8KW424C080rGx3SemP5U9upTLiRrjgB5wqbeAGAVpx73zBFWRfK0tnoUSTmnfzLX8CIvL6kJRKajygNgHWsq8sEYNSkR52C27Jft8WC13asEIw4tRGAE5OevPpUXaiIzEq44HeMhKGdXILV975AE0wcccdWVurUtZ+8o5NVukpyaSsi2Nd04qTd3t/08nUB1pbauS0lJ+Yq19jcsvcMyITh3iSlIwfBQB/MmqsOdTPY8rTO4jYG2HUKH+cVXj4ro+hv4LN88ostMWORbGYinmLcYcjAdSW1JcCSQMb7Z5EEZG9SFrfhOXGaqNcGZLrgQtTbSkkNJAwOWdzvzqOhcP2eRdLkqfZWHZJkKcD78YKDiVYIIURjbJGOe1TkO1QILpXBhR46lJ0qLLYRkZzuBzrjyaPQoz/tQ/sXFHC9zRnUl/QfRK0n8lGtMFZv20pCLbZ3hzbm4/wAhP+2tFaOptB8Ug1Kf+uLBas9KKKKqASs04EPddpPFLJ2JJVg+S/8A9VpfSsztR9g7Zri1jCZkcqGeuUoX/tNXUvLJfQHsaPJjsSm+7ktIdRnOlaQRmoK6RhaEOzo0ySyggJdK0F9KUj6qSOe+4FSV5lzIcZDkCCZjpcCe6CwjY531HYYqCuT3E0qBIDkO0wGVNqClPSXH1AEY5JSB+JqEU+4Mju2ZGeEm1/8Ajmtq/BQ/nVSbOUIPikGr1x1H+1OzyWW1pcIjofSpB1BWnCiQevI1nlpd7+3R15z+rAz5jY/lXW4dJcjRwuNxyjId7YqXisPwbRNlOtuNreShlpSkkZCjlRHyFcIgw2IcaVOkPjvsqSGWgrkcYyTz2qTlyW3g7MIcetUxQDqeaozg5H8vLFXVat2ktL/Ec2hR5byk87flajS23B2Xtr0zo6Cph/nrSkZLa/3hiu3JDSre2qapUOPIOpqNBbGVAH4lEnfy9K6Ztj1tiy7jqS8x3KkR3Gxq16hjJ8ABnPnTDiIBu6LYHwR20Mp26BI/nmq1GE6lo6FspVKVG89f38/A9eiRnYEdhclBQCRDlkYSepbWPunwpm3Y7olwLRH0FJyHe8SEgjkQc06ixM2tMVxYR7R/anVr3Sw0nYH1Vv8AKmynrMj3BDlvgffVI0E+iQMU4OSuo5/PYjUhDKU1bLv/ANPW4ynWbgy7CkJ9tcbAfMZYKS5nHoSds9KdzroY39mmPuT307OthXdtIPUHSMqP4U1isxPaI9whKcLUd1C32XMFbacj3gRzH5VH3CM83c5LOhSnO8JGkE6gTkH504xhJqL2/kJTqQTlHf3RLMuDiZwR3mkMTUpPcutpJQUj7qvTofOvO4tRFWotQXFL9hew6o8nNYxrHzGBTixx5Futl1muMOtudyG2tSCCdXh+FeVvabtcdwXKMp92WlKUREnCtIOcnw3x51W5KMnyvJWsvruWqMpRXOs5J3f4Gax3PDyEqGFSZRWkf3Upxn0yTUZU7xNILzMRD7TLElvUe6b/AO02caUq8+tQXKtVBuUOZ7tmHEpRmop3SSCpnseGu4cRyByLraR/nNQjriW0LWrklJUfQVauxqIpvhuTNdGDLlqWD5Db881n4hJKlZnU4JDxykTqrzefapQi2ITIzbym0Oty0IUrScHKVY5EKHOndru8mdNVGk2eZBKGtZVILZSd8YSUKOaibbxHCtvf/aEe6QkPOqdzIjKU2kqUSSlaQdiTnerDbbrb7s2ty2ympKE7KU2cgHngnx8q48lbY9CUXtqObXaGR8S52cf4CP51orQ0toHgkD8KzbtR/tvE3C9sTkqU/rI9VoH+0/WtLG+9Sn/rivUFqzqikoqoAOwrMuPs2jj7h2940tKIYcV6KwfwX+FabVN7V7T9pcIvuoH66GoPoIG+BkK/yk/SrKTtPPcJaFlu6ZDlrlJhOKRJLSu6UjGQrG2M/wDN6q7fESZFzblWKHdbqhTGghOpDKFZGDqXhOcZyd+VS/BV2Te+GYEzUC4Wgh0Z5LTsr8s+hFOA1cHHHY6S3DiNnS2tkalrTgcs7J6jkaXlbTA8rHHkqtDsW6RG4+tTgDTbocSltRJAzgeOOVY9bY7lquNwskg/rIrytOeqemPUYPzrV2ZsVHEEeBbJL0lwBftqe9U4lpOn3VKJOArVgADoTttVT7V7O5DmReJ4bedGGZaR1T90/wC36VrwdXp1bPcyY6h1qLitRpAnmMhbD7aZEVw5caVtv4pPQ+dTSHF93HTaG+/tpw2/HO68q+IuD8j0qqtOJfaQ60rLa05SoVN2pEiHAkzUBxDj6fZ44RnUtRIJI9MV0a9NJXR5vDVJqTg9F/Kt80JJpE21TH0WOQiYwlRDsZSsqSR5c/mOdNJblnuMpxc5Eq3ylnLmRqTnrsd6glKcS8rJUlwK33IIP55qZts+4TELD8lhcVgArXNQFpT4bkZJ8qhKk4Lmvn30LI11U8Fsu2v6sSr7NqfjSG2b1GCnWWWgV7YCPLzqNTZLahJU9f4uB/406v505UxId96JbrVOZO4W1tkeYKgRSojqUtKHbZZY5Jx+seyfpqNUxk4+WT+xonGM34or7nMJ6xW57VFTLuEhQKdOnCVZ2Ix1p8u43x5SA2xDtiF4SjviAo9Bsf6VEXm7vR5bsO3rTFZb/Vr7lsNqUsc/P0qOtet+7xFLJUpTycqVuTv41Z0XOPUl98yp4lQl0ofbJf22Ty589DhQvieNrBwU90SAf/Wva8XDu7auVClMuvEttPPMI0qBwcknnvtiqpLPeS3lJBOp06QOu9S1lgyVtT2nmloYcYUD3g04WPeTgHckYolRhFKb/oUMROcpQS983/ZCkkqJJyf50lIDkA4I8j0oJxucAeJrfkctkZxA+tML2dkEvSFhtCU8zk7/AMh861+226VZeEmLfbUNqmMRwlAWfcLh5knwyTWddn1sPEPFBurqSbfbcd1kbLd6fTn9K0iauZPnvwYM8QfZm0KUtLSVrUVZxz2CdvmfSuNjavPPlWx67huH6NFX1Y1PErsL3b7aJkHoZDafaGM/xJ3A9QKkOHXEyLcJgbYHtClLDjKdIdTkhC8dMpAPzqLacvXfqs13kpCpCFezXGIgJKiBulSDkJVjfwOKm5L8azWpx5Z7uNDYJPXCUJ/oKxNLRG8oKs3rtlTp99i1se94BQT/APJY+laYNhis67IYbshi6cQS04fuEggE/ugkn8SR8hWi1Kv5uXsCCiloqoYlcPNoeaW06kKQtJSpJ5EHYivSkVyoAy3gF5zhji65cKy1EMvL72Io9Tjb6p/FNXjiG2Mz2W1y5clmIzqXIQw4pHeoxnSdO+MgHbzHWq32p2F6RCYvtt1JuFsOvUjdRQDnP+E7+masHCN/Z4lsTM9sAOY0Ptj7ixjI9Oo8jV9R8yVRe/qRWthxaY0EWZkW+KYcV1IWhDae7Vg8icb5O3nXha1tXm33CFMUJTLb7sRS1f8AdSMc8dRnBI6pNNblZ5TcVTQ4gfhWxAwUNtI7xKeWkOcwOg2z0yajojLse53K226Q9Dh2eK0Y8ZgA96paVKKl5BKskYx5k86glfO4yg3O2v8ABt4VbZqlKt76iqJII2x4Hz8fr1qw2S5uR1Ljuy1tR3G1JSrJIaUeSvL5eNXKXHtXGFqet8wNqdQE980haVLiuY6EbZG42yDuPGssucG5cHSxDuqVPQlkhiYkEjHh/wDXPwyK6eHrxrR6dTU42NwUoz61HXdF1uJ7x+O7DtseeqQ2kqlFClBaxsdsjTyHOveQ3JaEeLbrdCcZWR7SUJ1oDg5gnO2KqcWc77OfZZKwy5zDayEqpEOLbCg2tSQoYUEnGfWrv8Z9zmf5aTd1n7Foa9qiqkrkxISYojuBL7DacHIwNJBzv4GqmkYCehHUV10x08KKvp0uS77matXdSyWxZIxTdIrDpgx5ksHu39T2hwgfCRuMnHWnFrajsyFPM21tjQFJjrlulLjrm4x6VUwcEEbEHII6GvWRIekr1yHnHVAYytRUcfOqpYZvJPL3/ZdHGRVnKOa9P0WNtiW006pi1RIc1SSGil3DmDz0pJOT503emewNNJmyH5NwQ0sBBcCkMlW2555A/Oq+dzkk58aFEAEqVgAZKjyAprDZ5v5/IpYptWis/nYTlt5YFR7rcq+XJux2n3nnT+ucG4bT1yfDx+lDKp9/mC2cPtFxZ/aSDslpPiT0Hn9K1Dh2x2rgi1ZdeaS66pKXpbxALqzsAM8hnkPn41XisVGnHljqdDh/Dm5dWqvYdRI9t4RsTMFuVGipSkpbclLCQ45jdSvHffaq0zObuU2MzKuqIV7ZHdR7nCWHI8tJ30KB2z10K3HQkVZl+yv8QOxZ3dSwpsKaS60CGCOac45ke9jnselMZXDcrv58Rhu3KtFwIW4hbWFsKAAOkAaVcsgnBBrkprO56AlrfAn982/dp7UlxkENhhjukgnYqI1KJONug8qqPaxc3XmYXDNuGuXcXU60pPJOdgfU4PoKuUuRB4fsi33CGocNnbHMADYDxJ/EmqP2dQpN/vczjK6I0lxRbhoV90ciR5Ae6PPVRTVrzei/IPsXyxW1m0WiJb4/7OO0EZ/ePU/M5NP6Bypapbu7sYlFLRQAUhpaKAOFjUMEZB5isnuLMjs24pFwiNrXYrgrS60gfsz4eo5p8sitbpndrdFu0F2DPZDsd1OFJP5jwI55qdOfLk9BNXPFaId8taVIWl6M+gONuowfMKGeoO/rUcxDNuuEkokmReLg3qDz6NKAlsAAYT0GrOBud+Q3FGhy7l2ZXcwbgHZXD8lwlp0DJQT1H97xT15itKUmFereh1p1LzDiQ4y80rBSeikqHI+dSnHk+qYIrrMidebtGiRAmO7alaZ05ICgVY/ZI6EK2Kgfh2GM71apsKPPiLizWUPsODC0OJyFV42a2M2i3sQow9xoYKjzWeqleKidyepp+ahKXYLGVXvs4mW91yTwpK1J+JUJ9X5HkR67+dVd26PW972e9wZEJ4bEKQceoz/LNXDtClyJvGVjs9pkLjTc5dkMqIUlCjyPlpCjg+VWCa5KZucC2SxGvMGW4tpRfQkOxylOolWBpUMeQPnXQp4qrTiru9zFiMDQr+ZZmdsTosn9jIbWfAK3+lOBvy39KmZlh4JuTLs1FrmR4CHC2qfGylkEHBIGT7ufvacedMX+DOEG0tKTxXJjB1AcbDjiBlB5EZSK1Rx0d0zmz4LfyyGmK8npUdgZefbR6qAqat/Z1YLg4pDPE0uWtHxttuNhQ9RjIpy3wbwhBuC4bUGddprSQt1pK9Xdg8tRylIz4Hek+IQWiCPBHfxSKYb2288GLbHfmyFHSlLSScn8z9KsNo7P71e1Jd4ie9hh8xFbwXFevQfPJ8hVvs1xtsq3ymOEIsSLcI/uORJLRZU2fBQAyd/P50z7M7/MvZuabu6o3Bh4BTXwpbRywlPTBCgTzrLVxVWcW45HQw/D6FHRXZPsQIXDFldTaYPuMoKg03gKcV4lR5nzP/1UVdQ/BnNSOICxNtUwJYeSpoFuGsn3TvzQrOkk75weWwt3PNeMyK1MivRn20ONOoKFIWMggjBBrAp53ZvK2vhNcFSV8OTlRUJdS77I8O8ZJH7v3kZGRseRxirSopCMqwE4ySTyFMrVCTabazFVKefDKAC6+vKjgdTWecTcQzeMbieG+FSTEO0qYMhKk9d/3PxUdhU4xdR/RBex53iY/wBo3EiLNbFrTZIS9ciQnk4fH+SfmelahCiMwYjUWK0GmGkBDaE8kgCmHDNgh8OWxEGEnP3nHVfE4vqo/wBOlS9KpNSso6IEhBS0UVWMKKKKACiiigApKWigBndbbEu0F2FPZQ9HdGFJV+Y8D51mD8K/9m0tcm3ldxsK16nGlc0Z/exyP94bHrWt1wpCVJKVDUlWxB3BqcKnLk9BNXIbhrii18Rx+8t7w7xIy4wvAcR6jqPMbVKS5TERhT0l1DTaRlSlKAAqj8Rdm8d2T9o8NSTa56VawlBKWyfLG6flt5VEHi682TFt48solRle77RoSoLH+lX4GrOkpZwftuK/cZcNRZfElx4i4pYdlMOoC0wls/FrxsMHmNISMedaLEspZ4bTAU6DM9mWhUhRyrvHAdas891HPyqBsbtklRXEcF3xu3LdJWYqkBQSrAGe7XuOQ5HFO5tsvFts8MRgu6XAzm5M5wKSguhPvKCQSMcgEjyp1JOTtoCtYqPBPEK7V3nBXEjJYSrWw24R8BVtpV4g52V5047U4zUJ7hSIg+4wruwTj4Ulsb1I8YW9niy42dq3xJAlNPhUiS5GW0GWRuUqKgN84wN8b+NMO1yRHN+4dbU62S06VOpKgShJW3ufLANWRadRNZX1E1kdXUi4drVuesa0umO0kzFsEFKQNWQojbkcYPiKc9jkpUxN+dkK1SnJgdcJ5+8Dj8QqtCitx0tAxUNpbIynuwMEeIxtWewbdJ4J4zlzEx3XrHcidTjCCssKzqGpIBOASRkA7Kz0IqCmpxcd7IdrMacWlVh7UbRcWPcRO0IeA2Cve7tWfHYoPyrq9Z4Q7T49zA0QLqNLx6BRwFH5K0q+ZqauVvPFXF9pmNNuC22wFxT60lIdcKgQlGRlQBSCSNuma9+P4tinsRUcQ3RqJGjrLmgKHeLOMYHM8j0Gaanmk+1mKxIcS3v7Nm2WM0sl6VNShTSBqUW8KCjgb4BKd6krzebfZIapVzkIYaHLUd1HwA6ms2RxiFvGBwFZHZL6gEKmSApayByzk5x/GQB4CpC0dnkq5Sxc+NZy5sjmIyV+6nyKh08k4HrUXSjFXnkvuO72GEqffu0mQqJa0Lt1iCtLr6+bg8D4/wAI28TWh8OcPwOHYCYdub0pzlbijlTivFR/5ipCNHZisIYjtoaabGEIQkAJHgBXtVc6nMuVKyGkIBilooqsYUUUUAJiilooASiiigAooooAKKKKADFeUhhmQypl9tDjahhSHEhST6g160UAUi9dmPD9wUXIiHLe8eRjn3Qf4Tt9MVDfojxxZM/YnEQksp+Fp9ZGfkrUPxrUKKtVae+fqR5UZj9u9o9vOmXYmZYHNSG8/QoV/KvNfHN81Ey+BlqXyJIWD+LZ/OtRxS0+rHeKHYzFPaFftIRG4MfSnGANTmB9GxR+k3aDO2hcNojA8luNqyP/AGUB+FadRR1Y7RQWZmP6P9od52ul7bgtK2Uhle/0QP8AdUhaeyyzxnO/uz8i5Pn4i6rSk/IHJ+ZNX7FFJ1pbZegWG0GBEgRwxCjNMMp5IaQEj8KcYFLRVWruMKKKKACiiigAooooAKKKKAP/2Q=="/>
          <p:cNvSpPr>
            <a:spLocks noChangeAspect="1" noChangeArrowheads="1"/>
          </p:cNvSpPr>
          <p:nvPr/>
        </p:nvSpPr>
        <p:spPr bwMode="auto">
          <a:xfrm>
            <a:off x="76200"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p:cNvPicPr/>
          <p:nvPr/>
        </p:nvPicPr>
        <p:blipFill>
          <a:blip r:embed="rId2" cstate="print"/>
          <a:srcRect l="26984" t="35487" r="50441" b="25938"/>
          <a:stretch>
            <a:fillRect/>
          </a:stretch>
        </p:blipFill>
        <p:spPr bwMode="auto">
          <a:xfrm>
            <a:off x="3995936" y="260648"/>
            <a:ext cx="1219200" cy="117576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642918"/>
            <a:ext cx="8229600" cy="1143000"/>
          </a:xfrm>
          <a:solidFill>
            <a:schemeClr val="bg1"/>
          </a:solidFill>
          <a:ln>
            <a:noFill/>
          </a:ln>
        </p:spPr>
        <p:txBody>
          <a:bodyPr/>
          <a:lstStyle/>
          <a:p>
            <a:r>
              <a:rPr lang="es-ES_tradnl" dirty="0" smtClean="0"/>
              <a:t> </a:t>
            </a:r>
            <a:r>
              <a:rPr lang="es-ES_tradnl" sz="6000" dirty="0" smtClean="0"/>
              <a:t>ANTENAS INTELIGENTES </a:t>
            </a:r>
            <a:endParaRPr lang="es-ES" sz="4400" dirty="0"/>
          </a:p>
        </p:txBody>
      </p:sp>
      <p:sp>
        <p:nvSpPr>
          <p:cNvPr id="3" name="2 Marcador de contenido"/>
          <p:cNvSpPr>
            <a:spLocks noGrp="1"/>
          </p:cNvSpPr>
          <p:nvPr>
            <p:ph idx="1"/>
          </p:nvPr>
        </p:nvSpPr>
        <p:spPr>
          <a:xfrm>
            <a:off x="1259632" y="1700808"/>
            <a:ext cx="6707088" cy="4525963"/>
          </a:xfrm>
        </p:spPr>
        <p:txBody>
          <a:bodyPr>
            <a:normAutofit/>
          </a:bodyPr>
          <a:lstStyle/>
          <a:p>
            <a:pPr algn="just"/>
            <a:r>
              <a:rPr lang="es-ES_tradnl" sz="2000" dirty="0" smtClean="0"/>
              <a:t>Trabajan </a:t>
            </a:r>
            <a:r>
              <a:rPr lang="es-ES_tradnl" sz="2000" dirty="0" smtClean="0"/>
              <a:t>con arreglos donde todos los elementos son activos.</a:t>
            </a:r>
            <a:endParaRPr lang="es-ES" sz="2000" dirty="0" smtClean="0"/>
          </a:p>
          <a:p>
            <a:pPr algn="just"/>
            <a:r>
              <a:rPr lang="es-ES_tradnl" sz="2000" dirty="0" smtClean="0"/>
              <a:t>Inteligente es el sistema dado que puede interactuar con el medio. Por tanto la inteligencia radica en la posibilidad de variar el patrón de radiación una vez que se ha implementado la antena. </a:t>
            </a:r>
            <a:endParaRPr lang="es-ES" sz="2000" dirty="0" smtClean="0"/>
          </a:p>
          <a:p>
            <a:pPr algn="just"/>
            <a:r>
              <a:rPr lang="es-ES_tradnl" sz="2000" dirty="0" smtClean="0"/>
              <a:t>Los sistemas de antenas inteligentes son arreglos de antenas que mediante el control de la fase y la amplitud de la excitación de cada uno de los elementos que conforma el arreglo permite variar la forma del patrón de radiación en tiempo real</a:t>
            </a:r>
            <a:endParaRPr lang="es-ES" sz="2000" dirty="0"/>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548680"/>
            <a:ext cx="8229600" cy="1143000"/>
          </a:xfrm>
        </p:spPr>
        <p:txBody>
          <a:bodyPr>
            <a:normAutofit fontScale="90000"/>
          </a:bodyPr>
          <a:lstStyle/>
          <a:p>
            <a:pPr fontAlgn="auto">
              <a:spcAft>
                <a:spcPts val="0"/>
              </a:spcAft>
              <a:defRPr/>
            </a:pPr>
            <a:r>
              <a:rPr lang="es-ES" sz="4000" dirty="0" smtClean="0"/>
              <a:t>Principales partes del programa de </a:t>
            </a:r>
            <a:r>
              <a:rPr lang="es-ES" sz="4000" dirty="0" err="1" smtClean="0"/>
              <a:t>Matlab</a:t>
            </a:r>
            <a:r>
              <a:rPr lang="es-ES" sz="4000" dirty="0" smtClean="0"/>
              <a:t> </a:t>
            </a:r>
            <a:r>
              <a:rPr lang="es-ES" sz="4000" dirty="0" smtClean="0"/>
              <a:t>del algoritmo DMI</a:t>
            </a:r>
          </a:p>
        </p:txBody>
      </p:sp>
      <p:sp>
        <p:nvSpPr>
          <p:cNvPr id="13314" name="Rectangle 4"/>
          <p:cNvSpPr>
            <a:spLocks noGrp="1" noChangeArrowheads="1"/>
          </p:cNvSpPr>
          <p:nvPr>
            <p:ph idx="1"/>
          </p:nvPr>
        </p:nvSpPr>
        <p:spPr>
          <a:xfrm>
            <a:off x="539552" y="1700808"/>
            <a:ext cx="8229600" cy="864096"/>
          </a:xfrm>
        </p:spPr>
        <p:txBody>
          <a:bodyPr/>
          <a:lstStyle/>
          <a:p>
            <a:r>
              <a:rPr lang="es-ES" sz="2800" dirty="0" smtClean="0"/>
              <a:t>El lazo de valores de la señal de entrada es:</a:t>
            </a:r>
          </a:p>
        </p:txBody>
      </p:sp>
      <p:pic>
        <p:nvPicPr>
          <p:cNvPr id="13316" name="Picture 6"/>
          <p:cNvPicPr>
            <a:picLocks noChangeAspect="1" noChangeArrowheads="1"/>
          </p:cNvPicPr>
          <p:nvPr/>
        </p:nvPicPr>
        <p:blipFill>
          <a:blip r:embed="rId2" cstate="print"/>
          <a:srcRect/>
          <a:stretch>
            <a:fillRect/>
          </a:stretch>
        </p:blipFill>
        <p:spPr bwMode="auto">
          <a:xfrm>
            <a:off x="611188" y="2205038"/>
            <a:ext cx="7489825"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DMI</a:t>
            </a:r>
          </a:p>
        </p:txBody>
      </p:sp>
      <p:sp>
        <p:nvSpPr>
          <p:cNvPr id="14338" name="Rectangle 3"/>
          <p:cNvSpPr>
            <a:spLocks noGrp="1" noChangeArrowheads="1"/>
          </p:cNvSpPr>
          <p:nvPr>
            <p:ph idx="1"/>
          </p:nvPr>
        </p:nvSpPr>
        <p:spPr>
          <a:xfrm>
            <a:off x="467544" y="1772816"/>
            <a:ext cx="8229600" cy="849833"/>
          </a:xfrm>
        </p:spPr>
        <p:txBody>
          <a:bodyPr/>
          <a:lstStyle/>
          <a:p>
            <a:pPr>
              <a:buNone/>
            </a:pPr>
            <a:r>
              <a:rPr lang="es-ES" dirty="0" smtClean="0"/>
              <a:t>   </a:t>
            </a:r>
            <a:r>
              <a:rPr lang="es-ES" sz="2800" dirty="0" smtClean="0"/>
              <a:t>El </a:t>
            </a:r>
            <a:r>
              <a:rPr lang="es-ES" sz="2800" dirty="0" smtClean="0"/>
              <a:t>lazo de valores de la señal de referencia es:</a:t>
            </a:r>
          </a:p>
        </p:txBody>
      </p:sp>
      <p:pic>
        <p:nvPicPr>
          <p:cNvPr id="14340" name="Picture 4"/>
          <p:cNvPicPr>
            <a:picLocks noChangeAspect="1" noChangeArrowheads="1"/>
          </p:cNvPicPr>
          <p:nvPr/>
        </p:nvPicPr>
        <p:blipFill>
          <a:blip r:embed="rId2" cstate="print"/>
          <a:srcRect/>
          <a:stretch>
            <a:fillRect/>
          </a:stretch>
        </p:blipFill>
        <p:spPr bwMode="auto">
          <a:xfrm>
            <a:off x="971600" y="2636912"/>
            <a:ext cx="5761038"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DMI</a:t>
            </a:r>
          </a:p>
        </p:txBody>
      </p:sp>
      <p:sp>
        <p:nvSpPr>
          <p:cNvPr id="15362" name="Rectangle 3"/>
          <p:cNvSpPr>
            <a:spLocks noGrp="1" noChangeArrowheads="1"/>
          </p:cNvSpPr>
          <p:nvPr>
            <p:ph idx="1"/>
          </p:nvPr>
        </p:nvSpPr>
        <p:spPr/>
        <p:txBody>
          <a:bodyPr/>
          <a:lstStyle/>
          <a:p>
            <a:r>
              <a:rPr lang="es-ES" sz="2800" smtClean="0"/>
              <a:t>Las funciones en matlab que usamos son: La funcion butter y la señal de transferencia tf</a:t>
            </a:r>
          </a:p>
        </p:txBody>
      </p:sp>
      <p:pic>
        <p:nvPicPr>
          <p:cNvPr id="15364" name="Picture 4"/>
          <p:cNvPicPr>
            <a:picLocks noChangeAspect="1" noChangeArrowheads="1"/>
          </p:cNvPicPr>
          <p:nvPr/>
        </p:nvPicPr>
        <p:blipFill>
          <a:blip r:embed="rId2" cstate="print"/>
          <a:srcRect/>
          <a:stretch>
            <a:fillRect/>
          </a:stretch>
        </p:blipFill>
        <p:spPr bwMode="auto">
          <a:xfrm>
            <a:off x="1475656" y="3068960"/>
            <a:ext cx="5761037"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DMI</a:t>
            </a:r>
          </a:p>
        </p:txBody>
      </p:sp>
      <p:sp>
        <p:nvSpPr>
          <p:cNvPr id="16386" name="Rectangle 3"/>
          <p:cNvSpPr>
            <a:spLocks noGrp="1" noChangeArrowheads="1"/>
          </p:cNvSpPr>
          <p:nvPr>
            <p:ph idx="1"/>
          </p:nvPr>
        </p:nvSpPr>
        <p:spPr/>
        <p:txBody>
          <a:bodyPr/>
          <a:lstStyle/>
          <a:p>
            <a:r>
              <a:rPr lang="es-ES" smtClean="0"/>
              <a:t>Otra función es: lsim</a:t>
            </a:r>
          </a:p>
          <a:p>
            <a:endParaRPr lang="es-ES" smtClean="0"/>
          </a:p>
        </p:txBody>
      </p:sp>
      <p:pic>
        <p:nvPicPr>
          <p:cNvPr id="16388" name="Picture 4"/>
          <p:cNvPicPr>
            <a:picLocks noChangeAspect="1" noChangeArrowheads="1"/>
          </p:cNvPicPr>
          <p:nvPr/>
        </p:nvPicPr>
        <p:blipFill>
          <a:blip r:embed="rId2" cstate="print"/>
          <a:srcRect/>
          <a:stretch>
            <a:fillRect/>
          </a:stretch>
        </p:blipFill>
        <p:spPr bwMode="auto">
          <a:xfrm>
            <a:off x="2195736" y="2780928"/>
            <a:ext cx="48958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115328" cy="939784"/>
          </a:xfrm>
        </p:spPr>
        <p:txBody>
          <a:bodyPr>
            <a:normAutofit fontScale="90000"/>
          </a:bodyPr>
          <a:lstStyle/>
          <a:p>
            <a:pPr fontAlgn="auto">
              <a:spcAft>
                <a:spcPts val="0"/>
              </a:spcAft>
              <a:defRPr/>
            </a:pPr>
            <a:r>
              <a:rPr lang="es-ES" sz="4000" dirty="0" smtClean="0"/>
              <a:t>Principales partes del programa de </a:t>
            </a:r>
            <a:r>
              <a:rPr lang="es-ES" sz="4000" dirty="0" err="1" smtClean="0"/>
              <a:t>matlab</a:t>
            </a:r>
            <a:r>
              <a:rPr lang="es-ES" sz="4000" dirty="0" smtClean="0"/>
              <a:t> del algoritmo DMI</a:t>
            </a:r>
          </a:p>
        </p:txBody>
      </p:sp>
      <p:sp>
        <p:nvSpPr>
          <p:cNvPr id="17410" name="Rectangle 3"/>
          <p:cNvSpPr>
            <a:spLocks noGrp="1" noChangeArrowheads="1"/>
          </p:cNvSpPr>
          <p:nvPr>
            <p:ph idx="1"/>
          </p:nvPr>
        </p:nvSpPr>
        <p:spPr>
          <a:xfrm>
            <a:off x="457200" y="1285875"/>
            <a:ext cx="8229600" cy="4721225"/>
          </a:xfrm>
        </p:spPr>
        <p:txBody>
          <a:bodyPr/>
          <a:lstStyle/>
          <a:p>
            <a:r>
              <a:rPr lang="es-ES" sz="2800" smtClean="0"/>
              <a:t>La potencia en el programa lo determinamos: </a:t>
            </a:r>
          </a:p>
        </p:txBody>
      </p:sp>
      <p:pic>
        <p:nvPicPr>
          <p:cNvPr id="17412" name="Picture 4"/>
          <p:cNvPicPr>
            <a:picLocks noChangeAspect="1" noChangeArrowheads="1"/>
          </p:cNvPicPr>
          <p:nvPr/>
        </p:nvPicPr>
        <p:blipFill>
          <a:blip r:embed="rId2" cstate="print"/>
          <a:srcRect/>
          <a:stretch>
            <a:fillRect/>
          </a:stretch>
        </p:blipFill>
        <p:spPr bwMode="auto">
          <a:xfrm>
            <a:off x="1928813" y="2071688"/>
            <a:ext cx="46863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332656"/>
            <a:ext cx="8229600" cy="1143000"/>
          </a:xfrm>
        </p:spPr>
        <p:txBody>
          <a:bodyPr>
            <a:normAutofit fontScale="90000"/>
          </a:bodyPr>
          <a:lstStyle/>
          <a:p>
            <a:pPr fontAlgn="auto">
              <a:spcAft>
                <a:spcPts val="0"/>
              </a:spcAft>
              <a:defRPr/>
            </a:pPr>
            <a:r>
              <a:rPr lang="es-ES" sz="4000" dirty="0" smtClean="0"/>
              <a:t>Principales partes del programa de </a:t>
            </a:r>
            <a:r>
              <a:rPr lang="es-ES" sz="4000" dirty="0" err="1" smtClean="0"/>
              <a:t>matlab</a:t>
            </a:r>
            <a:r>
              <a:rPr lang="es-ES" sz="4000" dirty="0" smtClean="0"/>
              <a:t> del algoritmo DMI</a:t>
            </a:r>
          </a:p>
        </p:txBody>
      </p:sp>
      <p:sp>
        <p:nvSpPr>
          <p:cNvPr id="18434" name="Rectangle 3"/>
          <p:cNvSpPr>
            <a:spLocks noGrp="1" noChangeArrowheads="1"/>
          </p:cNvSpPr>
          <p:nvPr>
            <p:ph idx="1"/>
          </p:nvPr>
        </p:nvSpPr>
        <p:spPr>
          <a:xfrm>
            <a:off x="467544" y="1484784"/>
            <a:ext cx="8229600" cy="720080"/>
          </a:xfrm>
        </p:spPr>
        <p:txBody>
          <a:bodyPr/>
          <a:lstStyle/>
          <a:p>
            <a:r>
              <a:rPr lang="es-ES" sz="2800" dirty="0" smtClean="0"/>
              <a:t>El lazo de actualización de los pesos es</a:t>
            </a:r>
            <a:r>
              <a:rPr lang="es-ES" dirty="0" smtClean="0"/>
              <a:t> :</a:t>
            </a:r>
          </a:p>
        </p:txBody>
      </p:sp>
      <p:pic>
        <p:nvPicPr>
          <p:cNvPr id="18436" name="Picture 6"/>
          <p:cNvPicPr>
            <a:picLocks noChangeAspect="1" noChangeArrowheads="1"/>
          </p:cNvPicPr>
          <p:nvPr/>
        </p:nvPicPr>
        <p:blipFill>
          <a:blip r:embed="rId2" cstate="print"/>
          <a:srcRect/>
          <a:stretch>
            <a:fillRect/>
          </a:stretch>
        </p:blipFill>
        <p:spPr bwMode="auto">
          <a:xfrm>
            <a:off x="971600" y="2060848"/>
            <a:ext cx="7488238" cy="4492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fontAlgn="auto">
              <a:spcAft>
                <a:spcPts val="0"/>
              </a:spcAft>
              <a:defRPr/>
            </a:pPr>
            <a:r>
              <a:rPr lang="es-ES" sz="4000" dirty="0" smtClean="0"/>
              <a:t>Principales partes del programa de </a:t>
            </a:r>
            <a:r>
              <a:rPr lang="es-ES" sz="4000" dirty="0" err="1" smtClean="0"/>
              <a:t>matlab</a:t>
            </a:r>
            <a:r>
              <a:rPr lang="es-ES" sz="4000" dirty="0" smtClean="0"/>
              <a:t> del algoritmo DMI</a:t>
            </a:r>
          </a:p>
        </p:txBody>
      </p:sp>
      <p:sp>
        <p:nvSpPr>
          <p:cNvPr id="19458" name="Rectangle 3"/>
          <p:cNvSpPr>
            <a:spLocks noGrp="1" noChangeArrowheads="1"/>
          </p:cNvSpPr>
          <p:nvPr>
            <p:ph idx="1"/>
          </p:nvPr>
        </p:nvSpPr>
        <p:spPr>
          <a:xfrm>
            <a:off x="467544" y="1844824"/>
            <a:ext cx="8229600" cy="845448"/>
          </a:xfrm>
        </p:spPr>
        <p:txBody>
          <a:bodyPr/>
          <a:lstStyle/>
          <a:p>
            <a:r>
              <a:rPr lang="es-ES" dirty="0" smtClean="0"/>
              <a:t>El lazo de actualización de los pesos es</a:t>
            </a:r>
            <a:r>
              <a:rPr lang="es-ES" sz="3600" dirty="0" smtClean="0"/>
              <a:t> :</a:t>
            </a:r>
          </a:p>
          <a:p>
            <a:endParaRPr lang="es-ES" dirty="0" smtClean="0"/>
          </a:p>
        </p:txBody>
      </p:sp>
      <p:pic>
        <p:nvPicPr>
          <p:cNvPr id="19460" name="Picture 5"/>
          <p:cNvPicPr>
            <a:picLocks noChangeAspect="1" noChangeArrowheads="1"/>
          </p:cNvPicPr>
          <p:nvPr/>
        </p:nvPicPr>
        <p:blipFill>
          <a:blip r:embed="rId2" cstate="print"/>
          <a:srcRect/>
          <a:stretch>
            <a:fillRect/>
          </a:stretch>
        </p:blipFill>
        <p:spPr bwMode="auto">
          <a:xfrm>
            <a:off x="1043608" y="2492896"/>
            <a:ext cx="6408737"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DMI</a:t>
            </a:r>
          </a:p>
        </p:txBody>
      </p:sp>
      <p:sp>
        <p:nvSpPr>
          <p:cNvPr id="20482" name="Rectangle 3"/>
          <p:cNvSpPr>
            <a:spLocks noGrp="1" noChangeArrowheads="1"/>
          </p:cNvSpPr>
          <p:nvPr>
            <p:ph idx="1"/>
          </p:nvPr>
        </p:nvSpPr>
        <p:spPr/>
        <p:txBody>
          <a:bodyPr/>
          <a:lstStyle/>
          <a:p>
            <a:r>
              <a:rPr lang="es-ES" sz="2000" smtClean="0"/>
              <a:t>Chequeo de resultados</a:t>
            </a:r>
          </a:p>
        </p:txBody>
      </p:sp>
      <p:pic>
        <p:nvPicPr>
          <p:cNvPr id="20484" name="Picture 6"/>
          <p:cNvPicPr>
            <a:picLocks noChangeAspect="1" noChangeArrowheads="1"/>
          </p:cNvPicPr>
          <p:nvPr/>
        </p:nvPicPr>
        <p:blipFill>
          <a:blip r:embed="rId2" cstate="print"/>
          <a:srcRect/>
          <a:stretch>
            <a:fillRect/>
          </a:stretch>
        </p:blipFill>
        <p:spPr bwMode="auto">
          <a:xfrm>
            <a:off x="467544" y="2636912"/>
            <a:ext cx="7358062"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476672"/>
            <a:ext cx="8229600" cy="1143000"/>
          </a:xfrm>
        </p:spPr>
        <p:txBody>
          <a:bodyPr/>
          <a:lstStyle/>
          <a:p>
            <a:pPr fontAlgn="auto">
              <a:spcAft>
                <a:spcPts val="0"/>
              </a:spcAft>
              <a:defRPr/>
            </a:pPr>
            <a:r>
              <a:rPr lang="es-ES" dirty="0" smtClean="0"/>
              <a:t>Corrida del programa DMI</a:t>
            </a:r>
          </a:p>
        </p:txBody>
      </p:sp>
      <p:sp>
        <p:nvSpPr>
          <p:cNvPr id="21506" name="Rectangle 3"/>
          <p:cNvSpPr>
            <a:spLocks noGrp="1" noChangeArrowheads="1"/>
          </p:cNvSpPr>
          <p:nvPr>
            <p:ph idx="1"/>
          </p:nvPr>
        </p:nvSpPr>
        <p:spPr>
          <a:xfrm>
            <a:off x="467544" y="1700808"/>
            <a:ext cx="8229600" cy="1080120"/>
          </a:xfrm>
        </p:spPr>
        <p:txBody>
          <a:bodyPr/>
          <a:lstStyle/>
          <a:p>
            <a:r>
              <a:rPr lang="es-ES" dirty="0" smtClean="0"/>
              <a:t>En el programa problema3_dmi_a se ingresaron los siguientes datos:</a:t>
            </a:r>
          </a:p>
          <a:p>
            <a:endParaRPr lang="es-ES" dirty="0" smtClean="0"/>
          </a:p>
          <a:p>
            <a:endParaRPr lang="es-ES" dirty="0" smtClean="0"/>
          </a:p>
        </p:txBody>
      </p:sp>
      <p:pic>
        <p:nvPicPr>
          <p:cNvPr id="21508" name="Picture 7"/>
          <p:cNvPicPr>
            <a:picLocks noChangeAspect="1" noChangeArrowheads="1"/>
          </p:cNvPicPr>
          <p:nvPr/>
        </p:nvPicPr>
        <p:blipFill>
          <a:blip r:embed="rId2" cstate="print"/>
          <a:srcRect/>
          <a:stretch>
            <a:fillRect/>
          </a:stretch>
        </p:blipFill>
        <p:spPr bwMode="auto">
          <a:xfrm>
            <a:off x="684213" y="2708275"/>
            <a:ext cx="7559675" cy="361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323850" y="333375"/>
            <a:ext cx="8569325" cy="574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Definición </a:t>
            </a:r>
            <a:endParaRPr lang="es-ES" dirty="0"/>
          </a:p>
        </p:txBody>
      </p:sp>
      <p:sp>
        <p:nvSpPr>
          <p:cNvPr id="3" name="2 Marcador de contenido"/>
          <p:cNvSpPr>
            <a:spLocks noGrp="1"/>
          </p:cNvSpPr>
          <p:nvPr>
            <p:ph idx="1"/>
          </p:nvPr>
        </p:nvSpPr>
        <p:spPr/>
        <p:txBody>
          <a:bodyPr/>
          <a:lstStyle/>
          <a:p>
            <a:pPr algn="just"/>
            <a:r>
              <a:rPr lang="es-ES_tradnl" sz="2400" dirty="0" smtClean="0"/>
              <a:t>Es </a:t>
            </a:r>
            <a:r>
              <a:rPr lang="es-ES_tradnl" sz="2400" dirty="0" smtClean="0"/>
              <a:t>la combinación de un arreglo de antenas (</a:t>
            </a:r>
            <a:r>
              <a:rPr lang="es-ES_tradnl" sz="2400" dirty="0" err="1" smtClean="0"/>
              <a:t>arrays</a:t>
            </a:r>
            <a:r>
              <a:rPr lang="es-ES_tradnl" sz="2400" dirty="0" smtClean="0"/>
              <a:t>) con una unidad de procesamiento digital de señales (DSP) que optimiza los diagramas de transmisión y recepción dinámicamente en respuesta a una señal de interés en el entorno.</a:t>
            </a:r>
            <a:endParaRPr lang="es-ES" sz="2400" dirty="0" smtClean="0"/>
          </a:p>
          <a:p>
            <a:pPr algn="just"/>
            <a:r>
              <a:rPr lang="es-ES_tradnl" sz="2400" dirty="0" smtClean="0"/>
              <a:t>Es </a:t>
            </a:r>
            <a:r>
              <a:rPr lang="es-ES_tradnl" sz="2400" dirty="0" smtClean="0"/>
              <a:t>capaz de generar o seleccionar haces muy directivos enfocados hacia el usuario deseado, e incluso adaptarse a las condiciones radioeléctricas en cada momento. </a:t>
            </a:r>
            <a:endParaRPr lang="es-ES" sz="2400" dirty="0" smtClean="0"/>
          </a:p>
          <a:p>
            <a:pPr algn="just"/>
            <a:endParaRPr lang="es-E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0" y="0"/>
            <a:ext cx="9144000"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fontAlgn="auto">
              <a:spcAft>
                <a:spcPts val="0"/>
              </a:spcAft>
              <a:defRPr/>
            </a:pPr>
            <a:r>
              <a:rPr lang="es-ES" sz="1800" smtClean="0"/>
              <a:t>Potencias obtenidas en el programa del problema3_dmi_a</a:t>
            </a:r>
          </a:p>
        </p:txBody>
      </p:sp>
      <p:pic>
        <p:nvPicPr>
          <p:cNvPr id="24579" name="Picture 6"/>
          <p:cNvPicPr>
            <a:picLocks noChangeAspect="1" noChangeArrowheads="1"/>
          </p:cNvPicPr>
          <p:nvPr/>
        </p:nvPicPr>
        <p:blipFill>
          <a:blip r:embed="rId2" cstate="print"/>
          <a:srcRect/>
          <a:stretch>
            <a:fillRect/>
          </a:stretch>
        </p:blipFill>
        <p:spPr bwMode="auto">
          <a:xfrm>
            <a:off x="2411413" y="1268413"/>
            <a:ext cx="5113337"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1692275" y="0"/>
            <a:ext cx="6804025" cy="645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1476375" y="0"/>
            <a:ext cx="5600700" cy="638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title"/>
          </p:nvPr>
        </p:nvSpPr>
        <p:spPr>
          <a:xfrm>
            <a:off x="428625" y="282575"/>
            <a:ext cx="6711950" cy="366713"/>
          </a:xfrm>
        </p:spPr>
        <p:txBody>
          <a:bodyPr wrap="none">
            <a:spAutoFit/>
          </a:bodyPr>
          <a:lstStyle/>
          <a:p>
            <a:pPr fontAlgn="auto">
              <a:spcAft>
                <a:spcPts val="0"/>
              </a:spcAft>
              <a:defRPr/>
            </a:pPr>
            <a:r>
              <a:rPr lang="es-ES" sz="1800" smtClean="0">
                <a:solidFill>
                  <a:schemeClr val="tx1"/>
                </a:solidFill>
                <a:cs typeface="Times New Roman" pitchFamily="18" charset="0"/>
              </a:rPr>
              <a:t>Curva de error de una señal senosoidal en un algoritmo dmi</a:t>
            </a:r>
            <a:endParaRPr lang="es-ES" sz="1800" smtClean="0">
              <a:solidFill>
                <a:schemeClr val="tx1"/>
              </a:solidFill>
            </a:endParaRPr>
          </a:p>
        </p:txBody>
      </p:sp>
      <p:pic>
        <p:nvPicPr>
          <p:cNvPr id="27651" name="Picture 5"/>
          <p:cNvPicPr>
            <a:picLocks noChangeAspect="1" noChangeArrowheads="1"/>
          </p:cNvPicPr>
          <p:nvPr/>
        </p:nvPicPr>
        <p:blipFill>
          <a:blip r:embed="rId2" cstate="print"/>
          <a:srcRect/>
          <a:stretch>
            <a:fillRect/>
          </a:stretch>
        </p:blipFill>
        <p:spPr bwMode="auto">
          <a:xfrm>
            <a:off x="1835150" y="620713"/>
            <a:ext cx="5556250"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60350"/>
            <a:ext cx="8229600" cy="1143000"/>
          </a:xfrm>
        </p:spPr>
        <p:txBody>
          <a:bodyPr/>
          <a:lstStyle/>
          <a:p>
            <a:pPr fontAlgn="auto">
              <a:spcAft>
                <a:spcPts val="0"/>
              </a:spcAft>
              <a:defRPr/>
            </a:pPr>
            <a:r>
              <a:rPr lang="es-ES" dirty="0" smtClean="0"/>
              <a:t>Comentarios del Capítulo 6</a:t>
            </a:r>
            <a:endParaRPr lang="es-ES" dirty="0" smtClean="0"/>
          </a:p>
        </p:txBody>
      </p:sp>
      <p:sp>
        <p:nvSpPr>
          <p:cNvPr id="28674" name="Rectangle 3"/>
          <p:cNvSpPr>
            <a:spLocks noGrp="1" noChangeArrowheads="1"/>
          </p:cNvSpPr>
          <p:nvPr>
            <p:ph idx="1"/>
          </p:nvPr>
        </p:nvSpPr>
        <p:spPr>
          <a:xfrm>
            <a:off x="395536" y="1628800"/>
            <a:ext cx="8229600" cy="4680520"/>
          </a:xfrm>
        </p:spPr>
        <p:txBody>
          <a:bodyPr>
            <a:normAutofit fontScale="92500" lnSpcReduction="10000"/>
          </a:bodyPr>
          <a:lstStyle/>
          <a:p>
            <a:pPr algn="just">
              <a:lnSpc>
                <a:spcPct val="80000"/>
              </a:lnSpc>
            </a:pPr>
            <a:r>
              <a:rPr lang="es-ES_tradnl" sz="2800" dirty="0" smtClean="0"/>
              <a:t>El programa problema3_dmi tiene la opción </a:t>
            </a:r>
            <a:r>
              <a:rPr lang="es-ES_tradnl" sz="2800" dirty="0" err="1" smtClean="0"/>
              <a:t>señal_referencia</a:t>
            </a:r>
            <a:r>
              <a:rPr lang="es-ES_tradnl" sz="2800" dirty="0" smtClean="0"/>
              <a:t> </a:t>
            </a:r>
            <a:r>
              <a:rPr lang="es-ES_tradnl" sz="2800" dirty="0" smtClean="0"/>
              <a:t>para cambiar la señal de referencia</a:t>
            </a:r>
            <a:r>
              <a:rPr lang="es-ES" sz="2800" dirty="0" smtClean="0"/>
              <a:t> .</a:t>
            </a:r>
          </a:p>
          <a:p>
            <a:pPr algn="just">
              <a:lnSpc>
                <a:spcPct val="80000"/>
              </a:lnSpc>
            </a:pPr>
            <a:r>
              <a:rPr lang="es-ES_tradnl" sz="2800" dirty="0" smtClean="0"/>
              <a:t>La señal de entrada:</a:t>
            </a:r>
          </a:p>
          <a:p>
            <a:pPr algn="just">
              <a:lnSpc>
                <a:spcPct val="80000"/>
              </a:lnSpc>
              <a:buFontTx/>
              <a:buNone/>
            </a:pPr>
            <a:r>
              <a:rPr lang="es-ES_tradnl" sz="2800" dirty="0" smtClean="0"/>
              <a:t>              entrada(k) = sin((2*pi*k)/M)</a:t>
            </a:r>
            <a:r>
              <a:rPr lang="es-ES" sz="2800" dirty="0" smtClean="0"/>
              <a:t> </a:t>
            </a:r>
          </a:p>
          <a:p>
            <a:pPr algn="just">
              <a:lnSpc>
                <a:spcPct val="80000"/>
              </a:lnSpc>
            </a:pPr>
            <a:r>
              <a:rPr lang="es-ES_tradnl" sz="2800" dirty="0" smtClean="0"/>
              <a:t>La  señal  de  referencia:</a:t>
            </a:r>
          </a:p>
          <a:p>
            <a:pPr algn="just">
              <a:lnSpc>
                <a:spcPct val="80000"/>
              </a:lnSpc>
              <a:buFontTx/>
              <a:buNone/>
            </a:pPr>
            <a:r>
              <a:rPr lang="es-ES_tradnl" sz="2800" dirty="0" smtClean="0"/>
              <a:t>              </a:t>
            </a:r>
            <a:r>
              <a:rPr lang="es-ES_tradnl" sz="2800" dirty="0" err="1" smtClean="0"/>
              <a:t>señal_referencia</a:t>
            </a:r>
            <a:r>
              <a:rPr lang="es-ES_tradnl" sz="2800" dirty="0" smtClean="0"/>
              <a:t>(k) = </a:t>
            </a:r>
            <a:r>
              <a:rPr lang="es-ES_tradnl" sz="2800" dirty="0" err="1" smtClean="0"/>
              <a:t>cos</a:t>
            </a:r>
            <a:r>
              <a:rPr lang="es-ES_tradnl" sz="2800" dirty="0" smtClean="0"/>
              <a:t>((2*pi*k)/M) </a:t>
            </a:r>
          </a:p>
          <a:p>
            <a:pPr algn="just">
              <a:lnSpc>
                <a:spcPct val="80000"/>
              </a:lnSpc>
              <a:buFontTx/>
              <a:buNone/>
            </a:pPr>
            <a:r>
              <a:rPr lang="es-ES" dirty="0" smtClean="0"/>
              <a:t>	Un peligro que se tiene con el algoritmo </a:t>
            </a:r>
            <a:r>
              <a:rPr lang="es-ES" dirty="0" smtClean="0"/>
              <a:t>DMI </a:t>
            </a:r>
            <a:r>
              <a:rPr lang="es-ES" dirty="0" smtClean="0"/>
              <a:t>es que por su rápida convergencia pueda hacer que la señal se pierda y no se halle la convergencia en algunos casos.</a:t>
            </a:r>
            <a:endParaRPr lang="es-ES_tradnl" sz="2800" dirty="0" smtClean="0"/>
          </a:p>
          <a:p>
            <a:pPr algn="just"/>
            <a:r>
              <a:rPr lang="es-ES" sz="2800" dirty="0" smtClean="0"/>
              <a:t>Por el caso expuesto anterior al algoritmo DMI utiliza señal de referencia para evitar la perdida de señal.</a:t>
            </a:r>
          </a:p>
          <a:p>
            <a:pPr algn="just"/>
            <a:r>
              <a:rPr lang="es-ES" sz="2800" dirty="0" smtClean="0"/>
              <a:t>En este algoritmo se debe cumplir máximos y mínimos, como condiciones de funcionamiento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29600" cy="782960"/>
          </a:xfrm>
        </p:spPr>
        <p:txBody>
          <a:bodyPr>
            <a:normAutofit fontScale="90000"/>
          </a:bodyPr>
          <a:lstStyle/>
          <a:p>
            <a:r>
              <a:rPr lang="es-ES" dirty="0" smtClean="0"/>
              <a:t>CONCLUSIONES</a:t>
            </a:r>
            <a:endParaRPr lang="es-ES" dirty="0"/>
          </a:p>
        </p:txBody>
      </p:sp>
      <p:sp>
        <p:nvSpPr>
          <p:cNvPr id="3" name="2 Marcador de contenido"/>
          <p:cNvSpPr>
            <a:spLocks noGrp="1"/>
          </p:cNvSpPr>
          <p:nvPr>
            <p:ph idx="1"/>
          </p:nvPr>
        </p:nvSpPr>
        <p:spPr>
          <a:xfrm>
            <a:off x="457200" y="1268760"/>
            <a:ext cx="8229600" cy="5055840"/>
          </a:xfrm>
        </p:spPr>
        <p:txBody>
          <a:bodyPr>
            <a:normAutofit fontScale="47500" lnSpcReduction="20000"/>
          </a:bodyPr>
          <a:lstStyle/>
          <a:p>
            <a:pPr algn="just"/>
            <a:r>
              <a:rPr lang="es-ES" sz="2800" dirty="0" smtClean="0"/>
              <a:t>¿Se podría implementar algoritmos adaptativos CMA y DMI en </a:t>
            </a:r>
            <a:r>
              <a:rPr lang="es-ES" sz="2800" dirty="0" err="1" smtClean="0"/>
              <a:t>Matlab</a:t>
            </a:r>
            <a:r>
              <a:rPr lang="es-ES" sz="2800" dirty="0" smtClean="0"/>
              <a:t>? </a:t>
            </a:r>
            <a:endParaRPr lang="es-ES" sz="2800" dirty="0" smtClean="0"/>
          </a:p>
          <a:p>
            <a:pPr algn="just"/>
            <a:r>
              <a:rPr lang="es-ES" sz="2800" dirty="0" smtClean="0"/>
              <a:t>Si se puede, inclusive se puede aplicar señales </a:t>
            </a:r>
            <a:r>
              <a:rPr lang="es-ES" sz="2800" dirty="0" err="1" smtClean="0"/>
              <a:t>senosoidales</a:t>
            </a:r>
            <a:r>
              <a:rPr lang="es-ES" sz="2800" dirty="0" smtClean="0"/>
              <a:t> en estas, aunque hay un aumento de error en comparación con las señales </a:t>
            </a:r>
            <a:r>
              <a:rPr lang="es-ES" sz="2800" dirty="0" err="1" smtClean="0"/>
              <a:t>gaussianas</a:t>
            </a:r>
            <a:r>
              <a:rPr lang="es-ES" sz="2800" dirty="0" smtClean="0"/>
              <a:t>,  hay que tener presente que el algoritmo </a:t>
            </a:r>
            <a:r>
              <a:rPr lang="es-ES" sz="2800" dirty="0" err="1" smtClean="0"/>
              <a:t>cma</a:t>
            </a:r>
            <a:r>
              <a:rPr lang="es-ES" sz="2800" dirty="0" smtClean="0"/>
              <a:t> no siempre </a:t>
            </a:r>
            <a:r>
              <a:rPr lang="es-ES" sz="2800" dirty="0" err="1" smtClean="0"/>
              <a:t>convergue</a:t>
            </a:r>
            <a:r>
              <a:rPr lang="es-ES" sz="2800" dirty="0" smtClean="0"/>
              <a:t> para señales </a:t>
            </a:r>
            <a:r>
              <a:rPr lang="es-ES" sz="2800" dirty="0" err="1" smtClean="0"/>
              <a:t>gaussianas</a:t>
            </a:r>
            <a:r>
              <a:rPr lang="es-ES" sz="2800" dirty="0" smtClean="0"/>
              <a:t>.</a:t>
            </a:r>
          </a:p>
          <a:p>
            <a:pPr algn="just"/>
            <a:r>
              <a:rPr lang="es-ES" sz="2800" dirty="0" smtClean="0"/>
              <a:t>Yo </a:t>
            </a:r>
            <a:r>
              <a:rPr lang="es-ES" sz="2800" dirty="0" err="1" smtClean="0"/>
              <a:t>recomendaria</a:t>
            </a:r>
            <a:r>
              <a:rPr lang="es-ES" sz="2800" dirty="0" smtClean="0"/>
              <a:t> que los egresados de </a:t>
            </a:r>
            <a:r>
              <a:rPr lang="es-ES" sz="2800" dirty="0" err="1" smtClean="0"/>
              <a:t>ingenieria</a:t>
            </a:r>
            <a:r>
              <a:rPr lang="es-ES" sz="2800" dirty="0" smtClean="0"/>
              <a:t> que </a:t>
            </a:r>
            <a:r>
              <a:rPr lang="es-ES" sz="2800" dirty="0" err="1" smtClean="0"/>
              <a:t>esten</a:t>
            </a:r>
            <a:r>
              <a:rPr lang="es-ES" sz="2800" dirty="0" smtClean="0"/>
              <a:t> investigando estos algoritmos vean los resultados obtenidos en estas aplicaciones, y que mejoren estos algoritmos de ser posible.</a:t>
            </a:r>
            <a:endParaRPr lang="es-ES" sz="2800" dirty="0" smtClean="0"/>
          </a:p>
          <a:p>
            <a:pPr algn="just"/>
            <a:r>
              <a:rPr lang="es-ES" sz="2800" dirty="0" smtClean="0"/>
              <a:t>¿Se podría aplicar los mismos valores de entrada en estos cuatro algoritmos adaptativos y comparar los resultados  obtenidos?. </a:t>
            </a:r>
            <a:endParaRPr lang="es-ES" sz="2800" dirty="0" smtClean="0"/>
          </a:p>
          <a:p>
            <a:pPr algn="just"/>
            <a:r>
              <a:rPr lang="es-ES" sz="2800" dirty="0" smtClean="0"/>
              <a:t>Si se puede, pero al utilizar los mismo valores en algunos de ellos el error aumenta mucho y hay el riesgo de perdida de señal sobretodo en los algoritmos CMA y DMI. </a:t>
            </a:r>
            <a:r>
              <a:rPr lang="es-ES" sz="2800" dirty="0" err="1" smtClean="0"/>
              <a:t>Recomendaria</a:t>
            </a:r>
            <a:r>
              <a:rPr lang="es-ES" sz="2800" dirty="0" smtClean="0"/>
              <a:t> que </a:t>
            </a:r>
            <a:r>
              <a:rPr lang="es-ES" sz="2800" dirty="0" err="1" smtClean="0"/>
              <a:t>algun</a:t>
            </a:r>
            <a:r>
              <a:rPr lang="es-ES" sz="2800" dirty="0" smtClean="0"/>
              <a:t> egresado o ingeniero trate de evitar la perdida de señal del algoritmo DMI. Ya que esto se </a:t>
            </a:r>
            <a:r>
              <a:rPr lang="es-ES" sz="2800" dirty="0" err="1" smtClean="0"/>
              <a:t>podria</a:t>
            </a:r>
            <a:r>
              <a:rPr lang="es-ES" sz="2800" dirty="0" smtClean="0"/>
              <a:t> evitar solo con un poco de mayor </a:t>
            </a:r>
            <a:r>
              <a:rPr lang="es-ES" sz="2800" dirty="0" err="1" smtClean="0"/>
              <a:t>analisis</a:t>
            </a:r>
            <a:r>
              <a:rPr lang="es-ES" sz="2800" dirty="0" smtClean="0"/>
              <a:t> del algoritmo y que nosotros no resolvimos por falta de tiempo.</a:t>
            </a:r>
            <a:endParaRPr lang="es-ES" sz="2800" dirty="0" smtClean="0"/>
          </a:p>
          <a:p>
            <a:pPr algn="just"/>
            <a:r>
              <a:rPr lang="es-ES" sz="2800" dirty="0" smtClean="0"/>
              <a:t>¿Se podría comparar la velocidad de convergencia, la potencia del sistema entre 3 y 10 pesos de antenas (número de antenas)?. </a:t>
            </a:r>
            <a:endParaRPr lang="es-ES" sz="2800" dirty="0" smtClean="0"/>
          </a:p>
          <a:p>
            <a:pPr algn="just"/>
            <a:r>
              <a:rPr lang="es-ES" sz="2800" dirty="0" smtClean="0"/>
              <a:t>Si se puede aplicar la misma formula de calculo de potencia, </a:t>
            </a:r>
            <a:r>
              <a:rPr lang="es-ES" sz="2800" dirty="0" err="1" smtClean="0"/>
              <a:t>tambien</a:t>
            </a:r>
            <a:r>
              <a:rPr lang="es-ES" sz="2800" dirty="0" smtClean="0"/>
              <a:t> podemos determinar la velocidad de </a:t>
            </a:r>
            <a:r>
              <a:rPr lang="es-ES" sz="2800" dirty="0" err="1" smtClean="0"/>
              <a:t>convergerncia</a:t>
            </a:r>
            <a:r>
              <a:rPr lang="es-ES" sz="2800" dirty="0" smtClean="0"/>
              <a:t> al ver el numero de muestra y ver si se forma la curva correctamente.</a:t>
            </a:r>
            <a:endParaRPr lang="es-ES" sz="4400" dirty="0" smtClean="0"/>
          </a:p>
          <a:p>
            <a:pPr algn="just"/>
            <a:r>
              <a:rPr lang="es-ES" sz="2800" dirty="0" smtClean="0"/>
              <a:t>¿Cuál sería el comportamiento de la velocidad de convergencia del algoritmo si variamos el número de antenas (valores de entrada) </a:t>
            </a:r>
            <a:endParaRPr lang="es-ES" sz="2800" dirty="0" smtClean="0"/>
          </a:p>
          <a:p>
            <a:pPr algn="just"/>
            <a:r>
              <a:rPr lang="es-ES" sz="2800" dirty="0" smtClean="0"/>
              <a:t>Al variar el número de antenas se presenta un mayor error si se distancia del numero de orden del canal, esta es una </a:t>
            </a:r>
            <a:r>
              <a:rPr lang="es-ES" sz="2800" dirty="0" err="1" smtClean="0"/>
              <a:t>caracteristica</a:t>
            </a:r>
            <a:r>
              <a:rPr lang="es-ES" sz="2800" dirty="0" smtClean="0"/>
              <a:t> de los filtros de </a:t>
            </a:r>
            <a:r>
              <a:rPr lang="es-ES" sz="2800" dirty="0" err="1" smtClean="0"/>
              <a:t>wiener</a:t>
            </a:r>
            <a:r>
              <a:rPr lang="es-ES" sz="2800" dirty="0" smtClean="0"/>
              <a:t> y de </a:t>
            </a:r>
            <a:r>
              <a:rPr lang="es-ES" sz="2800" dirty="0" err="1" smtClean="0"/>
              <a:t>kalman</a:t>
            </a:r>
            <a:r>
              <a:rPr lang="es-ES" sz="2800" dirty="0" smtClean="0"/>
              <a:t>..</a:t>
            </a:r>
            <a:endParaRPr lang="es-ES" sz="2800" dirty="0" smtClean="0"/>
          </a:p>
          <a:p>
            <a:pPr algn="just"/>
            <a:r>
              <a:rPr lang="es-ES" sz="2800" dirty="0" smtClean="0"/>
              <a:t>¿</a:t>
            </a:r>
            <a:r>
              <a:rPr lang="es-ES" sz="2800" dirty="0" smtClean="0"/>
              <a:t>Variando el número de antenas en estos algoritmos adaptativos se podría ver el comportamiento de las curvas en algunos tipos de gráficos como son: curvas de error, curvas de pesos estimados, curva de la señal a la salida del filtro vs la señal de referencia del sistema</a:t>
            </a:r>
            <a:r>
              <a:rPr lang="es-ES" sz="2800" dirty="0" smtClean="0"/>
              <a:t>?</a:t>
            </a:r>
          </a:p>
          <a:p>
            <a:pPr algn="just"/>
            <a:r>
              <a:rPr lang="es-ES" sz="2800" dirty="0" smtClean="0"/>
              <a:t>Si se puede, originando que se pueda ver el comportamiento de las diferentes zonas de control de los algoritmos. </a:t>
            </a:r>
            <a:endParaRPr lang="es-ES" sz="2800"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794352"/>
          </a:xfrm>
        </p:spPr>
        <p:txBody>
          <a:bodyPr>
            <a:noAutofit/>
          </a:bodyPr>
          <a:lstStyle/>
          <a:p>
            <a:r>
              <a:rPr lang="es-ES" sz="4000" dirty="0" smtClean="0"/>
              <a:t>CONCLUSIONES Y RECOMENDACIONES</a:t>
            </a:r>
            <a:endParaRPr lang="es-ES" sz="4000" dirty="0"/>
          </a:p>
        </p:txBody>
      </p:sp>
      <p:sp>
        <p:nvSpPr>
          <p:cNvPr id="3" name="2 Marcador de contenido"/>
          <p:cNvSpPr>
            <a:spLocks noGrp="1"/>
          </p:cNvSpPr>
          <p:nvPr>
            <p:ph idx="1"/>
          </p:nvPr>
        </p:nvSpPr>
        <p:spPr>
          <a:xfrm>
            <a:off x="395536" y="1556792"/>
            <a:ext cx="8229600" cy="4968552"/>
          </a:xfrm>
        </p:spPr>
        <p:txBody>
          <a:bodyPr>
            <a:noAutofit/>
          </a:bodyPr>
          <a:lstStyle/>
          <a:p>
            <a:pPr algn="just"/>
            <a:r>
              <a:rPr lang="es-ES" sz="1600" dirty="0" smtClean="0"/>
              <a:t>Si </a:t>
            </a:r>
            <a:r>
              <a:rPr lang="es-ES" sz="1600" dirty="0" smtClean="0"/>
              <a:t>se puede aplicar señales </a:t>
            </a:r>
            <a:r>
              <a:rPr lang="es-ES" sz="1600" dirty="0" err="1" smtClean="0"/>
              <a:t>senosoidales</a:t>
            </a:r>
            <a:r>
              <a:rPr lang="es-ES" sz="1600" dirty="0" smtClean="0"/>
              <a:t> en </a:t>
            </a:r>
            <a:r>
              <a:rPr lang="es-ES" sz="1600" dirty="0" smtClean="0"/>
              <a:t>estos algoritmos </a:t>
            </a:r>
            <a:r>
              <a:rPr lang="es-ES" sz="1600" dirty="0" smtClean="0"/>
              <a:t>, </a:t>
            </a:r>
            <a:r>
              <a:rPr lang="es-ES" sz="1600" dirty="0" smtClean="0"/>
              <a:t>pero  hay que tener cuidado  con la </a:t>
            </a:r>
            <a:r>
              <a:rPr lang="es-ES" sz="1600" dirty="0" err="1" smtClean="0"/>
              <a:t>multiplicacion</a:t>
            </a:r>
            <a:r>
              <a:rPr lang="es-ES" sz="1600" dirty="0" smtClean="0"/>
              <a:t> de las matrices y el valor del vector P del algoritmo </a:t>
            </a:r>
            <a:r>
              <a:rPr lang="es-ES" sz="1600" dirty="0" smtClean="0"/>
              <a:t>CMA que </a:t>
            </a:r>
            <a:r>
              <a:rPr lang="es-ES" sz="1600" dirty="0" smtClean="0"/>
              <a:t>tiende a perder la señal</a:t>
            </a:r>
            <a:r>
              <a:rPr lang="es-ES" sz="1600" dirty="0" smtClean="0"/>
              <a:t>.</a:t>
            </a:r>
          </a:p>
          <a:p>
            <a:pPr algn="just"/>
            <a:r>
              <a:rPr lang="es-ES" sz="1600" dirty="0" smtClean="0"/>
              <a:t>En cuanto a las diferencias el algoritmo DMI </a:t>
            </a:r>
            <a:r>
              <a:rPr lang="es-ES" sz="1600" dirty="0" smtClean="0"/>
              <a:t>utiliza el </a:t>
            </a:r>
            <a:r>
              <a:rPr lang="es-ES" sz="1600" dirty="0" smtClean="0"/>
              <a:t>filtro de Wiener  y </a:t>
            </a:r>
            <a:r>
              <a:rPr lang="es-ES" sz="1600" dirty="0" smtClean="0"/>
              <a:t>el algoritmo </a:t>
            </a:r>
            <a:r>
              <a:rPr lang="es-ES" sz="1600" dirty="0" smtClean="0"/>
              <a:t>CMA utiliza </a:t>
            </a:r>
            <a:r>
              <a:rPr lang="es-ES" sz="1600" dirty="0" smtClean="0"/>
              <a:t>el filtro de </a:t>
            </a:r>
            <a:r>
              <a:rPr lang="es-ES" sz="1600" dirty="0" err="1" smtClean="0"/>
              <a:t>Kalman</a:t>
            </a:r>
            <a:r>
              <a:rPr lang="es-ES" sz="1600" dirty="0" smtClean="0"/>
              <a:t>. el </a:t>
            </a:r>
            <a:r>
              <a:rPr lang="es-ES" sz="1600" dirty="0" smtClean="0"/>
              <a:t>algoritmo CMA normalmente no utiliza señal de referencia pero para </a:t>
            </a:r>
            <a:r>
              <a:rPr lang="es-ES" sz="1600" dirty="0" smtClean="0"/>
              <a:t>evitar </a:t>
            </a:r>
            <a:r>
              <a:rPr lang="es-ES" sz="1600" dirty="0" smtClean="0"/>
              <a:t>perdida de señal se recomienda utilizarlo. Y en el algoritmo DMI se </a:t>
            </a:r>
            <a:r>
              <a:rPr lang="es-ES" sz="1600" dirty="0" smtClean="0"/>
              <a:t>recomienda </a:t>
            </a:r>
            <a:r>
              <a:rPr lang="es-ES" sz="1600" dirty="0" smtClean="0"/>
              <a:t>utilizar </a:t>
            </a:r>
            <a:r>
              <a:rPr lang="es-ES" sz="1600" dirty="0" smtClean="0"/>
              <a:t>métodos </a:t>
            </a:r>
            <a:r>
              <a:rPr lang="es-ES" sz="1600" dirty="0" smtClean="0"/>
              <a:t>que impidan la perdida de señal </a:t>
            </a:r>
            <a:r>
              <a:rPr lang="es-ES" sz="1600" dirty="0" smtClean="0"/>
              <a:t>.</a:t>
            </a:r>
            <a:endParaRPr lang="es-ES" sz="1600" dirty="0" smtClean="0"/>
          </a:p>
          <a:p>
            <a:pPr algn="just"/>
            <a:r>
              <a:rPr lang="es-ES" sz="1600" dirty="0" smtClean="0"/>
              <a:t>Si se </a:t>
            </a:r>
            <a:r>
              <a:rPr lang="es-ES" sz="1600" dirty="0" smtClean="0"/>
              <a:t>puede comparar los resultados obtenidos al ingresar el </a:t>
            </a:r>
            <a:r>
              <a:rPr lang="es-ES" sz="1600" dirty="0" smtClean="0"/>
              <a:t>ruido </a:t>
            </a:r>
            <a:r>
              <a:rPr lang="es-ES" sz="1600" dirty="0" smtClean="0"/>
              <a:t>a </a:t>
            </a:r>
            <a:r>
              <a:rPr lang="es-ES" sz="1600" dirty="0" smtClean="0"/>
              <a:t>la entrada del filtro es mejor que ingresado a su salida, porque permite filtrar el ruido desde la primera </a:t>
            </a:r>
            <a:r>
              <a:rPr lang="es-ES" sz="1600" dirty="0" smtClean="0"/>
              <a:t>iteración</a:t>
            </a:r>
            <a:r>
              <a:rPr lang="es-ES" sz="1600" dirty="0" smtClean="0"/>
              <a:t>. </a:t>
            </a:r>
          </a:p>
          <a:p>
            <a:pPr algn="just"/>
            <a:r>
              <a:rPr lang="es-ES" sz="1600" dirty="0" smtClean="0"/>
              <a:t>El error en la convergencia aumenta </a:t>
            </a:r>
            <a:r>
              <a:rPr lang="es-ES" sz="1600" dirty="0" smtClean="0"/>
              <a:t>de diferente manera según el algoritmo utilizado y a los valores de entrada empleados, algunas veces el error es muy alto para unos valores y en otros es bastante bajo</a:t>
            </a:r>
            <a:r>
              <a:rPr lang="es-ES" sz="1600" dirty="0" smtClean="0"/>
              <a:t>.</a:t>
            </a:r>
            <a:r>
              <a:rPr lang="es-ES" sz="1600" dirty="0" smtClean="0"/>
              <a:t> </a:t>
            </a:r>
            <a:endParaRPr lang="es-ES" sz="1600" dirty="0" smtClean="0"/>
          </a:p>
          <a:p>
            <a:pPr algn="just"/>
            <a:r>
              <a:rPr lang="es-ES" sz="1600" dirty="0" smtClean="0"/>
              <a:t>S</a:t>
            </a:r>
            <a:r>
              <a:rPr lang="es-ES" sz="1600" dirty="0" smtClean="0"/>
              <a:t>ería </a:t>
            </a:r>
            <a:r>
              <a:rPr lang="es-ES" sz="1600" dirty="0" smtClean="0"/>
              <a:t>interesante que se presente en clase de algún laboratorio de telecomunicaciones o de señales el comportamiento de estos algoritmos</a:t>
            </a:r>
            <a:r>
              <a:rPr lang="es-ES" sz="1600" dirty="0" smtClean="0"/>
              <a:t>.</a:t>
            </a:r>
          </a:p>
          <a:p>
            <a:pPr algn="just"/>
            <a:r>
              <a:rPr lang="es-ES" sz="1600" dirty="0" smtClean="0"/>
              <a:t>Se  </a:t>
            </a:r>
            <a:r>
              <a:rPr lang="es-ES" sz="1600" dirty="0" smtClean="0"/>
              <a:t>recomienda hacer una práctica de laboratorio en donde se pueda ver la diferencia de ingresar el ruido a la entrada del filtro y a la salida del </a:t>
            </a:r>
            <a:r>
              <a:rPr lang="es-ES" sz="1600" dirty="0" smtClean="0"/>
              <a:t>filtro.</a:t>
            </a:r>
          </a:p>
          <a:p>
            <a:pPr algn="just"/>
            <a:r>
              <a:rPr lang="es-ES" sz="1600" dirty="0" smtClean="0"/>
              <a:t>Se  </a:t>
            </a:r>
            <a:r>
              <a:rPr lang="es-ES" sz="1600" dirty="0" smtClean="0"/>
              <a:t>recomienda hacer una </a:t>
            </a:r>
            <a:r>
              <a:rPr lang="es-ES" sz="1600" dirty="0" smtClean="0"/>
              <a:t>práctica </a:t>
            </a:r>
            <a:r>
              <a:rPr lang="es-ES" sz="1600" dirty="0" smtClean="0"/>
              <a:t>de laboratorio en donde se pueda ver la diferencia de ingresar el ruido a la entrada del filtro y a la salida del filtro</a:t>
            </a:r>
          </a:p>
          <a:p>
            <a:pPr algn="just"/>
            <a:endParaRPr lang="es-ES" sz="1600" dirty="0" smtClean="0"/>
          </a:p>
          <a:p>
            <a:pPr algn="just"/>
            <a:endParaRPr lang="es-ES" sz="1600" dirty="0" smtClean="0"/>
          </a:p>
          <a:p>
            <a:pPr algn="just"/>
            <a:endParaRPr lang="es-ES" sz="1800" dirty="0" smtClean="0"/>
          </a:p>
          <a:p>
            <a:pPr algn="just"/>
            <a:endParaRPr lang="es-ES" sz="18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guayaquil20gd9"/>
          <p:cNvPicPr>
            <a:picLocks noChangeAspect="1" noChangeArrowheads="1"/>
          </p:cNvPicPr>
          <p:nvPr/>
        </p:nvPicPr>
        <p:blipFill>
          <a:blip r:embed="rId2" cstate="print"/>
          <a:srcRect/>
          <a:stretch>
            <a:fillRect/>
          </a:stretch>
        </p:blipFill>
        <p:spPr bwMode="auto">
          <a:xfrm>
            <a:off x="215900" y="115888"/>
            <a:ext cx="2700338" cy="1898650"/>
          </a:xfrm>
          <a:prstGeom prst="rect">
            <a:avLst/>
          </a:prstGeom>
          <a:noFill/>
          <a:ln w="9525">
            <a:noFill/>
            <a:miter lim="800000"/>
            <a:headEnd/>
            <a:tailEnd/>
          </a:ln>
        </p:spPr>
      </p:pic>
      <p:pic>
        <p:nvPicPr>
          <p:cNvPr id="10" name="Picture 9" descr="guayaquil8xs0"/>
          <p:cNvPicPr>
            <a:picLocks noChangeAspect="1" noChangeArrowheads="1"/>
          </p:cNvPicPr>
          <p:nvPr/>
        </p:nvPicPr>
        <p:blipFill>
          <a:blip r:embed="rId3" cstate="print"/>
          <a:srcRect/>
          <a:stretch>
            <a:fillRect/>
          </a:stretch>
        </p:blipFill>
        <p:spPr bwMode="auto">
          <a:xfrm>
            <a:off x="3276600" y="61913"/>
            <a:ext cx="2663825" cy="1998662"/>
          </a:xfrm>
          <a:prstGeom prst="rect">
            <a:avLst/>
          </a:prstGeom>
          <a:noFill/>
          <a:ln w="9525">
            <a:noFill/>
            <a:miter lim="800000"/>
            <a:headEnd/>
            <a:tailEnd/>
          </a:ln>
        </p:spPr>
      </p:pic>
      <p:pic>
        <p:nvPicPr>
          <p:cNvPr id="11" name="Picture 10" descr="guayaquil9rn7"/>
          <p:cNvPicPr>
            <a:picLocks noChangeAspect="1" noChangeArrowheads="1"/>
          </p:cNvPicPr>
          <p:nvPr/>
        </p:nvPicPr>
        <p:blipFill>
          <a:blip r:embed="rId4" cstate="print"/>
          <a:srcRect/>
          <a:stretch>
            <a:fillRect/>
          </a:stretch>
        </p:blipFill>
        <p:spPr bwMode="auto">
          <a:xfrm>
            <a:off x="3203575" y="4652963"/>
            <a:ext cx="2916238" cy="1971675"/>
          </a:xfrm>
          <a:prstGeom prst="rect">
            <a:avLst/>
          </a:prstGeom>
          <a:noFill/>
          <a:ln w="9525">
            <a:noFill/>
            <a:miter lim="800000"/>
            <a:headEnd/>
            <a:tailEnd/>
          </a:ln>
        </p:spPr>
      </p:pic>
      <p:pic>
        <p:nvPicPr>
          <p:cNvPr id="12" name="Picture 11" descr="guayaquil10rb8"/>
          <p:cNvPicPr>
            <a:picLocks noChangeAspect="1" noChangeArrowheads="1"/>
          </p:cNvPicPr>
          <p:nvPr/>
        </p:nvPicPr>
        <p:blipFill>
          <a:blip r:embed="rId5" cstate="print"/>
          <a:srcRect/>
          <a:stretch>
            <a:fillRect/>
          </a:stretch>
        </p:blipFill>
        <p:spPr bwMode="auto">
          <a:xfrm>
            <a:off x="34925" y="4652963"/>
            <a:ext cx="2952750" cy="2000250"/>
          </a:xfrm>
          <a:prstGeom prst="rect">
            <a:avLst/>
          </a:prstGeom>
          <a:noFill/>
          <a:ln w="9525">
            <a:noFill/>
            <a:miter lim="800000"/>
            <a:headEnd/>
            <a:tailEnd/>
          </a:ln>
        </p:spPr>
      </p:pic>
      <p:pic>
        <p:nvPicPr>
          <p:cNvPr id="13" name="Picture 15" descr="guayaquil22mt0"/>
          <p:cNvPicPr>
            <a:picLocks noChangeAspect="1" noChangeArrowheads="1"/>
          </p:cNvPicPr>
          <p:nvPr/>
        </p:nvPicPr>
        <p:blipFill>
          <a:blip r:embed="rId6" cstate="print"/>
          <a:srcRect/>
          <a:stretch>
            <a:fillRect/>
          </a:stretch>
        </p:blipFill>
        <p:spPr bwMode="auto">
          <a:xfrm>
            <a:off x="179388" y="2349500"/>
            <a:ext cx="2663825" cy="1992313"/>
          </a:xfrm>
          <a:prstGeom prst="rect">
            <a:avLst/>
          </a:prstGeom>
          <a:noFill/>
          <a:ln w="9525">
            <a:noFill/>
            <a:miter lim="800000"/>
            <a:headEnd/>
            <a:tailEnd/>
          </a:ln>
        </p:spPr>
      </p:pic>
      <p:pic>
        <p:nvPicPr>
          <p:cNvPr id="14" name="Picture 16" descr="maac 8"/>
          <p:cNvPicPr>
            <a:picLocks noChangeAspect="1" noChangeArrowheads="1"/>
          </p:cNvPicPr>
          <p:nvPr/>
        </p:nvPicPr>
        <p:blipFill>
          <a:blip r:embed="rId7" cstate="print"/>
          <a:srcRect/>
          <a:stretch>
            <a:fillRect/>
          </a:stretch>
        </p:blipFill>
        <p:spPr bwMode="auto">
          <a:xfrm>
            <a:off x="3130550" y="2276475"/>
            <a:ext cx="2881313" cy="2016125"/>
          </a:xfrm>
          <a:prstGeom prst="rect">
            <a:avLst/>
          </a:prstGeom>
          <a:noFill/>
          <a:ln w="9525">
            <a:noFill/>
            <a:miter lim="800000"/>
            <a:headEnd/>
            <a:tailEnd/>
          </a:ln>
        </p:spPr>
      </p:pic>
      <p:pic>
        <p:nvPicPr>
          <p:cNvPr id="15" name="Picture 12" descr="guayaquil21zp2"/>
          <p:cNvPicPr>
            <a:picLocks noChangeAspect="1" noChangeArrowheads="1"/>
          </p:cNvPicPr>
          <p:nvPr/>
        </p:nvPicPr>
        <p:blipFill>
          <a:blip r:embed="rId8" cstate="print"/>
          <a:srcRect/>
          <a:stretch>
            <a:fillRect/>
          </a:stretch>
        </p:blipFill>
        <p:spPr bwMode="auto">
          <a:xfrm>
            <a:off x="6300788" y="4581525"/>
            <a:ext cx="2843212" cy="2028825"/>
          </a:xfrm>
          <a:prstGeom prst="rect">
            <a:avLst/>
          </a:prstGeom>
          <a:noFill/>
          <a:ln w="9525">
            <a:noFill/>
            <a:miter lim="800000"/>
            <a:headEnd/>
            <a:tailEnd/>
          </a:ln>
        </p:spPr>
      </p:pic>
      <p:pic>
        <p:nvPicPr>
          <p:cNvPr id="16" name="Picture 13" descr="macc 2"/>
          <p:cNvPicPr>
            <a:picLocks noChangeAspect="1" noChangeArrowheads="1"/>
          </p:cNvPicPr>
          <p:nvPr/>
        </p:nvPicPr>
        <p:blipFill>
          <a:blip r:embed="rId9" cstate="print"/>
          <a:srcRect/>
          <a:stretch>
            <a:fillRect/>
          </a:stretch>
        </p:blipFill>
        <p:spPr bwMode="auto">
          <a:xfrm>
            <a:off x="6300788" y="2276872"/>
            <a:ext cx="2843212" cy="1989138"/>
          </a:xfrm>
          <a:prstGeom prst="rect">
            <a:avLst/>
          </a:prstGeom>
          <a:noFill/>
          <a:ln w="9525">
            <a:noFill/>
            <a:miter lim="800000"/>
            <a:headEnd/>
            <a:tailEnd/>
          </a:ln>
        </p:spPr>
      </p:pic>
      <p:pic>
        <p:nvPicPr>
          <p:cNvPr id="17" name="Picture 14" descr="macc 9"/>
          <p:cNvPicPr>
            <a:picLocks noChangeAspect="1" noChangeArrowheads="1"/>
          </p:cNvPicPr>
          <p:nvPr/>
        </p:nvPicPr>
        <p:blipFill>
          <a:blip r:embed="rId10" cstate="print"/>
          <a:srcRect/>
          <a:stretch>
            <a:fillRect/>
          </a:stretch>
        </p:blipFill>
        <p:spPr bwMode="auto">
          <a:xfrm>
            <a:off x="6257925" y="0"/>
            <a:ext cx="2886075" cy="2020888"/>
          </a:xfrm>
          <a:prstGeom prst="rect">
            <a:avLst/>
          </a:prstGeom>
          <a:noFill/>
          <a:ln w="9525">
            <a:noFill/>
            <a:miter lim="800000"/>
            <a:headEnd/>
            <a:tailEnd/>
          </a:ln>
        </p:spPr>
      </p:pic>
      <p:sp>
        <p:nvSpPr>
          <p:cNvPr id="18" name="17 Rectángulo"/>
          <p:cNvSpPr/>
          <p:nvPr/>
        </p:nvSpPr>
        <p:spPr>
          <a:xfrm rot="19871991">
            <a:off x="5376457" y="4683402"/>
            <a:ext cx="356548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MUCHAS GRACIAS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s-ES" dirty="0" smtClean="0"/>
              <a:t>Las antenas inteligentes utilizan</a:t>
            </a:r>
            <a:endParaRPr lang="es-ES" dirty="0"/>
          </a:p>
        </p:txBody>
      </p:sp>
      <p:sp>
        <p:nvSpPr>
          <p:cNvPr id="3" name="2 Marcador de contenido"/>
          <p:cNvSpPr>
            <a:spLocks noGrp="1"/>
          </p:cNvSpPr>
          <p:nvPr>
            <p:ph idx="1"/>
          </p:nvPr>
        </p:nvSpPr>
        <p:spPr>
          <a:xfrm>
            <a:off x="467544" y="1556792"/>
            <a:ext cx="8229600" cy="4968552"/>
          </a:xfrm>
        </p:spPr>
        <p:txBody>
          <a:bodyPr>
            <a:noAutofit/>
          </a:bodyPr>
          <a:lstStyle/>
          <a:p>
            <a:pPr algn="just"/>
            <a:r>
              <a:rPr lang="es-ES" sz="1600" dirty="0" smtClean="0"/>
              <a:t>Arreglos </a:t>
            </a:r>
            <a:r>
              <a:rPr lang="es-ES" sz="1600" dirty="0" smtClean="0"/>
              <a:t>de antenas</a:t>
            </a:r>
          </a:p>
          <a:p>
            <a:pPr algn="just"/>
            <a:r>
              <a:rPr lang="es-ES" sz="1600" dirty="0" smtClean="0"/>
              <a:t>Procesamiento </a:t>
            </a:r>
            <a:r>
              <a:rPr lang="es-ES" sz="1600" dirty="0" smtClean="0"/>
              <a:t>de señales en radiofrecuencia</a:t>
            </a:r>
          </a:p>
          <a:p>
            <a:pPr algn="just"/>
            <a:r>
              <a:rPr lang="es-ES" sz="1600" dirty="0" smtClean="0"/>
              <a:t>Procesamiento </a:t>
            </a:r>
            <a:r>
              <a:rPr lang="es-ES" sz="1600" dirty="0" smtClean="0"/>
              <a:t>de señales digitales con el propósito de mejorar la capacidad de los canales y la calidad de los servicios de comunicación, esencialmente de carácter móvil</a:t>
            </a:r>
            <a:r>
              <a:rPr lang="es-ES" sz="1600" dirty="0" smtClean="0"/>
              <a:t>. </a:t>
            </a:r>
            <a:endParaRPr lang="es-ES" sz="1600" dirty="0" smtClean="0"/>
          </a:p>
          <a:p>
            <a:pPr algn="just">
              <a:buNone/>
            </a:pPr>
            <a:r>
              <a:rPr lang="es-ES" sz="1600" dirty="0" smtClean="0"/>
              <a:t>      Ejemplos:  </a:t>
            </a:r>
          </a:p>
          <a:p>
            <a:pPr algn="just">
              <a:buNone/>
            </a:pPr>
            <a:r>
              <a:rPr lang="es-ES" sz="1600" dirty="0" smtClean="0"/>
              <a:t> </a:t>
            </a:r>
            <a:r>
              <a:rPr lang="es-ES" sz="1600" dirty="0" smtClean="0"/>
              <a:t>     </a:t>
            </a:r>
            <a:r>
              <a:rPr lang="es-ES" sz="1600" dirty="0" smtClean="0"/>
              <a:t>• </a:t>
            </a:r>
            <a:r>
              <a:rPr lang="es-ES" sz="1600" dirty="0" smtClean="0"/>
              <a:t>Telefonía </a:t>
            </a:r>
            <a:r>
              <a:rPr lang="es-ES" sz="1600" dirty="0" smtClean="0"/>
              <a:t>celular</a:t>
            </a:r>
            <a:endParaRPr lang="es-ES" sz="1600" dirty="0" smtClean="0"/>
          </a:p>
          <a:p>
            <a:pPr algn="just">
              <a:buNone/>
            </a:pPr>
            <a:r>
              <a:rPr lang="es-ES" sz="1600" dirty="0" smtClean="0"/>
              <a:t>      </a:t>
            </a:r>
            <a:r>
              <a:rPr lang="es-ES" sz="1600" dirty="0" smtClean="0"/>
              <a:t>• </a:t>
            </a:r>
            <a:r>
              <a:rPr lang="es-ES" sz="1600" dirty="0" smtClean="0"/>
              <a:t>Redes </a:t>
            </a:r>
            <a:r>
              <a:rPr lang="es-ES" sz="1600" dirty="0" smtClean="0"/>
              <a:t>inalámbricas</a:t>
            </a:r>
          </a:p>
          <a:p>
            <a:pPr algn="just">
              <a:buNone/>
            </a:pPr>
            <a:endParaRPr lang="es-ES" sz="1600" dirty="0" smtClean="0"/>
          </a:p>
          <a:p>
            <a:pPr algn="just"/>
            <a:r>
              <a:rPr lang="es-ES" sz="1600" dirty="0" smtClean="0"/>
              <a:t>Telefonía celular Consiste </a:t>
            </a:r>
            <a:r>
              <a:rPr lang="es-ES" sz="1600" dirty="0" smtClean="0"/>
              <a:t>en dividir un área geográfica en celdas o células hexagonales en cuyo centro se encuentra una estación base (EB).</a:t>
            </a:r>
            <a:endParaRPr lang="es-ES" sz="1600" dirty="0" smtClean="0"/>
          </a:p>
          <a:p>
            <a:pPr algn="just"/>
            <a:endParaRPr lang="es-ES" sz="1600" dirty="0" smtClean="0"/>
          </a:p>
          <a:p>
            <a:pPr algn="just"/>
            <a:r>
              <a:rPr lang="es-ES" sz="1600" dirty="0" smtClean="0"/>
              <a:t>La </a:t>
            </a:r>
            <a:r>
              <a:rPr lang="es-ES" sz="1600" dirty="0" smtClean="0"/>
              <a:t>EB puede transmitir y recibir señales de RF y establecer un enlace con un usuario (móvil) presente dentro de su área de cobertura</a:t>
            </a:r>
            <a:r>
              <a:rPr lang="es-ES" sz="1600" dirty="0" smtClean="0"/>
              <a:t>.</a:t>
            </a:r>
          </a:p>
          <a:p>
            <a:pPr algn="just"/>
            <a:endParaRPr lang="es-ES" sz="1600" dirty="0" smtClean="0"/>
          </a:p>
          <a:p>
            <a:pPr algn="just"/>
            <a:r>
              <a:rPr lang="es-ES" sz="1600" dirty="0" smtClean="0"/>
              <a:t>Cada </a:t>
            </a:r>
            <a:r>
              <a:rPr lang="es-ES" sz="1600" dirty="0" smtClean="0"/>
              <a:t>EB tiene la capacidad de dar servicio a cierta cantidad de usuarios simultáneamente, y de conectarlos a otros usuarios en la misma o en otras células, o al servicio público de telefonía conmutado</a:t>
            </a:r>
            <a:endParaRPr lang="es-E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229600" cy="1143000"/>
          </a:xfrm>
        </p:spPr>
        <p:txBody>
          <a:bodyPr>
            <a:normAutofit fontScale="90000"/>
          </a:bodyPr>
          <a:lstStyle/>
          <a:p>
            <a:pPr algn="ctr"/>
            <a:r>
              <a:rPr lang="es-ES_tradnl" b="1" dirty="0" smtClean="0">
                <a:solidFill>
                  <a:schemeClr val="accent1">
                    <a:lumMod val="60000"/>
                    <a:lumOff val="40000"/>
                  </a:schemeClr>
                </a:solidFill>
              </a:rPr>
              <a:t>Ventajas de </a:t>
            </a:r>
            <a:r>
              <a:rPr lang="es-ES_tradnl" b="1" dirty="0" smtClean="0">
                <a:solidFill>
                  <a:schemeClr val="accent1">
                    <a:lumMod val="60000"/>
                    <a:lumOff val="40000"/>
                  </a:schemeClr>
                </a:solidFill>
              </a:rPr>
              <a:t>los sistemas de antenas inteligentes</a:t>
            </a:r>
            <a:endParaRPr lang="es-ES" dirty="0"/>
          </a:p>
        </p:txBody>
      </p:sp>
      <p:sp>
        <p:nvSpPr>
          <p:cNvPr id="3" name="2 Marcador de contenido"/>
          <p:cNvSpPr>
            <a:spLocks noGrp="1"/>
          </p:cNvSpPr>
          <p:nvPr>
            <p:ph idx="1"/>
          </p:nvPr>
        </p:nvSpPr>
        <p:spPr>
          <a:xfrm>
            <a:off x="467544" y="2132856"/>
            <a:ext cx="8229600" cy="4389120"/>
          </a:xfrm>
        </p:spPr>
        <p:txBody>
          <a:bodyPr>
            <a:normAutofit/>
          </a:bodyPr>
          <a:lstStyle/>
          <a:p>
            <a:pPr lvl="2"/>
            <a:r>
              <a:rPr lang="es-ES_tradnl" dirty="0" smtClean="0"/>
              <a:t>Incremento </a:t>
            </a:r>
            <a:r>
              <a:rPr lang="es-ES_tradnl" dirty="0" smtClean="0"/>
              <a:t>de la zona de cobertura</a:t>
            </a:r>
            <a:endParaRPr lang="es-ES" b="1" dirty="0" smtClean="0"/>
          </a:p>
          <a:p>
            <a:pPr lvl="2"/>
            <a:r>
              <a:rPr lang="es-ES_tradnl" dirty="0" smtClean="0"/>
              <a:t>Reducción de la potencia transmitida</a:t>
            </a:r>
            <a:endParaRPr lang="es-ES" b="1" dirty="0" smtClean="0"/>
          </a:p>
          <a:p>
            <a:pPr lvl="2"/>
            <a:r>
              <a:rPr lang="es-ES_tradnl" dirty="0" smtClean="0"/>
              <a:t>Reducción de la propagación </a:t>
            </a:r>
            <a:r>
              <a:rPr lang="es-ES_tradnl" dirty="0" err="1" smtClean="0"/>
              <a:t>multitrayecto</a:t>
            </a:r>
            <a:endParaRPr lang="es-ES" b="1" dirty="0" smtClean="0"/>
          </a:p>
          <a:p>
            <a:pPr lvl="2"/>
            <a:r>
              <a:rPr lang="es-ES_tradnl" dirty="0" smtClean="0"/>
              <a:t>Reducción del nivel de interferencia</a:t>
            </a:r>
            <a:endParaRPr lang="es-ES" b="1" dirty="0" smtClean="0"/>
          </a:p>
          <a:p>
            <a:pPr lvl="2"/>
            <a:r>
              <a:rPr lang="es-ES_tradnl" dirty="0" smtClean="0"/>
              <a:t>Mejora de la seguridad</a:t>
            </a:r>
            <a:endParaRPr lang="es-ES" b="1" dirty="0" smtClean="0"/>
          </a:p>
          <a:p>
            <a:pPr lvl="2"/>
            <a:r>
              <a:rPr lang="es-ES_tradnl" dirty="0" smtClean="0"/>
              <a:t>Introducción de nuevos servicios</a:t>
            </a:r>
            <a:endParaRPr lang="es-ES" b="1" dirty="0" smtClean="0"/>
          </a:p>
          <a:p>
            <a:pPr lvl="2"/>
            <a:r>
              <a:rPr lang="es-ES_tradnl" dirty="0" smtClean="0"/>
              <a:t>Mayor complejidad de los transceptores</a:t>
            </a:r>
            <a:endParaRPr lang="es-ES" b="1" dirty="0" smtClean="0"/>
          </a:p>
          <a:p>
            <a:pPr lvl="2"/>
            <a:r>
              <a:rPr lang="es-ES_tradnl" dirty="0" smtClean="0"/>
              <a:t>Mayor complejidad de los procedimientos de gestión</a:t>
            </a:r>
            <a:endParaRPr lang="es-ES" b="1" dirty="0" smtClean="0"/>
          </a:p>
          <a:p>
            <a:pPr lvl="2"/>
            <a:r>
              <a:rPr lang="es-ES_tradnl" dirty="0" smtClean="0"/>
              <a:t>Cambios en los métodos de planificación</a:t>
            </a:r>
            <a:endParaRPr lang="es-ES" b="1" dirty="0" smtClean="0"/>
          </a:p>
          <a:p>
            <a:pPr>
              <a:buNone/>
            </a:pPr>
            <a:endParaRPr lang="es-E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normAutofit fontScale="90000"/>
          </a:bodyPr>
          <a:lstStyle/>
          <a:p>
            <a:r>
              <a:rPr lang="es-ES" dirty="0" smtClean="0"/>
              <a:t>Aplicación de sistemas de antenas inteligentes </a:t>
            </a:r>
            <a:endParaRPr lang="es-ES" dirty="0"/>
          </a:p>
        </p:txBody>
      </p:sp>
      <p:sp>
        <p:nvSpPr>
          <p:cNvPr id="3" name="2 Marcador de contenido"/>
          <p:cNvSpPr>
            <a:spLocks noGrp="1"/>
          </p:cNvSpPr>
          <p:nvPr>
            <p:ph idx="1"/>
          </p:nvPr>
        </p:nvSpPr>
        <p:spPr>
          <a:xfrm>
            <a:off x="755576" y="2060848"/>
            <a:ext cx="7715200" cy="4032448"/>
          </a:xfrm>
        </p:spPr>
        <p:txBody>
          <a:bodyPr>
            <a:normAutofit/>
          </a:bodyPr>
          <a:lstStyle/>
          <a:p>
            <a:pPr algn="just"/>
            <a:r>
              <a:rPr lang="es-ES" dirty="0" smtClean="0"/>
              <a:t>La </a:t>
            </a:r>
            <a:r>
              <a:rPr lang="es-ES" dirty="0" smtClean="0"/>
              <a:t>separación espacial se utiliza para diferenciar la  señal deseada de las señales interferentes. A través de la ponderación de las señales desde cada antena, se filtran las señales no deseadas.   En conformadores de haces adaptativos, los pesos óptimos se calculan iterativamente usando algoritmos complejos. </a:t>
            </a:r>
          </a:p>
          <a:p>
            <a:pPr algn="just"/>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Capítulo </a:t>
            </a:r>
            <a:r>
              <a:rPr lang="es-EC" b="1" dirty="0" smtClean="0"/>
              <a:t>2</a:t>
            </a:r>
            <a:endParaRPr lang="es-ES" dirty="0"/>
          </a:p>
        </p:txBody>
      </p:sp>
      <p:sp>
        <p:nvSpPr>
          <p:cNvPr id="3" name="2 Marcador de contenido"/>
          <p:cNvSpPr>
            <a:spLocks noGrp="1"/>
          </p:cNvSpPr>
          <p:nvPr>
            <p:ph idx="1"/>
          </p:nvPr>
        </p:nvSpPr>
        <p:spPr>
          <a:xfrm>
            <a:off x="683568" y="2420888"/>
            <a:ext cx="7776864" cy="3120360"/>
          </a:xfrm>
        </p:spPr>
        <p:txBody>
          <a:bodyPr/>
          <a:lstStyle/>
          <a:p>
            <a:pPr algn="just"/>
            <a:r>
              <a:rPr lang="es-EC" dirty="0" smtClean="0"/>
              <a:t>Contiene los </a:t>
            </a:r>
            <a:r>
              <a:rPr lang="es-EC" dirty="0" smtClean="0"/>
              <a:t>algoritmos adaptativos, algoritmos adaptativos basados en la señal de referencia, algoritmos adaptativos ciegos, conformador de haces adaptativos.</a:t>
            </a:r>
            <a:endParaRPr lang="es-ES" b="1" dirty="0" smtClean="0"/>
          </a:p>
          <a:p>
            <a:pPr algn="just"/>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Los algoritmos adaptativos </a:t>
            </a:r>
            <a:endParaRPr lang="es-ES" dirty="0"/>
          </a:p>
        </p:txBody>
      </p:sp>
      <p:sp>
        <p:nvSpPr>
          <p:cNvPr id="3" name="2 Marcador de contenido"/>
          <p:cNvSpPr>
            <a:spLocks noGrp="1"/>
          </p:cNvSpPr>
          <p:nvPr>
            <p:ph idx="1"/>
          </p:nvPr>
        </p:nvSpPr>
        <p:spPr/>
        <p:txBody>
          <a:bodyPr>
            <a:normAutofit/>
          </a:bodyPr>
          <a:lstStyle/>
          <a:p>
            <a:pPr algn="just"/>
            <a:r>
              <a:rPr lang="es-ES" dirty="0" smtClean="0"/>
              <a:t>Este estudio se enfocó a los algoritmos adaptativos, dadas sus amplias posibilidades de aplicación. </a:t>
            </a:r>
          </a:p>
          <a:p>
            <a:pPr algn="just"/>
            <a:r>
              <a:rPr lang="es-ES" dirty="0" smtClean="0"/>
              <a:t>Los algoritmos adaptativos pueden ser clasificados en categorías, basándose en diferentes técnicas. </a:t>
            </a:r>
          </a:p>
          <a:p>
            <a:pPr algn="just"/>
            <a:r>
              <a:rPr lang="es-ES" dirty="0" smtClean="0"/>
              <a:t>Las técnicas basadas en información, clasifican los algoritmos de la siguiente manera:</a:t>
            </a:r>
          </a:p>
          <a:p>
            <a:pPr lvl="2" algn="just"/>
            <a:r>
              <a:rPr lang="es-ES" dirty="0" smtClean="0"/>
              <a:t>Algoritmos basados en la señal de referencia.</a:t>
            </a:r>
          </a:p>
          <a:p>
            <a:pPr lvl="2" algn="just"/>
            <a:r>
              <a:rPr lang="es-ES" dirty="0" smtClean="0"/>
              <a:t>Algoritmos adaptativos ciegos.</a:t>
            </a:r>
          </a:p>
          <a:p>
            <a:pPr algn="just">
              <a:buNone/>
            </a:pP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8229600" cy="1143000"/>
          </a:xfrm>
        </p:spPr>
        <p:txBody>
          <a:bodyPr>
            <a:normAutofit fontScale="90000"/>
          </a:bodyPr>
          <a:lstStyle/>
          <a:p>
            <a:r>
              <a:rPr lang="es-ES_tradnl" b="1" dirty="0" smtClean="0"/>
              <a:t>Algoritmos adaptativos basados en la señal de referencia</a:t>
            </a:r>
            <a:endParaRPr lang="es-ES" dirty="0"/>
          </a:p>
        </p:txBody>
      </p:sp>
      <p:sp>
        <p:nvSpPr>
          <p:cNvPr id="3" name="2 Marcador de contenido"/>
          <p:cNvSpPr>
            <a:spLocks noGrp="1"/>
          </p:cNvSpPr>
          <p:nvPr>
            <p:ph idx="1"/>
          </p:nvPr>
        </p:nvSpPr>
        <p:spPr>
          <a:xfrm>
            <a:off x="611560" y="2204864"/>
            <a:ext cx="7643192" cy="3797776"/>
          </a:xfrm>
        </p:spPr>
        <p:txBody>
          <a:bodyPr>
            <a:normAutofit fontScale="92500" lnSpcReduction="20000"/>
          </a:bodyPr>
          <a:lstStyle/>
          <a:p>
            <a:pPr algn="just"/>
            <a:r>
              <a:rPr lang="es-ES" dirty="0" smtClean="0"/>
              <a:t>Se </a:t>
            </a:r>
            <a:r>
              <a:rPr lang="es-ES" dirty="0" smtClean="0"/>
              <a:t>basa en la minimización del error mínimo cuadrado entre la señal recibida y la señal de </a:t>
            </a:r>
            <a:r>
              <a:rPr lang="es-ES" dirty="0" smtClean="0"/>
              <a:t>referencia que debe de estar disponible</a:t>
            </a:r>
            <a:r>
              <a:rPr lang="es-ES" dirty="0" smtClean="0"/>
              <a:t>. La señal de referencia tiene una alta correlación con la señal deseada, por ejemplo, el algoritmo SMI (Simple Matriz Inversión), LMS (</a:t>
            </a:r>
            <a:r>
              <a:rPr lang="es-ES" dirty="0" err="1" smtClean="0"/>
              <a:t>Least</a:t>
            </a:r>
            <a:r>
              <a:rPr lang="es-ES" dirty="0" smtClean="0"/>
              <a:t> Mean </a:t>
            </a:r>
            <a:r>
              <a:rPr lang="es-ES" dirty="0" err="1" smtClean="0"/>
              <a:t>Square</a:t>
            </a:r>
            <a:r>
              <a:rPr lang="es-ES" dirty="0" smtClean="0"/>
              <a:t>) y RLS (</a:t>
            </a:r>
            <a:r>
              <a:rPr lang="es-ES" dirty="0" err="1" smtClean="0"/>
              <a:t>Recursive</a:t>
            </a:r>
            <a:r>
              <a:rPr lang="es-ES" dirty="0" smtClean="0"/>
              <a:t> </a:t>
            </a:r>
            <a:r>
              <a:rPr lang="es-ES" dirty="0" err="1" smtClean="0"/>
              <a:t>Least</a:t>
            </a:r>
            <a:r>
              <a:rPr lang="es-ES" dirty="0" smtClean="0"/>
              <a:t> </a:t>
            </a:r>
            <a:r>
              <a:rPr lang="es-ES" dirty="0" err="1" smtClean="0"/>
              <a:t>Squares</a:t>
            </a:r>
            <a:r>
              <a:rPr lang="es-ES" dirty="0" smtClean="0"/>
              <a:t>). </a:t>
            </a:r>
          </a:p>
          <a:p>
            <a:r>
              <a:rPr lang="es-ES" dirty="0" smtClean="0"/>
              <a:t>La respuesta a estos algoritmos será medida por parámetros como la convergencia, la rapidez y error del sistema. </a:t>
            </a:r>
          </a:p>
          <a:p>
            <a:r>
              <a:rPr lang="es-ES" dirty="0" smtClean="0"/>
              <a:t>El algoritmo adaptativo de inversión de matriz directa ( DMI ) es un algoritmo de igualación no ciega de canal.  </a:t>
            </a:r>
          </a:p>
          <a:p>
            <a:pPr algn="just"/>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Algoritmos adaptativos ciegos</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a:r>
              <a:rPr lang="es-ES" dirty="0" smtClean="0"/>
              <a:t>No </a:t>
            </a:r>
            <a:r>
              <a:rPr lang="es-ES" dirty="0" smtClean="0"/>
              <a:t>requieren señal de referencia, generan por sí mismos la señal de referencia requerida desde las señales receptadas, para obtener así la señal deseada. </a:t>
            </a:r>
          </a:p>
          <a:p>
            <a:pPr algn="just"/>
            <a:r>
              <a:rPr lang="es-ES" dirty="0" smtClean="0"/>
              <a:t>Las técnicas de igualación ciega,  no requieren una fase diferenciada de entrenamiento, sino que utilizan el conocimiento a priori sobre la estadística de la señal transmitida. </a:t>
            </a:r>
          </a:p>
          <a:p>
            <a:pPr algn="just"/>
            <a:r>
              <a:rPr lang="es-ES" dirty="0" smtClean="0"/>
              <a:t>El algoritmo adaptativo de </a:t>
            </a:r>
            <a:r>
              <a:rPr lang="es-ES" dirty="0" smtClean="0"/>
              <a:t>módulo </a:t>
            </a:r>
            <a:r>
              <a:rPr lang="es-ES" dirty="0" smtClean="0"/>
              <a:t>constante ( CMA ) es un algoritmo de igualación ciega.</a:t>
            </a:r>
          </a:p>
          <a:p>
            <a:pPr algn="just"/>
            <a:endParaRPr lang="es-ES" dirty="0" smtClean="0"/>
          </a:p>
          <a:p>
            <a:pPr algn="just"/>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986452"/>
          </a:xfrm>
        </p:spPr>
        <p:txBody>
          <a:bodyPr>
            <a:noAutofit/>
          </a:bodyPr>
          <a:lstStyle/>
          <a:p>
            <a:r>
              <a:rPr lang="es-ES" sz="2800" dirty="0" smtClean="0"/>
              <a:t>VENTAJAS DE LAS </a:t>
            </a:r>
            <a:r>
              <a:rPr lang="es-ES" sz="2800" dirty="0" smtClean="0"/>
              <a:t>TÉCNICAS </a:t>
            </a:r>
            <a:r>
              <a:rPr lang="es-ES" sz="2800" dirty="0" smtClean="0"/>
              <a:t>DE </a:t>
            </a:r>
            <a:r>
              <a:rPr lang="es-ES" sz="2800" dirty="0" smtClean="0"/>
              <a:t>IGUALACIÓN </a:t>
            </a:r>
            <a:r>
              <a:rPr lang="es-ES" sz="2800" dirty="0" smtClean="0"/>
              <a:t>CIEGA </a:t>
            </a:r>
            <a:endParaRPr lang="es-ES" sz="2800" dirty="0"/>
          </a:p>
        </p:txBody>
      </p:sp>
      <p:sp>
        <p:nvSpPr>
          <p:cNvPr id="3" name="2 Marcador de contenido"/>
          <p:cNvSpPr>
            <a:spLocks noGrp="1"/>
          </p:cNvSpPr>
          <p:nvPr>
            <p:ph idx="1"/>
          </p:nvPr>
        </p:nvSpPr>
        <p:spPr/>
        <p:txBody>
          <a:bodyPr>
            <a:normAutofit/>
          </a:bodyPr>
          <a:lstStyle/>
          <a:p>
            <a:pPr algn="just"/>
            <a:r>
              <a:rPr lang="es-ES" dirty="0" smtClean="0"/>
              <a:t>Permite emplear protocolos de comunicación más sencillos, </a:t>
            </a:r>
            <a:r>
              <a:rPr lang="es-ES" dirty="0" smtClean="0"/>
              <a:t>eliminando </a:t>
            </a:r>
            <a:r>
              <a:rPr lang="es-ES" dirty="0" smtClean="0"/>
              <a:t>la necesidad de retransmitir secuencias de entrenamiento tras desvanecimientos en el canal.</a:t>
            </a:r>
          </a:p>
          <a:p>
            <a:pPr lvl="0" algn="just"/>
            <a:r>
              <a:rPr lang="es-ES" dirty="0" smtClean="0"/>
              <a:t> Disminuye los problemas de interoperabilidad entre equipos, derivados del uso de distintas secuencias de entrenamiento.</a:t>
            </a:r>
          </a:p>
          <a:p>
            <a:pPr lvl="0" algn="just"/>
            <a:r>
              <a:rPr lang="es-ES" dirty="0" smtClean="0"/>
              <a:t> Ahorra ancho de banda en redes de difusión ya que evita intercalar periódicamente secuencias  de entrenamiento. </a:t>
            </a:r>
          </a:p>
          <a:p>
            <a:pPr algn="just"/>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143000"/>
          </a:xfrm>
        </p:spPr>
        <p:txBody>
          <a:bodyPr/>
          <a:lstStyle/>
          <a:p>
            <a:r>
              <a:rPr lang="es-ES" b="1" dirty="0" smtClean="0"/>
              <a:t>Descripción del problema</a:t>
            </a:r>
            <a:endParaRPr lang="es-ES" dirty="0"/>
          </a:p>
        </p:txBody>
      </p:sp>
      <p:sp>
        <p:nvSpPr>
          <p:cNvPr id="3" name="2 Marcador de contenido"/>
          <p:cNvSpPr>
            <a:spLocks noGrp="1"/>
          </p:cNvSpPr>
          <p:nvPr>
            <p:ph idx="1"/>
          </p:nvPr>
        </p:nvSpPr>
        <p:spPr>
          <a:xfrm>
            <a:off x="395536" y="1484784"/>
            <a:ext cx="8229600" cy="5112568"/>
          </a:xfrm>
        </p:spPr>
        <p:txBody>
          <a:bodyPr>
            <a:noAutofit/>
          </a:bodyPr>
          <a:lstStyle/>
          <a:p>
            <a:pPr algn="just">
              <a:buNone/>
            </a:pPr>
            <a:r>
              <a:rPr lang="es-ES" sz="1400" dirty="0" smtClean="0"/>
              <a:t>      Actualmente </a:t>
            </a:r>
            <a:r>
              <a:rPr lang="es-ES" sz="1400" dirty="0" smtClean="0"/>
              <a:t>existen implementaciones en </a:t>
            </a:r>
            <a:r>
              <a:rPr lang="es-ES" sz="1400" dirty="0" err="1" smtClean="0"/>
              <a:t>matlab</a:t>
            </a:r>
            <a:r>
              <a:rPr lang="es-ES" sz="1400" dirty="0" smtClean="0"/>
              <a:t> de algoritmos LMS y RLS, pero </a:t>
            </a:r>
            <a:r>
              <a:rPr lang="es-ES" sz="1400" dirty="0" smtClean="0"/>
              <a:t>no hay </a:t>
            </a:r>
            <a:r>
              <a:rPr lang="es-ES" sz="1400" dirty="0" smtClean="0"/>
              <a:t>disponibles implementaciones en CMA y en DMI en la central </a:t>
            </a:r>
            <a:r>
              <a:rPr lang="es-ES" sz="1400" dirty="0" err="1" smtClean="0"/>
              <a:t>matlab</a:t>
            </a:r>
            <a:r>
              <a:rPr lang="es-ES" sz="1400" dirty="0" smtClean="0"/>
              <a:t>.</a:t>
            </a:r>
          </a:p>
          <a:p>
            <a:pPr algn="just"/>
            <a:r>
              <a:rPr lang="es-ES" sz="1400" dirty="0" smtClean="0"/>
              <a:t>INTERROGANTES:</a:t>
            </a:r>
          </a:p>
          <a:p>
            <a:pPr algn="just"/>
            <a:r>
              <a:rPr lang="es-ES" sz="1400" dirty="0" smtClean="0"/>
              <a:t>¿</a:t>
            </a:r>
            <a:r>
              <a:rPr lang="es-ES" sz="1400" dirty="0" smtClean="0"/>
              <a:t>Se podría </a:t>
            </a:r>
            <a:r>
              <a:rPr lang="es-ES" sz="1400" dirty="0" smtClean="0"/>
              <a:t>implementar algoritmos </a:t>
            </a:r>
            <a:r>
              <a:rPr lang="es-ES" sz="1400" dirty="0" smtClean="0"/>
              <a:t>adaptativos CMA y DMI en </a:t>
            </a:r>
            <a:r>
              <a:rPr lang="es-ES" sz="1400" dirty="0" err="1" smtClean="0"/>
              <a:t>Matlab</a:t>
            </a:r>
            <a:r>
              <a:rPr lang="es-ES" sz="1400" dirty="0" smtClean="0"/>
              <a:t>? </a:t>
            </a:r>
          </a:p>
          <a:p>
            <a:pPr algn="just"/>
            <a:r>
              <a:rPr lang="es-ES" sz="1400" dirty="0" smtClean="0"/>
              <a:t>¿</a:t>
            </a:r>
            <a:r>
              <a:rPr lang="es-ES" sz="1400" dirty="0" smtClean="0"/>
              <a:t>Se podría aplicar los mismos </a:t>
            </a:r>
            <a:r>
              <a:rPr lang="es-ES" sz="1400" dirty="0" smtClean="0"/>
              <a:t>valores de </a:t>
            </a:r>
            <a:r>
              <a:rPr lang="es-ES" sz="1400" dirty="0" smtClean="0"/>
              <a:t>entrada en estos cuatro algoritmos adaptativos y comparar los </a:t>
            </a:r>
            <a:r>
              <a:rPr lang="es-ES" sz="1400" dirty="0" smtClean="0"/>
              <a:t>resultados  obtenidos</a:t>
            </a:r>
            <a:r>
              <a:rPr lang="es-ES" sz="1400" dirty="0" smtClean="0"/>
              <a:t>?. </a:t>
            </a:r>
            <a:endParaRPr lang="es-ES" sz="1400" dirty="0" smtClean="0"/>
          </a:p>
          <a:p>
            <a:pPr algn="just"/>
            <a:r>
              <a:rPr lang="es-ES" sz="1400" dirty="0" smtClean="0"/>
              <a:t>¿Se </a:t>
            </a:r>
            <a:r>
              <a:rPr lang="es-ES" sz="1400" dirty="0" smtClean="0"/>
              <a:t>podría comparar la velocidad de convergencia, la potencia </a:t>
            </a:r>
            <a:r>
              <a:rPr lang="es-ES" sz="1400" dirty="0" smtClean="0"/>
              <a:t>del sistema </a:t>
            </a:r>
            <a:r>
              <a:rPr lang="es-ES" sz="1400" dirty="0" smtClean="0"/>
              <a:t>entre 3 y 10 pesos de antenas (</a:t>
            </a:r>
            <a:r>
              <a:rPr lang="es-ES" sz="1400" dirty="0" smtClean="0"/>
              <a:t>número </a:t>
            </a:r>
            <a:r>
              <a:rPr lang="es-ES" sz="1400" dirty="0" smtClean="0"/>
              <a:t>de antenas)?. </a:t>
            </a:r>
            <a:endParaRPr lang="es-ES" sz="1400" dirty="0" smtClean="0"/>
          </a:p>
          <a:p>
            <a:pPr algn="just"/>
            <a:r>
              <a:rPr lang="es-ES" sz="1400" dirty="0" smtClean="0"/>
              <a:t>¿</a:t>
            </a:r>
            <a:r>
              <a:rPr lang="es-ES" sz="1400" dirty="0" smtClean="0"/>
              <a:t>Cuál sería </a:t>
            </a:r>
            <a:r>
              <a:rPr lang="es-ES" sz="1400" dirty="0" smtClean="0"/>
              <a:t>el comportamiento </a:t>
            </a:r>
            <a:r>
              <a:rPr lang="es-ES" sz="1400" dirty="0" smtClean="0"/>
              <a:t>de la velocidad de convergencia del algoritmo si variamos el </a:t>
            </a:r>
            <a:r>
              <a:rPr lang="es-ES" sz="1400" dirty="0" smtClean="0"/>
              <a:t>número de </a:t>
            </a:r>
            <a:r>
              <a:rPr lang="es-ES" sz="1400" dirty="0" smtClean="0"/>
              <a:t>antenas (valores de entrada</a:t>
            </a:r>
            <a:r>
              <a:rPr lang="es-ES" sz="1400" dirty="0" smtClean="0"/>
              <a:t>) </a:t>
            </a:r>
          </a:p>
          <a:p>
            <a:pPr algn="just"/>
            <a:r>
              <a:rPr lang="es-ES" sz="1400" dirty="0" smtClean="0"/>
              <a:t>¿</a:t>
            </a:r>
            <a:r>
              <a:rPr lang="es-ES" sz="1400" dirty="0" smtClean="0"/>
              <a:t>Variando el </a:t>
            </a:r>
            <a:r>
              <a:rPr lang="es-ES" sz="1400" dirty="0" smtClean="0"/>
              <a:t>número </a:t>
            </a:r>
            <a:r>
              <a:rPr lang="es-ES" sz="1400" dirty="0" smtClean="0"/>
              <a:t>de antenas en estos </a:t>
            </a:r>
            <a:r>
              <a:rPr lang="es-ES" sz="1400" dirty="0" smtClean="0"/>
              <a:t>algoritmos adaptativos </a:t>
            </a:r>
            <a:r>
              <a:rPr lang="es-ES" sz="1400" dirty="0" smtClean="0"/>
              <a:t>se podría ver el comportamiento de las curvas en algunos tipos de </a:t>
            </a:r>
            <a:r>
              <a:rPr lang="es-ES" sz="1400" dirty="0" smtClean="0"/>
              <a:t>gráficos como </a:t>
            </a:r>
            <a:r>
              <a:rPr lang="es-ES" sz="1400" dirty="0" smtClean="0"/>
              <a:t>son: curvas de error, curvas de pesos estimados, curva de la señal a la </a:t>
            </a:r>
            <a:r>
              <a:rPr lang="es-ES" sz="1400" dirty="0" smtClean="0"/>
              <a:t>salida del filtro </a:t>
            </a:r>
            <a:r>
              <a:rPr lang="es-ES" sz="1400" dirty="0" smtClean="0"/>
              <a:t>vs la señal de referencia del sistema</a:t>
            </a:r>
            <a:r>
              <a:rPr lang="es-ES" sz="1400" dirty="0" smtClean="0"/>
              <a:t>?</a:t>
            </a:r>
          </a:p>
          <a:p>
            <a:pPr algn="just"/>
            <a:r>
              <a:rPr lang="es-ES" sz="1400" dirty="0" smtClean="0"/>
              <a:t>¿Se </a:t>
            </a:r>
            <a:r>
              <a:rPr lang="es-ES" sz="1400" dirty="0" smtClean="0"/>
              <a:t>podría hacer implementaciones con señales </a:t>
            </a:r>
            <a:r>
              <a:rPr lang="es-ES" sz="1400" dirty="0" err="1" smtClean="0"/>
              <a:t>senosoidales</a:t>
            </a:r>
            <a:r>
              <a:rPr lang="es-ES" sz="1400" dirty="0" smtClean="0"/>
              <a:t> en </a:t>
            </a:r>
            <a:r>
              <a:rPr lang="es-ES" sz="1400" dirty="0" smtClean="0"/>
              <a:t>estos algoritmos y comparar sus resultados en los diferentes </a:t>
            </a:r>
            <a:r>
              <a:rPr lang="es-ES" sz="1400" dirty="0" smtClean="0"/>
              <a:t>algoritmos ?</a:t>
            </a:r>
          </a:p>
          <a:p>
            <a:pPr algn="just"/>
            <a:r>
              <a:rPr lang="es-ES" sz="1400" dirty="0" smtClean="0"/>
              <a:t>¿Qué complicaciones y </a:t>
            </a:r>
            <a:r>
              <a:rPr lang="es-ES" sz="1400" dirty="0" smtClean="0"/>
              <a:t>diferencias podrían </a:t>
            </a:r>
            <a:r>
              <a:rPr lang="es-ES" sz="1400" dirty="0" smtClean="0"/>
              <a:t>ocurrir al implementar los algoritmos CMA y DMI</a:t>
            </a:r>
            <a:r>
              <a:rPr lang="es-ES" sz="1400" dirty="0" smtClean="0"/>
              <a:t>?.</a:t>
            </a:r>
          </a:p>
          <a:p>
            <a:pPr algn="just"/>
            <a:r>
              <a:rPr lang="es-ES" sz="1400" dirty="0" smtClean="0"/>
              <a:t>¿Podríamos comparar los resultados obtenidos al ingresar los ruidos a la entrada y </a:t>
            </a:r>
            <a:r>
              <a:rPr lang="es-ES" sz="1400" dirty="0" smtClean="0"/>
              <a:t>a la </a:t>
            </a:r>
            <a:r>
              <a:rPr lang="es-ES" sz="1400" dirty="0" smtClean="0"/>
              <a:t>salida del filtro</a:t>
            </a:r>
            <a:r>
              <a:rPr lang="es-ES" sz="1400" dirty="0" smtClean="0"/>
              <a:t>? </a:t>
            </a:r>
          </a:p>
          <a:p>
            <a:pPr algn="just"/>
            <a:r>
              <a:rPr lang="es-ES" sz="1400" dirty="0" smtClean="0"/>
              <a:t>¿Qué </a:t>
            </a:r>
            <a:r>
              <a:rPr lang="es-ES" sz="1400" dirty="0" smtClean="0"/>
              <a:t>tanto aumenta el error en la convergencia al cambiar la señal </a:t>
            </a:r>
            <a:r>
              <a:rPr lang="es-ES" sz="1400" dirty="0" smtClean="0"/>
              <a:t>de referencia </a:t>
            </a:r>
            <a:r>
              <a:rPr lang="es-ES" sz="1400" dirty="0" smtClean="0"/>
              <a:t>por otra parecida a la original?</a:t>
            </a:r>
            <a:endParaRPr lang="es-E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714356"/>
            <a:ext cx="8229600" cy="1143000"/>
          </a:xfrm>
          <a:solidFill>
            <a:schemeClr val="bg1"/>
          </a:solidFill>
        </p:spPr>
        <p:txBody>
          <a:bodyPr>
            <a:normAutofit fontScale="90000"/>
          </a:bodyPr>
          <a:lstStyle/>
          <a:p>
            <a:r>
              <a:rPr lang="es-ES" dirty="0" smtClean="0">
                <a:solidFill>
                  <a:schemeClr val="accent1"/>
                </a:solidFill>
              </a:rPr>
              <a:t>Conformador de haces adaptativos</a:t>
            </a:r>
            <a:endParaRPr lang="es-ES" dirty="0">
              <a:solidFill>
                <a:schemeClr val="accent1"/>
              </a:solidFill>
            </a:endParaRPr>
          </a:p>
        </p:txBody>
      </p:sp>
      <p:sp>
        <p:nvSpPr>
          <p:cNvPr id="3" name="2 Marcador de contenido"/>
          <p:cNvSpPr>
            <a:spLocks noGrp="1"/>
          </p:cNvSpPr>
          <p:nvPr>
            <p:ph idx="1"/>
          </p:nvPr>
        </p:nvSpPr>
        <p:spPr>
          <a:xfrm>
            <a:off x="467544" y="2204864"/>
            <a:ext cx="8229600" cy="3960440"/>
          </a:xfrm>
        </p:spPr>
        <p:txBody>
          <a:bodyPr>
            <a:normAutofit/>
          </a:bodyPr>
          <a:lstStyle/>
          <a:p>
            <a:pPr algn="just"/>
            <a:r>
              <a:rPr lang="es-ES" dirty="0" smtClean="0"/>
              <a:t>El algoritmo LMS utiliza el conformador de haces adaptativos el cual es una técnica </a:t>
            </a:r>
            <a:r>
              <a:rPr lang="es-ES" dirty="0" smtClean="0"/>
              <a:t>que </a:t>
            </a:r>
            <a:r>
              <a:rPr lang="es-ES" dirty="0" smtClean="0"/>
              <a:t>rige a los arreglos de antenas para lograr una recepción máxima en una dirección específica, estimando la señal de llegada desde la dirección deseada (en presencia de ruido), mientras que las señales de igual frecuencia proveniente de otras direcciones son rechazadas.</a:t>
            </a:r>
          </a:p>
          <a:p>
            <a:pPr algn="just"/>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r>
              <a:rPr lang="es-ES" dirty="0" smtClean="0"/>
              <a:t>Esta técnica requiere el uso de algoritmos (</a:t>
            </a:r>
            <a:r>
              <a:rPr lang="es-ES" dirty="0" err="1" smtClean="0"/>
              <a:t>DoA</a:t>
            </a:r>
            <a:r>
              <a:rPr lang="es-ES" dirty="0" smtClean="0"/>
              <a:t>) tanto para la detección de las señales de arribo e interferentes como para la optimización de los pesos que conforman el haz. </a:t>
            </a:r>
          </a:p>
          <a:p>
            <a:r>
              <a:rPr lang="es-ES" dirty="0" smtClean="0"/>
              <a:t>El </a:t>
            </a:r>
            <a:r>
              <a:rPr lang="es-ES" dirty="0" err="1" smtClean="0"/>
              <a:t>beamformer</a:t>
            </a:r>
            <a:r>
              <a:rPr lang="es-ES" dirty="0" smtClean="0"/>
              <a:t> o conformador procesa las señales recibidas en cada sensor y obtiene a partir de ellas una señal resultante. Como resultado se obtiene una antena con un diagrama de radiación que presenta un haz hacia la dirección de interés.</a:t>
            </a:r>
          </a:p>
          <a:p>
            <a:pPr>
              <a:buNone/>
            </a:pPr>
            <a:r>
              <a:rPr lang="es-ES" dirty="0" smtClean="0"/>
              <a:t>	El control del diagrama de radiación se hace por medio de un algoritmo adaptativo que pretende minimizar una señal de error generada a partir de una referencia en el receptor de la estación base.</a:t>
            </a:r>
          </a:p>
          <a:p>
            <a:endParaRPr lang="es-ES" dirty="0"/>
          </a:p>
        </p:txBody>
      </p:sp>
      <p:sp>
        <p:nvSpPr>
          <p:cNvPr id="4" name="1 Título"/>
          <p:cNvSpPr>
            <a:spLocks noGrp="1"/>
          </p:cNvSpPr>
          <p:nvPr>
            <p:ph type="title"/>
          </p:nvPr>
        </p:nvSpPr>
        <p:spPr>
          <a:solidFill>
            <a:schemeClr val="bg1"/>
          </a:solidFill>
        </p:spPr>
        <p:txBody>
          <a:bodyPr>
            <a:normAutofit fontScale="90000"/>
          </a:bodyPr>
          <a:lstStyle/>
          <a:p>
            <a:r>
              <a:rPr lang="es-ES" dirty="0" smtClean="0">
                <a:solidFill>
                  <a:schemeClr val="accent1"/>
                </a:solidFill>
              </a:rPr>
              <a:t>Conformador de haces adaptativos</a:t>
            </a:r>
            <a:endParaRPr lang="es-ES" dirty="0">
              <a:solidFill>
                <a:schemeClr val="accent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431032"/>
          </a:xfrm>
        </p:spPr>
        <p:txBody>
          <a:bodyPr>
            <a:normAutofit fontScale="90000"/>
          </a:bodyPr>
          <a:lstStyle/>
          <a:p>
            <a:r>
              <a:rPr lang="es-ES_tradnl" b="1" dirty="0" smtClean="0"/>
              <a:t/>
            </a:r>
            <a:br>
              <a:rPr lang="es-ES_tradnl" b="1" dirty="0" smtClean="0"/>
            </a:br>
            <a:r>
              <a:rPr lang="es-ES_tradnl" b="1" dirty="0" smtClean="0"/>
              <a:t/>
            </a:r>
            <a:br>
              <a:rPr lang="es-ES_tradnl" b="1" dirty="0" smtClean="0"/>
            </a:br>
            <a:r>
              <a:rPr lang="es-ES_tradnl" b="1" dirty="0" smtClean="0"/>
              <a:t/>
            </a:r>
            <a:br>
              <a:rPr lang="es-ES_tradnl" b="1" dirty="0" smtClean="0"/>
            </a:br>
            <a:r>
              <a:rPr lang="es-ES_tradnl" b="1" dirty="0" smtClean="0"/>
              <a:t/>
            </a:r>
            <a:br>
              <a:rPr lang="es-ES_tradnl" b="1" dirty="0" smtClean="0"/>
            </a:br>
            <a:r>
              <a:rPr lang="es-ES_tradnl" b="1" dirty="0" smtClean="0"/>
              <a:t/>
            </a:r>
            <a:br>
              <a:rPr lang="es-ES_tradnl" b="1" dirty="0" smtClean="0"/>
            </a:br>
            <a:r>
              <a:rPr lang="es-ES_tradnl" b="1" dirty="0" smtClean="0"/>
              <a:t> </a:t>
            </a:r>
            <a:br>
              <a:rPr lang="es-ES_tradnl" b="1" dirty="0" smtClean="0"/>
            </a:br>
            <a:r>
              <a:rPr lang="es-ES_tradnl" b="1" dirty="0" smtClean="0"/>
              <a:t>Los haces adaptivos en las antenas </a:t>
            </a:r>
            <a:r>
              <a:rPr lang="es-ES_tradnl" b="1" dirty="0" smtClean="0"/>
              <a:t>inteligentes</a:t>
            </a:r>
            <a:endParaRPr lang="es-ES" dirty="0"/>
          </a:p>
        </p:txBody>
      </p:sp>
      <p:sp>
        <p:nvSpPr>
          <p:cNvPr id="3" name="2 Marcador de contenido"/>
          <p:cNvSpPr>
            <a:spLocks noGrp="1"/>
          </p:cNvSpPr>
          <p:nvPr>
            <p:ph idx="1"/>
          </p:nvPr>
        </p:nvSpPr>
        <p:spPr/>
        <p:txBody>
          <a:bodyPr>
            <a:normAutofit lnSpcReduction="10000"/>
          </a:bodyPr>
          <a:lstStyle/>
          <a:p>
            <a:pPr>
              <a:buNone/>
            </a:pPr>
            <a:r>
              <a:rPr lang="es-ES" sz="2000" dirty="0" smtClean="0"/>
              <a:t>Las antenas adaptativas presentan varios tipos de señales, entre estas tenemos las siguientes:</a:t>
            </a:r>
          </a:p>
          <a:p>
            <a:r>
              <a:rPr lang="es-ES" sz="2000" dirty="0" smtClean="0"/>
              <a:t> Modelo de señales en la antena adaptativa, para </a:t>
            </a:r>
            <a:r>
              <a:rPr lang="es-ES" sz="2000" b="1" i="1" dirty="0" smtClean="0"/>
              <a:t>una sola onda incidente</a:t>
            </a:r>
            <a:r>
              <a:rPr lang="es-ES" sz="2000" dirty="0" smtClean="0"/>
              <a:t>:</a:t>
            </a:r>
          </a:p>
          <a:p>
            <a:r>
              <a:rPr lang="es-ES" sz="2000" dirty="0" smtClean="0"/>
              <a:t>Señal incidente en la antena</a:t>
            </a:r>
          </a:p>
          <a:p>
            <a:r>
              <a:rPr lang="es-ES" sz="2000" dirty="0" smtClean="0"/>
              <a:t>Señal captada por cada antena </a:t>
            </a:r>
          </a:p>
          <a:p>
            <a:r>
              <a:rPr lang="es-ES" sz="2000" dirty="0" smtClean="0"/>
              <a:t>Señal </a:t>
            </a:r>
            <a:r>
              <a:rPr lang="es-ES" sz="2000" dirty="0" err="1" smtClean="0"/>
              <a:t>demodulada</a:t>
            </a:r>
            <a:r>
              <a:rPr lang="es-ES" sz="2000" dirty="0" smtClean="0"/>
              <a:t> en la rama </a:t>
            </a:r>
          </a:p>
          <a:p>
            <a:r>
              <a:rPr lang="es-ES" sz="2000" dirty="0" smtClean="0"/>
              <a:t>Señal recibida total</a:t>
            </a:r>
          </a:p>
          <a:p>
            <a:pPr>
              <a:buNone/>
            </a:pPr>
            <a:r>
              <a:rPr lang="es-ES" sz="2000" dirty="0" smtClean="0"/>
              <a:t>El objetivo del procesado de señal en la antena es conseguir los pesos </a:t>
            </a:r>
            <a:r>
              <a:rPr lang="es-ES" sz="2000" i="1" dirty="0" err="1" smtClean="0"/>
              <a:t>wi</a:t>
            </a:r>
            <a:r>
              <a:rPr lang="es-ES" sz="2000" i="1" dirty="0" smtClean="0"/>
              <a:t> </a:t>
            </a:r>
            <a:r>
              <a:rPr lang="es-ES" sz="2000" dirty="0" smtClean="0"/>
              <a:t>óptimos de forma que se pueda extraer la máxima información de la señal del usuario deseado.</a:t>
            </a:r>
          </a:p>
          <a:p>
            <a:pPr>
              <a:buNone/>
            </a:pPr>
            <a:r>
              <a:rPr lang="es-ES" sz="2000" dirty="0" smtClean="0"/>
              <a:t>Sobre el modelo anterior se haría el procesado de señal adaptativo en el DSP del receptor que proporcionaría los pesos óptimos.</a:t>
            </a:r>
          </a:p>
          <a:p>
            <a:endParaRPr lang="es-E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804" y="704088"/>
            <a:ext cx="8229600" cy="1143000"/>
          </a:xfrm>
        </p:spPr>
        <p:txBody>
          <a:bodyPr>
            <a:normAutofit fontScale="90000"/>
          </a:bodyPr>
          <a:lstStyle/>
          <a:p>
            <a:r>
              <a:rPr lang="es-ES" sz="5400" dirty="0" smtClean="0"/>
              <a:t>Los pesos óptimos proporciona</a:t>
            </a:r>
            <a:endParaRPr lang="es-ES" dirty="0"/>
          </a:p>
        </p:txBody>
      </p:sp>
      <p:sp>
        <p:nvSpPr>
          <p:cNvPr id="3" name="2 Marcador de contenido"/>
          <p:cNvSpPr>
            <a:spLocks noGrp="1"/>
          </p:cNvSpPr>
          <p:nvPr>
            <p:ph idx="1"/>
          </p:nvPr>
        </p:nvSpPr>
        <p:spPr/>
        <p:txBody>
          <a:bodyPr>
            <a:normAutofit fontScale="85000" lnSpcReduction="10000"/>
          </a:bodyPr>
          <a:lstStyle/>
          <a:p>
            <a:r>
              <a:rPr lang="es-ES" sz="1800" dirty="0" smtClean="0"/>
              <a:t>- </a:t>
            </a:r>
            <a:r>
              <a:rPr lang="es-ES" sz="1800" b="1" i="1" dirty="0" smtClean="0"/>
              <a:t>Punto de vista “antena”</a:t>
            </a:r>
            <a:r>
              <a:rPr lang="es-ES" sz="1800" b="1" dirty="0" smtClean="0"/>
              <a:t>:</a:t>
            </a:r>
            <a:r>
              <a:rPr lang="es-ES" sz="1800" dirty="0" smtClean="0"/>
              <a:t> los pesos de alimentación se eligen para que el diagrama de radiación “apunte” a la dirección deseada, mientras que se sitúan nulos en las direcciones de las interferencias.</a:t>
            </a:r>
          </a:p>
          <a:p>
            <a:r>
              <a:rPr lang="es-ES" sz="1800" dirty="0" smtClean="0"/>
              <a:t>- </a:t>
            </a:r>
            <a:r>
              <a:rPr lang="es-ES" sz="1800" b="1" i="1" dirty="0" smtClean="0"/>
              <a:t>Punto de vista “procesado”</a:t>
            </a:r>
            <a:r>
              <a:rPr lang="es-ES" sz="1800" dirty="0" smtClean="0"/>
              <a:t>: la señales recibidas se combinan para que en la señal de salida se maximice (o minimice) cierto parámetro.</a:t>
            </a:r>
          </a:p>
          <a:p>
            <a:r>
              <a:rPr lang="es-ES" sz="1800" dirty="0" smtClean="0"/>
              <a:t>- Los criterios pueden ser de: máxima potencia, máxima relación señal ruido, minimización del error cuadrático medio (MMSE), minimización de la tasa binaria de error (MBER). </a:t>
            </a:r>
          </a:p>
          <a:p>
            <a:endParaRPr lang="es-ES" sz="1800" dirty="0" smtClean="0"/>
          </a:p>
          <a:p>
            <a:endParaRPr lang="es-ES" sz="1800" dirty="0" smtClean="0"/>
          </a:p>
          <a:p>
            <a:pPr>
              <a:buNone/>
            </a:pPr>
            <a:r>
              <a:rPr lang="es-ES" sz="1900" dirty="0" smtClean="0"/>
              <a:t>El procesado puede tener distintos objetivos:</a:t>
            </a:r>
          </a:p>
          <a:p>
            <a:pPr>
              <a:buNone/>
            </a:pPr>
            <a:endParaRPr lang="es-ES" sz="1900" dirty="0" smtClean="0"/>
          </a:p>
          <a:p>
            <a:r>
              <a:rPr lang="es-ES" sz="1900" dirty="0" smtClean="0"/>
              <a:t> El control puede dirigirse a optimizar una señal conocida en algún aspecto: </a:t>
            </a:r>
            <a:r>
              <a:rPr lang="es-ES" sz="1900" b="1" i="1" dirty="0" smtClean="0"/>
              <a:t>Referencia temporal o espacial</a:t>
            </a:r>
            <a:endParaRPr lang="es-ES" sz="1900" dirty="0" smtClean="0"/>
          </a:p>
          <a:p>
            <a:r>
              <a:rPr lang="es-ES" sz="1900" dirty="0" smtClean="0"/>
              <a:t>Cancelar determinadas señales no deseadas dejando pasar otras:   </a:t>
            </a:r>
            <a:r>
              <a:rPr lang="es-ES" sz="1900" b="1" i="1" dirty="0" smtClean="0"/>
              <a:t>Filtrado Espacial</a:t>
            </a:r>
            <a:endParaRPr lang="es-ES" sz="1900" dirty="0" smtClean="0"/>
          </a:p>
          <a:p>
            <a:r>
              <a:rPr lang="es-ES" sz="1900" dirty="0" smtClean="0"/>
              <a:t>Obtener información de las señales que llegan a la antenas:   </a:t>
            </a:r>
            <a:r>
              <a:rPr lang="es-ES" sz="1900" b="1" i="1" dirty="0" smtClean="0"/>
              <a:t>Detección de Angulo de Llegada</a:t>
            </a:r>
            <a:endParaRPr lang="es-ES" sz="1900" dirty="0" smtClean="0"/>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Capítulo </a:t>
            </a:r>
            <a:r>
              <a:rPr lang="es-EC" b="1" dirty="0" smtClean="0"/>
              <a:t>3</a:t>
            </a:r>
            <a:endParaRPr lang="es-ES" dirty="0"/>
          </a:p>
        </p:txBody>
      </p:sp>
      <p:sp>
        <p:nvSpPr>
          <p:cNvPr id="3" name="2 Marcador de contenido"/>
          <p:cNvSpPr>
            <a:spLocks noGrp="1"/>
          </p:cNvSpPr>
          <p:nvPr>
            <p:ph idx="1"/>
          </p:nvPr>
        </p:nvSpPr>
        <p:spPr/>
        <p:txBody>
          <a:bodyPr>
            <a:normAutofit lnSpcReduction="10000"/>
          </a:bodyPr>
          <a:lstStyle/>
          <a:p>
            <a:pPr algn="just">
              <a:buNone/>
            </a:pPr>
            <a:r>
              <a:rPr lang="es-EC" dirty="0" smtClean="0"/>
              <a:t>   Se refiere al </a:t>
            </a:r>
            <a:r>
              <a:rPr lang="es-EC" dirty="0" smtClean="0"/>
              <a:t>algoritmo adaptativo LMS (algoritmo mínimo cuadrado</a:t>
            </a:r>
            <a:r>
              <a:rPr lang="es-EC" dirty="0" smtClean="0"/>
              <a:t>), se muestra el </a:t>
            </a:r>
            <a:r>
              <a:rPr lang="es-EC" dirty="0" smtClean="0"/>
              <a:t>programa en </a:t>
            </a:r>
            <a:r>
              <a:rPr lang="es-EC" dirty="0" err="1" smtClean="0"/>
              <a:t>matlab</a:t>
            </a:r>
            <a:r>
              <a:rPr lang="es-EC" dirty="0" smtClean="0"/>
              <a:t> del algoritmo LMS, </a:t>
            </a:r>
            <a:r>
              <a:rPr lang="es-EC" dirty="0" smtClean="0"/>
              <a:t>la </a:t>
            </a:r>
            <a:r>
              <a:rPr lang="es-EC" dirty="0" smtClean="0"/>
              <a:t>descripción del ejemplo a correr en el programa tanto para señales </a:t>
            </a:r>
            <a:r>
              <a:rPr lang="es-EC" dirty="0" err="1" smtClean="0"/>
              <a:t>gaussianas</a:t>
            </a:r>
            <a:r>
              <a:rPr lang="es-EC" dirty="0" smtClean="0"/>
              <a:t> como </a:t>
            </a:r>
            <a:r>
              <a:rPr lang="es-EC" dirty="0" err="1" smtClean="0"/>
              <a:t>senosoidales</a:t>
            </a:r>
            <a:r>
              <a:rPr lang="es-EC" dirty="0" smtClean="0"/>
              <a:t>, corridas del programa en diferentes ejemplos y los resultados obtenidos de la corrida. Los gráficos obtenidos en las implementaciones en  </a:t>
            </a:r>
            <a:r>
              <a:rPr lang="es-EC" dirty="0" err="1" smtClean="0"/>
              <a:t>matlab</a:t>
            </a:r>
            <a:r>
              <a:rPr lang="es-EC" dirty="0" smtClean="0"/>
              <a:t> se colocaran en los anexos del presente proyecto. Se </a:t>
            </a:r>
            <a:r>
              <a:rPr lang="es-EC" dirty="0" smtClean="0"/>
              <a:t>realizó </a:t>
            </a:r>
            <a:r>
              <a:rPr lang="es-EC" dirty="0" smtClean="0"/>
              <a:t>3 implementaciones o programas con el algoritmo lms, llamados problema1_lms, problema2_lms y problema3_lms.</a:t>
            </a: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_tradnl" sz="4400" dirty="0" smtClean="0"/>
              <a:t>EL ALGORITMO ADAPTATIVO </a:t>
            </a:r>
            <a:r>
              <a:rPr lang="es-ES_tradnl" sz="4400" dirty="0" smtClean="0"/>
              <a:t>MÍNIMO </a:t>
            </a:r>
            <a:r>
              <a:rPr lang="es-ES_tradnl" sz="4400" dirty="0" smtClean="0"/>
              <a:t>CUADRADO LMS</a:t>
            </a:r>
            <a:endParaRPr lang="es-ES" sz="4000" dirty="0"/>
          </a:p>
        </p:txBody>
      </p:sp>
      <p:sp>
        <p:nvSpPr>
          <p:cNvPr id="3" name="2 Marcador de contenido"/>
          <p:cNvSpPr>
            <a:spLocks noGrp="1"/>
          </p:cNvSpPr>
          <p:nvPr>
            <p:ph idx="1"/>
          </p:nvPr>
        </p:nvSpPr>
        <p:spPr/>
        <p:txBody>
          <a:bodyPr>
            <a:normAutofit lnSpcReduction="10000"/>
          </a:bodyPr>
          <a:lstStyle/>
          <a:p>
            <a:pPr algn="just"/>
            <a:r>
              <a:rPr lang="es-ES" sz="2800" dirty="0" smtClean="0"/>
              <a:t>El método de minimización de la función de cálculo de gradiente se conoce como descenso por gradiente (</a:t>
            </a:r>
            <a:r>
              <a:rPr lang="es-ES" sz="2800" dirty="0" err="1" smtClean="0"/>
              <a:t>steepest</a:t>
            </a:r>
            <a:r>
              <a:rPr lang="es-ES" sz="2800" dirty="0" smtClean="0"/>
              <a:t> </a:t>
            </a:r>
            <a:r>
              <a:rPr lang="es-ES" sz="2800" dirty="0" err="1" smtClean="0"/>
              <a:t>descent</a:t>
            </a:r>
            <a:r>
              <a:rPr lang="es-ES" sz="2800" dirty="0" smtClean="0"/>
              <a:t>) lo que significa que el error cuadrático medio mínimo siempre sigue la dirección tangente a la superficie, ya que de esta manera desciende más rápidamente. El LMS es un algoritmo iterativo que hace correcciones sucesivas de los pesos, los cuales permiten menores valores de error medios, el método de descenso por gradiente presenta una expresión iterativa para la actualización del vector de pesos</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fontAlgn="auto">
              <a:spcAft>
                <a:spcPts val="0"/>
              </a:spcAft>
              <a:defRPr/>
            </a:pPr>
            <a:r>
              <a:rPr lang="es-ES" sz="4000"/>
              <a:t>Las características que presentan el algoritmo LMS </a:t>
            </a:r>
          </a:p>
        </p:txBody>
      </p:sp>
      <p:sp>
        <p:nvSpPr>
          <p:cNvPr id="10242" name="Rectangle 3"/>
          <p:cNvSpPr>
            <a:spLocks noGrp="1" noChangeArrowheads="1"/>
          </p:cNvSpPr>
          <p:nvPr>
            <p:ph idx="1"/>
          </p:nvPr>
        </p:nvSpPr>
        <p:spPr/>
        <p:txBody>
          <a:bodyPr/>
          <a:lstStyle/>
          <a:p>
            <a:pPr algn="just">
              <a:lnSpc>
                <a:spcPct val="80000"/>
              </a:lnSpc>
            </a:pPr>
            <a:r>
              <a:rPr lang="es-ES" sz="2000" dirty="0" smtClean="0"/>
              <a:t>La utilización del filtro de </a:t>
            </a:r>
            <a:r>
              <a:rPr lang="es-ES" sz="2000" dirty="0" err="1" smtClean="0"/>
              <a:t>wiener</a:t>
            </a:r>
            <a:r>
              <a:rPr lang="es-ES" sz="2000" dirty="0" smtClean="0"/>
              <a:t> </a:t>
            </a:r>
            <a:r>
              <a:rPr lang="es-ES" sz="2000" dirty="0" err="1" smtClean="0"/>
              <a:t>holf</a:t>
            </a:r>
            <a:r>
              <a:rPr lang="es-ES" sz="2000" dirty="0" smtClean="0"/>
              <a:t> es una clave que facilita la solución de la matriz de inversión</a:t>
            </a:r>
          </a:p>
          <a:p>
            <a:pPr algn="just">
              <a:lnSpc>
                <a:spcPct val="80000"/>
              </a:lnSpc>
            </a:pPr>
            <a:r>
              <a:rPr lang="es-ES" sz="2000" dirty="0" smtClean="0"/>
              <a:t>El método de descenso por gradiente presenta una expresión iterativa para la actualización del vector de pesos.</a:t>
            </a:r>
          </a:p>
          <a:p>
            <a:pPr algn="just">
              <a:lnSpc>
                <a:spcPct val="80000"/>
              </a:lnSpc>
            </a:pPr>
            <a:r>
              <a:rPr lang="es-ES" sz="2000" dirty="0" smtClean="0"/>
              <a:t>Los filtros generan un valor estimado de error y un ajuste de pesos</a:t>
            </a:r>
          </a:p>
          <a:p>
            <a:pPr algn="just">
              <a:lnSpc>
                <a:spcPct val="80000"/>
              </a:lnSpc>
            </a:pPr>
            <a:r>
              <a:rPr lang="es-ES" sz="2000" dirty="0" smtClean="0"/>
              <a:t>El algoritmo LMS incluye el parámetro de paso </a:t>
            </a:r>
            <a:r>
              <a:rPr lang="es-ES" sz="2000" dirty="0" err="1" smtClean="0"/>
              <a:t>step</a:t>
            </a:r>
            <a:r>
              <a:rPr lang="es-ES" sz="2000" dirty="0" smtClean="0"/>
              <a:t> </a:t>
            </a:r>
            <a:r>
              <a:rPr lang="es-ES" sz="2000" dirty="0" err="1" smtClean="0"/>
              <a:t>size</a:t>
            </a:r>
            <a:r>
              <a:rPr lang="es-ES" sz="2000" dirty="0" smtClean="0"/>
              <a:t>, el valor de u</a:t>
            </a:r>
          </a:p>
          <a:p>
            <a:pPr algn="just">
              <a:lnSpc>
                <a:spcPct val="80000"/>
              </a:lnSpc>
            </a:pPr>
            <a:r>
              <a:rPr lang="es-ES" sz="2000" dirty="0" smtClean="0"/>
              <a:t>El parámetro de paso controla la convergencia ,la robustez y la estabilidad del algoritmo</a:t>
            </a:r>
          </a:p>
          <a:p>
            <a:pPr algn="just">
              <a:lnSpc>
                <a:spcPct val="80000"/>
              </a:lnSpc>
            </a:pPr>
            <a:r>
              <a:rPr lang="es-ES" sz="2000" dirty="0" smtClean="0"/>
              <a:t>El algoritmo LMS su mayor ventaja es su sencillez matemática</a:t>
            </a:r>
          </a:p>
          <a:p>
            <a:pPr algn="just">
              <a:lnSpc>
                <a:spcPct val="80000"/>
              </a:lnSpc>
            </a:pPr>
            <a:r>
              <a:rPr lang="es-ES" sz="2000" dirty="0" smtClean="0"/>
              <a:t>Tiene características lineales</a:t>
            </a:r>
          </a:p>
          <a:p>
            <a:pPr algn="just">
              <a:lnSpc>
                <a:spcPct val="80000"/>
              </a:lnSpc>
            </a:pPr>
            <a:r>
              <a:rPr lang="es-ES" sz="2000" dirty="0" smtClean="0"/>
              <a:t>Tiene una convergencia muy lenta, esta lentitud suelen compensarla utilizando ordenadores más rápidos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285750" y="357188"/>
            <a:ext cx="8229600" cy="1143000"/>
          </a:xfrm>
        </p:spPr>
        <p:txBody>
          <a:bodyPr/>
          <a:lstStyle/>
          <a:p>
            <a:pPr eaLnBrk="1" fontAlgn="auto" hangingPunct="1">
              <a:spcAft>
                <a:spcPts val="0"/>
              </a:spcAft>
              <a:defRPr/>
            </a:pPr>
            <a:r>
              <a:rPr lang="es-ES_tradnl" sz="2800" dirty="0" smtClean="0"/>
              <a:t>IMPORTANCIA Y PROPÓSITO DEL ALGORITMO </a:t>
            </a:r>
            <a:r>
              <a:rPr lang="es-ES_tradnl" sz="2800" dirty="0" smtClean="0"/>
              <a:t>LMS</a:t>
            </a:r>
            <a:endParaRPr lang="en-US" sz="2800" dirty="0" smtClean="0"/>
          </a:p>
        </p:txBody>
      </p:sp>
      <p:sp>
        <p:nvSpPr>
          <p:cNvPr id="9218" name="2 Marcador de contenido"/>
          <p:cNvSpPr>
            <a:spLocks noGrp="1"/>
          </p:cNvSpPr>
          <p:nvPr>
            <p:ph idx="1"/>
          </p:nvPr>
        </p:nvSpPr>
        <p:spPr/>
        <p:txBody>
          <a:bodyPr/>
          <a:lstStyle/>
          <a:p>
            <a:pPr algn="just" eaLnBrk="1" hangingPunct="1"/>
            <a:r>
              <a:rPr lang="es-ES" sz="2400" dirty="0" smtClean="0"/>
              <a:t>Su importancia radica en que es un algoritmo muy simple. No requiere medidas de las funciones de </a:t>
            </a:r>
            <a:r>
              <a:rPr lang="es-ES" sz="2400" dirty="0" smtClean="0">
                <a:solidFill>
                  <a:srgbClr val="FFC000"/>
                </a:solidFill>
                <a:hlinkClick r:id="rId2" tooltip="Correlación"/>
              </a:rPr>
              <a:t>correlación</a:t>
            </a:r>
            <a:r>
              <a:rPr lang="es-ES" sz="2400" dirty="0" smtClean="0"/>
              <a:t>, ni tampoco </a:t>
            </a:r>
            <a:r>
              <a:rPr lang="es-ES" sz="2400" dirty="0" smtClean="0">
                <a:hlinkClick r:id="rId3" tooltip="Matriz invertible"/>
              </a:rPr>
              <a:t>inversión</a:t>
            </a:r>
            <a:r>
              <a:rPr lang="es-ES" sz="2400" dirty="0" smtClean="0"/>
              <a:t> de la </a:t>
            </a:r>
            <a:r>
              <a:rPr lang="es-ES" sz="2400" dirty="0" smtClean="0">
                <a:hlinkClick r:id="rId4" tooltip="Matriz de correlación"/>
              </a:rPr>
              <a:t>matriz de correlación</a:t>
            </a:r>
            <a:r>
              <a:rPr lang="es-ES" sz="2400" dirty="0" smtClean="0"/>
              <a:t>.</a:t>
            </a:r>
          </a:p>
          <a:p>
            <a:pPr algn="just" eaLnBrk="1" hangingPunct="1"/>
            <a:r>
              <a:rPr lang="es-ES" sz="2400" dirty="0" smtClean="0"/>
              <a:t>Su propósito es, utilizando métodos estadísticos, reducir el </a:t>
            </a:r>
            <a:r>
              <a:rPr lang="es-ES" sz="2400" dirty="0" smtClean="0">
                <a:hlinkClick r:id="rId5" tooltip="Ruido"/>
              </a:rPr>
              <a:t>ruido</a:t>
            </a:r>
            <a:r>
              <a:rPr lang="es-ES" sz="2400" dirty="0" smtClean="0"/>
              <a:t> presente en la señal de entrada de tal modo que la señal de salida del filtro se aproxime lo más posible (en el sentido cuadrático medio) a una señal deseada (sin ruido</a:t>
            </a:r>
            <a:r>
              <a:rPr lang="es-ES" sz="2400" dirty="0" smtClean="0"/>
              <a:t>).</a:t>
            </a:r>
          </a:p>
          <a:p>
            <a:pPr algn="just" eaLnBrk="1" hangingPunct="1"/>
            <a:r>
              <a:rPr lang="es-ES" sz="2400" dirty="0" smtClean="0"/>
              <a:t> </a:t>
            </a:r>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a:xfrm>
            <a:off x="467544" y="332656"/>
            <a:ext cx="8229600" cy="720080"/>
          </a:xfrm>
        </p:spPr>
        <p:txBody>
          <a:bodyPr/>
          <a:lstStyle/>
          <a:p>
            <a:pPr eaLnBrk="1" fontAlgn="auto" hangingPunct="1">
              <a:spcAft>
                <a:spcPts val="0"/>
              </a:spcAft>
              <a:defRPr/>
            </a:pPr>
            <a:r>
              <a:rPr lang="es-ES_tradnl" sz="2800" dirty="0" smtClean="0"/>
              <a:t>VENTAJAS DEL ALGORITMO LMS</a:t>
            </a:r>
            <a:endParaRPr lang="en-US" sz="2800" dirty="0" smtClean="0"/>
          </a:p>
        </p:txBody>
      </p:sp>
      <p:sp>
        <p:nvSpPr>
          <p:cNvPr id="10242" name="2 Marcador de contenido"/>
          <p:cNvSpPr>
            <a:spLocks noGrp="1"/>
          </p:cNvSpPr>
          <p:nvPr>
            <p:ph idx="1"/>
          </p:nvPr>
        </p:nvSpPr>
        <p:spPr>
          <a:xfrm>
            <a:off x="467544" y="1124744"/>
            <a:ext cx="8229600" cy="5328592"/>
          </a:xfrm>
        </p:spPr>
        <p:txBody>
          <a:bodyPr>
            <a:normAutofit fontScale="85000" lnSpcReduction="20000"/>
          </a:bodyPr>
          <a:lstStyle/>
          <a:p>
            <a:pPr algn="just" eaLnBrk="1" hangingPunct="1">
              <a:lnSpc>
                <a:spcPct val="80000"/>
              </a:lnSpc>
            </a:pPr>
            <a:r>
              <a:rPr lang="es-ES" sz="2400" dirty="0" smtClean="0"/>
              <a:t>S</a:t>
            </a:r>
            <a:r>
              <a:rPr lang="es-ES" sz="2400" dirty="0" smtClean="0"/>
              <a:t>u mayor  </a:t>
            </a:r>
            <a:r>
              <a:rPr lang="es-ES" sz="2400" dirty="0" smtClean="0"/>
              <a:t>ventaja es su sencillez, tiene características lineales, lo que ayuda mucho a su comprensión se lo suele comparar con el programa Basic por su fácil entendimiento, se lo llama el Basic de los algoritmos adaptativos, por eso  su gran popularidad.</a:t>
            </a:r>
          </a:p>
          <a:p>
            <a:pPr algn="just" eaLnBrk="1" hangingPunct="1">
              <a:lnSpc>
                <a:spcPct val="80000"/>
              </a:lnSpc>
            </a:pPr>
            <a:endParaRPr lang="es-ES" sz="2400" dirty="0" smtClean="0"/>
          </a:p>
          <a:p>
            <a:pPr algn="just" eaLnBrk="1" hangingPunct="1">
              <a:lnSpc>
                <a:spcPct val="80000"/>
              </a:lnSpc>
            </a:pPr>
            <a:r>
              <a:rPr lang="es-ES" sz="2400" dirty="0" smtClean="0"/>
              <a:t> </a:t>
            </a:r>
            <a:r>
              <a:rPr lang="es-ES" sz="2400" dirty="0" smtClean="0"/>
              <a:t>Tiene </a:t>
            </a:r>
            <a:r>
              <a:rPr lang="es-ES" sz="2400" dirty="0" smtClean="0"/>
              <a:t>características aleatorias en su sistema de actualización de pesos, ya que cuando utiliza el llamado paso de adaptación utiliza una variable aleatoria y no un gradiente </a:t>
            </a:r>
            <a:r>
              <a:rPr lang="es-ES" sz="2400" dirty="0" err="1" smtClean="0"/>
              <a:t>determinístico</a:t>
            </a:r>
            <a:r>
              <a:rPr lang="es-ES" sz="2400" dirty="0" smtClean="0"/>
              <a:t>, el efecto es que los coeficientes del filtro pasan a ser una variable aleatoria cuya media es el filtro </a:t>
            </a:r>
            <a:r>
              <a:rPr lang="es-ES" sz="2400" dirty="0" smtClean="0"/>
              <a:t>óptimo.</a:t>
            </a:r>
          </a:p>
          <a:p>
            <a:pPr algn="just" eaLnBrk="1" hangingPunct="1">
              <a:lnSpc>
                <a:spcPct val="80000"/>
              </a:lnSpc>
            </a:pPr>
            <a:endParaRPr lang="es-ES" sz="2400" dirty="0" smtClean="0"/>
          </a:p>
          <a:p>
            <a:pPr algn="just">
              <a:lnSpc>
                <a:spcPct val="80000"/>
              </a:lnSpc>
            </a:pPr>
            <a:r>
              <a:rPr lang="es-ES" sz="2400" dirty="0" smtClean="0"/>
              <a:t>Incluye </a:t>
            </a:r>
            <a:r>
              <a:rPr lang="es-ES" sz="2400" dirty="0" smtClean="0"/>
              <a:t>el parámetro de paso </a:t>
            </a:r>
            <a:r>
              <a:rPr lang="es-ES" sz="2400" dirty="0" err="1" smtClean="0"/>
              <a:t>step</a:t>
            </a:r>
            <a:r>
              <a:rPr lang="es-ES" sz="2400" dirty="0" smtClean="0"/>
              <a:t> </a:t>
            </a:r>
            <a:r>
              <a:rPr lang="es-ES" sz="2400" dirty="0" err="1" smtClean="0"/>
              <a:t>size</a:t>
            </a:r>
            <a:r>
              <a:rPr lang="es-ES" sz="2400" dirty="0" smtClean="0"/>
              <a:t>, el valor de u, que se utilizan para el control y cálculo de la convergencia, estabilidad y robustez del algoritmo.  </a:t>
            </a:r>
            <a:endParaRPr lang="es-ES" sz="2400" dirty="0" smtClean="0"/>
          </a:p>
          <a:p>
            <a:pPr algn="just">
              <a:lnSpc>
                <a:spcPct val="80000"/>
              </a:lnSpc>
            </a:pPr>
            <a:endParaRPr lang="es-ES" sz="2400" dirty="0" smtClean="0"/>
          </a:p>
          <a:p>
            <a:pPr algn="just">
              <a:lnSpc>
                <a:spcPct val="80000"/>
              </a:lnSpc>
            </a:pPr>
            <a:r>
              <a:rPr lang="es-ES" sz="2400" dirty="0" smtClean="0"/>
              <a:t>Utiliza </a:t>
            </a:r>
            <a:r>
              <a:rPr lang="es-ES" sz="2400" dirty="0" smtClean="0"/>
              <a:t>el conformador de haces adaptativos el cual es una técnica que permite una máxima radiación hacia un usuario deseado y nulos en la dirección de las señales interferentes</a:t>
            </a:r>
            <a:r>
              <a:rPr lang="es-ES" sz="2400" dirty="0" smtClean="0"/>
              <a:t>.</a:t>
            </a:r>
          </a:p>
          <a:p>
            <a:pPr algn="just">
              <a:lnSpc>
                <a:spcPct val="80000"/>
              </a:lnSpc>
            </a:pPr>
            <a:endParaRPr lang="es-ES" sz="2400" dirty="0" smtClean="0"/>
          </a:p>
          <a:p>
            <a:pPr algn="just">
              <a:lnSpc>
                <a:spcPct val="80000"/>
              </a:lnSpc>
            </a:pPr>
            <a:r>
              <a:rPr lang="es-ES" sz="2400" dirty="0" smtClean="0"/>
              <a:t>Es </a:t>
            </a:r>
            <a:r>
              <a:rPr lang="es-ES" sz="2400" dirty="0" smtClean="0"/>
              <a:t>una implementación del  método  de  gradiente,  en  la cual se generan diferentes valores de X(n) hasta obtener un porcentaje de error </a:t>
            </a:r>
            <a:r>
              <a:rPr lang="es-ES" sz="2400" dirty="0" smtClean="0"/>
              <a:t>pequeño</a:t>
            </a:r>
            <a:r>
              <a:rPr lang="es-ES" sz="2400" dirty="0" smtClean="0"/>
              <a:t>. </a:t>
            </a:r>
            <a:endParaRPr lang="es-ES" sz="2400" dirty="0" smtClean="0"/>
          </a:p>
          <a:p>
            <a:pPr algn="just">
              <a:lnSpc>
                <a:spcPct val="80000"/>
              </a:lnSpc>
            </a:pPr>
            <a:endParaRPr lang="es-ES" sz="2400" dirty="0" smtClean="0"/>
          </a:p>
          <a:p>
            <a:pPr algn="just">
              <a:lnSpc>
                <a:spcPct val="80000"/>
              </a:lnSpc>
            </a:pPr>
            <a:r>
              <a:rPr lang="es-ES" sz="2400" dirty="0" smtClean="0"/>
              <a:t>Puede </a:t>
            </a:r>
            <a:r>
              <a:rPr lang="es-ES" sz="2400" dirty="0" smtClean="0"/>
              <a:t>obtener el valor de u a partir de la cota y de la potencia .</a:t>
            </a:r>
          </a:p>
          <a:p>
            <a:pPr algn="just" eaLnBrk="1" hangingPunct="1">
              <a:lnSpc>
                <a:spcPct val="80000"/>
              </a:lnSpc>
            </a:pPr>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548680"/>
            <a:ext cx="8229600" cy="794352"/>
          </a:xfrm>
        </p:spPr>
        <p:txBody>
          <a:bodyPr>
            <a:normAutofit/>
          </a:bodyPr>
          <a:lstStyle/>
          <a:p>
            <a:pPr eaLnBrk="1" fontAlgn="auto" hangingPunct="1">
              <a:spcAft>
                <a:spcPts val="0"/>
              </a:spcAft>
              <a:defRPr/>
            </a:pPr>
            <a:r>
              <a:rPr lang="es-ES" sz="4000" dirty="0" smtClean="0"/>
              <a:t>DESVENTAJAS DEL ALGORITMO LMS</a:t>
            </a:r>
          </a:p>
        </p:txBody>
      </p:sp>
      <p:sp>
        <p:nvSpPr>
          <p:cNvPr id="12290" name="Rectangle 4"/>
          <p:cNvSpPr>
            <a:spLocks noGrp="1" noChangeArrowheads="1"/>
          </p:cNvSpPr>
          <p:nvPr>
            <p:ph idx="1"/>
          </p:nvPr>
        </p:nvSpPr>
        <p:spPr>
          <a:xfrm>
            <a:off x="467544" y="1772816"/>
            <a:ext cx="8229600" cy="4320480"/>
          </a:xfrm>
        </p:spPr>
        <p:txBody>
          <a:bodyPr>
            <a:noAutofit/>
          </a:bodyPr>
          <a:lstStyle/>
          <a:p>
            <a:pPr algn="just" eaLnBrk="1" hangingPunct="1"/>
            <a:r>
              <a:rPr lang="es-ES" sz="2000" dirty="0" smtClean="0"/>
              <a:t>Necesita </a:t>
            </a:r>
            <a:r>
              <a:rPr lang="es-ES" sz="2000" dirty="0" smtClean="0"/>
              <a:t>mayor número de iteraciones para llegar a la convergencia , tiene una convergencia muy lenta, esta lentitud suelen compensarla utilizando ordenadores más </a:t>
            </a:r>
            <a:r>
              <a:rPr lang="es-ES" sz="2000" dirty="0" smtClean="0"/>
              <a:t>rápidos</a:t>
            </a:r>
            <a:r>
              <a:rPr lang="es-ES" sz="2000" dirty="0" smtClean="0"/>
              <a:t>.</a:t>
            </a:r>
          </a:p>
          <a:p>
            <a:pPr algn="just" eaLnBrk="1" hangingPunct="1"/>
            <a:r>
              <a:rPr lang="es-ES" sz="2000" dirty="0" smtClean="0"/>
              <a:t>Necesitan mayor </a:t>
            </a:r>
            <a:r>
              <a:rPr lang="es-ES" sz="2000" dirty="0" smtClean="0"/>
              <a:t>número </a:t>
            </a:r>
            <a:r>
              <a:rPr lang="es-ES" sz="2000" dirty="0" smtClean="0"/>
              <a:t>de coeficientes o parámetros para funcionar, lo cual es un limitante, </a:t>
            </a:r>
          </a:p>
          <a:p>
            <a:pPr algn="just" eaLnBrk="1" hangingPunct="1"/>
            <a:r>
              <a:rPr lang="es-ES" sz="2000" dirty="0" smtClean="0"/>
              <a:t>El cálculo del error es inferior al de otros algoritmos adaptativos.</a:t>
            </a:r>
          </a:p>
          <a:p>
            <a:r>
              <a:rPr lang="es-ES" sz="2000" dirty="0" smtClean="0"/>
              <a:t>Tiene una parte de </a:t>
            </a:r>
            <a:r>
              <a:rPr lang="es-ES" sz="2000" dirty="0" err="1" smtClean="0"/>
              <a:t>busqueda</a:t>
            </a:r>
            <a:r>
              <a:rPr lang="es-ES" sz="2000" dirty="0" smtClean="0"/>
              <a:t> y otra parte predictiva.</a:t>
            </a:r>
          </a:p>
          <a:p>
            <a:r>
              <a:rPr lang="es-ES" sz="2000" dirty="0" smtClean="0"/>
              <a:t>Internamente producen un ruido aproximado al 10%, sin contar otros ruidos externos.</a:t>
            </a:r>
          </a:p>
          <a:p>
            <a:r>
              <a:rPr lang="es-ES" sz="2000" dirty="0" smtClean="0"/>
              <a:t>Al aumentar el número de muestras debería disminuir el porcentaje de error, cosa que no sucede sino que aumenta la frecuencia</a:t>
            </a:r>
            <a:r>
              <a:rPr lang="es-ES" sz="2000" dirty="0" smtClean="0"/>
              <a:t>.</a:t>
            </a:r>
            <a:endParaRPr lang="es-E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S" b="1" dirty="0" smtClean="0"/>
              <a:t>Justificación</a:t>
            </a:r>
            <a:endParaRPr lang="es-ES" dirty="0"/>
          </a:p>
        </p:txBody>
      </p:sp>
      <p:sp>
        <p:nvSpPr>
          <p:cNvPr id="3" name="2 Marcador de contenido"/>
          <p:cNvSpPr>
            <a:spLocks noGrp="1"/>
          </p:cNvSpPr>
          <p:nvPr>
            <p:ph idx="1"/>
          </p:nvPr>
        </p:nvSpPr>
        <p:spPr>
          <a:xfrm>
            <a:off x="467544" y="1484784"/>
            <a:ext cx="8229600" cy="4824536"/>
          </a:xfrm>
        </p:spPr>
        <p:txBody>
          <a:bodyPr>
            <a:normAutofit fontScale="85000" lnSpcReduction="10000"/>
          </a:bodyPr>
          <a:lstStyle/>
          <a:p>
            <a:pPr algn="just"/>
            <a:r>
              <a:rPr lang="es-ES" dirty="0" smtClean="0"/>
              <a:t>El costo de instalar un sistema de antenas es muy caro, por lo que sería </a:t>
            </a:r>
            <a:r>
              <a:rPr lang="es-ES" dirty="0" smtClean="0"/>
              <a:t>conveniente desarrollar </a:t>
            </a:r>
            <a:r>
              <a:rPr lang="es-ES" dirty="0" smtClean="0"/>
              <a:t>simulaciones e implementaciones de antenas inteligentes que </a:t>
            </a:r>
            <a:r>
              <a:rPr lang="es-ES" dirty="0" smtClean="0"/>
              <a:t>representen lo </a:t>
            </a:r>
            <a:r>
              <a:rPr lang="es-ES" dirty="0" smtClean="0"/>
              <a:t>mejor posible la realidad de un conjunto de antenas antes de instalarlas para </a:t>
            </a:r>
            <a:r>
              <a:rPr lang="es-ES" dirty="0" smtClean="0"/>
              <a:t>poder ahorrar </a:t>
            </a:r>
            <a:r>
              <a:rPr lang="es-ES" dirty="0" smtClean="0"/>
              <a:t>costos, y ante el problema de encontrar simulaciones adecuadas que </a:t>
            </a:r>
            <a:r>
              <a:rPr lang="es-ES" dirty="0" smtClean="0"/>
              <a:t>permitan determinar </a:t>
            </a:r>
            <a:r>
              <a:rPr lang="es-ES" dirty="0" smtClean="0"/>
              <a:t>el comportamiento real de las antenas se ha planteado utilizar el </a:t>
            </a:r>
            <a:r>
              <a:rPr lang="es-ES" dirty="0" smtClean="0"/>
              <a:t>programa </a:t>
            </a:r>
            <a:r>
              <a:rPr lang="es-ES" dirty="0" err="1" smtClean="0"/>
              <a:t>matlab</a:t>
            </a:r>
            <a:r>
              <a:rPr lang="es-ES" dirty="0" smtClean="0"/>
              <a:t> </a:t>
            </a:r>
            <a:r>
              <a:rPr lang="es-ES" dirty="0" smtClean="0"/>
              <a:t>para implementar algunos algoritmos adaptativos</a:t>
            </a:r>
            <a:r>
              <a:rPr lang="es-ES" dirty="0" smtClean="0"/>
              <a:t>.</a:t>
            </a:r>
          </a:p>
          <a:p>
            <a:pPr algn="just"/>
            <a:endParaRPr lang="es-ES" dirty="0" smtClean="0"/>
          </a:p>
          <a:p>
            <a:pPr algn="just"/>
            <a:r>
              <a:rPr lang="es-ES" dirty="0" smtClean="0"/>
              <a:t>El desarrollo de implementaciones de estos algoritmos adaptativos podría ser útil </a:t>
            </a:r>
            <a:r>
              <a:rPr lang="es-ES" dirty="0" smtClean="0"/>
              <a:t>para mostrárselos </a:t>
            </a:r>
            <a:r>
              <a:rPr lang="es-ES" dirty="0" smtClean="0"/>
              <a:t>a los estudiantes en alguna clase del laboratorio de telecomunicaciones</a:t>
            </a:r>
            <a:r>
              <a:rPr lang="es-ES" dirty="0" smtClean="0"/>
              <a:t>, y </a:t>
            </a:r>
            <a:r>
              <a:rPr lang="es-ES" dirty="0" smtClean="0"/>
              <a:t>que vean cómo se comportan las señales </a:t>
            </a:r>
            <a:r>
              <a:rPr lang="es-ES" dirty="0" err="1" smtClean="0"/>
              <a:t>senosoidales</a:t>
            </a:r>
            <a:r>
              <a:rPr lang="es-ES" dirty="0" smtClean="0"/>
              <a:t> con algunos valores </a:t>
            </a:r>
            <a:r>
              <a:rPr lang="es-ES" dirty="0" smtClean="0"/>
              <a:t>de pesos </a:t>
            </a:r>
            <a:r>
              <a:rPr lang="es-ES" dirty="0" smtClean="0"/>
              <a:t>(los pesos son los valores de entrada de las antenas</a:t>
            </a:r>
            <a:r>
              <a:rPr lang="es-ES" dirty="0" smtClean="0"/>
              <a:t>).</a:t>
            </a:r>
            <a:endParaRPr lang="es-E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fontAlgn="auto">
              <a:spcAft>
                <a:spcPts val="0"/>
              </a:spcAft>
              <a:defRPr/>
            </a:pPr>
            <a:r>
              <a:rPr lang="es-ES" sz="4000" dirty="0"/>
              <a:t>Principales partes del programa de </a:t>
            </a:r>
            <a:r>
              <a:rPr lang="es-ES" sz="4000" dirty="0" err="1"/>
              <a:t>matlab</a:t>
            </a:r>
            <a:r>
              <a:rPr lang="es-ES" sz="4000" dirty="0"/>
              <a:t> del algoritmo LMS</a:t>
            </a:r>
          </a:p>
        </p:txBody>
      </p:sp>
      <p:sp>
        <p:nvSpPr>
          <p:cNvPr id="11266" name="Rectangle 4"/>
          <p:cNvSpPr>
            <a:spLocks noGrp="1" noChangeArrowheads="1"/>
          </p:cNvSpPr>
          <p:nvPr>
            <p:ph idx="1"/>
          </p:nvPr>
        </p:nvSpPr>
        <p:spPr/>
        <p:txBody>
          <a:bodyPr/>
          <a:lstStyle/>
          <a:p>
            <a:r>
              <a:rPr lang="es-ES" sz="2800" smtClean="0"/>
              <a:t>El lazo de valores de la señal de entrada es:</a:t>
            </a:r>
          </a:p>
        </p:txBody>
      </p:sp>
      <p:pic>
        <p:nvPicPr>
          <p:cNvPr id="11268" name="Picture 6"/>
          <p:cNvPicPr>
            <a:picLocks noChangeAspect="1" noChangeArrowheads="1"/>
          </p:cNvPicPr>
          <p:nvPr/>
        </p:nvPicPr>
        <p:blipFill>
          <a:blip r:embed="rId2" cstate="print"/>
          <a:srcRect/>
          <a:stretch>
            <a:fillRect/>
          </a:stretch>
        </p:blipFill>
        <p:spPr bwMode="auto">
          <a:xfrm>
            <a:off x="500063" y="2428875"/>
            <a:ext cx="7489825"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2290" name="Rectangle 3"/>
          <p:cNvSpPr>
            <a:spLocks noGrp="1" noChangeArrowheads="1"/>
          </p:cNvSpPr>
          <p:nvPr>
            <p:ph idx="1"/>
          </p:nvPr>
        </p:nvSpPr>
        <p:spPr>
          <a:xfrm>
            <a:off x="468313" y="2060575"/>
            <a:ext cx="8229600" cy="4525963"/>
          </a:xfrm>
        </p:spPr>
        <p:txBody>
          <a:bodyPr/>
          <a:lstStyle/>
          <a:p>
            <a:r>
              <a:rPr lang="es-ES" smtClean="0"/>
              <a:t> </a:t>
            </a:r>
            <a:r>
              <a:rPr lang="es-ES" sz="2800" smtClean="0"/>
              <a:t>El lazo de valores de la señal de referencia es:</a:t>
            </a:r>
          </a:p>
        </p:txBody>
      </p:sp>
      <p:pic>
        <p:nvPicPr>
          <p:cNvPr id="12292" name="Picture 4"/>
          <p:cNvPicPr>
            <a:picLocks noChangeAspect="1" noChangeArrowheads="1"/>
          </p:cNvPicPr>
          <p:nvPr/>
        </p:nvPicPr>
        <p:blipFill>
          <a:blip r:embed="rId2" cstate="print"/>
          <a:srcRect/>
          <a:stretch>
            <a:fillRect/>
          </a:stretch>
        </p:blipFill>
        <p:spPr bwMode="auto">
          <a:xfrm>
            <a:off x="755650" y="2781300"/>
            <a:ext cx="5761038"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3314" name="Rectangle 3"/>
          <p:cNvSpPr>
            <a:spLocks noGrp="1" noChangeArrowheads="1"/>
          </p:cNvSpPr>
          <p:nvPr>
            <p:ph idx="1"/>
          </p:nvPr>
        </p:nvSpPr>
        <p:spPr/>
        <p:txBody>
          <a:bodyPr/>
          <a:lstStyle/>
          <a:p>
            <a:r>
              <a:rPr lang="es-ES" sz="2800" smtClean="0"/>
              <a:t>Las funciones en matlab que usamos son: La funcion butter y la señal de transferencia tf</a:t>
            </a:r>
          </a:p>
        </p:txBody>
      </p:sp>
      <p:pic>
        <p:nvPicPr>
          <p:cNvPr id="13316" name="Picture 4"/>
          <p:cNvPicPr>
            <a:picLocks noChangeAspect="1" noChangeArrowheads="1"/>
          </p:cNvPicPr>
          <p:nvPr/>
        </p:nvPicPr>
        <p:blipFill>
          <a:blip r:embed="rId2" cstate="print"/>
          <a:srcRect/>
          <a:stretch>
            <a:fillRect/>
          </a:stretch>
        </p:blipFill>
        <p:spPr bwMode="auto">
          <a:xfrm>
            <a:off x="1285875" y="2928938"/>
            <a:ext cx="5761038"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4338" name="Rectangle 3"/>
          <p:cNvSpPr>
            <a:spLocks noGrp="1" noChangeArrowheads="1"/>
          </p:cNvSpPr>
          <p:nvPr>
            <p:ph idx="1"/>
          </p:nvPr>
        </p:nvSpPr>
        <p:spPr/>
        <p:txBody>
          <a:bodyPr/>
          <a:lstStyle/>
          <a:p>
            <a:r>
              <a:rPr lang="es-ES" smtClean="0"/>
              <a:t>Otra función es: lsim</a:t>
            </a:r>
          </a:p>
          <a:p>
            <a:endParaRPr lang="es-ES" smtClean="0"/>
          </a:p>
        </p:txBody>
      </p:sp>
      <p:pic>
        <p:nvPicPr>
          <p:cNvPr id="14340" name="Picture 4"/>
          <p:cNvPicPr>
            <a:picLocks noChangeAspect="1" noChangeArrowheads="1"/>
          </p:cNvPicPr>
          <p:nvPr/>
        </p:nvPicPr>
        <p:blipFill>
          <a:blip r:embed="rId2" cstate="print"/>
          <a:srcRect/>
          <a:stretch>
            <a:fillRect/>
          </a:stretch>
        </p:blipFill>
        <p:spPr bwMode="auto">
          <a:xfrm>
            <a:off x="2214563" y="2643188"/>
            <a:ext cx="48958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5362" name="Rectangle 3"/>
          <p:cNvSpPr>
            <a:spLocks noGrp="1" noChangeArrowheads="1"/>
          </p:cNvSpPr>
          <p:nvPr>
            <p:ph idx="1"/>
          </p:nvPr>
        </p:nvSpPr>
        <p:spPr/>
        <p:txBody>
          <a:bodyPr/>
          <a:lstStyle/>
          <a:p>
            <a:r>
              <a:rPr lang="es-ES" sz="2800" smtClean="0"/>
              <a:t>La potencia en el programa lo determinamos: </a:t>
            </a:r>
          </a:p>
        </p:txBody>
      </p:sp>
      <p:pic>
        <p:nvPicPr>
          <p:cNvPr id="15364" name="Picture 4"/>
          <p:cNvPicPr>
            <a:picLocks noChangeAspect="1" noChangeArrowheads="1"/>
          </p:cNvPicPr>
          <p:nvPr/>
        </p:nvPicPr>
        <p:blipFill>
          <a:blip r:embed="rId2" cstate="print"/>
          <a:srcRect/>
          <a:stretch>
            <a:fillRect/>
          </a:stretch>
        </p:blipFill>
        <p:spPr bwMode="auto">
          <a:xfrm>
            <a:off x="1908175" y="2542878"/>
            <a:ext cx="4175993" cy="3946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6386" name="Rectangle 3"/>
          <p:cNvSpPr>
            <a:spLocks noGrp="1" noChangeArrowheads="1"/>
          </p:cNvSpPr>
          <p:nvPr>
            <p:ph idx="1"/>
          </p:nvPr>
        </p:nvSpPr>
        <p:spPr/>
        <p:txBody>
          <a:bodyPr/>
          <a:lstStyle/>
          <a:p>
            <a:r>
              <a:rPr lang="es-ES" sz="2800" smtClean="0"/>
              <a:t>El lazo de actualización de los pesos es</a:t>
            </a:r>
            <a:r>
              <a:rPr lang="es-ES" smtClean="0"/>
              <a:t> :</a:t>
            </a:r>
          </a:p>
        </p:txBody>
      </p:sp>
      <p:pic>
        <p:nvPicPr>
          <p:cNvPr id="16388" name="Picture 6"/>
          <p:cNvPicPr>
            <a:picLocks noChangeAspect="1" noChangeArrowheads="1"/>
          </p:cNvPicPr>
          <p:nvPr/>
        </p:nvPicPr>
        <p:blipFill>
          <a:blip r:embed="rId2" cstate="print"/>
          <a:srcRect/>
          <a:stretch>
            <a:fillRect/>
          </a:stretch>
        </p:blipFill>
        <p:spPr bwMode="auto">
          <a:xfrm>
            <a:off x="1285875" y="2357438"/>
            <a:ext cx="5210175" cy="4125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7410" name="Rectangle 3"/>
          <p:cNvSpPr>
            <a:spLocks noGrp="1" noChangeArrowheads="1"/>
          </p:cNvSpPr>
          <p:nvPr>
            <p:ph idx="1"/>
          </p:nvPr>
        </p:nvSpPr>
        <p:spPr/>
        <p:txBody>
          <a:bodyPr/>
          <a:lstStyle/>
          <a:p>
            <a:r>
              <a:rPr lang="es-ES" sz="2000" smtClean="0"/>
              <a:t>El cálculo de la cota nos servirá para obtener un valor de mu (constante de ajuste en el algoritmo lms) y su formula es:</a:t>
            </a:r>
          </a:p>
        </p:txBody>
      </p:sp>
      <p:pic>
        <p:nvPicPr>
          <p:cNvPr id="17412" name="Picture 4"/>
          <p:cNvPicPr>
            <a:picLocks noChangeAspect="1" noChangeArrowheads="1"/>
          </p:cNvPicPr>
          <p:nvPr/>
        </p:nvPicPr>
        <p:blipFill>
          <a:blip r:embed="rId2" cstate="print"/>
          <a:srcRect/>
          <a:stretch>
            <a:fillRect/>
          </a:stretch>
        </p:blipFill>
        <p:spPr bwMode="auto">
          <a:xfrm>
            <a:off x="1571625" y="2786063"/>
            <a:ext cx="4824413" cy="147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8434" name="Rectangle 3"/>
          <p:cNvSpPr>
            <a:spLocks noGrp="1" noChangeArrowheads="1"/>
          </p:cNvSpPr>
          <p:nvPr>
            <p:ph idx="1"/>
          </p:nvPr>
        </p:nvSpPr>
        <p:spPr/>
        <p:txBody>
          <a:bodyPr/>
          <a:lstStyle/>
          <a:p>
            <a:r>
              <a:rPr lang="es-ES" sz="2400" smtClean="0"/>
              <a:t>Calculo de mu a partir del valor de cota y de pesos</a:t>
            </a:r>
          </a:p>
        </p:txBody>
      </p:sp>
      <p:pic>
        <p:nvPicPr>
          <p:cNvPr id="18436" name="Picture 5"/>
          <p:cNvPicPr>
            <a:picLocks noChangeAspect="1" noChangeArrowheads="1"/>
          </p:cNvPicPr>
          <p:nvPr/>
        </p:nvPicPr>
        <p:blipFill>
          <a:blip r:embed="rId2" cstate="print"/>
          <a:srcRect/>
          <a:stretch>
            <a:fillRect/>
          </a:stretch>
        </p:blipFill>
        <p:spPr bwMode="auto">
          <a:xfrm>
            <a:off x="785813" y="2428875"/>
            <a:ext cx="78486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fontAlgn="auto">
              <a:spcAft>
                <a:spcPts val="0"/>
              </a:spcAft>
              <a:defRPr/>
            </a:pPr>
            <a:r>
              <a:rPr lang="es-ES" sz="4000"/>
              <a:t>Principales partes del programa de matlab del algoritmo LMS</a:t>
            </a:r>
          </a:p>
        </p:txBody>
      </p:sp>
      <p:sp>
        <p:nvSpPr>
          <p:cNvPr id="19458" name="Rectangle 3"/>
          <p:cNvSpPr>
            <a:spLocks noGrp="1" noChangeArrowheads="1"/>
          </p:cNvSpPr>
          <p:nvPr>
            <p:ph idx="1"/>
          </p:nvPr>
        </p:nvSpPr>
        <p:spPr/>
        <p:txBody>
          <a:bodyPr/>
          <a:lstStyle/>
          <a:p>
            <a:r>
              <a:rPr lang="es-ES" sz="2400" smtClean="0"/>
              <a:t>El lazo de chequeo de los resultados del error es:</a:t>
            </a:r>
          </a:p>
        </p:txBody>
      </p:sp>
      <p:pic>
        <p:nvPicPr>
          <p:cNvPr id="19460" name="Picture 4"/>
          <p:cNvPicPr>
            <a:picLocks noChangeAspect="1" noChangeArrowheads="1"/>
          </p:cNvPicPr>
          <p:nvPr/>
        </p:nvPicPr>
        <p:blipFill>
          <a:blip r:embed="rId2" cstate="print"/>
          <a:srcRect/>
          <a:stretch>
            <a:fillRect/>
          </a:stretch>
        </p:blipFill>
        <p:spPr bwMode="auto">
          <a:xfrm>
            <a:off x="1619672" y="2492896"/>
            <a:ext cx="5832475"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es-ES"/>
              <a:t>Corrida del programa LMS</a:t>
            </a:r>
          </a:p>
        </p:txBody>
      </p:sp>
      <p:sp>
        <p:nvSpPr>
          <p:cNvPr id="20482" name="Rectangle 3"/>
          <p:cNvSpPr>
            <a:spLocks noGrp="1" noChangeArrowheads="1"/>
          </p:cNvSpPr>
          <p:nvPr>
            <p:ph idx="1"/>
          </p:nvPr>
        </p:nvSpPr>
        <p:spPr/>
        <p:txBody>
          <a:bodyPr/>
          <a:lstStyle/>
          <a:p>
            <a:r>
              <a:rPr lang="es-ES" smtClean="0"/>
              <a:t>En el programa problema3_lms_a se ingresaron los siguientes datos:</a:t>
            </a:r>
          </a:p>
          <a:p>
            <a:endParaRPr lang="es-ES" smtClean="0"/>
          </a:p>
        </p:txBody>
      </p:sp>
      <p:pic>
        <p:nvPicPr>
          <p:cNvPr id="20484" name="Picture 8"/>
          <p:cNvPicPr>
            <a:picLocks noChangeAspect="1" noChangeArrowheads="1"/>
          </p:cNvPicPr>
          <p:nvPr/>
        </p:nvPicPr>
        <p:blipFill>
          <a:blip r:embed="rId2" cstate="print"/>
          <a:srcRect/>
          <a:stretch>
            <a:fillRect/>
          </a:stretch>
        </p:blipFill>
        <p:spPr bwMode="auto">
          <a:xfrm>
            <a:off x="1042988" y="2781300"/>
            <a:ext cx="7129462"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800" b="1" dirty="0" smtClean="0"/>
              <a:t>Objetivo General</a:t>
            </a:r>
            <a:endParaRPr lang="es-ES" dirty="0"/>
          </a:p>
        </p:txBody>
      </p:sp>
      <p:sp>
        <p:nvSpPr>
          <p:cNvPr id="3" name="2 Marcador de contenido"/>
          <p:cNvSpPr>
            <a:spLocks noGrp="1"/>
          </p:cNvSpPr>
          <p:nvPr>
            <p:ph idx="1"/>
          </p:nvPr>
        </p:nvSpPr>
        <p:spPr>
          <a:xfrm>
            <a:off x="755576" y="2420888"/>
            <a:ext cx="7571184" cy="3600400"/>
          </a:xfrm>
        </p:spPr>
        <p:txBody>
          <a:bodyPr/>
          <a:lstStyle/>
          <a:p>
            <a:pPr algn="just">
              <a:buNone/>
            </a:pPr>
            <a:r>
              <a:rPr lang="es-ES" sz="2400" dirty="0" smtClean="0"/>
              <a:t>    Implementar </a:t>
            </a:r>
            <a:r>
              <a:rPr lang="es-ES" sz="2400" dirty="0" smtClean="0"/>
              <a:t>en </a:t>
            </a:r>
            <a:r>
              <a:rPr lang="es-ES" sz="2400" dirty="0" err="1" smtClean="0"/>
              <a:t>matlab</a:t>
            </a:r>
            <a:r>
              <a:rPr lang="es-ES" sz="2400" dirty="0" smtClean="0"/>
              <a:t> distintos tipos </a:t>
            </a:r>
            <a:r>
              <a:rPr lang="es-ES" sz="2400" dirty="0" smtClean="0"/>
              <a:t>de algoritmos </a:t>
            </a:r>
            <a:r>
              <a:rPr lang="es-ES" sz="2400" dirty="0" smtClean="0"/>
              <a:t>adaptativos basados en la señal de referencia y algoritmos </a:t>
            </a:r>
            <a:r>
              <a:rPr lang="es-ES" sz="2400" dirty="0" smtClean="0"/>
              <a:t>adaptativos ciegos</a:t>
            </a:r>
            <a:r>
              <a:rPr lang="es-ES" sz="2400" dirty="0" smtClean="0"/>
              <a:t>, se hará un análisis y se </a:t>
            </a:r>
            <a:r>
              <a:rPr lang="es-ES" sz="2400" dirty="0" smtClean="0"/>
              <a:t>determinará </a:t>
            </a:r>
            <a:r>
              <a:rPr lang="es-ES" sz="2400" dirty="0" smtClean="0"/>
              <a:t>la capacidad de red, la cobertura y </a:t>
            </a:r>
            <a:r>
              <a:rPr lang="es-ES" sz="2400" dirty="0" smtClean="0"/>
              <a:t>el desempeño </a:t>
            </a:r>
            <a:r>
              <a:rPr lang="es-ES" sz="2400" dirty="0" smtClean="0"/>
              <a:t>de las antenas inteligentes utilizando algoritmos adaptativos </a:t>
            </a:r>
            <a:r>
              <a:rPr lang="es-ES" sz="2400" dirty="0" smtClean="0"/>
              <a:t>en implementaciones </a:t>
            </a:r>
            <a:r>
              <a:rPr lang="es-ES" sz="2400" dirty="0" smtClean="0"/>
              <a:t>en </a:t>
            </a:r>
            <a:r>
              <a:rPr lang="es-ES" sz="2400" dirty="0" err="1" smtClean="0"/>
              <a:t>matlab</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2" cstate="print"/>
          <a:srcRect/>
          <a:stretch>
            <a:fillRect/>
          </a:stretch>
        </p:blipFill>
        <p:spPr bwMode="auto">
          <a:xfrm>
            <a:off x="1116013" y="836613"/>
            <a:ext cx="7250112" cy="5311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cstate="print"/>
          <a:srcRect/>
          <a:stretch>
            <a:fillRect/>
          </a:stretch>
        </p:blipFill>
        <p:spPr bwMode="auto">
          <a:xfrm>
            <a:off x="179388" y="260350"/>
            <a:ext cx="8704262" cy="633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fontAlgn="auto">
              <a:spcAft>
                <a:spcPts val="0"/>
              </a:spcAft>
              <a:defRPr/>
            </a:pPr>
            <a:r>
              <a:rPr lang="es-ES" sz="1800"/>
              <a:t>Potencias obtenidas en el programa del problema3_lms_a</a:t>
            </a:r>
          </a:p>
        </p:txBody>
      </p:sp>
      <p:pic>
        <p:nvPicPr>
          <p:cNvPr id="23555" name="Picture 9"/>
          <p:cNvPicPr>
            <a:picLocks noChangeAspect="1" noChangeArrowheads="1"/>
          </p:cNvPicPr>
          <p:nvPr/>
        </p:nvPicPr>
        <p:blipFill>
          <a:blip r:embed="rId2" cstate="print"/>
          <a:srcRect/>
          <a:stretch>
            <a:fillRect/>
          </a:stretch>
        </p:blipFill>
        <p:spPr bwMode="auto">
          <a:xfrm>
            <a:off x="2339975" y="1125538"/>
            <a:ext cx="4246563" cy="475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srcRect/>
          <a:stretch>
            <a:fillRect/>
          </a:stretch>
        </p:blipFill>
        <p:spPr bwMode="auto">
          <a:xfrm>
            <a:off x="1619250" y="404813"/>
            <a:ext cx="5389563" cy="594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500042"/>
            <a:ext cx="7686700" cy="642942"/>
          </a:xfrm>
        </p:spPr>
        <p:txBody>
          <a:bodyPr>
            <a:normAutofit fontScale="90000"/>
          </a:bodyPr>
          <a:lstStyle/>
          <a:p>
            <a:pPr fontAlgn="auto">
              <a:spcAft>
                <a:spcPts val="0"/>
              </a:spcAft>
              <a:defRPr/>
            </a:pPr>
            <a:r>
              <a:rPr lang="es-ES" sz="2000" dirty="0"/>
              <a:t>Curva de error de una señal </a:t>
            </a:r>
            <a:r>
              <a:rPr lang="es-ES" sz="2000" dirty="0" err="1"/>
              <a:t>senosoidal</a:t>
            </a:r>
            <a:r>
              <a:rPr lang="es-ES" sz="2000" dirty="0"/>
              <a:t> en un algoritmo </a:t>
            </a:r>
            <a:r>
              <a:rPr lang="es-ES" sz="2000" dirty="0" err="1"/>
              <a:t>lms</a:t>
            </a:r>
            <a:r>
              <a:rPr lang="es-ES_tradnl" dirty="0"/>
              <a:t>. </a:t>
            </a:r>
            <a:endParaRPr lang="es-ES" dirty="0"/>
          </a:p>
        </p:txBody>
      </p:sp>
      <p:pic>
        <p:nvPicPr>
          <p:cNvPr id="25603" name="Picture 4"/>
          <p:cNvPicPr>
            <a:picLocks noChangeAspect="1" noChangeArrowheads="1"/>
          </p:cNvPicPr>
          <p:nvPr/>
        </p:nvPicPr>
        <p:blipFill>
          <a:blip r:embed="rId2" cstate="print"/>
          <a:srcRect/>
          <a:stretch>
            <a:fillRect/>
          </a:stretch>
        </p:blipFill>
        <p:spPr bwMode="auto">
          <a:xfrm>
            <a:off x="2286000" y="1143000"/>
            <a:ext cx="5262563" cy="544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260350"/>
            <a:ext cx="7991475" cy="360363"/>
          </a:xfrm>
        </p:spPr>
        <p:txBody>
          <a:bodyPr>
            <a:normAutofit fontScale="90000"/>
          </a:bodyPr>
          <a:lstStyle/>
          <a:p>
            <a:pPr fontAlgn="auto">
              <a:spcAft>
                <a:spcPts val="0"/>
              </a:spcAft>
              <a:defRPr/>
            </a:pPr>
            <a:r>
              <a:rPr lang="es-ES" sz="1600"/>
              <a:t>Comparacion entre la salida del sistema de una señal senosoidal (lms) con la señal de referencia del sistema</a:t>
            </a:r>
            <a:r>
              <a:rPr lang="es-ES_tradnl" sz="1600"/>
              <a:t>.</a:t>
            </a:r>
            <a:r>
              <a:rPr lang="es-ES_tradnl" sz="4000"/>
              <a:t> </a:t>
            </a:r>
            <a:endParaRPr lang="es-ES" sz="4000"/>
          </a:p>
        </p:txBody>
      </p:sp>
      <p:pic>
        <p:nvPicPr>
          <p:cNvPr id="26627" name="Picture 5"/>
          <p:cNvPicPr>
            <a:picLocks noChangeAspect="1" noChangeArrowheads="1"/>
          </p:cNvPicPr>
          <p:nvPr/>
        </p:nvPicPr>
        <p:blipFill>
          <a:blip r:embed="rId2" cstate="print"/>
          <a:srcRect/>
          <a:stretch>
            <a:fillRect/>
          </a:stretch>
        </p:blipFill>
        <p:spPr bwMode="auto">
          <a:xfrm>
            <a:off x="1476375" y="908050"/>
            <a:ext cx="5176838"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lang="es-ES" dirty="0" smtClean="0"/>
              <a:t>Comentarios del Capítulo 3</a:t>
            </a:r>
            <a:endParaRPr lang="es-ES" dirty="0"/>
          </a:p>
        </p:txBody>
      </p:sp>
      <p:sp>
        <p:nvSpPr>
          <p:cNvPr id="27650" name="Rectangle 3"/>
          <p:cNvSpPr>
            <a:spLocks noGrp="1" noChangeArrowheads="1"/>
          </p:cNvSpPr>
          <p:nvPr>
            <p:ph idx="1"/>
          </p:nvPr>
        </p:nvSpPr>
        <p:spPr/>
        <p:txBody>
          <a:bodyPr/>
          <a:lstStyle/>
          <a:p>
            <a:pPr algn="just">
              <a:lnSpc>
                <a:spcPct val="80000"/>
              </a:lnSpc>
            </a:pPr>
            <a:r>
              <a:rPr lang="es-ES_tradnl" sz="2800" dirty="0" smtClean="0"/>
              <a:t>Al analizar el gráfico </a:t>
            </a:r>
            <a:r>
              <a:rPr lang="es-ES_tradnl" sz="2800" dirty="0" smtClean="0"/>
              <a:t>de la salida del sistema se ve un pequeño error al principio de la curva para menos de 50 muestras, y después se va haciendo más exacta.</a:t>
            </a:r>
          </a:p>
          <a:p>
            <a:pPr algn="just">
              <a:lnSpc>
                <a:spcPct val="80000"/>
              </a:lnSpc>
            </a:pPr>
            <a:r>
              <a:rPr lang="es-ES_tradnl" sz="2800" dirty="0" smtClean="0"/>
              <a:t>El programa problema3_lms tiene la opción </a:t>
            </a:r>
            <a:r>
              <a:rPr lang="es-ES_tradnl" sz="2800" dirty="0" err="1" smtClean="0"/>
              <a:t>senal_referencia</a:t>
            </a:r>
            <a:r>
              <a:rPr lang="es-ES_tradnl" sz="2800" dirty="0" smtClean="0"/>
              <a:t> para cambiar la señal de referencia</a:t>
            </a:r>
            <a:r>
              <a:rPr lang="es-ES" sz="2800" dirty="0" smtClean="0"/>
              <a:t> .</a:t>
            </a:r>
          </a:p>
          <a:p>
            <a:pPr algn="just">
              <a:lnSpc>
                <a:spcPct val="80000"/>
              </a:lnSpc>
            </a:pPr>
            <a:r>
              <a:rPr lang="es-ES_tradnl" sz="2800" dirty="0" smtClean="0"/>
              <a:t>La señal de entrada:</a:t>
            </a:r>
          </a:p>
          <a:p>
            <a:pPr algn="just">
              <a:lnSpc>
                <a:spcPct val="80000"/>
              </a:lnSpc>
              <a:buNone/>
            </a:pPr>
            <a:r>
              <a:rPr lang="es-ES_tradnl" sz="2800" dirty="0" smtClean="0"/>
              <a:t>                 </a:t>
            </a:r>
            <a:r>
              <a:rPr lang="es-ES_tradnl" sz="2800" dirty="0" smtClean="0"/>
              <a:t>entrada(k) = sin((2*pi*k)/M)</a:t>
            </a:r>
            <a:r>
              <a:rPr lang="es-ES" sz="2800" dirty="0" smtClean="0"/>
              <a:t> </a:t>
            </a:r>
          </a:p>
          <a:p>
            <a:pPr algn="just">
              <a:lnSpc>
                <a:spcPct val="80000"/>
              </a:lnSpc>
            </a:pPr>
            <a:r>
              <a:rPr lang="es-ES_tradnl" sz="2800" dirty="0" smtClean="0"/>
              <a:t>La  señal  de  referencia:</a:t>
            </a:r>
          </a:p>
          <a:p>
            <a:pPr algn="just">
              <a:lnSpc>
                <a:spcPct val="80000"/>
              </a:lnSpc>
              <a:buNone/>
            </a:pPr>
            <a:r>
              <a:rPr lang="es-ES_tradnl" sz="2800" dirty="0" smtClean="0"/>
              <a:t>                 </a:t>
            </a:r>
            <a:r>
              <a:rPr lang="es-ES_tradnl" sz="2800" dirty="0" err="1" smtClean="0"/>
              <a:t>señal_referencia</a:t>
            </a:r>
            <a:r>
              <a:rPr lang="es-ES_tradnl" sz="2800" dirty="0" smtClean="0"/>
              <a:t>(k) = </a:t>
            </a:r>
            <a:r>
              <a:rPr lang="es-ES_tradnl" sz="2800" dirty="0" err="1" smtClean="0"/>
              <a:t>cos</a:t>
            </a:r>
            <a:r>
              <a:rPr lang="es-ES_tradnl" sz="2800" dirty="0" smtClean="0"/>
              <a:t>((2*pi*k)/M) </a:t>
            </a:r>
          </a:p>
          <a:p>
            <a:pPr algn="just">
              <a:lnSpc>
                <a:spcPct val="80000"/>
              </a:lnSpc>
            </a:pPr>
            <a:endParaRPr lang="es-ES" sz="2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Capítulo </a:t>
            </a:r>
            <a:r>
              <a:rPr lang="es-EC" b="1" dirty="0" smtClean="0"/>
              <a:t>4</a:t>
            </a:r>
            <a:endParaRPr lang="es-ES" dirty="0"/>
          </a:p>
        </p:txBody>
      </p:sp>
      <p:sp>
        <p:nvSpPr>
          <p:cNvPr id="3" name="2 Marcador de contenido"/>
          <p:cNvSpPr>
            <a:spLocks noGrp="1"/>
          </p:cNvSpPr>
          <p:nvPr>
            <p:ph idx="1"/>
          </p:nvPr>
        </p:nvSpPr>
        <p:spPr/>
        <p:txBody>
          <a:bodyPr>
            <a:normAutofit/>
          </a:bodyPr>
          <a:lstStyle/>
          <a:p>
            <a:pPr algn="just"/>
            <a:r>
              <a:rPr lang="es-EC" dirty="0" smtClean="0"/>
              <a:t>Se refiere al </a:t>
            </a:r>
            <a:r>
              <a:rPr lang="es-EC" dirty="0" smtClean="0"/>
              <a:t>algoritmo adaptativo RLS (algoritmo </a:t>
            </a:r>
            <a:r>
              <a:rPr lang="es-EC" dirty="0" smtClean="0"/>
              <a:t>mínimo </a:t>
            </a:r>
            <a:r>
              <a:rPr lang="es-EC" dirty="0" smtClean="0"/>
              <a:t>cuadrado recursivo), </a:t>
            </a:r>
            <a:r>
              <a:rPr lang="es-EC" dirty="0" smtClean="0"/>
              <a:t>mostrándose </a:t>
            </a:r>
            <a:r>
              <a:rPr lang="es-EC" dirty="0" smtClean="0"/>
              <a:t>el programa en </a:t>
            </a:r>
            <a:r>
              <a:rPr lang="es-EC" dirty="0" err="1" smtClean="0"/>
              <a:t>Matlab</a:t>
            </a:r>
            <a:r>
              <a:rPr lang="es-EC" dirty="0" smtClean="0"/>
              <a:t> </a:t>
            </a:r>
            <a:r>
              <a:rPr lang="es-EC" dirty="0" smtClean="0"/>
              <a:t>del algoritmo RLS, </a:t>
            </a:r>
            <a:r>
              <a:rPr lang="es-EC" dirty="0" smtClean="0"/>
              <a:t>y una </a:t>
            </a:r>
            <a:r>
              <a:rPr lang="es-EC" dirty="0" smtClean="0"/>
              <a:t>descripción del ejemplo a correr en el programa tanto para señales </a:t>
            </a:r>
            <a:r>
              <a:rPr lang="es-EC" dirty="0" err="1" smtClean="0"/>
              <a:t>gaussianas</a:t>
            </a:r>
            <a:r>
              <a:rPr lang="es-EC" dirty="0" smtClean="0"/>
              <a:t> como </a:t>
            </a:r>
            <a:r>
              <a:rPr lang="es-EC" dirty="0" err="1" smtClean="0"/>
              <a:t>senosoidales</a:t>
            </a:r>
            <a:r>
              <a:rPr lang="es-EC" dirty="0" smtClean="0"/>
              <a:t>, corridas del programa en diferentes ejemplos y los resultados obtenidos de la corrida. </a:t>
            </a:r>
            <a:endParaRPr lang="es-ES" b="1" dirty="0" smtClean="0"/>
          </a:p>
          <a:p>
            <a:pPr algn="just"/>
            <a:r>
              <a:rPr lang="es-EC" dirty="0" smtClean="0"/>
              <a:t>Se </a:t>
            </a:r>
            <a:r>
              <a:rPr lang="es-EC" dirty="0" smtClean="0"/>
              <a:t>realizó </a:t>
            </a:r>
            <a:r>
              <a:rPr lang="es-EC" dirty="0" smtClean="0"/>
              <a:t>3 implementaciones o programas con el algoritmo </a:t>
            </a:r>
            <a:r>
              <a:rPr lang="es-EC" dirty="0" smtClean="0"/>
              <a:t>RLS, </a:t>
            </a:r>
            <a:r>
              <a:rPr lang="es-EC" dirty="0" smtClean="0"/>
              <a:t>llamados problema1_rls, problema2_rls y problema3_rls.</a:t>
            </a:r>
            <a:endParaRPr lang="es-ES" b="1" dirty="0" smtClean="0"/>
          </a:p>
          <a:p>
            <a:pPr algn="just"/>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285750" y="357188"/>
            <a:ext cx="8229600" cy="1143000"/>
          </a:xfrm>
        </p:spPr>
        <p:txBody>
          <a:bodyPr/>
          <a:lstStyle/>
          <a:p>
            <a:r>
              <a:rPr lang="es-ES_tradnl" sz="2800" b="1" smtClean="0"/>
              <a:t>EL ALGORITMO ADAPTATIVO MINIMO CUADRADO RECURSIVO RLS</a:t>
            </a:r>
            <a:endParaRPr lang="en-US" sz="2800" smtClean="0"/>
          </a:p>
        </p:txBody>
      </p:sp>
      <p:sp>
        <p:nvSpPr>
          <p:cNvPr id="5123" name="2 Marcador de contenido"/>
          <p:cNvSpPr>
            <a:spLocks noGrp="1"/>
          </p:cNvSpPr>
          <p:nvPr>
            <p:ph idx="1"/>
          </p:nvPr>
        </p:nvSpPr>
        <p:spPr/>
        <p:txBody>
          <a:bodyPr/>
          <a:lstStyle/>
          <a:p>
            <a:pPr algn="just"/>
            <a:r>
              <a:rPr lang="es-ES" sz="2400" dirty="0" smtClean="0"/>
              <a:t>En primer lugar el filtro de </a:t>
            </a:r>
            <a:r>
              <a:rPr lang="es-ES" sz="2400" dirty="0" err="1" smtClean="0"/>
              <a:t>kalman</a:t>
            </a:r>
            <a:r>
              <a:rPr lang="es-ES" sz="2400" dirty="0" smtClean="0"/>
              <a:t> minimiza el error cuadrático, y se basa en el algoritmo de mínimos cuadrado LS</a:t>
            </a:r>
          </a:p>
          <a:p>
            <a:pPr algn="just"/>
            <a:r>
              <a:rPr lang="es-ES" sz="2400" dirty="0" err="1" smtClean="0"/>
              <a:t>Kalman</a:t>
            </a:r>
            <a:r>
              <a:rPr lang="es-ES" sz="2400" dirty="0" smtClean="0"/>
              <a:t> </a:t>
            </a:r>
            <a:r>
              <a:rPr lang="es-ES" sz="2400" dirty="0" smtClean="0"/>
              <a:t>mejoró </a:t>
            </a:r>
            <a:r>
              <a:rPr lang="es-ES" sz="2400" dirty="0" smtClean="0"/>
              <a:t>el filtro de </a:t>
            </a:r>
            <a:r>
              <a:rPr lang="es-ES" sz="2400" dirty="0" err="1" smtClean="0"/>
              <a:t>wiener</a:t>
            </a:r>
            <a:r>
              <a:rPr lang="es-ES" sz="2400" dirty="0" smtClean="0"/>
              <a:t> en el cual se verá las ventajas que tiene para el tratamiento de convergencia y desajuste.</a:t>
            </a:r>
          </a:p>
          <a:p>
            <a:pPr algn="just"/>
            <a:r>
              <a:rPr lang="es-ES" sz="2400" dirty="0" smtClean="0"/>
              <a:t>El filtro de </a:t>
            </a:r>
            <a:r>
              <a:rPr lang="es-ES" sz="2400" dirty="0" err="1" smtClean="0"/>
              <a:t>Kalman</a:t>
            </a:r>
            <a:r>
              <a:rPr lang="es-ES" sz="2400" dirty="0" smtClean="0"/>
              <a:t> es uno de los principales filtros utilizados sobre todo para depuración de señales, permitir el paso de señales deseadas y eliminación del ruido, es ampliamente utilizado en los algoritmos RLS.  </a:t>
            </a:r>
            <a:endParaRPr lang="en-US" sz="2400" dirty="0" smtClean="0"/>
          </a:p>
          <a:p>
            <a:pPr algn="just"/>
            <a:endParaRPr lang="es-ES" sz="2400" dirty="0" smtClean="0"/>
          </a:p>
          <a:p>
            <a:pPr algn="just"/>
            <a:endParaRPr lang="en-US" sz="24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S_tradnl" sz="2800" b="1" smtClean="0"/>
              <a:t>EL ALGORITMO ADAPTATIVO MINIMO CUADRADO RECURSIVO RLS</a:t>
            </a:r>
            <a:endParaRPr lang="en-US" sz="2800" smtClean="0"/>
          </a:p>
        </p:txBody>
      </p:sp>
      <p:sp>
        <p:nvSpPr>
          <p:cNvPr id="3075" name="2 Marcador de contenido"/>
          <p:cNvSpPr>
            <a:spLocks noGrp="1"/>
          </p:cNvSpPr>
          <p:nvPr>
            <p:ph idx="1"/>
          </p:nvPr>
        </p:nvSpPr>
        <p:spPr/>
        <p:txBody>
          <a:bodyPr>
            <a:normAutofit/>
          </a:bodyPr>
          <a:lstStyle/>
          <a:p>
            <a:pPr marL="274320" indent="-274320" algn="just" fontAlgn="auto">
              <a:lnSpc>
                <a:spcPct val="80000"/>
              </a:lnSpc>
              <a:spcAft>
                <a:spcPts val="0"/>
              </a:spcAft>
              <a:buClr>
                <a:schemeClr val="accent3"/>
              </a:buClr>
              <a:buFont typeface="Wingdings 2"/>
              <a:buChar char=""/>
              <a:defRPr/>
            </a:pPr>
            <a:r>
              <a:rPr lang="es-ES" sz="2400" dirty="0" smtClean="0"/>
              <a:t>El filtro de </a:t>
            </a:r>
            <a:r>
              <a:rPr lang="es-ES" sz="2400" dirty="0" err="1" smtClean="0"/>
              <a:t>Kalman</a:t>
            </a:r>
            <a:r>
              <a:rPr lang="es-ES" sz="2400" dirty="0" smtClean="0"/>
              <a:t> está basado en la matriz de </a:t>
            </a:r>
            <a:r>
              <a:rPr lang="es-ES" sz="2400" dirty="0" err="1" smtClean="0"/>
              <a:t>autocorrelación</a:t>
            </a:r>
            <a:r>
              <a:rPr lang="es-ES" sz="2400" dirty="0" smtClean="0"/>
              <a:t> de datos y del vector P. Dichas estimaciones se realizan mediante el promedio de un numero M de muestras más recientes del vector de datos </a:t>
            </a:r>
            <a:r>
              <a:rPr lang="es-ES" sz="2400" dirty="0" err="1" smtClean="0"/>
              <a:t>Xn</a:t>
            </a:r>
            <a:r>
              <a:rPr lang="es-ES" sz="2400" dirty="0" smtClean="0"/>
              <a:t> y de la referencia d(n). </a:t>
            </a:r>
          </a:p>
          <a:p>
            <a:pPr marL="274320" indent="-274320" algn="just" fontAlgn="auto">
              <a:lnSpc>
                <a:spcPct val="80000"/>
              </a:lnSpc>
              <a:spcAft>
                <a:spcPts val="0"/>
              </a:spcAft>
              <a:buClr>
                <a:schemeClr val="accent3"/>
              </a:buClr>
              <a:buFont typeface="Wingdings 2"/>
              <a:buChar char=""/>
              <a:defRPr/>
            </a:pPr>
            <a:r>
              <a:rPr lang="es-ES" sz="2400" dirty="0" smtClean="0"/>
              <a:t>El algoritmo RLS es sin duda el mejor algoritmo adaptativo para la minimización del MSE (Error </a:t>
            </a:r>
            <a:r>
              <a:rPr lang="es-ES" sz="2400" dirty="0" smtClean="0"/>
              <a:t>mínimo </a:t>
            </a:r>
            <a:r>
              <a:rPr lang="es-ES" sz="2400" dirty="0" smtClean="0"/>
              <a:t>cuadrado). </a:t>
            </a:r>
          </a:p>
          <a:p>
            <a:pPr marL="274320" indent="-274320" algn="just" fontAlgn="auto">
              <a:lnSpc>
                <a:spcPct val="80000"/>
              </a:lnSpc>
              <a:spcAft>
                <a:spcPts val="0"/>
              </a:spcAft>
              <a:buClr>
                <a:schemeClr val="accent3"/>
              </a:buClr>
              <a:buFont typeface="Wingdings 2"/>
              <a:buChar char=""/>
              <a:defRPr/>
            </a:pPr>
            <a:r>
              <a:rPr lang="es-ES" sz="2400" dirty="0" smtClean="0"/>
              <a:t> El algoritmo RLS (mínimo cuadrado recursivo) está basado en la estimación  del algoritmo LS (mínimo cuadrado) de un filtro de coeficiente w(n-1) una </a:t>
            </a:r>
            <a:r>
              <a:rPr lang="es-ES" sz="2400" dirty="0" err="1" smtClean="0"/>
              <a:t>interacion</a:t>
            </a:r>
            <a:r>
              <a:rPr lang="es-ES" sz="2400" dirty="0" smtClean="0"/>
              <a:t> n-1 puede ser rápidamente estimados con herramientas computacionales, usando el arribo de datos que se obtiene con los valores recursivos. </a:t>
            </a:r>
          </a:p>
          <a:p>
            <a:pPr marL="274320" indent="-274320" algn="just" fontAlgn="auto">
              <a:lnSpc>
                <a:spcPct val="80000"/>
              </a:lnSpc>
              <a:spcAft>
                <a:spcPts val="0"/>
              </a:spcAft>
              <a:buClr>
                <a:schemeClr val="accent3"/>
              </a:buClr>
              <a:buNone/>
              <a:defRPr/>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5400" b="1" dirty="0" smtClean="0"/>
              <a:t>Objetivos Específicos </a:t>
            </a:r>
            <a:endParaRPr lang="es-ES" dirty="0"/>
          </a:p>
        </p:txBody>
      </p:sp>
      <p:sp>
        <p:nvSpPr>
          <p:cNvPr id="5" name="4 Rectángulo"/>
          <p:cNvSpPr/>
          <p:nvPr/>
        </p:nvSpPr>
        <p:spPr>
          <a:xfrm>
            <a:off x="539552" y="1988840"/>
            <a:ext cx="7992888" cy="3416320"/>
          </a:xfrm>
          <a:prstGeom prst="rect">
            <a:avLst/>
          </a:prstGeom>
        </p:spPr>
        <p:txBody>
          <a:bodyPr wrap="square">
            <a:spAutoFit/>
          </a:bodyPr>
          <a:lstStyle/>
          <a:p>
            <a:pPr algn="just"/>
            <a:r>
              <a:rPr lang="es-ES" dirty="0"/>
              <a:t>- Representar el comportamiento de los arreglos de antenas utilizando </a:t>
            </a:r>
            <a:r>
              <a:rPr lang="es-ES" dirty="0" smtClean="0"/>
              <a:t>algoritmos adaptativos vía </a:t>
            </a:r>
            <a:r>
              <a:rPr lang="es-ES" dirty="0" err="1" smtClean="0"/>
              <a:t>Matlab</a:t>
            </a:r>
            <a:r>
              <a:rPr lang="es-ES" dirty="0"/>
              <a:t>.</a:t>
            </a:r>
          </a:p>
          <a:p>
            <a:pPr algn="just"/>
            <a:r>
              <a:rPr lang="es-ES" dirty="0"/>
              <a:t>- Representar </a:t>
            </a:r>
            <a:r>
              <a:rPr lang="es-ES" dirty="0" smtClean="0"/>
              <a:t>vía </a:t>
            </a:r>
            <a:r>
              <a:rPr lang="es-ES" dirty="0" err="1" smtClean="0"/>
              <a:t>Matlab</a:t>
            </a:r>
            <a:r>
              <a:rPr lang="es-ES" dirty="0" smtClean="0"/>
              <a:t> </a:t>
            </a:r>
            <a:r>
              <a:rPr lang="es-ES" dirty="0"/>
              <a:t>la potencia de transmisión en su relación con la </a:t>
            </a:r>
            <a:r>
              <a:rPr lang="es-ES" dirty="0" smtClean="0"/>
              <a:t>capacidad y </a:t>
            </a:r>
            <a:r>
              <a:rPr lang="es-ES" dirty="0"/>
              <a:t>cobertura utilizando algoritmos adaptativos.</a:t>
            </a:r>
          </a:p>
          <a:p>
            <a:pPr algn="just"/>
            <a:r>
              <a:rPr lang="es-ES" dirty="0"/>
              <a:t>- Representar </a:t>
            </a:r>
            <a:r>
              <a:rPr lang="es-ES" dirty="0" smtClean="0"/>
              <a:t>vía </a:t>
            </a:r>
            <a:r>
              <a:rPr lang="es-ES" dirty="0" err="1"/>
              <a:t>Matlab</a:t>
            </a:r>
            <a:r>
              <a:rPr lang="es-ES" dirty="0"/>
              <a:t> la convergencia de las </a:t>
            </a:r>
            <a:r>
              <a:rPr lang="es-ES" dirty="0" err="1"/>
              <a:t>ponderancias</a:t>
            </a:r>
            <a:r>
              <a:rPr lang="es-ES" dirty="0"/>
              <a:t> de un arreglo </a:t>
            </a:r>
            <a:r>
              <a:rPr lang="es-ES" dirty="0" smtClean="0"/>
              <a:t>lineal de n </a:t>
            </a:r>
            <a:r>
              <a:rPr lang="es-ES" dirty="0"/>
              <a:t>antenas.</a:t>
            </a:r>
          </a:p>
          <a:p>
            <a:pPr algn="just"/>
            <a:r>
              <a:rPr lang="es-ES" dirty="0"/>
              <a:t>- Representar </a:t>
            </a:r>
            <a:r>
              <a:rPr lang="es-ES" dirty="0" smtClean="0"/>
              <a:t>vía </a:t>
            </a:r>
            <a:r>
              <a:rPr lang="es-ES" dirty="0" err="1"/>
              <a:t>Matlab</a:t>
            </a:r>
            <a:r>
              <a:rPr lang="es-ES" dirty="0"/>
              <a:t> el error cuadrático medio del sistema de antena lineal.</a:t>
            </a:r>
          </a:p>
          <a:p>
            <a:pPr algn="just"/>
            <a:r>
              <a:rPr lang="es-ES" dirty="0"/>
              <a:t>- Visualizar </a:t>
            </a:r>
            <a:r>
              <a:rPr lang="es-ES" dirty="0" smtClean="0"/>
              <a:t>vía </a:t>
            </a:r>
            <a:r>
              <a:rPr lang="es-ES" dirty="0" err="1"/>
              <a:t>Matlab</a:t>
            </a:r>
            <a:r>
              <a:rPr lang="es-ES" dirty="0"/>
              <a:t> el seguimiento de la señal deseada.</a:t>
            </a:r>
          </a:p>
          <a:p>
            <a:pPr algn="just"/>
            <a:r>
              <a:rPr lang="es-ES" dirty="0"/>
              <a:t>- Correlacionar el número de antenas con la capacidad, cobertura y desempeño</a:t>
            </a:r>
          </a:p>
          <a:p>
            <a:pPr algn="just"/>
            <a:r>
              <a:rPr lang="es-ES" dirty="0"/>
              <a:t>utilizando algoritmos adaptativos.</a:t>
            </a:r>
          </a:p>
          <a:p>
            <a:pPr algn="just"/>
            <a:r>
              <a:rPr lang="es-ES" dirty="0"/>
              <a:t>- Correlacionar la sumatoria de antenas dispuestas en arreglos (matriz) con la</a:t>
            </a:r>
          </a:p>
          <a:p>
            <a:pPr algn="just"/>
            <a:r>
              <a:rPr lang="es-ES" dirty="0"/>
              <a:t>cobertura, capacidad y desempeño utilizando algoritmos adaptativos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r>
              <a:rPr lang="es-ES_tradnl" sz="2800" b="1" smtClean="0"/>
              <a:t>EL ALGORITMO ADAPTATIVO MINIMO CUADRADO RECURSIVO RLS</a:t>
            </a:r>
            <a:endParaRPr lang="en-US" sz="2800" smtClean="0"/>
          </a:p>
        </p:txBody>
      </p:sp>
      <p:sp>
        <p:nvSpPr>
          <p:cNvPr id="7171" name="2 Marcador de contenido"/>
          <p:cNvSpPr>
            <a:spLocks noGrp="1"/>
          </p:cNvSpPr>
          <p:nvPr>
            <p:ph idx="1"/>
          </p:nvPr>
        </p:nvSpPr>
        <p:spPr/>
        <p:txBody>
          <a:bodyPr/>
          <a:lstStyle/>
          <a:p>
            <a:r>
              <a:rPr lang="es-ES" sz="2400" smtClean="0"/>
              <a:t>Este desarrollo LS es muy costoso computacionalmente, el algoritmo RLS con el filtro de kalman actualiza el valor de entrada para cada muestra que llega al filtro, para ello pondera exponencialmente los datos para ir eliminando de forma gradual el efecto que tienen sobre los pesos de los datos más antiguos .Esto le permitirá seguir pequeñas variaciones de la señal, los cuales nos permitirán formar una etapa de predicción y una de corrección .</a:t>
            </a:r>
          </a:p>
          <a:p>
            <a:r>
              <a:rPr lang="es-ES" sz="2400" smtClean="0"/>
              <a:t>En los algoritmos RLS se suele utilizar el promedio IIR, (filtro de respuesta infinita).</a:t>
            </a:r>
            <a:endParaRPr lang="en-US" sz="2800" smtClean="0"/>
          </a:p>
          <a:p>
            <a:endParaRPr lang="en-US" sz="2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fontAlgn="auto">
              <a:spcAft>
                <a:spcPts val="0"/>
              </a:spcAft>
              <a:defRPr/>
            </a:pPr>
            <a:r>
              <a:rPr lang="es-ES" sz="4000" b="1" dirty="0" smtClean="0"/>
              <a:t>Características del </a:t>
            </a:r>
            <a:r>
              <a:rPr lang="es-ES" sz="4000" b="1" dirty="0" smtClean="0"/>
              <a:t>algoritmo RLS</a:t>
            </a:r>
            <a:r>
              <a:rPr lang="es-ES" sz="4000" dirty="0" smtClean="0"/>
              <a:t> </a:t>
            </a:r>
          </a:p>
        </p:txBody>
      </p:sp>
      <p:sp>
        <p:nvSpPr>
          <p:cNvPr id="8195" name="Rectangle 3"/>
          <p:cNvSpPr>
            <a:spLocks noGrp="1" noChangeArrowheads="1"/>
          </p:cNvSpPr>
          <p:nvPr>
            <p:ph idx="1"/>
          </p:nvPr>
        </p:nvSpPr>
        <p:spPr/>
        <p:txBody>
          <a:bodyPr/>
          <a:lstStyle/>
          <a:p>
            <a:pPr algn="just">
              <a:lnSpc>
                <a:spcPct val="80000"/>
              </a:lnSpc>
            </a:pPr>
            <a:r>
              <a:rPr lang="es-ES" sz="2000" dirty="0" smtClean="0"/>
              <a:t>Es </a:t>
            </a:r>
            <a:r>
              <a:rPr lang="es-ES" sz="2000" dirty="0" smtClean="0"/>
              <a:t>una extensión de el algoritmo mínimo cuadrado.</a:t>
            </a:r>
          </a:p>
          <a:p>
            <a:pPr algn="just">
              <a:lnSpc>
                <a:spcPct val="80000"/>
              </a:lnSpc>
            </a:pPr>
            <a:r>
              <a:rPr lang="es-ES" sz="2000" dirty="0" smtClean="0"/>
              <a:t>Disminuye el número de interacciones para llegar a su convergencia.</a:t>
            </a:r>
          </a:p>
          <a:p>
            <a:pPr algn="just">
              <a:lnSpc>
                <a:spcPct val="80000"/>
              </a:lnSpc>
            </a:pPr>
            <a:r>
              <a:rPr lang="es-ES" sz="2000" dirty="0" smtClean="0"/>
              <a:t>Permite utilizar los valores obtenidos anteriormente en la convergencia para hallar el próximo valor y no solamente la diferencia de error como hace el mínimo cuadrado. </a:t>
            </a:r>
          </a:p>
          <a:p>
            <a:pPr algn="just">
              <a:lnSpc>
                <a:spcPct val="80000"/>
              </a:lnSpc>
            </a:pPr>
            <a:r>
              <a:rPr lang="es-ES" sz="2000" dirty="0" smtClean="0"/>
              <a:t>Utilizar la estimación, esto se aparta de los métodos de gradiente que utilizan los algoritmos LMS.</a:t>
            </a:r>
          </a:p>
          <a:p>
            <a:pPr algn="just">
              <a:lnSpc>
                <a:spcPct val="80000"/>
              </a:lnSpc>
            </a:pPr>
            <a:r>
              <a:rPr lang="es-ES" sz="2000" dirty="0" smtClean="0"/>
              <a:t>El algoritmo RLS utiliza el filtro de </a:t>
            </a:r>
            <a:r>
              <a:rPr lang="es-ES" sz="2000" dirty="0" err="1" smtClean="0"/>
              <a:t>Kalman</a:t>
            </a:r>
            <a:r>
              <a:rPr lang="es-ES" sz="2000" dirty="0" smtClean="0"/>
              <a:t> para hallar su solución.     </a:t>
            </a:r>
          </a:p>
          <a:p>
            <a:pPr algn="just">
              <a:lnSpc>
                <a:spcPct val="80000"/>
              </a:lnSpc>
            </a:pPr>
            <a:r>
              <a:rPr lang="es-ES" sz="2000" dirty="0" smtClean="0"/>
              <a:t>El algoritmo RLS necesita de los valores de landa y de P para evaluar los valores de los pesos. Su desajuste se minimiza con valores de λ próximos a la unidad.</a:t>
            </a:r>
          </a:p>
          <a:p>
            <a:pPr algn="just">
              <a:lnSpc>
                <a:spcPct val="80000"/>
              </a:lnSpc>
            </a:pPr>
            <a:r>
              <a:rPr lang="es-ES" sz="2000" dirty="0" smtClean="0"/>
              <a:t>La formación de algoritmos  híbridos  que posean características más deseables según el tipo de problema que se tenga que resolver. </a:t>
            </a:r>
            <a:endParaRPr lang="en-US" sz="2000" b="1" dirty="0" smtClean="0"/>
          </a:p>
          <a:p>
            <a:pPr algn="just">
              <a:lnSpc>
                <a:spcPct val="80000"/>
              </a:lnSpc>
            </a:pPr>
            <a:endParaRPr lang="es-ES" sz="20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9552" y="404664"/>
            <a:ext cx="8229600" cy="708688"/>
          </a:xfrm>
        </p:spPr>
        <p:txBody>
          <a:bodyPr/>
          <a:lstStyle/>
          <a:p>
            <a:pPr eaLnBrk="1" fontAlgn="auto" hangingPunct="1">
              <a:spcAft>
                <a:spcPts val="0"/>
              </a:spcAft>
              <a:defRPr/>
            </a:pPr>
            <a:r>
              <a:rPr lang="es-ES_tradnl" sz="3200" dirty="0" smtClean="0"/>
              <a:t>VENTAJAS DEL ALGORITMO RLS</a:t>
            </a:r>
            <a:endParaRPr lang="es-ES" sz="3200" dirty="0" smtClean="0"/>
          </a:p>
        </p:txBody>
      </p:sp>
      <p:sp>
        <p:nvSpPr>
          <p:cNvPr id="14338" name="Rectangle 3"/>
          <p:cNvSpPr>
            <a:spLocks noGrp="1" noChangeArrowheads="1"/>
          </p:cNvSpPr>
          <p:nvPr>
            <p:ph idx="1"/>
          </p:nvPr>
        </p:nvSpPr>
        <p:spPr>
          <a:xfrm>
            <a:off x="467544" y="1412776"/>
            <a:ext cx="8229600" cy="4389120"/>
          </a:xfrm>
        </p:spPr>
        <p:txBody>
          <a:bodyPr>
            <a:normAutofit fontScale="92500" lnSpcReduction="20000"/>
          </a:bodyPr>
          <a:lstStyle/>
          <a:p>
            <a:pPr algn="just" eaLnBrk="1" hangingPunct="1">
              <a:lnSpc>
                <a:spcPct val="80000"/>
              </a:lnSpc>
            </a:pPr>
            <a:r>
              <a:rPr lang="es-ES" sz="2400" dirty="0" smtClean="0"/>
              <a:t>Permite hacer operaciones más avanzadas que el mínimo cuadrado, solo presentando un aumento pequeño en la complejidad  matemática.</a:t>
            </a:r>
          </a:p>
          <a:p>
            <a:pPr algn="just" eaLnBrk="1" hangingPunct="1">
              <a:lnSpc>
                <a:spcPct val="80000"/>
              </a:lnSpc>
            </a:pPr>
            <a:r>
              <a:rPr lang="es-ES" sz="2400" dirty="0" smtClean="0"/>
              <a:t>El filtro de </a:t>
            </a:r>
            <a:r>
              <a:rPr lang="es-ES" sz="2400" dirty="0" err="1" smtClean="0"/>
              <a:t>Kalman</a:t>
            </a:r>
            <a:r>
              <a:rPr lang="es-ES" sz="2400" dirty="0" smtClean="0"/>
              <a:t> proporciona más versatilidad a su empleo y por tanto el ámbito de su aplicación es mayor. </a:t>
            </a:r>
          </a:p>
          <a:p>
            <a:pPr algn="just" eaLnBrk="1" hangingPunct="1">
              <a:lnSpc>
                <a:spcPct val="80000"/>
              </a:lnSpc>
            </a:pPr>
            <a:r>
              <a:rPr lang="es-ES" sz="2400" dirty="0" smtClean="0"/>
              <a:t>Su capacidad recursiva iterativa. Con la cual con muy pocas iteraciones disminuye rápidamente el error cuadrático. </a:t>
            </a:r>
          </a:p>
          <a:p>
            <a:pPr algn="just" eaLnBrk="1" hangingPunct="1">
              <a:lnSpc>
                <a:spcPct val="80000"/>
              </a:lnSpc>
            </a:pPr>
            <a:r>
              <a:rPr lang="es-ES" sz="2400" dirty="0" smtClean="0"/>
              <a:t>El algoritmo RLS presenta una mayor complejidad matemática que el algoritmo </a:t>
            </a:r>
            <a:r>
              <a:rPr lang="es-ES" sz="2400" dirty="0" smtClean="0"/>
              <a:t>LMS.</a:t>
            </a:r>
          </a:p>
          <a:p>
            <a:pPr algn="just">
              <a:lnSpc>
                <a:spcPct val="80000"/>
              </a:lnSpc>
            </a:pPr>
            <a:r>
              <a:rPr lang="es-ES" sz="2400" dirty="0" smtClean="0"/>
              <a:t>Este </a:t>
            </a:r>
            <a:r>
              <a:rPr lang="es-ES" sz="2400" dirty="0" smtClean="0"/>
              <a:t>método es muy útil para resolver problemas que utilizan </a:t>
            </a:r>
            <a:r>
              <a:rPr lang="es-ES" sz="2400" dirty="0" smtClean="0"/>
              <a:t>algoritmos </a:t>
            </a:r>
            <a:r>
              <a:rPr lang="es-ES" sz="2400" dirty="0" smtClean="0"/>
              <a:t>con mínimo cuadrado recursivo, hasta de segundo orden, es muy práctico para determinados fragmentos.</a:t>
            </a:r>
          </a:p>
          <a:p>
            <a:pPr algn="just">
              <a:lnSpc>
                <a:spcPct val="80000"/>
              </a:lnSpc>
            </a:pPr>
            <a:r>
              <a:rPr lang="es-ES" sz="2400" dirty="0" smtClean="0"/>
              <a:t>Permite utilizar modelos </a:t>
            </a:r>
            <a:r>
              <a:rPr lang="es-ES" sz="2400" dirty="0" smtClean="0"/>
              <a:t>lineales, </a:t>
            </a:r>
            <a:r>
              <a:rPr lang="es-ES" sz="2400" dirty="0" smtClean="0"/>
              <a:t>esto es muy útil en telecomunicaciones ya que permite predecir</a:t>
            </a:r>
            <a:r>
              <a:rPr lang="es-ES" sz="2400" b="1" dirty="0" smtClean="0"/>
              <a:t> </a:t>
            </a:r>
            <a:r>
              <a:rPr lang="es-ES" sz="2400" dirty="0" smtClean="0"/>
              <a:t>la señal hasta cierto punto.</a:t>
            </a:r>
          </a:p>
          <a:p>
            <a:pPr algn="just">
              <a:lnSpc>
                <a:spcPct val="80000"/>
              </a:lnSpc>
            </a:pPr>
            <a:r>
              <a:rPr lang="es-ES" sz="2400" dirty="0" smtClean="0"/>
              <a:t>Para depuración de señales, permite el paso de señales deseadas y eliminación del ruido.</a:t>
            </a:r>
          </a:p>
          <a:p>
            <a:pPr algn="just">
              <a:lnSpc>
                <a:spcPct val="80000"/>
              </a:lnSpc>
            </a:pPr>
            <a:r>
              <a:rPr lang="es-ES" sz="2400" dirty="0" smtClean="0"/>
              <a:t>Tiene una parte de búsqueda y otra parte predictiva dentro del </a:t>
            </a:r>
            <a:r>
              <a:rPr lang="es-ES" sz="2400" dirty="0" smtClean="0"/>
              <a:t>mismo</a:t>
            </a:r>
            <a:endParaRPr lang="es-ES" sz="240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536" y="260648"/>
            <a:ext cx="8229600" cy="1143000"/>
          </a:xfrm>
        </p:spPr>
        <p:txBody>
          <a:bodyPr>
            <a:normAutofit/>
          </a:bodyPr>
          <a:lstStyle/>
          <a:p>
            <a:pPr eaLnBrk="1" fontAlgn="auto" hangingPunct="1">
              <a:spcAft>
                <a:spcPts val="0"/>
              </a:spcAft>
              <a:defRPr/>
            </a:pPr>
            <a:r>
              <a:rPr lang="es-ES" sz="4000" dirty="0" smtClean="0"/>
              <a:t>DESVENTAJAS DEL ALGORITMO RLS</a:t>
            </a:r>
          </a:p>
        </p:txBody>
      </p:sp>
      <p:sp>
        <p:nvSpPr>
          <p:cNvPr id="16386" name="Rectangle 3"/>
          <p:cNvSpPr>
            <a:spLocks noGrp="1" noChangeArrowheads="1"/>
          </p:cNvSpPr>
          <p:nvPr>
            <p:ph idx="1"/>
          </p:nvPr>
        </p:nvSpPr>
        <p:spPr/>
        <p:txBody>
          <a:bodyPr/>
          <a:lstStyle/>
          <a:p>
            <a:pPr eaLnBrk="1" hangingPunct="1"/>
            <a:r>
              <a:rPr lang="es-ES" sz="2800" smtClean="0"/>
              <a:t>Que al no ser lineal siempre no posee la robustez que posee el LMS para encontrar siempre la convergencia que tiene el LMS.</a:t>
            </a:r>
          </a:p>
          <a:p>
            <a:pPr eaLnBrk="1" hangingPunct="1"/>
            <a:r>
              <a:rPr lang="es-ES" sz="2800" smtClean="0"/>
              <a:t>Este algoritmo posee factores de control como λ , delta y vector P de control que aumenta la complejidad matematica.</a:t>
            </a:r>
          </a:p>
          <a:p>
            <a:pPr eaLnBrk="1" hangingPunct="1"/>
            <a:r>
              <a:rPr lang="es-ES" sz="2800" smtClean="0"/>
              <a:t>Los algoritmos RLS tienen la desventaja que internamente producen un ruido aproximado del 3 al 10%, sin contar otros ruidos externos.</a:t>
            </a:r>
          </a:p>
          <a:p>
            <a:pPr eaLnBrk="1" hangingPunct="1"/>
            <a:endParaRPr lang="es-ES" sz="28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fontAlgn="auto">
              <a:spcAft>
                <a:spcPts val="0"/>
              </a:spcAft>
              <a:defRPr/>
            </a:pPr>
            <a:r>
              <a:rPr lang="es-ES" sz="4000" dirty="0" smtClean="0"/>
              <a:t>Principales partes del programa de </a:t>
            </a:r>
            <a:r>
              <a:rPr lang="es-ES" sz="4000" dirty="0" err="1" smtClean="0"/>
              <a:t>matlab</a:t>
            </a:r>
            <a:r>
              <a:rPr lang="es-ES" sz="4000" dirty="0" smtClean="0"/>
              <a:t> del algoritmo RLS</a:t>
            </a:r>
          </a:p>
        </p:txBody>
      </p:sp>
      <p:sp>
        <p:nvSpPr>
          <p:cNvPr id="9219" name="Rectangle 4"/>
          <p:cNvSpPr>
            <a:spLocks noGrp="1" noChangeArrowheads="1"/>
          </p:cNvSpPr>
          <p:nvPr>
            <p:ph idx="1"/>
          </p:nvPr>
        </p:nvSpPr>
        <p:spPr/>
        <p:txBody>
          <a:bodyPr/>
          <a:lstStyle/>
          <a:p>
            <a:r>
              <a:rPr lang="es-ES" sz="2800" smtClean="0"/>
              <a:t>El lazo de valores de la señal de entrada es:</a:t>
            </a:r>
          </a:p>
        </p:txBody>
      </p:sp>
      <p:pic>
        <p:nvPicPr>
          <p:cNvPr id="9220" name="Picture 6"/>
          <p:cNvPicPr>
            <a:picLocks noChangeAspect="1" noChangeArrowheads="1"/>
          </p:cNvPicPr>
          <p:nvPr/>
        </p:nvPicPr>
        <p:blipFill>
          <a:blip r:embed="rId2" cstate="print"/>
          <a:srcRect/>
          <a:stretch>
            <a:fillRect/>
          </a:stretch>
        </p:blipFill>
        <p:spPr bwMode="auto">
          <a:xfrm>
            <a:off x="571500" y="2428875"/>
            <a:ext cx="7489825" cy="388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RLS</a:t>
            </a:r>
          </a:p>
        </p:txBody>
      </p:sp>
      <p:sp>
        <p:nvSpPr>
          <p:cNvPr id="10243" name="Rectangle 3"/>
          <p:cNvSpPr>
            <a:spLocks noGrp="1" noChangeArrowheads="1"/>
          </p:cNvSpPr>
          <p:nvPr>
            <p:ph idx="1"/>
          </p:nvPr>
        </p:nvSpPr>
        <p:spPr>
          <a:xfrm>
            <a:off x="468313" y="2060575"/>
            <a:ext cx="8229600" cy="4525963"/>
          </a:xfrm>
        </p:spPr>
        <p:txBody>
          <a:bodyPr/>
          <a:lstStyle/>
          <a:p>
            <a:r>
              <a:rPr lang="es-ES" smtClean="0"/>
              <a:t> </a:t>
            </a:r>
            <a:r>
              <a:rPr lang="es-ES" sz="2800" smtClean="0"/>
              <a:t>El lazo de valores de la señal de referencia es:</a:t>
            </a:r>
          </a:p>
        </p:txBody>
      </p:sp>
      <p:pic>
        <p:nvPicPr>
          <p:cNvPr id="10244" name="Picture 4"/>
          <p:cNvPicPr>
            <a:picLocks noChangeAspect="1" noChangeArrowheads="1"/>
          </p:cNvPicPr>
          <p:nvPr/>
        </p:nvPicPr>
        <p:blipFill>
          <a:blip r:embed="rId2" cstate="print"/>
          <a:srcRect/>
          <a:stretch>
            <a:fillRect/>
          </a:stretch>
        </p:blipFill>
        <p:spPr bwMode="auto">
          <a:xfrm>
            <a:off x="755650" y="2781300"/>
            <a:ext cx="5761038"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RLS</a:t>
            </a:r>
          </a:p>
        </p:txBody>
      </p:sp>
      <p:sp>
        <p:nvSpPr>
          <p:cNvPr id="11267" name="Rectangle 3"/>
          <p:cNvSpPr>
            <a:spLocks noGrp="1" noChangeArrowheads="1"/>
          </p:cNvSpPr>
          <p:nvPr>
            <p:ph idx="1"/>
          </p:nvPr>
        </p:nvSpPr>
        <p:spPr/>
        <p:txBody>
          <a:bodyPr/>
          <a:lstStyle/>
          <a:p>
            <a:r>
              <a:rPr lang="es-ES" sz="2800" smtClean="0"/>
              <a:t>Las funciones en matlab que usamos son: La funcion butter y la señal de transferencia tf</a:t>
            </a:r>
          </a:p>
        </p:txBody>
      </p:sp>
      <p:pic>
        <p:nvPicPr>
          <p:cNvPr id="11268" name="Picture 4"/>
          <p:cNvPicPr>
            <a:picLocks noChangeAspect="1" noChangeArrowheads="1"/>
          </p:cNvPicPr>
          <p:nvPr/>
        </p:nvPicPr>
        <p:blipFill>
          <a:blip r:embed="rId2" cstate="print"/>
          <a:srcRect/>
          <a:stretch>
            <a:fillRect/>
          </a:stretch>
        </p:blipFill>
        <p:spPr bwMode="auto">
          <a:xfrm>
            <a:off x="1214438" y="2928938"/>
            <a:ext cx="5761037"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RLS</a:t>
            </a:r>
          </a:p>
        </p:txBody>
      </p:sp>
      <p:sp>
        <p:nvSpPr>
          <p:cNvPr id="12291" name="Rectangle 3"/>
          <p:cNvSpPr>
            <a:spLocks noGrp="1" noChangeArrowheads="1"/>
          </p:cNvSpPr>
          <p:nvPr>
            <p:ph idx="1"/>
          </p:nvPr>
        </p:nvSpPr>
        <p:spPr/>
        <p:txBody>
          <a:bodyPr/>
          <a:lstStyle/>
          <a:p>
            <a:r>
              <a:rPr lang="es-ES" smtClean="0"/>
              <a:t>Otra función es: lsim</a:t>
            </a:r>
          </a:p>
          <a:p>
            <a:endParaRPr lang="es-ES" smtClean="0"/>
          </a:p>
        </p:txBody>
      </p:sp>
      <p:pic>
        <p:nvPicPr>
          <p:cNvPr id="12292" name="Picture 4"/>
          <p:cNvPicPr>
            <a:picLocks noChangeAspect="1" noChangeArrowheads="1"/>
          </p:cNvPicPr>
          <p:nvPr/>
        </p:nvPicPr>
        <p:blipFill>
          <a:blip r:embed="rId2" cstate="print"/>
          <a:srcRect/>
          <a:stretch>
            <a:fillRect/>
          </a:stretch>
        </p:blipFill>
        <p:spPr bwMode="auto">
          <a:xfrm>
            <a:off x="2143125" y="2500313"/>
            <a:ext cx="48958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04850"/>
            <a:ext cx="8229600" cy="652463"/>
          </a:xfrm>
        </p:spPr>
        <p:txBody>
          <a:bodyPr>
            <a:normAutofit fontScale="90000"/>
          </a:bodyPr>
          <a:lstStyle/>
          <a:p>
            <a:pPr fontAlgn="auto">
              <a:spcAft>
                <a:spcPts val="0"/>
              </a:spcAft>
              <a:defRPr/>
            </a:pPr>
            <a:r>
              <a:rPr lang="es-ES" sz="4000" dirty="0" smtClean="0"/>
              <a:t>Principales partes del programa de </a:t>
            </a:r>
            <a:r>
              <a:rPr lang="es-ES" sz="4000" dirty="0" err="1" smtClean="0"/>
              <a:t>matlab</a:t>
            </a:r>
            <a:r>
              <a:rPr lang="es-ES" sz="4000" dirty="0" smtClean="0"/>
              <a:t> del algoritmo RLS</a:t>
            </a:r>
          </a:p>
        </p:txBody>
      </p:sp>
      <p:sp>
        <p:nvSpPr>
          <p:cNvPr id="13315" name="Rectangle 3"/>
          <p:cNvSpPr>
            <a:spLocks noGrp="1" noChangeArrowheads="1"/>
          </p:cNvSpPr>
          <p:nvPr>
            <p:ph idx="1"/>
          </p:nvPr>
        </p:nvSpPr>
        <p:spPr>
          <a:xfrm>
            <a:off x="500063" y="1500188"/>
            <a:ext cx="8229600" cy="4389437"/>
          </a:xfrm>
        </p:spPr>
        <p:txBody>
          <a:bodyPr/>
          <a:lstStyle/>
          <a:p>
            <a:r>
              <a:rPr lang="es-ES" sz="2800" smtClean="0"/>
              <a:t>La potencia en el programa lo determinamos: </a:t>
            </a:r>
          </a:p>
        </p:txBody>
      </p:sp>
      <p:pic>
        <p:nvPicPr>
          <p:cNvPr id="13316" name="Picture 4"/>
          <p:cNvPicPr>
            <a:picLocks noChangeAspect="1" noChangeArrowheads="1"/>
          </p:cNvPicPr>
          <p:nvPr/>
        </p:nvPicPr>
        <p:blipFill>
          <a:blip r:embed="rId2" cstate="print"/>
          <a:srcRect/>
          <a:stretch>
            <a:fillRect/>
          </a:stretch>
        </p:blipFill>
        <p:spPr bwMode="auto">
          <a:xfrm>
            <a:off x="1857375" y="2071688"/>
            <a:ext cx="46863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RLS</a:t>
            </a:r>
          </a:p>
        </p:txBody>
      </p:sp>
      <p:sp>
        <p:nvSpPr>
          <p:cNvPr id="14339" name="Rectangle 3"/>
          <p:cNvSpPr>
            <a:spLocks noGrp="1" noChangeArrowheads="1"/>
          </p:cNvSpPr>
          <p:nvPr>
            <p:ph idx="1"/>
          </p:nvPr>
        </p:nvSpPr>
        <p:spPr/>
        <p:txBody>
          <a:bodyPr/>
          <a:lstStyle/>
          <a:p>
            <a:r>
              <a:rPr lang="es-ES" sz="2800" smtClean="0"/>
              <a:t>El lazo de actualización de los pesos es</a:t>
            </a:r>
            <a:r>
              <a:rPr lang="es-ES" smtClean="0"/>
              <a:t> :</a:t>
            </a:r>
          </a:p>
        </p:txBody>
      </p:sp>
      <p:pic>
        <p:nvPicPr>
          <p:cNvPr id="14340" name="Picture 7"/>
          <p:cNvPicPr>
            <a:picLocks noChangeAspect="1" noChangeArrowheads="1"/>
          </p:cNvPicPr>
          <p:nvPr/>
        </p:nvPicPr>
        <p:blipFill>
          <a:blip r:embed="rId2" cstate="print"/>
          <a:srcRect/>
          <a:stretch>
            <a:fillRect/>
          </a:stretch>
        </p:blipFill>
        <p:spPr bwMode="auto">
          <a:xfrm>
            <a:off x="1785938" y="2571750"/>
            <a:ext cx="5267325" cy="3829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Metodología</a:t>
            </a:r>
            <a:endParaRPr lang="es-ES" dirty="0"/>
          </a:p>
        </p:txBody>
      </p:sp>
      <p:sp>
        <p:nvSpPr>
          <p:cNvPr id="3" name="2 Marcador de contenido"/>
          <p:cNvSpPr>
            <a:spLocks noGrp="1"/>
          </p:cNvSpPr>
          <p:nvPr>
            <p:ph idx="1"/>
          </p:nvPr>
        </p:nvSpPr>
        <p:spPr/>
        <p:txBody>
          <a:bodyPr>
            <a:normAutofit fontScale="92500" lnSpcReduction="10000"/>
          </a:bodyPr>
          <a:lstStyle/>
          <a:p>
            <a:pPr algn="just">
              <a:buNone/>
            </a:pPr>
            <a:r>
              <a:rPr lang="es-ES" b="1" dirty="0" smtClean="0"/>
              <a:t>Instrumentos: Programa </a:t>
            </a:r>
            <a:r>
              <a:rPr lang="es-ES" b="1" dirty="0" err="1" smtClean="0"/>
              <a:t>matlab</a:t>
            </a:r>
            <a:r>
              <a:rPr lang="es-ES" b="1" dirty="0" smtClean="0"/>
              <a:t>.</a:t>
            </a:r>
          </a:p>
          <a:p>
            <a:pPr algn="just"/>
            <a:r>
              <a:rPr lang="es-ES" dirty="0" smtClean="0"/>
              <a:t>Fichas electrónicas (información de Internet)</a:t>
            </a:r>
          </a:p>
          <a:p>
            <a:pPr algn="just"/>
            <a:r>
              <a:rPr lang="es-ES" dirty="0" smtClean="0"/>
              <a:t>Fichas </a:t>
            </a:r>
            <a:r>
              <a:rPr lang="es-ES" dirty="0" smtClean="0"/>
              <a:t>de laboratorio (CD y </a:t>
            </a:r>
            <a:r>
              <a:rPr lang="es-ES" dirty="0" err="1" smtClean="0"/>
              <a:t>disketes</a:t>
            </a:r>
            <a:r>
              <a:rPr lang="es-ES" dirty="0" smtClean="0"/>
              <a:t>)</a:t>
            </a:r>
          </a:p>
          <a:p>
            <a:pPr algn="just">
              <a:buNone/>
            </a:pPr>
            <a:r>
              <a:rPr lang="es-ES" b="1" dirty="0" smtClean="0"/>
              <a:t>Unidades de análisis: </a:t>
            </a:r>
            <a:endParaRPr lang="es-ES" b="1" dirty="0" smtClean="0"/>
          </a:p>
          <a:p>
            <a:pPr algn="just"/>
            <a:r>
              <a:rPr lang="es-ES" dirty="0" smtClean="0"/>
              <a:t>Implementaciones </a:t>
            </a:r>
            <a:r>
              <a:rPr lang="es-ES" dirty="0" smtClean="0"/>
              <a:t>en </a:t>
            </a:r>
            <a:r>
              <a:rPr lang="es-ES" dirty="0" err="1" smtClean="0"/>
              <a:t>matlab</a:t>
            </a:r>
            <a:r>
              <a:rPr lang="es-ES" dirty="0" smtClean="0"/>
              <a:t>, algoritmos adaptativos </a:t>
            </a:r>
            <a:r>
              <a:rPr lang="es-ES" dirty="0" smtClean="0"/>
              <a:t>para sistemas </a:t>
            </a:r>
            <a:r>
              <a:rPr lang="es-ES" dirty="0" smtClean="0"/>
              <a:t>de antenas inteligentes y datos de los equipos de medición espectral </a:t>
            </a:r>
            <a:r>
              <a:rPr lang="es-ES" dirty="0" smtClean="0"/>
              <a:t>del laboratorio </a:t>
            </a:r>
            <a:r>
              <a:rPr lang="es-ES" dirty="0" smtClean="0"/>
              <a:t>de telecomunicaciones.</a:t>
            </a:r>
          </a:p>
          <a:p>
            <a:pPr algn="just"/>
            <a:r>
              <a:rPr lang="es-ES" b="1" dirty="0" smtClean="0"/>
              <a:t>Tipo de Investigación: </a:t>
            </a:r>
            <a:r>
              <a:rPr lang="es-ES" dirty="0" smtClean="0"/>
              <a:t>Descriptiva y explicativa.</a:t>
            </a:r>
          </a:p>
          <a:p>
            <a:pPr algn="just"/>
            <a:r>
              <a:rPr lang="es-ES" b="1" dirty="0" smtClean="0"/>
              <a:t>Modelo de investigación: </a:t>
            </a:r>
            <a:r>
              <a:rPr lang="es-ES" dirty="0" smtClean="0"/>
              <a:t>Experimental</a:t>
            </a:r>
          </a:p>
          <a:p>
            <a:pPr algn="just"/>
            <a:r>
              <a:rPr lang="es-ES" b="1" dirty="0" smtClean="0"/>
              <a:t>Métodos: </a:t>
            </a:r>
            <a:r>
              <a:rPr lang="es-ES" dirty="0" smtClean="0"/>
              <a:t>Observación directa, indirecta y experimental, técnicas de fichaje.</a:t>
            </a:r>
            <a:endParaRPr lang="es-E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RLS</a:t>
            </a:r>
          </a:p>
        </p:txBody>
      </p:sp>
      <p:sp>
        <p:nvSpPr>
          <p:cNvPr id="15363" name="Rectangle 3"/>
          <p:cNvSpPr>
            <a:spLocks noGrp="1" noChangeArrowheads="1"/>
          </p:cNvSpPr>
          <p:nvPr>
            <p:ph idx="1"/>
          </p:nvPr>
        </p:nvSpPr>
        <p:spPr/>
        <p:txBody>
          <a:bodyPr/>
          <a:lstStyle/>
          <a:p>
            <a:r>
              <a:rPr lang="es-ES" sz="2000" smtClean="0"/>
              <a:t>Chequeo de resultados</a:t>
            </a:r>
          </a:p>
        </p:txBody>
      </p:sp>
      <p:pic>
        <p:nvPicPr>
          <p:cNvPr id="15364" name="Picture 6"/>
          <p:cNvPicPr>
            <a:picLocks noChangeAspect="1" noChangeArrowheads="1"/>
          </p:cNvPicPr>
          <p:nvPr/>
        </p:nvPicPr>
        <p:blipFill>
          <a:blip r:embed="rId2" cstate="print"/>
          <a:srcRect/>
          <a:stretch>
            <a:fillRect/>
          </a:stretch>
        </p:blipFill>
        <p:spPr bwMode="auto">
          <a:xfrm>
            <a:off x="1139825" y="2428875"/>
            <a:ext cx="6575425"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 smtClean="0"/>
              <a:t>Corrida del programa RLS</a:t>
            </a:r>
          </a:p>
        </p:txBody>
      </p:sp>
      <p:sp>
        <p:nvSpPr>
          <p:cNvPr id="16387" name="Rectangle 3"/>
          <p:cNvSpPr>
            <a:spLocks noGrp="1" noChangeArrowheads="1"/>
          </p:cNvSpPr>
          <p:nvPr>
            <p:ph idx="1"/>
          </p:nvPr>
        </p:nvSpPr>
        <p:spPr/>
        <p:txBody>
          <a:bodyPr/>
          <a:lstStyle/>
          <a:p>
            <a:r>
              <a:rPr lang="es-ES" smtClean="0"/>
              <a:t>En el programa problema3_rls_a se ingresaron los siguientes datos:</a:t>
            </a:r>
          </a:p>
          <a:p>
            <a:endParaRPr lang="es-ES" smtClean="0"/>
          </a:p>
          <a:p>
            <a:endParaRPr lang="es-ES" smtClean="0"/>
          </a:p>
        </p:txBody>
      </p:sp>
      <p:pic>
        <p:nvPicPr>
          <p:cNvPr id="16388" name="Picture 6"/>
          <p:cNvPicPr>
            <a:picLocks noChangeAspect="1" noChangeArrowheads="1"/>
          </p:cNvPicPr>
          <p:nvPr/>
        </p:nvPicPr>
        <p:blipFill>
          <a:blip r:embed="rId2" cstate="print"/>
          <a:srcRect/>
          <a:stretch>
            <a:fillRect/>
          </a:stretch>
        </p:blipFill>
        <p:spPr bwMode="auto">
          <a:xfrm>
            <a:off x="1143000" y="2714625"/>
            <a:ext cx="6862763"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428625" y="285750"/>
            <a:ext cx="8572500" cy="600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print"/>
          <a:srcRect/>
          <a:stretch>
            <a:fillRect/>
          </a:stretch>
        </p:blipFill>
        <p:spPr bwMode="auto">
          <a:xfrm>
            <a:off x="214313" y="214313"/>
            <a:ext cx="8429625"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04850"/>
            <a:ext cx="8229600" cy="723900"/>
          </a:xfrm>
        </p:spPr>
        <p:txBody>
          <a:bodyPr/>
          <a:lstStyle/>
          <a:p>
            <a:r>
              <a:rPr lang="es-ES" sz="1800" smtClean="0"/>
              <a:t>Potencias obtenidas en el programa del problema3_rls_a</a:t>
            </a:r>
          </a:p>
        </p:txBody>
      </p:sp>
      <p:pic>
        <p:nvPicPr>
          <p:cNvPr id="19459" name="Picture 5"/>
          <p:cNvPicPr>
            <a:picLocks noChangeAspect="1" noChangeArrowheads="1"/>
          </p:cNvPicPr>
          <p:nvPr/>
        </p:nvPicPr>
        <p:blipFill>
          <a:blip r:embed="rId2" cstate="print"/>
          <a:srcRect/>
          <a:stretch>
            <a:fillRect/>
          </a:stretch>
        </p:blipFill>
        <p:spPr bwMode="auto">
          <a:xfrm>
            <a:off x="1785938" y="1714500"/>
            <a:ext cx="598646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1357313" y="0"/>
            <a:ext cx="6143625" cy="651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1285875" y="0"/>
            <a:ext cx="6072188" cy="655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cstate="print"/>
          <a:srcRect/>
          <a:stretch>
            <a:fillRect/>
          </a:stretch>
        </p:blipFill>
        <p:spPr bwMode="auto">
          <a:xfrm>
            <a:off x="928688" y="785813"/>
            <a:ext cx="5715000" cy="5948362"/>
          </a:xfrm>
          <a:prstGeom prst="rect">
            <a:avLst/>
          </a:prstGeom>
          <a:noFill/>
          <a:ln w="9525">
            <a:noFill/>
            <a:miter lim="800000"/>
            <a:headEnd/>
            <a:tailEnd/>
          </a:ln>
        </p:spPr>
      </p:pic>
      <p:sp>
        <p:nvSpPr>
          <p:cNvPr id="22531" name="Rectangle 5"/>
          <p:cNvSpPr>
            <a:spLocks noGrp="1" noChangeArrowheads="1"/>
          </p:cNvSpPr>
          <p:nvPr>
            <p:ph type="title"/>
          </p:nvPr>
        </p:nvSpPr>
        <p:spPr>
          <a:xfrm>
            <a:off x="428625" y="280988"/>
            <a:ext cx="6583363" cy="369887"/>
          </a:xfrm>
          <a:noFill/>
        </p:spPr>
        <p:txBody>
          <a:bodyPr wrap="none">
            <a:spAutoFit/>
          </a:bodyPr>
          <a:lstStyle/>
          <a:p>
            <a:r>
              <a:rPr lang="es-ES" sz="1800" b="1" smtClean="0">
                <a:solidFill>
                  <a:schemeClr val="tx1"/>
                </a:solidFill>
                <a:cs typeface="Times New Roman" pitchFamily="18" charset="0"/>
              </a:rPr>
              <a:t>Curva de error de una señal senosoidal en un algoritmo rls</a:t>
            </a:r>
            <a:endParaRPr lang="es-ES" sz="1800" smtClean="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857375" y="928688"/>
            <a:ext cx="5072063" cy="5718175"/>
          </a:xfrm>
          <a:prstGeom prst="rect">
            <a:avLst/>
          </a:prstGeom>
          <a:noFill/>
          <a:ln w="9525">
            <a:noFill/>
            <a:miter lim="800000"/>
            <a:headEnd/>
            <a:tailEnd/>
          </a:ln>
        </p:spPr>
      </p:pic>
      <p:sp>
        <p:nvSpPr>
          <p:cNvPr id="23555" name="Rectangle 3"/>
          <p:cNvSpPr>
            <a:spLocks noChangeArrowheads="1"/>
          </p:cNvSpPr>
          <p:nvPr/>
        </p:nvSpPr>
        <p:spPr bwMode="auto">
          <a:xfrm>
            <a:off x="571500" y="285750"/>
            <a:ext cx="7815263" cy="646113"/>
          </a:xfrm>
          <a:prstGeom prst="rect">
            <a:avLst/>
          </a:prstGeom>
          <a:noFill/>
          <a:ln w="9525">
            <a:noFill/>
            <a:miter lim="800000"/>
            <a:headEnd/>
            <a:tailEnd/>
          </a:ln>
        </p:spPr>
        <p:txBody>
          <a:bodyPr anchor="ctr">
            <a:spAutoFit/>
          </a:bodyPr>
          <a:lstStyle/>
          <a:p>
            <a:pPr eaLnBrk="0" hangingPunct="0"/>
            <a:r>
              <a:rPr lang="es-ES" b="1">
                <a:cs typeface="Times New Roman" pitchFamily="18" charset="0"/>
              </a:rPr>
              <a:t>Comparación entre la salida del sistema de una señal senosoidal (rls)</a:t>
            </a:r>
          </a:p>
          <a:p>
            <a:pPr eaLnBrk="0" hangingPunct="0"/>
            <a:r>
              <a:rPr lang="es-ES" b="1">
                <a:cs typeface="Times New Roman" pitchFamily="18" charset="0"/>
              </a:rPr>
              <a:t> con la señal de referencia del sistema</a:t>
            </a:r>
            <a:endParaRPr lang="es-E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s-ES" dirty="0" smtClean="0"/>
              <a:t>Comentarios del Capítulo 4</a:t>
            </a:r>
            <a:endParaRPr lang="es-ES" dirty="0" smtClean="0"/>
          </a:p>
        </p:txBody>
      </p:sp>
      <p:sp>
        <p:nvSpPr>
          <p:cNvPr id="24579" name="Rectangle 3"/>
          <p:cNvSpPr>
            <a:spLocks noGrp="1" noChangeArrowheads="1"/>
          </p:cNvSpPr>
          <p:nvPr>
            <p:ph idx="1"/>
          </p:nvPr>
        </p:nvSpPr>
        <p:spPr/>
        <p:txBody>
          <a:bodyPr/>
          <a:lstStyle/>
          <a:p>
            <a:pPr>
              <a:lnSpc>
                <a:spcPct val="80000"/>
              </a:lnSpc>
            </a:pPr>
            <a:r>
              <a:rPr lang="es-ES_tradnl" sz="2800" dirty="0" smtClean="0"/>
              <a:t>El programa problema3_rls tiene la opción </a:t>
            </a:r>
            <a:r>
              <a:rPr lang="es-ES_tradnl" sz="2800" dirty="0" err="1" smtClean="0"/>
              <a:t>senal_referencia</a:t>
            </a:r>
            <a:r>
              <a:rPr lang="es-ES_tradnl" sz="2800" dirty="0" smtClean="0"/>
              <a:t> para cambiar la señal de referencia</a:t>
            </a:r>
            <a:r>
              <a:rPr lang="es-ES" sz="2800" dirty="0" smtClean="0"/>
              <a:t> .</a:t>
            </a:r>
          </a:p>
          <a:p>
            <a:pPr>
              <a:lnSpc>
                <a:spcPct val="80000"/>
              </a:lnSpc>
            </a:pPr>
            <a:r>
              <a:rPr lang="es-ES_tradnl" sz="2800" dirty="0" smtClean="0"/>
              <a:t>La señal de entrada:</a:t>
            </a:r>
          </a:p>
          <a:p>
            <a:pPr>
              <a:lnSpc>
                <a:spcPct val="80000"/>
              </a:lnSpc>
            </a:pPr>
            <a:r>
              <a:rPr lang="es-ES_tradnl" sz="2800" dirty="0" smtClean="0"/>
              <a:t>              entrada(k) = sin((2*pi*k)/M)</a:t>
            </a:r>
            <a:r>
              <a:rPr lang="es-ES" sz="2800" dirty="0" smtClean="0"/>
              <a:t> </a:t>
            </a:r>
          </a:p>
          <a:p>
            <a:pPr>
              <a:lnSpc>
                <a:spcPct val="80000"/>
              </a:lnSpc>
            </a:pPr>
            <a:r>
              <a:rPr lang="es-ES_tradnl" sz="2800" dirty="0" smtClean="0"/>
              <a:t>La  señal  de  referencia:</a:t>
            </a:r>
          </a:p>
          <a:p>
            <a:pPr>
              <a:lnSpc>
                <a:spcPct val="80000"/>
              </a:lnSpc>
            </a:pPr>
            <a:r>
              <a:rPr lang="es-ES_tradnl" sz="2800" dirty="0" smtClean="0"/>
              <a:t>              </a:t>
            </a:r>
            <a:r>
              <a:rPr lang="es-ES_tradnl" sz="2800" dirty="0" err="1" smtClean="0"/>
              <a:t>señal_referencia</a:t>
            </a:r>
            <a:r>
              <a:rPr lang="es-ES_tradnl" sz="2800" dirty="0" smtClean="0"/>
              <a:t>(k) = </a:t>
            </a:r>
            <a:r>
              <a:rPr lang="es-ES_tradnl" sz="2800" dirty="0" err="1" smtClean="0"/>
              <a:t>cos</a:t>
            </a:r>
            <a:r>
              <a:rPr lang="es-ES_tradnl" sz="2800" dirty="0" smtClean="0"/>
              <a:t>((2*pi*k)/M) </a:t>
            </a:r>
          </a:p>
          <a:p>
            <a:pPr>
              <a:lnSpc>
                <a:spcPct val="80000"/>
              </a:lnSpc>
            </a:pPr>
            <a:endParaRPr lang="es-E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p:spPr>
        <p:txBody>
          <a:bodyPr/>
          <a:lstStyle/>
          <a:p>
            <a:r>
              <a:rPr lang="es-ES" b="1" dirty="0" smtClean="0"/>
              <a:t>PROCEDIMIENTO</a:t>
            </a:r>
            <a:endParaRPr lang="es-ES" dirty="0"/>
          </a:p>
        </p:txBody>
      </p:sp>
      <p:sp>
        <p:nvSpPr>
          <p:cNvPr id="3" name="2 Marcador de contenido"/>
          <p:cNvSpPr>
            <a:spLocks noGrp="1"/>
          </p:cNvSpPr>
          <p:nvPr>
            <p:ph idx="1"/>
          </p:nvPr>
        </p:nvSpPr>
        <p:spPr>
          <a:xfrm>
            <a:off x="467544" y="1844824"/>
            <a:ext cx="8229600" cy="4389120"/>
          </a:xfrm>
        </p:spPr>
        <p:txBody>
          <a:bodyPr>
            <a:normAutofit fontScale="85000" lnSpcReduction="20000"/>
          </a:bodyPr>
          <a:lstStyle/>
          <a:p>
            <a:r>
              <a:rPr lang="es-ES" dirty="0" smtClean="0"/>
              <a:t>Se utilizó </a:t>
            </a:r>
            <a:r>
              <a:rPr lang="es-ES" dirty="0" smtClean="0"/>
              <a:t>algoritmos adaptativos </a:t>
            </a:r>
            <a:r>
              <a:rPr lang="es-ES" dirty="0" smtClean="0"/>
              <a:t>implementados en </a:t>
            </a:r>
            <a:r>
              <a:rPr lang="es-ES" dirty="0" smtClean="0"/>
              <a:t>el programa </a:t>
            </a:r>
            <a:r>
              <a:rPr lang="es-ES" dirty="0" err="1" smtClean="0"/>
              <a:t>matlab</a:t>
            </a:r>
            <a:r>
              <a:rPr lang="es-ES" dirty="0" smtClean="0"/>
              <a:t> que </a:t>
            </a:r>
            <a:r>
              <a:rPr lang="es-ES" dirty="0" smtClean="0"/>
              <a:t>permitió </a:t>
            </a:r>
            <a:r>
              <a:rPr lang="es-ES" dirty="0" smtClean="0"/>
              <a:t>cumplir estos objetivos</a:t>
            </a:r>
            <a:r>
              <a:rPr lang="es-ES" dirty="0" smtClean="0"/>
              <a:t>.</a:t>
            </a:r>
          </a:p>
          <a:p>
            <a:r>
              <a:rPr lang="es-ES" dirty="0" smtClean="0"/>
              <a:t>En implementaciones </a:t>
            </a:r>
            <a:r>
              <a:rPr lang="es-ES" dirty="0" smtClean="0"/>
              <a:t>LMS, RLS, CMA </a:t>
            </a:r>
            <a:r>
              <a:rPr lang="es-ES" dirty="0" smtClean="0"/>
              <a:t>y </a:t>
            </a:r>
            <a:r>
              <a:rPr lang="es-ES" dirty="0" smtClean="0"/>
              <a:t>DMI se utilizó </a:t>
            </a:r>
            <a:r>
              <a:rPr lang="es-ES" dirty="0" smtClean="0"/>
              <a:t>señales </a:t>
            </a:r>
            <a:r>
              <a:rPr lang="es-ES" dirty="0" err="1" smtClean="0"/>
              <a:t>gaussianas</a:t>
            </a:r>
            <a:r>
              <a:rPr lang="es-ES" dirty="0" smtClean="0"/>
              <a:t> </a:t>
            </a:r>
            <a:r>
              <a:rPr lang="es-ES" dirty="0" smtClean="0"/>
              <a:t>y </a:t>
            </a:r>
            <a:r>
              <a:rPr lang="es-ES" dirty="0" err="1" smtClean="0"/>
              <a:t>senosoidales</a:t>
            </a:r>
            <a:r>
              <a:rPr lang="es-ES" dirty="0" smtClean="0"/>
              <a:t>, en las cuales </a:t>
            </a:r>
            <a:r>
              <a:rPr lang="es-ES" dirty="0" smtClean="0"/>
              <a:t>se determinó </a:t>
            </a:r>
            <a:r>
              <a:rPr lang="es-ES" dirty="0" smtClean="0"/>
              <a:t>su velocidad de convergencia</a:t>
            </a:r>
            <a:r>
              <a:rPr lang="es-ES" dirty="0" smtClean="0"/>
              <a:t>, se comparó </a:t>
            </a:r>
            <a:r>
              <a:rPr lang="es-ES" dirty="0" smtClean="0"/>
              <a:t>las señales a la </a:t>
            </a:r>
            <a:r>
              <a:rPr lang="es-ES" dirty="0" smtClean="0"/>
              <a:t>salida </a:t>
            </a:r>
            <a:r>
              <a:rPr lang="es-ES" dirty="0" smtClean="0"/>
              <a:t>del sistema con </a:t>
            </a:r>
            <a:r>
              <a:rPr lang="es-ES" dirty="0" smtClean="0"/>
              <a:t> su </a:t>
            </a:r>
            <a:r>
              <a:rPr lang="es-ES" dirty="0" smtClean="0"/>
              <a:t>señal de referencia, y </a:t>
            </a:r>
            <a:r>
              <a:rPr lang="es-ES" dirty="0" smtClean="0"/>
              <a:t>su gráfico </a:t>
            </a:r>
            <a:r>
              <a:rPr lang="es-ES" dirty="0" smtClean="0"/>
              <a:t>de error</a:t>
            </a:r>
            <a:r>
              <a:rPr lang="es-ES" dirty="0" smtClean="0"/>
              <a:t>.</a:t>
            </a:r>
          </a:p>
          <a:p>
            <a:r>
              <a:rPr lang="es-ES" dirty="0" smtClean="0"/>
              <a:t>Se evaluó </a:t>
            </a:r>
            <a:r>
              <a:rPr lang="es-ES" dirty="0" smtClean="0"/>
              <a:t>los algoritmos con valores utilizados por la central </a:t>
            </a:r>
            <a:r>
              <a:rPr lang="es-ES" dirty="0" err="1" smtClean="0"/>
              <a:t>Matlab</a:t>
            </a:r>
            <a:r>
              <a:rPr lang="es-ES" dirty="0" smtClean="0"/>
              <a:t> para implementaciones LMS </a:t>
            </a:r>
            <a:r>
              <a:rPr lang="es-ES" dirty="0" smtClean="0"/>
              <a:t>y </a:t>
            </a:r>
            <a:r>
              <a:rPr lang="es-ES" dirty="0" smtClean="0"/>
              <a:t>RLS </a:t>
            </a:r>
            <a:r>
              <a:rPr lang="es-ES" dirty="0" smtClean="0"/>
              <a:t>para señales </a:t>
            </a:r>
            <a:r>
              <a:rPr lang="es-ES" dirty="0" err="1" smtClean="0"/>
              <a:t>gaussianas</a:t>
            </a:r>
            <a:r>
              <a:rPr lang="es-ES" dirty="0" smtClean="0"/>
              <a:t>, estos valores </a:t>
            </a:r>
            <a:r>
              <a:rPr lang="es-ES" dirty="0" smtClean="0"/>
              <a:t> se los aplicó en </a:t>
            </a:r>
            <a:r>
              <a:rPr lang="es-ES" dirty="0" smtClean="0"/>
              <a:t>los cuatro algoritmos </a:t>
            </a:r>
            <a:r>
              <a:rPr lang="es-ES" dirty="0" smtClean="0"/>
              <a:t>LMS, RLE, CMS y DMI, </a:t>
            </a:r>
            <a:r>
              <a:rPr lang="es-ES" dirty="0" smtClean="0"/>
              <a:t>luego </a:t>
            </a:r>
            <a:r>
              <a:rPr lang="es-ES" dirty="0" smtClean="0"/>
              <a:t>se utilizó </a:t>
            </a:r>
            <a:r>
              <a:rPr lang="es-ES" dirty="0" smtClean="0"/>
              <a:t>otros valores </a:t>
            </a:r>
            <a:r>
              <a:rPr lang="es-ES" dirty="0" smtClean="0"/>
              <a:t>de entrada.</a:t>
            </a:r>
          </a:p>
          <a:p>
            <a:r>
              <a:rPr lang="es-ES" dirty="0" smtClean="0"/>
              <a:t>Se aplicó </a:t>
            </a:r>
            <a:r>
              <a:rPr lang="es-ES" dirty="0" smtClean="0"/>
              <a:t>señales de ruido en la entrada del sistema como </a:t>
            </a:r>
            <a:r>
              <a:rPr lang="es-ES" dirty="0" smtClean="0"/>
              <a:t>a su </a:t>
            </a:r>
            <a:r>
              <a:rPr lang="es-ES" dirty="0" smtClean="0"/>
              <a:t>salida para ver qué diferencias se </a:t>
            </a:r>
            <a:r>
              <a:rPr lang="es-ES" dirty="0" smtClean="0"/>
              <a:t>presentaban </a:t>
            </a:r>
            <a:r>
              <a:rPr lang="es-ES" dirty="0" smtClean="0"/>
              <a:t>y una opción para cambiar la </a:t>
            </a:r>
            <a:r>
              <a:rPr lang="es-ES" dirty="0" smtClean="0"/>
              <a:t>señal de </a:t>
            </a:r>
            <a:r>
              <a:rPr lang="es-ES" dirty="0" smtClean="0"/>
              <a:t>referencia por otra parecida para ver que tanto </a:t>
            </a:r>
            <a:r>
              <a:rPr lang="es-ES" dirty="0" smtClean="0"/>
              <a:t>aumentó </a:t>
            </a:r>
            <a:r>
              <a:rPr lang="es-ES" dirty="0" smtClean="0"/>
              <a:t>el error </a:t>
            </a:r>
            <a:r>
              <a:rPr lang="es-ES" dirty="0" smtClean="0"/>
              <a:t>de convergencia.</a:t>
            </a:r>
          </a:p>
          <a:p>
            <a:endParaRPr lang="es-E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Capítulo </a:t>
            </a:r>
            <a:r>
              <a:rPr lang="es-EC" b="1" dirty="0" smtClean="0"/>
              <a:t>5</a:t>
            </a:r>
            <a:endParaRPr lang="es-ES" dirty="0"/>
          </a:p>
        </p:txBody>
      </p:sp>
      <p:sp>
        <p:nvSpPr>
          <p:cNvPr id="3" name="2 Marcador de contenido"/>
          <p:cNvSpPr>
            <a:spLocks noGrp="1"/>
          </p:cNvSpPr>
          <p:nvPr>
            <p:ph idx="1"/>
          </p:nvPr>
        </p:nvSpPr>
        <p:spPr/>
        <p:txBody>
          <a:bodyPr/>
          <a:lstStyle/>
          <a:p>
            <a:pPr algn="just"/>
            <a:r>
              <a:rPr lang="es-EC" dirty="0" smtClean="0"/>
              <a:t>Contiene </a:t>
            </a:r>
            <a:r>
              <a:rPr lang="es-EC" dirty="0" smtClean="0"/>
              <a:t>el algoritmo adaptativo CMA (algoritmo de </a:t>
            </a:r>
            <a:r>
              <a:rPr lang="es-EC" dirty="0" smtClean="0"/>
              <a:t>módulo </a:t>
            </a:r>
            <a:r>
              <a:rPr lang="es-EC" dirty="0" smtClean="0"/>
              <a:t>constante), </a:t>
            </a:r>
            <a:r>
              <a:rPr lang="es-EC" dirty="0" smtClean="0"/>
              <a:t>el </a:t>
            </a:r>
            <a:r>
              <a:rPr lang="es-EC" dirty="0" smtClean="0"/>
              <a:t>programa en </a:t>
            </a:r>
            <a:r>
              <a:rPr lang="es-EC" dirty="0" err="1" smtClean="0"/>
              <a:t>Matlab</a:t>
            </a:r>
            <a:r>
              <a:rPr lang="es-EC" dirty="0" smtClean="0"/>
              <a:t> </a:t>
            </a:r>
            <a:r>
              <a:rPr lang="es-EC" dirty="0" smtClean="0"/>
              <a:t>del algoritmo CMA, </a:t>
            </a:r>
            <a:r>
              <a:rPr lang="es-EC" dirty="0" smtClean="0"/>
              <a:t>una </a:t>
            </a:r>
            <a:r>
              <a:rPr lang="es-EC" dirty="0" smtClean="0"/>
              <a:t>descripción del ejemplo a correr en el programa tanto para señales </a:t>
            </a:r>
            <a:r>
              <a:rPr lang="es-EC" dirty="0" err="1" smtClean="0"/>
              <a:t>gaussianas</a:t>
            </a:r>
            <a:r>
              <a:rPr lang="es-EC" dirty="0" smtClean="0"/>
              <a:t> como </a:t>
            </a:r>
            <a:r>
              <a:rPr lang="es-EC" dirty="0" err="1" smtClean="0"/>
              <a:t>senosoidales</a:t>
            </a:r>
            <a:r>
              <a:rPr lang="es-EC" dirty="0" smtClean="0"/>
              <a:t>, corridas del programa en diferentes ejemplos y los resultados obtenidos de la </a:t>
            </a:r>
            <a:r>
              <a:rPr lang="es-EC" dirty="0" smtClean="0"/>
              <a:t>corrida</a:t>
            </a:r>
          </a:p>
          <a:p>
            <a:pPr algn="just"/>
            <a:r>
              <a:rPr lang="es-EC" dirty="0" smtClean="0"/>
              <a:t>Se </a:t>
            </a:r>
            <a:r>
              <a:rPr lang="es-EC" dirty="0" smtClean="0"/>
              <a:t>realizó </a:t>
            </a:r>
            <a:r>
              <a:rPr lang="es-EC" dirty="0" smtClean="0"/>
              <a:t>3 implementaciones o programas con el algoritmo CMA, llamados problema1_cma, problema2_cma y problema3_cma.</a:t>
            </a:r>
            <a:endParaRPr lang="es-ES" b="1" dirty="0" smtClean="0"/>
          </a:p>
          <a:p>
            <a:pPr algn="just"/>
            <a:endParaRPr lang="es-E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285750" y="357188"/>
            <a:ext cx="8229600" cy="1143000"/>
          </a:xfrm>
        </p:spPr>
        <p:txBody>
          <a:bodyPr/>
          <a:lstStyle/>
          <a:p>
            <a:pPr fontAlgn="auto">
              <a:spcAft>
                <a:spcPts val="0"/>
              </a:spcAft>
              <a:defRPr/>
            </a:pPr>
            <a:r>
              <a:rPr lang="es-ES_tradnl" sz="2800" dirty="0" smtClean="0"/>
              <a:t>EL ALGORITMO ADAPTATIVO DE </a:t>
            </a:r>
            <a:r>
              <a:rPr lang="es-ES_tradnl" sz="2800" dirty="0" smtClean="0"/>
              <a:t>MÓDULO </a:t>
            </a:r>
            <a:r>
              <a:rPr lang="es-ES_tradnl" sz="2800" dirty="0" smtClean="0"/>
              <a:t>CONSTANTE CMA</a:t>
            </a:r>
            <a:endParaRPr lang="en-US" sz="2800" dirty="0" smtClean="0"/>
          </a:p>
        </p:txBody>
      </p:sp>
      <p:sp>
        <p:nvSpPr>
          <p:cNvPr id="2051" name="2 Marcador de contenido"/>
          <p:cNvSpPr>
            <a:spLocks noGrp="1"/>
          </p:cNvSpPr>
          <p:nvPr>
            <p:ph idx="1"/>
          </p:nvPr>
        </p:nvSpPr>
        <p:spPr/>
        <p:txBody>
          <a:bodyPr>
            <a:normAutofit lnSpcReduction="10000"/>
          </a:bodyPr>
          <a:lstStyle/>
          <a:p>
            <a:pPr marL="365760" indent="-256032" algn="just" fontAlgn="auto">
              <a:spcAft>
                <a:spcPts val="0"/>
              </a:spcAft>
              <a:buFont typeface="Wingdings 3"/>
              <a:buChar char=""/>
              <a:defRPr/>
            </a:pPr>
            <a:r>
              <a:rPr lang="es-ES" sz="2000" dirty="0" smtClean="0"/>
              <a:t>Es </a:t>
            </a:r>
            <a:r>
              <a:rPr lang="es-ES" sz="2000" dirty="0" smtClean="0"/>
              <a:t>un algoritmo de igualación ciega, </a:t>
            </a:r>
            <a:r>
              <a:rPr lang="es-ES" sz="2000" dirty="0" smtClean="0"/>
              <a:t>que obtiene </a:t>
            </a:r>
            <a:r>
              <a:rPr lang="es-ES" sz="2000" dirty="0" smtClean="0"/>
              <a:t>las señales a partir de las observaciones y de las características de la señal de entrada, como es la fase, la </a:t>
            </a:r>
            <a:r>
              <a:rPr lang="es-ES" sz="2000" dirty="0" err="1" smtClean="0"/>
              <a:t>cicloestabilidad</a:t>
            </a:r>
            <a:r>
              <a:rPr lang="es-ES" sz="2000" dirty="0" smtClean="0"/>
              <a:t>, el valor de n, las técnicas de igualación ciega utilizan las características estadísticas de la señal de entrada. </a:t>
            </a:r>
          </a:p>
          <a:p>
            <a:pPr marL="365760" indent="-256032" algn="just" fontAlgn="auto">
              <a:spcAft>
                <a:spcPts val="0"/>
              </a:spcAft>
              <a:buFont typeface="Wingdings 3"/>
              <a:buChar char=""/>
              <a:defRPr/>
            </a:pPr>
            <a:r>
              <a:rPr lang="es-ES" sz="2000" dirty="0" smtClean="0"/>
              <a:t>Suele </a:t>
            </a:r>
            <a:r>
              <a:rPr lang="es-ES" sz="2000" dirty="0" smtClean="0"/>
              <a:t>emplearse de dos maneras distintas una es para igualación ciega  y la otra es para </a:t>
            </a:r>
            <a:r>
              <a:rPr lang="es-ES" sz="2000" dirty="0" err="1" smtClean="0"/>
              <a:t>desconvolución</a:t>
            </a:r>
            <a:r>
              <a:rPr lang="es-ES" sz="2000" dirty="0" smtClean="0"/>
              <a:t>.</a:t>
            </a:r>
          </a:p>
          <a:p>
            <a:pPr marL="365760" indent="-256032" algn="just" fontAlgn="auto">
              <a:spcAft>
                <a:spcPts val="0"/>
              </a:spcAft>
              <a:buFont typeface="Wingdings 3"/>
              <a:buChar char=""/>
              <a:defRPr/>
            </a:pPr>
            <a:r>
              <a:rPr lang="es-ES" sz="2000" dirty="0" smtClean="0"/>
              <a:t>En el </a:t>
            </a:r>
            <a:r>
              <a:rPr lang="es-ES" sz="2000" dirty="0" smtClean="0"/>
              <a:t>método por igualación ciega CMA la señal de entrada pertenece a un conjunto finito de valores. </a:t>
            </a:r>
            <a:r>
              <a:rPr lang="es-ES" sz="2000" dirty="0" smtClean="0"/>
              <a:t>Este método utiliza el filtro de </a:t>
            </a:r>
            <a:r>
              <a:rPr lang="es-ES" sz="2000" dirty="0" err="1" smtClean="0"/>
              <a:t>kalman</a:t>
            </a:r>
            <a:r>
              <a:rPr lang="es-ES" sz="2000" dirty="0" smtClean="0"/>
              <a:t> para su desarrollo, es decir que necesitará el programa los valores de landa y de delta  para su funcionamiento. </a:t>
            </a:r>
          </a:p>
          <a:p>
            <a:pPr marL="365760" indent="-256032" algn="just" fontAlgn="auto">
              <a:spcAft>
                <a:spcPts val="0"/>
              </a:spcAft>
              <a:buFont typeface="Wingdings 3"/>
              <a:buChar char=""/>
              <a:defRPr/>
            </a:pPr>
            <a:r>
              <a:rPr lang="es-ES" sz="2000" dirty="0" smtClean="0"/>
              <a:t>EL factor de peso de  λ es también conocido como el factor olvidado (a veces puede ser importante para lograr una buena convergencia) subsecuentemente el peso  de datos recientes tienden a olvidarse con el paso del tiempo. </a:t>
            </a:r>
          </a:p>
          <a:p>
            <a:pPr marL="365760" indent="-256032" algn="just" fontAlgn="auto">
              <a:spcAft>
                <a:spcPts val="0"/>
              </a:spcAft>
              <a:buFont typeface="Wingdings 3"/>
              <a:buChar char=""/>
              <a:defRPr/>
            </a:pPr>
            <a:endParaRPr lang="en-US" sz="2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fontAlgn="auto">
              <a:spcAft>
                <a:spcPts val="0"/>
              </a:spcAft>
              <a:defRPr/>
            </a:pPr>
            <a:r>
              <a:rPr lang="es-ES_tradnl" sz="2800" dirty="0" smtClean="0"/>
              <a:t>EL ALGORITMO ADAPTATIVO DE </a:t>
            </a:r>
            <a:r>
              <a:rPr lang="es-ES_tradnl" sz="2800" dirty="0" smtClean="0"/>
              <a:t>MÓDULO </a:t>
            </a:r>
            <a:r>
              <a:rPr lang="es-ES_tradnl" sz="2800" dirty="0" smtClean="0"/>
              <a:t>CONSTANTE CMA</a:t>
            </a:r>
            <a:endParaRPr lang="en-US" sz="2800" dirty="0" smtClean="0"/>
          </a:p>
        </p:txBody>
      </p:sp>
      <p:sp>
        <p:nvSpPr>
          <p:cNvPr id="3075" name="2 Marcador de contenido"/>
          <p:cNvSpPr>
            <a:spLocks noGrp="1"/>
          </p:cNvSpPr>
          <p:nvPr>
            <p:ph idx="1"/>
          </p:nvPr>
        </p:nvSpPr>
        <p:spPr/>
        <p:txBody>
          <a:bodyPr>
            <a:normAutofit lnSpcReduction="10000"/>
          </a:bodyPr>
          <a:lstStyle/>
          <a:p>
            <a:pPr marL="365760" indent="-256032" algn="just" fontAlgn="auto">
              <a:lnSpc>
                <a:spcPct val="80000"/>
              </a:lnSpc>
              <a:spcAft>
                <a:spcPts val="0"/>
              </a:spcAft>
              <a:buFont typeface="Wingdings 3"/>
              <a:buChar char=""/>
              <a:defRPr/>
            </a:pPr>
            <a:r>
              <a:rPr lang="es-ES" sz="2000" dirty="0" smtClean="0"/>
              <a:t>Algunas veces si la convergencia no es buena en el algoritmo CMA, lo que se hace es normalizar el algoritmo y tratar de utilizar medios matemáticos que disminuyan el error, como manipular el valor de pesos W, el valor de landa y el valor de delta y u con eso se logra una mejor convergencia, otros han optado por agregar métodos de búsqueda (llamados BL) que ayudan a buscar la señal y aumentar la convergencia. </a:t>
            </a:r>
          </a:p>
          <a:p>
            <a:pPr marL="365760" indent="-256032" algn="just" fontAlgn="auto">
              <a:lnSpc>
                <a:spcPct val="80000"/>
              </a:lnSpc>
              <a:spcAft>
                <a:spcPts val="0"/>
              </a:spcAft>
              <a:buFont typeface="Wingdings 3"/>
              <a:buChar char=""/>
              <a:defRPr/>
            </a:pPr>
            <a:r>
              <a:rPr lang="es-ES" sz="2000" dirty="0" smtClean="0"/>
              <a:t>Este método es muy útil para resolver problemas que utilizan, hasta un canal de segundo orden, es muy práctico para determinados fragmentos, como es de suponer al aumentar el orden aumenta el error, pero si se tiene buenos valores del filtro disminuye considerablemente.</a:t>
            </a:r>
          </a:p>
          <a:p>
            <a:pPr marL="365760" indent="-256032" algn="just" fontAlgn="auto">
              <a:lnSpc>
                <a:spcPct val="80000"/>
              </a:lnSpc>
              <a:spcAft>
                <a:spcPts val="0"/>
              </a:spcAft>
              <a:buFont typeface="Wingdings 3"/>
              <a:buChar char=""/>
              <a:defRPr/>
            </a:pPr>
            <a:r>
              <a:rPr lang="es-ES" sz="2000" dirty="0" smtClean="0"/>
              <a:t> El algoritmo CMA proviene del algoritmo de SATO, desarrollado en 1974. son casos particulares de la  minimización estocástica, utilizan formulas comunes siendo la única diferencia el orden que utilizan el algoritmo de SATO es de orden=1, y el algoritmo CMA es de orden=2. En el orden 2 es cuando el algoritmo CMA tiene su máximo rendimiento.</a:t>
            </a:r>
            <a:endParaRPr lang="en-US" sz="20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76672"/>
            <a:ext cx="8229600" cy="1143000"/>
          </a:xfrm>
        </p:spPr>
        <p:txBody>
          <a:bodyPr>
            <a:normAutofit/>
          </a:bodyPr>
          <a:lstStyle/>
          <a:p>
            <a:pPr fontAlgn="auto">
              <a:spcAft>
                <a:spcPts val="0"/>
              </a:spcAft>
              <a:defRPr/>
            </a:pPr>
            <a:r>
              <a:rPr lang="es-ES" sz="4000" dirty="0" smtClean="0"/>
              <a:t>Características </a:t>
            </a:r>
            <a:r>
              <a:rPr lang="es-ES" sz="4000" dirty="0" smtClean="0"/>
              <a:t>d</a:t>
            </a:r>
            <a:r>
              <a:rPr lang="es-ES" sz="4000" dirty="0" smtClean="0"/>
              <a:t>el </a:t>
            </a:r>
            <a:r>
              <a:rPr lang="es-ES" sz="4000" dirty="0" smtClean="0"/>
              <a:t>algoritmo CMA </a:t>
            </a:r>
          </a:p>
        </p:txBody>
      </p:sp>
      <p:sp>
        <p:nvSpPr>
          <p:cNvPr id="11266" name="Rectangle 3"/>
          <p:cNvSpPr>
            <a:spLocks noGrp="1" noChangeArrowheads="1"/>
          </p:cNvSpPr>
          <p:nvPr>
            <p:ph idx="1"/>
          </p:nvPr>
        </p:nvSpPr>
        <p:spPr/>
        <p:txBody>
          <a:bodyPr/>
          <a:lstStyle/>
          <a:p>
            <a:pPr algn="just"/>
            <a:r>
              <a:rPr lang="es-ES" sz="2000" dirty="0" smtClean="0"/>
              <a:t>Pretende restaurar la propiedad del módulo constante a la salida del igualador (aunque puede funcionar con modulaciones multinivel), en el algoritmo </a:t>
            </a:r>
            <a:r>
              <a:rPr lang="es-ES" sz="2000" dirty="0" err="1" smtClean="0"/>
              <a:t>cma</a:t>
            </a:r>
            <a:r>
              <a:rPr lang="es-ES" sz="2000" dirty="0" smtClean="0"/>
              <a:t> la igualación y la recuperación de la portadora pueden ser simultaneas </a:t>
            </a:r>
          </a:p>
          <a:p>
            <a:pPr algn="just"/>
            <a:r>
              <a:rPr lang="es-ES" sz="2000" dirty="0" smtClean="0"/>
              <a:t>La diferencia más grande de este algoritmo CMA con el algoritmo RLS, es que el algoritmo CMA no posee señal de referencia, y puede trabajar para canales QAM, de hay el desarrollo matemático es casi igual excepto si se utiliza el método de </a:t>
            </a:r>
            <a:r>
              <a:rPr lang="es-ES" sz="2000" dirty="0" err="1" smtClean="0"/>
              <a:t>desconvolución</a:t>
            </a:r>
            <a:r>
              <a:rPr lang="es-ES" sz="2000" dirty="0" smtClean="0"/>
              <a:t> que tiene múltiples condiciones de funcionamiento. </a:t>
            </a:r>
          </a:p>
          <a:p>
            <a:pPr algn="just"/>
            <a:r>
              <a:rPr lang="es-ES" sz="2000" dirty="0" smtClean="0"/>
              <a:t>Utilizando el algoritmo CMA, se obtiene la cancelación de las interferencias (ruido), siempre y cuando la señal principal tenga una potencia superior que la de la señal interferente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fontAlgn="auto">
              <a:spcAft>
                <a:spcPts val="0"/>
              </a:spcAft>
              <a:defRPr/>
            </a:pPr>
            <a:r>
              <a:rPr lang="es-ES" sz="4000" dirty="0" smtClean="0"/>
              <a:t>C</a:t>
            </a:r>
            <a:r>
              <a:rPr lang="es-ES" sz="4000" dirty="0" smtClean="0"/>
              <a:t>aracterísticas del </a:t>
            </a:r>
            <a:r>
              <a:rPr lang="es-ES" sz="4000" dirty="0" smtClean="0"/>
              <a:t>algoritmo CMA</a:t>
            </a:r>
          </a:p>
        </p:txBody>
      </p:sp>
      <p:sp>
        <p:nvSpPr>
          <p:cNvPr id="12290" name="Rectangle 3"/>
          <p:cNvSpPr>
            <a:spLocks noGrp="1" noChangeArrowheads="1"/>
          </p:cNvSpPr>
          <p:nvPr>
            <p:ph idx="1"/>
          </p:nvPr>
        </p:nvSpPr>
        <p:spPr/>
        <p:txBody>
          <a:bodyPr/>
          <a:lstStyle/>
          <a:p>
            <a:pPr algn="just"/>
            <a:r>
              <a:rPr lang="es-ES" sz="2000" dirty="0" smtClean="0"/>
              <a:t>Una característica del algoritmo modulo constante es que no requieren una fase diferenciada de entrenamiento, es decir que en pocas interacciones el sistema puede llegar a la convergencia, aunque para esto es necesario colocar buenos valores al ingresar los datos en el programa </a:t>
            </a:r>
          </a:p>
          <a:p>
            <a:pPr algn="just"/>
            <a:r>
              <a:rPr lang="es-ES" sz="2000" dirty="0" smtClean="0"/>
              <a:t>Elimina la necesidad de retransmitir secuencias de entrenamiento tras desvanecimientos en el canal.</a:t>
            </a:r>
          </a:p>
          <a:p>
            <a:pPr algn="just"/>
            <a:r>
              <a:rPr lang="es-ES" sz="2000" dirty="0" smtClean="0"/>
              <a:t>El algoritmo CMA tiene la cualidad de presentarse en grupos en forma de </a:t>
            </a:r>
            <a:r>
              <a:rPr lang="es-ES" sz="2000" dirty="0" err="1" smtClean="0"/>
              <a:t>granulos</a:t>
            </a:r>
            <a:r>
              <a:rPr lang="es-ES" sz="2000" dirty="0" smtClean="0"/>
              <a:t>, simulando una característica del cerebro humano, de las neuronas del cerebro, esta es una cualidad que tiene el algoritmo </a:t>
            </a:r>
            <a:r>
              <a:rPr lang="es-ES" sz="2000" dirty="0" err="1" smtClean="0"/>
              <a:t>cma</a:t>
            </a:r>
            <a:r>
              <a:rPr lang="es-ES" sz="2000" dirty="0" smtClean="0"/>
              <a:t>.</a:t>
            </a:r>
          </a:p>
          <a:p>
            <a:pPr algn="just"/>
            <a:r>
              <a:rPr lang="es-ES" sz="2000" dirty="0" smtClean="0"/>
              <a:t>El algoritmo </a:t>
            </a:r>
            <a:r>
              <a:rPr lang="es-ES" sz="2000" dirty="0" err="1" smtClean="0"/>
              <a:t>cma</a:t>
            </a:r>
            <a:r>
              <a:rPr lang="es-ES" sz="2000" dirty="0" smtClean="0"/>
              <a:t> se suele utilizar en señales 16 QAM, 32 QAM, 64 QAM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692696"/>
            <a:ext cx="8229600" cy="794352"/>
          </a:xfrm>
        </p:spPr>
        <p:txBody>
          <a:bodyPr>
            <a:normAutofit/>
          </a:bodyPr>
          <a:lstStyle/>
          <a:p>
            <a:pPr eaLnBrk="1" hangingPunct="1">
              <a:defRPr/>
            </a:pPr>
            <a:r>
              <a:rPr lang="es-ES_tradnl" sz="4400" dirty="0" smtClean="0"/>
              <a:t>VENTAJAS DEL ALGORITMO CMA</a:t>
            </a:r>
            <a:endParaRPr lang="es-ES" dirty="0"/>
          </a:p>
        </p:txBody>
      </p:sp>
      <p:sp>
        <p:nvSpPr>
          <p:cNvPr id="17410" name="1 Marcador de contenido"/>
          <p:cNvSpPr>
            <a:spLocks noGrp="1"/>
          </p:cNvSpPr>
          <p:nvPr>
            <p:ph idx="1"/>
          </p:nvPr>
        </p:nvSpPr>
        <p:spPr>
          <a:xfrm>
            <a:off x="395536" y="1556792"/>
            <a:ext cx="8229600" cy="4824536"/>
          </a:xfrm>
        </p:spPr>
        <p:txBody>
          <a:bodyPr>
            <a:normAutofit lnSpcReduction="10000"/>
          </a:bodyPr>
          <a:lstStyle/>
          <a:p>
            <a:pPr algn="just" eaLnBrk="1" hangingPunct="1"/>
            <a:r>
              <a:rPr lang="es-ES" dirty="0" smtClean="0"/>
              <a:t> Permite emplear protocolos de comunicación más sencillos, por ejemplo, eliminando la necesidad de retransmitir secuencias de entrenamiento tras desvanecimientos en el canal.</a:t>
            </a:r>
          </a:p>
          <a:p>
            <a:pPr algn="just" eaLnBrk="1" hangingPunct="1"/>
            <a:r>
              <a:rPr lang="es-ES" dirty="0" smtClean="0"/>
              <a:t>Disminuye los problemas de interoperabilidad entre equipos, derivados del uso de distintas secuencias de entrenamiento.</a:t>
            </a:r>
          </a:p>
          <a:p>
            <a:pPr algn="just" eaLnBrk="1" hangingPunct="1"/>
            <a:r>
              <a:rPr lang="es-ES" dirty="0" smtClean="0"/>
              <a:t> Ahorra ancho de banda en redes de difusión ya que evita intercalar periódicamente secuencias  de entrenamiento. </a:t>
            </a:r>
            <a:endParaRPr lang="es-ES" dirty="0" smtClean="0"/>
          </a:p>
          <a:p>
            <a:pPr algn="just"/>
            <a:r>
              <a:rPr lang="es-ES" dirty="0" smtClean="0"/>
              <a:t>Pretende restaurar la propiedad del módulo constante a la salida del igualador en una constante llamada Rp</a:t>
            </a:r>
            <a:r>
              <a:rPr lang="es-ES" dirty="0" smtClean="0"/>
              <a:t>.</a:t>
            </a:r>
            <a:endParaRPr lang="es-ES" dirty="0" smtClean="0"/>
          </a:p>
          <a:p>
            <a:pPr algn="just" eaLnBrk="1" hangingPunct="1"/>
            <a:endParaRPr lang="es-ES"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eaLnBrk="1" hangingPunct="1">
              <a:defRPr/>
            </a:pPr>
            <a:r>
              <a:rPr lang="es-ES" sz="4400" dirty="0" smtClean="0"/>
              <a:t>DESVENTAJAS DEL ALGORITMO CMA</a:t>
            </a:r>
            <a:endParaRPr lang="es-ES" dirty="0"/>
          </a:p>
        </p:txBody>
      </p:sp>
      <p:sp>
        <p:nvSpPr>
          <p:cNvPr id="19458" name="1 Marcador de contenido"/>
          <p:cNvSpPr>
            <a:spLocks noGrp="1"/>
          </p:cNvSpPr>
          <p:nvPr>
            <p:ph idx="1"/>
          </p:nvPr>
        </p:nvSpPr>
        <p:spPr/>
        <p:txBody>
          <a:bodyPr>
            <a:normAutofit/>
          </a:bodyPr>
          <a:lstStyle/>
          <a:p>
            <a:pPr eaLnBrk="1" hangingPunct="1"/>
            <a:r>
              <a:rPr lang="es-ES" smtClean="0"/>
              <a:t>Tiene mayor complejidad matemática que RLS</a:t>
            </a:r>
          </a:p>
          <a:p>
            <a:pPr eaLnBrk="1" hangingPunct="1"/>
            <a:r>
              <a:rPr lang="es-ES" smtClean="0"/>
              <a:t>Tiende a no converger principalmente con señales gaussianas.</a:t>
            </a:r>
          </a:p>
          <a:p>
            <a:pPr eaLnBrk="1" hangingPunct="1"/>
            <a:r>
              <a:rPr lang="es-ES" smtClean="0"/>
              <a:t> La desconvolución para antenas siso ciegas deben hacer uso explicito o implicito de estadísticos de orden  superior.</a:t>
            </a:r>
          </a:p>
          <a:p>
            <a:pPr eaLnBrk="1" hangingPunct="1"/>
            <a:r>
              <a:rPr lang="es-ES" smtClean="0"/>
              <a:t>El numero de orden del filtro y el numero de antenas ingresados en la implementacion del algoritmo debe ser mismo</a:t>
            </a:r>
            <a:r>
              <a:rPr lang="es-ES" b="1" smtClean="0"/>
              <a:t>.</a:t>
            </a:r>
            <a:endParaRPr lang="es-ES"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CMA</a:t>
            </a:r>
          </a:p>
        </p:txBody>
      </p:sp>
      <p:sp>
        <p:nvSpPr>
          <p:cNvPr id="13314" name="Rectangle 4"/>
          <p:cNvSpPr>
            <a:spLocks noGrp="1" noChangeArrowheads="1"/>
          </p:cNvSpPr>
          <p:nvPr>
            <p:ph idx="1"/>
          </p:nvPr>
        </p:nvSpPr>
        <p:spPr/>
        <p:txBody>
          <a:bodyPr/>
          <a:lstStyle/>
          <a:p>
            <a:r>
              <a:rPr lang="es-ES" sz="2800" smtClean="0"/>
              <a:t>El lazo de valores de la señal de entrada es:</a:t>
            </a:r>
          </a:p>
        </p:txBody>
      </p:sp>
      <p:pic>
        <p:nvPicPr>
          <p:cNvPr id="13316" name="Picture 6"/>
          <p:cNvPicPr>
            <a:picLocks noChangeAspect="1" noChangeArrowheads="1"/>
          </p:cNvPicPr>
          <p:nvPr/>
        </p:nvPicPr>
        <p:blipFill>
          <a:blip r:embed="rId2" cstate="print"/>
          <a:srcRect/>
          <a:stretch>
            <a:fillRect/>
          </a:stretch>
        </p:blipFill>
        <p:spPr bwMode="auto">
          <a:xfrm>
            <a:off x="611560" y="2492896"/>
            <a:ext cx="7489825"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CMA</a:t>
            </a:r>
          </a:p>
        </p:txBody>
      </p:sp>
      <p:sp>
        <p:nvSpPr>
          <p:cNvPr id="14338" name="Rectangle 3"/>
          <p:cNvSpPr>
            <a:spLocks noGrp="1" noChangeArrowheads="1"/>
          </p:cNvSpPr>
          <p:nvPr>
            <p:ph idx="1"/>
          </p:nvPr>
        </p:nvSpPr>
        <p:spPr>
          <a:xfrm>
            <a:off x="468313" y="2060575"/>
            <a:ext cx="8229600" cy="4525963"/>
          </a:xfrm>
        </p:spPr>
        <p:txBody>
          <a:bodyPr/>
          <a:lstStyle/>
          <a:p>
            <a:r>
              <a:rPr lang="es-ES" smtClean="0"/>
              <a:t> </a:t>
            </a:r>
            <a:r>
              <a:rPr lang="es-ES" sz="2800" smtClean="0"/>
              <a:t>El lazo de valores de la señal de referencia es:</a:t>
            </a:r>
          </a:p>
        </p:txBody>
      </p:sp>
      <p:pic>
        <p:nvPicPr>
          <p:cNvPr id="14340" name="Picture 4"/>
          <p:cNvPicPr>
            <a:picLocks noChangeAspect="1" noChangeArrowheads="1"/>
          </p:cNvPicPr>
          <p:nvPr/>
        </p:nvPicPr>
        <p:blipFill>
          <a:blip r:embed="rId2" cstate="print"/>
          <a:srcRect/>
          <a:stretch>
            <a:fillRect/>
          </a:stretch>
        </p:blipFill>
        <p:spPr bwMode="auto">
          <a:xfrm>
            <a:off x="755650" y="2781300"/>
            <a:ext cx="5761038"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CMA</a:t>
            </a:r>
          </a:p>
        </p:txBody>
      </p:sp>
      <p:sp>
        <p:nvSpPr>
          <p:cNvPr id="15362" name="Rectangle 3"/>
          <p:cNvSpPr>
            <a:spLocks noGrp="1" noChangeArrowheads="1"/>
          </p:cNvSpPr>
          <p:nvPr>
            <p:ph idx="1"/>
          </p:nvPr>
        </p:nvSpPr>
        <p:spPr/>
        <p:txBody>
          <a:bodyPr/>
          <a:lstStyle/>
          <a:p>
            <a:r>
              <a:rPr lang="es-ES" sz="2800" smtClean="0"/>
              <a:t>Las funciones en matlab que usamos son: La funcion butter y la señal de transferencia tf</a:t>
            </a:r>
          </a:p>
        </p:txBody>
      </p:sp>
      <p:pic>
        <p:nvPicPr>
          <p:cNvPr id="15364" name="Picture 4"/>
          <p:cNvPicPr>
            <a:picLocks noChangeAspect="1" noChangeArrowheads="1"/>
          </p:cNvPicPr>
          <p:nvPr/>
        </p:nvPicPr>
        <p:blipFill>
          <a:blip r:embed="rId2" cstate="print"/>
          <a:srcRect/>
          <a:stretch>
            <a:fillRect/>
          </a:stretch>
        </p:blipFill>
        <p:spPr bwMode="auto">
          <a:xfrm>
            <a:off x="1259632" y="3068960"/>
            <a:ext cx="5761037"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Variables</a:t>
            </a:r>
            <a:endParaRPr lang="es-ES" dirty="0"/>
          </a:p>
        </p:txBody>
      </p:sp>
      <p:sp>
        <p:nvSpPr>
          <p:cNvPr id="3" name="2 Marcador de contenido"/>
          <p:cNvSpPr>
            <a:spLocks noGrp="1"/>
          </p:cNvSpPr>
          <p:nvPr>
            <p:ph idx="1"/>
          </p:nvPr>
        </p:nvSpPr>
        <p:spPr/>
        <p:txBody>
          <a:bodyPr/>
          <a:lstStyle/>
          <a:p>
            <a:pPr algn="just"/>
            <a:r>
              <a:rPr lang="es-ES" dirty="0" smtClean="0"/>
              <a:t>Variable independiente: </a:t>
            </a:r>
          </a:p>
          <a:p>
            <a:pPr algn="just">
              <a:buNone/>
            </a:pPr>
            <a:r>
              <a:rPr lang="es-ES" dirty="0" smtClean="0"/>
              <a:t> </a:t>
            </a:r>
            <a:r>
              <a:rPr lang="es-ES" dirty="0" smtClean="0"/>
              <a:t>   Capacidad </a:t>
            </a:r>
            <a:r>
              <a:rPr lang="es-ES" dirty="0" smtClean="0"/>
              <a:t>de la red, la cobertura y el desempeño de </a:t>
            </a:r>
            <a:r>
              <a:rPr lang="es-ES" dirty="0" smtClean="0"/>
              <a:t>las antenas </a:t>
            </a:r>
            <a:r>
              <a:rPr lang="es-ES" dirty="0" smtClean="0"/>
              <a:t>inteligentes utilizando algoritmos adaptativos</a:t>
            </a:r>
            <a:r>
              <a:rPr lang="es-ES" dirty="0" smtClean="0"/>
              <a:t>.</a:t>
            </a:r>
          </a:p>
          <a:p>
            <a:pPr algn="just">
              <a:buNone/>
            </a:pPr>
            <a:endParaRPr lang="es-ES" dirty="0" smtClean="0"/>
          </a:p>
          <a:p>
            <a:pPr algn="just"/>
            <a:r>
              <a:rPr lang="es-ES" dirty="0" smtClean="0"/>
              <a:t>Variable dependiente: </a:t>
            </a:r>
            <a:endParaRPr lang="es-ES" dirty="0" smtClean="0"/>
          </a:p>
          <a:p>
            <a:pPr algn="just">
              <a:buNone/>
            </a:pPr>
            <a:r>
              <a:rPr lang="es-ES" dirty="0" smtClean="0"/>
              <a:t> </a:t>
            </a:r>
            <a:r>
              <a:rPr lang="es-ES" dirty="0" smtClean="0"/>
              <a:t>   Implementación vía </a:t>
            </a:r>
            <a:r>
              <a:rPr lang="es-ES" dirty="0" err="1" smtClean="0"/>
              <a:t>Matlab</a:t>
            </a:r>
            <a:r>
              <a:rPr lang="es-ES" dirty="0" smtClean="0"/>
              <a:t>.</a:t>
            </a:r>
            <a:endParaRPr lang="es-E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CMA</a:t>
            </a:r>
          </a:p>
        </p:txBody>
      </p:sp>
      <p:sp>
        <p:nvSpPr>
          <p:cNvPr id="16386" name="Rectangle 3"/>
          <p:cNvSpPr>
            <a:spLocks noGrp="1" noChangeArrowheads="1"/>
          </p:cNvSpPr>
          <p:nvPr>
            <p:ph idx="1"/>
          </p:nvPr>
        </p:nvSpPr>
        <p:spPr/>
        <p:txBody>
          <a:bodyPr/>
          <a:lstStyle/>
          <a:p>
            <a:r>
              <a:rPr lang="es-ES" smtClean="0"/>
              <a:t>Otra función es: lsim</a:t>
            </a:r>
          </a:p>
          <a:p>
            <a:endParaRPr lang="es-ES" smtClean="0"/>
          </a:p>
        </p:txBody>
      </p:sp>
      <p:pic>
        <p:nvPicPr>
          <p:cNvPr id="16388" name="Picture 4"/>
          <p:cNvPicPr>
            <a:picLocks noChangeAspect="1" noChangeArrowheads="1"/>
          </p:cNvPicPr>
          <p:nvPr/>
        </p:nvPicPr>
        <p:blipFill>
          <a:blip r:embed="rId2" cstate="print"/>
          <a:srcRect/>
          <a:stretch>
            <a:fillRect/>
          </a:stretch>
        </p:blipFill>
        <p:spPr bwMode="auto">
          <a:xfrm>
            <a:off x="2123728" y="2780928"/>
            <a:ext cx="4895850"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548680"/>
            <a:ext cx="8496944" cy="810344"/>
          </a:xfrm>
        </p:spPr>
        <p:txBody>
          <a:bodyPr>
            <a:noAutofit/>
          </a:bodyPr>
          <a:lstStyle/>
          <a:p>
            <a:pPr fontAlgn="auto">
              <a:spcAft>
                <a:spcPts val="0"/>
              </a:spcAft>
              <a:defRPr/>
            </a:pPr>
            <a:r>
              <a:rPr lang="es-ES" sz="2800" dirty="0" smtClean="0"/>
              <a:t>Principales partes del programa de </a:t>
            </a:r>
            <a:r>
              <a:rPr lang="es-ES" sz="2800" dirty="0" err="1" smtClean="0"/>
              <a:t>matlab</a:t>
            </a:r>
            <a:r>
              <a:rPr lang="es-ES" sz="2800" dirty="0" smtClean="0"/>
              <a:t> del algoritmo CMA</a:t>
            </a:r>
          </a:p>
        </p:txBody>
      </p:sp>
      <p:sp>
        <p:nvSpPr>
          <p:cNvPr id="17410" name="Rectangle 3"/>
          <p:cNvSpPr>
            <a:spLocks noGrp="1" noChangeArrowheads="1"/>
          </p:cNvSpPr>
          <p:nvPr>
            <p:ph idx="1"/>
          </p:nvPr>
        </p:nvSpPr>
        <p:spPr>
          <a:xfrm>
            <a:off x="467544" y="1484784"/>
            <a:ext cx="8229600" cy="792088"/>
          </a:xfrm>
        </p:spPr>
        <p:txBody>
          <a:bodyPr>
            <a:normAutofit/>
          </a:bodyPr>
          <a:lstStyle/>
          <a:p>
            <a:r>
              <a:rPr lang="es-ES" sz="2000" dirty="0" smtClean="0"/>
              <a:t>La potencia en el programa lo determinamos: </a:t>
            </a:r>
          </a:p>
        </p:txBody>
      </p:sp>
      <p:pic>
        <p:nvPicPr>
          <p:cNvPr id="17412" name="Picture 4"/>
          <p:cNvPicPr>
            <a:picLocks noChangeAspect="1" noChangeArrowheads="1"/>
          </p:cNvPicPr>
          <p:nvPr/>
        </p:nvPicPr>
        <p:blipFill>
          <a:blip r:embed="rId2" cstate="print"/>
          <a:srcRect/>
          <a:stretch>
            <a:fillRect/>
          </a:stretch>
        </p:blipFill>
        <p:spPr bwMode="auto">
          <a:xfrm>
            <a:off x="1979712" y="1988840"/>
            <a:ext cx="46863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404664"/>
            <a:ext cx="8229600" cy="1143000"/>
          </a:xfrm>
        </p:spPr>
        <p:txBody>
          <a:bodyPr>
            <a:normAutofit fontScale="90000"/>
          </a:bodyPr>
          <a:lstStyle/>
          <a:p>
            <a:pPr fontAlgn="auto">
              <a:spcAft>
                <a:spcPts val="0"/>
              </a:spcAft>
              <a:defRPr/>
            </a:pPr>
            <a:r>
              <a:rPr lang="es-ES" sz="4000" dirty="0" smtClean="0"/>
              <a:t>Principales partes del programa de </a:t>
            </a:r>
            <a:r>
              <a:rPr lang="es-ES" sz="4000" dirty="0" err="1" smtClean="0"/>
              <a:t>matlab</a:t>
            </a:r>
            <a:r>
              <a:rPr lang="es-ES" sz="4000" dirty="0" smtClean="0"/>
              <a:t> del algoritmo CMA</a:t>
            </a:r>
          </a:p>
        </p:txBody>
      </p:sp>
      <p:sp>
        <p:nvSpPr>
          <p:cNvPr id="18434" name="Rectangle 3"/>
          <p:cNvSpPr>
            <a:spLocks noGrp="1" noChangeArrowheads="1"/>
          </p:cNvSpPr>
          <p:nvPr>
            <p:ph idx="1"/>
          </p:nvPr>
        </p:nvSpPr>
        <p:spPr>
          <a:xfrm>
            <a:off x="467544" y="1628800"/>
            <a:ext cx="8229600" cy="845448"/>
          </a:xfrm>
        </p:spPr>
        <p:txBody>
          <a:bodyPr>
            <a:normAutofit/>
          </a:bodyPr>
          <a:lstStyle/>
          <a:p>
            <a:r>
              <a:rPr lang="es-ES" sz="2400" dirty="0" smtClean="0"/>
              <a:t>El lazo de actualización de los pesos es :</a:t>
            </a:r>
          </a:p>
        </p:txBody>
      </p:sp>
      <p:pic>
        <p:nvPicPr>
          <p:cNvPr id="18436" name="Picture 6"/>
          <p:cNvPicPr>
            <a:picLocks noChangeAspect="1" noChangeArrowheads="1"/>
          </p:cNvPicPr>
          <p:nvPr/>
        </p:nvPicPr>
        <p:blipFill>
          <a:blip r:embed="rId2" cstate="print"/>
          <a:srcRect/>
          <a:stretch>
            <a:fillRect/>
          </a:stretch>
        </p:blipFill>
        <p:spPr bwMode="auto">
          <a:xfrm>
            <a:off x="1476375" y="2205038"/>
            <a:ext cx="6408738" cy="4181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5536" y="476672"/>
            <a:ext cx="8229600" cy="1143000"/>
          </a:xfrm>
        </p:spPr>
        <p:txBody>
          <a:bodyPr>
            <a:normAutofit/>
          </a:bodyPr>
          <a:lstStyle/>
          <a:p>
            <a:pPr fontAlgn="auto">
              <a:spcAft>
                <a:spcPts val="0"/>
              </a:spcAft>
              <a:defRPr/>
            </a:pPr>
            <a:r>
              <a:rPr lang="es-ES" sz="3200" dirty="0" smtClean="0"/>
              <a:t>Principales partes del programa de </a:t>
            </a:r>
            <a:r>
              <a:rPr lang="es-ES" sz="3200" dirty="0" err="1" smtClean="0"/>
              <a:t>matlab</a:t>
            </a:r>
            <a:r>
              <a:rPr lang="es-ES" sz="3200" dirty="0" smtClean="0"/>
              <a:t> del algoritmo CMA</a:t>
            </a:r>
          </a:p>
        </p:txBody>
      </p:sp>
      <p:sp>
        <p:nvSpPr>
          <p:cNvPr id="19458" name="Rectangle 3"/>
          <p:cNvSpPr>
            <a:spLocks noGrp="1" noChangeArrowheads="1"/>
          </p:cNvSpPr>
          <p:nvPr>
            <p:ph idx="1"/>
          </p:nvPr>
        </p:nvSpPr>
        <p:spPr>
          <a:xfrm>
            <a:off x="467544" y="1484784"/>
            <a:ext cx="8229600" cy="845448"/>
          </a:xfrm>
        </p:spPr>
        <p:txBody>
          <a:bodyPr/>
          <a:lstStyle/>
          <a:p>
            <a:r>
              <a:rPr lang="es-ES" dirty="0" smtClean="0"/>
              <a:t>El lazo de actualización de los pesos es</a:t>
            </a:r>
            <a:r>
              <a:rPr lang="es-ES" sz="3600" dirty="0" smtClean="0"/>
              <a:t> :</a:t>
            </a:r>
          </a:p>
          <a:p>
            <a:pPr>
              <a:buFontTx/>
              <a:buNone/>
            </a:pPr>
            <a:endParaRPr lang="es-ES" sz="3600" dirty="0" smtClean="0"/>
          </a:p>
          <a:p>
            <a:endParaRPr lang="es-ES" dirty="0" smtClean="0"/>
          </a:p>
        </p:txBody>
      </p:sp>
      <p:pic>
        <p:nvPicPr>
          <p:cNvPr id="19460" name="Picture 4"/>
          <p:cNvPicPr>
            <a:picLocks noChangeAspect="1" noChangeArrowheads="1"/>
          </p:cNvPicPr>
          <p:nvPr/>
        </p:nvPicPr>
        <p:blipFill>
          <a:blip r:embed="rId2" cstate="print"/>
          <a:srcRect/>
          <a:stretch>
            <a:fillRect/>
          </a:stretch>
        </p:blipFill>
        <p:spPr bwMode="auto">
          <a:xfrm>
            <a:off x="971550" y="2133600"/>
            <a:ext cx="7200900" cy="440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fontAlgn="auto">
              <a:spcAft>
                <a:spcPts val="0"/>
              </a:spcAft>
              <a:defRPr/>
            </a:pPr>
            <a:r>
              <a:rPr lang="es-ES" sz="4000" smtClean="0"/>
              <a:t>Principales partes del programa de matlab del algoritmo CMA</a:t>
            </a:r>
          </a:p>
        </p:txBody>
      </p:sp>
      <p:sp>
        <p:nvSpPr>
          <p:cNvPr id="20482" name="Rectangle 3"/>
          <p:cNvSpPr>
            <a:spLocks noGrp="1" noChangeArrowheads="1"/>
          </p:cNvSpPr>
          <p:nvPr>
            <p:ph idx="1"/>
          </p:nvPr>
        </p:nvSpPr>
        <p:spPr/>
        <p:txBody>
          <a:bodyPr/>
          <a:lstStyle/>
          <a:p>
            <a:r>
              <a:rPr lang="es-ES" sz="2000" smtClean="0"/>
              <a:t>Chequeo de resultados</a:t>
            </a:r>
          </a:p>
        </p:txBody>
      </p:sp>
      <p:pic>
        <p:nvPicPr>
          <p:cNvPr id="20484" name="Picture 7"/>
          <p:cNvPicPr>
            <a:picLocks noChangeAspect="1" noChangeArrowheads="1"/>
          </p:cNvPicPr>
          <p:nvPr/>
        </p:nvPicPr>
        <p:blipFill>
          <a:blip r:embed="rId2" cstate="print"/>
          <a:srcRect/>
          <a:stretch>
            <a:fillRect/>
          </a:stretch>
        </p:blipFill>
        <p:spPr bwMode="auto">
          <a:xfrm>
            <a:off x="467544" y="2636912"/>
            <a:ext cx="8208963" cy="2509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536" y="188640"/>
            <a:ext cx="8229600" cy="1143000"/>
          </a:xfrm>
        </p:spPr>
        <p:txBody>
          <a:bodyPr/>
          <a:lstStyle/>
          <a:p>
            <a:pPr fontAlgn="auto">
              <a:spcAft>
                <a:spcPts val="0"/>
              </a:spcAft>
              <a:defRPr/>
            </a:pPr>
            <a:r>
              <a:rPr lang="es-ES" dirty="0" smtClean="0"/>
              <a:t>Corrida del programa CMA</a:t>
            </a:r>
          </a:p>
        </p:txBody>
      </p:sp>
      <p:sp>
        <p:nvSpPr>
          <p:cNvPr id="21506" name="Rectangle 3"/>
          <p:cNvSpPr>
            <a:spLocks noGrp="1" noChangeArrowheads="1"/>
          </p:cNvSpPr>
          <p:nvPr>
            <p:ph idx="1"/>
          </p:nvPr>
        </p:nvSpPr>
        <p:spPr>
          <a:xfrm>
            <a:off x="539552" y="1412776"/>
            <a:ext cx="8229600" cy="1008112"/>
          </a:xfrm>
        </p:spPr>
        <p:txBody>
          <a:bodyPr/>
          <a:lstStyle/>
          <a:p>
            <a:r>
              <a:rPr lang="es-ES" dirty="0" smtClean="0"/>
              <a:t>En el programa problema3_cma_a se ingresaron los siguientes datos:</a:t>
            </a:r>
          </a:p>
          <a:p>
            <a:endParaRPr lang="es-ES" dirty="0" smtClean="0"/>
          </a:p>
          <a:p>
            <a:endParaRPr lang="es-ES" dirty="0" smtClean="0"/>
          </a:p>
        </p:txBody>
      </p:sp>
      <p:pic>
        <p:nvPicPr>
          <p:cNvPr id="21508" name="Picture 6"/>
          <p:cNvPicPr>
            <a:picLocks noChangeAspect="1" noChangeArrowheads="1"/>
          </p:cNvPicPr>
          <p:nvPr/>
        </p:nvPicPr>
        <p:blipFill>
          <a:blip r:embed="rId2" cstate="print"/>
          <a:srcRect/>
          <a:stretch>
            <a:fillRect/>
          </a:stretch>
        </p:blipFill>
        <p:spPr bwMode="auto">
          <a:xfrm>
            <a:off x="1619672" y="2348880"/>
            <a:ext cx="6192838"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cstate="print"/>
          <a:srcRect/>
          <a:stretch>
            <a:fillRect/>
          </a:stretch>
        </p:blipFill>
        <p:spPr bwMode="auto">
          <a:xfrm>
            <a:off x="683568" y="332656"/>
            <a:ext cx="7920037"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642938" y="214313"/>
            <a:ext cx="8316912" cy="631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332656"/>
            <a:ext cx="8229600" cy="1143000"/>
          </a:xfrm>
        </p:spPr>
        <p:txBody>
          <a:bodyPr/>
          <a:lstStyle/>
          <a:p>
            <a:pPr fontAlgn="auto">
              <a:spcAft>
                <a:spcPts val="0"/>
              </a:spcAft>
              <a:defRPr/>
            </a:pPr>
            <a:r>
              <a:rPr lang="es-ES" sz="1800" dirty="0" smtClean="0"/>
              <a:t>Potencias obtenidas en el programa del problema3_cma_a</a:t>
            </a:r>
          </a:p>
        </p:txBody>
      </p:sp>
      <p:sp>
        <p:nvSpPr>
          <p:cNvPr id="24579" name="Rectangle 5"/>
          <p:cNvSpPr>
            <a:spLocks noChangeArrowheads="1"/>
          </p:cNvSpPr>
          <p:nvPr/>
        </p:nvSpPr>
        <p:spPr bwMode="auto">
          <a:xfrm>
            <a:off x="3707904" y="1916832"/>
            <a:ext cx="1503362" cy="4024312"/>
          </a:xfrm>
          <a:prstGeom prst="rect">
            <a:avLst/>
          </a:prstGeom>
          <a:noFill/>
          <a:ln w="9525">
            <a:noFill/>
            <a:miter lim="800000"/>
            <a:headEnd/>
            <a:tailEnd/>
          </a:ln>
        </p:spPr>
        <p:txBody>
          <a:bodyPr wrap="none" anchor="ctr">
            <a:spAutoFit/>
          </a:bodyPr>
          <a:lstStyle/>
          <a:p>
            <a:pPr algn="ctr"/>
            <a:r>
              <a:rPr lang="es-ES_tradnl" dirty="0"/>
              <a:t>potencia =</a:t>
            </a:r>
            <a:endParaRPr lang="es-ES" dirty="0"/>
          </a:p>
          <a:p>
            <a:pPr algn="ctr"/>
            <a:r>
              <a:rPr lang="es-ES_tradnl" dirty="0"/>
              <a:t>    0.5039</a:t>
            </a:r>
            <a:endParaRPr lang="es-ES" dirty="0"/>
          </a:p>
          <a:p>
            <a:pPr algn="ctr"/>
            <a:r>
              <a:rPr lang="es-ES_tradnl" dirty="0"/>
              <a:t>potencia1 =</a:t>
            </a:r>
            <a:endParaRPr lang="es-ES" dirty="0"/>
          </a:p>
          <a:p>
            <a:pPr algn="ctr"/>
            <a:r>
              <a:rPr lang="es-ES_tradnl" dirty="0"/>
              <a:t>    0.0150</a:t>
            </a:r>
            <a:endParaRPr lang="es-ES" dirty="0"/>
          </a:p>
          <a:p>
            <a:pPr algn="ctr"/>
            <a:r>
              <a:rPr lang="es-ES_tradnl" dirty="0"/>
              <a:t>potencia2 =</a:t>
            </a:r>
            <a:endParaRPr lang="es-ES" dirty="0"/>
          </a:p>
          <a:p>
            <a:pPr algn="ctr"/>
            <a:r>
              <a:rPr lang="es-ES_tradnl" dirty="0"/>
              <a:t>    0.0195</a:t>
            </a:r>
            <a:endParaRPr lang="es-ES" dirty="0"/>
          </a:p>
          <a:p>
            <a:pPr algn="ctr"/>
            <a:r>
              <a:rPr lang="es-ES_tradnl" dirty="0"/>
              <a:t>potencia3 =</a:t>
            </a:r>
            <a:endParaRPr lang="es-ES" dirty="0"/>
          </a:p>
          <a:p>
            <a:pPr algn="ctr"/>
            <a:r>
              <a:rPr lang="es-ES_tradnl" dirty="0"/>
              <a:t>    0.0451</a:t>
            </a:r>
            <a:endParaRPr lang="es-ES" dirty="0"/>
          </a:p>
          <a:p>
            <a:pPr algn="ctr"/>
            <a:r>
              <a:rPr lang="es-ES_tradnl" dirty="0"/>
              <a:t>potencia4 =</a:t>
            </a:r>
            <a:endParaRPr lang="es-ES" dirty="0"/>
          </a:p>
          <a:p>
            <a:pPr algn="ctr"/>
            <a:r>
              <a:rPr lang="es-ES_tradnl" dirty="0"/>
              <a:t>    0.0728</a:t>
            </a:r>
            <a:endParaRPr lang="es-ES" dirty="0"/>
          </a:p>
          <a:p>
            <a:pPr algn="ctr"/>
            <a:r>
              <a:rPr lang="es-ES_tradnl" dirty="0"/>
              <a:t>potencia5 =</a:t>
            </a:r>
            <a:endParaRPr lang="es-ES" dirty="0"/>
          </a:p>
          <a:p>
            <a:pPr algn="ctr"/>
            <a:r>
              <a:rPr lang="es-ES_tradnl" dirty="0"/>
              <a:t>    0.0408</a:t>
            </a:r>
            <a:endParaRPr lang="es-ES" dirty="0"/>
          </a:p>
          <a:p>
            <a:pPr algn="ctr" eaLnBrk="0" hangingPunct="0"/>
            <a:endParaRPr lang="es-ES" sz="1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1403350" y="333375"/>
            <a:ext cx="5637213" cy="623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t>
            </a:r>
            <a:r>
              <a:rPr lang="es-EC" dirty="0" smtClean="0"/>
              <a:t>apítulo 1</a:t>
            </a:r>
            <a:endParaRPr lang="es-ES" dirty="0"/>
          </a:p>
        </p:txBody>
      </p:sp>
      <p:sp>
        <p:nvSpPr>
          <p:cNvPr id="3" name="2 Marcador de contenido"/>
          <p:cNvSpPr>
            <a:spLocks noGrp="1"/>
          </p:cNvSpPr>
          <p:nvPr>
            <p:ph idx="1"/>
          </p:nvPr>
        </p:nvSpPr>
        <p:spPr>
          <a:xfrm>
            <a:off x="1115616" y="2420888"/>
            <a:ext cx="7211144" cy="2880320"/>
          </a:xfrm>
        </p:spPr>
        <p:txBody>
          <a:bodyPr/>
          <a:lstStyle/>
          <a:p>
            <a:pPr algn="just"/>
            <a:r>
              <a:rPr lang="es-EC" dirty="0" smtClean="0"/>
              <a:t> </a:t>
            </a:r>
            <a:r>
              <a:rPr lang="es-EC" dirty="0" smtClean="0"/>
              <a:t>Se estudia sobre </a:t>
            </a:r>
            <a:r>
              <a:rPr lang="es-EC" dirty="0" smtClean="0"/>
              <a:t>las antenas inteligentes, generalidades, definición, </a:t>
            </a:r>
            <a:r>
              <a:rPr lang="es-EC" dirty="0" smtClean="0"/>
              <a:t>tipos </a:t>
            </a:r>
            <a:r>
              <a:rPr lang="es-EC" dirty="0" smtClean="0"/>
              <a:t>de antenas inteligentes. </a:t>
            </a:r>
            <a:r>
              <a:rPr lang="es-EC" dirty="0" smtClean="0"/>
              <a:t>De </a:t>
            </a:r>
            <a:r>
              <a:rPr lang="es-EC" dirty="0" smtClean="0"/>
              <a:t>haz conmutado, de haz de seguimiento y de haz </a:t>
            </a:r>
            <a:r>
              <a:rPr lang="es-EC" dirty="0" smtClean="0"/>
              <a:t>adaptativo, y </a:t>
            </a:r>
            <a:r>
              <a:rPr lang="es-EC" dirty="0" smtClean="0"/>
              <a:t>los elementos de cada uno de ellos</a:t>
            </a:r>
            <a:r>
              <a:rPr lang="es-EC" dirty="0" smtClean="0"/>
              <a:t>.</a:t>
            </a:r>
          </a:p>
          <a:p>
            <a:pPr algn="just"/>
            <a:endParaRPr lang="es-ES" b="1" dirty="0" smtClean="0"/>
          </a:p>
          <a:p>
            <a:pPr algn="just"/>
            <a:endParaRPr lang="es-E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cstate="print"/>
          <a:srcRect/>
          <a:stretch>
            <a:fillRect/>
          </a:stretch>
        </p:blipFill>
        <p:spPr bwMode="auto">
          <a:xfrm>
            <a:off x="2124075" y="260350"/>
            <a:ext cx="5405438" cy="6237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title"/>
          </p:nvPr>
        </p:nvSpPr>
        <p:spPr>
          <a:xfrm>
            <a:off x="428625" y="282575"/>
            <a:ext cx="6762750" cy="366713"/>
          </a:xfrm>
        </p:spPr>
        <p:txBody>
          <a:bodyPr wrap="none">
            <a:spAutoFit/>
          </a:bodyPr>
          <a:lstStyle/>
          <a:p>
            <a:pPr fontAlgn="auto">
              <a:spcAft>
                <a:spcPts val="0"/>
              </a:spcAft>
              <a:defRPr/>
            </a:pPr>
            <a:r>
              <a:rPr lang="es-ES" sz="1800" smtClean="0">
                <a:solidFill>
                  <a:schemeClr val="tx1"/>
                </a:solidFill>
                <a:cs typeface="Times New Roman" pitchFamily="18" charset="0"/>
              </a:rPr>
              <a:t>Curva de error de una señal senosoidal en un algoritmo cma</a:t>
            </a:r>
            <a:endParaRPr lang="es-ES" sz="1800" smtClean="0">
              <a:solidFill>
                <a:schemeClr val="tx1"/>
              </a:solidFill>
            </a:endParaRPr>
          </a:p>
        </p:txBody>
      </p:sp>
      <p:pic>
        <p:nvPicPr>
          <p:cNvPr id="27651" name="Picture 5"/>
          <p:cNvPicPr>
            <a:picLocks noChangeAspect="1" noChangeArrowheads="1"/>
          </p:cNvPicPr>
          <p:nvPr/>
        </p:nvPicPr>
        <p:blipFill>
          <a:blip r:embed="rId2" cstate="print"/>
          <a:srcRect/>
          <a:stretch>
            <a:fillRect/>
          </a:stretch>
        </p:blipFill>
        <p:spPr bwMode="auto">
          <a:xfrm>
            <a:off x="1042988" y="908050"/>
            <a:ext cx="6481762" cy="539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s-ES" dirty="0" smtClean="0"/>
              <a:t>Comentarios del Capítulo 5</a:t>
            </a:r>
            <a:endParaRPr lang="es-ES" dirty="0" smtClean="0"/>
          </a:p>
        </p:txBody>
      </p:sp>
      <p:sp>
        <p:nvSpPr>
          <p:cNvPr id="28674" name="Rectangle 3"/>
          <p:cNvSpPr>
            <a:spLocks noGrp="1" noChangeArrowheads="1"/>
          </p:cNvSpPr>
          <p:nvPr>
            <p:ph idx="1"/>
          </p:nvPr>
        </p:nvSpPr>
        <p:spPr/>
        <p:txBody>
          <a:bodyPr/>
          <a:lstStyle/>
          <a:p>
            <a:pPr>
              <a:lnSpc>
                <a:spcPct val="80000"/>
              </a:lnSpc>
            </a:pPr>
            <a:r>
              <a:rPr lang="es-ES_tradnl" sz="2000" smtClean="0"/>
              <a:t>El programa problema3_rls tiene la opción senal_referencia para cambiar la señal de referencia</a:t>
            </a:r>
            <a:r>
              <a:rPr lang="es-ES" sz="2000" smtClean="0"/>
              <a:t> .</a:t>
            </a:r>
          </a:p>
          <a:p>
            <a:pPr>
              <a:lnSpc>
                <a:spcPct val="80000"/>
              </a:lnSpc>
            </a:pPr>
            <a:r>
              <a:rPr lang="es-ES_tradnl" sz="2000" smtClean="0"/>
              <a:t>La señal de entrada:</a:t>
            </a:r>
          </a:p>
          <a:p>
            <a:pPr>
              <a:lnSpc>
                <a:spcPct val="80000"/>
              </a:lnSpc>
              <a:buFontTx/>
              <a:buNone/>
            </a:pPr>
            <a:r>
              <a:rPr lang="es-ES_tradnl" sz="2000" smtClean="0"/>
              <a:t>              entrada(k) = sin((2*pi*k)/M)</a:t>
            </a:r>
            <a:r>
              <a:rPr lang="es-ES" sz="2000" smtClean="0"/>
              <a:t> </a:t>
            </a:r>
          </a:p>
          <a:p>
            <a:pPr>
              <a:lnSpc>
                <a:spcPct val="80000"/>
              </a:lnSpc>
            </a:pPr>
            <a:r>
              <a:rPr lang="es-ES_tradnl" sz="2000" smtClean="0"/>
              <a:t>La  señal  de  referencia:</a:t>
            </a:r>
          </a:p>
          <a:p>
            <a:pPr>
              <a:lnSpc>
                <a:spcPct val="80000"/>
              </a:lnSpc>
              <a:buFontTx/>
              <a:buNone/>
            </a:pPr>
            <a:r>
              <a:rPr lang="es-ES_tradnl" sz="2000" smtClean="0"/>
              <a:t>              señal_referencia(k) = cos((2*pi*k)/M) </a:t>
            </a:r>
          </a:p>
          <a:p>
            <a:pPr>
              <a:lnSpc>
                <a:spcPct val="80000"/>
              </a:lnSpc>
            </a:pPr>
            <a:endParaRPr lang="es-ES_tradnl" sz="2000" smtClean="0"/>
          </a:p>
          <a:p>
            <a:r>
              <a:rPr lang="es-ES_tradnl" sz="2000" smtClean="0"/>
              <a:t> Seria conveniente usar solamente rangos de seguridad pequeños de entre N=20 y N=40 para el algoritmo cma-rls.</a:t>
            </a:r>
          </a:p>
          <a:p>
            <a:r>
              <a:rPr lang="es-ES_tradnl" sz="2000" smtClean="0"/>
              <a:t>La constate de ajuste cma  esta en los valores aproximados de 5*10^-7</a:t>
            </a:r>
            <a:r>
              <a:rPr lang="es-ES" sz="2000" smtClean="0"/>
              <a:t> </a:t>
            </a:r>
          </a:p>
          <a:p>
            <a:r>
              <a:rPr lang="es-ES" sz="2000" smtClean="0"/>
              <a:t> Shalvi y Weinstein determinaron que el algoritmo cma no siempre converge para señales gaussianas</a:t>
            </a:r>
            <a:r>
              <a:rPr lang="es-ES" sz="2000" b="1" smtClean="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Capítulo </a:t>
            </a:r>
            <a:r>
              <a:rPr lang="es-EC" b="1" dirty="0" smtClean="0"/>
              <a:t>6</a:t>
            </a:r>
            <a:endParaRPr lang="es-ES" dirty="0"/>
          </a:p>
        </p:txBody>
      </p:sp>
      <p:sp>
        <p:nvSpPr>
          <p:cNvPr id="3" name="2 Marcador de contenido"/>
          <p:cNvSpPr>
            <a:spLocks noGrp="1"/>
          </p:cNvSpPr>
          <p:nvPr>
            <p:ph idx="1"/>
          </p:nvPr>
        </p:nvSpPr>
        <p:spPr>
          <a:xfrm>
            <a:off x="467544" y="2276872"/>
            <a:ext cx="8229600" cy="3149704"/>
          </a:xfrm>
        </p:spPr>
        <p:txBody>
          <a:bodyPr/>
          <a:lstStyle/>
          <a:p>
            <a:pPr algn="just">
              <a:buNone/>
            </a:pPr>
            <a:r>
              <a:rPr lang="es-EC" dirty="0" smtClean="0"/>
              <a:t>    Se refiere al </a:t>
            </a:r>
            <a:r>
              <a:rPr lang="es-EC" dirty="0" smtClean="0"/>
              <a:t>algoritmo adaptativo DMI (algoritmo de Inversión de Matriz Directa), </a:t>
            </a:r>
            <a:r>
              <a:rPr lang="es-EC" dirty="0" smtClean="0"/>
              <a:t>programa </a:t>
            </a:r>
            <a:r>
              <a:rPr lang="es-EC" dirty="0" smtClean="0"/>
              <a:t>en </a:t>
            </a:r>
            <a:r>
              <a:rPr lang="es-EC" dirty="0" err="1" smtClean="0"/>
              <a:t>Matlab</a:t>
            </a:r>
            <a:r>
              <a:rPr lang="es-EC" dirty="0" smtClean="0"/>
              <a:t> </a:t>
            </a:r>
            <a:r>
              <a:rPr lang="es-EC" dirty="0" smtClean="0"/>
              <a:t>del algoritmo DMI, </a:t>
            </a:r>
            <a:r>
              <a:rPr lang="es-EC" dirty="0" smtClean="0"/>
              <a:t>una </a:t>
            </a:r>
            <a:r>
              <a:rPr lang="es-EC" dirty="0" smtClean="0"/>
              <a:t>descripción del ejemplo a correr en el programa tanto para señales </a:t>
            </a:r>
            <a:r>
              <a:rPr lang="es-EC" dirty="0" err="1" smtClean="0"/>
              <a:t>gaussianas</a:t>
            </a:r>
            <a:r>
              <a:rPr lang="es-EC" dirty="0" smtClean="0"/>
              <a:t> como </a:t>
            </a:r>
            <a:r>
              <a:rPr lang="es-EC" dirty="0" err="1" smtClean="0"/>
              <a:t>senosoidales</a:t>
            </a:r>
            <a:r>
              <a:rPr lang="es-EC" dirty="0" smtClean="0"/>
              <a:t>, corridas del programa en diferentes  ejemplos y los resultados obtenidos de la corrida.</a:t>
            </a:r>
            <a:endParaRPr lang="es-E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title"/>
          </p:nvPr>
        </p:nvSpPr>
        <p:spPr>
          <a:xfrm>
            <a:off x="285750" y="357188"/>
            <a:ext cx="8229600" cy="1143000"/>
          </a:xfrm>
        </p:spPr>
        <p:txBody>
          <a:bodyPr/>
          <a:lstStyle/>
          <a:p>
            <a:pPr fontAlgn="auto">
              <a:spcAft>
                <a:spcPts val="0"/>
              </a:spcAft>
              <a:defRPr/>
            </a:pPr>
            <a:r>
              <a:rPr lang="es-ES_tradnl" sz="2000" smtClean="0"/>
              <a:t>EL ALGORITMO ADAPTATIVO INVERSION DE MATRIZ DIRECTA DMI</a:t>
            </a:r>
            <a:endParaRPr lang="en-US" sz="2000" smtClean="0"/>
          </a:p>
        </p:txBody>
      </p:sp>
      <p:sp>
        <p:nvSpPr>
          <p:cNvPr id="9218" name="2 Marcador de contenido"/>
          <p:cNvSpPr>
            <a:spLocks noGrp="1"/>
          </p:cNvSpPr>
          <p:nvPr>
            <p:ph idx="1"/>
          </p:nvPr>
        </p:nvSpPr>
        <p:spPr/>
        <p:txBody>
          <a:bodyPr/>
          <a:lstStyle/>
          <a:p>
            <a:pPr algn="just"/>
            <a:r>
              <a:rPr lang="es-ES" sz="2000" dirty="0" smtClean="0"/>
              <a:t>Conocido </a:t>
            </a:r>
            <a:r>
              <a:rPr lang="es-ES" sz="2000" dirty="0" smtClean="0"/>
              <a:t>como algoritmo de matriz </a:t>
            </a:r>
            <a:r>
              <a:rPr lang="es-ES" sz="2000" dirty="0" smtClean="0"/>
              <a:t>inversa, </a:t>
            </a:r>
            <a:r>
              <a:rPr lang="es-ES" sz="2000" dirty="0" smtClean="0"/>
              <a:t>se lo utiliza ampliamente en la teoría de juegos,  usado muchas veces para determinar el comportamiento de las células en </a:t>
            </a:r>
            <a:r>
              <a:rPr lang="es-ES" sz="2000" dirty="0" err="1" smtClean="0"/>
              <a:t>biologia</a:t>
            </a:r>
            <a:r>
              <a:rPr lang="es-ES" sz="2000" dirty="0" smtClean="0"/>
              <a:t> y en telecomunicaciones.</a:t>
            </a:r>
          </a:p>
          <a:p>
            <a:pPr algn="just"/>
            <a:r>
              <a:rPr lang="es-ES" sz="2000" dirty="0" smtClean="0"/>
              <a:t>En </a:t>
            </a:r>
            <a:r>
              <a:rPr lang="es-ES" sz="2000" dirty="0" smtClean="0"/>
              <a:t>medicina </a:t>
            </a:r>
            <a:r>
              <a:rPr lang="es-ES" sz="2000" dirty="0" smtClean="0"/>
              <a:t>suele utilizarse como un algoritmo de búsqueda, en  redes neuronales al igual que el algoritmo </a:t>
            </a:r>
            <a:r>
              <a:rPr lang="es-ES" sz="2000" dirty="0" smtClean="0"/>
              <a:t>CMA.</a:t>
            </a:r>
            <a:endParaRPr lang="es-ES" sz="2000" dirty="0" smtClean="0"/>
          </a:p>
          <a:p>
            <a:pPr algn="just"/>
            <a:r>
              <a:rPr lang="es-ES" sz="2000" dirty="0" smtClean="0"/>
              <a:t>El algoritmo </a:t>
            </a:r>
            <a:r>
              <a:rPr lang="es-ES" sz="2000" dirty="0" smtClean="0"/>
              <a:t>DMI </a:t>
            </a:r>
            <a:r>
              <a:rPr lang="es-ES" sz="2000" dirty="0" smtClean="0"/>
              <a:t>analiza variables en un lazo de transferencia de una matriz,  la matriz puede ser del tipo N por N, también puede aceptar valores negativos, puede ser usado con lazos simples o con lazos estructurados, en función de tiempo, fase,</a:t>
            </a:r>
            <a:r>
              <a:rPr lang="es-ES" sz="2000" b="1" dirty="0" smtClean="0"/>
              <a:t> </a:t>
            </a:r>
            <a:r>
              <a:rPr lang="es-ES" sz="2000" dirty="0" smtClean="0"/>
              <a:t>e inclusive para canales. </a:t>
            </a:r>
            <a:endParaRPr lang="en-US" sz="20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fontAlgn="auto">
              <a:spcAft>
                <a:spcPts val="0"/>
              </a:spcAft>
              <a:defRPr/>
            </a:pPr>
            <a:r>
              <a:rPr lang="es-ES_tradnl" sz="2800" smtClean="0"/>
              <a:t>EL ALGORITMO ADAPTATIVO INVERSION DE MATRIZ DIRECTA DMI</a:t>
            </a:r>
            <a:endParaRPr lang="en-US" sz="2800" smtClean="0"/>
          </a:p>
        </p:txBody>
      </p:sp>
      <p:sp>
        <p:nvSpPr>
          <p:cNvPr id="3075" name="2 Marcador de contenido"/>
          <p:cNvSpPr>
            <a:spLocks noGrp="1"/>
          </p:cNvSpPr>
          <p:nvPr>
            <p:ph idx="1"/>
          </p:nvPr>
        </p:nvSpPr>
        <p:spPr/>
        <p:txBody>
          <a:bodyPr>
            <a:normAutofit/>
          </a:bodyPr>
          <a:lstStyle/>
          <a:p>
            <a:pPr marL="365760" indent="-256032" algn="just" fontAlgn="auto">
              <a:lnSpc>
                <a:spcPct val="80000"/>
              </a:lnSpc>
              <a:spcAft>
                <a:spcPts val="0"/>
              </a:spcAft>
              <a:buFont typeface="Wingdings 3"/>
              <a:buChar char=""/>
              <a:defRPr/>
            </a:pPr>
            <a:r>
              <a:rPr lang="es-ES" sz="2400" dirty="0" smtClean="0"/>
              <a:t>Pueden ser utilizados en varias puertas en diferentes canales, para determinadas fases, y para garantizar su convergencia utiliza una función de referencia, puede trabajar en múltiples canales en forma simultaneas independiente, en algunos casos se los calcula en zonas de seguridad para garantizar la convergencia. </a:t>
            </a:r>
          </a:p>
          <a:p>
            <a:pPr marL="365760" indent="-256032" algn="just" fontAlgn="auto">
              <a:lnSpc>
                <a:spcPct val="80000"/>
              </a:lnSpc>
              <a:spcAft>
                <a:spcPts val="0"/>
              </a:spcAft>
              <a:buFont typeface="Wingdings 3"/>
              <a:buChar char=""/>
              <a:defRPr/>
            </a:pPr>
            <a:r>
              <a:rPr lang="es-ES" sz="2400" dirty="0" smtClean="0"/>
              <a:t>Algunos utilizan el algoritmo </a:t>
            </a:r>
            <a:r>
              <a:rPr lang="es-ES" sz="2400" dirty="0" smtClean="0"/>
              <a:t>DMI </a:t>
            </a:r>
            <a:r>
              <a:rPr lang="es-ES" sz="2400" dirty="0" smtClean="0"/>
              <a:t>en función de la frecuencia en </a:t>
            </a:r>
            <a:r>
              <a:rPr lang="es-ES" sz="2400" dirty="0" err="1" smtClean="0"/>
              <a:t>db</a:t>
            </a:r>
            <a:r>
              <a:rPr lang="es-ES" sz="2400" dirty="0" smtClean="0"/>
              <a:t> o rad/s o en función de fase en grados.</a:t>
            </a:r>
          </a:p>
          <a:p>
            <a:pPr marL="365760" indent="-256032" algn="just" fontAlgn="auto">
              <a:lnSpc>
                <a:spcPct val="80000"/>
              </a:lnSpc>
              <a:spcAft>
                <a:spcPts val="0"/>
              </a:spcAft>
              <a:buFont typeface="Wingdings 3"/>
              <a:buChar char=""/>
              <a:defRPr/>
            </a:pPr>
            <a:r>
              <a:rPr lang="es-ES" sz="2400" dirty="0" smtClean="0"/>
              <a:t>El algoritmo DMI es un algoritmo que utiliza matrices en un lazo de control, puede usar multicanales, en función de frecuencia, fase, etc. Se requiere una mayor complejidad computacional que el del algoritmo </a:t>
            </a:r>
            <a:r>
              <a:rPr lang="es-ES" sz="2400" dirty="0" smtClean="0"/>
              <a:t>LMS.  </a:t>
            </a:r>
            <a:endParaRPr lang="en-US" sz="24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pPr fontAlgn="auto">
              <a:spcAft>
                <a:spcPts val="0"/>
              </a:spcAft>
              <a:defRPr/>
            </a:pPr>
            <a:r>
              <a:rPr lang="es-ES_tradnl" sz="2800" smtClean="0"/>
              <a:t>EL ALGORITMO ADAPTATIVO INVERSION DE MATRIZ DIRECTA DMI</a:t>
            </a:r>
            <a:endParaRPr lang="en-US" sz="2800" smtClean="0"/>
          </a:p>
        </p:txBody>
      </p:sp>
      <p:sp>
        <p:nvSpPr>
          <p:cNvPr id="11266" name="2 Marcador de contenido"/>
          <p:cNvSpPr>
            <a:spLocks noGrp="1"/>
          </p:cNvSpPr>
          <p:nvPr>
            <p:ph idx="1"/>
          </p:nvPr>
        </p:nvSpPr>
        <p:spPr/>
        <p:txBody>
          <a:bodyPr/>
          <a:lstStyle/>
          <a:p>
            <a:r>
              <a:rPr lang="es-ES" sz="2400" smtClean="0"/>
              <a:t>EL programa DMI no utiliza el valor de la ganancia como en el algoritmo RLS y en el algoritmo CMA, pero la ganancia si se suele usar para antenas SISO para el algoritmo dmi.</a:t>
            </a:r>
          </a:p>
          <a:p>
            <a:r>
              <a:rPr lang="es-ES" sz="2400" smtClean="0"/>
              <a:t>El algoritmo DMI se lo utiliza para los circuitos eléctricos donde  conociendo dos caminos o lazos  se evalúa una señal de entrada, y señales de ruido, que se basan en la sensibilidad de la función S=(1-L)-1 , que es complementada por la formula T= L (1-L)-1 donde se forma un sistema de ecuaciones eléctricas </a:t>
            </a:r>
            <a:endParaRPr lang="en-US" sz="24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fontAlgn="auto">
              <a:spcAft>
                <a:spcPts val="0"/>
              </a:spcAft>
              <a:defRPr/>
            </a:pPr>
            <a:r>
              <a:rPr lang="es-ES" sz="4000" smtClean="0"/>
              <a:t>Las características que presentan el algoritmo DMI </a:t>
            </a:r>
          </a:p>
        </p:txBody>
      </p:sp>
      <p:sp>
        <p:nvSpPr>
          <p:cNvPr id="5123" name="Rectangle 3"/>
          <p:cNvSpPr>
            <a:spLocks noGrp="1" noChangeArrowheads="1"/>
          </p:cNvSpPr>
          <p:nvPr>
            <p:ph idx="1"/>
          </p:nvPr>
        </p:nvSpPr>
        <p:spPr/>
        <p:txBody>
          <a:bodyPr>
            <a:normAutofit lnSpcReduction="10000"/>
          </a:bodyPr>
          <a:lstStyle/>
          <a:p>
            <a:pPr marL="365760" indent="-256032" algn="just" fontAlgn="auto">
              <a:spcAft>
                <a:spcPts val="0"/>
              </a:spcAft>
              <a:buFont typeface="Wingdings 3"/>
              <a:buChar char=""/>
              <a:defRPr/>
            </a:pPr>
            <a:r>
              <a:rPr lang="es-ES" sz="2400" dirty="0" smtClean="0"/>
              <a:t>El algoritmo adaptativo de inversión de matriz directa </a:t>
            </a:r>
            <a:r>
              <a:rPr lang="es-ES" sz="2400" dirty="0" smtClean="0"/>
              <a:t>   (DMI </a:t>
            </a:r>
            <a:r>
              <a:rPr lang="es-ES" sz="2400" dirty="0" smtClean="0"/>
              <a:t>) es un algoritmo de igualación no ciega de canal .</a:t>
            </a:r>
          </a:p>
          <a:p>
            <a:pPr marL="365760" indent="-256032" algn="just" fontAlgn="auto">
              <a:spcAft>
                <a:spcPts val="0"/>
              </a:spcAft>
              <a:buFont typeface="Wingdings 3"/>
              <a:buChar char=""/>
              <a:defRPr/>
            </a:pPr>
            <a:r>
              <a:rPr lang="es-ES" sz="2400" dirty="0" smtClean="0"/>
              <a:t>El algoritmo </a:t>
            </a:r>
            <a:r>
              <a:rPr lang="es-ES" sz="2400" dirty="0" smtClean="0"/>
              <a:t>DMI </a:t>
            </a:r>
            <a:r>
              <a:rPr lang="es-ES" sz="2400" dirty="0" smtClean="0"/>
              <a:t>tiene la característica de que utiliza el filtro de W</a:t>
            </a:r>
            <a:r>
              <a:rPr lang="es-ES" sz="2400" dirty="0" smtClean="0"/>
              <a:t>iener </a:t>
            </a:r>
            <a:r>
              <a:rPr lang="es-ES" sz="2400" dirty="0" smtClean="0"/>
              <a:t>dentro de su programación, por lo que puede ser utilizado en ciertos casos para funciones lineales, su estructura es parecida al de algoritmo </a:t>
            </a:r>
            <a:r>
              <a:rPr lang="es-ES" sz="2400" dirty="0" smtClean="0"/>
              <a:t>LMS.</a:t>
            </a:r>
            <a:endParaRPr lang="es-ES" sz="2400" dirty="0" smtClean="0"/>
          </a:p>
          <a:p>
            <a:pPr marL="365760" indent="-256032" algn="just" fontAlgn="auto">
              <a:spcAft>
                <a:spcPts val="0"/>
              </a:spcAft>
              <a:buFont typeface="Wingdings 3"/>
              <a:buChar char=""/>
              <a:defRPr/>
            </a:pPr>
            <a:r>
              <a:rPr lang="es-ES" sz="2400" dirty="0" smtClean="0"/>
              <a:t>Converge más rápidamente que el algoritmo </a:t>
            </a:r>
            <a:r>
              <a:rPr lang="es-ES" sz="2400" dirty="0" smtClean="0"/>
              <a:t>LMS.</a:t>
            </a:r>
            <a:endParaRPr lang="es-ES" sz="2400" dirty="0" smtClean="0"/>
          </a:p>
          <a:p>
            <a:pPr marL="365760" indent="-256032" algn="just" fontAlgn="auto">
              <a:spcAft>
                <a:spcPts val="0"/>
              </a:spcAft>
              <a:buFont typeface="Wingdings 3"/>
              <a:buChar char=""/>
              <a:defRPr/>
            </a:pPr>
            <a:r>
              <a:rPr lang="es-ES" sz="2400" dirty="0" smtClean="0"/>
              <a:t>Requiere señal de referencia debido a que suele perderse la </a:t>
            </a:r>
            <a:r>
              <a:rPr lang="es-ES" sz="2400" dirty="0" smtClean="0"/>
              <a:t>señal. </a:t>
            </a:r>
            <a:r>
              <a:rPr lang="es-ES" sz="2400" dirty="0" smtClean="0"/>
              <a:t>E</a:t>
            </a:r>
            <a:r>
              <a:rPr lang="es-ES" sz="2400" dirty="0" smtClean="0"/>
              <a:t>ste </a:t>
            </a:r>
            <a:r>
              <a:rPr lang="es-ES" sz="2400" dirty="0" smtClean="0"/>
              <a:t>algoritmo </a:t>
            </a:r>
            <a:r>
              <a:rPr lang="es-ES" sz="2400" dirty="0" smtClean="0"/>
              <a:t>también se suele utilizar </a:t>
            </a:r>
            <a:r>
              <a:rPr lang="es-ES" sz="2400" dirty="0" smtClean="0"/>
              <a:t>en programación </a:t>
            </a:r>
            <a:r>
              <a:rPr lang="es-ES" sz="2400" dirty="0" err="1" smtClean="0"/>
              <a:t>unix</a:t>
            </a:r>
            <a:r>
              <a:rPr lang="es-ES" sz="2400" dirty="0" smtClean="0"/>
              <a:t>, </a:t>
            </a:r>
            <a:r>
              <a:rPr lang="es-ES" sz="2400" dirty="0" smtClean="0"/>
              <a:t>programación </a:t>
            </a:r>
            <a:r>
              <a:rPr lang="es-ES" sz="2400" dirty="0" smtClean="0"/>
              <a:t>de juegos por computadora, juegos de ajedrez.</a:t>
            </a:r>
            <a:r>
              <a:rPr lang="es-ES" sz="2800" dirty="0" smtClean="0"/>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eaLnBrk="1" hangingPunct="1">
              <a:defRPr/>
            </a:pPr>
            <a:r>
              <a:rPr lang="es-ES_tradnl" sz="4000" dirty="0" smtClean="0"/>
              <a:t>VENTAJAS DEL ALGORITMO DMI</a:t>
            </a:r>
            <a:endParaRPr lang="es-ES" dirty="0"/>
          </a:p>
        </p:txBody>
      </p:sp>
      <p:sp>
        <p:nvSpPr>
          <p:cNvPr id="20482" name="1 Marcador de contenido"/>
          <p:cNvSpPr>
            <a:spLocks noGrp="1"/>
          </p:cNvSpPr>
          <p:nvPr>
            <p:ph idx="1"/>
          </p:nvPr>
        </p:nvSpPr>
        <p:spPr/>
        <p:txBody>
          <a:bodyPr/>
          <a:lstStyle/>
          <a:p>
            <a:pPr algn="just" eaLnBrk="1" hangingPunct="1"/>
            <a:r>
              <a:rPr lang="es-ES" dirty="0" smtClean="0"/>
              <a:t>La utilización del filtro de Wiener hace posible que su desempeño sea aceptable .</a:t>
            </a:r>
          </a:p>
          <a:p>
            <a:pPr algn="just" eaLnBrk="1" hangingPunct="1"/>
            <a:r>
              <a:rPr lang="es-ES" dirty="0" smtClean="0"/>
              <a:t>Utilizado ampliamente en la teoría de juegos, y usado para determinar el comportamiento de las células en biología.</a:t>
            </a:r>
          </a:p>
          <a:p>
            <a:pPr algn="just" eaLnBrk="1" hangingPunct="1"/>
            <a:r>
              <a:rPr lang="es-ES" dirty="0" smtClean="0"/>
              <a:t>Puede trabajar en múltiples canales en forma simultaneas independientemente</a:t>
            </a:r>
            <a:r>
              <a:rPr lang="es-ES" b="1" dirty="0" smtClean="0"/>
              <a:t>.</a:t>
            </a:r>
            <a:endParaRPr lang="es-ES" dirty="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eaLnBrk="1" hangingPunct="1">
              <a:defRPr/>
            </a:pPr>
            <a:r>
              <a:rPr lang="es-ES" sz="4000" dirty="0" smtClean="0"/>
              <a:t>DESVENTAJAS DEL ALGORITMO DMI</a:t>
            </a:r>
            <a:endParaRPr lang="es-ES" dirty="0"/>
          </a:p>
        </p:txBody>
      </p:sp>
      <p:sp>
        <p:nvSpPr>
          <p:cNvPr id="21506" name="1 Marcador de contenido"/>
          <p:cNvSpPr>
            <a:spLocks noGrp="1"/>
          </p:cNvSpPr>
          <p:nvPr>
            <p:ph idx="1"/>
          </p:nvPr>
        </p:nvSpPr>
        <p:spPr>
          <a:xfrm>
            <a:off x="467544" y="2204864"/>
            <a:ext cx="8229600" cy="3293720"/>
          </a:xfrm>
        </p:spPr>
        <p:txBody>
          <a:bodyPr/>
          <a:lstStyle/>
          <a:p>
            <a:pPr algn="just" eaLnBrk="1" hangingPunct="1"/>
            <a:r>
              <a:rPr lang="es-ES" dirty="0" smtClean="0"/>
              <a:t>Por su rápida convergencia puede hacer que la señal se pierda y no se halle la  convergencia.</a:t>
            </a:r>
          </a:p>
          <a:p>
            <a:pPr algn="just" eaLnBrk="1" hangingPunct="1"/>
            <a:r>
              <a:rPr lang="es-ES" dirty="0" smtClean="0"/>
              <a:t>Se requiere una mayor complejidad computacional que el del algoritmo lms.</a:t>
            </a:r>
          </a:p>
          <a:p>
            <a:pPr algn="just" eaLnBrk="1" hangingPunct="1"/>
            <a:r>
              <a:rPr lang="es-ES" dirty="0" smtClean="0"/>
              <a:t>Requiere de una ganancia  (función de transferencia) para trabajar en antenas SISO</a:t>
            </a:r>
          </a:p>
          <a:p>
            <a:pPr algn="just" eaLnBrk="1" hangingPunct="1"/>
            <a:endParaRPr lang="es-E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6560</Words>
  <Application>Microsoft Office PowerPoint</Application>
  <PresentationFormat>Presentación en pantalla (4:3)</PresentationFormat>
  <Paragraphs>413</Paragraphs>
  <Slides>118</Slides>
  <Notes>0</Notes>
  <HiddenSlides>2</HiddenSlides>
  <MMClips>0</MMClips>
  <ScaleCrop>false</ScaleCrop>
  <HeadingPairs>
    <vt:vector size="4" baseType="variant">
      <vt:variant>
        <vt:lpstr>Tema</vt:lpstr>
      </vt:variant>
      <vt:variant>
        <vt:i4>1</vt:i4>
      </vt:variant>
      <vt:variant>
        <vt:lpstr>Títulos de diapositiva</vt:lpstr>
      </vt:variant>
      <vt:variant>
        <vt:i4>118</vt:i4>
      </vt:variant>
    </vt:vector>
  </HeadingPairs>
  <TitlesOfParts>
    <vt:vector size="119" baseType="lpstr">
      <vt:lpstr>Flujo</vt:lpstr>
      <vt:lpstr>“IMPLEMENTACIONES EN MATLAB DE LOS ALGORITMOS ADAPTATIVOS PARA LOS SISTEMAS DE ANTENAS INTELIGENTES” </vt:lpstr>
      <vt:lpstr>Descripción del problema</vt:lpstr>
      <vt:lpstr>Justificación</vt:lpstr>
      <vt:lpstr>Objetivo General</vt:lpstr>
      <vt:lpstr>Objetivos Específicos </vt:lpstr>
      <vt:lpstr>Metodología</vt:lpstr>
      <vt:lpstr>PROCEDIMIENTO</vt:lpstr>
      <vt:lpstr>Variables</vt:lpstr>
      <vt:lpstr>Capítulo 1</vt:lpstr>
      <vt:lpstr> ANTENAS INTELIGENTES </vt:lpstr>
      <vt:lpstr>Definición </vt:lpstr>
      <vt:lpstr>Las antenas inteligentes utilizan</vt:lpstr>
      <vt:lpstr>Ventajas de los sistemas de antenas inteligentes</vt:lpstr>
      <vt:lpstr>Aplicación de sistemas de antenas inteligentes </vt:lpstr>
      <vt:lpstr>Capítulo 2</vt:lpstr>
      <vt:lpstr>Los algoritmos adaptativos </vt:lpstr>
      <vt:lpstr>Algoritmos adaptativos basados en la señal de referencia</vt:lpstr>
      <vt:lpstr>Algoritmos adaptativos ciegos </vt:lpstr>
      <vt:lpstr>VENTAJAS DE LAS TÉCNICAS DE IGUALACIÓN CIEGA </vt:lpstr>
      <vt:lpstr>Conformador de haces adaptativos</vt:lpstr>
      <vt:lpstr>Conformador de haces adaptativos</vt:lpstr>
      <vt:lpstr>       Los haces adaptivos en las antenas inteligentes</vt:lpstr>
      <vt:lpstr>Los pesos óptimos proporciona</vt:lpstr>
      <vt:lpstr>Capítulo 3</vt:lpstr>
      <vt:lpstr>EL ALGORITMO ADAPTATIVO MÍNIMO CUADRADO LMS</vt:lpstr>
      <vt:lpstr>Las características que presentan el algoritmo LMS </vt:lpstr>
      <vt:lpstr>IMPORTANCIA Y PROPÓSITO DEL ALGORITMO LMS</vt:lpstr>
      <vt:lpstr>VENTAJAS DEL ALGORITMO LMS</vt:lpstr>
      <vt:lpstr>DESVENTAJAS DEL ALGORITMO LMS</vt:lpstr>
      <vt:lpstr>Principales partes del programa de matlab del algoritmo LMS</vt:lpstr>
      <vt:lpstr>Principales partes del programa de matlab del algoritmo LMS</vt:lpstr>
      <vt:lpstr>Principales partes del programa de matlab del algoritmo LMS</vt:lpstr>
      <vt:lpstr>Principales partes del programa de matlab del algoritmo LMS</vt:lpstr>
      <vt:lpstr>Principales partes del programa de matlab del algoritmo LMS</vt:lpstr>
      <vt:lpstr>Principales partes del programa de matlab del algoritmo LMS</vt:lpstr>
      <vt:lpstr>Principales partes del programa de matlab del algoritmo LMS</vt:lpstr>
      <vt:lpstr>Principales partes del programa de matlab del algoritmo LMS</vt:lpstr>
      <vt:lpstr>Principales partes del programa de matlab del algoritmo LMS</vt:lpstr>
      <vt:lpstr>Corrida del programa LMS</vt:lpstr>
      <vt:lpstr>Diapositiva 40</vt:lpstr>
      <vt:lpstr>Diapositiva 41</vt:lpstr>
      <vt:lpstr>Potencias obtenidas en el programa del problema3_lms_a</vt:lpstr>
      <vt:lpstr>Diapositiva 43</vt:lpstr>
      <vt:lpstr>Curva de error de una señal senosoidal en un algoritmo lms. </vt:lpstr>
      <vt:lpstr>Comparacion entre la salida del sistema de una señal senosoidal (lms) con la señal de referencia del sistema. </vt:lpstr>
      <vt:lpstr>Comentarios del Capítulo 3</vt:lpstr>
      <vt:lpstr>Capítulo 4</vt:lpstr>
      <vt:lpstr>EL ALGORITMO ADAPTATIVO MINIMO CUADRADO RECURSIVO RLS</vt:lpstr>
      <vt:lpstr>EL ALGORITMO ADAPTATIVO MINIMO CUADRADO RECURSIVO RLS</vt:lpstr>
      <vt:lpstr>EL ALGORITMO ADAPTATIVO MINIMO CUADRADO RECURSIVO RLS</vt:lpstr>
      <vt:lpstr>Características del algoritmo RLS </vt:lpstr>
      <vt:lpstr>VENTAJAS DEL ALGORITMO RLS</vt:lpstr>
      <vt:lpstr>DESVENTAJAS DEL ALGORITMO RLS</vt:lpstr>
      <vt:lpstr>Principales partes del programa de matlab del algoritmo RLS</vt:lpstr>
      <vt:lpstr>Principales partes del programa de matlab del algoritmo RLS</vt:lpstr>
      <vt:lpstr>Principales partes del programa de matlab del algoritmo RLS</vt:lpstr>
      <vt:lpstr>Principales partes del programa de matlab del algoritmo RLS</vt:lpstr>
      <vt:lpstr>Principales partes del programa de matlab del algoritmo RLS</vt:lpstr>
      <vt:lpstr>Principales partes del programa de matlab del algoritmo RLS</vt:lpstr>
      <vt:lpstr>Principales partes del programa de matlab del algoritmo RLS</vt:lpstr>
      <vt:lpstr>Corrida del programa RLS</vt:lpstr>
      <vt:lpstr>Diapositiva 62</vt:lpstr>
      <vt:lpstr>Diapositiva 63</vt:lpstr>
      <vt:lpstr>Potencias obtenidas en el programa del problema3_rls_a</vt:lpstr>
      <vt:lpstr>Diapositiva 65</vt:lpstr>
      <vt:lpstr>Diapositiva 66</vt:lpstr>
      <vt:lpstr>Curva de error de una señal senosoidal en un algoritmo rls</vt:lpstr>
      <vt:lpstr>Diapositiva 68</vt:lpstr>
      <vt:lpstr>Comentarios del Capítulo 4</vt:lpstr>
      <vt:lpstr>Capítulo 5</vt:lpstr>
      <vt:lpstr>EL ALGORITMO ADAPTATIVO DE MÓDULO CONSTANTE CMA</vt:lpstr>
      <vt:lpstr>EL ALGORITMO ADAPTATIVO DE MÓDULO CONSTANTE CMA</vt:lpstr>
      <vt:lpstr>Características del algoritmo CMA </vt:lpstr>
      <vt:lpstr>Características del algoritmo CMA</vt:lpstr>
      <vt:lpstr>VENTAJAS DEL ALGORITMO CMA</vt:lpstr>
      <vt:lpstr>DESVENTAJAS DEL ALGORITMO CMA</vt:lpstr>
      <vt:lpstr>Principales partes del programa de matlab del algoritmo CMA</vt:lpstr>
      <vt:lpstr>Principales partes del programa de matlab del algoritmo CMA</vt:lpstr>
      <vt:lpstr>Principales partes del programa de matlab del algoritmo CMA</vt:lpstr>
      <vt:lpstr>Principales partes del programa de matlab del algoritmo CMA</vt:lpstr>
      <vt:lpstr>Principales partes del programa de matlab del algoritmo CMA</vt:lpstr>
      <vt:lpstr>Principales partes del programa de matlab del algoritmo CMA</vt:lpstr>
      <vt:lpstr>Principales partes del programa de matlab del algoritmo CMA</vt:lpstr>
      <vt:lpstr>Principales partes del programa de matlab del algoritmo CMA</vt:lpstr>
      <vt:lpstr>Corrida del programa CMA</vt:lpstr>
      <vt:lpstr>Diapositiva 86</vt:lpstr>
      <vt:lpstr>Diapositiva 87</vt:lpstr>
      <vt:lpstr>Potencias obtenidas en el programa del problema3_cma_a</vt:lpstr>
      <vt:lpstr>Diapositiva 89</vt:lpstr>
      <vt:lpstr>Diapositiva 90</vt:lpstr>
      <vt:lpstr>Curva de error de una señal senosoidal en un algoritmo cma</vt:lpstr>
      <vt:lpstr>Comentarios del Capítulo 5</vt:lpstr>
      <vt:lpstr>Capítulo 6</vt:lpstr>
      <vt:lpstr>EL ALGORITMO ADAPTATIVO INVERSION DE MATRIZ DIRECTA DMI</vt:lpstr>
      <vt:lpstr>EL ALGORITMO ADAPTATIVO INVERSION DE MATRIZ DIRECTA DMI</vt:lpstr>
      <vt:lpstr>EL ALGORITMO ADAPTATIVO INVERSION DE MATRIZ DIRECTA DMI</vt:lpstr>
      <vt:lpstr>Las características que presentan el algoritmo DMI </vt:lpstr>
      <vt:lpstr>VENTAJAS DEL ALGORITMO DMI</vt:lpstr>
      <vt:lpstr>DESVENTAJAS DEL ALGORITMO DMI</vt:lpstr>
      <vt:lpstr>Principales partes del programa de Matlab del algoritmo DMI</vt:lpstr>
      <vt:lpstr>Principales partes del programa de matlab del algoritmo DMI</vt:lpstr>
      <vt:lpstr>Principales partes del programa de matlab del algoritmo DMI</vt:lpstr>
      <vt:lpstr>Principales partes del programa de matlab del algoritmo DMI</vt:lpstr>
      <vt:lpstr>Principales partes del programa de matlab del algoritmo DMI</vt:lpstr>
      <vt:lpstr>Principales partes del programa de matlab del algoritmo DMI</vt:lpstr>
      <vt:lpstr>Principales partes del programa de matlab del algoritmo DMI</vt:lpstr>
      <vt:lpstr>Principales partes del programa de matlab del algoritmo DMI</vt:lpstr>
      <vt:lpstr>Corrida del programa DMI</vt:lpstr>
      <vt:lpstr>Diapositiva 109</vt:lpstr>
      <vt:lpstr>Diapositiva 110</vt:lpstr>
      <vt:lpstr>Potencias obtenidas en el programa del problema3_dmi_a</vt:lpstr>
      <vt:lpstr>Diapositiva 112</vt:lpstr>
      <vt:lpstr>Diapositiva 113</vt:lpstr>
      <vt:lpstr>Curva de error de una señal senosoidal en un algoritmo dmi</vt:lpstr>
      <vt:lpstr>Comentarios del Capítulo 6</vt:lpstr>
      <vt:lpstr>CONCLUSIONES</vt:lpstr>
      <vt:lpstr>CONCLUSIONES Y RECOMENDACIONES</vt:lpstr>
      <vt:lpstr>Diapositiva 118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pc</cp:lastModifiedBy>
  <cp:revision>101</cp:revision>
  <dcterms:created xsi:type="dcterms:W3CDTF">2011-02-09T01:18:52Z</dcterms:created>
  <dcterms:modified xsi:type="dcterms:W3CDTF">2011-02-09T05:12:31Z</dcterms:modified>
</cp:coreProperties>
</file>