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3"/>
  </p:handoutMasterIdLst>
  <p:sldIdLst>
    <p:sldId id="272" r:id="rId2"/>
    <p:sldId id="279" r:id="rId3"/>
    <p:sldId id="407" r:id="rId4"/>
    <p:sldId id="347" r:id="rId5"/>
    <p:sldId id="348" r:id="rId6"/>
    <p:sldId id="349" r:id="rId7"/>
    <p:sldId id="350" r:id="rId8"/>
    <p:sldId id="258" r:id="rId9"/>
    <p:sldId id="351" r:id="rId10"/>
    <p:sldId id="352" r:id="rId11"/>
    <p:sldId id="353" r:id="rId12"/>
    <p:sldId id="354" r:id="rId13"/>
    <p:sldId id="355" r:id="rId14"/>
    <p:sldId id="356" r:id="rId15"/>
    <p:sldId id="357" r:id="rId16"/>
    <p:sldId id="276" r:id="rId17"/>
    <p:sldId id="263" r:id="rId18"/>
    <p:sldId id="264" r:id="rId19"/>
    <p:sldId id="265" r:id="rId20"/>
    <p:sldId id="266" r:id="rId21"/>
    <p:sldId id="277" r:id="rId22"/>
    <p:sldId id="275" r:id="rId23"/>
    <p:sldId id="282" r:id="rId24"/>
    <p:sldId id="286" r:id="rId25"/>
    <p:sldId id="288" r:id="rId26"/>
    <p:sldId id="289" r:id="rId27"/>
    <p:sldId id="361" r:id="rId28"/>
    <p:sldId id="342" r:id="rId29"/>
    <p:sldId id="363" r:id="rId30"/>
    <p:sldId id="364" r:id="rId31"/>
    <p:sldId id="365" r:id="rId32"/>
    <p:sldId id="366" r:id="rId33"/>
    <p:sldId id="367" r:id="rId34"/>
    <p:sldId id="368" r:id="rId35"/>
    <p:sldId id="369" r:id="rId36"/>
    <p:sldId id="370" r:id="rId37"/>
    <p:sldId id="371" r:id="rId38"/>
    <p:sldId id="382" r:id="rId39"/>
    <p:sldId id="383" r:id="rId40"/>
    <p:sldId id="372" r:id="rId41"/>
    <p:sldId id="373" r:id="rId42"/>
    <p:sldId id="377" r:id="rId43"/>
    <p:sldId id="378" r:id="rId44"/>
    <p:sldId id="379" r:id="rId45"/>
    <p:sldId id="380" r:id="rId46"/>
    <p:sldId id="381" r:id="rId47"/>
    <p:sldId id="299" r:id="rId48"/>
    <p:sldId id="300" r:id="rId49"/>
    <p:sldId id="301" r:id="rId50"/>
    <p:sldId id="302" r:id="rId51"/>
    <p:sldId id="303" r:id="rId52"/>
    <p:sldId id="304" r:id="rId53"/>
    <p:sldId id="384" r:id="rId54"/>
    <p:sldId id="309" r:id="rId55"/>
    <p:sldId id="317" r:id="rId56"/>
    <p:sldId id="345" r:id="rId57"/>
    <p:sldId id="320" r:id="rId58"/>
    <p:sldId id="321" r:id="rId59"/>
    <p:sldId id="322" r:id="rId60"/>
    <p:sldId id="327" r:id="rId61"/>
    <p:sldId id="324" r:id="rId62"/>
    <p:sldId id="325" r:id="rId63"/>
    <p:sldId id="385" r:id="rId64"/>
    <p:sldId id="386" r:id="rId65"/>
    <p:sldId id="387" r:id="rId66"/>
    <p:sldId id="388" r:id="rId67"/>
    <p:sldId id="328" r:id="rId68"/>
    <p:sldId id="405" r:id="rId69"/>
    <p:sldId id="389" r:id="rId70"/>
    <p:sldId id="390" r:id="rId71"/>
    <p:sldId id="391" r:id="rId72"/>
    <p:sldId id="392" r:id="rId73"/>
    <p:sldId id="393" r:id="rId74"/>
    <p:sldId id="394" r:id="rId75"/>
    <p:sldId id="395" r:id="rId76"/>
    <p:sldId id="396" r:id="rId77"/>
    <p:sldId id="397" r:id="rId78"/>
    <p:sldId id="398" r:id="rId79"/>
    <p:sldId id="399" r:id="rId80"/>
    <p:sldId id="400" r:id="rId81"/>
    <p:sldId id="401" r:id="rId82"/>
    <p:sldId id="402" r:id="rId83"/>
    <p:sldId id="360" r:id="rId84"/>
    <p:sldId id="403" r:id="rId85"/>
    <p:sldId id="404" r:id="rId86"/>
    <p:sldId id="331" r:id="rId87"/>
    <p:sldId id="358" r:id="rId88"/>
    <p:sldId id="338" r:id="rId89"/>
    <p:sldId id="406" r:id="rId90"/>
    <p:sldId id="339" r:id="rId91"/>
    <p:sldId id="408" r:id="rId92"/>
  </p:sldIdLst>
  <p:sldSz cx="9144000" cy="6858000" type="screen4x3"/>
  <p:notesSz cx="6854825" cy="9750425"/>
  <p:defaultTextStyle>
    <a:defPPr>
      <a:defRPr lang="es-ES"/>
    </a:defPPr>
    <a:lvl1pPr algn="ctr" rtl="0" fontAlgn="base">
      <a:spcBef>
        <a:spcPct val="50000"/>
      </a:spcBef>
      <a:spcAft>
        <a:spcPct val="0"/>
      </a:spcAft>
      <a:defRPr kern="1200">
        <a:solidFill>
          <a:schemeClr val="bg1"/>
        </a:solidFill>
        <a:latin typeface="Bauhaus 93" pitchFamily="82" charset="0"/>
        <a:ea typeface="+mn-ea"/>
        <a:cs typeface="+mn-cs"/>
      </a:defRPr>
    </a:lvl1pPr>
    <a:lvl2pPr marL="457200" algn="ctr" rtl="0" fontAlgn="base">
      <a:spcBef>
        <a:spcPct val="50000"/>
      </a:spcBef>
      <a:spcAft>
        <a:spcPct val="0"/>
      </a:spcAft>
      <a:defRPr kern="1200">
        <a:solidFill>
          <a:schemeClr val="bg1"/>
        </a:solidFill>
        <a:latin typeface="Bauhaus 93" pitchFamily="82" charset="0"/>
        <a:ea typeface="+mn-ea"/>
        <a:cs typeface="+mn-cs"/>
      </a:defRPr>
    </a:lvl2pPr>
    <a:lvl3pPr marL="914400" algn="ctr" rtl="0" fontAlgn="base">
      <a:spcBef>
        <a:spcPct val="50000"/>
      </a:spcBef>
      <a:spcAft>
        <a:spcPct val="0"/>
      </a:spcAft>
      <a:defRPr kern="1200">
        <a:solidFill>
          <a:schemeClr val="bg1"/>
        </a:solidFill>
        <a:latin typeface="Bauhaus 93" pitchFamily="82" charset="0"/>
        <a:ea typeface="+mn-ea"/>
        <a:cs typeface="+mn-cs"/>
      </a:defRPr>
    </a:lvl3pPr>
    <a:lvl4pPr marL="1371600" algn="ctr" rtl="0" fontAlgn="base">
      <a:spcBef>
        <a:spcPct val="50000"/>
      </a:spcBef>
      <a:spcAft>
        <a:spcPct val="0"/>
      </a:spcAft>
      <a:defRPr kern="1200">
        <a:solidFill>
          <a:schemeClr val="bg1"/>
        </a:solidFill>
        <a:latin typeface="Bauhaus 93" pitchFamily="82" charset="0"/>
        <a:ea typeface="+mn-ea"/>
        <a:cs typeface="+mn-cs"/>
      </a:defRPr>
    </a:lvl4pPr>
    <a:lvl5pPr marL="1828800" algn="ctr" rtl="0" fontAlgn="base">
      <a:spcBef>
        <a:spcPct val="50000"/>
      </a:spcBef>
      <a:spcAft>
        <a:spcPct val="0"/>
      </a:spcAft>
      <a:defRPr kern="1200">
        <a:solidFill>
          <a:schemeClr val="bg1"/>
        </a:solidFill>
        <a:latin typeface="Bauhaus 93" pitchFamily="82" charset="0"/>
        <a:ea typeface="+mn-ea"/>
        <a:cs typeface="+mn-cs"/>
      </a:defRPr>
    </a:lvl5pPr>
    <a:lvl6pPr marL="2286000" algn="l" defTabSz="914400" rtl="0" eaLnBrk="1" latinLnBrk="0" hangingPunct="1">
      <a:defRPr kern="1200">
        <a:solidFill>
          <a:schemeClr val="bg1"/>
        </a:solidFill>
        <a:latin typeface="Bauhaus 93" pitchFamily="82" charset="0"/>
        <a:ea typeface="+mn-ea"/>
        <a:cs typeface="+mn-cs"/>
      </a:defRPr>
    </a:lvl6pPr>
    <a:lvl7pPr marL="2743200" algn="l" defTabSz="914400" rtl="0" eaLnBrk="1" latinLnBrk="0" hangingPunct="1">
      <a:defRPr kern="1200">
        <a:solidFill>
          <a:schemeClr val="bg1"/>
        </a:solidFill>
        <a:latin typeface="Bauhaus 93" pitchFamily="82" charset="0"/>
        <a:ea typeface="+mn-ea"/>
        <a:cs typeface="+mn-cs"/>
      </a:defRPr>
    </a:lvl7pPr>
    <a:lvl8pPr marL="3200400" algn="l" defTabSz="914400" rtl="0" eaLnBrk="1" latinLnBrk="0" hangingPunct="1">
      <a:defRPr kern="1200">
        <a:solidFill>
          <a:schemeClr val="bg1"/>
        </a:solidFill>
        <a:latin typeface="Bauhaus 93" pitchFamily="82" charset="0"/>
        <a:ea typeface="+mn-ea"/>
        <a:cs typeface="+mn-cs"/>
      </a:defRPr>
    </a:lvl8pPr>
    <a:lvl9pPr marL="3657600" algn="l" defTabSz="914400" rtl="0" eaLnBrk="1" latinLnBrk="0" hangingPunct="1">
      <a:defRPr kern="1200">
        <a:solidFill>
          <a:schemeClr val="bg1"/>
        </a:solidFill>
        <a:latin typeface="Bauhaus 93" pitchFamily="8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4361" autoAdjust="0"/>
    <p:restoredTop sz="90929"/>
  </p:normalViewPr>
  <p:slideViewPr>
    <p:cSldViewPr>
      <p:cViewPr>
        <p:scale>
          <a:sx n="52" d="100"/>
          <a:sy n="52" d="100"/>
        </p:scale>
        <p:origin x="-312" y="-1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7003"/>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s-ES"/>
          </a:p>
        </p:txBody>
      </p:sp>
      <p:sp>
        <p:nvSpPr>
          <p:cNvPr id="105475" name="Rectangle 3"/>
          <p:cNvSpPr>
            <a:spLocks noGrp="1" noChangeArrowheads="1"/>
          </p:cNvSpPr>
          <p:nvPr>
            <p:ph type="dt" sz="quarter" idx="1"/>
          </p:nvPr>
        </p:nvSpPr>
        <p:spPr bwMode="auto">
          <a:xfrm>
            <a:off x="3884613" y="0"/>
            <a:ext cx="2970212"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
          </a:p>
        </p:txBody>
      </p:sp>
      <p:sp>
        <p:nvSpPr>
          <p:cNvPr id="105476" name="Rectangle 4"/>
          <p:cNvSpPr>
            <a:spLocks noGrp="1" noChangeArrowheads="1"/>
          </p:cNvSpPr>
          <p:nvPr>
            <p:ph type="ftr" sz="quarter" idx="2"/>
          </p:nvPr>
        </p:nvSpPr>
        <p:spPr bwMode="auto">
          <a:xfrm>
            <a:off x="0" y="9263063"/>
            <a:ext cx="2970213"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s-ES"/>
          </a:p>
        </p:txBody>
      </p:sp>
      <p:sp>
        <p:nvSpPr>
          <p:cNvPr id="105477" name="Rectangle 5"/>
          <p:cNvSpPr>
            <a:spLocks noGrp="1" noChangeArrowheads="1"/>
          </p:cNvSpPr>
          <p:nvPr>
            <p:ph type="sldNum" sz="quarter" idx="3"/>
          </p:nvPr>
        </p:nvSpPr>
        <p:spPr bwMode="auto">
          <a:xfrm>
            <a:off x="3884613" y="9263063"/>
            <a:ext cx="2970212"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3C1E074-3BAB-4A96-B4EA-EB8EEB258426}"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D21899A-ED45-4202-88B8-858C79035E08}"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A414744-562E-49E8-9069-62F7A636ABA4}"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D8A835-4D7D-4E0D-B008-E32ED5ED9A29}"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5A1E768-735E-4442-9768-CEFABD15501E}"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85880F1-EF19-4A70-8B7A-F22F83EA81B2}"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60F1909-3899-4887-84A7-F40FF4000EEB}"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D136CDEE-5304-4B12-96E1-40E748E475F9}"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0405AE93-CF49-4EB9-B42E-96EFA4EF85F1}"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2214F0B3-BA0C-486F-B84F-C0232803720F}"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9F2BA99-F752-42FF-A221-5F16EE152B33}"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DCA8B10-C203-4E56-88F2-E3826F48842D}"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94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smtClean="0">
                <a:solidFill>
                  <a:schemeClr val="tx1"/>
                </a:solidFill>
                <a:latin typeface="+mn-lt"/>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solidFill>
                  <a:schemeClr val="tx1"/>
                </a:solidFill>
                <a:latin typeface="+mn-lt"/>
              </a:defRPr>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solidFill>
                  <a:schemeClr val="tx1"/>
                </a:solidFill>
                <a:latin typeface="+mn-lt"/>
              </a:defRPr>
            </a:lvl1pPr>
          </a:lstStyle>
          <a:p>
            <a:pPr>
              <a:defRPr/>
            </a:pPr>
            <a:fld id="{5064FA0D-7A9A-4590-9497-154A0E1CA35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emf"/><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68.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hyperlink" Target="TESIS%201/CAPITULOS/CAPITULO%205/Flujo%20de%20caja.xls"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762000" y="1295400"/>
            <a:ext cx="7543800" cy="1384995"/>
          </a:xfrm>
          <a:prstGeom prst="rect">
            <a:avLst/>
          </a:prstGeom>
          <a:solidFill>
            <a:schemeClr val="tx1"/>
          </a:solidFill>
          <a:ln w="34925">
            <a:solidFill>
              <a:srgbClr val="000080"/>
            </a:solidFill>
            <a:miter lim="800000"/>
            <a:headEnd/>
            <a:tailEnd/>
          </a:ln>
        </p:spPr>
        <p:txBody>
          <a:bodyPr>
            <a:spAutoFit/>
          </a:bodyPr>
          <a:lstStyle/>
          <a:p>
            <a:r>
              <a:rPr lang="es-EC" sz="2800" dirty="0" smtClean="0"/>
              <a:t>“Proyecto de Inversión para la elaboración de un texto de matemáticas para el primer año de bachillerato”</a:t>
            </a:r>
            <a:endParaRPr lang="es-ES" sz="2800" dirty="0"/>
          </a:p>
        </p:txBody>
      </p:sp>
      <p:sp>
        <p:nvSpPr>
          <p:cNvPr id="20483" name="Rectangle 12"/>
          <p:cNvSpPr>
            <a:spLocks noChangeArrowheads="1"/>
          </p:cNvSpPr>
          <p:nvPr/>
        </p:nvSpPr>
        <p:spPr bwMode="auto">
          <a:xfrm>
            <a:off x="2519363" y="2552700"/>
            <a:ext cx="9144000" cy="0"/>
          </a:xfrm>
          <a:prstGeom prst="rect">
            <a:avLst/>
          </a:prstGeom>
          <a:noFill/>
          <a:ln w="9525">
            <a:noFill/>
            <a:miter lim="800000"/>
            <a:headEnd/>
            <a:tailEnd/>
          </a:ln>
        </p:spPr>
        <p:txBody>
          <a:bodyPr>
            <a:spAutoFit/>
          </a:bodyPr>
          <a:lstStyle/>
          <a:p>
            <a:endParaRPr lang="es-EC"/>
          </a:p>
        </p:txBody>
      </p:sp>
      <p:sp>
        <p:nvSpPr>
          <p:cNvPr id="20492" name="Line 34"/>
          <p:cNvSpPr>
            <a:spLocks noChangeShapeType="1"/>
          </p:cNvSpPr>
          <p:nvPr/>
        </p:nvSpPr>
        <p:spPr bwMode="auto">
          <a:xfrm>
            <a:off x="1828800" y="4191000"/>
            <a:ext cx="0" cy="1066800"/>
          </a:xfrm>
          <a:prstGeom prst="line">
            <a:avLst/>
          </a:prstGeom>
          <a:noFill/>
          <a:ln w="9525">
            <a:solidFill>
              <a:schemeClr val="bg1"/>
            </a:solidFill>
            <a:round/>
            <a:headEnd/>
            <a:tailEnd/>
          </a:ln>
        </p:spPr>
        <p:txBody>
          <a:bodyPr/>
          <a:lstStyle/>
          <a:p>
            <a:endParaRPr lang="es-ES"/>
          </a:p>
        </p:txBody>
      </p:sp>
      <p:sp>
        <p:nvSpPr>
          <p:cNvPr id="20493" name="Line 35"/>
          <p:cNvSpPr>
            <a:spLocks noChangeShapeType="1"/>
          </p:cNvSpPr>
          <p:nvPr/>
        </p:nvSpPr>
        <p:spPr bwMode="auto">
          <a:xfrm>
            <a:off x="1828800" y="5257800"/>
            <a:ext cx="3276600" cy="0"/>
          </a:xfrm>
          <a:prstGeom prst="line">
            <a:avLst/>
          </a:prstGeom>
          <a:noFill/>
          <a:ln w="9525">
            <a:solidFill>
              <a:schemeClr val="bg1"/>
            </a:solidFill>
            <a:round/>
            <a:headEnd/>
            <a:tailEnd/>
          </a:ln>
        </p:spPr>
        <p:txBody>
          <a:bodyPr/>
          <a:lstStyle/>
          <a:p>
            <a:endParaRPr lang="es-ES"/>
          </a:p>
        </p:txBody>
      </p:sp>
      <p:sp>
        <p:nvSpPr>
          <p:cNvPr id="20494" name="Line 36"/>
          <p:cNvSpPr>
            <a:spLocks noChangeShapeType="1"/>
          </p:cNvSpPr>
          <p:nvPr/>
        </p:nvSpPr>
        <p:spPr bwMode="auto">
          <a:xfrm>
            <a:off x="1828800" y="4191000"/>
            <a:ext cx="1143000" cy="0"/>
          </a:xfrm>
          <a:prstGeom prst="line">
            <a:avLst/>
          </a:prstGeom>
          <a:noFill/>
          <a:ln w="9525">
            <a:solidFill>
              <a:schemeClr val="bg1"/>
            </a:solidFill>
            <a:round/>
            <a:headEnd/>
            <a:tailEnd/>
          </a:ln>
        </p:spPr>
        <p:txBody>
          <a:bodyPr/>
          <a:lstStyle/>
          <a:p>
            <a:endParaRPr lang="es-ES"/>
          </a:p>
        </p:txBody>
      </p:sp>
      <p:sp>
        <p:nvSpPr>
          <p:cNvPr id="20495" name="Oval 37"/>
          <p:cNvSpPr>
            <a:spLocks noChangeArrowheads="1"/>
          </p:cNvSpPr>
          <p:nvPr/>
        </p:nvSpPr>
        <p:spPr bwMode="auto">
          <a:xfrm>
            <a:off x="5105400" y="5181600"/>
            <a:ext cx="228600" cy="152400"/>
          </a:xfrm>
          <a:prstGeom prst="ellipse">
            <a:avLst/>
          </a:prstGeom>
          <a:solidFill>
            <a:srgbClr val="000080"/>
          </a:solidFill>
          <a:ln w="9525">
            <a:solidFill>
              <a:srgbClr val="FF0000"/>
            </a:solidFill>
            <a:round/>
            <a:headEnd/>
            <a:tailEnd/>
          </a:ln>
        </p:spPr>
        <p:txBody>
          <a:bodyPr wrap="none" anchor="ctr"/>
          <a:lstStyle/>
          <a:p>
            <a:endParaRPr lang="es-EC"/>
          </a:p>
        </p:txBody>
      </p:sp>
      <p:sp>
        <p:nvSpPr>
          <p:cNvPr id="20496" name="Oval 38"/>
          <p:cNvSpPr>
            <a:spLocks noChangeArrowheads="1"/>
          </p:cNvSpPr>
          <p:nvPr/>
        </p:nvSpPr>
        <p:spPr bwMode="auto">
          <a:xfrm>
            <a:off x="5105400" y="5562600"/>
            <a:ext cx="228600" cy="152400"/>
          </a:xfrm>
          <a:prstGeom prst="ellipse">
            <a:avLst/>
          </a:prstGeom>
          <a:solidFill>
            <a:srgbClr val="FF0000"/>
          </a:solidFill>
          <a:ln w="9525">
            <a:solidFill>
              <a:srgbClr val="000080"/>
            </a:solidFill>
            <a:round/>
            <a:headEnd/>
            <a:tailEnd/>
          </a:ln>
        </p:spPr>
        <p:txBody>
          <a:bodyPr wrap="none" anchor="ctr"/>
          <a:lstStyle/>
          <a:p>
            <a:endParaRPr lang="es-EC"/>
          </a:p>
        </p:txBody>
      </p:sp>
      <p:sp>
        <p:nvSpPr>
          <p:cNvPr id="20497" name="Text Box 39"/>
          <p:cNvSpPr txBox="1">
            <a:spLocks noChangeArrowheads="1"/>
          </p:cNvSpPr>
          <p:nvPr/>
        </p:nvSpPr>
        <p:spPr bwMode="auto">
          <a:xfrm>
            <a:off x="1676400" y="4953000"/>
            <a:ext cx="1524000" cy="779463"/>
          </a:xfrm>
          <a:prstGeom prst="rect">
            <a:avLst/>
          </a:prstGeom>
          <a:noFill/>
          <a:ln w="9525">
            <a:noFill/>
            <a:miter lim="800000"/>
            <a:headEnd/>
            <a:tailEnd/>
          </a:ln>
        </p:spPr>
        <p:txBody>
          <a:bodyPr>
            <a:spAutoFit/>
          </a:bodyPr>
          <a:lstStyle/>
          <a:p>
            <a:r>
              <a:rPr lang="es-EC"/>
              <a:t>AUTORES : </a:t>
            </a:r>
          </a:p>
          <a:p>
            <a:endParaRPr lang="es-ES"/>
          </a:p>
        </p:txBody>
      </p:sp>
      <p:sp>
        <p:nvSpPr>
          <p:cNvPr id="20498" name="Text Box 40"/>
          <p:cNvSpPr txBox="1">
            <a:spLocks noChangeArrowheads="1"/>
          </p:cNvSpPr>
          <p:nvPr/>
        </p:nvSpPr>
        <p:spPr bwMode="auto">
          <a:xfrm>
            <a:off x="5334000" y="5029200"/>
            <a:ext cx="3429000" cy="457200"/>
          </a:xfrm>
          <a:prstGeom prst="rect">
            <a:avLst/>
          </a:prstGeom>
          <a:noFill/>
          <a:ln w="9525">
            <a:noFill/>
            <a:miter lim="800000"/>
            <a:headEnd/>
            <a:tailEnd/>
          </a:ln>
        </p:spPr>
        <p:txBody>
          <a:bodyPr>
            <a:spAutoFit/>
          </a:bodyPr>
          <a:lstStyle/>
          <a:p>
            <a:r>
              <a:rPr lang="es-EC" sz="2400" dirty="0" smtClean="0"/>
              <a:t>    Richard Álvarez Ruiz.</a:t>
            </a:r>
            <a:endParaRPr lang="es-ES" sz="2400" dirty="0"/>
          </a:p>
        </p:txBody>
      </p:sp>
      <p:sp>
        <p:nvSpPr>
          <p:cNvPr id="20499" name="Text Box 41"/>
          <p:cNvSpPr txBox="1">
            <a:spLocks noChangeArrowheads="1"/>
          </p:cNvSpPr>
          <p:nvPr/>
        </p:nvSpPr>
        <p:spPr bwMode="auto">
          <a:xfrm>
            <a:off x="5638800" y="5486400"/>
            <a:ext cx="3124200" cy="830997"/>
          </a:xfrm>
          <a:prstGeom prst="rect">
            <a:avLst/>
          </a:prstGeom>
          <a:noFill/>
          <a:ln w="9525">
            <a:noFill/>
            <a:miter lim="800000"/>
            <a:headEnd/>
            <a:tailEnd/>
          </a:ln>
        </p:spPr>
        <p:txBody>
          <a:bodyPr>
            <a:spAutoFit/>
          </a:bodyPr>
          <a:lstStyle/>
          <a:p>
            <a:pPr algn="l"/>
            <a:r>
              <a:rPr lang="es-EC" sz="2400" dirty="0" smtClean="0"/>
              <a:t>Marcos Paladines </a:t>
            </a:r>
            <a:r>
              <a:rPr lang="es-EC" sz="2400" dirty="0" err="1" smtClean="0"/>
              <a:t>Menyur</a:t>
            </a:r>
            <a:r>
              <a:rPr lang="es-EC" sz="2400" dirty="0" smtClean="0"/>
              <a:t>.</a:t>
            </a:r>
            <a:endParaRPr lang="es-ES" sz="2400" dirty="0"/>
          </a:p>
        </p:txBody>
      </p:sp>
      <p:sp>
        <p:nvSpPr>
          <p:cNvPr id="20500" name="Line 42"/>
          <p:cNvSpPr>
            <a:spLocks noChangeShapeType="1"/>
          </p:cNvSpPr>
          <p:nvPr/>
        </p:nvSpPr>
        <p:spPr bwMode="auto">
          <a:xfrm>
            <a:off x="3048000" y="5257800"/>
            <a:ext cx="0" cy="381000"/>
          </a:xfrm>
          <a:prstGeom prst="line">
            <a:avLst/>
          </a:prstGeom>
          <a:noFill/>
          <a:ln w="9525">
            <a:solidFill>
              <a:schemeClr val="bg1"/>
            </a:solidFill>
            <a:round/>
            <a:headEnd/>
            <a:tailEnd/>
          </a:ln>
        </p:spPr>
        <p:txBody>
          <a:bodyPr/>
          <a:lstStyle/>
          <a:p>
            <a:endParaRPr lang="es-ES"/>
          </a:p>
        </p:txBody>
      </p:sp>
      <p:sp>
        <p:nvSpPr>
          <p:cNvPr id="20501" name="Line 43"/>
          <p:cNvSpPr>
            <a:spLocks noChangeShapeType="1"/>
          </p:cNvSpPr>
          <p:nvPr/>
        </p:nvSpPr>
        <p:spPr bwMode="auto">
          <a:xfrm>
            <a:off x="3048000" y="5638800"/>
            <a:ext cx="2057400" cy="0"/>
          </a:xfrm>
          <a:prstGeom prst="line">
            <a:avLst/>
          </a:prstGeom>
          <a:noFill/>
          <a:ln w="9525">
            <a:solidFill>
              <a:schemeClr val="bg1"/>
            </a:solidFill>
            <a:round/>
            <a:headEnd/>
            <a:tailEnd/>
          </a:ln>
        </p:spPr>
        <p:txBody>
          <a:bodyPr/>
          <a:lstStyle/>
          <a:p>
            <a:endParaRPr lang="es-ES"/>
          </a:p>
        </p:txBody>
      </p:sp>
      <p:pic>
        <p:nvPicPr>
          <p:cNvPr id="20508" name="Picture 28" descr="C:\Archivos de programa\Microsoft Office\MEDIA\CAGCAT10\j0217698.wmf"/>
          <p:cNvPicPr>
            <a:picLocks noChangeAspect="1" noChangeArrowheads="1"/>
          </p:cNvPicPr>
          <p:nvPr/>
        </p:nvPicPr>
        <p:blipFill>
          <a:blip r:embed="rId2"/>
          <a:srcRect/>
          <a:stretch>
            <a:fillRect/>
          </a:stretch>
        </p:blipFill>
        <p:spPr bwMode="auto">
          <a:xfrm>
            <a:off x="2928926" y="3214686"/>
            <a:ext cx="1747418" cy="169346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p:cNvSpPr txBox="1">
            <a:spLocks noChangeArrowheads="1"/>
          </p:cNvSpPr>
          <p:nvPr/>
        </p:nvSpPr>
        <p:spPr bwMode="auto">
          <a:xfrm>
            <a:off x="1851025" y="457200"/>
            <a:ext cx="184150" cy="457200"/>
          </a:xfrm>
          <a:prstGeom prst="rect">
            <a:avLst/>
          </a:prstGeom>
          <a:noFill/>
          <a:ln w="9525">
            <a:noFill/>
            <a:miter lim="800000"/>
            <a:headEnd/>
            <a:tailEnd/>
          </a:ln>
        </p:spPr>
        <p:txBody>
          <a:bodyPr>
            <a:spAutoFit/>
          </a:bodyPr>
          <a:lstStyle/>
          <a:p>
            <a:pPr algn="l"/>
            <a:endParaRPr lang="es-EC" sz="2400">
              <a:solidFill>
                <a:schemeClr val="tx1"/>
              </a:solidFill>
              <a:latin typeface="Times New Roman" pitchFamily="18" charset="0"/>
            </a:endParaRPr>
          </a:p>
        </p:txBody>
      </p:sp>
      <p:sp>
        <p:nvSpPr>
          <p:cNvPr id="26628" name="Text Box 3"/>
          <p:cNvSpPr txBox="1">
            <a:spLocks noChangeArrowheads="1"/>
          </p:cNvSpPr>
          <p:nvPr/>
        </p:nvSpPr>
        <p:spPr bwMode="auto">
          <a:xfrm>
            <a:off x="1600200" y="609600"/>
            <a:ext cx="5334000" cy="473075"/>
          </a:xfrm>
          <a:prstGeom prst="rect">
            <a:avLst/>
          </a:prstGeom>
          <a:noFill/>
          <a:ln w="15875">
            <a:solidFill>
              <a:srgbClr val="000080"/>
            </a:solidFill>
            <a:miter lim="800000"/>
            <a:headEnd/>
            <a:tailEnd/>
          </a:ln>
        </p:spPr>
        <p:txBody>
          <a:bodyPr>
            <a:spAutoFit/>
          </a:bodyPr>
          <a:lstStyle/>
          <a:p>
            <a:r>
              <a:rPr lang="es-ES" sz="2400" dirty="0" smtClean="0">
                <a:solidFill>
                  <a:schemeClr val="tx1"/>
                </a:solidFill>
                <a:cs typeface="Times New Roman" pitchFamily="18" charset="0"/>
              </a:rPr>
              <a:t>ORGANIGRAMA</a:t>
            </a:r>
            <a:endParaRPr lang="es-ES" sz="2400" dirty="0">
              <a:solidFill>
                <a:schemeClr val="tx1"/>
              </a:solidFill>
            </a:endParaRPr>
          </a:p>
        </p:txBody>
      </p:sp>
      <p:sp>
        <p:nvSpPr>
          <p:cNvPr id="26631" name="Line 8"/>
          <p:cNvSpPr>
            <a:spLocks noChangeShapeType="1"/>
          </p:cNvSpPr>
          <p:nvPr/>
        </p:nvSpPr>
        <p:spPr bwMode="auto">
          <a:xfrm>
            <a:off x="609600" y="762000"/>
            <a:ext cx="838200" cy="0"/>
          </a:xfrm>
          <a:prstGeom prst="line">
            <a:avLst/>
          </a:prstGeom>
          <a:noFill/>
          <a:ln w="25400">
            <a:solidFill>
              <a:srgbClr val="000080"/>
            </a:solidFill>
            <a:round/>
            <a:headEnd/>
            <a:tailEnd/>
          </a:ln>
        </p:spPr>
        <p:txBody>
          <a:bodyPr/>
          <a:lstStyle/>
          <a:p>
            <a:endParaRPr lang="es-ES"/>
          </a:p>
        </p:txBody>
      </p:sp>
      <p:sp>
        <p:nvSpPr>
          <p:cNvPr id="26632" name="Line 9"/>
          <p:cNvSpPr>
            <a:spLocks noChangeShapeType="1"/>
          </p:cNvSpPr>
          <p:nvPr/>
        </p:nvSpPr>
        <p:spPr bwMode="auto">
          <a:xfrm>
            <a:off x="609600" y="6096000"/>
            <a:ext cx="7924800" cy="0"/>
          </a:xfrm>
          <a:prstGeom prst="line">
            <a:avLst/>
          </a:prstGeom>
          <a:noFill/>
          <a:ln w="31750">
            <a:solidFill>
              <a:srgbClr val="000080"/>
            </a:solidFill>
            <a:round/>
            <a:headEnd/>
            <a:tailEnd/>
          </a:ln>
        </p:spPr>
        <p:txBody>
          <a:bodyPr/>
          <a:lstStyle/>
          <a:p>
            <a:endParaRPr lang="es-ES"/>
          </a:p>
        </p:txBody>
      </p:sp>
      <p:sp>
        <p:nvSpPr>
          <p:cNvPr id="26633" name="Line 10"/>
          <p:cNvSpPr>
            <a:spLocks noChangeShapeType="1"/>
          </p:cNvSpPr>
          <p:nvPr/>
        </p:nvSpPr>
        <p:spPr bwMode="auto">
          <a:xfrm>
            <a:off x="609600" y="762000"/>
            <a:ext cx="0" cy="5334000"/>
          </a:xfrm>
          <a:prstGeom prst="line">
            <a:avLst/>
          </a:prstGeom>
          <a:noFill/>
          <a:ln w="22225">
            <a:solidFill>
              <a:srgbClr val="FF0000"/>
            </a:solidFill>
            <a:round/>
            <a:headEnd/>
            <a:tailEnd/>
          </a:ln>
        </p:spPr>
        <p:txBody>
          <a:bodyPr/>
          <a:lstStyle/>
          <a:p>
            <a:endParaRPr lang="es-ES"/>
          </a:p>
        </p:txBody>
      </p:sp>
      <p:sp>
        <p:nvSpPr>
          <p:cNvPr id="9" name="8 Rectángulo"/>
          <p:cNvSpPr/>
          <p:nvPr/>
        </p:nvSpPr>
        <p:spPr>
          <a:xfrm>
            <a:off x="928662" y="1643050"/>
            <a:ext cx="3722494" cy="430887"/>
          </a:xfrm>
          <a:prstGeom prst="rect">
            <a:avLst/>
          </a:prstGeom>
        </p:spPr>
        <p:txBody>
          <a:bodyPr wrap="none">
            <a:spAutoFit/>
          </a:bodyPr>
          <a:lstStyle/>
          <a:p>
            <a:pPr algn="just"/>
            <a:r>
              <a:rPr lang="es-ES" sz="2200" b="1" dirty="0" smtClean="0">
                <a:solidFill>
                  <a:srgbClr val="000000"/>
                </a:solidFill>
                <a:latin typeface="Tahoma" pitchFamily="34" charset="0"/>
                <a:cs typeface="Tahoma" pitchFamily="34" charset="0"/>
              </a:rPr>
              <a:t>Descripción de funciones</a:t>
            </a:r>
          </a:p>
        </p:txBody>
      </p:sp>
      <p:sp>
        <p:nvSpPr>
          <p:cNvPr id="11" name="Rectangle 1"/>
          <p:cNvSpPr>
            <a:spLocks noChangeArrowheads="1"/>
          </p:cNvSpPr>
          <p:nvPr/>
        </p:nvSpPr>
        <p:spPr bwMode="auto">
          <a:xfrm>
            <a:off x="1071538" y="2143116"/>
            <a:ext cx="7715303"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Bef>
                <a:spcPct val="0"/>
              </a:spcBef>
            </a:pPr>
            <a:r>
              <a:rPr lang="es-ES" b="1" dirty="0" smtClean="0">
                <a:solidFill>
                  <a:schemeClr val="tx1"/>
                </a:solidFill>
                <a:latin typeface="Tahoma" pitchFamily="34" charset="0"/>
                <a:cs typeface="Tahoma" pitchFamily="34" charset="0"/>
              </a:rPr>
              <a:t>Director General</a:t>
            </a:r>
          </a:p>
          <a:p>
            <a:pPr lvl="0" algn="just">
              <a:spcBef>
                <a:spcPct val="0"/>
              </a:spcBef>
            </a:pPr>
            <a:r>
              <a:rPr lang="es-ES" dirty="0" smtClean="0">
                <a:solidFill>
                  <a:schemeClr val="tx1"/>
                </a:solidFill>
                <a:latin typeface="Tahoma" pitchFamily="34" charset="0"/>
                <a:cs typeface="Tahoma" pitchFamily="34" charset="0"/>
              </a:rPr>
              <a:t>•Liderar el proceso de planeación estratégica de la organización, determinando los factores críticos de éxito, estableciendo los objetivos y metas específicas de la empresa.</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•Desarrollar estrategias generales para alcanzar los objetivos y metas propuestas.</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•A través de sus subordinados vuelve operativos a los objetivos, metas y estrategias desarrollando planes de acción a corto, mediano y largo plazo.</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•Crear un ambiente en el que las personas puedan lograr las metas de grupo con la menor cantidad de tiempo, dinero, materiales, es decir optimizando los recursos disponibles.</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endParaRPr lang="es-ES" dirty="0" smtClean="0">
              <a:solidFill>
                <a:schemeClr val="tx1"/>
              </a:solidFill>
              <a:latin typeface="Tahoma" pitchFamily="34" charset="0"/>
              <a:cs typeface="Tahoma" pitchFamily="34" charset="0"/>
            </a:endParaRPr>
          </a:p>
        </p:txBody>
      </p:sp>
      <p:grpSp>
        <p:nvGrpSpPr>
          <p:cNvPr id="12" name="Group 15"/>
          <p:cNvGrpSpPr>
            <a:grpSpLocks/>
          </p:cNvGrpSpPr>
          <p:nvPr/>
        </p:nvGrpSpPr>
        <p:grpSpPr bwMode="auto">
          <a:xfrm>
            <a:off x="642910" y="2143116"/>
            <a:ext cx="304800" cy="304800"/>
            <a:chOff x="528" y="1200"/>
            <a:chExt cx="192" cy="192"/>
          </a:xfrm>
        </p:grpSpPr>
        <p:sp>
          <p:nvSpPr>
            <p:cNvPr id="13" name="Rectangle 1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4" name="Rectangle 1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p:cNvSpPr txBox="1">
            <a:spLocks noChangeArrowheads="1"/>
          </p:cNvSpPr>
          <p:nvPr/>
        </p:nvSpPr>
        <p:spPr bwMode="auto">
          <a:xfrm>
            <a:off x="1851025" y="457200"/>
            <a:ext cx="184150" cy="457200"/>
          </a:xfrm>
          <a:prstGeom prst="rect">
            <a:avLst/>
          </a:prstGeom>
          <a:noFill/>
          <a:ln w="9525">
            <a:noFill/>
            <a:miter lim="800000"/>
            <a:headEnd/>
            <a:tailEnd/>
          </a:ln>
        </p:spPr>
        <p:txBody>
          <a:bodyPr>
            <a:spAutoFit/>
          </a:bodyPr>
          <a:lstStyle/>
          <a:p>
            <a:pPr algn="l"/>
            <a:endParaRPr lang="es-EC" sz="2400">
              <a:solidFill>
                <a:schemeClr val="tx1"/>
              </a:solidFill>
              <a:latin typeface="Times New Roman" pitchFamily="18" charset="0"/>
            </a:endParaRPr>
          </a:p>
        </p:txBody>
      </p:sp>
      <p:sp>
        <p:nvSpPr>
          <p:cNvPr id="26628" name="Text Box 3"/>
          <p:cNvSpPr txBox="1">
            <a:spLocks noChangeArrowheads="1"/>
          </p:cNvSpPr>
          <p:nvPr/>
        </p:nvSpPr>
        <p:spPr bwMode="auto">
          <a:xfrm>
            <a:off x="1600200" y="609600"/>
            <a:ext cx="5334000" cy="473075"/>
          </a:xfrm>
          <a:prstGeom prst="rect">
            <a:avLst/>
          </a:prstGeom>
          <a:noFill/>
          <a:ln w="15875">
            <a:solidFill>
              <a:srgbClr val="000080"/>
            </a:solidFill>
            <a:miter lim="800000"/>
            <a:headEnd/>
            <a:tailEnd/>
          </a:ln>
        </p:spPr>
        <p:txBody>
          <a:bodyPr>
            <a:spAutoFit/>
          </a:bodyPr>
          <a:lstStyle/>
          <a:p>
            <a:r>
              <a:rPr lang="es-ES" sz="2400" dirty="0" smtClean="0">
                <a:solidFill>
                  <a:schemeClr val="tx1"/>
                </a:solidFill>
                <a:cs typeface="Times New Roman" pitchFamily="18" charset="0"/>
              </a:rPr>
              <a:t>ORGANIGRAMA</a:t>
            </a:r>
            <a:endParaRPr lang="es-ES" sz="2400" dirty="0">
              <a:solidFill>
                <a:schemeClr val="tx1"/>
              </a:solidFill>
            </a:endParaRPr>
          </a:p>
        </p:txBody>
      </p:sp>
      <p:sp>
        <p:nvSpPr>
          <p:cNvPr id="26631" name="Line 8"/>
          <p:cNvSpPr>
            <a:spLocks noChangeShapeType="1"/>
          </p:cNvSpPr>
          <p:nvPr/>
        </p:nvSpPr>
        <p:spPr bwMode="auto">
          <a:xfrm>
            <a:off x="609600" y="762000"/>
            <a:ext cx="838200" cy="0"/>
          </a:xfrm>
          <a:prstGeom prst="line">
            <a:avLst/>
          </a:prstGeom>
          <a:noFill/>
          <a:ln w="25400">
            <a:solidFill>
              <a:srgbClr val="000080"/>
            </a:solidFill>
            <a:round/>
            <a:headEnd/>
            <a:tailEnd/>
          </a:ln>
        </p:spPr>
        <p:txBody>
          <a:bodyPr/>
          <a:lstStyle/>
          <a:p>
            <a:endParaRPr lang="es-ES"/>
          </a:p>
        </p:txBody>
      </p:sp>
      <p:sp>
        <p:nvSpPr>
          <p:cNvPr id="26632" name="Line 9"/>
          <p:cNvSpPr>
            <a:spLocks noChangeShapeType="1"/>
          </p:cNvSpPr>
          <p:nvPr/>
        </p:nvSpPr>
        <p:spPr bwMode="auto">
          <a:xfrm>
            <a:off x="609600" y="6096000"/>
            <a:ext cx="7924800" cy="0"/>
          </a:xfrm>
          <a:prstGeom prst="line">
            <a:avLst/>
          </a:prstGeom>
          <a:noFill/>
          <a:ln w="31750">
            <a:solidFill>
              <a:srgbClr val="000080"/>
            </a:solidFill>
            <a:round/>
            <a:headEnd/>
            <a:tailEnd/>
          </a:ln>
        </p:spPr>
        <p:txBody>
          <a:bodyPr/>
          <a:lstStyle/>
          <a:p>
            <a:endParaRPr lang="es-ES"/>
          </a:p>
        </p:txBody>
      </p:sp>
      <p:sp>
        <p:nvSpPr>
          <p:cNvPr id="26633" name="Line 10"/>
          <p:cNvSpPr>
            <a:spLocks noChangeShapeType="1"/>
          </p:cNvSpPr>
          <p:nvPr/>
        </p:nvSpPr>
        <p:spPr bwMode="auto">
          <a:xfrm>
            <a:off x="609600" y="762000"/>
            <a:ext cx="0" cy="5334000"/>
          </a:xfrm>
          <a:prstGeom prst="line">
            <a:avLst/>
          </a:prstGeom>
          <a:noFill/>
          <a:ln w="22225">
            <a:solidFill>
              <a:srgbClr val="FF0000"/>
            </a:solidFill>
            <a:round/>
            <a:headEnd/>
            <a:tailEnd/>
          </a:ln>
        </p:spPr>
        <p:txBody>
          <a:bodyPr/>
          <a:lstStyle/>
          <a:p>
            <a:endParaRPr lang="es-ES"/>
          </a:p>
        </p:txBody>
      </p:sp>
      <p:sp>
        <p:nvSpPr>
          <p:cNvPr id="9" name="8 Rectángulo"/>
          <p:cNvSpPr/>
          <p:nvPr/>
        </p:nvSpPr>
        <p:spPr>
          <a:xfrm>
            <a:off x="928662" y="1643050"/>
            <a:ext cx="3722494" cy="430887"/>
          </a:xfrm>
          <a:prstGeom prst="rect">
            <a:avLst/>
          </a:prstGeom>
        </p:spPr>
        <p:txBody>
          <a:bodyPr wrap="none">
            <a:spAutoFit/>
          </a:bodyPr>
          <a:lstStyle/>
          <a:p>
            <a:pPr algn="just"/>
            <a:r>
              <a:rPr lang="es-ES" sz="2200" b="1" dirty="0" smtClean="0">
                <a:solidFill>
                  <a:srgbClr val="000000"/>
                </a:solidFill>
                <a:latin typeface="Tahoma" pitchFamily="34" charset="0"/>
                <a:cs typeface="Tahoma" pitchFamily="34" charset="0"/>
              </a:rPr>
              <a:t>Descripción de funciones</a:t>
            </a:r>
          </a:p>
        </p:txBody>
      </p:sp>
      <p:sp>
        <p:nvSpPr>
          <p:cNvPr id="11" name="Rectangle 1"/>
          <p:cNvSpPr>
            <a:spLocks noChangeArrowheads="1"/>
          </p:cNvSpPr>
          <p:nvPr/>
        </p:nvSpPr>
        <p:spPr bwMode="auto">
          <a:xfrm>
            <a:off x="1071538" y="2056686"/>
            <a:ext cx="7715303"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Bef>
                <a:spcPct val="0"/>
              </a:spcBef>
            </a:pPr>
            <a:r>
              <a:rPr lang="es-ES" b="1" dirty="0" smtClean="0">
                <a:solidFill>
                  <a:schemeClr val="tx1"/>
                </a:solidFill>
                <a:latin typeface="Tahoma" pitchFamily="34" charset="0"/>
                <a:cs typeface="Tahoma" pitchFamily="34" charset="0"/>
              </a:rPr>
              <a:t>Vendedores</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•Establecer un primer contacto con los futuros clientes</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•Establecer un nexo entre el cliente y la empresa.</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•Administrar su territorio o zona de ventas.</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•Construir relaciones duraderas y redituables con los clientes.</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•Escuchar a los clientes</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•Negociar condiciones de venta</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endParaRPr lang="es-ES" dirty="0" smtClean="0">
              <a:solidFill>
                <a:schemeClr val="tx1"/>
              </a:solidFill>
              <a:latin typeface="Tahoma" pitchFamily="34" charset="0"/>
              <a:cs typeface="Tahoma" pitchFamily="34" charset="0"/>
            </a:endParaRPr>
          </a:p>
        </p:txBody>
      </p:sp>
      <p:grpSp>
        <p:nvGrpSpPr>
          <p:cNvPr id="10" name="Group 15"/>
          <p:cNvGrpSpPr>
            <a:grpSpLocks/>
          </p:cNvGrpSpPr>
          <p:nvPr/>
        </p:nvGrpSpPr>
        <p:grpSpPr bwMode="auto">
          <a:xfrm>
            <a:off x="642910" y="2071678"/>
            <a:ext cx="304800" cy="304800"/>
            <a:chOff x="528" y="1200"/>
            <a:chExt cx="192" cy="192"/>
          </a:xfrm>
        </p:grpSpPr>
        <p:sp>
          <p:nvSpPr>
            <p:cNvPr id="12" name="Rectangle 1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3" name="Rectangle 1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p:cNvSpPr txBox="1">
            <a:spLocks noChangeArrowheads="1"/>
          </p:cNvSpPr>
          <p:nvPr/>
        </p:nvSpPr>
        <p:spPr bwMode="auto">
          <a:xfrm>
            <a:off x="1851025" y="457200"/>
            <a:ext cx="184150" cy="457200"/>
          </a:xfrm>
          <a:prstGeom prst="rect">
            <a:avLst/>
          </a:prstGeom>
          <a:noFill/>
          <a:ln w="9525">
            <a:noFill/>
            <a:miter lim="800000"/>
            <a:headEnd/>
            <a:tailEnd/>
          </a:ln>
        </p:spPr>
        <p:txBody>
          <a:bodyPr>
            <a:spAutoFit/>
          </a:bodyPr>
          <a:lstStyle/>
          <a:p>
            <a:pPr algn="l"/>
            <a:endParaRPr lang="es-EC" sz="2400">
              <a:solidFill>
                <a:schemeClr val="tx1"/>
              </a:solidFill>
              <a:latin typeface="Times New Roman" pitchFamily="18" charset="0"/>
            </a:endParaRPr>
          </a:p>
        </p:txBody>
      </p:sp>
      <p:sp>
        <p:nvSpPr>
          <p:cNvPr id="26628" name="Text Box 3"/>
          <p:cNvSpPr txBox="1">
            <a:spLocks noChangeArrowheads="1"/>
          </p:cNvSpPr>
          <p:nvPr/>
        </p:nvSpPr>
        <p:spPr bwMode="auto">
          <a:xfrm>
            <a:off x="1600200" y="609600"/>
            <a:ext cx="5334000" cy="473075"/>
          </a:xfrm>
          <a:prstGeom prst="rect">
            <a:avLst/>
          </a:prstGeom>
          <a:noFill/>
          <a:ln w="15875">
            <a:solidFill>
              <a:srgbClr val="000080"/>
            </a:solidFill>
            <a:miter lim="800000"/>
            <a:headEnd/>
            <a:tailEnd/>
          </a:ln>
        </p:spPr>
        <p:txBody>
          <a:bodyPr>
            <a:spAutoFit/>
          </a:bodyPr>
          <a:lstStyle/>
          <a:p>
            <a:r>
              <a:rPr lang="es-ES" sz="2400" dirty="0" smtClean="0">
                <a:solidFill>
                  <a:schemeClr val="tx1"/>
                </a:solidFill>
                <a:cs typeface="Times New Roman" pitchFamily="18" charset="0"/>
              </a:rPr>
              <a:t>ORGANIGRAMA</a:t>
            </a:r>
            <a:endParaRPr lang="es-ES" sz="2400" dirty="0">
              <a:solidFill>
                <a:schemeClr val="tx1"/>
              </a:solidFill>
            </a:endParaRPr>
          </a:p>
        </p:txBody>
      </p:sp>
      <p:sp>
        <p:nvSpPr>
          <p:cNvPr id="26631" name="Line 8"/>
          <p:cNvSpPr>
            <a:spLocks noChangeShapeType="1"/>
          </p:cNvSpPr>
          <p:nvPr/>
        </p:nvSpPr>
        <p:spPr bwMode="auto">
          <a:xfrm>
            <a:off x="609600" y="762000"/>
            <a:ext cx="838200" cy="0"/>
          </a:xfrm>
          <a:prstGeom prst="line">
            <a:avLst/>
          </a:prstGeom>
          <a:noFill/>
          <a:ln w="25400">
            <a:solidFill>
              <a:srgbClr val="000080"/>
            </a:solidFill>
            <a:round/>
            <a:headEnd/>
            <a:tailEnd/>
          </a:ln>
        </p:spPr>
        <p:txBody>
          <a:bodyPr/>
          <a:lstStyle/>
          <a:p>
            <a:endParaRPr lang="es-ES"/>
          </a:p>
        </p:txBody>
      </p:sp>
      <p:sp>
        <p:nvSpPr>
          <p:cNvPr id="26632" name="Line 9"/>
          <p:cNvSpPr>
            <a:spLocks noChangeShapeType="1"/>
          </p:cNvSpPr>
          <p:nvPr/>
        </p:nvSpPr>
        <p:spPr bwMode="auto">
          <a:xfrm>
            <a:off x="571472" y="6500834"/>
            <a:ext cx="7924800" cy="0"/>
          </a:xfrm>
          <a:prstGeom prst="line">
            <a:avLst/>
          </a:prstGeom>
          <a:noFill/>
          <a:ln w="31750">
            <a:solidFill>
              <a:srgbClr val="000080"/>
            </a:solidFill>
            <a:round/>
            <a:headEnd/>
            <a:tailEnd/>
          </a:ln>
        </p:spPr>
        <p:txBody>
          <a:bodyPr/>
          <a:lstStyle/>
          <a:p>
            <a:endParaRPr lang="es-ES"/>
          </a:p>
        </p:txBody>
      </p:sp>
      <p:sp>
        <p:nvSpPr>
          <p:cNvPr id="26633" name="Line 10"/>
          <p:cNvSpPr>
            <a:spLocks noChangeShapeType="1"/>
          </p:cNvSpPr>
          <p:nvPr/>
        </p:nvSpPr>
        <p:spPr bwMode="auto">
          <a:xfrm flipH="1">
            <a:off x="571472" y="762000"/>
            <a:ext cx="38128" cy="5738834"/>
          </a:xfrm>
          <a:prstGeom prst="line">
            <a:avLst/>
          </a:prstGeom>
          <a:noFill/>
          <a:ln w="22225">
            <a:solidFill>
              <a:srgbClr val="FF0000"/>
            </a:solidFill>
            <a:round/>
            <a:headEnd/>
            <a:tailEnd/>
          </a:ln>
        </p:spPr>
        <p:txBody>
          <a:bodyPr/>
          <a:lstStyle/>
          <a:p>
            <a:endParaRPr lang="es-ES"/>
          </a:p>
        </p:txBody>
      </p:sp>
      <p:sp>
        <p:nvSpPr>
          <p:cNvPr id="9" name="8 Rectángulo"/>
          <p:cNvSpPr/>
          <p:nvPr/>
        </p:nvSpPr>
        <p:spPr>
          <a:xfrm>
            <a:off x="928662" y="1643050"/>
            <a:ext cx="3722494" cy="430887"/>
          </a:xfrm>
          <a:prstGeom prst="rect">
            <a:avLst/>
          </a:prstGeom>
        </p:spPr>
        <p:txBody>
          <a:bodyPr wrap="none">
            <a:spAutoFit/>
          </a:bodyPr>
          <a:lstStyle/>
          <a:p>
            <a:pPr algn="just"/>
            <a:r>
              <a:rPr lang="es-ES" sz="2200" b="1" dirty="0" smtClean="0">
                <a:solidFill>
                  <a:srgbClr val="000000"/>
                </a:solidFill>
                <a:latin typeface="Tahoma" pitchFamily="34" charset="0"/>
                <a:cs typeface="Tahoma" pitchFamily="34" charset="0"/>
              </a:rPr>
              <a:t>Descripción de funciones</a:t>
            </a:r>
          </a:p>
        </p:txBody>
      </p:sp>
      <p:sp>
        <p:nvSpPr>
          <p:cNvPr id="11" name="Rectangle 1"/>
          <p:cNvSpPr>
            <a:spLocks noChangeArrowheads="1"/>
          </p:cNvSpPr>
          <p:nvPr/>
        </p:nvSpPr>
        <p:spPr bwMode="auto">
          <a:xfrm>
            <a:off x="1071538" y="2071678"/>
            <a:ext cx="7715303"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Bef>
                <a:spcPct val="0"/>
              </a:spcBef>
            </a:pPr>
            <a:r>
              <a:rPr lang="es-ES" b="1" dirty="0" smtClean="0">
                <a:solidFill>
                  <a:schemeClr val="tx1"/>
                </a:solidFill>
                <a:latin typeface="Tahoma" pitchFamily="34" charset="0"/>
                <a:cs typeface="Tahoma" pitchFamily="34" charset="0"/>
              </a:rPr>
              <a:t>Editor</a:t>
            </a:r>
          </a:p>
          <a:p>
            <a:pPr lvl="0" algn="just">
              <a:spcBef>
                <a:spcPct val="0"/>
              </a:spcBef>
            </a:pPr>
            <a:endParaRPr lang="es-ES" b="1"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•Aplicará los conocimientos necesarios para llevar a cabo la labor editorial con eficiencia, eficacia y efectividad.</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•Enfrentará y resolverá los problemas particulares que surgen en el manuscrito designado previamente.</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•Identificará y resolverá los problemas técnicos que surgen en la transformación del manuscrito original en pruebas tipográficas.</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•Seleccionará imágenes complementarias para el trabajo editorial</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•Utilizará software de diseño gráfico para complementar el trabajo de diseño editorial.</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endParaRPr lang="es-ES" dirty="0" smtClean="0">
              <a:solidFill>
                <a:schemeClr val="tx1"/>
              </a:solidFill>
              <a:latin typeface="Tahoma" pitchFamily="34" charset="0"/>
              <a:cs typeface="Tahoma" pitchFamily="34" charset="0"/>
            </a:endParaRPr>
          </a:p>
        </p:txBody>
      </p:sp>
      <p:grpSp>
        <p:nvGrpSpPr>
          <p:cNvPr id="10" name="Group 15"/>
          <p:cNvGrpSpPr>
            <a:grpSpLocks/>
          </p:cNvGrpSpPr>
          <p:nvPr/>
        </p:nvGrpSpPr>
        <p:grpSpPr bwMode="auto">
          <a:xfrm>
            <a:off x="642910" y="2143116"/>
            <a:ext cx="304800" cy="304800"/>
            <a:chOff x="528" y="1200"/>
            <a:chExt cx="192" cy="192"/>
          </a:xfrm>
        </p:grpSpPr>
        <p:sp>
          <p:nvSpPr>
            <p:cNvPr id="12" name="Rectangle 1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3" name="Rectangle 1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p:cNvSpPr txBox="1">
            <a:spLocks noChangeArrowheads="1"/>
          </p:cNvSpPr>
          <p:nvPr/>
        </p:nvSpPr>
        <p:spPr bwMode="auto">
          <a:xfrm>
            <a:off x="1851025" y="457200"/>
            <a:ext cx="184150" cy="457200"/>
          </a:xfrm>
          <a:prstGeom prst="rect">
            <a:avLst/>
          </a:prstGeom>
          <a:noFill/>
          <a:ln w="9525">
            <a:noFill/>
            <a:miter lim="800000"/>
            <a:headEnd/>
            <a:tailEnd/>
          </a:ln>
        </p:spPr>
        <p:txBody>
          <a:bodyPr>
            <a:spAutoFit/>
          </a:bodyPr>
          <a:lstStyle/>
          <a:p>
            <a:pPr algn="l"/>
            <a:endParaRPr lang="es-EC" sz="2400">
              <a:solidFill>
                <a:schemeClr val="tx1"/>
              </a:solidFill>
              <a:latin typeface="Times New Roman" pitchFamily="18" charset="0"/>
            </a:endParaRPr>
          </a:p>
        </p:txBody>
      </p:sp>
      <p:sp>
        <p:nvSpPr>
          <p:cNvPr id="26628" name="Text Box 3"/>
          <p:cNvSpPr txBox="1">
            <a:spLocks noChangeArrowheads="1"/>
          </p:cNvSpPr>
          <p:nvPr/>
        </p:nvSpPr>
        <p:spPr bwMode="auto">
          <a:xfrm>
            <a:off x="1600200" y="609600"/>
            <a:ext cx="5334000" cy="473075"/>
          </a:xfrm>
          <a:prstGeom prst="rect">
            <a:avLst/>
          </a:prstGeom>
          <a:noFill/>
          <a:ln w="15875">
            <a:solidFill>
              <a:srgbClr val="000080"/>
            </a:solidFill>
            <a:miter lim="800000"/>
            <a:headEnd/>
            <a:tailEnd/>
          </a:ln>
        </p:spPr>
        <p:txBody>
          <a:bodyPr>
            <a:spAutoFit/>
          </a:bodyPr>
          <a:lstStyle/>
          <a:p>
            <a:r>
              <a:rPr lang="es-ES" sz="2400" dirty="0" smtClean="0">
                <a:solidFill>
                  <a:schemeClr val="tx1"/>
                </a:solidFill>
                <a:cs typeface="Times New Roman" pitchFamily="18" charset="0"/>
              </a:rPr>
              <a:t>ORGANIGRAMA</a:t>
            </a:r>
            <a:endParaRPr lang="es-ES" sz="2400" dirty="0">
              <a:solidFill>
                <a:schemeClr val="tx1"/>
              </a:solidFill>
            </a:endParaRPr>
          </a:p>
        </p:txBody>
      </p:sp>
      <p:sp>
        <p:nvSpPr>
          <p:cNvPr id="26631" name="Line 8"/>
          <p:cNvSpPr>
            <a:spLocks noChangeShapeType="1"/>
          </p:cNvSpPr>
          <p:nvPr/>
        </p:nvSpPr>
        <p:spPr bwMode="auto">
          <a:xfrm>
            <a:off x="609600" y="762000"/>
            <a:ext cx="838200" cy="0"/>
          </a:xfrm>
          <a:prstGeom prst="line">
            <a:avLst/>
          </a:prstGeom>
          <a:noFill/>
          <a:ln w="25400">
            <a:solidFill>
              <a:srgbClr val="000080"/>
            </a:solidFill>
            <a:round/>
            <a:headEnd/>
            <a:tailEnd/>
          </a:ln>
        </p:spPr>
        <p:txBody>
          <a:bodyPr/>
          <a:lstStyle/>
          <a:p>
            <a:endParaRPr lang="es-ES"/>
          </a:p>
        </p:txBody>
      </p:sp>
      <p:sp>
        <p:nvSpPr>
          <p:cNvPr id="26632" name="Line 9"/>
          <p:cNvSpPr>
            <a:spLocks noChangeShapeType="1"/>
          </p:cNvSpPr>
          <p:nvPr/>
        </p:nvSpPr>
        <p:spPr bwMode="auto">
          <a:xfrm>
            <a:off x="571472" y="6500834"/>
            <a:ext cx="7924800" cy="0"/>
          </a:xfrm>
          <a:prstGeom prst="line">
            <a:avLst/>
          </a:prstGeom>
          <a:noFill/>
          <a:ln w="31750">
            <a:solidFill>
              <a:srgbClr val="000080"/>
            </a:solidFill>
            <a:round/>
            <a:headEnd/>
            <a:tailEnd/>
          </a:ln>
        </p:spPr>
        <p:txBody>
          <a:bodyPr/>
          <a:lstStyle/>
          <a:p>
            <a:endParaRPr lang="es-ES"/>
          </a:p>
        </p:txBody>
      </p:sp>
      <p:sp>
        <p:nvSpPr>
          <p:cNvPr id="26633" name="Line 10"/>
          <p:cNvSpPr>
            <a:spLocks noChangeShapeType="1"/>
          </p:cNvSpPr>
          <p:nvPr/>
        </p:nvSpPr>
        <p:spPr bwMode="auto">
          <a:xfrm flipH="1">
            <a:off x="571472" y="762000"/>
            <a:ext cx="38128" cy="5738834"/>
          </a:xfrm>
          <a:prstGeom prst="line">
            <a:avLst/>
          </a:prstGeom>
          <a:noFill/>
          <a:ln w="22225">
            <a:solidFill>
              <a:srgbClr val="FF0000"/>
            </a:solidFill>
            <a:round/>
            <a:headEnd/>
            <a:tailEnd/>
          </a:ln>
        </p:spPr>
        <p:txBody>
          <a:bodyPr/>
          <a:lstStyle/>
          <a:p>
            <a:endParaRPr lang="es-ES"/>
          </a:p>
        </p:txBody>
      </p:sp>
      <p:sp>
        <p:nvSpPr>
          <p:cNvPr id="9" name="8 Rectángulo"/>
          <p:cNvSpPr/>
          <p:nvPr/>
        </p:nvSpPr>
        <p:spPr>
          <a:xfrm>
            <a:off x="928662" y="1643050"/>
            <a:ext cx="3722494" cy="430887"/>
          </a:xfrm>
          <a:prstGeom prst="rect">
            <a:avLst/>
          </a:prstGeom>
        </p:spPr>
        <p:txBody>
          <a:bodyPr wrap="none">
            <a:spAutoFit/>
          </a:bodyPr>
          <a:lstStyle/>
          <a:p>
            <a:pPr algn="just"/>
            <a:r>
              <a:rPr lang="es-ES" sz="2200" b="1" dirty="0" smtClean="0">
                <a:solidFill>
                  <a:srgbClr val="000000"/>
                </a:solidFill>
                <a:latin typeface="Tahoma" pitchFamily="34" charset="0"/>
                <a:cs typeface="Tahoma" pitchFamily="34" charset="0"/>
              </a:rPr>
              <a:t>Descripción de funciones</a:t>
            </a:r>
          </a:p>
        </p:txBody>
      </p:sp>
      <p:sp>
        <p:nvSpPr>
          <p:cNvPr id="11" name="Rectangle 1"/>
          <p:cNvSpPr>
            <a:spLocks noChangeArrowheads="1"/>
          </p:cNvSpPr>
          <p:nvPr/>
        </p:nvSpPr>
        <p:spPr bwMode="auto">
          <a:xfrm>
            <a:off x="1214414" y="2143116"/>
            <a:ext cx="7715303"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Bef>
                <a:spcPct val="0"/>
              </a:spcBef>
            </a:pPr>
            <a:r>
              <a:rPr lang="es-ES" b="1" dirty="0" smtClean="0">
                <a:solidFill>
                  <a:schemeClr val="tx1"/>
                </a:solidFill>
                <a:latin typeface="Tahoma" pitchFamily="34" charset="0"/>
                <a:cs typeface="Tahoma" pitchFamily="34" charset="0"/>
              </a:rPr>
              <a:t>Diseñador</a:t>
            </a:r>
          </a:p>
          <a:p>
            <a:pPr lvl="0" algn="just">
              <a:spcBef>
                <a:spcPct val="0"/>
              </a:spcBef>
            </a:pPr>
            <a:endParaRPr lang="es-ES" b="1"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•Ordenar la información para hacerla más clara y legible a la vista del receptor. </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•Persuadir al receptor con una puesta en escena visualmente atractiva. </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•Diagramar, maquetar y elaborar el diseño de los textos.</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endParaRPr lang="es-ES" dirty="0" smtClean="0">
              <a:solidFill>
                <a:schemeClr val="tx1"/>
              </a:solidFill>
              <a:latin typeface="Tahoma" pitchFamily="34" charset="0"/>
              <a:cs typeface="Tahoma" pitchFamily="34" charset="0"/>
            </a:endParaRPr>
          </a:p>
        </p:txBody>
      </p:sp>
      <p:grpSp>
        <p:nvGrpSpPr>
          <p:cNvPr id="10" name="Group 15"/>
          <p:cNvGrpSpPr>
            <a:grpSpLocks/>
          </p:cNvGrpSpPr>
          <p:nvPr/>
        </p:nvGrpSpPr>
        <p:grpSpPr bwMode="auto">
          <a:xfrm>
            <a:off x="785786" y="2214554"/>
            <a:ext cx="304800" cy="304800"/>
            <a:chOff x="528" y="1200"/>
            <a:chExt cx="192" cy="192"/>
          </a:xfrm>
        </p:grpSpPr>
        <p:sp>
          <p:nvSpPr>
            <p:cNvPr id="12" name="Rectangle 1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3" name="Rectangle 1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p:cNvSpPr txBox="1">
            <a:spLocks noChangeArrowheads="1"/>
          </p:cNvSpPr>
          <p:nvPr/>
        </p:nvSpPr>
        <p:spPr bwMode="auto">
          <a:xfrm>
            <a:off x="1851025" y="457200"/>
            <a:ext cx="184150" cy="457200"/>
          </a:xfrm>
          <a:prstGeom prst="rect">
            <a:avLst/>
          </a:prstGeom>
          <a:noFill/>
          <a:ln w="9525">
            <a:noFill/>
            <a:miter lim="800000"/>
            <a:headEnd/>
            <a:tailEnd/>
          </a:ln>
        </p:spPr>
        <p:txBody>
          <a:bodyPr>
            <a:spAutoFit/>
          </a:bodyPr>
          <a:lstStyle/>
          <a:p>
            <a:pPr algn="l"/>
            <a:endParaRPr lang="es-EC" sz="2400">
              <a:solidFill>
                <a:schemeClr val="tx1"/>
              </a:solidFill>
              <a:latin typeface="Times New Roman" pitchFamily="18" charset="0"/>
            </a:endParaRPr>
          </a:p>
        </p:txBody>
      </p:sp>
      <p:sp>
        <p:nvSpPr>
          <p:cNvPr id="26628" name="Text Box 3"/>
          <p:cNvSpPr txBox="1">
            <a:spLocks noChangeArrowheads="1"/>
          </p:cNvSpPr>
          <p:nvPr/>
        </p:nvSpPr>
        <p:spPr bwMode="auto">
          <a:xfrm>
            <a:off x="1600200" y="609600"/>
            <a:ext cx="5334000" cy="473075"/>
          </a:xfrm>
          <a:prstGeom prst="rect">
            <a:avLst/>
          </a:prstGeom>
          <a:noFill/>
          <a:ln w="15875">
            <a:solidFill>
              <a:srgbClr val="000080"/>
            </a:solidFill>
            <a:miter lim="800000"/>
            <a:headEnd/>
            <a:tailEnd/>
          </a:ln>
        </p:spPr>
        <p:txBody>
          <a:bodyPr>
            <a:spAutoFit/>
          </a:bodyPr>
          <a:lstStyle/>
          <a:p>
            <a:r>
              <a:rPr lang="es-ES" sz="2400" dirty="0" smtClean="0">
                <a:solidFill>
                  <a:schemeClr val="tx1"/>
                </a:solidFill>
                <a:cs typeface="Times New Roman" pitchFamily="18" charset="0"/>
              </a:rPr>
              <a:t>ORGANIGRAMA</a:t>
            </a:r>
            <a:endParaRPr lang="es-ES" sz="2400" dirty="0">
              <a:solidFill>
                <a:schemeClr val="tx1"/>
              </a:solidFill>
            </a:endParaRPr>
          </a:p>
        </p:txBody>
      </p:sp>
      <p:sp>
        <p:nvSpPr>
          <p:cNvPr id="26631" name="Line 8"/>
          <p:cNvSpPr>
            <a:spLocks noChangeShapeType="1"/>
          </p:cNvSpPr>
          <p:nvPr/>
        </p:nvSpPr>
        <p:spPr bwMode="auto">
          <a:xfrm>
            <a:off x="609600" y="762000"/>
            <a:ext cx="838200" cy="0"/>
          </a:xfrm>
          <a:prstGeom prst="line">
            <a:avLst/>
          </a:prstGeom>
          <a:noFill/>
          <a:ln w="25400">
            <a:solidFill>
              <a:srgbClr val="000080"/>
            </a:solidFill>
            <a:round/>
            <a:headEnd/>
            <a:tailEnd/>
          </a:ln>
        </p:spPr>
        <p:txBody>
          <a:bodyPr/>
          <a:lstStyle/>
          <a:p>
            <a:endParaRPr lang="es-ES"/>
          </a:p>
        </p:txBody>
      </p:sp>
      <p:sp>
        <p:nvSpPr>
          <p:cNvPr id="26632" name="Line 9"/>
          <p:cNvSpPr>
            <a:spLocks noChangeShapeType="1"/>
          </p:cNvSpPr>
          <p:nvPr/>
        </p:nvSpPr>
        <p:spPr bwMode="auto">
          <a:xfrm>
            <a:off x="571472" y="6500834"/>
            <a:ext cx="7924800" cy="0"/>
          </a:xfrm>
          <a:prstGeom prst="line">
            <a:avLst/>
          </a:prstGeom>
          <a:noFill/>
          <a:ln w="31750">
            <a:solidFill>
              <a:srgbClr val="000080"/>
            </a:solidFill>
            <a:round/>
            <a:headEnd/>
            <a:tailEnd/>
          </a:ln>
        </p:spPr>
        <p:txBody>
          <a:bodyPr/>
          <a:lstStyle/>
          <a:p>
            <a:endParaRPr lang="es-ES"/>
          </a:p>
        </p:txBody>
      </p:sp>
      <p:sp>
        <p:nvSpPr>
          <p:cNvPr id="26633" name="Line 10"/>
          <p:cNvSpPr>
            <a:spLocks noChangeShapeType="1"/>
          </p:cNvSpPr>
          <p:nvPr/>
        </p:nvSpPr>
        <p:spPr bwMode="auto">
          <a:xfrm flipH="1">
            <a:off x="571472" y="762000"/>
            <a:ext cx="38128" cy="5738834"/>
          </a:xfrm>
          <a:prstGeom prst="line">
            <a:avLst/>
          </a:prstGeom>
          <a:noFill/>
          <a:ln w="22225">
            <a:solidFill>
              <a:srgbClr val="FF0000"/>
            </a:solidFill>
            <a:round/>
            <a:headEnd/>
            <a:tailEnd/>
          </a:ln>
        </p:spPr>
        <p:txBody>
          <a:bodyPr/>
          <a:lstStyle/>
          <a:p>
            <a:endParaRPr lang="es-ES"/>
          </a:p>
        </p:txBody>
      </p:sp>
      <p:sp>
        <p:nvSpPr>
          <p:cNvPr id="9" name="8 Rectángulo"/>
          <p:cNvSpPr/>
          <p:nvPr/>
        </p:nvSpPr>
        <p:spPr>
          <a:xfrm>
            <a:off x="928662" y="1643050"/>
            <a:ext cx="3722494" cy="430887"/>
          </a:xfrm>
          <a:prstGeom prst="rect">
            <a:avLst/>
          </a:prstGeom>
        </p:spPr>
        <p:txBody>
          <a:bodyPr wrap="none">
            <a:spAutoFit/>
          </a:bodyPr>
          <a:lstStyle/>
          <a:p>
            <a:pPr algn="just"/>
            <a:r>
              <a:rPr lang="es-ES" sz="2200" b="1" dirty="0" smtClean="0">
                <a:solidFill>
                  <a:srgbClr val="000000"/>
                </a:solidFill>
                <a:latin typeface="Tahoma" pitchFamily="34" charset="0"/>
                <a:cs typeface="Tahoma" pitchFamily="34" charset="0"/>
              </a:rPr>
              <a:t>Descripción de funciones</a:t>
            </a:r>
          </a:p>
        </p:txBody>
      </p:sp>
      <p:sp>
        <p:nvSpPr>
          <p:cNvPr id="11" name="Rectangle 1"/>
          <p:cNvSpPr>
            <a:spLocks noChangeArrowheads="1"/>
          </p:cNvSpPr>
          <p:nvPr/>
        </p:nvSpPr>
        <p:spPr bwMode="auto">
          <a:xfrm>
            <a:off x="1214414" y="2143116"/>
            <a:ext cx="7715303"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Bef>
                <a:spcPct val="0"/>
              </a:spcBef>
            </a:pPr>
            <a:r>
              <a:rPr lang="es-ES" b="1" dirty="0" smtClean="0">
                <a:solidFill>
                  <a:schemeClr val="tx1"/>
                </a:solidFill>
                <a:latin typeface="Tahoma" pitchFamily="34" charset="0"/>
                <a:cs typeface="Tahoma" pitchFamily="34" charset="0"/>
              </a:rPr>
              <a:t>Ilustrador</a:t>
            </a:r>
          </a:p>
          <a:p>
            <a:pPr lvl="0" algn="just">
              <a:spcBef>
                <a:spcPct val="0"/>
              </a:spcBef>
            </a:pPr>
            <a:endParaRPr lang="es-ES" b="1"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•Planifica, coordina y supervisa las actividades de dibujos e ilustraciones.</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•Propone y diseña formas para los textos.</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•Ejecuta las ilustraciones.</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•Propone el diseño de logotipos, afiches, carátulas, diseño de páginas, portadas, dibujos.</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•Orienta en la escogencia de dibujos representativos</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endParaRPr lang="es-ES" dirty="0" smtClean="0">
              <a:solidFill>
                <a:schemeClr val="tx1"/>
              </a:solidFill>
              <a:latin typeface="Tahoma" pitchFamily="34" charset="0"/>
              <a:cs typeface="Tahoma" pitchFamily="34" charset="0"/>
            </a:endParaRPr>
          </a:p>
        </p:txBody>
      </p:sp>
      <p:grpSp>
        <p:nvGrpSpPr>
          <p:cNvPr id="10" name="Group 15"/>
          <p:cNvGrpSpPr>
            <a:grpSpLocks/>
          </p:cNvGrpSpPr>
          <p:nvPr/>
        </p:nvGrpSpPr>
        <p:grpSpPr bwMode="auto">
          <a:xfrm>
            <a:off x="785786" y="2214554"/>
            <a:ext cx="304800" cy="304800"/>
            <a:chOff x="528" y="1200"/>
            <a:chExt cx="192" cy="192"/>
          </a:xfrm>
        </p:grpSpPr>
        <p:sp>
          <p:nvSpPr>
            <p:cNvPr id="12" name="Rectangle 1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3" name="Rectangle 1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p:cNvSpPr txBox="1">
            <a:spLocks noChangeArrowheads="1"/>
          </p:cNvSpPr>
          <p:nvPr/>
        </p:nvSpPr>
        <p:spPr bwMode="auto">
          <a:xfrm>
            <a:off x="1851025" y="457200"/>
            <a:ext cx="184150" cy="457200"/>
          </a:xfrm>
          <a:prstGeom prst="rect">
            <a:avLst/>
          </a:prstGeom>
          <a:noFill/>
          <a:ln w="9525">
            <a:noFill/>
            <a:miter lim="800000"/>
            <a:headEnd/>
            <a:tailEnd/>
          </a:ln>
        </p:spPr>
        <p:txBody>
          <a:bodyPr>
            <a:spAutoFit/>
          </a:bodyPr>
          <a:lstStyle/>
          <a:p>
            <a:pPr algn="l"/>
            <a:endParaRPr lang="es-EC" sz="2400">
              <a:solidFill>
                <a:schemeClr val="tx1"/>
              </a:solidFill>
              <a:latin typeface="Times New Roman" pitchFamily="18" charset="0"/>
            </a:endParaRPr>
          </a:p>
        </p:txBody>
      </p:sp>
      <p:sp>
        <p:nvSpPr>
          <p:cNvPr id="26628" name="Text Box 3"/>
          <p:cNvSpPr txBox="1">
            <a:spLocks noChangeArrowheads="1"/>
          </p:cNvSpPr>
          <p:nvPr/>
        </p:nvSpPr>
        <p:spPr bwMode="auto">
          <a:xfrm>
            <a:off x="1600200" y="609600"/>
            <a:ext cx="5334000" cy="473075"/>
          </a:xfrm>
          <a:prstGeom prst="rect">
            <a:avLst/>
          </a:prstGeom>
          <a:noFill/>
          <a:ln w="15875">
            <a:solidFill>
              <a:srgbClr val="000080"/>
            </a:solidFill>
            <a:miter lim="800000"/>
            <a:headEnd/>
            <a:tailEnd/>
          </a:ln>
        </p:spPr>
        <p:txBody>
          <a:bodyPr>
            <a:spAutoFit/>
          </a:bodyPr>
          <a:lstStyle/>
          <a:p>
            <a:r>
              <a:rPr lang="es-ES" sz="2400" dirty="0" smtClean="0">
                <a:solidFill>
                  <a:schemeClr val="tx1"/>
                </a:solidFill>
                <a:cs typeface="Times New Roman" pitchFamily="18" charset="0"/>
              </a:rPr>
              <a:t>ORGANIGRAMA</a:t>
            </a:r>
            <a:endParaRPr lang="es-ES" sz="2400" dirty="0">
              <a:solidFill>
                <a:schemeClr val="tx1"/>
              </a:solidFill>
            </a:endParaRPr>
          </a:p>
        </p:txBody>
      </p:sp>
      <p:sp>
        <p:nvSpPr>
          <p:cNvPr id="26631" name="Line 8"/>
          <p:cNvSpPr>
            <a:spLocks noChangeShapeType="1"/>
          </p:cNvSpPr>
          <p:nvPr/>
        </p:nvSpPr>
        <p:spPr bwMode="auto">
          <a:xfrm>
            <a:off x="609600" y="762000"/>
            <a:ext cx="838200" cy="0"/>
          </a:xfrm>
          <a:prstGeom prst="line">
            <a:avLst/>
          </a:prstGeom>
          <a:noFill/>
          <a:ln w="25400">
            <a:solidFill>
              <a:srgbClr val="000080"/>
            </a:solidFill>
            <a:round/>
            <a:headEnd/>
            <a:tailEnd/>
          </a:ln>
        </p:spPr>
        <p:txBody>
          <a:bodyPr/>
          <a:lstStyle/>
          <a:p>
            <a:endParaRPr lang="es-ES"/>
          </a:p>
        </p:txBody>
      </p:sp>
      <p:sp>
        <p:nvSpPr>
          <p:cNvPr id="26632" name="Line 9"/>
          <p:cNvSpPr>
            <a:spLocks noChangeShapeType="1"/>
          </p:cNvSpPr>
          <p:nvPr/>
        </p:nvSpPr>
        <p:spPr bwMode="auto">
          <a:xfrm>
            <a:off x="571472" y="6500834"/>
            <a:ext cx="7924800" cy="0"/>
          </a:xfrm>
          <a:prstGeom prst="line">
            <a:avLst/>
          </a:prstGeom>
          <a:noFill/>
          <a:ln w="31750">
            <a:solidFill>
              <a:srgbClr val="000080"/>
            </a:solidFill>
            <a:round/>
            <a:headEnd/>
            <a:tailEnd/>
          </a:ln>
        </p:spPr>
        <p:txBody>
          <a:bodyPr/>
          <a:lstStyle/>
          <a:p>
            <a:endParaRPr lang="es-ES"/>
          </a:p>
        </p:txBody>
      </p:sp>
      <p:sp>
        <p:nvSpPr>
          <p:cNvPr id="26633" name="Line 10"/>
          <p:cNvSpPr>
            <a:spLocks noChangeShapeType="1"/>
          </p:cNvSpPr>
          <p:nvPr/>
        </p:nvSpPr>
        <p:spPr bwMode="auto">
          <a:xfrm flipH="1">
            <a:off x="571472" y="762000"/>
            <a:ext cx="38128" cy="5738834"/>
          </a:xfrm>
          <a:prstGeom prst="line">
            <a:avLst/>
          </a:prstGeom>
          <a:noFill/>
          <a:ln w="22225">
            <a:solidFill>
              <a:srgbClr val="FF0000"/>
            </a:solidFill>
            <a:round/>
            <a:headEnd/>
            <a:tailEnd/>
          </a:ln>
        </p:spPr>
        <p:txBody>
          <a:bodyPr/>
          <a:lstStyle/>
          <a:p>
            <a:endParaRPr lang="es-ES"/>
          </a:p>
        </p:txBody>
      </p:sp>
      <p:sp>
        <p:nvSpPr>
          <p:cNvPr id="9" name="8 Rectángulo"/>
          <p:cNvSpPr/>
          <p:nvPr/>
        </p:nvSpPr>
        <p:spPr>
          <a:xfrm>
            <a:off x="928662" y="1643050"/>
            <a:ext cx="3722494" cy="430887"/>
          </a:xfrm>
          <a:prstGeom prst="rect">
            <a:avLst/>
          </a:prstGeom>
        </p:spPr>
        <p:txBody>
          <a:bodyPr wrap="none">
            <a:spAutoFit/>
          </a:bodyPr>
          <a:lstStyle/>
          <a:p>
            <a:pPr algn="just"/>
            <a:r>
              <a:rPr lang="es-ES" sz="2200" b="1" dirty="0" smtClean="0">
                <a:solidFill>
                  <a:srgbClr val="000000"/>
                </a:solidFill>
                <a:latin typeface="Tahoma" pitchFamily="34" charset="0"/>
                <a:cs typeface="Tahoma" pitchFamily="34" charset="0"/>
              </a:rPr>
              <a:t>Descripción de funciones</a:t>
            </a:r>
          </a:p>
        </p:txBody>
      </p:sp>
      <p:sp>
        <p:nvSpPr>
          <p:cNvPr id="11" name="Rectangle 1"/>
          <p:cNvSpPr>
            <a:spLocks noChangeArrowheads="1"/>
          </p:cNvSpPr>
          <p:nvPr/>
        </p:nvSpPr>
        <p:spPr bwMode="auto">
          <a:xfrm>
            <a:off x="1214414" y="2143116"/>
            <a:ext cx="7715303"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Bef>
                <a:spcPct val="0"/>
              </a:spcBef>
            </a:pPr>
            <a:r>
              <a:rPr lang="es-ES" b="1" dirty="0" smtClean="0">
                <a:solidFill>
                  <a:schemeClr val="tx1"/>
                </a:solidFill>
                <a:latin typeface="Tahoma" pitchFamily="34" charset="0"/>
                <a:cs typeface="Tahoma" pitchFamily="34" charset="0"/>
              </a:rPr>
              <a:t>Fotógrafo</a:t>
            </a:r>
          </a:p>
          <a:p>
            <a:pPr lvl="0" algn="just">
              <a:spcBef>
                <a:spcPct val="0"/>
              </a:spcBef>
            </a:pPr>
            <a:endParaRPr lang="es-ES" b="1"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•Efectúa ampliaciones, reducciones y restauraciones fotográficas.</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•Ordena, clasifica y archiva el material fotográfico.</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•Selecciona el equipo y material para realizar el trabajo.</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•Lleva el registro y control de la entrega de fotografías.</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•Lleva el control de los equipos fotográficos y equipos de laboratorio.</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•Elabora ayudas audiovisuales relacionadas con el área fotográfica.</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r>
              <a:rPr lang="es-ES" dirty="0" smtClean="0">
                <a:solidFill>
                  <a:schemeClr val="tx1"/>
                </a:solidFill>
                <a:latin typeface="Tahoma" pitchFamily="34" charset="0"/>
                <a:cs typeface="Tahoma" pitchFamily="34" charset="0"/>
              </a:rPr>
              <a:t>•Corrige y retoca fotografías.</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endParaRPr lang="es-ES" dirty="0" smtClean="0">
              <a:solidFill>
                <a:schemeClr val="tx1"/>
              </a:solidFill>
              <a:latin typeface="Tahoma" pitchFamily="34" charset="0"/>
              <a:cs typeface="Tahoma" pitchFamily="34" charset="0"/>
            </a:endParaRPr>
          </a:p>
        </p:txBody>
      </p:sp>
      <p:grpSp>
        <p:nvGrpSpPr>
          <p:cNvPr id="2" name="Group 15"/>
          <p:cNvGrpSpPr>
            <a:grpSpLocks/>
          </p:cNvGrpSpPr>
          <p:nvPr/>
        </p:nvGrpSpPr>
        <p:grpSpPr bwMode="auto">
          <a:xfrm>
            <a:off x="785786" y="2214554"/>
            <a:ext cx="304800" cy="304800"/>
            <a:chOff x="528" y="1200"/>
            <a:chExt cx="192" cy="192"/>
          </a:xfrm>
        </p:grpSpPr>
        <p:sp>
          <p:nvSpPr>
            <p:cNvPr id="12" name="Rectangle 1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3" name="Rectangle 1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26"/>
          <p:cNvSpPr txBox="1">
            <a:spLocks noChangeArrowheads="1"/>
          </p:cNvSpPr>
          <p:nvPr/>
        </p:nvSpPr>
        <p:spPr bwMode="auto">
          <a:xfrm>
            <a:off x="1676400" y="2819400"/>
            <a:ext cx="5715000" cy="366713"/>
          </a:xfrm>
          <a:prstGeom prst="rect">
            <a:avLst/>
          </a:prstGeom>
          <a:noFill/>
          <a:ln w="9525">
            <a:noFill/>
            <a:miter lim="800000"/>
            <a:headEnd/>
            <a:tailEnd/>
          </a:ln>
        </p:spPr>
        <p:txBody>
          <a:bodyPr>
            <a:spAutoFit/>
          </a:bodyPr>
          <a:lstStyle/>
          <a:p>
            <a:endParaRPr lang="es-EC"/>
          </a:p>
        </p:txBody>
      </p:sp>
      <p:sp>
        <p:nvSpPr>
          <p:cNvPr id="27651" name="Text Box 1027"/>
          <p:cNvSpPr txBox="1">
            <a:spLocks noChangeArrowheads="1"/>
          </p:cNvSpPr>
          <p:nvPr/>
        </p:nvSpPr>
        <p:spPr bwMode="auto">
          <a:xfrm>
            <a:off x="2743200" y="3200400"/>
            <a:ext cx="4267200" cy="641350"/>
          </a:xfrm>
          <a:prstGeom prst="rect">
            <a:avLst/>
          </a:prstGeom>
          <a:noFill/>
          <a:ln w="9525">
            <a:noFill/>
            <a:miter lim="800000"/>
            <a:headEnd/>
            <a:tailEnd/>
          </a:ln>
        </p:spPr>
        <p:txBody>
          <a:bodyPr>
            <a:spAutoFit/>
          </a:bodyPr>
          <a:lstStyle/>
          <a:p>
            <a:r>
              <a:rPr lang="es-EC" sz="3600">
                <a:solidFill>
                  <a:schemeClr val="tx1"/>
                </a:solidFill>
              </a:rPr>
              <a:t>SITUACIÓN ACTUAL</a:t>
            </a:r>
            <a:endParaRPr lang="es-ES" sz="3600">
              <a:solidFill>
                <a:schemeClr val="tx1"/>
              </a:solidFill>
            </a:endParaRPr>
          </a:p>
        </p:txBody>
      </p:sp>
      <p:sp>
        <p:nvSpPr>
          <p:cNvPr id="27652" name="Line 1028"/>
          <p:cNvSpPr>
            <a:spLocks noChangeShapeType="1"/>
          </p:cNvSpPr>
          <p:nvPr/>
        </p:nvSpPr>
        <p:spPr bwMode="auto">
          <a:xfrm>
            <a:off x="2819400" y="990600"/>
            <a:ext cx="0" cy="5181600"/>
          </a:xfrm>
          <a:prstGeom prst="line">
            <a:avLst/>
          </a:prstGeom>
          <a:noFill/>
          <a:ln w="57150">
            <a:solidFill>
              <a:srgbClr val="000080"/>
            </a:solidFill>
            <a:round/>
            <a:headEnd/>
            <a:tailEnd/>
          </a:ln>
        </p:spPr>
        <p:txBody>
          <a:bodyPr/>
          <a:lstStyle/>
          <a:p>
            <a:endParaRPr lang="es-ES"/>
          </a:p>
        </p:txBody>
      </p:sp>
      <p:sp>
        <p:nvSpPr>
          <p:cNvPr id="27653" name="Line 1029"/>
          <p:cNvSpPr>
            <a:spLocks noChangeShapeType="1"/>
          </p:cNvSpPr>
          <p:nvPr/>
        </p:nvSpPr>
        <p:spPr bwMode="auto">
          <a:xfrm>
            <a:off x="533400" y="3810000"/>
            <a:ext cx="7239000" cy="0"/>
          </a:xfrm>
          <a:prstGeom prst="line">
            <a:avLst/>
          </a:prstGeom>
          <a:noFill/>
          <a:ln w="28575">
            <a:solidFill>
              <a:srgbClr val="FF0000"/>
            </a:solidFill>
            <a:prstDash val="sysDot"/>
            <a:round/>
            <a:headEnd/>
            <a:tailEnd/>
          </a:ln>
        </p:spPr>
        <p:txBody>
          <a:bodyPr/>
          <a:lstStyle/>
          <a:p>
            <a:endParaRPr lang="es-ES"/>
          </a:p>
        </p:txBody>
      </p:sp>
      <p:sp>
        <p:nvSpPr>
          <p:cNvPr id="27654" name="Line 1030"/>
          <p:cNvSpPr>
            <a:spLocks noChangeShapeType="1"/>
          </p:cNvSpPr>
          <p:nvPr/>
        </p:nvSpPr>
        <p:spPr bwMode="auto">
          <a:xfrm>
            <a:off x="2743200" y="990600"/>
            <a:ext cx="0" cy="5181600"/>
          </a:xfrm>
          <a:prstGeom prst="line">
            <a:avLst/>
          </a:prstGeom>
          <a:noFill/>
          <a:ln w="57150">
            <a:solidFill>
              <a:srgbClr val="FF0000"/>
            </a:solidFill>
            <a:round/>
            <a:headEnd/>
            <a:tailEnd/>
          </a:ln>
        </p:spPr>
        <p:txBody>
          <a:bodyPr/>
          <a:lstStyle/>
          <a:p>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828800" y="762000"/>
            <a:ext cx="5105400" cy="466725"/>
          </a:xfrm>
          <a:prstGeom prst="rect">
            <a:avLst/>
          </a:prstGeom>
          <a:noFill/>
          <a:ln w="9525">
            <a:solidFill>
              <a:srgbClr val="000080"/>
            </a:solidFill>
            <a:miter lim="800000"/>
            <a:headEnd/>
            <a:tailEnd/>
          </a:ln>
        </p:spPr>
        <p:txBody>
          <a:bodyPr>
            <a:spAutoFit/>
          </a:bodyPr>
          <a:lstStyle/>
          <a:p>
            <a:r>
              <a:rPr lang="es-ES" sz="2400">
                <a:solidFill>
                  <a:schemeClr val="tx1"/>
                </a:solidFill>
                <a:cs typeface="Times New Roman" pitchFamily="18" charset="0"/>
              </a:rPr>
              <a:t>ANÁLISIS FODA</a:t>
            </a:r>
            <a:r>
              <a:rPr lang="es-ES" sz="2400">
                <a:solidFill>
                  <a:schemeClr val="tx1"/>
                </a:solidFill>
              </a:rPr>
              <a:t> </a:t>
            </a:r>
          </a:p>
        </p:txBody>
      </p:sp>
      <p:sp>
        <p:nvSpPr>
          <p:cNvPr id="32771" name="Text Box 3"/>
          <p:cNvSpPr txBox="1">
            <a:spLocks noChangeArrowheads="1"/>
          </p:cNvSpPr>
          <p:nvPr/>
        </p:nvSpPr>
        <p:spPr bwMode="auto">
          <a:xfrm>
            <a:off x="1143000" y="2133600"/>
            <a:ext cx="1981200" cy="457200"/>
          </a:xfrm>
          <a:prstGeom prst="rect">
            <a:avLst/>
          </a:prstGeom>
          <a:solidFill>
            <a:srgbClr val="000000"/>
          </a:solidFill>
          <a:ln w="9525">
            <a:noFill/>
            <a:miter lim="800000"/>
            <a:headEnd/>
            <a:tailEnd/>
          </a:ln>
        </p:spPr>
        <p:txBody>
          <a:bodyPr>
            <a:spAutoFit/>
          </a:bodyPr>
          <a:lstStyle/>
          <a:p>
            <a:pPr algn="l"/>
            <a:r>
              <a:rPr lang="es-ES" sz="2400">
                <a:cs typeface="Times New Roman" pitchFamily="18" charset="0"/>
              </a:rPr>
              <a:t>FORTALEZAS</a:t>
            </a:r>
            <a:r>
              <a:rPr lang="es-ES" sz="2400"/>
              <a:t> </a:t>
            </a:r>
          </a:p>
        </p:txBody>
      </p:sp>
      <p:sp>
        <p:nvSpPr>
          <p:cNvPr id="32772" name="Text Box 4"/>
          <p:cNvSpPr txBox="1">
            <a:spLocks noChangeArrowheads="1"/>
          </p:cNvSpPr>
          <p:nvPr/>
        </p:nvSpPr>
        <p:spPr bwMode="auto">
          <a:xfrm>
            <a:off x="2438400" y="2895600"/>
            <a:ext cx="5943600" cy="3762568"/>
          </a:xfrm>
          <a:prstGeom prst="rect">
            <a:avLst/>
          </a:prstGeom>
          <a:noFill/>
          <a:ln w="9525">
            <a:noFill/>
            <a:miter lim="800000"/>
            <a:headEnd/>
            <a:tailEnd/>
          </a:ln>
        </p:spPr>
        <p:txBody>
          <a:bodyPr>
            <a:spAutoFit/>
          </a:bodyPr>
          <a:lstStyle/>
          <a:p>
            <a:pPr algn="l"/>
            <a:r>
              <a:rPr lang="es-ES" dirty="0" smtClean="0">
                <a:solidFill>
                  <a:schemeClr val="tx1"/>
                </a:solidFill>
                <a:latin typeface="Tahoma" pitchFamily="34" charset="0"/>
                <a:cs typeface="Arial" charset="0"/>
              </a:rPr>
              <a:t>El contenido del Texto está elaborado por profesionales universitarios y politécnicos con amplia experiencia en el quehacer educativo.</a:t>
            </a:r>
            <a:endParaRPr lang="es-MX" sz="1000" dirty="0">
              <a:solidFill>
                <a:schemeClr val="tx1"/>
              </a:solidFill>
              <a:latin typeface="Tahoma" pitchFamily="34" charset="0"/>
              <a:cs typeface="Arial" charset="0"/>
            </a:endParaRPr>
          </a:p>
          <a:p>
            <a:pPr algn="just"/>
            <a:r>
              <a:rPr lang="es-ES" dirty="0" smtClean="0">
                <a:solidFill>
                  <a:schemeClr val="tx1"/>
                </a:solidFill>
                <a:latin typeface="Tahoma" pitchFamily="34" charset="0"/>
                <a:cs typeface="Arial" charset="0"/>
              </a:rPr>
              <a:t>El contenido del texto sigue los lineamientos del nuevo Bachillerato General Unificado.</a:t>
            </a:r>
            <a:endParaRPr lang="es-ES" sz="900" dirty="0">
              <a:solidFill>
                <a:schemeClr val="tx1"/>
              </a:solidFill>
              <a:latin typeface="Tahoma" pitchFamily="34" charset="0"/>
              <a:cs typeface="Times New Roman" pitchFamily="18" charset="0"/>
            </a:endParaRPr>
          </a:p>
          <a:p>
            <a:pPr algn="just"/>
            <a:r>
              <a:rPr lang="es-ES" dirty="0" smtClean="0">
                <a:solidFill>
                  <a:schemeClr val="tx1"/>
                </a:solidFill>
                <a:latin typeface="Tahoma" pitchFamily="34" charset="0"/>
                <a:cs typeface="Times New Roman" pitchFamily="18" charset="0"/>
              </a:rPr>
              <a:t>Los criterios pedagógicos utilizados y la innovación en cuanto a la estructura de presentación de los contenidos y los ejercicios lo vuelven un texto de sencilla aplicación y lectura.</a:t>
            </a:r>
            <a:endParaRPr lang="es-ES" dirty="0">
              <a:solidFill>
                <a:schemeClr val="tx1"/>
              </a:solidFill>
              <a:latin typeface="Tahoma" pitchFamily="34" charset="0"/>
              <a:cs typeface="Times New Roman" pitchFamily="18" charset="0"/>
            </a:endParaRPr>
          </a:p>
          <a:p>
            <a:pPr algn="l"/>
            <a:endParaRPr lang="es-ES" sz="900" dirty="0">
              <a:solidFill>
                <a:schemeClr val="tx1"/>
              </a:solidFill>
              <a:latin typeface="Tahoma" pitchFamily="34" charset="0"/>
              <a:cs typeface="Times New Roman" pitchFamily="18" charset="0"/>
            </a:endParaRPr>
          </a:p>
          <a:p>
            <a:pPr algn="l"/>
            <a:r>
              <a:rPr lang="es-ES" dirty="0" smtClean="0">
                <a:solidFill>
                  <a:schemeClr val="tx1"/>
                </a:solidFill>
                <a:latin typeface="Tahoma" pitchFamily="34" charset="0"/>
                <a:cs typeface="Times New Roman" pitchFamily="18" charset="0"/>
              </a:rPr>
              <a:t>Los bajos costos de producción que manejamos debido a la reducida nómina..</a:t>
            </a:r>
            <a:endParaRPr lang="es-ES" dirty="0">
              <a:solidFill>
                <a:schemeClr val="tx1"/>
              </a:solidFill>
              <a:latin typeface="Tahoma" pitchFamily="34" charset="0"/>
              <a:cs typeface="Times New Roman" pitchFamily="18" charset="0"/>
            </a:endParaRPr>
          </a:p>
        </p:txBody>
      </p:sp>
      <p:grpSp>
        <p:nvGrpSpPr>
          <p:cNvPr id="32773" name="Group 5"/>
          <p:cNvGrpSpPr>
            <a:grpSpLocks/>
          </p:cNvGrpSpPr>
          <p:nvPr/>
        </p:nvGrpSpPr>
        <p:grpSpPr bwMode="auto">
          <a:xfrm>
            <a:off x="1905000" y="2895600"/>
            <a:ext cx="304800" cy="304800"/>
            <a:chOff x="528" y="1200"/>
            <a:chExt cx="192" cy="192"/>
          </a:xfrm>
        </p:grpSpPr>
        <p:sp>
          <p:nvSpPr>
            <p:cNvPr id="32786" name="Rectangle 6"/>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2787" name="Rectangle 7"/>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32774" name="Group 8"/>
          <p:cNvGrpSpPr>
            <a:grpSpLocks/>
          </p:cNvGrpSpPr>
          <p:nvPr/>
        </p:nvGrpSpPr>
        <p:grpSpPr bwMode="auto">
          <a:xfrm>
            <a:off x="1928794" y="4000504"/>
            <a:ext cx="304800" cy="304800"/>
            <a:chOff x="528" y="1200"/>
            <a:chExt cx="192" cy="192"/>
          </a:xfrm>
        </p:grpSpPr>
        <p:sp>
          <p:nvSpPr>
            <p:cNvPr id="32784"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2785"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32775" name="Group 11"/>
          <p:cNvGrpSpPr>
            <a:grpSpLocks/>
          </p:cNvGrpSpPr>
          <p:nvPr/>
        </p:nvGrpSpPr>
        <p:grpSpPr bwMode="auto">
          <a:xfrm>
            <a:off x="1928794" y="4714884"/>
            <a:ext cx="304800" cy="304800"/>
            <a:chOff x="528" y="1200"/>
            <a:chExt cx="192" cy="192"/>
          </a:xfrm>
        </p:grpSpPr>
        <p:sp>
          <p:nvSpPr>
            <p:cNvPr id="32782" name="Rectangle 12"/>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2783" name="Rectangle 13"/>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32776" name="Line 14"/>
          <p:cNvSpPr>
            <a:spLocks noChangeShapeType="1"/>
          </p:cNvSpPr>
          <p:nvPr/>
        </p:nvSpPr>
        <p:spPr bwMode="auto">
          <a:xfrm>
            <a:off x="3276600" y="2362200"/>
            <a:ext cx="5029200" cy="0"/>
          </a:xfrm>
          <a:prstGeom prst="line">
            <a:avLst/>
          </a:prstGeom>
          <a:noFill/>
          <a:ln w="9525">
            <a:solidFill>
              <a:srgbClr val="FF0000"/>
            </a:solidFill>
            <a:round/>
            <a:headEnd/>
            <a:tailEnd/>
          </a:ln>
        </p:spPr>
        <p:txBody>
          <a:bodyPr/>
          <a:lstStyle/>
          <a:p>
            <a:endParaRPr lang="es-ES"/>
          </a:p>
        </p:txBody>
      </p:sp>
      <p:sp>
        <p:nvSpPr>
          <p:cNvPr id="32777" name="Line 15"/>
          <p:cNvSpPr>
            <a:spLocks noChangeShapeType="1"/>
          </p:cNvSpPr>
          <p:nvPr/>
        </p:nvSpPr>
        <p:spPr bwMode="auto">
          <a:xfrm flipH="1">
            <a:off x="8260081" y="2362200"/>
            <a:ext cx="45719" cy="4352948"/>
          </a:xfrm>
          <a:prstGeom prst="line">
            <a:avLst/>
          </a:prstGeom>
          <a:noFill/>
          <a:ln w="9525">
            <a:solidFill>
              <a:srgbClr val="000080"/>
            </a:solidFill>
            <a:round/>
            <a:headEnd/>
            <a:tailEnd/>
          </a:ln>
        </p:spPr>
        <p:txBody>
          <a:bodyPr/>
          <a:lstStyle/>
          <a:p>
            <a:endParaRPr lang="es-ES"/>
          </a:p>
        </p:txBody>
      </p:sp>
      <p:sp>
        <p:nvSpPr>
          <p:cNvPr id="32778" name="Line 16"/>
          <p:cNvSpPr>
            <a:spLocks noChangeShapeType="1"/>
          </p:cNvSpPr>
          <p:nvPr/>
        </p:nvSpPr>
        <p:spPr bwMode="auto">
          <a:xfrm>
            <a:off x="1785918" y="6715148"/>
            <a:ext cx="6477000" cy="0"/>
          </a:xfrm>
          <a:prstGeom prst="line">
            <a:avLst/>
          </a:prstGeom>
          <a:noFill/>
          <a:ln w="9525">
            <a:solidFill>
              <a:srgbClr val="FF0000"/>
            </a:solidFill>
            <a:round/>
            <a:headEnd/>
            <a:tailEnd/>
          </a:ln>
        </p:spPr>
        <p:txBody>
          <a:bodyPr/>
          <a:lstStyle/>
          <a:p>
            <a:endParaRPr lang="es-ES"/>
          </a:p>
        </p:txBody>
      </p:sp>
      <p:grpSp>
        <p:nvGrpSpPr>
          <p:cNvPr id="32779" name="Group 17"/>
          <p:cNvGrpSpPr>
            <a:grpSpLocks/>
          </p:cNvGrpSpPr>
          <p:nvPr/>
        </p:nvGrpSpPr>
        <p:grpSpPr bwMode="auto">
          <a:xfrm>
            <a:off x="2000232" y="6072206"/>
            <a:ext cx="304800" cy="304800"/>
            <a:chOff x="528" y="1200"/>
            <a:chExt cx="192" cy="192"/>
          </a:xfrm>
        </p:grpSpPr>
        <p:sp>
          <p:nvSpPr>
            <p:cNvPr id="32780" name="Rectangle 18"/>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2781" name="Rectangle 19"/>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219200" y="1752600"/>
            <a:ext cx="2590800" cy="457200"/>
          </a:xfrm>
          <a:prstGeom prst="rect">
            <a:avLst/>
          </a:prstGeom>
          <a:solidFill>
            <a:srgbClr val="000000"/>
          </a:solidFill>
          <a:ln w="9525">
            <a:noFill/>
            <a:miter lim="800000"/>
            <a:headEnd/>
            <a:tailEnd/>
          </a:ln>
        </p:spPr>
        <p:txBody>
          <a:bodyPr>
            <a:spAutoFit/>
          </a:bodyPr>
          <a:lstStyle/>
          <a:p>
            <a:r>
              <a:rPr lang="es-AR" sz="2400">
                <a:cs typeface="Arial" charset="0"/>
              </a:rPr>
              <a:t>OPORTUNIDADES</a:t>
            </a:r>
            <a:r>
              <a:rPr lang="es-ES" sz="2400" b="1">
                <a:latin typeface="Times New Roman" pitchFamily="18" charset="0"/>
              </a:rPr>
              <a:t> </a:t>
            </a:r>
            <a:endParaRPr lang="es-ES">
              <a:latin typeface="Arial" charset="0"/>
              <a:cs typeface="Arial" charset="0"/>
            </a:endParaRPr>
          </a:p>
        </p:txBody>
      </p:sp>
      <p:sp>
        <p:nvSpPr>
          <p:cNvPr id="33795" name="Text Box 3"/>
          <p:cNvSpPr txBox="1">
            <a:spLocks noChangeArrowheads="1"/>
          </p:cNvSpPr>
          <p:nvPr/>
        </p:nvSpPr>
        <p:spPr bwMode="auto">
          <a:xfrm>
            <a:off x="2286000" y="2819400"/>
            <a:ext cx="5867400" cy="3416320"/>
          </a:xfrm>
          <a:prstGeom prst="rect">
            <a:avLst/>
          </a:prstGeom>
          <a:noFill/>
          <a:ln w="9525">
            <a:noFill/>
            <a:miter lim="800000"/>
            <a:headEnd/>
            <a:tailEnd/>
          </a:ln>
        </p:spPr>
        <p:txBody>
          <a:bodyPr>
            <a:spAutoFit/>
          </a:bodyPr>
          <a:lstStyle/>
          <a:p>
            <a:pPr algn="just"/>
            <a:r>
              <a:rPr lang="es-ES" dirty="0" smtClean="0">
                <a:solidFill>
                  <a:schemeClr val="tx1"/>
                </a:solidFill>
                <a:latin typeface="Tahoma" pitchFamily="34" charset="0"/>
                <a:cs typeface="Times New Roman" pitchFamily="18" charset="0"/>
              </a:rPr>
              <a:t>Ingresar con un nuevo texto que cubre un programa de reciente creación por parte del Ministerio, lo que nos abrirá las puertas de los colegios particulares y nacionales por ser los primeros en el mercado en cubrir dicho contenido</a:t>
            </a:r>
            <a:endParaRPr lang="es-EC" dirty="0">
              <a:solidFill>
                <a:schemeClr val="tx1"/>
              </a:solidFill>
              <a:latin typeface="Tahoma" pitchFamily="34" charset="0"/>
            </a:endParaRPr>
          </a:p>
          <a:p>
            <a:pPr algn="just"/>
            <a:r>
              <a:rPr lang="es-ES" dirty="0" smtClean="0">
                <a:solidFill>
                  <a:schemeClr val="tx1"/>
                </a:solidFill>
                <a:latin typeface="Tahoma" pitchFamily="34" charset="0"/>
                <a:cs typeface="Arial" charset="0"/>
              </a:rPr>
              <a:t>Posicionarnos en el mercado de los colegios técnicos que ofrecen las especializaciones en comercio y administración, puesto que este será el fuerte de las aplicaciones del texto</a:t>
            </a:r>
            <a:endParaRPr lang="es-MX" dirty="0">
              <a:solidFill>
                <a:schemeClr val="tx1"/>
              </a:solidFill>
              <a:latin typeface="Tahoma" pitchFamily="34" charset="0"/>
              <a:cs typeface="Arial" charset="0"/>
            </a:endParaRPr>
          </a:p>
          <a:p>
            <a:pPr algn="just"/>
            <a:r>
              <a:rPr lang="es-ES" dirty="0" smtClean="0">
                <a:solidFill>
                  <a:schemeClr val="tx1"/>
                </a:solidFill>
                <a:latin typeface="Tahoma" pitchFamily="34" charset="0"/>
                <a:cs typeface="Arial" charset="0"/>
              </a:rPr>
              <a:t>Acceder a un mercado que seguro acogerá con buenos ojos nuestro producto</a:t>
            </a:r>
            <a:endParaRPr lang="es-ES" dirty="0">
              <a:latin typeface="Tahoma" pitchFamily="34" charset="0"/>
            </a:endParaRPr>
          </a:p>
        </p:txBody>
      </p:sp>
      <p:grpSp>
        <p:nvGrpSpPr>
          <p:cNvPr id="33796" name="Group 4"/>
          <p:cNvGrpSpPr>
            <a:grpSpLocks/>
          </p:cNvGrpSpPr>
          <p:nvPr/>
        </p:nvGrpSpPr>
        <p:grpSpPr bwMode="auto">
          <a:xfrm>
            <a:off x="1752600" y="2819400"/>
            <a:ext cx="304800" cy="304800"/>
            <a:chOff x="528" y="1200"/>
            <a:chExt cx="192" cy="192"/>
          </a:xfrm>
        </p:grpSpPr>
        <p:sp>
          <p:nvSpPr>
            <p:cNvPr id="33806" name="Rectangle 5"/>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3807" name="Rectangle 6"/>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33797" name="Group 7"/>
          <p:cNvGrpSpPr>
            <a:grpSpLocks/>
          </p:cNvGrpSpPr>
          <p:nvPr/>
        </p:nvGrpSpPr>
        <p:grpSpPr bwMode="auto">
          <a:xfrm>
            <a:off x="1714480" y="4429132"/>
            <a:ext cx="304800" cy="304800"/>
            <a:chOff x="528" y="1200"/>
            <a:chExt cx="192" cy="192"/>
          </a:xfrm>
        </p:grpSpPr>
        <p:sp>
          <p:nvSpPr>
            <p:cNvPr id="33804" name="Rectangle 8"/>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3805" name="Rectangle 9"/>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33798" name="Group 10"/>
          <p:cNvGrpSpPr>
            <a:grpSpLocks/>
          </p:cNvGrpSpPr>
          <p:nvPr/>
        </p:nvGrpSpPr>
        <p:grpSpPr bwMode="auto">
          <a:xfrm>
            <a:off x="1714480" y="5572140"/>
            <a:ext cx="304800" cy="304800"/>
            <a:chOff x="528" y="1200"/>
            <a:chExt cx="192" cy="192"/>
          </a:xfrm>
        </p:grpSpPr>
        <p:sp>
          <p:nvSpPr>
            <p:cNvPr id="33802" name="Rectangle 11"/>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3803" name="Rectangle 12"/>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33799" name="Line 13"/>
          <p:cNvSpPr>
            <a:spLocks noChangeShapeType="1"/>
          </p:cNvSpPr>
          <p:nvPr/>
        </p:nvSpPr>
        <p:spPr bwMode="auto">
          <a:xfrm flipV="1">
            <a:off x="4114800" y="1971040"/>
            <a:ext cx="4114800" cy="10160"/>
          </a:xfrm>
          <a:prstGeom prst="line">
            <a:avLst/>
          </a:prstGeom>
          <a:noFill/>
          <a:ln w="9525">
            <a:solidFill>
              <a:srgbClr val="FF0000"/>
            </a:solidFill>
            <a:round/>
            <a:headEnd/>
            <a:tailEnd/>
          </a:ln>
        </p:spPr>
        <p:txBody>
          <a:bodyPr/>
          <a:lstStyle/>
          <a:p>
            <a:endParaRPr lang="es-ES"/>
          </a:p>
        </p:txBody>
      </p:sp>
      <p:sp>
        <p:nvSpPr>
          <p:cNvPr id="33800" name="Line 14"/>
          <p:cNvSpPr>
            <a:spLocks noChangeShapeType="1"/>
          </p:cNvSpPr>
          <p:nvPr/>
        </p:nvSpPr>
        <p:spPr bwMode="auto">
          <a:xfrm>
            <a:off x="1571604" y="6429396"/>
            <a:ext cx="6553200" cy="0"/>
          </a:xfrm>
          <a:prstGeom prst="line">
            <a:avLst/>
          </a:prstGeom>
          <a:noFill/>
          <a:ln w="9525">
            <a:solidFill>
              <a:srgbClr val="FF0000"/>
            </a:solidFill>
            <a:round/>
            <a:headEnd/>
            <a:tailEnd/>
          </a:ln>
        </p:spPr>
        <p:txBody>
          <a:bodyPr/>
          <a:lstStyle/>
          <a:p>
            <a:endParaRPr lang="es-ES"/>
          </a:p>
        </p:txBody>
      </p:sp>
      <p:sp>
        <p:nvSpPr>
          <p:cNvPr id="16" name="Line 15"/>
          <p:cNvSpPr>
            <a:spLocks noChangeShapeType="1"/>
          </p:cNvSpPr>
          <p:nvPr/>
        </p:nvSpPr>
        <p:spPr bwMode="auto">
          <a:xfrm flipH="1">
            <a:off x="8143144" y="1971040"/>
            <a:ext cx="76296" cy="4450080"/>
          </a:xfrm>
          <a:prstGeom prst="line">
            <a:avLst/>
          </a:prstGeom>
          <a:noFill/>
          <a:ln w="9525">
            <a:solidFill>
              <a:srgbClr val="000080"/>
            </a:solidFill>
            <a:round/>
            <a:headEnd/>
            <a:tailEnd/>
          </a:ln>
        </p:spPr>
        <p:txBody>
          <a:bodyPr/>
          <a:lstStyle/>
          <a:p>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838200" y="685800"/>
            <a:ext cx="2057400" cy="457200"/>
          </a:xfrm>
          <a:prstGeom prst="rect">
            <a:avLst/>
          </a:prstGeom>
          <a:solidFill>
            <a:srgbClr val="000000"/>
          </a:solidFill>
          <a:ln w="9525">
            <a:noFill/>
            <a:miter lim="800000"/>
            <a:headEnd/>
            <a:tailEnd/>
          </a:ln>
        </p:spPr>
        <p:txBody>
          <a:bodyPr>
            <a:spAutoFit/>
          </a:bodyPr>
          <a:lstStyle/>
          <a:p>
            <a:r>
              <a:rPr lang="es-EC" sz="2400"/>
              <a:t>DEBILIDADES</a:t>
            </a:r>
          </a:p>
        </p:txBody>
      </p:sp>
      <p:sp>
        <p:nvSpPr>
          <p:cNvPr id="34819" name="Text Box 3"/>
          <p:cNvSpPr txBox="1">
            <a:spLocks noChangeArrowheads="1"/>
          </p:cNvSpPr>
          <p:nvPr/>
        </p:nvSpPr>
        <p:spPr bwMode="auto">
          <a:xfrm>
            <a:off x="1447800" y="1524000"/>
            <a:ext cx="7162800" cy="2862322"/>
          </a:xfrm>
          <a:prstGeom prst="rect">
            <a:avLst/>
          </a:prstGeom>
          <a:noFill/>
          <a:ln w="9525">
            <a:noFill/>
            <a:miter lim="800000"/>
            <a:headEnd/>
            <a:tailEnd/>
          </a:ln>
        </p:spPr>
        <p:txBody>
          <a:bodyPr>
            <a:spAutoFit/>
          </a:bodyPr>
          <a:lstStyle/>
          <a:p>
            <a:pPr algn="just"/>
            <a:r>
              <a:rPr lang="es-ES" dirty="0" smtClean="0">
                <a:solidFill>
                  <a:schemeClr val="tx1"/>
                </a:solidFill>
                <a:latin typeface="Tahoma" pitchFamily="34" charset="0"/>
                <a:cs typeface="Times New Roman" pitchFamily="18" charset="0"/>
              </a:rPr>
              <a:t>Como todo texto nuevo, se necesitará un período para que este sea leído, evaluado y reconocido en el mercado, lo que significa que tomará un buen período de tiempo alcanzar cierto grado de posicionamiento en el mercado.</a:t>
            </a:r>
            <a:endParaRPr lang="es-EC" dirty="0">
              <a:solidFill>
                <a:schemeClr val="tx1"/>
              </a:solidFill>
              <a:latin typeface="Tahoma" pitchFamily="34" charset="0"/>
            </a:endParaRPr>
          </a:p>
          <a:p>
            <a:pPr algn="just"/>
            <a:r>
              <a:rPr lang="es-ES" dirty="0" smtClean="0">
                <a:solidFill>
                  <a:schemeClr val="tx1"/>
                </a:solidFill>
                <a:latin typeface="Tahoma" pitchFamily="34" charset="0"/>
                <a:cs typeface="Arial" charset="0"/>
              </a:rPr>
              <a:t>La falta de capital el cual es un problema para toda empresa nueva significará un reto a vencer en el dificultoso mundo del acceso al crédito.</a:t>
            </a:r>
            <a:endParaRPr lang="es-EC" dirty="0" smtClean="0">
              <a:solidFill>
                <a:schemeClr val="tx1"/>
              </a:solidFill>
              <a:latin typeface="Tahoma" pitchFamily="34" charset="0"/>
              <a:cs typeface="Arial" charset="0"/>
            </a:endParaRPr>
          </a:p>
          <a:p>
            <a:pPr algn="just"/>
            <a:r>
              <a:rPr lang="es-ES" dirty="0" smtClean="0">
                <a:solidFill>
                  <a:schemeClr val="tx1"/>
                </a:solidFill>
                <a:latin typeface="Tahoma" pitchFamily="34" charset="0"/>
                <a:cs typeface="Arial" charset="0"/>
              </a:rPr>
              <a:t>El </a:t>
            </a:r>
            <a:r>
              <a:rPr lang="es-ES" dirty="0">
                <a:solidFill>
                  <a:schemeClr val="tx1"/>
                </a:solidFill>
                <a:latin typeface="Tahoma" pitchFamily="34" charset="0"/>
                <a:cs typeface="Arial" charset="0"/>
              </a:rPr>
              <a:t>bajo volumen inicial de impresión significará un alto costo en primera instancia lo que mermará la ganancia de los primeros años. </a:t>
            </a:r>
          </a:p>
        </p:txBody>
      </p:sp>
      <p:sp>
        <p:nvSpPr>
          <p:cNvPr id="34820" name="Line 4"/>
          <p:cNvSpPr>
            <a:spLocks noChangeShapeType="1"/>
          </p:cNvSpPr>
          <p:nvPr/>
        </p:nvSpPr>
        <p:spPr bwMode="auto">
          <a:xfrm>
            <a:off x="457200" y="685800"/>
            <a:ext cx="0" cy="5334000"/>
          </a:xfrm>
          <a:prstGeom prst="line">
            <a:avLst/>
          </a:prstGeom>
          <a:noFill/>
          <a:ln w="9525">
            <a:solidFill>
              <a:srgbClr val="FF0000"/>
            </a:solidFill>
            <a:round/>
            <a:headEnd/>
            <a:tailEnd/>
          </a:ln>
        </p:spPr>
        <p:txBody>
          <a:bodyPr/>
          <a:lstStyle/>
          <a:p>
            <a:endParaRPr lang="es-ES"/>
          </a:p>
        </p:txBody>
      </p:sp>
      <p:sp>
        <p:nvSpPr>
          <p:cNvPr id="34821" name="Line 5"/>
          <p:cNvSpPr>
            <a:spLocks noChangeShapeType="1"/>
          </p:cNvSpPr>
          <p:nvPr/>
        </p:nvSpPr>
        <p:spPr bwMode="auto">
          <a:xfrm>
            <a:off x="457200" y="6019800"/>
            <a:ext cx="8077200" cy="0"/>
          </a:xfrm>
          <a:prstGeom prst="line">
            <a:avLst/>
          </a:prstGeom>
          <a:noFill/>
          <a:ln w="9525">
            <a:solidFill>
              <a:srgbClr val="000080"/>
            </a:solidFill>
            <a:round/>
            <a:headEnd/>
            <a:tailEnd/>
          </a:ln>
        </p:spPr>
        <p:txBody>
          <a:bodyPr/>
          <a:lstStyle/>
          <a:p>
            <a:endParaRPr lang="es-ES"/>
          </a:p>
        </p:txBody>
      </p:sp>
      <p:grpSp>
        <p:nvGrpSpPr>
          <p:cNvPr id="34822" name="Group 6"/>
          <p:cNvGrpSpPr>
            <a:grpSpLocks/>
          </p:cNvGrpSpPr>
          <p:nvPr/>
        </p:nvGrpSpPr>
        <p:grpSpPr bwMode="auto">
          <a:xfrm>
            <a:off x="990600" y="1600200"/>
            <a:ext cx="228600" cy="152400"/>
            <a:chOff x="528" y="1200"/>
            <a:chExt cx="192" cy="192"/>
          </a:xfrm>
        </p:grpSpPr>
        <p:sp>
          <p:nvSpPr>
            <p:cNvPr id="34847" name="Rectangle 7"/>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4848" name="Rectangle 8"/>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34825" name="Group 15"/>
          <p:cNvGrpSpPr>
            <a:grpSpLocks/>
          </p:cNvGrpSpPr>
          <p:nvPr/>
        </p:nvGrpSpPr>
        <p:grpSpPr bwMode="auto">
          <a:xfrm>
            <a:off x="1009650" y="2854325"/>
            <a:ext cx="228600" cy="152400"/>
            <a:chOff x="528" y="1200"/>
            <a:chExt cx="192" cy="192"/>
          </a:xfrm>
        </p:grpSpPr>
        <p:sp>
          <p:nvSpPr>
            <p:cNvPr id="34841" name="Rectangle 16"/>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4842" name="Rectangle 17"/>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34829" name="Group 27"/>
          <p:cNvGrpSpPr>
            <a:grpSpLocks/>
          </p:cNvGrpSpPr>
          <p:nvPr/>
        </p:nvGrpSpPr>
        <p:grpSpPr bwMode="auto">
          <a:xfrm>
            <a:off x="1000100" y="3857628"/>
            <a:ext cx="228600" cy="152400"/>
            <a:chOff x="528" y="1200"/>
            <a:chExt cx="192" cy="192"/>
          </a:xfrm>
        </p:grpSpPr>
        <p:sp>
          <p:nvSpPr>
            <p:cNvPr id="34833" name="Rectangle 28"/>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4834" name="Rectangle 29"/>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15" name="Line 4"/>
          <p:cNvSpPr>
            <a:spLocks noChangeShapeType="1"/>
          </p:cNvSpPr>
          <p:nvPr/>
        </p:nvSpPr>
        <p:spPr bwMode="auto">
          <a:xfrm>
            <a:off x="2857488" y="857232"/>
            <a:ext cx="5638800" cy="0"/>
          </a:xfrm>
          <a:prstGeom prst="line">
            <a:avLst/>
          </a:prstGeom>
          <a:noFill/>
          <a:ln w="9525">
            <a:solidFill>
              <a:srgbClr val="FF0000"/>
            </a:solidFill>
            <a:round/>
            <a:headEnd/>
            <a:tailEnd/>
          </a:ln>
        </p:spPr>
        <p:txBody>
          <a:bodyPr/>
          <a:lstStyle/>
          <a:p>
            <a:endParaRPr lang="es-ES"/>
          </a:p>
        </p:txBody>
      </p:sp>
      <p:grpSp>
        <p:nvGrpSpPr>
          <p:cNvPr id="16" name="Group 11"/>
          <p:cNvGrpSpPr>
            <a:grpSpLocks/>
          </p:cNvGrpSpPr>
          <p:nvPr/>
        </p:nvGrpSpPr>
        <p:grpSpPr bwMode="auto">
          <a:xfrm>
            <a:off x="8572488" y="704832"/>
            <a:ext cx="304800" cy="304800"/>
            <a:chOff x="528" y="1200"/>
            <a:chExt cx="192" cy="192"/>
          </a:xfrm>
        </p:grpSpPr>
        <p:sp>
          <p:nvSpPr>
            <p:cNvPr id="17" name="Rectangle 12"/>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8" name="Rectangle 13"/>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026"/>
          <p:cNvSpPr txBox="1">
            <a:spLocks noChangeArrowheads="1"/>
          </p:cNvSpPr>
          <p:nvPr/>
        </p:nvSpPr>
        <p:spPr bwMode="auto">
          <a:xfrm>
            <a:off x="1676400" y="2819400"/>
            <a:ext cx="5715000" cy="366713"/>
          </a:xfrm>
          <a:prstGeom prst="rect">
            <a:avLst/>
          </a:prstGeom>
          <a:noFill/>
          <a:ln w="9525">
            <a:noFill/>
            <a:miter lim="800000"/>
            <a:headEnd/>
            <a:tailEnd/>
          </a:ln>
        </p:spPr>
        <p:txBody>
          <a:bodyPr>
            <a:spAutoFit/>
          </a:bodyPr>
          <a:lstStyle/>
          <a:p>
            <a:endParaRPr lang="es-EC"/>
          </a:p>
        </p:txBody>
      </p:sp>
      <p:sp>
        <p:nvSpPr>
          <p:cNvPr id="21507" name="Line 1028"/>
          <p:cNvSpPr>
            <a:spLocks noChangeShapeType="1"/>
          </p:cNvSpPr>
          <p:nvPr/>
        </p:nvSpPr>
        <p:spPr bwMode="auto">
          <a:xfrm>
            <a:off x="1600200" y="914400"/>
            <a:ext cx="0" cy="5181600"/>
          </a:xfrm>
          <a:prstGeom prst="line">
            <a:avLst/>
          </a:prstGeom>
          <a:noFill/>
          <a:ln w="57150">
            <a:solidFill>
              <a:srgbClr val="000080"/>
            </a:solidFill>
            <a:round/>
            <a:headEnd/>
            <a:tailEnd/>
          </a:ln>
        </p:spPr>
        <p:txBody>
          <a:bodyPr/>
          <a:lstStyle/>
          <a:p>
            <a:endParaRPr lang="es-ES"/>
          </a:p>
        </p:txBody>
      </p:sp>
      <p:sp>
        <p:nvSpPr>
          <p:cNvPr id="21508" name="Line 1029"/>
          <p:cNvSpPr>
            <a:spLocks noChangeShapeType="1"/>
          </p:cNvSpPr>
          <p:nvPr/>
        </p:nvSpPr>
        <p:spPr bwMode="auto">
          <a:xfrm>
            <a:off x="838200" y="6096000"/>
            <a:ext cx="7239000" cy="0"/>
          </a:xfrm>
          <a:prstGeom prst="line">
            <a:avLst/>
          </a:prstGeom>
          <a:noFill/>
          <a:ln w="28575">
            <a:solidFill>
              <a:srgbClr val="FF0000"/>
            </a:solidFill>
            <a:prstDash val="sysDot"/>
            <a:round/>
            <a:headEnd/>
            <a:tailEnd/>
          </a:ln>
        </p:spPr>
        <p:txBody>
          <a:bodyPr/>
          <a:lstStyle/>
          <a:p>
            <a:endParaRPr lang="es-ES"/>
          </a:p>
        </p:txBody>
      </p:sp>
      <p:sp>
        <p:nvSpPr>
          <p:cNvPr id="21509" name="Line 1030"/>
          <p:cNvSpPr>
            <a:spLocks noChangeShapeType="1"/>
          </p:cNvSpPr>
          <p:nvPr/>
        </p:nvSpPr>
        <p:spPr bwMode="auto">
          <a:xfrm>
            <a:off x="1371600" y="914400"/>
            <a:ext cx="0" cy="5181600"/>
          </a:xfrm>
          <a:prstGeom prst="line">
            <a:avLst/>
          </a:prstGeom>
          <a:noFill/>
          <a:ln w="57150">
            <a:solidFill>
              <a:srgbClr val="FF0000"/>
            </a:solidFill>
            <a:round/>
            <a:headEnd/>
            <a:tailEnd/>
          </a:ln>
        </p:spPr>
        <p:txBody>
          <a:bodyPr/>
          <a:lstStyle/>
          <a:p>
            <a:endParaRPr lang="es-ES"/>
          </a:p>
        </p:txBody>
      </p:sp>
      <p:sp>
        <p:nvSpPr>
          <p:cNvPr id="21510" name="Text Box 1031"/>
          <p:cNvSpPr txBox="1">
            <a:spLocks noChangeArrowheads="1"/>
          </p:cNvSpPr>
          <p:nvPr/>
        </p:nvSpPr>
        <p:spPr bwMode="auto">
          <a:xfrm>
            <a:off x="2209800" y="1184275"/>
            <a:ext cx="5622052" cy="4162678"/>
          </a:xfrm>
          <a:prstGeom prst="rect">
            <a:avLst/>
          </a:prstGeom>
          <a:noFill/>
          <a:ln w="9525">
            <a:noFill/>
            <a:miter lim="800000"/>
            <a:headEnd/>
            <a:tailEnd/>
          </a:ln>
        </p:spPr>
        <p:txBody>
          <a:bodyPr wrap="square">
            <a:spAutoFit/>
          </a:bodyPr>
          <a:lstStyle/>
          <a:p>
            <a:pPr marL="457200" indent="-457200" algn="l">
              <a:buFontTx/>
              <a:buAutoNum type="arabicPeriod"/>
            </a:pPr>
            <a:r>
              <a:rPr lang="es-EC" sz="2300" dirty="0" smtClean="0">
                <a:solidFill>
                  <a:schemeClr val="tx1"/>
                </a:solidFill>
              </a:rPr>
              <a:t>ANTECEDENTES</a:t>
            </a:r>
          </a:p>
          <a:p>
            <a:pPr marL="457200" indent="-457200" algn="l">
              <a:buFontTx/>
              <a:buAutoNum type="arabicPeriod"/>
            </a:pPr>
            <a:r>
              <a:rPr lang="es-EC" sz="2300" dirty="0" smtClean="0">
                <a:solidFill>
                  <a:schemeClr val="tx1"/>
                </a:solidFill>
              </a:rPr>
              <a:t>ANALISIS </a:t>
            </a:r>
            <a:r>
              <a:rPr lang="es-EC" sz="2300" dirty="0">
                <a:solidFill>
                  <a:schemeClr val="tx1"/>
                </a:solidFill>
              </a:rPr>
              <a:t>SITUACIONAL</a:t>
            </a:r>
          </a:p>
          <a:p>
            <a:pPr marL="457200" indent="-457200" algn="l">
              <a:buFontTx/>
              <a:buAutoNum type="arabicPeriod"/>
            </a:pPr>
            <a:r>
              <a:rPr lang="es-EC" sz="2300" dirty="0">
                <a:solidFill>
                  <a:schemeClr val="tx1"/>
                </a:solidFill>
              </a:rPr>
              <a:t>PLANTEAMIENTO DEL PROBLEMA</a:t>
            </a:r>
          </a:p>
          <a:p>
            <a:pPr marL="457200" indent="-457200" algn="l">
              <a:buFontTx/>
              <a:buAutoNum type="arabicPeriod"/>
            </a:pPr>
            <a:r>
              <a:rPr lang="es-EC" sz="2300" dirty="0">
                <a:solidFill>
                  <a:schemeClr val="tx1"/>
                </a:solidFill>
              </a:rPr>
              <a:t>INVESTIGACION DE MERCADOS</a:t>
            </a:r>
          </a:p>
          <a:p>
            <a:pPr marL="457200" indent="-457200" algn="l">
              <a:buFontTx/>
              <a:buAutoNum type="arabicPeriod"/>
            </a:pPr>
            <a:r>
              <a:rPr lang="es-EC" sz="2300" dirty="0">
                <a:solidFill>
                  <a:schemeClr val="tx1"/>
                </a:solidFill>
              </a:rPr>
              <a:t>PLAN ESTRATEGICO</a:t>
            </a:r>
          </a:p>
          <a:p>
            <a:pPr marL="457200" indent="-457200" algn="l">
              <a:buFontTx/>
              <a:buAutoNum type="arabicPeriod"/>
            </a:pPr>
            <a:r>
              <a:rPr lang="es-EC" sz="2300" dirty="0">
                <a:solidFill>
                  <a:schemeClr val="tx1"/>
                </a:solidFill>
              </a:rPr>
              <a:t>PLAN TACTICO-MARKETING MIX</a:t>
            </a:r>
          </a:p>
          <a:p>
            <a:pPr marL="457200" indent="-457200" algn="l">
              <a:buFontTx/>
              <a:buAutoNum type="arabicPeriod"/>
            </a:pPr>
            <a:r>
              <a:rPr lang="es-EC" sz="2300" dirty="0">
                <a:solidFill>
                  <a:schemeClr val="tx1"/>
                </a:solidFill>
              </a:rPr>
              <a:t>ANALISIS FINANCIERO</a:t>
            </a:r>
          </a:p>
          <a:p>
            <a:pPr marL="457200" indent="-457200" algn="l">
              <a:buFontTx/>
              <a:buAutoNum type="arabicPeriod"/>
            </a:pPr>
            <a:r>
              <a:rPr lang="es-EC" sz="2300" dirty="0">
                <a:solidFill>
                  <a:schemeClr val="tx1"/>
                </a:solidFill>
              </a:rPr>
              <a:t>CONCLUSIONES Y RECOMENDACIONES</a:t>
            </a:r>
            <a:endParaRPr lang="es-ES" sz="2300" dirty="0">
              <a:solidFill>
                <a:schemeClr val="tx1"/>
              </a:solidFill>
            </a:endParaRPr>
          </a:p>
        </p:txBody>
      </p:sp>
      <p:grpSp>
        <p:nvGrpSpPr>
          <p:cNvPr id="21511" name="Group 1032"/>
          <p:cNvGrpSpPr>
            <a:grpSpLocks/>
          </p:cNvGrpSpPr>
          <p:nvPr/>
        </p:nvGrpSpPr>
        <p:grpSpPr bwMode="auto">
          <a:xfrm>
            <a:off x="8153400" y="5943600"/>
            <a:ext cx="304800" cy="304800"/>
            <a:chOff x="528" y="1200"/>
            <a:chExt cx="192" cy="192"/>
          </a:xfrm>
        </p:grpSpPr>
        <p:sp>
          <p:nvSpPr>
            <p:cNvPr id="21512" name="Rectangle 103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1513" name="Rectangle 103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990600" y="533400"/>
            <a:ext cx="1676400" cy="457200"/>
          </a:xfrm>
          <a:prstGeom prst="rect">
            <a:avLst/>
          </a:prstGeom>
          <a:solidFill>
            <a:schemeClr val="tx1"/>
          </a:solidFill>
          <a:ln w="9525">
            <a:noFill/>
            <a:miter lim="800000"/>
            <a:headEnd/>
            <a:tailEnd/>
          </a:ln>
        </p:spPr>
        <p:txBody>
          <a:bodyPr>
            <a:spAutoFit/>
          </a:bodyPr>
          <a:lstStyle/>
          <a:p>
            <a:r>
              <a:rPr lang="es-EC" sz="2400"/>
              <a:t>AMENAZAS</a:t>
            </a:r>
          </a:p>
        </p:txBody>
      </p:sp>
      <p:sp>
        <p:nvSpPr>
          <p:cNvPr id="35843" name="Text Box 3"/>
          <p:cNvSpPr txBox="1">
            <a:spLocks noChangeArrowheads="1"/>
          </p:cNvSpPr>
          <p:nvPr/>
        </p:nvSpPr>
        <p:spPr bwMode="auto">
          <a:xfrm>
            <a:off x="1447800" y="1295400"/>
            <a:ext cx="7391400" cy="3277820"/>
          </a:xfrm>
          <a:prstGeom prst="rect">
            <a:avLst/>
          </a:prstGeom>
          <a:noFill/>
          <a:ln w="9525">
            <a:noFill/>
            <a:miter lim="800000"/>
            <a:headEnd/>
            <a:tailEnd/>
          </a:ln>
        </p:spPr>
        <p:txBody>
          <a:bodyPr>
            <a:spAutoFit/>
          </a:bodyPr>
          <a:lstStyle/>
          <a:p>
            <a:pPr algn="just"/>
            <a:r>
              <a:rPr lang="es-ES" dirty="0" smtClean="0">
                <a:solidFill>
                  <a:schemeClr val="tx1"/>
                </a:solidFill>
                <a:latin typeface="Tahoma" pitchFamily="34" charset="0"/>
                <a:cs typeface="Times New Roman" pitchFamily="18" charset="0"/>
              </a:rPr>
              <a:t>La piratería de los textos, a través de la reproducción en fotocopiadoras o utilizando otros medios.</a:t>
            </a:r>
            <a:r>
              <a:rPr lang="es-MX" dirty="0" smtClean="0">
                <a:solidFill>
                  <a:schemeClr val="tx1"/>
                </a:solidFill>
                <a:latin typeface="Tahoma" pitchFamily="34" charset="0"/>
                <a:cs typeface="Times New Roman" pitchFamily="18" charset="0"/>
              </a:rPr>
              <a:t>En </a:t>
            </a:r>
            <a:r>
              <a:rPr lang="es-MX" dirty="0">
                <a:solidFill>
                  <a:schemeClr val="tx1"/>
                </a:solidFill>
                <a:latin typeface="Tahoma" pitchFamily="34" charset="0"/>
                <a:cs typeface="Times New Roman" pitchFamily="18" charset="0"/>
              </a:rPr>
              <a:t>el medio no se le da importancia a la Marca en ciertas líneas de artículos para el hogar</a:t>
            </a:r>
            <a:r>
              <a:rPr lang="es-ES" dirty="0">
                <a:solidFill>
                  <a:schemeClr val="tx1"/>
                </a:solidFill>
                <a:latin typeface="Tahoma" pitchFamily="34" charset="0"/>
              </a:rPr>
              <a:t> </a:t>
            </a:r>
            <a:endParaRPr lang="es-EC" dirty="0">
              <a:solidFill>
                <a:schemeClr val="tx1"/>
              </a:solidFill>
              <a:latin typeface="Tahoma" pitchFamily="34" charset="0"/>
            </a:endParaRPr>
          </a:p>
          <a:p>
            <a:pPr algn="l"/>
            <a:endParaRPr lang="es-ES" dirty="0">
              <a:solidFill>
                <a:schemeClr val="tx1"/>
              </a:solidFill>
              <a:latin typeface="Tahoma" pitchFamily="34" charset="0"/>
              <a:cs typeface="Times New Roman" pitchFamily="18" charset="0"/>
            </a:endParaRPr>
          </a:p>
          <a:p>
            <a:pPr algn="just"/>
            <a:r>
              <a:rPr lang="es-ES" dirty="0" smtClean="0">
                <a:solidFill>
                  <a:schemeClr val="tx1"/>
                </a:solidFill>
                <a:latin typeface="Tahoma" pitchFamily="34" charset="0"/>
                <a:cs typeface="Times New Roman" pitchFamily="18" charset="0"/>
              </a:rPr>
              <a:t>La situación económica de muchas familias debido a la falta de trabajo o a los reducidos ingresos conlleva a que no adquieran los textos que utilizarán durante el año escolar.</a:t>
            </a:r>
            <a:r>
              <a:rPr lang="es-MX" dirty="0" smtClean="0">
                <a:solidFill>
                  <a:schemeClr val="tx1"/>
                </a:solidFill>
                <a:latin typeface="Tahoma" pitchFamily="34" charset="0"/>
                <a:cs typeface="Times New Roman" pitchFamily="18" charset="0"/>
              </a:rPr>
              <a:t>Cadenas </a:t>
            </a:r>
            <a:r>
              <a:rPr lang="es-MX" dirty="0">
                <a:solidFill>
                  <a:schemeClr val="tx1"/>
                </a:solidFill>
                <a:latin typeface="Tahoma" pitchFamily="34" charset="0"/>
                <a:cs typeface="Times New Roman" pitchFamily="18" charset="0"/>
              </a:rPr>
              <a:t>de Farmacias se están especializando en línea de regalos</a:t>
            </a:r>
            <a:r>
              <a:rPr lang="es-ES" dirty="0">
                <a:solidFill>
                  <a:schemeClr val="tx1"/>
                </a:solidFill>
                <a:latin typeface="Tahoma" pitchFamily="34" charset="0"/>
              </a:rPr>
              <a:t> </a:t>
            </a:r>
            <a:endParaRPr lang="es-ES" dirty="0" smtClean="0">
              <a:solidFill>
                <a:schemeClr val="tx1"/>
              </a:solidFill>
              <a:latin typeface="Tahoma" pitchFamily="34" charset="0"/>
            </a:endParaRPr>
          </a:p>
          <a:p>
            <a:pPr algn="just"/>
            <a:r>
              <a:rPr lang="es-ES" dirty="0" smtClean="0">
                <a:solidFill>
                  <a:schemeClr val="tx1"/>
                </a:solidFill>
                <a:latin typeface="Tahoma" pitchFamily="34" charset="0"/>
              </a:rPr>
              <a:t>La competencia de las grandes editoriales quienes con sus fuertes inversiones representarían una seria amenaza.</a:t>
            </a:r>
            <a:endParaRPr lang="es-EC" dirty="0">
              <a:solidFill>
                <a:schemeClr val="tx1"/>
              </a:solidFill>
              <a:latin typeface="Tahoma" pitchFamily="34" charset="0"/>
            </a:endParaRPr>
          </a:p>
        </p:txBody>
      </p:sp>
      <p:sp>
        <p:nvSpPr>
          <p:cNvPr id="35844" name="Line 4"/>
          <p:cNvSpPr>
            <a:spLocks noChangeShapeType="1"/>
          </p:cNvSpPr>
          <p:nvPr/>
        </p:nvSpPr>
        <p:spPr bwMode="auto">
          <a:xfrm>
            <a:off x="2819400" y="762000"/>
            <a:ext cx="5638800" cy="0"/>
          </a:xfrm>
          <a:prstGeom prst="line">
            <a:avLst/>
          </a:prstGeom>
          <a:noFill/>
          <a:ln w="9525">
            <a:solidFill>
              <a:srgbClr val="FF0000"/>
            </a:solidFill>
            <a:round/>
            <a:headEnd/>
            <a:tailEnd/>
          </a:ln>
        </p:spPr>
        <p:txBody>
          <a:bodyPr/>
          <a:lstStyle/>
          <a:p>
            <a:endParaRPr lang="es-ES"/>
          </a:p>
        </p:txBody>
      </p:sp>
      <p:sp>
        <p:nvSpPr>
          <p:cNvPr id="35845" name="Line 6"/>
          <p:cNvSpPr>
            <a:spLocks noChangeShapeType="1"/>
          </p:cNvSpPr>
          <p:nvPr/>
        </p:nvSpPr>
        <p:spPr bwMode="auto">
          <a:xfrm>
            <a:off x="609600" y="6400800"/>
            <a:ext cx="8153400" cy="0"/>
          </a:xfrm>
          <a:prstGeom prst="line">
            <a:avLst/>
          </a:prstGeom>
          <a:noFill/>
          <a:ln w="9525">
            <a:solidFill>
              <a:srgbClr val="FF0000"/>
            </a:solidFill>
            <a:round/>
            <a:headEnd/>
            <a:tailEnd/>
          </a:ln>
        </p:spPr>
        <p:txBody>
          <a:bodyPr/>
          <a:lstStyle/>
          <a:p>
            <a:endParaRPr lang="es-ES"/>
          </a:p>
        </p:txBody>
      </p:sp>
      <p:sp>
        <p:nvSpPr>
          <p:cNvPr id="35846" name="Line 7"/>
          <p:cNvSpPr>
            <a:spLocks noChangeShapeType="1"/>
          </p:cNvSpPr>
          <p:nvPr/>
        </p:nvSpPr>
        <p:spPr bwMode="auto">
          <a:xfrm>
            <a:off x="609600" y="685800"/>
            <a:ext cx="0" cy="5715000"/>
          </a:xfrm>
          <a:prstGeom prst="line">
            <a:avLst/>
          </a:prstGeom>
          <a:noFill/>
          <a:ln w="9525">
            <a:solidFill>
              <a:srgbClr val="000080"/>
            </a:solidFill>
            <a:round/>
            <a:headEnd/>
            <a:tailEnd/>
          </a:ln>
        </p:spPr>
        <p:txBody>
          <a:bodyPr/>
          <a:lstStyle/>
          <a:p>
            <a:endParaRPr lang="es-ES"/>
          </a:p>
        </p:txBody>
      </p:sp>
      <p:grpSp>
        <p:nvGrpSpPr>
          <p:cNvPr id="35847" name="Group 8"/>
          <p:cNvGrpSpPr>
            <a:grpSpLocks/>
          </p:cNvGrpSpPr>
          <p:nvPr/>
        </p:nvGrpSpPr>
        <p:grpSpPr bwMode="auto">
          <a:xfrm>
            <a:off x="8610600" y="6248400"/>
            <a:ext cx="304800" cy="304800"/>
            <a:chOff x="528" y="1200"/>
            <a:chExt cx="192" cy="192"/>
          </a:xfrm>
        </p:grpSpPr>
        <p:sp>
          <p:nvSpPr>
            <p:cNvPr id="35878"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5879"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35848" name="Group 11"/>
          <p:cNvGrpSpPr>
            <a:grpSpLocks/>
          </p:cNvGrpSpPr>
          <p:nvPr/>
        </p:nvGrpSpPr>
        <p:grpSpPr bwMode="auto">
          <a:xfrm>
            <a:off x="8534400" y="609600"/>
            <a:ext cx="304800" cy="304800"/>
            <a:chOff x="528" y="1200"/>
            <a:chExt cx="192" cy="192"/>
          </a:xfrm>
        </p:grpSpPr>
        <p:sp>
          <p:nvSpPr>
            <p:cNvPr id="35876" name="Rectangle 12"/>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5877" name="Rectangle 13"/>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35849" name="Group 14"/>
          <p:cNvGrpSpPr>
            <a:grpSpLocks/>
          </p:cNvGrpSpPr>
          <p:nvPr/>
        </p:nvGrpSpPr>
        <p:grpSpPr bwMode="auto">
          <a:xfrm>
            <a:off x="990600" y="1371600"/>
            <a:ext cx="228600" cy="152400"/>
            <a:chOff x="528" y="1200"/>
            <a:chExt cx="192" cy="192"/>
          </a:xfrm>
        </p:grpSpPr>
        <p:sp>
          <p:nvSpPr>
            <p:cNvPr id="35874" name="Rectangle 15"/>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5875" name="Rectangle 16"/>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35851" name="Group 20"/>
          <p:cNvGrpSpPr>
            <a:grpSpLocks/>
          </p:cNvGrpSpPr>
          <p:nvPr/>
        </p:nvGrpSpPr>
        <p:grpSpPr bwMode="auto">
          <a:xfrm>
            <a:off x="990600" y="2743200"/>
            <a:ext cx="228600" cy="152400"/>
            <a:chOff x="528" y="1200"/>
            <a:chExt cx="192" cy="192"/>
          </a:xfrm>
        </p:grpSpPr>
        <p:sp>
          <p:nvSpPr>
            <p:cNvPr id="35870" name="Rectangle 21"/>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5871" name="Rectangle 22"/>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35854" name="Group 29"/>
          <p:cNvGrpSpPr>
            <a:grpSpLocks/>
          </p:cNvGrpSpPr>
          <p:nvPr/>
        </p:nvGrpSpPr>
        <p:grpSpPr bwMode="auto">
          <a:xfrm>
            <a:off x="990600" y="3962400"/>
            <a:ext cx="228600" cy="152400"/>
            <a:chOff x="528" y="1200"/>
            <a:chExt cx="192" cy="192"/>
          </a:xfrm>
        </p:grpSpPr>
        <p:sp>
          <p:nvSpPr>
            <p:cNvPr id="35864" name="Rectangle 30"/>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5865" name="Rectangle 31"/>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026"/>
          <p:cNvSpPr txBox="1">
            <a:spLocks noChangeArrowheads="1"/>
          </p:cNvSpPr>
          <p:nvPr/>
        </p:nvSpPr>
        <p:spPr bwMode="auto">
          <a:xfrm>
            <a:off x="1676400" y="2819400"/>
            <a:ext cx="5715000" cy="366713"/>
          </a:xfrm>
          <a:prstGeom prst="rect">
            <a:avLst/>
          </a:prstGeom>
          <a:noFill/>
          <a:ln w="9525">
            <a:noFill/>
            <a:miter lim="800000"/>
            <a:headEnd/>
            <a:tailEnd/>
          </a:ln>
        </p:spPr>
        <p:txBody>
          <a:bodyPr>
            <a:spAutoFit/>
          </a:bodyPr>
          <a:lstStyle/>
          <a:p>
            <a:endParaRPr lang="es-EC"/>
          </a:p>
        </p:txBody>
      </p:sp>
      <p:sp>
        <p:nvSpPr>
          <p:cNvPr id="38915" name="Text Box 1027"/>
          <p:cNvSpPr txBox="1">
            <a:spLocks noChangeArrowheads="1"/>
          </p:cNvSpPr>
          <p:nvPr/>
        </p:nvSpPr>
        <p:spPr bwMode="auto">
          <a:xfrm>
            <a:off x="2743200" y="3200400"/>
            <a:ext cx="4953000" cy="1190625"/>
          </a:xfrm>
          <a:prstGeom prst="rect">
            <a:avLst/>
          </a:prstGeom>
          <a:noFill/>
          <a:ln w="9525">
            <a:noFill/>
            <a:miter lim="800000"/>
            <a:headEnd/>
            <a:tailEnd/>
          </a:ln>
        </p:spPr>
        <p:txBody>
          <a:bodyPr>
            <a:spAutoFit/>
          </a:bodyPr>
          <a:lstStyle/>
          <a:p>
            <a:r>
              <a:rPr lang="es-EC" sz="3600">
                <a:solidFill>
                  <a:schemeClr val="tx1"/>
                </a:solidFill>
              </a:rPr>
              <a:t>PLANTEAMIENTO DEL PROBLEMA</a:t>
            </a:r>
            <a:endParaRPr lang="es-ES" sz="3600">
              <a:solidFill>
                <a:schemeClr val="tx1"/>
              </a:solidFill>
            </a:endParaRPr>
          </a:p>
        </p:txBody>
      </p:sp>
      <p:sp>
        <p:nvSpPr>
          <p:cNvPr id="38916" name="Line 1028"/>
          <p:cNvSpPr>
            <a:spLocks noChangeShapeType="1"/>
          </p:cNvSpPr>
          <p:nvPr/>
        </p:nvSpPr>
        <p:spPr bwMode="auto">
          <a:xfrm>
            <a:off x="2819400" y="990600"/>
            <a:ext cx="0" cy="5181600"/>
          </a:xfrm>
          <a:prstGeom prst="line">
            <a:avLst/>
          </a:prstGeom>
          <a:noFill/>
          <a:ln w="57150">
            <a:solidFill>
              <a:srgbClr val="000080"/>
            </a:solidFill>
            <a:round/>
            <a:headEnd/>
            <a:tailEnd/>
          </a:ln>
        </p:spPr>
        <p:txBody>
          <a:bodyPr/>
          <a:lstStyle/>
          <a:p>
            <a:endParaRPr lang="es-ES"/>
          </a:p>
        </p:txBody>
      </p:sp>
      <p:sp>
        <p:nvSpPr>
          <p:cNvPr id="38917" name="Line 1029"/>
          <p:cNvSpPr>
            <a:spLocks noChangeShapeType="1"/>
          </p:cNvSpPr>
          <p:nvPr/>
        </p:nvSpPr>
        <p:spPr bwMode="auto">
          <a:xfrm>
            <a:off x="533400" y="3810000"/>
            <a:ext cx="7239000" cy="0"/>
          </a:xfrm>
          <a:prstGeom prst="line">
            <a:avLst/>
          </a:prstGeom>
          <a:noFill/>
          <a:ln w="28575">
            <a:solidFill>
              <a:srgbClr val="FF0000"/>
            </a:solidFill>
            <a:prstDash val="sysDot"/>
            <a:round/>
            <a:headEnd/>
            <a:tailEnd/>
          </a:ln>
        </p:spPr>
        <p:txBody>
          <a:bodyPr/>
          <a:lstStyle/>
          <a:p>
            <a:endParaRPr lang="es-ES"/>
          </a:p>
        </p:txBody>
      </p:sp>
      <p:sp>
        <p:nvSpPr>
          <p:cNvPr id="38918" name="Line 1030"/>
          <p:cNvSpPr>
            <a:spLocks noChangeShapeType="1"/>
          </p:cNvSpPr>
          <p:nvPr/>
        </p:nvSpPr>
        <p:spPr bwMode="auto">
          <a:xfrm>
            <a:off x="2743200" y="990600"/>
            <a:ext cx="0" cy="5181600"/>
          </a:xfrm>
          <a:prstGeom prst="line">
            <a:avLst/>
          </a:prstGeom>
          <a:noFill/>
          <a:ln w="57150">
            <a:solidFill>
              <a:srgbClr val="FF0000"/>
            </a:solidFill>
            <a:round/>
            <a:headEnd/>
            <a:tailEnd/>
          </a:ln>
        </p:spPr>
        <p:txBody>
          <a:bodyPr/>
          <a:lstStyle/>
          <a:p>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905000" y="838200"/>
            <a:ext cx="5334000" cy="457200"/>
          </a:xfrm>
          <a:prstGeom prst="rect">
            <a:avLst/>
          </a:prstGeom>
          <a:noFill/>
          <a:ln w="9525">
            <a:noFill/>
            <a:miter lim="800000"/>
            <a:headEnd/>
            <a:tailEnd/>
          </a:ln>
        </p:spPr>
        <p:txBody>
          <a:bodyPr>
            <a:spAutoFit/>
          </a:bodyPr>
          <a:lstStyle/>
          <a:p>
            <a:r>
              <a:rPr lang="es-EC" sz="2400">
                <a:solidFill>
                  <a:schemeClr val="tx1"/>
                </a:solidFill>
              </a:rPr>
              <a:t>PLANTEAMIENTO DEL PROBLEMA</a:t>
            </a:r>
            <a:endParaRPr lang="es-ES" sz="2400">
              <a:solidFill>
                <a:schemeClr val="tx1"/>
              </a:solidFill>
            </a:endParaRPr>
          </a:p>
        </p:txBody>
      </p:sp>
      <p:sp>
        <p:nvSpPr>
          <p:cNvPr id="39939" name="Rectangle 3"/>
          <p:cNvSpPr>
            <a:spLocks noChangeArrowheads="1"/>
          </p:cNvSpPr>
          <p:nvPr/>
        </p:nvSpPr>
        <p:spPr bwMode="auto">
          <a:xfrm>
            <a:off x="1371600" y="1828800"/>
            <a:ext cx="6629400" cy="4114800"/>
          </a:xfrm>
          <a:prstGeom prst="rect">
            <a:avLst/>
          </a:prstGeom>
          <a:solidFill>
            <a:srgbClr val="000000"/>
          </a:solidFill>
          <a:ln w="57150">
            <a:solidFill>
              <a:srgbClr val="FF0000"/>
            </a:solidFill>
            <a:miter lim="800000"/>
            <a:headEnd/>
            <a:tailEnd/>
          </a:ln>
        </p:spPr>
        <p:txBody>
          <a:bodyPr wrap="none" anchor="ctr"/>
          <a:lstStyle/>
          <a:p>
            <a:endParaRPr lang="es-EC"/>
          </a:p>
        </p:txBody>
      </p:sp>
      <p:sp>
        <p:nvSpPr>
          <p:cNvPr id="39940" name="Text Box 5"/>
          <p:cNvSpPr txBox="1">
            <a:spLocks noChangeArrowheads="1"/>
          </p:cNvSpPr>
          <p:nvPr/>
        </p:nvSpPr>
        <p:spPr bwMode="auto">
          <a:xfrm>
            <a:off x="1981200" y="2209800"/>
            <a:ext cx="5486400" cy="2843213"/>
          </a:xfrm>
          <a:prstGeom prst="rect">
            <a:avLst/>
          </a:prstGeom>
          <a:noFill/>
          <a:ln w="9525">
            <a:noFill/>
            <a:miter lim="800000"/>
            <a:headEnd/>
            <a:tailEnd/>
          </a:ln>
        </p:spPr>
        <p:txBody>
          <a:bodyPr>
            <a:spAutoFit/>
          </a:bodyPr>
          <a:lstStyle/>
          <a:p>
            <a:endParaRPr lang="es-EC"/>
          </a:p>
          <a:p>
            <a:endParaRPr lang="es-EC"/>
          </a:p>
          <a:p>
            <a:endParaRPr lang="es-EC"/>
          </a:p>
          <a:p>
            <a:endParaRPr lang="es-EC"/>
          </a:p>
          <a:p>
            <a:endParaRPr lang="es-EC"/>
          </a:p>
          <a:p>
            <a:endParaRPr lang="es-EC"/>
          </a:p>
          <a:p>
            <a:endParaRPr lang="es-ES"/>
          </a:p>
        </p:txBody>
      </p:sp>
      <p:sp>
        <p:nvSpPr>
          <p:cNvPr id="39941" name="Rectangle 6"/>
          <p:cNvSpPr>
            <a:spLocks noChangeArrowheads="1"/>
          </p:cNvSpPr>
          <p:nvPr/>
        </p:nvSpPr>
        <p:spPr bwMode="auto">
          <a:xfrm>
            <a:off x="1219200" y="1676400"/>
            <a:ext cx="6934200" cy="4419600"/>
          </a:xfrm>
          <a:prstGeom prst="rect">
            <a:avLst/>
          </a:prstGeom>
          <a:noFill/>
          <a:ln w="76200">
            <a:solidFill>
              <a:srgbClr val="000080"/>
            </a:solidFill>
            <a:miter lim="800000"/>
            <a:headEnd/>
            <a:tailEnd/>
          </a:ln>
        </p:spPr>
        <p:txBody>
          <a:bodyPr wrap="none" anchor="ctr"/>
          <a:lstStyle/>
          <a:p>
            <a:endParaRPr lang="es-EC"/>
          </a:p>
        </p:txBody>
      </p:sp>
      <p:sp>
        <p:nvSpPr>
          <p:cNvPr id="39942" name="Text Box 7"/>
          <p:cNvSpPr txBox="1">
            <a:spLocks noChangeArrowheads="1"/>
          </p:cNvSpPr>
          <p:nvPr/>
        </p:nvSpPr>
        <p:spPr bwMode="auto">
          <a:xfrm>
            <a:off x="1600200" y="2057400"/>
            <a:ext cx="6248400" cy="2846933"/>
          </a:xfrm>
          <a:prstGeom prst="rect">
            <a:avLst/>
          </a:prstGeom>
          <a:solidFill>
            <a:schemeClr val="bg1"/>
          </a:solidFill>
          <a:ln w="9525">
            <a:noFill/>
            <a:miter lim="800000"/>
            <a:headEnd/>
            <a:tailEnd/>
          </a:ln>
        </p:spPr>
        <p:txBody>
          <a:bodyPr>
            <a:spAutoFit/>
          </a:bodyPr>
          <a:lstStyle/>
          <a:p>
            <a:pPr lvl="1" algn="l"/>
            <a:endParaRPr lang="es-EC" sz="900" dirty="0">
              <a:solidFill>
                <a:schemeClr val="tx1"/>
              </a:solidFill>
              <a:latin typeface="Tahoma" pitchFamily="34" charset="0"/>
            </a:endParaRPr>
          </a:p>
          <a:p>
            <a:pPr lvl="1" algn="just"/>
            <a:r>
              <a:rPr lang="es-ES" sz="2000" dirty="0" smtClean="0">
                <a:solidFill>
                  <a:schemeClr val="tx1"/>
                </a:solidFill>
                <a:latin typeface="Tahoma" pitchFamily="34" charset="0"/>
              </a:rPr>
              <a:t>EL objetivo general de esta investigación es elaborar un proyecto de inversión para la elaboración y edición de un texto para la asignatura de matemática para el primer año de bachillerato del nuevo Bachillerato General Unificado (BGU) y que cuente con problemas de aplicación a la realidad tanto del Bachillerato en Ciencias como para el Bachillerato Técnico </a:t>
            </a:r>
            <a:r>
              <a:rPr lang="en-GB" sz="2000" dirty="0" smtClean="0">
                <a:solidFill>
                  <a:schemeClr val="tx1"/>
                </a:solidFill>
                <a:latin typeface="Tahoma" pitchFamily="34" charset="0"/>
              </a:rPr>
              <a:t>.</a:t>
            </a:r>
            <a:endParaRPr lang="es-ES"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676400" y="2819400"/>
            <a:ext cx="5715000" cy="366713"/>
          </a:xfrm>
          <a:prstGeom prst="rect">
            <a:avLst/>
          </a:prstGeom>
          <a:noFill/>
          <a:ln w="9525">
            <a:noFill/>
            <a:miter lim="800000"/>
            <a:headEnd/>
            <a:tailEnd/>
          </a:ln>
        </p:spPr>
        <p:txBody>
          <a:bodyPr>
            <a:spAutoFit/>
          </a:bodyPr>
          <a:lstStyle/>
          <a:p>
            <a:endParaRPr lang="es-EC"/>
          </a:p>
        </p:txBody>
      </p:sp>
      <p:sp>
        <p:nvSpPr>
          <p:cNvPr id="40963" name="Text Box 3"/>
          <p:cNvSpPr txBox="1">
            <a:spLocks noChangeArrowheads="1"/>
          </p:cNvSpPr>
          <p:nvPr/>
        </p:nvSpPr>
        <p:spPr bwMode="auto">
          <a:xfrm>
            <a:off x="2743200" y="3200400"/>
            <a:ext cx="4953000" cy="1190625"/>
          </a:xfrm>
          <a:prstGeom prst="rect">
            <a:avLst/>
          </a:prstGeom>
          <a:noFill/>
          <a:ln w="9525">
            <a:noFill/>
            <a:miter lim="800000"/>
            <a:headEnd/>
            <a:tailEnd/>
          </a:ln>
        </p:spPr>
        <p:txBody>
          <a:bodyPr>
            <a:spAutoFit/>
          </a:bodyPr>
          <a:lstStyle/>
          <a:p>
            <a:r>
              <a:rPr lang="es-EC" sz="3600">
                <a:solidFill>
                  <a:schemeClr val="tx1"/>
                </a:solidFill>
              </a:rPr>
              <a:t>INVESTIGACION DE MERCADOS</a:t>
            </a:r>
            <a:endParaRPr lang="es-ES" sz="3600">
              <a:solidFill>
                <a:schemeClr val="tx1"/>
              </a:solidFill>
            </a:endParaRPr>
          </a:p>
        </p:txBody>
      </p:sp>
      <p:sp>
        <p:nvSpPr>
          <p:cNvPr id="40964" name="Line 4"/>
          <p:cNvSpPr>
            <a:spLocks noChangeShapeType="1"/>
          </p:cNvSpPr>
          <p:nvPr/>
        </p:nvSpPr>
        <p:spPr bwMode="auto">
          <a:xfrm>
            <a:off x="2819400" y="990600"/>
            <a:ext cx="0" cy="5181600"/>
          </a:xfrm>
          <a:prstGeom prst="line">
            <a:avLst/>
          </a:prstGeom>
          <a:noFill/>
          <a:ln w="57150">
            <a:solidFill>
              <a:srgbClr val="000080"/>
            </a:solidFill>
            <a:round/>
            <a:headEnd/>
            <a:tailEnd/>
          </a:ln>
        </p:spPr>
        <p:txBody>
          <a:bodyPr/>
          <a:lstStyle/>
          <a:p>
            <a:endParaRPr lang="es-ES"/>
          </a:p>
        </p:txBody>
      </p:sp>
      <p:sp>
        <p:nvSpPr>
          <p:cNvPr id="40965" name="Line 5"/>
          <p:cNvSpPr>
            <a:spLocks noChangeShapeType="1"/>
          </p:cNvSpPr>
          <p:nvPr/>
        </p:nvSpPr>
        <p:spPr bwMode="auto">
          <a:xfrm>
            <a:off x="533400" y="3810000"/>
            <a:ext cx="7239000" cy="0"/>
          </a:xfrm>
          <a:prstGeom prst="line">
            <a:avLst/>
          </a:prstGeom>
          <a:noFill/>
          <a:ln w="28575">
            <a:solidFill>
              <a:srgbClr val="FF0000"/>
            </a:solidFill>
            <a:prstDash val="sysDot"/>
            <a:round/>
            <a:headEnd/>
            <a:tailEnd/>
          </a:ln>
        </p:spPr>
        <p:txBody>
          <a:bodyPr/>
          <a:lstStyle/>
          <a:p>
            <a:endParaRPr lang="es-ES"/>
          </a:p>
        </p:txBody>
      </p:sp>
      <p:sp>
        <p:nvSpPr>
          <p:cNvPr id="40966" name="Line 6"/>
          <p:cNvSpPr>
            <a:spLocks noChangeShapeType="1"/>
          </p:cNvSpPr>
          <p:nvPr/>
        </p:nvSpPr>
        <p:spPr bwMode="auto">
          <a:xfrm>
            <a:off x="2743200" y="990600"/>
            <a:ext cx="0" cy="5181600"/>
          </a:xfrm>
          <a:prstGeom prst="line">
            <a:avLst/>
          </a:prstGeom>
          <a:noFill/>
          <a:ln w="57150">
            <a:solidFill>
              <a:srgbClr val="FF0000"/>
            </a:solidFill>
            <a:round/>
            <a:headEnd/>
            <a:tailEnd/>
          </a:ln>
        </p:spPr>
        <p:txBody>
          <a:bodyPr/>
          <a:lstStyle/>
          <a:p>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828800" y="762000"/>
            <a:ext cx="5105400" cy="466725"/>
          </a:xfrm>
          <a:prstGeom prst="rect">
            <a:avLst/>
          </a:prstGeom>
          <a:noFill/>
          <a:ln w="9525">
            <a:solidFill>
              <a:srgbClr val="000080"/>
            </a:solidFill>
            <a:miter lim="800000"/>
            <a:headEnd/>
            <a:tailEnd/>
          </a:ln>
        </p:spPr>
        <p:txBody>
          <a:bodyPr>
            <a:spAutoFit/>
          </a:bodyPr>
          <a:lstStyle/>
          <a:p>
            <a:r>
              <a:rPr lang="es-EC" sz="2400">
                <a:solidFill>
                  <a:schemeClr val="tx1"/>
                </a:solidFill>
                <a:cs typeface="Times New Roman" pitchFamily="18" charset="0"/>
              </a:rPr>
              <a:t>INVESTIGACION DE MERCADOS</a:t>
            </a:r>
            <a:r>
              <a:rPr lang="es-ES" sz="2400">
                <a:solidFill>
                  <a:schemeClr val="tx1"/>
                </a:solidFill>
              </a:rPr>
              <a:t> </a:t>
            </a:r>
          </a:p>
        </p:txBody>
      </p:sp>
      <p:sp>
        <p:nvSpPr>
          <p:cNvPr id="41987" name="Text Box 3"/>
          <p:cNvSpPr txBox="1">
            <a:spLocks noChangeArrowheads="1"/>
          </p:cNvSpPr>
          <p:nvPr/>
        </p:nvSpPr>
        <p:spPr bwMode="auto">
          <a:xfrm>
            <a:off x="1143000" y="2133600"/>
            <a:ext cx="1981200" cy="457200"/>
          </a:xfrm>
          <a:prstGeom prst="rect">
            <a:avLst/>
          </a:prstGeom>
          <a:solidFill>
            <a:srgbClr val="000000"/>
          </a:solidFill>
          <a:ln w="9525">
            <a:noFill/>
            <a:miter lim="800000"/>
            <a:headEnd/>
            <a:tailEnd/>
          </a:ln>
        </p:spPr>
        <p:txBody>
          <a:bodyPr>
            <a:spAutoFit/>
          </a:bodyPr>
          <a:lstStyle/>
          <a:p>
            <a:r>
              <a:rPr lang="es-EC" sz="2400">
                <a:cs typeface="Times New Roman" pitchFamily="18" charset="0"/>
              </a:rPr>
              <a:t>OBJETIVOS</a:t>
            </a:r>
            <a:r>
              <a:rPr lang="es-ES" sz="2400"/>
              <a:t> </a:t>
            </a:r>
          </a:p>
        </p:txBody>
      </p:sp>
      <p:sp>
        <p:nvSpPr>
          <p:cNvPr id="41988" name="Text Box 4"/>
          <p:cNvSpPr txBox="1">
            <a:spLocks noChangeArrowheads="1"/>
          </p:cNvSpPr>
          <p:nvPr/>
        </p:nvSpPr>
        <p:spPr bwMode="auto">
          <a:xfrm>
            <a:off x="2362200" y="2895600"/>
            <a:ext cx="5562600" cy="1200329"/>
          </a:xfrm>
          <a:prstGeom prst="rect">
            <a:avLst/>
          </a:prstGeom>
          <a:noFill/>
          <a:ln w="9525">
            <a:noFill/>
            <a:miter lim="800000"/>
            <a:headEnd/>
            <a:tailEnd/>
          </a:ln>
        </p:spPr>
        <p:txBody>
          <a:bodyPr>
            <a:spAutoFit/>
          </a:bodyPr>
          <a:lstStyle/>
          <a:p>
            <a:pPr algn="just"/>
            <a:r>
              <a:rPr lang="es-EC" dirty="0">
                <a:solidFill>
                  <a:schemeClr val="tx1"/>
                </a:solidFill>
                <a:latin typeface="Arial" charset="0"/>
                <a:cs typeface="Arial" charset="0"/>
              </a:rPr>
              <a:t>      </a:t>
            </a:r>
            <a:r>
              <a:rPr lang="es-ES" dirty="0">
                <a:solidFill>
                  <a:schemeClr val="tx1"/>
                </a:solidFill>
                <a:latin typeface="Tahoma" pitchFamily="34" charset="0"/>
                <a:cs typeface="Arial" charset="0"/>
              </a:rPr>
              <a:t>Determinar </a:t>
            </a:r>
            <a:r>
              <a:rPr lang="es-ES" dirty="0" smtClean="0">
                <a:solidFill>
                  <a:schemeClr val="tx1"/>
                </a:solidFill>
                <a:latin typeface="Tahoma" pitchFamily="34" charset="0"/>
                <a:cs typeface="Arial" charset="0"/>
              </a:rPr>
              <a:t>si el texto de Matemáticas para primer año de bachillerato, tiene la aceptación tanto de los profesores de matemáticas como padres de familia en la ciudad de Guayaquil.</a:t>
            </a:r>
            <a:endParaRPr lang="es-ES" dirty="0">
              <a:solidFill>
                <a:schemeClr val="tx1"/>
              </a:solidFill>
              <a:latin typeface="Tahoma" pitchFamily="34" charset="0"/>
              <a:cs typeface="Arial" charset="0"/>
            </a:endParaRPr>
          </a:p>
        </p:txBody>
      </p:sp>
      <p:grpSp>
        <p:nvGrpSpPr>
          <p:cNvPr id="41989" name="Group 5"/>
          <p:cNvGrpSpPr>
            <a:grpSpLocks/>
          </p:cNvGrpSpPr>
          <p:nvPr/>
        </p:nvGrpSpPr>
        <p:grpSpPr bwMode="auto">
          <a:xfrm>
            <a:off x="1905000" y="2895600"/>
            <a:ext cx="304800" cy="304800"/>
            <a:chOff x="528" y="1200"/>
            <a:chExt cx="192" cy="192"/>
          </a:xfrm>
        </p:grpSpPr>
        <p:sp>
          <p:nvSpPr>
            <p:cNvPr id="41999" name="Rectangle 6"/>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42000" name="Rectangle 7"/>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41992" name="Line 14"/>
          <p:cNvSpPr>
            <a:spLocks noChangeShapeType="1"/>
          </p:cNvSpPr>
          <p:nvPr/>
        </p:nvSpPr>
        <p:spPr bwMode="auto">
          <a:xfrm>
            <a:off x="3276600" y="2362200"/>
            <a:ext cx="5029200" cy="0"/>
          </a:xfrm>
          <a:prstGeom prst="line">
            <a:avLst/>
          </a:prstGeom>
          <a:noFill/>
          <a:ln w="9525">
            <a:solidFill>
              <a:srgbClr val="FF0000"/>
            </a:solidFill>
            <a:round/>
            <a:headEnd/>
            <a:tailEnd/>
          </a:ln>
        </p:spPr>
        <p:txBody>
          <a:bodyPr/>
          <a:lstStyle/>
          <a:p>
            <a:endParaRPr lang="es-ES"/>
          </a:p>
        </p:txBody>
      </p:sp>
      <p:sp>
        <p:nvSpPr>
          <p:cNvPr id="41993" name="Line 15"/>
          <p:cNvSpPr>
            <a:spLocks noChangeShapeType="1"/>
          </p:cNvSpPr>
          <p:nvPr/>
        </p:nvSpPr>
        <p:spPr bwMode="auto">
          <a:xfrm>
            <a:off x="8305800" y="2362200"/>
            <a:ext cx="0" cy="3429000"/>
          </a:xfrm>
          <a:prstGeom prst="line">
            <a:avLst/>
          </a:prstGeom>
          <a:noFill/>
          <a:ln w="9525">
            <a:solidFill>
              <a:srgbClr val="000080"/>
            </a:solidFill>
            <a:round/>
            <a:headEnd/>
            <a:tailEnd/>
          </a:ln>
        </p:spPr>
        <p:txBody>
          <a:bodyPr/>
          <a:lstStyle/>
          <a:p>
            <a:endParaRPr lang="es-ES"/>
          </a:p>
        </p:txBody>
      </p:sp>
      <p:sp>
        <p:nvSpPr>
          <p:cNvPr id="41994" name="Line 16"/>
          <p:cNvSpPr>
            <a:spLocks noChangeShapeType="1"/>
          </p:cNvSpPr>
          <p:nvPr/>
        </p:nvSpPr>
        <p:spPr bwMode="auto">
          <a:xfrm>
            <a:off x="1828800" y="5791200"/>
            <a:ext cx="6477000" cy="0"/>
          </a:xfrm>
          <a:prstGeom prst="line">
            <a:avLst/>
          </a:prstGeom>
          <a:noFill/>
          <a:ln w="9525">
            <a:solidFill>
              <a:srgbClr val="FF0000"/>
            </a:solidFill>
            <a:round/>
            <a:headEnd/>
            <a:tailEnd/>
          </a:ln>
        </p:spPr>
        <p:txBody>
          <a:bodyPr/>
          <a:lstStyle/>
          <a:p>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066800" y="685800"/>
            <a:ext cx="4419600" cy="457200"/>
          </a:xfrm>
          <a:prstGeom prst="rect">
            <a:avLst/>
          </a:prstGeom>
          <a:solidFill>
            <a:srgbClr val="000000"/>
          </a:solidFill>
          <a:ln w="9525">
            <a:noFill/>
            <a:miter lim="800000"/>
            <a:headEnd/>
            <a:tailEnd/>
          </a:ln>
        </p:spPr>
        <p:txBody>
          <a:bodyPr>
            <a:spAutoFit/>
          </a:bodyPr>
          <a:lstStyle/>
          <a:p>
            <a:r>
              <a:rPr lang="es-AR" sz="2400">
                <a:cs typeface="Arial" charset="0"/>
              </a:rPr>
              <a:t>DISEÑO DE LA INVESTIGACION</a:t>
            </a:r>
            <a:r>
              <a:rPr lang="es-ES" sz="2400" b="1">
                <a:latin typeface="Times New Roman" pitchFamily="18" charset="0"/>
              </a:rPr>
              <a:t> </a:t>
            </a:r>
            <a:endParaRPr lang="es-ES">
              <a:latin typeface="Arial" charset="0"/>
              <a:cs typeface="Arial" charset="0"/>
            </a:endParaRPr>
          </a:p>
        </p:txBody>
      </p:sp>
      <p:sp>
        <p:nvSpPr>
          <p:cNvPr id="44035" name="Text Box 3"/>
          <p:cNvSpPr txBox="1">
            <a:spLocks noChangeArrowheads="1"/>
          </p:cNvSpPr>
          <p:nvPr/>
        </p:nvSpPr>
        <p:spPr bwMode="auto">
          <a:xfrm>
            <a:off x="2286000" y="2819400"/>
            <a:ext cx="5867400" cy="366713"/>
          </a:xfrm>
          <a:prstGeom prst="rect">
            <a:avLst/>
          </a:prstGeom>
          <a:noFill/>
          <a:ln w="9525">
            <a:noFill/>
            <a:miter lim="800000"/>
            <a:headEnd/>
            <a:tailEnd/>
          </a:ln>
        </p:spPr>
        <p:txBody>
          <a:bodyPr>
            <a:spAutoFit/>
          </a:bodyPr>
          <a:lstStyle/>
          <a:p>
            <a:pPr algn="l"/>
            <a:endParaRPr lang="es-EC"/>
          </a:p>
        </p:txBody>
      </p:sp>
      <p:grpSp>
        <p:nvGrpSpPr>
          <p:cNvPr id="44036" name="Group 4"/>
          <p:cNvGrpSpPr>
            <a:grpSpLocks/>
          </p:cNvGrpSpPr>
          <p:nvPr/>
        </p:nvGrpSpPr>
        <p:grpSpPr bwMode="auto">
          <a:xfrm>
            <a:off x="1714480" y="2000240"/>
            <a:ext cx="304800" cy="304800"/>
            <a:chOff x="528" y="1200"/>
            <a:chExt cx="192" cy="192"/>
          </a:xfrm>
        </p:grpSpPr>
        <p:sp>
          <p:nvSpPr>
            <p:cNvPr id="44044" name="Rectangle 5"/>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44045" name="Rectangle 6"/>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44038" name="Line 13"/>
          <p:cNvSpPr>
            <a:spLocks noChangeShapeType="1"/>
          </p:cNvSpPr>
          <p:nvPr/>
        </p:nvSpPr>
        <p:spPr bwMode="auto">
          <a:xfrm>
            <a:off x="5638800" y="914400"/>
            <a:ext cx="2209800" cy="0"/>
          </a:xfrm>
          <a:prstGeom prst="line">
            <a:avLst/>
          </a:prstGeom>
          <a:noFill/>
          <a:ln w="9525">
            <a:solidFill>
              <a:srgbClr val="FF0000"/>
            </a:solidFill>
            <a:round/>
            <a:headEnd/>
            <a:tailEnd/>
          </a:ln>
        </p:spPr>
        <p:txBody>
          <a:bodyPr/>
          <a:lstStyle/>
          <a:p>
            <a:endParaRPr lang="es-ES"/>
          </a:p>
        </p:txBody>
      </p:sp>
      <p:sp>
        <p:nvSpPr>
          <p:cNvPr id="44039" name="Line 14"/>
          <p:cNvSpPr>
            <a:spLocks noChangeShapeType="1"/>
          </p:cNvSpPr>
          <p:nvPr/>
        </p:nvSpPr>
        <p:spPr bwMode="auto">
          <a:xfrm>
            <a:off x="1371600" y="5867400"/>
            <a:ext cx="6553200" cy="0"/>
          </a:xfrm>
          <a:prstGeom prst="line">
            <a:avLst/>
          </a:prstGeom>
          <a:noFill/>
          <a:ln w="9525">
            <a:solidFill>
              <a:srgbClr val="FF0000"/>
            </a:solidFill>
            <a:round/>
            <a:headEnd/>
            <a:tailEnd/>
          </a:ln>
        </p:spPr>
        <p:txBody>
          <a:bodyPr/>
          <a:lstStyle/>
          <a:p>
            <a:endParaRPr lang="es-ES"/>
          </a:p>
        </p:txBody>
      </p:sp>
      <p:sp>
        <p:nvSpPr>
          <p:cNvPr id="44040" name="Line 15"/>
          <p:cNvSpPr>
            <a:spLocks noChangeShapeType="1"/>
          </p:cNvSpPr>
          <p:nvPr/>
        </p:nvSpPr>
        <p:spPr bwMode="auto">
          <a:xfrm>
            <a:off x="7924800" y="914400"/>
            <a:ext cx="0" cy="4953000"/>
          </a:xfrm>
          <a:prstGeom prst="line">
            <a:avLst/>
          </a:prstGeom>
          <a:noFill/>
          <a:ln w="9525">
            <a:solidFill>
              <a:srgbClr val="000080"/>
            </a:solidFill>
            <a:round/>
            <a:headEnd/>
            <a:tailEnd/>
          </a:ln>
        </p:spPr>
        <p:txBody>
          <a:bodyPr/>
          <a:lstStyle/>
          <a:p>
            <a:endParaRPr lang="es-ES"/>
          </a:p>
        </p:txBody>
      </p:sp>
      <p:sp>
        <p:nvSpPr>
          <p:cNvPr id="44041" name="Text Box 16"/>
          <p:cNvSpPr txBox="1">
            <a:spLocks noChangeArrowheads="1"/>
          </p:cNvSpPr>
          <p:nvPr/>
        </p:nvSpPr>
        <p:spPr bwMode="auto">
          <a:xfrm>
            <a:off x="2438400" y="1524000"/>
            <a:ext cx="5715000" cy="2031325"/>
          </a:xfrm>
          <a:prstGeom prst="rect">
            <a:avLst/>
          </a:prstGeom>
          <a:noFill/>
          <a:ln w="9525">
            <a:noFill/>
            <a:miter lim="800000"/>
            <a:headEnd/>
            <a:tailEnd/>
          </a:ln>
        </p:spPr>
        <p:txBody>
          <a:bodyPr>
            <a:spAutoFit/>
          </a:bodyPr>
          <a:lstStyle/>
          <a:p>
            <a:pPr algn="just"/>
            <a:endParaRPr lang="es-EC" b="1" dirty="0">
              <a:solidFill>
                <a:schemeClr val="tx1"/>
              </a:solidFill>
              <a:latin typeface="Tahoma" pitchFamily="34" charset="0"/>
            </a:endParaRPr>
          </a:p>
          <a:p>
            <a:pPr algn="just"/>
            <a:r>
              <a:rPr lang="es-AR" b="1" u="sng" dirty="0">
                <a:solidFill>
                  <a:srgbClr val="000066"/>
                </a:solidFill>
                <a:latin typeface="Tahoma" pitchFamily="34" charset="0"/>
                <a:ea typeface="Arial Unicode MS" pitchFamily="34" charset="-128"/>
                <a:cs typeface="Arial Unicode MS" pitchFamily="34" charset="-128"/>
              </a:rPr>
              <a:t>Investigación Concluyente</a:t>
            </a:r>
            <a:endParaRPr lang="es-AR" b="1" dirty="0">
              <a:solidFill>
                <a:srgbClr val="000066"/>
              </a:solidFill>
              <a:latin typeface="Tahoma" pitchFamily="34" charset="0"/>
              <a:ea typeface="Arial Unicode MS" pitchFamily="34" charset="-128"/>
              <a:cs typeface="Arial Unicode MS" pitchFamily="34" charset="-128"/>
            </a:endParaRPr>
          </a:p>
          <a:p>
            <a:pPr algn="just">
              <a:buFontTx/>
              <a:buChar char="•"/>
            </a:pPr>
            <a:r>
              <a:rPr lang="es-AR" dirty="0">
                <a:solidFill>
                  <a:schemeClr val="tx2"/>
                </a:solidFill>
                <a:latin typeface="Tahoma" pitchFamily="34" charset="0"/>
                <a:ea typeface="Arial Unicode MS" pitchFamily="34" charset="-128"/>
                <a:cs typeface="Arial Unicode MS" pitchFamily="34" charset="-128"/>
              </a:rPr>
              <a:t>     </a:t>
            </a:r>
            <a:r>
              <a:rPr lang="es-AR" dirty="0">
                <a:solidFill>
                  <a:schemeClr val="tx1"/>
                </a:solidFill>
                <a:latin typeface="Tahoma" pitchFamily="34" charset="0"/>
                <a:ea typeface="Arial Unicode MS" pitchFamily="34" charset="-128"/>
                <a:cs typeface="Arial Unicode MS" pitchFamily="34" charset="-128"/>
              </a:rPr>
              <a:t>Método de Comunicación</a:t>
            </a:r>
            <a:endParaRPr lang="es-AR" dirty="0">
              <a:solidFill>
                <a:srgbClr val="000000"/>
              </a:solidFill>
              <a:latin typeface="Tahoma" pitchFamily="34" charset="0"/>
              <a:ea typeface="Arial Unicode MS" pitchFamily="34" charset="-128"/>
              <a:cs typeface="Arial Unicode MS" pitchFamily="34" charset="-128"/>
            </a:endParaRPr>
          </a:p>
          <a:p>
            <a:pPr algn="just"/>
            <a:r>
              <a:rPr lang="es-AR" dirty="0">
                <a:solidFill>
                  <a:schemeClr val="tx1"/>
                </a:solidFill>
                <a:latin typeface="Tahoma" pitchFamily="34" charset="0"/>
                <a:ea typeface="Arial Unicode MS" pitchFamily="34" charset="-128"/>
                <a:cs typeface="Arial Unicode MS" pitchFamily="34" charset="-128"/>
              </a:rPr>
              <a:t>            </a:t>
            </a:r>
            <a:r>
              <a:rPr lang="es-AR" b="1" dirty="0">
                <a:solidFill>
                  <a:schemeClr val="tx1"/>
                </a:solidFill>
                <a:latin typeface="Tahoma" pitchFamily="34" charset="0"/>
                <a:ea typeface="Arial Unicode MS" pitchFamily="34" charset="-128"/>
                <a:cs typeface="Arial Unicode MS" pitchFamily="34" charset="-128"/>
              </a:rPr>
              <a:t>Encuestas</a:t>
            </a:r>
            <a:r>
              <a:rPr lang="es-AR" b="1" i="1" dirty="0">
                <a:solidFill>
                  <a:schemeClr val="tx1"/>
                </a:solidFill>
                <a:latin typeface="Tahoma" pitchFamily="34" charset="0"/>
                <a:ea typeface="Arial Unicode MS" pitchFamily="34" charset="-128"/>
                <a:cs typeface="Arial Unicode MS" pitchFamily="34" charset="-128"/>
              </a:rPr>
              <a:t> </a:t>
            </a:r>
            <a:endParaRPr lang="es-AR" b="1" i="1" dirty="0">
              <a:solidFill>
                <a:srgbClr val="000000"/>
              </a:solidFill>
              <a:latin typeface="Tahoma" pitchFamily="34" charset="0"/>
              <a:ea typeface="Arial Unicode MS" pitchFamily="34" charset="-128"/>
              <a:cs typeface="Arial Unicode MS" pitchFamily="34" charset="-128"/>
            </a:endParaRPr>
          </a:p>
          <a:p>
            <a:pPr algn="just"/>
            <a:endParaRPr lang="es-ES" b="1" dirty="0">
              <a:solidFill>
                <a:schemeClr val="tx1"/>
              </a:solidFill>
              <a:latin typeface="Tahom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066800" y="685800"/>
            <a:ext cx="4419600" cy="457200"/>
          </a:xfrm>
          <a:prstGeom prst="rect">
            <a:avLst/>
          </a:prstGeom>
          <a:solidFill>
            <a:srgbClr val="000000"/>
          </a:solidFill>
          <a:ln w="9525">
            <a:noFill/>
            <a:miter lim="800000"/>
            <a:headEnd/>
            <a:tailEnd/>
          </a:ln>
        </p:spPr>
        <p:txBody>
          <a:bodyPr>
            <a:spAutoFit/>
          </a:bodyPr>
          <a:lstStyle/>
          <a:p>
            <a:r>
              <a:rPr lang="es-AR" sz="2400">
                <a:cs typeface="Arial" charset="0"/>
              </a:rPr>
              <a:t>DISEÑO DE LA MUESTRA</a:t>
            </a:r>
            <a:r>
              <a:rPr lang="es-ES" sz="2400" b="1">
                <a:latin typeface="Times New Roman" pitchFamily="18" charset="0"/>
              </a:rPr>
              <a:t> </a:t>
            </a:r>
            <a:endParaRPr lang="es-ES">
              <a:latin typeface="Arial" charset="0"/>
              <a:cs typeface="Arial" charset="0"/>
            </a:endParaRPr>
          </a:p>
        </p:txBody>
      </p:sp>
      <p:sp>
        <p:nvSpPr>
          <p:cNvPr id="45059" name="Text Box 3"/>
          <p:cNvSpPr txBox="1">
            <a:spLocks noChangeArrowheads="1"/>
          </p:cNvSpPr>
          <p:nvPr/>
        </p:nvSpPr>
        <p:spPr bwMode="auto">
          <a:xfrm>
            <a:off x="2286000" y="2819400"/>
            <a:ext cx="5867400" cy="366713"/>
          </a:xfrm>
          <a:prstGeom prst="rect">
            <a:avLst/>
          </a:prstGeom>
          <a:noFill/>
          <a:ln w="9525">
            <a:noFill/>
            <a:miter lim="800000"/>
            <a:headEnd/>
            <a:tailEnd/>
          </a:ln>
        </p:spPr>
        <p:txBody>
          <a:bodyPr>
            <a:spAutoFit/>
          </a:bodyPr>
          <a:lstStyle/>
          <a:p>
            <a:pPr algn="l"/>
            <a:endParaRPr lang="es-EC"/>
          </a:p>
        </p:txBody>
      </p:sp>
      <p:sp>
        <p:nvSpPr>
          <p:cNvPr id="45060" name="Line 10"/>
          <p:cNvSpPr>
            <a:spLocks noChangeShapeType="1"/>
          </p:cNvSpPr>
          <p:nvPr/>
        </p:nvSpPr>
        <p:spPr bwMode="auto">
          <a:xfrm>
            <a:off x="5638800" y="914400"/>
            <a:ext cx="2286000" cy="0"/>
          </a:xfrm>
          <a:prstGeom prst="line">
            <a:avLst/>
          </a:prstGeom>
          <a:noFill/>
          <a:ln w="9525">
            <a:solidFill>
              <a:srgbClr val="FF0000"/>
            </a:solidFill>
            <a:round/>
            <a:headEnd/>
            <a:tailEnd/>
          </a:ln>
        </p:spPr>
        <p:txBody>
          <a:bodyPr/>
          <a:lstStyle/>
          <a:p>
            <a:endParaRPr lang="es-ES"/>
          </a:p>
        </p:txBody>
      </p:sp>
      <p:sp>
        <p:nvSpPr>
          <p:cNvPr id="45061" name="Line 11"/>
          <p:cNvSpPr>
            <a:spLocks noChangeShapeType="1"/>
          </p:cNvSpPr>
          <p:nvPr/>
        </p:nvSpPr>
        <p:spPr bwMode="auto">
          <a:xfrm>
            <a:off x="1285852" y="6429396"/>
            <a:ext cx="6553200" cy="0"/>
          </a:xfrm>
          <a:prstGeom prst="line">
            <a:avLst/>
          </a:prstGeom>
          <a:noFill/>
          <a:ln w="9525">
            <a:solidFill>
              <a:srgbClr val="FF0000"/>
            </a:solidFill>
            <a:round/>
            <a:headEnd/>
            <a:tailEnd/>
          </a:ln>
        </p:spPr>
        <p:txBody>
          <a:bodyPr/>
          <a:lstStyle/>
          <a:p>
            <a:endParaRPr lang="es-ES"/>
          </a:p>
        </p:txBody>
      </p:sp>
      <p:sp>
        <p:nvSpPr>
          <p:cNvPr id="45062" name="Line 12"/>
          <p:cNvSpPr>
            <a:spLocks noChangeShapeType="1"/>
          </p:cNvSpPr>
          <p:nvPr/>
        </p:nvSpPr>
        <p:spPr bwMode="auto">
          <a:xfrm>
            <a:off x="7924800" y="914400"/>
            <a:ext cx="0" cy="4953000"/>
          </a:xfrm>
          <a:prstGeom prst="line">
            <a:avLst/>
          </a:prstGeom>
          <a:noFill/>
          <a:ln w="9525">
            <a:solidFill>
              <a:srgbClr val="000080"/>
            </a:solidFill>
            <a:round/>
            <a:headEnd/>
            <a:tailEnd/>
          </a:ln>
        </p:spPr>
        <p:txBody>
          <a:bodyPr/>
          <a:lstStyle/>
          <a:p>
            <a:endParaRPr lang="es-ES"/>
          </a:p>
        </p:txBody>
      </p:sp>
      <p:grpSp>
        <p:nvGrpSpPr>
          <p:cNvPr id="45063" name="Group 51"/>
          <p:cNvGrpSpPr>
            <a:grpSpLocks/>
          </p:cNvGrpSpPr>
          <p:nvPr/>
        </p:nvGrpSpPr>
        <p:grpSpPr bwMode="auto">
          <a:xfrm>
            <a:off x="1000100" y="3429000"/>
            <a:ext cx="6238881" cy="2714644"/>
            <a:chOff x="-3" y="-3"/>
            <a:chExt cx="2838" cy="3189"/>
          </a:xfrm>
        </p:grpSpPr>
        <p:grpSp>
          <p:nvGrpSpPr>
            <p:cNvPr id="45068" name="Group 49"/>
            <p:cNvGrpSpPr>
              <a:grpSpLocks/>
            </p:cNvGrpSpPr>
            <p:nvPr/>
          </p:nvGrpSpPr>
          <p:grpSpPr bwMode="auto">
            <a:xfrm>
              <a:off x="0" y="0"/>
              <a:ext cx="2832" cy="3183"/>
              <a:chOff x="0" y="0"/>
              <a:chExt cx="2832" cy="3183"/>
            </a:xfrm>
          </p:grpSpPr>
          <p:grpSp>
            <p:nvGrpSpPr>
              <p:cNvPr id="45070" name="Group 28"/>
              <p:cNvGrpSpPr>
                <a:grpSpLocks/>
              </p:cNvGrpSpPr>
              <p:nvPr/>
            </p:nvGrpSpPr>
            <p:grpSpPr bwMode="auto">
              <a:xfrm>
                <a:off x="0" y="0"/>
                <a:ext cx="2832" cy="365"/>
                <a:chOff x="0" y="0"/>
                <a:chExt cx="2832" cy="365"/>
              </a:xfrm>
            </p:grpSpPr>
            <p:sp>
              <p:nvSpPr>
                <p:cNvPr id="45101" name="Rectangle 27"/>
                <p:cNvSpPr>
                  <a:spLocks noChangeArrowheads="1"/>
                </p:cNvSpPr>
                <p:nvPr/>
              </p:nvSpPr>
              <p:spPr bwMode="auto">
                <a:xfrm>
                  <a:off x="0" y="0"/>
                  <a:ext cx="2832" cy="365"/>
                </a:xfrm>
                <a:prstGeom prst="rect">
                  <a:avLst/>
                </a:prstGeom>
                <a:solidFill>
                  <a:srgbClr val="008080"/>
                </a:solidFill>
                <a:ln w="9525">
                  <a:noFill/>
                  <a:miter lim="800000"/>
                  <a:headEnd/>
                  <a:tailEnd/>
                </a:ln>
              </p:spPr>
              <p:txBody>
                <a:bodyPr/>
                <a:lstStyle/>
                <a:p>
                  <a:endParaRPr lang="es-EC"/>
                </a:p>
              </p:txBody>
            </p:sp>
            <p:grpSp>
              <p:nvGrpSpPr>
                <p:cNvPr id="45102" name="Group 26"/>
                <p:cNvGrpSpPr>
                  <a:grpSpLocks/>
                </p:cNvGrpSpPr>
                <p:nvPr/>
              </p:nvGrpSpPr>
              <p:grpSpPr bwMode="auto">
                <a:xfrm>
                  <a:off x="0" y="0"/>
                  <a:ext cx="2832" cy="365"/>
                  <a:chOff x="0" y="0"/>
                  <a:chExt cx="2832" cy="365"/>
                </a:xfrm>
              </p:grpSpPr>
              <p:sp>
                <p:nvSpPr>
                  <p:cNvPr id="45103" name="Rectangle 14"/>
                  <p:cNvSpPr>
                    <a:spLocks noChangeArrowheads="1"/>
                  </p:cNvSpPr>
                  <p:nvPr/>
                </p:nvSpPr>
                <p:spPr bwMode="auto">
                  <a:xfrm>
                    <a:off x="43" y="0"/>
                    <a:ext cx="2746" cy="365"/>
                  </a:xfrm>
                  <a:prstGeom prst="rect">
                    <a:avLst/>
                  </a:prstGeom>
                  <a:solidFill>
                    <a:srgbClr val="008080"/>
                  </a:solidFill>
                  <a:ln w="9525">
                    <a:noFill/>
                    <a:miter lim="800000"/>
                    <a:headEnd/>
                    <a:tailEnd/>
                  </a:ln>
                </p:spPr>
                <p:txBody>
                  <a:bodyPr bIns="0" anchor="ctr"/>
                  <a:lstStyle/>
                  <a:p>
                    <a:pPr>
                      <a:spcBef>
                        <a:spcPct val="0"/>
                      </a:spcBef>
                    </a:pPr>
                    <a:endParaRPr lang="es-EC" sz="1200" b="1">
                      <a:solidFill>
                        <a:schemeClr val="tx1"/>
                      </a:solidFill>
                      <a:latin typeface="Arial" charset="0"/>
                      <a:cs typeface="Arial" charset="0"/>
                    </a:endParaRPr>
                  </a:p>
                  <a:p>
                    <a:pPr>
                      <a:spcBef>
                        <a:spcPct val="0"/>
                      </a:spcBef>
                    </a:pPr>
                    <a:r>
                      <a:rPr lang="es-ES" sz="1200" b="1">
                        <a:solidFill>
                          <a:schemeClr val="tx1"/>
                        </a:solidFill>
                        <a:latin typeface="Arial" charset="0"/>
                        <a:cs typeface="Arial" charset="0"/>
                      </a:rPr>
                      <a:t>SISTEMA DE MEDICIÓN</a:t>
                    </a:r>
                    <a:endParaRPr lang="es-ES" sz="1200" b="1">
                      <a:solidFill>
                        <a:schemeClr val="tx1"/>
                      </a:solidFill>
                      <a:latin typeface="Century Gothic" pitchFamily="34" charset="0"/>
                      <a:cs typeface="Times New Roman" pitchFamily="18" charset="0"/>
                    </a:endParaRPr>
                  </a:p>
                  <a:p>
                    <a:pPr eaLnBrk="0" hangingPunct="0">
                      <a:spcBef>
                        <a:spcPct val="0"/>
                      </a:spcBef>
                    </a:pPr>
                    <a:endParaRPr lang="es-ES" sz="1200">
                      <a:solidFill>
                        <a:schemeClr val="tx1"/>
                      </a:solidFill>
                      <a:latin typeface="Times New Roman" pitchFamily="18" charset="0"/>
                    </a:endParaRPr>
                  </a:p>
                </p:txBody>
              </p:sp>
              <p:sp>
                <p:nvSpPr>
                  <p:cNvPr id="45104" name="Rectangle 25"/>
                  <p:cNvSpPr>
                    <a:spLocks noChangeArrowheads="1"/>
                  </p:cNvSpPr>
                  <p:nvPr/>
                </p:nvSpPr>
                <p:spPr bwMode="auto">
                  <a:xfrm>
                    <a:off x="0" y="0"/>
                    <a:ext cx="2832" cy="365"/>
                  </a:xfrm>
                  <a:prstGeom prst="rect">
                    <a:avLst/>
                  </a:prstGeom>
                  <a:noFill/>
                  <a:ln w="7">
                    <a:solidFill>
                      <a:srgbClr val="A0A0A0"/>
                    </a:solidFill>
                    <a:miter lim="800000"/>
                    <a:headEnd/>
                    <a:tailEnd/>
                  </a:ln>
                </p:spPr>
                <p:txBody>
                  <a:bodyPr/>
                  <a:lstStyle/>
                  <a:p>
                    <a:endParaRPr lang="es-EC"/>
                  </a:p>
                </p:txBody>
              </p:sp>
            </p:grpSp>
          </p:grpSp>
          <p:grpSp>
            <p:nvGrpSpPr>
              <p:cNvPr id="45071" name="Group 30"/>
              <p:cNvGrpSpPr>
                <a:grpSpLocks/>
              </p:cNvGrpSpPr>
              <p:nvPr/>
            </p:nvGrpSpPr>
            <p:grpSpPr bwMode="auto">
              <a:xfrm>
                <a:off x="0" y="365"/>
                <a:ext cx="1078" cy="394"/>
                <a:chOff x="0" y="365"/>
                <a:chExt cx="1078" cy="394"/>
              </a:xfrm>
            </p:grpSpPr>
            <p:sp>
              <p:nvSpPr>
                <p:cNvPr id="45099" name="Rectangle 15"/>
                <p:cNvSpPr>
                  <a:spLocks noChangeArrowheads="1"/>
                </p:cNvSpPr>
                <p:nvPr/>
              </p:nvSpPr>
              <p:spPr bwMode="auto">
                <a:xfrm>
                  <a:off x="43" y="365"/>
                  <a:ext cx="992" cy="394"/>
                </a:xfrm>
                <a:prstGeom prst="rect">
                  <a:avLst/>
                </a:prstGeom>
                <a:noFill/>
                <a:ln w="9525">
                  <a:noFill/>
                  <a:miter lim="800000"/>
                  <a:headEnd/>
                  <a:tailEnd/>
                </a:ln>
              </p:spPr>
              <p:txBody>
                <a:bodyPr anchor="ctr"/>
                <a:lstStyle/>
                <a:p>
                  <a:pPr algn="l">
                    <a:spcBef>
                      <a:spcPct val="0"/>
                    </a:spcBef>
                  </a:pPr>
                  <a:endParaRPr lang="es-EC" sz="1200" b="1">
                    <a:solidFill>
                      <a:schemeClr val="tx1"/>
                    </a:solidFill>
                    <a:latin typeface="Arial" charset="0"/>
                    <a:cs typeface="Arial" charset="0"/>
                  </a:endParaRPr>
                </a:p>
                <a:p>
                  <a:pPr algn="l">
                    <a:spcBef>
                      <a:spcPct val="0"/>
                    </a:spcBef>
                  </a:pPr>
                  <a:r>
                    <a:rPr lang="es-ES" sz="1200" b="1">
                      <a:solidFill>
                        <a:schemeClr val="tx1"/>
                      </a:solidFill>
                      <a:latin typeface="Arial" charset="0"/>
                      <a:cs typeface="Arial" charset="0"/>
                    </a:rPr>
                    <a:t>Universo</a:t>
                  </a:r>
                  <a:endParaRPr lang="es-ES" sz="1200">
                    <a:solidFill>
                      <a:schemeClr val="tx1"/>
                    </a:solidFill>
                    <a:latin typeface="Arial Unicode MS" pitchFamily="34" charset="-128"/>
                    <a:ea typeface="Arial Unicode MS" pitchFamily="34" charset="-128"/>
                    <a:cs typeface="Arial Unicode MS" pitchFamily="34" charset="-128"/>
                  </a:endParaRPr>
                </a:p>
                <a:p>
                  <a:pPr algn="l" eaLnBrk="0" hangingPunct="0">
                    <a:spcBef>
                      <a:spcPct val="0"/>
                    </a:spcBef>
                  </a:pPr>
                  <a:endParaRPr lang="es-ES" sz="1200">
                    <a:solidFill>
                      <a:schemeClr val="tx1"/>
                    </a:solidFill>
                    <a:latin typeface="Times New Roman" pitchFamily="18" charset="0"/>
                  </a:endParaRPr>
                </a:p>
              </p:txBody>
            </p:sp>
            <p:sp>
              <p:nvSpPr>
                <p:cNvPr id="45100" name="Rectangle 29"/>
                <p:cNvSpPr>
                  <a:spLocks noChangeArrowheads="1"/>
                </p:cNvSpPr>
                <p:nvPr/>
              </p:nvSpPr>
              <p:spPr bwMode="auto">
                <a:xfrm>
                  <a:off x="0" y="365"/>
                  <a:ext cx="1078" cy="394"/>
                </a:xfrm>
                <a:prstGeom prst="rect">
                  <a:avLst/>
                </a:prstGeom>
                <a:noFill/>
                <a:ln w="7">
                  <a:solidFill>
                    <a:srgbClr val="A0A0A0"/>
                  </a:solidFill>
                  <a:miter lim="800000"/>
                  <a:headEnd/>
                  <a:tailEnd/>
                </a:ln>
              </p:spPr>
              <p:txBody>
                <a:bodyPr/>
                <a:lstStyle/>
                <a:p>
                  <a:endParaRPr lang="es-EC"/>
                </a:p>
              </p:txBody>
            </p:sp>
          </p:grpSp>
          <p:grpSp>
            <p:nvGrpSpPr>
              <p:cNvPr id="45072" name="Group 32"/>
              <p:cNvGrpSpPr>
                <a:grpSpLocks/>
              </p:cNvGrpSpPr>
              <p:nvPr/>
            </p:nvGrpSpPr>
            <p:grpSpPr bwMode="auto">
              <a:xfrm>
                <a:off x="1078" y="365"/>
                <a:ext cx="1754" cy="394"/>
                <a:chOff x="1078" y="365"/>
                <a:chExt cx="1754" cy="394"/>
              </a:xfrm>
            </p:grpSpPr>
            <p:sp>
              <p:nvSpPr>
                <p:cNvPr id="45097" name="Rectangle 16"/>
                <p:cNvSpPr>
                  <a:spLocks noChangeArrowheads="1"/>
                </p:cNvSpPr>
                <p:nvPr/>
              </p:nvSpPr>
              <p:spPr bwMode="auto">
                <a:xfrm>
                  <a:off x="1121" y="365"/>
                  <a:ext cx="1668" cy="394"/>
                </a:xfrm>
                <a:prstGeom prst="rect">
                  <a:avLst/>
                </a:prstGeom>
                <a:noFill/>
                <a:ln w="9525">
                  <a:noFill/>
                  <a:miter lim="800000"/>
                  <a:headEnd/>
                  <a:tailEnd/>
                </a:ln>
              </p:spPr>
              <p:txBody>
                <a:bodyPr anchor="ctr"/>
                <a:lstStyle/>
                <a:p>
                  <a:pPr algn="l">
                    <a:spcBef>
                      <a:spcPct val="0"/>
                    </a:spcBef>
                  </a:pPr>
                  <a:endParaRPr lang="es-EC" sz="1200">
                    <a:solidFill>
                      <a:schemeClr val="tx1"/>
                    </a:solidFill>
                    <a:latin typeface="Arial" charset="0"/>
                    <a:cs typeface="Arial" charset="0"/>
                  </a:endParaRPr>
                </a:p>
                <a:p>
                  <a:pPr algn="l">
                    <a:spcBef>
                      <a:spcPct val="0"/>
                    </a:spcBef>
                  </a:pPr>
                  <a:r>
                    <a:rPr lang="es-ES" sz="1200">
                      <a:solidFill>
                        <a:schemeClr val="tx1"/>
                      </a:solidFill>
                      <a:latin typeface="Arial" charset="0"/>
                      <a:cs typeface="Arial" charset="0"/>
                    </a:rPr>
                    <a:t>Ciudad de Guayaquil</a:t>
                  </a:r>
                  <a:endParaRPr lang="es-ES" sz="1200">
                    <a:solidFill>
                      <a:schemeClr val="tx1"/>
                    </a:solidFill>
                    <a:latin typeface="Arial Unicode MS" pitchFamily="34" charset="-128"/>
                    <a:ea typeface="Arial Unicode MS" pitchFamily="34" charset="-128"/>
                    <a:cs typeface="Arial Unicode MS" pitchFamily="34" charset="-128"/>
                  </a:endParaRPr>
                </a:p>
                <a:p>
                  <a:pPr algn="l" eaLnBrk="0" hangingPunct="0">
                    <a:spcBef>
                      <a:spcPct val="0"/>
                    </a:spcBef>
                  </a:pPr>
                  <a:endParaRPr lang="es-ES" sz="1200">
                    <a:solidFill>
                      <a:schemeClr val="tx1"/>
                    </a:solidFill>
                    <a:latin typeface="Times New Roman" pitchFamily="18" charset="0"/>
                  </a:endParaRPr>
                </a:p>
              </p:txBody>
            </p:sp>
            <p:sp>
              <p:nvSpPr>
                <p:cNvPr id="45098" name="Rectangle 31"/>
                <p:cNvSpPr>
                  <a:spLocks noChangeArrowheads="1"/>
                </p:cNvSpPr>
                <p:nvPr/>
              </p:nvSpPr>
              <p:spPr bwMode="auto">
                <a:xfrm>
                  <a:off x="1078" y="365"/>
                  <a:ext cx="1754" cy="394"/>
                </a:xfrm>
                <a:prstGeom prst="rect">
                  <a:avLst/>
                </a:prstGeom>
                <a:noFill/>
                <a:ln w="7">
                  <a:solidFill>
                    <a:srgbClr val="A0A0A0"/>
                  </a:solidFill>
                  <a:miter lim="800000"/>
                  <a:headEnd/>
                  <a:tailEnd/>
                </a:ln>
              </p:spPr>
              <p:txBody>
                <a:bodyPr/>
                <a:lstStyle/>
                <a:p>
                  <a:endParaRPr lang="es-EC"/>
                </a:p>
              </p:txBody>
            </p:sp>
          </p:grpSp>
          <p:grpSp>
            <p:nvGrpSpPr>
              <p:cNvPr id="45073" name="Group 34"/>
              <p:cNvGrpSpPr>
                <a:grpSpLocks/>
              </p:cNvGrpSpPr>
              <p:nvPr/>
            </p:nvGrpSpPr>
            <p:grpSpPr bwMode="auto">
              <a:xfrm>
                <a:off x="0" y="759"/>
                <a:ext cx="1078" cy="394"/>
                <a:chOff x="0" y="759"/>
                <a:chExt cx="1078" cy="394"/>
              </a:xfrm>
            </p:grpSpPr>
            <p:sp>
              <p:nvSpPr>
                <p:cNvPr id="45095" name="Rectangle 17"/>
                <p:cNvSpPr>
                  <a:spLocks noChangeArrowheads="1"/>
                </p:cNvSpPr>
                <p:nvPr/>
              </p:nvSpPr>
              <p:spPr bwMode="auto">
                <a:xfrm>
                  <a:off x="43" y="759"/>
                  <a:ext cx="992" cy="394"/>
                </a:xfrm>
                <a:prstGeom prst="rect">
                  <a:avLst/>
                </a:prstGeom>
                <a:noFill/>
                <a:ln w="9525">
                  <a:noFill/>
                  <a:miter lim="800000"/>
                  <a:headEnd/>
                  <a:tailEnd/>
                </a:ln>
              </p:spPr>
              <p:txBody>
                <a:bodyPr anchor="ctr"/>
                <a:lstStyle/>
                <a:p>
                  <a:pPr algn="l">
                    <a:spcBef>
                      <a:spcPct val="0"/>
                    </a:spcBef>
                  </a:pPr>
                  <a:endParaRPr lang="es-EC" sz="1200" b="1">
                    <a:solidFill>
                      <a:schemeClr val="tx1"/>
                    </a:solidFill>
                    <a:latin typeface="Arial" charset="0"/>
                    <a:cs typeface="Arial" charset="0"/>
                  </a:endParaRPr>
                </a:p>
                <a:p>
                  <a:pPr algn="l">
                    <a:spcBef>
                      <a:spcPct val="0"/>
                    </a:spcBef>
                  </a:pPr>
                  <a:r>
                    <a:rPr lang="es-ES" sz="1200" b="1">
                      <a:solidFill>
                        <a:schemeClr val="tx1"/>
                      </a:solidFill>
                      <a:latin typeface="Arial" charset="0"/>
                      <a:cs typeface="Arial" charset="0"/>
                    </a:rPr>
                    <a:t>Método de muestreo</a:t>
                  </a:r>
                  <a:endParaRPr lang="es-ES" sz="1200">
                    <a:solidFill>
                      <a:schemeClr val="tx1"/>
                    </a:solidFill>
                    <a:latin typeface="Arial Unicode MS" pitchFamily="34" charset="-128"/>
                    <a:ea typeface="Arial Unicode MS" pitchFamily="34" charset="-128"/>
                    <a:cs typeface="Arial Unicode MS" pitchFamily="34" charset="-128"/>
                  </a:endParaRPr>
                </a:p>
                <a:p>
                  <a:pPr algn="l" eaLnBrk="0" hangingPunct="0">
                    <a:spcBef>
                      <a:spcPct val="0"/>
                    </a:spcBef>
                  </a:pPr>
                  <a:endParaRPr lang="es-ES" sz="1200">
                    <a:solidFill>
                      <a:schemeClr val="tx1"/>
                    </a:solidFill>
                    <a:latin typeface="Times New Roman" pitchFamily="18" charset="0"/>
                  </a:endParaRPr>
                </a:p>
              </p:txBody>
            </p:sp>
            <p:sp>
              <p:nvSpPr>
                <p:cNvPr id="45096" name="Rectangle 33"/>
                <p:cNvSpPr>
                  <a:spLocks noChangeArrowheads="1"/>
                </p:cNvSpPr>
                <p:nvPr/>
              </p:nvSpPr>
              <p:spPr bwMode="auto">
                <a:xfrm>
                  <a:off x="0" y="759"/>
                  <a:ext cx="1078" cy="394"/>
                </a:xfrm>
                <a:prstGeom prst="rect">
                  <a:avLst/>
                </a:prstGeom>
                <a:noFill/>
                <a:ln w="7">
                  <a:solidFill>
                    <a:srgbClr val="A0A0A0"/>
                  </a:solidFill>
                  <a:miter lim="800000"/>
                  <a:headEnd/>
                  <a:tailEnd/>
                </a:ln>
              </p:spPr>
              <p:txBody>
                <a:bodyPr/>
                <a:lstStyle/>
                <a:p>
                  <a:endParaRPr lang="es-EC"/>
                </a:p>
              </p:txBody>
            </p:sp>
          </p:grpSp>
          <p:grpSp>
            <p:nvGrpSpPr>
              <p:cNvPr id="45074" name="Group 36"/>
              <p:cNvGrpSpPr>
                <a:grpSpLocks/>
              </p:cNvGrpSpPr>
              <p:nvPr/>
            </p:nvGrpSpPr>
            <p:grpSpPr bwMode="auto">
              <a:xfrm>
                <a:off x="1078" y="759"/>
                <a:ext cx="1754" cy="394"/>
                <a:chOff x="1078" y="759"/>
                <a:chExt cx="1754" cy="394"/>
              </a:xfrm>
            </p:grpSpPr>
            <p:sp>
              <p:nvSpPr>
                <p:cNvPr id="45093" name="Rectangle 18"/>
                <p:cNvSpPr>
                  <a:spLocks noChangeArrowheads="1"/>
                </p:cNvSpPr>
                <p:nvPr/>
              </p:nvSpPr>
              <p:spPr bwMode="auto">
                <a:xfrm>
                  <a:off x="1121" y="759"/>
                  <a:ext cx="1668" cy="394"/>
                </a:xfrm>
                <a:prstGeom prst="rect">
                  <a:avLst/>
                </a:prstGeom>
                <a:noFill/>
                <a:ln w="9525">
                  <a:noFill/>
                  <a:miter lim="800000"/>
                  <a:headEnd/>
                  <a:tailEnd/>
                </a:ln>
              </p:spPr>
              <p:txBody>
                <a:bodyPr anchor="ctr"/>
                <a:lstStyle/>
                <a:p>
                  <a:pPr algn="l">
                    <a:spcBef>
                      <a:spcPct val="0"/>
                    </a:spcBef>
                  </a:pPr>
                  <a:endParaRPr lang="es-EC" sz="1200" dirty="0">
                    <a:solidFill>
                      <a:schemeClr val="tx1"/>
                    </a:solidFill>
                    <a:latin typeface="Arial" charset="0"/>
                    <a:cs typeface="Arial" charset="0"/>
                  </a:endParaRPr>
                </a:p>
                <a:p>
                  <a:pPr algn="l">
                    <a:spcBef>
                      <a:spcPct val="0"/>
                    </a:spcBef>
                  </a:pPr>
                  <a:r>
                    <a:rPr lang="es-ES" sz="1200" dirty="0">
                      <a:solidFill>
                        <a:schemeClr val="tx1"/>
                      </a:solidFill>
                      <a:latin typeface="Arial" charset="0"/>
                      <a:cs typeface="Arial" charset="0"/>
                    </a:rPr>
                    <a:t>Aleatorio Simple</a:t>
                  </a:r>
                  <a:r>
                    <a:rPr lang="es-ES" sz="1200" b="1" dirty="0">
                      <a:solidFill>
                        <a:schemeClr val="tx1"/>
                      </a:solidFill>
                      <a:latin typeface="Arial" charset="0"/>
                      <a:cs typeface="Arial" charset="0"/>
                    </a:rPr>
                    <a:t> </a:t>
                  </a:r>
                  <a:endParaRPr lang="es-ES" sz="1200" dirty="0">
                    <a:solidFill>
                      <a:schemeClr val="tx1"/>
                    </a:solidFill>
                    <a:latin typeface="Arial Unicode MS" pitchFamily="34" charset="-128"/>
                    <a:ea typeface="Arial Unicode MS" pitchFamily="34" charset="-128"/>
                    <a:cs typeface="Arial Unicode MS" pitchFamily="34" charset="-128"/>
                  </a:endParaRPr>
                </a:p>
                <a:p>
                  <a:pPr algn="l" eaLnBrk="0" hangingPunct="0">
                    <a:spcBef>
                      <a:spcPct val="0"/>
                    </a:spcBef>
                  </a:pPr>
                  <a:endParaRPr lang="es-ES" sz="1200" dirty="0">
                    <a:solidFill>
                      <a:schemeClr val="tx1"/>
                    </a:solidFill>
                    <a:latin typeface="Times New Roman" pitchFamily="18" charset="0"/>
                  </a:endParaRPr>
                </a:p>
              </p:txBody>
            </p:sp>
            <p:sp>
              <p:nvSpPr>
                <p:cNvPr id="45094" name="Rectangle 35"/>
                <p:cNvSpPr>
                  <a:spLocks noChangeArrowheads="1"/>
                </p:cNvSpPr>
                <p:nvPr/>
              </p:nvSpPr>
              <p:spPr bwMode="auto">
                <a:xfrm>
                  <a:off x="1078" y="759"/>
                  <a:ext cx="1754" cy="394"/>
                </a:xfrm>
                <a:prstGeom prst="rect">
                  <a:avLst/>
                </a:prstGeom>
                <a:noFill/>
                <a:ln w="7">
                  <a:solidFill>
                    <a:srgbClr val="A0A0A0"/>
                  </a:solidFill>
                  <a:miter lim="800000"/>
                  <a:headEnd/>
                  <a:tailEnd/>
                </a:ln>
              </p:spPr>
              <p:txBody>
                <a:bodyPr/>
                <a:lstStyle/>
                <a:p>
                  <a:endParaRPr lang="es-EC"/>
                </a:p>
              </p:txBody>
            </p:sp>
          </p:grpSp>
          <p:grpSp>
            <p:nvGrpSpPr>
              <p:cNvPr id="45075" name="Group 38"/>
              <p:cNvGrpSpPr>
                <a:grpSpLocks/>
              </p:cNvGrpSpPr>
              <p:nvPr/>
            </p:nvGrpSpPr>
            <p:grpSpPr bwMode="auto">
              <a:xfrm>
                <a:off x="0" y="1153"/>
                <a:ext cx="1078" cy="394"/>
                <a:chOff x="0" y="1153"/>
                <a:chExt cx="1078" cy="394"/>
              </a:xfrm>
            </p:grpSpPr>
            <p:sp>
              <p:nvSpPr>
                <p:cNvPr id="45091" name="Rectangle 19"/>
                <p:cNvSpPr>
                  <a:spLocks noChangeArrowheads="1"/>
                </p:cNvSpPr>
                <p:nvPr/>
              </p:nvSpPr>
              <p:spPr bwMode="auto">
                <a:xfrm>
                  <a:off x="43" y="1153"/>
                  <a:ext cx="992" cy="394"/>
                </a:xfrm>
                <a:prstGeom prst="rect">
                  <a:avLst/>
                </a:prstGeom>
                <a:noFill/>
                <a:ln w="9525">
                  <a:noFill/>
                  <a:miter lim="800000"/>
                  <a:headEnd/>
                  <a:tailEnd/>
                </a:ln>
              </p:spPr>
              <p:txBody>
                <a:bodyPr anchor="ctr"/>
                <a:lstStyle/>
                <a:p>
                  <a:pPr algn="l">
                    <a:spcBef>
                      <a:spcPct val="0"/>
                    </a:spcBef>
                  </a:pPr>
                  <a:endParaRPr lang="es-EC" sz="1200" b="1">
                    <a:solidFill>
                      <a:schemeClr val="tx1"/>
                    </a:solidFill>
                    <a:latin typeface="Arial" charset="0"/>
                    <a:cs typeface="Arial" charset="0"/>
                  </a:endParaRPr>
                </a:p>
                <a:p>
                  <a:pPr algn="l">
                    <a:spcBef>
                      <a:spcPct val="0"/>
                    </a:spcBef>
                  </a:pPr>
                  <a:r>
                    <a:rPr lang="es-ES" sz="1200" b="1">
                      <a:solidFill>
                        <a:schemeClr val="tx1"/>
                      </a:solidFill>
                      <a:latin typeface="Arial" charset="0"/>
                      <a:cs typeface="Arial" charset="0"/>
                    </a:rPr>
                    <a:t>Unidad de Análisis</a:t>
                  </a:r>
                  <a:endParaRPr lang="es-ES" sz="1200">
                    <a:solidFill>
                      <a:schemeClr val="tx1"/>
                    </a:solidFill>
                    <a:latin typeface="Arial Unicode MS" pitchFamily="34" charset="-128"/>
                    <a:ea typeface="Arial Unicode MS" pitchFamily="34" charset="-128"/>
                    <a:cs typeface="Arial Unicode MS" pitchFamily="34" charset="-128"/>
                  </a:endParaRPr>
                </a:p>
                <a:p>
                  <a:pPr algn="l" eaLnBrk="0" hangingPunct="0">
                    <a:spcBef>
                      <a:spcPct val="0"/>
                    </a:spcBef>
                  </a:pPr>
                  <a:endParaRPr lang="es-ES" sz="1200">
                    <a:solidFill>
                      <a:schemeClr val="tx1"/>
                    </a:solidFill>
                    <a:latin typeface="Times New Roman" pitchFamily="18" charset="0"/>
                  </a:endParaRPr>
                </a:p>
              </p:txBody>
            </p:sp>
            <p:sp>
              <p:nvSpPr>
                <p:cNvPr id="45092" name="Rectangle 37"/>
                <p:cNvSpPr>
                  <a:spLocks noChangeArrowheads="1"/>
                </p:cNvSpPr>
                <p:nvPr/>
              </p:nvSpPr>
              <p:spPr bwMode="auto">
                <a:xfrm>
                  <a:off x="0" y="1153"/>
                  <a:ext cx="1078" cy="394"/>
                </a:xfrm>
                <a:prstGeom prst="rect">
                  <a:avLst/>
                </a:prstGeom>
                <a:noFill/>
                <a:ln w="7">
                  <a:solidFill>
                    <a:srgbClr val="A0A0A0"/>
                  </a:solidFill>
                  <a:miter lim="800000"/>
                  <a:headEnd/>
                  <a:tailEnd/>
                </a:ln>
              </p:spPr>
              <p:txBody>
                <a:bodyPr/>
                <a:lstStyle/>
                <a:p>
                  <a:endParaRPr lang="es-EC"/>
                </a:p>
              </p:txBody>
            </p:sp>
          </p:grpSp>
          <p:grpSp>
            <p:nvGrpSpPr>
              <p:cNvPr id="45076" name="Group 40"/>
              <p:cNvGrpSpPr>
                <a:grpSpLocks/>
              </p:cNvGrpSpPr>
              <p:nvPr/>
            </p:nvGrpSpPr>
            <p:grpSpPr bwMode="auto">
              <a:xfrm>
                <a:off x="1078" y="1093"/>
                <a:ext cx="1754" cy="454"/>
                <a:chOff x="1078" y="1093"/>
                <a:chExt cx="1754" cy="454"/>
              </a:xfrm>
            </p:grpSpPr>
            <p:sp>
              <p:nvSpPr>
                <p:cNvPr id="45089" name="Rectangle 20"/>
                <p:cNvSpPr>
                  <a:spLocks noChangeArrowheads="1"/>
                </p:cNvSpPr>
                <p:nvPr/>
              </p:nvSpPr>
              <p:spPr bwMode="auto">
                <a:xfrm>
                  <a:off x="1112" y="1093"/>
                  <a:ext cx="1668" cy="394"/>
                </a:xfrm>
                <a:prstGeom prst="rect">
                  <a:avLst/>
                </a:prstGeom>
                <a:noFill/>
                <a:ln w="9525">
                  <a:noFill/>
                  <a:miter lim="800000"/>
                  <a:headEnd/>
                  <a:tailEnd/>
                </a:ln>
              </p:spPr>
              <p:txBody>
                <a:bodyPr anchor="ctr"/>
                <a:lstStyle/>
                <a:p>
                  <a:pPr algn="l">
                    <a:spcBef>
                      <a:spcPct val="0"/>
                    </a:spcBef>
                  </a:pPr>
                  <a:endParaRPr lang="es-EC" sz="1200" dirty="0">
                    <a:solidFill>
                      <a:schemeClr val="tx1"/>
                    </a:solidFill>
                    <a:latin typeface="Arial" charset="0"/>
                    <a:cs typeface="Arial" charset="0"/>
                  </a:endParaRPr>
                </a:p>
                <a:p>
                  <a:pPr algn="l">
                    <a:spcBef>
                      <a:spcPct val="0"/>
                    </a:spcBef>
                  </a:pPr>
                  <a:r>
                    <a:rPr lang="es-ES" sz="1200" dirty="0" smtClean="0">
                      <a:solidFill>
                        <a:schemeClr val="tx1"/>
                      </a:solidFill>
                      <a:latin typeface="Arial" charset="0"/>
                      <a:cs typeface="Arial" charset="0"/>
                    </a:rPr>
                    <a:t>Profesores  de matemáticas y padres de familia</a:t>
                  </a:r>
                  <a:endParaRPr lang="es-ES" sz="1200" dirty="0">
                    <a:solidFill>
                      <a:schemeClr val="tx1"/>
                    </a:solidFill>
                    <a:latin typeface="Times New Roman" pitchFamily="18" charset="0"/>
                  </a:endParaRPr>
                </a:p>
              </p:txBody>
            </p:sp>
            <p:sp>
              <p:nvSpPr>
                <p:cNvPr id="45090" name="Rectangle 39"/>
                <p:cNvSpPr>
                  <a:spLocks noChangeArrowheads="1"/>
                </p:cNvSpPr>
                <p:nvPr/>
              </p:nvSpPr>
              <p:spPr bwMode="auto">
                <a:xfrm>
                  <a:off x="1078" y="1153"/>
                  <a:ext cx="1754" cy="394"/>
                </a:xfrm>
                <a:prstGeom prst="rect">
                  <a:avLst/>
                </a:prstGeom>
                <a:noFill/>
                <a:ln w="7">
                  <a:solidFill>
                    <a:srgbClr val="A0A0A0"/>
                  </a:solidFill>
                  <a:miter lim="800000"/>
                  <a:headEnd/>
                  <a:tailEnd/>
                </a:ln>
              </p:spPr>
              <p:txBody>
                <a:bodyPr/>
                <a:lstStyle/>
                <a:p>
                  <a:endParaRPr lang="es-EC"/>
                </a:p>
              </p:txBody>
            </p:sp>
          </p:grpSp>
          <p:grpSp>
            <p:nvGrpSpPr>
              <p:cNvPr id="45077" name="Group 42"/>
              <p:cNvGrpSpPr>
                <a:grpSpLocks/>
              </p:cNvGrpSpPr>
              <p:nvPr/>
            </p:nvGrpSpPr>
            <p:grpSpPr bwMode="auto">
              <a:xfrm>
                <a:off x="0" y="1547"/>
                <a:ext cx="1078" cy="500"/>
                <a:chOff x="0" y="1547"/>
                <a:chExt cx="1078" cy="500"/>
              </a:xfrm>
            </p:grpSpPr>
            <p:sp>
              <p:nvSpPr>
                <p:cNvPr id="45087" name="Rectangle 21"/>
                <p:cNvSpPr>
                  <a:spLocks noChangeArrowheads="1"/>
                </p:cNvSpPr>
                <p:nvPr/>
              </p:nvSpPr>
              <p:spPr bwMode="auto">
                <a:xfrm>
                  <a:off x="43" y="1547"/>
                  <a:ext cx="992" cy="500"/>
                </a:xfrm>
                <a:prstGeom prst="rect">
                  <a:avLst/>
                </a:prstGeom>
                <a:noFill/>
                <a:ln w="9525">
                  <a:noFill/>
                  <a:miter lim="800000"/>
                  <a:headEnd/>
                  <a:tailEnd/>
                </a:ln>
              </p:spPr>
              <p:txBody>
                <a:bodyPr anchor="ctr"/>
                <a:lstStyle/>
                <a:p>
                  <a:pPr algn="l">
                    <a:spcBef>
                      <a:spcPct val="0"/>
                    </a:spcBef>
                  </a:pPr>
                  <a:endParaRPr lang="es-EC" sz="1200" b="1">
                    <a:solidFill>
                      <a:schemeClr val="tx1"/>
                    </a:solidFill>
                    <a:latin typeface="Arial" charset="0"/>
                    <a:cs typeface="Arial" charset="0"/>
                  </a:endParaRPr>
                </a:p>
                <a:p>
                  <a:pPr algn="l">
                    <a:spcBef>
                      <a:spcPct val="0"/>
                    </a:spcBef>
                  </a:pPr>
                  <a:r>
                    <a:rPr lang="es-ES" sz="1200" b="1">
                      <a:solidFill>
                        <a:schemeClr val="tx1"/>
                      </a:solidFill>
                      <a:latin typeface="Arial" charset="0"/>
                      <a:cs typeface="Arial" charset="0"/>
                    </a:rPr>
                    <a:t>Tamaño de la Muestra</a:t>
                  </a:r>
                  <a:endParaRPr lang="es-ES" sz="1200">
                    <a:solidFill>
                      <a:schemeClr val="tx1"/>
                    </a:solidFill>
                    <a:latin typeface="Arial Unicode MS" pitchFamily="34" charset="-128"/>
                    <a:ea typeface="Arial Unicode MS" pitchFamily="34" charset="-128"/>
                    <a:cs typeface="Arial Unicode MS" pitchFamily="34" charset="-128"/>
                  </a:endParaRPr>
                </a:p>
                <a:p>
                  <a:pPr algn="l" eaLnBrk="0" hangingPunct="0">
                    <a:spcBef>
                      <a:spcPct val="0"/>
                    </a:spcBef>
                  </a:pPr>
                  <a:endParaRPr lang="es-ES" sz="1200">
                    <a:solidFill>
                      <a:schemeClr val="tx1"/>
                    </a:solidFill>
                    <a:latin typeface="Times New Roman" pitchFamily="18" charset="0"/>
                  </a:endParaRPr>
                </a:p>
              </p:txBody>
            </p:sp>
            <p:sp>
              <p:nvSpPr>
                <p:cNvPr id="45088" name="Rectangle 41"/>
                <p:cNvSpPr>
                  <a:spLocks noChangeArrowheads="1"/>
                </p:cNvSpPr>
                <p:nvPr/>
              </p:nvSpPr>
              <p:spPr bwMode="auto">
                <a:xfrm>
                  <a:off x="0" y="1547"/>
                  <a:ext cx="1078" cy="500"/>
                </a:xfrm>
                <a:prstGeom prst="rect">
                  <a:avLst/>
                </a:prstGeom>
                <a:noFill/>
                <a:ln w="7">
                  <a:solidFill>
                    <a:srgbClr val="A0A0A0"/>
                  </a:solidFill>
                  <a:miter lim="800000"/>
                  <a:headEnd/>
                  <a:tailEnd/>
                </a:ln>
              </p:spPr>
              <p:txBody>
                <a:bodyPr/>
                <a:lstStyle/>
                <a:p>
                  <a:endParaRPr lang="es-EC"/>
                </a:p>
              </p:txBody>
            </p:sp>
          </p:grpSp>
          <p:grpSp>
            <p:nvGrpSpPr>
              <p:cNvPr id="45078" name="Group 44"/>
              <p:cNvGrpSpPr>
                <a:grpSpLocks/>
              </p:cNvGrpSpPr>
              <p:nvPr/>
            </p:nvGrpSpPr>
            <p:grpSpPr bwMode="auto">
              <a:xfrm>
                <a:off x="1078" y="1547"/>
                <a:ext cx="1754" cy="500"/>
                <a:chOff x="1078" y="1547"/>
                <a:chExt cx="1754" cy="500"/>
              </a:xfrm>
            </p:grpSpPr>
            <p:sp>
              <p:nvSpPr>
                <p:cNvPr id="45085" name="Rectangle 22"/>
                <p:cNvSpPr>
                  <a:spLocks noChangeArrowheads="1"/>
                </p:cNvSpPr>
                <p:nvPr/>
              </p:nvSpPr>
              <p:spPr bwMode="auto">
                <a:xfrm>
                  <a:off x="1121" y="1547"/>
                  <a:ext cx="1668" cy="500"/>
                </a:xfrm>
                <a:prstGeom prst="rect">
                  <a:avLst/>
                </a:prstGeom>
                <a:noFill/>
                <a:ln w="9525">
                  <a:noFill/>
                  <a:miter lim="800000"/>
                  <a:headEnd/>
                  <a:tailEnd/>
                </a:ln>
              </p:spPr>
              <p:txBody>
                <a:bodyPr anchor="ctr"/>
                <a:lstStyle/>
                <a:p>
                  <a:pPr algn="l">
                    <a:spcBef>
                      <a:spcPct val="0"/>
                    </a:spcBef>
                  </a:pPr>
                  <a:endParaRPr lang="es-EC" sz="1200" dirty="0">
                    <a:solidFill>
                      <a:schemeClr val="tx1"/>
                    </a:solidFill>
                    <a:latin typeface="Arial" charset="0"/>
                    <a:cs typeface="Arial" charset="0"/>
                  </a:endParaRPr>
                </a:p>
                <a:p>
                  <a:pPr algn="l">
                    <a:spcBef>
                      <a:spcPct val="0"/>
                    </a:spcBef>
                  </a:pPr>
                  <a:r>
                    <a:rPr lang="es-ES" sz="1200" dirty="0" smtClean="0">
                      <a:solidFill>
                        <a:schemeClr val="tx1"/>
                      </a:solidFill>
                      <a:latin typeface="Arial" charset="0"/>
                      <a:ea typeface="Arial Unicode MS" pitchFamily="34" charset="-128"/>
                      <a:cs typeface="Arial" charset="0"/>
                    </a:rPr>
                    <a:t>70 profesores y 70padres de familia</a:t>
                  </a:r>
                  <a:endParaRPr lang="es-ES" sz="1200" dirty="0">
                    <a:solidFill>
                      <a:schemeClr val="tx1"/>
                    </a:solidFill>
                    <a:latin typeface="Arial Unicode MS" pitchFamily="34" charset="-128"/>
                    <a:ea typeface="Arial Unicode MS" pitchFamily="34" charset="-128"/>
                    <a:cs typeface="Arial Unicode MS" pitchFamily="34" charset="-128"/>
                  </a:endParaRPr>
                </a:p>
                <a:p>
                  <a:pPr algn="l" eaLnBrk="0" hangingPunct="0">
                    <a:spcBef>
                      <a:spcPct val="0"/>
                    </a:spcBef>
                  </a:pPr>
                  <a:endParaRPr lang="es-ES" sz="1200" dirty="0">
                    <a:solidFill>
                      <a:schemeClr val="tx1"/>
                    </a:solidFill>
                    <a:latin typeface="Times New Roman" pitchFamily="18" charset="0"/>
                  </a:endParaRPr>
                </a:p>
              </p:txBody>
            </p:sp>
            <p:sp>
              <p:nvSpPr>
                <p:cNvPr id="45086" name="Rectangle 43"/>
                <p:cNvSpPr>
                  <a:spLocks noChangeArrowheads="1"/>
                </p:cNvSpPr>
                <p:nvPr/>
              </p:nvSpPr>
              <p:spPr bwMode="auto">
                <a:xfrm>
                  <a:off x="1078" y="1547"/>
                  <a:ext cx="1754" cy="500"/>
                </a:xfrm>
                <a:prstGeom prst="rect">
                  <a:avLst/>
                </a:prstGeom>
                <a:noFill/>
                <a:ln w="7">
                  <a:solidFill>
                    <a:srgbClr val="A0A0A0"/>
                  </a:solidFill>
                  <a:miter lim="800000"/>
                  <a:headEnd/>
                  <a:tailEnd/>
                </a:ln>
              </p:spPr>
              <p:txBody>
                <a:bodyPr/>
                <a:lstStyle/>
                <a:p>
                  <a:endParaRPr lang="es-EC"/>
                </a:p>
              </p:txBody>
            </p:sp>
          </p:grpSp>
          <p:grpSp>
            <p:nvGrpSpPr>
              <p:cNvPr id="45079" name="Group 46"/>
              <p:cNvGrpSpPr>
                <a:grpSpLocks/>
              </p:cNvGrpSpPr>
              <p:nvPr/>
            </p:nvGrpSpPr>
            <p:grpSpPr bwMode="auto">
              <a:xfrm>
                <a:off x="0" y="2047"/>
                <a:ext cx="1078" cy="1136"/>
                <a:chOff x="0" y="2047"/>
                <a:chExt cx="1078" cy="1136"/>
              </a:xfrm>
            </p:grpSpPr>
            <p:sp>
              <p:nvSpPr>
                <p:cNvPr id="45083" name="Rectangle 23"/>
                <p:cNvSpPr>
                  <a:spLocks noChangeArrowheads="1"/>
                </p:cNvSpPr>
                <p:nvPr/>
              </p:nvSpPr>
              <p:spPr bwMode="auto">
                <a:xfrm>
                  <a:off x="43" y="2047"/>
                  <a:ext cx="992" cy="1136"/>
                </a:xfrm>
                <a:prstGeom prst="rect">
                  <a:avLst/>
                </a:prstGeom>
                <a:noFill/>
                <a:ln w="9525">
                  <a:noFill/>
                  <a:miter lim="800000"/>
                  <a:headEnd/>
                  <a:tailEnd/>
                </a:ln>
              </p:spPr>
              <p:txBody>
                <a:bodyPr anchor="ctr"/>
                <a:lstStyle/>
                <a:p>
                  <a:pPr algn="l">
                    <a:spcBef>
                      <a:spcPct val="0"/>
                    </a:spcBef>
                  </a:pPr>
                  <a:r>
                    <a:rPr lang="es-ES" sz="1200" b="1" dirty="0">
                      <a:solidFill>
                        <a:schemeClr val="tx1"/>
                      </a:solidFill>
                      <a:latin typeface="Arial" charset="0"/>
                      <a:cs typeface="Arial" charset="0"/>
                    </a:rPr>
                    <a:t>Marco Muestral</a:t>
                  </a:r>
                  <a:endParaRPr lang="es-ES" sz="1200" dirty="0">
                    <a:solidFill>
                      <a:schemeClr val="tx1"/>
                    </a:solidFill>
                    <a:latin typeface="Arial Unicode MS" pitchFamily="34" charset="-128"/>
                    <a:ea typeface="Arial Unicode MS" pitchFamily="34" charset="-128"/>
                    <a:cs typeface="Arial Unicode MS" pitchFamily="34" charset="-128"/>
                  </a:endParaRPr>
                </a:p>
                <a:p>
                  <a:pPr algn="l" eaLnBrk="0" hangingPunct="0">
                    <a:spcBef>
                      <a:spcPct val="0"/>
                    </a:spcBef>
                  </a:pPr>
                  <a:endParaRPr lang="es-ES" sz="1200" dirty="0">
                    <a:solidFill>
                      <a:schemeClr val="tx1"/>
                    </a:solidFill>
                    <a:latin typeface="Times New Roman" pitchFamily="18" charset="0"/>
                  </a:endParaRPr>
                </a:p>
              </p:txBody>
            </p:sp>
            <p:sp>
              <p:nvSpPr>
                <p:cNvPr id="45084" name="Rectangle 45"/>
                <p:cNvSpPr>
                  <a:spLocks noChangeArrowheads="1"/>
                </p:cNvSpPr>
                <p:nvPr/>
              </p:nvSpPr>
              <p:spPr bwMode="auto">
                <a:xfrm>
                  <a:off x="0" y="2047"/>
                  <a:ext cx="1078" cy="1136"/>
                </a:xfrm>
                <a:prstGeom prst="rect">
                  <a:avLst/>
                </a:prstGeom>
                <a:noFill/>
                <a:ln w="7">
                  <a:solidFill>
                    <a:srgbClr val="A0A0A0"/>
                  </a:solidFill>
                  <a:miter lim="800000"/>
                  <a:headEnd/>
                  <a:tailEnd/>
                </a:ln>
              </p:spPr>
              <p:txBody>
                <a:bodyPr/>
                <a:lstStyle/>
                <a:p>
                  <a:endParaRPr lang="es-EC"/>
                </a:p>
              </p:txBody>
            </p:sp>
          </p:grpSp>
          <p:grpSp>
            <p:nvGrpSpPr>
              <p:cNvPr id="45080" name="Group 48"/>
              <p:cNvGrpSpPr>
                <a:grpSpLocks/>
              </p:cNvGrpSpPr>
              <p:nvPr/>
            </p:nvGrpSpPr>
            <p:grpSpPr bwMode="auto">
              <a:xfrm>
                <a:off x="1078" y="2047"/>
                <a:ext cx="1754" cy="1136"/>
                <a:chOff x="1078" y="2047"/>
                <a:chExt cx="1754" cy="1136"/>
              </a:xfrm>
            </p:grpSpPr>
            <p:sp>
              <p:nvSpPr>
                <p:cNvPr id="45081" name="Rectangle 24"/>
                <p:cNvSpPr>
                  <a:spLocks noChangeArrowheads="1"/>
                </p:cNvSpPr>
                <p:nvPr/>
              </p:nvSpPr>
              <p:spPr bwMode="auto">
                <a:xfrm>
                  <a:off x="1121" y="2047"/>
                  <a:ext cx="1668" cy="1136"/>
                </a:xfrm>
                <a:prstGeom prst="rect">
                  <a:avLst/>
                </a:prstGeom>
                <a:noFill/>
                <a:ln w="9525">
                  <a:noFill/>
                  <a:miter lim="800000"/>
                  <a:headEnd/>
                  <a:tailEnd/>
                </a:ln>
              </p:spPr>
              <p:txBody>
                <a:bodyPr anchor="ctr"/>
                <a:lstStyle/>
                <a:p>
                  <a:pPr algn="l">
                    <a:spcBef>
                      <a:spcPct val="0"/>
                    </a:spcBef>
                  </a:pPr>
                  <a:r>
                    <a:rPr lang="es-ES" sz="1200" dirty="0" smtClean="0">
                      <a:solidFill>
                        <a:schemeClr val="tx1"/>
                      </a:solidFill>
                      <a:latin typeface="Arial" charset="0"/>
                      <a:cs typeface="Arial" charset="0"/>
                    </a:rPr>
                    <a:t>Colegios particulares de l a Ciudad de Guayaquil</a:t>
                  </a:r>
                  <a:r>
                    <a:rPr lang="es-ES" sz="1200" dirty="0">
                      <a:solidFill>
                        <a:schemeClr val="tx1"/>
                      </a:solidFill>
                      <a:latin typeface="Arial" charset="0"/>
                      <a:cs typeface="Arial" charset="0"/>
                    </a:rPr>
                    <a:t>:</a:t>
                  </a:r>
                  <a:endParaRPr lang="es-ES" sz="1200" dirty="0">
                    <a:solidFill>
                      <a:schemeClr val="tx1"/>
                    </a:solidFill>
                    <a:latin typeface="Arial Unicode MS" pitchFamily="34" charset="-128"/>
                    <a:ea typeface="Arial Unicode MS" pitchFamily="34" charset="-128"/>
                    <a:cs typeface="Arial Unicode MS" pitchFamily="34" charset="-128"/>
                  </a:endParaRPr>
                </a:p>
                <a:p>
                  <a:pPr algn="l" eaLnBrk="0" hangingPunct="0">
                    <a:spcBef>
                      <a:spcPct val="0"/>
                    </a:spcBef>
                  </a:pPr>
                  <a:endParaRPr lang="es-ES" sz="1200" dirty="0">
                    <a:solidFill>
                      <a:schemeClr val="tx1"/>
                    </a:solidFill>
                    <a:latin typeface="Times New Roman" pitchFamily="18" charset="0"/>
                  </a:endParaRPr>
                </a:p>
              </p:txBody>
            </p:sp>
            <p:sp>
              <p:nvSpPr>
                <p:cNvPr id="45082" name="Rectangle 47"/>
                <p:cNvSpPr>
                  <a:spLocks noChangeArrowheads="1"/>
                </p:cNvSpPr>
                <p:nvPr/>
              </p:nvSpPr>
              <p:spPr bwMode="auto">
                <a:xfrm>
                  <a:off x="1078" y="2047"/>
                  <a:ext cx="1754" cy="1136"/>
                </a:xfrm>
                <a:prstGeom prst="rect">
                  <a:avLst/>
                </a:prstGeom>
                <a:noFill/>
                <a:ln w="7">
                  <a:solidFill>
                    <a:srgbClr val="A0A0A0"/>
                  </a:solidFill>
                  <a:miter lim="800000"/>
                  <a:headEnd/>
                  <a:tailEnd/>
                </a:ln>
              </p:spPr>
              <p:txBody>
                <a:bodyPr/>
                <a:lstStyle/>
                <a:p>
                  <a:endParaRPr lang="es-EC"/>
                </a:p>
              </p:txBody>
            </p:sp>
          </p:grpSp>
        </p:grpSp>
        <p:sp>
          <p:nvSpPr>
            <p:cNvPr id="45069" name="Rectangle 50"/>
            <p:cNvSpPr>
              <a:spLocks noChangeArrowheads="1"/>
            </p:cNvSpPr>
            <p:nvPr/>
          </p:nvSpPr>
          <p:spPr bwMode="auto">
            <a:xfrm>
              <a:off x="-3" y="-3"/>
              <a:ext cx="2838" cy="3189"/>
            </a:xfrm>
            <a:prstGeom prst="rect">
              <a:avLst/>
            </a:prstGeom>
            <a:noFill/>
            <a:ln w="11112">
              <a:solidFill>
                <a:srgbClr val="A0A0A0"/>
              </a:solidFill>
              <a:miter lim="800000"/>
              <a:headEnd/>
              <a:tailEnd/>
            </a:ln>
          </p:spPr>
          <p:txBody>
            <a:bodyPr/>
            <a:lstStyle/>
            <a:p>
              <a:endParaRPr lang="es-EC"/>
            </a:p>
          </p:txBody>
        </p:sp>
      </p:grpSp>
      <p:sp>
        <p:nvSpPr>
          <p:cNvPr id="45065" name="Text Box 55"/>
          <p:cNvSpPr txBox="1">
            <a:spLocks noChangeArrowheads="1"/>
          </p:cNvSpPr>
          <p:nvPr/>
        </p:nvSpPr>
        <p:spPr bwMode="auto">
          <a:xfrm>
            <a:off x="3733800" y="1600200"/>
            <a:ext cx="3886200" cy="1492716"/>
          </a:xfrm>
          <a:prstGeom prst="rect">
            <a:avLst/>
          </a:prstGeom>
          <a:noFill/>
          <a:ln w="9525">
            <a:noFill/>
            <a:miter lim="800000"/>
            <a:headEnd/>
            <a:tailEnd/>
          </a:ln>
        </p:spPr>
        <p:txBody>
          <a:bodyPr>
            <a:spAutoFit/>
          </a:bodyPr>
          <a:lstStyle/>
          <a:p>
            <a:pPr algn="just"/>
            <a:r>
              <a:rPr lang="es-EC" sz="1400" dirty="0" smtClean="0">
                <a:solidFill>
                  <a:schemeClr val="tx2"/>
                </a:solidFill>
                <a:latin typeface="Arial" charset="0"/>
                <a:cs typeface="Arial" charset="0"/>
              </a:rPr>
              <a:t> p: </a:t>
            </a:r>
            <a:r>
              <a:rPr lang="es-ES" sz="1400" dirty="0" smtClean="0">
                <a:solidFill>
                  <a:schemeClr val="tx2"/>
                </a:solidFill>
                <a:latin typeface="Arial" charset="0"/>
                <a:cs typeface="Arial" charset="0"/>
              </a:rPr>
              <a:t>Proporción </a:t>
            </a:r>
            <a:r>
              <a:rPr lang="es-ES" sz="1400" dirty="0">
                <a:solidFill>
                  <a:schemeClr val="tx2"/>
                </a:solidFill>
                <a:latin typeface="Arial" charset="0"/>
                <a:cs typeface="Arial" charset="0"/>
              </a:rPr>
              <a:t>correspondiente a la variable </a:t>
            </a:r>
            <a:r>
              <a:rPr lang="es-ES" sz="1400" dirty="0" smtClean="0">
                <a:solidFill>
                  <a:schemeClr val="tx2"/>
                </a:solidFill>
                <a:latin typeface="Arial" charset="0"/>
                <a:cs typeface="Arial" charset="0"/>
              </a:rPr>
              <a:t>de </a:t>
            </a:r>
            <a:r>
              <a:rPr lang="es-ES" sz="1400" dirty="0">
                <a:solidFill>
                  <a:schemeClr val="tx2"/>
                </a:solidFill>
                <a:latin typeface="Arial" charset="0"/>
                <a:cs typeface="Arial" charset="0"/>
              </a:rPr>
              <a:t>interés</a:t>
            </a:r>
            <a:r>
              <a:rPr lang="es-ES" sz="1400" dirty="0" smtClean="0">
                <a:solidFill>
                  <a:schemeClr val="tx2"/>
                </a:solidFill>
                <a:latin typeface="Arial" charset="0"/>
                <a:cs typeface="Arial" charset="0"/>
              </a:rPr>
              <a:t>.          0.5</a:t>
            </a:r>
            <a:endParaRPr lang="es-ES" sz="1400" dirty="0">
              <a:solidFill>
                <a:schemeClr val="tx2"/>
              </a:solidFill>
              <a:latin typeface="Arial Unicode MS" pitchFamily="34" charset="-128"/>
              <a:ea typeface="Arial Unicode MS" pitchFamily="34" charset="-128"/>
              <a:cs typeface="Arial Unicode MS" pitchFamily="34" charset="-128"/>
            </a:endParaRPr>
          </a:p>
          <a:p>
            <a:pPr algn="just"/>
            <a:r>
              <a:rPr lang="es-ES" sz="1400" dirty="0">
                <a:solidFill>
                  <a:schemeClr val="tx2"/>
                </a:solidFill>
                <a:latin typeface="Arial" charset="0"/>
                <a:cs typeface="Arial" charset="0"/>
              </a:rPr>
              <a:t>q:    Está dada por la diferencia 1- p</a:t>
            </a:r>
            <a:r>
              <a:rPr lang="es-ES" sz="1400" dirty="0" smtClean="0">
                <a:solidFill>
                  <a:schemeClr val="tx2"/>
                </a:solidFill>
                <a:latin typeface="Arial" charset="0"/>
                <a:cs typeface="Arial" charset="0"/>
              </a:rPr>
              <a:t>.      0.5</a:t>
            </a:r>
            <a:endParaRPr lang="es-ES" sz="1400" dirty="0">
              <a:solidFill>
                <a:schemeClr val="tx2"/>
              </a:solidFill>
              <a:latin typeface="Arial Unicode MS" pitchFamily="34" charset="-128"/>
              <a:ea typeface="Arial Unicode MS" pitchFamily="34" charset="-128"/>
              <a:cs typeface="Arial Unicode MS" pitchFamily="34" charset="-128"/>
            </a:endParaRPr>
          </a:p>
          <a:p>
            <a:pPr algn="just"/>
            <a:r>
              <a:rPr lang="es-ES" sz="1400" dirty="0">
                <a:solidFill>
                  <a:schemeClr val="tx2"/>
                </a:solidFill>
                <a:latin typeface="Arial" charset="0"/>
                <a:cs typeface="Arial" charset="0"/>
              </a:rPr>
              <a:t>e:    Error muestral</a:t>
            </a:r>
            <a:r>
              <a:rPr lang="es-ES" sz="1400" dirty="0" smtClean="0">
                <a:solidFill>
                  <a:schemeClr val="tx2"/>
                </a:solidFill>
                <a:latin typeface="Arial" charset="0"/>
                <a:cs typeface="Arial" charset="0"/>
              </a:rPr>
              <a:t>.        10%</a:t>
            </a:r>
            <a:endParaRPr lang="es-ES" sz="1400" dirty="0">
              <a:solidFill>
                <a:schemeClr val="tx2"/>
              </a:solidFill>
              <a:latin typeface="Arial Unicode MS" pitchFamily="34" charset="-128"/>
              <a:ea typeface="Arial Unicode MS" pitchFamily="34" charset="-128"/>
              <a:cs typeface="Arial Unicode MS" pitchFamily="34" charset="-128"/>
            </a:endParaRPr>
          </a:p>
          <a:p>
            <a:pPr algn="just"/>
            <a:r>
              <a:rPr lang="es-ES" sz="1400" dirty="0">
                <a:solidFill>
                  <a:schemeClr val="tx2"/>
                </a:solidFill>
                <a:latin typeface="Arial" charset="0"/>
                <a:cs typeface="Arial" charset="0"/>
              </a:rPr>
              <a:t>n</a:t>
            </a:r>
            <a:r>
              <a:rPr lang="es-ES" sz="1400" dirty="0" smtClean="0">
                <a:solidFill>
                  <a:schemeClr val="tx2"/>
                </a:solidFill>
                <a:latin typeface="Arial" charset="0"/>
                <a:cs typeface="Arial" charset="0"/>
              </a:rPr>
              <a:t>:    </a:t>
            </a:r>
            <a:r>
              <a:rPr lang="es-ES" sz="1400" dirty="0">
                <a:solidFill>
                  <a:schemeClr val="tx2"/>
                </a:solidFill>
                <a:latin typeface="Arial" charset="0"/>
                <a:cs typeface="Arial" charset="0"/>
              </a:rPr>
              <a:t>Tamaño de la </a:t>
            </a:r>
            <a:r>
              <a:rPr lang="es-ES" sz="1400" dirty="0" smtClean="0">
                <a:solidFill>
                  <a:schemeClr val="tx2"/>
                </a:solidFill>
                <a:latin typeface="Arial" charset="0"/>
                <a:cs typeface="Arial" charset="0"/>
              </a:rPr>
              <a:t>muestra      70</a:t>
            </a:r>
            <a:endParaRPr lang="es-ES" sz="1400" dirty="0">
              <a:solidFill>
                <a:schemeClr val="tx2"/>
              </a:solidFill>
            </a:endParaRPr>
          </a:p>
        </p:txBody>
      </p:sp>
      <p:pic>
        <p:nvPicPr>
          <p:cNvPr id="32769" name="Picture 1"/>
          <p:cNvPicPr>
            <a:picLocks noChangeAspect="1" noChangeArrowheads="1"/>
          </p:cNvPicPr>
          <p:nvPr/>
        </p:nvPicPr>
        <p:blipFill>
          <a:blip r:embed="rId2"/>
          <a:srcRect/>
          <a:stretch>
            <a:fillRect/>
          </a:stretch>
        </p:blipFill>
        <p:spPr bwMode="auto">
          <a:xfrm>
            <a:off x="1142976" y="1928802"/>
            <a:ext cx="2084387" cy="701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828800" y="762000"/>
            <a:ext cx="5105400" cy="466725"/>
          </a:xfrm>
          <a:prstGeom prst="rect">
            <a:avLst/>
          </a:prstGeom>
          <a:noFill/>
          <a:ln w="9525">
            <a:solidFill>
              <a:srgbClr val="000080"/>
            </a:solidFill>
            <a:miter lim="800000"/>
            <a:headEnd/>
            <a:tailEnd/>
          </a:ln>
        </p:spPr>
        <p:txBody>
          <a:bodyPr>
            <a:spAutoFit/>
          </a:bodyPr>
          <a:lstStyle/>
          <a:p>
            <a:r>
              <a:rPr lang="es-EC" sz="2400">
                <a:solidFill>
                  <a:schemeClr val="tx1"/>
                </a:solidFill>
                <a:cs typeface="Times New Roman" pitchFamily="18" charset="0"/>
              </a:rPr>
              <a:t>INVESTIGACION DE MERCADOS</a:t>
            </a:r>
            <a:r>
              <a:rPr lang="es-ES" sz="2400">
                <a:solidFill>
                  <a:schemeClr val="tx1"/>
                </a:solidFill>
              </a:rPr>
              <a:t> </a:t>
            </a:r>
          </a:p>
        </p:txBody>
      </p:sp>
      <p:sp>
        <p:nvSpPr>
          <p:cNvPr id="43011" name="Text Box 3"/>
          <p:cNvSpPr txBox="1">
            <a:spLocks noChangeArrowheads="1"/>
          </p:cNvSpPr>
          <p:nvPr/>
        </p:nvSpPr>
        <p:spPr bwMode="auto">
          <a:xfrm>
            <a:off x="1143000" y="2133600"/>
            <a:ext cx="5410200" cy="457200"/>
          </a:xfrm>
          <a:prstGeom prst="rect">
            <a:avLst/>
          </a:prstGeom>
          <a:solidFill>
            <a:srgbClr val="000000"/>
          </a:solidFill>
          <a:ln w="9525">
            <a:noFill/>
            <a:miter lim="800000"/>
            <a:headEnd/>
            <a:tailEnd/>
          </a:ln>
        </p:spPr>
        <p:txBody>
          <a:bodyPr>
            <a:spAutoFit/>
          </a:bodyPr>
          <a:lstStyle/>
          <a:p>
            <a:r>
              <a:rPr lang="es-EC" sz="2400" dirty="0" smtClean="0">
                <a:cs typeface="Times New Roman" pitchFamily="18" charset="0"/>
              </a:rPr>
              <a:t>PERFIL DEL CONSUMIDOR</a:t>
            </a:r>
            <a:endParaRPr lang="es-ES" sz="2400" dirty="0"/>
          </a:p>
        </p:txBody>
      </p:sp>
      <p:sp>
        <p:nvSpPr>
          <p:cNvPr id="43012" name="Text Box 4"/>
          <p:cNvSpPr txBox="1">
            <a:spLocks noChangeArrowheads="1"/>
          </p:cNvSpPr>
          <p:nvPr/>
        </p:nvSpPr>
        <p:spPr bwMode="auto">
          <a:xfrm>
            <a:off x="1071538" y="2895600"/>
            <a:ext cx="7310462" cy="646331"/>
          </a:xfrm>
          <a:prstGeom prst="rect">
            <a:avLst/>
          </a:prstGeom>
          <a:noFill/>
          <a:ln w="9525">
            <a:noFill/>
            <a:miter lim="800000"/>
            <a:headEnd/>
            <a:tailEnd/>
          </a:ln>
        </p:spPr>
        <p:txBody>
          <a:bodyPr wrap="square">
            <a:spAutoFit/>
          </a:bodyPr>
          <a:lstStyle/>
          <a:p>
            <a:pPr algn="just"/>
            <a:r>
              <a:rPr lang="es-ES" dirty="0" smtClean="0">
                <a:solidFill>
                  <a:schemeClr val="tx1"/>
                </a:solidFill>
                <a:latin typeface="Arial" charset="0"/>
                <a:cs typeface="Arial" charset="0"/>
              </a:rPr>
              <a:t>nuestro producto reconocemos tres fases distintas en el proceso de compra.</a:t>
            </a:r>
            <a:endParaRPr lang="es-ES" dirty="0">
              <a:solidFill>
                <a:schemeClr val="tx1"/>
              </a:solidFill>
              <a:latin typeface="Tahoma" pitchFamily="34" charset="0"/>
              <a:cs typeface="Arial" charset="0"/>
            </a:endParaRPr>
          </a:p>
        </p:txBody>
      </p:sp>
      <p:sp>
        <p:nvSpPr>
          <p:cNvPr id="43016" name="Line 14"/>
          <p:cNvSpPr>
            <a:spLocks noChangeShapeType="1"/>
          </p:cNvSpPr>
          <p:nvPr/>
        </p:nvSpPr>
        <p:spPr bwMode="auto">
          <a:xfrm>
            <a:off x="6858000" y="2362200"/>
            <a:ext cx="1524000" cy="0"/>
          </a:xfrm>
          <a:prstGeom prst="line">
            <a:avLst/>
          </a:prstGeom>
          <a:noFill/>
          <a:ln w="9525">
            <a:solidFill>
              <a:srgbClr val="FF0000"/>
            </a:solidFill>
            <a:round/>
            <a:headEnd/>
            <a:tailEnd/>
          </a:ln>
        </p:spPr>
        <p:txBody>
          <a:bodyPr/>
          <a:lstStyle/>
          <a:p>
            <a:endParaRPr lang="es-ES"/>
          </a:p>
        </p:txBody>
      </p:sp>
      <p:sp>
        <p:nvSpPr>
          <p:cNvPr id="43017" name="Line 15"/>
          <p:cNvSpPr>
            <a:spLocks noChangeShapeType="1"/>
          </p:cNvSpPr>
          <p:nvPr/>
        </p:nvSpPr>
        <p:spPr bwMode="auto">
          <a:xfrm>
            <a:off x="8382000" y="2362200"/>
            <a:ext cx="0" cy="3429000"/>
          </a:xfrm>
          <a:prstGeom prst="line">
            <a:avLst/>
          </a:prstGeom>
          <a:noFill/>
          <a:ln w="9525">
            <a:solidFill>
              <a:srgbClr val="000080"/>
            </a:solidFill>
            <a:round/>
            <a:headEnd/>
            <a:tailEnd/>
          </a:ln>
        </p:spPr>
        <p:txBody>
          <a:bodyPr/>
          <a:lstStyle/>
          <a:p>
            <a:endParaRPr lang="es-ES"/>
          </a:p>
        </p:txBody>
      </p:sp>
      <p:sp>
        <p:nvSpPr>
          <p:cNvPr id="43018" name="Line 16"/>
          <p:cNvSpPr>
            <a:spLocks noChangeShapeType="1"/>
          </p:cNvSpPr>
          <p:nvPr/>
        </p:nvSpPr>
        <p:spPr bwMode="auto">
          <a:xfrm>
            <a:off x="1828800" y="5791200"/>
            <a:ext cx="6553200" cy="0"/>
          </a:xfrm>
          <a:prstGeom prst="line">
            <a:avLst/>
          </a:prstGeom>
          <a:noFill/>
          <a:ln w="9525">
            <a:solidFill>
              <a:srgbClr val="FF0000"/>
            </a:solidFill>
            <a:round/>
            <a:headEnd/>
            <a:tailEnd/>
          </a:ln>
        </p:spPr>
        <p:txBody>
          <a:bodyPr/>
          <a:lstStyle/>
          <a:p>
            <a:endParaRPr lang="es-ES"/>
          </a:p>
        </p:txBody>
      </p:sp>
      <p:grpSp>
        <p:nvGrpSpPr>
          <p:cNvPr id="20" name="Group 4"/>
          <p:cNvGrpSpPr>
            <a:grpSpLocks/>
          </p:cNvGrpSpPr>
          <p:nvPr/>
        </p:nvGrpSpPr>
        <p:grpSpPr bwMode="auto">
          <a:xfrm>
            <a:off x="1285852" y="5357826"/>
            <a:ext cx="304800" cy="304800"/>
            <a:chOff x="528" y="1200"/>
            <a:chExt cx="192" cy="192"/>
          </a:xfrm>
        </p:grpSpPr>
        <p:sp>
          <p:nvSpPr>
            <p:cNvPr id="21" name="Rectangle 5"/>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2" name="Rectangle 6"/>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23" name="Group 4"/>
          <p:cNvGrpSpPr>
            <a:grpSpLocks/>
          </p:cNvGrpSpPr>
          <p:nvPr/>
        </p:nvGrpSpPr>
        <p:grpSpPr bwMode="auto">
          <a:xfrm>
            <a:off x="1285852" y="4572008"/>
            <a:ext cx="304800" cy="304800"/>
            <a:chOff x="528" y="1200"/>
            <a:chExt cx="192" cy="192"/>
          </a:xfrm>
        </p:grpSpPr>
        <p:sp>
          <p:nvSpPr>
            <p:cNvPr id="24" name="Rectangle 5"/>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5" name="Rectangle 6"/>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26" name="Group 4"/>
          <p:cNvGrpSpPr>
            <a:grpSpLocks/>
          </p:cNvGrpSpPr>
          <p:nvPr/>
        </p:nvGrpSpPr>
        <p:grpSpPr bwMode="auto">
          <a:xfrm>
            <a:off x="1285852" y="3786190"/>
            <a:ext cx="304800" cy="304800"/>
            <a:chOff x="528" y="1200"/>
            <a:chExt cx="192" cy="192"/>
          </a:xfrm>
        </p:grpSpPr>
        <p:sp>
          <p:nvSpPr>
            <p:cNvPr id="27" name="Rectangle 5"/>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8" name="Rectangle 6"/>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29" name="Text Box 4"/>
          <p:cNvSpPr txBox="1">
            <a:spLocks noChangeArrowheads="1"/>
          </p:cNvSpPr>
          <p:nvPr/>
        </p:nvSpPr>
        <p:spPr bwMode="auto">
          <a:xfrm>
            <a:off x="1571604" y="3714752"/>
            <a:ext cx="6786610" cy="2031325"/>
          </a:xfrm>
          <a:prstGeom prst="rect">
            <a:avLst/>
          </a:prstGeom>
          <a:noFill/>
          <a:ln w="9525">
            <a:noFill/>
            <a:miter lim="800000"/>
            <a:headEnd/>
            <a:tailEnd/>
          </a:ln>
        </p:spPr>
        <p:txBody>
          <a:bodyPr wrap="square">
            <a:spAutoFit/>
          </a:bodyPr>
          <a:lstStyle/>
          <a:p>
            <a:pPr algn="just"/>
            <a:r>
              <a:rPr lang="es-ES" b="1" dirty="0" smtClean="0">
                <a:solidFill>
                  <a:schemeClr val="tx1"/>
                </a:solidFill>
                <a:latin typeface="Arial" charset="0"/>
                <a:cs typeface="Arial" charset="0"/>
              </a:rPr>
              <a:t>Profesor.</a:t>
            </a:r>
          </a:p>
          <a:p>
            <a:pPr algn="just"/>
            <a:endParaRPr lang="es-ES" dirty="0" smtClean="0">
              <a:solidFill>
                <a:schemeClr val="tx1"/>
              </a:solidFill>
              <a:latin typeface="Arial" charset="0"/>
              <a:cs typeface="Arial" charset="0"/>
            </a:endParaRPr>
          </a:p>
          <a:p>
            <a:pPr algn="just"/>
            <a:r>
              <a:rPr lang="es-ES" b="1" dirty="0" smtClean="0">
                <a:solidFill>
                  <a:schemeClr val="tx1"/>
                </a:solidFill>
                <a:latin typeface="Tahoma" pitchFamily="34" charset="0"/>
                <a:cs typeface="Arial" charset="0"/>
              </a:rPr>
              <a:t>Padre de familia</a:t>
            </a:r>
          </a:p>
          <a:p>
            <a:pPr algn="just"/>
            <a:endParaRPr lang="es-ES" dirty="0" smtClean="0">
              <a:solidFill>
                <a:schemeClr val="tx1"/>
              </a:solidFill>
              <a:latin typeface="Tahoma" pitchFamily="34" charset="0"/>
              <a:cs typeface="Arial" charset="0"/>
            </a:endParaRPr>
          </a:p>
          <a:p>
            <a:pPr algn="just"/>
            <a:r>
              <a:rPr lang="es-ES" b="1" dirty="0" smtClean="0">
                <a:solidFill>
                  <a:schemeClr val="tx1"/>
                </a:solidFill>
                <a:latin typeface="Tahoma" pitchFamily="34" charset="0"/>
                <a:cs typeface="Arial" charset="0"/>
              </a:rPr>
              <a:t>Estudiante</a:t>
            </a:r>
            <a:endParaRPr lang="es-ES" b="1" dirty="0">
              <a:solidFill>
                <a:schemeClr val="tx1"/>
              </a:solidFill>
              <a:latin typeface="Tahoma" pitchFamily="34"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026"/>
          <p:cNvSpPr txBox="1">
            <a:spLocks noChangeArrowheads="1"/>
          </p:cNvSpPr>
          <p:nvPr/>
        </p:nvSpPr>
        <p:spPr bwMode="auto">
          <a:xfrm>
            <a:off x="1828800" y="762000"/>
            <a:ext cx="5105400" cy="466725"/>
          </a:xfrm>
          <a:prstGeom prst="rect">
            <a:avLst/>
          </a:prstGeom>
          <a:noFill/>
          <a:ln w="9525">
            <a:solidFill>
              <a:srgbClr val="000080"/>
            </a:solidFill>
            <a:miter lim="800000"/>
            <a:headEnd/>
            <a:tailEnd/>
          </a:ln>
        </p:spPr>
        <p:txBody>
          <a:bodyPr>
            <a:spAutoFit/>
          </a:bodyPr>
          <a:lstStyle/>
          <a:p>
            <a:r>
              <a:rPr lang="es-EC" sz="2400">
                <a:solidFill>
                  <a:schemeClr val="tx1"/>
                </a:solidFill>
                <a:cs typeface="Times New Roman" pitchFamily="18" charset="0"/>
              </a:rPr>
              <a:t>INVESTIGACION DE MERCADOS</a:t>
            </a:r>
            <a:r>
              <a:rPr lang="es-ES" sz="2400">
                <a:solidFill>
                  <a:schemeClr val="tx1"/>
                </a:solidFill>
              </a:rPr>
              <a:t> </a:t>
            </a:r>
          </a:p>
        </p:txBody>
      </p:sp>
      <p:sp>
        <p:nvSpPr>
          <p:cNvPr id="47107" name="Text Box 1027"/>
          <p:cNvSpPr txBox="1">
            <a:spLocks noChangeArrowheads="1"/>
          </p:cNvSpPr>
          <p:nvPr/>
        </p:nvSpPr>
        <p:spPr bwMode="auto">
          <a:xfrm>
            <a:off x="1219200" y="1524000"/>
            <a:ext cx="2819400" cy="457200"/>
          </a:xfrm>
          <a:prstGeom prst="rect">
            <a:avLst/>
          </a:prstGeom>
          <a:solidFill>
            <a:srgbClr val="000000"/>
          </a:solidFill>
          <a:ln w="9525">
            <a:noFill/>
            <a:miter lim="800000"/>
            <a:headEnd/>
            <a:tailEnd/>
          </a:ln>
        </p:spPr>
        <p:txBody>
          <a:bodyPr>
            <a:spAutoFit/>
          </a:bodyPr>
          <a:lstStyle/>
          <a:p>
            <a:r>
              <a:rPr lang="es-EC" sz="2400" dirty="0" smtClean="0">
                <a:cs typeface="Times New Roman" pitchFamily="18" charset="0"/>
              </a:rPr>
              <a:t>ENCUESTA</a:t>
            </a:r>
            <a:r>
              <a:rPr lang="es-ES" sz="2400" dirty="0" smtClean="0"/>
              <a:t> </a:t>
            </a:r>
            <a:endParaRPr lang="es-ES" sz="2400" dirty="0"/>
          </a:p>
        </p:txBody>
      </p:sp>
      <p:sp>
        <p:nvSpPr>
          <p:cNvPr id="47108" name="Text Box 1028"/>
          <p:cNvSpPr txBox="1">
            <a:spLocks noChangeArrowheads="1"/>
          </p:cNvSpPr>
          <p:nvPr/>
        </p:nvSpPr>
        <p:spPr bwMode="auto">
          <a:xfrm>
            <a:off x="2362200" y="2895600"/>
            <a:ext cx="5562600" cy="366713"/>
          </a:xfrm>
          <a:prstGeom prst="rect">
            <a:avLst/>
          </a:prstGeom>
          <a:noFill/>
          <a:ln w="9525">
            <a:noFill/>
            <a:miter lim="800000"/>
            <a:headEnd/>
            <a:tailEnd/>
          </a:ln>
        </p:spPr>
        <p:txBody>
          <a:bodyPr>
            <a:spAutoFit/>
          </a:bodyPr>
          <a:lstStyle/>
          <a:p>
            <a:pPr algn="just"/>
            <a:r>
              <a:rPr lang="es-EC">
                <a:solidFill>
                  <a:schemeClr val="tx1"/>
                </a:solidFill>
                <a:latin typeface="Arial" charset="0"/>
                <a:cs typeface="Arial" charset="0"/>
              </a:rPr>
              <a:t>      </a:t>
            </a:r>
            <a:endParaRPr lang="es-ES">
              <a:solidFill>
                <a:schemeClr val="tx1"/>
              </a:solidFill>
              <a:latin typeface="Tahoma" pitchFamily="34" charset="0"/>
              <a:cs typeface="Arial" charset="0"/>
            </a:endParaRPr>
          </a:p>
        </p:txBody>
      </p:sp>
      <p:grpSp>
        <p:nvGrpSpPr>
          <p:cNvPr id="47109" name="Group 1029"/>
          <p:cNvGrpSpPr>
            <a:grpSpLocks/>
          </p:cNvGrpSpPr>
          <p:nvPr/>
        </p:nvGrpSpPr>
        <p:grpSpPr bwMode="auto">
          <a:xfrm>
            <a:off x="1785918" y="2214554"/>
            <a:ext cx="304800" cy="304800"/>
            <a:chOff x="528" y="1200"/>
            <a:chExt cx="192" cy="192"/>
          </a:xfrm>
        </p:grpSpPr>
        <p:sp>
          <p:nvSpPr>
            <p:cNvPr id="47122" name="Rectangle 1030"/>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47123" name="Rectangle 1031"/>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47110" name="Group 1032"/>
          <p:cNvGrpSpPr>
            <a:grpSpLocks/>
          </p:cNvGrpSpPr>
          <p:nvPr/>
        </p:nvGrpSpPr>
        <p:grpSpPr bwMode="auto">
          <a:xfrm>
            <a:off x="1785918" y="2786058"/>
            <a:ext cx="304800" cy="304800"/>
            <a:chOff x="528" y="1200"/>
            <a:chExt cx="192" cy="192"/>
          </a:xfrm>
        </p:grpSpPr>
        <p:sp>
          <p:nvSpPr>
            <p:cNvPr id="47120" name="Rectangle 103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47121" name="Rectangle 103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47111" name="Group 1035"/>
          <p:cNvGrpSpPr>
            <a:grpSpLocks/>
          </p:cNvGrpSpPr>
          <p:nvPr/>
        </p:nvGrpSpPr>
        <p:grpSpPr bwMode="auto">
          <a:xfrm>
            <a:off x="1785918" y="3429000"/>
            <a:ext cx="304800" cy="304800"/>
            <a:chOff x="528" y="1200"/>
            <a:chExt cx="192" cy="192"/>
          </a:xfrm>
        </p:grpSpPr>
        <p:sp>
          <p:nvSpPr>
            <p:cNvPr id="47118" name="Rectangle 1036"/>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47119" name="Rectangle 1037"/>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47112" name="Line 1038"/>
          <p:cNvSpPr>
            <a:spLocks noChangeShapeType="1"/>
          </p:cNvSpPr>
          <p:nvPr/>
        </p:nvSpPr>
        <p:spPr bwMode="auto">
          <a:xfrm>
            <a:off x="4267200" y="1752600"/>
            <a:ext cx="4038600" cy="0"/>
          </a:xfrm>
          <a:prstGeom prst="line">
            <a:avLst/>
          </a:prstGeom>
          <a:noFill/>
          <a:ln w="9525">
            <a:solidFill>
              <a:srgbClr val="FF0000"/>
            </a:solidFill>
            <a:round/>
            <a:headEnd/>
            <a:tailEnd/>
          </a:ln>
        </p:spPr>
        <p:txBody>
          <a:bodyPr/>
          <a:lstStyle/>
          <a:p>
            <a:endParaRPr lang="es-ES"/>
          </a:p>
        </p:txBody>
      </p:sp>
      <p:sp>
        <p:nvSpPr>
          <p:cNvPr id="47113" name="Line 1039"/>
          <p:cNvSpPr>
            <a:spLocks noChangeShapeType="1"/>
          </p:cNvSpPr>
          <p:nvPr/>
        </p:nvSpPr>
        <p:spPr bwMode="auto">
          <a:xfrm>
            <a:off x="8305800" y="1752600"/>
            <a:ext cx="0" cy="4038600"/>
          </a:xfrm>
          <a:prstGeom prst="line">
            <a:avLst/>
          </a:prstGeom>
          <a:noFill/>
          <a:ln w="9525">
            <a:solidFill>
              <a:srgbClr val="000080"/>
            </a:solidFill>
            <a:round/>
            <a:headEnd/>
            <a:tailEnd/>
          </a:ln>
        </p:spPr>
        <p:txBody>
          <a:bodyPr/>
          <a:lstStyle/>
          <a:p>
            <a:endParaRPr lang="es-ES"/>
          </a:p>
        </p:txBody>
      </p:sp>
      <p:sp>
        <p:nvSpPr>
          <p:cNvPr id="47114" name="Line 1040"/>
          <p:cNvSpPr>
            <a:spLocks noChangeShapeType="1"/>
          </p:cNvSpPr>
          <p:nvPr/>
        </p:nvSpPr>
        <p:spPr bwMode="auto">
          <a:xfrm>
            <a:off x="1828800" y="5791200"/>
            <a:ext cx="6477000" cy="0"/>
          </a:xfrm>
          <a:prstGeom prst="line">
            <a:avLst/>
          </a:prstGeom>
          <a:noFill/>
          <a:ln w="9525">
            <a:solidFill>
              <a:srgbClr val="FF0000"/>
            </a:solidFill>
            <a:round/>
            <a:headEnd/>
            <a:tailEnd/>
          </a:ln>
        </p:spPr>
        <p:txBody>
          <a:bodyPr/>
          <a:lstStyle/>
          <a:p>
            <a:endParaRPr lang="es-ES"/>
          </a:p>
        </p:txBody>
      </p:sp>
      <p:sp>
        <p:nvSpPr>
          <p:cNvPr id="47115" name="Text Box 1041"/>
          <p:cNvSpPr txBox="1">
            <a:spLocks noChangeArrowheads="1"/>
          </p:cNvSpPr>
          <p:nvPr/>
        </p:nvSpPr>
        <p:spPr bwMode="auto">
          <a:xfrm>
            <a:off x="2286000" y="2209800"/>
            <a:ext cx="5867400" cy="369332"/>
          </a:xfrm>
          <a:prstGeom prst="rect">
            <a:avLst/>
          </a:prstGeom>
          <a:noFill/>
          <a:ln w="9525">
            <a:noFill/>
            <a:miter lim="800000"/>
            <a:headEnd/>
            <a:tailEnd/>
          </a:ln>
        </p:spPr>
        <p:txBody>
          <a:bodyPr>
            <a:spAutoFit/>
          </a:bodyPr>
          <a:lstStyle/>
          <a:p>
            <a:pPr algn="l"/>
            <a:r>
              <a:rPr lang="es-EC" dirty="0" smtClean="0">
                <a:solidFill>
                  <a:schemeClr val="tx1"/>
                </a:solidFill>
                <a:latin typeface="Tahoma" pitchFamily="34" charset="0"/>
              </a:rPr>
              <a:t>Generalidades</a:t>
            </a:r>
            <a:endParaRPr lang="es-ES" dirty="0">
              <a:solidFill>
                <a:schemeClr val="tx1"/>
              </a:solidFill>
              <a:latin typeface="Tahoma" pitchFamily="34" charset="0"/>
            </a:endParaRPr>
          </a:p>
        </p:txBody>
      </p:sp>
      <p:sp>
        <p:nvSpPr>
          <p:cNvPr id="47116" name="Text Box 1042"/>
          <p:cNvSpPr txBox="1">
            <a:spLocks noChangeArrowheads="1"/>
          </p:cNvSpPr>
          <p:nvPr/>
        </p:nvSpPr>
        <p:spPr bwMode="auto">
          <a:xfrm>
            <a:off x="2285984" y="3429000"/>
            <a:ext cx="5410200" cy="369332"/>
          </a:xfrm>
          <a:prstGeom prst="rect">
            <a:avLst/>
          </a:prstGeom>
          <a:noFill/>
          <a:ln w="9525">
            <a:noFill/>
            <a:miter lim="800000"/>
            <a:headEnd/>
            <a:tailEnd/>
          </a:ln>
        </p:spPr>
        <p:txBody>
          <a:bodyPr>
            <a:spAutoFit/>
          </a:bodyPr>
          <a:lstStyle/>
          <a:p>
            <a:pPr algn="l"/>
            <a:r>
              <a:rPr lang="es-ES" dirty="0" smtClean="0">
                <a:solidFill>
                  <a:schemeClr val="tx1"/>
                </a:solidFill>
                <a:latin typeface="Tahoma" pitchFamily="34" charset="0"/>
              </a:rPr>
              <a:t>En cuanto al contenido del texto</a:t>
            </a:r>
            <a:endParaRPr lang="es-ES" dirty="0">
              <a:latin typeface="Tahoma" pitchFamily="34" charset="0"/>
            </a:endParaRPr>
          </a:p>
        </p:txBody>
      </p:sp>
      <p:sp>
        <p:nvSpPr>
          <p:cNvPr id="47117" name="Text Box 1044"/>
          <p:cNvSpPr txBox="1">
            <a:spLocks noChangeArrowheads="1"/>
          </p:cNvSpPr>
          <p:nvPr/>
        </p:nvSpPr>
        <p:spPr bwMode="auto">
          <a:xfrm>
            <a:off x="2285984" y="2786058"/>
            <a:ext cx="5410200" cy="369332"/>
          </a:xfrm>
          <a:prstGeom prst="rect">
            <a:avLst/>
          </a:prstGeom>
          <a:noFill/>
          <a:ln w="9525">
            <a:noFill/>
            <a:miter lim="800000"/>
            <a:headEnd/>
            <a:tailEnd/>
          </a:ln>
        </p:spPr>
        <p:txBody>
          <a:bodyPr>
            <a:spAutoFit/>
          </a:bodyPr>
          <a:lstStyle/>
          <a:p>
            <a:pPr algn="l"/>
            <a:r>
              <a:rPr lang="es-ES" dirty="0" smtClean="0">
                <a:solidFill>
                  <a:schemeClr val="tx1"/>
                </a:solidFill>
                <a:latin typeface="Tahoma" pitchFamily="34" charset="0"/>
              </a:rPr>
              <a:t>En cuanto al objetivo del texto</a:t>
            </a:r>
            <a:endParaRPr lang="es-ES" dirty="0">
              <a:solidFill>
                <a:schemeClr val="tx1"/>
              </a:solidFill>
              <a:latin typeface="Tahoma" pitchFamily="34" charset="0"/>
            </a:endParaRPr>
          </a:p>
        </p:txBody>
      </p:sp>
      <p:grpSp>
        <p:nvGrpSpPr>
          <p:cNvPr id="20" name="Group 1035"/>
          <p:cNvGrpSpPr>
            <a:grpSpLocks/>
          </p:cNvGrpSpPr>
          <p:nvPr/>
        </p:nvGrpSpPr>
        <p:grpSpPr bwMode="auto">
          <a:xfrm>
            <a:off x="1785918" y="4071942"/>
            <a:ext cx="304800" cy="304800"/>
            <a:chOff x="528" y="1200"/>
            <a:chExt cx="192" cy="192"/>
          </a:xfrm>
        </p:grpSpPr>
        <p:sp>
          <p:nvSpPr>
            <p:cNvPr id="21" name="Rectangle 1036"/>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2" name="Rectangle 1037"/>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23" name="Text Box 1042"/>
          <p:cNvSpPr txBox="1">
            <a:spLocks noChangeArrowheads="1"/>
          </p:cNvSpPr>
          <p:nvPr/>
        </p:nvSpPr>
        <p:spPr bwMode="auto">
          <a:xfrm>
            <a:off x="2357422" y="4071942"/>
            <a:ext cx="5410200" cy="369332"/>
          </a:xfrm>
          <a:prstGeom prst="rect">
            <a:avLst/>
          </a:prstGeom>
          <a:noFill/>
          <a:ln w="9525">
            <a:noFill/>
            <a:miter lim="800000"/>
            <a:headEnd/>
            <a:tailEnd/>
          </a:ln>
        </p:spPr>
        <p:txBody>
          <a:bodyPr>
            <a:spAutoFit/>
          </a:bodyPr>
          <a:lstStyle/>
          <a:p>
            <a:pPr algn="l"/>
            <a:r>
              <a:rPr lang="es-ES" dirty="0" smtClean="0">
                <a:solidFill>
                  <a:schemeClr val="tx1"/>
                </a:solidFill>
                <a:latin typeface="Tahoma" pitchFamily="34" charset="0"/>
              </a:rPr>
              <a:t>En cuanto a la estructura metodológica</a:t>
            </a:r>
            <a:endParaRPr lang="es-ES" dirty="0">
              <a:latin typeface="Tahoma" pitchFamily="34" charset="0"/>
            </a:endParaRPr>
          </a:p>
        </p:txBody>
      </p:sp>
      <p:grpSp>
        <p:nvGrpSpPr>
          <p:cNvPr id="24" name="Group 1035"/>
          <p:cNvGrpSpPr>
            <a:grpSpLocks/>
          </p:cNvGrpSpPr>
          <p:nvPr/>
        </p:nvGrpSpPr>
        <p:grpSpPr bwMode="auto">
          <a:xfrm>
            <a:off x="1785918" y="4714884"/>
            <a:ext cx="304800" cy="304800"/>
            <a:chOff x="528" y="1200"/>
            <a:chExt cx="192" cy="192"/>
          </a:xfrm>
        </p:grpSpPr>
        <p:sp>
          <p:nvSpPr>
            <p:cNvPr id="25" name="Rectangle 1036"/>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6" name="Rectangle 1037"/>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27" name="Text Box 1042"/>
          <p:cNvSpPr txBox="1">
            <a:spLocks noChangeArrowheads="1"/>
          </p:cNvSpPr>
          <p:nvPr/>
        </p:nvSpPr>
        <p:spPr bwMode="auto">
          <a:xfrm>
            <a:off x="2357422" y="4714884"/>
            <a:ext cx="5410200" cy="369332"/>
          </a:xfrm>
          <a:prstGeom prst="rect">
            <a:avLst/>
          </a:prstGeom>
          <a:noFill/>
          <a:ln w="9525">
            <a:noFill/>
            <a:miter lim="800000"/>
            <a:headEnd/>
            <a:tailEnd/>
          </a:ln>
        </p:spPr>
        <p:txBody>
          <a:bodyPr>
            <a:spAutoFit/>
          </a:bodyPr>
          <a:lstStyle/>
          <a:p>
            <a:pPr algn="l"/>
            <a:r>
              <a:rPr lang="es-ES" dirty="0" smtClean="0">
                <a:solidFill>
                  <a:schemeClr val="tx1"/>
                </a:solidFill>
                <a:latin typeface="Tahoma" pitchFamily="34" charset="0"/>
              </a:rPr>
              <a:t>En cuanto a la evaluación</a:t>
            </a:r>
            <a:endParaRPr lang="es-ES" dirty="0">
              <a:latin typeface="Tahoma" pitchFamily="34" charset="0"/>
            </a:endParaRPr>
          </a:p>
        </p:txBody>
      </p:sp>
      <p:grpSp>
        <p:nvGrpSpPr>
          <p:cNvPr id="28" name="Group 1035"/>
          <p:cNvGrpSpPr>
            <a:grpSpLocks/>
          </p:cNvGrpSpPr>
          <p:nvPr/>
        </p:nvGrpSpPr>
        <p:grpSpPr bwMode="auto">
          <a:xfrm>
            <a:off x="1785918" y="5286388"/>
            <a:ext cx="304800" cy="304800"/>
            <a:chOff x="528" y="1200"/>
            <a:chExt cx="192" cy="192"/>
          </a:xfrm>
        </p:grpSpPr>
        <p:sp>
          <p:nvSpPr>
            <p:cNvPr id="29" name="Rectangle 1036"/>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0" name="Rectangle 1037"/>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31" name="Text Box 1042"/>
          <p:cNvSpPr txBox="1">
            <a:spLocks noChangeArrowheads="1"/>
          </p:cNvSpPr>
          <p:nvPr/>
        </p:nvSpPr>
        <p:spPr bwMode="auto">
          <a:xfrm>
            <a:off x="2357422" y="5286388"/>
            <a:ext cx="5410200" cy="369332"/>
          </a:xfrm>
          <a:prstGeom prst="rect">
            <a:avLst/>
          </a:prstGeom>
          <a:noFill/>
          <a:ln w="9525">
            <a:noFill/>
            <a:miter lim="800000"/>
            <a:headEnd/>
            <a:tailEnd/>
          </a:ln>
        </p:spPr>
        <p:txBody>
          <a:bodyPr>
            <a:spAutoFit/>
          </a:bodyPr>
          <a:lstStyle/>
          <a:p>
            <a:pPr algn="l"/>
            <a:r>
              <a:rPr lang="es-ES" dirty="0" smtClean="0">
                <a:solidFill>
                  <a:schemeClr val="tx1"/>
                </a:solidFill>
                <a:latin typeface="Tahoma" pitchFamily="34" charset="0"/>
              </a:rPr>
              <a:t>Criterios Psicológicos e higiénicos</a:t>
            </a:r>
            <a:endParaRPr lang="es-ES" dirty="0">
              <a:latin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1038"/>
          <p:cNvSpPr>
            <a:spLocks noChangeShapeType="1"/>
          </p:cNvSpPr>
          <p:nvPr/>
        </p:nvSpPr>
        <p:spPr bwMode="auto">
          <a:xfrm rot="120000" flipV="1">
            <a:off x="7812000" y="648000"/>
            <a:ext cx="1077071" cy="45719"/>
          </a:xfrm>
          <a:prstGeom prst="line">
            <a:avLst/>
          </a:prstGeom>
          <a:noFill/>
          <a:ln w="9525">
            <a:solidFill>
              <a:srgbClr val="FF0000"/>
            </a:solidFill>
            <a:round/>
            <a:headEnd/>
            <a:tailEnd/>
          </a:ln>
        </p:spPr>
        <p:txBody>
          <a:bodyPr/>
          <a:lstStyle/>
          <a:p>
            <a:pPr algn="l"/>
            <a:endParaRPr lang="es-ES" dirty="0"/>
          </a:p>
        </p:txBody>
      </p:sp>
      <p:sp>
        <p:nvSpPr>
          <p:cNvPr id="26" name="Line 1039"/>
          <p:cNvSpPr>
            <a:spLocks noChangeShapeType="1"/>
          </p:cNvSpPr>
          <p:nvPr/>
        </p:nvSpPr>
        <p:spPr bwMode="auto">
          <a:xfrm flipH="1">
            <a:off x="8824909" y="642918"/>
            <a:ext cx="45719" cy="5824550"/>
          </a:xfrm>
          <a:prstGeom prst="line">
            <a:avLst/>
          </a:prstGeom>
          <a:noFill/>
          <a:ln w="9525">
            <a:solidFill>
              <a:srgbClr val="000080"/>
            </a:solidFill>
            <a:round/>
            <a:headEnd/>
            <a:tailEnd/>
          </a:ln>
        </p:spPr>
        <p:txBody>
          <a:bodyPr/>
          <a:lstStyle/>
          <a:p>
            <a:endParaRPr lang="es-ES"/>
          </a:p>
        </p:txBody>
      </p:sp>
      <p:sp>
        <p:nvSpPr>
          <p:cNvPr id="27" name="Line 1040"/>
          <p:cNvSpPr>
            <a:spLocks noChangeShapeType="1"/>
          </p:cNvSpPr>
          <p:nvPr/>
        </p:nvSpPr>
        <p:spPr bwMode="auto">
          <a:xfrm>
            <a:off x="2277840" y="6467468"/>
            <a:ext cx="6538906" cy="2936"/>
          </a:xfrm>
          <a:prstGeom prst="line">
            <a:avLst/>
          </a:prstGeom>
          <a:noFill/>
          <a:ln w="9525">
            <a:solidFill>
              <a:srgbClr val="FF0000"/>
            </a:solidFill>
            <a:round/>
            <a:headEnd/>
            <a:tailEnd/>
          </a:ln>
        </p:spPr>
        <p:txBody>
          <a:bodyPr/>
          <a:lstStyle/>
          <a:p>
            <a:endParaRPr lang="es-ES"/>
          </a:p>
        </p:txBody>
      </p:sp>
      <p:sp>
        <p:nvSpPr>
          <p:cNvPr id="29" name="Text Box 18"/>
          <p:cNvSpPr txBox="1">
            <a:spLocks noChangeArrowheads="1"/>
          </p:cNvSpPr>
          <p:nvPr/>
        </p:nvSpPr>
        <p:spPr bwMode="auto">
          <a:xfrm>
            <a:off x="1571604" y="1214422"/>
            <a:ext cx="3657600" cy="457200"/>
          </a:xfrm>
          <a:prstGeom prst="rect">
            <a:avLst/>
          </a:prstGeom>
          <a:noFill/>
          <a:ln w="9525">
            <a:noFill/>
            <a:miter lim="800000"/>
            <a:headEnd/>
            <a:tailEnd/>
          </a:ln>
        </p:spPr>
        <p:txBody>
          <a:bodyPr>
            <a:spAutoFit/>
          </a:bodyPr>
          <a:lstStyle/>
          <a:p>
            <a:r>
              <a:rPr lang="es-EC" sz="2400" dirty="0" smtClean="0">
                <a:solidFill>
                  <a:schemeClr val="tx1"/>
                </a:solidFill>
              </a:rPr>
              <a:t>Generalidades</a:t>
            </a:r>
            <a:endParaRPr lang="es-ES" sz="2400" dirty="0">
              <a:solidFill>
                <a:schemeClr val="tx1"/>
              </a:solidFill>
            </a:endParaRPr>
          </a:p>
        </p:txBody>
      </p:sp>
      <p:pic>
        <p:nvPicPr>
          <p:cNvPr id="57349" name="Picture 5"/>
          <p:cNvPicPr>
            <a:picLocks noChangeAspect="1" noChangeArrowheads="1"/>
          </p:cNvPicPr>
          <p:nvPr/>
        </p:nvPicPr>
        <p:blipFill>
          <a:blip r:embed="rId2"/>
          <a:srcRect/>
          <a:stretch>
            <a:fillRect/>
          </a:stretch>
        </p:blipFill>
        <p:spPr bwMode="auto">
          <a:xfrm>
            <a:off x="785786" y="1714488"/>
            <a:ext cx="5857916" cy="3282960"/>
          </a:xfrm>
          <a:prstGeom prst="rect">
            <a:avLst/>
          </a:prstGeom>
          <a:noFill/>
          <a:ln w="9525">
            <a:noFill/>
            <a:miter lim="800000"/>
            <a:headEnd/>
            <a:tailEnd/>
          </a:ln>
          <a:effectLst/>
        </p:spPr>
      </p:pic>
      <p:pic>
        <p:nvPicPr>
          <p:cNvPr id="2" name="Picture 6"/>
          <p:cNvPicPr>
            <a:picLocks noChangeAspect="1" noChangeArrowheads="1"/>
          </p:cNvPicPr>
          <p:nvPr/>
        </p:nvPicPr>
        <p:blipFill>
          <a:blip r:embed="rId3"/>
          <a:srcRect/>
          <a:stretch>
            <a:fillRect/>
          </a:stretch>
        </p:blipFill>
        <p:spPr bwMode="auto">
          <a:xfrm>
            <a:off x="4071934" y="4071942"/>
            <a:ext cx="1925637" cy="646113"/>
          </a:xfrm>
          <a:prstGeom prst="rect">
            <a:avLst/>
          </a:prstGeom>
          <a:noFill/>
          <a:ln w="9525">
            <a:noFill/>
            <a:miter lim="800000"/>
            <a:headEnd/>
            <a:tailEnd/>
          </a:ln>
          <a:effectLst/>
        </p:spPr>
      </p:pic>
      <p:sp>
        <p:nvSpPr>
          <p:cNvPr id="9" name="Rectangle 2"/>
          <p:cNvSpPr>
            <a:spLocks noChangeArrowheads="1"/>
          </p:cNvSpPr>
          <p:nvPr/>
        </p:nvSpPr>
        <p:spPr bwMode="auto">
          <a:xfrm>
            <a:off x="795310" y="366690"/>
            <a:ext cx="7148538" cy="830997"/>
          </a:xfrm>
          <a:prstGeom prst="rect">
            <a:avLst/>
          </a:prstGeom>
          <a:solidFill>
            <a:srgbClr val="000000"/>
          </a:solidFill>
          <a:ln w="9525">
            <a:noFill/>
            <a:miter lim="800000"/>
            <a:headEnd/>
            <a:tailEnd/>
          </a:ln>
        </p:spPr>
        <p:txBody>
          <a:bodyPr wrap="square">
            <a:spAutoFit/>
          </a:bodyPr>
          <a:lstStyle/>
          <a:p>
            <a:r>
              <a:rPr lang="es-AR" sz="2400" dirty="0">
                <a:cs typeface="Arial" charset="0"/>
              </a:rPr>
              <a:t>RESULTADOS </a:t>
            </a:r>
            <a:r>
              <a:rPr lang="es-AR" sz="2400" dirty="0" smtClean="0">
                <a:cs typeface="Arial" charset="0"/>
              </a:rPr>
              <a:t>CUANTITATIVOS DE LA ENCUESTA A PROFESORES</a:t>
            </a:r>
            <a:endParaRPr lang="es-ES" dirty="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026"/>
          <p:cNvSpPr txBox="1">
            <a:spLocks noChangeArrowheads="1"/>
          </p:cNvSpPr>
          <p:nvPr/>
        </p:nvSpPr>
        <p:spPr bwMode="auto">
          <a:xfrm>
            <a:off x="1676400" y="2819400"/>
            <a:ext cx="5715000" cy="366713"/>
          </a:xfrm>
          <a:prstGeom prst="rect">
            <a:avLst/>
          </a:prstGeom>
          <a:noFill/>
          <a:ln w="9525">
            <a:noFill/>
            <a:miter lim="800000"/>
            <a:headEnd/>
            <a:tailEnd/>
          </a:ln>
        </p:spPr>
        <p:txBody>
          <a:bodyPr>
            <a:spAutoFit/>
          </a:bodyPr>
          <a:lstStyle/>
          <a:p>
            <a:endParaRPr lang="es-EC"/>
          </a:p>
        </p:txBody>
      </p:sp>
      <p:sp>
        <p:nvSpPr>
          <p:cNvPr id="23555" name="Text Box 1027"/>
          <p:cNvSpPr txBox="1">
            <a:spLocks noChangeArrowheads="1"/>
          </p:cNvSpPr>
          <p:nvPr/>
        </p:nvSpPr>
        <p:spPr bwMode="auto">
          <a:xfrm>
            <a:off x="2590800" y="3124200"/>
            <a:ext cx="4267200" cy="641350"/>
          </a:xfrm>
          <a:prstGeom prst="rect">
            <a:avLst/>
          </a:prstGeom>
          <a:noFill/>
          <a:ln w="9525">
            <a:noFill/>
            <a:miter lim="800000"/>
            <a:headEnd/>
            <a:tailEnd/>
          </a:ln>
        </p:spPr>
        <p:txBody>
          <a:bodyPr>
            <a:spAutoFit/>
          </a:bodyPr>
          <a:lstStyle/>
          <a:p>
            <a:r>
              <a:rPr lang="es-EC" sz="3600">
                <a:solidFill>
                  <a:schemeClr val="tx1"/>
                </a:solidFill>
              </a:rPr>
              <a:t>ANTECEDENTES</a:t>
            </a:r>
            <a:endParaRPr lang="es-ES" sz="3600">
              <a:solidFill>
                <a:schemeClr val="tx1"/>
              </a:solidFill>
            </a:endParaRPr>
          </a:p>
        </p:txBody>
      </p:sp>
      <p:sp>
        <p:nvSpPr>
          <p:cNvPr id="23556" name="Line 1028"/>
          <p:cNvSpPr>
            <a:spLocks noChangeShapeType="1"/>
          </p:cNvSpPr>
          <p:nvPr/>
        </p:nvSpPr>
        <p:spPr bwMode="auto">
          <a:xfrm>
            <a:off x="2819400" y="990600"/>
            <a:ext cx="0" cy="5181600"/>
          </a:xfrm>
          <a:prstGeom prst="line">
            <a:avLst/>
          </a:prstGeom>
          <a:noFill/>
          <a:ln w="57150">
            <a:solidFill>
              <a:srgbClr val="000080"/>
            </a:solidFill>
            <a:round/>
            <a:headEnd/>
            <a:tailEnd/>
          </a:ln>
        </p:spPr>
        <p:txBody>
          <a:bodyPr/>
          <a:lstStyle/>
          <a:p>
            <a:endParaRPr lang="es-ES"/>
          </a:p>
        </p:txBody>
      </p:sp>
      <p:sp>
        <p:nvSpPr>
          <p:cNvPr id="23557" name="Line 1029"/>
          <p:cNvSpPr>
            <a:spLocks noChangeShapeType="1"/>
          </p:cNvSpPr>
          <p:nvPr/>
        </p:nvSpPr>
        <p:spPr bwMode="auto">
          <a:xfrm>
            <a:off x="533400" y="3810000"/>
            <a:ext cx="7239000" cy="0"/>
          </a:xfrm>
          <a:prstGeom prst="line">
            <a:avLst/>
          </a:prstGeom>
          <a:noFill/>
          <a:ln w="28575">
            <a:solidFill>
              <a:srgbClr val="FF0000"/>
            </a:solidFill>
            <a:prstDash val="sysDot"/>
            <a:round/>
            <a:headEnd/>
            <a:tailEnd/>
          </a:ln>
        </p:spPr>
        <p:txBody>
          <a:bodyPr/>
          <a:lstStyle/>
          <a:p>
            <a:endParaRPr lang="es-ES"/>
          </a:p>
        </p:txBody>
      </p:sp>
      <p:sp>
        <p:nvSpPr>
          <p:cNvPr id="23558" name="Line 1030"/>
          <p:cNvSpPr>
            <a:spLocks noChangeShapeType="1"/>
          </p:cNvSpPr>
          <p:nvPr/>
        </p:nvSpPr>
        <p:spPr bwMode="auto">
          <a:xfrm>
            <a:off x="2743200" y="990600"/>
            <a:ext cx="0" cy="5181600"/>
          </a:xfrm>
          <a:prstGeom prst="line">
            <a:avLst/>
          </a:prstGeom>
          <a:noFill/>
          <a:ln w="57150">
            <a:solidFill>
              <a:srgbClr val="FF0000"/>
            </a:solidFill>
            <a:round/>
            <a:headEnd/>
            <a:tailEnd/>
          </a:ln>
        </p:spPr>
        <p:txBody>
          <a:bodyPr/>
          <a:lstStyle/>
          <a:p>
            <a:endParaRPr lang="es-E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785786" y="1646238"/>
            <a:ext cx="6143669" cy="3563937"/>
          </a:xfrm>
          <a:prstGeom prst="rect">
            <a:avLst/>
          </a:prstGeom>
          <a:noFill/>
          <a:ln w="9525">
            <a:noFill/>
            <a:miter lim="800000"/>
            <a:headEnd/>
            <a:tailEnd/>
          </a:ln>
          <a:effectLst/>
        </p:spPr>
      </p:pic>
      <p:sp>
        <p:nvSpPr>
          <p:cNvPr id="25" name="Line 1038"/>
          <p:cNvSpPr>
            <a:spLocks noChangeShapeType="1"/>
          </p:cNvSpPr>
          <p:nvPr/>
        </p:nvSpPr>
        <p:spPr bwMode="auto">
          <a:xfrm rot="120000" flipV="1">
            <a:off x="7812000" y="648000"/>
            <a:ext cx="1077071" cy="45719"/>
          </a:xfrm>
          <a:prstGeom prst="line">
            <a:avLst/>
          </a:prstGeom>
          <a:noFill/>
          <a:ln w="9525">
            <a:solidFill>
              <a:srgbClr val="FF0000"/>
            </a:solidFill>
            <a:round/>
            <a:headEnd/>
            <a:tailEnd/>
          </a:ln>
        </p:spPr>
        <p:txBody>
          <a:bodyPr/>
          <a:lstStyle/>
          <a:p>
            <a:pPr algn="l"/>
            <a:endParaRPr lang="es-ES" dirty="0"/>
          </a:p>
        </p:txBody>
      </p:sp>
      <p:sp>
        <p:nvSpPr>
          <p:cNvPr id="26" name="Line 1039"/>
          <p:cNvSpPr>
            <a:spLocks noChangeShapeType="1"/>
          </p:cNvSpPr>
          <p:nvPr/>
        </p:nvSpPr>
        <p:spPr bwMode="auto">
          <a:xfrm flipH="1">
            <a:off x="8824909" y="642918"/>
            <a:ext cx="45719" cy="5824550"/>
          </a:xfrm>
          <a:prstGeom prst="line">
            <a:avLst/>
          </a:prstGeom>
          <a:noFill/>
          <a:ln w="9525">
            <a:solidFill>
              <a:srgbClr val="000080"/>
            </a:solidFill>
            <a:round/>
            <a:headEnd/>
            <a:tailEnd/>
          </a:ln>
        </p:spPr>
        <p:txBody>
          <a:bodyPr/>
          <a:lstStyle/>
          <a:p>
            <a:endParaRPr lang="es-ES"/>
          </a:p>
        </p:txBody>
      </p:sp>
      <p:sp>
        <p:nvSpPr>
          <p:cNvPr id="27" name="Line 1040"/>
          <p:cNvSpPr>
            <a:spLocks noChangeShapeType="1"/>
          </p:cNvSpPr>
          <p:nvPr/>
        </p:nvSpPr>
        <p:spPr bwMode="auto">
          <a:xfrm>
            <a:off x="2277840" y="6467468"/>
            <a:ext cx="6538906" cy="2936"/>
          </a:xfrm>
          <a:prstGeom prst="line">
            <a:avLst/>
          </a:prstGeom>
          <a:noFill/>
          <a:ln w="9525">
            <a:solidFill>
              <a:srgbClr val="FF0000"/>
            </a:solidFill>
            <a:round/>
            <a:headEnd/>
            <a:tailEnd/>
          </a:ln>
        </p:spPr>
        <p:txBody>
          <a:bodyPr/>
          <a:lstStyle/>
          <a:p>
            <a:endParaRPr lang="es-ES"/>
          </a:p>
        </p:txBody>
      </p:sp>
      <p:sp>
        <p:nvSpPr>
          <p:cNvPr id="29" name="Text Box 18"/>
          <p:cNvSpPr txBox="1">
            <a:spLocks noChangeArrowheads="1"/>
          </p:cNvSpPr>
          <p:nvPr/>
        </p:nvSpPr>
        <p:spPr bwMode="auto">
          <a:xfrm>
            <a:off x="1571604" y="1214422"/>
            <a:ext cx="4929222" cy="461665"/>
          </a:xfrm>
          <a:prstGeom prst="rect">
            <a:avLst/>
          </a:prstGeom>
          <a:noFill/>
          <a:ln w="9525">
            <a:noFill/>
            <a:miter lim="800000"/>
            <a:headEnd/>
            <a:tailEnd/>
          </a:ln>
        </p:spPr>
        <p:txBody>
          <a:bodyPr wrap="square">
            <a:spAutoFit/>
          </a:bodyPr>
          <a:lstStyle/>
          <a:p>
            <a:r>
              <a:rPr lang="es-ES" sz="2400" dirty="0" smtClean="0">
                <a:solidFill>
                  <a:schemeClr val="tx1"/>
                </a:solidFill>
              </a:rPr>
              <a:t>En cuanto al objetivo del texto</a:t>
            </a:r>
            <a:endParaRPr lang="es-ES" sz="2400" dirty="0">
              <a:solidFill>
                <a:schemeClr val="tx1"/>
              </a:solidFill>
            </a:endParaRPr>
          </a:p>
        </p:txBody>
      </p:sp>
      <p:pic>
        <p:nvPicPr>
          <p:cNvPr id="2" name="Picture 6"/>
          <p:cNvPicPr>
            <a:picLocks noChangeAspect="1" noChangeArrowheads="1"/>
          </p:cNvPicPr>
          <p:nvPr/>
        </p:nvPicPr>
        <p:blipFill>
          <a:blip r:embed="rId3"/>
          <a:srcRect/>
          <a:stretch>
            <a:fillRect/>
          </a:stretch>
        </p:blipFill>
        <p:spPr bwMode="auto">
          <a:xfrm>
            <a:off x="4857752" y="4286256"/>
            <a:ext cx="1925637" cy="646113"/>
          </a:xfrm>
          <a:prstGeom prst="rect">
            <a:avLst/>
          </a:prstGeom>
          <a:noFill/>
          <a:ln w="9525">
            <a:noFill/>
            <a:miter lim="800000"/>
            <a:headEnd/>
            <a:tailEnd/>
          </a:ln>
          <a:effectLst/>
        </p:spPr>
      </p:pic>
      <p:sp>
        <p:nvSpPr>
          <p:cNvPr id="9" name="Rectangle 2"/>
          <p:cNvSpPr>
            <a:spLocks noChangeArrowheads="1"/>
          </p:cNvSpPr>
          <p:nvPr/>
        </p:nvSpPr>
        <p:spPr bwMode="auto">
          <a:xfrm>
            <a:off x="795310" y="366690"/>
            <a:ext cx="7148538" cy="830997"/>
          </a:xfrm>
          <a:prstGeom prst="rect">
            <a:avLst/>
          </a:prstGeom>
          <a:solidFill>
            <a:srgbClr val="000000"/>
          </a:solidFill>
          <a:ln w="9525">
            <a:noFill/>
            <a:miter lim="800000"/>
            <a:headEnd/>
            <a:tailEnd/>
          </a:ln>
        </p:spPr>
        <p:txBody>
          <a:bodyPr wrap="square">
            <a:spAutoFit/>
          </a:bodyPr>
          <a:lstStyle/>
          <a:p>
            <a:r>
              <a:rPr lang="es-AR" sz="2400" dirty="0">
                <a:cs typeface="Arial" charset="0"/>
              </a:rPr>
              <a:t>RESULTADOS </a:t>
            </a:r>
            <a:r>
              <a:rPr lang="es-AR" sz="2400" dirty="0" smtClean="0">
                <a:cs typeface="Arial" charset="0"/>
              </a:rPr>
              <a:t>CUANTITATIVOS DE LA ENCUESTA A PROFESORES</a:t>
            </a:r>
            <a:endParaRPr lang="es-ES" dirty="0">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928662" y="1571612"/>
            <a:ext cx="6742113" cy="3908425"/>
          </a:xfrm>
          <a:prstGeom prst="rect">
            <a:avLst/>
          </a:prstGeom>
          <a:noFill/>
          <a:ln w="9525">
            <a:noFill/>
            <a:miter lim="800000"/>
            <a:headEnd/>
            <a:tailEnd/>
          </a:ln>
          <a:effectLst/>
        </p:spPr>
      </p:pic>
      <p:sp>
        <p:nvSpPr>
          <p:cNvPr id="25" name="Line 1038"/>
          <p:cNvSpPr>
            <a:spLocks noChangeShapeType="1"/>
          </p:cNvSpPr>
          <p:nvPr/>
        </p:nvSpPr>
        <p:spPr bwMode="auto">
          <a:xfrm rot="120000" flipV="1">
            <a:off x="7812000" y="648000"/>
            <a:ext cx="1077071" cy="45719"/>
          </a:xfrm>
          <a:prstGeom prst="line">
            <a:avLst/>
          </a:prstGeom>
          <a:noFill/>
          <a:ln w="9525">
            <a:solidFill>
              <a:srgbClr val="FF0000"/>
            </a:solidFill>
            <a:round/>
            <a:headEnd/>
            <a:tailEnd/>
          </a:ln>
        </p:spPr>
        <p:txBody>
          <a:bodyPr/>
          <a:lstStyle/>
          <a:p>
            <a:pPr algn="l"/>
            <a:endParaRPr lang="es-ES" dirty="0"/>
          </a:p>
        </p:txBody>
      </p:sp>
      <p:sp>
        <p:nvSpPr>
          <p:cNvPr id="26" name="Line 1039"/>
          <p:cNvSpPr>
            <a:spLocks noChangeShapeType="1"/>
          </p:cNvSpPr>
          <p:nvPr/>
        </p:nvSpPr>
        <p:spPr bwMode="auto">
          <a:xfrm flipH="1">
            <a:off x="8824909" y="642918"/>
            <a:ext cx="45719" cy="5824550"/>
          </a:xfrm>
          <a:prstGeom prst="line">
            <a:avLst/>
          </a:prstGeom>
          <a:noFill/>
          <a:ln w="9525">
            <a:solidFill>
              <a:srgbClr val="000080"/>
            </a:solidFill>
            <a:round/>
            <a:headEnd/>
            <a:tailEnd/>
          </a:ln>
        </p:spPr>
        <p:txBody>
          <a:bodyPr/>
          <a:lstStyle/>
          <a:p>
            <a:endParaRPr lang="es-ES"/>
          </a:p>
        </p:txBody>
      </p:sp>
      <p:sp>
        <p:nvSpPr>
          <p:cNvPr id="27" name="Line 1040"/>
          <p:cNvSpPr>
            <a:spLocks noChangeShapeType="1"/>
          </p:cNvSpPr>
          <p:nvPr/>
        </p:nvSpPr>
        <p:spPr bwMode="auto">
          <a:xfrm>
            <a:off x="2277840" y="6467468"/>
            <a:ext cx="6538906" cy="2936"/>
          </a:xfrm>
          <a:prstGeom prst="line">
            <a:avLst/>
          </a:prstGeom>
          <a:noFill/>
          <a:ln w="9525">
            <a:solidFill>
              <a:srgbClr val="FF0000"/>
            </a:solidFill>
            <a:round/>
            <a:headEnd/>
            <a:tailEnd/>
          </a:ln>
        </p:spPr>
        <p:txBody>
          <a:bodyPr/>
          <a:lstStyle/>
          <a:p>
            <a:endParaRPr lang="es-ES"/>
          </a:p>
        </p:txBody>
      </p:sp>
      <p:sp>
        <p:nvSpPr>
          <p:cNvPr id="29" name="Text Box 18"/>
          <p:cNvSpPr txBox="1">
            <a:spLocks noChangeArrowheads="1"/>
          </p:cNvSpPr>
          <p:nvPr/>
        </p:nvSpPr>
        <p:spPr bwMode="auto">
          <a:xfrm>
            <a:off x="1571604" y="1214422"/>
            <a:ext cx="4929222" cy="461665"/>
          </a:xfrm>
          <a:prstGeom prst="rect">
            <a:avLst/>
          </a:prstGeom>
          <a:noFill/>
          <a:ln w="9525">
            <a:noFill/>
            <a:miter lim="800000"/>
            <a:headEnd/>
            <a:tailEnd/>
          </a:ln>
        </p:spPr>
        <p:txBody>
          <a:bodyPr wrap="square">
            <a:spAutoFit/>
          </a:bodyPr>
          <a:lstStyle/>
          <a:p>
            <a:r>
              <a:rPr lang="es-ES" sz="2400" dirty="0" smtClean="0">
                <a:solidFill>
                  <a:schemeClr val="tx1"/>
                </a:solidFill>
              </a:rPr>
              <a:t>En cuanto al contenido del texto</a:t>
            </a:r>
            <a:endParaRPr lang="es-ES" sz="2400" dirty="0">
              <a:solidFill>
                <a:schemeClr val="tx1"/>
              </a:solidFill>
            </a:endParaRPr>
          </a:p>
        </p:txBody>
      </p:sp>
      <p:pic>
        <p:nvPicPr>
          <p:cNvPr id="2" name="Picture 6"/>
          <p:cNvPicPr>
            <a:picLocks noChangeAspect="1" noChangeArrowheads="1"/>
          </p:cNvPicPr>
          <p:nvPr/>
        </p:nvPicPr>
        <p:blipFill>
          <a:blip r:embed="rId3"/>
          <a:srcRect/>
          <a:stretch>
            <a:fillRect/>
          </a:stretch>
        </p:blipFill>
        <p:spPr bwMode="auto">
          <a:xfrm>
            <a:off x="5429257" y="4929199"/>
            <a:ext cx="1643074" cy="500066"/>
          </a:xfrm>
          <a:prstGeom prst="rect">
            <a:avLst/>
          </a:prstGeom>
          <a:noFill/>
          <a:ln w="9525">
            <a:noFill/>
            <a:miter lim="800000"/>
            <a:headEnd/>
            <a:tailEnd/>
          </a:ln>
          <a:effectLst/>
        </p:spPr>
      </p:pic>
      <p:sp>
        <p:nvSpPr>
          <p:cNvPr id="9" name="Rectangle 2"/>
          <p:cNvSpPr>
            <a:spLocks noChangeArrowheads="1"/>
          </p:cNvSpPr>
          <p:nvPr/>
        </p:nvSpPr>
        <p:spPr bwMode="auto">
          <a:xfrm>
            <a:off x="795310" y="366690"/>
            <a:ext cx="7148538" cy="830997"/>
          </a:xfrm>
          <a:prstGeom prst="rect">
            <a:avLst/>
          </a:prstGeom>
          <a:solidFill>
            <a:srgbClr val="000000"/>
          </a:solidFill>
          <a:ln w="9525">
            <a:noFill/>
            <a:miter lim="800000"/>
            <a:headEnd/>
            <a:tailEnd/>
          </a:ln>
        </p:spPr>
        <p:txBody>
          <a:bodyPr wrap="square">
            <a:spAutoFit/>
          </a:bodyPr>
          <a:lstStyle/>
          <a:p>
            <a:r>
              <a:rPr lang="es-AR" sz="2400" dirty="0">
                <a:cs typeface="Arial" charset="0"/>
              </a:rPr>
              <a:t>RESULTADOS </a:t>
            </a:r>
            <a:r>
              <a:rPr lang="es-AR" sz="2400" dirty="0" smtClean="0">
                <a:cs typeface="Arial" charset="0"/>
              </a:rPr>
              <a:t>CUANTITATIVOS DE LA ENCUESTA A PROFESORES</a:t>
            </a:r>
            <a:endParaRPr lang="es-ES" dirty="0">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1038"/>
          <p:cNvSpPr>
            <a:spLocks noChangeShapeType="1"/>
          </p:cNvSpPr>
          <p:nvPr/>
        </p:nvSpPr>
        <p:spPr bwMode="auto">
          <a:xfrm rot="120000" flipV="1">
            <a:off x="7812000" y="648000"/>
            <a:ext cx="1077071" cy="45719"/>
          </a:xfrm>
          <a:prstGeom prst="line">
            <a:avLst/>
          </a:prstGeom>
          <a:noFill/>
          <a:ln w="9525">
            <a:solidFill>
              <a:srgbClr val="FF0000"/>
            </a:solidFill>
            <a:round/>
            <a:headEnd/>
            <a:tailEnd/>
          </a:ln>
        </p:spPr>
        <p:txBody>
          <a:bodyPr/>
          <a:lstStyle/>
          <a:p>
            <a:pPr algn="l"/>
            <a:endParaRPr lang="es-ES" dirty="0"/>
          </a:p>
        </p:txBody>
      </p:sp>
      <p:sp>
        <p:nvSpPr>
          <p:cNvPr id="26" name="Line 1039"/>
          <p:cNvSpPr>
            <a:spLocks noChangeShapeType="1"/>
          </p:cNvSpPr>
          <p:nvPr/>
        </p:nvSpPr>
        <p:spPr bwMode="auto">
          <a:xfrm flipH="1">
            <a:off x="8824909" y="642918"/>
            <a:ext cx="45719" cy="5824550"/>
          </a:xfrm>
          <a:prstGeom prst="line">
            <a:avLst/>
          </a:prstGeom>
          <a:noFill/>
          <a:ln w="9525">
            <a:solidFill>
              <a:srgbClr val="000080"/>
            </a:solidFill>
            <a:round/>
            <a:headEnd/>
            <a:tailEnd/>
          </a:ln>
        </p:spPr>
        <p:txBody>
          <a:bodyPr/>
          <a:lstStyle/>
          <a:p>
            <a:endParaRPr lang="es-ES"/>
          </a:p>
        </p:txBody>
      </p:sp>
      <p:sp>
        <p:nvSpPr>
          <p:cNvPr id="27" name="Line 1040"/>
          <p:cNvSpPr>
            <a:spLocks noChangeShapeType="1"/>
          </p:cNvSpPr>
          <p:nvPr/>
        </p:nvSpPr>
        <p:spPr bwMode="auto">
          <a:xfrm>
            <a:off x="2277840" y="6467468"/>
            <a:ext cx="6538906" cy="2936"/>
          </a:xfrm>
          <a:prstGeom prst="line">
            <a:avLst/>
          </a:prstGeom>
          <a:noFill/>
          <a:ln w="9525">
            <a:solidFill>
              <a:srgbClr val="FF0000"/>
            </a:solidFill>
            <a:round/>
            <a:headEnd/>
            <a:tailEnd/>
          </a:ln>
        </p:spPr>
        <p:txBody>
          <a:bodyPr/>
          <a:lstStyle/>
          <a:p>
            <a:endParaRPr lang="es-ES"/>
          </a:p>
        </p:txBody>
      </p:sp>
      <p:sp>
        <p:nvSpPr>
          <p:cNvPr id="29" name="Text Box 18"/>
          <p:cNvSpPr txBox="1">
            <a:spLocks noChangeArrowheads="1"/>
          </p:cNvSpPr>
          <p:nvPr/>
        </p:nvSpPr>
        <p:spPr bwMode="auto">
          <a:xfrm>
            <a:off x="1571604" y="1214422"/>
            <a:ext cx="4929222" cy="461665"/>
          </a:xfrm>
          <a:prstGeom prst="rect">
            <a:avLst/>
          </a:prstGeom>
          <a:noFill/>
          <a:ln w="9525">
            <a:noFill/>
            <a:miter lim="800000"/>
            <a:headEnd/>
            <a:tailEnd/>
          </a:ln>
        </p:spPr>
        <p:txBody>
          <a:bodyPr wrap="square">
            <a:spAutoFit/>
          </a:bodyPr>
          <a:lstStyle/>
          <a:p>
            <a:r>
              <a:rPr lang="es-ES" sz="2400" dirty="0" smtClean="0">
                <a:solidFill>
                  <a:schemeClr val="tx1"/>
                </a:solidFill>
              </a:rPr>
              <a:t>En cuanto al contenido del texto</a:t>
            </a:r>
            <a:endParaRPr lang="es-ES" sz="2400" dirty="0">
              <a:solidFill>
                <a:schemeClr val="tx1"/>
              </a:solidFill>
            </a:endParaRPr>
          </a:p>
        </p:txBody>
      </p:sp>
      <p:pic>
        <p:nvPicPr>
          <p:cNvPr id="2" name="Picture 6"/>
          <p:cNvPicPr>
            <a:picLocks noChangeAspect="1" noChangeArrowheads="1"/>
          </p:cNvPicPr>
          <p:nvPr/>
        </p:nvPicPr>
        <p:blipFill>
          <a:blip r:embed="rId2"/>
          <a:srcRect/>
          <a:stretch>
            <a:fillRect/>
          </a:stretch>
        </p:blipFill>
        <p:spPr bwMode="auto">
          <a:xfrm>
            <a:off x="6643702" y="5429264"/>
            <a:ext cx="1643074" cy="642942"/>
          </a:xfrm>
          <a:prstGeom prst="rect">
            <a:avLst/>
          </a:prstGeom>
          <a:noFill/>
          <a:ln w="9525">
            <a:noFill/>
            <a:miter lim="800000"/>
            <a:headEnd/>
            <a:tailEnd/>
          </a:ln>
          <a:effectLst/>
        </p:spPr>
      </p:pic>
      <p:pic>
        <p:nvPicPr>
          <p:cNvPr id="60418" name="Picture 2"/>
          <p:cNvPicPr>
            <a:picLocks noChangeAspect="1" noChangeArrowheads="1"/>
          </p:cNvPicPr>
          <p:nvPr/>
        </p:nvPicPr>
        <p:blipFill>
          <a:blip r:embed="rId3"/>
          <a:srcRect/>
          <a:stretch>
            <a:fillRect/>
          </a:stretch>
        </p:blipFill>
        <p:spPr bwMode="auto">
          <a:xfrm>
            <a:off x="642910" y="1928802"/>
            <a:ext cx="5926137" cy="4143404"/>
          </a:xfrm>
          <a:prstGeom prst="rect">
            <a:avLst/>
          </a:prstGeom>
          <a:noFill/>
          <a:ln w="9525">
            <a:noFill/>
            <a:miter lim="800000"/>
            <a:headEnd/>
            <a:tailEnd/>
          </a:ln>
          <a:effectLst/>
        </p:spPr>
      </p:pic>
      <p:sp>
        <p:nvSpPr>
          <p:cNvPr id="9" name="Rectangle 2"/>
          <p:cNvSpPr>
            <a:spLocks noChangeArrowheads="1"/>
          </p:cNvSpPr>
          <p:nvPr/>
        </p:nvSpPr>
        <p:spPr bwMode="auto">
          <a:xfrm>
            <a:off x="795310" y="366690"/>
            <a:ext cx="7148538" cy="830997"/>
          </a:xfrm>
          <a:prstGeom prst="rect">
            <a:avLst/>
          </a:prstGeom>
          <a:solidFill>
            <a:srgbClr val="000000"/>
          </a:solidFill>
          <a:ln w="9525">
            <a:noFill/>
            <a:miter lim="800000"/>
            <a:headEnd/>
            <a:tailEnd/>
          </a:ln>
        </p:spPr>
        <p:txBody>
          <a:bodyPr wrap="square">
            <a:spAutoFit/>
          </a:bodyPr>
          <a:lstStyle/>
          <a:p>
            <a:r>
              <a:rPr lang="es-AR" sz="2400" dirty="0">
                <a:cs typeface="Arial" charset="0"/>
              </a:rPr>
              <a:t>RESULTADOS </a:t>
            </a:r>
            <a:r>
              <a:rPr lang="es-AR" sz="2400" dirty="0" smtClean="0">
                <a:cs typeface="Arial" charset="0"/>
              </a:rPr>
              <a:t>CUANTITATIVOS DE LA ENCUESTA A PROFESORES</a:t>
            </a:r>
            <a:endParaRPr lang="es-ES" dirty="0">
              <a:latin typeface="Arial"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571472" y="1643050"/>
            <a:ext cx="6378575" cy="4660897"/>
          </a:xfrm>
          <a:prstGeom prst="rect">
            <a:avLst/>
          </a:prstGeom>
          <a:noFill/>
          <a:ln w="9525">
            <a:noFill/>
            <a:miter lim="800000"/>
            <a:headEnd/>
            <a:tailEnd/>
          </a:ln>
          <a:effectLst/>
        </p:spPr>
      </p:pic>
      <p:sp>
        <p:nvSpPr>
          <p:cNvPr id="25" name="Line 1038"/>
          <p:cNvSpPr>
            <a:spLocks noChangeShapeType="1"/>
          </p:cNvSpPr>
          <p:nvPr/>
        </p:nvSpPr>
        <p:spPr bwMode="auto">
          <a:xfrm rot="120000" flipV="1">
            <a:off x="7812000" y="648000"/>
            <a:ext cx="1077071" cy="45719"/>
          </a:xfrm>
          <a:prstGeom prst="line">
            <a:avLst/>
          </a:prstGeom>
          <a:noFill/>
          <a:ln w="9525">
            <a:solidFill>
              <a:srgbClr val="FF0000"/>
            </a:solidFill>
            <a:round/>
            <a:headEnd/>
            <a:tailEnd/>
          </a:ln>
        </p:spPr>
        <p:txBody>
          <a:bodyPr/>
          <a:lstStyle/>
          <a:p>
            <a:pPr algn="l"/>
            <a:endParaRPr lang="es-ES" dirty="0"/>
          </a:p>
        </p:txBody>
      </p:sp>
      <p:sp>
        <p:nvSpPr>
          <p:cNvPr id="26" name="Line 1039"/>
          <p:cNvSpPr>
            <a:spLocks noChangeShapeType="1"/>
          </p:cNvSpPr>
          <p:nvPr/>
        </p:nvSpPr>
        <p:spPr bwMode="auto">
          <a:xfrm flipH="1">
            <a:off x="8824909" y="642918"/>
            <a:ext cx="45719" cy="5824550"/>
          </a:xfrm>
          <a:prstGeom prst="line">
            <a:avLst/>
          </a:prstGeom>
          <a:noFill/>
          <a:ln w="9525">
            <a:solidFill>
              <a:srgbClr val="000080"/>
            </a:solidFill>
            <a:round/>
            <a:headEnd/>
            <a:tailEnd/>
          </a:ln>
        </p:spPr>
        <p:txBody>
          <a:bodyPr/>
          <a:lstStyle/>
          <a:p>
            <a:endParaRPr lang="es-ES"/>
          </a:p>
        </p:txBody>
      </p:sp>
      <p:sp>
        <p:nvSpPr>
          <p:cNvPr id="27" name="Line 1040"/>
          <p:cNvSpPr>
            <a:spLocks noChangeShapeType="1"/>
          </p:cNvSpPr>
          <p:nvPr/>
        </p:nvSpPr>
        <p:spPr bwMode="auto">
          <a:xfrm>
            <a:off x="2277840" y="6467468"/>
            <a:ext cx="6538906" cy="2936"/>
          </a:xfrm>
          <a:prstGeom prst="line">
            <a:avLst/>
          </a:prstGeom>
          <a:noFill/>
          <a:ln w="9525">
            <a:solidFill>
              <a:srgbClr val="FF0000"/>
            </a:solidFill>
            <a:round/>
            <a:headEnd/>
            <a:tailEnd/>
          </a:ln>
        </p:spPr>
        <p:txBody>
          <a:bodyPr/>
          <a:lstStyle/>
          <a:p>
            <a:endParaRPr lang="es-ES"/>
          </a:p>
        </p:txBody>
      </p:sp>
      <p:sp>
        <p:nvSpPr>
          <p:cNvPr id="29" name="Text Box 18"/>
          <p:cNvSpPr txBox="1">
            <a:spLocks noChangeArrowheads="1"/>
          </p:cNvSpPr>
          <p:nvPr/>
        </p:nvSpPr>
        <p:spPr bwMode="auto">
          <a:xfrm>
            <a:off x="1571604" y="1214422"/>
            <a:ext cx="4929222" cy="461665"/>
          </a:xfrm>
          <a:prstGeom prst="rect">
            <a:avLst/>
          </a:prstGeom>
          <a:noFill/>
          <a:ln w="9525">
            <a:noFill/>
            <a:miter lim="800000"/>
            <a:headEnd/>
            <a:tailEnd/>
          </a:ln>
        </p:spPr>
        <p:txBody>
          <a:bodyPr wrap="square">
            <a:spAutoFit/>
          </a:bodyPr>
          <a:lstStyle/>
          <a:p>
            <a:r>
              <a:rPr lang="es-ES" sz="2400" dirty="0" smtClean="0">
                <a:solidFill>
                  <a:schemeClr val="tx1"/>
                </a:solidFill>
              </a:rPr>
              <a:t>En cuanto al contenido del texto</a:t>
            </a:r>
            <a:endParaRPr lang="es-ES" sz="2400" dirty="0">
              <a:solidFill>
                <a:schemeClr val="tx1"/>
              </a:solidFill>
            </a:endParaRPr>
          </a:p>
        </p:txBody>
      </p:sp>
      <p:pic>
        <p:nvPicPr>
          <p:cNvPr id="2" name="Picture 6"/>
          <p:cNvPicPr>
            <a:picLocks noChangeAspect="1" noChangeArrowheads="1"/>
          </p:cNvPicPr>
          <p:nvPr/>
        </p:nvPicPr>
        <p:blipFill>
          <a:blip r:embed="rId3"/>
          <a:srcRect/>
          <a:stretch>
            <a:fillRect/>
          </a:stretch>
        </p:blipFill>
        <p:spPr bwMode="auto">
          <a:xfrm>
            <a:off x="5072066" y="5572140"/>
            <a:ext cx="1643074" cy="642942"/>
          </a:xfrm>
          <a:prstGeom prst="rect">
            <a:avLst/>
          </a:prstGeom>
          <a:noFill/>
          <a:ln w="9525">
            <a:noFill/>
            <a:miter lim="800000"/>
            <a:headEnd/>
            <a:tailEnd/>
          </a:ln>
          <a:effectLst/>
        </p:spPr>
      </p:pic>
      <p:sp>
        <p:nvSpPr>
          <p:cNvPr id="9" name="Rectangle 2"/>
          <p:cNvSpPr>
            <a:spLocks noChangeArrowheads="1"/>
          </p:cNvSpPr>
          <p:nvPr/>
        </p:nvSpPr>
        <p:spPr bwMode="auto">
          <a:xfrm>
            <a:off x="795310" y="366690"/>
            <a:ext cx="7148538" cy="830997"/>
          </a:xfrm>
          <a:prstGeom prst="rect">
            <a:avLst/>
          </a:prstGeom>
          <a:solidFill>
            <a:srgbClr val="000000"/>
          </a:solidFill>
          <a:ln w="9525">
            <a:noFill/>
            <a:miter lim="800000"/>
            <a:headEnd/>
            <a:tailEnd/>
          </a:ln>
        </p:spPr>
        <p:txBody>
          <a:bodyPr wrap="square">
            <a:spAutoFit/>
          </a:bodyPr>
          <a:lstStyle/>
          <a:p>
            <a:r>
              <a:rPr lang="es-AR" sz="2400" dirty="0">
                <a:cs typeface="Arial" charset="0"/>
              </a:rPr>
              <a:t>RESULTADOS </a:t>
            </a:r>
            <a:r>
              <a:rPr lang="es-AR" sz="2400" dirty="0" smtClean="0">
                <a:cs typeface="Arial" charset="0"/>
              </a:rPr>
              <a:t>CUANTITATIVOS DE LA ENCUESTA A PROFESORES</a:t>
            </a:r>
            <a:endParaRPr lang="es-ES" dirty="0">
              <a:latin typeface="Arial"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a:stretch>
            <a:fillRect/>
          </a:stretch>
        </p:blipFill>
        <p:spPr bwMode="auto">
          <a:xfrm>
            <a:off x="714348" y="1714488"/>
            <a:ext cx="5926137" cy="3563937"/>
          </a:xfrm>
          <a:prstGeom prst="rect">
            <a:avLst/>
          </a:prstGeom>
          <a:noFill/>
          <a:ln w="9525">
            <a:noFill/>
            <a:miter lim="800000"/>
            <a:headEnd/>
            <a:tailEnd/>
          </a:ln>
          <a:effectLst/>
        </p:spPr>
      </p:pic>
      <p:sp>
        <p:nvSpPr>
          <p:cNvPr id="25" name="Line 1038"/>
          <p:cNvSpPr>
            <a:spLocks noChangeShapeType="1"/>
          </p:cNvSpPr>
          <p:nvPr/>
        </p:nvSpPr>
        <p:spPr bwMode="auto">
          <a:xfrm rot="120000" flipV="1">
            <a:off x="7812000" y="648000"/>
            <a:ext cx="1077071" cy="45719"/>
          </a:xfrm>
          <a:prstGeom prst="line">
            <a:avLst/>
          </a:prstGeom>
          <a:noFill/>
          <a:ln w="9525">
            <a:solidFill>
              <a:srgbClr val="FF0000"/>
            </a:solidFill>
            <a:round/>
            <a:headEnd/>
            <a:tailEnd/>
          </a:ln>
        </p:spPr>
        <p:txBody>
          <a:bodyPr/>
          <a:lstStyle/>
          <a:p>
            <a:pPr algn="l"/>
            <a:endParaRPr lang="es-ES" dirty="0"/>
          </a:p>
        </p:txBody>
      </p:sp>
      <p:sp>
        <p:nvSpPr>
          <p:cNvPr id="26" name="Line 1039"/>
          <p:cNvSpPr>
            <a:spLocks noChangeShapeType="1"/>
          </p:cNvSpPr>
          <p:nvPr/>
        </p:nvSpPr>
        <p:spPr bwMode="auto">
          <a:xfrm flipH="1">
            <a:off x="8824909" y="642918"/>
            <a:ext cx="45719" cy="5824550"/>
          </a:xfrm>
          <a:prstGeom prst="line">
            <a:avLst/>
          </a:prstGeom>
          <a:noFill/>
          <a:ln w="9525">
            <a:solidFill>
              <a:srgbClr val="000080"/>
            </a:solidFill>
            <a:round/>
            <a:headEnd/>
            <a:tailEnd/>
          </a:ln>
        </p:spPr>
        <p:txBody>
          <a:bodyPr/>
          <a:lstStyle/>
          <a:p>
            <a:endParaRPr lang="es-ES"/>
          </a:p>
        </p:txBody>
      </p:sp>
      <p:sp>
        <p:nvSpPr>
          <p:cNvPr id="27" name="Line 1040"/>
          <p:cNvSpPr>
            <a:spLocks noChangeShapeType="1"/>
          </p:cNvSpPr>
          <p:nvPr/>
        </p:nvSpPr>
        <p:spPr bwMode="auto">
          <a:xfrm>
            <a:off x="2277840" y="6467468"/>
            <a:ext cx="6538906" cy="2936"/>
          </a:xfrm>
          <a:prstGeom prst="line">
            <a:avLst/>
          </a:prstGeom>
          <a:noFill/>
          <a:ln w="9525">
            <a:solidFill>
              <a:srgbClr val="FF0000"/>
            </a:solidFill>
            <a:round/>
            <a:headEnd/>
            <a:tailEnd/>
          </a:ln>
        </p:spPr>
        <p:txBody>
          <a:bodyPr/>
          <a:lstStyle/>
          <a:p>
            <a:endParaRPr lang="es-ES"/>
          </a:p>
        </p:txBody>
      </p:sp>
      <p:sp>
        <p:nvSpPr>
          <p:cNvPr id="29" name="Text Box 18"/>
          <p:cNvSpPr txBox="1">
            <a:spLocks noChangeArrowheads="1"/>
          </p:cNvSpPr>
          <p:nvPr/>
        </p:nvSpPr>
        <p:spPr bwMode="auto">
          <a:xfrm>
            <a:off x="1571604" y="1214422"/>
            <a:ext cx="4929222" cy="461665"/>
          </a:xfrm>
          <a:prstGeom prst="rect">
            <a:avLst/>
          </a:prstGeom>
          <a:noFill/>
          <a:ln w="9525">
            <a:noFill/>
            <a:miter lim="800000"/>
            <a:headEnd/>
            <a:tailEnd/>
          </a:ln>
        </p:spPr>
        <p:txBody>
          <a:bodyPr wrap="square">
            <a:spAutoFit/>
          </a:bodyPr>
          <a:lstStyle/>
          <a:p>
            <a:r>
              <a:rPr lang="es-ES" sz="2400" dirty="0" smtClean="0">
                <a:solidFill>
                  <a:schemeClr val="tx1"/>
                </a:solidFill>
              </a:rPr>
              <a:t>En cuanto al contenido del texto</a:t>
            </a:r>
            <a:endParaRPr lang="es-ES" sz="2400" dirty="0">
              <a:solidFill>
                <a:schemeClr val="tx1"/>
              </a:solidFill>
            </a:endParaRPr>
          </a:p>
        </p:txBody>
      </p:sp>
      <p:pic>
        <p:nvPicPr>
          <p:cNvPr id="2" name="Picture 6"/>
          <p:cNvPicPr>
            <a:picLocks noChangeAspect="1" noChangeArrowheads="1"/>
          </p:cNvPicPr>
          <p:nvPr/>
        </p:nvPicPr>
        <p:blipFill>
          <a:blip r:embed="rId3"/>
          <a:srcRect/>
          <a:stretch>
            <a:fillRect/>
          </a:stretch>
        </p:blipFill>
        <p:spPr bwMode="auto">
          <a:xfrm>
            <a:off x="4572000" y="4357694"/>
            <a:ext cx="1643074" cy="642942"/>
          </a:xfrm>
          <a:prstGeom prst="rect">
            <a:avLst/>
          </a:prstGeom>
          <a:noFill/>
          <a:ln w="9525">
            <a:noFill/>
            <a:miter lim="800000"/>
            <a:headEnd/>
            <a:tailEnd/>
          </a:ln>
          <a:effectLst/>
        </p:spPr>
      </p:pic>
      <p:sp>
        <p:nvSpPr>
          <p:cNvPr id="9" name="Rectangle 2"/>
          <p:cNvSpPr>
            <a:spLocks noChangeArrowheads="1"/>
          </p:cNvSpPr>
          <p:nvPr/>
        </p:nvSpPr>
        <p:spPr bwMode="auto">
          <a:xfrm>
            <a:off x="795310" y="366690"/>
            <a:ext cx="7148538" cy="830997"/>
          </a:xfrm>
          <a:prstGeom prst="rect">
            <a:avLst/>
          </a:prstGeom>
          <a:solidFill>
            <a:srgbClr val="000000"/>
          </a:solidFill>
          <a:ln w="9525">
            <a:noFill/>
            <a:miter lim="800000"/>
            <a:headEnd/>
            <a:tailEnd/>
          </a:ln>
        </p:spPr>
        <p:txBody>
          <a:bodyPr wrap="square">
            <a:spAutoFit/>
          </a:bodyPr>
          <a:lstStyle/>
          <a:p>
            <a:r>
              <a:rPr lang="es-AR" sz="2400" dirty="0">
                <a:cs typeface="Arial" charset="0"/>
              </a:rPr>
              <a:t>RESULTADOS </a:t>
            </a:r>
            <a:r>
              <a:rPr lang="es-AR" sz="2400" dirty="0" smtClean="0">
                <a:cs typeface="Arial" charset="0"/>
              </a:rPr>
              <a:t>CUANTITATIVOS DE LA ENCUESTA A PROFESORES</a:t>
            </a:r>
            <a:endParaRPr lang="es-ES" dirty="0">
              <a:latin typeface="Arial" charset="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a:stretch>
            <a:fillRect/>
          </a:stretch>
        </p:blipFill>
        <p:spPr bwMode="auto">
          <a:xfrm>
            <a:off x="714348" y="1714488"/>
            <a:ext cx="5926137" cy="3563937"/>
          </a:xfrm>
          <a:prstGeom prst="rect">
            <a:avLst/>
          </a:prstGeom>
          <a:noFill/>
          <a:ln w="9525">
            <a:noFill/>
            <a:miter lim="800000"/>
            <a:headEnd/>
            <a:tailEnd/>
          </a:ln>
          <a:effectLst/>
        </p:spPr>
      </p:pic>
      <p:sp>
        <p:nvSpPr>
          <p:cNvPr id="25" name="Line 1038"/>
          <p:cNvSpPr>
            <a:spLocks noChangeShapeType="1"/>
          </p:cNvSpPr>
          <p:nvPr/>
        </p:nvSpPr>
        <p:spPr bwMode="auto">
          <a:xfrm rot="120000" flipV="1">
            <a:off x="7812000" y="648000"/>
            <a:ext cx="1077071" cy="45719"/>
          </a:xfrm>
          <a:prstGeom prst="line">
            <a:avLst/>
          </a:prstGeom>
          <a:noFill/>
          <a:ln w="9525">
            <a:solidFill>
              <a:srgbClr val="FF0000"/>
            </a:solidFill>
            <a:round/>
            <a:headEnd/>
            <a:tailEnd/>
          </a:ln>
        </p:spPr>
        <p:txBody>
          <a:bodyPr/>
          <a:lstStyle/>
          <a:p>
            <a:pPr algn="l"/>
            <a:endParaRPr lang="es-ES" dirty="0"/>
          </a:p>
        </p:txBody>
      </p:sp>
      <p:sp>
        <p:nvSpPr>
          <p:cNvPr id="26" name="Line 1039"/>
          <p:cNvSpPr>
            <a:spLocks noChangeShapeType="1"/>
          </p:cNvSpPr>
          <p:nvPr/>
        </p:nvSpPr>
        <p:spPr bwMode="auto">
          <a:xfrm flipH="1">
            <a:off x="8824909" y="642918"/>
            <a:ext cx="45719" cy="5824550"/>
          </a:xfrm>
          <a:prstGeom prst="line">
            <a:avLst/>
          </a:prstGeom>
          <a:noFill/>
          <a:ln w="9525">
            <a:solidFill>
              <a:srgbClr val="000080"/>
            </a:solidFill>
            <a:round/>
            <a:headEnd/>
            <a:tailEnd/>
          </a:ln>
        </p:spPr>
        <p:txBody>
          <a:bodyPr/>
          <a:lstStyle/>
          <a:p>
            <a:endParaRPr lang="es-ES"/>
          </a:p>
        </p:txBody>
      </p:sp>
      <p:sp>
        <p:nvSpPr>
          <p:cNvPr id="27" name="Line 1040"/>
          <p:cNvSpPr>
            <a:spLocks noChangeShapeType="1"/>
          </p:cNvSpPr>
          <p:nvPr/>
        </p:nvSpPr>
        <p:spPr bwMode="auto">
          <a:xfrm>
            <a:off x="2277840" y="6467468"/>
            <a:ext cx="6538906" cy="2936"/>
          </a:xfrm>
          <a:prstGeom prst="line">
            <a:avLst/>
          </a:prstGeom>
          <a:noFill/>
          <a:ln w="9525">
            <a:solidFill>
              <a:srgbClr val="FF0000"/>
            </a:solidFill>
            <a:round/>
            <a:headEnd/>
            <a:tailEnd/>
          </a:ln>
        </p:spPr>
        <p:txBody>
          <a:bodyPr/>
          <a:lstStyle/>
          <a:p>
            <a:endParaRPr lang="es-ES"/>
          </a:p>
        </p:txBody>
      </p:sp>
      <p:sp>
        <p:nvSpPr>
          <p:cNvPr id="29" name="Text Box 18"/>
          <p:cNvSpPr txBox="1">
            <a:spLocks noChangeArrowheads="1"/>
          </p:cNvSpPr>
          <p:nvPr/>
        </p:nvSpPr>
        <p:spPr bwMode="auto">
          <a:xfrm>
            <a:off x="1571604" y="1214422"/>
            <a:ext cx="5929354" cy="461665"/>
          </a:xfrm>
          <a:prstGeom prst="rect">
            <a:avLst/>
          </a:prstGeom>
          <a:noFill/>
          <a:ln w="9525">
            <a:noFill/>
            <a:miter lim="800000"/>
            <a:headEnd/>
            <a:tailEnd/>
          </a:ln>
        </p:spPr>
        <p:txBody>
          <a:bodyPr wrap="square">
            <a:spAutoFit/>
          </a:bodyPr>
          <a:lstStyle/>
          <a:p>
            <a:r>
              <a:rPr lang="es-ES" sz="2400" dirty="0" smtClean="0">
                <a:solidFill>
                  <a:schemeClr val="tx1"/>
                </a:solidFill>
              </a:rPr>
              <a:t>En cuanto a la estructura metodológica</a:t>
            </a:r>
            <a:endParaRPr lang="es-ES" sz="2400" dirty="0">
              <a:solidFill>
                <a:schemeClr val="tx1"/>
              </a:solidFill>
            </a:endParaRPr>
          </a:p>
        </p:txBody>
      </p:sp>
      <p:pic>
        <p:nvPicPr>
          <p:cNvPr id="2" name="Picture 6"/>
          <p:cNvPicPr>
            <a:picLocks noChangeAspect="1" noChangeArrowheads="1"/>
          </p:cNvPicPr>
          <p:nvPr/>
        </p:nvPicPr>
        <p:blipFill>
          <a:blip r:embed="rId3"/>
          <a:srcRect/>
          <a:stretch>
            <a:fillRect/>
          </a:stretch>
        </p:blipFill>
        <p:spPr bwMode="auto">
          <a:xfrm>
            <a:off x="4572000" y="4357694"/>
            <a:ext cx="1643074" cy="642942"/>
          </a:xfrm>
          <a:prstGeom prst="rect">
            <a:avLst/>
          </a:prstGeom>
          <a:noFill/>
          <a:ln w="9525">
            <a:noFill/>
            <a:miter lim="800000"/>
            <a:headEnd/>
            <a:tailEnd/>
          </a:ln>
          <a:effectLst/>
        </p:spPr>
      </p:pic>
      <p:sp>
        <p:nvSpPr>
          <p:cNvPr id="10" name="Rectangle 2"/>
          <p:cNvSpPr>
            <a:spLocks noChangeArrowheads="1"/>
          </p:cNvSpPr>
          <p:nvPr/>
        </p:nvSpPr>
        <p:spPr bwMode="auto">
          <a:xfrm>
            <a:off x="795310" y="366690"/>
            <a:ext cx="7148538" cy="830997"/>
          </a:xfrm>
          <a:prstGeom prst="rect">
            <a:avLst/>
          </a:prstGeom>
          <a:solidFill>
            <a:srgbClr val="000000"/>
          </a:solidFill>
          <a:ln w="9525">
            <a:noFill/>
            <a:miter lim="800000"/>
            <a:headEnd/>
            <a:tailEnd/>
          </a:ln>
        </p:spPr>
        <p:txBody>
          <a:bodyPr wrap="square">
            <a:spAutoFit/>
          </a:bodyPr>
          <a:lstStyle/>
          <a:p>
            <a:r>
              <a:rPr lang="es-AR" sz="2400" dirty="0">
                <a:cs typeface="Arial" charset="0"/>
              </a:rPr>
              <a:t>RESULTADOS </a:t>
            </a:r>
            <a:r>
              <a:rPr lang="es-AR" sz="2400" dirty="0" smtClean="0">
                <a:cs typeface="Arial" charset="0"/>
              </a:rPr>
              <a:t>CUANTITATIVOS DE LA ENCUESTA A PROFESORES</a:t>
            </a:r>
            <a:endParaRPr lang="es-ES" dirty="0">
              <a:latin typeface="Arial" charset="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642910" y="1643050"/>
            <a:ext cx="5926137" cy="3957637"/>
          </a:xfrm>
          <a:prstGeom prst="rect">
            <a:avLst/>
          </a:prstGeom>
          <a:noFill/>
          <a:ln w="9525">
            <a:noFill/>
            <a:miter lim="800000"/>
            <a:headEnd/>
            <a:tailEnd/>
          </a:ln>
          <a:effectLst/>
        </p:spPr>
      </p:pic>
      <p:sp>
        <p:nvSpPr>
          <p:cNvPr id="25" name="Line 1038"/>
          <p:cNvSpPr>
            <a:spLocks noChangeShapeType="1"/>
          </p:cNvSpPr>
          <p:nvPr/>
        </p:nvSpPr>
        <p:spPr bwMode="auto">
          <a:xfrm rot="120000" flipV="1">
            <a:off x="7812000" y="648000"/>
            <a:ext cx="1077071" cy="45719"/>
          </a:xfrm>
          <a:prstGeom prst="line">
            <a:avLst/>
          </a:prstGeom>
          <a:noFill/>
          <a:ln w="9525">
            <a:solidFill>
              <a:srgbClr val="FF0000"/>
            </a:solidFill>
            <a:round/>
            <a:headEnd/>
            <a:tailEnd/>
          </a:ln>
        </p:spPr>
        <p:txBody>
          <a:bodyPr/>
          <a:lstStyle/>
          <a:p>
            <a:pPr algn="l"/>
            <a:endParaRPr lang="es-ES" dirty="0"/>
          </a:p>
        </p:txBody>
      </p:sp>
      <p:sp>
        <p:nvSpPr>
          <p:cNvPr id="26" name="Line 1039"/>
          <p:cNvSpPr>
            <a:spLocks noChangeShapeType="1"/>
          </p:cNvSpPr>
          <p:nvPr/>
        </p:nvSpPr>
        <p:spPr bwMode="auto">
          <a:xfrm flipH="1">
            <a:off x="8824909" y="642918"/>
            <a:ext cx="45719" cy="5824550"/>
          </a:xfrm>
          <a:prstGeom prst="line">
            <a:avLst/>
          </a:prstGeom>
          <a:noFill/>
          <a:ln w="9525">
            <a:solidFill>
              <a:srgbClr val="000080"/>
            </a:solidFill>
            <a:round/>
            <a:headEnd/>
            <a:tailEnd/>
          </a:ln>
        </p:spPr>
        <p:txBody>
          <a:bodyPr/>
          <a:lstStyle/>
          <a:p>
            <a:endParaRPr lang="es-ES"/>
          </a:p>
        </p:txBody>
      </p:sp>
      <p:sp>
        <p:nvSpPr>
          <p:cNvPr id="27" name="Line 1040"/>
          <p:cNvSpPr>
            <a:spLocks noChangeShapeType="1"/>
          </p:cNvSpPr>
          <p:nvPr/>
        </p:nvSpPr>
        <p:spPr bwMode="auto">
          <a:xfrm>
            <a:off x="2277840" y="6467468"/>
            <a:ext cx="6538906" cy="2936"/>
          </a:xfrm>
          <a:prstGeom prst="line">
            <a:avLst/>
          </a:prstGeom>
          <a:noFill/>
          <a:ln w="9525">
            <a:solidFill>
              <a:srgbClr val="FF0000"/>
            </a:solidFill>
            <a:round/>
            <a:headEnd/>
            <a:tailEnd/>
          </a:ln>
        </p:spPr>
        <p:txBody>
          <a:bodyPr/>
          <a:lstStyle/>
          <a:p>
            <a:endParaRPr lang="es-ES"/>
          </a:p>
        </p:txBody>
      </p:sp>
      <p:sp>
        <p:nvSpPr>
          <p:cNvPr id="29" name="Text Box 18"/>
          <p:cNvSpPr txBox="1">
            <a:spLocks noChangeArrowheads="1"/>
          </p:cNvSpPr>
          <p:nvPr/>
        </p:nvSpPr>
        <p:spPr bwMode="auto">
          <a:xfrm>
            <a:off x="1571604" y="1214422"/>
            <a:ext cx="5929354" cy="461665"/>
          </a:xfrm>
          <a:prstGeom prst="rect">
            <a:avLst/>
          </a:prstGeom>
          <a:noFill/>
          <a:ln w="9525">
            <a:noFill/>
            <a:miter lim="800000"/>
            <a:headEnd/>
            <a:tailEnd/>
          </a:ln>
        </p:spPr>
        <p:txBody>
          <a:bodyPr wrap="square">
            <a:spAutoFit/>
          </a:bodyPr>
          <a:lstStyle/>
          <a:p>
            <a:r>
              <a:rPr lang="es-ES" sz="2400" dirty="0" smtClean="0">
                <a:solidFill>
                  <a:schemeClr val="tx1"/>
                </a:solidFill>
              </a:rPr>
              <a:t>En cuanto a la evaluación</a:t>
            </a:r>
            <a:endParaRPr lang="es-ES" sz="2400" dirty="0">
              <a:solidFill>
                <a:schemeClr val="tx1"/>
              </a:solidFill>
            </a:endParaRPr>
          </a:p>
        </p:txBody>
      </p:sp>
      <p:pic>
        <p:nvPicPr>
          <p:cNvPr id="2" name="Picture 6"/>
          <p:cNvPicPr>
            <a:picLocks noChangeAspect="1" noChangeArrowheads="1"/>
          </p:cNvPicPr>
          <p:nvPr/>
        </p:nvPicPr>
        <p:blipFill>
          <a:blip r:embed="rId3"/>
          <a:srcRect/>
          <a:stretch>
            <a:fillRect/>
          </a:stretch>
        </p:blipFill>
        <p:spPr bwMode="auto">
          <a:xfrm>
            <a:off x="6643702" y="4786322"/>
            <a:ext cx="1928826" cy="857256"/>
          </a:xfrm>
          <a:prstGeom prst="rect">
            <a:avLst/>
          </a:prstGeom>
          <a:noFill/>
          <a:ln w="9525">
            <a:noFill/>
            <a:miter lim="800000"/>
            <a:headEnd/>
            <a:tailEnd/>
          </a:ln>
          <a:effectLst/>
        </p:spPr>
      </p:pic>
      <p:sp>
        <p:nvSpPr>
          <p:cNvPr id="9" name="Rectangle 2"/>
          <p:cNvSpPr>
            <a:spLocks noChangeArrowheads="1"/>
          </p:cNvSpPr>
          <p:nvPr/>
        </p:nvSpPr>
        <p:spPr bwMode="auto">
          <a:xfrm>
            <a:off x="795310" y="366690"/>
            <a:ext cx="7148538" cy="830997"/>
          </a:xfrm>
          <a:prstGeom prst="rect">
            <a:avLst/>
          </a:prstGeom>
          <a:solidFill>
            <a:srgbClr val="000000"/>
          </a:solidFill>
          <a:ln w="9525">
            <a:noFill/>
            <a:miter lim="800000"/>
            <a:headEnd/>
            <a:tailEnd/>
          </a:ln>
        </p:spPr>
        <p:txBody>
          <a:bodyPr wrap="square">
            <a:spAutoFit/>
          </a:bodyPr>
          <a:lstStyle/>
          <a:p>
            <a:r>
              <a:rPr lang="es-AR" sz="2400" dirty="0">
                <a:cs typeface="Arial" charset="0"/>
              </a:rPr>
              <a:t>RESULTADOS </a:t>
            </a:r>
            <a:r>
              <a:rPr lang="es-AR" sz="2400" dirty="0" smtClean="0">
                <a:cs typeface="Arial" charset="0"/>
              </a:rPr>
              <a:t>CUANTITATIVOS DE LA ENCUESTA A PROFESORES</a:t>
            </a:r>
            <a:endParaRPr lang="es-ES" dirty="0">
              <a:latin typeface="Arial" charset="0"/>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ChangeArrowheads="1"/>
          </p:cNvSpPr>
          <p:nvPr/>
        </p:nvSpPr>
        <p:spPr bwMode="auto">
          <a:xfrm>
            <a:off x="642910" y="214290"/>
            <a:ext cx="7148538" cy="830997"/>
          </a:xfrm>
          <a:prstGeom prst="rect">
            <a:avLst/>
          </a:prstGeom>
          <a:solidFill>
            <a:srgbClr val="000000"/>
          </a:solidFill>
          <a:ln w="9525">
            <a:noFill/>
            <a:miter lim="800000"/>
            <a:headEnd/>
            <a:tailEnd/>
          </a:ln>
        </p:spPr>
        <p:txBody>
          <a:bodyPr wrap="square">
            <a:spAutoFit/>
          </a:bodyPr>
          <a:lstStyle/>
          <a:p>
            <a:r>
              <a:rPr lang="es-AR" sz="2400" dirty="0">
                <a:cs typeface="Arial" charset="0"/>
              </a:rPr>
              <a:t>RESULTADOS </a:t>
            </a:r>
            <a:r>
              <a:rPr lang="es-AR" sz="2400" dirty="0" smtClean="0">
                <a:cs typeface="Arial" charset="0"/>
              </a:rPr>
              <a:t>CUANTITATIVOS DE LA ENCUESTA A PROFESORES</a:t>
            </a:r>
            <a:endParaRPr lang="es-ES" dirty="0">
              <a:latin typeface="Arial" charset="0"/>
              <a:cs typeface="Arial" charset="0"/>
            </a:endParaRPr>
          </a:p>
        </p:txBody>
      </p:sp>
      <p:sp>
        <p:nvSpPr>
          <p:cNvPr id="25" name="Line 1038"/>
          <p:cNvSpPr>
            <a:spLocks noChangeShapeType="1"/>
          </p:cNvSpPr>
          <p:nvPr/>
        </p:nvSpPr>
        <p:spPr bwMode="auto">
          <a:xfrm rot="120000" flipV="1">
            <a:off x="7812000" y="648000"/>
            <a:ext cx="1077071" cy="45719"/>
          </a:xfrm>
          <a:prstGeom prst="line">
            <a:avLst/>
          </a:prstGeom>
          <a:noFill/>
          <a:ln w="9525">
            <a:solidFill>
              <a:srgbClr val="FF0000"/>
            </a:solidFill>
            <a:round/>
            <a:headEnd/>
            <a:tailEnd/>
          </a:ln>
        </p:spPr>
        <p:txBody>
          <a:bodyPr/>
          <a:lstStyle/>
          <a:p>
            <a:pPr algn="l"/>
            <a:endParaRPr lang="es-ES" dirty="0"/>
          </a:p>
        </p:txBody>
      </p:sp>
      <p:sp>
        <p:nvSpPr>
          <p:cNvPr id="26" name="Line 1039"/>
          <p:cNvSpPr>
            <a:spLocks noChangeShapeType="1"/>
          </p:cNvSpPr>
          <p:nvPr/>
        </p:nvSpPr>
        <p:spPr bwMode="auto">
          <a:xfrm flipH="1">
            <a:off x="8824909" y="642918"/>
            <a:ext cx="45719" cy="5824550"/>
          </a:xfrm>
          <a:prstGeom prst="line">
            <a:avLst/>
          </a:prstGeom>
          <a:noFill/>
          <a:ln w="9525">
            <a:solidFill>
              <a:srgbClr val="000080"/>
            </a:solidFill>
            <a:round/>
            <a:headEnd/>
            <a:tailEnd/>
          </a:ln>
        </p:spPr>
        <p:txBody>
          <a:bodyPr/>
          <a:lstStyle/>
          <a:p>
            <a:endParaRPr lang="es-ES"/>
          </a:p>
        </p:txBody>
      </p:sp>
      <p:sp>
        <p:nvSpPr>
          <p:cNvPr id="27" name="Line 1040"/>
          <p:cNvSpPr>
            <a:spLocks noChangeShapeType="1"/>
          </p:cNvSpPr>
          <p:nvPr/>
        </p:nvSpPr>
        <p:spPr bwMode="auto">
          <a:xfrm>
            <a:off x="2277840" y="6467468"/>
            <a:ext cx="6538906" cy="2936"/>
          </a:xfrm>
          <a:prstGeom prst="line">
            <a:avLst/>
          </a:prstGeom>
          <a:noFill/>
          <a:ln w="9525">
            <a:solidFill>
              <a:srgbClr val="FF0000"/>
            </a:solidFill>
            <a:round/>
            <a:headEnd/>
            <a:tailEnd/>
          </a:ln>
        </p:spPr>
        <p:txBody>
          <a:bodyPr/>
          <a:lstStyle/>
          <a:p>
            <a:endParaRPr lang="es-ES"/>
          </a:p>
        </p:txBody>
      </p:sp>
      <p:sp>
        <p:nvSpPr>
          <p:cNvPr id="29" name="Text Box 18"/>
          <p:cNvSpPr txBox="1">
            <a:spLocks noChangeArrowheads="1"/>
          </p:cNvSpPr>
          <p:nvPr/>
        </p:nvSpPr>
        <p:spPr bwMode="auto">
          <a:xfrm>
            <a:off x="1571604" y="1214422"/>
            <a:ext cx="5929354" cy="461665"/>
          </a:xfrm>
          <a:prstGeom prst="rect">
            <a:avLst/>
          </a:prstGeom>
          <a:noFill/>
          <a:ln w="9525">
            <a:noFill/>
            <a:miter lim="800000"/>
            <a:headEnd/>
            <a:tailEnd/>
          </a:ln>
        </p:spPr>
        <p:txBody>
          <a:bodyPr wrap="square">
            <a:spAutoFit/>
          </a:bodyPr>
          <a:lstStyle/>
          <a:p>
            <a:r>
              <a:rPr lang="es-ES" sz="2400" dirty="0" smtClean="0">
                <a:solidFill>
                  <a:schemeClr val="tx1"/>
                </a:solidFill>
              </a:rPr>
              <a:t>Criterios Psicológicos e higiénicos</a:t>
            </a:r>
            <a:endParaRPr lang="es-ES" sz="2400" dirty="0">
              <a:solidFill>
                <a:schemeClr val="tx1"/>
              </a:solidFill>
            </a:endParaRPr>
          </a:p>
        </p:txBody>
      </p:sp>
      <p:pic>
        <p:nvPicPr>
          <p:cNvPr id="2" name="Picture 6"/>
          <p:cNvPicPr>
            <a:picLocks noChangeAspect="1" noChangeArrowheads="1"/>
          </p:cNvPicPr>
          <p:nvPr/>
        </p:nvPicPr>
        <p:blipFill>
          <a:blip r:embed="rId2"/>
          <a:srcRect/>
          <a:stretch>
            <a:fillRect/>
          </a:stretch>
        </p:blipFill>
        <p:spPr bwMode="auto">
          <a:xfrm>
            <a:off x="6643702" y="4786322"/>
            <a:ext cx="1928826" cy="857256"/>
          </a:xfrm>
          <a:prstGeom prst="rect">
            <a:avLst/>
          </a:prstGeom>
          <a:noFill/>
          <a:ln w="9525">
            <a:noFill/>
            <a:miter lim="800000"/>
            <a:headEnd/>
            <a:tailEnd/>
          </a:ln>
          <a:effectLst/>
        </p:spPr>
      </p:pic>
      <p:pic>
        <p:nvPicPr>
          <p:cNvPr id="64514" name="Picture 2"/>
          <p:cNvPicPr>
            <a:picLocks noChangeAspect="1" noChangeArrowheads="1"/>
          </p:cNvPicPr>
          <p:nvPr/>
        </p:nvPicPr>
        <p:blipFill>
          <a:blip r:embed="rId3"/>
          <a:srcRect/>
          <a:stretch>
            <a:fillRect/>
          </a:stretch>
        </p:blipFill>
        <p:spPr bwMode="auto">
          <a:xfrm>
            <a:off x="642910" y="1643050"/>
            <a:ext cx="5943600" cy="46180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026"/>
          <p:cNvSpPr txBox="1">
            <a:spLocks noChangeArrowheads="1"/>
          </p:cNvSpPr>
          <p:nvPr/>
        </p:nvSpPr>
        <p:spPr bwMode="auto">
          <a:xfrm>
            <a:off x="1828800" y="762000"/>
            <a:ext cx="5105400" cy="466725"/>
          </a:xfrm>
          <a:prstGeom prst="rect">
            <a:avLst/>
          </a:prstGeom>
          <a:noFill/>
          <a:ln w="9525">
            <a:solidFill>
              <a:srgbClr val="000080"/>
            </a:solidFill>
            <a:miter lim="800000"/>
            <a:headEnd/>
            <a:tailEnd/>
          </a:ln>
        </p:spPr>
        <p:txBody>
          <a:bodyPr>
            <a:spAutoFit/>
          </a:bodyPr>
          <a:lstStyle/>
          <a:p>
            <a:r>
              <a:rPr lang="es-EC" sz="2400">
                <a:solidFill>
                  <a:schemeClr val="tx1"/>
                </a:solidFill>
                <a:cs typeface="Times New Roman" pitchFamily="18" charset="0"/>
              </a:rPr>
              <a:t>INVESTIGACION DE MERCADOS</a:t>
            </a:r>
            <a:r>
              <a:rPr lang="es-ES" sz="2400">
                <a:solidFill>
                  <a:schemeClr val="tx1"/>
                </a:solidFill>
              </a:rPr>
              <a:t> </a:t>
            </a:r>
          </a:p>
        </p:txBody>
      </p:sp>
      <p:sp>
        <p:nvSpPr>
          <p:cNvPr id="48131" name="Text Box 1027"/>
          <p:cNvSpPr txBox="1">
            <a:spLocks noChangeArrowheads="1"/>
          </p:cNvSpPr>
          <p:nvPr/>
        </p:nvSpPr>
        <p:spPr bwMode="auto">
          <a:xfrm>
            <a:off x="1219200" y="1524000"/>
            <a:ext cx="6710386" cy="461665"/>
          </a:xfrm>
          <a:prstGeom prst="rect">
            <a:avLst/>
          </a:prstGeom>
          <a:solidFill>
            <a:srgbClr val="000000"/>
          </a:solidFill>
          <a:ln w="9525">
            <a:noFill/>
            <a:miter lim="800000"/>
            <a:headEnd/>
            <a:tailEnd/>
          </a:ln>
        </p:spPr>
        <p:txBody>
          <a:bodyPr wrap="square">
            <a:spAutoFit/>
          </a:bodyPr>
          <a:lstStyle/>
          <a:p>
            <a:r>
              <a:rPr lang="es-EC" sz="2400" dirty="0" smtClean="0">
                <a:cs typeface="Times New Roman" pitchFamily="18" charset="0"/>
              </a:rPr>
              <a:t>CONCLUSIONES ENCUESTA A PROFESORES</a:t>
            </a:r>
            <a:endParaRPr lang="es-ES" sz="2400" dirty="0"/>
          </a:p>
        </p:txBody>
      </p:sp>
      <p:sp>
        <p:nvSpPr>
          <p:cNvPr id="48135" name="Line 1038"/>
          <p:cNvSpPr>
            <a:spLocks noChangeShapeType="1"/>
          </p:cNvSpPr>
          <p:nvPr/>
        </p:nvSpPr>
        <p:spPr bwMode="auto">
          <a:xfrm rot="-360000">
            <a:off x="7920000" y="1684025"/>
            <a:ext cx="399066" cy="36000"/>
          </a:xfrm>
          <a:prstGeom prst="line">
            <a:avLst/>
          </a:prstGeom>
          <a:noFill/>
          <a:ln w="9525">
            <a:solidFill>
              <a:srgbClr val="FF0000"/>
            </a:solidFill>
            <a:round/>
            <a:headEnd/>
            <a:tailEnd/>
          </a:ln>
        </p:spPr>
        <p:txBody>
          <a:bodyPr/>
          <a:lstStyle/>
          <a:p>
            <a:endParaRPr lang="es-ES"/>
          </a:p>
        </p:txBody>
      </p:sp>
      <p:sp>
        <p:nvSpPr>
          <p:cNvPr id="48136" name="Line 1039"/>
          <p:cNvSpPr>
            <a:spLocks noChangeShapeType="1"/>
          </p:cNvSpPr>
          <p:nvPr/>
        </p:nvSpPr>
        <p:spPr bwMode="auto">
          <a:xfrm>
            <a:off x="8288594" y="1710813"/>
            <a:ext cx="17206" cy="4080387"/>
          </a:xfrm>
          <a:prstGeom prst="line">
            <a:avLst/>
          </a:prstGeom>
          <a:noFill/>
          <a:ln w="9525">
            <a:solidFill>
              <a:srgbClr val="000080"/>
            </a:solidFill>
            <a:round/>
            <a:headEnd/>
            <a:tailEnd/>
          </a:ln>
        </p:spPr>
        <p:txBody>
          <a:bodyPr/>
          <a:lstStyle/>
          <a:p>
            <a:endParaRPr lang="es-ES"/>
          </a:p>
        </p:txBody>
      </p:sp>
      <p:sp>
        <p:nvSpPr>
          <p:cNvPr id="48137" name="Line 1040"/>
          <p:cNvSpPr>
            <a:spLocks noChangeShapeType="1"/>
          </p:cNvSpPr>
          <p:nvPr/>
        </p:nvSpPr>
        <p:spPr bwMode="auto">
          <a:xfrm>
            <a:off x="1828800" y="5791200"/>
            <a:ext cx="6477000" cy="0"/>
          </a:xfrm>
          <a:prstGeom prst="line">
            <a:avLst/>
          </a:prstGeom>
          <a:noFill/>
          <a:ln w="9525">
            <a:solidFill>
              <a:srgbClr val="FF0000"/>
            </a:solidFill>
            <a:round/>
            <a:headEnd/>
            <a:tailEnd/>
          </a:ln>
        </p:spPr>
        <p:txBody>
          <a:bodyPr/>
          <a:lstStyle/>
          <a:p>
            <a:endParaRPr lang="es-ES"/>
          </a:p>
        </p:txBody>
      </p:sp>
      <p:grpSp>
        <p:nvGrpSpPr>
          <p:cNvPr id="2" name="Group 1029"/>
          <p:cNvGrpSpPr>
            <a:grpSpLocks/>
          </p:cNvGrpSpPr>
          <p:nvPr/>
        </p:nvGrpSpPr>
        <p:grpSpPr bwMode="auto">
          <a:xfrm>
            <a:off x="1785918" y="2214554"/>
            <a:ext cx="304800" cy="304800"/>
            <a:chOff x="528" y="1200"/>
            <a:chExt cx="192" cy="192"/>
          </a:xfrm>
        </p:grpSpPr>
        <p:sp>
          <p:nvSpPr>
            <p:cNvPr id="17" name="Rectangle 1030"/>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8" name="Rectangle 1031"/>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25" name="Text Box 1041"/>
          <p:cNvSpPr txBox="1">
            <a:spLocks noChangeArrowheads="1"/>
          </p:cNvSpPr>
          <p:nvPr/>
        </p:nvSpPr>
        <p:spPr bwMode="auto">
          <a:xfrm>
            <a:off x="2286000" y="2209800"/>
            <a:ext cx="5867400" cy="369332"/>
          </a:xfrm>
          <a:prstGeom prst="rect">
            <a:avLst/>
          </a:prstGeom>
          <a:noFill/>
          <a:ln w="9525">
            <a:noFill/>
            <a:miter lim="800000"/>
            <a:headEnd/>
            <a:tailEnd/>
          </a:ln>
        </p:spPr>
        <p:txBody>
          <a:bodyPr>
            <a:spAutoFit/>
          </a:bodyPr>
          <a:lstStyle/>
          <a:p>
            <a:pPr algn="l"/>
            <a:r>
              <a:rPr lang="es-EC" dirty="0" smtClean="0">
                <a:solidFill>
                  <a:schemeClr val="tx1"/>
                </a:solidFill>
                <a:latin typeface="Tahoma" pitchFamily="34" charset="0"/>
              </a:rPr>
              <a:t>Generalidades</a:t>
            </a:r>
            <a:endParaRPr lang="es-ES" dirty="0">
              <a:solidFill>
                <a:schemeClr val="tx1"/>
              </a:solidFill>
              <a:latin typeface="Tahoma" pitchFamily="34" charset="0"/>
            </a:endParaRPr>
          </a:p>
        </p:txBody>
      </p:sp>
      <p:sp>
        <p:nvSpPr>
          <p:cNvPr id="43" name="Text Box 1041"/>
          <p:cNvSpPr txBox="1">
            <a:spLocks noChangeArrowheads="1"/>
          </p:cNvSpPr>
          <p:nvPr/>
        </p:nvSpPr>
        <p:spPr bwMode="auto">
          <a:xfrm>
            <a:off x="1500166" y="2643182"/>
            <a:ext cx="5867400" cy="369332"/>
          </a:xfrm>
          <a:prstGeom prst="rect">
            <a:avLst/>
          </a:prstGeom>
          <a:noFill/>
          <a:ln w="9525">
            <a:noFill/>
            <a:miter lim="800000"/>
            <a:headEnd/>
            <a:tailEnd/>
          </a:ln>
        </p:spPr>
        <p:txBody>
          <a:bodyPr>
            <a:spAutoFit/>
          </a:bodyPr>
          <a:lstStyle/>
          <a:p>
            <a:pPr algn="l"/>
            <a:r>
              <a:rPr lang="es-EC" dirty="0" smtClean="0">
                <a:solidFill>
                  <a:schemeClr val="tx1"/>
                </a:solidFill>
                <a:latin typeface="Tahoma" pitchFamily="34" charset="0"/>
              </a:rPr>
              <a:t>Mas del 95% esta totalmente de acuerdo</a:t>
            </a:r>
            <a:endParaRPr lang="es-ES" dirty="0">
              <a:solidFill>
                <a:schemeClr val="tx1"/>
              </a:solidFill>
              <a:latin typeface="Tahoma" pitchFamily="34" charset="0"/>
            </a:endParaRPr>
          </a:p>
        </p:txBody>
      </p:sp>
      <p:grpSp>
        <p:nvGrpSpPr>
          <p:cNvPr id="3" name="Group 1032"/>
          <p:cNvGrpSpPr>
            <a:grpSpLocks/>
          </p:cNvGrpSpPr>
          <p:nvPr/>
        </p:nvGrpSpPr>
        <p:grpSpPr bwMode="auto">
          <a:xfrm>
            <a:off x="1714480" y="3357562"/>
            <a:ext cx="304800" cy="304800"/>
            <a:chOff x="528" y="1200"/>
            <a:chExt cx="192" cy="192"/>
          </a:xfrm>
        </p:grpSpPr>
        <p:sp>
          <p:nvSpPr>
            <p:cNvPr id="45" name="Rectangle 103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46" name="Rectangle 103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47" name="Text Box 1044"/>
          <p:cNvSpPr txBox="1">
            <a:spLocks noChangeArrowheads="1"/>
          </p:cNvSpPr>
          <p:nvPr/>
        </p:nvSpPr>
        <p:spPr bwMode="auto">
          <a:xfrm>
            <a:off x="2214546" y="3357562"/>
            <a:ext cx="5410200" cy="369332"/>
          </a:xfrm>
          <a:prstGeom prst="rect">
            <a:avLst/>
          </a:prstGeom>
          <a:noFill/>
          <a:ln w="9525">
            <a:noFill/>
            <a:miter lim="800000"/>
            <a:headEnd/>
            <a:tailEnd/>
          </a:ln>
        </p:spPr>
        <p:txBody>
          <a:bodyPr>
            <a:spAutoFit/>
          </a:bodyPr>
          <a:lstStyle/>
          <a:p>
            <a:pPr algn="l"/>
            <a:r>
              <a:rPr lang="es-ES" dirty="0" smtClean="0">
                <a:solidFill>
                  <a:schemeClr val="tx1"/>
                </a:solidFill>
                <a:latin typeface="Tahoma" pitchFamily="34" charset="0"/>
              </a:rPr>
              <a:t>En cuanto al objetivo del texto</a:t>
            </a:r>
            <a:endParaRPr lang="es-ES" dirty="0">
              <a:solidFill>
                <a:schemeClr val="tx1"/>
              </a:solidFill>
              <a:latin typeface="Tahoma" pitchFamily="34" charset="0"/>
            </a:endParaRPr>
          </a:p>
        </p:txBody>
      </p:sp>
      <p:sp>
        <p:nvSpPr>
          <p:cNvPr id="48" name="Text Box 1041"/>
          <p:cNvSpPr txBox="1">
            <a:spLocks noChangeArrowheads="1"/>
          </p:cNvSpPr>
          <p:nvPr/>
        </p:nvSpPr>
        <p:spPr bwMode="auto">
          <a:xfrm>
            <a:off x="1785918" y="3857628"/>
            <a:ext cx="5867400" cy="369332"/>
          </a:xfrm>
          <a:prstGeom prst="rect">
            <a:avLst/>
          </a:prstGeom>
          <a:noFill/>
          <a:ln w="9525">
            <a:noFill/>
            <a:miter lim="800000"/>
            <a:headEnd/>
            <a:tailEnd/>
          </a:ln>
        </p:spPr>
        <p:txBody>
          <a:bodyPr>
            <a:spAutoFit/>
          </a:bodyPr>
          <a:lstStyle/>
          <a:p>
            <a:pPr algn="l"/>
            <a:r>
              <a:rPr lang="es-EC" dirty="0" smtClean="0">
                <a:solidFill>
                  <a:schemeClr val="tx1"/>
                </a:solidFill>
                <a:latin typeface="Tahoma" pitchFamily="34" charset="0"/>
              </a:rPr>
              <a:t>Mas del 90% esta totalmente de acuerdo</a:t>
            </a:r>
            <a:endParaRPr lang="es-ES" dirty="0">
              <a:solidFill>
                <a:schemeClr val="tx1"/>
              </a:solidFill>
              <a:latin typeface="Tahoma" pitchFamily="34" charset="0"/>
            </a:endParaRPr>
          </a:p>
        </p:txBody>
      </p:sp>
      <p:grpSp>
        <p:nvGrpSpPr>
          <p:cNvPr id="4" name="Group 1035"/>
          <p:cNvGrpSpPr>
            <a:grpSpLocks/>
          </p:cNvGrpSpPr>
          <p:nvPr/>
        </p:nvGrpSpPr>
        <p:grpSpPr bwMode="auto">
          <a:xfrm>
            <a:off x="1714480" y="4572008"/>
            <a:ext cx="304800" cy="304800"/>
            <a:chOff x="528" y="1200"/>
            <a:chExt cx="192" cy="192"/>
          </a:xfrm>
        </p:grpSpPr>
        <p:sp>
          <p:nvSpPr>
            <p:cNvPr id="50" name="Rectangle 1036"/>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51" name="Rectangle 1037"/>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52" name="Text Box 1042"/>
          <p:cNvSpPr txBox="1">
            <a:spLocks noChangeArrowheads="1"/>
          </p:cNvSpPr>
          <p:nvPr/>
        </p:nvSpPr>
        <p:spPr bwMode="auto">
          <a:xfrm>
            <a:off x="2214546" y="4572008"/>
            <a:ext cx="5410200" cy="369332"/>
          </a:xfrm>
          <a:prstGeom prst="rect">
            <a:avLst/>
          </a:prstGeom>
          <a:noFill/>
          <a:ln w="9525">
            <a:noFill/>
            <a:miter lim="800000"/>
            <a:headEnd/>
            <a:tailEnd/>
          </a:ln>
        </p:spPr>
        <p:txBody>
          <a:bodyPr>
            <a:spAutoFit/>
          </a:bodyPr>
          <a:lstStyle/>
          <a:p>
            <a:pPr algn="l"/>
            <a:r>
              <a:rPr lang="es-ES" dirty="0" smtClean="0">
                <a:solidFill>
                  <a:schemeClr val="tx1"/>
                </a:solidFill>
                <a:latin typeface="Tahoma" pitchFamily="34" charset="0"/>
              </a:rPr>
              <a:t>En cuanto al contenido del texto</a:t>
            </a:r>
            <a:endParaRPr lang="es-ES" dirty="0">
              <a:latin typeface="Tahoma" pitchFamily="34" charset="0"/>
            </a:endParaRPr>
          </a:p>
        </p:txBody>
      </p:sp>
      <p:sp>
        <p:nvSpPr>
          <p:cNvPr id="53" name="Text Box 1041"/>
          <p:cNvSpPr txBox="1">
            <a:spLocks noChangeArrowheads="1"/>
          </p:cNvSpPr>
          <p:nvPr/>
        </p:nvSpPr>
        <p:spPr bwMode="auto">
          <a:xfrm>
            <a:off x="1714480" y="5072074"/>
            <a:ext cx="5867400" cy="369332"/>
          </a:xfrm>
          <a:prstGeom prst="rect">
            <a:avLst/>
          </a:prstGeom>
          <a:noFill/>
          <a:ln w="9525">
            <a:noFill/>
            <a:miter lim="800000"/>
            <a:headEnd/>
            <a:tailEnd/>
          </a:ln>
        </p:spPr>
        <p:txBody>
          <a:bodyPr>
            <a:spAutoFit/>
          </a:bodyPr>
          <a:lstStyle/>
          <a:p>
            <a:pPr algn="l"/>
            <a:r>
              <a:rPr lang="es-EC" dirty="0" smtClean="0">
                <a:solidFill>
                  <a:schemeClr val="tx1"/>
                </a:solidFill>
                <a:latin typeface="Tahoma" pitchFamily="34" charset="0"/>
              </a:rPr>
              <a:t>Mas del 90% esta totalmente de acuerdo</a:t>
            </a:r>
            <a:endParaRPr lang="es-ES" dirty="0">
              <a:solidFill>
                <a:schemeClr val="tx1"/>
              </a:solidFill>
              <a:latin typeface="Tahom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026"/>
          <p:cNvSpPr txBox="1">
            <a:spLocks noChangeArrowheads="1"/>
          </p:cNvSpPr>
          <p:nvPr/>
        </p:nvSpPr>
        <p:spPr bwMode="auto">
          <a:xfrm>
            <a:off x="1828800" y="762000"/>
            <a:ext cx="5105400" cy="461665"/>
          </a:xfrm>
          <a:prstGeom prst="rect">
            <a:avLst/>
          </a:prstGeom>
          <a:noFill/>
          <a:ln w="9525">
            <a:solidFill>
              <a:srgbClr val="000080"/>
            </a:solidFill>
            <a:miter lim="800000"/>
            <a:headEnd/>
            <a:tailEnd/>
          </a:ln>
        </p:spPr>
        <p:txBody>
          <a:bodyPr>
            <a:spAutoFit/>
          </a:bodyPr>
          <a:lstStyle/>
          <a:p>
            <a:r>
              <a:rPr lang="es-EC" sz="2400" dirty="0">
                <a:solidFill>
                  <a:schemeClr val="tx1"/>
                </a:solidFill>
                <a:cs typeface="Times New Roman" pitchFamily="18" charset="0"/>
              </a:rPr>
              <a:t>INVESTIGACION DE </a:t>
            </a:r>
            <a:r>
              <a:rPr lang="es-EC" sz="2400" dirty="0" smtClean="0">
                <a:solidFill>
                  <a:schemeClr val="tx1"/>
                </a:solidFill>
                <a:cs typeface="Times New Roman" pitchFamily="18" charset="0"/>
              </a:rPr>
              <a:t>MERCADOS</a:t>
            </a:r>
            <a:endParaRPr lang="es-ES" sz="2400" dirty="0">
              <a:solidFill>
                <a:schemeClr val="tx1"/>
              </a:solidFill>
            </a:endParaRPr>
          </a:p>
        </p:txBody>
      </p:sp>
      <p:sp>
        <p:nvSpPr>
          <p:cNvPr id="48131" name="Text Box 1027"/>
          <p:cNvSpPr txBox="1">
            <a:spLocks noChangeArrowheads="1"/>
          </p:cNvSpPr>
          <p:nvPr/>
        </p:nvSpPr>
        <p:spPr bwMode="auto">
          <a:xfrm>
            <a:off x="1219200" y="1524000"/>
            <a:ext cx="6710386" cy="461665"/>
          </a:xfrm>
          <a:prstGeom prst="rect">
            <a:avLst/>
          </a:prstGeom>
          <a:solidFill>
            <a:srgbClr val="000000"/>
          </a:solidFill>
          <a:ln w="9525">
            <a:noFill/>
            <a:miter lim="800000"/>
            <a:headEnd/>
            <a:tailEnd/>
          </a:ln>
        </p:spPr>
        <p:txBody>
          <a:bodyPr wrap="square">
            <a:spAutoFit/>
          </a:bodyPr>
          <a:lstStyle/>
          <a:p>
            <a:r>
              <a:rPr lang="es-EC" sz="2400" dirty="0" smtClean="0">
                <a:cs typeface="Times New Roman" pitchFamily="18" charset="0"/>
              </a:rPr>
              <a:t>CONCLUSIONES ENCUESTA A </a:t>
            </a:r>
            <a:r>
              <a:rPr lang="es-ES_tradnl" sz="2400" dirty="0" smtClean="0">
                <a:cs typeface="Times New Roman" pitchFamily="18" charset="0"/>
              </a:rPr>
              <a:t>PROFESORES</a:t>
            </a:r>
            <a:endParaRPr lang="es-ES" sz="2400" dirty="0"/>
          </a:p>
        </p:txBody>
      </p:sp>
      <p:sp>
        <p:nvSpPr>
          <p:cNvPr id="48135" name="Line 1038"/>
          <p:cNvSpPr>
            <a:spLocks noChangeShapeType="1"/>
          </p:cNvSpPr>
          <p:nvPr/>
        </p:nvSpPr>
        <p:spPr bwMode="auto">
          <a:xfrm rot="-480000">
            <a:off x="7956197" y="1706739"/>
            <a:ext cx="360000" cy="48690"/>
          </a:xfrm>
          <a:prstGeom prst="line">
            <a:avLst/>
          </a:prstGeom>
          <a:noFill/>
          <a:ln w="9525">
            <a:solidFill>
              <a:srgbClr val="FF0000"/>
            </a:solidFill>
            <a:round/>
            <a:headEnd/>
            <a:tailEnd/>
          </a:ln>
        </p:spPr>
        <p:txBody>
          <a:bodyPr/>
          <a:lstStyle/>
          <a:p>
            <a:endParaRPr lang="es-ES"/>
          </a:p>
        </p:txBody>
      </p:sp>
      <p:sp>
        <p:nvSpPr>
          <p:cNvPr id="48136" name="Line 1039"/>
          <p:cNvSpPr>
            <a:spLocks noChangeShapeType="1"/>
          </p:cNvSpPr>
          <p:nvPr/>
        </p:nvSpPr>
        <p:spPr bwMode="auto">
          <a:xfrm>
            <a:off x="8305800" y="1752600"/>
            <a:ext cx="0" cy="4038600"/>
          </a:xfrm>
          <a:prstGeom prst="line">
            <a:avLst/>
          </a:prstGeom>
          <a:noFill/>
          <a:ln w="9525">
            <a:solidFill>
              <a:srgbClr val="000080"/>
            </a:solidFill>
            <a:round/>
            <a:headEnd/>
            <a:tailEnd/>
          </a:ln>
        </p:spPr>
        <p:txBody>
          <a:bodyPr/>
          <a:lstStyle/>
          <a:p>
            <a:endParaRPr lang="es-ES"/>
          </a:p>
        </p:txBody>
      </p:sp>
      <p:sp>
        <p:nvSpPr>
          <p:cNvPr id="48137" name="Line 1040"/>
          <p:cNvSpPr>
            <a:spLocks noChangeShapeType="1"/>
          </p:cNvSpPr>
          <p:nvPr/>
        </p:nvSpPr>
        <p:spPr bwMode="auto">
          <a:xfrm>
            <a:off x="1828800" y="5791200"/>
            <a:ext cx="6477000" cy="0"/>
          </a:xfrm>
          <a:prstGeom prst="line">
            <a:avLst/>
          </a:prstGeom>
          <a:noFill/>
          <a:ln w="9525">
            <a:solidFill>
              <a:srgbClr val="FF0000"/>
            </a:solidFill>
            <a:round/>
            <a:headEnd/>
            <a:tailEnd/>
          </a:ln>
        </p:spPr>
        <p:txBody>
          <a:bodyPr/>
          <a:lstStyle/>
          <a:p>
            <a:endParaRPr lang="es-ES"/>
          </a:p>
        </p:txBody>
      </p:sp>
      <p:grpSp>
        <p:nvGrpSpPr>
          <p:cNvPr id="2" name="Group 1035"/>
          <p:cNvGrpSpPr>
            <a:grpSpLocks/>
          </p:cNvGrpSpPr>
          <p:nvPr/>
        </p:nvGrpSpPr>
        <p:grpSpPr bwMode="auto">
          <a:xfrm>
            <a:off x="1785918" y="2285992"/>
            <a:ext cx="304800" cy="304800"/>
            <a:chOff x="528" y="1200"/>
            <a:chExt cx="192" cy="192"/>
          </a:xfrm>
        </p:grpSpPr>
        <p:sp>
          <p:nvSpPr>
            <p:cNvPr id="23" name="Rectangle 1036"/>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4" name="Rectangle 1037"/>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26" name="Text Box 1042"/>
          <p:cNvSpPr txBox="1">
            <a:spLocks noChangeArrowheads="1"/>
          </p:cNvSpPr>
          <p:nvPr/>
        </p:nvSpPr>
        <p:spPr bwMode="auto">
          <a:xfrm>
            <a:off x="2357422" y="2285992"/>
            <a:ext cx="5410200" cy="369332"/>
          </a:xfrm>
          <a:prstGeom prst="rect">
            <a:avLst/>
          </a:prstGeom>
          <a:noFill/>
          <a:ln w="9525">
            <a:noFill/>
            <a:miter lim="800000"/>
            <a:headEnd/>
            <a:tailEnd/>
          </a:ln>
        </p:spPr>
        <p:txBody>
          <a:bodyPr>
            <a:spAutoFit/>
          </a:bodyPr>
          <a:lstStyle/>
          <a:p>
            <a:pPr algn="l"/>
            <a:r>
              <a:rPr lang="es-ES" dirty="0" smtClean="0">
                <a:solidFill>
                  <a:schemeClr val="tx1"/>
                </a:solidFill>
                <a:latin typeface="Tahoma" pitchFamily="34" charset="0"/>
              </a:rPr>
              <a:t>En cuanto a la estructura metodológica</a:t>
            </a:r>
            <a:endParaRPr lang="es-ES" dirty="0">
              <a:latin typeface="Tahoma" pitchFamily="34" charset="0"/>
            </a:endParaRPr>
          </a:p>
        </p:txBody>
      </p:sp>
      <p:grpSp>
        <p:nvGrpSpPr>
          <p:cNvPr id="3" name="Group 1035"/>
          <p:cNvGrpSpPr>
            <a:grpSpLocks/>
          </p:cNvGrpSpPr>
          <p:nvPr/>
        </p:nvGrpSpPr>
        <p:grpSpPr bwMode="auto">
          <a:xfrm>
            <a:off x="1785918" y="3429000"/>
            <a:ext cx="304800" cy="304800"/>
            <a:chOff x="528" y="1200"/>
            <a:chExt cx="192" cy="192"/>
          </a:xfrm>
        </p:grpSpPr>
        <p:sp>
          <p:nvSpPr>
            <p:cNvPr id="28" name="Rectangle 1036"/>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9" name="Rectangle 1037"/>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30" name="Text Box 1042"/>
          <p:cNvSpPr txBox="1">
            <a:spLocks noChangeArrowheads="1"/>
          </p:cNvSpPr>
          <p:nvPr/>
        </p:nvSpPr>
        <p:spPr bwMode="auto">
          <a:xfrm>
            <a:off x="2143108" y="3429000"/>
            <a:ext cx="5410200" cy="369332"/>
          </a:xfrm>
          <a:prstGeom prst="rect">
            <a:avLst/>
          </a:prstGeom>
          <a:noFill/>
          <a:ln w="9525">
            <a:noFill/>
            <a:miter lim="800000"/>
            <a:headEnd/>
            <a:tailEnd/>
          </a:ln>
        </p:spPr>
        <p:txBody>
          <a:bodyPr>
            <a:spAutoFit/>
          </a:bodyPr>
          <a:lstStyle/>
          <a:p>
            <a:pPr algn="l"/>
            <a:r>
              <a:rPr lang="es-ES" dirty="0" smtClean="0">
                <a:solidFill>
                  <a:schemeClr val="tx1"/>
                </a:solidFill>
                <a:latin typeface="Tahoma" pitchFamily="34" charset="0"/>
              </a:rPr>
              <a:t>   En cuanto a la evaluación</a:t>
            </a:r>
            <a:endParaRPr lang="es-ES" dirty="0">
              <a:latin typeface="Tahoma" pitchFamily="34" charset="0"/>
            </a:endParaRPr>
          </a:p>
        </p:txBody>
      </p:sp>
      <p:grpSp>
        <p:nvGrpSpPr>
          <p:cNvPr id="4" name="Group 1035"/>
          <p:cNvGrpSpPr>
            <a:grpSpLocks/>
          </p:cNvGrpSpPr>
          <p:nvPr/>
        </p:nvGrpSpPr>
        <p:grpSpPr bwMode="auto">
          <a:xfrm>
            <a:off x="1785918" y="4714884"/>
            <a:ext cx="304800" cy="304800"/>
            <a:chOff x="528" y="1200"/>
            <a:chExt cx="192" cy="192"/>
          </a:xfrm>
        </p:grpSpPr>
        <p:sp>
          <p:nvSpPr>
            <p:cNvPr id="32" name="Rectangle 1036"/>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3" name="Rectangle 1037"/>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34" name="Text Box 1042"/>
          <p:cNvSpPr txBox="1">
            <a:spLocks noChangeArrowheads="1"/>
          </p:cNvSpPr>
          <p:nvPr/>
        </p:nvSpPr>
        <p:spPr bwMode="auto">
          <a:xfrm>
            <a:off x="2285984" y="4643446"/>
            <a:ext cx="5410200" cy="369332"/>
          </a:xfrm>
          <a:prstGeom prst="rect">
            <a:avLst/>
          </a:prstGeom>
          <a:noFill/>
          <a:ln w="9525">
            <a:noFill/>
            <a:miter lim="800000"/>
            <a:headEnd/>
            <a:tailEnd/>
          </a:ln>
        </p:spPr>
        <p:txBody>
          <a:bodyPr>
            <a:spAutoFit/>
          </a:bodyPr>
          <a:lstStyle/>
          <a:p>
            <a:pPr algn="l"/>
            <a:r>
              <a:rPr lang="es-ES" dirty="0" smtClean="0">
                <a:solidFill>
                  <a:schemeClr val="tx1"/>
                </a:solidFill>
                <a:latin typeface="Tahoma" pitchFamily="34" charset="0"/>
              </a:rPr>
              <a:t>Criterios Psicológicos e higiénicos</a:t>
            </a:r>
            <a:endParaRPr lang="es-ES" dirty="0">
              <a:latin typeface="Tahoma" pitchFamily="34" charset="0"/>
            </a:endParaRPr>
          </a:p>
        </p:txBody>
      </p:sp>
      <p:sp>
        <p:nvSpPr>
          <p:cNvPr id="36" name="Text Box 1041"/>
          <p:cNvSpPr txBox="1">
            <a:spLocks noChangeArrowheads="1"/>
          </p:cNvSpPr>
          <p:nvPr/>
        </p:nvSpPr>
        <p:spPr bwMode="auto">
          <a:xfrm>
            <a:off x="1785918" y="2857496"/>
            <a:ext cx="5867400" cy="369332"/>
          </a:xfrm>
          <a:prstGeom prst="rect">
            <a:avLst/>
          </a:prstGeom>
          <a:noFill/>
          <a:ln w="9525">
            <a:noFill/>
            <a:miter lim="800000"/>
            <a:headEnd/>
            <a:tailEnd/>
          </a:ln>
        </p:spPr>
        <p:txBody>
          <a:bodyPr>
            <a:spAutoFit/>
          </a:bodyPr>
          <a:lstStyle/>
          <a:p>
            <a:pPr algn="l"/>
            <a:r>
              <a:rPr lang="es-EC" dirty="0" smtClean="0">
                <a:solidFill>
                  <a:schemeClr val="tx1"/>
                </a:solidFill>
                <a:latin typeface="Tahoma" pitchFamily="34" charset="0"/>
              </a:rPr>
              <a:t>Mas del 95% esta totalmente de acuerdo</a:t>
            </a:r>
            <a:endParaRPr lang="es-ES" dirty="0">
              <a:solidFill>
                <a:schemeClr val="tx1"/>
              </a:solidFill>
              <a:latin typeface="Tahoma" pitchFamily="34" charset="0"/>
            </a:endParaRPr>
          </a:p>
        </p:txBody>
      </p:sp>
      <p:sp>
        <p:nvSpPr>
          <p:cNvPr id="37" name="Text Box 1041"/>
          <p:cNvSpPr txBox="1">
            <a:spLocks noChangeArrowheads="1"/>
          </p:cNvSpPr>
          <p:nvPr/>
        </p:nvSpPr>
        <p:spPr bwMode="auto">
          <a:xfrm>
            <a:off x="1785918" y="3988362"/>
            <a:ext cx="5867400" cy="369332"/>
          </a:xfrm>
          <a:prstGeom prst="rect">
            <a:avLst/>
          </a:prstGeom>
          <a:noFill/>
          <a:ln w="9525">
            <a:noFill/>
            <a:miter lim="800000"/>
            <a:headEnd/>
            <a:tailEnd/>
          </a:ln>
        </p:spPr>
        <p:txBody>
          <a:bodyPr>
            <a:spAutoFit/>
          </a:bodyPr>
          <a:lstStyle/>
          <a:p>
            <a:pPr algn="l"/>
            <a:r>
              <a:rPr lang="es-EC" dirty="0" smtClean="0">
                <a:solidFill>
                  <a:schemeClr val="tx1"/>
                </a:solidFill>
                <a:latin typeface="Tahoma" pitchFamily="34" charset="0"/>
              </a:rPr>
              <a:t>Mas del 94% esta totalmente de acuerdo</a:t>
            </a:r>
            <a:endParaRPr lang="es-ES" dirty="0">
              <a:solidFill>
                <a:schemeClr val="tx1"/>
              </a:solidFill>
              <a:latin typeface="Tahoma" pitchFamily="34" charset="0"/>
            </a:endParaRPr>
          </a:p>
        </p:txBody>
      </p:sp>
      <p:sp>
        <p:nvSpPr>
          <p:cNvPr id="38" name="Text Box 1041"/>
          <p:cNvSpPr txBox="1">
            <a:spLocks noChangeArrowheads="1"/>
          </p:cNvSpPr>
          <p:nvPr/>
        </p:nvSpPr>
        <p:spPr bwMode="auto">
          <a:xfrm>
            <a:off x="1785918" y="5214950"/>
            <a:ext cx="6010276" cy="369332"/>
          </a:xfrm>
          <a:prstGeom prst="rect">
            <a:avLst/>
          </a:prstGeom>
          <a:noFill/>
          <a:ln w="9525">
            <a:noFill/>
            <a:miter lim="800000"/>
            <a:headEnd/>
            <a:tailEnd/>
          </a:ln>
        </p:spPr>
        <p:txBody>
          <a:bodyPr wrap="square">
            <a:spAutoFit/>
          </a:bodyPr>
          <a:lstStyle/>
          <a:p>
            <a:pPr algn="l"/>
            <a:r>
              <a:rPr lang="es-EC" dirty="0" smtClean="0">
                <a:solidFill>
                  <a:schemeClr val="tx1"/>
                </a:solidFill>
                <a:latin typeface="Tahoma" pitchFamily="34" charset="0"/>
              </a:rPr>
              <a:t>Mas del 94% esta totalmente de acuerdo</a:t>
            </a:r>
            <a:endParaRPr lang="es-ES" dirty="0">
              <a:solidFill>
                <a:schemeClr val="tx1"/>
              </a:solidFill>
              <a:latin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429000" y="609600"/>
            <a:ext cx="2514600" cy="830997"/>
          </a:xfrm>
          <a:prstGeom prst="rect">
            <a:avLst/>
          </a:prstGeom>
          <a:noFill/>
          <a:ln w="25400">
            <a:solidFill>
              <a:srgbClr val="000080"/>
            </a:solidFill>
            <a:miter lim="800000"/>
            <a:headEnd/>
            <a:tailEnd/>
          </a:ln>
        </p:spPr>
        <p:txBody>
          <a:bodyPr>
            <a:spAutoFit/>
          </a:bodyPr>
          <a:lstStyle/>
          <a:p>
            <a:r>
              <a:rPr lang="es-EC" sz="2400" dirty="0" smtClean="0">
                <a:solidFill>
                  <a:schemeClr val="tx1"/>
                </a:solidFill>
              </a:rPr>
              <a:t>Características del producto</a:t>
            </a:r>
            <a:endParaRPr lang="es-ES" sz="2400" dirty="0">
              <a:solidFill>
                <a:schemeClr val="tx1"/>
              </a:solidFill>
            </a:endParaRPr>
          </a:p>
        </p:txBody>
      </p:sp>
      <p:sp>
        <p:nvSpPr>
          <p:cNvPr id="22531" name="Line 3"/>
          <p:cNvSpPr>
            <a:spLocks noChangeShapeType="1"/>
          </p:cNvSpPr>
          <p:nvPr/>
        </p:nvSpPr>
        <p:spPr bwMode="auto">
          <a:xfrm>
            <a:off x="609600" y="838200"/>
            <a:ext cx="2743200" cy="0"/>
          </a:xfrm>
          <a:prstGeom prst="line">
            <a:avLst/>
          </a:prstGeom>
          <a:noFill/>
          <a:ln w="19050">
            <a:solidFill>
              <a:srgbClr val="FF0000"/>
            </a:solidFill>
            <a:round/>
            <a:headEnd/>
            <a:tailEnd/>
          </a:ln>
        </p:spPr>
        <p:txBody>
          <a:bodyPr/>
          <a:lstStyle/>
          <a:p>
            <a:endParaRPr lang="es-ES"/>
          </a:p>
        </p:txBody>
      </p:sp>
      <p:sp>
        <p:nvSpPr>
          <p:cNvPr id="22532" name="Line 4"/>
          <p:cNvSpPr>
            <a:spLocks noChangeShapeType="1"/>
          </p:cNvSpPr>
          <p:nvPr/>
        </p:nvSpPr>
        <p:spPr bwMode="auto">
          <a:xfrm>
            <a:off x="5988050" y="838200"/>
            <a:ext cx="2743200" cy="0"/>
          </a:xfrm>
          <a:prstGeom prst="line">
            <a:avLst/>
          </a:prstGeom>
          <a:noFill/>
          <a:ln w="19050">
            <a:solidFill>
              <a:srgbClr val="FF0000"/>
            </a:solidFill>
            <a:round/>
            <a:headEnd/>
            <a:tailEnd/>
          </a:ln>
        </p:spPr>
        <p:txBody>
          <a:bodyPr/>
          <a:lstStyle/>
          <a:p>
            <a:endParaRPr lang="es-ES"/>
          </a:p>
        </p:txBody>
      </p:sp>
      <p:sp>
        <p:nvSpPr>
          <p:cNvPr id="26" name="Text Box 21"/>
          <p:cNvSpPr txBox="1">
            <a:spLocks noChangeArrowheads="1"/>
          </p:cNvSpPr>
          <p:nvPr/>
        </p:nvSpPr>
        <p:spPr bwMode="auto">
          <a:xfrm>
            <a:off x="500034" y="1643050"/>
            <a:ext cx="8072494" cy="1200329"/>
          </a:xfrm>
          <a:prstGeom prst="rect">
            <a:avLst/>
          </a:prstGeom>
          <a:noFill/>
          <a:ln w="9525">
            <a:noFill/>
            <a:miter lim="800000"/>
            <a:headEnd/>
            <a:tailEnd/>
          </a:ln>
        </p:spPr>
        <p:txBody>
          <a:bodyPr wrap="square">
            <a:spAutoFit/>
          </a:bodyPr>
          <a:lstStyle/>
          <a:p>
            <a:pPr algn="just"/>
            <a:r>
              <a:rPr lang="es-ES" dirty="0" smtClean="0">
                <a:solidFill>
                  <a:schemeClr val="tx1"/>
                </a:solidFill>
                <a:latin typeface="Tahoma" pitchFamily="34" charset="0"/>
                <a:cs typeface="Tahoma" pitchFamily="34" charset="0"/>
              </a:rPr>
              <a:t>El texto de Matemáticas con aplicaciones para ingeniería, administración, economía y finanzas para el primer año de bachillerato del BGU busca cubrir un vacío en los textos de matemáticas del Bachillerato especialmente para aquellos del Bachillerato Técnico en Administración, Contabilidad y Finanzas.</a:t>
            </a:r>
            <a:endParaRPr lang="es-ES" dirty="0">
              <a:solidFill>
                <a:schemeClr val="tx1"/>
              </a:solidFill>
              <a:latin typeface="Tahoma" pitchFamily="34" charset="0"/>
              <a:cs typeface="Tahoma" pitchFamily="34" charset="0"/>
            </a:endParaRPr>
          </a:p>
        </p:txBody>
      </p:sp>
      <p:sp>
        <p:nvSpPr>
          <p:cNvPr id="27" name="Text Box 21"/>
          <p:cNvSpPr txBox="1">
            <a:spLocks noChangeArrowheads="1"/>
          </p:cNvSpPr>
          <p:nvPr/>
        </p:nvSpPr>
        <p:spPr bwMode="auto">
          <a:xfrm>
            <a:off x="500034" y="2928934"/>
            <a:ext cx="8072494" cy="369332"/>
          </a:xfrm>
          <a:prstGeom prst="rect">
            <a:avLst/>
          </a:prstGeom>
          <a:noFill/>
          <a:ln w="9525">
            <a:noFill/>
            <a:miter lim="800000"/>
            <a:headEnd/>
            <a:tailEnd/>
          </a:ln>
        </p:spPr>
        <p:txBody>
          <a:bodyPr wrap="square">
            <a:spAutoFit/>
          </a:bodyPr>
          <a:lstStyle/>
          <a:p>
            <a:pPr algn="just"/>
            <a:r>
              <a:rPr lang="es-ES" dirty="0" smtClean="0">
                <a:solidFill>
                  <a:schemeClr val="tx1"/>
                </a:solidFill>
                <a:latin typeface="Tahoma" pitchFamily="34" charset="0"/>
                <a:cs typeface="Tahoma" pitchFamily="34" charset="0"/>
              </a:rPr>
              <a:t>Criterios en la metodología para la elaboración de textos</a:t>
            </a:r>
            <a:endParaRPr lang="es-ES" dirty="0">
              <a:solidFill>
                <a:schemeClr val="tx1"/>
              </a:solidFill>
              <a:latin typeface="Tahoma" pitchFamily="34" charset="0"/>
              <a:cs typeface="Tahoma" pitchFamily="34" charset="0"/>
            </a:endParaRPr>
          </a:p>
        </p:txBody>
      </p:sp>
      <p:sp>
        <p:nvSpPr>
          <p:cNvPr id="29" name="28 Rectángulo"/>
          <p:cNvSpPr/>
          <p:nvPr/>
        </p:nvSpPr>
        <p:spPr>
          <a:xfrm>
            <a:off x="857224" y="3286124"/>
            <a:ext cx="3416320" cy="369332"/>
          </a:xfrm>
          <a:prstGeom prst="rect">
            <a:avLst/>
          </a:prstGeom>
        </p:spPr>
        <p:txBody>
          <a:bodyPr wrap="none">
            <a:spAutoFit/>
          </a:bodyPr>
          <a:lstStyle/>
          <a:p>
            <a:r>
              <a:rPr lang="es-ES" dirty="0" smtClean="0">
                <a:latin typeface="Tahoma" pitchFamily="34" charset="0"/>
                <a:cs typeface="Tahoma" pitchFamily="34" charset="0"/>
              </a:rPr>
              <a:t>1.3.1.1	</a:t>
            </a:r>
            <a:r>
              <a:rPr lang="es-ES" b="1" dirty="0" smtClean="0">
                <a:solidFill>
                  <a:schemeClr val="tx1"/>
                </a:solidFill>
                <a:latin typeface="Tahoma" pitchFamily="34" charset="0"/>
                <a:cs typeface="Tahoma" pitchFamily="34" charset="0"/>
              </a:rPr>
              <a:t>Criterios</a:t>
            </a:r>
            <a:r>
              <a:rPr lang="es-ES" b="1" dirty="0" smtClean="0">
                <a:latin typeface="Tahoma" pitchFamily="34" charset="0"/>
                <a:cs typeface="Tahoma" pitchFamily="34" charset="0"/>
              </a:rPr>
              <a:t> </a:t>
            </a:r>
            <a:r>
              <a:rPr lang="es-ES" b="1" dirty="0" smtClean="0">
                <a:solidFill>
                  <a:schemeClr val="tx1"/>
                </a:solidFill>
                <a:latin typeface="Tahoma" pitchFamily="34" charset="0"/>
                <a:cs typeface="Tahoma" pitchFamily="34" charset="0"/>
              </a:rPr>
              <a:t>Pedagógicos</a:t>
            </a:r>
          </a:p>
        </p:txBody>
      </p:sp>
      <p:grpSp>
        <p:nvGrpSpPr>
          <p:cNvPr id="30" name="Group 15"/>
          <p:cNvGrpSpPr>
            <a:grpSpLocks/>
          </p:cNvGrpSpPr>
          <p:nvPr/>
        </p:nvGrpSpPr>
        <p:grpSpPr bwMode="auto">
          <a:xfrm>
            <a:off x="571472" y="3357562"/>
            <a:ext cx="304800" cy="304800"/>
            <a:chOff x="528" y="1200"/>
            <a:chExt cx="192" cy="192"/>
          </a:xfrm>
        </p:grpSpPr>
        <p:sp>
          <p:nvSpPr>
            <p:cNvPr id="31" name="Rectangle 1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2" name="Rectangle 1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74753" name="Rectangle 1"/>
          <p:cNvSpPr>
            <a:spLocks noChangeArrowheads="1"/>
          </p:cNvSpPr>
          <p:nvPr/>
        </p:nvSpPr>
        <p:spPr bwMode="auto">
          <a:xfrm>
            <a:off x="928662" y="3643314"/>
            <a:ext cx="7715303"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lang="es-ES" dirty="0" smtClean="0">
                <a:solidFill>
                  <a:schemeClr val="tx1"/>
                </a:solidFill>
                <a:latin typeface="Tahoma" pitchFamily="34" charset="0"/>
                <a:cs typeface="Tahoma" pitchFamily="34" charset="0"/>
              </a:rPr>
              <a:t>Análisis de los antecedentes que determinan las necesidades a considerar.</a:t>
            </a:r>
          </a:p>
          <a:p>
            <a:pPr marL="0" marR="0" lvl="0" indent="0" algn="just" defTabSz="914400" rtl="0" eaLnBrk="1" fontAlgn="base" latinLnBrk="0" hangingPunct="1">
              <a:lnSpc>
                <a:spcPct val="100000"/>
              </a:lnSpc>
              <a:spcBef>
                <a:spcPct val="0"/>
              </a:spcBef>
              <a:spcAft>
                <a:spcPct val="0"/>
              </a:spcAft>
              <a:buClrTx/>
              <a:buSzTx/>
              <a:tabLst/>
            </a:pPr>
            <a:endParaRPr lang="es-ES" dirty="0" smtClean="0">
              <a:solidFill>
                <a:schemeClr val="tx1"/>
              </a:solidFill>
              <a:latin typeface="Tahoma" pitchFamily="34" charset="0"/>
              <a:cs typeface="Tahoma" pitchFamily="34" charset="0"/>
            </a:endParaRPr>
          </a:p>
          <a:p>
            <a:pPr lvl="0" algn="just">
              <a:spcBef>
                <a:spcPct val="0"/>
              </a:spcBef>
              <a:buFontTx/>
              <a:buChar char="•"/>
            </a:pPr>
            <a:r>
              <a:rPr lang="es-ES" dirty="0" smtClean="0">
                <a:solidFill>
                  <a:schemeClr val="tx1"/>
                </a:solidFill>
                <a:latin typeface="Tahoma" pitchFamily="34" charset="0"/>
                <a:cs typeface="Tahoma" pitchFamily="34" charset="0"/>
              </a:rPr>
              <a:t>Objeto, objetivos y contenido; bien definidos.</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buFontTx/>
              <a:buChar char="•"/>
            </a:pPr>
            <a:r>
              <a:rPr lang="es-ES" dirty="0" smtClean="0">
                <a:solidFill>
                  <a:schemeClr val="tx1"/>
                </a:solidFill>
                <a:latin typeface="Tahoma" pitchFamily="34" charset="0"/>
                <a:cs typeface="Tahoma" pitchFamily="34" charset="0"/>
              </a:rPr>
              <a:t>Definición de generalidades en la metodología de enseñanza de la asignatura para abordar los temas sin contradicciones.</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buFontTx/>
              <a:buChar char="•"/>
            </a:pPr>
            <a:r>
              <a:rPr lang="es-ES" dirty="0" smtClean="0">
                <a:solidFill>
                  <a:schemeClr val="tx1"/>
                </a:solidFill>
                <a:latin typeface="Tahoma" pitchFamily="34" charset="0"/>
                <a:cs typeface="Tahoma" pitchFamily="34" charset="0"/>
              </a:rPr>
              <a:t>Consideración de los fundamentos científicos que sustentan al libro como medio de enseñanza en el proceso docente educativo.</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p:cNvPicPr>
            <a:picLocks noChangeAspect="1" noChangeArrowheads="1"/>
          </p:cNvPicPr>
          <p:nvPr/>
        </p:nvPicPr>
        <p:blipFill>
          <a:blip r:embed="rId2"/>
          <a:srcRect/>
          <a:stretch>
            <a:fillRect/>
          </a:stretch>
        </p:blipFill>
        <p:spPr bwMode="auto">
          <a:xfrm>
            <a:off x="0" y="1142984"/>
            <a:ext cx="8072462" cy="5143536"/>
          </a:xfrm>
          <a:prstGeom prst="rect">
            <a:avLst/>
          </a:prstGeom>
          <a:noFill/>
          <a:ln w="9525">
            <a:noFill/>
            <a:miter lim="800000"/>
            <a:headEnd/>
            <a:tailEnd/>
          </a:ln>
          <a:effectLst/>
        </p:spPr>
      </p:pic>
      <p:sp>
        <p:nvSpPr>
          <p:cNvPr id="24" name="Rectangle 2"/>
          <p:cNvSpPr>
            <a:spLocks noChangeArrowheads="1"/>
          </p:cNvSpPr>
          <p:nvPr/>
        </p:nvSpPr>
        <p:spPr bwMode="auto">
          <a:xfrm>
            <a:off x="642910" y="214290"/>
            <a:ext cx="7148538" cy="830997"/>
          </a:xfrm>
          <a:prstGeom prst="rect">
            <a:avLst/>
          </a:prstGeom>
          <a:solidFill>
            <a:srgbClr val="000000"/>
          </a:solidFill>
          <a:ln w="9525">
            <a:noFill/>
            <a:miter lim="800000"/>
            <a:headEnd/>
            <a:tailEnd/>
          </a:ln>
        </p:spPr>
        <p:txBody>
          <a:bodyPr wrap="square">
            <a:spAutoFit/>
          </a:bodyPr>
          <a:lstStyle/>
          <a:p>
            <a:r>
              <a:rPr lang="es-AR" sz="2400" dirty="0">
                <a:cs typeface="Arial" charset="0"/>
              </a:rPr>
              <a:t>RESULTADOS </a:t>
            </a:r>
            <a:r>
              <a:rPr lang="es-AR" sz="2400" dirty="0" smtClean="0">
                <a:cs typeface="Arial" charset="0"/>
              </a:rPr>
              <a:t>CUANTITATIVOS DE LA ENCUESTA A PADRES DE FAMILIA</a:t>
            </a:r>
            <a:endParaRPr lang="es-ES" dirty="0">
              <a:latin typeface="Arial" charset="0"/>
              <a:cs typeface="Arial" charset="0"/>
            </a:endParaRPr>
          </a:p>
        </p:txBody>
      </p:sp>
      <p:sp>
        <p:nvSpPr>
          <p:cNvPr id="25" name="Line 1038"/>
          <p:cNvSpPr>
            <a:spLocks noChangeShapeType="1"/>
          </p:cNvSpPr>
          <p:nvPr/>
        </p:nvSpPr>
        <p:spPr bwMode="auto">
          <a:xfrm rot="120000" flipV="1">
            <a:off x="7812000" y="648000"/>
            <a:ext cx="1077071" cy="45719"/>
          </a:xfrm>
          <a:prstGeom prst="line">
            <a:avLst/>
          </a:prstGeom>
          <a:noFill/>
          <a:ln w="9525">
            <a:solidFill>
              <a:srgbClr val="FF0000"/>
            </a:solidFill>
            <a:round/>
            <a:headEnd/>
            <a:tailEnd/>
          </a:ln>
        </p:spPr>
        <p:txBody>
          <a:bodyPr/>
          <a:lstStyle/>
          <a:p>
            <a:pPr algn="l"/>
            <a:endParaRPr lang="es-ES" dirty="0"/>
          </a:p>
        </p:txBody>
      </p:sp>
      <p:sp>
        <p:nvSpPr>
          <p:cNvPr id="26" name="Line 1039"/>
          <p:cNvSpPr>
            <a:spLocks noChangeShapeType="1"/>
          </p:cNvSpPr>
          <p:nvPr/>
        </p:nvSpPr>
        <p:spPr bwMode="auto">
          <a:xfrm flipH="1">
            <a:off x="8824909" y="642918"/>
            <a:ext cx="45719" cy="5824550"/>
          </a:xfrm>
          <a:prstGeom prst="line">
            <a:avLst/>
          </a:prstGeom>
          <a:noFill/>
          <a:ln w="9525">
            <a:solidFill>
              <a:srgbClr val="000080"/>
            </a:solidFill>
            <a:round/>
            <a:headEnd/>
            <a:tailEnd/>
          </a:ln>
        </p:spPr>
        <p:txBody>
          <a:bodyPr/>
          <a:lstStyle/>
          <a:p>
            <a:endParaRPr lang="es-ES"/>
          </a:p>
        </p:txBody>
      </p:sp>
      <p:sp>
        <p:nvSpPr>
          <p:cNvPr id="27" name="Line 1040"/>
          <p:cNvSpPr>
            <a:spLocks noChangeShapeType="1"/>
          </p:cNvSpPr>
          <p:nvPr/>
        </p:nvSpPr>
        <p:spPr bwMode="auto">
          <a:xfrm>
            <a:off x="2277840" y="6467468"/>
            <a:ext cx="6538906" cy="2936"/>
          </a:xfrm>
          <a:prstGeom prst="line">
            <a:avLst/>
          </a:prstGeom>
          <a:noFill/>
          <a:ln w="9525">
            <a:solidFill>
              <a:srgbClr val="FF0000"/>
            </a:solidFill>
            <a:round/>
            <a:headEnd/>
            <a:tailEnd/>
          </a:ln>
        </p:spPr>
        <p:txBody>
          <a:bodyPr/>
          <a:lstStyle/>
          <a:p>
            <a:endParaRPr lang="es-ES"/>
          </a:p>
        </p:txBody>
      </p:sp>
      <p:pic>
        <p:nvPicPr>
          <p:cNvPr id="65538" name="Picture 2"/>
          <p:cNvPicPr>
            <a:picLocks noChangeAspect="1" noChangeArrowheads="1"/>
          </p:cNvPicPr>
          <p:nvPr/>
        </p:nvPicPr>
        <p:blipFill>
          <a:blip r:embed="rId3"/>
          <a:srcRect/>
          <a:stretch>
            <a:fillRect/>
          </a:stretch>
        </p:blipFill>
        <p:spPr bwMode="auto">
          <a:xfrm>
            <a:off x="5857884" y="5786454"/>
            <a:ext cx="785818" cy="4286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ChangeArrowheads="1"/>
          </p:cNvSpPr>
          <p:nvPr/>
        </p:nvSpPr>
        <p:spPr bwMode="auto">
          <a:xfrm>
            <a:off x="642910" y="214290"/>
            <a:ext cx="7148538" cy="830997"/>
          </a:xfrm>
          <a:prstGeom prst="rect">
            <a:avLst/>
          </a:prstGeom>
          <a:solidFill>
            <a:srgbClr val="000000"/>
          </a:solidFill>
          <a:ln w="9525">
            <a:noFill/>
            <a:miter lim="800000"/>
            <a:headEnd/>
            <a:tailEnd/>
          </a:ln>
        </p:spPr>
        <p:txBody>
          <a:bodyPr wrap="square">
            <a:spAutoFit/>
          </a:bodyPr>
          <a:lstStyle/>
          <a:p>
            <a:r>
              <a:rPr lang="es-AR" sz="2400" dirty="0">
                <a:cs typeface="Arial" charset="0"/>
              </a:rPr>
              <a:t>RESULTADOS </a:t>
            </a:r>
            <a:r>
              <a:rPr lang="es-AR" sz="2400" dirty="0" smtClean="0">
                <a:cs typeface="Arial" charset="0"/>
              </a:rPr>
              <a:t>CUANTITATIVOS DE LA ENCUESTA A PADRES DE FAMILIA</a:t>
            </a:r>
            <a:endParaRPr lang="es-ES" dirty="0">
              <a:latin typeface="Arial" charset="0"/>
              <a:cs typeface="Arial" charset="0"/>
            </a:endParaRPr>
          </a:p>
        </p:txBody>
      </p:sp>
      <p:sp>
        <p:nvSpPr>
          <p:cNvPr id="25" name="Line 1038"/>
          <p:cNvSpPr>
            <a:spLocks noChangeShapeType="1"/>
          </p:cNvSpPr>
          <p:nvPr/>
        </p:nvSpPr>
        <p:spPr bwMode="auto">
          <a:xfrm rot="120000" flipV="1">
            <a:off x="7812000" y="648000"/>
            <a:ext cx="1077071" cy="45719"/>
          </a:xfrm>
          <a:prstGeom prst="line">
            <a:avLst/>
          </a:prstGeom>
          <a:noFill/>
          <a:ln w="9525">
            <a:solidFill>
              <a:srgbClr val="FF0000"/>
            </a:solidFill>
            <a:round/>
            <a:headEnd/>
            <a:tailEnd/>
          </a:ln>
        </p:spPr>
        <p:txBody>
          <a:bodyPr/>
          <a:lstStyle/>
          <a:p>
            <a:pPr algn="l"/>
            <a:endParaRPr lang="es-ES" dirty="0"/>
          </a:p>
        </p:txBody>
      </p:sp>
      <p:sp>
        <p:nvSpPr>
          <p:cNvPr id="26" name="Line 1039"/>
          <p:cNvSpPr>
            <a:spLocks noChangeShapeType="1"/>
          </p:cNvSpPr>
          <p:nvPr/>
        </p:nvSpPr>
        <p:spPr bwMode="auto">
          <a:xfrm flipH="1">
            <a:off x="8824909" y="642918"/>
            <a:ext cx="45719" cy="5824550"/>
          </a:xfrm>
          <a:prstGeom prst="line">
            <a:avLst/>
          </a:prstGeom>
          <a:noFill/>
          <a:ln w="9525">
            <a:solidFill>
              <a:srgbClr val="000080"/>
            </a:solidFill>
            <a:round/>
            <a:headEnd/>
            <a:tailEnd/>
          </a:ln>
        </p:spPr>
        <p:txBody>
          <a:bodyPr/>
          <a:lstStyle/>
          <a:p>
            <a:endParaRPr lang="es-ES"/>
          </a:p>
        </p:txBody>
      </p:sp>
      <p:sp>
        <p:nvSpPr>
          <p:cNvPr id="27" name="Line 1040"/>
          <p:cNvSpPr>
            <a:spLocks noChangeShapeType="1"/>
          </p:cNvSpPr>
          <p:nvPr/>
        </p:nvSpPr>
        <p:spPr bwMode="auto">
          <a:xfrm>
            <a:off x="2277840" y="6467468"/>
            <a:ext cx="6538906" cy="2936"/>
          </a:xfrm>
          <a:prstGeom prst="line">
            <a:avLst/>
          </a:prstGeom>
          <a:noFill/>
          <a:ln w="9525">
            <a:solidFill>
              <a:srgbClr val="FF0000"/>
            </a:solidFill>
            <a:round/>
            <a:headEnd/>
            <a:tailEnd/>
          </a:ln>
        </p:spPr>
        <p:txBody>
          <a:bodyPr/>
          <a:lstStyle/>
          <a:p>
            <a:endParaRPr lang="es-ES"/>
          </a:p>
        </p:txBody>
      </p:sp>
      <p:pic>
        <p:nvPicPr>
          <p:cNvPr id="66567" name="Picture 7"/>
          <p:cNvPicPr>
            <a:picLocks noChangeAspect="1" noChangeArrowheads="1"/>
          </p:cNvPicPr>
          <p:nvPr/>
        </p:nvPicPr>
        <p:blipFill>
          <a:blip r:embed="rId2"/>
          <a:srcRect/>
          <a:stretch>
            <a:fillRect/>
          </a:stretch>
        </p:blipFill>
        <p:spPr bwMode="auto">
          <a:xfrm>
            <a:off x="1214414" y="1071546"/>
            <a:ext cx="6643734"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ChangeArrowheads="1"/>
          </p:cNvSpPr>
          <p:nvPr/>
        </p:nvSpPr>
        <p:spPr bwMode="auto">
          <a:xfrm>
            <a:off x="642910" y="214290"/>
            <a:ext cx="7148538" cy="830997"/>
          </a:xfrm>
          <a:prstGeom prst="rect">
            <a:avLst/>
          </a:prstGeom>
          <a:solidFill>
            <a:srgbClr val="000000"/>
          </a:solidFill>
          <a:ln w="9525">
            <a:noFill/>
            <a:miter lim="800000"/>
            <a:headEnd/>
            <a:tailEnd/>
          </a:ln>
        </p:spPr>
        <p:txBody>
          <a:bodyPr wrap="square">
            <a:spAutoFit/>
          </a:bodyPr>
          <a:lstStyle/>
          <a:p>
            <a:r>
              <a:rPr lang="es-AR" sz="2400" dirty="0">
                <a:cs typeface="Arial" charset="0"/>
              </a:rPr>
              <a:t>RESULTADOS </a:t>
            </a:r>
            <a:r>
              <a:rPr lang="es-AR" sz="2400" dirty="0" smtClean="0">
                <a:cs typeface="Arial" charset="0"/>
              </a:rPr>
              <a:t>CUANTITATIVOS DE LA ENCUESTA A PADRES DE FAMILIA</a:t>
            </a:r>
            <a:endParaRPr lang="es-ES" dirty="0">
              <a:latin typeface="Arial" charset="0"/>
              <a:cs typeface="Arial" charset="0"/>
            </a:endParaRPr>
          </a:p>
        </p:txBody>
      </p:sp>
      <p:sp>
        <p:nvSpPr>
          <p:cNvPr id="25" name="Line 1038"/>
          <p:cNvSpPr>
            <a:spLocks noChangeShapeType="1"/>
          </p:cNvSpPr>
          <p:nvPr/>
        </p:nvSpPr>
        <p:spPr bwMode="auto">
          <a:xfrm rot="120000" flipV="1">
            <a:off x="7812000" y="648000"/>
            <a:ext cx="1077071" cy="45719"/>
          </a:xfrm>
          <a:prstGeom prst="line">
            <a:avLst/>
          </a:prstGeom>
          <a:noFill/>
          <a:ln w="9525">
            <a:solidFill>
              <a:srgbClr val="FF0000"/>
            </a:solidFill>
            <a:round/>
            <a:headEnd/>
            <a:tailEnd/>
          </a:ln>
        </p:spPr>
        <p:txBody>
          <a:bodyPr/>
          <a:lstStyle/>
          <a:p>
            <a:pPr algn="l"/>
            <a:endParaRPr lang="es-ES" dirty="0"/>
          </a:p>
        </p:txBody>
      </p:sp>
      <p:sp>
        <p:nvSpPr>
          <p:cNvPr id="26" name="Line 1039"/>
          <p:cNvSpPr>
            <a:spLocks noChangeShapeType="1"/>
          </p:cNvSpPr>
          <p:nvPr/>
        </p:nvSpPr>
        <p:spPr bwMode="auto">
          <a:xfrm flipH="1">
            <a:off x="8824909" y="642918"/>
            <a:ext cx="45719" cy="5824550"/>
          </a:xfrm>
          <a:prstGeom prst="line">
            <a:avLst/>
          </a:prstGeom>
          <a:noFill/>
          <a:ln w="9525">
            <a:solidFill>
              <a:srgbClr val="000080"/>
            </a:solidFill>
            <a:round/>
            <a:headEnd/>
            <a:tailEnd/>
          </a:ln>
        </p:spPr>
        <p:txBody>
          <a:bodyPr/>
          <a:lstStyle/>
          <a:p>
            <a:endParaRPr lang="es-ES"/>
          </a:p>
        </p:txBody>
      </p:sp>
      <p:sp>
        <p:nvSpPr>
          <p:cNvPr id="27" name="Line 1040"/>
          <p:cNvSpPr>
            <a:spLocks noChangeShapeType="1"/>
          </p:cNvSpPr>
          <p:nvPr/>
        </p:nvSpPr>
        <p:spPr bwMode="auto">
          <a:xfrm>
            <a:off x="2277840" y="6467468"/>
            <a:ext cx="6538906" cy="2936"/>
          </a:xfrm>
          <a:prstGeom prst="line">
            <a:avLst/>
          </a:prstGeom>
          <a:noFill/>
          <a:ln w="9525">
            <a:solidFill>
              <a:srgbClr val="FF0000"/>
            </a:solidFill>
            <a:round/>
            <a:headEnd/>
            <a:tailEnd/>
          </a:ln>
        </p:spPr>
        <p:txBody>
          <a:bodyPr/>
          <a:lstStyle/>
          <a:p>
            <a:endParaRPr lang="es-ES"/>
          </a:p>
        </p:txBody>
      </p:sp>
      <p:pic>
        <p:nvPicPr>
          <p:cNvPr id="68610" name="Picture 2"/>
          <p:cNvPicPr>
            <a:picLocks noChangeAspect="1" noChangeArrowheads="1"/>
          </p:cNvPicPr>
          <p:nvPr/>
        </p:nvPicPr>
        <p:blipFill>
          <a:blip r:embed="rId2"/>
          <a:srcRect/>
          <a:stretch>
            <a:fillRect/>
          </a:stretch>
        </p:blipFill>
        <p:spPr bwMode="auto">
          <a:xfrm>
            <a:off x="1000100" y="1071546"/>
            <a:ext cx="6858048"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ChangeArrowheads="1"/>
          </p:cNvSpPr>
          <p:nvPr/>
        </p:nvSpPr>
        <p:spPr bwMode="auto">
          <a:xfrm>
            <a:off x="642910" y="214290"/>
            <a:ext cx="7148538" cy="830997"/>
          </a:xfrm>
          <a:prstGeom prst="rect">
            <a:avLst/>
          </a:prstGeom>
          <a:solidFill>
            <a:srgbClr val="000000"/>
          </a:solidFill>
          <a:ln w="9525">
            <a:noFill/>
            <a:miter lim="800000"/>
            <a:headEnd/>
            <a:tailEnd/>
          </a:ln>
        </p:spPr>
        <p:txBody>
          <a:bodyPr wrap="square">
            <a:spAutoFit/>
          </a:bodyPr>
          <a:lstStyle/>
          <a:p>
            <a:r>
              <a:rPr lang="es-AR" sz="2400" dirty="0">
                <a:cs typeface="Arial" charset="0"/>
              </a:rPr>
              <a:t>RESULTADOS </a:t>
            </a:r>
            <a:r>
              <a:rPr lang="es-AR" sz="2400" dirty="0" smtClean="0">
                <a:cs typeface="Arial" charset="0"/>
              </a:rPr>
              <a:t>CUANTITATIVOS DE LA ENCUESTA A PADRES DE FAMILIA</a:t>
            </a:r>
            <a:endParaRPr lang="es-ES" dirty="0">
              <a:latin typeface="Arial" charset="0"/>
              <a:cs typeface="Arial" charset="0"/>
            </a:endParaRPr>
          </a:p>
        </p:txBody>
      </p:sp>
      <p:sp>
        <p:nvSpPr>
          <p:cNvPr id="25" name="Line 1038"/>
          <p:cNvSpPr>
            <a:spLocks noChangeShapeType="1"/>
          </p:cNvSpPr>
          <p:nvPr/>
        </p:nvSpPr>
        <p:spPr bwMode="auto">
          <a:xfrm rot="120000" flipV="1">
            <a:off x="7812000" y="648000"/>
            <a:ext cx="1077071" cy="45719"/>
          </a:xfrm>
          <a:prstGeom prst="line">
            <a:avLst/>
          </a:prstGeom>
          <a:noFill/>
          <a:ln w="9525">
            <a:solidFill>
              <a:srgbClr val="FF0000"/>
            </a:solidFill>
            <a:round/>
            <a:headEnd/>
            <a:tailEnd/>
          </a:ln>
        </p:spPr>
        <p:txBody>
          <a:bodyPr/>
          <a:lstStyle/>
          <a:p>
            <a:pPr algn="l"/>
            <a:endParaRPr lang="es-ES" dirty="0"/>
          </a:p>
        </p:txBody>
      </p:sp>
      <p:sp>
        <p:nvSpPr>
          <p:cNvPr id="26" name="Line 1039"/>
          <p:cNvSpPr>
            <a:spLocks noChangeShapeType="1"/>
          </p:cNvSpPr>
          <p:nvPr/>
        </p:nvSpPr>
        <p:spPr bwMode="auto">
          <a:xfrm flipH="1">
            <a:off x="8824909" y="642918"/>
            <a:ext cx="45719" cy="5824550"/>
          </a:xfrm>
          <a:prstGeom prst="line">
            <a:avLst/>
          </a:prstGeom>
          <a:noFill/>
          <a:ln w="9525">
            <a:solidFill>
              <a:srgbClr val="000080"/>
            </a:solidFill>
            <a:round/>
            <a:headEnd/>
            <a:tailEnd/>
          </a:ln>
        </p:spPr>
        <p:txBody>
          <a:bodyPr/>
          <a:lstStyle/>
          <a:p>
            <a:endParaRPr lang="es-ES"/>
          </a:p>
        </p:txBody>
      </p:sp>
      <p:sp>
        <p:nvSpPr>
          <p:cNvPr id="27" name="Line 1040"/>
          <p:cNvSpPr>
            <a:spLocks noChangeShapeType="1"/>
          </p:cNvSpPr>
          <p:nvPr/>
        </p:nvSpPr>
        <p:spPr bwMode="auto">
          <a:xfrm>
            <a:off x="2277840" y="6467468"/>
            <a:ext cx="6538906" cy="2936"/>
          </a:xfrm>
          <a:prstGeom prst="line">
            <a:avLst/>
          </a:prstGeom>
          <a:noFill/>
          <a:ln w="9525">
            <a:solidFill>
              <a:srgbClr val="FF0000"/>
            </a:solidFill>
            <a:round/>
            <a:headEnd/>
            <a:tailEnd/>
          </a:ln>
        </p:spPr>
        <p:txBody>
          <a:bodyPr/>
          <a:lstStyle/>
          <a:p>
            <a:endParaRPr lang="es-ES"/>
          </a:p>
        </p:txBody>
      </p:sp>
      <p:pic>
        <p:nvPicPr>
          <p:cNvPr id="69634" name="Picture 2"/>
          <p:cNvPicPr>
            <a:picLocks noChangeAspect="1" noChangeArrowheads="1"/>
          </p:cNvPicPr>
          <p:nvPr/>
        </p:nvPicPr>
        <p:blipFill>
          <a:blip r:embed="rId2"/>
          <a:srcRect/>
          <a:stretch>
            <a:fillRect/>
          </a:stretch>
        </p:blipFill>
        <p:spPr bwMode="auto">
          <a:xfrm>
            <a:off x="1500166" y="1071546"/>
            <a:ext cx="6357982"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ChangeArrowheads="1"/>
          </p:cNvSpPr>
          <p:nvPr/>
        </p:nvSpPr>
        <p:spPr bwMode="auto">
          <a:xfrm>
            <a:off x="642910" y="214290"/>
            <a:ext cx="7148538" cy="830997"/>
          </a:xfrm>
          <a:prstGeom prst="rect">
            <a:avLst/>
          </a:prstGeom>
          <a:solidFill>
            <a:srgbClr val="000000"/>
          </a:solidFill>
          <a:ln w="9525">
            <a:noFill/>
            <a:miter lim="800000"/>
            <a:headEnd/>
            <a:tailEnd/>
          </a:ln>
        </p:spPr>
        <p:txBody>
          <a:bodyPr wrap="square">
            <a:spAutoFit/>
          </a:bodyPr>
          <a:lstStyle/>
          <a:p>
            <a:r>
              <a:rPr lang="es-AR" sz="2400" dirty="0">
                <a:cs typeface="Arial" charset="0"/>
              </a:rPr>
              <a:t>RESULTADOS </a:t>
            </a:r>
            <a:r>
              <a:rPr lang="es-AR" sz="2400" dirty="0" smtClean="0">
                <a:cs typeface="Arial" charset="0"/>
              </a:rPr>
              <a:t>CUANTITATIVOS DE LA ENCUESTA A PADRES DE FAMILIA</a:t>
            </a:r>
            <a:endParaRPr lang="es-ES" dirty="0">
              <a:latin typeface="Arial" charset="0"/>
              <a:cs typeface="Arial" charset="0"/>
            </a:endParaRPr>
          </a:p>
        </p:txBody>
      </p:sp>
      <p:sp>
        <p:nvSpPr>
          <p:cNvPr id="25" name="Line 1038"/>
          <p:cNvSpPr>
            <a:spLocks noChangeShapeType="1"/>
          </p:cNvSpPr>
          <p:nvPr/>
        </p:nvSpPr>
        <p:spPr bwMode="auto">
          <a:xfrm rot="120000" flipV="1">
            <a:off x="7812000" y="648000"/>
            <a:ext cx="1077071" cy="45719"/>
          </a:xfrm>
          <a:prstGeom prst="line">
            <a:avLst/>
          </a:prstGeom>
          <a:noFill/>
          <a:ln w="9525">
            <a:solidFill>
              <a:srgbClr val="FF0000"/>
            </a:solidFill>
            <a:round/>
            <a:headEnd/>
            <a:tailEnd/>
          </a:ln>
        </p:spPr>
        <p:txBody>
          <a:bodyPr/>
          <a:lstStyle/>
          <a:p>
            <a:pPr algn="l"/>
            <a:endParaRPr lang="es-ES" dirty="0"/>
          </a:p>
        </p:txBody>
      </p:sp>
      <p:sp>
        <p:nvSpPr>
          <p:cNvPr id="26" name="Line 1039"/>
          <p:cNvSpPr>
            <a:spLocks noChangeShapeType="1"/>
          </p:cNvSpPr>
          <p:nvPr/>
        </p:nvSpPr>
        <p:spPr bwMode="auto">
          <a:xfrm flipH="1">
            <a:off x="8824909" y="642918"/>
            <a:ext cx="45719" cy="5824550"/>
          </a:xfrm>
          <a:prstGeom prst="line">
            <a:avLst/>
          </a:prstGeom>
          <a:noFill/>
          <a:ln w="9525">
            <a:solidFill>
              <a:srgbClr val="000080"/>
            </a:solidFill>
            <a:round/>
            <a:headEnd/>
            <a:tailEnd/>
          </a:ln>
        </p:spPr>
        <p:txBody>
          <a:bodyPr/>
          <a:lstStyle/>
          <a:p>
            <a:endParaRPr lang="es-ES"/>
          </a:p>
        </p:txBody>
      </p:sp>
      <p:sp>
        <p:nvSpPr>
          <p:cNvPr id="27" name="Line 1040"/>
          <p:cNvSpPr>
            <a:spLocks noChangeShapeType="1"/>
          </p:cNvSpPr>
          <p:nvPr/>
        </p:nvSpPr>
        <p:spPr bwMode="auto">
          <a:xfrm>
            <a:off x="2277840" y="6467468"/>
            <a:ext cx="6538906" cy="2936"/>
          </a:xfrm>
          <a:prstGeom prst="line">
            <a:avLst/>
          </a:prstGeom>
          <a:noFill/>
          <a:ln w="9525">
            <a:solidFill>
              <a:srgbClr val="FF0000"/>
            </a:solidFill>
            <a:round/>
            <a:headEnd/>
            <a:tailEnd/>
          </a:ln>
        </p:spPr>
        <p:txBody>
          <a:bodyPr/>
          <a:lstStyle/>
          <a:p>
            <a:endParaRPr lang="es-ES"/>
          </a:p>
        </p:txBody>
      </p:sp>
      <p:pic>
        <p:nvPicPr>
          <p:cNvPr id="70658" name="Picture 2"/>
          <p:cNvPicPr>
            <a:picLocks noChangeAspect="1" noChangeArrowheads="1"/>
          </p:cNvPicPr>
          <p:nvPr/>
        </p:nvPicPr>
        <p:blipFill>
          <a:blip r:embed="rId2"/>
          <a:srcRect/>
          <a:stretch>
            <a:fillRect/>
          </a:stretch>
        </p:blipFill>
        <p:spPr bwMode="auto">
          <a:xfrm>
            <a:off x="1428728" y="1071546"/>
            <a:ext cx="6429420"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ChangeArrowheads="1"/>
          </p:cNvSpPr>
          <p:nvPr/>
        </p:nvSpPr>
        <p:spPr bwMode="auto">
          <a:xfrm>
            <a:off x="642910" y="214290"/>
            <a:ext cx="7148538" cy="830997"/>
          </a:xfrm>
          <a:prstGeom prst="rect">
            <a:avLst/>
          </a:prstGeom>
          <a:solidFill>
            <a:srgbClr val="000000"/>
          </a:solidFill>
          <a:ln w="9525">
            <a:noFill/>
            <a:miter lim="800000"/>
            <a:headEnd/>
            <a:tailEnd/>
          </a:ln>
        </p:spPr>
        <p:txBody>
          <a:bodyPr wrap="square">
            <a:spAutoFit/>
          </a:bodyPr>
          <a:lstStyle/>
          <a:p>
            <a:r>
              <a:rPr lang="es-AR" sz="2400" dirty="0">
                <a:cs typeface="Arial" charset="0"/>
              </a:rPr>
              <a:t>RESULTADOS </a:t>
            </a:r>
            <a:r>
              <a:rPr lang="es-AR" sz="2400" dirty="0" smtClean="0">
                <a:cs typeface="Arial" charset="0"/>
              </a:rPr>
              <a:t>CUANTITATIVOS DE LA ENCUESTA A PADRES DE FAMILIA</a:t>
            </a:r>
            <a:endParaRPr lang="es-ES" dirty="0">
              <a:latin typeface="Arial" charset="0"/>
              <a:cs typeface="Arial" charset="0"/>
            </a:endParaRPr>
          </a:p>
        </p:txBody>
      </p:sp>
      <p:sp>
        <p:nvSpPr>
          <p:cNvPr id="25" name="Line 1038"/>
          <p:cNvSpPr>
            <a:spLocks noChangeShapeType="1"/>
          </p:cNvSpPr>
          <p:nvPr/>
        </p:nvSpPr>
        <p:spPr bwMode="auto">
          <a:xfrm rot="120000" flipV="1">
            <a:off x="7812000" y="648000"/>
            <a:ext cx="1077071" cy="45719"/>
          </a:xfrm>
          <a:prstGeom prst="line">
            <a:avLst/>
          </a:prstGeom>
          <a:noFill/>
          <a:ln w="9525">
            <a:solidFill>
              <a:srgbClr val="FF0000"/>
            </a:solidFill>
            <a:round/>
            <a:headEnd/>
            <a:tailEnd/>
          </a:ln>
        </p:spPr>
        <p:txBody>
          <a:bodyPr/>
          <a:lstStyle/>
          <a:p>
            <a:pPr algn="l"/>
            <a:endParaRPr lang="es-ES" dirty="0"/>
          </a:p>
        </p:txBody>
      </p:sp>
      <p:sp>
        <p:nvSpPr>
          <p:cNvPr id="26" name="Line 1039"/>
          <p:cNvSpPr>
            <a:spLocks noChangeShapeType="1"/>
          </p:cNvSpPr>
          <p:nvPr/>
        </p:nvSpPr>
        <p:spPr bwMode="auto">
          <a:xfrm flipH="1">
            <a:off x="8824909" y="642918"/>
            <a:ext cx="45719" cy="5824550"/>
          </a:xfrm>
          <a:prstGeom prst="line">
            <a:avLst/>
          </a:prstGeom>
          <a:noFill/>
          <a:ln w="9525">
            <a:solidFill>
              <a:srgbClr val="000080"/>
            </a:solidFill>
            <a:round/>
            <a:headEnd/>
            <a:tailEnd/>
          </a:ln>
        </p:spPr>
        <p:txBody>
          <a:bodyPr/>
          <a:lstStyle/>
          <a:p>
            <a:endParaRPr lang="es-ES"/>
          </a:p>
        </p:txBody>
      </p:sp>
      <p:sp>
        <p:nvSpPr>
          <p:cNvPr id="27" name="Line 1040"/>
          <p:cNvSpPr>
            <a:spLocks noChangeShapeType="1"/>
          </p:cNvSpPr>
          <p:nvPr/>
        </p:nvSpPr>
        <p:spPr bwMode="auto">
          <a:xfrm>
            <a:off x="2277840" y="6467468"/>
            <a:ext cx="6538906" cy="2936"/>
          </a:xfrm>
          <a:prstGeom prst="line">
            <a:avLst/>
          </a:prstGeom>
          <a:noFill/>
          <a:ln w="9525">
            <a:solidFill>
              <a:srgbClr val="FF0000"/>
            </a:solidFill>
            <a:round/>
            <a:headEnd/>
            <a:tailEnd/>
          </a:ln>
        </p:spPr>
        <p:txBody>
          <a:bodyPr/>
          <a:lstStyle/>
          <a:p>
            <a:endParaRPr lang="es-ES"/>
          </a:p>
        </p:txBody>
      </p:sp>
      <p:pic>
        <p:nvPicPr>
          <p:cNvPr id="67587" name="Picture 3"/>
          <p:cNvPicPr>
            <a:picLocks noChangeAspect="1" noChangeArrowheads="1"/>
          </p:cNvPicPr>
          <p:nvPr/>
        </p:nvPicPr>
        <p:blipFill>
          <a:blip r:embed="rId2"/>
          <a:srcRect/>
          <a:stretch>
            <a:fillRect/>
          </a:stretch>
        </p:blipFill>
        <p:spPr bwMode="auto">
          <a:xfrm>
            <a:off x="1214414" y="1142984"/>
            <a:ext cx="6715172"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ChangeArrowheads="1"/>
          </p:cNvSpPr>
          <p:nvPr/>
        </p:nvSpPr>
        <p:spPr bwMode="auto">
          <a:xfrm>
            <a:off x="642910" y="214290"/>
            <a:ext cx="7148538" cy="830997"/>
          </a:xfrm>
          <a:prstGeom prst="rect">
            <a:avLst/>
          </a:prstGeom>
          <a:solidFill>
            <a:srgbClr val="000000"/>
          </a:solidFill>
          <a:ln w="9525">
            <a:noFill/>
            <a:miter lim="800000"/>
            <a:headEnd/>
            <a:tailEnd/>
          </a:ln>
        </p:spPr>
        <p:txBody>
          <a:bodyPr wrap="square">
            <a:spAutoFit/>
          </a:bodyPr>
          <a:lstStyle/>
          <a:p>
            <a:r>
              <a:rPr lang="es-AR" sz="2400" dirty="0">
                <a:cs typeface="Arial" charset="0"/>
              </a:rPr>
              <a:t>RESULTADOS </a:t>
            </a:r>
            <a:r>
              <a:rPr lang="es-AR" sz="2400" dirty="0" smtClean="0">
                <a:cs typeface="Arial" charset="0"/>
              </a:rPr>
              <a:t>CUANTITATIVOS DE LA ENCUESTA A PADRES DE FAMILIA</a:t>
            </a:r>
            <a:endParaRPr lang="es-ES" dirty="0">
              <a:latin typeface="Arial" charset="0"/>
              <a:cs typeface="Arial" charset="0"/>
            </a:endParaRPr>
          </a:p>
        </p:txBody>
      </p:sp>
      <p:sp>
        <p:nvSpPr>
          <p:cNvPr id="25" name="Line 1038"/>
          <p:cNvSpPr>
            <a:spLocks noChangeShapeType="1"/>
          </p:cNvSpPr>
          <p:nvPr/>
        </p:nvSpPr>
        <p:spPr bwMode="auto">
          <a:xfrm rot="120000" flipV="1">
            <a:off x="7812000" y="648000"/>
            <a:ext cx="1077071" cy="45719"/>
          </a:xfrm>
          <a:prstGeom prst="line">
            <a:avLst/>
          </a:prstGeom>
          <a:noFill/>
          <a:ln w="9525">
            <a:solidFill>
              <a:srgbClr val="FF0000"/>
            </a:solidFill>
            <a:round/>
            <a:headEnd/>
            <a:tailEnd/>
          </a:ln>
        </p:spPr>
        <p:txBody>
          <a:bodyPr/>
          <a:lstStyle/>
          <a:p>
            <a:pPr algn="l"/>
            <a:endParaRPr lang="es-ES" dirty="0"/>
          </a:p>
        </p:txBody>
      </p:sp>
      <p:sp>
        <p:nvSpPr>
          <p:cNvPr id="26" name="Line 1039"/>
          <p:cNvSpPr>
            <a:spLocks noChangeShapeType="1"/>
          </p:cNvSpPr>
          <p:nvPr/>
        </p:nvSpPr>
        <p:spPr bwMode="auto">
          <a:xfrm flipH="1">
            <a:off x="8824909" y="642918"/>
            <a:ext cx="45719" cy="5824550"/>
          </a:xfrm>
          <a:prstGeom prst="line">
            <a:avLst/>
          </a:prstGeom>
          <a:noFill/>
          <a:ln w="9525">
            <a:solidFill>
              <a:srgbClr val="000080"/>
            </a:solidFill>
            <a:round/>
            <a:headEnd/>
            <a:tailEnd/>
          </a:ln>
        </p:spPr>
        <p:txBody>
          <a:bodyPr/>
          <a:lstStyle/>
          <a:p>
            <a:endParaRPr lang="es-ES"/>
          </a:p>
        </p:txBody>
      </p:sp>
      <p:sp>
        <p:nvSpPr>
          <p:cNvPr id="27" name="Line 1040"/>
          <p:cNvSpPr>
            <a:spLocks noChangeShapeType="1"/>
          </p:cNvSpPr>
          <p:nvPr/>
        </p:nvSpPr>
        <p:spPr bwMode="auto">
          <a:xfrm>
            <a:off x="2277840" y="6467468"/>
            <a:ext cx="6538906" cy="2936"/>
          </a:xfrm>
          <a:prstGeom prst="line">
            <a:avLst/>
          </a:prstGeom>
          <a:noFill/>
          <a:ln w="9525">
            <a:solidFill>
              <a:srgbClr val="FF0000"/>
            </a:solidFill>
            <a:round/>
            <a:headEnd/>
            <a:tailEnd/>
          </a:ln>
        </p:spPr>
        <p:txBody>
          <a:bodyPr/>
          <a:lstStyle/>
          <a:p>
            <a:endParaRPr lang="es-ES"/>
          </a:p>
        </p:txBody>
      </p:sp>
      <p:pic>
        <p:nvPicPr>
          <p:cNvPr id="71683" name="Picture 3"/>
          <p:cNvPicPr>
            <a:picLocks noChangeAspect="1" noChangeArrowheads="1"/>
          </p:cNvPicPr>
          <p:nvPr/>
        </p:nvPicPr>
        <p:blipFill>
          <a:blip r:embed="rId2"/>
          <a:srcRect/>
          <a:stretch>
            <a:fillRect/>
          </a:stretch>
        </p:blipFill>
        <p:spPr bwMode="auto">
          <a:xfrm>
            <a:off x="1214414" y="1142984"/>
            <a:ext cx="6715172"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676400" y="2819400"/>
            <a:ext cx="5715000" cy="366713"/>
          </a:xfrm>
          <a:prstGeom prst="rect">
            <a:avLst/>
          </a:prstGeom>
          <a:noFill/>
          <a:ln w="9525">
            <a:noFill/>
            <a:miter lim="800000"/>
            <a:headEnd/>
            <a:tailEnd/>
          </a:ln>
        </p:spPr>
        <p:txBody>
          <a:bodyPr>
            <a:spAutoFit/>
          </a:bodyPr>
          <a:lstStyle/>
          <a:p>
            <a:endParaRPr lang="es-EC"/>
          </a:p>
        </p:txBody>
      </p:sp>
      <p:sp>
        <p:nvSpPr>
          <p:cNvPr id="49155" name="Text Box 3"/>
          <p:cNvSpPr txBox="1">
            <a:spLocks noChangeArrowheads="1"/>
          </p:cNvSpPr>
          <p:nvPr/>
        </p:nvSpPr>
        <p:spPr bwMode="auto">
          <a:xfrm>
            <a:off x="2743200" y="3200400"/>
            <a:ext cx="4953000" cy="641350"/>
          </a:xfrm>
          <a:prstGeom prst="rect">
            <a:avLst/>
          </a:prstGeom>
          <a:noFill/>
          <a:ln w="9525">
            <a:noFill/>
            <a:miter lim="800000"/>
            <a:headEnd/>
            <a:tailEnd/>
          </a:ln>
        </p:spPr>
        <p:txBody>
          <a:bodyPr>
            <a:spAutoFit/>
          </a:bodyPr>
          <a:lstStyle/>
          <a:p>
            <a:r>
              <a:rPr lang="es-EC" sz="3600">
                <a:solidFill>
                  <a:schemeClr val="tx1"/>
                </a:solidFill>
              </a:rPr>
              <a:t>PLAN ESTRATÉGICO</a:t>
            </a:r>
            <a:endParaRPr lang="es-ES" sz="3600">
              <a:solidFill>
                <a:schemeClr val="tx1"/>
              </a:solidFill>
            </a:endParaRPr>
          </a:p>
        </p:txBody>
      </p:sp>
      <p:sp>
        <p:nvSpPr>
          <p:cNvPr id="49156" name="Line 4"/>
          <p:cNvSpPr>
            <a:spLocks noChangeShapeType="1"/>
          </p:cNvSpPr>
          <p:nvPr/>
        </p:nvSpPr>
        <p:spPr bwMode="auto">
          <a:xfrm>
            <a:off x="2819400" y="990600"/>
            <a:ext cx="0" cy="5181600"/>
          </a:xfrm>
          <a:prstGeom prst="line">
            <a:avLst/>
          </a:prstGeom>
          <a:noFill/>
          <a:ln w="57150">
            <a:solidFill>
              <a:srgbClr val="000080"/>
            </a:solidFill>
            <a:round/>
            <a:headEnd/>
            <a:tailEnd/>
          </a:ln>
        </p:spPr>
        <p:txBody>
          <a:bodyPr/>
          <a:lstStyle/>
          <a:p>
            <a:endParaRPr lang="es-ES"/>
          </a:p>
        </p:txBody>
      </p:sp>
      <p:sp>
        <p:nvSpPr>
          <p:cNvPr id="49157" name="Line 5"/>
          <p:cNvSpPr>
            <a:spLocks noChangeShapeType="1"/>
          </p:cNvSpPr>
          <p:nvPr/>
        </p:nvSpPr>
        <p:spPr bwMode="auto">
          <a:xfrm>
            <a:off x="533400" y="3810000"/>
            <a:ext cx="7239000" cy="0"/>
          </a:xfrm>
          <a:prstGeom prst="line">
            <a:avLst/>
          </a:prstGeom>
          <a:noFill/>
          <a:ln w="28575">
            <a:solidFill>
              <a:srgbClr val="FF0000"/>
            </a:solidFill>
            <a:prstDash val="sysDot"/>
            <a:round/>
            <a:headEnd/>
            <a:tailEnd/>
          </a:ln>
        </p:spPr>
        <p:txBody>
          <a:bodyPr/>
          <a:lstStyle/>
          <a:p>
            <a:endParaRPr lang="es-ES"/>
          </a:p>
        </p:txBody>
      </p:sp>
      <p:sp>
        <p:nvSpPr>
          <p:cNvPr id="49158" name="Line 6"/>
          <p:cNvSpPr>
            <a:spLocks noChangeShapeType="1"/>
          </p:cNvSpPr>
          <p:nvPr/>
        </p:nvSpPr>
        <p:spPr bwMode="auto">
          <a:xfrm>
            <a:off x="2743200" y="990600"/>
            <a:ext cx="0" cy="5181600"/>
          </a:xfrm>
          <a:prstGeom prst="line">
            <a:avLst/>
          </a:prstGeom>
          <a:noFill/>
          <a:ln w="57150">
            <a:solidFill>
              <a:srgbClr val="FF0000"/>
            </a:solidFill>
            <a:round/>
            <a:headEnd/>
            <a:tailEnd/>
          </a:ln>
        </p:spPr>
        <p:txBody>
          <a:bodyPr/>
          <a:lstStyle/>
          <a:p>
            <a:endParaRPr lang="es-E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1828800" y="762000"/>
            <a:ext cx="5105400" cy="466725"/>
          </a:xfrm>
          <a:prstGeom prst="rect">
            <a:avLst/>
          </a:prstGeom>
          <a:noFill/>
          <a:ln w="9525">
            <a:solidFill>
              <a:srgbClr val="000080"/>
            </a:solidFill>
            <a:miter lim="800000"/>
            <a:headEnd/>
            <a:tailEnd/>
          </a:ln>
        </p:spPr>
        <p:txBody>
          <a:bodyPr>
            <a:spAutoFit/>
          </a:bodyPr>
          <a:lstStyle/>
          <a:p>
            <a:r>
              <a:rPr lang="es-EC" sz="2400">
                <a:solidFill>
                  <a:schemeClr val="tx1"/>
                </a:solidFill>
                <a:cs typeface="Times New Roman" pitchFamily="18" charset="0"/>
              </a:rPr>
              <a:t>PLAN ESTRATÉGICO</a:t>
            </a:r>
            <a:r>
              <a:rPr lang="es-ES" sz="2400">
                <a:solidFill>
                  <a:schemeClr val="tx1"/>
                </a:solidFill>
              </a:rPr>
              <a:t> </a:t>
            </a:r>
          </a:p>
        </p:txBody>
      </p:sp>
      <p:sp>
        <p:nvSpPr>
          <p:cNvPr id="8196" name="Text Box 3"/>
          <p:cNvSpPr txBox="1">
            <a:spLocks noChangeArrowheads="1"/>
          </p:cNvSpPr>
          <p:nvPr/>
        </p:nvSpPr>
        <p:spPr bwMode="auto">
          <a:xfrm>
            <a:off x="1143000" y="2057400"/>
            <a:ext cx="2667000" cy="457200"/>
          </a:xfrm>
          <a:prstGeom prst="rect">
            <a:avLst/>
          </a:prstGeom>
          <a:solidFill>
            <a:srgbClr val="000000"/>
          </a:solidFill>
          <a:ln w="9525">
            <a:noFill/>
            <a:miter lim="800000"/>
            <a:headEnd/>
            <a:tailEnd/>
          </a:ln>
        </p:spPr>
        <p:txBody>
          <a:bodyPr>
            <a:spAutoFit/>
          </a:bodyPr>
          <a:lstStyle/>
          <a:p>
            <a:r>
              <a:rPr lang="es-EC" sz="2400">
                <a:cs typeface="Times New Roman" pitchFamily="18" charset="0"/>
              </a:rPr>
              <a:t>SEGMENTACIÓN</a:t>
            </a:r>
            <a:r>
              <a:rPr lang="es-ES" sz="2400"/>
              <a:t> </a:t>
            </a:r>
          </a:p>
        </p:txBody>
      </p:sp>
      <p:sp>
        <p:nvSpPr>
          <p:cNvPr id="8197" name="Line 14"/>
          <p:cNvSpPr>
            <a:spLocks noChangeShapeType="1"/>
          </p:cNvSpPr>
          <p:nvPr/>
        </p:nvSpPr>
        <p:spPr bwMode="auto">
          <a:xfrm>
            <a:off x="4876800" y="2286000"/>
            <a:ext cx="3338052" cy="0"/>
          </a:xfrm>
          <a:prstGeom prst="line">
            <a:avLst/>
          </a:prstGeom>
          <a:noFill/>
          <a:ln w="9525">
            <a:solidFill>
              <a:srgbClr val="FF0000"/>
            </a:solidFill>
            <a:round/>
            <a:headEnd/>
            <a:tailEnd/>
          </a:ln>
        </p:spPr>
        <p:txBody>
          <a:bodyPr/>
          <a:lstStyle/>
          <a:p>
            <a:endParaRPr lang="es-ES"/>
          </a:p>
        </p:txBody>
      </p:sp>
      <p:sp>
        <p:nvSpPr>
          <p:cNvPr id="8198" name="Line 15"/>
          <p:cNvSpPr>
            <a:spLocks noChangeShapeType="1"/>
          </p:cNvSpPr>
          <p:nvPr/>
        </p:nvSpPr>
        <p:spPr bwMode="auto">
          <a:xfrm>
            <a:off x="8215338" y="2285992"/>
            <a:ext cx="47580" cy="4143404"/>
          </a:xfrm>
          <a:prstGeom prst="line">
            <a:avLst/>
          </a:prstGeom>
          <a:noFill/>
          <a:ln w="9525">
            <a:solidFill>
              <a:srgbClr val="000080"/>
            </a:solidFill>
            <a:round/>
            <a:headEnd/>
            <a:tailEnd/>
          </a:ln>
        </p:spPr>
        <p:txBody>
          <a:bodyPr/>
          <a:lstStyle/>
          <a:p>
            <a:endParaRPr lang="es-ES"/>
          </a:p>
        </p:txBody>
      </p:sp>
      <p:sp>
        <p:nvSpPr>
          <p:cNvPr id="8199" name="Line 16"/>
          <p:cNvSpPr>
            <a:spLocks noChangeShapeType="1"/>
          </p:cNvSpPr>
          <p:nvPr/>
        </p:nvSpPr>
        <p:spPr bwMode="auto">
          <a:xfrm>
            <a:off x="1785918" y="6429396"/>
            <a:ext cx="6477000" cy="0"/>
          </a:xfrm>
          <a:prstGeom prst="line">
            <a:avLst/>
          </a:prstGeom>
          <a:noFill/>
          <a:ln w="9525">
            <a:solidFill>
              <a:srgbClr val="FF0000"/>
            </a:solidFill>
            <a:round/>
            <a:headEnd/>
            <a:tailEnd/>
          </a:ln>
        </p:spPr>
        <p:txBody>
          <a:bodyPr/>
          <a:lstStyle/>
          <a:p>
            <a:endParaRPr lang="es-ES"/>
          </a:p>
        </p:txBody>
      </p:sp>
      <p:graphicFrame>
        <p:nvGraphicFramePr>
          <p:cNvPr id="8194" name="Object 1024"/>
          <p:cNvGraphicFramePr>
            <a:graphicFrameLocks noChangeAspect="1"/>
          </p:cNvGraphicFramePr>
          <p:nvPr/>
        </p:nvGraphicFramePr>
        <p:xfrm>
          <a:off x="1608138" y="2963863"/>
          <a:ext cx="6297612" cy="2625725"/>
        </p:xfrm>
        <a:graphic>
          <a:graphicData uri="http://schemas.openxmlformats.org/presentationml/2006/ole">
            <p:oleObj spid="_x0000_s8194" name="Worksheet" r:id="rId3" imgW="4861682" imgH="2019239" progId="Excel.Sheet.8">
              <p:embed/>
            </p:oleObj>
          </a:graphicData>
        </a:graphic>
      </p:graphicFrame>
      <p:grpSp>
        <p:nvGrpSpPr>
          <p:cNvPr id="8200" name="Group 23"/>
          <p:cNvGrpSpPr>
            <a:grpSpLocks/>
          </p:cNvGrpSpPr>
          <p:nvPr/>
        </p:nvGrpSpPr>
        <p:grpSpPr bwMode="auto">
          <a:xfrm>
            <a:off x="4572000" y="2133600"/>
            <a:ext cx="304800" cy="304800"/>
            <a:chOff x="528" y="1200"/>
            <a:chExt cx="192" cy="192"/>
          </a:xfrm>
        </p:grpSpPr>
        <p:sp>
          <p:nvSpPr>
            <p:cNvPr id="8204" name="Rectangle 24"/>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8205" name="Rectangle 25"/>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8201" name="Group 26"/>
          <p:cNvGrpSpPr>
            <a:grpSpLocks/>
          </p:cNvGrpSpPr>
          <p:nvPr/>
        </p:nvGrpSpPr>
        <p:grpSpPr bwMode="auto">
          <a:xfrm>
            <a:off x="1481118" y="6200796"/>
            <a:ext cx="304800" cy="304800"/>
            <a:chOff x="528" y="1200"/>
            <a:chExt cx="192" cy="192"/>
          </a:xfrm>
        </p:grpSpPr>
        <p:sp>
          <p:nvSpPr>
            <p:cNvPr id="8202" name="Rectangle 27"/>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8203" name="Rectangle 28"/>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828800" y="762000"/>
            <a:ext cx="5105400" cy="466725"/>
          </a:xfrm>
          <a:prstGeom prst="rect">
            <a:avLst/>
          </a:prstGeom>
          <a:noFill/>
          <a:ln w="9525">
            <a:solidFill>
              <a:srgbClr val="000080"/>
            </a:solidFill>
            <a:miter lim="800000"/>
            <a:headEnd/>
            <a:tailEnd/>
          </a:ln>
        </p:spPr>
        <p:txBody>
          <a:bodyPr>
            <a:spAutoFit/>
          </a:bodyPr>
          <a:lstStyle/>
          <a:p>
            <a:r>
              <a:rPr lang="es-EC" sz="2400">
                <a:solidFill>
                  <a:schemeClr val="tx1"/>
                </a:solidFill>
                <a:cs typeface="Times New Roman" pitchFamily="18" charset="0"/>
              </a:rPr>
              <a:t>PLAN ESTRATÉGICO</a:t>
            </a:r>
            <a:r>
              <a:rPr lang="es-ES" sz="2400">
                <a:solidFill>
                  <a:schemeClr val="tx1"/>
                </a:solidFill>
              </a:rPr>
              <a:t> </a:t>
            </a:r>
          </a:p>
        </p:txBody>
      </p:sp>
      <p:sp>
        <p:nvSpPr>
          <p:cNvPr id="50179" name="Text Box 3"/>
          <p:cNvSpPr txBox="1">
            <a:spLocks noChangeArrowheads="1"/>
          </p:cNvSpPr>
          <p:nvPr/>
        </p:nvSpPr>
        <p:spPr bwMode="auto">
          <a:xfrm>
            <a:off x="1143000" y="2057400"/>
            <a:ext cx="2667000" cy="457200"/>
          </a:xfrm>
          <a:prstGeom prst="rect">
            <a:avLst/>
          </a:prstGeom>
          <a:solidFill>
            <a:srgbClr val="000000"/>
          </a:solidFill>
          <a:ln w="9525">
            <a:noFill/>
            <a:miter lim="800000"/>
            <a:headEnd/>
            <a:tailEnd/>
          </a:ln>
        </p:spPr>
        <p:txBody>
          <a:bodyPr>
            <a:spAutoFit/>
          </a:bodyPr>
          <a:lstStyle/>
          <a:p>
            <a:r>
              <a:rPr lang="es-EC" sz="2400">
                <a:cs typeface="Times New Roman" pitchFamily="18" charset="0"/>
              </a:rPr>
              <a:t>MERCADO META</a:t>
            </a:r>
            <a:r>
              <a:rPr lang="es-ES" sz="2400"/>
              <a:t> </a:t>
            </a:r>
          </a:p>
        </p:txBody>
      </p:sp>
      <p:sp>
        <p:nvSpPr>
          <p:cNvPr id="50180" name="Line 4"/>
          <p:cNvSpPr>
            <a:spLocks noChangeShapeType="1"/>
          </p:cNvSpPr>
          <p:nvPr/>
        </p:nvSpPr>
        <p:spPr bwMode="auto">
          <a:xfrm>
            <a:off x="4876800" y="2286000"/>
            <a:ext cx="3429000" cy="0"/>
          </a:xfrm>
          <a:prstGeom prst="line">
            <a:avLst/>
          </a:prstGeom>
          <a:noFill/>
          <a:ln w="9525">
            <a:solidFill>
              <a:srgbClr val="FF0000"/>
            </a:solidFill>
            <a:round/>
            <a:headEnd/>
            <a:tailEnd/>
          </a:ln>
        </p:spPr>
        <p:txBody>
          <a:bodyPr/>
          <a:lstStyle/>
          <a:p>
            <a:endParaRPr lang="es-ES"/>
          </a:p>
        </p:txBody>
      </p:sp>
      <p:sp>
        <p:nvSpPr>
          <p:cNvPr id="50181" name="Line 5"/>
          <p:cNvSpPr>
            <a:spLocks noChangeShapeType="1"/>
          </p:cNvSpPr>
          <p:nvPr/>
        </p:nvSpPr>
        <p:spPr bwMode="auto">
          <a:xfrm>
            <a:off x="8305800" y="2286000"/>
            <a:ext cx="0" cy="3505200"/>
          </a:xfrm>
          <a:prstGeom prst="line">
            <a:avLst/>
          </a:prstGeom>
          <a:noFill/>
          <a:ln w="9525">
            <a:solidFill>
              <a:srgbClr val="000080"/>
            </a:solidFill>
            <a:round/>
            <a:headEnd/>
            <a:tailEnd/>
          </a:ln>
        </p:spPr>
        <p:txBody>
          <a:bodyPr/>
          <a:lstStyle/>
          <a:p>
            <a:endParaRPr lang="es-ES"/>
          </a:p>
        </p:txBody>
      </p:sp>
      <p:sp>
        <p:nvSpPr>
          <p:cNvPr id="50182" name="Line 6"/>
          <p:cNvSpPr>
            <a:spLocks noChangeShapeType="1"/>
          </p:cNvSpPr>
          <p:nvPr/>
        </p:nvSpPr>
        <p:spPr bwMode="auto">
          <a:xfrm>
            <a:off x="1828800" y="5791200"/>
            <a:ext cx="6477000" cy="0"/>
          </a:xfrm>
          <a:prstGeom prst="line">
            <a:avLst/>
          </a:prstGeom>
          <a:noFill/>
          <a:ln w="9525">
            <a:solidFill>
              <a:srgbClr val="FF0000"/>
            </a:solidFill>
            <a:round/>
            <a:headEnd/>
            <a:tailEnd/>
          </a:ln>
        </p:spPr>
        <p:txBody>
          <a:bodyPr/>
          <a:lstStyle/>
          <a:p>
            <a:endParaRPr lang="es-ES"/>
          </a:p>
        </p:txBody>
      </p:sp>
      <p:grpSp>
        <p:nvGrpSpPr>
          <p:cNvPr id="50183" name="Group 8"/>
          <p:cNvGrpSpPr>
            <a:grpSpLocks/>
          </p:cNvGrpSpPr>
          <p:nvPr/>
        </p:nvGrpSpPr>
        <p:grpSpPr bwMode="auto">
          <a:xfrm>
            <a:off x="4572000" y="2133600"/>
            <a:ext cx="304800" cy="304800"/>
            <a:chOff x="528" y="1200"/>
            <a:chExt cx="192" cy="192"/>
          </a:xfrm>
        </p:grpSpPr>
        <p:sp>
          <p:nvSpPr>
            <p:cNvPr id="50188"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50189"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50184" name="Group 11"/>
          <p:cNvGrpSpPr>
            <a:grpSpLocks/>
          </p:cNvGrpSpPr>
          <p:nvPr/>
        </p:nvGrpSpPr>
        <p:grpSpPr bwMode="auto">
          <a:xfrm>
            <a:off x="1524000" y="5562600"/>
            <a:ext cx="304800" cy="304800"/>
            <a:chOff x="528" y="1200"/>
            <a:chExt cx="192" cy="192"/>
          </a:xfrm>
        </p:grpSpPr>
        <p:sp>
          <p:nvSpPr>
            <p:cNvPr id="50186" name="Rectangle 12"/>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50187" name="Rectangle 13"/>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50185" name="Text Box 14"/>
          <p:cNvSpPr txBox="1">
            <a:spLocks noChangeArrowheads="1"/>
          </p:cNvSpPr>
          <p:nvPr/>
        </p:nvSpPr>
        <p:spPr bwMode="auto">
          <a:xfrm>
            <a:off x="1219200" y="3200400"/>
            <a:ext cx="6858000" cy="1938992"/>
          </a:xfrm>
          <a:prstGeom prst="rect">
            <a:avLst/>
          </a:prstGeom>
          <a:noFill/>
          <a:ln w="9525">
            <a:solidFill>
              <a:srgbClr val="FF0000"/>
            </a:solidFill>
            <a:miter lim="800000"/>
            <a:headEnd/>
            <a:tailEnd/>
          </a:ln>
        </p:spPr>
        <p:txBody>
          <a:bodyPr>
            <a:spAutoFit/>
          </a:bodyPr>
          <a:lstStyle/>
          <a:p>
            <a:pPr algn="just"/>
            <a:endParaRPr lang="es-AR" sz="2000" dirty="0">
              <a:solidFill>
                <a:schemeClr val="tx1"/>
              </a:solidFill>
              <a:latin typeface="Tahoma" pitchFamily="34" charset="0"/>
              <a:cs typeface="Times New Roman" pitchFamily="18" charset="0"/>
            </a:endParaRPr>
          </a:p>
          <a:p>
            <a:pPr algn="just"/>
            <a:r>
              <a:rPr lang="es-AR" sz="2000" dirty="0">
                <a:solidFill>
                  <a:schemeClr val="tx1"/>
                </a:solidFill>
                <a:latin typeface="Tahoma" pitchFamily="34" charset="0"/>
                <a:cs typeface="Times New Roman" pitchFamily="18" charset="0"/>
              </a:rPr>
              <a:t>Hombres y mujeres </a:t>
            </a:r>
            <a:r>
              <a:rPr lang="es-AR" sz="2000" dirty="0" smtClean="0">
                <a:solidFill>
                  <a:schemeClr val="tx1"/>
                </a:solidFill>
                <a:latin typeface="Tahoma" pitchFamily="34" charset="0"/>
                <a:cs typeface="Times New Roman" pitchFamily="18" charset="0"/>
              </a:rPr>
              <a:t>que </a:t>
            </a:r>
            <a:r>
              <a:rPr lang="es-ES" sz="2000" dirty="0" smtClean="0">
                <a:solidFill>
                  <a:schemeClr val="tx1"/>
                </a:solidFill>
                <a:latin typeface="Tahoma" pitchFamily="34" charset="0"/>
                <a:cs typeface="Times New Roman" pitchFamily="18" charset="0"/>
              </a:rPr>
              <a:t>tenga 1 hijo o un familiar a cargo, que curse el primer año de bachillerato en la ciudad de Guayaquil.</a:t>
            </a:r>
            <a:endParaRPr lang="es-AR" sz="2000" dirty="0">
              <a:solidFill>
                <a:srgbClr val="000000"/>
              </a:solidFill>
              <a:latin typeface="Tahoma" pitchFamily="34" charset="0"/>
              <a:cs typeface="Times New Roman" pitchFamily="18" charset="0"/>
            </a:endParaRPr>
          </a:p>
          <a:p>
            <a:endParaRPr lang="es-ES" sz="2000" dirty="0">
              <a:latin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429000" y="609600"/>
            <a:ext cx="2514600" cy="830997"/>
          </a:xfrm>
          <a:prstGeom prst="rect">
            <a:avLst/>
          </a:prstGeom>
          <a:noFill/>
          <a:ln w="25400">
            <a:solidFill>
              <a:srgbClr val="000080"/>
            </a:solidFill>
            <a:miter lim="800000"/>
            <a:headEnd/>
            <a:tailEnd/>
          </a:ln>
        </p:spPr>
        <p:txBody>
          <a:bodyPr>
            <a:spAutoFit/>
          </a:bodyPr>
          <a:lstStyle/>
          <a:p>
            <a:r>
              <a:rPr lang="es-EC" sz="2400" dirty="0" smtClean="0">
                <a:solidFill>
                  <a:schemeClr val="tx1"/>
                </a:solidFill>
              </a:rPr>
              <a:t>Características del producto</a:t>
            </a:r>
            <a:endParaRPr lang="es-ES" sz="2400" dirty="0">
              <a:solidFill>
                <a:schemeClr val="tx1"/>
              </a:solidFill>
            </a:endParaRPr>
          </a:p>
        </p:txBody>
      </p:sp>
      <p:sp>
        <p:nvSpPr>
          <p:cNvPr id="22531" name="Line 3"/>
          <p:cNvSpPr>
            <a:spLocks noChangeShapeType="1"/>
          </p:cNvSpPr>
          <p:nvPr/>
        </p:nvSpPr>
        <p:spPr bwMode="auto">
          <a:xfrm>
            <a:off x="609600" y="838200"/>
            <a:ext cx="2743200" cy="0"/>
          </a:xfrm>
          <a:prstGeom prst="line">
            <a:avLst/>
          </a:prstGeom>
          <a:noFill/>
          <a:ln w="19050">
            <a:solidFill>
              <a:srgbClr val="FF0000"/>
            </a:solidFill>
            <a:round/>
            <a:headEnd/>
            <a:tailEnd/>
          </a:ln>
        </p:spPr>
        <p:txBody>
          <a:bodyPr/>
          <a:lstStyle/>
          <a:p>
            <a:endParaRPr lang="es-ES"/>
          </a:p>
        </p:txBody>
      </p:sp>
      <p:sp>
        <p:nvSpPr>
          <p:cNvPr id="22532" name="Line 4"/>
          <p:cNvSpPr>
            <a:spLocks noChangeShapeType="1"/>
          </p:cNvSpPr>
          <p:nvPr/>
        </p:nvSpPr>
        <p:spPr bwMode="auto">
          <a:xfrm>
            <a:off x="5988050" y="838200"/>
            <a:ext cx="2743200" cy="0"/>
          </a:xfrm>
          <a:prstGeom prst="line">
            <a:avLst/>
          </a:prstGeom>
          <a:noFill/>
          <a:ln w="19050">
            <a:solidFill>
              <a:srgbClr val="FF0000"/>
            </a:solidFill>
            <a:round/>
            <a:headEnd/>
            <a:tailEnd/>
          </a:ln>
        </p:spPr>
        <p:txBody>
          <a:bodyPr/>
          <a:lstStyle/>
          <a:p>
            <a:endParaRPr lang="es-ES"/>
          </a:p>
        </p:txBody>
      </p:sp>
      <p:sp>
        <p:nvSpPr>
          <p:cNvPr id="29" name="28 Rectángulo"/>
          <p:cNvSpPr/>
          <p:nvPr/>
        </p:nvSpPr>
        <p:spPr>
          <a:xfrm>
            <a:off x="1000100" y="1643050"/>
            <a:ext cx="3111749" cy="369332"/>
          </a:xfrm>
          <a:prstGeom prst="rect">
            <a:avLst/>
          </a:prstGeom>
        </p:spPr>
        <p:txBody>
          <a:bodyPr wrap="none">
            <a:spAutoFit/>
          </a:bodyPr>
          <a:lstStyle/>
          <a:p>
            <a:r>
              <a:rPr lang="es-ES" dirty="0" smtClean="0">
                <a:latin typeface="Tahoma" pitchFamily="34" charset="0"/>
                <a:cs typeface="Tahoma" pitchFamily="34" charset="0"/>
              </a:rPr>
              <a:t>1.3.</a:t>
            </a:r>
            <a:r>
              <a:rPr lang="es-ES" b="1" dirty="0" smtClean="0">
                <a:solidFill>
                  <a:schemeClr val="tx1"/>
                </a:solidFill>
                <a:latin typeface="Tahoma" pitchFamily="34" charset="0"/>
                <a:cs typeface="Tahoma" pitchFamily="34" charset="0"/>
              </a:rPr>
              <a:t>Criterios psicológicos.</a:t>
            </a:r>
          </a:p>
        </p:txBody>
      </p:sp>
      <p:grpSp>
        <p:nvGrpSpPr>
          <p:cNvPr id="2" name="Group 15"/>
          <p:cNvGrpSpPr>
            <a:grpSpLocks/>
          </p:cNvGrpSpPr>
          <p:nvPr/>
        </p:nvGrpSpPr>
        <p:grpSpPr bwMode="auto">
          <a:xfrm>
            <a:off x="642910" y="1643050"/>
            <a:ext cx="304800" cy="304800"/>
            <a:chOff x="528" y="1200"/>
            <a:chExt cx="192" cy="192"/>
          </a:xfrm>
        </p:grpSpPr>
        <p:sp>
          <p:nvSpPr>
            <p:cNvPr id="31" name="Rectangle 1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2" name="Rectangle 1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74753" name="Rectangle 1"/>
          <p:cNvSpPr>
            <a:spLocks noChangeArrowheads="1"/>
          </p:cNvSpPr>
          <p:nvPr/>
        </p:nvSpPr>
        <p:spPr bwMode="auto">
          <a:xfrm>
            <a:off x="857224" y="2143116"/>
            <a:ext cx="7715303"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Bef>
                <a:spcPct val="0"/>
              </a:spcBef>
              <a:buFontTx/>
              <a:buChar char="•"/>
            </a:pPr>
            <a:r>
              <a:rPr lang="es-ES" dirty="0" smtClean="0">
                <a:solidFill>
                  <a:schemeClr val="tx1"/>
                </a:solidFill>
                <a:latin typeface="Tahoma" pitchFamily="34" charset="0"/>
                <a:cs typeface="Tahoma" pitchFamily="34" charset="0"/>
              </a:rPr>
              <a:t>Racional uso de imágenes o ilustraciones.</a:t>
            </a:r>
          </a:p>
          <a:p>
            <a:pPr marL="0" marR="0" lvl="0" indent="0" algn="just" defTabSz="914400" rtl="0" eaLnBrk="1" fontAlgn="base" latinLnBrk="0" hangingPunct="1">
              <a:lnSpc>
                <a:spcPct val="100000"/>
              </a:lnSpc>
              <a:spcBef>
                <a:spcPct val="0"/>
              </a:spcBef>
              <a:spcAft>
                <a:spcPct val="0"/>
              </a:spcAft>
              <a:buClrTx/>
              <a:buSzTx/>
              <a:tabLst/>
            </a:pPr>
            <a:endParaRPr lang="es-ES" dirty="0" smtClean="0">
              <a:solidFill>
                <a:schemeClr val="tx1"/>
              </a:solidFill>
              <a:latin typeface="Tahoma" pitchFamily="34" charset="0"/>
              <a:cs typeface="Tahoma" pitchFamily="34" charset="0"/>
            </a:endParaRPr>
          </a:p>
          <a:p>
            <a:pPr lvl="0" algn="just">
              <a:spcBef>
                <a:spcPct val="0"/>
              </a:spcBef>
              <a:buFontTx/>
              <a:buChar char="•"/>
            </a:pPr>
            <a:r>
              <a:rPr lang="es-ES" dirty="0" smtClean="0">
                <a:solidFill>
                  <a:schemeClr val="tx1"/>
                </a:solidFill>
                <a:latin typeface="Tahoma" pitchFamily="34" charset="0"/>
                <a:cs typeface="Tahoma" pitchFamily="34" charset="0"/>
              </a:rPr>
              <a:t>Lenguaje formal y no formal, racional para facilitar la lectura.</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buFontTx/>
              <a:buChar char="•"/>
            </a:pPr>
            <a:r>
              <a:rPr lang="es-ES" dirty="0" smtClean="0">
                <a:solidFill>
                  <a:schemeClr val="tx1"/>
                </a:solidFill>
                <a:latin typeface="Tahoma" pitchFamily="34" charset="0"/>
                <a:cs typeface="Tahoma" pitchFamily="34" charset="0"/>
              </a:rPr>
              <a:t>Tipo de información y tipos de imágenes acorde a las exigencias del contenido, en dependencia de los objetivos propuestos.</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buFontTx/>
              <a:buChar char="•"/>
            </a:pPr>
            <a:r>
              <a:rPr lang="es-ES" dirty="0" smtClean="0">
                <a:solidFill>
                  <a:schemeClr val="tx1"/>
                </a:solidFill>
                <a:latin typeface="Tahoma" pitchFamily="34" charset="0"/>
                <a:cs typeface="Tahoma" pitchFamily="34" charset="0"/>
              </a:rPr>
              <a:t>Empleo de </a:t>
            </a:r>
            <a:r>
              <a:rPr lang="es-ES" dirty="0" err="1" smtClean="0">
                <a:solidFill>
                  <a:schemeClr val="tx1"/>
                </a:solidFill>
                <a:latin typeface="Tahoma" pitchFamily="34" charset="0"/>
                <a:cs typeface="Tahoma" pitchFamily="34" charset="0"/>
              </a:rPr>
              <a:t>tips</a:t>
            </a:r>
            <a:r>
              <a:rPr lang="es-ES" dirty="0" smtClean="0">
                <a:solidFill>
                  <a:schemeClr val="tx1"/>
                </a:solidFill>
                <a:latin typeface="Tahoma" pitchFamily="34" charset="0"/>
                <a:cs typeface="Tahoma" pitchFamily="34" charset="0"/>
              </a:rPr>
              <a:t> en la solución de ejercicios, sin sacrificar la objetividad ni la calidad del material impreso.</a:t>
            </a:r>
          </a:p>
          <a:p>
            <a:pPr lvl="0" algn="just">
              <a:spcBef>
                <a:spcPct val="0"/>
              </a:spcBef>
              <a:buFontTx/>
              <a:buChar char="•"/>
            </a:pPr>
            <a:endParaRPr lang="es-ES" dirty="0" smtClean="0">
              <a:solidFill>
                <a:schemeClr val="tx1"/>
              </a:solidFill>
              <a:latin typeface="Tahoma" pitchFamily="34" charset="0"/>
              <a:cs typeface="Tahoma" pitchFamily="34" charset="0"/>
            </a:endParaRPr>
          </a:p>
          <a:p>
            <a:pPr lvl="0" algn="just">
              <a:spcBef>
                <a:spcPct val="0"/>
              </a:spcBef>
              <a:buFontTx/>
              <a:buChar char="•"/>
            </a:pPr>
            <a:r>
              <a:rPr lang="es-ES" dirty="0" smtClean="0">
                <a:solidFill>
                  <a:schemeClr val="tx1"/>
                </a:solidFill>
                <a:latin typeface="Tahoma" pitchFamily="34" charset="0"/>
                <a:cs typeface="Tahoma" pitchFamily="34" charset="0"/>
              </a:rPr>
              <a:t>Viabilidad de la transmisión de la información.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1828800" y="762000"/>
            <a:ext cx="5105400" cy="466725"/>
          </a:xfrm>
          <a:prstGeom prst="rect">
            <a:avLst/>
          </a:prstGeom>
          <a:noFill/>
          <a:ln w="9525">
            <a:solidFill>
              <a:srgbClr val="000080"/>
            </a:solidFill>
            <a:miter lim="800000"/>
            <a:headEnd/>
            <a:tailEnd/>
          </a:ln>
        </p:spPr>
        <p:txBody>
          <a:bodyPr>
            <a:spAutoFit/>
          </a:bodyPr>
          <a:lstStyle/>
          <a:p>
            <a:r>
              <a:rPr lang="es-EC" sz="2400">
                <a:solidFill>
                  <a:schemeClr val="tx1"/>
                </a:solidFill>
                <a:cs typeface="Times New Roman" pitchFamily="18" charset="0"/>
              </a:rPr>
              <a:t>PLAN ESTRATÉGICO</a:t>
            </a:r>
            <a:r>
              <a:rPr lang="es-ES" sz="2400">
                <a:solidFill>
                  <a:schemeClr val="tx1"/>
                </a:solidFill>
              </a:rPr>
              <a:t> </a:t>
            </a:r>
          </a:p>
        </p:txBody>
      </p:sp>
      <p:sp>
        <p:nvSpPr>
          <p:cNvPr id="9220" name="Text Box 3"/>
          <p:cNvSpPr txBox="1">
            <a:spLocks noChangeArrowheads="1"/>
          </p:cNvSpPr>
          <p:nvPr/>
        </p:nvSpPr>
        <p:spPr bwMode="auto">
          <a:xfrm>
            <a:off x="1066800" y="1524000"/>
            <a:ext cx="6248400" cy="457200"/>
          </a:xfrm>
          <a:prstGeom prst="rect">
            <a:avLst/>
          </a:prstGeom>
          <a:solidFill>
            <a:srgbClr val="000000"/>
          </a:solidFill>
          <a:ln w="9525">
            <a:noFill/>
            <a:miter lim="800000"/>
            <a:headEnd/>
            <a:tailEnd/>
          </a:ln>
        </p:spPr>
        <p:txBody>
          <a:bodyPr>
            <a:spAutoFit/>
          </a:bodyPr>
          <a:lstStyle/>
          <a:p>
            <a:r>
              <a:rPr lang="es-EC" sz="2400">
                <a:cs typeface="Times New Roman" pitchFamily="18" charset="0"/>
              </a:rPr>
              <a:t>CARACTERISTICAS DEL MERCADO META</a:t>
            </a:r>
            <a:r>
              <a:rPr lang="es-ES" sz="2400"/>
              <a:t> </a:t>
            </a:r>
          </a:p>
        </p:txBody>
      </p:sp>
      <p:sp>
        <p:nvSpPr>
          <p:cNvPr id="9221" name="Line 4"/>
          <p:cNvSpPr>
            <a:spLocks noChangeShapeType="1"/>
          </p:cNvSpPr>
          <p:nvPr/>
        </p:nvSpPr>
        <p:spPr bwMode="auto">
          <a:xfrm>
            <a:off x="7848600" y="1752600"/>
            <a:ext cx="457200" cy="0"/>
          </a:xfrm>
          <a:prstGeom prst="line">
            <a:avLst/>
          </a:prstGeom>
          <a:noFill/>
          <a:ln w="9525">
            <a:solidFill>
              <a:srgbClr val="FF0000"/>
            </a:solidFill>
            <a:round/>
            <a:headEnd/>
            <a:tailEnd/>
          </a:ln>
        </p:spPr>
        <p:txBody>
          <a:bodyPr/>
          <a:lstStyle/>
          <a:p>
            <a:endParaRPr lang="es-ES"/>
          </a:p>
        </p:txBody>
      </p:sp>
      <p:sp>
        <p:nvSpPr>
          <p:cNvPr id="9222" name="Line 5"/>
          <p:cNvSpPr>
            <a:spLocks noChangeShapeType="1"/>
          </p:cNvSpPr>
          <p:nvPr/>
        </p:nvSpPr>
        <p:spPr bwMode="auto">
          <a:xfrm flipH="1">
            <a:off x="8334355" y="1784555"/>
            <a:ext cx="13231" cy="4573403"/>
          </a:xfrm>
          <a:prstGeom prst="line">
            <a:avLst/>
          </a:prstGeom>
          <a:noFill/>
          <a:ln w="9525">
            <a:solidFill>
              <a:srgbClr val="000080"/>
            </a:solidFill>
            <a:round/>
            <a:headEnd/>
            <a:tailEnd/>
          </a:ln>
        </p:spPr>
        <p:txBody>
          <a:bodyPr/>
          <a:lstStyle/>
          <a:p>
            <a:endParaRPr lang="es-ES"/>
          </a:p>
        </p:txBody>
      </p:sp>
      <p:sp>
        <p:nvSpPr>
          <p:cNvPr id="9223" name="Line 6"/>
          <p:cNvSpPr>
            <a:spLocks noChangeShapeType="1"/>
          </p:cNvSpPr>
          <p:nvPr/>
        </p:nvSpPr>
        <p:spPr bwMode="auto">
          <a:xfrm>
            <a:off x="1857356" y="6357958"/>
            <a:ext cx="6477000" cy="0"/>
          </a:xfrm>
          <a:prstGeom prst="line">
            <a:avLst/>
          </a:prstGeom>
          <a:noFill/>
          <a:ln w="9525">
            <a:solidFill>
              <a:srgbClr val="FF0000"/>
            </a:solidFill>
            <a:round/>
            <a:headEnd/>
            <a:tailEnd/>
          </a:ln>
        </p:spPr>
        <p:txBody>
          <a:bodyPr/>
          <a:lstStyle/>
          <a:p>
            <a:endParaRPr lang="es-ES"/>
          </a:p>
        </p:txBody>
      </p:sp>
      <p:grpSp>
        <p:nvGrpSpPr>
          <p:cNvPr id="9224" name="Group 8"/>
          <p:cNvGrpSpPr>
            <a:grpSpLocks/>
          </p:cNvGrpSpPr>
          <p:nvPr/>
        </p:nvGrpSpPr>
        <p:grpSpPr bwMode="auto">
          <a:xfrm>
            <a:off x="7467600" y="1600200"/>
            <a:ext cx="304800" cy="304800"/>
            <a:chOff x="528" y="1200"/>
            <a:chExt cx="192" cy="192"/>
          </a:xfrm>
        </p:grpSpPr>
        <p:sp>
          <p:nvSpPr>
            <p:cNvPr id="9228"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9229"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9225" name="Group 11"/>
          <p:cNvGrpSpPr>
            <a:grpSpLocks/>
          </p:cNvGrpSpPr>
          <p:nvPr/>
        </p:nvGrpSpPr>
        <p:grpSpPr bwMode="auto">
          <a:xfrm>
            <a:off x="1552556" y="6129358"/>
            <a:ext cx="304800" cy="304800"/>
            <a:chOff x="528" y="1200"/>
            <a:chExt cx="192" cy="192"/>
          </a:xfrm>
        </p:grpSpPr>
        <p:sp>
          <p:nvSpPr>
            <p:cNvPr id="9226" name="Rectangle 12"/>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9227" name="Rectangle 13"/>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2" name="Rectangle 3"/>
          <p:cNvSpPr>
            <a:spLocks noChangeArrowheads="1"/>
          </p:cNvSpPr>
          <p:nvPr/>
        </p:nvSpPr>
        <p:spPr bwMode="auto">
          <a:xfrm>
            <a:off x="1285852" y="2285992"/>
            <a:ext cx="657229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Tx/>
              <a:buAutoNum type="arabicPeriod"/>
              <a:tabLst/>
            </a:pP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Edad promedio.- </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toda persona que tenga 1 hijo o un familiar a cargo, que curse el primer año de bachillerato.</a:t>
            </a:r>
          </a:p>
          <a:p>
            <a:pPr marL="342900" marR="0" lvl="0" indent="-342900" algn="just" defTabSz="914400" rtl="0" eaLnBrk="1" fontAlgn="base" latinLnBrk="0" hangingPunct="1">
              <a:lnSpc>
                <a:spcPct val="100000"/>
              </a:lnSpc>
              <a:spcBef>
                <a:spcPct val="0"/>
              </a:spcBef>
              <a:spcAft>
                <a:spcPct val="0"/>
              </a:spcAft>
              <a:buClrTx/>
              <a:buSzTx/>
              <a:tabLst/>
            </a:pPr>
            <a:endParaRPr kumimoji="0" lang="es-ES" b="0" i="0" u="none" strike="noStrike" cap="none" normalizeH="0" baseline="0" dirty="0" smtClean="0">
              <a:ln>
                <a:noFill/>
              </a:ln>
              <a:solidFill>
                <a:schemeClr val="tx1"/>
              </a:solidFill>
              <a:effectLst/>
              <a:latin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Tx/>
              <a:buAutoNum type="arabicPeriod" startAt="2"/>
              <a:tabLst/>
            </a:pP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Clase Social.- </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Media, Media alta, alta</a:t>
            </a:r>
          </a:p>
          <a:p>
            <a:pPr marL="342900" marR="0" lvl="0" indent="-342900" algn="just" defTabSz="914400" rtl="0" eaLnBrk="0" fontAlgn="base" latinLnBrk="0" hangingPunct="0">
              <a:lnSpc>
                <a:spcPct val="100000"/>
              </a:lnSpc>
              <a:spcBef>
                <a:spcPct val="0"/>
              </a:spcBef>
              <a:spcAft>
                <a:spcPct val="0"/>
              </a:spcAft>
              <a:buClrTx/>
              <a:buSzTx/>
              <a:tabLst/>
            </a:pPr>
            <a:endParaRPr kumimoji="0" lang="es-ES"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Ubicación Geográfica.-  </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Guayaquil.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b="1" dirty="0" smtClean="0">
                <a:solidFill>
                  <a:schemeClr val="tx1"/>
                </a:solidFill>
                <a:latin typeface="Arial" pitchFamily="34" charset="0"/>
                <a:ea typeface="Times New Roman" pitchFamily="18" charset="0"/>
                <a:cs typeface="Arial" pitchFamily="34" charset="0"/>
              </a:rPr>
              <a:t>4</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Sector Económico.- </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Formal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 Ciclo de Vida familiar</a:t>
            </a: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Hombres o mujeres  que sean padres y que tengan por lo menos 1 hijo en primer año de bachillerato</a:t>
            </a:r>
            <a:endParaRPr kumimoji="0" lang="es-ES"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928794" y="285728"/>
            <a:ext cx="5105400" cy="466725"/>
          </a:xfrm>
          <a:prstGeom prst="rect">
            <a:avLst/>
          </a:prstGeom>
          <a:noFill/>
          <a:ln w="9525">
            <a:solidFill>
              <a:srgbClr val="000080"/>
            </a:solidFill>
            <a:miter lim="800000"/>
            <a:headEnd/>
            <a:tailEnd/>
          </a:ln>
        </p:spPr>
        <p:txBody>
          <a:bodyPr>
            <a:spAutoFit/>
          </a:bodyPr>
          <a:lstStyle/>
          <a:p>
            <a:r>
              <a:rPr lang="es-EC" sz="2400">
                <a:solidFill>
                  <a:schemeClr val="tx1"/>
                </a:solidFill>
                <a:cs typeface="Times New Roman" pitchFamily="18" charset="0"/>
              </a:rPr>
              <a:t>ANALISIS DE MATRICES</a:t>
            </a:r>
            <a:r>
              <a:rPr lang="es-ES" sz="2400">
                <a:solidFill>
                  <a:schemeClr val="tx1"/>
                </a:solidFill>
              </a:rPr>
              <a:t> </a:t>
            </a:r>
          </a:p>
        </p:txBody>
      </p:sp>
      <p:sp>
        <p:nvSpPr>
          <p:cNvPr id="51203" name="Text Box 3"/>
          <p:cNvSpPr txBox="1">
            <a:spLocks noChangeArrowheads="1"/>
          </p:cNvSpPr>
          <p:nvPr/>
        </p:nvSpPr>
        <p:spPr bwMode="auto">
          <a:xfrm>
            <a:off x="1714480" y="785794"/>
            <a:ext cx="5486400" cy="427038"/>
          </a:xfrm>
          <a:prstGeom prst="rect">
            <a:avLst/>
          </a:prstGeom>
          <a:solidFill>
            <a:srgbClr val="000000"/>
          </a:solidFill>
          <a:ln w="9525">
            <a:noFill/>
            <a:miter lim="800000"/>
            <a:headEnd/>
            <a:tailEnd/>
          </a:ln>
        </p:spPr>
        <p:txBody>
          <a:bodyPr>
            <a:spAutoFit/>
          </a:bodyPr>
          <a:lstStyle/>
          <a:p>
            <a:pPr algn="l"/>
            <a:r>
              <a:rPr lang="es-EC" sz="2200">
                <a:cs typeface="Times New Roman" pitchFamily="18" charset="0"/>
              </a:rPr>
              <a:t>ANALISIS DE PORTER</a:t>
            </a:r>
            <a:r>
              <a:rPr lang="es-ES" sz="2200"/>
              <a:t> </a:t>
            </a:r>
          </a:p>
        </p:txBody>
      </p:sp>
      <p:sp>
        <p:nvSpPr>
          <p:cNvPr id="51204" name="Line 4"/>
          <p:cNvSpPr>
            <a:spLocks noChangeShapeType="1"/>
          </p:cNvSpPr>
          <p:nvPr/>
        </p:nvSpPr>
        <p:spPr bwMode="auto">
          <a:xfrm>
            <a:off x="7715271" y="1000107"/>
            <a:ext cx="543825" cy="17531"/>
          </a:xfrm>
          <a:prstGeom prst="line">
            <a:avLst/>
          </a:prstGeom>
          <a:noFill/>
          <a:ln w="9525">
            <a:solidFill>
              <a:srgbClr val="FF0000"/>
            </a:solidFill>
            <a:round/>
            <a:headEnd/>
            <a:tailEnd/>
          </a:ln>
        </p:spPr>
        <p:txBody>
          <a:bodyPr/>
          <a:lstStyle/>
          <a:p>
            <a:endParaRPr lang="es-ES"/>
          </a:p>
        </p:txBody>
      </p:sp>
      <p:sp>
        <p:nvSpPr>
          <p:cNvPr id="51205" name="Line 5"/>
          <p:cNvSpPr>
            <a:spLocks noChangeShapeType="1"/>
          </p:cNvSpPr>
          <p:nvPr/>
        </p:nvSpPr>
        <p:spPr bwMode="auto">
          <a:xfrm>
            <a:off x="8257623" y="1000108"/>
            <a:ext cx="45719" cy="5621918"/>
          </a:xfrm>
          <a:prstGeom prst="line">
            <a:avLst/>
          </a:prstGeom>
          <a:noFill/>
          <a:ln w="9525">
            <a:solidFill>
              <a:srgbClr val="000080"/>
            </a:solidFill>
            <a:round/>
            <a:headEnd/>
            <a:tailEnd/>
          </a:ln>
        </p:spPr>
        <p:txBody>
          <a:bodyPr/>
          <a:lstStyle/>
          <a:p>
            <a:r>
              <a:rPr lang="es-ES" dirty="0" smtClean="0"/>
              <a:t>                                       </a:t>
            </a:r>
            <a:endParaRPr lang="es-ES" dirty="0"/>
          </a:p>
        </p:txBody>
      </p:sp>
      <p:sp>
        <p:nvSpPr>
          <p:cNvPr id="51206" name="Line 6"/>
          <p:cNvSpPr>
            <a:spLocks noChangeShapeType="1"/>
          </p:cNvSpPr>
          <p:nvPr/>
        </p:nvSpPr>
        <p:spPr bwMode="auto">
          <a:xfrm flipV="1">
            <a:off x="1571604" y="6636774"/>
            <a:ext cx="6716990" cy="6936"/>
          </a:xfrm>
          <a:prstGeom prst="line">
            <a:avLst/>
          </a:prstGeom>
          <a:noFill/>
          <a:ln w="9525">
            <a:solidFill>
              <a:srgbClr val="FF0000"/>
            </a:solidFill>
            <a:round/>
            <a:headEnd/>
            <a:tailEnd/>
          </a:ln>
        </p:spPr>
        <p:txBody>
          <a:bodyPr/>
          <a:lstStyle/>
          <a:p>
            <a:endParaRPr lang="es-ES"/>
          </a:p>
        </p:txBody>
      </p:sp>
      <p:grpSp>
        <p:nvGrpSpPr>
          <p:cNvPr id="51207" name="Group 7"/>
          <p:cNvGrpSpPr>
            <a:grpSpLocks/>
          </p:cNvGrpSpPr>
          <p:nvPr/>
        </p:nvGrpSpPr>
        <p:grpSpPr bwMode="auto">
          <a:xfrm>
            <a:off x="7358082" y="857232"/>
            <a:ext cx="304800" cy="304800"/>
            <a:chOff x="528" y="1200"/>
            <a:chExt cx="192" cy="192"/>
          </a:xfrm>
        </p:grpSpPr>
        <p:sp>
          <p:nvSpPr>
            <p:cNvPr id="51229" name="Rectangle 8"/>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51230" name="Rectangle 9"/>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51208" name="Group 10"/>
          <p:cNvGrpSpPr>
            <a:grpSpLocks/>
          </p:cNvGrpSpPr>
          <p:nvPr/>
        </p:nvGrpSpPr>
        <p:grpSpPr bwMode="auto">
          <a:xfrm>
            <a:off x="1142976" y="6357958"/>
            <a:ext cx="304800" cy="304800"/>
            <a:chOff x="528" y="1200"/>
            <a:chExt cx="192" cy="192"/>
          </a:xfrm>
        </p:grpSpPr>
        <p:sp>
          <p:nvSpPr>
            <p:cNvPr id="51227" name="Rectangle 11"/>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51228" name="Rectangle 12"/>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pic>
        <p:nvPicPr>
          <p:cNvPr id="51262" name="Picture 62"/>
          <p:cNvPicPr>
            <a:picLocks noChangeAspect="1" noChangeArrowheads="1"/>
          </p:cNvPicPr>
          <p:nvPr/>
        </p:nvPicPr>
        <p:blipFill>
          <a:blip r:embed="rId2"/>
          <a:srcRect/>
          <a:stretch>
            <a:fillRect/>
          </a:stretch>
        </p:blipFill>
        <p:spPr bwMode="auto">
          <a:xfrm>
            <a:off x="1428728" y="1214422"/>
            <a:ext cx="6269037" cy="5429288"/>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828800" y="762000"/>
            <a:ext cx="5105400" cy="466725"/>
          </a:xfrm>
          <a:prstGeom prst="rect">
            <a:avLst/>
          </a:prstGeom>
          <a:noFill/>
          <a:ln w="9525">
            <a:solidFill>
              <a:srgbClr val="000080"/>
            </a:solidFill>
            <a:miter lim="800000"/>
            <a:headEnd/>
            <a:tailEnd/>
          </a:ln>
        </p:spPr>
        <p:txBody>
          <a:bodyPr>
            <a:spAutoFit/>
          </a:bodyPr>
          <a:lstStyle/>
          <a:p>
            <a:r>
              <a:rPr lang="es-EC" sz="2400">
                <a:solidFill>
                  <a:schemeClr val="tx1"/>
                </a:solidFill>
                <a:cs typeface="Times New Roman" pitchFamily="18" charset="0"/>
              </a:rPr>
              <a:t>ANALISIS DE MATRICES</a:t>
            </a:r>
            <a:r>
              <a:rPr lang="es-ES" sz="2400">
                <a:solidFill>
                  <a:schemeClr val="tx1"/>
                </a:solidFill>
              </a:rPr>
              <a:t> </a:t>
            </a:r>
          </a:p>
        </p:txBody>
      </p:sp>
      <p:sp>
        <p:nvSpPr>
          <p:cNvPr id="52227" name="Text Box 3"/>
          <p:cNvSpPr txBox="1">
            <a:spLocks noChangeArrowheads="1"/>
          </p:cNvSpPr>
          <p:nvPr/>
        </p:nvSpPr>
        <p:spPr bwMode="auto">
          <a:xfrm>
            <a:off x="1828800" y="1524000"/>
            <a:ext cx="5486400" cy="427038"/>
          </a:xfrm>
          <a:prstGeom prst="rect">
            <a:avLst/>
          </a:prstGeom>
          <a:solidFill>
            <a:srgbClr val="000000"/>
          </a:solidFill>
          <a:ln w="9525">
            <a:noFill/>
            <a:miter lim="800000"/>
            <a:headEnd/>
            <a:tailEnd/>
          </a:ln>
        </p:spPr>
        <p:txBody>
          <a:bodyPr>
            <a:spAutoFit/>
          </a:bodyPr>
          <a:lstStyle/>
          <a:p>
            <a:pPr algn="l"/>
            <a:r>
              <a:rPr lang="es-EC" sz="2200">
                <a:cs typeface="Times New Roman" pitchFamily="18" charset="0"/>
              </a:rPr>
              <a:t>MODELO DE IMPLICACIÓN F.C.B.</a:t>
            </a:r>
            <a:r>
              <a:rPr lang="es-ES" sz="2200"/>
              <a:t> </a:t>
            </a:r>
          </a:p>
        </p:txBody>
      </p:sp>
      <p:sp>
        <p:nvSpPr>
          <p:cNvPr id="52228" name="Line 4"/>
          <p:cNvSpPr>
            <a:spLocks noChangeShapeType="1"/>
          </p:cNvSpPr>
          <p:nvPr/>
        </p:nvSpPr>
        <p:spPr bwMode="auto">
          <a:xfrm>
            <a:off x="7848600" y="1752600"/>
            <a:ext cx="457200" cy="0"/>
          </a:xfrm>
          <a:prstGeom prst="line">
            <a:avLst/>
          </a:prstGeom>
          <a:noFill/>
          <a:ln w="9525">
            <a:solidFill>
              <a:srgbClr val="FF0000"/>
            </a:solidFill>
            <a:round/>
            <a:headEnd/>
            <a:tailEnd/>
          </a:ln>
        </p:spPr>
        <p:txBody>
          <a:bodyPr/>
          <a:lstStyle/>
          <a:p>
            <a:endParaRPr lang="es-ES"/>
          </a:p>
        </p:txBody>
      </p:sp>
      <p:sp>
        <p:nvSpPr>
          <p:cNvPr id="52229" name="Line 5"/>
          <p:cNvSpPr>
            <a:spLocks noChangeShapeType="1"/>
          </p:cNvSpPr>
          <p:nvPr/>
        </p:nvSpPr>
        <p:spPr bwMode="auto">
          <a:xfrm>
            <a:off x="8305800" y="1752600"/>
            <a:ext cx="0" cy="4038600"/>
          </a:xfrm>
          <a:prstGeom prst="line">
            <a:avLst/>
          </a:prstGeom>
          <a:noFill/>
          <a:ln w="9525">
            <a:solidFill>
              <a:srgbClr val="000080"/>
            </a:solidFill>
            <a:round/>
            <a:headEnd/>
            <a:tailEnd/>
          </a:ln>
        </p:spPr>
        <p:txBody>
          <a:bodyPr/>
          <a:lstStyle/>
          <a:p>
            <a:endParaRPr lang="es-ES"/>
          </a:p>
        </p:txBody>
      </p:sp>
      <p:sp>
        <p:nvSpPr>
          <p:cNvPr id="52230" name="Line 6"/>
          <p:cNvSpPr>
            <a:spLocks noChangeShapeType="1"/>
          </p:cNvSpPr>
          <p:nvPr/>
        </p:nvSpPr>
        <p:spPr bwMode="auto">
          <a:xfrm>
            <a:off x="1828800" y="5791200"/>
            <a:ext cx="6477000" cy="0"/>
          </a:xfrm>
          <a:prstGeom prst="line">
            <a:avLst/>
          </a:prstGeom>
          <a:noFill/>
          <a:ln w="9525">
            <a:solidFill>
              <a:srgbClr val="FF0000"/>
            </a:solidFill>
            <a:round/>
            <a:headEnd/>
            <a:tailEnd/>
          </a:ln>
        </p:spPr>
        <p:txBody>
          <a:bodyPr/>
          <a:lstStyle/>
          <a:p>
            <a:endParaRPr lang="es-ES"/>
          </a:p>
        </p:txBody>
      </p:sp>
      <p:grpSp>
        <p:nvGrpSpPr>
          <p:cNvPr id="52231" name="Group 7"/>
          <p:cNvGrpSpPr>
            <a:grpSpLocks/>
          </p:cNvGrpSpPr>
          <p:nvPr/>
        </p:nvGrpSpPr>
        <p:grpSpPr bwMode="auto">
          <a:xfrm>
            <a:off x="7467600" y="1600200"/>
            <a:ext cx="304800" cy="304800"/>
            <a:chOff x="528" y="1200"/>
            <a:chExt cx="192" cy="192"/>
          </a:xfrm>
        </p:grpSpPr>
        <p:sp>
          <p:nvSpPr>
            <p:cNvPr id="52257" name="Rectangle 8"/>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52258" name="Rectangle 9"/>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52232" name="Group 10"/>
          <p:cNvGrpSpPr>
            <a:grpSpLocks/>
          </p:cNvGrpSpPr>
          <p:nvPr/>
        </p:nvGrpSpPr>
        <p:grpSpPr bwMode="auto">
          <a:xfrm>
            <a:off x="1524000" y="5562600"/>
            <a:ext cx="304800" cy="304800"/>
            <a:chOff x="528" y="1200"/>
            <a:chExt cx="192" cy="192"/>
          </a:xfrm>
        </p:grpSpPr>
        <p:sp>
          <p:nvSpPr>
            <p:cNvPr id="52255" name="Rectangle 11"/>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52256" name="Rectangle 12"/>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pic>
        <p:nvPicPr>
          <p:cNvPr id="52259" name="Picture 35"/>
          <p:cNvPicPr>
            <a:picLocks noChangeAspect="1" noChangeArrowheads="1"/>
          </p:cNvPicPr>
          <p:nvPr/>
        </p:nvPicPr>
        <p:blipFill>
          <a:blip r:embed="rId2"/>
          <a:srcRect/>
          <a:stretch>
            <a:fillRect/>
          </a:stretch>
        </p:blipFill>
        <p:spPr bwMode="auto">
          <a:xfrm>
            <a:off x="1857356" y="1928802"/>
            <a:ext cx="5857916" cy="3857652"/>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95" name="Text Box 31"/>
          <p:cNvSpPr txBox="1">
            <a:spLocks noChangeArrowheads="1"/>
          </p:cNvSpPr>
          <p:nvPr/>
        </p:nvSpPr>
        <p:spPr bwMode="auto">
          <a:xfrm>
            <a:off x="1371600" y="609600"/>
            <a:ext cx="6934200" cy="466725"/>
          </a:xfrm>
          <a:prstGeom prst="rect">
            <a:avLst/>
          </a:prstGeom>
          <a:noFill/>
          <a:ln w="9525">
            <a:solidFill>
              <a:srgbClr val="000080"/>
            </a:solidFill>
            <a:miter lim="800000"/>
            <a:headEnd/>
            <a:tailEnd/>
          </a:ln>
        </p:spPr>
        <p:txBody>
          <a:bodyPr>
            <a:spAutoFit/>
          </a:bodyPr>
          <a:lstStyle/>
          <a:p>
            <a:r>
              <a:rPr lang="en-US" sz="2400" b="1">
                <a:solidFill>
                  <a:schemeClr val="tx1"/>
                </a:solidFill>
                <a:latin typeface="Arial" charset="0"/>
                <a:cs typeface="Times New Roman" pitchFamily="18" charset="0"/>
              </a:rPr>
              <a:t>MATRIZ BOSTON CONSULTING GROUP</a:t>
            </a:r>
            <a:r>
              <a:rPr lang="es-ES" sz="2400" b="1">
                <a:solidFill>
                  <a:schemeClr val="tx1"/>
                </a:solidFill>
                <a:latin typeface="Arial" charset="0"/>
              </a:rPr>
              <a:t> </a:t>
            </a:r>
          </a:p>
        </p:txBody>
      </p:sp>
      <p:grpSp>
        <p:nvGrpSpPr>
          <p:cNvPr id="2" name="Group 32"/>
          <p:cNvGrpSpPr>
            <a:grpSpLocks/>
          </p:cNvGrpSpPr>
          <p:nvPr/>
        </p:nvGrpSpPr>
        <p:grpSpPr bwMode="auto">
          <a:xfrm>
            <a:off x="762000" y="609600"/>
            <a:ext cx="228600" cy="152400"/>
            <a:chOff x="528" y="1200"/>
            <a:chExt cx="192" cy="192"/>
          </a:xfrm>
        </p:grpSpPr>
        <p:sp>
          <p:nvSpPr>
            <p:cNvPr id="36900" name="Rectangle 3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6901" name="Rectangle 3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36897" name="Line 35"/>
          <p:cNvSpPr>
            <a:spLocks noChangeShapeType="1"/>
          </p:cNvSpPr>
          <p:nvPr/>
        </p:nvSpPr>
        <p:spPr bwMode="auto">
          <a:xfrm>
            <a:off x="838200" y="914400"/>
            <a:ext cx="0" cy="5257800"/>
          </a:xfrm>
          <a:prstGeom prst="line">
            <a:avLst/>
          </a:prstGeom>
          <a:noFill/>
          <a:ln w="28575">
            <a:solidFill>
              <a:srgbClr val="000080"/>
            </a:solidFill>
            <a:prstDash val="sysDot"/>
            <a:round/>
            <a:headEnd/>
            <a:tailEnd/>
          </a:ln>
        </p:spPr>
        <p:txBody>
          <a:bodyPr/>
          <a:lstStyle/>
          <a:p>
            <a:endParaRPr lang="es-ES"/>
          </a:p>
        </p:txBody>
      </p:sp>
      <p:sp>
        <p:nvSpPr>
          <p:cNvPr id="36898" name="Line 36"/>
          <p:cNvSpPr>
            <a:spLocks noChangeShapeType="1"/>
          </p:cNvSpPr>
          <p:nvPr/>
        </p:nvSpPr>
        <p:spPr bwMode="auto">
          <a:xfrm>
            <a:off x="838200" y="6172200"/>
            <a:ext cx="7772400" cy="0"/>
          </a:xfrm>
          <a:prstGeom prst="line">
            <a:avLst/>
          </a:prstGeom>
          <a:noFill/>
          <a:ln w="38100">
            <a:solidFill>
              <a:srgbClr val="000080"/>
            </a:solidFill>
            <a:prstDash val="sysDot"/>
            <a:round/>
            <a:headEnd/>
            <a:tailEnd/>
          </a:ln>
        </p:spPr>
        <p:txBody>
          <a:bodyPr/>
          <a:lstStyle/>
          <a:p>
            <a:endParaRPr lang="es-ES"/>
          </a:p>
        </p:txBody>
      </p:sp>
      <p:sp>
        <p:nvSpPr>
          <p:cNvPr id="36899" name="Line 37"/>
          <p:cNvSpPr>
            <a:spLocks noChangeShapeType="1"/>
          </p:cNvSpPr>
          <p:nvPr/>
        </p:nvSpPr>
        <p:spPr bwMode="auto">
          <a:xfrm>
            <a:off x="838200" y="914400"/>
            <a:ext cx="0" cy="5257800"/>
          </a:xfrm>
          <a:prstGeom prst="line">
            <a:avLst/>
          </a:prstGeom>
          <a:noFill/>
          <a:ln w="28575">
            <a:solidFill>
              <a:srgbClr val="000080"/>
            </a:solidFill>
            <a:prstDash val="sysDot"/>
            <a:round/>
            <a:headEnd/>
            <a:tailEnd/>
          </a:ln>
        </p:spPr>
        <p:txBody>
          <a:bodyPr/>
          <a:lstStyle/>
          <a:p>
            <a:endParaRPr lang="es-ES"/>
          </a:p>
        </p:txBody>
      </p:sp>
      <p:pic>
        <p:nvPicPr>
          <p:cNvPr id="38" name="37 Imagen"/>
          <p:cNvPicPr/>
          <p:nvPr/>
        </p:nvPicPr>
        <p:blipFill>
          <a:blip r:embed="rId2"/>
          <a:srcRect/>
          <a:stretch>
            <a:fillRect/>
          </a:stretch>
        </p:blipFill>
        <p:spPr bwMode="auto">
          <a:xfrm>
            <a:off x="1071538" y="1142984"/>
            <a:ext cx="7358113" cy="4929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676400" y="2819400"/>
            <a:ext cx="5715000" cy="366713"/>
          </a:xfrm>
          <a:prstGeom prst="rect">
            <a:avLst/>
          </a:prstGeom>
          <a:noFill/>
          <a:ln w="9525">
            <a:noFill/>
            <a:miter lim="800000"/>
            <a:headEnd/>
            <a:tailEnd/>
          </a:ln>
        </p:spPr>
        <p:txBody>
          <a:bodyPr>
            <a:spAutoFit/>
          </a:bodyPr>
          <a:lstStyle/>
          <a:p>
            <a:endParaRPr lang="es-EC"/>
          </a:p>
        </p:txBody>
      </p:sp>
      <p:sp>
        <p:nvSpPr>
          <p:cNvPr id="57347" name="Text Box 3"/>
          <p:cNvSpPr txBox="1">
            <a:spLocks noChangeArrowheads="1"/>
          </p:cNvSpPr>
          <p:nvPr/>
        </p:nvSpPr>
        <p:spPr bwMode="auto">
          <a:xfrm>
            <a:off x="2743200" y="3200400"/>
            <a:ext cx="4953000" cy="641350"/>
          </a:xfrm>
          <a:prstGeom prst="rect">
            <a:avLst/>
          </a:prstGeom>
          <a:noFill/>
          <a:ln w="9525">
            <a:noFill/>
            <a:miter lim="800000"/>
            <a:headEnd/>
            <a:tailEnd/>
          </a:ln>
        </p:spPr>
        <p:txBody>
          <a:bodyPr>
            <a:spAutoFit/>
          </a:bodyPr>
          <a:lstStyle/>
          <a:p>
            <a:r>
              <a:rPr lang="es-EC" sz="3600">
                <a:solidFill>
                  <a:schemeClr val="tx1"/>
                </a:solidFill>
              </a:rPr>
              <a:t>PLAN DE MERCADEO</a:t>
            </a:r>
            <a:endParaRPr lang="es-ES" sz="3600">
              <a:solidFill>
                <a:schemeClr val="tx1"/>
              </a:solidFill>
            </a:endParaRPr>
          </a:p>
        </p:txBody>
      </p:sp>
      <p:sp>
        <p:nvSpPr>
          <p:cNvPr id="57348" name="Line 4"/>
          <p:cNvSpPr>
            <a:spLocks noChangeShapeType="1"/>
          </p:cNvSpPr>
          <p:nvPr/>
        </p:nvSpPr>
        <p:spPr bwMode="auto">
          <a:xfrm>
            <a:off x="2819400" y="990600"/>
            <a:ext cx="0" cy="5181600"/>
          </a:xfrm>
          <a:prstGeom prst="line">
            <a:avLst/>
          </a:prstGeom>
          <a:noFill/>
          <a:ln w="57150">
            <a:solidFill>
              <a:srgbClr val="000080"/>
            </a:solidFill>
            <a:round/>
            <a:headEnd/>
            <a:tailEnd/>
          </a:ln>
        </p:spPr>
        <p:txBody>
          <a:bodyPr/>
          <a:lstStyle/>
          <a:p>
            <a:endParaRPr lang="es-ES"/>
          </a:p>
        </p:txBody>
      </p:sp>
      <p:sp>
        <p:nvSpPr>
          <p:cNvPr id="57349" name="Line 5"/>
          <p:cNvSpPr>
            <a:spLocks noChangeShapeType="1"/>
          </p:cNvSpPr>
          <p:nvPr/>
        </p:nvSpPr>
        <p:spPr bwMode="auto">
          <a:xfrm>
            <a:off x="533400" y="3810000"/>
            <a:ext cx="7239000" cy="0"/>
          </a:xfrm>
          <a:prstGeom prst="line">
            <a:avLst/>
          </a:prstGeom>
          <a:noFill/>
          <a:ln w="28575">
            <a:solidFill>
              <a:srgbClr val="FF0000"/>
            </a:solidFill>
            <a:prstDash val="sysDot"/>
            <a:round/>
            <a:headEnd/>
            <a:tailEnd/>
          </a:ln>
        </p:spPr>
        <p:txBody>
          <a:bodyPr/>
          <a:lstStyle/>
          <a:p>
            <a:endParaRPr lang="es-ES"/>
          </a:p>
        </p:txBody>
      </p:sp>
      <p:sp>
        <p:nvSpPr>
          <p:cNvPr id="57350" name="Line 6"/>
          <p:cNvSpPr>
            <a:spLocks noChangeShapeType="1"/>
          </p:cNvSpPr>
          <p:nvPr/>
        </p:nvSpPr>
        <p:spPr bwMode="auto">
          <a:xfrm>
            <a:off x="2743200" y="990600"/>
            <a:ext cx="0" cy="5181600"/>
          </a:xfrm>
          <a:prstGeom prst="line">
            <a:avLst/>
          </a:prstGeom>
          <a:noFill/>
          <a:ln w="57150">
            <a:solidFill>
              <a:srgbClr val="FF0000"/>
            </a:solidFill>
            <a:round/>
            <a:headEnd/>
            <a:tailEnd/>
          </a:ln>
        </p:spPr>
        <p:txBody>
          <a:bodyPr/>
          <a:lstStyle/>
          <a:p>
            <a:endParaRPr lang="es-E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857224" y="1857365"/>
            <a:ext cx="7286676" cy="3693319"/>
          </a:xfrm>
          <a:prstGeom prst="rect">
            <a:avLst/>
          </a:prstGeom>
          <a:noFill/>
          <a:ln w="9525">
            <a:noFill/>
            <a:miter lim="800000"/>
            <a:headEnd/>
            <a:tailEnd/>
          </a:ln>
        </p:spPr>
        <p:txBody>
          <a:bodyPr wrap="square">
            <a:spAutoFit/>
          </a:bodyPr>
          <a:lstStyle/>
          <a:p>
            <a:pPr algn="just"/>
            <a:r>
              <a:rPr lang="es-ES" dirty="0" smtClean="0">
                <a:solidFill>
                  <a:schemeClr val="tx1"/>
                </a:solidFill>
                <a:latin typeface="Tahoma" pitchFamily="34" charset="0"/>
                <a:cs typeface="Arial" charset="0"/>
              </a:rPr>
              <a:t>El producto que vamos a ofrecer es un texto de Matemáticas con aplicaciones a la Ingeniería, Administración, Economía y Finanzas para el Primer Año de Bachillerato del nuevo Bachillerato General Unificado (BGU).</a:t>
            </a:r>
          </a:p>
          <a:p>
            <a:pPr algn="just"/>
            <a:endParaRPr lang="es-ES_tradnl" dirty="0" smtClean="0">
              <a:solidFill>
                <a:schemeClr val="tx1"/>
              </a:solidFill>
              <a:latin typeface="Tahoma" pitchFamily="34" charset="0"/>
              <a:cs typeface="Arial" charset="0"/>
            </a:endParaRPr>
          </a:p>
          <a:p>
            <a:pPr algn="just"/>
            <a:endParaRPr lang="es-ES_tradnl" dirty="0" smtClean="0">
              <a:solidFill>
                <a:schemeClr val="tx1"/>
              </a:solidFill>
              <a:latin typeface="Tahoma" pitchFamily="34" charset="0"/>
              <a:cs typeface="Arial" charset="0"/>
            </a:endParaRPr>
          </a:p>
          <a:p>
            <a:pPr algn="just"/>
            <a:endParaRPr lang="es-ES_tradnl" dirty="0" smtClean="0">
              <a:solidFill>
                <a:schemeClr val="tx1"/>
              </a:solidFill>
              <a:latin typeface="Tahoma" pitchFamily="34" charset="0"/>
              <a:cs typeface="Arial" charset="0"/>
            </a:endParaRPr>
          </a:p>
          <a:p>
            <a:pPr algn="just"/>
            <a:endParaRPr lang="es-ES_tradnl" dirty="0" smtClean="0">
              <a:solidFill>
                <a:schemeClr val="tx1"/>
              </a:solidFill>
              <a:latin typeface="Tahoma" pitchFamily="34" charset="0"/>
              <a:cs typeface="Arial" charset="0"/>
            </a:endParaRPr>
          </a:p>
          <a:p>
            <a:pPr algn="just"/>
            <a:endParaRPr lang="es-ES_tradnl" dirty="0" smtClean="0">
              <a:solidFill>
                <a:schemeClr val="tx1"/>
              </a:solidFill>
              <a:latin typeface="Tahoma" pitchFamily="34" charset="0"/>
              <a:cs typeface="Arial" charset="0"/>
            </a:endParaRPr>
          </a:p>
          <a:p>
            <a:pPr algn="just"/>
            <a:endParaRPr lang="es-EC" dirty="0">
              <a:solidFill>
                <a:schemeClr val="tx1"/>
              </a:solidFill>
              <a:latin typeface="Tahoma" pitchFamily="34" charset="0"/>
            </a:endParaRPr>
          </a:p>
        </p:txBody>
      </p:sp>
      <p:sp>
        <p:nvSpPr>
          <p:cNvPr id="59395" name="Text Box 3"/>
          <p:cNvSpPr txBox="1">
            <a:spLocks noChangeArrowheads="1"/>
          </p:cNvSpPr>
          <p:nvPr/>
        </p:nvSpPr>
        <p:spPr bwMode="auto">
          <a:xfrm>
            <a:off x="374650" y="1066800"/>
            <a:ext cx="1787525" cy="457200"/>
          </a:xfrm>
          <a:prstGeom prst="rect">
            <a:avLst/>
          </a:prstGeom>
          <a:solidFill>
            <a:schemeClr val="tx1"/>
          </a:solidFill>
          <a:ln w="9525">
            <a:noFill/>
            <a:miter lim="800000"/>
            <a:headEnd/>
            <a:tailEnd/>
          </a:ln>
        </p:spPr>
        <p:txBody>
          <a:bodyPr wrap="none">
            <a:spAutoFit/>
          </a:bodyPr>
          <a:lstStyle/>
          <a:p>
            <a:r>
              <a:rPr lang="es-ES_tradnl" sz="2400">
                <a:solidFill>
                  <a:srgbClr val="FFFFFF"/>
                </a:solidFill>
                <a:cs typeface="Arial" charset="0"/>
              </a:rPr>
              <a:t>PRODUCTO</a:t>
            </a:r>
            <a:endParaRPr lang="es-EC" sz="2400"/>
          </a:p>
        </p:txBody>
      </p:sp>
      <p:sp>
        <p:nvSpPr>
          <p:cNvPr id="59396" name="Text Box 4"/>
          <p:cNvSpPr txBox="1">
            <a:spLocks noChangeArrowheads="1"/>
          </p:cNvSpPr>
          <p:nvPr/>
        </p:nvSpPr>
        <p:spPr bwMode="auto">
          <a:xfrm>
            <a:off x="1828800" y="228600"/>
            <a:ext cx="5257800" cy="466725"/>
          </a:xfrm>
          <a:prstGeom prst="rect">
            <a:avLst/>
          </a:prstGeom>
          <a:noFill/>
          <a:ln w="9525">
            <a:solidFill>
              <a:srgbClr val="FF0000"/>
            </a:solidFill>
            <a:miter lim="800000"/>
            <a:headEnd/>
            <a:tailEnd/>
          </a:ln>
        </p:spPr>
        <p:txBody>
          <a:bodyPr>
            <a:spAutoFit/>
          </a:bodyPr>
          <a:lstStyle/>
          <a:p>
            <a:r>
              <a:rPr lang="es-ES" sz="2400" dirty="0">
                <a:solidFill>
                  <a:srgbClr val="000066"/>
                </a:solidFill>
                <a:cs typeface="Times New Roman" pitchFamily="18" charset="0"/>
              </a:rPr>
              <a:t>MARKETING MIX</a:t>
            </a:r>
            <a:endParaRPr lang="es-ES" sz="2400" dirty="0">
              <a:solidFill>
                <a:srgbClr val="000066"/>
              </a:solidFill>
            </a:endParaRPr>
          </a:p>
        </p:txBody>
      </p:sp>
      <p:sp>
        <p:nvSpPr>
          <p:cNvPr id="59397" name="Line 5"/>
          <p:cNvSpPr>
            <a:spLocks noChangeShapeType="1"/>
          </p:cNvSpPr>
          <p:nvPr/>
        </p:nvSpPr>
        <p:spPr bwMode="auto">
          <a:xfrm>
            <a:off x="609600" y="6400800"/>
            <a:ext cx="7772400" cy="0"/>
          </a:xfrm>
          <a:prstGeom prst="line">
            <a:avLst/>
          </a:prstGeom>
          <a:noFill/>
          <a:ln w="9525">
            <a:solidFill>
              <a:srgbClr val="FF0000"/>
            </a:solidFill>
            <a:round/>
            <a:headEnd/>
            <a:tailEnd/>
          </a:ln>
        </p:spPr>
        <p:txBody>
          <a:bodyPr/>
          <a:lstStyle/>
          <a:p>
            <a:endParaRPr lang="es-ES"/>
          </a:p>
        </p:txBody>
      </p:sp>
      <p:sp>
        <p:nvSpPr>
          <p:cNvPr id="59398" name="Line 6"/>
          <p:cNvSpPr>
            <a:spLocks noChangeShapeType="1"/>
          </p:cNvSpPr>
          <p:nvPr/>
        </p:nvSpPr>
        <p:spPr bwMode="auto">
          <a:xfrm>
            <a:off x="609600" y="1524000"/>
            <a:ext cx="0" cy="4876800"/>
          </a:xfrm>
          <a:prstGeom prst="line">
            <a:avLst/>
          </a:prstGeom>
          <a:noFill/>
          <a:ln w="9525">
            <a:solidFill>
              <a:srgbClr val="000080"/>
            </a:solidFill>
            <a:round/>
            <a:headEnd/>
            <a:tailEnd/>
          </a:ln>
        </p:spPr>
        <p:txBody>
          <a:bodyPr/>
          <a:lstStyle/>
          <a:p>
            <a:endParaRPr lang="es-ES"/>
          </a:p>
        </p:txBody>
      </p:sp>
      <p:grpSp>
        <p:nvGrpSpPr>
          <p:cNvPr id="59399" name="Group 7"/>
          <p:cNvGrpSpPr>
            <a:grpSpLocks/>
          </p:cNvGrpSpPr>
          <p:nvPr/>
        </p:nvGrpSpPr>
        <p:grpSpPr bwMode="auto">
          <a:xfrm>
            <a:off x="8382000" y="6172200"/>
            <a:ext cx="304800" cy="304800"/>
            <a:chOff x="528" y="1200"/>
            <a:chExt cx="192" cy="192"/>
          </a:xfrm>
        </p:grpSpPr>
        <p:sp>
          <p:nvSpPr>
            <p:cNvPr id="59425" name="Rectangle 8"/>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59426" name="Rectangle 9"/>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
          <p:cNvSpPr txBox="1">
            <a:spLocks noChangeArrowheads="1"/>
          </p:cNvSpPr>
          <p:nvPr/>
        </p:nvSpPr>
        <p:spPr bwMode="auto">
          <a:xfrm>
            <a:off x="1828800" y="762000"/>
            <a:ext cx="5105400" cy="466725"/>
          </a:xfrm>
          <a:prstGeom prst="rect">
            <a:avLst/>
          </a:prstGeom>
          <a:noFill/>
          <a:ln w="9525">
            <a:solidFill>
              <a:srgbClr val="000080"/>
            </a:solidFill>
            <a:miter lim="800000"/>
            <a:headEnd/>
            <a:tailEnd/>
          </a:ln>
        </p:spPr>
        <p:txBody>
          <a:bodyPr>
            <a:spAutoFit/>
          </a:bodyPr>
          <a:lstStyle/>
          <a:p>
            <a:r>
              <a:rPr lang="es-EC" sz="2400">
                <a:solidFill>
                  <a:schemeClr val="tx1"/>
                </a:solidFill>
                <a:cs typeface="Times New Roman" pitchFamily="18" charset="0"/>
              </a:rPr>
              <a:t>PLAN DE MERCADEO</a:t>
            </a:r>
            <a:r>
              <a:rPr lang="es-ES" sz="2400">
                <a:solidFill>
                  <a:schemeClr val="tx1"/>
                </a:solidFill>
              </a:rPr>
              <a:t> </a:t>
            </a:r>
          </a:p>
        </p:txBody>
      </p:sp>
      <p:sp>
        <p:nvSpPr>
          <p:cNvPr id="12292" name="Text Box 3"/>
          <p:cNvSpPr txBox="1">
            <a:spLocks noChangeArrowheads="1"/>
          </p:cNvSpPr>
          <p:nvPr/>
        </p:nvSpPr>
        <p:spPr bwMode="auto">
          <a:xfrm>
            <a:off x="1066800" y="2057400"/>
            <a:ext cx="5410200" cy="457200"/>
          </a:xfrm>
          <a:prstGeom prst="rect">
            <a:avLst/>
          </a:prstGeom>
          <a:solidFill>
            <a:srgbClr val="000000"/>
          </a:solidFill>
          <a:ln w="9525">
            <a:noFill/>
            <a:miter lim="800000"/>
            <a:headEnd/>
            <a:tailEnd/>
          </a:ln>
        </p:spPr>
        <p:txBody>
          <a:bodyPr>
            <a:spAutoFit/>
          </a:bodyPr>
          <a:lstStyle/>
          <a:p>
            <a:r>
              <a:rPr lang="es-EC" sz="2400">
                <a:cs typeface="Times New Roman" pitchFamily="18" charset="0"/>
              </a:rPr>
              <a:t>PROPUESTA LOGOTIPO</a:t>
            </a:r>
            <a:r>
              <a:rPr lang="es-ES" sz="2400"/>
              <a:t> </a:t>
            </a:r>
          </a:p>
        </p:txBody>
      </p:sp>
      <p:sp>
        <p:nvSpPr>
          <p:cNvPr id="12293" name="Line 4"/>
          <p:cNvSpPr>
            <a:spLocks noChangeShapeType="1"/>
          </p:cNvSpPr>
          <p:nvPr/>
        </p:nvSpPr>
        <p:spPr bwMode="auto">
          <a:xfrm>
            <a:off x="6934200" y="2286000"/>
            <a:ext cx="1371600" cy="0"/>
          </a:xfrm>
          <a:prstGeom prst="line">
            <a:avLst/>
          </a:prstGeom>
          <a:noFill/>
          <a:ln w="9525">
            <a:solidFill>
              <a:srgbClr val="FF0000"/>
            </a:solidFill>
            <a:round/>
            <a:headEnd/>
            <a:tailEnd/>
          </a:ln>
        </p:spPr>
        <p:txBody>
          <a:bodyPr/>
          <a:lstStyle/>
          <a:p>
            <a:endParaRPr lang="es-ES"/>
          </a:p>
        </p:txBody>
      </p:sp>
      <p:sp>
        <p:nvSpPr>
          <p:cNvPr id="12294" name="Line 5"/>
          <p:cNvSpPr>
            <a:spLocks noChangeShapeType="1"/>
          </p:cNvSpPr>
          <p:nvPr/>
        </p:nvSpPr>
        <p:spPr bwMode="auto">
          <a:xfrm>
            <a:off x="8305800" y="2286000"/>
            <a:ext cx="0" cy="3810000"/>
          </a:xfrm>
          <a:prstGeom prst="line">
            <a:avLst/>
          </a:prstGeom>
          <a:noFill/>
          <a:ln w="9525">
            <a:solidFill>
              <a:srgbClr val="000080"/>
            </a:solidFill>
            <a:round/>
            <a:headEnd/>
            <a:tailEnd/>
          </a:ln>
        </p:spPr>
        <p:txBody>
          <a:bodyPr/>
          <a:lstStyle/>
          <a:p>
            <a:endParaRPr lang="es-ES"/>
          </a:p>
        </p:txBody>
      </p:sp>
      <p:sp>
        <p:nvSpPr>
          <p:cNvPr id="12295" name="Line 6"/>
          <p:cNvSpPr>
            <a:spLocks noChangeShapeType="1"/>
          </p:cNvSpPr>
          <p:nvPr/>
        </p:nvSpPr>
        <p:spPr bwMode="auto">
          <a:xfrm>
            <a:off x="1828800" y="6096000"/>
            <a:ext cx="6477000" cy="0"/>
          </a:xfrm>
          <a:prstGeom prst="line">
            <a:avLst/>
          </a:prstGeom>
          <a:noFill/>
          <a:ln w="9525">
            <a:solidFill>
              <a:srgbClr val="FF0000"/>
            </a:solidFill>
            <a:round/>
            <a:headEnd/>
            <a:tailEnd/>
          </a:ln>
        </p:spPr>
        <p:txBody>
          <a:bodyPr/>
          <a:lstStyle/>
          <a:p>
            <a:endParaRPr lang="es-ES"/>
          </a:p>
        </p:txBody>
      </p:sp>
      <p:grpSp>
        <p:nvGrpSpPr>
          <p:cNvPr id="12296" name="Group 7"/>
          <p:cNvGrpSpPr>
            <a:grpSpLocks/>
          </p:cNvGrpSpPr>
          <p:nvPr/>
        </p:nvGrpSpPr>
        <p:grpSpPr bwMode="auto">
          <a:xfrm>
            <a:off x="6781800" y="2133600"/>
            <a:ext cx="304800" cy="304800"/>
            <a:chOff x="528" y="1200"/>
            <a:chExt cx="192" cy="192"/>
          </a:xfrm>
        </p:grpSpPr>
        <p:sp>
          <p:nvSpPr>
            <p:cNvPr id="12300" name="Rectangle 8"/>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2301" name="Rectangle 9"/>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12297" name="Group 10"/>
          <p:cNvGrpSpPr>
            <a:grpSpLocks/>
          </p:cNvGrpSpPr>
          <p:nvPr/>
        </p:nvGrpSpPr>
        <p:grpSpPr bwMode="auto">
          <a:xfrm>
            <a:off x="1524000" y="5943600"/>
            <a:ext cx="304800" cy="304800"/>
            <a:chOff x="528" y="1200"/>
            <a:chExt cx="192" cy="192"/>
          </a:xfrm>
        </p:grpSpPr>
        <p:sp>
          <p:nvSpPr>
            <p:cNvPr id="12298" name="Rectangle 11"/>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2299" name="Rectangle 12"/>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pic>
        <p:nvPicPr>
          <p:cNvPr id="2" name="Picture 3"/>
          <p:cNvPicPr>
            <a:picLocks noChangeAspect="1" noChangeArrowheads="1"/>
          </p:cNvPicPr>
          <p:nvPr/>
        </p:nvPicPr>
        <p:blipFill>
          <a:blip r:embed="rId2"/>
          <a:srcRect/>
          <a:stretch>
            <a:fillRect/>
          </a:stretch>
        </p:blipFill>
        <p:spPr bwMode="auto">
          <a:xfrm>
            <a:off x="1928794" y="2571744"/>
            <a:ext cx="4357718"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890588" y="614363"/>
            <a:ext cx="1246187" cy="457200"/>
          </a:xfrm>
          <a:prstGeom prst="rect">
            <a:avLst/>
          </a:prstGeom>
          <a:solidFill>
            <a:schemeClr val="tx1"/>
          </a:solidFill>
          <a:ln w="9525">
            <a:noFill/>
            <a:miter lim="800000"/>
            <a:headEnd/>
            <a:tailEnd/>
          </a:ln>
        </p:spPr>
        <p:txBody>
          <a:bodyPr wrap="none">
            <a:spAutoFit/>
          </a:bodyPr>
          <a:lstStyle/>
          <a:p>
            <a:r>
              <a:rPr lang="es-ES_tradnl" sz="2400" dirty="0">
                <a:solidFill>
                  <a:srgbClr val="FFFFFF"/>
                </a:solidFill>
                <a:cs typeface="Arial" charset="0"/>
              </a:rPr>
              <a:t>PRECIO</a:t>
            </a:r>
            <a:endParaRPr lang="es-EC" sz="2400" dirty="0"/>
          </a:p>
        </p:txBody>
      </p:sp>
      <p:sp>
        <p:nvSpPr>
          <p:cNvPr id="62467" name="Text Box 3"/>
          <p:cNvSpPr txBox="1">
            <a:spLocks noChangeArrowheads="1"/>
          </p:cNvSpPr>
          <p:nvPr/>
        </p:nvSpPr>
        <p:spPr bwMode="auto">
          <a:xfrm>
            <a:off x="1295400" y="1752600"/>
            <a:ext cx="6824663" cy="1477328"/>
          </a:xfrm>
          <a:prstGeom prst="rect">
            <a:avLst/>
          </a:prstGeom>
          <a:noFill/>
          <a:ln w="9525">
            <a:noFill/>
            <a:miter lim="800000"/>
            <a:headEnd/>
            <a:tailEnd/>
          </a:ln>
        </p:spPr>
        <p:txBody>
          <a:bodyPr>
            <a:spAutoFit/>
          </a:bodyPr>
          <a:lstStyle/>
          <a:p>
            <a:pPr algn="just"/>
            <a:r>
              <a:rPr lang="es-ES" dirty="0" smtClean="0">
                <a:solidFill>
                  <a:schemeClr val="tx1"/>
                </a:solidFill>
                <a:latin typeface="Tahoma" pitchFamily="34" charset="0"/>
                <a:cs typeface="Arial" charset="0"/>
              </a:rPr>
              <a:t>El texto de Matemáticas con aplicaciones a la Ingeniería, Administración, Economía y Finanzas para el Primer Año de Bachillerato del nuevo Bachillerato General Unificado (BGU) según las encuestas que realizamos a los padres de familia que son quienes adquirirán el producto será de 15 dólares.</a:t>
            </a:r>
            <a:endParaRPr lang="es-EC" dirty="0">
              <a:solidFill>
                <a:schemeClr val="tx1"/>
              </a:solidFill>
              <a:latin typeface="Tahoma" pitchFamily="34" charset="0"/>
            </a:endParaRPr>
          </a:p>
        </p:txBody>
      </p:sp>
      <p:sp>
        <p:nvSpPr>
          <p:cNvPr id="62473" name="Line 19"/>
          <p:cNvSpPr>
            <a:spLocks noChangeShapeType="1"/>
          </p:cNvSpPr>
          <p:nvPr/>
        </p:nvSpPr>
        <p:spPr bwMode="auto">
          <a:xfrm>
            <a:off x="2209800" y="914400"/>
            <a:ext cx="6477000" cy="0"/>
          </a:xfrm>
          <a:prstGeom prst="line">
            <a:avLst/>
          </a:prstGeom>
          <a:noFill/>
          <a:ln w="9525">
            <a:solidFill>
              <a:srgbClr val="FF0000"/>
            </a:solidFill>
            <a:round/>
            <a:headEnd/>
            <a:tailEnd/>
          </a:ln>
        </p:spPr>
        <p:txBody>
          <a:bodyPr/>
          <a:lstStyle/>
          <a:p>
            <a:endParaRPr lang="es-ES"/>
          </a:p>
        </p:txBody>
      </p:sp>
      <p:sp>
        <p:nvSpPr>
          <p:cNvPr id="62474" name="Line 20"/>
          <p:cNvSpPr>
            <a:spLocks noChangeShapeType="1"/>
          </p:cNvSpPr>
          <p:nvPr/>
        </p:nvSpPr>
        <p:spPr bwMode="auto">
          <a:xfrm>
            <a:off x="8686800" y="914400"/>
            <a:ext cx="0" cy="5191432"/>
          </a:xfrm>
          <a:prstGeom prst="line">
            <a:avLst/>
          </a:prstGeom>
          <a:noFill/>
          <a:ln w="9525">
            <a:solidFill>
              <a:srgbClr val="000080"/>
            </a:solidFill>
            <a:round/>
            <a:headEnd/>
            <a:tailEnd/>
          </a:ln>
        </p:spPr>
        <p:txBody>
          <a:bodyPr/>
          <a:lstStyle/>
          <a:p>
            <a:endParaRPr lang="es-ES"/>
          </a:p>
        </p:txBody>
      </p:sp>
      <p:sp>
        <p:nvSpPr>
          <p:cNvPr id="21" name="Line 6"/>
          <p:cNvSpPr>
            <a:spLocks noChangeShapeType="1"/>
          </p:cNvSpPr>
          <p:nvPr/>
        </p:nvSpPr>
        <p:spPr bwMode="auto">
          <a:xfrm>
            <a:off x="1828800" y="6096000"/>
            <a:ext cx="6843252" cy="9832"/>
          </a:xfrm>
          <a:prstGeom prst="line">
            <a:avLst/>
          </a:prstGeom>
          <a:noFill/>
          <a:ln w="9525">
            <a:solidFill>
              <a:srgbClr val="FF0000"/>
            </a:solidFill>
            <a:round/>
            <a:headEnd/>
            <a:tailEnd/>
          </a:ln>
        </p:spPr>
        <p:txBody>
          <a:bodyPr/>
          <a:lstStyle/>
          <a:p>
            <a:endParaRPr lang="es-ES"/>
          </a:p>
        </p:txBody>
      </p:sp>
      <p:grpSp>
        <p:nvGrpSpPr>
          <p:cNvPr id="22" name="Group 10"/>
          <p:cNvGrpSpPr>
            <a:grpSpLocks/>
          </p:cNvGrpSpPr>
          <p:nvPr/>
        </p:nvGrpSpPr>
        <p:grpSpPr bwMode="auto">
          <a:xfrm>
            <a:off x="1524000" y="5943600"/>
            <a:ext cx="304800" cy="304800"/>
            <a:chOff x="528" y="1200"/>
            <a:chExt cx="192" cy="192"/>
          </a:xfrm>
        </p:grpSpPr>
        <p:sp>
          <p:nvSpPr>
            <p:cNvPr id="23" name="Rectangle 11"/>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4" name="Rectangle 12"/>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698500" y="465138"/>
            <a:ext cx="1019830" cy="461665"/>
          </a:xfrm>
          <a:prstGeom prst="rect">
            <a:avLst/>
          </a:prstGeom>
          <a:solidFill>
            <a:schemeClr val="tx1"/>
          </a:solidFill>
          <a:ln w="9525">
            <a:noFill/>
            <a:miter lim="800000"/>
            <a:headEnd/>
            <a:tailEnd/>
          </a:ln>
        </p:spPr>
        <p:txBody>
          <a:bodyPr wrap="none">
            <a:spAutoFit/>
          </a:bodyPr>
          <a:lstStyle/>
          <a:p>
            <a:r>
              <a:rPr lang="es-EC" sz="2400" dirty="0" smtClean="0">
                <a:solidFill>
                  <a:srgbClr val="FFFFFF"/>
                </a:solidFill>
                <a:cs typeface="Arial" charset="0"/>
              </a:rPr>
              <a:t>Plaza</a:t>
            </a:r>
            <a:r>
              <a:rPr lang="es-EC" dirty="0" smtClean="0"/>
              <a:t> </a:t>
            </a:r>
            <a:endParaRPr lang="es-EC" dirty="0"/>
          </a:p>
        </p:txBody>
      </p:sp>
      <p:sp>
        <p:nvSpPr>
          <p:cNvPr id="63500" name="Line 18"/>
          <p:cNvSpPr>
            <a:spLocks noChangeShapeType="1"/>
          </p:cNvSpPr>
          <p:nvPr/>
        </p:nvSpPr>
        <p:spPr bwMode="auto">
          <a:xfrm flipH="1">
            <a:off x="1000099" y="929148"/>
            <a:ext cx="17539" cy="5214496"/>
          </a:xfrm>
          <a:prstGeom prst="line">
            <a:avLst/>
          </a:prstGeom>
          <a:noFill/>
          <a:ln w="9525">
            <a:solidFill>
              <a:srgbClr val="000080"/>
            </a:solidFill>
            <a:round/>
            <a:headEnd/>
            <a:tailEnd/>
          </a:ln>
        </p:spPr>
        <p:txBody>
          <a:bodyPr/>
          <a:lstStyle/>
          <a:p>
            <a:endParaRPr lang="es-ES"/>
          </a:p>
        </p:txBody>
      </p:sp>
      <p:sp>
        <p:nvSpPr>
          <p:cNvPr id="63501" name="Line 19"/>
          <p:cNvSpPr>
            <a:spLocks noChangeShapeType="1"/>
          </p:cNvSpPr>
          <p:nvPr/>
        </p:nvSpPr>
        <p:spPr bwMode="auto">
          <a:xfrm flipV="1">
            <a:off x="1000099" y="6120581"/>
            <a:ext cx="7642455" cy="23063"/>
          </a:xfrm>
          <a:prstGeom prst="line">
            <a:avLst/>
          </a:prstGeom>
          <a:noFill/>
          <a:ln w="9525">
            <a:solidFill>
              <a:srgbClr val="FF0000"/>
            </a:solidFill>
            <a:round/>
            <a:headEnd/>
            <a:tailEnd/>
          </a:ln>
        </p:spPr>
        <p:txBody>
          <a:bodyPr/>
          <a:lstStyle/>
          <a:p>
            <a:endParaRPr lang="es-ES"/>
          </a:p>
        </p:txBody>
      </p:sp>
      <p:sp>
        <p:nvSpPr>
          <p:cNvPr id="21" name="Text Box 3"/>
          <p:cNvSpPr txBox="1">
            <a:spLocks noChangeArrowheads="1"/>
          </p:cNvSpPr>
          <p:nvPr/>
        </p:nvSpPr>
        <p:spPr bwMode="auto">
          <a:xfrm>
            <a:off x="1285852" y="1214422"/>
            <a:ext cx="6824663" cy="646331"/>
          </a:xfrm>
          <a:prstGeom prst="rect">
            <a:avLst/>
          </a:prstGeom>
          <a:noFill/>
          <a:ln w="9525">
            <a:noFill/>
            <a:miter lim="800000"/>
            <a:headEnd/>
            <a:tailEnd/>
          </a:ln>
        </p:spPr>
        <p:txBody>
          <a:bodyPr wrap="square">
            <a:spAutoFit/>
          </a:bodyPr>
          <a:lstStyle/>
          <a:p>
            <a:pPr algn="just"/>
            <a:r>
              <a:rPr lang="es-ES" dirty="0" smtClean="0">
                <a:solidFill>
                  <a:schemeClr val="tx1"/>
                </a:solidFill>
                <a:latin typeface="Tahoma" pitchFamily="34" charset="0"/>
                <a:cs typeface="Arial" charset="0"/>
              </a:rPr>
              <a:t>la venta se realizará por intermedio de las librerías más cercanas al sitio donde se encuentra establecido el colegio.</a:t>
            </a:r>
            <a:endParaRPr lang="es-EC" dirty="0">
              <a:solidFill>
                <a:schemeClr val="tx1"/>
              </a:solidFill>
              <a:latin typeface="Tahoma"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6215063" y="239713"/>
            <a:ext cx="2043112" cy="457200"/>
          </a:xfrm>
          <a:prstGeom prst="rect">
            <a:avLst/>
          </a:prstGeom>
          <a:solidFill>
            <a:schemeClr val="tx1"/>
          </a:solidFill>
          <a:ln w="9525">
            <a:noFill/>
            <a:miter lim="800000"/>
            <a:headEnd/>
            <a:tailEnd/>
          </a:ln>
        </p:spPr>
        <p:txBody>
          <a:bodyPr wrap="none">
            <a:spAutoFit/>
          </a:bodyPr>
          <a:lstStyle/>
          <a:p>
            <a:r>
              <a:rPr lang="en-GB" sz="2400">
                <a:solidFill>
                  <a:srgbClr val="FFFFFF"/>
                </a:solidFill>
                <a:cs typeface="Arial" charset="0"/>
              </a:rPr>
              <a:t>PROMOCION</a:t>
            </a:r>
            <a:r>
              <a:rPr lang="es-EC"/>
              <a:t> </a:t>
            </a:r>
          </a:p>
        </p:txBody>
      </p:sp>
      <p:sp>
        <p:nvSpPr>
          <p:cNvPr id="64515" name="Rectangle 3"/>
          <p:cNvSpPr>
            <a:spLocks noChangeArrowheads="1"/>
          </p:cNvSpPr>
          <p:nvPr/>
        </p:nvSpPr>
        <p:spPr bwMode="auto">
          <a:xfrm>
            <a:off x="2286000" y="1066800"/>
            <a:ext cx="2919413" cy="366713"/>
          </a:xfrm>
          <a:prstGeom prst="rect">
            <a:avLst/>
          </a:prstGeom>
          <a:noFill/>
          <a:ln w="9525">
            <a:noFill/>
            <a:miter lim="800000"/>
            <a:headEnd/>
            <a:tailEnd/>
          </a:ln>
        </p:spPr>
        <p:txBody>
          <a:bodyPr wrap="none">
            <a:spAutoFit/>
          </a:bodyPr>
          <a:lstStyle/>
          <a:p>
            <a:pPr algn="l"/>
            <a:r>
              <a:rPr lang="es-MX" b="1" dirty="0">
                <a:solidFill>
                  <a:srgbClr val="000000"/>
                </a:solidFill>
                <a:latin typeface="Tahoma" pitchFamily="34" charset="0"/>
                <a:cs typeface="Times New Roman" pitchFamily="18" charset="0"/>
              </a:rPr>
              <a:t>RELACIONES PUBLICAS</a:t>
            </a:r>
            <a:endParaRPr lang="es-EC" dirty="0">
              <a:solidFill>
                <a:srgbClr val="000000"/>
              </a:solidFill>
              <a:latin typeface="Tahoma" pitchFamily="34" charset="0"/>
              <a:cs typeface="Arial" charset="0"/>
            </a:endParaRPr>
          </a:p>
        </p:txBody>
      </p:sp>
      <p:sp>
        <p:nvSpPr>
          <p:cNvPr id="64516" name="Rectangle 4"/>
          <p:cNvSpPr>
            <a:spLocks noChangeArrowheads="1"/>
          </p:cNvSpPr>
          <p:nvPr/>
        </p:nvSpPr>
        <p:spPr bwMode="auto">
          <a:xfrm>
            <a:off x="857224" y="1857364"/>
            <a:ext cx="6781800" cy="4801314"/>
          </a:xfrm>
          <a:prstGeom prst="rect">
            <a:avLst/>
          </a:prstGeom>
          <a:noFill/>
          <a:ln w="9525">
            <a:noFill/>
            <a:miter lim="800000"/>
            <a:headEnd/>
            <a:tailEnd/>
          </a:ln>
        </p:spPr>
        <p:txBody>
          <a:bodyPr>
            <a:spAutoFit/>
          </a:bodyPr>
          <a:lstStyle/>
          <a:p>
            <a:pPr algn="just"/>
            <a:r>
              <a:rPr lang="es-ES" dirty="0" smtClean="0">
                <a:solidFill>
                  <a:srgbClr val="000000"/>
                </a:solidFill>
                <a:latin typeface="Arial" charset="0"/>
                <a:cs typeface="Arial" charset="0"/>
              </a:rPr>
              <a:t>•Visita a los profesores de Matemáticas del primer año de Bachillerato en sus respectivos planteles, haciéndole la entrega de un ejemplar para su revisión por parte del docente. Además se le explica en detalle todo lo que el texto le ofrece y como podría ayudarlo en sus clases.</a:t>
            </a:r>
          </a:p>
          <a:p>
            <a:pPr algn="just"/>
            <a:endParaRPr lang="es-ES" dirty="0" smtClean="0">
              <a:solidFill>
                <a:srgbClr val="000000"/>
              </a:solidFill>
              <a:latin typeface="Arial" charset="0"/>
              <a:cs typeface="Arial" charset="0"/>
            </a:endParaRPr>
          </a:p>
          <a:p>
            <a:pPr algn="just"/>
            <a:r>
              <a:rPr lang="es-ES" dirty="0" smtClean="0">
                <a:solidFill>
                  <a:srgbClr val="000000"/>
                </a:solidFill>
                <a:latin typeface="Arial" charset="0"/>
                <a:cs typeface="Arial" charset="0"/>
              </a:rPr>
              <a:t>•Se elaborarán bolígrafos, bolsos y agendas para obsequiar a los profesores que se visiten en sus establecimientos educativos. </a:t>
            </a:r>
          </a:p>
          <a:p>
            <a:pPr algn="just"/>
            <a:endParaRPr lang="es-ES" dirty="0" smtClean="0">
              <a:solidFill>
                <a:srgbClr val="000000"/>
              </a:solidFill>
              <a:latin typeface="Arial" charset="0"/>
              <a:cs typeface="Arial" charset="0"/>
            </a:endParaRPr>
          </a:p>
          <a:p>
            <a:pPr algn="just"/>
            <a:r>
              <a:rPr lang="es-ES" dirty="0" smtClean="0">
                <a:solidFill>
                  <a:srgbClr val="000000"/>
                </a:solidFill>
                <a:latin typeface="Arial" charset="0"/>
                <a:cs typeface="Arial" charset="0"/>
              </a:rPr>
              <a:t>•Se crearán reuniones de lanzamiento del texto en algún auditorio o centro de exposiciones donde se cursarán invitaciones para los docentes de Matemática. En estas reuniones se expondrán las principales características del texto y las bondades de su uso en el salón de clase.</a:t>
            </a:r>
            <a:endParaRPr lang="es-ES" dirty="0">
              <a:solidFill>
                <a:srgbClr val="000000"/>
              </a:solidFill>
              <a:latin typeface="Arial" charset="0"/>
              <a:cs typeface="Arial" charset="0"/>
            </a:endParaRPr>
          </a:p>
        </p:txBody>
      </p:sp>
      <p:sp>
        <p:nvSpPr>
          <p:cNvPr id="64521" name="Line 17"/>
          <p:cNvSpPr>
            <a:spLocks noChangeShapeType="1"/>
          </p:cNvSpPr>
          <p:nvPr/>
        </p:nvSpPr>
        <p:spPr bwMode="auto">
          <a:xfrm>
            <a:off x="928662" y="1643050"/>
            <a:ext cx="6858000" cy="0"/>
          </a:xfrm>
          <a:prstGeom prst="line">
            <a:avLst/>
          </a:prstGeom>
          <a:noFill/>
          <a:ln w="9525">
            <a:solidFill>
              <a:srgbClr val="FF0000"/>
            </a:solidFill>
            <a:round/>
            <a:headEnd/>
            <a:tailEnd/>
          </a:ln>
        </p:spPr>
        <p:txBody>
          <a:bodyPr/>
          <a:lstStyle/>
          <a:p>
            <a:endParaRPr lang="es-ES"/>
          </a:p>
        </p:txBody>
      </p:sp>
      <p:sp>
        <p:nvSpPr>
          <p:cNvPr id="64522" name="Line 18"/>
          <p:cNvSpPr>
            <a:spLocks noChangeShapeType="1"/>
          </p:cNvSpPr>
          <p:nvPr/>
        </p:nvSpPr>
        <p:spPr bwMode="auto">
          <a:xfrm>
            <a:off x="7772400" y="678426"/>
            <a:ext cx="14262" cy="964624"/>
          </a:xfrm>
          <a:prstGeom prst="line">
            <a:avLst/>
          </a:prstGeom>
          <a:noFill/>
          <a:ln w="9525">
            <a:solidFill>
              <a:srgbClr val="000080"/>
            </a:solidFill>
            <a:round/>
            <a:headEnd/>
            <a:tailEnd/>
          </a:ln>
        </p:spPr>
        <p:txBody>
          <a:bodyPr/>
          <a:lstStyle/>
          <a:p>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429000" y="609600"/>
            <a:ext cx="2514600" cy="830997"/>
          </a:xfrm>
          <a:prstGeom prst="rect">
            <a:avLst/>
          </a:prstGeom>
          <a:noFill/>
          <a:ln w="25400">
            <a:solidFill>
              <a:srgbClr val="000080"/>
            </a:solidFill>
            <a:miter lim="800000"/>
            <a:headEnd/>
            <a:tailEnd/>
          </a:ln>
        </p:spPr>
        <p:txBody>
          <a:bodyPr>
            <a:spAutoFit/>
          </a:bodyPr>
          <a:lstStyle/>
          <a:p>
            <a:r>
              <a:rPr lang="es-EC" sz="2400" dirty="0" smtClean="0">
                <a:solidFill>
                  <a:schemeClr val="tx1"/>
                </a:solidFill>
              </a:rPr>
              <a:t>Características del producto</a:t>
            </a:r>
            <a:endParaRPr lang="es-ES" sz="2400" dirty="0">
              <a:solidFill>
                <a:schemeClr val="tx1"/>
              </a:solidFill>
            </a:endParaRPr>
          </a:p>
        </p:txBody>
      </p:sp>
      <p:sp>
        <p:nvSpPr>
          <p:cNvPr id="22531" name="Line 3"/>
          <p:cNvSpPr>
            <a:spLocks noChangeShapeType="1"/>
          </p:cNvSpPr>
          <p:nvPr/>
        </p:nvSpPr>
        <p:spPr bwMode="auto">
          <a:xfrm>
            <a:off x="609600" y="838200"/>
            <a:ext cx="2743200" cy="0"/>
          </a:xfrm>
          <a:prstGeom prst="line">
            <a:avLst/>
          </a:prstGeom>
          <a:noFill/>
          <a:ln w="19050">
            <a:solidFill>
              <a:srgbClr val="FF0000"/>
            </a:solidFill>
            <a:round/>
            <a:headEnd/>
            <a:tailEnd/>
          </a:ln>
        </p:spPr>
        <p:txBody>
          <a:bodyPr/>
          <a:lstStyle/>
          <a:p>
            <a:endParaRPr lang="es-ES"/>
          </a:p>
        </p:txBody>
      </p:sp>
      <p:sp>
        <p:nvSpPr>
          <p:cNvPr id="22532" name="Line 4"/>
          <p:cNvSpPr>
            <a:spLocks noChangeShapeType="1"/>
          </p:cNvSpPr>
          <p:nvPr/>
        </p:nvSpPr>
        <p:spPr bwMode="auto">
          <a:xfrm>
            <a:off x="5988050" y="838200"/>
            <a:ext cx="2743200" cy="0"/>
          </a:xfrm>
          <a:prstGeom prst="line">
            <a:avLst/>
          </a:prstGeom>
          <a:noFill/>
          <a:ln w="19050">
            <a:solidFill>
              <a:srgbClr val="FF0000"/>
            </a:solidFill>
            <a:round/>
            <a:headEnd/>
            <a:tailEnd/>
          </a:ln>
        </p:spPr>
        <p:txBody>
          <a:bodyPr/>
          <a:lstStyle/>
          <a:p>
            <a:endParaRPr lang="es-ES"/>
          </a:p>
        </p:txBody>
      </p:sp>
      <p:sp>
        <p:nvSpPr>
          <p:cNvPr id="29" name="28 Rectángulo"/>
          <p:cNvSpPr/>
          <p:nvPr/>
        </p:nvSpPr>
        <p:spPr>
          <a:xfrm>
            <a:off x="428596" y="1643050"/>
            <a:ext cx="3480440" cy="369332"/>
          </a:xfrm>
          <a:prstGeom prst="rect">
            <a:avLst/>
          </a:prstGeom>
        </p:spPr>
        <p:txBody>
          <a:bodyPr wrap="none">
            <a:spAutoFit/>
          </a:bodyPr>
          <a:lstStyle/>
          <a:p>
            <a:r>
              <a:rPr lang="es-ES" b="1" dirty="0" smtClean="0">
                <a:solidFill>
                  <a:schemeClr val="tx1"/>
                </a:solidFill>
                <a:latin typeface="Tahoma" pitchFamily="34" charset="0"/>
                <a:cs typeface="Tahoma" pitchFamily="34" charset="0"/>
              </a:rPr>
              <a:t>	Criterios económicos.</a:t>
            </a:r>
          </a:p>
        </p:txBody>
      </p:sp>
      <p:grpSp>
        <p:nvGrpSpPr>
          <p:cNvPr id="2" name="Group 15"/>
          <p:cNvGrpSpPr>
            <a:grpSpLocks/>
          </p:cNvGrpSpPr>
          <p:nvPr/>
        </p:nvGrpSpPr>
        <p:grpSpPr bwMode="auto">
          <a:xfrm>
            <a:off x="642910" y="1643050"/>
            <a:ext cx="304800" cy="304800"/>
            <a:chOff x="528" y="1200"/>
            <a:chExt cx="192" cy="192"/>
          </a:xfrm>
        </p:grpSpPr>
        <p:sp>
          <p:nvSpPr>
            <p:cNvPr id="31" name="Rectangle 1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2" name="Rectangle 1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74753" name="Rectangle 1"/>
          <p:cNvSpPr>
            <a:spLocks noChangeArrowheads="1"/>
          </p:cNvSpPr>
          <p:nvPr/>
        </p:nvSpPr>
        <p:spPr bwMode="auto">
          <a:xfrm>
            <a:off x="857224" y="2143116"/>
            <a:ext cx="7715303"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Bef>
                <a:spcPct val="0"/>
              </a:spcBef>
              <a:buFontTx/>
              <a:buChar char="•"/>
            </a:pPr>
            <a:r>
              <a:rPr lang="es-ES" dirty="0" smtClean="0">
                <a:solidFill>
                  <a:schemeClr val="tx1"/>
                </a:solidFill>
                <a:latin typeface="Tahoma" pitchFamily="34" charset="0"/>
                <a:cs typeface="Tahoma" pitchFamily="34" charset="0"/>
              </a:rPr>
              <a:t>Empleo de ejercicios y problemas existentes como banco de información útil para elaborar el material impreso, y no invertir en conseguir nueva información; ahorrando tiempo y dinero.</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buFontTx/>
              <a:buChar char="•"/>
            </a:pPr>
            <a:r>
              <a:rPr lang="es-ES" dirty="0" smtClean="0">
                <a:solidFill>
                  <a:schemeClr val="tx1"/>
                </a:solidFill>
                <a:latin typeface="Tahoma" pitchFamily="34" charset="0"/>
                <a:cs typeface="Tahoma" pitchFamily="34" charset="0"/>
              </a:rPr>
              <a:t>Para la producción, siguiendo el principio de economías a escala, se puede reproducir un buen volumen de libros que permita abaratar costo.</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endParaRPr lang="es-ES" dirty="0" smtClean="0">
              <a:solidFill>
                <a:schemeClr val="tx1"/>
              </a:solidFill>
              <a:latin typeface="Tahoma" pitchFamily="34" charset="0"/>
              <a:cs typeface="Tahoma" pitchFamily="34" charset="0"/>
            </a:endParaRPr>
          </a:p>
        </p:txBody>
      </p:sp>
      <p:grpSp>
        <p:nvGrpSpPr>
          <p:cNvPr id="10" name="Group 15"/>
          <p:cNvGrpSpPr>
            <a:grpSpLocks/>
          </p:cNvGrpSpPr>
          <p:nvPr/>
        </p:nvGrpSpPr>
        <p:grpSpPr bwMode="auto">
          <a:xfrm>
            <a:off x="642910" y="4214818"/>
            <a:ext cx="304800" cy="304800"/>
            <a:chOff x="528" y="1200"/>
            <a:chExt cx="192" cy="192"/>
          </a:xfrm>
        </p:grpSpPr>
        <p:sp>
          <p:nvSpPr>
            <p:cNvPr id="11" name="Rectangle 1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2" name="Rectangle 1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83969" name="Rectangle 1"/>
          <p:cNvSpPr>
            <a:spLocks noChangeArrowheads="1"/>
          </p:cNvSpPr>
          <p:nvPr/>
        </p:nvSpPr>
        <p:spPr bwMode="auto">
          <a:xfrm>
            <a:off x="1285852" y="4143380"/>
            <a:ext cx="443102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450850" algn="l"/>
              </a:tabLst>
            </a:pPr>
            <a:r>
              <a:rPr lang="es-ES" b="1" dirty="0" smtClean="0">
                <a:solidFill>
                  <a:schemeClr val="tx1"/>
                </a:solidFill>
                <a:latin typeface="Tahoma" pitchFamily="34" charset="0"/>
                <a:cs typeface="Tahoma" pitchFamily="34" charset="0"/>
              </a:rPr>
              <a:t>La elaboración del material impreso</a:t>
            </a:r>
          </a:p>
        </p:txBody>
      </p:sp>
      <p:sp>
        <p:nvSpPr>
          <p:cNvPr id="14" name="Rectangle 1"/>
          <p:cNvSpPr>
            <a:spLocks noChangeArrowheads="1"/>
          </p:cNvSpPr>
          <p:nvPr/>
        </p:nvSpPr>
        <p:spPr bwMode="auto">
          <a:xfrm>
            <a:off x="857224" y="4572008"/>
            <a:ext cx="7715303"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Bef>
                <a:spcPct val="0"/>
              </a:spcBef>
              <a:buFontTx/>
              <a:buChar char="•"/>
            </a:pPr>
            <a:r>
              <a:rPr lang="es-ES" dirty="0" smtClean="0">
                <a:solidFill>
                  <a:schemeClr val="tx1"/>
                </a:solidFill>
                <a:latin typeface="Tahoma" pitchFamily="34" charset="0"/>
                <a:cs typeface="Tahoma" pitchFamily="34" charset="0"/>
              </a:rPr>
              <a:t>Selección de la información.</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buFontTx/>
              <a:buChar char="•"/>
            </a:pPr>
            <a:r>
              <a:rPr lang="es-ES" dirty="0" smtClean="0">
                <a:solidFill>
                  <a:schemeClr val="tx1"/>
                </a:solidFill>
                <a:latin typeface="Tahoma" pitchFamily="34" charset="0"/>
                <a:cs typeface="Tahoma" pitchFamily="34" charset="0"/>
              </a:rPr>
              <a:t>Procesamiento de la información.</a:t>
            </a:r>
          </a:p>
          <a:p>
            <a:pPr lvl="0" algn="just">
              <a:spcBef>
                <a:spcPct val="0"/>
              </a:spcBef>
              <a:buFontTx/>
              <a:buChar char="•"/>
            </a:pPr>
            <a:endParaRPr lang="es-ES" dirty="0" smtClean="0">
              <a:solidFill>
                <a:schemeClr val="tx1"/>
              </a:solidFill>
              <a:latin typeface="Tahoma" pitchFamily="34" charset="0"/>
              <a:cs typeface="Tahoma" pitchFamily="34" charset="0"/>
            </a:endParaRPr>
          </a:p>
          <a:p>
            <a:pPr lvl="0" algn="just">
              <a:spcBef>
                <a:spcPct val="0"/>
              </a:spcBef>
              <a:buFontTx/>
              <a:buChar char="•"/>
            </a:pPr>
            <a:r>
              <a:rPr lang="es-ES" dirty="0" smtClean="0">
                <a:solidFill>
                  <a:schemeClr val="tx1"/>
                </a:solidFill>
                <a:latin typeface="Tahoma" pitchFamily="34" charset="0"/>
                <a:cs typeface="Tahoma" pitchFamily="34" charset="0"/>
              </a:rPr>
              <a:t>Organización y estructuración del material impreso.</a:t>
            </a:r>
          </a:p>
          <a:p>
            <a:pPr lvl="0" algn="just">
              <a:spcBef>
                <a:spcPct val="0"/>
              </a:spcBef>
              <a:buFontTx/>
              <a:buChar char="•"/>
            </a:pPr>
            <a:endParaRPr lang="es-ES" dirty="0" smtClean="0">
              <a:solidFill>
                <a:schemeClr val="tx1"/>
              </a:solidFill>
              <a:latin typeface="Tahoma" pitchFamily="34" charset="0"/>
              <a:cs typeface="Tahoma" pitchFamily="34" charset="0"/>
            </a:endParaRPr>
          </a:p>
          <a:p>
            <a:pPr lvl="0" algn="just">
              <a:spcBef>
                <a:spcPct val="0"/>
              </a:spcBef>
              <a:buFontTx/>
              <a:buChar char="•"/>
            </a:pPr>
            <a:r>
              <a:rPr lang="es-ES" dirty="0" smtClean="0">
                <a:solidFill>
                  <a:schemeClr val="tx1"/>
                </a:solidFill>
                <a:latin typeface="Tahoma" pitchFamily="34" charset="0"/>
                <a:cs typeface="Tahoma" pitchFamily="34" charset="0"/>
              </a:rPr>
              <a:t>Levantamiento del texto</a:t>
            </a:r>
          </a:p>
          <a:p>
            <a:pPr lvl="0" algn="just">
              <a:spcBef>
                <a:spcPct val="0"/>
              </a:spcBef>
            </a:pPr>
            <a:endParaRPr lang="es-ES" dirty="0" smtClean="0">
              <a:solidFill>
                <a:schemeClr val="tx1"/>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28800" y="762000"/>
            <a:ext cx="5105400" cy="466725"/>
          </a:xfrm>
          <a:prstGeom prst="rect">
            <a:avLst/>
          </a:prstGeom>
          <a:noFill/>
          <a:ln w="9525">
            <a:solidFill>
              <a:srgbClr val="000080"/>
            </a:solidFill>
            <a:miter lim="800000"/>
            <a:headEnd/>
            <a:tailEnd/>
          </a:ln>
        </p:spPr>
        <p:txBody>
          <a:bodyPr>
            <a:spAutoFit/>
          </a:bodyPr>
          <a:lstStyle/>
          <a:p>
            <a:r>
              <a:rPr lang="es-ES_tradnl" sz="2400" dirty="0" smtClean="0">
                <a:solidFill>
                  <a:schemeClr val="tx1"/>
                </a:solidFill>
                <a:cs typeface="Times New Roman" pitchFamily="18" charset="0"/>
              </a:rPr>
              <a:t>ESTUDIO TECNICO</a:t>
            </a:r>
            <a:endParaRPr lang="es-ES" sz="2400" dirty="0">
              <a:solidFill>
                <a:schemeClr val="tx1"/>
              </a:solidFill>
            </a:endParaRPr>
          </a:p>
        </p:txBody>
      </p:sp>
      <p:sp>
        <p:nvSpPr>
          <p:cNvPr id="5" name="Text Box 3"/>
          <p:cNvSpPr txBox="1">
            <a:spLocks noChangeArrowheads="1"/>
          </p:cNvSpPr>
          <p:nvPr/>
        </p:nvSpPr>
        <p:spPr bwMode="auto">
          <a:xfrm>
            <a:off x="1066800" y="1524000"/>
            <a:ext cx="6248400" cy="457200"/>
          </a:xfrm>
          <a:prstGeom prst="rect">
            <a:avLst/>
          </a:prstGeom>
          <a:solidFill>
            <a:srgbClr val="000000"/>
          </a:solidFill>
          <a:ln w="9525">
            <a:noFill/>
            <a:miter lim="800000"/>
            <a:headEnd/>
            <a:tailEnd/>
          </a:ln>
        </p:spPr>
        <p:txBody>
          <a:bodyPr>
            <a:spAutoFit/>
          </a:bodyPr>
          <a:lstStyle/>
          <a:p>
            <a:r>
              <a:rPr lang="es-EC" sz="2400" dirty="0" smtClean="0">
                <a:cs typeface="Times New Roman" pitchFamily="18" charset="0"/>
              </a:rPr>
              <a:t>Proceso</a:t>
            </a:r>
            <a:endParaRPr lang="es-ES" sz="2400" dirty="0"/>
          </a:p>
        </p:txBody>
      </p:sp>
      <p:sp>
        <p:nvSpPr>
          <p:cNvPr id="6" name="Line 4"/>
          <p:cNvSpPr>
            <a:spLocks noChangeShapeType="1"/>
          </p:cNvSpPr>
          <p:nvPr/>
        </p:nvSpPr>
        <p:spPr bwMode="auto">
          <a:xfrm>
            <a:off x="7848600" y="1752600"/>
            <a:ext cx="457200" cy="0"/>
          </a:xfrm>
          <a:prstGeom prst="line">
            <a:avLst/>
          </a:prstGeom>
          <a:noFill/>
          <a:ln w="9525">
            <a:solidFill>
              <a:srgbClr val="FF0000"/>
            </a:solidFill>
            <a:round/>
            <a:headEnd/>
            <a:tailEnd/>
          </a:ln>
        </p:spPr>
        <p:txBody>
          <a:bodyPr/>
          <a:lstStyle/>
          <a:p>
            <a:endParaRPr lang="es-ES"/>
          </a:p>
        </p:txBody>
      </p:sp>
      <p:sp>
        <p:nvSpPr>
          <p:cNvPr id="7" name="Line 5"/>
          <p:cNvSpPr>
            <a:spLocks noChangeShapeType="1"/>
          </p:cNvSpPr>
          <p:nvPr/>
        </p:nvSpPr>
        <p:spPr bwMode="auto">
          <a:xfrm flipH="1">
            <a:off x="8334355" y="1784555"/>
            <a:ext cx="13231" cy="4573403"/>
          </a:xfrm>
          <a:prstGeom prst="line">
            <a:avLst/>
          </a:prstGeom>
          <a:noFill/>
          <a:ln w="9525">
            <a:solidFill>
              <a:srgbClr val="000080"/>
            </a:solidFill>
            <a:round/>
            <a:headEnd/>
            <a:tailEnd/>
          </a:ln>
        </p:spPr>
        <p:txBody>
          <a:bodyPr/>
          <a:lstStyle/>
          <a:p>
            <a:endParaRPr lang="es-ES"/>
          </a:p>
        </p:txBody>
      </p:sp>
      <p:sp>
        <p:nvSpPr>
          <p:cNvPr id="8" name="Line 6"/>
          <p:cNvSpPr>
            <a:spLocks noChangeShapeType="1"/>
          </p:cNvSpPr>
          <p:nvPr/>
        </p:nvSpPr>
        <p:spPr bwMode="auto">
          <a:xfrm>
            <a:off x="1857356" y="6357958"/>
            <a:ext cx="6477000" cy="0"/>
          </a:xfrm>
          <a:prstGeom prst="line">
            <a:avLst/>
          </a:prstGeom>
          <a:noFill/>
          <a:ln w="9525">
            <a:solidFill>
              <a:srgbClr val="FF0000"/>
            </a:solidFill>
            <a:round/>
            <a:headEnd/>
            <a:tailEnd/>
          </a:ln>
        </p:spPr>
        <p:txBody>
          <a:bodyPr/>
          <a:lstStyle/>
          <a:p>
            <a:endParaRPr lang="es-ES"/>
          </a:p>
        </p:txBody>
      </p:sp>
      <p:grpSp>
        <p:nvGrpSpPr>
          <p:cNvPr id="9" name="Group 8"/>
          <p:cNvGrpSpPr>
            <a:grpSpLocks/>
          </p:cNvGrpSpPr>
          <p:nvPr/>
        </p:nvGrpSpPr>
        <p:grpSpPr bwMode="auto">
          <a:xfrm>
            <a:off x="7467600" y="1600200"/>
            <a:ext cx="304800" cy="304800"/>
            <a:chOff x="528" y="1200"/>
            <a:chExt cx="192" cy="192"/>
          </a:xfrm>
        </p:grpSpPr>
        <p:sp>
          <p:nvSpPr>
            <p:cNvPr id="10"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1"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12" name="Group 11"/>
          <p:cNvGrpSpPr>
            <a:grpSpLocks/>
          </p:cNvGrpSpPr>
          <p:nvPr/>
        </p:nvGrpSpPr>
        <p:grpSpPr bwMode="auto">
          <a:xfrm>
            <a:off x="1552556" y="6129358"/>
            <a:ext cx="304800" cy="304800"/>
            <a:chOff x="528" y="1200"/>
            <a:chExt cx="192" cy="192"/>
          </a:xfrm>
        </p:grpSpPr>
        <p:sp>
          <p:nvSpPr>
            <p:cNvPr id="13" name="Rectangle 12"/>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4" name="Rectangle 13"/>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15" name="Text Box 3"/>
          <p:cNvSpPr txBox="1">
            <a:spLocks noChangeArrowheads="1"/>
          </p:cNvSpPr>
          <p:nvPr/>
        </p:nvSpPr>
        <p:spPr bwMode="auto">
          <a:xfrm>
            <a:off x="1071538" y="2285992"/>
            <a:ext cx="7162800" cy="3693319"/>
          </a:xfrm>
          <a:prstGeom prst="rect">
            <a:avLst/>
          </a:prstGeom>
          <a:noFill/>
          <a:ln w="9525">
            <a:noFill/>
            <a:miter lim="800000"/>
            <a:headEnd/>
            <a:tailEnd/>
          </a:ln>
        </p:spPr>
        <p:txBody>
          <a:bodyPr>
            <a:spAutoFit/>
          </a:bodyPr>
          <a:lstStyle/>
          <a:p>
            <a:pPr algn="l"/>
            <a:r>
              <a:rPr lang="es-ES" dirty="0" smtClean="0">
                <a:solidFill>
                  <a:schemeClr val="tx1"/>
                </a:solidFill>
                <a:latin typeface="Tahoma" pitchFamily="34" charset="0"/>
                <a:cs typeface="Arial" charset="0"/>
              </a:rPr>
              <a:t>Conformación del equipo de producción.</a:t>
            </a:r>
          </a:p>
          <a:p>
            <a:pPr algn="l"/>
            <a:r>
              <a:rPr lang="es-ES" dirty="0" smtClean="0">
                <a:solidFill>
                  <a:schemeClr val="tx1"/>
                </a:solidFill>
                <a:latin typeface="Tahoma" pitchFamily="34" charset="0"/>
                <a:cs typeface="Arial" charset="0"/>
              </a:rPr>
              <a:t>Producción.</a:t>
            </a:r>
          </a:p>
          <a:p>
            <a:pPr algn="l"/>
            <a:r>
              <a:rPr lang="es-ES" dirty="0" smtClean="0">
                <a:solidFill>
                  <a:schemeClr val="tx1"/>
                </a:solidFill>
                <a:latin typeface="Tahoma" pitchFamily="34" charset="0"/>
                <a:cs typeface="Arial" charset="0"/>
              </a:rPr>
              <a:t>Edición</a:t>
            </a:r>
          </a:p>
          <a:p>
            <a:pPr algn="l"/>
            <a:r>
              <a:rPr lang="es-ES" dirty="0" smtClean="0">
                <a:solidFill>
                  <a:schemeClr val="tx1"/>
                </a:solidFill>
                <a:latin typeface="Tahoma" pitchFamily="34" charset="0"/>
                <a:cs typeface="Arial" charset="0"/>
              </a:rPr>
              <a:t>Primera corrección</a:t>
            </a:r>
          </a:p>
          <a:p>
            <a:pPr algn="l"/>
            <a:r>
              <a:rPr lang="es-ES" dirty="0" smtClean="0">
                <a:solidFill>
                  <a:schemeClr val="tx1"/>
                </a:solidFill>
                <a:latin typeface="Tahoma" pitchFamily="34" charset="0"/>
                <a:cs typeface="Arial" charset="0"/>
              </a:rPr>
              <a:t>Segunda corrección</a:t>
            </a:r>
          </a:p>
          <a:p>
            <a:pPr algn="l"/>
            <a:r>
              <a:rPr lang="es-ES" dirty="0" smtClean="0">
                <a:solidFill>
                  <a:schemeClr val="tx1"/>
                </a:solidFill>
                <a:latin typeface="Tahoma" pitchFamily="34" charset="0"/>
                <a:cs typeface="Arial" charset="0"/>
              </a:rPr>
              <a:t>Prueba final</a:t>
            </a:r>
          </a:p>
          <a:p>
            <a:pPr algn="l"/>
            <a:r>
              <a:rPr lang="es-ES" dirty="0" smtClean="0">
                <a:solidFill>
                  <a:schemeClr val="tx1"/>
                </a:solidFill>
                <a:latin typeface="Tahoma" pitchFamily="34" charset="0"/>
                <a:cs typeface="Arial" charset="0"/>
              </a:rPr>
              <a:t>Impresión</a:t>
            </a:r>
          </a:p>
          <a:p>
            <a:pPr algn="l"/>
            <a:r>
              <a:rPr lang="es-ES" dirty="0" smtClean="0">
                <a:solidFill>
                  <a:schemeClr val="tx1"/>
                </a:solidFill>
                <a:latin typeface="Tahoma" pitchFamily="34" charset="0"/>
                <a:cs typeface="Arial" charset="0"/>
              </a:rPr>
              <a:t>Distribución</a:t>
            </a:r>
          </a:p>
          <a:p>
            <a:pPr algn="l"/>
            <a:endParaRPr lang="es-ES" dirty="0">
              <a:solidFill>
                <a:schemeClr val="tx1"/>
              </a:solidFill>
              <a:latin typeface="Tahoma" pitchFamily="34" charset="0"/>
              <a:cs typeface="Arial" charset="0"/>
            </a:endParaRPr>
          </a:p>
        </p:txBody>
      </p:sp>
      <p:grpSp>
        <p:nvGrpSpPr>
          <p:cNvPr id="16" name="Group 6"/>
          <p:cNvGrpSpPr>
            <a:grpSpLocks/>
          </p:cNvGrpSpPr>
          <p:nvPr/>
        </p:nvGrpSpPr>
        <p:grpSpPr bwMode="auto">
          <a:xfrm>
            <a:off x="700062" y="2362192"/>
            <a:ext cx="228600" cy="152400"/>
            <a:chOff x="528" y="1200"/>
            <a:chExt cx="192" cy="192"/>
          </a:xfrm>
        </p:grpSpPr>
        <p:sp>
          <p:nvSpPr>
            <p:cNvPr id="17" name="Rectangle 7"/>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8" name="Rectangle 8"/>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19" name="Group 15"/>
          <p:cNvGrpSpPr>
            <a:grpSpLocks/>
          </p:cNvGrpSpPr>
          <p:nvPr/>
        </p:nvGrpSpPr>
        <p:grpSpPr bwMode="auto">
          <a:xfrm>
            <a:off x="700062" y="2786058"/>
            <a:ext cx="228600" cy="152400"/>
            <a:chOff x="528" y="1200"/>
            <a:chExt cx="192" cy="192"/>
          </a:xfrm>
        </p:grpSpPr>
        <p:sp>
          <p:nvSpPr>
            <p:cNvPr id="20" name="Rectangle 16"/>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1" name="Rectangle 17"/>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22" name="Group 27"/>
          <p:cNvGrpSpPr>
            <a:grpSpLocks/>
          </p:cNvGrpSpPr>
          <p:nvPr/>
        </p:nvGrpSpPr>
        <p:grpSpPr bwMode="auto">
          <a:xfrm>
            <a:off x="700062" y="3214686"/>
            <a:ext cx="228600" cy="152400"/>
            <a:chOff x="528" y="1200"/>
            <a:chExt cx="192" cy="192"/>
          </a:xfrm>
        </p:grpSpPr>
        <p:sp>
          <p:nvSpPr>
            <p:cNvPr id="23" name="Rectangle 28"/>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4" name="Rectangle 29"/>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25" name="Group 27"/>
          <p:cNvGrpSpPr>
            <a:grpSpLocks/>
          </p:cNvGrpSpPr>
          <p:nvPr/>
        </p:nvGrpSpPr>
        <p:grpSpPr bwMode="auto">
          <a:xfrm>
            <a:off x="700062" y="3643314"/>
            <a:ext cx="228600" cy="152400"/>
            <a:chOff x="528" y="1200"/>
            <a:chExt cx="192" cy="192"/>
          </a:xfrm>
        </p:grpSpPr>
        <p:sp>
          <p:nvSpPr>
            <p:cNvPr id="26" name="Rectangle 28"/>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7" name="Rectangle 29"/>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28" name="Group 27"/>
          <p:cNvGrpSpPr>
            <a:grpSpLocks/>
          </p:cNvGrpSpPr>
          <p:nvPr/>
        </p:nvGrpSpPr>
        <p:grpSpPr bwMode="auto">
          <a:xfrm>
            <a:off x="700062" y="4000504"/>
            <a:ext cx="228600" cy="152400"/>
            <a:chOff x="528" y="1200"/>
            <a:chExt cx="192" cy="192"/>
          </a:xfrm>
        </p:grpSpPr>
        <p:sp>
          <p:nvSpPr>
            <p:cNvPr id="29" name="Rectangle 28"/>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0" name="Rectangle 29"/>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31" name="Group 27"/>
          <p:cNvGrpSpPr>
            <a:grpSpLocks/>
          </p:cNvGrpSpPr>
          <p:nvPr/>
        </p:nvGrpSpPr>
        <p:grpSpPr bwMode="auto">
          <a:xfrm>
            <a:off x="700062" y="4429132"/>
            <a:ext cx="228600" cy="152400"/>
            <a:chOff x="528" y="1200"/>
            <a:chExt cx="192" cy="192"/>
          </a:xfrm>
        </p:grpSpPr>
        <p:sp>
          <p:nvSpPr>
            <p:cNvPr id="32" name="Rectangle 28"/>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3" name="Rectangle 29"/>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34" name="Group 27"/>
          <p:cNvGrpSpPr>
            <a:grpSpLocks/>
          </p:cNvGrpSpPr>
          <p:nvPr/>
        </p:nvGrpSpPr>
        <p:grpSpPr bwMode="auto">
          <a:xfrm>
            <a:off x="700062" y="4857760"/>
            <a:ext cx="228600" cy="152400"/>
            <a:chOff x="528" y="1200"/>
            <a:chExt cx="192" cy="192"/>
          </a:xfrm>
        </p:grpSpPr>
        <p:sp>
          <p:nvSpPr>
            <p:cNvPr id="35" name="Rectangle 28"/>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6" name="Rectangle 29"/>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37" name="Group 27"/>
          <p:cNvGrpSpPr>
            <a:grpSpLocks/>
          </p:cNvGrpSpPr>
          <p:nvPr/>
        </p:nvGrpSpPr>
        <p:grpSpPr bwMode="auto">
          <a:xfrm>
            <a:off x="714348" y="5286388"/>
            <a:ext cx="228600" cy="152400"/>
            <a:chOff x="528" y="1200"/>
            <a:chExt cx="192" cy="192"/>
          </a:xfrm>
        </p:grpSpPr>
        <p:sp>
          <p:nvSpPr>
            <p:cNvPr id="38" name="Rectangle 28"/>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9" name="Rectangle 29"/>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889125" y="2232025"/>
            <a:ext cx="184150" cy="366713"/>
          </a:xfrm>
          <a:prstGeom prst="rect">
            <a:avLst/>
          </a:prstGeom>
          <a:noFill/>
          <a:ln w="9525">
            <a:noFill/>
            <a:miter lim="800000"/>
            <a:headEnd/>
            <a:tailEnd/>
          </a:ln>
        </p:spPr>
        <p:txBody>
          <a:bodyPr wrap="none">
            <a:spAutoFit/>
          </a:bodyPr>
          <a:lstStyle/>
          <a:p>
            <a:endParaRPr lang="es-EC"/>
          </a:p>
        </p:txBody>
      </p:sp>
      <p:sp>
        <p:nvSpPr>
          <p:cNvPr id="67587" name="Text Box 3"/>
          <p:cNvSpPr txBox="1">
            <a:spLocks noChangeArrowheads="1"/>
          </p:cNvSpPr>
          <p:nvPr/>
        </p:nvSpPr>
        <p:spPr bwMode="auto">
          <a:xfrm>
            <a:off x="1828800" y="1152525"/>
            <a:ext cx="5377434" cy="4108817"/>
          </a:xfrm>
          <a:prstGeom prst="rect">
            <a:avLst/>
          </a:prstGeom>
          <a:noFill/>
          <a:ln w="9525">
            <a:noFill/>
            <a:miter lim="800000"/>
            <a:headEnd/>
            <a:tailEnd/>
          </a:ln>
        </p:spPr>
        <p:txBody>
          <a:bodyPr wrap="none">
            <a:spAutoFit/>
          </a:bodyPr>
          <a:lstStyle/>
          <a:p>
            <a:pPr algn="l"/>
            <a:r>
              <a:rPr lang="en-GB" dirty="0">
                <a:solidFill>
                  <a:schemeClr val="tx1"/>
                </a:solidFill>
                <a:latin typeface="Tahoma" pitchFamily="34" charset="0"/>
              </a:rPr>
              <a:t>PRONOSTICO DE INGRESOS Y EGRESOS </a:t>
            </a:r>
          </a:p>
          <a:p>
            <a:pPr algn="l"/>
            <a:r>
              <a:rPr lang="en-GB" dirty="0">
                <a:solidFill>
                  <a:schemeClr val="tx1"/>
                </a:solidFill>
                <a:latin typeface="Tahoma" pitchFamily="34" charset="0"/>
              </a:rPr>
              <a:t>	</a:t>
            </a:r>
            <a:r>
              <a:rPr lang="en-GB" dirty="0" smtClean="0">
                <a:solidFill>
                  <a:schemeClr val="tx1"/>
                </a:solidFill>
                <a:latin typeface="Tahoma" pitchFamily="34" charset="0"/>
              </a:rPr>
              <a:t>INGRESOS</a:t>
            </a:r>
            <a:r>
              <a:rPr lang="en-GB" dirty="0">
                <a:solidFill>
                  <a:schemeClr val="tx1"/>
                </a:solidFill>
                <a:latin typeface="Tahoma" pitchFamily="34" charset="0"/>
              </a:rPr>
              <a:t>		</a:t>
            </a:r>
          </a:p>
          <a:p>
            <a:pPr algn="l"/>
            <a:r>
              <a:rPr lang="en-GB" dirty="0">
                <a:solidFill>
                  <a:schemeClr val="tx1"/>
                </a:solidFill>
                <a:latin typeface="Tahoma" pitchFamily="34" charset="0"/>
              </a:rPr>
              <a:t>	INVERSION</a:t>
            </a:r>
          </a:p>
          <a:p>
            <a:pPr algn="l"/>
            <a:r>
              <a:rPr lang="en-GB" dirty="0">
                <a:solidFill>
                  <a:schemeClr val="tx1"/>
                </a:solidFill>
                <a:latin typeface="Tahoma" pitchFamily="34" charset="0"/>
              </a:rPr>
              <a:t> 	GASTOS </a:t>
            </a:r>
          </a:p>
          <a:p>
            <a:pPr algn="l"/>
            <a:r>
              <a:rPr lang="en-GB" dirty="0">
                <a:solidFill>
                  <a:schemeClr val="tx1"/>
                </a:solidFill>
                <a:latin typeface="Tahoma" pitchFamily="34" charset="0"/>
              </a:rPr>
              <a:t> </a:t>
            </a:r>
            <a:endParaRPr lang="en-GB" dirty="0" smtClean="0">
              <a:solidFill>
                <a:schemeClr val="tx1"/>
              </a:solidFill>
              <a:latin typeface="Tahoma" pitchFamily="34" charset="0"/>
            </a:endParaRPr>
          </a:p>
          <a:p>
            <a:pPr algn="l"/>
            <a:endParaRPr lang="en-GB" dirty="0">
              <a:solidFill>
                <a:schemeClr val="tx1"/>
              </a:solidFill>
              <a:latin typeface="Tahoma" pitchFamily="34" charset="0"/>
            </a:endParaRPr>
          </a:p>
          <a:p>
            <a:pPr algn="l"/>
            <a:r>
              <a:rPr lang="en-GB" dirty="0">
                <a:solidFill>
                  <a:schemeClr val="tx1"/>
                </a:solidFill>
                <a:latin typeface="Tahoma" pitchFamily="34" charset="0"/>
              </a:rPr>
              <a:t>ANALISIS DE SENSIBILIDAD</a:t>
            </a:r>
          </a:p>
          <a:p>
            <a:pPr algn="l"/>
            <a:r>
              <a:rPr lang="en-GB" dirty="0">
                <a:solidFill>
                  <a:schemeClr val="tx1"/>
                </a:solidFill>
                <a:latin typeface="Tahoma" pitchFamily="34" charset="0"/>
              </a:rPr>
              <a:t>	EVALUACION ECONOMICA Y FINANCIERA</a:t>
            </a:r>
          </a:p>
          <a:p>
            <a:pPr algn="l"/>
            <a:r>
              <a:rPr lang="en-GB" dirty="0">
                <a:solidFill>
                  <a:schemeClr val="tx1"/>
                </a:solidFill>
                <a:latin typeface="Tahoma" pitchFamily="34" charset="0"/>
              </a:rPr>
              <a:t>	ANALISIS DE ESCENARIOS</a:t>
            </a:r>
          </a:p>
          <a:p>
            <a:pPr algn="l"/>
            <a:r>
              <a:rPr lang="en-GB" dirty="0">
                <a:solidFill>
                  <a:schemeClr val="tx1"/>
                </a:solidFill>
                <a:latin typeface="Tahoma" pitchFamily="34" charset="0"/>
              </a:rPr>
              <a:t>	</a:t>
            </a:r>
            <a:endParaRPr lang="es-EC" dirty="0">
              <a:solidFill>
                <a:schemeClr val="tx1"/>
              </a:solidFill>
              <a:latin typeface="Tahoma" pitchFamily="34" charset="0"/>
            </a:endParaRPr>
          </a:p>
        </p:txBody>
      </p:sp>
      <p:sp>
        <p:nvSpPr>
          <p:cNvPr id="67588" name="Text Box 4"/>
          <p:cNvSpPr txBox="1">
            <a:spLocks noChangeArrowheads="1"/>
          </p:cNvSpPr>
          <p:nvPr/>
        </p:nvSpPr>
        <p:spPr bwMode="auto">
          <a:xfrm>
            <a:off x="2819400" y="304800"/>
            <a:ext cx="3446463" cy="457200"/>
          </a:xfrm>
          <a:prstGeom prst="rect">
            <a:avLst/>
          </a:prstGeom>
          <a:solidFill>
            <a:schemeClr val="tx1"/>
          </a:solidFill>
          <a:ln w="9525">
            <a:noFill/>
            <a:miter lim="800000"/>
            <a:headEnd/>
            <a:tailEnd/>
          </a:ln>
        </p:spPr>
        <p:txBody>
          <a:bodyPr>
            <a:spAutoFit/>
          </a:bodyPr>
          <a:lstStyle/>
          <a:p>
            <a:r>
              <a:rPr lang="es-ES_tradnl" sz="2400" b="1">
                <a:cs typeface="Times New Roman" pitchFamily="18" charset="0"/>
              </a:rPr>
              <a:t>ANALISIS FINANCIERO</a:t>
            </a:r>
            <a:r>
              <a:rPr lang="es-EC" sz="2400" b="1"/>
              <a:t> </a:t>
            </a:r>
          </a:p>
        </p:txBody>
      </p:sp>
      <p:grpSp>
        <p:nvGrpSpPr>
          <p:cNvPr id="67589" name="Group 5"/>
          <p:cNvGrpSpPr>
            <a:grpSpLocks/>
          </p:cNvGrpSpPr>
          <p:nvPr/>
        </p:nvGrpSpPr>
        <p:grpSpPr bwMode="auto">
          <a:xfrm>
            <a:off x="1219200" y="1143000"/>
            <a:ext cx="304800" cy="304800"/>
            <a:chOff x="528" y="1200"/>
            <a:chExt cx="192" cy="192"/>
          </a:xfrm>
        </p:grpSpPr>
        <p:sp>
          <p:nvSpPr>
            <p:cNvPr id="67595" name="Rectangle 6"/>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67596" name="Rectangle 7"/>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67590" name="Group 8"/>
          <p:cNvGrpSpPr>
            <a:grpSpLocks/>
          </p:cNvGrpSpPr>
          <p:nvPr/>
        </p:nvGrpSpPr>
        <p:grpSpPr bwMode="auto">
          <a:xfrm>
            <a:off x="1219200" y="3657600"/>
            <a:ext cx="304800" cy="304800"/>
            <a:chOff x="528" y="1200"/>
            <a:chExt cx="192" cy="192"/>
          </a:xfrm>
        </p:grpSpPr>
        <p:sp>
          <p:nvSpPr>
            <p:cNvPr id="67593"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67594"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67591" name="Line 11"/>
          <p:cNvSpPr>
            <a:spLocks noChangeShapeType="1"/>
          </p:cNvSpPr>
          <p:nvPr/>
        </p:nvSpPr>
        <p:spPr bwMode="auto">
          <a:xfrm>
            <a:off x="6553200" y="533400"/>
            <a:ext cx="2286000" cy="0"/>
          </a:xfrm>
          <a:prstGeom prst="line">
            <a:avLst/>
          </a:prstGeom>
          <a:noFill/>
          <a:ln w="9525">
            <a:solidFill>
              <a:srgbClr val="000080"/>
            </a:solidFill>
            <a:round/>
            <a:headEnd/>
            <a:tailEnd/>
          </a:ln>
        </p:spPr>
        <p:txBody>
          <a:bodyPr/>
          <a:lstStyle/>
          <a:p>
            <a:endParaRPr lang="es-ES"/>
          </a:p>
        </p:txBody>
      </p:sp>
      <p:sp>
        <p:nvSpPr>
          <p:cNvPr id="67592" name="Line 12"/>
          <p:cNvSpPr>
            <a:spLocks noChangeShapeType="1"/>
          </p:cNvSpPr>
          <p:nvPr/>
        </p:nvSpPr>
        <p:spPr bwMode="auto">
          <a:xfrm>
            <a:off x="457200" y="533400"/>
            <a:ext cx="2286000" cy="0"/>
          </a:xfrm>
          <a:prstGeom prst="line">
            <a:avLst/>
          </a:prstGeom>
          <a:noFill/>
          <a:ln w="9525">
            <a:solidFill>
              <a:srgbClr val="000080"/>
            </a:solidFill>
            <a:round/>
            <a:headEnd/>
            <a:tailEnd/>
          </a:ln>
        </p:spPr>
        <p:txBody>
          <a:bodyPr/>
          <a:lstStyle/>
          <a:p>
            <a:endParaRPr lang="es-E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0" y="3276600"/>
            <a:ext cx="9144000" cy="304800"/>
          </a:xfrm>
          <a:prstGeom prst="rect">
            <a:avLst/>
          </a:prstGeom>
          <a:noFill/>
          <a:ln w="9525">
            <a:noFill/>
            <a:miter lim="800000"/>
            <a:headEnd/>
            <a:tailEnd/>
          </a:ln>
        </p:spPr>
        <p:txBody>
          <a:bodyPr>
            <a:spAutoFit/>
          </a:bodyPr>
          <a:lstStyle/>
          <a:p>
            <a:pPr algn="l">
              <a:spcBef>
                <a:spcPct val="0"/>
              </a:spcBef>
            </a:pPr>
            <a:r>
              <a:rPr lang="es-ES_tradnl" sz="1400" b="1">
                <a:solidFill>
                  <a:srgbClr val="FFFFFF"/>
                </a:solidFill>
                <a:latin typeface="Times New Roman" pitchFamily="18" charset="0"/>
                <a:cs typeface="Times New Roman" pitchFamily="18" charset="0"/>
              </a:rPr>
              <a:t>INGRESOS ESPERADOS</a:t>
            </a:r>
            <a:r>
              <a:rPr lang="es-ES" sz="1400">
                <a:latin typeface="Times New Roman" pitchFamily="18" charset="0"/>
              </a:rPr>
              <a:t> </a:t>
            </a:r>
            <a:endParaRPr lang="es-ES" sz="2400">
              <a:solidFill>
                <a:schemeClr val="tx1"/>
              </a:solidFill>
              <a:latin typeface="Times New Roman" pitchFamily="18" charset="0"/>
            </a:endParaRPr>
          </a:p>
        </p:txBody>
      </p:sp>
      <p:sp>
        <p:nvSpPr>
          <p:cNvPr id="15364" name="Rectangle 3"/>
          <p:cNvSpPr>
            <a:spLocks noChangeArrowheads="1"/>
          </p:cNvSpPr>
          <p:nvPr/>
        </p:nvSpPr>
        <p:spPr bwMode="auto">
          <a:xfrm>
            <a:off x="0" y="3276600"/>
            <a:ext cx="9144000" cy="304800"/>
          </a:xfrm>
          <a:prstGeom prst="rect">
            <a:avLst/>
          </a:prstGeom>
          <a:noFill/>
          <a:ln w="9525">
            <a:noFill/>
            <a:miter lim="800000"/>
            <a:headEnd/>
            <a:tailEnd/>
          </a:ln>
        </p:spPr>
        <p:txBody>
          <a:bodyPr>
            <a:spAutoFit/>
          </a:bodyPr>
          <a:lstStyle/>
          <a:p>
            <a:pPr algn="l">
              <a:spcBef>
                <a:spcPct val="0"/>
              </a:spcBef>
            </a:pPr>
            <a:r>
              <a:rPr lang="es-ES_tradnl" sz="1400" b="1">
                <a:solidFill>
                  <a:srgbClr val="FFFFFF"/>
                </a:solidFill>
                <a:latin typeface="Times New Roman" pitchFamily="18" charset="0"/>
                <a:cs typeface="Times New Roman" pitchFamily="18" charset="0"/>
              </a:rPr>
              <a:t>INGRESOS ESPERADOS</a:t>
            </a:r>
            <a:r>
              <a:rPr lang="es-ES" sz="1400">
                <a:latin typeface="Times New Roman" pitchFamily="18" charset="0"/>
              </a:rPr>
              <a:t> </a:t>
            </a:r>
            <a:endParaRPr lang="es-ES" sz="2400">
              <a:solidFill>
                <a:schemeClr val="tx1"/>
              </a:solidFill>
              <a:latin typeface="Times New Roman" pitchFamily="18" charset="0"/>
            </a:endParaRPr>
          </a:p>
        </p:txBody>
      </p:sp>
      <p:sp>
        <p:nvSpPr>
          <p:cNvPr id="15365" name="Rectangle 4"/>
          <p:cNvSpPr>
            <a:spLocks noChangeArrowheads="1"/>
          </p:cNvSpPr>
          <p:nvPr/>
        </p:nvSpPr>
        <p:spPr bwMode="auto">
          <a:xfrm>
            <a:off x="0" y="3276600"/>
            <a:ext cx="9144000" cy="304800"/>
          </a:xfrm>
          <a:prstGeom prst="rect">
            <a:avLst/>
          </a:prstGeom>
          <a:noFill/>
          <a:ln w="9525">
            <a:noFill/>
            <a:miter lim="800000"/>
            <a:headEnd/>
            <a:tailEnd/>
          </a:ln>
        </p:spPr>
        <p:txBody>
          <a:bodyPr>
            <a:spAutoFit/>
          </a:bodyPr>
          <a:lstStyle/>
          <a:p>
            <a:pPr algn="l">
              <a:spcBef>
                <a:spcPct val="0"/>
              </a:spcBef>
            </a:pPr>
            <a:r>
              <a:rPr lang="es-ES_tradnl" sz="1400" b="1">
                <a:solidFill>
                  <a:srgbClr val="FFFFFF"/>
                </a:solidFill>
                <a:latin typeface="Times New Roman" pitchFamily="18" charset="0"/>
                <a:cs typeface="Times New Roman" pitchFamily="18" charset="0"/>
              </a:rPr>
              <a:t>INGRESOS ESPERADOS</a:t>
            </a:r>
            <a:r>
              <a:rPr lang="es-ES" sz="1400">
                <a:latin typeface="Times New Roman" pitchFamily="18" charset="0"/>
              </a:rPr>
              <a:t> </a:t>
            </a:r>
            <a:endParaRPr lang="es-ES" sz="2400">
              <a:solidFill>
                <a:schemeClr val="tx1"/>
              </a:solidFill>
              <a:latin typeface="Times New Roman" pitchFamily="18" charset="0"/>
            </a:endParaRPr>
          </a:p>
        </p:txBody>
      </p:sp>
      <p:sp>
        <p:nvSpPr>
          <p:cNvPr id="15366" name="Text Box 5"/>
          <p:cNvSpPr txBox="1">
            <a:spLocks noChangeArrowheads="1"/>
          </p:cNvSpPr>
          <p:nvPr/>
        </p:nvSpPr>
        <p:spPr bwMode="auto">
          <a:xfrm>
            <a:off x="3063875" y="295275"/>
            <a:ext cx="3179763" cy="466725"/>
          </a:xfrm>
          <a:prstGeom prst="rect">
            <a:avLst/>
          </a:prstGeom>
          <a:noFill/>
          <a:ln w="9525">
            <a:solidFill>
              <a:srgbClr val="000066"/>
            </a:solidFill>
            <a:miter lim="800000"/>
            <a:headEnd/>
            <a:tailEnd/>
          </a:ln>
        </p:spPr>
        <p:txBody>
          <a:bodyPr wrap="none">
            <a:spAutoFit/>
          </a:bodyPr>
          <a:lstStyle/>
          <a:p>
            <a:r>
              <a:rPr lang="es-ES_tradnl" sz="2400">
                <a:solidFill>
                  <a:srgbClr val="FF0000"/>
                </a:solidFill>
                <a:cs typeface="Times New Roman" pitchFamily="18" charset="0"/>
              </a:rPr>
              <a:t>INGRESOS ESPERADOS</a:t>
            </a:r>
            <a:r>
              <a:rPr lang="es-EC" sz="2400">
                <a:solidFill>
                  <a:srgbClr val="FF0000"/>
                </a:solidFill>
                <a:latin typeface="Tahoma" pitchFamily="34" charset="0"/>
              </a:rPr>
              <a:t> </a:t>
            </a:r>
          </a:p>
        </p:txBody>
      </p:sp>
      <p:sp>
        <p:nvSpPr>
          <p:cNvPr id="15367" name="Text Box 6"/>
          <p:cNvSpPr txBox="1">
            <a:spLocks noChangeArrowheads="1"/>
          </p:cNvSpPr>
          <p:nvPr/>
        </p:nvSpPr>
        <p:spPr bwMode="auto">
          <a:xfrm>
            <a:off x="273050" y="1214422"/>
            <a:ext cx="7799412" cy="923330"/>
          </a:xfrm>
          <a:prstGeom prst="rect">
            <a:avLst/>
          </a:prstGeom>
          <a:noFill/>
          <a:ln w="9525">
            <a:noFill/>
            <a:miter lim="800000"/>
            <a:headEnd/>
            <a:tailEnd/>
          </a:ln>
        </p:spPr>
        <p:txBody>
          <a:bodyPr wrap="square">
            <a:spAutoFit/>
          </a:bodyPr>
          <a:lstStyle/>
          <a:p>
            <a:pPr marL="457200" indent="-457200" algn="just"/>
            <a:r>
              <a:rPr lang="es-ES" dirty="0" smtClean="0">
                <a:solidFill>
                  <a:schemeClr val="tx1"/>
                </a:solidFill>
                <a:latin typeface="Tahoma" pitchFamily="34" charset="0"/>
              </a:rPr>
              <a:t>      Los ingresos generados para este proyecto, son obtenidos directamente a partir del número de libros vendidos multiplicado por su respectivo precio, el cual se fijó en 15 dólares por libro</a:t>
            </a:r>
            <a:endParaRPr lang="es-EC" dirty="0">
              <a:solidFill>
                <a:schemeClr val="tx1"/>
              </a:solidFill>
              <a:latin typeface="Tahoma" pitchFamily="34" charset="0"/>
            </a:endParaRPr>
          </a:p>
        </p:txBody>
      </p:sp>
      <p:grpSp>
        <p:nvGrpSpPr>
          <p:cNvPr id="8" name="Group 1032"/>
          <p:cNvGrpSpPr>
            <a:grpSpLocks/>
          </p:cNvGrpSpPr>
          <p:nvPr/>
        </p:nvGrpSpPr>
        <p:grpSpPr bwMode="auto">
          <a:xfrm>
            <a:off x="214282" y="1285860"/>
            <a:ext cx="304800" cy="304800"/>
            <a:chOff x="528" y="1200"/>
            <a:chExt cx="192" cy="192"/>
          </a:xfrm>
        </p:grpSpPr>
        <p:sp>
          <p:nvSpPr>
            <p:cNvPr id="9" name="Rectangle 103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0" name="Rectangle 103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11" name="Group 1032"/>
          <p:cNvGrpSpPr>
            <a:grpSpLocks/>
          </p:cNvGrpSpPr>
          <p:nvPr/>
        </p:nvGrpSpPr>
        <p:grpSpPr bwMode="auto">
          <a:xfrm>
            <a:off x="214282" y="2857496"/>
            <a:ext cx="304800" cy="304800"/>
            <a:chOff x="528" y="1200"/>
            <a:chExt cx="192" cy="192"/>
          </a:xfrm>
        </p:grpSpPr>
        <p:sp>
          <p:nvSpPr>
            <p:cNvPr id="12" name="Rectangle 103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3" name="Rectangle 103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14" name="Text Box 6"/>
          <p:cNvSpPr txBox="1">
            <a:spLocks noChangeArrowheads="1"/>
          </p:cNvSpPr>
          <p:nvPr/>
        </p:nvSpPr>
        <p:spPr bwMode="auto">
          <a:xfrm>
            <a:off x="214282" y="2714620"/>
            <a:ext cx="7786742" cy="1477328"/>
          </a:xfrm>
          <a:prstGeom prst="rect">
            <a:avLst/>
          </a:prstGeom>
          <a:noFill/>
          <a:ln w="9525">
            <a:noFill/>
            <a:miter lim="800000"/>
            <a:headEnd/>
            <a:tailEnd/>
          </a:ln>
        </p:spPr>
        <p:txBody>
          <a:bodyPr wrap="square">
            <a:spAutoFit/>
          </a:bodyPr>
          <a:lstStyle/>
          <a:p>
            <a:pPr marL="457200" indent="-457200" algn="just"/>
            <a:r>
              <a:rPr lang="es-ES" dirty="0" smtClean="0">
                <a:solidFill>
                  <a:schemeClr val="tx1"/>
                </a:solidFill>
                <a:latin typeface="Tahoma" pitchFamily="34" charset="0"/>
              </a:rPr>
              <a:t>      Las ventas del texto se producen en los meses de marzo, abril y mayo. En un porcentaje del 20%, 70% y 10% de las ventas respectivamente como resultado del inicio del año escolar, factores económicos, exigencia del texto por parte del maestro, utilización del texto en clase, etc.</a:t>
            </a:r>
            <a:endParaRPr lang="es-EC" dirty="0">
              <a:solidFill>
                <a:schemeClr val="tx1"/>
              </a:solidFill>
              <a:latin typeface="Tahoma" pitchFamily="34" charset="0"/>
            </a:endParaRPr>
          </a:p>
        </p:txBody>
      </p:sp>
      <p:sp>
        <p:nvSpPr>
          <p:cNvPr id="15" name="Line 4"/>
          <p:cNvSpPr>
            <a:spLocks noChangeShapeType="1"/>
          </p:cNvSpPr>
          <p:nvPr/>
        </p:nvSpPr>
        <p:spPr bwMode="auto">
          <a:xfrm flipV="1">
            <a:off x="7419972" y="530942"/>
            <a:ext cx="957112" cy="7212"/>
          </a:xfrm>
          <a:prstGeom prst="line">
            <a:avLst/>
          </a:prstGeom>
          <a:noFill/>
          <a:ln w="9525">
            <a:solidFill>
              <a:srgbClr val="FF0000"/>
            </a:solidFill>
            <a:round/>
            <a:headEnd/>
            <a:tailEnd/>
          </a:ln>
        </p:spPr>
        <p:txBody>
          <a:bodyPr/>
          <a:lstStyle/>
          <a:p>
            <a:endParaRPr lang="es-ES"/>
          </a:p>
        </p:txBody>
      </p:sp>
      <p:sp>
        <p:nvSpPr>
          <p:cNvPr id="16" name="Line 5"/>
          <p:cNvSpPr>
            <a:spLocks noChangeShapeType="1"/>
          </p:cNvSpPr>
          <p:nvPr/>
        </p:nvSpPr>
        <p:spPr bwMode="auto">
          <a:xfrm flipH="1">
            <a:off x="8334354" y="545691"/>
            <a:ext cx="45719" cy="5812268"/>
          </a:xfrm>
          <a:prstGeom prst="line">
            <a:avLst/>
          </a:prstGeom>
          <a:noFill/>
          <a:ln w="9525">
            <a:solidFill>
              <a:srgbClr val="000080"/>
            </a:solidFill>
            <a:round/>
            <a:headEnd/>
            <a:tailEnd/>
          </a:ln>
        </p:spPr>
        <p:txBody>
          <a:bodyPr/>
          <a:lstStyle/>
          <a:p>
            <a:endParaRPr lang="es-ES"/>
          </a:p>
        </p:txBody>
      </p:sp>
      <p:sp>
        <p:nvSpPr>
          <p:cNvPr id="17" name="Line 6"/>
          <p:cNvSpPr>
            <a:spLocks noChangeShapeType="1"/>
          </p:cNvSpPr>
          <p:nvPr/>
        </p:nvSpPr>
        <p:spPr bwMode="auto">
          <a:xfrm>
            <a:off x="1857356" y="6357958"/>
            <a:ext cx="6477000" cy="0"/>
          </a:xfrm>
          <a:prstGeom prst="line">
            <a:avLst/>
          </a:prstGeom>
          <a:noFill/>
          <a:ln w="9525">
            <a:solidFill>
              <a:srgbClr val="FF0000"/>
            </a:solidFill>
            <a:round/>
            <a:headEnd/>
            <a:tailEnd/>
          </a:ln>
        </p:spPr>
        <p:txBody>
          <a:bodyPr/>
          <a:lstStyle/>
          <a:p>
            <a:endParaRPr lang="es-ES"/>
          </a:p>
        </p:txBody>
      </p:sp>
      <p:grpSp>
        <p:nvGrpSpPr>
          <p:cNvPr id="18" name="Group 8"/>
          <p:cNvGrpSpPr>
            <a:grpSpLocks/>
          </p:cNvGrpSpPr>
          <p:nvPr/>
        </p:nvGrpSpPr>
        <p:grpSpPr bwMode="auto">
          <a:xfrm>
            <a:off x="7072330" y="357166"/>
            <a:ext cx="304800" cy="304800"/>
            <a:chOff x="528" y="1200"/>
            <a:chExt cx="192" cy="192"/>
          </a:xfrm>
        </p:grpSpPr>
        <p:sp>
          <p:nvSpPr>
            <p:cNvPr id="19"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0"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21" name="Group 11"/>
          <p:cNvGrpSpPr>
            <a:grpSpLocks/>
          </p:cNvGrpSpPr>
          <p:nvPr/>
        </p:nvGrpSpPr>
        <p:grpSpPr bwMode="auto">
          <a:xfrm>
            <a:off x="1552556" y="6129358"/>
            <a:ext cx="304800" cy="304800"/>
            <a:chOff x="528" y="1200"/>
            <a:chExt cx="192" cy="192"/>
          </a:xfrm>
        </p:grpSpPr>
        <p:sp>
          <p:nvSpPr>
            <p:cNvPr id="22" name="Rectangle 12"/>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3" name="Rectangle 13"/>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0" y="3276600"/>
            <a:ext cx="9144000" cy="304800"/>
          </a:xfrm>
          <a:prstGeom prst="rect">
            <a:avLst/>
          </a:prstGeom>
          <a:noFill/>
          <a:ln w="9525">
            <a:noFill/>
            <a:miter lim="800000"/>
            <a:headEnd/>
            <a:tailEnd/>
          </a:ln>
        </p:spPr>
        <p:txBody>
          <a:bodyPr>
            <a:spAutoFit/>
          </a:bodyPr>
          <a:lstStyle/>
          <a:p>
            <a:pPr algn="l">
              <a:spcBef>
                <a:spcPct val="0"/>
              </a:spcBef>
            </a:pPr>
            <a:r>
              <a:rPr lang="es-ES_tradnl" sz="1400" b="1">
                <a:solidFill>
                  <a:srgbClr val="FFFFFF"/>
                </a:solidFill>
                <a:latin typeface="Times New Roman" pitchFamily="18" charset="0"/>
                <a:cs typeface="Times New Roman" pitchFamily="18" charset="0"/>
              </a:rPr>
              <a:t>INGRESOS ESPERADOS</a:t>
            </a:r>
            <a:r>
              <a:rPr lang="es-ES" sz="1400">
                <a:latin typeface="Times New Roman" pitchFamily="18" charset="0"/>
              </a:rPr>
              <a:t> </a:t>
            </a:r>
            <a:endParaRPr lang="es-ES" sz="2400">
              <a:solidFill>
                <a:schemeClr val="tx1"/>
              </a:solidFill>
              <a:latin typeface="Times New Roman" pitchFamily="18" charset="0"/>
            </a:endParaRPr>
          </a:p>
        </p:txBody>
      </p:sp>
      <p:sp>
        <p:nvSpPr>
          <p:cNvPr id="15364" name="Rectangle 3"/>
          <p:cNvSpPr>
            <a:spLocks noChangeArrowheads="1"/>
          </p:cNvSpPr>
          <p:nvPr/>
        </p:nvSpPr>
        <p:spPr bwMode="auto">
          <a:xfrm>
            <a:off x="0" y="3276600"/>
            <a:ext cx="9144000" cy="304800"/>
          </a:xfrm>
          <a:prstGeom prst="rect">
            <a:avLst/>
          </a:prstGeom>
          <a:noFill/>
          <a:ln w="9525">
            <a:noFill/>
            <a:miter lim="800000"/>
            <a:headEnd/>
            <a:tailEnd/>
          </a:ln>
        </p:spPr>
        <p:txBody>
          <a:bodyPr>
            <a:spAutoFit/>
          </a:bodyPr>
          <a:lstStyle/>
          <a:p>
            <a:pPr algn="l">
              <a:spcBef>
                <a:spcPct val="0"/>
              </a:spcBef>
            </a:pPr>
            <a:r>
              <a:rPr lang="es-ES_tradnl" sz="1400" b="1">
                <a:solidFill>
                  <a:srgbClr val="FFFFFF"/>
                </a:solidFill>
                <a:latin typeface="Times New Roman" pitchFamily="18" charset="0"/>
                <a:cs typeface="Times New Roman" pitchFamily="18" charset="0"/>
              </a:rPr>
              <a:t>INGRESOS ESPERADOS</a:t>
            </a:r>
            <a:r>
              <a:rPr lang="es-ES" sz="1400">
                <a:latin typeface="Times New Roman" pitchFamily="18" charset="0"/>
              </a:rPr>
              <a:t> </a:t>
            </a:r>
            <a:endParaRPr lang="es-ES" sz="2400">
              <a:solidFill>
                <a:schemeClr val="tx1"/>
              </a:solidFill>
              <a:latin typeface="Times New Roman" pitchFamily="18" charset="0"/>
            </a:endParaRPr>
          </a:p>
        </p:txBody>
      </p:sp>
      <p:sp>
        <p:nvSpPr>
          <p:cNvPr id="15365" name="Rectangle 4"/>
          <p:cNvSpPr>
            <a:spLocks noChangeArrowheads="1"/>
          </p:cNvSpPr>
          <p:nvPr/>
        </p:nvSpPr>
        <p:spPr bwMode="auto">
          <a:xfrm>
            <a:off x="0" y="3276600"/>
            <a:ext cx="9144000" cy="304800"/>
          </a:xfrm>
          <a:prstGeom prst="rect">
            <a:avLst/>
          </a:prstGeom>
          <a:noFill/>
          <a:ln w="9525">
            <a:noFill/>
            <a:miter lim="800000"/>
            <a:headEnd/>
            <a:tailEnd/>
          </a:ln>
        </p:spPr>
        <p:txBody>
          <a:bodyPr>
            <a:spAutoFit/>
          </a:bodyPr>
          <a:lstStyle/>
          <a:p>
            <a:pPr algn="l">
              <a:spcBef>
                <a:spcPct val="0"/>
              </a:spcBef>
            </a:pPr>
            <a:r>
              <a:rPr lang="es-ES_tradnl" sz="1400" b="1">
                <a:solidFill>
                  <a:srgbClr val="FFFFFF"/>
                </a:solidFill>
                <a:latin typeface="Times New Roman" pitchFamily="18" charset="0"/>
                <a:cs typeface="Times New Roman" pitchFamily="18" charset="0"/>
              </a:rPr>
              <a:t>INGRESOS ESPERADOS</a:t>
            </a:r>
            <a:r>
              <a:rPr lang="es-ES" sz="1400">
                <a:latin typeface="Times New Roman" pitchFamily="18" charset="0"/>
              </a:rPr>
              <a:t> </a:t>
            </a:r>
            <a:endParaRPr lang="es-ES" sz="2400">
              <a:solidFill>
                <a:schemeClr val="tx1"/>
              </a:solidFill>
              <a:latin typeface="Times New Roman" pitchFamily="18" charset="0"/>
            </a:endParaRPr>
          </a:p>
        </p:txBody>
      </p:sp>
      <p:sp>
        <p:nvSpPr>
          <p:cNvPr id="15366" name="Text Box 5"/>
          <p:cNvSpPr txBox="1">
            <a:spLocks noChangeArrowheads="1"/>
          </p:cNvSpPr>
          <p:nvPr/>
        </p:nvSpPr>
        <p:spPr bwMode="auto">
          <a:xfrm>
            <a:off x="2714612" y="285728"/>
            <a:ext cx="4190571" cy="461665"/>
          </a:xfrm>
          <a:prstGeom prst="rect">
            <a:avLst/>
          </a:prstGeom>
          <a:noFill/>
          <a:ln w="9525">
            <a:solidFill>
              <a:srgbClr val="000066"/>
            </a:solidFill>
            <a:miter lim="800000"/>
            <a:headEnd/>
            <a:tailEnd/>
          </a:ln>
        </p:spPr>
        <p:txBody>
          <a:bodyPr wrap="none">
            <a:spAutoFit/>
          </a:bodyPr>
          <a:lstStyle/>
          <a:p>
            <a:r>
              <a:rPr lang="es-ES_tradnl" sz="2400" dirty="0" smtClean="0">
                <a:solidFill>
                  <a:srgbClr val="FF0000"/>
                </a:solidFill>
                <a:cs typeface="Times New Roman" pitchFamily="18" charset="0"/>
              </a:rPr>
              <a:t>ESTIMACION DE LA DEMANDA</a:t>
            </a:r>
            <a:endParaRPr lang="es-EC" sz="2400" dirty="0">
              <a:solidFill>
                <a:srgbClr val="FF0000"/>
              </a:solidFill>
              <a:latin typeface="Tahoma" pitchFamily="34" charset="0"/>
            </a:endParaRPr>
          </a:p>
        </p:txBody>
      </p:sp>
      <p:sp>
        <p:nvSpPr>
          <p:cNvPr id="16" name="Line 4"/>
          <p:cNvSpPr>
            <a:spLocks noChangeShapeType="1"/>
          </p:cNvSpPr>
          <p:nvPr/>
        </p:nvSpPr>
        <p:spPr bwMode="auto">
          <a:xfrm flipV="1">
            <a:off x="7419972" y="530942"/>
            <a:ext cx="957112" cy="7212"/>
          </a:xfrm>
          <a:prstGeom prst="line">
            <a:avLst/>
          </a:prstGeom>
          <a:noFill/>
          <a:ln w="9525">
            <a:solidFill>
              <a:srgbClr val="FF0000"/>
            </a:solidFill>
            <a:round/>
            <a:headEnd/>
            <a:tailEnd/>
          </a:ln>
        </p:spPr>
        <p:txBody>
          <a:bodyPr/>
          <a:lstStyle/>
          <a:p>
            <a:endParaRPr lang="es-ES"/>
          </a:p>
        </p:txBody>
      </p:sp>
      <p:sp>
        <p:nvSpPr>
          <p:cNvPr id="17" name="Line 5"/>
          <p:cNvSpPr>
            <a:spLocks noChangeShapeType="1"/>
          </p:cNvSpPr>
          <p:nvPr/>
        </p:nvSpPr>
        <p:spPr bwMode="auto">
          <a:xfrm flipH="1">
            <a:off x="8334354" y="545691"/>
            <a:ext cx="45719" cy="5812268"/>
          </a:xfrm>
          <a:prstGeom prst="line">
            <a:avLst/>
          </a:prstGeom>
          <a:noFill/>
          <a:ln w="9525">
            <a:solidFill>
              <a:srgbClr val="000080"/>
            </a:solidFill>
            <a:round/>
            <a:headEnd/>
            <a:tailEnd/>
          </a:ln>
        </p:spPr>
        <p:txBody>
          <a:bodyPr/>
          <a:lstStyle/>
          <a:p>
            <a:endParaRPr lang="es-ES"/>
          </a:p>
        </p:txBody>
      </p:sp>
      <p:sp>
        <p:nvSpPr>
          <p:cNvPr id="18" name="Line 6"/>
          <p:cNvSpPr>
            <a:spLocks noChangeShapeType="1"/>
          </p:cNvSpPr>
          <p:nvPr/>
        </p:nvSpPr>
        <p:spPr bwMode="auto">
          <a:xfrm>
            <a:off x="1857356" y="6357958"/>
            <a:ext cx="6477000" cy="0"/>
          </a:xfrm>
          <a:prstGeom prst="line">
            <a:avLst/>
          </a:prstGeom>
          <a:noFill/>
          <a:ln w="9525">
            <a:solidFill>
              <a:srgbClr val="FF0000"/>
            </a:solidFill>
            <a:round/>
            <a:headEnd/>
            <a:tailEnd/>
          </a:ln>
        </p:spPr>
        <p:txBody>
          <a:bodyPr/>
          <a:lstStyle/>
          <a:p>
            <a:endParaRPr lang="es-ES"/>
          </a:p>
        </p:txBody>
      </p:sp>
      <p:grpSp>
        <p:nvGrpSpPr>
          <p:cNvPr id="19" name="Group 8"/>
          <p:cNvGrpSpPr>
            <a:grpSpLocks/>
          </p:cNvGrpSpPr>
          <p:nvPr/>
        </p:nvGrpSpPr>
        <p:grpSpPr bwMode="auto">
          <a:xfrm>
            <a:off x="7072330" y="357166"/>
            <a:ext cx="304800" cy="304800"/>
            <a:chOff x="528" y="1200"/>
            <a:chExt cx="192" cy="192"/>
          </a:xfrm>
        </p:grpSpPr>
        <p:sp>
          <p:nvSpPr>
            <p:cNvPr id="20"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1"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22" name="Group 11"/>
          <p:cNvGrpSpPr>
            <a:grpSpLocks/>
          </p:cNvGrpSpPr>
          <p:nvPr/>
        </p:nvGrpSpPr>
        <p:grpSpPr bwMode="auto">
          <a:xfrm>
            <a:off x="1552556" y="6129358"/>
            <a:ext cx="304800" cy="304800"/>
            <a:chOff x="528" y="1200"/>
            <a:chExt cx="192" cy="192"/>
          </a:xfrm>
        </p:grpSpPr>
        <p:sp>
          <p:nvSpPr>
            <p:cNvPr id="23" name="Rectangle 12"/>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4" name="Rectangle 13"/>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pic>
        <p:nvPicPr>
          <p:cNvPr id="101377" name="Picture 1"/>
          <p:cNvPicPr>
            <a:picLocks noChangeAspect="1" noChangeArrowheads="1"/>
          </p:cNvPicPr>
          <p:nvPr/>
        </p:nvPicPr>
        <p:blipFill>
          <a:blip r:embed="rId2"/>
          <a:srcRect/>
          <a:stretch>
            <a:fillRect/>
          </a:stretch>
        </p:blipFill>
        <p:spPr bwMode="auto">
          <a:xfrm>
            <a:off x="2357422" y="928670"/>
            <a:ext cx="4881573" cy="53657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0" y="3276600"/>
            <a:ext cx="9144000" cy="304800"/>
          </a:xfrm>
          <a:prstGeom prst="rect">
            <a:avLst/>
          </a:prstGeom>
          <a:noFill/>
          <a:ln w="9525">
            <a:noFill/>
            <a:miter lim="800000"/>
            <a:headEnd/>
            <a:tailEnd/>
          </a:ln>
        </p:spPr>
        <p:txBody>
          <a:bodyPr>
            <a:spAutoFit/>
          </a:bodyPr>
          <a:lstStyle/>
          <a:p>
            <a:pPr algn="l">
              <a:spcBef>
                <a:spcPct val="0"/>
              </a:spcBef>
            </a:pPr>
            <a:r>
              <a:rPr lang="es-ES_tradnl" sz="1400" b="1">
                <a:solidFill>
                  <a:srgbClr val="FFFFFF"/>
                </a:solidFill>
                <a:latin typeface="Times New Roman" pitchFamily="18" charset="0"/>
                <a:cs typeface="Times New Roman" pitchFamily="18" charset="0"/>
              </a:rPr>
              <a:t>INGRESOS ESPERADOS</a:t>
            </a:r>
            <a:r>
              <a:rPr lang="es-ES" sz="1400">
                <a:latin typeface="Times New Roman" pitchFamily="18" charset="0"/>
              </a:rPr>
              <a:t> </a:t>
            </a:r>
            <a:endParaRPr lang="es-ES" sz="2400">
              <a:solidFill>
                <a:schemeClr val="tx1"/>
              </a:solidFill>
              <a:latin typeface="Times New Roman" pitchFamily="18" charset="0"/>
            </a:endParaRPr>
          </a:p>
        </p:txBody>
      </p:sp>
      <p:sp>
        <p:nvSpPr>
          <p:cNvPr id="15364" name="Rectangle 3"/>
          <p:cNvSpPr>
            <a:spLocks noChangeArrowheads="1"/>
          </p:cNvSpPr>
          <p:nvPr/>
        </p:nvSpPr>
        <p:spPr bwMode="auto">
          <a:xfrm>
            <a:off x="0" y="3276600"/>
            <a:ext cx="9144000" cy="304800"/>
          </a:xfrm>
          <a:prstGeom prst="rect">
            <a:avLst/>
          </a:prstGeom>
          <a:noFill/>
          <a:ln w="9525">
            <a:noFill/>
            <a:miter lim="800000"/>
            <a:headEnd/>
            <a:tailEnd/>
          </a:ln>
        </p:spPr>
        <p:txBody>
          <a:bodyPr>
            <a:spAutoFit/>
          </a:bodyPr>
          <a:lstStyle/>
          <a:p>
            <a:pPr algn="l">
              <a:spcBef>
                <a:spcPct val="0"/>
              </a:spcBef>
            </a:pPr>
            <a:r>
              <a:rPr lang="es-ES_tradnl" sz="1400" b="1">
                <a:solidFill>
                  <a:srgbClr val="FFFFFF"/>
                </a:solidFill>
                <a:latin typeface="Times New Roman" pitchFamily="18" charset="0"/>
                <a:cs typeface="Times New Roman" pitchFamily="18" charset="0"/>
              </a:rPr>
              <a:t>INGRESOS ESPERADOS</a:t>
            </a:r>
            <a:r>
              <a:rPr lang="es-ES" sz="1400">
                <a:latin typeface="Times New Roman" pitchFamily="18" charset="0"/>
              </a:rPr>
              <a:t> </a:t>
            </a:r>
            <a:endParaRPr lang="es-ES" sz="2400">
              <a:solidFill>
                <a:schemeClr val="tx1"/>
              </a:solidFill>
              <a:latin typeface="Times New Roman" pitchFamily="18" charset="0"/>
            </a:endParaRPr>
          </a:p>
        </p:txBody>
      </p:sp>
      <p:sp>
        <p:nvSpPr>
          <p:cNvPr id="15365" name="Rectangle 4"/>
          <p:cNvSpPr>
            <a:spLocks noChangeArrowheads="1"/>
          </p:cNvSpPr>
          <p:nvPr/>
        </p:nvSpPr>
        <p:spPr bwMode="auto">
          <a:xfrm>
            <a:off x="0" y="3276600"/>
            <a:ext cx="9144000" cy="304800"/>
          </a:xfrm>
          <a:prstGeom prst="rect">
            <a:avLst/>
          </a:prstGeom>
          <a:noFill/>
          <a:ln w="9525">
            <a:noFill/>
            <a:miter lim="800000"/>
            <a:headEnd/>
            <a:tailEnd/>
          </a:ln>
        </p:spPr>
        <p:txBody>
          <a:bodyPr>
            <a:spAutoFit/>
          </a:bodyPr>
          <a:lstStyle/>
          <a:p>
            <a:pPr algn="l">
              <a:spcBef>
                <a:spcPct val="0"/>
              </a:spcBef>
            </a:pPr>
            <a:r>
              <a:rPr lang="es-ES_tradnl" sz="1400" b="1">
                <a:solidFill>
                  <a:srgbClr val="FFFFFF"/>
                </a:solidFill>
                <a:latin typeface="Times New Roman" pitchFamily="18" charset="0"/>
                <a:cs typeface="Times New Roman" pitchFamily="18" charset="0"/>
              </a:rPr>
              <a:t>INGRESOS ESPERADOS</a:t>
            </a:r>
            <a:r>
              <a:rPr lang="es-ES" sz="1400">
                <a:latin typeface="Times New Roman" pitchFamily="18" charset="0"/>
              </a:rPr>
              <a:t> </a:t>
            </a:r>
            <a:endParaRPr lang="es-ES" sz="2400">
              <a:solidFill>
                <a:schemeClr val="tx1"/>
              </a:solidFill>
              <a:latin typeface="Times New Roman" pitchFamily="18" charset="0"/>
            </a:endParaRPr>
          </a:p>
        </p:txBody>
      </p:sp>
      <p:sp>
        <p:nvSpPr>
          <p:cNvPr id="15366" name="Text Box 5"/>
          <p:cNvSpPr txBox="1">
            <a:spLocks noChangeArrowheads="1"/>
          </p:cNvSpPr>
          <p:nvPr/>
        </p:nvSpPr>
        <p:spPr bwMode="auto">
          <a:xfrm>
            <a:off x="2643174" y="285728"/>
            <a:ext cx="4357718" cy="461665"/>
          </a:xfrm>
          <a:prstGeom prst="rect">
            <a:avLst/>
          </a:prstGeom>
          <a:noFill/>
          <a:ln w="9525">
            <a:solidFill>
              <a:srgbClr val="000066"/>
            </a:solidFill>
            <a:miter lim="800000"/>
            <a:headEnd/>
            <a:tailEnd/>
          </a:ln>
        </p:spPr>
        <p:txBody>
          <a:bodyPr wrap="square">
            <a:spAutoFit/>
          </a:bodyPr>
          <a:lstStyle/>
          <a:p>
            <a:r>
              <a:rPr lang="es-ES_tradnl" sz="2400" dirty="0" smtClean="0">
                <a:solidFill>
                  <a:srgbClr val="FF0000"/>
                </a:solidFill>
                <a:cs typeface="Times New Roman" pitchFamily="18" charset="0"/>
              </a:rPr>
              <a:t>INGRESOS</a:t>
            </a:r>
            <a:endParaRPr lang="es-EC" sz="2400" dirty="0">
              <a:solidFill>
                <a:srgbClr val="FF0000"/>
              </a:solidFill>
              <a:latin typeface="Tahoma" pitchFamily="34" charset="0"/>
            </a:endParaRPr>
          </a:p>
        </p:txBody>
      </p:sp>
      <p:sp>
        <p:nvSpPr>
          <p:cNvPr id="16" name="Line 4"/>
          <p:cNvSpPr>
            <a:spLocks noChangeShapeType="1"/>
          </p:cNvSpPr>
          <p:nvPr/>
        </p:nvSpPr>
        <p:spPr bwMode="auto">
          <a:xfrm flipV="1">
            <a:off x="7419972" y="530942"/>
            <a:ext cx="957112" cy="7212"/>
          </a:xfrm>
          <a:prstGeom prst="line">
            <a:avLst/>
          </a:prstGeom>
          <a:noFill/>
          <a:ln w="9525">
            <a:solidFill>
              <a:srgbClr val="FF0000"/>
            </a:solidFill>
            <a:round/>
            <a:headEnd/>
            <a:tailEnd/>
          </a:ln>
        </p:spPr>
        <p:txBody>
          <a:bodyPr/>
          <a:lstStyle/>
          <a:p>
            <a:endParaRPr lang="es-ES"/>
          </a:p>
        </p:txBody>
      </p:sp>
      <p:sp>
        <p:nvSpPr>
          <p:cNvPr id="17" name="Line 5"/>
          <p:cNvSpPr>
            <a:spLocks noChangeShapeType="1"/>
          </p:cNvSpPr>
          <p:nvPr/>
        </p:nvSpPr>
        <p:spPr bwMode="auto">
          <a:xfrm flipH="1">
            <a:off x="8334354" y="545691"/>
            <a:ext cx="45719" cy="5812268"/>
          </a:xfrm>
          <a:prstGeom prst="line">
            <a:avLst/>
          </a:prstGeom>
          <a:noFill/>
          <a:ln w="9525">
            <a:solidFill>
              <a:srgbClr val="000080"/>
            </a:solidFill>
            <a:round/>
            <a:headEnd/>
            <a:tailEnd/>
          </a:ln>
        </p:spPr>
        <p:txBody>
          <a:bodyPr/>
          <a:lstStyle/>
          <a:p>
            <a:endParaRPr lang="es-ES"/>
          </a:p>
        </p:txBody>
      </p:sp>
      <p:sp>
        <p:nvSpPr>
          <p:cNvPr id="18" name="Line 6"/>
          <p:cNvSpPr>
            <a:spLocks noChangeShapeType="1"/>
          </p:cNvSpPr>
          <p:nvPr/>
        </p:nvSpPr>
        <p:spPr bwMode="auto">
          <a:xfrm>
            <a:off x="1857356" y="6357958"/>
            <a:ext cx="6477000" cy="0"/>
          </a:xfrm>
          <a:prstGeom prst="line">
            <a:avLst/>
          </a:prstGeom>
          <a:noFill/>
          <a:ln w="9525">
            <a:solidFill>
              <a:srgbClr val="FF0000"/>
            </a:solidFill>
            <a:round/>
            <a:headEnd/>
            <a:tailEnd/>
          </a:ln>
        </p:spPr>
        <p:txBody>
          <a:bodyPr/>
          <a:lstStyle/>
          <a:p>
            <a:endParaRPr lang="es-ES"/>
          </a:p>
        </p:txBody>
      </p:sp>
      <p:grpSp>
        <p:nvGrpSpPr>
          <p:cNvPr id="2" name="Group 8"/>
          <p:cNvGrpSpPr>
            <a:grpSpLocks/>
          </p:cNvGrpSpPr>
          <p:nvPr/>
        </p:nvGrpSpPr>
        <p:grpSpPr bwMode="auto">
          <a:xfrm>
            <a:off x="7072330" y="357166"/>
            <a:ext cx="304800" cy="304800"/>
            <a:chOff x="528" y="1200"/>
            <a:chExt cx="192" cy="192"/>
          </a:xfrm>
        </p:grpSpPr>
        <p:sp>
          <p:nvSpPr>
            <p:cNvPr id="20"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1"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3" name="Group 11"/>
          <p:cNvGrpSpPr>
            <a:grpSpLocks/>
          </p:cNvGrpSpPr>
          <p:nvPr/>
        </p:nvGrpSpPr>
        <p:grpSpPr bwMode="auto">
          <a:xfrm>
            <a:off x="1552556" y="6129358"/>
            <a:ext cx="304800" cy="304800"/>
            <a:chOff x="528" y="1200"/>
            <a:chExt cx="192" cy="192"/>
          </a:xfrm>
        </p:grpSpPr>
        <p:sp>
          <p:nvSpPr>
            <p:cNvPr id="23" name="Rectangle 12"/>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4" name="Rectangle 13"/>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pic>
        <p:nvPicPr>
          <p:cNvPr id="103427" name="Picture 3"/>
          <p:cNvPicPr>
            <a:picLocks noChangeAspect="1" noChangeArrowheads="1"/>
          </p:cNvPicPr>
          <p:nvPr/>
        </p:nvPicPr>
        <p:blipFill>
          <a:blip r:embed="rId2"/>
          <a:srcRect/>
          <a:stretch>
            <a:fillRect/>
          </a:stretch>
        </p:blipFill>
        <p:spPr bwMode="auto">
          <a:xfrm>
            <a:off x="785787" y="1285860"/>
            <a:ext cx="3714776" cy="2071701"/>
          </a:xfrm>
          <a:prstGeom prst="rect">
            <a:avLst/>
          </a:prstGeom>
          <a:noFill/>
          <a:ln w="9525">
            <a:noFill/>
            <a:miter lim="800000"/>
            <a:headEnd/>
            <a:tailEnd/>
          </a:ln>
          <a:effectLst/>
        </p:spPr>
      </p:pic>
      <p:graphicFrame>
        <p:nvGraphicFramePr>
          <p:cNvPr id="19" name="18 Tabla"/>
          <p:cNvGraphicFramePr>
            <a:graphicFrameLocks noGrp="1"/>
          </p:cNvGraphicFramePr>
          <p:nvPr/>
        </p:nvGraphicFramePr>
        <p:xfrm>
          <a:off x="4500563" y="1000107"/>
          <a:ext cx="2643204" cy="2357452"/>
        </p:xfrm>
        <a:graphic>
          <a:graphicData uri="http://schemas.openxmlformats.org/drawingml/2006/table">
            <a:tbl>
              <a:tblPr/>
              <a:tblGrid>
                <a:gridCol w="835990"/>
                <a:gridCol w="971224"/>
                <a:gridCol w="835990"/>
              </a:tblGrid>
              <a:tr h="266680">
                <a:tc>
                  <a:txBody>
                    <a:bodyPr/>
                    <a:lstStyle/>
                    <a:p>
                      <a:pPr algn="ctr" fontAlgn="b"/>
                      <a:r>
                        <a:rPr lang="es-ES" sz="1100" b="1" i="1" u="none" strike="noStrike" dirty="0">
                          <a:solidFill>
                            <a:srgbClr val="000000"/>
                          </a:solidFill>
                          <a:latin typeface="Calibri"/>
                        </a:rPr>
                        <a:t>marzo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s-ES" sz="1100" b="1" i="1" u="none" strike="noStrike">
                          <a:solidFill>
                            <a:srgbClr val="000000"/>
                          </a:solidFill>
                          <a:latin typeface="Calibri"/>
                        </a:rPr>
                        <a:t>abril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s-ES" sz="1100" b="1" i="1" u="none" strike="noStrike">
                          <a:solidFill>
                            <a:srgbClr val="000000"/>
                          </a:solidFill>
                          <a:latin typeface="Calibri"/>
                        </a:rPr>
                        <a:t>mayo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66680">
                <a:tc>
                  <a:txBody>
                    <a:bodyPr/>
                    <a:lstStyle/>
                    <a:p>
                      <a:pPr algn="ctr" fontAlgn="b"/>
                      <a:r>
                        <a:rPr lang="es-ES" sz="1100" b="1" i="1" u="none" strike="noStrike">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dirty="0">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680">
                <a:tc>
                  <a:txBody>
                    <a:bodyPr/>
                    <a:lstStyle/>
                    <a:p>
                      <a:pPr algn="ctr" fontAlgn="b"/>
                      <a:r>
                        <a:rPr lang="es-ES" sz="1100" b="1" i="1" u="none" strike="noStrike">
                          <a:solidFill>
                            <a:srgbClr val="000000"/>
                          </a:solidFill>
                          <a:latin typeface="Calibri"/>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680">
                <a:tc>
                  <a:txBody>
                    <a:bodyPr/>
                    <a:lstStyle/>
                    <a:p>
                      <a:pPr algn="ctr" fontAlgn="b"/>
                      <a:r>
                        <a:rPr lang="es-ES" sz="1100" b="1" i="1" u="none" strike="noStrike">
                          <a:solidFill>
                            <a:srgbClr val="000000"/>
                          </a:solidFill>
                          <a:latin typeface="Calibri"/>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680">
                <a:tc>
                  <a:txBody>
                    <a:bodyPr/>
                    <a:lstStyle/>
                    <a:p>
                      <a:pPr algn="ctr" fontAlgn="b"/>
                      <a:r>
                        <a:rPr lang="es-ES" sz="1100" b="1" i="1" u="none" strike="noStrike">
                          <a:solidFill>
                            <a:srgbClr val="000000"/>
                          </a:solidFill>
                          <a:latin typeface="Calibri"/>
                        </a:rPr>
                        <a:t>558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dirty="0">
                          <a:solidFill>
                            <a:srgbClr val="000000"/>
                          </a:solidFill>
                          <a:latin typeface="Calibri"/>
                        </a:rPr>
                        <a:t>1953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279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13">
                <a:tc>
                  <a:txBody>
                    <a:bodyPr/>
                    <a:lstStyle/>
                    <a:p>
                      <a:pPr algn="ctr" fontAlgn="b"/>
                      <a:r>
                        <a:rPr lang="es-ES" sz="1100" b="1" i="1" u="none" strike="noStrike">
                          <a:solidFill>
                            <a:srgbClr val="000000"/>
                          </a:solidFill>
                          <a:latin typeface="Calibri"/>
                        </a:rPr>
                        <a:t>943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3301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dirty="0">
                          <a:solidFill>
                            <a:srgbClr val="000000"/>
                          </a:solidFill>
                          <a:latin typeface="Calibri"/>
                        </a:rPr>
                        <a:t>472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13">
                <a:tc>
                  <a:txBody>
                    <a:bodyPr/>
                    <a:lstStyle/>
                    <a:p>
                      <a:pPr algn="ctr" fontAlgn="b"/>
                      <a:r>
                        <a:rPr lang="es-ES" sz="1100" b="1" i="1" u="none" strike="noStrike">
                          <a:solidFill>
                            <a:srgbClr val="000000"/>
                          </a:solidFill>
                          <a:latin typeface="Calibri"/>
                        </a:rPr>
                        <a:t>1501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5254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751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13">
                <a:tc>
                  <a:txBody>
                    <a:bodyPr/>
                    <a:lstStyle/>
                    <a:p>
                      <a:pPr algn="ctr" fontAlgn="b"/>
                      <a:r>
                        <a:rPr lang="es-ES" sz="1100" b="1" i="1" u="none" strike="noStrike">
                          <a:solidFill>
                            <a:srgbClr val="000000"/>
                          </a:solidFill>
                          <a:latin typeface="Calibri"/>
                        </a:rPr>
                        <a:t> $           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 $                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 $           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13">
                <a:tc>
                  <a:txBody>
                    <a:bodyPr/>
                    <a:lstStyle/>
                    <a:p>
                      <a:pPr algn="ctr" fontAlgn="b"/>
                      <a:r>
                        <a:rPr lang="es-ES" sz="1100" b="1" i="1" u="none" strike="noStrike">
                          <a:solidFill>
                            <a:srgbClr val="000000"/>
                          </a:solidFill>
                          <a:latin typeface="Calibri"/>
                        </a:rPr>
                        <a:t> $   22.515,00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dirty="0">
                          <a:solidFill>
                            <a:srgbClr val="000000"/>
                          </a:solidFill>
                          <a:latin typeface="Calibri"/>
                        </a:rPr>
                        <a:t> $        78.810,00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dirty="0">
                          <a:solidFill>
                            <a:srgbClr val="000000"/>
                          </a:solidFill>
                          <a:latin typeface="Calibri"/>
                        </a:rPr>
                        <a:t> $   11.265,00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2" name="21 Tabla"/>
          <p:cNvGraphicFramePr>
            <a:graphicFrameLocks noGrp="1"/>
          </p:cNvGraphicFramePr>
          <p:nvPr/>
        </p:nvGraphicFramePr>
        <p:xfrm>
          <a:off x="7143768" y="1000107"/>
          <a:ext cx="1000132" cy="2392100"/>
        </p:xfrm>
        <a:graphic>
          <a:graphicData uri="http://schemas.openxmlformats.org/drawingml/2006/table">
            <a:tbl>
              <a:tblPr/>
              <a:tblGrid>
                <a:gridCol w="1000132"/>
              </a:tblGrid>
              <a:tr h="253507">
                <a:tc>
                  <a:txBody>
                    <a:bodyPr/>
                    <a:lstStyle/>
                    <a:p>
                      <a:pPr algn="ctr" fontAlgn="b"/>
                      <a:r>
                        <a:rPr lang="es-ES" sz="1100" b="1" i="1" u="none" strike="noStrike" dirty="0">
                          <a:solidFill>
                            <a:srgbClr val="000000"/>
                          </a:solidFill>
                          <a:latin typeface="Calibri"/>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53507">
                <a:tc>
                  <a:txBody>
                    <a:bodyPr/>
                    <a:lstStyle/>
                    <a:p>
                      <a:pPr algn="l"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507">
                <a:tc>
                  <a:txBody>
                    <a:bodyPr/>
                    <a:lstStyle/>
                    <a:p>
                      <a:pPr algn="l"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507">
                <a:tc>
                  <a:txBody>
                    <a:bodyPr/>
                    <a:lstStyle/>
                    <a:p>
                      <a:pPr algn="l"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507">
                <a:tc>
                  <a:txBody>
                    <a:bodyPr/>
                    <a:lstStyle/>
                    <a:p>
                      <a:pPr algn="r" fontAlgn="b"/>
                      <a:r>
                        <a:rPr lang="es-ES" sz="1100" b="0" i="0" u="none" strike="noStrike" dirty="0">
                          <a:solidFill>
                            <a:srgbClr val="000000"/>
                          </a:solidFill>
                          <a:latin typeface="Calibri"/>
                        </a:rPr>
                        <a:t>2790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367">
                <a:tc>
                  <a:txBody>
                    <a:bodyPr/>
                    <a:lstStyle/>
                    <a:p>
                      <a:pPr algn="r" fontAlgn="b"/>
                      <a:r>
                        <a:rPr lang="es-ES" sz="1100" b="0" i="0" u="none" strike="noStrike">
                          <a:solidFill>
                            <a:srgbClr val="000000"/>
                          </a:solidFill>
                          <a:latin typeface="Calibri"/>
                        </a:rPr>
                        <a:t>4716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367">
                <a:tc>
                  <a:txBody>
                    <a:bodyPr/>
                    <a:lstStyle/>
                    <a:p>
                      <a:pPr algn="r" fontAlgn="b"/>
                      <a:r>
                        <a:rPr lang="es-ES" sz="1100" b="0" i="0" u="none" strike="noStrike">
                          <a:solidFill>
                            <a:srgbClr val="000000"/>
                          </a:solidFill>
                          <a:latin typeface="Calibri"/>
                        </a:rPr>
                        <a:t>7506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434">
                <a:tc>
                  <a:txBody>
                    <a:bodyPr/>
                    <a:lstStyle/>
                    <a:p>
                      <a:pPr algn="l"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397">
                <a:tc>
                  <a:txBody>
                    <a:bodyPr/>
                    <a:lstStyle/>
                    <a:p>
                      <a:pPr algn="l" fontAlgn="b"/>
                      <a:r>
                        <a:rPr lang="es-ES" sz="1100" b="0" i="0" u="none" strike="noStrike" dirty="0">
                          <a:solidFill>
                            <a:srgbClr val="000000"/>
                          </a:solidFill>
                          <a:latin typeface="Calibri"/>
                        </a:rPr>
                        <a:t> $     112.590,00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9" name="Text Box 2"/>
          <p:cNvSpPr txBox="1">
            <a:spLocks noChangeArrowheads="1"/>
          </p:cNvSpPr>
          <p:nvPr/>
        </p:nvSpPr>
        <p:spPr bwMode="auto">
          <a:xfrm>
            <a:off x="785786" y="857232"/>
            <a:ext cx="2786082" cy="461665"/>
          </a:xfrm>
          <a:prstGeom prst="rect">
            <a:avLst/>
          </a:prstGeom>
          <a:noFill/>
          <a:ln w="9525">
            <a:solidFill>
              <a:srgbClr val="FF0000"/>
            </a:solidFill>
            <a:miter lim="800000"/>
            <a:headEnd/>
            <a:tailEnd/>
          </a:ln>
        </p:spPr>
        <p:txBody>
          <a:bodyPr wrap="square">
            <a:spAutoFit/>
          </a:bodyPr>
          <a:lstStyle/>
          <a:p>
            <a:r>
              <a:rPr lang="es-ES_tradnl" sz="2400" dirty="0" smtClean="0">
                <a:solidFill>
                  <a:srgbClr val="000066"/>
                </a:solidFill>
                <a:cs typeface="Times New Roman" pitchFamily="18" charset="0"/>
              </a:rPr>
              <a:t>PRIMER AÑO</a:t>
            </a:r>
            <a:endParaRPr lang="es-EC" sz="2400" dirty="0">
              <a:solidFill>
                <a:srgbClr val="000066"/>
              </a:solidFill>
            </a:endParaRPr>
          </a:p>
        </p:txBody>
      </p:sp>
      <p:sp>
        <p:nvSpPr>
          <p:cNvPr id="30" name="Text Box 2"/>
          <p:cNvSpPr txBox="1">
            <a:spLocks noChangeArrowheads="1"/>
          </p:cNvSpPr>
          <p:nvPr/>
        </p:nvSpPr>
        <p:spPr bwMode="auto">
          <a:xfrm>
            <a:off x="785786" y="3500438"/>
            <a:ext cx="2786082" cy="461665"/>
          </a:xfrm>
          <a:prstGeom prst="rect">
            <a:avLst/>
          </a:prstGeom>
          <a:noFill/>
          <a:ln w="9525">
            <a:solidFill>
              <a:srgbClr val="FF0000"/>
            </a:solidFill>
            <a:miter lim="800000"/>
            <a:headEnd/>
            <a:tailEnd/>
          </a:ln>
        </p:spPr>
        <p:txBody>
          <a:bodyPr wrap="square">
            <a:spAutoFit/>
          </a:bodyPr>
          <a:lstStyle/>
          <a:p>
            <a:r>
              <a:rPr lang="es-ES_tradnl" sz="2400" dirty="0" smtClean="0">
                <a:solidFill>
                  <a:srgbClr val="000066"/>
                </a:solidFill>
                <a:cs typeface="Times New Roman" pitchFamily="18" charset="0"/>
              </a:rPr>
              <a:t>SEGUNDO AÑO</a:t>
            </a:r>
            <a:endParaRPr lang="es-EC" sz="2400" dirty="0">
              <a:solidFill>
                <a:srgbClr val="000066"/>
              </a:solidFill>
            </a:endParaRPr>
          </a:p>
        </p:txBody>
      </p:sp>
      <p:pic>
        <p:nvPicPr>
          <p:cNvPr id="103428" name="Picture 4"/>
          <p:cNvPicPr>
            <a:picLocks noChangeAspect="1" noChangeArrowheads="1"/>
          </p:cNvPicPr>
          <p:nvPr/>
        </p:nvPicPr>
        <p:blipFill>
          <a:blip r:embed="rId3"/>
          <a:srcRect/>
          <a:stretch>
            <a:fillRect/>
          </a:stretch>
        </p:blipFill>
        <p:spPr bwMode="auto">
          <a:xfrm>
            <a:off x="785786" y="4000504"/>
            <a:ext cx="3714776" cy="2071702"/>
          </a:xfrm>
          <a:prstGeom prst="rect">
            <a:avLst/>
          </a:prstGeom>
          <a:noFill/>
          <a:ln w="9525">
            <a:noFill/>
            <a:miter lim="800000"/>
            <a:headEnd/>
            <a:tailEnd/>
          </a:ln>
          <a:effectLst/>
        </p:spPr>
      </p:pic>
      <p:graphicFrame>
        <p:nvGraphicFramePr>
          <p:cNvPr id="32" name="31 Tabla"/>
          <p:cNvGraphicFramePr>
            <a:graphicFrameLocks noGrp="1"/>
          </p:cNvGraphicFramePr>
          <p:nvPr/>
        </p:nvGraphicFramePr>
        <p:xfrm>
          <a:off x="4500562" y="3714751"/>
          <a:ext cx="2643207" cy="2319343"/>
        </p:xfrm>
        <a:graphic>
          <a:graphicData uri="http://schemas.openxmlformats.org/drawingml/2006/table">
            <a:tbl>
              <a:tblPr/>
              <a:tblGrid>
                <a:gridCol w="835991"/>
                <a:gridCol w="971225"/>
                <a:gridCol w="835991"/>
              </a:tblGrid>
              <a:tr h="253019">
                <a:tc>
                  <a:txBody>
                    <a:bodyPr/>
                    <a:lstStyle/>
                    <a:p>
                      <a:pPr algn="ctr" fontAlgn="b"/>
                      <a:r>
                        <a:rPr lang="es-ES" sz="1100" b="1" i="1" u="none" strike="noStrike" dirty="0">
                          <a:solidFill>
                            <a:srgbClr val="000000"/>
                          </a:solidFill>
                          <a:latin typeface="Calibri"/>
                        </a:rPr>
                        <a:t>marzo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s-ES" sz="1100" b="1" i="1" u="none" strike="noStrike">
                          <a:solidFill>
                            <a:srgbClr val="000000"/>
                          </a:solidFill>
                          <a:latin typeface="Calibri"/>
                        </a:rPr>
                        <a:t>abril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s-ES" sz="1100" b="1" i="1" u="none" strike="noStrike">
                          <a:solidFill>
                            <a:srgbClr val="000000"/>
                          </a:solidFill>
                          <a:latin typeface="Calibri"/>
                        </a:rPr>
                        <a:t>mayo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53019">
                <a:tc>
                  <a:txBody>
                    <a:bodyPr/>
                    <a:lstStyle/>
                    <a:p>
                      <a:pPr algn="ctr" fontAlgn="b"/>
                      <a:r>
                        <a:rPr lang="es-ES" sz="1100" b="1" i="1" u="none" strike="noStrike">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019">
                <a:tc>
                  <a:txBody>
                    <a:bodyPr/>
                    <a:lstStyle/>
                    <a:p>
                      <a:pPr algn="ctr" fontAlgn="b"/>
                      <a:r>
                        <a:rPr lang="es-ES" sz="1100" b="1" i="1" u="none" strike="noStrike">
                          <a:solidFill>
                            <a:srgbClr val="000000"/>
                          </a:solidFill>
                          <a:latin typeface="Calibri"/>
                        </a:rPr>
                        <a:t>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019">
                <a:tc>
                  <a:txBody>
                    <a:bodyPr/>
                    <a:lstStyle/>
                    <a:p>
                      <a:pPr algn="ctr" fontAlgn="b"/>
                      <a:r>
                        <a:rPr lang="es-ES" sz="1100" b="1" i="1" u="none" strike="noStrike">
                          <a:solidFill>
                            <a:srgbClr val="000000"/>
                          </a:solidFill>
                          <a:latin typeface="Calibri"/>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019">
                <a:tc>
                  <a:txBody>
                    <a:bodyPr/>
                    <a:lstStyle/>
                    <a:p>
                      <a:pPr algn="ctr" fontAlgn="b"/>
                      <a:r>
                        <a:rPr lang="es-ES" sz="1100" b="1" i="1" u="none" strike="noStrike">
                          <a:solidFill>
                            <a:srgbClr val="000000"/>
                          </a:solidFill>
                          <a:latin typeface="Calibri"/>
                        </a:rPr>
                        <a:t>702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2457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351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562">
                <a:tc>
                  <a:txBody>
                    <a:bodyPr/>
                    <a:lstStyle/>
                    <a:p>
                      <a:pPr algn="ctr" fontAlgn="b"/>
                      <a:r>
                        <a:rPr lang="es-ES" sz="1100" b="1" i="1" u="none" strike="noStrike">
                          <a:solidFill>
                            <a:srgbClr val="000000"/>
                          </a:solidFill>
                          <a:latin typeface="Calibri"/>
                        </a:rPr>
                        <a:t>992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3474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496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562">
                <a:tc>
                  <a:txBody>
                    <a:bodyPr/>
                    <a:lstStyle/>
                    <a:p>
                      <a:pPr algn="ctr" fontAlgn="b"/>
                      <a:r>
                        <a:rPr lang="es-ES" sz="1100" b="1" i="1" u="none" strike="noStrike">
                          <a:solidFill>
                            <a:srgbClr val="000000"/>
                          </a:solidFill>
                          <a:latin typeface="Calibri"/>
                        </a:rPr>
                        <a:t>1694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5931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847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562">
                <a:tc>
                  <a:txBody>
                    <a:bodyPr/>
                    <a:lstStyle/>
                    <a:p>
                      <a:pPr algn="ctr" fontAlgn="b"/>
                      <a:r>
                        <a:rPr lang="es-ES" sz="1100" b="1" i="1" u="none" strike="noStrike">
                          <a:solidFill>
                            <a:srgbClr val="000000"/>
                          </a:solidFill>
                          <a:latin typeface="Calibri"/>
                        </a:rPr>
                        <a:t> $           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 $                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 $           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562">
                <a:tc>
                  <a:txBody>
                    <a:bodyPr/>
                    <a:lstStyle/>
                    <a:p>
                      <a:pPr algn="ctr" fontAlgn="b"/>
                      <a:r>
                        <a:rPr lang="es-ES" sz="1100" b="1" i="1" u="none" strike="noStrike">
                          <a:solidFill>
                            <a:srgbClr val="000000"/>
                          </a:solidFill>
                          <a:latin typeface="Calibri"/>
                        </a:rPr>
                        <a:t> $   25.410,00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dirty="0">
                          <a:solidFill>
                            <a:srgbClr val="000000"/>
                          </a:solidFill>
                          <a:latin typeface="Calibri"/>
                        </a:rPr>
                        <a:t> $        88.965,00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dirty="0">
                          <a:solidFill>
                            <a:srgbClr val="000000"/>
                          </a:solidFill>
                          <a:latin typeface="Calibri"/>
                        </a:rPr>
                        <a:t> $   12.705,00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3" name="32 Tabla"/>
          <p:cNvGraphicFramePr>
            <a:graphicFrameLocks noGrp="1"/>
          </p:cNvGraphicFramePr>
          <p:nvPr/>
        </p:nvGraphicFramePr>
        <p:xfrm>
          <a:off x="7143768" y="3714750"/>
          <a:ext cx="1071570" cy="2352215"/>
        </p:xfrm>
        <a:graphic>
          <a:graphicData uri="http://schemas.openxmlformats.org/drawingml/2006/table">
            <a:tbl>
              <a:tblPr/>
              <a:tblGrid>
                <a:gridCol w="1071570"/>
              </a:tblGrid>
              <a:tr h="264950">
                <a:tc>
                  <a:txBody>
                    <a:bodyPr/>
                    <a:lstStyle/>
                    <a:p>
                      <a:pPr algn="ctr" fontAlgn="b"/>
                      <a:r>
                        <a:rPr lang="es-ES" sz="1100" b="1" i="1" u="none" strike="noStrike" dirty="0">
                          <a:solidFill>
                            <a:srgbClr val="000000"/>
                          </a:solidFill>
                          <a:latin typeface="Calibri"/>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64950">
                <a:tc>
                  <a:txBody>
                    <a:bodyPr/>
                    <a:lstStyle/>
                    <a:p>
                      <a:pPr algn="l"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950">
                <a:tc>
                  <a:txBody>
                    <a:bodyPr/>
                    <a:lstStyle/>
                    <a:p>
                      <a:pPr algn="l"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950">
                <a:tc>
                  <a:txBody>
                    <a:bodyPr/>
                    <a:lstStyle/>
                    <a:p>
                      <a:pPr algn="l"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950">
                <a:tc>
                  <a:txBody>
                    <a:bodyPr/>
                    <a:lstStyle/>
                    <a:p>
                      <a:pPr algn="r" fontAlgn="b"/>
                      <a:r>
                        <a:rPr lang="es-ES" sz="1100" b="0" i="0" u="none" strike="noStrike">
                          <a:solidFill>
                            <a:srgbClr val="000000"/>
                          </a:solidFill>
                          <a:latin typeface="Calibri"/>
                        </a:rPr>
                        <a:t>3510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990">
                <a:tc>
                  <a:txBody>
                    <a:bodyPr/>
                    <a:lstStyle/>
                    <a:p>
                      <a:pPr algn="r" fontAlgn="b"/>
                      <a:r>
                        <a:rPr lang="es-ES" sz="1100" b="0" i="0" u="none" strike="noStrike">
                          <a:solidFill>
                            <a:srgbClr val="000000"/>
                          </a:solidFill>
                          <a:latin typeface="Calibri"/>
                        </a:rPr>
                        <a:t>4962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990">
                <a:tc>
                  <a:txBody>
                    <a:bodyPr/>
                    <a:lstStyle/>
                    <a:p>
                      <a:pPr algn="r" fontAlgn="b"/>
                      <a:r>
                        <a:rPr lang="es-ES" sz="1100" b="0" i="0" u="none" strike="noStrike">
                          <a:solidFill>
                            <a:srgbClr val="000000"/>
                          </a:solidFill>
                          <a:latin typeface="Calibri"/>
                        </a:rPr>
                        <a:t>8472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990">
                <a:tc>
                  <a:txBody>
                    <a:bodyPr/>
                    <a:lstStyle/>
                    <a:p>
                      <a:pPr algn="l"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495">
                <a:tc>
                  <a:txBody>
                    <a:bodyPr/>
                    <a:lstStyle/>
                    <a:p>
                      <a:pPr algn="l" fontAlgn="b"/>
                      <a:r>
                        <a:rPr lang="es-ES" sz="1100" b="0" i="0" u="none" strike="noStrike" dirty="0">
                          <a:solidFill>
                            <a:srgbClr val="000000"/>
                          </a:solidFill>
                          <a:latin typeface="Calibri"/>
                        </a:rPr>
                        <a:t> $     127.080,00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0" y="3276600"/>
            <a:ext cx="9144000" cy="304800"/>
          </a:xfrm>
          <a:prstGeom prst="rect">
            <a:avLst/>
          </a:prstGeom>
          <a:noFill/>
          <a:ln w="9525">
            <a:noFill/>
            <a:miter lim="800000"/>
            <a:headEnd/>
            <a:tailEnd/>
          </a:ln>
        </p:spPr>
        <p:txBody>
          <a:bodyPr>
            <a:spAutoFit/>
          </a:bodyPr>
          <a:lstStyle/>
          <a:p>
            <a:pPr algn="l">
              <a:spcBef>
                <a:spcPct val="0"/>
              </a:spcBef>
            </a:pPr>
            <a:r>
              <a:rPr lang="es-ES_tradnl" sz="1400" b="1">
                <a:solidFill>
                  <a:srgbClr val="FFFFFF"/>
                </a:solidFill>
                <a:latin typeface="Times New Roman" pitchFamily="18" charset="0"/>
                <a:cs typeface="Times New Roman" pitchFamily="18" charset="0"/>
              </a:rPr>
              <a:t>INGRESOS ESPERADOS</a:t>
            </a:r>
            <a:r>
              <a:rPr lang="es-ES" sz="1400">
                <a:latin typeface="Times New Roman" pitchFamily="18" charset="0"/>
              </a:rPr>
              <a:t> </a:t>
            </a:r>
            <a:endParaRPr lang="es-ES" sz="2400">
              <a:solidFill>
                <a:schemeClr val="tx1"/>
              </a:solidFill>
              <a:latin typeface="Times New Roman" pitchFamily="18" charset="0"/>
            </a:endParaRPr>
          </a:p>
        </p:txBody>
      </p:sp>
      <p:sp>
        <p:nvSpPr>
          <p:cNvPr id="15364" name="Rectangle 3"/>
          <p:cNvSpPr>
            <a:spLocks noChangeArrowheads="1"/>
          </p:cNvSpPr>
          <p:nvPr/>
        </p:nvSpPr>
        <p:spPr bwMode="auto">
          <a:xfrm>
            <a:off x="0" y="3276600"/>
            <a:ext cx="9144000" cy="304800"/>
          </a:xfrm>
          <a:prstGeom prst="rect">
            <a:avLst/>
          </a:prstGeom>
          <a:noFill/>
          <a:ln w="9525">
            <a:noFill/>
            <a:miter lim="800000"/>
            <a:headEnd/>
            <a:tailEnd/>
          </a:ln>
        </p:spPr>
        <p:txBody>
          <a:bodyPr>
            <a:spAutoFit/>
          </a:bodyPr>
          <a:lstStyle/>
          <a:p>
            <a:pPr algn="l">
              <a:spcBef>
                <a:spcPct val="0"/>
              </a:spcBef>
            </a:pPr>
            <a:r>
              <a:rPr lang="es-ES_tradnl" sz="1400" b="1">
                <a:solidFill>
                  <a:srgbClr val="FFFFFF"/>
                </a:solidFill>
                <a:latin typeface="Times New Roman" pitchFamily="18" charset="0"/>
                <a:cs typeface="Times New Roman" pitchFamily="18" charset="0"/>
              </a:rPr>
              <a:t>INGRESOS ESPERADOS</a:t>
            </a:r>
            <a:r>
              <a:rPr lang="es-ES" sz="1400">
                <a:latin typeface="Times New Roman" pitchFamily="18" charset="0"/>
              </a:rPr>
              <a:t> </a:t>
            </a:r>
            <a:endParaRPr lang="es-ES" sz="2400">
              <a:solidFill>
                <a:schemeClr val="tx1"/>
              </a:solidFill>
              <a:latin typeface="Times New Roman" pitchFamily="18" charset="0"/>
            </a:endParaRPr>
          </a:p>
        </p:txBody>
      </p:sp>
      <p:sp>
        <p:nvSpPr>
          <p:cNvPr id="15365" name="Rectangle 4"/>
          <p:cNvSpPr>
            <a:spLocks noChangeArrowheads="1"/>
          </p:cNvSpPr>
          <p:nvPr/>
        </p:nvSpPr>
        <p:spPr bwMode="auto">
          <a:xfrm>
            <a:off x="0" y="3276600"/>
            <a:ext cx="9144000" cy="304800"/>
          </a:xfrm>
          <a:prstGeom prst="rect">
            <a:avLst/>
          </a:prstGeom>
          <a:noFill/>
          <a:ln w="9525">
            <a:noFill/>
            <a:miter lim="800000"/>
            <a:headEnd/>
            <a:tailEnd/>
          </a:ln>
        </p:spPr>
        <p:txBody>
          <a:bodyPr>
            <a:spAutoFit/>
          </a:bodyPr>
          <a:lstStyle/>
          <a:p>
            <a:pPr algn="l">
              <a:spcBef>
                <a:spcPct val="0"/>
              </a:spcBef>
            </a:pPr>
            <a:r>
              <a:rPr lang="es-ES_tradnl" sz="1400" b="1" dirty="0">
                <a:solidFill>
                  <a:srgbClr val="FFFFFF"/>
                </a:solidFill>
                <a:latin typeface="Times New Roman" pitchFamily="18" charset="0"/>
                <a:cs typeface="Times New Roman" pitchFamily="18" charset="0"/>
              </a:rPr>
              <a:t>INGRESOS ESPERADOS</a:t>
            </a:r>
            <a:r>
              <a:rPr lang="es-ES" sz="1400" dirty="0">
                <a:latin typeface="Times New Roman" pitchFamily="18" charset="0"/>
              </a:rPr>
              <a:t> </a:t>
            </a:r>
            <a:endParaRPr lang="es-ES" sz="2400" dirty="0">
              <a:solidFill>
                <a:schemeClr val="tx1"/>
              </a:solidFill>
              <a:latin typeface="Times New Roman" pitchFamily="18" charset="0"/>
            </a:endParaRPr>
          </a:p>
        </p:txBody>
      </p:sp>
      <p:sp>
        <p:nvSpPr>
          <p:cNvPr id="15366" name="Text Box 5"/>
          <p:cNvSpPr txBox="1">
            <a:spLocks noChangeArrowheads="1"/>
          </p:cNvSpPr>
          <p:nvPr/>
        </p:nvSpPr>
        <p:spPr bwMode="auto">
          <a:xfrm>
            <a:off x="2643174" y="285728"/>
            <a:ext cx="4357718" cy="461665"/>
          </a:xfrm>
          <a:prstGeom prst="rect">
            <a:avLst/>
          </a:prstGeom>
          <a:noFill/>
          <a:ln w="9525">
            <a:solidFill>
              <a:srgbClr val="000066"/>
            </a:solidFill>
            <a:miter lim="800000"/>
            <a:headEnd/>
            <a:tailEnd/>
          </a:ln>
        </p:spPr>
        <p:txBody>
          <a:bodyPr wrap="square">
            <a:spAutoFit/>
          </a:bodyPr>
          <a:lstStyle/>
          <a:p>
            <a:r>
              <a:rPr lang="es-ES_tradnl" sz="2400" dirty="0" smtClean="0">
                <a:solidFill>
                  <a:srgbClr val="FF0000"/>
                </a:solidFill>
                <a:cs typeface="Times New Roman" pitchFamily="18" charset="0"/>
              </a:rPr>
              <a:t>INGRESOS</a:t>
            </a:r>
            <a:endParaRPr lang="es-EC" sz="2400" dirty="0">
              <a:solidFill>
                <a:srgbClr val="FF0000"/>
              </a:solidFill>
              <a:latin typeface="Tahoma" pitchFamily="34" charset="0"/>
            </a:endParaRPr>
          </a:p>
        </p:txBody>
      </p:sp>
      <p:sp>
        <p:nvSpPr>
          <p:cNvPr id="16" name="Line 4"/>
          <p:cNvSpPr>
            <a:spLocks noChangeShapeType="1"/>
          </p:cNvSpPr>
          <p:nvPr/>
        </p:nvSpPr>
        <p:spPr bwMode="auto">
          <a:xfrm flipV="1">
            <a:off x="7419972" y="530942"/>
            <a:ext cx="957112" cy="7212"/>
          </a:xfrm>
          <a:prstGeom prst="line">
            <a:avLst/>
          </a:prstGeom>
          <a:noFill/>
          <a:ln w="9525">
            <a:solidFill>
              <a:srgbClr val="FF0000"/>
            </a:solidFill>
            <a:round/>
            <a:headEnd/>
            <a:tailEnd/>
          </a:ln>
        </p:spPr>
        <p:txBody>
          <a:bodyPr/>
          <a:lstStyle/>
          <a:p>
            <a:endParaRPr lang="es-ES"/>
          </a:p>
        </p:txBody>
      </p:sp>
      <p:sp>
        <p:nvSpPr>
          <p:cNvPr id="17" name="Line 5"/>
          <p:cNvSpPr>
            <a:spLocks noChangeShapeType="1"/>
          </p:cNvSpPr>
          <p:nvPr/>
        </p:nvSpPr>
        <p:spPr bwMode="auto">
          <a:xfrm flipH="1">
            <a:off x="8334354" y="545691"/>
            <a:ext cx="45719" cy="5812268"/>
          </a:xfrm>
          <a:prstGeom prst="line">
            <a:avLst/>
          </a:prstGeom>
          <a:noFill/>
          <a:ln w="9525">
            <a:solidFill>
              <a:srgbClr val="000080"/>
            </a:solidFill>
            <a:round/>
            <a:headEnd/>
            <a:tailEnd/>
          </a:ln>
        </p:spPr>
        <p:txBody>
          <a:bodyPr/>
          <a:lstStyle/>
          <a:p>
            <a:endParaRPr lang="es-ES"/>
          </a:p>
        </p:txBody>
      </p:sp>
      <p:sp>
        <p:nvSpPr>
          <p:cNvPr id="18" name="Line 6"/>
          <p:cNvSpPr>
            <a:spLocks noChangeShapeType="1"/>
          </p:cNvSpPr>
          <p:nvPr/>
        </p:nvSpPr>
        <p:spPr bwMode="auto">
          <a:xfrm>
            <a:off x="1857356" y="6357958"/>
            <a:ext cx="6477000" cy="0"/>
          </a:xfrm>
          <a:prstGeom prst="line">
            <a:avLst/>
          </a:prstGeom>
          <a:noFill/>
          <a:ln w="9525">
            <a:solidFill>
              <a:srgbClr val="FF0000"/>
            </a:solidFill>
            <a:round/>
            <a:headEnd/>
            <a:tailEnd/>
          </a:ln>
        </p:spPr>
        <p:txBody>
          <a:bodyPr/>
          <a:lstStyle/>
          <a:p>
            <a:endParaRPr lang="es-ES"/>
          </a:p>
        </p:txBody>
      </p:sp>
      <p:grpSp>
        <p:nvGrpSpPr>
          <p:cNvPr id="2" name="Group 8"/>
          <p:cNvGrpSpPr>
            <a:grpSpLocks/>
          </p:cNvGrpSpPr>
          <p:nvPr/>
        </p:nvGrpSpPr>
        <p:grpSpPr bwMode="auto">
          <a:xfrm>
            <a:off x="7072330" y="357166"/>
            <a:ext cx="304800" cy="304800"/>
            <a:chOff x="528" y="1200"/>
            <a:chExt cx="192" cy="192"/>
          </a:xfrm>
        </p:grpSpPr>
        <p:sp>
          <p:nvSpPr>
            <p:cNvPr id="20"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1"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3" name="Group 11"/>
          <p:cNvGrpSpPr>
            <a:grpSpLocks/>
          </p:cNvGrpSpPr>
          <p:nvPr/>
        </p:nvGrpSpPr>
        <p:grpSpPr bwMode="auto">
          <a:xfrm>
            <a:off x="1552556" y="6129358"/>
            <a:ext cx="304800" cy="304800"/>
            <a:chOff x="528" y="1200"/>
            <a:chExt cx="192" cy="192"/>
          </a:xfrm>
        </p:grpSpPr>
        <p:sp>
          <p:nvSpPr>
            <p:cNvPr id="23" name="Rectangle 12"/>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4" name="Rectangle 13"/>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pic>
        <p:nvPicPr>
          <p:cNvPr id="103427" name="Picture 3"/>
          <p:cNvPicPr>
            <a:picLocks noChangeAspect="1" noChangeArrowheads="1"/>
          </p:cNvPicPr>
          <p:nvPr/>
        </p:nvPicPr>
        <p:blipFill>
          <a:blip r:embed="rId2"/>
          <a:srcRect/>
          <a:stretch>
            <a:fillRect/>
          </a:stretch>
        </p:blipFill>
        <p:spPr bwMode="auto">
          <a:xfrm>
            <a:off x="785787" y="1285860"/>
            <a:ext cx="3714776" cy="2071701"/>
          </a:xfrm>
          <a:prstGeom prst="rect">
            <a:avLst/>
          </a:prstGeom>
          <a:noFill/>
          <a:ln w="9525">
            <a:noFill/>
            <a:miter lim="800000"/>
            <a:headEnd/>
            <a:tailEnd/>
          </a:ln>
          <a:effectLst/>
        </p:spPr>
      </p:pic>
      <p:sp>
        <p:nvSpPr>
          <p:cNvPr id="29" name="Text Box 2"/>
          <p:cNvSpPr txBox="1">
            <a:spLocks noChangeArrowheads="1"/>
          </p:cNvSpPr>
          <p:nvPr/>
        </p:nvSpPr>
        <p:spPr bwMode="auto">
          <a:xfrm>
            <a:off x="785786" y="857232"/>
            <a:ext cx="2786082" cy="461665"/>
          </a:xfrm>
          <a:prstGeom prst="rect">
            <a:avLst/>
          </a:prstGeom>
          <a:noFill/>
          <a:ln w="9525">
            <a:solidFill>
              <a:srgbClr val="FF0000"/>
            </a:solidFill>
            <a:miter lim="800000"/>
            <a:headEnd/>
            <a:tailEnd/>
          </a:ln>
        </p:spPr>
        <p:txBody>
          <a:bodyPr wrap="square">
            <a:spAutoFit/>
          </a:bodyPr>
          <a:lstStyle/>
          <a:p>
            <a:r>
              <a:rPr lang="es-ES_tradnl" sz="2400" dirty="0" smtClean="0">
                <a:solidFill>
                  <a:srgbClr val="000066"/>
                </a:solidFill>
                <a:cs typeface="Times New Roman" pitchFamily="18" charset="0"/>
              </a:rPr>
              <a:t>TERCER AÑO</a:t>
            </a:r>
            <a:endParaRPr lang="es-EC" sz="2400" dirty="0">
              <a:solidFill>
                <a:srgbClr val="000066"/>
              </a:solidFill>
            </a:endParaRPr>
          </a:p>
        </p:txBody>
      </p:sp>
      <p:sp>
        <p:nvSpPr>
          <p:cNvPr id="30" name="Text Box 2"/>
          <p:cNvSpPr txBox="1">
            <a:spLocks noChangeArrowheads="1"/>
          </p:cNvSpPr>
          <p:nvPr/>
        </p:nvSpPr>
        <p:spPr bwMode="auto">
          <a:xfrm>
            <a:off x="785786" y="3500438"/>
            <a:ext cx="2786082" cy="461665"/>
          </a:xfrm>
          <a:prstGeom prst="rect">
            <a:avLst/>
          </a:prstGeom>
          <a:noFill/>
          <a:ln w="9525">
            <a:solidFill>
              <a:srgbClr val="FF0000"/>
            </a:solidFill>
            <a:miter lim="800000"/>
            <a:headEnd/>
            <a:tailEnd/>
          </a:ln>
        </p:spPr>
        <p:txBody>
          <a:bodyPr wrap="square">
            <a:spAutoFit/>
          </a:bodyPr>
          <a:lstStyle/>
          <a:p>
            <a:r>
              <a:rPr lang="es-ES_tradnl" sz="2400" dirty="0" smtClean="0">
                <a:solidFill>
                  <a:srgbClr val="000066"/>
                </a:solidFill>
                <a:cs typeface="Times New Roman" pitchFamily="18" charset="0"/>
              </a:rPr>
              <a:t>CUARTO AÑO</a:t>
            </a:r>
            <a:endParaRPr lang="es-EC" sz="2400" dirty="0">
              <a:solidFill>
                <a:srgbClr val="000066"/>
              </a:solidFill>
            </a:endParaRPr>
          </a:p>
        </p:txBody>
      </p:sp>
      <p:pic>
        <p:nvPicPr>
          <p:cNvPr id="103428" name="Picture 4"/>
          <p:cNvPicPr>
            <a:picLocks noChangeAspect="1" noChangeArrowheads="1"/>
          </p:cNvPicPr>
          <p:nvPr/>
        </p:nvPicPr>
        <p:blipFill>
          <a:blip r:embed="rId3"/>
          <a:srcRect/>
          <a:stretch>
            <a:fillRect/>
          </a:stretch>
        </p:blipFill>
        <p:spPr bwMode="auto">
          <a:xfrm>
            <a:off x="785786" y="4000504"/>
            <a:ext cx="3714776" cy="2071702"/>
          </a:xfrm>
          <a:prstGeom prst="rect">
            <a:avLst/>
          </a:prstGeom>
          <a:noFill/>
          <a:ln w="9525">
            <a:noFill/>
            <a:miter lim="800000"/>
            <a:headEnd/>
            <a:tailEnd/>
          </a:ln>
          <a:effectLst/>
        </p:spPr>
      </p:pic>
      <p:graphicFrame>
        <p:nvGraphicFramePr>
          <p:cNvPr id="25" name="24 Tabla"/>
          <p:cNvGraphicFramePr>
            <a:graphicFrameLocks noGrp="1"/>
          </p:cNvGraphicFramePr>
          <p:nvPr/>
        </p:nvGraphicFramePr>
        <p:xfrm>
          <a:off x="4429124" y="1000110"/>
          <a:ext cx="2730500" cy="2357451"/>
        </p:xfrm>
        <a:graphic>
          <a:graphicData uri="http://schemas.openxmlformats.org/drawingml/2006/table">
            <a:tbl>
              <a:tblPr/>
              <a:tblGrid>
                <a:gridCol w="863600"/>
                <a:gridCol w="1003300"/>
                <a:gridCol w="863600"/>
              </a:tblGrid>
              <a:tr h="261939">
                <a:tc>
                  <a:txBody>
                    <a:bodyPr/>
                    <a:lstStyle/>
                    <a:p>
                      <a:pPr algn="ctr" fontAlgn="b"/>
                      <a:r>
                        <a:rPr lang="es-ES" sz="1100" b="1" i="1" u="none" strike="noStrike" dirty="0">
                          <a:solidFill>
                            <a:srgbClr val="000000"/>
                          </a:solidFill>
                          <a:latin typeface="Calibri"/>
                        </a:rPr>
                        <a:t>marzo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s-ES" sz="1100" b="1" i="1" u="none" strike="noStrike">
                          <a:solidFill>
                            <a:srgbClr val="000000"/>
                          </a:solidFill>
                          <a:latin typeface="Calibri"/>
                        </a:rPr>
                        <a:t>abril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s-ES" sz="1100" b="1" i="1" u="none" strike="noStrike">
                          <a:solidFill>
                            <a:srgbClr val="000000"/>
                          </a:solidFill>
                          <a:latin typeface="Calibri"/>
                        </a:rPr>
                        <a:t>mayo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61939">
                <a:tc>
                  <a:txBody>
                    <a:bodyPr/>
                    <a:lstStyle/>
                    <a:p>
                      <a:pPr algn="ctr" fontAlgn="b"/>
                      <a:r>
                        <a:rPr lang="es-ES" sz="1100" b="1" i="1" u="none" strike="noStrike">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ctr" fontAlgn="b"/>
                      <a:r>
                        <a:rPr lang="es-ES" sz="1100" b="1" i="1" u="none" strike="noStrike">
                          <a:solidFill>
                            <a:srgbClr val="000000"/>
                          </a:solidFill>
                          <a:latin typeface="Calibri"/>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ctr" fontAlgn="b"/>
                      <a:r>
                        <a:rPr lang="es-ES" sz="1100" b="1" i="1" u="none" strike="noStrike">
                          <a:solidFill>
                            <a:srgbClr val="000000"/>
                          </a:solidFill>
                          <a:latin typeface="Calibri"/>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ctr" fontAlgn="b"/>
                      <a:r>
                        <a:rPr lang="es-ES" sz="1100" b="1" i="1" u="none" strike="noStrike">
                          <a:solidFill>
                            <a:srgbClr val="000000"/>
                          </a:solidFill>
                          <a:latin typeface="Calibri"/>
                        </a:rPr>
                        <a:t>702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2457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351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ctr" fontAlgn="b"/>
                      <a:r>
                        <a:rPr lang="es-ES" sz="1100" b="1" i="1" u="none" strike="noStrike">
                          <a:solidFill>
                            <a:srgbClr val="000000"/>
                          </a:solidFill>
                          <a:latin typeface="Calibri"/>
                        </a:rPr>
                        <a:t>1121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3924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561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ctr" fontAlgn="b"/>
                      <a:r>
                        <a:rPr lang="es-ES" sz="1100" b="1" i="1" u="none" strike="noStrike">
                          <a:solidFill>
                            <a:srgbClr val="000000"/>
                          </a:solidFill>
                          <a:latin typeface="Calibri"/>
                        </a:rPr>
                        <a:t>1823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6381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912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ctr" fontAlgn="b"/>
                      <a:r>
                        <a:rPr lang="es-ES" sz="1100" b="1" i="1" u="none" strike="noStrike">
                          <a:solidFill>
                            <a:srgbClr val="000000"/>
                          </a:solidFill>
                          <a:latin typeface="Calibri"/>
                        </a:rPr>
                        <a:t> $           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 $                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 $           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ctr" fontAlgn="b"/>
                      <a:r>
                        <a:rPr lang="es-ES" sz="1100" b="1" i="1" u="none" strike="noStrike">
                          <a:solidFill>
                            <a:srgbClr val="000000"/>
                          </a:solidFill>
                          <a:latin typeface="Calibri"/>
                        </a:rPr>
                        <a:t> $   27.345,00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 $        95.715,00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dirty="0">
                          <a:solidFill>
                            <a:srgbClr val="000000"/>
                          </a:solidFill>
                          <a:latin typeface="Calibri"/>
                        </a:rPr>
                        <a:t> $   13.680,00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6" name="25 Tabla"/>
          <p:cNvGraphicFramePr>
            <a:graphicFrameLocks noGrp="1"/>
          </p:cNvGraphicFramePr>
          <p:nvPr/>
        </p:nvGraphicFramePr>
        <p:xfrm>
          <a:off x="7143768" y="1000110"/>
          <a:ext cx="952500" cy="2357451"/>
        </p:xfrm>
        <a:graphic>
          <a:graphicData uri="http://schemas.openxmlformats.org/drawingml/2006/table">
            <a:tbl>
              <a:tblPr/>
              <a:tblGrid>
                <a:gridCol w="952500"/>
              </a:tblGrid>
              <a:tr h="261939">
                <a:tc>
                  <a:txBody>
                    <a:bodyPr/>
                    <a:lstStyle/>
                    <a:p>
                      <a:pPr algn="ctr" fontAlgn="b"/>
                      <a:r>
                        <a:rPr lang="es-ES" sz="1100" b="1" i="1" u="none" strike="noStrike" dirty="0">
                          <a:solidFill>
                            <a:srgbClr val="000000"/>
                          </a:solidFill>
                          <a:latin typeface="Calibri"/>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61939">
                <a:tc>
                  <a:txBody>
                    <a:bodyPr/>
                    <a:lstStyle/>
                    <a:p>
                      <a:pPr algn="l"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l"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l"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r" fontAlgn="b"/>
                      <a:r>
                        <a:rPr lang="es-ES" sz="1100" b="0" i="0" u="none" strike="noStrike">
                          <a:solidFill>
                            <a:srgbClr val="000000"/>
                          </a:solidFill>
                          <a:latin typeface="Calibri"/>
                        </a:rPr>
                        <a:t>3510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r" fontAlgn="b"/>
                      <a:r>
                        <a:rPr lang="es-ES" sz="1100" b="0" i="0" u="none" strike="noStrike">
                          <a:solidFill>
                            <a:srgbClr val="000000"/>
                          </a:solidFill>
                          <a:latin typeface="Calibri"/>
                        </a:rPr>
                        <a:t>5606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r" fontAlgn="b"/>
                      <a:r>
                        <a:rPr lang="es-ES" sz="1100" b="0" i="0" u="none" strike="noStrike">
                          <a:solidFill>
                            <a:srgbClr val="000000"/>
                          </a:solidFill>
                          <a:latin typeface="Calibri"/>
                        </a:rPr>
                        <a:t>9116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l"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l" fontAlgn="b"/>
                      <a:r>
                        <a:rPr lang="es-ES" sz="1100" b="0" i="0" u="none" strike="noStrike" dirty="0">
                          <a:solidFill>
                            <a:srgbClr val="000000"/>
                          </a:solidFill>
                          <a:latin typeface="Calibri"/>
                        </a:rPr>
                        <a:t> $     136.740,00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7" name="26 Tabla"/>
          <p:cNvGraphicFramePr>
            <a:graphicFrameLocks noGrp="1"/>
          </p:cNvGraphicFramePr>
          <p:nvPr/>
        </p:nvGraphicFramePr>
        <p:xfrm>
          <a:off x="4500562" y="3714753"/>
          <a:ext cx="2643207" cy="2357455"/>
        </p:xfrm>
        <a:graphic>
          <a:graphicData uri="http://schemas.openxmlformats.org/drawingml/2006/table">
            <a:tbl>
              <a:tblPr/>
              <a:tblGrid>
                <a:gridCol w="835991"/>
                <a:gridCol w="971225"/>
                <a:gridCol w="835991"/>
              </a:tblGrid>
              <a:tr h="264289">
                <a:tc>
                  <a:txBody>
                    <a:bodyPr/>
                    <a:lstStyle/>
                    <a:p>
                      <a:pPr algn="ctr" fontAlgn="b"/>
                      <a:r>
                        <a:rPr lang="es-ES" sz="1100" b="1" i="1" u="none" strike="noStrike">
                          <a:solidFill>
                            <a:srgbClr val="000000"/>
                          </a:solidFill>
                          <a:latin typeface="Calibri"/>
                        </a:rPr>
                        <a:t>marzo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s-ES" sz="1100" b="1" i="1" u="none" strike="noStrike">
                          <a:solidFill>
                            <a:srgbClr val="000000"/>
                          </a:solidFill>
                          <a:latin typeface="Calibri"/>
                        </a:rPr>
                        <a:t>abril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s-ES" sz="1100" b="1" i="1" u="none" strike="noStrike">
                          <a:solidFill>
                            <a:srgbClr val="000000"/>
                          </a:solidFill>
                          <a:latin typeface="Calibri"/>
                        </a:rPr>
                        <a:t>mayo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64289">
                <a:tc>
                  <a:txBody>
                    <a:bodyPr/>
                    <a:lstStyle/>
                    <a:p>
                      <a:pPr algn="ctr" fontAlgn="b"/>
                      <a:r>
                        <a:rPr lang="es-ES" sz="1100" b="1" i="1" u="none" strike="noStrike">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289">
                <a:tc>
                  <a:txBody>
                    <a:bodyPr/>
                    <a:lstStyle/>
                    <a:p>
                      <a:pPr algn="ctr" fontAlgn="b"/>
                      <a:r>
                        <a:rPr lang="es-ES" sz="1100" b="1" i="1" u="none" strike="noStrike">
                          <a:solidFill>
                            <a:srgbClr val="000000"/>
                          </a:solidFill>
                          <a:latin typeface="Calibri"/>
                        </a:rPr>
                        <a:t>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289">
                <a:tc>
                  <a:txBody>
                    <a:bodyPr/>
                    <a:lstStyle/>
                    <a:p>
                      <a:pPr algn="ctr" fontAlgn="b"/>
                      <a:r>
                        <a:rPr lang="es-ES" sz="1100" b="1" i="1" u="none" strike="noStrike">
                          <a:solidFill>
                            <a:srgbClr val="000000"/>
                          </a:solidFill>
                          <a:latin typeface="Calibri"/>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289">
                <a:tc>
                  <a:txBody>
                    <a:bodyPr/>
                    <a:lstStyle/>
                    <a:p>
                      <a:pPr algn="ctr" fontAlgn="b"/>
                      <a:r>
                        <a:rPr lang="es-ES" sz="1100" b="1" i="1" u="none" strike="noStrike">
                          <a:solidFill>
                            <a:srgbClr val="000000"/>
                          </a:solidFill>
                          <a:latin typeface="Calibri"/>
                        </a:rPr>
                        <a:t>547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1913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273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289">
                <a:tc>
                  <a:txBody>
                    <a:bodyPr/>
                    <a:lstStyle/>
                    <a:p>
                      <a:pPr algn="ctr" fontAlgn="b"/>
                      <a:r>
                        <a:rPr lang="es-ES" sz="1100" b="1" i="1" u="none" strike="noStrike">
                          <a:solidFill>
                            <a:srgbClr val="000000"/>
                          </a:solidFill>
                          <a:latin typeface="Calibri"/>
                        </a:rPr>
                        <a:t>1396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4888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698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289">
                <a:tc>
                  <a:txBody>
                    <a:bodyPr/>
                    <a:lstStyle/>
                    <a:p>
                      <a:pPr algn="ctr" fontAlgn="b"/>
                      <a:r>
                        <a:rPr lang="es-ES" sz="1100" b="1" i="1" u="none" strike="noStrike">
                          <a:solidFill>
                            <a:srgbClr val="000000"/>
                          </a:solidFill>
                          <a:latin typeface="Calibri"/>
                        </a:rPr>
                        <a:t>1943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6801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971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716">
                <a:tc>
                  <a:txBody>
                    <a:bodyPr/>
                    <a:lstStyle/>
                    <a:p>
                      <a:pPr algn="ctr" fontAlgn="b"/>
                      <a:r>
                        <a:rPr lang="es-ES" sz="1100" b="1" i="1" u="none" strike="noStrike">
                          <a:solidFill>
                            <a:srgbClr val="000000"/>
                          </a:solidFill>
                          <a:latin typeface="Calibri"/>
                        </a:rPr>
                        <a:t> $           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 $                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 $           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716">
                <a:tc>
                  <a:txBody>
                    <a:bodyPr/>
                    <a:lstStyle/>
                    <a:p>
                      <a:pPr algn="ctr" fontAlgn="b"/>
                      <a:r>
                        <a:rPr lang="es-ES" sz="1100" b="1" i="1" u="none" strike="noStrike">
                          <a:solidFill>
                            <a:srgbClr val="000000"/>
                          </a:solidFill>
                          <a:latin typeface="Calibri"/>
                        </a:rPr>
                        <a:t> $   29.145,00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dirty="0">
                          <a:solidFill>
                            <a:srgbClr val="000000"/>
                          </a:solidFill>
                          <a:latin typeface="Calibri"/>
                        </a:rPr>
                        <a:t> $     102.015,00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dirty="0">
                          <a:solidFill>
                            <a:srgbClr val="000000"/>
                          </a:solidFill>
                          <a:latin typeface="Calibri"/>
                        </a:rPr>
                        <a:t> $   14.565,00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8" name="27 Tabla"/>
          <p:cNvGraphicFramePr>
            <a:graphicFrameLocks noGrp="1"/>
          </p:cNvGraphicFramePr>
          <p:nvPr/>
        </p:nvGraphicFramePr>
        <p:xfrm>
          <a:off x="7143768" y="3714753"/>
          <a:ext cx="1071570" cy="2357455"/>
        </p:xfrm>
        <a:graphic>
          <a:graphicData uri="http://schemas.openxmlformats.org/drawingml/2006/table">
            <a:tbl>
              <a:tblPr/>
              <a:tblGrid>
                <a:gridCol w="1071570"/>
              </a:tblGrid>
              <a:tr h="264289">
                <a:tc>
                  <a:txBody>
                    <a:bodyPr/>
                    <a:lstStyle/>
                    <a:p>
                      <a:pPr algn="ctr" fontAlgn="b"/>
                      <a:r>
                        <a:rPr lang="es-ES" sz="1100" b="1" i="1" u="none" strike="noStrike">
                          <a:solidFill>
                            <a:srgbClr val="000000"/>
                          </a:solidFill>
                          <a:latin typeface="Calibri"/>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64289">
                <a:tc>
                  <a:txBody>
                    <a:bodyPr/>
                    <a:lstStyle/>
                    <a:p>
                      <a:pPr algn="l"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289">
                <a:tc>
                  <a:txBody>
                    <a:bodyPr/>
                    <a:lstStyle/>
                    <a:p>
                      <a:pPr algn="l"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289">
                <a:tc>
                  <a:txBody>
                    <a:bodyPr/>
                    <a:lstStyle/>
                    <a:p>
                      <a:pPr algn="l"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289">
                <a:tc>
                  <a:txBody>
                    <a:bodyPr/>
                    <a:lstStyle/>
                    <a:p>
                      <a:pPr algn="r" fontAlgn="b"/>
                      <a:r>
                        <a:rPr lang="es-ES" sz="1100" b="0" i="0" u="none" strike="noStrike">
                          <a:solidFill>
                            <a:srgbClr val="000000"/>
                          </a:solidFill>
                          <a:latin typeface="Calibri"/>
                        </a:rPr>
                        <a:t>2733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289">
                <a:tc>
                  <a:txBody>
                    <a:bodyPr/>
                    <a:lstStyle/>
                    <a:p>
                      <a:pPr algn="r" fontAlgn="b"/>
                      <a:r>
                        <a:rPr lang="es-ES" sz="1100" b="0" i="0" u="none" strike="noStrike">
                          <a:solidFill>
                            <a:srgbClr val="000000"/>
                          </a:solidFill>
                          <a:latin typeface="Calibri"/>
                        </a:rPr>
                        <a:t>6982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289">
                <a:tc>
                  <a:txBody>
                    <a:bodyPr/>
                    <a:lstStyle/>
                    <a:p>
                      <a:pPr algn="r" fontAlgn="b"/>
                      <a:r>
                        <a:rPr lang="es-ES" sz="1100" b="0" i="0" u="none" strike="noStrike">
                          <a:solidFill>
                            <a:srgbClr val="000000"/>
                          </a:solidFill>
                          <a:latin typeface="Calibri"/>
                        </a:rPr>
                        <a:t>9715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716">
                <a:tc>
                  <a:txBody>
                    <a:bodyPr/>
                    <a:lstStyle/>
                    <a:p>
                      <a:pPr algn="l"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716">
                <a:tc>
                  <a:txBody>
                    <a:bodyPr/>
                    <a:lstStyle/>
                    <a:p>
                      <a:pPr algn="l" fontAlgn="b"/>
                      <a:r>
                        <a:rPr lang="es-ES" sz="1100" b="0" i="0" u="none" strike="noStrike" dirty="0">
                          <a:solidFill>
                            <a:srgbClr val="000000"/>
                          </a:solidFill>
                          <a:latin typeface="Calibri"/>
                        </a:rPr>
                        <a:t> $     145.725,00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0" y="3276600"/>
            <a:ext cx="9144000" cy="304800"/>
          </a:xfrm>
          <a:prstGeom prst="rect">
            <a:avLst/>
          </a:prstGeom>
          <a:noFill/>
          <a:ln w="9525">
            <a:noFill/>
            <a:miter lim="800000"/>
            <a:headEnd/>
            <a:tailEnd/>
          </a:ln>
        </p:spPr>
        <p:txBody>
          <a:bodyPr>
            <a:spAutoFit/>
          </a:bodyPr>
          <a:lstStyle/>
          <a:p>
            <a:pPr algn="l">
              <a:spcBef>
                <a:spcPct val="0"/>
              </a:spcBef>
            </a:pPr>
            <a:r>
              <a:rPr lang="es-ES_tradnl" sz="1400" b="1">
                <a:solidFill>
                  <a:srgbClr val="FFFFFF"/>
                </a:solidFill>
                <a:latin typeface="Times New Roman" pitchFamily="18" charset="0"/>
                <a:cs typeface="Times New Roman" pitchFamily="18" charset="0"/>
              </a:rPr>
              <a:t>INGRESOS ESPERADOS</a:t>
            </a:r>
            <a:r>
              <a:rPr lang="es-ES" sz="1400">
                <a:latin typeface="Times New Roman" pitchFamily="18" charset="0"/>
              </a:rPr>
              <a:t> </a:t>
            </a:r>
            <a:endParaRPr lang="es-ES" sz="2400">
              <a:solidFill>
                <a:schemeClr val="tx1"/>
              </a:solidFill>
              <a:latin typeface="Times New Roman" pitchFamily="18" charset="0"/>
            </a:endParaRPr>
          </a:p>
        </p:txBody>
      </p:sp>
      <p:sp>
        <p:nvSpPr>
          <p:cNvPr id="15364" name="Rectangle 3"/>
          <p:cNvSpPr>
            <a:spLocks noChangeArrowheads="1"/>
          </p:cNvSpPr>
          <p:nvPr/>
        </p:nvSpPr>
        <p:spPr bwMode="auto">
          <a:xfrm>
            <a:off x="0" y="3276600"/>
            <a:ext cx="9144000" cy="304800"/>
          </a:xfrm>
          <a:prstGeom prst="rect">
            <a:avLst/>
          </a:prstGeom>
          <a:noFill/>
          <a:ln w="9525">
            <a:noFill/>
            <a:miter lim="800000"/>
            <a:headEnd/>
            <a:tailEnd/>
          </a:ln>
        </p:spPr>
        <p:txBody>
          <a:bodyPr>
            <a:spAutoFit/>
          </a:bodyPr>
          <a:lstStyle/>
          <a:p>
            <a:pPr algn="l">
              <a:spcBef>
                <a:spcPct val="0"/>
              </a:spcBef>
            </a:pPr>
            <a:r>
              <a:rPr lang="es-ES_tradnl" sz="1400" b="1">
                <a:solidFill>
                  <a:srgbClr val="FFFFFF"/>
                </a:solidFill>
                <a:latin typeface="Times New Roman" pitchFamily="18" charset="0"/>
                <a:cs typeface="Times New Roman" pitchFamily="18" charset="0"/>
              </a:rPr>
              <a:t>INGRESOS ESPERADOS</a:t>
            </a:r>
            <a:r>
              <a:rPr lang="es-ES" sz="1400">
                <a:latin typeface="Times New Roman" pitchFamily="18" charset="0"/>
              </a:rPr>
              <a:t> </a:t>
            </a:r>
            <a:endParaRPr lang="es-ES" sz="2400">
              <a:solidFill>
                <a:schemeClr val="tx1"/>
              </a:solidFill>
              <a:latin typeface="Times New Roman" pitchFamily="18" charset="0"/>
            </a:endParaRPr>
          </a:p>
        </p:txBody>
      </p:sp>
      <p:sp>
        <p:nvSpPr>
          <p:cNvPr id="15365" name="Rectangle 4"/>
          <p:cNvSpPr>
            <a:spLocks noChangeArrowheads="1"/>
          </p:cNvSpPr>
          <p:nvPr/>
        </p:nvSpPr>
        <p:spPr bwMode="auto">
          <a:xfrm>
            <a:off x="0" y="3276600"/>
            <a:ext cx="9144000" cy="304800"/>
          </a:xfrm>
          <a:prstGeom prst="rect">
            <a:avLst/>
          </a:prstGeom>
          <a:noFill/>
          <a:ln w="9525">
            <a:noFill/>
            <a:miter lim="800000"/>
            <a:headEnd/>
            <a:tailEnd/>
          </a:ln>
        </p:spPr>
        <p:txBody>
          <a:bodyPr>
            <a:spAutoFit/>
          </a:bodyPr>
          <a:lstStyle/>
          <a:p>
            <a:pPr algn="l">
              <a:spcBef>
                <a:spcPct val="0"/>
              </a:spcBef>
            </a:pPr>
            <a:r>
              <a:rPr lang="es-ES_tradnl" sz="1400" b="1">
                <a:solidFill>
                  <a:srgbClr val="FFFFFF"/>
                </a:solidFill>
                <a:latin typeface="Times New Roman" pitchFamily="18" charset="0"/>
                <a:cs typeface="Times New Roman" pitchFamily="18" charset="0"/>
              </a:rPr>
              <a:t>INGRESOS ESPERADOS</a:t>
            </a:r>
            <a:r>
              <a:rPr lang="es-ES" sz="1400">
                <a:latin typeface="Times New Roman" pitchFamily="18" charset="0"/>
              </a:rPr>
              <a:t> </a:t>
            </a:r>
            <a:endParaRPr lang="es-ES" sz="2400">
              <a:solidFill>
                <a:schemeClr val="tx1"/>
              </a:solidFill>
              <a:latin typeface="Times New Roman" pitchFamily="18" charset="0"/>
            </a:endParaRPr>
          </a:p>
        </p:txBody>
      </p:sp>
      <p:sp>
        <p:nvSpPr>
          <p:cNvPr id="15366" name="Text Box 5"/>
          <p:cNvSpPr txBox="1">
            <a:spLocks noChangeArrowheads="1"/>
          </p:cNvSpPr>
          <p:nvPr/>
        </p:nvSpPr>
        <p:spPr bwMode="auto">
          <a:xfrm>
            <a:off x="2643174" y="285728"/>
            <a:ext cx="4357718" cy="461665"/>
          </a:xfrm>
          <a:prstGeom prst="rect">
            <a:avLst/>
          </a:prstGeom>
          <a:noFill/>
          <a:ln w="9525">
            <a:solidFill>
              <a:srgbClr val="000066"/>
            </a:solidFill>
            <a:miter lim="800000"/>
            <a:headEnd/>
            <a:tailEnd/>
          </a:ln>
        </p:spPr>
        <p:txBody>
          <a:bodyPr wrap="square">
            <a:spAutoFit/>
          </a:bodyPr>
          <a:lstStyle/>
          <a:p>
            <a:r>
              <a:rPr lang="es-ES_tradnl" sz="2400" dirty="0" smtClean="0">
                <a:solidFill>
                  <a:srgbClr val="FF0000"/>
                </a:solidFill>
                <a:cs typeface="Times New Roman" pitchFamily="18" charset="0"/>
              </a:rPr>
              <a:t>INGRESOS</a:t>
            </a:r>
            <a:endParaRPr lang="es-EC" sz="2400" dirty="0">
              <a:solidFill>
                <a:srgbClr val="FF0000"/>
              </a:solidFill>
              <a:latin typeface="Tahoma" pitchFamily="34" charset="0"/>
            </a:endParaRPr>
          </a:p>
        </p:txBody>
      </p:sp>
      <p:sp>
        <p:nvSpPr>
          <p:cNvPr id="16" name="Line 4"/>
          <p:cNvSpPr>
            <a:spLocks noChangeShapeType="1"/>
          </p:cNvSpPr>
          <p:nvPr/>
        </p:nvSpPr>
        <p:spPr bwMode="auto">
          <a:xfrm flipV="1">
            <a:off x="7419972" y="530942"/>
            <a:ext cx="957112" cy="7212"/>
          </a:xfrm>
          <a:prstGeom prst="line">
            <a:avLst/>
          </a:prstGeom>
          <a:noFill/>
          <a:ln w="9525">
            <a:solidFill>
              <a:srgbClr val="FF0000"/>
            </a:solidFill>
            <a:round/>
            <a:headEnd/>
            <a:tailEnd/>
          </a:ln>
        </p:spPr>
        <p:txBody>
          <a:bodyPr/>
          <a:lstStyle/>
          <a:p>
            <a:endParaRPr lang="es-ES"/>
          </a:p>
        </p:txBody>
      </p:sp>
      <p:sp>
        <p:nvSpPr>
          <p:cNvPr id="17" name="Line 5"/>
          <p:cNvSpPr>
            <a:spLocks noChangeShapeType="1"/>
          </p:cNvSpPr>
          <p:nvPr/>
        </p:nvSpPr>
        <p:spPr bwMode="auto">
          <a:xfrm flipH="1">
            <a:off x="8334354" y="545691"/>
            <a:ext cx="45719" cy="5812268"/>
          </a:xfrm>
          <a:prstGeom prst="line">
            <a:avLst/>
          </a:prstGeom>
          <a:noFill/>
          <a:ln w="9525">
            <a:solidFill>
              <a:srgbClr val="000080"/>
            </a:solidFill>
            <a:round/>
            <a:headEnd/>
            <a:tailEnd/>
          </a:ln>
        </p:spPr>
        <p:txBody>
          <a:bodyPr/>
          <a:lstStyle/>
          <a:p>
            <a:endParaRPr lang="es-ES"/>
          </a:p>
        </p:txBody>
      </p:sp>
      <p:sp>
        <p:nvSpPr>
          <p:cNvPr id="18" name="Line 6"/>
          <p:cNvSpPr>
            <a:spLocks noChangeShapeType="1"/>
          </p:cNvSpPr>
          <p:nvPr/>
        </p:nvSpPr>
        <p:spPr bwMode="auto">
          <a:xfrm>
            <a:off x="1857356" y="6357958"/>
            <a:ext cx="6477000" cy="0"/>
          </a:xfrm>
          <a:prstGeom prst="line">
            <a:avLst/>
          </a:prstGeom>
          <a:noFill/>
          <a:ln w="9525">
            <a:solidFill>
              <a:srgbClr val="FF0000"/>
            </a:solidFill>
            <a:round/>
            <a:headEnd/>
            <a:tailEnd/>
          </a:ln>
        </p:spPr>
        <p:txBody>
          <a:bodyPr/>
          <a:lstStyle/>
          <a:p>
            <a:endParaRPr lang="es-ES"/>
          </a:p>
        </p:txBody>
      </p:sp>
      <p:grpSp>
        <p:nvGrpSpPr>
          <p:cNvPr id="2" name="Group 8"/>
          <p:cNvGrpSpPr>
            <a:grpSpLocks/>
          </p:cNvGrpSpPr>
          <p:nvPr/>
        </p:nvGrpSpPr>
        <p:grpSpPr bwMode="auto">
          <a:xfrm>
            <a:off x="7072330" y="357166"/>
            <a:ext cx="304800" cy="304800"/>
            <a:chOff x="528" y="1200"/>
            <a:chExt cx="192" cy="192"/>
          </a:xfrm>
        </p:grpSpPr>
        <p:sp>
          <p:nvSpPr>
            <p:cNvPr id="20"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1"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3" name="Group 11"/>
          <p:cNvGrpSpPr>
            <a:grpSpLocks/>
          </p:cNvGrpSpPr>
          <p:nvPr/>
        </p:nvGrpSpPr>
        <p:grpSpPr bwMode="auto">
          <a:xfrm>
            <a:off x="1552556" y="6129358"/>
            <a:ext cx="304800" cy="304800"/>
            <a:chOff x="528" y="1200"/>
            <a:chExt cx="192" cy="192"/>
          </a:xfrm>
        </p:grpSpPr>
        <p:sp>
          <p:nvSpPr>
            <p:cNvPr id="23" name="Rectangle 12"/>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4" name="Rectangle 13"/>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pic>
        <p:nvPicPr>
          <p:cNvPr id="103427" name="Picture 3"/>
          <p:cNvPicPr>
            <a:picLocks noChangeAspect="1" noChangeArrowheads="1"/>
          </p:cNvPicPr>
          <p:nvPr/>
        </p:nvPicPr>
        <p:blipFill>
          <a:blip r:embed="rId2"/>
          <a:srcRect/>
          <a:stretch>
            <a:fillRect/>
          </a:stretch>
        </p:blipFill>
        <p:spPr bwMode="auto">
          <a:xfrm>
            <a:off x="785787" y="1285860"/>
            <a:ext cx="3714776" cy="2071701"/>
          </a:xfrm>
          <a:prstGeom prst="rect">
            <a:avLst/>
          </a:prstGeom>
          <a:noFill/>
          <a:ln w="9525">
            <a:noFill/>
            <a:miter lim="800000"/>
            <a:headEnd/>
            <a:tailEnd/>
          </a:ln>
          <a:effectLst/>
        </p:spPr>
      </p:pic>
      <p:sp>
        <p:nvSpPr>
          <p:cNvPr id="29" name="Text Box 2"/>
          <p:cNvSpPr txBox="1">
            <a:spLocks noChangeArrowheads="1"/>
          </p:cNvSpPr>
          <p:nvPr/>
        </p:nvSpPr>
        <p:spPr bwMode="auto">
          <a:xfrm>
            <a:off x="785786" y="857232"/>
            <a:ext cx="2786082" cy="461665"/>
          </a:xfrm>
          <a:prstGeom prst="rect">
            <a:avLst/>
          </a:prstGeom>
          <a:noFill/>
          <a:ln w="9525">
            <a:solidFill>
              <a:srgbClr val="FF0000"/>
            </a:solidFill>
            <a:miter lim="800000"/>
            <a:headEnd/>
            <a:tailEnd/>
          </a:ln>
        </p:spPr>
        <p:txBody>
          <a:bodyPr wrap="square">
            <a:spAutoFit/>
          </a:bodyPr>
          <a:lstStyle/>
          <a:p>
            <a:r>
              <a:rPr lang="es-ES_tradnl" sz="2400" dirty="0" smtClean="0">
                <a:solidFill>
                  <a:srgbClr val="000066"/>
                </a:solidFill>
                <a:cs typeface="Times New Roman" pitchFamily="18" charset="0"/>
              </a:rPr>
              <a:t>QUINTO  AÑO</a:t>
            </a:r>
            <a:endParaRPr lang="es-EC" sz="2400" dirty="0">
              <a:solidFill>
                <a:srgbClr val="000066"/>
              </a:solidFill>
            </a:endParaRPr>
          </a:p>
        </p:txBody>
      </p:sp>
      <p:graphicFrame>
        <p:nvGraphicFramePr>
          <p:cNvPr id="25" name="24 Tabla"/>
          <p:cNvGraphicFramePr>
            <a:graphicFrameLocks noGrp="1"/>
          </p:cNvGraphicFramePr>
          <p:nvPr/>
        </p:nvGraphicFramePr>
        <p:xfrm>
          <a:off x="4500562" y="1000110"/>
          <a:ext cx="2730500" cy="2357451"/>
        </p:xfrm>
        <a:graphic>
          <a:graphicData uri="http://schemas.openxmlformats.org/drawingml/2006/table">
            <a:tbl>
              <a:tblPr/>
              <a:tblGrid>
                <a:gridCol w="863600"/>
                <a:gridCol w="1003300"/>
                <a:gridCol w="863600"/>
              </a:tblGrid>
              <a:tr h="261939">
                <a:tc>
                  <a:txBody>
                    <a:bodyPr/>
                    <a:lstStyle/>
                    <a:p>
                      <a:pPr algn="ctr" fontAlgn="b"/>
                      <a:r>
                        <a:rPr lang="es-ES" sz="1100" b="1" i="1" u="none" strike="noStrike" dirty="0">
                          <a:solidFill>
                            <a:srgbClr val="000000"/>
                          </a:solidFill>
                          <a:latin typeface="Calibri"/>
                        </a:rPr>
                        <a:t>marzo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s-ES" sz="1100" b="1" i="1" u="none" strike="noStrike">
                          <a:solidFill>
                            <a:srgbClr val="000000"/>
                          </a:solidFill>
                          <a:latin typeface="Calibri"/>
                        </a:rPr>
                        <a:t>abril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s-ES" sz="1100" b="1" i="1" u="none" strike="noStrike">
                          <a:solidFill>
                            <a:srgbClr val="000000"/>
                          </a:solidFill>
                          <a:latin typeface="Calibri"/>
                        </a:rPr>
                        <a:t>mayo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61939">
                <a:tc>
                  <a:txBody>
                    <a:bodyPr/>
                    <a:lstStyle/>
                    <a:p>
                      <a:pPr algn="ctr" fontAlgn="b"/>
                      <a:r>
                        <a:rPr lang="es-ES" sz="1100" b="1" i="1" u="none" strike="noStrike">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ctr" fontAlgn="b"/>
                      <a:r>
                        <a:rPr lang="es-ES" sz="1100" b="1" i="1" u="none" strike="noStrike">
                          <a:solidFill>
                            <a:srgbClr val="000000"/>
                          </a:solidFill>
                          <a:latin typeface="Calibri"/>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ctr" fontAlgn="b"/>
                      <a:r>
                        <a:rPr lang="es-ES" sz="1100" b="1" i="1" u="none" strike="noStrike">
                          <a:solidFill>
                            <a:srgbClr val="000000"/>
                          </a:solidFill>
                          <a:latin typeface="Calibri"/>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ctr" fontAlgn="b"/>
                      <a:r>
                        <a:rPr lang="es-ES" sz="1100" b="1" i="1" u="none" strike="noStrike">
                          <a:solidFill>
                            <a:srgbClr val="000000"/>
                          </a:solidFill>
                          <a:latin typeface="Calibri"/>
                        </a:rPr>
                        <a:t>556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1944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278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ctr" fontAlgn="b"/>
                      <a:r>
                        <a:rPr lang="es-ES" sz="1100" b="1" i="1" u="none" strike="noStrike">
                          <a:solidFill>
                            <a:srgbClr val="000000"/>
                          </a:solidFill>
                          <a:latin typeface="Calibri"/>
                        </a:rPr>
                        <a:t>1601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5604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801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ctr" fontAlgn="b"/>
                      <a:r>
                        <a:rPr lang="es-ES" sz="1100" b="1" i="1" u="none" strike="noStrike">
                          <a:solidFill>
                            <a:srgbClr val="000000"/>
                          </a:solidFill>
                          <a:latin typeface="Calibri"/>
                        </a:rPr>
                        <a:t>2157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7548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1079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ctr" fontAlgn="b"/>
                      <a:r>
                        <a:rPr lang="es-ES" sz="1100" b="1" i="1" u="none" strike="noStrike">
                          <a:solidFill>
                            <a:srgbClr val="000000"/>
                          </a:solidFill>
                          <a:latin typeface="Calibri"/>
                        </a:rPr>
                        <a:t> $           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 $                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 $           15,00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ctr" fontAlgn="b"/>
                      <a:r>
                        <a:rPr lang="es-ES" sz="1100" b="1" i="1" u="none" strike="noStrike" dirty="0">
                          <a:solidFill>
                            <a:srgbClr val="000000"/>
                          </a:solidFill>
                          <a:latin typeface="Calibri"/>
                        </a:rPr>
                        <a:t> $   32.355,00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a:solidFill>
                            <a:srgbClr val="000000"/>
                          </a:solidFill>
                          <a:latin typeface="Calibri"/>
                        </a:rPr>
                        <a:t> $     113.220,00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1" i="1" u="none" strike="noStrike" dirty="0">
                          <a:solidFill>
                            <a:srgbClr val="000000"/>
                          </a:solidFill>
                          <a:latin typeface="Calibri"/>
                        </a:rPr>
                        <a:t> $   16.185,00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6" name="25 Tabla"/>
          <p:cNvGraphicFramePr>
            <a:graphicFrameLocks noGrp="1"/>
          </p:cNvGraphicFramePr>
          <p:nvPr/>
        </p:nvGraphicFramePr>
        <p:xfrm>
          <a:off x="7215206" y="1000110"/>
          <a:ext cx="952500" cy="2357451"/>
        </p:xfrm>
        <a:graphic>
          <a:graphicData uri="http://schemas.openxmlformats.org/drawingml/2006/table">
            <a:tbl>
              <a:tblPr/>
              <a:tblGrid>
                <a:gridCol w="952500"/>
              </a:tblGrid>
              <a:tr h="261939">
                <a:tc>
                  <a:txBody>
                    <a:bodyPr/>
                    <a:lstStyle/>
                    <a:p>
                      <a:pPr algn="ctr" fontAlgn="b"/>
                      <a:r>
                        <a:rPr lang="es-ES" sz="1100" b="1" i="1" u="none" strike="noStrike" dirty="0">
                          <a:solidFill>
                            <a:srgbClr val="000000"/>
                          </a:solidFill>
                          <a:latin typeface="Calibri"/>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61939">
                <a:tc>
                  <a:txBody>
                    <a:bodyPr/>
                    <a:lstStyle/>
                    <a:p>
                      <a:pPr algn="l"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l"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l"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r" fontAlgn="b"/>
                      <a:r>
                        <a:rPr lang="es-ES" sz="1100" b="0" i="0" u="none" strike="noStrike">
                          <a:solidFill>
                            <a:srgbClr val="000000"/>
                          </a:solidFill>
                          <a:latin typeface="Calibri"/>
                        </a:rPr>
                        <a:t>2778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r" fontAlgn="b"/>
                      <a:r>
                        <a:rPr lang="es-ES" sz="1100" b="0" i="0" u="none" strike="noStrike">
                          <a:solidFill>
                            <a:srgbClr val="000000"/>
                          </a:solidFill>
                          <a:latin typeface="Calibri"/>
                        </a:rPr>
                        <a:t>8006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r" fontAlgn="b"/>
                      <a:r>
                        <a:rPr lang="es-ES" sz="1100" b="0" i="0" u="none" strike="noStrike">
                          <a:solidFill>
                            <a:srgbClr val="000000"/>
                          </a:solidFill>
                          <a:latin typeface="Calibri"/>
                        </a:rPr>
                        <a:t>10784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l"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39">
                <a:tc>
                  <a:txBody>
                    <a:bodyPr/>
                    <a:lstStyle/>
                    <a:p>
                      <a:pPr algn="l" fontAlgn="b"/>
                      <a:r>
                        <a:rPr lang="es-ES" sz="1100" b="0" i="0" u="none" strike="noStrike" dirty="0">
                          <a:solidFill>
                            <a:srgbClr val="000000"/>
                          </a:solidFill>
                          <a:latin typeface="Calibri"/>
                        </a:rPr>
                        <a:t> $     161.760,00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4"/>
          <p:cNvSpPr>
            <a:spLocks noChangeShapeType="1"/>
          </p:cNvSpPr>
          <p:nvPr/>
        </p:nvSpPr>
        <p:spPr bwMode="auto">
          <a:xfrm flipV="1">
            <a:off x="7419972" y="530942"/>
            <a:ext cx="957112" cy="7212"/>
          </a:xfrm>
          <a:prstGeom prst="line">
            <a:avLst/>
          </a:prstGeom>
          <a:noFill/>
          <a:ln w="9525">
            <a:solidFill>
              <a:srgbClr val="FF0000"/>
            </a:solidFill>
            <a:round/>
            <a:headEnd/>
            <a:tailEnd/>
          </a:ln>
        </p:spPr>
        <p:txBody>
          <a:bodyPr/>
          <a:lstStyle/>
          <a:p>
            <a:endParaRPr lang="es-ES"/>
          </a:p>
        </p:txBody>
      </p:sp>
      <p:sp>
        <p:nvSpPr>
          <p:cNvPr id="18" name="Line 5"/>
          <p:cNvSpPr>
            <a:spLocks noChangeShapeType="1"/>
          </p:cNvSpPr>
          <p:nvPr/>
        </p:nvSpPr>
        <p:spPr bwMode="auto">
          <a:xfrm flipH="1">
            <a:off x="8334354" y="545691"/>
            <a:ext cx="45719" cy="5812268"/>
          </a:xfrm>
          <a:prstGeom prst="line">
            <a:avLst/>
          </a:prstGeom>
          <a:noFill/>
          <a:ln w="9525">
            <a:solidFill>
              <a:srgbClr val="000080"/>
            </a:solidFill>
            <a:round/>
            <a:headEnd/>
            <a:tailEnd/>
          </a:ln>
        </p:spPr>
        <p:txBody>
          <a:bodyPr/>
          <a:lstStyle/>
          <a:p>
            <a:endParaRPr lang="es-ES"/>
          </a:p>
        </p:txBody>
      </p:sp>
      <p:sp>
        <p:nvSpPr>
          <p:cNvPr id="19" name="Line 6"/>
          <p:cNvSpPr>
            <a:spLocks noChangeShapeType="1"/>
          </p:cNvSpPr>
          <p:nvPr/>
        </p:nvSpPr>
        <p:spPr bwMode="auto">
          <a:xfrm>
            <a:off x="1857356" y="6357958"/>
            <a:ext cx="6477000" cy="0"/>
          </a:xfrm>
          <a:prstGeom prst="line">
            <a:avLst/>
          </a:prstGeom>
          <a:noFill/>
          <a:ln w="9525">
            <a:solidFill>
              <a:srgbClr val="FF0000"/>
            </a:solidFill>
            <a:round/>
            <a:headEnd/>
            <a:tailEnd/>
          </a:ln>
        </p:spPr>
        <p:txBody>
          <a:bodyPr/>
          <a:lstStyle/>
          <a:p>
            <a:endParaRPr lang="es-ES"/>
          </a:p>
        </p:txBody>
      </p:sp>
      <p:grpSp>
        <p:nvGrpSpPr>
          <p:cNvPr id="20" name="Group 8"/>
          <p:cNvGrpSpPr>
            <a:grpSpLocks/>
          </p:cNvGrpSpPr>
          <p:nvPr/>
        </p:nvGrpSpPr>
        <p:grpSpPr bwMode="auto">
          <a:xfrm>
            <a:off x="7072330" y="357166"/>
            <a:ext cx="304800" cy="304800"/>
            <a:chOff x="528" y="1200"/>
            <a:chExt cx="192" cy="192"/>
          </a:xfrm>
        </p:grpSpPr>
        <p:sp>
          <p:nvSpPr>
            <p:cNvPr id="21"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2"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27" name="Text Box 5"/>
          <p:cNvSpPr txBox="1">
            <a:spLocks noChangeArrowheads="1"/>
          </p:cNvSpPr>
          <p:nvPr/>
        </p:nvSpPr>
        <p:spPr bwMode="auto">
          <a:xfrm>
            <a:off x="2428860" y="285728"/>
            <a:ext cx="4572032" cy="461665"/>
          </a:xfrm>
          <a:prstGeom prst="rect">
            <a:avLst/>
          </a:prstGeom>
          <a:noFill/>
          <a:ln w="9525">
            <a:solidFill>
              <a:srgbClr val="000066"/>
            </a:solidFill>
            <a:miter lim="800000"/>
            <a:headEnd/>
            <a:tailEnd/>
          </a:ln>
        </p:spPr>
        <p:txBody>
          <a:bodyPr wrap="square">
            <a:spAutoFit/>
          </a:bodyPr>
          <a:lstStyle/>
          <a:p>
            <a:r>
              <a:rPr lang="es-ES_tradnl" sz="2400" dirty="0" smtClean="0">
                <a:solidFill>
                  <a:srgbClr val="FF0000"/>
                </a:solidFill>
                <a:cs typeface="Times New Roman" pitchFamily="18" charset="0"/>
              </a:rPr>
              <a:t>INVERSION</a:t>
            </a:r>
            <a:endParaRPr lang="es-EC" sz="2400" dirty="0">
              <a:solidFill>
                <a:srgbClr val="FF0000"/>
              </a:solidFill>
              <a:latin typeface="Tahoma" pitchFamily="34" charset="0"/>
            </a:endParaRPr>
          </a:p>
        </p:txBody>
      </p:sp>
      <p:pic>
        <p:nvPicPr>
          <p:cNvPr id="86017" name="Picture 1"/>
          <p:cNvPicPr>
            <a:picLocks noChangeAspect="1" noChangeArrowheads="1"/>
          </p:cNvPicPr>
          <p:nvPr/>
        </p:nvPicPr>
        <p:blipFill>
          <a:blip r:embed="rId2"/>
          <a:srcRect/>
          <a:stretch>
            <a:fillRect/>
          </a:stretch>
        </p:blipFill>
        <p:spPr bwMode="auto">
          <a:xfrm>
            <a:off x="1785918" y="1214422"/>
            <a:ext cx="5286412" cy="1571636"/>
          </a:xfrm>
          <a:prstGeom prst="rect">
            <a:avLst/>
          </a:prstGeom>
          <a:noFill/>
          <a:ln w="9525">
            <a:noFill/>
            <a:miter lim="800000"/>
            <a:headEnd/>
            <a:tailEnd/>
          </a:ln>
          <a:effectLst/>
        </p:spPr>
      </p:pic>
      <p:pic>
        <p:nvPicPr>
          <p:cNvPr id="86018" name="Picture 2"/>
          <p:cNvPicPr>
            <a:picLocks noChangeAspect="1" noChangeArrowheads="1"/>
          </p:cNvPicPr>
          <p:nvPr/>
        </p:nvPicPr>
        <p:blipFill>
          <a:blip r:embed="rId3"/>
          <a:srcRect/>
          <a:stretch>
            <a:fillRect/>
          </a:stretch>
        </p:blipFill>
        <p:spPr bwMode="auto">
          <a:xfrm>
            <a:off x="1785918" y="2857496"/>
            <a:ext cx="5286412" cy="1571636"/>
          </a:xfrm>
          <a:prstGeom prst="rect">
            <a:avLst/>
          </a:prstGeom>
          <a:noFill/>
          <a:ln w="9525">
            <a:noFill/>
            <a:miter lim="800000"/>
            <a:headEnd/>
            <a:tailEnd/>
          </a:ln>
          <a:effectLst/>
        </p:spPr>
      </p:pic>
      <p:pic>
        <p:nvPicPr>
          <p:cNvPr id="86019" name="Picture 3"/>
          <p:cNvPicPr>
            <a:picLocks noChangeAspect="1" noChangeArrowheads="1"/>
          </p:cNvPicPr>
          <p:nvPr/>
        </p:nvPicPr>
        <p:blipFill>
          <a:blip r:embed="rId4"/>
          <a:srcRect/>
          <a:stretch>
            <a:fillRect/>
          </a:stretch>
        </p:blipFill>
        <p:spPr bwMode="auto">
          <a:xfrm>
            <a:off x="1785918" y="4500570"/>
            <a:ext cx="5357850" cy="12858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4"/>
          <p:cNvSpPr>
            <a:spLocks noChangeShapeType="1"/>
          </p:cNvSpPr>
          <p:nvPr/>
        </p:nvSpPr>
        <p:spPr bwMode="auto">
          <a:xfrm flipV="1">
            <a:off x="7943898" y="485293"/>
            <a:ext cx="957112" cy="7212"/>
          </a:xfrm>
          <a:prstGeom prst="line">
            <a:avLst/>
          </a:prstGeom>
          <a:noFill/>
          <a:ln w="9525">
            <a:solidFill>
              <a:srgbClr val="FF0000"/>
            </a:solidFill>
            <a:round/>
            <a:headEnd/>
            <a:tailEnd/>
          </a:ln>
        </p:spPr>
        <p:txBody>
          <a:bodyPr/>
          <a:lstStyle/>
          <a:p>
            <a:endParaRPr lang="es-ES"/>
          </a:p>
        </p:txBody>
      </p:sp>
      <p:sp>
        <p:nvSpPr>
          <p:cNvPr id="18" name="Line 5"/>
          <p:cNvSpPr>
            <a:spLocks noChangeShapeType="1"/>
          </p:cNvSpPr>
          <p:nvPr/>
        </p:nvSpPr>
        <p:spPr bwMode="auto">
          <a:xfrm flipH="1">
            <a:off x="8858280" y="500042"/>
            <a:ext cx="45719" cy="5812268"/>
          </a:xfrm>
          <a:prstGeom prst="line">
            <a:avLst/>
          </a:prstGeom>
          <a:noFill/>
          <a:ln w="9525">
            <a:solidFill>
              <a:srgbClr val="000080"/>
            </a:solidFill>
            <a:round/>
            <a:headEnd/>
            <a:tailEnd/>
          </a:ln>
        </p:spPr>
        <p:txBody>
          <a:bodyPr/>
          <a:lstStyle/>
          <a:p>
            <a:endParaRPr lang="es-ES"/>
          </a:p>
        </p:txBody>
      </p:sp>
      <p:sp>
        <p:nvSpPr>
          <p:cNvPr id="19" name="Line 6"/>
          <p:cNvSpPr>
            <a:spLocks noChangeShapeType="1"/>
          </p:cNvSpPr>
          <p:nvPr/>
        </p:nvSpPr>
        <p:spPr bwMode="auto">
          <a:xfrm>
            <a:off x="2381282" y="6312309"/>
            <a:ext cx="6477000" cy="0"/>
          </a:xfrm>
          <a:prstGeom prst="line">
            <a:avLst/>
          </a:prstGeom>
          <a:noFill/>
          <a:ln w="9525">
            <a:solidFill>
              <a:srgbClr val="FF0000"/>
            </a:solidFill>
            <a:round/>
            <a:headEnd/>
            <a:tailEnd/>
          </a:ln>
        </p:spPr>
        <p:txBody>
          <a:bodyPr/>
          <a:lstStyle/>
          <a:p>
            <a:endParaRPr lang="es-ES"/>
          </a:p>
        </p:txBody>
      </p:sp>
      <p:grpSp>
        <p:nvGrpSpPr>
          <p:cNvPr id="2" name="Group 8"/>
          <p:cNvGrpSpPr>
            <a:grpSpLocks/>
          </p:cNvGrpSpPr>
          <p:nvPr/>
        </p:nvGrpSpPr>
        <p:grpSpPr bwMode="auto">
          <a:xfrm>
            <a:off x="7596256" y="311517"/>
            <a:ext cx="304800" cy="304800"/>
            <a:chOff x="528" y="1200"/>
            <a:chExt cx="192" cy="192"/>
          </a:xfrm>
        </p:grpSpPr>
        <p:sp>
          <p:nvSpPr>
            <p:cNvPr id="21"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2"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27" name="Text Box 5"/>
          <p:cNvSpPr txBox="1">
            <a:spLocks noChangeArrowheads="1"/>
          </p:cNvSpPr>
          <p:nvPr/>
        </p:nvSpPr>
        <p:spPr bwMode="auto">
          <a:xfrm>
            <a:off x="2428860" y="285728"/>
            <a:ext cx="5072098" cy="461665"/>
          </a:xfrm>
          <a:prstGeom prst="rect">
            <a:avLst/>
          </a:prstGeom>
          <a:noFill/>
          <a:ln w="9525">
            <a:solidFill>
              <a:srgbClr val="000066"/>
            </a:solidFill>
            <a:miter lim="800000"/>
            <a:headEnd/>
            <a:tailEnd/>
          </a:ln>
        </p:spPr>
        <p:txBody>
          <a:bodyPr wrap="square">
            <a:spAutoFit/>
          </a:bodyPr>
          <a:lstStyle/>
          <a:p>
            <a:r>
              <a:rPr lang="es-ES_tradnl" sz="2400" dirty="0" smtClean="0">
                <a:solidFill>
                  <a:srgbClr val="FF0000"/>
                </a:solidFill>
                <a:cs typeface="Times New Roman" pitchFamily="18" charset="0"/>
              </a:rPr>
              <a:t>CAPITAL DE PRABAJO</a:t>
            </a:r>
            <a:endParaRPr lang="es-EC" sz="2400" dirty="0" smtClean="0">
              <a:solidFill>
                <a:srgbClr val="FF0000"/>
              </a:solidFill>
              <a:cs typeface="Times New Roman" pitchFamily="18" charset="0"/>
            </a:endParaRPr>
          </a:p>
        </p:txBody>
      </p:sp>
      <p:pic>
        <p:nvPicPr>
          <p:cNvPr id="72705" name="Picture 1"/>
          <p:cNvPicPr>
            <a:picLocks noChangeAspect="1" noChangeArrowheads="1"/>
          </p:cNvPicPr>
          <p:nvPr/>
        </p:nvPicPr>
        <p:blipFill>
          <a:blip r:embed="rId2"/>
          <a:srcRect/>
          <a:stretch>
            <a:fillRect/>
          </a:stretch>
        </p:blipFill>
        <p:spPr bwMode="auto">
          <a:xfrm>
            <a:off x="142844" y="1643050"/>
            <a:ext cx="8643998"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2643174" y="285728"/>
            <a:ext cx="4714908" cy="461665"/>
          </a:xfrm>
          <a:prstGeom prst="rect">
            <a:avLst/>
          </a:prstGeom>
          <a:noFill/>
          <a:ln w="9525">
            <a:solidFill>
              <a:srgbClr val="000066"/>
            </a:solidFill>
            <a:miter lim="800000"/>
            <a:headEnd/>
            <a:tailEnd/>
          </a:ln>
        </p:spPr>
        <p:txBody>
          <a:bodyPr wrap="square">
            <a:spAutoFit/>
          </a:bodyPr>
          <a:lstStyle/>
          <a:p>
            <a:r>
              <a:rPr lang="es-ES_tradnl" sz="2400" dirty="0" smtClean="0">
                <a:solidFill>
                  <a:srgbClr val="FF0000"/>
                </a:solidFill>
                <a:cs typeface="Times New Roman" pitchFamily="18" charset="0"/>
              </a:rPr>
              <a:t>EGRESOS</a:t>
            </a:r>
            <a:endParaRPr lang="es-EC" sz="2400" dirty="0">
              <a:solidFill>
                <a:srgbClr val="FF0000"/>
              </a:solidFill>
              <a:latin typeface="Tahoma" pitchFamily="34" charset="0"/>
            </a:endParaRPr>
          </a:p>
        </p:txBody>
      </p:sp>
      <p:sp>
        <p:nvSpPr>
          <p:cNvPr id="17" name="Line 4"/>
          <p:cNvSpPr>
            <a:spLocks noChangeShapeType="1"/>
          </p:cNvSpPr>
          <p:nvPr/>
        </p:nvSpPr>
        <p:spPr bwMode="auto">
          <a:xfrm flipV="1">
            <a:off x="7729584" y="485293"/>
            <a:ext cx="957112" cy="7212"/>
          </a:xfrm>
          <a:prstGeom prst="line">
            <a:avLst/>
          </a:prstGeom>
          <a:noFill/>
          <a:ln w="9525">
            <a:solidFill>
              <a:srgbClr val="FF0000"/>
            </a:solidFill>
            <a:round/>
            <a:headEnd/>
            <a:tailEnd/>
          </a:ln>
        </p:spPr>
        <p:txBody>
          <a:bodyPr/>
          <a:lstStyle/>
          <a:p>
            <a:endParaRPr lang="es-ES"/>
          </a:p>
        </p:txBody>
      </p:sp>
      <p:sp>
        <p:nvSpPr>
          <p:cNvPr id="18" name="Line 5"/>
          <p:cNvSpPr>
            <a:spLocks noChangeShapeType="1"/>
          </p:cNvSpPr>
          <p:nvPr/>
        </p:nvSpPr>
        <p:spPr bwMode="auto">
          <a:xfrm flipH="1">
            <a:off x="8643966" y="500042"/>
            <a:ext cx="45719" cy="5812268"/>
          </a:xfrm>
          <a:prstGeom prst="line">
            <a:avLst/>
          </a:prstGeom>
          <a:noFill/>
          <a:ln w="9525">
            <a:solidFill>
              <a:srgbClr val="000080"/>
            </a:solidFill>
            <a:round/>
            <a:headEnd/>
            <a:tailEnd/>
          </a:ln>
        </p:spPr>
        <p:txBody>
          <a:bodyPr/>
          <a:lstStyle/>
          <a:p>
            <a:endParaRPr lang="es-ES"/>
          </a:p>
        </p:txBody>
      </p:sp>
      <p:sp>
        <p:nvSpPr>
          <p:cNvPr id="19" name="Line 6"/>
          <p:cNvSpPr>
            <a:spLocks noChangeShapeType="1"/>
          </p:cNvSpPr>
          <p:nvPr/>
        </p:nvSpPr>
        <p:spPr bwMode="auto">
          <a:xfrm>
            <a:off x="2166968" y="6312309"/>
            <a:ext cx="6477000" cy="0"/>
          </a:xfrm>
          <a:prstGeom prst="line">
            <a:avLst/>
          </a:prstGeom>
          <a:noFill/>
          <a:ln w="9525">
            <a:solidFill>
              <a:srgbClr val="FF0000"/>
            </a:solidFill>
            <a:round/>
            <a:headEnd/>
            <a:tailEnd/>
          </a:ln>
        </p:spPr>
        <p:txBody>
          <a:bodyPr/>
          <a:lstStyle/>
          <a:p>
            <a:endParaRPr lang="es-ES"/>
          </a:p>
        </p:txBody>
      </p:sp>
      <p:grpSp>
        <p:nvGrpSpPr>
          <p:cNvPr id="2" name="Group 8"/>
          <p:cNvGrpSpPr>
            <a:grpSpLocks/>
          </p:cNvGrpSpPr>
          <p:nvPr/>
        </p:nvGrpSpPr>
        <p:grpSpPr bwMode="auto">
          <a:xfrm>
            <a:off x="7381942" y="311517"/>
            <a:ext cx="304800" cy="304800"/>
            <a:chOff x="528" y="1200"/>
            <a:chExt cx="192" cy="192"/>
          </a:xfrm>
        </p:grpSpPr>
        <p:sp>
          <p:nvSpPr>
            <p:cNvPr id="21"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2"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13" name="Text Box 5"/>
          <p:cNvSpPr txBox="1">
            <a:spLocks noChangeArrowheads="1"/>
          </p:cNvSpPr>
          <p:nvPr/>
        </p:nvSpPr>
        <p:spPr bwMode="auto">
          <a:xfrm>
            <a:off x="571472" y="1071546"/>
            <a:ext cx="4806124" cy="461665"/>
          </a:xfrm>
          <a:prstGeom prst="rect">
            <a:avLst/>
          </a:prstGeom>
          <a:noFill/>
          <a:ln w="9525">
            <a:solidFill>
              <a:srgbClr val="000066"/>
            </a:solidFill>
            <a:miter lim="800000"/>
            <a:headEnd/>
            <a:tailEnd/>
          </a:ln>
        </p:spPr>
        <p:txBody>
          <a:bodyPr wrap="none">
            <a:spAutoFit/>
          </a:bodyPr>
          <a:lstStyle/>
          <a:p>
            <a:r>
              <a:rPr lang="es-ES" sz="2400" b="1" dirty="0" smtClean="0">
                <a:solidFill>
                  <a:schemeClr val="tx1"/>
                </a:solidFill>
                <a:latin typeface="Tahoma" pitchFamily="34" charset="0"/>
                <a:cs typeface="Times New Roman" pitchFamily="18" charset="0"/>
              </a:rPr>
              <a:t>GASTOS PREOPERACIONALES</a:t>
            </a:r>
            <a:endParaRPr lang="es-EC" sz="2400" b="1" dirty="0">
              <a:solidFill>
                <a:schemeClr val="tx1"/>
              </a:solidFill>
              <a:latin typeface="Tahoma" pitchFamily="34" charset="0"/>
            </a:endParaRPr>
          </a:p>
        </p:txBody>
      </p:sp>
      <p:pic>
        <p:nvPicPr>
          <p:cNvPr id="106497" name="Picture 1"/>
          <p:cNvPicPr>
            <a:picLocks noChangeAspect="1" noChangeArrowheads="1"/>
          </p:cNvPicPr>
          <p:nvPr/>
        </p:nvPicPr>
        <p:blipFill>
          <a:blip r:embed="rId2"/>
          <a:srcRect/>
          <a:stretch>
            <a:fillRect/>
          </a:stretch>
        </p:blipFill>
        <p:spPr bwMode="auto">
          <a:xfrm>
            <a:off x="142844" y="1500174"/>
            <a:ext cx="8429684"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429000" y="609600"/>
            <a:ext cx="2514600" cy="830997"/>
          </a:xfrm>
          <a:prstGeom prst="rect">
            <a:avLst/>
          </a:prstGeom>
          <a:noFill/>
          <a:ln w="25400">
            <a:solidFill>
              <a:srgbClr val="000080"/>
            </a:solidFill>
            <a:miter lim="800000"/>
            <a:headEnd/>
            <a:tailEnd/>
          </a:ln>
        </p:spPr>
        <p:txBody>
          <a:bodyPr>
            <a:spAutoFit/>
          </a:bodyPr>
          <a:lstStyle/>
          <a:p>
            <a:r>
              <a:rPr lang="es-EC" sz="2400" dirty="0" smtClean="0">
                <a:solidFill>
                  <a:schemeClr val="tx1"/>
                </a:solidFill>
              </a:rPr>
              <a:t>Características del producto</a:t>
            </a:r>
            <a:endParaRPr lang="es-ES" sz="2400" dirty="0">
              <a:solidFill>
                <a:schemeClr val="tx1"/>
              </a:solidFill>
            </a:endParaRPr>
          </a:p>
        </p:txBody>
      </p:sp>
      <p:sp>
        <p:nvSpPr>
          <p:cNvPr id="22531" name="Line 3"/>
          <p:cNvSpPr>
            <a:spLocks noChangeShapeType="1"/>
          </p:cNvSpPr>
          <p:nvPr/>
        </p:nvSpPr>
        <p:spPr bwMode="auto">
          <a:xfrm>
            <a:off x="609600" y="838200"/>
            <a:ext cx="2743200" cy="0"/>
          </a:xfrm>
          <a:prstGeom prst="line">
            <a:avLst/>
          </a:prstGeom>
          <a:noFill/>
          <a:ln w="19050">
            <a:solidFill>
              <a:srgbClr val="FF0000"/>
            </a:solidFill>
            <a:round/>
            <a:headEnd/>
            <a:tailEnd/>
          </a:ln>
        </p:spPr>
        <p:txBody>
          <a:bodyPr/>
          <a:lstStyle/>
          <a:p>
            <a:endParaRPr lang="es-ES"/>
          </a:p>
        </p:txBody>
      </p:sp>
      <p:sp>
        <p:nvSpPr>
          <p:cNvPr id="22532" name="Line 4"/>
          <p:cNvSpPr>
            <a:spLocks noChangeShapeType="1"/>
          </p:cNvSpPr>
          <p:nvPr/>
        </p:nvSpPr>
        <p:spPr bwMode="auto">
          <a:xfrm>
            <a:off x="5988050" y="838200"/>
            <a:ext cx="2743200" cy="0"/>
          </a:xfrm>
          <a:prstGeom prst="line">
            <a:avLst/>
          </a:prstGeom>
          <a:noFill/>
          <a:ln w="19050">
            <a:solidFill>
              <a:srgbClr val="FF0000"/>
            </a:solidFill>
            <a:round/>
            <a:headEnd/>
            <a:tailEnd/>
          </a:ln>
        </p:spPr>
        <p:txBody>
          <a:bodyPr/>
          <a:lstStyle/>
          <a:p>
            <a:endParaRPr lang="es-ES"/>
          </a:p>
        </p:txBody>
      </p:sp>
      <p:sp>
        <p:nvSpPr>
          <p:cNvPr id="29" name="28 Rectángulo"/>
          <p:cNvSpPr/>
          <p:nvPr/>
        </p:nvSpPr>
        <p:spPr>
          <a:xfrm>
            <a:off x="642910" y="1643050"/>
            <a:ext cx="6030818" cy="369332"/>
          </a:xfrm>
          <a:prstGeom prst="rect">
            <a:avLst/>
          </a:prstGeom>
        </p:spPr>
        <p:txBody>
          <a:bodyPr wrap="none">
            <a:spAutoFit/>
          </a:bodyPr>
          <a:lstStyle/>
          <a:p>
            <a:r>
              <a:rPr lang="es-ES" b="1" dirty="0" smtClean="0">
                <a:solidFill>
                  <a:schemeClr val="tx1"/>
                </a:solidFill>
                <a:latin typeface="Tahoma" pitchFamily="34" charset="0"/>
                <a:cs typeface="Tahoma" pitchFamily="34" charset="0"/>
              </a:rPr>
              <a:t>      Organización y estructura del material impreso</a:t>
            </a:r>
          </a:p>
        </p:txBody>
      </p:sp>
      <p:grpSp>
        <p:nvGrpSpPr>
          <p:cNvPr id="2" name="Group 15"/>
          <p:cNvGrpSpPr>
            <a:grpSpLocks/>
          </p:cNvGrpSpPr>
          <p:nvPr/>
        </p:nvGrpSpPr>
        <p:grpSpPr bwMode="auto">
          <a:xfrm>
            <a:off x="642910" y="1643050"/>
            <a:ext cx="304800" cy="304800"/>
            <a:chOff x="528" y="1200"/>
            <a:chExt cx="192" cy="192"/>
          </a:xfrm>
        </p:grpSpPr>
        <p:sp>
          <p:nvSpPr>
            <p:cNvPr id="31" name="Rectangle 1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32" name="Rectangle 1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74753" name="Rectangle 1"/>
          <p:cNvSpPr>
            <a:spLocks noChangeArrowheads="1"/>
          </p:cNvSpPr>
          <p:nvPr/>
        </p:nvSpPr>
        <p:spPr bwMode="auto">
          <a:xfrm>
            <a:off x="857224" y="2143116"/>
            <a:ext cx="7715303"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Bef>
                <a:spcPct val="0"/>
              </a:spcBef>
              <a:buFontTx/>
              <a:buChar char="•"/>
            </a:pPr>
            <a:r>
              <a:rPr lang="es-ES" dirty="0" smtClean="0">
                <a:solidFill>
                  <a:schemeClr val="tx1"/>
                </a:solidFill>
                <a:latin typeface="Tahoma" pitchFamily="34" charset="0"/>
                <a:cs typeface="Tahoma" pitchFamily="34" charset="0"/>
              </a:rPr>
              <a:t>Objetivos de la unidad.</a:t>
            </a: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buFontTx/>
              <a:buChar char="•"/>
            </a:pPr>
            <a:r>
              <a:rPr lang="es-ES" dirty="0" smtClean="0">
                <a:solidFill>
                  <a:schemeClr val="tx1"/>
                </a:solidFill>
                <a:latin typeface="Tahoma" pitchFamily="34" charset="0"/>
                <a:cs typeface="Tahoma" pitchFamily="34" charset="0"/>
              </a:rPr>
              <a:t>Criterios de desempeño.</a:t>
            </a:r>
          </a:p>
          <a:p>
            <a:pPr lvl="0" algn="just">
              <a:spcBef>
                <a:spcPct val="0"/>
              </a:spcBef>
              <a:buFontTx/>
              <a:buChar char="•"/>
            </a:pPr>
            <a:endParaRPr lang="es-ES" dirty="0" smtClean="0">
              <a:solidFill>
                <a:schemeClr val="tx1"/>
              </a:solidFill>
              <a:latin typeface="Tahoma" pitchFamily="34" charset="0"/>
              <a:cs typeface="Tahoma" pitchFamily="34" charset="0"/>
            </a:endParaRPr>
          </a:p>
          <a:p>
            <a:pPr lvl="0" algn="just">
              <a:spcBef>
                <a:spcPct val="0"/>
              </a:spcBef>
              <a:buFontTx/>
              <a:buChar char="•"/>
            </a:pPr>
            <a:r>
              <a:rPr lang="es-ES" dirty="0" smtClean="0">
                <a:solidFill>
                  <a:schemeClr val="tx1"/>
                </a:solidFill>
                <a:latin typeface="Tahoma" pitchFamily="34" charset="0"/>
                <a:cs typeface="Tahoma" pitchFamily="34" charset="0"/>
              </a:rPr>
              <a:t>Contenido.</a:t>
            </a:r>
          </a:p>
          <a:p>
            <a:pPr lvl="0" algn="just">
              <a:spcBef>
                <a:spcPct val="0"/>
              </a:spcBef>
              <a:buFontTx/>
              <a:buChar char="•"/>
            </a:pPr>
            <a:endParaRPr lang="es-ES" dirty="0" smtClean="0">
              <a:solidFill>
                <a:schemeClr val="tx1"/>
              </a:solidFill>
              <a:latin typeface="Tahoma" pitchFamily="34" charset="0"/>
              <a:cs typeface="Tahoma" pitchFamily="34" charset="0"/>
            </a:endParaRPr>
          </a:p>
          <a:p>
            <a:pPr lvl="0" algn="just">
              <a:spcBef>
                <a:spcPct val="0"/>
              </a:spcBef>
              <a:buFontTx/>
              <a:buChar char="•"/>
            </a:pPr>
            <a:r>
              <a:rPr lang="es-ES" dirty="0" smtClean="0">
                <a:solidFill>
                  <a:schemeClr val="tx1"/>
                </a:solidFill>
                <a:latin typeface="Tahoma" pitchFamily="34" charset="0"/>
                <a:cs typeface="Tahoma" pitchFamily="34" charset="0"/>
              </a:rPr>
              <a:t>Ejemplos ilustrativos</a:t>
            </a:r>
          </a:p>
          <a:p>
            <a:pPr lvl="0" algn="just">
              <a:spcBef>
                <a:spcPct val="0"/>
              </a:spcBef>
              <a:buFontTx/>
              <a:buChar char="•"/>
            </a:pPr>
            <a:endParaRPr lang="es-ES" dirty="0" smtClean="0">
              <a:solidFill>
                <a:schemeClr val="tx1"/>
              </a:solidFill>
              <a:latin typeface="Tahoma" pitchFamily="34" charset="0"/>
              <a:cs typeface="Tahoma" pitchFamily="34" charset="0"/>
            </a:endParaRPr>
          </a:p>
          <a:p>
            <a:pPr lvl="0" algn="just">
              <a:spcBef>
                <a:spcPct val="0"/>
              </a:spcBef>
              <a:buFontTx/>
              <a:buChar char="•"/>
            </a:pPr>
            <a:r>
              <a:rPr lang="es-ES" dirty="0" smtClean="0">
                <a:solidFill>
                  <a:schemeClr val="tx1"/>
                </a:solidFill>
                <a:latin typeface="Tahoma" pitchFamily="34" charset="0"/>
                <a:cs typeface="Tahoma" pitchFamily="34" charset="0"/>
              </a:rPr>
              <a:t>Ejercicios resueltos</a:t>
            </a:r>
          </a:p>
          <a:p>
            <a:pPr lvl="0" algn="just">
              <a:spcBef>
                <a:spcPct val="0"/>
              </a:spcBef>
              <a:buFontTx/>
              <a:buChar char="•"/>
            </a:pPr>
            <a:endParaRPr lang="es-ES" dirty="0" smtClean="0">
              <a:solidFill>
                <a:schemeClr val="tx1"/>
              </a:solidFill>
              <a:latin typeface="Tahoma" pitchFamily="34" charset="0"/>
              <a:cs typeface="Tahoma" pitchFamily="34" charset="0"/>
            </a:endParaRPr>
          </a:p>
          <a:p>
            <a:pPr lvl="0" algn="just">
              <a:spcBef>
                <a:spcPct val="0"/>
              </a:spcBef>
              <a:buFontTx/>
              <a:buChar char="•"/>
            </a:pPr>
            <a:r>
              <a:rPr lang="es-ES" dirty="0" smtClean="0">
                <a:solidFill>
                  <a:schemeClr val="tx1"/>
                </a:solidFill>
                <a:latin typeface="Tahoma" pitchFamily="34" charset="0"/>
                <a:cs typeface="Tahoma" pitchFamily="34" charset="0"/>
              </a:rPr>
              <a:t>Taller en clase </a:t>
            </a:r>
          </a:p>
          <a:p>
            <a:pPr lvl="0" algn="just">
              <a:spcBef>
                <a:spcPct val="0"/>
              </a:spcBef>
              <a:buFontTx/>
              <a:buChar char="•"/>
            </a:pPr>
            <a:endParaRPr lang="es-ES" dirty="0" smtClean="0">
              <a:solidFill>
                <a:schemeClr val="tx1"/>
              </a:solidFill>
              <a:latin typeface="Tahoma" pitchFamily="34" charset="0"/>
              <a:cs typeface="Tahoma" pitchFamily="34" charset="0"/>
            </a:endParaRPr>
          </a:p>
          <a:p>
            <a:pPr lvl="0" algn="just">
              <a:spcBef>
                <a:spcPct val="0"/>
              </a:spcBef>
              <a:buFontTx/>
              <a:buChar char="•"/>
            </a:pPr>
            <a:r>
              <a:rPr lang="es-ES" dirty="0" smtClean="0">
                <a:solidFill>
                  <a:schemeClr val="tx1"/>
                </a:solidFill>
                <a:latin typeface="Tahoma" pitchFamily="34" charset="0"/>
                <a:cs typeface="Tahoma" pitchFamily="34" charset="0"/>
              </a:rPr>
              <a:t>Tarea para la casa </a:t>
            </a:r>
          </a:p>
          <a:p>
            <a:pPr lvl="0" algn="just">
              <a:spcBef>
                <a:spcPct val="0"/>
              </a:spcBef>
              <a:buFontTx/>
              <a:buChar char="•"/>
            </a:pPr>
            <a:endParaRPr lang="es-ES" dirty="0" smtClean="0">
              <a:solidFill>
                <a:schemeClr val="tx1"/>
              </a:solidFill>
              <a:latin typeface="Tahoma" pitchFamily="34" charset="0"/>
              <a:cs typeface="Tahoma" pitchFamily="34" charset="0"/>
            </a:endParaRPr>
          </a:p>
          <a:p>
            <a:pPr lvl="0" algn="just">
              <a:spcBef>
                <a:spcPct val="0"/>
              </a:spcBef>
            </a:pPr>
            <a:endParaRPr lang="es-ES" dirty="0" smtClean="0">
              <a:solidFill>
                <a:schemeClr val="tx1"/>
              </a:solidFill>
              <a:latin typeface="Tahoma" pitchFamily="34" charset="0"/>
              <a:cs typeface="Tahoma" pitchFamily="34" charset="0"/>
            </a:endParaRPr>
          </a:p>
          <a:p>
            <a:pPr lvl="0" algn="just">
              <a:spcBef>
                <a:spcPct val="0"/>
              </a:spcBef>
            </a:pPr>
            <a:endParaRPr lang="es-ES" dirty="0" smtClean="0">
              <a:solidFill>
                <a:schemeClr val="tx1"/>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2643174" y="285728"/>
            <a:ext cx="4714908" cy="461665"/>
          </a:xfrm>
          <a:prstGeom prst="rect">
            <a:avLst/>
          </a:prstGeom>
          <a:noFill/>
          <a:ln w="9525">
            <a:solidFill>
              <a:srgbClr val="000066"/>
            </a:solidFill>
            <a:miter lim="800000"/>
            <a:headEnd/>
            <a:tailEnd/>
          </a:ln>
        </p:spPr>
        <p:txBody>
          <a:bodyPr wrap="square">
            <a:spAutoFit/>
          </a:bodyPr>
          <a:lstStyle/>
          <a:p>
            <a:r>
              <a:rPr lang="es-ES_tradnl" sz="2400" dirty="0" smtClean="0">
                <a:solidFill>
                  <a:srgbClr val="FF0000"/>
                </a:solidFill>
                <a:cs typeface="Times New Roman" pitchFamily="18" charset="0"/>
              </a:rPr>
              <a:t>EGRESOS</a:t>
            </a:r>
            <a:endParaRPr lang="es-EC" sz="2400" dirty="0">
              <a:solidFill>
                <a:srgbClr val="FF0000"/>
              </a:solidFill>
              <a:latin typeface="Tahoma" pitchFamily="34" charset="0"/>
            </a:endParaRPr>
          </a:p>
        </p:txBody>
      </p:sp>
      <p:sp>
        <p:nvSpPr>
          <p:cNvPr id="17" name="Line 4"/>
          <p:cNvSpPr>
            <a:spLocks noChangeShapeType="1"/>
          </p:cNvSpPr>
          <p:nvPr/>
        </p:nvSpPr>
        <p:spPr bwMode="auto">
          <a:xfrm flipV="1">
            <a:off x="7729584" y="485293"/>
            <a:ext cx="957112" cy="7212"/>
          </a:xfrm>
          <a:prstGeom prst="line">
            <a:avLst/>
          </a:prstGeom>
          <a:noFill/>
          <a:ln w="9525">
            <a:solidFill>
              <a:srgbClr val="FF0000"/>
            </a:solidFill>
            <a:round/>
            <a:headEnd/>
            <a:tailEnd/>
          </a:ln>
        </p:spPr>
        <p:txBody>
          <a:bodyPr/>
          <a:lstStyle/>
          <a:p>
            <a:endParaRPr lang="es-ES"/>
          </a:p>
        </p:txBody>
      </p:sp>
      <p:sp>
        <p:nvSpPr>
          <p:cNvPr id="18" name="Line 5"/>
          <p:cNvSpPr>
            <a:spLocks noChangeShapeType="1"/>
          </p:cNvSpPr>
          <p:nvPr/>
        </p:nvSpPr>
        <p:spPr bwMode="auto">
          <a:xfrm flipH="1">
            <a:off x="8643966" y="500042"/>
            <a:ext cx="45719" cy="5812268"/>
          </a:xfrm>
          <a:prstGeom prst="line">
            <a:avLst/>
          </a:prstGeom>
          <a:noFill/>
          <a:ln w="9525">
            <a:solidFill>
              <a:srgbClr val="000080"/>
            </a:solidFill>
            <a:round/>
            <a:headEnd/>
            <a:tailEnd/>
          </a:ln>
        </p:spPr>
        <p:txBody>
          <a:bodyPr/>
          <a:lstStyle/>
          <a:p>
            <a:endParaRPr lang="es-ES"/>
          </a:p>
        </p:txBody>
      </p:sp>
      <p:sp>
        <p:nvSpPr>
          <p:cNvPr id="19" name="Line 6"/>
          <p:cNvSpPr>
            <a:spLocks noChangeShapeType="1"/>
          </p:cNvSpPr>
          <p:nvPr/>
        </p:nvSpPr>
        <p:spPr bwMode="auto">
          <a:xfrm>
            <a:off x="2166968" y="6312309"/>
            <a:ext cx="6477000" cy="0"/>
          </a:xfrm>
          <a:prstGeom prst="line">
            <a:avLst/>
          </a:prstGeom>
          <a:noFill/>
          <a:ln w="9525">
            <a:solidFill>
              <a:srgbClr val="FF0000"/>
            </a:solidFill>
            <a:round/>
            <a:headEnd/>
            <a:tailEnd/>
          </a:ln>
        </p:spPr>
        <p:txBody>
          <a:bodyPr/>
          <a:lstStyle/>
          <a:p>
            <a:endParaRPr lang="es-ES"/>
          </a:p>
        </p:txBody>
      </p:sp>
      <p:grpSp>
        <p:nvGrpSpPr>
          <p:cNvPr id="2" name="Group 8"/>
          <p:cNvGrpSpPr>
            <a:grpSpLocks/>
          </p:cNvGrpSpPr>
          <p:nvPr/>
        </p:nvGrpSpPr>
        <p:grpSpPr bwMode="auto">
          <a:xfrm>
            <a:off x="7381942" y="311517"/>
            <a:ext cx="304800" cy="304800"/>
            <a:chOff x="528" y="1200"/>
            <a:chExt cx="192" cy="192"/>
          </a:xfrm>
        </p:grpSpPr>
        <p:sp>
          <p:nvSpPr>
            <p:cNvPr id="21"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2"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13" name="Text Box 5"/>
          <p:cNvSpPr txBox="1">
            <a:spLocks noChangeArrowheads="1"/>
          </p:cNvSpPr>
          <p:nvPr/>
        </p:nvSpPr>
        <p:spPr bwMode="auto">
          <a:xfrm>
            <a:off x="571472" y="857232"/>
            <a:ext cx="4580100" cy="461665"/>
          </a:xfrm>
          <a:prstGeom prst="rect">
            <a:avLst/>
          </a:prstGeom>
          <a:noFill/>
          <a:ln w="9525">
            <a:solidFill>
              <a:srgbClr val="000066"/>
            </a:solidFill>
            <a:miter lim="800000"/>
            <a:headEnd/>
            <a:tailEnd/>
          </a:ln>
        </p:spPr>
        <p:txBody>
          <a:bodyPr wrap="none">
            <a:spAutoFit/>
          </a:bodyPr>
          <a:lstStyle/>
          <a:p>
            <a:r>
              <a:rPr lang="es-ES" sz="2400" b="1" dirty="0" smtClean="0">
                <a:solidFill>
                  <a:schemeClr val="tx1"/>
                </a:solidFill>
                <a:latin typeface="Tahoma" pitchFamily="34" charset="0"/>
                <a:cs typeface="Times New Roman" pitchFamily="18" charset="0"/>
              </a:rPr>
              <a:t>GASTOS ADMINISTRATIVOS</a:t>
            </a:r>
            <a:endParaRPr lang="es-EC" sz="2400" b="1" dirty="0">
              <a:solidFill>
                <a:schemeClr val="tx1"/>
              </a:solidFill>
              <a:latin typeface="Tahoma" pitchFamily="34" charset="0"/>
            </a:endParaRPr>
          </a:p>
        </p:txBody>
      </p:sp>
      <p:sp>
        <p:nvSpPr>
          <p:cNvPr id="11" name="Text Box 2"/>
          <p:cNvSpPr txBox="1">
            <a:spLocks noChangeArrowheads="1"/>
          </p:cNvSpPr>
          <p:nvPr/>
        </p:nvSpPr>
        <p:spPr bwMode="auto">
          <a:xfrm>
            <a:off x="428596" y="1357298"/>
            <a:ext cx="2786082" cy="461665"/>
          </a:xfrm>
          <a:prstGeom prst="rect">
            <a:avLst/>
          </a:prstGeom>
          <a:noFill/>
          <a:ln w="9525">
            <a:solidFill>
              <a:srgbClr val="FF0000"/>
            </a:solidFill>
            <a:miter lim="800000"/>
            <a:headEnd/>
            <a:tailEnd/>
          </a:ln>
        </p:spPr>
        <p:txBody>
          <a:bodyPr wrap="square">
            <a:spAutoFit/>
          </a:bodyPr>
          <a:lstStyle/>
          <a:p>
            <a:r>
              <a:rPr lang="es-ES_tradnl" sz="2400" dirty="0" smtClean="0">
                <a:solidFill>
                  <a:srgbClr val="000066"/>
                </a:solidFill>
                <a:cs typeface="Times New Roman" pitchFamily="18" charset="0"/>
              </a:rPr>
              <a:t>PRIMER AÑO</a:t>
            </a:r>
            <a:endParaRPr lang="es-EC" sz="2400" dirty="0">
              <a:solidFill>
                <a:srgbClr val="000066"/>
              </a:solidFill>
            </a:endParaRPr>
          </a:p>
        </p:txBody>
      </p:sp>
      <p:graphicFrame>
        <p:nvGraphicFramePr>
          <p:cNvPr id="12" name="11 Tabla"/>
          <p:cNvGraphicFramePr>
            <a:graphicFrameLocks noGrp="1"/>
          </p:cNvGraphicFramePr>
          <p:nvPr/>
        </p:nvGraphicFramePr>
        <p:xfrm>
          <a:off x="428594" y="1857359"/>
          <a:ext cx="6786615" cy="2692638"/>
        </p:xfrm>
        <a:graphic>
          <a:graphicData uri="http://schemas.openxmlformats.org/drawingml/2006/table">
            <a:tbl>
              <a:tblPr/>
              <a:tblGrid>
                <a:gridCol w="2586645"/>
                <a:gridCol w="839994"/>
                <a:gridCol w="839994"/>
                <a:gridCol w="839994"/>
                <a:gridCol w="839994"/>
                <a:gridCol w="839994"/>
              </a:tblGrid>
              <a:tr h="207126">
                <a:tc>
                  <a:txBody>
                    <a:bodyPr/>
                    <a:lstStyle/>
                    <a:p>
                      <a:pPr algn="l" fontAlgn="b"/>
                      <a:endParaRPr lang="es-ES" sz="1000" b="0" i="0" u="none" strike="noStrike" dirty="0">
                        <a:solidFill>
                          <a:srgbClr val="000000"/>
                        </a:solidFill>
                        <a:latin typeface="Calibri"/>
                      </a:endParaRPr>
                    </a:p>
                  </a:txBody>
                  <a:tcPr marL="7186" marR="7186" marT="718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1000" b="1" i="1" u="none" strike="noStrike">
                          <a:solidFill>
                            <a:srgbClr val="000000"/>
                          </a:solidFill>
                          <a:latin typeface="Calibri"/>
                        </a:rPr>
                        <a:t>Enero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1" u="none" strike="noStrike">
                          <a:solidFill>
                            <a:srgbClr val="000000"/>
                          </a:solidFill>
                          <a:latin typeface="Calibri"/>
                        </a:rPr>
                        <a:t>Febrero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1" u="none" strike="noStrike">
                          <a:solidFill>
                            <a:srgbClr val="000000"/>
                          </a:solidFill>
                          <a:latin typeface="Calibri"/>
                        </a:rPr>
                        <a:t>Marzo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1" u="none" strike="noStrike">
                          <a:solidFill>
                            <a:srgbClr val="000000"/>
                          </a:solidFill>
                          <a:latin typeface="Calibri"/>
                        </a:rPr>
                        <a:t>Abril</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1" u="none" strike="noStrike">
                          <a:solidFill>
                            <a:srgbClr val="000000"/>
                          </a:solidFill>
                          <a:latin typeface="Calibri"/>
                        </a:rPr>
                        <a:t>Mayo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26">
                <a:tc>
                  <a:txBody>
                    <a:bodyPr/>
                    <a:lstStyle/>
                    <a:p>
                      <a:pPr algn="l" fontAlgn="b"/>
                      <a:r>
                        <a:rPr lang="es-ES" sz="1000" b="1" i="1" u="none" strike="noStrike">
                          <a:solidFill>
                            <a:srgbClr val="000000"/>
                          </a:solidFill>
                          <a:latin typeface="Calibri"/>
                        </a:rPr>
                        <a:t>Sueldos personal administrativo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$ 1.534,00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$ 1.534,00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$ 1.534,00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$ 1.534,00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$ 1.534,00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26">
                <a:tc>
                  <a:txBody>
                    <a:bodyPr/>
                    <a:lstStyle/>
                    <a:p>
                      <a:pPr algn="l" fontAlgn="b"/>
                      <a:r>
                        <a:rPr lang="es-ES" sz="1000" b="1" i="1" u="none" strike="noStrike">
                          <a:solidFill>
                            <a:srgbClr val="000000"/>
                          </a:solidFill>
                          <a:latin typeface="Calibri"/>
                        </a:rPr>
                        <a:t>Sueldos Director General</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$ 1.000,00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$ 1.000,00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$ 1.000,00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$ 1.000,00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$ 1.000,00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26">
                <a:tc>
                  <a:txBody>
                    <a:bodyPr/>
                    <a:lstStyle/>
                    <a:p>
                      <a:pPr algn="l" fontAlgn="b"/>
                      <a:r>
                        <a:rPr lang="es-ES" sz="1000" b="1" i="1" u="none" strike="noStrike">
                          <a:solidFill>
                            <a:srgbClr val="000000"/>
                          </a:solidFill>
                          <a:latin typeface="Calibri"/>
                        </a:rPr>
                        <a:t>Servicios básicos</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180,00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180,00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180,00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180,00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180,00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26">
                <a:tc>
                  <a:txBody>
                    <a:bodyPr/>
                    <a:lstStyle/>
                    <a:p>
                      <a:pPr algn="l" fontAlgn="b"/>
                      <a:r>
                        <a:rPr lang="es-ES" sz="1000" b="1" i="1" u="none" strike="noStrike">
                          <a:solidFill>
                            <a:srgbClr val="000000"/>
                          </a:solidFill>
                          <a:latin typeface="Calibri"/>
                        </a:rPr>
                        <a:t>Fondo de Reserva</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211,17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211,17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211,17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211,17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211,17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26">
                <a:tc>
                  <a:txBody>
                    <a:bodyPr/>
                    <a:lstStyle/>
                    <a:p>
                      <a:pPr algn="l" fontAlgn="b"/>
                      <a:r>
                        <a:rPr lang="es-ES" sz="1000" b="1" i="1" u="none" strike="noStrike">
                          <a:solidFill>
                            <a:srgbClr val="000000"/>
                          </a:solidFill>
                          <a:latin typeface="Calibri"/>
                        </a:rPr>
                        <a:t>Aporte Patronal</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307,88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307,88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307,88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307,88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307,88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26">
                <a:tc>
                  <a:txBody>
                    <a:bodyPr/>
                    <a:lstStyle/>
                    <a:p>
                      <a:pPr algn="l" fontAlgn="b"/>
                      <a:r>
                        <a:rPr lang="es-ES" sz="1000" b="1" i="1" u="none" strike="noStrike">
                          <a:solidFill>
                            <a:srgbClr val="000000"/>
                          </a:solidFill>
                          <a:latin typeface="Calibri"/>
                        </a:rPr>
                        <a:t>Décimo tercer sueldo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211,17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211,17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211,17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211,17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211,17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26">
                <a:tc>
                  <a:txBody>
                    <a:bodyPr/>
                    <a:lstStyle/>
                    <a:p>
                      <a:pPr algn="l" fontAlgn="b"/>
                      <a:r>
                        <a:rPr lang="es-ES" sz="1000" b="1" i="1" u="none" strike="noStrike">
                          <a:solidFill>
                            <a:srgbClr val="000000"/>
                          </a:solidFill>
                          <a:latin typeface="Calibri"/>
                        </a:rPr>
                        <a:t>Décimo cuarto Sueldo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146,00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146,00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146,00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146,00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146,00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26">
                <a:tc>
                  <a:txBody>
                    <a:bodyPr/>
                    <a:lstStyle/>
                    <a:p>
                      <a:pPr algn="l" fontAlgn="b"/>
                      <a:r>
                        <a:rPr lang="es-ES" sz="1000" b="1" i="1" u="none" strike="noStrike">
                          <a:solidFill>
                            <a:srgbClr val="000000"/>
                          </a:solidFill>
                          <a:latin typeface="Calibri"/>
                        </a:rPr>
                        <a:t>Vacaciones</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105,58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105,58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Calibri"/>
                        </a:rPr>
                        <a:t> $        105,58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105,58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105,58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26">
                <a:tc>
                  <a:txBody>
                    <a:bodyPr/>
                    <a:lstStyle/>
                    <a:p>
                      <a:pPr algn="l" fontAlgn="b"/>
                      <a:r>
                        <a:rPr lang="es-ES" sz="1000" b="1" i="1" u="none" strike="noStrike">
                          <a:solidFill>
                            <a:srgbClr val="000000"/>
                          </a:solidFill>
                          <a:latin typeface="Calibri"/>
                        </a:rPr>
                        <a:t>Materiales y suministros de oficina</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243,06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Calibri"/>
                        </a:rPr>
                        <a:t>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26">
                <a:tc>
                  <a:txBody>
                    <a:bodyPr/>
                    <a:lstStyle/>
                    <a:p>
                      <a:pPr algn="l" fontAlgn="b"/>
                      <a:r>
                        <a:rPr lang="es-ES" sz="1000" b="1" i="1" u="none" strike="noStrike">
                          <a:solidFill>
                            <a:srgbClr val="000000"/>
                          </a:solidFill>
                          <a:latin typeface="Calibri"/>
                        </a:rPr>
                        <a:t>Suministros de limpieza y mantenimiento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55,73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55,73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55,73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55,73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55,73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26">
                <a:tc>
                  <a:txBody>
                    <a:bodyPr/>
                    <a:lstStyle/>
                    <a:p>
                      <a:pPr algn="l" fontAlgn="b"/>
                      <a:r>
                        <a:rPr lang="es-ES" sz="1000" b="1" i="1" u="none" strike="noStrike">
                          <a:solidFill>
                            <a:srgbClr val="000000"/>
                          </a:solidFill>
                          <a:latin typeface="Calibri"/>
                        </a:rPr>
                        <a:t>Arriendo de oficina con bodega</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500,00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500,00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500,00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500,00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500,00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126">
                <a:tc>
                  <a:txBody>
                    <a:bodyPr/>
                    <a:lstStyle/>
                    <a:p>
                      <a:pPr algn="l" fontAlgn="b"/>
                      <a:r>
                        <a:rPr lang="es-ES" sz="1000" b="1" i="1" u="none" strike="noStrike">
                          <a:solidFill>
                            <a:srgbClr val="000000"/>
                          </a:solidFill>
                          <a:latin typeface="Calibri"/>
                        </a:rPr>
                        <a:t>Total Gastos administrativos</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$ 4.494,59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$ 4.251,53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$ 4.251,53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$ 4.251,53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dirty="0">
                          <a:solidFill>
                            <a:srgbClr val="000000"/>
                          </a:solidFill>
                          <a:latin typeface="Calibri"/>
                        </a:rPr>
                        <a:t>$ 4.251,53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4" name="13 Tabla"/>
          <p:cNvGraphicFramePr>
            <a:graphicFrameLocks noGrp="1"/>
          </p:cNvGraphicFramePr>
          <p:nvPr/>
        </p:nvGraphicFramePr>
        <p:xfrm>
          <a:off x="7215206" y="1857364"/>
          <a:ext cx="914400" cy="2714641"/>
        </p:xfrm>
        <a:graphic>
          <a:graphicData uri="http://schemas.openxmlformats.org/drawingml/2006/table">
            <a:tbl>
              <a:tblPr/>
              <a:tblGrid>
                <a:gridCol w="914400"/>
              </a:tblGrid>
              <a:tr h="200761">
                <a:tc>
                  <a:txBody>
                    <a:bodyPr/>
                    <a:lstStyle/>
                    <a:p>
                      <a:pPr algn="ctr" fontAlgn="ctr"/>
                      <a:r>
                        <a:rPr lang="es-ES" sz="1100" b="0" i="0" u="none" strike="noStrike">
                          <a:solidFill>
                            <a:srgbClr val="000000"/>
                          </a:solidFill>
                          <a:latin typeface="Calibri"/>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09490">
                <a:tc>
                  <a:txBody>
                    <a:bodyPr/>
                    <a:lstStyle/>
                    <a:p>
                      <a:pPr algn="r" fontAlgn="b"/>
                      <a:r>
                        <a:rPr lang="es-ES" sz="1100" b="0" i="0" u="none" strike="noStrike">
                          <a:solidFill>
                            <a:srgbClr val="000000"/>
                          </a:solidFill>
                          <a:latin typeface="Calibri"/>
                        </a:rPr>
                        <a:t>$ 7.670,00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490">
                <a:tc>
                  <a:txBody>
                    <a:bodyPr/>
                    <a:lstStyle/>
                    <a:p>
                      <a:pPr algn="r" fontAlgn="b"/>
                      <a:r>
                        <a:rPr lang="es-ES" sz="1100" b="0" i="0" u="none" strike="noStrike">
                          <a:solidFill>
                            <a:srgbClr val="000000"/>
                          </a:solidFill>
                          <a:latin typeface="Calibri"/>
                        </a:rPr>
                        <a:t>$ 5.000,00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490">
                <a:tc>
                  <a:txBody>
                    <a:bodyPr/>
                    <a:lstStyle/>
                    <a:p>
                      <a:pPr algn="r" fontAlgn="b"/>
                      <a:r>
                        <a:rPr lang="es-ES" sz="1100" b="0" i="0" u="none" strike="noStrike">
                          <a:solidFill>
                            <a:srgbClr val="000000"/>
                          </a:solidFill>
                          <a:latin typeface="Calibri"/>
                        </a:rPr>
                        <a:t>$ 900,00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490">
                <a:tc>
                  <a:txBody>
                    <a:bodyPr/>
                    <a:lstStyle/>
                    <a:p>
                      <a:pPr algn="r" fontAlgn="b"/>
                      <a:r>
                        <a:rPr lang="es-ES" sz="1100" b="0" i="0" u="none" strike="noStrike">
                          <a:solidFill>
                            <a:srgbClr val="000000"/>
                          </a:solidFill>
                          <a:latin typeface="Calibri"/>
                        </a:rPr>
                        <a:t>$ 1.055,83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490">
                <a:tc>
                  <a:txBody>
                    <a:bodyPr/>
                    <a:lstStyle/>
                    <a:p>
                      <a:pPr algn="r" fontAlgn="b"/>
                      <a:r>
                        <a:rPr lang="es-ES" sz="1100" b="0" i="0" u="none" strike="noStrike">
                          <a:solidFill>
                            <a:srgbClr val="000000"/>
                          </a:solidFill>
                          <a:latin typeface="Calibri"/>
                        </a:rPr>
                        <a:t>$ 1.539,41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490">
                <a:tc>
                  <a:txBody>
                    <a:bodyPr/>
                    <a:lstStyle/>
                    <a:p>
                      <a:pPr algn="r" fontAlgn="b"/>
                      <a:r>
                        <a:rPr lang="es-ES" sz="1100" b="0" i="0" u="none" strike="noStrike">
                          <a:solidFill>
                            <a:srgbClr val="000000"/>
                          </a:solidFill>
                          <a:latin typeface="Calibri"/>
                        </a:rPr>
                        <a:t>$ 1.055,83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490">
                <a:tc>
                  <a:txBody>
                    <a:bodyPr/>
                    <a:lstStyle/>
                    <a:p>
                      <a:pPr algn="r" fontAlgn="b"/>
                      <a:r>
                        <a:rPr lang="es-ES" sz="1100" b="0" i="0" u="none" strike="noStrike">
                          <a:solidFill>
                            <a:srgbClr val="000000"/>
                          </a:solidFill>
                          <a:latin typeface="Calibri"/>
                        </a:rPr>
                        <a:t>$ 730,00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490">
                <a:tc>
                  <a:txBody>
                    <a:bodyPr/>
                    <a:lstStyle/>
                    <a:p>
                      <a:pPr algn="r" fontAlgn="b"/>
                      <a:r>
                        <a:rPr lang="es-ES" sz="1100" b="0" i="0" u="none" strike="noStrike">
                          <a:solidFill>
                            <a:srgbClr val="000000"/>
                          </a:solidFill>
                          <a:latin typeface="Calibri"/>
                        </a:rPr>
                        <a:t>$ 527,92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490">
                <a:tc>
                  <a:txBody>
                    <a:bodyPr/>
                    <a:lstStyle/>
                    <a:p>
                      <a:pPr algn="r" fontAlgn="b"/>
                      <a:r>
                        <a:rPr lang="es-ES" sz="1100" b="0" i="0" u="none" strike="noStrike">
                          <a:solidFill>
                            <a:srgbClr val="000000"/>
                          </a:solidFill>
                          <a:latin typeface="Calibri"/>
                        </a:rPr>
                        <a:t>$ 243,06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490">
                <a:tc>
                  <a:txBody>
                    <a:bodyPr/>
                    <a:lstStyle/>
                    <a:p>
                      <a:pPr algn="r" fontAlgn="b"/>
                      <a:r>
                        <a:rPr lang="es-ES" sz="1100" b="0" i="0" u="none" strike="noStrike">
                          <a:solidFill>
                            <a:srgbClr val="000000"/>
                          </a:solidFill>
                          <a:latin typeface="Calibri"/>
                        </a:rPr>
                        <a:t>$ 278,65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490">
                <a:tc>
                  <a:txBody>
                    <a:bodyPr/>
                    <a:lstStyle/>
                    <a:p>
                      <a:pPr algn="r" fontAlgn="b"/>
                      <a:r>
                        <a:rPr lang="es-ES" sz="1100" b="0" i="0" u="none" strike="noStrike">
                          <a:solidFill>
                            <a:srgbClr val="000000"/>
                          </a:solidFill>
                          <a:latin typeface="Calibri"/>
                        </a:rPr>
                        <a:t>$ 2.500,00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490">
                <a:tc>
                  <a:txBody>
                    <a:bodyPr/>
                    <a:lstStyle/>
                    <a:p>
                      <a:pPr algn="r" fontAlgn="b"/>
                      <a:r>
                        <a:rPr lang="es-ES" sz="1100" b="0" i="0" u="none" strike="noStrike" dirty="0">
                          <a:solidFill>
                            <a:srgbClr val="000000"/>
                          </a:solidFill>
                          <a:latin typeface="Calibri"/>
                        </a:rPr>
                        <a:t>$ 21.500,70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2643174" y="285728"/>
            <a:ext cx="4714908" cy="461665"/>
          </a:xfrm>
          <a:prstGeom prst="rect">
            <a:avLst/>
          </a:prstGeom>
          <a:noFill/>
          <a:ln w="9525">
            <a:solidFill>
              <a:srgbClr val="000066"/>
            </a:solidFill>
            <a:miter lim="800000"/>
            <a:headEnd/>
            <a:tailEnd/>
          </a:ln>
        </p:spPr>
        <p:txBody>
          <a:bodyPr wrap="square">
            <a:spAutoFit/>
          </a:bodyPr>
          <a:lstStyle/>
          <a:p>
            <a:r>
              <a:rPr lang="es-ES_tradnl" sz="2400" dirty="0" smtClean="0">
                <a:solidFill>
                  <a:srgbClr val="FF0000"/>
                </a:solidFill>
                <a:cs typeface="Times New Roman" pitchFamily="18" charset="0"/>
              </a:rPr>
              <a:t>EGRESOS</a:t>
            </a:r>
            <a:endParaRPr lang="es-EC" sz="2400" dirty="0">
              <a:solidFill>
                <a:srgbClr val="FF0000"/>
              </a:solidFill>
              <a:latin typeface="Tahoma" pitchFamily="34" charset="0"/>
            </a:endParaRPr>
          </a:p>
        </p:txBody>
      </p:sp>
      <p:sp>
        <p:nvSpPr>
          <p:cNvPr id="17" name="Line 4"/>
          <p:cNvSpPr>
            <a:spLocks noChangeShapeType="1"/>
          </p:cNvSpPr>
          <p:nvPr/>
        </p:nvSpPr>
        <p:spPr bwMode="auto">
          <a:xfrm flipV="1">
            <a:off x="7729584" y="485293"/>
            <a:ext cx="957112" cy="7212"/>
          </a:xfrm>
          <a:prstGeom prst="line">
            <a:avLst/>
          </a:prstGeom>
          <a:noFill/>
          <a:ln w="9525">
            <a:solidFill>
              <a:srgbClr val="FF0000"/>
            </a:solidFill>
            <a:round/>
            <a:headEnd/>
            <a:tailEnd/>
          </a:ln>
        </p:spPr>
        <p:txBody>
          <a:bodyPr/>
          <a:lstStyle/>
          <a:p>
            <a:endParaRPr lang="es-ES"/>
          </a:p>
        </p:txBody>
      </p:sp>
      <p:sp>
        <p:nvSpPr>
          <p:cNvPr id="18" name="Line 5"/>
          <p:cNvSpPr>
            <a:spLocks noChangeShapeType="1"/>
          </p:cNvSpPr>
          <p:nvPr/>
        </p:nvSpPr>
        <p:spPr bwMode="auto">
          <a:xfrm flipH="1">
            <a:off x="8643965" y="500042"/>
            <a:ext cx="45719" cy="6072230"/>
          </a:xfrm>
          <a:prstGeom prst="line">
            <a:avLst/>
          </a:prstGeom>
          <a:noFill/>
          <a:ln w="9525">
            <a:solidFill>
              <a:srgbClr val="000080"/>
            </a:solidFill>
            <a:round/>
            <a:headEnd/>
            <a:tailEnd/>
          </a:ln>
        </p:spPr>
        <p:txBody>
          <a:bodyPr/>
          <a:lstStyle/>
          <a:p>
            <a:endParaRPr lang="es-ES"/>
          </a:p>
        </p:txBody>
      </p:sp>
      <p:grpSp>
        <p:nvGrpSpPr>
          <p:cNvPr id="2" name="Group 8"/>
          <p:cNvGrpSpPr>
            <a:grpSpLocks/>
          </p:cNvGrpSpPr>
          <p:nvPr/>
        </p:nvGrpSpPr>
        <p:grpSpPr bwMode="auto">
          <a:xfrm>
            <a:off x="7381942" y="311517"/>
            <a:ext cx="304800" cy="304800"/>
            <a:chOff x="528" y="1200"/>
            <a:chExt cx="192" cy="192"/>
          </a:xfrm>
        </p:grpSpPr>
        <p:sp>
          <p:nvSpPr>
            <p:cNvPr id="21"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2"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11" name="Text Box 2"/>
          <p:cNvSpPr txBox="1">
            <a:spLocks noChangeArrowheads="1"/>
          </p:cNvSpPr>
          <p:nvPr/>
        </p:nvSpPr>
        <p:spPr bwMode="auto">
          <a:xfrm>
            <a:off x="357158" y="1000108"/>
            <a:ext cx="2286016" cy="461665"/>
          </a:xfrm>
          <a:prstGeom prst="rect">
            <a:avLst/>
          </a:prstGeom>
          <a:noFill/>
          <a:ln w="9525">
            <a:solidFill>
              <a:srgbClr val="FF0000"/>
            </a:solidFill>
            <a:miter lim="800000"/>
            <a:headEnd/>
            <a:tailEnd/>
          </a:ln>
        </p:spPr>
        <p:txBody>
          <a:bodyPr wrap="square">
            <a:spAutoFit/>
          </a:bodyPr>
          <a:lstStyle/>
          <a:p>
            <a:r>
              <a:rPr lang="es-ES_tradnl" sz="2400" dirty="0" smtClean="0">
                <a:solidFill>
                  <a:srgbClr val="000066"/>
                </a:solidFill>
                <a:cs typeface="Times New Roman" pitchFamily="18" charset="0"/>
              </a:rPr>
              <a:t>SEGUNDO  AÑO</a:t>
            </a:r>
            <a:endParaRPr lang="es-EC" sz="2400" dirty="0">
              <a:solidFill>
                <a:srgbClr val="000066"/>
              </a:solidFill>
            </a:endParaRPr>
          </a:p>
        </p:txBody>
      </p:sp>
      <p:graphicFrame>
        <p:nvGraphicFramePr>
          <p:cNvPr id="12" name="11 Tabla"/>
          <p:cNvGraphicFramePr>
            <a:graphicFrameLocks noGrp="1"/>
          </p:cNvGraphicFramePr>
          <p:nvPr/>
        </p:nvGraphicFramePr>
        <p:xfrm>
          <a:off x="357158" y="1357298"/>
          <a:ext cx="6643734" cy="2428894"/>
        </p:xfrm>
        <a:graphic>
          <a:graphicData uri="http://schemas.openxmlformats.org/drawingml/2006/table">
            <a:tbl>
              <a:tblPr/>
              <a:tblGrid>
                <a:gridCol w="2532189"/>
                <a:gridCol w="822309"/>
                <a:gridCol w="822309"/>
                <a:gridCol w="822309"/>
                <a:gridCol w="822309"/>
                <a:gridCol w="822309"/>
              </a:tblGrid>
              <a:tr h="186838">
                <a:tc>
                  <a:txBody>
                    <a:bodyPr/>
                    <a:lstStyle/>
                    <a:p>
                      <a:pPr algn="l" fontAlgn="b"/>
                      <a:endParaRPr lang="es-ES" sz="1000" b="0" i="0" u="none" strike="noStrike" dirty="0">
                        <a:solidFill>
                          <a:srgbClr val="000000"/>
                        </a:solidFill>
                        <a:latin typeface="Calibri"/>
                      </a:endParaRPr>
                    </a:p>
                  </a:txBody>
                  <a:tcPr marL="7186" marR="7186" marT="718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1000" b="1" i="1" u="none" strike="noStrike">
                          <a:solidFill>
                            <a:srgbClr val="000000"/>
                          </a:solidFill>
                          <a:latin typeface="Calibri"/>
                        </a:rPr>
                        <a:t>Enero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1" u="none" strike="noStrike">
                          <a:solidFill>
                            <a:srgbClr val="000000"/>
                          </a:solidFill>
                          <a:latin typeface="Calibri"/>
                        </a:rPr>
                        <a:t>Febrero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1" u="none" strike="noStrike">
                          <a:solidFill>
                            <a:srgbClr val="000000"/>
                          </a:solidFill>
                          <a:latin typeface="Calibri"/>
                        </a:rPr>
                        <a:t>Marzo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1" u="none" strike="noStrike">
                          <a:solidFill>
                            <a:srgbClr val="000000"/>
                          </a:solidFill>
                          <a:latin typeface="Calibri"/>
                        </a:rPr>
                        <a:t>Abril</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1" u="none" strike="noStrike">
                          <a:solidFill>
                            <a:srgbClr val="000000"/>
                          </a:solidFill>
                          <a:latin typeface="Calibri"/>
                        </a:rPr>
                        <a:t>Mayo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Sueldos personal administrativo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dirty="0">
                          <a:solidFill>
                            <a:srgbClr val="000000"/>
                          </a:solidFill>
                          <a:latin typeface="Calibri"/>
                        </a:rPr>
                        <a:t>$ 1.610,70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$ 1.610,70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$ 1.610,70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$ 1.610,70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$ 1.610,70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Sueldos Director General</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$ 1.050,00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$ 1.050,00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$ 1.050,00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$ 1.050,00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$ 1.050,00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Servicios básicos</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180,00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180,00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180,00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180,00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Calibri"/>
                        </a:rPr>
                        <a:t> $        180,00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Fondo de Reserva</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221,73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221,73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221,73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221,73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221,73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Aporte Patronal</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323,28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323,28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323,28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323,28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323,28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Décimo tercer sueldo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221,73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221,73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221,73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221,73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221,73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Décimo cuarto Sueldo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153,30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153,30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153,30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153,30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153,30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Vacaciones</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110,86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110,86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110,86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110,86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110,86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Materiales y suministros de oficina</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255,21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Suministros de limpieza y mantenimiento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58,52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58,52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58,52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58,52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58,52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Arriendo de oficina con bodega</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525,00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525,00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525,00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525,00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525,00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dirty="0">
                          <a:solidFill>
                            <a:srgbClr val="000000"/>
                          </a:solidFill>
                          <a:latin typeface="Calibri"/>
                        </a:rPr>
                        <a:t>Total Gastos administrativos</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dirty="0">
                          <a:solidFill>
                            <a:srgbClr val="000000"/>
                          </a:solidFill>
                          <a:latin typeface="Calibri"/>
                        </a:rPr>
                        <a:t>$ 4.710,32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$ 4.455,10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dirty="0">
                          <a:solidFill>
                            <a:srgbClr val="000000"/>
                          </a:solidFill>
                          <a:latin typeface="Calibri"/>
                        </a:rPr>
                        <a:t>$ 4.455,10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$ 4.455,10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dirty="0">
                          <a:solidFill>
                            <a:srgbClr val="000000"/>
                          </a:solidFill>
                          <a:latin typeface="Calibri"/>
                        </a:rPr>
                        <a:t>$ 4.455,10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4" name="13 Tabla"/>
          <p:cNvGraphicFramePr>
            <a:graphicFrameLocks noGrp="1"/>
          </p:cNvGraphicFramePr>
          <p:nvPr/>
        </p:nvGraphicFramePr>
        <p:xfrm>
          <a:off x="7000892" y="1357298"/>
          <a:ext cx="1200152" cy="2428897"/>
        </p:xfrm>
        <a:graphic>
          <a:graphicData uri="http://schemas.openxmlformats.org/drawingml/2006/table">
            <a:tbl>
              <a:tblPr/>
              <a:tblGrid>
                <a:gridCol w="1200152"/>
              </a:tblGrid>
              <a:tr h="179629">
                <a:tc>
                  <a:txBody>
                    <a:bodyPr/>
                    <a:lstStyle/>
                    <a:p>
                      <a:pPr algn="ctr" fontAlgn="ctr"/>
                      <a:r>
                        <a:rPr lang="es-ES" sz="1100" b="0" i="0" u="none" strike="noStrike">
                          <a:solidFill>
                            <a:srgbClr val="000000"/>
                          </a:solidFill>
                          <a:latin typeface="Calibri"/>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87439">
                <a:tc>
                  <a:txBody>
                    <a:bodyPr/>
                    <a:lstStyle/>
                    <a:p>
                      <a:pPr algn="r" fontAlgn="b"/>
                      <a:r>
                        <a:rPr lang="es-ES" sz="1100" b="0" i="0" u="none" strike="noStrike">
                          <a:solidFill>
                            <a:srgbClr val="000000"/>
                          </a:solidFill>
                          <a:latin typeface="Calibri"/>
                        </a:rPr>
                        <a:t>$ 8.053,50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a:solidFill>
                            <a:srgbClr val="000000"/>
                          </a:solidFill>
                          <a:latin typeface="Calibri"/>
                        </a:rPr>
                        <a:t>$ 5.250,00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a:solidFill>
                            <a:srgbClr val="000000"/>
                          </a:solidFill>
                          <a:latin typeface="Calibri"/>
                        </a:rPr>
                        <a:t>$ 900,00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a:solidFill>
                            <a:srgbClr val="000000"/>
                          </a:solidFill>
                          <a:latin typeface="Calibri"/>
                        </a:rPr>
                        <a:t>$ 1.108,63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a:solidFill>
                            <a:srgbClr val="000000"/>
                          </a:solidFill>
                          <a:latin typeface="Calibri"/>
                        </a:rPr>
                        <a:t>$ 1.616,38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a:solidFill>
                            <a:srgbClr val="000000"/>
                          </a:solidFill>
                          <a:latin typeface="Calibri"/>
                        </a:rPr>
                        <a:t>$ 1.108,63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a:solidFill>
                            <a:srgbClr val="000000"/>
                          </a:solidFill>
                          <a:latin typeface="Calibri"/>
                        </a:rPr>
                        <a:t>$ 766,50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a:solidFill>
                            <a:srgbClr val="000000"/>
                          </a:solidFill>
                          <a:latin typeface="Calibri"/>
                        </a:rPr>
                        <a:t>$ 554,31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a:solidFill>
                            <a:srgbClr val="000000"/>
                          </a:solidFill>
                          <a:latin typeface="Calibri"/>
                        </a:rPr>
                        <a:t>$ 255,21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a:solidFill>
                            <a:srgbClr val="000000"/>
                          </a:solidFill>
                          <a:latin typeface="Calibri"/>
                        </a:rPr>
                        <a:t>$ 292,58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a:solidFill>
                            <a:srgbClr val="000000"/>
                          </a:solidFill>
                          <a:latin typeface="Calibri"/>
                        </a:rPr>
                        <a:t>$ 2.625,00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dirty="0">
                          <a:solidFill>
                            <a:srgbClr val="000000"/>
                          </a:solidFill>
                          <a:latin typeface="Calibri"/>
                        </a:rPr>
                        <a:t>$ 22.530,73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 name="Text Box 2"/>
          <p:cNvSpPr txBox="1">
            <a:spLocks noChangeArrowheads="1"/>
          </p:cNvSpPr>
          <p:nvPr/>
        </p:nvSpPr>
        <p:spPr bwMode="auto">
          <a:xfrm>
            <a:off x="357158" y="3929066"/>
            <a:ext cx="2286016" cy="461665"/>
          </a:xfrm>
          <a:prstGeom prst="rect">
            <a:avLst/>
          </a:prstGeom>
          <a:noFill/>
          <a:ln w="9525">
            <a:solidFill>
              <a:srgbClr val="FF0000"/>
            </a:solidFill>
            <a:miter lim="800000"/>
            <a:headEnd/>
            <a:tailEnd/>
          </a:ln>
        </p:spPr>
        <p:txBody>
          <a:bodyPr wrap="square">
            <a:spAutoFit/>
          </a:bodyPr>
          <a:lstStyle/>
          <a:p>
            <a:r>
              <a:rPr lang="es-ES_tradnl" sz="2400" dirty="0" smtClean="0">
                <a:solidFill>
                  <a:srgbClr val="000066"/>
                </a:solidFill>
                <a:cs typeface="Times New Roman" pitchFamily="18" charset="0"/>
              </a:rPr>
              <a:t>TERCER  AÑO</a:t>
            </a:r>
            <a:endParaRPr lang="es-EC" sz="2400" dirty="0">
              <a:solidFill>
                <a:srgbClr val="000066"/>
              </a:solidFill>
            </a:endParaRPr>
          </a:p>
        </p:txBody>
      </p:sp>
      <p:graphicFrame>
        <p:nvGraphicFramePr>
          <p:cNvPr id="20" name="19 Tabla"/>
          <p:cNvGraphicFramePr>
            <a:graphicFrameLocks noGrp="1"/>
          </p:cNvGraphicFramePr>
          <p:nvPr/>
        </p:nvGraphicFramePr>
        <p:xfrm>
          <a:off x="357158" y="4286256"/>
          <a:ext cx="6786610" cy="2428894"/>
        </p:xfrm>
        <a:graphic>
          <a:graphicData uri="http://schemas.openxmlformats.org/drawingml/2006/table">
            <a:tbl>
              <a:tblPr/>
              <a:tblGrid>
                <a:gridCol w="2586645"/>
                <a:gridCol w="839993"/>
                <a:gridCol w="839993"/>
                <a:gridCol w="839993"/>
                <a:gridCol w="839993"/>
                <a:gridCol w="839993"/>
              </a:tblGrid>
              <a:tr h="186838">
                <a:tc>
                  <a:txBody>
                    <a:bodyPr/>
                    <a:lstStyle/>
                    <a:p>
                      <a:pPr algn="l" fontAlgn="b"/>
                      <a:endParaRPr lang="es-ES" sz="1000" b="0" i="0" u="none" strike="noStrike" dirty="0">
                        <a:solidFill>
                          <a:srgbClr val="000000"/>
                        </a:solidFill>
                        <a:latin typeface="Calibri"/>
                      </a:endParaRPr>
                    </a:p>
                  </a:txBody>
                  <a:tcPr marL="7186" marR="7186" marT="718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1000" b="1" i="1" u="none" strike="noStrike">
                          <a:solidFill>
                            <a:srgbClr val="000000"/>
                          </a:solidFill>
                          <a:latin typeface="Calibri"/>
                        </a:rPr>
                        <a:t>Enero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1" u="none" strike="noStrike">
                          <a:solidFill>
                            <a:srgbClr val="000000"/>
                          </a:solidFill>
                          <a:latin typeface="Calibri"/>
                        </a:rPr>
                        <a:t>Febrero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1" u="none" strike="noStrike">
                          <a:solidFill>
                            <a:srgbClr val="000000"/>
                          </a:solidFill>
                          <a:latin typeface="Calibri"/>
                        </a:rPr>
                        <a:t>Marzo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1" u="none" strike="noStrike">
                          <a:solidFill>
                            <a:srgbClr val="000000"/>
                          </a:solidFill>
                          <a:latin typeface="Calibri"/>
                        </a:rPr>
                        <a:t>Abril</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1" u="none" strike="noStrike">
                          <a:solidFill>
                            <a:srgbClr val="000000"/>
                          </a:solidFill>
                          <a:latin typeface="Calibri"/>
                        </a:rPr>
                        <a:t>Mayo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Sueldos personal administrativo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$ 1.691,24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$ 1.691,24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$ 1.691,24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$ 1.691,24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$ 1.691,24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Sueldos Director General</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$ 1.102,50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$ 1.102,50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$ 1.102,50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$ 1.102,50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$ 1.102,50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Servicios básicos</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198,45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198,45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198,45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198,45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198,45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Fondo de Reserva</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232,81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232,81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232,81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232,81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232,81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Aporte Patronal</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339,44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339,44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339,44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339,44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339,44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Décimo tercer sueldo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232,81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232,81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232,81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232,81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232,81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Décimo cuarto Sueldo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160,97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160,97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160,97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160,97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160,97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Vacaciones</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116,41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116,41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116,41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116,41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116,41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Materiales y suministros de oficina</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267,97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Suministros de limpieza y mantenimiento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61,44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61,44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61,44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61,44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61,44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a:solidFill>
                            <a:srgbClr val="000000"/>
                          </a:solidFill>
                          <a:latin typeface="Calibri"/>
                        </a:rPr>
                        <a:t>Arriendo de oficina con bodega</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551,25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551,25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551,25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551,25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551,25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838">
                <a:tc>
                  <a:txBody>
                    <a:bodyPr/>
                    <a:lstStyle/>
                    <a:p>
                      <a:pPr algn="l" fontAlgn="b"/>
                      <a:r>
                        <a:rPr lang="es-ES" sz="1000" b="1" i="1" u="none" strike="noStrike" dirty="0">
                          <a:solidFill>
                            <a:srgbClr val="000000"/>
                          </a:solidFill>
                          <a:latin typeface="Calibri"/>
                        </a:rPr>
                        <a:t>Total Gastos administrativos</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dirty="0">
                          <a:solidFill>
                            <a:srgbClr val="000000"/>
                          </a:solidFill>
                          <a:latin typeface="Calibri"/>
                        </a:rPr>
                        <a:t>$ 4.955,28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$ 4.687,31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$ 4.687,31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$ 4.687,31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dirty="0">
                          <a:solidFill>
                            <a:srgbClr val="000000"/>
                          </a:solidFill>
                          <a:latin typeface="Calibri"/>
                        </a:rPr>
                        <a:t>$ 4.687,31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3" name="22 Tabla"/>
          <p:cNvGraphicFramePr>
            <a:graphicFrameLocks noGrp="1"/>
          </p:cNvGraphicFramePr>
          <p:nvPr/>
        </p:nvGraphicFramePr>
        <p:xfrm>
          <a:off x="7143768" y="4286256"/>
          <a:ext cx="1071570" cy="2428897"/>
        </p:xfrm>
        <a:graphic>
          <a:graphicData uri="http://schemas.openxmlformats.org/drawingml/2006/table">
            <a:tbl>
              <a:tblPr/>
              <a:tblGrid>
                <a:gridCol w="1071570"/>
              </a:tblGrid>
              <a:tr h="179629">
                <a:tc>
                  <a:txBody>
                    <a:bodyPr/>
                    <a:lstStyle/>
                    <a:p>
                      <a:pPr algn="ctr" fontAlgn="ctr"/>
                      <a:r>
                        <a:rPr lang="es-ES" sz="1100" b="0" i="0" u="none" strike="noStrike" dirty="0">
                          <a:solidFill>
                            <a:srgbClr val="000000"/>
                          </a:solidFill>
                          <a:latin typeface="Calibri"/>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87439">
                <a:tc>
                  <a:txBody>
                    <a:bodyPr/>
                    <a:lstStyle/>
                    <a:p>
                      <a:pPr algn="r" fontAlgn="b"/>
                      <a:r>
                        <a:rPr lang="es-ES" sz="1100" b="0" i="0" u="none" strike="noStrike">
                          <a:solidFill>
                            <a:srgbClr val="000000"/>
                          </a:solidFill>
                          <a:latin typeface="Calibri"/>
                        </a:rPr>
                        <a:t>$ 8.456,18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a:solidFill>
                            <a:srgbClr val="000000"/>
                          </a:solidFill>
                          <a:latin typeface="Calibri"/>
                        </a:rPr>
                        <a:t>$ 5.512,50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a:solidFill>
                            <a:srgbClr val="000000"/>
                          </a:solidFill>
                          <a:latin typeface="Calibri"/>
                        </a:rPr>
                        <a:t>$ 992,25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a:solidFill>
                            <a:srgbClr val="000000"/>
                          </a:solidFill>
                          <a:latin typeface="Calibri"/>
                        </a:rPr>
                        <a:t>$ 1.164,06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a:solidFill>
                            <a:srgbClr val="000000"/>
                          </a:solidFill>
                          <a:latin typeface="Calibri"/>
                        </a:rPr>
                        <a:t>$ 1.697,19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a:solidFill>
                            <a:srgbClr val="000000"/>
                          </a:solidFill>
                          <a:latin typeface="Calibri"/>
                        </a:rPr>
                        <a:t>$ 1.164,06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a:solidFill>
                            <a:srgbClr val="000000"/>
                          </a:solidFill>
                          <a:latin typeface="Calibri"/>
                        </a:rPr>
                        <a:t>$ 804,83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dirty="0">
                          <a:solidFill>
                            <a:srgbClr val="000000"/>
                          </a:solidFill>
                          <a:latin typeface="Calibri"/>
                        </a:rPr>
                        <a:t>$ 582,03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a:solidFill>
                            <a:srgbClr val="000000"/>
                          </a:solidFill>
                          <a:latin typeface="Calibri"/>
                        </a:rPr>
                        <a:t>$ 267,97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a:solidFill>
                            <a:srgbClr val="000000"/>
                          </a:solidFill>
                          <a:latin typeface="Calibri"/>
                        </a:rPr>
                        <a:t>$ 307,21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a:solidFill>
                            <a:srgbClr val="000000"/>
                          </a:solidFill>
                          <a:latin typeface="Calibri"/>
                        </a:rPr>
                        <a:t>$ 2.756,25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439">
                <a:tc>
                  <a:txBody>
                    <a:bodyPr/>
                    <a:lstStyle/>
                    <a:p>
                      <a:pPr algn="r" fontAlgn="b"/>
                      <a:r>
                        <a:rPr lang="es-ES" sz="1100" b="0" i="0" u="none" strike="noStrike" dirty="0">
                          <a:solidFill>
                            <a:srgbClr val="000000"/>
                          </a:solidFill>
                          <a:latin typeface="Calibri"/>
                        </a:rPr>
                        <a:t>$ 23.704,52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2643174" y="285728"/>
            <a:ext cx="4714908" cy="461665"/>
          </a:xfrm>
          <a:prstGeom prst="rect">
            <a:avLst/>
          </a:prstGeom>
          <a:noFill/>
          <a:ln w="9525">
            <a:solidFill>
              <a:srgbClr val="000066"/>
            </a:solidFill>
            <a:miter lim="800000"/>
            <a:headEnd/>
            <a:tailEnd/>
          </a:ln>
        </p:spPr>
        <p:txBody>
          <a:bodyPr wrap="square">
            <a:spAutoFit/>
          </a:bodyPr>
          <a:lstStyle/>
          <a:p>
            <a:r>
              <a:rPr lang="es-ES_tradnl" sz="2400" dirty="0" smtClean="0">
                <a:solidFill>
                  <a:srgbClr val="FF0000"/>
                </a:solidFill>
                <a:cs typeface="Times New Roman" pitchFamily="18" charset="0"/>
              </a:rPr>
              <a:t>EGRESOS</a:t>
            </a:r>
            <a:endParaRPr lang="es-EC" sz="2400" dirty="0">
              <a:solidFill>
                <a:srgbClr val="FF0000"/>
              </a:solidFill>
              <a:latin typeface="Tahoma" pitchFamily="34" charset="0"/>
            </a:endParaRPr>
          </a:p>
        </p:txBody>
      </p:sp>
      <p:sp>
        <p:nvSpPr>
          <p:cNvPr id="17" name="Line 4"/>
          <p:cNvSpPr>
            <a:spLocks noChangeShapeType="1"/>
          </p:cNvSpPr>
          <p:nvPr/>
        </p:nvSpPr>
        <p:spPr bwMode="auto">
          <a:xfrm flipV="1">
            <a:off x="7729584" y="485293"/>
            <a:ext cx="957112" cy="7212"/>
          </a:xfrm>
          <a:prstGeom prst="line">
            <a:avLst/>
          </a:prstGeom>
          <a:noFill/>
          <a:ln w="9525">
            <a:solidFill>
              <a:srgbClr val="FF0000"/>
            </a:solidFill>
            <a:round/>
            <a:headEnd/>
            <a:tailEnd/>
          </a:ln>
        </p:spPr>
        <p:txBody>
          <a:bodyPr/>
          <a:lstStyle/>
          <a:p>
            <a:endParaRPr lang="es-ES"/>
          </a:p>
        </p:txBody>
      </p:sp>
      <p:sp>
        <p:nvSpPr>
          <p:cNvPr id="18" name="Line 5"/>
          <p:cNvSpPr>
            <a:spLocks noChangeShapeType="1"/>
          </p:cNvSpPr>
          <p:nvPr/>
        </p:nvSpPr>
        <p:spPr bwMode="auto">
          <a:xfrm flipH="1">
            <a:off x="8643965" y="500042"/>
            <a:ext cx="45719" cy="6072230"/>
          </a:xfrm>
          <a:prstGeom prst="line">
            <a:avLst/>
          </a:prstGeom>
          <a:noFill/>
          <a:ln w="9525">
            <a:solidFill>
              <a:srgbClr val="000080"/>
            </a:solidFill>
            <a:round/>
            <a:headEnd/>
            <a:tailEnd/>
          </a:ln>
        </p:spPr>
        <p:txBody>
          <a:bodyPr/>
          <a:lstStyle/>
          <a:p>
            <a:endParaRPr lang="es-ES"/>
          </a:p>
        </p:txBody>
      </p:sp>
      <p:grpSp>
        <p:nvGrpSpPr>
          <p:cNvPr id="2" name="Group 8"/>
          <p:cNvGrpSpPr>
            <a:grpSpLocks/>
          </p:cNvGrpSpPr>
          <p:nvPr/>
        </p:nvGrpSpPr>
        <p:grpSpPr bwMode="auto">
          <a:xfrm>
            <a:off x="7381942" y="311517"/>
            <a:ext cx="304800" cy="304800"/>
            <a:chOff x="528" y="1200"/>
            <a:chExt cx="192" cy="192"/>
          </a:xfrm>
        </p:grpSpPr>
        <p:sp>
          <p:nvSpPr>
            <p:cNvPr id="21"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2"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11" name="Text Box 2"/>
          <p:cNvSpPr txBox="1">
            <a:spLocks noChangeArrowheads="1"/>
          </p:cNvSpPr>
          <p:nvPr/>
        </p:nvSpPr>
        <p:spPr bwMode="auto">
          <a:xfrm>
            <a:off x="357158" y="1000108"/>
            <a:ext cx="2286016" cy="461665"/>
          </a:xfrm>
          <a:prstGeom prst="rect">
            <a:avLst/>
          </a:prstGeom>
          <a:noFill/>
          <a:ln w="9525">
            <a:solidFill>
              <a:srgbClr val="FF0000"/>
            </a:solidFill>
            <a:miter lim="800000"/>
            <a:headEnd/>
            <a:tailEnd/>
          </a:ln>
        </p:spPr>
        <p:txBody>
          <a:bodyPr wrap="square">
            <a:spAutoFit/>
          </a:bodyPr>
          <a:lstStyle/>
          <a:p>
            <a:r>
              <a:rPr lang="es-ES_tradnl" sz="2400" dirty="0" smtClean="0">
                <a:solidFill>
                  <a:srgbClr val="000066"/>
                </a:solidFill>
                <a:cs typeface="Times New Roman" pitchFamily="18" charset="0"/>
              </a:rPr>
              <a:t>CUARTO  AÑO</a:t>
            </a:r>
            <a:endParaRPr lang="es-EC" sz="2400" dirty="0">
              <a:solidFill>
                <a:srgbClr val="000066"/>
              </a:solidFill>
            </a:endParaRPr>
          </a:p>
        </p:txBody>
      </p:sp>
      <p:sp>
        <p:nvSpPr>
          <p:cNvPr id="15" name="Text Box 2"/>
          <p:cNvSpPr txBox="1">
            <a:spLocks noChangeArrowheads="1"/>
          </p:cNvSpPr>
          <p:nvPr/>
        </p:nvSpPr>
        <p:spPr bwMode="auto">
          <a:xfrm>
            <a:off x="357158" y="3929066"/>
            <a:ext cx="2286016" cy="461665"/>
          </a:xfrm>
          <a:prstGeom prst="rect">
            <a:avLst/>
          </a:prstGeom>
          <a:noFill/>
          <a:ln w="9525">
            <a:solidFill>
              <a:srgbClr val="FF0000"/>
            </a:solidFill>
            <a:miter lim="800000"/>
            <a:headEnd/>
            <a:tailEnd/>
          </a:ln>
        </p:spPr>
        <p:txBody>
          <a:bodyPr wrap="square">
            <a:spAutoFit/>
          </a:bodyPr>
          <a:lstStyle/>
          <a:p>
            <a:r>
              <a:rPr lang="es-ES_tradnl" sz="2400" dirty="0" smtClean="0">
                <a:solidFill>
                  <a:srgbClr val="000066"/>
                </a:solidFill>
                <a:cs typeface="Times New Roman" pitchFamily="18" charset="0"/>
              </a:rPr>
              <a:t>QUINTO  AÑO</a:t>
            </a:r>
            <a:endParaRPr lang="es-EC" sz="2400" dirty="0">
              <a:solidFill>
                <a:srgbClr val="000066"/>
              </a:solidFill>
            </a:endParaRPr>
          </a:p>
        </p:txBody>
      </p:sp>
      <p:graphicFrame>
        <p:nvGraphicFramePr>
          <p:cNvPr id="19" name="18 Tabla"/>
          <p:cNvGraphicFramePr>
            <a:graphicFrameLocks noGrp="1"/>
          </p:cNvGraphicFramePr>
          <p:nvPr/>
        </p:nvGraphicFramePr>
        <p:xfrm>
          <a:off x="428596" y="1357298"/>
          <a:ext cx="6715172" cy="2384863"/>
        </p:xfrm>
        <a:graphic>
          <a:graphicData uri="http://schemas.openxmlformats.org/drawingml/2006/table">
            <a:tbl>
              <a:tblPr/>
              <a:tblGrid>
                <a:gridCol w="2559417"/>
                <a:gridCol w="831151"/>
                <a:gridCol w="831151"/>
                <a:gridCol w="831151"/>
                <a:gridCol w="831151"/>
                <a:gridCol w="831151"/>
              </a:tblGrid>
              <a:tr h="183451">
                <a:tc>
                  <a:txBody>
                    <a:bodyPr/>
                    <a:lstStyle/>
                    <a:p>
                      <a:pPr algn="l" fontAlgn="b"/>
                      <a:endParaRPr lang="es-ES" sz="1000" b="0" i="0" u="none" strike="noStrike" dirty="0">
                        <a:solidFill>
                          <a:srgbClr val="000000"/>
                        </a:solidFill>
                        <a:latin typeface="Calibri"/>
                      </a:endParaRPr>
                    </a:p>
                  </a:txBody>
                  <a:tcPr marL="7186" marR="7186" marT="718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Enero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Febrero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Marzo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Abril</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Mayo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451">
                <a:tc>
                  <a:txBody>
                    <a:bodyPr/>
                    <a:lstStyle/>
                    <a:p>
                      <a:pPr algn="l" fontAlgn="b"/>
                      <a:r>
                        <a:rPr lang="es-ES" sz="1000" b="1" i="1" u="none" strike="noStrike">
                          <a:solidFill>
                            <a:srgbClr val="000000"/>
                          </a:solidFill>
                          <a:latin typeface="Calibri"/>
                        </a:rPr>
                        <a:t>Sueldos personal administrativo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$ 1.775,80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$ 1.775,80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$ 1.775,80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$ 1.775,80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$ 1.775,80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451">
                <a:tc>
                  <a:txBody>
                    <a:bodyPr/>
                    <a:lstStyle/>
                    <a:p>
                      <a:pPr algn="l" fontAlgn="b"/>
                      <a:r>
                        <a:rPr lang="es-ES" sz="1000" b="1" i="1" u="none" strike="noStrike">
                          <a:solidFill>
                            <a:srgbClr val="000000"/>
                          </a:solidFill>
                          <a:latin typeface="Calibri"/>
                        </a:rPr>
                        <a:t>Sueldos Director General</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$ 1.157,63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$ 1.157,63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$ 1.157,63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$ 1.157,63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$ 1.157,63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451">
                <a:tc>
                  <a:txBody>
                    <a:bodyPr/>
                    <a:lstStyle/>
                    <a:p>
                      <a:pPr algn="l" fontAlgn="b"/>
                      <a:r>
                        <a:rPr lang="es-ES" sz="1000" b="1" i="1" u="none" strike="noStrike">
                          <a:solidFill>
                            <a:srgbClr val="000000"/>
                          </a:solidFill>
                          <a:latin typeface="Calibri"/>
                        </a:rPr>
                        <a:t>Servicios básicos</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208,37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208,37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208,37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208,37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dirty="0">
                          <a:solidFill>
                            <a:srgbClr val="000000"/>
                          </a:solidFill>
                          <a:latin typeface="Calibri"/>
                        </a:rPr>
                        <a:t> $        208,37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451">
                <a:tc>
                  <a:txBody>
                    <a:bodyPr/>
                    <a:lstStyle/>
                    <a:p>
                      <a:pPr algn="l" fontAlgn="b"/>
                      <a:r>
                        <a:rPr lang="es-ES" sz="1000" b="1" i="1" u="none" strike="noStrike">
                          <a:solidFill>
                            <a:srgbClr val="000000"/>
                          </a:solidFill>
                          <a:latin typeface="Calibri"/>
                        </a:rPr>
                        <a:t>Fondo de Reserva</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244,45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244,45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244,45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244,45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244,45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451">
                <a:tc>
                  <a:txBody>
                    <a:bodyPr/>
                    <a:lstStyle/>
                    <a:p>
                      <a:pPr algn="l" fontAlgn="b"/>
                      <a:r>
                        <a:rPr lang="es-ES" sz="1000" b="1" i="1" u="none" strike="noStrike">
                          <a:solidFill>
                            <a:srgbClr val="000000"/>
                          </a:solidFill>
                          <a:latin typeface="Calibri"/>
                        </a:rPr>
                        <a:t>Aporte Patronal</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356,41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356,41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356,41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356,41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356,41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451">
                <a:tc>
                  <a:txBody>
                    <a:bodyPr/>
                    <a:lstStyle/>
                    <a:p>
                      <a:pPr algn="l" fontAlgn="b"/>
                      <a:r>
                        <a:rPr lang="es-ES" sz="1000" b="1" i="1" u="none" strike="noStrike">
                          <a:solidFill>
                            <a:srgbClr val="000000"/>
                          </a:solidFill>
                          <a:latin typeface="Calibri"/>
                        </a:rPr>
                        <a:t>Décimo tercer sueldo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244,45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244,45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244,45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244,45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244,45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451">
                <a:tc>
                  <a:txBody>
                    <a:bodyPr/>
                    <a:lstStyle/>
                    <a:p>
                      <a:pPr algn="l" fontAlgn="b"/>
                      <a:r>
                        <a:rPr lang="es-ES" sz="1000" b="1" i="1" u="none" strike="noStrike">
                          <a:solidFill>
                            <a:srgbClr val="000000"/>
                          </a:solidFill>
                          <a:latin typeface="Calibri"/>
                        </a:rPr>
                        <a:t>Décimo cuarto Sueldo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169,01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169,01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169,01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169,01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169,01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451">
                <a:tc>
                  <a:txBody>
                    <a:bodyPr/>
                    <a:lstStyle/>
                    <a:p>
                      <a:pPr algn="l" fontAlgn="b"/>
                      <a:r>
                        <a:rPr lang="es-ES" sz="1000" b="1" i="1" u="none" strike="noStrike">
                          <a:solidFill>
                            <a:srgbClr val="000000"/>
                          </a:solidFill>
                          <a:latin typeface="Calibri"/>
                        </a:rPr>
                        <a:t>Vacaciones</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122,23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122,23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122,23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122,23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122,23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451">
                <a:tc>
                  <a:txBody>
                    <a:bodyPr/>
                    <a:lstStyle/>
                    <a:p>
                      <a:pPr algn="l" fontAlgn="b"/>
                      <a:r>
                        <a:rPr lang="es-ES" sz="1000" b="1" i="1" u="none" strike="noStrike">
                          <a:solidFill>
                            <a:srgbClr val="000000"/>
                          </a:solidFill>
                          <a:latin typeface="Calibri"/>
                        </a:rPr>
                        <a:t>Materiales y suministros de oficina</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281,37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451">
                <a:tc>
                  <a:txBody>
                    <a:bodyPr/>
                    <a:lstStyle/>
                    <a:p>
                      <a:pPr algn="l" fontAlgn="b"/>
                      <a:r>
                        <a:rPr lang="es-ES" sz="1000" b="1" i="1" u="none" strike="noStrike">
                          <a:solidFill>
                            <a:srgbClr val="000000"/>
                          </a:solidFill>
                          <a:latin typeface="Calibri"/>
                        </a:rPr>
                        <a:t>Suministros de limpieza y mantenimiento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64,51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64,51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64,51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64,51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64,51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451">
                <a:tc>
                  <a:txBody>
                    <a:bodyPr/>
                    <a:lstStyle/>
                    <a:p>
                      <a:pPr algn="l" fontAlgn="b"/>
                      <a:r>
                        <a:rPr lang="es-ES" sz="1000" b="1" i="1" u="none" strike="noStrike">
                          <a:solidFill>
                            <a:srgbClr val="000000"/>
                          </a:solidFill>
                          <a:latin typeface="Calibri"/>
                        </a:rPr>
                        <a:t>Arriendo de oficina con bodega</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578,81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578,81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578,81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578,81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578,81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451">
                <a:tc>
                  <a:txBody>
                    <a:bodyPr/>
                    <a:lstStyle/>
                    <a:p>
                      <a:pPr algn="l" fontAlgn="b"/>
                      <a:r>
                        <a:rPr lang="es-ES" sz="1000" b="1" i="1" u="none" strike="noStrike" dirty="0">
                          <a:solidFill>
                            <a:srgbClr val="000000"/>
                          </a:solidFill>
                          <a:latin typeface="Calibri"/>
                        </a:rPr>
                        <a:t>Total Gastos administrativos</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dirty="0">
                          <a:solidFill>
                            <a:srgbClr val="000000"/>
                          </a:solidFill>
                          <a:latin typeface="Calibri"/>
                        </a:rPr>
                        <a:t>$ 5.203,05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dirty="0">
                          <a:solidFill>
                            <a:srgbClr val="000000"/>
                          </a:solidFill>
                          <a:latin typeface="Calibri"/>
                        </a:rPr>
                        <a:t>$ 4.921,67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dirty="0">
                          <a:solidFill>
                            <a:srgbClr val="000000"/>
                          </a:solidFill>
                          <a:latin typeface="Calibri"/>
                        </a:rPr>
                        <a:t>$ 4.921,67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dirty="0">
                          <a:solidFill>
                            <a:srgbClr val="000000"/>
                          </a:solidFill>
                          <a:latin typeface="Calibri"/>
                        </a:rPr>
                        <a:t>$ 4.921,67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dirty="0">
                          <a:solidFill>
                            <a:srgbClr val="000000"/>
                          </a:solidFill>
                          <a:latin typeface="Calibri"/>
                        </a:rPr>
                        <a:t>$ 4.921,67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4" name="23 Tabla"/>
          <p:cNvGraphicFramePr>
            <a:graphicFrameLocks noGrp="1"/>
          </p:cNvGraphicFramePr>
          <p:nvPr/>
        </p:nvGraphicFramePr>
        <p:xfrm>
          <a:off x="7143767" y="1357298"/>
          <a:ext cx="1000132" cy="2369820"/>
        </p:xfrm>
        <a:graphic>
          <a:graphicData uri="http://schemas.openxmlformats.org/drawingml/2006/table">
            <a:tbl>
              <a:tblPr/>
              <a:tblGrid>
                <a:gridCol w="1000132"/>
              </a:tblGrid>
              <a:tr h="0">
                <a:tc>
                  <a:txBody>
                    <a:bodyPr/>
                    <a:lstStyle/>
                    <a:p>
                      <a:pPr algn="ctr" fontAlgn="ctr"/>
                      <a:r>
                        <a:rPr lang="es-ES" sz="1100" b="0" i="0" u="none" strike="noStrike">
                          <a:solidFill>
                            <a:srgbClr val="000000"/>
                          </a:solidFill>
                          <a:latin typeface="Calibri"/>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82880">
                <a:tc>
                  <a:txBody>
                    <a:bodyPr/>
                    <a:lstStyle/>
                    <a:p>
                      <a:pPr algn="r" fontAlgn="b"/>
                      <a:r>
                        <a:rPr lang="es-ES" sz="1100" b="0" i="0" u="none" strike="noStrike">
                          <a:solidFill>
                            <a:srgbClr val="000000"/>
                          </a:solidFill>
                          <a:latin typeface="Calibri"/>
                        </a:rPr>
                        <a:t>$ 8.878,98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r" fontAlgn="b"/>
                      <a:r>
                        <a:rPr lang="es-ES" sz="1100" b="0" i="0" u="none" strike="noStrike">
                          <a:solidFill>
                            <a:srgbClr val="000000"/>
                          </a:solidFill>
                          <a:latin typeface="Calibri"/>
                        </a:rPr>
                        <a:t>$ 5.788,13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r" fontAlgn="b"/>
                      <a:r>
                        <a:rPr lang="es-ES" sz="1100" b="0" i="0" u="none" strike="noStrike">
                          <a:solidFill>
                            <a:srgbClr val="000000"/>
                          </a:solidFill>
                          <a:latin typeface="Calibri"/>
                        </a:rPr>
                        <a:t>$ 1.041,86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r" fontAlgn="b"/>
                      <a:r>
                        <a:rPr lang="es-ES" sz="1100" b="0" i="0" u="none" strike="noStrike">
                          <a:solidFill>
                            <a:srgbClr val="000000"/>
                          </a:solidFill>
                          <a:latin typeface="Calibri"/>
                        </a:rPr>
                        <a:t>$ 1.222,26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r" fontAlgn="b"/>
                      <a:r>
                        <a:rPr lang="es-ES" sz="1100" b="0" i="0" u="none" strike="noStrike">
                          <a:solidFill>
                            <a:srgbClr val="000000"/>
                          </a:solidFill>
                          <a:latin typeface="Calibri"/>
                        </a:rPr>
                        <a:t>$ 1.782,05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r" fontAlgn="b"/>
                      <a:r>
                        <a:rPr lang="es-ES" sz="1100" b="0" i="0" u="none" strike="noStrike">
                          <a:solidFill>
                            <a:srgbClr val="000000"/>
                          </a:solidFill>
                          <a:latin typeface="Calibri"/>
                        </a:rPr>
                        <a:t>$ 1.222,26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r" fontAlgn="b"/>
                      <a:r>
                        <a:rPr lang="es-ES" sz="1100" b="0" i="0" u="none" strike="noStrike">
                          <a:solidFill>
                            <a:srgbClr val="000000"/>
                          </a:solidFill>
                          <a:latin typeface="Calibri"/>
                        </a:rPr>
                        <a:t>$ 845,07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r" fontAlgn="b"/>
                      <a:r>
                        <a:rPr lang="es-ES" sz="1100" b="0" i="0" u="none" strike="noStrike">
                          <a:solidFill>
                            <a:srgbClr val="000000"/>
                          </a:solidFill>
                          <a:latin typeface="Calibri"/>
                        </a:rPr>
                        <a:t>$ 611,13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r" fontAlgn="b"/>
                      <a:r>
                        <a:rPr lang="es-ES" sz="1100" b="0" i="0" u="none" strike="noStrike">
                          <a:solidFill>
                            <a:srgbClr val="000000"/>
                          </a:solidFill>
                          <a:latin typeface="Calibri"/>
                        </a:rPr>
                        <a:t>$ 281,37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r" fontAlgn="b"/>
                      <a:r>
                        <a:rPr lang="es-ES" sz="1100" b="0" i="0" u="none" strike="noStrike">
                          <a:solidFill>
                            <a:srgbClr val="000000"/>
                          </a:solidFill>
                          <a:latin typeface="Calibri"/>
                        </a:rPr>
                        <a:t>$ 322,57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r" fontAlgn="b"/>
                      <a:r>
                        <a:rPr lang="es-ES" sz="1100" b="0" i="0" u="none" strike="noStrike">
                          <a:solidFill>
                            <a:srgbClr val="000000"/>
                          </a:solidFill>
                          <a:latin typeface="Calibri"/>
                        </a:rPr>
                        <a:t>$ 2.894,06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r" fontAlgn="b"/>
                      <a:r>
                        <a:rPr lang="es-ES" sz="1100" b="0" i="0" u="none" strike="noStrike" dirty="0">
                          <a:solidFill>
                            <a:srgbClr val="000000"/>
                          </a:solidFill>
                          <a:latin typeface="Calibri"/>
                        </a:rPr>
                        <a:t>$ 24.889,75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5" name="24 Tabla"/>
          <p:cNvGraphicFramePr>
            <a:graphicFrameLocks noGrp="1"/>
          </p:cNvGraphicFramePr>
          <p:nvPr/>
        </p:nvGraphicFramePr>
        <p:xfrm>
          <a:off x="428596" y="4286256"/>
          <a:ext cx="6715171" cy="2428892"/>
        </p:xfrm>
        <a:graphic>
          <a:graphicData uri="http://schemas.openxmlformats.org/drawingml/2006/table">
            <a:tbl>
              <a:tblPr/>
              <a:tblGrid>
                <a:gridCol w="2559416"/>
                <a:gridCol w="831151"/>
                <a:gridCol w="831151"/>
                <a:gridCol w="831151"/>
                <a:gridCol w="831151"/>
                <a:gridCol w="831151"/>
              </a:tblGrid>
              <a:tr h="186241">
                <a:tc>
                  <a:txBody>
                    <a:bodyPr/>
                    <a:lstStyle/>
                    <a:p>
                      <a:pPr algn="l" fontAlgn="b"/>
                      <a:endParaRPr lang="es-ES" sz="1000" b="0" i="0" u="none" strike="noStrike" dirty="0">
                        <a:solidFill>
                          <a:srgbClr val="000000"/>
                        </a:solidFill>
                        <a:latin typeface="Calibri"/>
                      </a:endParaRPr>
                    </a:p>
                  </a:txBody>
                  <a:tcPr marL="7186" marR="7186" marT="718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Enero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Febrero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Marzo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Abril</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1" u="none" strike="noStrike">
                          <a:solidFill>
                            <a:srgbClr val="000000"/>
                          </a:solidFill>
                          <a:latin typeface="Calibri"/>
                        </a:rPr>
                        <a:t>Mayo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1">
                <a:tc>
                  <a:txBody>
                    <a:bodyPr/>
                    <a:lstStyle/>
                    <a:p>
                      <a:pPr algn="l" fontAlgn="b"/>
                      <a:r>
                        <a:rPr lang="es-ES" sz="1000" b="1" i="1" u="none" strike="noStrike">
                          <a:solidFill>
                            <a:srgbClr val="000000"/>
                          </a:solidFill>
                          <a:latin typeface="Calibri"/>
                        </a:rPr>
                        <a:t>Sueldos personal administrativo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$ 1.864,59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$ 1.864,59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$ 1.864,59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$ 1.864,59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a:solidFill>
                            <a:srgbClr val="000000"/>
                          </a:solidFill>
                          <a:latin typeface="Calibri"/>
                        </a:rPr>
                        <a:t>$ 1.864,59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000">
                <a:tc>
                  <a:txBody>
                    <a:bodyPr/>
                    <a:lstStyle/>
                    <a:p>
                      <a:pPr algn="l" fontAlgn="b"/>
                      <a:r>
                        <a:rPr lang="es-ES" sz="1000" b="1" i="1" u="none" strike="noStrike">
                          <a:solidFill>
                            <a:srgbClr val="000000"/>
                          </a:solidFill>
                          <a:latin typeface="Calibri"/>
                        </a:rPr>
                        <a:t>Sueldos Director General</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$ 1.215,51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$ 1.215,51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$ 1.215,51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$ 1.215,51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$ 1.215,51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1">
                <a:tc>
                  <a:txBody>
                    <a:bodyPr/>
                    <a:lstStyle/>
                    <a:p>
                      <a:pPr algn="l" fontAlgn="b"/>
                      <a:r>
                        <a:rPr lang="es-ES" sz="1000" b="1" i="1" u="none" strike="noStrike">
                          <a:solidFill>
                            <a:srgbClr val="000000"/>
                          </a:solidFill>
                          <a:latin typeface="Calibri"/>
                        </a:rPr>
                        <a:t>Servicios básicos</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218,79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218,79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218,79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218,79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218,79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1">
                <a:tc>
                  <a:txBody>
                    <a:bodyPr/>
                    <a:lstStyle/>
                    <a:p>
                      <a:pPr algn="l" fontAlgn="b"/>
                      <a:r>
                        <a:rPr lang="es-ES" sz="1000" b="1" i="1" u="none" strike="noStrike">
                          <a:solidFill>
                            <a:srgbClr val="000000"/>
                          </a:solidFill>
                          <a:latin typeface="Calibri"/>
                        </a:rPr>
                        <a:t>Fondo de Reserva</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256,67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256,67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256,67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256,67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256,67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1">
                <a:tc>
                  <a:txBody>
                    <a:bodyPr/>
                    <a:lstStyle/>
                    <a:p>
                      <a:pPr algn="l" fontAlgn="b"/>
                      <a:r>
                        <a:rPr lang="es-ES" sz="1000" b="1" i="1" u="none" strike="noStrike">
                          <a:solidFill>
                            <a:srgbClr val="000000"/>
                          </a:solidFill>
                          <a:latin typeface="Calibri"/>
                        </a:rPr>
                        <a:t>Aporte Patronal</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374,23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374,23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374,23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374,23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374,23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1">
                <a:tc>
                  <a:txBody>
                    <a:bodyPr/>
                    <a:lstStyle/>
                    <a:p>
                      <a:pPr algn="l" fontAlgn="b"/>
                      <a:r>
                        <a:rPr lang="es-ES" sz="1000" b="1" i="1" u="none" strike="noStrike">
                          <a:solidFill>
                            <a:srgbClr val="000000"/>
                          </a:solidFill>
                          <a:latin typeface="Calibri"/>
                        </a:rPr>
                        <a:t>Décimo tercer sueldo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256,67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256,67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256,67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256,67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256,67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1">
                <a:tc>
                  <a:txBody>
                    <a:bodyPr/>
                    <a:lstStyle/>
                    <a:p>
                      <a:pPr algn="l" fontAlgn="b"/>
                      <a:r>
                        <a:rPr lang="es-ES" sz="1000" b="1" i="1" u="none" strike="noStrike">
                          <a:solidFill>
                            <a:srgbClr val="000000"/>
                          </a:solidFill>
                          <a:latin typeface="Calibri"/>
                        </a:rPr>
                        <a:t>Décimo cuarto Sueldo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177,46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177,46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177,46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177,46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177,46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1">
                <a:tc>
                  <a:txBody>
                    <a:bodyPr/>
                    <a:lstStyle/>
                    <a:p>
                      <a:pPr algn="l" fontAlgn="b"/>
                      <a:r>
                        <a:rPr lang="es-ES" sz="1000" b="1" i="1" u="none" strike="noStrike">
                          <a:solidFill>
                            <a:srgbClr val="000000"/>
                          </a:solidFill>
                          <a:latin typeface="Calibri"/>
                        </a:rPr>
                        <a:t>Vacaciones</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128,34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128,34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128,34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128,34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128,34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1">
                <a:tc>
                  <a:txBody>
                    <a:bodyPr/>
                    <a:lstStyle/>
                    <a:p>
                      <a:pPr algn="l" fontAlgn="b"/>
                      <a:r>
                        <a:rPr lang="es-ES" sz="1000" b="1" i="1" u="none" strike="noStrike">
                          <a:solidFill>
                            <a:srgbClr val="000000"/>
                          </a:solidFill>
                          <a:latin typeface="Calibri"/>
                        </a:rPr>
                        <a:t>Materiales y suministros de oficina</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295,44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1">
                <a:tc>
                  <a:txBody>
                    <a:bodyPr/>
                    <a:lstStyle/>
                    <a:p>
                      <a:pPr algn="l" fontAlgn="b"/>
                      <a:r>
                        <a:rPr lang="es-ES" sz="1000" b="1" i="1" u="none" strike="noStrike">
                          <a:solidFill>
                            <a:srgbClr val="000000"/>
                          </a:solidFill>
                          <a:latin typeface="Calibri"/>
                        </a:rPr>
                        <a:t>Suministros de limpieza y mantenimiento</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67,74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67,74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67,74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67,74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67,74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1">
                <a:tc>
                  <a:txBody>
                    <a:bodyPr/>
                    <a:lstStyle/>
                    <a:p>
                      <a:pPr algn="l" fontAlgn="b"/>
                      <a:r>
                        <a:rPr lang="es-ES" sz="1000" b="1" i="1" u="none" strike="noStrike">
                          <a:solidFill>
                            <a:srgbClr val="000000"/>
                          </a:solidFill>
                          <a:latin typeface="Calibri"/>
                        </a:rPr>
                        <a:t>Arriendo de oficina con bodega</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607,75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607,75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607,75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Calibri"/>
                        </a:rPr>
                        <a:t> $        607,75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607,75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1">
                <a:tc>
                  <a:txBody>
                    <a:bodyPr/>
                    <a:lstStyle/>
                    <a:p>
                      <a:pPr algn="l" fontAlgn="b"/>
                      <a:r>
                        <a:rPr lang="es-ES" sz="1000" b="1" i="1" u="none" strike="noStrike" dirty="0">
                          <a:solidFill>
                            <a:srgbClr val="000000"/>
                          </a:solidFill>
                          <a:latin typeface="Calibri"/>
                        </a:rPr>
                        <a:t>Total Gastos administrativos</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dirty="0">
                          <a:solidFill>
                            <a:srgbClr val="000000"/>
                          </a:solidFill>
                          <a:latin typeface="Calibri"/>
                        </a:rPr>
                        <a:t>$ 5.463,20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dirty="0">
                          <a:solidFill>
                            <a:srgbClr val="000000"/>
                          </a:solidFill>
                          <a:latin typeface="Calibri"/>
                        </a:rPr>
                        <a:t>$ 5.167,76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dirty="0">
                          <a:solidFill>
                            <a:srgbClr val="000000"/>
                          </a:solidFill>
                          <a:latin typeface="Calibri"/>
                        </a:rPr>
                        <a:t>$ 5.167,76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dirty="0">
                          <a:solidFill>
                            <a:srgbClr val="000000"/>
                          </a:solidFill>
                          <a:latin typeface="Calibri"/>
                        </a:rPr>
                        <a:t>$ 5.167,76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1" i="1" u="none" strike="noStrike" dirty="0">
                          <a:solidFill>
                            <a:srgbClr val="000000"/>
                          </a:solidFill>
                          <a:latin typeface="Calibri"/>
                        </a:rPr>
                        <a:t>$ 5.167,76 </a:t>
                      </a:r>
                    </a:p>
                  </a:txBody>
                  <a:tcPr marL="7186" marR="7186" marT="7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6" name="25 Tabla"/>
          <p:cNvGraphicFramePr>
            <a:graphicFrameLocks noGrp="1"/>
          </p:cNvGraphicFramePr>
          <p:nvPr/>
        </p:nvGraphicFramePr>
        <p:xfrm>
          <a:off x="7143768" y="4286262"/>
          <a:ext cx="1071570" cy="2428885"/>
        </p:xfrm>
        <a:graphic>
          <a:graphicData uri="http://schemas.openxmlformats.org/drawingml/2006/table">
            <a:tbl>
              <a:tblPr/>
              <a:tblGrid>
                <a:gridCol w="1071570"/>
              </a:tblGrid>
              <a:tr h="186172">
                <a:tc>
                  <a:txBody>
                    <a:bodyPr/>
                    <a:lstStyle/>
                    <a:p>
                      <a:pPr algn="ctr" fontAlgn="ctr"/>
                      <a:r>
                        <a:rPr lang="es-ES" sz="1100" b="0" i="0" u="none" strike="noStrike" dirty="0">
                          <a:solidFill>
                            <a:srgbClr val="000000"/>
                          </a:solidFill>
                          <a:latin typeface="Calibri"/>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86246">
                <a:tc>
                  <a:txBody>
                    <a:bodyPr/>
                    <a:lstStyle/>
                    <a:p>
                      <a:pPr algn="r" fontAlgn="b"/>
                      <a:r>
                        <a:rPr lang="es-ES" sz="1100" b="0" i="0" u="none" strike="noStrike">
                          <a:solidFill>
                            <a:srgbClr val="000000"/>
                          </a:solidFill>
                          <a:latin typeface="Calibri"/>
                        </a:rPr>
                        <a:t>$ 9.322,93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007">
                <a:tc>
                  <a:txBody>
                    <a:bodyPr/>
                    <a:lstStyle/>
                    <a:p>
                      <a:pPr algn="r" fontAlgn="b"/>
                      <a:r>
                        <a:rPr lang="es-ES" sz="1100" b="0" i="0" u="none" strike="noStrike">
                          <a:solidFill>
                            <a:srgbClr val="000000"/>
                          </a:solidFill>
                          <a:latin typeface="Calibri"/>
                        </a:rPr>
                        <a:t>$ 6.077,53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6">
                <a:tc>
                  <a:txBody>
                    <a:bodyPr/>
                    <a:lstStyle/>
                    <a:p>
                      <a:pPr algn="r" fontAlgn="b"/>
                      <a:r>
                        <a:rPr lang="es-ES" sz="1100" b="0" i="0" u="none" strike="noStrike">
                          <a:solidFill>
                            <a:srgbClr val="000000"/>
                          </a:solidFill>
                          <a:latin typeface="Calibri"/>
                        </a:rPr>
                        <a:t>$ 1.093,96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6">
                <a:tc>
                  <a:txBody>
                    <a:bodyPr/>
                    <a:lstStyle/>
                    <a:p>
                      <a:pPr algn="r" fontAlgn="b"/>
                      <a:r>
                        <a:rPr lang="es-ES" sz="1100" b="0" i="0" u="none" strike="noStrike">
                          <a:solidFill>
                            <a:srgbClr val="000000"/>
                          </a:solidFill>
                          <a:latin typeface="Calibri"/>
                        </a:rPr>
                        <a:t>$ 1.283,37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6">
                <a:tc>
                  <a:txBody>
                    <a:bodyPr/>
                    <a:lstStyle/>
                    <a:p>
                      <a:pPr algn="r" fontAlgn="b"/>
                      <a:r>
                        <a:rPr lang="es-ES" sz="1100" b="0" i="0" u="none" strike="noStrike">
                          <a:solidFill>
                            <a:srgbClr val="000000"/>
                          </a:solidFill>
                          <a:latin typeface="Calibri"/>
                        </a:rPr>
                        <a:t>$ 1.871,16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6">
                <a:tc>
                  <a:txBody>
                    <a:bodyPr/>
                    <a:lstStyle/>
                    <a:p>
                      <a:pPr algn="r" fontAlgn="b"/>
                      <a:r>
                        <a:rPr lang="es-ES" sz="1100" b="0" i="0" u="none" strike="noStrike">
                          <a:solidFill>
                            <a:srgbClr val="000000"/>
                          </a:solidFill>
                          <a:latin typeface="Calibri"/>
                        </a:rPr>
                        <a:t>$ 1.283,37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6">
                <a:tc>
                  <a:txBody>
                    <a:bodyPr/>
                    <a:lstStyle/>
                    <a:p>
                      <a:pPr algn="r" fontAlgn="b"/>
                      <a:r>
                        <a:rPr lang="es-ES" sz="1100" b="0" i="0" u="none" strike="noStrike">
                          <a:solidFill>
                            <a:srgbClr val="000000"/>
                          </a:solidFill>
                          <a:latin typeface="Calibri"/>
                        </a:rPr>
                        <a:t>$ 887,32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6">
                <a:tc>
                  <a:txBody>
                    <a:bodyPr/>
                    <a:lstStyle/>
                    <a:p>
                      <a:pPr algn="r" fontAlgn="b"/>
                      <a:r>
                        <a:rPr lang="es-ES" sz="1100" b="0" i="0" u="none" strike="noStrike">
                          <a:solidFill>
                            <a:srgbClr val="000000"/>
                          </a:solidFill>
                          <a:latin typeface="Calibri"/>
                        </a:rPr>
                        <a:t>$ 641,69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6">
                <a:tc>
                  <a:txBody>
                    <a:bodyPr/>
                    <a:lstStyle/>
                    <a:p>
                      <a:pPr algn="r" fontAlgn="b"/>
                      <a:r>
                        <a:rPr lang="es-ES" sz="1100" b="0" i="0" u="none" strike="noStrike">
                          <a:solidFill>
                            <a:srgbClr val="000000"/>
                          </a:solidFill>
                          <a:latin typeface="Calibri"/>
                        </a:rPr>
                        <a:t>$ 295,44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6">
                <a:tc>
                  <a:txBody>
                    <a:bodyPr/>
                    <a:lstStyle/>
                    <a:p>
                      <a:pPr algn="r" fontAlgn="b"/>
                      <a:r>
                        <a:rPr lang="es-ES" sz="1100" b="0" i="0" u="none" strike="noStrike">
                          <a:solidFill>
                            <a:srgbClr val="000000"/>
                          </a:solidFill>
                          <a:latin typeface="Calibri"/>
                        </a:rPr>
                        <a:t>$ 338,70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6">
                <a:tc>
                  <a:txBody>
                    <a:bodyPr/>
                    <a:lstStyle/>
                    <a:p>
                      <a:pPr algn="r" fontAlgn="b"/>
                      <a:r>
                        <a:rPr lang="es-ES" sz="1100" b="0" i="0" u="none" strike="noStrike">
                          <a:solidFill>
                            <a:srgbClr val="000000"/>
                          </a:solidFill>
                          <a:latin typeface="Calibri"/>
                        </a:rPr>
                        <a:t>$ 3.038,77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46">
                <a:tc>
                  <a:txBody>
                    <a:bodyPr/>
                    <a:lstStyle/>
                    <a:p>
                      <a:pPr algn="r" fontAlgn="b"/>
                      <a:r>
                        <a:rPr lang="es-ES" sz="1100" b="0" i="0" u="none" strike="noStrike" dirty="0">
                          <a:solidFill>
                            <a:srgbClr val="000000"/>
                          </a:solidFill>
                          <a:latin typeface="Calibri"/>
                        </a:rPr>
                        <a:t>$ 26.134,23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2643174" y="285728"/>
            <a:ext cx="4714908" cy="461665"/>
          </a:xfrm>
          <a:prstGeom prst="rect">
            <a:avLst/>
          </a:prstGeom>
          <a:noFill/>
          <a:ln w="9525">
            <a:solidFill>
              <a:srgbClr val="000066"/>
            </a:solidFill>
            <a:miter lim="800000"/>
            <a:headEnd/>
            <a:tailEnd/>
          </a:ln>
        </p:spPr>
        <p:txBody>
          <a:bodyPr wrap="square">
            <a:spAutoFit/>
          </a:bodyPr>
          <a:lstStyle/>
          <a:p>
            <a:r>
              <a:rPr lang="es-ES_tradnl" sz="2400" dirty="0" smtClean="0">
                <a:solidFill>
                  <a:srgbClr val="FF0000"/>
                </a:solidFill>
                <a:cs typeface="Times New Roman" pitchFamily="18" charset="0"/>
              </a:rPr>
              <a:t>EGRESOS</a:t>
            </a:r>
            <a:endParaRPr lang="es-EC" sz="2400" dirty="0">
              <a:solidFill>
                <a:srgbClr val="FF0000"/>
              </a:solidFill>
              <a:latin typeface="Tahoma" pitchFamily="34" charset="0"/>
            </a:endParaRPr>
          </a:p>
        </p:txBody>
      </p:sp>
      <p:sp>
        <p:nvSpPr>
          <p:cNvPr id="17" name="Line 4"/>
          <p:cNvSpPr>
            <a:spLocks noChangeShapeType="1"/>
          </p:cNvSpPr>
          <p:nvPr/>
        </p:nvSpPr>
        <p:spPr bwMode="auto">
          <a:xfrm flipV="1">
            <a:off x="7729584" y="485293"/>
            <a:ext cx="957112" cy="7212"/>
          </a:xfrm>
          <a:prstGeom prst="line">
            <a:avLst/>
          </a:prstGeom>
          <a:noFill/>
          <a:ln w="9525">
            <a:solidFill>
              <a:srgbClr val="FF0000"/>
            </a:solidFill>
            <a:round/>
            <a:headEnd/>
            <a:tailEnd/>
          </a:ln>
        </p:spPr>
        <p:txBody>
          <a:bodyPr/>
          <a:lstStyle/>
          <a:p>
            <a:endParaRPr lang="es-ES"/>
          </a:p>
        </p:txBody>
      </p:sp>
      <p:sp>
        <p:nvSpPr>
          <p:cNvPr id="18" name="Line 5"/>
          <p:cNvSpPr>
            <a:spLocks noChangeShapeType="1"/>
          </p:cNvSpPr>
          <p:nvPr/>
        </p:nvSpPr>
        <p:spPr bwMode="auto">
          <a:xfrm flipH="1">
            <a:off x="8643966" y="500042"/>
            <a:ext cx="45719" cy="5812268"/>
          </a:xfrm>
          <a:prstGeom prst="line">
            <a:avLst/>
          </a:prstGeom>
          <a:noFill/>
          <a:ln w="9525">
            <a:solidFill>
              <a:srgbClr val="000080"/>
            </a:solidFill>
            <a:round/>
            <a:headEnd/>
            <a:tailEnd/>
          </a:ln>
        </p:spPr>
        <p:txBody>
          <a:bodyPr/>
          <a:lstStyle/>
          <a:p>
            <a:endParaRPr lang="es-ES"/>
          </a:p>
        </p:txBody>
      </p:sp>
      <p:sp>
        <p:nvSpPr>
          <p:cNvPr id="19" name="Line 6"/>
          <p:cNvSpPr>
            <a:spLocks noChangeShapeType="1"/>
          </p:cNvSpPr>
          <p:nvPr/>
        </p:nvSpPr>
        <p:spPr bwMode="auto">
          <a:xfrm>
            <a:off x="2166968" y="6312309"/>
            <a:ext cx="6477000" cy="0"/>
          </a:xfrm>
          <a:prstGeom prst="line">
            <a:avLst/>
          </a:prstGeom>
          <a:noFill/>
          <a:ln w="9525">
            <a:solidFill>
              <a:srgbClr val="FF0000"/>
            </a:solidFill>
            <a:round/>
            <a:headEnd/>
            <a:tailEnd/>
          </a:ln>
        </p:spPr>
        <p:txBody>
          <a:bodyPr/>
          <a:lstStyle/>
          <a:p>
            <a:endParaRPr lang="es-ES"/>
          </a:p>
        </p:txBody>
      </p:sp>
      <p:grpSp>
        <p:nvGrpSpPr>
          <p:cNvPr id="2" name="Group 8"/>
          <p:cNvGrpSpPr>
            <a:grpSpLocks/>
          </p:cNvGrpSpPr>
          <p:nvPr/>
        </p:nvGrpSpPr>
        <p:grpSpPr bwMode="auto">
          <a:xfrm>
            <a:off x="7381942" y="311517"/>
            <a:ext cx="304800" cy="304800"/>
            <a:chOff x="528" y="1200"/>
            <a:chExt cx="192" cy="192"/>
          </a:xfrm>
        </p:grpSpPr>
        <p:sp>
          <p:nvSpPr>
            <p:cNvPr id="21"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2"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13" name="Text Box 5"/>
          <p:cNvSpPr txBox="1">
            <a:spLocks noChangeArrowheads="1"/>
          </p:cNvSpPr>
          <p:nvPr/>
        </p:nvSpPr>
        <p:spPr bwMode="auto">
          <a:xfrm>
            <a:off x="428596" y="785794"/>
            <a:ext cx="4201791" cy="461665"/>
          </a:xfrm>
          <a:prstGeom prst="rect">
            <a:avLst/>
          </a:prstGeom>
          <a:noFill/>
          <a:ln w="9525">
            <a:solidFill>
              <a:srgbClr val="000066"/>
            </a:solidFill>
            <a:miter lim="800000"/>
            <a:headEnd/>
            <a:tailEnd/>
          </a:ln>
        </p:spPr>
        <p:txBody>
          <a:bodyPr wrap="square">
            <a:spAutoFit/>
          </a:bodyPr>
          <a:lstStyle/>
          <a:p>
            <a:r>
              <a:rPr lang="es-ES" sz="2400" b="1" dirty="0" smtClean="0">
                <a:solidFill>
                  <a:schemeClr val="tx1"/>
                </a:solidFill>
                <a:latin typeface="Tahoma" pitchFamily="34" charset="0"/>
                <a:cs typeface="Times New Roman" pitchFamily="18" charset="0"/>
              </a:rPr>
              <a:t>COSTOS DE PRODUCCION</a:t>
            </a:r>
            <a:endParaRPr lang="es-EC" sz="2400" b="1" dirty="0">
              <a:solidFill>
                <a:schemeClr val="tx1"/>
              </a:solidFill>
              <a:latin typeface="Tahoma" pitchFamily="34" charset="0"/>
            </a:endParaRPr>
          </a:p>
        </p:txBody>
      </p:sp>
      <p:sp>
        <p:nvSpPr>
          <p:cNvPr id="11" name="Text Box 2"/>
          <p:cNvSpPr txBox="1">
            <a:spLocks noChangeArrowheads="1"/>
          </p:cNvSpPr>
          <p:nvPr/>
        </p:nvSpPr>
        <p:spPr bwMode="auto">
          <a:xfrm>
            <a:off x="428596" y="1285860"/>
            <a:ext cx="2357454" cy="461665"/>
          </a:xfrm>
          <a:prstGeom prst="rect">
            <a:avLst/>
          </a:prstGeom>
          <a:noFill/>
          <a:ln w="9525">
            <a:solidFill>
              <a:srgbClr val="FF0000"/>
            </a:solidFill>
            <a:miter lim="800000"/>
            <a:headEnd/>
            <a:tailEnd/>
          </a:ln>
        </p:spPr>
        <p:txBody>
          <a:bodyPr wrap="square">
            <a:spAutoFit/>
          </a:bodyPr>
          <a:lstStyle/>
          <a:p>
            <a:r>
              <a:rPr lang="es-ES_tradnl" sz="2400" dirty="0" smtClean="0">
                <a:solidFill>
                  <a:srgbClr val="000066"/>
                </a:solidFill>
                <a:cs typeface="Times New Roman" pitchFamily="18" charset="0"/>
              </a:rPr>
              <a:t>PRIMER AÑO</a:t>
            </a:r>
            <a:endParaRPr lang="es-EC" sz="2400" dirty="0">
              <a:solidFill>
                <a:srgbClr val="000066"/>
              </a:solidFill>
            </a:endParaRPr>
          </a:p>
        </p:txBody>
      </p:sp>
      <p:graphicFrame>
        <p:nvGraphicFramePr>
          <p:cNvPr id="20" name="19 Tabla"/>
          <p:cNvGraphicFramePr>
            <a:graphicFrameLocks noGrp="1"/>
          </p:cNvGraphicFramePr>
          <p:nvPr/>
        </p:nvGraphicFramePr>
        <p:xfrm>
          <a:off x="7715272" y="1857365"/>
          <a:ext cx="857256" cy="4071969"/>
        </p:xfrm>
        <a:graphic>
          <a:graphicData uri="http://schemas.openxmlformats.org/drawingml/2006/table">
            <a:tbl>
              <a:tblPr/>
              <a:tblGrid>
                <a:gridCol w="857256"/>
              </a:tblGrid>
              <a:tr h="230113">
                <a:tc>
                  <a:txBody>
                    <a:bodyPr/>
                    <a:lstStyle/>
                    <a:p>
                      <a:pPr algn="ctr" fontAlgn="ctr"/>
                      <a:r>
                        <a:rPr lang="es-ES" sz="1100" b="1" i="1" u="none" strike="noStrike" dirty="0">
                          <a:solidFill>
                            <a:srgbClr val="000000"/>
                          </a:solidFill>
                          <a:latin typeface="Calibri"/>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40116">
                <a:tc>
                  <a:txBody>
                    <a:bodyPr/>
                    <a:lstStyle/>
                    <a:p>
                      <a:pPr algn="l" fontAlgn="b"/>
                      <a:r>
                        <a:rPr lang="es-ES" sz="1100" b="0" i="0" u="none" strike="noStrike">
                          <a:solidFill>
                            <a:srgbClr val="000000"/>
                          </a:solidFill>
                          <a:latin typeface="Calibri"/>
                        </a:rPr>
                        <a:t> $   18.073,01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16">
                <a:tc>
                  <a:txBody>
                    <a:bodyPr/>
                    <a:lstStyle/>
                    <a:p>
                      <a:pPr algn="l" fontAlgn="b"/>
                      <a:r>
                        <a:rPr lang="es-ES" sz="1100" b="0" i="0" u="none" strike="noStrike">
                          <a:solidFill>
                            <a:srgbClr val="000000"/>
                          </a:solidFill>
                          <a:latin typeface="Calibri"/>
                        </a:rPr>
                        <a:t> $     2.800,00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16">
                <a:tc>
                  <a:txBody>
                    <a:bodyPr/>
                    <a:lstStyle/>
                    <a:p>
                      <a:pPr algn="l" fontAlgn="b"/>
                      <a:r>
                        <a:rPr lang="es-ES" sz="1100" b="0" i="0" u="none" strike="noStrike">
                          <a:solidFill>
                            <a:srgbClr val="000000"/>
                          </a:solidFill>
                          <a:latin typeface="Calibri"/>
                        </a:rPr>
                        <a:t> $     2.450,00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16">
                <a:tc>
                  <a:txBody>
                    <a:bodyPr/>
                    <a:lstStyle/>
                    <a:p>
                      <a:pPr algn="l" fontAlgn="b"/>
                      <a:r>
                        <a:rPr lang="es-ES" sz="1100" b="0" i="0" u="none" strike="noStrike">
                          <a:solidFill>
                            <a:srgbClr val="000000"/>
                          </a:solidFill>
                          <a:latin typeface="Calibri"/>
                        </a:rPr>
                        <a:t> $     2.100,00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16">
                <a:tc>
                  <a:txBody>
                    <a:bodyPr/>
                    <a:lstStyle/>
                    <a:p>
                      <a:pPr algn="l" fontAlgn="b"/>
                      <a:r>
                        <a:rPr lang="es-ES" sz="1100" b="0" i="0" u="none" strike="noStrike">
                          <a:solidFill>
                            <a:srgbClr val="000000"/>
                          </a:solidFill>
                          <a:latin typeface="Calibri"/>
                        </a:rPr>
                        <a:t> $     2.450,00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16">
                <a:tc>
                  <a:txBody>
                    <a:bodyPr/>
                    <a:lstStyle/>
                    <a:p>
                      <a:pPr algn="l" fontAlgn="b"/>
                      <a:r>
                        <a:rPr lang="es-ES" sz="1100" b="0" i="0" u="none" strike="noStrike">
                          <a:solidFill>
                            <a:srgbClr val="000000"/>
                          </a:solidFill>
                          <a:latin typeface="Calibri"/>
                        </a:rPr>
                        <a:t> $     3.150,00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16">
                <a:tc>
                  <a:txBody>
                    <a:bodyPr/>
                    <a:lstStyle/>
                    <a:p>
                      <a:pPr algn="l" fontAlgn="b"/>
                      <a:r>
                        <a:rPr lang="es-ES" sz="1100" b="0" i="0" u="none" strike="noStrike">
                          <a:solidFill>
                            <a:srgbClr val="000000"/>
                          </a:solidFill>
                          <a:latin typeface="Calibri"/>
                        </a:rPr>
                        <a:t> $     1.079,17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16">
                <a:tc>
                  <a:txBody>
                    <a:bodyPr/>
                    <a:lstStyle/>
                    <a:p>
                      <a:pPr algn="l" fontAlgn="b"/>
                      <a:r>
                        <a:rPr lang="es-ES" sz="1100" b="0" i="0" u="none" strike="noStrike">
                          <a:solidFill>
                            <a:srgbClr val="000000"/>
                          </a:solidFill>
                          <a:latin typeface="Calibri"/>
                        </a:rPr>
                        <a:t> $     1.573,43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16">
                <a:tc>
                  <a:txBody>
                    <a:bodyPr/>
                    <a:lstStyle/>
                    <a:p>
                      <a:pPr algn="l" fontAlgn="b"/>
                      <a:r>
                        <a:rPr lang="es-ES" sz="1100" b="0" i="0" u="none" strike="noStrike">
                          <a:solidFill>
                            <a:srgbClr val="000000"/>
                          </a:solidFill>
                          <a:latin typeface="Calibri"/>
                        </a:rPr>
                        <a:t> $     1.079,17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16">
                <a:tc>
                  <a:txBody>
                    <a:bodyPr/>
                    <a:lstStyle/>
                    <a:p>
                      <a:pPr algn="l" fontAlgn="b"/>
                      <a:r>
                        <a:rPr lang="es-ES" sz="1100" b="0" i="0" u="none" strike="noStrike">
                          <a:solidFill>
                            <a:srgbClr val="000000"/>
                          </a:solidFill>
                          <a:latin typeface="Calibri"/>
                        </a:rPr>
                        <a:t> $        851,67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16">
                <a:tc>
                  <a:txBody>
                    <a:bodyPr/>
                    <a:lstStyle/>
                    <a:p>
                      <a:pPr algn="l" fontAlgn="b"/>
                      <a:r>
                        <a:rPr lang="es-ES" sz="1100" b="0" i="0" u="none" strike="noStrike">
                          <a:solidFill>
                            <a:srgbClr val="000000"/>
                          </a:solidFill>
                          <a:latin typeface="Calibri"/>
                        </a:rPr>
                        <a:t> $        539,58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16">
                <a:tc>
                  <a:txBody>
                    <a:bodyPr/>
                    <a:lstStyle/>
                    <a:p>
                      <a:pPr algn="l" fontAlgn="b"/>
                      <a:r>
                        <a:rPr lang="es-ES" sz="1100" b="0" i="0" u="none" strike="noStrike">
                          <a:solidFill>
                            <a:srgbClr val="000000"/>
                          </a:solidFill>
                          <a:latin typeface="Calibri"/>
                        </a:rPr>
                        <a:t> $   26.271,00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16">
                <a:tc>
                  <a:txBody>
                    <a:bodyPr/>
                    <a:lstStyle/>
                    <a:p>
                      <a:pPr algn="l" fontAlgn="b"/>
                      <a:r>
                        <a:rPr lang="es-ES" sz="1100" b="0" i="0" u="none" strike="noStrike">
                          <a:solidFill>
                            <a:srgbClr val="000000"/>
                          </a:solidFill>
                          <a:latin typeface="Calibri"/>
                        </a:rPr>
                        <a:t> $   26.271,00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16">
                <a:tc>
                  <a:txBody>
                    <a:bodyPr/>
                    <a:lstStyle/>
                    <a:p>
                      <a:pPr algn="l" fontAlgn="b"/>
                      <a:r>
                        <a:rPr lang="es-ES" sz="1100" b="0" i="0" u="none" strike="noStrike">
                          <a:solidFill>
                            <a:srgbClr val="000000"/>
                          </a:solidFill>
                          <a:latin typeface="Calibri"/>
                        </a:rPr>
                        <a:t> $           40,00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16">
                <a:tc>
                  <a:txBody>
                    <a:bodyPr/>
                    <a:lstStyle/>
                    <a:p>
                      <a:pPr algn="l" fontAlgn="b"/>
                      <a:r>
                        <a:rPr lang="es-ES" sz="1100" b="0" i="0" u="none" strike="noStrike">
                          <a:solidFill>
                            <a:srgbClr val="000000"/>
                          </a:solidFill>
                          <a:latin typeface="Calibri"/>
                        </a:rPr>
                        <a:t> $           40,00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116">
                <a:tc>
                  <a:txBody>
                    <a:bodyPr/>
                    <a:lstStyle/>
                    <a:p>
                      <a:pPr algn="l" fontAlgn="b"/>
                      <a:r>
                        <a:rPr lang="es-ES" sz="1100" b="0" i="0" u="none" strike="noStrike" dirty="0">
                          <a:solidFill>
                            <a:srgbClr val="000000"/>
                          </a:solidFill>
                          <a:latin typeface="Calibri"/>
                        </a:rPr>
                        <a:t> $   44.384,01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11617" name="Picture 1"/>
          <p:cNvPicPr>
            <a:picLocks noChangeAspect="1" noChangeArrowheads="1"/>
          </p:cNvPicPr>
          <p:nvPr/>
        </p:nvPicPr>
        <p:blipFill>
          <a:blip r:embed="rId2"/>
          <a:srcRect/>
          <a:stretch>
            <a:fillRect/>
          </a:stretch>
        </p:blipFill>
        <p:spPr bwMode="auto">
          <a:xfrm>
            <a:off x="214282" y="1868488"/>
            <a:ext cx="7500990" cy="4060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2643174" y="285728"/>
            <a:ext cx="4714908" cy="461665"/>
          </a:xfrm>
          <a:prstGeom prst="rect">
            <a:avLst/>
          </a:prstGeom>
          <a:noFill/>
          <a:ln w="9525">
            <a:solidFill>
              <a:srgbClr val="000066"/>
            </a:solidFill>
            <a:miter lim="800000"/>
            <a:headEnd/>
            <a:tailEnd/>
          </a:ln>
        </p:spPr>
        <p:txBody>
          <a:bodyPr wrap="square">
            <a:spAutoFit/>
          </a:bodyPr>
          <a:lstStyle/>
          <a:p>
            <a:r>
              <a:rPr lang="es-ES_tradnl" sz="2400" dirty="0" smtClean="0">
                <a:solidFill>
                  <a:srgbClr val="FF0000"/>
                </a:solidFill>
                <a:cs typeface="Times New Roman" pitchFamily="18" charset="0"/>
              </a:rPr>
              <a:t>EGRESOS</a:t>
            </a:r>
            <a:endParaRPr lang="es-EC" sz="2400" dirty="0">
              <a:solidFill>
                <a:srgbClr val="FF0000"/>
              </a:solidFill>
              <a:latin typeface="Tahoma" pitchFamily="34" charset="0"/>
            </a:endParaRPr>
          </a:p>
        </p:txBody>
      </p:sp>
      <p:sp>
        <p:nvSpPr>
          <p:cNvPr id="17" name="Line 4"/>
          <p:cNvSpPr>
            <a:spLocks noChangeShapeType="1"/>
          </p:cNvSpPr>
          <p:nvPr/>
        </p:nvSpPr>
        <p:spPr bwMode="auto">
          <a:xfrm flipV="1">
            <a:off x="7729584" y="485293"/>
            <a:ext cx="957112" cy="7212"/>
          </a:xfrm>
          <a:prstGeom prst="line">
            <a:avLst/>
          </a:prstGeom>
          <a:noFill/>
          <a:ln w="9525">
            <a:solidFill>
              <a:srgbClr val="FF0000"/>
            </a:solidFill>
            <a:round/>
            <a:headEnd/>
            <a:tailEnd/>
          </a:ln>
        </p:spPr>
        <p:txBody>
          <a:bodyPr/>
          <a:lstStyle/>
          <a:p>
            <a:endParaRPr lang="es-ES"/>
          </a:p>
        </p:txBody>
      </p:sp>
      <p:sp>
        <p:nvSpPr>
          <p:cNvPr id="18" name="Line 5"/>
          <p:cNvSpPr>
            <a:spLocks noChangeShapeType="1"/>
          </p:cNvSpPr>
          <p:nvPr/>
        </p:nvSpPr>
        <p:spPr bwMode="auto">
          <a:xfrm flipH="1">
            <a:off x="8643966" y="500042"/>
            <a:ext cx="45719" cy="5812268"/>
          </a:xfrm>
          <a:prstGeom prst="line">
            <a:avLst/>
          </a:prstGeom>
          <a:noFill/>
          <a:ln w="9525">
            <a:solidFill>
              <a:srgbClr val="000080"/>
            </a:solidFill>
            <a:round/>
            <a:headEnd/>
            <a:tailEnd/>
          </a:ln>
        </p:spPr>
        <p:txBody>
          <a:bodyPr/>
          <a:lstStyle/>
          <a:p>
            <a:endParaRPr lang="es-ES"/>
          </a:p>
        </p:txBody>
      </p:sp>
      <p:sp>
        <p:nvSpPr>
          <p:cNvPr id="19" name="Line 6"/>
          <p:cNvSpPr>
            <a:spLocks noChangeShapeType="1"/>
          </p:cNvSpPr>
          <p:nvPr/>
        </p:nvSpPr>
        <p:spPr bwMode="auto">
          <a:xfrm>
            <a:off x="2166968" y="6312309"/>
            <a:ext cx="6477000" cy="0"/>
          </a:xfrm>
          <a:prstGeom prst="line">
            <a:avLst/>
          </a:prstGeom>
          <a:noFill/>
          <a:ln w="9525">
            <a:solidFill>
              <a:srgbClr val="FF0000"/>
            </a:solidFill>
            <a:round/>
            <a:headEnd/>
            <a:tailEnd/>
          </a:ln>
        </p:spPr>
        <p:txBody>
          <a:bodyPr/>
          <a:lstStyle/>
          <a:p>
            <a:endParaRPr lang="es-ES"/>
          </a:p>
        </p:txBody>
      </p:sp>
      <p:grpSp>
        <p:nvGrpSpPr>
          <p:cNvPr id="2" name="Group 8"/>
          <p:cNvGrpSpPr>
            <a:grpSpLocks/>
          </p:cNvGrpSpPr>
          <p:nvPr/>
        </p:nvGrpSpPr>
        <p:grpSpPr bwMode="auto">
          <a:xfrm>
            <a:off x="7381942" y="311517"/>
            <a:ext cx="304800" cy="304800"/>
            <a:chOff x="528" y="1200"/>
            <a:chExt cx="192" cy="192"/>
          </a:xfrm>
        </p:grpSpPr>
        <p:sp>
          <p:nvSpPr>
            <p:cNvPr id="21"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2"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13" name="Text Box 5"/>
          <p:cNvSpPr txBox="1">
            <a:spLocks noChangeArrowheads="1"/>
          </p:cNvSpPr>
          <p:nvPr/>
        </p:nvSpPr>
        <p:spPr bwMode="auto">
          <a:xfrm>
            <a:off x="428596" y="785794"/>
            <a:ext cx="4201791" cy="461665"/>
          </a:xfrm>
          <a:prstGeom prst="rect">
            <a:avLst/>
          </a:prstGeom>
          <a:noFill/>
          <a:ln w="9525">
            <a:solidFill>
              <a:srgbClr val="000066"/>
            </a:solidFill>
            <a:miter lim="800000"/>
            <a:headEnd/>
            <a:tailEnd/>
          </a:ln>
        </p:spPr>
        <p:txBody>
          <a:bodyPr wrap="square">
            <a:spAutoFit/>
          </a:bodyPr>
          <a:lstStyle/>
          <a:p>
            <a:r>
              <a:rPr lang="es-ES" sz="2400" b="1" dirty="0" smtClean="0">
                <a:solidFill>
                  <a:schemeClr val="tx1"/>
                </a:solidFill>
                <a:latin typeface="Tahoma" pitchFamily="34" charset="0"/>
                <a:cs typeface="Times New Roman" pitchFamily="18" charset="0"/>
              </a:rPr>
              <a:t>COSTOS DE PRODUCCION</a:t>
            </a:r>
            <a:endParaRPr lang="es-EC" sz="2400" b="1" dirty="0">
              <a:solidFill>
                <a:schemeClr val="tx1"/>
              </a:solidFill>
              <a:latin typeface="Tahoma" pitchFamily="34" charset="0"/>
            </a:endParaRPr>
          </a:p>
        </p:txBody>
      </p:sp>
      <p:sp>
        <p:nvSpPr>
          <p:cNvPr id="11" name="Text Box 2"/>
          <p:cNvSpPr txBox="1">
            <a:spLocks noChangeArrowheads="1"/>
          </p:cNvSpPr>
          <p:nvPr/>
        </p:nvSpPr>
        <p:spPr bwMode="auto">
          <a:xfrm>
            <a:off x="428596" y="1285860"/>
            <a:ext cx="2357454" cy="461665"/>
          </a:xfrm>
          <a:prstGeom prst="rect">
            <a:avLst/>
          </a:prstGeom>
          <a:noFill/>
          <a:ln w="9525">
            <a:solidFill>
              <a:srgbClr val="FF0000"/>
            </a:solidFill>
            <a:miter lim="800000"/>
            <a:headEnd/>
            <a:tailEnd/>
          </a:ln>
        </p:spPr>
        <p:txBody>
          <a:bodyPr wrap="square">
            <a:spAutoFit/>
          </a:bodyPr>
          <a:lstStyle/>
          <a:p>
            <a:r>
              <a:rPr lang="es-ES_tradnl" sz="2400" dirty="0" smtClean="0">
                <a:solidFill>
                  <a:srgbClr val="000066"/>
                </a:solidFill>
                <a:cs typeface="Times New Roman" pitchFamily="18" charset="0"/>
              </a:rPr>
              <a:t>SEGUNDO AÑO</a:t>
            </a:r>
            <a:endParaRPr lang="es-EC" sz="2400" dirty="0">
              <a:solidFill>
                <a:srgbClr val="000066"/>
              </a:solidFill>
            </a:endParaRPr>
          </a:p>
        </p:txBody>
      </p:sp>
      <p:graphicFrame>
        <p:nvGraphicFramePr>
          <p:cNvPr id="14" name="13 Tabla"/>
          <p:cNvGraphicFramePr>
            <a:graphicFrameLocks noGrp="1"/>
          </p:cNvGraphicFramePr>
          <p:nvPr/>
        </p:nvGraphicFramePr>
        <p:xfrm>
          <a:off x="428596" y="1643050"/>
          <a:ext cx="5286412" cy="1928829"/>
        </p:xfrm>
        <a:graphic>
          <a:graphicData uri="http://schemas.openxmlformats.org/drawingml/2006/table">
            <a:tbl>
              <a:tblPr/>
              <a:tblGrid>
                <a:gridCol w="2793175"/>
                <a:gridCol w="1218500"/>
                <a:gridCol w="1274737"/>
              </a:tblGrid>
              <a:tr h="275547">
                <a:tc>
                  <a:txBody>
                    <a:bodyPr/>
                    <a:lstStyle/>
                    <a:p>
                      <a:pPr algn="l" fontAlgn="b"/>
                      <a:endParaRPr lang="es-ES" sz="1100" b="0" i="0" u="none" strike="noStrike" dirty="0">
                        <a:solidFill>
                          <a:srgbClr val="000000"/>
                        </a:solidFill>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Enero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Febrero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47">
                <a:tc>
                  <a:txBody>
                    <a:bodyPr/>
                    <a:lstStyle/>
                    <a:p>
                      <a:pPr algn="l" fontAlgn="b"/>
                      <a:r>
                        <a:rPr lang="es-ES" sz="1100" b="1" i="1" u="none" strike="noStrike">
                          <a:solidFill>
                            <a:srgbClr val="000000"/>
                          </a:solidFill>
                          <a:latin typeface="Calibri"/>
                        </a:rPr>
                        <a:t>Costo Mano de obra directa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47">
                <a:tc>
                  <a:txBody>
                    <a:bodyPr/>
                    <a:lstStyle/>
                    <a:p>
                      <a:pPr algn="l" fontAlgn="b"/>
                      <a:r>
                        <a:rPr lang="es-ES" sz="1100" b="1" i="1" u="none" strike="noStrike">
                          <a:solidFill>
                            <a:srgbClr val="000000"/>
                          </a:solidFill>
                          <a:latin typeface="Calibri"/>
                        </a:rPr>
                        <a:t>Costo de Impresión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 $  15.567,30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 $   15.567,30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47">
                <a:tc>
                  <a:txBody>
                    <a:bodyPr/>
                    <a:lstStyle/>
                    <a:p>
                      <a:pPr algn="l" fontAlgn="b"/>
                      <a:r>
                        <a:rPr lang="es-ES" sz="1100" b="0" i="0" u="none" strike="noStrike">
                          <a:solidFill>
                            <a:srgbClr val="000000"/>
                          </a:solidFill>
                          <a:latin typeface="Calibri"/>
                        </a:rPr>
                        <a:t>Impresión de textos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15.567,30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15.567,30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47">
                <a:tc>
                  <a:txBody>
                    <a:bodyPr/>
                    <a:lstStyle/>
                    <a:p>
                      <a:pPr algn="l" fontAlgn="b"/>
                      <a:r>
                        <a:rPr lang="es-ES" sz="1100" b="1" i="1" u="none" strike="noStrike">
                          <a:solidFill>
                            <a:srgbClr val="000000"/>
                          </a:solidFill>
                          <a:latin typeface="Calibri"/>
                        </a:rPr>
                        <a:t>Gastos generales de fabricación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47">
                <a:tc>
                  <a:txBody>
                    <a:bodyPr/>
                    <a:lstStyle/>
                    <a:p>
                      <a:pPr algn="l" fontAlgn="b"/>
                      <a:r>
                        <a:rPr lang="es-ES" sz="1100" b="0" i="0" u="none" strike="noStrike">
                          <a:solidFill>
                            <a:srgbClr val="000000"/>
                          </a:solidFill>
                          <a:latin typeface="Calibri"/>
                        </a:rPr>
                        <a:t>Transporte de textos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47">
                <a:tc>
                  <a:txBody>
                    <a:bodyPr/>
                    <a:lstStyle/>
                    <a:p>
                      <a:pPr algn="l" fontAlgn="b"/>
                      <a:r>
                        <a:rPr lang="es-ES" sz="1100" b="1" i="1" u="none" strike="noStrike" dirty="0">
                          <a:solidFill>
                            <a:srgbClr val="000000"/>
                          </a:solidFill>
                          <a:latin typeface="Calibri"/>
                        </a:rPr>
                        <a:t>Costo de producción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  15.567,30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   15.607,30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5" name="14 Tabla"/>
          <p:cNvGraphicFramePr>
            <a:graphicFrameLocks noGrp="1"/>
          </p:cNvGraphicFramePr>
          <p:nvPr/>
        </p:nvGraphicFramePr>
        <p:xfrm>
          <a:off x="5715008" y="1643050"/>
          <a:ext cx="1000132" cy="1928829"/>
        </p:xfrm>
        <a:graphic>
          <a:graphicData uri="http://schemas.openxmlformats.org/drawingml/2006/table">
            <a:tbl>
              <a:tblPr/>
              <a:tblGrid>
                <a:gridCol w="1000132"/>
              </a:tblGrid>
              <a:tr h="265647">
                <a:tc>
                  <a:txBody>
                    <a:bodyPr/>
                    <a:lstStyle/>
                    <a:p>
                      <a:pPr algn="r" fontAlgn="ctr"/>
                      <a:r>
                        <a:rPr lang="es-ES" sz="1100" b="1" i="1" u="none" strike="noStrike" dirty="0">
                          <a:solidFill>
                            <a:srgbClr val="000000"/>
                          </a:solidFill>
                          <a:latin typeface="Calibri"/>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77197">
                <a:tc>
                  <a:txBody>
                    <a:bodyPr/>
                    <a:lstStyle/>
                    <a:p>
                      <a:pPr algn="r" fontAlgn="b"/>
                      <a:r>
                        <a:rPr lang="es-ES" sz="1100" b="0" i="0" u="none" strike="noStrike">
                          <a:solidFill>
                            <a:srgbClr val="000000"/>
                          </a:solidFill>
                          <a:latin typeface="Calibri"/>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197">
                <a:tc>
                  <a:txBody>
                    <a:bodyPr/>
                    <a:lstStyle/>
                    <a:p>
                      <a:pPr algn="r" fontAlgn="b"/>
                      <a:r>
                        <a:rPr lang="es-ES" sz="1100" b="0" i="0" u="none" strike="noStrike">
                          <a:solidFill>
                            <a:srgbClr val="000000"/>
                          </a:solidFill>
                          <a:latin typeface="Calibri"/>
                        </a:rPr>
                        <a:t> $  31.134,60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197">
                <a:tc>
                  <a:txBody>
                    <a:bodyPr/>
                    <a:lstStyle/>
                    <a:p>
                      <a:pPr algn="r" fontAlgn="b"/>
                      <a:r>
                        <a:rPr lang="es-ES" sz="1100" b="0" i="0" u="none" strike="noStrike">
                          <a:solidFill>
                            <a:srgbClr val="000000"/>
                          </a:solidFill>
                          <a:latin typeface="Calibri"/>
                        </a:rPr>
                        <a:t> $  31.134,60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197">
                <a:tc>
                  <a:txBody>
                    <a:bodyPr/>
                    <a:lstStyle/>
                    <a:p>
                      <a:pPr algn="r" fontAlgn="b"/>
                      <a:r>
                        <a:rPr lang="es-ES" sz="1100" b="0" i="0" u="none" strike="noStrike">
                          <a:solidFill>
                            <a:srgbClr val="000000"/>
                          </a:solidFill>
                          <a:latin typeface="Calibri"/>
                        </a:rPr>
                        <a:t> $          40,00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197">
                <a:tc>
                  <a:txBody>
                    <a:bodyPr/>
                    <a:lstStyle/>
                    <a:p>
                      <a:pPr algn="r" fontAlgn="b"/>
                      <a:r>
                        <a:rPr lang="es-ES" sz="1100" b="0" i="0" u="none" strike="noStrike">
                          <a:solidFill>
                            <a:srgbClr val="000000"/>
                          </a:solidFill>
                          <a:latin typeface="Calibri"/>
                        </a:rPr>
                        <a:t> $          40,00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197">
                <a:tc>
                  <a:txBody>
                    <a:bodyPr/>
                    <a:lstStyle/>
                    <a:p>
                      <a:pPr algn="r" fontAlgn="b"/>
                      <a:r>
                        <a:rPr lang="es-ES" sz="1100" b="0" i="0" u="none" strike="noStrike" dirty="0">
                          <a:solidFill>
                            <a:srgbClr val="000000"/>
                          </a:solidFill>
                          <a:latin typeface="Calibri"/>
                        </a:rPr>
                        <a:t> $  31.174,60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3" name="Text Box 2"/>
          <p:cNvSpPr txBox="1">
            <a:spLocks noChangeArrowheads="1"/>
          </p:cNvSpPr>
          <p:nvPr/>
        </p:nvSpPr>
        <p:spPr bwMode="auto">
          <a:xfrm>
            <a:off x="500034" y="3929066"/>
            <a:ext cx="2357454" cy="461665"/>
          </a:xfrm>
          <a:prstGeom prst="rect">
            <a:avLst/>
          </a:prstGeom>
          <a:noFill/>
          <a:ln w="9525">
            <a:solidFill>
              <a:srgbClr val="FF0000"/>
            </a:solidFill>
            <a:miter lim="800000"/>
            <a:headEnd/>
            <a:tailEnd/>
          </a:ln>
        </p:spPr>
        <p:txBody>
          <a:bodyPr wrap="square">
            <a:spAutoFit/>
          </a:bodyPr>
          <a:lstStyle/>
          <a:p>
            <a:r>
              <a:rPr lang="es-ES_tradnl" sz="2400" dirty="0" smtClean="0">
                <a:solidFill>
                  <a:srgbClr val="000066"/>
                </a:solidFill>
                <a:cs typeface="Times New Roman" pitchFamily="18" charset="0"/>
              </a:rPr>
              <a:t>TERCER  AÑO</a:t>
            </a:r>
            <a:endParaRPr lang="es-EC" sz="2400" dirty="0">
              <a:solidFill>
                <a:srgbClr val="000066"/>
              </a:solidFill>
            </a:endParaRPr>
          </a:p>
        </p:txBody>
      </p:sp>
      <p:graphicFrame>
        <p:nvGraphicFramePr>
          <p:cNvPr id="26" name="25 Tabla"/>
          <p:cNvGraphicFramePr>
            <a:graphicFrameLocks noGrp="1"/>
          </p:cNvGraphicFramePr>
          <p:nvPr/>
        </p:nvGraphicFramePr>
        <p:xfrm>
          <a:off x="500034" y="4357694"/>
          <a:ext cx="5214974" cy="1857387"/>
        </p:xfrm>
        <a:graphic>
          <a:graphicData uri="http://schemas.openxmlformats.org/drawingml/2006/table">
            <a:tbl>
              <a:tblPr/>
              <a:tblGrid>
                <a:gridCol w="2755430"/>
                <a:gridCol w="1202033"/>
                <a:gridCol w="1257511"/>
              </a:tblGrid>
              <a:tr h="265341">
                <a:tc>
                  <a:txBody>
                    <a:bodyPr/>
                    <a:lstStyle/>
                    <a:p>
                      <a:pPr algn="l" fontAlgn="b"/>
                      <a:endParaRPr lang="es-ES" sz="1100" b="0" i="0" u="none" strike="noStrike" dirty="0">
                        <a:solidFill>
                          <a:srgbClr val="000000"/>
                        </a:solidFill>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Enero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Febrero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341">
                <a:tc>
                  <a:txBody>
                    <a:bodyPr/>
                    <a:lstStyle/>
                    <a:p>
                      <a:pPr algn="l" fontAlgn="b"/>
                      <a:r>
                        <a:rPr lang="es-ES" sz="1100" b="1" i="1" u="none" strike="noStrike">
                          <a:solidFill>
                            <a:srgbClr val="000000"/>
                          </a:solidFill>
                          <a:latin typeface="Calibri"/>
                        </a:rPr>
                        <a:t>Costo Mano de obra directa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341">
                <a:tc>
                  <a:txBody>
                    <a:bodyPr/>
                    <a:lstStyle/>
                    <a:p>
                      <a:pPr algn="l" fontAlgn="b"/>
                      <a:r>
                        <a:rPr lang="es-ES" sz="1100" b="1" i="1" u="none" strike="noStrike">
                          <a:solidFill>
                            <a:srgbClr val="000000"/>
                          </a:solidFill>
                          <a:latin typeface="Calibri"/>
                        </a:rPr>
                        <a:t>Costo de Impresión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 $  17.588,18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 $   17.588,18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341">
                <a:tc>
                  <a:txBody>
                    <a:bodyPr/>
                    <a:lstStyle/>
                    <a:p>
                      <a:pPr algn="l" fontAlgn="b"/>
                      <a:r>
                        <a:rPr lang="es-ES" sz="1100" b="0" i="0" u="none" strike="noStrike">
                          <a:solidFill>
                            <a:srgbClr val="000000"/>
                          </a:solidFill>
                          <a:latin typeface="Calibri"/>
                        </a:rPr>
                        <a:t>Impresión de textos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17.588,18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17.588,18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341">
                <a:tc>
                  <a:txBody>
                    <a:bodyPr/>
                    <a:lstStyle/>
                    <a:p>
                      <a:pPr algn="l" fontAlgn="b"/>
                      <a:r>
                        <a:rPr lang="es-ES" sz="1100" b="1" i="1" u="none" strike="noStrike">
                          <a:solidFill>
                            <a:srgbClr val="000000"/>
                          </a:solidFill>
                          <a:latin typeface="Calibri"/>
                        </a:rPr>
                        <a:t>Gastos generales de fabricación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341">
                <a:tc>
                  <a:txBody>
                    <a:bodyPr/>
                    <a:lstStyle/>
                    <a:p>
                      <a:pPr algn="l" fontAlgn="b"/>
                      <a:r>
                        <a:rPr lang="es-ES" sz="1100" b="0" i="0" u="none" strike="noStrike">
                          <a:solidFill>
                            <a:srgbClr val="000000"/>
                          </a:solidFill>
                          <a:latin typeface="Calibri"/>
                        </a:rPr>
                        <a:t>Transporte de textos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341">
                <a:tc>
                  <a:txBody>
                    <a:bodyPr/>
                    <a:lstStyle/>
                    <a:p>
                      <a:pPr algn="l" fontAlgn="b"/>
                      <a:r>
                        <a:rPr lang="es-ES" sz="1100" b="1" i="1" u="none" strike="noStrike" dirty="0">
                          <a:solidFill>
                            <a:srgbClr val="000000"/>
                          </a:solidFill>
                          <a:latin typeface="Calibri"/>
                        </a:rPr>
                        <a:t>Costo de producción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  17.588,18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   17.628,18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7" name="26 Tabla"/>
          <p:cNvGraphicFramePr>
            <a:graphicFrameLocks noGrp="1"/>
          </p:cNvGraphicFramePr>
          <p:nvPr/>
        </p:nvGraphicFramePr>
        <p:xfrm>
          <a:off x="5786446" y="4357694"/>
          <a:ext cx="1000132" cy="1857388"/>
        </p:xfrm>
        <a:graphic>
          <a:graphicData uri="http://schemas.openxmlformats.org/drawingml/2006/table">
            <a:tbl>
              <a:tblPr/>
              <a:tblGrid>
                <a:gridCol w="1000132"/>
              </a:tblGrid>
              <a:tr h="255808">
                <a:tc>
                  <a:txBody>
                    <a:bodyPr/>
                    <a:lstStyle/>
                    <a:p>
                      <a:pPr algn="r" fontAlgn="ctr"/>
                      <a:r>
                        <a:rPr lang="es-ES" sz="1100" b="1" i="1" u="none" strike="noStrike" dirty="0">
                          <a:solidFill>
                            <a:srgbClr val="000000"/>
                          </a:solidFill>
                          <a:latin typeface="Calibri"/>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66930">
                <a:tc>
                  <a:txBody>
                    <a:bodyPr/>
                    <a:lstStyle/>
                    <a:p>
                      <a:pPr algn="r" fontAlgn="b"/>
                      <a:r>
                        <a:rPr lang="es-ES" sz="1100" b="0" i="0" u="none" strike="noStrike">
                          <a:solidFill>
                            <a:srgbClr val="000000"/>
                          </a:solidFill>
                          <a:latin typeface="Calibri"/>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930">
                <a:tc>
                  <a:txBody>
                    <a:bodyPr/>
                    <a:lstStyle/>
                    <a:p>
                      <a:pPr algn="r" fontAlgn="b"/>
                      <a:r>
                        <a:rPr lang="es-ES" sz="1100" b="0" i="0" u="none" strike="noStrike">
                          <a:solidFill>
                            <a:srgbClr val="000000"/>
                          </a:solidFill>
                          <a:latin typeface="Calibri"/>
                        </a:rPr>
                        <a:t> $  35.176,37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930">
                <a:tc>
                  <a:txBody>
                    <a:bodyPr/>
                    <a:lstStyle/>
                    <a:p>
                      <a:pPr algn="r" fontAlgn="b"/>
                      <a:r>
                        <a:rPr lang="es-ES" sz="1100" b="0" i="0" u="none" strike="noStrike">
                          <a:solidFill>
                            <a:srgbClr val="000000"/>
                          </a:solidFill>
                          <a:latin typeface="Calibri"/>
                        </a:rPr>
                        <a:t> $  35.176,37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930">
                <a:tc>
                  <a:txBody>
                    <a:bodyPr/>
                    <a:lstStyle/>
                    <a:p>
                      <a:pPr algn="r" fontAlgn="b"/>
                      <a:r>
                        <a:rPr lang="es-ES" sz="1100" b="0" i="0" u="none" strike="noStrike">
                          <a:solidFill>
                            <a:srgbClr val="000000"/>
                          </a:solidFill>
                          <a:latin typeface="Calibri"/>
                        </a:rPr>
                        <a:t> $          40,00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930">
                <a:tc>
                  <a:txBody>
                    <a:bodyPr/>
                    <a:lstStyle/>
                    <a:p>
                      <a:pPr algn="r" fontAlgn="b"/>
                      <a:r>
                        <a:rPr lang="es-ES" sz="1100" b="0" i="0" u="none" strike="noStrike">
                          <a:solidFill>
                            <a:srgbClr val="000000"/>
                          </a:solidFill>
                          <a:latin typeface="Calibri"/>
                        </a:rPr>
                        <a:t> $          40,00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930">
                <a:tc>
                  <a:txBody>
                    <a:bodyPr/>
                    <a:lstStyle/>
                    <a:p>
                      <a:pPr algn="r" fontAlgn="b"/>
                      <a:r>
                        <a:rPr lang="es-ES" sz="1100" b="0" i="0" u="none" strike="noStrike" dirty="0">
                          <a:solidFill>
                            <a:srgbClr val="000000"/>
                          </a:solidFill>
                          <a:latin typeface="Calibri"/>
                        </a:rPr>
                        <a:t> $  35.216,37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2643174" y="285728"/>
            <a:ext cx="4714908" cy="461665"/>
          </a:xfrm>
          <a:prstGeom prst="rect">
            <a:avLst/>
          </a:prstGeom>
          <a:noFill/>
          <a:ln w="9525">
            <a:solidFill>
              <a:srgbClr val="000066"/>
            </a:solidFill>
            <a:miter lim="800000"/>
            <a:headEnd/>
            <a:tailEnd/>
          </a:ln>
        </p:spPr>
        <p:txBody>
          <a:bodyPr wrap="square">
            <a:spAutoFit/>
          </a:bodyPr>
          <a:lstStyle/>
          <a:p>
            <a:r>
              <a:rPr lang="es-ES_tradnl" sz="2400" dirty="0" smtClean="0">
                <a:solidFill>
                  <a:srgbClr val="FF0000"/>
                </a:solidFill>
                <a:cs typeface="Times New Roman" pitchFamily="18" charset="0"/>
              </a:rPr>
              <a:t>EGRESOS</a:t>
            </a:r>
            <a:endParaRPr lang="es-EC" sz="2400" dirty="0">
              <a:solidFill>
                <a:srgbClr val="FF0000"/>
              </a:solidFill>
              <a:latin typeface="Tahoma" pitchFamily="34" charset="0"/>
            </a:endParaRPr>
          </a:p>
        </p:txBody>
      </p:sp>
      <p:sp>
        <p:nvSpPr>
          <p:cNvPr id="17" name="Line 4"/>
          <p:cNvSpPr>
            <a:spLocks noChangeShapeType="1"/>
          </p:cNvSpPr>
          <p:nvPr/>
        </p:nvSpPr>
        <p:spPr bwMode="auto">
          <a:xfrm flipV="1">
            <a:off x="7729584" y="485293"/>
            <a:ext cx="957112" cy="7212"/>
          </a:xfrm>
          <a:prstGeom prst="line">
            <a:avLst/>
          </a:prstGeom>
          <a:noFill/>
          <a:ln w="9525">
            <a:solidFill>
              <a:srgbClr val="FF0000"/>
            </a:solidFill>
            <a:round/>
            <a:headEnd/>
            <a:tailEnd/>
          </a:ln>
        </p:spPr>
        <p:txBody>
          <a:bodyPr/>
          <a:lstStyle/>
          <a:p>
            <a:endParaRPr lang="es-ES"/>
          </a:p>
        </p:txBody>
      </p:sp>
      <p:sp>
        <p:nvSpPr>
          <p:cNvPr id="18" name="Line 5"/>
          <p:cNvSpPr>
            <a:spLocks noChangeShapeType="1"/>
          </p:cNvSpPr>
          <p:nvPr/>
        </p:nvSpPr>
        <p:spPr bwMode="auto">
          <a:xfrm flipH="1">
            <a:off x="8643966" y="500042"/>
            <a:ext cx="45719" cy="5812268"/>
          </a:xfrm>
          <a:prstGeom prst="line">
            <a:avLst/>
          </a:prstGeom>
          <a:noFill/>
          <a:ln w="9525">
            <a:solidFill>
              <a:srgbClr val="000080"/>
            </a:solidFill>
            <a:round/>
            <a:headEnd/>
            <a:tailEnd/>
          </a:ln>
        </p:spPr>
        <p:txBody>
          <a:bodyPr/>
          <a:lstStyle/>
          <a:p>
            <a:endParaRPr lang="es-ES"/>
          </a:p>
        </p:txBody>
      </p:sp>
      <p:sp>
        <p:nvSpPr>
          <p:cNvPr id="19" name="Line 6"/>
          <p:cNvSpPr>
            <a:spLocks noChangeShapeType="1"/>
          </p:cNvSpPr>
          <p:nvPr/>
        </p:nvSpPr>
        <p:spPr bwMode="auto">
          <a:xfrm>
            <a:off x="2166968" y="6312309"/>
            <a:ext cx="6477000" cy="0"/>
          </a:xfrm>
          <a:prstGeom prst="line">
            <a:avLst/>
          </a:prstGeom>
          <a:noFill/>
          <a:ln w="9525">
            <a:solidFill>
              <a:srgbClr val="FF0000"/>
            </a:solidFill>
            <a:round/>
            <a:headEnd/>
            <a:tailEnd/>
          </a:ln>
        </p:spPr>
        <p:txBody>
          <a:bodyPr/>
          <a:lstStyle/>
          <a:p>
            <a:endParaRPr lang="es-ES"/>
          </a:p>
        </p:txBody>
      </p:sp>
      <p:grpSp>
        <p:nvGrpSpPr>
          <p:cNvPr id="2" name="Group 8"/>
          <p:cNvGrpSpPr>
            <a:grpSpLocks/>
          </p:cNvGrpSpPr>
          <p:nvPr/>
        </p:nvGrpSpPr>
        <p:grpSpPr bwMode="auto">
          <a:xfrm>
            <a:off x="7381942" y="311517"/>
            <a:ext cx="304800" cy="304800"/>
            <a:chOff x="528" y="1200"/>
            <a:chExt cx="192" cy="192"/>
          </a:xfrm>
        </p:grpSpPr>
        <p:sp>
          <p:nvSpPr>
            <p:cNvPr id="21"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2"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13" name="Text Box 5"/>
          <p:cNvSpPr txBox="1">
            <a:spLocks noChangeArrowheads="1"/>
          </p:cNvSpPr>
          <p:nvPr/>
        </p:nvSpPr>
        <p:spPr bwMode="auto">
          <a:xfrm>
            <a:off x="428596" y="785794"/>
            <a:ext cx="4201791" cy="461665"/>
          </a:xfrm>
          <a:prstGeom prst="rect">
            <a:avLst/>
          </a:prstGeom>
          <a:noFill/>
          <a:ln w="9525">
            <a:solidFill>
              <a:srgbClr val="000066"/>
            </a:solidFill>
            <a:miter lim="800000"/>
            <a:headEnd/>
            <a:tailEnd/>
          </a:ln>
        </p:spPr>
        <p:txBody>
          <a:bodyPr wrap="square">
            <a:spAutoFit/>
          </a:bodyPr>
          <a:lstStyle/>
          <a:p>
            <a:r>
              <a:rPr lang="es-ES" sz="2400" b="1" dirty="0" smtClean="0">
                <a:solidFill>
                  <a:schemeClr val="tx1"/>
                </a:solidFill>
                <a:latin typeface="Tahoma" pitchFamily="34" charset="0"/>
                <a:cs typeface="Times New Roman" pitchFamily="18" charset="0"/>
              </a:rPr>
              <a:t>COSTOS DE PRODUCCION</a:t>
            </a:r>
            <a:endParaRPr lang="es-EC" sz="2400" b="1" dirty="0">
              <a:solidFill>
                <a:schemeClr val="tx1"/>
              </a:solidFill>
              <a:latin typeface="Tahoma" pitchFamily="34" charset="0"/>
            </a:endParaRPr>
          </a:p>
        </p:txBody>
      </p:sp>
      <p:sp>
        <p:nvSpPr>
          <p:cNvPr id="11" name="Text Box 2"/>
          <p:cNvSpPr txBox="1">
            <a:spLocks noChangeArrowheads="1"/>
          </p:cNvSpPr>
          <p:nvPr/>
        </p:nvSpPr>
        <p:spPr bwMode="auto">
          <a:xfrm>
            <a:off x="428596" y="1285860"/>
            <a:ext cx="2357454" cy="461665"/>
          </a:xfrm>
          <a:prstGeom prst="rect">
            <a:avLst/>
          </a:prstGeom>
          <a:noFill/>
          <a:ln w="9525">
            <a:solidFill>
              <a:srgbClr val="FF0000"/>
            </a:solidFill>
            <a:miter lim="800000"/>
            <a:headEnd/>
            <a:tailEnd/>
          </a:ln>
        </p:spPr>
        <p:txBody>
          <a:bodyPr wrap="square">
            <a:spAutoFit/>
          </a:bodyPr>
          <a:lstStyle/>
          <a:p>
            <a:r>
              <a:rPr lang="es-ES_tradnl" sz="2400" dirty="0" smtClean="0">
                <a:solidFill>
                  <a:srgbClr val="000066"/>
                </a:solidFill>
                <a:cs typeface="Times New Roman" pitchFamily="18" charset="0"/>
              </a:rPr>
              <a:t>CUARTO  AÑO</a:t>
            </a:r>
            <a:endParaRPr lang="es-EC" sz="2400" dirty="0">
              <a:solidFill>
                <a:srgbClr val="000066"/>
              </a:solidFill>
            </a:endParaRPr>
          </a:p>
        </p:txBody>
      </p:sp>
      <p:sp>
        <p:nvSpPr>
          <p:cNvPr id="23" name="Text Box 2"/>
          <p:cNvSpPr txBox="1">
            <a:spLocks noChangeArrowheads="1"/>
          </p:cNvSpPr>
          <p:nvPr/>
        </p:nvSpPr>
        <p:spPr bwMode="auto">
          <a:xfrm>
            <a:off x="500034" y="3929066"/>
            <a:ext cx="2357454" cy="461665"/>
          </a:xfrm>
          <a:prstGeom prst="rect">
            <a:avLst/>
          </a:prstGeom>
          <a:noFill/>
          <a:ln w="9525">
            <a:solidFill>
              <a:srgbClr val="FF0000"/>
            </a:solidFill>
            <a:miter lim="800000"/>
            <a:headEnd/>
            <a:tailEnd/>
          </a:ln>
        </p:spPr>
        <p:txBody>
          <a:bodyPr wrap="square">
            <a:spAutoFit/>
          </a:bodyPr>
          <a:lstStyle/>
          <a:p>
            <a:r>
              <a:rPr lang="es-ES_tradnl" sz="2400" dirty="0" smtClean="0">
                <a:solidFill>
                  <a:srgbClr val="000066"/>
                </a:solidFill>
                <a:cs typeface="Times New Roman" pitchFamily="18" charset="0"/>
              </a:rPr>
              <a:t>QUINTO  AÑO</a:t>
            </a:r>
            <a:endParaRPr lang="es-EC" sz="2400" dirty="0">
              <a:solidFill>
                <a:srgbClr val="000066"/>
              </a:solidFill>
            </a:endParaRPr>
          </a:p>
        </p:txBody>
      </p:sp>
      <p:graphicFrame>
        <p:nvGraphicFramePr>
          <p:cNvPr id="20" name="19 Tabla"/>
          <p:cNvGraphicFramePr>
            <a:graphicFrameLocks noGrp="1"/>
          </p:cNvGraphicFramePr>
          <p:nvPr/>
        </p:nvGraphicFramePr>
        <p:xfrm>
          <a:off x="428596" y="1571610"/>
          <a:ext cx="5214974" cy="2286018"/>
        </p:xfrm>
        <a:graphic>
          <a:graphicData uri="http://schemas.openxmlformats.org/drawingml/2006/table">
            <a:tbl>
              <a:tblPr/>
              <a:tblGrid>
                <a:gridCol w="2755430"/>
                <a:gridCol w="1202033"/>
                <a:gridCol w="1257511"/>
              </a:tblGrid>
              <a:tr h="326574">
                <a:tc>
                  <a:txBody>
                    <a:bodyPr/>
                    <a:lstStyle/>
                    <a:p>
                      <a:pPr algn="l" fontAlgn="b"/>
                      <a:endParaRPr lang="es-ES" sz="1100" b="0" i="0" u="none" strike="noStrike" dirty="0">
                        <a:solidFill>
                          <a:srgbClr val="000000"/>
                        </a:solidFill>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Enero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Febrero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574">
                <a:tc>
                  <a:txBody>
                    <a:bodyPr/>
                    <a:lstStyle/>
                    <a:p>
                      <a:pPr algn="l" fontAlgn="b"/>
                      <a:r>
                        <a:rPr lang="es-ES" sz="1100" b="1" i="1" u="none" strike="noStrike">
                          <a:solidFill>
                            <a:srgbClr val="000000"/>
                          </a:solidFill>
                          <a:latin typeface="Calibri"/>
                        </a:rPr>
                        <a:t>Costo Mano de obra directa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574">
                <a:tc>
                  <a:txBody>
                    <a:bodyPr/>
                    <a:lstStyle/>
                    <a:p>
                      <a:pPr algn="l" fontAlgn="b"/>
                      <a:r>
                        <a:rPr lang="es-ES" sz="1100" b="1" i="1" u="none" strike="noStrike">
                          <a:solidFill>
                            <a:srgbClr val="000000"/>
                          </a:solidFill>
                          <a:latin typeface="Calibri"/>
                        </a:rPr>
                        <a:t>Costo de Impresión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 $  19.681,07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 $   19.681,07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574">
                <a:tc>
                  <a:txBody>
                    <a:bodyPr/>
                    <a:lstStyle/>
                    <a:p>
                      <a:pPr algn="l" fontAlgn="b"/>
                      <a:r>
                        <a:rPr lang="es-ES" sz="1100" b="0" i="0" u="none" strike="noStrike">
                          <a:solidFill>
                            <a:srgbClr val="000000"/>
                          </a:solidFill>
                          <a:latin typeface="Calibri"/>
                        </a:rPr>
                        <a:t>Impresión de textos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19.681,07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19.681,07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574">
                <a:tc>
                  <a:txBody>
                    <a:bodyPr/>
                    <a:lstStyle/>
                    <a:p>
                      <a:pPr algn="l" fontAlgn="b"/>
                      <a:r>
                        <a:rPr lang="es-ES" sz="1100" b="1" i="1" u="none" strike="noStrike">
                          <a:solidFill>
                            <a:srgbClr val="000000"/>
                          </a:solidFill>
                          <a:latin typeface="Calibri"/>
                        </a:rPr>
                        <a:t>Gastos generales de fabricación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574">
                <a:tc>
                  <a:txBody>
                    <a:bodyPr/>
                    <a:lstStyle/>
                    <a:p>
                      <a:pPr algn="l" fontAlgn="b"/>
                      <a:r>
                        <a:rPr lang="es-ES" sz="1100" b="0" i="0" u="none" strike="noStrike">
                          <a:solidFill>
                            <a:srgbClr val="000000"/>
                          </a:solidFill>
                          <a:latin typeface="Calibri"/>
                        </a:rPr>
                        <a:t>Transporte de textos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574">
                <a:tc>
                  <a:txBody>
                    <a:bodyPr/>
                    <a:lstStyle/>
                    <a:p>
                      <a:pPr algn="l" fontAlgn="b"/>
                      <a:r>
                        <a:rPr lang="es-ES" sz="1100" b="1" i="1" u="none" strike="noStrike">
                          <a:solidFill>
                            <a:srgbClr val="000000"/>
                          </a:solidFill>
                          <a:latin typeface="Calibri"/>
                        </a:rPr>
                        <a:t>Costo de producción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  19.681,07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   19.721,07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4" name="23 Tabla"/>
          <p:cNvGraphicFramePr>
            <a:graphicFrameLocks noGrp="1"/>
          </p:cNvGraphicFramePr>
          <p:nvPr/>
        </p:nvGraphicFramePr>
        <p:xfrm>
          <a:off x="5643570" y="1571612"/>
          <a:ext cx="1214446" cy="2286015"/>
        </p:xfrm>
        <a:graphic>
          <a:graphicData uri="http://schemas.openxmlformats.org/drawingml/2006/table">
            <a:tbl>
              <a:tblPr/>
              <a:tblGrid>
                <a:gridCol w="1214446"/>
              </a:tblGrid>
              <a:tr h="314841">
                <a:tc>
                  <a:txBody>
                    <a:bodyPr/>
                    <a:lstStyle/>
                    <a:p>
                      <a:pPr algn="r" fontAlgn="ctr"/>
                      <a:r>
                        <a:rPr lang="es-ES" sz="1100" b="1" i="1" u="none" strike="noStrike" dirty="0">
                          <a:solidFill>
                            <a:srgbClr val="000000"/>
                          </a:solidFill>
                          <a:latin typeface="Calibri"/>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328529">
                <a:tc>
                  <a:txBody>
                    <a:bodyPr/>
                    <a:lstStyle/>
                    <a:p>
                      <a:pPr algn="r" fontAlgn="b"/>
                      <a:r>
                        <a:rPr lang="es-ES" sz="1100" b="0" i="0" u="none" strike="noStrike">
                          <a:solidFill>
                            <a:srgbClr val="000000"/>
                          </a:solidFill>
                          <a:latin typeface="Calibri"/>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529">
                <a:tc>
                  <a:txBody>
                    <a:bodyPr/>
                    <a:lstStyle/>
                    <a:p>
                      <a:pPr algn="r" fontAlgn="b"/>
                      <a:r>
                        <a:rPr lang="es-ES" sz="1100" b="0" i="0" u="none" strike="noStrike" dirty="0">
                          <a:solidFill>
                            <a:srgbClr val="000000"/>
                          </a:solidFill>
                          <a:latin typeface="Calibri"/>
                        </a:rPr>
                        <a:t> $  39.362,14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529">
                <a:tc>
                  <a:txBody>
                    <a:bodyPr/>
                    <a:lstStyle/>
                    <a:p>
                      <a:pPr algn="r" fontAlgn="b"/>
                      <a:r>
                        <a:rPr lang="es-ES" sz="1100" b="0" i="0" u="none" strike="noStrike">
                          <a:solidFill>
                            <a:srgbClr val="000000"/>
                          </a:solidFill>
                          <a:latin typeface="Calibri"/>
                        </a:rPr>
                        <a:t> $  39.362,14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529">
                <a:tc>
                  <a:txBody>
                    <a:bodyPr/>
                    <a:lstStyle/>
                    <a:p>
                      <a:pPr algn="r" fontAlgn="b"/>
                      <a:r>
                        <a:rPr lang="es-ES" sz="1100" b="0" i="0" u="none" strike="noStrike">
                          <a:solidFill>
                            <a:srgbClr val="000000"/>
                          </a:solidFill>
                          <a:latin typeface="Calibri"/>
                        </a:rPr>
                        <a:t> $          40,00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529">
                <a:tc>
                  <a:txBody>
                    <a:bodyPr/>
                    <a:lstStyle/>
                    <a:p>
                      <a:pPr algn="r" fontAlgn="b"/>
                      <a:r>
                        <a:rPr lang="es-ES" sz="1100" b="0" i="0" u="none" strike="noStrike">
                          <a:solidFill>
                            <a:srgbClr val="000000"/>
                          </a:solidFill>
                          <a:latin typeface="Calibri"/>
                        </a:rPr>
                        <a:t> $          40,00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529">
                <a:tc>
                  <a:txBody>
                    <a:bodyPr/>
                    <a:lstStyle/>
                    <a:p>
                      <a:pPr algn="r" fontAlgn="b"/>
                      <a:r>
                        <a:rPr lang="es-ES" sz="1100" b="0" i="0" u="none" strike="noStrike" dirty="0">
                          <a:solidFill>
                            <a:srgbClr val="000000"/>
                          </a:solidFill>
                          <a:latin typeface="Calibri"/>
                        </a:rPr>
                        <a:t> $  39.402,14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5" name="24 Tabla"/>
          <p:cNvGraphicFramePr>
            <a:graphicFrameLocks noGrp="1"/>
          </p:cNvGraphicFramePr>
          <p:nvPr/>
        </p:nvGraphicFramePr>
        <p:xfrm>
          <a:off x="428596" y="4357696"/>
          <a:ext cx="5357850" cy="1857387"/>
        </p:xfrm>
        <a:graphic>
          <a:graphicData uri="http://schemas.openxmlformats.org/drawingml/2006/table">
            <a:tbl>
              <a:tblPr/>
              <a:tblGrid>
                <a:gridCol w="2830921"/>
                <a:gridCol w="1234965"/>
                <a:gridCol w="1291964"/>
              </a:tblGrid>
              <a:tr h="265341">
                <a:tc>
                  <a:txBody>
                    <a:bodyPr/>
                    <a:lstStyle/>
                    <a:p>
                      <a:pPr algn="l" fontAlgn="b"/>
                      <a:endParaRPr lang="es-ES" sz="1100" b="0" i="0" u="none" strike="noStrike" dirty="0">
                        <a:solidFill>
                          <a:srgbClr val="000000"/>
                        </a:solidFill>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Enero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Febrero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341">
                <a:tc>
                  <a:txBody>
                    <a:bodyPr/>
                    <a:lstStyle/>
                    <a:p>
                      <a:pPr algn="l" fontAlgn="b"/>
                      <a:r>
                        <a:rPr lang="es-ES" sz="1100" b="1" i="1" u="none" strike="noStrike">
                          <a:solidFill>
                            <a:srgbClr val="000000"/>
                          </a:solidFill>
                          <a:latin typeface="Calibri"/>
                        </a:rPr>
                        <a:t>Costo Mano de obra directa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341">
                <a:tc>
                  <a:txBody>
                    <a:bodyPr/>
                    <a:lstStyle/>
                    <a:p>
                      <a:pPr algn="l" fontAlgn="b"/>
                      <a:r>
                        <a:rPr lang="es-ES" sz="1100" b="1" i="1" u="none" strike="noStrike">
                          <a:solidFill>
                            <a:srgbClr val="000000"/>
                          </a:solidFill>
                          <a:latin typeface="Calibri"/>
                        </a:rPr>
                        <a:t>Costo de Impresión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 $  22.939,03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 $   22.939,03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341">
                <a:tc>
                  <a:txBody>
                    <a:bodyPr/>
                    <a:lstStyle/>
                    <a:p>
                      <a:pPr algn="l" fontAlgn="b"/>
                      <a:r>
                        <a:rPr lang="es-ES" sz="1100" b="0" i="0" u="none" strike="noStrike">
                          <a:solidFill>
                            <a:srgbClr val="000000"/>
                          </a:solidFill>
                          <a:latin typeface="Calibri"/>
                        </a:rPr>
                        <a:t>Impresión de textos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22.939,03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22.939,03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341">
                <a:tc>
                  <a:txBody>
                    <a:bodyPr/>
                    <a:lstStyle/>
                    <a:p>
                      <a:pPr algn="l" fontAlgn="b"/>
                      <a:r>
                        <a:rPr lang="es-ES" sz="1100" b="1" i="1" u="none" strike="noStrike">
                          <a:solidFill>
                            <a:srgbClr val="000000"/>
                          </a:solidFill>
                          <a:latin typeface="Calibri"/>
                        </a:rPr>
                        <a:t>Gastos generales de fabricación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341">
                <a:tc>
                  <a:txBody>
                    <a:bodyPr/>
                    <a:lstStyle/>
                    <a:p>
                      <a:pPr algn="l" fontAlgn="b"/>
                      <a:r>
                        <a:rPr lang="es-ES" sz="1100" b="0" i="0" u="none" strike="noStrike">
                          <a:solidFill>
                            <a:srgbClr val="000000"/>
                          </a:solidFill>
                          <a:latin typeface="Calibri"/>
                        </a:rPr>
                        <a:t>Transporte de textos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341">
                <a:tc>
                  <a:txBody>
                    <a:bodyPr/>
                    <a:lstStyle/>
                    <a:p>
                      <a:pPr algn="l" fontAlgn="b"/>
                      <a:r>
                        <a:rPr lang="es-ES" sz="1100" b="1" i="1" u="none" strike="noStrike">
                          <a:solidFill>
                            <a:srgbClr val="000000"/>
                          </a:solidFill>
                          <a:latin typeface="Calibri"/>
                        </a:rPr>
                        <a:t>Costo de producción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  22.939,03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   22.979,03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8" name="27 Tabla"/>
          <p:cNvGraphicFramePr>
            <a:graphicFrameLocks noGrp="1"/>
          </p:cNvGraphicFramePr>
          <p:nvPr/>
        </p:nvGraphicFramePr>
        <p:xfrm>
          <a:off x="5786446" y="4357694"/>
          <a:ext cx="1214446" cy="1857388"/>
        </p:xfrm>
        <a:graphic>
          <a:graphicData uri="http://schemas.openxmlformats.org/drawingml/2006/table">
            <a:tbl>
              <a:tblPr/>
              <a:tblGrid>
                <a:gridCol w="1214446"/>
              </a:tblGrid>
              <a:tr h="255808">
                <a:tc>
                  <a:txBody>
                    <a:bodyPr/>
                    <a:lstStyle/>
                    <a:p>
                      <a:pPr algn="r" fontAlgn="ctr"/>
                      <a:r>
                        <a:rPr lang="es-ES" sz="1100" b="1" i="1" u="none" strike="noStrike" dirty="0">
                          <a:solidFill>
                            <a:srgbClr val="000000"/>
                          </a:solidFill>
                          <a:latin typeface="Calibri"/>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66930">
                <a:tc>
                  <a:txBody>
                    <a:bodyPr/>
                    <a:lstStyle/>
                    <a:p>
                      <a:pPr algn="r" fontAlgn="b"/>
                      <a:r>
                        <a:rPr lang="es-ES" sz="1100" b="0" i="0" u="none" strike="noStrike">
                          <a:solidFill>
                            <a:srgbClr val="000000"/>
                          </a:solidFill>
                          <a:latin typeface="Calibri"/>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930">
                <a:tc>
                  <a:txBody>
                    <a:bodyPr/>
                    <a:lstStyle/>
                    <a:p>
                      <a:pPr algn="r" fontAlgn="b"/>
                      <a:r>
                        <a:rPr lang="es-ES" sz="1100" b="0" i="0" u="none" strike="noStrike">
                          <a:solidFill>
                            <a:srgbClr val="000000"/>
                          </a:solidFill>
                          <a:latin typeface="Calibri"/>
                        </a:rPr>
                        <a:t> $  45.878,07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930">
                <a:tc>
                  <a:txBody>
                    <a:bodyPr/>
                    <a:lstStyle/>
                    <a:p>
                      <a:pPr algn="r" fontAlgn="b"/>
                      <a:r>
                        <a:rPr lang="es-ES" sz="1100" b="0" i="0" u="none" strike="noStrike">
                          <a:solidFill>
                            <a:srgbClr val="000000"/>
                          </a:solidFill>
                          <a:latin typeface="Calibri"/>
                        </a:rPr>
                        <a:t> $  45.878,07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930">
                <a:tc>
                  <a:txBody>
                    <a:bodyPr/>
                    <a:lstStyle/>
                    <a:p>
                      <a:pPr algn="r" fontAlgn="b"/>
                      <a:r>
                        <a:rPr lang="es-ES" sz="1100" b="0" i="0" u="none" strike="noStrike">
                          <a:solidFill>
                            <a:srgbClr val="000000"/>
                          </a:solidFill>
                          <a:latin typeface="Calibri"/>
                        </a:rPr>
                        <a:t> $          40,00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930">
                <a:tc>
                  <a:txBody>
                    <a:bodyPr/>
                    <a:lstStyle/>
                    <a:p>
                      <a:pPr algn="r" fontAlgn="b"/>
                      <a:r>
                        <a:rPr lang="es-ES" sz="1100" b="0" i="0" u="none" strike="noStrike">
                          <a:solidFill>
                            <a:srgbClr val="000000"/>
                          </a:solidFill>
                          <a:latin typeface="Calibri"/>
                        </a:rPr>
                        <a:t> $          40,00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930">
                <a:tc>
                  <a:txBody>
                    <a:bodyPr/>
                    <a:lstStyle/>
                    <a:p>
                      <a:pPr algn="r" fontAlgn="b"/>
                      <a:r>
                        <a:rPr lang="es-ES" sz="1100" b="0" i="0" u="none" strike="noStrike" dirty="0">
                          <a:solidFill>
                            <a:srgbClr val="000000"/>
                          </a:solidFill>
                          <a:latin typeface="Calibri"/>
                        </a:rPr>
                        <a:t> $  45.918,07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2643174" y="285728"/>
            <a:ext cx="4714908" cy="461665"/>
          </a:xfrm>
          <a:prstGeom prst="rect">
            <a:avLst/>
          </a:prstGeom>
          <a:noFill/>
          <a:ln w="9525">
            <a:solidFill>
              <a:srgbClr val="000066"/>
            </a:solidFill>
            <a:miter lim="800000"/>
            <a:headEnd/>
            <a:tailEnd/>
          </a:ln>
        </p:spPr>
        <p:txBody>
          <a:bodyPr wrap="square">
            <a:spAutoFit/>
          </a:bodyPr>
          <a:lstStyle/>
          <a:p>
            <a:r>
              <a:rPr lang="es-ES_tradnl" sz="2400" dirty="0" smtClean="0">
                <a:solidFill>
                  <a:srgbClr val="FF0000"/>
                </a:solidFill>
                <a:cs typeface="Times New Roman" pitchFamily="18" charset="0"/>
              </a:rPr>
              <a:t>EGRESOS</a:t>
            </a:r>
            <a:endParaRPr lang="es-EC" sz="2400" dirty="0">
              <a:solidFill>
                <a:srgbClr val="FF0000"/>
              </a:solidFill>
              <a:latin typeface="Tahoma" pitchFamily="34" charset="0"/>
            </a:endParaRPr>
          </a:p>
        </p:txBody>
      </p:sp>
      <p:sp>
        <p:nvSpPr>
          <p:cNvPr id="17" name="Line 4"/>
          <p:cNvSpPr>
            <a:spLocks noChangeShapeType="1"/>
          </p:cNvSpPr>
          <p:nvPr/>
        </p:nvSpPr>
        <p:spPr bwMode="auto">
          <a:xfrm flipV="1">
            <a:off x="7729584" y="485293"/>
            <a:ext cx="957112" cy="7212"/>
          </a:xfrm>
          <a:prstGeom prst="line">
            <a:avLst/>
          </a:prstGeom>
          <a:noFill/>
          <a:ln w="9525">
            <a:solidFill>
              <a:srgbClr val="FF0000"/>
            </a:solidFill>
            <a:round/>
            <a:headEnd/>
            <a:tailEnd/>
          </a:ln>
        </p:spPr>
        <p:txBody>
          <a:bodyPr/>
          <a:lstStyle/>
          <a:p>
            <a:endParaRPr lang="es-ES"/>
          </a:p>
        </p:txBody>
      </p:sp>
      <p:sp>
        <p:nvSpPr>
          <p:cNvPr id="18" name="Line 5"/>
          <p:cNvSpPr>
            <a:spLocks noChangeShapeType="1"/>
          </p:cNvSpPr>
          <p:nvPr/>
        </p:nvSpPr>
        <p:spPr bwMode="auto">
          <a:xfrm flipH="1">
            <a:off x="8643966" y="500042"/>
            <a:ext cx="45719" cy="5812268"/>
          </a:xfrm>
          <a:prstGeom prst="line">
            <a:avLst/>
          </a:prstGeom>
          <a:noFill/>
          <a:ln w="9525">
            <a:solidFill>
              <a:srgbClr val="000080"/>
            </a:solidFill>
            <a:round/>
            <a:headEnd/>
            <a:tailEnd/>
          </a:ln>
        </p:spPr>
        <p:txBody>
          <a:bodyPr/>
          <a:lstStyle/>
          <a:p>
            <a:endParaRPr lang="es-ES"/>
          </a:p>
        </p:txBody>
      </p:sp>
      <p:grpSp>
        <p:nvGrpSpPr>
          <p:cNvPr id="2" name="Group 8"/>
          <p:cNvGrpSpPr>
            <a:grpSpLocks/>
          </p:cNvGrpSpPr>
          <p:nvPr/>
        </p:nvGrpSpPr>
        <p:grpSpPr bwMode="auto">
          <a:xfrm>
            <a:off x="7381942" y="311517"/>
            <a:ext cx="304800" cy="304800"/>
            <a:chOff x="528" y="1200"/>
            <a:chExt cx="192" cy="192"/>
          </a:xfrm>
        </p:grpSpPr>
        <p:sp>
          <p:nvSpPr>
            <p:cNvPr id="21"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2"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13" name="Text Box 5"/>
          <p:cNvSpPr txBox="1">
            <a:spLocks noChangeArrowheads="1"/>
          </p:cNvSpPr>
          <p:nvPr/>
        </p:nvSpPr>
        <p:spPr bwMode="auto">
          <a:xfrm>
            <a:off x="571472" y="857232"/>
            <a:ext cx="3272050" cy="461665"/>
          </a:xfrm>
          <a:prstGeom prst="rect">
            <a:avLst/>
          </a:prstGeom>
          <a:noFill/>
          <a:ln w="9525">
            <a:solidFill>
              <a:srgbClr val="000066"/>
            </a:solidFill>
            <a:miter lim="800000"/>
            <a:headEnd/>
            <a:tailEnd/>
          </a:ln>
        </p:spPr>
        <p:txBody>
          <a:bodyPr wrap="none">
            <a:spAutoFit/>
          </a:bodyPr>
          <a:lstStyle/>
          <a:p>
            <a:r>
              <a:rPr lang="es-ES" sz="2400" b="1" dirty="0" smtClean="0">
                <a:solidFill>
                  <a:schemeClr val="tx1"/>
                </a:solidFill>
                <a:latin typeface="Tahoma" pitchFamily="34" charset="0"/>
                <a:cs typeface="Times New Roman" pitchFamily="18" charset="0"/>
              </a:rPr>
              <a:t>GASTOS DE VENTAS</a:t>
            </a:r>
            <a:endParaRPr lang="es-EC" sz="2400" b="1" dirty="0">
              <a:solidFill>
                <a:schemeClr val="tx1"/>
              </a:solidFill>
              <a:latin typeface="Tahoma" pitchFamily="34" charset="0"/>
            </a:endParaRPr>
          </a:p>
        </p:txBody>
      </p:sp>
      <p:sp>
        <p:nvSpPr>
          <p:cNvPr id="11" name="Text Box 2"/>
          <p:cNvSpPr txBox="1">
            <a:spLocks noChangeArrowheads="1"/>
          </p:cNvSpPr>
          <p:nvPr/>
        </p:nvSpPr>
        <p:spPr bwMode="auto">
          <a:xfrm>
            <a:off x="428596" y="1357298"/>
            <a:ext cx="2786082" cy="461665"/>
          </a:xfrm>
          <a:prstGeom prst="rect">
            <a:avLst/>
          </a:prstGeom>
          <a:noFill/>
          <a:ln w="9525">
            <a:solidFill>
              <a:srgbClr val="FF0000"/>
            </a:solidFill>
            <a:miter lim="800000"/>
            <a:headEnd/>
            <a:tailEnd/>
          </a:ln>
        </p:spPr>
        <p:txBody>
          <a:bodyPr wrap="square">
            <a:spAutoFit/>
          </a:bodyPr>
          <a:lstStyle/>
          <a:p>
            <a:r>
              <a:rPr lang="es-ES_tradnl" sz="2400" dirty="0" smtClean="0">
                <a:solidFill>
                  <a:srgbClr val="000066"/>
                </a:solidFill>
                <a:cs typeface="Times New Roman" pitchFamily="18" charset="0"/>
              </a:rPr>
              <a:t>PRIMER AÑO</a:t>
            </a:r>
            <a:endParaRPr lang="es-EC" sz="2400" dirty="0">
              <a:solidFill>
                <a:srgbClr val="000066"/>
              </a:solidFill>
            </a:endParaRPr>
          </a:p>
        </p:txBody>
      </p:sp>
      <p:graphicFrame>
        <p:nvGraphicFramePr>
          <p:cNvPr id="15" name="14 Tabla"/>
          <p:cNvGraphicFramePr>
            <a:graphicFrameLocks noGrp="1"/>
          </p:cNvGraphicFramePr>
          <p:nvPr/>
        </p:nvGraphicFramePr>
        <p:xfrm>
          <a:off x="428596" y="1857364"/>
          <a:ext cx="6715173" cy="2194560"/>
        </p:xfrm>
        <a:graphic>
          <a:graphicData uri="http://schemas.openxmlformats.org/drawingml/2006/table">
            <a:tbl>
              <a:tblPr/>
              <a:tblGrid>
                <a:gridCol w="2280360"/>
                <a:gridCol w="825407"/>
                <a:gridCol w="811417"/>
                <a:gridCol w="1063236"/>
                <a:gridCol w="909346"/>
                <a:gridCol w="825407"/>
              </a:tblGrid>
              <a:tr h="182880">
                <a:tc>
                  <a:txBody>
                    <a:bodyPr/>
                    <a:lstStyle/>
                    <a:p>
                      <a:pPr algn="l" fontAlgn="b"/>
                      <a:endParaRPr lang="es-ES" sz="1100" b="0" i="0" u="none" strike="noStrike" dirty="0">
                        <a:solidFill>
                          <a:srgbClr val="000000"/>
                        </a:solidFill>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Enero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Febrero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Marzo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Abril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Mayo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s-ES" sz="1100" b="1" i="1" u="none" strike="noStrike">
                          <a:solidFill>
                            <a:srgbClr val="000000"/>
                          </a:solidFill>
                          <a:latin typeface="Calibri"/>
                        </a:rPr>
                        <a:t>Sueldo de vendedores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$ 600,00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$ 600,00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$ 600,00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$ 600,00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$ 600,00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s-ES" sz="1100" b="1" i="1" u="none" strike="noStrike">
                          <a:solidFill>
                            <a:srgbClr val="000000"/>
                          </a:solidFill>
                          <a:latin typeface="Calibri"/>
                        </a:rPr>
                        <a:t>Fondo de Reserva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s-ES" sz="1100" b="1" i="1" u="none" strike="noStrike">
                          <a:solidFill>
                            <a:srgbClr val="000000"/>
                          </a:solidFill>
                          <a:latin typeface="Calibri"/>
                        </a:rPr>
                        <a:t>Aporte Patronal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72,90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72,90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72,90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72,90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72,90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s-ES" sz="1100" b="1" i="1" u="none" strike="noStrike">
                          <a:solidFill>
                            <a:srgbClr val="000000"/>
                          </a:solidFill>
                          <a:latin typeface="Calibri"/>
                        </a:rPr>
                        <a:t>Décimo tercer sueldo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s-ES" sz="1100" b="1" i="1" u="none" strike="noStrike">
                          <a:solidFill>
                            <a:srgbClr val="000000"/>
                          </a:solidFill>
                          <a:latin typeface="Calibri"/>
                        </a:rPr>
                        <a:t>Décimo cuarto Sueldo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48,67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48,67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48,67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48,67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48,67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s-ES" sz="1100" b="1" i="1" u="none" strike="noStrike">
                          <a:solidFill>
                            <a:srgbClr val="000000"/>
                          </a:solidFill>
                          <a:latin typeface="Calibri"/>
                        </a:rPr>
                        <a:t>Vacaciones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s-ES" sz="1100" b="1" i="1" u="none" strike="noStrike">
                          <a:solidFill>
                            <a:srgbClr val="000000"/>
                          </a:solidFill>
                          <a:latin typeface="Calibri"/>
                        </a:rPr>
                        <a:t>Comisiones de vendedores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225,15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788,10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112,65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s-ES" sz="1100" b="1" i="1" u="none" strike="noStrike">
                          <a:solidFill>
                            <a:srgbClr val="000000"/>
                          </a:solidFill>
                          <a:latin typeface="Calibri"/>
                        </a:rPr>
                        <a:t>Comisiones librerías y editoriales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4.503,00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15.762,00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2.253,00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s-ES" sz="1100" b="1" i="1" u="none" strike="noStrike">
                          <a:solidFill>
                            <a:srgbClr val="000000"/>
                          </a:solidFill>
                          <a:latin typeface="Calibri"/>
                        </a:rPr>
                        <a:t>Transporte de mercadería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45,03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157,62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22,53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s-ES" sz="1100" b="1" i="1" u="none" strike="noStrike">
                          <a:solidFill>
                            <a:srgbClr val="000000"/>
                          </a:solidFill>
                          <a:latin typeface="Calibri"/>
                        </a:rPr>
                        <a:t>Artículos promocionales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430,00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fontAlgn="b"/>
                      <a:r>
                        <a:rPr lang="es-ES" sz="1100" b="1" i="1" u="none" strike="noStrike">
                          <a:solidFill>
                            <a:srgbClr val="000000"/>
                          </a:solidFill>
                          <a:latin typeface="Calibri"/>
                        </a:rPr>
                        <a:t>Total Gastos de ventas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$ 1.276,57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$ 846,57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$ 5.619,75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$ 17.554,29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$ 3.234,75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0" name="19 Tabla"/>
          <p:cNvGraphicFramePr>
            <a:graphicFrameLocks noGrp="1"/>
          </p:cNvGraphicFramePr>
          <p:nvPr/>
        </p:nvGraphicFramePr>
        <p:xfrm>
          <a:off x="7143768" y="1857364"/>
          <a:ext cx="889000" cy="2214576"/>
        </p:xfrm>
        <a:graphic>
          <a:graphicData uri="http://schemas.openxmlformats.org/drawingml/2006/table">
            <a:tbl>
              <a:tblPr/>
              <a:tblGrid>
                <a:gridCol w="889000"/>
              </a:tblGrid>
              <a:tr h="177475">
                <a:tc>
                  <a:txBody>
                    <a:bodyPr/>
                    <a:lstStyle/>
                    <a:p>
                      <a:pPr algn="ctr" fontAlgn="ctr"/>
                      <a:r>
                        <a:rPr lang="es-ES" sz="1100" b="1" i="1" u="none" strike="noStrike">
                          <a:solidFill>
                            <a:srgbClr val="000000"/>
                          </a:solidFill>
                          <a:latin typeface="Calibri"/>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85191">
                <a:tc>
                  <a:txBody>
                    <a:bodyPr/>
                    <a:lstStyle/>
                    <a:p>
                      <a:pPr algn="r" fontAlgn="b"/>
                      <a:r>
                        <a:rPr lang="es-ES" sz="1100" b="1" i="1" u="none" strike="noStrike">
                          <a:solidFill>
                            <a:srgbClr val="000000"/>
                          </a:solidFill>
                          <a:latin typeface="Calibri"/>
                        </a:rPr>
                        <a:t>$ 3.000,00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191">
                <a:tc>
                  <a:txBody>
                    <a:bodyPr/>
                    <a:lstStyle/>
                    <a:p>
                      <a:pPr algn="r" fontAlgn="b"/>
                      <a:r>
                        <a:rPr lang="es-ES" sz="1100" b="1" i="1" u="none" strike="noStrike">
                          <a:solidFill>
                            <a:srgbClr val="000000"/>
                          </a:solidFill>
                          <a:latin typeface="Calibri"/>
                        </a:rPr>
                        <a:t>$ 250,00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191">
                <a:tc>
                  <a:txBody>
                    <a:bodyPr/>
                    <a:lstStyle/>
                    <a:p>
                      <a:pPr algn="r" fontAlgn="b"/>
                      <a:r>
                        <a:rPr lang="es-ES" sz="1100" b="1" i="1" u="none" strike="noStrike">
                          <a:solidFill>
                            <a:srgbClr val="000000"/>
                          </a:solidFill>
                          <a:latin typeface="Calibri"/>
                        </a:rPr>
                        <a:t>$ 364,50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191">
                <a:tc>
                  <a:txBody>
                    <a:bodyPr/>
                    <a:lstStyle/>
                    <a:p>
                      <a:pPr algn="r" fontAlgn="b"/>
                      <a:r>
                        <a:rPr lang="es-ES" sz="1100" b="1" i="1" u="none" strike="noStrike">
                          <a:solidFill>
                            <a:srgbClr val="000000"/>
                          </a:solidFill>
                          <a:latin typeface="Calibri"/>
                        </a:rPr>
                        <a:t>$ 250,00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191">
                <a:tc>
                  <a:txBody>
                    <a:bodyPr/>
                    <a:lstStyle/>
                    <a:p>
                      <a:pPr algn="r" fontAlgn="b"/>
                      <a:r>
                        <a:rPr lang="es-ES" sz="1100" b="1" i="1" u="none" strike="noStrike">
                          <a:solidFill>
                            <a:srgbClr val="000000"/>
                          </a:solidFill>
                          <a:latin typeface="Calibri"/>
                        </a:rPr>
                        <a:t>$ 243,33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191">
                <a:tc>
                  <a:txBody>
                    <a:bodyPr/>
                    <a:lstStyle/>
                    <a:p>
                      <a:pPr algn="r" fontAlgn="b"/>
                      <a:r>
                        <a:rPr lang="es-ES" sz="1100" b="1" i="1" u="none" strike="noStrike">
                          <a:solidFill>
                            <a:srgbClr val="000000"/>
                          </a:solidFill>
                          <a:latin typeface="Calibri"/>
                        </a:rPr>
                        <a:t>$ 125,00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191">
                <a:tc>
                  <a:txBody>
                    <a:bodyPr/>
                    <a:lstStyle/>
                    <a:p>
                      <a:pPr algn="r" fontAlgn="b"/>
                      <a:r>
                        <a:rPr lang="es-ES" sz="1100" b="1" i="1" u="none" strike="noStrike">
                          <a:solidFill>
                            <a:srgbClr val="000000"/>
                          </a:solidFill>
                          <a:latin typeface="Calibri"/>
                        </a:rPr>
                        <a:t>$ 1.125,90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191">
                <a:tc>
                  <a:txBody>
                    <a:bodyPr/>
                    <a:lstStyle/>
                    <a:p>
                      <a:pPr algn="r" fontAlgn="b"/>
                      <a:r>
                        <a:rPr lang="es-ES" sz="1100" b="1" i="1" u="none" strike="noStrike">
                          <a:solidFill>
                            <a:srgbClr val="000000"/>
                          </a:solidFill>
                          <a:latin typeface="Calibri"/>
                        </a:rPr>
                        <a:t>$ 22.518,00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191">
                <a:tc>
                  <a:txBody>
                    <a:bodyPr/>
                    <a:lstStyle/>
                    <a:p>
                      <a:pPr algn="r" fontAlgn="b"/>
                      <a:r>
                        <a:rPr lang="es-ES" sz="1100" b="1" i="1" u="none" strike="noStrike">
                          <a:solidFill>
                            <a:srgbClr val="000000"/>
                          </a:solidFill>
                          <a:latin typeface="Calibri"/>
                        </a:rPr>
                        <a:t>$ 225,18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191">
                <a:tc>
                  <a:txBody>
                    <a:bodyPr/>
                    <a:lstStyle/>
                    <a:p>
                      <a:pPr algn="r" fontAlgn="b"/>
                      <a:r>
                        <a:rPr lang="es-ES" sz="1100" b="1" i="1" u="none" strike="noStrike">
                          <a:solidFill>
                            <a:srgbClr val="000000"/>
                          </a:solidFill>
                          <a:latin typeface="Calibri"/>
                        </a:rPr>
                        <a:t>$ 430,00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191">
                <a:tc>
                  <a:txBody>
                    <a:bodyPr/>
                    <a:lstStyle/>
                    <a:p>
                      <a:pPr algn="r" fontAlgn="b"/>
                      <a:r>
                        <a:rPr lang="es-ES" sz="1100" b="1" i="1" u="none" strike="noStrike" dirty="0">
                          <a:solidFill>
                            <a:srgbClr val="000000"/>
                          </a:solidFill>
                          <a:latin typeface="Calibri"/>
                        </a:rPr>
                        <a:t>$ 28.531,91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3" name="22 Tabla"/>
          <p:cNvGraphicFramePr>
            <a:graphicFrameLocks noGrp="1"/>
          </p:cNvGraphicFramePr>
          <p:nvPr/>
        </p:nvGraphicFramePr>
        <p:xfrm>
          <a:off x="428596" y="4143380"/>
          <a:ext cx="5357849" cy="1006228"/>
        </p:xfrm>
        <a:graphic>
          <a:graphicData uri="http://schemas.openxmlformats.org/drawingml/2006/table">
            <a:tbl>
              <a:tblPr/>
              <a:tblGrid>
                <a:gridCol w="2453173"/>
                <a:gridCol w="887958"/>
                <a:gridCol w="872908"/>
                <a:gridCol w="1143810"/>
              </a:tblGrid>
              <a:tr h="177800">
                <a:tc gridSpan="4">
                  <a:txBody>
                    <a:bodyPr/>
                    <a:lstStyle/>
                    <a:p>
                      <a:pPr algn="ctr" fontAlgn="b"/>
                      <a:r>
                        <a:rPr lang="es-ES" sz="1100" b="1" i="0" u="none" strike="noStrike">
                          <a:solidFill>
                            <a:srgbClr val="000000"/>
                          </a:solidFill>
                          <a:latin typeface="Calibri"/>
                        </a:rPr>
                        <a:t>Sueldos y/o Salarios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41376">
                <a:tc>
                  <a:txBody>
                    <a:bodyPr/>
                    <a:lstStyle/>
                    <a:p>
                      <a:pPr algn="ctr" fontAlgn="ctr"/>
                      <a:r>
                        <a:rPr lang="es-ES" sz="1100" b="1" i="0" u="none" strike="noStrike">
                          <a:solidFill>
                            <a:srgbClr val="000000"/>
                          </a:solidFill>
                          <a:latin typeface="Calibri"/>
                        </a:rPr>
                        <a:t>Personal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Cantidad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Sueldos/ Salarios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1" i="0" u="none" strike="noStrike">
                          <a:solidFill>
                            <a:srgbClr val="000000"/>
                          </a:solidFill>
                          <a:latin typeface="Calibri"/>
                        </a:rPr>
                        <a:t>Mensual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88">
                <a:tc>
                  <a:txBody>
                    <a:bodyPr/>
                    <a:lstStyle/>
                    <a:p>
                      <a:pPr algn="just" fontAlgn="t"/>
                      <a:r>
                        <a:rPr lang="es-ES" sz="1100" b="0" i="0" u="none" strike="noStrike">
                          <a:solidFill>
                            <a:srgbClr val="000000"/>
                          </a:solidFill>
                          <a:latin typeface="Calibri"/>
                        </a:rPr>
                        <a:t>Vendedores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100" b="0" i="0" u="none" strike="noStrike">
                          <a:solidFill>
                            <a:srgbClr val="000000"/>
                          </a:solidFill>
                          <a:latin typeface="Calibri"/>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S" sz="1100" b="0" i="0" u="none" strike="noStrike">
                          <a:solidFill>
                            <a:srgbClr val="000000"/>
                          </a:solidFill>
                          <a:latin typeface="Calibri"/>
                        </a:rPr>
                        <a:t>$ 300,00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S" sz="1100" b="0" i="0" u="none" strike="noStrike">
                          <a:solidFill>
                            <a:srgbClr val="000000"/>
                          </a:solidFill>
                          <a:latin typeface="Calibri"/>
                        </a:rPr>
                        <a:t>$ 600,00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268">
                <a:tc gridSpan="3">
                  <a:txBody>
                    <a:bodyPr/>
                    <a:lstStyle/>
                    <a:p>
                      <a:pPr algn="ctr" fontAlgn="t"/>
                      <a:r>
                        <a:rPr lang="es-ES" sz="1000" b="1" i="0" u="none" strike="noStrike">
                          <a:solidFill>
                            <a:srgbClr val="000000"/>
                          </a:solidFill>
                          <a:latin typeface="Calibri"/>
                        </a:rPr>
                        <a:t>TOTAL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pPr algn="r" fontAlgn="t"/>
                      <a:r>
                        <a:rPr lang="es-ES" sz="1000" b="1" i="0" u="none" strike="noStrike" dirty="0">
                          <a:solidFill>
                            <a:srgbClr val="000000"/>
                          </a:solidFill>
                          <a:latin typeface="Calibri"/>
                        </a:rPr>
                        <a:t>$ 600,00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4" name="23 Tabla"/>
          <p:cNvGraphicFramePr>
            <a:graphicFrameLocks noGrp="1"/>
          </p:cNvGraphicFramePr>
          <p:nvPr/>
        </p:nvGraphicFramePr>
        <p:xfrm>
          <a:off x="428596" y="5143512"/>
          <a:ext cx="7858179" cy="1500375"/>
        </p:xfrm>
        <a:graphic>
          <a:graphicData uri="http://schemas.openxmlformats.org/drawingml/2006/table">
            <a:tbl>
              <a:tblPr/>
              <a:tblGrid>
                <a:gridCol w="716024"/>
                <a:gridCol w="2354199"/>
                <a:gridCol w="1066802"/>
                <a:gridCol w="835362"/>
                <a:gridCol w="1095733"/>
                <a:gridCol w="933000"/>
                <a:gridCol w="857059"/>
              </a:tblGrid>
              <a:tr h="172854">
                <a:tc gridSpan="7">
                  <a:txBody>
                    <a:bodyPr/>
                    <a:lstStyle/>
                    <a:p>
                      <a:pPr algn="ctr" fontAlgn="b"/>
                      <a:r>
                        <a:rPr lang="es-ES" sz="1000" b="1" i="1" u="none" strike="noStrike">
                          <a:solidFill>
                            <a:srgbClr val="000000"/>
                          </a:solidFill>
                          <a:latin typeface="Calibri"/>
                        </a:rPr>
                        <a:t>Comisiones vendedores</a:t>
                      </a:r>
                    </a:p>
                  </a:txBody>
                  <a:tcPr marL="6914" marR="6914" marT="6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97821">
                <a:tc>
                  <a:txBody>
                    <a:bodyPr/>
                    <a:lstStyle/>
                    <a:p>
                      <a:pPr algn="ctr" fontAlgn="ctr"/>
                      <a:r>
                        <a:rPr lang="es-ES" sz="1000" b="1" i="0" u="none" strike="noStrike">
                          <a:solidFill>
                            <a:srgbClr val="000000"/>
                          </a:solidFill>
                          <a:latin typeface="Calibri"/>
                        </a:rPr>
                        <a:t>Año</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a:solidFill>
                            <a:srgbClr val="000000"/>
                          </a:solidFill>
                          <a:latin typeface="Calibri"/>
                        </a:rPr>
                        <a:t>Detalles</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1" i="0" u="none" strike="noStrike">
                          <a:solidFill>
                            <a:srgbClr val="000000"/>
                          </a:solidFill>
                          <a:latin typeface="Calibri"/>
                        </a:rPr>
                        <a:t>Porcentaje de comisión</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000" b="1" i="1" u="none" strike="noStrike">
                          <a:solidFill>
                            <a:srgbClr val="000000"/>
                          </a:solidFill>
                          <a:latin typeface="Calibri"/>
                        </a:rPr>
                        <a:t>Marzo</a:t>
                      </a:r>
                    </a:p>
                  </a:txBody>
                  <a:tcPr marL="6914" marR="6914" marT="6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s-ES" sz="1000" b="1" i="1" u="none" strike="noStrike">
                          <a:solidFill>
                            <a:srgbClr val="000000"/>
                          </a:solidFill>
                          <a:latin typeface="Calibri"/>
                        </a:rPr>
                        <a:t>Abril</a:t>
                      </a:r>
                    </a:p>
                  </a:txBody>
                  <a:tcPr marL="6914" marR="6914" marT="6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s-ES" sz="1000" b="1" i="1" u="none" strike="noStrike">
                          <a:solidFill>
                            <a:srgbClr val="000000"/>
                          </a:solidFill>
                          <a:latin typeface="Calibri"/>
                        </a:rPr>
                        <a:t>Mayo</a:t>
                      </a:r>
                    </a:p>
                  </a:txBody>
                  <a:tcPr marL="6914" marR="6914" marT="6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s-ES" sz="1000" b="1" i="1" u="none" strike="noStrike">
                          <a:solidFill>
                            <a:srgbClr val="000000"/>
                          </a:solidFill>
                          <a:latin typeface="Calibri"/>
                        </a:rPr>
                        <a:t>Total</a:t>
                      </a:r>
                    </a:p>
                  </a:txBody>
                  <a:tcPr marL="6914" marR="6914" marT="6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65940">
                <a:tc>
                  <a:txBody>
                    <a:bodyPr/>
                    <a:lstStyle/>
                    <a:p>
                      <a:pPr algn="ctr" fontAlgn="ctr"/>
                      <a:r>
                        <a:rPr lang="es-ES" sz="1000" b="0" i="0" u="none" strike="noStrike">
                          <a:solidFill>
                            <a:srgbClr val="000000"/>
                          </a:solidFill>
                          <a:latin typeface="Calibri"/>
                        </a:rPr>
                        <a:t>1</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Vendedores</a:t>
                      </a:r>
                    </a:p>
                  </a:txBody>
                  <a:tcPr marL="6914" marR="6914" marT="6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Calibri"/>
                        </a:rPr>
                        <a:t>1%</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Calibri"/>
                        </a:rPr>
                        <a:t> $     225,15 </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Calibri"/>
                        </a:rPr>
                        <a:t> $             788,10 </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Calibri"/>
                        </a:rPr>
                        <a:t> $        112,65 </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1.125,90 </a:t>
                      </a:r>
                    </a:p>
                  </a:txBody>
                  <a:tcPr marL="6914" marR="6914" marT="6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940">
                <a:tc>
                  <a:txBody>
                    <a:bodyPr/>
                    <a:lstStyle/>
                    <a:p>
                      <a:pPr algn="ctr" fontAlgn="ctr"/>
                      <a:r>
                        <a:rPr lang="es-ES" sz="1000" b="0" i="0" u="none" strike="noStrike">
                          <a:solidFill>
                            <a:srgbClr val="000000"/>
                          </a:solidFill>
                          <a:latin typeface="Calibri"/>
                        </a:rPr>
                        <a:t>2</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Vendedores</a:t>
                      </a:r>
                    </a:p>
                  </a:txBody>
                  <a:tcPr marL="6914" marR="6914" marT="6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Calibri"/>
                        </a:rPr>
                        <a:t>1%</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Calibri"/>
                        </a:rPr>
                        <a:t> $     254,10 </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Calibri"/>
                        </a:rPr>
                        <a:t> $             889,65 </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Calibri"/>
                        </a:rPr>
                        <a:t> $        127,05 </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1.270,80 </a:t>
                      </a:r>
                    </a:p>
                  </a:txBody>
                  <a:tcPr marL="6914" marR="6914" marT="6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940">
                <a:tc>
                  <a:txBody>
                    <a:bodyPr/>
                    <a:lstStyle/>
                    <a:p>
                      <a:pPr algn="ctr" fontAlgn="ctr"/>
                      <a:r>
                        <a:rPr lang="es-ES" sz="1000" b="0" i="0" u="none" strike="noStrike">
                          <a:solidFill>
                            <a:srgbClr val="000000"/>
                          </a:solidFill>
                          <a:latin typeface="Calibri"/>
                        </a:rPr>
                        <a:t>3</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Vendedores</a:t>
                      </a:r>
                    </a:p>
                  </a:txBody>
                  <a:tcPr marL="6914" marR="6914" marT="6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Calibri"/>
                        </a:rPr>
                        <a:t>1%</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Calibri"/>
                        </a:rPr>
                        <a:t> $     273,45 </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Calibri"/>
                        </a:rPr>
                        <a:t> $             957,15 </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Calibri"/>
                        </a:rPr>
                        <a:t> $        136,80 </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1.367,40 </a:t>
                      </a:r>
                    </a:p>
                  </a:txBody>
                  <a:tcPr marL="6914" marR="6914" marT="6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940">
                <a:tc>
                  <a:txBody>
                    <a:bodyPr/>
                    <a:lstStyle/>
                    <a:p>
                      <a:pPr algn="ctr" fontAlgn="ctr"/>
                      <a:r>
                        <a:rPr lang="es-ES" sz="1000" b="0" i="0" u="none" strike="noStrike">
                          <a:solidFill>
                            <a:srgbClr val="000000"/>
                          </a:solidFill>
                          <a:latin typeface="Calibri"/>
                        </a:rPr>
                        <a:t>4</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Vendedores</a:t>
                      </a:r>
                    </a:p>
                  </a:txBody>
                  <a:tcPr marL="6914" marR="6914" marT="6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Calibri"/>
                        </a:rPr>
                        <a:t>1%</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Calibri"/>
                        </a:rPr>
                        <a:t> $     291,45 </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Calibri"/>
                        </a:rPr>
                        <a:t> $         1.020,15 </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Calibri"/>
                        </a:rPr>
                        <a:t> $        145,65 </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 $   1.457,25 </a:t>
                      </a:r>
                    </a:p>
                  </a:txBody>
                  <a:tcPr marL="6914" marR="6914" marT="6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940">
                <a:tc>
                  <a:txBody>
                    <a:bodyPr/>
                    <a:lstStyle/>
                    <a:p>
                      <a:pPr algn="ctr" fontAlgn="ctr"/>
                      <a:r>
                        <a:rPr lang="es-ES" sz="1000" b="0" i="0" u="none" strike="noStrike">
                          <a:solidFill>
                            <a:srgbClr val="000000"/>
                          </a:solidFill>
                          <a:latin typeface="Calibri"/>
                        </a:rPr>
                        <a:t>5</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Calibri"/>
                        </a:rPr>
                        <a:t>Vendedores</a:t>
                      </a:r>
                    </a:p>
                  </a:txBody>
                  <a:tcPr marL="6914" marR="6914" marT="6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1000" b="0" i="0" u="none" strike="noStrike">
                          <a:solidFill>
                            <a:srgbClr val="000000"/>
                          </a:solidFill>
                          <a:latin typeface="Calibri"/>
                        </a:rPr>
                        <a:t>1%</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Calibri"/>
                        </a:rPr>
                        <a:t> $     323,55 </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Calibri"/>
                        </a:rPr>
                        <a:t> $         1.132,20 </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latin typeface="Calibri"/>
                        </a:rPr>
                        <a:t> $        161,85 </a:t>
                      </a:r>
                    </a:p>
                  </a:txBody>
                  <a:tcPr marL="6914" marR="6914" marT="69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latin typeface="Calibri"/>
                        </a:rPr>
                        <a:t> $   1.617,60 </a:t>
                      </a:r>
                    </a:p>
                  </a:txBody>
                  <a:tcPr marL="6914" marR="6914" marT="69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2643174" y="285728"/>
            <a:ext cx="4714908" cy="461665"/>
          </a:xfrm>
          <a:prstGeom prst="rect">
            <a:avLst/>
          </a:prstGeom>
          <a:noFill/>
          <a:ln w="9525">
            <a:solidFill>
              <a:srgbClr val="000066"/>
            </a:solidFill>
            <a:miter lim="800000"/>
            <a:headEnd/>
            <a:tailEnd/>
          </a:ln>
        </p:spPr>
        <p:txBody>
          <a:bodyPr wrap="square">
            <a:spAutoFit/>
          </a:bodyPr>
          <a:lstStyle/>
          <a:p>
            <a:r>
              <a:rPr lang="es-ES_tradnl" sz="2400" dirty="0" smtClean="0">
                <a:solidFill>
                  <a:srgbClr val="FF0000"/>
                </a:solidFill>
                <a:cs typeface="Times New Roman" pitchFamily="18" charset="0"/>
              </a:rPr>
              <a:t>EGRESOS</a:t>
            </a:r>
            <a:endParaRPr lang="es-EC" sz="2400" dirty="0">
              <a:solidFill>
                <a:srgbClr val="FF0000"/>
              </a:solidFill>
              <a:latin typeface="Tahoma" pitchFamily="34" charset="0"/>
            </a:endParaRPr>
          </a:p>
        </p:txBody>
      </p:sp>
      <p:sp>
        <p:nvSpPr>
          <p:cNvPr id="17" name="Line 4"/>
          <p:cNvSpPr>
            <a:spLocks noChangeShapeType="1"/>
          </p:cNvSpPr>
          <p:nvPr/>
        </p:nvSpPr>
        <p:spPr bwMode="auto">
          <a:xfrm flipV="1">
            <a:off x="7729584" y="485293"/>
            <a:ext cx="957112" cy="7212"/>
          </a:xfrm>
          <a:prstGeom prst="line">
            <a:avLst/>
          </a:prstGeom>
          <a:noFill/>
          <a:ln w="9525">
            <a:solidFill>
              <a:srgbClr val="FF0000"/>
            </a:solidFill>
            <a:round/>
            <a:headEnd/>
            <a:tailEnd/>
          </a:ln>
        </p:spPr>
        <p:txBody>
          <a:bodyPr/>
          <a:lstStyle/>
          <a:p>
            <a:endParaRPr lang="es-ES"/>
          </a:p>
        </p:txBody>
      </p:sp>
      <p:sp>
        <p:nvSpPr>
          <p:cNvPr id="18" name="Line 5"/>
          <p:cNvSpPr>
            <a:spLocks noChangeShapeType="1"/>
          </p:cNvSpPr>
          <p:nvPr/>
        </p:nvSpPr>
        <p:spPr bwMode="auto">
          <a:xfrm flipH="1">
            <a:off x="8643966" y="500042"/>
            <a:ext cx="45719" cy="5812268"/>
          </a:xfrm>
          <a:prstGeom prst="line">
            <a:avLst/>
          </a:prstGeom>
          <a:noFill/>
          <a:ln w="9525">
            <a:solidFill>
              <a:srgbClr val="000080"/>
            </a:solidFill>
            <a:round/>
            <a:headEnd/>
            <a:tailEnd/>
          </a:ln>
        </p:spPr>
        <p:txBody>
          <a:bodyPr/>
          <a:lstStyle/>
          <a:p>
            <a:endParaRPr lang="es-ES"/>
          </a:p>
        </p:txBody>
      </p:sp>
      <p:grpSp>
        <p:nvGrpSpPr>
          <p:cNvPr id="2" name="Group 8"/>
          <p:cNvGrpSpPr>
            <a:grpSpLocks/>
          </p:cNvGrpSpPr>
          <p:nvPr/>
        </p:nvGrpSpPr>
        <p:grpSpPr bwMode="auto">
          <a:xfrm>
            <a:off x="7381942" y="311517"/>
            <a:ext cx="304800" cy="304800"/>
            <a:chOff x="528" y="1200"/>
            <a:chExt cx="192" cy="192"/>
          </a:xfrm>
        </p:grpSpPr>
        <p:sp>
          <p:nvSpPr>
            <p:cNvPr id="21"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2"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11" name="Text Box 2"/>
          <p:cNvSpPr txBox="1">
            <a:spLocks noChangeArrowheads="1"/>
          </p:cNvSpPr>
          <p:nvPr/>
        </p:nvSpPr>
        <p:spPr bwMode="auto">
          <a:xfrm>
            <a:off x="285720" y="928670"/>
            <a:ext cx="2786082" cy="461665"/>
          </a:xfrm>
          <a:prstGeom prst="rect">
            <a:avLst/>
          </a:prstGeom>
          <a:noFill/>
          <a:ln w="9525">
            <a:solidFill>
              <a:srgbClr val="FF0000"/>
            </a:solidFill>
            <a:miter lim="800000"/>
            <a:headEnd/>
            <a:tailEnd/>
          </a:ln>
        </p:spPr>
        <p:txBody>
          <a:bodyPr wrap="square">
            <a:spAutoFit/>
          </a:bodyPr>
          <a:lstStyle/>
          <a:p>
            <a:r>
              <a:rPr lang="es-ES_tradnl" sz="2400" dirty="0" smtClean="0">
                <a:solidFill>
                  <a:srgbClr val="000066"/>
                </a:solidFill>
                <a:cs typeface="Times New Roman" pitchFamily="18" charset="0"/>
              </a:rPr>
              <a:t>SEGUNDO AÑO</a:t>
            </a:r>
            <a:endParaRPr lang="es-EC" sz="2400" dirty="0">
              <a:solidFill>
                <a:srgbClr val="000066"/>
              </a:solidFill>
            </a:endParaRPr>
          </a:p>
        </p:txBody>
      </p:sp>
      <p:sp>
        <p:nvSpPr>
          <p:cNvPr id="14" name="Text Box 2"/>
          <p:cNvSpPr txBox="1">
            <a:spLocks noChangeArrowheads="1"/>
          </p:cNvSpPr>
          <p:nvPr/>
        </p:nvSpPr>
        <p:spPr bwMode="auto">
          <a:xfrm>
            <a:off x="285720" y="3929066"/>
            <a:ext cx="2786082" cy="461665"/>
          </a:xfrm>
          <a:prstGeom prst="rect">
            <a:avLst/>
          </a:prstGeom>
          <a:noFill/>
          <a:ln w="9525">
            <a:solidFill>
              <a:srgbClr val="FF0000"/>
            </a:solidFill>
            <a:miter lim="800000"/>
            <a:headEnd/>
            <a:tailEnd/>
          </a:ln>
        </p:spPr>
        <p:txBody>
          <a:bodyPr wrap="square">
            <a:spAutoFit/>
          </a:bodyPr>
          <a:lstStyle/>
          <a:p>
            <a:r>
              <a:rPr lang="es-ES_tradnl" sz="2400" dirty="0" smtClean="0">
                <a:solidFill>
                  <a:srgbClr val="000066"/>
                </a:solidFill>
                <a:cs typeface="Times New Roman" pitchFamily="18" charset="0"/>
              </a:rPr>
              <a:t>TERCER AÑO</a:t>
            </a:r>
            <a:endParaRPr lang="es-EC" sz="2400" dirty="0">
              <a:solidFill>
                <a:srgbClr val="000066"/>
              </a:solidFill>
            </a:endParaRPr>
          </a:p>
        </p:txBody>
      </p:sp>
      <p:graphicFrame>
        <p:nvGraphicFramePr>
          <p:cNvPr id="19" name="18 Tabla"/>
          <p:cNvGraphicFramePr>
            <a:graphicFrameLocks noGrp="1"/>
          </p:cNvGraphicFramePr>
          <p:nvPr/>
        </p:nvGraphicFramePr>
        <p:xfrm>
          <a:off x="857224" y="1285860"/>
          <a:ext cx="6715173" cy="2428896"/>
        </p:xfrm>
        <a:graphic>
          <a:graphicData uri="http://schemas.openxmlformats.org/drawingml/2006/table">
            <a:tbl>
              <a:tblPr/>
              <a:tblGrid>
                <a:gridCol w="2280360"/>
                <a:gridCol w="825407"/>
                <a:gridCol w="811417"/>
                <a:gridCol w="1063236"/>
                <a:gridCol w="909346"/>
                <a:gridCol w="825407"/>
              </a:tblGrid>
              <a:tr h="202408">
                <a:tc>
                  <a:txBody>
                    <a:bodyPr/>
                    <a:lstStyle/>
                    <a:p>
                      <a:pPr algn="l" fontAlgn="b"/>
                      <a:endParaRPr lang="es-ES" sz="1100" b="0" i="0" u="none" strike="noStrike" dirty="0">
                        <a:solidFill>
                          <a:srgbClr val="000000"/>
                        </a:solidFill>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Enero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Febrero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Marzo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Abril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Mayo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Sueldo de vendedores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$ 630,00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dirty="0">
                          <a:solidFill>
                            <a:srgbClr val="000000"/>
                          </a:solidFill>
                          <a:latin typeface="Calibri"/>
                        </a:rPr>
                        <a:t>$ 630,00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$ 630,00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$ 630,00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$ 630,00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Fondo de Reserva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52,50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52,50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52,50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52,50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52,50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Aporte Patronal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76,55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76,55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76,55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76,55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76,55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Décimo tercer sueldo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52,50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52,50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52,50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52,50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52,50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Décimo cuarto Sueldo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51,10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51,10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51,10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51,10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51,10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Vacaciones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26,25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26,25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26,25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26,25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26,25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Comisiones de vendedores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254,10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889,65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127,05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Comisiones librerías y editoriales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5.082,00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17.793,00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2.541,00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Transporte de mercadería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53,36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186,83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26,68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Artículos promocionales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451,50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Total Gastos de ventas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$ 1.340,40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$ 888,90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$ 6.278,36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$ 19.758,37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$ 3.583,63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5" name="24 Tabla"/>
          <p:cNvGraphicFramePr>
            <a:graphicFrameLocks noGrp="1"/>
          </p:cNvGraphicFramePr>
          <p:nvPr/>
        </p:nvGraphicFramePr>
        <p:xfrm>
          <a:off x="7572396" y="1285860"/>
          <a:ext cx="1000132" cy="2428893"/>
        </p:xfrm>
        <a:graphic>
          <a:graphicData uri="http://schemas.openxmlformats.org/drawingml/2006/table">
            <a:tbl>
              <a:tblPr/>
              <a:tblGrid>
                <a:gridCol w="1000132"/>
              </a:tblGrid>
              <a:tr h="194650">
                <a:tc>
                  <a:txBody>
                    <a:bodyPr/>
                    <a:lstStyle/>
                    <a:p>
                      <a:pPr algn="ctr" fontAlgn="ctr"/>
                      <a:r>
                        <a:rPr lang="es-ES" sz="1100" b="1" i="1" u="none" strike="noStrike" dirty="0">
                          <a:solidFill>
                            <a:srgbClr val="000000"/>
                          </a:solidFill>
                          <a:latin typeface="Calibri"/>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03113">
                <a:tc>
                  <a:txBody>
                    <a:bodyPr/>
                    <a:lstStyle/>
                    <a:p>
                      <a:pPr algn="r" fontAlgn="b"/>
                      <a:r>
                        <a:rPr lang="es-ES" sz="1100" b="1" i="1" u="none" strike="noStrike">
                          <a:solidFill>
                            <a:srgbClr val="000000"/>
                          </a:solidFill>
                          <a:latin typeface="Calibri"/>
                        </a:rPr>
                        <a:t>$ 3.150,00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13">
                <a:tc>
                  <a:txBody>
                    <a:bodyPr/>
                    <a:lstStyle/>
                    <a:p>
                      <a:pPr algn="r" fontAlgn="b"/>
                      <a:r>
                        <a:rPr lang="es-ES" sz="1100" b="1" i="1" u="none" strike="noStrike">
                          <a:solidFill>
                            <a:srgbClr val="000000"/>
                          </a:solidFill>
                          <a:latin typeface="Calibri"/>
                        </a:rPr>
                        <a:t>$ 262,50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13">
                <a:tc>
                  <a:txBody>
                    <a:bodyPr/>
                    <a:lstStyle/>
                    <a:p>
                      <a:pPr algn="r" fontAlgn="b"/>
                      <a:r>
                        <a:rPr lang="es-ES" sz="1100" b="1" i="1" u="none" strike="noStrike" dirty="0">
                          <a:solidFill>
                            <a:srgbClr val="000000"/>
                          </a:solidFill>
                          <a:latin typeface="Calibri"/>
                        </a:rPr>
                        <a:t>$ 382,73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13">
                <a:tc>
                  <a:txBody>
                    <a:bodyPr/>
                    <a:lstStyle/>
                    <a:p>
                      <a:pPr algn="r" fontAlgn="b"/>
                      <a:r>
                        <a:rPr lang="es-ES" sz="1100" b="1" i="1" u="none" strike="noStrike">
                          <a:solidFill>
                            <a:srgbClr val="000000"/>
                          </a:solidFill>
                          <a:latin typeface="Calibri"/>
                        </a:rPr>
                        <a:t>$ 262,50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13">
                <a:tc>
                  <a:txBody>
                    <a:bodyPr/>
                    <a:lstStyle/>
                    <a:p>
                      <a:pPr algn="r" fontAlgn="b"/>
                      <a:r>
                        <a:rPr lang="es-ES" sz="1100" b="1" i="1" u="none" strike="noStrike">
                          <a:solidFill>
                            <a:srgbClr val="000000"/>
                          </a:solidFill>
                          <a:latin typeface="Calibri"/>
                        </a:rPr>
                        <a:t>$ 255,50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13">
                <a:tc>
                  <a:txBody>
                    <a:bodyPr/>
                    <a:lstStyle/>
                    <a:p>
                      <a:pPr algn="r" fontAlgn="b"/>
                      <a:r>
                        <a:rPr lang="es-ES" sz="1100" b="1" i="1" u="none" strike="noStrike">
                          <a:solidFill>
                            <a:srgbClr val="000000"/>
                          </a:solidFill>
                          <a:latin typeface="Calibri"/>
                        </a:rPr>
                        <a:t>$ 131,25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13">
                <a:tc>
                  <a:txBody>
                    <a:bodyPr/>
                    <a:lstStyle/>
                    <a:p>
                      <a:pPr algn="r" fontAlgn="b"/>
                      <a:r>
                        <a:rPr lang="es-ES" sz="1100" b="1" i="1" u="none" strike="noStrike">
                          <a:solidFill>
                            <a:srgbClr val="000000"/>
                          </a:solidFill>
                          <a:latin typeface="Calibri"/>
                        </a:rPr>
                        <a:t>$ 1.270,80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13">
                <a:tc>
                  <a:txBody>
                    <a:bodyPr/>
                    <a:lstStyle/>
                    <a:p>
                      <a:pPr algn="r" fontAlgn="b"/>
                      <a:r>
                        <a:rPr lang="es-ES" sz="1100" b="1" i="1" u="none" strike="noStrike">
                          <a:solidFill>
                            <a:srgbClr val="000000"/>
                          </a:solidFill>
                          <a:latin typeface="Calibri"/>
                        </a:rPr>
                        <a:t>$ 25.416,00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13">
                <a:tc>
                  <a:txBody>
                    <a:bodyPr/>
                    <a:lstStyle/>
                    <a:p>
                      <a:pPr algn="r" fontAlgn="b"/>
                      <a:r>
                        <a:rPr lang="es-ES" sz="1100" b="1" i="1" u="none" strike="noStrike">
                          <a:solidFill>
                            <a:srgbClr val="000000"/>
                          </a:solidFill>
                          <a:latin typeface="Calibri"/>
                        </a:rPr>
                        <a:t>$ 266,87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13">
                <a:tc>
                  <a:txBody>
                    <a:bodyPr/>
                    <a:lstStyle/>
                    <a:p>
                      <a:pPr algn="r" fontAlgn="b"/>
                      <a:r>
                        <a:rPr lang="es-ES" sz="1100" b="1" i="1" u="none" strike="noStrike">
                          <a:solidFill>
                            <a:srgbClr val="000000"/>
                          </a:solidFill>
                          <a:latin typeface="Calibri"/>
                        </a:rPr>
                        <a:t>$ 451,50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13">
                <a:tc>
                  <a:txBody>
                    <a:bodyPr/>
                    <a:lstStyle/>
                    <a:p>
                      <a:pPr algn="r" fontAlgn="b"/>
                      <a:r>
                        <a:rPr lang="es-ES" sz="1100" b="1" i="1" u="none" strike="noStrike" dirty="0">
                          <a:solidFill>
                            <a:srgbClr val="000000"/>
                          </a:solidFill>
                          <a:latin typeface="Calibri"/>
                        </a:rPr>
                        <a:t>$ 31.849,64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3" name="22 Tabla"/>
          <p:cNvGraphicFramePr>
            <a:graphicFrameLocks noGrp="1"/>
          </p:cNvGraphicFramePr>
          <p:nvPr/>
        </p:nvGraphicFramePr>
        <p:xfrm>
          <a:off x="785787" y="4286256"/>
          <a:ext cx="6715171" cy="2357460"/>
        </p:xfrm>
        <a:graphic>
          <a:graphicData uri="http://schemas.openxmlformats.org/drawingml/2006/table">
            <a:tbl>
              <a:tblPr/>
              <a:tblGrid>
                <a:gridCol w="2280361"/>
                <a:gridCol w="825406"/>
                <a:gridCol w="811417"/>
                <a:gridCol w="1063235"/>
                <a:gridCol w="909346"/>
                <a:gridCol w="825406"/>
              </a:tblGrid>
              <a:tr h="196455">
                <a:tc>
                  <a:txBody>
                    <a:bodyPr/>
                    <a:lstStyle/>
                    <a:p>
                      <a:pPr algn="l" fontAlgn="b"/>
                      <a:endParaRPr lang="es-ES" sz="1100" b="0" i="0" u="none" strike="noStrike" dirty="0">
                        <a:solidFill>
                          <a:srgbClr val="000000"/>
                        </a:solidFill>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Enero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Febrero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Marzo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Abril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Mayo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455">
                <a:tc>
                  <a:txBody>
                    <a:bodyPr/>
                    <a:lstStyle/>
                    <a:p>
                      <a:pPr algn="l" fontAlgn="b"/>
                      <a:r>
                        <a:rPr lang="es-ES" sz="1100" b="1" i="1" u="none" strike="noStrike">
                          <a:solidFill>
                            <a:srgbClr val="000000"/>
                          </a:solidFill>
                          <a:latin typeface="Calibri"/>
                        </a:rPr>
                        <a:t>Sueldo de vendedores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$ 661,50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$ 661,50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$ 661,50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$ 661,50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$ 661,50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455">
                <a:tc>
                  <a:txBody>
                    <a:bodyPr/>
                    <a:lstStyle/>
                    <a:p>
                      <a:pPr algn="l" fontAlgn="b"/>
                      <a:r>
                        <a:rPr lang="es-ES" sz="1100" b="1" i="1" u="none" strike="noStrike">
                          <a:solidFill>
                            <a:srgbClr val="000000"/>
                          </a:solidFill>
                          <a:latin typeface="Calibri"/>
                        </a:rPr>
                        <a:t>Fondo de Reserva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55,13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55,13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55,13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55,13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55,13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455">
                <a:tc>
                  <a:txBody>
                    <a:bodyPr/>
                    <a:lstStyle/>
                    <a:p>
                      <a:pPr algn="l" fontAlgn="b"/>
                      <a:r>
                        <a:rPr lang="es-ES" sz="1100" b="1" i="1" u="none" strike="noStrike">
                          <a:solidFill>
                            <a:srgbClr val="000000"/>
                          </a:solidFill>
                          <a:latin typeface="Calibri"/>
                        </a:rPr>
                        <a:t>Aporte Patronal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80,37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80,37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80,37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80,37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80,37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455">
                <a:tc>
                  <a:txBody>
                    <a:bodyPr/>
                    <a:lstStyle/>
                    <a:p>
                      <a:pPr algn="l" fontAlgn="b"/>
                      <a:r>
                        <a:rPr lang="es-ES" sz="1100" b="1" i="1" u="none" strike="noStrike">
                          <a:solidFill>
                            <a:srgbClr val="000000"/>
                          </a:solidFill>
                          <a:latin typeface="Calibri"/>
                        </a:rPr>
                        <a:t>Décimo tercer sueldo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55,13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55,13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55,13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55,13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55,13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455">
                <a:tc>
                  <a:txBody>
                    <a:bodyPr/>
                    <a:lstStyle/>
                    <a:p>
                      <a:pPr algn="l" fontAlgn="b"/>
                      <a:r>
                        <a:rPr lang="es-ES" sz="1100" b="1" i="1" u="none" strike="noStrike">
                          <a:solidFill>
                            <a:srgbClr val="000000"/>
                          </a:solidFill>
                          <a:latin typeface="Calibri"/>
                        </a:rPr>
                        <a:t>Décimo cuarto Sueldo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53,66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53,66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53,66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53,66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53,66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455">
                <a:tc>
                  <a:txBody>
                    <a:bodyPr/>
                    <a:lstStyle/>
                    <a:p>
                      <a:pPr algn="l" fontAlgn="b"/>
                      <a:r>
                        <a:rPr lang="es-ES" sz="1100" b="1" i="1" u="none" strike="noStrike">
                          <a:solidFill>
                            <a:srgbClr val="000000"/>
                          </a:solidFill>
                          <a:latin typeface="Calibri"/>
                        </a:rPr>
                        <a:t>Vacaciones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27,56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27,56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27,56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27,56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27,56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455">
                <a:tc>
                  <a:txBody>
                    <a:bodyPr/>
                    <a:lstStyle/>
                    <a:p>
                      <a:pPr algn="l" fontAlgn="b"/>
                      <a:r>
                        <a:rPr lang="es-ES" sz="1100" b="1" i="1" u="none" strike="noStrike">
                          <a:solidFill>
                            <a:srgbClr val="000000"/>
                          </a:solidFill>
                          <a:latin typeface="Calibri"/>
                        </a:rPr>
                        <a:t>Comisiones de vendedores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273,45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957,15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136,80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455">
                <a:tc>
                  <a:txBody>
                    <a:bodyPr/>
                    <a:lstStyle/>
                    <a:p>
                      <a:pPr algn="l" fontAlgn="b"/>
                      <a:r>
                        <a:rPr lang="es-ES" sz="1100" b="1" i="1" u="none" strike="noStrike">
                          <a:solidFill>
                            <a:srgbClr val="000000"/>
                          </a:solidFill>
                          <a:latin typeface="Calibri"/>
                        </a:rPr>
                        <a:t>Comisiones librerías y editoriales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5.469,00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19.143,00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2.736,00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455">
                <a:tc>
                  <a:txBody>
                    <a:bodyPr/>
                    <a:lstStyle/>
                    <a:p>
                      <a:pPr algn="l" fontAlgn="b"/>
                      <a:r>
                        <a:rPr lang="es-ES" sz="1100" b="1" i="1" u="none" strike="noStrike">
                          <a:solidFill>
                            <a:srgbClr val="000000"/>
                          </a:solidFill>
                          <a:latin typeface="Calibri"/>
                        </a:rPr>
                        <a:t>Transporte de mercadería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60,30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211,05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30,16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455">
                <a:tc>
                  <a:txBody>
                    <a:bodyPr/>
                    <a:lstStyle/>
                    <a:p>
                      <a:pPr algn="l" fontAlgn="b"/>
                      <a:r>
                        <a:rPr lang="es-ES" sz="1100" b="1" i="1" u="none" strike="noStrike">
                          <a:solidFill>
                            <a:srgbClr val="000000"/>
                          </a:solidFill>
                          <a:latin typeface="Calibri"/>
                        </a:rPr>
                        <a:t>Artículos promocionales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474,08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455">
                <a:tc>
                  <a:txBody>
                    <a:bodyPr/>
                    <a:lstStyle/>
                    <a:p>
                      <a:pPr algn="l" fontAlgn="b"/>
                      <a:r>
                        <a:rPr lang="es-ES" sz="1100" b="1" i="1" u="none" strike="noStrike">
                          <a:solidFill>
                            <a:srgbClr val="000000"/>
                          </a:solidFill>
                          <a:latin typeface="Calibri"/>
                        </a:rPr>
                        <a:t>Total Gastos de ventas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$ 1.407,41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$ 933,34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$ 6.736,09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$ 21.244,54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$ 3.836,30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4" name="23 Tabla"/>
          <p:cNvGraphicFramePr>
            <a:graphicFrameLocks noGrp="1"/>
          </p:cNvGraphicFramePr>
          <p:nvPr/>
        </p:nvGraphicFramePr>
        <p:xfrm>
          <a:off x="7500958" y="4286256"/>
          <a:ext cx="889000" cy="2357454"/>
        </p:xfrm>
        <a:graphic>
          <a:graphicData uri="http://schemas.openxmlformats.org/drawingml/2006/table">
            <a:tbl>
              <a:tblPr/>
              <a:tblGrid>
                <a:gridCol w="889000"/>
              </a:tblGrid>
              <a:tr h="188925">
                <a:tc>
                  <a:txBody>
                    <a:bodyPr/>
                    <a:lstStyle/>
                    <a:p>
                      <a:pPr algn="ctr" fontAlgn="ctr"/>
                      <a:r>
                        <a:rPr lang="es-ES" sz="1100" b="1" i="1" u="none" strike="noStrike">
                          <a:solidFill>
                            <a:srgbClr val="000000"/>
                          </a:solidFill>
                          <a:latin typeface="Calibri"/>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97139">
                <a:tc>
                  <a:txBody>
                    <a:bodyPr/>
                    <a:lstStyle/>
                    <a:p>
                      <a:pPr algn="r" fontAlgn="b"/>
                      <a:r>
                        <a:rPr lang="es-ES" sz="1100" b="1" i="1" u="none" strike="noStrike">
                          <a:solidFill>
                            <a:srgbClr val="000000"/>
                          </a:solidFill>
                          <a:latin typeface="Calibri"/>
                        </a:rPr>
                        <a:t>$ 3.307,50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39">
                <a:tc>
                  <a:txBody>
                    <a:bodyPr/>
                    <a:lstStyle/>
                    <a:p>
                      <a:pPr algn="r" fontAlgn="b"/>
                      <a:r>
                        <a:rPr lang="es-ES" sz="1100" b="1" i="1" u="none" strike="noStrike">
                          <a:solidFill>
                            <a:srgbClr val="000000"/>
                          </a:solidFill>
                          <a:latin typeface="Calibri"/>
                        </a:rPr>
                        <a:t>$ 275,63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39">
                <a:tc>
                  <a:txBody>
                    <a:bodyPr/>
                    <a:lstStyle/>
                    <a:p>
                      <a:pPr algn="r" fontAlgn="b"/>
                      <a:r>
                        <a:rPr lang="es-ES" sz="1100" b="1" i="1" u="none" strike="noStrike">
                          <a:solidFill>
                            <a:srgbClr val="000000"/>
                          </a:solidFill>
                          <a:latin typeface="Calibri"/>
                        </a:rPr>
                        <a:t>$ 401,86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39">
                <a:tc>
                  <a:txBody>
                    <a:bodyPr/>
                    <a:lstStyle/>
                    <a:p>
                      <a:pPr algn="r" fontAlgn="b"/>
                      <a:r>
                        <a:rPr lang="es-ES" sz="1100" b="1" i="1" u="none" strike="noStrike">
                          <a:solidFill>
                            <a:srgbClr val="000000"/>
                          </a:solidFill>
                          <a:latin typeface="Calibri"/>
                        </a:rPr>
                        <a:t>$ 275,63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39">
                <a:tc>
                  <a:txBody>
                    <a:bodyPr/>
                    <a:lstStyle/>
                    <a:p>
                      <a:pPr algn="r" fontAlgn="b"/>
                      <a:r>
                        <a:rPr lang="es-ES" sz="1100" b="1" i="1" u="none" strike="noStrike">
                          <a:solidFill>
                            <a:srgbClr val="000000"/>
                          </a:solidFill>
                          <a:latin typeface="Calibri"/>
                        </a:rPr>
                        <a:t>$ 268,28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39">
                <a:tc>
                  <a:txBody>
                    <a:bodyPr/>
                    <a:lstStyle/>
                    <a:p>
                      <a:pPr algn="r" fontAlgn="b"/>
                      <a:r>
                        <a:rPr lang="es-ES" sz="1100" b="1" i="1" u="none" strike="noStrike">
                          <a:solidFill>
                            <a:srgbClr val="000000"/>
                          </a:solidFill>
                          <a:latin typeface="Calibri"/>
                        </a:rPr>
                        <a:t>$ 137,81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39">
                <a:tc>
                  <a:txBody>
                    <a:bodyPr/>
                    <a:lstStyle/>
                    <a:p>
                      <a:pPr algn="r" fontAlgn="b"/>
                      <a:r>
                        <a:rPr lang="es-ES" sz="1100" b="1" i="1" u="none" strike="noStrike">
                          <a:solidFill>
                            <a:srgbClr val="000000"/>
                          </a:solidFill>
                          <a:latin typeface="Calibri"/>
                        </a:rPr>
                        <a:t>$ 1.367,40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39">
                <a:tc>
                  <a:txBody>
                    <a:bodyPr/>
                    <a:lstStyle/>
                    <a:p>
                      <a:pPr algn="r" fontAlgn="b"/>
                      <a:r>
                        <a:rPr lang="es-ES" sz="1100" b="1" i="1" u="none" strike="noStrike">
                          <a:solidFill>
                            <a:srgbClr val="000000"/>
                          </a:solidFill>
                          <a:latin typeface="Calibri"/>
                        </a:rPr>
                        <a:t>$ 27.348,00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39">
                <a:tc>
                  <a:txBody>
                    <a:bodyPr/>
                    <a:lstStyle/>
                    <a:p>
                      <a:pPr algn="r" fontAlgn="b"/>
                      <a:r>
                        <a:rPr lang="es-ES" sz="1100" b="1" i="1" u="none" strike="noStrike">
                          <a:solidFill>
                            <a:srgbClr val="000000"/>
                          </a:solidFill>
                          <a:latin typeface="Calibri"/>
                        </a:rPr>
                        <a:t>$ 301,51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39">
                <a:tc>
                  <a:txBody>
                    <a:bodyPr/>
                    <a:lstStyle/>
                    <a:p>
                      <a:pPr algn="r" fontAlgn="b"/>
                      <a:r>
                        <a:rPr lang="es-ES" sz="1100" b="1" i="1" u="none" strike="noStrike">
                          <a:solidFill>
                            <a:srgbClr val="000000"/>
                          </a:solidFill>
                          <a:latin typeface="Calibri"/>
                        </a:rPr>
                        <a:t>$ 474,08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39">
                <a:tc>
                  <a:txBody>
                    <a:bodyPr/>
                    <a:lstStyle/>
                    <a:p>
                      <a:pPr algn="r" fontAlgn="b"/>
                      <a:r>
                        <a:rPr lang="es-ES" sz="1100" b="1" i="1" u="none" strike="noStrike" dirty="0">
                          <a:solidFill>
                            <a:srgbClr val="000000"/>
                          </a:solidFill>
                          <a:latin typeface="Calibri"/>
                        </a:rPr>
                        <a:t>$ 34.157,69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2643174" y="285728"/>
            <a:ext cx="4714908" cy="461665"/>
          </a:xfrm>
          <a:prstGeom prst="rect">
            <a:avLst/>
          </a:prstGeom>
          <a:noFill/>
          <a:ln w="9525">
            <a:solidFill>
              <a:srgbClr val="000066"/>
            </a:solidFill>
            <a:miter lim="800000"/>
            <a:headEnd/>
            <a:tailEnd/>
          </a:ln>
        </p:spPr>
        <p:txBody>
          <a:bodyPr wrap="square">
            <a:spAutoFit/>
          </a:bodyPr>
          <a:lstStyle/>
          <a:p>
            <a:r>
              <a:rPr lang="es-ES_tradnl" sz="2400" dirty="0" smtClean="0">
                <a:solidFill>
                  <a:srgbClr val="FF0000"/>
                </a:solidFill>
                <a:cs typeface="Times New Roman" pitchFamily="18" charset="0"/>
              </a:rPr>
              <a:t>EGRESOS</a:t>
            </a:r>
            <a:endParaRPr lang="es-EC" sz="2400" dirty="0">
              <a:solidFill>
                <a:srgbClr val="FF0000"/>
              </a:solidFill>
              <a:latin typeface="Tahoma" pitchFamily="34" charset="0"/>
            </a:endParaRPr>
          </a:p>
        </p:txBody>
      </p:sp>
      <p:sp>
        <p:nvSpPr>
          <p:cNvPr id="17" name="Line 4"/>
          <p:cNvSpPr>
            <a:spLocks noChangeShapeType="1"/>
          </p:cNvSpPr>
          <p:nvPr/>
        </p:nvSpPr>
        <p:spPr bwMode="auto">
          <a:xfrm flipV="1">
            <a:off x="7729584" y="485293"/>
            <a:ext cx="957112" cy="7212"/>
          </a:xfrm>
          <a:prstGeom prst="line">
            <a:avLst/>
          </a:prstGeom>
          <a:noFill/>
          <a:ln w="9525">
            <a:solidFill>
              <a:srgbClr val="FF0000"/>
            </a:solidFill>
            <a:round/>
            <a:headEnd/>
            <a:tailEnd/>
          </a:ln>
        </p:spPr>
        <p:txBody>
          <a:bodyPr/>
          <a:lstStyle/>
          <a:p>
            <a:endParaRPr lang="es-ES"/>
          </a:p>
        </p:txBody>
      </p:sp>
      <p:sp>
        <p:nvSpPr>
          <p:cNvPr id="18" name="Line 5"/>
          <p:cNvSpPr>
            <a:spLocks noChangeShapeType="1"/>
          </p:cNvSpPr>
          <p:nvPr/>
        </p:nvSpPr>
        <p:spPr bwMode="auto">
          <a:xfrm flipH="1">
            <a:off x="8643966" y="500042"/>
            <a:ext cx="45719" cy="5812268"/>
          </a:xfrm>
          <a:prstGeom prst="line">
            <a:avLst/>
          </a:prstGeom>
          <a:noFill/>
          <a:ln w="9525">
            <a:solidFill>
              <a:srgbClr val="000080"/>
            </a:solidFill>
            <a:round/>
            <a:headEnd/>
            <a:tailEnd/>
          </a:ln>
        </p:spPr>
        <p:txBody>
          <a:bodyPr/>
          <a:lstStyle/>
          <a:p>
            <a:endParaRPr lang="es-ES"/>
          </a:p>
        </p:txBody>
      </p:sp>
      <p:grpSp>
        <p:nvGrpSpPr>
          <p:cNvPr id="2" name="Group 8"/>
          <p:cNvGrpSpPr>
            <a:grpSpLocks/>
          </p:cNvGrpSpPr>
          <p:nvPr/>
        </p:nvGrpSpPr>
        <p:grpSpPr bwMode="auto">
          <a:xfrm>
            <a:off x="7381942" y="311517"/>
            <a:ext cx="304800" cy="304800"/>
            <a:chOff x="528" y="1200"/>
            <a:chExt cx="192" cy="192"/>
          </a:xfrm>
        </p:grpSpPr>
        <p:sp>
          <p:nvSpPr>
            <p:cNvPr id="21"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2"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11" name="Text Box 2"/>
          <p:cNvSpPr txBox="1">
            <a:spLocks noChangeArrowheads="1"/>
          </p:cNvSpPr>
          <p:nvPr/>
        </p:nvSpPr>
        <p:spPr bwMode="auto">
          <a:xfrm>
            <a:off x="285720" y="928670"/>
            <a:ext cx="2786082" cy="461665"/>
          </a:xfrm>
          <a:prstGeom prst="rect">
            <a:avLst/>
          </a:prstGeom>
          <a:noFill/>
          <a:ln w="9525">
            <a:solidFill>
              <a:srgbClr val="FF0000"/>
            </a:solidFill>
            <a:miter lim="800000"/>
            <a:headEnd/>
            <a:tailEnd/>
          </a:ln>
        </p:spPr>
        <p:txBody>
          <a:bodyPr wrap="square">
            <a:spAutoFit/>
          </a:bodyPr>
          <a:lstStyle/>
          <a:p>
            <a:r>
              <a:rPr lang="es-ES_tradnl" sz="2400" dirty="0" smtClean="0">
                <a:solidFill>
                  <a:srgbClr val="000066"/>
                </a:solidFill>
                <a:cs typeface="Times New Roman" pitchFamily="18" charset="0"/>
              </a:rPr>
              <a:t>CUARTO AÑO</a:t>
            </a:r>
            <a:endParaRPr lang="es-EC" sz="2400" dirty="0">
              <a:solidFill>
                <a:srgbClr val="000066"/>
              </a:solidFill>
            </a:endParaRPr>
          </a:p>
        </p:txBody>
      </p:sp>
      <p:sp>
        <p:nvSpPr>
          <p:cNvPr id="14" name="Text Box 2"/>
          <p:cNvSpPr txBox="1">
            <a:spLocks noChangeArrowheads="1"/>
          </p:cNvSpPr>
          <p:nvPr/>
        </p:nvSpPr>
        <p:spPr bwMode="auto">
          <a:xfrm>
            <a:off x="357158" y="3786190"/>
            <a:ext cx="2786082" cy="461665"/>
          </a:xfrm>
          <a:prstGeom prst="rect">
            <a:avLst/>
          </a:prstGeom>
          <a:noFill/>
          <a:ln w="9525">
            <a:solidFill>
              <a:srgbClr val="FF0000"/>
            </a:solidFill>
            <a:miter lim="800000"/>
            <a:headEnd/>
            <a:tailEnd/>
          </a:ln>
        </p:spPr>
        <p:txBody>
          <a:bodyPr wrap="square">
            <a:spAutoFit/>
          </a:bodyPr>
          <a:lstStyle/>
          <a:p>
            <a:r>
              <a:rPr lang="es-ES_tradnl" sz="2400" dirty="0" smtClean="0">
                <a:solidFill>
                  <a:srgbClr val="000066"/>
                </a:solidFill>
                <a:cs typeface="Times New Roman" pitchFamily="18" charset="0"/>
              </a:rPr>
              <a:t>QUINTO AÑO</a:t>
            </a:r>
            <a:endParaRPr lang="es-EC" sz="2400" dirty="0">
              <a:solidFill>
                <a:srgbClr val="000066"/>
              </a:solidFill>
            </a:endParaRPr>
          </a:p>
        </p:txBody>
      </p:sp>
      <p:graphicFrame>
        <p:nvGraphicFramePr>
          <p:cNvPr id="23" name="22 Tabla"/>
          <p:cNvGraphicFramePr>
            <a:graphicFrameLocks noGrp="1"/>
          </p:cNvGraphicFramePr>
          <p:nvPr/>
        </p:nvGraphicFramePr>
        <p:xfrm>
          <a:off x="285719" y="1428736"/>
          <a:ext cx="6715173" cy="2286012"/>
        </p:xfrm>
        <a:graphic>
          <a:graphicData uri="http://schemas.openxmlformats.org/drawingml/2006/table">
            <a:tbl>
              <a:tblPr/>
              <a:tblGrid>
                <a:gridCol w="2280361"/>
                <a:gridCol w="825407"/>
                <a:gridCol w="811416"/>
                <a:gridCol w="1063235"/>
                <a:gridCol w="909347"/>
                <a:gridCol w="825407"/>
              </a:tblGrid>
              <a:tr h="190501">
                <a:tc>
                  <a:txBody>
                    <a:bodyPr/>
                    <a:lstStyle/>
                    <a:p>
                      <a:pPr algn="l" fontAlgn="b"/>
                      <a:endParaRPr lang="es-ES" sz="1100" b="0" i="0" u="none" strike="noStrike" dirty="0">
                        <a:solidFill>
                          <a:srgbClr val="000000"/>
                        </a:solidFill>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Enero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Febrero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Marzo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Abril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Mayo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1">
                <a:tc>
                  <a:txBody>
                    <a:bodyPr/>
                    <a:lstStyle/>
                    <a:p>
                      <a:pPr algn="l" fontAlgn="b"/>
                      <a:r>
                        <a:rPr lang="es-ES" sz="1100" b="1" i="1" u="none" strike="noStrike">
                          <a:solidFill>
                            <a:srgbClr val="000000"/>
                          </a:solidFill>
                          <a:latin typeface="Calibri"/>
                        </a:rPr>
                        <a:t>Sueldo de vendedores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$ 694,58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$ 694,58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$ 694,58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$ 694,58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$ 694,58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1">
                <a:tc>
                  <a:txBody>
                    <a:bodyPr/>
                    <a:lstStyle/>
                    <a:p>
                      <a:pPr algn="l" fontAlgn="b"/>
                      <a:r>
                        <a:rPr lang="es-ES" sz="1100" b="1" i="1" u="none" strike="noStrike">
                          <a:solidFill>
                            <a:srgbClr val="000000"/>
                          </a:solidFill>
                          <a:latin typeface="Calibri"/>
                        </a:rPr>
                        <a:t>Fondo de Reserva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57,88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57,88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57,88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57,88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57,88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1">
                <a:tc>
                  <a:txBody>
                    <a:bodyPr/>
                    <a:lstStyle/>
                    <a:p>
                      <a:pPr algn="l" fontAlgn="b"/>
                      <a:r>
                        <a:rPr lang="es-ES" sz="1100" b="1" i="1" u="none" strike="noStrike">
                          <a:solidFill>
                            <a:srgbClr val="000000"/>
                          </a:solidFill>
                          <a:latin typeface="Calibri"/>
                        </a:rPr>
                        <a:t>Aporte Patronal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84,39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84,39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84,39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84,39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84,39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1">
                <a:tc>
                  <a:txBody>
                    <a:bodyPr/>
                    <a:lstStyle/>
                    <a:p>
                      <a:pPr algn="l" fontAlgn="b"/>
                      <a:r>
                        <a:rPr lang="es-ES" sz="1100" b="1" i="1" u="none" strike="noStrike">
                          <a:solidFill>
                            <a:srgbClr val="000000"/>
                          </a:solidFill>
                          <a:latin typeface="Calibri"/>
                        </a:rPr>
                        <a:t>Décimo tercer sueldo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57,88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57,88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57,88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57,88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57,88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1">
                <a:tc>
                  <a:txBody>
                    <a:bodyPr/>
                    <a:lstStyle/>
                    <a:p>
                      <a:pPr algn="l" fontAlgn="b"/>
                      <a:r>
                        <a:rPr lang="es-ES" sz="1100" b="1" i="1" u="none" strike="noStrike">
                          <a:solidFill>
                            <a:srgbClr val="000000"/>
                          </a:solidFill>
                          <a:latin typeface="Calibri"/>
                        </a:rPr>
                        <a:t>Décimo cuarto Sueldo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56,34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56,34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56,34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56,34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56,34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1">
                <a:tc>
                  <a:txBody>
                    <a:bodyPr/>
                    <a:lstStyle/>
                    <a:p>
                      <a:pPr algn="l" fontAlgn="b"/>
                      <a:r>
                        <a:rPr lang="es-ES" sz="1100" b="1" i="1" u="none" strike="noStrike">
                          <a:solidFill>
                            <a:srgbClr val="000000"/>
                          </a:solidFill>
                          <a:latin typeface="Calibri"/>
                        </a:rPr>
                        <a:t>Vacaciones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28,94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28,94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28,94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28,94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28,94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1">
                <a:tc>
                  <a:txBody>
                    <a:bodyPr/>
                    <a:lstStyle/>
                    <a:p>
                      <a:pPr algn="l" fontAlgn="b"/>
                      <a:r>
                        <a:rPr lang="es-ES" sz="1100" b="1" i="1" u="none" strike="noStrike">
                          <a:solidFill>
                            <a:srgbClr val="000000"/>
                          </a:solidFill>
                          <a:latin typeface="Calibri"/>
                        </a:rPr>
                        <a:t>Comisiones de vendedores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291,45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1.020,15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145,65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1">
                <a:tc>
                  <a:txBody>
                    <a:bodyPr/>
                    <a:lstStyle/>
                    <a:p>
                      <a:pPr algn="l" fontAlgn="b"/>
                      <a:r>
                        <a:rPr lang="es-ES" sz="1100" b="1" i="1" u="none" strike="noStrike">
                          <a:solidFill>
                            <a:srgbClr val="000000"/>
                          </a:solidFill>
                          <a:latin typeface="Calibri"/>
                        </a:rPr>
                        <a:t>Comisiones librerías y editoriales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5.829,00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20.403,00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2.913,00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1">
                <a:tc>
                  <a:txBody>
                    <a:bodyPr/>
                    <a:lstStyle/>
                    <a:p>
                      <a:pPr algn="l" fontAlgn="b"/>
                      <a:r>
                        <a:rPr lang="es-ES" sz="1100" b="1" i="1" u="none" strike="noStrike">
                          <a:solidFill>
                            <a:srgbClr val="000000"/>
                          </a:solidFill>
                          <a:latin typeface="Calibri"/>
                        </a:rPr>
                        <a:t>Transporte de mercadería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67,48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236,19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33,72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1">
                <a:tc>
                  <a:txBody>
                    <a:bodyPr/>
                    <a:lstStyle/>
                    <a:p>
                      <a:pPr algn="l" fontAlgn="b"/>
                      <a:r>
                        <a:rPr lang="es-ES" sz="1100" b="1" i="1" u="none" strike="noStrike">
                          <a:solidFill>
                            <a:srgbClr val="000000"/>
                          </a:solidFill>
                          <a:latin typeface="Calibri"/>
                        </a:rPr>
                        <a:t>Artículos promocionales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497,78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1">
                <a:tc>
                  <a:txBody>
                    <a:bodyPr/>
                    <a:lstStyle/>
                    <a:p>
                      <a:pPr algn="l" fontAlgn="b"/>
                      <a:r>
                        <a:rPr lang="es-ES" sz="1100" b="1" i="1" u="none" strike="noStrike">
                          <a:solidFill>
                            <a:srgbClr val="000000"/>
                          </a:solidFill>
                          <a:latin typeface="Calibri"/>
                        </a:rPr>
                        <a:t>Total Gastos de ventas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$ 1.477,79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$ 980,01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$ 7.167,93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$ 22.639,35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$ 4.072,38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4" name="23 Tabla"/>
          <p:cNvGraphicFramePr>
            <a:graphicFrameLocks noGrp="1"/>
          </p:cNvGraphicFramePr>
          <p:nvPr/>
        </p:nvGraphicFramePr>
        <p:xfrm>
          <a:off x="7000892" y="1428736"/>
          <a:ext cx="1000132" cy="2286015"/>
        </p:xfrm>
        <a:graphic>
          <a:graphicData uri="http://schemas.openxmlformats.org/drawingml/2006/table">
            <a:tbl>
              <a:tblPr/>
              <a:tblGrid>
                <a:gridCol w="1000132"/>
              </a:tblGrid>
              <a:tr h="183200">
                <a:tc>
                  <a:txBody>
                    <a:bodyPr/>
                    <a:lstStyle/>
                    <a:p>
                      <a:pPr algn="ctr" fontAlgn="ctr"/>
                      <a:r>
                        <a:rPr lang="es-ES" sz="1100" b="1" i="1" u="none" strike="noStrike" dirty="0">
                          <a:solidFill>
                            <a:srgbClr val="000000"/>
                          </a:solidFill>
                          <a:latin typeface="Calibri"/>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91165">
                <a:tc>
                  <a:txBody>
                    <a:bodyPr/>
                    <a:lstStyle/>
                    <a:p>
                      <a:pPr algn="r" fontAlgn="b"/>
                      <a:r>
                        <a:rPr lang="es-ES" sz="1100" b="1" i="1" u="none" strike="noStrike">
                          <a:solidFill>
                            <a:srgbClr val="000000"/>
                          </a:solidFill>
                          <a:latin typeface="Calibri"/>
                        </a:rPr>
                        <a:t>$ 3.472,88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165">
                <a:tc>
                  <a:txBody>
                    <a:bodyPr/>
                    <a:lstStyle/>
                    <a:p>
                      <a:pPr algn="r" fontAlgn="b"/>
                      <a:r>
                        <a:rPr lang="es-ES" sz="1100" b="1" i="1" u="none" strike="noStrike">
                          <a:solidFill>
                            <a:srgbClr val="000000"/>
                          </a:solidFill>
                          <a:latin typeface="Calibri"/>
                        </a:rPr>
                        <a:t>$ 289,41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165">
                <a:tc>
                  <a:txBody>
                    <a:bodyPr/>
                    <a:lstStyle/>
                    <a:p>
                      <a:pPr algn="r" fontAlgn="b"/>
                      <a:r>
                        <a:rPr lang="es-ES" sz="1100" b="1" i="1" u="none" strike="noStrike">
                          <a:solidFill>
                            <a:srgbClr val="000000"/>
                          </a:solidFill>
                          <a:latin typeface="Calibri"/>
                        </a:rPr>
                        <a:t>$ 421,95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165">
                <a:tc>
                  <a:txBody>
                    <a:bodyPr/>
                    <a:lstStyle/>
                    <a:p>
                      <a:pPr algn="r" fontAlgn="b"/>
                      <a:r>
                        <a:rPr lang="es-ES" sz="1100" b="1" i="1" u="none" strike="noStrike">
                          <a:solidFill>
                            <a:srgbClr val="000000"/>
                          </a:solidFill>
                          <a:latin typeface="Calibri"/>
                        </a:rPr>
                        <a:t>$ 289,41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165">
                <a:tc>
                  <a:txBody>
                    <a:bodyPr/>
                    <a:lstStyle/>
                    <a:p>
                      <a:pPr algn="r" fontAlgn="b"/>
                      <a:r>
                        <a:rPr lang="es-ES" sz="1100" b="1" i="1" u="none" strike="noStrike">
                          <a:solidFill>
                            <a:srgbClr val="000000"/>
                          </a:solidFill>
                          <a:latin typeface="Calibri"/>
                        </a:rPr>
                        <a:t>$ 281,69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165">
                <a:tc>
                  <a:txBody>
                    <a:bodyPr/>
                    <a:lstStyle/>
                    <a:p>
                      <a:pPr algn="r" fontAlgn="b"/>
                      <a:r>
                        <a:rPr lang="es-ES" sz="1100" b="1" i="1" u="none" strike="noStrike">
                          <a:solidFill>
                            <a:srgbClr val="000000"/>
                          </a:solidFill>
                          <a:latin typeface="Calibri"/>
                        </a:rPr>
                        <a:t>$ 144,70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165">
                <a:tc>
                  <a:txBody>
                    <a:bodyPr/>
                    <a:lstStyle/>
                    <a:p>
                      <a:pPr algn="r" fontAlgn="b"/>
                      <a:r>
                        <a:rPr lang="es-ES" sz="1100" b="1" i="1" u="none" strike="noStrike">
                          <a:solidFill>
                            <a:srgbClr val="000000"/>
                          </a:solidFill>
                          <a:latin typeface="Calibri"/>
                        </a:rPr>
                        <a:t>$ 1.457,25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165">
                <a:tc>
                  <a:txBody>
                    <a:bodyPr/>
                    <a:lstStyle/>
                    <a:p>
                      <a:pPr algn="r" fontAlgn="b"/>
                      <a:r>
                        <a:rPr lang="es-ES" sz="1100" b="1" i="1" u="none" strike="noStrike">
                          <a:solidFill>
                            <a:srgbClr val="000000"/>
                          </a:solidFill>
                          <a:latin typeface="Calibri"/>
                        </a:rPr>
                        <a:t>$ 29.145,00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165">
                <a:tc>
                  <a:txBody>
                    <a:bodyPr/>
                    <a:lstStyle/>
                    <a:p>
                      <a:pPr algn="r" fontAlgn="b"/>
                      <a:r>
                        <a:rPr lang="es-ES" sz="1100" b="1" i="1" u="none" strike="noStrike">
                          <a:solidFill>
                            <a:srgbClr val="000000"/>
                          </a:solidFill>
                          <a:latin typeface="Calibri"/>
                        </a:rPr>
                        <a:t>$ 337,39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165">
                <a:tc>
                  <a:txBody>
                    <a:bodyPr/>
                    <a:lstStyle/>
                    <a:p>
                      <a:pPr algn="r" fontAlgn="b"/>
                      <a:r>
                        <a:rPr lang="es-ES" sz="1100" b="1" i="1" u="none" strike="noStrike">
                          <a:solidFill>
                            <a:srgbClr val="000000"/>
                          </a:solidFill>
                          <a:latin typeface="Calibri"/>
                        </a:rPr>
                        <a:t>$ 497,78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165">
                <a:tc>
                  <a:txBody>
                    <a:bodyPr/>
                    <a:lstStyle/>
                    <a:p>
                      <a:pPr algn="r" fontAlgn="b"/>
                      <a:r>
                        <a:rPr lang="es-ES" sz="1100" b="1" i="1" u="none" strike="noStrike" dirty="0">
                          <a:solidFill>
                            <a:srgbClr val="000000"/>
                          </a:solidFill>
                          <a:latin typeface="Calibri"/>
                        </a:rPr>
                        <a:t>$ 36.337,45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6" name="25 Tabla"/>
          <p:cNvGraphicFramePr>
            <a:graphicFrameLocks noGrp="1"/>
          </p:cNvGraphicFramePr>
          <p:nvPr/>
        </p:nvGraphicFramePr>
        <p:xfrm>
          <a:off x="357158" y="4286256"/>
          <a:ext cx="6572296" cy="2428896"/>
        </p:xfrm>
        <a:graphic>
          <a:graphicData uri="http://schemas.openxmlformats.org/drawingml/2006/table">
            <a:tbl>
              <a:tblPr/>
              <a:tblGrid>
                <a:gridCol w="2231842"/>
                <a:gridCol w="807845"/>
                <a:gridCol w="794152"/>
                <a:gridCol w="1040614"/>
                <a:gridCol w="889998"/>
                <a:gridCol w="807845"/>
              </a:tblGrid>
              <a:tr h="202408">
                <a:tc>
                  <a:txBody>
                    <a:bodyPr/>
                    <a:lstStyle/>
                    <a:p>
                      <a:pPr algn="l" fontAlgn="b"/>
                      <a:endParaRPr lang="es-ES" sz="1100" b="0" i="0" u="none" strike="noStrike" dirty="0">
                        <a:solidFill>
                          <a:srgbClr val="000000"/>
                        </a:solidFill>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Enero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Febrero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Marzo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Abril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a:solidFill>
                            <a:srgbClr val="000000"/>
                          </a:solidFill>
                          <a:latin typeface="Calibri"/>
                        </a:rPr>
                        <a:t>Mayo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Sueldo de vendedores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$ 729,30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$ 729,30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$ 729,30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$ 729,30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$ 729,30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Fondo de Reserva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60,78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60,78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60,78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60,78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60,78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Aporte Patronal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88,61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88,61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88,61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88,61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88,61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Décimo tercer sueldo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60,78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60,78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60,78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60,78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60,78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Décimo cuarto Sueldo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59,15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59,15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59,15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59,15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59,15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Vacaciones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30,39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30,39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30,39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30,39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30,39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Comisiones de vendedores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323,55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1.132,20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161,85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Comisiones librerías y editoriales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6.471,00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22.644,00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3.237,00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Transporte de mercadería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78,66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275,24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39,35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Artículos promocionales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      522,67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408">
                <a:tc>
                  <a:txBody>
                    <a:bodyPr/>
                    <a:lstStyle/>
                    <a:p>
                      <a:pPr algn="l" fontAlgn="b"/>
                      <a:r>
                        <a:rPr lang="es-ES" sz="1100" b="1" i="1" u="none" strike="noStrike">
                          <a:solidFill>
                            <a:srgbClr val="000000"/>
                          </a:solidFill>
                          <a:latin typeface="Calibri"/>
                        </a:rPr>
                        <a:t>Total Gastos de ventas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$ 1.551,67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$ 1.029,01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$ 7.902,21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$ 25.080,45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1" i="1" u="none" strike="noStrike" dirty="0">
                          <a:solidFill>
                            <a:srgbClr val="000000"/>
                          </a:solidFill>
                          <a:latin typeface="Calibri"/>
                        </a:rPr>
                        <a:t>$ 4.467,20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7" name="26 Tabla"/>
          <p:cNvGraphicFramePr>
            <a:graphicFrameLocks noGrp="1"/>
          </p:cNvGraphicFramePr>
          <p:nvPr/>
        </p:nvGraphicFramePr>
        <p:xfrm>
          <a:off x="6929454" y="4286256"/>
          <a:ext cx="1071570" cy="2428893"/>
        </p:xfrm>
        <a:graphic>
          <a:graphicData uri="http://schemas.openxmlformats.org/drawingml/2006/table">
            <a:tbl>
              <a:tblPr/>
              <a:tblGrid>
                <a:gridCol w="1071570"/>
              </a:tblGrid>
              <a:tr h="194650">
                <a:tc>
                  <a:txBody>
                    <a:bodyPr/>
                    <a:lstStyle/>
                    <a:p>
                      <a:pPr algn="ctr" fontAlgn="ctr"/>
                      <a:r>
                        <a:rPr lang="es-ES" sz="1100" b="1" i="1" u="none" strike="noStrike" dirty="0">
                          <a:solidFill>
                            <a:srgbClr val="000000"/>
                          </a:solidFill>
                          <a:latin typeface="Calibri"/>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03113">
                <a:tc>
                  <a:txBody>
                    <a:bodyPr/>
                    <a:lstStyle/>
                    <a:p>
                      <a:pPr algn="r" fontAlgn="b"/>
                      <a:r>
                        <a:rPr lang="es-ES" sz="1100" b="1" i="1" u="none" strike="noStrike">
                          <a:solidFill>
                            <a:srgbClr val="000000"/>
                          </a:solidFill>
                          <a:latin typeface="Calibri"/>
                        </a:rPr>
                        <a:t>$ 3.646,52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13">
                <a:tc>
                  <a:txBody>
                    <a:bodyPr/>
                    <a:lstStyle/>
                    <a:p>
                      <a:pPr algn="r" fontAlgn="b"/>
                      <a:r>
                        <a:rPr lang="es-ES" sz="1100" b="1" i="1" u="none" strike="noStrike">
                          <a:solidFill>
                            <a:srgbClr val="000000"/>
                          </a:solidFill>
                          <a:latin typeface="Calibri"/>
                        </a:rPr>
                        <a:t>$ 303,88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13">
                <a:tc>
                  <a:txBody>
                    <a:bodyPr/>
                    <a:lstStyle/>
                    <a:p>
                      <a:pPr algn="r" fontAlgn="b"/>
                      <a:r>
                        <a:rPr lang="es-ES" sz="1100" b="1" i="1" u="none" strike="noStrike">
                          <a:solidFill>
                            <a:srgbClr val="000000"/>
                          </a:solidFill>
                          <a:latin typeface="Calibri"/>
                        </a:rPr>
                        <a:t>$ 443,05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13">
                <a:tc>
                  <a:txBody>
                    <a:bodyPr/>
                    <a:lstStyle/>
                    <a:p>
                      <a:pPr algn="r" fontAlgn="b"/>
                      <a:r>
                        <a:rPr lang="es-ES" sz="1100" b="1" i="1" u="none" strike="noStrike">
                          <a:solidFill>
                            <a:srgbClr val="000000"/>
                          </a:solidFill>
                          <a:latin typeface="Calibri"/>
                        </a:rPr>
                        <a:t>$ 303,88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13">
                <a:tc>
                  <a:txBody>
                    <a:bodyPr/>
                    <a:lstStyle/>
                    <a:p>
                      <a:pPr algn="r" fontAlgn="b"/>
                      <a:r>
                        <a:rPr lang="es-ES" sz="1100" b="1" i="1" u="none" strike="noStrike" dirty="0">
                          <a:solidFill>
                            <a:srgbClr val="000000"/>
                          </a:solidFill>
                          <a:latin typeface="Calibri"/>
                        </a:rPr>
                        <a:t>$ 295,77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13">
                <a:tc>
                  <a:txBody>
                    <a:bodyPr/>
                    <a:lstStyle/>
                    <a:p>
                      <a:pPr algn="r" fontAlgn="b"/>
                      <a:r>
                        <a:rPr lang="es-ES" sz="1100" b="1" i="1" u="none" strike="noStrike">
                          <a:solidFill>
                            <a:srgbClr val="000000"/>
                          </a:solidFill>
                          <a:latin typeface="Calibri"/>
                        </a:rPr>
                        <a:t>$ 151,94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13">
                <a:tc>
                  <a:txBody>
                    <a:bodyPr/>
                    <a:lstStyle/>
                    <a:p>
                      <a:pPr algn="r" fontAlgn="b"/>
                      <a:r>
                        <a:rPr lang="es-ES" sz="1100" b="1" i="1" u="none" strike="noStrike">
                          <a:solidFill>
                            <a:srgbClr val="000000"/>
                          </a:solidFill>
                          <a:latin typeface="Calibri"/>
                        </a:rPr>
                        <a:t>$ 1.617,60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13">
                <a:tc>
                  <a:txBody>
                    <a:bodyPr/>
                    <a:lstStyle/>
                    <a:p>
                      <a:pPr algn="r" fontAlgn="b"/>
                      <a:r>
                        <a:rPr lang="es-ES" sz="1100" b="1" i="1" u="none" strike="noStrike">
                          <a:solidFill>
                            <a:srgbClr val="000000"/>
                          </a:solidFill>
                          <a:latin typeface="Calibri"/>
                        </a:rPr>
                        <a:t>$ 32.352,00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13">
                <a:tc>
                  <a:txBody>
                    <a:bodyPr/>
                    <a:lstStyle/>
                    <a:p>
                      <a:pPr algn="r" fontAlgn="b"/>
                      <a:r>
                        <a:rPr lang="es-ES" sz="1100" b="1" i="1" u="none" strike="noStrike">
                          <a:solidFill>
                            <a:srgbClr val="000000"/>
                          </a:solidFill>
                          <a:latin typeface="Calibri"/>
                        </a:rPr>
                        <a:t>$ 393,24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13">
                <a:tc>
                  <a:txBody>
                    <a:bodyPr/>
                    <a:lstStyle/>
                    <a:p>
                      <a:pPr algn="r" fontAlgn="b"/>
                      <a:r>
                        <a:rPr lang="es-ES" sz="1100" b="1" i="1" u="none" strike="noStrike">
                          <a:solidFill>
                            <a:srgbClr val="000000"/>
                          </a:solidFill>
                          <a:latin typeface="Calibri"/>
                        </a:rPr>
                        <a:t>$ 522,67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13">
                <a:tc>
                  <a:txBody>
                    <a:bodyPr/>
                    <a:lstStyle/>
                    <a:p>
                      <a:pPr algn="r" fontAlgn="b"/>
                      <a:r>
                        <a:rPr lang="es-ES" sz="1100" b="1" i="1" u="none" strike="noStrike" dirty="0">
                          <a:solidFill>
                            <a:srgbClr val="000000"/>
                          </a:solidFill>
                          <a:latin typeface="Calibri"/>
                        </a:rPr>
                        <a:t>$ 40.030,54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2000232" y="285728"/>
            <a:ext cx="5357850" cy="461665"/>
          </a:xfrm>
          <a:prstGeom prst="rect">
            <a:avLst/>
          </a:prstGeom>
          <a:noFill/>
          <a:ln w="9525">
            <a:solidFill>
              <a:srgbClr val="000066"/>
            </a:solidFill>
            <a:miter lim="800000"/>
            <a:headEnd/>
            <a:tailEnd/>
          </a:ln>
        </p:spPr>
        <p:txBody>
          <a:bodyPr wrap="square">
            <a:spAutoFit/>
          </a:bodyPr>
          <a:lstStyle/>
          <a:p>
            <a:r>
              <a:rPr lang="es-ES_tradnl" sz="2400" dirty="0" smtClean="0">
                <a:solidFill>
                  <a:srgbClr val="FF0000"/>
                </a:solidFill>
                <a:cs typeface="Times New Roman" pitchFamily="18" charset="0"/>
              </a:rPr>
              <a:t>DEPRECIACION DE ACTIVOS FIJOS</a:t>
            </a:r>
            <a:endParaRPr lang="es-EC" sz="2400" dirty="0">
              <a:solidFill>
                <a:srgbClr val="FF0000"/>
              </a:solidFill>
              <a:cs typeface="Times New Roman" pitchFamily="18" charset="0"/>
            </a:endParaRPr>
          </a:p>
        </p:txBody>
      </p:sp>
      <p:sp>
        <p:nvSpPr>
          <p:cNvPr id="17" name="Line 4"/>
          <p:cNvSpPr>
            <a:spLocks noChangeShapeType="1"/>
          </p:cNvSpPr>
          <p:nvPr/>
        </p:nvSpPr>
        <p:spPr bwMode="auto">
          <a:xfrm flipV="1">
            <a:off x="7729584" y="485293"/>
            <a:ext cx="957112" cy="7212"/>
          </a:xfrm>
          <a:prstGeom prst="line">
            <a:avLst/>
          </a:prstGeom>
          <a:noFill/>
          <a:ln w="9525">
            <a:solidFill>
              <a:srgbClr val="FF0000"/>
            </a:solidFill>
            <a:round/>
            <a:headEnd/>
            <a:tailEnd/>
          </a:ln>
        </p:spPr>
        <p:txBody>
          <a:bodyPr/>
          <a:lstStyle/>
          <a:p>
            <a:endParaRPr lang="es-ES"/>
          </a:p>
        </p:txBody>
      </p:sp>
      <p:sp>
        <p:nvSpPr>
          <p:cNvPr id="18" name="Line 5"/>
          <p:cNvSpPr>
            <a:spLocks noChangeShapeType="1"/>
          </p:cNvSpPr>
          <p:nvPr/>
        </p:nvSpPr>
        <p:spPr bwMode="auto">
          <a:xfrm flipH="1">
            <a:off x="8643966" y="500042"/>
            <a:ext cx="45719" cy="5812268"/>
          </a:xfrm>
          <a:prstGeom prst="line">
            <a:avLst/>
          </a:prstGeom>
          <a:noFill/>
          <a:ln w="9525">
            <a:solidFill>
              <a:srgbClr val="000080"/>
            </a:solidFill>
            <a:round/>
            <a:headEnd/>
            <a:tailEnd/>
          </a:ln>
        </p:spPr>
        <p:txBody>
          <a:bodyPr/>
          <a:lstStyle/>
          <a:p>
            <a:endParaRPr lang="es-ES"/>
          </a:p>
        </p:txBody>
      </p:sp>
      <p:grpSp>
        <p:nvGrpSpPr>
          <p:cNvPr id="2" name="Group 8"/>
          <p:cNvGrpSpPr>
            <a:grpSpLocks/>
          </p:cNvGrpSpPr>
          <p:nvPr/>
        </p:nvGrpSpPr>
        <p:grpSpPr bwMode="auto">
          <a:xfrm>
            <a:off x="7381942" y="311517"/>
            <a:ext cx="304800" cy="304800"/>
            <a:chOff x="528" y="1200"/>
            <a:chExt cx="192" cy="192"/>
          </a:xfrm>
        </p:grpSpPr>
        <p:sp>
          <p:nvSpPr>
            <p:cNvPr id="21"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2"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aphicFrame>
        <p:nvGraphicFramePr>
          <p:cNvPr id="19" name="18 Tabla"/>
          <p:cNvGraphicFramePr>
            <a:graphicFrameLocks noGrp="1"/>
          </p:cNvGraphicFramePr>
          <p:nvPr/>
        </p:nvGraphicFramePr>
        <p:xfrm>
          <a:off x="857222" y="857234"/>
          <a:ext cx="7358117" cy="5286409"/>
        </p:xfrm>
        <a:graphic>
          <a:graphicData uri="http://schemas.openxmlformats.org/drawingml/2006/table">
            <a:tbl>
              <a:tblPr/>
              <a:tblGrid>
                <a:gridCol w="1826295"/>
                <a:gridCol w="807276"/>
                <a:gridCol w="820510"/>
                <a:gridCol w="926382"/>
                <a:gridCol w="1098423"/>
                <a:gridCol w="979318"/>
                <a:gridCol w="899913"/>
              </a:tblGrid>
              <a:tr h="207051">
                <a:tc gridSpan="7">
                  <a:txBody>
                    <a:bodyPr/>
                    <a:lstStyle/>
                    <a:p>
                      <a:pPr algn="ctr" fontAlgn="b"/>
                      <a:r>
                        <a:rPr lang="es-ES" sz="900" b="1" i="0" u="none" strike="noStrike" dirty="0">
                          <a:solidFill>
                            <a:srgbClr val="000000"/>
                          </a:solidFill>
                          <a:latin typeface="Arial"/>
                        </a:rPr>
                        <a:t>DEPRECIACIÓN</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01869">
                <a:tc>
                  <a:txBody>
                    <a:bodyPr/>
                    <a:lstStyle/>
                    <a:p>
                      <a:pPr algn="ctr" fontAlgn="ctr"/>
                      <a:r>
                        <a:rPr lang="es-ES" sz="900" b="1" i="0" u="none" strike="noStrike">
                          <a:solidFill>
                            <a:srgbClr val="000000"/>
                          </a:solidFill>
                          <a:latin typeface="Arial"/>
                        </a:rPr>
                        <a:t>Activo</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es-ES" sz="900" b="1" i="0" u="none" strike="noStrike">
                          <a:solidFill>
                            <a:srgbClr val="000000"/>
                          </a:solidFill>
                          <a:latin typeface="Arial"/>
                        </a:rPr>
                        <a:t>Valor Contable</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s-ES" sz="900" b="1" i="0" u="none" strike="noStrike">
                          <a:solidFill>
                            <a:srgbClr val="000000"/>
                          </a:solidFill>
                          <a:latin typeface="Arial"/>
                        </a:rPr>
                        <a:t>Vida Contable</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es-ES" sz="900" b="1" i="0" u="none" strike="noStrike">
                          <a:solidFill>
                            <a:srgbClr val="000000"/>
                          </a:solidFill>
                          <a:latin typeface="Arial"/>
                        </a:rPr>
                        <a:t>Depreciación Anual</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s-ES" sz="900" b="1" i="0" u="none" strike="noStrike">
                          <a:solidFill>
                            <a:srgbClr val="000000"/>
                          </a:solidFill>
                          <a:latin typeface="Arial"/>
                        </a:rPr>
                        <a:t>Años Depreciándose</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es-ES" sz="900" b="1" i="0" u="none" strike="noStrike">
                          <a:solidFill>
                            <a:srgbClr val="000000"/>
                          </a:solidFill>
                          <a:latin typeface="Arial"/>
                        </a:rPr>
                        <a:t> Depreciación Acumulada </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r" fontAlgn="ctr"/>
                      <a:r>
                        <a:rPr lang="es-ES" sz="900" b="1" i="0" u="none" strike="noStrike">
                          <a:solidFill>
                            <a:srgbClr val="000000"/>
                          </a:solidFill>
                          <a:latin typeface="Arial"/>
                        </a:rPr>
                        <a:t>Valor en Libros</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25875">
                <a:tc gridSpan="7">
                  <a:txBody>
                    <a:bodyPr/>
                    <a:lstStyle/>
                    <a:p>
                      <a:pPr algn="ctr" fontAlgn="b"/>
                      <a:r>
                        <a:rPr lang="es-ES" sz="900" b="1" i="0" u="none" strike="noStrike">
                          <a:solidFill>
                            <a:srgbClr val="000000"/>
                          </a:solidFill>
                          <a:latin typeface="Calibri"/>
                        </a:rPr>
                        <a:t>Muebles y  enseres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5875">
                <a:tc>
                  <a:txBody>
                    <a:bodyPr/>
                    <a:lstStyle/>
                    <a:p>
                      <a:pPr algn="l" fontAlgn="b"/>
                      <a:r>
                        <a:rPr lang="es-ES" sz="900" b="0" i="0" u="none" strike="noStrike">
                          <a:solidFill>
                            <a:srgbClr val="000000"/>
                          </a:solidFill>
                          <a:latin typeface="Calibri"/>
                        </a:rPr>
                        <a:t>Escritorios</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900" b="0" i="0" u="none" strike="noStrike">
                          <a:solidFill>
                            <a:srgbClr val="000000"/>
                          </a:solidFill>
                          <a:latin typeface="Calibri"/>
                        </a:rPr>
                        <a:t> $       600,00 </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10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60,00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Arial"/>
                        </a:rPr>
                        <a:t>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300,00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300,00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875">
                <a:tc>
                  <a:txBody>
                    <a:bodyPr/>
                    <a:lstStyle/>
                    <a:p>
                      <a:pPr algn="l" fontAlgn="b"/>
                      <a:r>
                        <a:rPr lang="es-ES" sz="900" b="0" i="0" u="none" strike="noStrike">
                          <a:solidFill>
                            <a:srgbClr val="000000"/>
                          </a:solidFill>
                          <a:latin typeface="Calibri"/>
                        </a:rPr>
                        <a:t>Sillas ejecutivas</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900" b="0" i="0" u="none" strike="noStrike">
                          <a:solidFill>
                            <a:srgbClr val="000000"/>
                          </a:solidFill>
                          <a:latin typeface="Calibri"/>
                        </a:rPr>
                        <a:t> $       180,00 </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10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18,00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Arial"/>
                        </a:rPr>
                        <a:t>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90,00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90,00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875">
                <a:tc>
                  <a:txBody>
                    <a:bodyPr/>
                    <a:lstStyle/>
                    <a:p>
                      <a:pPr algn="l" fontAlgn="b"/>
                      <a:r>
                        <a:rPr lang="es-ES" sz="900" b="0" i="0" u="none" strike="noStrike">
                          <a:solidFill>
                            <a:srgbClr val="000000"/>
                          </a:solidFill>
                          <a:latin typeface="Calibri"/>
                        </a:rPr>
                        <a:t>Sillas simples</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900" b="0" i="0" u="none" strike="noStrike">
                          <a:solidFill>
                            <a:srgbClr val="000000"/>
                          </a:solidFill>
                          <a:latin typeface="Calibri"/>
                        </a:rPr>
                        <a:t> $       240,00 </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10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24,00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Arial"/>
                        </a:rPr>
                        <a:t>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120,00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120,00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875">
                <a:tc>
                  <a:txBody>
                    <a:bodyPr/>
                    <a:lstStyle/>
                    <a:p>
                      <a:pPr algn="l" fontAlgn="b"/>
                      <a:r>
                        <a:rPr lang="es-ES" sz="900" b="0" i="0" u="none" strike="noStrike">
                          <a:solidFill>
                            <a:srgbClr val="000000"/>
                          </a:solidFill>
                          <a:latin typeface="Calibri"/>
                        </a:rPr>
                        <a:t>Pizarra Acrilica</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Calibri"/>
                        </a:rPr>
                        <a:t> $         50,00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10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5,00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Arial"/>
                        </a:rPr>
                        <a:t>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25,00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25,00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875">
                <a:tc>
                  <a:txBody>
                    <a:bodyPr/>
                    <a:lstStyle/>
                    <a:p>
                      <a:pPr algn="l" fontAlgn="b"/>
                      <a:r>
                        <a:rPr lang="es-ES" sz="900" b="0" i="0" u="none" strike="noStrike">
                          <a:solidFill>
                            <a:srgbClr val="000000"/>
                          </a:solidFill>
                          <a:latin typeface="Calibri"/>
                        </a:rPr>
                        <a:t>Sofas</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900" b="0" i="0" u="none" strike="noStrike">
                          <a:solidFill>
                            <a:srgbClr val="000000"/>
                          </a:solidFill>
                          <a:latin typeface="Calibri"/>
                        </a:rPr>
                        <a:t> $       200,00 </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10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20,00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Arial"/>
                        </a:rPr>
                        <a:t>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100,00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100,00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875">
                <a:tc>
                  <a:txBody>
                    <a:bodyPr/>
                    <a:lstStyle/>
                    <a:p>
                      <a:pPr algn="l" fontAlgn="b"/>
                      <a:r>
                        <a:rPr lang="es-ES" sz="900" b="0" i="0" u="none" strike="noStrike">
                          <a:solidFill>
                            <a:srgbClr val="000000"/>
                          </a:solidFill>
                          <a:latin typeface="Calibri"/>
                        </a:rPr>
                        <a:t>Archivadores</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900" b="0" i="0" u="none" strike="noStrike">
                          <a:solidFill>
                            <a:srgbClr val="000000"/>
                          </a:solidFill>
                          <a:latin typeface="Calibri"/>
                        </a:rPr>
                        <a:t> $       400,00 </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10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40,00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Arial"/>
                        </a:rPr>
                        <a:t>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200,00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200,00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875">
                <a:tc>
                  <a:txBody>
                    <a:bodyPr/>
                    <a:lstStyle/>
                    <a:p>
                      <a:pPr algn="l" fontAlgn="b"/>
                      <a:r>
                        <a:rPr lang="es-ES" sz="900" b="0" i="0" u="none" strike="noStrike">
                          <a:solidFill>
                            <a:srgbClr val="000000"/>
                          </a:solidFill>
                          <a:latin typeface="Calibri"/>
                        </a:rPr>
                        <a:t>Mesas de sesiones</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900" b="0" i="0" u="none" strike="noStrike">
                          <a:solidFill>
                            <a:srgbClr val="000000"/>
                          </a:solidFill>
                          <a:latin typeface="Calibri"/>
                        </a:rPr>
                        <a:t> $       200,00 </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10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20,00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Arial"/>
                        </a:rPr>
                        <a:t>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100,00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100,00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051">
                <a:tc>
                  <a:txBody>
                    <a:bodyPr/>
                    <a:lstStyle/>
                    <a:p>
                      <a:pPr algn="l" fontAlgn="b"/>
                      <a:r>
                        <a:rPr lang="es-ES" sz="900" b="1" i="1" u="none" strike="noStrike">
                          <a:solidFill>
                            <a:srgbClr val="000000"/>
                          </a:solidFill>
                          <a:latin typeface="Arial"/>
                        </a:rPr>
                        <a:t>Subtotal</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1" u="none" strike="noStrike">
                          <a:solidFill>
                            <a:srgbClr val="000000"/>
                          </a:solidFill>
                          <a:latin typeface="Arial"/>
                        </a:rPr>
                        <a:t> $  1.870,00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900" b="1" i="1" u="none" strike="noStrike">
                          <a:solidFill>
                            <a:srgbClr val="000000"/>
                          </a:solidFill>
                          <a:latin typeface="Arial"/>
                        </a:rPr>
                        <a:t>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1" u="none" strike="noStrike">
                          <a:solidFill>
                            <a:srgbClr val="000000"/>
                          </a:solidFill>
                          <a:latin typeface="Arial"/>
                        </a:rPr>
                        <a:t> $       187,00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1" i="1" u="none" strike="noStrike">
                          <a:solidFill>
                            <a:srgbClr val="000000"/>
                          </a:solidFill>
                          <a:latin typeface="Arial"/>
                        </a:rPr>
                        <a:t>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1" u="none" strike="noStrike">
                          <a:solidFill>
                            <a:srgbClr val="000000"/>
                          </a:solidFill>
                          <a:latin typeface="Arial"/>
                        </a:rPr>
                        <a:t> $         935,00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1" u="none" strike="noStrike">
                          <a:solidFill>
                            <a:srgbClr val="000000"/>
                          </a:solidFill>
                          <a:latin typeface="Arial"/>
                        </a:rPr>
                        <a:t> $       935,00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875">
                <a:tc gridSpan="7">
                  <a:txBody>
                    <a:bodyPr/>
                    <a:lstStyle/>
                    <a:p>
                      <a:pPr algn="ctr" fontAlgn="b"/>
                      <a:r>
                        <a:rPr lang="es-ES" sz="900" b="1" i="0" u="none" strike="noStrike">
                          <a:solidFill>
                            <a:srgbClr val="000000"/>
                          </a:solidFill>
                          <a:latin typeface="Calibri"/>
                        </a:rPr>
                        <a:t>Equipos de oficina</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5875">
                <a:tc>
                  <a:txBody>
                    <a:bodyPr/>
                    <a:lstStyle/>
                    <a:p>
                      <a:pPr algn="l" fontAlgn="b"/>
                      <a:r>
                        <a:rPr lang="es-ES" sz="900" b="0" i="0" u="none" strike="noStrike">
                          <a:solidFill>
                            <a:srgbClr val="000000"/>
                          </a:solidFill>
                          <a:latin typeface="Calibri"/>
                        </a:rPr>
                        <a:t>Aire acondicionado split</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900" b="0" i="0" u="none" strike="noStrike">
                          <a:solidFill>
                            <a:srgbClr val="000000"/>
                          </a:solidFill>
                          <a:latin typeface="Calibri"/>
                        </a:rPr>
                        <a:t> $       800,00 </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10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80,00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Arial"/>
                        </a:rPr>
                        <a:t>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400,00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400,00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875">
                <a:tc>
                  <a:txBody>
                    <a:bodyPr/>
                    <a:lstStyle/>
                    <a:p>
                      <a:pPr algn="l" fontAlgn="b"/>
                      <a:r>
                        <a:rPr lang="es-ES" sz="900" b="0" i="0" u="none" strike="noStrike">
                          <a:solidFill>
                            <a:srgbClr val="000000"/>
                          </a:solidFill>
                          <a:latin typeface="Calibri"/>
                        </a:rPr>
                        <a:t>Dispensador de agua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900" b="0" i="0" u="none" strike="noStrike">
                          <a:solidFill>
                            <a:srgbClr val="000000"/>
                          </a:solidFill>
                          <a:latin typeface="Calibri"/>
                        </a:rPr>
                        <a:t> $       100,00 </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10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10,00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Arial"/>
                        </a:rPr>
                        <a:t>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50,00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50,00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875">
                <a:tc>
                  <a:txBody>
                    <a:bodyPr/>
                    <a:lstStyle/>
                    <a:p>
                      <a:pPr algn="l" fontAlgn="b"/>
                      <a:r>
                        <a:rPr lang="es-ES" sz="900" b="0" i="0" u="none" strike="noStrike">
                          <a:solidFill>
                            <a:srgbClr val="000000"/>
                          </a:solidFill>
                          <a:latin typeface="Calibri"/>
                        </a:rPr>
                        <a:t>Cafetera</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900" b="0" i="0" u="none" strike="noStrike">
                          <a:solidFill>
                            <a:srgbClr val="000000"/>
                          </a:solidFill>
                          <a:latin typeface="Calibri"/>
                        </a:rPr>
                        <a:t> $         30,00 </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10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3,00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Arial"/>
                        </a:rPr>
                        <a:t>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15,00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15,00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875">
                <a:tc>
                  <a:txBody>
                    <a:bodyPr/>
                    <a:lstStyle/>
                    <a:p>
                      <a:pPr algn="l" fontAlgn="b"/>
                      <a:r>
                        <a:rPr lang="es-ES" sz="900" b="0" i="0" u="none" strike="noStrike">
                          <a:solidFill>
                            <a:srgbClr val="000000"/>
                          </a:solidFill>
                          <a:latin typeface="Calibri"/>
                        </a:rPr>
                        <a:t>Teléfono</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900" b="0" i="0" u="none" strike="noStrike">
                          <a:solidFill>
                            <a:srgbClr val="000000"/>
                          </a:solidFill>
                          <a:latin typeface="Calibri"/>
                        </a:rPr>
                        <a:t> $         60,00 </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10</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6,00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Arial"/>
                        </a:rPr>
                        <a:t>5</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30,00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30,00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051">
                <a:tc>
                  <a:txBody>
                    <a:bodyPr/>
                    <a:lstStyle/>
                    <a:p>
                      <a:pPr algn="l" fontAlgn="b"/>
                      <a:r>
                        <a:rPr lang="es-ES" sz="900" b="1" i="1" u="none" strike="noStrike">
                          <a:solidFill>
                            <a:srgbClr val="000000"/>
                          </a:solidFill>
                          <a:latin typeface="Arial"/>
                        </a:rPr>
                        <a:t>Subtotal</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1" u="none" strike="noStrike">
                          <a:solidFill>
                            <a:srgbClr val="000000"/>
                          </a:solidFill>
                          <a:latin typeface="Arial"/>
                        </a:rPr>
                        <a:t> $    990,00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900" b="1" i="1" u="none" strike="noStrike">
                          <a:solidFill>
                            <a:srgbClr val="000000"/>
                          </a:solidFill>
                          <a:latin typeface="Arial"/>
                        </a:rPr>
                        <a:t>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1" u="none" strike="noStrike">
                          <a:solidFill>
                            <a:srgbClr val="000000"/>
                          </a:solidFill>
                          <a:latin typeface="Arial"/>
                        </a:rPr>
                        <a:t> $         99,00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1" i="1" u="none" strike="noStrike">
                          <a:solidFill>
                            <a:srgbClr val="000000"/>
                          </a:solidFill>
                          <a:latin typeface="Arial"/>
                        </a:rPr>
                        <a:t>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1" u="none" strike="noStrike">
                          <a:solidFill>
                            <a:srgbClr val="000000"/>
                          </a:solidFill>
                          <a:latin typeface="Arial"/>
                        </a:rPr>
                        <a:t> $         495,00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1" u="none" strike="noStrike">
                          <a:solidFill>
                            <a:srgbClr val="000000"/>
                          </a:solidFill>
                          <a:latin typeface="Arial"/>
                        </a:rPr>
                        <a:t> $       495,00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875">
                <a:tc gridSpan="7">
                  <a:txBody>
                    <a:bodyPr/>
                    <a:lstStyle/>
                    <a:p>
                      <a:pPr algn="ctr" fontAlgn="b"/>
                      <a:r>
                        <a:rPr lang="es-ES" sz="900" b="1" i="0" u="none" strike="noStrike">
                          <a:solidFill>
                            <a:srgbClr val="000000"/>
                          </a:solidFill>
                          <a:latin typeface="Calibri"/>
                        </a:rPr>
                        <a:t>Equipos de Computación</a:t>
                      </a:r>
                    </a:p>
                  </a:txBody>
                  <a:tcPr marL="6578" marR="6578" marT="657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5875">
                <a:tc>
                  <a:txBody>
                    <a:bodyPr/>
                    <a:lstStyle/>
                    <a:p>
                      <a:pPr algn="l" fontAlgn="b"/>
                      <a:r>
                        <a:rPr lang="es-ES" sz="900" b="0" i="0" u="none" strike="noStrike">
                          <a:solidFill>
                            <a:srgbClr val="000000"/>
                          </a:solidFill>
                          <a:latin typeface="Calibri"/>
                        </a:rPr>
                        <a:t>Computadoras</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900" b="0" i="0" u="none" strike="noStrike">
                          <a:solidFill>
                            <a:srgbClr val="000000"/>
                          </a:solidFill>
                          <a:latin typeface="Calibri"/>
                        </a:rPr>
                        <a:t> $   1.149,00 </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383,00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Arial"/>
                        </a:rPr>
                        <a:t>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1.149,00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875">
                <a:tc>
                  <a:txBody>
                    <a:bodyPr/>
                    <a:lstStyle/>
                    <a:p>
                      <a:pPr algn="l" fontAlgn="b"/>
                      <a:r>
                        <a:rPr lang="es-ES" sz="900" b="0" i="0" u="none" strike="noStrike">
                          <a:solidFill>
                            <a:srgbClr val="000000"/>
                          </a:solidFill>
                          <a:latin typeface="Calibri"/>
                        </a:rPr>
                        <a:t>Impresora</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900" b="0" i="0" u="none" strike="noStrike">
                          <a:solidFill>
                            <a:srgbClr val="000000"/>
                          </a:solidFill>
                          <a:latin typeface="Calibri"/>
                        </a:rPr>
                        <a:t> $       350,00 </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116,67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Arial"/>
                        </a:rPr>
                        <a:t>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350,00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285">
                <a:tc>
                  <a:txBody>
                    <a:bodyPr/>
                    <a:lstStyle/>
                    <a:p>
                      <a:pPr algn="l" fontAlgn="b"/>
                      <a:r>
                        <a:rPr lang="es-ES" sz="900" b="0" i="0" u="none" strike="noStrike">
                          <a:solidFill>
                            <a:srgbClr val="000000"/>
                          </a:solidFill>
                          <a:latin typeface="Calibri"/>
                        </a:rPr>
                        <a:t>ROUTER</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S" sz="900" b="0" i="0" u="none" strike="noStrike">
                          <a:solidFill>
                            <a:srgbClr val="000000"/>
                          </a:solidFill>
                          <a:latin typeface="Calibri"/>
                        </a:rPr>
                        <a:t> $       109,00 </a:t>
                      </a:r>
                    </a:p>
                  </a:txBody>
                  <a:tcPr marL="6578" marR="6578" marT="65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36,33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Arial"/>
                        </a:rPr>
                        <a:t>3</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109,00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solidFill>
                            <a:srgbClr val="000000"/>
                          </a:solidFill>
                          <a:latin typeface="Arial"/>
                        </a:rPr>
                        <a:t> $              -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051">
                <a:tc>
                  <a:txBody>
                    <a:bodyPr/>
                    <a:lstStyle/>
                    <a:p>
                      <a:pPr algn="l" fontAlgn="b"/>
                      <a:r>
                        <a:rPr lang="es-ES" sz="900" b="1" i="1" u="none" strike="noStrike">
                          <a:solidFill>
                            <a:srgbClr val="000000"/>
                          </a:solidFill>
                          <a:latin typeface="Arial"/>
                        </a:rPr>
                        <a:t>Subtotal</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1" u="none" strike="noStrike">
                          <a:solidFill>
                            <a:srgbClr val="000000"/>
                          </a:solidFill>
                          <a:latin typeface="Arial"/>
                        </a:rPr>
                        <a:t> $  1.608,00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900" b="1" i="1" u="none" strike="noStrike">
                          <a:solidFill>
                            <a:srgbClr val="000000"/>
                          </a:solidFill>
                          <a:latin typeface="Arial"/>
                        </a:rPr>
                        <a:t>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1" u="none" strike="noStrike">
                          <a:solidFill>
                            <a:srgbClr val="000000"/>
                          </a:solidFill>
                          <a:latin typeface="Arial"/>
                        </a:rPr>
                        <a:t> $       536,00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1" i="1" u="none" strike="noStrike">
                          <a:solidFill>
                            <a:srgbClr val="000000"/>
                          </a:solidFill>
                          <a:latin typeface="Arial"/>
                        </a:rPr>
                        <a:t>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1" u="none" strike="noStrike">
                          <a:solidFill>
                            <a:srgbClr val="000000"/>
                          </a:solidFill>
                          <a:latin typeface="Arial"/>
                        </a:rPr>
                        <a:t> $      1.608,00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1" u="none" strike="noStrike">
                          <a:solidFill>
                            <a:srgbClr val="000000"/>
                          </a:solidFill>
                          <a:latin typeface="Arial"/>
                        </a:rPr>
                        <a:t> $             -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051">
                <a:tc>
                  <a:txBody>
                    <a:bodyPr/>
                    <a:lstStyle/>
                    <a:p>
                      <a:pPr algn="l" fontAlgn="b"/>
                      <a:r>
                        <a:rPr lang="es-ES" sz="900" b="1" i="1" u="none" strike="noStrike">
                          <a:solidFill>
                            <a:srgbClr val="000000"/>
                          </a:solidFill>
                          <a:latin typeface="Arial"/>
                        </a:rPr>
                        <a:t>Total</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1" u="none" strike="noStrike" dirty="0">
                          <a:solidFill>
                            <a:srgbClr val="000000"/>
                          </a:solidFill>
                          <a:latin typeface="Arial"/>
                        </a:rPr>
                        <a:t> $  4.468,00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900" b="1" i="1" u="none" strike="noStrike" dirty="0" smtClean="0">
                          <a:solidFill>
                            <a:srgbClr val="000000"/>
                          </a:solidFill>
                          <a:latin typeface="Arial"/>
                        </a:rPr>
                        <a:t>  </a:t>
                      </a:r>
                      <a:endParaRPr lang="es-ES" sz="900" b="1" i="1" u="none" strike="noStrike" dirty="0">
                        <a:solidFill>
                          <a:srgbClr val="000000"/>
                        </a:solidFill>
                        <a:latin typeface="Arial"/>
                      </a:endParaRP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1" u="none" strike="noStrike" dirty="0">
                          <a:solidFill>
                            <a:srgbClr val="000000"/>
                          </a:solidFill>
                          <a:latin typeface="Arial"/>
                        </a:rPr>
                        <a:t> $       822,00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S" sz="900" b="1" i="1" u="none" strike="noStrike" dirty="0">
                        <a:solidFill>
                          <a:srgbClr val="000000"/>
                        </a:solidFill>
                        <a:latin typeface="Arial"/>
                      </a:endParaRP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1" u="none" strike="noStrike" dirty="0">
                          <a:solidFill>
                            <a:srgbClr val="000000"/>
                          </a:solidFill>
                          <a:latin typeface="Arial"/>
                        </a:rPr>
                        <a:t> $      3.038,00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1" i="1" u="none" strike="noStrike" dirty="0">
                          <a:solidFill>
                            <a:srgbClr val="000000"/>
                          </a:solidFill>
                          <a:latin typeface="Arial"/>
                        </a:rPr>
                        <a:t> $    1.430,00 </a:t>
                      </a:r>
                    </a:p>
                  </a:txBody>
                  <a:tcPr marL="6578" marR="6578" marT="65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5" descr="C:\Archivos de programa\Microsoft Office\Clipart\standard\stddir1\BD07021_.WMF"/>
          <p:cNvPicPr>
            <a:picLocks noChangeAspect="1" noChangeArrowheads="1"/>
          </p:cNvPicPr>
          <p:nvPr/>
        </p:nvPicPr>
        <p:blipFill>
          <a:blip r:embed="rId2">
            <a:lum bright="70000" contrast="-70000"/>
            <a:grayscl/>
          </a:blip>
          <a:srcRect/>
          <a:stretch>
            <a:fillRect/>
          </a:stretch>
        </p:blipFill>
        <p:spPr bwMode="auto">
          <a:xfrm>
            <a:off x="2743200" y="1828800"/>
            <a:ext cx="3733800" cy="3344863"/>
          </a:xfrm>
          <a:prstGeom prst="rect">
            <a:avLst/>
          </a:prstGeom>
          <a:noFill/>
          <a:ln w="9525">
            <a:noFill/>
            <a:miter lim="800000"/>
            <a:headEnd/>
            <a:tailEnd/>
          </a:ln>
        </p:spPr>
      </p:pic>
      <p:sp>
        <p:nvSpPr>
          <p:cNvPr id="26627" name="Text Box 2"/>
          <p:cNvSpPr txBox="1">
            <a:spLocks noChangeArrowheads="1"/>
          </p:cNvSpPr>
          <p:nvPr/>
        </p:nvSpPr>
        <p:spPr bwMode="auto">
          <a:xfrm>
            <a:off x="1851025" y="457200"/>
            <a:ext cx="184150" cy="457200"/>
          </a:xfrm>
          <a:prstGeom prst="rect">
            <a:avLst/>
          </a:prstGeom>
          <a:noFill/>
          <a:ln w="9525">
            <a:noFill/>
            <a:miter lim="800000"/>
            <a:headEnd/>
            <a:tailEnd/>
          </a:ln>
        </p:spPr>
        <p:txBody>
          <a:bodyPr>
            <a:spAutoFit/>
          </a:bodyPr>
          <a:lstStyle/>
          <a:p>
            <a:pPr algn="l"/>
            <a:endParaRPr lang="es-EC" sz="2400">
              <a:solidFill>
                <a:schemeClr val="tx1"/>
              </a:solidFill>
              <a:latin typeface="Times New Roman" pitchFamily="18" charset="0"/>
            </a:endParaRPr>
          </a:p>
        </p:txBody>
      </p:sp>
      <p:sp>
        <p:nvSpPr>
          <p:cNvPr id="26628" name="Text Box 3"/>
          <p:cNvSpPr txBox="1">
            <a:spLocks noChangeArrowheads="1"/>
          </p:cNvSpPr>
          <p:nvPr/>
        </p:nvSpPr>
        <p:spPr bwMode="auto">
          <a:xfrm>
            <a:off x="1600200" y="609600"/>
            <a:ext cx="5334000" cy="473075"/>
          </a:xfrm>
          <a:prstGeom prst="rect">
            <a:avLst/>
          </a:prstGeom>
          <a:noFill/>
          <a:ln w="15875">
            <a:solidFill>
              <a:srgbClr val="000080"/>
            </a:solidFill>
            <a:miter lim="800000"/>
            <a:headEnd/>
            <a:tailEnd/>
          </a:ln>
        </p:spPr>
        <p:txBody>
          <a:bodyPr>
            <a:spAutoFit/>
          </a:bodyPr>
          <a:lstStyle/>
          <a:p>
            <a:r>
              <a:rPr lang="es-ES" sz="2400">
                <a:solidFill>
                  <a:schemeClr val="tx1"/>
                </a:solidFill>
                <a:cs typeface="Times New Roman" pitchFamily="18" charset="0"/>
              </a:rPr>
              <a:t>Filosofía y Actividad de la Empresa</a:t>
            </a:r>
            <a:r>
              <a:rPr lang="es-ES" sz="2400">
                <a:solidFill>
                  <a:schemeClr val="tx1"/>
                </a:solidFill>
              </a:rPr>
              <a:t> </a:t>
            </a:r>
          </a:p>
        </p:txBody>
      </p:sp>
      <p:sp>
        <p:nvSpPr>
          <p:cNvPr id="26629" name="Text Box 6"/>
          <p:cNvSpPr txBox="1">
            <a:spLocks noChangeArrowheads="1"/>
          </p:cNvSpPr>
          <p:nvPr/>
        </p:nvSpPr>
        <p:spPr bwMode="auto">
          <a:xfrm>
            <a:off x="1219200" y="1828800"/>
            <a:ext cx="7162800" cy="1677382"/>
          </a:xfrm>
          <a:prstGeom prst="rect">
            <a:avLst/>
          </a:prstGeom>
          <a:noFill/>
          <a:ln w="9525">
            <a:noFill/>
            <a:miter lim="800000"/>
            <a:headEnd/>
            <a:tailEnd/>
          </a:ln>
        </p:spPr>
        <p:txBody>
          <a:bodyPr>
            <a:spAutoFit/>
          </a:bodyPr>
          <a:lstStyle/>
          <a:p>
            <a:pPr algn="just"/>
            <a:r>
              <a:rPr lang="es-AR" sz="2200" dirty="0" smtClean="0">
                <a:solidFill>
                  <a:srgbClr val="000000"/>
                </a:solidFill>
                <a:cs typeface="Arial" charset="0"/>
              </a:rPr>
              <a:t>Misión</a:t>
            </a:r>
          </a:p>
          <a:p>
            <a:pPr algn="just"/>
            <a:r>
              <a:rPr lang="es-ES" dirty="0">
                <a:solidFill>
                  <a:schemeClr val="tx1"/>
                </a:solidFill>
                <a:latin typeface="Tahoma" pitchFamily="34" charset="0"/>
                <a:cs typeface="Times New Roman" pitchFamily="18" charset="0"/>
              </a:rPr>
              <a:t>Apoyar la labor del profesor y de los estudiantes  mediante la publicación de textos de calidad utilizando herramientas tecnológicas de vanguardia en impresión y cuyos contenidos sean elaborados por maestros ecuatorianos.</a:t>
            </a:r>
            <a:endParaRPr lang="es-AR" dirty="0">
              <a:solidFill>
                <a:schemeClr val="tx1"/>
              </a:solidFill>
              <a:latin typeface="Tahoma" pitchFamily="34" charset="0"/>
              <a:cs typeface="Times New Roman" pitchFamily="18" charset="0"/>
            </a:endParaRPr>
          </a:p>
        </p:txBody>
      </p:sp>
      <p:sp>
        <p:nvSpPr>
          <p:cNvPr id="26630" name="Text Box 7"/>
          <p:cNvSpPr txBox="1">
            <a:spLocks noChangeArrowheads="1"/>
          </p:cNvSpPr>
          <p:nvPr/>
        </p:nvSpPr>
        <p:spPr bwMode="auto">
          <a:xfrm>
            <a:off x="1285852" y="4000504"/>
            <a:ext cx="6324600" cy="1538883"/>
          </a:xfrm>
          <a:prstGeom prst="rect">
            <a:avLst/>
          </a:prstGeom>
          <a:noFill/>
          <a:ln w="9525">
            <a:noFill/>
            <a:miter lim="800000"/>
            <a:headEnd/>
            <a:tailEnd/>
          </a:ln>
        </p:spPr>
        <p:txBody>
          <a:bodyPr>
            <a:spAutoFit/>
          </a:bodyPr>
          <a:lstStyle/>
          <a:p>
            <a:pPr algn="just"/>
            <a:r>
              <a:rPr lang="es-AR" sz="2200" dirty="0">
                <a:solidFill>
                  <a:srgbClr val="000000"/>
                </a:solidFill>
                <a:cs typeface="Arial" charset="0"/>
              </a:rPr>
              <a:t>Visión</a:t>
            </a:r>
          </a:p>
          <a:p>
            <a:pPr algn="l"/>
            <a:r>
              <a:rPr lang="es-ES" dirty="0" smtClean="0">
                <a:solidFill>
                  <a:schemeClr val="tx1"/>
                </a:solidFill>
                <a:latin typeface="Tahoma" pitchFamily="34" charset="0"/>
                <a:cs typeface="Times New Roman" pitchFamily="18" charset="0"/>
              </a:rPr>
              <a:t>Ser una Editorial reconocida por la calidad de sus textos, por el excelente servicio y por su constante actualización.</a:t>
            </a:r>
            <a:r>
              <a:rPr lang="es-ES" dirty="0" smtClean="0">
                <a:solidFill>
                  <a:schemeClr val="tx1"/>
                </a:solidFill>
                <a:latin typeface="Tahoma" pitchFamily="34" charset="0"/>
              </a:rPr>
              <a:t> </a:t>
            </a:r>
            <a:endParaRPr lang="es-EC" dirty="0">
              <a:solidFill>
                <a:schemeClr val="tx1"/>
              </a:solidFill>
              <a:latin typeface="Tahoma" pitchFamily="34" charset="0"/>
            </a:endParaRPr>
          </a:p>
          <a:p>
            <a:endParaRPr lang="es-ES" b="1" dirty="0"/>
          </a:p>
        </p:txBody>
      </p:sp>
      <p:sp>
        <p:nvSpPr>
          <p:cNvPr id="26631" name="Line 8"/>
          <p:cNvSpPr>
            <a:spLocks noChangeShapeType="1"/>
          </p:cNvSpPr>
          <p:nvPr/>
        </p:nvSpPr>
        <p:spPr bwMode="auto">
          <a:xfrm>
            <a:off x="609600" y="762000"/>
            <a:ext cx="838200" cy="0"/>
          </a:xfrm>
          <a:prstGeom prst="line">
            <a:avLst/>
          </a:prstGeom>
          <a:noFill/>
          <a:ln w="25400">
            <a:solidFill>
              <a:srgbClr val="000080"/>
            </a:solidFill>
            <a:round/>
            <a:headEnd/>
            <a:tailEnd/>
          </a:ln>
        </p:spPr>
        <p:txBody>
          <a:bodyPr/>
          <a:lstStyle/>
          <a:p>
            <a:endParaRPr lang="es-ES"/>
          </a:p>
        </p:txBody>
      </p:sp>
      <p:sp>
        <p:nvSpPr>
          <p:cNvPr id="26632" name="Line 9"/>
          <p:cNvSpPr>
            <a:spLocks noChangeShapeType="1"/>
          </p:cNvSpPr>
          <p:nvPr/>
        </p:nvSpPr>
        <p:spPr bwMode="auto">
          <a:xfrm>
            <a:off x="609600" y="6096000"/>
            <a:ext cx="7924800" cy="0"/>
          </a:xfrm>
          <a:prstGeom prst="line">
            <a:avLst/>
          </a:prstGeom>
          <a:noFill/>
          <a:ln w="31750">
            <a:solidFill>
              <a:srgbClr val="000080"/>
            </a:solidFill>
            <a:round/>
            <a:headEnd/>
            <a:tailEnd/>
          </a:ln>
        </p:spPr>
        <p:txBody>
          <a:bodyPr/>
          <a:lstStyle/>
          <a:p>
            <a:endParaRPr lang="es-ES"/>
          </a:p>
        </p:txBody>
      </p:sp>
      <p:sp>
        <p:nvSpPr>
          <p:cNvPr id="26633" name="Line 10"/>
          <p:cNvSpPr>
            <a:spLocks noChangeShapeType="1"/>
          </p:cNvSpPr>
          <p:nvPr/>
        </p:nvSpPr>
        <p:spPr bwMode="auto">
          <a:xfrm>
            <a:off x="609600" y="762000"/>
            <a:ext cx="0" cy="5334000"/>
          </a:xfrm>
          <a:prstGeom prst="line">
            <a:avLst/>
          </a:prstGeom>
          <a:noFill/>
          <a:ln w="22225">
            <a:solidFill>
              <a:srgbClr val="FF0000"/>
            </a:solidFill>
            <a:round/>
            <a:headEnd/>
            <a:tailEnd/>
          </a:ln>
        </p:spPr>
        <p:txBody>
          <a:bodyPr/>
          <a:lstStyle/>
          <a:p>
            <a:endParaRPr lang="es-ES"/>
          </a:p>
        </p:txBody>
      </p:sp>
      <p:grpSp>
        <p:nvGrpSpPr>
          <p:cNvPr id="26634" name="Group 15"/>
          <p:cNvGrpSpPr>
            <a:grpSpLocks/>
          </p:cNvGrpSpPr>
          <p:nvPr/>
        </p:nvGrpSpPr>
        <p:grpSpPr bwMode="auto">
          <a:xfrm>
            <a:off x="838200" y="1905000"/>
            <a:ext cx="304800" cy="304800"/>
            <a:chOff x="528" y="1200"/>
            <a:chExt cx="192" cy="192"/>
          </a:xfrm>
        </p:grpSpPr>
        <p:sp>
          <p:nvSpPr>
            <p:cNvPr id="26638" name="Rectangle 1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6639" name="Rectangle 1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26635" name="Group 16"/>
          <p:cNvGrpSpPr>
            <a:grpSpLocks/>
          </p:cNvGrpSpPr>
          <p:nvPr/>
        </p:nvGrpSpPr>
        <p:grpSpPr bwMode="auto">
          <a:xfrm>
            <a:off x="857224" y="4143380"/>
            <a:ext cx="304800" cy="304800"/>
            <a:chOff x="528" y="1200"/>
            <a:chExt cx="192" cy="192"/>
          </a:xfrm>
        </p:grpSpPr>
        <p:sp>
          <p:nvSpPr>
            <p:cNvPr id="26636" name="Rectangle 17"/>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6637" name="Rectangle 18"/>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2000232" y="285728"/>
            <a:ext cx="5357850" cy="461665"/>
          </a:xfrm>
          <a:prstGeom prst="rect">
            <a:avLst/>
          </a:prstGeom>
          <a:noFill/>
          <a:ln w="9525">
            <a:solidFill>
              <a:srgbClr val="000066"/>
            </a:solidFill>
            <a:miter lim="800000"/>
            <a:headEnd/>
            <a:tailEnd/>
          </a:ln>
        </p:spPr>
        <p:txBody>
          <a:bodyPr wrap="square">
            <a:spAutoFit/>
          </a:bodyPr>
          <a:lstStyle/>
          <a:p>
            <a:r>
              <a:rPr lang="es-ES_tradnl" sz="2400" dirty="0" smtClean="0">
                <a:solidFill>
                  <a:srgbClr val="FF0000"/>
                </a:solidFill>
                <a:cs typeface="Times New Roman" pitchFamily="18" charset="0"/>
              </a:rPr>
              <a:t>FINANCIAMIENTO BANCARIO</a:t>
            </a:r>
            <a:endParaRPr lang="es-EC" sz="2400" dirty="0">
              <a:solidFill>
                <a:srgbClr val="FF0000"/>
              </a:solidFill>
              <a:cs typeface="Times New Roman" pitchFamily="18" charset="0"/>
            </a:endParaRPr>
          </a:p>
        </p:txBody>
      </p:sp>
      <p:sp>
        <p:nvSpPr>
          <p:cNvPr id="17" name="Line 4"/>
          <p:cNvSpPr>
            <a:spLocks noChangeShapeType="1"/>
          </p:cNvSpPr>
          <p:nvPr/>
        </p:nvSpPr>
        <p:spPr bwMode="auto">
          <a:xfrm flipV="1">
            <a:off x="7729584" y="485293"/>
            <a:ext cx="957112" cy="7212"/>
          </a:xfrm>
          <a:prstGeom prst="line">
            <a:avLst/>
          </a:prstGeom>
          <a:noFill/>
          <a:ln w="9525">
            <a:solidFill>
              <a:srgbClr val="FF0000"/>
            </a:solidFill>
            <a:round/>
            <a:headEnd/>
            <a:tailEnd/>
          </a:ln>
        </p:spPr>
        <p:txBody>
          <a:bodyPr/>
          <a:lstStyle/>
          <a:p>
            <a:endParaRPr lang="es-ES"/>
          </a:p>
        </p:txBody>
      </p:sp>
      <p:sp>
        <p:nvSpPr>
          <p:cNvPr id="18" name="Line 5"/>
          <p:cNvSpPr>
            <a:spLocks noChangeShapeType="1"/>
          </p:cNvSpPr>
          <p:nvPr/>
        </p:nvSpPr>
        <p:spPr bwMode="auto">
          <a:xfrm flipH="1">
            <a:off x="8643966" y="500042"/>
            <a:ext cx="45719" cy="5812268"/>
          </a:xfrm>
          <a:prstGeom prst="line">
            <a:avLst/>
          </a:prstGeom>
          <a:noFill/>
          <a:ln w="9525">
            <a:solidFill>
              <a:srgbClr val="000080"/>
            </a:solidFill>
            <a:round/>
            <a:headEnd/>
            <a:tailEnd/>
          </a:ln>
        </p:spPr>
        <p:txBody>
          <a:bodyPr/>
          <a:lstStyle/>
          <a:p>
            <a:endParaRPr lang="es-ES"/>
          </a:p>
        </p:txBody>
      </p:sp>
      <p:grpSp>
        <p:nvGrpSpPr>
          <p:cNvPr id="2" name="Group 8"/>
          <p:cNvGrpSpPr>
            <a:grpSpLocks/>
          </p:cNvGrpSpPr>
          <p:nvPr/>
        </p:nvGrpSpPr>
        <p:grpSpPr bwMode="auto">
          <a:xfrm>
            <a:off x="7381942" y="311517"/>
            <a:ext cx="304800" cy="304800"/>
            <a:chOff x="528" y="1200"/>
            <a:chExt cx="192" cy="192"/>
          </a:xfrm>
        </p:grpSpPr>
        <p:sp>
          <p:nvSpPr>
            <p:cNvPr id="21"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2"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aphicFrame>
        <p:nvGraphicFramePr>
          <p:cNvPr id="9" name="8 Tabla"/>
          <p:cNvGraphicFramePr>
            <a:graphicFrameLocks noGrp="1"/>
          </p:cNvGraphicFramePr>
          <p:nvPr/>
        </p:nvGraphicFramePr>
        <p:xfrm>
          <a:off x="2071670" y="928670"/>
          <a:ext cx="4857784" cy="1785947"/>
        </p:xfrm>
        <a:graphic>
          <a:graphicData uri="http://schemas.openxmlformats.org/drawingml/2006/table">
            <a:tbl>
              <a:tblPr/>
              <a:tblGrid>
                <a:gridCol w="3265510"/>
                <a:gridCol w="1592274"/>
              </a:tblGrid>
              <a:tr h="221982">
                <a:tc gridSpan="2">
                  <a:txBody>
                    <a:bodyPr/>
                    <a:lstStyle/>
                    <a:p>
                      <a:pPr algn="ctr" fontAlgn="b"/>
                      <a:r>
                        <a:rPr lang="es-ES" sz="1000" b="1" i="1" u="none" strike="noStrike">
                          <a:solidFill>
                            <a:srgbClr val="000000"/>
                          </a:solidFill>
                          <a:latin typeface="Arial"/>
                        </a:rPr>
                        <a:t>Información Financiamiento Bancario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es-ES"/>
                    </a:p>
                  </a:txBody>
                  <a:tcPr/>
                </a:tc>
              </a:tr>
              <a:tr h="221982">
                <a:tc>
                  <a:txBody>
                    <a:bodyPr/>
                    <a:lstStyle/>
                    <a:p>
                      <a:pPr algn="l" fontAlgn="b"/>
                      <a:r>
                        <a:rPr lang="es-ES" sz="1000" b="1" i="1" u="none" strike="noStrike">
                          <a:solidFill>
                            <a:srgbClr val="000000"/>
                          </a:solidFill>
                          <a:latin typeface="Arial"/>
                        </a:rPr>
                        <a:t>Inversión en activos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6.868,00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982">
                <a:tc>
                  <a:txBody>
                    <a:bodyPr/>
                    <a:lstStyle/>
                    <a:p>
                      <a:pPr algn="l" fontAlgn="b"/>
                      <a:r>
                        <a:rPr lang="es-ES" sz="1000" b="1" i="1" u="none" strike="noStrike">
                          <a:solidFill>
                            <a:srgbClr val="000000"/>
                          </a:solidFill>
                          <a:latin typeface="Arial"/>
                        </a:rPr>
                        <a:t>Capital de trabajo</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67.606,43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982">
                <a:tc>
                  <a:txBody>
                    <a:bodyPr/>
                    <a:lstStyle/>
                    <a:p>
                      <a:pPr algn="l" fontAlgn="b"/>
                      <a:r>
                        <a:rPr lang="es-ES" sz="1000" b="1" i="1" u="none" strike="noStrike">
                          <a:solidFill>
                            <a:srgbClr val="000000"/>
                          </a:solidFill>
                          <a:latin typeface="Arial"/>
                        </a:rPr>
                        <a:t>Gastos preoperacionales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30.466,18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982">
                <a:tc>
                  <a:txBody>
                    <a:bodyPr/>
                    <a:lstStyle/>
                    <a:p>
                      <a:pPr algn="l" fontAlgn="b"/>
                      <a:r>
                        <a:rPr lang="es-ES" sz="1000" b="1" i="1" u="none" strike="noStrike">
                          <a:solidFill>
                            <a:srgbClr val="000000"/>
                          </a:solidFill>
                          <a:latin typeface="Arial"/>
                        </a:rPr>
                        <a:t>Total de Inversión Inicial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104.940,61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982">
                <a:tc>
                  <a:txBody>
                    <a:bodyPr/>
                    <a:lstStyle/>
                    <a:p>
                      <a:pPr algn="l" fontAlgn="b"/>
                      <a:r>
                        <a:rPr lang="es-ES" sz="1000" b="1" i="1" u="none" strike="noStrike">
                          <a:solidFill>
                            <a:srgbClr val="000000"/>
                          </a:solidFill>
                          <a:latin typeface="Arial"/>
                        </a:rPr>
                        <a:t>Saldo a Financiarse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         52.470,30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982">
                <a:tc>
                  <a:txBody>
                    <a:bodyPr/>
                    <a:lstStyle/>
                    <a:p>
                      <a:pPr algn="l" fontAlgn="b"/>
                      <a:r>
                        <a:rPr lang="es-ES" sz="1000" b="1" i="1" u="none" strike="noStrike">
                          <a:solidFill>
                            <a:srgbClr val="000000"/>
                          </a:solidFill>
                          <a:latin typeface="Arial"/>
                        </a:rPr>
                        <a:t>Tasa de interés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12%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073">
                <a:tc>
                  <a:txBody>
                    <a:bodyPr/>
                    <a:lstStyle/>
                    <a:p>
                      <a:pPr algn="l" fontAlgn="b"/>
                      <a:r>
                        <a:rPr lang="es-ES" sz="1000" b="1" i="1" u="none" strike="noStrike">
                          <a:solidFill>
                            <a:srgbClr val="000000"/>
                          </a:solidFill>
                          <a:latin typeface="Arial"/>
                        </a:rPr>
                        <a:t>Plazo (años)</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1000" b="0" i="0" u="none" strike="noStrike" dirty="0">
                          <a:solidFill>
                            <a:srgbClr val="000000"/>
                          </a:solidFill>
                          <a:latin typeface="Arial"/>
                        </a:rPr>
                        <a:t>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9 Tabla"/>
          <p:cNvGraphicFramePr>
            <a:graphicFrameLocks noGrp="1"/>
          </p:cNvGraphicFramePr>
          <p:nvPr/>
        </p:nvGraphicFramePr>
        <p:xfrm>
          <a:off x="2071670" y="3143248"/>
          <a:ext cx="4929220" cy="1857387"/>
        </p:xfrm>
        <a:graphic>
          <a:graphicData uri="http://schemas.openxmlformats.org/drawingml/2006/table">
            <a:tbl>
              <a:tblPr/>
              <a:tblGrid>
                <a:gridCol w="1352670"/>
                <a:gridCol w="756578"/>
                <a:gridCol w="1077550"/>
                <a:gridCol w="985844"/>
                <a:gridCol w="756578"/>
              </a:tblGrid>
              <a:tr h="242928">
                <a:tc gridSpan="5">
                  <a:txBody>
                    <a:bodyPr/>
                    <a:lstStyle/>
                    <a:p>
                      <a:pPr algn="ctr" fontAlgn="b"/>
                      <a:r>
                        <a:rPr lang="es-ES" sz="1100" b="1" i="1" u="none" strike="noStrike">
                          <a:solidFill>
                            <a:srgbClr val="000000"/>
                          </a:solidFill>
                          <a:latin typeface="Calibri"/>
                        </a:rPr>
                        <a:t>TABLA DE AMORTIZACIÓN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78355">
                <a:tc>
                  <a:txBody>
                    <a:bodyPr/>
                    <a:lstStyle/>
                    <a:p>
                      <a:pPr algn="ctr" fontAlgn="ctr"/>
                      <a:r>
                        <a:rPr lang="es-ES" sz="1000" b="1" i="1" u="none" strike="noStrike">
                          <a:solidFill>
                            <a:srgbClr val="000000"/>
                          </a:solidFill>
                          <a:latin typeface="Arial"/>
                        </a:rPr>
                        <a:t>Período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s-ES" sz="1000" b="1" i="1" u="none" strike="noStrike">
                          <a:solidFill>
                            <a:srgbClr val="000000"/>
                          </a:solidFill>
                          <a:latin typeface="Arial"/>
                        </a:rPr>
                        <a:t>Saldo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s-ES" sz="1000" b="1" i="1" u="none" strike="noStrike">
                          <a:solidFill>
                            <a:srgbClr val="000000"/>
                          </a:solidFill>
                          <a:latin typeface="Arial"/>
                        </a:rPr>
                        <a:t>Capital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s-ES" sz="1000" b="1" i="1" u="none" strike="noStrike">
                          <a:solidFill>
                            <a:srgbClr val="000000"/>
                          </a:solidFill>
                          <a:latin typeface="Arial"/>
                        </a:rPr>
                        <a:t>Intereses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s-ES" sz="1000" b="1" i="1" u="none" strike="noStrike">
                          <a:solidFill>
                            <a:srgbClr val="000000"/>
                          </a:solidFill>
                          <a:latin typeface="Arial"/>
                        </a:rPr>
                        <a:t>Cuota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22684">
                <a:tc>
                  <a:txBody>
                    <a:bodyPr/>
                    <a:lstStyle/>
                    <a:p>
                      <a:pPr algn="r" fontAlgn="b"/>
                      <a:r>
                        <a:rPr lang="es-ES" sz="1000" b="0" i="0" u="none" strike="noStrike">
                          <a:solidFill>
                            <a:srgbClr val="000000"/>
                          </a:solidFill>
                          <a:latin typeface="Arial"/>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52.470,30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latin typeface="Arial"/>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684">
                <a:tc>
                  <a:txBody>
                    <a:bodyPr/>
                    <a:lstStyle/>
                    <a:p>
                      <a:pPr algn="r" fontAlgn="b"/>
                      <a:r>
                        <a:rPr lang="es-ES" sz="1000" b="0" i="0" u="none" strike="noStrike">
                          <a:solidFill>
                            <a:srgbClr val="000000"/>
                          </a:solidFill>
                          <a:latin typeface="Arial"/>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44.210,97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8.259,34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6.296,44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14.555,77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684">
                <a:tc>
                  <a:txBody>
                    <a:bodyPr/>
                    <a:lstStyle/>
                    <a:p>
                      <a:pPr algn="r" fontAlgn="b"/>
                      <a:r>
                        <a:rPr lang="es-ES" sz="1000" b="0" i="0" u="none" strike="noStrike">
                          <a:solidFill>
                            <a:srgbClr val="000000"/>
                          </a:solidFill>
                          <a:latin typeface="Arial"/>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34.960,51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9.250,46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5.305,32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14.555,77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684">
                <a:tc>
                  <a:txBody>
                    <a:bodyPr/>
                    <a:lstStyle/>
                    <a:p>
                      <a:pPr algn="r" fontAlgn="b"/>
                      <a:r>
                        <a:rPr lang="es-ES" sz="1000" b="0" i="0" u="none" strike="noStrike">
                          <a:solidFill>
                            <a:srgbClr val="000000"/>
                          </a:solidFill>
                          <a:latin typeface="Arial"/>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24.600,00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10.360,51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4.195,26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14.555,77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684">
                <a:tc>
                  <a:txBody>
                    <a:bodyPr/>
                    <a:lstStyle/>
                    <a:p>
                      <a:pPr algn="r" fontAlgn="b"/>
                      <a:r>
                        <a:rPr lang="es-ES" sz="1000" b="0" i="0" u="none" strike="noStrike">
                          <a:solidFill>
                            <a:srgbClr val="000000"/>
                          </a:solidFill>
                          <a:latin typeface="Arial"/>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12.996,23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11.603,77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2.952,00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14.555,77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684">
                <a:tc>
                  <a:txBody>
                    <a:bodyPr/>
                    <a:lstStyle/>
                    <a:p>
                      <a:pPr algn="r" fontAlgn="b"/>
                      <a:r>
                        <a:rPr lang="es-ES" sz="1000" b="0" i="0" u="none" strike="noStrike">
                          <a:solidFill>
                            <a:srgbClr val="000000"/>
                          </a:solidFill>
                          <a:latin typeface="Arial"/>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12.996,23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a:solidFill>
                            <a:srgbClr val="000000"/>
                          </a:solidFill>
                          <a:latin typeface="Arial"/>
                        </a:rPr>
                        <a:t>1.559,55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000" b="0" i="0" u="none" strike="noStrike" dirty="0">
                          <a:solidFill>
                            <a:srgbClr val="000000"/>
                          </a:solidFill>
                          <a:latin typeface="Arial"/>
                        </a:rPr>
                        <a:t>14.555,77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2000232" y="285728"/>
            <a:ext cx="5357850" cy="461665"/>
          </a:xfrm>
          <a:prstGeom prst="rect">
            <a:avLst/>
          </a:prstGeom>
          <a:noFill/>
          <a:ln w="9525">
            <a:solidFill>
              <a:srgbClr val="000066"/>
            </a:solidFill>
            <a:miter lim="800000"/>
            <a:headEnd/>
            <a:tailEnd/>
          </a:ln>
        </p:spPr>
        <p:txBody>
          <a:bodyPr wrap="square">
            <a:spAutoFit/>
          </a:bodyPr>
          <a:lstStyle/>
          <a:p>
            <a:r>
              <a:rPr lang="es-ES_tradnl" sz="2400" dirty="0" smtClean="0">
                <a:solidFill>
                  <a:srgbClr val="FF0000"/>
                </a:solidFill>
                <a:cs typeface="Times New Roman" pitchFamily="18" charset="0"/>
              </a:rPr>
              <a:t>ESTADO DE RESULTADO</a:t>
            </a:r>
            <a:endParaRPr lang="es-EC" sz="2400" dirty="0">
              <a:solidFill>
                <a:srgbClr val="FF0000"/>
              </a:solidFill>
              <a:cs typeface="Times New Roman" pitchFamily="18" charset="0"/>
            </a:endParaRPr>
          </a:p>
        </p:txBody>
      </p:sp>
      <p:sp>
        <p:nvSpPr>
          <p:cNvPr id="17" name="Line 4"/>
          <p:cNvSpPr>
            <a:spLocks noChangeShapeType="1"/>
          </p:cNvSpPr>
          <p:nvPr/>
        </p:nvSpPr>
        <p:spPr bwMode="auto">
          <a:xfrm flipV="1">
            <a:off x="7729584" y="485293"/>
            <a:ext cx="957112" cy="7212"/>
          </a:xfrm>
          <a:prstGeom prst="line">
            <a:avLst/>
          </a:prstGeom>
          <a:noFill/>
          <a:ln w="9525">
            <a:solidFill>
              <a:srgbClr val="FF0000"/>
            </a:solidFill>
            <a:round/>
            <a:headEnd/>
            <a:tailEnd/>
          </a:ln>
        </p:spPr>
        <p:txBody>
          <a:bodyPr/>
          <a:lstStyle/>
          <a:p>
            <a:endParaRPr lang="es-ES"/>
          </a:p>
        </p:txBody>
      </p:sp>
      <p:sp>
        <p:nvSpPr>
          <p:cNvPr id="18" name="Line 5"/>
          <p:cNvSpPr>
            <a:spLocks noChangeShapeType="1"/>
          </p:cNvSpPr>
          <p:nvPr/>
        </p:nvSpPr>
        <p:spPr bwMode="auto">
          <a:xfrm flipH="1">
            <a:off x="8643966" y="500042"/>
            <a:ext cx="45719" cy="5812268"/>
          </a:xfrm>
          <a:prstGeom prst="line">
            <a:avLst/>
          </a:prstGeom>
          <a:noFill/>
          <a:ln w="9525">
            <a:solidFill>
              <a:srgbClr val="000080"/>
            </a:solidFill>
            <a:round/>
            <a:headEnd/>
            <a:tailEnd/>
          </a:ln>
        </p:spPr>
        <p:txBody>
          <a:bodyPr/>
          <a:lstStyle/>
          <a:p>
            <a:endParaRPr lang="es-ES"/>
          </a:p>
        </p:txBody>
      </p:sp>
      <p:grpSp>
        <p:nvGrpSpPr>
          <p:cNvPr id="2" name="Group 8"/>
          <p:cNvGrpSpPr>
            <a:grpSpLocks/>
          </p:cNvGrpSpPr>
          <p:nvPr/>
        </p:nvGrpSpPr>
        <p:grpSpPr bwMode="auto">
          <a:xfrm>
            <a:off x="7381942" y="311517"/>
            <a:ext cx="304800" cy="304800"/>
            <a:chOff x="528" y="1200"/>
            <a:chExt cx="192" cy="192"/>
          </a:xfrm>
        </p:grpSpPr>
        <p:sp>
          <p:nvSpPr>
            <p:cNvPr id="21"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2"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pic>
        <p:nvPicPr>
          <p:cNvPr id="81921" name="Picture 1"/>
          <p:cNvPicPr>
            <a:picLocks noChangeAspect="1" noChangeArrowheads="1"/>
          </p:cNvPicPr>
          <p:nvPr/>
        </p:nvPicPr>
        <p:blipFill>
          <a:blip r:embed="rId2"/>
          <a:srcRect/>
          <a:stretch>
            <a:fillRect/>
          </a:stretch>
        </p:blipFill>
        <p:spPr bwMode="auto">
          <a:xfrm>
            <a:off x="642910" y="1071546"/>
            <a:ext cx="7715304"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5"/>
          <p:cNvSpPr txBox="1">
            <a:spLocks noChangeArrowheads="1"/>
          </p:cNvSpPr>
          <p:nvPr/>
        </p:nvSpPr>
        <p:spPr bwMode="auto">
          <a:xfrm>
            <a:off x="2000232" y="285728"/>
            <a:ext cx="5357850" cy="461665"/>
          </a:xfrm>
          <a:prstGeom prst="rect">
            <a:avLst/>
          </a:prstGeom>
          <a:noFill/>
          <a:ln w="9525">
            <a:solidFill>
              <a:srgbClr val="000066"/>
            </a:solidFill>
            <a:miter lim="800000"/>
            <a:headEnd/>
            <a:tailEnd/>
          </a:ln>
        </p:spPr>
        <p:txBody>
          <a:bodyPr wrap="square">
            <a:spAutoFit/>
          </a:bodyPr>
          <a:lstStyle/>
          <a:p>
            <a:r>
              <a:rPr lang="es-ES_tradnl" sz="2400" dirty="0" smtClean="0">
                <a:solidFill>
                  <a:srgbClr val="FF0000"/>
                </a:solidFill>
                <a:cs typeface="Times New Roman" pitchFamily="18" charset="0"/>
              </a:rPr>
              <a:t>FLUJO DE EFECTIVO</a:t>
            </a:r>
            <a:endParaRPr lang="es-EC" sz="2400" dirty="0">
              <a:solidFill>
                <a:srgbClr val="FF0000"/>
              </a:solidFill>
              <a:cs typeface="Times New Roman" pitchFamily="18" charset="0"/>
            </a:endParaRPr>
          </a:p>
        </p:txBody>
      </p:sp>
      <p:sp>
        <p:nvSpPr>
          <p:cNvPr id="17" name="Line 4"/>
          <p:cNvSpPr>
            <a:spLocks noChangeShapeType="1"/>
          </p:cNvSpPr>
          <p:nvPr/>
        </p:nvSpPr>
        <p:spPr bwMode="auto">
          <a:xfrm flipV="1">
            <a:off x="7729584" y="485293"/>
            <a:ext cx="957112" cy="7212"/>
          </a:xfrm>
          <a:prstGeom prst="line">
            <a:avLst/>
          </a:prstGeom>
          <a:noFill/>
          <a:ln w="9525">
            <a:solidFill>
              <a:srgbClr val="FF0000"/>
            </a:solidFill>
            <a:round/>
            <a:headEnd/>
            <a:tailEnd/>
          </a:ln>
        </p:spPr>
        <p:txBody>
          <a:bodyPr/>
          <a:lstStyle/>
          <a:p>
            <a:endParaRPr lang="es-ES"/>
          </a:p>
        </p:txBody>
      </p:sp>
      <p:sp>
        <p:nvSpPr>
          <p:cNvPr id="18" name="Line 5"/>
          <p:cNvSpPr>
            <a:spLocks noChangeShapeType="1"/>
          </p:cNvSpPr>
          <p:nvPr/>
        </p:nvSpPr>
        <p:spPr bwMode="auto">
          <a:xfrm flipH="1">
            <a:off x="8643966" y="500042"/>
            <a:ext cx="45719" cy="5812268"/>
          </a:xfrm>
          <a:prstGeom prst="line">
            <a:avLst/>
          </a:prstGeom>
          <a:noFill/>
          <a:ln w="9525">
            <a:solidFill>
              <a:srgbClr val="000080"/>
            </a:solidFill>
            <a:round/>
            <a:headEnd/>
            <a:tailEnd/>
          </a:ln>
        </p:spPr>
        <p:txBody>
          <a:bodyPr/>
          <a:lstStyle/>
          <a:p>
            <a:endParaRPr lang="es-ES"/>
          </a:p>
        </p:txBody>
      </p:sp>
      <p:grpSp>
        <p:nvGrpSpPr>
          <p:cNvPr id="2" name="Group 8"/>
          <p:cNvGrpSpPr>
            <a:grpSpLocks/>
          </p:cNvGrpSpPr>
          <p:nvPr/>
        </p:nvGrpSpPr>
        <p:grpSpPr bwMode="auto">
          <a:xfrm>
            <a:off x="7381942" y="311517"/>
            <a:ext cx="304800" cy="304800"/>
            <a:chOff x="528" y="1200"/>
            <a:chExt cx="192" cy="192"/>
          </a:xfrm>
        </p:grpSpPr>
        <p:sp>
          <p:nvSpPr>
            <p:cNvPr id="21"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2"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pic>
        <p:nvPicPr>
          <p:cNvPr id="120833" name="Picture 1"/>
          <p:cNvPicPr>
            <a:picLocks noChangeAspect="1" noChangeArrowheads="1"/>
          </p:cNvPicPr>
          <p:nvPr/>
        </p:nvPicPr>
        <p:blipFill>
          <a:blip r:embed="rId2"/>
          <a:srcRect/>
          <a:stretch>
            <a:fillRect/>
          </a:stretch>
        </p:blipFill>
        <p:spPr bwMode="auto">
          <a:xfrm>
            <a:off x="714348" y="857232"/>
            <a:ext cx="7643866"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1422400" y="236538"/>
            <a:ext cx="5746750" cy="457200"/>
          </a:xfrm>
          <a:prstGeom prst="rect">
            <a:avLst/>
          </a:prstGeom>
          <a:solidFill>
            <a:schemeClr val="tx1"/>
          </a:solidFill>
          <a:ln w="9525">
            <a:noFill/>
            <a:miter lim="800000"/>
            <a:headEnd/>
            <a:tailEnd/>
          </a:ln>
        </p:spPr>
        <p:txBody>
          <a:bodyPr wrap="none">
            <a:spAutoFit/>
          </a:bodyPr>
          <a:lstStyle/>
          <a:p>
            <a:r>
              <a:rPr lang="es-EC" sz="2400">
                <a:solidFill>
                  <a:srgbClr val="FFFFFF"/>
                </a:solidFill>
                <a:cs typeface="Arial" charset="0"/>
              </a:rPr>
              <a:t>EVALUACIÓN ECONÓMICA Y FINANCIERA</a:t>
            </a:r>
            <a:r>
              <a:rPr lang="es-EC" sz="2400" b="1">
                <a:solidFill>
                  <a:srgbClr val="FFFFFF"/>
                </a:solidFill>
                <a:latin typeface="Arial" charset="0"/>
                <a:cs typeface="Arial" charset="0"/>
              </a:rPr>
              <a:t> </a:t>
            </a:r>
          </a:p>
        </p:txBody>
      </p:sp>
      <p:sp>
        <p:nvSpPr>
          <p:cNvPr id="69638" name="Text Box 6"/>
          <p:cNvSpPr txBox="1">
            <a:spLocks noChangeArrowheads="1"/>
          </p:cNvSpPr>
          <p:nvPr/>
        </p:nvSpPr>
        <p:spPr bwMode="auto">
          <a:xfrm>
            <a:off x="990600" y="1066800"/>
            <a:ext cx="1414875" cy="400110"/>
          </a:xfrm>
          <a:prstGeom prst="rect">
            <a:avLst/>
          </a:prstGeom>
          <a:noFill/>
          <a:ln w="9525">
            <a:noFill/>
            <a:miter lim="800000"/>
            <a:headEnd/>
            <a:tailEnd/>
          </a:ln>
        </p:spPr>
        <p:txBody>
          <a:bodyPr wrap="none">
            <a:spAutoFit/>
          </a:bodyPr>
          <a:lstStyle/>
          <a:p>
            <a:r>
              <a:rPr lang="en-GB" sz="2000" b="1" dirty="0" smtClean="0">
                <a:solidFill>
                  <a:srgbClr val="000066"/>
                </a:solidFill>
                <a:latin typeface="Arial" charset="0"/>
              </a:rPr>
              <a:t>PAYBACK</a:t>
            </a:r>
            <a:endParaRPr lang="es-EC" sz="2000" b="1" dirty="0">
              <a:solidFill>
                <a:srgbClr val="000066"/>
              </a:solidFill>
              <a:latin typeface="Arial" charset="0"/>
            </a:endParaRPr>
          </a:p>
        </p:txBody>
      </p:sp>
      <p:grpSp>
        <p:nvGrpSpPr>
          <p:cNvPr id="2" name="Group 9"/>
          <p:cNvGrpSpPr>
            <a:grpSpLocks/>
          </p:cNvGrpSpPr>
          <p:nvPr/>
        </p:nvGrpSpPr>
        <p:grpSpPr bwMode="auto">
          <a:xfrm>
            <a:off x="609600" y="1066800"/>
            <a:ext cx="304800" cy="304800"/>
            <a:chOff x="528" y="1200"/>
            <a:chExt cx="192" cy="192"/>
          </a:xfrm>
        </p:grpSpPr>
        <p:sp>
          <p:nvSpPr>
            <p:cNvPr id="69645" name="Rectangle 10"/>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69646" name="Rectangle 11"/>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pic>
        <p:nvPicPr>
          <p:cNvPr id="81921" name="Picture 1"/>
          <p:cNvPicPr>
            <a:picLocks noChangeAspect="1" noChangeArrowheads="1"/>
          </p:cNvPicPr>
          <p:nvPr/>
        </p:nvPicPr>
        <p:blipFill>
          <a:blip r:embed="rId2"/>
          <a:srcRect/>
          <a:stretch>
            <a:fillRect/>
          </a:stretch>
        </p:blipFill>
        <p:spPr bwMode="auto">
          <a:xfrm>
            <a:off x="714348" y="1643050"/>
            <a:ext cx="7429551" cy="1785950"/>
          </a:xfrm>
          <a:prstGeom prst="rect">
            <a:avLst/>
          </a:prstGeom>
          <a:noFill/>
          <a:ln w="9525">
            <a:noFill/>
            <a:miter lim="800000"/>
            <a:headEnd/>
            <a:tailEnd/>
          </a:ln>
          <a:effectLst/>
        </p:spPr>
      </p:pic>
      <p:sp>
        <p:nvSpPr>
          <p:cNvPr id="10" name="Line 4"/>
          <p:cNvSpPr>
            <a:spLocks noChangeShapeType="1"/>
          </p:cNvSpPr>
          <p:nvPr/>
        </p:nvSpPr>
        <p:spPr bwMode="auto">
          <a:xfrm flipV="1">
            <a:off x="7729584" y="485293"/>
            <a:ext cx="957112" cy="7212"/>
          </a:xfrm>
          <a:prstGeom prst="line">
            <a:avLst/>
          </a:prstGeom>
          <a:noFill/>
          <a:ln w="9525">
            <a:solidFill>
              <a:srgbClr val="FF0000"/>
            </a:solidFill>
            <a:round/>
            <a:headEnd/>
            <a:tailEnd/>
          </a:ln>
        </p:spPr>
        <p:txBody>
          <a:bodyPr/>
          <a:lstStyle/>
          <a:p>
            <a:endParaRPr lang="es-ES"/>
          </a:p>
        </p:txBody>
      </p:sp>
      <p:sp>
        <p:nvSpPr>
          <p:cNvPr id="11" name="Line 5"/>
          <p:cNvSpPr>
            <a:spLocks noChangeShapeType="1"/>
          </p:cNvSpPr>
          <p:nvPr/>
        </p:nvSpPr>
        <p:spPr bwMode="auto">
          <a:xfrm flipH="1">
            <a:off x="8643966" y="500042"/>
            <a:ext cx="45719" cy="5812268"/>
          </a:xfrm>
          <a:prstGeom prst="line">
            <a:avLst/>
          </a:prstGeom>
          <a:noFill/>
          <a:ln w="9525">
            <a:solidFill>
              <a:srgbClr val="000080"/>
            </a:solidFill>
            <a:round/>
            <a:headEnd/>
            <a:tailEnd/>
          </a:ln>
        </p:spPr>
        <p:txBody>
          <a:bodyPr/>
          <a:lstStyle/>
          <a:p>
            <a:endParaRPr lang="es-ES"/>
          </a:p>
        </p:txBody>
      </p:sp>
      <p:grpSp>
        <p:nvGrpSpPr>
          <p:cNvPr id="12" name="Group 8"/>
          <p:cNvGrpSpPr>
            <a:grpSpLocks/>
          </p:cNvGrpSpPr>
          <p:nvPr/>
        </p:nvGrpSpPr>
        <p:grpSpPr bwMode="auto">
          <a:xfrm>
            <a:off x="7381942" y="311517"/>
            <a:ext cx="304800" cy="304800"/>
            <a:chOff x="528" y="1200"/>
            <a:chExt cx="192" cy="192"/>
          </a:xfrm>
        </p:grpSpPr>
        <p:sp>
          <p:nvSpPr>
            <p:cNvPr id="13"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4"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1422400" y="236538"/>
            <a:ext cx="5746750" cy="457200"/>
          </a:xfrm>
          <a:prstGeom prst="rect">
            <a:avLst/>
          </a:prstGeom>
          <a:solidFill>
            <a:schemeClr val="tx1"/>
          </a:solidFill>
          <a:ln w="9525">
            <a:noFill/>
            <a:miter lim="800000"/>
            <a:headEnd/>
            <a:tailEnd/>
          </a:ln>
        </p:spPr>
        <p:txBody>
          <a:bodyPr wrap="none">
            <a:spAutoFit/>
          </a:bodyPr>
          <a:lstStyle/>
          <a:p>
            <a:r>
              <a:rPr lang="es-EC" sz="2400">
                <a:solidFill>
                  <a:srgbClr val="FFFFFF"/>
                </a:solidFill>
                <a:cs typeface="Arial" charset="0"/>
              </a:rPr>
              <a:t>EVALUACIÓN ECONÓMICA Y FINANCIERA</a:t>
            </a:r>
            <a:r>
              <a:rPr lang="es-EC" sz="2400" b="1">
                <a:solidFill>
                  <a:srgbClr val="FFFFFF"/>
                </a:solidFill>
                <a:latin typeface="Arial" charset="0"/>
                <a:cs typeface="Arial" charset="0"/>
              </a:rPr>
              <a:t> </a:t>
            </a:r>
          </a:p>
        </p:txBody>
      </p:sp>
      <p:sp>
        <p:nvSpPr>
          <p:cNvPr id="69636" name="Text Box 4"/>
          <p:cNvSpPr txBox="1">
            <a:spLocks noChangeArrowheads="1"/>
          </p:cNvSpPr>
          <p:nvPr/>
        </p:nvSpPr>
        <p:spPr bwMode="auto">
          <a:xfrm>
            <a:off x="2971800" y="1524000"/>
            <a:ext cx="2819400" cy="457200"/>
          </a:xfrm>
          <a:prstGeom prst="rect">
            <a:avLst/>
          </a:prstGeom>
          <a:noFill/>
          <a:ln w="9525">
            <a:noFill/>
            <a:miter lim="800000"/>
            <a:headEnd/>
            <a:tailEnd/>
          </a:ln>
        </p:spPr>
        <p:txBody>
          <a:bodyPr>
            <a:spAutoFit/>
          </a:bodyPr>
          <a:lstStyle/>
          <a:p>
            <a:r>
              <a:rPr lang="en-GB" sz="2400" b="1" dirty="0">
                <a:solidFill>
                  <a:schemeClr val="tx1"/>
                </a:solidFill>
                <a:latin typeface="Arial" charset="0"/>
              </a:rPr>
              <a:t>TMAR = </a:t>
            </a:r>
            <a:r>
              <a:rPr lang="en-GB" sz="2400" b="1" dirty="0" smtClean="0">
                <a:solidFill>
                  <a:schemeClr val="tx1"/>
                </a:solidFill>
                <a:latin typeface="Arial" charset="0"/>
              </a:rPr>
              <a:t>21,92%</a:t>
            </a:r>
            <a:endParaRPr lang="es-EC" sz="2400" b="1" dirty="0">
              <a:solidFill>
                <a:schemeClr val="tx1"/>
              </a:solidFill>
              <a:latin typeface="Arial" charset="0"/>
            </a:endParaRPr>
          </a:p>
        </p:txBody>
      </p:sp>
      <p:sp>
        <p:nvSpPr>
          <p:cNvPr id="69638" name="Text Box 6"/>
          <p:cNvSpPr txBox="1">
            <a:spLocks noChangeArrowheads="1"/>
          </p:cNvSpPr>
          <p:nvPr/>
        </p:nvSpPr>
        <p:spPr bwMode="auto">
          <a:xfrm>
            <a:off x="990600" y="1066800"/>
            <a:ext cx="2964786" cy="400110"/>
          </a:xfrm>
          <a:prstGeom prst="rect">
            <a:avLst/>
          </a:prstGeom>
          <a:noFill/>
          <a:ln w="9525">
            <a:noFill/>
            <a:miter lim="800000"/>
            <a:headEnd/>
            <a:tailEnd/>
          </a:ln>
        </p:spPr>
        <p:txBody>
          <a:bodyPr wrap="none">
            <a:spAutoFit/>
          </a:bodyPr>
          <a:lstStyle/>
          <a:p>
            <a:r>
              <a:rPr lang="en-GB" sz="2000" b="1" dirty="0">
                <a:solidFill>
                  <a:srgbClr val="000066"/>
                </a:solidFill>
                <a:latin typeface="Arial" charset="0"/>
              </a:rPr>
              <a:t>TASA DE </a:t>
            </a:r>
            <a:r>
              <a:rPr lang="en-GB" sz="2000" b="1" dirty="0" smtClean="0">
                <a:solidFill>
                  <a:srgbClr val="000066"/>
                </a:solidFill>
                <a:latin typeface="Arial" charset="0"/>
              </a:rPr>
              <a:t>DESCUENTO</a:t>
            </a:r>
            <a:endParaRPr lang="es-EC" sz="2000" b="1" dirty="0">
              <a:solidFill>
                <a:srgbClr val="000066"/>
              </a:solidFill>
              <a:latin typeface="Arial" charset="0"/>
            </a:endParaRPr>
          </a:p>
        </p:txBody>
      </p:sp>
      <p:sp>
        <p:nvSpPr>
          <p:cNvPr id="69639" name="Rectangle 7"/>
          <p:cNvSpPr>
            <a:spLocks noChangeArrowheads="1"/>
          </p:cNvSpPr>
          <p:nvPr/>
        </p:nvSpPr>
        <p:spPr bwMode="auto">
          <a:xfrm>
            <a:off x="1219200" y="5029200"/>
            <a:ext cx="6697663" cy="396875"/>
          </a:xfrm>
          <a:prstGeom prst="rect">
            <a:avLst/>
          </a:prstGeom>
          <a:noFill/>
          <a:ln w="9525">
            <a:noFill/>
            <a:miter lim="800000"/>
            <a:headEnd/>
            <a:tailEnd/>
          </a:ln>
        </p:spPr>
        <p:txBody>
          <a:bodyPr wrap="none">
            <a:spAutoFit/>
          </a:bodyPr>
          <a:lstStyle/>
          <a:p>
            <a:r>
              <a:rPr lang="en-GB" sz="2000" b="1">
                <a:solidFill>
                  <a:srgbClr val="000066"/>
                </a:solidFill>
                <a:latin typeface="Arial" charset="0"/>
              </a:rPr>
              <a:t>TASA INTERNA DE RETORNO SOBRE LA INVERSION</a:t>
            </a:r>
            <a:endParaRPr lang="es-EC" sz="2000" b="1">
              <a:solidFill>
                <a:srgbClr val="000066"/>
              </a:solidFill>
              <a:latin typeface="Arial" charset="0"/>
              <a:cs typeface="Times New Roman" pitchFamily="18" charset="0"/>
            </a:endParaRPr>
          </a:p>
        </p:txBody>
      </p:sp>
      <p:sp>
        <p:nvSpPr>
          <p:cNvPr id="69640" name="Rectangle 8"/>
          <p:cNvSpPr>
            <a:spLocks noChangeArrowheads="1"/>
          </p:cNvSpPr>
          <p:nvPr/>
        </p:nvSpPr>
        <p:spPr bwMode="auto">
          <a:xfrm>
            <a:off x="3189288" y="5667375"/>
            <a:ext cx="1903085" cy="1015663"/>
          </a:xfrm>
          <a:prstGeom prst="rect">
            <a:avLst/>
          </a:prstGeom>
          <a:noFill/>
          <a:ln w="9525">
            <a:noFill/>
            <a:miter lim="800000"/>
            <a:headEnd/>
            <a:tailEnd/>
          </a:ln>
        </p:spPr>
        <p:txBody>
          <a:bodyPr wrap="none">
            <a:spAutoFit/>
          </a:bodyPr>
          <a:lstStyle/>
          <a:p>
            <a:r>
              <a:rPr lang="en-GB" sz="2400" b="1" dirty="0">
                <a:solidFill>
                  <a:schemeClr val="tx1"/>
                </a:solidFill>
                <a:latin typeface="Arial" charset="0"/>
                <a:cs typeface="Times New Roman" pitchFamily="18" charset="0"/>
              </a:rPr>
              <a:t>TIR = </a:t>
            </a:r>
            <a:r>
              <a:rPr lang="es-EC" sz="2400" b="1" dirty="0" smtClean="0">
                <a:solidFill>
                  <a:schemeClr val="tx1"/>
                </a:solidFill>
                <a:latin typeface="Arial" charset="0"/>
                <a:cs typeface="Times New Roman" pitchFamily="18" charset="0"/>
              </a:rPr>
              <a:t>46,2%</a:t>
            </a:r>
          </a:p>
          <a:p>
            <a:endParaRPr lang="es-EC" sz="2400" b="1" dirty="0">
              <a:solidFill>
                <a:schemeClr val="tx1"/>
              </a:solidFill>
              <a:latin typeface="Arial" charset="0"/>
              <a:cs typeface="Times New Roman" pitchFamily="18" charset="0"/>
            </a:endParaRPr>
          </a:p>
        </p:txBody>
      </p:sp>
      <p:grpSp>
        <p:nvGrpSpPr>
          <p:cNvPr id="2" name="Group 9"/>
          <p:cNvGrpSpPr>
            <a:grpSpLocks/>
          </p:cNvGrpSpPr>
          <p:nvPr/>
        </p:nvGrpSpPr>
        <p:grpSpPr bwMode="auto">
          <a:xfrm>
            <a:off x="609600" y="1066800"/>
            <a:ext cx="304800" cy="304800"/>
            <a:chOff x="528" y="1200"/>
            <a:chExt cx="192" cy="192"/>
          </a:xfrm>
        </p:grpSpPr>
        <p:sp>
          <p:nvSpPr>
            <p:cNvPr id="69645" name="Rectangle 10"/>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69646" name="Rectangle 11"/>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3" name="Group 12"/>
          <p:cNvGrpSpPr>
            <a:grpSpLocks/>
          </p:cNvGrpSpPr>
          <p:nvPr/>
        </p:nvGrpSpPr>
        <p:grpSpPr bwMode="auto">
          <a:xfrm>
            <a:off x="533400" y="5029200"/>
            <a:ext cx="304800" cy="304800"/>
            <a:chOff x="528" y="1200"/>
            <a:chExt cx="192" cy="192"/>
          </a:xfrm>
        </p:grpSpPr>
        <p:sp>
          <p:nvSpPr>
            <p:cNvPr id="69643" name="Rectangle 1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69644" name="Rectangle 1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pic>
        <p:nvPicPr>
          <p:cNvPr id="69647" name="Picture 15"/>
          <p:cNvPicPr>
            <a:picLocks noChangeAspect="1" noChangeArrowheads="1"/>
          </p:cNvPicPr>
          <p:nvPr/>
        </p:nvPicPr>
        <p:blipFill>
          <a:blip r:embed="rId2"/>
          <a:srcRect/>
          <a:stretch>
            <a:fillRect/>
          </a:stretch>
        </p:blipFill>
        <p:spPr bwMode="auto">
          <a:xfrm>
            <a:off x="2428860" y="1928802"/>
            <a:ext cx="4643470" cy="3000396"/>
          </a:xfrm>
          <a:prstGeom prst="rect">
            <a:avLst/>
          </a:prstGeom>
          <a:noFill/>
        </p:spPr>
      </p:pic>
      <p:sp>
        <p:nvSpPr>
          <p:cNvPr id="14" name="Line 4"/>
          <p:cNvSpPr>
            <a:spLocks noChangeShapeType="1"/>
          </p:cNvSpPr>
          <p:nvPr/>
        </p:nvSpPr>
        <p:spPr bwMode="auto">
          <a:xfrm flipV="1">
            <a:off x="7729584" y="485293"/>
            <a:ext cx="957112" cy="7212"/>
          </a:xfrm>
          <a:prstGeom prst="line">
            <a:avLst/>
          </a:prstGeom>
          <a:noFill/>
          <a:ln w="9525">
            <a:solidFill>
              <a:srgbClr val="FF0000"/>
            </a:solidFill>
            <a:round/>
            <a:headEnd/>
            <a:tailEnd/>
          </a:ln>
        </p:spPr>
        <p:txBody>
          <a:bodyPr/>
          <a:lstStyle/>
          <a:p>
            <a:endParaRPr lang="es-ES"/>
          </a:p>
        </p:txBody>
      </p:sp>
      <p:sp>
        <p:nvSpPr>
          <p:cNvPr id="15" name="Line 5"/>
          <p:cNvSpPr>
            <a:spLocks noChangeShapeType="1"/>
          </p:cNvSpPr>
          <p:nvPr/>
        </p:nvSpPr>
        <p:spPr bwMode="auto">
          <a:xfrm flipH="1">
            <a:off x="8643966" y="500042"/>
            <a:ext cx="45719" cy="5812268"/>
          </a:xfrm>
          <a:prstGeom prst="line">
            <a:avLst/>
          </a:prstGeom>
          <a:noFill/>
          <a:ln w="9525">
            <a:solidFill>
              <a:srgbClr val="000080"/>
            </a:solidFill>
            <a:round/>
            <a:headEnd/>
            <a:tailEnd/>
          </a:ln>
        </p:spPr>
        <p:txBody>
          <a:bodyPr/>
          <a:lstStyle/>
          <a:p>
            <a:endParaRPr lang="es-ES"/>
          </a:p>
        </p:txBody>
      </p:sp>
      <p:grpSp>
        <p:nvGrpSpPr>
          <p:cNvPr id="4" name="Group 8"/>
          <p:cNvGrpSpPr>
            <a:grpSpLocks/>
          </p:cNvGrpSpPr>
          <p:nvPr/>
        </p:nvGrpSpPr>
        <p:grpSpPr bwMode="auto">
          <a:xfrm>
            <a:off x="7381942" y="311517"/>
            <a:ext cx="304800" cy="304800"/>
            <a:chOff x="528" y="1200"/>
            <a:chExt cx="192" cy="192"/>
          </a:xfrm>
        </p:grpSpPr>
        <p:sp>
          <p:nvSpPr>
            <p:cNvPr id="17"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8"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2050"/>
          <p:cNvSpPr txBox="1">
            <a:spLocks noChangeArrowheads="1"/>
          </p:cNvSpPr>
          <p:nvPr/>
        </p:nvSpPr>
        <p:spPr bwMode="auto">
          <a:xfrm>
            <a:off x="1643042" y="642918"/>
            <a:ext cx="5746750" cy="457200"/>
          </a:xfrm>
          <a:prstGeom prst="rect">
            <a:avLst/>
          </a:prstGeom>
          <a:solidFill>
            <a:schemeClr val="tx1"/>
          </a:solidFill>
          <a:ln w="9525">
            <a:noFill/>
            <a:miter lim="800000"/>
            <a:headEnd/>
            <a:tailEnd/>
          </a:ln>
        </p:spPr>
        <p:txBody>
          <a:bodyPr wrap="none">
            <a:spAutoFit/>
          </a:bodyPr>
          <a:lstStyle/>
          <a:p>
            <a:r>
              <a:rPr lang="es-EC" sz="2400" b="1" dirty="0">
                <a:solidFill>
                  <a:srgbClr val="FFFFFF"/>
                </a:solidFill>
                <a:cs typeface="Arial" charset="0"/>
              </a:rPr>
              <a:t>EVALUACIÓN ECONÓMICA Y FINANCIERA</a:t>
            </a:r>
            <a:r>
              <a:rPr lang="es-EC" sz="2400" b="1" dirty="0">
                <a:solidFill>
                  <a:srgbClr val="FFFFFF"/>
                </a:solidFill>
                <a:latin typeface="Arial" charset="0"/>
                <a:cs typeface="Arial" charset="0"/>
              </a:rPr>
              <a:t> </a:t>
            </a:r>
          </a:p>
        </p:txBody>
      </p:sp>
      <p:sp>
        <p:nvSpPr>
          <p:cNvPr id="18436" name="Text Box 2051"/>
          <p:cNvSpPr txBox="1">
            <a:spLocks noChangeArrowheads="1"/>
          </p:cNvSpPr>
          <p:nvPr/>
        </p:nvSpPr>
        <p:spPr bwMode="auto">
          <a:xfrm>
            <a:off x="2428860" y="1857364"/>
            <a:ext cx="2895600" cy="2446824"/>
          </a:xfrm>
          <a:prstGeom prst="rect">
            <a:avLst/>
          </a:prstGeom>
          <a:noFill/>
          <a:ln w="9525">
            <a:noFill/>
            <a:miter lim="800000"/>
            <a:headEnd/>
            <a:tailEnd/>
          </a:ln>
        </p:spPr>
        <p:txBody>
          <a:bodyPr>
            <a:spAutoFit/>
          </a:bodyPr>
          <a:lstStyle/>
          <a:p>
            <a:pPr algn="l"/>
            <a:r>
              <a:rPr lang="es-AR" dirty="0">
                <a:solidFill>
                  <a:srgbClr val="000000"/>
                </a:solidFill>
                <a:latin typeface="Tahoma" pitchFamily="34" charset="0"/>
                <a:cs typeface="Arial" charset="0"/>
              </a:rPr>
              <a:t>VAN de $ </a:t>
            </a:r>
            <a:r>
              <a:rPr lang="es-AR" dirty="0" smtClean="0">
                <a:solidFill>
                  <a:srgbClr val="000000"/>
                </a:solidFill>
                <a:latin typeface="Tahoma" pitchFamily="34" charset="0"/>
                <a:cs typeface="Arial" charset="0"/>
              </a:rPr>
              <a:t> 35.744,21 </a:t>
            </a:r>
          </a:p>
          <a:p>
            <a:pPr algn="l"/>
            <a:r>
              <a:rPr lang="es-AR" dirty="0" smtClean="0">
                <a:solidFill>
                  <a:srgbClr val="000000"/>
                </a:solidFill>
                <a:latin typeface="Tahoma" pitchFamily="34" charset="0"/>
                <a:cs typeface="Arial" charset="0"/>
              </a:rPr>
              <a:t>TIR 46,2%</a:t>
            </a:r>
          </a:p>
          <a:p>
            <a:pPr algn="l"/>
            <a:r>
              <a:rPr lang="es-AR" dirty="0" smtClean="0">
                <a:solidFill>
                  <a:srgbClr val="000000"/>
                </a:solidFill>
                <a:latin typeface="Tahoma" pitchFamily="34" charset="0"/>
                <a:cs typeface="Arial" charset="0"/>
              </a:rPr>
              <a:t>PBP </a:t>
            </a:r>
            <a:r>
              <a:rPr lang="es-AR" dirty="0">
                <a:solidFill>
                  <a:srgbClr val="000000"/>
                </a:solidFill>
                <a:latin typeface="Tahoma" pitchFamily="34" charset="0"/>
                <a:cs typeface="Arial" charset="0"/>
              </a:rPr>
              <a:t>: 5 años</a:t>
            </a:r>
          </a:p>
          <a:p>
            <a:pPr algn="l"/>
            <a:r>
              <a:rPr lang="es-AR" dirty="0">
                <a:solidFill>
                  <a:srgbClr val="000000"/>
                </a:solidFill>
                <a:latin typeface="Tahoma" pitchFamily="34" charset="0"/>
                <a:cs typeface="Arial" charset="0"/>
              </a:rPr>
              <a:t>TIR &gt; TMAR = </a:t>
            </a:r>
            <a:r>
              <a:rPr lang="es-AR" dirty="0" smtClean="0">
                <a:solidFill>
                  <a:srgbClr val="000000"/>
                </a:solidFill>
                <a:latin typeface="Tahoma" pitchFamily="34" charset="0"/>
                <a:cs typeface="Arial" charset="0"/>
              </a:rPr>
              <a:t>21,92%</a:t>
            </a:r>
            <a:endParaRPr lang="es-AR" dirty="0">
              <a:solidFill>
                <a:srgbClr val="000000"/>
              </a:solidFill>
              <a:latin typeface="Tahoma" pitchFamily="34" charset="0"/>
              <a:cs typeface="Arial" charset="0"/>
            </a:endParaRPr>
          </a:p>
          <a:p>
            <a:pPr algn="l"/>
            <a:r>
              <a:rPr lang="es-AR" b="1" dirty="0">
                <a:solidFill>
                  <a:srgbClr val="000000"/>
                </a:solidFill>
                <a:latin typeface="Tahoma" pitchFamily="34" charset="0"/>
                <a:cs typeface="Arial" charset="0"/>
              </a:rPr>
              <a:t>El proyecto es rentable</a:t>
            </a:r>
            <a:r>
              <a:rPr lang="es-AR" b="1" dirty="0">
                <a:solidFill>
                  <a:srgbClr val="000000"/>
                </a:solidFill>
                <a:latin typeface="Tahoma" pitchFamily="34" charset="0"/>
                <a:cs typeface="Arial" charset="0"/>
                <a:hlinkClick r:id="rId2"/>
              </a:rPr>
              <a:t>.</a:t>
            </a:r>
            <a:endParaRPr lang="es-AR" b="1" dirty="0">
              <a:solidFill>
                <a:srgbClr val="000000"/>
              </a:solidFill>
              <a:latin typeface="Tahoma" pitchFamily="34" charset="0"/>
              <a:cs typeface="Arial" charset="0"/>
            </a:endParaRPr>
          </a:p>
          <a:p>
            <a:pPr algn="l"/>
            <a:endParaRPr lang="es-EC" dirty="0">
              <a:latin typeface="Tahoma" pitchFamily="34" charset="0"/>
            </a:endParaRPr>
          </a:p>
        </p:txBody>
      </p:sp>
      <p:grpSp>
        <p:nvGrpSpPr>
          <p:cNvPr id="2" name="Group 2053"/>
          <p:cNvGrpSpPr>
            <a:grpSpLocks/>
          </p:cNvGrpSpPr>
          <p:nvPr/>
        </p:nvGrpSpPr>
        <p:grpSpPr bwMode="auto">
          <a:xfrm>
            <a:off x="2047860" y="1933564"/>
            <a:ext cx="228600" cy="228600"/>
            <a:chOff x="528" y="1200"/>
            <a:chExt cx="192" cy="192"/>
          </a:xfrm>
        </p:grpSpPr>
        <p:sp>
          <p:nvSpPr>
            <p:cNvPr id="18450" name="Rectangle 2054"/>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8451" name="Rectangle 2055"/>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3" name="Group 2056"/>
          <p:cNvGrpSpPr>
            <a:grpSpLocks/>
          </p:cNvGrpSpPr>
          <p:nvPr/>
        </p:nvGrpSpPr>
        <p:grpSpPr bwMode="auto">
          <a:xfrm>
            <a:off x="2047860" y="2314564"/>
            <a:ext cx="228600" cy="228600"/>
            <a:chOff x="528" y="1200"/>
            <a:chExt cx="192" cy="192"/>
          </a:xfrm>
        </p:grpSpPr>
        <p:sp>
          <p:nvSpPr>
            <p:cNvPr id="18448" name="Rectangle 2057"/>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8449" name="Rectangle 2058"/>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4" name="Group 2059"/>
          <p:cNvGrpSpPr>
            <a:grpSpLocks/>
          </p:cNvGrpSpPr>
          <p:nvPr/>
        </p:nvGrpSpPr>
        <p:grpSpPr bwMode="auto">
          <a:xfrm>
            <a:off x="2047860" y="2771764"/>
            <a:ext cx="228600" cy="228600"/>
            <a:chOff x="528" y="1200"/>
            <a:chExt cx="192" cy="192"/>
          </a:xfrm>
        </p:grpSpPr>
        <p:sp>
          <p:nvSpPr>
            <p:cNvPr id="18446" name="Rectangle 2060"/>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8447" name="Rectangle 2061"/>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5" name="Group 2062"/>
          <p:cNvGrpSpPr>
            <a:grpSpLocks/>
          </p:cNvGrpSpPr>
          <p:nvPr/>
        </p:nvGrpSpPr>
        <p:grpSpPr bwMode="auto">
          <a:xfrm>
            <a:off x="2047860" y="3228964"/>
            <a:ext cx="228600" cy="228600"/>
            <a:chOff x="528" y="1200"/>
            <a:chExt cx="192" cy="192"/>
          </a:xfrm>
        </p:grpSpPr>
        <p:sp>
          <p:nvSpPr>
            <p:cNvPr id="18444" name="Rectangle 206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8445" name="Rectangle 206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6" name="Group 2065"/>
          <p:cNvGrpSpPr>
            <a:grpSpLocks/>
          </p:cNvGrpSpPr>
          <p:nvPr/>
        </p:nvGrpSpPr>
        <p:grpSpPr bwMode="auto">
          <a:xfrm>
            <a:off x="2047860" y="3609964"/>
            <a:ext cx="228600" cy="228600"/>
            <a:chOff x="528" y="1200"/>
            <a:chExt cx="192" cy="192"/>
          </a:xfrm>
        </p:grpSpPr>
        <p:sp>
          <p:nvSpPr>
            <p:cNvPr id="18442" name="Rectangle 2066"/>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18443" name="Rectangle 2067"/>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19" name="Line 4"/>
          <p:cNvSpPr>
            <a:spLocks noChangeShapeType="1"/>
          </p:cNvSpPr>
          <p:nvPr/>
        </p:nvSpPr>
        <p:spPr bwMode="auto">
          <a:xfrm flipV="1">
            <a:off x="7715272" y="857232"/>
            <a:ext cx="957112" cy="7212"/>
          </a:xfrm>
          <a:prstGeom prst="line">
            <a:avLst/>
          </a:prstGeom>
          <a:noFill/>
          <a:ln w="9525">
            <a:solidFill>
              <a:srgbClr val="FF0000"/>
            </a:solidFill>
            <a:round/>
            <a:headEnd/>
            <a:tailEnd/>
          </a:ln>
        </p:spPr>
        <p:txBody>
          <a:bodyPr/>
          <a:lstStyle/>
          <a:p>
            <a:endParaRPr lang="es-ES"/>
          </a:p>
        </p:txBody>
      </p:sp>
      <p:sp>
        <p:nvSpPr>
          <p:cNvPr id="20" name="Line 5"/>
          <p:cNvSpPr>
            <a:spLocks noChangeShapeType="1"/>
          </p:cNvSpPr>
          <p:nvPr/>
        </p:nvSpPr>
        <p:spPr bwMode="auto">
          <a:xfrm flipH="1">
            <a:off x="8629654" y="871981"/>
            <a:ext cx="45719" cy="5812268"/>
          </a:xfrm>
          <a:prstGeom prst="line">
            <a:avLst/>
          </a:prstGeom>
          <a:noFill/>
          <a:ln w="9525">
            <a:solidFill>
              <a:srgbClr val="000080"/>
            </a:solidFill>
            <a:round/>
            <a:headEnd/>
            <a:tailEnd/>
          </a:ln>
        </p:spPr>
        <p:txBody>
          <a:bodyPr/>
          <a:lstStyle/>
          <a:p>
            <a:endParaRPr lang="es-ES"/>
          </a:p>
        </p:txBody>
      </p:sp>
      <p:grpSp>
        <p:nvGrpSpPr>
          <p:cNvPr id="7" name="Group 8"/>
          <p:cNvGrpSpPr>
            <a:grpSpLocks/>
          </p:cNvGrpSpPr>
          <p:nvPr/>
        </p:nvGrpSpPr>
        <p:grpSpPr bwMode="auto">
          <a:xfrm>
            <a:off x="7367630" y="683456"/>
            <a:ext cx="304800" cy="304800"/>
            <a:chOff x="528" y="1200"/>
            <a:chExt cx="192" cy="192"/>
          </a:xfrm>
        </p:grpSpPr>
        <p:sp>
          <p:nvSpPr>
            <p:cNvPr id="22"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23"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325688" y="452438"/>
            <a:ext cx="4960956" cy="457200"/>
          </a:xfrm>
          <a:prstGeom prst="rect">
            <a:avLst/>
          </a:prstGeom>
          <a:solidFill>
            <a:schemeClr val="tx1"/>
          </a:solidFill>
          <a:ln w="9525">
            <a:noFill/>
            <a:miter lim="800000"/>
            <a:headEnd/>
            <a:tailEnd/>
          </a:ln>
        </p:spPr>
        <p:txBody>
          <a:bodyPr wrap="square">
            <a:spAutoFit/>
          </a:bodyPr>
          <a:lstStyle/>
          <a:p>
            <a:r>
              <a:rPr lang="es-ES_tradnl" sz="2400">
                <a:cs typeface="Times New Roman" pitchFamily="18" charset="0"/>
              </a:rPr>
              <a:t>ANALISIS DE SENSIBILIDAD</a:t>
            </a:r>
            <a:r>
              <a:rPr lang="es-EC"/>
              <a:t> </a:t>
            </a:r>
          </a:p>
        </p:txBody>
      </p:sp>
      <p:sp>
        <p:nvSpPr>
          <p:cNvPr id="70661" name="Rectangle 5"/>
          <p:cNvSpPr>
            <a:spLocks noChangeArrowheads="1"/>
          </p:cNvSpPr>
          <p:nvPr/>
        </p:nvSpPr>
        <p:spPr bwMode="auto">
          <a:xfrm>
            <a:off x="1066800" y="3429000"/>
            <a:ext cx="7620000" cy="369332"/>
          </a:xfrm>
          <a:prstGeom prst="rect">
            <a:avLst/>
          </a:prstGeom>
          <a:noFill/>
          <a:ln w="9525">
            <a:noFill/>
            <a:miter lim="800000"/>
            <a:headEnd/>
            <a:tailEnd/>
          </a:ln>
        </p:spPr>
        <p:txBody>
          <a:bodyPr>
            <a:spAutoFit/>
          </a:bodyPr>
          <a:lstStyle/>
          <a:p>
            <a:pPr algn="l"/>
            <a:r>
              <a:rPr lang="es-EC" dirty="0" smtClean="0">
                <a:solidFill>
                  <a:schemeClr val="tx1"/>
                </a:solidFill>
                <a:latin typeface="Arial" charset="0"/>
                <a:cs typeface="Arial" charset="0"/>
              </a:rPr>
              <a:t>. </a:t>
            </a:r>
            <a:r>
              <a:rPr lang="es-EC" dirty="0">
                <a:solidFill>
                  <a:schemeClr val="tx1"/>
                </a:solidFill>
                <a:latin typeface="Arial" charset="0"/>
                <a:cs typeface="Arial" charset="0"/>
              </a:rPr>
              <a:t> </a:t>
            </a:r>
          </a:p>
        </p:txBody>
      </p:sp>
      <p:pic>
        <p:nvPicPr>
          <p:cNvPr id="71682" name="Picture 2"/>
          <p:cNvPicPr>
            <a:picLocks noChangeAspect="1" noChangeArrowheads="1"/>
          </p:cNvPicPr>
          <p:nvPr/>
        </p:nvPicPr>
        <p:blipFill>
          <a:blip r:embed="rId2"/>
          <a:srcRect t="2586"/>
          <a:stretch>
            <a:fillRect/>
          </a:stretch>
        </p:blipFill>
        <p:spPr bwMode="auto">
          <a:xfrm>
            <a:off x="1285852" y="1500174"/>
            <a:ext cx="6500857" cy="2690825"/>
          </a:xfrm>
          <a:prstGeom prst="rect">
            <a:avLst/>
          </a:prstGeom>
          <a:noFill/>
          <a:ln w="9525">
            <a:noFill/>
            <a:miter lim="800000"/>
            <a:headEnd/>
            <a:tailEnd/>
          </a:ln>
          <a:effectLst/>
        </p:spPr>
      </p:pic>
      <p:sp>
        <p:nvSpPr>
          <p:cNvPr id="5" name="Line 4"/>
          <p:cNvSpPr>
            <a:spLocks noChangeShapeType="1"/>
          </p:cNvSpPr>
          <p:nvPr/>
        </p:nvSpPr>
        <p:spPr bwMode="auto">
          <a:xfrm flipV="1">
            <a:off x="7643834" y="571480"/>
            <a:ext cx="957112" cy="7212"/>
          </a:xfrm>
          <a:prstGeom prst="line">
            <a:avLst/>
          </a:prstGeom>
          <a:noFill/>
          <a:ln w="9525">
            <a:solidFill>
              <a:srgbClr val="FF0000"/>
            </a:solidFill>
            <a:round/>
            <a:headEnd/>
            <a:tailEnd/>
          </a:ln>
        </p:spPr>
        <p:txBody>
          <a:bodyPr/>
          <a:lstStyle/>
          <a:p>
            <a:endParaRPr lang="es-ES"/>
          </a:p>
        </p:txBody>
      </p:sp>
      <p:sp>
        <p:nvSpPr>
          <p:cNvPr id="6" name="Line 5"/>
          <p:cNvSpPr>
            <a:spLocks noChangeShapeType="1"/>
          </p:cNvSpPr>
          <p:nvPr/>
        </p:nvSpPr>
        <p:spPr bwMode="auto">
          <a:xfrm flipH="1">
            <a:off x="8558216" y="586229"/>
            <a:ext cx="45719" cy="5812268"/>
          </a:xfrm>
          <a:prstGeom prst="line">
            <a:avLst/>
          </a:prstGeom>
          <a:noFill/>
          <a:ln w="9525">
            <a:solidFill>
              <a:srgbClr val="000080"/>
            </a:solidFill>
            <a:round/>
            <a:headEnd/>
            <a:tailEnd/>
          </a:ln>
        </p:spPr>
        <p:txBody>
          <a:bodyPr/>
          <a:lstStyle/>
          <a:p>
            <a:endParaRPr lang="es-ES"/>
          </a:p>
        </p:txBody>
      </p:sp>
      <p:grpSp>
        <p:nvGrpSpPr>
          <p:cNvPr id="7" name="Group 8"/>
          <p:cNvGrpSpPr>
            <a:grpSpLocks/>
          </p:cNvGrpSpPr>
          <p:nvPr/>
        </p:nvGrpSpPr>
        <p:grpSpPr bwMode="auto">
          <a:xfrm>
            <a:off x="7296192" y="397704"/>
            <a:ext cx="304800" cy="304800"/>
            <a:chOff x="528" y="1200"/>
            <a:chExt cx="192" cy="192"/>
          </a:xfrm>
        </p:grpSpPr>
        <p:sp>
          <p:nvSpPr>
            <p:cNvPr id="8"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9"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325688" y="452438"/>
            <a:ext cx="4960956" cy="457200"/>
          </a:xfrm>
          <a:prstGeom prst="rect">
            <a:avLst/>
          </a:prstGeom>
          <a:solidFill>
            <a:schemeClr val="tx1"/>
          </a:solidFill>
          <a:ln w="9525">
            <a:noFill/>
            <a:miter lim="800000"/>
            <a:headEnd/>
            <a:tailEnd/>
          </a:ln>
        </p:spPr>
        <p:txBody>
          <a:bodyPr wrap="square">
            <a:spAutoFit/>
          </a:bodyPr>
          <a:lstStyle/>
          <a:p>
            <a:r>
              <a:rPr lang="es-ES_tradnl" sz="2400" dirty="0">
                <a:cs typeface="Times New Roman" pitchFamily="18" charset="0"/>
              </a:rPr>
              <a:t>ANALISIS DE SENSIBILIDAD</a:t>
            </a:r>
            <a:r>
              <a:rPr lang="es-EC" dirty="0"/>
              <a:t> </a:t>
            </a:r>
          </a:p>
        </p:txBody>
      </p:sp>
      <p:sp>
        <p:nvSpPr>
          <p:cNvPr id="70661" name="Rectangle 5"/>
          <p:cNvSpPr>
            <a:spLocks noChangeArrowheads="1"/>
          </p:cNvSpPr>
          <p:nvPr/>
        </p:nvSpPr>
        <p:spPr bwMode="auto">
          <a:xfrm>
            <a:off x="1066800" y="3429000"/>
            <a:ext cx="7620000" cy="369332"/>
          </a:xfrm>
          <a:prstGeom prst="rect">
            <a:avLst/>
          </a:prstGeom>
          <a:noFill/>
          <a:ln w="9525">
            <a:noFill/>
            <a:miter lim="800000"/>
            <a:headEnd/>
            <a:tailEnd/>
          </a:ln>
        </p:spPr>
        <p:txBody>
          <a:bodyPr>
            <a:spAutoFit/>
          </a:bodyPr>
          <a:lstStyle/>
          <a:p>
            <a:pPr algn="l"/>
            <a:r>
              <a:rPr lang="es-EC" dirty="0" smtClean="0">
                <a:solidFill>
                  <a:schemeClr val="tx1"/>
                </a:solidFill>
                <a:latin typeface="Arial" charset="0"/>
                <a:cs typeface="Arial" charset="0"/>
              </a:rPr>
              <a:t>. </a:t>
            </a:r>
            <a:r>
              <a:rPr lang="es-EC" dirty="0">
                <a:solidFill>
                  <a:schemeClr val="tx1"/>
                </a:solidFill>
                <a:latin typeface="Arial" charset="0"/>
                <a:cs typeface="Arial" charset="0"/>
              </a:rPr>
              <a:t> </a:t>
            </a:r>
          </a:p>
        </p:txBody>
      </p:sp>
      <p:pic>
        <p:nvPicPr>
          <p:cNvPr id="72706" name="Picture 2"/>
          <p:cNvPicPr>
            <a:picLocks noChangeAspect="1" noChangeArrowheads="1"/>
          </p:cNvPicPr>
          <p:nvPr/>
        </p:nvPicPr>
        <p:blipFill>
          <a:blip r:embed="rId2"/>
          <a:srcRect/>
          <a:stretch>
            <a:fillRect/>
          </a:stretch>
        </p:blipFill>
        <p:spPr bwMode="auto">
          <a:xfrm>
            <a:off x="1571604" y="1571612"/>
            <a:ext cx="6286543" cy="3111513"/>
          </a:xfrm>
          <a:prstGeom prst="rect">
            <a:avLst/>
          </a:prstGeom>
          <a:noFill/>
          <a:ln w="9525">
            <a:noFill/>
            <a:miter lim="800000"/>
            <a:headEnd/>
            <a:tailEnd/>
          </a:ln>
          <a:effectLst/>
        </p:spPr>
      </p:pic>
      <p:sp>
        <p:nvSpPr>
          <p:cNvPr id="5" name="Line 4"/>
          <p:cNvSpPr>
            <a:spLocks noChangeShapeType="1"/>
          </p:cNvSpPr>
          <p:nvPr/>
        </p:nvSpPr>
        <p:spPr bwMode="auto">
          <a:xfrm flipV="1">
            <a:off x="7643834" y="642918"/>
            <a:ext cx="957112" cy="7212"/>
          </a:xfrm>
          <a:prstGeom prst="line">
            <a:avLst/>
          </a:prstGeom>
          <a:noFill/>
          <a:ln w="9525">
            <a:solidFill>
              <a:srgbClr val="FF0000"/>
            </a:solidFill>
            <a:round/>
            <a:headEnd/>
            <a:tailEnd/>
          </a:ln>
        </p:spPr>
        <p:txBody>
          <a:bodyPr/>
          <a:lstStyle/>
          <a:p>
            <a:endParaRPr lang="es-ES"/>
          </a:p>
        </p:txBody>
      </p:sp>
      <p:sp>
        <p:nvSpPr>
          <p:cNvPr id="6" name="Line 5"/>
          <p:cNvSpPr>
            <a:spLocks noChangeShapeType="1"/>
          </p:cNvSpPr>
          <p:nvPr/>
        </p:nvSpPr>
        <p:spPr bwMode="auto">
          <a:xfrm flipH="1">
            <a:off x="8558216" y="657667"/>
            <a:ext cx="45719" cy="5812268"/>
          </a:xfrm>
          <a:prstGeom prst="line">
            <a:avLst/>
          </a:prstGeom>
          <a:noFill/>
          <a:ln w="9525">
            <a:solidFill>
              <a:srgbClr val="000080"/>
            </a:solidFill>
            <a:round/>
            <a:headEnd/>
            <a:tailEnd/>
          </a:ln>
        </p:spPr>
        <p:txBody>
          <a:bodyPr/>
          <a:lstStyle/>
          <a:p>
            <a:endParaRPr lang="es-ES"/>
          </a:p>
        </p:txBody>
      </p:sp>
      <p:grpSp>
        <p:nvGrpSpPr>
          <p:cNvPr id="7" name="Group 8"/>
          <p:cNvGrpSpPr>
            <a:grpSpLocks/>
          </p:cNvGrpSpPr>
          <p:nvPr/>
        </p:nvGrpSpPr>
        <p:grpSpPr bwMode="auto">
          <a:xfrm>
            <a:off x="7296192" y="469142"/>
            <a:ext cx="304800" cy="304800"/>
            <a:chOff x="528" y="1200"/>
            <a:chExt cx="192" cy="192"/>
          </a:xfrm>
        </p:grpSpPr>
        <p:sp>
          <p:nvSpPr>
            <p:cNvPr id="8" name="Rectangle 9"/>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9" name="Rectangle 10"/>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3033713" y="452438"/>
            <a:ext cx="2241550" cy="457200"/>
          </a:xfrm>
          <a:prstGeom prst="rect">
            <a:avLst/>
          </a:prstGeom>
          <a:solidFill>
            <a:schemeClr val="tx1"/>
          </a:solidFill>
          <a:ln w="9525">
            <a:noFill/>
            <a:miter lim="800000"/>
            <a:headEnd/>
            <a:tailEnd/>
          </a:ln>
        </p:spPr>
        <p:txBody>
          <a:bodyPr wrap="none">
            <a:spAutoFit/>
          </a:bodyPr>
          <a:lstStyle/>
          <a:p>
            <a:r>
              <a:rPr lang="es-ES_tradnl" sz="2400">
                <a:cs typeface="Times New Roman" pitchFamily="18" charset="0"/>
              </a:rPr>
              <a:t>CONCLUSIONES</a:t>
            </a:r>
            <a:endParaRPr lang="es-EC"/>
          </a:p>
        </p:txBody>
      </p:sp>
      <p:sp>
        <p:nvSpPr>
          <p:cNvPr id="72707" name="Text Box 3"/>
          <p:cNvSpPr txBox="1">
            <a:spLocks noChangeArrowheads="1"/>
          </p:cNvSpPr>
          <p:nvPr/>
        </p:nvSpPr>
        <p:spPr bwMode="auto">
          <a:xfrm>
            <a:off x="1219200" y="1066800"/>
            <a:ext cx="6858000" cy="4278094"/>
          </a:xfrm>
          <a:prstGeom prst="rect">
            <a:avLst/>
          </a:prstGeom>
          <a:noFill/>
          <a:ln w="9525">
            <a:noFill/>
            <a:miter lim="800000"/>
            <a:headEnd/>
            <a:tailEnd/>
          </a:ln>
        </p:spPr>
        <p:txBody>
          <a:bodyPr>
            <a:spAutoFit/>
          </a:bodyPr>
          <a:lstStyle/>
          <a:p>
            <a:pPr algn="l"/>
            <a:endParaRPr lang="es-EC" sz="800" dirty="0">
              <a:solidFill>
                <a:schemeClr val="tx1"/>
              </a:solidFill>
              <a:latin typeface="Tahoma" pitchFamily="34" charset="0"/>
            </a:endParaRPr>
          </a:p>
          <a:p>
            <a:pPr algn="l"/>
            <a:endParaRPr lang="es-EC" sz="800" dirty="0">
              <a:solidFill>
                <a:schemeClr val="tx1"/>
              </a:solidFill>
              <a:latin typeface="Tahoma" pitchFamily="34" charset="0"/>
            </a:endParaRPr>
          </a:p>
          <a:p>
            <a:pPr algn="just"/>
            <a:r>
              <a:rPr lang="es-EC" dirty="0">
                <a:solidFill>
                  <a:schemeClr val="tx1"/>
                </a:solidFill>
                <a:latin typeface="Tahoma" pitchFamily="34" charset="0"/>
              </a:rPr>
              <a:t>	</a:t>
            </a:r>
            <a:r>
              <a:rPr lang="es-ES" dirty="0" smtClean="0">
                <a:solidFill>
                  <a:schemeClr val="tx1"/>
                </a:solidFill>
                <a:latin typeface="Tahoma" pitchFamily="34" charset="0"/>
              </a:rPr>
              <a:t>Para el presente proyecto obtuvimos una TIR de 46,2%, lo que nos indica que es rentable llevar a cabo la inversión ya que sobrepasa considerablemente a la TMAR, la cual es de 21,92%.</a:t>
            </a:r>
          </a:p>
          <a:p>
            <a:pPr algn="just"/>
            <a:endParaRPr lang="es-EC" dirty="0">
              <a:solidFill>
                <a:schemeClr val="tx1"/>
              </a:solidFill>
              <a:latin typeface="Tahoma" pitchFamily="34" charset="0"/>
            </a:endParaRPr>
          </a:p>
          <a:p>
            <a:pPr algn="just"/>
            <a:r>
              <a:rPr lang="es-EC" dirty="0">
                <a:solidFill>
                  <a:schemeClr val="tx1"/>
                </a:solidFill>
                <a:latin typeface="Tahoma" pitchFamily="34" charset="0"/>
              </a:rPr>
              <a:t>	</a:t>
            </a:r>
            <a:r>
              <a:rPr lang="es-ES" dirty="0" smtClean="0">
                <a:solidFill>
                  <a:schemeClr val="tx1"/>
                </a:solidFill>
                <a:latin typeface="Tahoma" pitchFamily="34" charset="0"/>
              </a:rPr>
              <a:t>Por medio del análisis </a:t>
            </a:r>
            <a:r>
              <a:rPr lang="es-ES" dirty="0" err="1" smtClean="0">
                <a:solidFill>
                  <a:schemeClr val="tx1"/>
                </a:solidFill>
                <a:latin typeface="Tahoma" pitchFamily="34" charset="0"/>
              </a:rPr>
              <a:t>Payback</a:t>
            </a:r>
            <a:r>
              <a:rPr lang="es-ES" dirty="0" smtClean="0">
                <a:solidFill>
                  <a:schemeClr val="tx1"/>
                </a:solidFill>
                <a:latin typeface="Tahoma" pitchFamily="34" charset="0"/>
              </a:rPr>
              <a:t>,  muestra que El tiempo de recuperación de la inversión para este proyecto es de aproximadamente dos años once meses.</a:t>
            </a:r>
          </a:p>
          <a:p>
            <a:pPr algn="just"/>
            <a:endParaRPr lang="es-EC" dirty="0">
              <a:solidFill>
                <a:schemeClr val="tx1"/>
              </a:solidFill>
              <a:latin typeface="Tahoma" pitchFamily="34" charset="0"/>
            </a:endParaRPr>
          </a:p>
          <a:p>
            <a:pPr algn="l"/>
            <a:r>
              <a:rPr lang="es-EC" dirty="0">
                <a:solidFill>
                  <a:schemeClr val="tx1"/>
                </a:solidFill>
                <a:latin typeface="Tahoma" pitchFamily="34" charset="0"/>
              </a:rPr>
              <a:t>	</a:t>
            </a:r>
            <a:r>
              <a:rPr lang="es-ES" dirty="0" smtClean="0">
                <a:solidFill>
                  <a:schemeClr val="tx1"/>
                </a:solidFill>
                <a:latin typeface="Tahoma" pitchFamily="34" charset="0"/>
              </a:rPr>
              <a:t>El VAN del  proyecto es de 35.744,21dólares, lo cual nos indica que es rentable.</a:t>
            </a:r>
            <a:endParaRPr lang="es-EC" dirty="0">
              <a:solidFill>
                <a:schemeClr val="tx1"/>
              </a:solidFill>
              <a:latin typeface="Tahoma" pitchFamily="34" charset="0"/>
            </a:endParaRPr>
          </a:p>
          <a:p>
            <a:pPr algn="l"/>
            <a:r>
              <a:rPr lang="es-EC" dirty="0">
                <a:solidFill>
                  <a:schemeClr val="tx1"/>
                </a:solidFill>
                <a:latin typeface="Tahoma" pitchFamily="34" charset="0"/>
              </a:rPr>
              <a:t>	</a:t>
            </a:r>
            <a:endParaRPr lang="es-ES" dirty="0">
              <a:solidFill>
                <a:schemeClr val="tx1"/>
              </a:solidFill>
              <a:latin typeface="Tahoma" pitchFamily="34" charset="0"/>
            </a:endParaRPr>
          </a:p>
        </p:txBody>
      </p:sp>
      <p:grpSp>
        <p:nvGrpSpPr>
          <p:cNvPr id="72708" name="Group 4"/>
          <p:cNvGrpSpPr>
            <a:grpSpLocks/>
          </p:cNvGrpSpPr>
          <p:nvPr/>
        </p:nvGrpSpPr>
        <p:grpSpPr bwMode="auto">
          <a:xfrm>
            <a:off x="1500166" y="1428736"/>
            <a:ext cx="304800" cy="304800"/>
            <a:chOff x="528" y="1200"/>
            <a:chExt cx="192" cy="192"/>
          </a:xfrm>
        </p:grpSpPr>
        <p:sp>
          <p:nvSpPr>
            <p:cNvPr id="72726" name="Rectangle 5"/>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72727" name="Rectangle 6"/>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72710" name="Group 10"/>
          <p:cNvGrpSpPr>
            <a:grpSpLocks/>
          </p:cNvGrpSpPr>
          <p:nvPr/>
        </p:nvGrpSpPr>
        <p:grpSpPr bwMode="auto">
          <a:xfrm>
            <a:off x="1500166" y="2857496"/>
            <a:ext cx="304800" cy="304800"/>
            <a:chOff x="528" y="1200"/>
            <a:chExt cx="192" cy="192"/>
          </a:xfrm>
        </p:grpSpPr>
        <p:sp>
          <p:nvSpPr>
            <p:cNvPr id="72722" name="Rectangle 11"/>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72723" name="Rectangle 12"/>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72712" name="Group 16"/>
          <p:cNvGrpSpPr>
            <a:grpSpLocks/>
          </p:cNvGrpSpPr>
          <p:nvPr/>
        </p:nvGrpSpPr>
        <p:grpSpPr bwMode="auto">
          <a:xfrm>
            <a:off x="1500166" y="4143380"/>
            <a:ext cx="304800" cy="304800"/>
            <a:chOff x="528" y="1200"/>
            <a:chExt cx="192" cy="192"/>
          </a:xfrm>
        </p:grpSpPr>
        <p:sp>
          <p:nvSpPr>
            <p:cNvPr id="72718" name="Rectangle 17"/>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72719" name="Rectangle 18"/>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72714" name="Line 23"/>
          <p:cNvSpPr>
            <a:spLocks noChangeShapeType="1"/>
          </p:cNvSpPr>
          <p:nvPr/>
        </p:nvSpPr>
        <p:spPr bwMode="auto">
          <a:xfrm>
            <a:off x="914400" y="762000"/>
            <a:ext cx="1905000" cy="0"/>
          </a:xfrm>
          <a:prstGeom prst="line">
            <a:avLst/>
          </a:prstGeom>
          <a:noFill/>
          <a:ln w="9525">
            <a:solidFill>
              <a:srgbClr val="003366"/>
            </a:solidFill>
            <a:round/>
            <a:headEnd/>
            <a:tailEnd/>
          </a:ln>
        </p:spPr>
        <p:txBody>
          <a:bodyPr/>
          <a:lstStyle/>
          <a:p>
            <a:endParaRPr lang="es-ES"/>
          </a:p>
        </p:txBody>
      </p:sp>
      <p:sp>
        <p:nvSpPr>
          <p:cNvPr id="72715" name="Line 24"/>
          <p:cNvSpPr>
            <a:spLocks noChangeShapeType="1"/>
          </p:cNvSpPr>
          <p:nvPr/>
        </p:nvSpPr>
        <p:spPr bwMode="auto">
          <a:xfrm>
            <a:off x="5791200" y="685800"/>
            <a:ext cx="1905000" cy="0"/>
          </a:xfrm>
          <a:prstGeom prst="line">
            <a:avLst/>
          </a:prstGeom>
          <a:noFill/>
          <a:ln w="9525">
            <a:solidFill>
              <a:srgbClr val="003366"/>
            </a:solidFill>
            <a:round/>
            <a:headEnd/>
            <a:tailEnd/>
          </a:ln>
        </p:spPr>
        <p:txBody>
          <a:bodyPr/>
          <a:lstStyle/>
          <a:p>
            <a:endParaRPr lang="es-E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3033713" y="452438"/>
            <a:ext cx="2241550" cy="457200"/>
          </a:xfrm>
          <a:prstGeom prst="rect">
            <a:avLst/>
          </a:prstGeom>
          <a:solidFill>
            <a:schemeClr val="tx1"/>
          </a:solidFill>
          <a:ln w="9525">
            <a:noFill/>
            <a:miter lim="800000"/>
            <a:headEnd/>
            <a:tailEnd/>
          </a:ln>
        </p:spPr>
        <p:txBody>
          <a:bodyPr wrap="none">
            <a:spAutoFit/>
          </a:bodyPr>
          <a:lstStyle/>
          <a:p>
            <a:r>
              <a:rPr lang="es-ES_tradnl" sz="2400">
                <a:cs typeface="Times New Roman" pitchFamily="18" charset="0"/>
              </a:rPr>
              <a:t>CONCLUSIONES</a:t>
            </a:r>
            <a:endParaRPr lang="es-EC"/>
          </a:p>
        </p:txBody>
      </p:sp>
      <p:sp>
        <p:nvSpPr>
          <p:cNvPr id="72707" name="Text Box 3"/>
          <p:cNvSpPr txBox="1">
            <a:spLocks noChangeArrowheads="1"/>
          </p:cNvSpPr>
          <p:nvPr/>
        </p:nvSpPr>
        <p:spPr bwMode="auto">
          <a:xfrm>
            <a:off x="1219200" y="1066800"/>
            <a:ext cx="6858000" cy="4970591"/>
          </a:xfrm>
          <a:prstGeom prst="rect">
            <a:avLst/>
          </a:prstGeom>
          <a:noFill/>
          <a:ln w="9525">
            <a:noFill/>
            <a:miter lim="800000"/>
            <a:headEnd/>
            <a:tailEnd/>
          </a:ln>
        </p:spPr>
        <p:txBody>
          <a:bodyPr>
            <a:spAutoFit/>
          </a:bodyPr>
          <a:lstStyle/>
          <a:p>
            <a:pPr algn="l"/>
            <a:endParaRPr lang="es-EC" sz="800" dirty="0">
              <a:solidFill>
                <a:schemeClr val="tx1"/>
              </a:solidFill>
              <a:latin typeface="Tahoma" pitchFamily="34" charset="0"/>
            </a:endParaRPr>
          </a:p>
          <a:p>
            <a:pPr algn="l"/>
            <a:endParaRPr lang="es-EC" sz="800" dirty="0">
              <a:solidFill>
                <a:schemeClr val="tx1"/>
              </a:solidFill>
              <a:latin typeface="Tahoma" pitchFamily="34" charset="0"/>
            </a:endParaRPr>
          </a:p>
          <a:p>
            <a:pPr algn="just"/>
            <a:r>
              <a:rPr lang="es-EC" dirty="0">
                <a:solidFill>
                  <a:schemeClr val="tx1"/>
                </a:solidFill>
                <a:latin typeface="Tahoma" pitchFamily="34" charset="0"/>
              </a:rPr>
              <a:t>	</a:t>
            </a:r>
            <a:r>
              <a:rPr lang="es-EC" dirty="0" smtClean="0">
                <a:solidFill>
                  <a:schemeClr val="tx1"/>
                </a:solidFill>
                <a:latin typeface="Tahoma" pitchFamily="34" charset="0"/>
              </a:rPr>
              <a:t>E</a:t>
            </a:r>
            <a:r>
              <a:rPr lang="es-ES" dirty="0" smtClean="0">
                <a:solidFill>
                  <a:schemeClr val="tx1"/>
                </a:solidFill>
                <a:latin typeface="Tahoma" pitchFamily="34" charset="0"/>
              </a:rPr>
              <a:t>n el análisis de sensibilidad respecto al ingreso, el proyecto es muy sensible a la caída del ingreso, ya que una caída del 15% en los ingresos provocaría un VAN negativo de 522,91.</a:t>
            </a:r>
          </a:p>
          <a:p>
            <a:pPr algn="just"/>
            <a:endParaRPr lang="es-ES" dirty="0" smtClean="0">
              <a:solidFill>
                <a:schemeClr val="tx1"/>
              </a:solidFill>
              <a:latin typeface="Tahoma" pitchFamily="34" charset="0"/>
            </a:endParaRPr>
          </a:p>
          <a:p>
            <a:pPr algn="just"/>
            <a:r>
              <a:rPr lang="es-ES" dirty="0" smtClean="0">
                <a:solidFill>
                  <a:schemeClr val="tx1"/>
                </a:solidFill>
                <a:latin typeface="Tahoma" pitchFamily="34" charset="0"/>
              </a:rPr>
              <a:t>	El proyecto es poco sensible al incremento en el costo de producción, ya que un aumento del 60% en los costos provocaría un VAN negativo de 6.973,08 dólares.</a:t>
            </a:r>
          </a:p>
          <a:p>
            <a:pPr algn="just"/>
            <a:endParaRPr lang="es-ES" dirty="0" smtClean="0">
              <a:solidFill>
                <a:schemeClr val="tx1"/>
              </a:solidFill>
              <a:latin typeface="Tahoma" pitchFamily="34" charset="0"/>
            </a:endParaRPr>
          </a:p>
          <a:p>
            <a:pPr algn="just"/>
            <a:r>
              <a:rPr lang="es-ES" dirty="0" smtClean="0">
                <a:solidFill>
                  <a:schemeClr val="tx1"/>
                </a:solidFill>
                <a:latin typeface="Tahoma" pitchFamily="34" charset="0"/>
              </a:rPr>
              <a:t>            En términos generales casi en todas las preguntas que se realizaron en la encuesta a los profesores,  casi un 90%, los profesores han estado totalmente de acuerdo con los objetivos, contenido, estructura metodológica, evaluación y criterios Psicológicos e higiénicos, que presenta el libro de matemáticas para primer año de bachillerato</a:t>
            </a:r>
          </a:p>
        </p:txBody>
      </p:sp>
      <p:grpSp>
        <p:nvGrpSpPr>
          <p:cNvPr id="2" name="Group 4"/>
          <p:cNvGrpSpPr>
            <a:grpSpLocks/>
          </p:cNvGrpSpPr>
          <p:nvPr/>
        </p:nvGrpSpPr>
        <p:grpSpPr bwMode="auto">
          <a:xfrm>
            <a:off x="1357290" y="1428736"/>
            <a:ext cx="304800" cy="304800"/>
            <a:chOff x="528" y="1200"/>
            <a:chExt cx="192" cy="192"/>
          </a:xfrm>
        </p:grpSpPr>
        <p:sp>
          <p:nvSpPr>
            <p:cNvPr id="72726" name="Rectangle 5"/>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72727" name="Rectangle 6"/>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3" name="Group 10"/>
          <p:cNvGrpSpPr>
            <a:grpSpLocks/>
          </p:cNvGrpSpPr>
          <p:nvPr/>
        </p:nvGrpSpPr>
        <p:grpSpPr bwMode="auto">
          <a:xfrm>
            <a:off x="1428728" y="2857496"/>
            <a:ext cx="304800" cy="304800"/>
            <a:chOff x="528" y="1200"/>
            <a:chExt cx="192" cy="192"/>
          </a:xfrm>
        </p:grpSpPr>
        <p:sp>
          <p:nvSpPr>
            <p:cNvPr id="72722" name="Rectangle 11"/>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72723" name="Rectangle 12"/>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grpSp>
        <p:nvGrpSpPr>
          <p:cNvPr id="4" name="Group 16"/>
          <p:cNvGrpSpPr>
            <a:grpSpLocks/>
          </p:cNvGrpSpPr>
          <p:nvPr/>
        </p:nvGrpSpPr>
        <p:grpSpPr bwMode="auto">
          <a:xfrm>
            <a:off x="1428728" y="4143380"/>
            <a:ext cx="304800" cy="304800"/>
            <a:chOff x="528" y="1200"/>
            <a:chExt cx="192" cy="192"/>
          </a:xfrm>
        </p:grpSpPr>
        <p:sp>
          <p:nvSpPr>
            <p:cNvPr id="72718" name="Rectangle 17"/>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72719" name="Rectangle 18"/>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72714" name="Line 23"/>
          <p:cNvSpPr>
            <a:spLocks noChangeShapeType="1"/>
          </p:cNvSpPr>
          <p:nvPr/>
        </p:nvSpPr>
        <p:spPr bwMode="auto">
          <a:xfrm>
            <a:off x="914400" y="762000"/>
            <a:ext cx="1905000" cy="0"/>
          </a:xfrm>
          <a:prstGeom prst="line">
            <a:avLst/>
          </a:prstGeom>
          <a:noFill/>
          <a:ln w="9525">
            <a:solidFill>
              <a:srgbClr val="003366"/>
            </a:solidFill>
            <a:round/>
            <a:headEnd/>
            <a:tailEnd/>
          </a:ln>
        </p:spPr>
        <p:txBody>
          <a:bodyPr/>
          <a:lstStyle/>
          <a:p>
            <a:endParaRPr lang="es-ES"/>
          </a:p>
        </p:txBody>
      </p:sp>
      <p:sp>
        <p:nvSpPr>
          <p:cNvPr id="72715" name="Line 24"/>
          <p:cNvSpPr>
            <a:spLocks noChangeShapeType="1"/>
          </p:cNvSpPr>
          <p:nvPr/>
        </p:nvSpPr>
        <p:spPr bwMode="auto">
          <a:xfrm>
            <a:off x="5791200" y="685800"/>
            <a:ext cx="1905000" cy="0"/>
          </a:xfrm>
          <a:prstGeom prst="line">
            <a:avLst/>
          </a:prstGeom>
          <a:noFill/>
          <a:ln w="9525">
            <a:solidFill>
              <a:srgbClr val="003366"/>
            </a:solidFill>
            <a:round/>
            <a:headEnd/>
            <a:tailEnd/>
          </a:ln>
        </p:spPr>
        <p:txBody>
          <a:bodyPr/>
          <a:lstStyle/>
          <a:p>
            <a:endParaRPr lang="es-E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p:cNvSpPr txBox="1">
            <a:spLocks noChangeArrowheads="1"/>
          </p:cNvSpPr>
          <p:nvPr/>
        </p:nvSpPr>
        <p:spPr bwMode="auto">
          <a:xfrm>
            <a:off x="1851025" y="457200"/>
            <a:ext cx="184150" cy="457200"/>
          </a:xfrm>
          <a:prstGeom prst="rect">
            <a:avLst/>
          </a:prstGeom>
          <a:noFill/>
          <a:ln w="9525">
            <a:noFill/>
            <a:miter lim="800000"/>
            <a:headEnd/>
            <a:tailEnd/>
          </a:ln>
        </p:spPr>
        <p:txBody>
          <a:bodyPr>
            <a:spAutoFit/>
          </a:bodyPr>
          <a:lstStyle/>
          <a:p>
            <a:pPr algn="l"/>
            <a:endParaRPr lang="es-EC" sz="2400">
              <a:solidFill>
                <a:schemeClr val="tx1"/>
              </a:solidFill>
              <a:latin typeface="Times New Roman" pitchFamily="18" charset="0"/>
            </a:endParaRPr>
          </a:p>
        </p:txBody>
      </p:sp>
      <p:sp>
        <p:nvSpPr>
          <p:cNvPr id="26628" name="Text Box 3"/>
          <p:cNvSpPr txBox="1">
            <a:spLocks noChangeArrowheads="1"/>
          </p:cNvSpPr>
          <p:nvPr/>
        </p:nvSpPr>
        <p:spPr bwMode="auto">
          <a:xfrm>
            <a:off x="1600200" y="609600"/>
            <a:ext cx="5334000" cy="473075"/>
          </a:xfrm>
          <a:prstGeom prst="rect">
            <a:avLst/>
          </a:prstGeom>
          <a:noFill/>
          <a:ln w="15875">
            <a:solidFill>
              <a:srgbClr val="000080"/>
            </a:solidFill>
            <a:miter lim="800000"/>
            <a:headEnd/>
            <a:tailEnd/>
          </a:ln>
        </p:spPr>
        <p:txBody>
          <a:bodyPr>
            <a:spAutoFit/>
          </a:bodyPr>
          <a:lstStyle/>
          <a:p>
            <a:r>
              <a:rPr lang="es-ES" sz="2400" dirty="0" smtClean="0">
                <a:solidFill>
                  <a:schemeClr val="tx1"/>
                </a:solidFill>
                <a:cs typeface="Times New Roman" pitchFamily="18" charset="0"/>
              </a:rPr>
              <a:t>ORGANIGRAMA</a:t>
            </a:r>
            <a:endParaRPr lang="es-ES" sz="2400" dirty="0">
              <a:solidFill>
                <a:schemeClr val="tx1"/>
              </a:solidFill>
            </a:endParaRPr>
          </a:p>
        </p:txBody>
      </p:sp>
      <p:sp>
        <p:nvSpPr>
          <p:cNvPr id="26631" name="Line 8"/>
          <p:cNvSpPr>
            <a:spLocks noChangeShapeType="1"/>
          </p:cNvSpPr>
          <p:nvPr/>
        </p:nvSpPr>
        <p:spPr bwMode="auto">
          <a:xfrm>
            <a:off x="609600" y="762000"/>
            <a:ext cx="838200" cy="0"/>
          </a:xfrm>
          <a:prstGeom prst="line">
            <a:avLst/>
          </a:prstGeom>
          <a:noFill/>
          <a:ln w="25400">
            <a:solidFill>
              <a:srgbClr val="000080"/>
            </a:solidFill>
            <a:round/>
            <a:headEnd/>
            <a:tailEnd/>
          </a:ln>
        </p:spPr>
        <p:txBody>
          <a:bodyPr/>
          <a:lstStyle/>
          <a:p>
            <a:endParaRPr lang="es-ES"/>
          </a:p>
        </p:txBody>
      </p:sp>
      <p:sp>
        <p:nvSpPr>
          <p:cNvPr id="26632" name="Line 9"/>
          <p:cNvSpPr>
            <a:spLocks noChangeShapeType="1"/>
          </p:cNvSpPr>
          <p:nvPr/>
        </p:nvSpPr>
        <p:spPr bwMode="auto">
          <a:xfrm>
            <a:off x="609600" y="6096000"/>
            <a:ext cx="7924800" cy="0"/>
          </a:xfrm>
          <a:prstGeom prst="line">
            <a:avLst/>
          </a:prstGeom>
          <a:noFill/>
          <a:ln w="31750">
            <a:solidFill>
              <a:srgbClr val="000080"/>
            </a:solidFill>
            <a:round/>
            <a:headEnd/>
            <a:tailEnd/>
          </a:ln>
        </p:spPr>
        <p:txBody>
          <a:bodyPr/>
          <a:lstStyle/>
          <a:p>
            <a:endParaRPr lang="es-ES"/>
          </a:p>
        </p:txBody>
      </p:sp>
      <p:sp>
        <p:nvSpPr>
          <p:cNvPr id="26633" name="Line 10"/>
          <p:cNvSpPr>
            <a:spLocks noChangeShapeType="1"/>
          </p:cNvSpPr>
          <p:nvPr/>
        </p:nvSpPr>
        <p:spPr bwMode="auto">
          <a:xfrm>
            <a:off x="609600" y="762000"/>
            <a:ext cx="0" cy="5334000"/>
          </a:xfrm>
          <a:prstGeom prst="line">
            <a:avLst/>
          </a:prstGeom>
          <a:noFill/>
          <a:ln w="22225">
            <a:solidFill>
              <a:srgbClr val="FF0000"/>
            </a:solidFill>
            <a:round/>
            <a:headEnd/>
            <a:tailEnd/>
          </a:ln>
        </p:spPr>
        <p:txBody>
          <a:bodyPr/>
          <a:lstStyle/>
          <a:p>
            <a:endParaRPr lang="es-ES"/>
          </a:p>
        </p:txBody>
      </p:sp>
      <p:pic>
        <p:nvPicPr>
          <p:cNvPr id="86018" name="Picture 2"/>
          <p:cNvPicPr>
            <a:picLocks noChangeAspect="1" noChangeArrowheads="1"/>
          </p:cNvPicPr>
          <p:nvPr/>
        </p:nvPicPr>
        <p:blipFill>
          <a:blip r:embed="rId2"/>
          <a:srcRect/>
          <a:stretch>
            <a:fillRect/>
          </a:stretch>
        </p:blipFill>
        <p:spPr bwMode="auto">
          <a:xfrm>
            <a:off x="1500166" y="1357298"/>
            <a:ext cx="6215106"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2971800" y="685800"/>
            <a:ext cx="3024188" cy="457200"/>
          </a:xfrm>
          <a:prstGeom prst="rect">
            <a:avLst/>
          </a:prstGeom>
          <a:solidFill>
            <a:schemeClr val="tx2"/>
          </a:solidFill>
          <a:ln w="9525">
            <a:noFill/>
            <a:miter lim="800000"/>
            <a:headEnd/>
            <a:tailEnd/>
          </a:ln>
        </p:spPr>
        <p:txBody>
          <a:bodyPr wrap="none">
            <a:spAutoFit/>
          </a:bodyPr>
          <a:lstStyle/>
          <a:p>
            <a:r>
              <a:rPr lang="es-ES_tradnl" sz="2400">
                <a:cs typeface="Times New Roman" pitchFamily="18" charset="0"/>
              </a:rPr>
              <a:t>RECOMENDACIONES</a:t>
            </a:r>
            <a:r>
              <a:rPr lang="es-EC"/>
              <a:t> </a:t>
            </a:r>
          </a:p>
        </p:txBody>
      </p:sp>
      <p:grpSp>
        <p:nvGrpSpPr>
          <p:cNvPr id="73731" name="Group 3"/>
          <p:cNvGrpSpPr>
            <a:grpSpLocks/>
          </p:cNvGrpSpPr>
          <p:nvPr/>
        </p:nvGrpSpPr>
        <p:grpSpPr bwMode="auto">
          <a:xfrm>
            <a:off x="1020763" y="2960688"/>
            <a:ext cx="304800" cy="304800"/>
            <a:chOff x="528" y="1200"/>
            <a:chExt cx="192" cy="192"/>
          </a:xfrm>
        </p:grpSpPr>
        <p:sp>
          <p:nvSpPr>
            <p:cNvPr id="73744" name="Rectangle 4"/>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73745" name="Rectangle 5"/>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73732" name="Rectangle 6"/>
          <p:cNvSpPr>
            <a:spLocks noChangeArrowheads="1"/>
          </p:cNvSpPr>
          <p:nvPr/>
        </p:nvSpPr>
        <p:spPr bwMode="auto">
          <a:xfrm>
            <a:off x="730250" y="1676400"/>
            <a:ext cx="8032750" cy="641350"/>
          </a:xfrm>
          <a:prstGeom prst="rect">
            <a:avLst/>
          </a:prstGeom>
          <a:noFill/>
          <a:ln w="9525">
            <a:noFill/>
            <a:miter lim="800000"/>
            <a:headEnd/>
            <a:tailEnd/>
          </a:ln>
        </p:spPr>
        <p:txBody>
          <a:bodyPr>
            <a:spAutoFit/>
          </a:bodyPr>
          <a:lstStyle/>
          <a:p>
            <a:pPr algn="l"/>
            <a:r>
              <a:rPr lang="es-EC">
                <a:solidFill>
                  <a:schemeClr val="tx1"/>
                </a:solidFill>
                <a:latin typeface="Tahoma" pitchFamily="34" charset="0"/>
              </a:rPr>
              <a:t>PARA LA EXITOSA IMPLEMENTACION DE LAS ESTRATEGIAS Y TACTICAS PRESENTADAS EN EL PROYECTO SUGERIMOS:</a:t>
            </a:r>
            <a:endParaRPr lang="es-ES">
              <a:solidFill>
                <a:schemeClr val="tx1"/>
              </a:solidFill>
              <a:latin typeface="Tahoma" pitchFamily="34" charset="0"/>
            </a:endParaRPr>
          </a:p>
        </p:txBody>
      </p:sp>
      <p:sp>
        <p:nvSpPr>
          <p:cNvPr id="73733" name="Text Box 7"/>
          <p:cNvSpPr txBox="1">
            <a:spLocks noChangeArrowheads="1"/>
          </p:cNvSpPr>
          <p:nvPr/>
        </p:nvSpPr>
        <p:spPr bwMode="auto">
          <a:xfrm>
            <a:off x="1643041" y="2928934"/>
            <a:ext cx="6715173" cy="1200329"/>
          </a:xfrm>
          <a:prstGeom prst="rect">
            <a:avLst/>
          </a:prstGeom>
          <a:noFill/>
          <a:ln w="9525">
            <a:noFill/>
            <a:miter lim="800000"/>
            <a:headEnd/>
            <a:tailEnd/>
          </a:ln>
        </p:spPr>
        <p:txBody>
          <a:bodyPr wrap="square">
            <a:spAutoFit/>
          </a:bodyPr>
          <a:lstStyle/>
          <a:p>
            <a:pPr algn="just"/>
            <a:r>
              <a:rPr lang="es-ES" dirty="0" smtClean="0">
                <a:solidFill>
                  <a:schemeClr val="tx1"/>
                </a:solidFill>
                <a:latin typeface="Tahoma" pitchFamily="34" charset="0"/>
              </a:rPr>
              <a:t>Se deben elaborar talleres o seminarios de actualización de contenidos sobre todo para los profesores de los colegios fiscales y de manejo del texto para que de esta manera los profesores se familiaricen con su utilización. </a:t>
            </a:r>
            <a:r>
              <a:rPr lang="es-ES" dirty="0" smtClean="0"/>
              <a:t>con su utilización. </a:t>
            </a:r>
            <a:endParaRPr lang="es-ES" dirty="0">
              <a:solidFill>
                <a:schemeClr val="tx1"/>
              </a:solidFill>
              <a:latin typeface="Tahoma" pitchFamily="34" charset="0"/>
            </a:endParaRPr>
          </a:p>
        </p:txBody>
      </p:sp>
      <p:grpSp>
        <p:nvGrpSpPr>
          <p:cNvPr id="73736" name="Group 12"/>
          <p:cNvGrpSpPr>
            <a:grpSpLocks/>
          </p:cNvGrpSpPr>
          <p:nvPr/>
        </p:nvGrpSpPr>
        <p:grpSpPr bwMode="auto">
          <a:xfrm>
            <a:off x="1000100" y="4714884"/>
            <a:ext cx="304800" cy="304800"/>
            <a:chOff x="528" y="1200"/>
            <a:chExt cx="192" cy="192"/>
          </a:xfrm>
        </p:grpSpPr>
        <p:sp>
          <p:nvSpPr>
            <p:cNvPr id="73740" name="Rectangle 1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73741" name="Rectangle 1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73737" name="Text Box 15"/>
          <p:cNvSpPr txBox="1">
            <a:spLocks noChangeArrowheads="1"/>
          </p:cNvSpPr>
          <p:nvPr/>
        </p:nvSpPr>
        <p:spPr bwMode="auto">
          <a:xfrm>
            <a:off x="1706563" y="4484688"/>
            <a:ext cx="6324600" cy="923330"/>
          </a:xfrm>
          <a:prstGeom prst="rect">
            <a:avLst/>
          </a:prstGeom>
          <a:noFill/>
          <a:ln w="9525">
            <a:noFill/>
            <a:miter lim="800000"/>
            <a:headEnd/>
            <a:tailEnd/>
          </a:ln>
        </p:spPr>
        <p:txBody>
          <a:bodyPr>
            <a:spAutoFit/>
          </a:bodyPr>
          <a:lstStyle/>
          <a:p>
            <a:pPr algn="just"/>
            <a:r>
              <a:rPr lang="es-ES" dirty="0" smtClean="0">
                <a:solidFill>
                  <a:schemeClr val="tx1"/>
                </a:solidFill>
                <a:latin typeface="Tahoma" pitchFamily="34" charset="0"/>
              </a:rPr>
              <a:t>Se deben programar visitas periódicas a los profesores y a los coordinadores y/o directores de área para consultar sugerencias y estrechar el vínculo con el cliente.</a:t>
            </a:r>
            <a:endParaRPr lang="es-ES" dirty="0">
              <a:solidFill>
                <a:schemeClr val="tx1"/>
              </a:solidFill>
              <a:latin typeface="Tahoma" pitchFamily="34" charset="0"/>
            </a:endParaRPr>
          </a:p>
        </p:txBody>
      </p:sp>
      <p:sp>
        <p:nvSpPr>
          <p:cNvPr id="73738" name="Line 16"/>
          <p:cNvSpPr>
            <a:spLocks noChangeShapeType="1"/>
          </p:cNvSpPr>
          <p:nvPr/>
        </p:nvSpPr>
        <p:spPr bwMode="auto">
          <a:xfrm flipH="1">
            <a:off x="609600" y="914400"/>
            <a:ext cx="2209800" cy="0"/>
          </a:xfrm>
          <a:prstGeom prst="line">
            <a:avLst/>
          </a:prstGeom>
          <a:noFill/>
          <a:ln w="19050">
            <a:solidFill>
              <a:srgbClr val="003366"/>
            </a:solidFill>
            <a:round/>
            <a:headEnd/>
            <a:tailEnd/>
          </a:ln>
        </p:spPr>
        <p:txBody>
          <a:bodyPr/>
          <a:lstStyle/>
          <a:p>
            <a:endParaRPr lang="es-ES"/>
          </a:p>
        </p:txBody>
      </p:sp>
      <p:sp>
        <p:nvSpPr>
          <p:cNvPr id="73739" name="Line 17"/>
          <p:cNvSpPr>
            <a:spLocks noChangeShapeType="1"/>
          </p:cNvSpPr>
          <p:nvPr/>
        </p:nvSpPr>
        <p:spPr bwMode="auto">
          <a:xfrm flipH="1">
            <a:off x="685800" y="6019800"/>
            <a:ext cx="7772400" cy="0"/>
          </a:xfrm>
          <a:prstGeom prst="line">
            <a:avLst/>
          </a:prstGeom>
          <a:noFill/>
          <a:ln w="19050">
            <a:solidFill>
              <a:srgbClr val="003366"/>
            </a:solidFill>
            <a:round/>
            <a:headEnd/>
            <a:tailEnd/>
          </a:ln>
        </p:spPr>
        <p:txBody>
          <a:bodyPr/>
          <a:lstStyle/>
          <a:p>
            <a:endParaRPr lang="es-ES"/>
          </a:p>
        </p:txBody>
      </p:sp>
      <p:sp>
        <p:nvSpPr>
          <p:cNvPr id="18" name="Line 24"/>
          <p:cNvSpPr>
            <a:spLocks noChangeShapeType="1"/>
          </p:cNvSpPr>
          <p:nvPr/>
        </p:nvSpPr>
        <p:spPr bwMode="auto">
          <a:xfrm>
            <a:off x="6143636" y="928670"/>
            <a:ext cx="1905000" cy="0"/>
          </a:xfrm>
          <a:prstGeom prst="line">
            <a:avLst/>
          </a:prstGeom>
          <a:noFill/>
          <a:ln w="9525">
            <a:solidFill>
              <a:srgbClr val="003366"/>
            </a:solidFill>
            <a:round/>
            <a:headEnd/>
            <a:tailEnd/>
          </a:ln>
        </p:spPr>
        <p:txBody>
          <a:bodyPr/>
          <a:lstStyle/>
          <a:p>
            <a:endParaRPr lang="es-E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2971800" y="685800"/>
            <a:ext cx="3024188" cy="457200"/>
          </a:xfrm>
          <a:prstGeom prst="rect">
            <a:avLst/>
          </a:prstGeom>
          <a:solidFill>
            <a:schemeClr val="tx2"/>
          </a:solidFill>
          <a:ln w="9525">
            <a:noFill/>
            <a:miter lim="800000"/>
            <a:headEnd/>
            <a:tailEnd/>
          </a:ln>
        </p:spPr>
        <p:txBody>
          <a:bodyPr wrap="none">
            <a:spAutoFit/>
          </a:bodyPr>
          <a:lstStyle/>
          <a:p>
            <a:r>
              <a:rPr lang="es-ES_tradnl" sz="2400">
                <a:cs typeface="Times New Roman" pitchFamily="18" charset="0"/>
              </a:rPr>
              <a:t>RECOMENDACIONES</a:t>
            </a:r>
            <a:r>
              <a:rPr lang="es-EC"/>
              <a:t> </a:t>
            </a:r>
          </a:p>
        </p:txBody>
      </p:sp>
      <p:grpSp>
        <p:nvGrpSpPr>
          <p:cNvPr id="2" name="Group 3"/>
          <p:cNvGrpSpPr>
            <a:grpSpLocks/>
          </p:cNvGrpSpPr>
          <p:nvPr/>
        </p:nvGrpSpPr>
        <p:grpSpPr bwMode="auto">
          <a:xfrm>
            <a:off x="1000100" y="1643050"/>
            <a:ext cx="304800" cy="304800"/>
            <a:chOff x="528" y="1200"/>
            <a:chExt cx="192" cy="192"/>
          </a:xfrm>
        </p:grpSpPr>
        <p:sp>
          <p:nvSpPr>
            <p:cNvPr id="73744" name="Rectangle 4"/>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73745" name="Rectangle 5"/>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73733" name="Text Box 7"/>
          <p:cNvSpPr txBox="1">
            <a:spLocks noChangeArrowheads="1"/>
          </p:cNvSpPr>
          <p:nvPr/>
        </p:nvSpPr>
        <p:spPr bwMode="auto">
          <a:xfrm>
            <a:off x="1571604" y="1571612"/>
            <a:ext cx="6715173" cy="1477328"/>
          </a:xfrm>
          <a:prstGeom prst="rect">
            <a:avLst/>
          </a:prstGeom>
          <a:noFill/>
          <a:ln w="9525">
            <a:noFill/>
            <a:miter lim="800000"/>
            <a:headEnd/>
            <a:tailEnd/>
          </a:ln>
        </p:spPr>
        <p:txBody>
          <a:bodyPr wrap="square">
            <a:spAutoFit/>
          </a:bodyPr>
          <a:lstStyle/>
          <a:p>
            <a:pPr algn="just"/>
            <a:r>
              <a:rPr lang="es-ES" dirty="0" smtClean="0">
                <a:solidFill>
                  <a:schemeClr val="tx1"/>
                </a:solidFill>
                <a:latin typeface="Tahoma" pitchFamily="34" charset="0"/>
              </a:rPr>
              <a:t>Se debe proyectar la elaboración del texto para Segundo Año de Bachillerato cuando el Ministerio de Educación publique los lineamientos para ese año puesto que esto da continuidad en el uso de los textos y crea fidelidad en su uso por parte de los profesores.</a:t>
            </a:r>
            <a:endParaRPr lang="es-ES" dirty="0">
              <a:solidFill>
                <a:schemeClr val="tx1"/>
              </a:solidFill>
              <a:latin typeface="Tahoma" pitchFamily="34" charset="0"/>
            </a:endParaRPr>
          </a:p>
        </p:txBody>
      </p:sp>
      <p:grpSp>
        <p:nvGrpSpPr>
          <p:cNvPr id="3" name="Group 12"/>
          <p:cNvGrpSpPr>
            <a:grpSpLocks/>
          </p:cNvGrpSpPr>
          <p:nvPr/>
        </p:nvGrpSpPr>
        <p:grpSpPr bwMode="auto">
          <a:xfrm>
            <a:off x="1000100" y="3571876"/>
            <a:ext cx="304800" cy="304800"/>
            <a:chOff x="528" y="1200"/>
            <a:chExt cx="192" cy="192"/>
          </a:xfrm>
        </p:grpSpPr>
        <p:sp>
          <p:nvSpPr>
            <p:cNvPr id="73740" name="Rectangle 13"/>
            <p:cNvSpPr>
              <a:spLocks noChangeArrowheads="1"/>
            </p:cNvSpPr>
            <p:nvPr/>
          </p:nvSpPr>
          <p:spPr bwMode="auto">
            <a:xfrm>
              <a:off x="576" y="1248"/>
              <a:ext cx="96" cy="96"/>
            </a:xfrm>
            <a:prstGeom prst="rect">
              <a:avLst/>
            </a:prstGeom>
            <a:solidFill>
              <a:srgbClr val="FF0000"/>
            </a:solidFill>
            <a:ln w="9525">
              <a:solidFill>
                <a:srgbClr val="FF0000"/>
              </a:solidFill>
              <a:miter lim="800000"/>
              <a:headEnd/>
              <a:tailEnd/>
            </a:ln>
          </p:spPr>
          <p:txBody>
            <a:bodyPr wrap="none" anchor="ctr"/>
            <a:lstStyle/>
            <a:p>
              <a:endParaRPr lang="es-EC"/>
            </a:p>
          </p:txBody>
        </p:sp>
        <p:sp>
          <p:nvSpPr>
            <p:cNvPr id="73741" name="Rectangle 14"/>
            <p:cNvSpPr>
              <a:spLocks noChangeArrowheads="1"/>
            </p:cNvSpPr>
            <p:nvPr/>
          </p:nvSpPr>
          <p:spPr bwMode="auto">
            <a:xfrm>
              <a:off x="528" y="1200"/>
              <a:ext cx="192" cy="192"/>
            </a:xfrm>
            <a:prstGeom prst="rect">
              <a:avLst/>
            </a:prstGeom>
            <a:noFill/>
            <a:ln w="9525">
              <a:solidFill>
                <a:srgbClr val="000080"/>
              </a:solidFill>
              <a:miter lim="800000"/>
              <a:headEnd/>
              <a:tailEnd/>
            </a:ln>
          </p:spPr>
          <p:txBody>
            <a:bodyPr wrap="none" anchor="ctr"/>
            <a:lstStyle/>
            <a:p>
              <a:endParaRPr lang="es-EC"/>
            </a:p>
          </p:txBody>
        </p:sp>
      </p:grpSp>
      <p:sp>
        <p:nvSpPr>
          <p:cNvPr id="73737" name="Text Box 15"/>
          <p:cNvSpPr txBox="1">
            <a:spLocks noChangeArrowheads="1"/>
          </p:cNvSpPr>
          <p:nvPr/>
        </p:nvSpPr>
        <p:spPr bwMode="auto">
          <a:xfrm>
            <a:off x="1643042" y="3429000"/>
            <a:ext cx="6324600" cy="2031325"/>
          </a:xfrm>
          <a:prstGeom prst="rect">
            <a:avLst/>
          </a:prstGeom>
          <a:noFill/>
          <a:ln w="9525">
            <a:noFill/>
            <a:miter lim="800000"/>
            <a:headEnd/>
            <a:tailEnd/>
          </a:ln>
        </p:spPr>
        <p:txBody>
          <a:bodyPr>
            <a:spAutoFit/>
          </a:bodyPr>
          <a:lstStyle/>
          <a:p>
            <a:pPr algn="just"/>
            <a:r>
              <a:rPr lang="es-ES" dirty="0" smtClean="0">
                <a:solidFill>
                  <a:schemeClr val="tx1"/>
                </a:solidFill>
                <a:latin typeface="Tahoma" pitchFamily="34" charset="0"/>
              </a:rPr>
              <a:t>A posteriori se debe planificar la expansión para la venta del texto en toda la provincia, para luego expenderse a la región costa y porque no a nivel nacional. Esta expansión podría conllevar grandes reducciones en los costos de producción ya que el costo de impresión se maneja bajo el principio de economías a escala con costos de producción decrecientes cuando el volumen de producción es mayor.</a:t>
            </a:r>
            <a:endParaRPr lang="es-ES" dirty="0">
              <a:solidFill>
                <a:schemeClr val="tx1"/>
              </a:solidFill>
              <a:latin typeface="Tahoma" pitchFamily="34" charset="0"/>
            </a:endParaRPr>
          </a:p>
        </p:txBody>
      </p:sp>
      <p:sp>
        <p:nvSpPr>
          <p:cNvPr id="73738" name="Line 16"/>
          <p:cNvSpPr>
            <a:spLocks noChangeShapeType="1"/>
          </p:cNvSpPr>
          <p:nvPr/>
        </p:nvSpPr>
        <p:spPr bwMode="auto">
          <a:xfrm flipH="1">
            <a:off x="609600" y="914400"/>
            <a:ext cx="2209800" cy="0"/>
          </a:xfrm>
          <a:prstGeom prst="line">
            <a:avLst/>
          </a:prstGeom>
          <a:noFill/>
          <a:ln w="19050">
            <a:solidFill>
              <a:srgbClr val="003366"/>
            </a:solidFill>
            <a:round/>
            <a:headEnd/>
            <a:tailEnd/>
          </a:ln>
        </p:spPr>
        <p:txBody>
          <a:bodyPr/>
          <a:lstStyle/>
          <a:p>
            <a:endParaRPr lang="es-ES"/>
          </a:p>
        </p:txBody>
      </p:sp>
      <p:sp>
        <p:nvSpPr>
          <p:cNvPr id="73739" name="Line 17"/>
          <p:cNvSpPr>
            <a:spLocks noChangeShapeType="1"/>
          </p:cNvSpPr>
          <p:nvPr/>
        </p:nvSpPr>
        <p:spPr bwMode="auto">
          <a:xfrm flipH="1">
            <a:off x="685800" y="6019800"/>
            <a:ext cx="7772400" cy="0"/>
          </a:xfrm>
          <a:prstGeom prst="line">
            <a:avLst/>
          </a:prstGeom>
          <a:noFill/>
          <a:ln w="19050">
            <a:solidFill>
              <a:srgbClr val="003366"/>
            </a:solidFill>
            <a:round/>
            <a:headEnd/>
            <a:tailEnd/>
          </a:ln>
        </p:spPr>
        <p:txBody>
          <a:bodyPr/>
          <a:lstStyle/>
          <a:p>
            <a:endParaRPr lang="es-ES"/>
          </a:p>
        </p:txBody>
      </p:sp>
      <p:sp>
        <p:nvSpPr>
          <p:cNvPr id="18" name="Line 24"/>
          <p:cNvSpPr>
            <a:spLocks noChangeShapeType="1"/>
          </p:cNvSpPr>
          <p:nvPr/>
        </p:nvSpPr>
        <p:spPr bwMode="auto">
          <a:xfrm>
            <a:off x="6143636" y="928670"/>
            <a:ext cx="1905000" cy="0"/>
          </a:xfrm>
          <a:prstGeom prst="line">
            <a:avLst/>
          </a:prstGeom>
          <a:noFill/>
          <a:ln w="9525">
            <a:solidFill>
              <a:srgbClr val="003366"/>
            </a:solidFill>
            <a:round/>
            <a:headEnd/>
            <a:tailEnd/>
          </a:ln>
        </p:spPr>
        <p:txBody>
          <a:bodyPr/>
          <a:lstStyle/>
          <a:p>
            <a:endParaRPr lang="es-ES"/>
          </a:p>
        </p:txBody>
      </p:sp>
    </p:spTree>
  </p:cSld>
  <p:clrMapOvr>
    <a:masterClrMapping/>
  </p:clrMapOvr>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s-ES" sz="1800" b="0" i="0" u="none" strike="noStrike" cap="none" normalizeH="0" baseline="0" smtClean="0">
            <a:ln>
              <a:noFill/>
            </a:ln>
            <a:solidFill>
              <a:schemeClr val="bg1"/>
            </a:solidFill>
            <a:effectLst/>
            <a:latin typeface="Bauhaus 93" pitchFamily="8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s-ES" sz="1800" b="0" i="0" u="none" strike="noStrike" cap="none" normalizeH="0" baseline="0" smtClean="0">
            <a:ln>
              <a:noFill/>
            </a:ln>
            <a:solidFill>
              <a:schemeClr val="bg1"/>
            </a:solidFill>
            <a:effectLst/>
            <a:latin typeface="Bauhaus 93" pitchFamily="82"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2517</TotalTime>
  <Words>5690</Words>
  <Application>Microsoft PowerPoint</Application>
  <PresentationFormat>Presentación en pantalla (4:3)</PresentationFormat>
  <Paragraphs>1861</Paragraphs>
  <Slides>91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91</vt:i4>
      </vt:variant>
    </vt:vector>
  </HeadingPairs>
  <TitlesOfParts>
    <vt:vector size="93" baseType="lpstr">
      <vt:lpstr>Diseño predeterminado</vt:lpstr>
      <vt:lpstr>Worksheet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vector>
  </TitlesOfParts>
  <Company>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CASA</dc:creator>
  <cp:lastModifiedBy>marcos</cp:lastModifiedBy>
  <cp:revision>281</cp:revision>
  <dcterms:created xsi:type="dcterms:W3CDTF">2000-02-01T00:13:23Z</dcterms:created>
  <dcterms:modified xsi:type="dcterms:W3CDTF">2012-02-24T12:05:00Z</dcterms:modified>
</cp:coreProperties>
</file>