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67"/>
  </p:notesMasterIdLst>
  <p:sldIdLst>
    <p:sldId id="256" r:id="rId2"/>
    <p:sldId id="257" r:id="rId3"/>
    <p:sldId id="363" r:id="rId4"/>
    <p:sldId id="365" r:id="rId5"/>
    <p:sldId id="316" r:id="rId6"/>
    <p:sldId id="366" r:id="rId7"/>
    <p:sldId id="319" r:id="rId8"/>
    <p:sldId id="320" r:id="rId9"/>
    <p:sldId id="317" r:id="rId10"/>
    <p:sldId id="318" r:id="rId11"/>
    <p:sldId id="367" r:id="rId12"/>
    <p:sldId id="322" r:id="rId13"/>
    <p:sldId id="331" r:id="rId14"/>
    <p:sldId id="323" r:id="rId15"/>
    <p:sldId id="368" r:id="rId16"/>
    <p:sldId id="269" r:id="rId17"/>
    <p:sldId id="357" r:id="rId18"/>
    <p:sldId id="324" r:id="rId19"/>
    <p:sldId id="270" r:id="rId20"/>
    <p:sldId id="325" r:id="rId21"/>
    <p:sldId id="272" r:id="rId22"/>
    <p:sldId id="358" r:id="rId23"/>
    <p:sldId id="326" r:id="rId24"/>
    <p:sldId id="359" r:id="rId25"/>
    <p:sldId id="327" r:id="rId26"/>
    <p:sldId id="360" r:id="rId27"/>
    <p:sldId id="328" r:id="rId28"/>
    <p:sldId id="369" r:id="rId29"/>
    <p:sldId id="308" r:id="rId30"/>
    <p:sldId id="307" r:id="rId31"/>
    <p:sldId id="330" r:id="rId32"/>
    <p:sldId id="370" r:id="rId33"/>
    <p:sldId id="356" r:id="rId34"/>
    <p:sldId id="334" r:id="rId35"/>
    <p:sldId id="378" r:id="rId36"/>
    <p:sldId id="379" r:id="rId37"/>
    <p:sldId id="337" r:id="rId38"/>
    <p:sldId id="377" r:id="rId39"/>
    <p:sldId id="372" r:id="rId40"/>
    <p:sldId id="355" r:id="rId41"/>
    <p:sldId id="339" r:id="rId42"/>
    <p:sldId id="340" r:id="rId43"/>
    <p:sldId id="341" r:id="rId44"/>
    <p:sldId id="383" r:id="rId45"/>
    <p:sldId id="384" r:id="rId46"/>
    <p:sldId id="343" r:id="rId47"/>
    <p:sldId id="344" r:id="rId48"/>
    <p:sldId id="385" r:id="rId49"/>
    <p:sldId id="345" r:id="rId50"/>
    <p:sldId id="381" r:id="rId51"/>
    <p:sldId id="346" r:id="rId52"/>
    <p:sldId id="382" r:id="rId53"/>
    <p:sldId id="380" r:id="rId54"/>
    <p:sldId id="347" r:id="rId55"/>
    <p:sldId id="348" r:id="rId56"/>
    <p:sldId id="349" r:id="rId57"/>
    <p:sldId id="350" r:id="rId58"/>
    <p:sldId id="351" r:id="rId59"/>
    <p:sldId id="373" r:id="rId60"/>
    <p:sldId id="303" r:id="rId61"/>
    <p:sldId id="333" r:id="rId62"/>
    <p:sldId id="375" r:id="rId63"/>
    <p:sldId id="352" r:id="rId64"/>
    <p:sldId id="353" r:id="rId65"/>
    <p:sldId id="376" r:id="rId6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2" autoAdjust="0"/>
    <p:restoredTop sz="94660"/>
  </p:normalViewPr>
  <p:slideViewPr>
    <p:cSldViewPr>
      <p:cViewPr>
        <p:scale>
          <a:sx n="80" d="100"/>
          <a:sy n="80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crespo\Escritorio\Tesis%20Cap.%20FINANCIER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crespo\Escritorio\Tesis%20Cap.%20FINANCIER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crespo\Escritorio\Tesis%20Cap.%20FINANCIER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crespo\Escritorio\Tesis%20Cap.%20FINANCIE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crespo\Escritorio\Tesis%20Cap.%20FINANCIER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crespo\Escritorio\Tesis%20Cap.%20FINANCIER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crespo\Escritorio\Tesis%20Cap.%20FINANCIE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Estimación de la Demanda TOTAL</a:t>
            </a:r>
          </a:p>
        </c:rich>
      </c:tx>
      <c:layout>
        <c:manualLayout>
          <c:xMode val="edge"/>
          <c:yMode val="edge"/>
          <c:x val="0.25318483131503905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Hoja1!$A$2:$A$7</c:f>
              <c:strCache>
                <c:ptCount val="5"/>
                <c:pt idx="0">
                  <c:v>Guayaquil</c:v>
                </c:pt>
                <c:pt idx="1">
                  <c:v>Region Costa</c:v>
                </c:pt>
                <c:pt idx="2">
                  <c:v>Región insular</c:v>
                </c:pt>
                <c:pt idx="3">
                  <c:v>Región Sierra</c:v>
                </c:pt>
                <c:pt idx="4">
                  <c:v>Región Oriental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5954.76</c:v>
                </c:pt>
                <c:pt idx="1">
                  <c:v>2627.1</c:v>
                </c:pt>
                <c:pt idx="3">
                  <c:v>87.570000000000007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s-EC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s-EC"/>
          </a:p>
        </c:txPr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1400"/>
            </a:pPr>
            <a:endParaRPr lang="es-EC"/>
          </a:p>
        </c:txPr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4809434754163118"/>
          <c:y val="0.35818697143660982"/>
          <c:w val="0.21702363269500041"/>
          <c:h val="0.3642077217689178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PAYBACK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PAYBACK!$B$4</c:f>
              <c:strCache>
                <c:ptCount val="1"/>
                <c:pt idx="0">
                  <c:v>SALDO DE 
INVERSION</c:v>
                </c:pt>
              </c:strCache>
            </c:strRef>
          </c:tx>
          <c:invertIfNegative val="0"/>
          <c:val>
            <c:numRef>
              <c:f>PAYBACK!$B$5:$B$9</c:f>
              <c:numCache>
                <c:formatCode>_("$"* #,##0.00_);_("$"* \(#,##0.00\);_("$"* "-"??_);_(@_)</c:formatCode>
                <c:ptCount val="5"/>
                <c:pt idx="0">
                  <c:v>34622.98599999999</c:v>
                </c:pt>
                <c:pt idx="1">
                  <c:v>22350.678228050077</c:v>
                </c:pt>
                <c:pt idx="2">
                  <c:v>8771.2860706323172</c:v>
                </c:pt>
                <c:pt idx="3">
                  <c:v>-6259.4295964196954</c:v>
                </c:pt>
                <c:pt idx="4">
                  <c:v>-22774.261927686159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00928"/>
        <c:axId val="172302720"/>
      </c:barChart>
      <c:catAx>
        <c:axId val="172300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2302720"/>
        <c:crosses val="autoZero"/>
        <c:auto val="1"/>
        <c:lblAlgn val="ctr"/>
        <c:lblOffset val="100"/>
        <c:noMultiLvlLbl val="0"/>
      </c:catAx>
      <c:valAx>
        <c:axId val="17230272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72300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ANALISIS DE SENSIBILIDAD (ESPERADO)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26529764737722"/>
          <c:y val="0.13107684879935472"/>
          <c:w val="0.84791999122782458"/>
          <c:h val="0.738246438262602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'ANL. SENS. ESP.'!$A$31</c:f>
              <c:strCache>
                <c:ptCount val="1"/>
                <c:pt idx="0">
                  <c:v>FLUJO DE CAJA</c:v>
                </c:pt>
              </c:strCache>
            </c:strRef>
          </c:tx>
          <c:invertIfNegative val="0"/>
          <c:val>
            <c:numRef>
              <c:f>'ANL. SENS. ESP.'!$B$31:$G$31</c:f>
              <c:numCache>
                <c:formatCode>_("$"* #,##0.00_);_("$"* \(#,##0.00\);_("$"* "-"??_);_(@_)</c:formatCode>
                <c:ptCount val="6"/>
                <c:pt idx="0">
                  <c:v>-34622.98599999999</c:v>
                </c:pt>
                <c:pt idx="1">
                  <c:v>33448.495590605933</c:v>
                </c:pt>
                <c:pt idx="2">
                  <c:v>33011.734130910787</c:v>
                </c:pt>
                <c:pt idx="3">
                  <c:v>32533.480332544605</c:v>
                </c:pt>
                <c:pt idx="4">
                  <c:v>31881.792423333634</c:v>
                </c:pt>
                <c:pt idx="5">
                  <c:v>48038.319162747619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50464"/>
        <c:axId val="172360448"/>
      </c:barChart>
      <c:catAx>
        <c:axId val="172350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72360448"/>
        <c:crosses val="autoZero"/>
        <c:auto val="1"/>
        <c:lblAlgn val="ctr"/>
        <c:lblOffset val="100"/>
        <c:noMultiLvlLbl val="0"/>
      </c:catAx>
      <c:valAx>
        <c:axId val="172360448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723504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ANALISIS DE SENSIBILIDAD (OPTIMISTA)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'ANL. SENS. OPT.'!$A$31</c:f>
              <c:strCache>
                <c:ptCount val="1"/>
                <c:pt idx="0">
                  <c:v>FLUJO DE CAJA</c:v>
                </c:pt>
              </c:strCache>
            </c:strRef>
          </c:tx>
          <c:invertIfNegative val="0"/>
          <c:val>
            <c:numRef>
              <c:f>'ANL. SENS. OPT.'!$B$31:$G$31</c:f>
              <c:numCache>
                <c:formatCode>_("$"* #,##0.00_);_("$"* \(#,##0.00\);_("$"* "-"??_);_(@_)</c:formatCode>
                <c:ptCount val="6"/>
                <c:pt idx="0">
                  <c:v>-34622.98599999999</c:v>
                </c:pt>
                <c:pt idx="1">
                  <c:v>42591.295590605885</c:v>
                </c:pt>
                <c:pt idx="2">
                  <c:v>42154.534130910739</c:v>
                </c:pt>
                <c:pt idx="3">
                  <c:v>41676.280332544557</c:v>
                </c:pt>
                <c:pt idx="4">
                  <c:v>41024.592423333597</c:v>
                </c:pt>
                <c:pt idx="5">
                  <c:v>57181.119162747578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83616"/>
        <c:axId val="172438656"/>
      </c:barChart>
      <c:catAx>
        <c:axId val="1723836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72438656"/>
        <c:crosses val="autoZero"/>
        <c:auto val="1"/>
        <c:lblAlgn val="ctr"/>
        <c:lblOffset val="100"/>
        <c:noMultiLvlLbl val="0"/>
      </c:catAx>
      <c:valAx>
        <c:axId val="172438656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72383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ANALISIS DE SENSIBILIDAD (PESIMISTA)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'ANL. SENS. PES.'!$A$31</c:f>
              <c:strCache>
                <c:ptCount val="1"/>
                <c:pt idx="0">
                  <c:v>FLUJO DE CAJA</c:v>
                </c:pt>
              </c:strCache>
            </c:strRef>
          </c:tx>
          <c:invertIfNegative val="0"/>
          <c:val>
            <c:numRef>
              <c:f>'ANL. SENS. PES.'!$B$31:$G$31</c:f>
              <c:numCache>
                <c:formatCode>_("$"* #,##0.00_);_("$"* \(#,##0.00\);_("$"* "-"??_);_(@_)</c:formatCode>
                <c:ptCount val="6"/>
                <c:pt idx="0">
                  <c:v>-34622.98599999999</c:v>
                </c:pt>
                <c:pt idx="1">
                  <c:v>935.69559060590836</c:v>
                </c:pt>
                <c:pt idx="2">
                  <c:v>498.93413091076218</c:v>
                </c:pt>
                <c:pt idx="3">
                  <c:v>20.680332544579869</c:v>
                </c:pt>
                <c:pt idx="4">
                  <c:v>-631.00757666639038</c:v>
                </c:pt>
                <c:pt idx="5">
                  <c:v>15525.519162747594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82560"/>
        <c:axId val="172484096"/>
      </c:barChart>
      <c:catAx>
        <c:axId val="172482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2484096"/>
        <c:crosses val="autoZero"/>
        <c:auto val="1"/>
        <c:lblAlgn val="ctr"/>
        <c:lblOffset val="100"/>
        <c:noMultiLvlLbl val="0"/>
      </c:catAx>
      <c:valAx>
        <c:axId val="17248409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72482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41236774250558E-2"/>
          <c:y val="0.11959326244016005"/>
          <c:w val="0.65001789549033639"/>
          <c:h val="0.75028389308479293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Hoja1!$A$95:$A$98</c:f>
              <c:strCache>
                <c:ptCount val="4"/>
                <c:pt idx="0">
                  <c:v>1 vez</c:v>
                </c:pt>
                <c:pt idx="1">
                  <c:v>2 veces</c:v>
                </c:pt>
                <c:pt idx="2">
                  <c:v>3 veces</c:v>
                </c:pt>
                <c:pt idx="3">
                  <c:v>4 veces</c:v>
                </c:pt>
              </c:strCache>
            </c:strRef>
          </c:cat>
          <c:val>
            <c:numRef>
              <c:f>Hoja1!$C$95:$C$98</c:f>
              <c:numCache>
                <c:formatCode>0%</c:formatCode>
                <c:ptCount val="4"/>
                <c:pt idx="0">
                  <c:v>0.03</c:v>
                </c:pt>
                <c:pt idx="1">
                  <c:v>0.19626168224299065</c:v>
                </c:pt>
                <c:pt idx="2">
                  <c:v>0.42056074766355139</c:v>
                </c:pt>
                <c:pt idx="3">
                  <c:v>0.34579439252336447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357560182342778"/>
          <c:y val="0.31993793618890826"/>
          <c:w val="0.16038800852407184"/>
          <c:h val="0.28530079149454773"/>
        </c:manualLayout>
      </c:layout>
      <c:overlay val="0"/>
      <c:txPr>
        <a:bodyPr/>
        <a:lstStyle/>
        <a:p>
          <a:pPr rtl="0">
            <a:defRPr sz="20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Hoja1!$A$123:$A$126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Hoja1!$C$123:$C$126</c:f>
              <c:numCache>
                <c:formatCode>0%</c:formatCode>
                <c:ptCount val="4"/>
                <c:pt idx="0">
                  <c:v>0.115</c:v>
                </c:pt>
                <c:pt idx="1">
                  <c:v>0.37</c:v>
                </c:pt>
                <c:pt idx="2">
                  <c:v>0.44</c:v>
                </c:pt>
                <c:pt idx="3">
                  <c:v>7.4999999999999997E-2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sz="20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Hoja1!$A$152:$A$156</c:f>
              <c:strCache>
                <c:ptCount val="5"/>
                <c:pt idx="0">
                  <c:v>Tiempo</c:v>
                </c:pt>
                <c:pt idx="1">
                  <c:v>Dinero</c:v>
                </c:pt>
                <c:pt idx="2">
                  <c:v>Horarios</c:v>
                </c:pt>
                <c:pt idx="3">
                  <c:v>Seguridad</c:v>
                </c:pt>
                <c:pt idx="4">
                  <c:v>Comodidad</c:v>
                </c:pt>
              </c:strCache>
            </c:strRef>
          </c:cat>
          <c:val>
            <c:numRef>
              <c:f>Hoja1!$C$152:$C$156</c:f>
              <c:numCache>
                <c:formatCode>0%</c:formatCode>
                <c:ptCount val="5"/>
                <c:pt idx="0">
                  <c:v>0.17</c:v>
                </c:pt>
                <c:pt idx="1">
                  <c:v>0.105</c:v>
                </c:pt>
                <c:pt idx="2">
                  <c:v>0.27</c:v>
                </c:pt>
                <c:pt idx="3">
                  <c:v>0.3</c:v>
                </c:pt>
                <c:pt idx="4">
                  <c:v>0.14499999999999999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sz="20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488879679513739E-2"/>
          <c:y val="0.1647432663150116"/>
          <c:w val="0.57881254316894604"/>
          <c:h val="0.76112877194698492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Hoja1!$A$167:$A$168</c:f>
              <c:strCache>
                <c:ptCount val="2"/>
                <c:pt idx="0">
                  <c:v>Si lo usaría</c:v>
                </c:pt>
                <c:pt idx="1">
                  <c:v>No lo usaría</c:v>
                </c:pt>
              </c:strCache>
            </c:strRef>
          </c:cat>
          <c:val>
            <c:numRef>
              <c:f>Hoja1!$C$167:$C$168</c:f>
              <c:numCache>
                <c:formatCode>0%</c:formatCode>
                <c:ptCount val="2"/>
                <c:pt idx="0">
                  <c:v>0.95</c:v>
                </c:pt>
                <c:pt idx="1">
                  <c:v>4.4999999999999998E-2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sz="20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35890307580475E-2"/>
          <c:y val="0.12149675980767891"/>
          <c:w val="0.6148205179426568"/>
          <c:h val="0.76683932207589101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Hoja1!$A$181:$A$184</c:f>
              <c:strCache>
                <c:ptCount val="4"/>
                <c:pt idx="0">
                  <c:v>Opción 1</c:v>
                </c:pt>
                <c:pt idx="1">
                  <c:v>Opción 2</c:v>
                </c:pt>
                <c:pt idx="2">
                  <c:v>Opción 3</c:v>
                </c:pt>
                <c:pt idx="3">
                  <c:v>Opción 4</c:v>
                </c:pt>
              </c:strCache>
            </c:strRef>
          </c:cat>
          <c:val>
            <c:numRef>
              <c:f>Hoja1!$C$181:$C$184</c:f>
              <c:numCache>
                <c:formatCode>0%</c:formatCode>
                <c:ptCount val="4"/>
                <c:pt idx="0">
                  <c:v>0.3</c:v>
                </c:pt>
                <c:pt idx="1">
                  <c:v>2.5000000000000001E-2</c:v>
                </c:pt>
                <c:pt idx="2">
                  <c:v>0.06</c:v>
                </c:pt>
                <c:pt idx="3">
                  <c:v>0.60499999999999998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 sz="1800"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'INGRESOS ANUALES'!$A$7</c:f>
              <c:strCache>
                <c:ptCount val="1"/>
                <c:pt idx="0">
                  <c:v>Ingresos Anuales</c:v>
                </c:pt>
              </c:strCache>
            </c:strRef>
          </c:tx>
          <c:invertIfNegative val="0"/>
          <c:val>
            <c:numRef>
              <c:f>'INGRESOS ANUALES'!$B$7:$F$7</c:f>
              <c:numCache>
                <c:formatCode>"$"\ #,##0.00</c:formatCode>
                <c:ptCount val="5"/>
                <c:pt idx="0">
                  <c:v>187200</c:v>
                </c:pt>
                <c:pt idx="1">
                  <c:v>187200</c:v>
                </c:pt>
                <c:pt idx="2">
                  <c:v>187200</c:v>
                </c:pt>
                <c:pt idx="3">
                  <c:v>187200</c:v>
                </c:pt>
                <c:pt idx="4">
                  <c:v>187200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56864"/>
        <c:axId val="155158400"/>
      </c:barChart>
      <c:catAx>
        <c:axId val="155156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5158400"/>
        <c:crosses val="autoZero"/>
        <c:auto val="1"/>
        <c:lblAlgn val="ctr"/>
        <c:lblOffset val="100"/>
        <c:noMultiLvlLbl val="0"/>
      </c:catAx>
      <c:valAx>
        <c:axId val="155158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sz="1200"/>
                  <a:t>Ingresos</a:t>
                </a:r>
              </a:p>
            </c:rich>
          </c:tx>
          <c:layout/>
          <c:overlay val="0"/>
        </c:title>
        <c:numFmt formatCode="&quot;$&quot;\ #,##0.00" sourceLinked="1"/>
        <c:majorTickMark val="none"/>
        <c:minorTickMark val="none"/>
        <c:tickLblPos val="nextTo"/>
        <c:crossAx val="1551568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Capital de Trabajo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'CAPITAL DE TRABAJO'!$A$26</c:f>
              <c:strCache>
                <c:ptCount val="1"/>
                <c:pt idx="0">
                  <c:v>Saldo Acumulado</c:v>
                </c:pt>
              </c:strCache>
            </c:strRef>
          </c:tx>
          <c:invertIfNegative val="0"/>
          <c:cat>
            <c:strRef>
              <c:f>'CAPITAL DE TRABAJO'!$B$22:$M$22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'CAPITAL DE TRABAJO'!$B$26:$M$26</c:f>
              <c:numCache>
                <c:formatCode>"$"\ #,##0.00</c:formatCode>
                <c:ptCount val="12"/>
                <c:pt idx="0">
                  <c:v>-10495</c:v>
                </c:pt>
                <c:pt idx="1">
                  <c:v>-5390</c:v>
                </c:pt>
                <c:pt idx="2">
                  <c:v>-285</c:v>
                </c:pt>
                <c:pt idx="3">
                  <c:v>4820</c:v>
                </c:pt>
                <c:pt idx="4">
                  <c:v>9925</c:v>
                </c:pt>
                <c:pt idx="5">
                  <c:v>15030</c:v>
                </c:pt>
                <c:pt idx="6">
                  <c:v>20135</c:v>
                </c:pt>
                <c:pt idx="7">
                  <c:v>25240</c:v>
                </c:pt>
                <c:pt idx="8">
                  <c:v>30345</c:v>
                </c:pt>
                <c:pt idx="9">
                  <c:v>35450</c:v>
                </c:pt>
                <c:pt idx="10">
                  <c:v>40555</c:v>
                </c:pt>
                <c:pt idx="11">
                  <c:v>45660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429376"/>
        <c:axId val="161430912"/>
      </c:barChart>
      <c:catAx>
        <c:axId val="1614293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61430912"/>
        <c:crosses val="autoZero"/>
        <c:auto val="1"/>
        <c:lblAlgn val="ctr"/>
        <c:lblOffset val="100"/>
        <c:noMultiLvlLbl val="0"/>
      </c:catAx>
      <c:valAx>
        <c:axId val="161430912"/>
        <c:scaling>
          <c:orientation val="minMax"/>
        </c:scaling>
        <c:delete val="0"/>
        <c:axPos val="l"/>
        <c:majorGridlines/>
        <c:numFmt formatCode="&quot;$&quot;\ #,##0.00" sourceLinked="1"/>
        <c:majorTickMark val="none"/>
        <c:minorTickMark val="none"/>
        <c:tickLblPos val="nextTo"/>
        <c:crossAx val="1614293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'FLUJO DE CAJA'!$A$31</c:f>
              <c:strCache>
                <c:ptCount val="1"/>
                <c:pt idx="0">
                  <c:v>FLUJO DE CAJA</c:v>
                </c:pt>
              </c:strCache>
            </c:strRef>
          </c:tx>
          <c:invertIfNegative val="0"/>
          <c:val>
            <c:numRef>
              <c:f>'FLUJO DE CAJA'!$B$31:$G$31</c:f>
              <c:numCache>
                <c:formatCode>_("$"* #,##0.00_);_("$"* \(#,##0.00\);_("$"* "-"??_);_(@_)</c:formatCode>
                <c:ptCount val="6"/>
                <c:pt idx="0">
                  <c:v>-34622.98599999999</c:v>
                </c:pt>
                <c:pt idx="1">
                  <c:v>17192.09559060591</c:v>
                </c:pt>
                <c:pt idx="2">
                  <c:v>16755.334130910764</c:v>
                </c:pt>
                <c:pt idx="3">
                  <c:v>16277.080332544581</c:v>
                </c:pt>
                <c:pt idx="4">
                  <c:v>15625.392423333611</c:v>
                </c:pt>
                <c:pt idx="5">
                  <c:v>31781.919162747596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474432"/>
        <c:axId val="161475968"/>
      </c:barChart>
      <c:catAx>
        <c:axId val="161474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1475968"/>
        <c:crosses val="autoZero"/>
        <c:auto val="1"/>
        <c:lblAlgn val="ctr"/>
        <c:lblOffset val="100"/>
        <c:noMultiLvlLbl val="0"/>
      </c:catAx>
      <c:valAx>
        <c:axId val="161475968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614744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BB45A-7F47-42A6-9D64-197E92BE9BAF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E4E0E6A-4459-494A-8502-3828FC4169F1}">
      <dgm:prSet phldrT="[Texto]"/>
      <dgm:spPr/>
      <dgm:t>
        <a:bodyPr/>
        <a:lstStyle/>
        <a:p>
          <a:r>
            <a:rPr lang="es-EC" dirty="0" smtClean="0"/>
            <a:t>FODA</a:t>
          </a:r>
          <a:endParaRPr lang="es-EC" dirty="0"/>
        </a:p>
      </dgm:t>
    </dgm:pt>
    <dgm:pt modelId="{9B36DD00-AFFA-42D1-AA99-0C243B7B67ED}" type="parTrans" cxnId="{950452B7-D8E0-4D0F-B1AE-FC1068FA301F}">
      <dgm:prSet/>
      <dgm:spPr/>
      <dgm:t>
        <a:bodyPr/>
        <a:lstStyle/>
        <a:p>
          <a:endParaRPr lang="es-EC"/>
        </a:p>
      </dgm:t>
    </dgm:pt>
    <dgm:pt modelId="{700EF362-FCDB-40AC-A6EE-675E4CD4824C}" type="sibTrans" cxnId="{950452B7-D8E0-4D0F-B1AE-FC1068FA301F}">
      <dgm:prSet/>
      <dgm:spPr/>
      <dgm:t>
        <a:bodyPr/>
        <a:lstStyle/>
        <a:p>
          <a:endParaRPr lang="es-EC"/>
        </a:p>
      </dgm:t>
    </dgm:pt>
    <dgm:pt modelId="{BFFAED2E-5F9C-4D6A-98B0-EFD35F98454E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endParaRPr lang="es-EC" sz="2900" u="sng" dirty="0" smtClean="0"/>
        </a:p>
        <a:p>
          <a:pPr algn="ctr">
            <a:lnSpc>
              <a:spcPct val="90000"/>
            </a:lnSpc>
          </a:pPr>
          <a:r>
            <a:rPr lang="es-EC" sz="2900" u="sng" dirty="0" smtClean="0"/>
            <a:t>FORTALEZAS</a:t>
          </a:r>
        </a:p>
        <a:p>
          <a:pPr algn="l">
            <a:lnSpc>
              <a:spcPct val="100000"/>
            </a:lnSpc>
          </a:pPr>
          <a:r>
            <a:rPr lang="es-EC" sz="1400" dirty="0" smtClean="0"/>
            <a:t>- Servicio innovador de transporte     privado de puerta a puerta</a:t>
          </a:r>
        </a:p>
        <a:p>
          <a:pPr algn="l">
            <a:lnSpc>
              <a:spcPct val="100000"/>
            </a:lnSpc>
          </a:pPr>
          <a:r>
            <a:rPr lang="es-EC" sz="1400" dirty="0" smtClean="0"/>
            <a:t>-Transportación exclusiva para estudiantes universitarios</a:t>
          </a:r>
        </a:p>
        <a:p>
          <a:pPr algn="l">
            <a:lnSpc>
              <a:spcPct val="100000"/>
            </a:lnSpc>
          </a:pPr>
          <a:r>
            <a:rPr lang="es-EC" sz="1400" dirty="0" smtClean="0"/>
            <a:t>-Unidades de lujo con sistema de localización satelital</a:t>
          </a:r>
          <a:endParaRPr lang="es-EC" sz="1400" dirty="0"/>
        </a:p>
      </dgm:t>
    </dgm:pt>
    <dgm:pt modelId="{D50913A3-2E21-4532-892A-A630E37A694E}" type="parTrans" cxnId="{3892CDF4-AF45-45CF-B3D7-FD522FB319D4}">
      <dgm:prSet/>
      <dgm:spPr/>
      <dgm:t>
        <a:bodyPr/>
        <a:lstStyle/>
        <a:p>
          <a:endParaRPr lang="es-EC"/>
        </a:p>
      </dgm:t>
    </dgm:pt>
    <dgm:pt modelId="{7769F9A0-A8A2-4DD5-8B30-7ED0BB571C24}" type="sibTrans" cxnId="{3892CDF4-AF45-45CF-B3D7-FD522FB319D4}">
      <dgm:prSet/>
      <dgm:spPr/>
      <dgm:t>
        <a:bodyPr/>
        <a:lstStyle/>
        <a:p>
          <a:endParaRPr lang="es-EC"/>
        </a:p>
      </dgm:t>
    </dgm:pt>
    <dgm:pt modelId="{C7F04A5D-E0B6-4FBC-B434-42195B991340}">
      <dgm:prSet phldrT="[Texto]" custT="1"/>
      <dgm:spPr/>
      <dgm:t>
        <a:bodyPr/>
        <a:lstStyle/>
        <a:p>
          <a:pPr algn="ctr"/>
          <a:endParaRPr lang="es-EC" sz="2900" u="sng" dirty="0" smtClean="0"/>
        </a:p>
        <a:p>
          <a:pPr algn="ctr"/>
          <a:r>
            <a:rPr lang="es-EC" sz="2900" u="sng" dirty="0" smtClean="0"/>
            <a:t>OPORTUNIDADES</a:t>
          </a:r>
        </a:p>
        <a:p>
          <a:pPr algn="l"/>
          <a:r>
            <a:rPr lang="es-MX" sz="1400" smtClean="0"/>
            <a:t>- </a:t>
          </a:r>
          <a:r>
            <a:rPr lang="es-MX" sz="1400" dirty="0" smtClean="0"/>
            <a:t>Captación de mercado </a:t>
          </a:r>
          <a:r>
            <a:rPr lang="es-MX" sz="1400" smtClean="0"/>
            <a:t>estudiantil que </a:t>
          </a:r>
          <a:r>
            <a:rPr lang="es-MX" sz="1400" dirty="0" smtClean="0"/>
            <a:t>necesita optimizar tiempo </a:t>
          </a:r>
          <a:r>
            <a:rPr lang="es-MX" sz="1400" smtClean="0"/>
            <a:t>al momento </a:t>
          </a:r>
          <a:r>
            <a:rPr lang="es-MX" sz="1400" dirty="0" smtClean="0"/>
            <a:t>de retornar a su domicilio</a:t>
          </a:r>
        </a:p>
        <a:p>
          <a:pPr algn="l"/>
          <a:r>
            <a:rPr lang="es-MX" sz="1400" smtClean="0"/>
            <a:t>- </a:t>
          </a:r>
          <a:r>
            <a:rPr lang="es-MX" sz="1400" dirty="0" smtClean="0"/>
            <a:t>Modelo del negocio expandible </a:t>
          </a:r>
          <a:r>
            <a:rPr lang="es-MX" sz="1400" smtClean="0"/>
            <a:t>a otras </a:t>
          </a:r>
          <a:r>
            <a:rPr lang="es-MX" sz="1400" dirty="0" smtClean="0"/>
            <a:t>universidades de la   </a:t>
          </a:r>
          <a:r>
            <a:rPr lang="es-MX" sz="1400" smtClean="0"/>
            <a:t>ciudad de </a:t>
          </a:r>
          <a:r>
            <a:rPr lang="es-MX" sz="1400" dirty="0" smtClean="0"/>
            <a:t>Guayaquil</a:t>
          </a:r>
        </a:p>
        <a:p>
          <a:pPr algn="l"/>
          <a:r>
            <a:rPr lang="es-MX" sz="1400" dirty="0" smtClean="0"/>
            <a:t>- No existe competencia directa</a:t>
          </a:r>
          <a:endParaRPr lang="es-EC" sz="1400" dirty="0"/>
        </a:p>
      </dgm:t>
    </dgm:pt>
    <dgm:pt modelId="{59CF4A3C-1547-46FF-BEC6-8758B3E8F607}" type="parTrans" cxnId="{225EFD6F-32F1-4EBF-9FF0-9B81BC7B14FD}">
      <dgm:prSet/>
      <dgm:spPr/>
      <dgm:t>
        <a:bodyPr/>
        <a:lstStyle/>
        <a:p>
          <a:endParaRPr lang="es-EC"/>
        </a:p>
      </dgm:t>
    </dgm:pt>
    <dgm:pt modelId="{E93903A2-1F7A-447C-B132-0E2ABCD3EA31}" type="sibTrans" cxnId="{225EFD6F-32F1-4EBF-9FF0-9B81BC7B14FD}">
      <dgm:prSet/>
      <dgm:spPr/>
      <dgm:t>
        <a:bodyPr/>
        <a:lstStyle/>
        <a:p>
          <a:endParaRPr lang="es-EC"/>
        </a:p>
      </dgm:t>
    </dgm:pt>
    <dgm:pt modelId="{5C1AB2D9-4086-497E-9DBB-A48F8A9F94F3}">
      <dgm:prSet phldrT="[Texto]" custT="1"/>
      <dgm:spPr/>
      <dgm:t>
        <a:bodyPr/>
        <a:lstStyle/>
        <a:p>
          <a:pPr algn="ctr"/>
          <a:r>
            <a:rPr lang="es-EC" sz="2900" u="sng" dirty="0" smtClean="0"/>
            <a:t>DEBILIDADES</a:t>
          </a:r>
        </a:p>
        <a:p>
          <a:pPr algn="l"/>
          <a:r>
            <a:rPr lang="es-EC" sz="1400" dirty="0" smtClean="0"/>
            <a:t>- </a:t>
          </a:r>
          <a:r>
            <a:rPr lang="es-MX" sz="1400" dirty="0" smtClean="0"/>
            <a:t>Precios no asequibles para toda la población    objetivo</a:t>
          </a:r>
        </a:p>
        <a:p>
          <a:pPr algn="l"/>
          <a:r>
            <a:rPr lang="es-MX" sz="1400" dirty="0" smtClean="0"/>
            <a:t>- Poca acogida de nuestro servicio</a:t>
          </a:r>
        </a:p>
        <a:p>
          <a:pPr algn="l"/>
          <a:r>
            <a:rPr lang="es-MX" sz="1400" dirty="0" smtClean="0"/>
            <a:t>- </a:t>
          </a:r>
          <a:r>
            <a:rPr lang="es-EC" sz="1400" dirty="0" smtClean="0"/>
            <a:t>No poder llegar a todas las ciudades del país donde residan los estudiantes universitarios</a:t>
          </a:r>
        </a:p>
        <a:p>
          <a:pPr algn="ctr"/>
          <a:endParaRPr lang="es-EC" sz="2000" dirty="0"/>
        </a:p>
      </dgm:t>
    </dgm:pt>
    <dgm:pt modelId="{628B39F6-6DC3-4295-AC8C-449766C4D0C7}" type="parTrans" cxnId="{73718CF5-2A49-4BC1-BAB1-A7D236CDEEC1}">
      <dgm:prSet/>
      <dgm:spPr/>
      <dgm:t>
        <a:bodyPr/>
        <a:lstStyle/>
        <a:p>
          <a:endParaRPr lang="es-EC"/>
        </a:p>
      </dgm:t>
    </dgm:pt>
    <dgm:pt modelId="{CB76EDFF-4A16-46CE-BD88-6E62A37C6776}" type="sibTrans" cxnId="{73718CF5-2A49-4BC1-BAB1-A7D236CDEEC1}">
      <dgm:prSet/>
      <dgm:spPr/>
      <dgm:t>
        <a:bodyPr/>
        <a:lstStyle/>
        <a:p>
          <a:endParaRPr lang="es-EC"/>
        </a:p>
      </dgm:t>
    </dgm:pt>
    <dgm:pt modelId="{1FC9670A-2F9C-4F27-AC83-F48612BA0C1C}">
      <dgm:prSet custT="1"/>
      <dgm:spPr/>
      <dgm:t>
        <a:bodyPr/>
        <a:lstStyle/>
        <a:p>
          <a:pPr algn="ctr"/>
          <a:r>
            <a:rPr lang="es-EC" sz="2900" u="sng" dirty="0" smtClean="0"/>
            <a:t>AMENZAS</a:t>
          </a:r>
        </a:p>
        <a:p>
          <a:pPr algn="just"/>
          <a:r>
            <a:rPr lang="es-EC" sz="1400" dirty="0" smtClean="0"/>
            <a:t>- Posible creación de empresas privadas similares ajenas o de la propia universidad</a:t>
          </a:r>
        </a:p>
        <a:p>
          <a:pPr algn="just"/>
          <a:r>
            <a:rPr lang="es-EC" sz="1400" dirty="0" smtClean="0"/>
            <a:t>- Aumento en la gasolina, repuesto mecánicos, etc.</a:t>
          </a:r>
        </a:p>
        <a:p>
          <a:pPr algn="just"/>
          <a:r>
            <a:rPr lang="es-EC" sz="1400" dirty="0" smtClean="0"/>
            <a:t>-Barreras legales para el ingreso de la nueva compañía de transporte</a:t>
          </a:r>
          <a:endParaRPr lang="es-EC" sz="1400" dirty="0"/>
        </a:p>
      </dgm:t>
    </dgm:pt>
    <dgm:pt modelId="{E9796D39-5A31-49A7-822C-ADB1329375F4}" type="parTrans" cxnId="{91243735-E70C-4EA6-91F5-25596A8BE32E}">
      <dgm:prSet/>
      <dgm:spPr/>
      <dgm:t>
        <a:bodyPr/>
        <a:lstStyle/>
        <a:p>
          <a:endParaRPr lang="es-EC"/>
        </a:p>
      </dgm:t>
    </dgm:pt>
    <dgm:pt modelId="{30D14DCA-138B-40CB-B028-003CDB6EBEAD}" type="sibTrans" cxnId="{91243735-E70C-4EA6-91F5-25596A8BE32E}">
      <dgm:prSet/>
      <dgm:spPr/>
      <dgm:t>
        <a:bodyPr/>
        <a:lstStyle/>
        <a:p>
          <a:endParaRPr lang="es-EC"/>
        </a:p>
      </dgm:t>
    </dgm:pt>
    <dgm:pt modelId="{EB16787C-4B56-46B6-A329-123369515C2C}" type="pres">
      <dgm:prSet presAssocID="{9B9BB45A-7F47-42A6-9D64-197E92BE9BA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42E061D-A502-4366-897B-0298152E83C1}" type="pres">
      <dgm:prSet presAssocID="{9B9BB45A-7F47-42A6-9D64-197E92BE9BAF}" presName="matrix" presStyleCnt="0"/>
      <dgm:spPr/>
      <dgm:t>
        <a:bodyPr/>
        <a:lstStyle/>
        <a:p>
          <a:endParaRPr lang="es-EC"/>
        </a:p>
      </dgm:t>
    </dgm:pt>
    <dgm:pt modelId="{D4BB4ED3-177B-42C4-9F34-AC8A77E533C8}" type="pres">
      <dgm:prSet presAssocID="{9B9BB45A-7F47-42A6-9D64-197E92BE9BAF}" presName="tile1" presStyleLbl="node1" presStyleIdx="0" presStyleCnt="4" custLinFactNeighborX="-1639"/>
      <dgm:spPr/>
      <dgm:t>
        <a:bodyPr/>
        <a:lstStyle/>
        <a:p>
          <a:endParaRPr lang="es-EC"/>
        </a:p>
      </dgm:t>
    </dgm:pt>
    <dgm:pt modelId="{D911FBD4-9057-4662-8F80-BA1A485D26A7}" type="pres">
      <dgm:prSet presAssocID="{9B9BB45A-7F47-42A6-9D64-197E92BE9BA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A1E33E-CB89-4C79-BB3D-E458655CD52C}" type="pres">
      <dgm:prSet presAssocID="{9B9BB45A-7F47-42A6-9D64-197E92BE9BAF}" presName="tile2" presStyleLbl="node1" presStyleIdx="1" presStyleCnt="4" custLinFactNeighborX="840"/>
      <dgm:spPr/>
      <dgm:t>
        <a:bodyPr/>
        <a:lstStyle/>
        <a:p>
          <a:endParaRPr lang="es-EC"/>
        </a:p>
      </dgm:t>
    </dgm:pt>
    <dgm:pt modelId="{4E4F8A22-9076-4CF7-8664-9F03C1B75573}" type="pres">
      <dgm:prSet presAssocID="{9B9BB45A-7F47-42A6-9D64-197E92BE9BA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C62E80-4329-43AE-94C8-87D17FD21F2B}" type="pres">
      <dgm:prSet presAssocID="{9B9BB45A-7F47-42A6-9D64-197E92BE9BAF}" presName="tile3" presStyleLbl="node1" presStyleIdx="2" presStyleCnt="4"/>
      <dgm:spPr/>
      <dgm:t>
        <a:bodyPr/>
        <a:lstStyle/>
        <a:p>
          <a:endParaRPr lang="es-EC"/>
        </a:p>
      </dgm:t>
    </dgm:pt>
    <dgm:pt modelId="{31025E66-53EF-45FF-880A-124B7674E4B5}" type="pres">
      <dgm:prSet presAssocID="{9B9BB45A-7F47-42A6-9D64-197E92BE9BA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E47ECD-2439-4938-AB55-148BCEEDC14C}" type="pres">
      <dgm:prSet presAssocID="{9B9BB45A-7F47-42A6-9D64-197E92BE9BAF}" presName="tile4" presStyleLbl="node1" presStyleIdx="3" presStyleCnt="4" custScaleY="98731" custLinFactNeighborX="1639" custLinFactNeighborY="8601"/>
      <dgm:spPr/>
      <dgm:t>
        <a:bodyPr/>
        <a:lstStyle/>
        <a:p>
          <a:endParaRPr lang="es-EC"/>
        </a:p>
      </dgm:t>
    </dgm:pt>
    <dgm:pt modelId="{2F9FD0A9-22E9-4064-BCA0-01080825A6E0}" type="pres">
      <dgm:prSet presAssocID="{9B9BB45A-7F47-42A6-9D64-197E92BE9BA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BFE677-5CFD-4CC6-91E2-D5B1DE0F7CDE}" type="pres">
      <dgm:prSet presAssocID="{9B9BB45A-7F47-42A6-9D64-197E92BE9BA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91243735-E70C-4EA6-91F5-25596A8BE32E}" srcId="{3E4E0E6A-4459-494A-8502-3828FC4169F1}" destId="{1FC9670A-2F9C-4F27-AC83-F48612BA0C1C}" srcOrd="3" destOrd="0" parTransId="{E9796D39-5A31-49A7-822C-ADB1329375F4}" sibTransId="{30D14DCA-138B-40CB-B028-003CDB6EBEAD}"/>
    <dgm:cxn modelId="{7789AF19-5C6C-4C33-A3E8-84ED408F41DE}" type="presOf" srcId="{9B9BB45A-7F47-42A6-9D64-197E92BE9BAF}" destId="{EB16787C-4B56-46B6-A329-123369515C2C}" srcOrd="0" destOrd="0" presId="urn:microsoft.com/office/officeart/2005/8/layout/matrix1"/>
    <dgm:cxn modelId="{950452B7-D8E0-4D0F-B1AE-FC1068FA301F}" srcId="{9B9BB45A-7F47-42A6-9D64-197E92BE9BAF}" destId="{3E4E0E6A-4459-494A-8502-3828FC4169F1}" srcOrd="0" destOrd="0" parTransId="{9B36DD00-AFFA-42D1-AA99-0C243B7B67ED}" sibTransId="{700EF362-FCDB-40AC-A6EE-675E4CD4824C}"/>
    <dgm:cxn modelId="{238B4222-5F84-425C-860D-A6B1159F26D7}" type="presOf" srcId="{3E4E0E6A-4459-494A-8502-3828FC4169F1}" destId="{E8BFE677-5CFD-4CC6-91E2-D5B1DE0F7CDE}" srcOrd="0" destOrd="0" presId="urn:microsoft.com/office/officeart/2005/8/layout/matrix1"/>
    <dgm:cxn modelId="{225EFD6F-32F1-4EBF-9FF0-9B81BC7B14FD}" srcId="{3E4E0E6A-4459-494A-8502-3828FC4169F1}" destId="{C7F04A5D-E0B6-4FBC-B434-42195B991340}" srcOrd="1" destOrd="0" parTransId="{59CF4A3C-1547-46FF-BEC6-8758B3E8F607}" sibTransId="{E93903A2-1F7A-447C-B132-0E2ABCD3EA31}"/>
    <dgm:cxn modelId="{1DEAF2B3-4F37-44E1-B88C-46ABD9A245D9}" type="presOf" srcId="{BFFAED2E-5F9C-4D6A-98B0-EFD35F98454E}" destId="{D4BB4ED3-177B-42C4-9F34-AC8A77E533C8}" srcOrd="0" destOrd="0" presId="urn:microsoft.com/office/officeart/2005/8/layout/matrix1"/>
    <dgm:cxn modelId="{9D99B61F-BEE2-4873-BC5C-52A8316830FF}" type="presOf" srcId="{1FC9670A-2F9C-4F27-AC83-F48612BA0C1C}" destId="{6FE47ECD-2439-4938-AB55-148BCEEDC14C}" srcOrd="0" destOrd="0" presId="urn:microsoft.com/office/officeart/2005/8/layout/matrix1"/>
    <dgm:cxn modelId="{9FB755CE-3283-4D6A-A21F-4DD6978516F6}" type="presOf" srcId="{5C1AB2D9-4086-497E-9DBB-A48F8A9F94F3}" destId="{B8C62E80-4329-43AE-94C8-87D17FD21F2B}" srcOrd="0" destOrd="0" presId="urn:microsoft.com/office/officeart/2005/8/layout/matrix1"/>
    <dgm:cxn modelId="{73718CF5-2A49-4BC1-BAB1-A7D236CDEEC1}" srcId="{3E4E0E6A-4459-494A-8502-3828FC4169F1}" destId="{5C1AB2D9-4086-497E-9DBB-A48F8A9F94F3}" srcOrd="2" destOrd="0" parTransId="{628B39F6-6DC3-4295-AC8C-449766C4D0C7}" sibTransId="{CB76EDFF-4A16-46CE-BD88-6E62A37C6776}"/>
    <dgm:cxn modelId="{3892CDF4-AF45-45CF-B3D7-FD522FB319D4}" srcId="{3E4E0E6A-4459-494A-8502-3828FC4169F1}" destId="{BFFAED2E-5F9C-4D6A-98B0-EFD35F98454E}" srcOrd="0" destOrd="0" parTransId="{D50913A3-2E21-4532-892A-A630E37A694E}" sibTransId="{7769F9A0-A8A2-4DD5-8B30-7ED0BB571C24}"/>
    <dgm:cxn modelId="{6ED7A515-CD7C-4DB4-BF31-B0B005A4C795}" type="presOf" srcId="{1FC9670A-2F9C-4F27-AC83-F48612BA0C1C}" destId="{2F9FD0A9-22E9-4064-BCA0-01080825A6E0}" srcOrd="1" destOrd="0" presId="urn:microsoft.com/office/officeart/2005/8/layout/matrix1"/>
    <dgm:cxn modelId="{83625AD3-2DE2-460B-9EC4-ABDC81994E88}" type="presOf" srcId="{C7F04A5D-E0B6-4FBC-B434-42195B991340}" destId="{FDA1E33E-CB89-4C79-BB3D-E458655CD52C}" srcOrd="0" destOrd="0" presId="urn:microsoft.com/office/officeart/2005/8/layout/matrix1"/>
    <dgm:cxn modelId="{5926A560-43E4-41F0-97D8-9DB763A4A95A}" type="presOf" srcId="{C7F04A5D-E0B6-4FBC-B434-42195B991340}" destId="{4E4F8A22-9076-4CF7-8664-9F03C1B75573}" srcOrd="1" destOrd="0" presId="urn:microsoft.com/office/officeart/2005/8/layout/matrix1"/>
    <dgm:cxn modelId="{C06DA85D-B139-450C-8B65-A73C6D1F2367}" type="presOf" srcId="{BFFAED2E-5F9C-4D6A-98B0-EFD35F98454E}" destId="{D911FBD4-9057-4662-8F80-BA1A485D26A7}" srcOrd="1" destOrd="0" presId="urn:microsoft.com/office/officeart/2005/8/layout/matrix1"/>
    <dgm:cxn modelId="{23C1B145-D41A-4E29-A5B5-9D8EDC348A58}" type="presOf" srcId="{5C1AB2D9-4086-497E-9DBB-A48F8A9F94F3}" destId="{31025E66-53EF-45FF-880A-124B7674E4B5}" srcOrd="1" destOrd="0" presId="urn:microsoft.com/office/officeart/2005/8/layout/matrix1"/>
    <dgm:cxn modelId="{BC5DEA1A-97AD-4E4B-9DFF-0CBD1D815AF0}" type="presParOf" srcId="{EB16787C-4B56-46B6-A329-123369515C2C}" destId="{442E061D-A502-4366-897B-0298152E83C1}" srcOrd="0" destOrd="0" presId="urn:microsoft.com/office/officeart/2005/8/layout/matrix1"/>
    <dgm:cxn modelId="{43A0585C-16C9-4981-9C2C-B4F0D4262BD1}" type="presParOf" srcId="{442E061D-A502-4366-897B-0298152E83C1}" destId="{D4BB4ED3-177B-42C4-9F34-AC8A77E533C8}" srcOrd="0" destOrd="0" presId="urn:microsoft.com/office/officeart/2005/8/layout/matrix1"/>
    <dgm:cxn modelId="{952842A4-5AFB-4CD5-8268-3092025DF9ED}" type="presParOf" srcId="{442E061D-A502-4366-897B-0298152E83C1}" destId="{D911FBD4-9057-4662-8F80-BA1A485D26A7}" srcOrd="1" destOrd="0" presId="urn:microsoft.com/office/officeart/2005/8/layout/matrix1"/>
    <dgm:cxn modelId="{6445EC47-DF31-4A48-B704-EB0656BE27F9}" type="presParOf" srcId="{442E061D-A502-4366-897B-0298152E83C1}" destId="{FDA1E33E-CB89-4C79-BB3D-E458655CD52C}" srcOrd="2" destOrd="0" presId="urn:microsoft.com/office/officeart/2005/8/layout/matrix1"/>
    <dgm:cxn modelId="{790CE6F1-8B99-4404-B1A0-F18E4CCAB74F}" type="presParOf" srcId="{442E061D-A502-4366-897B-0298152E83C1}" destId="{4E4F8A22-9076-4CF7-8664-9F03C1B75573}" srcOrd="3" destOrd="0" presId="urn:microsoft.com/office/officeart/2005/8/layout/matrix1"/>
    <dgm:cxn modelId="{8FA9EC87-9BB4-4BD2-8AF6-B9D14A5749D5}" type="presParOf" srcId="{442E061D-A502-4366-897B-0298152E83C1}" destId="{B8C62E80-4329-43AE-94C8-87D17FD21F2B}" srcOrd="4" destOrd="0" presId="urn:microsoft.com/office/officeart/2005/8/layout/matrix1"/>
    <dgm:cxn modelId="{B079233E-6BB7-49BF-ACB9-BE40FB17A298}" type="presParOf" srcId="{442E061D-A502-4366-897B-0298152E83C1}" destId="{31025E66-53EF-45FF-880A-124B7674E4B5}" srcOrd="5" destOrd="0" presId="urn:microsoft.com/office/officeart/2005/8/layout/matrix1"/>
    <dgm:cxn modelId="{0B59CE70-98DB-47B8-AF31-5DCF0CDF24B5}" type="presParOf" srcId="{442E061D-A502-4366-897B-0298152E83C1}" destId="{6FE47ECD-2439-4938-AB55-148BCEEDC14C}" srcOrd="6" destOrd="0" presId="urn:microsoft.com/office/officeart/2005/8/layout/matrix1"/>
    <dgm:cxn modelId="{EE82A42C-87C3-438F-9B76-35F92FB66693}" type="presParOf" srcId="{442E061D-A502-4366-897B-0298152E83C1}" destId="{2F9FD0A9-22E9-4064-BCA0-01080825A6E0}" srcOrd="7" destOrd="0" presId="urn:microsoft.com/office/officeart/2005/8/layout/matrix1"/>
    <dgm:cxn modelId="{E2F5B3E0-86E0-4F96-8323-B54506F09B88}" type="presParOf" srcId="{EB16787C-4B56-46B6-A329-123369515C2C}" destId="{E8BFE677-5CFD-4CC6-91E2-D5B1DE0F7C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CB4F3-2D39-4F24-B164-1BFE71EE634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33BB858-36AF-48B1-98E3-1B0D8FE29877}">
      <dgm:prSet phldrT="[Texto]"/>
      <dgm:spPr/>
      <dgm:t>
        <a:bodyPr/>
        <a:lstStyle/>
        <a:p>
          <a:pPr algn="ctr"/>
          <a:r>
            <a:rPr lang="es-EC"/>
            <a:t>Gerente general</a:t>
          </a:r>
        </a:p>
      </dgm:t>
    </dgm:pt>
    <dgm:pt modelId="{52C60A51-4ECE-4DB9-AD40-8801C74E28F4}" type="parTrans" cxnId="{DE489244-DF33-46E8-B447-65B926E353BA}">
      <dgm:prSet/>
      <dgm:spPr/>
      <dgm:t>
        <a:bodyPr/>
        <a:lstStyle/>
        <a:p>
          <a:pPr algn="ctr"/>
          <a:endParaRPr lang="es-EC"/>
        </a:p>
      </dgm:t>
    </dgm:pt>
    <dgm:pt modelId="{E6FD7ADC-1084-46A6-B7BE-543A1B1184DA}" type="sibTrans" cxnId="{DE489244-DF33-46E8-B447-65B926E353BA}">
      <dgm:prSet/>
      <dgm:spPr/>
      <dgm:t>
        <a:bodyPr/>
        <a:lstStyle/>
        <a:p>
          <a:pPr algn="ctr"/>
          <a:endParaRPr lang="es-EC"/>
        </a:p>
      </dgm:t>
    </dgm:pt>
    <dgm:pt modelId="{3CEFEBC9-AF8D-478A-A3FE-96FF04B225C9}" type="asst">
      <dgm:prSet phldrT="[Texto]"/>
      <dgm:spPr/>
      <dgm:t>
        <a:bodyPr/>
        <a:lstStyle/>
        <a:p>
          <a:pPr algn="ctr"/>
          <a:r>
            <a:rPr lang="es-EC"/>
            <a:t>Contador</a:t>
          </a:r>
        </a:p>
      </dgm:t>
    </dgm:pt>
    <dgm:pt modelId="{780A26EE-D6DC-44BC-8D8D-68A36E15E876}" type="parTrans" cxnId="{AB0457F4-30F4-44C3-8AC6-EED447DDF82F}">
      <dgm:prSet/>
      <dgm:spPr/>
      <dgm:t>
        <a:bodyPr/>
        <a:lstStyle/>
        <a:p>
          <a:pPr algn="ctr"/>
          <a:endParaRPr lang="es-EC"/>
        </a:p>
      </dgm:t>
    </dgm:pt>
    <dgm:pt modelId="{9157098F-E267-4F76-9E4B-3D5E31904410}" type="sibTrans" cxnId="{AB0457F4-30F4-44C3-8AC6-EED447DDF82F}">
      <dgm:prSet/>
      <dgm:spPr/>
      <dgm:t>
        <a:bodyPr/>
        <a:lstStyle/>
        <a:p>
          <a:pPr algn="ctr"/>
          <a:endParaRPr lang="es-EC"/>
        </a:p>
      </dgm:t>
    </dgm:pt>
    <dgm:pt modelId="{555408AF-1285-4A70-982C-BD37B5F9D1F3}">
      <dgm:prSet phldrT="[Texto]"/>
      <dgm:spPr/>
      <dgm:t>
        <a:bodyPr/>
        <a:lstStyle/>
        <a:p>
          <a:pPr algn="ctr"/>
          <a:r>
            <a:rPr lang="es-EC"/>
            <a:t>Jefe de rutas</a:t>
          </a:r>
        </a:p>
      </dgm:t>
    </dgm:pt>
    <dgm:pt modelId="{BAF4245E-C45D-4273-B158-407A8FEEA73B}" type="parTrans" cxnId="{26E4666C-65A0-4886-9EE1-D10E3C721921}">
      <dgm:prSet/>
      <dgm:spPr/>
      <dgm:t>
        <a:bodyPr/>
        <a:lstStyle/>
        <a:p>
          <a:pPr algn="ctr"/>
          <a:endParaRPr lang="es-EC"/>
        </a:p>
      </dgm:t>
    </dgm:pt>
    <dgm:pt modelId="{290572FB-57DA-48AB-8C17-353AB8E4E981}" type="sibTrans" cxnId="{26E4666C-65A0-4886-9EE1-D10E3C721921}">
      <dgm:prSet/>
      <dgm:spPr/>
      <dgm:t>
        <a:bodyPr/>
        <a:lstStyle/>
        <a:p>
          <a:pPr algn="ctr"/>
          <a:endParaRPr lang="es-EC"/>
        </a:p>
      </dgm:t>
    </dgm:pt>
    <dgm:pt modelId="{513EE5C7-886C-4016-A5F2-5243404E670D}">
      <dgm:prSet phldrT="[Texto]"/>
      <dgm:spPr/>
      <dgm:t>
        <a:bodyPr/>
        <a:lstStyle/>
        <a:p>
          <a:pPr algn="ctr"/>
          <a:r>
            <a:rPr lang="es-EC"/>
            <a:t>Recepcionista del call center</a:t>
          </a:r>
        </a:p>
      </dgm:t>
    </dgm:pt>
    <dgm:pt modelId="{C7FE16C2-BB8F-4B2E-B423-F6B6B3C10149}" type="parTrans" cxnId="{2098935D-4335-4200-9FCB-C3D6991041F7}">
      <dgm:prSet/>
      <dgm:spPr/>
      <dgm:t>
        <a:bodyPr/>
        <a:lstStyle/>
        <a:p>
          <a:pPr algn="ctr"/>
          <a:endParaRPr lang="es-EC"/>
        </a:p>
      </dgm:t>
    </dgm:pt>
    <dgm:pt modelId="{74A32547-81E6-4654-A9F4-73F32BA613D5}" type="sibTrans" cxnId="{2098935D-4335-4200-9FCB-C3D6991041F7}">
      <dgm:prSet/>
      <dgm:spPr/>
      <dgm:t>
        <a:bodyPr/>
        <a:lstStyle/>
        <a:p>
          <a:pPr algn="ctr"/>
          <a:endParaRPr lang="es-EC"/>
        </a:p>
      </dgm:t>
    </dgm:pt>
    <dgm:pt modelId="{339D45FF-B306-46F6-951C-5405B7EC1259}">
      <dgm:prSet phldrT="[Texto]"/>
      <dgm:spPr/>
      <dgm:t>
        <a:bodyPr/>
        <a:lstStyle/>
        <a:p>
          <a:pPr algn="ctr"/>
          <a:r>
            <a:rPr lang="es-EC"/>
            <a:t>Secretaria</a:t>
          </a:r>
        </a:p>
      </dgm:t>
    </dgm:pt>
    <dgm:pt modelId="{C1C4E814-6B00-4DBA-8471-0E777F7AD269}" type="parTrans" cxnId="{468E9817-E202-4673-B82A-AC37159CB80D}">
      <dgm:prSet/>
      <dgm:spPr/>
      <dgm:t>
        <a:bodyPr/>
        <a:lstStyle/>
        <a:p>
          <a:pPr algn="ctr"/>
          <a:endParaRPr lang="es-EC"/>
        </a:p>
      </dgm:t>
    </dgm:pt>
    <dgm:pt modelId="{753BA32C-5FE0-4EAD-8367-2630CABF6E6F}" type="sibTrans" cxnId="{468E9817-E202-4673-B82A-AC37159CB80D}">
      <dgm:prSet/>
      <dgm:spPr/>
      <dgm:t>
        <a:bodyPr/>
        <a:lstStyle/>
        <a:p>
          <a:pPr algn="ctr"/>
          <a:endParaRPr lang="es-EC"/>
        </a:p>
      </dgm:t>
    </dgm:pt>
    <dgm:pt modelId="{12D99986-E823-4A14-BB4F-59B885D00C03}">
      <dgm:prSet/>
      <dgm:spPr/>
      <dgm:t>
        <a:bodyPr/>
        <a:lstStyle/>
        <a:p>
          <a:pPr algn="ctr"/>
          <a:r>
            <a:rPr lang="es-EC"/>
            <a:t>Chofer 1</a:t>
          </a:r>
        </a:p>
      </dgm:t>
    </dgm:pt>
    <dgm:pt modelId="{571EFE86-F1F3-4F5D-8C9C-50790F43D56D}" type="parTrans" cxnId="{9306E847-8E50-4758-B590-383FDB527344}">
      <dgm:prSet/>
      <dgm:spPr/>
      <dgm:t>
        <a:bodyPr/>
        <a:lstStyle/>
        <a:p>
          <a:pPr algn="ctr"/>
          <a:endParaRPr lang="es-EC"/>
        </a:p>
      </dgm:t>
    </dgm:pt>
    <dgm:pt modelId="{AF0969DC-3258-434B-A372-2D084F504ABB}" type="sibTrans" cxnId="{9306E847-8E50-4758-B590-383FDB527344}">
      <dgm:prSet/>
      <dgm:spPr/>
      <dgm:t>
        <a:bodyPr/>
        <a:lstStyle/>
        <a:p>
          <a:pPr algn="ctr"/>
          <a:endParaRPr lang="es-EC"/>
        </a:p>
      </dgm:t>
    </dgm:pt>
    <dgm:pt modelId="{F09FD852-2589-483D-8669-F1B55BD799D4}">
      <dgm:prSet/>
      <dgm:spPr/>
      <dgm:t>
        <a:bodyPr/>
        <a:lstStyle/>
        <a:p>
          <a:pPr algn="ctr"/>
          <a:r>
            <a:rPr lang="es-EC"/>
            <a:t>Chofer 2</a:t>
          </a:r>
        </a:p>
      </dgm:t>
    </dgm:pt>
    <dgm:pt modelId="{65833CCD-5D0C-4610-A350-2C6CF002BA6F}" type="parTrans" cxnId="{40E91789-8F2C-4C25-A94E-64CF08669CC1}">
      <dgm:prSet/>
      <dgm:spPr/>
      <dgm:t>
        <a:bodyPr/>
        <a:lstStyle/>
        <a:p>
          <a:pPr algn="ctr"/>
          <a:endParaRPr lang="es-EC"/>
        </a:p>
      </dgm:t>
    </dgm:pt>
    <dgm:pt modelId="{E4E1B23A-4257-43F0-8BAB-6C3A2146D130}" type="sibTrans" cxnId="{40E91789-8F2C-4C25-A94E-64CF08669CC1}">
      <dgm:prSet/>
      <dgm:spPr/>
      <dgm:t>
        <a:bodyPr/>
        <a:lstStyle/>
        <a:p>
          <a:pPr algn="ctr"/>
          <a:endParaRPr lang="es-EC"/>
        </a:p>
      </dgm:t>
    </dgm:pt>
    <dgm:pt modelId="{03AF8D9F-9963-4759-A7FF-9CE928BF641E}">
      <dgm:prSet/>
      <dgm:spPr/>
      <dgm:t>
        <a:bodyPr/>
        <a:lstStyle/>
        <a:p>
          <a:pPr algn="ctr"/>
          <a:r>
            <a:rPr lang="es-EC"/>
            <a:t>Chofer 3</a:t>
          </a:r>
        </a:p>
      </dgm:t>
    </dgm:pt>
    <dgm:pt modelId="{CCC062D3-5FB5-4416-AE91-FDC4D4205838}" type="parTrans" cxnId="{E5AC2658-B34D-41D5-A62D-56EC7FB5879E}">
      <dgm:prSet/>
      <dgm:spPr/>
      <dgm:t>
        <a:bodyPr/>
        <a:lstStyle/>
        <a:p>
          <a:pPr algn="ctr"/>
          <a:endParaRPr lang="es-EC"/>
        </a:p>
      </dgm:t>
    </dgm:pt>
    <dgm:pt modelId="{9BA96BA0-D79E-4B08-95CB-1F961ACBB4BC}" type="sibTrans" cxnId="{E5AC2658-B34D-41D5-A62D-56EC7FB5879E}">
      <dgm:prSet/>
      <dgm:spPr/>
      <dgm:t>
        <a:bodyPr/>
        <a:lstStyle/>
        <a:p>
          <a:pPr algn="ctr"/>
          <a:endParaRPr lang="es-EC"/>
        </a:p>
      </dgm:t>
    </dgm:pt>
    <dgm:pt modelId="{53810877-235D-446D-BB1D-5A57566844D5}">
      <dgm:prSet/>
      <dgm:spPr/>
      <dgm:t>
        <a:bodyPr/>
        <a:lstStyle/>
        <a:p>
          <a:pPr algn="ctr"/>
          <a:r>
            <a:rPr lang="es-EC"/>
            <a:t>Chofer 4</a:t>
          </a:r>
        </a:p>
      </dgm:t>
    </dgm:pt>
    <dgm:pt modelId="{DA2C45EB-DA2C-451C-8C81-ED514083700C}" type="parTrans" cxnId="{76F1F5C4-CF58-405B-8284-A662CF954777}">
      <dgm:prSet/>
      <dgm:spPr/>
      <dgm:t>
        <a:bodyPr/>
        <a:lstStyle/>
        <a:p>
          <a:pPr algn="ctr"/>
          <a:endParaRPr lang="es-EC"/>
        </a:p>
      </dgm:t>
    </dgm:pt>
    <dgm:pt modelId="{CB955AFF-3E7B-4EC0-95C0-CFFE50BDBD63}" type="sibTrans" cxnId="{76F1F5C4-CF58-405B-8284-A662CF954777}">
      <dgm:prSet/>
      <dgm:spPr/>
      <dgm:t>
        <a:bodyPr/>
        <a:lstStyle/>
        <a:p>
          <a:pPr algn="ctr"/>
          <a:endParaRPr lang="es-EC"/>
        </a:p>
      </dgm:t>
    </dgm:pt>
    <dgm:pt modelId="{D53A0B4F-1BB9-473C-919C-2471E78F6576}">
      <dgm:prSet/>
      <dgm:spPr/>
      <dgm:t>
        <a:bodyPr/>
        <a:lstStyle/>
        <a:p>
          <a:pPr algn="ctr"/>
          <a:r>
            <a:rPr lang="es-EC"/>
            <a:t>Mensajero</a:t>
          </a:r>
        </a:p>
      </dgm:t>
    </dgm:pt>
    <dgm:pt modelId="{E4CA45E8-E775-4E62-9E8E-920D12275B25}" type="parTrans" cxnId="{D7A403C2-6779-4168-8C7E-7DC6E781A42B}">
      <dgm:prSet/>
      <dgm:spPr/>
      <dgm:t>
        <a:bodyPr/>
        <a:lstStyle/>
        <a:p>
          <a:pPr algn="ctr"/>
          <a:endParaRPr lang="es-EC"/>
        </a:p>
      </dgm:t>
    </dgm:pt>
    <dgm:pt modelId="{38DEB765-05EF-4F4F-A1A7-CAE88AAEF5BE}" type="sibTrans" cxnId="{D7A403C2-6779-4168-8C7E-7DC6E781A42B}">
      <dgm:prSet/>
      <dgm:spPr/>
      <dgm:t>
        <a:bodyPr/>
        <a:lstStyle/>
        <a:p>
          <a:pPr algn="ctr"/>
          <a:endParaRPr lang="es-EC"/>
        </a:p>
      </dgm:t>
    </dgm:pt>
    <dgm:pt modelId="{426177EB-65B9-4B3D-9D49-87030CA6F37C}">
      <dgm:prSet/>
      <dgm:spPr/>
      <dgm:t>
        <a:bodyPr/>
        <a:lstStyle/>
        <a:p>
          <a:pPr algn="ctr"/>
          <a:r>
            <a:rPr lang="es-EC"/>
            <a:t>Chofer 5</a:t>
          </a:r>
        </a:p>
      </dgm:t>
    </dgm:pt>
    <dgm:pt modelId="{23139392-5095-4605-ADE5-704A03828677}" type="parTrans" cxnId="{17E2AE35-91D7-4F0C-AAF0-9850CBE61C05}">
      <dgm:prSet/>
      <dgm:spPr/>
      <dgm:t>
        <a:bodyPr/>
        <a:lstStyle/>
        <a:p>
          <a:pPr algn="ctr"/>
          <a:endParaRPr lang="es-EC"/>
        </a:p>
      </dgm:t>
    </dgm:pt>
    <dgm:pt modelId="{60B7A0DE-47EC-4A10-8DB3-0133AAABFA3F}" type="sibTrans" cxnId="{17E2AE35-91D7-4F0C-AAF0-9850CBE61C05}">
      <dgm:prSet/>
      <dgm:spPr/>
      <dgm:t>
        <a:bodyPr/>
        <a:lstStyle/>
        <a:p>
          <a:pPr algn="ctr"/>
          <a:endParaRPr lang="es-EC"/>
        </a:p>
      </dgm:t>
    </dgm:pt>
    <dgm:pt modelId="{A8CA0CBF-F462-4080-9D2B-3516EF0484F6}">
      <dgm:prSet/>
      <dgm:spPr/>
      <dgm:t>
        <a:bodyPr/>
        <a:lstStyle/>
        <a:p>
          <a:pPr algn="ctr"/>
          <a:r>
            <a:rPr lang="es-EC"/>
            <a:t>Ayudante de Ruta 1</a:t>
          </a:r>
        </a:p>
      </dgm:t>
    </dgm:pt>
    <dgm:pt modelId="{6C564617-3FF5-4672-9F65-38B68844635D}" type="parTrans" cxnId="{1BBC52F5-6497-489A-81DA-58BCF8F6936A}">
      <dgm:prSet/>
      <dgm:spPr/>
      <dgm:t>
        <a:bodyPr/>
        <a:lstStyle/>
        <a:p>
          <a:pPr algn="ctr"/>
          <a:endParaRPr lang="es-EC"/>
        </a:p>
      </dgm:t>
    </dgm:pt>
    <dgm:pt modelId="{0182947D-24DD-4A2E-90D3-DC7303658E70}" type="sibTrans" cxnId="{1BBC52F5-6497-489A-81DA-58BCF8F6936A}">
      <dgm:prSet/>
      <dgm:spPr/>
      <dgm:t>
        <a:bodyPr/>
        <a:lstStyle/>
        <a:p>
          <a:pPr algn="ctr"/>
          <a:endParaRPr lang="es-EC"/>
        </a:p>
      </dgm:t>
    </dgm:pt>
    <dgm:pt modelId="{3BC44745-D792-4703-A988-B9ADDABE3CAA}">
      <dgm:prSet/>
      <dgm:spPr/>
      <dgm:t>
        <a:bodyPr/>
        <a:lstStyle/>
        <a:p>
          <a:pPr algn="ctr"/>
          <a:r>
            <a:rPr lang="es-EC"/>
            <a:t>Ayudante de Ruta 2</a:t>
          </a:r>
        </a:p>
      </dgm:t>
    </dgm:pt>
    <dgm:pt modelId="{F788B2F2-561A-40E0-818D-4AA604845175}" type="parTrans" cxnId="{FF782737-7ABD-4237-B6DD-129EA8470E43}">
      <dgm:prSet/>
      <dgm:spPr/>
      <dgm:t>
        <a:bodyPr/>
        <a:lstStyle/>
        <a:p>
          <a:pPr algn="ctr"/>
          <a:endParaRPr lang="es-EC"/>
        </a:p>
      </dgm:t>
    </dgm:pt>
    <dgm:pt modelId="{95FA1529-7029-4A13-9DB5-E1AC45A675D7}" type="sibTrans" cxnId="{FF782737-7ABD-4237-B6DD-129EA8470E43}">
      <dgm:prSet/>
      <dgm:spPr/>
      <dgm:t>
        <a:bodyPr/>
        <a:lstStyle/>
        <a:p>
          <a:pPr algn="ctr"/>
          <a:endParaRPr lang="es-EC"/>
        </a:p>
      </dgm:t>
    </dgm:pt>
    <dgm:pt modelId="{E64479B4-222B-4E6A-A0F9-41668018FF37}" type="pres">
      <dgm:prSet presAssocID="{6FACB4F3-2D39-4F24-B164-1BFE71EE634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C547F6C-7FA3-4949-8B58-614DC21FE0AD}" type="pres">
      <dgm:prSet presAssocID="{C33BB858-36AF-48B1-98E3-1B0D8FE29877}" presName="root1" presStyleCnt="0"/>
      <dgm:spPr/>
    </dgm:pt>
    <dgm:pt modelId="{79C9A54B-E015-47E9-9F13-0533B61AF418}" type="pres">
      <dgm:prSet presAssocID="{C33BB858-36AF-48B1-98E3-1B0D8FE2987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2C694B4-924E-41BA-AC2B-673160223EB1}" type="pres">
      <dgm:prSet presAssocID="{C33BB858-36AF-48B1-98E3-1B0D8FE29877}" presName="level2hierChild" presStyleCnt="0"/>
      <dgm:spPr/>
    </dgm:pt>
    <dgm:pt modelId="{AEEE898D-E8A4-468E-83C9-1A3E57302B8F}" type="pres">
      <dgm:prSet presAssocID="{780A26EE-D6DC-44BC-8D8D-68A36E15E876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745B1132-B311-4134-A340-CB03836DF45A}" type="pres">
      <dgm:prSet presAssocID="{780A26EE-D6DC-44BC-8D8D-68A36E15E876}" presName="connTx" presStyleLbl="parChTrans1D2" presStyleIdx="0" presStyleCnt="5"/>
      <dgm:spPr/>
      <dgm:t>
        <a:bodyPr/>
        <a:lstStyle/>
        <a:p>
          <a:endParaRPr lang="es-EC"/>
        </a:p>
      </dgm:t>
    </dgm:pt>
    <dgm:pt modelId="{EA03810C-F33B-41F2-BBEF-E62E2C4BCEF0}" type="pres">
      <dgm:prSet presAssocID="{3CEFEBC9-AF8D-478A-A3FE-96FF04B225C9}" presName="root2" presStyleCnt="0"/>
      <dgm:spPr/>
    </dgm:pt>
    <dgm:pt modelId="{19AA1816-65D0-417E-AC82-C42EC41A5D8A}" type="pres">
      <dgm:prSet presAssocID="{3CEFEBC9-AF8D-478A-A3FE-96FF04B225C9}" presName="LevelTwoTextNode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D09DC6E-C261-4158-9531-47726AAB7F91}" type="pres">
      <dgm:prSet presAssocID="{3CEFEBC9-AF8D-478A-A3FE-96FF04B225C9}" presName="level3hierChild" presStyleCnt="0"/>
      <dgm:spPr/>
    </dgm:pt>
    <dgm:pt modelId="{19F7EB85-8AE5-4BB0-B4B3-18120AFD23C6}" type="pres">
      <dgm:prSet presAssocID="{BAF4245E-C45D-4273-B158-407A8FEEA73B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FD537B62-8873-4F71-A49B-51E623610EE9}" type="pres">
      <dgm:prSet presAssocID="{BAF4245E-C45D-4273-B158-407A8FEEA73B}" presName="connTx" presStyleLbl="parChTrans1D2" presStyleIdx="1" presStyleCnt="5"/>
      <dgm:spPr/>
      <dgm:t>
        <a:bodyPr/>
        <a:lstStyle/>
        <a:p>
          <a:endParaRPr lang="es-EC"/>
        </a:p>
      </dgm:t>
    </dgm:pt>
    <dgm:pt modelId="{0A966323-F28D-4C5D-ACFD-3BDEA125EAB6}" type="pres">
      <dgm:prSet presAssocID="{555408AF-1285-4A70-982C-BD37B5F9D1F3}" presName="root2" presStyleCnt="0"/>
      <dgm:spPr/>
    </dgm:pt>
    <dgm:pt modelId="{78CAD556-77F9-46E7-ADA5-56D8B1BC0A18}" type="pres">
      <dgm:prSet presAssocID="{555408AF-1285-4A70-982C-BD37B5F9D1F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213506-7B10-443F-A353-B4F16072FA47}" type="pres">
      <dgm:prSet presAssocID="{555408AF-1285-4A70-982C-BD37B5F9D1F3}" presName="level3hierChild" presStyleCnt="0"/>
      <dgm:spPr/>
    </dgm:pt>
    <dgm:pt modelId="{96AFF1C0-81CF-465D-A248-D3FC06BDA924}" type="pres">
      <dgm:prSet presAssocID="{571EFE86-F1F3-4F5D-8C9C-50790F43D56D}" presName="conn2-1" presStyleLbl="parChTrans1D3" presStyleIdx="0" presStyleCnt="7"/>
      <dgm:spPr/>
      <dgm:t>
        <a:bodyPr/>
        <a:lstStyle/>
        <a:p>
          <a:endParaRPr lang="es-EC"/>
        </a:p>
      </dgm:t>
    </dgm:pt>
    <dgm:pt modelId="{1496D574-208A-47DF-86AF-7DAFAFFC30D7}" type="pres">
      <dgm:prSet presAssocID="{571EFE86-F1F3-4F5D-8C9C-50790F43D56D}" presName="connTx" presStyleLbl="parChTrans1D3" presStyleIdx="0" presStyleCnt="7"/>
      <dgm:spPr/>
      <dgm:t>
        <a:bodyPr/>
        <a:lstStyle/>
        <a:p>
          <a:endParaRPr lang="es-EC"/>
        </a:p>
      </dgm:t>
    </dgm:pt>
    <dgm:pt modelId="{DAFCB199-2740-42B6-A317-13050F8E07FB}" type="pres">
      <dgm:prSet presAssocID="{12D99986-E823-4A14-BB4F-59B885D00C03}" presName="root2" presStyleCnt="0"/>
      <dgm:spPr/>
    </dgm:pt>
    <dgm:pt modelId="{868DBD11-E1F4-40D6-A3C2-267EB5FB96D4}" type="pres">
      <dgm:prSet presAssocID="{12D99986-E823-4A14-BB4F-59B885D00C03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E0033A-2F02-41CD-B652-5A3CB75CBCBA}" type="pres">
      <dgm:prSet presAssocID="{12D99986-E823-4A14-BB4F-59B885D00C03}" presName="level3hierChild" presStyleCnt="0"/>
      <dgm:spPr/>
    </dgm:pt>
    <dgm:pt modelId="{E15135C7-FEDD-41EE-81B3-3466B47694F1}" type="pres">
      <dgm:prSet presAssocID="{65833CCD-5D0C-4610-A350-2C6CF002BA6F}" presName="conn2-1" presStyleLbl="parChTrans1D3" presStyleIdx="1" presStyleCnt="7"/>
      <dgm:spPr/>
      <dgm:t>
        <a:bodyPr/>
        <a:lstStyle/>
        <a:p>
          <a:endParaRPr lang="es-EC"/>
        </a:p>
      </dgm:t>
    </dgm:pt>
    <dgm:pt modelId="{3E0466D6-291B-473C-AEA9-87D9D2FDE544}" type="pres">
      <dgm:prSet presAssocID="{65833CCD-5D0C-4610-A350-2C6CF002BA6F}" presName="connTx" presStyleLbl="parChTrans1D3" presStyleIdx="1" presStyleCnt="7"/>
      <dgm:spPr/>
      <dgm:t>
        <a:bodyPr/>
        <a:lstStyle/>
        <a:p>
          <a:endParaRPr lang="es-EC"/>
        </a:p>
      </dgm:t>
    </dgm:pt>
    <dgm:pt modelId="{FA0FB2A2-9F89-4C18-9255-E981EBF07A1E}" type="pres">
      <dgm:prSet presAssocID="{F09FD852-2589-483D-8669-F1B55BD799D4}" presName="root2" presStyleCnt="0"/>
      <dgm:spPr/>
    </dgm:pt>
    <dgm:pt modelId="{D7F88F6C-D455-42C4-A9F1-BEE9D509331C}" type="pres">
      <dgm:prSet presAssocID="{F09FD852-2589-483D-8669-F1B55BD799D4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6936BE-E1AF-4943-9B19-80F657DBD054}" type="pres">
      <dgm:prSet presAssocID="{F09FD852-2589-483D-8669-F1B55BD799D4}" presName="level3hierChild" presStyleCnt="0"/>
      <dgm:spPr/>
    </dgm:pt>
    <dgm:pt modelId="{3A51C9CA-5E7F-4797-83A9-1006B4B0962B}" type="pres">
      <dgm:prSet presAssocID="{CCC062D3-5FB5-4416-AE91-FDC4D4205838}" presName="conn2-1" presStyleLbl="parChTrans1D3" presStyleIdx="2" presStyleCnt="7"/>
      <dgm:spPr/>
      <dgm:t>
        <a:bodyPr/>
        <a:lstStyle/>
        <a:p>
          <a:endParaRPr lang="es-EC"/>
        </a:p>
      </dgm:t>
    </dgm:pt>
    <dgm:pt modelId="{ABEB6CAD-3033-4380-9FE7-69797BB9F5CD}" type="pres">
      <dgm:prSet presAssocID="{CCC062D3-5FB5-4416-AE91-FDC4D4205838}" presName="connTx" presStyleLbl="parChTrans1D3" presStyleIdx="2" presStyleCnt="7"/>
      <dgm:spPr/>
      <dgm:t>
        <a:bodyPr/>
        <a:lstStyle/>
        <a:p>
          <a:endParaRPr lang="es-EC"/>
        </a:p>
      </dgm:t>
    </dgm:pt>
    <dgm:pt modelId="{908251D1-A1DF-4EC2-9984-098CC110D887}" type="pres">
      <dgm:prSet presAssocID="{03AF8D9F-9963-4759-A7FF-9CE928BF641E}" presName="root2" presStyleCnt="0"/>
      <dgm:spPr/>
    </dgm:pt>
    <dgm:pt modelId="{827AEBED-06FD-4C13-B0B2-01957230D48D}" type="pres">
      <dgm:prSet presAssocID="{03AF8D9F-9963-4759-A7FF-9CE928BF641E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FCB3902-AF9A-464D-885D-BE4B799E30EC}" type="pres">
      <dgm:prSet presAssocID="{03AF8D9F-9963-4759-A7FF-9CE928BF641E}" presName="level3hierChild" presStyleCnt="0"/>
      <dgm:spPr/>
    </dgm:pt>
    <dgm:pt modelId="{8707E8A8-86C6-4BA4-BC8F-A473145778D3}" type="pres">
      <dgm:prSet presAssocID="{DA2C45EB-DA2C-451C-8C81-ED514083700C}" presName="conn2-1" presStyleLbl="parChTrans1D3" presStyleIdx="3" presStyleCnt="7"/>
      <dgm:spPr/>
      <dgm:t>
        <a:bodyPr/>
        <a:lstStyle/>
        <a:p>
          <a:endParaRPr lang="es-EC"/>
        </a:p>
      </dgm:t>
    </dgm:pt>
    <dgm:pt modelId="{C42CB54C-44D0-4C50-A05F-7097F879AB94}" type="pres">
      <dgm:prSet presAssocID="{DA2C45EB-DA2C-451C-8C81-ED514083700C}" presName="connTx" presStyleLbl="parChTrans1D3" presStyleIdx="3" presStyleCnt="7"/>
      <dgm:spPr/>
      <dgm:t>
        <a:bodyPr/>
        <a:lstStyle/>
        <a:p>
          <a:endParaRPr lang="es-EC"/>
        </a:p>
      </dgm:t>
    </dgm:pt>
    <dgm:pt modelId="{BA091D8F-CD77-4D59-8E27-0DC6C64C976E}" type="pres">
      <dgm:prSet presAssocID="{53810877-235D-446D-BB1D-5A57566844D5}" presName="root2" presStyleCnt="0"/>
      <dgm:spPr/>
    </dgm:pt>
    <dgm:pt modelId="{CC92953C-C335-4CA5-95C0-B9583C097701}" type="pres">
      <dgm:prSet presAssocID="{53810877-235D-446D-BB1D-5A57566844D5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F33B36-7AA0-4E04-AC92-8B516251CA05}" type="pres">
      <dgm:prSet presAssocID="{53810877-235D-446D-BB1D-5A57566844D5}" presName="level3hierChild" presStyleCnt="0"/>
      <dgm:spPr/>
    </dgm:pt>
    <dgm:pt modelId="{D232B235-C1E0-4516-993A-A24835EB1165}" type="pres">
      <dgm:prSet presAssocID="{23139392-5095-4605-ADE5-704A03828677}" presName="conn2-1" presStyleLbl="parChTrans1D3" presStyleIdx="4" presStyleCnt="7"/>
      <dgm:spPr/>
      <dgm:t>
        <a:bodyPr/>
        <a:lstStyle/>
        <a:p>
          <a:endParaRPr lang="es-EC"/>
        </a:p>
      </dgm:t>
    </dgm:pt>
    <dgm:pt modelId="{20EF0EAC-B77A-448B-BF95-8EA027746AD8}" type="pres">
      <dgm:prSet presAssocID="{23139392-5095-4605-ADE5-704A03828677}" presName="connTx" presStyleLbl="parChTrans1D3" presStyleIdx="4" presStyleCnt="7"/>
      <dgm:spPr/>
      <dgm:t>
        <a:bodyPr/>
        <a:lstStyle/>
        <a:p>
          <a:endParaRPr lang="es-EC"/>
        </a:p>
      </dgm:t>
    </dgm:pt>
    <dgm:pt modelId="{FA36D94A-16D0-401F-B9E5-1FA2D2199E8D}" type="pres">
      <dgm:prSet presAssocID="{426177EB-65B9-4B3D-9D49-87030CA6F37C}" presName="root2" presStyleCnt="0"/>
      <dgm:spPr/>
    </dgm:pt>
    <dgm:pt modelId="{7394CA64-4259-4CCC-B12A-65896AF6F839}" type="pres">
      <dgm:prSet presAssocID="{426177EB-65B9-4B3D-9D49-87030CA6F37C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9DD03CF-AED0-451E-9CE4-72D354DA1820}" type="pres">
      <dgm:prSet presAssocID="{426177EB-65B9-4B3D-9D49-87030CA6F37C}" presName="level3hierChild" presStyleCnt="0"/>
      <dgm:spPr/>
    </dgm:pt>
    <dgm:pt modelId="{55EE2743-2BED-4E99-85BC-594146909F80}" type="pres">
      <dgm:prSet presAssocID="{6C564617-3FF5-4672-9F65-38B68844635D}" presName="conn2-1" presStyleLbl="parChTrans1D3" presStyleIdx="5" presStyleCnt="7"/>
      <dgm:spPr/>
      <dgm:t>
        <a:bodyPr/>
        <a:lstStyle/>
        <a:p>
          <a:endParaRPr lang="es-EC"/>
        </a:p>
      </dgm:t>
    </dgm:pt>
    <dgm:pt modelId="{14E5AEEA-5233-4B5A-A911-A67622A0F709}" type="pres">
      <dgm:prSet presAssocID="{6C564617-3FF5-4672-9F65-38B68844635D}" presName="connTx" presStyleLbl="parChTrans1D3" presStyleIdx="5" presStyleCnt="7"/>
      <dgm:spPr/>
      <dgm:t>
        <a:bodyPr/>
        <a:lstStyle/>
        <a:p>
          <a:endParaRPr lang="es-EC"/>
        </a:p>
      </dgm:t>
    </dgm:pt>
    <dgm:pt modelId="{BD5F7636-91AA-4101-A32F-B9B39E93B17E}" type="pres">
      <dgm:prSet presAssocID="{A8CA0CBF-F462-4080-9D2B-3516EF0484F6}" presName="root2" presStyleCnt="0"/>
      <dgm:spPr/>
    </dgm:pt>
    <dgm:pt modelId="{ED75CEE2-C07A-41C6-8A66-D0736DCE3B0C}" type="pres">
      <dgm:prSet presAssocID="{A8CA0CBF-F462-4080-9D2B-3516EF0484F6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D9B272-2F42-423E-90EC-90E3C2F7975C}" type="pres">
      <dgm:prSet presAssocID="{A8CA0CBF-F462-4080-9D2B-3516EF0484F6}" presName="level3hierChild" presStyleCnt="0"/>
      <dgm:spPr/>
    </dgm:pt>
    <dgm:pt modelId="{937460EA-184D-45AA-B09C-AD2F2C08F1F7}" type="pres">
      <dgm:prSet presAssocID="{F788B2F2-561A-40E0-818D-4AA604845175}" presName="conn2-1" presStyleLbl="parChTrans1D3" presStyleIdx="6" presStyleCnt="7"/>
      <dgm:spPr/>
      <dgm:t>
        <a:bodyPr/>
        <a:lstStyle/>
        <a:p>
          <a:endParaRPr lang="es-EC"/>
        </a:p>
      </dgm:t>
    </dgm:pt>
    <dgm:pt modelId="{012AC810-574B-4704-B871-0DF9565FF857}" type="pres">
      <dgm:prSet presAssocID="{F788B2F2-561A-40E0-818D-4AA604845175}" presName="connTx" presStyleLbl="parChTrans1D3" presStyleIdx="6" presStyleCnt="7"/>
      <dgm:spPr/>
      <dgm:t>
        <a:bodyPr/>
        <a:lstStyle/>
        <a:p>
          <a:endParaRPr lang="es-EC"/>
        </a:p>
      </dgm:t>
    </dgm:pt>
    <dgm:pt modelId="{454E804B-8811-49C3-890D-89F131EAE426}" type="pres">
      <dgm:prSet presAssocID="{3BC44745-D792-4703-A988-B9ADDABE3CAA}" presName="root2" presStyleCnt="0"/>
      <dgm:spPr/>
    </dgm:pt>
    <dgm:pt modelId="{7DACC57A-9C14-424C-9377-B963AFCA565B}" type="pres">
      <dgm:prSet presAssocID="{3BC44745-D792-4703-A988-B9ADDABE3CAA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CAD86D5-0DD9-413B-97A5-0A42AD5FFC3D}" type="pres">
      <dgm:prSet presAssocID="{3BC44745-D792-4703-A988-B9ADDABE3CAA}" presName="level3hierChild" presStyleCnt="0"/>
      <dgm:spPr/>
    </dgm:pt>
    <dgm:pt modelId="{092D6DF9-C737-44E9-86AE-DD75CBC51DAD}" type="pres">
      <dgm:prSet presAssocID="{C7FE16C2-BB8F-4B2E-B423-F6B6B3C10149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4EB37D84-23EC-41B4-814E-4AE5033A8F60}" type="pres">
      <dgm:prSet presAssocID="{C7FE16C2-BB8F-4B2E-B423-F6B6B3C10149}" presName="connTx" presStyleLbl="parChTrans1D2" presStyleIdx="2" presStyleCnt="5"/>
      <dgm:spPr/>
      <dgm:t>
        <a:bodyPr/>
        <a:lstStyle/>
        <a:p>
          <a:endParaRPr lang="es-EC"/>
        </a:p>
      </dgm:t>
    </dgm:pt>
    <dgm:pt modelId="{EB316E78-8C37-46F2-A628-CF0E27EB8C3B}" type="pres">
      <dgm:prSet presAssocID="{513EE5C7-886C-4016-A5F2-5243404E670D}" presName="root2" presStyleCnt="0"/>
      <dgm:spPr/>
    </dgm:pt>
    <dgm:pt modelId="{6CC5CDDF-A78D-4329-9D36-5C0AAD7A8C41}" type="pres">
      <dgm:prSet presAssocID="{513EE5C7-886C-4016-A5F2-5243404E670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B0926B-C8D8-4316-9684-4289D34DCEBC}" type="pres">
      <dgm:prSet presAssocID="{513EE5C7-886C-4016-A5F2-5243404E670D}" presName="level3hierChild" presStyleCnt="0"/>
      <dgm:spPr/>
    </dgm:pt>
    <dgm:pt modelId="{E14D7067-583B-415F-A737-C3011F8D63B3}" type="pres">
      <dgm:prSet presAssocID="{C1C4E814-6B00-4DBA-8471-0E777F7AD269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DFD7DAA5-D529-4971-9E3B-67293B64B29E}" type="pres">
      <dgm:prSet presAssocID="{C1C4E814-6B00-4DBA-8471-0E777F7AD269}" presName="connTx" presStyleLbl="parChTrans1D2" presStyleIdx="3" presStyleCnt="5"/>
      <dgm:spPr/>
      <dgm:t>
        <a:bodyPr/>
        <a:lstStyle/>
        <a:p>
          <a:endParaRPr lang="es-EC"/>
        </a:p>
      </dgm:t>
    </dgm:pt>
    <dgm:pt modelId="{6126F57B-ACDD-43D2-8014-E8FD991D103E}" type="pres">
      <dgm:prSet presAssocID="{339D45FF-B306-46F6-951C-5405B7EC1259}" presName="root2" presStyleCnt="0"/>
      <dgm:spPr/>
    </dgm:pt>
    <dgm:pt modelId="{7BD7FD5A-ABC5-4DFD-A6E3-2E40C5399627}" type="pres">
      <dgm:prSet presAssocID="{339D45FF-B306-46F6-951C-5405B7EC1259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998B43-406E-4C88-9D74-F2143F659F8E}" type="pres">
      <dgm:prSet presAssocID="{339D45FF-B306-46F6-951C-5405B7EC1259}" presName="level3hierChild" presStyleCnt="0"/>
      <dgm:spPr/>
    </dgm:pt>
    <dgm:pt modelId="{EF601810-FE04-418D-A585-C5627825A457}" type="pres">
      <dgm:prSet presAssocID="{E4CA45E8-E775-4E62-9E8E-920D12275B25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F2B80FCB-B9FA-4A1E-B4C1-466667C15544}" type="pres">
      <dgm:prSet presAssocID="{E4CA45E8-E775-4E62-9E8E-920D12275B25}" presName="connTx" presStyleLbl="parChTrans1D2" presStyleIdx="4" presStyleCnt="5"/>
      <dgm:spPr/>
      <dgm:t>
        <a:bodyPr/>
        <a:lstStyle/>
        <a:p>
          <a:endParaRPr lang="es-EC"/>
        </a:p>
      </dgm:t>
    </dgm:pt>
    <dgm:pt modelId="{A492F536-81C4-4FAC-8AD4-71998A7B202E}" type="pres">
      <dgm:prSet presAssocID="{D53A0B4F-1BB9-473C-919C-2471E78F6576}" presName="root2" presStyleCnt="0"/>
      <dgm:spPr/>
    </dgm:pt>
    <dgm:pt modelId="{27BC8C67-6CCB-4CC7-93E2-14AC29BAE881}" type="pres">
      <dgm:prSet presAssocID="{D53A0B4F-1BB9-473C-919C-2471E78F657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3AAE5F-056A-4FEC-8E60-F1991EBC36DE}" type="pres">
      <dgm:prSet presAssocID="{D53A0B4F-1BB9-473C-919C-2471E78F6576}" presName="level3hierChild" presStyleCnt="0"/>
      <dgm:spPr/>
    </dgm:pt>
  </dgm:ptLst>
  <dgm:cxnLst>
    <dgm:cxn modelId="{B41AF336-A6A9-4EFE-A469-3FD62C35CF5A}" type="presOf" srcId="{6C564617-3FF5-4672-9F65-38B68844635D}" destId="{14E5AEEA-5233-4B5A-A911-A67622A0F709}" srcOrd="1" destOrd="0" presId="urn:microsoft.com/office/officeart/2008/layout/HorizontalMultiLevelHierarchy"/>
    <dgm:cxn modelId="{E820AFBF-3A50-42B1-B903-61C3980CFDB9}" type="presOf" srcId="{D53A0B4F-1BB9-473C-919C-2471E78F6576}" destId="{27BC8C67-6CCB-4CC7-93E2-14AC29BAE881}" srcOrd="0" destOrd="0" presId="urn:microsoft.com/office/officeart/2008/layout/HorizontalMultiLevelHierarchy"/>
    <dgm:cxn modelId="{6FF6B132-A890-4908-8194-C1FD5DD7C191}" type="presOf" srcId="{A8CA0CBF-F462-4080-9D2B-3516EF0484F6}" destId="{ED75CEE2-C07A-41C6-8A66-D0736DCE3B0C}" srcOrd="0" destOrd="0" presId="urn:microsoft.com/office/officeart/2008/layout/HorizontalMultiLevelHierarchy"/>
    <dgm:cxn modelId="{B9556541-298C-4E34-BB42-99A89DB17B94}" type="presOf" srcId="{555408AF-1285-4A70-982C-BD37B5F9D1F3}" destId="{78CAD556-77F9-46E7-ADA5-56D8B1BC0A18}" srcOrd="0" destOrd="0" presId="urn:microsoft.com/office/officeart/2008/layout/HorizontalMultiLevelHierarchy"/>
    <dgm:cxn modelId="{468E9817-E202-4673-B82A-AC37159CB80D}" srcId="{C33BB858-36AF-48B1-98E3-1B0D8FE29877}" destId="{339D45FF-B306-46F6-951C-5405B7EC1259}" srcOrd="3" destOrd="0" parTransId="{C1C4E814-6B00-4DBA-8471-0E777F7AD269}" sibTransId="{753BA32C-5FE0-4EAD-8367-2630CABF6E6F}"/>
    <dgm:cxn modelId="{A4207522-D222-4F6A-9DDB-9DCFF840E611}" type="presOf" srcId="{6C564617-3FF5-4672-9F65-38B68844635D}" destId="{55EE2743-2BED-4E99-85BC-594146909F80}" srcOrd="0" destOrd="0" presId="urn:microsoft.com/office/officeart/2008/layout/HorizontalMultiLevelHierarchy"/>
    <dgm:cxn modelId="{1CB79DF2-4405-4150-8AB3-110C1EF89981}" type="presOf" srcId="{339D45FF-B306-46F6-951C-5405B7EC1259}" destId="{7BD7FD5A-ABC5-4DFD-A6E3-2E40C5399627}" srcOrd="0" destOrd="0" presId="urn:microsoft.com/office/officeart/2008/layout/HorizontalMultiLevelHierarchy"/>
    <dgm:cxn modelId="{E94380B7-E36A-44FB-98FC-A49F15D7E641}" type="presOf" srcId="{E4CA45E8-E775-4E62-9E8E-920D12275B25}" destId="{F2B80FCB-B9FA-4A1E-B4C1-466667C15544}" srcOrd="1" destOrd="0" presId="urn:microsoft.com/office/officeart/2008/layout/HorizontalMultiLevelHierarchy"/>
    <dgm:cxn modelId="{3CCB81C9-1992-4CDD-B02F-3D637BB5D6A8}" type="presOf" srcId="{513EE5C7-886C-4016-A5F2-5243404E670D}" destId="{6CC5CDDF-A78D-4329-9D36-5C0AAD7A8C41}" srcOrd="0" destOrd="0" presId="urn:microsoft.com/office/officeart/2008/layout/HorizontalMultiLevelHierarchy"/>
    <dgm:cxn modelId="{FA3B2E70-385D-4EB4-916D-75B25115302F}" type="presOf" srcId="{C33BB858-36AF-48B1-98E3-1B0D8FE29877}" destId="{79C9A54B-E015-47E9-9F13-0533B61AF418}" srcOrd="0" destOrd="0" presId="urn:microsoft.com/office/officeart/2008/layout/HorizontalMultiLevelHierarchy"/>
    <dgm:cxn modelId="{D4F7D75A-0741-455F-A25D-4B4FF026D6D8}" type="presOf" srcId="{426177EB-65B9-4B3D-9D49-87030CA6F37C}" destId="{7394CA64-4259-4CCC-B12A-65896AF6F839}" srcOrd="0" destOrd="0" presId="urn:microsoft.com/office/officeart/2008/layout/HorizontalMultiLevelHierarchy"/>
    <dgm:cxn modelId="{7774814F-3FAA-403D-82B0-C867ADBD3EE2}" type="presOf" srcId="{3CEFEBC9-AF8D-478A-A3FE-96FF04B225C9}" destId="{19AA1816-65D0-417E-AC82-C42EC41A5D8A}" srcOrd="0" destOrd="0" presId="urn:microsoft.com/office/officeart/2008/layout/HorizontalMultiLevelHierarchy"/>
    <dgm:cxn modelId="{38D75E19-AE10-4E08-9397-E79F175BE27C}" type="presOf" srcId="{65833CCD-5D0C-4610-A350-2C6CF002BA6F}" destId="{E15135C7-FEDD-41EE-81B3-3466B47694F1}" srcOrd="0" destOrd="0" presId="urn:microsoft.com/office/officeart/2008/layout/HorizontalMultiLevelHierarchy"/>
    <dgm:cxn modelId="{9306E847-8E50-4758-B590-383FDB527344}" srcId="{555408AF-1285-4A70-982C-BD37B5F9D1F3}" destId="{12D99986-E823-4A14-BB4F-59B885D00C03}" srcOrd="0" destOrd="0" parTransId="{571EFE86-F1F3-4F5D-8C9C-50790F43D56D}" sibTransId="{AF0969DC-3258-434B-A372-2D084F504ABB}"/>
    <dgm:cxn modelId="{17E2AE35-91D7-4F0C-AAF0-9850CBE61C05}" srcId="{555408AF-1285-4A70-982C-BD37B5F9D1F3}" destId="{426177EB-65B9-4B3D-9D49-87030CA6F37C}" srcOrd="4" destOrd="0" parTransId="{23139392-5095-4605-ADE5-704A03828677}" sibTransId="{60B7A0DE-47EC-4A10-8DB3-0133AAABFA3F}"/>
    <dgm:cxn modelId="{8464523D-730C-44F8-A083-AA371D09B4E9}" type="presOf" srcId="{C1C4E814-6B00-4DBA-8471-0E777F7AD269}" destId="{E14D7067-583B-415F-A737-C3011F8D63B3}" srcOrd="0" destOrd="0" presId="urn:microsoft.com/office/officeart/2008/layout/HorizontalMultiLevelHierarchy"/>
    <dgm:cxn modelId="{2098935D-4335-4200-9FCB-C3D6991041F7}" srcId="{C33BB858-36AF-48B1-98E3-1B0D8FE29877}" destId="{513EE5C7-886C-4016-A5F2-5243404E670D}" srcOrd="2" destOrd="0" parTransId="{C7FE16C2-BB8F-4B2E-B423-F6B6B3C10149}" sibTransId="{74A32547-81E6-4654-A9F4-73F32BA613D5}"/>
    <dgm:cxn modelId="{3CB1F77A-113C-4A30-814B-D2A1F3F7517C}" type="presOf" srcId="{3BC44745-D792-4703-A988-B9ADDABE3CAA}" destId="{7DACC57A-9C14-424C-9377-B963AFCA565B}" srcOrd="0" destOrd="0" presId="urn:microsoft.com/office/officeart/2008/layout/HorizontalMultiLevelHierarchy"/>
    <dgm:cxn modelId="{8237C618-BEB9-4B5A-ABE6-AFE9442E34F5}" type="presOf" srcId="{F09FD852-2589-483D-8669-F1B55BD799D4}" destId="{D7F88F6C-D455-42C4-A9F1-BEE9D509331C}" srcOrd="0" destOrd="0" presId="urn:microsoft.com/office/officeart/2008/layout/HorizontalMultiLevelHierarchy"/>
    <dgm:cxn modelId="{5AB53C11-DAEB-4880-A53F-9C37ABF7DFCD}" type="presOf" srcId="{23139392-5095-4605-ADE5-704A03828677}" destId="{20EF0EAC-B77A-448B-BF95-8EA027746AD8}" srcOrd="1" destOrd="0" presId="urn:microsoft.com/office/officeart/2008/layout/HorizontalMultiLevelHierarchy"/>
    <dgm:cxn modelId="{A035A8D0-D4DF-4601-8A1A-A3002C8FF96F}" type="presOf" srcId="{6FACB4F3-2D39-4F24-B164-1BFE71EE634B}" destId="{E64479B4-222B-4E6A-A0F9-41668018FF37}" srcOrd="0" destOrd="0" presId="urn:microsoft.com/office/officeart/2008/layout/HorizontalMultiLevelHierarchy"/>
    <dgm:cxn modelId="{3DF6E5A8-7387-40E7-9D60-E616C3ABBCE2}" type="presOf" srcId="{F788B2F2-561A-40E0-818D-4AA604845175}" destId="{012AC810-574B-4704-B871-0DF9565FF857}" srcOrd="1" destOrd="0" presId="urn:microsoft.com/office/officeart/2008/layout/HorizontalMultiLevelHierarchy"/>
    <dgm:cxn modelId="{DE71E466-3450-404D-971D-298447C1447C}" type="presOf" srcId="{53810877-235D-446D-BB1D-5A57566844D5}" destId="{CC92953C-C335-4CA5-95C0-B9583C097701}" srcOrd="0" destOrd="0" presId="urn:microsoft.com/office/officeart/2008/layout/HorizontalMultiLevelHierarchy"/>
    <dgm:cxn modelId="{98873B27-8268-4BB7-A253-42AEFF80EAB2}" type="presOf" srcId="{E4CA45E8-E775-4E62-9E8E-920D12275B25}" destId="{EF601810-FE04-418D-A585-C5627825A457}" srcOrd="0" destOrd="0" presId="urn:microsoft.com/office/officeart/2008/layout/HorizontalMultiLevelHierarchy"/>
    <dgm:cxn modelId="{26E4666C-65A0-4886-9EE1-D10E3C721921}" srcId="{C33BB858-36AF-48B1-98E3-1B0D8FE29877}" destId="{555408AF-1285-4A70-982C-BD37B5F9D1F3}" srcOrd="1" destOrd="0" parTransId="{BAF4245E-C45D-4273-B158-407A8FEEA73B}" sibTransId="{290572FB-57DA-48AB-8C17-353AB8E4E981}"/>
    <dgm:cxn modelId="{D7A403C2-6779-4168-8C7E-7DC6E781A42B}" srcId="{C33BB858-36AF-48B1-98E3-1B0D8FE29877}" destId="{D53A0B4F-1BB9-473C-919C-2471E78F6576}" srcOrd="4" destOrd="0" parTransId="{E4CA45E8-E775-4E62-9E8E-920D12275B25}" sibTransId="{38DEB765-05EF-4F4F-A1A7-CAE88AAEF5BE}"/>
    <dgm:cxn modelId="{B77E6480-E52E-4F0D-A785-BE7D9A1F9516}" type="presOf" srcId="{03AF8D9F-9963-4759-A7FF-9CE928BF641E}" destId="{827AEBED-06FD-4C13-B0B2-01957230D48D}" srcOrd="0" destOrd="0" presId="urn:microsoft.com/office/officeart/2008/layout/HorizontalMultiLevelHierarchy"/>
    <dgm:cxn modelId="{0A7AF145-803D-425B-BC20-107EF9567C4F}" type="presOf" srcId="{F788B2F2-561A-40E0-818D-4AA604845175}" destId="{937460EA-184D-45AA-B09C-AD2F2C08F1F7}" srcOrd="0" destOrd="0" presId="urn:microsoft.com/office/officeart/2008/layout/HorizontalMultiLevelHierarchy"/>
    <dgm:cxn modelId="{4DC4685A-2DDF-4513-8A94-80EF01050BA9}" type="presOf" srcId="{C1C4E814-6B00-4DBA-8471-0E777F7AD269}" destId="{DFD7DAA5-D529-4971-9E3B-67293B64B29E}" srcOrd="1" destOrd="0" presId="urn:microsoft.com/office/officeart/2008/layout/HorizontalMultiLevelHierarchy"/>
    <dgm:cxn modelId="{925D890F-9376-46F8-A5C5-91AD72C13CDD}" type="presOf" srcId="{571EFE86-F1F3-4F5D-8C9C-50790F43D56D}" destId="{96AFF1C0-81CF-465D-A248-D3FC06BDA924}" srcOrd="0" destOrd="0" presId="urn:microsoft.com/office/officeart/2008/layout/HorizontalMultiLevelHierarchy"/>
    <dgm:cxn modelId="{DE489244-DF33-46E8-B447-65B926E353BA}" srcId="{6FACB4F3-2D39-4F24-B164-1BFE71EE634B}" destId="{C33BB858-36AF-48B1-98E3-1B0D8FE29877}" srcOrd="0" destOrd="0" parTransId="{52C60A51-4ECE-4DB9-AD40-8801C74E28F4}" sibTransId="{E6FD7ADC-1084-46A6-B7BE-543A1B1184DA}"/>
    <dgm:cxn modelId="{1BBC52F5-6497-489A-81DA-58BCF8F6936A}" srcId="{555408AF-1285-4A70-982C-BD37B5F9D1F3}" destId="{A8CA0CBF-F462-4080-9D2B-3516EF0484F6}" srcOrd="5" destOrd="0" parTransId="{6C564617-3FF5-4672-9F65-38B68844635D}" sibTransId="{0182947D-24DD-4A2E-90D3-DC7303658E70}"/>
    <dgm:cxn modelId="{FF782737-7ABD-4237-B6DD-129EA8470E43}" srcId="{555408AF-1285-4A70-982C-BD37B5F9D1F3}" destId="{3BC44745-D792-4703-A988-B9ADDABE3CAA}" srcOrd="6" destOrd="0" parTransId="{F788B2F2-561A-40E0-818D-4AA604845175}" sibTransId="{95FA1529-7029-4A13-9DB5-E1AC45A675D7}"/>
    <dgm:cxn modelId="{F44CAF66-B3B5-4EC4-BB69-C2BD6EE73CBD}" type="presOf" srcId="{65833CCD-5D0C-4610-A350-2C6CF002BA6F}" destId="{3E0466D6-291B-473C-AEA9-87D9D2FDE544}" srcOrd="1" destOrd="0" presId="urn:microsoft.com/office/officeart/2008/layout/HorizontalMultiLevelHierarchy"/>
    <dgm:cxn modelId="{B38602F2-F5C5-4951-92C1-D507224D47BA}" type="presOf" srcId="{12D99986-E823-4A14-BB4F-59B885D00C03}" destId="{868DBD11-E1F4-40D6-A3C2-267EB5FB96D4}" srcOrd="0" destOrd="0" presId="urn:microsoft.com/office/officeart/2008/layout/HorizontalMultiLevelHierarchy"/>
    <dgm:cxn modelId="{1D9C6479-D206-4D30-83D0-1A22E5CAD05E}" type="presOf" srcId="{C7FE16C2-BB8F-4B2E-B423-F6B6B3C10149}" destId="{4EB37D84-23EC-41B4-814E-4AE5033A8F60}" srcOrd="1" destOrd="0" presId="urn:microsoft.com/office/officeart/2008/layout/HorizontalMultiLevelHierarchy"/>
    <dgm:cxn modelId="{E74E4E1F-33DD-42F2-9ACB-62AC0C065491}" type="presOf" srcId="{BAF4245E-C45D-4273-B158-407A8FEEA73B}" destId="{19F7EB85-8AE5-4BB0-B4B3-18120AFD23C6}" srcOrd="0" destOrd="0" presId="urn:microsoft.com/office/officeart/2008/layout/HorizontalMultiLevelHierarchy"/>
    <dgm:cxn modelId="{E5AC2658-B34D-41D5-A62D-56EC7FB5879E}" srcId="{555408AF-1285-4A70-982C-BD37B5F9D1F3}" destId="{03AF8D9F-9963-4759-A7FF-9CE928BF641E}" srcOrd="2" destOrd="0" parTransId="{CCC062D3-5FB5-4416-AE91-FDC4D4205838}" sibTransId="{9BA96BA0-D79E-4B08-95CB-1F961ACBB4BC}"/>
    <dgm:cxn modelId="{B2BFAA48-B6C2-4018-8604-F6ED7FDE220A}" type="presOf" srcId="{CCC062D3-5FB5-4416-AE91-FDC4D4205838}" destId="{3A51C9CA-5E7F-4797-83A9-1006B4B0962B}" srcOrd="0" destOrd="0" presId="urn:microsoft.com/office/officeart/2008/layout/HorizontalMultiLevelHierarchy"/>
    <dgm:cxn modelId="{40BABC5C-59D7-4391-936E-46E612E88830}" type="presOf" srcId="{571EFE86-F1F3-4F5D-8C9C-50790F43D56D}" destId="{1496D574-208A-47DF-86AF-7DAFAFFC30D7}" srcOrd="1" destOrd="0" presId="urn:microsoft.com/office/officeart/2008/layout/HorizontalMultiLevelHierarchy"/>
    <dgm:cxn modelId="{E23E4F74-3E94-43B9-85DE-5DB586267718}" type="presOf" srcId="{BAF4245E-C45D-4273-B158-407A8FEEA73B}" destId="{FD537B62-8873-4F71-A49B-51E623610EE9}" srcOrd="1" destOrd="0" presId="urn:microsoft.com/office/officeart/2008/layout/HorizontalMultiLevelHierarchy"/>
    <dgm:cxn modelId="{0801E2E8-64EF-4244-84E0-407B057B8CBA}" type="presOf" srcId="{DA2C45EB-DA2C-451C-8C81-ED514083700C}" destId="{C42CB54C-44D0-4C50-A05F-7097F879AB94}" srcOrd="1" destOrd="0" presId="urn:microsoft.com/office/officeart/2008/layout/HorizontalMultiLevelHierarchy"/>
    <dgm:cxn modelId="{2E544031-F2EE-41BA-B29D-61FF3047952B}" type="presOf" srcId="{CCC062D3-5FB5-4416-AE91-FDC4D4205838}" destId="{ABEB6CAD-3033-4380-9FE7-69797BB9F5CD}" srcOrd="1" destOrd="0" presId="urn:microsoft.com/office/officeart/2008/layout/HorizontalMultiLevelHierarchy"/>
    <dgm:cxn modelId="{00AFB609-C3AD-495F-8E3B-61101801FE8B}" type="presOf" srcId="{780A26EE-D6DC-44BC-8D8D-68A36E15E876}" destId="{AEEE898D-E8A4-468E-83C9-1A3E57302B8F}" srcOrd="0" destOrd="0" presId="urn:microsoft.com/office/officeart/2008/layout/HorizontalMultiLevelHierarchy"/>
    <dgm:cxn modelId="{B4C3DA41-386C-4DF9-BA0A-967AF6F8064D}" type="presOf" srcId="{780A26EE-D6DC-44BC-8D8D-68A36E15E876}" destId="{745B1132-B311-4134-A340-CB03836DF45A}" srcOrd="1" destOrd="0" presId="urn:microsoft.com/office/officeart/2008/layout/HorizontalMultiLevelHierarchy"/>
    <dgm:cxn modelId="{8E01C08F-21A6-42EC-99DF-CB05B6B5662D}" type="presOf" srcId="{23139392-5095-4605-ADE5-704A03828677}" destId="{D232B235-C1E0-4516-993A-A24835EB1165}" srcOrd="0" destOrd="0" presId="urn:microsoft.com/office/officeart/2008/layout/HorizontalMultiLevelHierarchy"/>
    <dgm:cxn modelId="{48C78C7F-471B-4C49-AA22-F21713E355BA}" type="presOf" srcId="{DA2C45EB-DA2C-451C-8C81-ED514083700C}" destId="{8707E8A8-86C6-4BA4-BC8F-A473145778D3}" srcOrd="0" destOrd="0" presId="urn:microsoft.com/office/officeart/2008/layout/HorizontalMultiLevelHierarchy"/>
    <dgm:cxn modelId="{76F1F5C4-CF58-405B-8284-A662CF954777}" srcId="{555408AF-1285-4A70-982C-BD37B5F9D1F3}" destId="{53810877-235D-446D-BB1D-5A57566844D5}" srcOrd="3" destOrd="0" parTransId="{DA2C45EB-DA2C-451C-8C81-ED514083700C}" sibTransId="{CB955AFF-3E7B-4EC0-95C0-CFFE50BDBD63}"/>
    <dgm:cxn modelId="{AB0457F4-30F4-44C3-8AC6-EED447DDF82F}" srcId="{C33BB858-36AF-48B1-98E3-1B0D8FE29877}" destId="{3CEFEBC9-AF8D-478A-A3FE-96FF04B225C9}" srcOrd="0" destOrd="0" parTransId="{780A26EE-D6DC-44BC-8D8D-68A36E15E876}" sibTransId="{9157098F-E267-4F76-9E4B-3D5E31904410}"/>
    <dgm:cxn modelId="{2779D9BD-13BA-45CE-90FA-BB8A154714BD}" type="presOf" srcId="{C7FE16C2-BB8F-4B2E-B423-F6B6B3C10149}" destId="{092D6DF9-C737-44E9-86AE-DD75CBC51DAD}" srcOrd="0" destOrd="0" presId="urn:microsoft.com/office/officeart/2008/layout/HorizontalMultiLevelHierarchy"/>
    <dgm:cxn modelId="{40E91789-8F2C-4C25-A94E-64CF08669CC1}" srcId="{555408AF-1285-4A70-982C-BD37B5F9D1F3}" destId="{F09FD852-2589-483D-8669-F1B55BD799D4}" srcOrd="1" destOrd="0" parTransId="{65833CCD-5D0C-4610-A350-2C6CF002BA6F}" sibTransId="{E4E1B23A-4257-43F0-8BAB-6C3A2146D130}"/>
    <dgm:cxn modelId="{005BC220-8184-4755-877F-5B47725CCFDF}" type="presParOf" srcId="{E64479B4-222B-4E6A-A0F9-41668018FF37}" destId="{EC547F6C-7FA3-4949-8B58-614DC21FE0AD}" srcOrd="0" destOrd="0" presId="urn:microsoft.com/office/officeart/2008/layout/HorizontalMultiLevelHierarchy"/>
    <dgm:cxn modelId="{2CBB351D-18F8-42B3-AFEE-0F7161301D5B}" type="presParOf" srcId="{EC547F6C-7FA3-4949-8B58-614DC21FE0AD}" destId="{79C9A54B-E015-47E9-9F13-0533B61AF418}" srcOrd="0" destOrd="0" presId="urn:microsoft.com/office/officeart/2008/layout/HorizontalMultiLevelHierarchy"/>
    <dgm:cxn modelId="{ED1D6DD0-AB9E-44E4-A036-00F693468482}" type="presParOf" srcId="{EC547F6C-7FA3-4949-8B58-614DC21FE0AD}" destId="{22C694B4-924E-41BA-AC2B-673160223EB1}" srcOrd="1" destOrd="0" presId="urn:microsoft.com/office/officeart/2008/layout/HorizontalMultiLevelHierarchy"/>
    <dgm:cxn modelId="{5A61AB49-8AD5-4436-9C1A-17D4B3DD9E56}" type="presParOf" srcId="{22C694B4-924E-41BA-AC2B-673160223EB1}" destId="{AEEE898D-E8A4-468E-83C9-1A3E57302B8F}" srcOrd="0" destOrd="0" presId="urn:microsoft.com/office/officeart/2008/layout/HorizontalMultiLevelHierarchy"/>
    <dgm:cxn modelId="{3FCBB9C2-1049-4A49-944A-181A918F33A1}" type="presParOf" srcId="{AEEE898D-E8A4-468E-83C9-1A3E57302B8F}" destId="{745B1132-B311-4134-A340-CB03836DF45A}" srcOrd="0" destOrd="0" presId="urn:microsoft.com/office/officeart/2008/layout/HorizontalMultiLevelHierarchy"/>
    <dgm:cxn modelId="{D66D094C-E6B4-4590-BCF8-EE0AB6005DA0}" type="presParOf" srcId="{22C694B4-924E-41BA-AC2B-673160223EB1}" destId="{EA03810C-F33B-41F2-BBEF-E62E2C4BCEF0}" srcOrd="1" destOrd="0" presId="urn:microsoft.com/office/officeart/2008/layout/HorizontalMultiLevelHierarchy"/>
    <dgm:cxn modelId="{A6BE13E3-2C95-4626-BCE4-3E80B1CC3BAD}" type="presParOf" srcId="{EA03810C-F33B-41F2-BBEF-E62E2C4BCEF0}" destId="{19AA1816-65D0-417E-AC82-C42EC41A5D8A}" srcOrd="0" destOrd="0" presId="urn:microsoft.com/office/officeart/2008/layout/HorizontalMultiLevelHierarchy"/>
    <dgm:cxn modelId="{C1229B7F-489D-4EF1-8435-12B8F9EF602E}" type="presParOf" srcId="{EA03810C-F33B-41F2-BBEF-E62E2C4BCEF0}" destId="{2D09DC6E-C261-4158-9531-47726AAB7F91}" srcOrd="1" destOrd="0" presId="urn:microsoft.com/office/officeart/2008/layout/HorizontalMultiLevelHierarchy"/>
    <dgm:cxn modelId="{7C65B2EC-61E0-4AAE-A145-1AF4F425F70D}" type="presParOf" srcId="{22C694B4-924E-41BA-AC2B-673160223EB1}" destId="{19F7EB85-8AE5-4BB0-B4B3-18120AFD23C6}" srcOrd="2" destOrd="0" presId="urn:microsoft.com/office/officeart/2008/layout/HorizontalMultiLevelHierarchy"/>
    <dgm:cxn modelId="{D402E8A3-10EA-435B-B302-846FDCF5F953}" type="presParOf" srcId="{19F7EB85-8AE5-4BB0-B4B3-18120AFD23C6}" destId="{FD537B62-8873-4F71-A49B-51E623610EE9}" srcOrd="0" destOrd="0" presId="urn:microsoft.com/office/officeart/2008/layout/HorizontalMultiLevelHierarchy"/>
    <dgm:cxn modelId="{624F83CA-FE91-4F4A-A5B8-23168B51B313}" type="presParOf" srcId="{22C694B4-924E-41BA-AC2B-673160223EB1}" destId="{0A966323-F28D-4C5D-ACFD-3BDEA125EAB6}" srcOrd="3" destOrd="0" presId="urn:microsoft.com/office/officeart/2008/layout/HorizontalMultiLevelHierarchy"/>
    <dgm:cxn modelId="{423E230E-D3DB-4C9C-BE61-F82057BF6E42}" type="presParOf" srcId="{0A966323-F28D-4C5D-ACFD-3BDEA125EAB6}" destId="{78CAD556-77F9-46E7-ADA5-56D8B1BC0A18}" srcOrd="0" destOrd="0" presId="urn:microsoft.com/office/officeart/2008/layout/HorizontalMultiLevelHierarchy"/>
    <dgm:cxn modelId="{100855F5-824B-4875-932A-26441F173ED8}" type="presParOf" srcId="{0A966323-F28D-4C5D-ACFD-3BDEA125EAB6}" destId="{FD213506-7B10-443F-A353-B4F16072FA47}" srcOrd="1" destOrd="0" presId="urn:microsoft.com/office/officeart/2008/layout/HorizontalMultiLevelHierarchy"/>
    <dgm:cxn modelId="{7F976A25-7472-4BA0-B281-93E6396B269A}" type="presParOf" srcId="{FD213506-7B10-443F-A353-B4F16072FA47}" destId="{96AFF1C0-81CF-465D-A248-D3FC06BDA924}" srcOrd="0" destOrd="0" presId="urn:microsoft.com/office/officeart/2008/layout/HorizontalMultiLevelHierarchy"/>
    <dgm:cxn modelId="{8C810F5B-58A6-4E9E-85A4-B7792FDF66FD}" type="presParOf" srcId="{96AFF1C0-81CF-465D-A248-D3FC06BDA924}" destId="{1496D574-208A-47DF-86AF-7DAFAFFC30D7}" srcOrd="0" destOrd="0" presId="urn:microsoft.com/office/officeart/2008/layout/HorizontalMultiLevelHierarchy"/>
    <dgm:cxn modelId="{504CE938-20C6-424F-A78B-713DEA50E486}" type="presParOf" srcId="{FD213506-7B10-443F-A353-B4F16072FA47}" destId="{DAFCB199-2740-42B6-A317-13050F8E07FB}" srcOrd="1" destOrd="0" presId="urn:microsoft.com/office/officeart/2008/layout/HorizontalMultiLevelHierarchy"/>
    <dgm:cxn modelId="{EE1FE25B-917A-4705-AEA0-D8448080F0B0}" type="presParOf" srcId="{DAFCB199-2740-42B6-A317-13050F8E07FB}" destId="{868DBD11-E1F4-40D6-A3C2-267EB5FB96D4}" srcOrd="0" destOrd="0" presId="urn:microsoft.com/office/officeart/2008/layout/HorizontalMultiLevelHierarchy"/>
    <dgm:cxn modelId="{1B0CDD98-61A4-444B-A360-59CC64884350}" type="presParOf" srcId="{DAFCB199-2740-42B6-A317-13050F8E07FB}" destId="{4AE0033A-2F02-41CD-B652-5A3CB75CBCBA}" srcOrd="1" destOrd="0" presId="urn:microsoft.com/office/officeart/2008/layout/HorizontalMultiLevelHierarchy"/>
    <dgm:cxn modelId="{8E7B8E87-CAEE-490B-9E6D-938D5FB8B09A}" type="presParOf" srcId="{FD213506-7B10-443F-A353-B4F16072FA47}" destId="{E15135C7-FEDD-41EE-81B3-3466B47694F1}" srcOrd="2" destOrd="0" presId="urn:microsoft.com/office/officeart/2008/layout/HorizontalMultiLevelHierarchy"/>
    <dgm:cxn modelId="{FB6819BF-FA6A-4564-AB1B-130C3FB74F7D}" type="presParOf" srcId="{E15135C7-FEDD-41EE-81B3-3466B47694F1}" destId="{3E0466D6-291B-473C-AEA9-87D9D2FDE544}" srcOrd="0" destOrd="0" presId="urn:microsoft.com/office/officeart/2008/layout/HorizontalMultiLevelHierarchy"/>
    <dgm:cxn modelId="{E2207CB7-7BC4-45F1-8216-1A6AAD588795}" type="presParOf" srcId="{FD213506-7B10-443F-A353-B4F16072FA47}" destId="{FA0FB2A2-9F89-4C18-9255-E981EBF07A1E}" srcOrd="3" destOrd="0" presId="urn:microsoft.com/office/officeart/2008/layout/HorizontalMultiLevelHierarchy"/>
    <dgm:cxn modelId="{9D013EF1-206E-4AB3-B2A1-428124CD1AA0}" type="presParOf" srcId="{FA0FB2A2-9F89-4C18-9255-E981EBF07A1E}" destId="{D7F88F6C-D455-42C4-A9F1-BEE9D509331C}" srcOrd="0" destOrd="0" presId="urn:microsoft.com/office/officeart/2008/layout/HorizontalMultiLevelHierarchy"/>
    <dgm:cxn modelId="{596FC676-810A-4C2B-B05F-E2FF1662247F}" type="presParOf" srcId="{FA0FB2A2-9F89-4C18-9255-E981EBF07A1E}" destId="{776936BE-E1AF-4943-9B19-80F657DBD054}" srcOrd="1" destOrd="0" presId="urn:microsoft.com/office/officeart/2008/layout/HorizontalMultiLevelHierarchy"/>
    <dgm:cxn modelId="{704B0068-D26B-4DDE-9C95-42B594075214}" type="presParOf" srcId="{FD213506-7B10-443F-A353-B4F16072FA47}" destId="{3A51C9CA-5E7F-4797-83A9-1006B4B0962B}" srcOrd="4" destOrd="0" presId="urn:microsoft.com/office/officeart/2008/layout/HorizontalMultiLevelHierarchy"/>
    <dgm:cxn modelId="{7BAD912F-D155-4FA8-9E85-D8A6278FD0D7}" type="presParOf" srcId="{3A51C9CA-5E7F-4797-83A9-1006B4B0962B}" destId="{ABEB6CAD-3033-4380-9FE7-69797BB9F5CD}" srcOrd="0" destOrd="0" presId="urn:microsoft.com/office/officeart/2008/layout/HorizontalMultiLevelHierarchy"/>
    <dgm:cxn modelId="{9C173CC5-93AB-430C-8CE1-D2CC7DC183D8}" type="presParOf" srcId="{FD213506-7B10-443F-A353-B4F16072FA47}" destId="{908251D1-A1DF-4EC2-9984-098CC110D887}" srcOrd="5" destOrd="0" presId="urn:microsoft.com/office/officeart/2008/layout/HorizontalMultiLevelHierarchy"/>
    <dgm:cxn modelId="{D9EA56B1-97DE-458A-8FE3-840D163AD63C}" type="presParOf" srcId="{908251D1-A1DF-4EC2-9984-098CC110D887}" destId="{827AEBED-06FD-4C13-B0B2-01957230D48D}" srcOrd="0" destOrd="0" presId="urn:microsoft.com/office/officeart/2008/layout/HorizontalMultiLevelHierarchy"/>
    <dgm:cxn modelId="{C16782EE-1F62-406B-AA5F-37132F2CF738}" type="presParOf" srcId="{908251D1-A1DF-4EC2-9984-098CC110D887}" destId="{1FCB3902-AF9A-464D-885D-BE4B799E30EC}" srcOrd="1" destOrd="0" presId="urn:microsoft.com/office/officeart/2008/layout/HorizontalMultiLevelHierarchy"/>
    <dgm:cxn modelId="{71DABF03-992D-476E-AE00-B7A3EDB53F54}" type="presParOf" srcId="{FD213506-7B10-443F-A353-B4F16072FA47}" destId="{8707E8A8-86C6-4BA4-BC8F-A473145778D3}" srcOrd="6" destOrd="0" presId="urn:microsoft.com/office/officeart/2008/layout/HorizontalMultiLevelHierarchy"/>
    <dgm:cxn modelId="{AC6D421B-F555-410A-86F1-5A10E0BB538D}" type="presParOf" srcId="{8707E8A8-86C6-4BA4-BC8F-A473145778D3}" destId="{C42CB54C-44D0-4C50-A05F-7097F879AB94}" srcOrd="0" destOrd="0" presId="urn:microsoft.com/office/officeart/2008/layout/HorizontalMultiLevelHierarchy"/>
    <dgm:cxn modelId="{D93069E2-4170-4F91-9CD8-3BFAE0ED7848}" type="presParOf" srcId="{FD213506-7B10-443F-A353-B4F16072FA47}" destId="{BA091D8F-CD77-4D59-8E27-0DC6C64C976E}" srcOrd="7" destOrd="0" presId="urn:microsoft.com/office/officeart/2008/layout/HorizontalMultiLevelHierarchy"/>
    <dgm:cxn modelId="{0DA36F9F-F1DF-4D8D-8D5C-373474337977}" type="presParOf" srcId="{BA091D8F-CD77-4D59-8E27-0DC6C64C976E}" destId="{CC92953C-C335-4CA5-95C0-B9583C097701}" srcOrd="0" destOrd="0" presId="urn:microsoft.com/office/officeart/2008/layout/HorizontalMultiLevelHierarchy"/>
    <dgm:cxn modelId="{0548FC49-8EC4-4F81-A364-734D15031343}" type="presParOf" srcId="{BA091D8F-CD77-4D59-8E27-0DC6C64C976E}" destId="{71F33B36-7AA0-4E04-AC92-8B516251CA05}" srcOrd="1" destOrd="0" presId="urn:microsoft.com/office/officeart/2008/layout/HorizontalMultiLevelHierarchy"/>
    <dgm:cxn modelId="{989BAA64-6A5A-469D-B9C8-0A1B9BD6C9C5}" type="presParOf" srcId="{FD213506-7B10-443F-A353-B4F16072FA47}" destId="{D232B235-C1E0-4516-993A-A24835EB1165}" srcOrd="8" destOrd="0" presId="urn:microsoft.com/office/officeart/2008/layout/HorizontalMultiLevelHierarchy"/>
    <dgm:cxn modelId="{FF14DBFB-3FE1-4953-A9B4-AB1FED712ABB}" type="presParOf" srcId="{D232B235-C1E0-4516-993A-A24835EB1165}" destId="{20EF0EAC-B77A-448B-BF95-8EA027746AD8}" srcOrd="0" destOrd="0" presId="urn:microsoft.com/office/officeart/2008/layout/HorizontalMultiLevelHierarchy"/>
    <dgm:cxn modelId="{A7CD3352-7FE8-4F0B-8FB7-4A895FF3AB32}" type="presParOf" srcId="{FD213506-7B10-443F-A353-B4F16072FA47}" destId="{FA36D94A-16D0-401F-B9E5-1FA2D2199E8D}" srcOrd="9" destOrd="0" presId="urn:microsoft.com/office/officeart/2008/layout/HorizontalMultiLevelHierarchy"/>
    <dgm:cxn modelId="{C58E5A82-0C03-4D82-917A-1C61661AEB7A}" type="presParOf" srcId="{FA36D94A-16D0-401F-B9E5-1FA2D2199E8D}" destId="{7394CA64-4259-4CCC-B12A-65896AF6F839}" srcOrd="0" destOrd="0" presId="urn:microsoft.com/office/officeart/2008/layout/HorizontalMultiLevelHierarchy"/>
    <dgm:cxn modelId="{291F071D-F671-4B09-AC3E-99D7AC4262C1}" type="presParOf" srcId="{FA36D94A-16D0-401F-B9E5-1FA2D2199E8D}" destId="{99DD03CF-AED0-451E-9CE4-72D354DA1820}" srcOrd="1" destOrd="0" presId="urn:microsoft.com/office/officeart/2008/layout/HorizontalMultiLevelHierarchy"/>
    <dgm:cxn modelId="{446569EE-4686-4C22-9472-033F3167DC4E}" type="presParOf" srcId="{FD213506-7B10-443F-A353-B4F16072FA47}" destId="{55EE2743-2BED-4E99-85BC-594146909F80}" srcOrd="10" destOrd="0" presId="urn:microsoft.com/office/officeart/2008/layout/HorizontalMultiLevelHierarchy"/>
    <dgm:cxn modelId="{2F0D35A9-E37F-4578-88EA-5C4C652F76B2}" type="presParOf" srcId="{55EE2743-2BED-4E99-85BC-594146909F80}" destId="{14E5AEEA-5233-4B5A-A911-A67622A0F709}" srcOrd="0" destOrd="0" presId="urn:microsoft.com/office/officeart/2008/layout/HorizontalMultiLevelHierarchy"/>
    <dgm:cxn modelId="{C4F20B91-C7AE-4F27-859B-69FDAB50BCA4}" type="presParOf" srcId="{FD213506-7B10-443F-A353-B4F16072FA47}" destId="{BD5F7636-91AA-4101-A32F-B9B39E93B17E}" srcOrd="11" destOrd="0" presId="urn:microsoft.com/office/officeart/2008/layout/HorizontalMultiLevelHierarchy"/>
    <dgm:cxn modelId="{318E9D96-96BF-4125-8DB3-6CF82629EAD3}" type="presParOf" srcId="{BD5F7636-91AA-4101-A32F-B9B39E93B17E}" destId="{ED75CEE2-C07A-41C6-8A66-D0736DCE3B0C}" srcOrd="0" destOrd="0" presId="urn:microsoft.com/office/officeart/2008/layout/HorizontalMultiLevelHierarchy"/>
    <dgm:cxn modelId="{0FC01AFA-17F2-42D4-8F25-AEB2A2DA8C6D}" type="presParOf" srcId="{BD5F7636-91AA-4101-A32F-B9B39E93B17E}" destId="{CCD9B272-2F42-423E-90EC-90E3C2F7975C}" srcOrd="1" destOrd="0" presId="urn:microsoft.com/office/officeart/2008/layout/HorizontalMultiLevelHierarchy"/>
    <dgm:cxn modelId="{75D185EC-3DA7-482B-B42E-51F2AB39E5B8}" type="presParOf" srcId="{FD213506-7B10-443F-A353-B4F16072FA47}" destId="{937460EA-184D-45AA-B09C-AD2F2C08F1F7}" srcOrd="12" destOrd="0" presId="urn:microsoft.com/office/officeart/2008/layout/HorizontalMultiLevelHierarchy"/>
    <dgm:cxn modelId="{C2BE9400-60D2-44B9-8C0C-CE3DFF174B1C}" type="presParOf" srcId="{937460EA-184D-45AA-B09C-AD2F2C08F1F7}" destId="{012AC810-574B-4704-B871-0DF9565FF857}" srcOrd="0" destOrd="0" presId="urn:microsoft.com/office/officeart/2008/layout/HorizontalMultiLevelHierarchy"/>
    <dgm:cxn modelId="{6418A89E-59A1-43F6-9E1C-7F5684494B01}" type="presParOf" srcId="{FD213506-7B10-443F-A353-B4F16072FA47}" destId="{454E804B-8811-49C3-890D-89F131EAE426}" srcOrd="13" destOrd="0" presId="urn:microsoft.com/office/officeart/2008/layout/HorizontalMultiLevelHierarchy"/>
    <dgm:cxn modelId="{71DFB593-F141-45F5-808B-9F6205D02708}" type="presParOf" srcId="{454E804B-8811-49C3-890D-89F131EAE426}" destId="{7DACC57A-9C14-424C-9377-B963AFCA565B}" srcOrd="0" destOrd="0" presId="urn:microsoft.com/office/officeart/2008/layout/HorizontalMultiLevelHierarchy"/>
    <dgm:cxn modelId="{E7DB7EEF-14D2-41A3-A638-60FE4DF2ADEC}" type="presParOf" srcId="{454E804B-8811-49C3-890D-89F131EAE426}" destId="{8CAD86D5-0DD9-413B-97A5-0A42AD5FFC3D}" srcOrd="1" destOrd="0" presId="urn:microsoft.com/office/officeart/2008/layout/HorizontalMultiLevelHierarchy"/>
    <dgm:cxn modelId="{FE1DB24B-EE41-44B8-AAAD-989A198B0721}" type="presParOf" srcId="{22C694B4-924E-41BA-AC2B-673160223EB1}" destId="{092D6DF9-C737-44E9-86AE-DD75CBC51DAD}" srcOrd="4" destOrd="0" presId="urn:microsoft.com/office/officeart/2008/layout/HorizontalMultiLevelHierarchy"/>
    <dgm:cxn modelId="{747231AC-295F-4826-B671-FCA3753D12B0}" type="presParOf" srcId="{092D6DF9-C737-44E9-86AE-DD75CBC51DAD}" destId="{4EB37D84-23EC-41B4-814E-4AE5033A8F60}" srcOrd="0" destOrd="0" presId="urn:microsoft.com/office/officeart/2008/layout/HorizontalMultiLevelHierarchy"/>
    <dgm:cxn modelId="{75ECEA70-48C8-488C-8CB8-4771D06960A2}" type="presParOf" srcId="{22C694B4-924E-41BA-AC2B-673160223EB1}" destId="{EB316E78-8C37-46F2-A628-CF0E27EB8C3B}" srcOrd="5" destOrd="0" presId="urn:microsoft.com/office/officeart/2008/layout/HorizontalMultiLevelHierarchy"/>
    <dgm:cxn modelId="{FA0685D0-4061-445A-8384-8B0926A52B63}" type="presParOf" srcId="{EB316E78-8C37-46F2-A628-CF0E27EB8C3B}" destId="{6CC5CDDF-A78D-4329-9D36-5C0AAD7A8C41}" srcOrd="0" destOrd="0" presId="urn:microsoft.com/office/officeart/2008/layout/HorizontalMultiLevelHierarchy"/>
    <dgm:cxn modelId="{B06C1D18-AF0B-4C99-9302-A90213451F77}" type="presParOf" srcId="{EB316E78-8C37-46F2-A628-CF0E27EB8C3B}" destId="{79B0926B-C8D8-4316-9684-4289D34DCEBC}" srcOrd="1" destOrd="0" presId="urn:microsoft.com/office/officeart/2008/layout/HorizontalMultiLevelHierarchy"/>
    <dgm:cxn modelId="{4B11D1B5-77DD-4949-BD96-3BF03D0E3277}" type="presParOf" srcId="{22C694B4-924E-41BA-AC2B-673160223EB1}" destId="{E14D7067-583B-415F-A737-C3011F8D63B3}" srcOrd="6" destOrd="0" presId="urn:microsoft.com/office/officeart/2008/layout/HorizontalMultiLevelHierarchy"/>
    <dgm:cxn modelId="{BD8D6145-FE00-4335-A76A-3BF6BB6A5FB3}" type="presParOf" srcId="{E14D7067-583B-415F-A737-C3011F8D63B3}" destId="{DFD7DAA5-D529-4971-9E3B-67293B64B29E}" srcOrd="0" destOrd="0" presId="urn:microsoft.com/office/officeart/2008/layout/HorizontalMultiLevelHierarchy"/>
    <dgm:cxn modelId="{11D07878-909A-4603-88E0-25226684808F}" type="presParOf" srcId="{22C694B4-924E-41BA-AC2B-673160223EB1}" destId="{6126F57B-ACDD-43D2-8014-E8FD991D103E}" srcOrd="7" destOrd="0" presId="urn:microsoft.com/office/officeart/2008/layout/HorizontalMultiLevelHierarchy"/>
    <dgm:cxn modelId="{CDEBC870-ABFC-4846-AADF-1280DF48D49C}" type="presParOf" srcId="{6126F57B-ACDD-43D2-8014-E8FD991D103E}" destId="{7BD7FD5A-ABC5-4DFD-A6E3-2E40C5399627}" srcOrd="0" destOrd="0" presId="urn:microsoft.com/office/officeart/2008/layout/HorizontalMultiLevelHierarchy"/>
    <dgm:cxn modelId="{2D9F0DB0-269C-43B7-AD32-556295555E59}" type="presParOf" srcId="{6126F57B-ACDD-43D2-8014-E8FD991D103E}" destId="{D1998B43-406E-4C88-9D74-F2143F659F8E}" srcOrd="1" destOrd="0" presId="urn:microsoft.com/office/officeart/2008/layout/HorizontalMultiLevelHierarchy"/>
    <dgm:cxn modelId="{855691FE-0AAE-44E3-838F-F3CE17034809}" type="presParOf" srcId="{22C694B4-924E-41BA-AC2B-673160223EB1}" destId="{EF601810-FE04-418D-A585-C5627825A457}" srcOrd="8" destOrd="0" presId="urn:microsoft.com/office/officeart/2008/layout/HorizontalMultiLevelHierarchy"/>
    <dgm:cxn modelId="{E0D8A579-6CFA-4E4F-86C2-C33ACA0AF0B2}" type="presParOf" srcId="{EF601810-FE04-418D-A585-C5627825A457}" destId="{F2B80FCB-B9FA-4A1E-B4C1-466667C15544}" srcOrd="0" destOrd="0" presId="urn:microsoft.com/office/officeart/2008/layout/HorizontalMultiLevelHierarchy"/>
    <dgm:cxn modelId="{C3D9038C-81A2-4639-991D-6870FDEC3491}" type="presParOf" srcId="{22C694B4-924E-41BA-AC2B-673160223EB1}" destId="{A492F536-81C4-4FAC-8AD4-71998A7B202E}" srcOrd="9" destOrd="0" presId="urn:microsoft.com/office/officeart/2008/layout/HorizontalMultiLevelHierarchy"/>
    <dgm:cxn modelId="{A64263A4-E878-4CB0-A218-DD2B538B724C}" type="presParOf" srcId="{A492F536-81C4-4FAC-8AD4-71998A7B202E}" destId="{27BC8C67-6CCB-4CC7-93E2-14AC29BAE881}" srcOrd="0" destOrd="0" presId="urn:microsoft.com/office/officeart/2008/layout/HorizontalMultiLevelHierarchy"/>
    <dgm:cxn modelId="{F44F5679-4630-482D-9CC3-59E34B9FCC52}" type="presParOf" srcId="{A492F536-81C4-4FAC-8AD4-71998A7B202E}" destId="{473AAE5F-056A-4FEC-8E60-F1991EBC36DE}" srcOrd="1" destOrd="0" presId="urn:microsoft.com/office/officeart/2008/layout/HorizontalMultiLevelHierarchy"/>
  </dgm:cxnLst>
  <dgm:bg/>
  <dgm:whole>
    <a:ln w="285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4ED3-177B-42C4-9F34-AC8A77E533C8}">
      <dsp:nvSpPr>
        <dsp:cNvPr id="0" name=""/>
        <dsp:cNvSpPr/>
      </dsp:nvSpPr>
      <dsp:spPr>
        <a:xfrm rot="16200000">
          <a:off x="571500" y="-571500"/>
          <a:ext cx="3429000" cy="45720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u="sng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u="sng" kern="1200" dirty="0" smtClean="0"/>
            <a:t>FORTALEZAS</a:t>
          </a:r>
        </a:p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Servicio innovador de transporte     privado de puerta a puerta</a:t>
          </a:r>
        </a:p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-Transportación exclusiva para estudiantes universitarios</a:t>
          </a:r>
        </a:p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-Unidades de lujo con sistema de localización satelital</a:t>
          </a:r>
          <a:endParaRPr lang="es-EC" sz="1400" kern="1200" dirty="0"/>
        </a:p>
      </dsp:txBody>
      <dsp:txXfrm rot="5400000">
        <a:off x="-1" y="1"/>
        <a:ext cx="4572000" cy="2571750"/>
      </dsp:txXfrm>
    </dsp:sp>
    <dsp:sp modelId="{FDA1E33E-CB89-4C79-BB3D-E458655CD52C}">
      <dsp:nvSpPr>
        <dsp:cNvPr id="0" name=""/>
        <dsp:cNvSpPr/>
      </dsp:nvSpPr>
      <dsp:spPr>
        <a:xfrm>
          <a:off x="4572000" y="0"/>
          <a:ext cx="4572000" cy="3429000"/>
        </a:xfrm>
        <a:prstGeom prst="round1Rect">
          <a:avLst/>
        </a:prstGeom>
        <a:gradFill rotWithShape="0">
          <a:gsLst>
            <a:gs pos="0">
              <a:schemeClr val="accent2">
                <a:hueOff val="-2185134"/>
                <a:satOff val="-2592"/>
                <a:lumOff val="-1372"/>
                <a:alphaOff val="0"/>
                <a:lumMod val="95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2185134"/>
              <a:satOff val="-2592"/>
              <a:lumOff val="-1372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u="sng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u="sng" kern="1200" dirty="0" smtClean="0"/>
            <a:t>OPORTUNIDADES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- </a:t>
          </a:r>
          <a:r>
            <a:rPr lang="es-MX" sz="1400" kern="1200" dirty="0" smtClean="0"/>
            <a:t>Captación de mercado </a:t>
          </a:r>
          <a:r>
            <a:rPr lang="es-MX" sz="1400" kern="1200" smtClean="0"/>
            <a:t>estudiantil que </a:t>
          </a:r>
          <a:r>
            <a:rPr lang="es-MX" sz="1400" kern="1200" dirty="0" smtClean="0"/>
            <a:t>necesita optimizar tiempo </a:t>
          </a:r>
          <a:r>
            <a:rPr lang="es-MX" sz="1400" kern="1200" smtClean="0"/>
            <a:t>al momento </a:t>
          </a:r>
          <a:r>
            <a:rPr lang="es-MX" sz="1400" kern="1200" dirty="0" smtClean="0"/>
            <a:t>de retornar a su domicilio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- </a:t>
          </a:r>
          <a:r>
            <a:rPr lang="es-MX" sz="1400" kern="1200" dirty="0" smtClean="0"/>
            <a:t>Modelo del negocio expandible </a:t>
          </a:r>
          <a:r>
            <a:rPr lang="es-MX" sz="1400" kern="1200" smtClean="0"/>
            <a:t>a otras </a:t>
          </a:r>
          <a:r>
            <a:rPr lang="es-MX" sz="1400" kern="1200" dirty="0" smtClean="0"/>
            <a:t>universidades de la   </a:t>
          </a:r>
          <a:r>
            <a:rPr lang="es-MX" sz="1400" kern="1200" smtClean="0"/>
            <a:t>ciudad de </a:t>
          </a:r>
          <a:r>
            <a:rPr lang="es-MX" sz="1400" kern="1200" dirty="0" smtClean="0"/>
            <a:t>Guayaquil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- No existe competencia directa</a:t>
          </a:r>
          <a:endParaRPr lang="es-EC" sz="1400" kern="1200" dirty="0"/>
        </a:p>
      </dsp:txBody>
      <dsp:txXfrm>
        <a:off x="4572000" y="0"/>
        <a:ext cx="4572000" cy="2571750"/>
      </dsp:txXfrm>
    </dsp:sp>
    <dsp:sp modelId="{B8C62E80-4329-43AE-94C8-87D17FD21F2B}">
      <dsp:nvSpPr>
        <dsp:cNvPr id="0" name=""/>
        <dsp:cNvSpPr/>
      </dsp:nvSpPr>
      <dsp:spPr>
        <a:xfrm rot="10800000">
          <a:off x="0" y="3429000"/>
          <a:ext cx="4572000" cy="3429000"/>
        </a:xfrm>
        <a:prstGeom prst="round1Rect">
          <a:avLst/>
        </a:prstGeom>
        <a:gradFill rotWithShape="0">
          <a:gsLst>
            <a:gs pos="0">
              <a:schemeClr val="accent2">
                <a:hueOff val="-4370269"/>
                <a:satOff val="-5184"/>
                <a:lumOff val="-2745"/>
                <a:alphaOff val="0"/>
                <a:lumMod val="95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4370269"/>
              <a:satOff val="-5184"/>
              <a:lumOff val="-2745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u="sng" kern="1200" dirty="0" smtClean="0"/>
            <a:t>DEBILIDADES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</a:t>
          </a:r>
          <a:r>
            <a:rPr lang="es-MX" sz="1400" kern="1200" dirty="0" smtClean="0"/>
            <a:t>Precios no asequibles para toda la población    objetivo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- Poca acogida de nuestro servicio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- </a:t>
          </a:r>
          <a:r>
            <a:rPr lang="es-EC" sz="1400" kern="1200" dirty="0" smtClean="0"/>
            <a:t>No poder llegar a todas las ciudades del país donde residan los estudiantes universitarios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 rot="10800000">
        <a:off x="0" y="4286249"/>
        <a:ext cx="4572000" cy="2571750"/>
      </dsp:txXfrm>
    </dsp:sp>
    <dsp:sp modelId="{6FE47ECD-2439-4938-AB55-148BCEEDC14C}">
      <dsp:nvSpPr>
        <dsp:cNvPr id="0" name=""/>
        <dsp:cNvSpPr/>
      </dsp:nvSpPr>
      <dsp:spPr>
        <a:xfrm rot="5400000">
          <a:off x="5165257" y="2879257"/>
          <a:ext cx="3385485" cy="4572000"/>
        </a:xfrm>
        <a:prstGeom prst="round1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-6555403"/>
              <a:satOff val="-7776"/>
              <a:lumOff val="-4117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u="sng" kern="1200" dirty="0" smtClean="0"/>
            <a:t>AMENZAS</a:t>
          </a:r>
        </a:p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Posible creación de empresas privadas similares ajenas o de la propia universidad</a:t>
          </a:r>
        </a:p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Aumento en la gasolina, repuesto mecánicos, etc.</a:t>
          </a:r>
        </a:p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-Barreras legales para el ingreso de la nueva compañía de transporte</a:t>
          </a:r>
          <a:endParaRPr lang="es-EC" sz="1400" kern="1200" dirty="0"/>
        </a:p>
      </dsp:txBody>
      <dsp:txXfrm rot="-5400000">
        <a:off x="4571999" y="4318885"/>
        <a:ext cx="4572000" cy="2539114"/>
      </dsp:txXfrm>
    </dsp:sp>
    <dsp:sp modelId="{E8BFE677-5CFD-4CC6-91E2-D5B1DE0F7CDE}">
      <dsp:nvSpPr>
        <dsp:cNvPr id="0" name=""/>
        <dsp:cNvSpPr/>
      </dsp:nvSpPr>
      <dsp:spPr>
        <a:xfrm>
          <a:off x="3200399" y="2571750"/>
          <a:ext cx="2743200" cy="171450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tint val="4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FODA</a:t>
          </a:r>
          <a:endParaRPr lang="es-EC" sz="6500" kern="1200" dirty="0"/>
        </a:p>
      </dsp:txBody>
      <dsp:txXfrm>
        <a:off x="3284094" y="2655445"/>
        <a:ext cx="2575810" cy="1547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01810-FE04-418D-A585-C5627825A457}">
      <dsp:nvSpPr>
        <dsp:cNvPr id="0" name=""/>
        <dsp:cNvSpPr/>
      </dsp:nvSpPr>
      <dsp:spPr>
        <a:xfrm>
          <a:off x="1996566" y="3028511"/>
          <a:ext cx="361194" cy="1376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97" y="0"/>
              </a:lnTo>
              <a:lnTo>
                <a:pt x="180597" y="1376502"/>
              </a:lnTo>
              <a:lnTo>
                <a:pt x="361194" y="13765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41586" y="3681184"/>
        <a:ext cx="71155" cy="71155"/>
      </dsp:txXfrm>
    </dsp:sp>
    <dsp:sp modelId="{E14D7067-583B-415F-A737-C3011F8D63B3}">
      <dsp:nvSpPr>
        <dsp:cNvPr id="0" name=""/>
        <dsp:cNvSpPr/>
      </dsp:nvSpPr>
      <dsp:spPr>
        <a:xfrm>
          <a:off x="1996566" y="3028511"/>
          <a:ext cx="361194" cy="68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97" y="0"/>
              </a:lnTo>
              <a:lnTo>
                <a:pt x="180597" y="688251"/>
              </a:lnTo>
              <a:lnTo>
                <a:pt x="361194" y="6882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57732" y="3353205"/>
        <a:ext cx="38863" cy="38863"/>
      </dsp:txXfrm>
    </dsp:sp>
    <dsp:sp modelId="{092D6DF9-C737-44E9-86AE-DD75CBC51DAD}">
      <dsp:nvSpPr>
        <dsp:cNvPr id="0" name=""/>
        <dsp:cNvSpPr/>
      </dsp:nvSpPr>
      <dsp:spPr>
        <a:xfrm>
          <a:off x="1996566" y="2982791"/>
          <a:ext cx="361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194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68134" y="3019481"/>
        <a:ext cx="18059" cy="18059"/>
      </dsp:txXfrm>
    </dsp:sp>
    <dsp:sp modelId="{937460EA-184D-45AA-B09C-AD2F2C08F1F7}">
      <dsp:nvSpPr>
        <dsp:cNvPr id="0" name=""/>
        <dsp:cNvSpPr/>
      </dsp:nvSpPr>
      <dsp:spPr>
        <a:xfrm>
          <a:off x="4163732" y="2340260"/>
          <a:ext cx="361194" cy="2064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97" y="0"/>
              </a:lnTo>
              <a:lnTo>
                <a:pt x="180597" y="2064753"/>
              </a:lnTo>
              <a:lnTo>
                <a:pt x="361194" y="20647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4291926" y="3320234"/>
        <a:ext cx="104805" cy="104805"/>
      </dsp:txXfrm>
    </dsp:sp>
    <dsp:sp modelId="{55EE2743-2BED-4E99-85BC-594146909F80}">
      <dsp:nvSpPr>
        <dsp:cNvPr id="0" name=""/>
        <dsp:cNvSpPr/>
      </dsp:nvSpPr>
      <dsp:spPr>
        <a:xfrm>
          <a:off x="4163732" y="2340260"/>
          <a:ext cx="361194" cy="1376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97" y="0"/>
              </a:lnTo>
              <a:lnTo>
                <a:pt x="180597" y="1376502"/>
              </a:lnTo>
              <a:lnTo>
                <a:pt x="361194" y="13765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308752" y="2992933"/>
        <a:ext cx="71155" cy="71155"/>
      </dsp:txXfrm>
    </dsp:sp>
    <dsp:sp modelId="{D232B235-C1E0-4516-993A-A24835EB1165}">
      <dsp:nvSpPr>
        <dsp:cNvPr id="0" name=""/>
        <dsp:cNvSpPr/>
      </dsp:nvSpPr>
      <dsp:spPr>
        <a:xfrm>
          <a:off x="4163732" y="2340260"/>
          <a:ext cx="361194" cy="688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97" y="0"/>
              </a:lnTo>
              <a:lnTo>
                <a:pt x="180597" y="688251"/>
              </a:lnTo>
              <a:lnTo>
                <a:pt x="361194" y="6882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324897" y="2664953"/>
        <a:ext cx="38863" cy="38863"/>
      </dsp:txXfrm>
    </dsp:sp>
    <dsp:sp modelId="{8707E8A8-86C6-4BA4-BC8F-A473145778D3}">
      <dsp:nvSpPr>
        <dsp:cNvPr id="0" name=""/>
        <dsp:cNvSpPr/>
      </dsp:nvSpPr>
      <dsp:spPr>
        <a:xfrm>
          <a:off x="4163732" y="2294539"/>
          <a:ext cx="3611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194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335299" y="2331230"/>
        <a:ext cx="18059" cy="18059"/>
      </dsp:txXfrm>
    </dsp:sp>
    <dsp:sp modelId="{3A51C9CA-5E7F-4797-83A9-1006B4B0962B}">
      <dsp:nvSpPr>
        <dsp:cNvPr id="0" name=""/>
        <dsp:cNvSpPr/>
      </dsp:nvSpPr>
      <dsp:spPr>
        <a:xfrm>
          <a:off x="4163732" y="1652008"/>
          <a:ext cx="361194" cy="688251"/>
        </a:xfrm>
        <a:custGeom>
          <a:avLst/>
          <a:gdLst/>
          <a:ahLst/>
          <a:cxnLst/>
          <a:rect l="0" t="0" r="0" b="0"/>
          <a:pathLst>
            <a:path>
              <a:moveTo>
                <a:pt x="0" y="688251"/>
              </a:moveTo>
              <a:lnTo>
                <a:pt x="180597" y="688251"/>
              </a:lnTo>
              <a:lnTo>
                <a:pt x="180597" y="0"/>
              </a:lnTo>
              <a:lnTo>
                <a:pt x="361194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324897" y="1976702"/>
        <a:ext cx="38863" cy="38863"/>
      </dsp:txXfrm>
    </dsp:sp>
    <dsp:sp modelId="{E15135C7-FEDD-41EE-81B3-3466B47694F1}">
      <dsp:nvSpPr>
        <dsp:cNvPr id="0" name=""/>
        <dsp:cNvSpPr/>
      </dsp:nvSpPr>
      <dsp:spPr>
        <a:xfrm>
          <a:off x="4163732" y="963757"/>
          <a:ext cx="361194" cy="1376502"/>
        </a:xfrm>
        <a:custGeom>
          <a:avLst/>
          <a:gdLst/>
          <a:ahLst/>
          <a:cxnLst/>
          <a:rect l="0" t="0" r="0" b="0"/>
          <a:pathLst>
            <a:path>
              <a:moveTo>
                <a:pt x="0" y="1376502"/>
              </a:moveTo>
              <a:lnTo>
                <a:pt x="180597" y="1376502"/>
              </a:lnTo>
              <a:lnTo>
                <a:pt x="180597" y="0"/>
              </a:lnTo>
              <a:lnTo>
                <a:pt x="361194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308752" y="1616431"/>
        <a:ext cx="71155" cy="71155"/>
      </dsp:txXfrm>
    </dsp:sp>
    <dsp:sp modelId="{96AFF1C0-81CF-465D-A248-D3FC06BDA924}">
      <dsp:nvSpPr>
        <dsp:cNvPr id="0" name=""/>
        <dsp:cNvSpPr/>
      </dsp:nvSpPr>
      <dsp:spPr>
        <a:xfrm>
          <a:off x="4163732" y="275506"/>
          <a:ext cx="361194" cy="2064753"/>
        </a:xfrm>
        <a:custGeom>
          <a:avLst/>
          <a:gdLst/>
          <a:ahLst/>
          <a:cxnLst/>
          <a:rect l="0" t="0" r="0" b="0"/>
          <a:pathLst>
            <a:path>
              <a:moveTo>
                <a:pt x="0" y="2064753"/>
              </a:moveTo>
              <a:lnTo>
                <a:pt x="180597" y="2064753"/>
              </a:lnTo>
              <a:lnTo>
                <a:pt x="180597" y="0"/>
              </a:lnTo>
              <a:lnTo>
                <a:pt x="361194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4291926" y="1255480"/>
        <a:ext cx="104805" cy="104805"/>
      </dsp:txXfrm>
    </dsp:sp>
    <dsp:sp modelId="{19F7EB85-8AE5-4BB0-B4B3-18120AFD23C6}">
      <dsp:nvSpPr>
        <dsp:cNvPr id="0" name=""/>
        <dsp:cNvSpPr/>
      </dsp:nvSpPr>
      <dsp:spPr>
        <a:xfrm>
          <a:off x="1996566" y="2340260"/>
          <a:ext cx="361194" cy="688251"/>
        </a:xfrm>
        <a:custGeom>
          <a:avLst/>
          <a:gdLst/>
          <a:ahLst/>
          <a:cxnLst/>
          <a:rect l="0" t="0" r="0" b="0"/>
          <a:pathLst>
            <a:path>
              <a:moveTo>
                <a:pt x="0" y="688251"/>
              </a:moveTo>
              <a:lnTo>
                <a:pt x="180597" y="688251"/>
              </a:lnTo>
              <a:lnTo>
                <a:pt x="180597" y="0"/>
              </a:lnTo>
              <a:lnTo>
                <a:pt x="36119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57732" y="2664953"/>
        <a:ext cx="38863" cy="38863"/>
      </dsp:txXfrm>
    </dsp:sp>
    <dsp:sp modelId="{AEEE898D-E8A4-468E-83C9-1A3E57302B8F}">
      <dsp:nvSpPr>
        <dsp:cNvPr id="0" name=""/>
        <dsp:cNvSpPr/>
      </dsp:nvSpPr>
      <dsp:spPr>
        <a:xfrm>
          <a:off x="1996566" y="1652008"/>
          <a:ext cx="361194" cy="1376502"/>
        </a:xfrm>
        <a:custGeom>
          <a:avLst/>
          <a:gdLst/>
          <a:ahLst/>
          <a:cxnLst/>
          <a:rect l="0" t="0" r="0" b="0"/>
          <a:pathLst>
            <a:path>
              <a:moveTo>
                <a:pt x="0" y="1376502"/>
              </a:moveTo>
              <a:lnTo>
                <a:pt x="180597" y="1376502"/>
              </a:lnTo>
              <a:lnTo>
                <a:pt x="180597" y="0"/>
              </a:lnTo>
              <a:lnTo>
                <a:pt x="36119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41586" y="2304682"/>
        <a:ext cx="71155" cy="71155"/>
      </dsp:txXfrm>
    </dsp:sp>
    <dsp:sp modelId="{79C9A54B-E015-47E9-9F13-0533B61AF418}">
      <dsp:nvSpPr>
        <dsp:cNvPr id="0" name=""/>
        <dsp:cNvSpPr/>
      </dsp:nvSpPr>
      <dsp:spPr>
        <a:xfrm rot="16200000">
          <a:off x="272316" y="2753210"/>
          <a:ext cx="2897900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/>
            <a:t>Gerente general</a:t>
          </a:r>
        </a:p>
      </dsp:txBody>
      <dsp:txXfrm>
        <a:off x="272316" y="2753210"/>
        <a:ext cx="2897900" cy="550601"/>
      </dsp:txXfrm>
    </dsp:sp>
    <dsp:sp modelId="{19AA1816-65D0-417E-AC82-C42EC41A5D8A}">
      <dsp:nvSpPr>
        <dsp:cNvPr id="0" name=""/>
        <dsp:cNvSpPr/>
      </dsp:nvSpPr>
      <dsp:spPr>
        <a:xfrm>
          <a:off x="2357761" y="1376708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Contador</a:t>
          </a:r>
        </a:p>
      </dsp:txBody>
      <dsp:txXfrm>
        <a:off x="2357761" y="1376708"/>
        <a:ext cx="1805971" cy="550601"/>
      </dsp:txXfrm>
    </dsp:sp>
    <dsp:sp modelId="{78CAD556-77F9-46E7-ADA5-56D8B1BC0A18}">
      <dsp:nvSpPr>
        <dsp:cNvPr id="0" name=""/>
        <dsp:cNvSpPr/>
      </dsp:nvSpPr>
      <dsp:spPr>
        <a:xfrm>
          <a:off x="2357761" y="2064959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Jefe de rutas</a:t>
          </a:r>
        </a:p>
      </dsp:txBody>
      <dsp:txXfrm>
        <a:off x="2357761" y="2064959"/>
        <a:ext cx="1805971" cy="550601"/>
      </dsp:txXfrm>
    </dsp:sp>
    <dsp:sp modelId="{868DBD11-E1F4-40D6-A3C2-267EB5FB96D4}">
      <dsp:nvSpPr>
        <dsp:cNvPr id="0" name=""/>
        <dsp:cNvSpPr/>
      </dsp:nvSpPr>
      <dsp:spPr>
        <a:xfrm>
          <a:off x="4524926" y="205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Chofer 1</a:t>
          </a:r>
        </a:p>
      </dsp:txBody>
      <dsp:txXfrm>
        <a:off x="4524926" y="205"/>
        <a:ext cx="1805971" cy="550601"/>
      </dsp:txXfrm>
    </dsp:sp>
    <dsp:sp modelId="{D7F88F6C-D455-42C4-A9F1-BEE9D509331C}">
      <dsp:nvSpPr>
        <dsp:cNvPr id="0" name=""/>
        <dsp:cNvSpPr/>
      </dsp:nvSpPr>
      <dsp:spPr>
        <a:xfrm>
          <a:off x="4524926" y="688456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Chofer 2</a:t>
          </a:r>
        </a:p>
      </dsp:txBody>
      <dsp:txXfrm>
        <a:off x="4524926" y="688456"/>
        <a:ext cx="1805971" cy="550601"/>
      </dsp:txXfrm>
    </dsp:sp>
    <dsp:sp modelId="{827AEBED-06FD-4C13-B0B2-01957230D48D}">
      <dsp:nvSpPr>
        <dsp:cNvPr id="0" name=""/>
        <dsp:cNvSpPr/>
      </dsp:nvSpPr>
      <dsp:spPr>
        <a:xfrm>
          <a:off x="4524926" y="1376708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Chofer 3</a:t>
          </a:r>
        </a:p>
      </dsp:txBody>
      <dsp:txXfrm>
        <a:off x="4524926" y="1376708"/>
        <a:ext cx="1805971" cy="550601"/>
      </dsp:txXfrm>
    </dsp:sp>
    <dsp:sp modelId="{CC92953C-C335-4CA5-95C0-B9583C097701}">
      <dsp:nvSpPr>
        <dsp:cNvPr id="0" name=""/>
        <dsp:cNvSpPr/>
      </dsp:nvSpPr>
      <dsp:spPr>
        <a:xfrm>
          <a:off x="4524926" y="2064959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Chofer 4</a:t>
          </a:r>
        </a:p>
      </dsp:txBody>
      <dsp:txXfrm>
        <a:off x="4524926" y="2064959"/>
        <a:ext cx="1805971" cy="550601"/>
      </dsp:txXfrm>
    </dsp:sp>
    <dsp:sp modelId="{7394CA64-4259-4CCC-B12A-65896AF6F839}">
      <dsp:nvSpPr>
        <dsp:cNvPr id="0" name=""/>
        <dsp:cNvSpPr/>
      </dsp:nvSpPr>
      <dsp:spPr>
        <a:xfrm>
          <a:off x="4524926" y="2753210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Chofer 5</a:t>
          </a:r>
        </a:p>
      </dsp:txBody>
      <dsp:txXfrm>
        <a:off x="4524926" y="2753210"/>
        <a:ext cx="1805971" cy="550601"/>
      </dsp:txXfrm>
    </dsp:sp>
    <dsp:sp modelId="{ED75CEE2-C07A-41C6-8A66-D0736DCE3B0C}">
      <dsp:nvSpPr>
        <dsp:cNvPr id="0" name=""/>
        <dsp:cNvSpPr/>
      </dsp:nvSpPr>
      <dsp:spPr>
        <a:xfrm>
          <a:off x="4524926" y="3441462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Ayudante de Ruta 1</a:t>
          </a:r>
        </a:p>
      </dsp:txBody>
      <dsp:txXfrm>
        <a:off x="4524926" y="3441462"/>
        <a:ext cx="1805971" cy="550601"/>
      </dsp:txXfrm>
    </dsp:sp>
    <dsp:sp modelId="{7DACC57A-9C14-424C-9377-B963AFCA565B}">
      <dsp:nvSpPr>
        <dsp:cNvPr id="0" name=""/>
        <dsp:cNvSpPr/>
      </dsp:nvSpPr>
      <dsp:spPr>
        <a:xfrm>
          <a:off x="4524926" y="4129713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Ayudante de Ruta 2</a:t>
          </a:r>
        </a:p>
      </dsp:txBody>
      <dsp:txXfrm>
        <a:off x="4524926" y="4129713"/>
        <a:ext cx="1805971" cy="550601"/>
      </dsp:txXfrm>
    </dsp:sp>
    <dsp:sp modelId="{6CC5CDDF-A78D-4329-9D36-5C0AAD7A8C41}">
      <dsp:nvSpPr>
        <dsp:cNvPr id="0" name=""/>
        <dsp:cNvSpPr/>
      </dsp:nvSpPr>
      <dsp:spPr>
        <a:xfrm>
          <a:off x="2357761" y="2753210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Recepcionista del call center</a:t>
          </a:r>
        </a:p>
      </dsp:txBody>
      <dsp:txXfrm>
        <a:off x="2357761" y="2753210"/>
        <a:ext cx="1805971" cy="550601"/>
      </dsp:txXfrm>
    </dsp:sp>
    <dsp:sp modelId="{7BD7FD5A-ABC5-4DFD-A6E3-2E40C5399627}">
      <dsp:nvSpPr>
        <dsp:cNvPr id="0" name=""/>
        <dsp:cNvSpPr/>
      </dsp:nvSpPr>
      <dsp:spPr>
        <a:xfrm>
          <a:off x="2357761" y="3441462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Secretaria</a:t>
          </a:r>
        </a:p>
      </dsp:txBody>
      <dsp:txXfrm>
        <a:off x="2357761" y="3441462"/>
        <a:ext cx="1805971" cy="550601"/>
      </dsp:txXfrm>
    </dsp:sp>
    <dsp:sp modelId="{27BC8C67-6CCB-4CC7-93E2-14AC29BAE881}">
      <dsp:nvSpPr>
        <dsp:cNvPr id="0" name=""/>
        <dsp:cNvSpPr/>
      </dsp:nvSpPr>
      <dsp:spPr>
        <a:xfrm>
          <a:off x="2357761" y="4129713"/>
          <a:ext cx="1805971" cy="550601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Mensajero</a:t>
          </a:r>
        </a:p>
      </dsp:txBody>
      <dsp:txXfrm>
        <a:off x="2357761" y="4129713"/>
        <a:ext cx="1805971" cy="55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2FFF3-ED56-4030-BBEA-E9F566FB0AC0}" type="datetimeFigureOut">
              <a:rPr lang="es-EC" smtClean="0"/>
              <a:t>26/02/2012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F7150-44A7-4B23-952F-AA54E2FC5D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008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F7150-44A7-4B23-952F-AA54E2FC5D0D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736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74E9-9FCD-42A9-882F-FC68CD469877}" type="datetime1">
              <a:rPr lang="es-EC" smtClean="0"/>
              <a:t>26/02/2012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4403-388D-479E-A61F-A8036C1E0984}" type="datetime1">
              <a:rPr lang="es-EC" smtClean="0"/>
              <a:t>26/02/2012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D51-278B-4E74-8379-D7FC60FE8563}" type="datetime1">
              <a:rPr lang="es-EC" smtClean="0"/>
              <a:t>26/02/2012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A581-2BF4-4B39-9D03-582D5A70DA0F}" type="datetime1">
              <a:rPr lang="es-EC" smtClean="0"/>
              <a:t>26/02/2012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2F47-494E-4E18-82F1-5471B8014036}" type="datetime1">
              <a:rPr lang="es-EC" smtClean="0"/>
              <a:t>26/02/2012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4004-A6CE-4C19-88D3-425DF0F5387A}" type="datetime1">
              <a:rPr lang="es-EC" smtClean="0"/>
              <a:t>26/02/2012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ABA8-DC39-4A5C-98EC-8C3193F383C6}" type="datetime1">
              <a:rPr lang="es-EC" smtClean="0"/>
              <a:t>26/02/2012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24A8-A381-49CC-8D40-5D39E29F0414}" type="datetime1">
              <a:rPr lang="es-EC" smtClean="0"/>
              <a:t>26/02/2012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91BC-FA8F-4D83-BB8D-0174656E3DE5}" type="datetime1">
              <a:rPr lang="es-EC" smtClean="0"/>
              <a:t>26/02/2012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249B-A425-4209-BC35-BEF58241B1AC}" type="datetime1">
              <a:rPr lang="es-EC" smtClean="0"/>
              <a:t>26/02/2012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F157-A30C-439E-BCB7-6980E172E668}" type="datetime1">
              <a:rPr lang="es-EC" smtClean="0"/>
              <a:t>26/02/2012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D7D029-48D3-4E9B-8626-A3CC599744F3}" type="datetime1">
              <a:rPr lang="es-EC" smtClean="0"/>
              <a:t>26/02/2012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A68DC3-89E7-4D36-B613-CABC82CE2F95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Hoja_de_c_lculo_de_Microsoft_Excel2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0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9611" y="3356992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Presentado por:</a:t>
            </a:r>
          </a:p>
          <a:p>
            <a:pPr algn="ctr"/>
            <a:endParaRPr lang="es-EC" sz="20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Cambria" pitchFamily="18" charset="0"/>
              </a:rPr>
              <a:t>Álvaro Roberto Franco Agurto</a:t>
            </a:r>
          </a:p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Cambria" pitchFamily="18" charset="0"/>
              </a:rPr>
              <a:t>Jaime Lenin Hurtado Sánchez</a:t>
            </a:r>
            <a:endParaRPr lang="es-EC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4" y="1798838"/>
            <a:ext cx="1218647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01451" y="257233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Arial" pitchFamily="34" charset="0"/>
                <a:ea typeface="KaiTi" pitchFamily="49" charset="-122"/>
                <a:cs typeface="Arial" pitchFamily="34" charset="0"/>
              </a:rPr>
              <a:t>Proyecto de Graduación</a:t>
            </a:r>
            <a:endParaRPr lang="es-EC" sz="2000" b="1" dirty="0">
              <a:latin typeface="Arial" pitchFamily="34" charset="0"/>
              <a:ea typeface="KaiTi" pitchFamily="49" charset="-122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2991" y="5445223"/>
            <a:ext cx="497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Director:</a:t>
            </a:r>
          </a:p>
          <a:p>
            <a:pPr algn="ctr"/>
            <a:r>
              <a:rPr lang="es-EC" dirty="0"/>
              <a:t>Ph.D. David Sabando Vera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1" y="1798837"/>
            <a:ext cx="1254735" cy="11736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403648" y="37173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ESCUELA SUPERIOR POLITÉCNICA DEL LITORAL</a:t>
            </a:r>
          </a:p>
          <a:p>
            <a:pPr algn="ctr"/>
            <a:endParaRPr lang="es-EC" sz="2400" dirty="0" smtClean="0"/>
          </a:p>
          <a:p>
            <a:pPr algn="ctr"/>
            <a:r>
              <a:rPr lang="es-EC" sz="2400" dirty="0" smtClean="0"/>
              <a:t>FACULTAD DE ECONOMÍA Y NEGOCIOS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3552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7378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1440159" cy="9807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7" r="24653" b="4145"/>
          <a:stretch/>
        </p:blipFill>
        <p:spPr bwMode="auto">
          <a:xfrm>
            <a:off x="4067944" y="4149080"/>
            <a:ext cx="794644" cy="2708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63994" y="4543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Índice</a:t>
            </a:r>
            <a:endParaRPr lang="es-EC" sz="4800" dirty="0"/>
          </a:p>
        </p:txBody>
      </p:sp>
      <p:sp>
        <p:nvSpPr>
          <p:cNvPr id="6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56084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Misión, Visión, Objetivo general y FODA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tx1"/>
                </a:solidFill>
              </a:rPr>
              <a:t>Organigrama, descripción del servicio y valores de la compañía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Investigación de mercado, método de muestreo, encuestas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Marketing, promociones y publicidad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Técnico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Recomendaciones</a:t>
            </a:r>
            <a:endParaRPr lang="es-EC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1497546"/>
              </p:ext>
            </p:extLst>
          </p:nvPr>
        </p:nvGraphicFramePr>
        <p:xfrm>
          <a:off x="827584" y="1700808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1547664" y="480975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Organigrama</a:t>
            </a:r>
            <a:endParaRPr lang="es-EC" sz="4800" dirty="0"/>
          </a:p>
        </p:txBody>
      </p:sp>
      <p:sp>
        <p:nvSpPr>
          <p:cNvPr id="2" name="1 Rectángulo"/>
          <p:cNvSpPr/>
          <p:nvPr/>
        </p:nvSpPr>
        <p:spPr>
          <a:xfrm>
            <a:off x="755576" y="6362604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320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755576" y="2060848"/>
            <a:ext cx="7949793" cy="52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C" sz="1900" dirty="0" smtClean="0"/>
              <a:t>Utilizaremos furgonetas con capacidad para transportar tanto 7 como 17 pasajeros</a:t>
            </a:r>
          </a:p>
          <a:p>
            <a:pPr algn="just">
              <a:lnSpc>
                <a:spcPct val="150000"/>
              </a:lnSpc>
            </a:pPr>
            <a:r>
              <a:rPr lang="es-EC" sz="1900" dirty="0"/>
              <a:t>Deberán los usuarios realizar una reservación previa llamando a nuestras </a:t>
            </a:r>
            <a:r>
              <a:rPr lang="es-EC" sz="1900" dirty="0" smtClean="0"/>
              <a:t>oficinas para ser colocados en una ruta</a:t>
            </a:r>
          </a:p>
          <a:p>
            <a:pPr algn="just">
              <a:lnSpc>
                <a:spcPct val="150000"/>
              </a:lnSpc>
            </a:pPr>
            <a:r>
              <a:rPr lang="es-EC" sz="1900" dirty="0" smtClean="0"/>
              <a:t>Los estudiantes serán recogidos en su residencia en la ciudad de Guayaquil o en la Espol, o viceversa si es de retorno</a:t>
            </a:r>
          </a:p>
          <a:p>
            <a:pPr algn="just">
              <a:lnSpc>
                <a:spcPct val="150000"/>
              </a:lnSpc>
            </a:pPr>
            <a:r>
              <a:rPr lang="es-EC" sz="1900" dirty="0" smtClean="0"/>
              <a:t>Se brindará un snack y bebida para la comodidad durante el viaje</a:t>
            </a:r>
          </a:p>
          <a:p>
            <a:pPr algn="just">
              <a:lnSpc>
                <a:spcPct val="150000"/>
              </a:lnSpc>
            </a:pPr>
            <a:r>
              <a:rPr lang="es-EC" sz="1900" dirty="0" smtClean="0"/>
              <a:t>El lugar de destino será el indicado por los usuarios</a:t>
            </a:r>
          </a:p>
          <a:p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547664" y="26064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Descripción del Servicio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2329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1261496" y="2564904"/>
            <a:ext cx="6400800" cy="347472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Puntualidad</a:t>
            </a:r>
          </a:p>
          <a:p>
            <a:r>
              <a:rPr lang="es-EC" sz="2800" dirty="0" smtClean="0"/>
              <a:t>Compromiso</a:t>
            </a:r>
          </a:p>
          <a:p>
            <a:r>
              <a:rPr lang="es-EC" sz="2800" dirty="0" smtClean="0"/>
              <a:t>Confianza</a:t>
            </a:r>
          </a:p>
          <a:p>
            <a:r>
              <a:rPr lang="es-EC" sz="2800" dirty="0" smtClean="0"/>
              <a:t>Respeto</a:t>
            </a:r>
          </a:p>
          <a:p>
            <a:r>
              <a:rPr lang="es-EC" sz="2800" dirty="0" smtClean="0"/>
              <a:t>Profesionalismo</a:t>
            </a:r>
            <a:endParaRPr lang="es-EC" sz="2800" dirty="0"/>
          </a:p>
        </p:txBody>
      </p:sp>
      <p:pic>
        <p:nvPicPr>
          <p:cNvPr id="7170" name="Picture 2" descr="http://t1.gstatic.com/images?q=tbn:ANd9GcRQvm2sefnV-LeJB-vBCxCvzxjnbGnx3Ygi-XPl39r65Xfo6dsD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024336" cy="21880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47664" y="33265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Valores de la compañía y empleados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20721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56084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Misión, Visión, Objetivo general y FODA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Organigrama, descripción del servicio y valores de la compañía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tx1"/>
                </a:solidFill>
              </a:rPr>
              <a:t>Investigación de mercado, método de muestreo, encuestas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Marketing, promociones y publicidad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Técnico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Recomendaciones</a:t>
            </a:r>
            <a:endParaRPr lang="es-EC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63994" y="4543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Índice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24367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3888432" cy="46805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C" sz="1600" b="1" dirty="0">
                <a:latin typeface="Cambria" pitchFamily="18" charset="0"/>
                <a:cs typeface="Arial" pitchFamily="34" charset="0"/>
              </a:rPr>
              <a:t>Plan de Muestreo</a:t>
            </a:r>
          </a:p>
          <a:p>
            <a:pPr marL="45720" indent="0">
              <a:buNone/>
            </a:pPr>
            <a:endParaRPr lang="es-EC" sz="1600" b="1" dirty="0" smtClean="0">
              <a:latin typeface="Cambria" pitchFamily="18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s-EC" sz="1600" b="1" dirty="0" smtClean="0">
                <a:latin typeface="Cambria" pitchFamily="18" charset="0"/>
                <a:cs typeface="Arial" pitchFamily="34" charset="0"/>
              </a:rPr>
              <a:t>Definición </a:t>
            </a:r>
            <a:r>
              <a:rPr lang="es-EC" sz="1600" b="1" dirty="0">
                <a:latin typeface="Cambria" pitchFamily="18" charset="0"/>
                <a:cs typeface="Arial" pitchFamily="34" charset="0"/>
              </a:rPr>
              <a:t>de la </a:t>
            </a:r>
            <a:r>
              <a:rPr lang="es-EC" sz="1600" b="1" dirty="0" smtClean="0">
                <a:latin typeface="Cambria" pitchFamily="18" charset="0"/>
                <a:cs typeface="Arial" pitchFamily="34" charset="0"/>
              </a:rPr>
              <a:t>Población</a:t>
            </a:r>
          </a:p>
          <a:p>
            <a:pPr marL="45720" indent="0">
              <a:buNone/>
            </a:pPr>
            <a:endParaRPr lang="es-EC" sz="1600" b="1" dirty="0">
              <a:latin typeface="Cambria" pitchFamily="18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s-EC" sz="1600" dirty="0">
                <a:latin typeface="Cambria" pitchFamily="18" charset="0"/>
                <a:cs typeface="Arial" pitchFamily="34" charset="0"/>
              </a:rPr>
              <a:t>La población son los conjuntos </a:t>
            </a:r>
            <a:r>
              <a:rPr lang="es-EC" sz="1600" dirty="0" smtClean="0">
                <a:latin typeface="Cambria" pitchFamily="18" charset="0"/>
                <a:cs typeface="Arial" pitchFamily="34" charset="0"/>
              </a:rPr>
              <a:t>de elementos </a:t>
            </a:r>
            <a:r>
              <a:rPr lang="es-EC" sz="1600" dirty="0">
                <a:latin typeface="Cambria" pitchFamily="18" charset="0"/>
                <a:cs typeface="Arial" pitchFamily="34" charset="0"/>
              </a:rPr>
              <a:t>que poseen la </a:t>
            </a:r>
            <a:r>
              <a:rPr lang="es-EC" sz="1600" dirty="0" smtClean="0">
                <a:latin typeface="Cambria" pitchFamily="18" charset="0"/>
                <a:cs typeface="Arial" pitchFamily="34" charset="0"/>
              </a:rPr>
              <a:t>información</a:t>
            </a:r>
            <a:endParaRPr lang="es-EC" sz="1600" dirty="0">
              <a:latin typeface="Cambria" pitchFamily="18" charset="0"/>
              <a:cs typeface="Arial" pitchFamily="34" charset="0"/>
            </a:endParaRPr>
          </a:p>
          <a:p>
            <a:pPr marL="45720" indent="0">
              <a:buNone/>
            </a:pPr>
            <a:endParaRPr lang="es-EC" sz="1600" b="1" dirty="0" smtClean="0">
              <a:latin typeface="Cambria" pitchFamily="18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s-EC" sz="1600" b="1" dirty="0" smtClean="0">
                <a:latin typeface="Cambria" pitchFamily="18" charset="0"/>
                <a:cs typeface="Arial" pitchFamily="34" charset="0"/>
              </a:rPr>
              <a:t>Elemento</a:t>
            </a:r>
          </a:p>
          <a:p>
            <a:pPr marL="45720" indent="0">
              <a:buNone/>
            </a:pPr>
            <a:endParaRPr lang="es-EC" sz="1600" b="1" dirty="0">
              <a:latin typeface="Cambria" pitchFamily="18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s-EC" sz="1600" dirty="0" smtClean="0">
                <a:latin typeface="Cambria" pitchFamily="18" charset="0"/>
                <a:cs typeface="Arial" pitchFamily="34" charset="0"/>
              </a:rPr>
              <a:t>Estudiantes politécnicos que no sean originarios de la ciudad de Guayaquil</a:t>
            </a:r>
          </a:p>
          <a:p>
            <a:pPr marL="0" indent="0">
              <a:buNone/>
            </a:pPr>
            <a:endParaRPr lang="es-EC" sz="1600" dirty="0">
              <a:latin typeface="Cambria" pitchFamily="18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s-EC" sz="1600" b="1" dirty="0">
                <a:latin typeface="Cambria" pitchFamily="18" charset="0"/>
                <a:cs typeface="Arial" pitchFamily="34" charset="0"/>
              </a:rPr>
              <a:t>Unidad de Muestreo</a:t>
            </a:r>
          </a:p>
          <a:p>
            <a:pPr marL="45720" indent="0">
              <a:buNone/>
            </a:pPr>
            <a:endParaRPr lang="es-EC" sz="1600" dirty="0" smtClean="0">
              <a:latin typeface="Cambria" pitchFamily="18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s-EC" sz="1600" dirty="0" smtClean="0">
                <a:latin typeface="Cambria" pitchFamily="18" charset="0"/>
                <a:cs typeface="Arial" pitchFamily="34" charset="0"/>
              </a:rPr>
              <a:t>Personas clase media baja, media alta, y alta</a:t>
            </a:r>
          </a:p>
          <a:p>
            <a:pPr marL="45720" indent="0">
              <a:buNone/>
            </a:pPr>
            <a:endParaRPr lang="es-EC" sz="16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44008" y="1772816"/>
            <a:ext cx="4211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El número total  de estudiantes de pregrado  de la Escuela Superior Politécnica del Litoral es </a:t>
            </a:r>
            <a:r>
              <a:rPr lang="es-EC" sz="1400" dirty="0" smtClean="0"/>
              <a:t>8757, donde aproximadamente el 30% proviene de lugares diferentes a la ciudad de Guayaquil. Siento nuestra población objetivo de </a:t>
            </a:r>
            <a:r>
              <a:rPr lang="es-EC" sz="1400" dirty="0"/>
              <a:t>2627 </a:t>
            </a:r>
            <a:r>
              <a:rPr lang="es-EC" sz="1400" dirty="0" smtClean="0"/>
              <a:t>alumnos.</a:t>
            </a:r>
            <a:endParaRPr lang="es-EC" sz="1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521804" y="260648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Investigación de Mercados</a:t>
            </a:r>
            <a:endParaRPr lang="es-EC" sz="4800" dirty="0"/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75" y="3284984"/>
            <a:ext cx="2638425" cy="296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2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6337547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Elaborado por autores</a:t>
            </a:r>
            <a:endParaRPr lang="es-EC" sz="1200" dirty="0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442983252"/>
              </p:ext>
            </p:extLst>
          </p:nvPr>
        </p:nvGraphicFramePr>
        <p:xfrm>
          <a:off x="395536" y="260649"/>
          <a:ext cx="8208912" cy="608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2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8280920" cy="4680520"/>
          </a:xfrm>
        </p:spPr>
        <p:txBody>
          <a:bodyPr>
            <a:normAutofit fontScale="47500" lnSpcReduction="20000"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C" sz="2300" b="1" dirty="0"/>
              <a:t>• </a:t>
            </a:r>
            <a:r>
              <a:rPr lang="es-EC" sz="3800" b="1" u="sng" dirty="0"/>
              <a:t>Selección</a:t>
            </a:r>
            <a:endParaRPr lang="es-EC" sz="3800" u="sng" dirty="0"/>
          </a:p>
          <a:p>
            <a:pPr marL="45720" indent="0" algn="just">
              <a:lnSpc>
                <a:spcPct val="120000"/>
              </a:lnSpc>
              <a:buNone/>
            </a:pPr>
            <a:endParaRPr lang="es-EC" sz="3400" dirty="0"/>
          </a:p>
          <a:p>
            <a:pPr marL="45720" indent="0" algn="just">
              <a:lnSpc>
                <a:spcPct val="120000"/>
              </a:lnSpc>
              <a:buNone/>
            </a:pPr>
            <a:r>
              <a:rPr lang="es-EC" sz="3400" dirty="0" smtClean="0"/>
              <a:t>El </a:t>
            </a:r>
            <a:r>
              <a:rPr lang="es-EC" sz="3400" dirty="0"/>
              <a:t>método elegido para la obtención de la muestra es el “Muestreo por estratificación”.</a:t>
            </a:r>
          </a:p>
          <a:p>
            <a:pPr marL="45720" indent="0" algn="just">
              <a:lnSpc>
                <a:spcPct val="120000"/>
              </a:lnSpc>
              <a:buNone/>
            </a:pPr>
            <a:endParaRPr lang="es-EC" sz="3400" dirty="0"/>
          </a:p>
          <a:p>
            <a:pPr marL="45720" indent="0" algn="just">
              <a:lnSpc>
                <a:spcPct val="120000"/>
              </a:lnSpc>
              <a:buNone/>
            </a:pPr>
            <a:r>
              <a:rPr lang="es-EC" sz="3400" b="1" dirty="0"/>
              <a:t>• </a:t>
            </a:r>
            <a:r>
              <a:rPr lang="es-EC" sz="3800" b="1" u="sng" dirty="0"/>
              <a:t>Descripción de la aplicación del método</a:t>
            </a:r>
            <a:endParaRPr lang="es-EC" sz="3800" u="sng" dirty="0"/>
          </a:p>
          <a:p>
            <a:pPr marL="45720" indent="0" algn="just">
              <a:lnSpc>
                <a:spcPct val="120000"/>
              </a:lnSpc>
              <a:buNone/>
            </a:pPr>
            <a:r>
              <a:rPr lang="es-EC" sz="3400" b="1" dirty="0"/>
              <a:t> </a:t>
            </a:r>
            <a:endParaRPr lang="es-EC" sz="3400" dirty="0"/>
          </a:p>
          <a:p>
            <a:pPr marL="45720" indent="0" algn="just">
              <a:lnSpc>
                <a:spcPct val="120000"/>
              </a:lnSpc>
              <a:buNone/>
            </a:pPr>
            <a:r>
              <a:rPr lang="es-EC" sz="3400" dirty="0"/>
              <a:t>Un muestreo aleatorio estratificado es aquel en el que se divide la población de N individuos, en k subpoblaciones o estratos, atendiendo a criterios que puedan ser importantes en el estudio, de tamaños respectivos </a:t>
            </a:r>
            <a:r>
              <a:rPr lang="es-EC" sz="3400" dirty="0" smtClean="0"/>
              <a:t>N1</a:t>
            </a:r>
            <a:r>
              <a:rPr lang="es-EC" sz="3400" dirty="0"/>
              <a:t> </a:t>
            </a:r>
            <a:r>
              <a:rPr lang="es-EC" sz="3400" dirty="0" smtClean="0"/>
              <a:t>a Nk.</a:t>
            </a:r>
            <a:endParaRPr lang="es-EC" sz="3400" dirty="0"/>
          </a:p>
          <a:p>
            <a:pPr marL="45720" indent="0" algn="just">
              <a:lnSpc>
                <a:spcPct val="120000"/>
              </a:lnSpc>
              <a:buNone/>
            </a:pPr>
            <a:endParaRPr lang="es-EC" sz="3400" dirty="0" smtClean="0"/>
          </a:p>
          <a:p>
            <a:pPr marL="45720" indent="0" algn="just">
              <a:lnSpc>
                <a:spcPct val="120000"/>
              </a:lnSpc>
              <a:buNone/>
            </a:pPr>
            <a:r>
              <a:rPr lang="es-EC" sz="3400" dirty="0" smtClean="0"/>
              <a:t>Seleccionamos </a:t>
            </a:r>
            <a:r>
              <a:rPr lang="es-EC" sz="3400" dirty="0"/>
              <a:t>este método ya que </a:t>
            </a:r>
            <a:r>
              <a:rPr lang="es-EC" sz="3400" dirty="0" smtClean="0"/>
              <a:t>para </a:t>
            </a:r>
            <a:r>
              <a:rPr lang="es-EC" sz="3400" dirty="0"/>
              <a:t>este proyecto nos interesa estudiar una serie de </a:t>
            </a:r>
            <a:r>
              <a:rPr lang="es-EC" sz="3400" dirty="0" smtClean="0"/>
              <a:t>subpoblaciones (</a:t>
            </a:r>
            <a:r>
              <a:rPr lang="es-EC" sz="3400" dirty="0"/>
              <a:t>en este caso dependiendo de la ciudad de origen) de la población politécnica, siendo importante que en la muestra </a:t>
            </a:r>
            <a:r>
              <a:rPr lang="es-EC" sz="3400" dirty="0" smtClean="0"/>
              <a:t>se de </a:t>
            </a:r>
            <a:r>
              <a:rPr lang="es-EC" sz="3400" dirty="0"/>
              <a:t>representación de todos y cada uno de los estratos considerados. El muestreo aleatorio simple no nos garantiza que tal cosa ocurra. Para evitar esto, se saca una muestra de cada uno de los estratos.</a:t>
            </a:r>
          </a:p>
          <a:p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547664" y="45722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Método de Muestreo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8943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232049"/>
            <a:ext cx="8291264" cy="262088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C" sz="1500" b="1" dirty="0" smtClean="0">
                <a:latin typeface="Cambria" pitchFamily="18" charset="0"/>
              </a:rPr>
              <a:t>Supuestos:</a:t>
            </a:r>
            <a:endParaRPr lang="es-EC" sz="1600" dirty="0"/>
          </a:p>
          <a:p>
            <a:pPr algn="just">
              <a:lnSpc>
                <a:spcPct val="170000"/>
              </a:lnSpc>
            </a:pPr>
            <a:r>
              <a:rPr lang="es-EC" sz="1600" b="1" dirty="0"/>
              <a:t>N </a:t>
            </a:r>
            <a:r>
              <a:rPr lang="es-EC" sz="1600" dirty="0"/>
              <a:t>:  es el tamaño de la población y Alfa es el valor del error tipo 1</a:t>
            </a:r>
          </a:p>
          <a:p>
            <a:pPr algn="just">
              <a:lnSpc>
                <a:spcPct val="170000"/>
              </a:lnSpc>
            </a:pPr>
            <a:r>
              <a:rPr lang="es-EC" sz="1600" b="1" dirty="0"/>
              <a:t>Z </a:t>
            </a:r>
            <a:r>
              <a:rPr lang="es-EC" sz="1600" dirty="0"/>
              <a:t>: es el valor del número de unidades de desviación estándar para una prueba de dos colas con una zona de rechazo igual alfa.</a:t>
            </a:r>
          </a:p>
          <a:p>
            <a:pPr algn="just">
              <a:lnSpc>
                <a:spcPct val="170000"/>
              </a:lnSpc>
            </a:pPr>
            <a:r>
              <a:rPr lang="es-EC" sz="1600" b="1" dirty="0"/>
              <a:t>0.25 :</a:t>
            </a:r>
            <a:r>
              <a:rPr lang="es-EC" sz="1600" dirty="0"/>
              <a:t>  es el valor de p</a:t>
            </a:r>
            <a:r>
              <a:rPr lang="es-EC" sz="1600" baseline="30000" dirty="0"/>
              <a:t>2</a:t>
            </a:r>
            <a:r>
              <a:rPr lang="es-EC" sz="1600" dirty="0"/>
              <a:t> que produce el máximo valor de error estándar, esto es p = 0.5</a:t>
            </a:r>
          </a:p>
          <a:p>
            <a:pPr algn="just">
              <a:lnSpc>
                <a:spcPct val="170000"/>
              </a:lnSpc>
            </a:pPr>
            <a:r>
              <a:rPr lang="es-EC" sz="1600" b="1" dirty="0"/>
              <a:t>n:  </a:t>
            </a:r>
            <a:r>
              <a:rPr lang="es-EC" sz="1600" dirty="0"/>
              <a:t>es el tamaño de la muestra.</a:t>
            </a:r>
          </a:p>
          <a:p>
            <a:endParaRPr lang="es-EC" sz="1500" dirty="0">
              <a:latin typeface="Cambria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581623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>
                <a:latin typeface="Cambria" pitchFamily="18" charset="0"/>
              </a:rPr>
              <a:t>Numero de encuestas a Realizar  </a:t>
            </a:r>
            <a:r>
              <a:rPr lang="es-EC" sz="2400" b="1" dirty="0" smtClean="0">
                <a:latin typeface="Cambria" pitchFamily="18" charset="0"/>
              </a:rPr>
              <a:t>200</a:t>
            </a:r>
            <a:endParaRPr lang="es-EC" sz="2400" b="1" dirty="0">
              <a:latin typeface="Cambria" pitchFamily="18" charset="0"/>
            </a:endParaRPr>
          </a:p>
        </p:txBody>
      </p:sp>
      <p:pic>
        <p:nvPicPr>
          <p:cNvPr id="10" name="9 Imagen" descr="http://www.elosiodelosantos.com/img2/formula_grande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36635"/>
            <a:ext cx="2376264" cy="151216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611560" y="450599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400" dirty="0"/>
              <a:t>El valor que toma la fórmula para el error alfa, es del 5 % (0.05) con un nivel de confianza de 95 % (0.95) lo que equivale a un valor de z de 1.959963985 (a nivel práctico 1.96).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3347864" y="3091423"/>
                <a:ext cx="5581913" cy="117211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>
                          <a:latin typeface="Cambria Math"/>
                        </a:rPr>
                        <m:t>𝑛</m:t>
                      </m:r>
                      <m:r>
                        <a:rPr lang="es-EC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2400" i="1">
                              <a:latin typeface="Cambria Math"/>
                            </a:rPr>
                            <m:t>0.25∗2627</m:t>
                          </m:r>
                        </m:num>
                        <m:den>
                          <m:sSup>
                            <m:sSup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s-EC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C" sz="2400" i="1">
                                      <a:latin typeface="Cambria Math"/>
                                    </a:rPr>
                                    <m:t>0.05</m:t>
                                  </m:r>
                                </m:num>
                                <m:den>
                                  <m:r>
                                    <a:rPr lang="es-EC" sz="2400" i="1">
                                      <a:latin typeface="Cambria Math"/>
                                    </a:rPr>
                                    <m:t>1.96</m:t>
                                  </m:r>
                                </m:den>
                              </m:f>
                            </m:e>
                            <m:sup>
                              <m:r>
                                <a:rPr lang="es-EC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400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2627−1</m:t>
                              </m:r>
                            </m:e>
                          </m:d>
                          <m:r>
                            <a:rPr lang="es-EC" sz="2400" i="1">
                              <a:latin typeface="Cambria Math"/>
                            </a:rPr>
                            <m:t>+0.25</m:t>
                          </m:r>
                        </m:den>
                      </m:f>
                      <m:r>
                        <a:rPr lang="es-EC" sz="2400" i="1">
                          <a:latin typeface="Cambria Math"/>
                        </a:rPr>
                        <m:t>=182.45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091423"/>
                <a:ext cx="5581913" cy="11721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2345">
            <a:off x="6569340" y="4604871"/>
            <a:ext cx="1552448" cy="1608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6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971600" y="1484784"/>
            <a:ext cx="7632848" cy="2664296"/>
          </a:xfrm>
        </p:spPr>
        <p:txBody>
          <a:bodyPr>
            <a:normAutofit lnSpcReduction="10000"/>
          </a:bodyPr>
          <a:lstStyle/>
          <a:p>
            <a:pPr marL="45720" indent="0" algn="ctr">
              <a:lnSpc>
                <a:spcPct val="200000"/>
              </a:lnSpc>
              <a:buNone/>
            </a:pPr>
            <a:r>
              <a:rPr lang="es-EC" b="1" dirty="0">
                <a:latin typeface="Arial" pitchFamily="34" charset="0"/>
                <a:ea typeface="KaiTi" pitchFamily="49" charset="-122"/>
                <a:cs typeface="Arial" pitchFamily="34" charset="0"/>
              </a:rPr>
              <a:t>“PROYECTO DE INVERSIÓN PARA LA CREACIÓN DE UNA EMPRESA DE TRANSPORTE INTERPROVINCIAL PRIVADO DE PUERTA A PUERTA PARA LOS ESTUDIANTES DE LA ESPOL”</a:t>
            </a:r>
            <a:endParaRPr lang="es-EC" dirty="0">
              <a:latin typeface="Arial" pitchFamily="34" charset="0"/>
              <a:ea typeface="KaiTi" pitchFamily="49" charset="-122"/>
              <a:cs typeface="Arial" pitchFamily="34" charset="0"/>
            </a:endParaRPr>
          </a:p>
        </p:txBody>
      </p:sp>
      <p:pic>
        <p:nvPicPr>
          <p:cNvPr id="2050" name="Picture 2" descr="http://t3.gstatic.com/images?q=tbn:ANd9GcTRdH82hqCO9_OH0WW5bLlZyGdU8o9P9hjcr3pN3-YOKJQ04f8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 b="7328"/>
          <a:stretch/>
        </p:blipFill>
        <p:spPr bwMode="auto">
          <a:xfrm>
            <a:off x="2952346" y="4365104"/>
            <a:ext cx="3364702" cy="21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63994" y="4543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Tema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35830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8742610"/>
              </p:ext>
            </p:extLst>
          </p:nvPr>
        </p:nvGraphicFramePr>
        <p:xfrm>
          <a:off x="359532" y="1340768"/>
          <a:ext cx="8640961" cy="44713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20966"/>
                <a:gridCol w="2827531"/>
                <a:gridCol w="669179"/>
                <a:gridCol w="2823285"/>
              </a:tblGrid>
              <a:tr h="9450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PROVINCIAS DE LA COSTA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Ingreso de </a:t>
                      </a:r>
                      <a:r>
                        <a:rPr lang="es-EC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estudiantes (Datos 2009)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Número de encuestas x Estrato</a:t>
                      </a:r>
                      <a:endParaRPr lang="es-EC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317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Otros cantones del Guayas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183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0,41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82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El Oro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92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0,20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40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Los Ríos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69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0,15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30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Santa Elena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62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0,14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28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Manabí 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34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0,08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16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Esmeraldas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0,02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TOTAL</a:t>
                      </a:r>
                      <a:endParaRPr lang="es-EC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449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200</a:t>
                      </a:r>
                      <a:endParaRPr lang="es-EC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200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359532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Determinación de los Estratos</a:t>
            </a:r>
            <a:endParaRPr lang="es-EC" sz="4800" dirty="0"/>
          </a:p>
        </p:txBody>
      </p:sp>
      <p:sp>
        <p:nvSpPr>
          <p:cNvPr id="4" name="3 Rectángulo"/>
          <p:cNvSpPr/>
          <p:nvPr/>
        </p:nvSpPr>
        <p:spPr>
          <a:xfrm>
            <a:off x="359532" y="5805264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25589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986862"/>
              </p:ext>
            </p:extLst>
          </p:nvPr>
        </p:nvGraphicFramePr>
        <p:xfrm>
          <a:off x="684213" y="2133600"/>
          <a:ext cx="8521700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Hoja de cálculo" r:id="rId4" imgW="4086208" imgH="2038485" progId="Excel.Sheet.12">
                  <p:embed/>
                </p:oleObj>
              </mc:Choice>
              <mc:Fallback>
                <p:oleObj name="Hoja de cálculo" r:id="rId4" imgW="4086208" imgH="2038485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33600"/>
                        <a:ext cx="8521700" cy="484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755576" y="100453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Pregunta # 4</a:t>
            </a:r>
          </a:p>
          <a:p>
            <a:endParaRPr lang="es-EC" sz="2400" dirty="0"/>
          </a:p>
          <a:p>
            <a:r>
              <a:rPr lang="es-EC" sz="2400" b="1" dirty="0" smtClean="0"/>
              <a:t>Indique su ciudad de origen</a:t>
            </a:r>
            <a:endParaRPr lang="es-EC" sz="2400" b="1" dirty="0"/>
          </a:p>
        </p:txBody>
      </p:sp>
      <p:sp>
        <p:nvSpPr>
          <p:cNvPr id="21" name="20 Rectángulo"/>
          <p:cNvSpPr/>
          <p:nvPr/>
        </p:nvSpPr>
        <p:spPr>
          <a:xfrm>
            <a:off x="1511660" y="-276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u="sng" dirty="0" smtClean="0"/>
              <a:t>Encuestas tabuladas</a:t>
            </a:r>
            <a:endParaRPr lang="es-EC" sz="4800" u="sng" dirty="0"/>
          </a:p>
        </p:txBody>
      </p:sp>
    </p:spTree>
    <p:extLst>
      <p:ext uri="{BB962C8B-B14F-4D97-AF65-F5344CB8AC3E}">
        <p14:creationId xmlns:p14="http://schemas.microsoft.com/office/powerpoint/2010/main" val="6177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277586"/>
              </p:ext>
            </p:extLst>
          </p:nvPr>
        </p:nvGraphicFramePr>
        <p:xfrm>
          <a:off x="683568" y="2118340"/>
          <a:ext cx="7935462" cy="460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Hoja de cálculo" r:id="rId3" imgW="3829111" imgH="2209676" progId="Excel.Sheet.12">
                  <p:embed/>
                </p:oleObj>
              </mc:Choice>
              <mc:Fallback>
                <p:oleObj name="Hoja de cálculo" r:id="rId3" imgW="3829111" imgH="2209676" progId="Excel.Sheet.12">
                  <p:embed/>
                  <p:pic>
                    <p:nvPicPr>
                      <p:cNvPr id="0" name="1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118340"/>
                        <a:ext cx="7935462" cy="4606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83568" y="54868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400" dirty="0" smtClean="0"/>
              <a:t>Pregunta # 6 </a:t>
            </a:r>
          </a:p>
          <a:p>
            <a:pPr lvl="0"/>
            <a:endParaRPr lang="es-EC" sz="2400" b="1" dirty="0"/>
          </a:p>
          <a:p>
            <a:pPr lvl="0"/>
            <a:r>
              <a:rPr lang="es-EC" sz="2400" b="1" dirty="0" smtClean="0"/>
              <a:t>Mediante </a:t>
            </a:r>
            <a:r>
              <a:rPr lang="es-EC" sz="2400" b="1" dirty="0"/>
              <a:t>que medio de transporte usted se moviliza diariamente?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0225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55575" y="585554"/>
            <a:ext cx="7705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Pregunta # 8 </a:t>
            </a:r>
            <a:endParaRPr lang="es-EC" sz="2400" dirty="0"/>
          </a:p>
          <a:p>
            <a:pPr algn="just"/>
            <a:endParaRPr lang="es-EC" sz="2400" dirty="0" smtClean="0"/>
          </a:p>
          <a:p>
            <a:pPr algn="just"/>
            <a:r>
              <a:rPr lang="es-EC" sz="2400" b="1" dirty="0" smtClean="0"/>
              <a:t>Frecuencia mensual de viaje a ciudad de origen</a:t>
            </a:r>
            <a:endParaRPr lang="es-EC" sz="2400" b="1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455296572"/>
              </p:ext>
            </p:extLst>
          </p:nvPr>
        </p:nvGraphicFramePr>
        <p:xfrm>
          <a:off x="755575" y="1916832"/>
          <a:ext cx="770570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68" y="116632"/>
            <a:ext cx="1873765" cy="1219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81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68766963"/>
              </p:ext>
            </p:extLst>
          </p:nvPr>
        </p:nvGraphicFramePr>
        <p:xfrm>
          <a:off x="769055" y="2060848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55576" y="50047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Pregunta # 11 </a:t>
            </a:r>
            <a:endParaRPr lang="es-EC" sz="2400" dirty="0"/>
          </a:p>
          <a:p>
            <a:pPr algn="just"/>
            <a:endParaRPr lang="es-EC" sz="2400" dirty="0" smtClean="0"/>
          </a:p>
          <a:p>
            <a:pPr algn="just"/>
            <a:r>
              <a:rPr lang="es-EC" sz="2400" b="1" dirty="0" smtClean="0"/>
              <a:t>Número de buses para llegar a ciudad de origen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3598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932631028"/>
              </p:ext>
            </p:extLst>
          </p:nvPr>
        </p:nvGraphicFramePr>
        <p:xfrm>
          <a:off x="899592" y="2060848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55576" y="40466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Pregunta # 13 </a:t>
            </a:r>
            <a:endParaRPr lang="es-EC" sz="2400" dirty="0"/>
          </a:p>
          <a:p>
            <a:pPr algn="just"/>
            <a:endParaRPr lang="es-EC" sz="2400" dirty="0" smtClean="0"/>
          </a:p>
          <a:p>
            <a:pPr algn="just"/>
            <a:r>
              <a:rPr lang="es-EC" sz="2400" b="1" dirty="0" smtClean="0"/>
              <a:t>Factores que afectan la transportación de los encuestados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5129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40466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Pregunta # 14 </a:t>
            </a:r>
            <a:endParaRPr lang="es-EC" sz="2400" dirty="0"/>
          </a:p>
          <a:p>
            <a:pPr algn="just"/>
            <a:endParaRPr lang="es-EC" sz="2400" dirty="0" smtClean="0"/>
          </a:p>
          <a:p>
            <a:pPr algn="just"/>
            <a:r>
              <a:rPr lang="es-EC" sz="2400" b="1" dirty="0" smtClean="0"/>
              <a:t>Utilizaría el servicio de transporte de puerta a puerta?</a:t>
            </a:r>
            <a:endParaRPr lang="es-EC" sz="2400" b="1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143888758"/>
              </p:ext>
            </p:extLst>
          </p:nvPr>
        </p:nvGraphicFramePr>
        <p:xfrm>
          <a:off x="683568" y="2204864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3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077225682"/>
              </p:ext>
            </p:extLst>
          </p:nvPr>
        </p:nvGraphicFramePr>
        <p:xfrm>
          <a:off x="107504" y="1844824"/>
          <a:ext cx="47525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73130" y="333649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Pregunta # 15 </a:t>
            </a:r>
          </a:p>
          <a:p>
            <a:pPr algn="just"/>
            <a:endParaRPr lang="es-EC" sz="2400" dirty="0"/>
          </a:p>
          <a:p>
            <a:pPr algn="just"/>
            <a:r>
              <a:rPr lang="es-EC" sz="2400" b="1" dirty="0" smtClean="0"/>
              <a:t>Ruta de preferencia</a:t>
            </a:r>
            <a:endParaRPr lang="es-EC" sz="2400" b="1" dirty="0"/>
          </a:p>
        </p:txBody>
      </p:sp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960440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8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63994" y="4543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Índice</a:t>
            </a:r>
            <a:endParaRPr lang="es-EC" sz="4800" dirty="0"/>
          </a:p>
        </p:txBody>
      </p:sp>
      <p:sp>
        <p:nvSpPr>
          <p:cNvPr id="6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56084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Misión, Visión, Objetivo general y FODA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Organigrama, descripción del servicio y valores de la compañía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Investigación de mercado, método de muestreo, encuestas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tx1"/>
                </a:solidFill>
              </a:rPr>
              <a:t>Marketing, promociones y publicidad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Técnico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Recomendaciones</a:t>
            </a:r>
            <a:endParaRPr lang="es-EC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860032" y="1844824"/>
            <a:ext cx="4186808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dirty="0">
                <a:latin typeface="Cambria" pitchFamily="18" charset="0"/>
              </a:rPr>
              <a:t>El marketing estratégico es uno de los pilares fundamentales para el desarrollo de la empresa ya que se lo utiliza para captar un mayor número de clientes, incentivar las ventas, dar a conocer </a:t>
            </a:r>
            <a:r>
              <a:rPr lang="es-EC" dirty="0" smtClean="0">
                <a:latin typeface="Cambria" pitchFamily="18" charset="0"/>
              </a:rPr>
              <a:t>nuestras rutas de transporte y así </a:t>
            </a:r>
            <a:r>
              <a:rPr lang="es-EC" dirty="0">
                <a:latin typeface="Cambria" pitchFamily="18" charset="0"/>
              </a:rPr>
              <a:t>lograr una mayor cobertura </a:t>
            </a:r>
            <a:r>
              <a:rPr lang="es-EC" dirty="0" smtClean="0">
                <a:latin typeface="Cambria" pitchFamily="18" charset="0"/>
              </a:rPr>
              <a:t>nuestros servicios para poder posicionarnos en el mercado Espol.</a:t>
            </a:r>
            <a:endParaRPr lang="es-EC" dirty="0">
              <a:latin typeface="Cambria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286250" cy="3943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/>
        </p:spPr>
      </p:pic>
      <p:sp>
        <p:nvSpPr>
          <p:cNvPr id="8" name="7 Rectángulo"/>
          <p:cNvSpPr/>
          <p:nvPr/>
        </p:nvSpPr>
        <p:spPr>
          <a:xfrm>
            <a:off x="359532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Marketing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41924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844824"/>
            <a:ext cx="835292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000" b="1" dirty="0"/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/>
              <a:t>Misión, Visión, Objetivo general y FODA</a:t>
            </a:r>
            <a:endParaRPr lang="es-EC" sz="2000" b="1" dirty="0"/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/>
              <a:t>Organigrama, descripción del servicio y valores de la compañía</a:t>
            </a:r>
            <a:endParaRPr lang="es-EC" sz="2000" b="1" dirty="0"/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/>
              <a:t>Investigación de mercado, método de muestreo, encuestas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/>
              <a:t>Marketing, promociones y publicidad</a:t>
            </a:r>
            <a:endParaRPr lang="es-EC" sz="2000" b="1" dirty="0"/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/>
              <a:t>Estudio </a:t>
            </a:r>
            <a:r>
              <a:rPr lang="es-EC" sz="2000" b="1" dirty="0"/>
              <a:t>Técnico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/>
              <a:t>Estudio </a:t>
            </a:r>
            <a:r>
              <a:rPr lang="es-EC" sz="2000" b="1" dirty="0"/>
              <a:t>Financiero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/>
              <a:t>Conclusiones</a:t>
            </a:r>
            <a:endParaRPr lang="es-EC" sz="2000" b="1" dirty="0"/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/>
              <a:t>Recomendaciones</a:t>
            </a:r>
            <a:endParaRPr lang="es-EC" sz="2000" dirty="0"/>
          </a:p>
        </p:txBody>
      </p:sp>
      <p:sp>
        <p:nvSpPr>
          <p:cNvPr id="6" name="5 Rectángulo"/>
          <p:cNvSpPr/>
          <p:nvPr/>
        </p:nvSpPr>
        <p:spPr>
          <a:xfrm>
            <a:off x="1563994" y="4543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Índice</a:t>
            </a:r>
            <a:endParaRPr lang="es-EC" sz="4800" dirty="0"/>
          </a:p>
        </p:txBody>
      </p:sp>
      <p:pic>
        <p:nvPicPr>
          <p:cNvPr id="15362" name="Picture 2" descr="http://t2.gstatic.com/images?q=tbn:ANd9GcSnRcpjwZC23P8THd95c61JdzZrok3XKUCvoaTOV84dPh3-vcVd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11" y="4293096"/>
            <a:ext cx="2143125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944">
            <a:off x="6841133" y="1266766"/>
            <a:ext cx="1840042" cy="1831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1102228" y="1916832"/>
            <a:ext cx="55446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b="1" u="sng" dirty="0"/>
              <a:t>Redes Sociales</a:t>
            </a:r>
            <a:r>
              <a:rPr lang="es-EC" b="1" dirty="0"/>
              <a:t>.- </a:t>
            </a:r>
            <a:r>
              <a:rPr lang="es-EC" dirty="0"/>
              <a:t>Dar a conocer nuestro nuevo servicio a través de las redes sociales como lo son Facebook y Twitter.</a:t>
            </a:r>
          </a:p>
          <a:p>
            <a:pPr algn="just"/>
            <a:r>
              <a:rPr lang="es-EC" b="1" dirty="0"/>
              <a:t> </a:t>
            </a:r>
            <a:endParaRPr lang="es-EC" dirty="0"/>
          </a:p>
          <a:p>
            <a:pPr lvl="0" algn="just"/>
            <a:r>
              <a:rPr lang="es-EC" b="1" u="sng" dirty="0"/>
              <a:t>Publicaciones en Revistas</a:t>
            </a:r>
            <a:r>
              <a:rPr lang="es-EC" b="1" dirty="0"/>
              <a:t>.- </a:t>
            </a:r>
            <a:r>
              <a:rPr lang="es-EC" dirty="0"/>
              <a:t>Hacer publicaciones en diversas revistas universitarias como por ejemplo: Revista Focus de la ESPOL.</a:t>
            </a:r>
          </a:p>
          <a:p>
            <a:pPr algn="just"/>
            <a:r>
              <a:rPr lang="es-EC" b="1" dirty="0"/>
              <a:t> </a:t>
            </a:r>
            <a:endParaRPr lang="es-EC" dirty="0"/>
          </a:p>
          <a:p>
            <a:pPr lvl="0" algn="just"/>
            <a:r>
              <a:rPr lang="es-EC" b="1" u="sng" dirty="0"/>
              <a:t>Volantes</a:t>
            </a:r>
            <a:r>
              <a:rPr lang="es-EC" b="1" dirty="0"/>
              <a:t>.- </a:t>
            </a:r>
            <a:r>
              <a:rPr lang="es-EC" dirty="0"/>
              <a:t>Creación de volantes las cuales serán repartidas en la universidad para así dar a conocer esta nueva empresa.</a:t>
            </a:r>
          </a:p>
          <a:p>
            <a:pPr algn="just"/>
            <a:r>
              <a:rPr lang="es-EC" b="1" dirty="0"/>
              <a:t> </a:t>
            </a:r>
            <a:endParaRPr lang="es-EC" dirty="0"/>
          </a:p>
          <a:p>
            <a:pPr lvl="0" algn="just"/>
            <a:r>
              <a:rPr lang="es-EC" b="1" u="sng" dirty="0"/>
              <a:t>Pulseras</a:t>
            </a:r>
            <a:r>
              <a:rPr lang="es-EC" b="1" dirty="0"/>
              <a:t>.- </a:t>
            </a:r>
            <a:r>
              <a:rPr lang="es-EC" dirty="0"/>
              <a:t>Podemos entregar pulseras con el nombre y logo de nuestra empresa para así darnos a conocer entre los estudiantes de la Escuela Superior Politécnica del Litoral.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9532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Promociones y Publicidad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2947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443429" y="620688"/>
            <a:ext cx="7821488" cy="5256584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es-EC" sz="4500" dirty="0" smtClean="0"/>
              <a:t>Formas de estimular el interés de uso de nuestro servicio</a:t>
            </a:r>
          </a:p>
          <a:p>
            <a:pPr lvl="0"/>
            <a:endParaRPr lang="es-EC" dirty="0" smtClean="0"/>
          </a:p>
          <a:p>
            <a:pPr marL="45720" lvl="0" indent="0">
              <a:buNone/>
            </a:pPr>
            <a:endParaRPr lang="es-EC" sz="2900" dirty="0" smtClean="0"/>
          </a:p>
          <a:p>
            <a:pPr lvl="0"/>
            <a:r>
              <a:rPr lang="es-EC" sz="2900" dirty="0" smtClean="0"/>
              <a:t>Promoción </a:t>
            </a:r>
            <a:r>
              <a:rPr lang="es-EC" sz="2900" dirty="0"/>
              <a:t>por inauguración, lo cual puede contar con un descuento.</a:t>
            </a:r>
          </a:p>
          <a:p>
            <a:endParaRPr lang="es-EC" sz="2900" dirty="0"/>
          </a:p>
          <a:p>
            <a:pPr lvl="0"/>
            <a:r>
              <a:rPr lang="es-EC" sz="2900" dirty="0"/>
              <a:t>Ofrecer extras mientras usan de nuestros servicios como piqueos durante el transporte. </a:t>
            </a:r>
          </a:p>
          <a:p>
            <a:endParaRPr lang="es-EC" sz="2900" dirty="0"/>
          </a:p>
          <a:p>
            <a:pPr lvl="0"/>
            <a:r>
              <a:rPr lang="es-EC" sz="2900" dirty="0"/>
              <a:t>Paquetes promocionales para grupos de personas, etc.</a:t>
            </a:r>
          </a:p>
          <a:p>
            <a:pPr marL="45720" indent="0">
              <a:buNone/>
            </a:pPr>
            <a:endParaRPr lang="es-EC" sz="2900" dirty="0"/>
          </a:p>
          <a:p>
            <a:pPr lvl="0"/>
            <a:r>
              <a:rPr lang="es-EC" sz="2900" dirty="0"/>
              <a:t>Facilidades de pagos, utilización de tarjetas de crédito</a:t>
            </a:r>
          </a:p>
          <a:p>
            <a:endParaRPr lang="es-EC" sz="2900" dirty="0"/>
          </a:p>
          <a:p>
            <a:pPr lvl="0"/>
            <a:r>
              <a:rPr lang="es-EC" sz="2900" dirty="0"/>
              <a:t>Tarifas especiales para clientes frecuentes</a:t>
            </a:r>
          </a:p>
          <a:p>
            <a:endParaRPr lang="es-EC" sz="2900" dirty="0"/>
          </a:p>
          <a:p>
            <a:pPr lvl="0"/>
            <a:r>
              <a:rPr lang="es-EC" sz="2900" dirty="0"/>
              <a:t>Descuentos en días especiales, día de la madre, día del padre, etc.</a:t>
            </a:r>
          </a:p>
          <a:p>
            <a:pPr marL="45720" indent="0">
              <a:buNone/>
            </a:pPr>
            <a:endParaRPr lang="es-EC" dirty="0"/>
          </a:p>
        </p:txBody>
      </p:sp>
      <p:sp>
        <p:nvSpPr>
          <p:cNvPr id="5" name="AutoShape 2" descr="data:image/jpeg;base64,/9j/4AAQSkZJRgABAQAAAQABAAD/2wCEAAkGBhQQEBUQEBIWFRQUFhcVEBYUFRYUFhYUFRQXFBcWFBQYHCYeFxkkHBQSHzEgIycqLCwsFiAxODAqNSYrLCkBCQoKDgwOGg8PGi4kHyEtKS8sLDIsLCovNCwsKjQqLCwvLCksKSktLywqLCk1LCksKSw0LC0uLC4pLCwsLCwsLP/AABEIAOEA4QMBIgACEQEDEQH/xAAcAAABBQEBAQAAAAAAAAAAAAAAAgMEBgcFAQj/xABHEAACAQMCAwUGBAMFBAkFAAABAgMABBESIQUxUQYHEyJBFDJhcYGRI6GxwUJSYjOCktHwQ3Ki8RUWU2Rzs8LD4QgkNFRj/8QAGgEBAAIDAQAAAAAAAAAAAAAAAAMEAQIFBv/EADIRAAIBAgQDBQcEAwAAAAAAAAABAgMRBBIhMUFRYQUTgZHwIjJxobHB4RQj0fEVQlL/2gAMAwEAAhEDEQA/ANgoop6CAMKAZoqV7IOpqucX7RCKRkiXxDHhZANy00gPhQpj+I4LMTsFHU7ayko6smo0Z1pZYI7NFVK77WyxaTIIVQL+I+HbXLvqS2QODIq7KXJC5B39K4K97jI6+NCmgnDaNQbHUaiRn4VE68E7Mvx7IxMoucUrLr68vM0uilWMkc8ayxPqRxqRgRgg/wCuVSPZB1NTnLaadmRaKleyDqaPZB1NDBFoqV7IOpo9kHU0BFoqV7IOpo9kHU0BFoqV7IOpo9kHU0BFoqV7IOpo9kHU0BFoqV7IOpo9kHU0BFoqV7IOpo9kHU0BFoqV7IOpo9kHU0BFoqV7IOpo9kHU0BFop+W3AGaYoAooooAqVacj8/2qLUq05H5/tQHA7c9qvYYQE/tpciL1AwBqc9cZG3qSKo3ALhYDKRO0h0+JdOuTEMnSFUHeeVmbSCcLljs1aB2x7Ix8Sg8JyUdctBKvvRvjnj1U7Ar6/MAjCZ+MXfB7l7a51RORtIm6yIDlXQkcsjnzB6GqlaE82ZapHoezcThlRdCXsye7ez101s7W4cL732LP224kNKeKipOMvKB70aEARwyNzZwAWOeWQNuVZ9KPGSWXP9mUwvVXJUnPwOn71Kt7sXcp2MgCPIFyQZHUatJPPqepxUqxjikVpIV060aOaEksA4HjRlCd9LGIjB5GtKdO7zPdlrGY2MIKhSfsxtdrbe/lul9bnf7te3T8PdYLoOLaY5UspwhP8a55r1x8/nvMUgYBgQQdwRyIO4IPqK+bLp2KTMX8W1mVpI2ZgWil5ouknKuGwmBsRW1d2PD7iDhsSXeQ5yyKfejjbdUbofXHpnHpVmCa04HDxUo1I949JfX8riWyimLu9SJS8rqijmWOB/zpiLjULDUJFxzyfLt13xUl0U1Tk1dJ2J1FNRXSP7rq3yIP6U5msmrVtz2iiihgKKKKAKKKKAKKKKAKKKKAKKKKAKKKKAaufd+361DqZc+79v1qHQBRRRQBUq05H5/tUWpVpyPz/agH6r/bPsVBxS3ME4wwyYZQBqjc+o6g+q8iPoRYKKA+Se0HZS84NOPGRlAbMUqZMb4OxR/Q/wBJwR0p2HtIzyxyMEAEivJoQIXI2JfHM4Lfc19U3tjHMhilRZEYYZXUMpHxB2NZpe9wNo10ssMrxQE5lg94Ec9MchOpAeW+cehHpq432J6VVR0mro4fdJ3eieX/AKQnXMCOfZFYf2jKxAkIP8K4GOp+A3v3a/vASycwIuubAJ1HCLq3GfVj64H3q2W9ssaLHGoVUAVFUYCqBgAD0AArEO9ThJl42kerSJooySOYC6wx+eENaTTUbR3LWGqU51s9dXik3a/Im2na1mm9puJi7jIRPCDqoPqmXVYztzGT8663CuP27JNldBYYYSTfjThuYMrkBF6jJNZRdxDwjPbPJoV/DkWQgspIyrAgYKnBHwNIMsyQrOWGl2ZUB946Ru2P5cnFU1CpHkz0TxGDqqzTjstLK1tbWVvWqZpPEb2GOA+CY4picBLfTKAnr4kzJnPP3TVc/wCts9vvFPICu4Gtiu3VScEfOq5YcQkmkWLIBdlUH4sQP3rrcRtEjjleHUVkjjVdXmYHxH15IH/dmPyao8sm7vSxc/UUIRyRWbM92r+vG/HU+jbWXWit/MoP3ANO1B4K2baE9Yoz90FTq6iPBSVm0FFFFZNQooooAooooAooooAooooAooooBq5937frUOplz7v2/WodAFFFFAFSrTkfn+1RalWnI/P9qAfooooAooooDw1jvfHP7PxKyuTuvhsrY/lVzq/KWtjrIv8A6grf8O0k6PKn+JUb/wBs1pPYsYZJ1Mr2aa+RRLThn4U0Cuje0Sxi3KsrZRWLtIQDlQFznOOWKZ4zw95yphKeGqFbSMtiR4o8hnVcYOohm55Nc+wmWC3klDDxZcwxgEalTnI5HpkEKPma6MbF34fLHk40xHHo8cmSD02YH5Vro1YsyzU5Od+er55fwl58zk8BuBHcxO3JZEZvkrgn8hV/tyIlSMMCRIsblSGUxyzPqGRsRpfBx8RWf32kXUoX3fEfGOWNRq1dnbae4kW2tIxIxhXUSSEhYyNKJXYctOrGPU7AE1AtJWOlJKdJTenr8m79mWzZWx6wQ/8AlLXTzUThNl4EEUOdXhRpHnGM6EC5x6ZxUo1bWx56bvJtBmuXc9ooUDEOH0kByhBCk+jOSFB+BOaxPtf25upr65tvxHjimkRUjzgIjFQSo5nb19TXNs+3xQAIfCxjOiNFJx1OMk/nVedaSekTtYbs6hUinKqs3Lbzf4N9btRbqELvp8TOjUrb458gcc/WpScYhOMTJvyBYA/Y1jQ70PEIbC7AYXW+jYc2HvN/eYiuBdcRaVwVTJlfCkLpQsWAwnoACw2HKo3iXwV/kW6fYlOSvOeXxUvpbgfRyuDuDn5UqqJ3PzM1lJqbOm4dV3yAAkey/DJJ+tXurcJZopnn8RSVGrKmnez3CiiitiAKKKKAKKKKAaufd+361DqZc+79v1qHQBRRRQBUq05H5/tUWpVpyPz/AGoB+iiigCiiigCudx3s/BfReBdRCRMg4JIIYcirKQynnuCOddGigM3vu4iwfJiaeHoFl1qPpIrH865D9xU0WfZOJMoI8weMjPzKOP0rX6KxZG6qTWlzBrLuIvRMolmtxFnzujSMwX+mNkGW+ZxWy9nuzcFhCILdNK82J3Z29WdvU/pyGBXUzRWFFLVG0605q0noFeNXteNWxEfMfbM4uuJadiL3LY56dUmP+LFMXcAinmuWAOnSI1IyGuHjBO3rpyzH44pfbAyLxm7WEkO9w6gDfOpgcEHYj1r1r7y3HhuSYUVUkB8zO8qiaUH0JO2emKjui44NNW4/ey+3lfkV+2PmrRreE+HpBwIBC8eeSk2ZZmx/vyKxxzxVM4sn4scnrJDHI/8AvsPMfrjP1qx8M4mzxLG7KPEEkUZOlBhLdlXW3rlnjXUT/AOlV3pKzOxBudFSXr1Zmp90tl4Nk6ZDYuJMMMgMNEekgHcZGNqu9VHuykDWWpTlTNIFPUIRHkfA6Kt1WYaRRw8TJyqyb3uFFFFblcKKKKAKKKKAaufd+361DqZc+79v1qHQBRRRQBUq05H5/tUWpVpyPzoB+kl8DJpVYf2hnuZrydWuCALloLdG1MpfGoLgHCLjQM4O7fM1HUm4rRXLeFw8a8mpyypdLm1e2Jy1rtufMOXWvVuVPJh8NxXzynaa7ji8TxSFdjGFJJLaACxAOfKCQvzOKjx8VkupA0zsFAOWVdbYQZIQbAtuNvTOTUH6h/8AJ1f8PTSbdXRdG/lp9T6SBr2uD2HJ9ggDMzEKRlhhtmYDUMnBxgEemK71Wk7o4M45ZOPIKrnbbtV7Bb6lwZXOmEHlnmzEdAPzIFWCSUKCxIAAySeQAGSTWQ9obpeJMLhnEUSyyIJGyQluixBToHNmeQnruMnC1FWm4x03Oj2Zho1qydT3Fv8AZeNjv9ku8KWeTwp0RvKz61Og4UZI0bhjjJ2xy9aulhxmKf8AsnVjgNgHfSeTAeo+I22rDr6zeyuWi1+eIho5F2yCAysvTYiu5wS6S6Hhy6YfCY3DTq/hlF/2ixJ6F9tlOAd8ehqUsRJezLc7+O7HoTXf0dItJ6fWz8NF5GxA0EVQLTtlPFIkjhWtJRrTDF5YYs6NTnmwB97OcZ51fkbIyDkHcfWr0KinseXxOEqYdrPx9NfFcUZ72r7mYb24e7juJYJZCC2kK6asYLBdmGcb4aqbN3H31uxa2nt5gRpKuGj1qeaspDLj+96Vu1FbZUQqrNK1z5uvu7virTjxLNiThVMbRGMADAAIbyqB1FaD2Z7mlAV+IyeIVHlgjJEa5OSGfZn39BgfOtPxXuK17uN7k36urkyJ2XTQZtbRIkWONVRFGFVQFUDoANgKeoorcqhRRRQBRRRQBRRRQDVz7v2/WodTLn3ft+tQ6AKKKKAKk2x2PzqNS05UBKL1hnHr4rxeeEJrPtazQ+bTpkCDd9jlMYJ5bLzrZJlb0NZp2o7tbme6kure4VDIPMGQnmuhsMp5EbYxUVSLdrF7CVIU3LPxXzKxeQRTrGqgkGO48B8kY9nyw8vLzkOzZ3/EGMYrn9mroxq7a5AN9KID7yoWL+ID+CQDgMMnzYIIzXdj7tOKRoY45LcqdQ/jBAcAOFYqSuoAA4O+Kc4X3SX2GSa5SKN8eIkLMxfHLOQF/I1F3cr3L/6ukoOGZtePPr64mkd21wp4ZDpYsMyAFtmI8Vve3O9WgSVWOzvZ82cCQIfIgwM7k5JJJPqSSTXcRTVhaKxx6rUpuS4sr3bvjyxxvDp14j8WdASuYtaxhGI3AZm3/pVh61WOIraRxG3ZjFBcq8sTBTIYm/AkVdI3I5r+Xxro9v8AXaTLeoiyJLGba4SQFkYe8moDrg/4R1rPOP8AGhJDCScuomMm2ADJKSAB00hdvQYqlWnaTT3PU9nYZSownFtRu22nxty20a0fFNHM7T8YM0x8MNvpSIc20oojQHq2FGfiTTGi4gVi5RvDwZUDqzxg7Auo5cxy5U3wCc6p5lGqVI/wFAycs2ksBzOkH060/Bw544JIsZnnwZskAQwg6szOdlZj13reFFOPtIqYjtOpCt+1KyjZJdP4S489DqcB7ahNKndVfWqk6SrcmKNvjI2YYIYcxWqdge18dwz2wGgAlrZS2cR8/Dz66fT+nA9KwK58CNCifjSHnJkrGv8A4S82P9TbfCtD7kOzkksxvnLCGHKRD+eUrg4/pUN9yOhpCm4SWVm2KxlPEUZd9Cz4PbXnb09WbgDTc10iDLuqjqxC/rWb99HaCa1jtlgkZBI0niaWKltATAJG+PMdqzjh/a+6K6VDyKuSfJ4gXO5OcZGfnU06ri7JXOdhsDCrTU5VFH1zPoT/AKw22oL7RFkjKguoyD6rvuPlU5JARkEEfA5r5+su8GTUNRUgAgKUUAE5BZSBkNvzzvyOacPbO5jTZmVXBCsE05HIlGAG+fVah/U80dB9h5knGovO/wBkb8Gr3NZz3Ydormea4guXZvCVdnILK2oqRq9frnlWiaqswlnVzh4nDvD1HTbTtxXXUjcVvvAglmxnwo3kxyzoUtjP0rIJu9W8dRKymOInGY49Kk9PEbUfTrWk9vbjRwy7Yf8AYOP8Q0/vWLRxGVToxoe0hhiBIA8UMrNnpoKyuT6AE+tR1U3omXcBOFOLlOKevFX8uuvyLZZd7I8+vUGbGnS+y9Thqcue9qRSPBKsMb+KoJJ+HhkbfnWd8diZQiqhEKDTGxAy7MAzO4G6ltiA2PLpqf2ZtVJ8QSlJIw5I0a2VdHlljXm5U5yOY2YZwcVm6ieW53ILCSg6rpL5v4czb+xPaNr+3MskfhssjRkDIBKhTkA7j3sYPSrDVX7uptdismpm1vIQ7++4VtAdviQoPrVnzV2Huo8riUlVkkra7Ddz7v2/WodTLn3f9dah1uQBRRRQBT0PKmaeh5UAvFeaa9ooZPNNGKM14TQHuKM0nVSdVYBC7Q8JF3bSW55uvkJ9HG6H6MB+dfM3H5mSQwyKUdTh0YaWB6YP68q+pS1QeLcGgu00XMMcq+gkUNj/AHTzX6EVHKmpNSL2Hx1ShTlSj7rPmSzgiRRLNJk80iibznG3nblGPz+FdV+J6LYSsqjWxFrCBmNApw0rqf7R87AtmtD493GW0mWs5ngb0R/xovzOtfuflVL4l2I4nZBR7KtwI8+DLCvjFMkn3NmG+/mUgZ51lKxHOop2b3vx+n89CIOASXt1bWaAe0OmblgoARc6tThdsqn3yo9a+iOD8NjtII7eEaY41CqPX4lurE5JPUmqR3YdkmsYGuLkH2q43k1bsiZyqE9c+Y/EgelXF7vFbLmRSk2lHl6/roZ932XZWSy0qHP4+UI1BgwjUrjnuM8t+lUeKPREPBuXtl1kjVqADMo/CmK7q40nSxGGU+hBFWzvR4wFubbU7RgxTIJFGWRmK+YD15bgb4JxVMveLGNAHuI7ok6SBqJMOCSsjEA51aSvqpBNRtq7uW4qThFR9avo15kHiMwe4yHVyVUSSINKu+PMwGB8N8bkE1d3hLO4xlYLo+CCfKBDCqKo6KWMJPwBNZ2wQSnwiSn8OoYbBHI/EZxn1xVtsuLNiJJpMtKkpDOcBV8KSKAEnYAsXOT1UmobrM7nUyvuo5eF/jz+xdu6WzaKW7LsHJWFg6kkOJNbhgSAd/iOea0R7jFZf2P42La1vJ0w/gpbxqf4WeOMqd/VdT/apfBe3Ttr9plCnT+D+GAhffaRlUsBy3A61uqkYJRfUr1MDXxcp1Y62yrrsuCR1e87ipHC7lcHdQD8B4i5PyArDLPiaJEwQ5kkOmQ/yxDBKKfUuefwGPWtvbiUtxbGVWhDBsOH80OjbzGYhQvr5dyccqrvHOy9q1uk7w2rGViBKFMEZxnIXSSxOx8zaRtypKcXr0MUsLWh+3p7213v5W6+mUvjF0pW4bWre0TxvCAwJ8NA5yQN1xrC4OPWplnfi3tBIkkKk5PobjxQ/lOSPw0VQDnO+SN84EyDu4gNxHDOJbYSgGF4pQ8bE404LBgQcgbHmR1q7cN7o7WEhiGlYcmmIc/RcaR9qwl3jumbVKjwkVCcb3s1qmmlpvry/osvYabHD7fKhWZNbADSAXZn2X097l8asIlrkWvDvDGAdhU5FNWFocWbzScuY/O3l/11qNTz8qZrYjCiiigCnoeVM07FyoBwmkk0Gkk1gyBNeE0E0hjQyelqbeUAZJwPjt+deMayPvF4y/tzRMSURU0rnYalDE465NRVandxvYv4DB/q6vduWXS99zT245Fhir69PveH5gD0Zh5VPwJFcjifa2SNdSWczL/OcaAOpKavzxWa8K7SvCCsTjS3vowV0b5owIz8eddG17TtE4khhhjcesYkQH5xrJpP1FVHir9D0Uewowbds64a287Wt8y28Q47eiaIW6xzRzLrgKIQHGPMCWbKkeu9S+HdpmkOlogWHMQzQykf3NQb9aqNl2o/CliuNZ1sZYHi0q0U/PKjIAU+oHx61Am7TSuAJjHLjkZYo5D/AIyur7msd/bW7+BI+yM6yOnFW46q/XSyfJ3S112Zpa8VjZtGrS/qjgo4/uNg17Jmsk4r2lacr4r6tA0xgAAKvQAD4CrH3ccZeaSWEklFQOuo5wdQXbPIYP5VNTxGeWWxzMZ2MsPRdVTV1ut/np9Dsce7Lx3i6ZkDgcs+h6g+hqmXvc+DvBK6dAfOv2O/51rIjpQiFWjgKTWqMRXumvg20kBH8x1g/wCHH7117LujJ/8AyJ3f4JiNfl6nH1rWPCFKCVjKuRK69Rqzk7fEoPG+z6WnC5YYx4cZKZ5ncypkkncnaqBFxbYeX/nWr95JC8OfPLWmrHMgEnb47Z+lZv3fW6veBnAPhI8gB5alAA+2c/aq1empySO32Vi5YajUmuGoq8vJ0RPGjmVP9l4gcKM7+TVsPpTdr2meMFY3dQTuoPlJ+K8ifpXQ7N3r3MV+J2Z1aEynUSQJAWZSM8j/AJVG4KosoPb5ADI2VsUP83JpiOg9Pj9Kr90tGmdb/ITSlTnFOSasraNtX/t+I1d9pXmIMruxUYTJ90f0jkvIculbT2O4o11ZQzv7zAhj10OU1fXTmvnp5SzFmOSTlifUnck19AdgotHDLUdYg3+Ilv8A1VLhl7TKPbc06EFZaPS3w1LABXoFeCvRV88mJl5UxUiblUehgKKKKAKdi5U1T0XKgPSKSRSzSTWDIgikkUs0gmhkQRWRdvuEmfiU4jI8RYYnSP1kAXzhOrAb49cGtdJrH+8OKU8WzbhzII4nTwwSwKg+YAdKhre6dTsttVW07ey9fFHG4Jwe3eIzXdwYVL+HEFUsSwUMSdjgAFf86OM8Ie1CyRyrNA5xHKnLI30sN9LYrshIZ4nNwjRDUGuQqkNbTkafGCEZMMg5jGzCoV/w+G1tJlW7jn8Yx+EicwyPkuw1HB06h9arSprLt/J26WLqd7dSldtLLa6t0aWlt9XqtdmV9uIsdq7U3Zr8OVfaNVzDGJZYQh0hdiyiTO7qCM7Yrj8BUG7gDcjNHn/GKsFpKRfcRdvSK5z8SzhVHzJxWtOnG17EuNxdVSspbK/x1St9Tj2MSpaTXDqCXIggyM4Y+aRx8VUAA9Wqy90QzcTn/wDkv5yD/KoF9w+GNIYrkv4cREAWLSC1w+HnkLH+FSyL8dNd3u04f7Pe3sJOfDCKD1BdiD9sVNGDUkc6viVUo1Ob16WTS0+V+rZogWva9zSWq0eeEs9NtcYpMorm3qtjagK93qXYNhpz/tV++lx+5rNOA8Za1mWZQDjIZTyZWGCD0/8AirX22smkjK+uQVyccjuftmqqvZq4IykbSD+gMf2qrWklJanoOzqMpUZXj7L06Fk4JcQvHMkUbxW5w97JI4ZvDBOmCPSB7xyOuM05xbimLaO88OMyTsUgWRFkSG3jyFVEPlycAk/Gq/xm/wBEKWkSukaYaUyLpaSY82YdByAqRHfRXNnFbyzCF4GbSzKzK0bdNAOGHT4c6zm0sjDotSU5J2vqtW7W48Xd2v0shfayzRRBPGgT2iESMi7KHwNWkegORtW49nwEtYE/lhjH/AKwXtHxZbmWNYgfCiRYos7Egc2I9M/sK2vh10dKjoAPsMVtTtmbRWxuZUKcZb6/jyRYlelhqgQy1KRqsHHHZTtTFOOdqbrJhhRRRQwFPRcqZp6LlQCjSDSjSDWDYSTTbNS2pmQ0A1LLis57T3Mh4hLHbvomlt4vBOdJYo5Zow3oWGftj1q/ztWcd4PZ2Wd1nt8eIgwQTjUAcjB9GBzvUc02tC3hakITvPZrlfqtOOxBt+O3BEguoiZYI2YM6aS8QKrJBNthkYMcH0IB3qv8a4YqaZ4Mm3lz4ZO5Rh70T/1L+Y3pN/2yuzGbW6d0B2IdQCwHp4gHmHL7VDi4g6xPEG/DkKlhzGVOzDofTI9DiqlR8Hc9Hg43/cpuO+y2t9nxXjzIwmKMGU4KkFT0IOQfyq02PaPx5JJmhjjVAJ7ornMzx7RKSdgC5U4HQ1UJWqS/E0jtPCBw0kmuYnYaUGI1B9dyzH6Vmm2jXGQjPda7X5Lj652O5ehp7axIyzSTTavjI8oJ/c1bexHEBJf38inILRhT1Cl1z9dOfrWa8J4rdujQWYkKMfNgYUEjBw5GRkc8c60fu77OPaxsZseJIRnTyAXOFH3P3qxFPR+trHGrVYJSinfe1usszv8Ag0GOXNPCosNSkqU5wmZlVSzkKo3JY4AHxNUzjfbdRlLYaj/2jDb+6vr8z9q4HbbtAz3kkLMdETaUX02UEtj1OTXGS4B9aoVsRK7jE9j2Z2LScI1azzNq9uHjz+hYezXFIFuvFvgZBjykjWFfOxZfUfpzx07jw3F9Jk3qrFnyi3ExCr6BUVBk/En/ACqt23aiWNQIhEhAxqWGPWfmxBOfjXj9obiVgJrmbQSNelyMLkasBcb4zUMaiSt687nRrYOrKp3kUlpZf7Wtyi42XmWvtZw1p4ooUiP4eAbi6dI3cYxjznURk53HoMVTLvsLaE//AHFzbq3r4PiSP/wBR+dXriczxoicHiVlZcyTx6ZJc9GJOoH1Jb8qOHwmCJ34xcK6suEgcrK4PUcyG9PKfrViUfauvPh56HJpVctBRlZq+kdHN6/8tTS+GngZnadnLO2uFdTLcKpDDUTGMjqjA5xWlcK7VWjEKWaMnb8QbZ/3xkfes9lIySowMnSCckDOwJ+VQru8Cj41BHEzTOnV7Fws43d0+d/tt5JG+Rw0+q1C7Pg+yW+rc+DFn5+GprpBa6q1R4Cayya5CGG1N09INqZrJGFFFFAFPQ8qZp6HlQCjSDTlJIrBkaYUy6VJK0kpQyc+SGoVxY5rtmOkGGhm5TOJ9mEmUq6BgfQgGqPxPuqdSWs30/0Puv0PMVtBtxXht6w0nubwqSg80XZnz+ndpxF2w6xxr6tq1H6AVY+Ed1EcZDTZlbq/L6LyrXPZ6SbYVhRS2NqladT33cq1nwBUAAUADlgY/KutBZYrp+BR4dbEdyOkWKeUUvFeZoDDO0sLTcTnRBlnuGRB8dWkV1Z+xUSOLZb0e1YB8NkIQkjIUP6H5/akcIYNxxif/wBi4I+Y8TFc/jtwf+lJG9RcgD+66qP0FULRs5NX1PW56rnGlCWVKF+G+yvfgc2SWSJ2jkGGQlWU8wRsadj4l1rtd5duFvtQ/jjVm+YLJ+iineC9noYLR72/XIcYt48lSc8jtg6j6dACaidC8nHkXYdqONCFV6uVrLm+hyYrsHkae8Qc64GaUJj1qDIdZYnmjoXd9jYf8q7dvwa2jgKXOp7uaJ5EUZxABGzoWwR5jgc88+Xqa7wi3EtxFGdw8qKfiC4BFWc8MaGZWuiDdXkyqEBDeHC0y62YjbJACADkM/SxShZXscbtDEOclTzNcbLf+lq34G0W0WlFUfwqFH90AU8KRnelA10zwz11PJeVMU9JypmsmoUUUUAU9Bypmn7fl9aAXivMUuvCKGROK8xSsUYoBGmvNNLooBvTXmmnMV5isAb00krTpFJIoZGiKQ1OsKZehkbZqYaXf60qU1z7iXFAYseJGK9Nwu5WdnA6+dsj6gkfWrUnBI7y9W+hmj8BnWWZWcLIjLgspU9SBvy3NUWZssx6k/qa6HZ7gLXk4iXYc5GxnSnX4k8gPU/KudCTva19T2eJpRUO8zZbRs3vp62LlJaR8QvZLyQj2O3AXUfdkKZY46rliT12HrXA7UcQnvm8dYZPZkyITobSF5FiQMZO3yGB6V0uLcSSeeDhdt5bZZESTSffIbcZ9QNzn1OT0pfbPtTNb3gjt3KJEi+QY0kkasMOmMDHpU02nF3fHX4/g5mHVSNSCjHXL7KfCK04f7S4vgUWirR274WiPFcxKFS5TWVHJXwC2B0IZfrmqvmq0o5XY7uHrqvTVRcf6fzLjwu54fPFFHKGtZ41UCZdsuv8RYbZzv5h9am23ZeaPiNtcSTC4jedcS6ssSAzDI3HJTyJG3pUHgFtb2oi9oiE1xc40ocYhgb+Nsg+YjLdcdOdRu7gk38YBOhRJJpydIIQqGx18wGfjVhPZPf1uceUWu8nTbUUnvqne97cVqvE3JXpwNUON6fVquHmR5ztTVKJ2pNZMMKKKKGAp2GQAb01RQEnxx/oGjxh1/Ko1FASPGFHjCo9FAP+KKPFFMUUA/4grzxBTNFAO6xSS1IooZuek0hlpVFBcjvATUC64YzDYfmK69FYsLmIz919/wCIwWFSuo6G8aIZXOxKlsg127HsvxGCze2itkR5CfEmE8WoqdsYzscbZzsM+prU6KiVGKd0dGXadWcVGaTtrrfh8GjHOCd3l/BcxSmFcJIrNiaL3Qd/4umamdr+768uLuSWGNWRguCZI13ChTsTn0rV6KdxHLlMvtSs6qq2V0rcdt+Znfa/sZcz29tFDGrGIYfMiLjyKu2SM7g8ulVi37rr4uuuJQupdf4sZ8uRq2DdM1tdFJUYyd2YodpVqNPu4pW158fEy2TsFd4nuCitcSlkiXxEAiibKltRbBbRhAByB+0/sN2LuLPU8qKHfAOHRsKNwMg1odFbKnFO5BUxlWpHI9v42XwXIhxQsOY/MVIVTTlFSFW4UUUUMBRRRQBRRRQBRRRQBRRRQBRRRQBRRRQBRRRQBRRRQBRRRQB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820">
            <a:off x="7405180" y="275828"/>
            <a:ext cx="1447467" cy="1447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399">
            <a:off x="6765968" y="3062940"/>
            <a:ext cx="2097987" cy="1665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56084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Misión, Visión, Objetivo general y FODA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Organigrama, descripción del servicio y valores de la compañía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Investigación de mercado, método de muestreo, encuestas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Marketing, promociones y publicidad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tx1"/>
                </a:solidFill>
              </a:rPr>
              <a:t>Estudio Técnico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Recomendaciones</a:t>
            </a:r>
            <a:endParaRPr lang="es-EC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63994" y="4543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Índice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1103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4800" dirty="0">
                <a:solidFill>
                  <a:schemeClr val="accent6">
                    <a:lumMod val="75000"/>
                  </a:schemeClr>
                </a:solidFill>
              </a:rPr>
              <a:t>ESTUDIO TECNICO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1805"/>
            <a:ext cx="3888432" cy="1656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H:\plan-de-negocios-estudio-tecn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016224" cy="1439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	</a:t>
            </a:r>
            <a:endParaRPr lang="es-EC" u="sng" dirty="0"/>
          </a:p>
          <a:p>
            <a:pPr marL="0" indent="0">
              <a:buNone/>
            </a:pPr>
            <a:endParaRPr lang="es-EC" sz="1800" u="sng" dirty="0" smtClean="0"/>
          </a:p>
          <a:p>
            <a:pPr marL="0" indent="0">
              <a:buNone/>
            </a:pPr>
            <a:endParaRPr lang="es-EC" sz="1800" u="sng" dirty="0"/>
          </a:p>
          <a:p>
            <a:pPr marL="0" indent="0">
              <a:buNone/>
            </a:pPr>
            <a:r>
              <a:rPr lang="es-EC" sz="1800" dirty="0" smtClean="0"/>
              <a:t> 	</a:t>
            </a:r>
            <a:r>
              <a:rPr lang="es-EC" sz="1800" b="1" dirty="0" smtClean="0"/>
              <a:t>Chevrolet Van N200</a:t>
            </a:r>
          </a:p>
          <a:p>
            <a:pPr marL="0" indent="0">
              <a:buNone/>
            </a:pPr>
            <a:endParaRPr lang="es-EC" sz="1800" b="1" dirty="0"/>
          </a:p>
          <a:p>
            <a:pPr marL="0" indent="0">
              <a:buNone/>
            </a:pPr>
            <a:endParaRPr lang="es-EC" sz="1800" b="1" dirty="0" smtClean="0"/>
          </a:p>
          <a:p>
            <a:pPr marL="0" indent="0">
              <a:buNone/>
            </a:pPr>
            <a:endParaRPr lang="es-EC" sz="1800" b="1" dirty="0"/>
          </a:p>
          <a:p>
            <a:pPr marL="0" indent="0">
              <a:buNone/>
            </a:pPr>
            <a:endParaRPr lang="es-EC" sz="1800" b="1" dirty="0" smtClean="0"/>
          </a:p>
          <a:p>
            <a:pPr marL="0" indent="0">
              <a:buNone/>
            </a:pPr>
            <a:endParaRPr lang="es-EC" sz="1800" b="1" dirty="0"/>
          </a:p>
          <a:p>
            <a:pPr marL="2359152" lvl="8" indent="0">
              <a:buNone/>
            </a:pPr>
            <a:r>
              <a:rPr lang="es-EC" sz="1000" b="1" dirty="0" smtClean="0"/>
              <a:t>			</a:t>
            </a:r>
            <a:r>
              <a:rPr lang="es-EC" sz="1800" b="1" dirty="0"/>
              <a:t>Kia Grand Pregio</a:t>
            </a:r>
          </a:p>
        </p:txBody>
      </p:sp>
      <p:pic>
        <p:nvPicPr>
          <p:cNvPr id="4" name="3 Imagen" descr="CHEVROLET VAN N 200 PASAJEROS - Diseñ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98" y="1628800"/>
            <a:ext cx="4117032" cy="1684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873810" y="692696"/>
            <a:ext cx="63077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UNIDADES</a:t>
            </a:r>
            <a:endParaRPr lang="es-EC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8" name="Picture 2" descr="H:\1024x768-preg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75" y="3717032"/>
            <a:ext cx="2743853" cy="2057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9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	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05" y="4214177"/>
            <a:ext cx="3312368" cy="2300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331640" y="980728"/>
            <a:ext cx="63077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Balance de </a:t>
            </a:r>
            <a:r>
              <a:rPr lang="es-EC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Maquinarias</a:t>
            </a:r>
            <a:endParaRPr lang="es-EC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56547"/>
              </p:ext>
            </p:extLst>
          </p:nvPr>
        </p:nvGraphicFramePr>
        <p:xfrm>
          <a:off x="899592" y="1844824"/>
          <a:ext cx="7446965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393"/>
                <a:gridCol w="1489393"/>
                <a:gridCol w="1489393"/>
                <a:gridCol w="1489393"/>
                <a:gridCol w="1489393"/>
              </a:tblGrid>
              <a:tr h="537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Maquinaria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unitario ($)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total ($)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Vida útil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2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Van N200 Chevrolet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14.890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29.780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2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Van Kia Pregio Grand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29.990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89.970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Inversión Total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119750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899592" y="3789040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4127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C" dirty="0"/>
              <a:t>	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51883"/>
              </p:ext>
            </p:extLst>
          </p:nvPr>
        </p:nvGraphicFramePr>
        <p:xfrm>
          <a:off x="1547664" y="1452308"/>
          <a:ext cx="5949012" cy="3260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486"/>
                <a:gridCol w="1459780"/>
                <a:gridCol w="1433050"/>
                <a:gridCol w="1393696"/>
              </a:tblGrid>
              <a:tr h="6484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 dirty="0">
                          <a:effectLst/>
                        </a:rPr>
                        <a:t>Equipos de oficina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Cantidad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Costo Unitario ($)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Costo Total ($)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 dirty="0">
                          <a:effectLst/>
                        </a:rPr>
                        <a:t>Computador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500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1500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Impresora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100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Teléfono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75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Radios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480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Escritorio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60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Silla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14.99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104.93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5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 dirty="0">
                          <a:effectLst/>
                        </a:rPr>
                        <a:t>Aire Acondicionado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400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>
                          <a:effectLst/>
                        </a:rPr>
                        <a:t>400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22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 dirty="0">
                          <a:effectLst/>
                        </a:rPr>
                        <a:t>Total ($)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 b="1" dirty="0">
                          <a:effectLst/>
                        </a:rPr>
                        <a:t>1089.99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50" b="1" dirty="0">
                          <a:effectLst/>
                        </a:rPr>
                        <a:t>2719.93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49" name="Picture 1" descr="C:\Users\Lenin Hurtado\Desktop\Nueva carpeta\3832747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92" y="4725144"/>
            <a:ext cx="2409056" cy="1806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1547664" y="601683"/>
            <a:ext cx="63077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Balance de Equipos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34590" y="4725144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27778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Factores de Localización</a:t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13694" y="2060848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s-EC" dirty="0" smtClean="0"/>
              <a:t>Seguridad</a:t>
            </a:r>
          </a:p>
          <a:p>
            <a:pPr lvl="0">
              <a:lnSpc>
                <a:spcPct val="150000"/>
              </a:lnSpc>
            </a:pPr>
            <a:r>
              <a:rPr lang="es-EC" dirty="0" smtClean="0"/>
              <a:t>Parqueo</a:t>
            </a:r>
            <a:endParaRPr lang="es-EC" dirty="0"/>
          </a:p>
          <a:p>
            <a:pPr lvl="0">
              <a:lnSpc>
                <a:spcPct val="150000"/>
              </a:lnSpc>
            </a:pPr>
            <a:r>
              <a:rPr lang="es-EC" dirty="0"/>
              <a:t>Vía de Acceso</a:t>
            </a:r>
          </a:p>
          <a:p>
            <a:pPr lvl="0">
              <a:lnSpc>
                <a:spcPct val="150000"/>
              </a:lnSpc>
            </a:pPr>
            <a:r>
              <a:rPr lang="es-EC" dirty="0"/>
              <a:t>Fluidez Vial</a:t>
            </a:r>
          </a:p>
          <a:p>
            <a:pPr lvl="0">
              <a:lnSpc>
                <a:spcPct val="150000"/>
              </a:lnSpc>
            </a:pPr>
            <a:r>
              <a:rPr lang="es-EC" dirty="0"/>
              <a:t>Cercanía de mercado</a:t>
            </a:r>
          </a:p>
          <a:p>
            <a:pPr lvl="0">
              <a:lnSpc>
                <a:spcPct val="150000"/>
              </a:lnSpc>
            </a:pPr>
            <a:r>
              <a:rPr lang="es-EC" dirty="0"/>
              <a:t>Disponibilidad de </a:t>
            </a:r>
            <a:r>
              <a:rPr lang="es-EC" dirty="0" smtClean="0"/>
              <a:t>espacio</a:t>
            </a:r>
          </a:p>
          <a:p>
            <a:pPr lvl="0">
              <a:lnSpc>
                <a:spcPct val="150000"/>
              </a:lnSpc>
            </a:pPr>
            <a:r>
              <a:rPr lang="es-EC" dirty="0" smtClean="0"/>
              <a:t>Disponibilidad de Servicios Básicos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10242" name="Picture 2" descr="H:\segurid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t="9561" r="16855"/>
          <a:stretch/>
        </p:blipFill>
        <p:spPr bwMode="auto">
          <a:xfrm>
            <a:off x="3287478" y="2204864"/>
            <a:ext cx="1341016" cy="1850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Seguridad_de_los_peaton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10892"/>
            <a:ext cx="1982166" cy="219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Estudio Técnico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8782"/>
              </p:ext>
            </p:extLst>
          </p:nvPr>
        </p:nvGraphicFramePr>
        <p:xfrm>
          <a:off x="467544" y="2708920"/>
          <a:ext cx="8229600" cy="307392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228102"/>
                <a:gridCol w="781968"/>
                <a:gridCol w="805016"/>
                <a:gridCol w="1121096"/>
                <a:gridCol w="1025613"/>
                <a:gridCol w="1121096"/>
                <a:gridCol w="1025613"/>
                <a:gridCol w="1121096"/>
              </a:tblGrid>
              <a:tr h="21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NORTE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CENTRO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SUR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FACTOR</a:t>
                      </a:r>
                      <a:endParaRPr lang="es-EC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Peso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Calificación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Ponderación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Calificación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Ponderación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Calificación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Ponderación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Seguridad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0,19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0,95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Parqueo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0,12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0,96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0,84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Vía de Acceso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0,08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0,72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0,48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0,48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Fluidez vial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0,07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0,35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0,28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Cercanía de Mercado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0,1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0,4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Disponibilidad de Espacio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0,24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1,92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1,68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Disponibilidad de agua, energía y otros suministros</a:t>
                      </a:r>
                      <a:endParaRPr lang="es-EC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0,2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1,4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Totales</a:t>
                      </a:r>
                      <a:endParaRPr lang="es-EC" sz="11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100%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7,78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6,19</a:t>
                      </a:r>
                      <a:endParaRPr lang="es-EC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6,17</a:t>
                      </a: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 descr="C:\Users\Lenin Hurtado\Desktop\Nueva carpeta\1229614882494a6f22a5e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2936"/>
            <a:ext cx="2071117" cy="1219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4 Elipse"/>
          <p:cNvSpPr/>
          <p:nvPr/>
        </p:nvSpPr>
        <p:spPr>
          <a:xfrm>
            <a:off x="3851920" y="5517232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859098" y="2167927"/>
            <a:ext cx="343876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b="1" dirty="0"/>
              <a:t>Método Cualitativo por </a:t>
            </a:r>
            <a:r>
              <a:rPr lang="es-EC" b="1" dirty="0" smtClean="0"/>
              <a:t>Puntos</a:t>
            </a:r>
            <a:endParaRPr lang="es-EC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23528" y="188640"/>
            <a:ext cx="726152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s-EC" dirty="0">
                <a:latin typeface="Cambria" pitchFamily="18" charset="0"/>
              </a:rPr>
              <a:t>Evaluación de la Localización</a:t>
            </a:r>
          </a:p>
          <a:p>
            <a:pPr marL="0" indent="0">
              <a:buFont typeface="Georgia" pitchFamily="18" charset="0"/>
              <a:buNone/>
            </a:pP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494990" y="5784262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33245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56084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Misión, Visión, Objetivo general y FODA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Organigrama, descripción del servicio y valores de la compañía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Investigación de mercado, método de muestreo, encuestas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Marketing, promociones y publicidad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Técnico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tx1"/>
                </a:solidFill>
              </a:rPr>
              <a:t>Estudio Financiero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Recomendaciones</a:t>
            </a:r>
            <a:endParaRPr lang="es-EC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63994" y="4543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Índice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9399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403648" y="26064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Índice</a:t>
            </a:r>
            <a:endParaRPr lang="es-EC" sz="4800" dirty="0"/>
          </a:p>
        </p:txBody>
      </p:sp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844824"/>
            <a:ext cx="835292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000" b="1" dirty="0"/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>
                <a:solidFill>
                  <a:schemeClr val="bg1">
                    <a:lumMod val="75000"/>
                  </a:schemeClr>
                </a:solidFill>
              </a:rPr>
              <a:t>Misión, Visión, Objetivo general y FODA</a:t>
            </a:r>
            <a:endParaRPr lang="es-EC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>
                <a:solidFill>
                  <a:schemeClr val="bg1">
                    <a:lumMod val="75000"/>
                  </a:schemeClr>
                </a:solidFill>
              </a:rPr>
              <a:t>Organigrama, descripción del servicio y valores de la compañía</a:t>
            </a:r>
            <a:endParaRPr lang="es-EC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>
                <a:solidFill>
                  <a:schemeClr val="bg1">
                    <a:lumMod val="75000"/>
                  </a:schemeClr>
                </a:solidFill>
              </a:rPr>
              <a:t>Investigación de mercado, método de muestreo, encuestas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>
                <a:solidFill>
                  <a:schemeClr val="bg1">
                    <a:lumMod val="75000"/>
                  </a:schemeClr>
                </a:solidFill>
              </a:rPr>
              <a:t>Marketing, promociones y publicidad</a:t>
            </a:r>
            <a:endParaRPr lang="es-EC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>
                <a:solidFill>
                  <a:schemeClr val="bg1">
                    <a:lumMod val="75000"/>
                  </a:schemeClr>
                </a:solidFill>
              </a:rPr>
              <a:t>Estudio </a:t>
            </a:r>
            <a:r>
              <a:rPr lang="es-EC" sz="2000" b="1" dirty="0">
                <a:solidFill>
                  <a:schemeClr val="bg1">
                    <a:lumMod val="75000"/>
                  </a:schemeClr>
                </a:solidFill>
              </a:rPr>
              <a:t>Técnico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>
                <a:solidFill>
                  <a:schemeClr val="bg1">
                    <a:lumMod val="75000"/>
                  </a:schemeClr>
                </a:solidFill>
              </a:rPr>
              <a:t>Estudio </a:t>
            </a:r>
            <a:r>
              <a:rPr lang="es-EC" sz="2000" b="1" dirty="0">
                <a:solidFill>
                  <a:schemeClr val="bg1">
                    <a:lumMod val="75000"/>
                  </a:schemeClr>
                </a:solidFill>
              </a:rPr>
              <a:t>Financiero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>
                <a:solidFill>
                  <a:schemeClr val="bg1">
                    <a:lumMod val="75000"/>
                  </a:schemeClr>
                </a:solidFill>
              </a:rPr>
              <a:t>Conclusiones</a:t>
            </a:r>
            <a:endParaRPr lang="es-EC" sz="2000" b="1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C" sz="2000" b="1" dirty="0" smtClean="0">
                <a:solidFill>
                  <a:schemeClr val="bg1">
                    <a:lumMod val="75000"/>
                  </a:schemeClr>
                </a:solidFill>
              </a:rPr>
              <a:t>Recomendaciones</a:t>
            </a:r>
            <a:endParaRPr lang="es-EC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ESTUDIO FINANCIERO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 descr="H:\Analisis-tecnico-financie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3023958" cy="28803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285720" y="571480"/>
            <a:ext cx="4968552" cy="576064"/>
          </a:xfrm>
          <a:prstGeom prst="rect">
            <a:avLst/>
          </a:prstGeom>
          <a:solidFill>
            <a:srgbClr val="60BE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pc="300" dirty="0" smtClean="0">
                <a:solidFill>
                  <a:schemeClr val="tx1"/>
                </a:solidFill>
              </a:rPr>
              <a:t>GASTOS ADMINISTRATIVOS  /  ORGANIZACIÓN</a:t>
            </a:r>
            <a:endParaRPr lang="es-ES" b="1" spc="300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43570" y="1785926"/>
            <a:ext cx="3096344" cy="360040"/>
          </a:xfrm>
          <a:prstGeom prst="rect">
            <a:avLst/>
          </a:prstGeom>
          <a:solidFill>
            <a:srgbClr val="60BE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pc="300" dirty="0" smtClean="0">
                <a:solidFill>
                  <a:schemeClr val="tx1"/>
                </a:solidFill>
                <a:latin typeface="Arial Narrow" pitchFamily="34" charset="0"/>
              </a:rPr>
              <a:t>GASTOS  PUBLICIDAD</a:t>
            </a:r>
            <a:endParaRPr lang="es-ES" b="1" spc="3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85720" y="1643050"/>
          <a:ext cx="4991101" cy="3587514"/>
        </p:xfrm>
        <a:graphic>
          <a:graphicData uri="http://schemas.openxmlformats.org/drawingml/2006/table">
            <a:tbl>
              <a:tblPr/>
              <a:tblGrid>
                <a:gridCol w="599694"/>
                <a:gridCol w="1903789"/>
                <a:gridCol w="761516"/>
                <a:gridCol w="939203"/>
                <a:gridCol w="786899"/>
              </a:tblGrid>
              <a:tr h="54305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 de</a:t>
                      </a:r>
                      <a:b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Funciones que </a:t>
                      </a:r>
                      <a:b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desempeñan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por</a:t>
                      </a:r>
                      <a:b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empleado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mensual</a:t>
                      </a:r>
                      <a:b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anual</a:t>
                      </a:r>
                      <a:b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715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Gerente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$ 8.400,00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$ 7.200,00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Jefe de Rutas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Recepcionista del Call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Secretaria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Mensajero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Chofer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$ 2.250,00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$ 27.000,00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Ayudante de Ruta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$ 7.200,00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0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GASTOS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$ 3.450,00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$ 66.600,00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5500694" y="2428868"/>
          <a:ext cx="3428991" cy="3214708"/>
        </p:xfrm>
        <a:graphic>
          <a:graphicData uri="http://schemas.openxmlformats.org/drawingml/2006/table">
            <a:tbl>
              <a:tblPr/>
              <a:tblGrid>
                <a:gridCol w="1173446"/>
                <a:gridCol w="737795"/>
                <a:gridCol w="758875"/>
                <a:gridCol w="758875"/>
              </a:tblGrid>
              <a:tr h="4592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92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TIPO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UNID. ANUALES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COST. UNITARIO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COST. 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Redes Sociales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Publicaciones en Revistas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$ 4.800,00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Volantes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$ 0,02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Pulseras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4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PUBLICIDAD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22" name="1 Título"/>
          <p:cNvSpPr txBox="1">
            <a:spLocks/>
          </p:cNvSpPr>
          <p:nvPr/>
        </p:nvSpPr>
        <p:spPr>
          <a:xfrm>
            <a:off x="6300192" y="476672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spc="3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FINANCIERO</a:t>
            </a:r>
            <a:endParaRPr kumimoji="0" lang="es-ES" sz="2000" b="1" i="0" u="none" strike="noStrike" kern="1200" cap="none" spc="30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2253" y="5229200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489126" y="5661248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35305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57158" y="1142984"/>
          <a:ext cx="4357718" cy="3496290"/>
        </p:xfrm>
        <a:graphic>
          <a:graphicData uri="http://schemas.openxmlformats.org/drawingml/2006/table">
            <a:tbl>
              <a:tblPr/>
              <a:tblGrid>
                <a:gridCol w="3459219"/>
                <a:gridCol w="898499"/>
              </a:tblGrid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DIRECTOS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Movilización (Combustible)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$ 3.800,00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Mantenimiento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Vehículo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COSTOS DIRECTOS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$ 4.450,00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5584"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INDIRECTOS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Energía eléctrica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Agua potable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Telefonía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Envases para recolección de desechos orgánicos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Cubículos de Oficina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Varios (suministros oficina)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COSTOS INDIRECTOS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$ 1.575,00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21412"/>
              </p:ext>
            </p:extLst>
          </p:nvPr>
        </p:nvGraphicFramePr>
        <p:xfrm>
          <a:off x="5004048" y="2780928"/>
          <a:ext cx="3929090" cy="2228850"/>
        </p:xfrm>
        <a:graphic>
          <a:graphicData uri="http://schemas.openxmlformats.org/drawingml/2006/table">
            <a:tbl>
              <a:tblPr/>
              <a:tblGrid>
                <a:gridCol w="3118968"/>
                <a:gridCol w="81012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ADMINISTRATIVOS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Gerente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Jefe de Rutas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Recepcionista del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Call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Secretaria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Mensajero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Chofer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$ 2.250,00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Ayudante de Ruta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COSTOS ADMINISTRATIVOS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357158" y="4929198"/>
          <a:ext cx="4357718" cy="1500198"/>
        </p:xfrm>
        <a:graphic>
          <a:graphicData uri="http://schemas.openxmlformats.org/drawingml/2006/table">
            <a:tbl>
              <a:tblPr/>
              <a:tblGrid>
                <a:gridCol w="3016882"/>
                <a:gridCol w="1340836"/>
              </a:tblGrid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ACTIVOS FIJOS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Maquinarias (Vehículos)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$ 119.750,00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Muebles y Equipo de oficina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$ 1.119,93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Equipos de computación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Alquiler Local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ACTIVOS FIJOS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$ 122.669,93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22" name="1 Título"/>
          <p:cNvSpPr txBox="1">
            <a:spLocks/>
          </p:cNvSpPr>
          <p:nvPr/>
        </p:nvSpPr>
        <p:spPr>
          <a:xfrm>
            <a:off x="6300192" y="476672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INVERSIONES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6453336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004048" y="5013176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30977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38772"/>
              </p:ext>
            </p:extLst>
          </p:nvPr>
        </p:nvGraphicFramePr>
        <p:xfrm>
          <a:off x="2699792" y="3429000"/>
          <a:ext cx="5184576" cy="1947510"/>
        </p:xfrm>
        <a:graphic>
          <a:graphicData uri="http://schemas.openxmlformats.org/drawingml/2006/table">
            <a:tbl>
              <a:tblPr firstRow="1" firstCol="1" bandRow="1"/>
              <a:tblGrid>
                <a:gridCol w="3269940"/>
                <a:gridCol w="1914636"/>
              </a:tblGrid>
              <a:tr h="41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CAPITAL PROPIO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1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Porcentaje aporte 20%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$ 26.848,99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accionistas (aporte c/u)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$ 13.424,49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DEUDA BANCARIA</a:t>
                      </a:r>
                      <a:endParaRPr lang="es-EC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415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Porcentaje financiamiento 80%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$ 107.395,94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6300192" y="485800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FINANCIAMIENTO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:\head_financiamiento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77391"/>
            <a:ext cx="3127648" cy="1192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71600" y="1023436"/>
            <a:ext cx="3312368" cy="504056"/>
          </a:xfrm>
          <a:prstGeom prst="rect">
            <a:avLst/>
          </a:prstGeom>
          <a:solidFill>
            <a:srgbClr val="60BE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TOTAL INV. INICIAL PROYECTO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87383"/>
              </p:ext>
            </p:extLst>
          </p:nvPr>
        </p:nvGraphicFramePr>
        <p:xfrm>
          <a:off x="828724" y="1732686"/>
          <a:ext cx="3786214" cy="1714512"/>
        </p:xfrm>
        <a:graphic>
          <a:graphicData uri="http://schemas.openxmlformats.org/drawingml/2006/table">
            <a:tbl>
              <a:tblPr/>
              <a:tblGrid>
                <a:gridCol w="2460767"/>
                <a:gridCol w="1325447"/>
              </a:tblGrid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INVERSIÓN INICIAL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Directos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$ 4.450,00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Indirectos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$ 1.575,00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Administrativos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$ 5.550,00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Activos Fijos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$ 122.669,93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INV. INICIAL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$ 134.244,93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827584" y="3429000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41804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300192" y="476672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ESTIMACION DE COSTOS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71800" y="1601032"/>
            <a:ext cx="3960440" cy="315727"/>
          </a:xfrm>
          <a:prstGeom prst="rect">
            <a:avLst/>
          </a:prstGeom>
          <a:solidFill>
            <a:srgbClr val="60BE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 Narrow" pitchFamily="34" charset="0"/>
              </a:rPr>
              <a:t>TOTAL COSTOS FIJOS</a:t>
            </a:r>
            <a:endParaRPr lang="es-E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92197"/>
              </p:ext>
            </p:extLst>
          </p:nvPr>
        </p:nvGraphicFramePr>
        <p:xfrm>
          <a:off x="2771800" y="2243974"/>
          <a:ext cx="4143404" cy="2786085"/>
        </p:xfrm>
        <a:graphic>
          <a:graphicData uri="http://schemas.openxmlformats.org/drawingml/2006/table">
            <a:tbl>
              <a:tblPr/>
              <a:tblGrid>
                <a:gridCol w="2170740"/>
                <a:gridCol w="986332"/>
                <a:gridCol w="986332"/>
              </a:tblGrid>
              <a:tr h="309565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MENSUAL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Alquiler Local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Movilización (Combustible)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Mantenimiento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Vehículo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Básicos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Administrativos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Varios (suministros oficina)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COSTOS FIJOS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$ 10.870,00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$ 136.140,00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 descr="H: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2285715" cy="1428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5 Rectángulo"/>
          <p:cNvSpPr/>
          <p:nvPr/>
        </p:nvSpPr>
        <p:spPr>
          <a:xfrm>
            <a:off x="2771800" y="5026387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25356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300192" y="476672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16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ANALISIS COSTO – VOLUMEN-  UTILIDAD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20565"/>
              </p:ext>
            </p:extLst>
          </p:nvPr>
        </p:nvGraphicFramePr>
        <p:xfrm>
          <a:off x="4932040" y="2492896"/>
          <a:ext cx="3857652" cy="2071702"/>
        </p:xfrm>
        <a:graphic>
          <a:graphicData uri="http://schemas.openxmlformats.org/drawingml/2006/table">
            <a:tbl>
              <a:tblPr/>
              <a:tblGrid>
                <a:gridCol w="2516579"/>
                <a:gridCol w="1341073"/>
              </a:tblGrid>
              <a:tr h="4307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PUNTO DE EQUILIBRIO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023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Fijos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$ 136.140,00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3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3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 Variable Unitario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3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467544" y="764704"/>
            <a:ext cx="3600400" cy="432048"/>
          </a:xfrm>
          <a:prstGeom prst="rect">
            <a:avLst/>
          </a:prstGeom>
          <a:solidFill>
            <a:srgbClr val="60BE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 Narrow" pitchFamily="34" charset="0"/>
              </a:rPr>
              <a:t>DETERMINACION DEL PRECIO</a:t>
            </a:r>
            <a:endParaRPr lang="es-E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82130"/>
              </p:ext>
            </p:extLst>
          </p:nvPr>
        </p:nvGraphicFramePr>
        <p:xfrm>
          <a:off x="755576" y="1484784"/>
          <a:ext cx="3024336" cy="1944216"/>
        </p:xfrm>
        <a:graphic>
          <a:graphicData uri="http://schemas.openxmlformats.org/drawingml/2006/table">
            <a:tbl>
              <a:tblPr/>
              <a:tblGrid>
                <a:gridCol w="1893743"/>
                <a:gridCol w="1130593"/>
              </a:tblGrid>
              <a:tr h="32403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de Destinos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Guayas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3,00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Elena - Los </a:t>
                      </a:r>
                      <a:r>
                        <a:rPr lang="es-EC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Manabí - El Oro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Promedio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pic>
        <p:nvPicPr>
          <p:cNvPr id="14337" name="Picture 1" descr="F:\BlackBerry\pictures\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861048"/>
            <a:ext cx="2738156" cy="2460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55576" y="3429000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932040" y="4581128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24516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372200" y="260648"/>
            <a:ext cx="2267646" cy="576064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INGRESOS ANUALES</a:t>
            </a:r>
            <a:endParaRPr kumimoji="0" lang="es-ES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72446"/>
              </p:ext>
            </p:extLst>
          </p:nvPr>
        </p:nvGraphicFramePr>
        <p:xfrm>
          <a:off x="351372" y="1988840"/>
          <a:ext cx="8424935" cy="1152128"/>
        </p:xfrm>
        <a:graphic>
          <a:graphicData uri="http://schemas.openxmlformats.org/drawingml/2006/table">
            <a:tbl>
              <a:tblPr/>
              <a:tblGrid>
                <a:gridCol w="2119940"/>
                <a:gridCol w="1260999"/>
                <a:gridCol w="1260999"/>
                <a:gridCol w="1260999"/>
                <a:gridCol w="1260999"/>
                <a:gridCol w="1260999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Demanda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 Anuales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$ 187.200,00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$ 187.200,00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$ 187.200,00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$ 187.200,00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$ 187.200,00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2 Gráfico"/>
          <p:cNvGraphicFramePr/>
          <p:nvPr>
            <p:extLst>
              <p:ext uri="{D42A27DB-BD31-4B8C-83A1-F6EECF244321}">
                <p14:modId xmlns:p14="http://schemas.microsoft.com/office/powerpoint/2010/main" val="2645266863"/>
              </p:ext>
            </p:extLst>
          </p:nvPr>
        </p:nvGraphicFramePr>
        <p:xfrm>
          <a:off x="207356" y="3212976"/>
          <a:ext cx="88569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51103"/>
              </p:ext>
            </p:extLst>
          </p:nvPr>
        </p:nvGraphicFramePr>
        <p:xfrm>
          <a:off x="1691680" y="628647"/>
          <a:ext cx="4491474" cy="1314450"/>
        </p:xfrm>
        <a:graphic>
          <a:graphicData uri="http://schemas.openxmlformats.org/drawingml/2006/table">
            <a:tbl>
              <a:tblPr firstRow="1" firstCol="1" bandRow="1"/>
              <a:tblGrid>
                <a:gridCol w="3797284"/>
                <a:gridCol w="694190"/>
              </a:tblGrid>
              <a:tr h="2473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DEMANDA</a:t>
                      </a:r>
                      <a:endParaRPr lang="es-EC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Capacidad de los Vehículos (ida y vuelta)</a:t>
                      </a:r>
                      <a:endParaRPr lang="es-EC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130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Días al mes trabajado</a:t>
                      </a:r>
                      <a:endParaRPr lang="es-EC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C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Personal Trasladado (Mensual)</a:t>
                      </a:r>
                      <a:endParaRPr lang="es-EC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3120</a:t>
                      </a:r>
                      <a:endParaRPr lang="es-EC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Personal Trasladado (Anual)</a:t>
                      </a:r>
                      <a:endParaRPr lang="es-EC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37440</a:t>
                      </a:r>
                      <a:endParaRPr lang="es-EC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79512" y="6614027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18975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156176" y="476672"/>
            <a:ext cx="2411662" cy="720080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CAPITAL  DE TRABAJO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14283" y="1285860"/>
          <a:ext cx="8715434" cy="1500200"/>
        </p:xfrm>
        <a:graphic>
          <a:graphicData uri="http://schemas.openxmlformats.org/drawingml/2006/table">
            <a:tbl>
              <a:tblPr/>
              <a:tblGrid>
                <a:gridCol w="2205556"/>
                <a:gridCol w="973402"/>
                <a:gridCol w="1002152"/>
                <a:gridCol w="1133581"/>
                <a:gridCol w="1133581"/>
                <a:gridCol w="1133581"/>
                <a:gridCol w="1133581"/>
              </a:tblGrid>
              <a:tr h="3000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Mayo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Junio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 Mensual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$ 0,00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Egreso Mensual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 Mensual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-$ 10.495,00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 Acumulado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-$ 10.495,00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-$ 5.390,00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-$ 285,00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$ 4.820,00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$ 9.925,00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$ 15.030,00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14281" y="3000372"/>
          <a:ext cx="8715437" cy="1357320"/>
        </p:xfrm>
        <a:graphic>
          <a:graphicData uri="http://schemas.openxmlformats.org/drawingml/2006/table">
            <a:tbl>
              <a:tblPr/>
              <a:tblGrid>
                <a:gridCol w="2134151"/>
                <a:gridCol w="1096881"/>
                <a:gridCol w="1096881"/>
                <a:gridCol w="1096881"/>
                <a:gridCol w="1096881"/>
                <a:gridCol w="1096881"/>
                <a:gridCol w="1096881"/>
              </a:tblGrid>
              <a:tr h="2714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Julio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Octubre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 Mensual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$ 15.600,00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Egreso Mensual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$ 10.495,00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 Mensual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$ 5.105,00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 Acumulado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$ 20.135,00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$ 25.240,00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$ 30.345,00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$ 35.450,00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$ 40.555,00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$ 45.660,00</a:t>
                      </a:r>
                    </a:p>
                  </a:txBody>
                  <a:tcPr marL="8343" marR="8343" marT="83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1 Gráfico"/>
          <p:cNvGraphicFramePr/>
          <p:nvPr/>
        </p:nvGraphicFramePr>
        <p:xfrm>
          <a:off x="214282" y="4500570"/>
          <a:ext cx="871543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251520" y="6525344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12168" y="836712"/>
            <a:ext cx="4283968" cy="360040"/>
          </a:xfrm>
          <a:prstGeom prst="rect">
            <a:avLst/>
          </a:prstGeom>
          <a:solidFill>
            <a:srgbClr val="60BE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b="1" dirty="0">
                <a:solidFill>
                  <a:schemeClr val="tx1"/>
                </a:solidFill>
              </a:rPr>
              <a:t>Método del déficit acumulado máximo</a:t>
            </a:r>
          </a:p>
        </p:txBody>
      </p:sp>
    </p:spTree>
    <p:extLst>
      <p:ext uri="{BB962C8B-B14F-4D97-AF65-F5344CB8AC3E}">
        <p14:creationId xmlns:p14="http://schemas.microsoft.com/office/powerpoint/2010/main" val="2290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300192" y="476672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INVERSIÓN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61399"/>
              </p:ext>
            </p:extLst>
          </p:nvPr>
        </p:nvGraphicFramePr>
        <p:xfrm>
          <a:off x="2627784" y="2780928"/>
          <a:ext cx="4351238" cy="3047156"/>
        </p:xfrm>
        <a:graphic>
          <a:graphicData uri="http://schemas.openxmlformats.org/drawingml/2006/table">
            <a:tbl>
              <a:tblPr/>
              <a:tblGrid>
                <a:gridCol w="2738162"/>
                <a:gridCol w="1613076"/>
              </a:tblGrid>
              <a:tr h="3370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FINANCIAMIENTO (CON CAP. TRABAJO)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0966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66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PROPIO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096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 aporte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$ 28.947,99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6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accionistas (aporte c/u)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$ 14.473,99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66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66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DEUDA BANCARIA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096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Porcentaje financiamiento 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$ 115.791,94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97"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68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Elaborado por los autores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67070"/>
              </p:ext>
            </p:extLst>
          </p:nvPr>
        </p:nvGraphicFramePr>
        <p:xfrm>
          <a:off x="2627783" y="1484784"/>
          <a:ext cx="4464497" cy="738192"/>
        </p:xfrm>
        <a:graphic>
          <a:graphicData uri="http://schemas.openxmlformats.org/drawingml/2006/table">
            <a:tbl>
              <a:tblPr/>
              <a:tblGrid>
                <a:gridCol w="2736304"/>
                <a:gridCol w="1728193"/>
              </a:tblGrid>
              <a:tr h="369096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Inversión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Inversión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Inicial + Capital de Trabajo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$ 144.739,93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300192" y="620688"/>
            <a:ext cx="2267646" cy="710952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VALOR DE DESECHO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333282"/>
              </p:ext>
            </p:extLst>
          </p:nvPr>
        </p:nvGraphicFramePr>
        <p:xfrm>
          <a:off x="886267" y="3861048"/>
          <a:ext cx="7429552" cy="2214576"/>
        </p:xfrm>
        <a:graphic>
          <a:graphicData uri="http://schemas.openxmlformats.org/drawingml/2006/table">
            <a:tbl>
              <a:tblPr/>
              <a:tblGrid>
                <a:gridCol w="1049062"/>
                <a:gridCol w="955117"/>
                <a:gridCol w="845512"/>
                <a:gridCol w="1162580"/>
                <a:gridCol w="1299584"/>
                <a:gridCol w="1162580"/>
                <a:gridCol w="955117"/>
              </a:tblGrid>
              <a:tr h="4921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 DE</a:t>
                      </a:r>
                      <a:b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VIDA</a:t>
                      </a:r>
                      <a:b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DEPRECIACION</a:t>
                      </a:r>
                      <a:b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  <a:b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DEPRECIANDOSE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DEPRECIACION</a:t>
                      </a:r>
                      <a:b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 EN</a:t>
                      </a:r>
                      <a:b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LIBROS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Maquinarias (Vehículos)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$ 119.750,00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$ 23.950,00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$ 119.750,00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2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Muebles y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Eq. Oficina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$ 1.119,93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$ 111,99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$ 559,97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$ 559,97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2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Equipos de 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Computación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$ 1.600,00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$ 533,33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$ 1.600,00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DEPRECIACION ACUMULADA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$ 24.595,33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DE DESECHO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$ 559,97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sp>
        <p:nvSpPr>
          <p:cNvPr id="21" name="20 Rectángulo"/>
          <p:cNvSpPr/>
          <p:nvPr/>
        </p:nvSpPr>
        <p:spPr>
          <a:xfrm>
            <a:off x="2195736" y="1007604"/>
            <a:ext cx="3203848" cy="324036"/>
          </a:xfrm>
          <a:prstGeom prst="rect">
            <a:avLst/>
          </a:prstGeom>
          <a:solidFill>
            <a:srgbClr val="60BE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pc="300" dirty="0" smtClean="0">
                <a:solidFill>
                  <a:schemeClr val="tx1"/>
                </a:solidFill>
                <a:latin typeface="Arial Black" pitchFamily="34" charset="0"/>
              </a:rPr>
              <a:t>Vida Útil</a:t>
            </a:r>
            <a:endParaRPr lang="es-ES" b="1" spc="3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2" y="6093296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28678"/>
              </p:ext>
            </p:extLst>
          </p:nvPr>
        </p:nvGraphicFramePr>
        <p:xfrm>
          <a:off x="2466777" y="1484784"/>
          <a:ext cx="2661766" cy="1940422"/>
        </p:xfrm>
        <a:graphic>
          <a:graphicData uri="http://schemas.openxmlformats.org/drawingml/2006/table">
            <a:tbl>
              <a:tblPr firstRow="1" firstCol="1" bandRow="1"/>
              <a:tblGrid>
                <a:gridCol w="1196901"/>
                <a:gridCol w="529674"/>
                <a:gridCol w="935191"/>
              </a:tblGrid>
              <a:tr h="376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ACTIVOS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VIDA UTIL /</a:t>
                      </a:r>
                      <a:b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CONTABLE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0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Vehículo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Muebles y</a:t>
                      </a:r>
                      <a:b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Eq. Oficina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Equipos de </a:t>
                      </a:r>
                      <a:b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Computación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15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Elaborado por los autores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9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992888" cy="464169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s-EC" sz="1900" dirty="0"/>
              <a:t>La creciente necesidad de una educación universitaria </a:t>
            </a:r>
            <a:r>
              <a:rPr lang="es-EC" sz="1900" dirty="0" smtClean="0"/>
              <a:t>es </a:t>
            </a:r>
            <a:r>
              <a:rPr lang="es-EC" sz="1900" dirty="0"/>
              <a:t>uno de los principales motivos para la movilización </a:t>
            </a:r>
            <a:r>
              <a:rPr lang="es-EC" sz="1900" dirty="0" smtClean="0"/>
              <a:t>de </a:t>
            </a:r>
            <a:r>
              <a:rPr lang="es-EC" sz="1900" dirty="0"/>
              <a:t>jóvenes </a:t>
            </a:r>
            <a:r>
              <a:rPr lang="es-EC" sz="1900" dirty="0" smtClean="0"/>
              <a:t>provenientes de </a:t>
            </a:r>
            <a:r>
              <a:rPr lang="es-EC" sz="1900" dirty="0"/>
              <a:t>ciudades pequeñas hacia las más </a:t>
            </a:r>
            <a:r>
              <a:rPr lang="es-EC" sz="1900" dirty="0" smtClean="0"/>
              <a:t>grandes en búsqueda de una universidad de prestigio.</a:t>
            </a:r>
          </a:p>
          <a:p>
            <a:pPr marL="45720" indent="0" algn="just">
              <a:lnSpc>
                <a:spcPct val="160000"/>
              </a:lnSpc>
              <a:buNone/>
            </a:pPr>
            <a:endParaRPr lang="es-EC" sz="1900" dirty="0"/>
          </a:p>
          <a:p>
            <a:pPr algn="just">
              <a:lnSpc>
                <a:spcPct val="160000"/>
              </a:lnSpc>
            </a:pPr>
            <a:r>
              <a:rPr lang="es-EC" sz="1900" dirty="0" smtClean="0"/>
              <a:t>El medio de transporte más utilizado por los universitarios es el bus público, teniendo que utilizar en algunas ocasiones más de dos para poder llegar al campus de la Espol.</a:t>
            </a:r>
          </a:p>
          <a:p>
            <a:pPr marL="45720" indent="0" algn="just">
              <a:lnSpc>
                <a:spcPct val="160000"/>
              </a:lnSpc>
              <a:buNone/>
            </a:pPr>
            <a:endParaRPr lang="es-EC" sz="1900" dirty="0" smtClean="0"/>
          </a:p>
          <a:p>
            <a:pPr algn="just">
              <a:lnSpc>
                <a:spcPct val="160000"/>
              </a:lnSpc>
            </a:pPr>
            <a:r>
              <a:rPr lang="es-EC" sz="1900" dirty="0" smtClean="0"/>
              <a:t>Los jóvenes que viven a más de una hora de cercanía con la universidad deben madrugar el doble para coger buses, ir a estaciones, embarcarse en otros, y poder así llegar a tiempo a clases.</a:t>
            </a:r>
          </a:p>
          <a:p>
            <a:pPr marL="45720" indent="0">
              <a:buNone/>
            </a:pPr>
            <a:endParaRPr lang="es-EC" sz="2000" dirty="0"/>
          </a:p>
        </p:txBody>
      </p:sp>
      <p:sp>
        <p:nvSpPr>
          <p:cNvPr id="6" name="5 Rectángulo"/>
          <p:cNvSpPr/>
          <p:nvPr/>
        </p:nvSpPr>
        <p:spPr>
          <a:xfrm>
            <a:off x="1547664" y="4543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Introducción</a:t>
            </a:r>
            <a:endParaRPr lang="es-EC" sz="4800" dirty="0"/>
          </a:p>
        </p:txBody>
      </p:sp>
      <p:pic>
        <p:nvPicPr>
          <p:cNvPr id="12290" name="Picture 2" descr="H:\Estudiantes-universitarios-durante-realizacion-exa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4257"/>
            <a:ext cx="2160240" cy="13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86723"/>
            <a:ext cx="2088232" cy="15661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4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5825919" y="764704"/>
            <a:ext cx="2267646" cy="576064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TASA DE DESCUENTO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42617" t="53780" r="35973" b="38660"/>
          <a:stretch>
            <a:fillRect/>
          </a:stretch>
        </p:blipFill>
        <p:spPr bwMode="auto">
          <a:xfrm>
            <a:off x="467544" y="1406744"/>
            <a:ext cx="3643306" cy="65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5312461" y="3109033"/>
            <a:ext cx="3203848" cy="324036"/>
          </a:xfrm>
          <a:prstGeom prst="rect">
            <a:avLst/>
          </a:prstGeom>
          <a:solidFill>
            <a:srgbClr val="60BE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pc="300" dirty="0" smtClean="0">
                <a:solidFill>
                  <a:schemeClr val="tx1"/>
                </a:solidFill>
                <a:latin typeface="Arial Black" pitchFamily="34" charset="0"/>
              </a:rPr>
              <a:t>CAPM</a:t>
            </a:r>
            <a:endParaRPr lang="es-ES" b="1" spc="300" dirty="0">
              <a:solidFill>
                <a:schemeClr val="tx1"/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-252536" y="2276872"/>
                <a:ext cx="4572000" cy="37443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EC" dirty="0" smtClean="0"/>
                  <a:t> </a:t>
                </a:r>
              </a:p>
              <a:p>
                <a:r>
                  <a:rPr lang="es-EC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s-EC" dirty="0"/>
                  <a:t>	Tasa de rentabilidad </a:t>
                </a:r>
                <a:r>
                  <a:rPr lang="es-EC" dirty="0" smtClean="0"/>
                  <a:t>		libre </a:t>
                </a:r>
                <a:r>
                  <a:rPr lang="es-EC" dirty="0"/>
                  <a:t>de riesgo o de más </a:t>
                </a:r>
                <a:r>
                  <a:rPr lang="es-EC" dirty="0" smtClean="0"/>
                  <a:t>		mínimo </a:t>
                </a:r>
                <a:r>
                  <a:rPr lang="es-EC" dirty="0"/>
                  <a:t>	riesgo</a:t>
                </a:r>
                <a:r>
                  <a:rPr lang="es-EC" dirty="0" smtClean="0"/>
                  <a:t>;</a:t>
                </a:r>
              </a:p>
              <a:p>
                <a:endParaRPr lang="es-EC" dirty="0"/>
              </a:p>
              <a:p>
                <a:r>
                  <a:rPr lang="es-EC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s-EC" dirty="0"/>
                  <a:t>	Riesgo del </a:t>
                </a:r>
                <a:r>
                  <a:rPr lang="es-EC" dirty="0" smtClean="0"/>
                  <a:t>mercado</a:t>
                </a:r>
              </a:p>
              <a:p>
                <a:endParaRPr lang="es-EC" dirty="0"/>
              </a:p>
              <a:p>
                <a:r>
                  <a:rPr lang="es-EC" dirty="0" smtClean="0"/>
                  <a:t>	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𝛽</m:t>
                    </m:r>
                  </m:oMath>
                </a14:m>
                <a:r>
                  <a:rPr lang="es-EC" dirty="0"/>
                  <a:t>	</a:t>
                </a:r>
                <a:r>
                  <a:rPr lang="es-EC" dirty="0" smtClean="0"/>
                  <a:t>Parámetro </a:t>
                </a:r>
                <a:r>
                  <a:rPr lang="es-EC" dirty="0"/>
                  <a:t>de </a:t>
                </a:r>
                <a:r>
                  <a:rPr lang="es-EC" dirty="0" smtClean="0"/>
                  <a:t>			elasticidad </a:t>
                </a:r>
                <a:r>
                  <a:rPr lang="es-EC" dirty="0"/>
                  <a:t>con respecto </a:t>
                </a:r>
                <a:r>
                  <a:rPr lang="es-EC" dirty="0" smtClean="0"/>
                  <a:t>		a </a:t>
                </a:r>
                <a:r>
                  <a:rPr lang="es-EC" dirty="0"/>
                  <a:t>variaciones de </a:t>
                </a:r>
                <a:r>
                  <a:rPr lang="es-EC" dirty="0" smtClean="0"/>
                  <a:t>			mercado</a:t>
                </a:r>
              </a:p>
              <a:p>
                <a:endParaRPr lang="es-EC" dirty="0"/>
              </a:p>
              <a:p>
                <a:r>
                  <a:rPr lang="es-EC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EC" dirty="0"/>
                  <a:t>	Riesgo país.</a:t>
                </a: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2276872"/>
                <a:ext cx="4572000" cy="3744358"/>
              </a:xfrm>
              <a:prstGeom prst="rect">
                <a:avLst/>
              </a:prstGeom>
              <a:blipFill rotWithShape="1">
                <a:blip r:embed="rId4"/>
                <a:stretch>
                  <a:fillRect r="-1067" b="-81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11 Conector recto de flecha"/>
          <p:cNvCxnSpPr/>
          <p:nvPr/>
        </p:nvCxnSpPr>
        <p:spPr>
          <a:xfrm>
            <a:off x="1187624" y="278092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1160004" y="386104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187624" y="443711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187624" y="58052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72" y="3859316"/>
            <a:ext cx="3962540" cy="10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6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300192" y="476672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spc="300" noProof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FINANC. INCLUIDO CAP./ TRABAJO</a:t>
            </a:r>
            <a:endParaRPr kumimoji="0" lang="es-ES" sz="1600" b="1" i="0" u="none" strike="noStrike" kern="1200" cap="none" spc="30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363786" y="2852991"/>
            <a:ext cx="2664296" cy="576064"/>
          </a:xfrm>
          <a:prstGeom prst="rect">
            <a:avLst/>
          </a:prstGeom>
          <a:solidFill>
            <a:srgbClr val="60BE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AMORTIZACION DEL PRESTAMO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77902"/>
              </p:ext>
            </p:extLst>
          </p:nvPr>
        </p:nvGraphicFramePr>
        <p:xfrm>
          <a:off x="2195736" y="3717087"/>
          <a:ext cx="3000396" cy="1285884"/>
        </p:xfrm>
        <a:graphic>
          <a:graphicData uri="http://schemas.openxmlformats.org/drawingml/2006/table">
            <a:tbl>
              <a:tblPr/>
              <a:tblGrid>
                <a:gridCol w="2000264"/>
                <a:gridCol w="1000132"/>
              </a:tblGrid>
              <a:tr h="321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Préstamo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$ 115.791,94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T. Interés (anual)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$ 30.156,44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86967"/>
              </p:ext>
            </p:extLst>
          </p:nvPr>
        </p:nvGraphicFramePr>
        <p:xfrm>
          <a:off x="1187624" y="1628800"/>
          <a:ext cx="6000792" cy="738192"/>
        </p:xfrm>
        <a:graphic>
          <a:graphicData uri="http://schemas.openxmlformats.org/drawingml/2006/table">
            <a:tbl>
              <a:tblPr/>
              <a:tblGrid>
                <a:gridCol w="3780811"/>
                <a:gridCol w="2219981"/>
              </a:tblGrid>
              <a:tr h="369096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DEUDA BANCARIA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Porcentaje financiamiento 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$ 115.791,94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156176" y="4077072"/>
            <a:ext cx="20882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Tasa de Interés anual de la CFN</a:t>
            </a:r>
            <a:endParaRPr lang="es-EC" sz="1400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5292080" y="422108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2195736" y="5013176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5643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10187"/>
              </p:ext>
            </p:extLst>
          </p:nvPr>
        </p:nvGraphicFramePr>
        <p:xfrm>
          <a:off x="1763688" y="1988840"/>
          <a:ext cx="5718459" cy="2232251"/>
        </p:xfrm>
        <a:graphic>
          <a:graphicData uri="http://schemas.openxmlformats.org/drawingml/2006/table">
            <a:tbl>
              <a:tblPr/>
              <a:tblGrid>
                <a:gridCol w="1081505"/>
                <a:gridCol w="1135581"/>
                <a:gridCol w="1135581"/>
                <a:gridCol w="1135581"/>
                <a:gridCol w="1230211"/>
              </a:tblGrid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Intereses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Amortización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115.791,94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30.156,44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11.000,23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19.156,20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96.635,74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30.156,44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9.180,40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20.976,04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75.659,70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30.156,44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7.187,67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22.968,77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52.690,93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30.156,44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5.005,64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25.150,80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27.540,13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30.156,44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2.616,31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27.540,13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6452592" y="629072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spc="3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AMORTIZACION DE DEUDA</a:t>
            </a:r>
            <a:endParaRPr kumimoji="0" lang="es-ES" sz="1600" b="1" i="0" u="none" strike="noStrike" kern="1200" cap="none" spc="30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15362" name="Picture 2" descr="F:\BlackBerry\pictures\h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0563"/>
            <a:ext cx="21336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843808" y="1481738"/>
            <a:ext cx="3203848" cy="324036"/>
          </a:xfrm>
          <a:prstGeom prst="rect">
            <a:avLst/>
          </a:prstGeom>
          <a:solidFill>
            <a:srgbClr val="60BE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pc="300" dirty="0" smtClean="0">
                <a:solidFill>
                  <a:schemeClr val="tx1"/>
                </a:solidFill>
                <a:latin typeface="Arial Black" pitchFamily="34" charset="0"/>
              </a:rPr>
              <a:t>PRESTAMO</a:t>
            </a:r>
            <a:endParaRPr lang="es-ES" b="1" spc="3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86774" y="4251640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9311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75583"/>
              </p:ext>
            </p:extLst>
          </p:nvPr>
        </p:nvGraphicFramePr>
        <p:xfrm>
          <a:off x="395536" y="53380"/>
          <a:ext cx="8496943" cy="6775178"/>
        </p:xfrm>
        <a:graphic>
          <a:graphicData uri="http://schemas.openxmlformats.org/drawingml/2006/table">
            <a:tbl>
              <a:tblPr firstRow="1" firstCol="1" bandRow="1"/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213849"/>
              </a:tblGrid>
              <a:tr h="15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AÑOS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71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(+) Ingreso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187.200,00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187.200,00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187.200,00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187.200,00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187.200,00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(=) UTILIDAD BRUTA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187.200,00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187.200,00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187.200,00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187.200,00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187.200,00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u="sng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GASTOS OPERATIVOS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136.140,00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136.140,00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136.140,00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136.140,00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136.140,00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Gastos administrativos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66.600,00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66.600,00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66.600,00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66.600,00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66.600,00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Gastos de servicios básicos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8.040,00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8.040,00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8.040,00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8.040,00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8.040,00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Gastos de movilización (combustible)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45.600,00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45.600,00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45.600,00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45.600,00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45.600,00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Mantenimiento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7.800,00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7.800,00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7.800,00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7.800,00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7.800,00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Gastos de publicidad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5.100,00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5.100,00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5.100,00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5.100,00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5.100,00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Alquiler Local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2.400,00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2.400,00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2.400,00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2.400,00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2.400,00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Gastos varios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  600,00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u="sng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DEPRECIACIONES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24.595,33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24.595,33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24.595,33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24.061,99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24.061,99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Dep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Vehículo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23.950,00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23.950,00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23.950,00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23.950,00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23.950,00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Dep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Muebles y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Eq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Oficina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111,99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111,99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111,99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111,99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  111,99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Dep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s-EC" sz="9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Eq</a:t>
                      </a: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Computación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533,33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533,33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533,33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         -  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           -  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(=) UTILIDAD OPERATIVA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26.464,67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26.464,67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26.464,67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26.998,01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26.998,01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u="sng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GASTOS NO OPERATIVOS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11.000,23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9.180,40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7.187,67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5.005,64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2.616,31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Gastos por Interés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11.000,23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9.180,40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7.187,67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5.005,64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2.616,31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(=) UTILIDAD ANTES DE IMPUESTOS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15.464,44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17.284,28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19.277,00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21.992,37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24.381,69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Impuestos (24%)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3.711,47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4.148,23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4.626,48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5.278,17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5.851,61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(=) UTILIDAD NETA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11.752,97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13.136,05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14.650,52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16.714,20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18.530,09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(+) Depreciación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24.595,33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24.595,33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24.595,33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24.061,99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24.061,99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Amortización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19.156,20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20.976,04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22.968,77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25.150,80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27.540,13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 Inversión Inicial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(134.244,93)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(-)(+) Capital de Trabajo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(16.170,00)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16.170,00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(+) Préstamo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115.791,94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(+) Valor de Desecho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      559,97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(=) FLUJO DE CAJA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(34.622,99)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17.192,10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16.755,33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16.277,08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15.625,39 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$       31.781,92 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11" marR="1981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7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300192" y="476672"/>
            <a:ext cx="2267646" cy="648072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FLUJO DE CAJA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 Gráfico"/>
          <p:cNvGraphicFramePr/>
          <p:nvPr/>
        </p:nvGraphicFramePr>
        <p:xfrm>
          <a:off x="571472" y="1500174"/>
          <a:ext cx="814393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2643174" y="5572140"/>
          <a:ext cx="3929090" cy="1000132"/>
        </p:xfrm>
        <a:graphic>
          <a:graphicData uri="http://schemas.openxmlformats.org/drawingml/2006/table">
            <a:tbl>
              <a:tblPr/>
              <a:tblGrid>
                <a:gridCol w="2286016"/>
                <a:gridCol w="1643074"/>
              </a:tblGrid>
              <a:tr h="50006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$ 29.741,10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43,35%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5229200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28791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300192" y="188640"/>
            <a:ext cx="2267646" cy="720080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PAYBACK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714348" y="1285860"/>
          <a:ext cx="7786742" cy="2357452"/>
        </p:xfrm>
        <a:graphic>
          <a:graphicData uri="http://schemas.openxmlformats.org/drawingml/2006/table">
            <a:tbl>
              <a:tblPr/>
              <a:tblGrid>
                <a:gridCol w="1086924"/>
                <a:gridCol w="1656263"/>
                <a:gridCol w="1570001"/>
                <a:gridCol w="1679268"/>
                <a:gridCol w="1794286"/>
              </a:tblGrid>
              <a:tr h="4604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SALDO DE </a:t>
                      </a:r>
                      <a:b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INVERSION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FLUJO DE</a:t>
                      </a:r>
                      <a:b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RENTABILIDAD</a:t>
                      </a:r>
                      <a:b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EXIGIDA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RECUPERACION</a:t>
                      </a:r>
                      <a:b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INVERSION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4166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34.622,99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17.192,10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4.919,79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12.272,31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22.350,68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16.755,33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3.175,94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13.579,39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8.771,29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16.277,08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1.246,36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15.030,72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(6.259,43)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15.625,39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(889,44)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16.514,83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166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(22.774,26)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31.781,92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(3.236,13)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35.018,05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1 Gráfico"/>
          <p:cNvGraphicFramePr/>
          <p:nvPr/>
        </p:nvGraphicFramePr>
        <p:xfrm>
          <a:off x="357158" y="3857628"/>
          <a:ext cx="84296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323528" y="6596390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16259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156176" y="476672"/>
            <a:ext cx="2411662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ANÁLISIS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SENSIBILIDAD ESPERADO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1 Gráfico"/>
          <p:cNvGraphicFramePr/>
          <p:nvPr>
            <p:extLst>
              <p:ext uri="{D42A27DB-BD31-4B8C-83A1-F6EECF244321}">
                <p14:modId xmlns:p14="http://schemas.microsoft.com/office/powerpoint/2010/main" val="3858960340"/>
              </p:ext>
            </p:extLst>
          </p:nvPr>
        </p:nvGraphicFramePr>
        <p:xfrm>
          <a:off x="214282" y="1500174"/>
          <a:ext cx="857256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214414" y="5572140"/>
          <a:ext cx="6715171" cy="1071570"/>
        </p:xfrm>
        <a:graphic>
          <a:graphicData uri="http://schemas.openxmlformats.org/drawingml/2006/table">
            <a:tbl>
              <a:tblPr/>
              <a:tblGrid>
                <a:gridCol w="3871099"/>
                <a:gridCol w="1422036"/>
                <a:gridCol w="1422036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ESCENARIO ESPERADO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Variaciones en los Ingresos (+10%)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$ 85.270,64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Variaciones en los Costos (-5%)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23528" y="5301208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25061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300192" y="125760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ES" sz="1600" b="1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s-ES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ANÁLISIS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ES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SENSIBILIDAD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ES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OPTIMISTA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1 Gráfico"/>
          <p:cNvGraphicFramePr/>
          <p:nvPr/>
        </p:nvGraphicFramePr>
        <p:xfrm>
          <a:off x="500034" y="1285860"/>
          <a:ext cx="821537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1643042" y="5500702"/>
          <a:ext cx="6000792" cy="1143009"/>
        </p:xfrm>
        <a:graphic>
          <a:graphicData uri="http://schemas.openxmlformats.org/drawingml/2006/table">
            <a:tbl>
              <a:tblPr/>
              <a:tblGrid>
                <a:gridCol w="3497859"/>
                <a:gridCol w="1284928"/>
                <a:gridCol w="1218005"/>
              </a:tblGrid>
              <a:tr h="3810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ESCENARIO OPTIMISTA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Variaciones en las Ventas (+15%)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$ 116.501,14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Variaciones en los Costos (-10%)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4" y="5229200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41045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264794" y="53752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ANÁLISIS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ES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SENSIBILIDAD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ES" sz="2000" b="1" noProof="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PESIMISTA</a:t>
            </a:r>
            <a:endParaRPr kumimoji="0" lang="es-ES" sz="2000" b="1" i="0" u="none" strike="noStrike" kern="1200" cap="none" spc="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1 Gráfico"/>
          <p:cNvGraphicFramePr/>
          <p:nvPr/>
        </p:nvGraphicFramePr>
        <p:xfrm>
          <a:off x="285720" y="1142984"/>
          <a:ext cx="850112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785918" y="5500702"/>
          <a:ext cx="5786477" cy="1143009"/>
        </p:xfrm>
        <a:graphic>
          <a:graphicData uri="http://schemas.openxmlformats.org/drawingml/2006/table">
            <a:tbl>
              <a:tblPr/>
              <a:tblGrid>
                <a:gridCol w="3372935"/>
                <a:gridCol w="1239037"/>
                <a:gridCol w="1174505"/>
              </a:tblGrid>
              <a:tr h="3810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ESCENARIO PESIMISTA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Variaciones en las Ventas (-10%)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($ 25.788,44)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Variaciones en los Costos (+5%)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23528" y="5157192"/>
            <a:ext cx="172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Elaborado por: autores.</a:t>
            </a:r>
          </a:p>
        </p:txBody>
      </p:sp>
    </p:spTree>
    <p:extLst>
      <p:ext uri="{BB962C8B-B14F-4D97-AF65-F5344CB8AC3E}">
        <p14:creationId xmlns:p14="http://schemas.microsoft.com/office/powerpoint/2010/main" val="36942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56084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Misión, Visión, Objetivo general y FODA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Organigrama, descripción del servicio y valores de la compañía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Investigación de mercado, método de muestreo, encuestas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Marketing, promociones y publicidad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Técnico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tx1"/>
                </a:solidFill>
              </a:rPr>
              <a:t>Conclusiones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Recomendaciones</a:t>
            </a:r>
            <a:endParaRPr lang="es-EC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63994" y="4543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Índice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9399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756084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tx1"/>
                </a:solidFill>
              </a:rPr>
              <a:t>Misión, Visión, Objetivo general y FODA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Organigrama, descripción del servicio y valores de la compañía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Investigación de mercado, método de muestreo, encuestas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Marketing, promociones y publicidad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Técnico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Recomendaciones</a:t>
            </a:r>
            <a:endParaRPr lang="es-EC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63994" y="26064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Índice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38555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5904656" cy="4896544"/>
          </a:xfrm>
        </p:spPr>
        <p:txBody>
          <a:bodyPr>
            <a:noAutofit/>
          </a:bodyPr>
          <a:lstStyle/>
          <a:p>
            <a:endParaRPr lang="es-EC" sz="2300" b="0" dirty="0" smtClean="0">
              <a:latin typeface="Cambria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C" sz="2000" b="0" dirty="0" smtClean="0">
                <a:latin typeface="Cambria" pitchFamily="18" charset="0"/>
              </a:rPr>
              <a:t>La población de la </a:t>
            </a:r>
            <a:r>
              <a:rPr lang="es-EC" sz="2000" dirty="0" smtClean="0">
                <a:latin typeface="Cambria" pitchFamily="18" charset="0"/>
              </a:rPr>
              <a:t>Escuela Superior</a:t>
            </a:r>
            <a:r>
              <a:rPr lang="es-EC" sz="2000" b="0" dirty="0" smtClean="0">
                <a:latin typeface="Cambria" pitchFamily="18" charset="0"/>
              </a:rPr>
              <a:t> Politécnica del Litoral no cuenta con este tipo de compañías que brinden el servicio que planteamos en este proyecto, por lo cual el posicionarnos en este mercado es fundamental.</a:t>
            </a:r>
          </a:p>
          <a:p>
            <a:pPr marL="0" indent="0" algn="just">
              <a:buNone/>
            </a:pPr>
            <a:endParaRPr lang="es-EC" sz="2000" b="0" dirty="0" smtClean="0">
              <a:latin typeface="Cambria" pitchFamily="18" charset="0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es-EC" sz="2000" b="0" dirty="0" smtClean="0">
                <a:latin typeface="Cambria" pitchFamily="18" charset="0"/>
              </a:rPr>
              <a:t>Debemos realizar una campaña de marketing exhaustiva para dar a conocer el servicio y sus rutas para poder así captar a la mayor cantidad de usuarios posibles en nuestro segmento de mercado.</a:t>
            </a:r>
          </a:p>
          <a:p>
            <a:pPr marL="0" indent="0" algn="just">
              <a:buNone/>
            </a:pPr>
            <a:endParaRPr lang="es-EC" sz="2000" b="0" dirty="0" smtClean="0">
              <a:latin typeface="Cambria" pitchFamily="18" charset="0"/>
            </a:endParaRPr>
          </a:p>
          <a:p>
            <a:pPr marL="457200" indent="-457200">
              <a:buAutoNum type="arabicPeriod" startAt="3"/>
            </a:pPr>
            <a:endParaRPr lang="es-EC" sz="2300" b="0" dirty="0" smtClean="0">
              <a:latin typeface="Cambria" pitchFamily="18" charset="0"/>
            </a:endParaRPr>
          </a:p>
          <a:p>
            <a:endParaRPr lang="es-EC" sz="2300" b="0" dirty="0">
              <a:latin typeface="Cambria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9532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Conclusiones</a:t>
            </a:r>
            <a:endParaRPr lang="es-EC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565">
            <a:off x="6837416" y="3035089"/>
            <a:ext cx="1966064" cy="130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3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5904656" cy="4896544"/>
          </a:xfrm>
        </p:spPr>
        <p:txBody>
          <a:bodyPr>
            <a:noAutofit/>
          </a:bodyPr>
          <a:lstStyle/>
          <a:p>
            <a:pPr marL="457200" lvl="1" indent="-457200" algn="just">
              <a:buFont typeface="+mj-lt"/>
              <a:buAutoNum type="arabicPeriod" startAt="3"/>
            </a:pPr>
            <a:r>
              <a:rPr lang="es-EC" dirty="0">
                <a:latin typeface="Cambria" pitchFamily="18" charset="0"/>
              </a:rPr>
              <a:t>El proyecto es económicamente viable y rentable, en el estudio financiero se obtuvo un </a:t>
            </a:r>
            <a:r>
              <a:rPr lang="es-EC" b="1" dirty="0">
                <a:latin typeface="Cambria" pitchFamily="18" charset="0"/>
              </a:rPr>
              <a:t>VAN de $ 29.741,10 </a:t>
            </a:r>
            <a:r>
              <a:rPr lang="es-EC" dirty="0">
                <a:latin typeface="Cambria" pitchFamily="18" charset="0"/>
              </a:rPr>
              <a:t>y el valor de la </a:t>
            </a:r>
            <a:r>
              <a:rPr lang="es-EC" b="1" dirty="0">
                <a:latin typeface="Cambria" pitchFamily="18" charset="0"/>
              </a:rPr>
              <a:t>TIR 43,35% </a:t>
            </a:r>
            <a:r>
              <a:rPr lang="es-EC" dirty="0">
                <a:latin typeface="Cambria" pitchFamily="18" charset="0"/>
              </a:rPr>
              <a:t>que es mayor a la </a:t>
            </a:r>
            <a:r>
              <a:rPr lang="es-EC" b="1" dirty="0">
                <a:latin typeface="Cambria" pitchFamily="18" charset="0"/>
              </a:rPr>
              <a:t>TMAR 14,21% </a:t>
            </a:r>
            <a:r>
              <a:rPr lang="es-EC" dirty="0">
                <a:latin typeface="Cambria" pitchFamily="18" charset="0"/>
              </a:rPr>
              <a:t>y el periodo de recuperación de la inversión ocurre a partir del </a:t>
            </a:r>
            <a:r>
              <a:rPr lang="es-EC" b="1" dirty="0">
                <a:latin typeface="Cambria" pitchFamily="18" charset="0"/>
              </a:rPr>
              <a:t>año 4</a:t>
            </a:r>
            <a:r>
              <a:rPr lang="es-EC" dirty="0">
                <a:latin typeface="Cambria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s-EC" sz="2000" dirty="0" smtClean="0">
              <a:latin typeface="Cambria" pitchFamily="18" charset="0"/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es-EC" sz="2000" dirty="0" smtClean="0">
                <a:latin typeface="Cambria" pitchFamily="18" charset="0"/>
              </a:rPr>
              <a:t>El </a:t>
            </a:r>
            <a:r>
              <a:rPr lang="es-EC" sz="2000" dirty="0">
                <a:latin typeface="Cambria" pitchFamily="18" charset="0"/>
              </a:rPr>
              <a:t>profesionalismo de nuestros conductores deberá ser la requerida para transportar de manera segura y confiable a los pasajeros y así generar confiabilidad y recurrencia en la contratación de la transportación</a:t>
            </a:r>
            <a:r>
              <a:rPr lang="es-EC" sz="2400" dirty="0" smtClean="0">
                <a:latin typeface="Cambria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s-EC" sz="2000" b="0" dirty="0" smtClean="0">
              <a:latin typeface="Cambria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EC" sz="2000" b="0" dirty="0" smtClean="0">
              <a:latin typeface="Cambria" pitchFamily="18" charset="0"/>
            </a:endParaRPr>
          </a:p>
          <a:p>
            <a:pPr marL="457200" indent="-457200">
              <a:buAutoNum type="arabicPeriod" startAt="3"/>
            </a:pPr>
            <a:endParaRPr lang="es-EC" sz="2300" b="0" dirty="0" smtClean="0">
              <a:latin typeface="Cambria" pitchFamily="18" charset="0"/>
            </a:endParaRPr>
          </a:p>
          <a:p>
            <a:endParaRPr lang="es-EC" sz="2300" b="0" dirty="0">
              <a:latin typeface="Cambria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9532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Conclusiones</a:t>
            </a:r>
            <a:endParaRPr lang="es-EC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565">
            <a:off x="6837416" y="3035089"/>
            <a:ext cx="1966064" cy="130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0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56084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Introducción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Misión, Visión, Objetivo general y FODA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Organigrama, descripción del servicio y valores de la compañía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Investigación de mercado, método de muestreo, encuestas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Marketing, promociones y publicidad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Técnico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Estudio Financiero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bg1">
                    <a:lumMod val="75000"/>
                  </a:schemeClr>
                </a:solidFill>
              </a:rPr>
              <a:t>Conclusiones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400" b="1" dirty="0">
                <a:solidFill>
                  <a:schemeClr val="tx1"/>
                </a:solidFill>
              </a:rPr>
              <a:t>Recomendaciones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63994" y="4543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Índice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9399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3441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s-EC" sz="2800" dirty="0"/>
              <a:t>Realizar alianzas estratégicas con empresas que brinden el servicio de alquiler de </a:t>
            </a:r>
            <a:r>
              <a:rPr lang="es-EC" sz="2800" dirty="0" smtClean="0"/>
              <a:t>vehículos.</a:t>
            </a:r>
          </a:p>
          <a:p>
            <a:pPr marL="0" indent="0">
              <a:buNone/>
            </a:pPr>
            <a:endParaRPr lang="es-EC" dirty="0"/>
          </a:p>
          <a:p>
            <a:endParaRPr lang="es-EC" dirty="0" smtClean="0"/>
          </a:p>
          <a:p>
            <a:r>
              <a:rPr lang="es-EC" sz="2800" dirty="0" smtClean="0"/>
              <a:t>Realizar </a:t>
            </a:r>
            <a:r>
              <a:rPr lang="es-EC" sz="2800" dirty="0"/>
              <a:t>una amplia campaña de marketing para así podernos dar a </a:t>
            </a:r>
            <a:r>
              <a:rPr lang="es-EC" sz="2800" dirty="0" smtClean="0"/>
              <a:t>conocernos.</a:t>
            </a:r>
          </a:p>
          <a:p>
            <a:endParaRPr lang="es-EC" dirty="0"/>
          </a:p>
        </p:txBody>
      </p:sp>
      <p:pic>
        <p:nvPicPr>
          <p:cNvPr id="11266" name="Picture 2" descr="C:\Users\Lenin Hurtado\Desktop\Nueva carpeta\furgone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1692441" cy="1290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Lenin Hurtado\Desktop\Nueva carpeta\rent-auto-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77" y="458112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2544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C" sz="2800" dirty="0" smtClean="0"/>
              <a:t>Poder </a:t>
            </a:r>
            <a:r>
              <a:rPr lang="es-EC" sz="2800" dirty="0"/>
              <a:t>expandirse hacia otras universidades de </a:t>
            </a:r>
            <a:r>
              <a:rPr lang="es-EC" sz="2800" dirty="0" smtClean="0"/>
              <a:t>Guayaquil.</a:t>
            </a:r>
          </a:p>
          <a:p>
            <a:endParaRPr lang="es-EC" sz="2800" dirty="0"/>
          </a:p>
          <a:p>
            <a:endParaRPr lang="es-EC" sz="2800" dirty="0" smtClean="0"/>
          </a:p>
          <a:p>
            <a:endParaRPr lang="es-EC" sz="2800" dirty="0" smtClean="0"/>
          </a:p>
          <a:p>
            <a:r>
              <a:rPr lang="es-EC" sz="2800" dirty="0"/>
              <a:t>Establecer programas de capacitación constante para los conductores sobre la </a:t>
            </a:r>
            <a:r>
              <a:rPr lang="es-EC" sz="2800" dirty="0" smtClean="0"/>
              <a:t>atención.</a:t>
            </a:r>
            <a:endParaRPr lang="es-EC" sz="2800" dirty="0"/>
          </a:p>
        </p:txBody>
      </p:sp>
      <p:pic>
        <p:nvPicPr>
          <p:cNvPr id="4" name="Picture 3" descr="C:\Users\Lenin Hurtado\Desktop\Nueva carpeta\1314198227_198190524_1-Curso-de-capacitacion-en-Network-Marketing-y-Comercio-Electronica-Fajar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48" y="2060848"/>
            <a:ext cx="2692524" cy="1993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Lenin Hurtado\Desktop\Nueva carpeta\cap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1673840" cy="1651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7901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6300192" y="476672"/>
            <a:ext cx="2267646" cy="854968"/>
          </a:xfrm>
          <a:prstGeom prst="rect">
            <a:avLst/>
          </a:prstGeom>
          <a:ln>
            <a:solidFill>
              <a:srgbClr val="3765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spc="3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FIN</a:t>
            </a:r>
            <a:endParaRPr kumimoji="0" lang="es-ES" sz="2800" b="1" i="0" u="none" strike="noStrike" kern="1200" cap="none" spc="300" normalizeH="0" baseline="0" noProof="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9552" y="2420888"/>
            <a:ext cx="8604448" cy="19389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 POR SU ATENCIÓN</a:t>
            </a:r>
            <a:endParaRPr lang="es-ES" sz="6000" b="1" cap="none" spc="0" dirty="0">
              <a:ln w="1905">
                <a:solidFill>
                  <a:schemeClr val="accent1">
                    <a:lumMod val="75000"/>
                  </a:schemeClr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2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1187624" y="1628800"/>
            <a:ext cx="6912768" cy="2016224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s-EC" dirty="0"/>
              <a:t>D</a:t>
            </a:r>
            <a:r>
              <a:rPr lang="es-EC" dirty="0" smtClean="0"/>
              <a:t>esarrollarnos</a:t>
            </a:r>
            <a:r>
              <a:rPr lang="es-EC" dirty="0"/>
              <a:t>, posicionarnos y consolidarnos como una empresa reconocida y líder en la prestación de servicios de transporte privado de puerta a </a:t>
            </a:r>
            <a:r>
              <a:rPr lang="es-EC" dirty="0" smtClean="0"/>
              <a:t>puerta interprovincial para </a:t>
            </a:r>
            <a:r>
              <a:rPr lang="es-EC" dirty="0"/>
              <a:t>estudiantes universitarios</a:t>
            </a:r>
          </a:p>
        </p:txBody>
      </p:sp>
      <p:pic>
        <p:nvPicPr>
          <p:cNvPr id="6146" name="Picture 2" descr="http://t2.gstatic.com/images?q=tbn:ANd9GcRwkkPzjRchE3qdFXfXHu1WjkfvXtHqDY0cbc_S5cFRw2-UrIXl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2152650" cy="2124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47664" y="62068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Misión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3101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8DC3-89E7-4D36-B613-CABC82CE2F95}" type="slidenum">
              <a:rPr lang="es-EC" smtClean="0"/>
              <a:t>8</a:t>
            </a:fld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1187624" y="1903139"/>
            <a:ext cx="7173416" cy="3489568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es-EC" dirty="0"/>
              <a:t>Ser la empresa líder en los servicios que ofrecemos, manteniendo un nivel de exigencia y con procesos de mejora continua en todos los aspectos </a:t>
            </a:r>
            <a:r>
              <a:rPr lang="es-EC" dirty="0" smtClean="0"/>
              <a:t>pertinentes y superar </a:t>
            </a:r>
            <a:r>
              <a:rPr lang="es-EC" dirty="0"/>
              <a:t>constantemente las expectativas de nuestros clientes</a:t>
            </a:r>
          </a:p>
        </p:txBody>
      </p:sp>
      <p:pic>
        <p:nvPicPr>
          <p:cNvPr id="5122" name="Picture 2" descr="http://t0.gstatic.com/images?q=tbn:ANd9GcT6e-PHNhrYmlDlearbdeUQGPZ1BqGByfYUe0ktpN1wYDZyuM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160240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869811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Visión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976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1356368" y="2560836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“Realizar un estudio sobre la creación de una empresa de transporte interprovincial privado de puerta a puerta en beneficio de los estudiantes universitarios de la Espol”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47664" y="869811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/>
              <a:t>Objetivo General</a:t>
            </a:r>
            <a:endParaRPr lang="es-EC" sz="4800" dirty="0"/>
          </a:p>
        </p:txBody>
      </p:sp>
      <p:pic>
        <p:nvPicPr>
          <p:cNvPr id="4102" name="Picture 6" descr="http://t0.gstatic.com/images?q=tbn:ANd9GcRdtD-55EOzm5O7bYtUgqu5w_TpWraNkkIvWn95eMUta5O11AkV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012">
            <a:off x="6713155" y="4655294"/>
            <a:ext cx="2112232" cy="178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1597</TotalTime>
  <Words>3528</Words>
  <Application>Microsoft Office PowerPoint</Application>
  <PresentationFormat>Presentación en pantalla (4:3)</PresentationFormat>
  <Paragraphs>1156</Paragraphs>
  <Slides>65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7" baseType="lpstr">
      <vt:lpstr>Transmisión de listas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 TECNICO</vt:lpstr>
      <vt:lpstr>Presentación de PowerPoint</vt:lpstr>
      <vt:lpstr>Presentación de PowerPoint</vt:lpstr>
      <vt:lpstr>Presentación de PowerPoint</vt:lpstr>
      <vt:lpstr>Factores de Localización </vt:lpstr>
      <vt:lpstr>Estudio Técnico</vt:lpstr>
      <vt:lpstr>Presentación de PowerPoint</vt:lpstr>
      <vt:lpstr>ESTUDIO FINANCIERO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POLITECNICA DEL LITORAL  Facultad de Economía y Negocios</dc:title>
  <dc:creator>Usuario</dc:creator>
  <cp:lastModifiedBy>Lenin Hurtado</cp:lastModifiedBy>
  <cp:revision>102</cp:revision>
  <dcterms:created xsi:type="dcterms:W3CDTF">2012-02-17T10:10:43Z</dcterms:created>
  <dcterms:modified xsi:type="dcterms:W3CDTF">2012-02-26T23:55:20Z</dcterms:modified>
</cp:coreProperties>
</file>