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303" r:id="rId5"/>
    <p:sldId id="289" r:id="rId6"/>
    <p:sldId id="290" r:id="rId7"/>
    <p:sldId id="291" r:id="rId8"/>
    <p:sldId id="292" r:id="rId9"/>
    <p:sldId id="293" r:id="rId10"/>
    <p:sldId id="304" r:id="rId11"/>
    <p:sldId id="294" r:id="rId12"/>
    <p:sldId id="295" r:id="rId13"/>
    <p:sldId id="296" r:id="rId14"/>
    <p:sldId id="297" r:id="rId15"/>
    <p:sldId id="298" r:id="rId16"/>
    <p:sldId id="299" r:id="rId17"/>
    <p:sldId id="300" r:id="rId18"/>
    <p:sldId id="301" r:id="rId19"/>
    <p:sldId id="302" r:id="rId20"/>
    <p:sldId id="280" r:id="rId21"/>
    <p:sldId id="279" r:id="rId22"/>
    <p:sldId id="281" r:id="rId23"/>
    <p:sldId id="271" r:id="rId24"/>
    <p:sldId id="259" r:id="rId25"/>
    <p:sldId id="260" r:id="rId26"/>
    <p:sldId id="261" r:id="rId27"/>
    <p:sldId id="262" r:id="rId28"/>
    <p:sldId id="272" r:id="rId29"/>
    <p:sldId id="263" r:id="rId30"/>
    <p:sldId id="264" r:id="rId31"/>
    <p:sldId id="265" r:id="rId32"/>
    <p:sldId id="266" r:id="rId33"/>
    <p:sldId id="267" r:id="rId34"/>
    <p:sldId id="268" r:id="rId35"/>
    <p:sldId id="269" r:id="rId36"/>
    <p:sldId id="273" r:id="rId37"/>
    <p:sldId id="275" r:id="rId38"/>
    <p:sldId id="276" r:id="rId39"/>
    <p:sldId id="277" r:id="rId40"/>
    <p:sldId id="278" r:id="rId41"/>
    <p:sldId id="282" r:id="rId42"/>
    <p:sldId id="283" r:id="rId43"/>
    <p:sldId id="284" r:id="rId44"/>
    <p:sldId id="285" r:id="rId45"/>
    <p:sldId id="286" r:id="rId46"/>
    <p:sldId id="287" r:id="rId47"/>
    <p:sldId id="28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0" autoAdjust="0"/>
    <p:restoredTop sz="99167" autoAdjust="0"/>
  </p:normalViewPr>
  <p:slideViewPr>
    <p:cSldViewPr>
      <p:cViewPr varScale="1">
        <p:scale>
          <a:sx n="74" d="100"/>
          <a:sy n="74" d="100"/>
        </p:scale>
        <p:origin x="-1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ny\Desktop\15022012\Tabulacion%20gener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ny\Desktop\15022012\Tabulacion%20genera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ny\Desktop\15022012\Tabulacion%20genera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ony\Desktop\15022012\Tabulacion%20genera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Eduardo\Desktop\UNIVERSIDAD\PROYECTO%20APLICADO\Tabulacion%20ses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Eduardo\Desktop\UNIVERSIDAD\PROYECTO%20APLICADO\Tabulacion%20ses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ony\Desktop\15022012\Tabulacion%20gener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Eduardo\Desktop\UNIVERSIDAD\PROYECTO%20APLICADO\Tabulacion%20se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lang="es-MX"/>
            </a:pPr>
            <a:r>
              <a:rPr lang="es-MX"/>
              <a:t>Género</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7076320471152353E-2"/>
          <c:y val="0.24449299965131877"/>
          <c:w val="0.73834577472137319"/>
          <c:h val="0.71137931005228527"/>
        </c:manualLayout>
      </c:layout>
      <c:pie3DChart>
        <c:varyColors val="1"/>
        <c:ser>
          <c:idx val="0"/>
          <c:order val="0"/>
          <c:explosion val="2"/>
          <c:dPt>
            <c:idx val="1"/>
            <c:bubble3D val="0"/>
            <c:explosion val="10"/>
          </c:dPt>
          <c:dLbls>
            <c:txPr>
              <a:bodyPr/>
              <a:lstStyle/>
              <a:p>
                <a:pPr>
                  <a:defRPr lang="es-MX" sz="1100"/>
                </a:pPr>
                <a:endParaRPr lang="es-EC"/>
              </a:p>
            </c:txPr>
            <c:showLegendKey val="0"/>
            <c:showVal val="0"/>
            <c:showCatName val="0"/>
            <c:showSerName val="0"/>
            <c:showPercent val="1"/>
            <c:showBubbleSize val="0"/>
            <c:showLeaderLines val="1"/>
          </c:dLbls>
          <c:cat>
            <c:strRef>
              <c:f>RESULTADOS!$A$3:$A$4</c:f>
              <c:strCache>
                <c:ptCount val="2"/>
                <c:pt idx="0">
                  <c:v>HOMBRES</c:v>
                </c:pt>
                <c:pt idx="1">
                  <c:v>MUJERES</c:v>
                </c:pt>
              </c:strCache>
            </c:strRef>
          </c:cat>
          <c:val>
            <c:numRef>
              <c:f>RESULTADOS!$B$3:$B$4</c:f>
              <c:numCache>
                <c:formatCode>General</c:formatCode>
                <c:ptCount val="2"/>
                <c:pt idx="0">
                  <c:v>193</c:v>
                </c:pt>
                <c:pt idx="1">
                  <c:v>207</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lang="es-MX"/>
          </a:pPr>
          <a:endParaRPr lang="es-EC"/>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MX"/>
            </a:pPr>
            <a:r>
              <a:rPr lang="es-MX"/>
              <a:t>RANGO</a:t>
            </a:r>
            <a:r>
              <a:rPr lang="es-MX" baseline="0"/>
              <a:t> DE EDAD</a:t>
            </a:r>
            <a:endParaRPr lang="es-MX"/>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9062532976416342E-2"/>
          <c:y val="0.25487835605700049"/>
          <c:w val="0.70499583285775513"/>
          <c:h val="0.69192374714645777"/>
        </c:manualLayout>
      </c:layout>
      <c:pie3DChart>
        <c:varyColors val="1"/>
        <c:ser>
          <c:idx val="0"/>
          <c:order val="0"/>
          <c:tx>
            <c:strRef>
              <c:f>RESULTADOS!$D$22</c:f>
              <c:strCache>
                <c:ptCount val="1"/>
                <c:pt idx="0">
                  <c:v>TOTAL</c:v>
                </c:pt>
              </c:strCache>
            </c:strRef>
          </c:tx>
          <c:cat>
            <c:strRef>
              <c:f>RESULTADOS!$A$23:$A$26</c:f>
              <c:strCache>
                <c:ptCount val="4"/>
                <c:pt idx="0">
                  <c:v>12 A 17</c:v>
                </c:pt>
                <c:pt idx="1">
                  <c:v>18 A 24</c:v>
                </c:pt>
                <c:pt idx="2">
                  <c:v>25 A 40</c:v>
                </c:pt>
                <c:pt idx="3">
                  <c:v>MAS DE 40</c:v>
                </c:pt>
              </c:strCache>
            </c:strRef>
          </c:cat>
          <c:val>
            <c:numRef>
              <c:f>RESULTADOS!$D$23:$D$26</c:f>
              <c:numCache>
                <c:formatCode>General</c:formatCode>
                <c:ptCount val="4"/>
                <c:pt idx="0">
                  <c:v>82</c:v>
                </c:pt>
                <c:pt idx="1">
                  <c:v>196</c:v>
                </c:pt>
                <c:pt idx="2">
                  <c:v>85</c:v>
                </c:pt>
                <c:pt idx="3">
                  <c:v>37</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lang="es-MX"/>
          </a:pPr>
          <a:endParaRPr lang="es-EC"/>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583333333333334E-2"/>
          <c:y val="0.25655932763912959"/>
          <c:w val="0.76944444444444449"/>
          <c:h val="0.73176582044303329"/>
        </c:manualLayout>
      </c:layout>
      <c:pie3DChart>
        <c:varyColors val="1"/>
        <c:ser>
          <c:idx val="0"/>
          <c:order val="0"/>
          <c:dLbls>
            <c:dLbl>
              <c:idx val="0"/>
              <c:layout/>
              <c:tx>
                <c:rich>
                  <a:bodyPr/>
                  <a:lstStyle/>
                  <a:p>
                    <a:r>
                      <a:rPr lang="es-EC"/>
                      <a:t>COMODIDAD; 20%</a:t>
                    </a:r>
                  </a:p>
                </c:rich>
              </c:tx>
              <c:showLegendKey val="0"/>
              <c:showVal val="1"/>
              <c:showCatName val="1"/>
              <c:showSerName val="0"/>
              <c:showPercent val="0"/>
              <c:showBubbleSize val="0"/>
            </c:dLbl>
            <c:dLbl>
              <c:idx val="1"/>
              <c:layout/>
              <c:tx>
                <c:rich>
                  <a:bodyPr/>
                  <a:lstStyle/>
                  <a:p>
                    <a:r>
                      <a:rPr lang="es-EC"/>
                      <a:t>SEGURIDAD; 22%</a:t>
                    </a:r>
                  </a:p>
                </c:rich>
              </c:tx>
              <c:showLegendKey val="0"/>
              <c:showVal val="1"/>
              <c:showCatName val="1"/>
              <c:showSerName val="0"/>
              <c:showPercent val="0"/>
              <c:showBubbleSize val="0"/>
            </c:dLbl>
            <c:dLbl>
              <c:idx val="2"/>
              <c:layout/>
              <c:tx>
                <c:rich>
                  <a:bodyPr/>
                  <a:lstStyle/>
                  <a:p>
                    <a:r>
                      <a:rPr lang="es-EC"/>
                      <a:t>ACCESIBILIDAD; 14%</a:t>
                    </a:r>
                  </a:p>
                </c:rich>
              </c:tx>
              <c:showLegendKey val="0"/>
              <c:showVal val="1"/>
              <c:showCatName val="1"/>
              <c:showSerName val="0"/>
              <c:showPercent val="0"/>
              <c:showBubbleSize val="0"/>
            </c:dLbl>
            <c:dLbl>
              <c:idx val="3"/>
              <c:layout/>
              <c:tx>
                <c:rich>
                  <a:bodyPr/>
                  <a:lstStyle/>
                  <a:p>
                    <a:r>
                      <a:rPr lang="es-EC"/>
                      <a:t>CALIDAD S.C.; 44%</a:t>
                    </a:r>
                  </a:p>
                </c:rich>
              </c:tx>
              <c:showLegendKey val="0"/>
              <c:showVal val="1"/>
              <c:showCatName val="1"/>
              <c:showSerName val="0"/>
              <c:showPercent val="0"/>
              <c:showBubbleSize val="0"/>
            </c:dLbl>
            <c:txPr>
              <a:bodyPr/>
              <a:lstStyle/>
              <a:p>
                <a:pPr>
                  <a:defRPr lang="es-MX"/>
                </a:pPr>
                <a:endParaRPr lang="es-EC"/>
              </a:p>
            </c:txPr>
            <c:showLegendKey val="0"/>
            <c:showVal val="1"/>
            <c:showCatName val="1"/>
            <c:showSerName val="0"/>
            <c:showPercent val="0"/>
            <c:showBubbleSize val="0"/>
            <c:showLeaderLines val="1"/>
          </c:dLbls>
          <c:cat>
            <c:strRef>
              <c:f>RESULTADOS!$A$43:$A$46</c:f>
              <c:strCache>
                <c:ptCount val="4"/>
                <c:pt idx="0">
                  <c:v>COMODIDAD</c:v>
                </c:pt>
                <c:pt idx="1">
                  <c:v>SEGURIDAD</c:v>
                </c:pt>
                <c:pt idx="2">
                  <c:v>ACCESIBILIDAD</c:v>
                </c:pt>
                <c:pt idx="3">
                  <c:v>CALIDAD S.C.</c:v>
                </c:pt>
              </c:strCache>
            </c:strRef>
          </c:cat>
          <c:val>
            <c:numRef>
              <c:f>RESULTADOS!$B$43:$B$46</c:f>
              <c:numCache>
                <c:formatCode>General</c:formatCode>
                <c:ptCount val="4"/>
                <c:pt idx="0">
                  <c:v>78</c:v>
                </c:pt>
                <c:pt idx="1">
                  <c:v>89</c:v>
                </c:pt>
                <c:pt idx="2">
                  <c:v>57</c:v>
                </c:pt>
                <c:pt idx="3">
                  <c:v>177</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5100612423447071E-2"/>
          <c:y val="0.1641500915178872"/>
          <c:w val="0.65585564304461941"/>
          <c:h val="0.7733499766975922"/>
        </c:manualLayout>
      </c:layout>
      <c:pie3DChart>
        <c:varyColors val="1"/>
        <c:ser>
          <c:idx val="0"/>
          <c:order val="0"/>
          <c:tx>
            <c:strRef>
              <c:f>RESULTADOS!$B$130</c:f>
              <c:strCache>
                <c:ptCount val="1"/>
                <c:pt idx="0">
                  <c:v>1</c:v>
                </c:pt>
              </c:strCache>
            </c:strRef>
          </c:tx>
          <c:cat>
            <c:strRef>
              <c:f>RESULTADOS!$A$131:$A$137</c:f>
              <c:strCache>
                <c:ptCount val="7"/>
                <c:pt idx="0">
                  <c:v>COLOR</c:v>
                </c:pt>
                <c:pt idx="1">
                  <c:v>TAMAÑO</c:v>
                </c:pt>
                <c:pt idx="2">
                  <c:v>DISEÑO</c:v>
                </c:pt>
                <c:pt idx="3">
                  <c:v>MARCA</c:v>
                </c:pt>
                <c:pt idx="4">
                  <c:v>PRECIO</c:v>
                </c:pt>
                <c:pt idx="5">
                  <c:v>CALIDAD</c:v>
                </c:pt>
                <c:pt idx="6">
                  <c:v>MATERIAL</c:v>
                </c:pt>
              </c:strCache>
            </c:strRef>
          </c:cat>
          <c:val>
            <c:numRef>
              <c:f>RESULTADOS!$B$131:$B$137</c:f>
              <c:numCache>
                <c:formatCode>General</c:formatCode>
                <c:ptCount val="7"/>
                <c:pt idx="0">
                  <c:v>24</c:v>
                </c:pt>
                <c:pt idx="1">
                  <c:v>39</c:v>
                </c:pt>
                <c:pt idx="2">
                  <c:v>49</c:v>
                </c:pt>
                <c:pt idx="3">
                  <c:v>19</c:v>
                </c:pt>
                <c:pt idx="4">
                  <c:v>155</c:v>
                </c:pt>
                <c:pt idx="5">
                  <c:v>101</c:v>
                </c:pt>
                <c:pt idx="6">
                  <c:v>14</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74994575678040243"/>
          <c:y val="0.19370867733641656"/>
          <c:w val="0.1806097987751531"/>
          <c:h val="0.70037141964234717"/>
        </c:manualLayout>
      </c:layout>
      <c:overlay val="0"/>
      <c:txPr>
        <a:bodyPr/>
        <a:lstStyle/>
        <a:p>
          <a:pPr>
            <a:defRPr lang="es-MX"/>
          </a:pPr>
          <a:endParaRPr lang="es-EC"/>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bar3DChart>
        <c:barDir val="col"/>
        <c:grouping val="clustered"/>
        <c:varyColors val="1"/>
        <c:ser>
          <c:idx val="1"/>
          <c:order val="0"/>
          <c:tx>
            <c:strRef>
              <c:f>'FRECUENCIA DE COMPRA DEL PRODUC'!$L$3:$L$4</c:f>
              <c:strCache>
                <c:ptCount val="1"/>
                <c:pt idx="0">
                  <c:v>Mochilas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PRODUC'!$L$5:$L$8</c:f>
              <c:numCache>
                <c:formatCode>0%</c:formatCode>
                <c:ptCount val="4"/>
                <c:pt idx="0">
                  <c:v>0.38750000000000262</c:v>
                </c:pt>
                <c:pt idx="1">
                  <c:v>0.54749999999999999</c:v>
                </c:pt>
                <c:pt idx="2">
                  <c:v>5.0000000000000024E-2</c:v>
                </c:pt>
                <c:pt idx="3">
                  <c:v>1.4999999999999998E-2</c:v>
                </c:pt>
              </c:numCache>
            </c:numRef>
          </c:val>
        </c:ser>
        <c:ser>
          <c:idx val="3"/>
          <c:order val="1"/>
          <c:tx>
            <c:strRef>
              <c:f>'FRECUENCIA DE COMPRA DEL PRODUC'!$N$3:$N$4</c:f>
              <c:strCache>
                <c:ptCount val="1"/>
                <c:pt idx="0">
                  <c:v>Maletas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PRODUC'!$N$5:$N$8</c:f>
              <c:numCache>
                <c:formatCode>0%</c:formatCode>
                <c:ptCount val="4"/>
                <c:pt idx="0">
                  <c:v>0.35250000000000031</c:v>
                </c:pt>
                <c:pt idx="1">
                  <c:v>0.62500000000000477</c:v>
                </c:pt>
                <c:pt idx="2">
                  <c:v>1.2500000000000023E-2</c:v>
                </c:pt>
                <c:pt idx="3">
                  <c:v>1.0000000000000005E-2</c:v>
                </c:pt>
              </c:numCache>
            </c:numRef>
          </c:val>
        </c:ser>
        <c:ser>
          <c:idx val="5"/>
          <c:order val="2"/>
          <c:tx>
            <c:strRef>
              <c:f>'FRECUENCIA DE COMPRA DEL PRODUC'!$P$3:$P$4</c:f>
              <c:strCache>
                <c:ptCount val="1"/>
                <c:pt idx="0">
                  <c:v>Bolsos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PRODUC'!$P$5:$P$8</c:f>
              <c:numCache>
                <c:formatCode>0%</c:formatCode>
                <c:ptCount val="4"/>
                <c:pt idx="0">
                  <c:v>0.5024999999999995</c:v>
                </c:pt>
                <c:pt idx="1">
                  <c:v>0.40250000000000002</c:v>
                </c:pt>
                <c:pt idx="2">
                  <c:v>7.0000000000000021E-2</c:v>
                </c:pt>
                <c:pt idx="3">
                  <c:v>2.5000000000000012E-2</c:v>
                </c:pt>
              </c:numCache>
            </c:numRef>
          </c:val>
        </c:ser>
        <c:ser>
          <c:idx val="7"/>
          <c:order val="3"/>
          <c:tx>
            <c:strRef>
              <c:f>'FRECUENCIA DE COMPRA DEL PRODUC'!$R$3:$R$4</c:f>
              <c:strCache>
                <c:ptCount val="1"/>
                <c:pt idx="0">
                  <c:v>Carteras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PRODUC'!$R$5:$R$8</c:f>
              <c:numCache>
                <c:formatCode>0%</c:formatCode>
                <c:ptCount val="4"/>
                <c:pt idx="0">
                  <c:v>0.56999999999999995</c:v>
                </c:pt>
                <c:pt idx="1">
                  <c:v>0.31000000000000233</c:v>
                </c:pt>
                <c:pt idx="2">
                  <c:v>8.2500000000000046E-2</c:v>
                </c:pt>
                <c:pt idx="3">
                  <c:v>3.7500000000000006E-2</c:v>
                </c:pt>
              </c:numCache>
            </c:numRef>
          </c:val>
        </c:ser>
        <c:ser>
          <c:idx val="9"/>
          <c:order val="4"/>
          <c:tx>
            <c:strRef>
              <c:f>'FRECUENCIA DE COMPRA DEL PRODUC'!$T$3:$T$4</c:f>
              <c:strCache>
                <c:ptCount val="1"/>
                <c:pt idx="0">
                  <c:v>Portafolios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PRODUC'!$T$5:$T$8</c:f>
              <c:numCache>
                <c:formatCode>0%</c:formatCode>
                <c:ptCount val="4"/>
                <c:pt idx="0">
                  <c:v>0.73500000000000065</c:v>
                </c:pt>
                <c:pt idx="1">
                  <c:v>0.22750000000000004</c:v>
                </c:pt>
                <c:pt idx="2">
                  <c:v>3.2500000000000015E-2</c:v>
                </c:pt>
                <c:pt idx="3">
                  <c:v>5.0000000000000114E-3</c:v>
                </c:pt>
              </c:numCache>
            </c:numRef>
          </c:val>
        </c:ser>
        <c:ser>
          <c:idx val="11"/>
          <c:order val="5"/>
          <c:tx>
            <c:strRef>
              <c:f>'FRECUENCIA DE COMPRA DEL PRODUC'!$V$3:$V$4</c:f>
              <c:strCache>
                <c:ptCount val="1"/>
                <c:pt idx="0">
                  <c:v>Loncheras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PRODUC'!$V$5:$V$8</c:f>
              <c:numCache>
                <c:formatCode>0%</c:formatCode>
                <c:ptCount val="4"/>
                <c:pt idx="0">
                  <c:v>0.67250000000000065</c:v>
                </c:pt>
                <c:pt idx="1">
                  <c:v>0.29250000000000032</c:v>
                </c:pt>
                <c:pt idx="2">
                  <c:v>2.7500000000000011E-2</c:v>
                </c:pt>
                <c:pt idx="3">
                  <c:v>7.5000000000000535E-3</c:v>
                </c:pt>
              </c:numCache>
            </c:numRef>
          </c:val>
        </c:ser>
        <c:ser>
          <c:idx val="13"/>
          <c:order val="6"/>
          <c:tx>
            <c:strRef>
              <c:f>'FRECUENCIA DE COMPRA DEL PRODUC'!$X$3:$X$4</c:f>
              <c:strCache>
                <c:ptCount val="1"/>
                <c:pt idx="0">
                  <c:v>Accesorios %</c:v>
                </c:pt>
              </c:strCache>
            </c:strRef>
          </c:tx>
          <c:invertIfNegative val="1"/>
          <c:cat>
            <c:strRef>
              <c:f>'FRECUENCIA DE COMPRA DEL PRODUC'!$J$5:$J$8</c:f>
              <c:strCache>
                <c:ptCount val="4"/>
                <c:pt idx="0">
                  <c:v>Ninguno</c:v>
                </c:pt>
                <c:pt idx="1">
                  <c:v>Entre 1 y 3</c:v>
                </c:pt>
                <c:pt idx="2">
                  <c:v>Entre 4 y 6</c:v>
                </c:pt>
                <c:pt idx="3">
                  <c:v>Más de 6</c:v>
                </c:pt>
              </c:strCache>
            </c:strRef>
          </c:cat>
          <c:val>
            <c:numRef>
              <c:f>'FRECUENCIA DE COMPRA DEL PRODUC'!$X$5:$X$8</c:f>
              <c:numCache>
                <c:formatCode>0%</c:formatCode>
                <c:ptCount val="4"/>
                <c:pt idx="0">
                  <c:v>0.30000000000000032</c:v>
                </c:pt>
                <c:pt idx="1">
                  <c:v>0.36250000000000032</c:v>
                </c:pt>
                <c:pt idx="2">
                  <c:v>0.21250000000000024</c:v>
                </c:pt>
                <c:pt idx="3">
                  <c:v>0.125</c:v>
                </c:pt>
              </c:numCache>
            </c:numRef>
          </c:val>
        </c:ser>
        <c:dLbls>
          <c:showLegendKey val="0"/>
          <c:showVal val="0"/>
          <c:showCatName val="0"/>
          <c:showSerName val="0"/>
          <c:showPercent val="0"/>
          <c:showBubbleSize val="0"/>
        </c:dLbls>
        <c:gapWidth val="150"/>
        <c:shape val="box"/>
        <c:axId val="245290496"/>
        <c:axId val="245292032"/>
        <c:axId val="0"/>
      </c:bar3DChart>
      <c:catAx>
        <c:axId val="245290496"/>
        <c:scaling>
          <c:orientation val="minMax"/>
        </c:scaling>
        <c:delete val="1"/>
        <c:axPos val="b"/>
        <c:majorTickMark val="cross"/>
        <c:minorTickMark val="cross"/>
        <c:tickLblPos val="none"/>
        <c:crossAx val="245292032"/>
        <c:crosses val="autoZero"/>
        <c:auto val="1"/>
        <c:lblAlgn val="ctr"/>
        <c:lblOffset val="100"/>
        <c:noMultiLvlLbl val="1"/>
      </c:catAx>
      <c:valAx>
        <c:axId val="245292032"/>
        <c:scaling>
          <c:orientation val="minMax"/>
        </c:scaling>
        <c:delete val="1"/>
        <c:axPos val="l"/>
        <c:majorGridlines/>
        <c:numFmt formatCode="0%" sourceLinked="1"/>
        <c:majorTickMark val="cross"/>
        <c:minorTickMark val="cross"/>
        <c:tickLblPos val="none"/>
        <c:crossAx val="245290496"/>
        <c:crosses val="autoZero"/>
        <c:crossBetween val="between"/>
      </c:valAx>
    </c:plotArea>
    <c:legend>
      <c:legendPos val="r"/>
      <c:layout>
        <c:manualLayout>
          <c:xMode val="edge"/>
          <c:yMode val="edge"/>
          <c:x val="0.78687299943074185"/>
          <c:y val="2.6291499219072777E-2"/>
          <c:w val="0.20560817154931249"/>
          <c:h val="0.80286052241104178"/>
        </c:manualLayout>
      </c:layout>
      <c:overlay val="1"/>
      <c:txPr>
        <a:bodyPr/>
        <a:lstStyle/>
        <a:p>
          <a:pPr>
            <a:defRPr lang="es-MX"/>
          </a:pPr>
          <a:endParaRPr lang="es-EC"/>
        </a:p>
      </c:txPr>
    </c:legend>
    <c:plotVisOnly val="1"/>
    <c:dispBlanksAs val="zero"/>
    <c:showDLblsOverMax val="1"/>
  </c:chart>
  <c:spPr>
    <a:ln>
      <a:solidFill>
        <a:schemeClr val="tx1"/>
      </a:solid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ln>
          <a:noFill/>
        </a:ln>
      </c:spPr>
    </c:sideWall>
    <c:backWall>
      <c:thickness val="0"/>
      <c:spPr>
        <a:ln>
          <a:noFill/>
        </a:ln>
      </c:spPr>
    </c:backWall>
    <c:plotArea>
      <c:layout/>
      <c:bar3DChart>
        <c:barDir val="col"/>
        <c:grouping val="clustered"/>
        <c:varyColors val="1"/>
        <c:ser>
          <c:idx val="0"/>
          <c:order val="0"/>
          <c:tx>
            <c:strRef>
              <c:f>LINEAS!$N$4</c:f>
              <c:strCache>
                <c:ptCount val="1"/>
                <c:pt idx="0">
                  <c:v>Escolar</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LINEAS!$N$5:$N$10</c:f>
              <c:numCache>
                <c:formatCode>General</c:formatCode>
                <c:ptCount val="6"/>
                <c:pt idx="0">
                  <c:v>26</c:v>
                </c:pt>
                <c:pt idx="1">
                  <c:v>40</c:v>
                </c:pt>
                <c:pt idx="2">
                  <c:v>42</c:v>
                </c:pt>
                <c:pt idx="3">
                  <c:v>20</c:v>
                </c:pt>
                <c:pt idx="4">
                  <c:v>3</c:v>
                </c:pt>
                <c:pt idx="5">
                  <c:v>2</c:v>
                </c:pt>
              </c:numCache>
            </c:numRef>
          </c:val>
        </c:ser>
        <c:ser>
          <c:idx val="1"/>
          <c:order val="1"/>
          <c:tx>
            <c:strRef>
              <c:f>LINEAS!$O$4</c:f>
              <c:strCache>
                <c:ptCount val="1"/>
                <c:pt idx="0">
                  <c:v>Vacacional</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LINEAS!$O$5:$O$10</c:f>
              <c:numCache>
                <c:formatCode>General</c:formatCode>
                <c:ptCount val="6"/>
                <c:pt idx="0">
                  <c:v>16</c:v>
                </c:pt>
                <c:pt idx="1">
                  <c:v>20</c:v>
                </c:pt>
                <c:pt idx="2">
                  <c:v>22</c:v>
                </c:pt>
                <c:pt idx="3">
                  <c:v>18</c:v>
                </c:pt>
                <c:pt idx="4">
                  <c:v>9</c:v>
                </c:pt>
                <c:pt idx="5">
                  <c:v>2</c:v>
                </c:pt>
              </c:numCache>
            </c:numRef>
          </c:val>
        </c:ser>
        <c:ser>
          <c:idx val="2"/>
          <c:order val="2"/>
          <c:tx>
            <c:strRef>
              <c:f>LINEAS!$P$4</c:f>
              <c:strCache>
                <c:ptCount val="1"/>
                <c:pt idx="0">
                  <c:v>Viajera</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LINEAS!$P$5:$P$10</c:f>
              <c:numCache>
                <c:formatCode>General</c:formatCode>
                <c:ptCount val="6"/>
                <c:pt idx="0">
                  <c:v>24</c:v>
                </c:pt>
                <c:pt idx="1">
                  <c:v>54</c:v>
                </c:pt>
                <c:pt idx="2">
                  <c:v>52</c:v>
                </c:pt>
                <c:pt idx="3">
                  <c:v>20</c:v>
                </c:pt>
                <c:pt idx="4">
                  <c:v>13</c:v>
                </c:pt>
                <c:pt idx="5">
                  <c:v>2</c:v>
                </c:pt>
              </c:numCache>
            </c:numRef>
          </c:val>
        </c:ser>
        <c:ser>
          <c:idx val="3"/>
          <c:order val="3"/>
          <c:tx>
            <c:strRef>
              <c:f>LINEAS!$Q$4</c:f>
              <c:strCache>
                <c:ptCount val="1"/>
                <c:pt idx="0">
                  <c:v>Juvenil</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LINEAS!$Q$5:$Q$10</c:f>
              <c:numCache>
                <c:formatCode>General</c:formatCode>
                <c:ptCount val="6"/>
                <c:pt idx="0">
                  <c:v>9</c:v>
                </c:pt>
                <c:pt idx="1">
                  <c:v>30</c:v>
                </c:pt>
                <c:pt idx="2">
                  <c:v>49</c:v>
                </c:pt>
                <c:pt idx="3">
                  <c:v>25</c:v>
                </c:pt>
                <c:pt idx="4">
                  <c:v>11</c:v>
                </c:pt>
                <c:pt idx="5">
                  <c:v>2</c:v>
                </c:pt>
              </c:numCache>
            </c:numRef>
          </c:val>
        </c:ser>
        <c:ser>
          <c:idx val="4"/>
          <c:order val="4"/>
          <c:tx>
            <c:strRef>
              <c:f>LINEAS!$R$4</c:f>
              <c:strCache>
                <c:ptCount val="1"/>
                <c:pt idx="0">
                  <c:v>Femenina</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LINEAS!$R$5:$R$10</c:f>
              <c:numCache>
                <c:formatCode>General</c:formatCode>
                <c:ptCount val="6"/>
                <c:pt idx="0">
                  <c:v>19</c:v>
                </c:pt>
                <c:pt idx="1">
                  <c:v>33</c:v>
                </c:pt>
                <c:pt idx="2">
                  <c:v>34</c:v>
                </c:pt>
                <c:pt idx="3">
                  <c:v>23</c:v>
                </c:pt>
                <c:pt idx="4">
                  <c:v>12</c:v>
                </c:pt>
                <c:pt idx="5">
                  <c:v>2</c:v>
                </c:pt>
              </c:numCache>
            </c:numRef>
          </c:val>
        </c:ser>
        <c:ser>
          <c:idx val="5"/>
          <c:order val="5"/>
          <c:tx>
            <c:strRef>
              <c:f>LINEAS!$S$4</c:f>
              <c:strCache>
                <c:ptCount val="1"/>
                <c:pt idx="0">
                  <c:v>Ejectiva</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LINEAS!$S$5:$S$10</c:f>
              <c:numCache>
                <c:formatCode>General</c:formatCode>
                <c:ptCount val="6"/>
                <c:pt idx="0">
                  <c:v>23</c:v>
                </c:pt>
                <c:pt idx="1">
                  <c:v>33</c:v>
                </c:pt>
                <c:pt idx="2">
                  <c:v>46</c:v>
                </c:pt>
                <c:pt idx="3">
                  <c:v>22</c:v>
                </c:pt>
                <c:pt idx="4">
                  <c:v>6</c:v>
                </c:pt>
                <c:pt idx="5">
                  <c:v>2</c:v>
                </c:pt>
              </c:numCache>
            </c:numRef>
          </c:val>
        </c:ser>
        <c:ser>
          <c:idx val="6"/>
          <c:order val="6"/>
          <c:tx>
            <c:strRef>
              <c:f>LINEAS!$T$4</c:f>
              <c:strCache>
                <c:ptCount val="1"/>
                <c:pt idx="0">
                  <c:v>Accesorios</c:v>
                </c:pt>
              </c:strCache>
            </c:strRef>
          </c:tx>
          <c:invertIfNegative val="1"/>
          <c:cat>
            <c:strRef>
              <c:f>LINEAS!$M$5:$M$10</c:f>
              <c:strCache>
                <c:ptCount val="6"/>
                <c:pt idx="0">
                  <c:v>1 Linea</c:v>
                </c:pt>
                <c:pt idx="1">
                  <c:v>2 Lineas</c:v>
                </c:pt>
                <c:pt idx="2">
                  <c:v>3 Lineas</c:v>
                </c:pt>
                <c:pt idx="3">
                  <c:v>4 Lineas</c:v>
                </c:pt>
                <c:pt idx="4">
                  <c:v>5 Lineas</c:v>
                </c:pt>
                <c:pt idx="5">
                  <c:v>&gt; de 5</c:v>
                </c:pt>
              </c:strCache>
            </c:strRef>
          </c:cat>
          <c:val>
            <c:numRef>
              <c:f>LINEAS!$T$5:$T$10</c:f>
              <c:numCache>
                <c:formatCode>General</c:formatCode>
                <c:ptCount val="6"/>
                <c:pt idx="0">
                  <c:v>1</c:v>
                </c:pt>
                <c:pt idx="1">
                  <c:v>46</c:v>
                </c:pt>
                <c:pt idx="2">
                  <c:v>58</c:v>
                </c:pt>
                <c:pt idx="3">
                  <c:v>24</c:v>
                </c:pt>
                <c:pt idx="4">
                  <c:v>11</c:v>
                </c:pt>
                <c:pt idx="5">
                  <c:v>1</c:v>
                </c:pt>
              </c:numCache>
            </c:numRef>
          </c:val>
        </c:ser>
        <c:dLbls>
          <c:showLegendKey val="0"/>
          <c:showVal val="0"/>
          <c:showCatName val="0"/>
          <c:showSerName val="0"/>
          <c:showPercent val="0"/>
          <c:showBubbleSize val="0"/>
        </c:dLbls>
        <c:gapWidth val="150"/>
        <c:shape val="box"/>
        <c:axId val="245393280"/>
        <c:axId val="245394816"/>
        <c:axId val="0"/>
      </c:bar3DChart>
      <c:catAx>
        <c:axId val="245393280"/>
        <c:scaling>
          <c:orientation val="minMax"/>
        </c:scaling>
        <c:delete val="1"/>
        <c:axPos val="b"/>
        <c:majorTickMark val="cross"/>
        <c:minorTickMark val="cross"/>
        <c:tickLblPos val="none"/>
        <c:crossAx val="245394816"/>
        <c:crosses val="autoZero"/>
        <c:auto val="1"/>
        <c:lblAlgn val="ctr"/>
        <c:lblOffset val="100"/>
        <c:noMultiLvlLbl val="1"/>
      </c:catAx>
      <c:valAx>
        <c:axId val="245394816"/>
        <c:scaling>
          <c:orientation val="minMax"/>
        </c:scaling>
        <c:delete val="1"/>
        <c:axPos val="l"/>
        <c:majorGridlines/>
        <c:numFmt formatCode="General" sourceLinked="1"/>
        <c:majorTickMark val="cross"/>
        <c:minorTickMark val="cross"/>
        <c:tickLblPos val="none"/>
        <c:crossAx val="245393280"/>
        <c:crosses val="autoZero"/>
        <c:crossBetween val="between"/>
      </c:valAx>
    </c:plotArea>
    <c:legend>
      <c:legendPos val="r"/>
      <c:layout>
        <c:manualLayout>
          <c:xMode val="edge"/>
          <c:yMode val="edge"/>
          <c:x val="0.82506476961133079"/>
          <c:y val="9.9825055805286181E-2"/>
          <c:w val="0.12385001961350298"/>
          <c:h val="0.54885873153850517"/>
        </c:manualLayout>
      </c:layout>
      <c:overlay val="1"/>
      <c:txPr>
        <a:bodyPr/>
        <a:lstStyle/>
        <a:p>
          <a:pPr>
            <a:defRPr lang="es-MX"/>
          </a:pPr>
          <a:endParaRPr lang="es-EC"/>
        </a:p>
      </c:txPr>
    </c:legend>
    <c:plotVisOnly val="1"/>
    <c:dispBlanksAs val="zero"/>
    <c:showDLblsOverMax val="1"/>
  </c:chart>
  <c:spPr>
    <a:ln>
      <a:solidFill>
        <a:schemeClr val="tx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MX"/>
            </a:pPr>
            <a:r>
              <a:rPr lang="es-EC" smtClean="0"/>
              <a:t>Preferencia </a:t>
            </a:r>
            <a:r>
              <a:rPr lang="es-EC"/>
              <a:t>de Ubicación</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1.9819819819819867E-2"/>
          <c:y val="0.13423008530911679"/>
          <c:w val="0.96036036036035899"/>
          <c:h val="0.75389650735804925"/>
        </c:manualLayout>
      </c:layout>
      <c:bar3DChart>
        <c:barDir val="col"/>
        <c:grouping val="clustered"/>
        <c:varyColors val="0"/>
        <c:ser>
          <c:idx val="0"/>
          <c:order val="0"/>
          <c:tx>
            <c:strRef>
              <c:f>RESULTADOS!$B$84</c:f>
              <c:strCache>
                <c:ptCount val="1"/>
                <c:pt idx="0">
                  <c:v>HOMBRES</c:v>
                </c:pt>
              </c:strCache>
            </c:strRef>
          </c:tx>
          <c:invertIfNegative val="0"/>
          <c:dLbls>
            <c:dLbl>
              <c:idx val="0"/>
              <c:layout>
                <c:manualLayout>
                  <c:x val="9.009009009009035E-3"/>
                  <c:y val="-4.9122804549960299E-2"/>
                </c:manualLayout>
              </c:layout>
              <c:tx>
                <c:rich>
                  <a:bodyPr/>
                  <a:lstStyle/>
                  <a:p>
                    <a:r>
                      <a:rPr lang="es-EC"/>
                      <a:t>60%</a:t>
                    </a:r>
                  </a:p>
                </c:rich>
              </c:tx>
              <c:showLegendKey val="0"/>
              <c:showVal val="1"/>
              <c:showCatName val="0"/>
              <c:showSerName val="0"/>
              <c:showPercent val="0"/>
              <c:showBubbleSize val="0"/>
            </c:dLbl>
            <c:dLbl>
              <c:idx val="1"/>
              <c:layout>
                <c:manualLayout>
                  <c:x val="0"/>
                  <c:y val="-3.5725676036334697E-2"/>
                </c:manualLayout>
              </c:layout>
              <c:tx>
                <c:rich>
                  <a:bodyPr/>
                  <a:lstStyle/>
                  <a:p>
                    <a:r>
                      <a:rPr lang="es-EC"/>
                      <a:t>32%</a:t>
                    </a:r>
                  </a:p>
                </c:rich>
              </c:tx>
              <c:showLegendKey val="0"/>
              <c:showVal val="1"/>
              <c:showCatName val="0"/>
              <c:showSerName val="0"/>
              <c:showPercent val="0"/>
              <c:showBubbleSize val="0"/>
            </c:dLbl>
            <c:dLbl>
              <c:idx val="2"/>
              <c:layout>
                <c:manualLayout>
                  <c:x val="1.6216216216216221E-2"/>
                  <c:y val="-4.9122804549960299E-2"/>
                </c:manualLayout>
              </c:layout>
              <c:tx>
                <c:rich>
                  <a:bodyPr/>
                  <a:lstStyle/>
                  <a:p>
                    <a:r>
                      <a:rPr lang="es-EC"/>
                      <a:t>8%</a:t>
                    </a:r>
                  </a:p>
                </c:rich>
              </c:tx>
              <c:showLegendKey val="0"/>
              <c:showVal val="1"/>
              <c:showCatName val="0"/>
              <c:showSerName val="0"/>
              <c:showPercent val="0"/>
              <c:showBubbleSize val="0"/>
            </c:dLbl>
            <c:txPr>
              <a:bodyPr/>
              <a:lstStyle/>
              <a:p>
                <a:pPr>
                  <a:defRPr lang="es-MX" sz="1000"/>
                </a:pPr>
                <a:endParaRPr lang="es-EC"/>
              </a:p>
            </c:txPr>
            <c:showLegendKey val="0"/>
            <c:showVal val="1"/>
            <c:showCatName val="0"/>
            <c:showSerName val="0"/>
            <c:showPercent val="0"/>
            <c:showBubbleSize val="0"/>
            <c:showLeaderLines val="0"/>
          </c:dLbls>
          <c:cat>
            <c:strRef>
              <c:f>RESULTADOS!$A$85:$A$87</c:f>
              <c:strCache>
                <c:ptCount val="3"/>
                <c:pt idx="0">
                  <c:v>CENTRO COMERCIAL</c:v>
                </c:pt>
                <c:pt idx="1">
                  <c:v>TIENDA FORMAL</c:v>
                </c:pt>
                <c:pt idx="2">
                  <c:v>AMBULANTES INFORMALES</c:v>
                </c:pt>
              </c:strCache>
            </c:strRef>
          </c:cat>
          <c:val>
            <c:numRef>
              <c:f>RESULTADOS!$B$85:$B$87</c:f>
              <c:numCache>
                <c:formatCode>General</c:formatCode>
                <c:ptCount val="3"/>
                <c:pt idx="0">
                  <c:v>115</c:v>
                </c:pt>
                <c:pt idx="1">
                  <c:v>62</c:v>
                </c:pt>
                <c:pt idx="2">
                  <c:v>16</c:v>
                </c:pt>
              </c:numCache>
            </c:numRef>
          </c:val>
        </c:ser>
        <c:ser>
          <c:idx val="1"/>
          <c:order val="1"/>
          <c:tx>
            <c:strRef>
              <c:f>RESULTADOS!$C$84</c:f>
              <c:strCache>
                <c:ptCount val="1"/>
                <c:pt idx="0">
                  <c:v>MUJERES</c:v>
                </c:pt>
              </c:strCache>
            </c:strRef>
          </c:tx>
          <c:invertIfNegative val="0"/>
          <c:dLbls>
            <c:dLbl>
              <c:idx val="0"/>
              <c:layout>
                <c:manualLayout>
                  <c:x val="3.6036036036036041E-3"/>
                  <c:y val="-2.6794257027251082E-2"/>
                </c:manualLayout>
              </c:layout>
              <c:tx>
                <c:rich>
                  <a:bodyPr/>
                  <a:lstStyle/>
                  <a:p>
                    <a:r>
                      <a:rPr lang="es-EC"/>
                      <a:t>56%</a:t>
                    </a:r>
                  </a:p>
                </c:rich>
              </c:tx>
              <c:showLegendKey val="0"/>
              <c:showVal val="1"/>
              <c:showCatName val="0"/>
              <c:showSerName val="0"/>
              <c:showPercent val="0"/>
              <c:showBubbleSize val="0"/>
            </c:dLbl>
            <c:dLbl>
              <c:idx val="1"/>
              <c:layout>
                <c:manualLayout>
                  <c:x val="9.009009009009035E-3"/>
                  <c:y val="-2.6794257027251061E-2"/>
                </c:manualLayout>
              </c:layout>
              <c:tx>
                <c:rich>
                  <a:bodyPr/>
                  <a:lstStyle/>
                  <a:p>
                    <a:r>
                      <a:rPr lang="es-EC"/>
                      <a:t>33%</a:t>
                    </a:r>
                  </a:p>
                </c:rich>
              </c:tx>
              <c:showLegendKey val="0"/>
              <c:showVal val="1"/>
              <c:showCatName val="0"/>
              <c:showSerName val="0"/>
              <c:showPercent val="0"/>
              <c:showBubbleSize val="0"/>
            </c:dLbl>
            <c:dLbl>
              <c:idx val="2"/>
              <c:layout>
                <c:manualLayout>
                  <c:x val="2.7027027027027094E-2"/>
                  <c:y val="-2.2328547522709245E-2"/>
                </c:manualLayout>
              </c:layout>
              <c:tx>
                <c:rich>
                  <a:bodyPr/>
                  <a:lstStyle/>
                  <a:p>
                    <a:r>
                      <a:rPr lang="es-EC"/>
                      <a:t>11%</a:t>
                    </a:r>
                  </a:p>
                </c:rich>
              </c:tx>
              <c:showLegendKey val="0"/>
              <c:showVal val="1"/>
              <c:showCatName val="0"/>
              <c:showSerName val="0"/>
              <c:showPercent val="0"/>
              <c:showBubbleSize val="0"/>
            </c:dLbl>
            <c:txPr>
              <a:bodyPr/>
              <a:lstStyle/>
              <a:p>
                <a:pPr>
                  <a:defRPr lang="es-MX"/>
                </a:pPr>
                <a:endParaRPr lang="es-EC"/>
              </a:p>
            </c:txPr>
            <c:showLegendKey val="0"/>
            <c:showVal val="1"/>
            <c:showCatName val="0"/>
            <c:showSerName val="0"/>
            <c:showPercent val="0"/>
            <c:showBubbleSize val="0"/>
            <c:showLeaderLines val="0"/>
          </c:dLbls>
          <c:cat>
            <c:strRef>
              <c:f>RESULTADOS!$A$85:$A$87</c:f>
              <c:strCache>
                <c:ptCount val="3"/>
                <c:pt idx="0">
                  <c:v>CENTRO COMERCIAL</c:v>
                </c:pt>
                <c:pt idx="1">
                  <c:v>TIENDA FORMAL</c:v>
                </c:pt>
                <c:pt idx="2">
                  <c:v>AMBULANTES INFORMALES</c:v>
                </c:pt>
              </c:strCache>
            </c:strRef>
          </c:cat>
          <c:val>
            <c:numRef>
              <c:f>RESULTADOS!$C$85:$C$87</c:f>
              <c:numCache>
                <c:formatCode>General</c:formatCode>
                <c:ptCount val="3"/>
                <c:pt idx="0">
                  <c:v>115</c:v>
                </c:pt>
                <c:pt idx="1">
                  <c:v>70</c:v>
                </c:pt>
                <c:pt idx="2">
                  <c:v>22</c:v>
                </c:pt>
              </c:numCache>
            </c:numRef>
          </c:val>
        </c:ser>
        <c:dLbls>
          <c:showLegendKey val="0"/>
          <c:showVal val="1"/>
          <c:showCatName val="0"/>
          <c:showSerName val="0"/>
          <c:showPercent val="0"/>
          <c:showBubbleSize val="0"/>
        </c:dLbls>
        <c:gapWidth val="150"/>
        <c:shape val="box"/>
        <c:axId val="245384320"/>
        <c:axId val="245385856"/>
        <c:axId val="0"/>
      </c:bar3DChart>
      <c:catAx>
        <c:axId val="245384320"/>
        <c:scaling>
          <c:orientation val="minMax"/>
        </c:scaling>
        <c:delete val="0"/>
        <c:axPos val="b"/>
        <c:majorTickMark val="none"/>
        <c:minorTickMark val="none"/>
        <c:tickLblPos val="nextTo"/>
        <c:txPr>
          <a:bodyPr/>
          <a:lstStyle/>
          <a:p>
            <a:pPr>
              <a:defRPr lang="es-MX"/>
            </a:pPr>
            <a:endParaRPr lang="es-EC"/>
          </a:p>
        </c:txPr>
        <c:crossAx val="245385856"/>
        <c:crosses val="autoZero"/>
        <c:auto val="1"/>
        <c:lblAlgn val="ctr"/>
        <c:lblOffset val="100"/>
        <c:noMultiLvlLbl val="0"/>
      </c:catAx>
      <c:valAx>
        <c:axId val="245385856"/>
        <c:scaling>
          <c:orientation val="minMax"/>
        </c:scaling>
        <c:delete val="1"/>
        <c:axPos val="l"/>
        <c:numFmt formatCode="General" sourceLinked="1"/>
        <c:majorTickMark val="none"/>
        <c:minorTickMark val="none"/>
        <c:tickLblPos val="none"/>
        <c:crossAx val="245384320"/>
        <c:crosses val="autoZero"/>
        <c:crossBetween val="between"/>
      </c:valAx>
    </c:plotArea>
    <c:legend>
      <c:legendPos val="t"/>
      <c:layout>
        <c:manualLayout>
          <c:xMode val="edge"/>
          <c:yMode val="edge"/>
          <c:x val="0.71621366248137963"/>
          <c:y val="0.17405120375485295"/>
          <c:w val="0.21982478541533704"/>
          <c:h val="8.0753038176893832E-2"/>
        </c:manualLayout>
      </c:layout>
      <c:overlay val="0"/>
      <c:txPr>
        <a:bodyPr/>
        <a:lstStyle/>
        <a:p>
          <a:pPr>
            <a:defRPr lang="es-MX"/>
          </a:pPr>
          <a:endParaRPr lang="es-EC"/>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MX"/>
            </a:pPr>
            <a:r>
              <a:rPr lang="en-US" baseline="0" dirty="0" err="1" smtClean="0"/>
              <a:t>Preferencia</a:t>
            </a:r>
            <a:r>
              <a:rPr lang="en-US" baseline="0" dirty="0" smtClean="0"/>
              <a:t> de </a:t>
            </a:r>
            <a:r>
              <a:rPr lang="en-US" baseline="0" dirty="0" err="1" smtClean="0"/>
              <a:t>Localización</a:t>
            </a:r>
            <a:endParaRPr lang="en-US" baseline="0" dirty="0"/>
          </a:p>
        </c:rich>
      </c:tx>
      <c:layout>
        <c:manualLayout>
          <c:xMode val="edge"/>
          <c:yMode val="edge"/>
          <c:x val="0.22957371662752138"/>
          <c:y val="5.2812069429158365E-2"/>
        </c:manualLayout>
      </c:layout>
      <c:overlay val="0"/>
    </c:title>
    <c:autoTitleDeleted val="0"/>
    <c:view3D>
      <c:rotX val="30"/>
      <c:rotY val="0"/>
      <c:rAngAx val="1"/>
    </c:view3D>
    <c:floor>
      <c:thickness val="0"/>
    </c:floor>
    <c:sideWall>
      <c:thickness val="0"/>
    </c:sideWall>
    <c:backWall>
      <c:thickness val="0"/>
    </c:backWall>
    <c:plotArea>
      <c:layout/>
      <c:pie3DChart>
        <c:varyColors val="1"/>
        <c:ser>
          <c:idx val="0"/>
          <c:order val="0"/>
          <c:tx>
            <c:strRef>
              <c:f>Localizacion!$N$4</c:f>
              <c:strCache>
                <c:ptCount val="1"/>
                <c:pt idx="0">
                  <c:v>%</c:v>
                </c:pt>
              </c:strCache>
            </c:strRef>
          </c:tx>
          <c:cat>
            <c:strRef>
              <c:f>Localizacion!$K$5:$L$10</c:f>
              <c:strCache>
                <c:ptCount val="6"/>
                <c:pt idx="0">
                  <c:v>Kennedy</c:v>
                </c:pt>
                <c:pt idx="1">
                  <c:v>Alborada</c:v>
                </c:pt>
                <c:pt idx="2">
                  <c:v>Via Samborondon</c:v>
                </c:pt>
                <c:pt idx="3">
                  <c:v>Av. 9 de Octubre</c:v>
                </c:pt>
                <c:pt idx="4">
                  <c:v>Urdesa </c:v>
                </c:pt>
                <c:pt idx="5">
                  <c:v>Sector Bahia</c:v>
                </c:pt>
              </c:strCache>
            </c:strRef>
          </c:cat>
          <c:val>
            <c:numRef>
              <c:f>Localizacion!$N$5:$N$10</c:f>
              <c:numCache>
                <c:formatCode>0%</c:formatCode>
                <c:ptCount val="6"/>
                <c:pt idx="0">
                  <c:v>0.17174515235457091</c:v>
                </c:pt>
                <c:pt idx="1">
                  <c:v>0.17174515235457091</c:v>
                </c:pt>
                <c:pt idx="2">
                  <c:v>6.6481994459834104E-2</c:v>
                </c:pt>
                <c:pt idx="3">
                  <c:v>0.20775623268698218</c:v>
                </c:pt>
                <c:pt idx="4">
                  <c:v>0.22991689750692776</c:v>
                </c:pt>
                <c:pt idx="5">
                  <c:v>0.1523545706371191</c:v>
                </c:pt>
              </c:numCache>
            </c:numRef>
          </c:val>
        </c:ser>
        <c:dLbls>
          <c:showLegendKey val="0"/>
          <c:showVal val="0"/>
          <c:showCatName val="1"/>
          <c:showSerName val="0"/>
          <c:showPercent val="1"/>
          <c:showBubbleSize val="0"/>
          <c:showLeaderLines val="0"/>
        </c:dLbls>
      </c:pie3DChart>
    </c:plotArea>
    <c:plotVisOnly val="1"/>
    <c:dispBlanksAs val="zero"/>
    <c:showDLblsOverMax val="1"/>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0.10938</cdr:x>
      <cdr:y>0.05198</cdr:y>
    </cdr:from>
    <cdr:to>
      <cdr:x>0.92187</cdr:x>
      <cdr:y>0.18193</cdr:y>
    </cdr:to>
    <cdr:sp macro="" textlink="">
      <cdr:nvSpPr>
        <cdr:cNvPr id="2" name="1 CuadroTexto"/>
        <cdr:cNvSpPr txBox="1"/>
      </cdr:nvSpPr>
      <cdr:spPr>
        <a:xfrm xmlns:a="http://schemas.openxmlformats.org/drawingml/2006/main">
          <a:off x="500066" y="142876"/>
          <a:ext cx="3714744"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EC" sz="1400" b="1" dirty="0" smtClean="0"/>
            <a:t>Aspectos a elegir en una Tienda Comercial</a:t>
          </a:r>
          <a:endParaRPr lang="es-E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0.20313</cdr:x>
      <cdr:y>0.06436</cdr:y>
    </cdr:from>
    <cdr:to>
      <cdr:x>0.625</cdr:x>
      <cdr:y>0.19431</cdr:y>
    </cdr:to>
    <cdr:sp macro="" textlink="">
      <cdr:nvSpPr>
        <cdr:cNvPr id="2" name="1 CuadroTexto"/>
        <cdr:cNvSpPr txBox="1"/>
      </cdr:nvSpPr>
      <cdr:spPr>
        <a:xfrm xmlns:a="http://schemas.openxmlformats.org/drawingml/2006/main">
          <a:off x="928694" y="176899"/>
          <a:ext cx="1928826" cy="3571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400" b="1" dirty="0" smtClean="0"/>
            <a:t>Variables de Elección</a:t>
          </a:r>
          <a:endParaRPr lang="es-E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0.29032</cdr:x>
      <cdr:y>0.90426</cdr:y>
    </cdr:from>
    <cdr:to>
      <cdr:x>0.40305</cdr:x>
      <cdr:y>1</cdr:y>
    </cdr:to>
    <cdr:sp macro="" textlink="">
      <cdr:nvSpPr>
        <cdr:cNvPr id="2" name="8 CuadroTexto"/>
        <cdr:cNvSpPr txBox="1"/>
      </cdr:nvSpPr>
      <cdr:spPr>
        <a:xfrm xmlns:a="http://schemas.openxmlformats.org/drawingml/2006/main">
          <a:off x="1928826" y="2357454"/>
          <a:ext cx="748923"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s-EC" sz="1000" b="1" dirty="0" smtClean="0">
              <a:solidFill>
                <a:schemeClr val="tx1"/>
              </a:solidFill>
            </a:rPr>
            <a:t>Entre 1 y 3</a:t>
          </a:r>
          <a:endParaRPr lang="es-ES" sz="1000" b="1" dirty="0">
            <a:solidFill>
              <a:schemeClr val="tx1"/>
            </a:solidFill>
          </a:endParaRPr>
        </a:p>
      </cdr:txBody>
    </cdr:sp>
  </cdr:relSizeAnchor>
  <cdr:relSizeAnchor xmlns:cdr="http://schemas.openxmlformats.org/drawingml/2006/chartDrawing">
    <cdr:from>
      <cdr:x>0.55914</cdr:x>
      <cdr:y>0.90426</cdr:y>
    </cdr:from>
    <cdr:to>
      <cdr:x>0.67187</cdr:x>
      <cdr:y>1</cdr:y>
    </cdr:to>
    <cdr:sp macro="" textlink="">
      <cdr:nvSpPr>
        <cdr:cNvPr id="3" name="8 CuadroTexto"/>
        <cdr:cNvSpPr txBox="1"/>
      </cdr:nvSpPr>
      <cdr:spPr>
        <a:xfrm xmlns:a="http://schemas.openxmlformats.org/drawingml/2006/main">
          <a:off x="3714776" y="2500330"/>
          <a:ext cx="748923"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s-EC" sz="1000" b="1" dirty="0" smtClean="0">
              <a:solidFill>
                <a:schemeClr val="tx1"/>
              </a:solidFill>
            </a:rPr>
            <a:t>Entre 4 y 6</a:t>
          </a:r>
          <a:endParaRPr lang="es-ES" sz="10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0.25926</cdr:x>
      <cdr:y>0.05405</cdr:y>
    </cdr:from>
    <cdr:to>
      <cdr:x>0.75644</cdr:x>
      <cdr:y>0.19378</cdr:y>
    </cdr:to>
    <cdr:sp macro="" textlink="">
      <cdr:nvSpPr>
        <cdr:cNvPr id="2" name="7 CuadroTexto"/>
        <cdr:cNvSpPr txBox="1"/>
      </cdr:nvSpPr>
      <cdr:spPr>
        <a:xfrm xmlns:a="http://schemas.openxmlformats.org/drawingml/2006/main">
          <a:off x="1500198" y="142876"/>
          <a:ext cx="287694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s-EC" b="1" dirty="0" smtClean="0"/>
            <a:t>Número de Líneas Escogidas</a:t>
          </a:r>
          <a:endParaRPr lang="es-E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12EFB-5D60-43A1-AB95-850D908A6157}" type="datetimeFigureOut">
              <a:rPr lang="es-EC" smtClean="0"/>
              <a:t>16/02/2012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ED0CB-5BB9-407A-878B-554D84D5EE61}" type="slidenum">
              <a:rPr lang="es-EC" smtClean="0"/>
              <a:t>‹Nº›</a:t>
            </a:fld>
            <a:endParaRPr lang="es-EC"/>
          </a:p>
        </p:txBody>
      </p:sp>
    </p:spTree>
    <p:extLst>
      <p:ext uri="{BB962C8B-B14F-4D97-AF65-F5344CB8AC3E}">
        <p14:creationId xmlns:p14="http://schemas.microsoft.com/office/powerpoint/2010/main" val="385674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68D534D-56FD-4989-9196-F81E68B8BEE5}" type="slidenum">
              <a:rPr lang="es-ES" smtClean="0"/>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6D510F-B1A5-4A1D-88C8-8C22CA1FCA43}" type="datetimeFigureOut">
              <a:rPr lang="es-ES" smtClean="0"/>
              <a:pPr/>
              <a:t>16/02/2012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11A307E-FDCD-4FE0-8222-9C4839E7FBA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alpha val="16000"/>
              </a:srgbClr>
            </a:gs>
            <a:gs pos="25000">
              <a:srgbClr val="21D6E0"/>
            </a:gs>
            <a:gs pos="75000">
              <a:srgbClr val="0087E6"/>
            </a:gs>
            <a:gs pos="100000">
              <a:srgbClr val="005CBF"/>
            </a:gs>
          </a:gsLst>
          <a:lin ang="8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D510F-B1A5-4A1D-88C8-8C22CA1FCA43}" type="datetimeFigureOut">
              <a:rPr lang="es-ES" smtClean="0"/>
              <a:pPr/>
              <a:t>16/02/2012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A307E-FDCD-4FE0-8222-9C4839E7FBA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304801"/>
            <a:ext cx="7696200" cy="6248400"/>
          </a:xfrm>
        </p:spPr>
        <p:txBody>
          <a:bodyPr>
            <a:noAutofit/>
          </a:bodyPr>
          <a:lstStyle/>
          <a:p>
            <a:r>
              <a:rPr lang="es-ES" sz="1800" b="1" dirty="0">
                <a:latin typeface="+mn-lt"/>
                <a:cs typeface="Arial" pitchFamily="34" charset="0"/>
              </a:rPr>
              <a:t>ESCUELA SUPERIOR POLITÉCNICA DEL </a:t>
            </a:r>
            <a:r>
              <a:rPr lang="es-ES" sz="1800" b="1" dirty="0" smtClean="0">
                <a:latin typeface="+mn-lt"/>
                <a:cs typeface="Arial" pitchFamily="34" charset="0"/>
              </a:rPr>
              <a:t>LITORAL</a:t>
            </a:r>
            <a:br>
              <a:rPr lang="es-ES" sz="1800" b="1" dirty="0" smtClean="0">
                <a:latin typeface="+mn-lt"/>
                <a:cs typeface="Arial" pitchFamily="34" charset="0"/>
              </a:rPr>
            </a:br>
            <a:r>
              <a:rPr lang="en-US" sz="1600" dirty="0">
                <a:latin typeface="+mn-lt"/>
                <a:cs typeface="Arial" pitchFamily="34" charset="0"/>
              </a:rPr>
              <a:t/>
            </a:r>
            <a:br>
              <a:rPr lang="en-US" sz="1600" dirty="0">
                <a:latin typeface="+mn-lt"/>
                <a:cs typeface="Arial" pitchFamily="34" charset="0"/>
              </a:rPr>
            </a:br>
            <a:r>
              <a:rPr lang="es-ES" sz="1600" dirty="0">
                <a:latin typeface="+mn-lt"/>
                <a:cs typeface="Arial" pitchFamily="34" charset="0"/>
              </a:rPr>
              <a:t>FACULTAD DE ECONOMÍA Y NEGOCIOS</a:t>
            </a:r>
            <a:r>
              <a:rPr lang="en-US" sz="1600" dirty="0">
                <a:latin typeface="+mn-lt"/>
                <a:cs typeface="Arial" pitchFamily="34" charset="0"/>
              </a:rPr>
              <a:t/>
            </a:r>
            <a:br>
              <a:rPr lang="en-US" sz="1600" dirty="0">
                <a:latin typeface="+mn-lt"/>
                <a:cs typeface="Arial" pitchFamily="34" charset="0"/>
              </a:rPr>
            </a:br>
            <a:r>
              <a:rPr lang="es-ES" sz="1600" dirty="0">
                <a:latin typeface="+mn-lt"/>
                <a:cs typeface="Arial" pitchFamily="34" charset="0"/>
              </a:rPr>
              <a:t> </a:t>
            </a:r>
            <a:r>
              <a:rPr lang="en-US" sz="1600" dirty="0">
                <a:latin typeface="+mn-lt"/>
                <a:cs typeface="Arial" pitchFamily="34" charset="0"/>
              </a:rPr>
              <a:t/>
            </a:r>
            <a:br>
              <a:rPr lang="en-US" sz="1600" dirty="0">
                <a:latin typeface="+mn-lt"/>
                <a:cs typeface="Arial" pitchFamily="34" charset="0"/>
              </a:rPr>
            </a:br>
            <a:r>
              <a:rPr lang="es-ES" sz="1800" dirty="0">
                <a:latin typeface="+mn-lt"/>
                <a:cs typeface="Arial" pitchFamily="34" charset="0"/>
              </a:rPr>
              <a:t> </a:t>
            </a:r>
            <a:r>
              <a:rPr lang="en-US" sz="1800" dirty="0">
                <a:latin typeface="+mn-lt"/>
                <a:cs typeface="Arial" pitchFamily="34" charset="0"/>
              </a:rPr>
              <a:t/>
            </a:r>
            <a:br>
              <a:rPr lang="en-US" sz="1800" dirty="0">
                <a:latin typeface="+mn-lt"/>
                <a:cs typeface="Arial" pitchFamily="34" charset="0"/>
              </a:rPr>
            </a:br>
            <a:r>
              <a:rPr lang="en-US" sz="2000" i="1" dirty="0" smtClean="0">
                <a:latin typeface="+mn-lt"/>
                <a:cs typeface="Arial" pitchFamily="34" charset="0"/>
              </a:rPr>
              <a:t>TESIS DE GRADO</a:t>
            </a:r>
            <a:r>
              <a:rPr lang="en-US" sz="1800" dirty="0">
                <a:latin typeface="+mn-lt"/>
                <a:cs typeface="Arial" pitchFamily="34" charset="0"/>
              </a:rPr>
              <a:t/>
            </a:r>
            <a:br>
              <a:rPr lang="en-US" sz="1800" dirty="0">
                <a:latin typeface="+mn-lt"/>
                <a:cs typeface="Arial" pitchFamily="34" charset="0"/>
              </a:rPr>
            </a:br>
            <a:r>
              <a:rPr lang="en-US" sz="1800" dirty="0" smtClean="0">
                <a:latin typeface="+mn-lt"/>
                <a:cs typeface="Arial" pitchFamily="34" charset="0"/>
              </a:rPr>
              <a:t/>
            </a:r>
            <a:br>
              <a:rPr lang="en-US" sz="1800" dirty="0" smtClean="0">
                <a:latin typeface="+mn-lt"/>
                <a:cs typeface="Arial" pitchFamily="34" charset="0"/>
              </a:rPr>
            </a:br>
            <a:r>
              <a:rPr lang="en-US" sz="1800" dirty="0">
                <a:latin typeface="+mn-lt"/>
                <a:cs typeface="Arial" pitchFamily="34" charset="0"/>
              </a:rPr>
              <a:t/>
            </a:r>
            <a:br>
              <a:rPr lang="en-US" sz="1800" dirty="0">
                <a:latin typeface="+mn-lt"/>
                <a:cs typeface="Arial" pitchFamily="34" charset="0"/>
              </a:rPr>
            </a:br>
            <a:r>
              <a:rPr lang="en-US" sz="1800" dirty="0">
                <a:latin typeface="+mn-lt"/>
                <a:cs typeface="Arial" pitchFamily="34" charset="0"/>
              </a:rPr>
              <a:t/>
            </a:r>
            <a:br>
              <a:rPr lang="en-US" sz="1800" dirty="0">
                <a:latin typeface="+mn-lt"/>
                <a:cs typeface="Arial" pitchFamily="34" charset="0"/>
              </a:rPr>
            </a:br>
            <a:r>
              <a:rPr lang="es-ES" sz="1800" dirty="0">
                <a:latin typeface="+mn-lt"/>
                <a:cs typeface="Arial" pitchFamily="34" charset="0"/>
              </a:rPr>
              <a:t>Presentado por</a:t>
            </a:r>
            <a:r>
              <a:rPr lang="es-ES" sz="1800" dirty="0" smtClean="0">
                <a:latin typeface="+mn-lt"/>
                <a:cs typeface="Arial" pitchFamily="34" charset="0"/>
              </a:rPr>
              <a:t>:</a:t>
            </a:r>
            <a:br>
              <a:rPr lang="es-ES" sz="1800" dirty="0" smtClean="0">
                <a:latin typeface="+mn-lt"/>
                <a:cs typeface="Arial" pitchFamily="34" charset="0"/>
              </a:rPr>
            </a:br>
            <a:r>
              <a:rPr lang="en-US" sz="1800" b="1" dirty="0">
                <a:latin typeface="+mn-lt"/>
                <a:cs typeface="Arial" pitchFamily="34" charset="0"/>
              </a:rPr>
              <a:t/>
            </a:r>
            <a:br>
              <a:rPr lang="en-US" sz="1800" b="1" dirty="0">
                <a:latin typeface="+mn-lt"/>
                <a:cs typeface="Arial" pitchFamily="34" charset="0"/>
              </a:rPr>
            </a:br>
            <a:r>
              <a:rPr lang="es-ES" sz="1800" b="1" dirty="0">
                <a:latin typeface="+mn-lt"/>
                <a:cs typeface="Arial" pitchFamily="34" charset="0"/>
              </a:rPr>
              <a:t>Santiago David Muñoz </a:t>
            </a:r>
            <a:r>
              <a:rPr lang="es-ES" sz="1800" b="1" dirty="0" err="1">
                <a:latin typeface="+mn-lt"/>
                <a:cs typeface="Arial" pitchFamily="34" charset="0"/>
              </a:rPr>
              <a:t>Rivadeneira</a:t>
            </a:r>
            <a:r>
              <a:rPr lang="en-US" sz="1800" b="1" dirty="0">
                <a:latin typeface="+mn-lt"/>
                <a:cs typeface="Arial" pitchFamily="34" charset="0"/>
              </a:rPr>
              <a:t/>
            </a:r>
            <a:br>
              <a:rPr lang="en-US" sz="1800" b="1" dirty="0">
                <a:latin typeface="+mn-lt"/>
                <a:cs typeface="Arial" pitchFamily="34" charset="0"/>
              </a:rPr>
            </a:br>
            <a:r>
              <a:rPr lang="es-ES" sz="1800" b="1" dirty="0">
                <a:latin typeface="+mn-lt"/>
                <a:cs typeface="Arial" pitchFamily="34" charset="0"/>
              </a:rPr>
              <a:t>César Augusto Paladines </a:t>
            </a:r>
            <a:r>
              <a:rPr lang="es-ES" sz="1800" b="1" dirty="0" err="1">
                <a:latin typeface="+mn-lt"/>
                <a:cs typeface="Arial" pitchFamily="34" charset="0"/>
              </a:rPr>
              <a:t>Pincay</a:t>
            </a:r>
            <a:r>
              <a:rPr lang="en-US" sz="1800" b="1" dirty="0">
                <a:latin typeface="+mn-lt"/>
                <a:cs typeface="Arial" pitchFamily="34" charset="0"/>
              </a:rPr>
              <a:t/>
            </a:r>
            <a:br>
              <a:rPr lang="en-US" sz="1800" b="1" dirty="0">
                <a:latin typeface="+mn-lt"/>
                <a:cs typeface="Arial" pitchFamily="34" charset="0"/>
              </a:rPr>
            </a:br>
            <a:r>
              <a:rPr lang="es-ES" sz="1800" b="1" dirty="0">
                <a:latin typeface="+mn-lt"/>
                <a:cs typeface="Arial" pitchFamily="34" charset="0"/>
              </a:rPr>
              <a:t>Ana María Rodríguez Valarezo</a:t>
            </a:r>
            <a:r>
              <a:rPr lang="en-US" sz="1800" b="1" dirty="0">
                <a:latin typeface="+mn-lt"/>
                <a:cs typeface="Arial" pitchFamily="34" charset="0"/>
              </a:rPr>
              <a:t/>
            </a:r>
            <a:br>
              <a:rPr lang="en-US" sz="1800" b="1" dirty="0">
                <a:latin typeface="+mn-lt"/>
                <a:cs typeface="Arial" pitchFamily="34" charset="0"/>
              </a:rPr>
            </a:br>
            <a:r>
              <a:rPr lang="en-US" sz="1800" dirty="0" smtClean="0">
                <a:latin typeface="+mn-lt"/>
                <a:cs typeface="Arial" pitchFamily="34" charset="0"/>
              </a:rPr>
              <a:t/>
            </a:r>
            <a:br>
              <a:rPr lang="en-US" sz="1800" dirty="0" smtClean="0">
                <a:latin typeface="+mn-lt"/>
                <a:cs typeface="Arial" pitchFamily="34" charset="0"/>
              </a:rPr>
            </a:br>
            <a:r>
              <a:rPr lang="es-ES" sz="1800" dirty="0">
                <a:latin typeface="+mn-lt"/>
                <a:cs typeface="Arial" pitchFamily="34" charset="0"/>
              </a:rPr>
              <a:t> </a:t>
            </a:r>
            <a:r>
              <a:rPr lang="en-US" sz="1800" dirty="0">
                <a:latin typeface="+mn-lt"/>
                <a:cs typeface="Arial" pitchFamily="34" charset="0"/>
              </a:rPr>
              <a:t/>
            </a:r>
            <a:br>
              <a:rPr lang="en-US" sz="1800" dirty="0">
                <a:latin typeface="+mn-lt"/>
                <a:cs typeface="Arial" pitchFamily="34" charset="0"/>
              </a:rPr>
            </a:br>
            <a:r>
              <a:rPr lang="es-ES" sz="1800" dirty="0">
                <a:latin typeface="+mn-lt"/>
                <a:cs typeface="Arial" pitchFamily="34" charset="0"/>
              </a:rPr>
              <a:t>Director:</a:t>
            </a:r>
            <a:r>
              <a:rPr lang="es-ES" sz="1400" dirty="0" smtClean="0">
                <a:latin typeface="+mn-lt"/>
                <a:cs typeface="Arial" pitchFamily="34" charset="0"/>
              </a:rPr>
              <a:t/>
            </a:r>
            <a:br>
              <a:rPr lang="es-ES" sz="1400" dirty="0" smtClean="0">
                <a:latin typeface="+mn-lt"/>
                <a:cs typeface="Arial" pitchFamily="34" charset="0"/>
              </a:rPr>
            </a:br>
            <a:r>
              <a:rPr lang="en-US" sz="1800" b="1" dirty="0" smtClean="0">
                <a:latin typeface="+mn-lt"/>
                <a:cs typeface="Arial" pitchFamily="34" charset="0"/>
              </a:rPr>
              <a:t/>
            </a:r>
            <a:br>
              <a:rPr lang="en-US" sz="1800" b="1" dirty="0" smtClean="0">
                <a:latin typeface="+mn-lt"/>
                <a:cs typeface="Arial" pitchFamily="34" charset="0"/>
              </a:rPr>
            </a:br>
            <a:r>
              <a:rPr lang="es-ES" sz="1800" b="1" dirty="0" err="1" smtClean="0">
                <a:latin typeface="+mn-lt"/>
                <a:cs typeface="Arial" pitchFamily="34" charset="0"/>
              </a:rPr>
              <a:t>Econ</a:t>
            </a:r>
            <a:r>
              <a:rPr lang="es-ES" sz="1800" b="1" dirty="0" smtClean="0">
                <a:latin typeface="+mn-lt"/>
                <a:cs typeface="Arial" pitchFamily="34" charset="0"/>
              </a:rPr>
              <a:t>. Pedro </a:t>
            </a:r>
            <a:r>
              <a:rPr lang="es-ES" sz="1800" b="1" dirty="0" err="1" smtClean="0">
                <a:latin typeface="+mn-lt"/>
                <a:cs typeface="Arial" pitchFamily="34" charset="0"/>
              </a:rPr>
              <a:t>Gando</a:t>
            </a:r>
            <a:r>
              <a:rPr lang="es-ES" sz="1800" b="1" dirty="0" smtClean="0">
                <a:latin typeface="+mn-lt"/>
                <a:cs typeface="Arial" pitchFamily="34" charset="0"/>
              </a:rPr>
              <a:t> </a:t>
            </a:r>
            <a:r>
              <a:rPr lang="es-ES" sz="1800" b="1" dirty="0" err="1" smtClean="0">
                <a:latin typeface="+mn-lt"/>
                <a:cs typeface="Arial" pitchFamily="34" charset="0"/>
              </a:rPr>
              <a:t>Canarte</a:t>
            </a:r>
            <a:r>
              <a:rPr lang="es-ES" sz="1800" b="1" dirty="0" smtClean="0">
                <a:latin typeface="+mn-lt"/>
                <a:cs typeface="Arial" pitchFamily="34" charset="0"/>
              </a:rPr>
              <a:t>, MBF.</a:t>
            </a:r>
            <a:r>
              <a:rPr lang="en-US" sz="1800" b="1" dirty="0" smtClean="0">
                <a:latin typeface="+mn-lt"/>
                <a:cs typeface="Arial" pitchFamily="34" charset="0"/>
              </a:rPr>
              <a:t/>
            </a:r>
            <a:br>
              <a:rPr lang="en-US" sz="1800" b="1" dirty="0" smtClean="0">
                <a:latin typeface="+mn-lt"/>
                <a:cs typeface="Arial" pitchFamily="34" charset="0"/>
              </a:rPr>
            </a:br>
            <a:r>
              <a:rPr lang="en-US" sz="1800" dirty="0">
                <a:latin typeface="+mn-lt"/>
                <a:cs typeface="Arial" pitchFamily="34" charset="0"/>
              </a:rPr>
              <a:t/>
            </a:r>
            <a:br>
              <a:rPr lang="en-US" sz="1800" dirty="0">
                <a:latin typeface="+mn-lt"/>
                <a:cs typeface="Arial" pitchFamily="34" charset="0"/>
              </a:rPr>
            </a:br>
            <a:r>
              <a:rPr lang="en-US" sz="1800" dirty="0">
                <a:latin typeface="+mn-lt"/>
                <a:cs typeface="Arial" pitchFamily="34" charset="0"/>
              </a:rPr>
              <a:t/>
            </a:r>
            <a:br>
              <a:rPr lang="en-US" sz="1800" dirty="0">
                <a:latin typeface="+mn-lt"/>
                <a:cs typeface="Arial" pitchFamily="34" charset="0"/>
              </a:rPr>
            </a:br>
            <a:endParaRPr lang="es-ES" sz="1800" dirty="0">
              <a:latin typeface="+mn-lt"/>
              <a:cs typeface="Arial" pitchFamily="34" charset="0"/>
            </a:endParaRPr>
          </a:p>
        </p:txBody>
      </p:sp>
      <p:pic>
        <p:nvPicPr>
          <p:cNvPr id="4" name="3 Imagen" descr="index_r35_c2"/>
          <p:cNvPicPr/>
          <p:nvPr/>
        </p:nvPicPr>
        <p:blipFill>
          <a:blip r:embed="rId2" cstate="print"/>
          <a:srcRect r="5731"/>
          <a:stretch>
            <a:fillRect/>
          </a:stretch>
        </p:blipFill>
        <p:spPr bwMode="auto">
          <a:xfrm>
            <a:off x="533400" y="381000"/>
            <a:ext cx="1236345" cy="1219200"/>
          </a:xfrm>
          <a:prstGeom prst="rect">
            <a:avLst/>
          </a:prstGeom>
          <a:noFill/>
        </p:spPr>
      </p:pic>
      <p:pic>
        <p:nvPicPr>
          <p:cNvPr id="5" name="4 Imagen" descr="LogoFen_Sello"/>
          <p:cNvPicPr/>
          <p:nvPr/>
        </p:nvPicPr>
        <p:blipFill>
          <a:blip r:embed="rId3" cstate="print"/>
          <a:srcRect l="6663" t="3846" r="9964" b="7545"/>
          <a:stretch>
            <a:fillRect/>
          </a:stretch>
        </p:blipFill>
        <p:spPr bwMode="auto">
          <a:xfrm>
            <a:off x="7391400" y="457200"/>
            <a:ext cx="122872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a:t>
            </a:r>
            <a:r>
              <a:rPr lang="es-ES" dirty="0" smtClean="0"/>
              <a:t>2</a:t>
            </a:r>
            <a:endParaRPr lang="es-ES" dirty="0"/>
          </a:p>
        </p:txBody>
      </p:sp>
      <p:sp>
        <p:nvSpPr>
          <p:cNvPr id="3" name="2 Subtítulo"/>
          <p:cNvSpPr>
            <a:spLocks noGrp="1"/>
          </p:cNvSpPr>
          <p:nvPr>
            <p:ph type="subTitle" idx="1"/>
          </p:nvPr>
        </p:nvSpPr>
        <p:spPr/>
        <p:txBody>
          <a:bodyPr>
            <a:noAutofit/>
          </a:bodyPr>
          <a:lstStyle/>
          <a:p>
            <a:r>
              <a:rPr lang="es-ES" sz="6600" dirty="0" smtClean="0"/>
              <a:t>Estudio de Mercado</a:t>
            </a:r>
            <a:endParaRPr lang="es-ES" sz="6600" dirty="0"/>
          </a:p>
        </p:txBody>
      </p:sp>
      <p:sp>
        <p:nvSpPr>
          <p:cNvPr id="27652" name="AutoShape 4" descr="data:image/jpeg;base64,/9j/4AAQSkZJRgABAQAAAQABAAD/2wCEAAkGBhQSEBAPEBAQEBAQDw8QFRAREA8REBAQFBAVFhcQEhQXGyYeFxkjGRUUHy8gJScpLSwsFR4xNTAqNSYrLCkBCQoKDgwOGg8PGjUkHyIyKTEwMi0qLDE1NTQtLCkpLjI1LjUsLDUqNiw0LCk0MCkqLDEyMC8sKSwpLC4sLyopKf/AABEIAJwBRAMBIgACEQEDEQH/xAAbAAEAAgMBAQAAAAAAAAAAAAAAAwQCBQYBB//EADoQAAIBAgQDBwIEBQIHAAAAAAABAgMRBBIhMQVBUQYTImFxgZEyoUKxwdEHFCNS4RViFjNDcnPw8f/EABsBAQABBQEAAAAAAAAAAAAAAAAFAQIDBAYH/8QALREBAAICAQMDAgQHAQAAAAAAAAECAxEEITFBBRITUXEyYZGhBhRCscHR8CL/2gAMAwEAAhEDEQA/APuIAAAAAAAAAAAAAAAAAAAAAAAAAAAAAAAAAAAAAAAAAAAAAAAAAAAAAAAAAAAAAAAAAAAAAAAAAAAAAAABDXxCjZPdkxqO0dCTp95TaU4X8Lds6f4U+oF6jjVKWXm02vYsnJdn8RJTdSveCimox0e+8pNeXI6yMrpNap638gDdtXyKn+orckxmIjGNpv6rxtzemtvY4yPfd73StkzWVaTslHrJb3A7mlUUkpLZq5kR4aioQjBaqMUrvd25kgAAAAAAAAAAAAAAAAAAAAAAAAAAAAAAAAAAAAAAMZzsm3sjIjxFLNCUb2umr9PMCGeNXImoV1OKkv8A41yOJ4jj6tGXdzpzcuTinKMl1TX6nR8DxCjRipy8TblLfKm3td9NFcrobcC4KAcrx/tB3c8lk/E49Wkk9bf+7nVM+VdoMe4Y3Exndx73Tqk4pq3lrsa/IzTiruI2w5sk0ruIWMbxic04xTSel3+iMK/Eq04xjOpJxiopRTyxSSstFu/NmoxXGNVCjF1Ju7tlbsl5Frh9SpJN1YZHy6v1XIh8ufLeP/U9PojsmW9o6rdbidZqCdSUlTbcVLXdWtfcuUO0jgryg7pbWun7oovz+5VxuKcPppyldXzJNxXwVxcvJTp3+6uPkXr07vpnA8f3sG9LJpKzutVyNkcT/DTFyqRxLk/Cp00o7JO0r2Xwdtcm8d/fWLJOlvdXYBciq4mMd3525mRei/nldpcna5LSrqV1zRxGM4rKlUlC0pJyeWSjJ5k3py35WOo4HQmoudVOMpWtB7qPn0b6BWY02gACgAAAAAAAAAAAAAAAAAAAAAAAAAAAAA8lKyuyGdfTQY6DdOSj9VrpdWnexzc+NJXTdmtGno0+jQEfF+IRhJ57Lnmk9Gut2crxbthFpwp3m7rVaQ368yj2x4lGtUgk792pX6XbWn2+5oVEn+F6ZXJSMmTz4QHN9UtjvOPHHby3+P7cYqtFQ73u4JJWpXg5WW8pfU/mx0fZj+IuWPdYxydvprpOTa6VEtW/Ne/U+f2MYV4t2Uk30uTGTg4LU+Oa6+3dD4+dyK3+SLb+/Z3vaH+JzU8uFcYwX/UqR8U3/ti9l6q/oaDFOWKo1OIZk6irqlUilZS/pRcZx6Oys15XRoa+GjP6lrya0aN32alFYPGUFLM1VoVb20Syyhb1vYiPU+BirxtVr2118pHhcq/Iz6yWnrvp4aLDVZKvnV0lBq+2ra/Y3tHjMkvElLT0f2K3C8FCeIjTqXUJSipNOzS11TNxj+xU4/8AIqxqRbtadoSj5tq6a9Pg4vNxJ8RtMZOPPjq5vH8SlOSu/bkvRFrA8YlGCWjSutVtqdFiOy9ChhKrlatiZRilUktIvMrqlHlpfXf02OPjhfBKV7RTd9NbZraFtuJMV7KxxbW1WI6y+sdiIRp4RYic1F4qXeycnGMU1eEVH2in7lXtX27eHqvD0sinkhJ1Ju68ausq2enNvnscHDG54U6edyjSgoQi/wAMV0XXzKuN4bGo1JympJKN09LLZWfQy/Nqvsjo7XieiRiitr6t+Xj9fLd/8S4nvO+WIqZvVZLdMn029i1HtjUlV7ysk7xUbwVrW55W/X5NBh6ChFRTbXnuZyRirltWekpnNwMGasRasR9ujuMJxmnU1TUvTf3W6OswVW0Um/Z628j45hZqFSFT+ycZfDud5huPxaTUlb1N/Dl98OS9R4H8paNTuJdlTqp6czM1HA6rqXqfgtlT/ud9WvI25nRYAAAAAAAAAAAAAAAAAAAAAAAAAAAAA8aOTxWDhOo1UjFyi3G7W9nzOsuc92gpZZxqL8as/wDuXP4/IDQdquycJ0J14WjVpQlO6Wk4RV3CSXOydmfOqU7pNapq6a2aPqVLiEpKcJWaTtbrFpb/AHPjNFSw9avhne1KrNRUr/Rd5ZL1Vif9K5cxPxX7eEB6rxImPlp38ttVoqUXF3s+m5osfS7lwlGpm8W1ldW15Furi5Pnp0WiNv2Ho0quL7ivThVp1aFaLjNJ6pKV49H4XZrVEny81YpNojrCM4mG03isz0lqKmPlJb2Xlpc6HsFHPPEws3F0Y3t1VRWV+pteCdjlg6sqmJ7qvT+mk0pScXe+eUGrXt6nX4atTnF92425qKtZ+aOK9X/ijHhzfy1qTMTrdt9I3+WuuvPZ0PB9JtXWXetb6OWXAv6mZZoaW5O/sbalTlGK3aWl3+5s1hddfgsJcuXQ5zm/xHhw2iuGPf8AXrqP18/2TdONa34ujmsbgnU3lJaW8jUcR4O4YWpkpzcll28TtnTk9NXzOtxFaknbPFSvbKndt9LIzpx6b+W5LcLnY+djm1ImPruP+2s1ODJFp8df0fLsFgs8c+ayu9ld6O3sXMRjI08sXeTt5XsubMu085wxlduM6alOyvGUFJKKV1da7GmnhKtTPUhSq1Iw0lOMJSS56tGOaT7tOzpyaxii8dJnTeUcRGavF+3NHsmc9hK7Vmn7k/E+KyVN6203W7LPZ16NmOVHs3Z23Y3gcMTKpVqNSp0ZqGRbSqWUmpPok1p5nVYnhdNNNxi2ttFsuRzfYmEsNw+lFrLOSnWmmrNTm27NeSyr2N5hZyqOEW/FJpPyvuSeOkUjTiebyr8nJNpnp4h0/CH/AE79W7LyWn6F5MgpJJJJWSSSXkSpmRpMweI9AAAAAAAAAAAAAAAAAAAAAAAAAHjYZjJgeSkavjkM1KXWLUvjR/ZmwmytiNU0+aa+UBxOOrOEe9hrprH+5Ll6nOdpcBHEd3UjaFVLSUk7SjJXytrzt7nU1aWlSD5O/wA/5TKWFwalCDk23G8baW8LaX2sXUvNLRaveFl6Res1t2lx/C+yM6kl3zdOHPKry9LvRfc73s9wKhRko0aajKWjqS8VRrn4nt6KyMI07F7h1NufhtdJvX8jNl5OTL+KejFi42PF+GOrrKUYxjZJJfn6mox2GhGTlCMYuT8Vklm82Qvi6V09GtGno0/Moz4jnlpsufV9CE9WritxMny/Sdffx+7ewzPvjS1cwxFPNCUU3HNFrMt1dbmEZmakeWamJTDlMJ2axEa0HJ03TjNSclJ6pO/02vc+gcLUYxvz68zUymR/6g4XbvlvvyT6M6/0Dlzlz+zJ9Nx08/71v92jyaaruG+4th6delKlVipwktU+T6p8muTRy+BwMcNBUad8sHLVu8pNvWTfVlyPFXUeWHib+F5t8iLGU8srXvpe522o3to++3t9u+jlu0vZyFRurTj3dVvxZV4J+corZ+a97mk4ZwhRqU51ruUJNqmotq62k5bN32R3MiCWCUpJ7NaXXTo7lvx13tsRy8vxzi30V6GJlUqOFssItXXOTsnbyR0fA43qN8oJq/m9P3NDgdFUqdXKX30/Q6TgNLLT82/y/wA3L2q3kJE0WVoMniwJUzIwRkgPQAAAAAAAAAAAAAAAAAAAAAAAYsjkzNkcgI5sq1WWJogqRA5zHQtWf+5P9/3NRTq5ZyhyvmXq9/yOpxuCzWfNbM1MuGPM20rvnuBjTVyejLK8xJRwmVJdCTugJJ0IVGs8VL1SZMuEJxtsuVuXoUI1LP0LOH4z4nCzuknfS1m/8Fl6VvWa2jcSrEzE7hQpytKULpuEnF2ezXL4afuWLnI8Zx0qPE3OLsq9GnKUfwycW4ar0S1NxiuO2gnCNpNc9VH06nmnqHAnBnmlO3hLYsvuruWzw8VOrGlmSbi52vrkVru3q0vc2tfBxS6JcjhuxeJbxOKrSblJRp07vV6tya+0Toq/FpSnKFrJJPfe9/2Oz9G4VePgi39Vu8/4aHIyTa2vCaUlG+XT0KcpZvF1/IyTu0ifuiba6hMqYjF2Ttvt7m6eFuVp8Jve1nfXXk/UCpThanGP90or2Wr/ACOowUbRivI12F4bs5JPLtzsbelACzTZYgV4IngBNEyRhEzQHoAAAAAAAAAAAAAAAAAAAAAeM9AGDMJEjMGBFJEUok7RhJAVZwIZ0i5KJFKIFGVMjlEuTiQTiBqsTK0teb+5RxVXupqpZtNZZW3tfR+xa41DwStva/uiDGeKlfrFP5VwNd2hwEasVUS/rUnePXfWHo/2KksPKSypeK3Pl6m77w9TI3l+nU5N63mda7/mzUyzSJhBw2iqNJQhHVK8m1a8t3Js9wMXJOpL6p2duitoieUtH6P8iOvLLQk1ypy+cpIxERGoYVnAzUndarXXqbKEDWcHp2jFdIm5pxKhGmSwpGcIEsYAYwpk8YiMSSMQPYxJIo8SJIoDKJkjxHqA9AAAAAAAAAAAAAAAAAAAAAAAB4zFmR40Bg0YNEjRi0BE0RyiTtGEogVpRK9WJclAhnTA0XFI6P0ZQoa4eH/jS+Fb9Df4vCZk00ameFyRyJNJXtvbe4Grw9e+xaSJKXDkrWT03e19Ni1/KgaqvXtp10+SXibtQl5qK+ZpFqeA38N79N0zNcPc1llHw3V787O4GfC4XS9EbinAiwuFUUklYuQgAjEljERiSJAIozSCRmkASM0jxIzQBGR4j0AAAAAAAAAAAAAAAAAAAAAAAAAeHoAxaPGjM8YEbRg4krPGgIXEjcCw0YtAVZUyKVAuuJjlA17wvkefyxsMp5lApLDmSolvKe5QII0iSMCVRMlEDBRM1EySPUgPEjJI9segEjJI8R6B6AAAAAAAAAA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1" name="Picture 3" descr="C:\Archivos de programa\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81000"/>
            <a:ext cx="2067911" cy="21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8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C" dirty="0" smtClean="0"/>
              <a:t>Capitulo 2: Estudio de Mercado</a:t>
            </a:r>
            <a:endParaRPr lang="es-ES" dirty="0"/>
          </a:p>
        </p:txBody>
      </p:sp>
      <p:pic>
        <p:nvPicPr>
          <p:cNvPr id="6" name="5 Imagen"/>
          <p:cNvPicPr/>
          <p:nvPr/>
        </p:nvPicPr>
        <p:blipFill>
          <a:blip r:embed="rId3">
            <a:extLst>
              <a:ext uri="{28A0092B-C50C-407E-A947-70E740481C1C}">
                <a14:useLocalDpi xmlns:a14="http://schemas.microsoft.com/office/drawing/2010/main" val="0"/>
              </a:ext>
            </a:extLst>
          </a:blip>
          <a:srcRect t="1050" r="1267" b="1570"/>
          <a:stretch>
            <a:fillRect/>
          </a:stretch>
        </p:blipFill>
        <p:spPr bwMode="auto">
          <a:xfrm>
            <a:off x="714348" y="1428736"/>
            <a:ext cx="4000528" cy="5214974"/>
          </a:xfrm>
          <a:prstGeom prst="rect">
            <a:avLst/>
          </a:prstGeom>
          <a:noFill/>
          <a:ln>
            <a:solidFill>
              <a:schemeClr val="tx1"/>
            </a:solidFill>
          </a:ln>
        </p:spPr>
      </p:pic>
      <p:sp>
        <p:nvSpPr>
          <p:cNvPr id="7" name="6 CuadroTexto"/>
          <p:cNvSpPr txBox="1"/>
          <p:nvPr/>
        </p:nvSpPr>
        <p:spPr>
          <a:xfrm>
            <a:off x="1571604" y="1000108"/>
            <a:ext cx="2286016" cy="369332"/>
          </a:xfrm>
          <a:prstGeom prst="rect">
            <a:avLst/>
          </a:prstGeom>
          <a:noFill/>
        </p:spPr>
        <p:txBody>
          <a:bodyPr wrap="square" rtlCol="0">
            <a:spAutoFit/>
          </a:bodyPr>
          <a:lstStyle/>
          <a:p>
            <a:r>
              <a:rPr lang="es-EC" dirty="0" smtClean="0"/>
              <a:t>Diseño de la Encuesta</a:t>
            </a:r>
            <a:endParaRPr lang="es-ES" dirty="0"/>
          </a:p>
        </p:txBody>
      </p:sp>
      <p:pic>
        <p:nvPicPr>
          <p:cNvPr id="2048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29257" y="2786058"/>
            <a:ext cx="2000264" cy="735946"/>
          </a:xfrm>
          <a:prstGeom prst="rect">
            <a:avLst/>
          </a:prstGeom>
          <a:noFill/>
        </p:spPr>
      </p:pic>
      <p:pic>
        <p:nvPicPr>
          <p:cNvPr id="2048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429256" y="3571876"/>
            <a:ext cx="2753111" cy="642942"/>
          </a:xfrm>
          <a:prstGeom prst="rect">
            <a:avLst/>
          </a:prstGeom>
          <a:noFill/>
        </p:spPr>
      </p:pic>
      <p:pic>
        <p:nvPicPr>
          <p:cNvPr id="2048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429257" y="4357694"/>
            <a:ext cx="2428891" cy="325127"/>
          </a:xfrm>
          <a:prstGeom prst="rect">
            <a:avLst/>
          </a:prstGeom>
          <a:noFill/>
        </p:spPr>
      </p:pic>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485" name="Rectangle 5"/>
          <p:cNvSpPr>
            <a:spLocks noChangeArrowheads="1"/>
          </p:cNvSpPr>
          <p:nvPr/>
        </p:nvSpPr>
        <p:spPr bwMode="auto">
          <a:xfrm>
            <a:off x="2286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22860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22860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CuadroTexto"/>
          <p:cNvSpPr txBox="1"/>
          <p:nvPr/>
        </p:nvSpPr>
        <p:spPr>
          <a:xfrm>
            <a:off x="5500694" y="2143116"/>
            <a:ext cx="2286016" cy="369332"/>
          </a:xfrm>
          <a:prstGeom prst="rect">
            <a:avLst/>
          </a:prstGeom>
          <a:noFill/>
        </p:spPr>
        <p:txBody>
          <a:bodyPr wrap="square" rtlCol="0">
            <a:spAutoFit/>
          </a:bodyPr>
          <a:lstStyle/>
          <a:p>
            <a:r>
              <a:rPr lang="es-EC" dirty="0" smtClean="0"/>
              <a:t>Tamaño de la Muestra</a:t>
            </a:r>
            <a:endParaRPr lang="es-ES" dirty="0"/>
          </a:p>
        </p:txBody>
      </p:sp>
    </p:spTree>
    <p:extLst>
      <p:ext uri="{BB962C8B-B14F-4D97-AF65-F5344CB8AC3E}">
        <p14:creationId xmlns:p14="http://schemas.microsoft.com/office/powerpoint/2010/main" val="3790658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3 Gráfico"/>
          <p:cNvGraphicFramePr/>
          <p:nvPr/>
        </p:nvGraphicFramePr>
        <p:xfrm>
          <a:off x="357158" y="2500306"/>
          <a:ext cx="3929090"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500034" y="357166"/>
            <a:ext cx="8229600" cy="1143000"/>
          </a:xfrm>
        </p:spPr>
        <p:txBody>
          <a:bodyPr/>
          <a:lstStyle/>
          <a:p>
            <a:r>
              <a:rPr lang="es-EC" dirty="0"/>
              <a:t>Capitulo 2: Estudio de Mercado</a:t>
            </a:r>
            <a:endParaRPr lang="es-ES" dirty="0"/>
          </a:p>
        </p:txBody>
      </p:sp>
      <p:graphicFrame>
        <p:nvGraphicFramePr>
          <p:cNvPr id="19" name="5 Gráfico"/>
          <p:cNvGraphicFramePr/>
          <p:nvPr/>
        </p:nvGraphicFramePr>
        <p:xfrm>
          <a:off x="4357686" y="3571876"/>
          <a:ext cx="4643470" cy="2643206"/>
        </p:xfrm>
        <a:graphic>
          <a:graphicData uri="http://schemas.openxmlformats.org/drawingml/2006/chart">
            <c:chart xmlns:c="http://schemas.openxmlformats.org/drawingml/2006/chart" xmlns:r="http://schemas.openxmlformats.org/officeDocument/2006/relationships" r:id="rId3"/>
          </a:graphicData>
        </a:graphic>
      </p:graphicFrame>
      <p:sp>
        <p:nvSpPr>
          <p:cNvPr id="3" name="2 Marcador de contenido"/>
          <p:cNvSpPr>
            <a:spLocks noGrp="1"/>
          </p:cNvSpPr>
          <p:nvPr>
            <p:ph idx="1"/>
          </p:nvPr>
        </p:nvSpPr>
        <p:spPr>
          <a:xfrm>
            <a:off x="457200" y="1571612"/>
            <a:ext cx="8229600" cy="4929222"/>
          </a:xfrm>
        </p:spPr>
        <p:txBody>
          <a:bodyPr/>
          <a:lstStyle/>
          <a:p>
            <a:pPr algn="ctr">
              <a:buNone/>
            </a:pPr>
            <a:r>
              <a:rPr lang="es-EC" dirty="0" smtClean="0"/>
              <a:t>Resultados</a:t>
            </a:r>
            <a:endParaRPr lang="es-ES" dirty="0"/>
          </a:p>
        </p:txBody>
      </p:sp>
    </p:spTree>
    <p:extLst>
      <p:ext uri="{BB962C8B-B14F-4D97-AF65-F5344CB8AC3E}">
        <p14:creationId xmlns:p14="http://schemas.microsoft.com/office/powerpoint/2010/main" val="427805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1571612"/>
            <a:ext cx="8229600" cy="4929222"/>
          </a:xfrm>
        </p:spPr>
        <p:txBody>
          <a:bodyPr/>
          <a:lstStyle/>
          <a:p>
            <a:pPr algn="ctr">
              <a:buNone/>
            </a:pPr>
            <a:r>
              <a:rPr lang="es-EC" dirty="0" smtClean="0"/>
              <a:t>Resultados</a:t>
            </a:r>
            <a:endParaRPr lang="es-ES" dirty="0"/>
          </a:p>
        </p:txBody>
      </p:sp>
      <p:graphicFrame>
        <p:nvGraphicFramePr>
          <p:cNvPr id="6" name="9 Gráfico"/>
          <p:cNvGraphicFramePr/>
          <p:nvPr/>
        </p:nvGraphicFramePr>
        <p:xfrm>
          <a:off x="214282" y="2214554"/>
          <a:ext cx="4572000" cy="274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3 Gráfico"/>
          <p:cNvGraphicFramePr/>
          <p:nvPr/>
        </p:nvGraphicFramePr>
        <p:xfrm>
          <a:off x="4286248" y="3857629"/>
          <a:ext cx="4857752" cy="3000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705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EC" dirty="0"/>
              <a:t>Capitulo 2: Estudio de Mercado</a:t>
            </a:r>
            <a:endParaRPr lang="es-ES" dirty="0"/>
          </a:p>
        </p:txBody>
      </p:sp>
      <p:sp>
        <p:nvSpPr>
          <p:cNvPr id="3" name="2 Marcador de contenido"/>
          <p:cNvSpPr>
            <a:spLocks noGrp="1"/>
          </p:cNvSpPr>
          <p:nvPr>
            <p:ph idx="1"/>
          </p:nvPr>
        </p:nvSpPr>
        <p:spPr>
          <a:xfrm>
            <a:off x="428596" y="857232"/>
            <a:ext cx="8229600" cy="5572164"/>
          </a:xfrm>
        </p:spPr>
        <p:txBody>
          <a:bodyPr/>
          <a:lstStyle/>
          <a:p>
            <a:pPr algn="ctr">
              <a:buNone/>
            </a:pPr>
            <a:r>
              <a:rPr lang="es-EC" dirty="0" smtClean="0"/>
              <a:t>Resultados</a:t>
            </a:r>
            <a:endParaRPr lang="es-ES" dirty="0"/>
          </a:p>
        </p:txBody>
      </p:sp>
      <p:graphicFrame>
        <p:nvGraphicFramePr>
          <p:cNvPr id="7" name="Chart 1"/>
          <p:cNvGraphicFramePr/>
          <p:nvPr/>
        </p:nvGraphicFramePr>
        <p:xfrm>
          <a:off x="1571604" y="1500174"/>
          <a:ext cx="6429420"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3500430" y="1643050"/>
            <a:ext cx="2281650" cy="369332"/>
          </a:xfrm>
          <a:prstGeom prst="rect">
            <a:avLst/>
          </a:prstGeom>
          <a:noFill/>
        </p:spPr>
        <p:txBody>
          <a:bodyPr wrap="none" rtlCol="0">
            <a:spAutoFit/>
          </a:bodyPr>
          <a:lstStyle/>
          <a:p>
            <a:r>
              <a:rPr lang="es-EC" b="1" dirty="0" smtClean="0"/>
              <a:t>Frecuencia de Compra</a:t>
            </a:r>
            <a:endParaRPr lang="es-ES" b="1" dirty="0"/>
          </a:p>
        </p:txBody>
      </p:sp>
      <p:sp>
        <p:nvSpPr>
          <p:cNvPr id="9" name="8 CuadroTexto"/>
          <p:cNvSpPr txBox="1"/>
          <p:nvPr/>
        </p:nvSpPr>
        <p:spPr>
          <a:xfrm>
            <a:off x="2000232" y="3611407"/>
            <a:ext cx="638316" cy="246221"/>
          </a:xfrm>
          <a:prstGeom prst="rect">
            <a:avLst/>
          </a:prstGeom>
          <a:noFill/>
        </p:spPr>
        <p:txBody>
          <a:bodyPr wrap="none" rtlCol="0">
            <a:spAutoFit/>
          </a:bodyPr>
          <a:lstStyle/>
          <a:p>
            <a:r>
              <a:rPr lang="es-EC" sz="1000" b="1" dirty="0" smtClean="0"/>
              <a:t>Ninguno</a:t>
            </a:r>
            <a:endParaRPr lang="es-ES" sz="1000" b="1" dirty="0"/>
          </a:p>
        </p:txBody>
      </p:sp>
      <p:sp>
        <p:nvSpPr>
          <p:cNvPr id="10" name="8 CuadroTexto"/>
          <p:cNvSpPr txBox="1"/>
          <p:nvPr/>
        </p:nvSpPr>
        <p:spPr>
          <a:xfrm>
            <a:off x="6715140" y="3643314"/>
            <a:ext cx="667170"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000" b="1" dirty="0" smtClean="0">
                <a:solidFill>
                  <a:schemeClr val="tx1"/>
                </a:solidFill>
              </a:rPr>
              <a:t>Más de 6</a:t>
            </a:r>
            <a:endParaRPr lang="es-ES" sz="1000" b="1" dirty="0">
              <a:solidFill>
                <a:schemeClr val="tx1"/>
              </a:solidFill>
            </a:endParaRPr>
          </a:p>
        </p:txBody>
      </p:sp>
      <p:graphicFrame>
        <p:nvGraphicFramePr>
          <p:cNvPr id="11" name="Chart 1"/>
          <p:cNvGraphicFramePr/>
          <p:nvPr/>
        </p:nvGraphicFramePr>
        <p:xfrm>
          <a:off x="1857356" y="3929066"/>
          <a:ext cx="5929354" cy="278605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2143108" y="6500834"/>
            <a:ext cx="561372" cy="246221"/>
          </a:xfrm>
          <a:prstGeom prst="rect">
            <a:avLst/>
          </a:prstGeom>
          <a:noFill/>
        </p:spPr>
        <p:txBody>
          <a:bodyPr wrap="none" rtlCol="0">
            <a:spAutoFit/>
          </a:bodyPr>
          <a:lstStyle/>
          <a:p>
            <a:r>
              <a:rPr lang="es-EC" sz="1000" b="1" dirty="0" smtClean="0"/>
              <a:t>1 Línea</a:t>
            </a:r>
            <a:endParaRPr lang="es-ES" sz="1000" b="1" dirty="0"/>
          </a:p>
        </p:txBody>
      </p:sp>
      <p:sp>
        <p:nvSpPr>
          <p:cNvPr id="13" name="12 CuadroTexto"/>
          <p:cNvSpPr txBox="1"/>
          <p:nvPr/>
        </p:nvSpPr>
        <p:spPr>
          <a:xfrm>
            <a:off x="3143240" y="6500834"/>
            <a:ext cx="612668" cy="246221"/>
          </a:xfrm>
          <a:prstGeom prst="rect">
            <a:avLst/>
          </a:prstGeom>
          <a:noFill/>
        </p:spPr>
        <p:txBody>
          <a:bodyPr wrap="none" rtlCol="0">
            <a:spAutoFit/>
          </a:bodyPr>
          <a:lstStyle/>
          <a:p>
            <a:r>
              <a:rPr lang="es-EC" sz="1000" b="1" dirty="0" smtClean="0"/>
              <a:t>2 Líneas</a:t>
            </a:r>
            <a:endParaRPr lang="es-ES" sz="1000" b="1" dirty="0"/>
          </a:p>
        </p:txBody>
      </p:sp>
      <p:sp>
        <p:nvSpPr>
          <p:cNvPr id="14" name="13 CuadroTexto"/>
          <p:cNvSpPr txBox="1"/>
          <p:nvPr/>
        </p:nvSpPr>
        <p:spPr>
          <a:xfrm>
            <a:off x="3929058" y="6500834"/>
            <a:ext cx="612668" cy="246221"/>
          </a:xfrm>
          <a:prstGeom prst="rect">
            <a:avLst/>
          </a:prstGeom>
          <a:noFill/>
        </p:spPr>
        <p:txBody>
          <a:bodyPr wrap="none" rtlCol="0">
            <a:spAutoFit/>
          </a:bodyPr>
          <a:lstStyle/>
          <a:p>
            <a:r>
              <a:rPr lang="es-EC" sz="1000" b="1" dirty="0" smtClean="0"/>
              <a:t>3 Líneas</a:t>
            </a:r>
            <a:endParaRPr lang="es-ES" sz="1000" b="1" dirty="0"/>
          </a:p>
        </p:txBody>
      </p:sp>
      <p:sp>
        <p:nvSpPr>
          <p:cNvPr id="15" name="14 CuadroTexto"/>
          <p:cNvSpPr txBox="1"/>
          <p:nvPr/>
        </p:nvSpPr>
        <p:spPr>
          <a:xfrm>
            <a:off x="4929190" y="6500834"/>
            <a:ext cx="612668" cy="246221"/>
          </a:xfrm>
          <a:prstGeom prst="rect">
            <a:avLst/>
          </a:prstGeom>
          <a:noFill/>
        </p:spPr>
        <p:txBody>
          <a:bodyPr wrap="none" rtlCol="0">
            <a:spAutoFit/>
          </a:bodyPr>
          <a:lstStyle/>
          <a:p>
            <a:r>
              <a:rPr lang="es-EC" sz="1000" b="1" dirty="0" smtClean="0"/>
              <a:t>4 Líneas</a:t>
            </a:r>
            <a:endParaRPr lang="es-ES" sz="1000" b="1" dirty="0"/>
          </a:p>
        </p:txBody>
      </p:sp>
      <p:sp>
        <p:nvSpPr>
          <p:cNvPr id="19" name="18 CuadroTexto"/>
          <p:cNvSpPr txBox="1"/>
          <p:nvPr/>
        </p:nvSpPr>
        <p:spPr>
          <a:xfrm>
            <a:off x="5857884" y="6500834"/>
            <a:ext cx="612668" cy="246221"/>
          </a:xfrm>
          <a:prstGeom prst="rect">
            <a:avLst/>
          </a:prstGeom>
          <a:noFill/>
        </p:spPr>
        <p:txBody>
          <a:bodyPr wrap="none" rtlCol="0">
            <a:spAutoFit/>
          </a:bodyPr>
          <a:lstStyle/>
          <a:p>
            <a:r>
              <a:rPr lang="es-EC" sz="1000" b="1" dirty="0" smtClean="0"/>
              <a:t>5 Líneas</a:t>
            </a:r>
            <a:endParaRPr lang="es-ES" sz="1000" b="1" dirty="0"/>
          </a:p>
        </p:txBody>
      </p:sp>
      <p:sp>
        <p:nvSpPr>
          <p:cNvPr id="20" name="19 CuadroTexto"/>
          <p:cNvSpPr txBox="1"/>
          <p:nvPr/>
        </p:nvSpPr>
        <p:spPr>
          <a:xfrm>
            <a:off x="6542947" y="6500834"/>
            <a:ext cx="1029449" cy="246221"/>
          </a:xfrm>
          <a:prstGeom prst="rect">
            <a:avLst/>
          </a:prstGeom>
          <a:noFill/>
        </p:spPr>
        <p:txBody>
          <a:bodyPr wrap="none" rtlCol="0">
            <a:spAutoFit/>
          </a:bodyPr>
          <a:lstStyle/>
          <a:p>
            <a:r>
              <a:rPr lang="es-EC" sz="1000" b="1" dirty="0" smtClean="0"/>
              <a:t>Más de 5 Líneas</a:t>
            </a:r>
            <a:endParaRPr lang="es-ES" sz="1000" b="1" dirty="0"/>
          </a:p>
        </p:txBody>
      </p:sp>
    </p:spTree>
    <p:extLst>
      <p:ext uri="{BB962C8B-B14F-4D97-AF65-F5344CB8AC3E}">
        <p14:creationId xmlns:p14="http://schemas.microsoft.com/office/powerpoint/2010/main" val="3980136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928670"/>
            <a:ext cx="8229600" cy="5572164"/>
          </a:xfrm>
        </p:spPr>
        <p:txBody>
          <a:bodyPr/>
          <a:lstStyle/>
          <a:p>
            <a:pPr algn="ctr">
              <a:buNone/>
            </a:pPr>
            <a:r>
              <a:rPr lang="es-EC" dirty="0" smtClean="0"/>
              <a:t>Resultados</a:t>
            </a:r>
            <a:endParaRPr lang="es-ES" dirty="0"/>
          </a:p>
        </p:txBody>
      </p:sp>
      <p:graphicFrame>
        <p:nvGraphicFramePr>
          <p:cNvPr id="20" name="19 Gráfico"/>
          <p:cNvGraphicFramePr/>
          <p:nvPr/>
        </p:nvGraphicFramePr>
        <p:xfrm>
          <a:off x="1571604" y="1571612"/>
          <a:ext cx="6000792" cy="2143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Imagen 24"/>
          <p:cNvGraphicFramePr/>
          <p:nvPr/>
        </p:nvGraphicFramePr>
        <p:xfrm>
          <a:off x="2500298" y="4000480"/>
          <a:ext cx="4572032" cy="2857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1110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1600200"/>
            <a:ext cx="8229600" cy="4900634"/>
          </a:xfrm>
        </p:spPr>
        <p:txBody>
          <a:bodyPr/>
          <a:lstStyle/>
          <a:p>
            <a:pPr algn="ctr">
              <a:buNone/>
            </a:pPr>
            <a:r>
              <a:rPr lang="es-EC" dirty="0" smtClean="0"/>
              <a:t>Competidores</a:t>
            </a:r>
          </a:p>
          <a:p>
            <a:pPr algn="just">
              <a:buNone/>
            </a:pPr>
            <a:endParaRPr lang="es-ES" dirty="0"/>
          </a:p>
        </p:txBody>
      </p:sp>
      <p:pic>
        <p:nvPicPr>
          <p:cNvPr id="5" name="4 Imagen"/>
          <p:cNvPicPr/>
          <p:nvPr/>
        </p:nvPicPr>
        <p:blipFill>
          <a:blip r:embed="rId2"/>
          <a:srcRect b="27778"/>
          <a:stretch>
            <a:fillRect/>
          </a:stretch>
        </p:blipFill>
        <p:spPr bwMode="auto">
          <a:xfrm>
            <a:off x="928662" y="2357430"/>
            <a:ext cx="3500462" cy="928694"/>
          </a:xfrm>
          <a:prstGeom prst="rect">
            <a:avLst/>
          </a:prstGeom>
          <a:noFill/>
          <a:ln w="9525">
            <a:noFill/>
            <a:miter lim="800000"/>
            <a:headEnd/>
            <a:tailEnd/>
          </a:ln>
        </p:spPr>
      </p:pic>
      <p:pic>
        <p:nvPicPr>
          <p:cNvPr id="6" name="5 Imagen"/>
          <p:cNvPicPr/>
          <p:nvPr/>
        </p:nvPicPr>
        <p:blipFill>
          <a:blip r:embed="rId3"/>
          <a:srcRect/>
          <a:stretch>
            <a:fillRect/>
          </a:stretch>
        </p:blipFill>
        <p:spPr bwMode="auto">
          <a:xfrm>
            <a:off x="285721" y="4643446"/>
            <a:ext cx="2571767" cy="1928826"/>
          </a:xfrm>
          <a:prstGeom prst="rect">
            <a:avLst/>
          </a:prstGeom>
          <a:noFill/>
          <a:ln w="9525">
            <a:solidFill>
              <a:schemeClr val="tx1"/>
            </a:solidFill>
            <a:miter lim="800000"/>
            <a:headEnd/>
            <a:tailEnd/>
          </a:ln>
        </p:spPr>
      </p:pic>
      <p:pic>
        <p:nvPicPr>
          <p:cNvPr id="7" name="6 Imagen"/>
          <p:cNvPicPr/>
          <p:nvPr/>
        </p:nvPicPr>
        <p:blipFill>
          <a:blip r:embed="rId4"/>
          <a:srcRect/>
          <a:stretch>
            <a:fillRect/>
          </a:stretch>
        </p:blipFill>
        <p:spPr bwMode="auto">
          <a:xfrm>
            <a:off x="6357950" y="2000240"/>
            <a:ext cx="2286015" cy="2071702"/>
          </a:xfrm>
          <a:prstGeom prst="rect">
            <a:avLst/>
          </a:prstGeom>
          <a:noFill/>
          <a:ln w="9525">
            <a:solidFill>
              <a:schemeClr val="tx1"/>
            </a:solidFill>
            <a:miter lim="800000"/>
            <a:headEnd/>
            <a:tailEnd/>
          </a:ln>
        </p:spPr>
      </p:pic>
      <p:pic>
        <p:nvPicPr>
          <p:cNvPr id="8" name="7 Imagen"/>
          <p:cNvPicPr/>
          <p:nvPr/>
        </p:nvPicPr>
        <p:blipFill>
          <a:blip r:embed="rId5"/>
          <a:srcRect/>
          <a:stretch>
            <a:fillRect/>
          </a:stretch>
        </p:blipFill>
        <p:spPr bwMode="auto">
          <a:xfrm>
            <a:off x="3286116" y="3571876"/>
            <a:ext cx="2571748" cy="2214578"/>
          </a:xfrm>
          <a:prstGeom prst="rect">
            <a:avLst/>
          </a:prstGeom>
          <a:noFill/>
          <a:ln w="9525">
            <a:solidFill>
              <a:schemeClr val="tx1"/>
            </a:solidFill>
            <a:miter lim="800000"/>
            <a:headEnd/>
            <a:tailEnd/>
          </a:ln>
        </p:spPr>
      </p:pic>
      <p:pic>
        <p:nvPicPr>
          <p:cNvPr id="9" name="8 Imagen"/>
          <p:cNvPicPr/>
          <p:nvPr/>
        </p:nvPicPr>
        <p:blipFill>
          <a:blip r:embed="rId6"/>
          <a:srcRect/>
          <a:stretch>
            <a:fillRect/>
          </a:stretch>
        </p:blipFill>
        <p:spPr bwMode="auto">
          <a:xfrm>
            <a:off x="6143636" y="4643446"/>
            <a:ext cx="2428876" cy="1928826"/>
          </a:xfrm>
          <a:prstGeom prst="rect">
            <a:avLst/>
          </a:prstGeom>
          <a:noFill/>
          <a:ln w="9525">
            <a:noFill/>
            <a:miter lim="800000"/>
            <a:headEnd/>
            <a:tailEnd/>
          </a:ln>
        </p:spPr>
      </p:pic>
      <p:sp>
        <p:nvSpPr>
          <p:cNvPr id="1029" name="Rectangle 5"/>
          <p:cNvSpPr>
            <a:spLocks noChangeArrowheads="1"/>
          </p:cNvSpPr>
          <p:nvPr/>
        </p:nvSpPr>
        <p:spPr bwMode="auto">
          <a:xfrm>
            <a:off x="285721"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22860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22860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039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1600200"/>
            <a:ext cx="8229600" cy="4900634"/>
          </a:xfrm>
        </p:spPr>
        <p:txBody>
          <a:bodyPr/>
          <a:lstStyle/>
          <a:p>
            <a:pPr algn="ctr">
              <a:buNone/>
            </a:pPr>
            <a:r>
              <a:rPr lang="es-EC" dirty="0" smtClean="0"/>
              <a:t>Matriz BCG</a:t>
            </a:r>
          </a:p>
          <a:p>
            <a:pPr algn="just">
              <a:buNone/>
            </a:pPr>
            <a:endParaRPr lang="es-ES" dirty="0"/>
          </a:p>
        </p:txBody>
      </p:sp>
      <p:pic>
        <p:nvPicPr>
          <p:cNvPr id="4" name="3 Imagen" descr="Matriz+BCG"/>
          <p:cNvPicPr/>
          <p:nvPr/>
        </p:nvPicPr>
        <p:blipFill>
          <a:blip r:embed="rId2">
            <a:extLst>
              <a:ext uri="{28A0092B-C50C-407E-A947-70E740481C1C}">
                <a14:useLocalDpi xmlns:a14="http://schemas.microsoft.com/office/drawing/2010/main" val="0"/>
              </a:ext>
            </a:extLst>
          </a:blip>
          <a:srcRect/>
          <a:stretch>
            <a:fillRect/>
          </a:stretch>
        </p:blipFill>
        <p:spPr bwMode="auto">
          <a:xfrm>
            <a:off x="1714480" y="2285992"/>
            <a:ext cx="5715040" cy="4214842"/>
          </a:xfrm>
          <a:prstGeom prst="rect">
            <a:avLst/>
          </a:prstGeom>
          <a:noFill/>
        </p:spPr>
      </p:pic>
    </p:spTree>
    <p:extLst>
      <p:ext uri="{BB962C8B-B14F-4D97-AF65-F5344CB8AC3E}">
        <p14:creationId xmlns:p14="http://schemas.microsoft.com/office/powerpoint/2010/main" val="3431860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1600200"/>
            <a:ext cx="8229600" cy="4900634"/>
          </a:xfrm>
        </p:spPr>
        <p:txBody>
          <a:bodyPr/>
          <a:lstStyle/>
          <a:p>
            <a:pPr algn="ctr">
              <a:buNone/>
            </a:pPr>
            <a:r>
              <a:rPr lang="es-EC" dirty="0" smtClean="0"/>
              <a:t>Proyección de la Demanda</a:t>
            </a:r>
          </a:p>
          <a:p>
            <a:pPr algn="just">
              <a:buNone/>
            </a:pPr>
            <a:endParaRPr lang="es-ES" dirty="0"/>
          </a:p>
        </p:txBody>
      </p:sp>
      <p:pic>
        <p:nvPicPr>
          <p:cNvPr id="5" name="4 Imagen"/>
          <p:cNvPicPr/>
          <p:nvPr/>
        </p:nvPicPr>
        <p:blipFill>
          <a:blip r:embed="rId2"/>
          <a:srcRect/>
          <a:stretch>
            <a:fillRect/>
          </a:stretch>
        </p:blipFill>
        <p:spPr bwMode="auto">
          <a:xfrm>
            <a:off x="1285852" y="2357430"/>
            <a:ext cx="6500858" cy="2286016"/>
          </a:xfrm>
          <a:prstGeom prst="rect">
            <a:avLst/>
          </a:prstGeom>
          <a:noFill/>
          <a:ln w="9525">
            <a:noFill/>
            <a:miter lim="800000"/>
            <a:headEnd/>
            <a:tailEnd/>
          </a:ln>
        </p:spPr>
      </p:pic>
    </p:spTree>
    <p:extLst>
      <p:ext uri="{BB962C8B-B14F-4D97-AF65-F5344CB8AC3E}">
        <p14:creationId xmlns:p14="http://schemas.microsoft.com/office/powerpoint/2010/main" val="685281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Capitulo 2: Estudio de Mercado</a:t>
            </a:r>
            <a:endParaRPr lang="es-ES" dirty="0"/>
          </a:p>
        </p:txBody>
      </p:sp>
      <p:sp>
        <p:nvSpPr>
          <p:cNvPr id="3" name="2 Marcador de contenido"/>
          <p:cNvSpPr>
            <a:spLocks noGrp="1"/>
          </p:cNvSpPr>
          <p:nvPr>
            <p:ph idx="1"/>
          </p:nvPr>
        </p:nvSpPr>
        <p:spPr>
          <a:xfrm>
            <a:off x="457200" y="1600200"/>
            <a:ext cx="8229600" cy="4900634"/>
          </a:xfrm>
        </p:spPr>
        <p:txBody>
          <a:bodyPr>
            <a:normAutofit/>
          </a:bodyPr>
          <a:lstStyle/>
          <a:p>
            <a:pPr algn="ctr">
              <a:buNone/>
            </a:pPr>
            <a:r>
              <a:rPr lang="es-EC" dirty="0" smtClean="0"/>
              <a:t>Comercialización del Producto</a:t>
            </a:r>
          </a:p>
          <a:p>
            <a:r>
              <a:rPr lang="es-EC" dirty="0" smtClean="0"/>
              <a:t>Al por mayor y al por menor.</a:t>
            </a:r>
          </a:p>
          <a:p>
            <a:r>
              <a:rPr lang="es-EC" dirty="0" smtClean="0"/>
              <a:t>Distribución directa (por menor), e indirecta (por mayor).</a:t>
            </a:r>
          </a:p>
          <a:p>
            <a:r>
              <a:rPr lang="es-EC" dirty="0" smtClean="0"/>
              <a:t>Publicidad en canales de televisión, periódicos, revistas.</a:t>
            </a:r>
          </a:p>
          <a:p>
            <a:r>
              <a:rPr lang="es-EC" dirty="0" smtClean="0"/>
              <a:t>Servicio al cliente personalizado.</a:t>
            </a:r>
          </a:p>
          <a:p>
            <a:r>
              <a:rPr lang="es-EC" dirty="0" smtClean="0"/>
              <a:t>Asociación con otros locales comerciales.</a:t>
            </a:r>
          </a:p>
          <a:p>
            <a:endParaRPr lang="es-EC" dirty="0" smtClean="0"/>
          </a:p>
          <a:p>
            <a:endParaRPr lang="es-EC" dirty="0" smtClean="0"/>
          </a:p>
        </p:txBody>
      </p:sp>
    </p:spTree>
    <p:extLst>
      <p:ext uri="{BB962C8B-B14F-4D97-AF65-F5344CB8AC3E}">
        <p14:creationId xmlns:p14="http://schemas.microsoft.com/office/powerpoint/2010/main" val="49340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304801"/>
            <a:ext cx="7696200" cy="6248400"/>
          </a:xfrm>
        </p:spPr>
        <p:txBody>
          <a:bodyPr>
            <a:noAutofit/>
          </a:bodyPr>
          <a:lstStyle/>
          <a:p>
            <a:r>
              <a:rPr lang="es-ES" sz="2400" b="1" i="1" dirty="0" smtClean="0">
                <a:solidFill>
                  <a:schemeClr val="bg1">
                    <a:lumMod val="50000"/>
                  </a:schemeClr>
                </a:solidFill>
                <a:latin typeface="+mn-lt"/>
                <a:cs typeface="Arial" pitchFamily="34" charset="0"/>
              </a:rPr>
              <a:t>TEMA:</a:t>
            </a:r>
            <a:r>
              <a:rPr lang="es-ES" sz="2400" b="1" dirty="0" smtClean="0">
                <a:latin typeface="+mn-lt"/>
                <a:cs typeface="Arial" pitchFamily="34" charset="0"/>
              </a:rPr>
              <a:t/>
            </a:r>
            <a:br>
              <a:rPr lang="es-ES" sz="2400" b="1" dirty="0" smtClean="0">
                <a:latin typeface="+mn-lt"/>
                <a:cs typeface="Arial" pitchFamily="34" charset="0"/>
              </a:rPr>
            </a:br>
            <a:r>
              <a:rPr lang="es-ES" sz="2400" b="1" dirty="0">
                <a:latin typeface="+mn-lt"/>
                <a:cs typeface="Arial" pitchFamily="34" charset="0"/>
              </a:rPr>
              <a:t/>
            </a:r>
            <a:br>
              <a:rPr lang="es-ES" sz="2400" b="1" dirty="0">
                <a:latin typeface="+mn-lt"/>
                <a:cs typeface="Arial" pitchFamily="34" charset="0"/>
              </a:rPr>
            </a:br>
            <a:r>
              <a:rPr lang="es-ES" sz="2400" b="1" dirty="0" smtClean="0">
                <a:latin typeface="+mn-lt"/>
                <a:cs typeface="Arial" pitchFamily="34" charset="0"/>
              </a:rPr>
              <a:t/>
            </a:r>
            <a:br>
              <a:rPr lang="es-ES" sz="2400" b="1" dirty="0" smtClean="0">
                <a:latin typeface="+mn-lt"/>
                <a:cs typeface="Arial" pitchFamily="34" charset="0"/>
              </a:rPr>
            </a:br>
            <a:r>
              <a:rPr lang="es-ES" sz="3200" b="1" dirty="0" smtClean="0">
                <a:latin typeface="+mn-lt"/>
                <a:cs typeface="Arial" pitchFamily="34" charset="0"/>
              </a:rPr>
              <a:t>PROYECTO </a:t>
            </a:r>
            <a:r>
              <a:rPr lang="es-ES" sz="3200" b="1" dirty="0">
                <a:latin typeface="+mn-lt"/>
                <a:cs typeface="Arial" pitchFamily="34" charset="0"/>
              </a:rPr>
              <a:t>DE INVERSIÓN PARA LA IMPORTACIÓN Y COMERCIALIZACIÓN DE LA LÍNEA DE MALETERÍA Y ACCESORIOS DE VESTIR EN LA CIUDAD DE GUAYAQUIL</a:t>
            </a:r>
            <a:r>
              <a:rPr lang="en-US" sz="3200" dirty="0">
                <a:latin typeface="+mn-lt"/>
                <a:cs typeface="Arial" pitchFamily="34" charset="0"/>
              </a:rPr>
              <a:t/>
            </a:r>
            <a:br>
              <a:rPr lang="en-US" sz="3200" dirty="0">
                <a:latin typeface="+mn-lt"/>
                <a:cs typeface="Arial" pitchFamily="34" charset="0"/>
              </a:rPr>
            </a:br>
            <a:r>
              <a:rPr lang="en-US" sz="3200" dirty="0">
                <a:latin typeface="+mn-lt"/>
                <a:cs typeface="Arial" pitchFamily="34" charset="0"/>
              </a:rPr>
              <a:t/>
            </a:r>
            <a:br>
              <a:rPr lang="en-US" sz="3200" dirty="0">
                <a:latin typeface="+mn-lt"/>
                <a:cs typeface="Arial" pitchFamily="34" charset="0"/>
              </a:rPr>
            </a:br>
            <a:endParaRPr lang="es-ES" sz="3200" dirty="0">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3</a:t>
            </a:r>
            <a:endParaRPr lang="es-ES" dirty="0"/>
          </a:p>
        </p:txBody>
      </p:sp>
      <p:sp>
        <p:nvSpPr>
          <p:cNvPr id="3" name="2 Subtítulo"/>
          <p:cNvSpPr>
            <a:spLocks noGrp="1"/>
          </p:cNvSpPr>
          <p:nvPr>
            <p:ph type="subTitle" idx="1"/>
          </p:nvPr>
        </p:nvSpPr>
        <p:spPr/>
        <p:txBody>
          <a:bodyPr/>
          <a:lstStyle/>
          <a:p>
            <a:r>
              <a:rPr lang="es-ES" dirty="0" smtClean="0"/>
              <a:t>Estudio Técnico</a:t>
            </a:r>
          </a:p>
          <a:p>
            <a:endParaRPr lang="es-ES" dirty="0"/>
          </a:p>
        </p:txBody>
      </p:sp>
      <p:sp>
        <p:nvSpPr>
          <p:cNvPr id="27652" name="AutoShape 4" descr="data:image/jpeg;base64,/9j/4AAQSkZJRgABAQAAAQABAAD/2wCEAAkGBhQSEBAPEBAQEBAQDw8QFRAREA8REBAQFBAVFhcQEhQXGyYeFxkjGRUUHy8gJScpLSwsFR4xNTAqNSYrLCkBCQoKDgwOGg8PGjUkHyIyKTEwMi0qLDE1NTQtLCkpLjI1LjUsLDUqNiw0LCk0MCkqLDEyMC8sKSwpLC4sLyopKf/AABEIAJwBRAMBIgACEQEDEQH/xAAbAAEAAgMBAQAAAAAAAAAAAAAAAwQCBQYBB//EADoQAAIBAgQDBwIEBQIHAAAAAAABAgMRBBIhMQVBUQYTImFxgZEyoUKxwdEHFCNS4RViFjNDcnPw8f/EABsBAQABBQEAAAAAAAAAAAAAAAAFAQIDBAYH/8QALREBAAICAQMDAgQHAQAAAAAAAAECAxEEITFBBRITUXEyYZGhBhRCscHR8CL/2gAMAwEAAhEDEQA/APuIAAAAAAAAAAAAAAAAAAAAAAAAAAAAAAAAAAAAAAAAAAAAAAAAAAAAAAAAAAAAAAAAAAAAAAAAAAAAAAABDXxCjZPdkxqO0dCTp95TaU4X8Lds6f4U+oF6jjVKWXm02vYsnJdn8RJTdSveCimox0e+8pNeXI6yMrpNap638gDdtXyKn+orckxmIjGNpv6rxtzemtvY4yPfd73StkzWVaTslHrJb3A7mlUUkpLZq5kR4aioQjBaqMUrvd25kgAAAAAAAAAAAAAAAAAAAAAAAAAAAAAAAAAAAAAAMZzsm3sjIjxFLNCUb2umr9PMCGeNXImoV1OKkv8A41yOJ4jj6tGXdzpzcuTinKMl1TX6nR8DxCjRipy8TblLfKm3td9NFcrobcC4KAcrx/tB3c8lk/E49Wkk9bf+7nVM+VdoMe4Y3Exndx73Tqk4pq3lrsa/IzTiruI2w5sk0ruIWMbxic04xTSel3+iMK/Eq04xjOpJxiopRTyxSSstFu/NmoxXGNVCjF1Ju7tlbsl5Frh9SpJN1YZHy6v1XIh8ufLeP/U9PojsmW9o6rdbidZqCdSUlTbcVLXdWtfcuUO0jgryg7pbWun7oovz+5VxuKcPppyldXzJNxXwVxcvJTp3+6uPkXr07vpnA8f3sG9LJpKzutVyNkcT/DTFyqRxLk/Cp00o7JO0r2Xwdtcm8d/fWLJOlvdXYBciq4mMd3525mRei/nldpcna5LSrqV1zRxGM4rKlUlC0pJyeWSjJ5k3py35WOo4HQmoudVOMpWtB7qPn0b6BWY02gACgAAAAAAAAAAAAAAAAAAAAAAAAAAAAA8lKyuyGdfTQY6DdOSj9VrpdWnexzc+NJXTdmtGno0+jQEfF+IRhJ57Lnmk9Gut2crxbthFpwp3m7rVaQ368yj2x4lGtUgk792pX6XbWn2+5oVEn+F6ZXJSMmTz4QHN9UtjvOPHHby3+P7cYqtFQ73u4JJWpXg5WW8pfU/mx0fZj+IuWPdYxydvprpOTa6VEtW/Ne/U+f2MYV4t2Uk30uTGTg4LU+Oa6+3dD4+dyK3+SLb+/Z3vaH+JzU8uFcYwX/UqR8U3/ti9l6q/oaDFOWKo1OIZk6irqlUilZS/pRcZx6Oys15XRoa+GjP6lrya0aN32alFYPGUFLM1VoVb20Syyhb1vYiPU+BirxtVr2118pHhcq/Iz6yWnrvp4aLDVZKvnV0lBq+2ra/Y3tHjMkvElLT0f2K3C8FCeIjTqXUJSipNOzS11TNxj+xU4/8AIqxqRbtadoSj5tq6a9Pg4vNxJ8RtMZOPPjq5vH8SlOSu/bkvRFrA8YlGCWjSutVtqdFiOy9ChhKrlatiZRilUktIvMrqlHlpfXf02OPjhfBKV7RTd9NbZraFtuJMV7KxxbW1WI6y+sdiIRp4RYic1F4qXeycnGMU1eEVH2in7lXtX27eHqvD0sinkhJ1Ju68ausq2enNvnscHDG54U6edyjSgoQi/wAMV0XXzKuN4bGo1JympJKN09LLZWfQy/Nqvsjo7XieiRiitr6t+Xj9fLd/8S4nvO+WIqZvVZLdMn029i1HtjUlV7ysk7xUbwVrW55W/X5NBh6ChFRTbXnuZyRirltWekpnNwMGasRasR9ujuMJxmnU1TUvTf3W6OswVW0Um/Z628j45hZqFSFT+ycZfDud5huPxaTUlb1N/Dl98OS9R4H8paNTuJdlTqp6czM1HA6rqXqfgtlT/ud9WvI25nRYAAAAAAAAAAAAAAAAAAAAAAAAAAAAA8aOTxWDhOo1UjFyi3G7W9nzOsuc92gpZZxqL8as/wDuXP4/IDQdquycJ0J14WjVpQlO6Wk4RV3CSXOydmfOqU7pNapq6a2aPqVLiEpKcJWaTtbrFpb/AHPjNFSw9avhne1KrNRUr/Rd5ZL1Vif9K5cxPxX7eEB6rxImPlp38ttVoqUXF3s+m5osfS7lwlGpm8W1ldW15Furi5Pnp0WiNv2Ho0quL7ivThVp1aFaLjNJ6pKV49H4XZrVEny81YpNojrCM4mG03isz0lqKmPlJb2Xlpc6HsFHPPEws3F0Y3t1VRWV+pteCdjlg6sqmJ7qvT+mk0pScXe+eUGrXt6nX4atTnF92425qKtZ+aOK9X/ijHhzfy1qTMTrdt9I3+WuuvPZ0PB9JtXWXetb6OWXAv6mZZoaW5O/sbalTlGK3aWl3+5s1hddfgsJcuXQ5zm/xHhw2iuGPf8AXrqP18/2TdONa34ujmsbgnU3lJaW8jUcR4O4YWpkpzcll28TtnTk9NXzOtxFaknbPFSvbKndt9LIzpx6b+W5LcLnY+djm1ImPruP+2s1ODJFp8df0fLsFgs8c+ayu9ld6O3sXMRjI08sXeTt5XsubMu085wxlduM6alOyvGUFJKKV1da7GmnhKtTPUhSq1Iw0lOMJSS56tGOaT7tOzpyaxii8dJnTeUcRGavF+3NHsmc9hK7Vmn7k/E+KyVN6203W7LPZ16NmOVHs3Z23Y3gcMTKpVqNSp0ZqGRbSqWUmpPok1p5nVYnhdNNNxi2ttFsuRzfYmEsNw+lFrLOSnWmmrNTm27NeSyr2N5hZyqOEW/FJpPyvuSeOkUjTiebyr8nJNpnp4h0/CH/AE79W7LyWn6F5MgpJJJJWSSSXkSpmRpMweI9AAAAAAAAAAAAAAAAAAAAAAAAAHjYZjJgeSkavjkM1KXWLUvjR/ZmwmytiNU0+aa+UBxOOrOEe9hrprH+5Ll6nOdpcBHEd3UjaFVLSUk7SjJXytrzt7nU1aWlSD5O/wA/5TKWFwalCDk23G8baW8LaX2sXUvNLRaveFl6Res1t2lx/C+yM6kl3zdOHPKry9LvRfc73s9wKhRko0aajKWjqS8VRrn4nt6KyMI07F7h1NufhtdJvX8jNl5OTL+KejFi42PF+GOrrKUYxjZJJfn6mox2GhGTlCMYuT8Vklm82Qvi6V09GtGno0/Moz4jnlpsufV9CE9WritxMny/Sdffx+7ewzPvjS1cwxFPNCUU3HNFrMt1dbmEZmakeWamJTDlMJ2axEa0HJ03TjNSclJ6pO/02vc+gcLUYxvz68zUymR/6g4XbvlvvyT6M6/0Dlzlz+zJ9Nx08/71v92jyaaruG+4th6delKlVipwktU+T6p8muTRy+BwMcNBUad8sHLVu8pNvWTfVlyPFXUeWHib+F5t8iLGU8srXvpe522o3to++3t9u+jlu0vZyFRurTj3dVvxZV4J+corZ+a97mk4ZwhRqU51ruUJNqmotq62k5bN32R3MiCWCUpJ7NaXXTo7lvx13tsRy8vxzi30V6GJlUqOFssItXXOTsnbyR0fA43qN8oJq/m9P3NDgdFUqdXKX30/Q6TgNLLT82/y/wA3L2q3kJE0WVoMniwJUzIwRkgPQAAAAAAAAAAAAAAAAAAAAAAAYsjkzNkcgI5sq1WWJogqRA5zHQtWf+5P9/3NRTq5ZyhyvmXq9/yOpxuCzWfNbM1MuGPM20rvnuBjTVyejLK8xJRwmVJdCTugJJ0IVGs8VL1SZMuEJxtsuVuXoUI1LP0LOH4z4nCzuknfS1m/8Fl6VvWa2jcSrEzE7hQpytKULpuEnF2ezXL4afuWLnI8Zx0qPE3OLsq9GnKUfwycW4ar0S1NxiuO2gnCNpNc9VH06nmnqHAnBnmlO3hLYsvuruWzw8VOrGlmSbi52vrkVru3q0vc2tfBxS6JcjhuxeJbxOKrSblJRp07vV6tya+0Toq/FpSnKFrJJPfe9/2Oz9G4VePgi39Vu8/4aHIyTa2vCaUlG+XT0KcpZvF1/IyTu0ifuiba6hMqYjF2Ttvt7m6eFuVp8Jve1nfXXk/UCpThanGP90or2Wr/ACOowUbRivI12F4bs5JPLtzsbelACzTZYgV4IngBNEyRhEzQHoAAAAAAAAAAAAAAAAAAAAAeM9AGDMJEjMGBFJEUok7RhJAVZwIZ0i5KJFKIFGVMjlEuTiQTiBqsTK0teb+5RxVXupqpZtNZZW3tfR+xa41DwStva/uiDGeKlfrFP5VwNd2hwEasVUS/rUnePXfWHo/2KksPKSypeK3Pl6m77w9TI3l+nU5N63mda7/mzUyzSJhBw2iqNJQhHVK8m1a8t3Js9wMXJOpL6p2duitoieUtH6P8iOvLLQk1ypy+cpIxERGoYVnAzUndarXXqbKEDWcHp2jFdIm5pxKhGmSwpGcIEsYAYwpk8YiMSSMQPYxJIo8SJIoDKJkjxHqA9AAAAAAAAAAAAAAAAAAAAAAAB4zFmR40Bg0YNEjRi0BE0RyiTtGEogVpRK9WJclAhnTA0XFI6P0ZQoa4eH/jS+Fb9Df4vCZk00ameFyRyJNJXtvbe4Grw9e+xaSJKXDkrWT03e19Ni1/KgaqvXtp10+SXibtQl5qK+ZpFqeA38N79N0zNcPc1llHw3V787O4GfC4XS9EbinAiwuFUUklYuQgAjEljERiSJAIozSCRmkASM0jxIzQBGR4j0AAAAAAAAAAAAAAAAAAAAAAAAAeHoAxaPGjM8YEbRg4krPGgIXEjcCw0YtAVZUyKVAuuJjlA17wvkefyxsMp5lApLDmSolvKe5QII0iSMCVRMlEDBRM1EySPUgPEjJI9segEjJI8R6B6AAAAAAAAAA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5842" name="Picture 2" descr="http://www.crecenegocios.com/wp-content/uploads/2009/09/plan-de-negocios-estudio-tecnico.jpg"/>
          <p:cNvPicPr>
            <a:picLocks noChangeAspect="1" noChangeArrowheads="1"/>
          </p:cNvPicPr>
          <p:nvPr/>
        </p:nvPicPr>
        <p:blipFill>
          <a:blip r:embed="rId2" cstate="print"/>
          <a:srcRect/>
          <a:stretch>
            <a:fillRect/>
          </a:stretch>
        </p:blipFill>
        <p:spPr bwMode="auto">
          <a:xfrm>
            <a:off x="3200400" y="457200"/>
            <a:ext cx="2762250" cy="19716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3"/>
            </a:pPr>
            <a:r>
              <a:rPr lang="en-US" b="1" dirty="0" smtClean="0"/>
              <a:t>CAPITULO 3:</a:t>
            </a:r>
            <a:r>
              <a:rPr lang="en-US" dirty="0" smtClean="0"/>
              <a:t> </a:t>
            </a:r>
            <a:r>
              <a:rPr lang="en-US" dirty="0" err="1" smtClean="0"/>
              <a:t>Estudio</a:t>
            </a:r>
            <a:r>
              <a:rPr lang="en-US" dirty="0" smtClean="0"/>
              <a:t> </a:t>
            </a:r>
            <a:r>
              <a:rPr lang="en-US" dirty="0" err="1" smtClean="0"/>
              <a:t>Tecnico</a:t>
            </a:r>
            <a:endParaRPr lang="en-US" b="1" dirty="0"/>
          </a:p>
        </p:txBody>
      </p:sp>
      <p:sp>
        <p:nvSpPr>
          <p:cNvPr id="5" name="2 Marcador de contenido"/>
          <p:cNvSpPr txBox="1">
            <a:spLocks/>
          </p:cNvSpPr>
          <p:nvPr/>
        </p:nvSpPr>
        <p:spPr>
          <a:xfrm>
            <a:off x="457200" y="1600201"/>
            <a:ext cx="8229600" cy="7619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1" i="0" u="none" strike="noStrike" kern="1200" cap="none" spc="0" normalizeH="0" baseline="0" noProof="0" dirty="0" smtClean="0">
                <a:ln>
                  <a:noFill/>
                </a:ln>
                <a:solidFill>
                  <a:schemeClr val="tx1"/>
                </a:solidFill>
                <a:effectLst/>
                <a:uLnTx/>
                <a:uFillTx/>
                <a:latin typeface="+mn-lt"/>
                <a:ea typeface="+mn-ea"/>
                <a:cs typeface="+mn-cs"/>
              </a:rPr>
              <a:t>Volumen y costos por contenedor </a:t>
            </a:r>
            <a:endParaRPr kumimoji="0" lang="es-ES"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p:cNvPicPr/>
          <p:nvPr/>
        </p:nvPicPr>
        <p:blipFill>
          <a:blip r:embed="rId2" cstate="print"/>
          <a:srcRect/>
          <a:stretch>
            <a:fillRect/>
          </a:stretch>
        </p:blipFill>
        <p:spPr bwMode="auto">
          <a:xfrm>
            <a:off x="1066800" y="3124200"/>
            <a:ext cx="7315200" cy="1600200"/>
          </a:xfrm>
          <a:prstGeom prst="rect">
            <a:avLst/>
          </a:prstGeom>
          <a:noFill/>
          <a:ln w="9525">
            <a:noFill/>
            <a:miter lim="800000"/>
            <a:headEnd/>
            <a:tailEnd/>
          </a:ln>
        </p:spPr>
      </p:pic>
      <p:sp>
        <p:nvSpPr>
          <p:cNvPr id="8" name="2 Marcador de contenido"/>
          <p:cNvSpPr txBox="1">
            <a:spLocks/>
          </p:cNvSpPr>
          <p:nvPr/>
        </p:nvSpPr>
        <p:spPr>
          <a:xfrm>
            <a:off x="609600" y="2286000"/>
            <a:ext cx="8229600" cy="761999"/>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tx1"/>
                </a:solidFill>
                <a:effectLst/>
                <a:uLnTx/>
                <a:uFillTx/>
                <a:latin typeface="+mn-lt"/>
                <a:ea typeface="+mn-ea"/>
                <a:cs typeface="+mn-cs"/>
              </a:rPr>
              <a:t>Contenedor</a:t>
            </a:r>
            <a:r>
              <a:rPr kumimoji="0" lang="es-ES" sz="2800" b="1" i="0" u="none" strike="noStrike" kern="1200" cap="none" spc="0" normalizeH="0" noProof="0" dirty="0" smtClean="0">
                <a:ln>
                  <a:noFill/>
                </a:ln>
                <a:solidFill>
                  <a:schemeClr val="tx1"/>
                </a:solidFill>
                <a:effectLst/>
                <a:uLnTx/>
                <a:uFillTx/>
                <a:latin typeface="+mn-lt"/>
                <a:ea typeface="+mn-ea"/>
                <a:cs typeface="+mn-cs"/>
              </a:rPr>
              <a:t> Completo:</a:t>
            </a:r>
            <a:r>
              <a:rPr kumimoji="0" lang="es-ES" sz="2800" i="0" u="none" strike="noStrike" kern="1200" cap="none" spc="0" normalizeH="0" noProof="0" dirty="0" smtClean="0">
                <a:ln>
                  <a:noFill/>
                </a:ln>
                <a:solidFill>
                  <a:schemeClr val="tx1"/>
                </a:solidFill>
                <a:effectLst/>
                <a:uLnTx/>
                <a:uFillTx/>
                <a:latin typeface="+mn-lt"/>
                <a:ea typeface="+mn-ea"/>
                <a:cs typeface="+mn-cs"/>
              </a:rPr>
              <a:t> Enero y junio</a:t>
            </a:r>
            <a:endParaRPr kumimoji="0" lang="es-E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685800" y="4800600"/>
            <a:ext cx="8229600" cy="761999"/>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0" u="none" strike="noStrike" kern="1200" cap="none" spc="0" normalizeH="0" baseline="0" noProof="0" dirty="0" smtClean="0">
                <a:ln>
                  <a:noFill/>
                </a:ln>
                <a:solidFill>
                  <a:schemeClr val="tx1"/>
                </a:solidFill>
                <a:effectLst/>
                <a:uLnTx/>
                <a:uFillTx/>
                <a:latin typeface="+mn-lt"/>
                <a:ea typeface="+mn-ea"/>
                <a:cs typeface="+mn-cs"/>
              </a:rPr>
              <a:t>Contenedor</a:t>
            </a:r>
            <a:r>
              <a:rPr kumimoji="0" lang="es-ES" sz="2800" b="1" i="0" u="none" strike="noStrike" kern="1200" cap="none" spc="0" normalizeH="0" noProof="0" dirty="0" smtClean="0">
                <a:ln>
                  <a:noFill/>
                </a:ln>
                <a:solidFill>
                  <a:schemeClr val="tx1"/>
                </a:solidFill>
                <a:effectLst/>
                <a:uLnTx/>
                <a:uFillTx/>
                <a:latin typeface="+mn-lt"/>
                <a:ea typeface="+mn-ea"/>
                <a:cs typeface="+mn-cs"/>
              </a:rPr>
              <a:t> de maletas:</a:t>
            </a:r>
            <a:r>
              <a:rPr kumimoji="0" lang="es-ES" sz="2800" i="0" u="none" strike="noStrike" kern="1200" cap="none" spc="0" normalizeH="0" noProof="0" dirty="0" smtClean="0">
                <a:ln>
                  <a:noFill/>
                </a:ln>
                <a:solidFill>
                  <a:schemeClr val="tx1"/>
                </a:solidFill>
                <a:effectLst/>
                <a:uLnTx/>
                <a:uFillTx/>
                <a:latin typeface="+mn-lt"/>
                <a:ea typeface="+mn-ea"/>
                <a:cs typeface="+mn-cs"/>
              </a:rPr>
              <a:t> Abril, agosto y diciembre</a:t>
            </a:r>
            <a:endParaRPr kumimoji="0" lang="es-E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10" name="9 Imagen"/>
          <p:cNvPicPr/>
          <p:nvPr/>
        </p:nvPicPr>
        <p:blipFill>
          <a:blip r:embed="rId3" cstate="print"/>
          <a:srcRect/>
          <a:stretch>
            <a:fillRect/>
          </a:stretch>
        </p:blipFill>
        <p:spPr bwMode="auto">
          <a:xfrm>
            <a:off x="1143000" y="5410200"/>
            <a:ext cx="70961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3"/>
            </a:pPr>
            <a:r>
              <a:rPr lang="en-US" b="1" dirty="0" smtClean="0"/>
              <a:t>CAPITULO 3:</a:t>
            </a:r>
            <a:r>
              <a:rPr lang="en-US" dirty="0" smtClean="0"/>
              <a:t> </a:t>
            </a:r>
            <a:r>
              <a:rPr lang="en-US" dirty="0" err="1" smtClean="0"/>
              <a:t>Estudio</a:t>
            </a:r>
            <a:r>
              <a:rPr lang="en-US" dirty="0" smtClean="0"/>
              <a:t> </a:t>
            </a:r>
            <a:r>
              <a:rPr lang="es-ES" dirty="0" smtClean="0"/>
              <a:t>Técnico</a:t>
            </a:r>
            <a:endParaRPr lang="en-US" b="1" dirty="0"/>
          </a:p>
        </p:txBody>
      </p:sp>
      <p:sp>
        <p:nvSpPr>
          <p:cNvPr id="5" name="2 Marcador de contenido"/>
          <p:cNvSpPr txBox="1">
            <a:spLocks/>
          </p:cNvSpPr>
          <p:nvPr/>
        </p:nvSpPr>
        <p:spPr>
          <a:xfrm>
            <a:off x="457200" y="1600201"/>
            <a:ext cx="8229600" cy="7619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1" i="0" u="none" strike="noStrike" kern="1200" cap="none" spc="0" normalizeH="0" baseline="0" noProof="0" dirty="0" smtClean="0">
                <a:ln>
                  <a:noFill/>
                </a:ln>
                <a:solidFill>
                  <a:schemeClr val="tx1"/>
                </a:solidFill>
                <a:effectLst/>
                <a:uLnTx/>
                <a:uFillTx/>
                <a:latin typeface="+mn-lt"/>
                <a:ea typeface="+mn-ea"/>
                <a:cs typeface="+mn-cs"/>
              </a:rPr>
              <a:t>Localización</a:t>
            </a:r>
            <a:endParaRPr kumimoji="0" lang="es-ES"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381000" y="2286000"/>
            <a:ext cx="6019800" cy="38862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800" noProof="0" dirty="0" smtClean="0"/>
              <a:t>    Para el análisis se consideraron tres sectores comerciales, Centro de la ciudad, </a:t>
            </a:r>
            <a:r>
              <a:rPr lang="es-ES" sz="2800" noProof="0" dirty="0" err="1" smtClean="0"/>
              <a:t>Urdesa</a:t>
            </a:r>
            <a:r>
              <a:rPr lang="es-ES" sz="2800" noProof="0" dirty="0" smtClean="0"/>
              <a:t>, Sector Bahía, al considerar los valores subjetivos se pudo determinar que el sector optimo para ubicar el negocio es en </a:t>
            </a:r>
            <a:r>
              <a:rPr lang="es-ES" sz="2800" noProof="0" dirty="0" err="1" smtClean="0"/>
              <a:t>Urdesa</a:t>
            </a:r>
            <a:r>
              <a:rPr lang="es-ES" sz="2800" noProof="0" dirty="0" smtClean="0"/>
              <a:t> lo cual corrobora lo determinado por el estudio de mercado</a:t>
            </a:r>
            <a:endParaRPr kumimoji="0" lang="es-E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http://t2.gstatic.com/images?q=tbn:ANd9GcSga1_XxcwnIwNr5GWxxjEUY2dAfni2nji1IN4zOgEA5yhbt0z-CA"/>
          <p:cNvPicPr>
            <a:picLocks noChangeAspect="1" noChangeArrowheads="1"/>
          </p:cNvPicPr>
          <p:nvPr/>
        </p:nvPicPr>
        <p:blipFill>
          <a:blip r:embed="rId2" cstate="print"/>
          <a:srcRect/>
          <a:stretch>
            <a:fillRect/>
          </a:stretch>
        </p:blipFill>
        <p:spPr bwMode="auto">
          <a:xfrm>
            <a:off x="6400800" y="2133600"/>
            <a:ext cx="2209800" cy="40468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4</a:t>
            </a:r>
            <a:endParaRPr lang="es-ES" dirty="0"/>
          </a:p>
        </p:txBody>
      </p:sp>
      <p:sp>
        <p:nvSpPr>
          <p:cNvPr id="3" name="2 Subtítulo"/>
          <p:cNvSpPr>
            <a:spLocks noGrp="1"/>
          </p:cNvSpPr>
          <p:nvPr>
            <p:ph type="subTitle" idx="1"/>
          </p:nvPr>
        </p:nvSpPr>
        <p:spPr/>
        <p:txBody>
          <a:bodyPr>
            <a:noAutofit/>
          </a:bodyPr>
          <a:lstStyle/>
          <a:p>
            <a:r>
              <a:rPr lang="es-ES" sz="6600" dirty="0" smtClean="0"/>
              <a:t>Estudio organizacional</a:t>
            </a:r>
            <a:endParaRPr lang="es-ES" sz="6600" dirty="0"/>
          </a:p>
        </p:txBody>
      </p:sp>
      <p:sp>
        <p:nvSpPr>
          <p:cNvPr id="27652" name="AutoShape 4" descr="data:image/jpeg;base64,/9j/4AAQSkZJRgABAQAAAQABAAD/2wCEAAkGBhQSEBAPEBAQEBAQDw8QFRAREA8REBAQFBAVFhcQEhQXGyYeFxkjGRUUHy8gJScpLSwsFR4xNTAqNSYrLCkBCQoKDgwOGg8PGjUkHyIyKTEwMi0qLDE1NTQtLCkpLjI1LjUsLDUqNiw0LCk0MCkqLDEyMC8sKSwpLC4sLyopKf/AABEIAJwBRAMBIgACEQEDEQH/xAAbAAEAAgMBAQAAAAAAAAAAAAAAAwQCBQYBB//EADoQAAIBAgQDBwIEBQIHAAAAAAABAgMRBBIhMQVBUQYTImFxgZEyoUKxwdEHFCNS4RViFjNDcnPw8f/EABsBAQABBQEAAAAAAAAAAAAAAAAFAQIDBAYH/8QALREBAAICAQMDAgQHAQAAAAAAAAECAxEEITFBBRITUXEyYZGhBhRCscHR8CL/2gAMAwEAAhEDEQA/APuIAAAAAAAAAAAAAAAAAAAAAAAAAAAAAAAAAAAAAAAAAAAAAAAAAAAAAAAAAAAAAAAAAAAAAAAAAAAAAAABDXxCjZPdkxqO0dCTp95TaU4X8Lds6f4U+oF6jjVKWXm02vYsnJdn8RJTdSveCimox0e+8pNeXI6yMrpNap638gDdtXyKn+orckxmIjGNpv6rxtzemtvY4yPfd73StkzWVaTslHrJb3A7mlUUkpLZq5kR4aioQjBaqMUrvd25kgAAAAAAAAAAAAAAAAAAAAAAAAAAAAAAAAAAAAAAMZzsm3sjIjxFLNCUb2umr9PMCGeNXImoV1OKkv8A41yOJ4jj6tGXdzpzcuTinKMl1TX6nR8DxCjRipy8TblLfKm3td9NFcrobcC4KAcrx/tB3c8lk/E49Wkk9bf+7nVM+VdoMe4Y3Exndx73Tqk4pq3lrsa/IzTiruI2w5sk0ruIWMbxic04xTSel3+iMK/Eq04xjOpJxiopRTyxSSstFu/NmoxXGNVCjF1Ju7tlbsl5Frh9SpJN1YZHy6v1XIh8ufLeP/U9PojsmW9o6rdbidZqCdSUlTbcVLXdWtfcuUO0jgryg7pbWun7oovz+5VxuKcPppyldXzJNxXwVxcvJTp3+6uPkXr07vpnA8f3sG9LJpKzutVyNkcT/DTFyqRxLk/Cp00o7JO0r2Xwdtcm8d/fWLJOlvdXYBciq4mMd3525mRei/nldpcna5LSrqV1zRxGM4rKlUlC0pJyeWSjJ5k3py35WOo4HQmoudVOMpWtB7qPn0b6BWY02gACgAAAAAAAAAAAAAAAAAAAAAAAAAAAAA8lKyuyGdfTQY6DdOSj9VrpdWnexzc+NJXTdmtGno0+jQEfF+IRhJ57Lnmk9Gut2crxbthFpwp3m7rVaQ368yj2x4lGtUgk792pX6XbWn2+5oVEn+F6ZXJSMmTz4QHN9UtjvOPHHby3+P7cYqtFQ73u4JJWpXg5WW8pfU/mx0fZj+IuWPdYxydvprpOTa6VEtW/Ne/U+f2MYV4t2Uk30uTGTg4LU+Oa6+3dD4+dyK3+SLb+/Z3vaH+JzU8uFcYwX/UqR8U3/ti9l6q/oaDFOWKo1OIZk6irqlUilZS/pRcZx6Oys15XRoa+GjP6lrya0aN32alFYPGUFLM1VoVb20Syyhb1vYiPU+BirxtVr2118pHhcq/Iz6yWnrvp4aLDVZKvnV0lBq+2ra/Y3tHjMkvElLT0f2K3C8FCeIjTqXUJSipNOzS11TNxj+xU4/8AIqxqRbtadoSj5tq6a9Pg4vNxJ8RtMZOPPjq5vH8SlOSu/bkvRFrA8YlGCWjSutVtqdFiOy9ChhKrlatiZRilUktIvMrqlHlpfXf02OPjhfBKV7RTd9NbZraFtuJMV7KxxbW1WI6y+sdiIRp4RYic1F4qXeycnGMU1eEVH2in7lXtX27eHqvD0sinkhJ1Ju68ausq2enNvnscHDG54U6edyjSgoQi/wAMV0XXzKuN4bGo1JympJKN09LLZWfQy/Nqvsjo7XieiRiitr6t+Xj9fLd/8S4nvO+WIqZvVZLdMn029i1HtjUlV7ysk7xUbwVrW55W/X5NBh6ChFRTbXnuZyRirltWekpnNwMGasRasR9ujuMJxmnU1TUvTf3W6OswVW0Um/Z628j45hZqFSFT+ycZfDud5huPxaTUlb1N/Dl98OS9R4H8paNTuJdlTqp6czM1HA6rqXqfgtlT/ud9WvI25nRYAAAAAAAAAAAAAAAAAAAAAAAAAAAAA8aOTxWDhOo1UjFyi3G7W9nzOsuc92gpZZxqL8as/wDuXP4/IDQdquycJ0J14WjVpQlO6Wk4RV3CSXOydmfOqU7pNapq6a2aPqVLiEpKcJWaTtbrFpb/AHPjNFSw9avhne1KrNRUr/Rd5ZL1Vif9K5cxPxX7eEB6rxImPlp38ttVoqUXF3s+m5osfS7lwlGpm8W1ldW15Furi5Pnp0WiNv2Ho0quL7ivThVp1aFaLjNJ6pKV49H4XZrVEny81YpNojrCM4mG03isz0lqKmPlJb2Xlpc6HsFHPPEws3F0Y3t1VRWV+pteCdjlg6sqmJ7qvT+mk0pScXe+eUGrXt6nX4atTnF92425qKtZ+aOK9X/ijHhzfy1qTMTrdt9I3+WuuvPZ0PB9JtXWXetb6OWXAv6mZZoaW5O/sbalTlGK3aWl3+5s1hddfgsJcuXQ5zm/xHhw2iuGPf8AXrqP18/2TdONa34ujmsbgnU3lJaW8jUcR4O4YWpkpzcll28TtnTk9NXzOtxFaknbPFSvbKndt9LIzpx6b+W5LcLnY+djm1ImPruP+2s1ODJFp8df0fLsFgs8c+ayu9ld6O3sXMRjI08sXeTt5XsubMu085wxlduM6alOyvGUFJKKV1da7GmnhKtTPUhSq1Iw0lOMJSS56tGOaT7tOzpyaxii8dJnTeUcRGavF+3NHsmc9hK7Vmn7k/E+KyVN6203W7LPZ16NmOVHs3Z23Y3gcMTKpVqNSp0ZqGRbSqWUmpPok1p5nVYnhdNNNxi2ttFsuRzfYmEsNw+lFrLOSnWmmrNTm27NeSyr2N5hZyqOEW/FJpPyvuSeOkUjTiebyr8nJNpnp4h0/CH/AE79W7LyWn6F5MgpJJJJWSSSXkSpmRpMweI9AAAAAAAAAAAAAAAAAAAAAAAAAHjYZjJgeSkavjkM1KXWLUvjR/ZmwmytiNU0+aa+UBxOOrOEe9hrprH+5Ll6nOdpcBHEd3UjaFVLSUk7SjJXytrzt7nU1aWlSD5O/wA/5TKWFwalCDk23G8baW8LaX2sXUvNLRaveFl6Res1t2lx/C+yM6kl3zdOHPKry9LvRfc73s9wKhRko0aajKWjqS8VRrn4nt6KyMI07F7h1NufhtdJvX8jNl5OTL+KejFi42PF+GOrrKUYxjZJJfn6mox2GhGTlCMYuT8Vklm82Qvi6V09GtGno0/Moz4jnlpsufV9CE9WritxMny/Sdffx+7ewzPvjS1cwxFPNCUU3HNFrMt1dbmEZmakeWamJTDlMJ2axEa0HJ03TjNSclJ6pO/02vc+gcLUYxvz68zUymR/6g4XbvlvvyT6M6/0Dlzlz+zJ9Nx08/71v92jyaaruG+4th6delKlVipwktU+T6p8muTRy+BwMcNBUad8sHLVu8pNvWTfVlyPFXUeWHib+F5t8iLGU8srXvpe522o3to++3t9u+jlu0vZyFRurTj3dVvxZV4J+corZ+a97mk4ZwhRqU51ruUJNqmotq62k5bN32R3MiCWCUpJ7NaXXTo7lvx13tsRy8vxzi30V6GJlUqOFssItXXOTsnbyR0fA43qN8oJq/m9P3NDgdFUqdXKX30/Q6TgNLLT82/y/wA3L2q3kJE0WVoMniwJUzIwRkgPQAAAAAAAAAAAAAAAAAAAAAAAYsjkzNkcgI5sq1WWJogqRA5zHQtWf+5P9/3NRTq5ZyhyvmXq9/yOpxuCzWfNbM1MuGPM20rvnuBjTVyejLK8xJRwmVJdCTugJJ0IVGs8VL1SZMuEJxtsuVuXoUI1LP0LOH4z4nCzuknfS1m/8Fl6VvWa2jcSrEzE7hQpytKULpuEnF2ezXL4afuWLnI8Zx0qPE3OLsq9GnKUfwycW4ar0S1NxiuO2gnCNpNc9VH06nmnqHAnBnmlO3hLYsvuruWzw8VOrGlmSbi52vrkVru3q0vc2tfBxS6JcjhuxeJbxOKrSblJRp07vV6tya+0Toq/FpSnKFrJJPfe9/2Oz9G4VePgi39Vu8/4aHIyTa2vCaUlG+XT0KcpZvF1/IyTu0ifuiba6hMqYjF2Ttvt7m6eFuVp8Jve1nfXXk/UCpThanGP90or2Wr/ACOowUbRivI12F4bs5JPLtzsbelACzTZYgV4IngBNEyRhEzQHoAAAAAAAAAAAAAAAAAAAAAeM9AGDMJEjMGBFJEUok7RhJAVZwIZ0i5KJFKIFGVMjlEuTiQTiBqsTK0teb+5RxVXupqpZtNZZW3tfR+xa41DwStva/uiDGeKlfrFP5VwNd2hwEasVUS/rUnePXfWHo/2KksPKSypeK3Pl6m77w9TI3l+nU5N63mda7/mzUyzSJhBw2iqNJQhHVK8m1a8t3Js9wMXJOpL6p2duitoieUtH6P8iOvLLQk1ypy+cpIxERGoYVnAzUndarXXqbKEDWcHp2jFdIm5pxKhGmSwpGcIEsYAYwpk8YiMSSMQPYxJIo8SJIoDKJkjxHqA9AAAAAAAAAAAAAAAAAAAAAAAB4zFmR40Bg0YNEjRi0BE0RyiTtGEogVpRK9WJclAhnTA0XFI6P0ZQoa4eH/jS+Fb9Df4vCZk00ameFyRyJNJXtvbe4Grw9e+xaSJKXDkrWT03e19Ni1/KgaqvXtp10+SXibtQl5qK+ZpFqeA38N79N0zNcPc1llHw3V787O4GfC4XS9EbinAiwuFUUklYuQgAjEljERiSJAIozSCRmkASM0jxIzQBGR4j0AAAAAAAAAAAAAAAAAAAAAAAAAeHoAxaPGjM8YEbRg4krPGgIXEjcCw0YtAVZUyKVAuuJjlA17wvkefyxsMp5lApLDmSolvKe5QII0iSMCVRMlEDBRM1EySPUgPEjJI9segEjJI8R6B6AAAAAAAAAA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54" name="Picture 6" descr="http://t0.gstatic.com/images?q=tbn:ANd9GcTFc6yGCJdUQ89OskA-WHjVWumLbng8Rjz6sWOD4FJKXavOJg2e"/>
          <p:cNvPicPr>
            <a:picLocks noChangeAspect="1" noChangeArrowheads="1"/>
          </p:cNvPicPr>
          <p:nvPr/>
        </p:nvPicPr>
        <p:blipFill>
          <a:blip r:embed="rId2" cstate="print"/>
          <a:srcRect/>
          <a:stretch>
            <a:fillRect/>
          </a:stretch>
        </p:blipFill>
        <p:spPr bwMode="auto">
          <a:xfrm>
            <a:off x="2590800" y="0"/>
            <a:ext cx="3890679" cy="2362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4"/>
            </a:pPr>
            <a:r>
              <a:rPr lang="es-ES" sz="3800" b="1" dirty="0" smtClean="0"/>
              <a:t>CAPITULO</a:t>
            </a:r>
            <a:r>
              <a:rPr lang="es-ES" sz="3800" dirty="0" smtClean="0"/>
              <a:t> </a:t>
            </a:r>
            <a:r>
              <a:rPr lang="es-ES" sz="3800" b="1" dirty="0"/>
              <a:t>4</a:t>
            </a:r>
            <a:r>
              <a:rPr lang="es-ES" sz="3800" b="1" dirty="0" smtClean="0"/>
              <a:t>:</a:t>
            </a:r>
            <a:r>
              <a:rPr lang="es-ES" sz="3800" dirty="0" smtClean="0"/>
              <a:t> Estudio organizacional</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4000" b="1" dirty="0" smtClean="0"/>
              <a:t>Misión</a:t>
            </a:r>
            <a:endParaRPr lang="es-ES" sz="4000" b="1" dirty="0"/>
          </a:p>
        </p:txBody>
      </p:sp>
      <p:sp>
        <p:nvSpPr>
          <p:cNvPr id="5" name="2 Marcador de contenido"/>
          <p:cNvSpPr txBox="1">
            <a:spLocks/>
          </p:cNvSpPr>
          <p:nvPr/>
        </p:nvSpPr>
        <p:spPr>
          <a:xfrm>
            <a:off x="381000" y="2590800"/>
            <a:ext cx="8229600" cy="3276600"/>
          </a:xfrm>
          <a:prstGeom prst="rect">
            <a:avLst/>
          </a:prstGeom>
        </p:spPr>
        <p:txBody>
          <a:bodyPr vert="horz" lIns="91440" tIns="45720" rIns="91440" bIns="45720" rtlCol="0">
            <a:normAutofit/>
          </a:bodyPr>
          <a:lstStyle/>
          <a:p>
            <a:pPr marL="342900" lvl="0" indent="-342900" algn="just">
              <a:spcBef>
                <a:spcPct val="20000"/>
              </a:spcBef>
            </a:pPr>
            <a:r>
              <a:rPr lang="es-ES" sz="2800" i="1" dirty="0" smtClean="0"/>
              <a:t>    Satisfacer </a:t>
            </a:r>
            <a:r>
              <a:rPr lang="es-ES" sz="2800" i="1" dirty="0"/>
              <a:t>las necesidades de los clientes comercializando equipaje y </a:t>
            </a:r>
            <a:r>
              <a:rPr lang="es-ES" sz="2800" i="1" dirty="0" err="1"/>
              <a:t>maletería</a:t>
            </a:r>
            <a:r>
              <a:rPr lang="es-ES" sz="2800" i="1" dirty="0"/>
              <a:t> con precios asequibles, de alta calidad, funcional y durable, para todo gusto y preferencia, apoyando tanto la manufactura nacional como la del mercado exterior. </a:t>
            </a:r>
            <a:endParaRPr kumimoji="0" lang="es-ES"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descr="http://t2.gstatic.com/images?q=tbn:ANd9GcTQHmMIXyQWKDf0bQBY29Ru9tzfZELyFthWRCNaxM5-W_PGC35-"/>
          <p:cNvPicPr>
            <a:picLocks noChangeAspect="1" noChangeArrowheads="1"/>
          </p:cNvPicPr>
          <p:nvPr/>
        </p:nvPicPr>
        <p:blipFill>
          <a:blip r:embed="rId2" cstate="print"/>
          <a:srcRect/>
          <a:stretch>
            <a:fillRect/>
          </a:stretch>
        </p:blipFill>
        <p:spPr bwMode="auto">
          <a:xfrm>
            <a:off x="3657600" y="4714875"/>
            <a:ext cx="2143125" cy="21431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4"/>
            </a:pPr>
            <a:r>
              <a:rPr lang="es-ES" sz="3800" b="1" dirty="0" smtClean="0"/>
              <a:t>CAPITULO</a:t>
            </a:r>
            <a:r>
              <a:rPr lang="es-ES" sz="3800" dirty="0" smtClean="0"/>
              <a:t> </a:t>
            </a:r>
            <a:r>
              <a:rPr lang="es-ES" sz="3800" b="1" dirty="0"/>
              <a:t>4</a:t>
            </a:r>
            <a:r>
              <a:rPr lang="es-ES" sz="3800" b="1" dirty="0" smtClean="0"/>
              <a:t>:</a:t>
            </a:r>
            <a:r>
              <a:rPr lang="es-ES" sz="3800" dirty="0" smtClean="0"/>
              <a:t> Estudio organizacional</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4000" b="1" dirty="0" smtClean="0"/>
              <a:t>Visión</a:t>
            </a:r>
            <a:endParaRPr lang="es-ES" sz="4000" b="1" dirty="0"/>
          </a:p>
        </p:txBody>
      </p:sp>
      <p:sp>
        <p:nvSpPr>
          <p:cNvPr id="5" name="2 Marcador de contenido"/>
          <p:cNvSpPr txBox="1">
            <a:spLocks/>
          </p:cNvSpPr>
          <p:nvPr/>
        </p:nvSpPr>
        <p:spPr>
          <a:xfrm>
            <a:off x="4648200" y="2590800"/>
            <a:ext cx="4267200" cy="3276600"/>
          </a:xfrm>
          <a:prstGeom prst="rect">
            <a:avLst/>
          </a:prstGeom>
        </p:spPr>
        <p:txBody>
          <a:bodyPr vert="horz" lIns="91440" tIns="45720" rIns="91440" bIns="45720" rtlCol="0">
            <a:normAutofit fontScale="77500" lnSpcReduction="20000"/>
          </a:bodyPr>
          <a:lstStyle/>
          <a:p>
            <a:pPr marL="342900" lvl="0" indent="-342900" algn="just">
              <a:spcBef>
                <a:spcPct val="20000"/>
              </a:spcBef>
            </a:pPr>
            <a:r>
              <a:rPr lang="es-ES" sz="2800" i="1" dirty="0">
                <a:latin typeface="Arial" pitchFamily="34" charset="0"/>
                <a:cs typeface="Arial" pitchFamily="34" charset="0"/>
              </a:rPr>
              <a:t> </a:t>
            </a:r>
            <a:r>
              <a:rPr lang="es-ES" sz="2800" i="1" dirty="0" smtClean="0">
                <a:latin typeface="Arial" pitchFamily="34" charset="0"/>
                <a:cs typeface="Arial" pitchFamily="34" charset="0"/>
              </a:rPr>
              <a:t>   Llegar </a:t>
            </a:r>
            <a:r>
              <a:rPr lang="es-ES" sz="2800" i="1" dirty="0">
                <a:latin typeface="Arial" pitchFamily="34" charset="0"/>
                <a:cs typeface="Arial" pitchFamily="34" charset="0"/>
              </a:rPr>
              <a:t>a destacarnos como una empresa líder en la venta de artículos de equipaje y accesorios de vestir, reconocida por su calidad tanto en los productos como en el servicio, que genere empleo e ingresos para el desarrollo de un mercado competitivo.</a:t>
            </a:r>
            <a:endParaRPr kumimoji="0" lang="es-ES" sz="28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7410" name="Picture 2" descr="http://alfonsogu.files.wordpress.com/2010/06/missionvision.jpg"/>
          <p:cNvPicPr>
            <a:picLocks noChangeAspect="1" noChangeArrowheads="1"/>
          </p:cNvPicPr>
          <p:nvPr/>
        </p:nvPicPr>
        <p:blipFill>
          <a:blip r:embed="rId2" cstate="print"/>
          <a:srcRect/>
          <a:stretch>
            <a:fillRect/>
          </a:stretch>
        </p:blipFill>
        <p:spPr bwMode="auto">
          <a:xfrm>
            <a:off x="381000" y="2667000"/>
            <a:ext cx="4191000" cy="295971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4"/>
            </a:pPr>
            <a:r>
              <a:rPr lang="es-ES" sz="3800" b="1" dirty="0" smtClean="0"/>
              <a:t>CAPITULO</a:t>
            </a:r>
            <a:r>
              <a:rPr lang="es-ES" sz="3800" dirty="0" smtClean="0"/>
              <a:t> </a:t>
            </a:r>
            <a:r>
              <a:rPr lang="es-ES" sz="3800" b="1" dirty="0" smtClean="0"/>
              <a:t>4:</a:t>
            </a:r>
            <a:r>
              <a:rPr lang="es-ES" sz="3800" dirty="0" smtClean="0"/>
              <a:t> Estudio organizacional</a:t>
            </a:r>
            <a:endParaRPr lang="es-ES" sz="3800" dirty="0"/>
          </a:p>
        </p:txBody>
      </p:sp>
      <p:sp>
        <p:nvSpPr>
          <p:cNvPr id="3" name="2 Marcador de contenido"/>
          <p:cNvSpPr>
            <a:spLocks noGrp="1"/>
          </p:cNvSpPr>
          <p:nvPr>
            <p:ph idx="1"/>
          </p:nvPr>
        </p:nvSpPr>
        <p:spPr>
          <a:xfrm>
            <a:off x="457200" y="1447800"/>
            <a:ext cx="8229600" cy="761999"/>
          </a:xfrm>
        </p:spPr>
        <p:txBody>
          <a:bodyPr>
            <a:noAutofit/>
          </a:bodyPr>
          <a:lstStyle/>
          <a:p>
            <a:pPr algn="ctr">
              <a:buNone/>
            </a:pPr>
            <a:r>
              <a:rPr lang="es-ES" sz="4000" b="1" dirty="0" smtClean="0"/>
              <a:t>Organigrama</a:t>
            </a:r>
            <a:endParaRPr lang="es-ES" sz="4000" b="1" dirty="0"/>
          </a:p>
        </p:txBody>
      </p:sp>
      <p:pic>
        <p:nvPicPr>
          <p:cNvPr id="6" name="5 Imagen"/>
          <p:cNvPicPr/>
          <p:nvPr/>
        </p:nvPicPr>
        <p:blipFill>
          <a:blip r:embed="rId2" cstate="print"/>
          <a:srcRect/>
          <a:stretch>
            <a:fillRect/>
          </a:stretch>
        </p:blipFill>
        <p:spPr bwMode="auto">
          <a:xfrm>
            <a:off x="304800" y="2295524"/>
            <a:ext cx="8534400" cy="40290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4"/>
            </a:pPr>
            <a:r>
              <a:rPr lang="es-ES" sz="3800" b="1" dirty="0" smtClean="0"/>
              <a:t>CAPITULO</a:t>
            </a:r>
            <a:r>
              <a:rPr lang="es-ES" sz="3800" dirty="0" smtClean="0"/>
              <a:t> </a:t>
            </a:r>
            <a:r>
              <a:rPr lang="es-ES" sz="3800" b="1" dirty="0"/>
              <a:t>4</a:t>
            </a:r>
            <a:r>
              <a:rPr lang="es-ES" sz="3800" b="1" dirty="0" smtClean="0"/>
              <a:t>:</a:t>
            </a:r>
            <a:r>
              <a:rPr lang="es-ES" sz="3800" dirty="0" smtClean="0"/>
              <a:t> Estudio organizacional</a:t>
            </a:r>
            <a:endParaRPr lang="es-ES" sz="3800" dirty="0"/>
          </a:p>
        </p:txBody>
      </p:sp>
      <p:sp>
        <p:nvSpPr>
          <p:cNvPr id="3" name="2 Marcador de contenido"/>
          <p:cNvSpPr>
            <a:spLocks noGrp="1"/>
          </p:cNvSpPr>
          <p:nvPr>
            <p:ph idx="1"/>
          </p:nvPr>
        </p:nvSpPr>
        <p:spPr>
          <a:xfrm>
            <a:off x="457200" y="1447800"/>
            <a:ext cx="8229600" cy="761999"/>
          </a:xfrm>
        </p:spPr>
        <p:txBody>
          <a:bodyPr>
            <a:noAutofit/>
          </a:bodyPr>
          <a:lstStyle/>
          <a:p>
            <a:pPr algn="ctr">
              <a:buNone/>
            </a:pPr>
            <a:r>
              <a:rPr lang="es-ES" sz="4000" b="1" dirty="0" smtClean="0"/>
              <a:t>Descripción de sueldos</a:t>
            </a:r>
            <a:endParaRPr lang="es-ES" sz="4000" b="1" dirty="0"/>
          </a:p>
        </p:txBody>
      </p:sp>
      <p:pic>
        <p:nvPicPr>
          <p:cNvPr id="5" name="4 Imagen"/>
          <p:cNvPicPr/>
          <p:nvPr/>
        </p:nvPicPr>
        <p:blipFill>
          <a:blip r:embed="rId2" cstate="print"/>
          <a:srcRect/>
          <a:stretch>
            <a:fillRect/>
          </a:stretch>
        </p:blipFill>
        <p:spPr bwMode="auto">
          <a:xfrm>
            <a:off x="228600" y="2193966"/>
            <a:ext cx="8686800" cy="4206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CAPITULO 5</a:t>
            </a:r>
            <a:endParaRPr lang="es-ES" dirty="0"/>
          </a:p>
        </p:txBody>
      </p:sp>
      <p:sp>
        <p:nvSpPr>
          <p:cNvPr id="5" name="4 Subtítulo"/>
          <p:cNvSpPr>
            <a:spLocks noGrp="1"/>
          </p:cNvSpPr>
          <p:nvPr>
            <p:ph type="subTitle" idx="1"/>
          </p:nvPr>
        </p:nvSpPr>
        <p:spPr>
          <a:xfrm>
            <a:off x="1353214" y="3352800"/>
            <a:ext cx="6400800" cy="1752600"/>
          </a:xfrm>
        </p:spPr>
        <p:txBody>
          <a:bodyPr>
            <a:normAutofit/>
          </a:bodyPr>
          <a:lstStyle/>
          <a:p>
            <a:r>
              <a:rPr lang="es-ES" sz="6600" dirty="0" smtClean="0"/>
              <a:t>Estudio financiero</a:t>
            </a:r>
            <a:endParaRPr lang="es-ES" sz="6600" dirty="0"/>
          </a:p>
        </p:txBody>
      </p:sp>
      <p:pic>
        <p:nvPicPr>
          <p:cNvPr id="29698" name="Picture 2" descr="http://t1.gstatic.com/images?q=tbn:ANd9GcQDvnOIhwx643iyNv86qtleVlN69hvWzRbXxvBRU0pIMefm2cPjPQ"/>
          <p:cNvPicPr>
            <a:picLocks noChangeAspect="1" noChangeArrowheads="1"/>
          </p:cNvPicPr>
          <p:nvPr/>
        </p:nvPicPr>
        <p:blipFill>
          <a:blip r:embed="rId2" cstate="print"/>
          <a:srcRect/>
          <a:stretch>
            <a:fillRect/>
          </a:stretch>
        </p:blipFill>
        <p:spPr bwMode="auto">
          <a:xfrm>
            <a:off x="5486400" y="4454809"/>
            <a:ext cx="3657601" cy="2403191"/>
          </a:xfrm>
          <a:prstGeom prst="rect">
            <a:avLst/>
          </a:prstGeom>
          <a:noFill/>
        </p:spPr>
      </p:pic>
      <p:pic>
        <p:nvPicPr>
          <p:cNvPr id="29700" name="Picture 4" descr="http://t0.gstatic.com/images?q=tbn:ANd9GcRPoA5yl5A8NRCcVtT1kW6KCS_GOomP2h4a0d201Ip8OcQN7RWs"/>
          <p:cNvPicPr>
            <a:picLocks noChangeAspect="1" noChangeArrowheads="1"/>
          </p:cNvPicPr>
          <p:nvPr/>
        </p:nvPicPr>
        <p:blipFill>
          <a:blip r:embed="rId3" cstate="print"/>
          <a:srcRect/>
          <a:stretch>
            <a:fillRect/>
          </a:stretch>
        </p:blipFill>
        <p:spPr bwMode="auto">
          <a:xfrm>
            <a:off x="3124200" y="533400"/>
            <a:ext cx="2858829" cy="2057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Elementos básicos</a:t>
            </a:r>
            <a:endParaRPr lang="es-ES" sz="3600" b="1" dirty="0"/>
          </a:p>
        </p:txBody>
      </p:sp>
      <p:sp>
        <p:nvSpPr>
          <p:cNvPr id="5" name="2 Marcador de contenido"/>
          <p:cNvSpPr txBox="1">
            <a:spLocks/>
          </p:cNvSpPr>
          <p:nvPr/>
        </p:nvSpPr>
        <p:spPr>
          <a:xfrm>
            <a:off x="381000" y="2590800"/>
            <a:ext cx="8229600" cy="762000"/>
          </a:xfrm>
          <a:prstGeom prst="rect">
            <a:avLst/>
          </a:prstGeom>
        </p:spPr>
        <p:txBody>
          <a:bodyPr vert="horz" lIns="91440" tIns="45720" rIns="91440" bIns="45720" rtlCol="0">
            <a:normAutofit/>
          </a:bodyPr>
          <a:lstStyle/>
          <a:p>
            <a:pPr lvl="0">
              <a:buFont typeface="Arial" pitchFamily="34" charset="0"/>
              <a:buChar char="•"/>
            </a:pPr>
            <a:r>
              <a:rPr lang="es-ES" sz="2800" b="1" dirty="0"/>
              <a:t>La estimación de la demanda:</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990600" y="3352800"/>
            <a:ext cx="7075418"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95400" y="381000"/>
            <a:ext cx="6172200" cy="461665"/>
          </a:xfrm>
          <a:prstGeom prst="rect">
            <a:avLst/>
          </a:prstGeom>
          <a:noFill/>
        </p:spPr>
        <p:txBody>
          <a:bodyPr wrap="square" rtlCol="0">
            <a:spAutoFit/>
          </a:bodyPr>
          <a:lstStyle/>
          <a:p>
            <a:pPr algn="ctr"/>
            <a:r>
              <a:rPr lang="es-ES" sz="2400" b="1" i="1" dirty="0" smtClean="0">
                <a:solidFill>
                  <a:schemeClr val="bg1">
                    <a:lumMod val="50000"/>
                  </a:schemeClr>
                </a:solidFill>
                <a:latin typeface="Arial" pitchFamily="34" charset="0"/>
                <a:cs typeface="Arial" pitchFamily="34" charset="0"/>
              </a:rPr>
              <a:t>INDICE:</a:t>
            </a:r>
            <a:endParaRPr lang="es-ES" sz="2400" dirty="0"/>
          </a:p>
        </p:txBody>
      </p:sp>
      <p:sp>
        <p:nvSpPr>
          <p:cNvPr id="5" name="4 CuadroTexto"/>
          <p:cNvSpPr txBox="1"/>
          <p:nvPr/>
        </p:nvSpPr>
        <p:spPr>
          <a:xfrm>
            <a:off x="685800" y="1066800"/>
            <a:ext cx="8001000" cy="4401205"/>
          </a:xfrm>
          <a:prstGeom prst="rect">
            <a:avLst/>
          </a:prstGeom>
          <a:noFill/>
        </p:spPr>
        <p:txBody>
          <a:bodyPr wrap="square" rtlCol="0">
            <a:spAutoFit/>
          </a:bodyPr>
          <a:lstStyle/>
          <a:p>
            <a:pPr marL="457200" indent="-457200">
              <a:buFont typeface="+mj-lt"/>
              <a:buAutoNum type="arabicPeriod"/>
            </a:pPr>
            <a:r>
              <a:rPr lang="es-ES" sz="2000" b="1" dirty="0" smtClean="0">
                <a:solidFill>
                  <a:schemeClr val="tx1">
                    <a:lumMod val="95000"/>
                    <a:lumOff val="5000"/>
                  </a:schemeClr>
                </a:solidFill>
                <a:cs typeface="Arial" pitchFamily="34" charset="0"/>
              </a:rPr>
              <a:t>CAPITULO 1:</a:t>
            </a:r>
            <a:r>
              <a:rPr lang="es-ES" sz="2000" dirty="0" smtClean="0">
                <a:solidFill>
                  <a:schemeClr val="tx1">
                    <a:lumMod val="95000"/>
                    <a:lumOff val="5000"/>
                  </a:schemeClr>
                </a:solidFill>
                <a:cs typeface="Arial" pitchFamily="34" charset="0"/>
              </a:rPr>
              <a:t> Introducción.</a:t>
            </a:r>
          </a:p>
          <a:p>
            <a:pPr marL="457200" indent="-457200">
              <a:buFont typeface="+mj-lt"/>
              <a:buAutoNum type="arabicPeriod"/>
            </a:pPr>
            <a:endParaRPr lang="es-ES" sz="2000" dirty="0" smtClean="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CAPITULO 2:</a:t>
            </a:r>
            <a:r>
              <a:rPr lang="es-ES" sz="2000" dirty="0" smtClean="0">
                <a:solidFill>
                  <a:schemeClr val="tx1">
                    <a:lumMod val="95000"/>
                    <a:lumOff val="5000"/>
                  </a:schemeClr>
                </a:solidFill>
                <a:cs typeface="Arial" pitchFamily="34" charset="0"/>
              </a:rPr>
              <a:t> Estudio de mercado.</a:t>
            </a:r>
          </a:p>
          <a:p>
            <a:pPr marL="457200" indent="-457200">
              <a:buFont typeface="+mj-lt"/>
              <a:buAutoNum type="arabicPeriod"/>
            </a:pPr>
            <a:endParaRPr lang="es-ES" sz="2000" dirty="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CAPITULO 3:</a:t>
            </a:r>
            <a:r>
              <a:rPr lang="es-ES" sz="2000" dirty="0" smtClean="0">
                <a:solidFill>
                  <a:schemeClr val="tx1">
                    <a:lumMod val="95000"/>
                    <a:lumOff val="5000"/>
                  </a:schemeClr>
                </a:solidFill>
                <a:cs typeface="Arial" pitchFamily="34" charset="0"/>
              </a:rPr>
              <a:t> Estudio técnico.</a:t>
            </a:r>
          </a:p>
          <a:p>
            <a:pPr marL="457200" indent="-457200">
              <a:buFont typeface="+mj-lt"/>
              <a:buAutoNum type="arabicPeriod"/>
            </a:pPr>
            <a:endParaRPr lang="es-ES" sz="2000" b="1" dirty="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CAPITULO 4: </a:t>
            </a:r>
            <a:r>
              <a:rPr lang="es-ES" sz="2000" dirty="0" smtClean="0">
                <a:solidFill>
                  <a:schemeClr val="tx1">
                    <a:lumMod val="95000"/>
                    <a:lumOff val="5000"/>
                  </a:schemeClr>
                </a:solidFill>
                <a:cs typeface="Arial" pitchFamily="34" charset="0"/>
              </a:rPr>
              <a:t>Estudio organizacional.</a:t>
            </a:r>
          </a:p>
          <a:p>
            <a:pPr marL="457200" indent="-457200">
              <a:buFont typeface="+mj-lt"/>
              <a:buAutoNum type="arabicPeriod"/>
            </a:pPr>
            <a:endParaRPr lang="es-ES" sz="2000" b="1" dirty="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CAPITULO 5:</a:t>
            </a:r>
            <a:r>
              <a:rPr lang="es-ES" sz="2000" dirty="0" smtClean="0">
                <a:solidFill>
                  <a:schemeClr val="tx1">
                    <a:lumMod val="95000"/>
                    <a:lumOff val="5000"/>
                  </a:schemeClr>
                </a:solidFill>
                <a:cs typeface="Arial" pitchFamily="34" charset="0"/>
              </a:rPr>
              <a:t> Estudio financiero.</a:t>
            </a:r>
          </a:p>
          <a:p>
            <a:pPr marL="457200" indent="-457200">
              <a:buFont typeface="+mj-lt"/>
              <a:buAutoNum type="arabicPeriod"/>
            </a:pPr>
            <a:endParaRPr lang="es-ES" sz="2000" b="1" dirty="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CONCLUSIONES</a:t>
            </a:r>
          </a:p>
          <a:p>
            <a:pPr marL="457200" indent="-457200">
              <a:buFont typeface="+mj-lt"/>
              <a:buAutoNum type="arabicPeriod"/>
            </a:pPr>
            <a:endParaRPr lang="es-ES" sz="2000" b="1" dirty="0">
              <a:solidFill>
                <a:schemeClr val="tx1">
                  <a:lumMod val="95000"/>
                  <a:lumOff val="5000"/>
                </a:schemeClr>
              </a:solidFill>
              <a:cs typeface="Arial" pitchFamily="34" charset="0"/>
            </a:endParaRPr>
          </a:p>
          <a:p>
            <a:pPr marL="457200" indent="-457200">
              <a:buFont typeface="+mj-lt"/>
              <a:buAutoNum type="arabicPeriod"/>
            </a:pPr>
            <a:r>
              <a:rPr lang="es-ES" sz="2000" b="1" dirty="0" smtClean="0">
                <a:solidFill>
                  <a:schemeClr val="tx1">
                    <a:lumMod val="95000"/>
                    <a:lumOff val="5000"/>
                  </a:schemeClr>
                </a:solidFill>
                <a:cs typeface="Arial" pitchFamily="34" charset="0"/>
              </a:rPr>
              <a:t>RECOMENDACIONES</a:t>
            </a:r>
          </a:p>
          <a:p>
            <a:pPr marL="457200" indent="-457200">
              <a:buFont typeface="+mj-lt"/>
              <a:buAutoNum type="arabicPeriod"/>
            </a:pPr>
            <a:endParaRPr lang="es-ES" sz="20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Elementos básicos</a:t>
            </a:r>
            <a:endParaRPr lang="es-ES" sz="3600" b="1" dirty="0"/>
          </a:p>
        </p:txBody>
      </p:sp>
      <p:sp>
        <p:nvSpPr>
          <p:cNvPr id="5" name="2 Marcador de contenido"/>
          <p:cNvSpPr txBox="1">
            <a:spLocks/>
          </p:cNvSpPr>
          <p:nvPr/>
        </p:nvSpPr>
        <p:spPr>
          <a:xfrm>
            <a:off x="381000" y="2590800"/>
            <a:ext cx="8229600" cy="762000"/>
          </a:xfrm>
          <a:prstGeom prst="rect">
            <a:avLst/>
          </a:prstGeom>
        </p:spPr>
        <p:txBody>
          <a:bodyPr vert="horz" lIns="91440" tIns="45720" rIns="91440" bIns="45720" rtlCol="0">
            <a:normAutofit fontScale="85000" lnSpcReduction="10000"/>
          </a:bodyPr>
          <a:lstStyle/>
          <a:p>
            <a:pPr algn="just">
              <a:buFont typeface="Arial" pitchFamily="34" charset="0"/>
              <a:buChar char="•"/>
            </a:pPr>
            <a:r>
              <a:rPr lang="es-ES" sz="2800" b="1" dirty="0"/>
              <a:t>Tamaño y nivel de importaciones</a:t>
            </a:r>
            <a:r>
              <a:rPr lang="es-ES" sz="2800" b="1" dirty="0" smtClean="0"/>
              <a:t>: </a:t>
            </a:r>
            <a:r>
              <a:rPr lang="es-ES" sz="2800" dirty="0"/>
              <a:t>Dos contenedores anuales que estarán en el país en los meses de enero y </a:t>
            </a:r>
            <a:r>
              <a:rPr lang="es-ES" sz="2800" dirty="0" smtClean="0"/>
              <a:t>junio.</a:t>
            </a:r>
            <a:endParaRPr lang="en-US" sz="2800" dirty="0"/>
          </a:p>
        </p:txBody>
      </p:sp>
      <p:pic>
        <p:nvPicPr>
          <p:cNvPr id="2051" name="Picture 3"/>
          <p:cNvPicPr>
            <a:picLocks noChangeAspect="1" noChangeArrowheads="1"/>
          </p:cNvPicPr>
          <p:nvPr/>
        </p:nvPicPr>
        <p:blipFill>
          <a:blip r:embed="rId2" cstate="print"/>
          <a:srcRect/>
          <a:stretch>
            <a:fillRect/>
          </a:stretch>
        </p:blipFill>
        <p:spPr bwMode="auto">
          <a:xfrm>
            <a:off x="533400" y="3581400"/>
            <a:ext cx="5383105" cy="2590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019800" y="3657600"/>
            <a:ext cx="2721428"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Elementos básicos</a:t>
            </a:r>
            <a:endParaRPr lang="es-ES" sz="3600" b="1" dirty="0"/>
          </a:p>
        </p:txBody>
      </p:sp>
      <p:sp>
        <p:nvSpPr>
          <p:cNvPr id="5" name="2 Marcador de contenido"/>
          <p:cNvSpPr txBox="1">
            <a:spLocks/>
          </p:cNvSpPr>
          <p:nvPr/>
        </p:nvSpPr>
        <p:spPr>
          <a:xfrm>
            <a:off x="381000" y="2514600"/>
            <a:ext cx="8229600" cy="762000"/>
          </a:xfrm>
          <a:prstGeom prst="rect">
            <a:avLst/>
          </a:prstGeom>
        </p:spPr>
        <p:txBody>
          <a:bodyPr vert="horz" lIns="91440" tIns="45720" rIns="91440" bIns="45720" rtlCol="0">
            <a:normAutofit fontScale="92500" lnSpcReduction="10000"/>
          </a:bodyPr>
          <a:lstStyle/>
          <a:p>
            <a:pPr marL="0" lvl="1" algn="just">
              <a:buFont typeface="Arial" pitchFamily="34" charset="0"/>
              <a:buChar char="•"/>
            </a:pPr>
            <a:r>
              <a:rPr lang="es-ES" sz="2600" b="1" dirty="0"/>
              <a:t>Tamaño y nivel de importaciones</a:t>
            </a:r>
            <a:r>
              <a:rPr lang="es-ES" sz="2600" b="1" dirty="0" smtClean="0"/>
              <a:t>: </a:t>
            </a:r>
            <a:r>
              <a:rPr lang="es-ES" sz="2600" dirty="0"/>
              <a:t>Tres contenedores anuales en los meses de abril, agosto y </a:t>
            </a:r>
            <a:r>
              <a:rPr lang="es-ES" sz="2600" dirty="0" smtClean="0"/>
              <a:t>diciembre.</a:t>
            </a:r>
          </a:p>
          <a:p>
            <a:pPr marL="0" lvl="1"/>
            <a:endParaRPr lang="en-US" sz="2800" dirty="0"/>
          </a:p>
        </p:txBody>
      </p:sp>
      <p:sp>
        <p:nvSpPr>
          <p:cNvPr id="8" name="2 Marcador de contenido"/>
          <p:cNvSpPr txBox="1">
            <a:spLocks/>
          </p:cNvSpPr>
          <p:nvPr/>
        </p:nvSpPr>
        <p:spPr>
          <a:xfrm>
            <a:off x="457200" y="4648200"/>
            <a:ext cx="8229600" cy="1524000"/>
          </a:xfrm>
          <a:prstGeom prst="rect">
            <a:avLst/>
          </a:prstGeom>
        </p:spPr>
        <p:txBody>
          <a:bodyPr vert="horz" lIns="91440" tIns="45720" rIns="91440" bIns="45720" rtlCol="0">
            <a:normAutofit fontScale="92500" lnSpcReduction="10000"/>
          </a:bodyPr>
          <a:lstStyle/>
          <a:p>
            <a:pPr marL="0" lvl="1" algn="just">
              <a:buFont typeface="Arial" pitchFamily="34" charset="0"/>
              <a:buChar char="•"/>
            </a:pPr>
            <a:r>
              <a:rPr lang="es-ES" sz="2800" b="1" dirty="0"/>
              <a:t>Tamaño de almacenamiento:</a:t>
            </a:r>
            <a:r>
              <a:rPr lang="es-ES" sz="2800" dirty="0"/>
              <a:t> Al contar con una bodega de (200 m2), el espacio disponible es suficiente para almacenar tanto las importaciones como las compras realizadas internamente</a:t>
            </a:r>
            <a:endParaRPr lang="en-US" sz="2800" dirty="0"/>
          </a:p>
        </p:txBody>
      </p:sp>
      <p:pic>
        <p:nvPicPr>
          <p:cNvPr id="3074" name="Picture 2"/>
          <p:cNvPicPr>
            <a:picLocks noChangeAspect="1" noChangeArrowheads="1"/>
          </p:cNvPicPr>
          <p:nvPr/>
        </p:nvPicPr>
        <p:blipFill>
          <a:blip r:embed="rId2" cstate="print"/>
          <a:srcRect/>
          <a:stretch>
            <a:fillRect/>
          </a:stretch>
        </p:blipFill>
        <p:spPr bwMode="auto">
          <a:xfrm>
            <a:off x="228600" y="3505200"/>
            <a:ext cx="6019800" cy="1066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400800" y="3484588"/>
            <a:ext cx="2286000" cy="1049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Costos</a:t>
            </a:r>
            <a:endParaRPr lang="es-ES" sz="3600" b="1" dirty="0"/>
          </a:p>
        </p:txBody>
      </p:sp>
      <p:sp>
        <p:nvSpPr>
          <p:cNvPr id="5" name="2 Marcador de contenido"/>
          <p:cNvSpPr txBox="1">
            <a:spLocks/>
          </p:cNvSpPr>
          <p:nvPr/>
        </p:nvSpPr>
        <p:spPr>
          <a:xfrm>
            <a:off x="381000" y="2590800"/>
            <a:ext cx="8229600" cy="1905000"/>
          </a:xfrm>
          <a:prstGeom prst="rect">
            <a:avLst/>
          </a:prstGeom>
        </p:spPr>
        <p:txBody>
          <a:bodyPr vert="horz" lIns="91440" tIns="45720" rIns="91440" bIns="45720" rtlCol="0">
            <a:normAutofit fontScale="92500" lnSpcReduction="10000"/>
          </a:bodyPr>
          <a:lstStyle/>
          <a:p>
            <a:pPr lvl="0" algn="just">
              <a:buFont typeface="Arial" pitchFamily="34" charset="0"/>
              <a:buChar char="•"/>
            </a:pPr>
            <a:r>
              <a:rPr lang="es-ES" sz="2800" b="1" dirty="0" smtClean="0"/>
              <a:t> Costos variables: </a:t>
            </a:r>
            <a:r>
              <a:rPr lang="es-ES" sz="2800" dirty="0" smtClean="0"/>
              <a:t>Al </a:t>
            </a:r>
            <a:r>
              <a:rPr lang="es-ES" sz="2800" dirty="0"/>
              <a:t>no existir producción y solo tratarse de comercialización de productos finales o terminados, no se incurren en costos que se varíen de acuerdo al volumen de ventas a excepción de las comisiones por ventas, las cuales serán del 2% del total de ventas.</a:t>
            </a:r>
            <a:endParaRPr lang="en-US" sz="2800" dirty="0"/>
          </a:p>
        </p:txBody>
      </p:sp>
      <p:pic>
        <p:nvPicPr>
          <p:cNvPr id="22530" name="Picture 2" descr="http://2.bp.blogspot.com/-VZkC20A34Ew/Ti889UZ-CNI/AAAAAAAAALw/Q_SiQTEAIp0/s1600/Dinero.jpg"/>
          <p:cNvPicPr>
            <a:picLocks noChangeAspect="1" noChangeArrowheads="1"/>
          </p:cNvPicPr>
          <p:nvPr/>
        </p:nvPicPr>
        <p:blipFill>
          <a:blip r:embed="rId2" cstate="print"/>
          <a:srcRect/>
          <a:stretch>
            <a:fillRect/>
          </a:stretch>
        </p:blipFill>
        <p:spPr bwMode="auto">
          <a:xfrm>
            <a:off x="5715000" y="3962400"/>
            <a:ext cx="3124200" cy="269301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Costos</a:t>
            </a:r>
            <a:endParaRPr lang="es-ES" sz="3600" b="1" dirty="0"/>
          </a:p>
        </p:txBody>
      </p:sp>
      <p:sp>
        <p:nvSpPr>
          <p:cNvPr id="5" name="2 Marcador de contenido"/>
          <p:cNvSpPr txBox="1">
            <a:spLocks/>
          </p:cNvSpPr>
          <p:nvPr/>
        </p:nvSpPr>
        <p:spPr>
          <a:xfrm>
            <a:off x="381000" y="2590800"/>
            <a:ext cx="8229600" cy="2438400"/>
          </a:xfrm>
          <a:prstGeom prst="rect">
            <a:avLst/>
          </a:prstGeom>
        </p:spPr>
        <p:txBody>
          <a:bodyPr vert="horz" lIns="91440" tIns="45720" rIns="91440" bIns="45720" rtlCol="0">
            <a:normAutofit fontScale="92500" lnSpcReduction="20000"/>
          </a:bodyPr>
          <a:lstStyle/>
          <a:p>
            <a:pPr lvl="0" algn="just">
              <a:buFont typeface="Arial" pitchFamily="34" charset="0"/>
              <a:buChar char="•"/>
            </a:pPr>
            <a:r>
              <a:rPr lang="es-ES" sz="2800" b="1" dirty="0" smtClean="0"/>
              <a:t>Costos fijos: </a:t>
            </a:r>
            <a:r>
              <a:rPr lang="es-ES" sz="2800" dirty="0" smtClean="0"/>
              <a:t>Existen varios costos de este tipo en esta línea de negocio que se los resumen en:</a:t>
            </a:r>
          </a:p>
          <a:p>
            <a:pPr lvl="1" algn="just">
              <a:buFont typeface="Arial" pitchFamily="34" charset="0"/>
              <a:buChar char="•"/>
            </a:pPr>
            <a:r>
              <a:rPr lang="es-ES" sz="2800" dirty="0" smtClean="0"/>
              <a:t>Sueldos y Salarios</a:t>
            </a:r>
          </a:p>
          <a:p>
            <a:pPr lvl="1" algn="just">
              <a:buFont typeface="Arial" pitchFamily="34" charset="0"/>
              <a:buChar char="•"/>
            </a:pPr>
            <a:r>
              <a:rPr lang="es-ES" sz="2800" dirty="0" smtClean="0"/>
              <a:t>Arriendo</a:t>
            </a:r>
          </a:p>
          <a:p>
            <a:pPr lvl="1" algn="just">
              <a:buFont typeface="Arial" pitchFamily="34" charset="0"/>
              <a:buChar char="•"/>
            </a:pPr>
            <a:r>
              <a:rPr lang="es-ES" sz="2800" dirty="0" smtClean="0"/>
              <a:t>Servicios Básicos</a:t>
            </a:r>
          </a:p>
          <a:p>
            <a:pPr lvl="1" algn="just">
              <a:buFont typeface="Arial" pitchFamily="34" charset="0"/>
              <a:buChar char="•"/>
            </a:pPr>
            <a:r>
              <a:rPr lang="es-ES" sz="2800" dirty="0" smtClean="0"/>
              <a:t>Suministros de Oficina</a:t>
            </a:r>
          </a:p>
          <a:p>
            <a:pPr lvl="1" algn="just">
              <a:buFont typeface="Arial" pitchFamily="34" charset="0"/>
              <a:buChar char="•"/>
            </a:pPr>
            <a:r>
              <a:rPr lang="es-ES" sz="2800" dirty="0" smtClean="0"/>
              <a:t>Marketing</a:t>
            </a:r>
          </a:p>
        </p:txBody>
      </p:sp>
      <p:pic>
        <p:nvPicPr>
          <p:cNvPr id="4098" name="Picture 2"/>
          <p:cNvPicPr>
            <a:picLocks noChangeAspect="1" noChangeArrowheads="1"/>
          </p:cNvPicPr>
          <p:nvPr/>
        </p:nvPicPr>
        <p:blipFill>
          <a:blip r:embed="rId2" cstate="print"/>
          <a:srcRect/>
          <a:stretch>
            <a:fillRect/>
          </a:stretch>
        </p:blipFill>
        <p:spPr bwMode="auto">
          <a:xfrm>
            <a:off x="990600" y="5105400"/>
            <a:ext cx="7467600"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err="1" smtClean="0"/>
              <a:t>Analisis</a:t>
            </a:r>
            <a:r>
              <a:rPr lang="es-ES" sz="3600" b="1" dirty="0" smtClean="0"/>
              <a:t> Costo-Volumen-Utilidad</a:t>
            </a:r>
            <a:endParaRPr lang="es-ES" sz="3600" b="1" dirty="0"/>
          </a:p>
        </p:txBody>
      </p:sp>
      <p:pic>
        <p:nvPicPr>
          <p:cNvPr id="7" name="6 Imagen"/>
          <p:cNvPicPr/>
          <p:nvPr/>
        </p:nvPicPr>
        <p:blipFill>
          <a:blip r:embed="rId2" cstate="print"/>
          <a:srcRect/>
          <a:stretch>
            <a:fillRect/>
          </a:stretch>
        </p:blipFill>
        <p:spPr bwMode="auto">
          <a:xfrm>
            <a:off x="914400" y="2438400"/>
            <a:ext cx="7848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err="1" smtClean="0"/>
              <a:t>Analisis</a:t>
            </a:r>
            <a:r>
              <a:rPr lang="es-ES" sz="3600" b="1" dirty="0" smtClean="0"/>
              <a:t> Costo-Volumen-Utilidad</a:t>
            </a:r>
            <a:endParaRPr lang="es-ES" sz="3600" b="1" dirty="0"/>
          </a:p>
        </p:txBody>
      </p:sp>
      <p:pic>
        <p:nvPicPr>
          <p:cNvPr id="5" name="4 Imagen"/>
          <p:cNvPicPr/>
          <p:nvPr/>
        </p:nvPicPr>
        <p:blipFill>
          <a:blip r:embed="rId2" cstate="print"/>
          <a:srcRect/>
          <a:stretch>
            <a:fillRect/>
          </a:stretch>
        </p:blipFill>
        <p:spPr bwMode="auto">
          <a:xfrm>
            <a:off x="1295400" y="3124200"/>
            <a:ext cx="2514600" cy="1828800"/>
          </a:xfrm>
          <a:prstGeom prst="rect">
            <a:avLst/>
          </a:prstGeom>
          <a:noFill/>
          <a:ln w="9525">
            <a:noFill/>
            <a:miter lim="800000"/>
            <a:headEnd/>
            <a:tailEnd/>
          </a:ln>
        </p:spPr>
      </p:pic>
      <p:pic>
        <p:nvPicPr>
          <p:cNvPr id="24580" name="Picture 4" descr="http://www.crisisynegocio.com/wp-content/uploads/2011/03/costo-oportunidad.jpg"/>
          <p:cNvPicPr>
            <a:picLocks noChangeAspect="1" noChangeArrowheads="1"/>
          </p:cNvPicPr>
          <p:nvPr/>
        </p:nvPicPr>
        <p:blipFill>
          <a:blip r:embed="rId3" cstate="print"/>
          <a:srcRect/>
          <a:stretch>
            <a:fillRect/>
          </a:stretch>
        </p:blipFill>
        <p:spPr bwMode="auto">
          <a:xfrm>
            <a:off x="4495800" y="3048000"/>
            <a:ext cx="3810000" cy="31813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0"/>
            <a:ext cx="8229600" cy="1143000"/>
          </a:xfrm>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381000" y="762000"/>
            <a:ext cx="8229600" cy="761999"/>
          </a:xfrm>
        </p:spPr>
        <p:txBody>
          <a:bodyPr>
            <a:noAutofit/>
          </a:bodyPr>
          <a:lstStyle/>
          <a:p>
            <a:pPr algn="ctr">
              <a:buNone/>
            </a:pPr>
            <a:r>
              <a:rPr lang="es-ES" sz="3600" b="1" dirty="0" smtClean="0"/>
              <a:t>Capital de trabajo</a:t>
            </a:r>
            <a:endParaRPr lang="es-ES" sz="3600" b="1" dirty="0"/>
          </a:p>
        </p:txBody>
      </p:sp>
      <p:pic>
        <p:nvPicPr>
          <p:cNvPr id="5123" name="Picture 3"/>
          <p:cNvPicPr>
            <a:picLocks noChangeAspect="1" noChangeArrowheads="1"/>
          </p:cNvPicPr>
          <p:nvPr/>
        </p:nvPicPr>
        <p:blipFill>
          <a:blip r:embed="rId2" cstate="print"/>
          <a:srcRect/>
          <a:stretch>
            <a:fillRect/>
          </a:stretch>
        </p:blipFill>
        <p:spPr bwMode="auto">
          <a:xfrm>
            <a:off x="3048000" y="5791200"/>
            <a:ext cx="4802909" cy="412750"/>
          </a:xfrm>
          <a:prstGeom prst="rect">
            <a:avLst/>
          </a:prstGeom>
          <a:noFill/>
          <a:ln w="9525">
            <a:noFill/>
            <a:miter lim="800000"/>
            <a:headEnd/>
            <a:tailEnd/>
          </a:ln>
          <a:effectLst/>
        </p:spPr>
      </p:pic>
      <p:sp>
        <p:nvSpPr>
          <p:cNvPr id="8" name="TextBox 7"/>
          <p:cNvSpPr txBox="1"/>
          <p:nvPr/>
        </p:nvSpPr>
        <p:spPr>
          <a:xfrm>
            <a:off x="914400" y="1447801"/>
            <a:ext cx="6705600" cy="4893647"/>
          </a:xfrm>
          <a:prstGeom prst="rect">
            <a:avLst/>
          </a:prstGeom>
          <a:noFill/>
        </p:spPr>
        <p:txBody>
          <a:bodyPr wrap="square" rtlCol="0">
            <a:spAutoFit/>
          </a:bodyPr>
          <a:lstStyle/>
          <a:p>
            <a:pPr algn="just"/>
            <a:r>
              <a:rPr lang="es-EC" sz="2400" dirty="0" smtClean="0"/>
              <a:t>El Capital de trabajo se lo estimo mediante el método de déficit acumulado, con la proyección de flujo de efectivo tanto para los ingresos por ventas como para las compras que se realizan dentro del país e importaciones. </a:t>
            </a:r>
          </a:p>
          <a:p>
            <a:pPr algn="just"/>
            <a:endParaRPr lang="es-EC" sz="2400" dirty="0" smtClean="0"/>
          </a:p>
          <a:p>
            <a:pPr algn="just"/>
            <a:endParaRPr lang="es-EC" sz="2400" dirty="0" smtClean="0"/>
          </a:p>
          <a:p>
            <a:pPr algn="just"/>
            <a:endParaRPr lang="es-EC" sz="2400" dirty="0" smtClean="0"/>
          </a:p>
          <a:p>
            <a:pPr algn="just"/>
            <a:endParaRPr lang="es-EC" sz="2400" dirty="0" smtClean="0"/>
          </a:p>
          <a:p>
            <a:pPr algn="just"/>
            <a:endParaRPr lang="es-EC" sz="2400" dirty="0" smtClean="0"/>
          </a:p>
          <a:p>
            <a:pPr algn="just"/>
            <a:endParaRPr lang="es-EC" sz="2400" dirty="0" smtClean="0"/>
          </a:p>
          <a:p>
            <a:endParaRPr lang="es-EC" sz="1600" dirty="0" smtClean="0"/>
          </a:p>
          <a:p>
            <a:endParaRPr lang="es-EC" sz="1600" dirty="0" smtClean="0"/>
          </a:p>
          <a:p>
            <a:endParaRPr lang="es-EC" sz="1600" dirty="0" smtClean="0"/>
          </a:p>
        </p:txBody>
      </p:sp>
      <p:pic>
        <p:nvPicPr>
          <p:cNvPr id="9" name="Picture 2" descr="http://t1.gstatic.com/images?q=tbn:ANd9GcTdb94FqHbjrzuTw66_X0etR631re4jjkdxw_zjWxGUBe_lsC3b"/>
          <p:cNvPicPr>
            <a:picLocks noChangeAspect="1" noChangeArrowheads="1"/>
          </p:cNvPicPr>
          <p:nvPr/>
        </p:nvPicPr>
        <p:blipFill>
          <a:blip r:embed="rId3" cstate="print"/>
          <a:srcRect/>
          <a:stretch>
            <a:fillRect/>
          </a:stretch>
        </p:blipFill>
        <p:spPr bwMode="auto">
          <a:xfrm>
            <a:off x="4953000" y="3352800"/>
            <a:ext cx="2895600" cy="2191265"/>
          </a:xfrm>
          <a:prstGeom prst="rect">
            <a:avLst/>
          </a:prstGeom>
          <a:noFill/>
        </p:spPr>
      </p:pic>
      <p:sp>
        <p:nvSpPr>
          <p:cNvPr id="7" name="6 CuadroTexto"/>
          <p:cNvSpPr txBox="1"/>
          <p:nvPr/>
        </p:nvSpPr>
        <p:spPr>
          <a:xfrm>
            <a:off x="914400" y="3581400"/>
            <a:ext cx="3276600" cy="2215991"/>
          </a:xfrm>
          <a:prstGeom prst="rect">
            <a:avLst/>
          </a:prstGeom>
          <a:noFill/>
        </p:spPr>
        <p:txBody>
          <a:bodyPr wrap="square" rtlCol="0">
            <a:spAutoFit/>
          </a:bodyPr>
          <a:lstStyle/>
          <a:p>
            <a:pPr algn="just"/>
            <a:r>
              <a:rPr lang="es-EC" sz="2400" dirty="0" smtClean="0"/>
              <a:t>El resultado obtenido a ser usado para el normal desarrollo de las actividades del negocio a corto plazo es:</a:t>
            </a:r>
          </a:p>
          <a:p>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Estructura de capital</a:t>
            </a:r>
            <a:endParaRPr lang="es-ES" sz="3600" b="1" dirty="0"/>
          </a:p>
        </p:txBody>
      </p:sp>
      <p:pic>
        <p:nvPicPr>
          <p:cNvPr id="6" name="5 Imagen"/>
          <p:cNvPicPr/>
          <p:nvPr/>
        </p:nvPicPr>
        <p:blipFill>
          <a:blip r:embed="rId2" cstate="print"/>
          <a:srcRect/>
          <a:stretch>
            <a:fillRect/>
          </a:stretch>
        </p:blipFill>
        <p:spPr bwMode="auto">
          <a:xfrm>
            <a:off x="1295400" y="2667000"/>
            <a:ext cx="6553200" cy="914399"/>
          </a:xfrm>
          <a:prstGeom prst="rect">
            <a:avLst/>
          </a:prstGeom>
          <a:noFill/>
          <a:ln w="9525">
            <a:noFill/>
            <a:miter lim="800000"/>
            <a:headEnd/>
            <a:tailEnd/>
          </a:ln>
        </p:spPr>
      </p:pic>
      <p:pic>
        <p:nvPicPr>
          <p:cNvPr id="32770" name="Picture 2" descr="http://t3.gstatic.com/images?q=tbn:ANd9GcQ_s0ed_l2boW-9wh2DzDYIeKR_suKRA_MJQHPX1bwfW1CEVAPkdg"/>
          <p:cNvPicPr>
            <a:picLocks noChangeAspect="1" noChangeArrowheads="1"/>
          </p:cNvPicPr>
          <p:nvPr/>
        </p:nvPicPr>
        <p:blipFill>
          <a:blip r:embed="rId3" cstate="print"/>
          <a:srcRect/>
          <a:stretch>
            <a:fillRect/>
          </a:stretch>
        </p:blipFill>
        <p:spPr bwMode="auto">
          <a:xfrm>
            <a:off x="2895600" y="4114800"/>
            <a:ext cx="3371850" cy="226430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Ingresos del proyecto</a:t>
            </a:r>
            <a:endParaRPr lang="es-ES" sz="3600" b="1" dirty="0"/>
          </a:p>
        </p:txBody>
      </p:sp>
      <p:pic>
        <p:nvPicPr>
          <p:cNvPr id="8193" name="Picture 1"/>
          <p:cNvPicPr>
            <a:picLocks noChangeAspect="1" noChangeArrowheads="1"/>
          </p:cNvPicPr>
          <p:nvPr/>
        </p:nvPicPr>
        <p:blipFill>
          <a:blip r:embed="rId2" cstate="print"/>
          <a:srcRect/>
          <a:stretch>
            <a:fillRect/>
          </a:stretch>
        </p:blipFill>
        <p:spPr bwMode="auto">
          <a:xfrm>
            <a:off x="381000" y="5410200"/>
            <a:ext cx="8377237" cy="906443"/>
          </a:xfrm>
          <a:prstGeom prst="rect">
            <a:avLst/>
          </a:prstGeom>
          <a:noFill/>
          <a:ln w="9525">
            <a:noFill/>
            <a:miter lim="800000"/>
            <a:headEnd/>
            <a:tailEnd/>
          </a:ln>
          <a:effectLst/>
        </p:spPr>
      </p:pic>
      <p:sp>
        <p:nvSpPr>
          <p:cNvPr id="8" name="TextBox 7"/>
          <p:cNvSpPr txBox="1"/>
          <p:nvPr/>
        </p:nvSpPr>
        <p:spPr>
          <a:xfrm>
            <a:off x="762000" y="2286000"/>
            <a:ext cx="6934200" cy="3108543"/>
          </a:xfrm>
          <a:prstGeom prst="rect">
            <a:avLst/>
          </a:prstGeom>
          <a:noFill/>
        </p:spPr>
        <p:txBody>
          <a:bodyPr wrap="square" rtlCol="0">
            <a:spAutoFit/>
          </a:bodyPr>
          <a:lstStyle/>
          <a:p>
            <a:pPr algn="just">
              <a:buFont typeface="Arial" pitchFamily="34" charset="0"/>
              <a:buChar char="•"/>
            </a:pPr>
            <a:r>
              <a:rPr lang="es-EC" sz="2400" dirty="0" smtClean="0"/>
              <a:t> </a:t>
            </a:r>
            <a:r>
              <a:rPr lang="es-EC" sz="2800" dirty="0" smtClean="0"/>
              <a:t>Al ser un proyecto comercial sus ingresos dependen exclusivamente de las VENTAS de la mercadería al por MENOR al publico y por MAYOR a otros locales comerciales.</a:t>
            </a:r>
          </a:p>
          <a:p>
            <a:pPr algn="just"/>
            <a:endParaRPr lang="es-EC" sz="2800" dirty="0" smtClean="0"/>
          </a:p>
          <a:p>
            <a:pPr algn="just">
              <a:buFont typeface="Arial" pitchFamily="34" charset="0"/>
              <a:buChar char="•"/>
            </a:pPr>
            <a:r>
              <a:rPr lang="es-EC" sz="2800" dirty="0" smtClean="0"/>
              <a:t> La venta de la LINEA VIAJERA resalta como la de mayor valor.</a:t>
            </a:r>
            <a:endParaRPr lang="es-EC"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Política de cobranza</a:t>
            </a:r>
            <a:endParaRPr lang="es-ES" sz="3600" b="1" dirty="0"/>
          </a:p>
        </p:txBody>
      </p:sp>
      <p:pic>
        <p:nvPicPr>
          <p:cNvPr id="5" name="4 Imagen"/>
          <p:cNvPicPr/>
          <p:nvPr/>
        </p:nvPicPr>
        <p:blipFill>
          <a:blip r:embed="rId2" cstate="print"/>
          <a:srcRect/>
          <a:stretch>
            <a:fillRect/>
          </a:stretch>
        </p:blipFill>
        <p:spPr bwMode="auto">
          <a:xfrm>
            <a:off x="5867400" y="2286000"/>
            <a:ext cx="2286000" cy="1295400"/>
          </a:xfrm>
          <a:prstGeom prst="rect">
            <a:avLst/>
          </a:prstGeom>
          <a:noFill/>
          <a:ln w="9525">
            <a:noFill/>
            <a:miter lim="800000"/>
            <a:headEnd/>
            <a:tailEnd/>
          </a:ln>
        </p:spPr>
      </p:pic>
      <p:sp>
        <p:nvSpPr>
          <p:cNvPr id="6" name="2 Marcador de contenido"/>
          <p:cNvSpPr txBox="1">
            <a:spLocks/>
          </p:cNvSpPr>
          <p:nvPr/>
        </p:nvSpPr>
        <p:spPr>
          <a:xfrm>
            <a:off x="609600" y="3581400"/>
            <a:ext cx="8229600" cy="7619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1" i="0" u="none" strike="noStrike" kern="1200" cap="none" spc="0" normalizeH="0" baseline="0" noProof="0" dirty="0" smtClean="0">
                <a:ln>
                  <a:noFill/>
                </a:ln>
                <a:solidFill>
                  <a:schemeClr val="tx1"/>
                </a:solidFill>
                <a:effectLst/>
                <a:uLnTx/>
                <a:uFillTx/>
                <a:latin typeface="+mn-lt"/>
                <a:ea typeface="+mn-ea"/>
                <a:cs typeface="+mn-cs"/>
              </a:rPr>
              <a:t>Costo de mercadería</a:t>
            </a:r>
          </a:p>
        </p:txBody>
      </p:sp>
      <p:pic>
        <p:nvPicPr>
          <p:cNvPr id="8" name="Picture 3"/>
          <p:cNvPicPr/>
          <p:nvPr/>
        </p:nvPicPr>
        <p:blipFill>
          <a:blip r:embed="rId3" cstate="print"/>
          <a:srcRect/>
          <a:stretch>
            <a:fillRect/>
          </a:stretch>
        </p:blipFill>
        <p:spPr bwMode="auto">
          <a:xfrm>
            <a:off x="2209800" y="4343400"/>
            <a:ext cx="4800600" cy="2133600"/>
          </a:xfrm>
          <a:prstGeom prst="rect">
            <a:avLst/>
          </a:prstGeom>
          <a:noFill/>
          <a:ln w="9525">
            <a:noFill/>
            <a:miter lim="800000"/>
            <a:headEnd/>
            <a:tailEnd/>
          </a:ln>
        </p:spPr>
      </p:pic>
      <p:sp>
        <p:nvSpPr>
          <p:cNvPr id="9" name="8 CuadroTexto"/>
          <p:cNvSpPr txBox="1"/>
          <p:nvPr/>
        </p:nvSpPr>
        <p:spPr>
          <a:xfrm>
            <a:off x="609600" y="2362200"/>
            <a:ext cx="4267200" cy="1200329"/>
          </a:xfrm>
          <a:prstGeom prst="rect">
            <a:avLst/>
          </a:prstGeom>
          <a:noFill/>
        </p:spPr>
        <p:txBody>
          <a:bodyPr wrap="square" rtlCol="0">
            <a:spAutoFit/>
          </a:bodyPr>
          <a:lstStyle/>
          <a:p>
            <a:pPr algn="just"/>
            <a:r>
              <a:rPr lang="es-ES" dirty="0"/>
              <a:t> La política de cobranza </a:t>
            </a:r>
            <a:r>
              <a:rPr lang="es-ES" dirty="0" smtClean="0"/>
              <a:t>al por menor es </a:t>
            </a:r>
            <a:r>
              <a:rPr lang="es-ES" dirty="0"/>
              <a:t>al </a:t>
            </a:r>
            <a:r>
              <a:rPr lang="es-ES" dirty="0" smtClean="0"/>
              <a:t>contado; </a:t>
            </a:r>
            <a:r>
              <a:rPr lang="es-ES" dirty="0"/>
              <a:t>sin embargo, para las ventas al por mayor se establecerá una política de cobranzas de la siguiente manera: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CAPITULO </a:t>
            </a:r>
            <a:r>
              <a:rPr lang="es-ES" dirty="0" smtClean="0"/>
              <a:t>1</a:t>
            </a:r>
            <a:endParaRPr lang="es-ES" dirty="0"/>
          </a:p>
        </p:txBody>
      </p:sp>
      <p:sp>
        <p:nvSpPr>
          <p:cNvPr id="3" name="2 Subtítulo"/>
          <p:cNvSpPr>
            <a:spLocks noGrp="1"/>
          </p:cNvSpPr>
          <p:nvPr>
            <p:ph type="subTitle" idx="1"/>
          </p:nvPr>
        </p:nvSpPr>
        <p:spPr/>
        <p:txBody>
          <a:bodyPr/>
          <a:lstStyle/>
          <a:p>
            <a:r>
              <a:rPr lang="es-ES" sz="7200" dirty="0" smtClean="0"/>
              <a:t>Introducción</a:t>
            </a:r>
          </a:p>
          <a:p>
            <a:endParaRPr lang="es-ES" dirty="0"/>
          </a:p>
        </p:txBody>
      </p:sp>
      <p:sp>
        <p:nvSpPr>
          <p:cNvPr id="27652" name="AutoShape 4" descr="data:image/jpeg;base64,/9j/4AAQSkZJRgABAQAAAQABAAD/2wCEAAkGBhQSEBAPEBAQEBAQDw8QFRAREA8REBAQFBAVFhcQEhQXGyYeFxkjGRUUHy8gJScpLSwsFR4xNTAqNSYrLCkBCQoKDgwOGg8PGjUkHyIyKTEwMi0qLDE1NTQtLCkpLjI1LjUsLDUqNiw0LCk0MCkqLDEyMC8sKSwpLC4sLyopKf/AABEIAJwBRAMBIgACEQEDEQH/xAAbAAEAAgMBAQAAAAAAAAAAAAAAAwQCBQYBB//EADoQAAIBAgQDBwIEBQIHAAAAAAABAgMRBBIhMQVBUQYTImFxgZEyoUKxwdEHFCNS4RViFjNDcnPw8f/EABsBAQABBQEAAAAAAAAAAAAAAAAFAQIDBAYH/8QALREBAAICAQMDAgQHAQAAAAAAAAECAxEEITFBBRITUXEyYZGhBhRCscHR8CL/2gAMAwEAAhEDEQA/APuIAAAAAAAAAAAAAAAAAAAAAAAAAAAAAAAAAAAAAAAAAAAAAAAAAAAAAAAAAAAAAAAAAAAAAAAAAAAAAAABDXxCjZPdkxqO0dCTp95TaU4X8Lds6f4U+oF6jjVKWXm02vYsnJdn8RJTdSveCimox0e+8pNeXI6yMrpNap638gDdtXyKn+orckxmIjGNpv6rxtzemtvY4yPfd73StkzWVaTslHrJb3A7mlUUkpLZq5kR4aioQjBaqMUrvd25kgAAAAAAAAAAAAAAAAAAAAAAAAAAAAAAAAAAAAAAMZzsm3sjIjxFLNCUb2umr9PMCGeNXImoV1OKkv8A41yOJ4jj6tGXdzpzcuTinKMl1TX6nR8DxCjRipy8TblLfKm3td9NFcrobcC4KAcrx/tB3c8lk/E49Wkk9bf+7nVM+VdoMe4Y3Exndx73Tqk4pq3lrsa/IzTiruI2w5sk0ruIWMbxic04xTSel3+iMK/Eq04xjOpJxiopRTyxSSstFu/NmoxXGNVCjF1Ju7tlbsl5Frh9SpJN1YZHy6v1XIh8ufLeP/U9PojsmW9o6rdbidZqCdSUlTbcVLXdWtfcuUO0jgryg7pbWun7oovz+5VxuKcPppyldXzJNxXwVxcvJTp3+6uPkXr07vpnA8f3sG9LJpKzutVyNkcT/DTFyqRxLk/Cp00o7JO0r2Xwdtcm8d/fWLJOlvdXYBciq4mMd3525mRei/nldpcna5LSrqV1zRxGM4rKlUlC0pJyeWSjJ5k3py35WOo4HQmoudVOMpWtB7qPn0b6BWY02gACgAAAAAAAAAAAAAAAAAAAAAAAAAAAAA8lKyuyGdfTQY6DdOSj9VrpdWnexzc+NJXTdmtGno0+jQEfF+IRhJ57Lnmk9Gut2crxbthFpwp3m7rVaQ368yj2x4lGtUgk792pX6XbWn2+5oVEn+F6ZXJSMmTz4QHN9UtjvOPHHby3+P7cYqtFQ73u4JJWpXg5WW8pfU/mx0fZj+IuWPdYxydvprpOTa6VEtW/Ne/U+f2MYV4t2Uk30uTGTg4LU+Oa6+3dD4+dyK3+SLb+/Z3vaH+JzU8uFcYwX/UqR8U3/ti9l6q/oaDFOWKo1OIZk6irqlUilZS/pRcZx6Oys15XRoa+GjP6lrya0aN32alFYPGUFLM1VoVb20Syyhb1vYiPU+BirxtVr2118pHhcq/Iz6yWnrvp4aLDVZKvnV0lBq+2ra/Y3tHjMkvElLT0f2K3C8FCeIjTqXUJSipNOzS11TNxj+xU4/8AIqxqRbtadoSj5tq6a9Pg4vNxJ8RtMZOPPjq5vH8SlOSu/bkvRFrA8YlGCWjSutVtqdFiOy9ChhKrlatiZRilUktIvMrqlHlpfXf02OPjhfBKV7RTd9NbZraFtuJMV7KxxbW1WI6y+sdiIRp4RYic1F4qXeycnGMU1eEVH2in7lXtX27eHqvD0sinkhJ1Ju68ausq2enNvnscHDG54U6edyjSgoQi/wAMV0XXzKuN4bGo1JympJKN09LLZWfQy/Nqvsjo7XieiRiitr6t+Xj9fLd/8S4nvO+WIqZvVZLdMn029i1HtjUlV7ysk7xUbwVrW55W/X5NBh6ChFRTbXnuZyRirltWekpnNwMGasRasR9ujuMJxmnU1TUvTf3W6OswVW0Um/Z628j45hZqFSFT+ycZfDud5huPxaTUlb1N/Dl98OS9R4H8paNTuJdlTqp6czM1HA6rqXqfgtlT/ud9WvI25nRYAAAAAAAAAAAAAAAAAAAAAAAAAAAAA8aOTxWDhOo1UjFyi3G7W9nzOsuc92gpZZxqL8as/wDuXP4/IDQdquycJ0J14WjVpQlO6Wk4RV3CSXOydmfOqU7pNapq6a2aPqVLiEpKcJWaTtbrFpb/AHPjNFSw9avhne1KrNRUr/Rd5ZL1Vif9K5cxPxX7eEB6rxImPlp38ttVoqUXF3s+m5osfS7lwlGpm8W1ldW15Furi5Pnp0WiNv2Ho0quL7ivThVp1aFaLjNJ6pKV49H4XZrVEny81YpNojrCM4mG03isz0lqKmPlJb2Xlpc6HsFHPPEws3F0Y3t1VRWV+pteCdjlg6sqmJ7qvT+mk0pScXe+eUGrXt6nX4atTnF92425qKtZ+aOK9X/ijHhzfy1qTMTrdt9I3+WuuvPZ0PB9JtXWXetb6OWXAv6mZZoaW5O/sbalTlGK3aWl3+5s1hddfgsJcuXQ5zm/xHhw2iuGPf8AXrqP18/2TdONa34ujmsbgnU3lJaW8jUcR4O4YWpkpzcll28TtnTk9NXzOtxFaknbPFSvbKndt9LIzpx6b+W5LcLnY+djm1ImPruP+2s1ODJFp8df0fLsFgs8c+ayu9ld6O3sXMRjI08sXeTt5XsubMu085wxlduM6alOyvGUFJKKV1da7GmnhKtTPUhSq1Iw0lOMJSS56tGOaT7tOzpyaxii8dJnTeUcRGavF+3NHsmc9hK7Vmn7k/E+KyVN6203W7LPZ16NmOVHs3Z23Y3gcMTKpVqNSp0ZqGRbSqWUmpPok1p5nVYnhdNNNxi2ttFsuRzfYmEsNw+lFrLOSnWmmrNTm27NeSyr2N5hZyqOEW/FJpPyvuSeOkUjTiebyr8nJNpnp4h0/CH/AE79W7LyWn6F5MgpJJJJWSSSXkSpmRpMweI9AAAAAAAAAAAAAAAAAAAAAAAAAHjYZjJgeSkavjkM1KXWLUvjR/ZmwmytiNU0+aa+UBxOOrOEe9hrprH+5Ll6nOdpcBHEd3UjaFVLSUk7SjJXytrzt7nU1aWlSD5O/wA/5TKWFwalCDk23G8baW8LaX2sXUvNLRaveFl6Res1t2lx/C+yM6kl3zdOHPKry9LvRfc73s9wKhRko0aajKWjqS8VRrn4nt6KyMI07F7h1NufhtdJvX8jNl5OTL+KejFi42PF+GOrrKUYxjZJJfn6mox2GhGTlCMYuT8Vklm82Qvi6V09GtGno0/Moz4jnlpsufV9CE9WritxMny/Sdffx+7ewzPvjS1cwxFPNCUU3HNFrMt1dbmEZmakeWamJTDlMJ2axEa0HJ03TjNSclJ6pO/02vc+gcLUYxvz68zUymR/6g4XbvlvvyT6M6/0Dlzlz+zJ9Nx08/71v92jyaaruG+4th6delKlVipwktU+T6p8muTRy+BwMcNBUad8sHLVu8pNvWTfVlyPFXUeWHib+F5t8iLGU8srXvpe522o3to++3t9u+jlu0vZyFRurTj3dVvxZV4J+corZ+a97mk4ZwhRqU51ruUJNqmotq62k5bN32R3MiCWCUpJ7NaXXTo7lvx13tsRy8vxzi30V6GJlUqOFssItXXOTsnbyR0fA43qN8oJq/m9P3NDgdFUqdXKX30/Q6TgNLLT82/y/wA3L2q3kJE0WVoMniwJUzIwRkgPQAAAAAAAAAAAAAAAAAAAAAAAYsjkzNkcgI5sq1WWJogqRA5zHQtWf+5P9/3NRTq5ZyhyvmXq9/yOpxuCzWfNbM1MuGPM20rvnuBjTVyejLK8xJRwmVJdCTugJJ0IVGs8VL1SZMuEJxtsuVuXoUI1LP0LOH4z4nCzuknfS1m/8Fl6VvWa2jcSrEzE7hQpytKULpuEnF2ezXL4afuWLnI8Zx0qPE3OLsq9GnKUfwycW4ar0S1NxiuO2gnCNpNc9VH06nmnqHAnBnmlO3hLYsvuruWzw8VOrGlmSbi52vrkVru3q0vc2tfBxS6JcjhuxeJbxOKrSblJRp07vV6tya+0Toq/FpSnKFrJJPfe9/2Oz9G4VePgi39Vu8/4aHIyTa2vCaUlG+XT0KcpZvF1/IyTu0ifuiba6hMqYjF2Ttvt7m6eFuVp8Jve1nfXXk/UCpThanGP90or2Wr/ACOowUbRivI12F4bs5JPLtzsbelACzTZYgV4IngBNEyRhEzQHoAAAAAAAAAAAAAAAAAAAAAeM9AGDMJEjMGBFJEUok7RhJAVZwIZ0i5KJFKIFGVMjlEuTiQTiBqsTK0teb+5RxVXupqpZtNZZW3tfR+xa41DwStva/uiDGeKlfrFP5VwNd2hwEasVUS/rUnePXfWHo/2KksPKSypeK3Pl6m77w9TI3l+nU5N63mda7/mzUyzSJhBw2iqNJQhHVK8m1a8t3Js9wMXJOpL6p2duitoieUtH6P8iOvLLQk1ypy+cpIxERGoYVnAzUndarXXqbKEDWcHp2jFdIm5pxKhGmSwpGcIEsYAYwpk8YiMSSMQPYxJIo8SJIoDKJkjxHqA9AAAAAAAAAAAAAAAAAAAAAAAB4zFmR40Bg0YNEjRi0BE0RyiTtGEogVpRK9WJclAhnTA0XFI6P0ZQoa4eH/jS+Fb9Df4vCZk00ameFyRyJNJXtvbe4Grw9e+xaSJKXDkrWT03e19Ni1/KgaqvXtp10+SXibtQl5qK+ZpFqeA38N79N0zNcPc1llHw3V787O4GfC4XS9EbinAiwuFUUklYuQgAjEljERiSJAIozSCRmkASM0jxIzQBGR4j0AAAAAAAAAAAAAAAAAAAAAAAAAeHoAxaPGjM8YEbRg4krPGgIXEjcCw0YtAVZUyKVAuuJjlA17wvkefyxsMp5lApLDmSolvKe5QII0iSMCVRMlEDBRM1EySPUgPEjJI9segEjJI8R6B6AAAAAAAAAA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7" name="Picture 3" descr="C:\Archivos de programa\Microsoft Office\MEDIA\CAGCAT10\j0149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1282" y="381000"/>
            <a:ext cx="2144162" cy="217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87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smtClean="0"/>
              <a:t>Modelo CAPM</a:t>
            </a:r>
            <a:endParaRPr lang="es-ES" sz="3600" b="1" dirty="0"/>
          </a:p>
        </p:txBody>
      </p:sp>
      <p:sp>
        <p:nvSpPr>
          <p:cNvPr id="9" name="8 CuadroTexto"/>
          <p:cNvSpPr txBox="1"/>
          <p:nvPr/>
        </p:nvSpPr>
        <p:spPr>
          <a:xfrm>
            <a:off x="609600" y="2362201"/>
            <a:ext cx="7924800" cy="2308324"/>
          </a:xfrm>
          <a:prstGeom prst="rect">
            <a:avLst/>
          </a:prstGeom>
          <a:noFill/>
        </p:spPr>
        <p:txBody>
          <a:bodyPr wrap="square" rtlCol="0">
            <a:spAutoFit/>
          </a:bodyPr>
          <a:lstStyle/>
          <a:p>
            <a:pPr algn="just"/>
            <a:r>
              <a:rPr lang="es-ES" sz="2400" dirty="0" smtClean="0"/>
              <a:t>Para realizar el calculo del modelo CAPM se consideraron dos puntos:</a:t>
            </a:r>
          </a:p>
          <a:p>
            <a:pPr algn="just">
              <a:buFont typeface="Arial" pitchFamily="34" charset="0"/>
              <a:buChar char="•"/>
            </a:pPr>
            <a:r>
              <a:rPr lang="es-ES" sz="2400" dirty="0" smtClean="0"/>
              <a:t>Calculo realizado mediante			</a:t>
            </a:r>
          </a:p>
          <a:p>
            <a:pPr algn="just">
              <a:buFont typeface="Arial" pitchFamily="34" charset="0"/>
              <a:buChar char="•"/>
            </a:pPr>
            <a:r>
              <a:rPr lang="es-ES" sz="2400" dirty="0" smtClean="0"/>
              <a:t>Consultas sobre rentabilidad esperada a personas que trabajen en el giro del negocio</a:t>
            </a:r>
          </a:p>
          <a:p>
            <a:pPr algn="just">
              <a:buFont typeface="Arial" pitchFamily="34" charset="0"/>
              <a:buChar char="•"/>
            </a:pPr>
            <a:endParaRPr lang="es-ES" sz="24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43400" y="3048000"/>
            <a:ext cx="2505456" cy="457200"/>
          </a:xfrm>
          <a:prstGeom prst="rect">
            <a:avLst/>
          </a:prstGeom>
          <a:noFill/>
        </p:spPr>
      </p:pic>
      <p:pic>
        <p:nvPicPr>
          <p:cNvPr id="7" name="6 Imagen"/>
          <p:cNvPicPr/>
          <p:nvPr/>
        </p:nvPicPr>
        <p:blipFill>
          <a:blip r:embed="rId3" cstate="print"/>
          <a:srcRect/>
          <a:stretch>
            <a:fillRect/>
          </a:stretch>
        </p:blipFill>
        <p:spPr bwMode="auto">
          <a:xfrm>
            <a:off x="5105400" y="4495800"/>
            <a:ext cx="3200400" cy="1066800"/>
          </a:xfrm>
          <a:prstGeom prst="rect">
            <a:avLst/>
          </a:prstGeom>
          <a:noFill/>
          <a:ln w="9525">
            <a:noFill/>
            <a:miter lim="800000"/>
            <a:headEnd/>
            <a:tailEnd/>
          </a:ln>
        </p:spPr>
      </p:pic>
      <p:sp>
        <p:nvSpPr>
          <p:cNvPr id="8" name="7 CuadroTexto"/>
          <p:cNvSpPr txBox="1"/>
          <p:nvPr/>
        </p:nvSpPr>
        <p:spPr>
          <a:xfrm>
            <a:off x="762000" y="4419600"/>
            <a:ext cx="3886200" cy="1200329"/>
          </a:xfrm>
          <a:prstGeom prst="rect">
            <a:avLst/>
          </a:prstGeom>
          <a:noFill/>
        </p:spPr>
        <p:txBody>
          <a:bodyPr wrap="square" rtlCol="0">
            <a:spAutoFit/>
          </a:bodyPr>
          <a:lstStyle/>
          <a:p>
            <a:pPr algn="just"/>
            <a:r>
              <a:rPr lang="es-ES" sz="2400" dirty="0" smtClean="0"/>
              <a:t>Se dieron ponderaciones a cada calculo realizado para obtener la TMAR</a:t>
            </a:r>
            <a:endParaRPr lang="es-E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Flujo de caja</a:t>
            </a:r>
            <a:endParaRPr lang="es-ES" sz="3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7890" name="Picture 2"/>
          <p:cNvPicPr>
            <a:picLocks noChangeAspect="1" noChangeArrowheads="1"/>
          </p:cNvPicPr>
          <p:nvPr/>
        </p:nvPicPr>
        <p:blipFill>
          <a:blip r:embed="rId2" cstate="print"/>
          <a:srcRect/>
          <a:stretch>
            <a:fillRect/>
          </a:stretch>
        </p:blipFill>
        <p:spPr bwMode="auto">
          <a:xfrm>
            <a:off x="228600" y="2362200"/>
            <a:ext cx="8677275" cy="4010025"/>
          </a:xfrm>
          <a:prstGeom prst="rect">
            <a:avLst/>
          </a:prstGeom>
          <a:noFill/>
          <a:ln w="9525">
            <a:noFill/>
            <a:miter lim="800000"/>
            <a:headEnd/>
            <a:tailEnd/>
          </a:ln>
          <a:effectLst/>
        </p:spPr>
      </p:pic>
      <p:pic>
        <p:nvPicPr>
          <p:cNvPr id="37892" name="Picture 4" descr="http://t1.gstatic.com/images?q=tbn:ANd9GcSvv-vdPPHmNP-a0Z5B8VWOqLqlZazAewqtr1tQ0IeKN-oSSrn9"/>
          <p:cNvPicPr>
            <a:picLocks noChangeAspect="1" noChangeArrowheads="1"/>
          </p:cNvPicPr>
          <p:nvPr/>
        </p:nvPicPr>
        <p:blipFill>
          <a:blip r:embed="rId3" cstate="print"/>
          <a:srcRect t="18333" r="14286" b="15000"/>
          <a:stretch>
            <a:fillRect/>
          </a:stretch>
        </p:blipFill>
        <p:spPr bwMode="auto">
          <a:xfrm flipH="1">
            <a:off x="3962400" y="6019800"/>
            <a:ext cx="685800" cy="609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3.gstatic.com/images?q=tbn:ANd9GcTMvAhm5MnLXgyhSQ_X0RzM1TNof8VXAvZf7vRh7WnXPXPz3-OxgA"/>
          <p:cNvPicPr>
            <a:picLocks noChangeAspect="1" noChangeArrowheads="1"/>
          </p:cNvPicPr>
          <p:nvPr/>
        </p:nvPicPr>
        <p:blipFill>
          <a:blip r:embed="rId2" cstate="print"/>
          <a:srcRect/>
          <a:stretch>
            <a:fillRect/>
          </a:stretch>
        </p:blipFill>
        <p:spPr bwMode="auto">
          <a:xfrm>
            <a:off x="3657600" y="1447800"/>
            <a:ext cx="3009900" cy="2400301"/>
          </a:xfrm>
          <a:prstGeom prst="rect">
            <a:avLst/>
          </a:prstGeom>
          <a:noFill/>
        </p:spPr>
      </p:pic>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Indicadores</a:t>
            </a:r>
            <a:endParaRPr lang="es-ES" sz="3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1295400" y="2667000"/>
            <a:ext cx="4572000" cy="1569660"/>
          </a:xfrm>
          <a:prstGeom prst="rect">
            <a:avLst/>
          </a:prstGeom>
          <a:noFill/>
        </p:spPr>
        <p:txBody>
          <a:bodyPr wrap="square" rtlCol="0">
            <a:spAutoFit/>
          </a:bodyPr>
          <a:lstStyle/>
          <a:p>
            <a:pPr algn="just">
              <a:buFont typeface="Arial" pitchFamily="34" charset="0"/>
              <a:buChar char="•"/>
            </a:pPr>
            <a:r>
              <a:rPr lang="es-ES" sz="2400" b="1" dirty="0" smtClean="0"/>
              <a:t>VAN: </a:t>
            </a:r>
            <a:r>
              <a:rPr lang="es-ES" sz="2400" dirty="0" smtClean="0"/>
              <a:t>$ 52,939.71</a:t>
            </a:r>
          </a:p>
          <a:p>
            <a:pPr algn="just">
              <a:buFont typeface="Arial" pitchFamily="34" charset="0"/>
              <a:buChar char="•"/>
            </a:pPr>
            <a:r>
              <a:rPr lang="es-ES" sz="2400" b="1" dirty="0" smtClean="0"/>
              <a:t>TIR: </a:t>
            </a:r>
            <a:r>
              <a:rPr lang="es-ES" sz="2400" dirty="0" smtClean="0"/>
              <a:t>41.55%</a:t>
            </a:r>
          </a:p>
          <a:p>
            <a:pPr algn="just">
              <a:buFont typeface="Arial" pitchFamily="34" charset="0"/>
              <a:buChar char="•"/>
            </a:pPr>
            <a:r>
              <a:rPr lang="es-ES" sz="2400" b="1" dirty="0" smtClean="0"/>
              <a:t>PAYBACK: </a:t>
            </a:r>
            <a:r>
              <a:rPr lang="es-ES" sz="2400" dirty="0" smtClean="0"/>
              <a:t>A</a:t>
            </a:r>
            <a:r>
              <a:rPr lang="es-ES" sz="2400" b="1" dirty="0" smtClean="0"/>
              <a:t>ñ</a:t>
            </a:r>
            <a:r>
              <a:rPr lang="es-ES" sz="2400" dirty="0" smtClean="0"/>
              <a:t>o 4</a:t>
            </a:r>
          </a:p>
          <a:p>
            <a:pPr algn="just">
              <a:buFont typeface="Arial" pitchFamily="34" charset="0"/>
              <a:buChar char="•"/>
            </a:pPr>
            <a:endParaRPr lang="es-ES" sz="2400" dirty="0"/>
          </a:p>
        </p:txBody>
      </p:sp>
      <p:pic>
        <p:nvPicPr>
          <p:cNvPr id="7" name="6 Imagen"/>
          <p:cNvPicPr/>
          <p:nvPr/>
        </p:nvPicPr>
        <p:blipFill>
          <a:blip r:embed="rId3" cstate="print"/>
          <a:srcRect/>
          <a:stretch>
            <a:fillRect/>
          </a:stretch>
        </p:blipFill>
        <p:spPr bwMode="auto">
          <a:xfrm>
            <a:off x="1905000" y="4495800"/>
            <a:ext cx="5410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5"/>
            </a:pPr>
            <a:r>
              <a:rPr lang="es-ES" sz="3800" b="1" dirty="0" smtClean="0"/>
              <a:t>CAPITULO 5:</a:t>
            </a:r>
            <a:r>
              <a:rPr lang="es-ES" sz="3800" dirty="0" smtClean="0"/>
              <a:t> Estudio financiero</a:t>
            </a:r>
            <a:endParaRPr lang="es-ES" sz="3800" dirty="0"/>
          </a:p>
        </p:txBody>
      </p:sp>
      <p:sp>
        <p:nvSpPr>
          <p:cNvPr id="3" name="2 Marcador de contenido"/>
          <p:cNvSpPr>
            <a:spLocks noGrp="1"/>
          </p:cNvSpPr>
          <p:nvPr>
            <p:ph idx="1"/>
          </p:nvPr>
        </p:nvSpPr>
        <p:spPr>
          <a:xfrm>
            <a:off x="457200" y="1600201"/>
            <a:ext cx="8229600" cy="761999"/>
          </a:xfrm>
        </p:spPr>
        <p:txBody>
          <a:bodyPr>
            <a:noAutofit/>
          </a:bodyPr>
          <a:lstStyle/>
          <a:p>
            <a:pPr algn="ctr">
              <a:buNone/>
            </a:pPr>
            <a:r>
              <a:rPr lang="es-ES" sz="3600" b="1" dirty="0" smtClean="0"/>
              <a:t>Análisis de sensibilidad</a:t>
            </a:r>
            <a:endParaRPr lang="es-ES" sz="3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609600" y="2362201"/>
            <a:ext cx="7924800" cy="1938992"/>
          </a:xfrm>
          <a:prstGeom prst="rect">
            <a:avLst/>
          </a:prstGeom>
          <a:noFill/>
        </p:spPr>
        <p:txBody>
          <a:bodyPr wrap="square" rtlCol="0">
            <a:spAutoFit/>
          </a:bodyPr>
          <a:lstStyle/>
          <a:p>
            <a:pPr algn="just"/>
            <a:r>
              <a:rPr lang="es-ES" sz="2400" dirty="0" smtClean="0"/>
              <a:t>Se plantearon 3 escenarios con probabilidad de ocurrencia 35% Pesimista, 45% Normal y 20% Optimista, con estos escenarios el Valor Anual Neto promedio es $ 41,750.84 que es cercano al obtenido en el escenario Normal</a:t>
            </a:r>
          </a:p>
          <a:p>
            <a:pPr algn="just">
              <a:buFont typeface="Arial" pitchFamily="34" charset="0"/>
              <a:buChar char="•"/>
            </a:pPr>
            <a:endParaRPr lang="es-ES" sz="2400" dirty="0"/>
          </a:p>
        </p:txBody>
      </p:sp>
      <p:pic>
        <p:nvPicPr>
          <p:cNvPr id="8" name="7 Imagen"/>
          <p:cNvPicPr/>
          <p:nvPr/>
        </p:nvPicPr>
        <p:blipFill>
          <a:blip r:embed="rId2" cstate="print"/>
          <a:srcRect/>
          <a:stretch>
            <a:fillRect/>
          </a:stretch>
        </p:blipFill>
        <p:spPr bwMode="auto">
          <a:xfrm>
            <a:off x="762000" y="4191000"/>
            <a:ext cx="7543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6"/>
            </a:pPr>
            <a:r>
              <a:rPr lang="es-ES" sz="3800" b="1" dirty="0" smtClean="0"/>
              <a:t>CONCLUSIONES</a:t>
            </a:r>
            <a:endParaRPr lang="es-ES" sz="38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3400" y="1600200"/>
            <a:ext cx="7924800" cy="4893647"/>
          </a:xfrm>
          <a:prstGeom prst="rect">
            <a:avLst/>
          </a:prstGeom>
          <a:noFill/>
        </p:spPr>
        <p:txBody>
          <a:bodyPr wrap="square" rtlCol="0">
            <a:spAutoFit/>
          </a:bodyPr>
          <a:lstStyle/>
          <a:p>
            <a:pPr marL="457200" lvl="0" indent="-457200" algn="just">
              <a:buFont typeface="+mj-lt"/>
              <a:buAutoNum type="arabicPeriod"/>
            </a:pPr>
            <a:r>
              <a:rPr lang="es-ES" sz="2400" dirty="0" smtClean="0"/>
              <a:t>Los productos a comercializar son clasificados como “necesarios” lo cual hace que la demanda a pesar de ser cíclica sea constante anualmente y garantice la comercialización de los mismos.</a:t>
            </a:r>
            <a:endParaRPr lang="en-US" sz="2400" dirty="0" smtClean="0"/>
          </a:p>
          <a:p>
            <a:pPr algn="just"/>
            <a:r>
              <a:rPr lang="es-ES" sz="2400" dirty="0" smtClean="0"/>
              <a:t> </a:t>
            </a:r>
            <a:endParaRPr lang="en-US" sz="2400" dirty="0" smtClean="0"/>
          </a:p>
          <a:p>
            <a:pPr marL="457200" lvl="0" indent="-457200" algn="just">
              <a:buFont typeface="+mj-lt"/>
              <a:buAutoNum type="arabicPeriod" startAt="2"/>
            </a:pPr>
            <a:r>
              <a:rPr lang="es-ES" sz="2400" dirty="0" smtClean="0"/>
              <a:t>Se encontró que entre los lugares óptimos para ubicar el proyecto, el preferido por los clientes es el sector de </a:t>
            </a:r>
            <a:r>
              <a:rPr lang="es-ES" sz="2400" dirty="0" err="1" smtClean="0"/>
              <a:t>Urdesa</a:t>
            </a:r>
            <a:r>
              <a:rPr lang="es-ES" sz="2400" dirty="0" smtClean="0"/>
              <a:t>, el mismo que cumple con los requisitos para la operación del proyecto.</a:t>
            </a:r>
            <a:endParaRPr lang="en-US" sz="2400" dirty="0" smtClean="0"/>
          </a:p>
          <a:p>
            <a:pPr algn="just"/>
            <a:r>
              <a:rPr lang="es-ES" sz="2400" dirty="0" smtClean="0"/>
              <a:t> </a:t>
            </a:r>
            <a:endParaRPr lang="en-US" sz="2400" dirty="0" smtClean="0"/>
          </a:p>
          <a:p>
            <a:pPr marL="457200" lvl="0" indent="-457200" algn="just">
              <a:buFont typeface="+mj-lt"/>
              <a:buAutoNum type="arabicPeriod" startAt="3"/>
            </a:pPr>
            <a:r>
              <a:rPr lang="es-ES" sz="2400" dirty="0" smtClean="0"/>
              <a:t>El proyecto para la implementación de una importadora de la línea de </a:t>
            </a:r>
            <a:r>
              <a:rPr lang="es-ES" sz="2400" dirty="0" err="1" smtClean="0"/>
              <a:t>maleteria</a:t>
            </a:r>
            <a:r>
              <a:rPr lang="es-ES" sz="2400" dirty="0" smtClean="0"/>
              <a:t> en general es viable puesto los indicadores económicos en general lo demostraron.</a:t>
            </a:r>
            <a:endParaRPr 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6"/>
            </a:pPr>
            <a:r>
              <a:rPr lang="es-ES" sz="3800" b="1" dirty="0" smtClean="0"/>
              <a:t>CONCLUSIONES</a:t>
            </a:r>
            <a:endParaRPr lang="es-ES" sz="38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3400" y="1600200"/>
            <a:ext cx="7924800" cy="1938992"/>
          </a:xfrm>
          <a:prstGeom prst="rect">
            <a:avLst/>
          </a:prstGeom>
          <a:noFill/>
        </p:spPr>
        <p:txBody>
          <a:bodyPr wrap="square" rtlCol="0">
            <a:spAutoFit/>
          </a:bodyPr>
          <a:lstStyle/>
          <a:p>
            <a:pPr marL="457200" indent="-457200" algn="just">
              <a:buFont typeface="+mj-lt"/>
              <a:buAutoNum type="arabicPeriod" startAt="4"/>
            </a:pPr>
            <a:r>
              <a:rPr lang="es-ES" sz="2400" dirty="0" smtClean="0"/>
              <a:t>La importación en general traerá beneficios para el proyecto ya que el costo de los productos será más económico que comprar a proveedores internos; sin embargo, se debe incurrir en el costo que implica importar un contenedor y la inversión que requiere el mismo.</a:t>
            </a:r>
            <a:endParaRPr lang="es-ES" sz="2400" dirty="0"/>
          </a:p>
        </p:txBody>
      </p:sp>
      <p:pic>
        <p:nvPicPr>
          <p:cNvPr id="41986" name="Picture 2" descr="http://t1.gstatic.com/images?q=tbn:ANd9GcRi7vUdPaX9oUD_CDTn6WxARapfR3-o2hCB-FXBLuwNkbu9nqg7"/>
          <p:cNvPicPr>
            <a:picLocks noChangeAspect="1" noChangeArrowheads="1"/>
          </p:cNvPicPr>
          <p:nvPr/>
        </p:nvPicPr>
        <p:blipFill>
          <a:blip r:embed="rId2" cstate="print"/>
          <a:srcRect/>
          <a:stretch>
            <a:fillRect/>
          </a:stretch>
        </p:blipFill>
        <p:spPr bwMode="auto">
          <a:xfrm>
            <a:off x="3886200" y="3657600"/>
            <a:ext cx="2371725" cy="294990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7"/>
            </a:pPr>
            <a:r>
              <a:rPr lang="es-ES" sz="3800" b="1" dirty="0" smtClean="0"/>
              <a:t>RECOMENDACIONES</a:t>
            </a:r>
            <a:endParaRPr lang="es-ES" sz="38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3400" y="1600200"/>
            <a:ext cx="7924800" cy="5262979"/>
          </a:xfrm>
          <a:prstGeom prst="rect">
            <a:avLst/>
          </a:prstGeom>
          <a:noFill/>
        </p:spPr>
        <p:txBody>
          <a:bodyPr wrap="square" rtlCol="0">
            <a:spAutoFit/>
          </a:bodyPr>
          <a:lstStyle/>
          <a:p>
            <a:pPr marL="457200" lvl="0" indent="-457200" algn="just">
              <a:buFont typeface="+mj-lt"/>
              <a:buAutoNum type="arabicPeriod"/>
            </a:pPr>
            <a:r>
              <a:rPr lang="es-ES" sz="2400" dirty="0" smtClean="0"/>
              <a:t>Al ser un proyecto comercial, las fuentes de financiamiento en general serán a corto plazo por lo que el flujo de caja se verá afectado ya que se requiere una alta inversión inicial.</a:t>
            </a:r>
            <a:endParaRPr lang="en-US" sz="2400" dirty="0" smtClean="0"/>
          </a:p>
          <a:p>
            <a:pPr algn="just"/>
            <a:r>
              <a:rPr lang="es-ES" sz="2400" dirty="0" smtClean="0"/>
              <a:t> </a:t>
            </a:r>
            <a:endParaRPr lang="en-US" sz="2400" dirty="0" smtClean="0"/>
          </a:p>
          <a:p>
            <a:pPr marL="457200" lvl="0" indent="-457200" algn="just">
              <a:buFont typeface="+mj-lt"/>
              <a:buAutoNum type="arabicPeriod" startAt="2"/>
            </a:pPr>
            <a:r>
              <a:rPr lang="es-ES" sz="2400" dirty="0" smtClean="0"/>
              <a:t>Se requiere inversión en publicidad, puesto que el darse a conocer dentro del mercado es una parte fundamental para el giro del negocio.</a:t>
            </a:r>
            <a:endParaRPr lang="en-US" sz="2400" dirty="0" smtClean="0"/>
          </a:p>
          <a:p>
            <a:pPr algn="just"/>
            <a:r>
              <a:rPr lang="es-ES" sz="2400" b="1" dirty="0" smtClean="0"/>
              <a:t> </a:t>
            </a:r>
            <a:endParaRPr lang="en-US" sz="2400" dirty="0" smtClean="0"/>
          </a:p>
          <a:p>
            <a:pPr marL="457200" lvl="0" indent="-457200" algn="just">
              <a:buFont typeface="+mj-lt"/>
              <a:buAutoNum type="arabicPeriod" startAt="3"/>
            </a:pPr>
            <a:r>
              <a:rPr lang="es-ES" sz="2400" dirty="0" smtClean="0"/>
              <a:t>Al ser un proyecto de importación, las políticas de comercio exterior del gobierno son fundamentales para el mismo puesto que actualmente se busca disminuir el nivel de importaciones en general.</a:t>
            </a:r>
            <a:endParaRPr lang="en-US" sz="2400" dirty="0" smtClean="0"/>
          </a:p>
          <a:p>
            <a:r>
              <a:rPr lang="es-ES" sz="2400" b="1" dirty="0" smtClean="0"/>
              <a:t>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742950" indent="-742950">
              <a:buFont typeface="+mj-lt"/>
              <a:buAutoNum type="arabicPeriod" startAt="7"/>
            </a:pPr>
            <a:r>
              <a:rPr lang="es-ES" sz="3800" b="1" dirty="0" smtClean="0"/>
              <a:t>RECOMENDACIONES</a:t>
            </a:r>
            <a:endParaRPr lang="es-ES" sz="38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5 CuadroTexto"/>
          <p:cNvSpPr txBox="1"/>
          <p:nvPr/>
        </p:nvSpPr>
        <p:spPr>
          <a:xfrm>
            <a:off x="533400" y="1600200"/>
            <a:ext cx="7924800" cy="3416320"/>
          </a:xfrm>
          <a:prstGeom prst="rect">
            <a:avLst/>
          </a:prstGeom>
          <a:noFill/>
        </p:spPr>
        <p:txBody>
          <a:bodyPr wrap="square" rtlCol="0">
            <a:spAutoFit/>
          </a:bodyPr>
          <a:lstStyle/>
          <a:p>
            <a:pPr marL="457200" lvl="0" indent="-457200" algn="just">
              <a:buFont typeface="+mj-lt"/>
              <a:buAutoNum type="arabicPeriod" startAt="4"/>
            </a:pPr>
            <a:r>
              <a:rPr lang="es-ES" sz="2400" dirty="0" smtClean="0"/>
              <a:t>Al existir una diversidad de líneas en el proyecto existen riesgos por el constante cambio en las preferencias del consumidor en general.</a:t>
            </a:r>
            <a:endParaRPr lang="en-US" sz="2400" dirty="0" smtClean="0"/>
          </a:p>
          <a:p>
            <a:pPr algn="just"/>
            <a:r>
              <a:rPr lang="es-ES" sz="2400" b="1" dirty="0" smtClean="0"/>
              <a:t> </a:t>
            </a:r>
            <a:endParaRPr lang="en-US" sz="2400" dirty="0" smtClean="0"/>
          </a:p>
          <a:p>
            <a:pPr marL="457200" lvl="0" indent="-457200" algn="just">
              <a:buFont typeface="+mj-lt"/>
              <a:buAutoNum type="arabicPeriod" startAt="5"/>
            </a:pPr>
            <a:r>
              <a:rPr lang="es-ES" sz="2400" dirty="0" smtClean="0"/>
              <a:t>El punto más alto en el nivel de ventas del proyecto en la “temporada escolar”, se debe aprovechar los niveles de ventas que se pueden alcanzar ya que será el eje fundamental para financiar las compras que se realizaran durante el año.</a:t>
            </a:r>
            <a:endParaRPr lang="en-US" sz="2400" dirty="0"/>
          </a:p>
        </p:txBody>
      </p:sp>
      <p:pic>
        <p:nvPicPr>
          <p:cNvPr id="43010" name="Picture 2" descr="http://t1.gstatic.com/images?q=tbn:ANd9GcSix7Lm0LnyREDhBJXaOhPEp1tsOjaQcMlweExCIc5Kw5wOYtu-Bw"/>
          <p:cNvPicPr>
            <a:picLocks noChangeAspect="1" noChangeArrowheads="1"/>
          </p:cNvPicPr>
          <p:nvPr/>
        </p:nvPicPr>
        <p:blipFill>
          <a:blip r:embed="rId2" cstate="print"/>
          <a:srcRect/>
          <a:stretch>
            <a:fillRect/>
          </a:stretch>
        </p:blipFill>
        <p:spPr bwMode="auto">
          <a:xfrm>
            <a:off x="3200400" y="4724400"/>
            <a:ext cx="2713831" cy="1981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1: Introducción </a:t>
            </a:r>
            <a:endParaRPr lang="es-ES" dirty="0"/>
          </a:p>
        </p:txBody>
      </p:sp>
      <p:sp>
        <p:nvSpPr>
          <p:cNvPr id="3" name="2 Marcador de contenido"/>
          <p:cNvSpPr>
            <a:spLocks noGrp="1"/>
          </p:cNvSpPr>
          <p:nvPr>
            <p:ph idx="1"/>
          </p:nvPr>
        </p:nvSpPr>
        <p:spPr>
          <a:xfrm>
            <a:off x="457200" y="1600200"/>
            <a:ext cx="8229600" cy="4900634"/>
          </a:xfrm>
        </p:spPr>
        <p:txBody>
          <a:bodyPr/>
          <a:lstStyle/>
          <a:p>
            <a:pPr algn="just"/>
            <a:r>
              <a:rPr lang="es-EC" dirty="0" smtClean="0"/>
              <a:t>En Guayaquil existen dos segmentos bien marcados para el comercio.</a:t>
            </a:r>
            <a:endParaRPr lang="es-ES" dirty="0"/>
          </a:p>
        </p:txBody>
      </p:sp>
      <p:pic>
        <p:nvPicPr>
          <p:cNvPr id="5" name="4 Imagen"/>
          <p:cNvPicPr/>
          <p:nvPr/>
        </p:nvPicPr>
        <p:blipFill>
          <a:blip r:embed="rId2"/>
          <a:srcRect/>
          <a:stretch>
            <a:fillRect/>
          </a:stretch>
        </p:blipFill>
        <p:spPr bwMode="auto">
          <a:xfrm>
            <a:off x="500034" y="2819400"/>
            <a:ext cx="3643338" cy="2714644"/>
          </a:xfrm>
          <a:prstGeom prst="rect">
            <a:avLst/>
          </a:prstGeom>
          <a:noFill/>
          <a:ln w="9525">
            <a:solidFill>
              <a:schemeClr val="tx1"/>
            </a:solidFill>
            <a:miter lim="800000"/>
            <a:headEnd/>
            <a:tailEnd/>
          </a:ln>
        </p:spPr>
      </p:pic>
      <p:pic>
        <p:nvPicPr>
          <p:cNvPr id="6" name="5 Imagen"/>
          <p:cNvPicPr/>
          <p:nvPr/>
        </p:nvPicPr>
        <p:blipFill>
          <a:blip r:embed="rId3"/>
          <a:srcRect t="18568"/>
          <a:stretch>
            <a:fillRect/>
          </a:stretch>
        </p:blipFill>
        <p:spPr bwMode="auto">
          <a:xfrm>
            <a:off x="4429124" y="2928934"/>
            <a:ext cx="4214810" cy="2500329"/>
          </a:xfrm>
          <a:prstGeom prst="rect">
            <a:avLst/>
          </a:prstGeom>
          <a:noFill/>
          <a:ln w="9525">
            <a:solidFill>
              <a:schemeClr val="tx1"/>
            </a:solidFill>
            <a:miter lim="800000"/>
            <a:headEnd/>
            <a:tailEnd/>
          </a:ln>
        </p:spPr>
      </p:pic>
      <p:sp>
        <p:nvSpPr>
          <p:cNvPr id="7" name="6 CuadroTexto"/>
          <p:cNvSpPr txBox="1"/>
          <p:nvPr/>
        </p:nvSpPr>
        <p:spPr>
          <a:xfrm>
            <a:off x="1142976" y="5786454"/>
            <a:ext cx="2143140" cy="369332"/>
          </a:xfrm>
          <a:prstGeom prst="rect">
            <a:avLst/>
          </a:prstGeom>
          <a:noFill/>
        </p:spPr>
        <p:txBody>
          <a:bodyPr wrap="square" rtlCol="0">
            <a:spAutoFit/>
          </a:bodyPr>
          <a:lstStyle/>
          <a:p>
            <a:r>
              <a:rPr lang="es-EC" dirty="0" smtClean="0"/>
              <a:t>Calles de la Ciudad</a:t>
            </a:r>
            <a:endParaRPr lang="es-ES" dirty="0"/>
          </a:p>
        </p:txBody>
      </p:sp>
      <p:sp>
        <p:nvSpPr>
          <p:cNvPr id="8" name="7 CuadroTexto"/>
          <p:cNvSpPr txBox="1"/>
          <p:nvPr/>
        </p:nvSpPr>
        <p:spPr>
          <a:xfrm>
            <a:off x="5286380" y="5786454"/>
            <a:ext cx="2571768" cy="369332"/>
          </a:xfrm>
          <a:prstGeom prst="rect">
            <a:avLst/>
          </a:prstGeom>
          <a:noFill/>
        </p:spPr>
        <p:txBody>
          <a:bodyPr wrap="square" rtlCol="0">
            <a:spAutoFit/>
          </a:bodyPr>
          <a:lstStyle/>
          <a:p>
            <a:r>
              <a:rPr lang="es-EC" dirty="0" smtClean="0"/>
              <a:t>Centros Comerciales</a:t>
            </a:r>
            <a:endParaRPr lang="es-ES" dirty="0"/>
          </a:p>
        </p:txBody>
      </p:sp>
    </p:spTree>
    <p:extLst>
      <p:ext uri="{BB962C8B-B14F-4D97-AF65-F5344CB8AC3E}">
        <p14:creationId xmlns:p14="http://schemas.microsoft.com/office/powerpoint/2010/main" val="271683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228600"/>
            <a:ext cx="8229600" cy="1143000"/>
          </a:xfrm>
        </p:spPr>
        <p:txBody>
          <a:bodyPr>
            <a:normAutofit/>
          </a:bodyPr>
          <a:lstStyle/>
          <a:p>
            <a:r>
              <a:rPr lang="es-EC" dirty="0" smtClean="0"/>
              <a:t>Capitulo 1: Introducción</a:t>
            </a:r>
            <a:endParaRPr lang="es-ES" dirty="0"/>
          </a:p>
        </p:txBody>
      </p:sp>
      <p:sp>
        <p:nvSpPr>
          <p:cNvPr id="7" name="6 CuadroTexto"/>
          <p:cNvSpPr txBox="1"/>
          <p:nvPr/>
        </p:nvSpPr>
        <p:spPr>
          <a:xfrm>
            <a:off x="357158" y="990600"/>
            <a:ext cx="2143140" cy="6001643"/>
          </a:xfrm>
          <a:prstGeom prst="rect">
            <a:avLst/>
          </a:prstGeom>
          <a:noFill/>
        </p:spPr>
        <p:txBody>
          <a:bodyPr wrap="square" rtlCol="0">
            <a:spAutoFit/>
          </a:bodyPr>
          <a:lstStyle/>
          <a:p>
            <a:pPr algn="ctr"/>
            <a:r>
              <a:rPr lang="es-EC" sz="3200" b="1" dirty="0" smtClean="0"/>
              <a:t>Comodidad</a:t>
            </a:r>
          </a:p>
          <a:p>
            <a:pPr algn="ctr"/>
            <a:r>
              <a:rPr lang="es-EC" sz="3200" b="1" dirty="0" smtClean="0"/>
              <a:t>+</a:t>
            </a:r>
          </a:p>
          <a:p>
            <a:pPr algn="ctr"/>
            <a:r>
              <a:rPr lang="es-EC" sz="3200" b="1" dirty="0" smtClean="0"/>
              <a:t>Seguridad</a:t>
            </a:r>
          </a:p>
          <a:p>
            <a:pPr algn="ctr"/>
            <a:r>
              <a:rPr lang="es-EC" sz="3200" b="1" dirty="0" smtClean="0"/>
              <a:t>+</a:t>
            </a:r>
          </a:p>
          <a:p>
            <a:pPr algn="ctr"/>
            <a:r>
              <a:rPr lang="es-EC" sz="3200" b="1" dirty="0" smtClean="0"/>
              <a:t>Buen Servicio al Cliente</a:t>
            </a:r>
          </a:p>
          <a:p>
            <a:pPr algn="ctr"/>
            <a:r>
              <a:rPr lang="es-EC" sz="3200" b="1" dirty="0" smtClean="0"/>
              <a:t>+</a:t>
            </a:r>
          </a:p>
          <a:p>
            <a:pPr algn="ctr"/>
            <a:r>
              <a:rPr lang="es-EC" sz="3200" b="1" dirty="0" smtClean="0"/>
              <a:t>Calidad</a:t>
            </a:r>
          </a:p>
          <a:p>
            <a:pPr algn="ctr"/>
            <a:r>
              <a:rPr lang="es-EC" sz="3200" b="1" dirty="0" smtClean="0"/>
              <a:t>+</a:t>
            </a:r>
          </a:p>
          <a:p>
            <a:pPr algn="ctr"/>
            <a:r>
              <a:rPr lang="es-EC" sz="3200" b="1" dirty="0" smtClean="0"/>
              <a:t>Precios cómodos</a:t>
            </a:r>
          </a:p>
        </p:txBody>
      </p:sp>
      <p:pic>
        <p:nvPicPr>
          <p:cNvPr id="10" name="9 Imagen"/>
          <p:cNvPicPr/>
          <p:nvPr/>
        </p:nvPicPr>
        <p:blipFill>
          <a:blip r:embed="rId2"/>
          <a:srcRect/>
          <a:stretch>
            <a:fillRect/>
          </a:stretch>
        </p:blipFill>
        <p:spPr bwMode="auto">
          <a:xfrm>
            <a:off x="4148166" y="2143116"/>
            <a:ext cx="4638676" cy="3857652"/>
          </a:xfrm>
          <a:prstGeom prst="rect">
            <a:avLst/>
          </a:prstGeom>
          <a:noFill/>
          <a:ln w="9525">
            <a:solidFill>
              <a:schemeClr val="tx1"/>
            </a:solidFill>
            <a:miter lim="800000"/>
            <a:headEnd/>
            <a:tailEnd/>
          </a:ln>
        </p:spPr>
      </p:pic>
      <p:sp>
        <p:nvSpPr>
          <p:cNvPr id="11" name="10 Flecha derecha"/>
          <p:cNvSpPr/>
          <p:nvPr/>
        </p:nvSpPr>
        <p:spPr>
          <a:xfrm>
            <a:off x="2522022" y="3286124"/>
            <a:ext cx="1407036" cy="785818"/>
          </a:xfrm>
          <a:prstGeom prst="rightArrow">
            <a:avLst>
              <a:gd name="adj1" fmla="val 50000"/>
              <a:gd name="adj2" fmla="val 71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6315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1: Introducción </a:t>
            </a:r>
            <a:endParaRPr lang="es-ES" dirty="0"/>
          </a:p>
        </p:txBody>
      </p:sp>
      <p:sp>
        <p:nvSpPr>
          <p:cNvPr id="3" name="2 Marcador de contenido"/>
          <p:cNvSpPr>
            <a:spLocks noGrp="1"/>
          </p:cNvSpPr>
          <p:nvPr>
            <p:ph idx="1"/>
          </p:nvPr>
        </p:nvSpPr>
        <p:spPr>
          <a:xfrm>
            <a:off x="457200" y="1447800"/>
            <a:ext cx="8229600" cy="4900634"/>
          </a:xfrm>
        </p:spPr>
        <p:txBody>
          <a:bodyPr>
            <a:normAutofit/>
          </a:bodyPr>
          <a:lstStyle/>
          <a:p>
            <a:pPr algn="ctr">
              <a:lnSpc>
                <a:spcPct val="150000"/>
              </a:lnSpc>
              <a:buNone/>
            </a:pPr>
            <a:r>
              <a:rPr lang="es-EC" b="1" dirty="0" smtClean="0"/>
              <a:t>¿Por qué importar</a:t>
            </a:r>
            <a:r>
              <a:rPr lang="es-EC" b="1" dirty="0" smtClean="0"/>
              <a:t>?</a:t>
            </a:r>
          </a:p>
          <a:p>
            <a:pPr algn="just">
              <a:lnSpc>
                <a:spcPct val="150000"/>
              </a:lnSpc>
            </a:pPr>
            <a:r>
              <a:rPr lang="es-EC" dirty="0" smtClean="0"/>
              <a:t>No </a:t>
            </a:r>
            <a:r>
              <a:rPr lang="es-EC" dirty="0" smtClean="0"/>
              <a:t>existe suficiente producción nacional en ciertas líneas y en otras no existe producción.</a:t>
            </a:r>
          </a:p>
          <a:p>
            <a:pPr algn="just">
              <a:lnSpc>
                <a:spcPct val="150000"/>
              </a:lnSpc>
            </a:pPr>
            <a:r>
              <a:rPr lang="es-ES" dirty="0" smtClean="0"/>
              <a:t>Marcas y licencias.</a:t>
            </a:r>
          </a:p>
          <a:p>
            <a:pPr algn="just">
              <a:lnSpc>
                <a:spcPct val="150000"/>
              </a:lnSpc>
            </a:pPr>
            <a:r>
              <a:rPr lang="es-ES" dirty="0" smtClean="0"/>
              <a:t>Mas barato que comprar a los proveedores dentro del país. </a:t>
            </a:r>
            <a:endParaRPr lang="es-EC" dirty="0" smtClean="0"/>
          </a:p>
          <a:p>
            <a:pPr algn="just"/>
            <a:endParaRPr lang="es-ES" dirty="0"/>
          </a:p>
        </p:txBody>
      </p:sp>
    </p:spTree>
    <p:extLst>
      <p:ext uri="{BB962C8B-B14F-4D97-AF65-F5344CB8AC3E}">
        <p14:creationId xmlns:p14="http://schemas.microsoft.com/office/powerpoint/2010/main" val="12745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Capitulo 1: Introducción</a:t>
            </a:r>
            <a:endParaRPr lang="es-ES" dirty="0"/>
          </a:p>
        </p:txBody>
      </p:sp>
      <p:sp>
        <p:nvSpPr>
          <p:cNvPr id="3" name="2 Marcador de contenido"/>
          <p:cNvSpPr>
            <a:spLocks noGrp="1"/>
          </p:cNvSpPr>
          <p:nvPr>
            <p:ph idx="1"/>
          </p:nvPr>
        </p:nvSpPr>
        <p:spPr>
          <a:xfrm>
            <a:off x="457200" y="1600200"/>
            <a:ext cx="8229600" cy="4900634"/>
          </a:xfrm>
        </p:spPr>
        <p:txBody>
          <a:bodyPr/>
          <a:lstStyle/>
          <a:p>
            <a:pPr algn="ctr">
              <a:buNone/>
            </a:pPr>
            <a:r>
              <a:rPr lang="es-EC" dirty="0" smtClean="0"/>
              <a:t>Definición del Producto</a:t>
            </a:r>
          </a:p>
          <a:p>
            <a:pPr algn="just">
              <a:buNone/>
            </a:pPr>
            <a:endParaRPr lang="es-ES" dirty="0"/>
          </a:p>
        </p:txBody>
      </p:sp>
      <p:pic>
        <p:nvPicPr>
          <p:cNvPr id="5" name="4 Imagen"/>
          <p:cNvPicPr/>
          <p:nvPr/>
        </p:nvPicPr>
        <p:blipFill>
          <a:blip r:embed="rId2"/>
          <a:srcRect l="17470" t="33595" r="22591" b="8186"/>
          <a:stretch>
            <a:fillRect/>
          </a:stretch>
        </p:blipFill>
        <p:spPr bwMode="auto">
          <a:xfrm>
            <a:off x="837544" y="2357430"/>
            <a:ext cx="3020076" cy="2189312"/>
          </a:xfrm>
          <a:prstGeom prst="rect">
            <a:avLst/>
          </a:prstGeom>
          <a:noFill/>
          <a:ln w="9525">
            <a:solidFill>
              <a:schemeClr val="tx1"/>
            </a:solidFill>
            <a:miter lim="800000"/>
            <a:headEnd/>
            <a:tailEnd/>
          </a:ln>
        </p:spPr>
      </p:pic>
      <p:pic>
        <p:nvPicPr>
          <p:cNvPr id="6" name="5 Imagen"/>
          <p:cNvPicPr/>
          <p:nvPr/>
        </p:nvPicPr>
        <p:blipFill>
          <a:blip r:embed="rId3"/>
          <a:srcRect l="17557" t="24576" r="41432" b="8713"/>
          <a:stretch>
            <a:fillRect/>
          </a:stretch>
        </p:blipFill>
        <p:spPr bwMode="auto">
          <a:xfrm>
            <a:off x="4131616" y="4572008"/>
            <a:ext cx="1726268" cy="2093044"/>
          </a:xfrm>
          <a:prstGeom prst="rect">
            <a:avLst/>
          </a:prstGeom>
          <a:noFill/>
          <a:ln w="9525">
            <a:solidFill>
              <a:schemeClr val="tx1"/>
            </a:solidFill>
            <a:miter lim="800000"/>
            <a:headEnd/>
            <a:tailEnd/>
          </a:ln>
        </p:spPr>
      </p:pic>
      <p:pic>
        <p:nvPicPr>
          <p:cNvPr id="7" name="6 Imagen"/>
          <p:cNvPicPr/>
          <p:nvPr/>
        </p:nvPicPr>
        <p:blipFill>
          <a:blip r:embed="rId4"/>
          <a:srcRect l="14734" t="31144" r="11278" b="11441"/>
          <a:stretch>
            <a:fillRect/>
          </a:stretch>
        </p:blipFill>
        <p:spPr bwMode="auto">
          <a:xfrm>
            <a:off x="4797099" y="2428868"/>
            <a:ext cx="3132487" cy="1823072"/>
          </a:xfrm>
          <a:prstGeom prst="rect">
            <a:avLst/>
          </a:prstGeom>
          <a:noFill/>
          <a:ln w="9525">
            <a:solidFill>
              <a:schemeClr val="tx1"/>
            </a:solidFill>
            <a:miter lim="800000"/>
            <a:headEnd/>
            <a:tailEnd/>
          </a:ln>
        </p:spPr>
      </p:pic>
      <p:sp>
        <p:nvSpPr>
          <p:cNvPr id="8" name="7 CuadroTexto"/>
          <p:cNvSpPr txBox="1"/>
          <p:nvPr/>
        </p:nvSpPr>
        <p:spPr>
          <a:xfrm>
            <a:off x="857224" y="4643446"/>
            <a:ext cx="1500198" cy="369332"/>
          </a:xfrm>
          <a:prstGeom prst="rect">
            <a:avLst/>
          </a:prstGeom>
          <a:noFill/>
        </p:spPr>
        <p:txBody>
          <a:bodyPr wrap="square" rtlCol="0">
            <a:spAutoFit/>
          </a:bodyPr>
          <a:lstStyle/>
          <a:p>
            <a:r>
              <a:rPr lang="es-EC" dirty="0" smtClean="0"/>
              <a:t>Línea Escolar</a:t>
            </a:r>
            <a:endParaRPr lang="es-ES" dirty="0"/>
          </a:p>
        </p:txBody>
      </p:sp>
      <p:sp>
        <p:nvSpPr>
          <p:cNvPr id="9" name="8 CuadroTexto"/>
          <p:cNvSpPr txBox="1"/>
          <p:nvPr/>
        </p:nvSpPr>
        <p:spPr>
          <a:xfrm>
            <a:off x="6000760" y="6286520"/>
            <a:ext cx="1500198" cy="369332"/>
          </a:xfrm>
          <a:prstGeom prst="rect">
            <a:avLst/>
          </a:prstGeom>
          <a:noFill/>
        </p:spPr>
        <p:txBody>
          <a:bodyPr wrap="square" rtlCol="0">
            <a:spAutoFit/>
          </a:bodyPr>
          <a:lstStyle/>
          <a:p>
            <a:r>
              <a:rPr lang="es-EC" dirty="0" smtClean="0"/>
              <a:t>Línea Juvenil</a:t>
            </a:r>
            <a:endParaRPr lang="es-ES" dirty="0"/>
          </a:p>
        </p:txBody>
      </p:sp>
      <p:sp>
        <p:nvSpPr>
          <p:cNvPr id="10" name="9 CuadroTexto"/>
          <p:cNvSpPr txBox="1"/>
          <p:nvPr/>
        </p:nvSpPr>
        <p:spPr>
          <a:xfrm>
            <a:off x="7286644" y="4357694"/>
            <a:ext cx="1857356" cy="369332"/>
          </a:xfrm>
          <a:prstGeom prst="rect">
            <a:avLst/>
          </a:prstGeom>
          <a:noFill/>
        </p:spPr>
        <p:txBody>
          <a:bodyPr wrap="square" rtlCol="0">
            <a:spAutoFit/>
          </a:bodyPr>
          <a:lstStyle/>
          <a:p>
            <a:r>
              <a:rPr lang="es-EC" dirty="0" smtClean="0"/>
              <a:t>Línea Vacacional</a:t>
            </a:r>
            <a:endParaRPr lang="es-ES" dirty="0"/>
          </a:p>
        </p:txBody>
      </p:sp>
    </p:spTree>
    <p:extLst>
      <p:ext uri="{BB962C8B-B14F-4D97-AF65-F5344CB8AC3E}">
        <p14:creationId xmlns:p14="http://schemas.microsoft.com/office/powerpoint/2010/main" val="512873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lstStyle/>
          <a:p>
            <a:r>
              <a:rPr lang="es-EC" dirty="0" smtClean="0"/>
              <a:t>Capitulo 1: Introducción</a:t>
            </a:r>
            <a:endParaRPr lang="es-ES" dirty="0"/>
          </a:p>
        </p:txBody>
      </p:sp>
      <p:sp>
        <p:nvSpPr>
          <p:cNvPr id="3" name="2 Marcador de contenido"/>
          <p:cNvSpPr>
            <a:spLocks noGrp="1"/>
          </p:cNvSpPr>
          <p:nvPr>
            <p:ph idx="1"/>
          </p:nvPr>
        </p:nvSpPr>
        <p:spPr>
          <a:xfrm>
            <a:off x="457200" y="928670"/>
            <a:ext cx="8229600" cy="5572164"/>
          </a:xfrm>
        </p:spPr>
        <p:txBody>
          <a:bodyPr/>
          <a:lstStyle/>
          <a:p>
            <a:pPr algn="ctr">
              <a:buNone/>
            </a:pPr>
            <a:r>
              <a:rPr lang="es-EC" dirty="0" smtClean="0"/>
              <a:t>Definición del Producto</a:t>
            </a:r>
          </a:p>
          <a:p>
            <a:pPr algn="just">
              <a:buNone/>
            </a:pPr>
            <a:endParaRPr lang="es-ES" dirty="0"/>
          </a:p>
        </p:txBody>
      </p:sp>
      <p:sp>
        <p:nvSpPr>
          <p:cNvPr id="8" name="7 CuadroTexto"/>
          <p:cNvSpPr txBox="1"/>
          <p:nvPr/>
        </p:nvSpPr>
        <p:spPr>
          <a:xfrm>
            <a:off x="714348" y="3643314"/>
            <a:ext cx="1500198" cy="369332"/>
          </a:xfrm>
          <a:prstGeom prst="rect">
            <a:avLst/>
          </a:prstGeom>
          <a:noFill/>
        </p:spPr>
        <p:txBody>
          <a:bodyPr wrap="square" rtlCol="0">
            <a:spAutoFit/>
          </a:bodyPr>
          <a:lstStyle/>
          <a:p>
            <a:r>
              <a:rPr lang="es-EC" dirty="0" smtClean="0"/>
              <a:t>Línea Viajera</a:t>
            </a:r>
            <a:endParaRPr lang="es-ES" dirty="0"/>
          </a:p>
        </p:txBody>
      </p:sp>
      <p:sp>
        <p:nvSpPr>
          <p:cNvPr id="9" name="8 CuadroTexto"/>
          <p:cNvSpPr txBox="1"/>
          <p:nvPr/>
        </p:nvSpPr>
        <p:spPr>
          <a:xfrm>
            <a:off x="2857488" y="6488668"/>
            <a:ext cx="1714512" cy="369332"/>
          </a:xfrm>
          <a:prstGeom prst="rect">
            <a:avLst/>
          </a:prstGeom>
          <a:noFill/>
        </p:spPr>
        <p:txBody>
          <a:bodyPr wrap="square" rtlCol="0">
            <a:spAutoFit/>
          </a:bodyPr>
          <a:lstStyle/>
          <a:p>
            <a:r>
              <a:rPr lang="es-EC" dirty="0" smtClean="0"/>
              <a:t>Línea Ejecutiva</a:t>
            </a:r>
            <a:endParaRPr lang="es-ES" dirty="0"/>
          </a:p>
        </p:txBody>
      </p:sp>
      <p:sp>
        <p:nvSpPr>
          <p:cNvPr id="10" name="9 CuadroTexto"/>
          <p:cNvSpPr txBox="1"/>
          <p:nvPr/>
        </p:nvSpPr>
        <p:spPr>
          <a:xfrm>
            <a:off x="6858016" y="6417254"/>
            <a:ext cx="1857356" cy="369332"/>
          </a:xfrm>
          <a:prstGeom prst="rect">
            <a:avLst/>
          </a:prstGeom>
          <a:noFill/>
        </p:spPr>
        <p:txBody>
          <a:bodyPr wrap="square" rtlCol="0">
            <a:spAutoFit/>
          </a:bodyPr>
          <a:lstStyle/>
          <a:p>
            <a:r>
              <a:rPr lang="es-EC" dirty="0" smtClean="0"/>
              <a:t>Línea Femenina</a:t>
            </a:r>
            <a:endParaRPr lang="es-ES" dirty="0"/>
          </a:p>
        </p:txBody>
      </p:sp>
      <p:pic>
        <p:nvPicPr>
          <p:cNvPr id="11" name="10 Imagen"/>
          <p:cNvPicPr/>
          <p:nvPr/>
        </p:nvPicPr>
        <p:blipFill>
          <a:blip r:embed="rId2"/>
          <a:srcRect l="16480" t="27966" r="31413" b="10565"/>
          <a:stretch>
            <a:fillRect/>
          </a:stretch>
        </p:blipFill>
        <p:spPr bwMode="auto">
          <a:xfrm>
            <a:off x="714348" y="1500174"/>
            <a:ext cx="2341378" cy="2069893"/>
          </a:xfrm>
          <a:prstGeom prst="rect">
            <a:avLst/>
          </a:prstGeom>
          <a:noFill/>
          <a:ln w="9525">
            <a:solidFill>
              <a:schemeClr val="tx1"/>
            </a:solidFill>
            <a:miter lim="800000"/>
            <a:headEnd/>
            <a:tailEnd/>
          </a:ln>
        </p:spPr>
      </p:pic>
      <p:pic>
        <p:nvPicPr>
          <p:cNvPr id="12" name="11 Imagen"/>
          <p:cNvPicPr/>
          <p:nvPr/>
        </p:nvPicPr>
        <p:blipFill>
          <a:blip r:embed="rId3"/>
          <a:srcRect l="15971" t="27542" r="20952" b="10147"/>
          <a:stretch>
            <a:fillRect/>
          </a:stretch>
        </p:blipFill>
        <p:spPr bwMode="auto">
          <a:xfrm>
            <a:off x="5622934" y="4214818"/>
            <a:ext cx="2878156" cy="2131749"/>
          </a:xfrm>
          <a:prstGeom prst="rect">
            <a:avLst/>
          </a:prstGeom>
          <a:noFill/>
          <a:ln w="9525">
            <a:solidFill>
              <a:schemeClr val="tx1"/>
            </a:solidFill>
            <a:miter lim="800000"/>
            <a:headEnd/>
            <a:tailEnd/>
          </a:ln>
        </p:spPr>
      </p:pic>
      <p:pic>
        <p:nvPicPr>
          <p:cNvPr id="13" name="12 Imagen"/>
          <p:cNvPicPr/>
          <p:nvPr/>
        </p:nvPicPr>
        <p:blipFill>
          <a:blip r:embed="rId4"/>
          <a:srcRect l="20609" t="32203" r="17791" b="15042"/>
          <a:stretch>
            <a:fillRect/>
          </a:stretch>
        </p:blipFill>
        <p:spPr bwMode="auto">
          <a:xfrm>
            <a:off x="1142976" y="4214818"/>
            <a:ext cx="3424531" cy="2198882"/>
          </a:xfrm>
          <a:prstGeom prst="rect">
            <a:avLst/>
          </a:prstGeom>
          <a:noFill/>
          <a:ln w="9525">
            <a:solidFill>
              <a:schemeClr val="tx1"/>
            </a:solidFill>
            <a:miter lim="800000"/>
            <a:headEnd/>
            <a:tailEnd/>
          </a:ln>
        </p:spPr>
      </p:pic>
      <p:pic>
        <p:nvPicPr>
          <p:cNvPr id="14" name="13 Imagen"/>
          <p:cNvPicPr/>
          <p:nvPr/>
        </p:nvPicPr>
        <p:blipFill>
          <a:blip r:embed="rId5"/>
          <a:srcRect l="17433" t="35169" r="22080" b="21187"/>
          <a:stretch>
            <a:fillRect/>
          </a:stretch>
        </p:blipFill>
        <p:spPr bwMode="auto">
          <a:xfrm>
            <a:off x="4429124" y="1500174"/>
            <a:ext cx="3847381" cy="2081349"/>
          </a:xfrm>
          <a:prstGeom prst="rect">
            <a:avLst/>
          </a:prstGeom>
          <a:noFill/>
          <a:ln w="9525">
            <a:solidFill>
              <a:schemeClr val="tx1"/>
            </a:solidFill>
            <a:miter lim="800000"/>
            <a:headEnd/>
            <a:tailEnd/>
          </a:ln>
        </p:spPr>
      </p:pic>
      <p:sp>
        <p:nvSpPr>
          <p:cNvPr id="15" name="14 CuadroTexto"/>
          <p:cNvSpPr txBox="1"/>
          <p:nvPr/>
        </p:nvSpPr>
        <p:spPr>
          <a:xfrm>
            <a:off x="4429124" y="3714752"/>
            <a:ext cx="2286016" cy="369332"/>
          </a:xfrm>
          <a:prstGeom prst="rect">
            <a:avLst/>
          </a:prstGeom>
          <a:noFill/>
        </p:spPr>
        <p:txBody>
          <a:bodyPr wrap="square" rtlCol="0">
            <a:spAutoFit/>
          </a:bodyPr>
          <a:lstStyle/>
          <a:p>
            <a:r>
              <a:rPr lang="es-EC" dirty="0" smtClean="0"/>
              <a:t>Línea de Accesorios</a:t>
            </a:r>
            <a:endParaRPr lang="es-ES" dirty="0"/>
          </a:p>
        </p:txBody>
      </p:sp>
    </p:spTree>
    <p:extLst>
      <p:ext uri="{BB962C8B-B14F-4D97-AF65-F5344CB8AC3E}">
        <p14:creationId xmlns:p14="http://schemas.microsoft.com/office/powerpoint/2010/main" val="3233887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347</TotalTime>
  <Words>1182</Words>
  <Application>Microsoft Office PowerPoint</Application>
  <PresentationFormat>Presentación en pantalla (4:3)</PresentationFormat>
  <Paragraphs>208</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ESCUELA SUPERIOR POLITÉCNICA DEL LITORAL  FACULTAD DE ECONOMÍA Y NEGOCIOS     TESIS DE GRADO    Presentado por:  Santiago David Muñoz Rivadeneira César Augusto Paladines Pincay Ana María Rodríguez Valarezo    Director:  Econ. Pedro Gando Canarte, MBF.   </vt:lpstr>
      <vt:lpstr>TEMA:   PROYECTO DE INVERSIÓN PARA LA IMPORTACIÓN Y COMERCIALIZACIÓN DE LA LÍNEA DE MALETERÍA Y ACCESORIOS DE VESTIR EN LA CIUDAD DE GUAYAQUIL  </vt:lpstr>
      <vt:lpstr>Presentación de PowerPoint</vt:lpstr>
      <vt:lpstr>CAPITULO 1</vt:lpstr>
      <vt:lpstr>Capitulo 1: Introducción </vt:lpstr>
      <vt:lpstr>Capitulo 1: Introducción</vt:lpstr>
      <vt:lpstr>Capitulo 1: Introducción </vt:lpstr>
      <vt:lpstr>Capitulo 1: Introducción</vt:lpstr>
      <vt:lpstr>Capitulo 1: Introducción</vt:lpstr>
      <vt:lpstr>CAPITULO 2</vt:lpstr>
      <vt:lpstr>Capitulo 2: Estudio de Mercado</vt:lpstr>
      <vt:lpstr>Capitulo 2: Estudio de Mercado</vt:lpstr>
      <vt:lpstr>Capitulo 2: Estudio de Mercado</vt:lpstr>
      <vt:lpstr>Capitulo 2: Estudio de Mercado</vt:lpstr>
      <vt:lpstr>Capitulo 2: Estudio de Mercado</vt:lpstr>
      <vt:lpstr>Capitulo 2: Estudio de Mercado</vt:lpstr>
      <vt:lpstr>Capitulo 2: Estudio de Mercado</vt:lpstr>
      <vt:lpstr>Capitulo 2: Estudio de Mercado</vt:lpstr>
      <vt:lpstr>Capitulo 2: Estudio de Mercado</vt:lpstr>
      <vt:lpstr>CAPITULO 3</vt:lpstr>
      <vt:lpstr>CAPITULO 3: Estudio Tecnico</vt:lpstr>
      <vt:lpstr>CAPITULO 3: Estudio Técnico</vt:lpstr>
      <vt:lpstr>CAPITULO 4</vt:lpstr>
      <vt:lpstr>CAPITULO 4: Estudio organizacional</vt:lpstr>
      <vt:lpstr>CAPITULO 4: Estudio organizacional</vt:lpstr>
      <vt:lpstr>CAPITULO 4: Estudio organizacional</vt:lpstr>
      <vt:lpstr>CAPITULO 4: Estudio organizacional</vt:lpstr>
      <vt:lpstr>CAPITULO 5</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CAPITULO 5: Estudio financiero</vt:lpstr>
      <vt:lpstr>CONCLUSIONES</vt:lpstr>
      <vt:lpstr>CONCLUSIONES</vt:lpstr>
      <vt:lpstr>RECOMENDACIONES</vt:lpstr>
      <vt:lpstr>RECOMENDACIONES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FACULTAD DE ECONOMÍA Y NEGOCIOS     TESIS DE GRADO    Presentado por:  Santiago David Muñoz Rivadeneira César Augusto Paladines Pincay Ana María Rodríguez Valarezo    Director:  Econ. Pedro Gando Canarte, MBF.</dc:title>
  <dc:creator>MaJiTo</dc:creator>
  <cp:lastModifiedBy>user</cp:lastModifiedBy>
  <cp:revision>34</cp:revision>
  <dcterms:created xsi:type="dcterms:W3CDTF">2012-02-16T02:08:47Z</dcterms:created>
  <dcterms:modified xsi:type="dcterms:W3CDTF">2012-02-16T18:56:49Z</dcterms:modified>
</cp:coreProperties>
</file>