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8" r:id="rId2"/>
    <p:sldId id="259" r:id="rId3"/>
    <p:sldId id="264" r:id="rId4"/>
    <p:sldId id="261" r:id="rId5"/>
    <p:sldId id="263" r:id="rId6"/>
    <p:sldId id="325" r:id="rId7"/>
    <p:sldId id="348" r:id="rId8"/>
    <p:sldId id="326" r:id="rId9"/>
    <p:sldId id="347" r:id="rId10"/>
    <p:sldId id="346" r:id="rId11"/>
    <p:sldId id="343" r:id="rId12"/>
    <p:sldId id="345" r:id="rId13"/>
    <p:sldId id="328" r:id="rId14"/>
    <p:sldId id="344" r:id="rId15"/>
    <p:sldId id="329" r:id="rId16"/>
    <p:sldId id="334" r:id="rId17"/>
    <p:sldId id="352" r:id="rId18"/>
    <p:sldId id="362" r:id="rId19"/>
    <p:sldId id="331" r:id="rId20"/>
    <p:sldId id="332" r:id="rId21"/>
    <p:sldId id="351" r:id="rId22"/>
    <p:sldId id="333" r:id="rId23"/>
    <p:sldId id="335" r:id="rId24"/>
    <p:sldId id="340" r:id="rId25"/>
    <p:sldId id="336" r:id="rId26"/>
    <p:sldId id="337" r:id="rId27"/>
    <p:sldId id="322" r:id="rId28"/>
    <p:sldId id="341" r:id="rId29"/>
    <p:sldId id="323" r:id="rId30"/>
    <p:sldId id="339" r:id="rId31"/>
    <p:sldId id="342" r:id="rId32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82" d="100"/>
          <a:sy n="82" d="100"/>
        </p:scale>
        <p:origin x="-81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5618B-0DA9-43B4-BC0C-D8AFE35BC38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08DC566C-F373-4F84-8841-A3802C15C4BC}">
      <dgm:prSet phldrT="[Text]" custT="1"/>
      <dgm:spPr/>
      <dgm:t>
        <a:bodyPr/>
        <a:lstStyle/>
        <a:p>
          <a:r>
            <a:rPr lang="es-EC" sz="2000" dirty="0" smtClean="0"/>
            <a:t>Rivalidad de Empresas Competidoras</a:t>
          </a:r>
          <a:endParaRPr lang="es-EC" sz="2000" dirty="0"/>
        </a:p>
      </dgm:t>
    </dgm:pt>
    <dgm:pt modelId="{D93A6F1E-C3B7-49EA-8894-8587C342E61E}" type="parTrans" cxnId="{848D5ED2-54C2-4C7F-8164-4DA1177A7489}">
      <dgm:prSet/>
      <dgm:spPr/>
      <dgm:t>
        <a:bodyPr/>
        <a:lstStyle/>
        <a:p>
          <a:endParaRPr lang="es-EC"/>
        </a:p>
      </dgm:t>
    </dgm:pt>
    <dgm:pt modelId="{7D187E88-4FA3-4DF2-A280-EC24839EAAFE}" type="sibTrans" cxnId="{848D5ED2-54C2-4C7F-8164-4DA1177A7489}">
      <dgm:prSet/>
      <dgm:spPr/>
      <dgm:t>
        <a:bodyPr/>
        <a:lstStyle/>
        <a:p>
          <a:endParaRPr lang="es-EC"/>
        </a:p>
      </dgm:t>
    </dgm:pt>
    <dgm:pt modelId="{DF97F643-095E-421F-8E68-A6DA9687180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sz="2000" dirty="0" smtClean="0"/>
            <a:t>Entrada Potencial de Productos Sustitutos</a:t>
          </a:r>
          <a:endParaRPr lang="es-EC" sz="2000" dirty="0"/>
        </a:p>
      </dgm:t>
    </dgm:pt>
    <dgm:pt modelId="{9BD2DDD8-3AE7-4740-816F-C2BB1287D05A}" type="parTrans" cxnId="{BB4E587B-D00A-4DBE-A423-4D6FFC71C021}">
      <dgm:prSet/>
      <dgm:spPr/>
      <dgm:t>
        <a:bodyPr/>
        <a:lstStyle/>
        <a:p>
          <a:endParaRPr lang="es-EC"/>
        </a:p>
      </dgm:t>
    </dgm:pt>
    <dgm:pt modelId="{B18439B3-2118-41D5-9100-37DC8AE1566E}" type="sibTrans" cxnId="{BB4E587B-D00A-4DBE-A423-4D6FFC71C021}">
      <dgm:prSet/>
      <dgm:spPr/>
      <dgm:t>
        <a:bodyPr/>
        <a:lstStyle/>
        <a:p>
          <a:endParaRPr lang="es-EC"/>
        </a:p>
      </dgm:t>
    </dgm:pt>
    <dgm:pt modelId="{696D56A7-770C-4A96-8E2B-EBC61196FCF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C" sz="2000" dirty="0" smtClean="0"/>
            <a:t>Poder de negociación de  consumidores</a:t>
          </a:r>
          <a:endParaRPr lang="es-EC" sz="2000" dirty="0"/>
        </a:p>
      </dgm:t>
    </dgm:pt>
    <dgm:pt modelId="{0D5D0D25-34A9-49C2-9356-AB8110377063}" type="parTrans" cxnId="{262DD410-460B-4616-BB6A-C98E4F948AA9}">
      <dgm:prSet/>
      <dgm:spPr/>
      <dgm:t>
        <a:bodyPr/>
        <a:lstStyle/>
        <a:p>
          <a:endParaRPr lang="es-EC"/>
        </a:p>
      </dgm:t>
    </dgm:pt>
    <dgm:pt modelId="{3B811C26-5CC6-4B96-942E-118256D1D557}" type="sibTrans" cxnId="{262DD410-460B-4616-BB6A-C98E4F948AA9}">
      <dgm:prSet/>
      <dgm:spPr/>
      <dgm:t>
        <a:bodyPr/>
        <a:lstStyle/>
        <a:p>
          <a:endParaRPr lang="es-EC"/>
        </a:p>
      </dgm:t>
    </dgm:pt>
    <dgm:pt modelId="{B40D29F6-845A-4D18-A9B2-0EA119455501}">
      <dgm:prSet phldrT="[Text]" custT="1"/>
      <dgm:spPr>
        <a:solidFill>
          <a:srgbClr val="92D050"/>
        </a:solidFill>
      </dgm:spPr>
      <dgm:t>
        <a:bodyPr/>
        <a:lstStyle/>
        <a:p>
          <a:r>
            <a:rPr lang="es-EC" sz="2000" dirty="0" smtClean="0"/>
            <a:t>Entrada Potencial de Competidores</a:t>
          </a:r>
          <a:endParaRPr lang="es-EC" sz="2000" dirty="0"/>
        </a:p>
      </dgm:t>
    </dgm:pt>
    <dgm:pt modelId="{C3B3D120-D375-4FB0-A937-BAED84B48366}" type="parTrans" cxnId="{62BAE94D-69FB-4EA2-A0A8-A90C592A27B4}">
      <dgm:prSet/>
      <dgm:spPr/>
      <dgm:t>
        <a:bodyPr/>
        <a:lstStyle/>
        <a:p>
          <a:endParaRPr lang="es-EC"/>
        </a:p>
      </dgm:t>
    </dgm:pt>
    <dgm:pt modelId="{387FB730-7D43-483E-8EE8-E3680C7633DA}" type="sibTrans" cxnId="{62BAE94D-69FB-4EA2-A0A8-A90C592A27B4}">
      <dgm:prSet/>
      <dgm:spPr/>
      <dgm:t>
        <a:bodyPr/>
        <a:lstStyle/>
        <a:p>
          <a:endParaRPr lang="es-EC"/>
        </a:p>
      </dgm:t>
    </dgm:pt>
    <dgm:pt modelId="{2B7D7181-EC4E-4712-A3C8-99D5181C93C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C" sz="2000" dirty="0" smtClean="0"/>
            <a:t>Poder de negociación proveedores</a:t>
          </a:r>
          <a:endParaRPr lang="es-EC" sz="2000" dirty="0"/>
        </a:p>
      </dgm:t>
    </dgm:pt>
    <dgm:pt modelId="{05501257-C940-4C29-949A-B7F673C6AD7F}" type="parTrans" cxnId="{61A019FA-B072-4D9C-9EF3-A16AA17B31C8}">
      <dgm:prSet/>
      <dgm:spPr/>
      <dgm:t>
        <a:bodyPr/>
        <a:lstStyle/>
        <a:p>
          <a:endParaRPr lang="es-EC"/>
        </a:p>
      </dgm:t>
    </dgm:pt>
    <dgm:pt modelId="{61F4E2E1-F736-4553-A669-F0D593BCAE16}" type="sibTrans" cxnId="{61A019FA-B072-4D9C-9EF3-A16AA17B31C8}">
      <dgm:prSet/>
      <dgm:spPr/>
      <dgm:t>
        <a:bodyPr/>
        <a:lstStyle/>
        <a:p>
          <a:endParaRPr lang="es-EC"/>
        </a:p>
      </dgm:t>
    </dgm:pt>
    <dgm:pt modelId="{5DB91780-EEAE-4429-850A-F7082257CD03}" type="pres">
      <dgm:prSet presAssocID="{39A5618B-0DA9-43B4-BC0C-D8AFE35BC38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AB44C5F-D3F7-4B89-9176-A981170ADEF6}" type="pres">
      <dgm:prSet presAssocID="{08DC566C-F373-4F84-8841-A3802C15C4BC}" presName="centerShape" presStyleLbl="node0" presStyleIdx="0" presStyleCnt="1" custScaleX="191931" custScaleY="153654" custLinFactNeighborX="0" custLinFactNeighborY="1169"/>
      <dgm:spPr>
        <a:prstGeom prst="rect">
          <a:avLst/>
        </a:prstGeom>
      </dgm:spPr>
      <dgm:t>
        <a:bodyPr/>
        <a:lstStyle/>
        <a:p>
          <a:endParaRPr lang="es-EC"/>
        </a:p>
      </dgm:t>
    </dgm:pt>
    <dgm:pt modelId="{B903161A-D587-4163-8E34-7911C2898FC9}" type="pres">
      <dgm:prSet presAssocID="{9BD2DDD8-3AE7-4740-816F-C2BB1287D05A}" presName="parTrans" presStyleLbl="sibTrans2D1" presStyleIdx="0" presStyleCnt="4"/>
      <dgm:spPr/>
      <dgm:t>
        <a:bodyPr/>
        <a:lstStyle/>
        <a:p>
          <a:endParaRPr lang="es-MX"/>
        </a:p>
      </dgm:t>
    </dgm:pt>
    <dgm:pt modelId="{F62376C8-1EC9-4005-BCDC-B0F2E301ADDB}" type="pres">
      <dgm:prSet presAssocID="{9BD2DDD8-3AE7-4740-816F-C2BB1287D05A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2516C9F7-219A-4C5C-9762-8BDC5ACEC675}" type="pres">
      <dgm:prSet presAssocID="{DF97F643-095E-421F-8E68-A6DA9687180D}" presName="node" presStyleLbl="node1" presStyleIdx="0" presStyleCnt="4" custScaleX="191931" custScaleY="120947" custRadScaleRad="97662" custRadScaleInc="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C"/>
        </a:p>
      </dgm:t>
    </dgm:pt>
    <dgm:pt modelId="{D37D332B-8EC4-4ACA-BE94-EDE2F1149EFB}" type="pres">
      <dgm:prSet presAssocID="{0D5D0D25-34A9-49C2-9356-AB8110377063}" presName="parTrans" presStyleLbl="sibTrans2D1" presStyleIdx="1" presStyleCnt="4"/>
      <dgm:spPr/>
      <dgm:t>
        <a:bodyPr/>
        <a:lstStyle/>
        <a:p>
          <a:endParaRPr lang="es-MX"/>
        </a:p>
      </dgm:t>
    </dgm:pt>
    <dgm:pt modelId="{8A60F7AD-D22B-44B7-8DC5-12E3CB71E754}" type="pres">
      <dgm:prSet presAssocID="{0D5D0D25-34A9-49C2-9356-AB8110377063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15EC6EF3-C868-4A20-845D-4471E015ED21}" type="pres">
      <dgm:prSet presAssocID="{696D56A7-770C-4A96-8E2B-EBC61196FCF9}" presName="node" presStyleLbl="node1" presStyleIdx="1" presStyleCnt="4" custScaleX="191931" custScaleY="137113" custRadScaleRad="184811" custRadScaleInc="159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C"/>
        </a:p>
      </dgm:t>
    </dgm:pt>
    <dgm:pt modelId="{48751C0E-664C-4A14-BA31-791087096964}" type="pres">
      <dgm:prSet presAssocID="{C3B3D120-D375-4FB0-A937-BAED84B48366}" presName="parTrans" presStyleLbl="sibTrans2D1" presStyleIdx="2" presStyleCnt="4"/>
      <dgm:spPr/>
      <dgm:t>
        <a:bodyPr/>
        <a:lstStyle/>
        <a:p>
          <a:endParaRPr lang="es-MX"/>
        </a:p>
      </dgm:t>
    </dgm:pt>
    <dgm:pt modelId="{2542D37B-FBE6-4483-A704-A2BE868EACC7}" type="pres">
      <dgm:prSet presAssocID="{C3B3D120-D375-4FB0-A937-BAED84B48366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E6A9CDA6-CC0E-49F0-A19A-2E8B6D45B023}" type="pres">
      <dgm:prSet presAssocID="{B40D29F6-845A-4D18-A9B2-0EA119455501}" presName="node" presStyleLbl="node1" presStyleIdx="2" presStyleCnt="4" custScaleX="181641" custScaleY="116679" custRadScaleRad="105965" custRadScaleInc="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C"/>
        </a:p>
      </dgm:t>
    </dgm:pt>
    <dgm:pt modelId="{A7ED05F5-65C7-4610-86DD-C45283D7343D}" type="pres">
      <dgm:prSet presAssocID="{05501257-C940-4C29-949A-B7F673C6AD7F}" presName="parTrans" presStyleLbl="sibTrans2D1" presStyleIdx="3" presStyleCnt="4"/>
      <dgm:spPr/>
      <dgm:t>
        <a:bodyPr/>
        <a:lstStyle/>
        <a:p>
          <a:endParaRPr lang="es-MX"/>
        </a:p>
      </dgm:t>
    </dgm:pt>
    <dgm:pt modelId="{87B2B061-33B1-4735-9256-42380077F8A6}" type="pres">
      <dgm:prSet presAssocID="{05501257-C940-4C29-949A-B7F673C6AD7F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66DE5CA7-2536-463B-A510-B11927355089}" type="pres">
      <dgm:prSet presAssocID="{2B7D7181-EC4E-4712-A3C8-99D5181C93C4}" presName="node" presStyleLbl="node1" presStyleIdx="3" presStyleCnt="4" custScaleX="170561" custScaleY="119699" custRadScaleRad="167723" custRadScaleInc="-177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</dgm:ptLst>
  <dgm:cxnLst>
    <dgm:cxn modelId="{BA1DE6BE-E67E-42E8-87EF-28621DA024E4}" type="presOf" srcId="{9BD2DDD8-3AE7-4740-816F-C2BB1287D05A}" destId="{B903161A-D587-4163-8E34-7911C2898FC9}" srcOrd="0" destOrd="0" presId="urn:microsoft.com/office/officeart/2005/8/layout/radial5"/>
    <dgm:cxn modelId="{B97DCA9A-D714-43D4-8910-B0468DCD0058}" type="presOf" srcId="{39A5618B-0DA9-43B4-BC0C-D8AFE35BC387}" destId="{5DB91780-EEAE-4429-850A-F7082257CD03}" srcOrd="0" destOrd="0" presId="urn:microsoft.com/office/officeart/2005/8/layout/radial5"/>
    <dgm:cxn modelId="{FA4A8142-A608-4337-8754-9E8907AB9D1A}" type="presOf" srcId="{B40D29F6-845A-4D18-A9B2-0EA119455501}" destId="{E6A9CDA6-CC0E-49F0-A19A-2E8B6D45B023}" srcOrd="0" destOrd="0" presId="urn:microsoft.com/office/officeart/2005/8/layout/radial5"/>
    <dgm:cxn modelId="{838B9427-EB74-447C-AEFC-2DB431FCFB1A}" type="presOf" srcId="{C3B3D120-D375-4FB0-A937-BAED84B48366}" destId="{2542D37B-FBE6-4483-A704-A2BE868EACC7}" srcOrd="1" destOrd="0" presId="urn:microsoft.com/office/officeart/2005/8/layout/radial5"/>
    <dgm:cxn modelId="{5BED8909-D5AF-4B68-89E8-F0DB4EF43FAA}" type="presOf" srcId="{05501257-C940-4C29-949A-B7F673C6AD7F}" destId="{A7ED05F5-65C7-4610-86DD-C45283D7343D}" srcOrd="0" destOrd="0" presId="urn:microsoft.com/office/officeart/2005/8/layout/radial5"/>
    <dgm:cxn modelId="{61A019FA-B072-4D9C-9EF3-A16AA17B31C8}" srcId="{08DC566C-F373-4F84-8841-A3802C15C4BC}" destId="{2B7D7181-EC4E-4712-A3C8-99D5181C93C4}" srcOrd="3" destOrd="0" parTransId="{05501257-C940-4C29-949A-B7F673C6AD7F}" sibTransId="{61F4E2E1-F736-4553-A669-F0D593BCAE16}"/>
    <dgm:cxn modelId="{9FFBA59E-952A-457F-9591-E4EF8CA36E44}" type="presOf" srcId="{0D5D0D25-34A9-49C2-9356-AB8110377063}" destId="{8A60F7AD-D22B-44B7-8DC5-12E3CB71E754}" srcOrd="1" destOrd="0" presId="urn:microsoft.com/office/officeart/2005/8/layout/radial5"/>
    <dgm:cxn modelId="{B2E5CB9E-EAD6-43C7-83FD-03308B82FE9A}" type="presOf" srcId="{DF97F643-095E-421F-8E68-A6DA9687180D}" destId="{2516C9F7-219A-4C5C-9762-8BDC5ACEC675}" srcOrd="0" destOrd="0" presId="urn:microsoft.com/office/officeart/2005/8/layout/radial5"/>
    <dgm:cxn modelId="{41A96583-E2E3-4FD1-B8BB-A6FA529B5195}" type="presOf" srcId="{2B7D7181-EC4E-4712-A3C8-99D5181C93C4}" destId="{66DE5CA7-2536-463B-A510-B11927355089}" srcOrd="0" destOrd="0" presId="urn:microsoft.com/office/officeart/2005/8/layout/radial5"/>
    <dgm:cxn modelId="{099B648E-3FAA-4636-97E5-EA0B8C38F3D9}" type="presOf" srcId="{0D5D0D25-34A9-49C2-9356-AB8110377063}" destId="{D37D332B-8EC4-4ACA-BE94-EDE2F1149EFB}" srcOrd="0" destOrd="0" presId="urn:microsoft.com/office/officeart/2005/8/layout/radial5"/>
    <dgm:cxn modelId="{6C04B58B-32D1-413C-A47B-022F8B4F7891}" type="presOf" srcId="{696D56A7-770C-4A96-8E2B-EBC61196FCF9}" destId="{15EC6EF3-C868-4A20-845D-4471E015ED21}" srcOrd="0" destOrd="0" presId="urn:microsoft.com/office/officeart/2005/8/layout/radial5"/>
    <dgm:cxn modelId="{848D5ED2-54C2-4C7F-8164-4DA1177A7489}" srcId="{39A5618B-0DA9-43B4-BC0C-D8AFE35BC387}" destId="{08DC566C-F373-4F84-8841-A3802C15C4BC}" srcOrd="0" destOrd="0" parTransId="{D93A6F1E-C3B7-49EA-8894-8587C342E61E}" sibTransId="{7D187E88-4FA3-4DF2-A280-EC24839EAAFE}"/>
    <dgm:cxn modelId="{32A6E55E-F313-4E3F-9398-FC7A1B589CC7}" type="presOf" srcId="{05501257-C940-4C29-949A-B7F673C6AD7F}" destId="{87B2B061-33B1-4735-9256-42380077F8A6}" srcOrd="1" destOrd="0" presId="urn:microsoft.com/office/officeart/2005/8/layout/radial5"/>
    <dgm:cxn modelId="{62BAE94D-69FB-4EA2-A0A8-A90C592A27B4}" srcId="{08DC566C-F373-4F84-8841-A3802C15C4BC}" destId="{B40D29F6-845A-4D18-A9B2-0EA119455501}" srcOrd="2" destOrd="0" parTransId="{C3B3D120-D375-4FB0-A937-BAED84B48366}" sibTransId="{387FB730-7D43-483E-8EE8-E3680C7633DA}"/>
    <dgm:cxn modelId="{262DD410-460B-4616-BB6A-C98E4F948AA9}" srcId="{08DC566C-F373-4F84-8841-A3802C15C4BC}" destId="{696D56A7-770C-4A96-8E2B-EBC61196FCF9}" srcOrd="1" destOrd="0" parTransId="{0D5D0D25-34A9-49C2-9356-AB8110377063}" sibTransId="{3B811C26-5CC6-4B96-942E-118256D1D557}"/>
    <dgm:cxn modelId="{BB4E587B-D00A-4DBE-A423-4D6FFC71C021}" srcId="{08DC566C-F373-4F84-8841-A3802C15C4BC}" destId="{DF97F643-095E-421F-8E68-A6DA9687180D}" srcOrd="0" destOrd="0" parTransId="{9BD2DDD8-3AE7-4740-816F-C2BB1287D05A}" sibTransId="{B18439B3-2118-41D5-9100-37DC8AE1566E}"/>
    <dgm:cxn modelId="{B1200AFC-6B4C-4C52-818A-E1028CBD8CD8}" type="presOf" srcId="{C3B3D120-D375-4FB0-A937-BAED84B48366}" destId="{48751C0E-664C-4A14-BA31-791087096964}" srcOrd="0" destOrd="0" presId="urn:microsoft.com/office/officeart/2005/8/layout/radial5"/>
    <dgm:cxn modelId="{2C101FA6-5C0A-497C-8E04-5BAC9D3FFEDF}" type="presOf" srcId="{9BD2DDD8-3AE7-4740-816F-C2BB1287D05A}" destId="{F62376C8-1EC9-4005-BCDC-B0F2E301ADDB}" srcOrd="1" destOrd="0" presId="urn:microsoft.com/office/officeart/2005/8/layout/radial5"/>
    <dgm:cxn modelId="{1D22EDF0-8869-4A52-90FE-E5146F046452}" type="presOf" srcId="{08DC566C-F373-4F84-8841-A3802C15C4BC}" destId="{8AB44C5F-D3F7-4B89-9176-A981170ADEF6}" srcOrd="0" destOrd="0" presId="urn:microsoft.com/office/officeart/2005/8/layout/radial5"/>
    <dgm:cxn modelId="{705661E4-C465-427C-A59F-9D9F39EACFD1}" type="presParOf" srcId="{5DB91780-EEAE-4429-850A-F7082257CD03}" destId="{8AB44C5F-D3F7-4B89-9176-A981170ADEF6}" srcOrd="0" destOrd="0" presId="urn:microsoft.com/office/officeart/2005/8/layout/radial5"/>
    <dgm:cxn modelId="{4B448A88-47E6-42C0-B070-0262F58CDFB7}" type="presParOf" srcId="{5DB91780-EEAE-4429-850A-F7082257CD03}" destId="{B903161A-D587-4163-8E34-7911C2898FC9}" srcOrd="1" destOrd="0" presId="urn:microsoft.com/office/officeart/2005/8/layout/radial5"/>
    <dgm:cxn modelId="{3FBE88ED-9566-42D8-9240-1E2019B7DB2D}" type="presParOf" srcId="{B903161A-D587-4163-8E34-7911C2898FC9}" destId="{F62376C8-1EC9-4005-BCDC-B0F2E301ADDB}" srcOrd="0" destOrd="0" presId="urn:microsoft.com/office/officeart/2005/8/layout/radial5"/>
    <dgm:cxn modelId="{150656AE-EF64-4EF9-8CAA-883C68FBA46D}" type="presParOf" srcId="{5DB91780-EEAE-4429-850A-F7082257CD03}" destId="{2516C9F7-219A-4C5C-9762-8BDC5ACEC675}" srcOrd="2" destOrd="0" presId="urn:microsoft.com/office/officeart/2005/8/layout/radial5"/>
    <dgm:cxn modelId="{F9204BF5-49E8-4634-980F-A0F17F374CAD}" type="presParOf" srcId="{5DB91780-EEAE-4429-850A-F7082257CD03}" destId="{D37D332B-8EC4-4ACA-BE94-EDE2F1149EFB}" srcOrd="3" destOrd="0" presId="urn:microsoft.com/office/officeart/2005/8/layout/radial5"/>
    <dgm:cxn modelId="{561A69CF-F4A3-4960-A92F-5D04A8A8DDC6}" type="presParOf" srcId="{D37D332B-8EC4-4ACA-BE94-EDE2F1149EFB}" destId="{8A60F7AD-D22B-44B7-8DC5-12E3CB71E754}" srcOrd="0" destOrd="0" presId="urn:microsoft.com/office/officeart/2005/8/layout/radial5"/>
    <dgm:cxn modelId="{D2F01F9E-4496-4A4F-803E-12C50D0EA1D7}" type="presParOf" srcId="{5DB91780-EEAE-4429-850A-F7082257CD03}" destId="{15EC6EF3-C868-4A20-845D-4471E015ED21}" srcOrd="4" destOrd="0" presId="urn:microsoft.com/office/officeart/2005/8/layout/radial5"/>
    <dgm:cxn modelId="{BAD18FFB-6947-4D9B-A92E-F7759821C1C8}" type="presParOf" srcId="{5DB91780-EEAE-4429-850A-F7082257CD03}" destId="{48751C0E-664C-4A14-BA31-791087096964}" srcOrd="5" destOrd="0" presId="urn:microsoft.com/office/officeart/2005/8/layout/radial5"/>
    <dgm:cxn modelId="{52CC41E1-3B50-4CA3-8606-88F8D234F021}" type="presParOf" srcId="{48751C0E-664C-4A14-BA31-791087096964}" destId="{2542D37B-FBE6-4483-A704-A2BE868EACC7}" srcOrd="0" destOrd="0" presId="urn:microsoft.com/office/officeart/2005/8/layout/radial5"/>
    <dgm:cxn modelId="{E43BA41B-00B9-48DB-BB01-4A0A8DBA8432}" type="presParOf" srcId="{5DB91780-EEAE-4429-850A-F7082257CD03}" destId="{E6A9CDA6-CC0E-49F0-A19A-2E8B6D45B023}" srcOrd="6" destOrd="0" presId="urn:microsoft.com/office/officeart/2005/8/layout/radial5"/>
    <dgm:cxn modelId="{906C27D9-ABB3-4F68-81BB-689362854B07}" type="presParOf" srcId="{5DB91780-EEAE-4429-850A-F7082257CD03}" destId="{A7ED05F5-65C7-4610-86DD-C45283D7343D}" srcOrd="7" destOrd="0" presId="urn:microsoft.com/office/officeart/2005/8/layout/radial5"/>
    <dgm:cxn modelId="{421FD8CC-FEBD-4484-AFFD-77678A069187}" type="presParOf" srcId="{A7ED05F5-65C7-4610-86DD-C45283D7343D}" destId="{87B2B061-33B1-4735-9256-42380077F8A6}" srcOrd="0" destOrd="0" presId="urn:microsoft.com/office/officeart/2005/8/layout/radial5"/>
    <dgm:cxn modelId="{D9D112BC-9CFF-4920-9F5A-0D8518963A02}" type="presParOf" srcId="{5DB91780-EEAE-4429-850A-F7082257CD03}" destId="{66DE5CA7-2536-463B-A510-B1192735508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B44C5F-D3F7-4B89-9176-A981170ADEF6}">
      <dsp:nvSpPr>
        <dsp:cNvPr id="0" name=""/>
        <dsp:cNvSpPr/>
      </dsp:nvSpPr>
      <dsp:spPr>
        <a:xfrm>
          <a:off x="2827241" y="1773112"/>
          <a:ext cx="2122376" cy="1699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Rivalidad de Empresas Competidoras</a:t>
          </a:r>
          <a:endParaRPr lang="es-EC" sz="2000" kern="1200" dirty="0"/>
        </a:p>
      </dsp:txBody>
      <dsp:txXfrm>
        <a:off x="2827241" y="1773112"/>
        <a:ext cx="2122376" cy="1699108"/>
      </dsp:txXfrm>
    </dsp:sp>
    <dsp:sp modelId="{B903161A-D587-4163-8E34-7911C2898FC9}">
      <dsp:nvSpPr>
        <dsp:cNvPr id="0" name=""/>
        <dsp:cNvSpPr/>
      </dsp:nvSpPr>
      <dsp:spPr>
        <a:xfrm rot="16200000">
          <a:off x="3829559" y="1436230"/>
          <a:ext cx="117742" cy="458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 rot="16200000">
        <a:off x="3829559" y="1436230"/>
        <a:ext cx="117742" cy="458273"/>
      </dsp:txXfrm>
    </dsp:sp>
    <dsp:sp modelId="{2516C9F7-219A-4C5C-9762-8BDC5ACEC675}">
      <dsp:nvSpPr>
        <dsp:cNvPr id="0" name=""/>
        <dsp:cNvSpPr/>
      </dsp:nvSpPr>
      <dsp:spPr>
        <a:xfrm>
          <a:off x="2594945" y="-79244"/>
          <a:ext cx="2586969" cy="1630201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Entrada Potencial de Productos Sustitutos</a:t>
          </a:r>
          <a:endParaRPr lang="es-EC" sz="2000" kern="1200" dirty="0"/>
        </a:p>
      </dsp:txBody>
      <dsp:txXfrm>
        <a:off x="2594945" y="-79244"/>
        <a:ext cx="2586969" cy="1630201"/>
      </dsp:txXfrm>
    </dsp:sp>
    <dsp:sp modelId="{D37D332B-8EC4-4ACA-BE94-EDE2F1149EFB}">
      <dsp:nvSpPr>
        <dsp:cNvPr id="0" name=""/>
        <dsp:cNvSpPr/>
      </dsp:nvSpPr>
      <dsp:spPr>
        <a:xfrm rot="21599457">
          <a:off x="5034162" y="2393333"/>
          <a:ext cx="203674" cy="458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 rot="21599457">
        <a:off x="5034162" y="2393333"/>
        <a:ext cx="203674" cy="458273"/>
      </dsp:txXfrm>
    </dsp:sp>
    <dsp:sp modelId="{15EC6EF3-C868-4A20-845D-4471E015ED21}">
      <dsp:nvSpPr>
        <dsp:cNvPr id="0" name=""/>
        <dsp:cNvSpPr/>
      </dsp:nvSpPr>
      <dsp:spPr>
        <a:xfrm>
          <a:off x="5333910" y="1698186"/>
          <a:ext cx="2586969" cy="1848097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Poder de negociación de  consumidores</a:t>
          </a:r>
          <a:endParaRPr lang="es-EC" sz="2000" kern="1200" dirty="0"/>
        </a:p>
      </dsp:txBody>
      <dsp:txXfrm>
        <a:off x="5333910" y="1698186"/>
        <a:ext cx="2586969" cy="1848097"/>
      </dsp:txXfrm>
    </dsp:sp>
    <dsp:sp modelId="{48751C0E-664C-4A14-BA31-791087096964}">
      <dsp:nvSpPr>
        <dsp:cNvPr id="0" name=""/>
        <dsp:cNvSpPr/>
      </dsp:nvSpPr>
      <dsp:spPr>
        <a:xfrm rot="5400000">
          <a:off x="3833626" y="3343385"/>
          <a:ext cx="109606" cy="458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 rot="5400000">
        <a:off x="3833626" y="3343385"/>
        <a:ext cx="109606" cy="458273"/>
      </dsp:txXfrm>
    </dsp:sp>
    <dsp:sp modelId="{E6A9CDA6-CC0E-49F0-A19A-2E8B6D45B023}">
      <dsp:nvSpPr>
        <dsp:cNvPr id="0" name=""/>
        <dsp:cNvSpPr/>
      </dsp:nvSpPr>
      <dsp:spPr>
        <a:xfrm>
          <a:off x="2664292" y="3679027"/>
          <a:ext cx="2448274" cy="157267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Entrada Potencial de Competidores</a:t>
          </a:r>
          <a:endParaRPr lang="es-EC" sz="2000" kern="1200" dirty="0"/>
        </a:p>
      </dsp:txBody>
      <dsp:txXfrm>
        <a:off x="2664292" y="3679027"/>
        <a:ext cx="2448274" cy="1572674"/>
      </dsp:txXfrm>
    </dsp:sp>
    <dsp:sp modelId="{A7ED05F5-65C7-4610-86DD-C45283D7343D}">
      <dsp:nvSpPr>
        <dsp:cNvPr id="0" name=""/>
        <dsp:cNvSpPr/>
      </dsp:nvSpPr>
      <dsp:spPr>
        <a:xfrm rot="10799997">
          <a:off x="2431008" y="2393531"/>
          <a:ext cx="280004" cy="458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 rot="10799997">
        <a:off x="2431008" y="2393531"/>
        <a:ext cx="280004" cy="458273"/>
      </dsp:txXfrm>
    </dsp:sp>
    <dsp:sp modelId="{66DE5CA7-2536-463B-A510-B11927355089}">
      <dsp:nvSpPr>
        <dsp:cNvPr id="0" name=""/>
        <dsp:cNvSpPr/>
      </dsp:nvSpPr>
      <dsp:spPr>
        <a:xfrm>
          <a:off x="0" y="1815979"/>
          <a:ext cx="2298931" cy="1613380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Poder de negociación proveedores</a:t>
          </a:r>
          <a:endParaRPr lang="es-EC" sz="2000" kern="1200" dirty="0"/>
        </a:p>
      </dsp:txBody>
      <dsp:txXfrm>
        <a:off x="0" y="1815979"/>
        <a:ext cx="2298931" cy="1613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29EB1-EB86-4AD8-817E-B06ED6926B24}" type="datetimeFigureOut">
              <a:rPr lang="es-EC" smtClean="0"/>
              <a:pPr/>
              <a:t>26/04/2012</a:t>
            </a:fld>
            <a:endParaRPr lang="es-EC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D7305-54C7-48B6-8011-477039BF964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1</a:t>
            </a:fld>
            <a:endParaRPr lang="es-EC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10</a:t>
            </a:fld>
            <a:endParaRPr lang="es-EC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11</a:t>
            </a:fld>
            <a:endParaRPr lang="es-EC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12</a:t>
            </a:fld>
            <a:endParaRPr lang="es-EC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13</a:t>
            </a:fld>
            <a:endParaRPr lang="es-EC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14</a:t>
            </a:fld>
            <a:endParaRPr lang="es-EC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15</a:t>
            </a:fld>
            <a:endParaRPr lang="es-EC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16</a:t>
            </a:fld>
            <a:endParaRPr lang="es-EC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8F1BDE-F49E-4ED0-AACF-722EC297EBE9}" type="slidenum">
              <a:rPr lang="es-EC" sz="1200"/>
              <a:pPr algn="r"/>
              <a:t>17</a:t>
            </a:fld>
            <a:endParaRPr lang="es-EC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8F1BDE-F49E-4ED0-AACF-722EC297EBE9}" type="slidenum">
              <a:rPr lang="es-EC" sz="1200"/>
              <a:pPr algn="r"/>
              <a:t>18</a:t>
            </a:fld>
            <a:endParaRPr lang="es-EC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19</a:t>
            </a:fld>
            <a:endParaRPr lang="es-EC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2</a:t>
            </a:fld>
            <a:endParaRPr lang="es-EC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20</a:t>
            </a:fld>
            <a:endParaRPr lang="es-EC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558ACD-C9E3-4509-8250-10283CC13CA3}" type="slidenum">
              <a:rPr lang="es-EC" smtClean="0"/>
              <a:pPr>
                <a:defRPr/>
              </a:pPr>
              <a:t>21</a:t>
            </a:fld>
            <a:endParaRPr lang="es-EC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22</a:t>
            </a:fld>
            <a:endParaRPr lang="es-EC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23</a:t>
            </a:fld>
            <a:endParaRPr lang="es-EC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24</a:t>
            </a:fld>
            <a:endParaRPr lang="es-EC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25</a:t>
            </a:fld>
            <a:endParaRPr lang="es-EC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26</a:t>
            </a:fld>
            <a:endParaRPr lang="es-EC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57F92-3692-4E38-8E3F-2C69ABCD50D3}" type="slidenum">
              <a:rPr lang="es-EC" smtClean="0"/>
              <a:pPr/>
              <a:t>27</a:t>
            </a:fld>
            <a:endParaRPr lang="es-EC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28</a:t>
            </a:fld>
            <a:endParaRPr lang="es-EC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57F92-3692-4E38-8E3F-2C69ABCD50D3}" type="slidenum">
              <a:rPr lang="es-EC" smtClean="0"/>
              <a:pPr/>
              <a:t>29</a:t>
            </a:fld>
            <a:endParaRPr lang="es-EC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3</a:t>
            </a:fld>
            <a:endParaRPr lang="es-EC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30</a:t>
            </a:fld>
            <a:endParaRPr lang="es-EC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31</a:t>
            </a:fld>
            <a:endParaRPr lang="es-EC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4</a:t>
            </a:fld>
            <a:endParaRPr lang="es-EC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5</a:t>
            </a:fld>
            <a:endParaRPr lang="es-EC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6</a:t>
            </a:fld>
            <a:endParaRPr lang="es-EC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7</a:t>
            </a:fld>
            <a:endParaRPr lang="es-EC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8</a:t>
            </a:fld>
            <a:endParaRPr lang="es-EC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D7305-54C7-48B6-8011-477039BF9641}" type="slidenum">
              <a:rPr lang="es-EC" smtClean="0"/>
              <a:pPr/>
              <a:t>9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B4F7D32-B199-47B9-9986-09549B5DEB96}" type="datetimeFigureOut">
              <a:rPr lang="es-EC" smtClean="0"/>
              <a:pPr>
                <a:defRPr/>
              </a:pPr>
              <a:t>26/04/2012</a:t>
            </a:fld>
            <a:endParaRPr lang="es-EC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062F2F6-0F1A-4476-84F7-4945F098CF47}" type="slidenum">
              <a:rPr lang="es-EC" smtClean="0"/>
              <a:pPr>
                <a:defRPr/>
              </a:pPr>
              <a:t>‹Nº›</a:t>
            </a:fld>
            <a:endParaRPr lang="es-EC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4.xml"/><Relationship Id="rId7" Type="http://schemas.openxmlformats.org/officeDocument/2006/relationships/slide" Target="slide3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3.xml"/><Relationship Id="rId4" Type="http://schemas.openxmlformats.org/officeDocument/2006/relationships/slide" Target="slide5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57188" y="571500"/>
            <a:ext cx="8447087" cy="1152525"/>
          </a:xfrm>
          <a:prstGeom prst="rect">
            <a:avLst/>
          </a:prstGeom>
        </p:spPr>
        <p:txBody>
          <a:bodyPr anchor="ctr">
            <a:normAutofit fontScale="30000" lnSpcReduction="20000"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s-ES" sz="6700" b="1" dirty="0" smtClean="0"/>
              <a:t>ESCUELA SUPERIOR POLITECNICA DEL LITORAL</a:t>
            </a:r>
            <a:endParaRPr lang="es-MX" sz="6700" dirty="0" smtClean="0"/>
          </a:p>
          <a:p>
            <a:pPr algn="ctr"/>
            <a:r>
              <a:rPr lang="es-ES" sz="6700" b="1" dirty="0" smtClean="0"/>
              <a:t> </a:t>
            </a:r>
            <a:endParaRPr lang="es-MX" sz="6700" dirty="0" smtClean="0"/>
          </a:p>
          <a:p>
            <a:pPr algn="ctr"/>
            <a:r>
              <a:rPr lang="es-ES" sz="6700" b="1" dirty="0" smtClean="0"/>
              <a:t>FACULTAD DE ECONOMÍA Y NEGOCIOS</a:t>
            </a:r>
            <a:endParaRPr lang="es-MX" sz="67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  <a:ea typeface="+mj-ea"/>
                <a:cs typeface="+mj-cs"/>
              </a:rPr>
              <a:t/>
            </a:r>
            <a:br>
              <a:rPr lang="es-ES" sz="2800" dirty="0" smtClean="0">
                <a:latin typeface="+mj-lt"/>
                <a:ea typeface="+mj-ea"/>
                <a:cs typeface="+mj-cs"/>
              </a:rPr>
            </a:br>
            <a:endParaRPr lang="es-E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571472" y="1571612"/>
            <a:ext cx="82296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2000" b="1" dirty="0" smtClean="0"/>
              <a:t>PROYECTO DE CREACIÓN DE UN </a:t>
            </a:r>
          </a:p>
          <a:p>
            <a:pPr algn="ctr"/>
            <a:r>
              <a:rPr lang="es-ES" sz="2000" b="1" dirty="0" smtClean="0"/>
              <a:t>CONJUNTO RESIDENCIAL UNIVERSITARIO </a:t>
            </a:r>
          </a:p>
          <a:p>
            <a:pPr algn="ctr"/>
            <a:r>
              <a:rPr lang="es-ES" sz="2000" b="1" dirty="0" smtClean="0"/>
              <a:t>EN LA CIUDAD DE GUAYAQUIL</a:t>
            </a:r>
            <a:endParaRPr lang="es-MX" sz="2000" dirty="0" smtClean="0"/>
          </a:p>
          <a:p>
            <a:r>
              <a:rPr lang="es-ES" sz="2000" b="1" dirty="0" smtClean="0"/>
              <a:t> </a:t>
            </a:r>
            <a:endParaRPr lang="es-MX" sz="2000" dirty="0" smtClean="0"/>
          </a:p>
          <a:p>
            <a:pPr algn="ctr"/>
            <a:r>
              <a:rPr lang="es-ES" sz="2000" b="1" dirty="0" smtClean="0"/>
              <a:t> Tesis de Grado</a:t>
            </a:r>
            <a:endParaRPr lang="es-MX" sz="2000" dirty="0" smtClean="0"/>
          </a:p>
          <a:p>
            <a:pPr algn="ctr"/>
            <a:r>
              <a:rPr lang="es-ES" sz="2000" b="1" dirty="0" smtClean="0"/>
              <a:t> </a:t>
            </a:r>
            <a:endParaRPr lang="es-MX" sz="2000" dirty="0" smtClean="0"/>
          </a:p>
          <a:p>
            <a:pPr algn="ctr"/>
            <a:r>
              <a:rPr lang="es-ES" sz="2000" b="1" dirty="0" smtClean="0"/>
              <a:t>Previa la obtención del Título de:</a:t>
            </a:r>
            <a:endParaRPr lang="es-MX" sz="2000" dirty="0" smtClean="0"/>
          </a:p>
          <a:p>
            <a:pPr algn="ctr"/>
            <a:r>
              <a:rPr lang="es-ES" sz="2000" b="1" dirty="0" smtClean="0"/>
              <a:t> </a:t>
            </a:r>
            <a:endParaRPr lang="es-MX" sz="2000" dirty="0" smtClean="0"/>
          </a:p>
          <a:p>
            <a:pPr algn="ctr"/>
            <a:r>
              <a:rPr lang="es-ES" sz="1600" b="1" dirty="0" smtClean="0"/>
              <a:t>Economista con  Mención en Gestión Empresarial</a:t>
            </a:r>
            <a:endParaRPr lang="es-MX" sz="2000" dirty="0" smtClean="0"/>
          </a:p>
          <a:p>
            <a:pPr algn="ctr"/>
            <a:r>
              <a:rPr lang="es-ES" sz="2000" b="1" dirty="0" smtClean="0"/>
              <a:t>  </a:t>
            </a:r>
            <a:endParaRPr lang="es-MX" sz="2000" dirty="0" smtClean="0"/>
          </a:p>
          <a:p>
            <a:pPr algn="ctr"/>
            <a:r>
              <a:rPr lang="es-ES" sz="2000" b="1" dirty="0" smtClean="0"/>
              <a:t>Presentado por</a:t>
            </a:r>
            <a:endParaRPr lang="es-MX" sz="2000" dirty="0" smtClean="0"/>
          </a:p>
          <a:p>
            <a:pPr algn="ctr"/>
            <a:r>
              <a:rPr lang="es-ES" sz="2000" b="1" dirty="0" smtClean="0"/>
              <a:t> </a:t>
            </a:r>
            <a:endParaRPr lang="es-MX" sz="2000" dirty="0" smtClean="0"/>
          </a:p>
          <a:p>
            <a:pPr algn="ctr"/>
            <a:r>
              <a:rPr lang="es-MX" sz="2000" b="1" dirty="0" smtClean="0"/>
              <a:t>Edgar Arturo </a:t>
            </a:r>
            <a:r>
              <a:rPr lang="es-MX" sz="2000" b="1" dirty="0" err="1" smtClean="0"/>
              <a:t>Veintimilla</a:t>
            </a:r>
            <a:r>
              <a:rPr lang="es-MX" sz="2000" b="1" dirty="0" smtClean="0"/>
              <a:t> Sánchez</a:t>
            </a:r>
            <a:endParaRPr lang="es-MX" sz="2000" dirty="0" smtClean="0"/>
          </a:p>
          <a:p>
            <a:pPr algn="ctr"/>
            <a:r>
              <a:rPr lang="es-ES" sz="2000" b="1" dirty="0" smtClean="0"/>
              <a:t> </a:t>
            </a:r>
            <a:endParaRPr lang="es-MX" sz="2000" dirty="0" smtClean="0"/>
          </a:p>
          <a:p>
            <a:pPr algn="ctr"/>
            <a:r>
              <a:rPr lang="es-ES" sz="1400" b="1" dirty="0" smtClean="0"/>
              <a:t>Guayaquil-Ecuador</a:t>
            </a:r>
            <a:endParaRPr lang="es-MX" sz="1400" dirty="0" smtClean="0"/>
          </a:p>
          <a:p>
            <a:pPr algn="ctr"/>
            <a:r>
              <a:rPr lang="es-ES" sz="1400" b="1" dirty="0" smtClean="0"/>
              <a:t> </a:t>
            </a:r>
            <a:endParaRPr lang="es-MX" sz="1400" dirty="0" smtClean="0"/>
          </a:p>
          <a:p>
            <a:pPr algn="ctr"/>
            <a:r>
              <a:rPr lang="es-ES" sz="1400" b="1" dirty="0" smtClean="0"/>
              <a:t>2012</a:t>
            </a:r>
            <a:endParaRPr lang="es-MX" sz="1400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000" b="1" dirty="0">
              <a:latin typeface="Century Schoolbook"/>
            </a:endParaRPr>
          </a:p>
        </p:txBody>
      </p:sp>
      <p:pic>
        <p:nvPicPr>
          <p:cNvPr id="1027" name="Picture 3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928670"/>
            <a:ext cx="1471218" cy="1412219"/>
          </a:xfrm>
          <a:prstGeom prst="rect">
            <a:avLst/>
          </a:prstGeom>
          <a:noFill/>
        </p:spPr>
      </p:pic>
      <p:pic>
        <p:nvPicPr>
          <p:cNvPr id="1028" name="Picture 4" descr="LogoFen_Sell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928670"/>
            <a:ext cx="145686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866360"/>
          </a:xfrm>
        </p:spPr>
        <p:txBody>
          <a:bodyPr/>
          <a:lstStyle/>
          <a:p>
            <a:r>
              <a:rPr lang="es-EC" dirty="0" smtClean="0"/>
              <a:t>Análisis Estratégico</a:t>
            </a:r>
            <a:endParaRPr lang="es-EC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1772816"/>
          <a:ext cx="6840760" cy="4797422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3420380"/>
                <a:gridCol w="3420380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es-EC" sz="2400" dirty="0" smtClean="0"/>
                        <a:t>ANALISIS</a:t>
                      </a:r>
                      <a:r>
                        <a:rPr lang="es-EC" sz="2400" baseline="0" dirty="0" smtClean="0"/>
                        <a:t> FODA</a:t>
                      </a:r>
                      <a:endParaRPr lang="es-EC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43675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Fortalezas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Oportunidades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1356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dirty="0" smtClean="0"/>
                        <a:t>Novedoso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dirty="0" smtClean="0"/>
                        <a:t>Ubicación</a:t>
                      </a:r>
                      <a:r>
                        <a:rPr lang="es-EC" baseline="0" dirty="0" smtClean="0"/>
                        <a:t> Estratégica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baseline="0" dirty="0" smtClean="0"/>
                        <a:t>Servicios Integrales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dirty="0" smtClean="0"/>
                        <a:t>Aumento</a:t>
                      </a:r>
                      <a:r>
                        <a:rPr lang="es-EC" baseline="0" dirty="0" smtClean="0"/>
                        <a:t> de Demanda Estudiantil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baseline="0" dirty="0" smtClean="0"/>
                        <a:t>Alianzas Estratégicas con Universidades.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baseline="0" dirty="0" smtClean="0"/>
                        <a:t>Ingresos Extraordinarios por el uso de instalaciones.</a:t>
                      </a:r>
                      <a:endParaRPr lang="es-EC" dirty="0"/>
                    </a:p>
                  </a:txBody>
                  <a:tcPr/>
                </a:tc>
              </a:tr>
              <a:tr h="645624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Debilidades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Amenazas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1356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dirty="0" smtClean="0"/>
                        <a:t>Aspectos</a:t>
                      </a:r>
                      <a:r>
                        <a:rPr lang="es-EC" baseline="0" dirty="0" smtClean="0"/>
                        <a:t> </a:t>
                      </a:r>
                      <a:r>
                        <a:rPr lang="es-EC" dirty="0" smtClean="0"/>
                        <a:t>Culturales</a:t>
                      </a:r>
                      <a:r>
                        <a:rPr lang="es-EC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baseline="0" dirty="0" smtClean="0"/>
                        <a:t>Presencia de Sustitutos cercanos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baseline="0" dirty="0" smtClean="0"/>
                        <a:t>Precio demasiado Alto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dirty="0" smtClean="0"/>
                        <a:t>Nuevos inversionistas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dirty="0" smtClean="0"/>
                        <a:t>Universidades</a:t>
                      </a:r>
                      <a:r>
                        <a:rPr lang="es-EC" baseline="0" dirty="0" smtClean="0"/>
                        <a:t> crean sus residencias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C" baseline="0" dirty="0" smtClean="0"/>
                        <a:t>Nivel Económico del País</a:t>
                      </a:r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Análisis Estratégico</a:t>
            </a:r>
            <a:endParaRPr lang="es-EC" dirty="0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023511"/>
            <a:ext cx="4824536" cy="464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43608" y="134076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/>
              <a:t>Matriz BCG</a:t>
            </a:r>
            <a:endParaRPr lang="es-EC" sz="2000" b="1" dirty="0"/>
          </a:p>
        </p:txBody>
      </p:sp>
      <p:pic>
        <p:nvPicPr>
          <p:cNvPr id="10" name="Picture 2" descr="index_r35_c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8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5652120" y="3645024"/>
            <a:ext cx="432048" cy="515112"/>
            <a:chOff x="4956" y="4397"/>
            <a:chExt cx="2549" cy="3067"/>
          </a:xfrm>
        </p:grpSpPr>
        <p:pic>
          <p:nvPicPr>
            <p:cNvPr id="13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dirty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 dirty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229600" cy="810344"/>
          </a:xfrm>
        </p:spPr>
        <p:txBody>
          <a:bodyPr/>
          <a:lstStyle/>
          <a:p>
            <a:r>
              <a:rPr lang="es-EC" dirty="0" smtClean="0"/>
              <a:t>Análisis Estratégico</a:t>
            </a:r>
            <a:endParaRPr lang="es-EC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55576" y="1397000"/>
          <a:ext cx="792088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Up Arrow 5"/>
          <p:cNvSpPr/>
          <p:nvPr/>
        </p:nvSpPr>
        <p:spPr>
          <a:xfrm>
            <a:off x="1763688" y="4437112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Up Arrow 7"/>
          <p:cNvSpPr/>
          <p:nvPr/>
        </p:nvSpPr>
        <p:spPr>
          <a:xfrm>
            <a:off x="4572000" y="2420888"/>
            <a:ext cx="21602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Down Arrow 8"/>
          <p:cNvSpPr/>
          <p:nvPr/>
        </p:nvSpPr>
        <p:spPr>
          <a:xfrm>
            <a:off x="4572000" y="616530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Left-Right Arrow 9"/>
          <p:cNvSpPr/>
          <p:nvPr/>
        </p:nvSpPr>
        <p:spPr>
          <a:xfrm>
            <a:off x="7092280" y="4509120"/>
            <a:ext cx="504056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Up Arrow 10"/>
          <p:cNvSpPr/>
          <p:nvPr/>
        </p:nvSpPr>
        <p:spPr>
          <a:xfrm>
            <a:off x="4572000" y="4437112"/>
            <a:ext cx="14401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323528" y="112474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/>
              <a:t>Fuerzas de Porter</a:t>
            </a:r>
            <a:endParaRPr lang="es-EC" sz="2000" dirty="0"/>
          </a:p>
        </p:txBody>
      </p:sp>
      <p:pic>
        <p:nvPicPr>
          <p:cNvPr id="16" name="Picture 2" descr="index_r35_c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13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866360"/>
          </a:xfrm>
        </p:spPr>
        <p:txBody>
          <a:bodyPr/>
          <a:lstStyle/>
          <a:p>
            <a:pPr eaLnBrk="1" hangingPunct="1"/>
            <a:r>
              <a:rPr lang="es-EC" dirty="0" smtClean="0"/>
              <a:t>Estudio de Mercado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571500" y="1857375"/>
            <a:ext cx="8229600" cy="3186113"/>
          </a:xfrm>
        </p:spPr>
        <p:txBody>
          <a:bodyPr/>
          <a:lstStyle/>
          <a:p>
            <a:pPr>
              <a:buNone/>
            </a:pPr>
            <a:endParaRPr lang="es-EC" sz="1600" dirty="0" smtClean="0"/>
          </a:p>
          <a:p>
            <a:pPr>
              <a:buNone/>
            </a:pPr>
            <a:endParaRPr lang="es-EC" sz="1600" dirty="0" smtClean="0"/>
          </a:p>
          <a:p>
            <a:pPr eaLnBrk="1" hangingPunct="1">
              <a:buNone/>
            </a:pPr>
            <a:endParaRPr lang="es-EC" sz="15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560" y="2332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s-EC" sz="2400" dirty="0" smtClean="0">
                <a:latin typeface="Arial" pitchFamily="34" charset="0"/>
                <a:cs typeface="Arial" pitchFamily="34" charset="0"/>
              </a:rPr>
              <a:t>Obtención de Información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EC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-</a:t>
            </a:r>
            <a:r>
              <a:rPr kumimoji="0" lang="es-EC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Fuentes Secundarias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C" sz="2400" baseline="0" dirty="0" smtClean="0">
                <a:latin typeface="Arial" pitchFamily="34" charset="0"/>
                <a:cs typeface="Arial" pitchFamily="34" charset="0"/>
              </a:rPr>
              <a:t>		-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 Fuentes Primarios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8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7829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C" dirty="0" smtClean="0"/>
              <a:t>Estudio de Mercado</a:t>
            </a:r>
          </a:p>
        </p:txBody>
      </p:sp>
      <p:pic>
        <p:nvPicPr>
          <p:cNvPr id="5" name="Content Placeholder 4" descr="GEOUBICAC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2516" b="15045"/>
          <a:stretch>
            <a:fillRect/>
          </a:stretch>
        </p:blipFill>
        <p:spPr>
          <a:xfrm>
            <a:off x="611560" y="1700808"/>
            <a:ext cx="7922023" cy="4205064"/>
          </a:xfrm>
        </p:spPr>
      </p:pic>
      <p:sp>
        <p:nvSpPr>
          <p:cNvPr id="6" name="TextBox 5"/>
          <p:cNvSpPr txBox="1"/>
          <p:nvPr/>
        </p:nvSpPr>
        <p:spPr>
          <a:xfrm>
            <a:off x="827584" y="1268760"/>
            <a:ext cx="591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Croquis de las Universidades de la ciudad de Guayaquil</a:t>
            </a:r>
            <a:endParaRPr lang="es-EC" dirty="0"/>
          </a:p>
        </p:txBody>
      </p:sp>
      <p:pic>
        <p:nvPicPr>
          <p:cNvPr id="10" name="Picture 2" descr="index_r35_c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5829756"/>
            <a:ext cx="1071538" cy="1028244"/>
          </a:xfrm>
          <a:prstGeom prst="rect">
            <a:avLst/>
          </a:prstGeom>
          <a:noFill/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8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6572264" y="5072074"/>
            <a:ext cx="1785950" cy="357190"/>
            <a:chOff x="6572264" y="5072074"/>
            <a:chExt cx="1785950" cy="357190"/>
          </a:xfrm>
        </p:grpSpPr>
        <p:sp>
          <p:nvSpPr>
            <p:cNvPr id="11" name="10 CuadroTexto"/>
            <p:cNvSpPr txBox="1"/>
            <p:nvPr/>
          </p:nvSpPr>
          <p:spPr>
            <a:xfrm>
              <a:off x="6858016" y="5072074"/>
              <a:ext cx="1500198" cy="18466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600" dirty="0" smtClean="0"/>
                <a:t>RESIDENCIA UNIVERSITARIA</a:t>
              </a:r>
              <a:endParaRPr lang="es-MX" dirty="0"/>
            </a:p>
          </p:txBody>
        </p:sp>
        <p:grpSp>
          <p:nvGrpSpPr>
            <p:cNvPr id="12" name="Group 2"/>
            <p:cNvGrpSpPr>
              <a:grpSpLocks/>
            </p:cNvGrpSpPr>
            <p:nvPr/>
          </p:nvGrpSpPr>
          <p:grpSpPr bwMode="auto">
            <a:xfrm>
              <a:off x="6572264" y="5143512"/>
              <a:ext cx="285752" cy="285752"/>
              <a:chOff x="4956" y="4397"/>
              <a:chExt cx="2549" cy="3067"/>
            </a:xfrm>
          </p:grpSpPr>
          <p:pic>
            <p:nvPicPr>
              <p:cNvPr id="13" name="Picture 3" descr="9134662-abstracta-casa-aislada-en-blanco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956" y="4939"/>
                <a:ext cx="2525" cy="2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4956" y="4397"/>
                <a:ext cx="2549" cy="1197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26227"/>
                  </a:avLst>
                </a:prstTxWarp>
              </a:bodyPr>
              <a:lstStyle/>
              <a:p>
                <a:pPr algn="ctr" rtl="0"/>
                <a:r>
                  <a:rPr lang="es-MX" sz="3600" kern="10" spc="0" smtClean="0">
                    <a:ln w="9525">
                      <a:solidFill>
                        <a:srgbClr val="548DD4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effectLst/>
                    <a:latin typeface="Impact"/>
                  </a:rPr>
                  <a:t>LARES</a:t>
                </a:r>
                <a:endParaRPr lang="es-MX" sz="3600" kern="10" spc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558608" cy="963538"/>
          </a:xfrm>
        </p:spPr>
        <p:txBody>
          <a:bodyPr>
            <a:normAutofit/>
          </a:bodyPr>
          <a:lstStyle/>
          <a:p>
            <a:pPr algn="l"/>
            <a:r>
              <a:rPr lang="es-EC" sz="4800" b="0" dirty="0" smtClean="0">
                <a:solidFill>
                  <a:schemeClr val="tx2"/>
                </a:solidFill>
                <a:effectLst/>
              </a:rPr>
              <a:t>Estudio de Mercado</a:t>
            </a:r>
            <a:endParaRPr lang="es-EC" sz="4800" b="0" dirty="0">
              <a:solidFill>
                <a:schemeClr val="tx2"/>
              </a:solidFill>
              <a:effectLst/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s-EC" sz="1600" dirty="0" smtClean="0"/>
          </a:p>
          <a:p>
            <a:pPr>
              <a:buNone/>
            </a:pPr>
            <a:endParaRPr lang="es-EC" sz="1600" dirty="0" smtClean="0"/>
          </a:p>
          <a:p>
            <a:pPr eaLnBrk="1" hangingPunct="1">
              <a:buNone/>
            </a:pPr>
            <a:endParaRPr lang="es-EC" sz="15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95536" y="1484785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C" dirty="0" smtClean="0"/>
              <a:t>Tamaño de la Muestra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27784" y="1988840"/>
          <a:ext cx="3960440" cy="2232246"/>
        </p:xfrm>
        <a:graphic>
          <a:graphicData uri="http://schemas.openxmlformats.org/drawingml/2006/table">
            <a:tbl>
              <a:tblPr/>
              <a:tblGrid>
                <a:gridCol w="2820404"/>
                <a:gridCol w="1140036"/>
              </a:tblGrid>
              <a:tr h="372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Times New Roman"/>
                          <a:cs typeface="Times New Roman"/>
                        </a:rPr>
                        <a:t>Variable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  <a:cs typeface="Times New Roman"/>
                        </a:rPr>
                        <a:t>Valor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  <a:cs typeface="Times New Roman"/>
                        </a:rPr>
                        <a:t>Universo (N)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4544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  <a:cs typeface="Times New Roman"/>
                        </a:rPr>
                        <a:t>Nivel de Confianza (Z)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1,96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  <a:cs typeface="Times New Roman"/>
                        </a:rPr>
                        <a:t>Variabilidad P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0,50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  <a:cs typeface="Times New Roman"/>
                        </a:rPr>
                        <a:t>Margen de Error (e)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Calibri"/>
                          <a:cs typeface="Times New Roman"/>
                        </a:rPr>
                        <a:t>5,00 %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  <a:cs typeface="Times New Roman"/>
                        </a:rPr>
                        <a:t>Variabilidad Q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Calibri"/>
                          <a:cs typeface="Times New Roman"/>
                        </a:rPr>
                        <a:t>0,50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7704" y="4509120"/>
            <a:ext cx="4968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n = z</a:t>
            </a:r>
            <a:r>
              <a:rPr lang="es-EC" baseline="30000" dirty="0" smtClean="0"/>
              <a:t>2</a:t>
            </a:r>
            <a:r>
              <a:rPr lang="es-EC" dirty="0" smtClean="0"/>
              <a:t> p q N/ (e</a:t>
            </a:r>
            <a:r>
              <a:rPr lang="es-EC" baseline="30000" dirty="0" smtClean="0"/>
              <a:t>2</a:t>
            </a:r>
            <a:r>
              <a:rPr lang="es-EC" dirty="0" smtClean="0"/>
              <a:t> (N-1)+ z</a:t>
            </a:r>
            <a:r>
              <a:rPr lang="es-EC" baseline="30000" dirty="0" smtClean="0"/>
              <a:t>2</a:t>
            </a:r>
            <a:r>
              <a:rPr lang="es-EC" dirty="0" smtClean="0"/>
              <a:t>p q = </a:t>
            </a:r>
            <a:r>
              <a:rPr lang="es-EC" sz="2400" dirty="0" smtClean="0"/>
              <a:t>354</a:t>
            </a:r>
            <a:endParaRPr lang="es-EC" dirty="0" smtClean="0"/>
          </a:p>
          <a:p>
            <a:endParaRPr lang="es-EC" dirty="0"/>
          </a:p>
        </p:txBody>
      </p:sp>
      <p:pic>
        <p:nvPicPr>
          <p:cNvPr id="11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12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Estudio de Mercado</a:t>
            </a:r>
            <a:endParaRPr lang="es-EC" dirty="0"/>
          </a:p>
        </p:txBody>
      </p:sp>
      <p:graphicFrame>
        <p:nvGraphicFramePr>
          <p:cNvPr id="9" name="Group 819"/>
          <p:cNvGraphicFramePr>
            <a:graphicFrameLocks noGrp="1"/>
          </p:cNvGraphicFramePr>
          <p:nvPr>
            <p:ph idx="1"/>
          </p:nvPr>
        </p:nvGraphicFramePr>
        <p:xfrm>
          <a:off x="395537" y="1939926"/>
          <a:ext cx="8424936" cy="3649313"/>
        </p:xfrm>
        <a:graphic>
          <a:graphicData uri="http://schemas.openxmlformats.org/drawingml/2006/table">
            <a:tbl>
              <a:tblPr/>
              <a:tblGrid>
                <a:gridCol w="3630654"/>
                <a:gridCol w="849970"/>
                <a:gridCol w="1067743"/>
                <a:gridCol w="781712"/>
                <a:gridCol w="1136000"/>
                <a:gridCol w="958857"/>
              </a:tblGrid>
              <a:tr h="7596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UNIVERSIDADES (SECTOR NORTE)</a:t>
                      </a:r>
                      <a:endParaRPr kumimoji="0" lang="es-EC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 Estudiantes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Estudiantes Extranjeros</a:t>
                      </a:r>
                      <a:endParaRPr kumimoji="0" lang="es-EC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# Encuestas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4627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Universidad Católica de Santiago de Guayaquil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11035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42.73%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2023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44.52%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178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7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Escuela Superior Politecnica del Litoral (ESPOL)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12160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47.09%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2350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51.72%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207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7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Universidad Santa Maria (USM)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765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2.96%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1.17%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8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Universidad Casa Grande (UCG)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1033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4.00%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86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1.89%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7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Universidad del Pacífico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832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3.22%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0.70%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25825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100.00%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4544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100.00%</a:t>
                      </a:r>
                      <a:endParaRPr kumimoji="0" lang="es-EC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400</a:t>
                      </a:r>
                      <a:endParaRPr kumimoji="0" lang="es-EC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48478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Estratificación de Estudiantes Universitarios</a:t>
            </a:r>
            <a:endParaRPr lang="es-EC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5733256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 smtClean="0"/>
              <a:t>Fuente: Dirección de Bienestar Estudiantil de Universidades</a:t>
            </a:r>
            <a:endParaRPr lang="es-EC" sz="1400" dirty="0"/>
          </a:p>
        </p:txBody>
      </p:sp>
      <p:pic>
        <p:nvPicPr>
          <p:cNvPr id="11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5898308"/>
            <a:ext cx="1000100" cy="959692"/>
          </a:xfrm>
          <a:prstGeom prst="rect">
            <a:avLst/>
          </a:prstGeom>
          <a:noFill/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8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26" name="Rectangle 5"/>
          <p:cNvSpPr>
            <a:spLocks noChangeArrowheads="1"/>
          </p:cNvSpPr>
          <p:nvPr/>
        </p:nvSpPr>
        <p:spPr bwMode="auto">
          <a:xfrm>
            <a:off x="1187624" y="908720"/>
            <a:ext cx="44764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s-EC" b="1" dirty="0"/>
              <a:t>Tabulación de resultado de la encuesta</a:t>
            </a:r>
          </a:p>
        </p:txBody>
      </p:sp>
      <p:graphicFrame>
        <p:nvGraphicFramePr>
          <p:cNvPr id="121919" name="Group 63"/>
          <p:cNvGraphicFramePr>
            <a:graphicFrameLocks noGrp="1"/>
          </p:cNvGraphicFramePr>
          <p:nvPr/>
        </p:nvGraphicFramePr>
        <p:xfrm>
          <a:off x="683568" y="1412777"/>
          <a:ext cx="6265068" cy="5425440"/>
        </p:xfrm>
        <a:graphic>
          <a:graphicData uri="http://schemas.openxmlformats.org/drawingml/2006/table">
            <a:tbl>
              <a:tblPr/>
              <a:tblGrid>
                <a:gridCol w="6265068"/>
              </a:tblGrid>
              <a:tr h="5760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¿De qué ciudad que proviene?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Machala  y Babahoyo         52%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es-EC" sz="1200" dirty="0" smtClean="0">
                          <a:latin typeface="Arial" pitchFamily="34" charset="0"/>
                          <a:cs typeface="Arial" pitchFamily="34" charset="0"/>
                        </a:rPr>
                        <a:t>El lugar donde reside en este momento es: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Alquiler                               58%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Familiares                          41%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Precios que pagan actualmente en  alquiler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 – 200                           52%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 – 300                           40%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Variables de mejora en el lugar que alquila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Ubicación                            32,67%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Internet                                24,21%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Comida                                13.26%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Nivel de ingreso de los padres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Menor a 700                         19%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700 – 1500                            55%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Mayor a 1500                        26%                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1897" name="Group 41"/>
          <p:cNvGraphicFramePr>
            <a:graphicFrameLocks noGrp="1"/>
          </p:cNvGraphicFramePr>
          <p:nvPr/>
        </p:nvGraphicFramePr>
        <p:xfrm>
          <a:off x="2771775" y="3141663"/>
          <a:ext cx="2486025" cy="365760"/>
        </p:xfrm>
        <a:graphic>
          <a:graphicData uri="http://schemas.openxmlformats.org/drawingml/2006/table">
            <a:tbl>
              <a:tblPr/>
              <a:tblGrid>
                <a:gridCol w="24860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7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919" name="Group 63"/>
          <p:cNvGraphicFramePr>
            <a:graphicFrameLocks noGrp="1"/>
          </p:cNvGraphicFramePr>
          <p:nvPr/>
        </p:nvGraphicFramePr>
        <p:xfrm>
          <a:off x="683568" y="1412777"/>
          <a:ext cx="6265068" cy="3108960"/>
        </p:xfrm>
        <a:graphic>
          <a:graphicData uri="http://schemas.openxmlformats.org/drawingml/2006/table">
            <a:tbl>
              <a:tblPr/>
              <a:tblGrid>
                <a:gridCol w="6265068"/>
              </a:tblGrid>
              <a:tr h="5760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Variables determinantes para alquilar departamento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Servicios                             50%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Ubicación                            22%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Precio                                  21%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es-EC" sz="1400" dirty="0" smtClean="0">
                          <a:latin typeface="Arial" pitchFamily="34" charset="0"/>
                          <a:cs typeface="Arial" pitchFamily="34" charset="0"/>
                        </a:rPr>
                        <a:t>¿Cree Ud. que sea necesario la creación de una residencia universitaria?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                                         93,46%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                                      6,54%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 Cual habitación estaría dispuesto a elegir?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Compartida ($ 360 </a:t>
                      </a:r>
                      <a:r>
                        <a:rPr kumimoji="0" lang="es-EC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pp</a:t>
                      </a: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       55%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Individual ($ 220)                45%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1897" name="Group 41"/>
          <p:cNvGraphicFramePr>
            <a:graphicFrameLocks noGrp="1"/>
          </p:cNvGraphicFramePr>
          <p:nvPr/>
        </p:nvGraphicFramePr>
        <p:xfrm>
          <a:off x="2771775" y="3141663"/>
          <a:ext cx="2486025" cy="365760"/>
        </p:xfrm>
        <a:graphic>
          <a:graphicData uri="http://schemas.openxmlformats.org/drawingml/2006/table">
            <a:tbl>
              <a:tblPr/>
              <a:tblGrid>
                <a:gridCol w="24860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6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571500" y="1857375"/>
            <a:ext cx="8229600" cy="3186113"/>
          </a:xfrm>
        </p:spPr>
        <p:txBody>
          <a:bodyPr/>
          <a:lstStyle/>
          <a:p>
            <a:pPr>
              <a:buNone/>
            </a:pPr>
            <a:endParaRPr lang="es-EC" sz="1600" dirty="0" smtClean="0"/>
          </a:p>
          <a:p>
            <a:pPr>
              <a:buNone/>
            </a:pPr>
            <a:endParaRPr lang="es-EC" sz="1600" dirty="0" smtClean="0"/>
          </a:p>
          <a:p>
            <a:pPr eaLnBrk="1" hangingPunct="1">
              <a:buNone/>
            </a:pPr>
            <a:endParaRPr lang="es-EC" sz="15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EC" dirty="0" smtClean="0"/>
              <a:t>Competidores</a:t>
            </a:r>
          </a:p>
          <a:p>
            <a:r>
              <a:rPr lang="es-EC" dirty="0" smtClean="0"/>
              <a:t>	- Características</a:t>
            </a:r>
          </a:p>
          <a:p>
            <a:r>
              <a:rPr lang="es-EC" dirty="0" smtClean="0"/>
              <a:t>		Cercanía a la Universidad</a:t>
            </a:r>
          </a:p>
          <a:p>
            <a:r>
              <a:rPr lang="es-EC" dirty="0" smtClean="0"/>
              <a:t>		Transporte Servicio Publico</a:t>
            </a:r>
          </a:p>
          <a:p>
            <a:r>
              <a:rPr lang="es-EC" dirty="0" smtClean="0"/>
              <a:t>		Grupos</a:t>
            </a:r>
          </a:p>
          <a:p>
            <a:endParaRPr lang="es-EC" dirty="0" smtClean="0"/>
          </a:p>
          <a:p>
            <a:r>
              <a:rPr lang="es-EC" dirty="0" smtClean="0"/>
              <a:t>	- Precios</a:t>
            </a:r>
          </a:p>
          <a:p>
            <a:r>
              <a:rPr lang="es-EC" dirty="0" smtClean="0"/>
              <a:t>		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n-US" dirty="0" smtClean="0"/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r>
              <a:rPr lang="es-EC" dirty="0" smtClean="0"/>
              <a:t>	 </a:t>
            </a:r>
          </a:p>
          <a:p>
            <a:pPr>
              <a:buNone/>
            </a:pPr>
            <a:r>
              <a:rPr lang="es-EC" dirty="0" smtClean="0"/>
              <a:t>	- Servicios</a:t>
            </a:r>
          </a:p>
          <a:p>
            <a:pPr>
              <a:buNone/>
            </a:pPr>
            <a:r>
              <a:rPr lang="es-EC" dirty="0" smtClean="0"/>
              <a:t>	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Group 88"/>
          <p:cNvGraphicFramePr>
            <a:graphicFrameLocks noGrp="1"/>
          </p:cNvGraphicFramePr>
          <p:nvPr/>
        </p:nvGraphicFramePr>
        <p:xfrm>
          <a:off x="1475656" y="3573016"/>
          <a:ext cx="4392612" cy="1625600"/>
        </p:xfrm>
        <a:graphic>
          <a:graphicData uri="http://schemas.openxmlformats.org/drawingml/2006/table">
            <a:tbl>
              <a:tblPr/>
              <a:tblGrid>
                <a:gridCol w="1204912"/>
                <a:gridCol w="1633538"/>
                <a:gridCol w="1554162"/>
              </a:tblGrid>
              <a:tr h="466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Pensionados </a:t>
                      </a:r>
                      <a:endParaRPr kumimoji="0" lang="es-EC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habitaciones simples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$112- $310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habitaciones dobles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$360 - $660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Departamento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Ferroviaria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$200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Urdesa- Kennedy</a:t>
                      </a:r>
                      <a:endParaRPr kumimoji="0" lang="es-EC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Lomas de Urdesa </a:t>
                      </a:r>
                      <a:endParaRPr kumimoji="0" lang="es-EC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Estudio de Mercado</a:t>
            </a:r>
            <a:endParaRPr lang="es-EC" dirty="0"/>
          </a:p>
        </p:txBody>
      </p:sp>
      <p:pic>
        <p:nvPicPr>
          <p:cNvPr id="12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9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6 Rectángulo"/>
          <p:cNvSpPr>
            <a:spLocks noChangeArrowheads="1"/>
          </p:cNvSpPr>
          <p:nvPr/>
        </p:nvSpPr>
        <p:spPr bwMode="auto">
          <a:xfrm>
            <a:off x="571500" y="3000375"/>
            <a:ext cx="457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3200" dirty="0">
                <a:latin typeface="Calibri" pitchFamily="34" charset="0"/>
              </a:rPr>
              <a:t>Proyecto de Titulación para la </a:t>
            </a:r>
            <a:r>
              <a:rPr lang="es-MX" sz="3200" dirty="0">
                <a:latin typeface="Calibri" pitchFamily="34" charset="0"/>
              </a:rPr>
              <a:t>Obtención del Título de </a:t>
            </a:r>
            <a:r>
              <a:rPr lang="es-MX" sz="3200" dirty="0" smtClean="0">
                <a:latin typeface="Calibri" pitchFamily="34" charset="0"/>
              </a:rPr>
              <a:t>Economista con Mención en Gestión Empresarial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71500" y="1643063"/>
            <a:ext cx="37147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3600" b="1" dirty="0">
                <a:latin typeface="+mj-lt"/>
                <a:cs typeface="+mn-cs"/>
              </a:rPr>
              <a:t>“Memoria de acuerdo al </a:t>
            </a:r>
            <a:endParaRPr lang="es-ES" sz="3600" b="1" dirty="0">
              <a:latin typeface="+mj-lt"/>
              <a:cs typeface="+mn-cs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5643570" y="1071546"/>
            <a:ext cx="2786082" cy="5286412"/>
            <a:chOff x="5643570" y="396124"/>
            <a:chExt cx="2959280" cy="5747520"/>
          </a:xfrm>
        </p:grpSpPr>
        <p:pic>
          <p:nvPicPr>
            <p:cNvPr id="6" name="Picture 4" descr="LogoFen_Sel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43570" y="3357562"/>
              <a:ext cx="2959280" cy="2786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index_r35_c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43570" y="396124"/>
              <a:ext cx="2928958" cy="281061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eaLnBrk="1" hangingPunct="1"/>
            <a:r>
              <a:rPr lang="es-EC" dirty="0" smtClean="0"/>
              <a:t>Estrategias de Mercadeo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571500" y="1857375"/>
            <a:ext cx="8229600" cy="3186113"/>
          </a:xfrm>
        </p:spPr>
        <p:txBody>
          <a:bodyPr/>
          <a:lstStyle/>
          <a:p>
            <a:pPr>
              <a:buNone/>
            </a:pPr>
            <a:endParaRPr lang="es-EC" sz="1600" dirty="0" smtClean="0"/>
          </a:p>
          <a:p>
            <a:pPr>
              <a:buNone/>
            </a:pPr>
            <a:endParaRPr lang="es-EC" sz="1600" dirty="0" smtClean="0"/>
          </a:p>
          <a:p>
            <a:pPr eaLnBrk="1" hangingPunct="1">
              <a:buNone/>
            </a:pPr>
            <a:endParaRPr lang="es-EC" sz="15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55576" y="1340768"/>
            <a:ext cx="72008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</a:t>
            </a:r>
            <a:r>
              <a:rPr kumimoji="0" lang="es-EC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</a:t>
            </a: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Producto-Servicio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s-EC" sz="320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s-EC" sz="320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s-EC" sz="320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s-EC" sz="320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s-EC" sz="320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s-EC" sz="3200" dirty="0" smtClean="0">
                <a:latin typeface="+mn-lt"/>
                <a:cs typeface="+mn-cs"/>
              </a:rPr>
              <a:t>Plaza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C" sz="3200" dirty="0" smtClean="0">
                <a:latin typeface="+mn-lt"/>
                <a:cs typeface="+mn-cs"/>
              </a:rPr>
              <a:t>		- Canal de distribución (directo)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C" sz="3200" dirty="0" smtClean="0">
                <a:latin typeface="+mn-lt"/>
                <a:cs typeface="+mn-cs"/>
              </a:rPr>
              <a:t>		- </a:t>
            </a:r>
            <a:r>
              <a:rPr lang="es-EC" sz="3200" dirty="0" err="1" smtClean="0">
                <a:latin typeface="+mn-lt"/>
                <a:cs typeface="+mn-cs"/>
              </a:rPr>
              <a:t>Merchandising</a:t>
            </a:r>
            <a:r>
              <a:rPr lang="es-EC" sz="3200" dirty="0" smtClean="0">
                <a:latin typeface="+mn-lt"/>
                <a:cs typeface="+mn-cs"/>
              </a:rPr>
              <a:t> (Eventos en el local)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C" sz="3200" dirty="0" smtClean="0">
                <a:latin typeface="+mn-lt"/>
                <a:cs typeface="+mn-cs"/>
              </a:rPr>
              <a:t>		- Logística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C" sz="3200" dirty="0" smtClean="0">
                <a:latin typeface="+mn-lt"/>
                <a:cs typeface="+mn-cs"/>
              </a:rPr>
              <a:t>			Captación de clientes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C" sz="3200" dirty="0" smtClean="0">
                <a:latin typeface="+mn-lt"/>
                <a:cs typeface="+mn-cs"/>
              </a:rPr>
              <a:t>			Prestación de Servicios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Promoción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C" sz="3200" dirty="0" smtClean="0">
                <a:latin typeface="+mn-lt"/>
                <a:cs typeface="+mn-cs"/>
              </a:rPr>
              <a:t>		- Ventas (descuento: pronto pago, tiempo, frecuencia)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- Fuerza de Ventas (Pagos</a:t>
            </a:r>
            <a:r>
              <a:rPr kumimoji="0" lang="es-EC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universidades)</a:t>
            </a:r>
            <a:endParaRPr kumimoji="0" lang="es-EC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C" sz="3200" dirty="0" smtClean="0">
                <a:latin typeface="+mn-lt"/>
                <a:cs typeface="+mn-cs"/>
              </a:rPr>
              <a:t>		- Publicidad (</a:t>
            </a:r>
            <a:r>
              <a:rPr lang="es-EC" sz="3200" dirty="0" err="1" smtClean="0">
                <a:latin typeface="+mn-lt"/>
                <a:cs typeface="+mn-cs"/>
              </a:rPr>
              <a:t>Tripticos</a:t>
            </a:r>
            <a:r>
              <a:rPr lang="es-EC" sz="3200" dirty="0" smtClean="0">
                <a:latin typeface="+mn-lt"/>
                <a:cs typeface="+mn-cs"/>
              </a:rPr>
              <a:t>, revistas, </a:t>
            </a:r>
            <a:r>
              <a:rPr lang="es-EC" sz="3200" dirty="0" err="1" smtClean="0">
                <a:latin typeface="+mn-lt"/>
                <a:cs typeface="+mn-cs"/>
              </a:rPr>
              <a:t>periodicos</a:t>
            </a:r>
            <a:r>
              <a:rPr lang="es-EC" sz="3200" dirty="0" smtClean="0">
                <a:latin typeface="+mn-lt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EC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- Marketing Directo (Casa Abierta, Ferias)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23728" y="2204864"/>
          <a:ext cx="4680520" cy="1463040"/>
        </p:xfrm>
        <a:graphic>
          <a:graphicData uri="http://schemas.openxmlformats.org/drawingml/2006/table">
            <a:tbl>
              <a:tblPr/>
              <a:tblGrid>
                <a:gridCol w="2736304"/>
                <a:gridCol w="1944216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Calibri"/>
                          <a:cs typeface="Times New Roman"/>
                        </a:rPr>
                        <a:t>Servicio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Calibri"/>
                          <a:cs typeface="Times New Roman"/>
                        </a:rPr>
                        <a:t>Precio (mensual)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Calibri"/>
                          <a:cs typeface="Times New Roman"/>
                        </a:rPr>
                        <a:t>Habitación Individual con A/C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Calibri"/>
                          <a:cs typeface="Times New Roman"/>
                        </a:rPr>
                        <a:t>$220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Habitación Compartida con A/C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Calibri"/>
                          <a:cs typeface="Times New Roman"/>
                        </a:rPr>
                        <a:t>$360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Calibri"/>
                          <a:cs typeface="Times New Roman"/>
                        </a:rPr>
                        <a:t>Alimentación 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Calibri"/>
                          <a:cs typeface="Times New Roman"/>
                        </a:rPr>
                        <a:t>$80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12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0" y="2492375"/>
            <a:ext cx="1476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Fuentes secundarias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0" y="4437063"/>
            <a:ext cx="1476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Fuentes primarias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331913" y="1484313"/>
            <a:ext cx="7632700" cy="4103687"/>
            <a:chOff x="884" y="391"/>
            <a:chExt cx="4808" cy="2585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5" y="391"/>
              <a:ext cx="4607" cy="1452"/>
              <a:chOff x="1085" y="391"/>
              <a:chExt cx="4607" cy="1452"/>
            </a:xfrm>
          </p:grpSpPr>
          <p:sp>
            <p:nvSpPr>
              <p:cNvPr id="40964" name="Rectangle 4"/>
              <p:cNvSpPr>
                <a:spLocks noChangeArrowheads="1"/>
              </p:cNvSpPr>
              <p:nvPr/>
            </p:nvSpPr>
            <p:spPr bwMode="auto">
              <a:xfrm>
                <a:off x="1085" y="572"/>
                <a:ext cx="4607" cy="273"/>
              </a:xfrm>
              <a:prstGeom prst="rect">
                <a:avLst/>
              </a:prstGeom>
              <a:solidFill>
                <a:srgbClr val="30AE4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5" name="Rectangle 5"/>
              <p:cNvSpPr>
                <a:spLocks noChangeArrowheads="1"/>
              </p:cNvSpPr>
              <p:nvPr/>
            </p:nvSpPr>
            <p:spPr bwMode="auto">
              <a:xfrm>
                <a:off x="1085" y="1071"/>
                <a:ext cx="3947" cy="273"/>
              </a:xfrm>
              <a:prstGeom prst="rect">
                <a:avLst/>
              </a:prstGeom>
              <a:solidFill>
                <a:srgbClr val="30AE4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6" name="Rectangle 6"/>
              <p:cNvSpPr>
                <a:spLocks noChangeArrowheads="1"/>
              </p:cNvSpPr>
              <p:nvPr/>
            </p:nvSpPr>
            <p:spPr bwMode="auto">
              <a:xfrm>
                <a:off x="1085" y="1570"/>
                <a:ext cx="2994" cy="273"/>
              </a:xfrm>
              <a:prstGeom prst="rect">
                <a:avLst/>
              </a:prstGeom>
              <a:solidFill>
                <a:srgbClr val="30AE4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8" name="Text Box 8"/>
              <p:cNvSpPr txBox="1">
                <a:spLocks noChangeArrowheads="1"/>
              </p:cNvSpPr>
              <p:nvPr/>
            </p:nvSpPr>
            <p:spPr bwMode="auto">
              <a:xfrm>
                <a:off x="1085" y="391"/>
                <a:ext cx="29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Total de Estudiantes en la Plaza </a:t>
                </a:r>
              </a:p>
            </p:txBody>
          </p:sp>
          <p:sp>
            <p:nvSpPr>
              <p:cNvPr id="40969" name="Text Box 9"/>
              <p:cNvSpPr txBox="1">
                <a:spLocks noChangeArrowheads="1"/>
              </p:cNvSpPr>
              <p:nvPr/>
            </p:nvSpPr>
            <p:spPr bwMode="auto">
              <a:xfrm>
                <a:off x="1085" y="890"/>
                <a:ext cx="29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Total de </a:t>
                </a:r>
                <a:r>
                  <a:rPr lang="en-US" dirty="0" err="1"/>
                  <a:t>Estudiantes</a:t>
                </a:r>
                <a:r>
                  <a:rPr lang="en-US" dirty="0"/>
                  <a:t> </a:t>
                </a:r>
                <a:r>
                  <a:rPr lang="en-US" dirty="0" err="1" smtClean="0"/>
                  <a:t>Extranjeros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40970" name="Text Box 10"/>
              <p:cNvSpPr txBox="1">
                <a:spLocks noChangeArrowheads="1"/>
              </p:cNvSpPr>
              <p:nvPr/>
            </p:nvSpPr>
            <p:spPr bwMode="auto">
              <a:xfrm>
                <a:off x="1085" y="1389"/>
                <a:ext cx="42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err="1"/>
                  <a:t>Estudiantes</a:t>
                </a:r>
                <a:r>
                  <a:rPr lang="en-US" dirty="0"/>
                  <a:t> </a:t>
                </a:r>
                <a:r>
                  <a:rPr lang="en-US" dirty="0" err="1" smtClean="0"/>
                  <a:t>extranjeros</a:t>
                </a:r>
                <a:r>
                  <a:rPr lang="en-US" dirty="0" smtClean="0"/>
                  <a:t> </a:t>
                </a:r>
                <a:r>
                  <a:rPr lang="en-US" dirty="0"/>
                  <a:t>con </a:t>
                </a:r>
                <a:r>
                  <a:rPr lang="en-US" dirty="0" err="1"/>
                  <a:t>nivel</a:t>
                </a:r>
                <a:r>
                  <a:rPr lang="en-US" dirty="0"/>
                  <a:t> de </a:t>
                </a:r>
                <a:r>
                  <a:rPr lang="en-US" dirty="0" err="1"/>
                  <a:t>ingreso</a:t>
                </a:r>
                <a:r>
                  <a:rPr lang="en-US" dirty="0"/>
                  <a:t> de </a:t>
                </a:r>
                <a:r>
                  <a:rPr lang="en-US" dirty="0" err="1"/>
                  <a:t>interes</a:t>
                </a:r>
                <a:r>
                  <a:rPr lang="en-US" dirty="0"/>
                  <a:t> (23%)</a:t>
                </a:r>
              </a:p>
            </p:txBody>
          </p:sp>
          <p:sp>
            <p:nvSpPr>
              <p:cNvPr id="40974" name="Text Box 14"/>
              <p:cNvSpPr txBox="1">
                <a:spLocks noChangeArrowheads="1"/>
              </p:cNvSpPr>
              <p:nvPr/>
            </p:nvSpPr>
            <p:spPr bwMode="auto">
              <a:xfrm>
                <a:off x="2038" y="618"/>
                <a:ext cx="27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/>
                  <a:t>25.825 estudiantes</a:t>
                </a:r>
              </a:p>
            </p:txBody>
          </p:sp>
          <p:sp>
            <p:nvSpPr>
              <p:cNvPr id="40975" name="Text Box 15"/>
              <p:cNvSpPr txBox="1">
                <a:spLocks noChangeArrowheads="1"/>
              </p:cNvSpPr>
              <p:nvPr/>
            </p:nvSpPr>
            <p:spPr bwMode="auto">
              <a:xfrm>
                <a:off x="1131" y="1162"/>
                <a:ext cx="385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/>
                  <a:t>4.544 estudiantes</a:t>
                </a:r>
              </a:p>
            </p:txBody>
          </p:sp>
          <p:sp>
            <p:nvSpPr>
              <p:cNvPr id="40977" name="Text Box 17"/>
              <p:cNvSpPr txBox="1">
                <a:spLocks noChangeArrowheads="1"/>
              </p:cNvSpPr>
              <p:nvPr/>
            </p:nvSpPr>
            <p:spPr bwMode="auto">
              <a:xfrm>
                <a:off x="1085" y="1570"/>
                <a:ext cx="299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/>
                  <a:t>1046 estudiantes</a:t>
                </a:r>
              </a:p>
            </p:txBody>
          </p:sp>
        </p:grpSp>
        <p:sp>
          <p:nvSpPr>
            <p:cNvPr id="40980" name="AutoShape 20"/>
            <p:cNvSpPr>
              <a:spLocks/>
            </p:cNvSpPr>
            <p:nvPr/>
          </p:nvSpPr>
          <p:spPr bwMode="auto">
            <a:xfrm>
              <a:off x="884" y="482"/>
              <a:ext cx="136" cy="1451"/>
            </a:xfrm>
            <a:prstGeom prst="leftBrace">
              <a:avLst>
                <a:gd name="adj1" fmla="val 8890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1111" y="2114"/>
              <a:ext cx="2404" cy="273"/>
            </a:xfrm>
            <a:prstGeom prst="rect">
              <a:avLst/>
            </a:prstGeom>
            <a:solidFill>
              <a:srgbClr val="D5CD3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1111" y="1933"/>
              <a:ext cx="29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Nivel de Aceptaci</a:t>
              </a:r>
              <a:r>
                <a:rPr lang="es-EC"/>
                <a:t>ón (93%)</a:t>
              </a:r>
              <a:endParaRPr lang="en-US"/>
            </a:p>
          </p:txBody>
        </p:sp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1111" y="2613"/>
              <a:ext cx="1497" cy="273"/>
            </a:xfrm>
            <a:prstGeom prst="rect">
              <a:avLst/>
            </a:prstGeom>
            <a:solidFill>
              <a:srgbClr val="D5CD3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1111" y="2432"/>
              <a:ext cx="29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C"/>
                <a:t>Aceptación de Precio (40%)</a:t>
              </a:r>
              <a:endParaRPr lang="en-US"/>
            </a:p>
          </p:txBody>
        </p:sp>
        <p:sp>
          <p:nvSpPr>
            <p:cNvPr id="40982" name="Text Box 22"/>
            <p:cNvSpPr txBox="1">
              <a:spLocks noChangeArrowheads="1"/>
            </p:cNvSpPr>
            <p:nvPr/>
          </p:nvSpPr>
          <p:spPr bwMode="auto">
            <a:xfrm>
              <a:off x="1157" y="2160"/>
              <a:ext cx="22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C" sz="1400" b="1"/>
                <a:t>973 estudiantes</a:t>
              </a:r>
              <a:endParaRPr lang="en-US" sz="1400" b="1"/>
            </a:p>
          </p:txBody>
        </p:sp>
        <p:sp>
          <p:nvSpPr>
            <p:cNvPr id="40983" name="Text Box 23"/>
            <p:cNvSpPr txBox="1">
              <a:spLocks noChangeArrowheads="1"/>
            </p:cNvSpPr>
            <p:nvPr/>
          </p:nvSpPr>
          <p:spPr bwMode="auto">
            <a:xfrm>
              <a:off x="1066" y="2648"/>
              <a:ext cx="16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C" sz="1400" b="1"/>
                <a:t>389 estudiantes</a:t>
              </a:r>
              <a:endParaRPr lang="en-US" sz="1400" b="1"/>
            </a:p>
          </p:txBody>
        </p:sp>
        <p:sp>
          <p:nvSpPr>
            <p:cNvPr id="40985" name="AutoShape 25"/>
            <p:cNvSpPr>
              <a:spLocks/>
            </p:cNvSpPr>
            <p:nvPr/>
          </p:nvSpPr>
          <p:spPr bwMode="auto">
            <a:xfrm>
              <a:off x="884" y="1979"/>
              <a:ext cx="136" cy="997"/>
            </a:xfrm>
            <a:prstGeom prst="leftBrace">
              <a:avLst>
                <a:gd name="adj1" fmla="val 610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>
              <a:off x="2608" y="275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3198" y="2659"/>
              <a:ext cx="14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C" dirty="0"/>
                <a:t>Población </a:t>
              </a:r>
              <a:r>
                <a:rPr lang="es-EC" dirty="0" smtClean="0"/>
                <a:t>Objetivo</a:t>
              </a:r>
              <a:endParaRPr lang="en-US" dirty="0"/>
            </a:p>
          </p:txBody>
        </p:sp>
      </p:grp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1042988" y="5877272"/>
            <a:ext cx="63373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C" dirty="0"/>
              <a:t>Cantidad Demandada: </a:t>
            </a:r>
            <a:r>
              <a:rPr lang="es-EC" b="1" dirty="0"/>
              <a:t>36,5</a:t>
            </a:r>
            <a:r>
              <a:rPr lang="es-EC" b="1" dirty="0" smtClean="0"/>
              <a:t>% </a:t>
            </a:r>
            <a:r>
              <a:rPr lang="es-EC" dirty="0" smtClean="0"/>
              <a:t>de la Población Objetivo (148)</a:t>
            </a:r>
            <a:endParaRPr lang="en-US" b="1" dirty="0"/>
          </a:p>
        </p:txBody>
      </p:sp>
      <p:sp>
        <p:nvSpPr>
          <p:cNvPr id="40992" name="Title 1"/>
          <p:cNvSpPr>
            <a:spLocks/>
          </p:cNvSpPr>
          <p:nvPr/>
        </p:nvSpPr>
        <p:spPr bwMode="auto">
          <a:xfrm>
            <a:off x="539552" y="476672"/>
            <a:ext cx="8229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C" sz="2400" b="1" dirty="0">
                <a:latin typeface="Calibri" pitchFamily="34" charset="0"/>
              </a:rPr>
              <a:t>Determinación de cantidad </a:t>
            </a:r>
            <a:r>
              <a:rPr lang="es-EC" sz="2400" b="1" dirty="0" smtClean="0">
                <a:latin typeface="Calibri" pitchFamily="34" charset="0"/>
              </a:rPr>
              <a:t>demandada</a:t>
            </a:r>
            <a:endParaRPr lang="es-EC" sz="2400" b="1" dirty="0">
              <a:latin typeface="Calibri" pitchFamily="34" charset="0"/>
            </a:endParaRPr>
          </a:p>
        </p:txBody>
      </p:sp>
      <p:pic>
        <p:nvPicPr>
          <p:cNvPr id="30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29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94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C" dirty="0" smtClean="0"/>
              <a:t>Plan Operativo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571500" y="1857375"/>
            <a:ext cx="8229600" cy="3186113"/>
          </a:xfrm>
        </p:spPr>
        <p:txBody>
          <a:bodyPr/>
          <a:lstStyle/>
          <a:p>
            <a:pPr>
              <a:buNone/>
            </a:pPr>
            <a:endParaRPr lang="es-EC" sz="1600" dirty="0" smtClean="0"/>
          </a:p>
          <a:p>
            <a:pPr>
              <a:buNone/>
            </a:pPr>
            <a:endParaRPr lang="es-EC" sz="1600" dirty="0" smtClean="0"/>
          </a:p>
          <a:p>
            <a:pPr eaLnBrk="1" hangingPunct="1">
              <a:buNone/>
            </a:pPr>
            <a:endParaRPr lang="es-EC" sz="15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EC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412776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dirty="0" smtClean="0"/>
              <a:t>Macro localización</a:t>
            </a:r>
          </a:p>
          <a:p>
            <a:r>
              <a:rPr lang="es-EC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Micro localización</a:t>
            </a:r>
          </a:p>
          <a:p>
            <a:endParaRPr lang="es-EC" dirty="0" smtClean="0"/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Ubicación</a:t>
            </a:r>
          </a:p>
          <a:p>
            <a:endParaRPr lang="es-EC" dirty="0" smtClean="0"/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Distribución de la residencia</a:t>
            </a:r>
          </a:p>
          <a:p>
            <a:r>
              <a:rPr lang="es-EC" dirty="0" smtClean="0"/>
              <a:t>	- Habitación</a:t>
            </a:r>
          </a:p>
          <a:p>
            <a:r>
              <a:rPr lang="es-EC" dirty="0" smtClean="0"/>
              <a:t>	- Áreas de recreación</a:t>
            </a:r>
          </a:p>
          <a:p>
            <a:r>
              <a:rPr lang="es-EC" dirty="0" smtClean="0"/>
              <a:t>	- Área administrativa</a:t>
            </a:r>
          </a:p>
          <a:p>
            <a:endParaRPr lang="es-EC" dirty="0" smtClean="0"/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Capacidad Instalada</a:t>
            </a:r>
          </a:p>
          <a:p>
            <a:r>
              <a:rPr lang="es-EC" dirty="0" smtClean="0"/>
              <a:t>		</a:t>
            </a:r>
          </a:p>
          <a:p>
            <a:r>
              <a:rPr lang="es-EC" dirty="0" smtClean="0"/>
              <a:t>	</a:t>
            </a:r>
            <a:endParaRPr lang="es-EC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31640" y="486916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212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Habitaciones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117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Dobles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95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Simples</a:t>
                      </a:r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11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Económico</a:t>
            </a:r>
            <a:endParaRPr lang="es-EC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99592" y="1988840"/>
          <a:ext cx="6984776" cy="381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636071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MONTO</a:t>
                      </a:r>
                      <a:r>
                        <a:rPr lang="es-EC" baseline="0" dirty="0" smtClean="0"/>
                        <a:t> DE INVERSION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VALOR</a:t>
                      </a:r>
                      <a:endParaRPr lang="es-EC" dirty="0"/>
                    </a:p>
                  </a:txBody>
                  <a:tcPr/>
                </a:tc>
              </a:tr>
              <a:tr h="636071">
                <a:tc>
                  <a:txBody>
                    <a:bodyPr/>
                    <a:lstStyle/>
                    <a:p>
                      <a:r>
                        <a:rPr lang="es-EC" dirty="0" smtClean="0"/>
                        <a:t>Activos Fijos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$ 2.902.988,60</a:t>
                      </a:r>
                      <a:endParaRPr lang="es-EC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6071">
                <a:tc>
                  <a:txBody>
                    <a:bodyPr/>
                    <a:lstStyle/>
                    <a:p>
                      <a:r>
                        <a:rPr lang="es-EC" dirty="0" smtClean="0"/>
                        <a:t>Activo Diferido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$ 33.068,47</a:t>
                      </a:r>
                      <a:endParaRPr lang="es-EC" dirty="0"/>
                    </a:p>
                  </a:txBody>
                  <a:tcPr/>
                </a:tc>
              </a:tr>
              <a:tr h="636071">
                <a:tc>
                  <a:txBody>
                    <a:bodyPr/>
                    <a:lstStyle/>
                    <a:p>
                      <a:r>
                        <a:rPr lang="es-EC" dirty="0" smtClean="0"/>
                        <a:t>Contingencia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      $63.942,93</a:t>
                      </a:r>
                      <a:endParaRPr lang="es-EC" b="1" dirty="0"/>
                    </a:p>
                  </a:txBody>
                  <a:tcPr/>
                </a:tc>
              </a:tr>
              <a:tr h="636071">
                <a:tc>
                  <a:txBody>
                    <a:bodyPr/>
                    <a:lstStyle/>
                    <a:p>
                      <a:r>
                        <a:rPr lang="es-EC" dirty="0" smtClean="0"/>
                        <a:t>Perdida Proyectada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     $       0,00</a:t>
                      </a:r>
                      <a:endParaRPr lang="es-EC" b="1" dirty="0"/>
                    </a:p>
                  </a:txBody>
                  <a:tcPr/>
                </a:tc>
              </a:tr>
              <a:tr h="636071">
                <a:tc>
                  <a:txBody>
                    <a:bodyPr/>
                    <a:lstStyle/>
                    <a:p>
                      <a:r>
                        <a:rPr lang="es-EC" b="1" dirty="0" smtClean="0"/>
                        <a:t>Total Monto</a:t>
                      </a:r>
                      <a:r>
                        <a:rPr lang="es-EC" b="1" baseline="0" dirty="0" smtClean="0"/>
                        <a:t> de Inversión 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$3´000.000</a:t>
                      </a:r>
                      <a:endParaRPr lang="es-EC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7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Estudio Económico </a:t>
            </a:r>
            <a:endParaRPr lang="es-EC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3" y="1484784"/>
          <a:ext cx="7416823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434"/>
                <a:gridCol w="1874360"/>
                <a:gridCol w="2015441"/>
                <a:gridCol w="1773588"/>
              </a:tblGrid>
              <a:tr h="480508">
                <a:tc gridSpan="4"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ESTRUCTURA</a:t>
                      </a:r>
                      <a:r>
                        <a:rPr lang="es-EC" b="1" baseline="0" dirty="0" smtClean="0"/>
                        <a:t> DE CAPITAL</a:t>
                      </a:r>
                      <a:endParaRPr lang="es-EC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</a:tr>
              <a:tr h="480508">
                <a:tc>
                  <a:txBody>
                    <a:bodyPr/>
                    <a:lstStyle/>
                    <a:p>
                      <a:r>
                        <a:rPr lang="es-EC" b="1" dirty="0" smtClean="0">
                          <a:solidFill>
                            <a:schemeClr val="bg1"/>
                          </a:solidFill>
                        </a:rPr>
                        <a:t>Activos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>
                          <a:solidFill>
                            <a:schemeClr val="bg1"/>
                          </a:solidFill>
                        </a:rPr>
                        <a:t>Valor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b="1" dirty="0" smtClean="0">
                          <a:solidFill>
                            <a:schemeClr val="bg1"/>
                          </a:solidFill>
                        </a:rPr>
                        <a:t>Patrimonio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>
                          <a:solidFill>
                            <a:schemeClr val="bg1"/>
                          </a:solidFill>
                        </a:rPr>
                        <a:t>Valor</a:t>
                      </a:r>
                      <a:endParaRPr lang="es-EC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927425">
                <a:tc>
                  <a:txBody>
                    <a:bodyPr/>
                    <a:lstStyle/>
                    <a:p>
                      <a:r>
                        <a:rPr lang="es-EC" dirty="0" smtClean="0"/>
                        <a:t>Capital</a:t>
                      </a:r>
                      <a:r>
                        <a:rPr lang="es-EC" baseline="0" dirty="0" smtClean="0"/>
                        <a:t> Operativo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b="1" dirty="0" smtClean="0"/>
                        <a:t>       $63.942,93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Capital</a:t>
                      </a:r>
                      <a:r>
                        <a:rPr lang="es-EC" baseline="0" dirty="0" smtClean="0"/>
                        <a:t> Social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b="1" dirty="0" smtClean="0"/>
                        <a:t>$ 3´000.000</a:t>
                      </a:r>
                      <a:endParaRPr lang="es-EC" b="1" dirty="0"/>
                    </a:p>
                  </a:txBody>
                  <a:tcPr/>
                </a:tc>
              </a:tr>
              <a:tr h="927425">
                <a:tc>
                  <a:txBody>
                    <a:bodyPr/>
                    <a:lstStyle/>
                    <a:p>
                      <a:r>
                        <a:rPr lang="es-EC" dirty="0" smtClean="0"/>
                        <a:t>Activos Fijos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$ 2.902.988,60</a:t>
                      </a:r>
                      <a:endParaRPr lang="es-EC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Emisión</a:t>
                      </a:r>
                      <a:r>
                        <a:rPr lang="es-EC" baseline="0" dirty="0" smtClean="0"/>
                        <a:t> de Títulos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927425">
                <a:tc>
                  <a:txBody>
                    <a:bodyPr/>
                    <a:lstStyle/>
                    <a:p>
                      <a:r>
                        <a:rPr lang="es-EC" dirty="0" smtClean="0"/>
                        <a:t>Activo Diferido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$ 33.068,47</a:t>
                      </a:r>
                      <a:endParaRPr lang="es-EC" dirty="0" smtClean="0"/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649197">
                <a:tc>
                  <a:txBody>
                    <a:bodyPr/>
                    <a:lstStyle/>
                    <a:p>
                      <a:r>
                        <a:rPr lang="es-EC" b="1" dirty="0" smtClean="0"/>
                        <a:t>Total</a:t>
                      </a:r>
                      <a:r>
                        <a:rPr lang="es-EC" b="1" baseline="0" dirty="0" smtClean="0"/>
                        <a:t> Activos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b="1" dirty="0" smtClean="0"/>
                        <a:t>$3´000.000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b="1" dirty="0" smtClean="0"/>
                        <a:t>Total Patrimonio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b="1" dirty="0" smtClean="0"/>
                        <a:t>$3´000.000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5966860"/>
            <a:ext cx="928662" cy="891140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6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6360"/>
          </a:xfrm>
        </p:spPr>
        <p:txBody>
          <a:bodyPr/>
          <a:lstStyle/>
          <a:p>
            <a:r>
              <a:rPr lang="es-EC" dirty="0" smtClean="0"/>
              <a:t>Estudio Económico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b="1" dirty="0" smtClean="0"/>
              <a:t>Financiamiento </a:t>
            </a:r>
          </a:p>
          <a:p>
            <a:r>
              <a:rPr lang="es-EC" dirty="0" smtClean="0"/>
              <a:t>Emisión de títulos mercantiles mobiliarios</a:t>
            </a:r>
          </a:p>
          <a:p>
            <a:r>
              <a:rPr lang="es-EC" dirty="0" smtClean="0"/>
              <a:t>Constitución de un fideicomiso inmobiliario</a:t>
            </a:r>
          </a:p>
          <a:p>
            <a:endParaRPr lang="es-EC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3789040"/>
          <a:ext cx="676875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874"/>
                <a:gridCol w="1264492"/>
                <a:gridCol w="925026"/>
                <a:gridCol w="1217514"/>
                <a:gridCol w="1089224"/>
                <a:gridCol w="9336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Títulos</a:t>
                      </a:r>
                      <a:r>
                        <a:rPr lang="es-EC" baseline="0" dirty="0" smtClean="0"/>
                        <a:t> Emitidos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Valor mercado </a:t>
                      </a:r>
                      <a:endParaRPr lang="es-EC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Rentabilidad  Esperada</a:t>
                      </a:r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5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15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600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$5000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6,49%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8,34%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11,87%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14,73%</a:t>
                      </a:r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7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Estudio Económico</a:t>
            </a:r>
            <a:endParaRPr lang="es-EC" dirty="0"/>
          </a:p>
        </p:txBody>
      </p:sp>
      <p:pic>
        <p:nvPicPr>
          <p:cNvPr id="164866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348880"/>
            <a:ext cx="4320480" cy="302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1720" y="162880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Punto de equilibrio =   </a:t>
            </a:r>
            <a:r>
              <a:rPr lang="es-EC" u="sng" dirty="0" smtClean="0"/>
              <a:t>         Costos Fijos        .        </a:t>
            </a:r>
          </a:p>
          <a:p>
            <a:r>
              <a:rPr lang="es-EC" dirty="0" smtClean="0"/>
              <a:t>                                   % Margen de Ganancia</a:t>
            </a:r>
            <a:endParaRPr lang="es-EC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20072" y="3356992"/>
          <a:ext cx="331236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Habitaciones</a:t>
                      </a:r>
                      <a:r>
                        <a:rPr lang="es-EC" baseline="0" dirty="0" smtClean="0"/>
                        <a:t>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Cantidad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Simples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48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Dobles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47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Numero de Estudiantes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142</a:t>
                      </a:r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2" descr="index_r35_c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8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Económico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Análisis Financiero</a:t>
            </a:r>
          </a:p>
          <a:p>
            <a:r>
              <a:rPr lang="es-EC" dirty="0" smtClean="0"/>
              <a:t>Eficiencia Económica =  __</a:t>
            </a:r>
            <a:r>
              <a:rPr lang="es-EC" u="sng" dirty="0" smtClean="0"/>
              <a:t>EBT___ </a:t>
            </a:r>
            <a:r>
              <a:rPr lang="es-EC" dirty="0" smtClean="0"/>
              <a:t>= 42,45% </a:t>
            </a:r>
          </a:p>
          <a:p>
            <a:pPr>
              <a:buNone/>
            </a:pPr>
            <a:r>
              <a:rPr lang="es-EC" dirty="0" smtClean="0"/>
              <a:t>                                                VENTAS</a:t>
            </a:r>
          </a:p>
          <a:p>
            <a:pPr>
              <a:buNone/>
            </a:pPr>
            <a:endParaRPr lang="es-EC" dirty="0" smtClean="0"/>
          </a:p>
          <a:p>
            <a:r>
              <a:rPr lang="es-EC" dirty="0" smtClean="0"/>
              <a:t>Eficiencia Operativa =   __</a:t>
            </a:r>
            <a:r>
              <a:rPr lang="es-EC" u="sng" dirty="0" smtClean="0"/>
              <a:t>VENTAS__ </a:t>
            </a:r>
            <a:r>
              <a:rPr lang="es-EC" dirty="0" smtClean="0"/>
              <a:t>= 24,76%</a:t>
            </a:r>
            <a:endParaRPr lang="es-EC" u="sng" dirty="0" smtClean="0"/>
          </a:p>
          <a:p>
            <a:pPr>
              <a:buNone/>
            </a:pPr>
            <a:r>
              <a:rPr lang="es-EC" dirty="0" smtClean="0"/>
              <a:t>                                                 ACTIVOS</a:t>
            </a:r>
          </a:p>
          <a:p>
            <a:pPr>
              <a:buNone/>
            </a:pPr>
            <a:endParaRPr lang="es-EC" dirty="0"/>
          </a:p>
        </p:txBody>
      </p:sp>
      <p:pic>
        <p:nvPicPr>
          <p:cNvPr id="7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6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Estudio Económico 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ROA    = __</a:t>
            </a:r>
            <a:r>
              <a:rPr lang="es-EC" u="sng" dirty="0" smtClean="0"/>
              <a:t>EBT_  </a:t>
            </a:r>
            <a:r>
              <a:rPr lang="es-EC" dirty="0" smtClean="0"/>
              <a:t> = 11,75%</a:t>
            </a:r>
          </a:p>
          <a:p>
            <a:pPr>
              <a:buNone/>
            </a:pPr>
            <a:r>
              <a:rPr lang="es-EC" dirty="0" smtClean="0"/>
              <a:t>		          Activos</a:t>
            </a:r>
          </a:p>
          <a:p>
            <a:pPr>
              <a:buNone/>
            </a:pPr>
            <a:endParaRPr lang="es-EC" dirty="0" smtClean="0"/>
          </a:p>
          <a:p>
            <a:r>
              <a:rPr lang="es-EC" dirty="0" smtClean="0"/>
              <a:t>ROE   =  _</a:t>
            </a:r>
            <a:r>
              <a:rPr lang="es-EC" u="sng" dirty="0" smtClean="0"/>
              <a:t>U. Neta     </a:t>
            </a:r>
            <a:r>
              <a:rPr lang="es-EC" dirty="0" smtClean="0"/>
              <a:t>= 15,30%</a:t>
            </a:r>
          </a:p>
          <a:p>
            <a:pPr lvl="3">
              <a:buNone/>
            </a:pPr>
            <a:r>
              <a:rPr lang="es-EC" dirty="0" smtClean="0"/>
              <a:t>    </a:t>
            </a:r>
            <a:r>
              <a:rPr lang="es-EC" sz="3200" dirty="0" smtClean="0"/>
              <a:t> Patrimonio</a:t>
            </a:r>
            <a:endParaRPr lang="es-EC" dirty="0" smtClean="0"/>
          </a:p>
          <a:p>
            <a:endParaRPr lang="es-EC" dirty="0"/>
          </a:p>
        </p:txBody>
      </p:sp>
      <p:pic>
        <p:nvPicPr>
          <p:cNvPr id="9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6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C" dirty="0" smtClean="0"/>
              <a:t>Análisis de Sensibilidad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La cantidad de estudiantes puede disminuir hasta en un 13,50% de la cantidad proyectada.</a:t>
            </a:r>
          </a:p>
          <a:p>
            <a:pPr>
              <a:buNone/>
            </a:pPr>
            <a:endParaRPr lang="es-EC" dirty="0" smtClean="0"/>
          </a:p>
          <a:p>
            <a:r>
              <a:rPr lang="es-EC" dirty="0" smtClean="0"/>
              <a:t>Los precios pueden disminuir hasta en un 15,50% del precio original establecido.</a:t>
            </a:r>
          </a:p>
          <a:p>
            <a:pPr>
              <a:buNone/>
            </a:pPr>
            <a:endParaRPr lang="es-EC" dirty="0" smtClean="0"/>
          </a:p>
          <a:p>
            <a:r>
              <a:rPr lang="es-EC" dirty="0" smtClean="0"/>
              <a:t>Los gastos pueden tener un aumento de hasta el 36%.</a:t>
            </a:r>
          </a:p>
          <a:p>
            <a:endParaRPr lang="es-EC" dirty="0"/>
          </a:p>
        </p:txBody>
      </p:sp>
      <p:pic>
        <p:nvPicPr>
          <p:cNvPr id="7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6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773238"/>
            <a:ext cx="43576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C" sz="3200">
                <a:solidFill>
                  <a:srgbClr val="000000"/>
                </a:solidFill>
                <a:cs typeface="Times New Roman" pitchFamily="18" charset="0"/>
              </a:rPr>
              <a:t>“PROYECTO DE CREACION DE RESIDENCIA UNIVERSITARIA EN LA CIUDAD DE GUAYAQUIL”.</a:t>
            </a:r>
            <a:endParaRPr lang="es-EC" sz="3200">
              <a:cs typeface="Times New Roman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2589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2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143504" y="1928802"/>
            <a:ext cx="2643206" cy="1947862"/>
            <a:chOff x="4956" y="4397"/>
            <a:chExt cx="2549" cy="3067"/>
          </a:xfrm>
        </p:grpSpPr>
        <p:pic>
          <p:nvPicPr>
            <p:cNvPr id="1027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866360"/>
          </a:xfrm>
        </p:spPr>
        <p:txBody>
          <a:bodyPr/>
          <a:lstStyle/>
          <a:p>
            <a:r>
              <a:rPr lang="es-EC" dirty="0" smtClean="0"/>
              <a:t>Criterios Evaluativos</a:t>
            </a:r>
            <a:endParaRPr lang="es-EC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1988840"/>
          <a:ext cx="5784303" cy="35661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28101"/>
                <a:gridCol w="1928101"/>
                <a:gridCol w="1928101"/>
              </a:tblGrid>
              <a:tr h="976052">
                <a:tc>
                  <a:txBody>
                    <a:bodyPr/>
                    <a:lstStyle/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Valor</a:t>
                      </a:r>
                      <a:r>
                        <a:rPr lang="es-EC" b="1" baseline="0" dirty="0" smtClean="0"/>
                        <a:t> Actual Neto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kern="1200" dirty="0" smtClean="0"/>
                    </a:p>
                    <a:p>
                      <a:pPr algn="ctr"/>
                      <a:r>
                        <a:rPr lang="es-ES" sz="2400" kern="1200" dirty="0" smtClean="0"/>
                        <a:t>$767,255.24 </a:t>
                      </a:r>
                      <a:endParaRPr lang="es-EC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>
                          <a:schemeClr val="accent3">
                            <a:lumMod val="75000"/>
                          </a:schemeClr>
                        </a:buClr>
                        <a:buSzPct val="160000"/>
                        <a:buFont typeface="Wingdings" pitchFamily="2" charset="2"/>
                        <a:buChar char="ü"/>
                      </a:pPr>
                      <a:endParaRPr lang="es-EC" sz="2400" dirty="0" smtClean="0"/>
                    </a:p>
                    <a:p>
                      <a:pPr algn="ctr">
                        <a:buClr>
                          <a:schemeClr val="accent3">
                            <a:lumMod val="75000"/>
                          </a:schemeClr>
                        </a:buClr>
                        <a:buSzPct val="200000"/>
                        <a:buFont typeface="Wingdings" pitchFamily="2" charset="2"/>
                        <a:buChar char="ü"/>
                      </a:pPr>
                      <a:r>
                        <a:rPr lang="es-EC" sz="2400" dirty="0" smtClean="0"/>
                        <a:t> </a:t>
                      </a:r>
                    </a:p>
                    <a:p>
                      <a:pPr algn="ctr">
                        <a:buClr>
                          <a:schemeClr val="accent3">
                            <a:lumMod val="75000"/>
                          </a:schemeClr>
                        </a:buClr>
                        <a:buSzPct val="160000"/>
                        <a:buFont typeface="Wingdings" pitchFamily="2" charset="2"/>
                        <a:buChar char="ü"/>
                      </a:pPr>
                      <a:endParaRPr lang="es-EC" sz="2400" dirty="0"/>
                    </a:p>
                  </a:txBody>
                  <a:tcPr>
                    <a:noFill/>
                  </a:tcPr>
                </a:tc>
              </a:tr>
              <a:tr h="976052"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Tasa Interna de Retorno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400" b="1" kern="1200" dirty="0" smtClean="0"/>
                    </a:p>
                    <a:p>
                      <a:pPr algn="ctr"/>
                      <a:r>
                        <a:rPr lang="es-ES" sz="2400" b="1" kern="1200" dirty="0" smtClean="0"/>
                        <a:t>14,97%</a:t>
                      </a:r>
                      <a:endParaRPr lang="es-EC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>
                          <a:schemeClr val="accent3"/>
                        </a:buClr>
                        <a:buSzPct val="150000"/>
                        <a:buFont typeface="Wingdings" pitchFamily="2" charset="2"/>
                        <a:buChar char="ü"/>
                      </a:pPr>
                      <a:endParaRPr lang="es-EC" sz="2400" dirty="0" smtClean="0"/>
                    </a:p>
                    <a:p>
                      <a:pPr algn="ctr">
                        <a:buClr>
                          <a:schemeClr val="accent3"/>
                        </a:buClr>
                        <a:buSzPct val="200000"/>
                        <a:buFont typeface="Wingdings" pitchFamily="2" charset="2"/>
                        <a:buChar char="ü"/>
                      </a:pPr>
                      <a:r>
                        <a:rPr lang="es-EC" sz="2400" dirty="0" smtClean="0"/>
                        <a:t> </a:t>
                      </a:r>
                    </a:p>
                    <a:p>
                      <a:pPr algn="ctr">
                        <a:buClr>
                          <a:schemeClr val="accent3"/>
                        </a:buClr>
                        <a:buSzPct val="150000"/>
                        <a:buFont typeface="Wingdings" pitchFamily="2" charset="2"/>
                        <a:buChar char="ü"/>
                      </a:pPr>
                      <a:endParaRPr lang="es-EC" sz="2400" dirty="0"/>
                    </a:p>
                  </a:txBody>
                  <a:tcPr/>
                </a:tc>
              </a:tr>
              <a:tr h="976052"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/>
                        <a:t>Payback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b="1" dirty="0" smtClean="0"/>
                        <a:t>9 años</a:t>
                      </a:r>
                      <a:endParaRPr lang="es-EC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Clr>
                          <a:schemeClr val="accent3"/>
                        </a:buClr>
                        <a:buSzPct val="200000"/>
                        <a:buFont typeface="Wingdings" pitchFamily="2" charset="2"/>
                        <a:buNone/>
                      </a:pPr>
                      <a:endParaRPr lang="es-EC" sz="2400" dirty="0" smtClean="0"/>
                    </a:p>
                    <a:p>
                      <a:pPr algn="ctr">
                        <a:buClr>
                          <a:schemeClr val="accent3"/>
                        </a:buClr>
                        <a:buSzPct val="200000"/>
                        <a:buFont typeface="Wingdings" pitchFamily="2" charset="2"/>
                        <a:buChar char="ü"/>
                      </a:pPr>
                      <a:r>
                        <a:rPr lang="es-EC" sz="2400" dirty="0" smtClean="0"/>
                        <a:t> </a:t>
                      </a:r>
                    </a:p>
                    <a:p>
                      <a:pPr algn="ctr">
                        <a:buClr>
                          <a:schemeClr val="accent3"/>
                        </a:buClr>
                        <a:buSzPct val="200000"/>
                        <a:buFont typeface="Wingdings" pitchFamily="2" charset="2"/>
                        <a:buChar char="ü"/>
                      </a:pPr>
                      <a:endParaRPr lang="es-EC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7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868363"/>
          </a:xfrm>
        </p:spPr>
        <p:txBody>
          <a:bodyPr>
            <a:normAutofit fontScale="90000"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000" b="1" dirty="0" smtClean="0"/>
              <a:t>Conclusiones  </a:t>
            </a:r>
            <a:br>
              <a:rPr lang="es-ES_tradnl" sz="4000" b="1" dirty="0" smtClean="0"/>
            </a:br>
            <a:endParaRPr lang="es-EC" b="1" dirty="0"/>
          </a:p>
        </p:txBody>
      </p:sp>
      <p:sp>
        <p:nvSpPr>
          <p:cNvPr id="62466" name="2 Marcador de contenido"/>
          <p:cNvSpPr>
            <a:spLocks noGrp="1"/>
          </p:cNvSpPr>
          <p:nvPr>
            <p:ph idx="1"/>
          </p:nvPr>
        </p:nvSpPr>
        <p:spPr>
          <a:xfrm>
            <a:off x="571500" y="2143125"/>
            <a:ext cx="8229600" cy="3829050"/>
          </a:xfrm>
        </p:spPr>
        <p:txBody>
          <a:bodyPr/>
          <a:lstStyle/>
          <a:p>
            <a:pPr algn="just" eaLnBrk="1" hangingPunct="1"/>
            <a:r>
              <a:rPr lang="es-ES" sz="1600" dirty="0" smtClean="0"/>
              <a:t>Gran oportunidad de negocio.</a:t>
            </a:r>
          </a:p>
          <a:p>
            <a:pPr algn="just" eaLnBrk="1" hangingPunct="1">
              <a:buNone/>
            </a:pPr>
            <a:endParaRPr lang="es-ES" sz="1600" dirty="0" smtClean="0"/>
          </a:p>
          <a:p>
            <a:pPr algn="just" eaLnBrk="1" hangingPunct="1"/>
            <a:r>
              <a:rPr lang="es-ES" sz="1600" dirty="0" smtClean="0"/>
              <a:t>Atractivo método de financiamiento </a:t>
            </a:r>
          </a:p>
          <a:p>
            <a:pPr algn="just" eaLnBrk="1" hangingPunct="1">
              <a:buNone/>
            </a:pPr>
            <a:endParaRPr lang="es-ES" sz="1600" dirty="0" smtClean="0"/>
          </a:p>
          <a:p>
            <a:pPr algn="just" eaLnBrk="1" hangingPunct="1"/>
            <a:r>
              <a:rPr lang="es-ES" sz="1600" dirty="0" smtClean="0"/>
              <a:t>Estudios revelan alto nivel de aceptación</a:t>
            </a:r>
          </a:p>
          <a:p>
            <a:pPr algn="just" eaLnBrk="1" hangingPunct="1">
              <a:buFont typeface="Arial" charset="0"/>
              <a:buNone/>
            </a:pPr>
            <a:endParaRPr lang="es-ES" sz="1600" dirty="0" smtClean="0"/>
          </a:p>
          <a:p>
            <a:pPr algn="just" eaLnBrk="1" hangingPunct="1"/>
            <a:r>
              <a:rPr lang="es-ES" sz="1600" dirty="0" smtClean="0"/>
              <a:t>La falta de competencia directa a nivel local. </a:t>
            </a:r>
          </a:p>
          <a:p>
            <a:pPr algn="just" eaLnBrk="1" hangingPunct="1">
              <a:buFont typeface="Arial" charset="0"/>
              <a:buNone/>
            </a:pPr>
            <a:endParaRPr lang="es-ES" sz="1600" dirty="0" smtClean="0"/>
          </a:p>
          <a:p>
            <a:pPr algn="just" eaLnBrk="1" hangingPunct="1"/>
            <a:r>
              <a:rPr lang="es-ES" sz="1600" dirty="0" smtClean="0"/>
              <a:t>Factibilidad Económica y Financiera.</a:t>
            </a:r>
          </a:p>
          <a:p>
            <a:pPr algn="just" eaLnBrk="1" hangingPunct="1"/>
            <a:endParaRPr lang="es-EC" sz="1600" dirty="0" smtClean="0"/>
          </a:p>
        </p:txBody>
      </p:sp>
      <p:pic>
        <p:nvPicPr>
          <p:cNvPr id="2050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6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3"/>
          <p:cNvSpPr>
            <a:spLocks noChangeArrowheads="1"/>
          </p:cNvSpPr>
          <p:nvPr/>
        </p:nvSpPr>
        <p:spPr bwMode="gray">
          <a:xfrm>
            <a:off x="1547664" y="980728"/>
            <a:ext cx="6286500" cy="673100"/>
          </a:xfrm>
          <a:prstGeom prst="roundRect">
            <a:avLst>
              <a:gd name="adj" fmla="val 491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+mj-lt"/>
                <a:cs typeface="+mn-cs"/>
              </a:rPr>
              <a:t>ESTRUCTURA DE LA PRESENTACIÓN</a:t>
            </a:r>
            <a:r>
              <a:rPr lang="es-ES" sz="2400" dirty="0">
                <a:latin typeface="+mj-lt"/>
                <a:cs typeface="+mn-cs"/>
              </a:rPr>
              <a:t> </a:t>
            </a:r>
          </a:p>
        </p:txBody>
      </p:sp>
      <p:sp>
        <p:nvSpPr>
          <p:cNvPr id="17412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gray">
          <a:xfrm>
            <a:off x="285750" y="2000250"/>
            <a:ext cx="4214813" cy="642938"/>
          </a:xfrm>
          <a:prstGeom prst="roundRect">
            <a:avLst>
              <a:gd name="adj" fmla="val 491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s-EC" sz="2400" dirty="0">
                <a:latin typeface="Calibri" pitchFamily="34" charset="0"/>
              </a:rPr>
              <a:t>1</a:t>
            </a:r>
            <a:r>
              <a:rPr lang="es-EC" sz="2400" dirty="0" smtClean="0">
                <a:latin typeface="Calibri" pitchFamily="34" charset="0"/>
              </a:rPr>
              <a:t>. Antecedentes</a:t>
            </a:r>
            <a:endParaRPr lang="es-E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13" name="AutoShape 5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85750" y="2928938"/>
            <a:ext cx="4214813" cy="642937"/>
          </a:xfrm>
          <a:prstGeom prst="roundRect">
            <a:avLst>
              <a:gd name="adj" fmla="val 491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s-ES_tradnl" sz="2400" dirty="0">
                <a:latin typeface="Calibri" pitchFamily="34" charset="0"/>
              </a:rPr>
              <a:t>2. </a:t>
            </a:r>
            <a:r>
              <a:rPr lang="es-ES_tradnl" sz="2400" dirty="0" smtClean="0">
                <a:latin typeface="Calibri" pitchFamily="34" charset="0"/>
              </a:rPr>
              <a:t>Justificación del tema</a:t>
            </a:r>
            <a:endParaRPr lang="es-ES" sz="2400" dirty="0">
              <a:latin typeface="Calibri" pitchFamily="34" charset="0"/>
            </a:endParaRPr>
          </a:p>
        </p:txBody>
      </p:sp>
      <p:sp>
        <p:nvSpPr>
          <p:cNvPr id="17414" name="AutoShape 6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285750" y="3857625"/>
            <a:ext cx="4214813" cy="642938"/>
          </a:xfrm>
          <a:prstGeom prst="roundRect">
            <a:avLst>
              <a:gd name="adj" fmla="val 491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s-ES_tradnl" sz="2400" dirty="0">
                <a:latin typeface="Calibri" pitchFamily="34" charset="0"/>
              </a:rPr>
              <a:t>3. </a:t>
            </a:r>
            <a:r>
              <a:rPr lang="es-ES" sz="2400" dirty="0" smtClean="0">
                <a:latin typeface="Calibri" pitchFamily="34" charset="0"/>
              </a:rPr>
              <a:t>Análisis Estratégico</a:t>
            </a:r>
            <a:endParaRPr lang="es-ES_tradnl" sz="2400" dirty="0">
              <a:latin typeface="Calibri" pitchFamily="34" charset="0"/>
            </a:endParaRPr>
          </a:p>
        </p:txBody>
      </p:sp>
      <p:sp>
        <p:nvSpPr>
          <p:cNvPr id="17415" name="AutoShape 7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285750" y="4714875"/>
            <a:ext cx="4214813" cy="642938"/>
          </a:xfrm>
          <a:prstGeom prst="roundRect">
            <a:avLst>
              <a:gd name="adj" fmla="val 491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dirty="0">
                <a:latin typeface="Calibri" pitchFamily="34" charset="0"/>
              </a:rPr>
              <a:t>4. </a:t>
            </a:r>
            <a:r>
              <a:rPr lang="es-ES" sz="2400" dirty="0" smtClean="0">
                <a:latin typeface="Calibri" pitchFamily="34" charset="0"/>
              </a:rPr>
              <a:t>Estudio de Mercado</a:t>
            </a:r>
            <a:endParaRPr lang="es-ES" sz="2400" dirty="0">
              <a:latin typeface="Calibri" pitchFamily="34" charset="0"/>
            </a:endParaRPr>
          </a:p>
        </p:txBody>
      </p:sp>
      <p:sp>
        <p:nvSpPr>
          <p:cNvPr id="17416" name="AutoShape 8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4572000" y="2000250"/>
            <a:ext cx="4214813" cy="642938"/>
          </a:xfrm>
          <a:prstGeom prst="roundRect">
            <a:avLst>
              <a:gd name="adj" fmla="val 491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s-ES" sz="2300" dirty="0">
                <a:latin typeface="Calibri" pitchFamily="34" charset="0"/>
              </a:rPr>
              <a:t>5. </a:t>
            </a:r>
            <a:r>
              <a:rPr lang="es-ES" sz="2300" dirty="0" smtClean="0">
                <a:latin typeface="Calibri" pitchFamily="34" charset="0"/>
              </a:rPr>
              <a:t>Estrategias de Mercadeo</a:t>
            </a:r>
            <a:endParaRPr lang="es-ES" sz="23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17" name="AutoShape 9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4572000" y="2928938"/>
            <a:ext cx="4213225" cy="642937"/>
          </a:xfrm>
          <a:prstGeom prst="roundRect">
            <a:avLst>
              <a:gd name="adj" fmla="val 491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s-ES_tradnl" sz="2400" dirty="0" smtClean="0">
                <a:latin typeface="Calibri" pitchFamily="34" charset="0"/>
              </a:rPr>
              <a:t>6. Plan Operativo</a:t>
            </a:r>
            <a:endParaRPr lang="es-ES_tradnl" sz="2400" dirty="0">
              <a:latin typeface="Calibri" pitchFamily="34" charset="0"/>
            </a:endParaRPr>
          </a:p>
        </p:txBody>
      </p:sp>
      <p:sp>
        <p:nvSpPr>
          <p:cNvPr id="17418" name="AutoShape 10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4572000" y="3857625"/>
            <a:ext cx="4214813" cy="642938"/>
          </a:xfrm>
          <a:prstGeom prst="roundRect">
            <a:avLst>
              <a:gd name="adj" fmla="val 491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s-ES_tradnl" sz="2400" dirty="0">
                <a:latin typeface="Calibri" pitchFamily="34" charset="0"/>
              </a:rPr>
              <a:t>7. Estudio </a:t>
            </a:r>
            <a:r>
              <a:rPr lang="es-ES_tradnl" sz="2400" dirty="0" smtClean="0">
                <a:latin typeface="Calibri" pitchFamily="34" charset="0"/>
              </a:rPr>
              <a:t>Económico-Financiero</a:t>
            </a:r>
            <a:endParaRPr lang="es-ES_tradnl" sz="2400" dirty="0">
              <a:latin typeface="Calibri" pitchFamily="34" charset="0"/>
            </a:endParaRPr>
          </a:p>
        </p:txBody>
      </p:sp>
      <p:sp>
        <p:nvSpPr>
          <p:cNvPr id="17419" name="AutoShape 10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4572000" y="4714875"/>
            <a:ext cx="4214813" cy="714375"/>
          </a:xfrm>
          <a:prstGeom prst="roundRect">
            <a:avLst>
              <a:gd name="adj" fmla="val 491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algn="ctr"/>
            <a:r>
              <a:rPr lang="es-ES_tradnl" sz="2400" dirty="0">
                <a:latin typeface="Calibri" pitchFamily="34" charset="0"/>
              </a:rPr>
              <a:t>8. Conclusiones y </a:t>
            </a:r>
          </a:p>
          <a:p>
            <a:pPr marL="457200" indent="-457200" algn="ctr"/>
            <a:r>
              <a:rPr lang="es-ES_tradnl" sz="2400" dirty="0">
                <a:latin typeface="Calibri" pitchFamily="34" charset="0"/>
              </a:rPr>
              <a:t>Recomendaciones</a:t>
            </a:r>
          </a:p>
        </p:txBody>
      </p:sp>
      <p:pic>
        <p:nvPicPr>
          <p:cNvPr id="14" name="Picture 2" descr="index_r35_c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13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467544" y="1988840"/>
            <a:ext cx="6717432" cy="208823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s-EC" dirty="0" smtClean="0"/>
              <a:t>Antecedentes</a:t>
            </a:r>
            <a:br>
              <a:rPr lang="es-EC" dirty="0" smtClean="0"/>
            </a:br>
            <a:r>
              <a:rPr lang="es-EC" dirty="0" smtClean="0"/>
              <a:t>	</a:t>
            </a:r>
            <a:r>
              <a:rPr lang="es-EC" sz="2000" dirty="0" smtClean="0"/>
              <a:t>Residencias Estudiantiles en el Mundo</a:t>
            </a:r>
            <a:br>
              <a:rPr lang="es-EC" sz="2000" dirty="0" smtClean="0"/>
            </a:br>
            <a:r>
              <a:rPr lang="es-EC" sz="2000" dirty="0" smtClean="0"/>
              <a:t>	Residencias en el Ecuador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>Justificación </a:t>
            </a:r>
          </a:p>
        </p:txBody>
      </p:sp>
      <p:pic>
        <p:nvPicPr>
          <p:cNvPr id="6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5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571500" y="1556793"/>
            <a:ext cx="8229600" cy="4464496"/>
          </a:xfrm>
        </p:spPr>
        <p:txBody>
          <a:bodyPr/>
          <a:lstStyle/>
          <a:p>
            <a:pPr>
              <a:buNone/>
            </a:pP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Misión</a:t>
            </a:r>
          </a:p>
          <a:p>
            <a:pPr algn="just">
              <a:lnSpc>
                <a:spcPct val="150000"/>
              </a:lnSpc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Proporcionar alojamiento para estudiantes universitarios que provengan en su mayoría  de fuera de la urbe, dentro de un ambiente adecuado que los lleve a enriquecer su calidad de vida mediante programas complementarios-deportivos, académicos y culturales, para su formación integral.</a:t>
            </a:r>
          </a:p>
          <a:p>
            <a:pPr algn="just">
              <a:buNone/>
            </a:pPr>
            <a:endParaRPr lang="es-EC" sz="1800" dirty="0" smtClean="0"/>
          </a:p>
          <a:p>
            <a:pPr>
              <a:buNone/>
            </a:pPr>
            <a:endParaRPr lang="es-EC" sz="1600" dirty="0" smtClean="0"/>
          </a:p>
          <a:p>
            <a:pPr eaLnBrk="1" hangingPunct="1">
              <a:buNone/>
            </a:pPr>
            <a:endParaRPr lang="es-EC" sz="1500" dirty="0" smtClean="0"/>
          </a:p>
        </p:txBody>
      </p:sp>
      <p:pic>
        <p:nvPicPr>
          <p:cNvPr id="6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5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340768"/>
            <a:ext cx="784887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C" sz="1600" b="1" dirty="0" smtClean="0"/>
              <a:t> </a:t>
            </a:r>
            <a:r>
              <a:rPr lang="es-EC" sz="3200" b="1" dirty="0" smtClean="0"/>
              <a:t>Visión</a:t>
            </a:r>
            <a:endParaRPr lang="es-EC" sz="2000" dirty="0" smtClean="0"/>
          </a:p>
          <a:p>
            <a:pPr>
              <a:buNone/>
            </a:pPr>
            <a:endParaRPr lang="es-EC" sz="20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C" sz="2000" dirty="0" smtClean="0"/>
              <a:t> Llegar a ser en los primeros cinco años una  empresa consolidada y competitiva que responda a las más estrictas exigencias de los huéspedes  de la residencia universitaria dentro de la ciudad de Guayaquil, cubriendo sus expectativas con nuestros servicios. </a:t>
            </a:r>
          </a:p>
        </p:txBody>
      </p:sp>
      <p:pic>
        <p:nvPicPr>
          <p:cNvPr id="8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6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914400" y="620688"/>
            <a:ext cx="8229600" cy="866360"/>
          </a:xfrm>
        </p:spPr>
        <p:txBody>
          <a:bodyPr/>
          <a:lstStyle/>
          <a:p>
            <a:pPr eaLnBrk="1" hangingPunct="1"/>
            <a:r>
              <a:rPr lang="es-EC" dirty="0" smtClean="0"/>
              <a:t>Análisis Estratégico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571500" y="1857375"/>
            <a:ext cx="8229600" cy="3186113"/>
          </a:xfrm>
        </p:spPr>
        <p:txBody>
          <a:bodyPr/>
          <a:lstStyle/>
          <a:p>
            <a:pPr>
              <a:buNone/>
            </a:pPr>
            <a:endParaRPr lang="es-EC" sz="1600" dirty="0" smtClean="0"/>
          </a:p>
          <a:p>
            <a:pPr>
              <a:buNone/>
            </a:pPr>
            <a:endParaRPr lang="es-EC" sz="1600" dirty="0" smtClean="0"/>
          </a:p>
          <a:p>
            <a:pPr eaLnBrk="1" hangingPunct="1">
              <a:buNone/>
            </a:pPr>
            <a:endParaRPr lang="es-EC" sz="15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83568" y="2708920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sz="2000" dirty="0" smtClean="0"/>
              <a:t>Político</a:t>
            </a:r>
          </a:p>
          <a:p>
            <a:pPr>
              <a:buFont typeface="Arial" pitchFamily="34" charset="0"/>
              <a:buChar char="•"/>
            </a:pPr>
            <a:endParaRPr lang="es-EC" sz="2000" dirty="0" smtClean="0"/>
          </a:p>
          <a:p>
            <a:pPr>
              <a:buFont typeface="Arial" pitchFamily="34" charset="0"/>
              <a:buChar char="•"/>
            </a:pPr>
            <a:r>
              <a:rPr lang="es-EC" sz="2000" dirty="0" smtClean="0"/>
              <a:t>Económico</a:t>
            </a:r>
          </a:p>
          <a:p>
            <a:pPr>
              <a:buFont typeface="Arial" pitchFamily="34" charset="0"/>
              <a:buChar char="•"/>
            </a:pPr>
            <a:endParaRPr lang="es-EC" sz="2000" dirty="0" smtClean="0"/>
          </a:p>
          <a:p>
            <a:pPr>
              <a:buFont typeface="Arial" pitchFamily="34" charset="0"/>
              <a:buChar char="•"/>
            </a:pPr>
            <a:r>
              <a:rPr lang="es-EC" sz="2000" dirty="0" smtClean="0"/>
              <a:t>Social</a:t>
            </a:r>
          </a:p>
          <a:p>
            <a:pPr>
              <a:buFont typeface="Arial" pitchFamily="34" charset="0"/>
              <a:buChar char="•"/>
            </a:pPr>
            <a:endParaRPr lang="es-EC" sz="2000" dirty="0" smtClean="0"/>
          </a:p>
          <a:p>
            <a:pPr>
              <a:buFont typeface="Arial" pitchFamily="34" charset="0"/>
              <a:buChar char="•"/>
            </a:pPr>
            <a:r>
              <a:rPr lang="es-EC" sz="2000" dirty="0" smtClean="0"/>
              <a:t>Tecnológico</a:t>
            </a:r>
          </a:p>
          <a:p>
            <a:endParaRPr lang="es-EC" sz="2000" dirty="0" smtClean="0"/>
          </a:p>
          <a:p>
            <a:endParaRPr lang="es-EC" sz="2000" dirty="0" smtClean="0"/>
          </a:p>
          <a:p>
            <a:pPr>
              <a:buFont typeface="Arial" pitchFamily="34" charset="0"/>
              <a:buChar char="•"/>
            </a:pPr>
            <a:endParaRPr lang="es-EC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55576" y="184482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Análisis PEST</a:t>
            </a:r>
            <a:endParaRPr lang="es-EC" sz="2400" b="1" dirty="0"/>
          </a:p>
        </p:txBody>
      </p:sp>
      <p:pic>
        <p:nvPicPr>
          <p:cNvPr id="9" name="Picture 2" descr="index_r35_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10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8958"/>
          </a:xfrm>
        </p:spPr>
        <p:txBody>
          <a:bodyPr/>
          <a:lstStyle/>
          <a:p>
            <a:r>
              <a:rPr lang="es-EC" dirty="0" smtClean="0"/>
              <a:t>Análisis Estratégico</a:t>
            </a:r>
            <a:endParaRPr lang="es-EC" dirty="0"/>
          </a:p>
        </p:txBody>
      </p:sp>
      <p:pic>
        <p:nvPicPr>
          <p:cNvPr id="139266" name="Picture 2" descr="http://imagenes.mailxmail.com/cursos/imagenes/7/6/marketing-el-ciclo-de-vida-del-producto-primera-parte_21667_1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564904"/>
            <a:ext cx="5904656" cy="3759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177281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Ciclo de vida en el mercado</a:t>
            </a:r>
            <a:endParaRPr lang="es-EC" dirty="0"/>
          </a:p>
        </p:txBody>
      </p:sp>
      <p:pic>
        <p:nvPicPr>
          <p:cNvPr id="10" name="Picture 2" descr="index_r35_c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6700" y="5651500"/>
            <a:ext cx="1257300" cy="1206500"/>
          </a:xfrm>
          <a:prstGeom prst="rect">
            <a:avLst/>
          </a:prstGeom>
          <a:noFill/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715240" y="0"/>
            <a:ext cx="1428760" cy="1019168"/>
            <a:chOff x="4956" y="4397"/>
            <a:chExt cx="2549" cy="3067"/>
          </a:xfrm>
        </p:grpSpPr>
        <p:pic>
          <p:nvPicPr>
            <p:cNvPr id="8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3923928" y="4509120"/>
            <a:ext cx="780688" cy="659128"/>
            <a:chOff x="4956" y="4397"/>
            <a:chExt cx="2549" cy="3067"/>
          </a:xfrm>
        </p:grpSpPr>
        <p:pic>
          <p:nvPicPr>
            <p:cNvPr id="13" name="Picture 3" descr="9134662-abstracta-casa-aislada-en-blanc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6" y="4939"/>
              <a:ext cx="2525" cy="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956" y="4397"/>
              <a:ext cx="2549" cy="1197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pPr algn="ctr" rtl="0"/>
              <a:r>
                <a:rPr lang="es-MX" sz="3600" kern="10" spc="0" dirty="0" smtClean="0">
                  <a:ln w="9525">
                    <a:solidFill>
                      <a:srgbClr val="548DD4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Impact"/>
                </a:rPr>
                <a:t>LARES</a:t>
              </a:r>
              <a:endParaRPr lang="es-MX" sz="3600" kern="10" spc="0" dirty="0">
                <a:ln w="9525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2603</TotalTime>
  <Words>1055</Words>
  <Application>Microsoft Office PowerPoint</Application>
  <PresentationFormat>Presentación en pantalla (4:3)</PresentationFormat>
  <Paragraphs>455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Flow</vt:lpstr>
      <vt:lpstr>Diapositiva 1</vt:lpstr>
      <vt:lpstr>Diapositiva 2</vt:lpstr>
      <vt:lpstr>Diapositiva 3</vt:lpstr>
      <vt:lpstr>Diapositiva 4</vt:lpstr>
      <vt:lpstr>Antecedentes  Residencias Estudiantiles en el Mundo  Residencias en el Ecuador  Justificación </vt:lpstr>
      <vt:lpstr>Diapositiva 6</vt:lpstr>
      <vt:lpstr>Diapositiva 7</vt:lpstr>
      <vt:lpstr>Análisis Estratégico</vt:lpstr>
      <vt:lpstr>Análisis Estratégico</vt:lpstr>
      <vt:lpstr>Análisis Estratégico</vt:lpstr>
      <vt:lpstr>Análisis Estratégico</vt:lpstr>
      <vt:lpstr>Análisis Estratégico</vt:lpstr>
      <vt:lpstr>Estudio de Mercado</vt:lpstr>
      <vt:lpstr>Estudio de Mercado</vt:lpstr>
      <vt:lpstr>Estudio de Mercado</vt:lpstr>
      <vt:lpstr>Estudio de Mercado</vt:lpstr>
      <vt:lpstr>Diapositiva 17</vt:lpstr>
      <vt:lpstr>Diapositiva 18</vt:lpstr>
      <vt:lpstr>Estudio de Mercado</vt:lpstr>
      <vt:lpstr>Estrategias de Mercadeo</vt:lpstr>
      <vt:lpstr>Diapositiva 21</vt:lpstr>
      <vt:lpstr>Plan Operativo</vt:lpstr>
      <vt:lpstr>Estudio Económico</vt:lpstr>
      <vt:lpstr>Estudio Económico </vt:lpstr>
      <vt:lpstr>Estudio Económico</vt:lpstr>
      <vt:lpstr>Estudio Económico</vt:lpstr>
      <vt:lpstr>Estudio Económico</vt:lpstr>
      <vt:lpstr>Estudio Económico </vt:lpstr>
      <vt:lpstr>Análisis de Sensibilidad</vt:lpstr>
      <vt:lpstr>Criterios Evaluativos</vt:lpstr>
      <vt:lpstr>Conclusiones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EJECUTIVO</dc:title>
  <dc:creator>User</dc:creator>
  <cp:lastModifiedBy>Shirley Zavala</cp:lastModifiedBy>
  <cp:revision>138</cp:revision>
  <dcterms:created xsi:type="dcterms:W3CDTF">2010-01-24T22:46:15Z</dcterms:created>
  <dcterms:modified xsi:type="dcterms:W3CDTF">2012-04-26T12:52:19Z</dcterms:modified>
</cp:coreProperties>
</file>