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5.xml" ContentType="application/vnd.openxmlformats-officedocument.drawingml.diagramLayout+xml"/>
  <Override PartName="/ppt/diagrams/layout3.xml" ContentType="application/vnd.openxmlformats-officedocument.drawingml.diagramLayout+xml"/>
  <Override PartName="/ppt/charts/chart7.xml" ContentType="application/vnd.openxmlformats-officedocument.drawingml.char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layout4.xml" ContentType="application/vnd.openxmlformats-officedocument.drawingml.diagramLayou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1"/>
  </p:notesMasterIdLst>
  <p:sldIdLst>
    <p:sldId id="300" r:id="rId2"/>
    <p:sldId id="30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0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3" r:id="rId49"/>
    <p:sldId id="304"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000" autoAdjust="0"/>
  </p:normalViewPr>
  <p:slideViewPr>
    <p:cSldViewPr>
      <p:cViewPr varScale="1">
        <p:scale>
          <a:sx n="66" d="100"/>
          <a:sy n="6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Desktop\CAPITULO%205%20FIN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CAPITULO%205%20FINA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er\Desktop\CAPITULO%205%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ownloads\TABULACION%20ENCUESTA%20-%20copi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ownloads\TABULACION%20ENCUESTA%20-%20cop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AppData\Local\Microsoft\Windows\Temporary%20Internet%20Files\Content.IE5\2VLF475D\TABULACION%20ENCUESTA%20-%20copia%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4"/>
  <c:chart>
    <c:title>
      <c:tx>
        <c:rich>
          <a:bodyPr/>
          <a:lstStyle/>
          <a:p>
            <a:pPr>
              <a:defRPr lang="es-EC"/>
            </a:pPr>
            <a:r>
              <a:rPr lang="en-US"/>
              <a:t>SEXO</a:t>
            </a:r>
          </a:p>
        </c:rich>
      </c:tx>
      <c:layout/>
    </c:title>
    <c:view3D>
      <c:rotX val="30"/>
      <c:perspective val="30"/>
    </c:view3D>
    <c:plotArea>
      <c:layout>
        <c:manualLayout>
          <c:layoutTarget val="inner"/>
          <c:xMode val="edge"/>
          <c:yMode val="edge"/>
          <c:x val="0.11123787510889309"/>
          <c:y val="0.3431332020997373"/>
          <c:w val="0.79841198396742619"/>
          <c:h val="0.55011300670749486"/>
        </c:manualLayout>
      </c:layout>
      <c:pie3DChart>
        <c:varyColors val="1"/>
        <c:ser>
          <c:idx val="0"/>
          <c:order val="0"/>
          <c:dPt>
            <c:idx val="1"/>
            <c:spPr>
              <a:solidFill>
                <a:srgbClr val="C00000"/>
              </a:solidFill>
            </c:spPr>
          </c:dPt>
          <c:cat>
            <c:strRef>
              <c:f>Hoja2!$C$2:$C$3</c:f>
              <c:strCache>
                <c:ptCount val="2"/>
                <c:pt idx="0">
                  <c:v>MASCULINO</c:v>
                </c:pt>
                <c:pt idx="1">
                  <c:v>FEMENINO</c:v>
                </c:pt>
              </c:strCache>
            </c:strRef>
          </c:cat>
          <c:val>
            <c:numRef>
              <c:f>Hoja2!$D$2:$D$3</c:f>
              <c:numCache>
                <c:formatCode>0</c:formatCode>
                <c:ptCount val="2"/>
                <c:pt idx="0">
                  <c:v>173.91304347826085</c:v>
                </c:pt>
                <c:pt idx="1">
                  <c:v>226.08695652173921</c:v>
                </c:pt>
              </c:numCache>
            </c:numRef>
          </c:val>
        </c:ser>
        <c:dLbls>
          <c:showPercent val="1"/>
        </c:dLbls>
      </c:pie3DChart>
    </c:plotArea>
    <c:legend>
      <c:legendPos val="t"/>
      <c:layout/>
      <c:txPr>
        <a:bodyPr/>
        <a:lstStyle/>
        <a:p>
          <a:pPr>
            <a:defRPr lang="es-EC"/>
          </a:pPr>
          <a:endParaRPr lang="es-ES"/>
        </a:p>
      </c:txPr>
    </c:legend>
    <c:plotVisOnly val="1"/>
    <c:dispBlanksAs val="zero"/>
  </c:chart>
  <c:spPr>
    <a:ln>
      <a:noFill/>
    </a:ln>
  </c:spPr>
  <c:txPr>
    <a:bodyPr/>
    <a:lstStyle/>
    <a:p>
      <a:pPr>
        <a:defRPr sz="1800"/>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39"/>
  <c:chart>
    <c:title>
      <c:tx>
        <c:rich>
          <a:bodyPr/>
          <a:lstStyle/>
          <a:p>
            <a:pPr>
              <a:defRPr lang="es-EC"/>
            </a:pPr>
            <a:r>
              <a:rPr lang="es-EC"/>
              <a:t>Estimación adquisición del producto</a:t>
            </a:r>
          </a:p>
        </c:rich>
      </c:tx>
      <c:layout/>
    </c:title>
    <c:plotArea>
      <c:layout/>
      <c:pieChart>
        <c:varyColors val="1"/>
        <c:ser>
          <c:idx val="0"/>
          <c:order val="0"/>
          <c:dLbls>
            <c:txPr>
              <a:bodyPr/>
              <a:lstStyle/>
              <a:p>
                <a:pPr>
                  <a:defRPr lang="es-EC" sz="1600" b="1"/>
                </a:pPr>
                <a:endParaRPr lang="es-ES"/>
              </a:p>
            </c:txPr>
            <c:showPercent val="1"/>
            <c:showLeaderLines val="1"/>
          </c:dLbls>
          <c:cat>
            <c:strRef>
              <c:f>Hoja2!$B$76:$B$77</c:f>
              <c:strCache>
                <c:ptCount val="2"/>
                <c:pt idx="0">
                  <c:v>SI</c:v>
                </c:pt>
                <c:pt idx="1">
                  <c:v>NO</c:v>
                </c:pt>
              </c:strCache>
            </c:strRef>
          </c:cat>
          <c:val>
            <c:numRef>
              <c:f>Hoja2!$C$76:$C$77</c:f>
              <c:numCache>
                <c:formatCode>0</c:formatCode>
                <c:ptCount val="2"/>
                <c:pt idx="0">
                  <c:v>391.304347826087</c:v>
                </c:pt>
                <c:pt idx="1">
                  <c:v>8.6956521739130448</c:v>
                </c:pt>
              </c:numCache>
            </c:numRef>
          </c:val>
        </c:ser>
        <c:dLbls>
          <c:showPercent val="1"/>
        </c:dLbls>
        <c:firstSliceAng val="0"/>
      </c:pieChart>
    </c:plotArea>
    <c:legend>
      <c:legendPos val="t"/>
      <c:layout/>
      <c:txPr>
        <a:bodyPr/>
        <a:lstStyle/>
        <a:p>
          <a:pPr>
            <a:defRPr lang="es-EC"/>
          </a:pPr>
          <a:endParaRPr lang="es-ES"/>
        </a:p>
      </c:txP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28"/>
  <c:chart>
    <c:title>
      <c:tx>
        <c:rich>
          <a:bodyPr/>
          <a:lstStyle/>
          <a:p>
            <a:pPr>
              <a:defRPr lang="es-EC"/>
            </a:pPr>
            <a:r>
              <a:rPr lang="es-EC"/>
              <a:t>Número de adquisición del producto</a:t>
            </a:r>
          </a:p>
        </c:rich>
      </c:tx>
      <c:layout/>
    </c:title>
    <c:plotArea>
      <c:layout/>
      <c:barChart>
        <c:barDir val="bar"/>
        <c:grouping val="clustered"/>
        <c:ser>
          <c:idx val="0"/>
          <c:order val="0"/>
          <c:dLbls>
            <c:txPr>
              <a:bodyPr/>
              <a:lstStyle/>
              <a:p>
                <a:pPr>
                  <a:defRPr lang="es-EC"/>
                </a:pPr>
                <a:endParaRPr lang="es-ES"/>
              </a:p>
            </c:txPr>
            <c:dLblPos val="outEnd"/>
            <c:showVal val="1"/>
          </c:dLbls>
          <c:cat>
            <c:multiLvlStrRef>
              <c:f>Hoja2!$B$79:$C$90</c:f>
              <c:multiLvlStrCache>
                <c:ptCount val="12"/>
                <c:lvl>
                  <c:pt idx="0">
                    <c:v>NINGUNO</c:v>
                  </c:pt>
                  <c:pt idx="1">
                    <c:v>1-3</c:v>
                  </c:pt>
                  <c:pt idx="2">
                    <c:v>4-6</c:v>
                  </c:pt>
                  <c:pt idx="3">
                    <c:v>MÁS DE 6</c:v>
                  </c:pt>
                  <c:pt idx="4">
                    <c:v>NINGUNO</c:v>
                  </c:pt>
                  <c:pt idx="5">
                    <c:v>1-3</c:v>
                  </c:pt>
                  <c:pt idx="6">
                    <c:v>4-6</c:v>
                  </c:pt>
                  <c:pt idx="7">
                    <c:v>MÁS DE 6</c:v>
                  </c:pt>
                  <c:pt idx="8">
                    <c:v>NINGUNO</c:v>
                  </c:pt>
                  <c:pt idx="9">
                    <c:v>1-3</c:v>
                  </c:pt>
                  <c:pt idx="10">
                    <c:v>4-6</c:v>
                  </c:pt>
                  <c:pt idx="11">
                    <c:v>MÁS DE 6</c:v>
                  </c:pt>
                </c:lvl>
                <c:lvl>
                  <c:pt idx="0">
                    <c:v>CARTERAS</c:v>
                  </c:pt>
                  <c:pt idx="4">
                    <c:v>ZAPATOS</c:v>
                  </c:pt>
                  <c:pt idx="8">
                    <c:v>ROPA DE BEBE</c:v>
                  </c:pt>
                </c:lvl>
              </c:multiLvlStrCache>
            </c:multiLvlStrRef>
          </c:cat>
          <c:val>
            <c:numRef>
              <c:f>Hoja2!$D$79:$D$90</c:f>
              <c:numCache>
                <c:formatCode>0%</c:formatCode>
                <c:ptCount val="12"/>
                <c:pt idx="0">
                  <c:v>0.34782608695652345</c:v>
                </c:pt>
                <c:pt idx="1">
                  <c:v>0.48550724637681181</c:v>
                </c:pt>
                <c:pt idx="2">
                  <c:v>0.15217391304347827</c:v>
                </c:pt>
                <c:pt idx="3">
                  <c:v>1.4492753623188409E-2</c:v>
                </c:pt>
                <c:pt idx="4">
                  <c:v>3.6231884057971092E-2</c:v>
                </c:pt>
                <c:pt idx="5">
                  <c:v>0.62318840579710144</c:v>
                </c:pt>
                <c:pt idx="6">
                  <c:v>0.26086956521739313</c:v>
                </c:pt>
                <c:pt idx="7">
                  <c:v>7.9710144927536974E-2</c:v>
                </c:pt>
                <c:pt idx="8">
                  <c:v>7.0000000000000021E-2</c:v>
                </c:pt>
                <c:pt idx="9">
                  <c:v>0.24000000000000021</c:v>
                </c:pt>
                <c:pt idx="10">
                  <c:v>0.68</c:v>
                </c:pt>
                <c:pt idx="11">
                  <c:v>1.4492753623188409E-2</c:v>
                </c:pt>
              </c:numCache>
            </c:numRef>
          </c:val>
        </c:ser>
        <c:axId val="56371456"/>
        <c:axId val="56385536"/>
      </c:barChart>
      <c:catAx>
        <c:axId val="56371456"/>
        <c:scaling>
          <c:orientation val="minMax"/>
        </c:scaling>
        <c:axPos val="l"/>
        <c:majorTickMark val="none"/>
        <c:tickLblPos val="nextTo"/>
        <c:txPr>
          <a:bodyPr/>
          <a:lstStyle/>
          <a:p>
            <a:pPr>
              <a:defRPr lang="es-EC"/>
            </a:pPr>
            <a:endParaRPr lang="es-ES"/>
          </a:p>
        </c:txPr>
        <c:crossAx val="56385536"/>
        <c:crosses val="autoZero"/>
        <c:auto val="1"/>
        <c:lblAlgn val="ctr"/>
        <c:lblOffset val="100"/>
      </c:catAx>
      <c:valAx>
        <c:axId val="56385536"/>
        <c:scaling>
          <c:orientation val="minMax"/>
        </c:scaling>
        <c:axPos val="b"/>
        <c:majorGridlines/>
        <c:numFmt formatCode="0%" sourceLinked="1"/>
        <c:majorTickMark val="none"/>
        <c:tickLblPos val="nextTo"/>
        <c:txPr>
          <a:bodyPr/>
          <a:lstStyle/>
          <a:p>
            <a:pPr>
              <a:defRPr lang="es-EC"/>
            </a:pPr>
            <a:endParaRPr lang="es-ES"/>
          </a:p>
        </c:txPr>
        <c:crossAx val="56371456"/>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lang="es-EC"/>
            </a:pPr>
            <a:r>
              <a:rPr lang="en-US"/>
              <a:t>Precio Bolsos vs. VAN</a:t>
            </a:r>
          </a:p>
        </c:rich>
      </c:tx>
      <c:layout/>
    </c:title>
    <c:plotArea>
      <c:layout/>
      <c:scatterChart>
        <c:scatterStyle val="smoothMarker"/>
        <c:ser>
          <c:idx val="0"/>
          <c:order val="0"/>
          <c:tx>
            <c:strRef>
              <c:f>'Resumen de escenario bolsos'!$M$15</c:f>
              <c:strCache>
                <c:ptCount val="1"/>
                <c:pt idx="0">
                  <c:v>VAN</c:v>
                </c:pt>
              </c:strCache>
            </c:strRef>
          </c:tx>
          <c:xVal>
            <c:numRef>
              <c:f>'Resumen de escenario bolsos'!$N$14:$T$14</c:f>
              <c:numCache>
                <c:formatCode>_("$"\ * #,##0.00_);_("$"\ * \(#,##0.00\);_("$"\ * "-"??_);_(@_)</c:formatCode>
                <c:ptCount val="7"/>
                <c:pt idx="0">
                  <c:v>0</c:v>
                </c:pt>
                <c:pt idx="1">
                  <c:v>5</c:v>
                </c:pt>
                <c:pt idx="2">
                  <c:v>10</c:v>
                </c:pt>
                <c:pt idx="3">
                  <c:v>15</c:v>
                </c:pt>
                <c:pt idx="4">
                  <c:v>20</c:v>
                </c:pt>
                <c:pt idx="5">
                  <c:v>25</c:v>
                </c:pt>
                <c:pt idx="6">
                  <c:v>30</c:v>
                </c:pt>
              </c:numCache>
            </c:numRef>
          </c:xVal>
          <c:yVal>
            <c:numRef>
              <c:f>'Resumen de escenario bolsos'!$N$15:$T$15</c:f>
              <c:numCache>
                <c:formatCode>"$"\ #,##0.00_);[Red]\("$"\ #,##0.00\)</c:formatCode>
                <c:ptCount val="7"/>
                <c:pt idx="0">
                  <c:v>143149.98389338568</c:v>
                </c:pt>
                <c:pt idx="1">
                  <c:v>234739.037175951</c:v>
                </c:pt>
                <c:pt idx="2">
                  <c:v>326328.09045851498</c:v>
                </c:pt>
                <c:pt idx="3">
                  <c:v>417917.14374107996</c:v>
                </c:pt>
                <c:pt idx="4">
                  <c:v>509506.19702364499</c:v>
                </c:pt>
                <c:pt idx="5">
                  <c:v>601095.25030620908</c:v>
                </c:pt>
                <c:pt idx="6">
                  <c:v>692684.30358877406</c:v>
                </c:pt>
              </c:numCache>
            </c:numRef>
          </c:yVal>
          <c:smooth val="1"/>
        </c:ser>
        <c:axId val="56545664"/>
        <c:axId val="56547200"/>
      </c:scatterChart>
      <c:valAx>
        <c:axId val="56545664"/>
        <c:scaling>
          <c:orientation val="minMax"/>
        </c:scaling>
        <c:axPos val="b"/>
        <c:numFmt formatCode="_(&quot;$&quot;\ * #,##0.00_);_(&quot;$&quot;\ * \(#,##0.00\);_(&quot;$&quot;\ * &quot;-&quot;??_);_(@_)" sourceLinked="1"/>
        <c:tickLblPos val="nextTo"/>
        <c:txPr>
          <a:bodyPr/>
          <a:lstStyle/>
          <a:p>
            <a:pPr>
              <a:defRPr lang="es-EC"/>
            </a:pPr>
            <a:endParaRPr lang="es-ES"/>
          </a:p>
        </c:txPr>
        <c:crossAx val="56547200"/>
        <c:crosses val="autoZero"/>
        <c:crossBetween val="midCat"/>
      </c:valAx>
      <c:valAx>
        <c:axId val="56547200"/>
        <c:scaling>
          <c:orientation val="minMax"/>
        </c:scaling>
        <c:axPos val="l"/>
        <c:majorGridlines/>
        <c:numFmt formatCode="&quot;$&quot;\ #,##0.00_);[Red]\(&quot;$&quot;\ #,##0.00\)" sourceLinked="1"/>
        <c:tickLblPos val="nextTo"/>
        <c:txPr>
          <a:bodyPr/>
          <a:lstStyle/>
          <a:p>
            <a:pPr>
              <a:defRPr lang="es-EC"/>
            </a:pPr>
            <a:endParaRPr lang="es-ES"/>
          </a:p>
        </c:txPr>
        <c:crossAx val="56545664"/>
        <c:crosses val="autoZero"/>
        <c:crossBetween val="midCat"/>
      </c:valAx>
    </c:plotArea>
    <c:legend>
      <c:legendPos val="r"/>
      <c:layout/>
      <c:txPr>
        <a:bodyPr/>
        <a:lstStyle/>
        <a:p>
          <a:pPr>
            <a:defRPr lang="es-EC"/>
          </a:pPr>
          <a:endParaRPr lang="es-ES"/>
        </a:p>
      </c:txPr>
    </c:legend>
    <c:plotVisOnly val="1"/>
    <c:dispBlanksAs val="gap"/>
  </c:chart>
  <c:spPr>
    <a:solidFill>
      <a:schemeClr val="accent1">
        <a:lumMod val="75000"/>
      </a:schemeClr>
    </a:solidFill>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42"/>
  <c:chart>
    <c:title>
      <c:tx>
        <c:rich>
          <a:bodyPr/>
          <a:lstStyle/>
          <a:p>
            <a:pPr>
              <a:defRPr lang="es-EC"/>
            </a:pPr>
            <a:r>
              <a:rPr lang="en-US"/>
              <a:t>Precio de Calzado vs. VAN</a:t>
            </a:r>
          </a:p>
        </c:rich>
      </c:tx>
      <c:layout/>
    </c:title>
    <c:plotArea>
      <c:layout/>
      <c:scatterChart>
        <c:scatterStyle val="lineMarker"/>
        <c:ser>
          <c:idx val="0"/>
          <c:order val="0"/>
          <c:tx>
            <c:strRef>
              <c:f>'Resumen de escenario calzado'!$M$14</c:f>
              <c:strCache>
                <c:ptCount val="1"/>
                <c:pt idx="0">
                  <c:v>VAN</c:v>
                </c:pt>
              </c:strCache>
            </c:strRef>
          </c:tx>
          <c:xVal>
            <c:numRef>
              <c:f>'Resumen de escenario calzado'!$N$13:$T$13</c:f>
              <c:numCache>
                <c:formatCode>_("$"\ * #,##0.00_);_("$"\ * \(#,##0.00\);_("$"\ * "-"??_);_(@_)</c:formatCode>
                <c:ptCount val="7"/>
                <c:pt idx="0">
                  <c:v>0</c:v>
                </c:pt>
                <c:pt idx="1">
                  <c:v>5</c:v>
                </c:pt>
                <c:pt idx="2">
                  <c:v>10</c:v>
                </c:pt>
                <c:pt idx="3">
                  <c:v>15</c:v>
                </c:pt>
                <c:pt idx="4">
                  <c:v>20</c:v>
                </c:pt>
                <c:pt idx="5">
                  <c:v>25</c:v>
                </c:pt>
                <c:pt idx="6">
                  <c:v>30</c:v>
                </c:pt>
              </c:numCache>
            </c:numRef>
          </c:xVal>
          <c:yVal>
            <c:numRef>
              <c:f>'Resumen de escenario calzado'!$N$14:$T$14</c:f>
              <c:numCache>
                <c:formatCode>"$"\ #,##0.00_);[Red]\("$"\ #,##0.00\)</c:formatCode>
                <c:ptCount val="7"/>
                <c:pt idx="0">
                  <c:v>51560.930610821284</c:v>
                </c:pt>
                <c:pt idx="1">
                  <c:v>143149.98389338568</c:v>
                </c:pt>
                <c:pt idx="2">
                  <c:v>234739.03717595185</c:v>
                </c:pt>
                <c:pt idx="3">
                  <c:v>326328.09045851498</c:v>
                </c:pt>
                <c:pt idx="4">
                  <c:v>417917.14374107996</c:v>
                </c:pt>
                <c:pt idx="5">
                  <c:v>509506.19702364499</c:v>
                </c:pt>
                <c:pt idx="6">
                  <c:v>601095.25030620908</c:v>
                </c:pt>
              </c:numCache>
            </c:numRef>
          </c:yVal>
        </c:ser>
        <c:axId val="56556928"/>
        <c:axId val="56562816"/>
      </c:scatterChart>
      <c:valAx>
        <c:axId val="56556928"/>
        <c:scaling>
          <c:orientation val="minMax"/>
        </c:scaling>
        <c:axPos val="b"/>
        <c:numFmt formatCode="_(&quot;$&quot;\ * #,##0.00_);_(&quot;$&quot;\ * \(#,##0.00\);_(&quot;$&quot;\ * &quot;-&quot;??_);_(@_)" sourceLinked="1"/>
        <c:tickLblPos val="nextTo"/>
        <c:txPr>
          <a:bodyPr/>
          <a:lstStyle/>
          <a:p>
            <a:pPr>
              <a:defRPr lang="es-EC"/>
            </a:pPr>
            <a:endParaRPr lang="es-ES"/>
          </a:p>
        </c:txPr>
        <c:crossAx val="56562816"/>
        <c:crosses val="autoZero"/>
        <c:crossBetween val="midCat"/>
      </c:valAx>
      <c:valAx>
        <c:axId val="56562816"/>
        <c:scaling>
          <c:orientation val="minMax"/>
        </c:scaling>
        <c:axPos val="l"/>
        <c:majorGridlines/>
        <c:numFmt formatCode="&quot;$&quot;\ #,##0.00_);[Red]\(&quot;$&quot;\ #,##0.00\)" sourceLinked="1"/>
        <c:tickLblPos val="nextTo"/>
        <c:txPr>
          <a:bodyPr/>
          <a:lstStyle/>
          <a:p>
            <a:pPr>
              <a:defRPr lang="es-EC"/>
            </a:pPr>
            <a:endParaRPr lang="es-ES"/>
          </a:p>
        </c:txPr>
        <c:crossAx val="56556928"/>
        <c:crosses val="autoZero"/>
        <c:crossBetween val="midCat"/>
      </c:valAx>
    </c:plotArea>
    <c:legend>
      <c:legendPos val="r"/>
      <c:layout/>
      <c:txPr>
        <a:bodyPr/>
        <a:lstStyle/>
        <a:p>
          <a:pPr>
            <a:defRPr lang="es-EC"/>
          </a:pPr>
          <a:endParaRPr lang="es-ES"/>
        </a:p>
      </c:txPr>
    </c:legend>
    <c:plotVisOnly val="1"/>
    <c:dispBlanksAs val="gap"/>
  </c:chart>
  <c:spPr>
    <a:solidFill>
      <a:schemeClr val="accent1">
        <a:lumMod val="75000"/>
      </a:schemeClr>
    </a:solid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style val="43"/>
  <c:chart>
    <c:title>
      <c:tx>
        <c:rich>
          <a:bodyPr/>
          <a:lstStyle/>
          <a:p>
            <a:pPr>
              <a:defRPr lang="es-EC"/>
            </a:pPr>
            <a:r>
              <a:rPr lang="en-US"/>
              <a:t>Precio Ropa de Bebé vs. VAN</a:t>
            </a:r>
          </a:p>
        </c:rich>
      </c:tx>
      <c:layout/>
    </c:title>
    <c:plotArea>
      <c:layout/>
      <c:scatterChart>
        <c:scatterStyle val="smoothMarker"/>
        <c:ser>
          <c:idx val="0"/>
          <c:order val="0"/>
          <c:tx>
            <c:strRef>
              <c:f>'Resumen de escenario 6'!$M$14</c:f>
              <c:strCache>
                <c:ptCount val="1"/>
                <c:pt idx="0">
                  <c:v>VAN</c:v>
                </c:pt>
              </c:strCache>
            </c:strRef>
          </c:tx>
          <c:xVal>
            <c:numRef>
              <c:f>'Resumen de escenario 6'!$N$13:$T$13</c:f>
              <c:numCache>
                <c:formatCode>_("$"\ * #,##0.00_);_("$"\ * \(#,##0.00\);_("$"\ * "-"??_);_(@_)</c:formatCode>
                <c:ptCount val="7"/>
                <c:pt idx="0">
                  <c:v>0</c:v>
                </c:pt>
                <c:pt idx="1">
                  <c:v>5</c:v>
                </c:pt>
                <c:pt idx="2">
                  <c:v>10</c:v>
                </c:pt>
                <c:pt idx="3">
                  <c:v>15</c:v>
                </c:pt>
                <c:pt idx="4">
                  <c:v>20</c:v>
                </c:pt>
                <c:pt idx="5">
                  <c:v>25</c:v>
                </c:pt>
                <c:pt idx="6">
                  <c:v>30</c:v>
                </c:pt>
              </c:numCache>
            </c:numRef>
          </c:xVal>
          <c:yVal>
            <c:numRef>
              <c:f>'Resumen de escenario 6'!$N$14:$T$14</c:f>
              <c:numCache>
                <c:formatCode>"$"\ #,##0.00_);[Red]\("$"\ #,##0.00\)</c:formatCode>
                <c:ptCount val="7"/>
                <c:pt idx="0">
                  <c:v>70216.183371331295</c:v>
                </c:pt>
                <c:pt idx="1">
                  <c:v>216646.18792210199</c:v>
                </c:pt>
                <c:pt idx="2">
                  <c:v>363076.19247287512</c:v>
                </c:pt>
                <c:pt idx="3">
                  <c:v>509506.19702364499</c:v>
                </c:pt>
                <c:pt idx="4">
                  <c:v>655936.20157441602</c:v>
                </c:pt>
                <c:pt idx="5">
                  <c:v>802366.20612518711</c:v>
                </c:pt>
                <c:pt idx="6">
                  <c:v>948796.21067595796</c:v>
                </c:pt>
              </c:numCache>
            </c:numRef>
          </c:yVal>
          <c:smooth val="1"/>
        </c:ser>
        <c:axId val="56964992"/>
        <c:axId val="56966528"/>
      </c:scatterChart>
      <c:valAx>
        <c:axId val="56964992"/>
        <c:scaling>
          <c:orientation val="minMax"/>
        </c:scaling>
        <c:axPos val="b"/>
        <c:numFmt formatCode="_(&quot;$&quot;\ * #,##0.00_);_(&quot;$&quot;\ * \(#,##0.00\);_(&quot;$&quot;\ * &quot;-&quot;??_);_(@_)" sourceLinked="1"/>
        <c:tickLblPos val="nextTo"/>
        <c:txPr>
          <a:bodyPr/>
          <a:lstStyle/>
          <a:p>
            <a:pPr>
              <a:defRPr lang="es-EC"/>
            </a:pPr>
            <a:endParaRPr lang="es-ES"/>
          </a:p>
        </c:txPr>
        <c:crossAx val="56966528"/>
        <c:crosses val="autoZero"/>
        <c:crossBetween val="midCat"/>
      </c:valAx>
      <c:valAx>
        <c:axId val="56966528"/>
        <c:scaling>
          <c:orientation val="minMax"/>
        </c:scaling>
        <c:axPos val="l"/>
        <c:majorGridlines/>
        <c:numFmt formatCode="&quot;$&quot;\ #,##0.00_);[Red]\(&quot;$&quot;\ #,##0.00\)" sourceLinked="1"/>
        <c:tickLblPos val="nextTo"/>
        <c:txPr>
          <a:bodyPr/>
          <a:lstStyle/>
          <a:p>
            <a:pPr>
              <a:defRPr lang="es-EC"/>
            </a:pPr>
            <a:endParaRPr lang="es-ES"/>
          </a:p>
        </c:txPr>
        <c:crossAx val="56964992"/>
        <c:crosses val="autoZero"/>
        <c:crossBetween val="midCat"/>
      </c:valAx>
    </c:plotArea>
    <c:legend>
      <c:legendPos val="r"/>
      <c:layout/>
      <c:txPr>
        <a:bodyPr/>
        <a:lstStyle/>
        <a:p>
          <a:pPr>
            <a:defRPr lang="es-EC"/>
          </a:pPr>
          <a:endParaRPr lang="es-ES"/>
        </a:p>
      </c:txPr>
    </c:legend>
    <c:plotVisOnly val="1"/>
    <c:dispBlanksAs val="gap"/>
  </c:chart>
  <c:spPr>
    <a:solidFill>
      <a:schemeClr val="accent1">
        <a:lumMod val="75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6"/>
  <c:chart>
    <c:title>
      <c:tx>
        <c:rich>
          <a:bodyPr/>
          <a:lstStyle/>
          <a:p>
            <a:pPr>
              <a:defRPr lang="es-EC"/>
            </a:pPr>
            <a:r>
              <a:rPr lang="es-EC"/>
              <a:t>RANGO DE EDAD</a:t>
            </a:r>
          </a:p>
        </c:rich>
      </c:tx>
      <c:layout/>
    </c:title>
    <c:plotArea>
      <c:layout/>
      <c:pieChart>
        <c:varyColors val="1"/>
        <c:ser>
          <c:idx val="0"/>
          <c:order val="0"/>
          <c:explosion val="25"/>
          <c:dLbls>
            <c:txPr>
              <a:bodyPr/>
              <a:lstStyle/>
              <a:p>
                <a:pPr>
                  <a:defRPr lang="es-EC"/>
                </a:pPr>
                <a:endParaRPr lang="es-ES"/>
              </a:p>
            </c:txPr>
            <c:showPercent val="1"/>
          </c:dLbls>
          <c:cat>
            <c:strRef>
              <c:f>Hoja2!$C$5:$C$9</c:f>
              <c:strCache>
                <c:ptCount val="5"/>
                <c:pt idx="0">
                  <c:v>15-20 años</c:v>
                </c:pt>
                <c:pt idx="1">
                  <c:v>21-25 años</c:v>
                </c:pt>
                <c:pt idx="2">
                  <c:v>26-35 años</c:v>
                </c:pt>
                <c:pt idx="3">
                  <c:v>35-40 años</c:v>
                </c:pt>
                <c:pt idx="4">
                  <c:v>&gt;40 años</c:v>
                </c:pt>
              </c:strCache>
            </c:strRef>
          </c:cat>
          <c:val>
            <c:numRef>
              <c:f>Hoja2!$D$5:$D$9</c:f>
              <c:numCache>
                <c:formatCode>0</c:formatCode>
                <c:ptCount val="5"/>
                <c:pt idx="0">
                  <c:v>139.13043478260869</c:v>
                </c:pt>
                <c:pt idx="1">
                  <c:v>202.89855072463752</c:v>
                </c:pt>
                <c:pt idx="2">
                  <c:v>37.681159420289852</c:v>
                </c:pt>
                <c:pt idx="3">
                  <c:v>14.492753623188406</c:v>
                </c:pt>
                <c:pt idx="4">
                  <c:v>5.7971014492753605</c:v>
                </c:pt>
              </c:numCache>
            </c:numRef>
          </c:val>
        </c:ser>
        <c:dLbls>
          <c:showPercent val="1"/>
        </c:dLbls>
        <c:firstSliceAng val="0"/>
      </c:pieChart>
    </c:plotArea>
    <c:legend>
      <c:legendPos val="r"/>
      <c:layout/>
      <c:txPr>
        <a:bodyPr/>
        <a:lstStyle/>
        <a:p>
          <a:pPr>
            <a:defRPr lang="es-EC"/>
          </a:pPr>
          <a:endParaRPr lang="es-ES"/>
        </a:p>
      </c:txPr>
    </c:legend>
    <c:plotVisOnly val="1"/>
    <c:dispBlanksAs val="zero"/>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39"/>
  <c:chart>
    <c:title>
      <c:tx>
        <c:rich>
          <a:bodyPr/>
          <a:lstStyle/>
          <a:p>
            <a:pPr>
              <a:defRPr lang="es-EC">
                <a:latin typeface="Arial" pitchFamily="34" charset="0"/>
                <a:cs typeface="Arial" pitchFamily="34" charset="0"/>
              </a:defRPr>
            </a:pPr>
            <a:r>
              <a:rPr lang="es-EC">
                <a:latin typeface="Arial" pitchFamily="34" charset="0"/>
                <a:cs typeface="Arial" pitchFamily="34" charset="0"/>
              </a:rPr>
              <a:t>Lugares de compra</a:t>
            </a:r>
          </a:p>
        </c:rich>
      </c:tx>
      <c:layout/>
    </c:title>
    <c:view3D>
      <c:rAngAx val="1"/>
    </c:view3D>
    <c:plotArea>
      <c:layout/>
      <c:bar3DChart>
        <c:barDir val="col"/>
        <c:grouping val="clustered"/>
        <c:ser>
          <c:idx val="0"/>
          <c:order val="0"/>
          <c:dPt>
            <c:idx val="0"/>
            <c:spPr>
              <a:solidFill>
                <a:schemeClr val="tx2">
                  <a:lumMod val="60000"/>
                  <a:lumOff val="40000"/>
                </a:schemeClr>
              </a:solidFill>
            </c:spPr>
          </c:dPt>
          <c:dPt>
            <c:idx val="1"/>
            <c:spPr>
              <a:solidFill>
                <a:schemeClr val="accent2">
                  <a:lumMod val="40000"/>
                  <a:lumOff val="60000"/>
                </a:schemeClr>
              </a:solidFill>
            </c:spPr>
          </c:dPt>
          <c:dPt>
            <c:idx val="2"/>
            <c:spPr>
              <a:solidFill>
                <a:schemeClr val="accent5">
                  <a:lumMod val="60000"/>
                  <a:lumOff val="40000"/>
                </a:schemeClr>
              </a:solidFill>
            </c:spPr>
          </c:dPt>
          <c:dPt>
            <c:idx val="3"/>
            <c:spPr>
              <a:solidFill>
                <a:schemeClr val="accent6">
                  <a:lumMod val="60000"/>
                  <a:lumOff val="40000"/>
                </a:schemeClr>
              </a:solidFill>
            </c:spPr>
          </c:dPt>
          <c:dLbls>
            <c:dLbl>
              <c:idx val="0"/>
              <c:layout>
                <c:manualLayout>
                  <c:x val="2.6936026936026942E-3"/>
                  <c:y val="-3.2748538011695916E-2"/>
                </c:manualLayout>
              </c:layout>
              <c:showVal val="1"/>
            </c:dLbl>
            <c:dLbl>
              <c:idx val="1"/>
              <c:layout>
                <c:manualLayout>
                  <c:x val="2.154882154882155E-2"/>
                  <c:y val="-1.4035087719298289E-2"/>
                </c:manualLayout>
              </c:layout>
              <c:showVal val="1"/>
            </c:dLbl>
            <c:dLbl>
              <c:idx val="2"/>
              <c:layout>
                <c:manualLayout>
                  <c:x val="3.2323232323232351E-2"/>
                  <c:y val="-2.8070175438596492E-2"/>
                </c:manualLayout>
              </c:layout>
              <c:showVal val="1"/>
            </c:dLbl>
            <c:dLbl>
              <c:idx val="3"/>
              <c:layout>
                <c:manualLayout>
                  <c:x val="2.9629629629629697E-2"/>
                  <c:y val="-2.8070175438596492E-2"/>
                </c:manualLayout>
              </c:layout>
              <c:showVal val="1"/>
            </c:dLbl>
            <c:txPr>
              <a:bodyPr/>
              <a:lstStyle/>
              <a:p>
                <a:pPr>
                  <a:defRPr lang="es-EC" b="1"/>
                </a:pPr>
                <a:endParaRPr lang="es-ES"/>
              </a:p>
            </c:txPr>
            <c:showVal val="1"/>
          </c:dLbls>
          <c:cat>
            <c:strRef>
              <c:f>Hoja2!$F$35:$F$38</c:f>
              <c:strCache>
                <c:ptCount val="4"/>
                <c:pt idx="0">
                  <c:v>MERCADOS ARTESANALES</c:v>
                </c:pt>
                <c:pt idx="1">
                  <c:v>C.C</c:v>
                </c:pt>
                <c:pt idx="2">
                  <c:v>BAHIA</c:v>
                </c:pt>
                <c:pt idx="3">
                  <c:v>OTROS</c:v>
                </c:pt>
              </c:strCache>
            </c:strRef>
          </c:cat>
          <c:val>
            <c:numRef>
              <c:f>Hoja2!$G$35:$G$38</c:f>
              <c:numCache>
                <c:formatCode>0%</c:formatCode>
                <c:ptCount val="4"/>
                <c:pt idx="0">
                  <c:v>0.42181818181818415</c:v>
                </c:pt>
                <c:pt idx="1">
                  <c:v>0.39636363636363864</c:v>
                </c:pt>
                <c:pt idx="2">
                  <c:v>0.12363636363636366</c:v>
                </c:pt>
                <c:pt idx="3">
                  <c:v>5.8181818181818175E-2</c:v>
                </c:pt>
              </c:numCache>
            </c:numRef>
          </c:val>
        </c:ser>
        <c:dLbls>
          <c:showVal val="1"/>
        </c:dLbls>
        <c:gapWidth val="75"/>
        <c:shape val="cylinder"/>
        <c:axId val="56040832"/>
        <c:axId val="56046720"/>
        <c:axId val="0"/>
      </c:bar3DChart>
      <c:catAx>
        <c:axId val="56040832"/>
        <c:scaling>
          <c:orientation val="minMax"/>
        </c:scaling>
        <c:axPos val="b"/>
        <c:majorTickMark val="none"/>
        <c:tickLblPos val="nextTo"/>
        <c:txPr>
          <a:bodyPr/>
          <a:lstStyle/>
          <a:p>
            <a:pPr>
              <a:defRPr lang="es-EC"/>
            </a:pPr>
            <a:endParaRPr lang="es-ES"/>
          </a:p>
        </c:txPr>
        <c:crossAx val="56046720"/>
        <c:crosses val="autoZero"/>
        <c:auto val="1"/>
        <c:lblAlgn val="ctr"/>
        <c:lblOffset val="100"/>
      </c:catAx>
      <c:valAx>
        <c:axId val="56046720"/>
        <c:scaling>
          <c:orientation val="minMax"/>
        </c:scaling>
        <c:axPos val="l"/>
        <c:numFmt formatCode="0%" sourceLinked="1"/>
        <c:majorTickMark val="none"/>
        <c:tickLblPos val="nextTo"/>
        <c:txPr>
          <a:bodyPr/>
          <a:lstStyle/>
          <a:p>
            <a:pPr>
              <a:defRPr lang="es-EC"/>
            </a:pPr>
            <a:endParaRPr lang="es-ES"/>
          </a:p>
        </c:txPr>
        <c:crossAx val="5604083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37"/>
  <c:chart>
    <c:title>
      <c:tx>
        <c:rich>
          <a:bodyPr/>
          <a:lstStyle/>
          <a:p>
            <a:pPr>
              <a:defRPr lang="es-EC"/>
            </a:pPr>
            <a:r>
              <a:rPr lang="es-EC"/>
              <a:t>Importancia del producto</a:t>
            </a:r>
          </a:p>
        </c:rich>
      </c:tx>
      <c:layout/>
    </c:title>
    <c:plotArea>
      <c:layout/>
      <c:barChart>
        <c:barDir val="col"/>
        <c:grouping val="clustered"/>
        <c:ser>
          <c:idx val="0"/>
          <c:order val="0"/>
          <c:dLbls>
            <c:txPr>
              <a:bodyPr/>
              <a:lstStyle/>
              <a:p>
                <a:pPr>
                  <a:defRPr lang="es-EC"/>
                </a:pPr>
                <a:endParaRPr lang="es-ES"/>
              </a:p>
            </c:txPr>
            <c:showVal val="1"/>
          </c:dLbls>
          <c:cat>
            <c:strRef>
              <c:f>Hoja2!$F$54:$F$56</c:f>
              <c:strCache>
                <c:ptCount val="3"/>
                <c:pt idx="0">
                  <c:v>CARTERAS</c:v>
                </c:pt>
                <c:pt idx="1">
                  <c:v>ROPA DE BEBES</c:v>
                </c:pt>
                <c:pt idx="2">
                  <c:v>ZAPATOS</c:v>
                </c:pt>
              </c:strCache>
            </c:strRef>
          </c:cat>
          <c:val>
            <c:numRef>
              <c:f>Hoja2!$G$54:$G$56</c:f>
              <c:numCache>
                <c:formatCode>0%</c:formatCode>
                <c:ptCount val="3"/>
                <c:pt idx="0">
                  <c:v>0.29411764705882382</c:v>
                </c:pt>
                <c:pt idx="1">
                  <c:v>0.48000000000000032</c:v>
                </c:pt>
                <c:pt idx="2">
                  <c:v>0.23</c:v>
                </c:pt>
              </c:numCache>
            </c:numRef>
          </c:val>
        </c:ser>
        <c:dLbls>
          <c:showVal val="1"/>
        </c:dLbls>
        <c:gapWidth val="75"/>
        <c:axId val="56075008"/>
        <c:axId val="56076544"/>
      </c:barChart>
      <c:catAx>
        <c:axId val="56075008"/>
        <c:scaling>
          <c:orientation val="minMax"/>
        </c:scaling>
        <c:axPos val="b"/>
        <c:majorTickMark val="none"/>
        <c:tickLblPos val="nextTo"/>
        <c:txPr>
          <a:bodyPr/>
          <a:lstStyle/>
          <a:p>
            <a:pPr>
              <a:defRPr lang="es-EC"/>
            </a:pPr>
            <a:endParaRPr lang="es-ES"/>
          </a:p>
        </c:txPr>
        <c:crossAx val="56076544"/>
        <c:crosses val="autoZero"/>
        <c:auto val="1"/>
        <c:lblAlgn val="ctr"/>
        <c:lblOffset val="100"/>
      </c:catAx>
      <c:valAx>
        <c:axId val="56076544"/>
        <c:scaling>
          <c:orientation val="minMax"/>
        </c:scaling>
        <c:axPos val="l"/>
        <c:numFmt formatCode="0%" sourceLinked="1"/>
        <c:majorTickMark val="none"/>
        <c:tickLblPos val="nextTo"/>
        <c:txPr>
          <a:bodyPr/>
          <a:lstStyle/>
          <a:p>
            <a:pPr>
              <a:defRPr lang="es-EC"/>
            </a:pPr>
            <a:endParaRPr lang="es-ES"/>
          </a:p>
        </c:txPr>
        <c:crossAx val="5607500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26"/>
  <c:chart>
    <c:title>
      <c:tx>
        <c:rich>
          <a:bodyPr/>
          <a:lstStyle/>
          <a:p>
            <a:pPr>
              <a:defRPr lang="es-EC"/>
            </a:pPr>
            <a:r>
              <a:rPr lang="es-EC" sz="1600" dirty="0"/>
              <a:t>ADQUISICIÓN PRODUCTOS</a:t>
            </a:r>
          </a:p>
        </c:rich>
      </c:tx>
      <c:layout/>
    </c:title>
    <c:plotArea>
      <c:layout/>
      <c:doughnutChart>
        <c:varyColors val="1"/>
        <c:ser>
          <c:idx val="0"/>
          <c:order val="0"/>
          <c:explosion val="25"/>
          <c:dLbls>
            <c:txPr>
              <a:bodyPr/>
              <a:lstStyle/>
              <a:p>
                <a:pPr>
                  <a:defRPr lang="es-EC" sz="1400" b="1"/>
                </a:pPr>
                <a:endParaRPr lang="es-ES"/>
              </a:p>
            </c:txPr>
            <c:showPercent val="1"/>
          </c:dLbls>
          <c:cat>
            <c:strRef>
              <c:f>Hoja2!$B$45:$B$46</c:f>
              <c:strCache>
                <c:ptCount val="2"/>
                <c:pt idx="0">
                  <c:v>COMPRA</c:v>
                </c:pt>
                <c:pt idx="1">
                  <c:v>REGALO</c:v>
                </c:pt>
              </c:strCache>
            </c:strRef>
          </c:cat>
          <c:val>
            <c:numRef>
              <c:f>Hoja2!$C$45:$C$46</c:f>
              <c:numCache>
                <c:formatCode>0</c:formatCode>
                <c:ptCount val="2"/>
                <c:pt idx="0">
                  <c:v>362.31884057971234</c:v>
                </c:pt>
                <c:pt idx="1">
                  <c:v>37.681159420289852</c:v>
                </c:pt>
              </c:numCache>
            </c:numRef>
          </c:val>
        </c:ser>
        <c:dLbls>
          <c:showPercent val="1"/>
        </c:dLbls>
        <c:firstSliceAng val="0"/>
        <c:holeSize val="50"/>
      </c:doughnutChart>
    </c:plotArea>
    <c:legend>
      <c:legendPos val="r"/>
      <c:layout/>
      <c:txPr>
        <a:bodyPr/>
        <a:lstStyle/>
        <a:p>
          <a:pPr>
            <a:defRPr lang="es-EC"/>
          </a:pPr>
          <a:endParaRPr lang="es-ES"/>
        </a:p>
      </c:txPr>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Hoja2!$G$78</c:f>
              <c:strCache>
                <c:ptCount val="1"/>
                <c:pt idx="0">
                  <c:v>CALIDAD</c:v>
                </c:pt>
              </c:strCache>
            </c:strRef>
          </c:tx>
          <c:dLbls>
            <c:txPr>
              <a:bodyPr/>
              <a:lstStyle/>
              <a:p>
                <a:pPr>
                  <a:defRPr lang="es-EC"/>
                </a:pPr>
                <a:endParaRPr lang="es-ES"/>
              </a:p>
            </c:txPr>
            <c:showVal val="1"/>
          </c:dLbls>
          <c:val>
            <c:numRef>
              <c:f>Hoja2!$H$78</c:f>
              <c:numCache>
                <c:formatCode>0%</c:formatCode>
                <c:ptCount val="1"/>
                <c:pt idx="0">
                  <c:v>0.51449275362319291</c:v>
                </c:pt>
              </c:numCache>
            </c:numRef>
          </c:val>
        </c:ser>
        <c:ser>
          <c:idx val="1"/>
          <c:order val="1"/>
          <c:tx>
            <c:strRef>
              <c:f>Hoja2!$G$79</c:f>
              <c:strCache>
                <c:ptCount val="1"/>
                <c:pt idx="0">
                  <c:v>MODELO</c:v>
                </c:pt>
              </c:strCache>
            </c:strRef>
          </c:tx>
          <c:dLbls>
            <c:txPr>
              <a:bodyPr/>
              <a:lstStyle/>
              <a:p>
                <a:pPr>
                  <a:defRPr lang="es-EC"/>
                </a:pPr>
                <a:endParaRPr lang="es-ES"/>
              </a:p>
            </c:txPr>
            <c:showVal val="1"/>
          </c:dLbls>
          <c:val>
            <c:numRef>
              <c:f>Hoja2!$H$79</c:f>
              <c:numCache>
                <c:formatCode>0%</c:formatCode>
                <c:ptCount val="1"/>
                <c:pt idx="0">
                  <c:v>0.30434782608695682</c:v>
                </c:pt>
              </c:numCache>
            </c:numRef>
          </c:val>
        </c:ser>
        <c:ser>
          <c:idx val="2"/>
          <c:order val="2"/>
          <c:tx>
            <c:strRef>
              <c:f>Hoja2!$G$80</c:f>
              <c:strCache>
                <c:ptCount val="1"/>
                <c:pt idx="0">
                  <c:v>COLOR</c:v>
                </c:pt>
              </c:strCache>
            </c:strRef>
          </c:tx>
          <c:dLbls>
            <c:txPr>
              <a:bodyPr/>
              <a:lstStyle/>
              <a:p>
                <a:pPr>
                  <a:defRPr lang="es-EC"/>
                </a:pPr>
                <a:endParaRPr lang="es-ES"/>
              </a:p>
            </c:txPr>
            <c:showVal val="1"/>
          </c:dLbls>
          <c:val>
            <c:numRef>
              <c:f>Hoja2!$H$80</c:f>
              <c:numCache>
                <c:formatCode>0%</c:formatCode>
                <c:ptCount val="1"/>
                <c:pt idx="0">
                  <c:v>4.3478260869565223E-2</c:v>
                </c:pt>
              </c:numCache>
            </c:numRef>
          </c:val>
        </c:ser>
        <c:ser>
          <c:idx val="3"/>
          <c:order val="3"/>
          <c:tx>
            <c:strRef>
              <c:f>Hoja2!$G$81</c:f>
              <c:strCache>
                <c:ptCount val="1"/>
                <c:pt idx="0">
                  <c:v>TEXTURA</c:v>
                </c:pt>
              </c:strCache>
            </c:strRef>
          </c:tx>
          <c:dLbls>
            <c:txPr>
              <a:bodyPr/>
              <a:lstStyle/>
              <a:p>
                <a:pPr>
                  <a:defRPr lang="es-EC"/>
                </a:pPr>
                <a:endParaRPr lang="es-ES"/>
              </a:p>
            </c:txPr>
            <c:showVal val="1"/>
          </c:dLbls>
          <c:val>
            <c:numRef>
              <c:f>Hoja2!$H$81</c:f>
              <c:numCache>
                <c:formatCode>0%</c:formatCode>
                <c:ptCount val="1"/>
                <c:pt idx="0">
                  <c:v>7.2463768115942576E-3</c:v>
                </c:pt>
              </c:numCache>
            </c:numRef>
          </c:val>
        </c:ser>
        <c:ser>
          <c:idx val="4"/>
          <c:order val="4"/>
          <c:tx>
            <c:strRef>
              <c:f>Hoja2!$G$82</c:f>
              <c:strCache>
                <c:ptCount val="1"/>
                <c:pt idx="0">
                  <c:v>TAMAÑO</c:v>
                </c:pt>
              </c:strCache>
            </c:strRef>
          </c:tx>
          <c:dLbls>
            <c:txPr>
              <a:bodyPr/>
              <a:lstStyle/>
              <a:p>
                <a:pPr>
                  <a:defRPr lang="es-EC"/>
                </a:pPr>
                <a:endParaRPr lang="es-ES"/>
              </a:p>
            </c:txPr>
            <c:showVal val="1"/>
          </c:dLbls>
          <c:val>
            <c:numRef>
              <c:f>Hoja2!$H$82</c:f>
              <c:numCache>
                <c:formatCode>0%</c:formatCode>
                <c:ptCount val="1"/>
                <c:pt idx="0">
                  <c:v>3.6231884057971092E-2</c:v>
                </c:pt>
              </c:numCache>
            </c:numRef>
          </c:val>
        </c:ser>
        <c:ser>
          <c:idx val="5"/>
          <c:order val="5"/>
          <c:tx>
            <c:strRef>
              <c:f>Hoja2!$G$83</c:f>
              <c:strCache>
                <c:ptCount val="1"/>
                <c:pt idx="0">
                  <c:v>PARA TODA OCASIÓN</c:v>
                </c:pt>
              </c:strCache>
            </c:strRef>
          </c:tx>
          <c:dLbls>
            <c:txPr>
              <a:bodyPr/>
              <a:lstStyle/>
              <a:p>
                <a:pPr>
                  <a:defRPr lang="es-EC"/>
                </a:pPr>
                <a:endParaRPr lang="es-ES"/>
              </a:p>
            </c:txPr>
            <c:showVal val="1"/>
          </c:dLbls>
          <c:val>
            <c:numRef>
              <c:f>Hoja2!$H$83</c:f>
              <c:numCache>
                <c:formatCode>0%</c:formatCode>
                <c:ptCount val="1"/>
                <c:pt idx="0">
                  <c:v>9.4202898550724723E-2</c:v>
                </c:pt>
              </c:numCache>
            </c:numRef>
          </c:val>
        </c:ser>
        <c:ser>
          <c:idx val="6"/>
          <c:order val="6"/>
          <c:tx>
            <c:strRef>
              <c:f>Hoja2!$G$84</c:f>
              <c:strCache>
                <c:ptCount val="1"/>
                <c:pt idx="0">
                  <c:v>OTROS</c:v>
                </c:pt>
              </c:strCache>
            </c:strRef>
          </c:tx>
          <c:dLbls>
            <c:txPr>
              <a:bodyPr/>
              <a:lstStyle/>
              <a:p>
                <a:pPr>
                  <a:defRPr lang="es-EC"/>
                </a:pPr>
                <a:endParaRPr lang="es-ES"/>
              </a:p>
            </c:txPr>
            <c:showVal val="1"/>
          </c:dLbls>
          <c:val>
            <c:numRef>
              <c:f>Hoja2!$H$84</c:f>
              <c:numCache>
                <c:formatCode>0%</c:formatCode>
                <c:ptCount val="1"/>
                <c:pt idx="0">
                  <c:v>0</c:v>
                </c:pt>
              </c:numCache>
            </c:numRef>
          </c:val>
        </c:ser>
        <c:dLbls>
          <c:showVal val="1"/>
        </c:dLbls>
        <c:shape val="box"/>
        <c:axId val="56111488"/>
        <c:axId val="56113024"/>
        <c:axId val="0"/>
      </c:bar3DChart>
      <c:catAx>
        <c:axId val="56111488"/>
        <c:scaling>
          <c:orientation val="minMax"/>
        </c:scaling>
        <c:axPos val="b"/>
        <c:tickLblPos val="nextTo"/>
        <c:txPr>
          <a:bodyPr/>
          <a:lstStyle/>
          <a:p>
            <a:pPr>
              <a:defRPr lang="es-EC"/>
            </a:pPr>
            <a:endParaRPr lang="es-ES"/>
          </a:p>
        </c:txPr>
        <c:crossAx val="56113024"/>
        <c:crosses val="autoZero"/>
        <c:auto val="1"/>
        <c:lblAlgn val="ctr"/>
        <c:lblOffset val="100"/>
      </c:catAx>
      <c:valAx>
        <c:axId val="56113024"/>
        <c:scaling>
          <c:orientation val="minMax"/>
        </c:scaling>
        <c:axPos val="l"/>
        <c:majorGridlines/>
        <c:numFmt formatCode="0%" sourceLinked="1"/>
        <c:tickLblPos val="nextTo"/>
        <c:txPr>
          <a:bodyPr/>
          <a:lstStyle/>
          <a:p>
            <a:pPr>
              <a:defRPr lang="es-EC"/>
            </a:pPr>
            <a:endParaRPr lang="es-ES"/>
          </a:p>
        </c:txPr>
        <c:crossAx val="56111488"/>
        <c:crosses val="autoZero"/>
        <c:crossBetween val="between"/>
      </c:valAx>
    </c:plotArea>
    <c:legend>
      <c:legendPos val="r"/>
      <c:layout/>
      <c:txPr>
        <a:bodyPr/>
        <a:lstStyle/>
        <a:p>
          <a:pPr>
            <a:defRPr lang="es-EC"/>
          </a:pPr>
          <a:endParaRPr lang="es-ES"/>
        </a:p>
      </c:txPr>
    </c:legend>
    <c:plotVisOnly val="1"/>
    <c:dispBlanksAs val="gap"/>
  </c:chart>
  <c:spPr>
    <a:solidFill>
      <a:schemeClr val="bg1"/>
    </a:soli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USUARIO</a:t>
            </a:r>
            <a:r>
              <a:rPr lang="es-EC" baseline="0"/>
              <a:t> &amp; COMPRADOR</a:t>
            </a:r>
          </a:p>
        </c:rich>
      </c:tx>
      <c:layout/>
    </c:title>
    <c:view3D>
      <c:rotX val="30"/>
      <c:perspective val="30"/>
    </c:view3D>
    <c:plotArea>
      <c:layout/>
      <c:pie3DChart>
        <c:varyColors val="1"/>
        <c:ser>
          <c:idx val="0"/>
          <c:order val="0"/>
          <c:explosion val="25"/>
          <c:dPt>
            <c:idx val="0"/>
            <c:spPr>
              <a:solidFill>
                <a:srgbClr val="0070C0"/>
              </a:solidFill>
            </c:spPr>
          </c:dPt>
          <c:dPt>
            <c:idx val="1"/>
            <c:spPr>
              <a:solidFill>
                <a:srgbClr val="FF0000"/>
              </a:solidFill>
            </c:spPr>
          </c:dPt>
          <c:dLbls>
            <c:txPr>
              <a:bodyPr/>
              <a:lstStyle/>
              <a:p>
                <a:pPr>
                  <a:defRPr lang="es-EC" sz="2000" b="1"/>
                </a:pPr>
                <a:endParaRPr lang="es-ES"/>
              </a:p>
            </c:txPr>
            <c:showPercent val="1"/>
            <c:showLeaderLines val="1"/>
          </c:dLbls>
          <c:cat>
            <c:strRef>
              <c:f>Hoja2!$B$56:$B$57</c:f>
              <c:strCache>
                <c:ptCount val="2"/>
                <c:pt idx="0">
                  <c:v>USUARIO</c:v>
                </c:pt>
                <c:pt idx="1">
                  <c:v>COMPRADOR</c:v>
                </c:pt>
              </c:strCache>
            </c:strRef>
          </c:cat>
          <c:val>
            <c:numRef>
              <c:f>Hoja2!$C$56:$C$57</c:f>
              <c:numCache>
                <c:formatCode>0</c:formatCode>
                <c:ptCount val="2"/>
                <c:pt idx="0">
                  <c:v>350.72463768115944</c:v>
                </c:pt>
                <c:pt idx="1">
                  <c:v>49.27536231884087</c:v>
                </c:pt>
              </c:numCache>
            </c:numRef>
          </c:val>
        </c:ser>
        <c:dLbls>
          <c:showPercent val="1"/>
        </c:dLbls>
      </c:pie3DChart>
    </c:plotArea>
    <c:legend>
      <c:legendPos val="t"/>
      <c:layout/>
      <c:txPr>
        <a:bodyPr/>
        <a:lstStyle/>
        <a:p>
          <a:pPr>
            <a:defRPr lang="es-EC"/>
          </a:pPr>
          <a:endParaRPr lang="es-ES"/>
        </a:p>
      </c:txPr>
    </c:legend>
    <c:plotVisOnly val="1"/>
    <c:dispBlanksAs val="zero"/>
  </c:chart>
  <c:spPr>
    <a:solidFill>
      <a:schemeClr val="bg1"/>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38"/>
  <c:chart>
    <c:title>
      <c:tx>
        <c:rich>
          <a:bodyPr/>
          <a:lstStyle/>
          <a:p>
            <a:pPr>
              <a:defRPr lang="es-EC"/>
            </a:pPr>
            <a:r>
              <a:rPr lang="es-EC"/>
              <a:t>MATERIAL</a:t>
            </a:r>
            <a:r>
              <a:rPr lang="es-EC" baseline="0"/>
              <a:t> PRODUCTO</a:t>
            </a:r>
            <a:endParaRPr lang="es-EC"/>
          </a:p>
        </c:rich>
      </c:tx>
      <c:layout/>
    </c:title>
    <c:view3D>
      <c:rAngAx val="1"/>
    </c:view3D>
    <c:plotArea>
      <c:layout/>
      <c:bar3DChart>
        <c:barDir val="bar"/>
        <c:grouping val="stacked"/>
        <c:ser>
          <c:idx val="0"/>
          <c:order val="0"/>
          <c:dLbls>
            <c:dLbl>
              <c:idx val="0"/>
              <c:layout>
                <c:manualLayout>
                  <c:x val="0.35000000000000031"/>
                  <c:y val="-3.8424591738712775E-3"/>
                </c:manualLayout>
              </c:layout>
              <c:showVal val="1"/>
            </c:dLbl>
            <c:dLbl>
              <c:idx val="1"/>
              <c:layout>
                <c:manualLayout>
                  <c:x val="0.3611111111111111"/>
                  <c:y val="-3.8424591738712775E-3"/>
                </c:manualLayout>
              </c:layout>
              <c:showVal val="1"/>
            </c:dLbl>
            <c:dLbl>
              <c:idx val="2"/>
              <c:layout>
                <c:manualLayout>
                  <c:x val="0.14166666666666666"/>
                  <c:y val="0"/>
                </c:manualLayout>
              </c:layout>
              <c:showVal val="1"/>
            </c:dLbl>
            <c:dLbl>
              <c:idx val="3"/>
              <c:layout>
                <c:manualLayout>
                  <c:x val="6.9444444444444503E-2"/>
                  <c:y val="0"/>
                </c:manualLayout>
              </c:layout>
              <c:showVal val="1"/>
            </c:dLbl>
            <c:dLbl>
              <c:idx val="4"/>
              <c:layout>
                <c:manualLayout>
                  <c:x val="5.8333333333333896E-2"/>
                  <c:y val="-3.5222135538038919E-17"/>
                </c:manualLayout>
              </c:layout>
              <c:showVal val="1"/>
            </c:dLbl>
            <c:dLbl>
              <c:idx val="5"/>
              <c:layout>
                <c:manualLayout>
                  <c:x val="7.5000000000000011E-2"/>
                  <c:y val="0"/>
                </c:manualLayout>
              </c:layout>
              <c:showVal val="1"/>
            </c:dLbl>
            <c:txPr>
              <a:bodyPr/>
              <a:lstStyle/>
              <a:p>
                <a:pPr>
                  <a:defRPr lang="es-EC" b="1"/>
                </a:pPr>
                <a:endParaRPr lang="es-ES"/>
              </a:p>
            </c:txPr>
            <c:showVal val="1"/>
          </c:dLbls>
          <c:cat>
            <c:strRef>
              <c:f>Hoja2!$B$96:$B$101</c:f>
              <c:strCache>
                <c:ptCount val="6"/>
                <c:pt idx="0">
                  <c:v>TELA</c:v>
                </c:pt>
                <c:pt idx="1">
                  <c:v>CUERO</c:v>
                </c:pt>
                <c:pt idx="2">
                  <c:v>NILON</c:v>
                </c:pt>
                <c:pt idx="3">
                  <c:v>PLÁSTICO</c:v>
                </c:pt>
                <c:pt idx="4">
                  <c:v>PAJA</c:v>
                </c:pt>
                <c:pt idx="5">
                  <c:v>OTROS</c:v>
                </c:pt>
              </c:strCache>
            </c:strRef>
          </c:cat>
          <c:val>
            <c:numRef>
              <c:f>Hoja2!$C$96:$C$101</c:f>
              <c:numCache>
                <c:formatCode>0%</c:formatCode>
                <c:ptCount val="6"/>
                <c:pt idx="0">
                  <c:v>0.39855072463768387</c:v>
                </c:pt>
                <c:pt idx="1">
                  <c:v>0.42028985507246563</c:v>
                </c:pt>
                <c:pt idx="2">
                  <c:v>0.10869565217391407</c:v>
                </c:pt>
                <c:pt idx="3">
                  <c:v>2.1739130434782612E-2</c:v>
                </c:pt>
                <c:pt idx="4">
                  <c:v>7.2463768115942524E-3</c:v>
                </c:pt>
                <c:pt idx="5">
                  <c:v>4.3478260869565223E-2</c:v>
                </c:pt>
              </c:numCache>
            </c:numRef>
          </c:val>
        </c:ser>
        <c:dLbls>
          <c:showVal val="1"/>
        </c:dLbls>
        <c:gapWidth val="95"/>
        <c:gapDepth val="95"/>
        <c:shape val="box"/>
        <c:axId val="56240000"/>
        <c:axId val="56241536"/>
        <c:axId val="0"/>
      </c:bar3DChart>
      <c:catAx>
        <c:axId val="56240000"/>
        <c:scaling>
          <c:orientation val="minMax"/>
        </c:scaling>
        <c:axPos val="l"/>
        <c:majorTickMark val="none"/>
        <c:tickLblPos val="nextTo"/>
        <c:txPr>
          <a:bodyPr/>
          <a:lstStyle/>
          <a:p>
            <a:pPr>
              <a:defRPr lang="es-EC"/>
            </a:pPr>
            <a:endParaRPr lang="es-ES"/>
          </a:p>
        </c:txPr>
        <c:crossAx val="56241536"/>
        <c:crosses val="autoZero"/>
        <c:auto val="1"/>
        <c:lblAlgn val="ctr"/>
        <c:lblOffset val="100"/>
      </c:catAx>
      <c:valAx>
        <c:axId val="56241536"/>
        <c:scaling>
          <c:orientation val="minMax"/>
        </c:scaling>
        <c:axPos val="b"/>
        <c:majorGridlines/>
        <c:numFmt formatCode="0%" sourceLinked="1"/>
        <c:majorTickMark val="none"/>
        <c:tickLblPos val="nextTo"/>
        <c:txPr>
          <a:bodyPr/>
          <a:lstStyle/>
          <a:p>
            <a:pPr>
              <a:defRPr lang="es-EC"/>
            </a:pPr>
            <a:endParaRPr lang="es-ES"/>
          </a:p>
        </c:txPr>
        <c:crossAx val="56240000"/>
        <c:crosses val="autoZero"/>
        <c:crossBetween val="between"/>
      </c:valAx>
      <c:dTable>
        <c:showHorzBorder val="1"/>
        <c:showVertBorder val="1"/>
        <c:showOutline val="1"/>
        <c:showKeys val="1"/>
        <c:txPr>
          <a:bodyPr/>
          <a:lstStyle/>
          <a:p>
            <a:pPr rtl="0">
              <a:defRPr lang="es-EC"/>
            </a:pPr>
            <a:endParaRPr lang="es-ES"/>
          </a:p>
        </c:txPr>
      </c:dTable>
    </c:plotArea>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style val="40"/>
  <c:chart>
    <c:title>
      <c:tx>
        <c:rich>
          <a:bodyPr/>
          <a:lstStyle/>
          <a:p>
            <a:pPr>
              <a:defRPr lang="es-EC"/>
            </a:pPr>
            <a:r>
              <a:rPr lang="es-EC"/>
              <a:t>Precio del producto</a:t>
            </a:r>
          </a:p>
        </c:rich>
      </c:tx>
      <c:layout/>
    </c:title>
    <c:view3D>
      <c:rAngAx val="1"/>
    </c:view3D>
    <c:plotArea>
      <c:layout/>
      <c:bar3DChart>
        <c:barDir val="col"/>
        <c:grouping val="percentStacked"/>
        <c:ser>
          <c:idx val="0"/>
          <c:order val="0"/>
          <c:dLbls>
            <c:txPr>
              <a:bodyPr/>
              <a:lstStyle/>
              <a:p>
                <a:pPr>
                  <a:defRPr lang="es-EC" sz="1200" b="1"/>
                </a:pPr>
                <a:endParaRPr lang="es-ES"/>
              </a:p>
            </c:txPr>
            <c:showVal val="1"/>
          </c:dLbls>
          <c:cat>
            <c:multiLvlStrRef>
              <c:f>Hoja2!$B$125:$C$127</c:f>
              <c:multiLvlStrCache>
                <c:ptCount val="3"/>
                <c:lvl>
                  <c:pt idx="0">
                    <c:v>$10 - $30</c:v>
                  </c:pt>
                  <c:pt idx="1">
                    <c:v>$40 - $60</c:v>
                  </c:pt>
                  <c:pt idx="2">
                    <c:v>$10 - $30</c:v>
                  </c:pt>
                </c:lvl>
                <c:lvl>
                  <c:pt idx="0">
                    <c:v>CARTERAS</c:v>
                  </c:pt>
                  <c:pt idx="1">
                    <c:v>ZAPATOS</c:v>
                  </c:pt>
                  <c:pt idx="2">
                    <c:v>ROPA DE BEBE</c:v>
                  </c:pt>
                </c:lvl>
              </c:multiLvlStrCache>
            </c:multiLvlStrRef>
          </c:cat>
          <c:val>
            <c:numRef>
              <c:f>Hoja2!$D$125:$D$127</c:f>
              <c:numCache>
                <c:formatCode>0%</c:formatCode>
                <c:ptCount val="3"/>
                <c:pt idx="0">
                  <c:v>0.8333333333333337</c:v>
                </c:pt>
                <c:pt idx="1">
                  <c:v>0.44927536231884252</c:v>
                </c:pt>
                <c:pt idx="2">
                  <c:v>0.84057971014492761</c:v>
                </c:pt>
              </c:numCache>
            </c:numRef>
          </c:val>
        </c:ser>
        <c:dLbls>
          <c:showVal val="1"/>
        </c:dLbls>
        <c:gapWidth val="75"/>
        <c:shape val="pyramid"/>
        <c:axId val="56317824"/>
        <c:axId val="56319360"/>
        <c:axId val="0"/>
      </c:bar3DChart>
      <c:catAx>
        <c:axId val="56317824"/>
        <c:scaling>
          <c:orientation val="minMax"/>
        </c:scaling>
        <c:axPos val="b"/>
        <c:majorTickMark val="none"/>
        <c:tickLblPos val="nextTo"/>
        <c:txPr>
          <a:bodyPr/>
          <a:lstStyle/>
          <a:p>
            <a:pPr>
              <a:defRPr lang="es-EC"/>
            </a:pPr>
            <a:endParaRPr lang="es-ES"/>
          </a:p>
        </c:txPr>
        <c:crossAx val="56319360"/>
        <c:crosses val="autoZero"/>
        <c:auto val="1"/>
        <c:lblAlgn val="ctr"/>
        <c:lblOffset val="100"/>
      </c:catAx>
      <c:valAx>
        <c:axId val="56319360"/>
        <c:scaling>
          <c:orientation val="minMax"/>
        </c:scaling>
        <c:axPos val="l"/>
        <c:numFmt formatCode="0%" sourceLinked="1"/>
        <c:majorTickMark val="none"/>
        <c:tickLblPos val="nextTo"/>
        <c:txPr>
          <a:bodyPr/>
          <a:lstStyle/>
          <a:p>
            <a:pPr>
              <a:defRPr lang="es-EC"/>
            </a:pPr>
            <a:endParaRPr lang="es-ES"/>
          </a:p>
        </c:txPr>
        <c:crossAx val="5631782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D472-8FF1-4D50-BB1F-A7CB20FC1FF1}" type="doc">
      <dgm:prSet loTypeId="urn:microsoft.com/office/officeart/2005/8/layout/venn1" loCatId="relationship" qsTypeId="urn:microsoft.com/office/officeart/2005/8/quickstyle/3d1" qsCatId="3D" csTypeId="urn:microsoft.com/office/officeart/2005/8/colors/colorful3" csCatId="colorful"/>
      <dgm:spPr/>
      <dgm:t>
        <a:bodyPr/>
        <a:lstStyle/>
        <a:p>
          <a:endParaRPr lang="es-EC"/>
        </a:p>
      </dgm:t>
    </dgm:pt>
    <dgm:pt modelId="{EF963C79-22DE-4674-8405-B8F9F3850D6D}">
      <dgm:prSet/>
      <dgm:spPr/>
      <dgm:t>
        <a:bodyPr/>
        <a:lstStyle/>
        <a:p>
          <a:pPr algn="ctr" rtl="0"/>
          <a:r>
            <a:rPr lang="es-EC" dirty="0" smtClean="0">
              <a:latin typeface="Cambria" pitchFamily="18" charset="0"/>
            </a:rPr>
            <a:t>RESISTENTE </a:t>
          </a:r>
          <a:endParaRPr lang="es-EC" dirty="0">
            <a:latin typeface="Cambria" pitchFamily="18" charset="0"/>
          </a:endParaRPr>
        </a:p>
      </dgm:t>
    </dgm:pt>
    <dgm:pt modelId="{07312A75-B22E-4136-97D7-40430B4F3353}" type="parTrans" cxnId="{925032A5-D224-4590-8355-6FBB2506E9FC}">
      <dgm:prSet/>
      <dgm:spPr/>
      <dgm:t>
        <a:bodyPr/>
        <a:lstStyle/>
        <a:p>
          <a:pPr algn="ctr"/>
          <a:endParaRPr lang="es-EC">
            <a:latin typeface="Cambria" pitchFamily="18" charset="0"/>
          </a:endParaRPr>
        </a:p>
      </dgm:t>
    </dgm:pt>
    <dgm:pt modelId="{E77D5809-CDDC-4B91-BF29-70EFAE5A380E}" type="sibTrans" cxnId="{925032A5-D224-4590-8355-6FBB2506E9FC}">
      <dgm:prSet/>
      <dgm:spPr/>
      <dgm:t>
        <a:bodyPr/>
        <a:lstStyle/>
        <a:p>
          <a:pPr algn="ctr"/>
          <a:endParaRPr lang="es-EC">
            <a:latin typeface="Cambria" pitchFamily="18" charset="0"/>
          </a:endParaRPr>
        </a:p>
      </dgm:t>
    </dgm:pt>
    <dgm:pt modelId="{1C8383DC-4DC1-417D-98B8-12383D1433F9}">
      <dgm:prSet/>
      <dgm:spPr/>
      <dgm:t>
        <a:bodyPr/>
        <a:lstStyle/>
        <a:p>
          <a:pPr algn="ctr" rtl="0"/>
          <a:r>
            <a:rPr lang="es-EC" dirty="0" smtClean="0">
              <a:latin typeface="Cambria" pitchFamily="18" charset="0"/>
            </a:rPr>
            <a:t>DURADERO </a:t>
          </a:r>
          <a:endParaRPr lang="es-EC" dirty="0">
            <a:latin typeface="Cambria" pitchFamily="18" charset="0"/>
          </a:endParaRPr>
        </a:p>
      </dgm:t>
    </dgm:pt>
    <dgm:pt modelId="{24DD6485-8807-4AD5-887B-D52075B061DE}" type="parTrans" cxnId="{19612DAA-C532-4B1A-9FAC-07A034D27C5A}">
      <dgm:prSet/>
      <dgm:spPr/>
      <dgm:t>
        <a:bodyPr/>
        <a:lstStyle/>
        <a:p>
          <a:pPr algn="ctr"/>
          <a:endParaRPr lang="es-EC">
            <a:latin typeface="Cambria" pitchFamily="18" charset="0"/>
          </a:endParaRPr>
        </a:p>
      </dgm:t>
    </dgm:pt>
    <dgm:pt modelId="{E011227E-5CAC-41C7-A431-F5C5EE519409}" type="sibTrans" cxnId="{19612DAA-C532-4B1A-9FAC-07A034D27C5A}">
      <dgm:prSet/>
      <dgm:spPr/>
      <dgm:t>
        <a:bodyPr/>
        <a:lstStyle/>
        <a:p>
          <a:pPr algn="ctr"/>
          <a:endParaRPr lang="es-EC">
            <a:latin typeface="Cambria" pitchFamily="18" charset="0"/>
          </a:endParaRPr>
        </a:p>
      </dgm:t>
    </dgm:pt>
    <dgm:pt modelId="{8A036C30-E607-452A-9190-F8E05EB02581}">
      <dgm:prSet/>
      <dgm:spPr/>
      <dgm:t>
        <a:bodyPr/>
        <a:lstStyle/>
        <a:p>
          <a:pPr algn="ctr" rtl="0"/>
          <a:r>
            <a:rPr lang="es-EC" dirty="0" smtClean="0">
              <a:latin typeface="Cambria" pitchFamily="18" charset="0"/>
            </a:rPr>
            <a:t>EXCELENTES ACABADOS</a:t>
          </a:r>
          <a:endParaRPr lang="es-EC" dirty="0">
            <a:latin typeface="Cambria" pitchFamily="18" charset="0"/>
          </a:endParaRPr>
        </a:p>
      </dgm:t>
    </dgm:pt>
    <dgm:pt modelId="{15BF36EA-AC81-457D-BEAF-1C2FEA56A6A8}" type="parTrans" cxnId="{0DFFC32A-CA25-4FAD-A49E-91AD2CF94A4D}">
      <dgm:prSet/>
      <dgm:spPr/>
      <dgm:t>
        <a:bodyPr/>
        <a:lstStyle/>
        <a:p>
          <a:pPr algn="ctr"/>
          <a:endParaRPr lang="es-EC">
            <a:latin typeface="Cambria" pitchFamily="18" charset="0"/>
          </a:endParaRPr>
        </a:p>
      </dgm:t>
    </dgm:pt>
    <dgm:pt modelId="{C48EC1F0-05B9-4E93-8960-A3C9BB2839BC}" type="sibTrans" cxnId="{0DFFC32A-CA25-4FAD-A49E-91AD2CF94A4D}">
      <dgm:prSet/>
      <dgm:spPr/>
      <dgm:t>
        <a:bodyPr/>
        <a:lstStyle/>
        <a:p>
          <a:pPr algn="ctr"/>
          <a:endParaRPr lang="es-EC">
            <a:latin typeface="Cambria" pitchFamily="18" charset="0"/>
          </a:endParaRPr>
        </a:p>
      </dgm:t>
    </dgm:pt>
    <dgm:pt modelId="{07004EA8-BBB1-4644-9223-2DD5E89BF592}" type="pres">
      <dgm:prSet presAssocID="{D7E1D472-8FF1-4D50-BB1F-A7CB20FC1FF1}" presName="compositeShape" presStyleCnt="0">
        <dgm:presLayoutVars>
          <dgm:chMax val="7"/>
          <dgm:dir/>
          <dgm:resizeHandles val="exact"/>
        </dgm:presLayoutVars>
      </dgm:prSet>
      <dgm:spPr/>
      <dgm:t>
        <a:bodyPr/>
        <a:lstStyle/>
        <a:p>
          <a:endParaRPr lang="es-ES"/>
        </a:p>
      </dgm:t>
    </dgm:pt>
    <dgm:pt modelId="{3AC0B564-C44C-4802-A679-31E239E50C31}" type="pres">
      <dgm:prSet presAssocID="{EF963C79-22DE-4674-8405-B8F9F3850D6D}" presName="circ1" presStyleLbl="vennNode1" presStyleIdx="0" presStyleCnt="3"/>
      <dgm:spPr/>
      <dgm:t>
        <a:bodyPr/>
        <a:lstStyle/>
        <a:p>
          <a:endParaRPr lang="es-ES"/>
        </a:p>
      </dgm:t>
    </dgm:pt>
    <dgm:pt modelId="{1A11F1F0-5E0D-4904-8F89-5F60CA9D8A97}" type="pres">
      <dgm:prSet presAssocID="{EF963C79-22DE-4674-8405-B8F9F3850D6D}" presName="circ1Tx" presStyleLbl="revTx" presStyleIdx="0" presStyleCnt="0">
        <dgm:presLayoutVars>
          <dgm:chMax val="0"/>
          <dgm:chPref val="0"/>
          <dgm:bulletEnabled val="1"/>
        </dgm:presLayoutVars>
      </dgm:prSet>
      <dgm:spPr/>
      <dgm:t>
        <a:bodyPr/>
        <a:lstStyle/>
        <a:p>
          <a:endParaRPr lang="es-ES"/>
        </a:p>
      </dgm:t>
    </dgm:pt>
    <dgm:pt modelId="{A2F57D36-2097-4EE2-BBF2-B86F52D4EDEA}" type="pres">
      <dgm:prSet presAssocID="{1C8383DC-4DC1-417D-98B8-12383D1433F9}" presName="circ2" presStyleLbl="vennNode1" presStyleIdx="1" presStyleCnt="3"/>
      <dgm:spPr/>
      <dgm:t>
        <a:bodyPr/>
        <a:lstStyle/>
        <a:p>
          <a:endParaRPr lang="es-ES"/>
        </a:p>
      </dgm:t>
    </dgm:pt>
    <dgm:pt modelId="{C6C2768A-917C-4136-B025-2BBB47DB7071}" type="pres">
      <dgm:prSet presAssocID="{1C8383DC-4DC1-417D-98B8-12383D1433F9}" presName="circ2Tx" presStyleLbl="revTx" presStyleIdx="0" presStyleCnt="0">
        <dgm:presLayoutVars>
          <dgm:chMax val="0"/>
          <dgm:chPref val="0"/>
          <dgm:bulletEnabled val="1"/>
        </dgm:presLayoutVars>
      </dgm:prSet>
      <dgm:spPr/>
      <dgm:t>
        <a:bodyPr/>
        <a:lstStyle/>
        <a:p>
          <a:endParaRPr lang="es-ES"/>
        </a:p>
      </dgm:t>
    </dgm:pt>
    <dgm:pt modelId="{404704A4-D104-4D1A-9315-72EA0884D0EE}" type="pres">
      <dgm:prSet presAssocID="{8A036C30-E607-452A-9190-F8E05EB02581}" presName="circ3" presStyleLbl="vennNode1" presStyleIdx="2" presStyleCnt="3"/>
      <dgm:spPr/>
      <dgm:t>
        <a:bodyPr/>
        <a:lstStyle/>
        <a:p>
          <a:endParaRPr lang="es-ES"/>
        </a:p>
      </dgm:t>
    </dgm:pt>
    <dgm:pt modelId="{776A6F8E-686C-4DC4-BED2-836571802F34}" type="pres">
      <dgm:prSet presAssocID="{8A036C30-E607-452A-9190-F8E05EB02581}" presName="circ3Tx" presStyleLbl="revTx" presStyleIdx="0" presStyleCnt="0">
        <dgm:presLayoutVars>
          <dgm:chMax val="0"/>
          <dgm:chPref val="0"/>
          <dgm:bulletEnabled val="1"/>
        </dgm:presLayoutVars>
      </dgm:prSet>
      <dgm:spPr/>
      <dgm:t>
        <a:bodyPr/>
        <a:lstStyle/>
        <a:p>
          <a:endParaRPr lang="es-ES"/>
        </a:p>
      </dgm:t>
    </dgm:pt>
  </dgm:ptLst>
  <dgm:cxnLst>
    <dgm:cxn modelId="{E180E4E8-E026-490C-8040-71772DDD7FF3}" type="presOf" srcId="{8A036C30-E607-452A-9190-F8E05EB02581}" destId="{776A6F8E-686C-4DC4-BED2-836571802F34}" srcOrd="1" destOrd="0" presId="urn:microsoft.com/office/officeart/2005/8/layout/venn1"/>
    <dgm:cxn modelId="{6FF52A7C-966D-4A16-ADAB-F88BFDFEDCDA}" type="presOf" srcId="{1C8383DC-4DC1-417D-98B8-12383D1433F9}" destId="{C6C2768A-917C-4136-B025-2BBB47DB7071}" srcOrd="1" destOrd="0" presId="urn:microsoft.com/office/officeart/2005/8/layout/venn1"/>
    <dgm:cxn modelId="{56215E00-57E0-4096-85F3-668054576106}" type="presOf" srcId="{EF963C79-22DE-4674-8405-B8F9F3850D6D}" destId="{3AC0B564-C44C-4802-A679-31E239E50C31}" srcOrd="0" destOrd="0" presId="urn:microsoft.com/office/officeart/2005/8/layout/venn1"/>
    <dgm:cxn modelId="{A911A217-448E-4894-8B9D-917FB916B04B}" type="presOf" srcId="{D7E1D472-8FF1-4D50-BB1F-A7CB20FC1FF1}" destId="{07004EA8-BBB1-4644-9223-2DD5E89BF592}" srcOrd="0" destOrd="0" presId="urn:microsoft.com/office/officeart/2005/8/layout/venn1"/>
    <dgm:cxn modelId="{0DFFC32A-CA25-4FAD-A49E-91AD2CF94A4D}" srcId="{D7E1D472-8FF1-4D50-BB1F-A7CB20FC1FF1}" destId="{8A036C30-E607-452A-9190-F8E05EB02581}" srcOrd="2" destOrd="0" parTransId="{15BF36EA-AC81-457D-BEAF-1C2FEA56A6A8}" sibTransId="{C48EC1F0-05B9-4E93-8960-A3C9BB2839BC}"/>
    <dgm:cxn modelId="{925032A5-D224-4590-8355-6FBB2506E9FC}" srcId="{D7E1D472-8FF1-4D50-BB1F-A7CB20FC1FF1}" destId="{EF963C79-22DE-4674-8405-B8F9F3850D6D}" srcOrd="0" destOrd="0" parTransId="{07312A75-B22E-4136-97D7-40430B4F3353}" sibTransId="{E77D5809-CDDC-4B91-BF29-70EFAE5A380E}"/>
    <dgm:cxn modelId="{19612DAA-C532-4B1A-9FAC-07A034D27C5A}" srcId="{D7E1D472-8FF1-4D50-BB1F-A7CB20FC1FF1}" destId="{1C8383DC-4DC1-417D-98B8-12383D1433F9}" srcOrd="1" destOrd="0" parTransId="{24DD6485-8807-4AD5-887B-D52075B061DE}" sibTransId="{E011227E-5CAC-41C7-A431-F5C5EE519409}"/>
    <dgm:cxn modelId="{0A70D0CC-91CC-47C2-9B77-1FA97824E637}" type="presOf" srcId="{1C8383DC-4DC1-417D-98B8-12383D1433F9}" destId="{A2F57D36-2097-4EE2-BBF2-B86F52D4EDEA}" srcOrd="0" destOrd="0" presId="urn:microsoft.com/office/officeart/2005/8/layout/venn1"/>
    <dgm:cxn modelId="{E636FE37-323D-4F40-A15C-3DD4D66FC294}" type="presOf" srcId="{EF963C79-22DE-4674-8405-B8F9F3850D6D}" destId="{1A11F1F0-5E0D-4904-8F89-5F60CA9D8A97}" srcOrd="1" destOrd="0" presId="urn:microsoft.com/office/officeart/2005/8/layout/venn1"/>
    <dgm:cxn modelId="{DF4587A9-80E4-413B-803F-7A3E2B2C0525}" type="presOf" srcId="{8A036C30-E607-452A-9190-F8E05EB02581}" destId="{404704A4-D104-4D1A-9315-72EA0884D0EE}" srcOrd="0" destOrd="0" presId="urn:microsoft.com/office/officeart/2005/8/layout/venn1"/>
    <dgm:cxn modelId="{6F29088D-2FD9-4567-98D6-F9AFCEF3FA49}" type="presParOf" srcId="{07004EA8-BBB1-4644-9223-2DD5E89BF592}" destId="{3AC0B564-C44C-4802-A679-31E239E50C31}" srcOrd="0" destOrd="0" presId="urn:microsoft.com/office/officeart/2005/8/layout/venn1"/>
    <dgm:cxn modelId="{B8438761-2215-4F3A-8955-EC7A2D3DDF92}" type="presParOf" srcId="{07004EA8-BBB1-4644-9223-2DD5E89BF592}" destId="{1A11F1F0-5E0D-4904-8F89-5F60CA9D8A97}" srcOrd="1" destOrd="0" presId="urn:microsoft.com/office/officeart/2005/8/layout/venn1"/>
    <dgm:cxn modelId="{8B1985DA-B99D-4A37-BE82-34935ECD0678}" type="presParOf" srcId="{07004EA8-BBB1-4644-9223-2DD5E89BF592}" destId="{A2F57D36-2097-4EE2-BBF2-B86F52D4EDEA}" srcOrd="2" destOrd="0" presId="urn:microsoft.com/office/officeart/2005/8/layout/venn1"/>
    <dgm:cxn modelId="{2A4A5754-7420-4D8A-A822-78C00182DDF1}" type="presParOf" srcId="{07004EA8-BBB1-4644-9223-2DD5E89BF592}" destId="{C6C2768A-917C-4136-B025-2BBB47DB7071}" srcOrd="3" destOrd="0" presId="urn:microsoft.com/office/officeart/2005/8/layout/venn1"/>
    <dgm:cxn modelId="{9F9BFF12-FE06-4325-87A5-BF722E505BFB}" type="presParOf" srcId="{07004EA8-BBB1-4644-9223-2DD5E89BF592}" destId="{404704A4-D104-4D1A-9315-72EA0884D0EE}" srcOrd="4" destOrd="0" presId="urn:microsoft.com/office/officeart/2005/8/layout/venn1"/>
    <dgm:cxn modelId="{559536FC-D9B1-404F-B246-90289C0EFD17}" type="presParOf" srcId="{07004EA8-BBB1-4644-9223-2DD5E89BF592}" destId="{776A6F8E-686C-4DC4-BED2-836571802F34}" srcOrd="5"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35E4C-17FC-42B0-A4AD-31D6F2AEB49B}" type="doc">
      <dgm:prSet loTypeId="urn:microsoft.com/office/officeart/2005/8/layout/balance1" loCatId="relationship" qsTypeId="urn:microsoft.com/office/officeart/2005/8/quickstyle/3d2" qsCatId="3D" csTypeId="urn:microsoft.com/office/officeart/2005/8/colors/colorful1" csCatId="colorful" phldr="1"/>
      <dgm:spPr/>
      <dgm:t>
        <a:bodyPr/>
        <a:lstStyle/>
        <a:p>
          <a:endParaRPr lang="es-EC"/>
        </a:p>
      </dgm:t>
    </dgm:pt>
    <dgm:pt modelId="{84D4EBC4-D622-4F05-855B-04FEEB18B571}">
      <dgm:prSet phldrT="[Texto]" custT="1"/>
      <dgm:spPr/>
      <dgm:t>
        <a:bodyPr/>
        <a:lstStyle/>
        <a:p>
          <a:r>
            <a:rPr lang="es-EC" sz="1400" dirty="0" smtClean="0">
              <a:latin typeface="Cambria" pitchFamily="18" charset="0"/>
            </a:rPr>
            <a:t>PERSPECTIVA DE LA INVESTIGACION </a:t>
          </a:r>
          <a:endParaRPr lang="es-EC" sz="1400" dirty="0">
            <a:latin typeface="Cambria" pitchFamily="18" charset="0"/>
          </a:endParaRPr>
        </a:p>
      </dgm:t>
    </dgm:pt>
    <dgm:pt modelId="{7069E505-4302-43AD-A283-90840F013879}" type="parTrans" cxnId="{0434D48C-6997-4CDE-BC25-DB82EBCD0F0C}">
      <dgm:prSet/>
      <dgm:spPr/>
      <dgm:t>
        <a:bodyPr/>
        <a:lstStyle/>
        <a:p>
          <a:endParaRPr lang="es-EC" sz="1400">
            <a:latin typeface="Cambria" pitchFamily="18" charset="0"/>
          </a:endParaRPr>
        </a:p>
      </dgm:t>
    </dgm:pt>
    <dgm:pt modelId="{40D86C33-6934-4861-BF72-7CC9E4B8D6EA}" type="sibTrans" cxnId="{0434D48C-6997-4CDE-BC25-DB82EBCD0F0C}">
      <dgm:prSet/>
      <dgm:spPr/>
      <dgm:t>
        <a:bodyPr/>
        <a:lstStyle/>
        <a:p>
          <a:endParaRPr lang="es-EC" sz="1400">
            <a:latin typeface="Cambria" pitchFamily="18" charset="0"/>
          </a:endParaRPr>
        </a:p>
      </dgm:t>
    </dgm:pt>
    <dgm:pt modelId="{75F635A8-9EE1-4006-9C56-C9B09C36317A}">
      <dgm:prSet phldrT="[Texto]" custT="1"/>
      <dgm:spPr/>
      <dgm:t>
        <a:bodyPr/>
        <a:lstStyle/>
        <a:p>
          <a:r>
            <a:rPr lang="es-EC" sz="1400" b="0" smtClean="0">
              <a:latin typeface="Cambria" pitchFamily="18" charset="0"/>
            </a:rPr>
            <a:t>DETERMINACION DE LAS FUENTES </a:t>
          </a:r>
          <a:endParaRPr lang="es-EC" sz="1400" b="0" dirty="0">
            <a:latin typeface="Cambria" pitchFamily="18" charset="0"/>
          </a:endParaRPr>
        </a:p>
      </dgm:t>
    </dgm:pt>
    <dgm:pt modelId="{77D19ED4-E74E-495E-952B-6160137AF6C4}" type="parTrans" cxnId="{4C32A2C1-E4C9-4FC1-804B-D5705BF2F4C1}">
      <dgm:prSet/>
      <dgm:spPr/>
      <dgm:t>
        <a:bodyPr/>
        <a:lstStyle/>
        <a:p>
          <a:endParaRPr lang="es-EC" sz="1400">
            <a:latin typeface="Cambria" pitchFamily="18" charset="0"/>
          </a:endParaRPr>
        </a:p>
      </dgm:t>
    </dgm:pt>
    <dgm:pt modelId="{0DA1FDC5-91FC-4A86-9B8D-D31338050C48}" type="sibTrans" cxnId="{4C32A2C1-E4C9-4FC1-804B-D5705BF2F4C1}">
      <dgm:prSet/>
      <dgm:spPr/>
      <dgm:t>
        <a:bodyPr/>
        <a:lstStyle/>
        <a:p>
          <a:endParaRPr lang="es-EC" sz="1400">
            <a:latin typeface="Cambria" pitchFamily="18" charset="0"/>
          </a:endParaRPr>
        </a:p>
      </dgm:t>
    </dgm:pt>
    <dgm:pt modelId="{7CA9A508-78B3-4C0E-9E35-FFF1E3044518}">
      <dgm:prSet phldrT="[Texto]" custT="1"/>
      <dgm:spPr/>
      <dgm:t>
        <a:bodyPr/>
        <a:lstStyle/>
        <a:p>
          <a:r>
            <a:rPr lang="es-EC" sz="1400" b="0" smtClean="0">
              <a:latin typeface="Cambria" pitchFamily="18" charset="0"/>
            </a:rPr>
            <a:t>DEFINICION DE OBEJETIVOS </a:t>
          </a:r>
          <a:endParaRPr lang="es-EC" sz="1400" b="0" dirty="0">
            <a:latin typeface="Cambria" pitchFamily="18" charset="0"/>
          </a:endParaRPr>
        </a:p>
      </dgm:t>
    </dgm:pt>
    <dgm:pt modelId="{ED48ED61-C8A5-4F59-9345-965550CD87D7}" type="parTrans" cxnId="{CE076F67-A60B-47F2-B98F-E514159E5B72}">
      <dgm:prSet/>
      <dgm:spPr/>
      <dgm:t>
        <a:bodyPr/>
        <a:lstStyle/>
        <a:p>
          <a:endParaRPr lang="es-EC" sz="1400">
            <a:latin typeface="Cambria" pitchFamily="18" charset="0"/>
          </a:endParaRPr>
        </a:p>
      </dgm:t>
    </dgm:pt>
    <dgm:pt modelId="{2D1118C6-30E6-4B32-AD85-3D3AA904EC81}" type="sibTrans" cxnId="{CE076F67-A60B-47F2-B98F-E514159E5B72}">
      <dgm:prSet/>
      <dgm:spPr/>
      <dgm:t>
        <a:bodyPr/>
        <a:lstStyle/>
        <a:p>
          <a:endParaRPr lang="es-EC" sz="1400">
            <a:latin typeface="Cambria" pitchFamily="18" charset="0"/>
          </a:endParaRPr>
        </a:p>
      </dgm:t>
    </dgm:pt>
    <dgm:pt modelId="{8E3B567C-D803-4559-BBEB-605EC48541A9}">
      <dgm:prSet phldrT="[Texto]" custT="1"/>
      <dgm:spPr/>
      <dgm:t>
        <a:bodyPr/>
        <a:lstStyle/>
        <a:p>
          <a:r>
            <a:rPr lang="es-EC" sz="1400" b="0" smtClean="0">
              <a:latin typeface="Cambria" pitchFamily="18" charset="0"/>
            </a:rPr>
            <a:t>DEFINICION DEL PROBLEMA </a:t>
          </a:r>
          <a:endParaRPr lang="es-EC" sz="1400" b="0" dirty="0">
            <a:latin typeface="Cambria" pitchFamily="18" charset="0"/>
          </a:endParaRPr>
        </a:p>
      </dgm:t>
    </dgm:pt>
    <dgm:pt modelId="{A1404580-71AC-44ED-810A-B18631A67B5A}" type="parTrans" cxnId="{81EA45D2-F1DF-47A4-A9AF-C6488121CF33}">
      <dgm:prSet/>
      <dgm:spPr/>
      <dgm:t>
        <a:bodyPr/>
        <a:lstStyle/>
        <a:p>
          <a:endParaRPr lang="es-EC" sz="1400">
            <a:latin typeface="Cambria" pitchFamily="18" charset="0"/>
          </a:endParaRPr>
        </a:p>
      </dgm:t>
    </dgm:pt>
    <dgm:pt modelId="{4C29A5C8-CF7E-479F-80EF-AC7F10B04AB7}" type="sibTrans" cxnId="{81EA45D2-F1DF-47A4-A9AF-C6488121CF33}">
      <dgm:prSet/>
      <dgm:spPr/>
      <dgm:t>
        <a:bodyPr/>
        <a:lstStyle/>
        <a:p>
          <a:endParaRPr lang="es-EC" sz="1400">
            <a:latin typeface="Cambria" pitchFamily="18" charset="0"/>
          </a:endParaRPr>
        </a:p>
      </dgm:t>
    </dgm:pt>
    <dgm:pt modelId="{AF800E6F-706B-4B64-82F6-D445158A36B6}">
      <dgm:prSet phldrT="[Texto]" custT="1"/>
      <dgm:spPr/>
      <dgm:t>
        <a:bodyPr/>
        <a:lstStyle/>
        <a:p>
          <a:r>
            <a:rPr lang="es-EC" sz="1400" smtClean="0">
              <a:latin typeface="Cambria" pitchFamily="18" charset="0"/>
            </a:rPr>
            <a:t>FORMULACION DE HIPOTESIS </a:t>
          </a:r>
          <a:endParaRPr lang="es-EC" sz="1400" dirty="0">
            <a:latin typeface="Cambria" pitchFamily="18" charset="0"/>
          </a:endParaRPr>
        </a:p>
      </dgm:t>
    </dgm:pt>
    <dgm:pt modelId="{833DA7C3-45D8-41D8-A282-4D4D07186030}" type="parTrans" cxnId="{0D5F1229-936D-418E-B531-AB40A7A36592}">
      <dgm:prSet/>
      <dgm:spPr/>
      <dgm:t>
        <a:bodyPr/>
        <a:lstStyle/>
        <a:p>
          <a:endParaRPr lang="es-EC" sz="1400">
            <a:latin typeface="Cambria" pitchFamily="18" charset="0"/>
          </a:endParaRPr>
        </a:p>
      </dgm:t>
    </dgm:pt>
    <dgm:pt modelId="{DE6FC372-03BA-49CE-91AB-2135B276A375}" type="sibTrans" cxnId="{0D5F1229-936D-418E-B531-AB40A7A36592}">
      <dgm:prSet/>
      <dgm:spPr/>
      <dgm:t>
        <a:bodyPr/>
        <a:lstStyle/>
        <a:p>
          <a:endParaRPr lang="es-EC" sz="1400">
            <a:latin typeface="Cambria" pitchFamily="18" charset="0"/>
          </a:endParaRPr>
        </a:p>
      </dgm:t>
    </dgm:pt>
    <dgm:pt modelId="{649D01F4-5E95-49AF-AE0E-EF050F0694B3}">
      <dgm:prSet phldrT="[Texto]" custT="1"/>
      <dgm:spPr/>
      <dgm:t>
        <a:bodyPr/>
        <a:lstStyle/>
        <a:p>
          <a:r>
            <a:rPr lang="es-EC" sz="1400" smtClean="0">
              <a:latin typeface="Cambria" pitchFamily="18" charset="0"/>
            </a:rPr>
            <a:t>INFORMACION SEGUNDARIA </a:t>
          </a:r>
          <a:endParaRPr lang="es-EC" sz="1400" dirty="0">
            <a:latin typeface="Cambria" pitchFamily="18" charset="0"/>
          </a:endParaRPr>
        </a:p>
      </dgm:t>
    </dgm:pt>
    <dgm:pt modelId="{77B94D4F-6881-41D6-8BD2-F820B6A185BD}" type="parTrans" cxnId="{1532C435-A97D-4A15-B83D-FB467A2E6A4C}">
      <dgm:prSet/>
      <dgm:spPr/>
      <dgm:t>
        <a:bodyPr/>
        <a:lstStyle/>
        <a:p>
          <a:endParaRPr lang="es-EC" sz="1400">
            <a:latin typeface="Cambria" pitchFamily="18" charset="0"/>
          </a:endParaRPr>
        </a:p>
      </dgm:t>
    </dgm:pt>
    <dgm:pt modelId="{E9E4A3B4-664F-4518-89AD-5AF973F141F6}" type="sibTrans" cxnId="{1532C435-A97D-4A15-B83D-FB467A2E6A4C}">
      <dgm:prSet/>
      <dgm:spPr/>
      <dgm:t>
        <a:bodyPr/>
        <a:lstStyle/>
        <a:p>
          <a:endParaRPr lang="es-EC" sz="1400">
            <a:latin typeface="Cambria" pitchFamily="18" charset="0"/>
          </a:endParaRPr>
        </a:p>
      </dgm:t>
    </dgm:pt>
    <dgm:pt modelId="{70A3BE2C-88CE-4BD2-AD1E-784C93950C6A}">
      <dgm:prSet phldrT="[Texto]" custT="1"/>
      <dgm:spPr/>
      <dgm:t>
        <a:bodyPr/>
        <a:lstStyle/>
        <a:p>
          <a:r>
            <a:rPr lang="es-EC" sz="1400" smtClean="0">
              <a:latin typeface="Cambria" pitchFamily="18" charset="0"/>
            </a:rPr>
            <a:t>INFORMACION PRIMARIA </a:t>
          </a:r>
          <a:endParaRPr lang="es-EC" sz="1400" dirty="0">
            <a:latin typeface="Cambria" pitchFamily="18" charset="0"/>
          </a:endParaRPr>
        </a:p>
      </dgm:t>
    </dgm:pt>
    <dgm:pt modelId="{5EF313DA-3FC4-4318-9EBB-5DA739B3953D}" type="parTrans" cxnId="{F7FE0F29-D99B-4A9E-AE1C-0E9405090686}">
      <dgm:prSet/>
      <dgm:spPr/>
      <dgm:t>
        <a:bodyPr/>
        <a:lstStyle/>
        <a:p>
          <a:endParaRPr lang="es-EC" sz="1400">
            <a:latin typeface="Cambria" pitchFamily="18" charset="0"/>
          </a:endParaRPr>
        </a:p>
      </dgm:t>
    </dgm:pt>
    <dgm:pt modelId="{5E236048-84DE-4302-8395-A65310427FA1}" type="sibTrans" cxnId="{F7FE0F29-D99B-4A9E-AE1C-0E9405090686}">
      <dgm:prSet/>
      <dgm:spPr/>
      <dgm:t>
        <a:bodyPr/>
        <a:lstStyle/>
        <a:p>
          <a:endParaRPr lang="es-EC" sz="1400">
            <a:latin typeface="Cambria" pitchFamily="18" charset="0"/>
          </a:endParaRPr>
        </a:p>
      </dgm:t>
    </dgm:pt>
    <dgm:pt modelId="{BC1ED7A5-E2B6-46D4-812A-4DE6E4EDD8A2}" type="pres">
      <dgm:prSet presAssocID="{D5735E4C-17FC-42B0-A4AD-31D6F2AEB49B}" presName="outerComposite" presStyleCnt="0">
        <dgm:presLayoutVars>
          <dgm:chMax val="2"/>
          <dgm:animLvl val="lvl"/>
          <dgm:resizeHandles val="exact"/>
        </dgm:presLayoutVars>
      </dgm:prSet>
      <dgm:spPr/>
      <dgm:t>
        <a:bodyPr/>
        <a:lstStyle/>
        <a:p>
          <a:endParaRPr lang="es-ES"/>
        </a:p>
      </dgm:t>
    </dgm:pt>
    <dgm:pt modelId="{1B7A58AD-BC12-4894-A9DB-B70ED8D85D1D}" type="pres">
      <dgm:prSet presAssocID="{D5735E4C-17FC-42B0-A4AD-31D6F2AEB49B}" presName="dummyMaxCanvas" presStyleCnt="0"/>
      <dgm:spPr/>
    </dgm:pt>
    <dgm:pt modelId="{9DFADAB8-6D3D-420F-96EC-338C5DFE9A75}" type="pres">
      <dgm:prSet presAssocID="{D5735E4C-17FC-42B0-A4AD-31D6F2AEB49B}" presName="parentComposite" presStyleCnt="0"/>
      <dgm:spPr/>
    </dgm:pt>
    <dgm:pt modelId="{494A7BF8-C014-46D8-ABBF-190D90F80DC9}" type="pres">
      <dgm:prSet presAssocID="{D5735E4C-17FC-42B0-A4AD-31D6F2AEB49B}" presName="parent1" presStyleLbl="alignAccFollowNode1" presStyleIdx="0" presStyleCnt="4" custScaleX="157027" custLinFactNeighborX="-13213" custLinFactNeighborY="0">
        <dgm:presLayoutVars>
          <dgm:chMax val="4"/>
        </dgm:presLayoutVars>
      </dgm:prSet>
      <dgm:spPr/>
      <dgm:t>
        <a:bodyPr/>
        <a:lstStyle/>
        <a:p>
          <a:endParaRPr lang="es-EC"/>
        </a:p>
      </dgm:t>
    </dgm:pt>
    <dgm:pt modelId="{8B91D8FD-F3EC-4DBA-8911-3D8C4174F499}" type="pres">
      <dgm:prSet presAssocID="{D5735E4C-17FC-42B0-A4AD-31D6F2AEB49B}" presName="parent2" presStyleLbl="alignAccFollowNode1" presStyleIdx="1" presStyleCnt="4" custScaleX="141094" custLinFactNeighborX="8006" custLinFactNeighborY="0">
        <dgm:presLayoutVars>
          <dgm:chMax val="4"/>
        </dgm:presLayoutVars>
      </dgm:prSet>
      <dgm:spPr/>
      <dgm:t>
        <a:bodyPr/>
        <a:lstStyle/>
        <a:p>
          <a:endParaRPr lang="es-ES"/>
        </a:p>
      </dgm:t>
    </dgm:pt>
    <dgm:pt modelId="{3CD0279F-7C0B-4191-A284-96D198CDA8F9}" type="pres">
      <dgm:prSet presAssocID="{D5735E4C-17FC-42B0-A4AD-31D6F2AEB49B}" presName="childrenComposite" presStyleCnt="0"/>
      <dgm:spPr/>
    </dgm:pt>
    <dgm:pt modelId="{A611F6D4-5E94-4574-90D8-C1CBD521E12C}" type="pres">
      <dgm:prSet presAssocID="{D5735E4C-17FC-42B0-A4AD-31D6F2AEB49B}" presName="dummyMaxCanvas_ChildArea" presStyleCnt="0"/>
      <dgm:spPr/>
    </dgm:pt>
    <dgm:pt modelId="{9F527FD4-D81E-4261-A5AC-5BFD41FE4603}" type="pres">
      <dgm:prSet presAssocID="{D5735E4C-17FC-42B0-A4AD-31D6F2AEB49B}" presName="fulcrum" presStyleLbl="alignAccFollowNode1" presStyleIdx="2" presStyleCnt="4"/>
      <dgm:spPr/>
    </dgm:pt>
    <dgm:pt modelId="{A646C86A-182D-4990-8760-80C0ABED3297}" type="pres">
      <dgm:prSet presAssocID="{D5735E4C-17FC-42B0-A4AD-31D6F2AEB49B}" presName="balance_23" presStyleLbl="alignAccFollowNode1" presStyleIdx="3" presStyleCnt="4">
        <dgm:presLayoutVars>
          <dgm:bulletEnabled val="1"/>
        </dgm:presLayoutVars>
      </dgm:prSet>
      <dgm:spPr/>
    </dgm:pt>
    <dgm:pt modelId="{517A2560-062A-4A7C-9E1B-B53DCA6A0CBD}" type="pres">
      <dgm:prSet presAssocID="{D5735E4C-17FC-42B0-A4AD-31D6F2AEB49B}" presName="right_23_1" presStyleLbl="node1" presStyleIdx="0" presStyleCnt="5">
        <dgm:presLayoutVars>
          <dgm:bulletEnabled val="1"/>
        </dgm:presLayoutVars>
      </dgm:prSet>
      <dgm:spPr/>
      <dgm:t>
        <a:bodyPr/>
        <a:lstStyle/>
        <a:p>
          <a:endParaRPr lang="es-EC"/>
        </a:p>
      </dgm:t>
    </dgm:pt>
    <dgm:pt modelId="{3F67378C-D619-443C-A9A2-EA334B8A9169}" type="pres">
      <dgm:prSet presAssocID="{D5735E4C-17FC-42B0-A4AD-31D6F2AEB49B}" presName="right_23_2" presStyleLbl="node1" presStyleIdx="1" presStyleCnt="5">
        <dgm:presLayoutVars>
          <dgm:bulletEnabled val="1"/>
        </dgm:presLayoutVars>
      </dgm:prSet>
      <dgm:spPr/>
      <dgm:t>
        <a:bodyPr/>
        <a:lstStyle/>
        <a:p>
          <a:endParaRPr lang="es-ES"/>
        </a:p>
      </dgm:t>
    </dgm:pt>
    <dgm:pt modelId="{A5634033-F256-4847-941A-3CADBBBE0C68}" type="pres">
      <dgm:prSet presAssocID="{D5735E4C-17FC-42B0-A4AD-31D6F2AEB49B}" presName="right_23_3" presStyleLbl="node1" presStyleIdx="2" presStyleCnt="5" custScaleY="101818" custLinFactNeighborX="-2841" custLinFactNeighborY="-6219">
        <dgm:presLayoutVars>
          <dgm:bulletEnabled val="1"/>
        </dgm:presLayoutVars>
      </dgm:prSet>
      <dgm:spPr/>
      <dgm:t>
        <a:bodyPr/>
        <a:lstStyle/>
        <a:p>
          <a:endParaRPr lang="es-EC"/>
        </a:p>
      </dgm:t>
    </dgm:pt>
    <dgm:pt modelId="{999808DD-E71B-4FEF-8221-BCA7BC65F2EE}" type="pres">
      <dgm:prSet presAssocID="{D5735E4C-17FC-42B0-A4AD-31D6F2AEB49B}" presName="left_23_1" presStyleLbl="node1" presStyleIdx="3" presStyleCnt="5" custScaleY="94151" custLinFactNeighborX="-288" custLinFactNeighborY="-6775">
        <dgm:presLayoutVars>
          <dgm:bulletEnabled val="1"/>
        </dgm:presLayoutVars>
      </dgm:prSet>
      <dgm:spPr/>
      <dgm:t>
        <a:bodyPr/>
        <a:lstStyle/>
        <a:p>
          <a:endParaRPr lang="es-EC"/>
        </a:p>
      </dgm:t>
    </dgm:pt>
    <dgm:pt modelId="{1AEDA6E5-8252-4283-8826-A907B37A78B2}" type="pres">
      <dgm:prSet presAssocID="{D5735E4C-17FC-42B0-A4AD-31D6F2AEB49B}" presName="left_23_2" presStyleLbl="node1" presStyleIdx="4" presStyleCnt="5" custScaleX="128390" custScaleY="90057" custLinFactNeighborX="816" custLinFactNeighborY="-3507">
        <dgm:presLayoutVars>
          <dgm:bulletEnabled val="1"/>
        </dgm:presLayoutVars>
      </dgm:prSet>
      <dgm:spPr/>
      <dgm:t>
        <a:bodyPr/>
        <a:lstStyle/>
        <a:p>
          <a:endParaRPr lang="es-EC"/>
        </a:p>
      </dgm:t>
    </dgm:pt>
  </dgm:ptLst>
  <dgm:cxnLst>
    <dgm:cxn modelId="{81EA45D2-F1DF-47A4-A9AF-C6488121CF33}" srcId="{D5735E4C-17FC-42B0-A4AD-31D6F2AEB49B}" destId="{8E3B567C-D803-4559-BBEB-605EC48541A9}" srcOrd="1" destOrd="0" parTransId="{A1404580-71AC-44ED-810A-B18631A67B5A}" sibTransId="{4C29A5C8-CF7E-479F-80EF-AC7F10B04AB7}"/>
    <dgm:cxn modelId="{CE076F67-A60B-47F2-B98F-E514159E5B72}" srcId="{84D4EBC4-D622-4F05-855B-04FEEB18B571}" destId="{7CA9A508-78B3-4C0E-9E35-FFF1E3044518}" srcOrd="1" destOrd="0" parTransId="{ED48ED61-C8A5-4F59-9345-965550CD87D7}" sibTransId="{2D1118C6-30E6-4B32-AD85-3D3AA904EC81}"/>
    <dgm:cxn modelId="{0D5F1229-936D-418E-B531-AB40A7A36592}" srcId="{8E3B567C-D803-4559-BBEB-605EC48541A9}" destId="{AF800E6F-706B-4B64-82F6-D445158A36B6}" srcOrd="0" destOrd="0" parTransId="{833DA7C3-45D8-41D8-A282-4D4D07186030}" sibTransId="{DE6FC372-03BA-49CE-91AB-2135B276A375}"/>
    <dgm:cxn modelId="{C8AC6620-FF9B-4A2E-AC2F-412A14B11F07}" type="presOf" srcId="{70A3BE2C-88CE-4BD2-AD1E-784C93950C6A}" destId="{A5634033-F256-4847-941A-3CADBBBE0C68}" srcOrd="0" destOrd="0" presId="urn:microsoft.com/office/officeart/2005/8/layout/balance1"/>
    <dgm:cxn modelId="{1532C435-A97D-4A15-B83D-FB467A2E6A4C}" srcId="{8E3B567C-D803-4559-BBEB-605EC48541A9}" destId="{649D01F4-5E95-49AF-AE0E-EF050F0694B3}" srcOrd="1" destOrd="0" parTransId="{77B94D4F-6881-41D6-8BD2-F820B6A185BD}" sibTransId="{E9E4A3B4-664F-4518-89AD-5AF973F141F6}"/>
    <dgm:cxn modelId="{95C7F953-6E94-4F07-8E70-A54122F60EE4}" type="presOf" srcId="{84D4EBC4-D622-4F05-855B-04FEEB18B571}" destId="{494A7BF8-C014-46D8-ABBF-190D90F80DC9}" srcOrd="0" destOrd="0" presId="urn:microsoft.com/office/officeart/2005/8/layout/balance1"/>
    <dgm:cxn modelId="{91CC791A-B7AA-49F5-AE06-672216D7D260}" type="presOf" srcId="{75F635A8-9EE1-4006-9C56-C9B09C36317A}" destId="{999808DD-E71B-4FEF-8221-BCA7BC65F2EE}" srcOrd="0" destOrd="0" presId="urn:microsoft.com/office/officeart/2005/8/layout/balance1"/>
    <dgm:cxn modelId="{0434D48C-6997-4CDE-BC25-DB82EBCD0F0C}" srcId="{D5735E4C-17FC-42B0-A4AD-31D6F2AEB49B}" destId="{84D4EBC4-D622-4F05-855B-04FEEB18B571}" srcOrd="0" destOrd="0" parTransId="{7069E505-4302-43AD-A283-90840F013879}" sibTransId="{40D86C33-6934-4861-BF72-7CC9E4B8D6EA}"/>
    <dgm:cxn modelId="{E0918FE5-B336-4955-8D29-A98459690168}" type="presOf" srcId="{8E3B567C-D803-4559-BBEB-605EC48541A9}" destId="{8B91D8FD-F3EC-4DBA-8911-3D8C4174F499}" srcOrd="0" destOrd="0" presId="urn:microsoft.com/office/officeart/2005/8/layout/balance1"/>
    <dgm:cxn modelId="{F7FE0F29-D99B-4A9E-AE1C-0E9405090686}" srcId="{8E3B567C-D803-4559-BBEB-605EC48541A9}" destId="{70A3BE2C-88CE-4BD2-AD1E-784C93950C6A}" srcOrd="2" destOrd="0" parTransId="{5EF313DA-3FC4-4318-9EBB-5DA739B3953D}" sibTransId="{5E236048-84DE-4302-8395-A65310427FA1}"/>
    <dgm:cxn modelId="{7F295C17-B95C-48B6-A27A-76A6F8732443}" type="presOf" srcId="{AF800E6F-706B-4B64-82F6-D445158A36B6}" destId="{517A2560-062A-4A7C-9E1B-B53DCA6A0CBD}" srcOrd="0" destOrd="0" presId="urn:microsoft.com/office/officeart/2005/8/layout/balance1"/>
    <dgm:cxn modelId="{72157A2E-EC1A-47A2-A8D7-7A19DA599D6C}" type="presOf" srcId="{7CA9A508-78B3-4C0E-9E35-FFF1E3044518}" destId="{1AEDA6E5-8252-4283-8826-A907B37A78B2}" srcOrd="0" destOrd="0" presId="urn:microsoft.com/office/officeart/2005/8/layout/balance1"/>
    <dgm:cxn modelId="{7BCF0A60-FBC6-45F3-B3B6-068E370F4151}" type="presOf" srcId="{D5735E4C-17FC-42B0-A4AD-31D6F2AEB49B}" destId="{BC1ED7A5-E2B6-46D4-812A-4DE6E4EDD8A2}" srcOrd="0" destOrd="0" presId="urn:microsoft.com/office/officeart/2005/8/layout/balance1"/>
    <dgm:cxn modelId="{8597B1DE-102A-4639-96D6-3B9AD865AF6B}" type="presOf" srcId="{649D01F4-5E95-49AF-AE0E-EF050F0694B3}" destId="{3F67378C-D619-443C-A9A2-EA334B8A9169}" srcOrd="0" destOrd="0" presId="urn:microsoft.com/office/officeart/2005/8/layout/balance1"/>
    <dgm:cxn modelId="{4C32A2C1-E4C9-4FC1-804B-D5705BF2F4C1}" srcId="{84D4EBC4-D622-4F05-855B-04FEEB18B571}" destId="{75F635A8-9EE1-4006-9C56-C9B09C36317A}" srcOrd="0" destOrd="0" parTransId="{77D19ED4-E74E-495E-952B-6160137AF6C4}" sibTransId="{0DA1FDC5-91FC-4A86-9B8D-D31338050C48}"/>
    <dgm:cxn modelId="{59CF6081-87B1-4D25-AB40-71303535CF1B}" type="presParOf" srcId="{BC1ED7A5-E2B6-46D4-812A-4DE6E4EDD8A2}" destId="{1B7A58AD-BC12-4894-A9DB-B70ED8D85D1D}" srcOrd="0" destOrd="0" presId="urn:microsoft.com/office/officeart/2005/8/layout/balance1"/>
    <dgm:cxn modelId="{7EC662F7-5E80-4F69-83CF-B6EC4944EB1D}" type="presParOf" srcId="{BC1ED7A5-E2B6-46D4-812A-4DE6E4EDD8A2}" destId="{9DFADAB8-6D3D-420F-96EC-338C5DFE9A75}" srcOrd="1" destOrd="0" presId="urn:microsoft.com/office/officeart/2005/8/layout/balance1"/>
    <dgm:cxn modelId="{7B2DC073-C018-47C7-BDA5-9E5A11EE164C}" type="presParOf" srcId="{9DFADAB8-6D3D-420F-96EC-338C5DFE9A75}" destId="{494A7BF8-C014-46D8-ABBF-190D90F80DC9}" srcOrd="0" destOrd="0" presId="urn:microsoft.com/office/officeart/2005/8/layout/balance1"/>
    <dgm:cxn modelId="{495FA286-8A2F-4E05-A82E-E2942B68FDDB}" type="presParOf" srcId="{9DFADAB8-6D3D-420F-96EC-338C5DFE9A75}" destId="{8B91D8FD-F3EC-4DBA-8911-3D8C4174F499}" srcOrd="1" destOrd="0" presId="urn:microsoft.com/office/officeart/2005/8/layout/balance1"/>
    <dgm:cxn modelId="{C48730B1-5057-4876-9AFB-7C32115772B6}" type="presParOf" srcId="{BC1ED7A5-E2B6-46D4-812A-4DE6E4EDD8A2}" destId="{3CD0279F-7C0B-4191-A284-96D198CDA8F9}" srcOrd="2" destOrd="0" presId="urn:microsoft.com/office/officeart/2005/8/layout/balance1"/>
    <dgm:cxn modelId="{D9DC73A7-A051-491A-A1C1-1EEF3F66F245}" type="presParOf" srcId="{3CD0279F-7C0B-4191-A284-96D198CDA8F9}" destId="{A611F6D4-5E94-4574-90D8-C1CBD521E12C}" srcOrd="0" destOrd="0" presId="urn:microsoft.com/office/officeart/2005/8/layout/balance1"/>
    <dgm:cxn modelId="{F791ED83-D13E-4629-AEE2-5717557A91C0}" type="presParOf" srcId="{3CD0279F-7C0B-4191-A284-96D198CDA8F9}" destId="{9F527FD4-D81E-4261-A5AC-5BFD41FE4603}" srcOrd="1" destOrd="0" presId="urn:microsoft.com/office/officeart/2005/8/layout/balance1"/>
    <dgm:cxn modelId="{B9A6B097-31BE-4912-B632-112FB6A8D16D}" type="presParOf" srcId="{3CD0279F-7C0B-4191-A284-96D198CDA8F9}" destId="{A646C86A-182D-4990-8760-80C0ABED3297}" srcOrd="2" destOrd="0" presId="urn:microsoft.com/office/officeart/2005/8/layout/balance1"/>
    <dgm:cxn modelId="{6E61BADF-3355-4809-821A-31A32E274E47}" type="presParOf" srcId="{3CD0279F-7C0B-4191-A284-96D198CDA8F9}" destId="{517A2560-062A-4A7C-9E1B-B53DCA6A0CBD}" srcOrd="3" destOrd="0" presId="urn:microsoft.com/office/officeart/2005/8/layout/balance1"/>
    <dgm:cxn modelId="{A3D404D3-35BB-4864-8057-77ACE6CE0B0E}" type="presParOf" srcId="{3CD0279F-7C0B-4191-A284-96D198CDA8F9}" destId="{3F67378C-D619-443C-A9A2-EA334B8A9169}" srcOrd="4" destOrd="0" presId="urn:microsoft.com/office/officeart/2005/8/layout/balance1"/>
    <dgm:cxn modelId="{31A232CC-F195-4490-A862-6C3B699EB3AE}" type="presParOf" srcId="{3CD0279F-7C0B-4191-A284-96D198CDA8F9}" destId="{A5634033-F256-4847-941A-3CADBBBE0C68}" srcOrd="5" destOrd="0" presId="urn:microsoft.com/office/officeart/2005/8/layout/balance1"/>
    <dgm:cxn modelId="{97E5816D-5BC5-48B1-AB60-56CDC20F0904}" type="presParOf" srcId="{3CD0279F-7C0B-4191-A284-96D198CDA8F9}" destId="{999808DD-E71B-4FEF-8221-BCA7BC65F2EE}" srcOrd="6" destOrd="0" presId="urn:microsoft.com/office/officeart/2005/8/layout/balance1"/>
    <dgm:cxn modelId="{24738CE5-4EC5-44CC-8B8D-1B9E43421337}" type="presParOf" srcId="{3CD0279F-7C0B-4191-A284-96D198CDA8F9}" destId="{1AEDA6E5-8252-4283-8826-A907B37A78B2}" srcOrd="7" destOrd="0" presId="urn:microsoft.com/office/officeart/2005/8/layout/balance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CB511-37A9-4B72-BCEA-B230A79B2760}"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s-EC"/>
        </a:p>
      </dgm:t>
    </dgm:pt>
    <dgm:pt modelId="{9E3FD7FA-C628-43F3-AE6A-882E36166930}">
      <dgm:prSet phldrT="[Texto]" custT="1"/>
      <dgm:spPr/>
      <dgm:t>
        <a:bodyPr/>
        <a:lstStyle/>
        <a:p>
          <a:r>
            <a:rPr lang="es-EC" sz="1800" dirty="0" smtClean="0">
              <a:latin typeface="Cambria" pitchFamily="18" charset="0"/>
            </a:rPr>
            <a:t>DEFINICION DE LA POBLACION OBJETIVO </a:t>
          </a:r>
          <a:endParaRPr lang="es-EC" sz="1800" dirty="0">
            <a:latin typeface="Cambria" pitchFamily="18" charset="0"/>
          </a:endParaRPr>
        </a:p>
      </dgm:t>
    </dgm:pt>
    <dgm:pt modelId="{E2A31FFF-4B24-4A44-A3EC-506FF3C4DA36}" type="parTrans" cxnId="{DCEE5BEF-8535-4F92-A147-8FD385677D6B}">
      <dgm:prSet/>
      <dgm:spPr/>
      <dgm:t>
        <a:bodyPr/>
        <a:lstStyle/>
        <a:p>
          <a:endParaRPr lang="es-EC" sz="1800">
            <a:latin typeface="Cambria" pitchFamily="18" charset="0"/>
          </a:endParaRPr>
        </a:p>
      </dgm:t>
    </dgm:pt>
    <dgm:pt modelId="{A93ABFFC-2DD9-466D-A3C6-D762BD200B83}" type="sibTrans" cxnId="{DCEE5BEF-8535-4F92-A147-8FD385677D6B}">
      <dgm:prSet/>
      <dgm:spPr/>
      <dgm:t>
        <a:bodyPr/>
        <a:lstStyle/>
        <a:p>
          <a:endParaRPr lang="es-EC" sz="1800">
            <a:latin typeface="Cambria" pitchFamily="18" charset="0"/>
          </a:endParaRPr>
        </a:p>
      </dgm:t>
    </dgm:pt>
    <dgm:pt modelId="{84140B93-7795-4C29-9DE1-004BAEDBE8CD}">
      <dgm:prSet phldrT="[Texto]" custT="1"/>
      <dgm:spPr/>
      <dgm:t>
        <a:bodyPr/>
        <a:lstStyle/>
        <a:p>
          <a:r>
            <a:rPr lang="es-EC" sz="1800" dirty="0" smtClean="0">
              <a:latin typeface="Cambria" pitchFamily="18" charset="0"/>
            </a:rPr>
            <a:t>DETERMINACION DEL TAMAÑO DE </a:t>
          </a:r>
          <a:r>
            <a:rPr lang="es-EC" sz="1800" smtClean="0">
              <a:latin typeface="Cambria" pitchFamily="18" charset="0"/>
            </a:rPr>
            <a:t>LA MUESTRA </a:t>
          </a:r>
          <a:endParaRPr lang="es-EC" sz="1800" dirty="0">
            <a:latin typeface="Cambria" pitchFamily="18" charset="0"/>
          </a:endParaRPr>
        </a:p>
      </dgm:t>
    </dgm:pt>
    <dgm:pt modelId="{AD265A9F-4C07-4AF7-8B92-B708C2B22056}" type="parTrans" cxnId="{A99DFD53-B3FF-44EA-BE5A-17591E06EE30}">
      <dgm:prSet/>
      <dgm:spPr/>
      <dgm:t>
        <a:bodyPr/>
        <a:lstStyle/>
        <a:p>
          <a:endParaRPr lang="es-EC" sz="1800">
            <a:latin typeface="Cambria" pitchFamily="18" charset="0"/>
          </a:endParaRPr>
        </a:p>
      </dgm:t>
    </dgm:pt>
    <dgm:pt modelId="{2248B518-6ECD-4E48-9159-21AFFE42A083}" type="sibTrans" cxnId="{A99DFD53-B3FF-44EA-BE5A-17591E06EE30}">
      <dgm:prSet/>
      <dgm:spPr/>
      <dgm:t>
        <a:bodyPr/>
        <a:lstStyle/>
        <a:p>
          <a:endParaRPr lang="es-EC" sz="1800">
            <a:latin typeface="Cambria" pitchFamily="18" charset="0"/>
          </a:endParaRPr>
        </a:p>
      </dgm:t>
    </dgm:pt>
    <dgm:pt modelId="{FCA1BEB0-4C30-41F2-A5B7-BEC667FB795D}">
      <dgm:prSet phldrT="[Texto]" custT="1"/>
      <dgm:spPr/>
      <dgm:t>
        <a:bodyPr/>
        <a:lstStyle/>
        <a:p>
          <a:r>
            <a:rPr lang="es-EC" sz="1800" dirty="0" smtClean="0">
              <a:latin typeface="Cambria" pitchFamily="18" charset="0"/>
            </a:rPr>
            <a:t>MUESTREO </a:t>
          </a:r>
        </a:p>
        <a:p>
          <a:r>
            <a:rPr lang="es-EC" sz="1800" dirty="0" smtClean="0">
              <a:latin typeface="Cambria" pitchFamily="18" charset="0"/>
            </a:rPr>
            <a:t>PROBABILISTICO</a:t>
          </a:r>
          <a:endParaRPr lang="es-EC" sz="1800" dirty="0">
            <a:latin typeface="Cambria" pitchFamily="18" charset="0"/>
          </a:endParaRPr>
        </a:p>
      </dgm:t>
    </dgm:pt>
    <dgm:pt modelId="{9875FC34-98A8-4B8A-BC19-31E66D88BDB9}" type="sibTrans" cxnId="{9C162C94-4E73-46C6-9189-D53C0204AC5E}">
      <dgm:prSet/>
      <dgm:spPr/>
      <dgm:t>
        <a:bodyPr/>
        <a:lstStyle/>
        <a:p>
          <a:endParaRPr lang="es-EC" sz="1800">
            <a:latin typeface="Cambria" pitchFamily="18" charset="0"/>
          </a:endParaRPr>
        </a:p>
      </dgm:t>
    </dgm:pt>
    <dgm:pt modelId="{E6F51FC5-2763-46DF-8DF6-CABBD989B935}" type="parTrans" cxnId="{9C162C94-4E73-46C6-9189-D53C0204AC5E}">
      <dgm:prSet/>
      <dgm:spPr/>
      <dgm:t>
        <a:bodyPr/>
        <a:lstStyle/>
        <a:p>
          <a:endParaRPr lang="es-EC" sz="1800">
            <a:latin typeface="Cambria" pitchFamily="18" charset="0"/>
          </a:endParaRPr>
        </a:p>
      </dgm:t>
    </dgm:pt>
    <dgm:pt modelId="{06426DB8-CA8C-4C9F-ADDE-D209B81A60AA}" type="pres">
      <dgm:prSet presAssocID="{B89CB511-37A9-4B72-BCEA-B230A79B2760}" presName="Name0" presStyleCnt="0">
        <dgm:presLayoutVars>
          <dgm:dir/>
          <dgm:resizeHandles val="exact"/>
        </dgm:presLayoutVars>
      </dgm:prSet>
      <dgm:spPr/>
      <dgm:t>
        <a:bodyPr/>
        <a:lstStyle/>
        <a:p>
          <a:endParaRPr lang="es-ES"/>
        </a:p>
      </dgm:t>
    </dgm:pt>
    <dgm:pt modelId="{06BB5134-A330-4743-87C9-30A59E0C49EC}" type="pres">
      <dgm:prSet presAssocID="{FCA1BEB0-4C30-41F2-A5B7-BEC667FB795D}" presName="node" presStyleLbl="node1" presStyleIdx="0" presStyleCnt="3">
        <dgm:presLayoutVars>
          <dgm:bulletEnabled val="1"/>
        </dgm:presLayoutVars>
      </dgm:prSet>
      <dgm:spPr/>
      <dgm:t>
        <a:bodyPr/>
        <a:lstStyle/>
        <a:p>
          <a:endParaRPr lang="es-EC"/>
        </a:p>
      </dgm:t>
    </dgm:pt>
    <dgm:pt modelId="{DE742480-97CE-4CA3-87AF-2EB526A8A9FE}" type="pres">
      <dgm:prSet presAssocID="{9875FC34-98A8-4B8A-BC19-31E66D88BDB9}" presName="sibTrans" presStyleCnt="0"/>
      <dgm:spPr/>
    </dgm:pt>
    <dgm:pt modelId="{ECFBB05E-AF50-44A7-B135-F630E0873A01}" type="pres">
      <dgm:prSet presAssocID="{9E3FD7FA-C628-43F3-AE6A-882E36166930}" presName="node" presStyleLbl="node1" presStyleIdx="1" presStyleCnt="3">
        <dgm:presLayoutVars>
          <dgm:bulletEnabled val="1"/>
        </dgm:presLayoutVars>
      </dgm:prSet>
      <dgm:spPr/>
      <dgm:t>
        <a:bodyPr/>
        <a:lstStyle/>
        <a:p>
          <a:endParaRPr lang="es-EC"/>
        </a:p>
      </dgm:t>
    </dgm:pt>
    <dgm:pt modelId="{9AED77D2-EE1C-4EB1-B2C9-F2E17C56E4F0}" type="pres">
      <dgm:prSet presAssocID="{A93ABFFC-2DD9-466D-A3C6-D762BD200B83}" presName="sibTrans" presStyleCnt="0"/>
      <dgm:spPr/>
    </dgm:pt>
    <dgm:pt modelId="{1293CD09-E968-48DA-A6B8-F30C468E166B}" type="pres">
      <dgm:prSet presAssocID="{84140B93-7795-4C29-9DE1-004BAEDBE8CD}" presName="node" presStyleLbl="node1" presStyleIdx="2" presStyleCnt="3">
        <dgm:presLayoutVars>
          <dgm:bulletEnabled val="1"/>
        </dgm:presLayoutVars>
      </dgm:prSet>
      <dgm:spPr/>
      <dgm:t>
        <a:bodyPr/>
        <a:lstStyle/>
        <a:p>
          <a:endParaRPr lang="es-EC"/>
        </a:p>
      </dgm:t>
    </dgm:pt>
  </dgm:ptLst>
  <dgm:cxnLst>
    <dgm:cxn modelId="{B6BD1D98-CF3C-49C7-B837-343B7C6C3446}" type="presOf" srcId="{84140B93-7795-4C29-9DE1-004BAEDBE8CD}" destId="{1293CD09-E968-48DA-A6B8-F30C468E166B}" srcOrd="0" destOrd="0" presId="urn:microsoft.com/office/officeart/2005/8/layout/hList6"/>
    <dgm:cxn modelId="{657E2DA8-90BA-4BA3-870C-813A9C5886AC}" type="presOf" srcId="{FCA1BEB0-4C30-41F2-A5B7-BEC667FB795D}" destId="{06BB5134-A330-4743-87C9-30A59E0C49EC}" srcOrd="0" destOrd="0" presId="urn:microsoft.com/office/officeart/2005/8/layout/hList6"/>
    <dgm:cxn modelId="{CE27098B-9F6F-4F4A-AF86-FABE759FA728}" type="presOf" srcId="{9E3FD7FA-C628-43F3-AE6A-882E36166930}" destId="{ECFBB05E-AF50-44A7-B135-F630E0873A01}" srcOrd="0" destOrd="0" presId="urn:microsoft.com/office/officeart/2005/8/layout/hList6"/>
    <dgm:cxn modelId="{48B48A7D-A39B-430C-98AF-CEA35DE8C894}" type="presOf" srcId="{B89CB511-37A9-4B72-BCEA-B230A79B2760}" destId="{06426DB8-CA8C-4C9F-ADDE-D209B81A60AA}" srcOrd="0" destOrd="0" presId="urn:microsoft.com/office/officeart/2005/8/layout/hList6"/>
    <dgm:cxn modelId="{A99DFD53-B3FF-44EA-BE5A-17591E06EE30}" srcId="{B89CB511-37A9-4B72-BCEA-B230A79B2760}" destId="{84140B93-7795-4C29-9DE1-004BAEDBE8CD}" srcOrd="2" destOrd="0" parTransId="{AD265A9F-4C07-4AF7-8B92-B708C2B22056}" sibTransId="{2248B518-6ECD-4E48-9159-21AFFE42A083}"/>
    <dgm:cxn modelId="{DCEE5BEF-8535-4F92-A147-8FD385677D6B}" srcId="{B89CB511-37A9-4B72-BCEA-B230A79B2760}" destId="{9E3FD7FA-C628-43F3-AE6A-882E36166930}" srcOrd="1" destOrd="0" parTransId="{E2A31FFF-4B24-4A44-A3EC-506FF3C4DA36}" sibTransId="{A93ABFFC-2DD9-466D-A3C6-D762BD200B83}"/>
    <dgm:cxn modelId="{9C162C94-4E73-46C6-9189-D53C0204AC5E}" srcId="{B89CB511-37A9-4B72-BCEA-B230A79B2760}" destId="{FCA1BEB0-4C30-41F2-A5B7-BEC667FB795D}" srcOrd="0" destOrd="0" parTransId="{E6F51FC5-2763-46DF-8DF6-CABBD989B935}" sibTransId="{9875FC34-98A8-4B8A-BC19-31E66D88BDB9}"/>
    <dgm:cxn modelId="{01C3B13A-DFC2-4CB7-85B6-79347ED925F0}" type="presParOf" srcId="{06426DB8-CA8C-4C9F-ADDE-D209B81A60AA}" destId="{06BB5134-A330-4743-87C9-30A59E0C49EC}" srcOrd="0" destOrd="0" presId="urn:microsoft.com/office/officeart/2005/8/layout/hList6"/>
    <dgm:cxn modelId="{7F490B13-1D5B-44B2-BB67-0DDAC7C4DAAA}" type="presParOf" srcId="{06426DB8-CA8C-4C9F-ADDE-D209B81A60AA}" destId="{DE742480-97CE-4CA3-87AF-2EB526A8A9FE}" srcOrd="1" destOrd="0" presId="urn:microsoft.com/office/officeart/2005/8/layout/hList6"/>
    <dgm:cxn modelId="{443587C0-8D6F-4FDB-8668-AB8C85C20422}" type="presParOf" srcId="{06426DB8-CA8C-4C9F-ADDE-D209B81A60AA}" destId="{ECFBB05E-AF50-44A7-B135-F630E0873A01}" srcOrd="2" destOrd="0" presId="urn:microsoft.com/office/officeart/2005/8/layout/hList6"/>
    <dgm:cxn modelId="{008F6189-CE8B-4489-AD5F-F4AF79A3BC60}" type="presParOf" srcId="{06426DB8-CA8C-4C9F-ADDE-D209B81A60AA}" destId="{9AED77D2-EE1C-4EB1-B2C9-F2E17C56E4F0}" srcOrd="3" destOrd="0" presId="urn:microsoft.com/office/officeart/2005/8/layout/hList6"/>
    <dgm:cxn modelId="{5D565866-FDA7-4A1A-BD72-B9581C69FE23}" type="presParOf" srcId="{06426DB8-CA8C-4C9F-ADDE-D209B81A60AA}" destId="{1293CD09-E968-48DA-A6B8-F30C468E166B}"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52D990-FB3F-4B4C-8064-02E17023CB76}" type="doc">
      <dgm:prSet loTypeId="urn:microsoft.com/office/officeart/2005/8/layout/vList2" loCatId="list" qsTypeId="urn:microsoft.com/office/officeart/2005/8/quickstyle/3d6" qsCatId="3D" csTypeId="urn:microsoft.com/office/officeart/2005/8/colors/colorful3" csCatId="colorful" phldr="1"/>
      <dgm:spPr/>
      <dgm:t>
        <a:bodyPr/>
        <a:lstStyle/>
        <a:p>
          <a:endParaRPr lang="es-EC"/>
        </a:p>
      </dgm:t>
    </dgm:pt>
    <dgm:pt modelId="{5BEB7419-0656-4732-84FB-AFE669165AF6}">
      <dgm:prSet phldrT="[Texto]" custT="1"/>
      <dgm:spPr/>
      <dgm:t>
        <a:bodyPr/>
        <a:lstStyle/>
        <a:p>
          <a:pPr algn="ctr"/>
          <a:r>
            <a:rPr lang="es-EC" sz="2800" dirty="0" smtClean="0">
              <a:latin typeface="Cambria" pitchFamily="18" charset="0"/>
            </a:rPr>
            <a:t>MAQUINARIAS </a:t>
          </a:r>
          <a:endParaRPr lang="es-EC" sz="2800" dirty="0">
            <a:latin typeface="Cambria" pitchFamily="18" charset="0"/>
          </a:endParaRPr>
        </a:p>
      </dgm:t>
    </dgm:pt>
    <dgm:pt modelId="{562F8331-D353-49E9-8E19-110A9D2DAA32}" type="parTrans" cxnId="{3F1DBAC9-7145-4674-B99C-518BA7081452}">
      <dgm:prSet/>
      <dgm:spPr/>
      <dgm:t>
        <a:bodyPr/>
        <a:lstStyle/>
        <a:p>
          <a:endParaRPr lang="es-EC" sz="2800">
            <a:latin typeface="Cambria" pitchFamily="18" charset="0"/>
          </a:endParaRPr>
        </a:p>
      </dgm:t>
    </dgm:pt>
    <dgm:pt modelId="{B0184892-6D63-4FE9-BEC5-BCA890EAB78C}" type="sibTrans" cxnId="{3F1DBAC9-7145-4674-B99C-518BA7081452}">
      <dgm:prSet/>
      <dgm:spPr/>
      <dgm:t>
        <a:bodyPr/>
        <a:lstStyle/>
        <a:p>
          <a:endParaRPr lang="es-EC" sz="2800">
            <a:latin typeface="Cambria" pitchFamily="18" charset="0"/>
          </a:endParaRPr>
        </a:p>
      </dgm:t>
    </dgm:pt>
    <dgm:pt modelId="{2854DEEC-DB0E-41B9-9F7D-3345D4724711}">
      <dgm:prSet phldrT="[Texto]" custT="1"/>
      <dgm:spPr/>
      <dgm:t>
        <a:bodyPr/>
        <a:lstStyle/>
        <a:p>
          <a:r>
            <a:rPr lang="es-EC" sz="2800" dirty="0" smtClean="0">
              <a:latin typeface="Cambria" pitchFamily="18" charset="0"/>
            </a:rPr>
            <a:t>EQUIPOS </a:t>
          </a:r>
          <a:endParaRPr lang="es-EC" sz="2800" dirty="0">
            <a:latin typeface="Cambria" pitchFamily="18" charset="0"/>
          </a:endParaRPr>
        </a:p>
      </dgm:t>
    </dgm:pt>
    <dgm:pt modelId="{2FB50530-E8B9-412D-A787-1AAC6F12871E}" type="parTrans" cxnId="{79EB510B-C8F4-4ED1-98B4-589EC94390DB}">
      <dgm:prSet/>
      <dgm:spPr/>
      <dgm:t>
        <a:bodyPr/>
        <a:lstStyle/>
        <a:p>
          <a:endParaRPr lang="es-EC" sz="2800">
            <a:latin typeface="Cambria" pitchFamily="18" charset="0"/>
          </a:endParaRPr>
        </a:p>
      </dgm:t>
    </dgm:pt>
    <dgm:pt modelId="{83521431-FA2B-41CA-984A-7E3AFECD7C91}" type="sibTrans" cxnId="{79EB510B-C8F4-4ED1-98B4-589EC94390DB}">
      <dgm:prSet/>
      <dgm:spPr/>
      <dgm:t>
        <a:bodyPr/>
        <a:lstStyle/>
        <a:p>
          <a:endParaRPr lang="es-EC" sz="2800">
            <a:latin typeface="Cambria" pitchFamily="18" charset="0"/>
          </a:endParaRPr>
        </a:p>
      </dgm:t>
    </dgm:pt>
    <dgm:pt modelId="{C6050A24-1FD2-4EFD-A2B1-DC151F1B6934}">
      <dgm:prSet phldrT="[Texto]" custT="1"/>
      <dgm:spPr/>
      <dgm:t>
        <a:bodyPr/>
        <a:lstStyle/>
        <a:p>
          <a:pPr algn="ctr"/>
          <a:r>
            <a:rPr lang="es-EC" sz="2800" dirty="0" smtClean="0">
              <a:latin typeface="Cambria" pitchFamily="18" charset="0"/>
            </a:rPr>
            <a:t>OBRA FÍSICAS </a:t>
          </a:r>
          <a:endParaRPr lang="es-EC" sz="2800" dirty="0">
            <a:latin typeface="Cambria" pitchFamily="18" charset="0"/>
          </a:endParaRPr>
        </a:p>
      </dgm:t>
    </dgm:pt>
    <dgm:pt modelId="{B3CDA1D2-D57C-476B-9D53-7176ACCF9CAB}" type="parTrans" cxnId="{DC4668BF-9B19-417B-B5D4-B063B4B24075}">
      <dgm:prSet/>
      <dgm:spPr/>
      <dgm:t>
        <a:bodyPr/>
        <a:lstStyle/>
        <a:p>
          <a:endParaRPr lang="es-EC" sz="2800">
            <a:latin typeface="Cambria" pitchFamily="18" charset="0"/>
          </a:endParaRPr>
        </a:p>
      </dgm:t>
    </dgm:pt>
    <dgm:pt modelId="{6B4D7410-78BF-4D97-90F2-DE35ECAF6B11}" type="sibTrans" cxnId="{DC4668BF-9B19-417B-B5D4-B063B4B24075}">
      <dgm:prSet/>
      <dgm:spPr/>
      <dgm:t>
        <a:bodyPr/>
        <a:lstStyle/>
        <a:p>
          <a:endParaRPr lang="es-EC" sz="2800">
            <a:latin typeface="Cambria" pitchFamily="18" charset="0"/>
          </a:endParaRPr>
        </a:p>
      </dgm:t>
    </dgm:pt>
    <dgm:pt modelId="{6EC9D6FA-5A9F-479D-B6DF-F683D0E8F53C}">
      <dgm:prSet phldrT="[Texto]" custT="1"/>
      <dgm:spPr/>
      <dgm:t>
        <a:bodyPr/>
        <a:lstStyle/>
        <a:p>
          <a:r>
            <a:rPr lang="es-EC" sz="2800" dirty="0" smtClean="0">
              <a:latin typeface="Cambria" pitchFamily="18" charset="0"/>
            </a:rPr>
            <a:t>LOCALIZACIÓN </a:t>
          </a:r>
          <a:endParaRPr lang="es-EC" sz="2800" dirty="0">
            <a:latin typeface="Cambria" pitchFamily="18" charset="0"/>
          </a:endParaRPr>
        </a:p>
      </dgm:t>
    </dgm:pt>
    <dgm:pt modelId="{1A159FA3-2F66-4609-826D-E1E65500B4FA}" type="parTrans" cxnId="{35ECB96B-F9FF-4076-847E-1D27A0F078D3}">
      <dgm:prSet/>
      <dgm:spPr/>
      <dgm:t>
        <a:bodyPr/>
        <a:lstStyle/>
        <a:p>
          <a:endParaRPr lang="es-EC" sz="2800">
            <a:latin typeface="Cambria" pitchFamily="18" charset="0"/>
          </a:endParaRPr>
        </a:p>
      </dgm:t>
    </dgm:pt>
    <dgm:pt modelId="{6A237D9B-B065-4F4F-8E71-83DEE6F2468A}" type="sibTrans" cxnId="{35ECB96B-F9FF-4076-847E-1D27A0F078D3}">
      <dgm:prSet/>
      <dgm:spPr/>
      <dgm:t>
        <a:bodyPr/>
        <a:lstStyle/>
        <a:p>
          <a:endParaRPr lang="es-EC" sz="2800">
            <a:latin typeface="Cambria" pitchFamily="18" charset="0"/>
          </a:endParaRPr>
        </a:p>
      </dgm:t>
    </dgm:pt>
    <dgm:pt modelId="{E866C5EF-8A1E-42C3-91C9-A51C811F53ED}" type="pres">
      <dgm:prSet presAssocID="{FA52D990-FB3F-4B4C-8064-02E17023CB76}" presName="linear" presStyleCnt="0">
        <dgm:presLayoutVars>
          <dgm:animLvl val="lvl"/>
          <dgm:resizeHandles val="exact"/>
        </dgm:presLayoutVars>
      </dgm:prSet>
      <dgm:spPr/>
      <dgm:t>
        <a:bodyPr/>
        <a:lstStyle/>
        <a:p>
          <a:endParaRPr lang="es-ES"/>
        </a:p>
      </dgm:t>
    </dgm:pt>
    <dgm:pt modelId="{96C5A578-8C00-4B73-9CE3-F9C98FA275D3}" type="pres">
      <dgm:prSet presAssocID="{5BEB7419-0656-4732-84FB-AFE669165AF6}" presName="parentText" presStyleLbl="node1" presStyleIdx="0" presStyleCnt="2" custLinFactNeighborX="388" custLinFactNeighborY="-7365">
        <dgm:presLayoutVars>
          <dgm:chMax val="0"/>
          <dgm:bulletEnabled val="1"/>
        </dgm:presLayoutVars>
      </dgm:prSet>
      <dgm:spPr/>
      <dgm:t>
        <a:bodyPr/>
        <a:lstStyle/>
        <a:p>
          <a:endParaRPr lang="es-EC"/>
        </a:p>
      </dgm:t>
    </dgm:pt>
    <dgm:pt modelId="{16DC3738-C678-49B3-8813-3F2453E07ACD}" type="pres">
      <dgm:prSet presAssocID="{5BEB7419-0656-4732-84FB-AFE669165AF6}" presName="childText" presStyleLbl="revTx" presStyleIdx="0" presStyleCnt="2">
        <dgm:presLayoutVars>
          <dgm:bulletEnabled val="1"/>
        </dgm:presLayoutVars>
      </dgm:prSet>
      <dgm:spPr/>
      <dgm:t>
        <a:bodyPr/>
        <a:lstStyle/>
        <a:p>
          <a:endParaRPr lang="es-EC"/>
        </a:p>
      </dgm:t>
    </dgm:pt>
    <dgm:pt modelId="{D3ED9B6B-9AB2-46DF-B2FE-7643A5E35F58}" type="pres">
      <dgm:prSet presAssocID="{C6050A24-1FD2-4EFD-A2B1-DC151F1B6934}" presName="parentText" presStyleLbl="node1" presStyleIdx="1" presStyleCnt="2">
        <dgm:presLayoutVars>
          <dgm:chMax val="0"/>
          <dgm:bulletEnabled val="1"/>
        </dgm:presLayoutVars>
      </dgm:prSet>
      <dgm:spPr/>
      <dgm:t>
        <a:bodyPr/>
        <a:lstStyle/>
        <a:p>
          <a:endParaRPr lang="es-EC"/>
        </a:p>
      </dgm:t>
    </dgm:pt>
    <dgm:pt modelId="{B5C97824-6F82-4070-8C2B-69D6C6135A40}" type="pres">
      <dgm:prSet presAssocID="{C6050A24-1FD2-4EFD-A2B1-DC151F1B6934}" presName="childText" presStyleLbl="revTx" presStyleIdx="1" presStyleCnt="2">
        <dgm:presLayoutVars>
          <dgm:bulletEnabled val="1"/>
        </dgm:presLayoutVars>
      </dgm:prSet>
      <dgm:spPr/>
      <dgm:t>
        <a:bodyPr/>
        <a:lstStyle/>
        <a:p>
          <a:endParaRPr lang="es-EC"/>
        </a:p>
      </dgm:t>
    </dgm:pt>
  </dgm:ptLst>
  <dgm:cxnLst>
    <dgm:cxn modelId="{79EB510B-C8F4-4ED1-98B4-589EC94390DB}" srcId="{5BEB7419-0656-4732-84FB-AFE669165AF6}" destId="{2854DEEC-DB0E-41B9-9F7D-3345D4724711}" srcOrd="0" destOrd="0" parTransId="{2FB50530-E8B9-412D-A787-1AAC6F12871E}" sibTransId="{83521431-FA2B-41CA-984A-7E3AFECD7C91}"/>
    <dgm:cxn modelId="{10D00814-8B0B-47DB-836F-C961DE455A71}" type="presOf" srcId="{2854DEEC-DB0E-41B9-9F7D-3345D4724711}" destId="{16DC3738-C678-49B3-8813-3F2453E07ACD}" srcOrd="0" destOrd="0" presId="urn:microsoft.com/office/officeart/2005/8/layout/vList2"/>
    <dgm:cxn modelId="{184558C2-A52E-48A5-B588-913D9BA3A6DC}" type="presOf" srcId="{6EC9D6FA-5A9F-479D-B6DF-F683D0E8F53C}" destId="{B5C97824-6F82-4070-8C2B-69D6C6135A40}" srcOrd="0" destOrd="0" presId="urn:microsoft.com/office/officeart/2005/8/layout/vList2"/>
    <dgm:cxn modelId="{3F1DBAC9-7145-4674-B99C-518BA7081452}" srcId="{FA52D990-FB3F-4B4C-8064-02E17023CB76}" destId="{5BEB7419-0656-4732-84FB-AFE669165AF6}" srcOrd="0" destOrd="0" parTransId="{562F8331-D353-49E9-8E19-110A9D2DAA32}" sibTransId="{B0184892-6D63-4FE9-BEC5-BCA890EAB78C}"/>
    <dgm:cxn modelId="{35ECB96B-F9FF-4076-847E-1D27A0F078D3}" srcId="{C6050A24-1FD2-4EFD-A2B1-DC151F1B6934}" destId="{6EC9D6FA-5A9F-479D-B6DF-F683D0E8F53C}" srcOrd="0" destOrd="0" parTransId="{1A159FA3-2F66-4609-826D-E1E65500B4FA}" sibTransId="{6A237D9B-B065-4F4F-8E71-83DEE6F2468A}"/>
    <dgm:cxn modelId="{DC4668BF-9B19-417B-B5D4-B063B4B24075}" srcId="{FA52D990-FB3F-4B4C-8064-02E17023CB76}" destId="{C6050A24-1FD2-4EFD-A2B1-DC151F1B6934}" srcOrd="1" destOrd="0" parTransId="{B3CDA1D2-D57C-476B-9D53-7176ACCF9CAB}" sibTransId="{6B4D7410-78BF-4D97-90F2-DE35ECAF6B11}"/>
    <dgm:cxn modelId="{9E687969-AC58-41DB-A017-01043FA1767B}" type="presOf" srcId="{5BEB7419-0656-4732-84FB-AFE669165AF6}" destId="{96C5A578-8C00-4B73-9CE3-F9C98FA275D3}" srcOrd="0" destOrd="0" presId="urn:microsoft.com/office/officeart/2005/8/layout/vList2"/>
    <dgm:cxn modelId="{48B468E9-2CBB-42B6-97D4-18F31E82C77E}" type="presOf" srcId="{C6050A24-1FD2-4EFD-A2B1-DC151F1B6934}" destId="{D3ED9B6B-9AB2-46DF-B2FE-7643A5E35F58}" srcOrd="0" destOrd="0" presId="urn:microsoft.com/office/officeart/2005/8/layout/vList2"/>
    <dgm:cxn modelId="{272A3B73-85D7-4357-8CFD-E7B3A92E90EB}" type="presOf" srcId="{FA52D990-FB3F-4B4C-8064-02E17023CB76}" destId="{E866C5EF-8A1E-42C3-91C9-A51C811F53ED}" srcOrd="0" destOrd="0" presId="urn:microsoft.com/office/officeart/2005/8/layout/vList2"/>
    <dgm:cxn modelId="{16C60944-87C3-4BF5-A2F0-50585A09FB0A}" type="presParOf" srcId="{E866C5EF-8A1E-42C3-91C9-A51C811F53ED}" destId="{96C5A578-8C00-4B73-9CE3-F9C98FA275D3}" srcOrd="0" destOrd="0" presId="urn:microsoft.com/office/officeart/2005/8/layout/vList2"/>
    <dgm:cxn modelId="{D28B7D22-9443-44C2-AF59-DCA2AF959116}" type="presParOf" srcId="{E866C5EF-8A1E-42C3-91C9-A51C811F53ED}" destId="{16DC3738-C678-49B3-8813-3F2453E07ACD}" srcOrd="1" destOrd="0" presId="urn:microsoft.com/office/officeart/2005/8/layout/vList2"/>
    <dgm:cxn modelId="{88C52D22-1E16-413B-9588-C9E7D44868B9}" type="presParOf" srcId="{E866C5EF-8A1E-42C3-91C9-A51C811F53ED}" destId="{D3ED9B6B-9AB2-46DF-B2FE-7643A5E35F58}" srcOrd="2" destOrd="0" presId="urn:microsoft.com/office/officeart/2005/8/layout/vList2"/>
    <dgm:cxn modelId="{21EE16CB-4F95-4BC3-9641-72A11E7F5A6C}" type="presParOf" srcId="{E866C5EF-8A1E-42C3-91C9-A51C811F53ED}" destId="{B5C97824-6F82-4070-8C2B-69D6C6135A40}" srcOrd="3"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F2435-6CD7-4F0F-9938-20B098947FF7}"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s-ES"/>
        </a:p>
      </dgm:t>
    </dgm:pt>
    <dgm:pt modelId="{BD60CC05-A129-405F-80CF-FDC264B395FE}">
      <dgm:prSet phldrT="[Texto]"/>
      <dgm:spPr>
        <a:solidFill>
          <a:srgbClr val="7030A0"/>
        </a:solidFill>
      </dgm:spPr>
      <dgm:t>
        <a:bodyPr/>
        <a:lstStyle/>
        <a:p>
          <a:pPr algn="ctr"/>
          <a:r>
            <a:rPr lang="es-ES" dirty="0" smtClean="0"/>
            <a:t>CONCLUSIONES</a:t>
          </a:r>
          <a:endParaRPr lang="es-ES" dirty="0"/>
        </a:p>
      </dgm:t>
    </dgm:pt>
    <dgm:pt modelId="{A33F70AB-BD1F-4EBC-B1F0-BCF151A94F92}" type="parTrans" cxnId="{B147FDB8-4B94-4881-8C35-B530CAAF8491}">
      <dgm:prSet/>
      <dgm:spPr/>
      <dgm:t>
        <a:bodyPr/>
        <a:lstStyle/>
        <a:p>
          <a:endParaRPr lang="es-ES"/>
        </a:p>
      </dgm:t>
    </dgm:pt>
    <dgm:pt modelId="{81A2D2F0-7701-42D0-B421-D3DAB0387C13}" type="sibTrans" cxnId="{B147FDB8-4B94-4881-8C35-B530CAAF8491}">
      <dgm:prSet/>
      <dgm:spPr/>
      <dgm:t>
        <a:bodyPr/>
        <a:lstStyle/>
        <a:p>
          <a:endParaRPr lang="es-ES"/>
        </a:p>
      </dgm:t>
    </dgm:pt>
    <dgm:pt modelId="{F18588B8-81E6-43C4-9751-A0211A9C2C87}">
      <dgm:prSet phldrT="[Texto]"/>
      <dgm:spPr/>
      <dgm:t>
        <a:bodyPr/>
        <a:lstStyle/>
        <a:p>
          <a:r>
            <a:rPr lang="es-ES" dirty="0" smtClean="0"/>
            <a:t>RECOMENDACIONES</a:t>
          </a:r>
          <a:endParaRPr lang="es-ES" dirty="0"/>
        </a:p>
      </dgm:t>
    </dgm:pt>
    <dgm:pt modelId="{C2A88119-7A1C-4A6B-8CF3-53E69328B56C}" type="parTrans" cxnId="{4497CB02-337F-4904-A612-0D0487DCC574}">
      <dgm:prSet/>
      <dgm:spPr/>
      <dgm:t>
        <a:bodyPr/>
        <a:lstStyle/>
        <a:p>
          <a:endParaRPr lang="es-ES"/>
        </a:p>
      </dgm:t>
    </dgm:pt>
    <dgm:pt modelId="{FDF8CFA0-7101-411A-97EF-74F3772890D6}" type="sibTrans" cxnId="{4497CB02-337F-4904-A612-0D0487DCC574}">
      <dgm:prSet/>
      <dgm:spPr/>
      <dgm:t>
        <a:bodyPr/>
        <a:lstStyle/>
        <a:p>
          <a:endParaRPr lang="es-ES"/>
        </a:p>
      </dgm:t>
    </dgm:pt>
    <dgm:pt modelId="{98CC9868-4040-46D4-ABA5-E1B9C52E66F3}" type="pres">
      <dgm:prSet presAssocID="{8F7F2435-6CD7-4F0F-9938-20B098947FF7}" presName="linear" presStyleCnt="0">
        <dgm:presLayoutVars>
          <dgm:animLvl val="lvl"/>
          <dgm:resizeHandles val="exact"/>
        </dgm:presLayoutVars>
      </dgm:prSet>
      <dgm:spPr/>
    </dgm:pt>
    <dgm:pt modelId="{694452B3-3447-4E69-A097-AA1420D7F835}" type="pres">
      <dgm:prSet presAssocID="{BD60CC05-A129-405F-80CF-FDC264B395FE}" presName="parentText" presStyleLbl="node1" presStyleIdx="0" presStyleCnt="2">
        <dgm:presLayoutVars>
          <dgm:chMax val="0"/>
          <dgm:bulletEnabled val="1"/>
        </dgm:presLayoutVars>
      </dgm:prSet>
      <dgm:spPr/>
    </dgm:pt>
    <dgm:pt modelId="{30930459-8998-4285-BBC6-23E7B617D624}" type="pres">
      <dgm:prSet presAssocID="{81A2D2F0-7701-42D0-B421-D3DAB0387C13}" presName="spacer" presStyleCnt="0"/>
      <dgm:spPr/>
    </dgm:pt>
    <dgm:pt modelId="{5C6E9A92-FE4E-4E62-8C62-21A8EA11EB34}" type="pres">
      <dgm:prSet presAssocID="{F18588B8-81E6-43C4-9751-A0211A9C2C87}" presName="parentText" presStyleLbl="node1" presStyleIdx="1" presStyleCnt="2">
        <dgm:presLayoutVars>
          <dgm:chMax val="0"/>
          <dgm:bulletEnabled val="1"/>
        </dgm:presLayoutVars>
      </dgm:prSet>
      <dgm:spPr/>
    </dgm:pt>
  </dgm:ptLst>
  <dgm:cxnLst>
    <dgm:cxn modelId="{7F8AA8C1-1072-46A1-8566-D162E09F7F7E}" type="presOf" srcId="{F18588B8-81E6-43C4-9751-A0211A9C2C87}" destId="{5C6E9A92-FE4E-4E62-8C62-21A8EA11EB34}" srcOrd="0" destOrd="0" presId="urn:microsoft.com/office/officeart/2005/8/layout/vList2"/>
    <dgm:cxn modelId="{4497CB02-337F-4904-A612-0D0487DCC574}" srcId="{8F7F2435-6CD7-4F0F-9938-20B098947FF7}" destId="{F18588B8-81E6-43C4-9751-A0211A9C2C87}" srcOrd="1" destOrd="0" parTransId="{C2A88119-7A1C-4A6B-8CF3-53E69328B56C}" sibTransId="{FDF8CFA0-7101-411A-97EF-74F3772890D6}"/>
    <dgm:cxn modelId="{DAF13B81-7395-4840-89B3-1D9269AE6757}" type="presOf" srcId="{8F7F2435-6CD7-4F0F-9938-20B098947FF7}" destId="{98CC9868-4040-46D4-ABA5-E1B9C52E66F3}" srcOrd="0" destOrd="0" presId="urn:microsoft.com/office/officeart/2005/8/layout/vList2"/>
    <dgm:cxn modelId="{B147FDB8-4B94-4881-8C35-B530CAAF8491}" srcId="{8F7F2435-6CD7-4F0F-9938-20B098947FF7}" destId="{BD60CC05-A129-405F-80CF-FDC264B395FE}" srcOrd="0" destOrd="0" parTransId="{A33F70AB-BD1F-4EBC-B1F0-BCF151A94F92}" sibTransId="{81A2D2F0-7701-42D0-B421-D3DAB0387C13}"/>
    <dgm:cxn modelId="{3D53A4BC-F66E-41AC-A5B5-439BA92D5AD7}" type="presOf" srcId="{BD60CC05-A129-405F-80CF-FDC264B395FE}" destId="{694452B3-3447-4E69-A097-AA1420D7F835}" srcOrd="0" destOrd="0" presId="urn:microsoft.com/office/officeart/2005/8/layout/vList2"/>
    <dgm:cxn modelId="{BDE81105-B093-47F3-8489-112B3AA216A0}" type="presParOf" srcId="{98CC9868-4040-46D4-ABA5-E1B9C52E66F3}" destId="{694452B3-3447-4E69-A097-AA1420D7F835}" srcOrd="0" destOrd="0" presId="urn:microsoft.com/office/officeart/2005/8/layout/vList2"/>
    <dgm:cxn modelId="{8A085F4D-3AE4-4A16-9FF6-EEEEE9ED018D}" type="presParOf" srcId="{98CC9868-4040-46D4-ABA5-E1B9C52E66F3}" destId="{30930459-8998-4285-BBC6-23E7B617D624}" srcOrd="1" destOrd="0" presId="urn:microsoft.com/office/officeart/2005/8/layout/vList2"/>
    <dgm:cxn modelId="{E55B7F20-6C10-420B-BB49-2043CB1A3757}" type="presParOf" srcId="{98CC9868-4040-46D4-ABA5-E1B9C52E66F3}" destId="{5C6E9A92-FE4E-4E62-8C62-21A8EA11EB34}" srcOrd="2" destOrd="0" presId="urn:microsoft.com/office/officeart/2005/8/layout/vList2"/>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C0B564-C44C-4802-A679-31E239E50C31}">
      <dsp:nvSpPr>
        <dsp:cNvPr id="0" name=""/>
        <dsp:cNvSpPr/>
      </dsp:nvSpPr>
      <dsp:spPr>
        <a:xfrm>
          <a:off x="1447360" y="47705"/>
          <a:ext cx="2289854" cy="2289854"/>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latin typeface="Cambria" pitchFamily="18" charset="0"/>
            </a:rPr>
            <a:t>RESISTENTE </a:t>
          </a:r>
          <a:endParaRPr lang="es-EC" sz="1800" kern="1200" dirty="0">
            <a:latin typeface="Cambria" pitchFamily="18" charset="0"/>
          </a:endParaRPr>
        </a:p>
      </dsp:txBody>
      <dsp:txXfrm>
        <a:off x="1752674" y="448429"/>
        <a:ext cx="1679226" cy="1030434"/>
      </dsp:txXfrm>
    </dsp:sp>
    <dsp:sp modelId="{A2F57D36-2097-4EE2-BBF2-B86F52D4EDEA}">
      <dsp:nvSpPr>
        <dsp:cNvPr id="0" name=""/>
        <dsp:cNvSpPr/>
      </dsp:nvSpPr>
      <dsp:spPr>
        <a:xfrm>
          <a:off x="2273616" y="1478864"/>
          <a:ext cx="2289854" cy="2289854"/>
        </a:xfrm>
        <a:prstGeom prst="ellipse">
          <a:avLst/>
        </a:prstGeom>
        <a:solidFill>
          <a:schemeClr val="accent3">
            <a:alpha val="50000"/>
            <a:hueOff val="5625132"/>
            <a:satOff val="-8440"/>
            <a:lumOff val="-137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latin typeface="Cambria" pitchFamily="18" charset="0"/>
            </a:rPr>
            <a:t>DURADERO </a:t>
          </a:r>
          <a:endParaRPr lang="es-EC" sz="1800" kern="1200" dirty="0">
            <a:latin typeface="Cambria" pitchFamily="18" charset="0"/>
          </a:endParaRPr>
        </a:p>
      </dsp:txBody>
      <dsp:txXfrm>
        <a:off x="2973930" y="2070410"/>
        <a:ext cx="1373912" cy="1259419"/>
      </dsp:txXfrm>
    </dsp:sp>
    <dsp:sp modelId="{404704A4-D104-4D1A-9315-72EA0884D0EE}">
      <dsp:nvSpPr>
        <dsp:cNvPr id="0" name=""/>
        <dsp:cNvSpPr/>
      </dsp:nvSpPr>
      <dsp:spPr>
        <a:xfrm>
          <a:off x="621105" y="1478864"/>
          <a:ext cx="2289854" cy="2289854"/>
        </a:xfrm>
        <a:prstGeom prst="ellipse">
          <a:avLst/>
        </a:prstGeom>
        <a:solidFill>
          <a:schemeClr val="accent3">
            <a:alpha val="50000"/>
            <a:hueOff val="11250264"/>
            <a:satOff val="-16880"/>
            <a:lumOff val="-274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latin typeface="Cambria" pitchFamily="18" charset="0"/>
            </a:rPr>
            <a:t>EXCELENTES ACABADOS</a:t>
          </a:r>
          <a:endParaRPr lang="es-EC" sz="1800" kern="1200" dirty="0">
            <a:latin typeface="Cambria" pitchFamily="18" charset="0"/>
          </a:endParaRPr>
        </a:p>
      </dsp:txBody>
      <dsp:txXfrm>
        <a:off x="836732" y="2070410"/>
        <a:ext cx="1373912" cy="12594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A7BF8-C014-46D8-ABBF-190D90F80DC9}">
      <dsp:nvSpPr>
        <dsp:cNvPr id="0" name=""/>
        <dsp:cNvSpPr/>
      </dsp:nvSpPr>
      <dsp:spPr>
        <a:xfrm>
          <a:off x="594069" y="0"/>
          <a:ext cx="2279278" cy="80640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PERSPECTIVA DE LA INVESTIGACION </a:t>
          </a:r>
          <a:endParaRPr lang="es-EC" sz="1400" kern="1200" dirty="0">
            <a:latin typeface="Cambria" pitchFamily="18" charset="0"/>
          </a:endParaRPr>
        </a:p>
      </dsp:txBody>
      <dsp:txXfrm>
        <a:off x="594069" y="0"/>
        <a:ext cx="2279278" cy="806400"/>
      </dsp:txXfrm>
    </dsp:sp>
    <dsp:sp modelId="{8B91D8FD-F3EC-4DBA-8911-3D8C4174F499}">
      <dsp:nvSpPr>
        <dsp:cNvPr id="0" name=""/>
        <dsp:cNvSpPr/>
      </dsp:nvSpPr>
      <dsp:spPr>
        <a:xfrm>
          <a:off x="3114342" y="0"/>
          <a:ext cx="2048007" cy="80640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latin typeface="Cambria" pitchFamily="18" charset="0"/>
            </a:rPr>
            <a:t>DEFINICION DEL PROBLEMA </a:t>
          </a:r>
          <a:endParaRPr lang="es-EC" sz="1400" b="0" kern="1200" dirty="0">
            <a:latin typeface="Cambria" pitchFamily="18" charset="0"/>
          </a:endParaRPr>
        </a:p>
      </dsp:txBody>
      <dsp:txXfrm>
        <a:off x="3114342" y="0"/>
        <a:ext cx="2048007" cy="806400"/>
      </dsp:txXfrm>
    </dsp:sp>
    <dsp:sp modelId="{9F527FD4-D81E-4261-A5AC-5BFD41FE4603}">
      <dsp:nvSpPr>
        <dsp:cNvPr id="0" name=""/>
        <dsp:cNvSpPr/>
      </dsp:nvSpPr>
      <dsp:spPr>
        <a:xfrm>
          <a:off x="2613599" y="3427199"/>
          <a:ext cx="604800" cy="604800"/>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A646C86A-182D-4990-8760-80C0ABED3297}">
      <dsp:nvSpPr>
        <dsp:cNvPr id="0" name=""/>
        <dsp:cNvSpPr/>
      </dsp:nvSpPr>
      <dsp:spPr>
        <a:xfrm rot="240000">
          <a:off x="1101045" y="3168036"/>
          <a:ext cx="3629908" cy="25382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17A2560-062A-4A7C-9E1B-B53DCA6A0CBD}">
      <dsp:nvSpPr>
        <dsp:cNvPr id="0" name=""/>
        <dsp:cNvSpPr/>
      </dsp:nvSpPr>
      <dsp:spPr>
        <a:xfrm rot="240000">
          <a:off x="3280490" y="2533404"/>
          <a:ext cx="1448299" cy="67475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latin typeface="Cambria" pitchFamily="18" charset="0"/>
            </a:rPr>
            <a:t>FORMULACION DE HIPOTESIS </a:t>
          </a:r>
          <a:endParaRPr lang="es-EC" sz="1400" kern="1200" dirty="0">
            <a:latin typeface="Cambria" pitchFamily="18" charset="0"/>
          </a:endParaRPr>
        </a:p>
      </dsp:txBody>
      <dsp:txXfrm rot="240000">
        <a:off x="3280490" y="2533404"/>
        <a:ext cx="1448299" cy="674759"/>
      </dsp:txXfrm>
    </dsp:sp>
    <dsp:sp modelId="{3F67378C-D619-443C-A9A2-EA334B8A9169}">
      <dsp:nvSpPr>
        <dsp:cNvPr id="0" name=""/>
        <dsp:cNvSpPr/>
      </dsp:nvSpPr>
      <dsp:spPr>
        <a:xfrm rot="240000">
          <a:off x="3332906" y="1807644"/>
          <a:ext cx="1448299" cy="67475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latin typeface="Cambria" pitchFamily="18" charset="0"/>
            </a:rPr>
            <a:t>INFORMACION SEGUNDARIA </a:t>
          </a:r>
          <a:endParaRPr lang="es-EC" sz="1400" kern="1200" dirty="0">
            <a:latin typeface="Cambria" pitchFamily="18" charset="0"/>
          </a:endParaRPr>
        </a:p>
      </dsp:txBody>
      <dsp:txXfrm rot="240000">
        <a:off x="3332906" y="1807644"/>
        <a:ext cx="1448299" cy="674759"/>
      </dsp:txXfrm>
    </dsp:sp>
    <dsp:sp modelId="{A5634033-F256-4847-941A-3CADBBBE0C68}">
      <dsp:nvSpPr>
        <dsp:cNvPr id="0" name=""/>
        <dsp:cNvSpPr/>
      </dsp:nvSpPr>
      <dsp:spPr>
        <a:xfrm rot="240000">
          <a:off x="3343434" y="1042779"/>
          <a:ext cx="1447307" cy="6889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latin typeface="Cambria" pitchFamily="18" charset="0"/>
            </a:rPr>
            <a:t>INFORMACION PRIMARIA </a:t>
          </a:r>
          <a:endParaRPr lang="es-EC" sz="1400" kern="1200" dirty="0">
            <a:latin typeface="Cambria" pitchFamily="18" charset="0"/>
          </a:endParaRPr>
        </a:p>
      </dsp:txBody>
      <dsp:txXfrm rot="240000">
        <a:off x="3343434" y="1042779"/>
        <a:ext cx="1447307" cy="688937"/>
      </dsp:txXfrm>
    </dsp:sp>
    <dsp:sp modelId="{999808DD-E71B-4FEF-8221-BCA7BC65F2EE}">
      <dsp:nvSpPr>
        <dsp:cNvPr id="0" name=""/>
        <dsp:cNvSpPr/>
      </dsp:nvSpPr>
      <dsp:spPr>
        <a:xfrm rot="240000">
          <a:off x="1198119" y="2358610"/>
          <a:ext cx="1451488" cy="6291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latin typeface="Cambria" pitchFamily="18" charset="0"/>
            </a:rPr>
            <a:t>DETERMINACION DE LAS FUENTES </a:t>
          </a:r>
          <a:endParaRPr lang="es-EC" sz="1400" b="0" kern="1200" dirty="0">
            <a:latin typeface="Cambria" pitchFamily="18" charset="0"/>
          </a:endParaRPr>
        </a:p>
      </dsp:txBody>
      <dsp:txXfrm rot="240000">
        <a:off x="1198119" y="2358610"/>
        <a:ext cx="1451488" cy="629146"/>
      </dsp:txXfrm>
    </dsp:sp>
    <dsp:sp modelId="{1AEDA6E5-8252-4283-8826-A907B37A78B2}">
      <dsp:nvSpPr>
        <dsp:cNvPr id="0" name=""/>
        <dsp:cNvSpPr/>
      </dsp:nvSpPr>
      <dsp:spPr>
        <a:xfrm rot="240000">
          <a:off x="1052561" y="1689030"/>
          <a:ext cx="1880375" cy="56738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latin typeface="Cambria" pitchFamily="18" charset="0"/>
            </a:rPr>
            <a:t>DEFINICION DE OBEJETIVOS </a:t>
          </a:r>
          <a:endParaRPr lang="es-EC" sz="1400" b="0" kern="1200" dirty="0">
            <a:latin typeface="Cambria" pitchFamily="18" charset="0"/>
          </a:endParaRPr>
        </a:p>
      </dsp:txBody>
      <dsp:txXfrm rot="240000">
        <a:off x="1052561" y="1689030"/>
        <a:ext cx="1880375" cy="5673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BB5134-A330-4743-87C9-30A59E0C49EC}">
      <dsp:nvSpPr>
        <dsp:cNvPr id="0" name=""/>
        <dsp:cNvSpPr/>
      </dsp:nvSpPr>
      <dsp:spPr>
        <a:xfrm rot="16200000">
          <a:off x="-964708" y="965529"/>
          <a:ext cx="4063999" cy="2132941"/>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C" sz="1800" kern="1200" dirty="0" smtClean="0">
              <a:latin typeface="Cambria" pitchFamily="18" charset="0"/>
            </a:rPr>
            <a:t>MUESTREO </a:t>
          </a:r>
        </a:p>
        <a:p>
          <a:pPr lvl="0" algn="ctr" defTabSz="800100">
            <a:lnSpc>
              <a:spcPct val="90000"/>
            </a:lnSpc>
            <a:spcBef>
              <a:spcPct val="0"/>
            </a:spcBef>
            <a:spcAft>
              <a:spcPct val="35000"/>
            </a:spcAft>
          </a:pPr>
          <a:r>
            <a:rPr lang="es-EC" sz="1800" kern="1200" dirty="0" smtClean="0">
              <a:latin typeface="Cambria" pitchFamily="18" charset="0"/>
            </a:rPr>
            <a:t>PROBABILISTICO</a:t>
          </a:r>
          <a:endParaRPr lang="es-EC" sz="1800" kern="1200" dirty="0">
            <a:latin typeface="Cambria" pitchFamily="18" charset="0"/>
          </a:endParaRPr>
        </a:p>
      </dsp:txBody>
      <dsp:txXfrm rot="16200000">
        <a:off x="-964708" y="965529"/>
        <a:ext cx="4063999" cy="2132941"/>
      </dsp:txXfrm>
    </dsp:sp>
    <dsp:sp modelId="{ECFBB05E-AF50-44A7-B135-F630E0873A01}">
      <dsp:nvSpPr>
        <dsp:cNvPr id="0" name=""/>
        <dsp:cNvSpPr/>
      </dsp:nvSpPr>
      <dsp:spPr>
        <a:xfrm rot="16200000">
          <a:off x="1328204" y="965529"/>
          <a:ext cx="4063999" cy="2132941"/>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C" sz="1800" kern="1200" dirty="0" smtClean="0">
              <a:latin typeface="Cambria" pitchFamily="18" charset="0"/>
            </a:rPr>
            <a:t>DEFINICION DE LA POBLACION OBJETIVO </a:t>
          </a:r>
          <a:endParaRPr lang="es-EC" sz="1800" kern="1200" dirty="0">
            <a:latin typeface="Cambria" pitchFamily="18" charset="0"/>
          </a:endParaRPr>
        </a:p>
      </dsp:txBody>
      <dsp:txXfrm rot="16200000">
        <a:off x="1328204" y="965529"/>
        <a:ext cx="4063999" cy="2132941"/>
      </dsp:txXfrm>
    </dsp:sp>
    <dsp:sp modelId="{1293CD09-E968-48DA-A6B8-F30C468E166B}">
      <dsp:nvSpPr>
        <dsp:cNvPr id="0" name=""/>
        <dsp:cNvSpPr/>
      </dsp:nvSpPr>
      <dsp:spPr>
        <a:xfrm rot="16200000">
          <a:off x="3621116" y="965529"/>
          <a:ext cx="4063999" cy="2132941"/>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C" sz="1800" kern="1200" dirty="0" smtClean="0">
              <a:latin typeface="Cambria" pitchFamily="18" charset="0"/>
            </a:rPr>
            <a:t>DETERMINACION DEL TAMAÑO DE </a:t>
          </a:r>
          <a:r>
            <a:rPr lang="es-EC" sz="1800" kern="1200" smtClean="0">
              <a:latin typeface="Cambria" pitchFamily="18" charset="0"/>
            </a:rPr>
            <a:t>LA MUESTRA </a:t>
          </a:r>
          <a:endParaRPr lang="es-EC" sz="1800" kern="1200" dirty="0">
            <a:latin typeface="Cambria" pitchFamily="18" charset="0"/>
          </a:endParaRPr>
        </a:p>
      </dsp:txBody>
      <dsp:txXfrm rot="16200000">
        <a:off x="3621116" y="965529"/>
        <a:ext cx="4063999" cy="21329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5A578-8C00-4B73-9CE3-F9C98FA275D3}">
      <dsp:nvSpPr>
        <dsp:cNvPr id="0" name=""/>
        <dsp:cNvSpPr/>
      </dsp:nvSpPr>
      <dsp:spPr>
        <a:xfrm>
          <a:off x="0" y="0"/>
          <a:ext cx="6696744" cy="121680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latin typeface="Cambria" pitchFamily="18" charset="0"/>
            </a:rPr>
            <a:t>MAQUINARIAS </a:t>
          </a:r>
          <a:endParaRPr lang="es-EC" sz="2800" kern="1200" dirty="0">
            <a:latin typeface="Cambria" pitchFamily="18" charset="0"/>
          </a:endParaRPr>
        </a:p>
      </dsp:txBody>
      <dsp:txXfrm>
        <a:off x="0" y="0"/>
        <a:ext cx="6696744" cy="1216800"/>
      </dsp:txXfrm>
    </dsp:sp>
    <dsp:sp modelId="{16DC3738-C678-49B3-8813-3F2453E07ACD}">
      <dsp:nvSpPr>
        <dsp:cNvPr id="0" name=""/>
        <dsp:cNvSpPr/>
      </dsp:nvSpPr>
      <dsp:spPr>
        <a:xfrm>
          <a:off x="0" y="1227856"/>
          <a:ext cx="6696744" cy="10764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262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s-EC" sz="2800" kern="1200" dirty="0" smtClean="0">
              <a:latin typeface="Cambria" pitchFamily="18" charset="0"/>
            </a:rPr>
            <a:t>EQUIPOS </a:t>
          </a:r>
          <a:endParaRPr lang="es-EC" sz="2800" kern="1200" dirty="0">
            <a:latin typeface="Cambria" pitchFamily="18" charset="0"/>
          </a:endParaRPr>
        </a:p>
      </dsp:txBody>
      <dsp:txXfrm>
        <a:off x="0" y="1227856"/>
        <a:ext cx="6696744" cy="1076400"/>
      </dsp:txXfrm>
    </dsp:sp>
    <dsp:sp modelId="{D3ED9B6B-9AB2-46DF-B2FE-7643A5E35F58}">
      <dsp:nvSpPr>
        <dsp:cNvPr id="0" name=""/>
        <dsp:cNvSpPr/>
      </dsp:nvSpPr>
      <dsp:spPr>
        <a:xfrm>
          <a:off x="0" y="2304256"/>
          <a:ext cx="6696744" cy="1216800"/>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latin typeface="Cambria" pitchFamily="18" charset="0"/>
            </a:rPr>
            <a:t>OBRA FÍSICAS </a:t>
          </a:r>
          <a:endParaRPr lang="es-EC" sz="2800" kern="1200" dirty="0">
            <a:latin typeface="Cambria" pitchFamily="18" charset="0"/>
          </a:endParaRPr>
        </a:p>
      </dsp:txBody>
      <dsp:txXfrm>
        <a:off x="0" y="2304256"/>
        <a:ext cx="6696744" cy="1216800"/>
      </dsp:txXfrm>
    </dsp:sp>
    <dsp:sp modelId="{B5C97824-6F82-4070-8C2B-69D6C6135A40}">
      <dsp:nvSpPr>
        <dsp:cNvPr id="0" name=""/>
        <dsp:cNvSpPr/>
      </dsp:nvSpPr>
      <dsp:spPr>
        <a:xfrm>
          <a:off x="0" y="3521056"/>
          <a:ext cx="6696744" cy="10764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262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s-EC" sz="2800" kern="1200" dirty="0" smtClean="0">
              <a:latin typeface="Cambria" pitchFamily="18" charset="0"/>
            </a:rPr>
            <a:t>LOCALIZACIÓN </a:t>
          </a:r>
          <a:endParaRPr lang="es-EC" sz="2800" kern="1200" dirty="0">
            <a:latin typeface="Cambria" pitchFamily="18" charset="0"/>
          </a:endParaRPr>
        </a:p>
      </dsp:txBody>
      <dsp:txXfrm>
        <a:off x="0" y="3521056"/>
        <a:ext cx="6696744"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5D43D-508F-4670-9027-533C92938458}" type="datetimeFigureOut">
              <a:rPr lang="es-EC" smtClean="0"/>
              <a:pPr/>
              <a:t>19/04/2012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9594F-71C0-4D8A-B084-D832C839D23A}"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9B9594F-71C0-4D8A-B084-D832C839D23A}"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9B9594F-71C0-4D8A-B084-D832C839D23A}" type="slidenum">
              <a:rPr lang="es-EC" smtClean="0"/>
              <a:pPr/>
              <a:t>40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r>
              <a:rPr lang="es-EC" smtClean="0"/>
              <a:t>19/04/2012</a:t>
            </a:r>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r>
              <a:rPr lang="es-EC" smtClean="0"/>
              <a:t>19/04/2012</a:t>
            </a:r>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r>
              <a:rPr lang="es-EC" smtClean="0"/>
              <a:t>19/04/2012</a:t>
            </a:r>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r>
              <a:rPr lang="es-EC" smtClean="0"/>
              <a:t>19/04/2012</a:t>
            </a:r>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r>
              <a:rPr lang="es-EC" smtClean="0"/>
              <a:t>19/04/2012</a:t>
            </a:r>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r>
              <a:rPr lang="es-EC" smtClean="0"/>
              <a:t>19/04/2012</a:t>
            </a:r>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r>
              <a:rPr lang="es-EC" smtClean="0"/>
              <a:t>19/04/2012</a:t>
            </a:r>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r>
              <a:rPr lang="es-EC" smtClean="0"/>
              <a:t>19/04/2012</a:t>
            </a:r>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smtClean="0"/>
              <a:t>19/04/2012</a:t>
            </a:r>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r>
              <a:rPr lang="es-EC" smtClean="0"/>
              <a:t>19/04/2012</a:t>
            </a:r>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9B57A56-5B7A-4DC8-A195-3B951FC9953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19/04/2012</a:t>
            </a:r>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077200" y="6356350"/>
            <a:ext cx="609600" cy="365125"/>
          </a:xfrm>
        </p:spPr>
        <p:txBody>
          <a:bodyPr/>
          <a:lstStyle/>
          <a:p>
            <a:fld id="{29B57A56-5B7A-4DC8-A195-3B951FC99537}" type="slidenum">
              <a:rPr lang="es-EC" smtClean="0"/>
              <a:pPr/>
              <a:t>‹Nº›</a:t>
            </a:fld>
            <a:endParaRPr lang="es-EC"/>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s-EC" smtClean="0"/>
              <a:t>19/04/2012</a:t>
            </a:r>
            <a:endParaRPr lang="es-EC"/>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B57A56-5B7A-4DC8-A195-3B951FC99537}" type="slidenum">
              <a:rPr lang="es-EC" smtClean="0"/>
              <a:pPr/>
              <a:t>‹Nº›</a:t>
            </a:fld>
            <a:endParaRPr lang="es-EC"/>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1000108"/>
            <a:ext cx="1143008" cy="1139198"/>
          </a:xfrm>
          <a:prstGeom prst="rect">
            <a:avLst/>
          </a:prstGeom>
          <a:noFill/>
          <a:ln w="9525">
            <a:noFill/>
            <a:miter lim="800000"/>
            <a:headEnd/>
            <a:tailEnd/>
          </a:ln>
          <a:effectLst/>
        </p:spPr>
      </p:pic>
      <p:sp>
        <p:nvSpPr>
          <p:cNvPr id="6" name="5 Marcador de número de diapositiva"/>
          <p:cNvSpPr>
            <a:spLocks noGrp="1"/>
          </p:cNvSpPr>
          <p:nvPr>
            <p:ph type="sldNum" sz="quarter" idx="12"/>
          </p:nvPr>
        </p:nvSpPr>
        <p:spPr/>
        <p:txBody>
          <a:bodyPr/>
          <a:lstStyle/>
          <a:p>
            <a:fld id="{29B57A56-5B7A-4DC8-A195-3B951FC99537}" type="slidenum">
              <a:rPr lang="es-EC" smtClean="0"/>
              <a:pPr/>
              <a:t>1</a:t>
            </a:fld>
            <a:endParaRPr lang="es-EC"/>
          </a:p>
        </p:txBody>
      </p:sp>
      <p:pic>
        <p:nvPicPr>
          <p:cNvPr id="1027" name="Picture 3"/>
          <p:cNvPicPr>
            <a:picLocks noChangeAspect="1" noChangeArrowheads="1"/>
          </p:cNvPicPr>
          <p:nvPr/>
        </p:nvPicPr>
        <p:blipFill>
          <a:blip r:embed="rId3" cstate="print"/>
          <a:srcRect/>
          <a:stretch>
            <a:fillRect/>
          </a:stretch>
        </p:blipFill>
        <p:spPr bwMode="auto">
          <a:xfrm>
            <a:off x="7923856" y="1071546"/>
            <a:ext cx="1220144" cy="1143008"/>
          </a:xfrm>
          <a:prstGeom prst="rect">
            <a:avLst/>
          </a:prstGeom>
          <a:noFill/>
          <a:ln w="9525">
            <a:noFill/>
            <a:miter lim="800000"/>
            <a:headEnd/>
            <a:tailEnd/>
          </a:ln>
          <a:effectLst/>
        </p:spPr>
      </p:pic>
      <p:sp>
        <p:nvSpPr>
          <p:cNvPr id="11" name="10 Rectángulo"/>
          <p:cNvSpPr/>
          <p:nvPr/>
        </p:nvSpPr>
        <p:spPr>
          <a:xfrm>
            <a:off x="1428728" y="714356"/>
            <a:ext cx="6429420"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latin typeface="Arial" pitchFamily="34" charset="0"/>
                <a:cs typeface="Arial" pitchFamily="34" charset="0"/>
              </a:rPr>
              <a:t>ESCUELA SUPERIOR POLITÉCNICA DEL LITORAL</a:t>
            </a:r>
          </a:p>
          <a:p>
            <a:pPr algn="ctr"/>
            <a:endParaRPr lang="es-ES" sz="2400" b="1" dirty="0" smtClean="0">
              <a:solidFill>
                <a:schemeClr val="tx1"/>
              </a:solidFill>
              <a:latin typeface="Arial" pitchFamily="34" charset="0"/>
              <a:cs typeface="Arial" pitchFamily="34" charset="0"/>
            </a:endParaRPr>
          </a:p>
          <a:p>
            <a:pPr algn="ctr"/>
            <a:r>
              <a:rPr lang="es-ES" b="1" dirty="0" smtClean="0">
                <a:solidFill>
                  <a:schemeClr val="tx1"/>
                </a:solidFill>
                <a:latin typeface="Arial" pitchFamily="34" charset="0"/>
                <a:cs typeface="Arial" pitchFamily="34" charset="0"/>
              </a:rPr>
              <a:t>FACULTAD DE ECONOMÍA Y NEGOCIOS</a:t>
            </a:r>
            <a:endParaRPr lang="es-ES" b="1" dirty="0">
              <a:solidFill>
                <a:schemeClr val="tx1"/>
              </a:solidFill>
              <a:latin typeface="Arial" pitchFamily="34" charset="0"/>
              <a:cs typeface="Arial" pitchFamily="34" charset="0"/>
            </a:endParaRPr>
          </a:p>
        </p:txBody>
      </p:sp>
      <p:sp>
        <p:nvSpPr>
          <p:cNvPr id="12" name="11 Rectángulo"/>
          <p:cNvSpPr/>
          <p:nvPr/>
        </p:nvSpPr>
        <p:spPr>
          <a:xfrm>
            <a:off x="3571868" y="2285992"/>
            <a:ext cx="2357454"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i="1" dirty="0" smtClean="0">
                <a:solidFill>
                  <a:schemeClr val="tx1"/>
                </a:solidFill>
              </a:rPr>
              <a:t>TESIS DE GRADO</a:t>
            </a:r>
            <a:endParaRPr lang="es-ES" b="1" i="1" dirty="0">
              <a:solidFill>
                <a:schemeClr val="tx1"/>
              </a:solidFill>
            </a:endParaRPr>
          </a:p>
        </p:txBody>
      </p:sp>
      <p:sp>
        <p:nvSpPr>
          <p:cNvPr id="13" name="12 Rectángulo"/>
          <p:cNvSpPr/>
          <p:nvPr/>
        </p:nvSpPr>
        <p:spPr>
          <a:xfrm>
            <a:off x="2571736" y="2928934"/>
            <a:ext cx="4214842"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lumMod val="50000"/>
                  </a:schemeClr>
                </a:solidFill>
              </a:rPr>
              <a:t>Presentado por:</a:t>
            </a:r>
          </a:p>
          <a:p>
            <a:pPr algn="ctr"/>
            <a:r>
              <a:rPr lang="es-ES" b="1" dirty="0" smtClean="0">
                <a:solidFill>
                  <a:schemeClr val="tx1"/>
                </a:solidFill>
              </a:rPr>
              <a:t>María Gabriela Menéndez Morales</a:t>
            </a:r>
            <a:endParaRPr lang="es-ES" b="1" dirty="0">
              <a:solidFill>
                <a:schemeClr val="tx1"/>
              </a:solidFill>
            </a:endParaRPr>
          </a:p>
        </p:txBody>
      </p:sp>
      <p:sp>
        <p:nvSpPr>
          <p:cNvPr id="14" name="13 Rectángulo"/>
          <p:cNvSpPr/>
          <p:nvPr/>
        </p:nvSpPr>
        <p:spPr>
          <a:xfrm>
            <a:off x="2714612" y="4071942"/>
            <a:ext cx="407196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lumMod val="50000"/>
                  </a:schemeClr>
                </a:solidFill>
              </a:rPr>
              <a:t>Director:</a:t>
            </a:r>
          </a:p>
          <a:p>
            <a:pPr algn="ctr"/>
            <a:r>
              <a:rPr lang="es-ES" b="1" dirty="0" smtClean="0">
                <a:solidFill>
                  <a:schemeClr val="tx1"/>
                </a:solidFill>
              </a:rPr>
              <a:t>Econ. Pedro Gando Cañarte, MBF</a:t>
            </a:r>
            <a:endParaRPr lang="es-ES" b="1" dirty="0">
              <a:solidFill>
                <a:schemeClr val="tx1"/>
              </a:solidFill>
            </a:endParaRPr>
          </a:p>
        </p:txBody>
      </p:sp>
      <p:pic>
        <p:nvPicPr>
          <p:cNvPr id="15" name="14 Imagen"/>
          <p:cNvPicPr/>
          <p:nvPr/>
        </p:nvPicPr>
        <p:blipFill>
          <a:blip r:embed="rId4" cstate="print"/>
          <a:srcRect/>
          <a:stretch>
            <a:fillRect/>
          </a:stretch>
        </p:blipFill>
        <p:spPr bwMode="auto">
          <a:xfrm>
            <a:off x="285720" y="5715016"/>
            <a:ext cx="2025898" cy="725532"/>
          </a:xfrm>
          <a:prstGeom prst="rect">
            <a:avLst/>
          </a:prstGeom>
          <a:noFill/>
          <a:ln w="9525">
            <a:noFill/>
            <a:miter lim="800000"/>
            <a:headEnd/>
            <a:tailEnd/>
          </a:ln>
        </p:spPr>
      </p:pic>
      <p:pic>
        <p:nvPicPr>
          <p:cNvPr id="16" name="15 Imagen"/>
          <p:cNvPicPr/>
          <p:nvPr/>
        </p:nvPicPr>
        <p:blipFill>
          <a:blip r:embed="rId4" cstate="print"/>
          <a:srcRect/>
          <a:stretch>
            <a:fillRect/>
          </a:stretch>
        </p:blipFill>
        <p:spPr bwMode="auto">
          <a:xfrm>
            <a:off x="6786578" y="5786454"/>
            <a:ext cx="2025898" cy="725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10</a:t>
            </a:fld>
            <a:endParaRPr lang="es-EC"/>
          </a:p>
        </p:txBody>
      </p:sp>
      <p:sp>
        <p:nvSpPr>
          <p:cNvPr id="7" name="6 CuadroTexto"/>
          <p:cNvSpPr txBox="1"/>
          <p:nvPr/>
        </p:nvSpPr>
        <p:spPr>
          <a:xfrm>
            <a:off x="1835696" y="404664"/>
            <a:ext cx="5472608" cy="553998"/>
          </a:xfrm>
          <a:prstGeom prst="rect">
            <a:avLst/>
          </a:prstGeom>
          <a:noFill/>
        </p:spPr>
        <p:txBody>
          <a:bodyPr wrap="square" rtlCol="0">
            <a:spAutoFit/>
          </a:bodyPr>
          <a:lstStyle/>
          <a:p>
            <a:pPr algn="ctr"/>
            <a:r>
              <a:rPr lang="es-EC" sz="3000" b="1" dirty="0" smtClean="0">
                <a:latin typeface="Cambria" pitchFamily="18" charset="0"/>
              </a:rPr>
              <a:t>SISTEMA DE DISTRIBUCIÓN </a:t>
            </a:r>
            <a:endParaRPr lang="es-EC" sz="3000" b="1" dirty="0">
              <a:latin typeface="Cambria"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395536" y="3717032"/>
            <a:ext cx="4650068" cy="2121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8 Llamada ovalada"/>
          <p:cNvSpPr/>
          <p:nvPr/>
        </p:nvSpPr>
        <p:spPr>
          <a:xfrm>
            <a:off x="4572000" y="1772816"/>
            <a:ext cx="3888432" cy="1368152"/>
          </a:xfrm>
          <a:prstGeom prst="wedgeEllipseCallout">
            <a:avLst>
              <a:gd name="adj1" fmla="val -35420"/>
              <a:gd name="adj2" fmla="val 106172"/>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latin typeface="Cambria" pitchFamily="18" charset="0"/>
                <a:cs typeface="Arial" pitchFamily="34" charset="0"/>
              </a:rPr>
              <a:t>ENTREGAS</a:t>
            </a:r>
            <a:r>
              <a:rPr lang="es-EC" sz="2400" dirty="0" smtClean="0">
                <a:solidFill>
                  <a:schemeClr val="tx1"/>
                </a:solidFill>
                <a:latin typeface="Cambria" pitchFamily="18" charset="0"/>
              </a:rPr>
              <a:t> INMEDIATAS </a:t>
            </a:r>
          </a:p>
          <a:p>
            <a:pPr algn="ctr"/>
            <a:r>
              <a:rPr lang="es-EC" sz="2400" dirty="0" smtClean="0">
                <a:solidFill>
                  <a:schemeClr val="tx1"/>
                </a:solidFill>
                <a:latin typeface="Cambria" pitchFamily="18" charset="0"/>
              </a:rPr>
              <a:t>A DOMICILIO </a:t>
            </a:r>
            <a:endParaRPr lang="es-EC" sz="2400" dirty="0">
              <a:solidFill>
                <a:schemeClr val="tx1"/>
              </a:solidFill>
              <a:latin typeface="Cambria" pitchFamily="18" charset="0"/>
            </a:endParaRPr>
          </a:p>
        </p:txBody>
      </p:sp>
      <p:pic>
        <p:nvPicPr>
          <p:cNvPr id="10" name="9 Imagen"/>
          <p:cNvPicPr/>
          <p:nvPr/>
        </p:nvPicPr>
        <p:blipFill>
          <a:blip r:embed="rId3" cstate="print"/>
          <a:srcRect b="6732"/>
          <a:stretch>
            <a:fillRect/>
          </a:stretch>
        </p:blipFill>
        <p:spPr bwMode="auto">
          <a:xfrm>
            <a:off x="755576" y="980728"/>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11</a:t>
            </a:fld>
            <a:endParaRPr lang="es-EC"/>
          </a:p>
        </p:txBody>
      </p:sp>
      <p:sp>
        <p:nvSpPr>
          <p:cNvPr id="7" name="6 CuadroTexto"/>
          <p:cNvSpPr txBox="1"/>
          <p:nvPr/>
        </p:nvSpPr>
        <p:spPr>
          <a:xfrm>
            <a:off x="1043608" y="476672"/>
            <a:ext cx="6912768" cy="523220"/>
          </a:xfrm>
          <a:prstGeom prst="rect">
            <a:avLst/>
          </a:prstGeom>
          <a:noFill/>
        </p:spPr>
        <p:txBody>
          <a:bodyPr wrap="square" rtlCol="0">
            <a:spAutoFit/>
          </a:bodyPr>
          <a:lstStyle/>
          <a:p>
            <a:pPr algn="ctr"/>
            <a:r>
              <a:rPr lang="es-EC" sz="2800" b="1" dirty="0" smtClean="0">
                <a:latin typeface="Cambria" pitchFamily="18" charset="0"/>
              </a:rPr>
              <a:t>PRESENTACIÓN </a:t>
            </a:r>
            <a:r>
              <a:rPr lang="es-EC" sz="2800" b="1" dirty="0" smtClean="0">
                <a:latin typeface="Cambria" pitchFamily="18" charset="0"/>
              </a:rPr>
              <a:t>DE LOGO Y SLOGAN </a:t>
            </a:r>
            <a:endParaRPr lang="es-EC" sz="2800" b="1" dirty="0">
              <a:latin typeface="Cambria" pitchFamily="18" charset="0"/>
            </a:endParaRPr>
          </a:p>
        </p:txBody>
      </p:sp>
      <p:pic>
        <p:nvPicPr>
          <p:cNvPr id="9" name="8 Imagen"/>
          <p:cNvPicPr/>
          <p:nvPr/>
        </p:nvPicPr>
        <p:blipFill>
          <a:blip r:embed="rId2" cstate="print"/>
          <a:srcRect/>
          <a:stretch>
            <a:fillRect/>
          </a:stretch>
        </p:blipFill>
        <p:spPr bwMode="auto">
          <a:xfrm rot="20867285">
            <a:off x="970983" y="2145980"/>
            <a:ext cx="5781994" cy="1974356"/>
          </a:xfrm>
          <a:prstGeom prst="rect">
            <a:avLst/>
          </a:prstGeom>
          <a:noFill/>
          <a:ln w="9525">
            <a:noFill/>
            <a:miter lim="800000"/>
            <a:headEnd/>
            <a:tailEnd/>
          </a:ln>
        </p:spPr>
      </p:pic>
      <p:sp>
        <p:nvSpPr>
          <p:cNvPr id="11" name="10 Nube"/>
          <p:cNvSpPr/>
          <p:nvPr/>
        </p:nvSpPr>
        <p:spPr>
          <a:xfrm rot="21438425">
            <a:off x="4762821" y="3801898"/>
            <a:ext cx="3661497" cy="2078470"/>
          </a:xfrm>
          <a:prstGeom prst="cloud">
            <a:avLst/>
          </a:prstGeom>
          <a:ln/>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i="1" dirty="0" smtClean="0">
                <a:solidFill>
                  <a:schemeClr val="tx1"/>
                </a:solidFill>
                <a:latin typeface="Cambria" pitchFamily="18" charset="0"/>
              </a:rPr>
              <a:t>LIDERES EN  ARTESANIAS </a:t>
            </a:r>
            <a:endParaRPr lang="es-EC" b="1" i="1" dirty="0">
              <a:solidFill>
                <a:schemeClr val="tx1"/>
              </a:solidFill>
              <a:latin typeface="Cambria" pitchFamily="18" charset="0"/>
            </a:endParaRPr>
          </a:p>
        </p:txBody>
      </p:sp>
      <p:pic>
        <p:nvPicPr>
          <p:cNvPr id="12" name="11 Imagen"/>
          <p:cNvPicPr/>
          <p:nvPr/>
        </p:nvPicPr>
        <p:blipFill>
          <a:blip r:embed="rId3" cstate="print"/>
          <a:srcRect b="6732"/>
          <a:stretch>
            <a:fillRect/>
          </a:stretch>
        </p:blipFill>
        <p:spPr bwMode="auto">
          <a:xfrm>
            <a:off x="827584" y="1052736"/>
            <a:ext cx="7776864" cy="648072"/>
          </a:xfrm>
          <a:prstGeom prst="rect">
            <a:avLst/>
          </a:prstGeom>
          <a:noFill/>
        </p:spPr>
      </p:pic>
      <p:sp>
        <p:nvSpPr>
          <p:cNvPr id="13" name="12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12</a:t>
            </a:fld>
            <a:endParaRPr lang="es-EC"/>
          </a:p>
        </p:txBody>
      </p:sp>
      <p:sp>
        <p:nvSpPr>
          <p:cNvPr id="7" name="6 CuadroTexto"/>
          <p:cNvSpPr txBox="1"/>
          <p:nvPr/>
        </p:nvSpPr>
        <p:spPr>
          <a:xfrm>
            <a:off x="1403648" y="332657"/>
            <a:ext cx="6984776" cy="1169551"/>
          </a:xfrm>
          <a:prstGeom prst="rect">
            <a:avLst/>
          </a:prstGeom>
          <a:noFill/>
        </p:spPr>
        <p:txBody>
          <a:bodyPr wrap="square" rtlCol="0">
            <a:spAutoFit/>
          </a:bodyPr>
          <a:lstStyle/>
          <a:p>
            <a:pPr algn="ctr"/>
            <a:endParaRPr lang="es-EC" sz="2000" b="1" dirty="0" smtClean="0"/>
          </a:p>
          <a:p>
            <a:pPr algn="ctr"/>
            <a:r>
              <a:rPr lang="es-EC" sz="3000" b="1" dirty="0" smtClean="0">
                <a:latin typeface="Cambria" pitchFamily="18" charset="0"/>
              </a:rPr>
              <a:t>INVESTIGACIÓN </a:t>
            </a:r>
            <a:r>
              <a:rPr lang="es-EC" sz="3000" b="1" dirty="0" smtClean="0">
                <a:latin typeface="Cambria" pitchFamily="18" charset="0"/>
              </a:rPr>
              <a:t>DEL MERCADO </a:t>
            </a:r>
          </a:p>
          <a:p>
            <a:pPr algn="ctr"/>
            <a:endParaRPr lang="es-EC" sz="2000" dirty="0"/>
          </a:p>
        </p:txBody>
      </p:sp>
      <p:graphicFrame>
        <p:nvGraphicFramePr>
          <p:cNvPr id="8" name="7 Diagrama"/>
          <p:cNvGraphicFramePr/>
          <p:nvPr/>
        </p:nvGraphicFramePr>
        <p:xfrm>
          <a:off x="1547664" y="2132856"/>
          <a:ext cx="5832000" cy="4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a:blip r:embed="rId6" cstate="print"/>
          <a:srcRect b="6732"/>
          <a:stretch>
            <a:fillRect/>
          </a:stretch>
        </p:blipFill>
        <p:spPr bwMode="auto">
          <a:xfrm>
            <a:off x="827584" y="1340768"/>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13</a:t>
            </a:fld>
            <a:endParaRPr lang="es-EC"/>
          </a:p>
        </p:txBody>
      </p:sp>
      <p:sp>
        <p:nvSpPr>
          <p:cNvPr id="8" name="7 CuadroTexto"/>
          <p:cNvSpPr txBox="1"/>
          <p:nvPr/>
        </p:nvSpPr>
        <p:spPr>
          <a:xfrm>
            <a:off x="1259632" y="332656"/>
            <a:ext cx="6912768" cy="553998"/>
          </a:xfrm>
          <a:prstGeom prst="rect">
            <a:avLst/>
          </a:prstGeom>
          <a:noFill/>
        </p:spPr>
        <p:txBody>
          <a:bodyPr wrap="square" rtlCol="0">
            <a:spAutoFit/>
          </a:bodyPr>
          <a:lstStyle/>
          <a:p>
            <a:pPr algn="ctr"/>
            <a:r>
              <a:rPr lang="es-EC" sz="3000" b="1" dirty="0" smtClean="0">
                <a:latin typeface="Cambria" pitchFamily="18" charset="0"/>
              </a:rPr>
              <a:t>PLANEACIÓN </a:t>
            </a:r>
            <a:r>
              <a:rPr lang="es-EC" sz="3000" b="1" dirty="0" smtClean="0">
                <a:latin typeface="Cambria" pitchFamily="18" charset="0"/>
              </a:rPr>
              <a:t>DE LA </a:t>
            </a:r>
            <a:r>
              <a:rPr lang="es-EC" sz="3000" b="1" dirty="0" smtClean="0">
                <a:latin typeface="Cambria" pitchFamily="18" charset="0"/>
              </a:rPr>
              <a:t>INVESTIGACIÓN </a:t>
            </a:r>
            <a:endParaRPr lang="es-EC" sz="3000" b="1" dirty="0">
              <a:latin typeface="Cambria" pitchFamily="18" charset="0"/>
            </a:endParaRPr>
          </a:p>
        </p:txBody>
      </p:sp>
      <p:graphicFrame>
        <p:nvGraphicFramePr>
          <p:cNvPr id="9" name="8 Diagrama"/>
          <p:cNvGraphicFramePr/>
          <p:nvPr/>
        </p:nvGraphicFramePr>
        <p:xfrm>
          <a:off x="1331640" y="1772816"/>
          <a:ext cx="67204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p:cNvPicPr/>
          <p:nvPr/>
        </p:nvPicPr>
        <p:blipFill>
          <a:blip r:embed="rId6" cstate="print"/>
          <a:srcRect b="6732"/>
          <a:stretch>
            <a:fillRect/>
          </a:stretch>
        </p:blipFill>
        <p:spPr bwMode="auto">
          <a:xfrm>
            <a:off x="683568" y="908720"/>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14</a:t>
            </a:fld>
            <a:endParaRPr lang="es-EC"/>
          </a:p>
        </p:txBody>
      </p:sp>
      <p:sp>
        <p:nvSpPr>
          <p:cNvPr id="7" name="6 CuadroTexto"/>
          <p:cNvSpPr txBox="1"/>
          <p:nvPr/>
        </p:nvSpPr>
        <p:spPr>
          <a:xfrm>
            <a:off x="1547664" y="476672"/>
            <a:ext cx="6120680" cy="553998"/>
          </a:xfrm>
          <a:prstGeom prst="rect">
            <a:avLst/>
          </a:prstGeom>
          <a:noFill/>
        </p:spPr>
        <p:txBody>
          <a:bodyPr wrap="square" rtlCol="0">
            <a:spAutoFit/>
          </a:bodyPr>
          <a:lstStyle/>
          <a:p>
            <a:pPr algn="ctr"/>
            <a:r>
              <a:rPr lang="es-EC" sz="3000" b="1" dirty="0" smtClean="0">
                <a:latin typeface="Cambria" pitchFamily="18" charset="0"/>
              </a:rPr>
              <a:t>ANÁLISIS DE LA ENCUESTA </a:t>
            </a:r>
            <a:endParaRPr lang="es-EC" sz="3000" b="1" dirty="0">
              <a:latin typeface="Cambria" pitchFamily="18" charset="0"/>
            </a:endParaRPr>
          </a:p>
        </p:txBody>
      </p:sp>
      <p:graphicFrame>
        <p:nvGraphicFramePr>
          <p:cNvPr id="8" name="7 Gráfico"/>
          <p:cNvGraphicFramePr/>
          <p:nvPr/>
        </p:nvGraphicFramePr>
        <p:xfrm>
          <a:off x="755576" y="1772816"/>
          <a:ext cx="3672408"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4860032" y="3068960"/>
          <a:ext cx="3600400"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11 Imagen"/>
          <p:cNvPicPr/>
          <p:nvPr/>
        </p:nvPicPr>
        <p:blipFill>
          <a:blip r:embed="rId4" cstate="print"/>
          <a:srcRect b="6732"/>
          <a:stretch>
            <a:fillRect/>
          </a:stretch>
        </p:blipFill>
        <p:spPr bwMode="auto">
          <a:xfrm>
            <a:off x="755576" y="980728"/>
            <a:ext cx="7776864" cy="648072"/>
          </a:xfrm>
          <a:prstGeom prst="rect">
            <a:avLst/>
          </a:prstGeom>
          <a:noFill/>
        </p:spPr>
      </p:pic>
      <p:sp>
        <p:nvSpPr>
          <p:cNvPr id="13" name="12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15</a:t>
            </a:fld>
            <a:endParaRPr lang="es-EC"/>
          </a:p>
        </p:txBody>
      </p:sp>
      <p:graphicFrame>
        <p:nvGraphicFramePr>
          <p:cNvPr id="7" name="6 Gráfico"/>
          <p:cNvGraphicFramePr/>
          <p:nvPr/>
        </p:nvGraphicFramePr>
        <p:xfrm>
          <a:off x="971600" y="836712"/>
          <a:ext cx="4824536"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3347864" y="3573016"/>
          <a:ext cx="4860032" cy="2520280"/>
        </p:xfrm>
        <a:graphic>
          <a:graphicData uri="http://schemas.openxmlformats.org/drawingml/2006/chart">
            <c:chart xmlns:c="http://schemas.openxmlformats.org/drawingml/2006/chart" xmlns:r="http://schemas.openxmlformats.org/officeDocument/2006/relationships" r:id="rId3"/>
          </a:graphicData>
        </a:graphic>
      </p:graphicFrame>
      <p:pic>
        <p:nvPicPr>
          <p:cNvPr id="9" name="8 Imagen"/>
          <p:cNvPicPr/>
          <p:nvPr/>
        </p:nvPicPr>
        <p:blipFill>
          <a:blip r:embed="rId4" cstate="print"/>
          <a:srcRect b="6732"/>
          <a:stretch>
            <a:fillRect/>
          </a:stretch>
        </p:blipFill>
        <p:spPr bwMode="auto">
          <a:xfrm>
            <a:off x="755576" y="116632"/>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16</a:t>
            </a:fld>
            <a:endParaRPr lang="es-EC"/>
          </a:p>
        </p:txBody>
      </p:sp>
      <p:graphicFrame>
        <p:nvGraphicFramePr>
          <p:cNvPr id="7" name="6 Gráfico"/>
          <p:cNvGraphicFramePr/>
          <p:nvPr/>
        </p:nvGraphicFramePr>
        <p:xfrm>
          <a:off x="611560" y="1124744"/>
          <a:ext cx="3168352"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3923928" y="2924944"/>
          <a:ext cx="4824536" cy="3322693"/>
        </p:xfrm>
        <a:graphic>
          <a:graphicData uri="http://schemas.openxmlformats.org/drawingml/2006/chart">
            <c:chart xmlns:c="http://schemas.openxmlformats.org/drawingml/2006/chart" xmlns:r="http://schemas.openxmlformats.org/officeDocument/2006/relationships" r:id="rId3"/>
          </a:graphicData>
        </a:graphic>
      </p:graphicFrame>
      <p:pic>
        <p:nvPicPr>
          <p:cNvPr id="9" name="8 Imagen"/>
          <p:cNvPicPr/>
          <p:nvPr/>
        </p:nvPicPr>
        <p:blipFill>
          <a:blip r:embed="rId4" cstate="print"/>
          <a:srcRect b="6732"/>
          <a:stretch>
            <a:fillRect/>
          </a:stretch>
        </p:blipFill>
        <p:spPr bwMode="auto">
          <a:xfrm>
            <a:off x="683568" y="332656"/>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17</a:t>
            </a:fld>
            <a:endParaRPr lang="es-EC"/>
          </a:p>
        </p:txBody>
      </p:sp>
      <p:graphicFrame>
        <p:nvGraphicFramePr>
          <p:cNvPr id="7" name="6 Gráfico"/>
          <p:cNvGraphicFramePr/>
          <p:nvPr/>
        </p:nvGraphicFramePr>
        <p:xfrm>
          <a:off x="611560" y="1196752"/>
          <a:ext cx="3744416"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4283968" y="2852936"/>
          <a:ext cx="4248472" cy="3420216"/>
        </p:xfrm>
        <a:graphic>
          <a:graphicData uri="http://schemas.openxmlformats.org/drawingml/2006/chart">
            <c:chart xmlns:c="http://schemas.openxmlformats.org/drawingml/2006/chart" xmlns:r="http://schemas.openxmlformats.org/officeDocument/2006/relationships" r:id="rId3"/>
          </a:graphicData>
        </a:graphic>
      </p:graphicFrame>
      <p:pic>
        <p:nvPicPr>
          <p:cNvPr id="9" name="8 Imagen"/>
          <p:cNvPicPr/>
          <p:nvPr/>
        </p:nvPicPr>
        <p:blipFill>
          <a:blip r:embed="rId4" cstate="print"/>
          <a:srcRect b="6732"/>
          <a:stretch>
            <a:fillRect/>
          </a:stretch>
        </p:blipFill>
        <p:spPr bwMode="auto">
          <a:xfrm>
            <a:off x="755576" y="260648"/>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18</a:t>
            </a:fld>
            <a:endParaRPr lang="es-EC"/>
          </a:p>
        </p:txBody>
      </p:sp>
      <p:graphicFrame>
        <p:nvGraphicFramePr>
          <p:cNvPr id="7" name="6 Gráfico"/>
          <p:cNvGraphicFramePr/>
          <p:nvPr/>
        </p:nvGraphicFramePr>
        <p:xfrm>
          <a:off x="1331640" y="1772816"/>
          <a:ext cx="3888432" cy="2966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5652119" y="1700808"/>
          <a:ext cx="3096345" cy="2988192"/>
        </p:xfrm>
        <a:graphic>
          <a:graphicData uri="http://schemas.openxmlformats.org/drawingml/2006/chart">
            <c:chart xmlns:c="http://schemas.openxmlformats.org/drawingml/2006/chart" xmlns:r="http://schemas.openxmlformats.org/officeDocument/2006/relationships" r:id="rId3"/>
          </a:graphicData>
        </a:graphic>
      </p:graphicFrame>
      <p:pic>
        <p:nvPicPr>
          <p:cNvPr id="9" name="8 Imagen"/>
          <p:cNvPicPr/>
          <p:nvPr/>
        </p:nvPicPr>
        <p:blipFill>
          <a:blip r:embed="rId4" cstate="print"/>
          <a:srcRect b="6732"/>
          <a:stretch>
            <a:fillRect/>
          </a:stretch>
        </p:blipFill>
        <p:spPr bwMode="auto">
          <a:xfrm>
            <a:off x="683568" y="1340768"/>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19</a:t>
            </a:fld>
            <a:endParaRPr lang="es-EC" dirty="0"/>
          </a:p>
        </p:txBody>
      </p:sp>
      <p:graphicFrame>
        <p:nvGraphicFramePr>
          <p:cNvPr id="7" name="6 Gráfico"/>
          <p:cNvGraphicFramePr/>
          <p:nvPr/>
        </p:nvGraphicFramePr>
        <p:xfrm>
          <a:off x="2052588" y="1412776"/>
          <a:ext cx="5615756" cy="3780224"/>
        </p:xfrm>
        <a:graphic>
          <a:graphicData uri="http://schemas.openxmlformats.org/drawingml/2006/chart">
            <c:chart xmlns:c="http://schemas.openxmlformats.org/drawingml/2006/chart" xmlns:r="http://schemas.openxmlformats.org/officeDocument/2006/relationships" r:id="rId2"/>
          </a:graphicData>
        </a:graphic>
      </p:graphicFrame>
      <p:pic>
        <p:nvPicPr>
          <p:cNvPr id="8" name="7 Imagen"/>
          <p:cNvPicPr/>
          <p:nvPr/>
        </p:nvPicPr>
        <p:blipFill>
          <a:blip r:embed="rId3" cstate="print"/>
          <a:srcRect b="6732"/>
          <a:stretch>
            <a:fillRect/>
          </a:stretch>
        </p:blipFill>
        <p:spPr bwMode="auto">
          <a:xfrm>
            <a:off x="683568" y="1340768"/>
            <a:ext cx="7776864" cy="648072"/>
          </a:xfrm>
          <a:prstGeom prst="rect">
            <a:avLst/>
          </a:prstGeom>
          <a:noFill/>
        </p:spPr>
      </p:pic>
      <p:sp>
        <p:nvSpPr>
          <p:cNvPr id="9" name="8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186766" cy="1071570"/>
          </a:xfrm>
        </p:spPr>
        <p:txBody>
          <a:bodyPr/>
          <a:lstStyle/>
          <a:p>
            <a:pPr algn="ctr"/>
            <a:r>
              <a:rPr lang="es-ES" b="1" dirty="0" smtClean="0"/>
              <a:t>TEMA</a:t>
            </a:r>
            <a:endParaRPr lang="es-ES" b="1" dirty="0"/>
          </a:p>
        </p:txBody>
      </p:sp>
      <p:sp>
        <p:nvSpPr>
          <p:cNvPr id="4" name="3 Marcador de fecha"/>
          <p:cNvSpPr>
            <a:spLocks noGrp="1"/>
          </p:cNvSpPr>
          <p:nvPr>
            <p:ph type="dt" sz="half" idx="10"/>
          </p:nvPr>
        </p:nvSpPr>
        <p:spPr>
          <a:xfrm>
            <a:off x="3571868" y="6215082"/>
            <a:ext cx="2133600" cy="365125"/>
          </a:xfrm>
        </p:spPr>
        <p:txBody>
          <a:bodyPr/>
          <a:lstStyle/>
          <a:p>
            <a:pPr algn="ctr"/>
            <a:r>
              <a:rPr lang="es-EC" dirty="0" smtClean="0"/>
              <a:t>20</a:t>
            </a:r>
            <a:r>
              <a:rPr lang="es-EC" dirty="0" smtClean="0"/>
              <a:t>/04/2012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a:t>
            </a:fld>
            <a:endParaRPr lang="es-EC"/>
          </a:p>
        </p:txBody>
      </p:sp>
      <p:sp>
        <p:nvSpPr>
          <p:cNvPr id="9" name="8 Rectángulo"/>
          <p:cNvSpPr/>
          <p:nvPr/>
        </p:nvSpPr>
        <p:spPr>
          <a:xfrm>
            <a:off x="928662" y="2428868"/>
            <a:ext cx="7429552" cy="228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PROYECTO DE INVERSIÓN PARA LA COMERCIALIZACIÓN DE PRODUCTOS A BASE DE HILO DE NAILÓN  SINTÉTICO</a:t>
            </a:r>
            <a:endParaRPr lang="es-ES" sz="3200" b="1" dirty="0">
              <a:solidFill>
                <a:schemeClr val="tx1"/>
              </a:solidFill>
            </a:endParaRPr>
          </a:p>
        </p:txBody>
      </p:sp>
      <p:pic>
        <p:nvPicPr>
          <p:cNvPr id="10" name="9 Imagen"/>
          <p:cNvPicPr/>
          <p:nvPr/>
        </p:nvPicPr>
        <p:blipFill>
          <a:blip r:embed="rId2" cstate="print"/>
          <a:srcRect/>
          <a:stretch>
            <a:fillRect/>
          </a:stretch>
        </p:blipFill>
        <p:spPr bwMode="auto">
          <a:xfrm>
            <a:off x="482410" y="5421008"/>
            <a:ext cx="2025898" cy="725532"/>
          </a:xfrm>
          <a:prstGeom prst="rect">
            <a:avLst/>
          </a:prstGeom>
          <a:noFill/>
          <a:ln w="9525">
            <a:noFill/>
            <a:miter lim="800000"/>
            <a:headEnd/>
            <a:tailEnd/>
          </a:ln>
        </p:spPr>
      </p:pic>
      <p:pic>
        <p:nvPicPr>
          <p:cNvPr id="11" name="10 Imagen"/>
          <p:cNvPicPr/>
          <p:nvPr/>
        </p:nvPicPr>
        <p:blipFill>
          <a:blip r:embed="rId2" cstate="print"/>
          <a:srcRect/>
          <a:stretch>
            <a:fillRect/>
          </a:stretch>
        </p:blipFill>
        <p:spPr bwMode="auto">
          <a:xfrm>
            <a:off x="6786578" y="5500702"/>
            <a:ext cx="2025898" cy="7255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20</a:t>
            </a:fld>
            <a:endParaRPr lang="es-EC" dirty="0"/>
          </a:p>
        </p:txBody>
      </p:sp>
      <p:sp>
        <p:nvSpPr>
          <p:cNvPr id="7" name="6 CuadroTexto"/>
          <p:cNvSpPr txBox="1"/>
          <p:nvPr/>
        </p:nvSpPr>
        <p:spPr>
          <a:xfrm>
            <a:off x="2267744" y="260648"/>
            <a:ext cx="4896544" cy="553998"/>
          </a:xfrm>
          <a:prstGeom prst="rect">
            <a:avLst/>
          </a:prstGeom>
          <a:noFill/>
        </p:spPr>
        <p:txBody>
          <a:bodyPr wrap="square" rtlCol="0">
            <a:spAutoFit/>
          </a:bodyPr>
          <a:lstStyle/>
          <a:p>
            <a:pPr algn="ctr"/>
            <a:r>
              <a:rPr lang="es-EC" sz="3000" b="1" dirty="0" smtClean="0">
                <a:latin typeface="Cambria" pitchFamily="18" charset="0"/>
              </a:rPr>
              <a:t>ESTUDIO TÉCNICO </a:t>
            </a:r>
            <a:endParaRPr lang="es-EC" sz="3000" b="1" dirty="0">
              <a:latin typeface="Cambria" pitchFamily="18" charset="0"/>
            </a:endParaRPr>
          </a:p>
        </p:txBody>
      </p:sp>
      <p:graphicFrame>
        <p:nvGraphicFramePr>
          <p:cNvPr id="9" name="8 Diagrama"/>
          <p:cNvGraphicFramePr/>
          <p:nvPr/>
        </p:nvGraphicFramePr>
        <p:xfrm>
          <a:off x="1259632" y="1484784"/>
          <a:ext cx="66967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p:cNvPicPr/>
          <p:nvPr/>
        </p:nvPicPr>
        <p:blipFill>
          <a:blip r:embed="rId6" cstate="print"/>
          <a:srcRect b="6732"/>
          <a:stretch>
            <a:fillRect/>
          </a:stretch>
        </p:blipFill>
        <p:spPr bwMode="auto">
          <a:xfrm>
            <a:off x="899592" y="836712"/>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3357554" y="6286520"/>
            <a:ext cx="2133600" cy="365125"/>
          </a:xfrm>
        </p:spPr>
        <p:txBody>
          <a:bodyPr/>
          <a:lstStyle/>
          <a:p>
            <a:pPr algn="ctr"/>
            <a:r>
              <a:rPr lang="es-EC" dirty="0" smtClean="0"/>
              <a:t>20</a:t>
            </a:r>
            <a:r>
              <a:rPr lang="es-EC" dirty="0" smtClean="0"/>
              <a:t>/04/2012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21</a:t>
            </a:fld>
            <a:endParaRPr lang="es-EC"/>
          </a:p>
        </p:txBody>
      </p:sp>
      <p:pic>
        <p:nvPicPr>
          <p:cNvPr id="2050" name="Picture 2"/>
          <p:cNvPicPr>
            <a:picLocks noChangeAspect="1" noChangeArrowheads="1"/>
          </p:cNvPicPr>
          <p:nvPr/>
        </p:nvPicPr>
        <p:blipFill>
          <a:blip r:embed="rId2"/>
          <a:srcRect/>
          <a:stretch>
            <a:fillRect/>
          </a:stretch>
        </p:blipFill>
        <p:spPr bwMode="auto">
          <a:xfrm rot="5400000">
            <a:off x="2178825" y="-178617"/>
            <a:ext cx="4786349" cy="8001056"/>
          </a:xfrm>
          <a:prstGeom prst="rect">
            <a:avLst/>
          </a:prstGeom>
          <a:noFill/>
          <a:ln w="9525">
            <a:noFill/>
            <a:miter lim="800000"/>
            <a:headEnd/>
            <a:tailEnd/>
          </a:ln>
          <a:effectLst/>
        </p:spPr>
      </p:pic>
      <p:sp>
        <p:nvSpPr>
          <p:cNvPr id="8" name="7 Rectángulo"/>
          <p:cNvSpPr/>
          <p:nvPr/>
        </p:nvSpPr>
        <p:spPr>
          <a:xfrm>
            <a:off x="2071670" y="642918"/>
            <a:ext cx="478634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rPr>
              <a:t>DISEÑO DE PLANTA</a:t>
            </a:r>
            <a:endParaRPr lang="es-ES" sz="2400" b="1" dirty="0">
              <a:solidFill>
                <a:schemeClr val="tx1"/>
              </a:solidFill>
            </a:endParaRPr>
          </a:p>
        </p:txBody>
      </p:sp>
      <p:sp>
        <p:nvSpPr>
          <p:cNvPr id="9" name="8 Rectángulo"/>
          <p:cNvSpPr/>
          <p:nvPr/>
        </p:nvSpPr>
        <p:spPr>
          <a:xfrm>
            <a:off x="214282" y="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22</a:t>
            </a:fld>
            <a:endParaRPr lang="es-EC"/>
          </a:p>
        </p:txBody>
      </p:sp>
      <p:sp>
        <p:nvSpPr>
          <p:cNvPr id="8" name="7 CuadroTexto"/>
          <p:cNvSpPr txBox="1"/>
          <p:nvPr/>
        </p:nvSpPr>
        <p:spPr>
          <a:xfrm>
            <a:off x="827584" y="260648"/>
            <a:ext cx="7704856" cy="523220"/>
          </a:xfrm>
          <a:prstGeom prst="rect">
            <a:avLst/>
          </a:prstGeom>
          <a:noFill/>
        </p:spPr>
        <p:txBody>
          <a:bodyPr wrap="square" rtlCol="0">
            <a:spAutoFit/>
          </a:bodyPr>
          <a:lstStyle/>
          <a:p>
            <a:pPr algn="ctr"/>
            <a:r>
              <a:rPr lang="es-EC" sz="2800" b="1" dirty="0" smtClean="0">
                <a:latin typeface="Cambria" pitchFamily="18" charset="0"/>
              </a:rPr>
              <a:t>BALANCE MAQUINARIA Y EQUIPOS </a:t>
            </a:r>
            <a:endParaRPr lang="es-EC" sz="2800" b="1" dirty="0">
              <a:latin typeface="Cambria" pitchFamily="18" charset="0"/>
            </a:endParaRPr>
          </a:p>
        </p:txBody>
      </p:sp>
      <p:graphicFrame>
        <p:nvGraphicFramePr>
          <p:cNvPr id="9" name="8 Tabla"/>
          <p:cNvGraphicFramePr>
            <a:graphicFrameLocks noGrp="1"/>
          </p:cNvGraphicFramePr>
          <p:nvPr/>
        </p:nvGraphicFramePr>
        <p:xfrm>
          <a:off x="1835696" y="908720"/>
          <a:ext cx="5616625" cy="5550102"/>
        </p:xfrm>
        <a:graphic>
          <a:graphicData uri="http://schemas.openxmlformats.org/drawingml/2006/table">
            <a:tbl>
              <a:tblPr/>
              <a:tblGrid>
                <a:gridCol w="2081385"/>
                <a:gridCol w="300739"/>
                <a:gridCol w="802537"/>
                <a:gridCol w="803103"/>
                <a:gridCol w="511426"/>
                <a:gridCol w="1117435"/>
              </a:tblGrid>
              <a:tr h="82221">
                <a:tc gridSpan="6">
                  <a:txBody>
                    <a:bodyPr/>
                    <a:lstStyle/>
                    <a:p>
                      <a:pPr algn="ctr">
                        <a:spcAft>
                          <a:spcPts val="0"/>
                        </a:spcAft>
                      </a:pPr>
                      <a:r>
                        <a:rPr lang="es-EC" sz="800" b="1" u="sng" dirty="0">
                          <a:solidFill>
                            <a:srgbClr val="000000"/>
                          </a:solidFill>
                          <a:latin typeface="Calibri"/>
                          <a:ea typeface="Times New Roman"/>
                          <a:cs typeface="Times New Roman"/>
                        </a:rPr>
                        <a:t>BALANCE DE MAQUINARIA</a:t>
                      </a:r>
                      <a:endParaRPr lang="es-EC" sz="800" dirty="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4934">
                <a:tc>
                  <a:txBody>
                    <a:bodyPr/>
                    <a:lstStyle/>
                    <a:p>
                      <a:pPr>
                        <a:spcAft>
                          <a:spcPts val="0"/>
                        </a:spcAft>
                      </a:pPr>
                      <a:r>
                        <a:rPr lang="es-EC" sz="800" b="1">
                          <a:solidFill>
                            <a:srgbClr val="000000"/>
                          </a:solidFill>
                          <a:latin typeface="Calibri"/>
                          <a:ea typeface="Times New Roman"/>
                          <a:cs typeface="Times New Roman"/>
                        </a:rPr>
                        <a:t>DESCRIPCIÓN</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CANT</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COST. UNIT.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COST. TOTAL</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VIDA ÚTIL</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DEP. ANUAL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34934">
                <a:tc>
                  <a:txBody>
                    <a:bodyPr/>
                    <a:lstStyle/>
                    <a:p>
                      <a:pPr>
                        <a:spcAft>
                          <a:spcPts val="0"/>
                        </a:spcAft>
                      </a:pPr>
                      <a:r>
                        <a:rPr lang="es-EC" sz="800" dirty="0">
                          <a:solidFill>
                            <a:srgbClr val="000000"/>
                          </a:solidFill>
                          <a:latin typeface="Calibri"/>
                          <a:ea typeface="Times New Roman"/>
                          <a:cs typeface="Times New Roman"/>
                        </a:rPr>
                        <a:t>MAQUINARIA Y EQUIPO</a:t>
                      </a:r>
                      <a:endParaRPr lang="es-EC" sz="800" dirty="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M. Coser Ind. Recta y Zig-Zag LZ-2280N JUKI</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n-US" sz="800">
                          <a:solidFill>
                            <a:srgbClr val="000000"/>
                          </a:solidFill>
                          <a:latin typeface="Calibri"/>
                          <a:ea typeface="Times New Roman"/>
                          <a:cs typeface="Times New Roman"/>
                        </a:rPr>
                        <a:t>M. Coser Ind. 2 Agujas LH-3100 JUKI</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523,00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523,00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52,30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n-US" sz="800">
                          <a:solidFill>
                            <a:srgbClr val="000000"/>
                          </a:solidFill>
                          <a:latin typeface="Calibri"/>
                          <a:ea typeface="Times New Roman"/>
                          <a:cs typeface="Times New Roman"/>
                        </a:rPr>
                        <a:t>M. Coser Ind. OverlockNeumática MO-6700D JUKI</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Cortadora vertical 960C SINGER</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485,00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485,00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48,50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2715">
                <a:tc>
                  <a:txBody>
                    <a:bodyPr/>
                    <a:lstStyle/>
                    <a:p>
                      <a:pPr>
                        <a:spcAft>
                          <a:spcPts val="0"/>
                        </a:spcAft>
                      </a:pPr>
                      <a:r>
                        <a:rPr lang="es-EC" sz="800">
                          <a:solidFill>
                            <a:srgbClr val="000000"/>
                          </a:solidFill>
                          <a:latin typeface="Calibri"/>
                          <a:ea typeface="Times New Roman"/>
                          <a:cs typeface="Times New Roman"/>
                        </a:rPr>
                        <a:t>Bordadora Industrial 6 Cabezas - BES-1206B-BC BROTHER</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39.804,00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39.804,00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10</a:t>
                      </a:r>
                      <a:endParaRPr lang="es-EC" sz="800" dirty="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3.980,40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Hiladora</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40.000,00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40.000,00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Remachadora </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45,00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45,00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10</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4,50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b="1">
                          <a:solidFill>
                            <a:srgbClr val="000000"/>
                          </a:solidFill>
                          <a:latin typeface="Calibri"/>
                          <a:ea typeface="Times New Roman"/>
                          <a:cs typeface="Times New Roman"/>
                        </a:rPr>
                        <a:t>TOTAL MAQUINARIA Y EQUIPO</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82.327,00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8.232,70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EQUIPO DE COMPUTO Y COMUNICACIÓN</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Computadoras</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6</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800,00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4.800,00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Computadora Power Mac G5</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466,67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Fotocopiadora Brother HL-2280DW</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250,00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250,00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83,33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Teléfono Inalámbrico</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91,27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Radios VEROTELECOM profesionales VR-150</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120,00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Aire Acondicionado SPLIT</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b="1">
                          <a:solidFill>
                            <a:srgbClr val="000000"/>
                          </a:solidFill>
                          <a:latin typeface="Calibri"/>
                          <a:ea typeface="Times New Roman"/>
                          <a:cs typeface="Times New Roman"/>
                        </a:rPr>
                        <a:t>TOTAL EQUIPO DE COMPUTO Y COMUNICACIÓN</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7.683,80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2.561,27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MUEBLES Y ENSERES</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Mesas de Costura</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4</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800,00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3.200,00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640,00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Sillas plásticas</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7</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350,00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Escritorio Modelo Gerencial</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Escritorios</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Silla con ruedas</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79,80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399,00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79,80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Silla estática de espera</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Sillas de espera recepción</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320,00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Archivador metálico aéreo</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Repisa metálica de 4 cuerpos</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Bote de basura grande</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28,00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9,33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Bote de basura pequeño metálico</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4,67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Escoba</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4,67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a:solidFill>
                            <a:srgbClr val="000000"/>
                          </a:solidFill>
                          <a:latin typeface="Calibri"/>
                          <a:ea typeface="Times New Roman"/>
                          <a:cs typeface="Times New Roman"/>
                        </a:rPr>
                        <a:t>Trapeador</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2</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9,00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3</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b="1">
                          <a:solidFill>
                            <a:srgbClr val="000000"/>
                          </a:solidFill>
                          <a:latin typeface="Calibri"/>
                          <a:ea typeface="Times New Roman"/>
                          <a:cs typeface="Times New Roman"/>
                        </a:rPr>
                        <a:t>TOTAL MUEBLES Y ENSERES</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5.877,00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1.185,27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VEHICULO</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a:solidFill>
                            <a:srgbClr val="000000"/>
                          </a:solidFill>
                          <a:latin typeface="Calibri"/>
                          <a:ea typeface="Times New Roman"/>
                          <a:cs typeface="Times New Roman"/>
                        </a:rPr>
                        <a:t>Auto Mini Van N300</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14.790,00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14.790,00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5</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2.958,00 </a:t>
                      </a:r>
                      <a:endParaRPr lang="es-EC" sz="800" dirty="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34934">
                <a:tc>
                  <a:txBody>
                    <a:bodyPr/>
                    <a:lstStyle/>
                    <a:p>
                      <a:pPr>
                        <a:spcAft>
                          <a:spcPts val="0"/>
                        </a:spcAft>
                      </a:pPr>
                      <a:r>
                        <a:rPr lang="es-EC" sz="800" b="1">
                          <a:solidFill>
                            <a:srgbClr val="000000"/>
                          </a:solidFill>
                          <a:latin typeface="Calibri"/>
                          <a:ea typeface="Times New Roman"/>
                          <a:cs typeface="Times New Roman"/>
                        </a:rPr>
                        <a:t>TOTAL VEHICULO</a:t>
                      </a:r>
                      <a:endParaRPr lang="es-EC" sz="80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14.790,00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2.958,00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34934">
                <a:tc>
                  <a:txBody>
                    <a:bodyPr/>
                    <a:lstStyle/>
                    <a:p>
                      <a:pPr>
                        <a:spcAft>
                          <a:spcPts val="0"/>
                        </a:spcAft>
                      </a:pPr>
                      <a:r>
                        <a:rPr lang="es-EC" sz="800" b="1" dirty="0">
                          <a:solidFill>
                            <a:srgbClr val="000000"/>
                          </a:solidFill>
                          <a:latin typeface="Calibri"/>
                          <a:ea typeface="Times New Roman"/>
                          <a:cs typeface="Times New Roman"/>
                        </a:rPr>
                        <a:t>TOTAL ACTIVO FIJO</a:t>
                      </a:r>
                      <a:endParaRPr lang="es-EC" sz="800" dirty="0">
                        <a:latin typeface="Times New Roman"/>
                        <a:ea typeface="Times New Roman"/>
                        <a:cs typeface="Times New Roman"/>
                      </a:endParaRPr>
                    </a:p>
                  </a:txBody>
                  <a:tcPr marL="24772" marR="24772"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          110.677,80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dirty="0">
                          <a:solidFill>
                            <a:srgbClr val="000000"/>
                          </a:solidFill>
                          <a:latin typeface="Calibri"/>
                          <a:ea typeface="Times New Roman"/>
                          <a:cs typeface="Times New Roman"/>
                        </a:rPr>
                        <a:t> $                        14.937,23 </a:t>
                      </a:r>
                      <a:endParaRPr lang="es-EC" sz="800" dirty="0">
                        <a:latin typeface="Times New Roman"/>
                        <a:ea typeface="Times New Roman"/>
                        <a:cs typeface="Times New Roman"/>
                      </a:endParaRPr>
                    </a:p>
                  </a:txBody>
                  <a:tcPr marL="24772" marR="24772"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bl>
          </a:graphicData>
        </a:graphic>
      </p:graphicFrame>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23</a:t>
            </a:fld>
            <a:endParaRPr lang="es-EC"/>
          </a:p>
        </p:txBody>
      </p:sp>
      <p:graphicFrame>
        <p:nvGraphicFramePr>
          <p:cNvPr id="7" name="6 Tabla"/>
          <p:cNvGraphicFramePr>
            <a:graphicFrameLocks noGrp="1"/>
          </p:cNvGraphicFramePr>
          <p:nvPr/>
        </p:nvGraphicFramePr>
        <p:xfrm>
          <a:off x="1331640" y="1340758"/>
          <a:ext cx="6624736" cy="5091447"/>
        </p:xfrm>
        <a:graphic>
          <a:graphicData uri="http://schemas.openxmlformats.org/drawingml/2006/table">
            <a:tbl>
              <a:tblPr/>
              <a:tblGrid>
                <a:gridCol w="1887434"/>
                <a:gridCol w="836903"/>
                <a:gridCol w="624005"/>
                <a:gridCol w="774499"/>
                <a:gridCol w="936743"/>
                <a:gridCol w="922682"/>
                <a:gridCol w="642470"/>
              </a:tblGrid>
              <a:tr h="168397">
                <a:tc gridSpan="7">
                  <a:txBody>
                    <a:bodyPr/>
                    <a:lstStyle/>
                    <a:p>
                      <a:pPr algn="ctr">
                        <a:spcAft>
                          <a:spcPts val="0"/>
                        </a:spcAft>
                      </a:pPr>
                      <a:r>
                        <a:rPr lang="es-EC" sz="700" b="1" dirty="0">
                          <a:latin typeface="Calibri"/>
                          <a:ea typeface="Times New Roman"/>
                          <a:cs typeface="Times New Roman"/>
                        </a:rPr>
                        <a:t>NÓMINA DE SUELDOS MENSUAL</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814">
                <a:tc>
                  <a:txBody>
                    <a:bodyPr/>
                    <a:lstStyle/>
                    <a:p>
                      <a:pPr algn="ctr">
                        <a:spcAft>
                          <a:spcPts val="0"/>
                        </a:spcAft>
                      </a:pPr>
                      <a:r>
                        <a:rPr lang="es-EC" sz="700" b="1" dirty="0">
                          <a:latin typeface="Calibri"/>
                          <a:ea typeface="Times New Roman"/>
                          <a:cs typeface="Times New Roman"/>
                        </a:rPr>
                        <a:t>Cargo</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Sueldo</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Costo Hora</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Horas Trabajadas</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Ingreso Total</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Aporte IESS</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latin typeface="Calibri"/>
                          <a:ea typeface="Times New Roman"/>
                          <a:cs typeface="Times New Roman"/>
                        </a:rPr>
                        <a:t>Total a Recibir</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99147">
                <a:tc>
                  <a:txBody>
                    <a:bodyPr/>
                    <a:lstStyle/>
                    <a:p>
                      <a:pPr>
                        <a:spcAft>
                          <a:spcPts val="0"/>
                        </a:spcAft>
                      </a:pPr>
                      <a:r>
                        <a:rPr lang="es-EC" sz="700" dirty="0">
                          <a:solidFill>
                            <a:srgbClr val="000000"/>
                          </a:solidFill>
                          <a:latin typeface="Calibri"/>
                          <a:ea typeface="Times New Roman"/>
                          <a:cs typeface="Times New Roman"/>
                        </a:rPr>
                        <a:t>Presidente / Gerente general</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400,00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2,27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400,00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37,40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362,60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Recepcionista</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292,29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1,66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292,29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264,96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Jefe Administrativo financiero</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301,63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1,71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301,63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28,20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273,43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Contador</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372,72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2,12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372,72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34,85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337,87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Asistente contable</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294,92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294,92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267,34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Jefe de Ventas</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301,63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1,71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301,63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28,20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273,43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Vendedor</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294,92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294,92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267,34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Jefe de Mantenimiento</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294,92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294,92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267,34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Jefe de Producción</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Diseñador</a:t>
                      </a:r>
                      <a:endParaRPr lang="es-EC" sz="7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294,92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294,92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267,34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1355">
                <a:tc>
                  <a:txBody>
                    <a:bodyPr/>
                    <a:lstStyle/>
                    <a:p>
                      <a:pPr>
                        <a:spcAft>
                          <a:spcPts val="0"/>
                        </a:spcAft>
                      </a:pPr>
                      <a:r>
                        <a:rPr lang="es-EC" sz="700">
                          <a:solidFill>
                            <a:srgbClr val="000000"/>
                          </a:solidFill>
                          <a:latin typeface="Calibri"/>
                          <a:ea typeface="Times New Roman"/>
                          <a:cs typeface="Times New Roman"/>
                        </a:rPr>
                        <a:t>Bordador</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Operario Tejido Ropa de Bebé</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292,58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265,22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Operario Tejido Bolsos</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176</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292,58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265,22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Operario Tejido Calzado</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292,58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292,58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265,22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Operario Hiladora</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Asistente manufactura ropa de bebé</a:t>
                      </a:r>
                      <a:endParaRPr lang="es-EC" sz="7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27,30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Asistente manufactura bolsos</a:t>
                      </a:r>
                      <a:endParaRPr lang="es-EC" sz="7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Asistente manufactura calzado</a:t>
                      </a:r>
                      <a:endParaRPr lang="es-EC" sz="7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292,00 </a:t>
                      </a:r>
                      <a:endParaRPr lang="es-EC" sz="7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292,00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27,30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264,70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Jefe de Bodega</a:t>
                      </a:r>
                      <a:endParaRPr lang="es-EC" sz="7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293,46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1,67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293,46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27,44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266,02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Chofer</a:t>
                      </a:r>
                      <a:endParaRPr lang="es-EC" sz="7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293,75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1,67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293,75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27,47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266,28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a:solidFill>
                            <a:srgbClr val="000000"/>
                          </a:solidFill>
                          <a:latin typeface="Calibri"/>
                          <a:ea typeface="Times New Roman"/>
                          <a:cs typeface="Times New Roman"/>
                        </a:rPr>
                        <a:t>Guardia</a:t>
                      </a:r>
                      <a:endParaRPr lang="es-EC" sz="7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292,29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1,66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176</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292,29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     27,33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          264,96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68397">
                <a:tc>
                  <a:txBody>
                    <a:bodyPr/>
                    <a:lstStyle/>
                    <a:p>
                      <a:pP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9147">
                <a:tc>
                  <a:txBody>
                    <a:bodyPr/>
                    <a:lstStyle/>
                    <a:p>
                      <a:pPr>
                        <a:spcAft>
                          <a:spcPts val="0"/>
                        </a:spcAft>
                      </a:pPr>
                      <a:r>
                        <a:rPr lang="es-EC" sz="700" b="1">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solidFill>
                            <a:srgbClr val="000000"/>
                          </a:solidFill>
                          <a:latin typeface="Calibri"/>
                          <a:ea typeface="Times New Roman"/>
                          <a:cs typeface="Times New Roman"/>
                        </a:rPr>
                        <a:t> $    6.357,19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solidFill>
                            <a:srgbClr val="000000"/>
                          </a:solidFill>
                          <a:latin typeface="Calibri"/>
                          <a:ea typeface="Times New Roman"/>
                          <a:cs typeface="Times New Roman"/>
                        </a:rPr>
                        <a:t>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dirty="0">
                          <a:solidFill>
                            <a:srgbClr val="000000"/>
                          </a:solidFill>
                          <a:latin typeface="Calibri"/>
                          <a:ea typeface="Times New Roman"/>
                          <a:cs typeface="Times New Roman"/>
                        </a:rPr>
                        <a:t> $   594,40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700" b="1">
                          <a:solidFill>
                            <a:srgbClr val="000000"/>
                          </a:solidFill>
                          <a:latin typeface="Calibri"/>
                          <a:ea typeface="Times New Roman"/>
                          <a:cs typeface="Times New Roman"/>
                        </a:rPr>
                        <a:t> $       5.762,79 </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68397">
                <a:tc gridSpan="3">
                  <a:txBody>
                    <a:bodyPr/>
                    <a:lstStyle/>
                    <a:p>
                      <a:pPr algn="ctr">
                        <a:spcAft>
                          <a:spcPts val="0"/>
                        </a:spcAft>
                      </a:pPr>
                      <a:r>
                        <a:rPr lang="es-EC" sz="700">
                          <a:solidFill>
                            <a:srgbClr val="000000"/>
                          </a:solidFill>
                          <a:latin typeface="Calibri"/>
                          <a:ea typeface="Times New Roman"/>
                          <a:cs typeface="Times New Roman"/>
                        </a:rPr>
                        <a:t>Fuente: Sueldos y Salarios Comisiones Sectoriales 2012</a:t>
                      </a:r>
                      <a:endParaRPr lang="es-EC" sz="7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dirty="0">
                          <a:solidFill>
                            <a:srgbClr val="000000"/>
                          </a:solidFill>
                          <a:latin typeface="Calibri"/>
                          <a:ea typeface="Times New Roman"/>
                          <a:cs typeface="Times New Roman"/>
                        </a:rPr>
                        <a:t>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700" dirty="0">
                          <a:solidFill>
                            <a:srgbClr val="000000"/>
                          </a:solidFill>
                          <a:latin typeface="Calibri"/>
                          <a:ea typeface="Times New Roman"/>
                          <a:cs typeface="Times New Roman"/>
                        </a:rPr>
                        <a:t> </a:t>
                      </a:r>
                      <a:endParaRPr lang="es-EC" sz="7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sp>
        <p:nvSpPr>
          <p:cNvPr id="8" name="7 CuadroTexto"/>
          <p:cNvSpPr txBox="1"/>
          <p:nvPr/>
        </p:nvSpPr>
        <p:spPr>
          <a:xfrm>
            <a:off x="1691680" y="260648"/>
            <a:ext cx="6048672" cy="553998"/>
          </a:xfrm>
          <a:prstGeom prst="rect">
            <a:avLst/>
          </a:prstGeom>
          <a:noFill/>
        </p:spPr>
        <p:txBody>
          <a:bodyPr wrap="square" rtlCol="0">
            <a:spAutoFit/>
          </a:bodyPr>
          <a:lstStyle/>
          <a:p>
            <a:pPr algn="ctr"/>
            <a:r>
              <a:rPr lang="es-EC" sz="3000" b="1" dirty="0" smtClean="0">
                <a:latin typeface="Cambria" pitchFamily="18" charset="0"/>
              </a:rPr>
              <a:t>BALANCE DE PERSONAL TECNICO </a:t>
            </a:r>
            <a:endParaRPr lang="es-EC" sz="3000" b="1" dirty="0">
              <a:latin typeface="Cambria" pitchFamily="18" charset="0"/>
            </a:endParaRPr>
          </a:p>
        </p:txBody>
      </p:sp>
      <p:pic>
        <p:nvPicPr>
          <p:cNvPr id="9" name="8 Imagen"/>
          <p:cNvPicPr/>
          <p:nvPr/>
        </p:nvPicPr>
        <p:blipFill>
          <a:blip r:embed="rId2" cstate="print"/>
          <a:srcRect b="6732"/>
          <a:stretch>
            <a:fillRect/>
          </a:stretch>
        </p:blipFill>
        <p:spPr bwMode="auto">
          <a:xfrm>
            <a:off x="755576" y="764704"/>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24</a:t>
            </a:fld>
            <a:endParaRPr lang="es-EC"/>
          </a:p>
        </p:txBody>
      </p:sp>
      <p:sp>
        <p:nvSpPr>
          <p:cNvPr id="7" name="6 CuadroTexto"/>
          <p:cNvSpPr txBox="1"/>
          <p:nvPr/>
        </p:nvSpPr>
        <p:spPr>
          <a:xfrm>
            <a:off x="2339752" y="332656"/>
            <a:ext cx="4608512" cy="553998"/>
          </a:xfrm>
          <a:prstGeom prst="rect">
            <a:avLst/>
          </a:prstGeom>
          <a:noFill/>
        </p:spPr>
        <p:txBody>
          <a:bodyPr wrap="square" rtlCol="0">
            <a:spAutoFit/>
          </a:bodyPr>
          <a:lstStyle/>
          <a:p>
            <a:pPr algn="ctr"/>
            <a:r>
              <a:rPr lang="es-EC" sz="3000" b="1" dirty="0" smtClean="0">
                <a:latin typeface="Cambria" pitchFamily="18" charset="0"/>
              </a:rPr>
              <a:t>OBRAS FISICAS </a:t>
            </a:r>
            <a:endParaRPr lang="es-EC" sz="3000" b="1" dirty="0">
              <a:latin typeface="Cambria" pitchFamily="18" charset="0"/>
            </a:endParaRPr>
          </a:p>
        </p:txBody>
      </p:sp>
      <p:graphicFrame>
        <p:nvGraphicFramePr>
          <p:cNvPr id="8" name="7 Tabla"/>
          <p:cNvGraphicFramePr>
            <a:graphicFrameLocks noGrp="1"/>
          </p:cNvGraphicFramePr>
          <p:nvPr/>
        </p:nvGraphicFramePr>
        <p:xfrm>
          <a:off x="1619672" y="1484784"/>
          <a:ext cx="6192687" cy="4631130"/>
        </p:xfrm>
        <a:graphic>
          <a:graphicData uri="http://schemas.openxmlformats.org/drawingml/2006/table">
            <a:tbl>
              <a:tblPr/>
              <a:tblGrid>
                <a:gridCol w="1764340"/>
                <a:gridCol w="782320"/>
                <a:gridCol w="583309"/>
                <a:gridCol w="723991"/>
                <a:gridCol w="875651"/>
                <a:gridCol w="680756"/>
                <a:gridCol w="782320"/>
              </a:tblGrid>
              <a:tr h="170553">
                <a:tc gridSpan="7">
                  <a:txBody>
                    <a:bodyPr/>
                    <a:lstStyle/>
                    <a:p>
                      <a:pPr algn="ctr">
                        <a:spcAft>
                          <a:spcPts val="0"/>
                        </a:spcAft>
                      </a:pPr>
                      <a:r>
                        <a:rPr lang="es-EC" sz="800" b="1" dirty="0">
                          <a:latin typeface="Calibri"/>
                          <a:ea typeface="Times New Roman"/>
                          <a:cs typeface="Times New Roman"/>
                        </a:rPr>
                        <a:t>NÓMINA DE SUELDOS MENSUAL</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8929">
                <a:tc>
                  <a:txBody>
                    <a:bodyPr/>
                    <a:lstStyle/>
                    <a:p>
                      <a:pPr algn="ctr">
                        <a:spcAft>
                          <a:spcPts val="0"/>
                        </a:spcAft>
                      </a:pPr>
                      <a:r>
                        <a:rPr lang="es-EC" sz="800" b="1" dirty="0">
                          <a:latin typeface="Calibri"/>
                          <a:ea typeface="Times New Roman"/>
                          <a:cs typeface="Times New Roman"/>
                        </a:rPr>
                        <a:t>Cargo</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Sueldo</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Costo Hora</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Horas Trabajadas</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Ingreso Total</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Aporte IESS</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latin typeface="Calibri"/>
                          <a:ea typeface="Times New Roman"/>
                          <a:cs typeface="Times New Roman"/>
                        </a:rPr>
                        <a:t>Total a Recibir</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70553">
                <a:tc>
                  <a:txBody>
                    <a:bodyPr/>
                    <a:lstStyle/>
                    <a:p>
                      <a:pPr>
                        <a:spcAft>
                          <a:spcPts val="0"/>
                        </a:spcAft>
                      </a:pPr>
                      <a:r>
                        <a:rPr lang="es-EC" sz="800" dirty="0">
                          <a:solidFill>
                            <a:srgbClr val="000000"/>
                          </a:solidFill>
                          <a:latin typeface="Calibri"/>
                          <a:ea typeface="Times New Roman"/>
                          <a:cs typeface="Times New Roman"/>
                        </a:rPr>
                        <a:t>Presidente / Gerente general</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400,00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2,27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400,00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37,40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362,60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dirty="0">
                          <a:solidFill>
                            <a:srgbClr val="000000"/>
                          </a:solidFill>
                          <a:latin typeface="Calibri"/>
                          <a:ea typeface="Times New Roman"/>
                          <a:cs typeface="Times New Roman"/>
                        </a:rPr>
                        <a:t>Recepcionista</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292,29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292,29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264,96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dirty="0">
                          <a:solidFill>
                            <a:srgbClr val="000000"/>
                          </a:solidFill>
                          <a:latin typeface="Calibri"/>
                          <a:ea typeface="Times New Roman"/>
                          <a:cs typeface="Times New Roman"/>
                        </a:rPr>
                        <a:t>Jefe Administrativo financiero</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301,63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1,71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301,63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28,20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273,43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Contador</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372,72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2,12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372,72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34,85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337,87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Asistente contable</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294,92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294,92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267,34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Jefe de Ventas</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301,63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1,71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301,63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28,20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273,43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Vendedor</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294,92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294,92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267,34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Jefe de Mantenimiento</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294,92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1,68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294,92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267,34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Jefe de Producción</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Diseñador</a:t>
                      </a:r>
                      <a:endParaRPr lang="es-EC" sz="8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294,92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1,68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294,92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267,34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Bordador</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Operario Tejido Ropa de Bebé</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176</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265,22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Operario Tejido Bolsos</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265,22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Operario Tejido Calzado</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292,58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265,22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Operario Hiladora</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176</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8929">
                <a:tc>
                  <a:txBody>
                    <a:bodyPr/>
                    <a:lstStyle/>
                    <a:p>
                      <a:pPr>
                        <a:spcAft>
                          <a:spcPts val="0"/>
                        </a:spcAft>
                      </a:pPr>
                      <a:r>
                        <a:rPr lang="es-EC" sz="800">
                          <a:solidFill>
                            <a:srgbClr val="000000"/>
                          </a:solidFill>
                          <a:latin typeface="Calibri"/>
                          <a:ea typeface="Times New Roman"/>
                          <a:cs typeface="Times New Roman"/>
                        </a:rPr>
                        <a:t>Asistente manufactura ropa de bebé</a:t>
                      </a:r>
                      <a:endParaRPr lang="es-EC" sz="8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292,00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Asistente manufactura bolsos</a:t>
                      </a:r>
                      <a:endParaRPr lang="es-EC" sz="8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8DB4E3"/>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Asistente manufactura calzado</a:t>
                      </a:r>
                      <a:endParaRPr lang="es-EC" sz="800">
                        <a:latin typeface="Times New Roman"/>
                        <a:ea typeface="Times New Roman"/>
                        <a:cs typeface="Times New Roman"/>
                      </a:endParaRPr>
                    </a:p>
                  </a:txBody>
                  <a:tcPr marL="36083" marR="36083"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292,00 </a:t>
                      </a:r>
                      <a:endParaRPr lang="es-EC" sz="800">
                        <a:latin typeface="Times New Roman"/>
                        <a:ea typeface="Times New Roman"/>
                        <a:cs typeface="Times New Roman"/>
                      </a:endParaRPr>
                    </a:p>
                  </a:txBody>
                  <a:tcPr marL="36083" marR="36083"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292,00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27,30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264,70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Jefe de Bodega</a:t>
                      </a:r>
                      <a:endParaRPr lang="es-EC" sz="8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293,46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1,67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293,46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27,44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266,02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Chofer</a:t>
                      </a:r>
                      <a:endParaRPr lang="es-EC" sz="8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293,75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1,67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176</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293,75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27,47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266,28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Guardia</a:t>
                      </a:r>
                      <a:endParaRPr lang="es-EC" sz="800">
                        <a:latin typeface="Times New Roman"/>
                        <a:ea typeface="Times New Roman"/>
                        <a:cs typeface="Times New Roman"/>
                      </a:endParaRPr>
                    </a:p>
                  </a:txBody>
                  <a:tcPr marL="36083" marR="36083"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292,29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1,66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176</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292,29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27,33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264,96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0553">
                <a:tc>
                  <a:txBody>
                    <a:bodyPr/>
                    <a:lstStyle/>
                    <a:p>
                      <a:pP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    6.357,19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 $   594,40 </a:t>
                      </a:r>
                      <a:endParaRPr lang="es-EC" sz="8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dirty="0">
                          <a:solidFill>
                            <a:srgbClr val="000000"/>
                          </a:solidFill>
                          <a:latin typeface="Calibri"/>
                          <a:ea typeface="Times New Roman"/>
                          <a:cs typeface="Times New Roman"/>
                        </a:rPr>
                        <a:t> $       5.762,79 </a:t>
                      </a:r>
                      <a:endParaRPr lang="es-EC" sz="8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70553">
                <a:tc gridSpan="3">
                  <a:txBody>
                    <a:bodyPr/>
                    <a:lstStyle/>
                    <a:p>
                      <a:pPr algn="ctr">
                        <a:spcAft>
                          <a:spcPts val="0"/>
                        </a:spcAft>
                      </a:pPr>
                      <a:r>
                        <a:rPr lang="es-EC" sz="600">
                          <a:solidFill>
                            <a:srgbClr val="000000"/>
                          </a:solidFill>
                          <a:latin typeface="Calibri"/>
                          <a:ea typeface="Times New Roman"/>
                          <a:cs typeface="Times New Roman"/>
                        </a:rPr>
                        <a:t>Fuente: Sueldos y Salarios Comisiones Sectoriales 2012</a:t>
                      </a:r>
                      <a:endParaRPr lang="es-EC" sz="10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600">
                          <a:solidFill>
                            <a:srgbClr val="000000"/>
                          </a:solidFill>
                          <a:latin typeface="Calibri"/>
                          <a:ea typeface="Times New Roman"/>
                          <a:cs typeface="Times New Roman"/>
                        </a:rPr>
                        <a:t> </a:t>
                      </a:r>
                      <a:endParaRPr lang="es-EC" sz="10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600">
                          <a:solidFill>
                            <a:srgbClr val="000000"/>
                          </a:solidFill>
                          <a:latin typeface="Calibri"/>
                          <a:ea typeface="Times New Roman"/>
                          <a:cs typeface="Times New Roman"/>
                        </a:rPr>
                        <a:t> </a:t>
                      </a:r>
                      <a:endParaRPr lang="es-EC" sz="10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600">
                          <a:solidFill>
                            <a:srgbClr val="000000"/>
                          </a:solidFill>
                          <a:latin typeface="Calibri"/>
                          <a:ea typeface="Times New Roman"/>
                          <a:cs typeface="Times New Roman"/>
                        </a:rPr>
                        <a:t> </a:t>
                      </a:r>
                      <a:endParaRPr lang="es-EC" sz="100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600" dirty="0">
                          <a:solidFill>
                            <a:srgbClr val="000000"/>
                          </a:solidFill>
                          <a:latin typeface="Calibri"/>
                          <a:ea typeface="Times New Roman"/>
                          <a:cs typeface="Times New Roman"/>
                        </a:rPr>
                        <a:t> </a:t>
                      </a:r>
                      <a:endParaRPr lang="es-EC" sz="1000" dirty="0">
                        <a:latin typeface="Times New Roman"/>
                        <a:ea typeface="Times New Roman"/>
                        <a:cs typeface="Times New Roman"/>
                      </a:endParaRPr>
                    </a:p>
                  </a:txBody>
                  <a:tcPr marL="36083" marR="36083"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pic>
        <p:nvPicPr>
          <p:cNvPr id="9" name="8 Imagen"/>
          <p:cNvPicPr/>
          <p:nvPr/>
        </p:nvPicPr>
        <p:blipFill>
          <a:blip r:embed="rId2" cstate="print"/>
          <a:srcRect b="6732"/>
          <a:stretch>
            <a:fillRect/>
          </a:stretch>
        </p:blipFill>
        <p:spPr bwMode="auto">
          <a:xfrm>
            <a:off x="755576" y="836712"/>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25</a:t>
            </a:fld>
            <a:endParaRPr lang="es-EC"/>
          </a:p>
        </p:txBody>
      </p:sp>
      <p:graphicFrame>
        <p:nvGraphicFramePr>
          <p:cNvPr id="7" name="6 Tabla"/>
          <p:cNvGraphicFramePr>
            <a:graphicFrameLocks noGrp="1"/>
          </p:cNvGraphicFramePr>
          <p:nvPr/>
        </p:nvGraphicFramePr>
        <p:xfrm>
          <a:off x="1259632" y="2492896"/>
          <a:ext cx="6840760" cy="2160237"/>
        </p:xfrm>
        <a:graphic>
          <a:graphicData uri="http://schemas.openxmlformats.org/drawingml/2006/table">
            <a:tbl>
              <a:tblPr/>
              <a:tblGrid>
                <a:gridCol w="498094"/>
                <a:gridCol w="1056288"/>
                <a:gridCol w="983838"/>
                <a:gridCol w="974781"/>
                <a:gridCol w="1298337"/>
                <a:gridCol w="974781"/>
                <a:gridCol w="1054641"/>
              </a:tblGrid>
              <a:tr h="284860">
                <a:tc gridSpan="3">
                  <a:txBody>
                    <a:bodyPr/>
                    <a:lstStyle/>
                    <a:p>
                      <a:pPr algn="ctr">
                        <a:spcAft>
                          <a:spcPts val="0"/>
                        </a:spcAft>
                      </a:pPr>
                      <a:r>
                        <a:rPr lang="es-EC" sz="800" dirty="0">
                          <a:solidFill>
                            <a:srgbClr val="000000"/>
                          </a:solidFill>
                          <a:latin typeface="Calibri"/>
                          <a:ea typeface="Times New Roman"/>
                          <a:cs typeface="Times New Roman"/>
                        </a:rPr>
                        <a:t>1 HILADORA</a:t>
                      </a:r>
                      <a:endParaRPr lang="es-EC" sz="1200" dirty="0">
                        <a:latin typeface="Times New Roman"/>
                        <a:ea typeface="Times New Roman"/>
                        <a:cs typeface="Times New Roman"/>
                      </a:endParaRPr>
                    </a:p>
                  </a:txBody>
                  <a:tcPr marL="44450" marR="44450" marT="0" marB="0" anchor="ctr">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a:noFill/>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a:noFill/>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a:noFill/>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a:noFill/>
                    </a:lnB>
                  </a:tcPr>
                </a:tc>
              </a:tr>
              <a:tr h="284860">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dirty="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1100">
                        <a:latin typeface="Calibri"/>
                        <a:ea typeface="Times New Roman"/>
                        <a:cs typeface="Times New Roman"/>
                      </a:endParaRPr>
                    </a:p>
                  </a:txBody>
                  <a:tcPr marL="44450" marR="44450" marT="0" marB="0" anchor="ctr">
                    <a:lnL>
                      <a:noFill/>
                    </a:lnL>
                    <a:lnR>
                      <a:noFill/>
                    </a:lnR>
                    <a:lnT>
                      <a:noFill/>
                    </a:lnT>
                    <a:lnB w="12700" cap="flat" cmpd="sng" algn="ctr">
                      <a:solidFill>
                        <a:srgbClr val="538ED5"/>
                      </a:solidFill>
                      <a:prstDash val="solid"/>
                      <a:round/>
                      <a:headEnd type="none" w="med" len="med"/>
                      <a:tailEnd type="none" w="med" len="med"/>
                    </a:lnB>
                  </a:tcPr>
                </a:tc>
              </a:tr>
              <a:tr h="253622">
                <a:tc>
                  <a:txBody>
                    <a:bodyPr/>
                    <a:lstStyle/>
                    <a:p>
                      <a:pPr algn="ctr">
                        <a:spcAft>
                          <a:spcPts val="0"/>
                        </a:spcAft>
                      </a:pPr>
                      <a:r>
                        <a:rPr lang="es-EC" sz="800" b="1">
                          <a:solidFill>
                            <a:srgbClr val="000000"/>
                          </a:solidFill>
                          <a:latin typeface="Calibri"/>
                          <a:ea typeface="Times New Roman"/>
                          <a:cs typeface="Times New Roman"/>
                        </a:rPr>
                        <a:t>AÑO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PRODUCCIÓN</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INGRESOS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COSTOS FIJOS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COSTOS VARIABLES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COSTO TOTAL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FLUJO ANUAL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53622">
                <a:tc>
                  <a:txBody>
                    <a:bodyPr/>
                    <a:lstStyle/>
                    <a:p>
                      <a:pPr algn="ctr">
                        <a:spcAft>
                          <a:spcPts val="0"/>
                        </a:spcAft>
                      </a:pPr>
                      <a:r>
                        <a:rPr lang="es-EC" sz="800">
                          <a:solidFill>
                            <a:srgbClr val="000000"/>
                          </a:solidFill>
                          <a:latin typeface="Calibri"/>
                          <a:ea typeface="Times New Roman"/>
                          <a:cs typeface="Times New Roman"/>
                        </a:rPr>
                        <a:t>1</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25.596</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494.987,13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134.336,42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268.332,00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402.668,41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56.883,96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53622">
                <a:tc>
                  <a:txBody>
                    <a:bodyPr/>
                    <a:lstStyle/>
                    <a:p>
                      <a:pPr algn="ctr">
                        <a:spcAft>
                          <a:spcPts val="0"/>
                        </a:spcAft>
                      </a:pPr>
                      <a:r>
                        <a:rPr lang="es-EC" sz="800">
                          <a:solidFill>
                            <a:srgbClr val="000000"/>
                          </a:solidFill>
                          <a:latin typeface="Calibri"/>
                          <a:ea typeface="Times New Roman"/>
                          <a:cs typeface="Times New Roman"/>
                        </a:rPr>
                        <a:t>2</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33.511</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616.423,64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137.765,32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279.065,28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416.830,60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128.909,54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53622">
                <a:tc>
                  <a:txBody>
                    <a:bodyPr/>
                    <a:lstStyle/>
                    <a:p>
                      <a:pPr algn="ctr">
                        <a:spcAft>
                          <a:spcPts val="0"/>
                        </a:spcAft>
                      </a:pPr>
                      <a:r>
                        <a:rPr lang="es-EC" sz="800">
                          <a:solidFill>
                            <a:srgbClr val="000000"/>
                          </a:solidFill>
                          <a:latin typeface="Calibri"/>
                          <a:ea typeface="Times New Roman"/>
                          <a:cs typeface="Times New Roman"/>
                        </a:rPr>
                        <a:t>3</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41.730</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742.456,80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141.331,39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290.227,89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431.559,28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128.909,54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22407">
                <a:tc>
                  <a:txBody>
                    <a:bodyPr/>
                    <a:lstStyle/>
                    <a:p>
                      <a:pPr algn="ctr">
                        <a:spcAft>
                          <a:spcPts val="0"/>
                        </a:spcAft>
                      </a:pPr>
                      <a:r>
                        <a:rPr lang="es-EC" sz="800">
                          <a:solidFill>
                            <a:srgbClr val="000000"/>
                          </a:solidFill>
                          <a:latin typeface="Calibri"/>
                          <a:ea typeface="Times New Roman"/>
                          <a:cs typeface="Times New Roman"/>
                        </a:rPr>
                        <a:t>4</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50.261</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873.221,74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142.454,16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301.837,01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444.291,17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280.329,26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53622">
                <a:tc>
                  <a:txBody>
                    <a:bodyPr/>
                    <a:lstStyle/>
                    <a:p>
                      <a:pPr algn="ctr">
                        <a:spcAft>
                          <a:spcPts val="0"/>
                        </a:spcAft>
                      </a:pPr>
                      <a:r>
                        <a:rPr lang="es-EC" sz="800">
                          <a:solidFill>
                            <a:srgbClr val="000000"/>
                          </a:solidFill>
                          <a:latin typeface="Calibri"/>
                          <a:ea typeface="Times New Roman"/>
                          <a:cs typeface="Times New Roman"/>
                        </a:rPr>
                        <a:t>5</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59.113</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1.008.857,19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146.311,22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313.910,49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460.221,70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403.995,44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sp>
        <p:nvSpPr>
          <p:cNvPr id="8" name="7 CuadroTexto"/>
          <p:cNvSpPr txBox="1"/>
          <p:nvPr/>
        </p:nvSpPr>
        <p:spPr>
          <a:xfrm>
            <a:off x="1547664" y="548680"/>
            <a:ext cx="6408712" cy="553998"/>
          </a:xfrm>
          <a:prstGeom prst="rect">
            <a:avLst/>
          </a:prstGeom>
          <a:noFill/>
        </p:spPr>
        <p:txBody>
          <a:bodyPr wrap="square" rtlCol="0">
            <a:spAutoFit/>
          </a:bodyPr>
          <a:lstStyle/>
          <a:p>
            <a:pPr algn="ctr"/>
            <a:r>
              <a:rPr lang="es-EC" sz="3000" b="1" dirty="0" smtClean="0">
                <a:latin typeface="Cambria" pitchFamily="18" charset="0"/>
              </a:rPr>
              <a:t>TRABAJO CON UNA HILADORA </a:t>
            </a:r>
            <a:endParaRPr lang="es-EC" sz="3000" b="1" dirty="0">
              <a:latin typeface="Cambria" pitchFamily="18" charset="0"/>
            </a:endParaRPr>
          </a:p>
        </p:txBody>
      </p:sp>
      <p:pic>
        <p:nvPicPr>
          <p:cNvPr id="9" name="8 Imagen"/>
          <p:cNvPicPr/>
          <p:nvPr/>
        </p:nvPicPr>
        <p:blipFill>
          <a:blip r:embed="rId2" cstate="print"/>
          <a:srcRect b="6732"/>
          <a:stretch>
            <a:fillRect/>
          </a:stretch>
        </p:blipFill>
        <p:spPr bwMode="auto">
          <a:xfrm>
            <a:off x="827584" y="1124744"/>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26</a:t>
            </a:fld>
            <a:endParaRPr lang="es-EC"/>
          </a:p>
        </p:txBody>
      </p:sp>
      <p:sp>
        <p:nvSpPr>
          <p:cNvPr id="8" name="7 CuadroTexto"/>
          <p:cNvSpPr txBox="1"/>
          <p:nvPr/>
        </p:nvSpPr>
        <p:spPr>
          <a:xfrm>
            <a:off x="1043608" y="692696"/>
            <a:ext cx="7200800" cy="553998"/>
          </a:xfrm>
          <a:prstGeom prst="rect">
            <a:avLst/>
          </a:prstGeom>
          <a:noFill/>
        </p:spPr>
        <p:txBody>
          <a:bodyPr wrap="square" rtlCol="0">
            <a:spAutoFit/>
          </a:bodyPr>
          <a:lstStyle/>
          <a:p>
            <a:pPr algn="ctr"/>
            <a:r>
              <a:rPr lang="es-EC" sz="3000" b="1" dirty="0" smtClean="0">
                <a:latin typeface="Cambria" pitchFamily="18" charset="0"/>
              </a:rPr>
              <a:t>EVALUACIÓN </a:t>
            </a:r>
            <a:r>
              <a:rPr lang="es-EC" sz="3000" b="1" dirty="0" smtClean="0">
                <a:latin typeface="Cambria" pitchFamily="18" charset="0"/>
              </a:rPr>
              <a:t>MÉTODOS </a:t>
            </a:r>
            <a:r>
              <a:rPr lang="es-EC" sz="3000" b="1" dirty="0" smtClean="0">
                <a:latin typeface="Cambria" pitchFamily="18" charset="0"/>
              </a:rPr>
              <a:t>POR PUNTOS </a:t>
            </a:r>
            <a:endParaRPr lang="es-EC" sz="3000" b="1" dirty="0">
              <a:latin typeface="Cambria" pitchFamily="18" charset="0"/>
            </a:endParaRPr>
          </a:p>
        </p:txBody>
      </p:sp>
      <p:graphicFrame>
        <p:nvGraphicFramePr>
          <p:cNvPr id="10" name="9 Tabla"/>
          <p:cNvGraphicFramePr>
            <a:graphicFrameLocks noGrp="1"/>
          </p:cNvGraphicFramePr>
          <p:nvPr/>
        </p:nvGraphicFramePr>
        <p:xfrm>
          <a:off x="1475656" y="2564904"/>
          <a:ext cx="6552729" cy="1944216"/>
        </p:xfrm>
        <a:graphic>
          <a:graphicData uri="http://schemas.openxmlformats.org/drawingml/2006/table">
            <a:tbl>
              <a:tblPr/>
              <a:tblGrid>
                <a:gridCol w="2211209"/>
                <a:gridCol w="531490"/>
                <a:gridCol w="615868"/>
                <a:gridCol w="582813"/>
                <a:gridCol w="652403"/>
                <a:gridCol w="740259"/>
                <a:gridCol w="616737"/>
                <a:gridCol w="601950"/>
              </a:tblGrid>
              <a:tr h="243027">
                <a:tc gridSpan="8">
                  <a:txBody>
                    <a:bodyPr/>
                    <a:lstStyle/>
                    <a:p>
                      <a:pPr algn="ctr">
                        <a:spcAft>
                          <a:spcPts val="0"/>
                        </a:spcAft>
                      </a:pPr>
                      <a:r>
                        <a:rPr lang="es-EC" sz="900" b="1" dirty="0">
                          <a:solidFill>
                            <a:srgbClr val="000000"/>
                          </a:solidFill>
                          <a:latin typeface="Calibri"/>
                          <a:ea typeface="Times New Roman"/>
                          <a:cs typeface="Times New Roman"/>
                        </a:rPr>
                        <a:t>METODO CUALITATIVO POR PUNTOS</a:t>
                      </a:r>
                      <a:endParaRPr lang="es-EC" sz="1200" dirty="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3027">
                <a:tc>
                  <a:txBody>
                    <a:bodyPr/>
                    <a:lstStyle/>
                    <a:p>
                      <a:pPr algn="ct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2">
                  <a:txBody>
                    <a:bodyPr/>
                    <a:lstStyle/>
                    <a:p>
                      <a:pPr algn="ctr">
                        <a:spcAft>
                          <a:spcPts val="0"/>
                        </a:spcAft>
                      </a:pPr>
                      <a:r>
                        <a:rPr lang="es-EC" sz="900" b="1" dirty="0">
                          <a:solidFill>
                            <a:srgbClr val="000000"/>
                          </a:solidFill>
                          <a:latin typeface="Calibri"/>
                          <a:ea typeface="Times New Roman"/>
                          <a:cs typeface="Times New Roman"/>
                        </a:rPr>
                        <a:t>DURAN</a:t>
                      </a:r>
                      <a:endParaRPr lang="es-EC" sz="1200" dirty="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gridSpan="2">
                  <a:txBody>
                    <a:bodyPr/>
                    <a:lstStyle/>
                    <a:p>
                      <a:pPr algn="ctr">
                        <a:spcAft>
                          <a:spcPts val="0"/>
                        </a:spcAft>
                      </a:pPr>
                      <a:r>
                        <a:rPr lang="es-EC" sz="900" b="1">
                          <a:solidFill>
                            <a:srgbClr val="000000"/>
                          </a:solidFill>
                          <a:latin typeface="Calibri"/>
                          <a:ea typeface="Times New Roman"/>
                          <a:cs typeface="Times New Roman"/>
                        </a:rPr>
                        <a:t>CENTRO</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gridSpan="2">
                  <a:txBody>
                    <a:bodyPr/>
                    <a:lstStyle/>
                    <a:p>
                      <a:pPr algn="ctr">
                        <a:spcAft>
                          <a:spcPts val="0"/>
                        </a:spcAft>
                      </a:pPr>
                      <a:r>
                        <a:rPr lang="es-EC" sz="900" b="1">
                          <a:solidFill>
                            <a:srgbClr val="000000"/>
                          </a:solidFill>
                          <a:latin typeface="Calibri"/>
                          <a:ea typeface="Times New Roman"/>
                          <a:cs typeface="Times New Roman"/>
                        </a:rPr>
                        <a:t>VIA A DAULE</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17375D"/>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243027">
                <a:tc>
                  <a:txBody>
                    <a:bodyPr/>
                    <a:lstStyle/>
                    <a:p>
                      <a:pPr algn="ctr">
                        <a:spcAft>
                          <a:spcPts val="0"/>
                        </a:spcAft>
                      </a:pPr>
                      <a:r>
                        <a:rPr lang="es-EC" sz="900" b="1">
                          <a:solidFill>
                            <a:srgbClr val="000000"/>
                          </a:solidFill>
                          <a:latin typeface="Calibri"/>
                          <a:ea typeface="Times New Roman"/>
                          <a:cs typeface="Times New Roman"/>
                        </a:rPr>
                        <a:t>FACTOR</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PESO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CALIF</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POND</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dirty="0">
                          <a:solidFill>
                            <a:srgbClr val="000000"/>
                          </a:solidFill>
                          <a:latin typeface="Calibri"/>
                          <a:ea typeface="Times New Roman"/>
                          <a:cs typeface="Times New Roman"/>
                        </a:rPr>
                        <a:t>CALIF</a:t>
                      </a:r>
                      <a:endParaRPr lang="es-EC" sz="800" dirty="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POND</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CALIF</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POND</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43027">
                <a:tc>
                  <a:txBody>
                    <a:bodyPr/>
                    <a:lstStyle/>
                    <a:p>
                      <a:pPr>
                        <a:spcAft>
                          <a:spcPts val="0"/>
                        </a:spcAft>
                      </a:pPr>
                      <a:r>
                        <a:rPr lang="es-EC" sz="900">
                          <a:solidFill>
                            <a:srgbClr val="000000"/>
                          </a:solidFill>
                          <a:latin typeface="Calibri"/>
                          <a:ea typeface="Times New Roman"/>
                          <a:cs typeface="Times New Roman"/>
                        </a:rPr>
                        <a:t>DISPONIBILIDAD DEL ESPACIO</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40%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10</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4</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8</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3,2</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6</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dirty="0">
                          <a:solidFill>
                            <a:srgbClr val="000000"/>
                          </a:solidFill>
                          <a:latin typeface="Calibri"/>
                          <a:ea typeface="Times New Roman"/>
                          <a:cs typeface="Times New Roman"/>
                        </a:rPr>
                        <a:t>2,4</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43027">
                <a:tc>
                  <a:txBody>
                    <a:bodyPr/>
                    <a:lstStyle/>
                    <a:p>
                      <a:pPr>
                        <a:spcAft>
                          <a:spcPts val="0"/>
                        </a:spcAft>
                      </a:pPr>
                      <a:r>
                        <a:rPr lang="es-EC" sz="900">
                          <a:solidFill>
                            <a:srgbClr val="000000"/>
                          </a:solidFill>
                          <a:latin typeface="Calibri"/>
                          <a:ea typeface="Times New Roman"/>
                          <a:cs typeface="Times New Roman"/>
                        </a:rPr>
                        <a:t>CERCANÍA CON EL MERCADO</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30%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7</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2,1</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7</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dirty="0">
                          <a:solidFill>
                            <a:srgbClr val="000000"/>
                          </a:solidFill>
                          <a:latin typeface="Calibri"/>
                          <a:ea typeface="Times New Roman"/>
                          <a:cs typeface="Times New Roman"/>
                        </a:rPr>
                        <a:t>2,1</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8</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2,4</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43027">
                <a:tc>
                  <a:txBody>
                    <a:bodyPr/>
                    <a:lstStyle/>
                    <a:p>
                      <a:pPr>
                        <a:spcAft>
                          <a:spcPts val="0"/>
                        </a:spcAft>
                      </a:pPr>
                      <a:r>
                        <a:rPr lang="es-EC" sz="900">
                          <a:solidFill>
                            <a:srgbClr val="000000"/>
                          </a:solidFill>
                          <a:latin typeface="Calibri"/>
                          <a:ea typeface="Times New Roman"/>
                          <a:cs typeface="Times New Roman"/>
                        </a:rPr>
                        <a:t>COSTO ALQUILER</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20%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8</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1,6</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7</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1,4</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9</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1,8</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43027">
                <a:tc>
                  <a:txBody>
                    <a:bodyPr/>
                    <a:lstStyle/>
                    <a:p>
                      <a:pPr>
                        <a:spcAft>
                          <a:spcPts val="0"/>
                        </a:spcAft>
                      </a:pPr>
                      <a:r>
                        <a:rPr lang="es-EC" sz="900">
                          <a:solidFill>
                            <a:srgbClr val="000000"/>
                          </a:solidFill>
                          <a:latin typeface="Calibri"/>
                          <a:ea typeface="Times New Roman"/>
                          <a:cs typeface="Times New Roman"/>
                        </a:rPr>
                        <a:t>SEGURIDAD</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10%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9</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0,9</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6</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0,6</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5</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0,5</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43027">
                <a:tc>
                  <a:txBody>
                    <a:bodyPr/>
                    <a:lstStyle/>
                    <a:p>
                      <a:pPr algn="ct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100%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b="1" dirty="0">
                          <a:solidFill>
                            <a:srgbClr val="000000"/>
                          </a:solidFill>
                          <a:latin typeface="Calibri"/>
                          <a:ea typeface="Times New Roman"/>
                          <a:cs typeface="Times New Roman"/>
                        </a:rPr>
                        <a:t>8,6</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7,3</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17375D"/>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c>
                  <a:txBody>
                    <a:bodyPr/>
                    <a:lstStyle/>
                    <a:p>
                      <a:pPr algn="ctr">
                        <a:spcAft>
                          <a:spcPts val="0"/>
                        </a:spcAft>
                      </a:pPr>
                      <a:r>
                        <a:rPr lang="es-EC" sz="900" b="1" dirty="0">
                          <a:solidFill>
                            <a:srgbClr val="000000"/>
                          </a:solidFill>
                          <a:latin typeface="Calibri"/>
                          <a:ea typeface="Times New Roman"/>
                          <a:cs typeface="Times New Roman"/>
                        </a:rPr>
                        <a:t>7,1</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17375D"/>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17375D"/>
                      </a:solidFill>
                      <a:prstDash val="solid"/>
                      <a:round/>
                      <a:headEnd type="none" w="med" len="med"/>
                      <a:tailEnd type="none" w="med" len="med"/>
                    </a:lnB>
                    <a:solidFill>
                      <a:srgbClr val="C5D9F1"/>
                    </a:solidFill>
                  </a:tcPr>
                </a:tc>
              </a:tr>
            </a:tbl>
          </a:graphicData>
        </a:graphic>
      </p:graphicFrame>
      <p:pic>
        <p:nvPicPr>
          <p:cNvPr id="11" name="10 Imagen"/>
          <p:cNvPicPr/>
          <p:nvPr/>
        </p:nvPicPr>
        <p:blipFill>
          <a:blip r:embed="rId2" cstate="print"/>
          <a:srcRect b="6732"/>
          <a:stretch>
            <a:fillRect/>
          </a:stretch>
        </p:blipFill>
        <p:spPr bwMode="auto">
          <a:xfrm>
            <a:off x="827584" y="1268760"/>
            <a:ext cx="7776864" cy="648072"/>
          </a:xfrm>
          <a:prstGeom prst="rect">
            <a:avLst/>
          </a:prstGeom>
          <a:noFill/>
        </p:spPr>
      </p:pic>
      <p:sp>
        <p:nvSpPr>
          <p:cNvPr id="12" name="11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27</a:t>
            </a:fld>
            <a:endParaRPr lang="es-EC"/>
          </a:p>
        </p:txBody>
      </p:sp>
      <p:sp>
        <p:nvSpPr>
          <p:cNvPr id="7" name="6 CuadroTexto"/>
          <p:cNvSpPr txBox="1"/>
          <p:nvPr/>
        </p:nvSpPr>
        <p:spPr>
          <a:xfrm>
            <a:off x="1763688" y="188640"/>
            <a:ext cx="6120680" cy="553998"/>
          </a:xfrm>
          <a:prstGeom prst="rect">
            <a:avLst/>
          </a:prstGeom>
          <a:noFill/>
        </p:spPr>
        <p:txBody>
          <a:bodyPr wrap="square" rtlCol="0">
            <a:spAutoFit/>
          </a:bodyPr>
          <a:lstStyle/>
          <a:p>
            <a:pPr algn="ctr"/>
            <a:r>
              <a:rPr lang="es-EC" sz="3000" b="1" dirty="0" smtClean="0">
                <a:latin typeface="Cambria" pitchFamily="18" charset="0"/>
              </a:rPr>
              <a:t>ESTUDIO ORGANIZACIONAL </a:t>
            </a:r>
            <a:endParaRPr lang="es-EC" sz="3000" b="1" dirty="0">
              <a:latin typeface="Cambria" pitchFamily="18" charset="0"/>
            </a:endParaRPr>
          </a:p>
        </p:txBody>
      </p:sp>
      <p:pic>
        <p:nvPicPr>
          <p:cNvPr id="8" name="Diagrama 2"/>
          <p:cNvPicPr/>
          <p:nvPr/>
        </p:nvPicPr>
        <p:blipFill>
          <a:blip r:embed="rId2" cstate="print"/>
          <a:srcRect l="-7935" r="-6281"/>
          <a:stretch>
            <a:fillRect/>
          </a:stretch>
        </p:blipFill>
        <p:spPr bwMode="auto">
          <a:xfrm>
            <a:off x="1259632" y="1412776"/>
            <a:ext cx="6547798" cy="5040560"/>
          </a:xfrm>
          <a:prstGeom prst="rect">
            <a:avLst/>
          </a:prstGeom>
          <a:ln>
            <a:noFill/>
          </a:ln>
          <a:effectLst>
            <a:outerShdw blurRad="292100" dist="139700" dir="2700000" algn="tl" rotWithShape="0">
              <a:srgbClr val="333333">
                <a:alpha val="65000"/>
              </a:srgbClr>
            </a:outerShdw>
          </a:effectLst>
        </p:spPr>
      </p:pic>
      <p:pic>
        <p:nvPicPr>
          <p:cNvPr id="9" name="8 Imagen"/>
          <p:cNvPicPr/>
          <p:nvPr/>
        </p:nvPicPr>
        <p:blipFill>
          <a:blip r:embed="rId3" cstate="print"/>
          <a:srcRect b="6732"/>
          <a:stretch>
            <a:fillRect/>
          </a:stretch>
        </p:blipFill>
        <p:spPr bwMode="auto">
          <a:xfrm>
            <a:off x="899592" y="764704"/>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28</a:t>
            </a:fld>
            <a:endParaRPr lang="es-EC"/>
          </a:p>
        </p:txBody>
      </p:sp>
      <p:sp>
        <p:nvSpPr>
          <p:cNvPr id="7" name="6 CuadroTexto"/>
          <p:cNvSpPr txBox="1"/>
          <p:nvPr/>
        </p:nvSpPr>
        <p:spPr>
          <a:xfrm>
            <a:off x="2195736" y="332656"/>
            <a:ext cx="4968552" cy="553998"/>
          </a:xfrm>
          <a:prstGeom prst="rect">
            <a:avLst/>
          </a:prstGeom>
          <a:noFill/>
        </p:spPr>
        <p:txBody>
          <a:bodyPr wrap="square" rtlCol="0">
            <a:spAutoFit/>
          </a:bodyPr>
          <a:lstStyle/>
          <a:p>
            <a:pPr algn="ctr"/>
            <a:r>
              <a:rPr lang="es-EC" sz="3000" b="1" dirty="0" smtClean="0">
                <a:latin typeface="Cambria" pitchFamily="18" charset="0"/>
              </a:rPr>
              <a:t>ESTUDIO FINANCIERO </a:t>
            </a:r>
            <a:endParaRPr lang="es-EC" sz="3000" b="1" dirty="0">
              <a:latin typeface="Cambria" pitchFamily="18" charset="0"/>
            </a:endParaRPr>
          </a:p>
        </p:txBody>
      </p:sp>
      <p:sp>
        <p:nvSpPr>
          <p:cNvPr id="8" name="7 CuadroTexto"/>
          <p:cNvSpPr txBox="1"/>
          <p:nvPr/>
        </p:nvSpPr>
        <p:spPr>
          <a:xfrm>
            <a:off x="1547664" y="1556792"/>
            <a:ext cx="2736304" cy="400110"/>
          </a:xfrm>
          <a:prstGeom prst="rect">
            <a:avLst/>
          </a:prstGeom>
          <a:noFill/>
        </p:spPr>
        <p:txBody>
          <a:bodyPr wrap="square" rtlCol="0">
            <a:spAutoFit/>
          </a:bodyPr>
          <a:lstStyle/>
          <a:p>
            <a:r>
              <a:rPr lang="es-EC" sz="2000" b="1" dirty="0" smtClean="0"/>
              <a:t>Gastos Servicios Básicos </a:t>
            </a:r>
            <a:endParaRPr lang="es-EC" sz="2000" b="1" dirty="0"/>
          </a:p>
        </p:txBody>
      </p:sp>
      <p:graphicFrame>
        <p:nvGraphicFramePr>
          <p:cNvPr id="9" name="8 Tabla"/>
          <p:cNvGraphicFramePr>
            <a:graphicFrameLocks noGrp="1"/>
          </p:cNvGraphicFramePr>
          <p:nvPr/>
        </p:nvGraphicFramePr>
        <p:xfrm>
          <a:off x="2411760" y="2204866"/>
          <a:ext cx="4608511" cy="1800198"/>
        </p:xfrm>
        <a:graphic>
          <a:graphicData uri="http://schemas.openxmlformats.org/drawingml/2006/table">
            <a:tbl>
              <a:tblPr/>
              <a:tblGrid>
                <a:gridCol w="1902757"/>
                <a:gridCol w="1408987"/>
                <a:gridCol w="1296767"/>
              </a:tblGrid>
              <a:tr h="300033">
                <a:tc gridSpan="3">
                  <a:txBody>
                    <a:bodyPr/>
                    <a:lstStyle/>
                    <a:p>
                      <a:pPr algn="ctr">
                        <a:spcAft>
                          <a:spcPts val="0"/>
                        </a:spcAft>
                      </a:pPr>
                      <a:r>
                        <a:rPr lang="es-EC" sz="900" b="1" dirty="0">
                          <a:solidFill>
                            <a:srgbClr val="000000"/>
                          </a:solidFill>
                          <a:latin typeface="Calibri"/>
                          <a:ea typeface="Times New Roman"/>
                          <a:cs typeface="Times New Roman"/>
                        </a:rPr>
                        <a:t>Servicios Básicos</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r>
              <a:tr h="300033">
                <a:tc>
                  <a:txBody>
                    <a:bodyPr/>
                    <a:lstStyle/>
                    <a:p>
                      <a:pPr>
                        <a:spcAft>
                          <a:spcPts val="0"/>
                        </a:spcAft>
                      </a:pPr>
                      <a:r>
                        <a:rPr lang="es-EC" sz="900" b="1">
                          <a:solidFill>
                            <a:srgbClr val="000000"/>
                          </a:solidFill>
                          <a:latin typeface="Calibri"/>
                          <a:ea typeface="Times New Roman"/>
                          <a:cs typeface="Times New Roman"/>
                        </a:rPr>
                        <a:t>Descripción</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900" b="1">
                          <a:solidFill>
                            <a:srgbClr val="000000"/>
                          </a:solidFill>
                          <a:latin typeface="Calibri"/>
                          <a:ea typeface="Times New Roman"/>
                          <a:cs typeface="Times New Roman"/>
                        </a:rPr>
                        <a:t> Costo Mensual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Costo Anual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300033">
                <a:tc>
                  <a:txBody>
                    <a:bodyPr/>
                    <a:lstStyle/>
                    <a:p>
                      <a:pPr>
                        <a:spcAft>
                          <a:spcPts val="0"/>
                        </a:spcAft>
                      </a:pPr>
                      <a:r>
                        <a:rPr lang="es-EC" sz="900" dirty="0">
                          <a:solidFill>
                            <a:srgbClr val="000000"/>
                          </a:solidFill>
                          <a:latin typeface="Calibri"/>
                          <a:ea typeface="Times New Roman"/>
                          <a:cs typeface="Times New Roman"/>
                        </a:rPr>
                        <a:t>Agua</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40,00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dirty="0">
                          <a:solidFill>
                            <a:srgbClr val="000000"/>
                          </a:solidFill>
                          <a:latin typeface="Calibri"/>
                          <a:ea typeface="Times New Roman"/>
                          <a:cs typeface="Times New Roman"/>
                        </a:rPr>
                        <a:t> $          480,00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0033">
                <a:tc>
                  <a:txBody>
                    <a:bodyPr/>
                    <a:lstStyle/>
                    <a:p>
                      <a:pPr>
                        <a:spcAft>
                          <a:spcPts val="0"/>
                        </a:spcAft>
                      </a:pPr>
                      <a:r>
                        <a:rPr lang="es-EC" sz="900">
                          <a:solidFill>
                            <a:srgbClr val="000000"/>
                          </a:solidFill>
                          <a:latin typeface="Calibri"/>
                          <a:ea typeface="Times New Roman"/>
                          <a:cs typeface="Times New Roman"/>
                        </a:rPr>
                        <a:t>Electricidad</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200,00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dirty="0">
                          <a:solidFill>
                            <a:srgbClr val="000000"/>
                          </a:solidFill>
                          <a:latin typeface="Calibri"/>
                          <a:ea typeface="Times New Roman"/>
                          <a:cs typeface="Times New Roman"/>
                        </a:rPr>
                        <a:t> $       2.400,00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0033">
                <a:tc>
                  <a:txBody>
                    <a:bodyPr/>
                    <a:lstStyle/>
                    <a:p>
                      <a:pPr>
                        <a:spcAft>
                          <a:spcPts val="0"/>
                        </a:spcAft>
                      </a:pPr>
                      <a:r>
                        <a:rPr lang="es-EC" sz="900">
                          <a:solidFill>
                            <a:srgbClr val="000000"/>
                          </a:solidFill>
                          <a:latin typeface="Calibri"/>
                          <a:ea typeface="Times New Roman"/>
                          <a:cs typeface="Times New Roman"/>
                        </a:rPr>
                        <a:t>Teléfono-Internet-Cable</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1.200,00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0033">
                <a:tc>
                  <a:txBody>
                    <a:bodyPr/>
                    <a:lstStyle/>
                    <a:p>
                      <a:pPr>
                        <a:spcAft>
                          <a:spcPts val="0"/>
                        </a:spcAft>
                      </a:pPr>
                      <a:r>
                        <a:rPr lang="es-EC" sz="900" b="1" dirty="0">
                          <a:solidFill>
                            <a:srgbClr val="000000"/>
                          </a:solidFill>
                          <a:latin typeface="Calibri"/>
                          <a:ea typeface="Times New Roman"/>
                          <a:cs typeface="Times New Roman"/>
                        </a:rPr>
                        <a:t>Total Servicios Básicos</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spcAft>
                          <a:spcPts val="0"/>
                        </a:spcAft>
                      </a:pPr>
                      <a:r>
                        <a:rPr lang="es-EC" sz="900" b="1" dirty="0">
                          <a:solidFill>
                            <a:srgbClr val="000000"/>
                          </a:solidFill>
                          <a:latin typeface="Calibri"/>
                          <a:ea typeface="Times New Roman"/>
                          <a:cs typeface="Times New Roman"/>
                        </a:rPr>
                        <a:t> $               340,00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spcAft>
                          <a:spcPts val="0"/>
                        </a:spcAft>
                      </a:pPr>
                      <a:r>
                        <a:rPr lang="es-EC" sz="900" b="1" dirty="0">
                          <a:solidFill>
                            <a:srgbClr val="000000"/>
                          </a:solidFill>
                          <a:latin typeface="Calibri"/>
                          <a:ea typeface="Times New Roman"/>
                          <a:cs typeface="Times New Roman"/>
                        </a:rPr>
                        <a:t> $       4.080,00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bl>
          </a:graphicData>
        </a:graphic>
      </p:graphicFrame>
      <p:graphicFrame>
        <p:nvGraphicFramePr>
          <p:cNvPr id="11" name="10 Tabla"/>
          <p:cNvGraphicFramePr>
            <a:graphicFrameLocks noGrp="1"/>
          </p:cNvGraphicFramePr>
          <p:nvPr/>
        </p:nvGraphicFramePr>
        <p:xfrm>
          <a:off x="2411759" y="4221088"/>
          <a:ext cx="4536505" cy="1884400"/>
        </p:xfrm>
        <a:graphic>
          <a:graphicData uri="http://schemas.openxmlformats.org/drawingml/2006/table">
            <a:tbl>
              <a:tblPr/>
              <a:tblGrid>
                <a:gridCol w="2716436"/>
                <a:gridCol w="804820"/>
                <a:gridCol w="1015249"/>
              </a:tblGrid>
              <a:tr h="154920">
                <a:tc gridSpan="3">
                  <a:txBody>
                    <a:bodyPr/>
                    <a:lstStyle/>
                    <a:p>
                      <a:pPr algn="ctr">
                        <a:spcAft>
                          <a:spcPts val="0"/>
                        </a:spcAft>
                      </a:pPr>
                      <a:r>
                        <a:rPr lang="es-EC" sz="900" b="1" dirty="0">
                          <a:solidFill>
                            <a:srgbClr val="000000"/>
                          </a:solidFill>
                          <a:latin typeface="Calibri"/>
                          <a:ea typeface="Times New Roman"/>
                          <a:cs typeface="Times New Roman"/>
                        </a:rPr>
                        <a:t>GASTOS GENERALES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r>
              <a:tr h="154920">
                <a:tc>
                  <a:txBody>
                    <a:bodyPr/>
                    <a:lstStyle/>
                    <a:p>
                      <a:pPr algn="ctr">
                        <a:spcAft>
                          <a:spcPts val="0"/>
                        </a:spcAft>
                      </a:pPr>
                      <a:r>
                        <a:rPr lang="es-EC" sz="900" b="1">
                          <a:solidFill>
                            <a:srgbClr val="000000"/>
                          </a:solidFill>
                          <a:latin typeface="Calibri"/>
                          <a:ea typeface="Times New Roman"/>
                          <a:cs typeface="Times New Roman"/>
                        </a:rPr>
                        <a:t>Concepto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Mensual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Anual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6820">
                <a:tc>
                  <a:txBody>
                    <a:bodyPr/>
                    <a:lstStyle/>
                    <a:p>
                      <a:pPr>
                        <a:spcAft>
                          <a:spcPts val="0"/>
                        </a:spcAft>
                      </a:pPr>
                      <a:r>
                        <a:rPr lang="es-EC" sz="900">
                          <a:solidFill>
                            <a:srgbClr val="000000"/>
                          </a:solidFill>
                          <a:latin typeface="Calibri"/>
                          <a:ea typeface="Times New Roman"/>
                          <a:cs typeface="Times New Roman"/>
                        </a:rPr>
                        <a:t> Gastos mantenimiento de maquinaria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900,00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10.800,00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dirty="0">
                          <a:solidFill>
                            <a:srgbClr val="000000"/>
                          </a:solidFill>
                          <a:latin typeface="Calibri"/>
                          <a:ea typeface="Times New Roman"/>
                          <a:cs typeface="Times New Roman"/>
                        </a:rPr>
                        <a:t> Gastos mantenimiento de equipo de oficina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450,00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5.400,00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a:solidFill>
                            <a:srgbClr val="000000"/>
                          </a:solidFill>
                          <a:latin typeface="Calibri"/>
                          <a:ea typeface="Times New Roman"/>
                          <a:cs typeface="Times New Roman"/>
                        </a:rPr>
                        <a:t> Mantenimiento de Camioneta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1.200,00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a:solidFill>
                            <a:srgbClr val="000000"/>
                          </a:solidFill>
                          <a:latin typeface="Calibri"/>
                          <a:ea typeface="Times New Roman"/>
                          <a:cs typeface="Times New Roman"/>
                        </a:rPr>
                        <a:t> Gastos de Alquiler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3.500,00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42.000,00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a:solidFill>
                            <a:srgbClr val="000000"/>
                          </a:solidFill>
                          <a:latin typeface="Calibri"/>
                          <a:ea typeface="Times New Roman"/>
                          <a:cs typeface="Times New Roman"/>
                        </a:rPr>
                        <a:t> Gastos por Publicidad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500,00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6.000,00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a:solidFill>
                            <a:srgbClr val="000000"/>
                          </a:solidFill>
                          <a:latin typeface="Calibri"/>
                          <a:ea typeface="Times New Roman"/>
                          <a:cs typeface="Times New Roman"/>
                        </a:rPr>
                        <a:t> Suministros de limpieza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17,55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210,60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a:solidFill>
                            <a:srgbClr val="000000"/>
                          </a:solidFill>
                          <a:latin typeface="Calibri"/>
                          <a:ea typeface="Times New Roman"/>
                          <a:cs typeface="Times New Roman"/>
                        </a:rPr>
                        <a:t> Suministros de Oficina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224,00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900">
                          <a:solidFill>
                            <a:srgbClr val="000000"/>
                          </a:solidFill>
                          <a:latin typeface="Calibri"/>
                          <a:ea typeface="Times New Roman"/>
                          <a:cs typeface="Times New Roman"/>
                        </a:rPr>
                        <a:t> $          2.688,00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6820">
                <a:tc>
                  <a:txBody>
                    <a:bodyPr/>
                    <a:lstStyle/>
                    <a:p>
                      <a:pPr>
                        <a:spcAft>
                          <a:spcPts val="0"/>
                        </a:spcAft>
                      </a:pPr>
                      <a:r>
                        <a:rPr lang="es-EC" sz="900" b="1" dirty="0">
                          <a:solidFill>
                            <a:srgbClr val="000000"/>
                          </a:solidFill>
                          <a:latin typeface="Calibri"/>
                          <a:ea typeface="Times New Roman"/>
                          <a:cs typeface="Times New Roman"/>
                        </a:rPr>
                        <a:t> Total Gastos Generales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900" b="1">
                          <a:solidFill>
                            <a:srgbClr val="000000"/>
                          </a:solidFill>
                          <a:latin typeface="Calibri"/>
                          <a:ea typeface="Times New Roman"/>
                          <a:cs typeface="Times New Roman"/>
                        </a:rPr>
                        <a:t> $    5.691,55 </a:t>
                      </a:r>
                      <a:endParaRPr lang="es-EC" sz="12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900" b="1" dirty="0">
                          <a:solidFill>
                            <a:srgbClr val="000000"/>
                          </a:solidFill>
                          <a:latin typeface="Calibri"/>
                          <a:ea typeface="Times New Roman"/>
                          <a:cs typeface="Times New Roman"/>
                        </a:rPr>
                        <a:t> $        68.298,60 </a:t>
                      </a:r>
                      <a:endParaRPr lang="es-EC" sz="12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13" name="12 Imagen"/>
          <p:cNvPicPr/>
          <p:nvPr/>
        </p:nvPicPr>
        <p:blipFill>
          <a:blip r:embed="rId2" cstate="print"/>
          <a:srcRect b="6732"/>
          <a:stretch>
            <a:fillRect/>
          </a:stretch>
        </p:blipFill>
        <p:spPr bwMode="auto">
          <a:xfrm>
            <a:off x="755576" y="836712"/>
            <a:ext cx="7776864" cy="648072"/>
          </a:xfrm>
          <a:prstGeom prst="rect">
            <a:avLst/>
          </a:prstGeom>
          <a:noFill/>
        </p:spPr>
      </p:pic>
      <p:sp>
        <p:nvSpPr>
          <p:cNvPr id="14" name="13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29</a:t>
            </a:fld>
            <a:endParaRPr lang="es-EC"/>
          </a:p>
        </p:txBody>
      </p:sp>
      <p:graphicFrame>
        <p:nvGraphicFramePr>
          <p:cNvPr id="7" name="6 Tabla"/>
          <p:cNvGraphicFramePr>
            <a:graphicFrameLocks noGrp="1"/>
          </p:cNvGraphicFramePr>
          <p:nvPr/>
        </p:nvGraphicFramePr>
        <p:xfrm>
          <a:off x="2051720" y="1484784"/>
          <a:ext cx="5472609" cy="2736300"/>
        </p:xfrm>
        <a:graphic>
          <a:graphicData uri="http://schemas.openxmlformats.org/drawingml/2006/table">
            <a:tbl>
              <a:tblPr/>
              <a:tblGrid>
                <a:gridCol w="1660679"/>
                <a:gridCol w="618485"/>
                <a:gridCol w="1133041"/>
                <a:gridCol w="1030565"/>
                <a:gridCol w="1029839"/>
              </a:tblGrid>
              <a:tr h="195450">
                <a:tc gridSpan="5">
                  <a:txBody>
                    <a:bodyPr/>
                    <a:lstStyle/>
                    <a:p>
                      <a:pPr algn="ctr">
                        <a:spcAft>
                          <a:spcPts val="0"/>
                        </a:spcAft>
                      </a:pPr>
                      <a:r>
                        <a:rPr lang="es-EC" sz="1000" b="1" dirty="0">
                          <a:solidFill>
                            <a:srgbClr val="000000"/>
                          </a:solidFill>
                          <a:latin typeface="Calibri"/>
                          <a:ea typeface="Times New Roman"/>
                          <a:cs typeface="Times New Roman"/>
                        </a:rPr>
                        <a:t>SUMINISTRO DE OFICINA</a:t>
                      </a:r>
                      <a:endParaRPr lang="es-EC" sz="10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5450">
                <a:tc>
                  <a:txBody>
                    <a:bodyPr/>
                    <a:lstStyle/>
                    <a:p>
                      <a:pPr>
                        <a:spcAft>
                          <a:spcPts val="0"/>
                        </a:spcAft>
                      </a:pPr>
                      <a:r>
                        <a:rPr lang="es-EC" sz="1000" b="1" dirty="0">
                          <a:solidFill>
                            <a:srgbClr val="000000"/>
                          </a:solidFill>
                          <a:latin typeface="Calibri"/>
                          <a:ea typeface="Times New Roman"/>
                          <a:cs typeface="Times New Roman"/>
                        </a:rPr>
                        <a:t>Detalle</a:t>
                      </a:r>
                      <a:endParaRPr lang="es-EC" sz="10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Cantidad</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Precio Unitario</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Valor Mensual</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Valor Anual</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5450">
                <a:tc>
                  <a:txBody>
                    <a:bodyPr/>
                    <a:lstStyle/>
                    <a:p>
                      <a:pPr>
                        <a:spcAft>
                          <a:spcPts val="0"/>
                        </a:spcAft>
                      </a:pPr>
                      <a:r>
                        <a:rPr lang="es-EC" sz="1000">
                          <a:solidFill>
                            <a:srgbClr val="000000"/>
                          </a:solidFill>
                          <a:latin typeface="Calibri"/>
                          <a:ea typeface="Times New Roman"/>
                          <a:cs typeface="Times New Roman"/>
                        </a:rPr>
                        <a:t>Resmas de hojas tamaño A4</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2</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dirty="0">
                          <a:solidFill>
                            <a:srgbClr val="000000"/>
                          </a:solidFill>
                          <a:latin typeface="Calibri"/>
                          <a:ea typeface="Times New Roman"/>
                          <a:cs typeface="Times New Roman"/>
                        </a:rPr>
                        <a:t> $                 4,00 </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8,00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96,00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Cartuchos de impresora laser</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2</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50,00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100,00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1.200,00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Plumas Bic (negras y rojas)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10</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0,30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3,00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36,00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Lápices Bic</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10</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0,25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2,50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30,00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Saca punta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0,30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1,50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18,00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Borrador</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0,10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0,50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6,00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Grapadora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2,40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12,00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144,00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Cajas de grapa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0,60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3,00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36,00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Saca grapa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1,50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7,50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90,00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a:solidFill>
                            <a:srgbClr val="000000"/>
                          </a:solidFill>
                          <a:latin typeface="Calibri"/>
                          <a:ea typeface="Times New Roman"/>
                          <a:cs typeface="Times New Roman"/>
                        </a:rPr>
                        <a:t>Carpetas y vinchas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20</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4,00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80,00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960,00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dirty="0">
                          <a:solidFill>
                            <a:srgbClr val="000000"/>
                          </a:solidFill>
                          <a:latin typeface="Calibri"/>
                          <a:ea typeface="Times New Roman"/>
                          <a:cs typeface="Times New Roman"/>
                        </a:rPr>
                        <a:t>Perforadora</a:t>
                      </a:r>
                      <a:endParaRPr lang="es-EC" sz="10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3</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2,00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6,00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00">
                          <a:solidFill>
                            <a:srgbClr val="000000"/>
                          </a:solidFill>
                          <a:latin typeface="Calibri"/>
                          <a:ea typeface="Times New Roman"/>
                          <a:cs typeface="Times New Roman"/>
                        </a:rPr>
                        <a:t> $           72,00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5450">
                <a:tc>
                  <a:txBody>
                    <a:bodyPr/>
                    <a:lstStyle/>
                    <a:p>
                      <a:pPr>
                        <a:spcAft>
                          <a:spcPts val="0"/>
                        </a:spcAft>
                      </a:pPr>
                      <a:r>
                        <a:rPr lang="es-EC" sz="1000" b="1">
                          <a:solidFill>
                            <a:srgbClr val="000000"/>
                          </a:solidFill>
                          <a:latin typeface="Calibri"/>
                          <a:ea typeface="Times New Roman"/>
                          <a:cs typeface="Times New Roman"/>
                        </a:rPr>
                        <a:t> Total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 $               65,45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dirty="0">
                          <a:solidFill>
                            <a:srgbClr val="000000"/>
                          </a:solidFill>
                          <a:latin typeface="Calibri"/>
                          <a:ea typeface="Times New Roman"/>
                          <a:cs typeface="Times New Roman"/>
                        </a:rPr>
                        <a:t> $             224,00 </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dirty="0">
                          <a:solidFill>
                            <a:srgbClr val="000000"/>
                          </a:solidFill>
                          <a:latin typeface="Calibri"/>
                          <a:ea typeface="Times New Roman"/>
                          <a:cs typeface="Times New Roman"/>
                        </a:rPr>
                        <a:t> $      2.688,00 </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sp>
        <p:nvSpPr>
          <p:cNvPr id="8" name="7 CuadroTexto"/>
          <p:cNvSpPr txBox="1"/>
          <p:nvPr/>
        </p:nvSpPr>
        <p:spPr>
          <a:xfrm>
            <a:off x="1691680" y="404664"/>
            <a:ext cx="6048672" cy="553998"/>
          </a:xfrm>
          <a:prstGeom prst="rect">
            <a:avLst/>
          </a:prstGeom>
          <a:noFill/>
        </p:spPr>
        <p:txBody>
          <a:bodyPr wrap="square" rtlCol="0">
            <a:spAutoFit/>
          </a:bodyPr>
          <a:lstStyle/>
          <a:p>
            <a:pPr algn="ctr"/>
            <a:r>
              <a:rPr lang="es-EC" sz="3000" b="1" dirty="0" smtClean="0">
                <a:latin typeface="Cambria" pitchFamily="18" charset="0"/>
              </a:rPr>
              <a:t>SUMINISTRO DE OFICINAS </a:t>
            </a:r>
            <a:endParaRPr lang="es-EC" sz="3000" b="1" dirty="0">
              <a:latin typeface="Cambria" pitchFamily="18" charset="0"/>
            </a:endParaRPr>
          </a:p>
        </p:txBody>
      </p:sp>
      <p:graphicFrame>
        <p:nvGraphicFramePr>
          <p:cNvPr id="9" name="8 Tabla"/>
          <p:cNvGraphicFramePr>
            <a:graphicFrameLocks noGrp="1"/>
          </p:cNvGraphicFramePr>
          <p:nvPr/>
        </p:nvGraphicFramePr>
        <p:xfrm>
          <a:off x="1187624" y="4437112"/>
          <a:ext cx="7200798" cy="1440160"/>
        </p:xfrm>
        <a:graphic>
          <a:graphicData uri="http://schemas.openxmlformats.org/drawingml/2006/table">
            <a:tbl>
              <a:tblPr/>
              <a:tblGrid>
                <a:gridCol w="1394574"/>
                <a:gridCol w="811252"/>
                <a:gridCol w="1062425"/>
                <a:gridCol w="1063175"/>
                <a:gridCol w="955958"/>
                <a:gridCol w="956707"/>
                <a:gridCol w="956707"/>
              </a:tblGrid>
              <a:tr h="288032">
                <a:tc gridSpan="7">
                  <a:txBody>
                    <a:bodyPr/>
                    <a:lstStyle/>
                    <a:p>
                      <a:pPr algn="ctr">
                        <a:spcAft>
                          <a:spcPts val="0"/>
                        </a:spcAft>
                      </a:pPr>
                      <a:r>
                        <a:rPr lang="es-EC" sz="1050" b="1" dirty="0">
                          <a:solidFill>
                            <a:srgbClr val="000000"/>
                          </a:solidFill>
                          <a:latin typeface="Calibri"/>
                          <a:ea typeface="Times New Roman"/>
                          <a:cs typeface="Times New Roman"/>
                        </a:rPr>
                        <a:t>GASTOS DE ALQUILER</a:t>
                      </a:r>
                      <a:endParaRPr lang="es-EC" sz="1050" dirty="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8032">
                <a:tc>
                  <a:txBody>
                    <a:bodyPr/>
                    <a:lstStyle/>
                    <a:p>
                      <a:pPr>
                        <a:spcAft>
                          <a:spcPts val="0"/>
                        </a:spcAft>
                      </a:pPr>
                      <a:r>
                        <a:rPr lang="es-EC" sz="1050" b="1">
                          <a:solidFill>
                            <a:srgbClr val="000000"/>
                          </a:solidFill>
                          <a:latin typeface="Calibri"/>
                          <a:ea typeface="Times New Roman"/>
                          <a:cs typeface="Times New Roman"/>
                        </a:rPr>
                        <a:t>Concepto</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dirty="0">
                          <a:solidFill>
                            <a:srgbClr val="000000"/>
                          </a:solidFill>
                          <a:latin typeface="Calibri"/>
                          <a:ea typeface="Times New Roman"/>
                          <a:cs typeface="Times New Roman"/>
                        </a:rPr>
                        <a:t>Mensual</a:t>
                      </a:r>
                      <a:endParaRPr lang="es-EC" sz="1050" dirty="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Año 1</a:t>
                      </a:r>
                      <a:endParaRPr lang="es-EC" sz="105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Año 2</a:t>
                      </a:r>
                      <a:endParaRPr lang="es-EC" sz="105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Año 3</a:t>
                      </a:r>
                      <a:endParaRPr lang="es-EC" sz="105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Año 4</a:t>
                      </a:r>
                      <a:endParaRPr lang="es-EC" sz="105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Año 5</a:t>
                      </a:r>
                      <a:endParaRPr lang="es-EC" sz="1050">
                        <a:latin typeface="Times New Roman"/>
                        <a:ea typeface="Times New Roman"/>
                        <a:cs typeface="Times New Roman"/>
                      </a:endParaRPr>
                    </a:p>
                  </a:txBody>
                  <a:tcPr marL="44431" marR="44431"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88032">
                <a:tc>
                  <a:txBody>
                    <a:bodyPr/>
                    <a:lstStyle/>
                    <a:p>
                      <a:pPr>
                        <a:spcAft>
                          <a:spcPts val="0"/>
                        </a:spcAft>
                      </a:pPr>
                      <a:r>
                        <a:rPr lang="es-EC" sz="1050">
                          <a:solidFill>
                            <a:srgbClr val="000000"/>
                          </a:solidFill>
                          <a:latin typeface="Calibri"/>
                          <a:ea typeface="Times New Roman"/>
                          <a:cs typeface="Times New Roman"/>
                        </a:rPr>
                        <a:t> Oficina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12.000,00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12.480,00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12.979,20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13.498,37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14.038,30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88032">
                <a:tc>
                  <a:txBody>
                    <a:bodyPr/>
                    <a:lstStyle/>
                    <a:p>
                      <a:pPr>
                        <a:spcAft>
                          <a:spcPts val="0"/>
                        </a:spcAft>
                      </a:pPr>
                      <a:r>
                        <a:rPr lang="es-EC" sz="1050">
                          <a:solidFill>
                            <a:srgbClr val="000000"/>
                          </a:solidFill>
                          <a:latin typeface="Calibri"/>
                          <a:ea typeface="Times New Roman"/>
                          <a:cs typeface="Times New Roman"/>
                        </a:rPr>
                        <a:t> Planta de Producción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36.000,00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37.440,00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38.937,60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40.495,10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42.114,91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88032">
                <a:tc>
                  <a:txBody>
                    <a:bodyPr/>
                    <a:lstStyle/>
                    <a:p>
                      <a:pPr>
                        <a:spcAft>
                          <a:spcPts val="0"/>
                        </a:spcAft>
                      </a:pPr>
                      <a:r>
                        <a:rPr lang="es-EC" sz="1050" b="1">
                          <a:solidFill>
                            <a:srgbClr val="000000"/>
                          </a:solidFill>
                          <a:latin typeface="Calibri"/>
                          <a:ea typeface="Times New Roman"/>
                          <a:cs typeface="Times New Roman"/>
                        </a:rPr>
                        <a:t> Total Alquiler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a:solidFill>
                            <a:srgbClr val="000000"/>
                          </a:solidFill>
                          <a:latin typeface="Calibri"/>
                          <a:ea typeface="Times New Roman"/>
                          <a:cs typeface="Times New Roman"/>
                        </a:rPr>
                        <a:t> $    4.000,00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a:solidFill>
                            <a:srgbClr val="000000"/>
                          </a:solidFill>
                          <a:latin typeface="Calibri"/>
                          <a:ea typeface="Times New Roman"/>
                          <a:cs typeface="Times New Roman"/>
                        </a:rPr>
                        <a:t> $        48.000,00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a:solidFill>
                            <a:srgbClr val="000000"/>
                          </a:solidFill>
                          <a:latin typeface="Calibri"/>
                          <a:ea typeface="Times New Roman"/>
                          <a:cs typeface="Times New Roman"/>
                        </a:rPr>
                        <a:t> $        49.920,00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a:solidFill>
                            <a:srgbClr val="000000"/>
                          </a:solidFill>
                          <a:latin typeface="Calibri"/>
                          <a:ea typeface="Times New Roman"/>
                          <a:cs typeface="Times New Roman"/>
                        </a:rPr>
                        <a:t> $    51.916,80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a:solidFill>
                            <a:srgbClr val="000000"/>
                          </a:solidFill>
                          <a:latin typeface="Calibri"/>
                          <a:ea typeface="Times New Roman"/>
                          <a:cs typeface="Times New Roman"/>
                        </a:rPr>
                        <a:t> $     53.993,47 </a:t>
                      </a:r>
                      <a:endParaRPr lang="es-EC" sz="105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dirty="0">
                          <a:solidFill>
                            <a:srgbClr val="000000"/>
                          </a:solidFill>
                          <a:latin typeface="Calibri"/>
                          <a:ea typeface="Times New Roman"/>
                          <a:cs typeface="Times New Roman"/>
                        </a:rPr>
                        <a:t> $     56.153,21 </a:t>
                      </a:r>
                      <a:endParaRPr lang="es-EC" sz="1050" dirty="0">
                        <a:latin typeface="Times New Roman"/>
                        <a:ea typeface="Times New Roman"/>
                        <a:cs typeface="Times New Roman"/>
                      </a:endParaRPr>
                    </a:p>
                  </a:txBody>
                  <a:tcPr marL="44431" marR="44431"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10" name="9 Imagen"/>
          <p:cNvPicPr/>
          <p:nvPr/>
        </p:nvPicPr>
        <p:blipFill>
          <a:blip r:embed="rId2" cstate="print"/>
          <a:srcRect b="6732"/>
          <a:stretch>
            <a:fillRect/>
          </a:stretch>
        </p:blipFill>
        <p:spPr bwMode="auto">
          <a:xfrm>
            <a:off x="827584" y="908720"/>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755576" y="1214422"/>
            <a:ext cx="7560840" cy="2246769"/>
          </a:xfrm>
          <a:prstGeom prst="rect">
            <a:avLst/>
          </a:prstGeom>
          <a:noFill/>
        </p:spPr>
        <p:txBody>
          <a:bodyPr wrap="square" rtlCol="0">
            <a:spAutoFit/>
          </a:bodyPr>
          <a:lstStyle/>
          <a:p>
            <a:pPr algn="just"/>
            <a:endParaRPr lang="es-EC" sz="2000" dirty="0" smtClean="0"/>
          </a:p>
          <a:p>
            <a:pPr algn="just"/>
            <a:r>
              <a:rPr lang="es-EC" sz="2000" dirty="0" smtClean="0">
                <a:latin typeface="Cambria" pitchFamily="18" charset="0"/>
              </a:rPr>
              <a:t>Actualmente se conoce que el nailon sintético no tiene mucho reconocimiento en nuestra ciudad por tal motivo nace la idea de elaborar productos y comercializarlos en la ciudad de Guayaquil, aunque ya existen lugares en donde los venden  en pequeñas cantidades nuestro objetivo es elaborarlos y comercializarlos en una alta escala.</a:t>
            </a:r>
            <a:endParaRPr lang="es-EC" sz="2000" dirty="0">
              <a:latin typeface="Cambria" pitchFamily="18" charset="0"/>
            </a:endParaRPr>
          </a:p>
        </p:txBody>
      </p:sp>
      <p:pic>
        <p:nvPicPr>
          <p:cNvPr id="6146" name="Picture 2" descr="http://www.euroredvigo.com/imagenes/hilo/hilo_nylon_colores.jpg"/>
          <p:cNvPicPr>
            <a:picLocks noChangeAspect="1" noChangeArrowheads="1"/>
          </p:cNvPicPr>
          <p:nvPr/>
        </p:nvPicPr>
        <p:blipFill>
          <a:blip r:embed="rId2" cstate="print"/>
          <a:srcRect/>
          <a:stretch>
            <a:fillRect/>
          </a:stretch>
        </p:blipFill>
        <p:spPr bwMode="auto">
          <a:xfrm>
            <a:off x="4644008" y="4005064"/>
            <a:ext cx="3350566" cy="2088232"/>
          </a:xfrm>
          <a:prstGeom prst="teardrop">
            <a:avLst/>
          </a:prstGeom>
          <a:ln>
            <a:solidFill>
              <a:schemeClr val="accent1">
                <a:lumMod val="60000"/>
                <a:lumOff val="40000"/>
              </a:schemeClr>
            </a:solidFill>
          </a:ln>
          <a:effectLst>
            <a:glow rad="139700">
              <a:schemeClr val="accent1">
                <a:satMod val="175000"/>
                <a:alpha val="40000"/>
              </a:schemeClr>
            </a:glow>
            <a:softEdge rad="112500"/>
          </a:effectLst>
        </p:spPr>
      </p:pic>
      <p:sp>
        <p:nvSpPr>
          <p:cNvPr id="7" name="6 Marcador de fecha"/>
          <p:cNvSpPr>
            <a:spLocks noGrp="1"/>
          </p:cNvSpPr>
          <p:nvPr>
            <p:ph type="dt" sz="half" idx="10"/>
          </p:nvPr>
        </p:nvSpPr>
        <p:spPr>
          <a:xfrm>
            <a:off x="4211960" y="6305550"/>
            <a:ext cx="1503040" cy="476250"/>
          </a:xfrm>
        </p:spPr>
        <p:txBody>
          <a:bodyPr/>
          <a:lstStyle/>
          <a:p>
            <a:r>
              <a:rPr lang="es-EC" dirty="0" smtClean="0"/>
              <a:t>20/04/2012</a:t>
            </a:r>
            <a:endParaRPr lang="es-EC" dirty="0"/>
          </a:p>
        </p:txBody>
      </p:sp>
      <p:sp>
        <p:nvSpPr>
          <p:cNvPr id="9" name="8 Marcador de número de diapositiva"/>
          <p:cNvSpPr>
            <a:spLocks noGrp="1"/>
          </p:cNvSpPr>
          <p:nvPr>
            <p:ph type="sldNum" sz="quarter" idx="12"/>
          </p:nvPr>
        </p:nvSpPr>
        <p:spPr/>
        <p:txBody>
          <a:bodyPr/>
          <a:lstStyle/>
          <a:p>
            <a:fld id="{29B57A56-5B7A-4DC8-A195-3B951FC99537}" type="slidenum">
              <a:rPr lang="es-EC" smtClean="0"/>
              <a:pPr/>
              <a:t>3</a:t>
            </a:fld>
            <a:endParaRPr lang="es-EC"/>
          </a:p>
        </p:txBody>
      </p:sp>
      <p:sp>
        <p:nvSpPr>
          <p:cNvPr id="24" name="23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p:cNvSpPr/>
          <p:nvPr/>
        </p:nvSpPr>
        <p:spPr>
          <a:xfrm>
            <a:off x="1928794" y="642918"/>
            <a:ext cx="5429288"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latin typeface="Cambria" pitchFamily="18" charset="0"/>
              </a:rPr>
              <a:t>INTRODUCCIÓN</a:t>
            </a:r>
            <a:endParaRPr lang="es-ES" sz="3200" b="1" dirty="0">
              <a:solidFill>
                <a:schemeClr val="tx1"/>
              </a:solidFill>
              <a:latin typeface="Cambria" pitchFamily="18"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30</a:t>
            </a:fld>
            <a:endParaRPr lang="es-EC"/>
          </a:p>
        </p:txBody>
      </p:sp>
      <p:graphicFrame>
        <p:nvGraphicFramePr>
          <p:cNvPr id="7" name="6 Tabla"/>
          <p:cNvGraphicFramePr>
            <a:graphicFrameLocks noGrp="1"/>
          </p:cNvGraphicFramePr>
          <p:nvPr/>
        </p:nvGraphicFramePr>
        <p:xfrm>
          <a:off x="1115616" y="2204864"/>
          <a:ext cx="7128794" cy="3024340"/>
        </p:xfrm>
        <a:graphic>
          <a:graphicData uri="http://schemas.openxmlformats.org/drawingml/2006/table">
            <a:tbl>
              <a:tblPr/>
              <a:tblGrid>
                <a:gridCol w="1580440"/>
                <a:gridCol w="1061753"/>
                <a:gridCol w="1061753"/>
                <a:gridCol w="1061753"/>
                <a:gridCol w="1174402"/>
                <a:gridCol w="1188693"/>
              </a:tblGrid>
              <a:tr h="302434">
                <a:tc gridSpan="6">
                  <a:txBody>
                    <a:bodyPr/>
                    <a:lstStyle/>
                    <a:p>
                      <a:pPr algn="ctr">
                        <a:spcAft>
                          <a:spcPts val="0"/>
                        </a:spcAft>
                      </a:pPr>
                      <a:r>
                        <a:rPr lang="es-EC" sz="1050" b="1" u="sng" dirty="0">
                          <a:solidFill>
                            <a:srgbClr val="000000"/>
                          </a:solidFill>
                          <a:latin typeface="Calibri"/>
                          <a:ea typeface="Times New Roman"/>
                          <a:cs typeface="Times New Roman"/>
                        </a:rPr>
                        <a:t>PUNTO DE EQUILIBRIO</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2434">
                <a:tc>
                  <a:txBody>
                    <a:bodyPr/>
                    <a:lstStyle/>
                    <a:p>
                      <a:pP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2</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5</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302434">
                <a:tc>
                  <a:txBody>
                    <a:bodyPr/>
                    <a:lstStyle/>
                    <a:p>
                      <a:pPr>
                        <a:spcAft>
                          <a:spcPts val="0"/>
                        </a:spcAft>
                      </a:pPr>
                      <a:r>
                        <a:rPr lang="es-EC" sz="1050" b="1">
                          <a:solidFill>
                            <a:srgbClr val="000000"/>
                          </a:solidFill>
                          <a:latin typeface="Calibri"/>
                          <a:ea typeface="Times New Roman"/>
                          <a:cs typeface="Times New Roman"/>
                        </a:rPr>
                        <a:t>INGRESOS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494.987,13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616.423,64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742.456,80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873.221,74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1.008.857,19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2434">
                <a:tc>
                  <a:txBody>
                    <a:bodyPr/>
                    <a:lstStyle/>
                    <a:p>
                      <a:pPr>
                        <a:spcAft>
                          <a:spcPts val="0"/>
                        </a:spcAft>
                      </a:pPr>
                      <a:r>
                        <a:rPr lang="es-EC" sz="1050" b="1">
                          <a:solidFill>
                            <a:srgbClr val="000000"/>
                          </a:solidFill>
                          <a:latin typeface="Calibri"/>
                          <a:ea typeface="Times New Roman"/>
                          <a:cs typeface="Times New Roman"/>
                        </a:rPr>
                        <a:t>COSTOS DE VENTAS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268.332,00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279.065,28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290.227,89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301.837,01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313.910,49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2434">
                <a:tc>
                  <a:txBody>
                    <a:bodyPr/>
                    <a:lstStyle/>
                    <a:p>
                      <a:pPr>
                        <a:spcAft>
                          <a:spcPts val="0"/>
                        </a:spcAft>
                      </a:pPr>
                      <a:r>
                        <a:rPr lang="es-EC" sz="1050" b="1">
                          <a:solidFill>
                            <a:srgbClr val="000000"/>
                          </a:solidFill>
                          <a:latin typeface="Calibri"/>
                          <a:ea typeface="Times New Roman"/>
                          <a:cs typeface="Times New Roman"/>
                        </a:rPr>
                        <a:t>CF</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134.336,42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137.765,32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141.331,39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142.454,16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146.311,22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2434">
                <a:tc>
                  <a:txBody>
                    <a:bodyPr/>
                    <a:lstStyle/>
                    <a:p>
                      <a:pPr>
                        <a:spcAft>
                          <a:spcPts val="0"/>
                        </a:spcAft>
                      </a:pPr>
                      <a:r>
                        <a:rPr lang="es-EC" sz="1050" b="1">
                          <a:solidFill>
                            <a:srgbClr val="000000"/>
                          </a:solidFill>
                          <a:latin typeface="Calibri"/>
                          <a:ea typeface="Times New Roman"/>
                          <a:cs typeface="Times New Roman"/>
                        </a:rPr>
                        <a:t>Utilidad Neta</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92.318,72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199.593,04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310.897,52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428.930,58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548.635,49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302434">
                <a:tc>
                  <a:txBody>
                    <a:bodyPr/>
                    <a:lstStyle/>
                    <a:p>
                      <a:endParaRPr lang="es-EC" sz="1050">
                        <a:latin typeface="Calibri"/>
                        <a:ea typeface="Times New Roman"/>
                        <a:cs typeface="Times New Roman"/>
                      </a:endParaRPr>
                    </a:p>
                  </a:txBody>
                  <a:tcPr marL="44450" marR="44450" marT="0" marB="0" anchor="b">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endParaRPr lang="es-EC" sz="1050">
                        <a:latin typeface="Calibri"/>
                        <a:ea typeface="Times New Roman"/>
                        <a:cs typeface="Times New Roman"/>
                      </a:endParaRPr>
                    </a:p>
                  </a:txBody>
                  <a:tcPr marL="44450" marR="44450" marT="0" marB="0" anchor="ctr">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endParaRPr lang="es-EC" sz="1050">
                        <a:latin typeface="Calibri"/>
                        <a:ea typeface="Times New Roman"/>
                        <a:cs typeface="Times New Roman"/>
                      </a:endParaRPr>
                    </a:p>
                  </a:txBody>
                  <a:tcPr marL="44450" marR="44450" marT="0" marB="0" anchor="ctr">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endParaRPr lang="es-EC" sz="1050">
                        <a:latin typeface="Calibri"/>
                        <a:ea typeface="Times New Roman"/>
                        <a:cs typeface="Times New Roman"/>
                      </a:endParaRPr>
                    </a:p>
                  </a:txBody>
                  <a:tcPr marL="44450" marR="44450" marT="0" marB="0" anchor="ctr">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endParaRPr lang="es-EC" sz="1050">
                        <a:latin typeface="Calibri"/>
                        <a:ea typeface="Times New Roman"/>
                        <a:cs typeface="Times New Roman"/>
                      </a:endParaRPr>
                    </a:p>
                  </a:txBody>
                  <a:tcPr marL="44450" marR="44450" marT="0" marB="0" anchor="ctr">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endParaRPr lang="es-EC" sz="1050" dirty="0">
                        <a:latin typeface="Calibri"/>
                        <a:ea typeface="Times New Roman"/>
                        <a:cs typeface="Times New Roman"/>
                      </a:endParaRPr>
                    </a:p>
                  </a:txBody>
                  <a:tcPr marL="44450" marR="44450" marT="0" marB="0" anchor="ctr">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2434">
                <a:tc>
                  <a:txBody>
                    <a:bodyPr/>
                    <a:lstStyle/>
                    <a:p>
                      <a:pP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2</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5</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302434">
                <a:tc>
                  <a:txBody>
                    <a:bodyPr/>
                    <a:lstStyle/>
                    <a:p>
                      <a:pPr>
                        <a:spcAft>
                          <a:spcPts val="0"/>
                        </a:spcAft>
                      </a:pPr>
                      <a:r>
                        <a:rPr lang="es-EC" sz="1050">
                          <a:solidFill>
                            <a:srgbClr val="000000"/>
                          </a:solidFill>
                          <a:latin typeface="Calibri"/>
                          <a:ea typeface="Times New Roman"/>
                          <a:cs typeface="Times New Roman"/>
                        </a:rPr>
                        <a:t>Punto de Equilibrio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59,27%</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40,84%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31,25%</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24,93%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21,05%</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2434">
                <a:tc>
                  <a:txBody>
                    <a:bodyPr/>
                    <a:lstStyle/>
                    <a:p>
                      <a:pPr>
                        <a:spcAft>
                          <a:spcPts val="0"/>
                        </a:spcAft>
                      </a:pPr>
                      <a:r>
                        <a:rPr lang="es-EC" sz="1050">
                          <a:solidFill>
                            <a:srgbClr val="000000"/>
                          </a:solidFill>
                          <a:latin typeface="Calibri"/>
                          <a:ea typeface="Times New Roman"/>
                          <a:cs typeface="Times New Roman"/>
                        </a:rPr>
                        <a:t>Punto de Equilibrio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    293.374,33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251.725,80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232.033,93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217.706,32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       212.400,64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sp>
        <p:nvSpPr>
          <p:cNvPr id="8" name="7 CuadroTexto"/>
          <p:cNvSpPr txBox="1"/>
          <p:nvPr/>
        </p:nvSpPr>
        <p:spPr>
          <a:xfrm>
            <a:off x="1115616" y="476672"/>
            <a:ext cx="7128792" cy="553998"/>
          </a:xfrm>
          <a:prstGeom prst="rect">
            <a:avLst/>
          </a:prstGeom>
          <a:noFill/>
        </p:spPr>
        <p:txBody>
          <a:bodyPr wrap="square" rtlCol="0">
            <a:spAutoFit/>
          </a:bodyPr>
          <a:lstStyle/>
          <a:p>
            <a:pPr algn="ctr"/>
            <a:r>
              <a:rPr lang="es-EC" sz="3000" b="1" dirty="0" smtClean="0">
                <a:latin typeface="Cambria" pitchFamily="18" charset="0"/>
              </a:rPr>
              <a:t>ANÁLISIS </a:t>
            </a:r>
            <a:r>
              <a:rPr lang="es-EC" sz="3000" b="1" dirty="0" smtClean="0">
                <a:latin typeface="Cambria" pitchFamily="18" charset="0"/>
              </a:rPr>
              <a:t>COSTO-VOLUMEN -UTILIDAD</a:t>
            </a:r>
            <a:endParaRPr lang="es-EC" sz="3000" b="1" dirty="0">
              <a:latin typeface="Cambria" pitchFamily="18" charset="0"/>
            </a:endParaRPr>
          </a:p>
        </p:txBody>
      </p:sp>
      <p:pic>
        <p:nvPicPr>
          <p:cNvPr id="9" name="8 Imagen"/>
          <p:cNvPicPr/>
          <p:nvPr/>
        </p:nvPicPr>
        <p:blipFill>
          <a:blip r:embed="rId2" cstate="print"/>
          <a:srcRect b="6732"/>
          <a:stretch>
            <a:fillRect/>
          </a:stretch>
        </p:blipFill>
        <p:spPr bwMode="auto">
          <a:xfrm>
            <a:off x="755576" y="1052736"/>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31</a:t>
            </a:fld>
            <a:endParaRPr lang="es-EC"/>
          </a:p>
        </p:txBody>
      </p:sp>
      <p:sp>
        <p:nvSpPr>
          <p:cNvPr id="7" name="6 CuadroTexto"/>
          <p:cNvSpPr txBox="1"/>
          <p:nvPr/>
        </p:nvSpPr>
        <p:spPr>
          <a:xfrm>
            <a:off x="971600" y="548680"/>
            <a:ext cx="7344816" cy="523220"/>
          </a:xfrm>
          <a:prstGeom prst="rect">
            <a:avLst/>
          </a:prstGeom>
          <a:noFill/>
        </p:spPr>
        <p:txBody>
          <a:bodyPr wrap="square" rtlCol="0">
            <a:spAutoFit/>
          </a:bodyPr>
          <a:lstStyle/>
          <a:p>
            <a:pPr algn="ctr"/>
            <a:r>
              <a:rPr lang="es-EC" sz="2800" b="1" dirty="0" smtClean="0">
                <a:latin typeface="Cambria" pitchFamily="18" charset="0"/>
              </a:rPr>
              <a:t>PROYECCIÓN COSTO VARIABLES DE BOLSOS </a:t>
            </a:r>
            <a:endParaRPr lang="es-EC" sz="2800" b="1" dirty="0">
              <a:latin typeface="Cambria" pitchFamily="18" charset="0"/>
            </a:endParaRPr>
          </a:p>
        </p:txBody>
      </p:sp>
      <p:graphicFrame>
        <p:nvGraphicFramePr>
          <p:cNvPr id="8" name="7 Tabla"/>
          <p:cNvGraphicFramePr>
            <a:graphicFrameLocks noGrp="1"/>
          </p:cNvGraphicFramePr>
          <p:nvPr/>
        </p:nvGraphicFramePr>
        <p:xfrm>
          <a:off x="1619672" y="1844824"/>
          <a:ext cx="6264697" cy="3816423"/>
        </p:xfrm>
        <a:graphic>
          <a:graphicData uri="http://schemas.openxmlformats.org/drawingml/2006/table">
            <a:tbl>
              <a:tblPr/>
              <a:tblGrid>
                <a:gridCol w="2591584"/>
                <a:gridCol w="1224371"/>
                <a:gridCol w="1224371"/>
                <a:gridCol w="1224371"/>
              </a:tblGrid>
              <a:tr h="293571">
                <a:tc>
                  <a:txBody>
                    <a:bodyPr/>
                    <a:lstStyle/>
                    <a:p>
                      <a:pPr algn="ctr">
                        <a:spcAft>
                          <a:spcPts val="0"/>
                        </a:spcAft>
                      </a:pPr>
                      <a:r>
                        <a:rPr lang="es-EC" sz="1050" b="1" dirty="0">
                          <a:solidFill>
                            <a:srgbClr val="000000"/>
                          </a:solidFill>
                          <a:latin typeface="Calibri"/>
                          <a:ea typeface="Times New Roman"/>
                          <a:cs typeface="Times New Roman"/>
                        </a:rPr>
                        <a:t>DESCRIPCIÓN</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dirty="0">
                          <a:solidFill>
                            <a:srgbClr val="000000"/>
                          </a:solidFill>
                          <a:latin typeface="Calibri"/>
                          <a:ea typeface="Times New Roman"/>
                          <a:cs typeface="Times New Roman"/>
                        </a:rPr>
                        <a:t> CANTIDAD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 UNIT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COSTO TOTAL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93571">
                <a:tc>
                  <a:txBody>
                    <a:bodyPr/>
                    <a:lstStyle/>
                    <a:p>
                      <a:pPr algn="ctr">
                        <a:spcAft>
                          <a:spcPts val="0"/>
                        </a:spcAft>
                      </a:pPr>
                      <a:r>
                        <a:rPr lang="es-EC" sz="1050" dirty="0">
                          <a:solidFill>
                            <a:srgbClr val="000000"/>
                          </a:solidFill>
                          <a:latin typeface="Calibri"/>
                          <a:ea typeface="Times New Roman"/>
                          <a:cs typeface="Times New Roman"/>
                        </a:rPr>
                        <a:t>BOLSOS</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dirty="0">
                          <a:solidFill>
                            <a:srgbClr val="000000"/>
                          </a:solidFill>
                          <a:latin typeface="Calibri"/>
                          <a:ea typeface="Times New Roman"/>
                          <a:cs typeface="Times New Roman"/>
                        </a:rPr>
                        <a:t>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93571">
                <a:tc>
                  <a:txBody>
                    <a:bodyPr/>
                    <a:lstStyle/>
                    <a:p>
                      <a:pPr algn="ctr">
                        <a:spcAft>
                          <a:spcPts val="0"/>
                        </a:spcAft>
                      </a:pPr>
                      <a:r>
                        <a:rPr lang="es-EC" sz="1050">
                          <a:solidFill>
                            <a:srgbClr val="000000"/>
                          </a:solidFill>
                          <a:latin typeface="Calibri"/>
                          <a:ea typeface="Times New Roman"/>
                          <a:cs typeface="Times New Roman"/>
                        </a:rPr>
                        <a:t>Hilo nailon sintético grande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5.182</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12.955,13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Hilo nailon sintético pequeño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5.182</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5.182,05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Cierre de bolsos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11.104,40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Agujas para tejer</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Forro bolso tela fina</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14.805,87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Forro bolso tela gruesa</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22.208,80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Manigueta bolso 70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1.851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4.626,83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Manigueta bolso 90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1.851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5.552,20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Manigueta bolsos 1 mt</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1.851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4.626,83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a:solidFill>
                            <a:srgbClr val="000000"/>
                          </a:solidFill>
                          <a:latin typeface="Calibri"/>
                          <a:ea typeface="Times New Roman"/>
                          <a:cs typeface="Times New Roman"/>
                        </a:rPr>
                        <a:t>Manigueta bolso 1,25 mt</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1.851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7.402,93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3571">
                <a:tc>
                  <a:txBody>
                    <a:bodyPr/>
                    <a:lstStyle/>
                    <a:p>
                      <a:pPr algn="ctr">
                        <a:spcAft>
                          <a:spcPts val="0"/>
                        </a:spcAft>
                      </a:pPr>
                      <a:r>
                        <a:rPr lang="es-EC" sz="1050" b="1">
                          <a:solidFill>
                            <a:srgbClr val="000000"/>
                          </a:solidFill>
                          <a:latin typeface="Calibri"/>
                          <a:ea typeface="Times New Roman"/>
                          <a:cs typeface="Times New Roman"/>
                        </a:rPr>
                        <a:t>TOTAL BOLSOS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dirty="0">
                          <a:solidFill>
                            <a:srgbClr val="000000"/>
                          </a:solidFill>
                          <a:latin typeface="Calibri"/>
                          <a:ea typeface="Times New Roman"/>
                          <a:cs typeface="Times New Roman"/>
                        </a:rPr>
                        <a:t> $     88.469,06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9" name="8 Imagen"/>
          <p:cNvPicPr/>
          <p:nvPr/>
        </p:nvPicPr>
        <p:blipFill>
          <a:blip r:embed="rId2" cstate="print"/>
          <a:srcRect b="6732"/>
          <a:stretch>
            <a:fillRect/>
          </a:stretch>
        </p:blipFill>
        <p:spPr bwMode="auto">
          <a:xfrm>
            <a:off x="827584" y="980728"/>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32</a:t>
            </a:fld>
            <a:endParaRPr lang="es-EC"/>
          </a:p>
        </p:txBody>
      </p:sp>
      <p:sp>
        <p:nvSpPr>
          <p:cNvPr id="7" name="6 CuadroTexto"/>
          <p:cNvSpPr txBox="1"/>
          <p:nvPr/>
        </p:nvSpPr>
        <p:spPr>
          <a:xfrm>
            <a:off x="467544" y="476672"/>
            <a:ext cx="8352928" cy="523220"/>
          </a:xfrm>
          <a:prstGeom prst="rect">
            <a:avLst/>
          </a:prstGeom>
          <a:noFill/>
        </p:spPr>
        <p:txBody>
          <a:bodyPr wrap="square" rtlCol="0">
            <a:spAutoFit/>
          </a:bodyPr>
          <a:lstStyle/>
          <a:p>
            <a:pPr algn="ctr"/>
            <a:r>
              <a:rPr lang="es-EC" sz="2800" b="1" dirty="0" smtClean="0">
                <a:latin typeface="Cambria" pitchFamily="18" charset="0"/>
              </a:rPr>
              <a:t>PROYECCIÓN DE COSTOS VARIABLES CALZADO </a:t>
            </a:r>
            <a:endParaRPr lang="es-EC" sz="2800" b="1" dirty="0">
              <a:latin typeface="Cambria" pitchFamily="18" charset="0"/>
            </a:endParaRPr>
          </a:p>
        </p:txBody>
      </p:sp>
      <p:graphicFrame>
        <p:nvGraphicFramePr>
          <p:cNvPr id="9" name="8 Tabla"/>
          <p:cNvGraphicFramePr>
            <a:graphicFrameLocks noGrp="1"/>
          </p:cNvGraphicFramePr>
          <p:nvPr/>
        </p:nvGraphicFramePr>
        <p:xfrm>
          <a:off x="1547664" y="2060848"/>
          <a:ext cx="6192689" cy="3040730"/>
        </p:xfrm>
        <a:graphic>
          <a:graphicData uri="http://schemas.openxmlformats.org/drawingml/2006/table">
            <a:tbl>
              <a:tblPr/>
              <a:tblGrid>
                <a:gridCol w="2561795"/>
                <a:gridCol w="1210298"/>
                <a:gridCol w="1210298"/>
                <a:gridCol w="1210298"/>
              </a:tblGrid>
              <a:tr h="304073">
                <a:tc>
                  <a:txBody>
                    <a:bodyPr/>
                    <a:lstStyle/>
                    <a:p>
                      <a:pPr algn="ctr">
                        <a:spcAft>
                          <a:spcPts val="0"/>
                        </a:spcAft>
                      </a:pPr>
                      <a:r>
                        <a:rPr lang="es-EC" sz="1050" b="1" dirty="0">
                          <a:solidFill>
                            <a:srgbClr val="000000"/>
                          </a:solidFill>
                          <a:latin typeface="Calibri"/>
                          <a:ea typeface="Times New Roman"/>
                          <a:cs typeface="Times New Roman"/>
                        </a:rPr>
                        <a:t>DESCRIPCIÓN</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CANTIDAD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 UNIT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COSTO TOTAL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304073">
                <a:tc>
                  <a:txBody>
                    <a:bodyPr/>
                    <a:lstStyle/>
                    <a:p>
                      <a:pPr algn="ctr">
                        <a:spcAft>
                          <a:spcPts val="0"/>
                        </a:spcAft>
                      </a:pPr>
                      <a:r>
                        <a:rPr lang="es-EC" sz="1050">
                          <a:solidFill>
                            <a:srgbClr val="000000"/>
                          </a:solidFill>
                          <a:latin typeface="Calibri"/>
                          <a:ea typeface="Times New Roman"/>
                          <a:cs typeface="Times New Roman"/>
                        </a:rPr>
                        <a:t>CALZADO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304073">
                <a:tc>
                  <a:txBody>
                    <a:bodyPr/>
                    <a:lstStyle/>
                    <a:p>
                      <a:pPr algn="ctr">
                        <a:spcAft>
                          <a:spcPts val="0"/>
                        </a:spcAft>
                      </a:pPr>
                      <a:r>
                        <a:rPr lang="es-EC" sz="1050">
                          <a:solidFill>
                            <a:srgbClr val="000000"/>
                          </a:solidFill>
                          <a:latin typeface="Calibri"/>
                          <a:ea typeface="Times New Roman"/>
                          <a:cs typeface="Times New Roman"/>
                        </a:rPr>
                        <a:t>Hilo nailon sintético grande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14.806</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37.014,67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Hilo nailon sintético pequeño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14.806</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14.805,87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Planta de calzado taco 1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0,80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5.922,35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Planta de calzado taco 2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11.104,40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Planta de calzado taco 2,5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14.805,87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Planta de calzado taco 3 cm</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7.403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18.507,34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a:solidFill>
                            <a:srgbClr val="000000"/>
                          </a:solidFill>
                          <a:latin typeface="Calibri"/>
                          <a:ea typeface="Times New Roman"/>
                          <a:cs typeface="Times New Roman"/>
                        </a:rPr>
                        <a:t>Agujas para tejer</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04073">
                <a:tc>
                  <a:txBody>
                    <a:bodyPr/>
                    <a:lstStyle/>
                    <a:p>
                      <a:pPr algn="ctr">
                        <a:spcAft>
                          <a:spcPts val="0"/>
                        </a:spcAft>
                      </a:pPr>
                      <a:r>
                        <a:rPr lang="es-EC" sz="1050" b="1">
                          <a:solidFill>
                            <a:srgbClr val="000000"/>
                          </a:solidFill>
                          <a:latin typeface="Calibri"/>
                          <a:ea typeface="Times New Roman"/>
                          <a:cs typeface="Times New Roman"/>
                        </a:rPr>
                        <a:t>TOTAL CALZADO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dirty="0">
                          <a:solidFill>
                            <a:srgbClr val="000000"/>
                          </a:solidFill>
                          <a:latin typeface="Calibri"/>
                          <a:ea typeface="Times New Roman"/>
                          <a:cs typeface="Times New Roman"/>
                        </a:rPr>
                        <a:t> $   102.164,49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10" name="9 Imagen"/>
          <p:cNvPicPr/>
          <p:nvPr/>
        </p:nvPicPr>
        <p:blipFill>
          <a:blip r:embed="rId2" cstate="print"/>
          <a:srcRect b="6732"/>
          <a:stretch>
            <a:fillRect/>
          </a:stretch>
        </p:blipFill>
        <p:spPr bwMode="auto">
          <a:xfrm>
            <a:off x="683568" y="1052736"/>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33</a:t>
            </a:fld>
            <a:endParaRPr lang="es-EC"/>
          </a:p>
        </p:txBody>
      </p:sp>
      <p:graphicFrame>
        <p:nvGraphicFramePr>
          <p:cNvPr id="7" name="6 Tabla"/>
          <p:cNvGraphicFramePr>
            <a:graphicFrameLocks noGrp="1"/>
          </p:cNvGraphicFramePr>
          <p:nvPr/>
        </p:nvGraphicFramePr>
        <p:xfrm>
          <a:off x="2339752" y="1844824"/>
          <a:ext cx="4536504" cy="1800198"/>
        </p:xfrm>
        <a:graphic>
          <a:graphicData uri="http://schemas.openxmlformats.org/drawingml/2006/table">
            <a:tbl>
              <a:tblPr/>
              <a:tblGrid>
                <a:gridCol w="1876665"/>
                <a:gridCol w="886613"/>
                <a:gridCol w="886613"/>
                <a:gridCol w="886613"/>
              </a:tblGrid>
              <a:tr h="348426">
                <a:tc>
                  <a:txBody>
                    <a:bodyPr/>
                    <a:lstStyle/>
                    <a:p>
                      <a:pPr algn="ctr">
                        <a:spcAft>
                          <a:spcPts val="0"/>
                        </a:spcAft>
                      </a:pPr>
                      <a:r>
                        <a:rPr lang="es-EC" sz="1050" b="1" dirty="0">
                          <a:solidFill>
                            <a:srgbClr val="000000"/>
                          </a:solidFill>
                          <a:latin typeface="Calibri"/>
                          <a:ea typeface="Times New Roman"/>
                          <a:cs typeface="Times New Roman"/>
                        </a:rPr>
                        <a:t>DESCRIPCIÓN</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CANTIDAD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 UNIT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COSTO TOTAL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07396">
                <a:tc>
                  <a:txBody>
                    <a:bodyPr/>
                    <a:lstStyle/>
                    <a:p>
                      <a:pPr algn="ctr">
                        <a:spcAft>
                          <a:spcPts val="0"/>
                        </a:spcAft>
                      </a:pPr>
                      <a:r>
                        <a:rPr lang="es-EC" sz="1050">
                          <a:solidFill>
                            <a:srgbClr val="000000"/>
                          </a:solidFill>
                          <a:latin typeface="Calibri"/>
                          <a:ea typeface="Times New Roman"/>
                          <a:cs typeface="Times New Roman"/>
                        </a:rPr>
                        <a:t>ROPA DE BEBE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dirty="0">
                          <a:solidFill>
                            <a:srgbClr val="000000"/>
                          </a:solidFill>
                          <a:latin typeface="Calibri"/>
                          <a:ea typeface="Times New Roman"/>
                          <a:cs typeface="Times New Roman"/>
                        </a:rPr>
                        <a:t>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07396">
                <a:tc>
                  <a:txBody>
                    <a:bodyPr/>
                    <a:lstStyle/>
                    <a:p>
                      <a:pPr algn="ctr">
                        <a:spcAft>
                          <a:spcPts val="0"/>
                        </a:spcAft>
                      </a:pPr>
                      <a:r>
                        <a:rPr lang="es-EC" sz="1050" b="1" dirty="0">
                          <a:solidFill>
                            <a:srgbClr val="000000"/>
                          </a:solidFill>
                          <a:latin typeface="Calibri"/>
                          <a:ea typeface="Times New Roman"/>
                          <a:cs typeface="Times New Roman"/>
                        </a:rPr>
                        <a:t>ABRIGOS</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07396">
                <a:tc>
                  <a:txBody>
                    <a:bodyPr/>
                    <a:lstStyle/>
                    <a:p>
                      <a:pPr algn="ctr">
                        <a:spcAft>
                          <a:spcPts val="0"/>
                        </a:spcAft>
                      </a:pPr>
                      <a:r>
                        <a:rPr lang="es-EC" sz="1050">
                          <a:solidFill>
                            <a:srgbClr val="000000"/>
                          </a:solidFill>
                          <a:latin typeface="Calibri"/>
                          <a:ea typeface="Times New Roman"/>
                          <a:cs typeface="Times New Roman"/>
                        </a:rPr>
                        <a:t>Hilo nailon sintético grande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26.975,85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07396">
                <a:tc>
                  <a:txBody>
                    <a:bodyPr/>
                    <a:lstStyle/>
                    <a:p>
                      <a:pPr algn="ctr">
                        <a:spcAft>
                          <a:spcPts val="0"/>
                        </a:spcAft>
                      </a:pPr>
                      <a:r>
                        <a:rPr lang="es-EC" sz="1050">
                          <a:solidFill>
                            <a:srgbClr val="000000"/>
                          </a:solidFill>
                          <a:latin typeface="Calibri"/>
                          <a:ea typeface="Times New Roman"/>
                          <a:cs typeface="Times New Roman"/>
                        </a:rPr>
                        <a:t>Hilo nailon sintético pequeño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10.790,34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07396">
                <a:tc>
                  <a:txBody>
                    <a:bodyPr/>
                    <a:lstStyle/>
                    <a:p>
                      <a:pPr algn="ctr">
                        <a:spcAft>
                          <a:spcPts val="0"/>
                        </a:spcAft>
                      </a:pPr>
                      <a:r>
                        <a:rPr lang="es-EC" sz="1050">
                          <a:solidFill>
                            <a:srgbClr val="000000"/>
                          </a:solidFill>
                          <a:latin typeface="Calibri"/>
                          <a:ea typeface="Times New Roman"/>
                          <a:cs typeface="Times New Roman"/>
                        </a:rPr>
                        <a:t>Agujas para tejer</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07396">
                <a:tc>
                  <a:txBody>
                    <a:bodyPr/>
                    <a:lstStyle/>
                    <a:p>
                      <a:pPr algn="ctr">
                        <a:spcAft>
                          <a:spcPts val="0"/>
                        </a:spcAft>
                      </a:pPr>
                      <a:r>
                        <a:rPr lang="es-EC" sz="1050">
                          <a:solidFill>
                            <a:srgbClr val="000000"/>
                          </a:solidFill>
                          <a:latin typeface="Calibri"/>
                          <a:ea typeface="Times New Roman"/>
                          <a:cs typeface="Times New Roman"/>
                        </a:rPr>
                        <a:t>Botones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0,10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1.079,03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07396">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     38.849,22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graphicFrame>
        <p:nvGraphicFramePr>
          <p:cNvPr id="8" name="7 Tabla"/>
          <p:cNvGraphicFramePr>
            <a:graphicFrameLocks noGrp="1"/>
          </p:cNvGraphicFramePr>
          <p:nvPr/>
        </p:nvGraphicFramePr>
        <p:xfrm>
          <a:off x="2267744" y="3933056"/>
          <a:ext cx="4608511" cy="1800200"/>
        </p:xfrm>
        <a:graphic>
          <a:graphicData uri="http://schemas.openxmlformats.org/drawingml/2006/table">
            <a:tbl>
              <a:tblPr/>
              <a:tblGrid>
                <a:gridCol w="1906453"/>
                <a:gridCol w="900686"/>
                <a:gridCol w="900686"/>
                <a:gridCol w="900686"/>
              </a:tblGrid>
              <a:tr h="225025">
                <a:tc>
                  <a:txBody>
                    <a:bodyPr/>
                    <a:lstStyle/>
                    <a:p>
                      <a:pPr algn="ctr">
                        <a:spcAft>
                          <a:spcPts val="0"/>
                        </a:spcAft>
                      </a:pPr>
                      <a:r>
                        <a:rPr lang="es-EC" sz="1050" b="1" dirty="0">
                          <a:solidFill>
                            <a:srgbClr val="000000"/>
                          </a:solidFill>
                          <a:latin typeface="Calibri"/>
                          <a:ea typeface="Times New Roman"/>
                          <a:cs typeface="Times New Roman"/>
                        </a:rPr>
                        <a:t>DESCRIPCIÓN</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dirty="0">
                          <a:solidFill>
                            <a:srgbClr val="000000"/>
                          </a:solidFill>
                          <a:latin typeface="Calibri"/>
                          <a:ea typeface="Times New Roman"/>
                          <a:cs typeface="Times New Roman"/>
                        </a:rPr>
                        <a:t> CANTIDAD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 UNIT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b="1">
                          <a:solidFill>
                            <a:srgbClr val="000000"/>
                          </a:solidFill>
                          <a:latin typeface="Calibri"/>
                          <a:ea typeface="Times New Roman"/>
                          <a:cs typeface="Times New Roman"/>
                        </a:rPr>
                        <a:t> COSTO TOTAL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25025">
                <a:tc>
                  <a:txBody>
                    <a:bodyPr/>
                    <a:lstStyle/>
                    <a:p>
                      <a:pPr algn="ctr">
                        <a:spcAft>
                          <a:spcPts val="0"/>
                        </a:spcAft>
                      </a:pPr>
                      <a:r>
                        <a:rPr lang="es-EC" sz="1050" b="1">
                          <a:solidFill>
                            <a:srgbClr val="000000"/>
                          </a:solidFill>
                          <a:latin typeface="Calibri"/>
                          <a:ea typeface="Times New Roman"/>
                          <a:cs typeface="Times New Roman"/>
                        </a:rPr>
                        <a:t>PANTALONCITOS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dirty="0">
                          <a:solidFill>
                            <a:srgbClr val="000000"/>
                          </a:solidFill>
                          <a:latin typeface="Calibri"/>
                          <a:ea typeface="Times New Roman"/>
                          <a:cs typeface="Times New Roman"/>
                        </a:rPr>
                        <a:t>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5025">
                <a:tc>
                  <a:txBody>
                    <a:bodyPr/>
                    <a:lstStyle/>
                    <a:p>
                      <a:pPr algn="ctr">
                        <a:spcAft>
                          <a:spcPts val="0"/>
                        </a:spcAft>
                      </a:pPr>
                      <a:r>
                        <a:rPr lang="es-EC" sz="1050">
                          <a:solidFill>
                            <a:srgbClr val="000000"/>
                          </a:solidFill>
                          <a:latin typeface="Calibri"/>
                          <a:ea typeface="Times New Roman"/>
                          <a:cs typeface="Times New Roman"/>
                        </a:rPr>
                        <a:t>Hilo nailon sintético grande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26.975,85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5025">
                <a:tc>
                  <a:txBody>
                    <a:bodyPr/>
                    <a:lstStyle/>
                    <a:p>
                      <a:pPr algn="ctr">
                        <a:spcAft>
                          <a:spcPts val="0"/>
                        </a:spcAft>
                      </a:pPr>
                      <a:r>
                        <a:rPr lang="es-EC" sz="1050">
                          <a:solidFill>
                            <a:srgbClr val="000000"/>
                          </a:solidFill>
                          <a:latin typeface="Calibri"/>
                          <a:ea typeface="Times New Roman"/>
                          <a:cs typeface="Times New Roman"/>
                        </a:rPr>
                        <a:t>Hilo nailon sintético pequeño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10.790,34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5025">
                <a:tc>
                  <a:txBody>
                    <a:bodyPr/>
                    <a:lstStyle/>
                    <a:p>
                      <a:pPr algn="ctr">
                        <a:spcAft>
                          <a:spcPts val="0"/>
                        </a:spcAft>
                      </a:pPr>
                      <a:r>
                        <a:rPr lang="es-EC" sz="1050">
                          <a:solidFill>
                            <a:srgbClr val="000000"/>
                          </a:solidFill>
                          <a:latin typeface="Calibri"/>
                          <a:ea typeface="Times New Roman"/>
                          <a:cs typeface="Times New Roman"/>
                        </a:rPr>
                        <a:t>Agujas para tejer</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4,00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5025">
                <a:tc>
                  <a:txBody>
                    <a:bodyPr/>
                    <a:lstStyle/>
                    <a:p>
                      <a:pPr algn="ctr">
                        <a:spcAft>
                          <a:spcPts val="0"/>
                        </a:spcAft>
                      </a:pPr>
                      <a:r>
                        <a:rPr lang="es-EC" sz="1050">
                          <a:solidFill>
                            <a:srgbClr val="000000"/>
                          </a:solidFill>
                          <a:latin typeface="Calibri"/>
                          <a:ea typeface="Times New Roman"/>
                          <a:cs typeface="Times New Roman"/>
                        </a:rPr>
                        <a:t>Botones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10.790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0,10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1.079,03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5025">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38.849,22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25025">
                <a:tc>
                  <a:txBody>
                    <a:bodyPr/>
                    <a:lstStyle/>
                    <a:p>
                      <a:pPr algn="ctr">
                        <a:spcAft>
                          <a:spcPts val="0"/>
                        </a:spcAft>
                      </a:pPr>
                      <a:r>
                        <a:rPr lang="es-EC" sz="1050" b="1">
                          <a:solidFill>
                            <a:srgbClr val="000000"/>
                          </a:solidFill>
                          <a:latin typeface="Calibri"/>
                          <a:ea typeface="Times New Roman"/>
                          <a:cs typeface="Times New Roman"/>
                        </a:rPr>
                        <a:t>TOTAL ROPA DE BEBE</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a:noFill/>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a:noFill/>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a:noFill/>
                    </a:lnB>
                    <a:solidFill>
                      <a:srgbClr val="C5D9F1"/>
                    </a:solidFill>
                  </a:tcPr>
                </a:tc>
                <a:tc>
                  <a:txBody>
                    <a:bodyPr/>
                    <a:lstStyle/>
                    <a:p>
                      <a:pPr algn="ctr">
                        <a:spcAft>
                          <a:spcPts val="0"/>
                        </a:spcAft>
                      </a:pPr>
                      <a:r>
                        <a:rPr lang="es-EC" sz="1050" b="1" dirty="0">
                          <a:solidFill>
                            <a:srgbClr val="000000"/>
                          </a:solidFill>
                          <a:latin typeface="Calibri"/>
                          <a:ea typeface="Times New Roman"/>
                          <a:cs typeface="Times New Roman"/>
                        </a:rPr>
                        <a:t> $   155.396,90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a:noFill/>
                    </a:lnB>
                    <a:solidFill>
                      <a:srgbClr val="C5D9F1"/>
                    </a:solidFill>
                  </a:tcPr>
                </a:tc>
              </a:tr>
            </a:tbl>
          </a:graphicData>
        </a:graphic>
      </p:graphicFrame>
      <p:sp>
        <p:nvSpPr>
          <p:cNvPr id="9" name="8 CuadroTexto"/>
          <p:cNvSpPr txBox="1"/>
          <p:nvPr/>
        </p:nvSpPr>
        <p:spPr>
          <a:xfrm>
            <a:off x="611560" y="476672"/>
            <a:ext cx="7848872" cy="461665"/>
          </a:xfrm>
          <a:prstGeom prst="rect">
            <a:avLst/>
          </a:prstGeom>
          <a:noFill/>
        </p:spPr>
        <p:txBody>
          <a:bodyPr wrap="square" rtlCol="0">
            <a:spAutoFit/>
          </a:bodyPr>
          <a:lstStyle/>
          <a:p>
            <a:pPr algn="ctr"/>
            <a:r>
              <a:rPr lang="es-EC" sz="2400" b="1" dirty="0" smtClean="0">
                <a:latin typeface="Cambria" pitchFamily="18" charset="0"/>
              </a:rPr>
              <a:t>PROYECCIÓN </a:t>
            </a:r>
            <a:r>
              <a:rPr lang="es-EC" sz="2400" b="1" dirty="0" smtClean="0">
                <a:latin typeface="Cambria" pitchFamily="18" charset="0"/>
              </a:rPr>
              <a:t>COSTOS VARIABLES DE ROPA DE BEBE </a:t>
            </a:r>
            <a:endParaRPr lang="es-EC" sz="2400" b="1" dirty="0">
              <a:latin typeface="Cambria" pitchFamily="18" charset="0"/>
            </a:endParaRPr>
          </a:p>
        </p:txBody>
      </p:sp>
      <p:pic>
        <p:nvPicPr>
          <p:cNvPr id="10" name="9 Imagen"/>
          <p:cNvPicPr/>
          <p:nvPr/>
        </p:nvPicPr>
        <p:blipFill>
          <a:blip r:embed="rId2" cstate="print"/>
          <a:srcRect b="6732"/>
          <a:stretch>
            <a:fillRect/>
          </a:stretch>
        </p:blipFill>
        <p:spPr bwMode="auto">
          <a:xfrm>
            <a:off x="755576" y="908720"/>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34</a:t>
            </a:fld>
            <a:endParaRPr lang="es-EC"/>
          </a:p>
        </p:txBody>
      </p:sp>
      <p:sp>
        <p:nvSpPr>
          <p:cNvPr id="7" name="6 CuadroTexto"/>
          <p:cNvSpPr txBox="1"/>
          <p:nvPr/>
        </p:nvSpPr>
        <p:spPr>
          <a:xfrm>
            <a:off x="611560" y="260648"/>
            <a:ext cx="8280920" cy="523220"/>
          </a:xfrm>
          <a:prstGeom prst="rect">
            <a:avLst/>
          </a:prstGeom>
          <a:noFill/>
        </p:spPr>
        <p:txBody>
          <a:bodyPr wrap="square" rtlCol="0">
            <a:spAutoFit/>
          </a:bodyPr>
          <a:lstStyle/>
          <a:p>
            <a:pPr algn="ctr"/>
            <a:r>
              <a:rPr lang="es-EC" sz="2800" b="1" dirty="0" smtClean="0">
                <a:latin typeface="Cambria" pitchFamily="18" charset="0"/>
              </a:rPr>
              <a:t>PROYECCIÓN </a:t>
            </a:r>
            <a:r>
              <a:rPr lang="es-EC" sz="2800" b="1" dirty="0" smtClean="0">
                <a:latin typeface="Cambria" pitchFamily="18" charset="0"/>
              </a:rPr>
              <a:t>DE </a:t>
            </a:r>
            <a:r>
              <a:rPr lang="es-EC" sz="2800" b="1" dirty="0" smtClean="0">
                <a:latin typeface="Cambria" pitchFamily="18" charset="0"/>
              </a:rPr>
              <a:t>COSTOS </a:t>
            </a:r>
            <a:r>
              <a:rPr lang="es-EC" sz="2800" b="1" dirty="0" smtClean="0">
                <a:latin typeface="Cambria" pitchFamily="18" charset="0"/>
              </a:rPr>
              <a:t>VARIABLES </a:t>
            </a:r>
            <a:endParaRPr lang="es-EC" sz="2800" b="1" dirty="0">
              <a:latin typeface="Cambria" pitchFamily="18" charset="0"/>
            </a:endParaRPr>
          </a:p>
        </p:txBody>
      </p:sp>
      <p:graphicFrame>
        <p:nvGraphicFramePr>
          <p:cNvPr id="9" name="8 Tabla"/>
          <p:cNvGraphicFramePr>
            <a:graphicFrameLocks noGrp="1"/>
          </p:cNvGraphicFramePr>
          <p:nvPr/>
        </p:nvGraphicFramePr>
        <p:xfrm>
          <a:off x="899591" y="1268761"/>
          <a:ext cx="8064897" cy="4824532"/>
        </p:xfrm>
        <a:graphic>
          <a:graphicData uri="http://schemas.openxmlformats.org/drawingml/2006/table">
            <a:tbl>
              <a:tblPr/>
              <a:tblGrid>
                <a:gridCol w="1555207"/>
                <a:gridCol w="989677"/>
                <a:gridCol w="918985"/>
                <a:gridCol w="989678"/>
                <a:gridCol w="686384"/>
                <a:gridCol w="232603"/>
                <a:gridCol w="269080"/>
                <a:gridCol w="922617"/>
                <a:gridCol w="86840"/>
                <a:gridCol w="501681"/>
                <a:gridCol w="501681"/>
                <a:gridCol w="410464"/>
              </a:tblGrid>
              <a:tr h="137753">
                <a:tc gridSpan="5">
                  <a:txBody>
                    <a:bodyPr/>
                    <a:lstStyle/>
                    <a:p>
                      <a:pPr algn="ctr">
                        <a:spcAft>
                          <a:spcPts val="0"/>
                        </a:spcAft>
                      </a:pPr>
                      <a:r>
                        <a:rPr lang="es-EC" sz="900" b="1" dirty="0">
                          <a:solidFill>
                            <a:srgbClr val="000000"/>
                          </a:solidFill>
                          <a:latin typeface="Calibri"/>
                          <a:ea typeface="Times New Roman"/>
                          <a:cs typeface="Times New Roman"/>
                        </a:rPr>
                        <a:t>Inflación 4%</a:t>
                      </a:r>
                      <a:endParaRPr lang="es-EC" sz="900" dirty="0">
                        <a:latin typeface="Times New Roman"/>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hMerge="1">
                  <a:txBody>
                    <a:bodyPr/>
                    <a:lstStyle/>
                    <a:p>
                      <a:endParaRPr lang="es-EC"/>
                    </a:p>
                  </a:txBody>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a:noFill/>
                    </a:lnB>
                  </a:tcPr>
                </a:tc>
              </a:tr>
              <a:tr h="137753">
                <a:tc gridSpan="8">
                  <a:txBody>
                    <a:bodyPr/>
                    <a:lstStyle/>
                    <a:p>
                      <a:pPr algn="ctr">
                        <a:spcAft>
                          <a:spcPts val="0"/>
                        </a:spcAft>
                      </a:pPr>
                      <a:r>
                        <a:rPr lang="es-EC" sz="900" b="1" dirty="0">
                          <a:solidFill>
                            <a:srgbClr val="000000"/>
                          </a:solidFill>
                          <a:latin typeface="Calibri"/>
                          <a:ea typeface="Times New Roman"/>
                          <a:cs typeface="Times New Roman"/>
                        </a:rPr>
                        <a:t>INSUMOS VARIABLES</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endParaRPr lang="es-EC" sz="900" dirty="0"/>
                    </a:p>
                  </a:txBody>
                  <a:tcPr marL="0" marR="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140946">
                <a:tc>
                  <a:txBody>
                    <a:bodyPr/>
                    <a:lstStyle/>
                    <a:p>
                      <a:pPr>
                        <a:spcAft>
                          <a:spcPts val="0"/>
                        </a:spcAft>
                      </a:pPr>
                      <a:r>
                        <a:rPr lang="es-EC" sz="900" b="1">
                          <a:solidFill>
                            <a:srgbClr val="000000"/>
                          </a:solidFill>
                          <a:latin typeface="Calibri"/>
                          <a:ea typeface="Times New Roman"/>
                          <a:cs typeface="Times New Roman"/>
                        </a:rPr>
                        <a:t>DESCRIPCIÓN</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dirty="0">
                          <a:solidFill>
                            <a:srgbClr val="000000"/>
                          </a:solidFill>
                          <a:latin typeface="Calibri"/>
                          <a:ea typeface="Times New Roman"/>
                          <a:cs typeface="Times New Roman"/>
                        </a:rPr>
                        <a:t> AÑO 1 </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gridSpan="2">
                  <a:txBody>
                    <a:bodyPr/>
                    <a:lstStyle/>
                    <a:p>
                      <a:pPr algn="ctr">
                        <a:spcAft>
                          <a:spcPts val="0"/>
                        </a:spcAft>
                      </a:pPr>
                      <a:r>
                        <a:rPr lang="es-EC" sz="900" b="1">
                          <a:solidFill>
                            <a:srgbClr val="000000"/>
                          </a:solidFill>
                          <a:latin typeface="Calibri"/>
                          <a:ea typeface="Times New Roman"/>
                          <a:cs typeface="Times New Roman"/>
                        </a:rPr>
                        <a:t> AÑO 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gridSpan="2">
                  <a:txBody>
                    <a:bodyPr/>
                    <a:lstStyle/>
                    <a:p>
                      <a:pPr algn="ctr">
                        <a:spcAft>
                          <a:spcPts val="0"/>
                        </a:spcAft>
                      </a:pPr>
                      <a:r>
                        <a:rPr lang="es-EC" sz="900" b="1">
                          <a:solidFill>
                            <a:srgbClr val="000000"/>
                          </a:solidFill>
                          <a:latin typeface="Calibri"/>
                          <a:ea typeface="Times New Roman"/>
                          <a:cs typeface="Times New Roman"/>
                        </a:rPr>
                        <a:t> AÑO 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Hilo nailon sintético grande</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103.921,50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108.078,36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112.401,50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116.897,56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121.573,46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hilo nailon pequeño</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41.568,60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43.231,35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44.960,60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46.759,02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48.629,38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Cierre de bolsos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Agujas para tejer</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16,64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17,31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18,00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18,72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dirty="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Forro bolso tela fina</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Forro bolso tela gruesa</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22.208,80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dirty="0">
                          <a:solidFill>
                            <a:srgbClr val="000000"/>
                          </a:solidFill>
                          <a:latin typeface="Calibri"/>
                          <a:ea typeface="Times New Roman"/>
                          <a:cs typeface="Times New Roman"/>
                        </a:rPr>
                        <a:t> $     23.097,15 </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24.021,04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24.981,88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25.981,16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dirty="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Manigueta bolso 70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Manigueta bolso 90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5.552,20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5.774,29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6.005,26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6.245,47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6.495,29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Manigueta bolso 1mt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Manigueta bolsos 1,25mt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7.402,93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7.699,05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8.007,01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8.327,29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8.660,39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Botones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2.158,07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2.244,39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2.334,17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2.427,53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2.524,63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Planta de calzado taco 1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5.922,35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6.159,24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6.405,61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dirty="0">
                          <a:solidFill>
                            <a:srgbClr val="000000"/>
                          </a:solidFill>
                          <a:latin typeface="Calibri"/>
                          <a:ea typeface="Times New Roman"/>
                          <a:cs typeface="Times New Roman"/>
                        </a:rPr>
                        <a:t> $       6.661,84 </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6.928,31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Planta de calzado taco 2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Planta de calzado taco 2,5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a:solidFill>
                            <a:srgbClr val="000000"/>
                          </a:solidFill>
                          <a:latin typeface="Calibri"/>
                          <a:ea typeface="Times New Roman"/>
                          <a:cs typeface="Times New Roman"/>
                        </a:rPr>
                        <a:t>Planta de calzado taco 3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18.507,34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19.247,63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20.017,53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20.818,23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21.650,96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4">
                  <a:txBody>
                    <a:bodyPr/>
                    <a:lstStyle/>
                    <a:p>
                      <a:endParaRPr lang="es-EC" sz="900"/>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75505">
                <a:tc>
                  <a:txBody>
                    <a:bodyPr/>
                    <a:lstStyle/>
                    <a:p>
                      <a:pPr>
                        <a:spcAft>
                          <a:spcPts val="0"/>
                        </a:spcAft>
                      </a:pPr>
                      <a:r>
                        <a:rPr lang="es-EC" sz="900" b="1">
                          <a:solidFill>
                            <a:srgbClr val="000000"/>
                          </a:solidFill>
                          <a:latin typeface="Calibri"/>
                          <a:ea typeface="Times New Roman"/>
                          <a:cs typeface="Times New Roman"/>
                        </a:rPr>
                        <a:t>COSTO TOTAL VARIABLE</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268.332,00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279.065,28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290.227,89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2">
                  <a:txBody>
                    <a:bodyPr/>
                    <a:lstStyle/>
                    <a:p>
                      <a:pPr algn="ctr">
                        <a:spcAft>
                          <a:spcPts val="0"/>
                        </a:spcAft>
                      </a:pPr>
                      <a:r>
                        <a:rPr lang="es-EC" sz="900" b="1">
                          <a:solidFill>
                            <a:srgbClr val="000000"/>
                          </a:solidFill>
                          <a:latin typeface="Calibri"/>
                          <a:ea typeface="Times New Roman"/>
                          <a:cs typeface="Times New Roman"/>
                        </a:rPr>
                        <a:t> $   301.837,01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pPr algn="ctr">
                        <a:spcAft>
                          <a:spcPts val="0"/>
                        </a:spcAft>
                      </a:pPr>
                      <a:endParaRPr lang="es-EC" sz="10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2">
                  <a:txBody>
                    <a:bodyPr/>
                    <a:lstStyle/>
                    <a:p>
                      <a:pPr algn="ctr">
                        <a:spcAft>
                          <a:spcPts val="0"/>
                        </a:spcAft>
                      </a:pPr>
                      <a:r>
                        <a:rPr lang="es-EC" sz="900" b="1">
                          <a:solidFill>
                            <a:srgbClr val="000000"/>
                          </a:solidFill>
                          <a:latin typeface="Calibri"/>
                          <a:ea typeface="Times New Roman"/>
                          <a:cs typeface="Times New Roman"/>
                        </a:rPr>
                        <a:t> $   313.910,49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gridSpan="4">
                  <a:txBody>
                    <a:bodyPr/>
                    <a:lstStyle/>
                    <a:p>
                      <a:endParaRPr lang="es-EC" sz="900" dirty="0"/>
                    </a:p>
                  </a:txBody>
                  <a:tcPr marL="0" marR="0" marT="0" marB="0" anchor="ctr">
                    <a:lnL w="12700" cap="flat" cmpd="sng" algn="ctr">
                      <a:solidFill>
                        <a:srgbClr val="538ED5"/>
                      </a:solidFill>
                      <a:prstDash val="solid"/>
                      <a:round/>
                      <a:headEnd type="none" w="med" len="med"/>
                      <a:tailEnd type="none" w="med" len="med"/>
                    </a:lnL>
                    <a:lnR>
                      <a:noFill/>
                    </a:lnR>
                    <a:lnT>
                      <a:noFill/>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10" name="9 Imagen"/>
          <p:cNvPicPr/>
          <p:nvPr/>
        </p:nvPicPr>
        <p:blipFill>
          <a:blip r:embed="rId2" cstate="print"/>
          <a:srcRect b="6732"/>
          <a:stretch>
            <a:fillRect/>
          </a:stretch>
        </p:blipFill>
        <p:spPr bwMode="auto">
          <a:xfrm>
            <a:off x="827584" y="692696"/>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35</a:t>
            </a:fld>
            <a:endParaRPr lang="es-EC"/>
          </a:p>
        </p:txBody>
      </p:sp>
      <p:graphicFrame>
        <p:nvGraphicFramePr>
          <p:cNvPr id="7" name="6 Tabla"/>
          <p:cNvGraphicFramePr>
            <a:graphicFrameLocks noGrp="1"/>
          </p:cNvGraphicFramePr>
          <p:nvPr/>
        </p:nvGraphicFramePr>
        <p:xfrm>
          <a:off x="755576" y="1628800"/>
          <a:ext cx="7776865" cy="4392485"/>
        </p:xfrm>
        <a:graphic>
          <a:graphicData uri="http://schemas.openxmlformats.org/drawingml/2006/table">
            <a:tbl>
              <a:tblPr/>
              <a:tblGrid>
                <a:gridCol w="1440157"/>
                <a:gridCol w="792088"/>
                <a:gridCol w="864096"/>
                <a:gridCol w="936104"/>
                <a:gridCol w="792088"/>
                <a:gridCol w="135578"/>
                <a:gridCol w="484130"/>
                <a:gridCol w="316396"/>
                <a:gridCol w="651864"/>
                <a:gridCol w="484130"/>
                <a:gridCol w="484130"/>
                <a:gridCol w="396104"/>
              </a:tblGrid>
              <a:tr h="147136">
                <a:tc gridSpan="6">
                  <a:txBody>
                    <a:bodyPr/>
                    <a:lstStyle/>
                    <a:p>
                      <a:pPr algn="ctr">
                        <a:spcAft>
                          <a:spcPts val="0"/>
                        </a:spcAft>
                      </a:pPr>
                      <a:r>
                        <a:rPr lang="es-EC" sz="900" b="1" dirty="0">
                          <a:solidFill>
                            <a:srgbClr val="000000"/>
                          </a:solidFill>
                          <a:latin typeface="Calibri"/>
                          <a:ea typeface="Times New Roman"/>
                          <a:cs typeface="Times New Roman"/>
                        </a:rPr>
                        <a:t>Inflación 4%</a:t>
                      </a:r>
                      <a:endParaRPr lang="es-EC" sz="900" dirty="0">
                        <a:latin typeface="Times New Roman"/>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a:noFill/>
                    </a:lnB>
                  </a:tcPr>
                </a:tc>
              </a:tr>
              <a:tr h="147136">
                <a:tc gridSpan="8">
                  <a:txBody>
                    <a:bodyPr/>
                    <a:lstStyle/>
                    <a:p>
                      <a:pPr algn="ctr">
                        <a:spcAft>
                          <a:spcPts val="0"/>
                        </a:spcAft>
                      </a:pPr>
                      <a:r>
                        <a:rPr lang="es-EC" sz="900" b="1">
                          <a:solidFill>
                            <a:srgbClr val="000000"/>
                          </a:solidFill>
                          <a:latin typeface="Calibri"/>
                          <a:ea typeface="Times New Roman"/>
                          <a:cs typeface="Times New Roman"/>
                        </a:rPr>
                        <a:t>INSUMOS VARIABLES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167274">
                <a:tc>
                  <a:txBody>
                    <a:bodyPr/>
                    <a:lstStyle/>
                    <a:p>
                      <a:pPr>
                        <a:spcAft>
                          <a:spcPts val="0"/>
                        </a:spcAft>
                      </a:pPr>
                      <a:r>
                        <a:rPr lang="es-EC" sz="900" b="1">
                          <a:solidFill>
                            <a:srgbClr val="000000"/>
                          </a:solidFill>
                          <a:latin typeface="Calibri"/>
                          <a:ea typeface="Times New Roman"/>
                          <a:cs typeface="Times New Roman"/>
                        </a:rPr>
                        <a:t>DESCRIPCIÓN</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gridSpan="3">
                  <a:txBody>
                    <a:bodyPr/>
                    <a:lstStyle/>
                    <a:p>
                      <a:pPr algn="ctr">
                        <a:spcAft>
                          <a:spcPts val="0"/>
                        </a:spcAft>
                      </a:pPr>
                      <a:r>
                        <a:rPr lang="es-EC" sz="900" b="1">
                          <a:solidFill>
                            <a:srgbClr val="000000"/>
                          </a:solidFill>
                          <a:latin typeface="Calibri"/>
                          <a:ea typeface="Times New Roman"/>
                          <a:cs typeface="Times New Roman"/>
                        </a:rPr>
                        <a:t> AÑO 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Hilo nailon sintético grande</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103.921,50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108.078,36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112.401,50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116.897,56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121.573,46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hilo nailon pequeño</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41.568,60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43.231,35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44.960,60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46.759,02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48.629,38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Cierre de bolsos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167274">
                <a:tc>
                  <a:txBody>
                    <a:bodyPr/>
                    <a:lstStyle/>
                    <a:p>
                      <a:pPr>
                        <a:spcAft>
                          <a:spcPts val="0"/>
                        </a:spcAft>
                      </a:pPr>
                      <a:r>
                        <a:rPr lang="es-EC" sz="900">
                          <a:solidFill>
                            <a:srgbClr val="000000"/>
                          </a:solidFill>
                          <a:latin typeface="Calibri"/>
                          <a:ea typeface="Times New Roman"/>
                          <a:cs typeface="Times New Roman"/>
                        </a:rPr>
                        <a:t>Agujas para tejer</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16,64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17,31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18,00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18,72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dirty="0">
                          <a:solidFill>
                            <a:srgbClr val="000000"/>
                          </a:solidFill>
                          <a:latin typeface="Calibri"/>
                          <a:ea typeface="Times New Roman"/>
                          <a:cs typeface="Times New Roman"/>
                        </a:rPr>
                        <a:t>Forro bolso tela fina</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Forro bolso tela gruesa</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22.208,80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23.097,15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24.021,04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24.981,88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25.981,16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Manigueta bolso 70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Manigueta bolso 90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5.552,20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5.774,29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6.005,26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6.245,47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6.495,29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Manigueta bolso 1mt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Manigueta bolsos 1,25mt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7.402,93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7.699,05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8.007,01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8.327,29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8.660,39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Botones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2.158,07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2.244,39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2.334,17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2.427,53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2.524,63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Planta de calzado taco 1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5.922,35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6.159,24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6.405,61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6.661,84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6.928,31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Planta de calzado taco 2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Planta de calzado taco 2,5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a:solidFill>
                            <a:srgbClr val="000000"/>
                          </a:solidFill>
                          <a:latin typeface="Calibri"/>
                          <a:ea typeface="Times New Roman"/>
                          <a:cs typeface="Times New Roman"/>
                        </a:rPr>
                        <a:t>Planta de calzado taco 3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18.507,34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19.247,63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20.017,53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20.818,23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3">
                  <a:txBody>
                    <a:bodyPr/>
                    <a:lstStyle/>
                    <a:p>
                      <a:pPr algn="ctr">
                        <a:spcAft>
                          <a:spcPts val="0"/>
                        </a:spcAft>
                      </a:pPr>
                      <a:r>
                        <a:rPr lang="es-EC" sz="900">
                          <a:solidFill>
                            <a:srgbClr val="000000"/>
                          </a:solidFill>
                          <a:latin typeface="Calibri"/>
                          <a:ea typeface="Times New Roman"/>
                          <a:cs typeface="Times New Roman"/>
                        </a:rPr>
                        <a:t> $     21.650,96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250911">
                <a:tc>
                  <a:txBody>
                    <a:bodyPr/>
                    <a:lstStyle/>
                    <a:p>
                      <a:pPr>
                        <a:spcAft>
                          <a:spcPts val="0"/>
                        </a:spcAft>
                      </a:pPr>
                      <a:r>
                        <a:rPr lang="es-EC" sz="900" b="1">
                          <a:solidFill>
                            <a:srgbClr val="000000"/>
                          </a:solidFill>
                          <a:latin typeface="Calibri"/>
                          <a:ea typeface="Times New Roman"/>
                          <a:cs typeface="Times New Roman"/>
                        </a:rPr>
                        <a:t>COSTO TOTAL VARIABLE</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268.332,00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279.065,28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290.227,89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301.837,01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3">
                  <a:txBody>
                    <a:bodyPr/>
                    <a:lstStyle/>
                    <a:p>
                      <a:pPr algn="ctr">
                        <a:spcAft>
                          <a:spcPts val="0"/>
                        </a:spcAft>
                      </a:pPr>
                      <a:r>
                        <a:rPr lang="es-EC" sz="900" b="1">
                          <a:solidFill>
                            <a:srgbClr val="000000"/>
                          </a:solidFill>
                          <a:latin typeface="Calibri"/>
                          <a:ea typeface="Times New Roman"/>
                          <a:cs typeface="Times New Roman"/>
                        </a:rPr>
                        <a:t> $   313.910,49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gridSpan="4">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8" name="7 CuadroTexto"/>
          <p:cNvSpPr txBox="1"/>
          <p:nvPr/>
        </p:nvSpPr>
        <p:spPr>
          <a:xfrm>
            <a:off x="827584" y="260649"/>
            <a:ext cx="8064896" cy="461665"/>
          </a:xfrm>
          <a:prstGeom prst="rect">
            <a:avLst/>
          </a:prstGeom>
          <a:noFill/>
        </p:spPr>
        <p:txBody>
          <a:bodyPr wrap="square" rtlCol="0">
            <a:spAutoFit/>
          </a:bodyPr>
          <a:lstStyle/>
          <a:p>
            <a:r>
              <a:rPr lang="es-EC" sz="2400" b="1" dirty="0" smtClean="0">
                <a:latin typeface="Cambria" pitchFamily="18" charset="0"/>
              </a:rPr>
              <a:t>PROYECCIÓN </a:t>
            </a:r>
            <a:r>
              <a:rPr lang="es-EC" sz="2400" b="1" dirty="0" smtClean="0">
                <a:latin typeface="Cambria" pitchFamily="18" charset="0"/>
              </a:rPr>
              <a:t>SUELDO Y SALARIOS DEL PERSONAL </a:t>
            </a:r>
            <a:endParaRPr lang="es-EC" sz="2400" b="1" dirty="0">
              <a:latin typeface="Cambria" pitchFamily="18" charset="0"/>
            </a:endParaRPr>
          </a:p>
        </p:txBody>
      </p:sp>
      <p:pic>
        <p:nvPicPr>
          <p:cNvPr id="9" name="8 Imagen"/>
          <p:cNvPicPr/>
          <p:nvPr/>
        </p:nvPicPr>
        <p:blipFill>
          <a:blip r:embed="rId2" cstate="print"/>
          <a:srcRect b="6732"/>
          <a:stretch>
            <a:fillRect/>
          </a:stretch>
        </p:blipFill>
        <p:spPr bwMode="auto">
          <a:xfrm>
            <a:off x="755576" y="764704"/>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36</a:t>
            </a:fld>
            <a:endParaRPr lang="es-EC"/>
          </a:p>
        </p:txBody>
      </p:sp>
      <p:sp>
        <p:nvSpPr>
          <p:cNvPr id="7" name="6 CuadroTexto"/>
          <p:cNvSpPr txBox="1"/>
          <p:nvPr/>
        </p:nvSpPr>
        <p:spPr>
          <a:xfrm>
            <a:off x="1043608" y="332656"/>
            <a:ext cx="6984776" cy="523220"/>
          </a:xfrm>
          <a:prstGeom prst="rect">
            <a:avLst/>
          </a:prstGeom>
          <a:noFill/>
        </p:spPr>
        <p:txBody>
          <a:bodyPr wrap="square" rtlCol="0">
            <a:spAutoFit/>
          </a:bodyPr>
          <a:lstStyle/>
          <a:p>
            <a:r>
              <a:rPr lang="es-EC" sz="2800" b="1" dirty="0" smtClean="0">
                <a:latin typeface="Cambria" pitchFamily="18" charset="0"/>
              </a:rPr>
              <a:t>PROYECCIÓN </a:t>
            </a:r>
            <a:r>
              <a:rPr lang="es-EC" sz="2800" b="1" dirty="0" smtClean="0">
                <a:latin typeface="Cambria" pitchFamily="18" charset="0"/>
              </a:rPr>
              <a:t>ANUAL DE COSTOS FIJOS </a:t>
            </a:r>
            <a:endParaRPr lang="es-EC" sz="2800" b="1" dirty="0">
              <a:latin typeface="Cambria" pitchFamily="18" charset="0"/>
            </a:endParaRPr>
          </a:p>
        </p:txBody>
      </p:sp>
      <p:graphicFrame>
        <p:nvGraphicFramePr>
          <p:cNvPr id="8" name="7 Tabla"/>
          <p:cNvGraphicFramePr>
            <a:graphicFrameLocks noGrp="1"/>
          </p:cNvGraphicFramePr>
          <p:nvPr/>
        </p:nvGraphicFramePr>
        <p:xfrm>
          <a:off x="857225" y="1357297"/>
          <a:ext cx="7747231" cy="4857782"/>
        </p:xfrm>
        <a:graphic>
          <a:graphicData uri="http://schemas.openxmlformats.org/drawingml/2006/table">
            <a:tbl>
              <a:tblPr/>
              <a:tblGrid>
                <a:gridCol w="1452608"/>
                <a:gridCol w="968403"/>
                <a:gridCol w="899231"/>
                <a:gridCol w="1037575"/>
                <a:gridCol w="583389"/>
                <a:gridCol w="315842"/>
                <a:gridCol w="166444"/>
                <a:gridCol w="482286"/>
                <a:gridCol w="319673"/>
                <a:gridCol w="644899"/>
                <a:gridCol w="482286"/>
                <a:gridCol w="394595"/>
              </a:tblGrid>
              <a:tr h="162723">
                <a:tc gridSpan="5">
                  <a:txBody>
                    <a:bodyPr/>
                    <a:lstStyle/>
                    <a:p>
                      <a:pPr algn="ctr">
                        <a:spcAft>
                          <a:spcPts val="0"/>
                        </a:spcAft>
                      </a:pPr>
                      <a:r>
                        <a:rPr lang="es-EC" sz="900" b="1" dirty="0">
                          <a:solidFill>
                            <a:srgbClr val="000000"/>
                          </a:solidFill>
                          <a:latin typeface="Calibri"/>
                          <a:ea typeface="Times New Roman"/>
                          <a:cs typeface="Times New Roman"/>
                        </a:rPr>
                        <a:t>Inflación 4%</a:t>
                      </a:r>
                      <a:endParaRPr lang="es-EC" sz="900" dirty="0">
                        <a:latin typeface="Times New Roman"/>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hMerge="1">
                  <a:txBody>
                    <a:bodyPr/>
                    <a:lstStyle/>
                    <a:p>
                      <a:endParaRPr lang="es-EC"/>
                    </a:p>
                  </a:txBody>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w="12700" cap="flat" cmpd="sng" algn="ctr">
                      <a:solidFill>
                        <a:srgbClr val="538ED5"/>
                      </a:solidFill>
                      <a:prstDash val="solid"/>
                      <a:round/>
                      <a:headEnd type="none" w="med" len="med"/>
                      <a:tailEnd type="none" w="med" len="med"/>
                    </a:lnB>
                  </a:tcPr>
                </a:tc>
                <a:tc>
                  <a:txBody>
                    <a:bodyPr/>
                    <a:lstStyle/>
                    <a:p>
                      <a:endParaRPr lang="es-EC" sz="900">
                        <a:latin typeface="Calibri"/>
                        <a:ea typeface="Times New Roman"/>
                        <a:cs typeface="Times New Roman"/>
                      </a:endParaRPr>
                    </a:p>
                  </a:txBody>
                  <a:tcPr marL="28425" marR="28425" marT="0" marB="0" anchor="ctr">
                    <a:lnL>
                      <a:noFill/>
                    </a:lnL>
                    <a:lnR>
                      <a:noFill/>
                    </a:lnR>
                    <a:lnT>
                      <a:noFill/>
                    </a:lnT>
                    <a:lnB>
                      <a:noFill/>
                    </a:lnB>
                  </a:tcPr>
                </a:tc>
              </a:tr>
              <a:tr h="162723">
                <a:tc gridSpan="9">
                  <a:txBody>
                    <a:bodyPr/>
                    <a:lstStyle/>
                    <a:p>
                      <a:pPr algn="ctr">
                        <a:spcAft>
                          <a:spcPts val="0"/>
                        </a:spcAft>
                      </a:pPr>
                      <a:r>
                        <a:rPr lang="es-EC" sz="900" b="1">
                          <a:solidFill>
                            <a:srgbClr val="000000"/>
                          </a:solidFill>
                          <a:latin typeface="Calibri"/>
                          <a:ea typeface="Times New Roman"/>
                          <a:cs typeface="Times New Roman"/>
                        </a:rPr>
                        <a:t>INSUMOS VARIABLES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r h="184993">
                <a:tc>
                  <a:txBody>
                    <a:bodyPr/>
                    <a:lstStyle/>
                    <a:p>
                      <a:pPr>
                        <a:spcAft>
                          <a:spcPts val="0"/>
                        </a:spcAft>
                      </a:pPr>
                      <a:r>
                        <a:rPr lang="es-EC" sz="900" b="1">
                          <a:solidFill>
                            <a:srgbClr val="000000"/>
                          </a:solidFill>
                          <a:latin typeface="Calibri"/>
                          <a:ea typeface="Times New Roman"/>
                          <a:cs typeface="Times New Roman"/>
                        </a:rPr>
                        <a:t>DESCRIPCIÓN</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 AÑO 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gridSpan="2">
                  <a:txBody>
                    <a:bodyPr/>
                    <a:lstStyle/>
                    <a:p>
                      <a:pPr algn="ctr">
                        <a:spcAft>
                          <a:spcPts val="0"/>
                        </a:spcAft>
                      </a:pPr>
                      <a:r>
                        <a:rPr lang="es-EC" sz="900" b="1">
                          <a:solidFill>
                            <a:srgbClr val="000000"/>
                          </a:solidFill>
                          <a:latin typeface="Calibri"/>
                          <a:ea typeface="Times New Roman"/>
                          <a:cs typeface="Times New Roman"/>
                        </a:rPr>
                        <a:t> AÑO 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gridSpan="3">
                  <a:txBody>
                    <a:bodyPr/>
                    <a:lstStyle/>
                    <a:p>
                      <a:pPr algn="ctr">
                        <a:spcAft>
                          <a:spcPts val="0"/>
                        </a:spcAft>
                      </a:pPr>
                      <a:r>
                        <a:rPr lang="es-EC" sz="900" b="1">
                          <a:solidFill>
                            <a:srgbClr val="000000"/>
                          </a:solidFill>
                          <a:latin typeface="Calibri"/>
                          <a:ea typeface="Times New Roman"/>
                          <a:cs typeface="Times New Roman"/>
                        </a:rPr>
                        <a:t> AÑO 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dirty="0">
                          <a:solidFill>
                            <a:srgbClr val="000000"/>
                          </a:solidFill>
                          <a:latin typeface="Calibri"/>
                          <a:ea typeface="Times New Roman"/>
                          <a:cs typeface="Times New Roman"/>
                        </a:rPr>
                        <a:t>Hilo nailon sintético grande</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103.921,50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108.078,36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112.401,50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116.897,56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121.573,46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hilo nailon pequeño</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41.568,60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43.231,35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44.960,60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46.759,02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48.629,38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Cierre de bolsos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184993">
                <a:tc>
                  <a:txBody>
                    <a:bodyPr/>
                    <a:lstStyle/>
                    <a:p>
                      <a:pPr>
                        <a:spcAft>
                          <a:spcPts val="0"/>
                        </a:spcAft>
                      </a:pPr>
                      <a:r>
                        <a:rPr lang="es-EC" sz="900" dirty="0">
                          <a:solidFill>
                            <a:srgbClr val="000000"/>
                          </a:solidFill>
                          <a:latin typeface="Calibri"/>
                          <a:ea typeface="Times New Roman"/>
                          <a:cs typeface="Times New Roman"/>
                        </a:rPr>
                        <a:t>Agujas para tejer</a:t>
                      </a:r>
                      <a:endParaRPr lang="es-EC" sz="900" dirty="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16,64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17,31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18,00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18,72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Forro bolso tela fina</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Forro bolso tela gruesa</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22.208,80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23.097,15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24.021,04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24.981,88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25.981,16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Manigueta bolso 70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Manigueta bolso 90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5.552,20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5.774,29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6.005,26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6.245,47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6.495,29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Manigueta bolso 1mt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4.626,83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4.811,91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5.004,38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5.204,56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5.412,74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Manigueta bolsos 1,25mt</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7.402,93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7.699,05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8.007,01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8.327,29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8.660,39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Botones</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2.158,07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2.244,39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2.334,17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2.427,53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2.524,63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Planta de calzado taco 1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5.922,35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6.159,24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6.405,61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6.661,84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6.928,31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Planta de calzado taco 2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11.104,40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11.548,58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12.010,52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12.490,94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12.990,58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Planta de calzado taco 2,5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14.805,87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15.398,10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16.014,03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16.654,59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17.320,77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a:solidFill>
                            <a:srgbClr val="000000"/>
                          </a:solidFill>
                          <a:latin typeface="Calibri"/>
                          <a:ea typeface="Times New Roman"/>
                          <a:cs typeface="Times New Roman"/>
                        </a:rPr>
                        <a:t>Planta de calzado taco 3 cm</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18.507,34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19.247,63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20.017,53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gridSpan="2">
                  <a:txBody>
                    <a:bodyPr/>
                    <a:lstStyle/>
                    <a:p>
                      <a:pPr algn="ctr">
                        <a:spcAft>
                          <a:spcPts val="0"/>
                        </a:spcAft>
                      </a:pPr>
                      <a:r>
                        <a:rPr lang="es-EC" sz="900">
                          <a:solidFill>
                            <a:srgbClr val="000000"/>
                          </a:solidFill>
                          <a:latin typeface="Calibri"/>
                          <a:ea typeface="Times New Roman"/>
                          <a:cs typeface="Times New Roman"/>
                        </a:rPr>
                        <a:t> $     20.818,23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900">
                          <a:solidFill>
                            <a:srgbClr val="000000"/>
                          </a:solidFill>
                          <a:latin typeface="Calibri"/>
                          <a:ea typeface="Times New Roman"/>
                          <a:cs typeface="Times New Roman"/>
                        </a:rPr>
                        <a:t> $     21.650,96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77490">
                <a:tc>
                  <a:txBody>
                    <a:bodyPr/>
                    <a:lstStyle/>
                    <a:p>
                      <a:pPr>
                        <a:spcAft>
                          <a:spcPts val="0"/>
                        </a:spcAft>
                      </a:pPr>
                      <a:r>
                        <a:rPr lang="es-EC" sz="900" b="1">
                          <a:solidFill>
                            <a:srgbClr val="000000"/>
                          </a:solidFill>
                          <a:latin typeface="Calibri"/>
                          <a:ea typeface="Times New Roman"/>
                          <a:cs typeface="Times New Roman"/>
                        </a:rPr>
                        <a:t>COSTO TOTAL VARIABLE</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268.332,00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279.065,28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b="1">
                          <a:solidFill>
                            <a:srgbClr val="000000"/>
                          </a:solidFill>
                          <a:latin typeface="Calibri"/>
                          <a:ea typeface="Times New Roman"/>
                          <a:cs typeface="Times New Roman"/>
                        </a:rPr>
                        <a:t> $        290.227,89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2">
                  <a:txBody>
                    <a:bodyPr/>
                    <a:lstStyle/>
                    <a:p>
                      <a:pPr algn="ctr">
                        <a:spcAft>
                          <a:spcPts val="0"/>
                        </a:spcAft>
                      </a:pPr>
                      <a:r>
                        <a:rPr lang="es-EC" sz="900" b="1">
                          <a:solidFill>
                            <a:srgbClr val="000000"/>
                          </a:solidFill>
                          <a:latin typeface="Calibri"/>
                          <a:ea typeface="Times New Roman"/>
                          <a:cs typeface="Times New Roman"/>
                        </a:rPr>
                        <a:t> $   301.837,01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gridSpan="3">
                  <a:txBody>
                    <a:bodyPr/>
                    <a:lstStyle/>
                    <a:p>
                      <a:pPr algn="ctr">
                        <a:spcAft>
                          <a:spcPts val="0"/>
                        </a:spcAft>
                      </a:pPr>
                      <a:r>
                        <a:rPr lang="es-EC" sz="900" b="1">
                          <a:solidFill>
                            <a:srgbClr val="000000"/>
                          </a:solidFill>
                          <a:latin typeface="Calibri"/>
                          <a:ea typeface="Times New Roman"/>
                          <a:cs typeface="Times New Roman"/>
                        </a:rPr>
                        <a:t> $   313.910,49 </a:t>
                      </a:r>
                      <a:endParaRPr lang="es-EC" sz="900">
                        <a:latin typeface="Times New Roman"/>
                        <a:ea typeface="Times New Roman"/>
                        <a:cs typeface="Times New Roman"/>
                      </a:endParaRPr>
                    </a:p>
                  </a:txBody>
                  <a:tcPr marL="28425" marR="2842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gridSpan="3">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w="12700" cap="flat" cmpd="sng" algn="ctr">
                      <a:solidFill>
                        <a:srgbClr val="538ED5"/>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bl>
          </a:graphicData>
        </a:graphic>
      </p:graphicFrame>
      <p:pic>
        <p:nvPicPr>
          <p:cNvPr id="9" name="8 Imagen"/>
          <p:cNvPicPr/>
          <p:nvPr/>
        </p:nvPicPr>
        <p:blipFill>
          <a:blip r:embed="rId2" cstate="print"/>
          <a:srcRect b="6732"/>
          <a:stretch>
            <a:fillRect/>
          </a:stretch>
        </p:blipFill>
        <p:spPr bwMode="auto">
          <a:xfrm>
            <a:off x="827584" y="836712"/>
            <a:ext cx="7776864" cy="64807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37</a:t>
            </a:fld>
            <a:endParaRPr lang="es-EC"/>
          </a:p>
        </p:txBody>
      </p:sp>
      <p:sp>
        <p:nvSpPr>
          <p:cNvPr id="7" name="6 CuadroTexto"/>
          <p:cNvSpPr txBox="1"/>
          <p:nvPr/>
        </p:nvSpPr>
        <p:spPr>
          <a:xfrm>
            <a:off x="323528" y="332656"/>
            <a:ext cx="8424936" cy="523220"/>
          </a:xfrm>
          <a:prstGeom prst="rect">
            <a:avLst/>
          </a:prstGeom>
          <a:noFill/>
        </p:spPr>
        <p:txBody>
          <a:bodyPr wrap="square" rtlCol="0">
            <a:spAutoFit/>
          </a:bodyPr>
          <a:lstStyle/>
          <a:p>
            <a:pPr algn="ctr"/>
            <a:r>
              <a:rPr lang="es-EC" sz="2800" b="1" dirty="0" smtClean="0">
                <a:latin typeface="Cambria" pitchFamily="18" charset="0"/>
              </a:rPr>
              <a:t>GASTOS  PRE-OPERATIVOS Y DE </a:t>
            </a:r>
            <a:r>
              <a:rPr lang="es-EC" sz="2800" b="1" dirty="0" smtClean="0">
                <a:latin typeface="Cambria" pitchFamily="18" charset="0"/>
              </a:rPr>
              <a:t>CONSTITUCIÓN </a:t>
            </a:r>
            <a:endParaRPr lang="es-EC" sz="2800" b="1" dirty="0">
              <a:latin typeface="Cambria" pitchFamily="18" charset="0"/>
            </a:endParaRPr>
          </a:p>
        </p:txBody>
      </p:sp>
      <p:graphicFrame>
        <p:nvGraphicFramePr>
          <p:cNvPr id="8" name="7 Tabla"/>
          <p:cNvGraphicFramePr>
            <a:graphicFrameLocks noGrp="1"/>
          </p:cNvGraphicFramePr>
          <p:nvPr/>
        </p:nvGraphicFramePr>
        <p:xfrm>
          <a:off x="2195736" y="1556788"/>
          <a:ext cx="4968552" cy="4464500"/>
        </p:xfrm>
        <a:graphic>
          <a:graphicData uri="http://schemas.openxmlformats.org/drawingml/2006/table">
            <a:tbl>
              <a:tblPr/>
              <a:tblGrid>
                <a:gridCol w="3694947"/>
                <a:gridCol w="1273605"/>
              </a:tblGrid>
              <a:tr h="223225">
                <a:tc gridSpan="2">
                  <a:txBody>
                    <a:bodyPr/>
                    <a:lstStyle/>
                    <a:p>
                      <a:pPr algn="ctr">
                        <a:spcAft>
                          <a:spcPts val="0"/>
                        </a:spcAft>
                      </a:pPr>
                      <a:r>
                        <a:rPr lang="es-EC" sz="1000" b="1">
                          <a:solidFill>
                            <a:srgbClr val="000000"/>
                          </a:solidFill>
                          <a:latin typeface="Calibri"/>
                          <a:ea typeface="Times New Roman"/>
                          <a:cs typeface="Times New Roman"/>
                        </a:rPr>
                        <a:t>Gastos Pre-operativos y de Constitución</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223225">
                <a:tc>
                  <a:txBody>
                    <a:bodyPr/>
                    <a:lstStyle/>
                    <a:p>
                      <a:pPr algn="ctr">
                        <a:spcAft>
                          <a:spcPts val="0"/>
                        </a:spcAft>
                      </a:pPr>
                      <a:r>
                        <a:rPr lang="es-EC" sz="1000" b="1">
                          <a:solidFill>
                            <a:srgbClr val="000000"/>
                          </a:solidFill>
                          <a:latin typeface="Calibri"/>
                          <a:ea typeface="Times New Roman"/>
                          <a:cs typeface="Times New Roman"/>
                        </a:rPr>
                        <a:t>Descripción</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00" b="1">
                          <a:solidFill>
                            <a:srgbClr val="000000"/>
                          </a:solidFill>
                          <a:latin typeface="Calibri"/>
                          <a:ea typeface="Times New Roman"/>
                          <a:cs typeface="Times New Roman"/>
                        </a:rPr>
                        <a:t> Costo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23225">
                <a:tc>
                  <a:txBody>
                    <a:bodyPr/>
                    <a:lstStyle/>
                    <a:p>
                      <a:pPr>
                        <a:spcAft>
                          <a:spcPts val="0"/>
                        </a:spcAft>
                      </a:pPr>
                      <a:r>
                        <a:rPr lang="es-EC" sz="1000">
                          <a:solidFill>
                            <a:srgbClr val="000000"/>
                          </a:solidFill>
                          <a:latin typeface="Calibri"/>
                          <a:ea typeface="Times New Roman"/>
                          <a:cs typeface="Times New Roman"/>
                        </a:rPr>
                        <a:t>Cuenta I.C</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5,00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Aporte Numerario</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200,00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Elaboración de Escritura Pública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30,00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Publicación</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25,00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Inscripción</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41,33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Inscripción de Nombramiento Gerente (5 hojas)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9,30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Inscripción de Nombramiento Presidente (5 hojas)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9,30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Movilización</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24,07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de Bomberos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8,00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de Salud Pública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de Medio Ambiente</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Recolección de Basura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15,00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Agua Potable</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Permiso Energía Eléctrica</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80,00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a:solidFill>
                            <a:srgbClr val="000000"/>
                          </a:solidFill>
                          <a:latin typeface="Calibri"/>
                          <a:ea typeface="Times New Roman"/>
                          <a:cs typeface="Times New Roman"/>
                        </a:rPr>
                        <a:t>Honorarios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50,00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23225">
                <a:tc>
                  <a:txBody>
                    <a:bodyPr/>
                    <a:lstStyle/>
                    <a:p>
                      <a:pPr>
                        <a:spcAft>
                          <a:spcPts val="0"/>
                        </a:spcAft>
                      </a:pPr>
                      <a:r>
                        <a:rPr lang="es-EC" sz="1000" b="1">
                          <a:solidFill>
                            <a:srgbClr val="000000"/>
                          </a:solidFill>
                          <a:latin typeface="Calibri"/>
                          <a:ea typeface="Times New Roman"/>
                          <a:cs typeface="Times New Roman"/>
                        </a:rPr>
                        <a:t>Total Gastos Per-operativos y de Constitución</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spcAft>
                          <a:spcPts val="0"/>
                        </a:spcAft>
                      </a:pPr>
                      <a:r>
                        <a:rPr lang="es-EC" sz="1000" b="1">
                          <a:solidFill>
                            <a:srgbClr val="000000"/>
                          </a:solidFill>
                          <a:latin typeface="Calibri"/>
                          <a:ea typeface="Times New Roman"/>
                          <a:cs typeface="Times New Roman"/>
                        </a:rPr>
                        <a:t> $               537,00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23225">
                <a:tc gridSpan="2">
                  <a:txBody>
                    <a:bodyPr/>
                    <a:lstStyle/>
                    <a:p>
                      <a:pPr>
                        <a:spcAft>
                          <a:spcPts val="0"/>
                        </a:spcAft>
                      </a:pPr>
                      <a:r>
                        <a:rPr lang="es-EC" sz="1000">
                          <a:solidFill>
                            <a:srgbClr val="000000"/>
                          </a:solidFill>
                          <a:latin typeface="Calibri"/>
                          <a:ea typeface="Times New Roman"/>
                          <a:cs typeface="Times New Roman"/>
                        </a:rPr>
                        <a:t>Fuente: Cámara de Comercio de Guayaquil.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r>
              <a:tr h="223225">
                <a:tc gridSpan="2">
                  <a:txBody>
                    <a:bodyPr/>
                    <a:lstStyle/>
                    <a:p>
                      <a:pPr>
                        <a:spcAft>
                          <a:spcPts val="0"/>
                        </a:spcAft>
                      </a:pPr>
                      <a:r>
                        <a:rPr lang="es-EC" sz="1000" dirty="0">
                          <a:solidFill>
                            <a:srgbClr val="000000"/>
                          </a:solidFill>
                          <a:latin typeface="Calibri"/>
                          <a:ea typeface="Times New Roman"/>
                          <a:cs typeface="Times New Roman"/>
                        </a:rPr>
                        <a:t>Valor constitución de Compañía Anónima con el capital mínimo</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hMerge="1">
                  <a:txBody>
                    <a:bodyPr/>
                    <a:lstStyle/>
                    <a:p>
                      <a:endParaRPr lang="es-EC"/>
                    </a:p>
                  </a:txBody>
                  <a:tcPr/>
                </a:tc>
              </a:tr>
            </a:tbl>
          </a:graphicData>
        </a:graphic>
      </p:graphicFrame>
      <p:pic>
        <p:nvPicPr>
          <p:cNvPr id="9" name="8 Imagen"/>
          <p:cNvPicPr/>
          <p:nvPr/>
        </p:nvPicPr>
        <p:blipFill>
          <a:blip r:embed="rId2" cstate="print"/>
          <a:srcRect b="6732"/>
          <a:stretch>
            <a:fillRect/>
          </a:stretch>
        </p:blipFill>
        <p:spPr bwMode="auto">
          <a:xfrm>
            <a:off x="755576" y="908720"/>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38</a:t>
            </a:fld>
            <a:endParaRPr lang="es-EC"/>
          </a:p>
        </p:txBody>
      </p:sp>
      <p:sp>
        <p:nvSpPr>
          <p:cNvPr id="7" name="6 CuadroTexto"/>
          <p:cNvSpPr txBox="1"/>
          <p:nvPr/>
        </p:nvSpPr>
        <p:spPr>
          <a:xfrm>
            <a:off x="1691680" y="476672"/>
            <a:ext cx="6408712" cy="553998"/>
          </a:xfrm>
          <a:prstGeom prst="rect">
            <a:avLst/>
          </a:prstGeom>
          <a:noFill/>
        </p:spPr>
        <p:txBody>
          <a:bodyPr wrap="square" rtlCol="0">
            <a:spAutoFit/>
          </a:bodyPr>
          <a:lstStyle/>
          <a:p>
            <a:pPr algn="ctr"/>
            <a:r>
              <a:rPr lang="es-EC" sz="3000" b="1" dirty="0" smtClean="0">
                <a:latin typeface="Cambria" pitchFamily="18" charset="0"/>
              </a:rPr>
              <a:t>INVERSIÓN </a:t>
            </a:r>
            <a:r>
              <a:rPr lang="es-EC" sz="3000" b="1" dirty="0" smtClean="0">
                <a:latin typeface="Cambria" pitchFamily="18" charset="0"/>
              </a:rPr>
              <a:t>TOTAL REQUERIDA</a:t>
            </a:r>
            <a:endParaRPr lang="es-EC" sz="3000" b="1" dirty="0">
              <a:latin typeface="Cambria" pitchFamily="18" charset="0"/>
            </a:endParaRPr>
          </a:p>
        </p:txBody>
      </p:sp>
      <p:graphicFrame>
        <p:nvGraphicFramePr>
          <p:cNvPr id="8" name="7 Tabla"/>
          <p:cNvGraphicFramePr>
            <a:graphicFrameLocks noGrp="1"/>
          </p:cNvGraphicFramePr>
          <p:nvPr/>
        </p:nvGraphicFramePr>
        <p:xfrm>
          <a:off x="2051720" y="2060848"/>
          <a:ext cx="5328592" cy="2880317"/>
        </p:xfrm>
        <a:graphic>
          <a:graphicData uri="http://schemas.openxmlformats.org/drawingml/2006/table">
            <a:tbl>
              <a:tblPr/>
              <a:tblGrid>
                <a:gridCol w="3686498"/>
                <a:gridCol w="1642094"/>
              </a:tblGrid>
              <a:tr h="261847">
                <a:tc gridSpan="2">
                  <a:txBody>
                    <a:bodyPr/>
                    <a:lstStyle/>
                    <a:p>
                      <a:pPr algn="ctr">
                        <a:spcAft>
                          <a:spcPts val="0"/>
                        </a:spcAft>
                      </a:pPr>
                      <a:r>
                        <a:rPr lang="es-EC" sz="1050" b="1" dirty="0">
                          <a:solidFill>
                            <a:srgbClr val="000000"/>
                          </a:solidFill>
                          <a:latin typeface="Calibri"/>
                          <a:ea typeface="Times New Roman"/>
                          <a:cs typeface="Times New Roman"/>
                        </a:rPr>
                        <a:t>Inversión total requerida</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261847">
                <a:tc gridSpan="2">
                  <a:txBody>
                    <a:bodyPr/>
                    <a:lstStyle/>
                    <a:p>
                      <a:pPr algn="ctr">
                        <a:spcAft>
                          <a:spcPts val="0"/>
                        </a:spcAft>
                      </a:pPr>
                      <a:r>
                        <a:rPr lang="es-EC" sz="1050" b="1">
                          <a:solidFill>
                            <a:srgbClr val="000000"/>
                          </a:solidFill>
                          <a:latin typeface="Calibri"/>
                          <a:ea typeface="Times New Roman"/>
                          <a:cs typeface="Times New Roman"/>
                        </a:rPr>
                        <a:t>Costo del Proyecto Año 0</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261847">
                <a:tc>
                  <a:txBody>
                    <a:bodyPr/>
                    <a:lstStyle/>
                    <a:p>
                      <a:pPr>
                        <a:spcAft>
                          <a:spcPts val="0"/>
                        </a:spcAft>
                      </a:pPr>
                      <a:r>
                        <a:rPr lang="es-EC" sz="1050" b="1">
                          <a:solidFill>
                            <a:srgbClr val="000000"/>
                          </a:solidFill>
                          <a:latin typeface="Calibri"/>
                          <a:ea typeface="Times New Roman"/>
                          <a:cs typeface="Times New Roman"/>
                        </a:rPr>
                        <a:t>Descripción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Costo</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61847">
                <a:tc>
                  <a:txBody>
                    <a:bodyPr/>
                    <a:lstStyle/>
                    <a:p>
                      <a:pPr>
                        <a:spcAft>
                          <a:spcPts val="0"/>
                        </a:spcAft>
                      </a:pPr>
                      <a:r>
                        <a:rPr lang="es-EC" sz="1050">
                          <a:solidFill>
                            <a:srgbClr val="000000"/>
                          </a:solidFill>
                          <a:latin typeface="Calibri"/>
                          <a:ea typeface="Times New Roman"/>
                          <a:cs typeface="Times New Roman"/>
                        </a:rPr>
                        <a:t>Maquinaria y Equipos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82.327,00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Equipos de Computo y Comunicación</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7.683,80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Muebles y Enseres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5.877,00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Vehículos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14.790,00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Obra Civil</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10.200,00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Gastos Pre-operativos y de Constitución</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537,00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a:solidFill>
                            <a:srgbClr val="000000"/>
                          </a:solidFill>
                          <a:latin typeface="Calibri"/>
                          <a:ea typeface="Times New Roman"/>
                          <a:cs typeface="Times New Roman"/>
                        </a:rPr>
                        <a:t>Costos variables insumos primer año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268.332,00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61847">
                <a:tc>
                  <a:txBody>
                    <a:bodyPr/>
                    <a:lstStyle/>
                    <a:p>
                      <a:pPr>
                        <a:spcAft>
                          <a:spcPts val="0"/>
                        </a:spcAft>
                      </a:pPr>
                      <a:r>
                        <a:rPr lang="es-EC" sz="1050" b="1" dirty="0">
                          <a:solidFill>
                            <a:srgbClr val="000000"/>
                          </a:solidFill>
                          <a:latin typeface="Calibri"/>
                          <a:ea typeface="Times New Roman"/>
                          <a:cs typeface="Times New Roman"/>
                        </a:rPr>
                        <a:t>Total Proyecto</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50" b="1" dirty="0">
                          <a:solidFill>
                            <a:srgbClr val="000000"/>
                          </a:solidFill>
                          <a:latin typeface="Calibri"/>
                          <a:ea typeface="Times New Roman"/>
                          <a:cs typeface="Times New Roman"/>
                        </a:rPr>
                        <a:t> $        389.746,80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9" name="8 Imagen"/>
          <p:cNvPicPr/>
          <p:nvPr/>
        </p:nvPicPr>
        <p:blipFill>
          <a:blip r:embed="rId2" cstate="print"/>
          <a:srcRect b="6732"/>
          <a:stretch>
            <a:fillRect/>
          </a:stretch>
        </p:blipFill>
        <p:spPr bwMode="auto">
          <a:xfrm>
            <a:off x="899592" y="1052736"/>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39</a:t>
            </a:fld>
            <a:endParaRPr lang="es-EC"/>
          </a:p>
        </p:txBody>
      </p:sp>
      <p:sp>
        <p:nvSpPr>
          <p:cNvPr id="7" name="6 CuadroTexto"/>
          <p:cNvSpPr txBox="1"/>
          <p:nvPr/>
        </p:nvSpPr>
        <p:spPr>
          <a:xfrm>
            <a:off x="899592" y="332656"/>
            <a:ext cx="7704856" cy="553998"/>
          </a:xfrm>
          <a:prstGeom prst="rect">
            <a:avLst/>
          </a:prstGeom>
          <a:noFill/>
        </p:spPr>
        <p:txBody>
          <a:bodyPr wrap="square" rtlCol="0">
            <a:spAutoFit/>
          </a:bodyPr>
          <a:lstStyle/>
          <a:p>
            <a:pPr algn="ctr"/>
            <a:r>
              <a:rPr lang="es-EC" sz="3000" b="1" dirty="0" smtClean="0">
                <a:latin typeface="Cambria" pitchFamily="18" charset="0"/>
              </a:rPr>
              <a:t>MÉTODO </a:t>
            </a:r>
            <a:r>
              <a:rPr lang="es-EC" sz="3000" b="1" dirty="0" smtClean="0">
                <a:latin typeface="Cambria" pitchFamily="18" charset="0"/>
              </a:rPr>
              <a:t>DE DÉFICIT ACUMULADO </a:t>
            </a:r>
            <a:endParaRPr lang="es-EC" sz="3000" b="1" dirty="0">
              <a:latin typeface="Cambria" pitchFamily="18" charset="0"/>
            </a:endParaRPr>
          </a:p>
        </p:txBody>
      </p:sp>
      <p:graphicFrame>
        <p:nvGraphicFramePr>
          <p:cNvPr id="8" name="7 Tabla"/>
          <p:cNvGraphicFramePr>
            <a:graphicFrameLocks noGrp="1"/>
          </p:cNvGraphicFramePr>
          <p:nvPr/>
        </p:nvGraphicFramePr>
        <p:xfrm>
          <a:off x="1619672" y="1484784"/>
          <a:ext cx="5976663" cy="2088233"/>
        </p:xfrm>
        <a:graphic>
          <a:graphicData uri="http://schemas.openxmlformats.org/drawingml/2006/table">
            <a:tbl>
              <a:tblPr/>
              <a:tblGrid>
                <a:gridCol w="1499917"/>
                <a:gridCol w="1206128"/>
                <a:gridCol w="1090206"/>
                <a:gridCol w="1090206"/>
                <a:gridCol w="1090206"/>
              </a:tblGrid>
              <a:tr h="340913">
                <a:tc gridSpan="5">
                  <a:txBody>
                    <a:bodyPr/>
                    <a:lstStyle/>
                    <a:p>
                      <a:pPr algn="ctr">
                        <a:spcAft>
                          <a:spcPts val="0"/>
                        </a:spcAft>
                      </a:pPr>
                      <a:r>
                        <a:rPr lang="es-EC" sz="800" b="1" u="sng" dirty="0">
                          <a:solidFill>
                            <a:srgbClr val="000000"/>
                          </a:solidFill>
                          <a:latin typeface="Calibri"/>
                          <a:ea typeface="Times New Roman"/>
                          <a:cs typeface="Times New Roman"/>
                        </a:rPr>
                        <a:t>METODO DÉFICIT ACUMULADO MÁXIMO</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4732">
                <a:tc>
                  <a:txBody>
                    <a:bodyPr/>
                    <a:lstStyle/>
                    <a:p>
                      <a:pPr>
                        <a:spcAft>
                          <a:spcPts val="0"/>
                        </a:spcAft>
                      </a:pPr>
                      <a:r>
                        <a:rPr lang="es-EC" sz="800" b="1">
                          <a:solidFill>
                            <a:srgbClr val="000000"/>
                          </a:solidFill>
                          <a:latin typeface="Calibri"/>
                          <a:ea typeface="Times New Roman"/>
                          <a:cs typeface="Times New Roman"/>
                        </a:rPr>
                        <a:t>INGRESOS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ENERO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FEBRERO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MARZO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ABRIL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74732">
                <a:tc>
                  <a:txBody>
                    <a:bodyPr/>
                    <a:lstStyle/>
                    <a:p>
                      <a:pPr>
                        <a:spcAft>
                          <a:spcPts val="0"/>
                        </a:spcAft>
                      </a:pPr>
                      <a:r>
                        <a:rPr lang="es-EC" sz="800">
                          <a:solidFill>
                            <a:srgbClr val="000000"/>
                          </a:solidFill>
                          <a:latin typeface="Calibri"/>
                          <a:ea typeface="Times New Roman"/>
                          <a:cs typeface="Times New Roman"/>
                        </a:rPr>
                        <a:t>VENTAS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33.165,00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34.665,00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36.165,00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37.665,00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4732">
                <a:tc>
                  <a:txBody>
                    <a:bodyPr/>
                    <a:lstStyle/>
                    <a:p>
                      <a:pPr>
                        <a:spcAft>
                          <a:spcPts val="0"/>
                        </a:spcAft>
                      </a:pPr>
                      <a:r>
                        <a:rPr lang="es-EC" sz="800" b="1">
                          <a:solidFill>
                            <a:srgbClr val="000000"/>
                          </a:solidFill>
                          <a:latin typeface="Calibri"/>
                          <a:ea typeface="Times New Roman"/>
                          <a:cs typeface="Times New Roman"/>
                        </a:rPr>
                        <a:t>TOTAL INGRESOS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33.165,00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34.665,00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36.165,00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37.665,00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74732">
                <a:tc>
                  <a:txBody>
                    <a:bodyPr/>
                    <a:lstStyle/>
                    <a:p>
                      <a:pPr>
                        <a:spcAft>
                          <a:spcPts val="0"/>
                        </a:spcAft>
                      </a:pPr>
                      <a:r>
                        <a:rPr lang="es-EC" sz="800" b="1">
                          <a:solidFill>
                            <a:srgbClr val="000000"/>
                          </a:solidFill>
                          <a:latin typeface="Calibri"/>
                          <a:ea typeface="Times New Roman"/>
                          <a:cs typeface="Times New Roman"/>
                        </a:rPr>
                        <a:t>EGRESOS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4732">
                <a:tc>
                  <a:txBody>
                    <a:bodyPr/>
                    <a:lstStyle/>
                    <a:p>
                      <a:pPr>
                        <a:spcAft>
                          <a:spcPts val="0"/>
                        </a:spcAft>
                      </a:pPr>
                      <a:r>
                        <a:rPr lang="es-EC" sz="800">
                          <a:solidFill>
                            <a:srgbClr val="000000"/>
                          </a:solidFill>
                          <a:latin typeface="Calibri"/>
                          <a:ea typeface="Times New Roman"/>
                          <a:cs typeface="Times New Roman"/>
                        </a:rPr>
                        <a:t>COSTOS VARIABLES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18.044,85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18.847,85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19.650,85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20.453,85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4732">
                <a:tc>
                  <a:txBody>
                    <a:bodyPr/>
                    <a:lstStyle/>
                    <a:p>
                      <a:pPr>
                        <a:spcAft>
                          <a:spcPts val="0"/>
                        </a:spcAft>
                      </a:pPr>
                      <a:r>
                        <a:rPr lang="es-EC" sz="800">
                          <a:solidFill>
                            <a:srgbClr val="000000"/>
                          </a:solidFill>
                          <a:latin typeface="Calibri"/>
                          <a:ea typeface="Times New Roman"/>
                          <a:cs typeface="Times New Roman"/>
                        </a:rPr>
                        <a:t>COSTOS FIJOS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4732">
                <a:tc>
                  <a:txBody>
                    <a:bodyPr/>
                    <a:lstStyle/>
                    <a:p>
                      <a:pPr>
                        <a:spcAft>
                          <a:spcPts val="0"/>
                        </a:spcAft>
                      </a:pPr>
                      <a:r>
                        <a:rPr lang="es-EC" sz="800">
                          <a:solidFill>
                            <a:srgbClr val="000000"/>
                          </a:solidFill>
                          <a:latin typeface="Calibri"/>
                          <a:ea typeface="Times New Roman"/>
                          <a:cs typeface="Times New Roman"/>
                        </a:rPr>
                        <a:t>GASTOS GENERALES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5.691,55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5.691,55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5.665,80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5.668,00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4732">
                <a:tc>
                  <a:txBody>
                    <a:bodyPr/>
                    <a:lstStyle/>
                    <a:p>
                      <a:pPr>
                        <a:spcAft>
                          <a:spcPts val="0"/>
                        </a:spcAft>
                      </a:pPr>
                      <a:r>
                        <a:rPr lang="es-EC" sz="800" b="1">
                          <a:solidFill>
                            <a:srgbClr val="000000"/>
                          </a:solidFill>
                          <a:latin typeface="Calibri"/>
                          <a:ea typeface="Times New Roman"/>
                          <a:cs typeface="Times New Roman"/>
                        </a:rPr>
                        <a:t>TOTAL EGRESOS</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34.931,10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35.734,10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36.511,35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37.316,55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74732">
                <a:tc>
                  <a:txBody>
                    <a:bodyPr/>
                    <a:lstStyle/>
                    <a:p>
                      <a:pPr>
                        <a:spcAft>
                          <a:spcPts val="0"/>
                        </a:spcAft>
                      </a:pPr>
                      <a:r>
                        <a:rPr lang="es-EC" sz="800" b="1">
                          <a:solidFill>
                            <a:srgbClr val="000000"/>
                          </a:solidFill>
                          <a:latin typeface="Calibri"/>
                          <a:ea typeface="Times New Roman"/>
                          <a:cs typeface="Times New Roman"/>
                        </a:rPr>
                        <a:t>SALDO MENSUAL</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(1.766,10)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(1.069,10)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(346,35)</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348,45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74732">
                <a:tc>
                  <a:txBody>
                    <a:bodyPr/>
                    <a:lstStyle/>
                    <a:p>
                      <a:pPr>
                        <a:spcAft>
                          <a:spcPts val="0"/>
                        </a:spcAft>
                      </a:pPr>
                      <a:r>
                        <a:rPr lang="es-EC" sz="800" b="1">
                          <a:solidFill>
                            <a:srgbClr val="000000"/>
                          </a:solidFill>
                          <a:latin typeface="Calibri"/>
                          <a:ea typeface="Times New Roman"/>
                          <a:cs typeface="Times New Roman"/>
                        </a:rPr>
                        <a:t>SALDO ACUMULADO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(1.766,10)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(2.835,20)</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(3.181,55)</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 $      (2.833,11)</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graphicFrame>
        <p:nvGraphicFramePr>
          <p:cNvPr id="9" name="8 Tabla"/>
          <p:cNvGraphicFramePr>
            <a:graphicFrameLocks noGrp="1"/>
          </p:cNvGraphicFramePr>
          <p:nvPr/>
        </p:nvGraphicFramePr>
        <p:xfrm>
          <a:off x="539552" y="3861048"/>
          <a:ext cx="3744416" cy="2095500"/>
        </p:xfrm>
        <a:graphic>
          <a:graphicData uri="http://schemas.openxmlformats.org/drawingml/2006/table">
            <a:tbl>
              <a:tblPr/>
              <a:tblGrid>
                <a:gridCol w="963281"/>
                <a:gridCol w="943653"/>
                <a:gridCol w="918741"/>
                <a:gridCol w="918741"/>
              </a:tblGrid>
              <a:tr h="190500">
                <a:tc gridSpan="4">
                  <a:txBody>
                    <a:bodyPr/>
                    <a:lstStyle/>
                    <a:p>
                      <a:pPr algn="ctr">
                        <a:spcAft>
                          <a:spcPts val="0"/>
                        </a:spcAft>
                      </a:pPr>
                      <a:r>
                        <a:rPr lang="es-EC" sz="800" b="1" u="sng" dirty="0">
                          <a:solidFill>
                            <a:srgbClr val="000000"/>
                          </a:solidFill>
                          <a:latin typeface="Calibri"/>
                          <a:ea typeface="Times New Roman"/>
                          <a:cs typeface="Times New Roman"/>
                        </a:rPr>
                        <a:t>METODO DÉFICIT ACUMULADO MÁXIMO</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800" b="1">
                          <a:solidFill>
                            <a:srgbClr val="000000"/>
                          </a:solidFill>
                          <a:latin typeface="Calibri"/>
                          <a:ea typeface="Times New Roman"/>
                          <a:cs typeface="Times New Roman"/>
                        </a:rPr>
                        <a:t>MAYO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JUNIO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JULIO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AGOSTO</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90500">
                <a:tc>
                  <a:txBody>
                    <a:bodyPr/>
                    <a:lstStyle/>
                    <a:p>
                      <a:pPr algn="ctr">
                        <a:spcAft>
                          <a:spcPts val="0"/>
                        </a:spcAft>
                      </a:pPr>
                      <a:r>
                        <a:rPr lang="es-EC" sz="800">
                          <a:solidFill>
                            <a:srgbClr val="000000"/>
                          </a:solidFill>
                          <a:latin typeface="Calibri"/>
                          <a:ea typeface="Times New Roman"/>
                          <a:cs typeface="Times New Roman"/>
                        </a:rPr>
                        <a:t> $     39.165,00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40.665,00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42.165,00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43.665,00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800" b="1">
                          <a:solidFill>
                            <a:srgbClr val="000000"/>
                          </a:solidFill>
                          <a:latin typeface="Calibri"/>
                          <a:ea typeface="Times New Roman"/>
                          <a:cs typeface="Times New Roman"/>
                        </a:rPr>
                        <a:t> $     39.165,00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40.665,00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42.165,00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43.665,00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0500">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800">
                          <a:solidFill>
                            <a:srgbClr val="000000"/>
                          </a:solidFill>
                          <a:latin typeface="Calibri"/>
                          <a:ea typeface="Times New Roman"/>
                          <a:cs typeface="Times New Roman"/>
                        </a:rPr>
                        <a:t> $     21.256,85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22.059,85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22.862,85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23.665,85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800">
                          <a:solidFill>
                            <a:srgbClr val="000000"/>
                          </a:solidFill>
                          <a:latin typeface="Calibri"/>
                          <a:ea typeface="Times New Roman"/>
                          <a:cs typeface="Times New Roman"/>
                        </a:rPr>
                        <a:t> $       5.675,00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5.683,95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5.688,35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5.692,45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800" b="1">
                          <a:solidFill>
                            <a:srgbClr val="000000"/>
                          </a:solidFill>
                          <a:latin typeface="Calibri"/>
                          <a:ea typeface="Times New Roman"/>
                          <a:cs typeface="Times New Roman"/>
                        </a:rPr>
                        <a:t> $     38.126,55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38.938,50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39.745,90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40.553,00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0500">
                <a:tc>
                  <a:txBody>
                    <a:bodyPr/>
                    <a:lstStyle/>
                    <a:p>
                      <a:pPr algn="ctr">
                        <a:spcAft>
                          <a:spcPts val="0"/>
                        </a:spcAft>
                      </a:pPr>
                      <a:r>
                        <a:rPr lang="es-EC" sz="800">
                          <a:solidFill>
                            <a:srgbClr val="000000"/>
                          </a:solidFill>
                          <a:latin typeface="Calibri"/>
                          <a:ea typeface="Times New Roman"/>
                          <a:cs typeface="Times New Roman"/>
                        </a:rPr>
                        <a:t> $       1.038,45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1.726,50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2.419,10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3.112,00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0500">
                <a:tc>
                  <a:txBody>
                    <a:bodyPr/>
                    <a:lstStyle/>
                    <a:p>
                      <a:pPr algn="ctr">
                        <a:spcAft>
                          <a:spcPts val="0"/>
                        </a:spcAft>
                      </a:pPr>
                      <a:r>
                        <a:rPr lang="es-EC" sz="800">
                          <a:solidFill>
                            <a:srgbClr val="000000"/>
                          </a:solidFill>
                          <a:latin typeface="Calibri"/>
                          <a:ea typeface="Times New Roman"/>
                          <a:cs typeface="Times New Roman"/>
                        </a:rPr>
                        <a:t> $      (1.794,66)</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(68,16)</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2.350,94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 $       5.462,94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graphicFrame>
        <p:nvGraphicFramePr>
          <p:cNvPr id="10" name="9 Tabla"/>
          <p:cNvGraphicFramePr>
            <a:graphicFrameLocks noGrp="1"/>
          </p:cNvGraphicFramePr>
          <p:nvPr/>
        </p:nvGraphicFramePr>
        <p:xfrm>
          <a:off x="4716016" y="3861048"/>
          <a:ext cx="3960440" cy="2088229"/>
        </p:xfrm>
        <a:graphic>
          <a:graphicData uri="http://schemas.openxmlformats.org/drawingml/2006/table">
            <a:tbl>
              <a:tblPr/>
              <a:tblGrid>
                <a:gridCol w="990110"/>
                <a:gridCol w="990110"/>
                <a:gridCol w="990110"/>
                <a:gridCol w="990110"/>
              </a:tblGrid>
              <a:tr h="189839">
                <a:tc gridSpan="4">
                  <a:txBody>
                    <a:bodyPr/>
                    <a:lstStyle/>
                    <a:p>
                      <a:pPr algn="ctr">
                        <a:spcAft>
                          <a:spcPts val="0"/>
                        </a:spcAft>
                      </a:pPr>
                      <a:r>
                        <a:rPr lang="es-EC" sz="800" b="1" u="sng" dirty="0">
                          <a:solidFill>
                            <a:srgbClr val="000000"/>
                          </a:solidFill>
                          <a:latin typeface="Calibri"/>
                          <a:ea typeface="Times New Roman"/>
                          <a:cs typeface="Times New Roman"/>
                        </a:rPr>
                        <a:t>METODO DÉFICIT ACUMULADO MÁXIMO</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89839">
                <a:tc>
                  <a:txBody>
                    <a:bodyPr/>
                    <a:lstStyle/>
                    <a:p>
                      <a:pPr algn="ctr">
                        <a:spcAft>
                          <a:spcPts val="0"/>
                        </a:spcAft>
                      </a:pPr>
                      <a:r>
                        <a:rPr lang="es-EC" sz="800" b="1">
                          <a:solidFill>
                            <a:srgbClr val="000000"/>
                          </a:solidFill>
                          <a:latin typeface="Calibri"/>
                          <a:ea typeface="Times New Roman"/>
                          <a:cs typeface="Times New Roman"/>
                        </a:rPr>
                        <a:t>SEPTIEMBRE</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OCTUBRE</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NOVIEMBRE</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800" b="1">
                          <a:solidFill>
                            <a:srgbClr val="000000"/>
                          </a:solidFill>
                          <a:latin typeface="Calibri"/>
                          <a:ea typeface="Times New Roman"/>
                          <a:cs typeface="Times New Roman"/>
                        </a:rPr>
                        <a:t>DICIEMBRE</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189839">
                <a:tc>
                  <a:txBody>
                    <a:bodyPr/>
                    <a:lstStyle/>
                    <a:p>
                      <a:pPr algn="ctr">
                        <a:spcAft>
                          <a:spcPts val="0"/>
                        </a:spcAft>
                      </a:pPr>
                      <a:r>
                        <a:rPr lang="es-EC" sz="800">
                          <a:solidFill>
                            <a:srgbClr val="000000"/>
                          </a:solidFill>
                          <a:latin typeface="Calibri"/>
                          <a:ea typeface="Times New Roman"/>
                          <a:cs typeface="Times New Roman"/>
                        </a:rPr>
                        <a:t> $     45.165,00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46.665,00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dirty="0">
                          <a:solidFill>
                            <a:srgbClr val="000000"/>
                          </a:solidFill>
                          <a:latin typeface="Calibri"/>
                          <a:ea typeface="Times New Roman"/>
                          <a:cs typeface="Times New Roman"/>
                        </a:rPr>
                        <a:t> $     48.165,00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47.670,00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9839">
                <a:tc>
                  <a:txBody>
                    <a:bodyPr/>
                    <a:lstStyle/>
                    <a:p>
                      <a:pPr algn="ctr">
                        <a:spcAft>
                          <a:spcPts val="0"/>
                        </a:spcAft>
                      </a:pPr>
                      <a:r>
                        <a:rPr lang="es-EC" sz="800" b="1">
                          <a:solidFill>
                            <a:srgbClr val="000000"/>
                          </a:solidFill>
                          <a:latin typeface="Calibri"/>
                          <a:ea typeface="Times New Roman"/>
                          <a:cs typeface="Times New Roman"/>
                        </a:rPr>
                        <a:t> $     45.165,00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46.665,00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48.165,00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47.670,00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89839">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9839">
                <a:tc>
                  <a:txBody>
                    <a:bodyPr/>
                    <a:lstStyle/>
                    <a:p>
                      <a:pPr algn="ctr">
                        <a:spcAft>
                          <a:spcPts val="0"/>
                        </a:spcAft>
                      </a:pPr>
                      <a:r>
                        <a:rPr lang="es-EC" sz="800">
                          <a:solidFill>
                            <a:srgbClr val="000000"/>
                          </a:solidFill>
                          <a:latin typeface="Calibri"/>
                          <a:ea typeface="Times New Roman"/>
                          <a:cs typeface="Times New Roman"/>
                        </a:rPr>
                        <a:t> $     24.468,85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25.271,85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26.074,85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25.716,90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9839">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11.194,70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9839">
                <a:tc>
                  <a:txBody>
                    <a:bodyPr/>
                    <a:lstStyle/>
                    <a:p>
                      <a:pPr algn="ctr">
                        <a:spcAft>
                          <a:spcPts val="0"/>
                        </a:spcAft>
                      </a:pPr>
                      <a:r>
                        <a:rPr lang="es-EC" sz="800">
                          <a:solidFill>
                            <a:srgbClr val="000000"/>
                          </a:solidFill>
                          <a:latin typeface="Calibri"/>
                          <a:ea typeface="Times New Roman"/>
                          <a:cs typeface="Times New Roman"/>
                        </a:rPr>
                        <a:t> $       5.696,85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5.708,70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5.716,00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800">
                          <a:solidFill>
                            <a:srgbClr val="000000"/>
                          </a:solidFill>
                          <a:latin typeface="Calibri"/>
                          <a:ea typeface="Times New Roman"/>
                          <a:cs typeface="Times New Roman"/>
                        </a:rPr>
                        <a:t> $       5.720,10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89839">
                <a:tc>
                  <a:txBody>
                    <a:bodyPr/>
                    <a:lstStyle/>
                    <a:p>
                      <a:pPr algn="ctr">
                        <a:spcAft>
                          <a:spcPts val="0"/>
                        </a:spcAft>
                      </a:pPr>
                      <a:r>
                        <a:rPr lang="es-EC" sz="800" b="1">
                          <a:solidFill>
                            <a:srgbClr val="000000"/>
                          </a:solidFill>
                          <a:latin typeface="Calibri"/>
                          <a:ea typeface="Times New Roman"/>
                          <a:cs typeface="Times New Roman"/>
                        </a:rPr>
                        <a:t> $     41.360,40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42.175,25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42.985,55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b="1">
                          <a:solidFill>
                            <a:srgbClr val="000000"/>
                          </a:solidFill>
                          <a:latin typeface="Calibri"/>
                          <a:ea typeface="Times New Roman"/>
                          <a:cs typeface="Times New Roman"/>
                        </a:rPr>
                        <a:t> $     42.631,70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89839">
                <a:tc>
                  <a:txBody>
                    <a:bodyPr/>
                    <a:lstStyle/>
                    <a:p>
                      <a:pPr algn="ctr">
                        <a:spcAft>
                          <a:spcPts val="0"/>
                        </a:spcAft>
                      </a:pPr>
                      <a:r>
                        <a:rPr lang="es-EC" sz="800">
                          <a:solidFill>
                            <a:srgbClr val="000000"/>
                          </a:solidFill>
                          <a:latin typeface="Calibri"/>
                          <a:ea typeface="Times New Roman"/>
                          <a:cs typeface="Times New Roman"/>
                        </a:rPr>
                        <a:t> $       3.804,60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4.489,75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5.179,45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5.038,30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89839">
                <a:tc>
                  <a:txBody>
                    <a:bodyPr/>
                    <a:lstStyle/>
                    <a:p>
                      <a:pPr algn="ctr">
                        <a:spcAft>
                          <a:spcPts val="0"/>
                        </a:spcAft>
                      </a:pPr>
                      <a:r>
                        <a:rPr lang="es-EC" sz="800">
                          <a:solidFill>
                            <a:srgbClr val="000000"/>
                          </a:solidFill>
                          <a:latin typeface="Calibri"/>
                          <a:ea typeface="Times New Roman"/>
                          <a:cs typeface="Times New Roman"/>
                        </a:rPr>
                        <a:t> $       9.267,54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 $     13.757,29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a:solidFill>
                            <a:srgbClr val="000000"/>
                          </a:solidFill>
                          <a:latin typeface="Calibri"/>
                          <a:ea typeface="Times New Roman"/>
                          <a:cs typeface="Times New Roman"/>
                        </a:rPr>
                        <a:t> $     18.936,74 </a:t>
                      </a:r>
                      <a:endParaRPr lang="es-EC" sz="12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800" dirty="0">
                          <a:solidFill>
                            <a:srgbClr val="000000"/>
                          </a:solidFill>
                          <a:latin typeface="Calibri"/>
                          <a:ea typeface="Times New Roman"/>
                          <a:cs typeface="Times New Roman"/>
                        </a:rPr>
                        <a:t> $     23.975,03 </a:t>
                      </a:r>
                      <a:endParaRPr lang="es-EC" sz="12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11" name="10 Imagen"/>
          <p:cNvPicPr/>
          <p:nvPr/>
        </p:nvPicPr>
        <p:blipFill>
          <a:blip r:embed="rId2" cstate="print"/>
          <a:srcRect b="6732"/>
          <a:stretch>
            <a:fillRect/>
          </a:stretch>
        </p:blipFill>
        <p:spPr bwMode="auto">
          <a:xfrm>
            <a:off x="827584" y="836712"/>
            <a:ext cx="7776864" cy="6480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988840"/>
            <a:ext cx="7560840" cy="1631216"/>
          </a:xfrm>
          <a:prstGeom prst="rect">
            <a:avLst/>
          </a:prstGeom>
          <a:noFill/>
        </p:spPr>
        <p:txBody>
          <a:bodyPr wrap="square" rtlCol="0">
            <a:spAutoFit/>
          </a:bodyPr>
          <a:lstStyle/>
          <a:p>
            <a:pPr algn="just"/>
            <a:r>
              <a:rPr lang="es-EC" sz="2000" dirty="0" smtClean="0">
                <a:latin typeface="Cambria" pitchFamily="18" charset="0"/>
              </a:rPr>
              <a:t>Nos encontramos en frente de posibilidad de tres nuevos nicho de mercado, nuestra labor será elaborar calzados, bolsos y ropa de bebe para llegar a captar la atención de nuestros clientes potenciales y poder lograr nuestro proyecto y cubrir las necesidades de nuestros clientes brindando calidad en los productos.</a:t>
            </a:r>
          </a:p>
        </p:txBody>
      </p:sp>
      <p:pic>
        <p:nvPicPr>
          <p:cNvPr id="5122" name="Picture 2" descr="http://static.nanopress.es/ellahoy/fotogallery/625X0/2827/ropa-ganchillo-bebe.jpg"/>
          <p:cNvPicPr>
            <a:picLocks noChangeAspect="1" noChangeArrowheads="1"/>
          </p:cNvPicPr>
          <p:nvPr/>
        </p:nvPicPr>
        <p:blipFill>
          <a:blip r:embed="rId2" cstate="print"/>
          <a:srcRect/>
          <a:stretch>
            <a:fillRect/>
          </a:stretch>
        </p:blipFill>
        <p:spPr bwMode="auto">
          <a:xfrm>
            <a:off x="1187624" y="4005064"/>
            <a:ext cx="2016224" cy="1944216"/>
          </a:xfrm>
          <a:prstGeom prst="teardrop">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pic>
      <p:sp>
        <p:nvSpPr>
          <p:cNvPr id="3" name="2 CuadroTexto"/>
          <p:cNvSpPr txBox="1"/>
          <p:nvPr/>
        </p:nvSpPr>
        <p:spPr>
          <a:xfrm>
            <a:off x="1187624" y="620688"/>
            <a:ext cx="6840760" cy="553998"/>
          </a:xfrm>
          <a:prstGeom prst="rect">
            <a:avLst/>
          </a:prstGeom>
          <a:noFill/>
        </p:spPr>
        <p:txBody>
          <a:bodyPr wrap="square" rtlCol="0">
            <a:spAutoFit/>
          </a:bodyPr>
          <a:lstStyle/>
          <a:p>
            <a:pPr algn="ctr"/>
            <a:r>
              <a:rPr lang="es-EC" sz="3000" b="1" dirty="0" smtClean="0">
                <a:latin typeface="Cambria" pitchFamily="18" charset="0"/>
              </a:rPr>
              <a:t>NICHOS DE MERCADO </a:t>
            </a:r>
            <a:endParaRPr lang="es-EC" sz="3000" b="1" dirty="0">
              <a:latin typeface="Cambria" pitchFamily="18" charset="0"/>
            </a:endParaRPr>
          </a:p>
        </p:txBody>
      </p:sp>
      <p:pic>
        <p:nvPicPr>
          <p:cNvPr id="5124" name="Picture 4" descr="http://lh5.ggpht.com/_9GV0u-Zfu1E/SS7mDY8xa7I/AAAAAAAAAx4/zEPaKcdryZY/36.jpg"/>
          <p:cNvPicPr>
            <a:picLocks noChangeAspect="1" noChangeArrowheads="1"/>
          </p:cNvPicPr>
          <p:nvPr/>
        </p:nvPicPr>
        <p:blipFill>
          <a:blip r:embed="rId3" cstate="print"/>
          <a:srcRect/>
          <a:stretch>
            <a:fillRect/>
          </a:stretch>
        </p:blipFill>
        <p:spPr bwMode="auto">
          <a:xfrm>
            <a:off x="3491880" y="4149080"/>
            <a:ext cx="2304256" cy="1944216"/>
          </a:xfrm>
          <a:prstGeom prst="teardrop">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pic>
      <p:pic>
        <p:nvPicPr>
          <p:cNvPr id="5126" name="Picture 6" descr="http://tejiendostd.weebly.com/uploads/8/4/8/8/8488131/4291592_orig.jpg?230?9546028?8128629"/>
          <p:cNvPicPr>
            <a:picLocks noChangeAspect="1" noChangeArrowheads="1"/>
          </p:cNvPicPr>
          <p:nvPr/>
        </p:nvPicPr>
        <p:blipFill>
          <a:blip r:embed="rId4" cstate="print"/>
          <a:srcRect/>
          <a:stretch>
            <a:fillRect/>
          </a:stretch>
        </p:blipFill>
        <p:spPr bwMode="auto">
          <a:xfrm>
            <a:off x="5868144" y="4293096"/>
            <a:ext cx="2232248" cy="1800200"/>
          </a:xfrm>
          <a:prstGeom prst="teardrop">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pic>
      <p:sp>
        <p:nvSpPr>
          <p:cNvPr id="9" name="8 Marcador de fecha"/>
          <p:cNvSpPr>
            <a:spLocks noGrp="1"/>
          </p:cNvSpPr>
          <p:nvPr>
            <p:ph type="dt" sz="half" idx="10"/>
          </p:nvPr>
        </p:nvSpPr>
        <p:spPr/>
        <p:txBody>
          <a:bodyPr/>
          <a:lstStyle/>
          <a:p>
            <a:r>
              <a:rPr lang="es-EC" dirty="0" smtClean="0"/>
              <a:t>20/04/2012</a:t>
            </a:r>
            <a:endParaRPr lang="es-EC" dirty="0"/>
          </a:p>
        </p:txBody>
      </p:sp>
      <p:sp>
        <p:nvSpPr>
          <p:cNvPr id="10" name="9 Marcador de número de diapositiva"/>
          <p:cNvSpPr>
            <a:spLocks noGrp="1"/>
          </p:cNvSpPr>
          <p:nvPr>
            <p:ph type="sldNum" sz="quarter" idx="12"/>
          </p:nvPr>
        </p:nvSpPr>
        <p:spPr/>
        <p:txBody>
          <a:bodyPr/>
          <a:lstStyle/>
          <a:p>
            <a:fld id="{29B57A56-5B7A-4DC8-A195-3B951FC99537}" type="slidenum">
              <a:rPr lang="es-EC" smtClean="0"/>
              <a:pPr/>
              <a:t>4</a:t>
            </a:fld>
            <a:endParaRPr lang="es-EC"/>
          </a:p>
        </p:txBody>
      </p:sp>
      <p:pic>
        <p:nvPicPr>
          <p:cNvPr id="12" name="11 Imagen"/>
          <p:cNvPicPr/>
          <p:nvPr/>
        </p:nvPicPr>
        <p:blipFill>
          <a:blip r:embed="rId5" cstate="print"/>
          <a:srcRect b="6732"/>
          <a:stretch>
            <a:fillRect/>
          </a:stretch>
        </p:blipFill>
        <p:spPr bwMode="auto">
          <a:xfrm>
            <a:off x="755576" y="1268760"/>
            <a:ext cx="7776864" cy="648072"/>
          </a:xfrm>
          <a:prstGeom prst="rect">
            <a:avLst/>
          </a:prstGeom>
          <a:noFill/>
        </p:spPr>
      </p:pic>
      <p:sp>
        <p:nvSpPr>
          <p:cNvPr id="13" name="12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40</a:t>
            </a:fld>
            <a:endParaRPr lang="es-EC"/>
          </a:p>
        </p:txBody>
      </p:sp>
      <p:sp>
        <p:nvSpPr>
          <p:cNvPr id="7" name="6 CuadroTexto"/>
          <p:cNvSpPr txBox="1"/>
          <p:nvPr/>
        </p:nvSpPr>
        <p:spPr>
          <a:xfrm>
            <a:off x="683568" y="404664"/>
            <a:ext cx="7920880" cy="553998"/>
          </a:xfrm>
          <a:prstGeom prst="rect">
            <a:avLst/>
          </a:prstGeom>
          <a:noFill/>
        </p:spPr>
        <p:txBody>
          <a:bodyPr wrap="square" rtlCol="0">
            <a:spAutoFit/>
          </a:bodyPr>
          <a:lstStyle/>
          <a:p>
            <a:pPr algn="ctr"/>
            <a:r>
              <a:rPr lang="es-EC" sz="3000" b="1" dirty="0" smtClean="0">
                <a:latin typeface="Cambria" pitchFamily="18" charset="0"/>
              </a:rPr>
              <a:t>PROYECCIÓN DE INGRESOS POR VENTAS </a:t>
            </a:r>
            <a:endParaRPr lang="es-EC" sz="3000" b="1" dirty="0">
              <a:latin typeface="Cambria" pitchFamily="18" charset="0"/>
            </a:endParaRPr>
          </a:p>
        </p:txBody>
      </p:sp>
      <p:graphicFrame>
        <p:nvGraphicFramePr>
          <p:cNvPr id="8" name="7 Tabla"/>
          <p:cNvGraphicFramePr>
            <a:graphicFrameLocks noGrp="1"/>
          </p:cNvGraphicFramePr>
          <p:nvPr/>
        </p:nvGraphicFramePr>
        <p:xfrm>
          <a:off x="1331640" y="2348880"/>
          <a:ext cx="6768753" cy="1656186"/>
        </p:xfrm>
        <a:graphic>
          <a:graphicData uri="http://schemas.openxmlformats.org/drawingml/2006/table">
            <a:tbl>
              <a:tblPr/>
              <a:tblGrid>
                <a:gridCol w="1778536"/>
                <a:gridCol w="921307"/>
                <a:gridCol w="996324"/>
                <a:gridCol w="997106"/>
                <a:gridCol w="997106"/>
                <a:gridCol w="1078374"/>
              </a:tblGrid>
              <a:tr h="236598">
                <a:tc gridSpan="6">
                  <a:txBody>
                    <a:bodyPr/>
                    <a:lstStyle/>
                    <a:p>
                      <a:pPr algn="ctr">
                        <a:spcAft>
                          <a:spcPts val="0"/>
                        </a:spcAft>
                      </a:pPr>
                      <a:r>
                        <a:rPr lang="es-EC" sz="1000" b="1" dirty="0">
                          <a:solidFill>
                            <a:srgbClr val="000000"/>
                          </a:solidFill>
                          <a:latin typeface="Calibri"/>
                          <a:ea typeface="Times New Roman"/>
                          <a:cs typeface="Times New Roman"/>
                        </a:rPr>
                        <a:t>PROYECCIÓN DE VENTAS</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6598">
                <a:tc>
                  <a:txBody>
                    <a:bodyPr/>
                    <a:lstStyle/>
                    <a:p>
                      <a:pPr algn="ctr">
                        <a:spcAft>
                          <a:spcPts val="0"/>
                        </a:spcAft>
                      </a:pPr>
                      <a:r>
                        <a:rPr lang="es-EC" sz="1000" b="1">
                          <a:solidFill>
                            <a:srgbClr val="000000"/>
                          </a:solidFill>
                          <a:latin typeface="Calibri"/>
                          <a:ea typeface="Times New Roman"/>
                          <a:cs typeface="Times New Roman"/>
                        </a:rPr>
                        <a:t> </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00" b="1">
                          <a:solidFill>
                            <a:srgbClr val="000000"/>
                          </a:solidFill>
                          <a:latin typeface="Calibri"/>
                          <a:ea typeface="Times New Roman"/>
                          <a:cs typeface="Times New Roman"/>
                        </a:rPr>
                        <a:t>AÑO 1</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00" b="1">
                          <a:solidFill>
                            <a:srgbClr val="000000"/>
                          </a:solidFill>
                          <a:latin typeface="Calibri"/>
                          <a:ea typeface="Times New Roman"/>
                          <a:cs typeface="Times New Roman"/>
                        </a:rPr>
                        <a:t>AÑO 2</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00" b="1" dirty="0">
                          <a:solidFill>
                            <a:srgbClr val="000000"/>
                          </a:solidFill>
                          <a:latin typeface="Calibri"/>
                          <a:ea typeface="Times New Roman"/>
                          <a:cs typeface="Times New Roman"/>
                        </a:rPr>
                        <a:t>AÑO 3</a:t>
                      </a:r>
                      <a:endParaRPr lang="es-EC" sz="100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00" b="1">
                          <a:solidFill>
                            <a:srgbClr val="000000"/>
                          </a:solidFill>
                          <a:latin typeface="Calibri"/>
                          <a:ea typeface="Times New Roman"/>
                          <a:cs typeface="Times New Roman"/>
                        </a:rPr>
                        <a:t>AÑO 4</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00" b="1">
                          <a:solidFill>
                            <a:srgbClr val="000000"/>
                          </a:solidFill>
                          <a:latin typeface="Calibri"/>
                          <a:ea typeface="Times New Roman"/>
                          <a:cs typeface="Times New Roman"/>
                        </a:rPr>
                        <a:t>AÑO 5</a:t>
                      </a:r>
                      <a:endParaRPr lang="es-EC" sz="100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r>
              <a:tr h="236598">
                <a:tc>
                  <a:txBody>
                    <a:bodyPr/>
                    <a:lstStyle/>
                    <a:p>
                      <a:pPr>
                        <a:spcAft>
                          <a:spcPts val="0"/>
                        </a:spcAft>
                      </a:pPr>
                      <a:r>
                        <a:rPr lang="es-EC" sz="1000">
                          <a:solidFill>
                            <a:srgbClr val="000000"/>
                          </a:solidFill>
                          <a:latin typeface="Calibri"/>
                          <a:ea typeface="Times New Roman"/>
                          <a:cs typeface="Times New Roman"/>
                        </a:rPr>
                        <a:t>BOLSOS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148.058,68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151.675,54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155.349,94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159.082,65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162.874,48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36598">
                <a:tc>
                  <a:txBody>
                    <a:bodyPr/>
                    <a:lstStyle/>
                    <a:p>
                      <a:pPr>
                        <a:spcAft>
                          <a:spcPts val="0"/>
                        </a:spcAft>
                      </a:pPr>
                      <a:r>
                        <a:rPr lang="es-EC" sz="1000">
                          <a:solidFill>
                            <a:srgbClr val="000000"/>
                          </a:solidFill>
                          <a:latin typeface="Calibri"/>
                          <a:ea typeface="Times New Roman"/>
                          <a:cs typeface="Times New Roman"/>
                        </a:rPr>
                        <a:t>CALZADO</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185.073,35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189.594,43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194.187,42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198.853,31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203.593,10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36598">
                <a:tc>
                  <a:txBody>
                    <a:bodyPr/>
                    <a:lstStyle/>
                    <a:p>
                      <a:pPr>
                        <a:spcAft>
                          <a:spcPts val="0"/>
                        </a:spcAft>
                      </a:pPr>
                      <a:r>
                        <a:rPr lang="es-EC" sz="1000">
                          <a:solidFill>
                            <a:srgbClr val="000000"/>
                          </a:solidFill>
                          <a:latin typeface="Calibri"/>
                          <a:ea typeface="Times New Roman"/>
                          <a:cs typeface="Times New Roman"/>
                        </a:rPr>
                        <a:t>ROPA DE BEBE ABRIGOS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80.927,55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137.576,84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dirty="0">
                          <a:solidFill>
                            <a:srgbClr val="000000"/>
                          </a:solidFill>
                          <a:latin typeface="Calibri"/>
                          <a:ea typeface="Times New Roman"/>
                          <a:cs typeface="Times New Roman"/>
                        </a:rPr>
                        <a:t> $     196.459,72 </a:t>
                      </a:r>
                      <a:endParaRPr lang="es-EC" sz="10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257.642,89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321.194,80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36598">
                <a:tc>
                  <a:txBody>
                    <a:bodyPr/>
                    <a:lstStyle/>
                    <a:p>
                      <a:pPr>
                        <a:spcAft>
                          <a:spcPts val="0"/>
                        </a:spcAft>
                      </a:pPr>
                      <a:r>
                        <a:rPr lang="es-EC" sz="1000">
                          <a:solidFill>
                            <a:srgbClr val="000000"/>
                          </a:solidFill>
                          <a:latin typeface="Calibri"/>
                          <a:ea typeface="Times New Roman"/>
                          <a:cs typeface="Times New Roman"/>
                        </a:rPr>
                        <a:t>ROPA DE BEBE PANTALONCITOS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80.927,55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137.576,84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196.459,72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257.642,89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00">
                          <a:solidFill>
                            <a:srgbClr val="000000"/>
                          </a:solidFill>
                          <a:latin typeface="Calibri"/>
                          <a:ea typeface="Times New Roman"/>
                          <a:cs typeface="Times New Roman"/>
                        </a:rPr>
                        <a:t> $       321.194,80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36598">
                <a:tc>
                  <a:txBody>
                    <a:bodyPr/>
                    <a:lstStyle/>
                    <a:p>
                      <a:pPr>
                        <a:spcAft>
                          <a:spcPts val="0"/>
                        </a:spcAft>
                      </a:pPr>
                      <a:r>
                        <a:rPr lang="es-EC" sz="1000" b="1">
                          <a:solidFill>
                            <a:srgbClr val="000000"/>
                          </a:solidFill>
                          <a:latin typeface="Calibri"/>
                          <a:ea typeface="Times New Roman"/>
                          <a:cs typeface="Times New Roman"/>
                        </a:rPr>
                        <a:t>TOTAL INGRESOS</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00" b="1">
                          <a:solidFill>
                            <a:srgbClr val="000000"/>
                          </a:solidFill>
                          <a:latin typeface="Calibri"/>
                          <a:ea typeface="Times New Roman"/>
                          <a:cs typeface="Times New Roman"/>
                        </a:rPr>
                        <a:t> $     494.987,13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00" b="1">
                          <a:solidFill>
                            <a:srgbClr val="000000"/>
                          </a:solidFill>
                          <a:latin typeface="Calibri"/>
                          <a:ea typeface="Times New Roman"/>
                          <a:cs typeface="Times New Roman"/>
                        </a:rPr>
                        <a:t> $     616.423,64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00" b="1">
                          <a:solidFill>
                            <a:srgbClr val="000000"/>
                          </a:solidFill>
                          <a:latin typeface="Calibri"/>
                          <a:ea typeface="Times New Roman"/>
                          <a:cs typeface="Times New Roman"/>
                        </a:rPr>
                        <a:t> $     742.456,80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00" b="1">
                          <a:solidFill>
                            <a:srgbClr val="000000"/>
                          </a:solidFill>
                          <a:latin typeface="Calibri"/>
                          <a:ea typeface="Times New Roman"/>
                          <a:cs typeface="Times New Roman"/>
                        </a:rPr>
                        <a:t> $     873.221,74 </a:t>
                      </a:r>
                      <a:endParaRPr lang="es-EC" sz="100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spcAft>
                          <a:spcPts val="0"/>
                        </a:spcAft>
                      </a:pPr>
                      <a:r>
                        <a:rPr lang="es-EC" sz="1000" b="1" dirty="0">
                          <a:solidFill>
                            <a:srgbClr val="000000"/>
                          </a:solidFill>
                          <a:latin typeface="Calibri"/>
                          <a:ea typeface="Times New Roman"/>
                          <a:cs typeface="Times New Roman"/>
                        </a:rPr>
                        <a:t> $    1.008.857,19 </a:t>
                      </a:r>
                      <a:endParaRPr lang="es-EC" sz="100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9" name="8 Imagen"/>
          <p:cNvPicPr/>
          <p:nvPr/>
        </p:nvPicPr>
        <p:blipFill>
          <a:blip r:embed="rId3" cstate="print"/>
          <a:srcRect b="6732"/>
          <a:stretch>
            <a:fillRect/>
          </a:stretch>
        </p:blipFill>
        <p:spPr bwMode="auto">
          <a:xfrm>
            <a:off x="899592" y="1052736"/>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4282" y="21429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41</a:t>
            </a:fld>
            <a:endParaRPr lang="es-EC"/>
          </a:p>
        </p:txBody>
      </p:sp>
      <p:sp>
        <p:nvSpPr>
          <p:cNvPr id="7" name="6 CuadroTexto"/>
          <p:cNvSpPr txBox="1"/>
          <p:nvPr/>
        </p:nvSpPr>
        <p:spPr>
          <a:xfrm>
            <a:off x="2339752" y="548680"/>
            <a:ext cx="4536504" cy="553998"/>
          </a:xfrm>
          <a:prstGeom prst="rect">
            <a:avLst/>
          </a:prstGeom>
          <a:noFill/>
        </p:spPr>
        <p:txBody>
          <a:bodyPr wrap="square" rtlCol="0">
            <a:spAutoFit/>
          </a:bodyPr>
          <a:lstStyle/>
          <a:p>
            <a:pPr algn="ctr"/>
            <a:r>
              <a:rPr lang="es-EC" sz="3000" b="1" dirty="0" smtClean="0">
                <a:latin typeface="Cambria" pitchFamily="18" charset="0"/>
              </a:rPr>
              <a:t>VALOR DE DESECHO </a:t>
            </a:r>
            <a:endParaRPr lang="es-EC" sz="3000" b="1" dirty="0">
              <a:latin typeface="Cambria" pitchFamily="18" charset="0"/>
            </a:endParaRPr>
          </a:p>
        </p:txBody>
      </p:sp>
      <p:graphicFrame>
        <p:nvGraphicFramePr>
          <p:cNvPr id="10" name="9 Tabla"/>
          <p:cNvGraphicFramePr>
            <a:graphicFrameLocks noGrp="1"/>
          </p:cNvGraphicFramePr>
          <p:nvPr/>
        </p:nvGraphicFramePr>
        <p:xfrm>
          <a:off x="571472" y="2143118"/>
          <a:ext cx="8429684" cy="1712330"/>
        </p:xfrm>
        <a:graphic>
          <a:graphicData uri="http://schemas.openxmlformats.org/drawingml/2006/table">
            <a:tbl>
              <a:tblPr/>
              <a:tblGrid>
                <a:gridCol w="1417379"/>
                <a:gridCol w="1118984"/>
                <a:gridCol w="895188"/>
                <a:gridCol w="1268183"/>
                <a:gridCol w="1044386"/>
                <a:gridCol w="1491979"/>
                <a:gridCol w="1193585"/>
              </a:tblGrid>
              <a:tr h="206557">
                <a:tc gridSpan="7">
                  <a:txBody>
                    <a:bodyPr/>
                    <a:lstStyle/>
                    <a:p>
                      <a:pPr algn="ctr" fontAlgn="ctr"/>
                      <a:r>
                        <a:rPr lang="es-EC" sz="1000" b="1" i="0" u="none" strike="noStrike" dirty="0">
                          <a:solidFill>
                            <a:srgbClr val="000000"/>
                          </a:solidFill>
                          <a:latin typeface="Calibri"/>
                        </a:rPr>
                        <a:t>VALOR DE DESECHO METODO CONTABLE</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7771">
                <a:tc>
                  <a:txBody>
                    <a:bodyPr/>
                    <a:lstStyle/>
                    <a:p>
                      <a:pPr algn="l" fontAlgn="b"/>
                      <a:r>
                        <a:rPr lang="es-EC" sz="1000" b="1" i="0" u="none" strike="noStrike">
                          <a:solidFill>
                            <a:srgbClr val="000000"/>
                          </a:solidFill>
                          <a:latin typeface="Calibri"/>
                        </a:rPr>
                        <a:t>Activo</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a:solidFill>
                            <a:srgbClr val="000000"/>
                          </a:solidFill>
                          <a:latin typeface="Calibri"/>
                        </a:rPr>
                        <a:t>Valor de Compra</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dirty="0">
                          <a:solidFill>
                            <a:srgbClr val="000000"/>
                          </a:solidFill>
                          <a:latin typeface="Calibri"/>
                        </a:rPr>
                        <a:t> Vida Contable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dirty="0">
                          <a:solidFill>
                            <a:srgbClr val="000000"/>
                          </a:solidFill>
                          <a:latin typeface="Calibri"/>
                        </a:rPr>
                        <a:t>Depreciación Anual</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a:solidFill>
                            <a:srgbClr val="000000"/>
                          </a:solidFill>
                          <a:latin typeface="Calibri"/>
                        </a:rPr>
                        <a:t>Años Depreciados</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a:solidFill>
                            <a:srgbClr val="000000"/>
                          </a:solidFill>
                          <a:latin typeface="Calibri"/>
                        </a:rPr>
                        <a:t> Depreciación Acumulada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c>
                  <a:txBody>
                    <a:bodyPr/>
                    <a:lstStyle/>
                    <a:p>
                      <a:pPr algn="ctr" fontAlgn="ctr"/>
                      <a:r>
                        <a:rPr lang="es-EC" sz="1000" b="1" i="0" u="none" strike="noStrike">
                          <a:solidFill>
                            <a:srgbClr val="000000"/>
                          </a:solidFill>
                          <a:latin typeface="Calibri"/>
                        </a:rPr>
                        <a:t>Valor en Libros</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C5D9F1"/>
                    </a:solidFill>
                  </a:tcPr>
                </a:tc>
              </a:tr>
              <a:tr h="206557">
                <a:tc>
                  <a:txBody>
                    <a:bodyPr/>
                    <a:lstStyle/>
                    <a:p>
                      <a:pPr algn="l" fontAlgn="b"/>
                      <a:r>
                        <a:rPr lang="es-EC" sz="1000" b="0" i="0" u="none" strike="noStrike" dirty="0">
                          <a:solidFill>
                            <a:srgbClr val="000000"/>
                          </a:solidFill>
                          <a:latin typeface="Calibri"/>
                        </a:rPr>
                        <a:t>Maquinaria y Equipos</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l" fontAlgn="b"/>
                      <a:r>
                        <a:rPr lang="es-EC" sz="1000" b="0" i="0" u="none" strike="noStrike">
                          <a:solidFill>
                            <a:srgbClr val="000000"/>
                          </a:solidFill>
                          <a:latin typeface="Calibri"/>
                        </a:rPr>
                        <a:t> $    122.327,00 </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10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12.232,70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5</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61.163,50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61.163,50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371774">
                <a:tc>
                  <a:txBody>
                    <a:bodyPr/>
                    <a:lstStyle/>
                    <a:p>
                      <a:pPr algn="l" fontAlgn="b"/>
                      <a:r>
                        <a:rPr lang="es-EC" sz="1000" b="0" i="0" u="none" strike="noStrike">
                          <a:solidFill>
                            <a:srgbClr val="000000"/>
                          </a:solidFill>
                          <a:latin typeface="Calibri"/>
                        </a:rPr>
                        <a:t>Equipos de Computo y Comunicación</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l" fontAlgn="b"/>
                      <a:r>
                        <a:rPr lang="es-EC" sz="1000" b="0" i="0" u="none" strike="noStrike">
                          <a:solidFill>
                            <a:srgbClr val="000000"/>
                          </a:solidFill>
                          <a:latin typeface="Calibri"/>
                        </a:rPr>
                        <a:t> $        7.683,80 </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dirty="0">
                          <a:solidFill>
                            <a:srgbClr val="000000"/>
                          </a:solidFill>
                          <a:latin typeface="Calibri"/>
                        </a:rPr>
                        <a:t>3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2.561,27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3</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7.683,80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dirty="0">
                          <a:solidFill>
                            <a:srgbClr val="000000"/>
                          </a:solidFill>
                          <a:latin typeface="Calibri"/>
                        </a:rPr>
                        <a:t> $                    -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06557">
                <a:tc>
                  <a:txBody>
                    <a:bodyPr/>
                    <a:lstStyle/>
                    <a:p>
                      <a:pPr algn="l" fontAlgn="b"/>
                      <a:r>
                        <a:rPr lang="es-EC" sz="1000" b="0" i="0" u="none" strike="noStrike">
                          <a:solidFill>
                            <a:srgbClr val="000000"/>
                          </a:solidFill>
                          <a:latin typeface="Calibri"/>
                        </a:rPr>
                        <a:t>Muebles y Enseres</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l" fontAlgn="b"/>
                      <a:r>
                        <a:rPr lang="es-EC" sz="1000" b="0" i="0" u="none" strike="noStrike">
                          <a:solidFill>
                            <a:srgbClr val="000000"/>
                          </a:solidFill>
                          <a:latin typeface="Calibri"/>
                        </a:rPr>
                        <a:t> $        5.877,00 </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5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dirty="0">
                          <a:solidFill>
                            <a:srgbClr val="000000"/>
                          </a:solidFill>
                          <a:latin typeface="Calibri"/>
                        </a:rPr>
                        <a:t> $              1.175,40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5</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5.877,00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06557">
                <a:tc>
                  <a:txBody>
                    <a:bodyPr/>
                    <a:lstStyle/>
                    <a:p>
                      <a:pPr algn="l" fontAlgn="b"/>
                      <a:r>
                        <a:rPr lang="es-EC" sz="1000" b="0" i="0" u="none" strike="noStrike">
                          <a:solidFill>
                            <a:srgbClr val="000000"/>
                          </a:solidFill>
                          <a:latin typeface="Calibri"/>
                        </a:rPr>
                        <a:t>Vehículos</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l" fontAlgn="b"/>
                      <a:r>
                        <a:rPr lang="es-EC" sz="1000" b="0" i="0" u="none" strike="noStrike">
                          <a:solidFill>
                            <a:srgbClr val="000000"/>
                          </a:solidFill>
                          <a:latin typeface="Calibri"/>
                        </a:rPr>
                        <a:t> $      14.790,00 </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5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2.958,00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5</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14.790,00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                    -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06557">
                <a:tc>
                  <a:txBody>
                    <a:bodyPr/>
                    <a:lstStyle/>
                    <a:p>
                      <a:pPr algn="l" fontAlgn="b"/>
                      <a:r>
                        <a:rPr lang="es-EC" sz="1000" b="0" i="0" u="none" strike="noStrike">
                          <a:solidFill>
                            <a:srgbClr val="000000"/>
                          </a:solidFill>
                          <a:latin typeface="Calibri"/>
                        </a:rPr>
                        <a:t> </a:t>
                      </a:r>
                    </a:p>
                  </a:txBody>
                  <a:tcPr marL="6665" marR="6665" marT="6665" marB="0" anchor="b">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0" i="0" u="none" strike="noStrike">
                          <a:solidFill>
                            <a:srgbClr val="000000"/>
                          </a:solidFill>
                          <a:latin typeface="Calibri"/>
                        </a:rPr>
                        <a:t>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 VALOR DE DESECHO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c>
                  <a:txBody>
                    <a:bodyPr/>
                    <a:lstStyle/>
                    <a:p>
                      <a:pPr algn="ctr" fontAlgn="ctr"/>
                      <a:r>
                        <a:rPr lang="es-EC" sz="1000" b="1" i="0" u="none" strike="noStrike" dirty="0">
                          <a:solidFill>
                            <a:srgbClr val="000000"/>
                          </a:solidFill>
                          <a:latin typeface="Calibri"/>
                        </a:rPr>
                        <a:t> $       61.163,50 </a:t>
                      </a:r>
                    </a:p>
                  </a:txBody>
                  <a:tcPr marL="6665" marR="6665" marT="6665"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8DB4E3"/>
                    </a:solidFill>
                  </a:tcPr>
                </a:tc>
              </a:tr>
            </a:tbl>
          </a:graphicData>
        </a:graphic>
      </p:graphicFrame>
      <p:pic>
        <p:nvPicPr>
          <p:cNvPr id="11" name="10 Imagen"/>
          <p:cNvPicPr/>
          <p:nvPr/>
        </p:nvPicPr>
        <p:blipFill>
          <a:blip r:embed="rId2" cstate="print"/>
          <a:srcRect b="6732"/>
          <a:stretch>
            <a:fillRect/>
          </a:stretch>
        </p:blipFill>
        <p:spPr bwMode="auto">
          <a:xfrm>
            <a:off x="899592" y="1124744"/>
            <a:ext cx="7776864" cy="64807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42</a:t>
            </a:fld>
            <a:endParaRPr lang="es-EC"/>
          </a:p>
        </p:txBody>
      </p:sp>
      <p:sp>
        <p:nvSpPr>
          <p:cNvPr id="7" name="6 CuadroTexto"/>
          <p:cNvSpPr txBox="1"/>
          <p:nvPr/>
        </p:nvSpPr>
        <p:spPr>
          <a:xfrm>
            <a:off x="2627784" y="404664"/>
            <a:ext cx="4320480" cy="553998"/>
          </a:xfrm>
          <a:prstGeom prst="rect">
            <a:avLst/>
          </a:prstGeom>
          <a:noFill/>
        </p:spPr>
        <p:txBody>
          <a:bodyPr wrap="square" rtlCol="0">
            <a:spAutoFit/>
          </a:bodyPr>
          <a:lstStyle/>
          <a:p>
            <a:pPr algn="ctr"/>
            <a:r>
              <a:rPr lang="es-EC" sz="3000" b="1" dirty="0" smtClean="0">
                <a:latin typeface="Cambria" pitchFamily="18" charset="0"/>
              </a:rPr>
              <a:t>MODELO CAPM </a:t>
            </a:r>
            <a:endParaRPr lang="es-EC" sz="3000" b="1" dirty="0">
              <a:latin typeface="Cambria" pitchFamily="18" charset="0"/>
            </a:endParaRPr>
          </a:p>
        </p:txBody>
      </p:sp>
      <p:graphicFrame>
        <p:nvGraphicFramePr>
          <p:cNvPr id="8" name="7 Tabla"/>
          <p:cNvGraphicFramePr>
            <a:graphicFrameLocks noGrp="1"/>
          </p:cNvGraphicFramePr>
          <p:nvPr/>
        </p:nvGraphicFramePr>
        <p:xfrm>
          <a:off x="1187624" y="2564904"/>
          <a:ext cx="2808312" cy="2160240"/>
        </p:xfrm>
        <a:graphic>
          <a:graphicData uri="http://schemas.openxmlformats.org/drawingml/2006/table">
            <a:tbl>
              <a:tblPr/>
              <a:tblGrid>
                <a:gridCol w="1692077"/>
                <a:gridCol w="1116235"/>
              </a:tblGrid>
              <a:tr h="216024">
                <a:tc gridSpan="2">
                  <a:txBody>
                    <a:bodyPr/>
                    <a:lstStyle/>
                    <a:p>
                      <a:pPr algn="ctr">
                        <a:spcAft>
                          <a:spcPts val="0"/>
                        </a:spcAft>
                      </a:pPr>
                      <a:r>
                        <a:rPr lang="es-EC" sz="1050" b="1" dirty="0">
                          <a:solidFill>
                            <a:srgbClr val="000000"/>
                          </a:solidFill>
                          <a:latin typeface="Arial"/>
                          <a:ea typeface="Times New Roman"/>
                          <a:cs typeface="Times New Roman"/>
                        </a:rPr>
                        <a:t>BETA</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216024">
                <a:tc>
                  <a:txBody>
                    <a:bodyPr/>
                    <a:lstStyle/>
                    <a:p>
                      <a:pPr algn="l">
                        <a:spcAft>
                          <a:spcPts val="0"/>
                        </a:spcAft>
                      </a:pPr>
                      <a:r>
                        <a:rPr lang="es-EC" sz="1050" b="1">
                          <a:latin typeface="Arial"/>
                          <a:ea typeface="Times New Roman"/>
                          <a:cs typeface="Times New Roman"/>
                        </a:rPr>
                        <a:t>Beta  Heelys, Inc. (HLYS)</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a:solidFill>
                            <a:srgbClr val="000000"/>
                          </a:solidFill>
                          <a:latin typeface="Arial"/>
                          <a:ea typeface="Times New Roman"/>
                          <a:cs typeface="Times New Roman"/>
                        </a:rPr>
                        <a:t>                     0,43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Beta desap</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a:solidFill>
                            <a:srgbClr val="000000"/>
                          </a:solidFill>
                          <a:latin typeface="Arial"/>
                          <a:ea typeface="Times New Roman"/>
                          <a:cs typeface="Times New Roman"/>
                        </a:rPr>
                        <a:t>                     0,43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Activo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a:solidFill>
                            <a:srgbClr val="000000"/>
                          </a:solidFill>
                          <a:latin typeface="Arial"/>
                          <a:ea typeface="Times New Roman"/>
                          <a:cs typeface="Times New Roman"/>
                        </a:rPr>
                        <a:t> $     500.882,53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Pasivo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a:solidFill>
                            <a:srgbClr val="000000"/>
                          </a:solidFill>
                          <a:latin typeface="Arial"/>
                          <a:ea typeface="Times New Roman"/>
                          <a:cs typeface="Times New Roman"/>
                        </a:rPr>
                        <a:t> $     200.000,00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Patrimonio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a:solidFill>
                            <a:srgbClr val="000000"/>
                          </a:solidFill>
                          <a:latin typeface="Arial"/>
                          <a:ea typeface="Times New Roman"/>
                          <a:cs typeface="Times New Roman"/>
                        </a:rPr>
                        <a:t> $     300.882,53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 Pasivo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a:solidFill>
                            <a:srgbClr val="000000"/>
                          </a:solidFill>
                          <a:latin typeface="Arial"/>
                          <a:ea typeface="Times New Roman"/>
                          <a:cs typeface="Times New Roman"/>
                        </a:rPr>
                        <a:t>39,9%</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 Patrimonio</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a:solidFill>
                            <a:srgbClr val="000000"/>
                          </a:solidFill>
                          <a:latin typeface="Arial"/>
                          <a:ea typeface="Times New Roman"/>
                          <a:cs typeface="Times New Roman"/>
                        </a:rPr>
                        <a:t>60,1%</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a:latin typeface="Arial"/>
                          <a:ea typeface="Times New Roman"/>
                          <a:cs typeface="Times New Roman"/>
                        </a:rPr>
                        <a:t>Impuestos Ecuador</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a:solidFill>
                            <a:srgbClr val="000000"/>
                          </a:solidFill>
                          <a:latin typeface="Arial"/>
                          <a:ea typeface="Times New Roman"/>
                          <a:cs typeface="Times New Roman"/>
                        </a:rPr>
                        <a:t>23,00%</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16024">
                <a:tc>
                  <a:txBody>
                    <a:bodyPr/>
                    <a:lstStyle/>
                    <a:p>
                      <a:pPr algn="l">
                        <a:spcAft>
                          <a:spcPts val="0"/>
                        </a:spcAft>
                      </a:pPr>
                      <a:r>
                        <a:rPr lang="es-EC" sz="1050" b="1" dirty="0">
                          <a:latin typeface="Arial"/>
                          <a:ea typeface="Times New Roman"/>
                          <a:cs typeface="Times New Roman"/>
                        </a:rPr>
                        <a:t>Beta apalancado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l">
                        <a:spcAft>
                          <a:spcPts val="0"/>
                        </a:spcAft>
                      </a:pPr>
                      <a:r>
                        <a:rPr lang="es-EC" sz="1050" dirty="0">
                          <a:solidFill>
                            <a:srgbClr val="000000"/>
                          </a:solidFill>
                          <a:latin typeface="Arial"/>
                          <a:ea typeface="Times New Roman"/>
                          <a:cs typeface="Times New Roman"/>
                        </a:rPr>
                        <a:t>                     0,65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4572000" y="2564904"/>
          <a:ext cx="3672408" cy="2160237"/>
        </p:xfrm>
        <a:graphic>
          <a:graphicData uri="http://schemas.openxmlformats.org/drawingml/2006/table">
            <a:tbl>
              <a:tblPr/>
              <a:tblGrid>
                <a:gridCol w="2386932"/>
                <a:gridCol w="1285476"/>
              </a:tblGrid>
              <a:tr h="336411">
                <a:tc gridSpan="2">
                  <a:txBody>
                    <a:bodyPr/>
                    <a:lstStyle/>
                    <a:p>
                      <a:pPr algn="ctr">
                        <a:spcAft>
                          <a:spcPts val="0"/>
                        </a:spcAft>
                      </a:pPr>
                      <a:r>
                        <a:rPr lang="es-EC" sz="1050" b="1" i="1" dirty="0">
                          <a:latin typeface="Arial"/>
                          <a:ea typeface="Times New Roman"/>
                          <a:cs typeface="Times New Roman"/>
                        </a:rPr>
                        <a:t>CAPM = ( Rf + Bi*[ E(Rm) -Rf ] ) + Riesgo país</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r>
              <a:tr h="336411">
                <a:tc>
                  <a:txBody>
                    <a:bodyPr/>
                    <a:lstStyle/>
                    <a:p>
                      <a:pPr>
                        <a:spcAft>
                          <a:spcPts val="0"/>
                        </a:spcAft>
                      </a:pPr>
                      <a:r>
                        <a:rPr lang="es-EC" sz="1050" b="1" dirty="0">
                          <a:latin typeface="Arial"/>
                          <a:ea typeface="Times New Roman"/>
                          <a:cs typeface="Times New Roman"/>
                        </a:rPr>
                        <a:t>Riesgo país (PUNTOS BASICOS)</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Arial"/>
                          <a:ea typeface="Times New Roman"/>
                          <a:cs typeface="Times New Roman"/>
                        </a:rPr>
                        <a:t>                 807,73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1834">
                <a:tc>
                  <a:txBody>
                    <a:bodyPr/>
                    <a:lstStyle/>
                    <a:p>
                      <a:pPr>
                        <a:spcAft>
                          <a:spcPts val="0"/>
                        </a:spcAft>
                      </a:pPr>
                      <a:r>
                        <a:rPr lang="es-EC" sz="1050" b="1">
                          <a:latin typeface="Arial"/>
                          <a:ea typeface="Times New Roman"/>
                          <a:cs typeface="Times New Roman"/>
                        </a:rPr>
                        <a:t>RIESGO PAÍS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dirty="0">
                          <a:solidFill>
                            <a:srgbClr val="000000"/>
                          </a:solidFill>
                          <a:latin typeface="Arial"/>
                          <a:ea typeface="Times New Roman"/>
                          <a:cs typeface="Times New Roman"/>
                        </a:rPr>
                        <a:t>8,08%</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1834">
                <a:tc>
                  <a:txBody>
                    <a:bodyPr/>
                    <a:lstStyle/>
                    <a:p>
                      <a:pPr>
                        <a:spcAft>
                          <a:spcPts val="0"/>
                        </a:spcAft>
                      </a:pPr>
                      <a:r>
                        <a:rPr lang="es-EC" sz="1050" b="1">
                          <a:latin typeface="Arial"/>
                          <a:ea typeface="Times New Roman"/>
                          <a:cs typeface="Times New Roman"/>
                        </a:rPr>
                        <a:t>Tasa Libre de Riesgo (Rf)</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a:solidFill>
                            <a:srgbClr val="000000"/>
                          </a:solidFill>
                          <a:latin typeface="Arial"/>
                          <a:ea typeface="Times New Roman"/>
                          <a:cs typeface="Times New Roman"/>
                        </a:rPr>
                        <a:t>0,85%</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336411">
                <a:tc>
                  <a:txBody>
                    <a:bodyPr/>
                    <a:lstStyle/>
                    <a:p>
                      <a:pPr>
                        <a:spcAft>
                          <a:spcPts val="0"/>
                        </a:spcAft>
                      </a:pPr>
                      <a:r>
                        <a:rPr lang="es-EC" sz="1050" b="1" dirty="0">
                          <a:latin typeface="Arial"/>
                          <a:ea typeface="Times New Roman"/>
                          <a:cs typeface="Times New Roman"/>
                        </a:rPr>
                        <a:t>Beta apalancado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Arial"/>
                          <a:ea typeface="Times New Roman"/>
                          <a:cs typeface="Times New Roman"/>
                        </a:rPr>
                        <a:t>                     0,65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1834">
                <a:tc>
                  <a:txBody>
                    <a:bodyPr/>
                    <a:lstStyle/>
                    <a:p>
                      <a:pPr>
                        <a:spcAft>
                          <a:spcPts val="0"/>
                        </a:spcAft>
                      </a:pPr>
                      <a:r>
                        <a:rPr lang="es-EC" sz="1050" b="1">
                          <a:latin typeface="Arial"/>
                          <a:ea typeface="Times New Roman"/>
                          <a:cs typeface="Times New Roman"/>
                        </a:rPr>
                        <a:t>Riesgo Max. Mercado (Rm)</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r">
                        <a:spcAft>
                          <a:spcPts val="0"/>
                        </a:spcAft>
                      </a:pPr>
                      <a:r>
                        <a:rPr lang="es-EC" sz="1050">
                          <a:solidFill>
                            <a:srgbClr val="000000"/>
                          </a:solidFill>
                          <a:latin typeface="Arial"/>
                          <a:ea typeface="Times New Roman"/>
                          <a:cs typeface="Times New Roman"/>
                        </a:rPr>
                        <a:t>5,90%</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1834">
                <a:tc>
                  <a:txBody>
                    <a:bodyPr/>
                    <a:lstStyle/>
                    <a:p>
                      <a:pPr>
                        <a:spcAft>
                          <a:spcPts val="0"/>
                        </a:spcAft>
                      </a:pPr>
                      <a:r>
                        <a:rPr lang="es-EC" sz="1050" b="1">
                          <a:latin typeface="Arial"/>
                          <a:ea typeface="Times New Roman"/>
                          <a:cs typeface="Times New Roman"/>
                        </a:rPr>
                        <a:t>CAPM = TMAR = Ke</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r">
                        <a:spcAft>
                          <a:spcPts val="0"/>
                        </a:spcAft>
                      </a:pPr>
                      <a:r>
                        <a:rPr lang="es-EC" sz="1050">
                          <a:solidFill>
                            <a:srgbClr val="000000"/>
                          </a:solidFill>
                          <a:latin typeface="Arial"/>
                          <a:ea typeface="Times New Roman"/>
                          <a:cs typeface="Times New Roman"/>
                        </a:rPr>
                        <a:t>12,21%</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91834">
                <a:tc>
                  <a:txBody>
                    <a:bodyPr/>
                    <a:lstStyle/>
                    <a:p>
                      <a:endParaRPr lang="es-EC" sz="1050">
                        <a:latin typeface="Calibri"/>
                        <a:ea typeface="Times New Roman"/>
                        <a:cs typeface="Times New Roman"/>
                      </a:endParaRPr>
                    </a:p>
                  </a:txBody>
                  <a:tcPr marL="44450" marR="44450" marT="0" marB="0" anchor="b">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endParaRPr lang="es-EC" sz="1050">
                        <a:latin typeface="Calibri"/>
                        <a:ea typeface="Times New Roman"/>
                        <a:cs typeface="Times New Roman"/>
                      </a:endParaRPr>
                    </a:p>
                  </a:txBody>
                  <a:tcPr marL="44450" marR="44450" marT="0" marB="0" anchor="b">
                    <a:lnL>
                      <a:noFill/>
                    </a:lnL>
                    <a:lnR>
                      <a:noFill/>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1834">
                <a:tc>
                  <a:txBody>
                    <a:bodyPr/>
                    <a:lstStyle/>
                    <a:p>
                      <a:pPr>
                        <a:spcAft>
                          <a:spcPts val="0"/>
                        </a:spcAft>
                      </a:pPr>
                      <a:r>
                        <a:rPr lang="es-EC" sz="1050" b="1">
                          <a:latin typeface="Arial"/>
                          <a:ea typeface="Times New Roman"/>
                          <a:cs typeface="Times New Roman"/>
                        </a:rPr>
                        <a:t>Kd</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r">
                        <a:spcAft>
                          <a:spcPts val="0"/>
                        </a:spcAft>
                      </a:pPr>
                      <a:r>
                        <a:rPr lang="es-EC" sz="1050" dirty="0">
                          <a:latin typeface="Arial"/>
                          <a:ea typeface="Times New Roman"/>
                          <a:cs typeface="Times New Roman"/>
                        </a:rPr>
                        <a:t>10,00%</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bl>
          </a:graphicData>
        </a:graphic>
      </p:graphicFrame>
      <p:pic>
        <p:nvPicPr>
          <p:cNvPr id="10" name="9 Imagen"/>
          <p:cNvPicPr/>
          <p:nvPr/>
        </p:nvPicPr>
        <p:blipFill>
          <a:blip r:embed="rId2" cstate="print"/>
          <a:srcRect b="6732"/>
          <a:stretch>
            <a:fillRect/>
          </a:stretch>
        </p:blipFill>
        <p:spPr bwMode="auto">
          <a:xfrm>
            <a:off x="827584" y="980728"/>
            <a:ext cx="7776864" cy="648072"/>
          </a:xfrm>
          <a:prstGeom prst="rect">
            <a:avLst/>
          </a:prstGeom>
          <a:noFill/>
        </p:spPr>
      </p:pic>
      <p:sp>
        <p:nvSpPr>
          <p:cNvPr id="11" name="10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43</a:t>
            </a:fld>
            <a:endParaRPr lang="es-EC"/>
          </a:p>
        </p:txBody>
      </p:sp>
      <p:sp>
        <p:nvSpPr>
          <p:cNvPr id="7" name="6 CuadroTexto"/>
          <p:cNvSpPr txBox="1"/>
          <p:nvPr/>
        </p:nvSpPr>
        <p:spPr>
          <a:xfrm>
            <a:off x="2771800" y="332656"/>
            <a:ext cx="3816424" cy="553998"/>
          </a:xfrm>
          <a:prstGeom prst="rect">
            <a:avLst/>
          </a:prstGeom>
          <a:noFill/>
        </p:spPr>
        <p:txBody>
          <a:bodyPr wrap="square" rtlCol="0">
            <a:spAutoFit/>
          </a:bodyPr>
          <a:lstStyle/>
          <a:p>
            <a:pPr algn="ctr"/>
            <a:r>
              <a:rPr lang="es-EC" sz="3000" b="1" dirty="0" smtClean="0">
                <a:latin typeface="Cambria" pitchFamily="18" charset="0"/>
              </a:rPr>
              <a:t>FLUJO DE CAJA</a:t>
            </a:r>
            <a:endParaRPr lang="es-EC" sz="3000" b="1" dirty="0">
              <a:latin typeface="Cambria" pitchFamily="18" charset="0"/>
            </a:endParaRPr>
          </a:p>
        </p:txBody>
      </p:sp>
      <p:graphicFrame>
        <p:nvGraphicFramePr>
          <p:cNvPr id="8" name="7 Tabla"/>
          <p:cNvGraphicFramePr>
            <a:graphicFrameLocks noGrp="1"/>
          </p:cNvGraphicFramePr>
          <p:nvPr/>
        </p:nvGraphicFramePr>
        <p:xfrm>
          <a:off x="611560" y="1556792"/>
          <a:ext cx="8064900" cy="4444642"/>
        </p:xfrm>
        <a:graphic>
          <a:graphicData uri="http://schemas.openxmlformats.org/drawingml/2006/table">
            <a:tbl>
              <a:tblPr/>
              <a:tblGrid>
                <a:gridCol w="2009409"/>
                <a:gridCol w="1002507"/>
                <a:gridCol w="1029768"/>
                <a:gridCol w="915446"/>
                <a:gridCol w="1002507"/>
                <a:gridCol w="1004264"/>
                <a:gridCol w="1100999"/>
              </a:tblGrid>
              <a:tr h="247861">
                <a:tc gridSpan="7">
                  <a:txBody>
                    <a:bodyPr/>
                    <a:lstStyle/>
                    <a:p>
                      <a:pPr algn="ctr">
                        <a:spcAft>
                          <a:spcPts val="0"/>
                        </a:spcAft>
                      </a:pPr>
                      <a:r>
                        <a:rPr lang="es-EC" sz="900" b="1">
                          <a:solidFill>
                            <a:srgbClr val="000000"/>
                          </a:solidFill>
                          <a:latin typeface="Calibri"/>
                          <a:ea typeface="Times New Roman"/>
                          <a:cs typeface="Times New Roman"/>
                        </a:rPr>
                        <a:t>FLUJO DE CAJA 1</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8822">
                <a:tc>
                  <a:txBody>
                    <a:bodyPr/>
                    <a:lstStyle/>
                    <a:p>
                      <a:pPr algn="ctr">
                        <a:spcAft>
                          <a:spcPts val="0"/>
                        </a:spcAft>
                      </a:pPr>
                      <a:r>
                        <a:rPr lang="es-EC" sz="900" b="1">
                          <a:solidFill>
                            <a:srgbClr val="000000"/>
                          </a:solidFill>
                          <a:latin typeface="Calibri"/>
                          <a:ea typeface="Times New Roman"/>
                          <a:cs typeface="Times New Roman"/>
                        </a:rPr>
                        <a:t>DESCRIPCION</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0</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1</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2</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3</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4</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b="1">
                          <a:solidFill>
                            <a:srgbClr val="000000"/>
                          </a:solidFill>
                          <a:latin typeface="Calibri"/>
                          <a:ea typeface="Times New Roman"/>
                          <a:cs typeface="Times New Roman"/>
                        </a:rPr>
                        <a:t>AÑO 5</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a:solidFill>
                            <a:srgbClr val="000000"/>
                          </a:solidFill>
                          <a:latin typeface="Calibri"/>
                          <a:ea typeface="Times New Roman"/>
                          <a:cs typeface="Times New Roman"/>
                        </a:rPr>
                        <a:t>TOTAL DE INGRESOS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494.987,13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616.423,64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742.456,80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873.221,74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1.008.857,19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Total de Costos Variables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268.332,00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279.065,28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290.227,89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301.837,01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313.910,49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b="1">
                          <a:solidFill>
                            <a:srgbClr val="000000"/>
                          </a:solidFill>
                          <a:latin typeface="Calibri"/>
                          <a:ea typeface="Times New Roman"/>
                          <a:cs typeface="Times New Roman"/>
                        </a:rPr>
                        <a:t>MARGEN BRUTO</a:t>
                      </a:r>
                      <a:endParaRPr lang="es-EC" sz="900">
                        <a:latin typeface="Times New Roman"/>
                        <a:ea typeface="Times New Roman"/>
                        <a:cs typeface="Times New Roman"/>
                      </a:endParaRPr>
                    </a:p>
                  </a:txBody>
                  <a:tcPr marL="32475" marR="32475" marT="0" marB="0" anchor="b">
                    <a:lnL>
                      <a:noFill/>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8DB4E3"/>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226.655,13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337.358,36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452.228,91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571.384,74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694.946,71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b="1">
                          <a:solidFill>
                            <a:srgbClr val="000000"/>
                          </a:solidFill>
                          <a:latin typeface="Calibri"/>
                          <a:ea typeface="Times New Roman"/>
                          <a:cs typeface="Times New Roman"/>
                        </a:rPr>
                        <a:t>Gastos Operativos</a:t>
                      </a:r>
                      <a:endParaRPr lang="es-EC" sz="900">
                        <a:latin typeface="Times New Roman"/>
                        <a:ea typeface="Times New Roman"/>
                        <a:cs typeface="Times New Roman"/>
                      </a:endParaRPr>
                    </a:p>
                  </a:txBody>
                  <a:tcPr marL="32475" marR="32475" marT="0" marB="0" anchor="b">
                    <a:lnL w="12700" cap="flat" cmpd="sng" algn="ctr">
                      <a:solidFill>
                        <a:srgbClr val="8DB4E3"/>
                      </a:solidFill>
                      <a:prstDash val="solid"/>
                      <a:round/>
                      <a:headEnd type="none" w="med" len="med"/>
                      <a:tailEnd type="none" w="med" len="med"/>
                    </a:lnL>
                    <a:lnR w="12700" cap="flat" cmpd="sng" algn="ctr">
                      <a:solidFill>
                        <a:srgbClr val="8DB4E3"/>
                      </a:solidFill>
                      <a:prstDash val="solid"/>
                      <a:round/>
                      <a:headEnd type="none" w="med" len="med"/>
                      <a:tailEnd type="none" w="med" len="med"/>
                    </a:lnR>
                    <a:lnT w="12700" cap="flat" cmpd="sng" algn="ctr">
                      <a:solidFill>
                        <a:srgbClr val="8DB4E3"/>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8DB4E3"/>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Gastos Generales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68.298,60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71.030,54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73.871,77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76.826,64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79.899,70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78587">
                <a:tc>
                  <a:txBody>
                    <a:bodyPr/>
                    <a:lstStyle/>
                    <a:p>
                      <a:pPr>
                        <a:spcAft>
                          <a:spcPts val="0"/>
                        </a:spcAft>
                      </a:pPr>
                      <a:r>
                        <a:rPr lang="es-EC" sz="900">
                          <a:solidFill>
                            <a:srgbClr val="000000"/>
                          </a:solidFill>
                          <a:latin typeface="Calibri"/>
                          <a:ea typeface="Times New Roman"/>
                          <a:cs typeface="Times New Roman"/>
                        </a:rPr>
                        <a:t>Sueldo Mano de Obra Administrativa</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81.642,70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84.908,41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88.304,75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91.836,94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95.510,41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Servicios básicos/Mantenimiento</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4.080,00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4.243,20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4.412,93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4.589,45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4.773,02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Depreciación y Amortización</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28.613,71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29.868,62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31.249,02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30.181,52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31.851,81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Total Gastos Operativos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182.635,02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190.050,78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197.838,46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203.434,54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212.034,95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b="1">
                          <a:solidFill>
                            <a:srgbClr val="000000"/>
                          </a:solidFill>
                          <a:latin typeface="Calibri"/>
                          <a:ea typeface="Times New Roman"/>
                          <a:cs typeface="Times New Roman"/>
                        </a:rPr>
                        <a:t>UTILIDAD OPERACIONAL</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44.020,12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147.307,59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254.390,45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367.950,19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482.911,76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a:solidFill>
                            <a:srgbClr val="000000"/>
                          </a:solidFill>
                          <a:latin typeface="Calibri"/>
                          <a:ea typeface="Times New Roman"/>
                          <a:cs typeface="Times New Roman"/>
                        </a:rPr>
                        <a:t> Intereses sobre préstamos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20.000,00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18.745,09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17.364,69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15.846,25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14.175,97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b="1">
                          <a:solidFill>
                            <a:srgbClr val="000000"/>
                          </a:solidFill>
                          <a:latin typeface="Calibri"/>
                          <a:ea typeface="Times New Roman"/>
                          <a:cs typeface="Times New Roman"/>
                        </a:rPr>
                        <a:t>UTIL. ANTES DE PART. E IMP.</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24.020,12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128.562,49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237.025,75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352.103,94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468.735,79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a:solidFill>
                            <a:srgbClr val="000000"/>
                          </a:solidFill>
                          <a:latin typeface="Calibri"/>
                          <a:ea typeface="Times New Roman"/>
                          <a:cs typeface="Times New Roman"/>
                        </a:rPr>
                        <a:t>15% Participación Trabajadores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3.603,02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19.284,37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35.553,86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52.815,59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70.310,37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b="1">
                          <a:solidFill>
                            <a:srgbClr val="000000"/>
                          </a:solidFill>
                          <a:latin typeface="Calibri"/>
                          <a:ea typeface="Times New Roman"/>
                          <a:cs typeface="Times New Roman"/>
                        </a:rPr>
                        <a:t>UTILIDAD ANTES DE IMPUESTOS</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20.417,10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109.278,12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201.471,89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299.288,35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398.425,42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a:solidFill>
                            <a:srgbClr val="000000"/>
                          </a:solidFill>
                          <a:latin typeface="Calibri"/>
                          <a:ea typeface="Times New Roman"/>
                          <a:cs typeface="Times New Roman"/>
                        </a:rPr>
                        <a:t>Impuesto a la Renta</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4.695,93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24.041,19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44.323,82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65.843,44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87.653,59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b="1">
                          <a:solidFill>
                            <a:srgbClr val="000000"/>
                          </a:solidFill>
                          <a:latin typeface="Calibri"/>
                          <a:ea typeface="Times New Roman"/>
                          <a:cs typeface="Times New Roman"/>
                        </a:rPr>
                        <a:t>UTILIDAD NETA</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15.721,17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85.236,93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157.148,07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233.444,91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310.771,83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a:solidFill>
                            <a:srgbClr val="000000"/>
                          </a:solidFill>
                          <a:latin typeface="Calibri"/>
                          <a:ea typeface="Times New Roman"/>
                          <a:cs typeface="Times New Roman"/>
                        </a:rPr>
                        <a:t>Depreciación y Amortización</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28.613,71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29.868,62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31.249,02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30.181,52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31.851,81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Pago de Capital</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$ 12.549,08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$ 13.803,99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$ 15.184,39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$ 16.702,82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$ 18.373,11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Inversión Inicial</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(389.746,80)</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Capital de Trabajo</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(3.181,55)</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Préstamo Bancario. CREDITO</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200.000,00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Recuperación Capital de trabajo</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3.181,55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a:solidFill>
                            <a:srgbClr val="000000"/>
                          </a:solidFill>
                          <a:latin typeface="Calibri"/>
                          <a:ea typeface="Times New Roman"/>
                          <a:cs typeface="Times New Roman"/>
                        </a:rPr>
                        <a:t>Valor de desecho</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900">
                          <a:solidFill>
                            <a:srgbClr val="000000"/>
                          </a:solidFill>
                          <a:latin typeface="Calibri"/>
                          <a:ea typeface="Times New Roman"/>
                          <a:cs typeface="Times New Roman"/>
                        </a:rPr>
                        <a:t> $       41.163,50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48822">
                <a:tc>
                  <a:txBody>
                    <a:bodyPr/>
                    <a:lstStyle/>
                    <a:p>
                      <a:pPr>
                        <a:spcAft>
                          <a:spcPts val="0"/>
                        </a:spcAft>
                      </a:pPr>
                      <a:r>
                        <a:rPr lang="es-EC" sz="900" b="1">
                          <a:solidFill>
                            <a:srgbClr val="000000"/>
                          </a:solidFill>
                          <a:latin typeface="Calibri"/>
                          <a:ea typeface="Times New Roman"/>
                          <a:cs typeface="Times New Roman"/>
                        </a:rPr>
                        <a:t>FLUJO DE CAJA</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(192.928,35)</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56.883,96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128.909,54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203.581,48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280.329,26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900">
                          <a:solidFill>
                            <a:srgbClr val="000000"/>
                          </a:solidFill>
                          <a:latin typeface="Calibri"/>
                          <a:ea typeface="Times New Roman"/>
                          <a:cs typeface="Times New Roman"/>
                        </a:rPr>
                        <a:t> $     405.341,79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148822">
                <a:tc>
                  <a:txBody>
                    <a:bodyPr/>
                    <a:lstStyle/>
                    <a:p>
                      <a:pPr>
                        <a:spcAft>
                          <a:spcPts val="0"/>
                        </a:spcAft>
                      </a:pPr>
                      <a:r>
                        <a:rPr lang="es-EC" sz="900" b="1">
                          <a:solidFill>
                            <a:srgbClr val="000000"/>
                          </a:solidFill>
                          <a:latin typeface="Calibri"/>
                          <a:ea typeface="Times New Roman"/>
                          <a:cs typeface="Times New Roman"/>
                        </a:rPr>
                        <a:t>TMAR</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a:solidFill>
                            <a:srgbClr val="000000"/>
                          </a:solidFill>
                          <a:latin typeface="Calibri"/>
                          <a:ea typeface="Times New Roman"/>
                          <a:cs typeface="Times New Roman"/>
                        </a:rPr>
                        <a:t>12,21%</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5">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w="12700" cap="flat" cmpd="sng" algn="ctr">
                      <a:solidFill>
                        <a:srgbClr val="538ED5"/>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8822">
                <a:tc>
                  <a:txBody>
                    <a:bodyPr/>
                    <a:lstStyle/>
                    <a:p>
                      <a:pPr>
                        <a:spcAft>
                          <a:spcPts val="0"/>
                        </a:spcAft>
                      </a:pPr>
                      <a:r>
                        <a:rPr lang="es-EC" sz="900" b="1">
                          <a:solidFill>
                            <a:srgbClr val="000000"/>
                          </a:solidFill>
                          <a:latin typeface="Calibri"/>
                          <a:ea typeface="Times New Roman"/>
                          <a:cs typeface="Times New Roman"/>
                        </a:rPr>
                        <a:t>TASA INTERNA DE RETORNO (TIR)</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a:solidFill>
                            <a:srgbClr val="000000"/>
                          </a:solidFill>
                          <a:latin typeface="Calibri"/>
                          <a:ea typeface="Times New Roman"/>
                          <a:cs typeface="Times New Roman"/>
                        </a:rPr>
                        <a:t>66,50%</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5">
                  <a:txBody>
                    <a:bodyPr/>
                    <a:lstStyle/>
                    <a:p>
                      <a:pPr>
                        <a:spcAft>
                          <a:spcPts val="0"/>
                        </a:spcAft>
                      </a:pPr>
                      <a:r>
                        <a:rPr lang="es-EC" sz="90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8822">
                <a:tc>
                  <a:txBody>
                    <a:bodyPr/>
                    <a:lstStyle/>
                    <a:p>
                      <a:pPr>
                        <a:spcAft>
                          <a:spcPts val="0"/>
                        </a:spcAft>
                      </a:pPr>
                      <a:r>
                        <a:rPr lang="es-EC" sz="900" b="1">
                          <a:solidFill>
                            <a:srgbClr val="000000"/>
                          </a:solidFill>
                          <a:latin typeface="Calibri"/>
                          <a:ea typeface="Times New Roman"/>
                          <a:cs typeface="Times New Roman"/>
                        </a:rPr>
                        <a:t>VALOR PRESENTE NETO (VAN) </a:t>
                      </a:r>
                      <a:endParaRPr lang="es-EC" sz="900">
                        <a:latin typeface="Times New Roman"/>
                        <a:ea typeface="Times New Roman"/>
                        <a:cs typeface="Times New Roman"/>
                      </a:endParaRPr>
                    </a:p>
                  </a:txBody>
                  <a:tcPr marL="32475" marR="32475"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900">
                          <a:solidFill>
                            <a:srgbClr val="000000"/>
                          </a:solidFill>
                          <a:latin typeface="Calibri"/>
                          <a:ea typeface="Times New Roman"/>
                          <a:cs typeface="Times New Roman"/>
                        </a:rPr>
                        <a:t>$ 508.916,67 </a:t>
                      </a:r>
                      <a:endParaRPr lang="es-EC" sz="900">
                        <a:latin typeface="Times New Roman"/>
                        <a:ea typeface="Times New Roman"/>
                        <a:cs typeface="Times New Roman"/>
                      </a:endParaRPr>
                    </a:p>
                  </a:txBody>
                  <a:tcPr marL="32475" marR="32475"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gridSpan="5">
                  <a:txBody>
                    <a:bodyPr/>
                    <a:lstStyle/>
                    <a:p>
                      <a:pPr>
                        <a:spcAft>
                          <a:spcPts val="0"/>
                        </a:spcAft>
                      </a:pPr>
                      <a:r>
                        <a:rPr lang="es-EC" sz="900" dirty="0">
                          <a:latin typeface="Times New Roman"/>
                          <a:ea typeface="Times New Roman"/>
                          <a:cs typeface="Times New Roman"/>
                        </a:rPr>
                        <a:t> </a:t>
                      </a:r>
                    </a:p>
                  </a:txBody>
                  <a:tcPr marL="0" marR="0" marT="0" marB="0" anchor="ctr">
                    <a:lnL w="12700" cap="flat" cmpd="sng" algn="ctr">
                      <a:solidFill>
                        <a:srgbClr val="538ED5"/>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8 Imagen"/>
          <p:cNvPicPr/>
          <p:nvPr/>
        </p:nvPicPr>
        <p:blipFill>
          <a:blip r:embed="rId2" cstate="print"/>
          <a:srcRect b="6732"/>
          <a:stretch>
            <a:fillRect/>
          </a:stretch>
        </p:blipFill>
        <p:spPr bwMode="auto">
          <a:xfrm>
            <a:off x="827584" y="836712"/>
            <a:ext cx="7776864" cy="648072"/>
          </a:xfrm>
          <a:prstGeom prst="rect">
            <a:avLst/>
          </a:prstGeom>
          <a:noFill/>
        </p:spPr>
      </p:pic>
      <p:sp>
        <p:nvSpPr>
          <p:cNvPr id="10" name="9 Rectángulo"/>
          <p:cNvSpPr/>
          <p:nvPr/>
        </p:nvSpPr>
        <p:spPr>
          <a:xfrm>
            <a:off x="214282" y="21429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44</a:t>
            </a:fld>
            <a:endParaRPr lang="es-EC"/>
          </a:p>
        </p:txBody>
      </p:sp>
      <p:sp>
        <p:nvSpPr>
          <p:cNvPr id="7" name="6 CuadroTexto"/>
          <p:cNvSpPr txBox="1"/>
          <p:nvPr/>
        </p:nvSpPr>
        <p:spPr>
          <a:xfrm>
            <a:off x="2699792" y="404664"/>
            <a:ext cx="3960440" cy="553998"/>
          </a:xfrm>
          <a:prstGeom prst="rect">
            <a:avLst/>
          </a:prstGeom>
          <a:noFill/>
        </p:spPr>
        <p:txBody>
          <a:bodyPr wrap="square" rtlCol="0">
            <a:spAutoFit/>
          </a:bodyPr>
          <a:lstStyle/>
          <a:p>
            <a:pPr algn="ctr"/>
            <a:r>
              <a:rPr lang="es-EC" sz="3000" b="1" dirty="0" smtClean="0">
                <a:latin typeface="Cambria" pitchFamily="18" charset="0"/>
              </a:rPr>
              <a:t>PAYBACK </a:t>
            </a:r>
            <a:endParaRPr lang="es-EC" sz="3000" b="1" dirty="0">
              <a:latin typeface="Cambria" pitchFamily="18" charset="0"/>
            </a:endParaRPr>
          </a:p>
        </p:txBody>
      </p:sp>
      <p:graphicFrame>
        <p:nvGraphicFramePr>
          <p:cNvPr id="8" name="7 Tabla"/>
          <p:cNvGraphicFramePr>
            <a:graphicFrameLocks noGrp="1"/>
          </p:cNvGraphicFramePr>
          <p:nvPr/>
        </p:nvGraphicFramePr>
        <p:xfrm>
          <a:off x="1547664" y="2276872"/>
          <a:ext cx="6336704" cy="2088233"/>
        </p:xfrm>
        <a:graphic>
          <a:graphicData uri="http://schemas.openxmlformats.org/drawingml/2006/table">
            <a:tbl>
              <a:tblPr/>
              <a:tblGrid>
                <a:gridCol w="143279"/>
                <a:gridCol w="1536267"/>
                <a:gridCol w="1059851"/>
                <a:gridCol w="1669443"/>
                <a:gridCol w="1927864"/>
              </a:tblGrid>
              <a:tr h="298319">
                <a:tc gridSpan="5">
                  <a:txBody>
                    <a:bodyPr/>
                    <a:lstStyle/>
                    <a:p>
                      <a:pPr algn="ctr">
                        <a:spcAft>
                          <a:spcPts val="0"/>
                        </a:spcAft>
                      </a:pPr>
                      <a:r>
                        <a:rPr lang="es-EC" sz="1050" b="1" dirty="0">
                          <a:latin typeface="Calibri"/>
                          <a:ea typeface="Times New Roman"/>
                          <a:cs typeface="Times New Roman"/>
                        </a:rPr>
                        <a:t>Período de Recuperación de la Inversión (Payback)</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8319">
                <a:tc>
                  <a:txBody>
                    <a:bodyPr/>
                    <a:lstStyle/>
                    <a:p>
                      <a:pPr algn="ctr">
                        <a:spcAft>
                          <a:spcPts val="0"/>
                        </a:spcAft>
                      </a:pPr>
                      <a:r>
                        <a:rPr lang="es-EC" sz="1050" b="1">
                          <a:solidFill>
                            <a:srgbClr val="000000"/>
                          </a:solidFill>
                          <a:latin typeface="Calibri"/>
                          <a:ea typeface="Times New Roman"/>
                          <a:cs typeface="Times New Roman"/>
                        </a:rPr>
                        <a:t>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latin typeface="Calibri"/>
                          <a:ea typeface="Times New Roman"/>
                          <a:cs typeface="Times New Roman"/>
                        </a:rPr>
                        <a:t>SALDO DE INVERSION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latin typeface="Calibri"/>
                          <a:ea typeface="Times New Roman"/>
                          <a:cs typeface="Times New Roman"/>
                        </a:rPr>
                        <a:t>FLUJO DE CAJA</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latin typeface="Calibri"/>
                          <a:ea typeface="Times New Roman"/>
                          <a:cs typeface="Times New Roman"/>
                        </a:rPr>
                        <a:t>RENTABILIDAD EXIGIDA</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c>
                  <a:txBody>
                    <a:bodyPr/>
                    <a:lstStyle/>
                    <a:p>
                      <a:pPr algn="ctr">
                        <a:spcAft>
                          <a:spcPts val="0"/>
                        </a:spcAft>
                      </a:pPr>
                      <a:r>
                        <a:rPr lang="es-EC" sz="1050" b="1">
                          <a:solidFill>
                            <a:srgbClr val="000000"/>
                          </a:solidFill>
                          <a:latin typeface="Calibri"/>
                          <a:ea typeface="Times New Roman"/>
                          <a:cs typeface="Times New Roman"/>
                        </a:rPr>
                        <a:t>RECUPERACION INVERSION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C5D9F1"/>
                    </a:solidFill>
                  </a:tcPr>
                </a:tc>
              </a:tr>
              <a:tr h="298319">
                <a:tc>
                  <a:txBody>
                    <a:bodyPr/>
                    <a:lstStyle/>
                    <a:p>
                      <a:pPr algn="ctr">
                        <a:spcAft>
                          <a:spcPts val="0"/>
                        </a:spcAft>
                      </a:pPr>
                      <a:r>
                        <a:rPr lang="es-EC" sz="1050" b="1">
                          <a:solidFill>
                            <a:srgbClr val="000000"/>
                          </a:solidFill>
                          <a:latin typeface="Calibri"/>
                          <a:ea typeface="Times New Roman"/>
                          <a:cs typeface="Times New Roman"/>
                        </a:rPr>
                        <a:t>1</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192.928,35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dirty="0">
                          <a:solidFill>
                            <a:srgbClr val="000000"/>
                          </a:solidFill>
                          <a:latin typeface="Calibri"/>
                          <a:ea typeface="Times New Roman"/>
                          <a:cs typeface="Times New Roman"/>
                        </a:rPr>
                        <a:t> $      56.883,96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6.945,68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49.938,27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8319">
                <a:tc>
                  <a:txBody>
                    <a:bodyPr/>
                    <a:lstStyle/>
                    <a:p>
                      <a:pPr algn="ctr">
                        <a:spcAft>
                          <a:spcPts val="0"/>
                        </a:spcAft>
                      </a:pPr>
                      <a:r>
                        <a:rPr lang="es-EC" sz="1050" b="1">
                          <a:solidFill>
                            <a:srgbClr val="000000"/>
                          </a:solidFill>
                          <a:latin typeface="Calibri"/>
                          <a:ea typeface="Times New Roman"/>
                          <a:cs typeface="Times New Roman"/>
                        </a:rPr>
                        <a:t>2</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142.990,08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128.909,54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15.740,20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113.169,34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8319">
                <a:tc>
                  <a:txBody>
                    <a:bodyPr/>
                    <a:lstStyle/>
                    <a:p>
                      <a:pPr algn="ctr">
                        <a:spcAft>
                          <a:spcPts val="0"/>
                        </a:spcAft>
                      </a:pPr>
                      <a:r>
                        <a:rPr lang="es-EC" sz="1050" b="1">
                          <a:solidFill>
                            <a:srgbClr val="000000"/>
                          </a:solidFill>
                          <a:latin typeface="Calibri"/>
                          <a:ea typeface="Times New Roman"/>
                          <a:cs typeface="Times New Roman"/>
                        </a:rPr>
                        <a:t>3</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B8CCE4"/>
                    </a:solidFill>
                  </a:tcPr>
                </a:tc>
                <a:tc>
                  <a:txBody>
                    <a:bodyPr/>
                    <a:lstStyle/>
                    <a:p>
                      <a:pPr>
                        <a:spcAft>
                          <a:spcPts val="0"/>
                        </a:spcAft>
                      </a:pPr>
                      <a:r>
                        <a:rPr lang="es-EC" sz="1050">
                          <a:solidFill>
                            <a:srgbClr val="000000"/>
                          </a:solidFill>
                          <a:latin typeface="Calibri"/>
                          <a:ea typeface="Times New Roman"/>
                          <a:cs typeface="Times New Roman"/>
                        </a:rPr>
                        <a:t> $                 29.820,74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B8CCE4"/>
                    </a:solidFill>
                  </a:tcPr>
                </a:tc>
                <a:tc>
                  <a:txBody>
                    <a:bodyPr/>
                    <a:lstStyle/>
                    <a:p>
                      <a:pPr>
                        <a:spcAft>
                          <a:spcPts val="0"/>
                        </a:spcAft>
                      </a:pPr>
                      <a:r>
                        <a:rPr lang="es-EC" sz="1050">
                          <a:solidFill>
                            <a:srgbClr val="000000"/>
                          </a:solidFill>
                          <a:latin typeface="Calibri"/>
                          <a:ea typeface="Times New Roman"/>
                          <a:cs typeface="Times New Roman"/>
                        </a:rPr>
                        <a:t> $    203.581,48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B8CCE4"/>
                    </a:solidFill>
                  </a:tcPr>
                </a:tc>
                <a:tc>
                  <a:txBody>
                    <a:bodyPr/>
                    <a:lstStyle/>
                    <a:p>
                      <a:pPr>
                        <a:spcAft>
                          <a:spcPts val="0"/>
                        </a:spcAft>
                      </a:pPr>
                      <a:r>
                        <a:rPr lang="es-EC" sz="1050">
                          <a:solidFill>
                            <a:srgbClr val="000000"/>
                          </a:solidFill>
                          <a:latin typeface="Calibri"/>
                          <a:ea typeface="Times New Roman"/>
                          <a:cs typeface="Times New Roman"/>
                        </a:rPr>
                        <a:t> $                     24.857,84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B8CCE4"/>
                    </a:solidFill>
                  </a:tcPr>
                </a:tc>
                <a:tc>
                  <a:txBody>
                    <a:bodyPr/>
                    <a:lstStyle/>
                    <a:p>
                      <a:pPr>
                        <a:spcAft>
                          <a:spcPts val="0"/>
                        </a:spcAft>
                      </a:pPr>
                      <a:r>
                        <a:rPr lang="es-EC" sz="1050">
                          <a:solidFill>
                            <a:srgbClr val="000000"/>
                          </a:solidFill>
                          <a:latin typeface="Calibri"/>
                          <a:ea typeface="Times New Roman"/>
                          <a:cs typeface="Times New Roman"/>
                        </a:rPr>
                        <a:t> $                        178.723,64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B8CCE4"/>
                    </a:solidFill>
                  </a:tcPr>
                </a:tc>
              </a:tr>
              <a:tr h="298319">
                <a:tc>
                  <a:txBody>
                    <a:bodyPr/>
                    <a:lstStyle/>
                    <a:p>
                      <a:pPr algn="ctr">
                        <a:spcAft>
                          <a:spcPts val="0"/>
                        </a:spcAft>
                      </a:pPr>
                      <a:r>
                        <a:rPr lang="es-EC" sz="1050" b="1">
                          <a:solidFill>
                            <a:srgbClr val="000000"/>
                          </a:solidFill>
                          <a:latin typeface="Calibri"/>
                          <a:ea typeface="Times New Roman"/>
                          <a:cs typeface="Times New Roman"/>
                        </a:rPr>
                        <a:t>4</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(148.902,90)</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280.329,26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34.228,95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246.100,31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98319">
                <a:tc>
                  <a:txBody>
                    <a:bodyPr/>
                    <a:lstStyle/>
                    <a:p>
                      <a:pPr algn="ctr">
                        <a:spcAft>
                          <a:spcPts val="0"/>
                        </a:spcAft>
                      </a:pPr>
                      <a:r>
                        <a:rPr lang="es-EC" sz="1050" b="1">
                          <a:solidFill>
                            <a:srgbClr val="000000"/>
                          </a:solidFill>
                          <a:latin typeface="Calibri"/>
                          <a:ea typeface="Times New Roman"/>
                          <a:cs typeface="Times New Roman"/>
                        </a:rPr>
                        <a:t>5</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(395.003,21)</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405.341,79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a:solidFill>
                            <a:srgbClr val="000000"/>
                          </a:solidFill>
                          <a:latin typeface="Calibri"/>
                          <a:ea typeface="Times New Roman"/>
                          <a:cs typeface="Times New Roman"/>
                        </a:rPr>
                        <a:t> $                     49.493,32 </a:t>
                      </a:r>
                      <a:endParaRPr lang="es-EC" sz="105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spcAft>
                          <a:spcPts val="0"/>
                        </a:spcAft>
                      </a:pPr>
                      <a:r>
                        <a:rPr lang="es-EC" sz="1050" dirty="0">
                          <a:solidFill>
                            <a:srgbClr val="000000"/>
                          </a:solidFill>
                          <a:latin typeface="Calibri"/>
                          <a:ea typeface="Times New Roman"/>
                          <a:cs typeface="Times New Roman"/>
                        </a:rPr>
                        <a:t> $                        355.848,48 </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pic>
        <p:nvPicPr>
          <p:cNvPr id="9" name="8 Imagen"/>
          <p:cNvPicPr/>
          <p:nvPr/>
        </p:nvPicPr>
        <p:blipFill>
          <a:blip r:embed="rId2" cstate="print"/>
          <a:srcRect b="6732"/>
          <a:stretch>
            <a:fillRect/>
          </a:stretch>
        </p:blipFill>
        <p:spPr bwMode="auto">
          <a:xfrm>
            <a:off x="899592" y="1052736"/>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45</a:t>
            </a:fld>
            <a:endParaRPr lang="es-EC"/>
          </a:p>
        </p:txBody>
      </p:sp>
      <p:sp>
        <p:nvSpPr>
          <p:cNvPr id="7" name="6 CuadroTexto"/>
          <p:cNvSpPr txBox="1"/>
          <p:nvPr/>
        </p:nvSpPr>
        <p:spPr>
          <a:xfrm>
            <a:off x="1835696" y="404664"/>
            <a:ext cx="5904656" cy="553998"/>
          </a:xfrm>
          <a:prstGeom prst="rect">
            <a:avLst/>
          </a:prstGeom>
          <a:noFill/>
        </p:spPr>
        <p:txBody>
          <a:bodyPr wrap="square" rtlCol="0">
            <a:spAutoFit/>
          </a:bodyPr>
          <a:lstStyle/>
          <a:p>
            <a:pPr algn="ctr"/>
            <a:r>
              <a:rPr lang="es-EC" sz="3000" b="1" dirty="0" smtClean="0">
                <a:latin typeface="Cambria" pitchFamily="18" charset="0"/>
              </a:rPr>
              <a:t>ANÁLISIS DE SENSIBILIDAD </a:t>
            </a:r>
            <a:endParaRPr lang="es-EC" sz="3000" b="1" dirty="0">
              <a:latin typeface="Cambria" pitchFamily="18" charset="0"/>
            </a:endParaRPr>
          </a:p>
        </p:txBody>
      </p:sp>
      <p:graphicFrame>
        <p:nvGraphicFramePr>
          <p:cNvPr id="8" name="7 Tabla"/>
          <p:cNvGraphicFramePr>
            <a:graphicFrameLocks noGrp="1"/>
          </p:cNvGraphicFramePr>
          <p:nvPr/>
        </p:nvGraphicFramePr>
        <p:xfrm>
          <a:off x="1115616" y="2636912"/>
          <a:ext cx="7272810" cy="571500"/>
        </p:xfrm>
        <a:graphic>
          <a:graphicData uri="http://schemas.openxmlformats.org/drawingml/2006/table">
            <a:tbl>
              <a:tblPr/>
              <a:tblGrid>
                <a:gridCol w="538096"/>
                <a:gridCol w="962102"/>
                <a:gridCol w="962102"/>
                <a:gridCol w="962102"/>
                <a:gridCol w="962102"/>
                <a:gridCol w="962102"/>
                <a:gridCol w="962102"/>
                <a:gridCol w="962102"/>
              </a:tblGrid>
              <a:tr h="190500">
                <a:tc gridSpan="8">
                  <a:txBody>
                    <a:bodyPr/>
                    <a:lstStyle/>
                    <a:p>
                      <a:pPr algn="ctr">
                        <a:spcAft>
                          <a:spcPts val="0"/>
                        </a:spcAft>
                      </a:pPr>
                      <a:r>
                        <a:rPr lang="es-EC" sz="1050" b="1" dirty="0">
                          <a:solidFill>
                            <a:srgbClr val="000000"/>
                          </a:solidFill>
                          <a:latin typeface="Calibri"/>
                          <a:ea typeface="Times New Roman"/>
                          <a:cs typeface="Times New Roman"/>
                        </a:rPr>
                        <a:t>Variación Precio de Bolsos</a:t>
                      </a:r>
                      <a:endParaRPr lang="es-EC" sz="1050" dirty="0">
                        <a:latin typeface="Times New Roman"/>
                        <a:ea typeface="Times New Roman"/>
                        <a:cs typeface="Times New Roman"/>
                      </a:endParaRPr>
                    </a:p>
                  </a:txBody>
                  <a:tcPr marL="44450" marR="44450" marT="0" marB="0" anchor="b">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050">
                          <a:solidFill>
                            <a:srgbClr val="000000"/>
                          </a:solidFill>
                          <a:latin typeface="Calibri"/>
                          <a:ea typeface="Times New Roman"/>
                          <a:cs typeface="Times New Roman"/>
                        </a:rPr>
                        <a:t>Precios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dirty="0">
                          <a:solidFill>
                            <a:srgbClr val="000000"/>
                          </a:solidFill>
                          <a:latin typeface="Calibri"/>
                          <a:ea typeface="Times New Roman"/>
                          <a:cs typeface="Times New Roman"/>
                        </a:rPr>
                        <a:t> $               -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          25,00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190500">
                <a:tc>
                  <a:txBody>
                    <a:bodyPr/>
                    <a:lstStyle/>
                    <a:p>
                      <a:pPr algn="ctr">
                        <a:spcAft>
                          <a:spcPts val="0"/>
                        </a:spcAft>
                      </a:pPr>
                      <a:r>
                        <a:rPr lang="es-EC" sz="1050">
                          <a:solidFill>
                            <a:srgbClr val="000000"/>
                          </a:solidFill>
                          <a:latin typeface="Calibri"/>
                          <a:ea typeface="Times New Roman"/>
                          <a:cs typeface="Times New Roman"/>
                        </a:rPr>
                        <a:t>VAN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a:solidFill>
                            <a:srgbClr val="000000"/>
                          </a:solidFill>
                          <a:latin typeface="Calibri"/>
                          <a:ea typeface="Times New Roman"/>
                          <a:cs typeface="Times New Roman"/>
                        </a:rPr>
                        <a:t>$ 143.149,98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$ 234.739,04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$ 326.328,09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$ 417.917,14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$ 509.506,20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$ 601.095,25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$ 692.684,30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graphicFrame>
        <p:nvGraphicFramePr>
          <p:cNvPr id="9" name="8 Gráfico"/>
          <p:cNvGraphicFramePr/>
          <p:nvPr/>
        </p:nvGraphicFramePr>
        <p:xfrm>
          <a:off x="2843808" y="3645024"/>
          <a:ext cx="324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58369" name="Rectangle 1"/>
          <p:cNvSpPr>
            <a:spLocks noChangeArrowheads="1"/>
          </p:cNvSpPr>
          <p:nvPr/>
        </p:nvSpPr>
        <p:spPr bwMode="auto">
          <a:xfrm rot="10800000" flipV="1">
            <a:off x="1043608" y="1844824"/>
            <a:ext cx="475252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400" b="1" i="0" u="none" strike="noStrike" cap="none" normalizeH="0" baseline="0" dirty="0" smtClean="0">
                <a:ln>
                  <a:noFill/>
                </a:ln>
                <a:effectLst/>
                <a:latin typeface="Cambria" pitchFamily="18" charset="0"/>
                <a:ea typeface="Times New Roman" pitchFamily="18" charset="0"/>
                <a:cs typeface="Arial" pitchFamily="34" charset="0"/>
              </a:rPr>
              <a:t>Precios de Bolsos vs. VAN</a:t>
            </a:r>
            <a:endParaRPr kumimoji="0" lang="es-EC" sz="2400" b="0" i="0" u="none" strike="noStrike" cap="none" normalizeH="0" baseline="0" dirty="0" smtClean="0">
              <a:ln>
                <a:noFill/>
              </a:ln>
              <a:effectLst/>
              <a:latin typeface="Cambria" pitchFamily="18" charset="0"/>
              <a:cs typeface="Arial" pitchFamily="34" charset="0"/>
            </a:endParaRPr>
          </a:p>
        </p:txBody>
      </p:sp>
      <p:pic>
        <p:nvPicPr>
          <p:cNvPr id="12" name="11 Imagen"/>
          <p:cNvPicPr/>
          <p:nvPr/>
        </p:nvPicPr>
        <p:blipFill>
          <a:blip r:embed="rId3" cstate="print"/>
          <a:srcRect b="6732"/>
          <a:stretch>
            <a:fillRect/>
          </a:stretch>
        </p:blipFill>
        <p:spPr bwMode="auto">
          <a:xfrm>
            <a:off x="899592" y="908720"/>
            <a:ext cx="7776864" cy="648072"/>
          </a:xfrm>
          <a:prstGeom prst="rect">
            <a:avLst/>
          </a:prstGeom>
          <a:noFill/>
        </p:spPr>
      </p:pic>
      <p:sp>
        <p:nvSpPr>
          <p:cNvPr id="10" name="9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46</a:t>
            </a:fld>
            <a:endParaRPr lang="es-EC"/>
          </a:p>
        </p:txBody>
      </p:sp>
      <p:graphicFrame>
        <p:nvGraphicFramePr>
          <p:cNvPr id="8" name="7 Tabla"/>
          <p:cNvGraphicFramePr>
            <a:graphicFrameLocks noGrp="1"/>
          </p:cNvGraphicFramePr>
          <p:nvPr/>
        </p:nvGraphicFramePr>
        <p:xfrm>
          <a:off x="971600" y="1916832"/>
          <a:ext cx="7488831" cy="859533"/>
        </p:xfrm>
        <a:graphic>
          <a:graphicData uri="http://schemas.openxmlformats.org/drawingml/2006/table">
            <a:tbl>
              <a:tblPr/>
              <a:tblGrid>
                <a:gridCol w="561529"/>
                <a:gridCol w="907496"/>
                <a:gridCol w="1003301"/>
                <a:gridCol w="1003301"/>
                <a:gridCol w="1003301"/>
                <a:gridCol w="1003301"/>
                <a:gridCol w="1003301"/>
                <a:gridCol w="1003301"/>
              </a:tblGrid>
              <a:tr h="286511">
                <a:tc gridSpan="8">
                  <a:txBody>
                    <a:bodyPr/>
                    <a:lstStyle/>
                    <a:p>
                      <a:pPr algn="ctr">
                        <a:spcAft>
                          <a:spcPts val="0"/>
                        </a:spcAft>
                      </a:pPr>
                      <a:r>
                        <a:rPr lang="es-EC" sz="1050" b="1" dirty="0">
                          <a:solidFill>
                            <a:srgbClr val="000000"/>
                          </a:solidFill>
                          <a:latin typeface="Calibri"/>
                          <a:ea typeface="Times New Roman"/>
                          <a:cs typeface="Times New Roman"/>
                        </a:rPr>
                        <a:t>Variación Precio de Calzado</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6511">
                <a:tc>
                  <a:txBody>
                    <a:bodyPr/>
                    <a:lstStyle/>
                    <a:p>
                      <a:pPr algn="ctr">
                        <a:spcAft>
                          <a:spcPts val="0"/>
                        </a:spcAft>
                      </a:pPr>
                      <a:r>
                        <a:rPr lang="es-EC" sz="1050">
                          <a:solidFill>
                            <a:srgbClr val="000000"/>
                          </a:solidFill>
                          <a:latin typeface="Calibri"/>
                          <a:ea typeface="Times New Roman"/>
                          <a:cs typeface="Times New Roman"/>
                        </a:rPr>
                        <a:t>Precios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a:solidFill>
                            <a:srgbClr val="000000"/>
                          </a:solidFill>
                          <a:latin typeface="Calibri"/>
                          <a:ea typeface="Times New Roman"/>
                          <a:cs typeface="Times New Roman"/>
                        </a:rPr>
                        <a:t> $             -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86511">
                <a:tc>
                  <a:txBody>
                    <a:bodyPr/>
                    <a:lstStyle/>
                    <a:p>
                      <a:pPr algn="ctr">
                        <a:spcAft>
                          <a:spcPts val="0"/>
                        </a:spcAft>
                      </a:pPr>
                      <a:r>
                        <a:rPr lang="es-EC" sz="1050">
                          <a:solidFill>
                            <a:srgbClr val="000000"/>
                          </a:solidFill>
                          <a:latin typeface="Calibri"/>
                          <a:ea typeface="Times New Roman"/>
                          <a:cs typeface="Times New Roman"/>
                        </a:rPr>
                        <a:t>VAN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a:solidFill>
                            <a:srgbClr val="000000"/>
                          </a:solidFill>
                          <a:latin typeface="Calibri"/>
                          <a:ea typeface="Times New Roman"/>
                          <a:cs typeface="Times New Roman"/>
                        </a:rPr>
                        <a:t>$ 51.560,93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$ 143.149,98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$ 234.739,04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$ 326.328,09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$ 417.917,14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$ 509.506,20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$ 601.095,25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graphicFrame>
        <p:nvGraphicFramePr>
          <p:cNvPr id="9" name="8 Gráfico"/>
          <p:cNvGraphicFramePr/>
          <p:nvPr/>
        </p:nvGraphicFramePr>
        <p:xfrm>
          <a:off x="2771800" y="3140968"/>
          <a:ext cx="324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9 Rectángulo"/>
          <p:cNvSpPr/>
          <p:nvPr/>
        </p:nvSpPr>
        <p:spPr>
          <a:xfrm>
            <a:off x="1043608" y="404664"/>
            <a:ext cx="4680520" cy="523220"/>
          </a:xfrm>
          <a:prstGeom prst="rect">
            <a:avLst/>
          </a:prstGeom>
        </p:spPr>
        <p:txBody>
          <a:bodyPr wrap="square">
            <a:spAutoFit/>
          </a:bodyPr>
          <a:lstStyle/>
          <a:p>
            <a:r>
              <a:rPr lang="es-EC" sz="2800" b="1" dirty="0" smtClean="0">
                <a:latin typeface="Cambria" pitchFamily="18" charset="0"/>
              </a:rPr>
              <a:t>Precios de Calzado vs. VAN</a:t>
            </a:r>
            <a:endParaRPr lang="es-EC" sz="2800" dirty="0">
              <a:latin typeface="Cambria" pitchFamily="18" charset="0"/>
            </a:endParaRPr>
          </a:p>
        </p:txBody>
      </p:sp>
      <p:pic>
        <p:nvPicPr>
          <p:cNvPr id="11" name="10 Imagen"/>
          <p:cNvPicPr/>
          <p:nvPr/>
        </p:nvPicPr>
        <p:blipFill>
          <a:blip r:embed="rId3" cstate="print"/>
          <a:srcRect b="6732"/>
          <a:stretch>
            <a:fillRect/>
          </a:stretch>
        </p:blipFill>
        <p:spPr bwMode="auto">
          <a:xfrm>
            <a:off x="755576" y="836712"/>
            <a:ext cx="7776864" cy="648072"/>
          </a:xfrm>
          <a:prstGeom prst="rect">
            <a:avLst/>
          </a:prstGeom>
          <a:noFill/>
        </p:spPr>
      </p:pic>
      <p:sp>
        <p:nvSpPr>
          <p:cNvPr id="12" name="11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209/04/2012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47</a:t>
            </a:fld>
            <a:endParaRPr lang="es-EC"/>
          </a:p>
        </p:txBody>
      </p:sp>
      <p:graphicFrame>
        <p:nvGraphicFramePr>
          <p:cNvPr id="7" name="6 Tabla"/>
          <p:cNvGraphicFramePr>
            <a:graphicFrameLocks noGrp="1"/>
          </p:cNvGraphicFramePr>
          <p:nvPr/>
        </p:nvGraphicFramePr>
        <p:xfrm>
          <a:off x="899592" y="2060848"/>
          <a:ext cx="7776864" cy="950207"/>
        </p:xfrm>
        <a:graphic>
          <a:graphicData uri="http://schemas.openxmlformats.org/drawingml/2006/table">
            <a:tbl>
              <a:tblPr/>
              <a:tblGrid>
                <a:gridCol w="583126"/>
                <a:gridCol w="942398"/>
                <a:gridCol w="1041890"/>
                <a:gridCol w="1041890"/>
                <a:gridCol w="1041890"/>
                <a:gridCol w="1041890"/>
                <a:gridCol w="1041890"/>
                <a:gridCol w="1041890"/>
              </a:tblGrid>
              <a:tr h="403481">
                <a:tc gridSpan="8">
                  <a:txBody>
                    <a:bodyPr/>
                    <a:lstStyle/>
                    <a:p>
                      <a:pPr algn="ctr">
                        <a:spcAft>
                          <a:spcPts val="0"/>
                        </a:spcAft>
                      </a:pPr>
                      <a:r>
                        <a:rPr lang="es-EC" sz="1050" b="1" dirty="0">
                          <a:solidFill>
                            <a:srgbClr val="000000"/>
                          </a:solidFill>
                          <a:latin typeface="Calibri"/>
                          <a:ea typeface="Times New Roman"/>
                          <a:cs typeface="Times New Roman"/>
                        </a:rPr>
                        <a:t>Variación Precios Ropa de Bebé</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3363">
                <a:tc>
                  <a:txBody>
                    <a:bodyPr/>
                    <a:lstStyle/>
                    <a:p>
                      <a:pPr algn="ctr">
                        <a:spcAft>
                          <a:spcPts val="0"/>
                        </a:spcAft>
                      </a:pPr>
                      <a:r>
                        <a:rPr lang="es-EC" sz="1050">
                          <a:solidFill>
                            <a:srgbClr val="000000"/>
                          </a:solidFill>
                          <a:latin typeface="Calibri"/>
                          <a:ea typeface="Times New Roman"/>
                          <a:cs typeface="Times New Roman"/>
                        </a:rPr>
                        <a:t>Precios</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a:solidFill>
                            <a:srgbClr val="000000"/>
                          </a:solidFill>
                          <a:latin typeface="Calibri"/>
                          <a:ea typeface="Times New Roman"/>
                          <a:cs typeface="Times New Roman"/>
                        </a:rPr>
                        <a:t> $             -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            5,00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          10,00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15,00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25,00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          30,00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r h="273363">
                <a:tc>
                  <a:txBody>
                    <a:bodyPr/>
                    <a:lstStyle/>
                    <a:p>
                      <a:pPr algn="ctr">
                        <a:spcAft>
                          <a:spcPts val="0"/>
                        </a:spcAft>
                      </a:pPr>
                      <a:r>
                        <a:rPr lang="es-EC" sz="1050">
                          <a:solidFill>
                            <a:srgbClr val="000000"/>
                          </a:solidFill>
                          <a:latin typeface="Calibri"/>
                          <a:ea typeface="Times New Roman"/>
                          <a:cs typeface="Times New Roman"/>
                        </a:rPr>
                        <a:t>VAN</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solidFill>
                      <a:srgbClr val="8DB4E3"/>
                    </a:solidFill>
                  </a:tcPr>
                </a:tc>
                <a:tc>
                  <a:txBody>
                    <a:bodyPr/>
                    <a:lstStyle/>
                    <a:p>
                      <a:pPr algn="ctr">
                        <a:spcAft>
                          <a:spcPts val="0"/>
                        </a:spcAft>
                      </a:pPr>
                      <a:r>
                        <a:rPr lang="es-EC" sz="1050">
                          <a:solidFill>
                            <a:srgbClr val="000000"/>
                          </a:solidFill>
                          <a:latin typeface="Calibri"/>
                          <a:ea typeface="Times New Roman"/>
                          <a:cs typeface="Times New Roman"/>
                        </a:rPr>
                        <a:t>$ 70.216,18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$ 216.646,19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$ 363.076,19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$ 509.506,20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$ 655.936,20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a:solidFill>
                            <a:srgbClr val="000000"/>
                          </a:solidFill>
                          <a:latin typeface="Calibri"/>
                          <a:ea typeface="Times New Roman"/>
                          <a:cs typeface="Times New Roman"/>
                        </a:rPr>
                        <a:t>$ 802.366,21 </a:t>
                      </a:r>
                      <a:endParaRPr lang="es-EC" sz="105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c>
                  <a:txBody>
                    <a:bodyPr/>
                    <a:lstStyle/>
                    <a:p>
                      <a:pPr algn="ctr">
                        <a:spcAft>
                          <a:spcPts val="0"/>
                        </a:spcAft>
                      </a:pPr>
                      <a:r>
                        <a:rPr lang="es-EC" sz="1050" dirty="0">
                          <a:solidFill>
                            <a:srgbClr val="000000"/>
                          </a:solidFill>
                          <a:latin typeface="Calibri"/>
                          <a:ea typeface="Times New Roman"/>
                          <a:cs typeface="Times New Roman"/>
                        </a:rPr>
                        <a:t>$ 948.796,21 </a:t>
                      </a:r>
                      <a:endParaRPr lang="es-EC" sz="1050" dirty="0">
                        <a:latin typeface="Times New Roman"/>
                        <a:ea typeface="Times New Roman"/>
                        <a:cs typeface="Times New Roman"/>
                      </a:endParaRPr>
                    </a:p>
                  </a:txBody>
                  <a:tcPr marL="44450" marR="44450" marT="0" marB="0" anchor="ctr">
                    <a:lnL w="12700" cap="flat" cmpd="sng" algn="ctr">
                      <a:solidFill>
                        <a:srgbClr val="538ED5"/>
                      </a:solidFill>
                      <a:prstDash val="solid"/>
                      <a:round/>
                      <a:headEnd type="none" w="med" len="med"/>
                      <a:tailEnd type="none" w="med" len="med"/>
                    </a:lnL>
                    <a:lnR w="12700" cap="flat" cmpd="sng" algn="ctr">
                      <a:solidFill>
                        <a:srgbClr val="538ED5"/>
                      </a:solidFill>
                      <a:prstDash val="solid"/>
                      <a:round/>
                      <a:headEnd type="none" w="med" len="med"/>
                      <a:tailEnd type="none" w="med" len="med"/>
                    </a:lnR>
                    <a:lnT w="12700" cap="flat" cmpd="sng" algn="ctr">
                      <a:solidFill>
                        <a:srgbClr val="538ED5"/>
                      </a:solidFill>
                      <a:prstDash val="solid"/>
                      <a:round/>
                      <a:headEnd type="none" w="med" len="med"/>
                      <a:tailEnd type="none" w="med" len="med"/>
                    </a:lnT>
                    <a:lnB w="12700" cap="flat" cmpd="sng" algn="ctr">
                      <a:solidFill>
                        <a:srgbClr val="538ED5"/>
                      </a:solidFill>
                      <a:prstDash val="solid"/>
                      <a:round/>
                      <a:headEnd type="none" w="med" len="med"/>
                      <a:tailEnd type="none" w="med" len="med"/>
                    </a:lnB>
                  </a:tcPr>
                </a:tc>
              </a:tr>
            </a:tbl>
          </a:graphicData>
        </a:graphic>
      </p:graphicFrame>
      <p:graphicFrame>
        <p:nvGraphicFramePr>
          <p:cNvPr id="8" name="7 Gráfico"/>
          <p:cNvGraphicFramePr/>
          <p:nvPr/>
        </p:nvGraphicFramePr>
        <p:xfrm>
          <a:off x="3059832" y="3429000"/>
          <a:ext cx="3240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60417" name="Rectangle 1"/>
          <p:cNvSpPr>
            <a:spLocks noChangeArrowheads="1"/>
          </p:cNvSpPr>
          <p:nvPr/>
        </p:nvSpPr>
        <p:spPr bwMode="auto">
          <a:xfrm>
            <a:off x="971600" y="476672"/>
            <a:ext cx="56886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800" b="1" i="0" u="none" strike="noStrike" cap="none" normalizeH="0" baseline="0" dirty="0" smtClean="0">
                <a:ln>
                  <a:noFill/>
                </a:ln>
                <a:effectLst/>
                <a:latin typeface="Cambria" pitchFamily="18" charset="0"/>
                <a:ea typeface="Times New Roman" pitchFamily="18" charset="0"/>
                <a:cs typeface="Arial" pitchFamily="34" charset="0"/>
              </a:rPr>
              <a:t>Precios de Ropa de Bebé vs. VAN</a:t>
            </a:r>
            <a:endParaRPr kumimoji="0" lang="es-EC" sz="2800" b="1" i="0" u="none" strike="noStrike" cap="none" normalizeH="0" baseline="0" dirty="0" smtClean="0">
              <a:ln>
                <a:noFill/>
              </a:ln>
              <a:effectLst/>
              <a:latin typeface="Cambria" pitchFamily="18" charset="0"/>
              <a:cs typeface="Arial" pitchFamily="34" charset="0"/>
            </a:endParaRPr>
          </a:p>
        </p:txBody>
      </p:sp>
      <p:pic>
        <p:nvPicPr>
          <p:cNvPr id="10" name="9 Imagen"/>
          <p:cNvPicPr/>
          <p:nvPr/>
        </p:nvPicPr>
        <p:blipFill>
          <a:blip r:embed="rId3" cstate="print"/>
          <a:srcRect b="6732"/>
          <a:stretch>
            <a:fillRect/>
          </a:stretch>
        </p:blipFill>
        <p:spPr bwMode="auto">
          <a:xfrm>
            <a:off x="683568" y="908720"/>
            <a:ext cx="7776864" cy="648072"/>
          </a:xfrm>
          <a:prstGeom prst="rect">
            <a:avLst/>
          </a:prstGeom>
          <a:noFill/>
        </p:spPr>
      </p:pic>
      <p:sp>
        <p:nvSpPr>
          <p:cNvPr id="9" name="8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pPr algn="ctr"/>
            <a:r>
              <a:rPr lang="es-EC" dirty="0" smtClean="0"/>
              <a:t>20</a:t>
            </a:r>
            <a:r>
              <a:rPr lang="es-EC" dirty="0" smtClean="0"/>
              <a:t>/04/2012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48</a:t>
            </a:fld>
            <a:endParaRPr lang="es-EC"/>
          </a:p>
        </p:txBody>
      </p:sp>
      <p:graphicFrame>
        <p:nvGraphicFramePr>
          <p:cNvPr id="11" name="10 Diagrama"/>
          <p:cNvGraphicFramePr/>
          <p:nvPr/>
        </p:nvGraphicFramePr>
        <p:xfrm>
          <a:off x="1643042"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12 Imagen"/>
          <p:cNvPicPr/>
          <p:nvPr/>
        </p:nvPicPr>
        <p:blipFill>
          <a:blip r:embed="rId6" cstate="print"/>
          <a:srcRect b="6732"/>
          <a:stretch>
            <a:fillRect/>
          </a:stretch>
        </p:blipFill>
        <p:spPr bwMode="auto">
          <a:xfrm>
            <a:off x="827584" y="1124744"/>
            <a:ext cx="7776864" cy="64807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smtClean="0"/>
              <a:t>19/04/2012</a:t>
            </a:r>
            <a:endParaRPr lang="es-EC"/>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49</a:t>
            </a:fld>
            <a:endParaRPr lang="es-EC"/>
          </a:p>
        </p:txBody>
      </p:sp>
      <p:sp>
        <p:nvSpPr>
          <p:cNvPr id="7" name="6 Elipse"/>
          <p:cNvSpPr/>
          <p:nvPr/>
        </p:nvSpPr>
        <p:spPr>
          <a:xfrm>
            <a:off x="2214546" y="2571744"/>
            <a:ext cx="5000660" cy="2500330"/>
          </a:xfrm>
          <a:prstGeom prst="ellipse">
            <a:avLst/>
          </a:prstGeom>
          <a:solidFill>
            <a:srgbClr val="7030A0"/>
          </a:solidFill>
          <a:ln/>
          <a:scene3d>
            <a:camera prst="isometricOffAxis1Right"/>
            <a:lightRig rig="threePt" dir="t"/>
          </a:scene3d>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5400" dirty="0" smtClean="0"/>
              <a:t>GRACIAS</a:t>
            </a:r>
            <a:endParaRPr lang="es-ES" sz="5400" dirty="0"/>
          </a:p>
        </p:txBody>
      </p:sp>
      <p:sp>
        <p:nvSpPr>
          <p:cNvPr id="8" name="7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p:nvPr/>
        </p:nvPicPr>
        <p:blipFill>
          <a:blip r:embed="rId2" cstate="print"/>
          <a:srcRect b="6732"/>
          <a:stretch>
            <a:fillRect/>
          </a:stretch>
        </p:blipFill>
        <p:spPr bwMode="auto">
          <a:xfrm>
            <a:off x="827584" y="1124744"/>
            <a:ext cx="7776864" cy="6480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700808"/>
            <a:ext cx="5472608" cy="523220"/>
          </a:xfrm>
          <a:prstGeom prst="rect">
            <a:avLst/>
          </a:prstGeom>
          <a:noFill/>
        </p:spPr>
        <p:txBody>
          <a:bodyPr wrap="square" rtlCol="0">
            <a:spAutoFit/>
          </a:bodyPr>
          <a:lstStyle/>
          <a:p>
            <a:r>
              <a:rPr lang="es-EC" sz="2800" b="1" dirty="0" smtClean="0">
                <a:latin typeface="Cambria" pitchFamily="18" charset="0"/>
              </a:rPr>
              <a:t>OBJETIVO GENERAL: </a:t>
            </a:r>
          </a:p>
        </p:txBody>
      </p:sp>
      <p:sp>
        <p:nvSpPr>
          <p:cNvPr id="6" name="5 CuadroTexto"/>
          <p:cNvSpPr txBox="1"/>
          <p:nvPr/>
        </p:nvSpPr>
        <p:spPr>
          <a:xfrm>
            <a:off x="755576" y="2348880"/>
            <a:ext cx="7632848" cy="1323439"/>
          </a:xfrm>
          <a:prstGeom prst="rect">
            <a:avLst/>
          </a:prstGeom>
          <a:noFill/>
        </p:spPr>
        <p:txBody>
          <a:bodyPr wrap="square" rtlCol="0">
            <a:spAutoFit/>
          </a:bodyPr>
          <a:lstStyle/>
          <a:p>
            <a:pPr algn="just"/>
            <a:r>
              <a:rPr lang="es-EC" sz="2000" dirty="0" smtClean="0">
                <a:latin typeface="Cambria" pitchFamily="18" charset="0"/>
              </a:rPr>
              <a:t>Determinar la viabilidad financiera y económica para invertir en el proyecto  de elaboración y comercialización de productos de hilo de nailon sintético que nos permitirá abrir nuevos mercados en la industria textil </a:t>
            </a:r>
            <a:endParaRPr lang="es-EC" sz="2000" dirty="0">
              <a:latin typeface="Cambria" pitchFamily="18" charset="0"/>
            </a:endParaRPr>
          </a:p>
        </p:txBody>
      </p:sp>
      <p:sp>
        <p:nvSpPr>
          <p:cNvPr id="7" name="6 CuadroTexto"/>
          <p:cNvSpPr txBox="1"/>
          <p:nvPr/>
        </p:nvSpPr>
        <p:spPr>
          <a:xfrm>
            <a:off x="827584" y="3861048"/>
            <a:ext cx="5544616" cy="523220"/>
          </a:xfrm>
          <a:prstGeom prst="rect">
            <a:avLst/>
          </a:prstGeom>
          <a:noFill/>
        </p:spPr>
        <p:txBody>
          <a:bodyPr wrap="square" rtlCol="0">
            <a:spAutoFit/>
          </a:bodyPr>
          <a:lstStyle/>
          <a:p>
            <a:r>
              <a:rPr lang="es-EC" sz="2800" b="1" dirty="0" smtClean="0"/>
              <a:t>OBJETIVOS ESPECÍFICOS :</a:t>
            </a:r>
            <a:endParaRPr lang="es-EC" sz="2800" b="1" dirty="0"/>
          </a:p>
        </p:txBody>
      </p:sp>
      <p:sp>
        <p:nvSpPr>
          <p:cNvPr id="8" name="7 CuadroTexto"/>
          <p:cNvSpPr txBox="1"/>
          <p:nvPr/>
        </p:nvSpPr>
        <p:spPr>
          <a:xfrm>
            <a:off x="755576" y="4509120"/>
            <a:ext cx="7632848" cy="1323439"/>
          </a:xfrm>
          <a:prstGeom prst="rect">
            <a:avLst/>
          </a:prstGeom>
          <a:noFill/>
        </p:spPr>
        <p:txBody>
          <a:bodyPr wrap="square" rtlCol="0">
            <a:spAutoFit/>
          </a:bodyPr>
          <a:lstStyle/>
          <a:p>
            <a:pPr algn="just">
              <a:buFont typeface="Arial" pitchFamily="34" charset="0"/>
              <a:buChar char="•"/>
            </a:pPr>
            <a:r>
              <a:rPr lang="es-EC" sz="2000" dirty="0">
                <a:latin typeface="Cambria" pitchFamily="18" charset="0"/>
              </a:rPr>
              <a:t>I</a:t>
            </a:r>
            <a:r>
              <a:rPr lang="es-EC" sz="2000" dirty="0" smtClean="0">
                <a:latin typeface="Cambria" pitchFamily="18" charset="0"/>
              </a:rPr>
              <a:t>dentificar el tamaño de la demanda</a:t>
            </a:r>
          </a:p>
          <a:p>
            <a:pPr algn="just">
              <a:buFont typeface="Arial" pitchFamily="34" charset="0"/>
              <a:buChar char="•"/>
            </a:pPr>
            <a:r>
              <a:rPr lang="es-EC" sz="2000" dirty="0" smtClean="0">
                <a:latin typeface="Cambria" pitchFamily="18" charset="0"/>
              </a:rPr>
              <a:t>Realizar un estudio de mercado adecuado</a:t>
            </a:r>
          </a:p>
          <a:p>
            <a:pPr algn="just">
              <a:buFont typeface="Arial" pitchFamily="34" charset="0"/>
              <a:buChar char="•"/>
            </a:pPr>
            <a:r>
              <a:rPr lang="es-EC" sz="2000" dirty="0" smtClean="0">
                <a:latin typeface="Cambria" pitchFamily="18" charset="0"/>
              </a:rPr>
              <a:t>Determinar la tasa idónea con la cual se va ingresar al mercado</a:t>
            </a:r>
          </a:p>
          <a:p>
            <a:pPr algn="just">
              <a:buFont typeface="Arial" pitchFamily="34" charset="0"/>
              <a:buChar char="•"/>
            </a:pPr>
            <a:r>
              <a:rPr lang="es-EC" sz="2000" dirty="0" smtClean="0">
                <a:latin typeface="Cambria" pitchFamily="18" charset="0"/>
              </a:rPr>
              <a:t>Diseñar estrategias de producto, precio, distribución  y promoción  </a:t>
            </a:r>
            <a:endParaRPr lang="es-EC" sz="2000" dirty="0">
              <a:latin typeface="Cambria" pitchFamily="18" charset="0"/>
            </a:endParaRPr>
          </a:p>
        </p:txBody>
      </p:sp>
      <p:sp>
        <p:nvSpPr>
          <p:cNvPr id="10" name="9 Marcador de fecha"/>
          <p:cNvSpPr>
            <a:spLocks noGrp="1"/>
          </p:cNvSpPr>
          <p:nvPr>
            <p:ph type="dt" sz="half" idx="10"/>
          </p:nvPr>
        </p:nvSpPr>
        <p:spPr/>
        <p:txBody>
          <a:bodyPr/>
          <a:lstStyle/>
          <a:p>
            <a:r>
              <a:rPr lang="es-EC" dirty="0" smtClean="0"/>
              <a:t>20/04/2012</a:t>
            </a:r>
            <a:endParaRPr lang="es-EC" dirty="0"/>
          </a:p>
        </p:txBody>
      </p:sp>
      <p:sp>
        <p:nvSpPr>
          <p:cNvPr id="11" name="10 Marcador de número de diapositiva"/>
          <p:cNvSpPr>
            <a:spLocks noGrp="1"/>
          </p:cNvSpPr>
          <p:nvPr>
            <p:ph type="sldNum" sz="quarter" idx="12"/>
          </p:nvPr>
        </p:nvSpPr>
        <p:spPr/>
        <p:txBody>
          <a:bodyPr/>
          <a:lstStyle/>
          <a:p>
            <a:fld id="{29B57A56-5B7A-4DC8-A195-3B951FC99537}" type="slidenum">
              <a:rPr lang="es-EC" smtClean="0"/>
              <a:pPr/>
              <a:t>5</a:t>
            </a:fld>
            <a:endParaRPr lang="es-EC"/>
          </a:p>
        </p:txBody>
      </p:sp>
      <p:pic>
        <p:nvPicPr>
          <p:cNvPr id="16" name="15 Imagen"/>
          <p:cNvPicPr/>
          <p:nvPr/>
        </p:nvPicPr>
        <p:blipFill>
          <a:blip r:embed="rId2" cstate="print"/>
          <a:srcRect b="6732"/>
          <a:stretch>
            <a:fillRect/>
          </a:stretch>
        </p:blipFill>
        <p:spPr bwMode="auto">
          <a:xfrm>
            <a:off x="755576" y="980728"/>
            <a:ext cx="7776864" cy="648072"/>
          </a:xfrm>
          <a:prstGeom prst="rect">
            <a:avLst/>
          </a:prstGeom>
          <a:noFill/>
        </p:spPr>
      </p:pic>
      <p:sp>
        <p:nvSpPr>
          <p:cNvPr id="17" name="16 CuadroTexto"/>
          <p:cNvSpPr txBox="1"/>
          <p:nvPr/>
        </p:nvSpPr>
        <p:spPr>
          <a:xfrm>
            <a:off x="1691680" y="476672"/>
            <a:ext cx="6048672" cy="553998"/>
          </a:xfrm>
          <a:prstGeom prst="rect">
            <a:avLst/>
          </a:prstGeom>
          <a:noFill/>
        </p:spPr>
        <p:txBody>
          <a:bodyPr wrap="square" rtlCol="0">
            <a:spAutoFit/>
          </a:bodyPr>
          <a:lstStyle/>
          <a:p>
            <a:pPr algn="ctr"/>
            <a:r>
              <a:rPr lang="es-EC" sz="3000" b="1" dirty="0" smtClean="0">
                <a:latin typeface="Cambria" pitchFamily="18" charset="0"/>
              </a:rPr>
              <a:t>OBJETIVOS</a:t>
            </a:r>
            <a:endParaRPr lang="es-EC" sz="3000" b="1" dirty="0">
              <a:latin typeface="Cambria" pitchFamily="18" charset="0"/>
            </a:endParaRPr>
          </a:p>
        </p:txBody>
      </p:sp>
      <p:sp>
        <p:nvSpPr>
          <p:cNvPr id="18" name="17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692696"/>
            <a:ext cx="6336704" cy="553998"/>
          </a:xfrm>
          <a:prstGeom prst="rect">
            <a:avLst/>
          </a:prstGeom>
          <a:noFill/>
        </p:spPr>
        <p:txBody>
          <a:bodyPr wrap="square" rtlCol="0">
            <a:spAutoFit/>
          </a:bodyPr>
          <a:lstStyle/>
          <a:p>
            <a:r>
              <a:rPr lang="es-EC" sz="3000" b="1" dirty="0" smtClean="0">
                <a:latin typeface="Cambria" pitchFamily="18" charset="0"/>
              </a:rPr>
              <a:t>CARACTERÍSTICAS DEL PRODUCTO </a:t>
            </a:r>
            <a:endParaRPr lang="es-EC" sz="3000" b="1" dirty="0">
              <a:latin typeface="Cambria" pitchFamily="18" charset="0"/>
            </a:endParaRPr>
          </a:p>
        </p:txBody>
      </p:sp>
      <p:sp>
        <p:nvSpPr>
          <p:cNvPr id="7" name="6 Marcador de fecha"/>
          <p:cNvSpPr>
            <a:spLocks noGrp="1"/>
          </p:cNvSpPr>
          <p:nvPr>
            <p:ph type="dt" sz="half" idx="10"/>
          </p:nvPr>
        </p:nvSpPr>
        <p:spPr/>
        <p:txBody>
          <a:bodyPr/>
          <a:lstStyle/>
          <a:p>
            <a:r>
              <a:rPr lang="es-EC" dirty="0" smtClean="0"/>
              <a:t>20/04/2012</a:t>
            </a:r>
            <a:endParaRPr lang="es-EC" dirty="0"/>
          </a:p>
        </p:txBody>
      </p:sp>
      <p:sp>
        <p:nvSpPr>
          <p:cNvPr id="8" name="7 Marcador de número de diapositiva"/>
          <p:cNvSpPr>
            <a:spLocks noGrp="1"/>
          </p:cNvSpPr>
          <p:nvPr>
            <p:ph type="sldNum" sz="quarter" idx="12"/>
          </p:nvPr>
        </p:nvSpPr>
        <p:spPr/>
        <p:txBody>
          <a:bodyPr/>
          <a:lstStyle/>
          <a:p>
            <a:fld id="{29B57A56-5B7A-4DC8-A195-3B951FC99537}" type="slidenum">
              <a:rPr lang="es-EC" smtClean="0"/>
              <a:pPr/>
              <a:t>6</a:t>
            </a:fld>
            <a:endParaRPr lang="es-EC"/>
          </a:p>
        </p:txBody>
      </p:sp>
      <p:graphicFrame>
        <p:nvGraphicFramePr>
          <p:cNvPr id="22" name="21 Diagrama"/>
          <p:cNvGraphicFramePr/>
          <p:nvPr/>
        </p:nvGraphicFramePr>
        <p:xfrm>
          <a:off x="1979712" y="2204864"/>
          <a:ext cx="51845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22 Imagen"/>
          <p:cNvPicPr/>
          <p:nvPr/>
        </p:nvPicPr>
        <p:blipFill>
          <a:blip r:embed="rId7" cstate="print"/>
          <a:srcRect b="6732"/>
          <a:stretch>
            <a:fillRect/>
          </a:stretch>
        </p:blipFill>
        <p:spPr bwMode="auto">
          <a:xfrm>
            <a:off x="755576" y="1412776"/>
            <a:ext cx="7776864" cy="648072"/>
          </a:xfrm>
          <a:prstGeom prst="rect">
            <a:avLst/>
          </a:prstGeom>
          <a:noFill/>
        </p:spPr>
      </p:pic>
      <p:sp>
        <p:nvSpPr>
          <p:cNvPr id="24" name="23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67744" y="476672"/>
            <a:ext cx="4824536" cy="553998"/>
          </a:xfrm>
          <a:prstGeom prst="rect">
            <a:avLst/>
          </a:prstGeom>
          <a:noFill/>
        </p:spPr>
        <p:txBody>
          <a:bodyPr wrap="square" rtlCol="0">
            <a:spAutoFit/>
          </a:bodyPr>
          <a:lstStyle/>
          <a:p>
            <a:pPr algn="ctr"/>
            <a:r>
              <a:rPr lang="es-EC" sz="3000" b="1" dirty="0" smtClean="0">
                <a:latin typeface="Cambria" pitchFamily="18" charset="0"/>
              </a:rPr>
              <a:t>ESTUDIO DE MERCADO</a:t>
            </a:r>
            <a:endParaRPr lang="es-EC" sz="3000" b="1" dirty="0">
              <a:latin typeface="Cambria" pitchFamily="18" charset="0"/>
            </a:endParaRPr>
          </a:p>
        </p:txBody>
      </p:sp>
      <p:sp>
        <p:nvSpPr>
          <p:cNvPr id="7" name="6 CuadroTexto"/>
          <p:cNvSpPr txBox="1"/>
          <p:nvPr/>
        </p:nvSpPr>
        <p:spPr>
          <a:xfrm>
            <a:off x="755576" y="1916832"/>
            <a:ext cx="7632848" cy="2000548"/>
          </a:xfrm>
          <a:prstGeom prst="rect">
            <a:avLst/>
          </a:prstGeom>
          <a:noFill/>
        </p:spPr>
        <p:txBody>
          <a:bodyPr wrap="square" rtlCol="0">
            <a:spAutoFit/>
          </a:bodyPr>
          <a:lstStyle/>
          <a:p>
            <a:pPr algn="just"/>
            <a:r>
              <a:rPr lang="es-EC" sz="2400" dirty="0" smtClean="0">
                <a:latin typeface="Cambria" pitchFamily="18" charset="0"/>
              </a:rPr>
              <a:t>El principal objetivo del estudio de mercadeo es:</a:t>
            </a:r>
          </a:p>
          <a:p>
            <a:pPr algn="just"/>
            <a:endParaRPr lang="es-EC" sz="2000" dirty="0" smtClean="0">
              <a:latin typeface="Cambria" pitchFamily="18" charset="0"/>
            </a:endParaRPr>
          </a:p>
          <a:p>
            <a:pPr algn="just">
              <a:buClr>
                <a:schemeClr val="tx2">
                  <a:lumMod val="60000"/>
                  <a:lumOff val="40000"/>
                </a:schemeClr>
              </a:buClr>
              <a:buFont typeface="Wingdings" pitchFamily="2" charset="2"/>
              <a:buChar char="Ø"/>
            </a:pPr>
            <a:r>
              <a:rPr lang="es-EC" sz="2000" dirty="0" smtClean="0">
                <a:latin typeface="Cambria" pitchFamily="18" charset="0"/>
              </a:rPr>
              <a:t>Analizar a fondo las preferencias de nuestros consumidores.</a:t>
            </a:r>
          </a:p>
          <a:p>
            <a:pPr algn="just">
              <a:buClr>
                <a:schemeClr val="tx2">
                  <a:lumMod val="60000"/>
                  <a:lumOff val="40000"/>
                </a:schemeClr>
              </a:buClr>
              <a:buFont typeface="Wingdings" pitchFamily="2" charset="2"/>
              <a:buChar char="Ø"/>
            </a:pPr>
            <a:r>
              <a:rPr lang="es-EC" sz="2000" dirty="0" smtClean="0">
                <a:latin typeface="Cambria" pitchFamily="18" charset="0"/>
              </a:rPr>
              <a:t>El nivel de aceptación que se tendrá  una vez constituida la empresa.</a:t>
            </a:r>
          </a:p>
          <a:p>
            <a:pPr algn="just">
              <a:buClr>
                <a:schemeClr val="tx2">
                  <a:lumMod val="60000"/>
                  <a:lumOff val="40000"/>
                </a:schemeClr>
              </a:buClr>
              <a:buFont typeface="Wingdings" pitchFamily="2" charset="2"/>
              <a:buChar char="Ø"/>
            </a:pPr>
            <a:r>
              <a:rPr lang="es-EC" sz="2000" dirty="0" smtClean="0">
                <a:latin typeface="Cambria" pitchFamily="18" charset="0"/>
              </a:rPr>
              <a:t>Las preferencias que tienen al momento de elegir el producto.</a:t>
            </a:r>
          </a:p>
        </p:txBody>
      </p:sp>
      <p:sp>
        <p:nvSpPr>
          <p:cNvPr id="10" name="9 CuadroTexto"/>
          <p:cNvSpPr txBox="1"/>
          <p:nvPr/>
        </p:nvSpPr>
        <p:spPr>
          <a:xfrm>
            <a:off x="755576" y="4077072"/>
            <a:ext cx="5904656" cy="523220"/>
          </a:xfrm>
          <a:prstGeom prst="rect">
            <a:avLst/>
          </a:prstGeom>
          <a:noFill/>
        </p:spPr>
        <p:txBody>
          <a:bodyPr wrap="square" rtlCol="0">
            <a:spAutoFit/>
          </a:bodyPr>
          <a:lstStyle/>
          <a:p>
            <a:r>
              <a:rPr lang="es-EC" sz="2800" b="1" dirty="0" smtClean="0">
                <a:latin typeface="Cambria" pitchFamily="18" charset="0"/>
              </a:rPr>
              <a:t>Análisis de la oferta.</a:t>
            </a:r>
            <a:endParaRPr lang="es-EC" sz="2800" b="1" dirty="0">
              <a:latin typeface="Cambria" pitchFamily="18" charset="0"/>
            </a:endParaRPr>
          </a:p>
        </p:txBody>
      </p:sp>
      <p:sp>
        <p:nvSpPr>
          <p:cNvPr id="12" name="11 CuadroTexto"/>
          <p:cNvSpPr txBox="1"/>
          <p:nvPr/>
        </p:nvSpPr>
        <p:spPr>
          <a:xfrm>
            <a:off x="683568" y="4725144"/>
            <a:ext cx="7704856" cy="1107996"/>
          </a:xfrm>
          <a:prstGeom prst="rect">
            <a:avLst/>
          </a:prstGeom>
          <a:noFill/>
        </p:spPr>
        <p:txBody>
          <a:bodyPr wrap="square" rtlCol="0">
            <a:spAutoFit/>
          </a:bodyPr>
          <a:lstStyle/>
          <a:p>
            <a:pPr algn="just"/>
            <a:r>
              <a:rPr lang="es-EC" sz="2200" dirty="0" smtClean="0">
                <a:latin typeface="Cambria" pitchFamily="18" charset="0"/>
              </a:rPr>
              <a:t>Nuestra empresa será pionera en el mercado en al cual se va elaborar productos ya existente pero usando un material diferente de  alta calidad como es el hilo de nailon sintético </a:t>
            </a:r>
            <a:endParaRPr lang="es-EC" sz="2200" dirty="0">
              <a:latin typeface="Cambria" pitchFamily="18" charset="0"/>
            </a:endParaRPr>
          </a:p>
        </p:txBody>
      </p:sp>
      <p:sp>
        <p:nvSpPr>
          <p:cNvPr id="9" name="8 Marcador de fecha"/>
          <p:cNvSpPr>
            <a:spLocks noGrp="1"/>
          </p:cNvSpPr>
          <p:nvPr>
            <p:ph type="dt" sz="half" idx="10"/>
          </p:nvPr>
        </p:nvSpPr>
        <p:spPr/>
        <p:txBody>
          <a:bodyPr/>
          <a:lstStyle/>
          <a:p>
            <a:r>
              <a:rPr lang="es-EC" dirty="0" smtClean="0"/>
              <a:t>20/04/2012</a:t>
            </a:r>
            <a:endParaRPr lang="es-EC" dirty="0"/>
          </a:p>
        </p:txBody>
      </p:sp>
      <p:sp>
        <p:nvSpPr>
          <p:cNvPr id="11" name="10 Marcador de número de diapositiva"/>
          <p:cNvSpPr>
            <a:spLocks noGrp="1"/>
          </p:cNvSpPr>
          <p:nvPr>
            <p:ph type="sldNum" sz="quarter" idx="12"/>
          </p:nvPr>
        </p:nvSpPr>
        <p:spPr/>
        <p:txBody>
          <a:bodyPr/>
          <a:lstStyle/>
          <a:p>
            <a:fld id="{29B57A56-5B7A-4DC8-A195-3B951FC99537}" type="slidenum">
              <a:rPr lang="es-EC" smtClean="0"/>
              <a:pPr/>
              <a:t>7</a:t>
            </a:fld>
            <a:endParaRPr lang="es-EC"/>
          </a:p>
        </p:txBody>
      </p:sp>
      <p:pic>
        <p:nvPicPr>
          <p:cNvPr id="15" name="14 Imagen"/>
          <p:cNvPicPr/>
          <p:nvPr/>
        </p:nvPicPr>
        <p:blipFill>
          <a:blip r:embed="rId2" cstate="print"/>
          <a:srcRect b="6732"/>
          <a:stretch>
            <a:fillRect/>
          </a:stretch>
        </p:blipFill>
        <p:spPr bwMode="auto">
          <a:xfrm>
            <a:off x="755576" y="1052736"/>
            <a:ext cx="7704856" cy="648072"/>
          </a:xfrm>
          <a:prstGeom prst="rect">
            <a:avLst/>
          </a:prstGeom>
          <a:noFill/>
        </p:spPr>
      </p:pic>
      <p:sp>
        <p:nvSpPr>
          <p:cNvPr id="16" name="15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8</a:t>
            </a:fld>
            <a:endParaRPr lang="es-EC"/>
          </a:p>
        </p:txBody>
      </p:sp>
      <p:sp>
        <p:nvSpPr>
          <p:cNvPr id="7" name="6 CuadroTexto"/>
          <p:cNvSpPr txBox="1"/>
          <p:nvPr/>
        </p:nvSpPr>
        <p:spPr>
          <a:xfrm>
            <a:off x="1907704" y="404664"/>
            <a:ext cx="5544616" cy="553998"/>
          </a:xfrm>
          <a:prstGeom prst="rect">
            <a:avLst/>
          </a:prstGeom>
          <a:noFill/>
        </p:spPr>
        <p:txBody>
          <a:bodyPr wrap="square" rtlCol="0">
            <a:spAutoFit/>
          </a:bodyPr>
          <a:lstStyle/>
          <a:p>
            <a:pPr algn="ctr"/>
            <a:r>
              <a:rPr lang="es-EC" sz="3000" b="1" dirty="0" smtClean="0">
                <a:latin typeface="Cambria" pitchFamily="18" charset="0"/>
              </a:rPr>
              <a:t>ANÁLISIS DE LA OFERTA </a:t>
            </a:r>
            <a:endParaRPr lang="es-EC" sz="3000" b="1" dirty="0">
              <a:latin typeface="Cambria" pitchFamily="18" charset="0"/>
            </a:endParaRPr>
          </a:p>
        </p:txBody>
      </p:sp>
      <p:sp>
        <p:nvSpPr>
          <p:cNvPr id="9" name="8 Flecha derecha"/>
          <p:cNvSpPr/>
          <p:nvPr/>
        </p:nvSpPr>
        <p:spPr>
          <a:xfrm>
            <a:off x="1043608" y="1700808"/>
            <a:ext cx="2880320" cy="14401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effectLst>
                  <a:glow rad="63500">
                    <a:schemeClr val="accent4">
                      <a:satMod val="175000"/>
                      <a:alpha val="40000"/>
                    </a:schemeClr>
                  </a:glow>
                </a:effectLst>
                <a:latin typeface="Cambria" pitchFamily="18" charset="0"/>
              </a:rPr>
              <a:t>POTENCIALES CLIENTES </a:t>
            </a:r>
            <a:endParaRPr lang="es-EC" dirty="0">
              <a:effectLst>
                <a:glow rad="63500">
                  <a:schemeClr val="accent4">
                    <a:satMod val="175000"/>
                    <a:alpha val="40000"/>
                  </a:schemeClr>
                </a:glow>
              </a:effectLst>
              <a:latin typeface="Cambria" pitchFamily="18" charset="0"/>
            </a:endParaRPr>
          </a:p>
        </p:txBody>
      </p:sp>
      <p:sp>
        <p:nvSpPr>
          <p:cNvPr id="11" name="10 Flecha derecha"/>
          <p:cNvSpPr/>
          <p:nvPr/>
        </p:nvSpPr>
        <p:spPr>
          <a:xfrm>
            <a:off x="3203848" y="3212976"/>
            <a:ext cx="2880000" cy="144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effectLst>
                  <a:glow rad="63500">
                    <a:schemeClr val="accent1">
                      <a:satMod val="175000"/>
                      <a:alpha val="40000"/>
                    </a:schemeClr>
                  </a:glow>
                </a:effectLst>
                <a:latin typeface="Cambria" pitchFamily="18" charset="0"/>
              </a:rPr>
              <a:t>AMENAZAS NUEVOS COMPETIDORES </a:t>
            </a:r>
            <a:endParaRPr lang="es-EC" dirty="0">
              <a:effectLst>
                <a:glow rad="63500">
                  <a:schemeClr val="accent1">
                    <a:satMod val="175000"/>
                    <a:alpha val="40000"/>
                  </a:schemeClr>
                </a:glow>
              </a:effectLst>
              <a:latin typeface="Cambria" pitchFamily="18" charset="0"/>
            </a:endParaRPr>
          </a:p>
        </p:txBody>
      </p:sp>
      <p:sp>
        <p:nvSpPr>
          <p:cNvPr id="12" name="11 Flecha derecha"/>
          <p:cNvSpPr/>
          <p:nvPr/>
        </p:nvSpPr>
        <p:spPr>
          <a:xfrm>
            <a:off x="5364088" y="4725304"/>
            <a:ext cx="2880000" cy="1440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effectLst>
                  <a:glow rad="63500">
                    <a:schemeClr val="accent3">
                      <a:satMod val="175000"/>
                      <a:alpha val="40000"/>
                    </a:schemeClr>
                  </a:glow>
                </a:effectLst>
                <a:latin typeface="Cambria" pitchFamily="18" charset="0"/>
              </a:rPr>
              <a:t>DIRECTOS </a:t>
            </a:r>
          </a:p>
          <a:p>
            <a:pPr algn="ctr"/>
            <a:r>
              <a:rPr lang="es-EC" dirty="0" smtClean="0">
                <a:effectLst>
                  <a:glow rad="63500">
                    <a:schemeClr val="accent3">
                      <a:satMod val="175000"/>
                      <a:alpha val="40000"/>
                    </a:schemeClr>
                  </a:glow>
                </a:effectLst>
                <a:latin typeface="Cambria" pitchFamily="18" charset="0"/>
              </a:rPr>
              <a:t>INDIRECTOS</a:t>
            </a:r>
            <a:endParaRPr lang="es-EC" dirty="0">
              <a:effectLst>
                <a:glow rad="63500">
                  <a:schemeClr val="accent3">
                    <a:satMod val="175000"/>
                    <a:alpha val="40000"/>
                  </a:schemeClr>
                </a:glow>
              </a:effectLst>
              <a:latin typeface="Cambria" pitchFamily="18" charset="0"/>
            </a:endParaRPr>
          </a:p>
        </p:txBody>
      </p:sp>
      <p:pic>
        <p:nvPicPr>
          <p:cNvPr id="13" name="12 Imagen"/>
          <p:cNvPicPr/>
          <p:nvPr/>
        </p:nvPicPr>
        <p:blipFill>
          <a:blip r:embed="rId2" cstate="print"/>
          <a:srcRect b="6732"/>
          <a:stretch>
            <a:fillRect/>
          </a:stretch>
        </p:blipFill>
        <p:spPr bwMode="auto">
          <a:xfrm>
            <a:off x="683568" y="1052736"/>
            <a:ext cx="7776864" cy="648072"/>
          </a:xfrm>
          <a:prstGeom prst="rect">
            <a:avLst/>
          </a:prstGeom>
          <a:noFill/>
        </p:spPr>
      </p:pic>
      <p:sp>
        <p:nvSpPr>
          <p:cNvPr id="14" name="13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r>
              <a:rPr lang="es-EC" dirty="0" smtClean="0"/>
              <a:t>20/04/2012</a:t>
            </a:r>
            <a:endParaRPr lang="es-EC" dirty="0"/>
          </a:p>
        </p:txBody>
      </p:sp>
      <p:sp>
        <p:nvSpPr>
          <p:cNvPr id="6" name="5 Marcador de número de diapositiva"/>
          <p:cNvSpPr>
            <a:spLocks noGrp="1"/>
          </p:cNvSpPr>
          <p:nvPr>
            <p:ph type="sldNum" sz="quarter" idx="12"/>
          </p:nvPr>
        </p:nvSpPr>
        <p:spPr/>
        <p:txBody>
          <a:bodyPr/>
          <a:lstStyle/>
          <a:p>
            <a:fld id="{29B57A56-5B7A-4DC8-A195-3B951FC99537}" type="slidenum">
              <a:rPr lang="es-EC" smtClean="0"/>
              <a:pPr/>
              <a:t>9</a:t>
            </a:fld>
            <a:endParaRPr lang="es-EC"/>
          </a:p>
        </p:txBody>
      </p:sp>
      <p:sp>
        <p:nvSpPr>
          <p:cNvPr id="8" name="7 CuadroTexto"/>
          <p:cNvSpPr txBox="1"/>
          <p:nvPr/>
        </p:nvSpPr>
        <p:spPr>
          <a:xfrm>
            <a:off x="1619672" y="476672"/>
            <a:ext cx="6120680" cy="553998"/>
          </a:xfrm>
          <a:prstGeom prst="rect">
            <a:avLst/>
          </a:prstGeom>
          <a:noFill/>
        </p:spPr>
        <p:txBody>
          <a:bodyPr wrap="square" rtlCol="0">
            <a:spAutoFit/>
          </a:bodyPr>
          <a:lstStyle/>
          <a:p>
            <a:pPr algn="ctr"/>
            <a:r>
              <a:rPr lang="es-EC" sz="3000" b="1" dirty="0" smtClean="0">
                <a:latin typeface="Cambria" pitchFamily="18" charset="0"/>
              </a:rPr>
              <a:t>TENDENCIAS</a:t>
            </a:r>
            <a:r>
              <a:rPr lang="es-EC" sz="3000" dirty="0" smtClean="0">
                <a:latin typeface="Cambria" pitchFamily="18" charset="0"/>
              </a:rPr>
              <a:t> </a:t>
            </a:r>
            <a:r>
              <a:rPr lang="es-EC" sz="3000" b="1" dirty="0" smtClean="0">
                <a:latin typeface="Cambria" pitchFamily="18" charset="0"/>
              </a:rPr>
              <a:t>ECONÓMICAS </a:t>
            </a:r>
            <a:endParaRPr lang="es-EC" sz="3000" b="1" dirty="0">
              <a:latin typeface="Cambria" pitchFamily="18" charset="0"/>
            </a:endParaRPr>
          </a:p>
        </p:txBody>
      </p:sp>
      <p:sp>
        <p:nvSpPr>
          <p:cNvPr id="11" name="10 Flecha derecha"/>
          <p:cNvSpPr/>
          <p:nvPr/>
        </p:nvSpPr>
        <p:spPr>
          <a:xfrm>
            <a:off x="827584" y="1628800"/>
            <a:ext cx="2880000" cy="14400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latin typeface="Cambria" pitchFamily="18" charset="0"/>
              </a:rPr>
              <a:t>BARRERAS DE ENTRADA Y SALIDA </a:t>
            </a:r>
            <a:endParaRPr lang="es-EC" dirty="0">
              <a:latin typeface="Cambria" pitchFamily="18" charset="0"/>
            </a:endParaRPr>
          </a:p>
        </p:txBody>
      </p:sp>
      <p:sp>
        <p:nvSpPr>
          <p:cNvPr id="13" name="12 Flecha derecha"/>
          <p:cNvSpPr/>
          <p:nvPr/>
        </p:nvSpPr>
        <p:spPr>
          <a:xfrm>
            <a:off x="2987824" y="3284984"/>
            <a:ext cx="2880000" cy="144016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latin typeface="Cambria" pitchFamily="18" charset="0"/>
              </a:rPr>
              <a:t>COMERCIALIZACION PRODUCTO </a:t>
            </a:r>
            <a:endParaRPr lang="es-EC" dirty="0">
              <a:latin typeface="Cambria" pitchFamily="18" charset="0"/>
            </a:endParaRPr>
          </a:p>
        </p:txBody>
      </p:sp>
      <p:sp>
        <p:nvSpPr>
          <p:cNvPr id="14" name="13 Flecha derecha"/>
          <p:cNvSpPr/>
          <p:nvPr/>
        </p:nvSpPr>
        <p:spPr>
          <a:xfrm>
            <a:off x="5148064" y="4869320"/>
            <a:ext cx="2880000" cy="1440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latin typeface="Cambria" pitchFamily="18" charset="0"/>
              </a:rPr>
              <a:t>PROMOCION Y COMUNICACIÓN </a:t>
            </a:r>
            <a:endParaRPr lang="es-EC" dirty="0">
              <a:latin typeface="Cambria" pitchFamily="18" charset="0"/>
            </a:endParaRPr>
          </a:p>
        </p:txBody>
      </p:sp>
      <p:pic>
        <p:nvPicPr>
          <p:cNvPr id="16" name="15 Imagen"/>
          <p:cNvPicPr/>
          <p:nvPr/>
        </p:nvPicPr>
        <p:blipFill>
          <a:blip r:embed="rId2" cstate="print"/>
          <a:srcRect b="6732"/>
          <a:stretch>
            <a:fillRect/>
          </a:stretch>
        </p:blipFill>
        <p:spPr bwMode="auto">
          <a:xfrm>
            <a:off x="899592" y="1052736"/>
            <a:ext cx="7776864" cy="648072"/>
          </a:xfrm>
          <a:prstGeom prst="rect">
            <a:avLst/>
          </a:prstGeom>
          <a:noFill/>
        </p:spPr>
      </p:pic>
      <p:sp>
        <p:nvSpPr>
          <p:cNvPr id="17" name="16 Rectángulo"/>
          <p:cNvSpPr/>
          <p:nvPr/>
        </p:nvSpPr>
        <p:spPr>
          <a:xfrm>
            <a:off x="323528" y="188640"/>
            <a:ext cx="288032" cy="6408712"/>
          </a:xfrm>
          <a:prstGeom prst="rect">
            <a:avLst/>
          </a:prstGeom>
          <a:gradFill flip="none" rotWithShape="1">
            <a:gsLst>
              <a:gs pos="31000">
                <a:srgbClr val="5E9EFF">
                  <a:alpha val="50000"/>
                </a:srgbClr>
              </a:gs>
              <a:gs pos="39999">
                <a:srgbClr val="85C2FF"/>
              </a:gs>
              <a:gs pos="70000">
                <a:srgbClr val="C4D6EB"/>
              </a:gs>
              <a:gs pos="100000">
                <a:srgbClr val="FFEBFA"/>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454</TotalTime>
  <Words>5421</Words>
  <Application>Microsoft Office PowerPoint</Application>
  <PresentationFormat>Presentación en pantalla (4:3)</PresentationFormat>
  <Paragraphs>2154</Paragraphs>
  <Slides>49</Slides>
  <Notes>2</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Flujo</vt:lpstr>
      <vt:lpstr>Diapositiva 1</vt:lpstr>
      <vt:lpstr>TEMA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Company>XTRATECH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Pc-5</cp:lastModifiedBy>
  <cp:revision>103</cp:revision>
  <dcterms:created xsi:type="dcterms:W3CDTF">2012-04-19T04:46:08Z</dcterms:created>
  <dcterms:modified xsi:type="dcterms:W3CDTF">2012-04-19T19:23:53Z</dcterms:modified>
</cp:coreProperties>
</file>