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56" r:id="rId2"/>
    <p:sldId id="257" r:id="rId3"/>
    <p:sldId id="258" r:id="rId4"/>
    <p:sldId id="259" r:id="rId5"/>
    <p:sldId id="261" r:id="rId6"/>
    <p:sldId id="308" r:id="rId7"/>
    <p:sldId id="309" r:id="rId8"/>
    <p:sldId id="265" r:id="rId9"/>
    <p:sldId id="266" r:id="rId10"/>
    <p:sldId id="310" r:id="rId11"/>
    <p:sldId id="297" r:id="rId12"/>
    <p:sldId id="267" r:id="rId13"/>
    <p:sldId id="299" r:id="rId14"/>
    <p:sldId id="300" r:id="rId15"/>
    <p:sldId id="302" r:id="rId16"/>
    <p:sldId id="311" r:id="rId17"/>
    <p:sldId id="312"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4" r:id="rId33"/>
    <p:sldId id="286" r:id="rId34"/>
    <p:sldId id="287" r:id="rId35"/>
    <p:sldId id="304" r:id="rId36"/>
    <p:sldId id="290" r:id="rId37"/>
    <p:sldId id="305" r:id="rId38"/>
    <p:sldId id="306" r:id="rId39"/>
    <p:sldId id="307" r:id="rId40"/>
    <p:sldId id="291" r:id="rId41"/>
    <p:sldId id="292" r:id="rId42"/>
    <p:sldId id="293" r:id="rId43"/>
    <p:sldId id="294" r:id="rId44"/>
    <p:sldId id="295"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F8E"/>
    <a:srgbClr val="07094D"/>
    <a:srgbClr val="2117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34" autoAdjust="0"/>
  </p:normalViewPr>
  <p:slideViewPr>
    <p:cSldViewPr>
      <p:cViewPr>
        <p:scale>
          <a:sx n="84" d="100"/>
          <a:sy n="84" d="100"/>
        </p:scale>
        <p:origin x="-1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4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2.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1C2B24-05C0-4245-94E9-5BB7672D303B}" type="datetimeFigureOut">
              <a:rPr lang="es-EC" smtClean="0"/>
              <a:pPr/>
              <a:t>31/05/2012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944C83-E497-41BB-8498-080008A8D831}" type="slidenum">
              <a:rPr lang="es-EC" smtClean="0"/>
              <a:pPr/>
              <a:t>‹Nº›</a:t>
            </a:fld>
            <a:endParaRPr lang="es-EC"/>
          </a:p>
        </p:txBody>
      </p:sp>
    </p:spTree>
    <p:extLst>
      <p:ext uri="{BB962C8B-B14F-4D97-AF65-F5344CB8AC3E}">
        <p14:creationId xmlns:p14="http://schemas.microsoft.com/office/powerpoint/2010/main" xmlns="" val="43663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noProof="0" dirty="0"/>
          </a:p>
        </p:txBody>
      </p:sp>
      <p:sp>
        <p:nvSpPr>
          <p:cNvPr id="4" name="3 Marcador de número de diapositiva"/>
          <p:cNvSpPr>
            <a:spLocks noGrp="1"/>
          </p:cNvSpPr>
          <p:nvPr>
            <p:ph type="sldNum" sz="quarter" idx="10"/>
          </p:nvPr>
        </p:nvSpPr>
        <p:spPr/>
        <p:txBody>
          <a:bodyPr/>
          <a:lstStyle/>
          <a:p>
            <a:fld id="{4D944C83-E497-41BB-8498-080008A8D831}" type="slidenum">
              <a:rPr lang="es-EC" smtClean="0"/>
              <a:pPr/>
              <a:t>1</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4D944C83-E497-41BB-8498-080008A8D831}" type="slidenum">
              <a:rPr lang="es-EC" smtClean="0"/>
              <a:pPr/>
              <a:t>2</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4D944C83-E497-41BB-8498-080008A8D831}" type="slidenum">
              <a:rPr lang="es-EC" smtClean="0"/>
              <a:pPr/>
              <a:t>3</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4D944C83-E497-41BB-8498-080008A8D831}" type="slidenum">
              <a:rPr lang="es-EC" smtClean="0"/>
              <a:pPr/>
              <a:t>16</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3318" name="Picture 6"/>
          <p:cNvPicPr>
            <a:picLocks noChangeAspect="1" noChangeArrowheads="1"/>
          </p:cNvPicPr>
          <p:nvPr userDrawn="1"/>
        </p:nvPicPr>
        <p:blipFill>
          <a:blip r:embed="rId3" cstate="print"/>
          <a:srcRect/>
          <a:stretch>
            <a:fillRect/>
          </a:stretch>
        </p:blipFill>
        <p:spPr bwMode="auto">
          <a:xfrm>
            <a:off x="0" y="5715000"/>
            <a:ext cx="1154703" cy="1143000"/>
          </a:xfrm>
          <a:prstGeom prst="rect">
            <a:avLst/>
          </a:prstGeom>
          <a:noFill/>
          <a:ln w="9525">
            <a:noFill/>
            <a:miter lim="800000"/>
            <a:headEnd/>
            <a:tailEnd/>
          </a:ln>
          <a:effectLst/>
        </p:spPr>
      </p:pic>
      <p:sp>
        <p:nvSpPr>
          <p:cNvPr id="2" name="1 Título"/>
          <p:cNvSpPr>
            <a:spLocks noGrp="1"/>
          </p:cNvSpPr>
          <p:nvPr>
            <p:ph type="ctrTitle"/>
          </p:nvPr>
        </p:nvSpPr>
        <p:spPr>
          <a:xfrm>
            <a:off x="0" y="1828800"/>
            <a:ext cx="6477000" cy="1698625"/>
          </a:xfrm>
          <a:noFill/>
          <a:ln w="76200">
            <a:noFill/>
          </a:ln>
        </p:spPr>
        <p:style>
          <a:lnRef idx="2">
            <a:schemeClr val="accent2"/>
          </a:lnRef>
          <a:fillRef idx="1">
            <a:schemeClr val="lt1"/>
          </a:fillRef>
          <a:effectRef idx="0">
            <a:schemeClr val="accent2"/>
          </a:effectRef>
          <a:fontRef idx="none"/>
        </p:style>
        <p:txBody>
          <a:bodyPr>
            <a:normAutofit/>
          </a:bodyPr>
          <a:lstStyle>
            <a:lvl1pPr>
              <a:defRPr sz="3200" b="1" i="1">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s-ES" dirty="0" smtClean="0"/>
              <a:t>Haga clic para modificar el estilo de título del patrón</a:t>
            </a:r>
            <a:endParaRPr lang="es-EC" dirty="0"/>
          </a:p>
        </p:txBody>
      </p:sp>
      <p:sp>
        <p:nvSpPr>
          <p:cNvPr id="3" name="2 Subtítulo"/>
          <p:cNvSpPr>
            <a:spLocks noGrp="1"/>
          </p:cNvSpPr>
          <p:nvPr>
            <p:ph type="subTitle" idx="1"/>
          </p:nvPr>
        </p:nvSpPr>
        <p:spPr>
          <a:xfrm>
            <a:off x="1066800" y="4953000"/>
            <a:ext cx="4648200" cy="838200"/>
          </a:xfrm>
        </p:spPr>
        <p:txBody>
          <a:bodyPr>
            <a:normAutofit/>
          </a:bodyPr>
          <a:lstStyle>
            <a:lvl1pPr marL="0" indent="0" algn="ctr">
              <a:buNone/>
              <a:defRPr sz="1600" b="1" i="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C" dirty="0"/>
          </a:p>
        </p:txBody>
      </p:sp>
      <p:sp>
        <p:nvSpPr>
          <p:cNvPr id="4" name="3 Marcador de fecha"/>
          <p:cNvSpPr>
            <a:spLocks noGrp="1"/>
          </p:cNvSpPr>
          <p:nvPr>
            <p:ph type="dt" sz="half" idx="10"/>
          </p:nvPr>
        </p:nvSpPr>
        <p:spPr>
          <a:xfrm>
            <a:off x="0" y="6492875"/>
            <a:ext cx="2133600" cy="365125"/>
          </a:xfrm>
        </p:spPr>
        <p:txBody>
          <a:bodyPr/>
          <a:lstStyle>
            <a:lvl1pPr>
              <a:defRPr b="1">
                <a:solidFill>
                  <a:schemeClr val="accent2">
                    <a:lumMod val="50000"/>
                  </a:schemeClr>
                </a:solidFill>
                <a:effectLst>
                  <a:outerShdw blurRad="38100" dist="38100" dir="2700000" algn="tl">
                    <a:srgbClr val="000000">
                      <a:alpha val="43137"/>
                    </a:srgbClr>
                  </a:outerShdw>
                </a:effectLst>
              </a:defRPr>
            </a:lvl1pPr>
          </a:lstStyle>
          <a:p>
            <a:r>
              <a:rPr lang="es-EC" smtClean="0"/>
              <a:t>Mayo 31 de 2012</a:t>
            </a:r>
            <a:endParaRPr lang="es-EC"/>
          </a:p>
        </p:txBody>
      </p:sp>
      <p:sp>
        <p:nvSpPr>
          <p:cNvPr id="5" name="4 Marcador de pie de página"/>
          <p:cNvSpPr>
            <a:spLocks noGrp="1"/>
          </p:cNvSpPr>
          <p:nvPr>
            <p:ph type="ftr" sz="quarter" idx="11"/>
          </p:nvPr>
        </p:nvSpPr>
        <p:spPr/>
        <p:txBody>
          <a:bodyPr/>
          <a:lstStyle>
            <a:lvl1pPr>
              <a:defRPr b="1">
                <a:solidFill>
                  <a:schemeClr val="accent2">
                    <a:lumMod val="50000"/>
                  </a:schemeClr>
                </a:solidFill>
                <a:effectLst>
                  <a:outerShdw blurRad="38100" dist="38100" dir="2700000" algn="tl">
                    <a:srgbClr val="000000">
                      <a:alpha val="43137"/>
                    </a:srgbClr>
                  </a:outerShdw>
                </a:effectLst>
              </a:defRPr>
            </a:lvl1p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lvl1pPr>
              <a:defRPr b="1">
                <a:solidFill>
                  <a:schemeClr val="accent2">
                    <a:lumMod val="50000"/>
                  </a:schemeClr>
                </a:solidFill>
                <a:effectLst>
                  <a:outerShdw blurRad="38100" dist="38100" dir="2700000" algn="tl">
                    <a:srgbClr val="000000">
                      <a:alpha val="43137"/>
                    </a:srgbClr>
                  </a:outerShdw>
                </a:effectLst>
              </a:defRPr>
            </a:lvl1pPr>
          </a:lstStyle>
          <a:p>
            <a:fld id="{DA3A1B6C-1CD1-4066-8D65-7522A361006A}" type="slidenum">
              <a:rPr lang="es-EC" smtClean="0"/>
              <a:pPr/>
              <a:t>‹Nº›</a:t>
            </a:fld>
            <a:endParaRPr lang="es-EC"/>
          </a:p>
        </p:txBody>
      </p:sp>
      <p:pic>
        <p:nvPicPr>
          <p:cNvPr id="13315" name="Picture 3"/>
          <p:cNvPicPr>
            <a:picLocks noChangeAspect="1" noChangeArrowheads="1"/>
          </p:cNvPicPr>
          <p:nvPr userDrawn="1"/>
        </p:nvPicPr>
        <p:blipFill>
          <a:blip r:embed="rId4" cstate="print"/>
          <a:srcRect/>
          <a:stretch>
            <a:fillRect/>
          </a:stretch>
        </p:blipFill>
        <p:spPr bwMode="auto">
          <a:xfrm>
            <a:off x="8195733" y="0"/>
            <a:ext cx="948267" cy="1066800"/>
          </a:xfrm>
          <a:prstGeom prst="rect">
            <a:avLst/>
          </a:prstGeom>
          <a:noFill/>
          <a:ln w="9525">
            <a:noFill/>
            <a:miter lim="800000"/>
            <a:headEnd/>
            <a:tailEnd/>
          </a:ln>
          <a:effectLst/>
        </p:spPr>
      </p:pic>
      <p:sp>
        <p:nvSpPr>
          <p:cNvPr id="9" name="8 CuadroTexto"/>
          <p:cNvSpPr txBox="1"/>
          <p:nvPr userDrawn="1"/>
        </p:nvSpPr>
        <p:spPr>
          <a:xfrm>
            <a:off x="2971800" y="228600"/>
            <a:ext cx="5181600" cy="646331"/>
          </a:xfrm>
          <a:prstGeom prst="rect">
            <a:avLst/>
          </a:prstGeom>
          <a:noFill/>
        </p:spPr>
        <p:txBody>
          <a:bodyPr wrap="square" rtlCol="0">
            <a:spAutoFit/>
          </a:bodyPr>
          <a:lstStyle/>
          <a:p>
            <a:pPr algn="r"/>
            <a:r>
              <a:rPr lang="es-EC" sz="1800" b="1" i="1" noProof="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Escuela</a:t>
            </a:r>
            <a:r>
              <a:rPr lang="es-EC" sz="1800" b="1" i="1" baseline="0" noProof="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Superior Politécnica del Litoral</a:t>
            </a:r>
          </a:p>
          <a:p>
            <a:pPr algn="r"/>
            <a:r>
              <a:rPr lang="es-EC" sz="1800" b="1" i="1" baseline="0" noProof="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Materia de Graduación: Regresión Lineal Avanzada</a:t>
            </a:r>
            <a:endParaRPr lang="es-EC" sz="1800" b="1" i="1" noProof="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13 CuadroTexto"/>
          <p:cNvSpPr txBox="1"/>
          <p:nvPr userDrawn="1"/>
        </p:nvSpPr>
        <p:spPr>
          <a:xfrm>
            <a:off x="914400" y="6248400"/>
            <a:ext cx="1600200" cy="707886"/>
          </a:xfrm>
          <a:prstGeom prst="rect">
            <a:avLst/>
          </a:prstGeom>
          <a:noFill/>
        </p:spPr>
        <p:txBody>
          <a:bodyPr wrap="square" rtlCol="0">
            <a:spAutoFit/>
          </a:bodyPr>
          <a:lstStyle/>
          <a:p>
            <a:pPr algn="l"/>
            <a:r>
              <a:rPr lang="en-US" sz="4000" b="1" i="0" dirty="0" smtClean="0">
                <a:solidFill>
                  <a:srgbClr val="0C0F8E"/>
                </a:solidFill>
                <a:effectLst>
                  <a:outerShdw blurRad="38100" dist="38100" dir="2700000" algn="tl">
                    <a:srgbClr val="000000">
                      <a:alpha val="43137"/>
                    </a:srgbClr>
                  </a:outerShdw>
                </a:effectLst>
                <a:latin typeface="Aharoni" pitchFamily="2" charset="-79"/>
                <a:cs typeface="Aharoni" pitchFamily="2" charset="-79"/>
              </a:rPr>
              <a:t>RLA</a:t>
            </a:r>
            <a:endParaRPr lang="es-EC" sz="4000" b="1" i="0" dirty="0">
              <a:solidFill>
                <a:srgbClr val="0C0F8E"/>
              </a:solidFill>
              <a:effectLst>
                <a:outerShdw blurRad="38100" dist="38100" dir="2700000" algn="tl">
                  <a:srgbClr val="000000">
                    <a:alpha val="43137"/>
                  </a:srgbClr>
                </a:outerShdw>
              </a:effectLst>
              <a:latin typeface="Aharoni" pitchFamily="2" charset="-79"/>
              <a:cs typeface="Aharoni" pitchFamily="2" charset="-79"/>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r>
              <a:rPr lang="es-EC" smtClean="0"/>
              <a:t>Mayo 31 de 2012</a:t>
            </a:r>
            <a:endParaRPr lang="es-EC"/>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r>
              <a:rPr lang="es-EC" smtClean="0"/>
              <a:t>Mayo 31 de 2012</a:t>
            </a:r>
            <a:endParaRPr lang="es-EC"/>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9" name="8 Rectángulo redondeado"/>
          <p:cNvSpPr/>
          <p:nvPr userDrawn="1"/>
        </p:nvSpPr>
        <p:spPr>
          <a:xfrm>
            <a:off x="-228600" y="0"/>
            <a:ext cx="6477000" cy="1447800"/>
          </a:xfrm>
          <a:prstGeom prst="roundRect">
            <a:avLst/>
          </a:prstGeom>
          <a:gradFill>
            <a:gsLst>
              <a:gs pos="0">
                <a:srgbClr val="FFFF00"/>
              </a:gs>
              <a:gs pos="50000">
                <a:schemeClr val="accent6">
                  <a:lumMod val="75000"/>
                </a:schemeClr>
              </a:gs>
              <a:gs pos="100000">
                <a:schemeClr val="accent6">
                  <a:lumMod val="20000"/>
                  <a:lumOff val="8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redondeado"/>
          <p:cNvSpPr/>
          <p:nvPr userDrawn="1"/>
        </p:nvSpPr>
        <p:spPr>
          <a:xfrm>
            <a:off x="-152400" y="6096000"/>
            <a:ext cx="9448800" cy="762000"/>
          </a:xfrm>
          <a:prstGeom prst="roundRect">
            <a:avLst/>
          </a:prstGeom>
          <a:gradFill>
            <a:gsLst>
              <a:gs pos="0">
                <a:srgbClr val="FFFF00"/>
              </a:gs>
              <a:gs pos="50000">
                <a:schemeClr val="accent6">
                  <a:lumMod val="75000"/>
                </a:schemeClr>
              </a:gs>
              <a:gs pos="100000">
                <a:schemeClr val="accent6">
                  <a:lumMod val="20000"/>
                  <a:lumOff val="8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a:p>
        </p:txBody>
      </p:sp>
      <p:pic>
        <p:nvPicPr>
          <p:cNvPr id="7" name="6 Imagen" descr="curvas-abstractas.jpg"/>
          <p:cNvPicPr>
            <a:picLocks noChangeAspect="1"/>
          </p:cNvPicPr>
          <p:nvPr userDrawn="1"/>
        </p:nvPicPr>
        <p:blipFill>
          <a:blip r:embed="rId3" cstate="print"/>
          <a:srcRect t="17284" b="13580"/>
          <a:stretch>
            <a:fillRect/>
          </a:stretch>
        </p:blipFill>
        <p:spPr>
          <a:xfrm>
            <a:off x="5943600" y="0"/>
            <a:ext cx="3200400" cy="1447800"/>
          </a:xfrm>
          <a:prstGeom prst="rect">
            <a:avLst/>
          </a:prstGeom>
        </p:spPr>
      </p:pic>
      <p:sp>
        <p:nvSpPr>
          <p:cNvPr id="2" name="1 Título"/>
          <p:cNvSpPr>
            <a:spLocks noGrp="1"/>
          </p:cNvSpPr>
          <p:nvPr>
            <p:ph type="title"/>
          </p:nvPr>
        </p:nvSpPr>
        <p:spPr>
          <a:xfrm>
            <a:off x="-228600" y="-76200"/>
            <a:ext cx="6096000" cy="1447800"/>
          </a:xfrm>
        </p:spPr>
        <p:txBody>
          <a:bodyPr>
            <a:noAutofit/>
          </a:bodyPr>
          <a:lstStyle>
            <a:lvl1pPr>
              <a:defRPr sz="36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s-EC" noProof="0" dirty="0" smtClean="0"/>
              <a:t>Haga clic para modificar el estilo de título del patrón</a:t>
            </a:r>
            <a:endParaRPr lang="es-EC" noProof="0" dirty="0"/>
          </a:p>
        </p:txBody>
      </p:sp>
      <p:sp>
        <p:nvSpPr>
          <p:cNvPr id="3" name="2 Marcador de contenido"/>
          <p:cNvSpPr>
            <a:spLocks noGrp="1"/>
          </p:cNvSpPr>
          <p:nvPr>
            <p:ph idx="1"/>
          </p:nvPr>
        </p:nvSpPr>
        <p:spPr/>
        <p:txBody>
          <a:bodyPr/>
          <a:lstStyle>
            <a:lvl1pPr algn="just">
              <a:defRPr>
                <a:solidFill>
                  <a:schemeClr val="bg1">
                    <a:lumMod val="75000"/>
                  </a:schemeClr>
                </a:solidFill>
                <a:latin typeface="Times New Roman" pitchFamily="18" charset="0"/>
                <a:cs typeface="Times New Roman" pitchFamily="18" charset="0"/>
              </a:defRPr>
            </a:lvl1pPr>
            <a:lvl2pPr algn="just">
              <a:defRPr>
                <a:solidFill>
                  <a:schemeClr val="bg1">
                    <a:lumMod val="75000"/>
                  </a:schemeClr>
                </a:solidFill>
                <a:latin typeface="Times New Roman" pitchFamily="18" charset="0"/>
                <a:cs typeface="Times New Roman" pitchFamily="18" charset="0"/>
              </a:defRPr>
            </a:lvl2pPr>
            <a:lvl3pPr algn="just">
              <a:defRPr>
                <a:solidFill>
                  <a:schemeClr val="bg1">
                    <a:lumMod val="75000"/>
                  </a:schemeClr>
                </a:solidFill>
                <a:latin typeface="Times New Roman" pitchFamily="18" charset="0"/>
                <a:cs typeface="Times New Roman" pitchFamily="18" charset="0"/>
              </a:defRPr>
            </a:lvl3pPr>
            <a:lvl4pPr algn="just">
              <a:defRPr>
                <a:solidFill>
                  <a:schemeClr val="bg1">
                    <a:lumMod val="75000"/>
                  </a:schemeClr>
                </a:solidFill>
                <a:latin typeface="Times New Roman" pitchFamily="18" charset="0"/>
                <a:cs typeface="Times New Roman" pitchFamily="18" charset="0"/>
              </a:defRPr>
            </a:lvl4pPr>
            <a:lvl5pPr algn="just">
              <a:defRPr>
                <a:solidFill>
                  <a:schemeClr val="bg1">
                    <a:lumMod val="75000"/>
                  </a:schemeClr>
                </a:solidFill>
                <a:latin typeface="Times New Roman" pitchFamily="18" charset="0"/>
                <a:cs typeface="Times New Roman" pitchFamily="18" charset="0"/>
              </a:defRPr>
            </a:lvl5pPr>
          </a:lstStyle>
          <a:p>
            <a:pPr lvl="0"/>
            <a:r>
              <a:rPr lang="es-EC" noProof="0" dirty="0" smtClean="0"/>
              <a:t>Haga clic para modificar el estilo de texto del patrón</a:t>
            </a:r>
          </a:p>
          <a:p>
            <a:pPr lvl="1"/>
            <a:r>
              <a:rPr lang="es-EC" noProof="0" dirty="0" smtClean="0"/>
              <a:t>Segundo nivel</a:t>
            </a:r>
          </a:p>
          <a:p>
            <a:pPr lvl="2"/>
            <a:r>
              <a:rPr lang="es-EC" noProof="0" dirty="0" smtClean="0"/>
              <a:t>Tercer nivel</a:t>
            </a:r>
          </a:p>
          <a:p>
            <a:pPr lvl="3"/>
            <a:r>
              <a:rPr lang="es-EC" noProof="0" dirty="0" smtClean="0"/>
              <a:t>Cuarto nivel</a:t>
            </a:r>
          </a:p>
          <a:p>
            <a:pPr lvl="4"/>
            <a:r>
              <a:rPr lang="es-EC" noProof="0" dirty="0" smtClean="0"/>
              <a:t>Quinto nivel</a:t>
            </a:r>
            <a:endParaRPr lang="es-EC" noProof="0" dirty="0"/>
          </a:p>
        </p:txBody>
      </p:sp>
      <p:sp>
        <p:nvSpPr>
          <p:cNvPr id="4" name="3 Marcador de fecha"/>
          <p:cNvSpPr>
            <a:spLocks noGrp="1"/>
          </p:cNvSpPr>
          <p:nvPr>
            <p:ph type="dt" sz="half" idx="10"/>
          </p:nvPr>
        </p:nvSpPr>
        <p:spPr>
          <a:xfrm>
            <a:off x="457200" y="6356351"/>
            <a:ext cx="1524000" cy="349250"/>
          </a:xfrm>
        </p:spPr>
        <p:txBody>
          <a:bodyPr/>
          <a:lstStyle>
            <a:lvl1pPr>
              <a:defRPr sz="1300" b="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s-EC" smtClean="0"/>
              <a:t>Mayo 31 de 2012</a:t>
            </a:r>
            <a:endParaRPr lang="es-EC" dirty="0"/>
          </a:p>
        </p:txBody>
      </p:sp>
      <p:sp>
        <p:nvSpPr>
          <p:cNvPr id="5" name="4 Marcador de pie de página"/>
          <p:cNvSpPr>
            <a:spLocks noGrp="1"/>
          </p:cNvSpPr>
          <p:nvPr>
            <p:ph type="ftr" sz="quarter" idx="11"/>
          </p:nvPr>
        </p:nvSpPr>
        <p:spPr>
          <a:xfrm>
            <a:off x="2819400" y="6280150"/>
            <a:ext cx="3886200" cy="501650"/>
          </a:xfrm>
        </p:spPr>
        <p:txBody>
          <a:bodyPr/>
          <a:lstStyle>
            <a:lvl1pPr>
              <a:defRPr sz="1300" b="1" i="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a:xfrm>
            <a:off x="7848600" y="6356351"/>
            <a:ext cx="838200" cy="349250"/>
          </a:xfrm>
        </p:spPr>
        <p:txBody>
          <a:bodyPr/>
          <a:lstStyle>
            <a:lvl1pPr algn="ctr">
              <a:defRPr sz="1300" b="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defRPr>
            </a:lvl1pPr>
          </a:lstStyle>
          <a:p>
            <a:fld id="{DA3A1B6C-1CD1-4066-8D65-7522A361006A}"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es-EC" smtClean="0"/>
              <a:t>Mayo 31 de 2012</a:t>
            </a:r>
            <a:endParaRPr lang="es-EC"/>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r>
              <a:rPr lang="es-EC" smtClean="0"/>
              <a:t>Mayo 31 de 2012</a:t>
            </a:r>
            <a:endParaRPr lang="es-EC"/>
          </a:p>
        </p:txBody>
      </p:sp>
      <p:sp>
        <p:nvSpPr>
          <p:cNvPr id="6" name="5 Marcador de pie de página"/>
          <p:cNvSpPr>
            <a:spLocks noGrp="1"/>
          </p:cNvSpPr>
          <p:nvPr>
            <p:ph type="ftr" sz="quarter" idx="11"/>
          </p:nvPr>
        </p:nvSpPr>
        <p:spPr/>
        <p:txBody>
          <a:bodyPr/>
          <a:lstStyle/>
          <a:p>
            <a:r>
              <a:rPr lang="es-EC" smtClean="0"/>
              <a:t>Selección de Modelos y Pruebas de Homocedasticidad Macías S. , Pincay C.</a:t>
            </a:r>
            <a:endParaRPr lang="es-EC"/>
          </a:p>
        </p:txBody>
      </p:sp>
      <p:sp>
        <p:nvSpPr>
          <p:cNvPr id="7" name="6 Marcador de número de diapositiva"/>
          <p:cNvSpPr>
            <a:spLocks noGrp="1"/>
          </p:cNvSpPr>
          <p:nvPr>
            <p:ph type="sldNum" sz="quarter" idx="12"/>
          </p:nvPr>
        </p:nvSpPr>
        <p:spPr/>
        <p:txBody>
          <a:bodyPr/>
          <a:lstStyle/>
          <a:p>
            <a:fld id="{DA3A1B6C-1CD1-4066-8D65-7522A361006A}"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r>
              <a:rPr lang="es-EC" smtClean="0"/>
              <a:t>Mayo 31 de 2012</a:t>
            </a:r>
            <a:endParaRPr lang="es-EC"/>
          </a:p>
        </p:txBody>
      </p:sp>
      <p:sp>
        <p:nvSpPr>
          <p:cNvPr id="8" name="7 Marcador de pie de página"/>
          <p:cNvSpPr>
            <a:spLocks noGrp="1"/>
          </p:cNvSpPr>
          <p:nvPr>
            <p:ph type="ftr" sz="quarter" idx="11"/>
          </p:nvPr>
        </p:nvSpPr>
        <p:spPr/>
        <p:txBody>
          <a:bodyPr/>
          <a:lstStyle/>
          <a:p>
            <a:r>
              <a:rPr lang="es-EC" smtClean="0"/>
              <a:t>Selección de Modelos y Pruebas de Homocedasticidad Macías S. , Pincay C.</a:t>
            </a:r>
            <a:endParaRPr lang="es-EC"/>
          </a:p>
        </p:txBody>
      </p:sp>
      <p:sp>
        <p:nvSpPr>
          <p:cNvPr id="9" name="8 Marcador de número de diapositiva"/>
          <p:cNvSpPr>
            <a:spLocks noGrp="1"/>
          </p:cNvSpPr>
          <p:nvPr>
            <p:ph type="sldNum" sz="quarter" idx="12"/>
          </p:nvPr>
        </p:nvSpPr>
        <p:spPr/>
        <p:txBody>
          <a:bodyPr/>
          <a:lstStyle/>
          <a:p>
            <a:fld id="{DA3A1B6C-1CD1-4066-8D65-7522A361006A}"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r>
              <a:rPr lang="es-EC" smtClean="0"/>
              <a:t>Mayo 31 de 2012</a:t>
            </a:r>
            <a:endParaRPr lang="es-EC"/>
          </a:p>
        </p:txBody>
      </p:sp>
      <p:sp>
        <p:nvSpPr>
          <p:cNvPr id="4" name="3 Marcador de pie de página"/>
          <p:cNvSpPr>
            <a:spLocks noGrp="1"/>
          </p:cNvSpPr>
          <p:nvPr>
            <p:ph type="ftr" sz="quarter" idx="11"/>
          </p:nvPr>
        </p:nvSpPr>
        <p:spPr/>
        <p:txBody>
          <a:bodyPr/>
          <a:lstStyle/>
          <a:p>
            <a:r>
              <a:rPr lang="es-EC" smtClean="0"/>
              <a:t>Selección de Modelos y Pruebas de Homocedasticidad Macías S. , Pincay C.</a:t>
            </a:r>
            <a:endParaRPr lang="es-EC"/>
          </a:p>
        </p:txBody>
      </p:sp>
      <p:sp>
        <p:nvSpPr>
          <p:cNvPr id="5" name="4 Marcador de número de diapositiva"/>
          <p:cNvSpPr>
            <a:spLocks noGrp="1"/>
          </p:cNvSpPr>
          <p:nvPr>
            <p:ph type="sldNum" sz="quarter" idx="12"/>
          </p:nvPr>
        </p:nvSpPr>
        <p:spPr/>
        <p:txBody>
          <a:bodyPr/>
          <a:lstStyle/>
          <a:p>
            <a:fld id="{DA3A1B6C-1CD1-4066-8D65-7522A361006A}"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smtClean="0"/>
              <a:t>Mayo 31 de 2012</a:t>
            </a:r>
            <a:endParaRPr lang="es-EC"/>
          </a:p>
        </p:txBody>
      </p:sp>
      <p:sp>
        <p:nvSpPr>
          <p:cNvPr id="3" name="2 Marcador de pie de página"/>
          <p:cNvSpPr>
            <a:spLocks noGrp="1"/>
          </p:cNvSpPr>
          <p:nvPr>
            <p:ph type="ftr" sz="quarter" idx="11"/>
          </p:nvPr>
        </p:nvSpPr>
        <p:spPr/>
        <p:txBody>
          <a:bodyPr/>
          <a:lstStyle/>
          <a:p>
            <a:r>
              <a:rPr lang="es-EC" smtClean="0"/>
              <a:t>Selección de Modelos y Pruebas de Homocedasticidad Macías S. , Pincay C.</a:t>
            </a:r>
            <a:endParaRPr lang="es-EC"/>
          </a:p>
        </p:txBody>
      </p:sp>
      <p:sp>
        <p:nvSpPr>
          <p:cNvPr id="4" name="3 Marcador de número de diapositiva"/>
          <p:cNvSpPr>
            <a:spLocks noGrp="1"/>
          </p:cNvSpPr>
          <p:nvPr>
            <p:ph type="sldNum" sz="quarter" idx="12"/>
          </p:nvPr>
        </p:nvSpPr>
        <p:spPr/>
        <p:txBody>
          <a:bodyPr/>
          <a:lstStyle/>
          <a:p>
            <a:fld id="{DA3A1B6C-1CD1-4066-8D65-7522A361006A}"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C" smtClean="0"/>
              <a:t>Mayo 31 de 2012</a:t>
            </a:r>
            <a:endParaRPr lang="es-EC"/>
          </a:p>
        </p:txBody>
      </p:sp>
      <p:sp>
        <p:nvSpPr>
          <p:cNvPr id="6" name="5 Marcador de pie de página"/>
          <p:cNvSpPr>
            <a:spLocks noGrp="1"/>
          </p:cNvSpPr>
          <p:nvPr>
            <p:ph type="ftr" sz="quarter" idx="11"/>
          </p:nvPr>
        </p:nvSpPr>
        <p:spPr/>
        <p:txBody>
          <a:bodyPr/>
          <a:lstStyle/>
          <a:p>
            <a:r>
              <a:rPr lang="es-EC" smtClean="0"/>
              <a:t>Selección de Modelos y Pruebas de Homocedasticidad Macías S. , Pincay C.</a:t>
            </a:r>
            <a:endParaRPr lang="es-EC"/>
          </a:p>
        </p:txBody>
      </p:sp>
      <p:sp>
        <p:nvSpPr>
          <p:cNvPr id="7" name="6 Marcador de número de diapositiva"/>
          <p:cNvSpPr>
            <a:spLocks noGrp="1"/>
          </p:cNvSpPr>
          <p:nvPr>
            <p:ph type="sldNum" sz="quarter" idx="12"/>
          </p:nvPr>
        </p:nvSpPr>
        <p:spPr/>
        <p:txBody>
          <a:bodyPr/>
          <a:lstStyle/>
          <a:p>
            <a:fld id="{DA3A1B6C-1CD1-4066-8D65-7522A361006A}"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C" smtClean="0"/>
              <a:t>Mayo 31 de 2012</a:t>
            </a:r>
            <a:endParaRPr lang="es-EC"/>
          </a:p>
        </p:txBody>
      </p:sp>
      <p:sp>
        <p:nvSpPr>
          <p:cNvPr id="6" name="5 Marcador de pie de página"/>
          <p:cNvSpPr>
            <a:spLocks noGrp="1"/>
          </p:cNvSpPr>
          <p:nvPr>
            <p:ph type="ftr" sz="quarter" idx="11"/>
          </p:nvPr>
        </p:nvSpPr>
        <p:spPr/>
        <p:txBody>
          <a:bodyPr/>
          <a:lstStyle/>
          <a:p>
            <a:r>
              <a:rPr lang="es-EC" smtClean="0"/>
              <a:t>Selección de Modelos y Pruebas de Homocedasticidad Macías S. , Pincay C.</a:t>
            </a:r>
            <a:endParaRPr lang="es-EC"/>
          </a:p>
        </p:txBody>
      </p:sp>
      <p:sp>
        <p:nvSpPr>
          <p:cNvPr id="7" name="6 Marcador de número de diapositiva"/>
          <p:cNvSpPr>
            <a:spLocks noGrp="1"/>
          </p:cNvSpPr>
          <p:nvPr>
            <p:ph type="sldNum" sz="quarter" idx="12"/>
          </p:nvPr>
        </p:nvSpPr>
        <p:spPr/>
        <p:txBody>
          <a:bodyPr/>
          <a:lstStyle/>
          <a:p>
            <a:fld id="{DA3A1B6C-1CD1-4066-8D65-7522A361006A}"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C" smtClean="0"/>
              <a:t>Mayo 31 de 2012</a:t>
            </a:r>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C" smtClean="0"/>
              <a:t>Selección de Modelos y Pruebas de Homocedasticidad Macías S. , Pincay C.</a:t>
            </a:r>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A1B6C-1CD1-4066-8D65-7522A361006A}"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29.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3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4.xml"/><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7.bin"/><Relationship Id="rId11" Type="http://schemas.openxmlformats.org/officeDocument/2006/relationships/oleObject" Target="../embeddings/oleObject42.bin"/><Relationship Id="rId5" Type="http://schemas.openxmlformats.org/officeDocument/2006/relationships/oleObject" Target="../embeddings/oleObject36.bin"/><Relationship Id="rId10" Type="http://schemas.openxmlformats.org/officeDocument/2006/relationships/oleObject" Target="../embeddings/oleObject41.bin"/><Relationship Id="rId4" Type="http://schemas.openxmlformats.org/officeDocument/2006/relationships/image" Target="../media/image46.emf"/><Relationship Id="rId9" Type="http://schemas.openxmlformats.org/officeDocument/2006/relationships/oleObject" Target="../embeddings/oleObject40.bin"/></Relationships>
</file>

<file path=ppt/slides/_rels/slide1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45.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53.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58.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 Id="rId9"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0" y="1524000"/>
            <a:ext cx="6477000" cy="1698625"/>
          </a:xfrm>
        </p:spPr>
        <p:txBody>
          <a:bodyPr>
            <a:normAutofit fontScale="90000"/>
          </a:bodyPr>
          <a:lstStyle/>
          <a:p>
            <a:r>
              <a:rPr lang="es-ES" dirty="0" smtClean="0"/>
              <a:t>“Construcción de Software para Regresión: El Caso de Selección de Modelos y Pruebas de </a:t>
            </a:r>
            <a:r>
              <a:rPr lang="es-ES" dirty="0" err="1" smtClean="0"/>
              <a:t>Homocedasticidad</a:t>
            </a:r>
            <a:r>
              <a:rPr lang="es-ES" dirty="0" smtClean="0"/>
              <a:t>” </a:t>
            </a:r>
            <a:endParaRPr lang="es-ES" dirty="0"/>
          </a:p>
        </p:txBody>
      </p:sp>
      <p:sp>
        <p:nvSpPr>
          <p:cNvPr id="3" name="2 Subtítulo"/>
          <p:cNvSpPr>
            <a:spLocks noGrp="1"/>
          </p:cNvSpPr>
          <p:nvPr>
            <p:ph type="subTitle" idx="1"/>
          </p:nvPr>
        </p:nvSpPr>
        <p:spPr>
          <a:xfrm>
            <a:off x="838200" y="4953000"/>
            <a:ext cx="4648200" cy="1752600"/>
          </a:xfrm>
        </p:spPr>
        <p:txBody>
          <a:bodyPr>
            <a:normAutofit/>
          </a:bodyPr>
          <a:lstStyle/>
          <a:p>
            <a:r>
              <a:rPr lang="es-EC" sz="2000" dirty="0">
                <a:solidFill>
                  <a:srgbClr val="7030A0"/>
                </a:solidFill>
              </a:rPr>
              <a:t>G</a:t>
            </a:r>
            <a:r>
              <a:rPr lang="es-EC" sz="2000" dirty="0" smtClean="0">
                <a:solidFill>
                  <a:srgbClr val="7030A0"/>
                </a:solidFill>
              </a:rPr>
              <a:t>raduandos: </a:t>
            </a:r>
          </a:p>
          <a:p>
            <a:r>
              <a:rPr lang="es-EC" sz="2000" dirty="0" smtClean="0">
                <a:solidFill>
                  <a:srgbClr val="7030A0"/>
                </a:solidFill>
              </a:rPr>
              <a:t>Macías  Cabrera Sindy Victoria</a:t>
            </a:r>
          </a:p>
          <a:p>
            <a:r>
              <a:rPr lang="es-EC" sz="2000" dirty="0" smtClean="0">
                <a:solidFill>
                  <a:srgbClr val="7030A0"/>
                </a:solidFill>
              </a:rPr>
              <a:t>Pincay  Chiquito César Alfonso</a:t>
            </a:r>
            <a:endParaRPr lang="es-EC" sz="2000" dirty="0">
              <a:solidFill>
                <a:srgbClr val="7030A0"/>
              </a:solidFill>
            </a:endParaRPr>
          </a:p>
        </p:txBody>
      </p:sp>
      <p:sp>
        <p:nvSpPr>
          <p:cNvPr id="4" name="2 Subtítulo"/>
          <p:cNvSpPr txBox="1">
            <a:spLocks/>
          </p:cNvSpPr>
          <p:nvPr/>
        </p:nvSpPr>
        <p:spPr>
          <a:xfrm>
            <a:off x="0" y="3581400"/>
            <a:ext cx="6473952" cy="1143000"/>
          </a:xfrm>
          <a:prstGeom prst="rect">
            <a:avLst/>
          </a:prstGeom>
        </p:spPr>
        <p:txBody>
          <a:bodyPr vert="horz" lIns="91440" tIns="45720" rIns="91440" bIns="45720" rtlCol="0">
            <a:normAutofit/>
          </a:bodyPr>
          <a:lstStyle>
            <a:lvl1pPr marL="0" indent="0" algn="r">
              <a:buNone/>
              <a:defRPr sz="2000">
                <a:solidFill>
                  <a:schemeClr val="accent6">
                    <a:lumMod val="5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lgn="ctr">
              <a:spcBef>
                <a:spcPct val="20000"/>
              </a:spcBef>
            </a:pPr>
            <a:r>
              <a:rPr lang="es-EC" b="1" dirty="0">
                <a:solidFill>
                  <a:schemeClr val="tx1"/>
                </a:solidFill>
                <a:latin typeface="Times New Roman" pitchFamily="18" charset="0"/>
                <a:cs typeface="Times New Roman" pitchFamily="18" charset="0"/>
              </a:rPr>
              <a:t>Previa a la obtención del Título de:</a:t>
            </a:r>
          </a:p>
          <a:p>
            <a:pPr lvl="0" algn="ctr">
              <a:spcBef>
                <a:spcPct val="20000"/>
              </a:spcBef>
            </a:pPr>
            <a:r>
              <a:rPr lang="es-EC" b="1" dirty="0">
                <a:solidFill>
                  <a:schemeClr val="tx1"/>
                </a:solidFill>
                <a:latin typeface="Times New Roman" pitchFamily="18" charset="0"/>
                <a:cs typeface="Times New Roman" pitchFamily="18" charset="0"/>
              </a:rPr>
              <a:t>INGENIERO EN ESTADÍSTICA INFORMÁTICA</a:t>
            </a:r>
            <a:endParaRPr kumimoji="0" lang="es-EC"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a:t>
            </a:r>
            <a:r>
              <a:rPr lang="es-EC" dirty="0" smtClean="0"/>
              <a:t> Estimación de los Parámetros</a:t>
            </a:r>
            <a:endParaRPr lang="es-EC" dirty="0"/>
          </a:p>
        </p:txBody>
      </p:sp>
      <p:sp>
        <p:nvSpPr>
          <p:cNvPr id="3" name="2 Marcador de contenido"/>
          <p:cNvSpPr>
            <a:spLocks noGrp="1"/>
          </p:cNvSpPr>
          <p:nvPr>
            <p:ph idx="1"/>
          </p:nvPr>
        </p:nvSpPr>
        <p:spPr/>
        <p:txBody>
          <a:bodyPr/>
          <a:lstStyle/>
          <a:p>
            <a:r>
              <a:rPr lang="es-ES" dirty="0" smtClean="0">
                <a:effectLst>
                  <a:outerShdw blurRad="38100" dist="38100" dir="2700000" algn="tl">
                    <a:srgbClr val="000000">
                      <a:alpha val="43137"/>
                    </a:srgbClr>
                  </a:outerShdw>
                </a:effectLst>
              </a:rPr>
              <a:t>Aplicando el criterio de las derivadas</a:t>
            </a:r>
            <a:endParaRPr lang="es-ES" dirty="0" smtClean="0">
              <a:effectLst>
                <a:outerShdw blurRad="38100" dist="38100" dir="2700000" algn="tl">
                  <a:srgbClr val="000000">
                    <a:alpha val="43137"/>
                  </a:srgbClr>
                </a:outerShdw>
              </a:effectLst>
            </a:endParaRPr>
          </a:p>
          <a:p>
            <a:pPr>
              <a:buNone/>
            </a:pPr>
            <a:r>
              <a:rPr lang="es-ES" b="1" dirty="0" smtClean="0"/>
              <a:t>	</a:t>
            </a:r>
            <a:endParaRPr lang="es-EC" b="1"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10</a:t>
            </a:fld>
            <a:endParaRPr lang="es-EC" dirty="0"/>
          </a:p>
        </p:txBody>
      </p:sp>
      <p:graphicFrame>
        <p:nvGraphicFramePr>
          <p:cNvPr id="68611" name="Object 3"/>
          <p:cNvGraphicFramePr>
            <a:graphicFrameLocks noChangeAspect="1"/>
          </p:cNvGraphicFramePr>
          <p:nvPr/>
        </p:nvGraphicFramePr>
        <p:xfrm>
          <a:off x="990600" y="2362200"/>
          <a:ext cx="2622550" cy="3063970"/>
        </p:xfrm>
        <a:graphic>
          <a:graphicData uri="http://schemas.openxmlformats.org/presentationml/2006/ole">
            <p:oleObj spid="_x0000_s68611" name="Equation" r:id="rId3" imgW="1282680" imgH="1498320" progId="Equation.DSMT4">
              <p:embed/>
            </p:oleObj>
          </a:graphicData>
        </a:graphic>
      </p:graphicFrame>
      <p:sp>
        <p:nvSpPr>
          <p:cNvPr id="9" name="8 Flecha derecha"/>
          <p:cNvSpPr/>
          <p:nvPr/>
        </p:nvSpPr>
        <p:spPr>
          <a:xfrm>
            <a:off x="3810000" y="3505200"/>
            <a:ext cx="1143000" cy="4572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graphicFrame>
        <p:nvGraphicFramePr>
          <p:cNvPr id="68612" name="Object 4"/>
          <p:cNvGraphicFramePr>
            <a:graphicFrameLocks noChangeAspect="1"/>
          </p:cNvGraphicFramePr>
          <p:nvPr/>
        </p:nvGraphicFramePr>
        <p:xfrm>
          <a:off x="5105400" y="3200400"/>
          <a:ext cx="1905000" cy="533400"/>
        </p:xfrm>
        <a:graphic>
          <a:graphicData uri="http://schemas.openxmlformats.org/presentationml/2006/ole">
            <p:oleObj spid="_x0000_s68612" name="Equation" r:id="rId4" imgW="1079280" imgH="228600" progId="Equation.DSMT4">
              <p:embed/>
            </p:oleObj>
          </a:graphicData>
        </a:graphic>
      </p:graphicFrame>
      <p:graphicFrame>
        <p:nvGraphicFramePr>
          <p:cNvPr id="68613" name="Object 5"/>
          <p:cNvGraphicFramePr>
            <a:graphicFrameLocks noChangeAspect="1"/>
          </p:cNvGraphicFramePr>
          <p:nvPr/>
        </p:nvGraphicFramePr>
        <p:xfrm>
          <a:off x="5181600" y="3886200"/>
          <a:ext cx="1752600" cy="381000"/>
        </p:xfrm>
        <a:graphic>
          <a:graphicData uri="http://schemas.openxmlformats.org/presentationml/2006/ole">
            <p:oleObj spid="_x0000_s68613" name="Equation" r:id="rId5" imgW="1079280" imgH="228600" progId="Equation.DSMT4">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a:t>
            </a:r>
            <a:r>
              <a:rPr lang="es-EC" dirty="0" smtClean="0"/>
              <a:t> Estimación de los Parámetros</a:t>
            </a:r>
            <a:endParaRPr lang="es-EC" dirty="0"/>
          </a:p>
        </p:txBody>
      </p:sp>
      <p:sp>
        <p:nvSpPr>
          <p:cNvPr id="3" name="2 Marcador de contenido"/>
          <p:cNvSpPr>
            <a:spLocks noGrp="1"/>
          </p:cNvSpPr>
          <p:nvPr>
            <p:ph idx="1"/>
          </p:nvPr>
        </p:nvSpPr>
        <p:spPr/>
        <p:txBody>
          <a:bodyPr/>
          <a:lstStyle/>
          <a:p>
            <a:r>
              <a:rPr lang="es-ES" b="1" dirty="0" smtClean="0">
                <a:effectLst>
                  <a:outerShdw blurRad="38100" dist="38100" dir="2700000" algn="tl">
                    <a:srgbClr val="000000">
                      <a:alpha val="43137"/>
                    </a:srgbClr>
                  </a:outerShdw>
                </a:effectLst>
              </a:rPr>
              <a:t>Estimación por Máxima Verosimilitud</a:t>
            </a:r>
          </a:p>
          <a:p>
            <a:pPr>
              <a:buNone/>
            </a:pPr>
            <a:r>
              <a:rPr lang="es-ES" b="1" dirty="0" smtClean="0">
                <a:effectLst>
                  <a:outerShdw blurRad="38100" dist="38100" dir="2700000" algn="tl">
                    <a:srgbClr val="000000">
                      <a:alpha val="43137"/>
                    </a:srgbClr>
                  </a:outerShdw>
                </a:effectLst>
              </a:rPr>
              <a:t> 	</a:t>
            </a:r>
            <a:r>
              <a:rPr lang="es-ES" dirty="0" smtClean="0"/>
              <a:t>Este método se basa, en la distribución del error. </a:t>
            </a:r>
            <a:r>
              <a:rPr lang="es-ES" dirty="0" smtClean="0"/>
              <a:t>De acuerdo a líneas previas se dijo que el error tiene distribuci</a:t>
            </a:r>
            <a:r>
              <a:rPr lang="es-ES" dirty="0" smtClean="0"/>
              <a:t>ón Normal, por lo que la distribución de </a:t>
            </a:r>
            <a:r>
              <a:rPr lang="es-ES" dirty="0" smtClean="0"/>
              <a:t>     es también Normal:                    </a:t>
            </a:r>
            <a:endParaRPr lang="es-ES" dirty="0" smtClean="0"/>
          </a:p>
          <a:p>
            <a:pPr>
              <a:buNone/>
            </a:pPr>
            <a:r>
              <a:rPr lang="es-ES" dirty="0" smtClean="0"/>
              <a:t>	</a:t>
            </a:r>
            <a:endParaRPr lang="es-EC" b="1" dirty="0">
              <a:effectLst>
                <a:outerShdw blurRad="38100" dist="38100" dir="2700000" algn="tl">
                  <a:srgbClr val="000000">
                    <a:alpha val="43137"/>
                  </a:srgbClr>
                </a:outerShdw>
              </a:effectLst>
            </a:endParaRPr>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11</a:t>
            </a:fld>
            <a:endParaRPr lang="es-EC" dirty="0"/>
          </a:p>
        </p:txBody>
      </p:sp>
      <p:graphicFrame>
        <p:nvGraphicFramePr>
          <p:cNvPr id="51202" name="Object 2"/>
          <p:cNvGraphicFramePr>
            <a:graphicFrameLocks noChangeAspect="1"/>
          </p:cNvGraphicFramePr>
          <p:nvPr/>
        </p:nvGraphicFramePr>
        <p:xfrm>
          <a:off x="2449513" y="4495800"/>
          <a:ext cx="4017962" cy="508000"/>
        </p:xfrm>
        <a:graphic>
          <a:graphicData uri="http://schemas.openxmlformats.org/presentationml/2006/ole">
            <p:oleObj spid="_x0000_s51206" name="Equation" r:id="rId3" imgW="2171520" imgH="279360" progId="Equation.DSMT4">
              <p:embed/>
            </p:oleObj>
          </a:graphicData>
        </a:graphic>
      </p:graphicFrame>
      <p:graphicFrame>
        <p:nvGraphicFramePr>
          <p:cNvPr id="51207" name="Object 7"/>
          <p:cNvGraphicFramePr>
            <a:graphicFrameLocks noChangeAspect="1"/>
          </p:cNvGraphicFramePr>
          <p:nvPr/>
        </p:nvGraphicFramePr>
        <p:xfrm>
          <a:off x="3429000" y="3798887"/>
          <a:ext cx="328613" cy="392113"/>
        </p:xfrm>
        <a:graphic>
          <a:graphicData uri="http://schemas.openxmlformats.org/presentationml/2006/ole">
            <p:oleObj spid="_x0000_s51207" name="Equation" r:id="rId4" imgW="177480" imgH="21564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a:t>
            </a:r>
            <a:r>
              <a:rPr lang="es-EC" dirty="0" smtClean="0"/>
              <a:t> Estimación de los Parámetros</a:t>
            </a:r>
            <a:endParaRPr lang="es-EC" dirty="0"/>
          </a:p>
        </p:txBody>
      </p:sp>
      <p:sp>
        <p:nvSpPr>
          <p:cNvPr id="3" name="2 Marcador de contenido"/>
          <p:cNvSpPr>
            <a:spLocks noGrp="1"/>
          </p:cNvSpPr>
          <p:nvPr>
            <p:ph idx="1"/>
          </p:nvPr>
        </p:nvSpPr>
        <p:spPr/>
        <p:txBody>
          <a:bodyPr/>
          <a:lstStyle/>
          <a:p>
            <a:r>
              <a:rPr lang="es-ES" dirty="0" smtClean="0"/>
              <a:t>La  expresión  de  la  función  de  densidad</a:t>
            </a:r>
          </a:p>
          <a:p>
            <a:pPr>
              <a:buNone/>
            </a:pPr>
            <a:r>
              <a:rPr lang="es-ES" dirty="0" smtClean="0"/>
              <a:t>	</a:t>
            </a:r>
          </a:p>
          <a:p>
            <a:pPr>
              <a:buNone/>
            </a:pPr>
            <a:r>
              <a:rPr lang="es-ES" dirty="0" smtClean="0"/>
              <a:t>	conjunta para el vector           es la siguiente:</a:t>
            </a:r>
            <a:endParaRPr lang="es-EC" dirty="0" smtClean="0"/>
          </a:p>
          <a:p>
            <a:pPr>
              <a:buNone/>
            </a:pPr>
            <a:endParaRPr lang="es-EC"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12</a:t>
            </a:fld>
            <a:endParaRPr lang="es-EC" dirty="0"/>
          </a:p>
        </p:txBody>
      </p:sp>
      <p:graphicFrame>
        <p:nvGraphicFramePr>
          <p:cNvPr id="53250" name="Object 2"/>
          <p:cNvGraphicFramePr>
            <a:graphicFrameLocks noChangeAspect="1"/>
          </p:cNvGraphicFramePr>
          <p:nvPr/>
        </p:nvGraphicFramePr>
        <p:xfrm>
          <a:off x="1163638" y="3810000"/>
          <a:ext cx="6932612" cy="1828800"/>
        </p:xfrm>
        <a:graphic>
          <a:graphicData uri="http://schemas.openxmlformats.org/presentationml/2006/ole">
            <p:oleObj spid="_x0000_s53258" name="Equation" r:id="rId3" imgW="4025880" imgH="939600" progId="Equation.DSMT4">
              <p:embed/>
            </p:oleObj>
          </a:graphicData>
        </a:graphic>
      </p:graphicFrame>
      <p:graphicFrame>
        <p:nvGraphicFramePr>
          <p:cNvPr id="53251" name="Object 3"/>
          <p:cNvGraphicFramePr>
            <a:graphicFrameLocks noChangeAspect="1"/>
          </p:cNvGraphicFramePr>
          <p:nvPr/>
        </p:nvGraphicFramePr>
        <p:xfrm>
          <a:off x="4724400" y="2438400"/>
          <a:ext cx="990600" cy="1371600"/>
        </p:xfrm>
        <a:graphic>
          <a:graphicData uri="http://schemas.openxmlformats.org/presentationml/2006/ole">
            <p:oleObj spid="_x0000_s53259" name="Equation" r:id="rId4" imgW="622030" imgH="939392"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a:t>
            </a:r>
            <a:r>
              <a:rPr lang="es-EC" dirty="0" smtClean="0"/>
              <a:t> Estimación de los Parámetros</a:t>
            </a:r>
            <a:endParaRPr lang="es-EC" dirty="0"/>
          </a:p>
        </p:txBody>
      </p:sp>
      <p:sp>
        <p:nvSpPr>
          <p:cNvPr id="3" name="2 Marcador de contenido"/>
          <p:cNvSpPr>
            <a:spLocks noGrp="1"/>
          </p:cNvSpPr>
          <p:nvPr>
            <p:ph idx="1"/>
          </p:nvPr>
        </p:nvSpPr>
        <p:spPr/>
        <p:txBody>
          <a:bodyPr>
            <a:normAutofit/>
          </a:bodyPr>
          <a:lstStyle/>
          <a:p>
            <a:r>
              <a:rPr lang="es-EC" dirty="0" smtClean="0"/>
              <a:t>Basados a la expresión anterior se tiene que la función de verosimilitud </a:t>
            </a:r>
            <a:r>
              <a:rPr lang="es-EC" dirty="0" smtClean="0"/>
              <a:t>en forma matricial y  en termino de los parámetros      es </a:t>
            </a:r>
            <a:r>
              <a:rPr lang="es-EC" dirty="0" smtClean="0"/>
              <a:t>la siguiente:</a:t>
            </a:r>
          </a:p>
          <a:p>
            <a:endParaRPr lang="es-EC" dirty="0" smtClean="0"/>
          </a:p>
          <a:p>
            <a:endParaRPr lang="es-EC" dirty="0" smtClean="0"/>
          </a:p>
          <a:p>
            <a:pPr>
              <a:buNone/>
            </a:pPr>
            <a:endParaRPr lang="es-EC" dirty="0" smtClean="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dirty="0" smtClean="0"/>
              <a:t>Selección de Modelos y Pruebas de </a:t>
            </a:r>
            <a:r>
              <a:rPr lang="es-EC" dirty="0" err="1" smtClean="0"/>
              <a:t>Homocedasticidad</a:t>
            </a:r>
            <a:r>
              <a:rPr lang="es-EC" dirty="0" smtClean="0"/>
              <a:t>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13</a:t>
            </a:fld>
            <a:endParaRPr lang="es-EC" dirty="0"/>
          </a:p>
        </p:txBody>
      </p:sp>
      <p:graphicFrame>
        <p:nvGraphicFramePr>
          <p:cNvPr id="54274" name="Object 2"/>
          <p:cNvGraphicFramePr>
            <a:graphicFrameLocks noChangeAspect="1"/>
          </p:cNvGraphicFramePr>
          <p:nvPr/>
        </p:nvGraphicFramePr>
        <p:xfrm>
          <a:off x="2133600" y="3733800"/>
          <a:ext cx="5029200" cy="1066800"/>
        </p:xfrm>
        <a:graphic>
          <a:graphicData uri="http://schemas.openxmlformats.org/presentationml/2006/ole">
            <p:oleObj spid="_x0000_s54278" name="Equation" r:id="rId3" imgW="2374900" imgH="457200" progId="Equation.DSMT4">
              <p:embed/>
            </p:oleObj>
          </a:graphicData>
        </a:graphic>
      </p:graphicFrame>
      <p:graphicFrame>
        <p:nvGraphicFramePr>
          <p:cNvPr id="54279" name="Object 7"/>
          <p:cNvGraphicFramePr>
            <a:graphicFrameLocks noChangeAspect="1"/>
          </p:cNvGraphicFramePr>
          <p:nvPr/>
        </p:nvGraphicFramePr>
        <p:xfrm>
          <a:off x="6629400" y="2590800"/>
          <a:ext cx="673100" cy="533400"/>
        </p:xfrm>
        <a:graphic>
          <a:graphicData uri="http://schemas.openxmlformats.org/presentationml/2006/ole">
            <p:oleObj spid="_x0000_s54279" name="Equation" r:id="rId4" imgW="317160" imgH="22860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a:t>
            </a:r>
            <a:r>
              <a:rPr lang="es-EC" dirty="0" smtClean="0"/>
              <a:t> Estimación de los Parámetros</a:t>
            </a:r>
            <a:endParaRPr lang="es-EC" dirty="0"/>
          </a:p>
        </p:txBody>
      </p:sp>
      <p:sp>
        <p:nvSpPr>
          <p:cNvPr id="3" name="2 Marcador de contenido"/>
          <p:cNvSpPr>
            <a:spLocks noGrp="1"/>
          </p:cNvSpPr>
          <p:nvPr>
            <p:ph idx="1"/>
          </p:nvPr>
        </p:nvSpPr>
        <p:spPr/>
        <p:txBody>
          <a:bodyPr/>
          <a:lstStyle/>
          <a:p>
            <a:r>
              <a:rPr lang="es-EC" dirty="0" smtClean="0"/>
              <a:t>Por lo que los betas por estimación de máxima verosimilitud se los define como sigue: </a:t>
            </a:r>
            <a:endParaRPr lang="es-EC" dirty="0" smtClean="0"/>
          </a:p>
          <a:p>
            <a:endParaRPr lang="es-EC" dirty="0" smtClean="0"/>
          </a:p>
          <a:p>
            <a:endParaRPr lang="es-EC" dirty="0" smtClean="0"/>
          </a:p>
          <a:p>
            <a:endParaRPr lang="es-EC" dirty="0" smtClean="0"/>
          </a:p>
          <a:p>
            <a:r>
              <a:rPr lang="es-ES" dirty="0" smtClean="0"/>
              <a:t>Cuya matriz de varianzas y covarianzas es:</a:t>
            </a:r>
            <a:endParaRPr lang="es-EC"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14</a:t>
            </a:fld>
            <a:endParaRPr lang="es-EC" dirty="0"/>
          </a:p>
        </p:txBody>
      </p:sp>
      <p:graphicFrame>
        <p:nvGraphicFramePr>
          <p:cNvPr id="55298" name="Object 2"/>
          <p:cNvGraphicFramePr>
            <a:graphicFrameLocks noChangeAspect="1"/>
          </p:cNvGraphicFramePr>
          <p:nvPr/>
        </p:nvGraphicFramePr>
        <p:xfrm>
          <a:off x="2667000" y="2819400"/>
          <a:ext cx="2730500" cy="1554285"/>
        </p:xfrm>
        <a:graphic>
          <a:graphicData uri="http://schemas.openxmlformats.org/presentationml/2006/ole">
            <p:oleObj spid="_x0000_s55302" name="Equation" r:id="rId3" imgW="1651000" imgH="939800" progId="Equation.DSMT4">
              <p:embed/>
            </p:oleObj>
          </a:graphicData>
        </a:graphic>
      </p:graphicFrame>
      <p:graphicFrame>
        <p:nvGraphicFramePr>
          <p:cNvPr id="55303" name="Object 7"/>
          <p:cNvGraphicFramePr>
            <a:graphicFrameLocks noChangeAspect="1"/>
          </p:cNvGraphicFramePr>
          <p:nvPr/>
        </p:nvGraphicFramePr>
        <p:xfrm>
          <a:off x="2895600" y="5029200"/>
          <a:ext cx="2073274" cy="533400"/>
        </p:xfrm>
        <a:graphic>
          <a:graphicData uri="http://schemas.openxmlformats.org/presentationml/2006/ole">
            <p:oleObj spid="_x0000_s55303" name="Equation" r:id="rId4" imgW="1054080" imgH="30456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Matriz “HAT”</a:t>
            </a:r>
            <a:endParaRPr lang="es-EC" dirty="0"/>
          </a:p>
        </p:txBody>
      </p:sp>
      <p:sp>
        <p:nvSpPr>
          <p:cNvPr id="3" name="2 Marcador de contenido"/>
          <p:cNvSpPr>
            <a:spLocks noGrp="1"/>
          </p:cNvSpPr>
          <p:nvPr>
            <p:ph idx="1"/>
          </p:nvPr>
        </p:nvSpPr>
        <p:spPr/>
        <p:txBody>
          <a:bodyPr/>
          <a:lstStyle/>
          <a:p>
            <a:r>
              <a:rPr lang="es-ES" dirty="0" smtClean="0"/>
              <a:t>La “</a:t>
            </a:r>
            <a:r>
              <a:rPr lang="es-ES" i="1" dirty="0" smtClean="0"/>
              <a:t>Matriz </a:t>
            </a:r>
            <a:r>
              <a:rPr lang="es-ES" i="1" dirty="0" err="1" smtClean="0"/>
              <a:t>Hat</a:t>
            </a:r>
            <a:r>
              <a:rPr lang="es-ES" dirty="0" smtClean="0"/>
              <a:t>”, </a:t>
            </a:r>
            <a:r>
              <a:rPr lang="es-ES" i="1" dirty="0" smtClean="0"/>
              <a:t>“H”</a:t>
            </a:r>
            <a:r>
              <a:rPr lang="es-ES" dirty="0" smtClean="0"/>
              <a:t>, relaciona los valores ajustados con los valores observados , lo cual indica la influencia que cada valor observado tiene sobre cada valor ajustado</a:t>
            </a:r>
            <a:r>
              <a:rPr lang="es-ES" dirty="0" smtClean="0"/>
              <a:t>.</a:t>
            </a:r>
          </a:p>
          <a:p>
            <a:r>
              <a:rPr lang="es-ES" dirty="0" smtClean="0"/>
              <a:t>Pues bien, suponiendo un modelo de regresión lineal, se tiene </a:t>
            </a:r>
            <a:r>
              <a:rPr lang="es-ES" dirty="0" smtClean="0"/>
              <a:t>que:</a:t>
            </a:r>
            <a:endParaRPr lang="es-EC" dirty="0" smtClean="0"/>
          </a:p>
          <a:p>
            <a:endParaRPr lang="es-ES" dirty="0" smtClean="0"/>
          </a:p>
          <a:p>
            <a:endParaRPr lang="es-EC"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15</a:t>
            </a:fld>
            <a:endParaRPr lang="es-EC" dirty="0"/>
          </a:p>
        </p:txBody>
      </p:sp>
      <p:graphicFrame>
        <p:nvGraphicFramePr>
          <p:cNvPr id="60417" name="Object 1"/>
          <p:cNvGraphicFramePr>
            <a:graphicFrameLocks noChangeAspect="1"/>
          </p:cNvGraphicFramePr>
          <p:nvPr/>
        </p:nvGraphicFramePr>
        <p:xfrm>
          <a:off x="5486400" y="4800600"/>
          <a:ext cx="2362200" cy="609600"/>
        </p:xfrm>
        <a:graphic>
          <a:graphicData uri="http://schemas.openxmlformats.org/presentationml/2006/ole">
            <p:oleObj spid="_x0000_s60421" name="Equation" r:id="rId3" imgW="1167893" imgH="304668" progId="Equation.DSMT4">
              <p:embed/>
            </p:oleObj>
          </a:graphicData>
        </a:graphic>
      </p:graphicFrame>
      <p:graphicFrame>
        <p:nvGraphicFramePr>
          <p:cNvPr id="60422" name="Object 6"/>
          <p:cNvGraphicFramePr>
            <a:graphicFrameLocks noChangeAspect="1"/>
          </p:cNvGraphicFramePr>
          <p:nvPr/>
        </p:nvGraphicFramePr>
        <p:xfrm>
          <a:off x="533400" y="4800600"/>
          <a:ext cx="1219200" cy="493486"/>
        </p:xfrm>
        <a:graphic>
          <a:graphicData uri="http://schemas.openxmlformats.org/presentationml/2006/ole">
            <p:oleObj spid="_x0000_s60422" name="Equation" r:id="rId4" imgW="533160" imgH="215640" progId="Equation.DSMT4">
              <p:embed/>
            </p:oleObj>
          </a:graphicData>
        </a:graphic>
      </p:graphicFrame>
      <p:graphicFrame>
        <p:nvGraphicFramePr>
          <p:cNvPr id="60423" name="Object 7"/>
          <p:cNvGraphicFramePr>
            <a:graphicFrameLocks noChangeAspect="1"/>
          </p:cNvGraphicFramePr>
          <p:nvPr/>
        </p:nvGraphicFramePr>
        <p:xfrm>
          <a:off x="2438400" y="4876800"/>
          <a:ext cx="2438400" cy="457200"/>
        </p:xfrm>
        <a:graphic>
          <a:graphicData uri="http://schemas.openxmlformats.org/presentationml/2006/ole">
            <p:oleObj spid="_x0000_s60423" name="Equation" r:id="rId5" imgW="1231560" imgH="241200" progId="Equation.DSMT4">
              <p:embed/>
            </p:oleObj>
          </a:graphicData>
        </a:graphic>
      </p:graphicFrame>
      <p:graphicFrame>
        <p:nvGraphicFramePr>
          <p:cNvPr id="60424" name="Object 8"/>
          <p:cNvGraphicFramePr>
            <a:graphicFrameLocks noChangeAspect="1"/>
          </p:cNvGraphicFramePr>
          <p:nvPr/>
        </p:nvGraphicFramePr>
        <p:xfrm>
          <a:off x="3276600" y="5410200"/>
          <a:ext cx="1143000" cy="431800"/>
        </p:xfrm>
        <a:graphic>
          <a:graphicData uri="http://schemas.openxmlformats.org/presentationml/2006/ole">
            <p:oleObj spid="_x0000_s60424" name="Equation" r:id="rId6" imgW="545760" imgH="203040" progId="Equation.DSMT4">
              <p:embed/>
            </p:oleObj>
          </a:graphicData>
        </a:graphic>
      </p:graphicFrame>
      <p:sp>
        <p:nvSpPr>
          <p:cNvPr id="11" name="10 Flecha derecha"/>
          <p:cNvSpPr/>
          <p:nvPr/>
        </p:nvSpPr>
        <p:spPr>
          <a:xfrm>
            <a:off x="1752600" y="4953000"/>
            <a:ext cx="457200" cy="3048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12" name="11 Flecha derecha"/>
          <p:cNvSpPr/>
          <p:nvPr/>
        </p:nvSpPr>
        <p:spPr>
          <a:xfrm>
            <a:off x="4953000" y="4953000"/>
            <a:ext cx="457200" cy="3048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Varianza</a:t>
            </a:r>
            <a:endParaRPr lang="es-EC" dirty="0"/>
          </a:p>
        </p:txBody>
      </p:sp>
      <p:sp>
        <p:nvSpPr>
          <p:cNvPr id="3" name="2 Marcador de contenido"/>
          <p:cNvSpPr>
            <a:spLocks noGrp="1"/>
          </p:cNvSpPr>
          <p:nvPr>
            <p:ph idx="1"/>
          </p:nvPr>
        </p:nvSpPr>
        <p:spPr/>
        <p:txBody>
          <a:bodyPr/>
          <a:lstStyle/>
          <a:p>
            <a:r>
              <a:rPr lang="es-EC" dirty="0" smtClean="0"/>
              <a:t>Tabla </a:t>
            </a:r>
            <a:r>
              <a:rPr lang="es-EC" dirty="0" err="1" smtClean="0"/>
              <a:t>Anova</a:t>
            </a:r>
            <a:endParaRPr lang="es-EC" dirty="0" smtClean="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16</a:t>
            </a:fld>
            <a:endParaRPr lang="es-EC" dirty="0"/>
          </a:p>
        </p:txBody>
      </p:sp>
      <p:pic>
        <p:nvPicPr>
          <p:cNvPr id="69643" name="Picture 11"/>
          <p:cNvPicPr>
            <a:picLocks noChangeAspect="1" noChangeArrowheads="1"/>
          </p:cNvPicPr>
          <p:nvPr/>
        </p:nvPicPr>
        <p:blipFill>
          <a:blip r:embed="rId4" cstate="print"/>
          <a:srcRect/>
          <a:stretch>
            <a:fillRect/>
          </a:stretch>
        </p:blipFill>
        <p:spPr bwMode="auto">
          <a:xfrm>
            <a:off x="228600" y="2286000"/>
            <a:ext cx="6324600" cy="3343701"/>
          </a:xfrm>
          <a:prstGeom prst="rect">
            <a:avLst/>
          </a:prstGeom>
          <a:noFill/>
          <a:ln w="9525">
            <a:noFill/>
            <a:miter lim="800000"/>
            <a:headEnd/>
            <a:tailEnd/>
          </a:ln>
          <a:effectLst/>
        </p:spPr>
      </p:pic>
      <p:sp>
        <p:nvSpPr>
          <p:cNvPr id="21" name="2 Marcador de contenido"/>
          <p:cNvSpPr txBox="1">
            <a:spLocks/>
          </p:cNvSpPr>
          <p:nvPr/>
        </p:nvSpPr>
        <p:spPr>
          <a:xfrm>
            <a:off x="5562600" y="1524000"/>
            <a:ext cx="3581400" cy="4525963"/>
          </a:xfrm>
          <a:prstGeom prst="rect">
            <a:avLst/>
          </a:prstGeom>
        </p:spPr>
        <p:txBody>
          <a:bodyPr vert="horz" lIns="91440" tIns="45720" rIns="91440" bIns="45720" rtlCol="0">
            <a:normAutofit fontScale="85000" lnSpcReduction="20000"/>
          </a:bodyPr>
          <a:lstStyle/>
          <a:p>
            <a:pPr marL="342900" lvl="0" indent="-342900" algn="just">
              <a:spcBef>
                <a:spcPct val="20000"/>
              </a:spcBef>
              <a:buFont typeface="Arial" pitchFamily="34" charset="0"/>
              <a:buChar char="•"/>
            </a:pPr>
            <a:r>
              <a:rPr lang="es-EC" sz="3200" dirty="0" smtClean="0">
                <a:solidFill>
                  <a:schemeClr val="bg1">
                    <a:lumMod val="75000"/>
                  </a:schemeClr>
                </a:solidFill>
                <a:latin typeface="Times New Roman" pitchFamily="18" charset="0"/>
                <a:cs typeface="Times New Roman" pitchFamily="18" charset="0"/>
              </a:rPr>
              <a:t>En vista </a:t>
            </a:r>
            <a:r>
              <a:rPr lang="es-EC" sz="3200" dirty="0" smtClean="0">
                <a:solidFill>
                  <a:schemeClr val="bg1">
                    <a:lumMod val="75000"/>
                  </a:schemeClr>
                </a:solidFill>
                <a:latin typeface="Times New Roman" pitchFamily="18" charset="0"/>
                <a:cs typeface="Times New Roman" pitchFamily="18" charset="0"/>
              </a:rPr>
              <a:t>de que           	 tiene </a:t>
            </a:r>
            <a:r>
              <a:rPr lang="es-EC" sz="3200" dirty="0" smtClean="0">
                <a:solidFill>
                  <a:schemeClr val="bg1">
                    <a:lumMod val="75000"/>
                  </a:schemeClr>
                </a:solidFill>
                <a:latin typeface="Times New Roman" pitchFamily="18" charset="0"/>
                <a:cs typeface="Times New Roman" pitchFamily="18" charset="0"/>
              </a:rPr>
              <a:t>distribución </a:t>
            </a:r>
            <a:r>
              <a:rPr lang="es-EC" sz="3200" dirty="0" smtClean="0">
                <a:solidFill>
                  <a:schemeClr val="bg1">
                    <a:lumMod val="75000"/>
                  </a:schemeClr>
                </a:solidFill>
                <a:latin typeface="Times New Roman" pitchFamily="18" charset="0"/>
                <a:cs typeface="Times New Roman" pitchFamily="18" charset="0"/>
              </a:rPr>
              <a:t>	</a:t>
            </a:r>
            <a:r>
              <a:rPr lang="es-EC" sz="3200" dirty="0" smtClean="0">
                <a:solidFill>
                  <a:schemeClr val="bg1">
                    <a:lumMod val="75000"/>
                  </a:schemeClr>
                </a:solidFill>
                <a:latin typeface="Times New Roman" pitchFamily="18" charset="0"/>
                <a:cs typeface="Times New Roman" pitchFamily="18" charset="0"/>
              </a:rPr>
              <a:t> </a:t>
            </a:r>
            <a:r>
              <a:rPr lang="es-EC" sz="3200" dirty="0" smtClean="0">
                <a:solidFill>
                  <a:schemeClr val="bg1">
                    <a:lumMod val="75000"/>
                  </a:schemeClr>
                </a:solidFill>
                <a:latin typeface="Times New Roman" pitchFamily="18" charset="0"/>
                <a:cs typeface="Times New Roman" pitchFamily="18" charset="0"/>
              </a:rPr>
              <a:t>     ,con de </a:t>
            </a:r>
            <a:r>
              <a:rPr lang="es-EC" sz="3200" dirty="0" smtClean="0">
                <a:solidFill>
                  <a:schemeClr val="bg1">
                    <a:lumMod val="75000"/>
                  </a:schemeClr>
                </a:solidFill>
                <a:latin typeface="Times New Roman" pitchFamily="18" charset="0"/>
                <a:cs typeface="Times New Roman" pitchFamily="18" charset="0"/>
              </a:rPr>
              <a:t>confianza se debe rechazar H</a:t>
            </a:r>
            <a:r>
              <a:rPr lang="es-EC" sz="3200" baseline="-25000" dirty="0" smtClean="0">
                <a:solidFill>
                  <a:schemeClr val="bg1">
                    <a:lumMod val="75000"/>
                  </a:schemeClr>
                </a:solidFill>
                <a:latin typeface="Times New Roman" pitchFamily="18" charset="0"/>
                <a:cs typeface="Times New Roman" pitchFamily="18" charset="0"/>
              </a:rPr>
              <a:t>0</a:t>
            </a:r>
            <a:r>
              <a:rPr lang="es-EC" sz="3200" dirty="0" smtClean="0">
                <a:solidFill>
                  <a:schemeClr val="bg1">
                    <a:lumMod val="75000"/>
                  </a:schemeClr>
                </a:solidFill>
                <a:latin typeface="Times New Roman" pitchFamily="18" charset="0"/>
                <a:cs typeface="Times New Roman" pitchFamily="18" charset="0"/>
              </a:rPr>
              <a:t> a favor de H</a:t>
            </a:r>
            <a:r>
              <a:rPr lang="es-EC" sz="3200" baseline="-25000" dirty="0" smtClean="0">
                <a:solidFill>
                  <a:schemeClr val="bg1">
                    <a:lumMod val="75000"/>
                  </a:schemeClr>
                </a:solidFill>
                <a:latin typeface="Times New Roman" pitchFamily="18" charset="0"/>
                <a:cs typeface="Times New Roman" pitchFamily="18" charset="0"/>
              </a:rPr>
              <a:t>1</a:t>
            </a:r>
            <a:r>
              <a:rPr lang="es-EC" sz="3200" dirty="0" smtClean="0">
                <a:solidFill>
                  <a:schemeClr val="bg1">
                    <a:lumMod val="75000"/>
                  </a:schemeClr>
                </a:solidFill>
                <a:latin typeface="Times New Roman" pitchFamily="18" charset="0"/>
                <a:cs typeface="Times New Roman" pitchFamily="18" charset="0"/>
              </a:rPr>
              <a:t>, si el estadístico F</a:t>
            </a:r>
            <a:r>
              <a:rPr lang="es-EC" sz="3200" baseline="-25000" dirty="0" smtClean="0">
                <a:solidFill>
                  <a:schemeClr val="bg1">
                    <a:lumMod val="75000"/>
                  </a:schemeClr>
                </a:solidFill>
                <a:latin typeface="Times New Roman" pitchFamily="18" charset="0"/>
                <a:cs typeface="Times New Roman" pitchFamily="18" charset="0"/>
              </a:rPr>
              <a:t>0</a:t>
            </a:r>
            <a:r>
              <a:rPr lang="es-EC" sz="3200" dirty="0" smtClean="0">
                <a:solidFill>
                  <a:schemeClr val="bg1">
                    <a:lumMod val="75000"/>
                  </a:schemeClr>
                </a:solidFill>
                <a:latin typeface="Times New Roman" pitchFamily="18" charset="0"/>
                <a:cs typeface="Times New Roman" pitchFamily="18" charset="0"/>
              </a:rPr>
              <a:t> </a:t>
            </a:r>
            <a:r>
              <a:rPr lang="es-EC" sz="3200" dirty="0" smtClean="0">
                <a:solidFill>
                  <a:schemeClr val="bg1">
                    <a:lumMod val="75000"/>
                  </a:schemeClr>
                </a:solidFill>
                <a:latin typeface="Times New Roman" pitchFamily="18" charset="0"/>
                <a:cs typeface="Times New Roman" pitchFamily="18" charset="0"/>
              </a:rPr>
              <a:t>es </a:t>
            </a:r>
            <a:r>
              <a:rPr lang="es-EC" sz="3200" dirty="0" smtClean="0">
                <a:solidFill>
                  <a:schemeClr val="bg1">
                    <a:lumMod val="75000"/>
                  </a:schemeClr>
                </a:solidFill>
                <a:latin typeface="Times New Roman" pitchFamily="18" charset="0"/>
                <a:cs typeface="Times New Roman" pitchFamily="18" charset="0"/>
              </a:rPr>
              <a:t>mayor que el percentil  </a:t>
            </a:r>
            <a:r>
              <a:rPr lang="es-EC" sz="3200" dirty="0" smtClean="0">
                <a:solidFill>
                  <a:schemeClr val="bg1">
                    <a:lumMod val="75000"/>
                  </a:schemeClr>
                </a:solidFill>
                <a:latin typeface="Times New Roman" pitchFamily="18" charset="0"/>
                <a:cs typeface="Times New Roman" pitchFamily="18" charset="0"/>
              </a:rPr>
              <a:t>     de        	 con       grados </a:t>
            </a:r>
            <a:r>
              <a:rPr lang="es-EC" sz="3200" dirty="0" smtClean="0">
                <a:solidFill>
                  <a:schemeClr val="bg1">
                    <a:lumMod val="75000"/>
                  </a:schemeClr>
                </a:solidFill>
                <a:latin typeface="Times New Roman" pitchFamily="18" charset="0"/>
                <a:cs typeface="Times New Roman" pitchFamily="18" charset="0"/>
              </a:rPr>
              <a:t>de libertad en el numerador y </a:t>
            </a:r>
            <a:r>
              <a:rPr lang="es-EC" sz="3200" dirty="0" smtClean="0">
                <a:solidFill>
                  <a:schemeClr val="bg1">
                    <a:lumMod val="75000"/>
                  </a:schemeClr>
                </a:solidFill>
                <a:latin typeface="Times New Roman" pitchFamily="18" charset="0"/>
                <a:cs typeface="Times New Roman" pitchFamily="18" charset="0"/>
              </a:rPr>
              <a:t>        	grados </a:t>
            </a:r>
            <a:r>
              <a:rPr lang="es-EC" sz="3200" dirty="0" smtClean="0">
                <a:solidFill>
                  <a:schemeClr val="bg1">
                    <a:lumMod val="75000"/>
                  </a:schemeClr>
                </a:solidFill>
                <a:latin typeface="Times New Roman" pitchFamily="18" charset="0"/>
                <a:cs typeface="Times New Roman" pitchFamily="18" charset="0"/>
              </a:rPr>
              <a:t>de libertad en el denominador.</a:t>
            </a:r>
          </a:p>
          <a:p>
            <a:pPr marL="342900" lvl="0" indent="-342900" algn="just">
              <a:spcBef>
                <a:spcPct val="20000"/>
              </a:spcBef>
            </a:pPr>
            <a:endParaRPr lang="es-EC" sz="3200" dirty="0" smtClean="0">
              <a:solidFill>
                <a:schemeClr val="bg1">
                  <a:lumMod val="75000"/>
                </a:schemeClr>
              </a:solidFill>
              <a:latin typeface="Times New Roman" pitchFamily="18" charset="0"/>
              <a:cs typeface="Times New Roman" pitchFamily="18" charset="0"/>
            </a:endParaRPr>
          </a:p>
        </p:txBody>
      </p:sp>
      <p:graphicFrame>
        <p:nvGraphicFramePr>
          <p:cNvPr id="69644" name="Object 12"/>
          <p:cNvGraphicFramePr>
            <a:graphicFrameLocks noChangeAspect="1"/>
          </p:cNvGraphicFramePr>
          <p:nvPr/>
        </p:nvGraphicFramePr>
        <p:xfrm>
          <a:off x="5769077" y="1828800"/>
          <a:ext cx="860323" cy="457200"/>
        </p:xfrm>
        <a:graphic>
          <a:graphicData uri="http://schemas.openxmlformats.org/presentationml/2006/ole">
            <p:oleObj spid="_x0000_s69644" name="Equation" r:id="rId5" imgW="634680" imgH="393480" progId="Equation.DSMT4">
              <p:embed/>
            </p:oleObj>
          </a:graphicData>
        </a:graphic>
      </p:graphicFrame>
      <p:graphicFrame>
        <p:nvGraphicFramePr>
          <p:cNvPr id="69645" name="Object 13"/>
          <p:cNvGraphicFramePr>
            <a:graphicFrameLocks noChangeAspect="1"/>
          </p:cNvGraphicFramePr>
          <p:nvPr/>
        </p:nvGraphicFramePr>
        <p:xfrm>
          <a:off x="5943600" y="2184400"/>
          <a:ext cx="1143000" cy="406400"/>
        </p:xfrm>
        <a:graphic>
          <a:graphicData uri="http://schemas.openxmlformats.org/presentationml/2006/ole">
            <p:oleObj spid="_x0000_s69645" name="Equation" r:id="rId6" imgW="533160" imgH="253800" progId="Equation.DSMT4">
              <p:embed/>
            </p:oleObj>
          </a:graphicData>
        </a:graphic>
      </p:graphicFrame>
      <p:graphicFrame>
        <p:nvGraphicFramePr>
          <p:cNvPr id="69646" name="Object 14"/>
          <p:cNvGraphicFramePr>
            <a:graphicFrameLocks noChangeAspect="1"/>
          </p:cNvGraphicFramePr>
          <p:nvPr/>
        </p:nvGraphicFramePr>
        <p:xfrm>
          <a:off x="7772400" y="2286000"/>
          <a:ext cx="914400" cy="254000"/>
        </p:xfrm>
        <a:graphic>
          <a:graphicData uri="http://schemas.openxmlformats.org/presentationml/2006/ole">
            <p:oleObj spid="_x0000_s69646" name="Equation" r:id="rId7" imgW="812520" imgH="253800" progId="Equation.DSMT4">
              <p:embed/>
            </p:oleObj>
          </a:graphicData>
        </a:graphic>
      </p:graphicFrame>
      <p:graphicFrame>
        <p:nvGraphicFramePr>
          <p:cNvPr id="69647" name="Object 15"/>
          <p:cNvGraphicFramePr>
            <a:graphicFrameLocks noChangeAspect="1"/>
          </p:cNvGraphicFramePr>
          <p:nvPr/>
        </p:nvGraphicFramePr>
        <p:xfrm>
          <a:off x="7391400" y="3937000"/>
          <a:ext cx="1066800" cy="330200"/>
        </p:xfrm>
        <a:graphic>
          <a:graphicData uri="http://schemas.openxmlformats.org/presentationml/2006/ole">
            <p:oleObj spid="_x0000_s69647" name="Equation" r:id="rId8" imgW="672840" imgH="253800" progId="Equation.DSMT4">
              <p:embed/>
            </p:oleObj>
          </a:graphicData>
        </a:graphic>
      </p:graphicFrame>
      <p:graphicFrame>
        <p:nvGraphicFramePr>
          <p:cNvPr id="69648" name="Object 16"/>
          <p:cNvGraphicFramePr>
            <a:graphicFrameLocks noChangeAspect="1"/>
          </p:cNvGraphicFramePr>
          <p:nvPr/>
        </p:nvGraphicFramePr>
        <p:xfrm>
          <a:off x="5943600" y="4241800"/>
          <a:ext cx="685800" cy="330200"/>
        </p:xfrm>
        <a:graphic>
          <a:graphicData uri="http://schemas.openxmlformats.org/presentationml/2006/ole">
            <p:oleObj spid="_x0000_s69648" name="Equation" r:id="rId9" imgW="609480" imgH="253800" progId="Equation.DSMT4">
              <p:embed/>
            </p:oleObj>
          </a:graphicData>
        </a:graphic>
      </p:graphicFrame>
      <p:graphicFrame>
        <p:nvGraphicFramePr>
          <p:cNvPr id="69649" name="Object 17"/>
          <p:cNvGraphicFramePr>
            <a:graphicFrameLocks noChangeAspect="1"/>
          </p:cNvGraphicFramePr>
          <p:nvPr/>
        </p:nvGraphicFramePr>
        <p:xfrm>
          <a:off x="7366000" y="4241800"/>
          <a:ext cx="711200" cy="330200"/>
        </p:xfrm>
        <a:graphic>
          <a:graphicData uri="http://schemas.openxmlformats.org/presentationml/2006/ole">
            <p:oleObj spid="_x0000_s69649" name="Equation" r:id="rId10" imgW="711000" imgH="253800" progId="Equation.DSMT4">
              <p:embed/>
            </p:oleObj>
          </a:graphicData>
        </a:graphic>
      </p:graphicFrame>
      <p:graphicFrame>
        <p:nvGraphicFramePr>
          <p:cNvPr id="69651" name="Object 19"/>
          <p:cNvGraphicFramePr>
            <a:graphicFrameLocks noChangeAspect="1"/>
          </p:cNvGraphicFramePr>
          <p:nvPr/>
        </p:nvGraphicFramePr>
        <p:xfrm>
          <a:off x="5638800" y="5232400"/>
          <a:ext cx="914400" cy="330200"/>
        </p:xfrm>
        <a:graphic>
          <a:graphicData uri="http://schemas.openxmlformats.org/presentationml/2006/ole">
            <p:oleObj spid="_x0000_s69651" name="Equation" r:id="rId11" imgW="761760" imgH="25380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Varianza</a:t>
            </a:r>
            <a:endParaRPr lang="es-EC" dirty="0"/>
          </a:p>
        </p:txBody>
      </p:sp>
      <p:sp>
        <p:nvSpPr>
          <p:cNvPr id="3" name="2 Marcador de contenido"/>
          <p:cNvSpPr>
            <a:spLocks noGrp="1"/>
          </p:cNvSpPr>
          <p:nvPr>
            <p:ph idx="1"/>
          </p:nvPr>
        </p:nvSpPr>
        <p:spPr/>
        <p:txBody>
          <a:bodyPr/>
          <a:lstStyle/>
          <a:p>
            <a:r>
              <a:rPr lang="es-EC" dirty="0" smtClean="0"/>
              <a:t>Tabla </a:t>
            </a:r>
            <a:r>
              <a:rPr lang="es-EC" dirty="0" err="1" smtClean="0"/>
              <a:t>Anova</a:t>
            </a:r>
            <a:r>
              <a:rPr lang="es-EC" dirty="0" smtClean="0"/>
              <a:t> en forma Matricial:</a:t>
            </a:r>
            <a:endParaRPr lang="es-EC" dirty="0" smtClean="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17</a:t>
            </a:fld>
            <a:endParaRPr lang="es-EC" dirty="0"/>
          </a:p>
        </p:txBody>
      </p:sp>
      <p:pic>
        <p:nvPicPr>
          <p:cNvPr id="91139" name="Picture 3"/>
          <p:cNvPicPr>
            <a:picLocks noChangeAspect="1" noChangeArrowheads="1"/>
          </p:cNvPicPr>
          <p:nvPr/>
        </p:nvPicPr>
        <p:blipFill>
          <a:blip r:embed="rId2" cstate="print"/>
          <a:srcRect/>
          <a:stretch>
            <a:fillRect/>
          </a:stretch>
        </p:blipFill>
        <p:spPr bwMode="auto">
          <a:xfrm>
            <a:off x="1051232" y="2743199"/>
            <a:ext cx="6416368" cy="31224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Selección de variables de predicción</a:t>
            </a:r>
            <a:endParaRPr lang="es-ES" dirty="0"/>
          </a:p>
        </p:txBody>
      </p:sp>
      <p:sp>
        <p:nvSpPr>
          <p:cNvPr id="3" name="2 Marcador de contenido"/>
          <p:cNvSpPr>
            <a:spLocks noGrp="1"/>
          </p:cNvSpPr>
          <p:nvPr>
            <p:ph idx="1"/>
          </p:nvPr>
        </p:nvSpPr>
        <p:spPr>
          <a:xfrm>
            <a:off x="685800" y="1828800"/>
            <a:ext cx="7848600" cy="3733800"/>
          </a:xfrm>
        </p:spPr>
        <p:txBody>
          <a:bodyPr>
            <a:normAutofit/>
          </a:bodyPr>
          <a:lstStyle/>
          <a:p>
            <a:r>
              <a:rPr lang="es-ES" sz="2800" dirty="0" smtClean="0"/>
              <a:t>Se supone que el número de variables explicativas que pueden haber en el modelo es (p -1), el número de observaciones es n; y, si se ajusta un modelo de regresión lineal con estas variables explicativas, el número de parámetros del modelo es p. Entonces se definen las siguientes medidas de bondad de ajuste:</a:t>
            </a:r>
            <a:endParaRPr lang="es-ES"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18</a:t>
            </a:fld>
            <a:endParaRPr lang="es-EC"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a:t>
            </a:r>
            <a:r>
              <a:rPr lang="es-EC" sz="2400" dirty="0" smtClean="0"/>
              <a:t> </a:t>
            </a:r>
            <a:r>
              <a:rPr lang="es-ES" dirty="0" smtClean="0"/>
              <a:t>Selección de variables de predicción</a:t>
            </a:r>
            <a:endParaRPr lang="es-ES" dirty="0"/>
          </a:p>
        </p:txBody>
      </p:sp>
      <p:sp>
        <p:nvSpPr>
          <p:cNvPr id="3" name="2 Marcador de contenido"/>
          <p:cNvSpPr>
            <a:spLocks noGrp="1"/>
          </p:cNvSpPr>
          <p:nvPr>
            <p:ph idx="1"/>
          </p:nvPr>
        </p:nvSpPr>
        <p:spPr>
          <a:xfrm>
            <a:off x="457200" y="1828800"/>
            <a:ext cx="8229600" cy="4525963"/>
          </a:xfrm>
        </p:spPr>
        <p:txBody>
          <a:bodyPr/>
          <a:lstStyle/>
          <a:p>
            <a:r>
              <a:rPr lang="es-ES" b="1" i="1" dirty="0" smtClean="0"/>
              <a:t>Coeficiente de Determinación (R</a:t>
            </a:r>
            <a:r>
              <a:rPr lang="es-ES" b="1" i="1" baseline="30000" dirty="0" smtClean="0"/>
              <a:t>2</a:t>
            </a:r>
            <a:r>
              <a:rPr lang="es-ES" b="1" i="1" dirty="0" smtClean="0"/>
              <a:t>)</a:t>
            </a:r>
            <a:endParaRPr lang="es-ES" b="1" dirty="0" smtClean="0"/>
          </a:p>
          <a:p>
            <a:r>
              <a:rPr lang="es-ES" b="1" i="1" dirty="0" smtClean="0"/>
              <a:t>R</a:t>
            </a:r>
            <a:r>
              <a:rPr lang="es-ES" b="1" i="1" baseline="30000" dirty="0" smtClean="0"/>
              <a:t>2</a:t>
            </a:r>
            <a:r>
              <a:rPr lang="es-ES" b="1" i="1" dirty="0" smtClean="0"/>
              <a:t>-Ajustado</a:t>
            </a:r>
          </a:p>
          <a:p>
            <a:r>
              <a:rPr lang="es-ES" b="1" i="1" dirty="0" smtClean="0"/>
              <a:t>Varianza Residual (      )</a:t>
            </a:r>
            <a:endParaRPr lang="es-ES" b="1" dirty="0" smtClean="0"/>
          </a:p>
          <a:p>
            <a:r>
              <a:rPr lang="es-ES" b="1" i="1" dirty="0" smtClean="0"/>
              <a:t>Estadístico de </a:t>
            </a:r>
            <a:r>
              <a:rPr lang="es-ES" b="1" i="1" dirty="0" err="1" smtClean="0"/>
              <a:t>Mallows</a:t>
            </a:r>
            <a:endParaRPr lang="es-ES" b="1" dirty="0" smtClean="0"/>
          </a:p>
          <a:p>
            <a:r>
              <a:rPr lang="es-ES" b="1" i="1" dirty="0" smtClean="0"/>
              <a:t>Criterio de Información </a:t>
            </a:r>
            <a:r>
              <a:rPr lang="es-ES" b="1" i="1" dirty="0" smtClean="0"/>
              <a:t>de </a:t>
            </a:r>
            <a:r>
              <a:rPr lang="es-ES" b="1" i="1" dirty="0" err="1" smtClean="0"/>
              <a:t>Akaike</a:t>
            </a:r>
            <a:r>
              <a:rPr lang="es-ES" b="1" i="1" dirty="0" smtClean="0"/>
              <a:t> </a:t>
            </a:r>
            <a:r>
              <a:rPr lang="es-ES" b="1" i="1" dirty="0" smtClean="0"/>
              <a:t>(AIC)</a:t>
            </a:r>
            <a:endParaRPr lang="es-ES" b="1" dirty="0" smtClean="0"/>
          </a:p>
          <a:p>
            <a:r>
              <a:rPr lang="es-ES" b="1" i="1" dirty="0" smtClean="0"/>
              <a:t>Suma de Cuadrados de Predicción (PRESS)</a:t>
            </a:r>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19</a:t>
            </a:fld>
            <a:endParaRPr lang="es-EC" dirty="0"/>
          </a:p>
        </p:txBody>
      </p:sp>
      <p:graphicFrame>
        <p:nvGraphicFramePr>
          <p:cNvPr id="38914" name="Object 2"/>
          <p:cNvGraphicFramePr>
            <a:graphicFrameLocks noChangeAspect="1"/>
          </p:cNvGraphicFramePr>
          <p:nvPr/>
        </p:nvGraphicFramePr>
        <p:xfrm>
          <a:off x="4191000" y="2895600"/>
          <a:ext cx="546100" cy="702128"/>
        </p:xfrm>
        <a:graphic>
          <a:graphicData uri="http://schemas.openxmlformats.org/presentationml/2006/ole">
            <p:oleObj spid="_x0000_s39942" name="Equation" r:id="rId3" imgW="177646" imgH="228402"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Contenido</a:t>
            </a:r>
            <a:endParaRPr lang="es-EC" dirty="0"/>
          </a:p>
        </p:txBody>
      </p:sp>
      <p:sp>
        <p:nvSpPr>
          <p:cNvPr id="7" name="6 Marcador de contenido"/>
          <p:cNvSpPr>
            <a:spLocks noGrp="1"/>
          </p:cNvSpPr>
          <p:nvPr>
            <p:ph idx="1"/>
          </p:nvPr>
        </p:nvSpPr>
        <p:spPr/>
        <p:txBody>
          <a:bodyPr/>
          <a:lstStyle/>
          <a:p>
            <a:pPr algn="just"/>
            <a:r>
              <a:rPr lang="es-ES" dirty="0" smtClean="0"/>
              <a:t>Introducción</a:t>
            </a:r>
          </a:p>
          <a:p>
            <a:pPr marL="914400" lvl="1" indent="-514350" algn="just">
              <a:buFont typeface="+mj-lt"/>
              <a:buAutoNum type="arabicPeriod"/>
            </a:pPr>
            <a:r>
              <a:rPr lang="es-ES" i="1" dirty="0" smtClean="0">
                <a:effectLst>
                  <a:outerShdw blurRad="38100" dist="38100" dir="2700000" algn="tl">
                    <a:srgbClr val="000000">
                      <a:alpha val="43137"/>
                    </a:srgbClr>
                  </a:outerShdw>
                </a:effectLst>
              </a:rPr>
              <a:t>Modelos de Regresión</a:t>
            </a:r>
          </a:p>
          <a:p>
            <a:pPr marL="914400" lvl="1" indent="-514350" algn="just">
              <a:buFont typeface="+mj-lt"/>
              <a:buAutoNum type="arabicPeriod"/>
            </a:pPr>
            <a:r>
              <a:rPr lang="es-ES" i="1" dirty="0" smtClean="0">
                <a:effectLst>
                  <a:outerShdw blurRad="38100" dist="38100" dir="2700000" algn="tl">
                    <a:srgbClr val="000000">
                      <a:alpha val="43137"/>
                    </a:srgbClr>
                  </a:outerShdw>
                </a:effectLst>
              </a:rPr>
              <a:t>Selección de Variables de Predicción</a:t>
            </a:r>
          </a:p>
          <a:p>
            <a:pPr marL="914400" lvl="1" indent="-514350" algn="just">
              <a:buFont typeface="+mj-lt"/>
              <a:buAutoNum type="arabicPeriod"/>
            </a:pPr>
            <a:r>
              <a:rPr lang="es-ES" i="1" dirty="0" smtClean="0">
                <a:effectLst>
                  <a:outerShdw blurRad="38100" dist="38100" dir="2700000" algn="tl">
                    <a:srgbClr val="000000">
                      <a:alpha val="43137"/>
                    </a:srgbClr>
                  </a:outerShdw>
                </a:effectLst>
              </a:rPr>
              <a:t>Acerca de ERLA</a:t>
            </a:r>
          </a:p>
          <a:p>
            <a:pPr marL="914400" lvl="1" indent="-514350" algn="just">
              <a:buFont typeface="+mj-lt"/>
              <a:buAutoNum type="arabicPeriod"/>
            </a:pPr>
            <a:r>
              <a:rPr lang="es-ES" i="1" dirty="0" smtClean="0">
                <a:effectLst>
                  <a:outerShdw blurRad="38100" dist="38100" dir="2700000" algn="tl">
                    <a:srgbClr val="000000">
                      <a:alpha val="43137"/>
                    </a:srgbClr>
                  </a:outerShdw>
                </a:effectLst>
              </a:rPr>
              <a:t>Validación del Modelo en el Software ERLA</a:t>
            </a:r>
          </a:p>
          <a:p>
            <a:pPr algn="just"/>
            <a:r>
              <a:rPr lang="es-ES" dirty="0" smtClean="0"/>
              <a:t>Conclusiones y Recomendaciones</a:t>
            </a:r>
          </a:p>
          <a:p>
            <a:pPr algn="just">
              <a:buNone/>
            </a:pPr>
            <a:endParaRPr lang="es-ES" dirty="0" smtClean="0"/>
          </a:p>
          <a:p>
            <a:pPr marL="914400" lvl="1" indent="-514350" algn="just">
              <a:buNone/>
            </a:pPr>
            <a:endParaRPr lang="es-ES" i="1" dirty="0" smtClean="0">
              <a:effectLst>
                <a:outerShdw blurRad="38100" dist="38100" dir="2700000" algn="tl">
                  <a:srgbClr val="000000">
                    <a:alpha val="43137"/>
                  </a:srgbClr>
                </a:outerShdw>
              </a:effectLst>
            </a:endParaRPr>
          </a:p>
        </p:txBody>
      </p:sp>
      <p:sp>
        <p:nvSpPr>
          <p:cNvPr id="8" name="7 Marcador de fecha"/>
          <p:cNvSpPr>
            <a:spLocks noGrp="1"/>
          </p:cNvSpPr>
          <p:nvPr>
            <p:ph type="dt" sz="half" idx="10"/>
          </p:nvPr>
        </p:nvSpPr>
        <p:spPr/>
        <p:txBody>
          <a:bodyPr/>
          <a:lstStyle/>
          <a:p>
            <a:r>
              <a:rPr lang="es-EC" smtClean="0"/>
              <a:t>Mayo 31 de 2012</a:t>
            </a:r>
            <a:endParaRPr lang="es-EC"/>
          </a:p>
        </p:txBody>
      </p:sp>
      <p:sp>
        <p:nvSpPr>
          <p:cNvPr id="9" name="8 Marcador de número de diapositiva"/>
          <p:cNvSpPr>
            <a:spLocks noGrp="1"/>
          </p:cNvSpPr>
          <p:nvPr>
            <p:ph type="sldNum" sz="quarter" idx="12"/>
          </p:nvPr>
        </p:nvSpPr>
        <p:spPr/>
        <p:txBody>
          <a:bodyPr/>
          <a:lstStyle/>
          <a:p>
            <a:fld id="{DA3A1B6C-1CD1-4066-8D65-7522A361006A}" type="slidenum">
              <a:rPr lang="es-EC" smtClean="0"/>
              <a:pPr/>
              <a:t>2</a:t>
            </a:fld>
            <a:endParaRPr lang="es-EC"/>
          </a:p>
        </p:txBody>
      </p:sp>
      <p:sp>
        <p:nvSpPr>
          <p:cNvPr id="10" name="9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a:t>
            </a:r>
            <a:r>
              <a:rPr lang="es-EC" sz="2400" dirty="0" smtClean="0"/>
              <a:t> </a:t>
            </a:r>
            <a:r>
              <a:rPr lang="es-ES" dirty="0" smtClean="0"/>
              <a:t>Selección de variables de predicción</a:t>
            </a:r>
            <a:endParaRPr lang="es-ES" dirty="0"/>
          </a:p>
        </p:txBody>
      </p:sp>
      <p:sp>
        <p:nvSpPr>
          <p:cNvPr id="3" name="2 Marcador de contenido"/>
          <p:cNvSpPr>
            <a:spLocks noGrp="1"/>
          </p:cNvSpPr>
          <p:nvPr>
            <p:ph idx="1"/>
          </p:nvPr>
        </p:nvSpPr>
        <p:spPr>
          <a:xfrm>
            <a:off x="228600" y="1981200"/>
            <a:ext cx="3810000" cy="3505200"/>
          </a:xfrm>
        </p:spPr>
        <p:txBody>
          <a:bodyPr/>
          <a:lstStyle/>
          <a:p>
            <a:r>
              <a:rPr lang="es-ES" b="1" i="1" dirty="0" smtClean="0"/>
              <a:t>Coeficiente de </a:t>
            </a:r>
          </a:p>
          <a:p>
            <a:pPr>
              <a:buNone/>
            </a:pPr>
            <a:r>
              <a:rPr lang="es-ES" b="1" i="1" dirty="0" smtClean="0"/>
              <a:t>Determinación (R</a:t>
            </a:r>
            <a:r>
              <a:rPr lang="es-ES" b="1" i="1" baseline="30000" dirty="0" smtClean="0"/>
              <a:t>2</a:t>
            </a:r>
            <a:r>
              <a:rPr lang="es-ES" b="1" i="1" dirty="0" smtClean="0"/>
              <a:t>)</a:t>
            </a:r>
            <a:endParaRPr lang="es-ES" b="1" dirty="0" smtClean="0"/>
          </a:p>
          <a:p>
            <a:endParaRPr lang="es-ES"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20</a:t>
            </a:fld>
            <a:endParaRPr lang="es-EC" dirty="0"/>
          </a:p>
        </p:txBody>
      </p:sp>
      <p:sp>
        <p:nvSpPr>
          <p:cNvPr id="10" name="2 Marcador de contenido"/>
          <p:cNvSpPr txBox="1">
            <a:spLocks/>
          </p:cNvSpPr>
          <p:nvPr/>
        </p:nvSpPr>
        <p:spPr>
          <a:xfrm>
            <a:off x="4953000" y="2057400"/>
            <a:ext cx="3810000" cy="3505200"/>
          </a:xfrm>
          <a:prstGeom prst="rect">
            <a:avLst/>
          </a:prstGeom>
        </p:spPr>
        <p:txBody>
          <a:bodyPr vert="horz" lIns="91440" tIns="45720" rIns="91440" bIns="45720" rtlCol="0">
            <a:normAutofit/>
          </a:bodyPr>
          <a:lstStyle/>
          <a:p>
            <a:pPr marL="342900" lvl="0" indent="-342900" algn="just">
              <a:spcBef>
                <a:spcPct val="20000"/>
              </a:spcBef>
              <a:buFont typeface="Arial" pitchFamily="34" charset="0"/>
              <a:buChar char="•"/>
            </a:pPr>
            <a:r>
              <a:rPr lang="es-ES" sz="3200" b="1" i="1" dirty="0" smtClean="0">
                <a:solidFill>
                  <a:schemeClr val="bg1">
                    <a:lumMod val="75000"/>
                  </a:schemeClr>
                </a:solidFill>
                <a:latin typeface="Times New Roman" pitchFamily="18" charset="0"/>
                <a:cs typeface="Times New Roman" pitchFamily="18" charset="0"/>
              </a:rPr>
              <a:t>R2-Ajustado</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bg1">
                  <a:lumMod val="75000"/>
                </a:schemeClr>
              </a:solidFill>
              <a:effectLst/>
              <a:uLnTx/>
              <a:uFillTx/>
              <a:latin typeface="Times New Roman" pitchFamily="18" charset="0"/>
              <a:ea typeface="+mn-ea"/>
              <a:cs typeface="Times New Roman" pitchFamily="18" charset="0"/>
            </a:endParaRPr>
          </a:p>
        </p:txBody>
      </p:sp>
      <p:graphicFrame>
        <p:nvGraphicFramePr>
          <p:cNvPr id="35843" name="Object 3"/>
          <p:cNvGraphicFramePr>
            <a:graphicFrameLocks noChangeAspect="1"/>
          </p:cNvGraphicFramePr>
          <p:nvPr/>
        </p:nvGraphicFramePr>
        <p:xfrm>
          <a:off x="78509" y="3505200"/>
          <a:ext cx="3579091" cy="1905000"/>
        </p:xfrm>
        <a:graphic>
          <a:graphicData uri="http://schemas.openxmlformats.org/presentationml/2006/ole">
            <p:oleObj spid="_x0000_s40970" name="Equation" r:id="rId3" imgW="1574800" imgH="838200" progId="Equation.DSMT4">
              <p:embed/>
            </p:oleObj>
          </a:graphicData>
        </a:graphic>
      </p:graphicFrame>
      <p:graphicFrame>
        <p:nvGraphicFramePr>
          <p:cNvPr id="35844" name="Object 4"/>
          <p:cNvGraphicFramePr>
            <a:graphicFrameLocks noChangeAspect="1"/>
          </p:cNvGraphicFramePr>
          <p:nvPr/>
        </p:nvGraphicFramePr>
        <p:xfrm>
          <a:off x="4191000" y="3505200"/>
          <a:ext cx="4648200" cy="1905000"/>
        </p:xfrm>
        <a:graphic>
          <a:graphicData uri="http://schemas.openxmlformats.org/presentationml/2006/ole">
            <p:oleObj spid="_x0000_s40971" name="Equation" r:id="rId4" imgW="1968500" imgH="863600" progId="Equation.DSMT4">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a:t>
            </a:r>
            <a:r>
              <a:rPr lang="es-EC" sz="2400" dirty="0" smtClean="0"/>
              <a:t> </a:t>
            </a:r>
            <a:r>
              <a:rPr lang="es-ES" dirty="0" smtClean="0"/>
              <a:t>Selección de variables de predicción</a:t>
            </a:r>
            <a:endParaRPr lang="es-ES" dirty="0"/>
          </a:p>
        </p:txBody>
      </p:sp>
      <p:sp>
        <p:nvSpPr>
          <p:cNvPr id="3" name="2 Marcador de contenido"/>
          <p:cNvSpPr>
            <a:spLocks noGrp="1"/>
          </p:cNvSpPr>
          <p:nvPr>
            <p:ph idx="1"/>
          </p:nvPr>
        </p:nvSpPr>
        <p:spPr>
          <a:xfrm>
            <a:off x="228600" y="1600201"/>
            <a:ext cx="8077200" cy="1219199"/>
          </a:xfrm>
        </p:spPr>
        <p:txBody>
          <a:bodyPr/>
          <a:lstStyle/>
          <a:p>
            <a:r>
              <a:rPr lang="es-ES" dirty="0" smtClean="0"/>
              <a:t>        en términos del Coeficiente de Determinación R</a:t>
            </a:r>
            <a:r>
              <a:rPr lang="es-ES" baseline="30000" dirty="0" smtClean="0"/>
              <a:t>2</a:t>
            </a:r>
            <a:endParaRPr lang="es-ES"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21</a:t>
            </a:fld>
            <a:endParaRPr lang="es-EC" dirty="0"/>
          </a:p>
        </p:txBody>
      </p:sp>
      <p:graphicFrame>
        <p:nvGraphicFramePr>
          <p:cNvPr id="47108" name="Object 4"/>
          <p:cNvGraphicFramePr>
            <a:graphicFrameLocks noChangeAspect="1"/>
          </p:cNvGraphicFramePr>
          <p:nvPr/>
        </p:nvGraphicFramePr>
        <p:xfrm>
          <a:off x="685800" y="1600200"/>
          <a:ext cx="613410" cy="584200"/>
        </p:xfrm>
        <a:graphic>
          <a:graphicData uri="http://schemas.openxmlformats.org/presentationml/2006/ole">
            <p:oleObj spid="_x0000_s41998" name="Equation" r:id="rId3" imgW="266469" imgH="253780" progId="Equation.DSMT4">
              <p:embed/>
            </p:oleObj>
          </a:graphicData>
        </a:graphic>
      </p:graphicFrame>
      <p:graphicFrame>
        <p:nvGraphicFramePr>
          <p:cNvPr id="47109" name="Object 5"/>
          <p:cNvGraphicFramePr>
            <a:graphicFrameLocks noChangeAspect="1"/>
          </p:cNvGraphicFramePr>
          <p:nvPr/>
        </p:nvGraphicFramePr>
        <p:xfrm>
          <a:off x="2514600" y="2667000"/>
          <a:ext cx="3810000" cy="914400"/>
        </p:xfrm>
        <a:graphic>
          <a:graphicData uri="http://schemas.openxmlformats.org/presentationml/2006/ole">
            <p:oleObj spid="_x0000_s41999" name="Equation" r:id="rId4" imgW="1701800" imgH="469900" progId="Equation.DSMT4">
              <p:embed/>
            </p:oleObj>
          </a:graphicData>
        </a:graphic>
      </p:graphicFrame>
      <p:sp>
        <p:nvSpPr>
          <p:cNvPr id="15" name="2 Marcador de contenido"/>
          <p:cNvSpPr txBox="1">
            <a:spLocks/>
          </p:cNvSpPr>
          <p:nvPr/>
        </p:nvSpPr>
        <p:spPr>
          <a:xfrm>
            <a:off x="304800" y="3657601"/>
            <a:ext cx="8077200" cy="1219199"/>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smtClean="0">
                <a:ln>
                  <a:noFill/>
                </a:ln>
                <a:solidFill>
                  <a:schemeClr val="bg1">
                    <a:lumMod val="75000"/>
                  </a:schemeClr>
                </a:solidFill>
                <a:effectLst/>
                <a:uLnTx/>
                <a:uFillTx/>
                <a:latin typeface="Times New Roman" pitchFamily="18" charset="0"/>
                <a:ea typeface="+mn-ea"/>
                <a:cs typeface="Times New Roman" pitchFamily="18" charset="0"/>
              </a:rPr>
              <a:t>Dicha expresión en términos de varianzas se tiene que:</a:t>
            </a:r>
            <a:endParaRPr kumimoji="0" lang="es-ES" sz="3200" b="0" i="0" u="none" strike="noStrike" kern="1200" cap="none" spc="0" normalizeH="0" baseline="0" noProof="0" dirty="0">
              <a:ln>
                <a:noFill/>
              </a:ln>
              <a:solidFill>
                <a:schemeClr val="bg1">
                  <a:lumMod val="75000"/>
                </a:schemeClr>
              </a:solidFill>
              <a:effectLst/>
              <a:uLnTx/>
              <a:uFillTx/>
              <a:latin typeface="Times New Roman" pitchFamily="18" charset="0"/>
              <a:ea typeface="+mn-ea"/>
              <a:cs typeface="Times New Roman" pitchFamily="18" charset="0"/>
            </a:endParaRPr>
          </a:p>
        </p:txBody>
      </p:sp>
      <p:graphicFrame>
        <p:nvGraphicFramePr>
          <p:cNvPr id="47110" name="Object 6"/>
          <p:cNvGraphicFramePr>
            <a:graphicFrameLocks noChangeAspect="1"/>
          </p:cNvGraphicFramePr>
          <p:nvPr/>
        </p:nvGraphicFramePr>
        <p:xfrm>
          <a:off x="1752600" y="4733925"/>
          <a:ext cx="4648200" cy="1209675"/>
        </p:xfrm>
        <a:graphic>
          <a:graphicData uri="http://schemas.openxmlformats.org/presentationml/2006/ole">
            <p:oleObj spid="_x0000_s42000" name="Equation" r:id="rId5" imgW="1777229" imgH="545863"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a:t>
            </a:r>
            <a:r>
              <a:rPr lang="es-EC" sz="2400" dirty="0" smtClean="0"/>
              <a:t> </a:t>
            </a:r>
            <a:r>
              <a:rPr lang="es-ES" dirty="0" smtClean="0"/>
              <a:t>Selección de variables de predicción</a:t>
            </a:r>
            <a:endParaRPr lang="es-ES" dirty="0"/>
          </a:p>
        </p:txBody>
      </p:sp>
      <p:sp>
        <p:nvSpPr>
          <p:cNvPr id="3" name="2 Marcador de contenido"/>
          <p:cNvSpPr>
            <a:spLocks noGrp="1"/>
          </p:cNvSpPr>
          <p:nvPr>
            <p:ph idx="1"/>
          </p:nvPr>
        </p:nvSpPr>
        <p:spPr>
          <a:xfrm>
            <a:off x="228600" y="1981201"/>
            <a:ext cx="8077200" cy="4038599"/>
          </a:xfrm>
        </p:spPr>
        <p:txBody>
          <a:bodyPr>
            <a:noAutofit/>
          </a:bodyPr>
          <a:lstStyle/>
          <a:p>
            <a:pPr>
              <a:buNone/>
            </a:pPr>
            <a:r>
              <a:rPr lang="es-ES" dirty="0" smtClean="0"/>
              <a:t>	La ecuación anterior muestra que       no aumenta necesariamente con una variable de explicación más.</a:t>
            </a:r>
          </a:p>
          <a:p>
            <a:pPr>
              <a:buNone/>
            </a:pPr>
            <a:r>
              <a:rPr lang="es-ES" dirty="0" smtClean="0"/>
              <a:t>   Si no hay mejoría en R</a:t>
            </a:r>
            <a:r>
              <a:rPr lang="es-ES" baseline="30000" dirty="0" smtClean="0"/>
              <a:t>2</a:t>
            </a:r>
            <a:r>
              <a:rPr lang="es-ES" baseline="-25000" dirty="0" smtClean="0"/>
              <a:t>adj</a:t>
            </a:r>
            <a:r>
              <a:rPr lang="es-ES" dirty="0" smtClean="0"/>
              <a:t> por la adición de una variable, que El término           en realidad baja el        por esta razón este indicador</a:t>
            </a:r>
            <a:r>
              <a:rPr lang="es-ES" baseline="-25000" dirty="0" smtClean="0"/>
              <a:t> </a:t>
            </a:r>
            <a:r>
              <a:rPr lang="es-ES" dirty="0" smtClean="0"/>
              <a:t>es una mejor medida que R</a:t>
            </a:r>
            <a:r>
              <a:rPr lang="es-ES" baseline="30000" dirty="0" smtClean="0"/>
              <a:t>2</a:t>
            </a:r>
            <a:r>
              <a:rPr lang="es-ES" dirty="0" smtClean="0"/>
              <a:t> para la selección del modelo</a:t>
            </a:r>
            <a:endParaRPr lang="es-ES"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22</a:t>
            </a:fld>
            <a:endParaRPr lang="es-EC" dirty="0"/>
          </a:p>
        </p:txBody>
      </p:sp>
      <p:sp>
        <p:nvSpPr>
          <p:cNvPr id="13" name="2 Marcador de contenido"/>
          <p:cNvSpPr txBox="1">
            <a:spLocks/>
          </p:cNvSpPr>
          <p:nvPr/>
        </p:nvSpPr>
        <p:spPr>
          <a:xfrm>
            <a:off x="304800" y="3124200"/>
            <a:ext cx="8153400" cy="2743200"/>
          </a:xfrm>
          <a:prstGeom prst="rect">
            <a:avLst/>
          </a:prstGeom>
        </p:spPr>
        <p:txBody>
          <a:bodyPr vert="horz" lIns="91440" tIns="45720" rIns="91440" bIns="45720" rtlCol="0">
            <a:noAutofit/>
          </a:bodyPr>
          <a:lstStyle/>
          <a:p>
            <a:pPr marL="342900" indent="-342900" algn="just">
              <a:spcBef>
                <a:spcPct val="20000"/>
              </a:spcBef>
            </a:pPr>
            <a:r>
              <a:rPr lang="es-ES" sz="3200" dirty="0" smtClean="0">
                <a:solidFill>
                  <a:schemeClr val="bg1">
                    <a:lumMod val="75000"/>
                  </a:schemeClr>
                </a:solidFill>
                <a:latin typeface="Times New Roman" pitchFamily="18" charset="0"/>
                <a:cs typeface="Times New Roman" pitchFamily="18" charset="0"/>
              </a:rPr>
              <a:t>	</a:t>
            </a:r>
            <a:endParaRPr lang="es-ES" sz="3200" dirty="0">
              <a:solidFill>
                <a:schemeClr val="bg1">
                  <a:lumMod val="75000"/>
                </a:schemeClr>
              </a:solidFill>
              <a:latin typeface="Times New Roman" pitchFamily="18" charset="0"/>
              <a:cs typeface="Times New Roman" pitchFamily="18" charset="0"/>
            </a:endParaRPr>
          </a:p>
        </p:txBody>
      </p:sp>
      <p:graphicFrame>
        <p:nvGraphicFramePr>
          <p:cNvPr id="48133" name="Object 5"/>
          <p:cNvGraphicFramePr>
            <a:graphicFrameLocks noChangeAspect="1"/>
          </p:cNvGraphicFramePr>
          <p:nvPr/>
        </p:nvGraphicFramePr>
        <p:xfrm>
          <a:off x="5410200" y="3962400"/>
          <a:ext cx="960120" cy="685800"/>
        </p:xfrm>
        <a:graphic>
          <a:graphicData uri="http://schemas.openxmlformats.org/presentationml/2006/ole">
            <p:oleObj spid="_x0000_s43022" name="Equation" r:id="rId3" imgW="622030" imgH="444307" progId="Equation.DSMT4">
              <p:embed/>
            </p:oleObj>
          </a:graphicData>
        </a:graphic>
      </p:graphicFrame>
      <p:graphicFrame>
        <p:nvGraphicFramePr>
          <p:cNvPr id="48134" name="Object 6"/>
          <p:cNvGraphicFramePr>
            <a:graphicFrameLocks noChangeAspect="1"/>
          </p:cNvGraphicFramePr>
          <p:nvPr/>
        </p:nvGraphicFramePr>
        <p:xfrm>
          <a:off x="2133600" y="4572000"/>
          <a:ext cx="612775" cy="584200"/>
        </p:xfrm>
        <a:graphic>
          <a:graphicData uri="http://schemas.openxmlformats.org/presentationml/2006/ole">
            <p:oleObj spid="_x0000_s43023" name="Equation" r:id="rId4" imgW="266469" imgH="253780" progId="Equation.DSMT4">
              <p:embed/>
            </p:oleObj>
          </a:graphicData>
        </a:graphic>
      </p:graphicFrame>
      <p:graphicFrame>
        <p:nvGraphicFramePr>
          <p:cNvPr id="48136" name="Object 8"/>
          <p:cNvGraphicFramePr>
            <a:graphicFrameLocks noChangeAspect="1"/>
          </p:cNvGraphicFramePr>
          <p:nvPr/>
        </p:nvGraphicFramePr>
        <p:xfrm>
          <a:off x="6705600" y="1981200"/>
          <a:ext cx="612775" cy="584200"/>
        </p:xfrm>
        <a:graphic>
          <a:graphicData uri="http://schemas.openxmlformats.org/presentationml/2006/ole">
            <p:oleObj spid="_x0000_s43024" name="Equation" r:id="rId5" imgW="266469" imgH="25378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a:t>
            </a:r>
            <a:r>
              <a:rPr lang="es-EC" sz="2400" dirty="0" smtClean="0"/>
              <a:t> </a:t>
            </a:r>
            <a:r>
              <a:rPr lang="es-ES" dirty="0" smtClean="0"/>
              <a:t>Selección de variables de predicción</a:t>
            </a:r>
            <a:endParaRPr lang="es-ES" dirty="0"/>
          </a:p>
        </p:txBody>
      </p:sp>
      <p:sp>
        <p:nvSpPr>
          <p:cNvPr id="3" name="2 Marcador de contenido"/>
          <p:cNvSpPr>
            <a:spLocks noGrp="1"/>
          </p:cNvSpPr>
          <p:nvPr>
            <p:ph idx="1"/>
          </p:nvPr>
        </p:nvSpPr>
        <p:spPr>
          <a:xfrm>
            <a:off x="457200" y="1600201"/>
            <a:ext cx="8229600" cy="1904999"/>
          </a:xfrm>
        </p:spPr>
        <p:txBody>
          <a:bodyPr>
            <a:normAutofit/>
          </a:bodyPr>
          <a:lstStyle/>
          <a:p>
            <a:r>
              <a:rPr lang="es-ES" b="1" i="1" dirty="0" smtClean="0"/>
              <a:t>Varianza Residual (      )</a:t>
            </a:r>
          </a:p>
          <a:p>
            <a:endParaRPr lang="es-ES" b="1" dirty="0" smtClean="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23</a:t>
            </a:fld>
            <a:endParaRPr lang="es-EC" dirty="0"/>
          </a:p>
        </p:txBody>
      </p:sp>
      <p:sp>
        <p:nvSpPr>
          <p:cNvPr id="9" name="2 Marcador de contenido"/>
          <p:cNvSpPr txBox="1">
            <a:spLocks/>
          </p:cNvSpPr>
          <p:nvPr/>
        </p:nvSpPr>
        <p:spPr>
          <a:xfrm>
            <a:off x="-152400" y="3505200"/>
            <a:ext cx="3657600" cy="1905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400" b="0" i="0" u="none" strike="noStrike" kern="1200" cap="none" spc="0" normalizeH="0" baseline="0" noProof="0" dirty="0" smtClean="0">
                <a:ln>
                  <a:noFill/>
                </a:ln>
                <a:solidFill>
                  <a:schemeClr val="bg1">
                    <a:lumMod val="75000"/>
                  </a:schemeClr>
                </a:solidFill>
                <a:effectLst/>
                <a:uLnTx/>
                <a:uFillTx/>
                <a:latin typeface="Times New Roman" pitchFamily="18" charset="0"/>
                <a:ea typeface="+mn-ea"/>
                <a:cs typeface="Times New Roman" pitchFamily="18" charset="0"/>
              </a:rPr>
              <a:t>	El criterio de minimizar la varianza residual es equivalente al criterio de maximizar el coeficiente de determinación ajustado.	</a:t>
            </a:r>
            <a:endParaRPr kumimoji="0" lang="es-ES" sz="2400" b="0" i="0" u="none" strike="noStrike" kern="1200" cap="none" spc="0" normalizeH="0" baseline="0" noProof="0" dirty="0">
              <a:ln>
                <a:noFill/>
              </a:ln>
              <a:solidFill>
                <a:schemeClr val="bg1">
                  <a:lumMod val="75000"/>
                </a:schemeClr>
              </a:solidFill>
              <a:effectLst/>
              <a:uLnTx/>
              <a:uFillTx/>
              <a:latin typeface="Times New Roman" pitchFamily="18" charset="0"/>
              <a:ea typeface="+mn-ea"/>
              <a:cs typeface="Times New Roman" pitchFamily="18" charset="0"/>
            </a:endParaRPr>
          </a:p>
        </p:txBody>
      </p:sp>
      <p:sp>
        <p:nvSpPr>
          <p:cNvPr id="11" name="2 Marcador de contenido"/>
          <p:cNvSpPr txBox="1">
            <a:spLocks/>
          </p:cNvSpPr>
          <p:nvPr/>
        </p:nvSpPr>
        <p:spPr>
          <a:xfrm>
            <a:off x="3810000" y="3048000"/>
            <a:ext cx="4724400" cy="25146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400" b="0" i="0" u="none" strike="noStrike" kern="1200" cap="none" spc="0" normalizeH="0" baseline="0" noProof="0" dirty="0" smtClean="0">
                <a:ln>
                  <a:noFill/>
                </a:ln>
                <a:solidFill>
                  <a:schemeClr val="bg1">
                    <a:lumMod val="75000"/>
                  </a:schemeClr>
                </a:solidFill>
                <a:effectLst/>
                <a:uLnTx/>
                <a:uFillTx/>
                <a:latin typeface="Times New Roman" pitchFamily="18" charset="0"/>
                <a:ea typeface="+mn-ea"/>
                <a:cs typeface="Times New Roman" pitchFamily="18" charset="0"/>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400" b="0" i="0" u="none" strike="noStrike" kern="1200" cap="none" spc="0" normalizeH="0" baseline="0" noProof="0" dirty="0" smtClean="0">
                <a:ln>
                  <a:noFill/>
                </a:ln>
                <a:solidFill>
                  <a:schemeClr val="bg1">
                    <a:lumMod val="75000"/>
                  </a:schemeClr>
                </a:solidFill>
                <a:effectLst/>
                <a:uLnTx/>
                <a:uFillTx/>
                <a:latin typeface="Times New Roman" pitchFamily="18" charset="0"/>
                <a:ea typeface="+mn-ea"/>
                <a:cs typeface="Times New Roman" pitchFamily="18" charset="0"/>
              </a:rPr>
              <a:t>	La varianza residual no se la considera como un indicador de selección de modelos, sino más bien como una guía para así determinar cuál de los indicadores es el que más conviene en el estudio de Regresión. </a:t>
            </a:r>
            <a:endParaRPr kumimoji="0" lang="es-ES" sz="2400" b="0" i="0" u="none" strike="noStrike" kern="1200" cap="none" spc="0" normalizeH="0" baseline="0" noProof="0" dirty="0">
              <a:ln>
                <a:noFill/>
              </a:ln>
              <a:solidFill>
                <a:schemeClr val="bg1">
                  <a:lumMod val="75000"/>
                </a:schemeClr>
              </a:solidFill>
              <a:effectLst/>
              <a:uLnTx/>
              <a:uFillTx/>
              <a:latin typeface="Times New Roman" pitchFamily="18" charset="0"/>
              <a:ea typeface="+mn-ea"/>
              <a:cs typeface="Times New Roman" pitchFamily="18" charset="0"/>
            </a:endParaRPr>
          </a:p>
        </p:txBody>
      </p:sp>
      <p:graphicFrame>
        <p:nvGraphicFramePr>
          <p:cNvPr id="37890" name="Object 2"/>
          <p:cNvGraphicFramePr>
            <a:graphicFrameLocks noChangeAspect="1"/>
          </p:cNvGraphicFramePr>
          <p:nvPr/>
        </p:nvGraphicFramePr>
        <p:xfrm>
          <a:off x="4191000" y="1524000"/>
          <a:ext cx="546100" cy="702129"/>
        </p:xfrm>
        <a:graphic>
          <a:graphicData uri="http://schemas.openxmlformats.org/presentationml/2006/ole">
            <p:oleObj spid="_x0000_s44042" name="Equation" r:id="rId3" imgW="177646" imgH="228402" progId="Equation.DSMT4">
              <p:embed/>
            </p:oleObj>
          </a:graphicData>
        </a:graphic>
      </p:graphicFrame>
      <p:graphicFrame>
        <p:nvGraphicFramePr>
          <p:cNvPr id="37891" name="Object 3"/>
          <p:cNvGraphicFramePr>
            <a:graphicFrameLocks noChangeAspect="1"/>
          </p:cNvGraphicFramePr>
          <p:nvPr/>
        </p:nvGraphicFramePr>
        <p:xfrm>
          <a:off x="762000" y="2223000"/>
          <a:ext cx="7391400" cy="1047600"/>
        </p:xfrm>
        <a:graphic>
          <a:graphicData uri="http://schemas.openxmlformats.org/presentationml/2006/ole">
            <p:oleObj spid="_x0000_s44043" name="Equation" r:id="rId4" imgW="3225800" imgH="457200" progId="Equation.DSMT4">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a:t>
            </a:r>
            <a:r>
              <a:rPr lang="es-EC" sz="2400" dirty="0" smtClean="0"/>
              <a:t> </a:t>
            </a:r>
            <a:r>
              <a:rPr lang="es-ES" dirty="0" smtClean="0"/>
              <a:t>Selección de variables de predicción</a:t>
            </a:r>
            <a:endParaRPr lang="es-ES" dirty="0"/>
          </a:p>
        </p:txBody>
      </p:sp>
      <p:sp>
        <p:nvSpPr>
          <p:cNvPr id="3" name="2 Marcador de contenido"/>
          <p:cNvSpPr>
            <a:spLocks noGrp="1"/>
          </p:cNvSpPr>
          <p:nvPr>
            <p:ph idx="1"/>
          </p:nvPr>
        </p:nvSpPr>
        <p:spPr/>
        <p:txBody>
          <a:bodyPr>
            <a:normAutofit fontScale="92500"/>
          </a:bodyPr>
          <a:lstStyle/>
          <a:p>
            <a:r>
              <a:rPr lang="es-ES" b="1" i="1" dirty="0" smtClean="0"/>
              <a:t>Estadístico de </a:t>
            </a:r>
            <a:r>
              <a:rPr lang="es-ES" b="1" i="1" dirty="0" err="1" smtClean="0"/>
              <a:t>Mallows</a:t>
            </a:r>
            <a:endParaRPr lang="es-ES" b="1" dirty="0" smtClean="0"/>
          </a:p>
          <a:p>
            <a:pPr>
              <a:buNone/>
            </a:pPr>
            <a:r>
              <a:rPr lang="es-ES" dirty="0" smtClean="0"/>
              <a:t>	Este criterio toma en cuenta la Media Cuadrática del Error, es decir la varianza del error en la selección del modelo, lo que conlleva a que si se omite una variable explicativa importante que influya en la predicción, los estimadores de los coeficientes de regresión serían sesgados, es decir </a:t>
            </a:r>
          </a:p>
          <a:p>
            <a:pPr>
              <a:buNone/>
            </a:pPr>
            <a:r>
              <a:rPr lang="es-ES" dirty="0" smtClean="0"/>
              <a:t>                  lo cual indica que el objetivo de este indicador es minimizar la MCE.</a:t>
            </a:r>
            <a:endParaRPr lang="es-ES" b="1" dirty="0" smtClean="0"/>
          </a:p>
          <a:p>
            <a:pPr>
              <a:buNone/>
            </a:pPr>
            <a:endParaRPr lang="es-ES"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24</a:t>
            </a:fld>
            <a:endParaRPr lang="es-EC" dirty="0"/>
          </a:p>
        </p:txBody>
      </p:sp>
      <p:graphicFrame>
        <p:nvGraphicFramePr>
          <p:cNvPr id="39939" name="Object 3"/>
          <p:cNvGraphicFramePr>
            <a:graphicFrameLocks noChangeAspect="1"/>
          </p:cNvGraphicFramePr>
          <p:nvPr/>
        </p:nvGraphicFramePr>
        <p:xfrm>
          <a:off x="838200" y="5007429"/>
          <a:ext cx="1295400" cy="555171"/>
        </p:xfrm>
        <a:graphic>
          <a:graphicData uri="http://schemas.openxmlformats.org/presentationml/2006/ole">
            <p:oleObj spid="_x0000_s45062" name="Equation" r:id="rId3" imgW="660113" imgH="304668" progId="Equation.DSMT4">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a:t>
            </a:r>
            <a:r>
              <a:rPr lang="es-EC" sz="2400" dirty="0" smtClean="0"/>
              <a:t> </a:t>
            </a:r>
            <a:r>
              <a:rPr lang="es-ES" dirty="0" smtClean="0"/>
              <a:t>Selección de variables de predicción</a:t>
            </a:r>
            <a:endParaRPr lang="es-ES" dirty="0"/>
          </a:p>
        </p:txBody>
      </p:sp>
      <p:sp>
        <p:nvSpPr>
          <p:cNvPr id="3" name="2 Marcador de contenido"/>
          <p:cNvSpPr>
            <a:spLocks noGrp="1"/>
          </p:cNvSpPr>
          <p:nvPr>
            <p:ph idx="1"/>
          </p:nvPr>
        </p:nvSpPr>
        <p:spPr/>
        <p:txBody>
          <a:bodyPr>
            <a:normAutofit/>
          </a:bodyPr>
          <a:lstStyle/>
          <a:p>
            <a:r>
              <a:rPr lang="es-ES" b="1" i="1" dirty="0" smtClean="0"/>
              <a:t>Estadístico de </a:t>
            </a:r>
            <a:r>
              <a:rPr lang="es-ES" b="1" i="1" dirty="0" err="1" smtClean="0"/>
              <a:t>Mallows</a:t>
            </a:r>
            <a:endParaRPr lang="es-ES" b="1" dirty="0" smtClean="0"/>
          </a:p>
          <a:p>
            <a:pPr>
              <a:buNone/>
            </a:pPr>
            <a:r>
              <a:rPr lang="es-ES" dirty="0" smtClean="0"/>
              <a:t>	C</a:t>
            </a:r>
            <a:r>
              <a:rPr lang="es-ES" baseline="-25000" dirty="0" smtClean="0"/>
              <a:t>P </a:t>
            </a:r>
            <a:r>
              <a:rPr lang="es-ES" dirty="0" smtClean="0"/>
              <a:t>de </a:t>
            </a:r>
            <a:r>
              <a:rPr lang="es-ES" dirty="0" err="1" smtClean="0"/>
              <a:t>Mallows</a:t>
            </a:r>
            <a:r>
              <a:rPr lang="es-ES" dirty="0" smtClean="0"/>
              <a:t> está definido como</a:t>
            </a:r>
            <a:r>
              <a:rPr lang="es-ES" dirty="0" smtClean="0"/>
              <a:t>:</a:t>
            </a:r>
            <a:endParaRPr lang="es-ES" b="1" dirty="0" smtClean="0"/>
          </a:p>
          <a:p>
            <a:pPr>
              <a:buNone/>
            </a:pPr>
            <a:endParaRPr lang="es-ES" b="1" dirty="0" smtClean="0"/>
          </a:p>
          <a:p>
            <a:pPr>
              <a:buNone/>
            </a:pPr>
            <a:endParaRPr lang="es-ES" b="1" dirty="0" smtClean="0"/>
          </a:p>
          <a:p>
            <a:pPr>
              <a:buNone/>
            </a:pPr>
            <a:r>
              <a:rPr lang="es-ES" dirty="0" smtClean="0"/>
              <a:t>   El valor en el que el C</a:t>
            </a:r>
            <a:r>
              <a:rPr lang="es-ES" baseline="-25000" dirty="0" smtClean="0"/>
              <a:t>p</a:t>
            </a:r>
            <a:r>
              <a:rPr lang="es-ES" dirty="0" smtClean="0"/>
              <a:t> </a:t>
            </a:r>
            <a:r>
              <a:rPr lang="es-ES" dirty="0" smtClean="0"/>
              <a:t>es el mejor es cuando este se aproxima al número de parámetros.</a:t>
            </a:r>
            <a:endParaRPr lang="es-ES" baseline="-25000" dirty="0" smtClean="0"/>
          </a:p>
          <a:p>
            <a:pPr>
              <a:buNone/>
            </a:pPr>
            <a:endParaRPr lang="es-ES"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25</a:t>
            </a:fld>
            <a:endParaRPr lang="es-EC" dirty="0"/>
          </a:p>
        </p:txBody>
      </p:sp>
      <p:graphicFrame>
        <p:nvGraphicFramePr>
          <p:cNvPr id="39938" name="Object 2"/>
          <p:cNvGraphicFramePr>
            <a:graphicFrameLocks noChangeAspect="1"/>
          </p:cNvGraphicFramePr>
          <p:nvPr/>
        </p:nvGraphicFramePr>
        <p:xfrm>
          <a:off x="2514600" y="2819400"/>
          <a:ext cx="3200400" cy="1175046"/>
        </p:xfrm>
        <a:graphic>
          <a:graphicData uri="http://schemas.openxmlformats.org/presentationml/2006/ole">
            <p:oleObj spid="_x0000_s46086" name="Equation" r:id="rId3" imgW="1358900" imgH="419100" progId="Equation.DSMT4">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a:t>
            </a:r>
            <a:r>
              <a:rPr lang="es-EC" sz="2400" dirty="0" smtClean="0"/>
              <a:t> </a:t>
            </a:r>
            <a:r>
              <a:rPr lang="es-ES" dirty="0" smtClean="0"/>
              <a:t>Selección de variables de predicción</a:t>
            </a:r>
            <a:endParaRPr lang="es-ES" dirty="0"/>
          </a:p>
        </p:txBody>
      </p:sp>
      <p:sp>
        <p:nvSpPr>
          <p:cNvPr id="3" name="2 Marcador de contenido"/>
          <p:cNvSpPr>
            <a:spLocks noGrp="1"/>
          </p:cNvSpPr>
          <p:nvPr>
            <p:ph idx="1"/>
          </p:nvPr>
        </p:nvSpPr>
        <p:spPr/>
        <p:txBody>
          <a:bodyPr>
            <a:normAutofit fontScale="92500" lnSpcReduction="10000"/>
          </a:bodyPr>
          <a:lstStyle/>
          <a:p>
            <a:r>
              <a:rPr lang="es-ES" b="1" i="1" dirty="0" smtClean="0"/>
              <a:t>Criterio de Información </a:t>
            </a:r>
            <a:r>
              <a:rPr lang="es-ES" b="1" i="1" dirty="0" err="1" smtClean="0"/>
              <a:t>Akaike</a:t>
            </a:r>
            <a:r>
              <a:rPr lang="es-ES" b="1" i="1" dirty="0" smtClean="0"/>
              <a:t> (AIC</a:t>
            </a:r>
            <a:r>
              <a:rPr lang="es-ES" b="1" i="1" dirty="0" smtClean="0"/>
              <a:t>)</a:t>
            </a:r>
          </a:p>
          <a:p>
            <a:endParaRPr lang="es-ES" b="1" i="1" dirty="0" smtClean="0"/>
          </a:p>
          <a:p>
            <a:endParaRPr lang="es-ES" b="1" i="1" dirty="0" smtClean="0"/>
          </a:p>
          <a:p>
            <a:endParaRPr lang="es-ES" b="1" i="1" dirty="0" smtClean="0"/>
          </a:p>
          <a:p>
            <a:r>
              <a:rPr lang="es-ES" dirty="0" smtClean="0"/>
              <a:t>Este criterio es similar al </a:t>
            </a:r>
            <a:r>
              <a:rPr lang="es-ES" dirty="0" smtClean="0"/>
              <a:t>C</a:t>
            </a:r>
            <a:r>
              <a:rPr lang="es-ES" baseline="-25000" dirty="0" smtClean="0"/>
              <a:t>p </a:t>
            </a:r>
            <a:r>
              <a:rPr lang="es-ES" dirty="0" smtClean="0"/>
              <a:t>una medida de bondad de ajuste, pero el AIC considera la función verosimilitud.</a:t>
            </a:r>
          </a:p>
          <a:p>
            <a:r>
              <a:rPr lang="es-ES" dirty="0" smtClean="0"/>
              <a:t>Seleccionamos el modelo que tenga el menor valor de AIC.</a:t>
            </a:r>
            <a:endParaRPr lang="es-ES" dirty="0" smtClean="0"/>
          </a:p>
          <a:p>
            <a:pPr>
              <a:buNone/>
            </a:pPr>
            <a:endParaRPr lang="es-ES"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26</a:t>
            </a:fld>
            <a:endParaRPr lang="es-EC" dirty="0"/>
          </a:p>
        </p:txBody>
      </p:sp>
      <p:graphicFrame>
        <p:nvGraphicFramePr>
          <p:cNvPr id="40962" name="Object 2"/>
          <p:cNvGraphicFramePr>
            <a:graphicFrameLocks noChangeAspect="1"/>
          </p:cNvGraphicFramePr>
          <p:nvPr/>
        </p:nvGraphicFramePr>
        <p:xfrm>
          <a:off x="2057400" y="2286000"/>
          <a:ext cx="4953000" cy="1219200"/>
        </p:xfrm>
        <a:graphic>
          <a:graphicData uri="http://schemas.openxmlformats.org/presentationml/2006/ole">
            <p:oleObj spid="_x0000_s47110" name="Equation" r:id="rId3" imgW="2019300" imgH="508000"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a:t>
            </a:r>
            <a:r>
              <a:rPr lang="es-EC" sz="2400" dirty="0" smtClean="0"/>
              <a:t> </a:t>
            </a:r>
            <a:r>
              <a:rPr lang="es-ES" dirty="0" smtClean="0"/>
              <a:t>Selección de variables de predicción</a:t>
            </a:r>
            <a:endParaRPr lang="es-ES" dirty="0"/>
          </a:p>
        </p:txBody>
      </p:sp>
      <p:sp>
        <p:nvSpPr>
          <p:cNvPr id="3" name="2 Marcador de contenido"/>
          <p:cNvSpPr>
            <a:spLocks noGrp="1"/>
          </p:cNvSpPr>
          <p:nvPr>
            <p:ph idx="1"/>
          </p:nvPr>
        </p:nvSpPr>
        <p:spPr/>
        <p:txBody>
          <a:bodyPr>
            <a:normAutofit/>
          </a:bodyPr>
          <a:lstStyle/>
          <a:p>
            <a:r>
              <a:rPr lang="es-ES" b="1" i="1" dirty="0" smtClean="0"/>
              <a:t>Suma de Cuadrados de Predicción (PRESS</a:t>
            </a:r>
            <a:r>
              <a:rPr lang="es-ES" b="1" i="1" dirty="0" smtClean="0"/>
              <a:t>)</a:t>
            </a:r>
          </a:p>
          <a:p>
            <a:pPr lvl="1"/>
            <a:r>
              <a:rPr lang="es-ES" sz="2300" dirty="0" smtClean="0"/>
              <a:t>Supongamos que hay </a:t>
            </a:r>
            <a:r>
              <a:rPr lang="es-ES" sz="2300" i="1" dirty="0" smtClean="0"/>
              <a:t>p </a:t>
            </a:r>
            <a:r>
              <a:rPr lang="es-ES" sz="2300" dirty="0" smtClean="0"/>
              <a:t>parámetros en el modelo y que tenemos </a:t>
            </a:r>
            <a:r>
              <a:rPr lang="es-ES" sz="2300" i="1" dirty="0" smtClean="0"/>
              <a:t>“n” </a:t>
            </a:r>
            <a:r>
              <a:rPr lang="es-ES" sz="2300" dirty="0" smtClean="0"/>
              <a:t>observaciones disponibles para estimar los parámetros del modelo, en cada paso se deja de lado la i-</a:t>
            </a:r>
            <a:r>
              <a:rPr lang="es-ES" sz="2300" dirty="0" err="1" smtClean="0"/>
              <a:t>ésima</a:t>
            </a:r>
            <a:r>
              <a:rPr lang="es-ES" sz="2300" dirty="0" smtClean="0"/>
              <a:t> observación del conjunto de datos y se calculan todas las regresiones posibles; se calcula la predicción y el residual correspondiente para la observación que no fue incluida, el cual es llamado el residual “</a:t>
            </a:r>
            <a:r>
              <a:rPr lang="es-ES" sz="2300" i="1" dirty="0" smtClean="0"/>
              <a:t>PRESS”. </a:t>
            </a:r>
            <a:endParaRPr lang="es-EC" sz="2300" b="1" dirty="0" smtClean="0"/>
          </a:p>
          <a:p>
            <a:endParaRPr lang="es-ES" b="1" i="1" dirty="0" smtClean="0"/>
          </a:p>
          <a:p>
            <a:pPr>
              <a:buNone/>
            </a:pPr>
            <a:endParaRPr lang="es-ES"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27</a:t>
            </a:fld>
            <a:endParaRPr lang="es-EC" dirty="0"/>
          </a:p>
        </p:txBody>
      </p:sp>
      <p:graphicFrame>
        <p:nvGraphicFramePr>
          <p:cNvPr id="41987" name="Object 3"/>
          <p:cNvGraphicFramePr>
            <a:graphicFrameLocks noChangeAspect="1"/>
          </p:cNvGraphicFramePr>
          <p:nvPr/>
        </p:nvGraphicFramePr>
        <p:xfrm>
          <a:off x="1766050" y="5140125"/>
          <a:ext cx="2043950" cy="879675"/>
        </p:xfrm>
        <a:graphic>
          <a:graphicData uri="http://schemas.openxmlformats.org/presentationml/2006/ole">
            <p:oleObj spid="_x0000_s48138" name="Equation" r:id="rId3" imgW="1002865" imgH="431613" progId="Equation.DSMT4">
              <p:embed/>
            </p:oleObj>
          </a:graphicData>
        </a:graphic>
      </p:graphicFrame>
      <p:graphicFrame>
        <p:nvGraphicFramePr>
          <p:cNvPr id="41988" name="Object 4"/>
          <p:cNvGraphicFramePr>
            <a:graphicFrameLocks noChangeAspect="1"/>
          </p:cNvGraphicFramePr>
          <p:nvPr/>
        </p:nvGraphicFramePr>
        <p:xfrm>
          <a:off x="5335905" y="5105400"/>
          <a:ext cx="2284095" cy="838200"/>
        </p:xfrm>
        <a:graphic>
          <a:graphicData uri="http://schemas.openxmlformats.org/presentationml/2006/ole">
            <p:oleObj spid="_x0000_s48139" name="Equation" r:id="rId4" imgW="1384300" imgH="508000" progId="Equation.DSMT4">
              <p:embed/>
            </p:oleObj>
          </a:graphicData>
        </a:graphic>
      </p:graphicFrame>
      <p:sp>
        <p:nvSpPr>
          <p:cNvPr id="9" name="8 Flecha derecha"/>
          <p:cNvSpPr/>
          <p:nvPr/>
        </p:nvSpPr>
        <p:spPr>
          <a:xfrm>
            <a:off x="4267200" y="5410200"/>
            <a:ext cx="533400" cy="2286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914400" lvl="1" indent="-514350" algn="ctr" rtl="0">
              <a:spcBef>
                <a:spcPct val="0"/>
              </a:spcBef>
            </a:pPr>
            <a:r>
              <a:rPr lang="es-ES" sz="3600" b="1" kern="1200"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Acerca de ERLA</a:t>
            </a:r>
          </a:p>
        </p:txBody>
      </p:sp>
      <p:sp>
        <p:nvSpPr>
          <p:cNvPr id="3" name="2 Marcador de contenido"/>
          <p:cNvSpPr>
            <a:spLocks noGrp="1"/>
          </p:cNvSpPr>
          <p:nvPr>
            <p:ph idx="1"/>
          </p:nvPr>
        </p:nvSpPr>
        <p:spPr>
          <a:xfrm>
            <a:off x="457200" y="1600200"/>
            <a:ext cx="7924800" cy="4343399"/>
          </a:xfrm>
        </p:spPr>
        <p:txBody>
          <a:bodyPr>
            <a:normAutofit lnSpcReduction="10000"/>
          </a:bodyPr>
          <a:lstStyle/>
          <a:p>
            <a:r>
              <a:rPr lang="es-ES" dirty="0" smtClean="0"/>
              <a:t>ERLA es un software desarrollado para ser implementado en Microsoft Windows, para el cual se utilizó  Visual Basic.NET y </a:t>
            </a:r>
            <a:r>
              <a:rPr lang="es-ES" dirty="0" err="1" smtClean="0"/>
              <a:t>Matlab</a:t>
            </a:r>
            <a:r>
              <a:rPr lang="es-ES" dirty="0" smtClean="0"/>
              <a:t>. </a:t>
            </a:r>
          </a:p>
          <a:p>
            <a:r>
              <a:rPr lang="es-ES" dirty="0" smtClean="0"/>
              <a:t>La utilización básica de estos dos programas es Visual Basic.NET para la presentación de la interfaces de interacción con el usuario y </a:t>
            </a:r>
            <a:r>
              <a:rPr lang="es-ES" dirty="0" err="1" smtClean="0"/>
              <a:t>Matlab</a:t>
            </a:r>
            <a:r>
              <a:rPr lang="es-ES" dirty="0" smtClean="0"/>
              <a:t> para el desarrollo de las funciones matemáticas y estadísticas.	</a:t>
            </a:r>
            <a:endParaRPr lang="es-ES"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28</a:t>
            </a:fld>
            <a:endParaRPr lang="es-EC"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914400" lvl="1" indent="-514350" algn="ctr" rtl="0">
              <a:spcBef>
                <a:spcPct val="0"/>
              </a:spcBef>
            </a:pPr>
            <a:r>
              <a:rPr lang="es-ES" sz="3600" b="1" kern="1200"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Acerca de ERLA</a:t>
            </a:r>
          </a:p>
        </p:txBody>
      </p:sp>
      <p:sp>
        <p:nvSpPr>
          <p:cNvPr id="3" name="2 Marcador de contenido"/>
          <p:cNvSpPr>
            <a:spLocks noGrp="1"/>
          </p:cNvSpPr>
          <p:nvPr>
            <p:ph idx="1"/>
          </p:nvPr>
        </p:nvSpPr>
        <p:spPr>
          <a:xfrm>
            <a:off x="457200" y="1600201"/>
            <a:ext cx="8458200" cy="762000"/>
          </a:xfrm>
        </p:spPr>
        <p:txBody>
          <a:bodyPr>
            <a:normAutofit/>
          </a:bodyPr>
          <a:lstStyle/>
          <a:p>
            <a:r>
              <a:rPr lang="es-ES" b="1" i="1" dirty="0" smtClean="0"/>
              <a:t>MATLAB</a:t>
            </a:r>
            <a:r>
              <a:rPr lang="es-ES" dirty="0" smtClean="0"/>
              <a:t>(Laboratorio de Matrices)</a:t>
            </a:r>
            <a:endParaRPr lang="es-ES" b="1"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29</a:t>
            </a:fld>
            <a:endParaRPr lang="es-EC" dirty="0"/>
          </a:p>
        </p:txBody>
      </p:sp>
      <p:grpSp>
        <p:nvGrpSpPr>
          <p:cNvPr id="7" name="Group 2"/>
          <p:cNvGrpSpPr>
            <a:grpSpLocks/>
          </p:cNvGrpSpPr>
          <p:nvPr/>
        </p:nvGrpSpPr>
        <p:grpSpPr bwMode="auto">
          <a:xfrm>
            <a:off x="609601" y="2286000"/>
            <a:ext cx="4876799" cy="3581400"/>
            <a:chOff x="2545" y="3711"/>
            <a:chExt cx="7641" cy="5471"/>
          </a:xfrm>
        </p:grpSpPr>
        <p:pic>
          <p:nvPicPr>
            <p:cNvPr id="50179" name="Picture 3"/>
            <p:cNvPicPr>
              <a:picLocks noChangeAspect="1" noChangeArrowheads="1"/>
            </p:cNvPicPr>
            <p:nvPr/>
          </p:nvPicPr>
          <p:blipFill>
            <a:blip r:embed="rId2" cstate="print"/>
            <a:srcRect b="4471"/>
            <a:stretch>
              <a:fillRect/>
            </a:stretch>
          </p:blipFill>
          <p:spPr bwMode="auto">
            <a:xfrm>
              <a:off x="2545" y="3711"/>
              <a:ext cx="7641" cy="5471"/>
            </a:xfrm>
            <a:prstGeom prst="rect">
              <a:avLst/>
            </a:prstGeom>
            <a:noFill/>
          </p:spPr>
        </p:pic>
        <p:sp>
          <p:nvSpPr>
            <p:cNvPr id="50180" name="Rectangle 4"/>
            <p:cNvSpPr>
              <a:spLocks noChangeArrowheads="1"/>
            </p:cNvSpPr>
            <p:nvPr/>
          </p:nvSpPr>
          <p:spPr bwMode="auto">
            <a:xfrm>
              <a:off x="6294" y="4282"/>
              <a:ext cx="850" cy="270"/>
            </a:xfrm>
            <a:prstGeom prst="rect">
              <a:avLst/>
            </a:prstGeom>
            <a:no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181" name="Rectangle 5"/>
            <p:cNvSpPr>
              <a:spLocks noChangeArrowheads="1"/>
            </p:cNvSpPr>
            <p:nvPr/>
          </p:nvSpPr>
          <p:spPr bwMode="auto">
            <a:xfrm>
              <a:off x="2621" y="6698"/>
              <a:ext cx="850" cy="270"/>
            </a:xfrm>
            <a:prstGeom prst="rect">
              <a:avLst/>
            </a:prstGeom>
            <a:no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182" name="Rectangle 6"/>
            <p:cNvSpPr>
              <a:spLocks noChangeArrowheads="1"/>
            </p:cNvSpPr>
            <p:nvPr/>
          </p:nvSpPr>
          <p:spPr bwMode="auto">
            <a:xfrm>
              <a:off x="2547" y="4279"/>
              <a:ext cx="850" cy="270"/>
            </a:xfrm>
            <a:prstGeom prst="rect">
              <a:avLst/>
            </a:prstGeom>
            <a:no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14" name="2 Marcador de contenido"/>
          <p:cNvSpPr txBox="1">
            <a:spLocks/>
          </p:cNvSpPr>
          <p:nvPr/>
        </p:nvSpPr>
        <p:spPr>
          <a:xfrm>
            <a:off x="5638800" y="2209800"/>
            <a:ext cx="3276600" cy="3733800"/>
          </a:xfrm>
          <a:prstGeom prst="rect">
            <a:avLst/>
          </a:prstGeom>
        </p:spPr>
        <p:txBody>
          <a:bodyPr vert="horz" lIns="91440" tIns="45720" rIns="91440" bIns="45720" rtlCol="0">
            <a:noAutofit/>
          </a:bodyPr>
          <a:lstStyle/>
          <a:p>
            <a:pPr algn="just"/>
            <a:r>
              <a:rPr lang="es-ES" sz="2000" dirty="0" err="1" smtClean="0">
                <a:solidFill>
                  <a:schemeClr val="bg1">
                    <a:lumMod val="75000"/>
                  </a:schemeClr>
                </a:solidFill>
                <a:latin typeface="Times New Roman" pitchFamily="18" charset="0"/>
                <a:cs typeface="Times New Roman" pitchFamily="18" charset="0"/>
              </a:rPr>
              <a:t>Command</a:t>
            </a:r>
            <a:r>
              <a:rPr lang="es-ES" sz="2000" dirty="0" smtClean="0">
                <a:solidFill>
                  <a:schemeClr val="bg1">
                    <a:lumMod val="75000"/>
                  </a:schemeClr>
                </a:solidFill>
                <a:latin typeface="Times New Roman" pitchFamily="18" charset="0"/>
                <a:cs typeface="Times New Roman" pitchFamily="18" charset="0"/>
              </a:rPr>
              <a:t> </a:t>
            </a:r>
            <a:r>
              <a:rPr lang="es-ES" sz="2000" dirty="0" err="1" smtClean="0">
                <a:solidFill>
                  <a:schemeClr val="bg1">
                    <a:lumMod val="75000"/>
                  </a:schemeClr>
                </a:solidFill>
                <a:latin typeface="Times New Roman" pitchFamily="18" charset="0"/>
                <a:cs typeface="Times New Roman" pitchFamily="18" charset="0"/>
              </a:rPr>
              <a:t>Window</a:t>
            </a:r>
            <a:r>
              <a:rPr lang="es-ES" sz="2000" dirty="0" smtClean="0">
                <a:solidFill>
                  <a:schemeClr val="bg1">
                    <a:lumMod val="75000"/>
                  </a:schemeClr>
                </a:solidFill>
                <a:latin typeface="Times New Roman" pitchFamily="18" charset="0"/>
                <a:cs typeface="Times New Roman" pitchFamily="18" charset="0"/>
              </a:rPr>
              <a:t>.-  Es la ventana de comandos para interactuar. </a:t>
            </a:r>
          </a:p>
          <a:p>
            <a:pPr algn="just"/>
            <a:endParaRPr lang="es-ES" sz="2000" dirty="0" smtClean="0">
              <a:solidFill>
                <a:schemeClr val="bg1">
                  <a:lumMod val="75000"/>
                </a:schemeClr>
              </a:solidFill>
              <a:latin typeface="Times New Roman" pitchFamily="18" charset="0"/>
              <a:cs typeface="Times New Roman" pitchFamily="18" charset="0"/>
            </a:endParaRPr>
          </a:p>
          <a:p>
            <a:pPr algn="just"/>
            <a:r>
              <a:rPr lang="es-ES" sz="2000" dirty="0" err="1" smtClean="0">
                <a:solidFill>
                  <a:schemeClr val="bg1">
                    <a:lumMod val="75000"/>
                  </a:schemeClr>
                </a:solidFill>
                <a:latin typeface="Times New Roman" pitchFamily="18" charset="0"/>
                <a:cs typeface="Times New Roman" pitchFamily="18" charset="0"/>
              </a:rPr>
              <a:t>Command</a:t>
            </a:r>
            <a:r>
              <a:rPr lang="es-ES" sz="2000" dirty="0" smtClean="0">
                <a:solidFill>
                  <a:schemeClr val="bg1">
                    <a:lumMod val="75000"/>
                  </a:schemeClr>
                </a:solidFill>
                <a:latin typeface="Times New Roman" pitchFamily="18" charset="0"/>
                <a:cs typeface="Times New Roman" pitchFamily="18" charset="0"/>
              </a:rPr>
              <a:t> </a:t>
            </a:r>
            <a:r>
              <a:rPr lang="es-ES" sz="2000" dirty="0" err="1" smtClean="0">
                <a:solidFill>
                  <a:schemeClr val="bg1">
                    <a:lumMod val="75000"/>
                  </a:schemeClr>
                </a:solidFill>
                <a:latin typeface="Times New Roman" pitchFamily="18" charset="0"/>
                <a:cs typeface="Times New Roman" pitchFamily="18" charset="0"/>
              </a:rPr>
              <a:t>History</a:t>
            </a:r>
            <a:r>
              <a:rPr lang="es-ES" sz="2000" dirty="0" smtClean="0">
                <a:solidFill>
                  <a:schemeClr val="bg1">
                    <a:lumMod val="75000"/>
                  </a:schemeClr>
                </a:solidFill>
                <a:latin typeface="Times New Roman" pitchFamily="18" charset="0"/>
                <a:cs typeface="Times New Roman" pitchFamily="18" charset="0"/>
              </a:rPr>
              <a:t>.- Contiene el registro de los comandos que han sido ingresados. </a:t>
            </a:r>
          </a:p>
          <a:p>
            <a:pPr algn="just"/>
            <a:endParaRPr lang="es-ES" sz="2000" dirty="0" smtClean="0">
              <a:solidFill>
                <a:schemeClr val="bg1">
                  <a:lumMod val="75000"/>
                </a:schemeClr>
              </a:solidFill>
              <a:latin typeface="Times New Roman" pitchFamily="18" charset="0"/>
              <a:cs typeface="Times New Roman" pitchFamily="18" charset="0"/>
            </a:endParaRPr>
          </a:p>
          <a:p>
            <a:pPr algn="just"/>
            <a:r>
              <a:rPr lang="es-ES" sz="2000" dirty="0" err="1" smtClean="0">
                <a:solidFill>
                  <a:schemeClr val="bg1">
                    <a:lumMod val="75000"/>
                  </a:schemeClr>
                </a:solidFill>
                <a:latin typeface="Times New Roman" pitchFamily="18" charset="0"/>
                <a:cs typeface="Times New Roman" pitchFamily="18" charset="0"/>
              </a:rPr>
              <a:t>Workspace</a:t>
            </a:r>
            <a:r>
              <a:rPr lang="es-ES" sz="2000" dirty="0" smtClean="0">
                <a:solidFill>
                  <a:schemeClr val="bg1">
                    <a:lumMod val="75000"/>
                  </a:schemeClr>
                </a:solidFill>
                <a:latin typeface="Times New Roman" pitchFamily="18" charset="0"/>
                <a:cs typeface="Times New Roman" pitchFamily="18" charset="0"/>
              </a:rPr>
              <a:t>.-Contiene la descripción de las variables usadas en cada sección.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a:t>
            </a:r>
            <a:endParaRPr lang="es-EC" dirty="0"/>
          </a:p>
        </p:txBody>
      </p:sp>
      <p:sp>
        <p:nvSpPr>
          <p:cNvPr id="3" name="2 Marcador de contenido"/>
          <p:cNvSpPr>
            <a:spLocks noGrp="1"/>
          </p:cNvSpPr>
          <p:nvPr>
            <p:ph idx="1"/>
          </p:nvPr>
        </p:nvSpPr>
        <p:spPr/>
        <p:txBody>
          <a:bodyPr>
            <a:normAutofit/>
          </a:bodyPr>
          <a:lstStyle/>
          <a:p>
            <a:r>
              <a:rPr lang="es-EC" sz="4000" dirty="0" smtClean="0"/>
              <a:t>Análisis de Regresión.</a:t>
            </a:r>
          </a:p>
          <a:p>
            <a:r>
              <a:rPr lang="es-EC" sz="4000" dirty="0" smtClean="0"/>
              <a:t>Medidas de bondad de Ajuste</a:t>
            </a:r>
          </a:p>
          <a:p>
            <a:r>
              <a:rPr lang="es-EC" sz="4000" dirty="0" smtClean="0"/>
              <a:t>Desarrollo de ERLA.</a:t>
            </a:r>
          </a:p>
          <a:p>
            <a:endParaRPr lang="es-EC" sz="4000" dirty="0" smtClean="0"/>
          </a:p>
          <a:p>
            <a:endParaRPr lang="es-EC" sz="4000"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3</a:t>
            </a:fld>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914400" lvl="1" indent="-514350" algn="ctr" rtl="0">
              <a:spcBef>
                <a:spcPct val="0"/>
              </a:spcBef>
            </a:pPr>
            <a:r>
              <a:rPr lang="es-ES" sz="3600" b="1" kern="1200"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Acerca de ERLA</a:t>
            </a:r>
          </a:p>
        </p:txBody>
      </p:sp>
      <p:sp>
        <p:nvSpPr>
          <p:cNvPr id="3" name="2 Marcador de contenido"/>
          <p:cNvSpPr>
            <a:spLocks noGrp="1"/>
          </p:cNvSpPr>
          <p:nvPr>
            <p:ph idx="1"/>
          </p:nvPr>
        </p:nvSpPr>
        <p:spPr>
          <a:xfrm>
            <a:off x="457200" y="1524000"/>
            <a:ext cx="8458200" cy="838199"/>
          </a:xfrm>
        </p:spPr>
        <p:txBody>
          <a:bodyPr>
            <a:normAutofit/>
          </a:bodyPr>
          <a:lstStyle/>
          <a:p>
            <a:r>
              <a:rPr lang="es-ES" sz="2400" dirty="0" smtClean="0"/>
              <a:t>Se presenta el algoritmo utilizado para construir la Función “Regresión Lineal” :</a:t>
            </a:r>
            <a:endParaRPr lang="es-ES" sz="2400" b="1"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30</a:t>
            </a:fld>
            <a:endParaRPr lang="es-EC" dirty="0"/>
          </a:p>
        </p:txBody>
      </p:sp>
      <p:sp>
        <p:nvSpPr>
          <p:cNvPr id="14" name="2 Marcador de contenido"/>
          <p:cNvSpPr txBox="1">
            <a:spLocks/>
          </p:cNvSpPr>
          <p:nvPr/>
        </p:nvSpPr>
        <p:spPr>
          <a:xfrm>
            <a:off x="838200" y="2362200"/>
            <a:ext cx="3810000" cy="3429000"/>
          </a:xfrm>
          <a:prstGeom prst="rect">
            <a:avLst/>
          </a:prstGeom>
        </p:spPr>
        <p:txBody>
          <a:bodyPr vert="horz" lIns="91440" tIns="45720" rIns="91440" bIns="45720" rtlCol="0">
            <a:noAutofit/>
          </a:bodyPr>
          <a:lstStyle/>
          <a:p>
            <a:r>
              <a:rPr lang="en-US" sz="1600" dirty="0" smtClean="0">
                <a:solidFill>
                  <a:schemeClr val="bg1">
                    <a:lumMod val="75000"/>
                  </a:schemeClr>
                </a:solidFill>
                <a:latin typeface="Times New Roman" pitchFamily="18" charset="0"/>
                <a:cs typeface="Times New Roman" pitchFamily="18" charset="0"/>
              </a:rPr>
              <a:t>function R1=</a:t>
            </a:r>
            <a:r>
              <a:rPr lang="en-US" sz="1600" dirty="0" err="1" smtClean="0">
                <a:solidFill>
                  <a:schemeClr val="bg1">
                    <a:lumMod val="75000"/>
                  </a:schemeClr>
                </a:solidFill>
                <a:latin typeface="Times New Roman" pitchFamily="18" charset="0"/>
                <a:cs typeface="Times New Roman" pitchFamily="18" charset="0"/>
              </a:rPr>
              <a:t>RegressionCoefficients</a:t>
            </a:r>
            <a:r>
              <a:rPr lang="en-US" sz="1600" dirty="0" smtClean="0">
                <a:solidFill>
                  <a:schemeClr val="bg1">
                    <a:lumMod val="75000"/>
                  </a:schemeClr>
                </a:solidFill>
                <a:latin typeface="Times New Roman" pitchFamily="18" charset="0"/>
                <a:cs typeface="Times New Roman" pitchFamily="18" charset="0"/>
              </a:rPr>
              <a:t>(</a:t>
            </a:r>
            <a:r>
              <a:rPr lang="en-US" sz="1600" dirty="0" err="1" smtClean="0">
                <a:solidFill>
                  <a:schemeClr val="bg1">
                    <a:lumMod val="75000"/>
                  </a:schemeClr>
                </a:solidFill>
                <a:latin typeface="Times New Roman" pitchFamily="18" charset="0"/>
                <a:cs typeface="Times New Roman" pitchFamily="18" charset="0"/>
              </a:rPr>
              <a:t>y,MX</a:t>
            </a:r>
            <a:r>
              <a:rPr lang="en-US" sz="1600" dirty="0" smtClean="0">
                <a:solidFill>
                  <a:schemeClr val="bg1">
                    <a:lumMod val="75000"/>
                  </a:schemeClr>
                </a:solidFill>
                <a:latin typeface="Times New Roman" pitchFamily="18" charset="0"/>
                <a:cs typeface="Times New Roman" pitchFamily="18" charset="0"/>
              </a:rPr>
              <a:t>)</a:t>
            </a:r>
            <a:endParaRPr lang="es-ES" sz="1600" dirty="0" smtClean="0">
              <a:solidFill>
                <a:schemeClr val="bg1">
                  <a:lumMod val="75000"/>
                </a:schemeClr>
              </a:solidFill>
              <a:latin typeface="Times New Roman" pitchFamily="18" charset="0"/>
              <a:cs typeface="Times New Roman" pitchFamily="18" charset="0"/>
            </a:endParaRPr>
          </a:p>
          <a:p>
            <a:r>
              <a:rPr lang="es-ES" sz="1600" dirty="0" smtClean="0">
                <a:solidFill>
                  <a:schemeClr val="bg1">
                    <a:lumMod val="75000"/>
                  </a:schemeClr>
                </a:solidFill>
                <a:latin typeface="Times New Roman" pitchFamily="18" charset="0"/>
                <a:cs typeface="Times New Roman" pitchFamily="18" charset="0"/>
              </a:rPr>
              <a:t>%El primer argumento debe ser la variable a ser explicada</a:t>
            </a:r>
          </a:p>
          <a:p>
            <a:r>
              <a:rPr lang="es-ES" sz="1600" dirty="0" smtClean="0">
                <a:solidFill>
                  <a:schemeClr val="bg1">
                    <a:lumMod val="75000"/>
                  </a:schemeClr>
                </a:solidFill>
                <a:latin typeface="Times New Roman" pitchFamily="18" charset="0"/>
                <a:cs typeface="Times New Roman" pitchFamily="18" charset="0"/>
              </a:rPr>
              <a:t>%El segundo argumento debe ser la matriz con variables de explicación</a:t>
            </a:r>
          </a:p>
          <a:p>
            <a:r>
              <a:rPr lang="es-ES" sz="1600" dirty="0" smtClean="0">
                <a:solidFill>
                  <a:schemeClr val="bg1">
                    <a:lumMod val="75000"/>
                  </a:schemeClr>
                </a:solidFill>
                <a:latin typeface="Times New Roman" pitchFamily="18" charset="0"/>
                <a:cs typeface="Times New Roman" pitchFamily="18" charset="0"/>
              </a:rPr>
              <a:t>%Devuelve una matriz con las inferencias sobre los betas</a:t>
            </a:r>
          </a:p>
          <a:p>
            <a:r>
              <a:rPr lang="en-US" sz="1600" dirty="0" err="1" smtClean="0">
                <a:solidFill>
                  <a:schemeClr val="bg1">
                    <a:lumMod val="75000"/>
                  </a:schemeClr>
                </a:solidFill>
                <a:latin typeface="Times New Roman" pitchFamily="18" charset="0"/>
                <a:cs typeface="Times New Roman" pitchFamily="18" charset="0"/>
              </a:rPr>
              <a:t>paramat</a:t>
            </a:r>
            <a:r>
              <a:rPr lang="en-US" sz="1600" dirty="0" smtClean="0">
                <a:solidFill>
                  <a:schemeClr val="bg1">
                    <a:lumMod val="75000"/>
                  </a:schemeClr>
                </a:solidFill>
                <a:latin typeface="Times New Roman" pitchFamily="18" charset="0"/>
                <a:cs typeface="Times New Roman" pitchFamily="18" charset="0"/>
              </a:rPr>
              <a:t> long g;</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d=size(MX);</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n=d(1);</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p=d(2)+1;</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j=ones(n,1);</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X=[</a:t>
            </a:r>
            <a:r>
              <a:rPr lang="en-US" sz="1600" dirty="0" err="1" smtClean="0">
                <a:solidFill>
                  <a:schemeClr val="bg1">
                    <a:lumMod val="75000"/>
                  </a:schemeClr>
                </a:solidFill>
                <a:latin typeface="Times New Roman" pitchFamily="18" charset="0"/>
                <a:cs typeface="Times New Roman" pitchFamily="18" charset="0"/>
              </a:rPr>
              <a:t>j,MX</a:t>
            </a:r>
            <a:r>
              <a:rPr lang="en-US" sz="1600" dirty="0" smtClean="0">
                <a:solidFill>
                  <a:schemeClr val="bg1">
                    <a:lumMod val="75000"/>
                  </a:schemeClr>
                </a:solidFill>
                <a:latin typeface="Times New Roman" pitchFamily="18" charset="0"/>
                <a:cs typeface="Times New Roman" pitchFamily="18" charset="0"/>
              </a:rPr>
              <a:t>];</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I=eye(n);</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J=ones(n);</a:t>
            </a:r>
            <a:endParaRPr lang="es-ES" sz="1600" dirty="0" smtClean="0">
              <a:solidFill>
                <a:schemeClr val="bg1">
                  <a:lumMod val="75000"/>
                </a:schemeClr>
              </a:solidFill>
              <a:latin typeface="Times New Roman" pitchFamily="18" charset="0"/>
              <a:cs typeface="Times New Roman" pitchFamily="18" charset="0"/>
            </a:endParaRPr>
          </a:p>
          <a:p>
            <a:endParaRPr lang="es-ES" sz="1600" dirty="0" smtClean="0">
              <a:solidFill>
                <a:schemeClr val="bg1">
                  <a:lumMod val="75000"/>
                </a:schemeClr>
              </a:solidFill>
              <a:latin typeface="Times New Roman" pitchFamily="18" charset="0"/>
              <a:cs typeface="Times New Roman" pitchFamily="18" charset="0"/>
            </a:endParaRPr>
          </a:p>
        </p:txBody>
      </p:sp>
      <p:sp>
        <p:nvSpPr>
          <p:cNvPr id="13" name="2 Marcador de contenido"/>
          <p:cNvSpPr txBox="1">
            <a:spLocks/>
          </p:cNvSpPr>
          <p:nvPr/>
        </p:nvSpPr>
        <p:spPr>
          <a:xfrm>
            <a:off x="5715000" y="2362200"/>
            <a:ext cx="3048000" cy="3581400"/>
          </a:xfrm>
          <a:prstGeom prst="rect">
            <a:avLst/>
          </a:prstGeom>
        </p:spPr>
        <p:txBody>
          <a:bodyPr vert="horz" lIns="91440" tIns="45720" rIns="91440" bIns="45720" rtlCol="0">
            <a:noAutofit/>
          </a:bodyPr>
          <a:lstStyle/>
          <a:p>
            <a:r>
              <a:rPr lang="en-US" sz="1600" dirty="0" smtClean="0">
                <a:solidFill>
                  <a:schemeClr val="bg1">
                    <a:lumMod val="75000"/>
                  </a:schemeClr>
                </a:solidFill>
                <a:latin typeface="Times New Roman" pitchFamily="18" charset="0"/>
                <a:cs typeface="Times New Roman" pitchFamily="18" charset="0"/>
              </a:rPr>
              <a:t>A=inv(X'*X);</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H=X*A*X';</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SCE=y'*(I-H)*y;</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MCE=SCE/(n-p);</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b=A*X'*y;</a:t>
            </a:r>
            <a:endParaRPr lang="es-ES" sz="1600" dirty="0" smtClean="0">
              <a:solidFill>
                <a:schemeClr val="bg1">
                  <a:lumMod val="75000"/>
                </a:schemeClr>
              </a:solidFill>
              <a:latin typeface="Times New Roman" pitchFamily="18" charset="0"/>
              <a:cs typeface="Times New Roman" pitchFamily="18" charset="0"/>
            </a:endParaRPr>
          </a:p>
          <a:p>
            <a:r>
              <a:rPr lang="en-US" sz="1600" dirty="0" err="1" smtClean="0">
                <a:solidFill>
                  <a:schemeClr val="bg1">
                    <a:lumMod val="75000"/>
                  </a:schemeClr>
                </a:solidFill>
                <a:latin typeface="Times New Roman" pitchFamily="18" charset="0"/>
                <a:cs typeface="Times New Roman" pitchFamily="18" charset="0"/>
              </a:rPr>
              <a:t>Sb</a:t>
            </a:r>
            <a:r>
              <a:rPr lang="en-US" sz="1600" dirty="0" smtClean="0">
                <a:solidFill>
                  <a:schemeClr val="bg1">
                    <a:lumMod val="75000"/>
                  </a:schemeClr>
                </a:solidFill>
                <a:latin typeface="Times New Roman" pitchFamily="18" charset="0"/>
                <a:cs typeface="Times New Roman" pitchFamily="18" charset="0"/>
              </a:rPr>
              <a:t>=MCE*A;</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R1=zeros(p,4);</a:t>
            </a:r>
            <a:endParaRPr lang="es-ES" sz="1600" dirty="0" smtClean="0">
              <a:solidFill>
                <a:schemeClr val="bg1">
                  <a:lumMod val="75000"/>
                </a:schemeClr>
              </a:solidFill>
              <a:latin typeface="Times New Roman" pitchFamily="18" charset="0"/>
              <a:cs typeface="Times New Roman" pitchFamily="18" charset="0"/>
            </a:endParaRPr>
          </a:p>
          <a:p>
            <a:r>
              <a:rPr lang="en-US" sz="1600" dirty="0" err="1" smtClean="0">
                <a:solidFill>
                  <a:schemeClr val="bg1">
                    <a:lumMod val="75000"/>
                  </a:schemeClr>
                </a:solidFill>
                <a:latin typeface="Times New Roman" pitchFamily="18" charset="0"/>
                <a:cs typeface="Times New Roman" pitchFamily="18" charset="0"/>
              </a:rPr>
              <a:t>para</a:t>
            </a:r>
            <a:r>
              <a:rPr lang="en-US" sz="1600" dirty="0" smtClean="0">
                <a:solidFill>
                  <a:schemeClr val="bg1">
                    <a:lumMod val="75000"/>
                  </a:schemeClr>
                </a:solidFill>
                <a:latin typeface="Times New Roman" pitchFamily="18" charset="0"/>
                <a:cs typeface="Times New Roman" pitchFamily="18" charset="0"/>
              </a:rPr>
              <a:t> </a:t>
            </a:r>
            <a:r>
              <a:rPr lang="en-US" sz="1600" dirty="0" err="1" smtClean="0">
                <a:solidFill>
                  <a:schemeClr val="bg1">
                    <a:lumMod val="75000"/>
                  </a:schemeClr>
                </a:solidFill>
                <a:latin typeface="Times New Roman" pitchFamily="18" charset="0"/>
                <a:cs typeface="Times New Roman" pitchFamily="18" charset="0"/>
              </a:rPr>
              <a:t>i</a:t>
            </a:r>
            <a:r>
              <a:rPr lang="en-US" sz="1600" dirty="0" smtClean="0">
                <a:solidFill>
                  <a:schemeClr val="bg1">
                    <a:lumMod val="75000"/>
                  </a:schemeClr>
                </a:solidFill>
                <a:latin typeface="Times New Roman" pitchFamily="18" charset="0"/>
                <a:cs typeface="Times New Roman" pitchFamily="18" charset="0"/>
              </a:rPr>
              <a:t>=1:p</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    R1(i,1)=b(</a:t>
            </a:r>
            <a:r>
              <a:rPr lang="en-US" sz="1600" dirty="0" err="1" smtClean="0">
                <a:solidFill>
                  <a:schemeClr val="bg1">
                    <a:lumMod val="75000"/>
                  </a:schemeClr>
                </a:solidFill>
                <a:latin typeface="Times New Roman" pitchFamily="18" charset="0"/>
                <a:cs typeface="Times New Roman" pitchFamily="18" charset="0"/>
              </a:rPr>
              <a:t>i</a:t>
            </a:r>
            <a:r>
              <a:rPr lang="en-US" sz="1600" dirty="0" smtClean="0">
                <a:solidFill>
                  <a:schemeClr val="bg1">
                    <a:lumMod val="75000"/>
                  </a:schemeClr>
                </a:solidFill>
                <a:latin typeface="Times New Roman" pitchFamily="18" charset="0"/>
                <a:cs typeface="Times New Roman" pitchFamily="18" charset="0"/>
              </a:rPr>
              <a:t>);</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    R1(i,2)=</a:t>
            </a:r>
            <a:r>
              <a:rPr lang="en-US" sz="1600" dirty="0" err="1" smtClean="0">
                <a:solidFill>
                  <a:schemeClr val="bg1">
                    <a:lumMod val="75000"/>
                  </a:schemeClr>
                </a:solidFill>
                <a:latin typeface="Times New Roman" pitchFamily="18" charset="0"/>
                <a:cs typeface="Times New Roman" pitchFamily="18" charset="0"/>
              </a:rPr>
              <a:t>sqrt</a:t>
            </a:r>
            <a:r>
              <a:rPr lang="en-US" sz="1600" dirty="0" smtClean="0">
                <a:solidFill>
                  <a:schemeClr val="bg1">
                    <a:lumMod val="75000"/>
                  </a:schemeClr>
                </a:solidFill>
                <a:latin typeface="Times New Roman" pitchFamily="18" charset="0"/>
                <a:cs typeface="Times New Roman" pitchFamily="18" charset="0"/>
              </a:rPr>
              <a:t>(</a:t>
            </a:r>
            <a:r>
              <a:rPr lang="en-US" sz="1600" dirty="0" err="1" smtClean="0">
                <a:solidFill>
                  <a:schemeClr val="bg1">
                    <a:lumMod val="75000"/>
                  </a:schemeClr>
                </a:solidFill>
                <a:latin typeface="Times New Roman" pitchFamily="18" charset="0"/>
                <a:cs typeface="Times New Roman" pitchFamily="18" charset="0"/>
              </a:rPr>
              <a:t>Sb</a:t>
            </a:r>
            <a:r>
              <a:rPr lang="en-US" sz="1600" dirty="0" smtClean="0">
                <a:solidFill>
                  <a:schemeClr val="bg1">
                    <a:lumMod val="75000"/>
                  </a:schemeClr>
                </a:solidFill>
                <a:latin typeface="Times New Roman" pitchFamily="18" charset="0"/>
                <a:cs typeface="Times New Roman" pitchFamily="18" charset="0"/>
              </a:rPr>
              <a:t>(</a:t>
            </a:r>
            <a:r>
              <a:rPr lang="en-US" sz="1600" dirty="0" err="1" smtClean="0">
                <a:solidFill>
                  <a:schemeClr val="bg1">
                    <a:lumMod val="75000"/>
                  </a:schemeClr>
                </a:solidFill>
                <a:latin typeface="Times New Roman" pitchFamily="18" charset="0"/>
                <a:cs typeface="Times New Roman" pitchFamily="18" charset="0"/>
              </a:rPr>
              <a:t>i,i</a:t>
            </a:r>
            <a:r>
              <a:rPr lang="en-US" sz="1600" dirty="0" smtClean="0">
                <a:solidFill>
                  <a:schemeClr val="bg1">
                    <a:lumMod val="75000"/>
                  </a:schemeClr>
                </a:solidFill>
                <a:latin typeface="Times New Roman" pitchFamily="18" charset="0"/>
                <a:cs typeface="Times New Roman" pitchFamily="18" charset="0"/>
              </a:rPr>
              <a:t>));</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    R1(i,3)=R1(i,1)/R1(i,2);</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    R1(i,4)=abs(R1(i,3));</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    R1(i,4)=</a:t>
            </a:r>
            <a:r>
              <a:rPr lang="en-US" sz="1600" dirty="0" err="1" smtClean="0">
                <a:solidFill>
                  <a:schemeClr val="bg1">
                    <a:lumMod val="75000"/>
                  </a:schemeClr>
                </a:solidFill>
                <a:latin typeface="Times New Roman" pitchFamily="18" charset="0"/>
                <a:cs typeface="Times New Roman" pitchFamily="18" charset="0"/>
              </a:rPr>
              <a:t>tcdf</a:t>
            </a:r>
            <a:r>
              <a:rPr lang="en-US" sz="1600" dirty="0" smtClean="0">
                <a:solidFill>
                  <a:schemeClr val="bg1">
                    <a:lumMod val="75000"/>
                  </a:schemeClr>
                </a:solidFill>
                <a:latin typeface="Times New Roman" pitchFamily="18" charset="0"/>
                <a:cs typeface="Times New Roman" pitchFamily="18" charset="0"/>
              </a:rPr>
              <a:t>(R1(i,4),n-p);</a:t>
            </a:r>
            <a:endParaRPr lang="es-ES" sz="1600" dirty="0" smtClean="0">
              <a:solidFill>
                <a:schemeClr val="bg1">
                  <a:lumMod val="75000"/>
                </a:schemeClr>
              </a:solidFill>
              <a:latin typeface="Times New Roman" pitchFamily="18" charset="0"/>
              <a:cs typeface="Times New Roman" pitchFamily="18" charset="0"/>
            </a:endParaRPr>
          </a:p>
          <a:p>
            <a:r>
              <a:rPr lang="en-US" sz="1600" dirty="0" smtClean="0">
                <a:solidFill>
                  <a:schemeClr val="bg1">
                    <a:lumMod val="75000"/>
                  </a:schemeClr>
                </a:solidFill>
                <a:latin typeface="Times New Roman" pitchFamily="18" charset="0"/>
                <a:cs typeface="Times New Roman" pitchFamily="18" charset="0"/>
              </a:rPr>
              <a:t>    </a:t>
            </a:r>
            <a:r>
              <a:rPr lang="es-ES" sz="1600" dirty="0" smtClean="0">
                <a:solidFill>
                  <a:schemeClr val="bg1">
                    <a:lumMod val="75000"/>
                  </a:schemeClr>
                </a:solidFill>
                <a:latin typeface="Times New Roman" pitchFamily="18" charset="0"/>
                <a:cs typeface="Times New Roman" pitchFamily="18" charset="0"/>
              </a:rPr>
              <a:t>R1(i,4)=(1-R1(i,4))*2;</a:t>
            </a:r>
          </a:p>
          <a:p>
            <a:r>
              <a:rPr lang="es-ES" sz="1600" dirty="0" smtClean="0">
                <a:solidFill>
                  <a:schemeClr val="bg1">
                    <a:lumMod val="75000"/>
                  </a:schemeClr>
                </a:solidFill>
                <a:latin typeface="Times New Roman" pitchFamily="18" charset="0"/>
                <a:cs typeface="Times New Roman" pitchFamily="18" charset="0"/>
              </a:rPr>
              <a:t> fin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914400" lvl="1" indent="-514350" algn="ctr" rtl="0">
              <a:spcBef>
                <a:spcPct val="0"/>
              </a:spcBef>
            </a:pPr>
            <a:r>
              <a:rPr lang="es-ES" sz="3600" b="1" kern="1200"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Acerca de ERLA</a:t>
            </a:r>
          </a:p>
        </p:txBody>
      </p:sp>
      <p:sp>
        <p:nvSpPr>
          <p:cNvPr id="3" name="2 Marcador de contenido"/>
          <p:cNvSpPr>
            <a:spLocks noGrp="1"/>
          </p:cNvSpPr>
          <p:nvPr>
            <p:ph idx="1"/>
          </p:nvPr>
        </p:nvSpPr>
        <p:spPr>
          <a:xfrm>
            <a:off x="381000" y="1447800"/>
            <a:ext cx="8458200" cy="838199"/>
          </a:xfrm>
        </p:spPr>
        <p:txBody>
          <a:bodyPr>
            <a:normAutofit/>
          </a:bodyPr>
          <a:lstStyle/>
          <a:p>
            <a:r>
              <a:rPr lang="es-ES" sz="2400" dirty="0" smtClean="0"/>
              <a:t>Se presenta el algoritmo utilizado para el calculo de los indicadores de calidad del modelo :</a:t>
            </a:r>
            <a:endParaRPr lang="es-ES" sz="2400" b="1"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31</a:t>
            </a:fld>
            <a:endParaRPr lang="es-EC" dirty="0"/>
          </a:p>
        </p:txBody>
      </p:sp>
      <p:sp>
        <p:nvSpPr>
          <p:cNvPr id="14" name="2 Marcador de contenido"/>
          <p:cNvSpPr txBox="1">
            <a:spLocks/>
          </p:cNvSpPr>
          <p:nvPr/>
        </p:nvSpPr>
        <p:spPr>
          <a:xfrm>
            <a:off x="685800" y="2438400"/>
            <a:ext cx="3810000" cy="3429000"/>
          </a:xfrm>
          <a:prstGeom prst="rect">
            <a:avLst/>
          </a:prstGeom>
        </p:spPr>
        <p:txBody>
          <a:bodyPr vert="horz" lIns="91440" tIns="45720" rIns="91440" bIns="45720" rtlCol="0">
            <a:noAutofit/>
          </a:bodyPr>
          <a:lstStyle/>
          <a:p>
            <a:r>
              <a:rPr lang="es-ES" sz="1400" dirty="0" smtClean="0">
                <a:solidFill>
                  <a:schemeClr val="bg1">
                    <a:lumMod val="75000"/>
                  </a:schemeClr>
                </a:solidFill>
                <a:latin typeface="Times New Roman" pitchFamily="18" charset="0"/>
                <a:cs typeface="Times New Roman" pitchFamily="18" charset="0"/>
              </a:rPr>
              <a:t>función M=modelosR2(</a:t>
            </a:r>
            <a:r>
              <a:rPr lang="es-ES" sz="1400" dirty="0" err="1" smtClean="0">
                <a:solidFill>
                  <a:schemeClr val="bg1">
                    <a:lumMod val="75000"/>
                  </a:schemeClr>
                </a:solidFill>
                <a:latin typeface="Times New Roman" pitchFamily="18" charset="0"/>
                <a:cs typeface="Times New Roman" pitchFamily="18" charset="0"/>
              </a:rPr>
              <a:t>y,MX</a:t>
            </a:r>
            <a:r>
              <a:rPr lang="es-ES" sz="1400" dirty="0" smtClean="0">
                <a:solidFill>
                  <a:schemeClr val="bg1">
                    <a:lumMod val="75000"/>
                  </a:schemeClr>
                </a:solidFill>
                <a:latin typeface="Times New Roman" pitchFamily="18" charset="0"/>
                <a:cs typeface="Times New Roman" pitchFamily="18" charset="0"/>
              </a:rPr>
              <a:t>)</a:t>
            </a:r>
          </a:p>
          <a:p>
            <a:r>
              <a:rPr lang="en-US" sz="1400" dirty="0" smtClean="0">
                <a:solidFill>
                  <a:schemeClr val="bg1">
                    <a:lumMod val="75000"/>
                  </a:schemeClr>
                </a:solidFill>
                <a:latin typeface="Times New Roman" pitchFamily="18" charset="0"/>
                <a:cs typeface="Times New Roman" pitchFamily="18" charset="0"/>
              </a:rPr>
              <a:t>t1=size(MX);</a:t>
            </a:r>
            <a:endParaRPr lang="es-ES" sz="1400" dirty="0" smtClean="0">
              <a:solidFill>
                <a:schemeClr val="bg1">
                  <a:lumMod val="75000"/>
                </a:schemeClr>
              </a:solidFill>
              <a:latin typeface="Times New Roman" pitchFamily="18" charset="0"/>
              <a:cs typeface="Times New Roman" pitchFamily="18" charset="0"/>
            </a:endParaRPr>
          </a:p>
          <a:p>
            <a:r>
              <a:rPr lang="en-US" sz="1400" dirty="0" smtClean="0">
                <a:solidFill>
                  <a:schemeClr val="bg1">
                    <a:lumMod val="75000"/>
                  </a:schemeClr>
                </a:solidFill>
                <a:latin typeface="Times New Roman" pitchFamily="18" charset="0"/>
                <a:cs typeface="Times New Roman" pitchFamily="18" charset="0"/>
              </a:rPr>
              <a:t>v=t1(2);</a:t>
            </a:r>
            <a:endParaRPr lang="es-ES" sz="1400" dirty="0" smtClean="0">
              <a:solidFill>
                <a:schemeClr val="bg1">
                  <a:lumMod val="75000"/>
                </a:schemeClr>
              </a:solidFill>
              <a:latin typeface="Times New Roman" pitchFamily="18" charset="0"/>
              <a:cs typeface="Times New Roman" pitchFamily="18" charset="0"/>
            </a:endParaRPr>
          </a:p>
          <a:p>
            <a:r>
              <a:rPr lang="en-US" sz="1400" dirty="0" smtClean="0">
                <a:solidFill>
                  <a:schemeClr val="bg1">
                    <a:lumMod val="75000"/>
                  </a:schemeClr>
                </a:solidFill>
                <a:latin typeface="Times New Roman" pitchFamily="18" charset="0"/>
                <a:cs typeface="Times New Roman" pitchFamily="18" charset="0"/>
              </a:rPr>
              <a:t>SCT=R2Ajustado2_SCT(</a:t>
            </a:r>
            <a:r>
              <a:rPr lang="en-US" sz="1400" dirty="0" err="1" smtClean="0">
                <a:solidFill>
                  <a:schemeClr val="bg1">
                    <a:lumMod val="75000"/>
                  </a:schemeClr>
                </a:solidFill>
                <a:latin typeface="Times New Roman" pitchFamily="18" charset="0"/>
                <a:cs typeface="Times New Roman" pitchFamily="18" charset="0"/>
              </a:rPr>
              <a:t>y,MX</a:t>
            </a:r>
            <a:r>
              <a:rPr lang="en-US" sz="1400" dirty="0" smtClean="0">
                <a:solidFill>
                  <a:schemeClr val="bg1">
                    <a:lumMod val="75000"/>
                  </a:schemeClr>
                </a:solidFill>
                <a:latin typeface="Times New Roman" pitchFamily="18" charset="0"/>
                <a:cs typeface="Times New Roman" pitchFamily="18" charset="0"/>
              </a:rPr>
              <a:t>);</a:t>
            </a:r>
            <a:endParaRPr lang="es-ES" sz="1400" dirty="0" smtClean="0">
              <a:solidFill>
                <a:schemeClr val="bg1">
                  <a:lumMod val="75000"/>
                </a:schemeClr>
              </a:solidFill>
              <a:latin typeface="Times New Roman" pitchFamily="18" charset="0"/>
              <a:cs typeface="Times New Roman" pitchFamily="18" charset="0"/>
            </a:endParaRPr>
          </a:p>
          <a:p>
            <a:r>
              <a:rPr lang="en-US" sz="1400" dirty="0" err="1" smtClean="0">
                <a:solidFill>
                  <a:schemeClr val="bg1">
                    <a:lumMod val="75000"/>
                  </a:schemeClr>
                </a:solidFill>
                <a:latin typeface="Times New Roman" pitchFamily="18" charset="0"/>
                <a:cs typeface="Times New Roman" pitchFamily="18" charset="0"/>
              </a:rPr>
              <a:t>para</a:t>
            </a:r>
            <a:r>
              <a:rPr lang="en-US" sz="1400" dirty="0" smtClean="0">
                <a:solidFill>
                  <a:schemeClr val="bg1">
                    <a:lumMod val="75000"/>
                  </a:schemeClr>
                </a:solidFill>
                <a:latin typeface="Times New Roman" pitchFamily="18" charset="0"/>
                <a:cs typeface="Times New Roman" pitchFamily="18" charset="0"/>
              </a:rPr>
              <a:t> </a:t>
            </a:r>
            <a:r>
              <a:rPr lang="en-US" sz="1400" dirty="0" err="1" smtClean="0">
                <a:solidFill>
                  <a:schemeClr val="bg1">
                    <a:lumMod val="75000"/>
                  </a:schemeClr>
                </a:solidFill>
                <a:latin typeface="Times New Roman" pitchFamily="18" charset="0"/>
                <a:cs typeface="Times New Roman" pitchFamily="18" charset="0"/>
              </a:rPr>
              <a:t>i</a:t>
            </a:r>
            <a:r>
              <a:rPr lang="en-US" sz="1400" dirty="0" smtClean="0">
                <a:solidFill>
                  <a:schemeClr val="bg1">
                    <a:lumMod val="75000"/>
                  </a:schemeClr>
                </a:solidFill>
                <a:latin typeface="Times New Roman" pitchFamily="18" charset="0"/>
                <a:cs typeface="Times New Roman" pitchFamily="18" charset="0"/>
              </a:rPr>
              <a:t>=1:v</a:t>
            </a:r>
            <a:endParaRPr lang="es-ES" sz="1400" dirty="0" smtClean="0">
              <a:solidFill>
                <a:schemeClr val="bg1">
                  <a:lumMod val="75000"/>
                </a:schemeClr>
              </a:solidFill>
              <a:latin typeface="Times New Roman" pitchFamily="18" charset="0"/>
              <a:cs typeface="Times New Roman" pitchFamily="18" charset="0"/>
            </a:endParaRPr>
          </a:p>
          <a:p>
            <a:r>
              <a:rPr lang="en-US" sz="1400" dirty="0" smtClean="0">
                <a:solidFill>
                  <a:schemeClr val="bg1">
                    <a:lumMod val="75000"/>
                  </a:schemeClr>
                </a:solidFill>
                <a:latin typeface="Times New Roman" pitchFamily="18" charset="0"/>
                <a:cs typeface="Times New Roman" pitchFamily="18" charset="0"/>
              </a:rPr>
              <a:t>    c(</a:t>
            </a:r>
            <a:r>
              <a:rPr lang="en-US" sz="1400" dirty="0" err="1" smtClean="0">
                <a:solidFill>
                  <a:schemeClr val="bg1">
                    <a:lumMod val="75000"/>
                  </a:schemeClr>
                </a:solidFill>
                <a:latin typeface="Times New Roman" pitchFamily="18" charset="0"/>
                <a:cs typeface="Times New Roman" pitchFamily="18" charset="0"/>
              </a:rPr>
              <a:t>i</a:t>
            </a:r>
            <a:r>
              <a:rPr lang="en-US" sz="1400" dirty="0" smtClean="0">
                <a:solidFill>
                  <a:schemeClr val="bg1">
                    <a:lumMod val="75000"/>
                  </a:schemeClr>
                </a:solidFill>
                <a:latin typeface="Times New Roman" pitchFamily="18" charset="0"/>
                <a:cs typeface="Times New Roman" pitchFamily="18" charset="0"/>
              </a:rPr>
              <a:t>)=</a:t>
            </a:r>
            <a:r>
              <a:rPr lang="en-US" sz="1400" dirty="0" err="1" smtClean="0">
                <a:solidFill>
                  <a:schemeClr val="bg1">
                    <a:lumMod val="75000"/>
                  </a:schemeClr>
                </a:solidFill>
                <a:latin typeface="Times New Roman" pitchFamily="18" charset="0"/>
                <a:cs typeface="Times New Roman" pitchFamily="18" charset="0"/>
              </a:rPr>
              <a:t>nchoosek</a:t>
            </a:r>
            <a:r>
              <a:rPr lang="en-US" sz="1400" dirty="0" smtClean="0">
                <a:solidFill>
                  <a:schemeClr val="bg1">
                    <a:lumMod val="75000"/>
                  </a:schemeClr>
                </a:solidFill>
                <a:latin typeface="Times New Roman" pitchFamily="18" charset="0"/>
                <a:cs typeface="Times New Roman" pitchFamily="18" charset="0"/>
              </a:rPr>
              <a:t>(</a:t>
            </a:r>
            <a:r>
              <a:rPr lang="en-US" sz="1400" dirty="0" err="1" smtClean="0">
                <a:solidFill>
                  <a:schemeClr val="bg1">
                    <a:lumMod val="75000"/>
                  </a:schemeClr>
                </a:solidFill>
                <a:latin typeface="Times New Roman" pitchFamily="18" charset="0"/>
                <a:cs typeface="Times New Roman" pitchFamily="18" charset="0"/>
              </a:rPr>
              <a:t>v,i</a:t>
            </a:r>
            <a:r>
              <a:rPr lang="en-US" sz="1400" dirty="0" smtClean="0">
                <a:solidFill>
                  <a:schemeClr val="bg1">
                    <a:lumMod val="75000"/>
                  </a:schemeClr>
                </a:solidFill>
                <a:latin typeface="Times New Roman" pitchFamily="18" charset="0"/>
                <a:cs typeface="Times New Roman" pitchFamily="18" charset="0"/>
              </a:rPr>
              <a:t>);</a:t>
            </a:r>
            <a:endParaRPr lang="es-ES" sz="1400" dirty="0" smtClean="0">
              <a:solidFill>
                <a:schemeClr val="bg1">
                  <a:lumMod val="75000"/>
                </a:schemeClr>
              </a:solidFill>
              <a:latin typeface="Times New Roman" pitchFamily="18" charset="0"/>
              <a:cs typeface="Times New Roman" pitchFamily="18" charset="0"/>
            </a:endParaRPr>
          </a:p>
          <a:p>
            <a:r>
              <a:rPr lang="es-ES" sz="1400" dirty="0" smtClean="0">
                <a:solidFill>
                  <a:schemeClr val="bg1">
                    <a:lumMod val="75000"/>
                  </a:schemeClr>
                </a:solidFill>
                <a:latin typeface="Times New Roman" pitchFamily="18" charset="0"/>
                <a:cs typeface="Times New Roman" pitchFamily="18" charset="0"/>
              </a:rPr>
              <a:t>fin </a:t>
            </a:r>
          </a:p>
          <a:p>
            <a:r>
              <a:rPr lang="es-ES" sz="1400" dirty="0" smtClean="0">
                <a:solidFill>
                  <a:schemeClr val="bg1">
                    <a:lumMod val="75000"/>
                  </a:schemeClr>
                </a:solidFill>
                <a:latin typeface="Times New Roman" pitchFamily="18" charset="0"/>
                <a:cs typeface="Times New Roman" pitchFamily="18" charset="0"/>
              </a:rPr>
              <a:t>p=1;</a:t>
            </a:r>
          </a:p>
          <a:p>
            <a:r>
              <a:rPr lang="es-ES" sz="1400" dirty="0" smtClean="0">
                <a:solidFill>
                  <a:schemeClr val="bg1">
                    <a:lumMod val="75000"/>
                  </a:schemeClr>
                </a:solidFill>
                <a:latin typeface="Times New Roman" pitchFamily="18" charset="0"/>
                <a:cs typeface="Times New Roman" pitchFamily="18" charset="0"/>
              </a:rPr>
              <a:t>i=1;</a:t>
            </a:r>
          </a:p>
          <a:p>
            <a:r>
              <a:rPr lang="es-ES" sz="1400" dirty="0" smtClean="0">
                <a:solidFill>
                  <a:schemeClr val="bg1">
                    <a:lumMod val="75000"/>
                  </a:schemeClr>
                </a:solidFill>
                <a:latin typeface="Times New Roman" pitchFamily="18" charset="0"/>
                <a:cs typeface="Times New Roman" pitchFamily="18" charset="0"/>
              </a:rPr>
              <a:t>k=c(1);</a:t>
            </a:r>
          </a:p>
          <a:p>
            <a:r>
              <a:rPr lang="es-ES" sz="1400" dirty="0" smtClean="0">
                <a:solidFill>
                  <a:schemeClr val="bg1">
                    <a:lumMod val="75000"/>
                  </a:schemeClr>
                </a:solidFill>
                <a:latin typeface="Times New Roman" pitchFamily="18" charset="0"/>
                <a:cs typeface="Times New Roman" pitchFamily="18" charset="0"/>
              </a:rPr>
              <a:t>t=0;</a:t>
            </a:r>
          </a:p>
          <a:p>
            <a:r>
              <a:rPr lang="es-ES" sz="1400" dirty="0" smtClean="0">
                <a:solidFill>
                  <a:schemeClr val="bg1">
                    <a:lumMod val="75000"/>
                  </a:schemeClr>
                </a:solidFill>
                <a:latin typeface="Times New Roman" pitchFamily="18" charset="0"/>
                <a:cs typeface="Times New Roman" pitchFamily="18" charset="0"/>
              </a:rPr>
              <a:t>si v==1</a:t>
            </a:r>
          </a:p>
          <a:p>
            <a:r>
              <a:rPr lang="es-ES" sz="1400" dirty="0" smtClean="0">
                <a:solidFill>
                  <a:schemeClr val="bg1">
                    <a:lumMod val="75000"/>
                  </a:schemeClr>
                </a:solidFill>
                <a:latin typeface="Times New Roman" pitchFamily="18" charset="0"/>
                <a:cs typeface="Times New Roman" pitchFamily="18" charset="0"/>
              </a:rPr>
              <a:t>    M(t+1)=R2 Ajustado2(</a:t>
            </a:r>
            <a:r>
              <a:rPr lang="es-ES" sz="1400" dirty="0" err="1" smtClean="0">
                <a:solidFill>
                  <a:schemeClr val="bg1">
                    <a:lumMod val="75000"/>
                  </a:schemeClr>
                </a:solidFill>
                <a:latin typeface="Times New Roman" pitchFamily="18" charset="0"/>
                <a:cs typeface="Times New Roman" pitchFamily="18" charset="0"/>
              </a:rPr>
              <a:t>y,MX,SCT</a:t>
            </a:r>
            <a:r>
              <a:rPr lang="es-ES" sz="1400" dirty="0" smtClean="0">
                <a:solidFill>
                  <a:schemeClr val="bg1">
                    <a:lumMod val="75000"/>
                  </a:schemeClr>
                </a:solidFill>
                <a:latin typeface="Times New Roman" pitchFamily="18" charset="0"/>
                <a:cs typeface="Times New Roman" pitchFamily="18" charset="0"/>
              </a:rPr>
              <a:t>);</a:t>
            </a:r>
          </a:p>
          <a:p>
            <a:r>
              <a:rPr lang="es-ES" sz="1400" dirty="0" smtClean="0">
                <a:solidFill>
                  <a:schemeClr val="bg1">
                    <a:lumMod val="75000"/>
                  </a:schemeClr>
                </a:solidFill>
                <a:latin typeface="Times New Roman" pitchFamily="18" charset="0"/>
                <a:cs typeface="Times New Roman" pitchFamily="18" charset="0"/>
              </a:rPr>
              <a:t>    M=M';</a:t>
            </a:r>
          </a:p>
          <a:p>
            <a:r>
              <a:rPr lang="es-ES" sz="1400" dirty="0" smtClean="0">
                <a:solidFill>
                  <a:schemeClr val="bg1">
                    <a:lumMod val="75000"/>
                  </a:schemeClr>
                </a:solidFill>
                <a:latin typeface="Times New Roman" pitchFamily="18" charset="0"/>
                <a:cs typeface="Times New Roman" pitchFamily="18" charset="0"/>
              </a:rPr>
              <a:t>Si no    </a:t>
            </a:r>
          </a:p>
          <a:p>
            <a:r>
              <a:rPr lang="es-ES" sz="1400" dirty="0" smtClean="0">
                <a:solidFill>
                  <a:schemeClr val="bg1">
                    <a:lumMod val="75000"/>
                  </a:schemeClr>
                </a:solidFill>
                <a:latin typeface="Times New Roman" pitchFamily="18" charset="0"/>
                <a:cs typeface="Times New Roman" pitchFamily="18" charset="0"/>
              </a:rPr>
              <a:t>    mientras i&lt;v</a:t>
            </a:r>
          </a:p>
          <a:p>
            <a:endParaRPr lang="es-ES" sz="1400" dirty="0" smtClean="0">
              <a:solidFill>
                <a:schemeClr val="bg1">
                  <a:lumMod val="75000"/>
                </a:schemeClr>
              </a:solidFill>
              <a:latin typeface="Times New Roman" pitchFamily="18" charset="0"/>
              <a:cs typeface="Times New Roman" pitchFamily="18" charset="0"/>
            </a:endParaRPr>
          </a:p>
          <a:p>
            <a:endParaRPr lang="es-ES" sz="1400" dirty="0" smtClean="0">
              <a:solidFill>
                <a:schemeClr val="bg1">
                  <a:lumMod val="75000"/>
                </a:schemeClr>
              </a:solidFill>
              <a:latin typeface="Times New Roman" pitchFamily="18" charset="0"/>
              <a:cs typeface="Times New Roman" pitchFamily="18" charset="0"/>
            </a:endParaRPr>
          </a:p>
          <a:p>
            <a:endParaRPr lang="es-ES" sz="1400" dirty="0" smtClean="0"/>
          </a:p>
          <a:p>
            <a:endParaRPr lang="es-ES" sz="1400" dirty="0" smtClean="0">
              <a:solidFill>
                <a:schemeClr val="bg1">
                  <a:lumMod val="75000"/>
                </a:schemeClr>
              </a:solidFill>
              <a:latin typeface="Times New Roman" pitchFamily="18" charset="0"/>
              <a:cs typeface="Times New Roman" pitchFamily="18" charset="0"/>
            </a:endParaRPr>
          </a:p>
        </p:txBody>
      </p:sp>
      <p:sp>
        <p:nvSpPr>
          <p:cNvPr id="13" name="2 Marcador de contenido"/>
          <p:cNvSpPr txBox="1">
            <a:spLocks/>
          </p:cNvSpPr>
          <p:nvPr/>
        </p:nvSpPr>
        <p:spPr>
          <a:xfrm>
            <a:off x="4876800" y="2438400"/>
            <a:ext cx="4267200" cy="3581400"/>
          </a:xfrm>
          <a:prstGeom prst="rect">
            <a:avLst/>
          </a:prstGeom>
        </p:spPr>
        <p:txBody>
          <a:bodyPr vert="horz" lIns="91440" tIns="45720" rIns="91440" bIns="45720" rtlCol="0">
            <a:noAutofit/>
          </a:bodyPr>
          <a:lstStyle/>
          <a:p>
            <a:r>
              <a:rPr lang="es-ES" sz="1400" dirty="0" err="1" smtClean="0">
                <a:solidFill>
                  <a:schemeClr val="bg1">
                    <a:lumMod val="75000"/>
                  </a:schemeClr>
                </a:solidFill>
                <a:latin typeface="Times New Roman" pitchFamily="18" charset="0"/>
                <a:cs typeface="Times New Roman" pitchFamily="18" charset="0"/>
              </a:rPr>
              <a:t>cc</a:t>
            </a:r>
            <a:r>
              <a:rPr lang="es-ES" sz="1400" dirty="0" smtClean="0">
                <a:solidFill>
                  <a:schemeClr val="bg1">
                    <a:lumMod val="75000"/>
                  </a:schemeClr>
                </a:solidFill>
                <a:latin typeface="Times New Roman" pitchFamily="18" charset="0"/>
                <a:cs typeface="Times New Roman" pitchFamily="18" charset="0"/>
              </a:rPr>
              <a:t>=1;</a:t>
            </a:r>
          </a:p>
          <a:p>
            <a:r>
              <a:rPr lang="es-ES" sz="1400" dirty="0" smtClean="0">
                <a:solidFill>
                  <a:schemeClr val="bg1">
                    <a:lumMod val="75000"/>
                  </a:schemeClr>
                </a:solidFill>
                <a:latin typeface="Times New Roman" pitchFamily="18" charset="0"/>
                <a:cs typeface="Times New Roman" pitchFamily="18" charset="0"/>
              </a:rPr>
              <a:t>        </a:t>
            </a:r>
            <a:r>
              <a:rPr lang="es-ES" sz="1400" dirty="0" err="1" smtClean="0">
                <a:solidFill>
                  <a:schemeClr val="bg1">
                    <a:lumMod val="75000"/>
                  </a:schemeClr>
                </a:solidFill>
                <a:latin typeface="Times New Roman" pitchFamily="18" charset="0"/>
                <a:cs typeface="Times New Roman" pitchFamily="18" charset="0"/>
              </a:rPr>
              <a:t>vr</a:t>
            </a:r>
            <a:r>
              <a:rPr lang="es-ES" sz="1400" dirty="0" smtClean="0">
                <a:solidFill>
                  <a:schemeClr val="bg1">
                    <a:lumMod val="75000"/>
                  </a:schemeClr>
                </a:solidFill>
                <a:latin typeface="Times New Roman" pitchFamily="18" charset="0"/>
                <a:cs typeface="Times New Roman" pitchFamily="18" charset="0"/>
              </a:rPr>
              <a:t>=</a:t>
            </a:r>
            <a:r>
              <a:rPr lang="es-ES" sz="1400" dirty="0" err="1" smtClean="0">
                <a:solidFill>
                  <a:schemeClr val="bg1">
                    <a:lumMod val="75000"/>
                  </a:schemeClr>
                </a:solidFill>
                <a:latin typeface="Times New Roman" pitchFamily="18" charset="0"/>
                <a:cs typeface="Times New Roman" pitchFamily="18" charset="0"/>
              </a:rPr>
              <a:t>combinacion</a:t>
            </a:r>
            <a:r>
              <a:rPr lang="es-ES" sz="1400" dirty="0" smtClean="0">
                <a:solidFill>
                  <a:schemeClr val="bg1">
                    <a:lumMod val="75000"/>
                  </a:schemeClr>
                </a:solidFill>
                <a:latin typeface="Times New Roman" pitchFamily="18" charset="0"/>
                <a:cs typeface="Times New Roman" pitchFamily="18" charset="0"/>
              </a:rPr>
              <a:t>(</a:t>
            </a:r>
            <a:r>
              <a:rPr lang="es-ES" sz="1400" dirty="0" err="1" smtClean="0">
                <a:solidFill>
                  <a:schemeClr val="bg1">
                    <a:lumMod val="75000"/>
                  </a:schemeClr>
                </a:solidFill>
                <a:latin typeface="Times New Roman" pitchFamily="18" charset="0"/>
                <a:cs typeface="Times New Roman" pitchFamily="18" charset="0"/>
              </a:rPr>
              <a:t>v,i,'c</a:t>
            </a:r>
            <a:r>
              <a:rPr lang="es-ES" sz="1400" dirty="0" smtClean="0">
                <a:solidFill>
                  <a:schemeClr val="bg1">
                    <a:lumMod val="75000"/>
                  </a:schemeClr>
                </a:solidFill>
                <a:latin typeface="Times New Roman" pitchFamily="18" charset="0"/>
                <a:cs typeface="Times New Roman" pitchFamily="18" charset="0"/>
              </a:rPr>
              <a:t>');   </a:t>
            </a:r>
          </a:p>
          <a:p>
            <a:r>
              <a:rPr lang="es-ES" sz="1400" dirty="0" smtClean="0">
                <a:solidFill>
                  <a:schemeClr val="bg1">
                    <a:lumMod val="75000"/>
                  </a:schemeClr>
                </a:solidFill>
                <a:latin typeface="Times New Roman" pitchFamily="18" charset="0"/>
                <a:cs typeface="Times New Roman" pitchFamily="18" charset="0"/>
              </a:rPr>
              <a:t>        para j=p:k</a:t>
            </a:r>
          </a:p>
          <a:p>
            <a:r>
              <a:rPr lang="es-ES" sz="1400" dirty="0" smtClean="0">
                <a:solidFill>
                  <a:schemeClr val="bg1">
                    <a:lumMod val="75000"/>
                  </a:schemeClr>
                </a:solidFill>
                <a:latin typeface="Times New Roman" pitchFamily="18" charset="0"/>
                <a:cs typeface="Times New Roman" pitchFamily="18" charset="0"/>
              </a:rPr>
              <a:t>            M(j)=R2 Ajustado2(</a:t>
            </a:r>
            <a:r>
              <a:rPr lang="es-ES" sz="1400" dirty="0" err="1" smtClean="0">
                <a:solidFill>
                  <a:schemeClr val="bg1">
                    <a:lumMod val="75000"/>
                  </a:schemeClr>
                </a:solidFill>
                <a:latin typeface="Times New Roman" pitchFamily="18" charset="0"/>
                <a:cs typeface="Times New Roman" pitchFamily="18" charset="0"/>
              </a:rPr>
              <a:t>y,MX</a:t>
            </a:r>
            <a:r>
              <a:rPr lang="es-ES" sz="1400" dirty="0" smtClean="0">
                <a:solidFill>
                  <a:schemeClr val="bg1">
                    <a:lumMod val="75000"/>
                  </a:schemeClr>
                </a:solidFill>
                <a:latin typeface="Times New Roman" pitchFamily="18" charset="0"/>
                <a:cs typeface="Times New Roman" pitchFamily="18" charset="0"/>
              </a:rPr>
              <a:t>(:,</a:t>
            </a:r>
            <a:r>
              <a:rPr lang="es-ES" sz="1400" dirty="0" err="1" smtClean="0">
                <a:solidFill>
                  <a:schemeClr val="bg1">
                    <a:lumMod val="75000"/>
                  </a:schemeClr>
                </a:solidFill>
                <a:latin typeface="Times New Roman" pitchFamily="18" charset="0"/>
                <a:cs typeface="Times New Roman" pitchFamily="18" charset="0"/>
              </a:rPr>
              <a:t>vr</a:t>
            </a:r>
            <a:r>
              <a:rPr lang="es-ES" sz="1400" dirty="0" smtClean="0">
                <a:solidFill>
                  <a:schemeClr val="bg1">
                    <a:lumMod val="75000"/>
                  </a:schemeClr>
                </a:solidFill>
                <a:latin typeface="Times New Roman" pitchFamily="18" charset="0"/>
                <a:cs typeface="Times New Roman" pitchFamily="18" charset="0"/>
              </a:rPr>
              <a:t>(</a:t>
            </a:r>
            <a:r>
              <a:rPr lang="es-ES" sz="1400" dirty="0" err="1" smtClean="0">
                <a:solidFill>
                  <a:schemeClr val="bg1">
                    <a:lumMod val="75000"/>
                  </a:schemeClr>
                </a:solidFill>
                <a:latin typeface="Times New Roman" pitchFamily="18" charset="0"/>
                <a:cs typeface="Times New Roman" pitchFamily="18" charset="0"/>
              </a:rPr>
              <a:t>cc</a:t>
            </a:r>
            <a:r>
              <a:rPr lang="es-ES" sz="1400" dirty="0" smtClean="0">
                <a:solidFill>
                  <a:schemeClr val="bg1">
                    <a:lumMod val="75000"/>
                  </a:schemeClr>
                </a:solidFill>
                <a:latin typeface="Times New Roman" pitchFamily="18" charset="0"/>
                <a:cs typeface="Times New Roman" pitchFamily="18" charset="0"/>
              </a:rPr>
              <a:t>,:)),SCT);</a:t>
            </a:r>
          </a:p>
          <a:p>
            <a:r>
              <a:rPr lang="es-ES" sz="1400" dirty="0" smtClean="0">
                <a:solidFill>
                  <a:schemeClr val="bg1">
                    <a:lumMod val="75000"/>
                  </a:schemeClr>
                </a:solidFill>
                <a:latin typeface="Times New Roman" pitchFamily="18" charset="0"/>
                <a:cs typeface="Times New Roman" pitchFamily="18" charset="0"/>
              </a:rPr>
              <a:t>            t=j;</a:t>
            </a:r>
          </a:p>
          <a:p>
            <a:r>
              <a:rPr lang="es-ES" sz="1400" dirty="0" smtClean="0">
                <a:solidFill>
                  <a:schemeClr val="bg1">
                    <a:lumMod val="75000"/>
                  </a:schemeClr>
                </a:solidFill>
                <a:latin typeface="Times New Roman" pitchFamily="18" charset="0"/>
                <a:cs typeface="Times New Roman" pitchFamily="18" charset="0"/>
              </a:rPr>
              <a:t>            </a:t>
            </a:r>
            <a:r>
              <a:rPr lang="es-ES" sz="1400" dirty="0" err="1" smtClean="0">
                <a:solidFill>
                  <a:schemeClr val="bg1">
                    <a:lumMod val="75000"/>
                  </a:schemeClr>
                </a:solidFill>
                <a:latin typeface="Times New Roman" pitchFamily="18" charset="0"/>
                <a:cs typeface="Times New Roman" pitchFamily="18" charset="0"/>
              </a:rPr>
              <a:t>cc</a:t>
            </a:r>
            <a:r>
              <a:rPr lang="es-ES" sz="1400" dirty="0" smtClean="0">
                <a:solidFill>
                  <a:schemeClr val="bg1">
                    <a:lumMod val="75000"/>
                  </a:schemeClr>
                </a:solidFill>
                <a:latin typeface="Times New Roman" pitchFamily="18" charset="0"/>
                <a:cs typeface="Times New Roman" pitchFamily="18" charset="0"/>
              </a:rPr>
              <a:t>=cc+1;</a:t>
            </a:r>
          </a:p>
          <a:p>
            <a:r>
              <a:rPr lang="es-ES" sz="1400" dirty="0" smtClean="0">
                <a:solidFill>
                  <a:schemeClr val="bg1">
                    <a:lumMod val="75000"/>
                  </a:schemeClr>
                </a:solidFill>
                <a:latin typeface="Times New Roman" pitchFamily="18" charset="0"/>
                <a:cs typeface="Times New Roman" pitchFamily="18" charset="0"/>
              </a:rPr>
              <a:t>        fin</a:t>
            </a:r>
          </a:p>
          <a:p>
            <a:r>
              <a:rPr lang="es-ES" sz="1400" dirty="0" smtClean="0">
                <a:solidFill>
                  <a:schemeClr val="bg1">
                    <a:lumMod val="75000"/>
                  </a:schemeClr>
                </a:solidFill>
                <a:latin typeface="Times New Roman" pitchFamily="18" charset="0"/>
                <a:cs typeface="Times New Roman" pitchFamily="18" charset="0"/>
              </a:rPr>
              <a:t>    p=t+1; </a:t>
            </a:r>
          </a:p>
          <a:p>
            <a:r>
              <a:rPr lang="es-ES" sz="1400" dirty="0" smtClean="0">
                <a:solidFill>
                  <a:schemeClr val="bg1">
                    <a:lumMod val="75000"/>
                  </a:schemeClr>
                </a:solidFill>
                <a:latin typeface="Times New Roman" pitchFamily="18" charset="0"/>
                <a:cs typeface="Times New Roman" pitchFamily="18" charset="0"/>
              </a:rPr>
              <a:t>    </a:t>
            </a:r>
            <a:r>
              <a:rPr lang="en-US" sz="1400" dirty="0" err="1" smtClean="0">
                <a:solidFill>
                  <a:schemeClr val="bg1">
                    <a:lumMod val="75000"/>
                  </a:schemeClr>
                </a:solidFill>
                <a:latin typeface="Times New Roman" pitchFamily="18" charset="0"/>
                <a:cs typeface="Times New Roman" pitchFamily="18" charset="0"/>
              </a:rPr>
              <a:t>i</a:t>
            </a:r>
            <a:r>
              <a:rPr lang="en-US" sz="1400" dirty="0" smtClean="0">
                <a:solidFill>
                  <a:schemeClr val="bg1">
                    <a:lumMod val="75000"/>
                  </a:schemeClr>
                </a:solidFill>
                <a:latin typeface="Times New Roman" pitchFamily="18" charset="0"/>
                <a:cs typeface="Times New Roman" pitchFamily="18" charset="0"/>
              </a:rPr>
              <a:t>=i+1;</a:t>
            </a:r>
            <a:endParaRPr lang="es-ES" sz="1400" dirty="0" smtClean="0">
              <a:solidFill>
                <a:schemeClr val="bg1">
                  <a:lumMod val="75000"/>
                </a:schemeClr>
              </a:solidFill>
              <a:latin typeface="Times New Roman" pitchFamily="18" charset="0"/>
              <a:cs typeface="Times New Roman" pitchFamily="18" charset="0"/>
            </a:endParaRPr>
          </a:p>
          <a:p>
            <a:r>
              <a:rPr lang="en-US" sz="1400" dirty="0" smtClean="0">
                <a:solidFill>
                  <a:schemeClr val="bg1">
                    <a:lumMod val="75000"/>
                  </a:schemeClr>
                </a:solidFill>
                <a:latin typeface="Times New Roman" pitchFamily="18" charset="0"/>
                <a:cs typeface="Times New Roman" pitchFamily="18" charset="0"/>
              </a:rPr>
              <a:t>    k=</a:t>
            </a:r>
            <a:r>
              <a:rPr lang="en-US" sz="1400" dirty="0" err="1" smtClean="0">
                <a:solidFill>
                  <a:schemeClr val="bg1">
                    <a:lumMod val="75000"/>
                  </a:schemeClr>
                </a:solidFill>
                <a:latin typeface="Times New Roman" pitchFamily="18" charset="0"/>
                <a:cs typeface="Times New Roman" pitchFamily="18" charset="0"/>
              </a:rPr>
              <a:t>t+c</a:t>
            </a:r>
            <a:r>
              <a:rPr lang="en-US" sz="1400" dirty="0" smtClean="0">
                <a:solidFill>
                  <a:schemeClr val="bg1">
                    <a:lumMod val="75000"/>
                  </a:schemeClr>
                </a:solidFill>
                <a:latin typeface="Times New Roman" pitchFamily="18" charset="0"/>
                <a:cs typeface="Times New Roman" pitchFamily="18" charset="0"/>
              </a:rPr>
              <a:t>(</a:t>
            </a:r>
            <a:r>
              <a:rPr lang="en-US" sz="1400" dirty="0" err="1" smtClean="0">
                <a:solidFill>
                  <a:schemeClr val="bg1">
                    <a:lumMod val="75000"/>
                  </a:schemeClr>
                </a:solidFill>
                <a:latin typeface="Times New Roman" pitchFamily="18" charset="0"/>
                <a:cs typeface="Times New Roman" pitchFamily="18" charset="0"/>
              </a:rPr>
              <a:t>i</a:t>
            </a:r>
            <a:r>
              <a:rPr lang="en-US" sz="1400" dirty="0" smtClean="0">
                <a:solidFill>
                  <a:schemeClr val="bg1">
                    <a:lumMod val="75000"/>
                  </a:schemeClr>
                </a:solidFill>
                <a:latin typeface="Times New Roman" pitchFamily="18" charset="0"/>
                <a:cs typeface="Times New Roman" pitchFamily="18" charset="0"/>
              </a:rPr>
              <a:t>);</a:t>
            </a:r>
            <a:endParaRPr lang="es-ES" sz="1400" dirty="0" smtClean="0">
              <a:solidFill>
                <a:schemeClr val="bg1">
                  <a:lumMod val="75000"/>
                </a:schemeClr>
              </a:solidFill>
              <a:latin typeface="Times New Roman" pitchFamily="18" charset="0"/>
              <a:cs typeface="Times New Roman" pitchFamily="18" charset="0"/>
            </a:endParaRPr>
          </a:p>
          <a:p>
            <a:r>
              <a:rPr lang="en-US" sz="1400" dirty="0" smtClean="0">
                <a:solidFill>
                  <a:schemeClr val="bg1">
                    <a:lumMod val="75000"/>
                  </a:schemeClr>
                </a:solidFill>
                <a:latin typeface="Times New Roman" pitchFamily="18" charset="0"/>
                <a:cs typeface="Times New Roman" pitchFamily="18" charset="0"/>
              </a:rPr>
              <a:t>    fin</a:t>
            </a:r>
            <a:endParaRPr lang="es-ES" sz="1400" dirty="0" smtClean="0">
              <a:solidFill>
                <a:schemeClr val="bg1">
                  <a:lumMod val="75000"/>
                </a:schemeClr>
              </a:solidFill>
              <a:latin typeface="Times New Roman" pitchFamily="18" charset="0"/>
              <a:cs typeface="Times New Roman" pitchFamily="18" charset="0"/>
            </a:endParaRPr>
          </a:p>
          <a:p>
            <a:r>
              <a:rPr lang="en-US" sz="1400" dirty="0" smtClean="0">
                <a:solidFill>
                  <a:schemeClr val="bg1">
                    <a:lumMod val="75000"/>
                  </a:schemeClr>
                </a:solidFill>
                <a:latin typeface="Times New Roman" pitchFamily="18" charset="0"/>
                <a:cs typeface="Times New Roman" pitchFamily="18" charset="0"/>
              </a:rPr>
              <a:t>    </a:t>
            </a:r>
            <a:r>
              <a:rPr lang="en-US" sz="1400" dirty="0" err="1" smtClean="0">
                <a:solidFill>
                  <a:schemeClr val="bg1">
                    <a:lumMod val="75000"/>
                  </a:schemeClr>
                </a:solidFill>
                <a:latin typeface="Times New Roman" pitchFamily="18" charset="0"/>
                <a:cs typeface="Times New Roman" pitchFamily="18" charset="0"/>
              </a:rPr>
              <a:t>vr</a:t>
            </a:r>
            <a:r>
              <a:rPr lang="en-US" sz="1400" dirty="0" smtClean="0">
                <a:solidFill>
                  <a:schemeClr val="bg1">
                    <a:lumMod val="75000"/>
                  </a:schemeClr>
                </a:solidFill>
                <a:latin typeface="Times New Roman" pitchFamily="18" charset="0"/>
                <a:cs typeface="Times New Roman" pitchFamily="18" charset="0"/>
              </a:rPr>
              <a:t>=</a:t>
            </a:r>
            <a:r>
              <a:rPr lang="en-US" sz="1400" dirty="0" err="1" smtClean="0">
                <a:solidFill>
                  <a:schemeClr val="bg1">
                    <a:lumMod val="75000"/>
                  </a:schemeClr>
                </a:solidFill>
                <a:latin typeface="Times New Roman" pitchFamily="18" charset="0"/>
                <a:cs typeface="Times New Roman" pitchFamily="18" charset="0"/>
              </a:rPr>
              <a:t>combinator</a:t>
            </a:r>
            <a:r>
              <a:rPr lang="en-US" sz="1400" dirty="0" smtClean="0">
                <a:solidFill>
                  <a:schemeClr val="bg1">
                    <a:lumMod val="75000"/>
                  </a:schemeClr>
                </a:solidFill>
                <a:latin typeface="Times New Roman" pitchFamily="18" charset="0"/>
                <a:cs typeface="Times New Roman" pitchFamily="18" charset="0"/>
              </a:rPr>
              <a:t>(</a:t>
            </a:r>
            <a:r>
              <a:rPr lang="en-US" sz="1400" dirty="0" err="1" smtClean="0">
                <a:solidFill>
                  <a:schemeClr val="bg1">
                    <a:lumMod val="75000"/>
                  </a:schemeClr>
                </a:solidFill>
                <a:latin typeface="Times New Roman" pitchFamily="18" charset="0"/>
                <a:cs typeface="Times New Roman" pitchFamily="18" charset="0"/>
              </a:rPr>
              <a:t>v,v,'c</a:t>
            </a:r>
            <a:r>
              <a:rPr lang="en-US" sz="1400" dirty="0" smtClean="0">
                <a:solidFill>
                  <a:schemeClr val="bg1">
                    <a:lumMod val="75000"/>
                  </a:schemeClr>
                </a:solidFill>
                <a:latin typeface="Times New Roman" pitchFamily="18" charset="0"/>
                <a:cs typeface="Times New Roman" pitchFamily="18" charset="0"/>
              </a:rPr>
              <a:t>');</a:t>
            </a:r>
            <a:endParaRPr lang="es-ES" sz="1400" dirty="0" smtClean="0">
              <a:solidFill>
                <a:schemeClr val="bg1">
                  <a:lumMod val="75000"/>
                </a:schemeClr>
              </a:solidFill>
              <a:latin typeface="Times New Roman" pitchFamily="18" charset="0"/>
              <a:cs typeface="Times New Roman" pitchFamily="18" charset="0"/>
            </a:endParaRPr>
          </a:p>
          <a:p>
            <a:r>
              <a:rPr lang="en-US" sz="1400" dirty="0" smtClean="0">
                <a:solidFill>
                  <a:schemeClr val="bg1">
                    <a:lumMod val="75000"/>
                  </a:schemeClr>
                </a:solidFill>
                <a:latin typeface="Times New Roman" pitchFamily="18" charset="0"/>
                <a:cs typeface="Times New Roman" pitchFamily="18" charset="0"/>
              </a:rPr>
              <a:t>    </a:t>
            </a:r>
            <a:r>
              <a:rPr lang="es-ES" sz="1400" dirty="0" smtClean="0">
                <a:solidFill>
                  <a:schemeClr val="bg1">
                    <a:lumMod val="75000"/>
                  </a:schemeClr>
                </a:solidFill>
                <a:latin typeface="Times New Roman" pitchFamily="18" charset="0"/>
                <a:cs typeface="Times New Roman" pitchFamily="18" charset="0"/>
              </a:rPr>
              <a:t>M(t+1)=R2 Ajustado2(</a:t>
            </a:r>
            <a:r>
              <a:rPr lang="es-ES" sz="1400" dirty="0" err="1" smtClean="0">
                <a:solidFill>
                  <a:schemeClr val="bg1">
                    <a:lumMod val="75000"/>
                  </a:schemeClr>
                </a:solidFill>
                <a:latin typeface="Times New Roman" pitchFamily="18" charset="0"/>
                <a:cs typeface="Times New Roman" pitchFamily="18" charset="0"/>
              </a:rPr>
              <a:t>y,MX,SCT</a:t>
            </a:r>
            <a:r>
              <a:rPr lang="es-ES" sz="1400" dirty="0" smtClean="0">
                <a:solidFill>
                  <a:schemeClr val="bg1">
                    <a:lumMod val="75000"/>
                  </a:schemeClr>
                </a:solidFill>
                <a:latin typeface="Times New Roman" pitchFamily="18" charset="0"/>
                <a:cs typeface="Times New Roman" pitchFamily="18" charset="0"/>
              </a:rPr>
              <a:t>);</a:t>
            </a:r>
          </a:p>
          <a:p>
            <a:r>
              <a:rPr lang="es-ES" sz="1400" dirty="0" smtClean="0">
                <a:solidFill>
                  <a:schemeClr val="bg1">
                    <a:lumMod val="75000"/>
                  </a:schemeClr>
                </a:solidFill>
                <a:latin typeface="Times New Roman" pitchFamily="18" charset="0"/>
                <a:cs typeface="Times New Roman" pitchFamily="18" charset="0"/>
              </a:rPr>
              <a:t>    M=M';</a:t>
            </a:r>
          </a:p>
          <a:p>
            <a:r>
              <a:rPr lang="es-ES" sz="1400" dirty="0" smtClean="0">
                <a:solidFill>
                  <a:schemeClr val="bg1">
                    <a:lumMod val="75000"/>
                  </a:schemeClr>
                </a:solidFill>
                <a:latin typeface="Times New Roman" pitchFamily="18" charset="0"/>
                <a:cs typeface="Times New Roman" pitchFamily="18" charset="0"/>
              </a:rPr>
              <a:t>Fin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914400" lvl="1" indent="-514350" algn="ctr" rtl="0">
              <a:spcBef>
                <a:spcPct val="0"/>
              </a:spcBef>
            </a:pPr>
            <a:r>
              <a:rPr lang="es-ES" sz="3600" b="1" kern="1200"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Acerca de ERLA</a:t>
            </a:r>
          </a:p>
        </p:txBody>
      </p:sp>
      <p:sp>
        <p:nvSpPr>
          <p:cNvPr id="3" name="2 Marcador de contenido"/>
          <p:cNvSpPr>
            <a:spLocks noGrp="1"/>
          </p:cNvSpPr>
          <p:nvPr>
            <p:ph idx="1"/>
          </p:nvPr>
        </p:nvSpPr>
        <p:spPr>
          <a:xfrm>
            <a:off x="228600" y="1447800"/>
            <a:ext cx="8458200" cy="609599"/>
          </a:xfrm>
        </p:spPr>
        <p:txBody>
          <a:bodyPr>
            <a:normAutofit fontScale="92500"/>
          </a:bodyPr>
          <a:lstStyle/>
          <a:p>
            <a:r>
              <a:rPr lang="es-ES" b="1" i="1" dirty="0" smtClean="0"/>
              <a:t>Conexión entre VISUAL BASIC.NET y MATLAB</a:t>
            </a:r>
            <a:endParaRPr lang="es-ES" b="1"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32</a:t>
            </a:fld>
            <a:endParaRPr lang="es-EC" dirty="0"/>
          </a:p>
        </p:txBody>
      </p:sp>
      <p:sp>
        <p:nvSpPr>
          <p:cNvPr id="14" name="2 Marcador de contenido"/>
          <p:cNvSpPr txBox="1">
            <a:spLocks/>
          </p:cNvSpPr>
          <p:nvPr/>
        </p:nvSpPr>
        <p:spPr>
          <a:xfrm>
            <a:off x="609600" y="2057400"/>
            <a:ext cx="8077200" cy="3962400"/>
          </a:xfrm>
          <a:prstGeom prst="rect">
            <a:avLst/>
          </a:prstGeom>
        </p:spPr>
        <p:txBody>
          <a:bodyPr vert="horz" lIns="91440" tIns="45720" rIns="91440" bIns="45720" rtlCol="0">
            <a:noAutofit/>
          </a:bodyPr>
          <a:lstStyle/>
          <a:p>
            <a:pPr algn="just"/>
            <a:r>
              <a:rPr lang="es-ES" sz="3200" dirty="0" smtClean="0">
                <a:solidFill>
                  <a:schemeClr val="bg1">
                    <a:lumMod val="75000"/>
                  </a:schemeClr>
                </a:solidFill>
                <a:latin typeface="Times New Roman" pitchFamily="18" charset="0"/>
                <a:cs typeface="Times New Roman" pitchFamily="18" charset="0"/>
              </a:rPr>
              <a:t>La conexión entre estos dos programas comienza en </a:t>
            </a:r>
            <a:r>
              <a:rPr lang="es-ES" sz="3200" dirty="0" err="1" smtClean="0">
                <a:solidFill>
                  <a:schemeClr val="bg1">
                    <a:lumMod val="75000"/>
                  </a:schemeClr>
                </a:solidFill>
                <a:latin typeface="Times New Roman" pitchFamily="18" charset="0"/>
                <a:cs typeface="Times New Roman" pitchFamily="18" charset="0"/>
              </a:rPr>
              <a:t>Matlab</a:t>
            </a:r>
            <a:r>
              <a:rPr lang="es-ES" sz="3200" dirty="0" smtClean="0">
                <a:solidFill>
                  <a:schemeClr val="bg1">
                    <a:lumMod val="75000"/>
                  </a:schemeClr>
                </a:solidFill>
                <a:latin typeface="Times New Roman" pitchFamily="18" charset="0"/>
                <a:cs typeface="Times New Roman" pitchFamily="18" charset="0"/>
              </a:rPr>
              <a:t> con la creación de las librerías respectivas, ya que ésta es la base para la creación de las funciones que proporcionaran los resultados esperados. Para ello inicialmente se crean funciones, se comprueba los resultados de las funciones creadas para luego crear librerías (archivos *.dll).</a:t>
            </a:r>
          </a:p>
          <a:p>
            <a:pPr algn="just"/>
            <a:endParaRPr lang="es-ES" sz="3200" dirty="0" smtClean="0">
              <a:solidFill>
                <a:schemeClr val="bg1">
                  <a:lumMod val="75000"/>
                </a:schemeClr>
              </a:solidFill>
              <a:latin typeface="Times New Roman" pitchFamily="18" charset="0"/>
              <a:cs typeface="Times New Roman" pitchFamily="18" charset="0"/>
            </a:endParaRPr>
          </a:p>
          <a:p>
            <a:pPr algn="just"/>
            <a:endParaRPr lang="es-ES" sz="1400" dirty="0" smtClean="0">
              <a:solidFill>
                <a:schemeClr val="bg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914400" lvl="1" indent="-514350" algn="ctr" rtl="0">
              <a:spcBef>
                <a:spcPct val="0"/>
              </a:spcBef>
            </a:pPr>
            <a:r>
              <a:rPr lang="es-ES" sz="3600" b="1" kern="1200"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Acerca de ERLA</a:t>
            </a:r>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33</a:t>
            </a:fld>
            <a:endParaRPr lang="es-EC" dirty="0"/>
          </a:p>
        </p:txBody>
      </p:sp>
      <p:sp>
        <p:nvSpPr>
          <p:cNvPr id="11" name="10 Marcador de contenido"/>
          <p:cNvSpPr>
            <a:spLocks noGrp="1"/>
          </p:cNvSpPr>
          <p:nvPr>
            <p:ph idx="1"/>
          </p:nvPr>
        </p:nvSpPr>
        <p:spPr>
          <a:xfrm>
            <a:off x="0" y="1905000"/>
            <a:ext cx="4191000" cy="3886200"/>
          </a:xfrm>
        </p:spPr>
        <p:txBody>
          <a:bodyPr>
            <a:noAutofit/>
          </a:bodyPr>
          <a:lstStyle/>
          <a:p>
            <a:pPr>
              <a:buNone/>
            </a:pPr>
            <a:r>
              <a:rPr lang="es-ES" sz="2800" dirty="0" smtClean="0"/>
              <a:t>	Ya desde Visual Basic.NET, se añade una referencia hacia la librería principal de </a:t>
            </a:r>
            <a:r>
              <a:rPr lang="es-ES" sz="2800" dirty="0" err="1" smtClean="0"/>
              <a:t>Matlab</a:t>
            </a:r>
            <a:r>
              <a:rPr lang="es-ES" sz="2800" dirty="0" smtClean="0"/>
              <a:t> MWArray.dll, para con esto poder acceder a las funciones creadas en </a:t>
            </a:r>
            <a:r>
              <a:rPr lang="es-ES" sz="2800" dirty="0" err="1" smtClean="0"/>
              <a:t>Matlab</a:t>
            </a:r>
            <a:r>
              <a:rPr lang="es-ES" sz="2800" dirty="0" smtClean="0"/>
              <a:t> convertidas en librerías.</a:t>
            </a:r>
          </a:p>
        </p:txBody>
      </p:sp>
      <p:grpSp>
        <p:nvGrpSpPr>
          <p:cNvPr id="3" name="Group 2"/>
          <p:cNvGrpSpPr>
            <a:grpSpLocks/>
          </p:cNvGrpSpPr>
          <p:nvPr/>
        </p:nvGrpSpPr>
        <p:grpSpPr bwMode="auto">
          <a:xfrm>
            <a:off x="4648200" y="2057400"/>
            <a:ext cx="4267200" cy="3657600"/>
            <a:chOff x="3337" y="3893"/>
            <a:chExt cx="6735" cy="5897"/>
          </a:xfrm>
        </p:grpSpPr>
        <p:sp>
          <p:nvSpPr>
            <p:cNvPr id="57347" name="Rectangle 3"/>
            <p:cNvSpPr>
              <a:spLocks noChangeArrowheads="1"/>
            </p:cNvSpPr>
            <p:nvPr/>
          </p:nvSpPr>
          <p:spPr bwMode="auto">
            <a:xfrm>
              <a:off x="7684" y="5282"/>
              <a:ext cx="1560" cy="264"/>
            </a:xfrm>
            <a:prstGeom prst="rect">
              <a:avLst/>
            </a:prstGeom>
            <a:no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pic>
          <p:nvPicPr>
            <p:cNvPr id="57348" name="Picture 4"/>
            <p:cNvPicPr>
              <a:picLocks noChangeAspect="1" noChangeArrowheads="1"/>
            </p:cNvPicPr>
            <p:nvPr/>
          </p:nvPicPr>
          <p:blipFill>
            <a:blip r:embed="rId2" cstate="print"/>
            <a:srcRect/>
            <a:stretch>
              <a:fillRect/>
            </a:stretch>
          </p:blipFill>
          <p:spPr bwMode="auto">
            <a:xfrm>
              <a:off x="3337" y="3893"/>
              <a:ext cx="6735" cy="5897"/>
            </a:xfrm>
            <a:prstGeom prst="rect">
              <a:avLst/>
            </a:prstGeom>
            <a:noFill/>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914400" lvl="1" indent="-514350" algn="ctr" rtl="0">
              <a:spcBef>
                <a:spcPct val="0"/>
              </a:spcBef>
            </a:pPr>
            <a:r>
              <a:rPr lang="es-ES" sz="3600" b="1" kern="1200"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Acerca de ERLA</a:t>
            </a:r>
          </a:p>
        </p:txBody>
      </p:sp>
      <p:sp>
        <p:nvSpPr>
          <p:cNvPr id="3" name="2 Marcador de contenido"/>
          <p:cNvSpPr>
            <a:spLocks noGrp="1"/>
          </p:cNvSpPr>
          <p:nvPr>
            <p:ph idx="1"/>
          </p:nvPr>
        </p:nvSpPr>
        <p:spPr>
          <a:xfrm>
            <a:off x="685800" y="2667000"/>
            <a:ext cx="8001000" cy="2133600"/>
          </a:xfrm>
        </p:spPr>
        <p:txBody>
          <a:bodyPr>
            <a:noAutofit/>
          </a:bodyPr>
          <a:lstStyle/>
          <a:p>
            <a:r>
              <a:rPr lang="es-ES" sz="2800" dirty="0" smtClean="0"/>
              <a:t>El proyecto desarrollado en Visual Studio.NET se lo compila para luego poder tener un archivo ejecutable (*.exe), con el cual este software podrá ser instalado en sistemas operativos Windows.</a:t>
            </a:r>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34</a:t>
            </a:fld>
            <a:endParaRPr lang="es-EC"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Validación del Modelo en el Software ERLA</a:t>
            </a:r>
            <a:endParaRPr lang="es-EC" dirty="0"/>
          </a:p>
        </p:txBody>
      </p:sp>
      <p:sp>
        <p:nvSpPr>
          <p:cNvPr id="3" name="2 Marcador de contenido"/>
          <p:cNvSpPr>
            <a:spLocks noGrp="1"/>
          </p:cNvSpPr>
          <p:nvPr>
            <p:ph idx="1"/>
          </p:nvPr>
        </p:nvSpPr>
        <p:spPr/>
        <p:txBody>
          <a:bodyPr>
            <a:normAutofit fontScale="85000" lnSpcReduction="20000"/>
          </a:bodyPr>
          <a:lstStyle/>
          <a:p>
            <a:r>
              <a:rPr lang="es-ES" dirty="0" smtClean="0"/>
              <a:t>Se considera el caso de una “Central Eléctrica”. Las variables  que se consideran son:</a:t>
            </a:r>
            <a:endParaRPr lang="es-EC" dirty="0" smtClean="0"/>
          </a:p>
          <a:p>
            <a:pPr lvl="2"/>
            <a:r>
              <a:rPr lang="es-ES" b="1" i="1" dirty="0" smtClean="0"/>
              <a:t>C:</a:t>
            </a:r>
            <a:r>
              <a:rPr lang="es-ES" dirty="0" smtClean="0"/>
              <a:t> Costo en dólares</a:t>
            </a:r>
            <a:endParaRPr lang="es-EC" dirty="0" smtClean="0"/>
          </a:p>
          <a:p>
            <a:pPr lvl="2"/>
            <a:r>
              <a:rPr lang="es-ES" b="1" i="1" dirty="0" smtClean="0"/>
              <a:t>D:</a:t>
            </a:r>
            <a:r>
              <a:rPr lang="es-ES" dirty="0" smtClean="0"/>
              <a:t> Fecha de expedición permiso de construcción</a:t>
            </a:r>
            <a:endParaRPr lang="es-EC" dirty="0" smtClean="0"/>
          </a:p>
          <a:p>
            <a:pPr lvl="2"/>
            <a:r>
              <a:rPr lang="es-ES" b="1" i="1" dirty="0" smtClean="0"/>
              <a:t>T1:</a:t>
            </a:r>
            <a:r>
              <a:rPr lang="es-ES" dirty="0" smtClean="0"/>
              <a:t> Tiempo entre la solicitud de permiso y la expedición o permiso</a:t>
            </a:r>
            <a:endParaRPr lang="es-EC" dirty="0" smtClean="0"/>
          </a:p>
          <a:p>
            <a:pPr lvl="2"/>
            <a:r>
              <a:rPr lang="es-ES" b="1" i="1" dirty="0" smtClean="0"/>
              <a:t>T2:</a:t>
            </a:r>
            <a:r>
              <a:rPr lang="es-ES" dirty="0" smtClean="0"/>
              <a:t> Tiempo entre la emisión de la licencia de funcionamiento y permiso de construcción</a:t>
            </a:r>
            <a:endParaRPr lang="es-EC" dirty="0" smtClean="0"/>
          </a:p>
          <a:p>
            <a:pPr lvl="2"/>
            <a:r>
              <a:rPr lang="es-ES" b="1" i="1" dirty="0" smtClean="0"/>
              <a:t>S</a:t>
            </a:r>
            <a:r>
              <a:rPr lang="es-ES" dirty="0" smtClean="0"/>
              <a:t>: Capacidad de Energía neta de la planta</a:t>
            </a:r>
            <a:endParaRPr lang="es-EC" dirty="0" smtClean="0"/>
          </a:p>
          <a:p>
            <a:pPr lvl="2"/>
            <a:r>
              <a:rPr lang="es-ES" b="1" i="1" dirty="0" smtClean="0"/>
              <a:t>PR:</a:t>
            </a:r>
            <a:r>
              <a:rPr lang="es-ES" dirty="0" smtClean="0"/>
              <a:t> Existencia previa de un reactor en el mismo sitio.</a:t>
            </a:r>
            <a:endParaRPr lang="es-EC" dirty="0" smtClean="0"/>
          </a:p>
          <a:p>
            <a:pPr lvl="2"/>
            <a:r>
              <a:rPr lang="es-ES" b="1" i="1" dirty="0" smtClean="0"/>
              <a:t>NE:</a:t>
            </a:r>
            <a:r>
              <a:rPr lang="es-ES" dirty="0" smtClean="0"/>
              <a:t> Planta construida en la región noreste</a:t>
            </a:r>
            <a:endParaRPr lang="es-EC" dirty="0" smtClean="0"/>
          </a:p>
          <a:p>
            <a:pPr lvl="2"/>
            <a:r>
              <a:rPr lang="es-ES" b="1" i="1" dirty="0" smtClean="0"/>
              <a:t>CT:</a:t>
            </a:r>
            <a:r>
              <a:rPr lang="es-ES" dirty="0" smtClean="0"/>
              <a:t> Uso de la torre de enfriamiento</a:t>
            </a:r>
            <a:endParaRPr lang="es-EC" dirty="0" smtClean="0"/>
          </a:p>
          <a:p>
            <a:pPr lvl="2"/>
            <a:r>
              <a:rPr lang="es-ES" b="1" i="1" dirty="0" smtClean="0"/>
              <a:t>BW:</a:t>
            </a:r>
            <a:r>
              <a:rPr lang="es-ES" dirty="0" smtClean="0"/>
              <a:t> Sistema de suministro de vapor nuclear</a:t>
            </a:r>
            <a:endParaRPr lang="es-EC" dirty="0" smtClean="0"/>
          </a:p>
          <a:p>
            <a:pPr lvl="2"/>
            <a:r>
              <a:rPr lang="es-ES" b="1" i="1" dirty="0" smtClean="0"/>
              <a:t>N:</a:t>
            </a:r>
            <a:r>
              <a:rPr lang="es-ES" dirty="0" smtClean="0"/>
              <a:t> Número acumulado de plantas de energía</a:t>
            </a:r>
            <a:endParaRPr lang="es-EC" dirty="0" smtClean="0"/>
          </a:p>
          <a:p>
            <a:pPr lvl="2"/>
            <a:r>
              <a:rPr lang="es-ES" b="1" i="1" dirty="0" smtClean="0"/>
              <a:t>PT:</a:t>
            </a:r>
            <a:r>
              <a:rPr lang="es-ES" dirty="0" smtClean="0"/>
              <a:t> Llave de plantas</a:t>
            </a:r>
            <a:endParaRPr lang="es-EC" dirty="0" smtClean="0"/>
          </a:p>
          <a:p>
            <a:endParaRPr lang="es-EC"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35</a:t>
            </a:fld>
            <a:endParaRPr lang="es-EC"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914400" lvl="1" indent="-514350"/>
            <a:r>
              <a:rPr lang="es-EC" sz="2400" b="1" i="1" kern="1200"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…viene </a:t>
            </a:r>
            <a:r>
              <a:rPr lang="es-EC" sz="3600" b="1" kern="1200"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Validación del Modelo en el Software ERLA</a:t>
            </a:r>
            <a:endParaRPr lang="es-ES" sz="3600" b="1" kern="1200"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36</a:t>
            </a:fld>
            <a:endParaRPr lang="es-EC" dirty="0"/>
          </a:p>
        </p:txBody>
      </p:sp>
      <p:sp>
        <p:nvSpPr>
          <p:cNvPr id="7" name="6 Marcador de contenido"/>
          <p:cNvSpPr>
            <a:spLocks noGrp="1"/>
          </p:cNvSpPr>
          <p:nvPr>
            <p:ph idx="1"/>
          </p:nvPr>
        </p:nvSpPr>
        <p:spPr/>
        <p:txBody>
          <a:bodyPr/>
          <a:lstStyle/>
          <a:p>
            <a:r>
              <a:rPr lang="es-ES" dirty="0" smtClean="0"/>
              <a:t>De acuerdo con la ejecución de ERLA, basados en el ejemplo antes mencionado se determinó el valor del R</a:t>
            </a:r>
            <a:r>
              <a:rPr lang="es-ES" baseline="30000" dirty="0" smtClean="0"/>
              <a:t>2</a:t>
            </a:r>
            <a:r>
              <a:rPr lang="es-ES" dirty="0" smtClean="0"/>
              <a:t> Ajustado, C</a:t>
            </a:r>
            <a:r>
              <a:rPr lang="es-ES" baseline="-25000" dirty="0" smtClean="0"/>
              <a:t>p</a:t>
            </a:r>
            <a:r>
              <a:rPr lang="es-ES" dirty="0" smtClean="0"/>
              <a:t> </a:t>
            </a:r>
            <a:r>
              <a:rPr lang="es-ES" dirty="0" err="1" smtClean="0"/>
              <a:t>Mallows</a:t>
            </a:r>
            <a:r>
              <a:rPr lang="es-ES" dirty="0" smtClean="0"/>
              <a:t>, </a:t>
            </a:r>
            <a:r>
              <a:rPr lang="es-ES" dirty="0" err="1" smtClean="0"/>
              <a:t>Akaike</a:t>
            </a:r>
            <a:r>
              <a:rPr lang="es-ES" dirty="0" smtClean="0"/>
              <a:t> y PRESS de las 1024 combinaciones de las 10 variables de explicación (11 parámetros). </a:t>
            </a:r>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914400" lvl="1" indent="-514350"/>
            <a:r>
              <a:rPr lang="es-EC" sz="2400" b="1" i="1" kern="1200"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…viene </a:t>
            </a:r>
            <a:r>
              <a:rPr lang="es-EC" sz="3600" b="1" kern="1200"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Validación del Modelo en el Software ERLA</a:t>
            </a:r>
            <a:endParaRPr lang="es-ES" sz="3600" b="1" kern="1200"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37</a:t>
            </a:fld>
            <a:endParaRPr lang="es-EC" dirty="0"/>
          </a:p>
        </p:txBody>
      </p:sp>
      <p:sp>
        <p:nvSpPr>
          <p:cNvPr id="7" name="6 Marcador de contenido"/>
          <p:cNvSpPr>
            <a:spLocks noGrp="1"/>
          </p:cNvSpPr>
          <p:nvPr>
            <p:ph idx="1"/>
          </p:nvPr>
        </p:nvSpPr>
        <p:spPr/>
        <p:txBody>
          <a:bodyPr/>
          <a:lstStyle/>
          <a:p>
            <a:r>
              <a:rPr lang="es-ES" dirty="0" smtClean="0"/>
              <a:t>Resultados:</a:t>
            </a:r>
          </a:p>
          <a:p>
            <a:endParaRPr lang="es-ES" dirty="0"/>
          </a:p>
        </p:txBody>
      </p:sp>
      <p:graphicFrame>
        <p:nvGraphicFramePr>
          <p:cNvPr id="8" name="7 Tabla"/>
          <p:cNvGraphicFramePr>
            <a:graphicFrameLocks noGrp="1"/>
          </p:cNvGraphicFramePr>
          <p:nvPr/>
        </p:nvGraphicFramePr>
        <p:xfrm>
          <a:off x="304800" y="2286000"/>
          <a:ext cx="8534400" cy="3785616"/>
        </p:xfrm>
        <a:graphic>
          <a:graphicData uri="http://schemas.openxmlformats.org/drawingml/2006/table">
            <a:tbl>
              <a:tblPr/>
              <a:tblGrid>
                <a:gridCol w="1513000"/>
                <a:gridCol w="1377100"/>
                <a:gridCol w="1377100"/>
                <a:gridCol w="1377100"/>
                <a:gridCol w="1377100"/>
                <a:gridCol w="1513000"/>
              </a:tblGrid>
              <a:tr h="571500">
                <a:tc>
                  <a:txBody>
                    <a:bodyPr/>
                    <a:lstStyle/>
                    <a:p>
                      <a:pPr algn="ctr">
                        <a:lnSpc>
                          <a:spcPct val="115000"/>
                        </a:lnSpc>
                        <a:spcAft>
                          <a:spcPts val="0"/>
                        </a:spcAft>
                      </a:pPr>
                      <a:r>
                        <a:rPr lang="es-ES" sz="1800" b="1" dirty="0">
                          <a:solidFill>
                            <a:schemeClr val="bg1"/>
                          </a:solidFill>
                          <a:effectLst>
                            <a:outerShdw blurRad="38100" dist="38100" dir="2700000" algn="tl">
                              <a:srgbClr val="000000">
                                <a:alpha val="43137"/>
                              </a:srgbClr>
                            </a:outerShdw>
                          </a:effectLst>
                          <a:latin typeface="Arial"/>
                          <a:ea typeface="Times New Roman"/>
                          <a:cs typeface="Times New Roman"/>
                        </a:rPr>
                        <a:t># Parámetros</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chemeClr val="bg1"/>
                          </a:solidFill>
                          <a:effectLst>
                            <a:outerShdw blurRad="38100" dist="38100" dir="2700000" algn="tl">
                              <a:srgbClr val="000000">
                                <a:alpha val="43137"/>
                              </a:srgbClr>
                            </a:outerShdw>
                          </a:effectLst>
                          <a:latin typeface="Arial"/>
                          <a:ea typeface="Times New Roman"/>
                          <a:cs typeface="Times New Roman"/>
                        </a:rPr>
                        <a:t>R</a:t>
                      </a:r>
                      <a:r>
                        <a:rPr lang="es-ES" sz="1800" b="1" baseline="30000" dirty="0">
                          <a:solidFill>
                            <a:schemeClr val="bg1"/>
                          </a:solidFill>
                          <a:effectLst>
                            <a:outerShdw blurRad="38100" dist="38100" dir="2700000" algn="tl">
                              <a:srgbClr val="000000">
                                <a:alpha val="43137"/>
                              </a:srgbClr>
                            </a:outerShdw>
                          </a:effectLst>
                          <a:latin typeface="Arial"/>
                          <a:ea typeface="Times New Roman"/>
                          <a:cs typeface="Times New Roman"/>
                        </a:rPr>
                        <a:t>2</a:t>
                      </a:r>
                      <a:r>
                        <a:rPr lang="es-ES" sz="1800" b="1" dirty="0">
                          <a:solidFill>
                            <a:schemeClr val="bg1"/>
                          </a:solidFill>
                          <a:effectLst>
                            <a:outerShdw blurRad="38100" dist="38100" dir="2700000" algn="tl">
                              <a:srgbClr val="000000">
                                <a:alpha val="43137"/>
                              </a:srgbClr>
                            </a:outerShdw>
                          </a:effectLst>
                          <a:latin typeface="Arial"/>
                          <a:ea typeface="Times New Roman"/>
                          <a:cs typeface="Times New Roman"/>
                        </a:rPr>
                        <a:t> Ajustado</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chemeClr val="bg1"/>
                          </a:solidFill>
                          <a:effectLst>
                            <a:outerShdw blurRad="38100" dist="38100" dir="2700000" algn="tl">
                              <a:srgbClr val="000000">
                                <a:alpha val="43137"/>
                              </a:srgbClr>
                            </a:outerShdw>
                          </a:effectLst>
                          <a:latin typeface="Arial"/>
                          <a:ea typeface="Times New Roman"/>
                          <a:cs typeface="Times New Roman"/>
                        </a:rPr>
                        <a:t>C</a:t>
                      </a:r>
                      <a:r>
                        <a:rPr lang="es-ES" sz="1800" b="1" baseline="-25000" dirty="0">
                          <a:solidFill>
                            <a:schemeClr val="bg1"/>
                          </a:solidFill>
                          <a:effectLst>
                            <a:outerShdw blurRad="38100" dist="38100" dir="2700000" algn="tl">
                              <a:srgbClr val="000000">
                                <a:alpha val="43137"/>
                              </a:srgbClr>
                            </a:outerShdw>
                          </a:effectLst>
                          <a:latin typeface="Arial"/>
                          <a:ea typeface="Times New Roman"/>
                          <a:cs typeface="Times New Roman"/>
                        </a:rPr>
                        <a:t>p</a:t>
                      </a:r>
                      <a:r>
                        <a:rPr lang="es-ES" sz="1800" b="1" dirty="0">
                          <a:solidFill>
                            <a:schemeClr val="bg1"/>
                          </a:solidFill>
                          <a:effectLst>
                            <a:outerShdw blurRad="38100" dist="38100" dir="2700000" algn="tl">
                              <a:srgbClr val="000000">
                                <a:alpha val="43137"/>
                              </a:srgbClr>
                            </a:outerShdw>
                          </a:effectLst>
                          <a:latin typeface="Arial"/>
                          <a:ea typeface="Times New Roman"/>
                          <a:cs typeface="Times New Roman"/>
                        </a:rPr>
                        <a:t> </a:t>
                      </a:r>
                      <a:r>
                        <a:rPr lang="es-ES" sz="1800" b="1" dirty="0" err="1">
                          <a:solidFill>
                            <a:schemeClr val="bg1"/>
                          </a:solidFill>
                          <a:effectLst>
                            <a:outerShdw blurRad="38100" dist="38100" dir="2700000" algn="tl">
                              <a:srgbClr val="000000">
                                <a:alpha val="43137"/>
                              </a:srgbClr>
                            </a:outerShdw>
                          </a:effectLst>
                          <a:latin typeface="Arial"/>
                          <a:ea typeface="Times New Roman"/>
                          <a:cs typeface="Times New Roman"/>
                        </a:rPr>
                        <a:t>Mallows</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chemeClr val="bg1"/>
                          </a:solidFill>
                          <a:effectLst>
                            <a:outerShdw blurRad="38100" dist="38100" dir="2700000" algn="tl">
                              <a:srgbClr val="000000">
                                <a:alpha val="43137"/>
                              </a:srgbClr>
                            </a:outerShdw>
                          </a:effectLst>
                          <a:latin typeface="Arial"/>
                          <a:ea typeface="Times New Roman"/>
                          <a:cs typeface="Times New Roman"/>
                        </a:rPr>
                        <a:t>AIC</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effectLst>
                            <a:outerShdw blurRad="38100" dist="38100" dir="2700000" algn="tl">
                              <a:srgbClr val="000000">
                                <a:alpha val="43137"/>
                              </a:srgbClr>
                            </a:outerShdw>
                          </a:effectLst>
                          <a:latin typeface="Arial"/>
                          <a:ea typeface="Times New Roman"/>
                          <a:cs typeface="Times New Roman"/>
                        </a:rPr>
                        <a:t>PRESS</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effectLst>
                            <a:outerShdw blurRad="38100" dist="38100" dir="2700000" algn="tl">
                              <a:srgbClr val="000000">
                                <a:alpha val="43137"/>
                              </a:srgbClr>
                            </a:outerShdw>
                          </a:effectLst>
                          <a:latin typeface="Arial"/>
                          <a:ea typeface="Times New Roman"/>
                          <a:cs typeface="Times New Roman"/>
                        </a:rPr>
                        <a:t># Variables Explicativas</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algn="ctr">
                        <a:lnSpc>
                          <a:spcPct val="115000"/>
                        </a:lnSpc>
                        <a:spcAft>
                          <a:spcPts val="0"/>
                        </a:spcAft>
                      </a:pPr>
                      <a:r>
                        <a:rPr lang="es-ES" sz="1800" b="1">
                          <a:solidFill>
                            <a:schemeClr val="bg1"/>
                          </a:solidFill>
                          <a:effectLst>
                            <a:outerShdw blurRad="38100" dist="38100" dir="2700000" algn="tl">
                              <a:srgbClr val="000000">
                                <a:alpha val="43137"/>
                              </a:srgbClr>
                            </a:outerShdw>
                          </a:effectLst>
                          <a:latin typeface="Arial"/>
                          <a:ea typeface="Times New Roman"/>
                          <a:cs typeface="Times New Roman"/>
                        </a:rPr>
                        <a:t>2</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0.4364</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55.91</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-78.68</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dirty="0">
                          <a:solidFill>
                            <a:schemeClr val="bg1"/>
                          </a:solidFill>
                          <a:effectLst>
                            <a:outerShdw blurRad="38100" dist="38100" dir="2700000" algn="tl">
                              <a:srgbClr val="000000">
                                <a:alpha val="43137"/>
                              </a:srgbClr>
                            </a:outerShdw>
                          </a:effectLst>
                          <a:latin typeface="Arial"/>
                          <a:ea typeface="Times New Roman"/>
                          <a:cs typeface="Times New Roman"/>
                        </a:rPr>
                        <a:t>4.38</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b="1">
                          <a:solidFill>
                            <a:schemeClr val="bg1"/>
                          </a:solidFill>
                          <a:effectLst>
                            <a:outerShdw blurRad="38100" dist="38100" dir="2700000" algn="tl">
                              <a:srgbClr val="000000">
                                <a:alpha val="43137"/>
                              </a:srgbClr>
                            </a:outerShdw>
                          </a:effectLst>
                          <a:latin typeface="Arial"/>
                          <a:ea typeface="Times New Roman"/>
                          <a:cs typeface="Times New Roman"/>
                        </a:rPr>
                        <a:t>1</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285750">
                <a:tc>
                  <a:txBody>
                    <a:bodyPr/>
                    <a:lstStyle/>
                    <a:p>
                      <a:pPr algn="ctr">
                        <a:lnSpc>
                          <a:spcPct val="115000"/>
                        </a:lnSpc>
                        <a:spcAft>
                          <a:spcPts val="0"/>
                        </a:spcAft>
                      </a:pPr>
                      <a:r>
                        <a:rPr lang="es-ES" sz="1800" b="1">
                          <a:solidFill>
                            <a:schemeClr val="bg1"/>
                          </a:solidFill>
                          <a:effectLst>
                            <a:outerShdw blurRad="38100" dist="38100" dir="2700000" algn="tl">
                              <a:srgbClr val="000000">
                                <a:alpha val="43137"/>
                              </a:srgbClr>
                            </a:outerShdw>
                          </a:effectLst>
                          <a:latin typeface="Arial"/>
                          <a:ea typeface="Times New Roman"/>
                          <a:cs typeface="Times New Roman"/>
                        </a:rPr>
                        <a:t>3</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0.6314</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27.04</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-91.36</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dirty="0">
                          <a:solidFill>
                            <a:schemeClr val="bg1"/>
                          </a:solidFill>
                          <a:effectLst>
                            <a:outerShdw blurRad="38100" dist="38100" dir="2700000" algn="tl">
                              <a:srgbClr val="000000">
                                <a:alpha val="43137"/>
                              </a:srgbClr>
                            </a:outerShdw>
                          </a:effectLst>
                          <a:latin typeface="Arial"/>
                          <a:ea typeface="Times New Roman"/>
                          <a:cs typeface="Times New Roman"/>
                        </a:rPr>
                        <a:t>2.76</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b="1">
                          <a:solidFill>
                            <a:schemeClr val="bg1"/>
                          </a:solidFill>
                          <a:effectLst>
                            <a:outerShdw blurRad="38100" dist="38100" dir="2700000" algn="tl">
                              <a:srgbClr val="000000">
                                <a:alpha val="43137"/>
                              </a:srgbClr>
                            </a:outerShdw>
                          </a:effectLst>
                          <a:latin typeface="Arial"/>
                          <a:ea typeface="Times New Roman"/>
                          <a:cs typeface="Times New Roman"/>
                        </a:rPr>
                        <a:t>2</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85750">
                <a:tc>
                  <a:txBody>
                    <a:bodyPr/>
                    <a:lstStyle/>
                    <a:p>
                      <a:pPr algn="ctr">
                        <a:lnSpc>
                          <a:spcPct val="115000"/>
                        </a:lnSpc>
                        <a:spcAft>
                          <a:spcPts val="0"/>
                        </a:spcAft>
                      </a:pPr>
                      <a:r>
                        <a:rPr lang="es-ES" sz="1800" b="1">
                          <a:solidFill>
                            <a:schemeClr val="bg1"/>
                          </a:solidFill>
                          <a:effectLst>
                            <a:outerShdw blurRad="38100" dist="38100" dir="2700000" algn="tl">
                              <a:srgbClr val="000000">
                                <a:alpha val="43137"/>
                              </a:srgbClr>
                            </a:outerShdw>
                          </a:effectLst>
                          <a:latin typeface="Arial"/>
                          <a:ea typeface="Times New Roman"/>
                          <a:cs typeface="Times New Roman"/>
                        </a:rPr>
                        <a:t>4</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0.7326</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13.16</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-100.75</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dirty="0">
                          <a:solidFill>
                            <a:schemeClr val="bg1"/>
                          </a:solidFill>
                          <a:effectLst>
                            <a:outerShdw blurRad="38100" dist="38100" dir="2700000" algn="tl">
                              <a:srgbClr val="000000">
                                <a:alpha val="43137"/>
                              </a:srgbClr>
                            </a:outerShdw>
                          </a:effectLst>
                          <a:latin typeface="Arial"/>
                          <a:ea typeface="Times New Roman"/>
                          <a:cs typeface="Times New Roman"/>
                        </a:rPr>
                        <a:t>1.81</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b="1" dirty="0">
                          <a:solidFill>
                            <a:schemeClr val="bg1"/>
                          </a:solidFill>
                          <a:effectLst>
                            <a:outerShdw blurRad="38100" dist="38100" dir="2700000" algn="tl">
                              <a:srgbClr val="000000">
                                <a:alpha val="43137"/>
                              </a:srgbClr>
                            </a:outerShdw>
                          </a:effectLst>
                          <a:latin typeface="Arial"/>
                          <a:ea typeface="Times New Roman"/>
                          <a:cs typeface="Times New Roman"/>
                        </a:rPr>
                        <a:t>3</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85750">
                <a:tc>
                  <a:txBody>
                    <a:bodyPr/>
                    <a:lstStyle/>
                    <a:p>
                      <a:pPr algn="ctr">
                        <a:lnSpc>
                          <a:spcPct val="115000"/>
                        </a:lnSpc>
                        <a:spcAft>
                          <a:spcPts val="0"/>
                        </a:spcAft>
                      </a:pPr>
                      <a:r>
                        <a:rPr lang="es-ES" sz="1800" b="1">
                          <a:solidFill>
                            <a:schemeClr val="bg1"/>
                          </a:solidFill>
                          <a:effectLst>
                            <a:outerShdw blurRad="38100" dist="38100" dir="2700000" algn="tl">
                              <a:srgbClr val="000000">
                                <a:alpha val="43137"/>
                              </a:srgbClr>
                            </a:outerShdw>
                          </a:effectLst>
                          <a:latin typeface="Arial"/>
                          <a:ea typeface="Times New Roman"/>
                          <a:cs typeface="Times New Roman"/>
                        </a:rPr>
                        <a:t>5</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0.7814</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7.29</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-106.36</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1.60</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b="1" dirty="0">
                          <a:solidFill>
                            <a:schemeClr val="bg1"/>
                          </a:solidFill>
                          <a:effectLst>
                            <a:outerShdw blurRad="38100" dist="38100" dir="2700000" algn="tl">
                              <a:srgbClr val="000000">
                                <a:alpha val="43137"/>
                              </a:srgbClr>
                            </a:outerShdw>
                          </a:effectLst>
                          <a:latin typeface="Arial"/>
                          <a:ea typeface="Times New Roman"/>
                          <a:cs typeface="Times New Roman"/>
                        </a:rPr>
                        <a:t>4</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85750">
                <a:tc>
                  <a:txBody>
                    <a:bodyPr/>
                    <a:lstStyle/>
                    <a:p>
                      <a:pPr algn="ctr">
                        <a:lnSpc>
                          <a:spcPct val="115000"/>
                        </a:lnSpc>
                        <a:spcAft>
                          <a:spcPts val="0"/>
                        </a:spcAft>
                      </a:pPr>
                      <a:r>
                        <a:rPr lang="es-ES" sz="1800" b="1">
                          <a:solidFill>
                            <a:schemeClr val="bg1"/>
                          </a:solidFill>
                          <a:effectLst>
                            <a:outerShdw blurRad="38100" dist="38100" dir="2700000" algn="tl">
                              <a:srgbClr val="000000">
                                <a:alpha val="43137"/>
                              </a:srgbClr>
                            </a:outerShdw>
                          </a:effectLst>
                          <a:latin typeface="Arial"/>
                          <a:ea typeface="Times New Roman"/>
                          <a:cs typeface="Times New Roman"/>
                        </a:rPr>
                        <a:t>6</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0.7980</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6.05</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-108.10</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1.60</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b="1" dirty="0">
                          <a:solidFill>
                            <a:schemeClr val="bg1"/>
                          </a:solidFill>
                          <a:effectLst>
                            <a:outerShdw blurRad="38100" dist="38100" dir="2700000" algn="tl">
                              <a:srgbClr val="000000">
                                <a:alpha val="43137"/>
                              </a:srgbClr>
                            </a:outerShdw>
                          </a:effectLst>
                          <a:latin typeface="Arial"/>
                          <a:ea typeface="Times New Roman"/>
                          <a:cs typeface="Times New Roman"/>
                        </a:rPr>
                        <a:t>5</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85750">
                <a:tc>
                  <a:txBody>
                    <a:bodyPr/>
                    <a:lstStyle/>
                    <a:p>
                      <a:pPr algn="ctr">
                        <a:lnSpc>
                          <a:spcPct val="115000"/>
                        </a:lnSpc>
                        <a:spcAft>
                          <a:spcPts val="0"/>
                        </a:spcAft>
                      </a:pPr>
                      <a:r>
                        <a:rPr lang="es-ES" sz="1800" b="1">
                          <a:solidFill>
                            <a:schemeClr val="bg1"/>
                          </a:solidFill>
                          <a:effectLst>
                            <a:outerShdw blurRad="38100" dist="38100" dir="2700000" algn="tl">
                              <a:srgbClr val="000000">
                                <a:alpha val="43137"/>
                              </a:srgbClr>
                            </a:outerShdw>
                          </a:effectLst>
                          <a:latin typeface="Arial"/>
                          <a:ea typeface="Times New Roman"/>
                          <a:cs typeface="Times New Roman"/>
                        </a:rPr>
                        <a:t>7</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0.8068</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5.97</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-108.77</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dirty="0">
                          <a:solidFill>
                            <a:schemeClr val="bg1"/>
                          </a:solidFill>
                          <a:effectLst>
                            <a:outerShdw blurRad="38100" dist="38100" dir="2700000" algn="tl">
                              <a:srgbClr val="000000">
                                <a:alpha val="43137"/>
                              </a:srgbClr>
                            </a:outerShdw>
                          </a:effectLst>
                          <a:latin typeface="Arial"/>
                          <a:ea typeface="Times New Roman"/>
                          <a:cs typeface="Times New Roman"/>
                        </a:rPr>
                        <a:t>1.67</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b="1" dirty="0">
                          <a:solidFill>
                            <a:schemeClr val="bg1"/>
                          </a:solidFill>
                          <a:effectLst>
                            <a:outerShdw blurRad="38100" dist="38100" dir="2700000" algn="tl">
                              <a:srgbClr val="000000">
                                <a:alpha val="43137"/>
                              </a:srgbClr>
                            </a:outerShdw>
                          </a:effectLst>
                          <a:latin typeface="Arial"/>
                          <a:ea typeface="Times New Roman"/>
                          <a:cs typeface="Times New Roman"/>
                        </a:rPr>
                        <a:t>6</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85750">
                <a:tc>
                  <a:txBody>
                    <a:bodyPr/>
                    <a:lstStyle/>
                    <a:p>
                      <a:pPr algn="ctr">
                        <a:lnSpc>
                          <a:spcPct val="115000"/>
                        </a:lnSpc>
                        <a:spcAft>
                          <a:spcPts val="0"/>
                        </a:spcAft>
                      </a:pPr>
                      <a:r>
                        <a:rPr lang="es-ES" sz="1800" b="1">
                          <a:solidFill>
                            <a:schemeClr val="bg1"/>
                          </a:solidFill>
                          <a:effectLst>
                            <a:outerShdw blurRad="38100" dist="38100" dir="2700000" algn="tl">
                              <a:srgbClr val="000000">
                                <a:alpha val="43137"/>
                              </a:srgbClr>
                            </a:outerShdw>
                          </a:effectLst>
                          <a:latin typeface="Arial"/>
                          <a:ea typeface="Times New Roman"/>
                          <a:cs typeface="Times New Roman"/>
                        </a:rPr>
                        <a:t>8</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0.8065</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7.04</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-108.03</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dirty="0">
                          <a:solidFill>
                            <a:schemeClr val="bg1"/>
                          </a:solidFill>
                          <a:effectLst>
                            <a:outerShdw blurRad="38100" dist="38100" dir="2700000" algn="tl">
                              <a:srgbClr val="000000">
                                <a:alpha val="43137"/>
                              </a:srgbClr>
                            </a:outerShdw>
                          </a:effectLst>
                          <a:latin typeface="Arial"/>
                          <a:ea typeface="Times New Roman"/>
                          <a:cs typeface="Times New Roman"/>
                        </a:rPr>
                        <a:t>1.75</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b="1" dirty="0">
                          <a:solidFill>
                            <a:schemeClr val="bg1"/>
                          </a:solidFill>
                          <a:effectLst>
                            <a:outerShdw blurRad="38100" dist="38100" dir="2700000" algn="tl">
                              <a:srgbClr val="000000">
                                <a:alpha val="43137"/>
                              </a:srgbClr>
                            </a:outerShdw>
                          </a:effectLst>
                          <a:latin typeface="Arial"/>
                          <a:ea typeface="Times New Roman"/>
                          <a:cs typeface="Times New Roman"/>
                        </a:rPr>
                        <a:t>7</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85750">
                <a:tc>
                  <a:txBody>
                    <a:bodyPr/>
                    <a:lstStyle/>
                    <a:p>
                      <a:pPr algn="ctr">
                        <a:lnSpc>
                          <a:spcPct val="115000"/>
                        </a:lnSpc>
                        <a:spcAft>
                          <a:spcPts val="0"/>
                        </a:spcAft>
                      </a:pPr>
                      <a:r>
                        <a:rPr lang="es-ES" sz="1800" b="1">
                          <a:solidFill>
                            <a:schemeClr val="bg1"/>
                          </a:solidFill>
                          <a:effectLst>
                            <a:outerShdw blurRad="38100" dist="38100" dir="2700000" algn="tl">
                              <a:srgbClr val="000000">
                                <a:alpha val="43137"/>
                              </a:srgbClr>
                            </a:outerShdw>
                          </a:effectLst>
                          <a:latin typeface="Arial"/>
                          <a:ea typeface="Times New Roman"/>
                          <a:cs typeface="Times New Roman"/>
                        </a:rPr>
                        <a:t>9</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0.8149</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8.49</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-108.81</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dirty="0">
                          <a:solidFill>
                            <a:schemeClr val="bg1"/>
                          </a:solidFill>
                          <a:effectLst>
                            <a:outerShdw blurRad="38100" dist="38100" dir="2700000" algn="tl">
                              <a:srgbClr val="000000">
                                <a:alpha val="43137"/>
                              </a:srgbClr>
                            </a:outerShdw>
                          </a:effectLst>
                          <a:latin typeface="Arial"/>
                          <a:ea typeface="Times New Roman"/>
                          <a:cs typeface="Times New Roman"/>
                        </a:rPr>
                        <a:t>1.91</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b="1" dirty="0">
                          <a:solidFill>
                            <a:schemeClr val="bg1"/>
                          </a:solidFill>
                          <a:effectLst>
                            <a:outerShdw blurRad="38100" dist="38100" dir="2700000" algn="tl">
                              <a:srgbClr val="000000">
                                <a:alpha val="43137"/>
                              </a:srgbClr>
                            </a:outerShdw>
                          </a:effectLst>
                          <a:latin typeface="Arial"/>
                          <a:ea typeface="Times New Roman"/>
                          <a:cs typeface="Times New Roman"/>
                        </a:rPr>
                        <a:t>8</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85750">
                <a:tc>
                  <a:txBody>
                    <a:bodyPr/>
                    <a:lstStyle/>
                    <a:p>
                      <a:pPr algn="ctr">
                        <a:lnSpc>
                          <a:spcPct val="115000"/>
                        </a:lnSpc>
                        <a:spcAft>
                          <a:spcPts val="0"/>
                        </a:spcAft>
                      </a:pPr>
                      <a:r>
                        <a:rPr lang="es-ES" sz="1800" b="1">
                          <a:solidFill>
                            <a:schemeClr val="bg1"/>
                          </a:solidFill>
                          <a:effectLst>
                            <a:outerShdw blurRad="38100" dist="38100" dir="2700000" algn="tl">
                              <a:srgbClr val="000000">
                                <a:alpha val="43137"/>
                              </a:srgbClr>
                            </a:outerShdw>
                          </a:effectLst>
                          <a:latin typeface="Arial"/>
                          <a:ea typeface="Times New Roman"/>
                          <a:cs typeface="Times New Roman"/>
                        </a:rPr>
                        <a:t>10</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0.8072</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9.05</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-106.93</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2.05</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s-ES" sz="1800" b="1" dirty="0">
                          <a:solidFill>
                            <a:schemeClr val="bg1"/>
                          </a:solidFill>
                          <a:effectLst>
                            <a:outerShdw blurRad="38100" dist="38100" dir="2700000" algn="tl">
                              <a:srgbClr val="000000">
                                <a:alpha val="43137"/>
                              </a:srgbClr>
                            </a:outerShdw>
                          </a:effectLst>
                          <a:latin typeface="Arial"/>
                          <a:ea typeface="Times New Roman"/>
                          <a:cs typeface="Times New Roman"/>
                        </a:rPr>
                        <a:t>9</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85750">
                <a:tc>
                  <a:txBody>
                    <a:bodyPr/>
                    <a:lstStyle/>
                    <a:p>
                      <a:pPr algn="ctr">
                        <a:lnSpc>
                          <a:spcPct val="115000"/>
                        </a:lnSpc>
                        <a:spcAft>
                          <a:spcPts val="0"/>
                        </a:spcAft>
                      </a:pPr>
                      <a:r>
                        <a:rPr lang="es-ES" sz="1800" b="1">
                          <a:solidFill>
                            <a:schemeClr val="bg1"/>
                          </a:solidFill>
                          <a:effectLst>
                            <a:outerShdw blurRad="38100" dist="38100" dir="2700000" algn="tl">
                              <a:srgbClr val="000000">
                                <a:alpha val="43137"/>
                              </a:srgbClr>
                            </a:outerShdw>
                          </a:effectLst>
                          <a:latin typeface="Arial"/>
                          <a:ea typeface="Times New Roman"/>
                          <a:cs typeface="Times New Roman"/>
                        </a:rPr>
                        <a:t>11</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0.7985</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11.00</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-105.014</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chemeClr val="bg1"/>
                          </a:solidFill>
                          <a:effectLst>
                            <a:outerShdw blurRad="38100" dist="38100" dir="2700000" algn="tl">
                              <a:srgbClr val="000000">
                                <a:alpha val="43137"/>
                              </a:srgbClr>
                            </a:outerShdw>
                          </a:effectLst>
                          <a:latin typeface="Arial"/>
                          <a:ea typeface="Times New Roman"/>
                          <a:cs typeface="Times New Roman"/>
                        </a:rPr>
                        <a:t>2.32</a:t>
                      </a:r>
                      <a:endParaRPr lang="es-EC" sz="180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chemeClr val="bg1"/>
                          </a:solidFill>
                          <a:effectLst>
                            <a:outerShdw blurRad="38100" dist="38100" dir="2700000" algn="tl">
                              <a:srgbClr val="000000">
                                <a:alpha val="43137"/>
                              </a:srgbClr>
                            </a:outerShdw>
                          </a:effectLst>
                          <a:latin typeface="Arial"/>
                          <a:ea typeface="Times New Roman"/>
                          <a:cs typeface="Times New Roman"/>
                        </a:rPr>
                        <a:t>10</a:t>
                      </a:r>
                      <a:endParaRPr lang="es-EC" sz="18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 </a:t>
            </a:r>
            <a:r>
              <a:rPr lang="es-EC" dirty="0" smtClean="0"/>
              <a:t>Validación del Modelo en el Software ERLA</a:t>
            </a:r>
            <a:endParaRPr lang="es-EC" dirty="0"/>
          </a:p>
        </p:txBody>
      </p:sp>
      <p:sp>
        <p:nvSpPr>
          <p:cNvPr id="3" name="2 Marcador de contenido"/>
          <p:cNvSpPr>
            <a:spLocks noGrp="1"/>
          </p:cNvSpPr>
          <p:nvPr>
            <p:ph idx="1"/>
          </p:nvPr>
        </p:nvSpPr>
        <p:spPr/>
        <p:txBody>
          <a:bodyPr/>
          <a:lstStyle/>
          <a:p>
            <a:r>
              <a:rPr lang="es-EC" dirty="0" smtClean="0"/>
              <a:t>Resultados:</a:t>
            </a:r>
          </a:p>
          <a:p>
            <a:pPr lvl="1"/>
            <a:r>
              <a:rPr lang="es-ES" b="1" dirty="0" smtClean="0"/>
              <a:t>R</a:t>
            </a:r>
            <a:r>
              <a:rPr lang="es-ES" b="1" baseline="30000" dirty="0" smtClean="0"/>
              <a:t>2</a:t>
            </a:r>
            <a:r>
              <a:rPr lang="es-ES" b="1" dirty="0" smtClean="0"/>
              <a:t> </a:t>
            </a:r>
            <a:r>
              <a:rPr lang="es-ES" b="1" dirty="0" smtClean="0"/>
              <a:t>Ajustado: 8 V.E. (</a:t>
            </a:r>
            <a:r>
              <a:rPr lang="es-ES" dirty="0" smtClean="0"/>
              <a:t>0.8149)</a:t>
            </a:r>
            <a:endParaRPr lang="es-EC" dirty="0" smtClean="0"/>
          </a:p>
          <a:p>
            <a:pPr lvl="1"/>
            <a:r>
              <a:rPr lang="en-US" b="1" dirty="0" smtClean="0"/>
              <a:t>C</a:t>
            </a:r>
            <a:r>
              <a:rPr lang="en-US" b="1" baseline="-25000" dirty="0" smtClean="0"/>
              <a:t>p</a:t>
            </a:r>
            <a:r>
              <a:rPr lang="en-US" b="1" dirty="0" smtClean="0"/>
              <a:t> Mallows:  5 V.E. (</a:t>
            </a:r>
            <a:r>
              <a:rPr lang="en-US" dirty="0" smtClean="0"/>
              <a:t>6.0500</a:t>
            </a:r>
            <a:r>
              <a:rPr lang="en-US" b="1" dirty="0" smtClean="0"/>
              <a:t>)</a:t>
            </a:r>
            <a:endParaRPr lang="es-EC" dirty="0" smtClean="0"/>
          </a:p>
          <a:p>
            <a:pPr lvl="1"/>
            <a:r>
              <a:rPr lang="en-US" b="1" dirty="0" smtClean="0"/>
              <a:t>AIC:              8 V.E. (</a:t>
            </a:r>
            <a:r>
              <a:rPr lang="en-US" dirty="0" smtClean="0"/>
              <a:t>-108.81</a:t>
            </a:r>
            <a:r>
              <a:rPr lang="en-US" b="1" dirty="0" smtClean="0"/>
              <a:t>)        </a:t>
            </a:r>
            <a:endParaRPr lang="es-EC" dirty="0" smtClean="0"/>
          </a:p>
          <a:p>
            <a:pPr lvl="1"/>
            <a:r>
              <a:rPr lang="es-ES" b="1" dirty="0" smtClean="0"/>
              <a:t>PRESS:         4 V.E.  ( 1.6000)</a:t>
            </a:r>
            <a:endParaRPr lang="es-EC" dirty="0" smtClean="0"/>
          </a:p>
          <a:p>
            <a:pPr lvl="1"/>
            <a:endParaRPr lang="es-EC"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38</a:t>
            </a:fld>
            <a:endParaRPr lang="es-EC" dirty="0"/>
          </a:p>
        </p:txBody>
      </p:sp>
      <p:graphicFrame>
        <p:nvGraphicFramePr>
          <p:cNvPr id="76801" name="Object 1"/>
          <p:cNvGraphicFramePr>
            <a:graphicFrameLocks noChangeAspect="1"/>
          </p:cNvGraphicFramePr>
          <p:nvPr/>
        </p:nvGraphicFramePr>
        <p:xfrm>
          <a:off x="1066800" y="4419600"/>
          <a:ext cx="5943600" cy="914400"/>
        </p:xfrm>
        <a:graphic>
          <a:graphicData uri="http://schemas.openxmlformats.org/presentationml/2006/ole">
            <p:oleObj spid="_x0000_s76801" name="Equation" r:id="rId3" imgW="2755800" imgH="393480" progId="Equation.DSMT4">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 </a:t>
            </a:r>
            <a:r>
              <a:rPr lang="es-EC" dirty="0" smtClean="0"/>
              <a:t>Validación del Modelo en el Software ERLA</a:t>
            </a:r>
            <a:endParaRPr lang="es-EC" dirty="0"/>
          </a:p>
        </p:txBody>
      </p:sp>
      <p:sp>
        <p:nvSpPr>
          <p:cNvPr id="3" name="2 Marcador de contenido"/>
          <p:cNvSpPr>
            <a:spLocks noGrp="1"/>
          </p:cNvSpPr>
          <p:nvPr>
            <p:ph idx="1"/>
          </p:nvPr>
        </p:nvSpPr>
        <p:spPr/>
        <p:txBody>
          <a:bodyPr/>
          <a:lstStyle/>
          <a:p>
            <a:endParaRPr lang="es-EC"/>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39</a:t>
            </a:fld>
            <a:endParaRPr lang="es-EC" dirty="0"/>
          </a:p>
        </p:txBody>
      </p:sp>
      <p:pic>
        <p:nvPicPr>
          <p:cNvPr id="7" name="6 Imagen"/>
          <p:cNvPicPr/>
          <p:nvPr/>
        </p:nvPicPr>
        <p:blipFill>
          <a:blip r:embed="rId2" cstate="print"/>
          <a:srcRect l="34160" t="22028" r="29233" b="8392"/>
          <a:stretch>
            <a:fillRect/>
          </a:stretch>
        </p:blipFill>
        <p:spPr bwMode="auto">
          <a:xfrm>
            <a:off x="2514600" y="1371599"/>
            <a:ext cx="4114800" cy="50292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Modelos de Regresión</a:t>
            </a:r>
            <a:endParaRPr lang="es-EC" dirty="0"/>
          </a:p>
        </p:txBody>
      </p:sp>
      <p:sp>
        <p:nvSpPr>
          <p:cNvPr id="3" name="2 Marcador de contenido"/>
          <p:cNvSpPr>
            <a:spLocks noGrp="1"/>
          </p:cNvSpPr>
          <p:nvPr>
            <p:ph idx="1"/>
          </p:nvPr>
        </p:nvSpPr>
        <p:spPr/>
        <p:txBody>
          <a:bodyPr>
            <a:normAutofit/>
          </a:bodyPr>
          <a:lstStyle/>
          <a:p>
            <a:r>
              <a:rPr lang="es-ES" sz="2800" b="1" dirty="0"/>
              <a:t>Regresión </a:t>
            </a:r>
            <a:r>
              <a:rPr lang="es-ES" sz="2800" b="1" dirty="0" err="1"/>
              <a:t>Polinómica</a:t>
            </a:r>
            <a:endParaRPr lang="es-EC" sz="2800" dirty="0"/>
          </a:p>
          <a:p>
            <a:pPr lvl="1"/>
            <a:r>
              <a:rPr lang="es-ES" sz="2400" dirty="0"/>
              <a:t>se tiene una variable dependiente y una variable de explicación, que se relacionan por un modelo </a:t>
            </a:r>
            <a:r>
              <a:rPr lang="es-ES" sz="2400" dirty="0" err="1"/>
              <a:t>polinómico</a:t>
            </a:r>
            <a:r>
              <a:rPr lang="es-EC" sz="2400" dirty="0"/>
              <a:t>.</a:t>
            </a:r>
          </a:p>
          <a:p>
            <a:pPr algn="just"/>
            <a:endParaRPr lang="es-EC" sz="2800" b="1" dirty="0" smtClean="0"/>
          </a:p>
          <a:p>
            <a:pPr algn="just"/>
            <a:endParaRPr lang="es-EC" sz="2800" b="1" dirty="0" smtClean="0"/>
          </a:p>
          <a:p>
            <a:pPr algn="just"/>
            <a:r>
              <a:rPr lang="es-EC" sz="2800" b="1" dirty="0" smtClean="0"/>
              <a:t>Regresión Lineal Simple</a:t>
            </a:r>
          </a:p>
          <a:p>
            <a:pPr lvl="1" algn="just"/>
            <a:r>
              <a:rPr lang="es-EC" sz="2400" dirty="0" smtClean="0"/>
              <a:t>En este caso se tiene una variable independiente, una variable dependiente y una relación rectilínea entre ellos.</a:t>
            </a:r>
          </a:p>
          <a:p>
            <a:pPr marL="457200" lvl="1" indent="0">
              <a:buNone/>
            </a:pPr>
            <a:endParaRPr lang="es-EC" dirty="0" smtClean="0"/>
          </a:p>
          <a:p>
            <a:pPr marL="457200" lvl="1" indent="0">
              <a:buNone/>
            </a:pPr>
            <a:endParaRPr lang="es-EC" dirty="0"/>
          </a:p>
          <a:p>
            <a:pPr marL="457200" lvl="1" indent="0" algn="just">
              <a:buNone/>
            </a:pPr>
            <a:endParaRPr lang="es-EC"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4</a:t>
            </a:fld>
            <a:endParaRPr lang="es-EC" dirty="0"/>
          </a:p>
        </p:txBody>
      </p:sp>
      <p:graphicFrame>
        <p:nvGraphicFramePr>
          <p:cNvPr id="15362" name="Object 2"/>
          <p:cNvGraphicFramePr>
            <a:graphicFrameLocks noChangeAspect="1"/>
          </p:cNvGraphicFramePr>
          <p:nvPr>
            <p:extLst>
              <p:ext uri="{D42A27DB-BD31-4B8C-83A1-F6EECF244321}">
                <p14:modId xmlns:p14="http://schemas.microsoft.com/office/powerpoint/2010/main" xmlns="" val="2296941692"/>
              </p:ext>
            </p:extLst>
          </p:nvPr>
        </p:nvGraphicFramePr>
        <p:xfrm>
          <a:off x="3683000" y="5410200"/>
          <a:ext cx="2032000" cy="457200"/>
        </p:xfrm>
        <a:graphic>
          <a:graphicData uri="http://schemas.openxmlformats.org/presentationml/2006/ole">
            <p:oleObj spid="_x0000_s15368" name="Equation" r:id="rId3" imgW="1015920" imgH="228600" progId="Equation.DSMT4">
              <p:embed/>
            </p:oleObj>
          </a:graphicData>
        </a:graphic>
      </p:graphicFrame>
      <p:graphicFrame>
        <p:nvGraphicFramePr>
          <p:cNvPr id="15369" name="Object 9"/>
          <p:cNvGraphicFramePr>
            <a:graphicFrameLocks noChangeAspect="1"/>
          </p:cNvGraphicFramePr>
          <p:nvPr/>
        </p:nvGraphicFramePr>
        <p:xfrm>
          <a:off x="3162300" y="3098800"/>
          <a:ext cx="3022600" cy="482600"/>
        </p:xfrm>
        <a:graphic>
          <a:graphicData uri="http://schemas.openxmlformats.org/presentationml/2006/ole">
            <p:oleObj spid="_x0000_s15369" name="Equation" r:id="rId4" imgW="1511280" imgH="241200" progId="Equation.DSMT4">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914400" lvl="1" indent="-514350"/>
            <a:r>
              <a:rPr lang="es-ES" sz="3600" b="1" kern="1200"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CONCLUSIONES</a:t>
            </a:r>
            <a:endParaRPr lang="es-ES" sz="3600" b="1" kern="1200"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40</a:t>
            </a:fld>
            <a:endParaRPr lang="es-EC" dirty="0"/>
          </a:p>
        </p:txBody>
      </p:sp>
      <p:sp>
        <p:nvSpPr>
          <p:cNvPr id="7" name="6 Marcador de contenido"/>
          <p:cNvSpPr>
            <a:spLocks noGrp="1"/>
          </p:cNvSpPr>
          <p:nvPr>
            <p:ph idx="1"/>
          </p:nvPr>
        </p:nvSpPr>
        <p:spPr>
          <a:xfrm>
            <a:off x="457200" y="1676400"/>
            <a:ext cx="8229600" cy="4191000"/>
          </a:xfrm>
        </p:spPr>
        <p:txBody>
          <a:bodyPr>
            <a:normAutofit fontScale="92500" lnSpcReduction="10000"/>
          </a:bodyPr>
          <a:lstStyle/>
          <a:p>
            <a:r>
              <a:rPr lang="es-ES" dirty="0" smtClean="0"/>
              <a:t>Las tecnologías de la información (TI) ofrecen grandes posibilidades al mundo de la educación. Pueden facilitar el aprendizaje de conceptos y materias, ayudar a resolver problemas y contribuir a desarrollar las habilidades cognitivas.</a:t>
            </a:r>
          </a:p>
          <a:p>
            <a:endParaRPr lang="es-ES" dirty="0" smtClean="0"/>
          </a:p>
          <a:p>
            <a:pPr>
              <a:buNone/>
            </a:pPr>
            <a:r>
              <a:rPr lang="es-ES" dirty="0" smtClean="0"/>
              <a:t>	Se enuncian las principales conclusiones derivadas del Trabajo Especial de Grado expuesto:</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914400" lvl="1" indent="-514350"/>
            <a:r>
              <a:rPr lang="es-ES" sz="3600" b="1" kern="1200"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CONCLUSIONES</a:t>
            </a:r>
            <a:endParaRPr lang="es-ES" sz="3600" b="1" kern="1200"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41</a:t>
            </a:fld>
            <a:endParaRPr lang="es-EC" dirty="0"/>
          </a:p>
        </p:txBody>
      </p:sp>
      <p:sp>
        <p:nvSpPr>
          <p:cNvPr id="7" name="6 Marcador de contenido"/>
          <p:cNvSpPr>
            <a:spLocks noGrp="1"/>
          </p:cNvSpPr>
          <p:nvPr>
            <p:ph idx="1"/>
          </p:nvPr>
        </p:nvSpPr>
        <p:spPr/>
        <p:txBody>
          <a:bodyPr>
            <a:normAutofit fontScale="77500" lnSpcReduction="20000"/>
          </a:bodyPr>
          <a:lstStyle/>
          <a:p>
            <a:r>
              <a:rPr lang="es-ES" dirty="0" smtClean="0"/>
              <a:t>Existen numerosas técnicas para la construcción de un software estadístico, por lo que es importante escoger y determinar las que mejor se adapten al contexto y a las necesidades.</a:t>
            </a:r>
          </a:p>
          <a:p>
            <a:endParaRPr lang="es-ES" dirty="0" smtClean="0"/>
          </a:p>
          <a:p>
            <a:r>
              <a:rPr lang="es-ES" dirty="0" smtClean="0"/>
              <a:t>Microsoft Visual Studio 8.0 permitió el desarrollo de un software con una interface amigable con el usuario la cual satisface el requerimiento de ser apto para fines educativos; además de que el usuario final fue un programa computacional con características profesionales y que permiten su fácil entendimiento, entre las cuales se pueden mencionar cuadros de dialogo, consejos como ayuda. Menú emergente para el manejo de resultados, etc.</a:t>
            </a:r>
            <a:endParaRPr lang="es-E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914400" lvl="1" indent="-514350"/>
            <a:r>
              <a:rPr lang="es-ES" sz="3600" b="1" kern="1200"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CONCLUSIONES</a:t>
            </a:r>
            <a:endParaRPr lang="es-ES" sz="3600" b="1" kern="1200"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42</a:t>
            </a:fld>
            <a:endParaRPr lang="es-EC" dirty="0"/>
          </a:p>
        </p:txBody>
      </p:sp>
      <p:sp>
        <p:nvSpPr>
          <p:cNvPr id="8" name="7 Marcador de contenido"/>
          <p:cNvSpPr>
            <a:spLocks noGrp="1"/>
          </p:cNvSpPr>
          <p:nvPr>
            <p:ph idx="1"/>
          </p:nvPr>
        </p:nvSpPr>
        <p:spPr/>
        <p:txBody>
          <a:bodyPr>
            <a:normAutofit fontScale="77500" lnSpcReduction="20000"/>
          </a:bodyPr>
          <a:lstStyle/>
          <a:p>
            <a:pPr lvl="0"/>
            <a:r>
              <a:rPr lang="es-ES" dirty="0" smtClean="0"/>
              <a:t>Si bien hay en el mercado diversas opciones de software estadísticos, su utilización se limita en gran parte a la parte básica de la técnica de regresión, por lo que es importante fomentar a “ERLA” en  su desarrollo e implementación para que se incremente su uso en las aulas de clase, así como en los diferentes niveles de investigación.</a:t>
            </a:r>
          </a:p>
          <a:p>
            <a:pPr lvl="0">
              <a:buNone/>
            </a:pPr>
            <a:endParaRPr lang="es-ES" dirty="0" smtClean="0"/>
          </a:p>
          <a:p>
            <a:pPr lvl="0"/>
            <a:r>
              <a:rPr lang="es-ES" dirty="0" smtClean="0"/>
              <a:t>El desarrollo de un software estadístico incluye profesionales y/o expertos, por lo que a una primera instancia fue necesario considerar un número de graduandos, en el proceso para determinar, de manera más completa, los aspectos que influyen en el proceso de construcción y aprendizaje, para así lograr un mejor desarrollo y uso de “ERLA”.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914400" lvl="1" indent="-514350"/>
            <a:r>
              <a:rPr lang="es-ES" sz="3600" b="1" kern="1200"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CONCLUSIONES</a:t>
            </a:r>
            <a:endParaRPr lang="es-ES" sz="3600" b="1" kern="1200"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43</a:t>
            </a:fld>
            <a:endParaRPr lang="es-EC" dirty="0"/>
          </a:p>
        </p:txBody>
      </p:sp>
      <p:sp>
        <p:nvSpPr>
          <p:cNvPr id="8" name="7 Marcador de contenido"/>
          <p:cNvSpPr>
            <a:spLocks noGrp="1"/>
          </p:cNvSpPr>
          <p:nvPr>
            <p:ph idx="1"/>
          </p:nvPr>
        </p:nvSpPr>
        <p:spPr/>
        <p:txBody>
          <a:bodyPr>
            <a:normAutofit fontScale="92500" lnSpcReduction="20000"/>
          </a:bodyPr>
          <a:lstStyle/>
          <a:p>
            <a:r>
              <a:rPr lang="es-ES" dirty="0" smtClean="0"/>
              <a:t>El presente Reporte Especial de Grado puede servir de base para su expansión y adaptación a otros tópicos o temas y/o para futuros proyectos en ésta y otras áreas de conocimiento.</a:t>
            </a:r>
          </a:p>
          <a:p>
            <a:endParaRPr lang="es-ES" dirty="0" smtClean="0"/>
          </a:p>
          <a:p>
            <a:r>
              <a:rPr lang="es-ES" dirty="0" smtClean="0"/>
              <a:t>Todo sistema de software depende del apoyo que reciba, de Entidades ya sean Públicas o Privadas;  y de la utilización del mismo, por lo que el éxito de este proyecto depende del uso, impulso y aplicación de la Escuela Superior Politécnica del Litoral “ESPOL” y profesionales.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914400" lvl="1" indent="-514350"/>
            <a:r>
              <a:rPr lang="es-ES" sz="3600" b="1" kern="1200"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RECOMENDACIONES</a:t>
            </a:r>
            <a:endParaRPr lang="es-ES" sz="3600" b="1" kern="1200"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44</a:t>
            </a:fld>
            <a:endParaRPr lang="es-EC" dirty="0"/>
          </a:p>
        </p:txBody>
      </p:sp>
      <p:sp>
        <p:nvSpPr>
          <p:cNvPr id="7" name="6 Marcador de contenido"/>
          <p:cNvSpPr>
            <a:spLocks noGrp="1"/>
          </p:cNvSpPr>
          <p:nvPr>
            <p:ph idx="1"/>
          </p:nvPr>
        </p:nvSpPr>
        <p:spPr>
          <a:xfrm>
            <a:off x="457200" y="1828800"/>
            <a:ext cx="8229600" cy="4191000"/>
          </a:xfrm>
        </p:spPr>
        <p:txBody>
          <a:bodyPr>
            <a:normAutofit fontScale="92500" lnSpcReduction="10000"/>
          </a:bodyPr>
          <a:lstStyle/>
          <a:p>
            <a:r>
              <a:rPr lang="es-ES" dirty="0" smtClean="0"/>
              <a:t>Disminuir la incertidumbre en la administración del software en los distintos módulos, usando el manual de usuario.</a:t>
            </a:r>
          </a:p>
          <a:p>
            <a:pPr>
              <a:buNone/>
            </a:pPr>
            <a:endParaRPr lang="es-ES" dirty="0" smtClean="0"/>
          </a:p>
          <a:p>
            <a:r>
              <a:rPr lang="es-ES" dirty="0" smtClean="0"/>
              <a:t>Elaborar módulos de estadísticas, donde los usuarios pueden consultar el rendimiento del Software (individual o por sección) y los usuarios puedan consultar su rendimiento de forma personal o global con respecto al Software.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a:t>
            </a:r>
            <a:r>
              <a:rPr lang="es-EC" dirty="0" smtClean="0"/>
              <a:t> Modelos de Regresión</a:t>
            </a:r>
            <a:endParaRPr lang="es-EC" dirty="0"/>
          </a:p>
        </p:txBody>
      </p:sp>
      <p:sp>
        <p:nvSpPr>
          <p:cNvPr id="3" name="2 Marcador de contenido"/>
          <p:cNvSpPr>
            <a:spLocks noGrp="1"/>
          </p:cNvSpPr>
          <p:nvPr>
            <p:ph idx="1"/>
          </p:nvPr>
        </p:nvSpPr>
        <p:spPr/>
        <p:txBody>
          <a:bodyPr/>
          <a:lstStyle/>
          <a:p>
            <a:r>
              <a:rPr lang="es-ES" b="1" dirty="0"/>
              <a:t>Regresión Lineal </a:t>
            </a:r>
            <a:r>
              <a:rPr lang="es-ES" b="1" dirty="0" smtClean="0"/>
              <a:t>Múltiple</a:t>
            </a:r>
          </a:p>
          <a:p>
            <a:pPr lvl="1"/>
            <a:r>
              <a:rPr lang="es-ES" dirty="0"/>
              <a:t>P</a:t>
            </a:r>
            <a:r>
              <a:rPr lang="es-ES" dirty="0" smtClean="0"/>
              <a:t>ara </a:t>
            </a:r>
            <a:r>
              <a:rPr lang="es-ES" dirty="0"/>
              <a:t>este caso se tiene a una variable dependiente y varias variables de explicación o independientes</a:t>
            </a:r>
            <a:r>
              <a:rPr lang="es-ES" dirty="0" smtClean="0"/>
              <a:t>.</a:t>
            </a:r>
          </a:p>
          <a:p>
            <a:pPr lvl="1"/>
            <a:endParaRPr lang="es-ES" dirty="0" smtClean="0"/>
          </a:p>
          <a:p>
            <a:r>
              <a:rPr lang="es-ES" sz="3600" b="1" dirty="0" smtClean="0"/>
              <a:t>Supuestos:</a:t>
            </a:r>
          </a:p>
          <a:p>
            <a:pPr lvl="1"/>
            <a:endParaRPr lang="es-ES" dirty="0"/>
          </a:p>
          <a:p>
            <a:endParaRPr lang="es-EC"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5</a:t>
            </a:fld>
            <a:endParaRPr lang="es-EC" dirty="0"/>
          </a:p>
        </p:txBody>
      </p:sp>
      <p:graphicFrame>
        <p:nvGraphicFramePr>
          <p:cNvPr id="64513" name="Object 1"/>
          <p:cNvGraphicFramePr>
            <a:graphicFrameLocks noChangeAspect="1"/>
          </p:cNvGraphicFramePr>
          <p:nvPr/>
        </p:nvGraphicFramePr>
        <p:xfrm>
          <a:off x="304800" y="3048000"/>
          <a:ext cx="8458200" cy="654050"/>
        </p:xfrm>
        <a:graphic>
          <a:graphicData uri="http://schemas.openxmlformats.org/presentationml/2006/ole">
            <p:oleObj spid="_x0000_s64513" name="Equation" r:id="rId3" imgW="3517560" imgH="241200" progId="Equation.DSMT4">
              <p:embed/>
            </p:oleObj>
          </a:graphicData>
        </a:graphic>
      </p:graphicFrame>
      <p:graphicFrame>
        <p:nvGraphicFramePr>
          <p:cNvPr id="64514" name="Object 2"/>
          <p:cNvGraphicFramePr>
            <a:graphicFrameLocks noChangeAspect="1"/>
          </p:cNvGraphicFramePr>
          <p:nvPr/>
        </p:nvGraphicFramePr>
        <p:xfrm>
          <a:off x="457200" y="4419600"/>
          <a:ext cx="2935705" cy="914400"/>
        </p:xfrm>
        <a:graphic>
          <a:graphicData uri="http://schemas.openxmlformats.org/presentationml/2006/ole">
            <p:oleObj spid="_x0000_s64514" name="Equation" r:id="rId4" imgW="1549080" imgH="482400" progId="Equation.DSMT4">
              <p:embed/>
            </p:oleObj>
          </a:graphicData>
        </a:graphic>
      </p:graphicFrame>
      <p:graphicFrame>
        <p:nvGraphicFramePr>
          <p:cNvPr id="64515" name="Object 3"/>
          <p:cNvGraphicFramePr>
            <a:graphicFrameLocks noChangeAspect="1"/>
          </p:cNvGraphicFramePr>
          <p:nvPr/>
        </p:nvGraphicFramePr>
        <p:xfrm>
          <a:off x="4114800" y="4572000"/>
          <a:ext cx="1155700" cy="481013"/>
        </p:xfrm>
        <a:graphic>
          <a:graphicData uri="http://schemas.openxmlformats.org/presentationml/2006/ole">
            <p:oleObj spid="_x0000_s64515" name="Equation" r:id="rId5" imgW="609480" imgH="253800" progId="Equation.DSMT4">
              <p:embed/>
            </p:oleObj>
          </a:graphicData>
        </a:graphic>
      </p:graphicFrame>
      <p:graphicFrame>
        <p:nvGraphicFramePr>
          <p:cNvPr id="64516" name="Object 4"/>
          <p:cNvGraphicFramePr>
            <a:graphicFrameLocks noChangeAspect="1"/>
          </p:cNvGraphicFramePr>
          <p:nvPr/>
        </p:nvGraphicFramePr>
        <p:xfrm>
          <a:off x="6019800" y="4572000"/>
          <a:ext cx="1752601" cy="533400"/>
        </p:xfrm>
        <a:graphic>
          <a:graphicData uri="http://schemas.openxmlformats.org/presentationml/2006/ole">
            <p:oleObj spid="_x0000_s64516" name="Equation" r:id="rId6" imgW="812520" imgH="27936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a:t>…viene</a:t>
            </a:r>
            <a:r>
              <a:rPr lang="es-EC" dirty="0"/>
              <a:t> Modelos de Regresión</a:t>
            </a:r>
            <a:endParaRPr lang="es-ES" dirty="0"/>
          </a:p>
        </p:txBody>
      </p:sp>
      <p:sp>
        <p:nvSpPr>
          <p:cNvPr id="3" name="2 Marcador de contenido"/>
          <p:cNvSpPr>
            <a:spLocks noGrp="1"/>
          </p:cNvSpPr>
          <p:nvPr>
            <p:ph idx="1"/>
          </p:nvPr>
        </p:nvSpPr>
        <p:spPr/>
        <p:txBody>
          <a:bodyPr/>
          <a:lstStyle/>
          <a:p>
            <a:r>
              <a:rPr lang="es-ES" b="1" dirty="0" smtClean="0"/>
              <a:t>Representación Matricial del Modelo de Regresión Lineal </a:t>
            </a:r>
            <a:r>
              <a:rPr lang="es-ES" b="1" dirty="0" smtClean="0"/>
              <a:t>Múltiple</a:t>
            </a:r>
          </a:p>
          <a:p>
            <a:pPr lvl="1"/>
            <a:r>
              <a:rPr lang="es-ES" sz="2300" dirty="0" smtClean="0"/>
              <a:t>El modelo   </a:t>
            </a:r>
            <a:r>
              <a:rPr lang="es-ES" sz="2300" dirty="0" smtClean="0"/>
              <a:t>					para </a:t>
            </a:r>
            <a:r>
              <a:rPr lang="es-ES" sz="2300" dirty="0" smtClean="0"/>
              <a:t>i=1, 2, 3,…, n, con </a:t>
            </a:r>
            <a:r>
              <a:rPr lang="es-ES" sz="2300" i="1" dirty="0" smtClean="0"/>
              <a:t>p</a:t>
            </a:r>
            <a:r>
              <a:rPr lang="es-ES" sz="2300" dirty="0" smtClean="0"/>
              <a:t> parámetros ó (p-1) variables de explicación, se lo puede representar matricialmente de la siguiente manera:</a:t>
            </a:r>
            <a:endParaRPr lang="es-EC" sz="2300" dirty="0" smtClean="0"/>
          </a:p>
          <a:p>
            <a:endParaRPr lang="es-EC" b="1" dirty="0" smtClean="0"/>
          </a:p>
          <a:p>
            <a:endParaRPr lang="es-ES" b="1"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6</a:t>
            </a:fld>
            <a:endParaRPr lang="es-EC" dirty="0"/>
          </a:p>
        </p:txBody>
      </p:sp>
      <p:graphicFrame>
        <p:nvGraphicFramePr>
          <p:cNvPr id="66561" name="Object 1"/>
          <p:cNvGraphicFramePr>
            <a:graphicFrameLocks noChangeAspect="1"/>
          </p:cNvGraphicFramePr>
          <p:nvPr/>
        </p:nvGraphicFramePr>
        <p:xfrm>
          <a:off x="2827337" y="2698750"/>
          <a:ext cx="3802063" cy="425450"/>
        </p:xfrm>
        <a:graphic>
          <a:graphicData uri="http://schemas.openxmlformats.org/presentationml/2006/ole">
            <p:oleObj spid="_x0000_s66561" name="Equation" r:id="rId3" imgW="2438280" imgH="241200" progId="Equation.DSMT4">
              <p:embed/>
            </p:oleObj>
          </a:graphicData>
        </a:graphic>
      </p:graphicFrame>
      <p:graphicFrame>
        <p:nvGraphicFramePr>
          <p:cNvPr id="66562" name="Object 2"/>
          <p:cNvGraphicFramePr>
            <a:graphicFrameLocks noChangeAspect="1"/>
          </p:cNvGraphicFramePr>
          <p:nvPr/>
        </p:nvGraphicFramePr>
        <p:xfrm>
          <a:off x="1219200" y="3962400"/>
          <a:ext cx="4572000" cy="2057400"/>
        </p:xfrm>
        <a:graphic>
          <a:graphicData uri="http://schemas.openxmlformats.org/presentationml/2006/ole">
            <p:oleObj spid="_x0000_s66562" name="Equation" r:id="rId4" imgW="2641320" imgH="939600" progId="Equation.DSMT4">
              <p:embed/>
            </p:oleObj>
          </a:graphicData>
        </a:graphic>
      </p:graphicFrame>
      <p:graphicFrame>
        <p:nvGraphicFramePr>
          <p:cNvPr id="66563" name="Object 3"/>
          <p:cNvGraphicFramePr>
            <a:graphicFrameLocks noChangeAspect="1"/>
          </p:cNvGraphicFramePr>
          <p:nvPr/>
        </p:nvGraphicFramePr>
        <p:xfrm>
          <a:off x="7010397" y="4876799"/>
          <a:ext cx="1600203" cy="457201"/>
        </p:xfrm>
        <a:graphic>
          <a:graphicData uri="http://schemas.openxmlformats.org/presentationml/2006/ole">
            <p:oleObj spid="_x0000_s66563" name="Equation" r:id="rId5" imgW="711000" imgH="203040" progId="Equation.DSMT4">
              <p:embed/>
            </p:oleObj>
          </a:graphicData>
        </a:graphic>
      </p:graphicFrame>
      <p:sp>
        <p:nvSpPr>
          <p:cNvPr id="10" name="9 Flecha derecha"/>
          <p:cNvSpPr/>
          <p:nvPr/>
        </p:nvSpPr>
        <p:spPr>
          <a:xfrm>
            <a:off x="5867400" y="4953000"/>
            <a:ext cx="914400" cy="3048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xmlns="" val="151593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a:t>
            </a:r>
            <a:r>
              <a:rPr lang="es-EC" dirty="0" smtClean="0"/>
              <a:t> Modelos de Regresión</a:t>
            </a:r>
            <a:endParaRPr lang="es-EC" dirty="0"/>
          </a:p>
        </p:txBody>
      </p:sp>
      <p:sp>
        <p:nvSpPr>
          <p:cNvPr id="3" name="2 Marcador de contenido"/>
          <p:cNvSpPr>
            <a:spLocks noGrp="1"/>
          </p:cNvSpPr>
          <p:nvPr>
            <p:ph idx="1"/>
          </p:nvPr>
        </p:nvSpPr>
        <p:spPr/>
        <p:txBody>
          <a:bodyPr/>
          <a:lstStyle/>
          <a:p>
            <a:r>
              <a:rPr lang="es-ES" dirty="0" smtClean="0"/>
              <a:t>Donde:</a:t>
            </a:r>
          </a:p>
          <a:p>
            <a:pPr lvl="1"/>
            <a:r>
              <a:rPr lang="es-ES" dirty="0" smtClean="0"/>
              <a:t>El   vector   de  observaciones          </a:t>
            </a:r>
          </a:p>
          <a:p>
            <a:pPr lvl="1"/>
            <a:r>
              <a:rPr lang="es-ES" dirty="0" smtClean="0"/>
              <a:t>La </a:t>
            </a:r>
            <a:r>
              <a:rPr lang="es-ES" dirty="0" smtClean="0"/>
              <a:t>matriz de </a:t>
            </a:r>
            <a:r>
              <a:rPr lang="es-ES" dirty="0" smtClean="0"/>
              <a:t>diseño</a:t>
            </a:r>
            <a:r>
              <a:rPr lang="es-ES" b="1" dirty="0" smtClean="0"/>
              <a:t>           </a:t>
            </a:r>
          </a:p>
          <a:p>
            <a:pPr lvl="1"/>
            <a:r>
              <a:rPr lang="es-ES" dirty="0" smtClean="0"/>
              <a:t>El </a:t>
            </a:r>
            <a:r>
              <a:rPr lang="es-ES" dirty="0" smtClean="0"/>
              <a:t>vector de parámetros </a:t>
            </a:r>
            <a:endParaRPr lang="es-ES" dirty="0" smtClean="0"/>
          </a:p>
          <a:p>
            <a:pPr lvl="1"/>
            <a:r>
              <a:rPr lang="es-ES" dirty="0" smtClean="0"/>
              <a:t>E</a:t>
            </a:r>
            <a:r>
              <a:rPr lang="es-ES" dirty="0" smtClean="0"/>
              <a:t>l </a:t>
            </a:r>
            <a:r>
              <a:rPr lang="es-ES" dirty="0" smtClean="0"/>
              <a:t>vector de </a:t>
            </a:r>
            <a:r>
              <a:rPr lang="es-ES" dirty="0" smtClean="0"/>
              <a:t>errores </a:t>
            </a:r>
          </a:p>
          <a:p>
            <a:r>
              <a:rPr lang="es-EC" dirty="0" smtClean="0"/>
              <a:t>Además hay tener en cuenta que:</a:t>
            </a:r>
          </a:p>
          <a:p>
            <a:pPr lvl="1"/>
            <a:r>
              <a:rPr lang="es-EC" dirty="0" smtClean="0"/>
              <a:t>                                       ya que </a:t>
            </a:r>
          </a:p>
          <a:p>
            <a:pPr lvl="1"/>
            <a:r>
              <a:rPr lang="es-EC" sz="2400" dirty="0" smtClean="0"/>
              <a:t>La Matriz de Varianzas y Covarianzas del Error es:</a:t>
            </a:r>
            <a:endParaRPr lang="es-EC" sz="2400"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7</a:t>
            </a:fld>
            <a:endParaRPr lang="es-EC" dirty="0"/>
          </a:p>
        </p:txBody>
      </p:sp>
      <p:graphicFrame>
        <p:nvGraphicFramePr>
          <p:cNvPr id="67586" name="Object 2"/>
          <p:cNvGraphicFramePr>
            <a:graphicFrameLocks noChangeAspect="1"/>
          </p:cNvGraphicFramePr>
          <p:nvPr/>
        </p:nvGraphicFramePr>
        <p:xfrm>
          <a:off x="5638800" y="2209800"/>
          <a:ext cx="986790" cy="400050"/>
        </p:xfrm>
        <a:graphic>
          <a:graphicData uri="http://schemas.openxmlformats.org/presentationml/2006/ole">
            <p:oleObj spid="_x0000_s67586" name="Equation" r:id="rId3" imgW="469800" imgH="190440" progId="Equation.DSMT4">
              <p:embed/>
            </p:oleObj>
          </a:graphicData>
        </a:graphic>
      </p:graphicFrame>
      <p:graphicFrame>
        <p:nvGraphicFramePr>
          <p:cNvPr id="67587" name="Object 3"/>
          <p:cNvGraphicFramePr>
            <a:graphicFrameLocks noChangeAspect="1"/>
          </p:cNvGraphicFramePr>
          <p:nvPr/>
        </p:nvGraphicFramePr>
        <p:xfrm>
          <a:off x="4191000" y="2719388"/>
          <a:ext cx="1219200" cy="461962"/>
        </p:xfrm>
        <a:graphic>
          <a:graphicData uri="http://schemas.openxmlformats.org/presentationml/2006/ole">
            <p:oleObj spid="_x0000_s67587" name="Equation" r:id="rId4" imgW="583920" imgH="241200" progId="Equation.DSMT4">
              <p:embed/>
            </p:oleObj>
          </a:graphicData>
        </a:graphic>
      </p:graphicFrame>
      <p:graphicFrame>
        <p:nvGraphicFramePr>
          <p:cNvPr id="67588" name="Object 4"/>
          <p:cNvGraphicFramePr>
            <a:graphicFrameLocks noChangeAspect="1"/>
          </p:cNvGraphicFramePr>
          <p:nvPr/>
        </p:nvGraphicFramePr>
        <p:xfrm>
          <a:off x="4800600" y="3124200"/>
          <a:ext cx="933450" cy="533400"/>
        </p:xfrm>
        <a:graphic>
          <a:graphicData uri="http://schemas.openxmlformats.org/presentationml/2006/ole">
            <p:oleObj spid="_x0000_s67588" name="Equation" r:id="rId5" imgW="444240" imgH="253800" progId="Equation.DSMT4">
              <p:embed/>
            </p:oleObj>
          </a:graphicData>
        </a:graphic>
      </p:graphicFrame>
      <p:graphicFrame>
        <p:nvGraphicFramePr>
          <p:cNvPr id="67589" name="Object 5"/>
          <p:cNvGraphicFramePr>
            <a:graphicFrameLocks noChangeAspect="1"/>
          </p:cNvGraphicFramePr>
          <p:nvPr/>
        </p:nvGraphicFramePr>
        <p:xfrm>
          <a:off x="4191000" y="3657600"/>
          <a:ext cx="1066800" cy="482601"/>
        </p:xfrm>
        <a:graphic>
          <a:graphicData uri="http://schemas.openxmlformats.org/presentationml/2006/ole">
            <p:oleObj spid="_x0000_s67589" name="Equation" r:id="rId6" imgW="419040" imgH="203040" progId="Equation.DSMT4">
              <p:embed/>
            </p:oleObj>
          </a:graphicData>
        </a:graphic>
      </p:graphicFrame>
      <p:graphicFrame>
        <p:nvGraphicFramePr>
          <p:cNvPr id="67590" name="Object 6"/>
          <p:cNvGraphicFramePr>
            <a:graphicFrameLocks noChangeAspect="1"/>
          </p:cNvGraphicFramePr>
          <p:nvPr/>
        </p:nvGraphicFramePr>
        <p:xfrm>
          <a:off x="1295400" y="4838700"/>
          <a:ext cx="3400425" cy="571500"/>
        </p:xfrm>
        <a:graphic>
          <a:graphicData uri="http://schemas.openxmlformats.org/presentationml/2006/ole">
            <p:oleObj spid="_x0000_s67590" name="Equation" r:id="rId7" imgW="1511280" imgH="253800" progId="Equation.DSMT4">
              <p:embed/>
            </p:oleObj>
          </a:graphicData>
        </a:graphic>
      </p:graphicFrame>
      <p:graphicFrame>
        <p:nvGraphicFramePr>
          <p:cNvPr id="67593" name="Object 9"/>
          <p:cNvGraphicFramePr>
            <a:graphicFrameLocks noChangeAspect="1"/>
          </p:cNvGraphicFramePr>
          <p:nvPr/>
        </p:nvGraphicFramePr>
        <p:xfrm>
          <a:off x="5791200" y="4800600"/>
          <a:ext cx="1285875" cy="571500"/>
        </p:xfrm>
        <a:graphic>
          <a:graphicData uri="http://schemas.openxmlformats.org/presentationml/2006/ole">
            <p:oleObj spid="_x0000_s67593" name="Equation" r:id="rId8" imgW="571320" imgH="253800" progId="Equation.DSMT4">
              <p:embed/>
            </p:oleObj>
          </a:graphicData>
        </a:graphic>
      </p:graphicFrame>
      <p:graphicFrame>
        <p:nvGraphicFramePr>
          <p:cNvPr id="67594" name="Object 10"/>
          <p:cNvGraphicFramePr>
            <a:graphicFrameLocks noChangeAspect="1"/>
          </p:cNvGraphicFramePr>
          <p:nvPr/>
        </p:nvGraphicFramePr>
        <p:xfrm>
          <a:off x="7543800" y="5248275"/>
          <a:ext cx="1285875" cy="542925"/>
        </p:xfrm>
        <a:graphic>
          <a:graphicData uri="http://schemas.openxmlformats.org/presentationml/2006/ole">
            <p:oleObj spid="_x0000_s67594" name="Equation" r:id="rId9" imgW="571320" imgH="24120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Estimación de los Parámetros</a:t>
            </a:r>
            <a:endParaRPr lang="es-EC" dirty="0"/>
          </a:p>
        </p:txBody>
      </p:sp>
      <p:sp>
        <p:nvSpPr>
          <p:cNvPr id="3" name="2 Marcador de contenido"/>
          <p:cNvSpPr>
            <a:spLocks noGrp="1"/>
          </p:cNvSpPr>
          <p:nvPr>
            <p:ph idx="1"/>
          </p:nvPr>
        </p:nvSpPr>
        <p:spPr/>
        <p:txBody>
          <a:bodyPr/>
          <a:lstStyle/>
          <a:p>
            <a:r>
              <a:rPr lang="es-EC" dirty="0" smtClean="0"/>
              <a:t>De acuerdo con el modelo           y las condiciones   previamente mencionadas,  </a:t>
            </a:r>
            <a:r>
              <a:rPr lang="es-EC" dirty="0" smtClean="0"/>
              <a:t>se tiene el vector     y               son parámetros desconocidos pero estadísticamente estimables.</a:t>
            </a:r>
            <a:endParaRPr lang="es-EC" dirty="0" smtClean="0"/>
          </a:p>
          <a:p>
            <a:r>
              <a:rPr lang="es-EC" dirty="0" smtClean="0"/>
              <a:t>Como métodos de estimación de parámetros se identifican: Mínimos Cuadrados y Máxima Verosimilitud.</a:t>
            </a:r>
          </a:p>
          <a:p>
            <a:endParaRPr lang="es-EC" dirty="0" smtClean="0"/>
          </a:p>
          <a:p>
            <a:pPr>
              <a:buNone/>
            </a:pPr>
            <a:endParaRPr lang="es-EC"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8</a:t>
            </a:fld>
            <a:endParaRPr lang="es-EC" dirty="0"/>
          </a:p>
        </p:txBody>
      </p:sp>
      <p:graphicFrame>
        <p:nvGraphicFramePr>
          <p:cNvPr id="38920" name="Object 8"/>
          <p:cNvGraphicFramePr>
            <a:graphicFrameLocks noChangeAspect="1"/>
          </p:cNvGraphicFramePr>
          <p:nvPr/>
        </p:nvGraphicFramePr>
        <p:xfrm>
          <a:off x="5791200" y="1676400"/>
          <a:ext cx="1600200" cy="457200"/>
        </p:xfrm>
        <a:graphic>
          <a:graphicData uri="http://schemas.openxmlformats.org/presentationml/2006/ole">
            <p:oleObj spid="_x0000_s38920" name="Equation" r:id="rId3" imgW="711000" imgH="203040" progId="Equation.DSMT4">
              <p:embed/>
            </p:oleObj>
          </a:graphicData>
        </a:graphic>
      </p:graphicFrame>
      <p:graphicFrame>
        <p:nvGraphicFramePr>
          <p:cNvPr id="38921" name="Object 9"/>
          <p:cNvGraphicFramePr>
            <a:graphicFrameLocks noChangeAspect="1"/>
          </p:cNvGraphicFramePr>
          <p:nvPr/>
        </p:nvGraphicFramePr>
        <p:xfrm>
          <a:off x="3524250" y="2667000"/>
          <a:ext cx="285750" cy="457200"/>
        </p:xfrm>
        <a:graphic>
          <a:graphicData uri="http://schemas.openxmlformats.org/presentationml/2006/ole">
            <p:oleObj spid="_x0000_s38921" name="Equation" r:id="rId4" imgW="126720" imgH="203040" progId="Equation.DSMT4">
              <p:embed/>
            </p:oleObj>
          </a:graphicData>
        </a:graphic>
      </p:graphicFrame>
      <p:graphicFrame>
        <p:nvGraphicFramePr>
          <p:cNvPr id="38922" name="Object 10"/>
          <p:cNvGraphicFramePr>
            <a:graphicFrameLocks noChangeAspect="1"/>
          </p:cNvGraphicFramePr>
          <p:nvPr/>
        </p:nvGraphicFramePr>
        <p:xfrm>
          <a:off x="4429125" y="2590800"/>
          <a:ext cx="1285875" cy="542925"/>
        </p:xfrm>
        <a:graphic>
          <a:graphicData uri="http://schemas.openxmlformats.org/presentationml/2006/ole">
            <p:oleObj spid="_x0000_s38922" name="Equation" r:id="rId5" imgW="571320" imgH="24120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400" i="1" dirty="0" smtClean="0"/>
              <a:t>…viene</a:t>
            </a:r>
            <a:r>
              <a:rPr lang="es-EC" dirty="0" smtClean="0"/>
              <a:t> Estimación de los Parámetros</a:t>
            </a:r>
            <a:endParaRPr lang="es-EC" dirty="0"/>
          </a:p>
        </p:txBody>
      </p:sp>
      <p:sp>
        <p:nvSpPr>
          <p:cNvPr id="3" name="2 Marcador de contenido"/>
          <p:cNvSpPr>
            <a:spLocks noGrp="1"/>
          </p:cNvSpPr>
          <p:nvPr>
            <p:ph idx="1"/>
          </p:nvPr>
        </p:nvSpPr>
        <p:spPr/>
        <p:txBody>
          <a:bodyPr/>
          <a:lstStyle/>
          <a:p>
            <a:r>
              <a:rPr lang="es-ES" b="1" dirty="0" smtClean="0">
                <a:effectLst>
                  <a:outerShdw blurRad="38100" dist="38100" dir="2700000" algn="tl">
                    <a:srgbClr val="000000">
                      <a:alpha val="43137"/>
                    </a:srgbClr>
                  </a:outerShdw>
                </a:effectLst>
              </a:rPr>
              <a:t>Estimación por Mínimos Cuadrados</a:t>
            </a:r>
          </a:p>
          <a:p>
            <a:pPr>
              <a:buNone/>
            </a:pPr>
            <a:r>
              <a:rPr lang="es-ES" b="1" dirty="0" smtClean="0"/>
              <a:t>	</a:t>
            </a:r>
            <a:r>
              <a:rPr lang="es-ES" dirty="0" smtClean="0"/>
              <a:t>Este es un método de ajuste de curvas que a principios del siglo XIX sugirió el matemático francés </a:t>
            </a:r>
            <a:r>
              <a:rPr lang="es-ES" dirty="0" err="1" smtClean="0"/>
              <a:t>Adrien</a:t>
            </a:r>
            <a:r>
              <a:rPr lang="es-ES" dirty="0" smtClean="0"/>
              <a:t> </a:t>
            </a:r>
            <a:r>
              <a:rPr lang="es-ES" dirty="0" err="1" smtClean="0"/>
              <a:t>Legendre</a:t>
            </a:r>
            <a:r>
              <a:rPr lang="es-ES" dirty="0" smtClean="0"/>
              <a:t>.</a:t>
            </a:r>
          </a:p>
          <a:p>
            <a:pPr>
              <a:buNone/>
            </a:pPr>
            <a:endParaRPr lang="es-ES" b="1" dirty="0" smtClean="0"/>
          </a:p>
          <a:p>
            <a:pPr>
              <a:buNone/>
            </a:pPr>
            <a:endParaRPr lang="es-ES" b="1" dirty="0" smtClean="0"/>
          </a:p>
          <a:p>
            <a:pPr>
              <a:buNone/>
            </a:pPr>
            <a:r>
              <a:rPr lang="es-EC" dirty="0" smtClean="0"/>
              <a:t>    </a:t>
            </a:r>
            <a:endParaRPr lang="es-EC" b="1" dirty="0"/>
          </a:p>
        </p:txBody>
      </p:sp>
      <p:sp>
        <p:nvSpPr>
          <p:cNvPr id="4" name="3 Marcador de fecha"/>
          <p:cNvSpPr>
            <a:spLocks noGrp="1"/>
          </p:cNvSpPr>
          <p:nvPr>
            <p:ph type="dt" sz="half" idx="10"/>
          </p:nvPr>
        </p:nvSpPr>
        <p:spPr/>
        <p:txBody>
          <a:bodyPr/>
          <a:lstStyle/>
          <a:p>
            <a:r>
              <a:rPr lang="es-EC" smtClean="0"/>
              <a:t>Mayo 31 de 2012</a:t>
            </a:r>
            <a:endParaRPr lang="es-EC" dirty="0"/>
          </a:p>
        </p:txBody>
      </p:sp>
      <p:sp>
        <p:nvSpPr>
          <p:cNvPr id="5" name="4 Marcador de pie de página"/>
          <p:cNvSpPr>
            <a:spLocks noGrp="1"/>
          </p:cNvSpPr>
          <p:nvPr>
            <p:ph type="ftr" sz="quarter" idx="11"/>
          </p:nvPr>
        </p:nvSpPr>
        <p:spPr/>
        <p:txBody>
          <a:bodyPr/>
          <a:lstStyle/>
          <a:p>
            <a:r>
              <a:rPr lang="es-EC" smtClean="0"/>
              <a:t>Selección de Modelos y Pruebas de Homocedasticidad Macías S. , Pincay C.</a:t>
            </a:r>
            <a:endParaRPr lang="es-EC" dirty="0"/>
          </a:p>
        </p:txBody>
      </p:sp>
      <p:sp>
        <p:nvSpPr>
          <p:cNvPr id="6" name="5 Marcador de número de diapositiva"/>
          <p:cNvSpPr>
            <a:spLocks noGrp="1"/>
          </p:cNvSpPr>
          <p:nvPr>
            <p:ph type="sldNum" sz="quarter" idx="12"/>
          </p:nvPr>
        </p:nvSpPr>
        <p:spPr/>
        <p:txBody>
          <a:bodyPr/>
          <a:lstStyle/>
          <a:p>
            <a:fld id="{DA3A1B6C-1CD1-4066-8D65-7522A361006A}" type="slidenum">
              <a:rPr lang="es-EC" smtClean="0"/>
              <a:pPr/>
              <a:t>9</a:t>
            </a:fld>
            <a:endParaRPr lang="es-EC" dirty="0"/>
          </a:p>
        </p:txBody>
      </p:sp>
      <p:graphicFrame>
        <p:nvGraphicFramePr>
          <p:cNvPr id="49159" name="Object 7"/>
          <p:cNvGraphicFramePr>
            <a:graphicFrameLocks noChangeAspect="1"/>
          </p:cNvGraphicFramePr>
          <p:nvPr/>
        </p:nvGraphicFramePr>
        <p:xfrm>
          <a:off x="1295400" y="4038600"/>
          <a:ext cx="6019800" cy="1600200"/>
        </p:xfrm>
        <a:graphic>
          <a:graphicData uri="http://schemas.openxmlformats.org/presentationml/2006/ole">
            <p:oleObj spid="_x0000_s49159" name="Equation" r:id="rId3" imgW="3124080" imgH="761760" progId="Equation.DSMT4">
              <p:embed/>
            </p:oleObj>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1895</TotalTime>
  <Words>2729</Words>
  <Application>Microsoft Office PowerPoint</Application>
  <PresentationFormat>Presentación en pantalla (4:3)</PresentationFormat>
  <Paragraphs>448</Paragraphs>
  <Slides>44</Slides>
  <Notes>4</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44</vt:i4>
      </vt:variant>
    </vt:vector>
  </HeadingPairs>
  <TitlesOfParts>
    <vt:vector size="47" baseType="lpstr">
      <vt:lpstr>Tema de Office</vt:lpstr>
      <vt:lpstr>MathType 4.0 Equation</vt:lpstr>
      <vt:lpstr>Equation</vt:lpstr>
      <vt:lpstr>“Construcción de Software para Regresión: El Caso de Selección de Modelos y Pruebas de Homocedasticidad” </vt:lpstr>
      <vt:lpstr>Contenido</vt:lpstr>
      <vt:lpstr>Introducción</vt:lpstr>
      <vt:lpstr>Modelos de Regresión</vt:lpstr>
      <vt:lpstr>…viene Modelos de Regresión</vt:lpstr>
      <vt:lpstr>…viene Modelos de Regresión</vt:lpstr>
      <vt:lpstr>…viene Modelos de Regresión</vt:lpstr>
      <vt:lpstr>Estimación de los Parámetros</vt:lpstr>
      <vt:lpstr>…viene Estimación de los Parámetros</vt:lpstr>
      <vt:lpstr>…viene Estimación de los Parámetros</vt:lpstr>
      <vt:lpstr>…viene Estimación de los Parámetros</vt:lpstr>
      <vt:lpstr>…viene Estimación de los Parámetros</vt:lpstr>
      <vt:lpstr>…viene Estimación de los Parámetros</vt:lpstr>
      <vt:lpstr>…viene Estimación de los Parámetros</vt:lpstr>
      <vt:lpstr>Matriz “HAT”</vt:lpstr>
      <vt:lpstr>Análisis de Varianza</vt:lpstr>
      <vt:lpstr>Análisis de Varianza</vt:lpstr>
      <vt:lpstr>Selección de variables de predicción</vt:lpstr>
      <vt:lpstr>…viene Selección de variables de predicción</vt:lpstr>
      <vt:lpstr>…viene Selección de variables de predicción</vt:lpstr>
      <vt:lpstr>…viene Selección de variables de predicción</vt:lpstr>
      <vt:lpstr>…viene Selección de variables de predicción</vt:lpstr>
      <vt:lpstr>…viene Selección de variables de predicción</vt:lpstr>
      <vt:lpstr>…viene Selección de variables de predicción</vt:lpstr>
      <vt:lpstr>…viene Selección de variables de predicción</vt:lpstr>
      <vt:lpstr>…viene Selección de variables de predicción</vt:lpstr>
      <vt:lpstr>…viene Selección de variables de predicción</vt:lpstr>
      <vt:lpstr>Acerca de ERLA</vt:lpstr>
      <vt:lpstr>Acerca de ERLA</vt:lpstr>
      <vt:lpstr>Acerca de ERLA</vt:lpstr>
      <vt:lpstr>Acerca de ERLA</vt:lpstr>
      <vt:lpstr>Acerca de ERLA</vt:lpstr>
      <vt:lpstr>Acerca de ERLA</vt:lpstr>
      <vt:lpstr>Acerca de ERLA</vt:lpstr>
      <vt:lpstr>Validación del Modelo en el Software ERLA</vt:lpstr>
      <vt:lpstr>…viene Validación del Modelo en el Software ERLA</vt:lpstr>
      <vt:lpstr>…viene Validación del Modelo en el Software ERLA</vt:lpstr>
      <vt:lpstr>…viene Validación del Modelo en el Software ERLA</vt:lpstr>
      <vt:lpstr>…viene Validación del Modelo en el Software ERLA</vt:lpstr>
      <vt:lpstr>CONCLUSIONES</vt:lpstr>
      <vt:lpstr>CONCLUSIONES</vt:lpstr>
      <vt:lpstr>CONCLUSIONES</vt:lpstr>
      <vt:lpstr>CONCLUSIONES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Sindy</dc:creator>
  <cp:lastModifiedBy>Sindy</cp:lastModifiedBy>
  <cp:revision>194</cp:revision>
  <dcterms:created xsi:type="dcterms:W3CDTF">2012-05-26T20:40:58Z</dcterms:created>
  <dcterms:modified xsi:type="dcterms:W3CDTF">2012-05-31T16:38:05Z</dcterms:modified>
</cp:coreProperties>
</file>