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46"/>
  </p:notesMasterIdLst>
  <p:sldIdLst>
    <p:sldId id="259" r:id="rId5"/>
    <p:sldId id="257" r:id="rId6"/>
    <p:sldId id="342" r:id="rId7"/>
    <p:sldId id="341" r:id="rId8"/>
    <p:sldId id="263" r:id="rId9"/>
    <p:sldId id="264" r:id="rId10"/>
    <p:sldId id="262" r:id="rId11"/>
    <p:sldId id="267" r:id="rId12"/>
    <p:sldId id="276" r:id="rId13"/>
    <p:sldId id="274" r:id="rId14"/>
    <p:sldId id="288" r:id="rId15"/>
    <p:sldId id="294" r:id="rId16"/>
    <p:sldId id="296" r:id="rId17"/>
    <p:sldId id="346" r:id="rId18"/>
    <p:sldId id="298" r:id="rId19"/>
    <p:sldId id="343" r:id="rId20"/>
    <p:sldId id="301" r:id="rId21"/>
    <p:sldId id="345" r:id="rId22"/>
    <p:sldId id="323" r:id="rId23"/>
    <p:sldId id="303" r:id="rId24"/>
    <p:sldId id="307" r:id="rId25"/>
    <p:sldId id="309" r:id="rId26"/>
    <p:sldId id="311" r:id="rId27"/>
    <p:sldId id="312" r:id="rId28"/>
    <p:sldId id="313" r:id="rId29"/>
    <p:sldId id="314" r:id="rId30"/>
    <p:sldId id="344" r:id="rId31"/>
    <p:sldId id="316" r:id="rId32"/>
    <p:sldId id="319" r:id="rId33"/>
    <p:sldId id="324" r:id="rId34"/>
    <p:sldId id="325" r:id="rId35"/>
    <p:sldId id="328" r:id="rId36"/>
    <p:sldId id="338" r:id="rId37"/>
    <p:sldId id="339" r:id="rId38"/>
    <p:sldId id="327" r:id="rId39"/>
    <p:sldId id="331" r:id="rId40"/>
    <p:sldId id="332" r:id="rId41"/>
    <p:sldId id="334" r:id="rId42"/>
    <p:sldId id="335" r:id="rId43"/>
    <p:sldId id="337" r:id="rId44"/>
    <p:sldId id="340"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8E4"/>
    <a:srgbClr val="10D230"/>
    <a:srgbClr val="CFBF7B"/>
    <a:srgbClr val="1B01DD"/>
    <a:srgbClr val="F8B47C"/>
    <a:srgbClr val="F37E1D"/>
    <a:srgbClr val="FFFFFF"/>
    <a:srgbClr val="4C216D"/>
    <a:srgbClr val="EA9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9" autoAdjust="0"/>
    <p:restoredTop sz="80492" autoAdjust="0"/>
  </p:normalViewPr>
  <p:slideViewPr>
    <p:cSldViewPr>
      <p:cViewPr>
        <p:scale>
          <a:sx n="75" d="100"/>
          <a:sy n="75" d="100"/>
        </p:scale>
        <p:origin x="-1230" y="-72"/>
      </p:cViewPr>
      <p:guideLst>
        <p:guide orient="horz" pos="2160"/>
        <p:guide pos="2880"/>
      </p:guideLst>
    </p:cSldViewPr>
  </p:slideViewPr>
  <p:notesTextViewPr>
    <p:cViewPr>
      <p:scale>
        <a:sx n="66" d="100"/>
        <a:sy n="66" d="100"/>
      </p:scale>
      <p:origin x="0" y="0"/>
    </p:cViewPr>
  </p:notesTextViewPr>
  <p:sorterViewPr>
    <p:cViewPr>
      <p:scale>
        <a:sx n="150" d="100"/>
        <a:sy n="150" d="100"/>
      </p:scale>
      <p:origin x="0" y="396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D735F-164F-47F5-8787-89EB3BF77875}" type="doc">
      <dgm:prSet loTypeId="urn:microsoft.com/office/officeart/2011/layout/ConvergingText" loCatId="officeonline" qsTypeId="urn:microsoft.com/office/officeart/2005/8/quickstyle/simple5" qsCatId="simple" csTypeId="urn:microsoft.com/office/officeart/2005/8/colors/colorful3" csCatId="colorful" phldr="1"/>
      <dgm:spPr/>
      <dgm:t>
        <a:bodyPr/>
        <a:lstStyle/>
        <a:p>
          <a:endParaRPr lang="es-EC"/>
        </a:p>
      </dgm:t>
    </dgm:pt>
    <dgm:pt modelId="{F3D3762A-2C81-4B76-95D8-8D83E96CCFFC}">
      <dgm:prSet phldrT="[Texto]" custT="1"/>
      <dgm:spPr/>
      <dgm:t>
        <a:bodyPr/>
        <a:lstStyle/>
        <a:p>
          <a:r>
            <a:rPr lang="es-ES" sz="1050" b="1" dirty="0" smtClean="0">
              <a:solidFill>
                <a:srgbClr val="4C216D"/>
              </a:solidFill>
              <a:latin typeface="Arial Black" pitchFamily="34" charset="0"/>
            </a:rPr>
            <a:t>PROBLEMATICA</a:t>
          </a:r>
          <a:endParaRPr lang="es-EC" sz="1050" b="1" dirty="0">
            <a:solidFill>
              <a:srgbClr val="4C216D"/>
            </a:solidFill>
            <a:latin typeface="Arial Black" pitchFamily="34" charset="0"/>
          </a:endParaRPr>
        </a:p>
      </dgm:t>
    </dgm:pt>
    <dgm:pt modelId="{47773D14-8238-45D9-9186-DA70A8A94CA4}" type="parTrans" cxnId="{B7087312-A0BE-4641-B4BD-2005EB24327A}">
      <dgm:prSet/>
      <dgm:spPr/>
      <dgm:t>
        <a:bodyPr/>
        <a:lstStyle/>
        <a:p>
          <a:endParaRPr lang="es-EC"/>
        </a:p>
      </dgm:t>
    </dgm:pt>
    <dgm:pt modelId="{655C88D8-4534-4FA8-AE12-10F3A213C341}" type="sibTrans" cxnId="{B7087312-A0BE-4641-B4BD-2005EB24327A}">
      <dgm:prSet/>
      <dgm:spPr/>
      <dgm:t>
        <a:bodyPr/>
        <a:lstStyle/>
        <a:p>
          <a:endParaRPr lang="es-EC"/>
        </a:p>
      </dgm:t>
    </dgm:pt>
    <dgm:pt modelId="{A274B73E-96DE-4DA7-8180-08FADBFE79A1}">
      <dgm:prSet phldrT="[Texto]" custT="1"/>
      <dgm:spPr/>
      <dgm:t>
        <a:bodyPr/>
        <a:lstStyle/>
        <a:p>
          <a:pPr algn="ctr"/>
          <a:r>
            <a:rPr lang="es-ES" sz="1200" b="1" dirty="0" smtClean="0">
              <a:latin typeface="Constantia" pitchFamily="18" charset="0"/>
            </a:rPr>
            <a:t>Ampliación de bodega</a:t>
          </a:r>
          <a:endParaRPr lang="es-EC" sz="1200" b="1" dirty="0">
            <a:latin typeface="Constantia" pitchFamily="18" charset="0"/>
          </a:endParaRPr>
        </a:p>
      </dgm:t>
    </dgm:pt>
    <dgm:pt modelId="{AE13975A-FA7A-435F-8F0F-6EBD27686EB3}" type="parTrans" cxnId="{EC07B365-4603-4FD9-8877-DF028DB36E4C}">
      <dgm:prSet/>
      <dgm:spPr/>
      <dgm:t>
        <a:bodyPr/>
        <a:lstStyle/>
        <a:p>
          <a:endParaRPr lang="es-EC"/>
        </a:p>
      </dgm:t>
    </dgm:pt>
    <dgm:pt modelId="{FADE7611-F9D7-425E-A3A6-E14E393AB103}" type="sibTrans" cxnId="{EC07B365-4603-4FD9-8877-DF028DB36E4C}">
      <dgm:prSet/>
      <dgm:spPr/>
      <dgm:t>
        <a:bodyPr/>
        <a:lstStyle/>
        <a:p>
          <a:endParaRPr lang="es-EC"/>
        </a:p>
      </dgm:t>
    </dgm:pt>
    <dgm:pt modelId="{6671B1D7-DAE6-48EC-9504-EFADEA21ABA6}">
      <dgm:prSet phldrT="[Texto]" custT="1"/>
      <dgm:spPr/>
      <dgm:t>
        <a:bodyPr/>
        <a:lstStyle/>
        <a:p>
          <a:pPr algn="ctr"/>
          <a:r>
            <a:rPr lang="es-ES" sz="1200" b="1" dirty="0" smtClean="0">
              <a:latin typeface="Constantia" pitchFamily="18" charset="0"/>
            </a:rPr>
            <a:t>Perdida de control de la operación</a:t>
          </a:r>
          <a:endParaRPr lang="es-EC" sz="1200" b="1" dirty="0">
            <a:latin typeface="Constantia" pitchFamily="18" charset="0"/>
          </a:endParaRPr>
        </a:p>
      </dgm:t>
    </dgm:pt>
    <dgm:pt modelId="{46A1CEFC-4D41-40CC-A667-3D0C68865389}" type="parTrans" cxnId="{ACE8EA8E-0478-469B-9232-DAE3EB5A43B4}">
      <dgm:prSet/>
      <dgm:spPr/>
      <dgm:t>
        <a:bodyPr/>
        <a:lstStyle/>
        <a:p>
          <a:endParaRPr lang="es-EC"/>
        </a:p>
      </dgm:t>
    </dgm:pt>
    <dgm:pt modelId="{5EA7A69E-5108-4018-A1D1-97D8F77CD23E}" type="sibTrans" cxnId="{ACE8EA8E-0478-469B-9232-DAE3EB5A43B4}">
      <dgm:prSet/>
      <dgm:spPr/>
      <dgm:t>
        <a:bodyPr/>
        <a:lstStyle/>
        <a:p>
          <a:endParaRPr lang="es-EC"/>
        </a:p>
      </dgm:t>
    </dgm:pt>
    <dgm:pt modelId="{BC9771CE-E80E-4A37-9F49-4E4D015C0817}" type="pres">
      <dgm:prSet presAssocID="{739D735F-164F-47F5-8787-89EB3BF77875}" presName="Name0" presStyleCnt="0">
        <dgm:presLayoutVars>
          <dgm:chMax/>
          <dgm:chPref val="1"/>
          <dgm:dir/>
          <dgm:animOne val="branch"/>
          <dgm:animLvl val="lvl"/>
          <dgm:resizeHandles/>
        </dgm:presLayoutVars>
      </dgm:prSet>
      <dgm:spPr/>
      <dgm:t>
        <a:bodyPr/>
        <a:lstStyle/>
        <a:p>
          <a:endParaRPr lang="es-EC"/>
        </a:p>
      </dgm:t>
    </dgm:pt>
    <dgm:pt modelId="{D258968E-9EE2-435B-B352-E6C3F9DBCC33}" type="pres">
      <dgm:prSet presAssocID="{F3D3762A-2C81-4B76-95D8-8D83E96CCFFC}" presName="composite" presStyleCnt="0"/>
      <dgm:spPr/>
    </dgm:pt>
    <dgm:pt modelId="{A981081E-3F00-4619-8CB7-299276A30F30}" type="pres">
      <dgm:prSet presAssocID="{F3D3762A-2C81-4B76-95D8-8D83E96CCFFC}" presName="ParentAccent1" presStyleLbl="alignNode1" presStyleIdx="0" presStyleCnt="27"/>
      <dgm:spPr/>
    </dgm:pt>
    <dgm:pt modelId="{AB740EC2-D825-4B04-9A08-72D5E3B727CD}" type="pres">
      <dgm:prSet presAssocID="{F3D3762A-2C81-4B76-95D8-8D83E96CCFFC}" presName="ParentAccent2" presStyleLbl="alignNode1" presStyleIdx="1" presStyleCnt="27"/>
      <dgm:spPr/>
    </dgm:pt>
    <dgm:pt modelId="{3D8E21FB-11D7-461E-B527-F4F2041E8CD5}" type="pres">
      <dgm:prSet presAssocID="{F3D3762A-2C81-4B76-95D8-8D83E96CCFFC}" presName="ParentAccent3" presStyleLbl="alignNode1" presStyleIdx="2" presStyleCnt="27"/>
      <dgm:spPr/>
    </dgm:pt>
    <dgm:pt modelId="{9E78EDB9-7249-496E-BE20-14B5852BE540}" type="pres">
      <dgm:prSet presAssocID="{F3D3762A-2C81-4B76-95D8-8D83E96CCFFC}" presName="ParentAccent4" presStyleLbl="alignNode1" presStyleIdx="3" presStyleCnt="27"/>
      <dgm:spPr/>
    </dgm:pt>
    <dgm:pt modelId="{BA44A7DA-8CFF-4C60-8201-C9AC5179B739}" type="pres">
      <dgm:prSet presAssocID="{F3D3762A-2C81-4B76-95D8-8D83E96CCFFC}" presName="ParentAccent5" presStyleLbl="alignNode1" presStyleIdx="4" presStyleCnt="27"/>
      <dgm:spPr/>
    </dgm:pt>
    <dgm:pt modelId="{7CBF4EB1-0B41-47CB-A672-0FE69142C2A4}" type="pres">
      <dgm:prSet presAssocID="{F3D3762A-2C81-4B76-95D8-8D83E96CCFFC}" presName="ParentAccent6" presStyleLbl="alignNode1" presStyleIdx="5" presStyleCnt="27"/>
      <dgm:spPr/>
    </dgm:pt>
    <dgm:pt modelId="{85B08195-3C1B-480C-81EA-1415C914DCE4}" type="pres">
      <dgm:prSet presAssocID="{F3D3762A-2C81-4B76-95D8-8D83E96CCFFC}" presName="ParentAccent7" presStyleLbl="alignNode1" presStyleIdx="6" presStyleCnt="27"/>
      <dgm:spPr/>
    </dgm:pt>
    <dgm:pt modelId="{D3642A21-6D1B-4613-8E16-3A8EFE78C888}" type="pres">
      <dgm:prSet presAssocID="{F3D3762A-2C81-4B76-95D8-8D83E96CCFFC}" presName="ParentAccent8" presStyleLbl="alignNode1" presStyleIdx="7" presStyleCnt="27"/>
      <dgm:spPr/>
    </dgm:pt>
    <dgm:pt modelId="{44B65E4C-7BF2-45D1-AB39-3E3B8DC734A1}" type="pres">
      <dgm:prSet presAssocID="{F3D3762A-2C81-4B76-95D8-8D83E96CCFFC}" presName="ParentAccent9" presStyleLbl="alignNode1" presStyleIdx="8" presStyleCnt="27"/>
      <dgm:spPr/>
    </dgm:pt>
    <dgm:pt modelId="{0C5948C2-CBC8-41D0-A732-C889D7155811}" type="pres">
      <dgm:prSet presAssocID="{F3D3762A-2C81-4B76-95D8-8D83E96CCFFC}" presName="ParentAccent10" presStyleLbl="alignNode1" presStyleIdx="9" presStyleCnt="27"/>
      <dgm:spPr/>
    </dgm:pt>
    <dgm:pt modelId="{A24D0AE2-E96B-405D-9F6D-BFC55F368560}" type="pres">
      <dgm:prSet presAssocID="{F3D3762A-2C81-4B76-95D8-8D83E96CCFFC}" presName="Parent" presStyleLbl="alignNode1" presStyleIdx="10" presStyleCnt="27" custScaleX="156664" custScaleY="51641">
        <dgm:presLayoutVars>
          <dgm:chMax val="5"/>
          <dgm:chPref val="3"/>
          <dgm:bulletEnabled val="1"/>
        </dgm:presLayoutVars>
      </dgm:prSet>
      <dgm:spPr/>
      <dgm:t>
        <a:bodyPr/>
        <a:lstStyle/>
        <a:p>
          <a:endParaRPr lang="es-EC"/>
        </a:p>
      </dgm:t>
    </dgm:pt>
    <dgm:pt modelId="{74502A0C-2EDF-4E3D-8EFE-3010831265D4}" type="pres">
      <dgm:prSet presAssocID="{A274B73E-96DE-4DA7-8180-08FADBFE79A1}" presName="Child1Accent1" presStyleLbl="alignNode1" presStyleIdx="11" presStyleCnt="27"/>
      <dgm:spPr/>
    </dgm:pt>
    <dgm:pt modelId="{E37DFFF0-100D-41FB-BE3A-D9FAB231470E}" type="pres">
      <dgm:prSet presAssocID="{A274B73E-96DE-4DA7-8180-08FADBFE79A1}" presName="Child1Accent2" presStyleLbl="alignNode1" presStyleIdx="12" presStyleCnt="27"/>
      <dgm:spPr/>
    </dgm:pt>
    <dgm:pt modelId="{EF27F705-2082-4DB5-BC76-A7EA18290A5B}" type="pres">
      <dgm:prSet presAssocID="{A274B73E-96DE-4DA7-8180-08FADBFE79A1}" presName="Child1Accent3" presStyleLbl="alignNode1" presStyleIdx="13" presStyleCnt="27"/>
      <dgm:spPr/>
    </dgm:pt>
    <dgm:pt modelId="{093CDC11-3410-4001-98D1-A08F26BF4B0D}" type="pres">
      <dgm:prSet presAssocID="{A274B73E-96DE-4DA7-8180-08FADBFE79A1}" presName="Child1Accent4" presStyleLbl="alignNode1" presStyleIdx="14" presStyleCnt="27"/>
      <dgm:spPr/>
    </dgm:pt>
    <dgm:pt modelId="{17ABCEBB-624C-4134-B4BF-0D1D2D94C104}" type="pres">
      <dgm:prSet presAssocID="{A274B73E-96DE-4DA7-8180-08FADBFE79A1}" presName="Child1Accent5" presStyleLbl="alignNode1" presStyleIdx="15" presStyleCnt="27"/>
      <dgm:spPr/>
    </dgm:pt>
    <dgm:pt modelId="{3FD13772-564F-499F-9341-0C4A30CFCF68}" type="pres">
      <dgm:prSet presAssocID="{A274B73E-96DE-4DA7-8180-08FADBFE79A1}" presName="Child1Accent6" presStyleLbl="alignNode1" presStyleIdx="16" presStyleCnt="27"/>
      <dgm:spPr/>
    </dgm:pt>
    <dgm:pt modelId="{732C6A8D-2904-44E4-A98A-2BC142381E5B}" type="pres">
      <dgm:prSet presAssocID="{A274B73E-96DE-4DA7-8180-08FADBFE79A1}" presName="Child1Accent7" presStyleLbl="alignNode1" presStyleIdx="17" presStyleCnt="27"/>
      <dgm:spPr/>
    </dgm:pt>
    <dgm:pt modelId="{0ED224F3-52D5-405B-9120-884088A9F79D}" type="pres">
      <dgm:prSet presAssocID="{A274B73E-96DE-4DA7-8180-08FADBFE79A1}" presName="Child1Accent8" presStyleLbl="alignNode1" presStyleIdx="18" presStyleCnt="27"/>
      <dgm:spPr/>
    </dgm:pt>
    <dgm:pt modelId="{786F24CF-F2B6-4BAC-AF99-FDD2810FADCC}" type="pres">
      <dgm:prSet presAssocID="{A274B73E-96DE-4DA7-8180-08FADBFE79A1}" presName="Child1Accent9" presStyleLbl="alignNode1" presStyleIdx="19" presStyleCnt="27"/>
      <dgm:spPr/>
    </dgm:pt>
    <dgm:pt modelId="{466B072B-33D1-47C0-B540-139D9C5A9113}" type="pres">
      <dgm:prSet presAssocID="{A274B73E-96DE-4DA7-8180-08FADBFE79A1}" presName="Child1" presStyleLbl="revTx" presStyleIdx="0" presStyleCnt="2" custScaleX="95327" custScaleY="100625" custLinFactY="80766" custLinFactNeighborX="-15809" custLinFactNeighborY="100000">
        <dgm:presLayoutVars>
          <dgm:chMax/>
          <dgm:chPref val="0"/>
          <dgm:bulletEnabled val="1"/>
        </dgm:presLayoutVars>
      </dgm:prSet>
      <dgm:spPr/>
      <dgm:t>
        <a:bodyPr/>
        <a:lstStyle/>
        <a:p>
          <a:endParaRPr lang="es-EC"/>
        </a:p>
      </dgm:t>
    </dgm:pt>
    <dgm:pt modelId="{F2BD1EDB-171C-4839-843A-783E7F2097C3}" type="pres">
      <dgm:prSet presAssocID="{6671B1D7-DAE6-48EC-9504-EFADEA21ABA6}" presName="Child2Accent1" presStyleLbl="alignNode1" presStyleIdx="20" presStyleCnt="27"/>
      <dgm:spPr/>
    </dgm:pt>
    <dgm:pt modelId="{F5624FE9-4CCB-4AA4-9219-3469E7497CEB}" type="pres">
      <dgm:prSet presAssocID="{6671B1D7-DAE6-48EC-9504-EFADEA21ABA6}" presName="Child2Accent2" presStyleLbl="alignNode1" presStyleIdx="21" presStyleCnt="27"/>
      <dgm:spPr/>
    </dgm:pt>
    <dgm:pt modelId="{EA626F2B-323B-4510-96EF-0A4E3628B515}" type="pres">
      <dgm:prSet presAssocID="{6671B1D7-DAE6-48EC-9504-EFADEA21ABA6}" presName="Child2Accent3" presStyleLbl="alignNode1" presStyleIdx="22" presStyleCnt="27"/>
      <dgm:spPr/>
    </dgm:pt>
    <dgm:pt modelId="{C4101F94-CFF6-4ED0-8A8F-B174BE9EACB3}" type="pres">
      <dgm:prSet presAssocID="{6671B1D7-DAE6-48EC-9504-EFADEA21ABA6}" presName="Child2Accent4" presStyleLbl="alignNode1" presStyleIdx="23" presStyleCnt="27"/>
      <dgm:spPr/>
    </dgm:pt>
    <dgm:pt modelId="{40177030-9E74-47F8-9739-FE0AFEA42A1A}" type="pres">
      <dgm:prSet presAssocID="{6671B1D7-DAE6-48EC-9504-EFADEA21ABA6}" presName="Child2Accent5" presStyleLbl="alignNode1" presStyleIdx="24" presStyleCnt="27"/>
      <dgm:spPr/>
    </dgm:pt>
    <dgm:pt modelId="{17E9A416-0E50-4A59-BD3D-20C7D104042B}" type="pres">
      <dgm:prSet presAssocID="{6671B1D7-DAE6-48EC-9504-EFADEA21ABA6}" presName="Child2Accent6" presStyleLbl="alignNode1" presStyleIdx="25" presStyleCnt="27"/>
      <dgm:spPr/>
    </dgm:pt>
    <dgm:pt modelId="{1A7536CC-080C-43C8-B7EA-4F1DF269E123}" type="pres">
      <dgm:prSet presAssocID="{6671B1D7-DAE6-48EC-9504-EFADEA21ABA6}" presName="Child2Accent7" presStyleLbl="alignNode1" presStyleIdx="26" presStyleCnt="27"/>
      <dgm:spPr/>
    </dgm:pt>
    <dgm:pt modelId="{4CE32C1A-CA79-4994-828A-817452E6FE57}" type="pres">
      <dgm:prSet presAssocID="{6671B1D7-DAE6-48EC-9504-EFADEA21ABA6}" presName="Child2" presStyleLbl="revTx" presStyleIdx="1" presStyleCnt="2" custScaleX="94541" custScaleY="213658" custLinFactY="-7639" custLinFactNeighborX="-19000" custLinFactNeighborY="-100000">
        <dgm:presLayoutVars>
          <dgm:chMax/>
          <dgm:chPref val="0"/>
          <dgm:bulletEnabled val="1"/>
        </dgm:presLayoutVars>
      </dgm:prSet>
      <dgm:spPr/>
      <dgm:t>
        <a:bodyPr/>
        <a:lstStyle/>
        <a:p>
          <a:endParaRPr lang="es-EC"/>
        </a:p>
      </dgm:t>
    </dgm:pt>
  </dgm:ptLst>
  <dgm:cxnLst>
    <dgm:cxn modelId="{ACE8EA8E-0478-469B-9232-DAE3EB5A43B4}" srcId="{F3D3762A-2C81-4B76-95D8-8D83E96CCFFC}" destId="{6671B1D7-DAE6-48EC-9504-EFADEA21ABA6}" srcOrd="1" destOrd="0" parTransId="{46A1CEFC-4D41-40CC-A667-3D0C68865389}" sibTransId="{5EA7A69E-5108-4018-A1D1-97D8F77CD23E}"/>
    <dgm:cxn modelId="{11FE28B6-1AEE-47A0-B859-2241E865B19B}" type="presOf" srcId="{739D735F-164F-47F5-8787-89EB3BF77875}" destId="{BC9771CE-E80E-4A37-9F49-4E4D015C0817}" srcOrd="0" destOrd="0" presId="urn:microsoft.com/office/officeart/2011/layout/ConvergingText"/>
    <dgm:cxn modelId="{69F49C3F-50B9-47BD-BE4E-593B2148B7CD}" type="presOf" srcId="{F3D3762A-2C81-4B76-95D8-8D83E96CCFFC}" destId="{A24D0AE2-E96B-405D-9F6D-BFC55F368560}" srcOrd="0" destOrd="0" presId="urn:microsoft.com/office/officeart/2011/layout/ConvergingText"/>
    <dgm:cxn modelId="{62E8D8D3-77CD-4D2A-83A7-6A96B0C7A494}" type="presOf" srcId="{6671B1D7-DAE6-48EC-9504-EFADEA21ABA6}" destId="{4CE32C1A-CA79-4994-828A-817452E6FE57}" srcOrd="0" destOrd="0" presId="urn:microsoft.com/office/officeart/2011/layout/ConvergingText"/>
    <dgm:cxn modelId="{B7087312-A0BE-4641-B4BD-2005EB24327A}" srcId="{739D735F-164F-47F5-8787-89EB3BF77875}" destId="{F3D3762A-2C81-4B76-95D8-8D83E96CCFFC}" srcOrd="0" destOrd="0" parTransId="{47773D14-8238-45D9-9186-DA70A8A94CA4}" sibTransId="{655C88D8-4534-4FA8-AE12-10F3A213C341}"/>
    <dgm:cxn modelId="{EC07B365-4603-4FD9-8877-DF028DB36E4C}" srcId="{F3D3762A-2C81-4B76-95D8-8D83E96CCFFC}" destId="{A274B73E-96DE-4DA7-8180-08FADBFE79A1}" srcOrd="0" destOrd="0" parTransId="{AE13975A-FA7A-435F-8F0F-6EBD27686EB3}" sibTransId="{FADE7611-F9D7-425E-A3A6-E14E393AB103}"/>
    <dgm:cxn modelId="{CAC14F40-9E6C-47C8-80B1-8A7784FAD169}" type="presOf" srcId="{A274B73E-96DE-4DA7-8180-08FADBFE79A1}" destId="{466B072B-33D1-47C0-B540-139D9C5A9113}" srcOrd="0" destOrd="0" presId="urn:microsoft.com/office/officeart/2011/layout/ConvergingText"/>
    <dgm:cxn modelId="{BB9F5719-1862-43C9-AE69-A3C378D34A8F}" type="presParOf" srcId="{BC9771CE-E80E-4A37-9F49-4E4D015C0817}" destId="{D258968E-9EE2-435B-B352-E6C3F9DBCC33}" srcOrd="0" destOrd="0" presId="urn:microsoft.com/office/officeart/2011/layout/ConvergingText"/>
    <dgm:cxn modelId="{5E0BE7E9-6C6E-4BD4-9AD2-49838EB741A5}" type="presParOf" srcId="{D258968E-9EE2-435B-B352-E6C3F9DBCC33}" destId="{A981081E-3F00-4619-8CB7-299276A30F30}" srcOrd="0" destOrd="0" presId="urn:microsoft.com/office/officeart/2011/layout/ConvergingText"/>
    <dgm:cxn modelId="{8F6DE639-5B83-4C03-9431-E057ABEE68D6}" type="presParOf" srcId="{D258968E-9EE2-435B-B352-E6C3F9DBCC33}" destId="{AB740EC2-D825-4B04-9A08-72D5E3B727CD}" srcOrd="1" destOrd="0" presId="urn:microsoft.com/office/officeart/2011/layout/ConvergingText"/>
    <dgm:cxn modelId="{A0F71E02-8165-42ED-9930-21BED6DDC7B7}" type="presParOf" srcId="{D258968E-9EE2-435B-B352-E6C3F9DBCC33}" destId="{3D8E21FB-11D7-461E-B527-F4F2041E8CD5}" srcOrd="2" destOrd="0" presId="urn:microsoft.com/office/officeart/2011/layout/ConvergingText"/>
    <dgm:cxn modelId="{F57944C3-3F7A-4E82-BD37-81F293B63D9B}" type="presParOf" srcId="{D258968E-9EE2-435B-B352-E6C3F9DBCC33}" destId="{9E78EDB9-7249-496E-BE20-14B5852BE540}" srcOrd="3" destOrd="0" presId="urn:microsoft.com/office/officeart/2011/layout/ConvergingText"/>
    <dgm:cxn modelId="{0D5F019E-DE2D-44CB-97A9-D291D1656487}" type="presParOf" srcId="{D258968E-9EE2-435B-B352-E6C3F9DBCC33}" destId="{BA44A7DA-8CFF-4C60-8201-C9AC5179B739}" srcOrd="4" destOrd="0" presId="urn:microsoft.com/office/officeart/2011/layout/ConvergingText"/>
    <dgm:cxn modelId="{A143B2BA-51A2-4AD0-B31F-7C149CF99A2F}" type="presParOf" srcId="{D258968E-9EE2-435B-B352-E6C3F9DBCC33}" destId="{7CBF4EB1-0B41-47CB-A672-0FE69142C2A4}" srcOrd="5" destOrd="0" presId="urn:microsoft.com/office/officeart/2011/layout/ConvergingText"/>
    <dgm:cxn modelId="{DF963D68-8A32-429B-B010-1A57C9A9EEF4}" type="presParOf" srcId="{D258968E-9EE2-435B-B352-E6C3F9DBCC33}" destId="{85B08195-3C1B-480C-81EA-1415C914DCE4}" srcOrd="6" destOrd="0" presId="urn:microsoft.com/office/officeart/2011/layout/ConvergingText"/>
    <dgm:cxn modelId="{760E2CF9-F07E-485B-B895-5C2F444296D8}" type="presParOf" srcId="{D258968E-9EE2-435B-B352-E6C3F9DBCC33}" destId="{D3642A21-6D1B-4613-8E16-3A8EFE78C888}" srcOrd="7" destOrd="0" presId="urn:microsoft.com/office/officeart/2011/layout/ConvergingText"/>
    <dgm:cxn modelId="{6B040D01-2A45-483C-A69C-1660F0508877}" type="presParOf" srcId="{D258968E-9EE2-435B-B352-E6C3F9DBCC33}" destId="{44B65E4C-7BF2-45D1-AB39-3E3B8DC734A1}" srcOrd="8" destOrd="0" presId="urn:microsoft.com/office/officeart/2011/layout/ConvergingText"/>
    <dgm:cxn modelId="{81B16B4F-3431-4676-84BF-32A51608D945}" type="presParOf" srcId="{D258968E-9EE2-435B-B352-E6C3F9DBCC33}" destId="{0C5948C2-CBC8-41D0-A732-C889D7155811}" srcOrd="9" destOrd="0" presId="urn:microsoft.com/office/officeart/2011/layout/ConvergingText"/>
    <dgm:cxn modelId="{4B5D5C4B-EAD3-4E30-BD0B-FDA3B81B91F3}" type="presParOf" srcId="{D258968E-9EE2-435B-B352-E6C3F9DBCC33}" destId="{A24D0AE2-E96B-405D-9F6D-BFC55F368560}" srcOrd="10" destOrd="0" presId="urn:microsoft.com/office/officeart/2011/layout/ConvergingText"/>
    <dgm:cxn modelId="{379B9E79-144B-47C7-B793-1F03AAC1DD64}" type="presParOf" srcId="{D258968E-9EE2-435B-B352-E6C3F9DBCC33}" destId="{74502A0C-2EDF-4E3D-8EFE-3010831265D4}" srcOrd="11" destOrd="0" presId="urn:microsoft.com/office/officeart/2011/layout/ConvergingText"/>
    <dgm:cxn modelId="{782B3259-BF20-49B4-A17C-E7082F65EC80}" type="presParOf" srcId="{D258968E-9EE2-435B-B352-E6C3F9DBCC33}" destId="{E37DFFF0-100D-41FB-BE3A-D9FAB231470E}" srcOrd="12" destOrd="0" presId="urn:microsoft.com/office/officeart/2011/layout/ConvergingText"/>
    <dgm:cxn modelId="{C8CF2C11-E6E2-4889-AF80-CA22E202C419}" type="presParOf" srcId="{D258968E-9EE2-435B-B352-E6C3F9DBCC33}" destId="{EF27F705-2082-4DB5-BC76-A7EA18290A5B}" srcOrd="13" destOrd="0" presId="urn:microsoft.com/office/officeart/2011/layout/ConvergingText"/>
    <dgm:cxn modelId="{CFA6C85B-3645-49FE-82B1-E5FC474F9D60}" type="presParOf" srcId="{D258968E-9EE2-435B-B352-E6C3F9DBCC33}" destId="{093CDC11-3410-4001-98D1-A08F26BF4B0D}" srcOrd="14" destOrd="0" presId="urn:microsoft.com/office/officeart/2011/layout/ConvergingText"/>
    <dgm:cxn modelId="{23D594BC-B539-4F83-B9EA-2723CC20A256}" type="presParOf" srcId="{D258968E-9EE2-435B-B352-E6C3F9DBCC33}" destId="{17ABCEBB-624C-4134-B4BF-0D1D2D94C104}" srcOrd="15" destOrd="0" presId="urn:microsoft.com/office/officeart/2011/layout/ConvergingText"/>
    <dgm:cxn modelId="{9A632FEE-2B70-4B4D-8E93-7413C0DF0722}" type="presParOf" srcId="{D258968E-9EE2-435B-B352-E6C3F9DBCC33}" destId="{3FD13772-564F-499F-9341-0C4A30CFCF68}" srcOrd="16" destOrd="0" presId="urn:microsoft.com/office/officeart/2011/layout/ConvergingText"/>
    <dgm:cxn modelId="{516B3453-77A9-4594-BABA-F293EAA01874}" type="presParOf" srcId="{D258968E-9EE2-435B-B352-E6C3F9DBCC33}" destId="{732C6A8D-2904-44E4-A98A-2BC142381E5B}" srcOrd="17" destOrd="0" presId="urn:microsoft.com/office/officeart/2011/layout/ConvergingText"/>
    <dgm:cxn modelId="{A721FFF5-96EC-4FA1-B6A3-E683B41DEDD2}" type="presParOf" srcId="{D258968E-9EE2-435B-B352-E6C3F9DBCC33}" destId="{0ED224F3-52D5-405B-9120-884088A9F79D}" srcOrd="18" destOrd="0" presId="urn:microsoft.com/office/officeart/2011/layout/ConvergingText"/>
    <dgm:cxn modelId="{264CEA4E-80B8-4DF9-8C1F-6FCE3E3B807D}" type="presParOf" srcId="{D258968E-9EE2-435B-B352-E6C3F9DBCC33}" destId="{786F24CF-F2B6-4BAC-AF99-FDD2810FADCC}" srcOrd="19" destOrd="0" presId="urn:microsoft.com/office/officeart/2011/layout/ConvergingText"/>
    <dgm:cxn modelId="{721AFD63-35C0-4947-97CB-C63BCB72F77E}" type="presParOf" srcId="{D258968E-9EE2-435B-B352-E6C3F9DBCC33}" destId="{466B072B-33D1-47C0-B540-139D9C5A9113}" srcOrd="20" destOrd="0" presId="urn:microsoft.com/office/officeart/2011/layout/ConvergingText"/>
    <dgm:cxn modelId="{5618DEA9-6E73-4421-A95B-3D3E443489F6}" type="presParOf" srcId="{D258968E-9EE2-435B-B352-E6C3F9DBCC33}" destId="{F2BD1EDB-171C-4839-843A-783E7F2097C3}" srcOrd="21" destOrd="0" presId="urn:microsoft.com/office/officeart/2011/layout/ConvergingText"/>
    <dgm:cxn modelId="{09BFCF78-AC8B-481A-AFC3-58B114551B5F}" type="presParOf" srcId="{D258968E-9EE2-435B-B352-E6C3F9DBCC33}" destId="{F5624FE9-4CCB-4AA4-9219-3469E7497CEB}" srcOrd="22" destOrd="0" presId="urn:microsoft.com/office/officeart/2011/layout/ConvergingText"/>
    <dgm:cxn modelId="{3251ADAC-F5CE-4D62-82D3-E2082CF13D69}" type="presParOf" srcId="{D258968E-9EE2-435B-B352-E6C3F9DBCC33}" destId="{EA626F2B-323B-4510-96EF-0A4E3628B515}" srcOrd="23" destOrd="0" presId="urn:microsoft.com/office/officeart/2011/layout/ConvergingText"/>
    <dgm:cxn modelId="{336D29C8-1947-483F-8D32-0B49CAF4ACEF}" type="presParOf" srcId="{D258968E-9EE2-435B-B352-E6C3F9DBCC33}" destId="{C4101F94-CFF6-4ED0-8A8F-B174BE9EACB3}" srcOrd="24" destOrd="0" presId="urn:microsoft.com/office/officeart/2011/layout/ConvergingText"/>
    <dgm:cxn modelId="{3152A8DB-FF3B-46D7-AA5B-69AB1FFC688D}" type="presParOf" srcId="{D258968E-9EE2-435B-B352-E6C3F9DBCC33}" destId="{40177030-9E74-47F8-9739-FE0AFEA42A1A}" srcOrd="25" destOrd="0" presId="urn:microsoft.com/office/officeart/2011/layout/ConvergingText"/>
    <dgm:cxn modelId="{F3233A42-26D8-4D6F-9C20-4EFE567D9B91}" type="presParOf" srcId="{D258968E-9EE2-435B-B352-E6C3F9DBCC33}" destId="{17E9A416-0E50-4A59-BD3D-20C7D104042B}" srcOrd="26" destOrd="0" presId="urn:microsoft.com/office/officeart/2011/layout/ConvergingText"/>
    <dgm:cxn modelId="{BB3A0E26-0E41-476A-91FE-4877EF619CF3}" type="presParOf" srcId="{D258968E-9EE2-435B-B352-E6C3F9DBCC33}" destId="{1A7536CC-080C-43C8-B7EA-4F1DF269E123}" srcOrd="27" destOrd="0" presId="urn:microsoft.com/office/officeart/2011/layout/ConvergingText"/>
    <dgm:cxn modelId="{34244CA2-241F-4411-99E9-FEC35708F221}" type="presParOf" srcId="{D258968E-9EE2-435B-B352-E6C3F9DBCC33}" destId="{4CE32C1A-CA79-4994-828A-817452E6FE57}" srcOrd="28" destOrd="0" presId="urn:microsoft.com/office/officeart/2011/layout/ConvergingTex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1081E-3F00-4619-8CB7-299276A30F30}">
      <dsp:nvSpPr>
        <dsp:cNvPr id="0" name=""/>
        <dsp:cNvSpPr/>
      </dsp:nvSpPr>
      <dsp:spPr>
        <a:xfrm>
          <a:off x="4326066" y="1007455"/>
          <a:ext cx="113835" cy="11383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B740EC2-D825-4B04-9A08-72D5E3B727CD}">
      <dsp:nvSpPr>
        <dsp:cNvPr id="0" name=""/>
        <dsp:cNvSpPr/>
      </dsp:nvSpPr>
      <dsp:spPr>
        <a:xfrm>
          <a:off x="4117433" y="1007455"/>
          <a:ext cx="113835" cy="113834"/>
        </a:xfrm>
        <a:prstGeom prst="ellipse">
          <a:avLst/>
        </a:prstGeom>
        <a:gradFill rotWithShape="0">
          <a:gsLst>
            <a:gs pos="0">
              <a:schemeClr val="accent3">
                <a:hueOff val="432702"/>
                <a:satOff val="-649"/>
                <a:lumOff val="-106"/>
                <a:alphaOff val="0"/>
                <a:shade val="51000"/>
                <a:satMod val="130000"/>
              </a:schemeClr>
            </a:gs>
            <a:gs pos="80000">
              <a:schemeClr val="accent3">
                <a:hueOff val="432702"/>
                <a:satOff val="-649"/>
                <a:lumOff val="-106"/>
                <a:alphaOff val="0"/>
                <a:shade val="93000"/>
                <a:satMod val="130000"/>
              </a:schemeClr>
            </a:gs>
            <a:gs pos="100000">
              <a:schemeClr val="accent3">
                <a:hueOff val="432702"/>
                <a:satOff val="-649"/>
                <a:lumOff val="-106"/>
                <a:alphaOff val="0"/>
                <a:shade val="94000"/>
                <a:satMod val="135000"/>
              </a:schemeClr>
            </a:gs>
          </a:gsLst>
          <a:lin ang="16200000" scaled="0"/>
        </a:gradFill>
        <a:ln w="9525" cap="flat" cmpd="sng" algn="ctr">
          <a:solidFill>
            <a:schemeClr val="accent3">
              <a:hueOff val="432702"/>
              <a:satOff val="-649"/>
              <a:lumOff val="-10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D8E21FB-11D7-461E-B527-F4F2041E8CD5}">
      <dsp:nvSpPr>
        <dsp:cNvPr id="0" name=""/>
        <dsp:cNvSpPr/>
      </dsp:nvSpPr>
      <dsp:spPr>
        <a:xfrm>
          <a:off x="3908800" y="1007455"/>
          <a:ext cx="113835" cy="113834"/>
        </a:xfrm>
        <a:prstGeom prst="ellipse">
          <a:avLst/>
        </a:prstGeom>
        <a:gradFill rotWithShape="0">
          <a:gsLst>
            <a:gs pos="0">
              <a:schemeClr val="accent3">
                <a:hueOff val="865405"/>
                <a:satOff val="-1298"/>
                <a:lumOff val="-211"/>
                <a:alphaOff val="0"/>
                <a:shade val="51000"/>
                <a:satMod val="130000"/>
              </a:schemeClr>
            </a:gs>
            <a:gs pos="80000">
              <a:schemeClr val="accent3">
                <a:hueOff val="865405"/>
                <a:satOff val="-1298"/>
                <a:lumOff val="-211"/>
                <a:alphaOff val="0"/>
                <a:shade val="93000"/>
                <a:satMod val="130000"/>
              </a:schemeClr>
            </a:gs>
            <a:gs pos="100000">
              <a:schemeClr val="accent3">
                <a:hueOff val="865405"/>
                <a:satOff val="-1298"/>
                <a:lumOff val="-211"/>
                <a:alphaOff val="0"/>
                <a:shade val="94000"/>
                <a:satMod val="135000"/>
              </a:schemeClr>
            </a:gs>
          </a:gsLst>
          <a:lin ang="16200000" scaled="0"/>
        </a:gradFill>
        <a:ln w="9525" cap="flat" cmpd="sng" algn="ctr">
          <a:solidFill>
            <a:schemeClr val="accent3">
              <a:hueOff val="865405"/>
              <a:satOff val="-1298"/>
              <a:lumOff val="-21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E78EDB9-7249-496E-BE20-14B5852BE540}">
      <dsp:nvSpPr>
        <dsp:cNvPr id="0" name=""/>
        <dsp:cNvSpPr/>
      </dsp:nvSpPr>
      <dsp:spPr>
        <a:xfrm>
          <a:off x="3700564" y="1007455"/>
          <a:ext cx="113835" cy="113834"/>
        </a:xfrm>
        <a:prstGeom prst="ellipse">
          <a:avLst/>
        </a:prstGeom>
        <a:gradFill rotWithShape="0">
          <a:gsLst>
            <a:gs pos="0">
              <a:schemeClr val="accent3">
                <a:hueOff val="1298107"/>
                <a:satOff val="-1948"/>
                <a:lumOff val="-317"/>
                <a:alphaOff val="0"/>
                <a:shade val="51000"/>
                <a:satMod val="130000"/>
              </a:schemeClr>
            </a:gs>
            <a:gs pos="80000">
              <a:schemeClr val="accent3">
                <a:hueOff val="1298107"/>
                <a:satOff val="-1948"/>
                <a:lumOff val="-317"/>
                <a:alphaOff val="0"/>
                <a:shade val="93000"/>
                <a:satMod val="130000"/>
              </a:schemeClr>
            </a:gs>
            <a:gs pos="100000">
              <a:schemeClr val="accent3">
                <a:hueOff val="1298107"/>
                <a:satOff val="-1948"/>
                <a:lumOff val="-317"/>
                <a:alphaOff val="0"/>
                <a:shade val="94000"/>
                <a:satMod val="135000"/>
              </a:schemeClr>
            </a:gs>
          </a:gsLst>
          <a:lin ang="16200000" scaled="0"/>
        </a:gradFill>
        <a:ln w="9525" cap="flat" cmpd="sng" algn="ctr">
          <a:solidFill>
            <a:schemeClr val="accent3">
              <a:hueOff val="1298107"/>
              <a:satOff val="-1948"/>
              <a:lumOff val="-31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A44A7DA-8CFF-4C60-8201-C9AC5179B739}">
      <dsp:nvSpPr>
        <dsp:cNvPr id="0" name=""/>
        <dsp:cNvSpPr/>
      </dsp:nvSpPr>
      <dsp:spPr>
        <a:xfrm>
          <a:off x="3491931" y="1007455"/>
          <a:ext cx="113835" cy="113834"/>
        </a:xfrm>
        <a:prstGeom prst="ellipse">
          <a:avLst/>
        </a:prstGeom>
        <a:gradFill rotWithShape="0">
          <a:gsLst>
            <a:gs pos="0">
              <a:schemeClr val="accent3">
                <a:hueOff val="1730810"/>
                <a:satOff val="-2597"/>
                <a:lumOff val="-422"/>
                <a:alphaOff val="0"/>
                <a:shade val="51000"/>
                <a:satMod val="130000"/>
              </a:schemeClr>
            </a:gs>
            <a:gs pos="80000">
              <a:schemeClr val="accent3">
                <a:hueOff val="1730810"/>
                <a:satOff val="-2597"/>
                <a:lumOff val="-422"/>
                <a:alphaOff val="0"/>
                <a:shade val="93000"/>
                <a:satMod val="130000"/>
              </a:schemeClr>
            </a:gs>
            <a:gs pos="100000">
              <a:schemeClr val="accent3">
                <a:hueOff val="1730810"/>
                <a:satOff val="-2597"/>
                <a:lumOff val="-422"/>
                <a:alphaOff val="0"/>
                <a:shade val="94000"/>
                <a:satMod val="135000"/>
              </a:schemeClr>
            </a:gs>
          </a:gsLst>
          <a:lin ang="16200000" scaled="0"/>
        </a:gradFill>
        <a:ln w="9525" cap="flat" cmpd="sng" algn="ctr">
          <a:solidFill>
            <a:schemeClr val="accent3">
              <a:hueOff val="1730810"/>
              <a:satOff val="-2597"/>
              <a:lumOff val="-42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CBF4EB1-0B41-47CB-A672-0FE69142C2A4}">
      <dsp:nvSpPr>
        <dsp:cNvPr id="0" name=""/>
        <dsp:cNvSpPr/>
      </dsp:nvSpPr>
      <dsp:spPr>
        <a:xfrm>
          <a:off x="3169463" y="950538"/>
          <a:ext cx="227671" cy="227855"/>
        </a:xfrm>
        <a:prstGeom prst="ellipse">
          <a:avLst/>
        </a:prstGeom>
        <a:gradFill rotWithShape="0">
          <a:gsLst>
            <a:gs pos="0">
              <a:schemeClr val="accent3">
                <a:hueOff val="2163512"/>
                <a:satOff val="-3246"/>
                <a:lumOff val="-528"/>
                <a:alphaOff val="0"/>
                <a:shade val="51000"/>
                <a:satMod val="130000"/>
              </a:schemeClr>
            </a:gs>
            <a:gs pos="80000">
              <a:schemeClr val="accent3">
                <a:hueOff val="2163512"/>
                <a:satOff val="-3246"/>
                <a:lumOff val="-528"/>
                <a:alphaOff val="0"/>
                <a:shade val="93000"/>
                <a:satMod val="130000"/>
              </a:schemeClr>
            </a:gs>
            <a:gs pos="100000">
              <a:schemeClr val="accent3">
                <a:hueOff val="2163512"/>
                <a:satOff val="-3246"/>
                <a:lumOff val="-528"/>
                <a:alphaOff val="0"/>
                <a:shade val="94000"/>
                <a:satMod val="135000"/>
              </a:schemeClr>
            </a:gs>
          </a:gsLst>
          <a:lin ang="16200000" scaled="0"/>
        </a:gradFill>
        <a:ln w="9525" cap="flat" cmpd="sng" algn="ctr">
          <a:solidFill>
            <a:schemeClr val="accent3">
              <a:hueOff val="2163512"/>
              <a:satOff val="-3246"/>
              <a:lumOff val="-5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5B08195-3C1B-480C-81EA-1415C914DCE4}">
      <dsp:nvSpPr>
        <dsp:cNvPr id="0" name=""/>
        <dsp:cNvSpPr/>
      </dsp:nvSpPr>
      <dsp:spPr>
        <a:xfrm>
          <a:off x="4140438" y="772297"/>
          <a:ext cx="113835" cy="113834"/>
        </a:xfrm>
        <a:prstGeom prst="ellipse">
          <a:avLst/>
        </a:prstGeom>
        <a:gradFill rotWithShape="0">
          <a:gsLst>
            <a:gs pos="0">
              <a:schemeClr val="accent3">
                <a:hueOff val="2596215"/>
                <a:satOff val="-3895"/>
                <a:lumOff val="-633"/>
                <a:alphaOff val="0"/>
                <a:shade val="51000"/>
                <a:satMod val="130000"/>
              </a:schemeClr>
            </a:gs>
            <a:gs pos="80000">
              <a:schemeClr val="accent3">
                <a:hueOff val="2596215"/>
                <a:satOff val="-3895"/>
                <a:lumOff val="-633"/>
                <a:alphaOff val="0"/>
                <a:shade val="93000"/>
                <a:satMod val="130000"/>
              </a:schemeClr>
            </a:gs>
            <a:gs pos="100000">
              <a:schemeClr val="accent3">
                <a:hueOff val="2596215"/>
                <a:satOff val="-3895"/>
                <a:lumOff val="-633"/>
                <a:alphaOff val="0"/>
                <a:shade val="94000"/>
                <a:satMod val="135000"/>
              </a:schemeClr>
            </a:gs>
          </a:gsLst>
          <a:lin ang="16200000" scaled="0"/>
        </a:gradFill>
        <a:ln w="9525" cap="flat" cmpd="sng" algn="ctr">
          <a:solidFill>
            <a:schemeClr val="accent3">
              <a:hueOff val="2596215"/>
              <a:satOff val="-3895"/>
              <a:lumOff val="-63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3642A21-6D1B-4613-8E16-3A8EFE78C888}">
      <dsp:nvSpPr>
        <dsp:cNvPr id="0" name=""/>
        <dsp:cNvSpPr/>
      </dsp:nvSpPr>
      <dsp:spPr>
        <a:xfrm>
          <a:off x="4140438" y="1244297"/>
          <a:ext cx="113835" cy="113834"/>
        </a:xfrm>
        <a:prstGeom prst="ellipse">
          <a:avLst/>
        </a:prstGeom>
        <a:gradFill rotWithShape="0">
          <a:gsLst>
            <a:gs pos="0">
              <a:schemeClr val="accent3">
                <a:hueOff val="3028917"/>
                <a:satOff val="-4545"/>
                <a:lumOff val="-739"/>
                <a:alphaOff val="0"/>
                <a:shade val="51000"/>
                <a:satMod val="130000"/>
              </a:schemeClr>
            </a:gs>
            <a:gs pos="80000">
              <a:schemeClr val="accent3">
                <a:hueOff val="3028917"/>
                <a:satOff val="-4545"/>
                <a:lumOff val="-739"/>
                <a:alphaOff val="0"/>
                <a:shade val="93000"/>
                <a:satMod val="130000"/>
              </a:schemeClr>
            </a:gs>
            <a:gs pos="100000">
              <a:schemeClr val="accent3">
                <a:hueOff val="3028917"/>
                <a:satOff val="-4545"/>
                <a:lumOff val="-739"/>
                <a:alphaOff val="0"/>
                <a:shade val="94000"/>
                <a:satMod val="135000"/>
              </a:schemeClr>
            </a:gs>
          </a:gsLst>
          <a:lin ang="16200000" scaled="0"/>
        </a:gradFill>
        <a:ln w="9525" cap="flat" cmpd="sng" algn="ctr">
          <a:solidFill>
            <a:schemeClr val="accent3">
              <a:hueOff val="3028917"/>
              <a:satOff val="-4545"/>
              <a:lumOff val="-73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4B65E4C-7BF2-45D1-AB39-3E3B8DC734A1}">
      <dsp:nvSpPr>
        <dsp:cNvPr id="0" name=""/>
        <dsp:cNvSpPr/>
      </dsp:nvSpPr>
      <dsp:spPr>
        <a:xfrm>
          <a:off x="4241978" y="874523"/>
          <a:ext cx="113835" cy="113834"/>
        </a:xfrm>
        <a:prstGeom prst="ellipse">
          <a:avLst/>
        </a:prstGeom>
        <a:gradFill rotWithShape="0">
          <a:gsLst>
            <a:gs pos="0">
              <a:schemeClr val="accent3">
                <a:hueOff val="3461620"/>
                <a:satOff val="-5194"/>
                <a:lumOff val="-845"/>
                <a:alphaOff val="0"/>
                <a:shade val="51000"/>
                <a:satMod val="130000"/>
              </a:schemeClr>
            </a:gs>
            <a:gs pos="80000">
              <a:schemeClr val="accent3">
                <a:hueOff val="3461620"/>
                <a:satOff val="-5194"/>
                <a:lumOff val="-845"/>
                <a:alphaOff val="0"/>
                <a:shade val="93000"/>
                <a:satMod val="130000"/>
              </a:schemeClr>
            </a:gs>
            <a:gs pos="100000">
              <a:schemeClr val="accent3">
                <a:hueOff val="3461620"/>
                <a:satOff val="-5194"/>
                <a:lumOff val="-845"/>
                <a:alphaOff val="0"/>
                <a:shade val="94000"/>
                <a:satMod val="135000"/>
              </a:schemeClr>
            </a:gs>
          </a:gsLst>
          <a:lin ang="16200000" scaled="0"/>
        </a:gradFill>
        <a:ln w="9525" cap="flat" cmpd="sng" algn="ctr">
          <a:solidFill>
            <a:schemeClr val="accent3">
              <a:hueOff val="3461620"/>
              <a:satOff val="-5194"/>
              <a:lumOff val="-84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C5948C2-CBC8-41D0-A732-C889D7155811}">
      <dsp:nvSpPr>
        <dsp:cNvPr id="0" name=""/>
        <dsp:cNvSpPr/>
      </dsp:nvSpPr>
      <dsp:spPr>
        <a:xfrm>
          <a:off x="4248721" y="1142632"/>
          <a:ext cx="113835" cy="113834"/>
        </a:xfrm>
        <a:prstGeom prst="ellipse">
          <a:avLst/>
        </a:prstGeom>
        <a:gradFill rotWithShape="0">
          <a:gsLst>
            <a:gs pos="0">
              <a:schemeClr val="accent3">
                <a:hueOff val="3894322"/>
                <a:satOff val="-5843"/>
                <a:lumOff val="-950"/>
                <a:alphaOff val="0"/>
                <a:shade val="51000"/>
                <a:satMod val="130000"/>
              </a:schemeClr>
            </a:gs>
            <a:gs pos="80000">
              <a:schemeClr val="accent3">
                <a:hueOff val="3894322"/>
                <a:satOff val="-5843"/>
                <a:lumOff val="-950"/>
                <a:alphaOff val="0"/>
                <a:shade val="93000"/>
                <a:satMod val="130000"/>
              </a:schemeClr>
            </a:gs>
            <a:gs pos="100000">
              <a:schemeClr val="accent3">
                <a:hueOff val="3894322"/>
                <a:satOff val="-5843"/>
                <a:lumOff val="-950"/>
                <a:alphaOff val="0"/>
                <a:shade val="94000"/>
                <a:satMod val="135000"/>
              </a:schemeClr>
            </a:gs>
          </a:gsLst>
          <a:lin ang="16200000" scaled="0"/>
        </a:gradFill>
        <a:ln w="9525" cap="flat" cmpd="sng" algn="ctr">
          <a:solidFill>
            <a:schemeClr val="accent3">
              <a:hueOff val="3894322"/>
              <a:satOff val="-5843"/>
              <a:lumOff val="-95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24D0AE2-E96B-405D-9F6D-BFC55F368560}">
      <dsp:nvSpPr>
        <dsp:cNvPr id="0" name=""/>
        <dsp:cNvSpPr/>
      </dsp:nvSpPr>
      <dsp:spPr>
        <a:xfrm>
          <a:off x="1595860" y="766818"/>
          <a:ext cx="1805767" cy="595295"/>
        </a:xfrm>
        <a:prstGeom prst="ellipse">
          <a:avLst/>
        </a:prstGeom>
        <a:gradFill rotWithShape="0">
          <a:gsLst>
            <a:gs pos="0">
              <a:schemeClr val="accent3">
                <a:hueOff val="4327024"/>
                <a:satOff val="-6492"/>
                <a:lumOff val="-1056"/>
                <a:alphaOff val="0"/>
                <a:shade val="51000"/>
                <a:satMod val="130000"/>
              </a:schemeClr>
            </a:gs>
            <a:gs pos="80000">
              <a:schemeClr val="accent3">
                <a:hueOff val="4327024"/>
                <a:satOff val="-6492"/>
                <a:lumOff val="-1056"/>
                <a:alphaOff val="0"/>
                <a:shade val="93000"/>
                <a:satMod val="130000"/>
              </a:schemeClr>
            </a:gs>
            <a:gs pos="100000">
              <a:schemeClr val="accent3">
                <a:hueOff val="4327024"/>
                <a:satOff val="-6492"/>
                <a:lumOff val="-1056"/>
                <a:alphaOff val="0"/>
                <a:shade val="94000"/>
                <a:satMod val="135000"/>
              </a:schemeClr>
            </a:gs>
          </a:gsLst>
          <a:lin ang="16200000" scaled="0"/>
        </a:gradFill>
        <a:ln w="9525" cap="flat" cmpd="sng" algn="ctr">
          <a:solidFill>
            <a:schemeClr val="accent3">
              <a:hueOff val="4327024"/>
              <a:satOff val="-6492"/>
              <a:lumOff val="-105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b="1" kern="1200" dirty="0" smtClean="0">
              <a:solidFill>
                <a:srgbClr val="4C216D"/>
              </a:solidFill>
              <a:latin typeface="Arial Black" pitchFamily="34" charset="0"/>
            </a:rPr>
            <a:t>PROBLEMATICA</a:t>
          </a:r>
          <a:endParaRPr lang="es-EC" sz="1050" b="1" kern="1200" dirty="0">
            <a:solidFill>
              <a:srgbClr val="4C216D"/>
            </a:solidFill>
            <a:latin typeface="Arial Black" pitchFamily="34" charset="0"/>
          </a:endParaRPr>
        </a:p>
      </dsp:txBody>
      <dsp:txXfrm>
        <a:off x="1860308" y="853997"/>
        <a:ext cx="1276871" cy="420937"/>
      </dsp:txXfrm>
    </dsp:sp>
    <dsp:sp modelId="{74502A0C-2EDF-4E3D-8EFE-3010831265D4}">
      <dsp:nvSpPr>
        <dsp:cNvPr id="0" name=""/>
        <dsp:cNvSpPr/>
      </dsp:nvSpPr>
      <dsp:spPr>
        <a:xfrm>
          <a:off x="1836354" y="389605"/>
          <a:ext cx="227671" cy="227855"/>
        </a:xfrm>
        <a:prstGeom prst="ellipse">
          <a:avLst/>
        </a:prstGeom>
        <a:gradFill rotWithShape="0">
          <a:gsLst>
            <a:gs pos="0">
              <a:schemeClr val="accent3">
                <a:hueOff val="4759727"/>
                <a:satOff val="-7142"/>
                <a:lumOff val="-1161"/>
                <a:alphaOff val="0"/>
                <a:shade val="51000"/>
                <a:satMod val="130000"/>
              </a:schemeClr>
            </a:gs>
            <a:gs pos="80000">
              <a:schemeClr val="accent3">
                <a:hueOff val="4759727"/>
                <a:satOff val="-7142"/>
                <a:lumOff val="-1161"/>
                <a:alphaOff val="0"/>
                <a:shade val="93000"/>
                <a:satMod val="130000"/>
              </a:schemeClr>
            </a:gs>
            <a:gs pos="100000">
              <a:schemeClr val="accent3">
                <a:hueOff val="4759727"/>
                <a:satOff val="-7142"/>
                <a:lumOff val="-1161"/>
                <a:alphaOff val="0"/>
                <a:shade val="94000"/>
                <a:satMod val="135000"/>
              </a:schemeClr>
            </a:gs>
          </a:gsLst>
          <a:lin ang="16200000" scaled="0"/>
        </a:gradFill>
        <a:ln w="9525" cap="flat" cmpd="sng" algn="ctr">
          <a:solidFill>
            <a:schemeClr val="accent3">
              <a:hueOff val="4759727"/>
              <a:satOff val="-7142"/>
              <a:lumOff val="-116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37DFFF0-100D-41FB-BE3A-D9FAB231470E}">
      <dsp:nvSpPr>
        <dsp:cNvPr id="0" name=""/>
        <dsp:cNvSpPr/>
      </dsp:nvSpPr>
      <dsp:spPr>
        <a:xfrm>
          <a:off x="1690391" y="269406"/>
          <a:ext cx="113835" cy="113834"/>
        </a:xfrm>
        <a:prstGeom prst="ellipse">
          <a:avLst/>
        </a:prstGeom>
        <a:gradFill rotWithShape="0">
          <a:gsLst>
            <a:gs pos="0">
              <a:schemeClr val="accent3">
                <a:hueOff val="5192429"/>
                <a:satOff val="-7791"/>
                <a:lumOff val="-1267"/>
                <a:alphaOff val="0"/>
                <a:shade val="51000"/>
                <a:satMod val="130000"/>
              </a:schemeClr>
            </a:gs>
            <a:gs pos="80000">
              <a:schemeClr val="accent3">
                <a:hueOff val="5192429"/>
                <a:satOff val="-7791"/>
                <a:lumOff val="-1267"/>
                <a:alphaOff val="0"/>
                <a:shade val="93000"/>
                <a:satMod val="130000"/>
              </a:schemeClr>
            </a:gs>
            <a:gs pos="100000">
              <a:schemeClr val="accent3">
                <a:hueOff val="5192429"/>
                <a:satOff val="-7791"/>
                <a:lumOff val="-1267"/>
                <a:alphaOff val="0"/>
                <a:shade val="94000"/>
                <a:satMod val="135000"/>
              </a:schemeClr>
            </a:gs>
          </a:gsLst>
          <a:lin ang="16200000" scaled="0"/>
        </a:gradFill>
        <a:ln w="9525" cap="flat" cmpd="sng" algn="ctr">
          <a:solidFill>
            <a:schemeClr val="accent3">
              <a:hueOff val="5192429"/>
              <a:satOff val="-7791"/>
              <a:lumOff val="-126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F27F705-2082-4DB5-BC76-A7EA18290A5B}">
      <dsp:nvSpPr>
        <dsp:cNvPr id="0" name=""/>
        <dsp:cNvSpPr/>
      </dsp:nvSpPr>
      <dsp:spPr>
        <a:xfrm>
          <a:off x="1447250" y="269406"/>
          <a:ext cx="113835" cy="113834"/>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93CDC11-3410-4001-98D1-A08F26BF4B0D}">
      <dsp:nvSpPr>
        <dsp:cNvPr id="0" name=""/>
        <dsp:cNvSpPr/>
      </dsp:nvSpPr>
      <dsp:spPr>
        <a:xfrm>
          <a:off x="1204110" y="269406"/>
          <a:ext cx="113835" cy="113834"/>
        </a:xfrm>
        <a:prstGeom prst="ellipse">
          <a:avLst/>
        </a:prstGeom>
        <a:gradFill rotWithShape="0">
          <a:gsLst>
            <a:gs pos="0">
              <a:schemeClr val="accent3">
                <a:hueOff val="6057835"/>
                <a:satOff val="-9089"/>
                <a:lumOff val="-1478"/>
                <a:alphaOff val="0"/>
                <a:shade val="51000"/>
                <a:satMod val="130000"/>
              </a:schemeClr>
            </a:gs>
            <a:gs pos="80000">
              <a:schemeClr val="accent3">
                <a:hueOff val="6057835"/>
                <a:satOff val="-9089"/>
                <a:lumOff val="-1478"/>
                <a:alphaOff val="0"/>
                <a:shade val="93000"/>
                <a:satMod val="130000"/>
              </a:schemeClr>
            </a:gs>
            <a:gs pos="100000">
              <a:schemeClr val="accent3">
                <a:hueOff val="6057835"/>
                <a:satOff val="-9089"/>
                <a:lumOff val="-1478"/>
                <a:alphaOff val="0"/>
                <a:shade val="94000"/>
                <a:satMod val="135000"/>
              </a:schemeClr>
            </a:gs>
          </a:gsLst>
          <a:lin ang="16200000" scaled="0"/>
        </a:gradFill>
        <a:ln w="9525" cap="flat" cmpd="sng" algn="ctr">
          <a:solidFill>
            <a:schemeClr val="accent3">
              <a:hueOff val="6057835"/>
              <a:satOff val="-9089"/>
              <a:lumOff val="-147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7ABCEBB-624C-4134-B4BF-0D1D2D94C104}">
      <dsp:nvSpPr>
        <dsp:cNvPr id="0" name=""/>
        <dsp:cNvSpPr/>
      </dsp:nvSpPr>
      <dsp:spPr>
        <a:xfrm>
          <a:off x="960969" y="269406"/>
          <a:ext cx="113835" cy="113834"/>
        </a:xfrm>
        <a:prstGeom prst="ellipse">
          <a:avLst/>
        </a:prstGeom>
        <a:gradFill rotWithShape="0">
          <a:gsLst>
            <a:gs pos="0">
              <a:schemeClr val="accent3">
                <a:hueOff val="6490537"/>
                <a:satOff val="-9738"/>
                <a:lumOff val="-1584"/>
                <a:alphaOff val="0"/>
                <a:shade val="51000"/>
                <a:satMod val="130000"/>
              </a:schemeClr>
            </a:gs>
            <a:gs pos="80000">
              <a:schemeClr val="accent3">
                <a:hueOff val="6490537"/>
                <a:satOff val="-9738"/>
                <a:lumOff val="-1584"/>
                <a:alphaOff val="0"/>
                <a:shade val="93000"/>
                <a:satMod val="130000"/>
              </a:schemeClr>
            </a:gs>
            <a:gs pos="100000">
              <a:schemeClr val="accent3">
                <a:hueOff val="6490537"/>
                <a:satOff val="-9738"/>
                <a:lumOff val="-1584"/>
                <a:alphaOff val="0"/>
                <a:shade val="94000"/>
                <a:satMod val="135000"/>
              </a:schemeClr>
            </a:gs>
          </a:gsLst>
          <a:lin ang="16200000" scaled="0"/>
        </a:gradFill>
        <a:ln w="9525" cap="flat" cmpd="sng" algn="ctr">
          <a:solidFill>
            <a:schemeClr val="accent3">
              <a:hueOff val="6490537"/>
              <a:satOff val="-9738"/>
              <a:lumOff val="-158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FD13772-564F-499F-9341-0C4A30CFCF68}">
      <dsp:nvSpPr>
        <dsp:cNvPr id="0" name=""/>
        <dsp:cNvSpPr/>
      </dsp:nvSpPr>
      <dsp:spPr>
        <a:xfrm>
          <a:off x="717432" y="269406"/>
          <a:ext cx="113835" cy="113834"/>
        </a:xfrm>
        <a:prstGeom prst="ellipse">
          <a:avLst/>
        </a:prstGeom>
        <a:gradFill rotWithShape="0">
          <a:gsLst>
            <a:gs pos="0">
              <a:schemeClr val="accent3">
                <a:hueOff val="6923239"/>
                <a:satOff val="-10388"/>
                <a:lumOff val="-1689"/>
                <a:alphaOff val="0"/>
                <a:shade val="51000"/>
                <a:satMod val="130000"/>
              </a:schemeClr>
            </a:gs>
            <a:gs pos="80000">
              <a:schemeClr val="accent3">
                <a:hueOff val="6923239"/>
                <a:satOff val="-10388"/>
                <a:lumOff val="-1689"/>
                <a:alphaOff val="0"/>
                <a:shade val="93000"/>
                <a:satMod val="130000"/>
              </a:schemeClr>
            </a:gs>
            <a:gs pos="100000">
              <a:schemeClr val="accent3">
                <a:hueOff val="6923239"/>
                <a:satOff val="-10388"/>
                <a:lumOff val="-1689"/>
                <a:alphaOff val="0"/>
                <a:shade val="94000"/>
                <a:satMod val="135000"/>
              </a:schemeClr>
            </a:gs>
          </a:gsLst>
          <a:lin ang="16200000" scaled="0"/>
        </a:gradFill>
        <a:ln w="9525" cap="flat" cmpd="sng" algn="ctr">
          <a:solidFill>
            <a:schemeClr val="accent3">
              <a:hueOff val="6923239"/>
              <a:satOff val="-10388"/>
              <a:lumOff val="-168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32C6A8D-2904-44E4-A98A-2BC142381E5B}">
      <dsp:nvSpPr>
        <dsp:cNvPr id="0" name=""/>
        <dsp:cNvSpPr/>
      </dsp:nvSpPr>
      <dsp:spPr>
        <a:xfrm>
          <a:off x="474291" y="269406"/>
          <a:ext cx="113835" cy="113834"/>
        </a:xfrm>
        <a:prstGeom prst="ellipse">
          <a:avLst/>
        </a:prstGeom>
        <a:gradFill rotWithShape="0">
          <a:gsLst>
            <a:gs pos="0">
              <a:schemeClr val="accent3">
                <a:hueOff val="7355941"/>
                <a:satOff val="-11037"/>
                <a:lumOff val="-1795"/>
                <a:alphaOff val="0"/>
                <a:shade val="51000"/>
                <a:satMod val="130000"/>
              </a:schemeClr>
            </a:gs>
            <a:gs pos="80000">
              <a:schemeClr val="accent3">
                <a:hueOff val="7355941"/>
                <a:satOff val="-11037"/>
                <a:lumOff val="-1795"/>
                <a:alphaOff val="0"/>
                <a:shade val="93000"/>
                <a:satMod val="130000"/>
              </a:schemeClr>
            </a:gs>
            <a:gs pos="100000">
              <a:schemeClr val="accent3">
                <a:hueOff val="7355941"/>
                <a:satOff val="-11037"/>
                <a:lumOff val="-1795"/>
                <a:alphaOff val="0"/>
                <a:shade val="94000"/>
                <a:satMod val="135000"/>
              </a:schemeClr>
            </a:gs>
          </a:gsLst>
          <a:lin ang="16200000" scaled="0"/>
        </a:gradFill>
        <a:ln w="9525" cap="flat" cmpd="sng" algn="ctr">
          <a:solidFill>
            <a:schemeClr val="accent3">
              <a:hueOff val="7355941"/>
              <a:satOff val="-11037"/>
              <a:lumOff val="-179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66B072B-33D1-47C0-B540-139D9C5A9113}">
      <dsp:nvSpPr>
        <dsp:cNvPr id="0" name=""/>
        <dsp:cNvSpPr/>
      </dsp:nvSpPr>
      <dsp:spPr>
        <a:xfrm>
          <a:off x="293735" y="504056"/>
          <a:ext cx="1271946" cy="29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533400">
            <a:lnSpc>
              <a:spcPct val="90000"/>
            </a:lnSpc>
            <a:spcBef>
              <a:spcPct val="0"/>
            </a:spcBef>
            <a:spcAft>
              <a:spcPct val="35000"/>
            </a:spcAft>
          </a:pPr>
          <a:r>
            <a:rPr lang="es-ES" sz="1200" b="1" kern="1200" dirty="0" smtClean="0">
              <a:latin typeface="Constantia" pitchFamily="18" charset="0"/>
            </a:rPr>
            <a:t>Ampliación de bodega</a:t>
          </a:r>
          <a:endParaRPr lang="es-EC" sz="1200" b="1" kern="1200" dirty="0">
            <a:latin typeface="Constantia" pitchFamily="18" charset="0"/>
          </a:endParaRPr>
        </a:p>
      </dsp:txBody>
      <dsp:txXfrm>
        <a:off x="293735" y="504056"/>
        <a:ext cx="1271946" cy="294653"/>
      </dsp:txXfrm>
    </dsp:sp>
    <dsp:sp modelId="{F2BD1EDB-171C-4839-843A-783E7F2097C3}">
      <dsp:nvSpPr>
        <dsp:cNvPr id="0" name=""/>
        <dsp:cNvSpPr/>
      </dsp:nvSpPr>
      <dsp:spPr>
        <a:xfrm>
          <a:off x="1836354" y="1502108"/>
          <a:ext cx="227671" cy="227855"/>
        </a:xfrm>
        <a:prstGeom prst="ellipse">
          <a:avLst/>
        </a:prstGeom>
        <a:gradFill rotWithShape="0">
          <a:gsLst>
            <a:gs pos="0">
              <a:schemeClr val="accent3">
                <a:hueOff val="8654049"/>
                <a:satOff val="-12985"/>
                <a:lumOff val="-2112"/>
                <a:alphaOff val="0"/>
                <a:shade val="51000"/>
                <a:satMod val="130000"/>
              </a:schemeClr>
            </a:gs>
            <a:gs pos="80000">
              <a:schemeClr val="accent3">
                <a:hueOff val="8654049"/>
                <a:satOff val="-12985"/>
                <a:lumOff val="-2112"/>
                <a:alphaOff val="0"/>
                <a:shade val="93000"/>
                <a:satMod val="130000"/>
              </a:schemeClr>
            </a:gs>
            <a:gs pos="100000">
              <a:schemeClr val="accent3">
                <a:hueOff val="8654049"/>
                <a:satOff val="-12985"/>
                <a:lumOff val="-2112"/>
                <a:alphaOff val="0"/>
                <a:shade val="94000"/>
                <a:satMod val="135000"/>
              </a:schemeClr>
            </a:gs>
          </a:gsLst>
          <a:lin ang="16200000" scaled="0"/>
        </a:gradFill>
        <a:ln w="9525" cap="flat" cmpd="sng" algn="ctr">
          <a:solidFill>
            <a:schemeClr val="accent3">
              <a:hueOff val="8654049"/>
              <a:satOff val="-12985"/>
              <a:lumOff val="-211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5624FE9-4CCB-4AA4-9219-3469E7497CEB}">
      <dsp:nvSpPr>
        <dsp:cNvPr id="0" name=""/>
        <dsp:cNvSpPr/>
      </dsp:nvSpPr>
      <dsp:spPr>
        <a:xfrm>
          <a:off x="1690391" y="1734082"/>
          <a:ext cx="113835" cy="113834"/>
        </a:xfrm>
        <a:prstGeom prst="ellipse">
          <a:avLst/>
        </a:prstGeom>
        <a:gradFill rotWithShape="0">
          <a:gsLst>
            <a:gs pos="0">
              <a:schemeClr val="accent3">
                <a:hueOff val="9086751"/>
                <a:satOff val="-13634"/>
                <a:lumOff val="-2217"/>
                <a:alphaOff val="0"/>
                <a:shade val="51000"/>
                <a:satMod val="130000"/>
              </a:schemeClr>
            </a:gs>
            <a:gs pos="80000">
              <a:schemeClr val="accent3">
                <a:hueOff val="9086751"/>
                <a:satOff val="-13634"/>
                <a:lumOff val="-2217"/>
                <a:alphaOff val="0"/>
                <a:shade val="93000"/>
                <a:satMod val="130000"/>
              </a:schemeClr>
            </a:gs>
            <a:gs pos="100000">
              <a:schemeClr val="accent3">
                <a:hueOff val="9086751"/>
                <a:satOff val="-13634"/>
                <a:lumOff val="-2217"/>
                <a:alphaOff val="0"/>
                <a:shade val="94000"/>
                <a:satMod val="135000"/>
              </a:schemeClr>
            </a:gs>
          </a:gsLst>
          <a:lin ang="16200000" scaled="0"/>
        </a:gradFill>
        <a:ln w="9525" cap="flat" cmpd="sng" algn="ctr">
          <a:solidFill>
            <a:schemeClr val="accent3">
              <a:hueOff val="9086751"/>
              <a:satOff val="-13634"/>
              <a:lumOff val="-221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A626F2B-323B-4510-96EF-0A4E3628B515}">
      <dsp:nvSpPr>
        <dsp:cNvPr id="0" name=""/>
        <dsp:cNvSpPr/>
      </dsp:nvSpPr>
      <dsp:spPr>
        <a:xfrm>
          <a:off x="1447250" y="1734082"/>
          <a:ext cx="113835" cy="113834"/>
        </a:xfrm>
        <a:prstGeom prst="ellipse">
          <a:avLst/>
        </a:prstGeom>
        <a:gradFill rotWithShape="0">
          <a:gsLst>
            <a:gs pos="0">
              <a:schemeClr val="accent3">
                <a:hueOff val="9519454"/>
                <a:satOff val="-14283"/>
                <a:lumOff val="-2323"/>
                <a:alphaOff val="0"/>
                <a:shade val="51000"/>
                <a:satMod val="130000"/>
              </a:schemeClr>
            </a:gs>
            <a:gs pos="80000">
              <a:schemeClr val="accent3">
                <a:hueOff val="9519454"/>
                <a:satOff val="-14283"/>
                <a:lumOff val="-2323"/>
                <a:alphaOff val="0"/>
                <a:shade val="93000"/>
                <a:satMod val="130000"/>
              </a:schemeClr>
            </a:gs>
            <a:gs pos="100000">
              <a:schemeClr val="accent3">
                <a:hueOff val="9519454"/>
                <a:satOff val="-14283"/>
                <a:lumOff val="-2323"/>
                <a:alphaOff val="0"/>
                <a:shade val="94000"/>
                <a:satMod val="135000"/>
              </a:schemeClr>
            </a:gs>
          </a:gsLst>
          <a:lin ang="16200000" scaled="0"/>
        </a:gradFill>
        <a:ln w="9525" cap="flat" cmpd="sng" algn="ctr">
          <a:solidFill>
            <a:schemeClr val="accent3">
              <a:hueOff val="9519454"/>
              <a:satOff val="-14283"/>
              <a:lumOff val="-232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4101F94-CFF6-4ED0-8A8F-B174BE9EACB3}">
      <dsp:nvSpPr>
        <dsp:cNvPr id="0" name=""/>
        <dsp:cNvSpPr/>
      </dsp:nvSpPr>
      <dsp:spPr>
        <a:xfrm>
          <a:off x="1204110" y="1734082"/>
          <a:ext cx="113835" cy="113834"/>
        </a:xfrm>
        <a:prstGeom prst="ellipse">
          <a:avLst/>
        </a:prstGeom>
        <a:gradFill rotWithShape="0">
          <a:gsLst>
            <a:gs pos="0">
              <a:schemeClr val="accent3">
                <a:hueOff val="9952156"/>
                <a:satOff val="-14932"/>
                <a:lumOff val="-2428"/>
                <a:alphaOff val="0"/>
                <a:shade val="51000"/>
                <a:satMod val="130000"/>
              </a:schemeClr>
            </a:gs>
            <a:gs pos="80000">
              <a:schemeClr val="accent3">
                <a:hueOff val="9952156"/>
                <a:satOff val="-14932"/>
                <a:lumOff val="-2428"/>
                <a:alphaOff val="0"/>
                <a:shade val="93000"/>
                <a:satMod val="130000"/>
              </a:schemeClr>
            </a:gs>
            <a:gs pos="100000">
              <a:schemeClr val="accent3">
                <a:hueOff val="9952156"/>
                <a:satOff val="-14932"/>
                <a:lumOff val="-2428"/>
                <a:alphaOff val="0"/>
                <a:shade val="94000"/>
                <a:satMod val="135000"/>
              </a:schemeClr>
            </a:gs>
          </a:gsLst>
          <a:lin ang="16200000" scaled="0"/>
        </a:gradFill>
        <a:ln w="9525" cap="flat" cmpd="sng" algn="ctr">
          <a:solidFill>
            <a:schemeClr val="accent3">
              <a:hueOff val="9952156"/>
              <a:satOff val="-14932"/>
              <a:lumOff val="-24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0177030-9E74-47F8-9739-FE0AFEA42A1A}">
      <dsp:nvSpPr>
        <dsp:cNvPr id="0" name=""/>
        <dsp:cNvSpPr/>
      </dsp:nvSpPr>
      <dsp:spPr>
        <a:xfrm>
          <a:off x="960969" y="1734082"/>
          <a:ext cx="113835" cy="113834"/>
        </a:xfrm>
        <a:prstGeom prst="ellipse">
          <a:avLst/>
        </a:prstGeom>
        <a:gradFill rotWithShape="0">
          <a:gsLst>
            <a:gs pos="0">
              <a:schemeClr val="accent3">
                <a:hueOff val="10384859"/>
                <a:satOff val="-15582"/>
                <a:lumOff val="-2534"/>
                <a:alphaOff val="0"/>
                <a:shade val="51000"/>
                <a:satMod val="130000"/>
              </a:schemeClr>
            </a:gs>
            <a:gs pos="80000">
              <a:schemeClr val="accent3">
                <a:hueOff val="10384859"/>
                <a:satOff val="-15582"/>
                <a:lumOff val="-2534"/>
                <a:alphaOff val="0"/>
                <a:shade val="93000"/>
                <a:satMod val="130000"/>
              </a:schemeClr>
            </a:gs>
            <a:gs pos="100000">
              <a:schemeClr val="accent3">
                <a:hueOff val="10384859"/>
                <a:satOff val="-15582"/>
                <a:lumOff val="-2534"/>
                <a:alphaOff val="0"/>
                <a:shade val="94000"/>
                <a:satMod val="135000"/>
              </a:schemeClr>
            </a:gs>
          </a:gsLst>
          <a:lin ang="16200000" scaled="0"/>
        </a:gradFill>
        <a:ln w="9525" cap="flat" cmpd="sng" algn="ctr">
          <a:solidFill>
            <a:schemeClr val="accent3">
              <a:hueOff val="10384859"/>
              <a:satOff val="-15582"/>
              <a:lumOff val="-253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7E9A416-0E50-4A59-BD3D-20C7D104042B}">
      <dsp:nvSpPr>
        <dsp:cNvPr id="0" name=""/>
        <dsp:cNvSpPr/>
      </dsp:nvSpPr>
      <dsp:spPr>
        <a:xfrm>
          <a:off x="717432" y="1734082"/>
          <a:ext cx="113835" cy="113834"/>
        </a:xfrm>
        <a:prstGeom prst="ellipse">
          <a:avLst/>
        </a:prstGeom>
        <a:gradFill rotWithShape="0">
          <a:gsLst>
            <a:gs pos="0">
              <a:schemeClr val="accent3">
                <a:hueOff val="10817561"/>
                <a:satOff val="-16231"/>
                <a:lumOff val="-2639"/>
                <a:alphaOff val="0"/>
                <a:shade val="51000"/>
                <a:satMod val="130000"/>
              </a:schemeClr>
            </a:gs>
            <a:gs pos="80000">
              <a:schemeClr val="accent3">
                <a:hueOff val="10817561"/>
                <a:satOff val="-16231"/>
                <a:lumOff val="-2639"/>
                <a:alphaOff val="0"/>
                <a:shade val="93000"/>
                <a:satMod val="130000"/>
              </a:schemeClr>
            </a:gs>
            <a:gs pos="100000">
              <a:schemeClr val="accent3">
                <a:hueOff val="10817561"/>
                <a:satOff val="-16231"/>
                <a:lumOff val="-2639"/>
                <a:alphaOff val="0"/>
                <a:shade val="94000"/>
                <a:satMod val="135000"/>
              </a:schemeClr>
            </a:gs>
          </a:gsLst>
          <a:lin ang="16200000" scaled="0"/>
        </a:gradFill>
        <a:ln w="9525" cap="flat" cmpd="sng" algn="ctr">
          <a:solidFill>
            <a:schemeClr val="accent3">
              <a:hueOff val="10817561"/>
              <a:satOff val="-16231"/>
              <a:lumOff val="-263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A7536CC-080C-43C8-B7EA-4F1DF269E123}">
      <dsp:nvSpPr>
        <dsp:cNvPr id="0" name=""/>
        <dsp:cNvSpPr/>
      </dsp:nvSpPr>
      <dsp:spPr>
        <a:xfrm>
          <a:off x="474291" y="1734082"/>
          <a:ext cx="113835" cy="113834"/>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CE32C1A-CA79-4994-828A-817452E6FE57}">
      <dsp:nvSpPr>
        <dsp:cNvPr id="0" name=""/>
        <dsp:cNvSpPr/>
      </dsp:nvSpPr>
      <dsp:spPr>
        <a:xfrm>
          <a:off x="256401" y="958536"/>
          <a:ext cx="1261458" cy="625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533400">
            <a:lnSpc>
              <a:spcPct val="90000"/>
            </a:lnSpc>
            <a:spcBef>
              <a:spcPct val="0"/>
            </a:spcBef>
            <a:spcAft>
              <a:spcPct val="35000"/>
            </a:spcAft>
          </a:pPr>
          <a:r>
            <a:rPr lang="es-ES" sz="1200" b="1" kern="1200" dirty="0" smtClean="0">
              <a:latin typeface="Constantia" pitchFamily="18" charset="0"/>
            </a:rPr>
            <a:t>Perdida de control de la operación</a:t>
          </a:r>
          <a:endParaRPr lang="es-EC" sz="1200" b="1" kern="1200" dirty="0">
            <a:latin typeface="Constantia" pitchFamily="18" charset="0"/>
          </a:endParaRPr>
        </a:p>
      </dsp:txBody>
      <dsp:txXfrm>
        <a:off x="256401" y="958536"/>
        <a:ext cx="1261458" cy="625639"/>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Texto convergente"/>
  <dgm:desc val="Se usa para mostrar varios pasos o partes que se fusionan en un conjunto. Se limita a una forma de Nivel 1 con texto y a un máximo de cinco formas de Nivel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D3B315-8AEA-4DEF-9511-7016AA314B13}" type="datetimeFigureOut">
              <a:rPr lang="es-EC" smtClean="0"/>
              <a:t>29/05/2012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684A97-A94B-428F-9588-E0DEB2173872}" type="slidenum">
              <a:rPr lang="es-EC" smtClean="0"/>
              <a:t>‹Nº›</a:t>
            </a:fld>
            <a:endParaRPr lang="es-EC"/>
          </a:p>
        </p:txBody>
      </p:sp>
    </p:spTree>
    <p:extLst>
      <p:ext uri="{BB962C8B-B14F-4D97-AF65-F5344CB8AC3E}">
        <p14:creationId xmlns:p14="http://schemas.microsoft.com/office/powerpoint/2010/main" val="238541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 política inversionista es un aspecto de vital importancia dentro de la gestión empresarial. Para la empresa transportista toma mayor relevancia al ser los vehículos los activos fundamentales en el desarrollo del proceso de producción de estas empresas. Escoger el vehículo que reúna los requisitos que garanticen las exigencias de la transportación de manera que tribute sobre la eficiencia del proceso productivo debe ser el objetivo principal para cualquier empresa de transporte”</a:t>
            </a:r>
          </a:p>
          <a:p>
            <a:endParaRPr lang="es-EC" dirty="0"/>
          </a:p>
        </p:txBody>
      </p:sp>
      <p:sp>
        <p:nvSpPr>
          <p:cNvPr id="4" name="3 Marcador de número de diapositiva"/>
          <p:cNvSpPr>
            <a:spLocks noGrp="1"/>
          </p:cNvSpPr>
          <p:nvPr>
            <p:ph type="sldNum" sz="quarter" idx="10"/>
          </p:nvPr>
        </p:nvSpPr>
        <p:spPr/>
        <p:txBody>
          <a:bodyPr/>
          <a:lstStyle/>
          <a:p>
            <a:fld id="{34684A97-A94B-428F-9588-E0DEB2173872}" type="slidenum">
              <a:rPr lang="es-EC" smtClean="0"/>
              <a:t>8</a:t>
            </a:fld>
            <a:endParaRPr lang="es-EC"/>
          </a:p>
        </p:txBody>
      </p:sp>
    </p:spTree>
    <p:extLst>
      <p:ext uri="{BB962C8B-B14F-4D97-AF65-F5344CB8AC3E}">
        <p14:creationId xmlns:p14="http://schemas.microsoft.com/office/powerpoint/2010/main" val="166874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S" sz="1200" b="1" kern="1200" dirty="0" smtClean="0">
                <a:solidFill>
                  <a:schemeClr val="tx1"/>
                </a:solidFill>
                <a:effectLst/>
                <a:latin typeface="+mn-lt"/>
                <a:ea typeface="+mn-ea"/>
                <a:cs typeface="+mn-cs"/>
              </a:rPr>
              <a:t>ENTORNO</a:t>
            </a:r>
          </a:p>
          <a:p>
            <a:pPr lvl="0"/>
            <a:r>
              <a:rPr lang="es-ES" sz="1200" kern="1200" dirty="0" smtClean="0">
                <a:solidFill>
                  <a:schemeClr val="tx1"/>
                </a:solidFill>
                <a:effectLst/>
                <a:latin typeface="+mn-lt"/>
                <a:ea typeface="+mn-ea"/>
                <a:cs typeface="+mn-cs"/>
              </a:rPr>
              <a:t>La peligrosidad de la carga.</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 peso de la carga.</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Los tiempos de carga y descarga.</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frecuencia de viajes o número de viajes en un período de tiempo.</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Los tiempos permisibles de viaje.</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Tipo de vehículos utilizados.</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Las ventanas horarias de los puntos de destino.</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Restricciones de acceso.</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Cantidad de personas en el vehículo.</a:t>
            </a:r>
            <a:endParaRPr lang="es-EC" sz="1200" kern="1200" dirty="0" smtClean="0">
              <a:solidFill>
                <a:schemeClr val="tx1"/>
              </a:solidFill>
              <a:effectLst/>
              <a:latin typeface="+mn-lt"/>
              <a:ea typeface="+mn-ea"/>
              <a:cs typeface="+mn-cs"/>
            </a:endParaRPr>
          </a:p>
          <a:p>
            <a:r>
              <a:rPr lang="es-ES" b="1" dirty="0" smtClean="0"/>
              <a:t>VARIABLES</a:t>
            </a:r>
          </a:p>
          <a:p>
            <a:pPr lvl="0"/>
            <a:r>
              <a:rPr lang="es-ES" sz="1200" kern="1200" dirty="0" smtClean="0">
                <a:solidFill>
                  <a:schemeClr val="tx1"/>
                </a:solidFill>
                <a:effectLst/>
                <a:latin typeface="+mn-lt"/>
                <a:ea typeface="+mn-ea"/>
                <a:cs typeface="+mn-cs"/>
              </a:rPr>
              <a:t>La distancia entre el origen y el destino.</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 consumo de combustible o rendimiento del combustible por kilómetro.</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 mantenimiento preventivo y correctivo de la unidad.</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depreciación del activo.</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 personal.</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Seguro del vehículo.</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Peajes.</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Rendimiento de los neumáticos.</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Número de viajes posibles en un período de tiempo.</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Capacidad del vehículo.</a:t>
            </a:r>
            <a:endParaRPr lang="es-EC" b="0" dirty="0"/>
          </a:p>
        </p:txBody>
      </p:sp>
      <p:sp>
        <p:nvSpPr>
          <p:cNvPr id="4" name="3 Marcador de número de diapositiva"/>
          <p:cNvSpPr>
            <a:spLocks noGrp="1"/>
          </p:cNvSpPr>
          <p:nvPr>
            <p:ph type="sldNum" sz="quarter" idx="10"/>
          </p:nvPr>
        </p:nvSpPr>
        <p:spPr/>
        <p:txBody>
          <a:bodyPr/>
          <a:lstStyle/>
          <a:p>
            <a:fld id="{34684A97-A94B-428F-9588-E0DEB2173872}" type="slidenum">
              <a:rPr lang="es-EC" smtClean="0"/>
              <a:t>10</a:t>
            </a:fld>
            <a:endParaRPr lang="es-EC"/>
          </a:p>
        </p:txBody>
      </p:sp>
    </p:spTree>
    <p:extLst>
      <p:ext uri="{BB962C8B-B14F-4D97-AF65-F5344CB8AC3E}">
        <p14:creationId xmlns:p14="http://schemas.microsoft.com/office/powerpoint/2010/main" val="3164751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Eras Medium ITC" pitchFamily="34" charset="0"/>
              </a:rPr>
              <a:t>El ruteo pretende minimizar la distancia recorrida o el tiempo del recorrido, es aquí donde surge el problema de ruteo vehicular, más conocido por sus siglas en inglés como VRP (</a:t>
            </a:r>
            <a:r>
              <a:rPr lang="es-ES" sz="1200" dirty="0" err="1" smtClean="0">
                <a:latin typeface="Eras Medium ITC" pitchFamily="34" charset="0"/>
              </a:rPr>
              <a:t>Vehicle</a:t>
            </a:r>
            <a:r>
              <a:rPr lang="es-ES" sz="1200" dirty="0" smtClean="0">
                <a:latin typeface="Eras Medium ITC" pitchFamily="34" charset="0"/>
              </a:rPr>
              <a:t> </a:t>
            </a:r>
            <a:r>
              <a:rPr lang="es-ES" sz="1200" dirty="0" err="1" smtClean="0">
                <a:latin typeface="Eras Medium ITC" pitchFamily="34" charset="0"/>
              </a:rPr>
              <a:t>Routing</a:t>
            </a:r>
            <a:r>
              <a:rPr lang="es-ES" sz="1200" dirty="0" smtClean="0">
                <a:latin typeface="Eras Medium ITC" pitchFamily="34" charset="0"/>
              </a:rPr>
              <a:t> </a:t>
            </a:r>
            <a:r>
              <a:rPr lang="es-ES" sz="1200" dirty="0" err="1" smtClean="0">
                <a:latin typeface="Eras Medium ITC" pitchFamily="34" charset="0"/>
              </a:rPr>
              <a:t>Problem</a:t>
            </a:r>
            <a:r>
              <a:rPr lang="es-ES" sz="1200" dirty="0" smtClean="0">
                <a:latin typeface="Eras Medium ITC" pitchFamily="34" charset="0"/>
              </a:rPr>
              <a:t>).</a:t>
            </a:r>
            <a:endParaRPr lang="es-EC" sz="1200" dirty="0" smtClean="0">
              <a:latin typeface="Eras Medium ITC" pitchFamily="34" charset="0"/>
            </a:endParaRPr>
          </a:p>
          <a:p>
            <a:endParaRPr lang="es-EC" dirty="0"/>
          </a:p>
        </p:txBody>
      </p:sp>
      <p:sp>
        <p:nvSpPr>
          <p:cNvPr id="4" name="3 Marcador de número de diapositiva"/>
          <p:cNvSpPr>
            <a:spLocks noGrp="1"/>
          </p:cNvSpPr>
          <p:nvPr>
            <p:ph type="sldNum" sz="quarter" idx="10"/>
          </p:nvPr>
        </p:nvSpPr>
        <p:spPr/>
        <p:txBody>
          <a:bodyPr/>
          <a:lstStyle/>
          <a:p>
            <a:fld id="{34684A97-A94B-428F-9588-E0DEB2173872}" type="slidenum">
              <a:rPr lang="es-EC" smtClean="0"/>
              <a:t>11</a:t>
            </a:fld>
            <a:endParaRPr lang="es-EC"/>
          </a:p>
        </p:txBody>
      </p:sp>
    </p:spTree>
    <p:extLst>
      <p:ext uri="{BB962C8B-B14F-4D97-AF65-F5344CB8AC3E}">
        <p14:creationId xmlns:p14="http://schemas.microsoft.com/office/powerpoint/2010/main" val="382310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smtClean="0">
                <a:solidFill>
                  <a:srgbClr val="FF0000"/>
                </a:solidFill>
              </a:rPr>
              <a:t>PONER DIBUJO</a:t>
            </a:r>
          </a:p>
          <a:p>
            <a:pPr algn="just"/>
            <a:r>
              <a:rPr lang="es-ES" sz="1200" dirty="0" smtClean="0">
                <a:latin typeface="Eras Medium ITC" pitchFamily="34" charset="0"/>
              </a:rPr>
              <a:t>Se realizó una serie de iteraciones utilizando el criterio del VMC, posteriormente fueron mejoradas usando el RS y se calculó el ahorro promedio que generó el RS, evaluado para temperaturas iniciales de 50, distintos parámetros de la función de enfriamiento y distinto número de repeticiones por temperatura.</a:t>
            </a:r>
          </a:p>
          <a:p>
            <a:pPr algn="just"/>
            <a:r>
              <a:rPr lang="es-ES" sz="1200" dirty="0" smtClean="0">
                <a:latin typeface="Eras Medium ITC" pitchFamily="34" charset="0"/>
              </a:rPr>
              <a:t>Se consideró la utilización máxima de los vehículos, lo cuales tienen una capacidad de 16 pasajeros sin incluir el conductor, es decir 32 pasajeros o nodos</a:t>
            </a:r>
            <a:endParaRPr lang="es-EC" b="1" dirty="0">
              <a:solidFill>
                <a:srgbClr val="FF0000"/>
              </a:solidFill>
            </a:endParaRPr>
          </a:p>
        </p:txBody>
      </p:sp>
      <p:sp>
        <p:nvSpPr>
          <p:cNvPr id="4" name="3 Marcador de número de diapositiva"/>
          <p:cNvSpPr>
            <a:spLocks noGrp="1"/>
          </p:cNvSpPr>
          <p:nvPr>
            <p:ph type="sldNum" sz="quarter" idx="10"/>
          </p:nvPr>
        </p:nvSpPr>
        <p:spPr/>
        <p:txBody>
          <a:bodyPr/>
          <a:lstStyle/>
          <a:p>
            <a:fld id="{34684A97-A94B-428F-9588-E0DEB2173872}" type="slidenum">
              <a:rPr lang="es-EC" smtClean="0"/>
              <a:t>35</a:t>
            </a:fld>
            <a:endParaRPr lang="es-EC"/>
          </a:p>
        </p:txBody>
      </p:sp>
    </p:spTree>
    <p:extLst>
      <p:ext uri="{BB962C8B-B14F-4D97-AF65-F5344CB8AC3E}">
        <p14:creationId xmlns:p14="http://schemas.microsoft.com/office/powerpoint/2010/main" val="317329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A1D27AF-A84B-4910-A8C5-6DE7F1E90631}" type="datetimeFigureOut">
              <a:rPr lang="es-ES" smtClean="0"/>
              <a:t>29/05/2012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84BE443-5251-40A6-8332-53A1CB651958}" type="slidenum">
              <a:rPr lang="es-ES" smtClean="0"/>
              <a:t>‹Nº›</a:t>
            </a:fld>
            <a:endParaRPr lang="es-ES"/>
          </a:p>
        </p:txBody>
      </p:sp>
    </p:spTree>
    <p:extLst>
      <p:ext uri="{BB962C8B-B14F-4D97-AF65-F5344CB8AC3E}">
        <p14:creationId xmlns:p14="http://schemas.microsoft.com/office/powerpoint/2010/main" val="333868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1D27AF-A84B-4910-A8C5-6DE7F1E90631}" type="datetimeFigureOut">
              <a:rPr lang="es-ES" smtClean="0"/>
              <a:t>29/05/2012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84BE443-5251-40A6-8332-53A1CB651958}" type="slidenum">
              <a:rPr lang="es-ES" smtClean="0"/>
              <a:t>‹Nº›</a:t>
            </a:fld>
            <a:endParaRPr lang="es-ES"/>
          </a:p>
        </p:txBody>
      </p:sp>
    </p:spTree>
    <p:extLst>
      <p:ext uri="{BB962C8B-B14F-4D97-AF65-F5344CB8AC3E}">
        <p14:creationId xmlns:p14="http://schemas.microsoft.com/office/powerpoint/2010/main" val="44302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1D27AF-A84B-4910-A8C5-6DE7F1E90631}" type="datetimeFigureOut">
              <a:rPr lang="es-ES" smtClean="0"/>
              <a:t>29/05/2012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84BE443-5251-40A6-8332-53A1CB651958}" type="slidenum">
              <a:rPr lang="es-ES" smtClean="0"/>
              <a:t>‹Nº›</a:t>
            </a:fld>
            <a:endParaRPr lang="es-ES"/>
          </a:p>
        </p:txBody>
      </p:sp>
    </p:spTree>
    <p:extLst>
      <p:ext uri="{BB962C8B-B14F-4D97-AF65-F5344CB8AC3E}">
        <p14:creationId xmlns:p14="http://schemas.microsoft.com/office/powerpoint/2010/main" val="2082544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62737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02565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628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53304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41525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83174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34931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7365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1D27AF-A84B-4910-A8C5-6DE7F1E90631}" type="datetimeFigureOut">
              <a:rPr lang="es-ES" smtClean="0"/>
              <a:t>29/05/2012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84BE443-5251-40A6-8332-53A1CB651958}" type="slidenum">
              <a:rPr lang="es-ES" smtClean="0"/>
              <a:t>‹Nº›</a:t>
            </a:fld>
            <a:endParaRPr lang="es-ES"/>
          </a:p>
        </p:txBody>
      </p:sp>
    </p:spTree>
    <p:extLst>
      <p:ext uri="{BB962C8B-B14F-4D97-AF65-F5344CB8AC3E}">
        <p14:creationId xmlns:p14="http://schemas.microsoft.com/office/powerpoint/2010/main" val="4184339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22171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3266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01037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21933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14618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47208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44415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87265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27472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2779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A1D27AF-A84B-4910-A8C5-6DE7F1E90631}" type="datetimeFigureOut">
              <a:rPr lang="es-ES" smtClean="0"/>
              <a:t>29/05/2012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84BE443-5251-40A6-8332-53A1CB651958}" type="slidenum">
              <a:rPr lang="es-ES" smtClean="0"/>
              <a:t>‹Nº›</a:t>
            </a:fld>
            <a:endParaRPr lang="es-ES"/>
          </a:p>
        </p:txBody>
      </p:sp>
    </p:spTree>
    <p:extLst>
      <p:ext uri="{BB962C8B-B14F-4D97-AF65-F5344CB8AC3E}">
        <p14:creationId xmlns:p14="http://schemas.microsoft.com/office/powerpoint/2010/main" val="1807243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4682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67386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20308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33052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807255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65161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758458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008576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11246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2181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A1D27AF-A84B-4910-A8C5-6DE7F1E90631}" type="datetimeFigureOut">
              <a:rPr lang="es-ES" smtClean="0"/>
              <a:t>29/05/2012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84BE443-5251-40A6-8332-53A1CB651958}" type="slidenum">
              <a:rPr lang="es-ES" smtClean="0"/>
              <a:t>‹Nº›</a:t>
            </a:fld>
            <a:endParaRPr lang="es-ES"/>
          </a:p>
        </p:txBody>
      </p:sp>
    </p:spTree>
    <p:extLst>
      <p:ext uri="{BB962C8B-B14F-4D97-AF65-F5344CB8AC3E}">
        <p14:creationId xmlns:p14="http://schemas.microsoft.com/office/powerpoint/2010/main" val="2780057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04956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76484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81731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76038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4926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A1D27AF-A84B-4910-A8C5-6DE7F1E90631}" type="datetimeFigureOut">
              <a:rPr lang="es-ES" smtClean="0"/>
              <a:t>29/05/2012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84BE443-5251-40A6-8332-53A1CB651958}" type="slidenum">
              <a:rPr lang="es-ES" smtClean="0"/>
              <a:t>‹Nº›</a:t>
            </a:fld>
            <a:endParaRPr lang="es-ES"/>
          </a:p>
        </p:txBody>
      </p:sp>
    </p:spTree>
    <p:extLst>
      <p:ext uri="{BB962C8B-B14F-4D97-AF65-F5344CB8AC3E}">
        <p14:creationId xmlns:p14="http://schemas.microsoft.com/office/powerpoint/2010/main" val="254800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A1D27AF-A84B-4910-A8C5-6DE7F1E90631}" type="datetimeFigureOut">
              <a:rPr lang="es-ES" smtClean="0"/>
              <a:t>29/05/2012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84BE443-5251-40A6-8332-53A1CB651958}" type="slidenum">
              <a:rPr lang="es-ES" smtClean="0"/>
              <a:t>‹Nº›</a:t>
            </a:fld>
            <a:endParaRPr lang="es-ES"/>
          </a:p>
        </p:txBody>
      </p:sp>
    </p:spTree>
    <p:extLst>
      <p:ext uri="{BB962C8B-B14F-4D97-AF65-F5344CB8AC3E}">
        <p14:creationId xmlns:p14="http://schemas.microsoft.com/office/powerpoint/2010/main" val="166968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A1D27AF-A84B-4910-A8C5-6DE7F1E90631}" type="datetimeFigureOut">
              <a:rPr lang="es-ES" smtClean="0"/>
              <a:t>29/05/2012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84BE443-5251-40A6-8332-53A1CB651958}" type="slidenum">
              <a:rPr lang="es-ES" smtClean="0"/>
              <a:t>‹Nº›</a:t>
            </a:fld>
            <a:endParaRPr lang="es-ES"/>
          </a:p>
        </p:txBody>
      </p:sp>
    </p:spTree>
    <p:extLst>
      <p:ext uri="{BB962C8B-B14F-4D97-AF65-F5344CB8AC3E}">
        <p14:creationId xmlns:p14="http://schemas.microsoft.com/office/powerpoint/2010/main" val="1747494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1D27AF-A84B-4910-A8C5-6DE7F1E90631}" type="datetimeFigureOut">
              <a:rPr lang="es-ES" smtClean="0"/>
              <a:t>29/05/2012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84BE443-5251-40A6-8332-53A1CB651958}" type="slidenum">
              <a:rPr lang="es-ES" smtClean="0"/>
              <a:t>‹Nº›</a:t>
            </a:fld>
            <a:endParaRPr lang="es-ES"/>
          </a:p>
        </p:txBody>
      </p:sp>
    </p:spTree>
    <p:extLst>
      <p:ext uri="{BB962C8B-B14F-4D97-AF65-F5344CB8AC3E}">
        <p14:creationId xmlns:p14="http://schemas.microsoft.com/office/powerpoint/2010/main" val="112539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1D27AF-A84B-4910-A8C5-6DE7F1E90631}" type="datetimeFigureOut">
              <a:rPr lang="es-ES" smtClean="0"/>
              <a:t>29/05/2012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84BE443-5251-40A6-8332-53A1CB651958}" type="slidenum">
              <a:rPr lang="es-ES" smtClean="0"/>
              <a:t>‹Nº›</a:t>
            </a:fld>
            <a:endParaRPr lang="es-ES"/>
          </a:p>
        </p:txBody>
      </p:sp>
    </p:spTree>
    <p:extLst>
      <p:ext uri="{BB962C8B-B14F-4D97-AF65-F5344CB8AC3E}">
        <p14:creationId xmlns:p14="http://schemas.microsoft.com/office/powerpoint/2010/main" val="306439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5000">
              <a:schemeClr val="accent1">
                <a:tint val="44500"/>
                <a:satMod val="160000"/>
              </a:schemeClr>
            </a:gs>
            <a:gs pos="75000">
              <a:schemeClr val="bg1"/>
            </a:gs>
            <a:gs pos="50000">
              <a:schemeClr val="accent1">
                <a:tint val="23500"/>
                <a:satMod val="160000"/>
              </a:schemeClr>
            </a:gs>
          </a:gsLst>
          <a:lin ang="108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27AF-A84B-4910-A8C5-6DE7F1E90631}" type="datetimeFigureOut">
              <a:rPr lang="es-ES" smtClean="0"/>
              <a:t>29/05/2012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BE443-5251-40A6-8332-53A1CB651958}" type="slidenum">
              <a:rPr lang="es-ES" smtClean="0"/>
              <a:t>‹Nº›</a:t>
            </a:fld>
            <a:endParaRPr lang="es-ES"/>
          </a:p>
        </p:txBody>
      </p:sp>
    </p:spTree>
    <p:extLst>
      <p:ext uri="{BB962C8B-B14F-4D97-AF65-F5344CB8AC3E}">
        <p14:creationId xmlns:p14="http://schemas.microsoft.com/office/powerpoint/2010/main" val="3399838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5000">
              <a:schemeClr val="accent1">
                <a:tint val="44500"/>
                <a:satMod val="160000"/>
              </a:schemeClr>
            </a:gs>
            <a:gs pos="75000">
              <a:schemeClr val="bg1"/>
            </a:gs>
            <a:gs pos="50000">
              <a:schemeClr val="accent1">
                <a:tint val="23500"/>
                <a:satMod val="160000"/>
              </a:schemeClr>
            </a:gs>
          </a:gsLst>
          <a:lin ang="108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0758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5000">
              <a:schemeClr val="accent1">
                <a:tint val="44500"/>
                <a:satMod val="160000"/>
              </a:schemeClr>
            </a:gs>
            <a:gs pos="75000">
              <a:schemeClr val="bg1"/>
            </a:gs>
            <a:gs pos="50000">
              <a:schemeClr val="accent1">
                <a:tint val="23500"/>
                <a:satMod val="160000"/>
              </a:schemeClr>
            </a:gs>
          </a:gsLst>
          <a:lin ang="108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385527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5000">
              <a:schemeClr val="accent1">
                <a:tint val="44500"/>
                <a:satMod val="160000"/>
              </a:schemeClr>
            </a:gs>
            <a:gs pos="75000">
              <a:schemeClr val="bg1"/>
            </a:gs>
            <a:gs pos="50000">
              <a:schemeClr val="accent1">
                <a:tint val="23500"/>
                <a:satMod val="160000"/>
              </a:schemeClr>
            </a:gs>
          </a:gsLst>
          <a:lin ang="108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27AF-A84B-4910-A8C5-6DE7F1E90631}" type="datetimeFigureOut">
              <a:rPr lang="es-ES">
                <a:solidFill>
                  <a:prstClr val="black">
                    <a:tint val="75000"/>
                  </a:prstClr>
                </a:solidFill>
              </a:rPr>
              <a:pPr/>
              <a:t>29/05/2012</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BE443-5251-40A6-8332-53A1CB651958}"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77808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gif"/><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gif"/><Relationship Id="rId1" Type="http://schemas.openxmlformats.org/officeDocument/2006/relationships/slideLayout" Target="../slideLayouts/slideLayout35.xml"/><Relationship Id="rId5" Type="http://schemas.openxmlformats.org/officeDocument/2006/relationships/image" Target="../media/image42.pn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gif"/><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wmf"/><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Layout" Target="../slideLayouts/slideLayout3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1.xml"/><Relationship Id="rId7"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gi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35896" y="332656"/>
            <a:ext cx="4820072" cy="6264696"/>
          </a:xfrm>
        </p:spPr>
        <p:txBody>
          <a:bodyPr>
            <a:normAutofit/>
          </a:bodyPr>
          <a:lstStyle/>
          <a:p>
            <a:pPr algn="l"/>
            <a:r>
              <a:rPr lang="es-EC" b="1" dirty="0" smtClean="0">
                <a:latin typeface="Eras Medium ITC" pitchFamily="34" charset="0"/>
              </a:rPr>
              <a:t>Integrantes:</a:t>
            </a:r>
            <a:br>
              <a:rPr lang="es-EC" b="1" dirty="0" smtClean="0">
                <a:latin typeface="Eras Medium ITC" pitchFamily="34" charset="0"/>
              </a:rPr>
            </a:br>
            <a:r>
              <a:rPr lang="es-EC" b="1" dirty="0" smtClean="0">
                <a:latin typeface="Eras Medium ITC" pitchFamily="34" charset="0"/>
              </a:rPr>
              <a:t/>
            </a:r>
            <a:br>
              <a:rPr lang="es-EC" b="1" dirty="0" smtClean="0">
                <a:latin typeface="Eras Medium ITC" pitchFamily="34" charset="0"/>
              </a:rPr>
            </a:br>
            <a:r>
              <a:rPr lang="es-EC" b="1" dirty="0" smtClean="0">
                <a:latin typeface="Eras Medium ITC" pitchFamily="34" charset="0"/>
              </a:rPr>
              <a:t>Allan Peñafiel Mera</a:t>
            </a:r>
            <a:br>
              <a:rPr lang="es-EC" b="1" dirty="0" smtClean="0">
                <a:latin typeface="Eras Medium ITC" pitchFamily="34" charset="0"/>
              </a:rPr>
            </a:br>
            <a:r>
              <a:rPr lang="es-EC" b="1" dirty="0" smtClean="0">
                <a:latin typeface="Eras Medium ITC" pitchFamily="34" charset="0"/>
              </a:rPr>
              <a:t/>
            </a:r>
            <a:br>
              <a:rPr lang="es-EC" b="1" dirty="0" smtClean="0">
                <a:latin typeface="Eras Medium ITC" pitchFamily="34" charset="0"/>
              </a:rPr>
            </a:br>
            <a:r>
              <a:rPr lang="es-EC" b="1" dirty="0" smtClean="0">
                <a:latin typeface="Eras Medium ITC" pitchFamily="34" charset="0"/>
              </a:rPr>
              <a:t>Cristóbal </a:t>
            </a:r>
            <a:r>
              <a:rPr lang="es-EC" b="1" dirty="0" err="1" smtClean="0">
                <a:latin typeface="Eras Medium ITC" pitchFamily="34" charset="0"/>
              </a:rPr>
              <a:t>Villao</a:t>
            </a:r>
            <a:r>
              <a:rPr lang="es-EC" b="1" dirty="0" smtClean="0">
                <a:latin typeface="Eras Medium ITC" pitchFamily="34" charset="0"/>
              </a:rPr>
              <a:t> Mendoza</a:t>
            </a:r>
            <a:endParaRPr lang="es-ES" b="1" dirty="0">
              <a:latin typeface="Eras Medium ITC" pitchFamily="34" charset="0"/>
            </a:endParaRPr>
          </a:p>
        </p:txBody>
      </p:sp>
      <p:cxnSp>
        <p:nvCxnSpPr>
          <p:cNvPr id="7" name="6 Conector recto"/>
          <p:cNvCxnSpPr/>
          <p:nvPr/>
        </p:nvCxnSpPr>
        <p:spPr>
          <a:xfrm>
            <a:off x="3203848" y="332656"/>
            <a:ext cx="0" cy="6120680"/>
          </a:xfrm>
          <a:prstGeom prst="line">
            <a:avLst/>
          </a:prstGeom>
        </p:spPr>
        <p:style>
          <a:lnRef idx="3">
            <a:schemeClr val="accent1"/>
          </a:lnRef>
          <a:fillRef idx="0">
            <a:schemeClr val="accent1"/>
          </a:fillRef>
          <a:effectRef idx="2">
            <a:schemeClr val="accent1"/>
          </a:effectRef>
          <a:fontRef idx="minor">
            <a:schemeClr val="tx1"/>
          </a:fontRef>
        </p:style>
      </p:cxnSp>
      <p:pic>
        <p:nvPicPr>
          <p:cNvPr id="1026" name="Picture 2" descr="E:\Allan\Allan\Area academica\I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824" y="5057645"/>
            <a:ext cx="1872208" cy="13236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Allan\Mis imágenes\logoESPO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844" y="479190"/>
            <a:ext cx="1512168" cy="1448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llan\LOGO_ICM_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48" y="3019783"/>
            <a:ext cx="2411760" cy="94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020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25000">
              <a:schemeClr val="accent3">
                <a:lumMod val="60000"/>
                <a:lumOff val="40000"/>
              </a:schemeClr>
            </a:gs>
            <a:gs pos="75000">
              <a:schemeClr val="bg1"/>
            </a:gs>
            <a:gs pos="50000">
              <a:schemeClr val="accent3">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11" name="Picture 3" descr="E:\Allan\Mis imágenes\logoESPO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18 Grupo"/>
          <p:cNvGrpSpPr/>
          <p:nvPr/>
        </p:nvGrpSpPr>
        <p:grpSpPr>
          <a:xfrm>
            <a:off x="367666" y="1333761"/>
            <a:ext cx="2535188" cy="2910490"/>
            <a:chOff x="1656146" y="2133546"/>
            <a:chExt cx="2535188" cy="2910490"/>
          </a:xfrm>
        </p:grpSpPr>
        <p:sp>
          <p:nvSpPr>
            <p:cNvPr id="20" name="19 Forma libre"/>
            <p:cNvSpPr/>
            <p:nvPr/>
          </p:nvSpPr>
          <p:spPr>
            <a:xfrm rot="2563690">
              <a:off x="2788405" y="4169508"/>
              <a:ext cx="438115" cy="41352"/>
            </a:xfrm>
            <a:custGeom>
              <a:avLst/>
              <a:gdLst/>
              <a:ahLst/>
              <a:cxnLst/>
              <a:rect l="0" t="0" r="0" b="0"/>
              <a:pathLst>
                <a:path>
                  <a:moveTo>
                    <a:pt x="0" y="20676"/>
                  </a:moveTo>
                  <a:lnTo>
                    <a:pt x="438115" y="20676"/>
                  </a:lnTo>
                </a:path>
              </a:pathLst>
            </a:custGeom>
            <a:noFill/>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21" name="20 Forma libre"/>
            <p:cNvSpPr/>
            <p:nvPr/>
          </p:nvSpPr>
          <p:spPr>
            <a:xfrm>
              <a:off x="2846547" y="3568115"/>
              <a:ext cx="487672" cy="41352"/>
            </a:xfrm>
            <a:custGeom>
              <a:avLst/>
              <a:gdLst/>
              <a:ahLst/>
              <a:cxnLst/>
              <a:rect l="0" t="0" r="0" b="0"/>
              <a:pathLst>
                <a:path>
                  <a:moveTo>
                    <a:pt x="0" y="20676"/>
                  </a:moveTo>
                  <a:lnTo>
                    <a:pt x="487672" y="20676"/>
                  </a:lnTo>
                </a:path>
              </a:pathLst>
            </a:custGeom>
            <a:noFill/>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22" name="21 Forma libre"/>
            <p:cNvSpPr/>
            <p:nvPr/>
          </p:nvSpPr>
          <p:spPr>
            <a:xfrm rot="19036310">
              <a:off x="2788405" y="2966722"/>
              <a:ext cx="438115" cy="41352"/>
            </a:xfrm>
            <a:custGeom>
              <a:avLst/>
              <a:gdLst/>
              <a:ahLst/>
              <a:cxnLst/>
              <a:rect l="0" t="0" r="0" b="0"/>
              <a:pathLst>
                <a:path>
                  <a:moveTo>
                    <a:pt x="0" y="20676"/>
                  </a:moveTo>
                  <a:lnTo>
                    <a:pt x="438115" y="20676"/>
                  </a:lnTo>
                </a:path>
              </a:pathLst>
            </a:custGeom>
            <a:noFill/>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23" name="22 Elipse"/>
            <p:cNvSpPr/>
            <p:nvPr/>
          </p:nvSpPr>
          <p:spPr>
            <a:xfrm>
              <a:off x="1656146" y="2888555"/>
              <a:ext cx="1400472" cy="1400472"/>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algn="ctr"/>
              <a:endParaRPr lang="es-ES" sz="2100" b="1" dirty="0" smtClean="0">
                <a:latin typeface="Constantia" pitchFamily="18" charset="0"/>
              </a:endParaRPr>
            </a:p>
            <a:p>
              <a:pPr algn="ctr"/>
              <a:r>
                <a:rPr lang="es-ES" sz="2100" b="1" dirty="0" smtClean="0">
                  <a:latin typeface="Constantia" pitchFamily="18" charset="0"/>
                </a:rPr>
                <a:t>TIPOS</a:t>
              </a:r>
              <a:endParaRPr lang="es-EC" sz="2100" b="1" dirty="0">
                <a:latin typeface="Constantia" pitchFamily="18" charset="0"/>
              </a:endParaRPr>
            </a:p>
          </p:txBody>
        </p:sp>
        <p:sp>
          <p:nvSpPr>
            <p:cNvPr id="24" name="23 Forma libre"/>
            <p:cNvSpPr/>
            <p:nvPr/>
          </p:nvSpPr>
          <p:spPr>
            <a:xfrm>
              <a:off x="2910501" y="2133546"/>
              <a:ext cx="861747" cy="840283"/>
            </a:xfrm>
            <a:custGeom>
              <a:avLst/>
              <a:gdLst>
                <a:gd name="connsiteX0" fmla="*/ 0 w 840283"/>
                <a:gd name="connsiteY0" fmla="*/ 420142 h 840283"/>
                <a:gd name="connsiteX1" fmla="*/ 420142 w 840283"/>
                <a:gd name="connsiteY1" fmla="*/ 0 h 840283"/>
                <a:gd name="connsiteX2" fmla="*/ 840284 w 840283"/>
                <a:gd name="connsiteY2" fmla="*/ 420142 h 840283"/>
                <a:gd name="connsiteX3" fmla="*/ 420142 w 840283"/>
                <a:gd name="connsiteY3" fmla="*/ 840284 h 840283"/>
                <a:gd name="connsiteX4" fmla="*/ 0 w 840283"/>
                <a:gd name="connsiteY4" fmla="*/ 420142 h 840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83" h="840283">
                  <a:moveTo>
                    <a:pt x="0" y="420142"/>
                  </a:moveTo>
                  <a:cubicBezTo>
                    <a:pt x="0" y="188104"/>
                    <a:pt x="188104" y="0"/>
                    <a:pt x="420142" y="0"/>
                  </a:cubicBezTo>
                  <a:cubicBezTo>
                    <a:pt x="652180" y="0"/>
                    <a:pt x="840284" y="188104"/>
                    <a:pt x="840284" y="420142"/>
                  </a:cubicBezTo>
                  <a:cubicBezTo>
                    <a:pt x="840284" y="652180"/>
                    <a:pt x="652180" y="840284"/>
                    <a:pt x="420142" y="840284"/>
                  </a:cubicBezTo>
                  <a:cubicBezTo>
                    <a:pt x="188104" y="840284"/>
                    <a:pt x="0" y="652180"/>
                    <a:pt x="0" y="420142"/>
                  </a:cubicBezTo>
                  <a:close/>
                </a:path>
              </a:pathLst>
            </a:custGeom>
          </p:spPr>
          <p:style>
            <a:lnRef idx="0">
              <a:schemeClr val="lt1">
                <a:hueOff val="0"/>
                <a:satOff val="0"/>
                <a:lumOff val="0"/>
                <a:alphaOff val="0"/>
              </a:schemeClr>
            </a:lnRef>
            <a:fillRef idx="3">
              <a:schemeClr val="accent3">
                <a:hueOff val="3750088"/>
                <a:satOff val="-5627"/>
                <a:lumOff val="-915"/>
                <a:alphaOff val="0"/>
              </a:schemeClr>
            </a:fillRef>
            <a:effectRef idx="2">
              <a:schemeClr val="accent3">
                <a:hueOff val="3750088"/>
                <a:satOff val="-5627"/>
                <a:lumOff val="-915"/>
                <a:alphaOff val="0"/>
              </a:schemeClr>
            </a:effectRef>
            <a:fontRef idx="minor">
              <a:schemeClr val="lt1"/>
            </a:fontRef>
          </p:style>
          <p:txBody>
            <a:bodyPr spcFirstLastPara="0" vert="horz" wrap="square" lIns="133217" tIns="133217" rIns="133217" bIns="133217" numCol="1" spcCol="1270" anchor="ctr" anchorCtr="0">
              <a:noAutofit/>
            </a:bodyPr>
            <a:lstStyle/>
            <a:p>
              <a:pPr lvl="0" algn="ctr" defTabSz="711200">
                <a:lnSpc>
                  <a:spcPct val="90000"/>
                </a:lnSpc>
                <a:spcBef>
                  <a:spcPct val="0"/>
                </a:spcBef>
                <a:spcAft>
                  <a:spcPct val="35000"/>
                </a:spcAft>
              </a:pPr>
              <a:r>
                <a:rPr lang="es-ES" sz="1200" b="1" dirty="0" smtClean="0">
                  <a:solidFill>
                    <a:srgbClr val="FFFF00"/>
                  </a:solidFill>
                  <a:latin typeface="Constantia" pitchFamily="18" charset="0"/>
                </a:rPr>
                <a:t>Función Lineal</a:t>
              </a:r>
              <a:endParaRPr lang="es-EC" sz="1200" b="1" kern="1200" dirty="0">
                <a:solidFill>
                  <a:srgbClr val="FFFF00"/>
                </a:solidFill>
                <a:latin typeface="Constantia" pitchFamily="18" charset="0"/>
              </a:endParaRPr>
            </a:p>
          </p:txBody>
        </p:sp>
        <p:sp>
          <p:nvSpPr>
            <p:cNvPr id="25" name="24 Forma libre"/>
            <p:cNvSpPr/>
            <p:nvPr/>
          </p:nvSpPr>
          <p:spPr>
            <a:xfrm>
              <a:off x="3334220" y="3168650"/>
              <a:ext cx="857114" cy="840283"/>
            </a:xfrm>
            <a:custGeom>
              <a:avLst/>
              <a:gdLst>
                <a:gd name="connsiteX0" fmla="*/ 0 w 840283"/>
                <a:gd name="connsiteY0" fmla="*/ 420142 h 840283"/>
                <a:gd name="connsiteX1" fmla="*/ 420142 w 840283"/>
                <a:gd name="connsiteY1" fmla="*/ 0 h 840283"/>
                <a:gd name="connsiteX2" fmla="*/ 840284 w 840283"/>
                <a:gd name="connsiteY2" fmla="*/ 420142 h 840283"/>
                <a:gd name="connsiteX3" fmla="*/ 420142 w 840283"/>
                <a:gd name="connsiteY3" fmla="*/ 840284 h 840283"/>
                <a:gd name="connsiteX4" fmla="*/ 0 w 840283"/>
                <a:gd name="connsiteY4" fmla="*/ 420142 h 840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83" h="840283">
                  <a:moveTo>
                    <a:pt x="0" y="420142"/>
                  </a:moveTo>
                  <a:cubicBezTo>
                    <a:pt x="0" y="188104"/>
                    <a:pt x="188104" y="0"/>
                    <a:pt x="420142" y="0"/>
                  </a:cubicBezTo>
                  <a:cubicBezTo>
                    <a:pt x="652180" y="0"/>
                    <a:pt x="840284" y="188104"/>
                    <a:pt x="840284" y="420142"/>
                  </a:cubicBezTo>
                  <a:cubicBezTo>
                    <a:pt x="840284" y="652180"/>
                    <a:pt x="652180" y="840284"/>
                    <a:pt x="420142" y="840284"/>
                  </a:cubicBezTo>
                  <a:cubicBezTo>
                    <a:pt x="188104" y="840284"/>
                    <a:pt x="0" y="652180"/>
                    <a:pt x="0" y="420142"/>
                  </a:cubicBezTo>
                  <a:close/>
                </a:path>
              </a:pathLst>
            </a:custGeom>
          </p:spPr>
          <p:style>
            <a:lnRef idx="0">
              <a:schemeClr val="lt1">
                <a:hueOff val="0"/>
                <a:satOff val="0"/>
                <a:lumOff val="0"/>
                <a:alphaOff val="0"/>
              </a:schemeClr>
            </a:lnRef>
            <a:fillRef idx="3">
              <a:schemeClr val="accent3">
                <a:hueOff val="7500176"/>
                <a:satOff val="-11253"/>
                <a:lumOff val="-1830"/>
                <a:alphaOff val="0"/>
              </a:schemeClr>
            </a:fillRef>
            <a:effectRef idx="2">
              <a:schemeClr val="accent3">
                <a:hueOff val="7500176"/>
                <a:satOff val="-11253"/>
                <a:lumOff val="-1830"/>
                <a:alphaOff val="0"/>
              </a:schemeClr>
            </a:effectRef>
            <a:fontRef idx="minor">
              <a:schemeClr val="lt1"/>
            </a:fontRef>
          </p:style>
          <p:txBody>
            <a:bodyPr spcFirstLastPara="0" vert="horz" wrap="square" lIns="133217" tIns="133217" rIns="133217" bIns="133217" numCol="1" spcCol="1270" anchor="ctr" anchorCtr="0">
              <a:noAutofit/>
            </a:bodyPr>
            <a:lstStyle/>
            <a:p>
              <a:pPr lvl="0" algn="ctr" defTabSz="711200">
                <a:lnSpc>
                  <a:spcPct val="90000"/>
                </a:lnSpc>
                <a:spcBef>
                  <a:spcPct val="0"/>
                </a:spcBef>
                <a:spcAft>
                  <a:spcPct val="35000"/>
                </a:spcAft>
              </a:pPr>
              <a:r>
                <a:rPr lang="es-ES" sz="1200" b="1" dirty="0" smtClean="0">
                  <a:latin typeface="Constantia" pitchFamily="18" charset="0"/>
                </a:rPr>
                <a:t>Función Escalón</a:t>
              </a:r>
              <a:endParaRPr lang="es-EC" sz="1200" b="1" kern="1200" dirty="0">
                <a:latin typeface="Constantia" pitchFamily="18" charset="0"/>
              </a:endParaRPr>
            </a:p>
          </p:txBody>
        </p:sp>
        <p:sp>
          <p:nvSpPr>
            <p:cNvPr id="26" name="25 Forma libre"/>
            <p:cNvSpPr/>
            <p:nvPr/>
          </p:nvSpPr>
          <p:spPr>
            <a:xfrm>
              <a:off x="3056865" y="4203753"/>
              <a:ext cx="840283" cy="840283"/>
            </a:xfrm>
            <a:custGeom>
              <a:avLst/>
              <a:gdLst>
                <a:gd name="connsiteX0" fmla="*/ 0 w 840283"/>
                <a:gd name="connsiteY0" fmla="*/ 420142 h 840283"/>
                <a:gd name="connsiteX1" fmla="*/ 420142 w 840283"/>
                <a:gd name="connsiteY1" fmla="*/ 0 h 840283"/>
                <a:gd name="connsiteX2" fmla="*/ 840284 w 840283"/>
                <a:gd name="connsiteY2" fmla="*/ 420142 h 840283"/>
                <a:gd name="connsiteX3" fmla="*/ 420142 w 840283"/>
                <a:gd name="connsiteY3" fmla="*/ 840284 h 840283"/>
                <a:gd name="connsiteX4" fmla="*/ 0 w 840283"/>
                <a:gd name="connsiteY4" fmla="*/ 420142 h 840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83" h="840283">
                  <a:moveTo>
                    <a:pt x="0" y="420142"/>
                  </a:moveTo>
                  <a:cubicBezTo>
                    <a:pt x="0" y="188104"/>
                    <a:pt x="188104" y="0"/>
                    <a:pt x="420142" y="0"/>
                  </a:cubicBezTo>
                  <a:cubicBezTo>
                    <a:pt x="652180" y="0"/>
                    <a:pt x="840284" y="188104"/>
                    <a:pt x="840284" y="420142"/>
                  </a:cubicBezTo>
                  <a:cubicBezTo>
                    <a:pt x="840284" y="652180"/>
                    <a:pt x="652180" y="840284"/>
                    <a:pt x="420142" y="840284"/>
                  </a:cubicBezTo>
                  <a:cubicBezTo>
                    <a:pt x="188104" y="840284"/>
                    <a:pt x="0" y="652180"/>
                    <a:pt x="0" y="420142"/>
                  </a:cubicBezTo>
                  <a:close/>
                </a:path>
              </a:pathLst>
            </a:custGeom>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spcFirstLastPara="0" vert="horz" wrap="square" lIns="133217" tIns="133217" rIns="133217" bIns="133217" numCol="1" spcCol="1270" anchor="ctr" anchorCtr="0">
              <a:noAutofit/>
            </a:bodyPr>
            <a:lstStyle/>
            <a:p>
              <a:pPr lvl="0" algn="ctr" defTabSz="711200">
                <a:lnSpc>
                  <a:spcPct val="90000"/>
                </a:lnSpc>
                <a:spcBef>
                  <a:spcPct val="0"/>
                </a:spcBef>
                <a:spcAft>
                  <a:spcPct val="35000"/>
                </a:spcAft>
              </a:pPr>
              <a:r>
                <a:rPr lang="es-ES" sz="1200" b="1" dirty="0" smtClean="0">
                  <a:latin typeface="Constantia" pitchFamily="18" charset="0"/>
                </a:rPr>
                <a:t>En base a rutas</a:t>
              </a:r>
              <a:endParaRPr lang="es-EC" sz="1200" b="1" kern="1200" dirty="0">
                <a:latin typeface="Constantia" pitchFamily="18" charset="0"/>
              </a:endParaRPr>
            </a:p>
          </p:txBody>
        </p:sp>
      </p:grpSp>
      <p:pic>
        <p:nvPicPr>
          <p:cNvPr id="2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823" t="19636" r="28472" b="21410"/>
          <a:stretch/>
        </p:blipFill>
        <p:spPr bwMode="auto">
          <a:xfrm>
            <a:off x="3923928" y="1106224"/>
            <a:ext cx="4302720" cy="2717885"/>
          </a:xfrm>
          <a:prstGeom prst="rect">
            <a:avLst/>
          </a:prstGeom>
          <a:noFill/>
          <a:ln w="381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Flecha derecha"/>
          <p:cNvSpPr/>
          <p:nvPr/>
        </p:nvSpPr>
        <p:spPr>
          <a:xfrm>
            <a:off x="2608668" y="1477777"/>
            <a:ext cx="1171244" cy="432048"/>
          </a:xfrm>
          <a:prstGeom prst="rightArrow">
            <a:avLst/>
          </a:prstGeom>
          <a:solidFill>
            <a:srgbClr val="FFC000"/>
          </a:solidFill>
        </p:spPr>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mc:AlternateContent xmlns:mc="http://schemas.openxmlformats.org/markup-compatibility/2006" xmlns:a14="http://schemas.microsoft.com/office/drawing/2010/main">
        <mc:Choice Requires="a14">
          <p:sp>
            <p:nvSpPr>
              <p:cNvPr id="31" name="30 Rectángulo"/>
              <p:cNvSpPr/>
              <p:nvPr/>
            </p:nvSpPr>
            <p:spPr>
              <a:xfrm>
                <a:off x="2824692" y="4214081"/>
                <a:ext cx="6139796" cy="400110"/>
              </a:xfrm>
              <a:prstGeom prst="rect">
                <a:avLst/>
              </a:prstGeom>
            </p:spPr>
            <p:txBody>
              <a:bodyPr wrap="square">
                <a:spAutoFit/>
              </a:bodyPr>
              <a:lstStyle/>
              <a:p>
                <a:pPr lvl="0" algn="ctr"/>
                <a14:m>
                  <m:oMathPara xmlns:m="http://schemas.openxmlformats.org/officeDocument/2006/math">
                    <m:oMathParaPr>
                      <m:jc m:val="centerGroup"/>
                    </m:oMathParaPr>
                    <m:oMath xmlns:m="http://schemas.openxmlformats.org/officeDocument/2006/math">
                      <m:r>
                        <m:rPr>
                          <m:nor/>
                        </m:rPr>
                        <a:rPr lang="es-ES" sz="2000" b="0" i="0" smtClean="0">
                          <a:latin typeface="Constantia" pitchFamily="18" charset="0"/>
                        </a:rPr>
                        <m:t>(</m:t>
                      </m:r>
                      <m:r>
                        <m:rPr>
                          <m:nor/>
                        </m:rPr>
                        <a:rPr lang="es-ES" sz="2000" i="0" smtClean="0">
                          <a:latin typeface="Constantia" pitchFamily="18" charset="0"/>
                        </a:rPr>
                        <m:t>Costo</m:t>
                      </m:r>
                      <m:r>
                        <m:rPr>
                          <m:nor/>
                        </m:rPr>
                        <a:rPr lang="es-ES" sz="2000" i="0" smtClean="0">
                          <a:latin typeface="Constantia" pitchFamily="18" charset="0"/>
                        </a:rPr>
                        <m:t> </m:t>
                      </m:r>
                      <m:r>
                        <m:rPr>
                          <m:nor/>
                        </m:rPr>
                        <a:rPr lang="es-ES" sz="2000" i="0" smtClean="0">
                          <a:latin typeface="Constantia" pitchFamily="18" charset="0"/>
                        </a:rPr>
                        <m:t>fijo</m:t>
                      </m:r>
                      <m:r>
                        <m:rPr>
                          <m:nor/>
                        </m:rPr>
                        <a:rPr lang="es-ES" sz="2000" b="0" i="0" smtClean="0">
                          <a:latin typeface="Constantia" pitchFamily="18" charset="0"/>
                        </a:rPr>
                        <m:t>)</m:t>
                      </m:r>
                      <m:r>
                        <m:rPr>
                          <m:nor/>
                        </m:rPr>
                        <a:rPr lang="es-ES" sz="2000" i="0" smtClean="0">
                          <a:latin typeface="Constantia" pitchFamily="18" charset="0"/>
                        </a:rPr>
                        <m:t> + </m:t>
                      </m:r>
                      <m:r>
                        <m:rPr>
                          <m:nor/>
                        </m:rPr>
                        <a:rPr lang="es-ES" sz="2000" b="0" i="0" smtClean="0">
                          <a:latin typeface="Constantia" pitchFamily="18" charset="0"/>
                        </a:rPr>
                        <m:t>(</m:t>
                      </m:r>
                      <m:r>
                        <m:rPr>
                          <m:nor/>
                        </m:rPr>
                        <a:rPr lang="es-ES" sz="2000" i="0" smtClean="0">
                          <a:latin typeface="Constantia" pitchFamily="18" charset="0"/>
                        </a:rPr>
                        <m:t>Costos</m:t>
                      </m:r>
                      <m:r>
                        <m:rPr>
                          <m:nor/>
                        </m:rPr>
                        <a:rPr lang="es-ES" sz="2000" i="0" smtClean="0">
                          <a:latin typeface="Constantia" pitchFamily="18" charset="0"/>
                        </a:rPr>
                        <m:t> </m:t>
                      </m:r>
                      <m:r>
                        <m:rPr>
                          <m:nor/>
                        </m:rPr>
                        <a:rPr lang="es-ES" sz="2000" i="0" smtClean="0">
                          <a:latin typeface="Constantia" pitchFamily="18" charset="0"/>
                        </a:rPr>
                        <m:t>variables</m:t>
                      </m:r>
                      <m:r>
                        <m:rPr>
                          <m:nor/>
                        </m:rPr>
                        <a:rPr lang="es-ES" sz="2000" b="0" i="0" smtClean="0">
                          <a:latin typeface="Constantia" pitchFamily="18" charset="0"/>
                        </a:rPr>
                        <m:t>)∗(</m:t>
                      </m:r>
                      <m:r>
                        <m:rPr>
                          <m:nor/>
                        </m:rPr>
                        <a:rPr lang="es-ES" sz="2000" i="0" smtClean="0">
                          <a:latin typeface="Constantia" pitchFamily="18" charset="0"/>
                        </a:rPr>
                        <m:t>Km</m:t>
                      </m:r>
                      <m:r>
                        <m:rPr>
                          <m:nor/>
                        </m:rPr>
                        <a:rPr lang="es-ES" sz="2000" i="0" smtClean="0">
                          <a:latin typeface="Constantia" pitchFamily="18" charset="0"/>
                        </a:rPr>
                        <m:t> </m:t>
                      </m:r>
                      <m:r>
                        <m:rPr>
                          <m:nor/>
                        </m:rPr>
                        <a:rPr lang="es-ES" sz="2000" i="0" smtClean="0">
                          <a:latin typeface="Constantia" pitchFamily="18" charset="0"/>
                        </a:rPr>
                        <m:t>recorridos</m:t>
                      </m:r>
                      <m:r>
                        <m:rPr>
                          <m:nor/>
                        </m:rPr>
                        <a:rPr lang="es-ES" sz="2000" b="0" i="0" smtClean="0">
                          <a:latin typeface="Constantia" pitchFamily="18" charset="0"/>
                        </a:rPr>
                        <m:t>)</m:t>
                      </m:r>
                    </m:oMath>
                  </m:oMathPara>
                </a14:m>
                <a:endParaRPr lang="es-EC" sz="2000" dirty="0" smtClean="0">
                  <a:latin typeface="Constantia" pitchFamily="18" charset="0"/>
                </a:endParaRPr>
              </a:p>
            </p:txBody>
          </p:sp>
        </mc:Choice>
        <mc:Fallback xmlns="">
          <p:sp>
            <p:nvSpPr>
              <p:cNvPr id="31" name="30 Rectángulo"/>
              <p:cNvSpPr>
                <a:spLocks noRot="1" noChangeAspect="1" noMove="1" noResize="1" noEditPoints="1" noAdjustHandles="1" noChangeArrowheads="1" noChangeShapeType="1" noTextEdit="1"/>
              </p:cNvSpPr>
              <p:nvPr/>
            </p:nvSpPr>
            <p:spPr>
              <a:xfrm>
                <a:off x="2824692" y="4214081"/>
                <a:ext cx="6139796" cy="400110"/>
              </a:xfrm>
              <a:prstGeom prst="rect">
                <a:avLst/>
              </a:prstGeom>
              <a:blipFill rotWithShape="1">
                <a:blip r:embed="rId5"/>
                <a:stretch>
                  <a:fillRect b="-1969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2" name="31 Rectángulo"/>
              <p:cNvSpPr/>
              <p:nvPr/>
            </p:nvSpPr>
            <p:spPr>
              <a:xfrm>
                <a:off x="3275856" y="3824424"/>
                <a:ext cx="5328592" cy="461665"/>
              </a:xfrm>
              <a:prstGeom prst="rect">
                <a:avLst/>
              </a:prstGeom>
            </p:spPr>
            <p:txBody>
              <a:bodyPr wrap="square">
                <a:spAutoFit/>
              </a:bodyPr>
              <a:lstStyle/>
              <a:p>
                <a:pPr algn="ctr"/>
                <a:r>
                  <a:rPr lang="es-ES" sz="2400" dirty="0" smtClean="0">
                    <a:latin typeface="Constantia" pitchFamily="18" charset="0"/>
                  </a:rPr>
                  <a:t>Es de la forma </a:t>
                </a:r>
                <a14:m>
                  <m:oMath xmlns:m="http://schemas.openxmlformats.org/officeDocument/2006/math">
                    <m:r>
                      <a:rPr lang="es-ES" sz="2400" b="0" i="1">
                        <a:latin typeface="Cambria Math"/>
                      </a:rPr>
                      <m:t>𝑓</m:t>
                    </m:r>
                    <m:d>
                      <m:dPr>
                        <m:ctrlPr>
                          <a:rPr lang="es-EC" sz="2400" i="1">
                            <a:latin typeface="Cambria Math"/>
                          </a:rPr>
                        </m:ctrlPr>
                      </m:dPr>
                      <m:e>
                        <m:r>
                          <a:rPr lang="es-ES" sz="2400" b="0" i="1">
                            <a:latin typeface="Cambria Math"/>
                          </a:rPr>
                          <m:t>𝑥</m:t>
                        </m:r>
                      </m:e>
                    </m:d>
                    <m:r>
                      <a:rPr lang="es-ES" sz="2400" b="0" i="1">
                        <a:latin typeface="Cambria Math"/>
                      </a:rPr>
                      <m:t>=</m:t>
                    </m:r>
                    <m:r>
                      <a:rPr lang="es-ES" sz="2400" i="1">
                        <a:latin typeface="Cambria Math"/>
                      </a:rPr>
                      <m:t>𝑏</m:t>
                    </m:r>
                    <m:r>
                      <a:rPr lang="es-ES" sz="2400" b="0" i="1" smtClean="0">
                        <a:latin typeface="Cambria Math"/>
                      </a:rPr>
                      <m:t>+</m:t>
                    </m:r>
                    <m:r>
                      <a:rPr lang="es-ES" sz="2400" b="0" i="1">
                        <a:latin typeface="Cambria Math"/>
                      </a:rPr>
                      <m:t>𝑚</m:t>
                    </m:r>
                    <m:r>
                      <a:rPr lang="es-ES" sz="2400" b="0" i="1" smtClean="0">
                        <a:latin typeface="Cambria Math"/>
                      </a:rPr>
                      <m:t>∗</m:t>
                    </m:r>
                    <m:r>
                      <a:rPr lang="es-ES" sz="2400" b="0" i="1">
                        <a:latin typeface="Cambria Math"/>
                      </a:rPr>
                      <m:t>𝑥</m:t>
                    </m:r>
                  </m:oMath>
                </a14:m>
                <a:endParaRPr lang="es-EC" sz="2400" dirty="0" smtClean="0">
                  <a:latin typeface="Constantia" pitchFamily="18" charset="0"/>
                </a:endParaRPr>
              </a:p>
            </p:txBody>
          </p:sp>
        </mc:Choice>
        <mc:Fallback xmlns="">
          <p:sp>
            <p:nvSpPr>
              <p:cNvPr id="32" name="31 Rectángulo"/>
              <p:cNvSpPr>
                <a:spLocks noRot="1" noChangeAspect="1" noMove="1" noResize="1" noEditPoints="1" noAdjustHandles="1" noChangeArrowheads="1" noChangeShapeType="1" noTextEdit="1"/>
              </p:cNvSpPr>
              <p:nvPr/>
            </p:nvSpPr>
            <p:spPr>
              <a:xfrm>
                <a:off x="3275856" y="3824424"/>
                <a:ext cx="5328592" cy="461665"/>
              </a:xfrm>
              <a:prstGeom prst="rect">
                <a:avLst/>
              </a:prstGeom>
              <a:blipFill rotWithShape="1">
                <a:blip r:embed="rId6"/>
                <a:stretch>
                  <a:fillRect t="-10526" b="-28947"/>
                </a:stretch>
              </a:blipFill>
            </p:spPr>
            <p:txBody>
              <a:bodyPr/>
              <a:lstStyle/>
              <a:p>
                <a:r>
                  <a:rPr lang="es-EC">
                    <a:noFill/>
                  </a:rPr>
                  <a:t> </a:t>
                </a:r>
              </a:p>
            </p:txBody>
          </p:sp>
        </mc:Fallback>
      </mc:AlternateContent>
      <p:sp>
        <p:nvSpPr>
          <p:cNvPr id="33" name="32 Rectángulo"/>
          <p:cNvSpPr/>
          <p:nvPr/>
        </p:nvSpPr>
        <p:spPr>
          <a:xfrm>
            <a:off x="179511" y="5366209"/>
            <a:ext cx="3014779" cy="101511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55000" lnSpcReduction="20000"/>
          </a:bodyPr>
          <a:lstStyle/>
          <a:p>
            <a:pPr marL="360000" indent="-180000">
              <a:spcBef>
                <a:spcPct val="20000"/>
              </a:spcBef>
              <a:buFont typeface="Wingdings" pitchFamily="2" charset="2"/>
              <a:buChar char="Ø"/>
            </a:pPr>
            <a:r>
              <a:rPr lang="es-EC" sz="2800" dirty="0" smtClean="0">
                <a:latin typeface="Constantia" pitchFamily="18" charset="0"/>
              </a:rPr>
              <a:t>Costos de capital.</a:t>
            </a:r>
          </a:p>
          <a:p>
            <a:pPr marL="360000" indent="-180000">
              <a:spcBef>
                <a:spcPct val="20000"/>
              </a:spcBef>
              <a:buFont typeface="Wingdings" pitchFamily="2" charset="2"/>
              <a:buChar char="Ø"/>
            </a:pPr>
            <a:r>
              <a:rPr lang="es-EC" sz="2800" dirty="0" smtClean="0">
                <a:latin typeface="Constantia" pitchFamily="18" charset="0"/>
              </a:rPr>
              <a:t>Impuestos y seguros.</a:t>
            </a:r>
          </a:p>
          <a:p>
            <a:pPr marL="360000" indent="-180000">
              <a:spcBef>
                <a:spcPct val="20000"/>
              </a:spcBef>
              <a:buFont typeface="Wingdings" pitchFamily="2" charset="2"/>
              <a:buChar char="Ø"/>
            </a:pPr>
            <a:r>
              <a:rPr lang="es-EC" sz="2800" dirty="0" smtClean="0">
                <a:latin typeface="Constantia" pitchFamily="18" charset="0"/>
              </a:rPr>
              <a:t>Estacionamiento y bodegaje.</a:t>
            </a:r>
          </a:p>
          <a:p>
            <a:pPr marL="360000" indent="-180000">
              <a:spcBef>
                <a:spcPct val="20000"/>
              </a:spcBef>
              <a:buFont typeface="Wingdings" pitchFamily="2" charset="2"/>
              <a:buChar char="Ø"/>
            </a:pPr>
            <a:r>
              <a:rPr lang="es-EC" sz="2800" dirty="0" smtClean="0">
                <a:latin typeface="Constantia" pitchFamily="18" charset="0"/>
              </a:rPr>
              <a:t>Sueldos y salarios.</a:t>
            </a:r>
          </a:p>
        </p:txBody>
      </p:sp>
      <p:sp>
        <p:nvSpPr>
          <p:cNvPr id="35" name="34 Flecha doblada hacia arriba"/>
          <p:cNvSpPr/>
          <p:nvPr/>
        </p:nvSpPr>
        <p:spPr>
          <a:xfrm rot="10800000">
            <a:off x="2483766" y="4414134"/>
            <a:ext cx="719993" cy="879979"/>
          </a:xfrm>
          <a:prstGeom prst="bentUpArrow">
            <a:avLst>
              <a:gd name="adj1" fmla="val 13612"/>
              <a:gd name="adj2" fmla="val 25000"/>
              <a:gd name="adj3" fmla="val 25000"/>
            </a:avLst>
          </a:prstGeom>
          <a:solidFill>
            <a:srgbClr val="FFC000"/>
          </a:solidFill>
        </p:spPr>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p:sp>
        <p:nvSpPr>
          <p:cNvPr id="36" name="35 Rectángulo"/>
          <p:cNvSpPr/>
          <p:nvPr/>
        </p:nvSpPr>
        <p:spPr>
          <a:xfrm>
            <a:off x="5704238" y="5078177"/>
            <a:ext cx="3249410" cy="129614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360000" indent="-180000">
              <a:spcBef>
                <a:spcPct val="20000"/>
              </a:spcBef>
              <a:buFont typeface="Wingdings" pitchFamily="2" charset="2"/>
              <a:buChar char="Ø"/>
            </a:pPr>
            <a:r>
              <a:rPr lang="es-EC" sz="1400" dirty="0">
                <a:solidFill>
                  <a:schemeClr val="dk1"/>
                </a:solidFill>
                <a:latin typeface="Constantia" pitchFamily="18" charset="0"/>
              </a:rPr>
              <a:t>Combustible.</a:t>
            </a:r>
          </a:p>
          <a:p>
            <a:pPr marL="360000" indent="-180000">
              <a:spcBef>
                <a:spcPct val="20000"/>
              </a:spcBef>
              <a:buFont typeface="Wingdings" pitchFamily="2" charset="2"/>
              <a:buChar char="Ø"/>
            </a:pPr>
            <a:r>
              <a:rPr lang="es-EC" sz="1400" dirty="0">
                <a:solidFill>
                  <a:schemeClr val="dk1"/>
                </a:solidFill>
                <a:latin typeface="Constantia" pitchFamily="18" charset="0"/>
              </a:rPr>
              <a:t>Lubricantes.</a:t>
            </a:r>
          </a:p>
          <a:p>
            <a:pPr marL="360000" indent="-180000">
              <a:spcBef>
                <a:spcPct val="20000"/>
              </a:spcBef>
              <a:buFont typeface="Wingdings" pitchFamily="2" charset="2"/>
              <a:buChar char="Ø"/>
            </a:pPr>
            <a:r>
              <a:rPr lang="es-EC" sz="1400" dirty="0">
                <a:solidFill>
                  <a:schemeClr val="dk1"/>
                </a:solidFill>
                <a:latin typeface="Constantia" pitchFamily="18" charset="0"/>
              </a:rPr>
              <a:t>Llantas.</a:t>
            </a:r>
          </a:p>
          <a:p>
            <a:pPr marL="360000" indent="-180000">
              <a:spcBef>
                <a:spcPct val="20000"/>
              </a:spcBef>
              <a:buFont typeface="Wingdings" pitchFamily="2" charset="2"/>
              <a:buChar char="Ø"/>
            </a:pPr>
            <a:r>
              <a:rPr lang="es-EC" sz="1400" dirty="0">
                <a:solidFill>
                  <a:schemeClr val="dk1"/>
                </a:solidFill>
                <a:latin typeface="Constantia" pitchFamily="18" charset="0"/>
              </a:rPr>
              <a:t>Mantenimiento del equipo.</a:t>
            </a:r>
          </a:p>
          <a:p>
            <a:pPr marL="360000" indent="-180000">
              <a:spcBef>
                <a:spcPct val="20000"/>
              </a:spcBef>
              <a:buFont typeface="Wingdings" pitchFamily="2" charset="2"/>
              <a:buChar char="Ø"/>
            </a:pPr>
            <a:r>
              <a:rPr lang="es-EC" sz="1400" dirty="0">
                <a:solidFill>
                  <a:schemeClr val="dk1"/>
                </a:solidFill>
                <a:latin typeface="Constantia" pitchFamily="18" charset="0"/>
              </a:rPr>
              <a:t>Elementos de desgaste rápido.</a:t>
            </a:r>
          </a:p>
        </p:txBody>
      </p:sp>
      <p:sp>
        <p:nvSpPr>
          <p:cNvPr id="37" name="36 Flecha doblada hacia arriba"/>
          <p:cNvSpPr/>
          <p:nvPr/>
        </p:nvSpPr>
        <p:spPr>
          <a:xfrm rot="5400000">
            <a:off x="4832012" y="4890172"/>
            <a:ext cx="1152128" cy="520025"/>
          </a:xfrm>
          <a:prstGeom prst="bentUpArrow">
            <a:avLst>
              <a:gd name="adj1" fmla="val 13612"/>
              <a:gd name="adj2" fmla="val 25000"/>
              <a:gd name="adj3" fmla="val 25000"/>
            </a:avLst>
          </a:prstGeom>
          <a:solidFill>
            <a:srgbClr val="FFC000"/>
          </a:solidFill>
        </p:spPr>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p:spTree>
    <p:extLst>
      <p:ext uri="{BB962C8B-B14F-4D97-AF65-F5344CB8AC3E}">
        <p14:creationId xmlns:p14="http://schemas.microsoft.com/office/powerpoint/2010/main" val="2868478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sp>
        <p:nvSpPr>
          <p:cNvPr id="199" name="198 Flecha doblada hacia arriba"/>
          <p:cNvSpPr/>
          <p:nvPr/>
        </p:nvSpPr>
        <p:spPr>
          <a:xfrm flipV="1">
            <a:off x="5983876" y="3212976"/>
            <a:ext cx="1514562" cy="651800"/>
          </a:xfrm>
          <a:prstGeom prst="bentUpArrow">
            <a:avLst>
              <a:gd name="adj1" fmla="val 17509"/>
              <a:gd name="adj2" fmla="val 25000"/>
              <a:gd name="adj3" fmla="val 21103"/>
            </a:avLst>
          </a:prstGeom>
          <a:solidFill>
            <a:srgbClr val="FFC000"/>
          </a:solidFill>
          <a:ln>
            <a:solidFill>
              <a:srgbClr val="FF0000"/>
            </a:solidFill>
          </a:ln>
        </p:spPr>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p:sp>
        <p:nvSpPr>
          <p:cNvPr id="198" name="197 Flecha doblada hacia arriba"/>
          <p:cNvSpPr/>
          <p:nvPr/>
        </p:nvSpPr>
        <p:spPr>
          <a:xfrm rot="16200000" flipV="1">
            <a:off x="2243376" y="2820550"/>
            <a:ext cx="719993" cy="1361003"/>
          </a:xfrm>
          <a:prstGeom prst="bentUpArrow">
            <a:avLst>
              <a:gd name="adj1" fmla="val 13612"/>
              <a:gd name="adj2" fmla="val 25000"/>
              <a:gd name="adj3" fmla="val 25000"/>
            </a:avLst>
          </a:prstGeom>
          <a:solidFill>
            <a:srgbClr val="FFC000"/>
          </a:solidFill>
          <a:ln>
            <a:solidFill>
              <a:srgbClr val="FF0000"/>
            </a:solidFill>
          </a:ln>
        </p:spPr>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p:pic>
        <p:nvPicPr>
          <p:cNvPr id="11" name="Picture 3" descr="E:\Allan\Mis imágenes\logoESPO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5 Grupo"/>
          <p:cNvGrpSpPr/>
          <p:nvPr/>
        </p:nvGrpSpPr>
        <p:grpSpPr>
          <a:xfrm>
            <a:off x="1619672" y="116631"/>
            <a:ext cx="7128792" cy="1069201"/>
            <a:chOff x="1979712" y="676486"/>
            <a:chExt cx="6096000" cy="1527944"/>
          </a:xfrm>
        </p:grpSpPr>
        <p:sp>
          <p:nvSpPr>
            <p:cNvPr id="9" name="8 Forma libre"/>
            <p:cNvSpPr/>
            <p:nvPr/>
          </p:nvSpPr>
          <p:spPr>
            <a:xfrm>
              <a:off x="4174271" y="829280"/>
              <a:ext cx="3901441" cy="1222356"/>
            </a:xfrm>
            <a:custGeom>
              <a:avLst/>
              <a:gdLst>
                <a:gd name="connsiteX0" fmla="*/ 203730 w 1222355"/>
                <a:gd name="connsiteY0" fmla="*/ 0 h 3901440"/>
                <a:gd name="connsiteX1" fmla="*/ 1018625 w 1222355"/>
                <a:gd name="connsiteY1" fmla="*/ 0 h 3901440"/>
                <a:gd name="connsiteX2" fmla="*/ 1222355 w 1222355"/>
                <a:gd name="connsiteY2" fmla="*/ 203730 h 3901440"/>
                <a:gd name="connsiteX3" fmla="*/ 1222355 w 1222355"/>
                <a:gd name="connsiteY3" fmla="*/ 3901440 h 3901440"/>
                <a:gd name="connsiteX4" fmla="*/ 1222355 w 1222355"/>
                <a:gd name="connsiteY4" fmla="*/ 3901440 h 3901440"/>
                <a:gd name="connsiteX5" fmla="*/ 0 w 1222355"/>
                <a:gd name="connsiteY5" fmla="*/ 3901440 h 3901440"/>
                <a:gd name="connsiteX6" fmla="*/ 0 w 1222355"/>
                <a:gd name="connsiteY6" fmla="*/ 3901440 h 3901440"/>
                <a:gd name="connsiteX7" fmla="*/ 0 w 1222355"/>
                <a:gd name="connsiteY7" fmla="*/ 203730 h 3901440"/>
                <a:gd name="connsiteX8" fmla="*/ 203730 w 1222355"/>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355" h="3901440">
                  <a:moveTo>
                    <a:pt x="1222355" y="650254"/>
                  </a:moveTo>
                  <a:lnTo>
                    <a:pt x="1222355" y="3251186"/>
                  </a:lnTo>
                  <a:cubicBezTo>
                    <a:pt x="1222355" y="3610310"/>
                    <a:pt x="1193777" y="3901438"/>
                    <a:pt x="1158524" y="3901438"/>
                  </a:cubicBezTo>
                  <a:lnTo>
                    <a:pt x="0" y="3901438"/>
                  </a:lnTo>
                  <a:lnTo>
                    <a:pt x="0" y="3901438"/>
                  </a:lnTo>
                  <a:lnTo>
                    <a:pt x="0" y="2"/>
                  </a:lnTo>
                  <a:lnTo>
                    <a:pt x="0" y="2"/>
                  </a:lnTo>
                  <a:lnTo>
                    <a:pt x="1158524" y="2"/>
                  </a:lnTo>
                  <a:cubicBezTo>
                    <a:pt x="1193777" y="2"/>
                    <a:pt x="1222355" y="291130"/>
                    <a:pt x="1222355" y="65025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86340" rIns="113010" bIns="86341" numCol="1" spcCol="1270" anchor="ctr" anchorCtr="0">
              <a:noAutofit/>
            </a:bodyPr>
            <a:lstStyle/>
            <a:p>
              <a:pPr marL="0" lvl="1" defTabSz="622300">
                <a:lnSpc>
                  <a:spcPct val="90000"/>
                </a:lnSpc>
                <a:spcBef>
                  <a:spcPct val="0"/>
                </a:spcBef>
                <a:spcAft>
                  <a:spcPct val="15000"/>
                </a:spcAft>
              </a:pPr>
              <a:r>
                <a:rPr lang="es-EC" sz="1600" dirty="0">
                  <a:latin typeface="Constantia" pitchFamily="18" charset="0"/>
                </a:rPr>
                <a:t>Es la actividad que se encarga de definir la secuencia en la que se deben visitar distintos puntos de interés con uno o más vehículos.</a:t>
              </a:r>
            </a:p>
          </p:txBody>
        </p:sp>
        <p:sp>
          <p:nvSpPr>
            <p:cNvPr id="10" name="9 Forma libre"/>
            <p:cNvSpPr/>
            <p:nvPr/>
          </p:nvSpPr>
          <p:spPr>
            <a:xfrm>
              <a:off x="1979712" y="676486"/>
              <a:ext cx="2194560" cy="1527944"/>
            </a:xfrm>
            <a:custGeom>
              <a:avLst/>
              <a:gdLst>
                <a:gd name="connsiteX0" fmla="*/ 0 w 2194560"/>
                <a:gd name="connsiteY0" fmla="*/ 254662 h 1527944"/>
                <a:gd name="connsiteX1" fmla="*/ 254662 w 2194560"/>
                <a:gd name="connsiteY1" fmla="*/ 0 h 1527944"/>
                <a:gd name="connsiteX2" fmla="*/ 1939898 w 2194560"/>
                <a:gd name="connsiteY2" fmla="*/ 0 h 1527944"/>
                <a:gd name="connsiteX3" fmla="*/ 2194560 w 2194560"/>
                <a:gd name="connsiteY3" fmla="*/ 254662 h 1527944"/>
                <a:gd name="connsiteX4" fmla="*/ 2194560 w 2194560"/>
                <a:gd name="connsiteY4" fmla="*/ 1273282 h 1527944"/>
                <a:gd name="connsiteX5" fmla="*/ 1939898 w 2194560"/>
                <a:gd name="connsiteY5" fmla="*/ 1527944 h 1527944"/>
                <a:gd name="connsiteX6" fmla="*/ 254662 w 2194560"/>
                <a:gd name="connsiteY6" fmla="*/ 1527944 h 1527944"/>
                <a:gd name="connsiteX7" fmla="*/ 0 w 2194560"/>
                <a:gd name="connsiteY7" fmla="*/ 1273282 h 1527944"/>
                <a:gd name="connsiteX8" fmla="*/ 0 w 2194560"/>
                <a:gd name="connsiteY8" fmla="*/ 254662 h 152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527944">
                  <a:moveTo>
                    <a:pt x="0" y="254662"/>
                  </a:moveTo>
                  <a:cubicBezTo>
                    <a:pt x="0" y="114016"/>
                    <a:pt x="114016" y="0"/>
                    <a:pt x="254662" y="0"/>
                  </a:cubicBezTo>
                  <a:lnTo>
                    <a:pt x="1939898" y="0"/>
                  </a:lnTo>
                  <a:cubicBezTo>
                    <a:pt x="2080544" y="0"/>
                    <a:pt x="2194560" y="114016"/>
                    <a:pt x="2194560" y="254662"/>
                  </a:cubicBezTo>
                  <a:lnTo>
                    <a:pt x="2194560" y="1273282"/>
                  </a:lnTo>
                  <a:cubicBezTo>
                    <a:pt x="2194560" y="1413928"/>
                    <a:pt x="2080544" y="1527944"/>
                    <a:pt x="1939898" y="1527944"/>
                  </a:cubicBezTo>
                  <a:lnTo>
                    <a:pt x="254662" y="1527944"/>
                  </a:lnTo>
                  <a:cubicBezTo>
                    <a:pt x="114016" y="1527944"/>
                    <a:pt x="0" y="1413928"/>
                    <a:pt x="0" y="1273282"/>
                  </a:cubicBezTo>
                  <a:lnTo>
                    <a:pt x="0" y="2546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368" tIns="146978" rIns="219368" bIns="146978" numCol="1" spcCol="1270" anchor="ctr" anchorCtr="0">
              <a:noAutofit/>
            </a:bodyPr>
            <a:lstStyle/>
            <a:p>
              <a:pPr lvl="0" algn="ctr" defTabSz="1689100">
                <a:lnSpc>
                  <a:spcPct val="90000"/>
                </a:lnSpc>
                <a:spcBef>
                  <a:spcPct val="0"/>
                </a:spcBef>
                <a:spcAft>
                  <a:spcPct val="35000"/>
                </a:spcAft>
              </a:pPr>
              <a:r>
                <a:rPr lang="es-ES" sz="3200" b="1" kern="1200" dirty="0" smtClean="0">
                  <a:solidFill>
                    <a:schemeClr val="bg1"/>
                  </a:solidFill>
                  <a:latin typeface="Constantia" pitchFamily="18" charset="0"/>
                </a:rPr>
                <a:t>Ruteo vehicular</a:t>
              </a:r>
              <a:endParaRPr lang="es-EC" sz="3200" kern="1200" dirty="0">
                <a:solidFill>
                  <a:schemeClr val="bg1"/>
                </a:solidFill>
                <a:latin typeface="Constantia" pitchFamily="18" charset="0"/>
              </a:endParaRPr>
            </a:p>
          </p:txBody>
        </p:sp>
      </p:grpSp>
      <p:sp>
        <p:nvSpPr>
          <p:cNvPr id="12" name="AutoShape 6"/>
          <p:cNvSpPr>
            <a:spLocks noChangeAspect="1" noChangeArrowheads="1" noTextEdit="1"/>
          </p:cNvSpPr>
          <p:nvPr/>
        </p:nvSpPr>
        <p:spPr bwMode="auto">
          <a:xfrm>
            <a:off x="339565" y="3876609"/>
            <a:ext cx="2700000" cy="2700000"/>
          </a:xfrm>
          <a:prstGeom prst="rect">
            <a:avLst/>
          </a:prstGeom>
          <a:solidFill>
            <a:srgbClr val="FFFFFF"/>
          </a:solidFill>
          <a:ln w="19050">
            <a:solidFill>
              <a:schemeClr val="tx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3" name="Freeform 8"/>
          <p:cNvSpPr>
            <a:spLocks/>
          </p:cNvSpPr>
          <p:nvPr/>
        </p:nvSpPr>
        <p:spPr bwMode="auto">
          <a:xfrm>
            <a:off x="1252871" y="4520946"/>
            <a:ext cx="153282" cy="158631"/>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2"/>
                  <a:pt x="81" y="0"/>
                  <a:pt x="181" y="0"/>
                </a:cubicBezTo>
                <a:cubicBezTo>
                  <a:pt x="281" y="0"/>
                  <a:pt x="362" y="82"/>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4" name="Freeform 9"/>
          <p:cNvSpPr>
            <a:spLocks/>
          </p:cNvSpPr>
          <p:nvPr/>
        </p:nvSpPr>
        <p:spPr bwMode="auto">
          <a:xfrm>
            <a:off x="1252871" y="4520946"/>
            <a:ext cx="153282" cy="158631"/>
          </a:xfrm>
          <a:custGeom>
            <a:avLst/>
            <a:gdLst>
              <a:gd name="T0" fmla="*/ 0 w 96"/>
              <a:gd name="T1" fmla="*/ 49 h 97"/>
              <a:gd name="T2" fmla="*/ 48 w 96"/>
              <a:gd name="T3" fmla="*/ 0 h 97"/>
              <a:gd name="T4" fmla="*/ 96 w 96"/>
              <a:gd name="T5" fmla="*/ 49 h 97"/>
              <a:gd name="T6" fmla="*/ 96 w 96"/>
              <a:gd name="T7" fmla="*/ 49 h 97"/>
              <a:gd name="T8" fmla="*/ 48 w 96"/>
              <a:gd name="T9" fmla="*/ 97 h 97"/>
              <a:gd name="T10" fmla="*/ 0 w 96"/>
              <a:gd name="T11" fmla="*/ 49 h 97"/>
            </a:gdLst>
            <a:ahLst/>
            <a:cxnLst>
              <a:cxn ang="0">
                <a:pos x="T0" y="T1"/>
              </a:cxn>
              <a:cxn ang="0">
                <a:pos x="T2" y="T3"/>
              </a:cxn>
              <a:cxn ang="0">
                <a:pos x="T4" y="T5"/>
              </a:cxn>
              <a:cxn ang="0">
                <a:pos x="T6" y="T7"/>
              </a:cxn>
              <a:cxn ang="0">
                <a:pos x="T8" y="T9"/>
              </a:cxn>
              <a:cxn ang="0">
                <a:pos x="T10" y="T11"/>
              </a:cxn>
            </a:cxnLst>
            <a:rect l="0" t="0" r="r" b="b"/>
            <a:pathLst>
              <a:path w="96" h="97">
                <a:moveTo>
                  <a:pt x="0" y="49"/>
                </a:moveTo>
                <a:cubicBezTo>
                  <a:pt x="0" y="22"/>
                  <a:pt x="21" y="0"/>
                  <a:pt x="48" y="0"/>
                </a:cubicBezTo>
                <a:cubicBezTo>
                  <a:pt x="75" y="0"/>
                  <a:pt x="96" y="22"/>
                  <a:pt x="96" y="49"/>
                </a:cubicBezTo>
                <a:cubicBezTo>
                  <a:pt x="96" y="49"/>
                  <a:pt x="96" y="49"/>
                  <a:pt x="96" y="49"/>
                </a:cubicBezTo>
                <a:cubicBezTo>
                  <a:pt x="96" y="75"/>
                  <a:pt x="75" y="97"/>
                  <a:pt x="48" y="97"/>
                </a:cubicBezTo>
                <a:cubicBezTo>
                  <a:pt x="21" y="97"/>
                  <a:pt x="0" y="75"/>
                  <a:pt x="0" y="49"/>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Rectangle 10"/>
          <p:cNvSpPr>
            <a:spLocks noChangeArrowheads="1"/>
          </p:cNvSpPr>
          <p:nvPr/>
        </p:nvSpPr>
        <p:spPr bwMode="auto">
          <a:xfrm>
            <a:off x="1586579" y="5243780"/>
            <a:ext cx="387995" cy="202786"/>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6" name="Rectangle 11"/>
          <p:cNvSpPr>
            <a:spLocks noChangeArrowheads="1"/>
          </p:cNvSpPr>
          <p:nvPr/>
        </p:nvSpPr>
        <p:spPr bwMode="auto">
          <a:xfrm>
            <a:off x="1586579" y="5243780"/>
            <a:ext cx="387995" cy="202786"/>
          </a:xfrm>
          <a:prstGeom prst="rect">
            <a:avLst/>
          </a:pr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12"/>
          <p:cNvSpPr>
            <a:spLocks noChangeArrowheads="1"/>
          </p:cNvSpPr>
          <p:nvPr/>
        </p:nvSpPr>
        <p:spPr bwMode="auto">
          <a:xfrm>
            <a:off x="1640866" y="5299383"/>
            <a:ext cx="293791" cy="9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dirty="0" smtClean="0">
                <a:ln>
                  <a:noFill/>
                </a:ln>
                <a:solidFill>
                  <a:srgbClr val="000000"/>
                </a:solidFill>
                <a:effectLst/>
                <a:latin typeface="Berlin Sans FB Demi" pitchFamily="34" charset="0"/>
              </a:rPr>
              <a:t>Deposito</a:t>
            </a:r>
            <a:endParaRPr kumimoji="0" lang="es-EC" sz="2400" b="0" i="0" u="none" strike="noStrike" cap="none" normalizeH="0" baseline="0" dirty="0" smtClean="0">
              <a:ln>
                <a:noFill/>
              </a:ln>
              <a:solidFill>
                <a:schemeClr val="tx1"/>
              </a:solidFill>
              <a:effectLst/>
              <a:latin typeface="Arial" pitchFamily="34" charset="0"/>
            </a:endParaRPr>
          </a:p>
        </p:txBody>
      </p:sp>
      <p:sp>
        <p:nvSpPr>
          <p:cNvPr id="18" name="Freeform 13"/>
          <p:cNvSpPr>
            <a:spLocks noEditPoints="1"/>
          </p:cNvSpPr>
          <p:nvPr/>
        </p:nvSpPr>
        <p:spPr bwMode="auto">
          <a:xfrm>
            <a:off x="1327915" y="4602714"/>
            <a:ext cx="494973" cy="688492"/>
          </a:xfrm>
          <a:custGeom>
            <a:avLst/>
            <a:gdLst>
              <a:gd name="T0" fmla="*/ 1116 w 1166"/>
              <a:gd name="T1" fmla="*/ 1551 h 1580"/>
              <a:gd name="T2" fmla="*/ 1137 w 1166"/>
              <a:gd name="T3" fmla="*/ 1425 h 1580"/>
              <a:gd name="T4" fmla="*/ 1011 w 1166"/>
              <a:gd name="T5" fmla="*/ 1404 h 1580"/>
              <a:gd name="T6" fmla="*/ 1011 w 1166"/>
              <a:gd name="T7" fmla="*/ 1404 h 1580"/>
              <a:gd name="T8" fmla="*/ 989 w 1166"/>
              <a:gd name="T9" fmla="*/ 1530 h 1580"/>
              <a:gd name="T10" fmla="*/ 1116 w 1166"/>
              <a:gd name="T11" fmla="*/ 1551 h 1580"/>
              <a:gd name="T12" fmla="*/ 32 w 1166"/>
              <a:gd name="T13" fmla="*/ 192 h 1580"/>
              <a:gd name="T14" fmla="*/ 176 w 1166"/>
              <a:gd name="T15" fmla="*/ 96 h 1580"/>
              <a:gd name="T16" fmla="*/ 0 w 1166"/>
              <a:gd name="T17" fmla="*/ 0 h 1580"/>
              <a:gd name="T18" fmla="*/ 32 w 1166"/>
              <a:gd name="T19" fmla="*/ 192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6" h="1580">
                <a:moveTo>
                  <a:pt x="1116" y="1551"/>
                </a:moveTo>
                <a:cubicBezTo>
                  <a:pt x="1157" y="1522"/>
                  <a:pt x="1166" y="1465"/>
                  <a:pt x="1137" y="1425"/>
                </a:cubicBezTo>
                <a:cubicBezTo>
                  <a:pt x="1108" y="1384"/>
                  <a:pt x="1051" y="1374"/>
                  <a:pt x="1011" y="1404"/>
                </a:cubicBezTo>
                <a:cubicBezTo>
                  <a:pt x="1011" y="1404"/>
                  <a:pt x="1011" y="1404"/>
                  <a:pt x="1011" y="1404"/>
                </a:cubicBezTo>
                <a:cubicBezTo>
                  <a:pt x="970" y="1433"/>
                  <a:pt x="960" y="1489"/>
                  <a:pt x="989" y="1530"/>
                </a:cubicBezTo>
                <a:cubicBezTo>
                  <a:pt x="1019" y="1571"/>
                  <a:pt x="1075" y="1580"/>
                  <a:pt x="1116" y="1551"/>
                </a:cubicBezTo>
                <a:close/>
                <a:moveTo>
                  <a:pt x="32" y="192"/>
                </a:moveTo>
                <a:lnTo>
                  <a:pt x="176" y="96"/>
                </a:lnTo>
                <a:lnTo>
                  <a:pt x="0" y="0"/>
                </a:lnTo>
                <a:lnTo>
                  <a:pt x="32" y="1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9" name="Freeform 14"/>
          <p:cNvSpPr>
            <a:spLocks noEditPoints="1"/>
          </p:cNvSpPr>
          <p:nvPr/>
        </p:nvSpPr>
        <p:spPr bwMode="auto">
          <a:xfrm>
            <a:off x="1327915" y="4602714"/>
            <a:ext cx="494973" cy="688492"/>
          </a:xfrm>
          <a:custGeom>
            <a:avLst/>
            <a:gdLst>
              <a:gd name="T0" fmla="*/ 1116 w 1166"/>
              <a:gd name="T1" fmla="*/ 1551 h 1580"/>
              <a:gd name="T2" fmla="*/ 1137 w 1166"/>
              <a:gd name="T3" fmla="*/ 1425 h 1580"/>
              <a:gd name="T4" fmla="*/ 1011 w 1166"/>
              <a:gd name="T5" fmla="*/ 1404 h 1580"/>
              <a:gd name="T6" fmla="*/ 1011 w 1166"/>
              <a:gd name="T7" fmla="*/ 1404 h 1580"/>
              <a:gd name="T8" fmla="*/ 989 w 1166"/>
              <a:gd name="T9" fmla="*/ 1530 h 1580"/>
              <a:gd name="T10" fmla="*/ 1116 w 1166"/>
              <a:gd name="T11" fmla="*/ 1551 h 1580"/>
              <a:gd name="T12" fmla="*/ 32 w 1166"/>
              <a:gd name="T13" fmla="*/ 192 h 1580"/>
              <a:gd name="T14" fmla="*/ 176 w 1166"/>
              <a:gd name="T15" fmla="*/ 96 h 1580"/>
              <a:gd name="T16" fmla="*/ 0 w 1166"/>
              <a:gd name="T17" fmla="*/ 0 h 1580"/>
              <a:gd name="T18" fmla="*/ 32 w 1166"/>
              <a:gd name="T19" fmla="*/ 192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6" h="1580">
                <a:moveTo>
                  <a:pt x="1116" y="1551"/>
                </a:moveTo>
                <a:cubicBezTo>
                  <a:pt x="1157" y="1522"/>
                  <a:pt x="1166" y="1465"/>
                  <a:pt x="1137" y="1425"/>
                </a:cubicBezTo>
                <a:cubicBezTo>
                  <a:pt x="1108" y="1384"/>
                  <a:pt x="1051" y="1374"/>
                  <a:pt x="1011" y="1404"/>
                </a:cubicBezTo>
                <a:cubicBezTo>
                  <a:pt x="1011" y="1404"/>
                  <a:pt x="1011" y="1404"/>
                  <a:pt x="1011" y="1404"/>
                </a:cubicBezTo>
                <a:cubicBezTo>
                  <a:pt x="970" y="1433"/>
                  <a:pt x="960" y="1489"/>
                  <a:pt x="989" y="1530"/>
                </a:cubicBezTo>
                <a:cubicBezTo>
                  <a:pt x="1019" y="1571"/>
                  <a:pt x="1075" y="1580"/>
                  <a:pt x="1116" y="1551"/>
                </a:cubicBezTo>
                <a:moveTo>
                  <a:pt x="32" y="192"/>
                </a:moveTo>
                <a:lnTo>
                  <a:pt x="176" y="96"/>
                </a:lnTo>
                <a:lnTo>
                  <a:pt x="0" y="0"/>
                </a:lnTo>
                <a:lnTo>
                  <a:pt x="32" y="192"/>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0" name="Line 15"/>
          <p:cNvSpPr>
            <a:spLocks noChangeShapeType="1"/>
          </p:cNvSpPr>
          <p:nvPr/>
        </p:nvSpPr>
        <p:spPr bwMode="auto">
          <a:xfrm flipH="1" flipV="1">
            <a:off x="1374219" y="4664859"/>
            <a:ext cx="381609" cy="551121"/>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Freeform 16"/>
          <p:cNvSpPr>
            <a:spLocks/>
          </p:cNvSpPr>
          <p:nvPr/>
        </p:nvSpPr>
        <p:spPr bwMode="auto">
          <a:xfrm>
            <a:off x="1921883" y="3888057"/>
            <a:ext cx="154879" cy="158631"/>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2"/>
                  <a:pt x="281"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2" name="Freeform 17"/>
          <p:cNvSpPr>
            <a:spLocks/>
          </p:cNvSpPr>
          <p:nvPr/>
        </p:nvSpPr>
        <p:spPr bwMode="auto">
          <a:xfrm>
            <a:off x="1921883" y="3888057"/>
            <a:ext cx="154879" cy="158631"/>
          </a:xfrm>
          <a:custGeom>
            <a:avLst/>
            <a:gdLst>
              <a:gd name="T0" fmla="*/ 0 w 97"/>
              <a:gd name="T1" fmla="*/ 48 h 97"/>
              <a:gd name="T2" fmla="*/ 48 w 97"/>
              <a:gd name="T3" fmla="*/ 0 h 97"/>
              <a:gd name="T4" fmla="*/ 97 w 97"/>
              <a:gd name="T5" fmla="*/ 48 h 97"/>
              <a:gd name="T6" fmla="*/ 97 w 97"/>
              <a:gd name="T7" fmla="*/ 48 h 97"/>
              <a:gd name="T8" fmla="*/ 48 w 97"/>
              <a:gd name="T9" fmla="*/ 97 h 97"/>
              <a:gd name="T10" fmla="*/ 0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0" y="48"/>
                </a:moveTo>
                <a:cubicBezTo>
                  <a:pt x="0" y="22"/>
                  <a:pt x="21" y="0"/>
                  <a:pt x="48" y="0"/>
                </a:cubicBezTo>
                <a:cubicBezTo>
                  <a:pt x="75" y="0"/>
                  <a:pt x="97" y="22"/>
                  <a:pt x="97" y="48"/>
                </a:cubicBezTo>
                <a:cubicBezTo>
                  <a:pt x="97" y="48"/>
                  <a:pt x="97" y="48"/>
                  <a:pt x="97" y="48"/>
                </a:cubicBezTo>
                <a:cubicBezTo>
                  <a:pt x="97" y="75"/>
                  <a:pt x="75" y="97"/>
                  <a:pt x="48" y="97"/>
                </a:cubicBezTo>
                <a:cubicBezTo>
                  <a:pt x="21" y="97"/>
                  <a:pt x="0" y="75"/>
                  <a:pt x="0" y="48"/>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3" name="Freeform 18"/>
          <p:cNvSpPr>
            <a:spLocks/>
          </p:cNvSpPr>
          <p:nvPr/>
        </p:nvSpPr>
        <p:spPr bwMode="auto">
          <a:xfrm>
            <a:off x="2436017" y="4520946"/>
            <a:ext cx="154879" cy="158631"/>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2" y="0"/>
                  <a:pt x="182" y="0"/>
                </a:cubicBezTo>
                <a:cubicBezTo>
                  <a:pt x="282" y="0"/>
                  <a:pt x="363" y="82"/>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4" name="Freeform 19"/>
          <p:cNvSpPr>
            <a:spLocks/>
          </p:cNvSpPr>
          <p:nvPr/>
        </p:nvSpPr>
        <p:spPr bwMode="auto">
          <a:xfrm>
            <a:off x="2436017" y="4520946"/>
            <a:ext cx="154879" cy="158631"/>
          </a:xfrm>
          <a:custGeom>
            <a:avLst/>
            <a:gdLst>
              <a:gd name="T0" fmla="*/ 0 w 97"/>
              <a:gd name="T1" fmla="*/ 49 h 97"/>
              <a:gd name="T2" fmla="*/ 49 w 97"/>
              <a:gd name="T3" fmla="*/ 0 h 97"/>
              <a:gd name="T4" fmla="*/ 97 w 97"/>
              <a:gd name="T5" fmla="*/ 49 h 97"/>
              <a:gd name="T6" fmla="*/ 97 w 97"/>
              <a:gd name="T7" fmla="*/ 49 h 97"/>
              <a:gd name="T8" fmla="*/ 49 w 97"/>
              <a:gd name="T9" fmla="*/ 97 h 97"/>
              <a:gd name="T10" fmla="*/ 0 w 97"/>
              <a:gd name="T11" fmla="*/ 49 h 97"/>
            </a:gdLst>
            <a:ahLst/>
            <a:cxnLst>
              <a:cxn ang="0">
                <a:pos x="T0" y="T1"/>
              </a:cxn>
              <a:cxn ang="0">
                <a:pos x="T2" y="T3"/>
              </a:cxn>
              <a:cxn ang="0">
                <a:pos x="T4" y="T5"/>
              </a:cxn>
              <a:cxn ang="0">
                <a:pos x="T6" y="T7"/>
              </a:cxn>
              <a:cxn ang="0">
                <a:pos x="T8" y="T9"/>
              </a:cxn>
              <a:cxn ang="0">
                <a:pos x="T10" y="T11"/>
              </a:cxn>
            </a:cxnLst>
            <a:rect l="0" t="0" r="r" b="b"/>
            <a:pathLst>
              <a:path w="97" h="97">
                <a:moveTo>
                  <a:pt x="0" y="49"/>
                </a:moveTo>
                <a:cubicBezTo>
                  <a:pt x="0" y="22"/>
                  <a:pt x="22" y="0"/>
                  <a:pt x="49" y="0"/>
                </a:cubicBezTo>
                <a:cubicBezTo>
                  <a:pt x="75" y="0"/>
                  <a:pt x="97" y="22"/>
                  <a:pt x="97" y="49"/>
                </a:cubicBezTo>
                <a:cubicBezTo>
                  <a:pt x="97" y="49"/>
                  <a:pt x="97" y="49"/>
                  <a:pt x="97" y="49"/>
                </a:cubicBezTo>
                <a:cubicBezTo>
                  <a:pt x="97" y="75"/>
                  <a:pt x="75" y="97"/>
                  <a:pt x="49" y="97"/>
                </a:cubicBezTo>
                <a:cubicBezTo>
                  <a:pt x="22" y="97"/>
                  <a:pt x="0" y="75"/>
                  <a:pt x="0" y="49"/>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Freeform 20"/>
          <p:cNvSpPr>
            <a:spLocks/>
          </p:cNvSpPr>
          <p:nvPr/>
        </p:nvSpPr>
        <p:spPr bwMode="auto">
          <a:xfrm>
            <a:off x="2514255" y="5153835"/>
            <a:ext cx="153282" cy="158631"/>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1"/>
                  <a:pt x="281"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6" name="Freeform 21"/>
          <p:cNvSpPr>
            <a:spLocks/>
          </p:cNvSpPr>
          <p:nvPr/>
        </p:nvSpPr>
        <p:spPr bwMode="auto">
          <a:xfrm>
            <a:off x="2514255" y="5153835"/>
            <a:ext cx="153282" cy="158631"/>
          </a:xfrm>
          <a:custGeom>
            <a:avLst/>
            <a:gdLst>
              <a:gd name="T0" fmla="*/ 0 w 96"/>
              <a:gd name="T1" fmla="*/ 49 h 97"/>
              <a:gd name="T2" fmla="*/ 48 w 96"/>
              <a:gd name="T3" fmla="*/ 0 h 97"/>
              <a:gd name="T4" fmla="*/ 96 w 96"/>
              <a:gd name="T5" fmla="*/ 49 h 97"/>
              <a:gd name="T6" fmla="*/ 96 w 96"/>
              <a:gd name="T7" fmla="*/ 49 h 97"/>
              <a:gd name="T8" fmla="*/ 48 w 96"/>
              <a:gd name="T9" fmla="*/ 97 h 97"/>
              <a:gd name="T10" fmla="*/ 0 w 96"/>
              <a:gd name="T11" fmla="*/ 49 h 97"/>
            </a:gdLst>
            <a:ahLst/>
            <a:cxnLst>
              <a:cxn ang="0">
                <a:pos x="T0" y="T1"/>
              </a:cxn>
              <a:cxn ang="0">
                <a:pos x="T2" y="T3"/>
              </a:cxn>
              <a:cxn ang="0">
                <a:pos x="T4" y="T5"/>
              </a:cxn>
              <a:cxn ang="0">
                <a:pos x="T6" y="T7"/>
              </a:cxn>
              <a:cxn ang="0">
                <a:pos x="T8" y="T9"/>
              </a:cxn>
              <a:cxn ang="0">
                <a:pos x="T10" y="T11"/>
              </a:cxn>
            </a:cxnLst>
            <a:rect l="0" t="0" r="r" b="b"/>
            <a:pathLst>
              <a:path w="96" h="97">
                <a:moveTo>
                  <a:pt x="0" y="49"/>
                </a:moveTo>
                <a:cubicBezTo>
                  <a:pt x="0" y="22"/>
                  <a:pt x="21" y="0"/>
                  <a:pt x="48" y="0"/>
                </a:cubicBezTo>
                <a:cubicBezTo>
                  <a:pt x="75" y="0"/>
                  <a:pt x="96" y="22"/>
                  <a:pt x="96" y="49"/>
                </a:cubicBezTo>
                <a:cubicBezTo>
                  <a:pt x="96" y="49"/>
                  <a:pt x="96" y="49"/>
                  <a:pt x="96" y="49"/>
                </a:cubicBezTo>
                <a:cubicBezTo>
                  <a:pt x="96" y="75"/>
                  <a:pt x="75" y="97"/>
                  <a:pt x="48" y="97"/>
                </a:cubicBezTo>
                <a:cubicBezTo>
                  <a:pt x="21" y="97"/>
                  <a:pt x="0" y="75"/>
                  <a:pt x="0" y="49"/>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7" name="Freeform 22"/>
          <p:cNvSpPr>
            <a:spLocks/>
          </p:cNvSpPr>
          <p:nvPr/>
        </p:nvSpPr>
        <p:spPr bwMode="auto">
          <a:xfrm>
            <a:off x="2255591" y="5997687"/>
            <a:ext cx="154879" cy="158631"/>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1"/>
                  <a:pt x="282"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8" name="Freeform 23"/>
          <p:cNvSpPr>
            <a:spLocks/>
          </p:cNvSpPr>
          <p:nvPr/>
        </p:nvSpPr>
        <p:spPr bwMode="auto">
          <a:xfrm>
            <a:off x="2255591" y="5997687"/>
            <a:ext cx="154879" cy="158631"/>
          </a:xfrm>
          <a:custGeom>
            <a:avLst/>
            <a:gdLst>
              <a:gd name="T0" fmla="*/ 0 w 97"/>
              <a:gd name="T1" fmla="*/ 49 h 97"/>
              <a:gd name="T2" fmla="*/ 49 w 97"/>
              <a:gd name="T3" fmla="*/ 0 h 97"/>
              <a:gd name="T4" fmla="*/ 97 w 97"/>
              <a:gd name="T5" fmla="*/ 49 h 97"/>
              <a:gd name="T6" fmla="*/ 97 w 97"/>
              <a:gd name="T7" fmla="*/ 49 h 97"/>
              <a:gd name="T8" fmla="*/ 49 w 97"/>
              <a:gd name="T9" fmla="*/ 97 h 97"/>
              <a:gd name="T10" fmla="*/ 0 w 97"/>
              <a:gd name="T11" fmla="*/ 49 h 97"/>
            </a:gdLst>
            <a:ahLst/>
            <a:cxnLst>
              <a:cxn ang="0">
                <a:pos x="T0" y="T1"/>
              </a:cxn>
              <a:cxn ang="0">
                <a:pos x="T2" y="T3"/>
              </a:cxn>
              <a:cxn ang="0">
                <a:pos x="T4" y="T5"/>
              </a:cxn>
              <a:cxn ang="0">
                <a:pos x="T6" y="T7"/>
              </a:cxn>
              <a:cxn ang="0">
                <a:pos x="T8" y="T9"/>
              </a:cxn>
              <a:cxn ang="0">
                <a:pos x="T10" y="T11"/>
              </a:cxn>
            </a:cxnLst>
            <a:rect l="0" t="0" r="r" b="b"/>
            <a:pathLst>
              <a:path w="97" h="97">
                <a:moveTo>
                  <a:pt x="0" y="49"/>
                </a:moveTo>
                <a:cubicBezTo>
                  <a:pt x="0" y="22"/>
                  <a:pt x="22" y="0"/>
                  <a:pt x="49" y="0"/>
                </a:cubicBezTo>
                <a:cubicBezTo>
                  <a:pt x="76" y="0"/>
                  <a:pt x="97" y="22"/>
                  <a:pt x="97" y="49"/>
                </a:cubicBezTo>
                <a:cubicBezTo>
                  <a:pt x="97" y="49"/>
                  <a:pt x="97" y="49"/>
                  <a:pt x="97" y="49"/>
                </a:cubicBezTo>
                <a:cubicBezTo>
                  <a:pt x="97" y="75"/>
                  <a:pt x="76" y="97"/>
                  <a:pt x="49" y="97"/>
                </a:cubicBezTo>
                <a:cubicBezTo>
                  <a:pt x="22" y="97"/>
                  <a:pt x="0" y="75"/>
                  <a:pt x="0" y="49"/>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9" name="Freeform 24"/>
          <p:cNvSpPr>
            <a:spLocks/>
          </p:cNvSpPr>
          <p:nvPr/>
        </p:nvSpPr>
        <p:spPr bwMode="auto">
          <a:xfrm>
            <a:off x="1690363" y="6406530"/>
            <a:ext cx="153282" cy="158631"/>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1"/>
                  <a:pt x="81" y="0"/>
                  <a:pt x="181" y="0"/>
                </a:cubicBezTo>
                <a:cubicBezTo>
                  <a:pt x="281" y="0"/>
                  <a:pt x="362" y="81"/>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30" name="Freeform 25"/>
          <p:cNvSpPr>
            <a:spLocks/>
          </p:cNvSpPr>
          <p:nvPr/>
        </p:nvSpPr>
        <p:spPr bwMode="auto">
          <a:xfrm>
            <a:off x="1690363" y="6406530"/>
            <a:ext cx="153282" cy="158631"/>
          </a:xfrm>
          <a:custGeom>
            <a:avLst/>
            <a:gdLst>
              <a:gd name="T0" fmla="*/ 0 w 96"/>
              <a:gd name="T1" fmla="*/ 49 h 97"/>
              <a:gd name="T2" fmla="*/ 48 w 96"/>
              <a:gd name="T3" fmla="*/ 0 h 97"/>
              <a:gd name="T4" fmla="*/ 96 w 96"/>
              <a:gd name="T5" fmla="*/ 49 h 97"/>
              <a:gd name="T6" fmla="*/ 96 w 96"/>
              <a:gd name="T7" fmla="*/ 49 h 97"/>
              <a:gd name="T8" fmla="*/ 48 w 96"/>
              <a:gd name="T9" fmla="*/ 97 h 97"/>
              <a:gd name="T10" fmla="*/ 0 w 96"/>
              <a:gd name="T11" fmla="*/ 49 h 97"/>
            </a:gdLst>
            <a:ahLst/>
            <a:cxnLst>
              <a:cxn ang="0">
                <a:pos x="T0" y="T1"/>
              </a:cxn>
              <a:cxn ang="0">
                <a:pos x="T2" y="T3"/>
              </a:cxn>
              <a:cxn ang="0">
                <a:pos x="T4" y="T5"/>
              </a:cxn>
              <a:cxn ang="0">
                <a:pos x="T6" y="T7"/>
              </a:cxn>
              <a:cxn ang="0">
                <a:pos x="T8" y="T9"/>
              </a:cxn>
              <a:cxn ang="0">
                <a:pos x="T10" y="T11"/>
              </a:cxn>
            </a:cxnLst>
            <a:rect l="0" t="0" r="r" b="b"/>
            <a:pathLst>
              <a:path w="96" h="97">
                <a:moveTo>
                  <a:pt x="0" y="49"/>
                </a:moveTo>
                <a:cubicBezTo>
                  <a:pt x="0" y="22"/>
                  <a:pt x="21" y="0"/>
                  <a:pt x="48" y="0"/>
                </a:cubicBezTo>
                <a:cubicBezTo>
                  <a:pt x="75" y="0"/>
                  <a:pt x="96" y="22"/>
                  <a:pt x="96" y="49"/>
                </a:cubicBezTo>
                <a:cubicBezTo>
                  <a:pt x="96" y="49"/>
                  <a:pt x="96" y="49"/>
                  <a:pt x="96" y="49"/>
                </a:cubicBezTo>
                <a:cubicBezTo>
                  <a:pt x="96" y="75"/>
                  <a:pt x="75" y="97"/>
                  <a:pt x="48" y="97"/>
                </a:cubicBezTo>
                <a:cubicBezTo>
                  <a:pt x="21" y="97"/>
                  <a:pt x="0" y="75"/>
                  <a:pt x="0" y="49"/>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1" name="Freeform 26"/>
          <p:cNvSpPr>
            <a:spLocks/>
          </p:cNvSpPr>
          <p:nvPr/>
        </p:nvSpPr>
        <p:spPr bwMode="auto">
          <a:xfrm>
            <a:off x="815378" y="6130152"/>
            <a:ext cx="153282" cy="158631"/>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1"/>
                  <a:pt x="81" y="0"/>
                  <a:pt x="181" y="0"/>
                </a:cubicBezTo>
                <a:cubicBezTo>
                  <a:pt x="281" y="0"/>
                  <a:pt x="362" y="81"/>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20" name="Freeform 27"/>
          <p:cNvSpPr>
            <a:spLocks/>
          </p:cNvSpPr>
          <p:nvPr/>
        </p:nvSpPr>
        <p:spPr bwMode="auto">
          <a:xfrm>
            <a:off x="815378" y="6130152"/>
            <a:ext cx="153282" cy="158631"/>
          </a:xfrm>
          <a:custGeom>
            <a:avLst/>
            <a:gdLst>
              <a:gd name="T0" fmla="*/ 0 w 96"/>
              <a:gd name="T1" fmla="*/ 48 h 97"/>
              <a:gd name="T2" fmla="*/ 48 w 96"/>
              <a:gd name="T3" fmla="*/ 0 h 97"/>
              <a:gd name="T4" fmla="*/ 96 w 96"/>
              <a:gd name="T5" fmla="*/ 48 h 97"/>
              <a:gd name="T6" fmla="*/ 96 w 96"/>
              <a:gd name="T7" fmla="*/ 48 h 97"/>
              <a:gd name="T8" fmla="*/ 48 w 96"/>
              <a:gd name="T9" fmla="*/ 97 h 97"/>
              <a:gd name="T10" fmla="*/ 0 w 96"/>
              <a:gd name="T11" fmla="*/ 48 h 97"/>
            </a:gdLst>
            <a:ahLst/>
            <a:cxnLst>
              <a:cxn ang="0">
                <a:pos x="T0" y="T1"/>
              </a:cxn>
              <a:cxn ang="0">
                <a:pos x="T2" y="T3"/>
              </a:cxn>
              <a:cxn ang="0">
                <a:pos x="T4" y="T5"/>
              </a:cxn>
              <a:cxn ang="0">
                <a:pos x="T6" y="T7"/>
              </a:cxn>
              <a:cxn ang="0">
                <a:pos x="T8" y="T9"/>
              </a:cxn>
              <a:cxn ang="0">
                <a:pos x="T10" y="T11"/>
              </a:cxn>
            </a:cxnLst>
            <a:rect l="0" t="0" r="r" b="b"/>
            <a:pathLst>
              <a:path w="96" h="97">
                <a:moveTo>
                  <a:pt x="0" y="48"/>
                </a:moveTo>
                <a:cubicBezTo>
                  <a:pt x="0" y="21"/>
                  <a:pt x="21" y="0"/>
                  <a:pt x="48" y="0"/>
                </a:cubicBezTo>
                <a:cubicBezTo>
                  <a:pt x="74" y="0"/>
                  <a:pt x="96" y="21"/>
                  <a:pt x="96" y="48"/>
                </a:cubicBezTo>
                <a:cubicBezTo>
                  <a:pt x="96" y="48"/>
                  <a:pt x="96" y="48"/>
                  <a:pt x="96" y="48"/>
                </a:cubicBezTo>
                <a:cubicBezTo>
                  <a:pt x="96" y="75"/>
                  <a:pt x="74" y="97"/>
                  <a:pt x="48" y="97"/>
                </a:cubicBezTo>
                <a:cubicBezTo>
                  <a:pt x="21" y="97"/>
                  <a:pt x="0" y="75"/>
                  <a:pt x="0" y="48"/>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21" name="Freeform 28"/>
          <p:cNvSpPr>
            <a:spLocks/>
          </p:cNvSpPr>
          <p:nvPr/>
        </p:nvSpPr>
        <p:spPr bwMode="auto">
          <a:xfrm>
            <a:off x="2873509" y="5919189"/>
            <a:ext cx="154879" cy="158631"/>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2" y="0"/>
                  <a:pt x="182" y="0"/>
                </a:cubicBezTo>
                <a:cubicBezTo>
                  <a:pt x="282" y="0"/>
                  <a:pt x="363" y="82"/>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25" name="Freeform 29"/>
          <p:cNvSpPr>
            <a:spLocks/>
          </p:cNvSpPr>
          <p:nvPr/>
        </p:nvSpPr>
        <p:spPr bwMode="auto">
          <a:xfrm>
            <a:off x="2873509" y="5919189"/>
            <a:ext cx="154879" cy="158631"/>
          </a:xfrm>
          <a:custGeom>
            <a:avLst/>
            <a:gdLst>
              <a:gd name="T0" fmla="*/ 0 w 97"/>
              <a:gd name="T1" fmla="*/ 48 h 97"/>
              <a:gd name="T2" fmla="*/ 49 w 97"/>
              <a:gd name="T3" fmla="*/ 0 h 97"/>
              <a:gd name="T4" fmla="*/ 97 w 97"/>
              <a:gd name="T5" fmla="*/ 48 h 97"/>
              <a:gd name="T6" fmla="*/ 97 w 97"/>
              <a:gd name="T7" fmla="*/ 48 h 97"/>
              <a:gd name="T8" fmla="*/ 49 w 97"/>
              <a:gd name="T9" fmla="*/ 97 h 97"/>
              <a:gd name="T10" fmla="*/ 0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0" y="48"/>
                </a:moveTo>
                <a:cubicBezTo>
                  <a:pt x="0" y="22"/>
                  <a:pt x="22" y="0"/>
                  <a:pt x="49" y="0"/>
                </a:cubicBezTo>
                <a:cubicBezTo>
                  <a:pt x="75" y="0"/>
                  <a:pt x="97" y="22"/>
                  <a:pt x="97" y="48"/>
                </a:cubicBezTo>
                <a:cubicBezTo>
                  <a:pt x="97" y="48"/>
                  <a:pt x="97" y="48"/>
                  <a:pt x="97" y="48"/>
                </a:cubicBezTo>
                <a:cubicBezTo>
                  <a:pt x="97" y="75"/>
                  <a:pt x="75" y="97"/>
                  <a:pt x="49" y="97"/>
                </a:cubicBezTo>
                <a:cubicBezTo>
                  <a:pt x="22" y="97"/>
                  <a:pt x="0" y="75"/>
                  <a:pt x="0" y="48"/>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26" name="Freeform 30"/>
          <p:cNvSpPr>
            <a:spLocks/>
          </p:cNvSpPr>
          <p:nvPr/>
        </p:nvSpPr>
        <p:spPr bwMode="auto">
          <a:xfrm>
            <a:off x="350742" y="5444931"/>
            <a:ext cx="154879" cy="156996"/>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2"/>
                  <a:pt x="282"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27" name="Freeform 31"/>
          <p:cNvSpPr>
            <a:spLocks/>
          </p:cNvSpPr>
          <p:nvPr/>
        </p:nvSpPr>
        <p:spPr bwMode="auto">
          <a:xfrm>
            <a:off x="350742" y="5444931"/>
            <a:ext cx="154879" cy="156996"/>
          </a:xfrm>
          <a:custGeom>
            <a:avLst/>
            <a:gdLst>
              <a:gd name="T0" fmla="*/ 0 w 97"/>
              <a:gd name="T1" fmla="*/ 48 h 96"/>
              <a:gd name="T2" fmla="*/ 48 w 97"/>
              <a:gd name="T3" fmla="*/ 0 h 96"/>
              <a:gd name="T4" fmla="*/ 97 w 97"/>
              <a:gd name="T5" fmla="*/ 48 h 96"/>
              <a:gd name="T6" fmla="*/ 97 w 97"/>
              <a:gd name="T7" fmla="*/ 48 h 96"/>
              <a:gd name="T8" fmla="*/ 48 w 97"/>
              <a:gd name="T9" fmla="*/ 96 h 96"/>
              <a:gd name="T10" fmla="*/ 0 w 97"/>
              <a:gd name="T11" fmla="*/ 48 h 96"/>
            </a:gdLst>
            <a:ahLst/>
            <a:cxnLst>
              <a:cxn ang="0">
                <a:pos x="T0" y="T1"/>
              </a:cxn>
              <a:cxn ang="0">
                <a:pos x="T2" y="T3"/>
              </a:cxn>
              <a:cxn ang="0">
                <a:pos x="T4" y="T5"/>
              </a:cxn>
              <a:cxn ang="0">
                <a:pos x="T6" y="T7"/>
              </a:cxn>
              <a:cxn ang="0">
                <a:pos x="T8" y="T9"/>
              </a:cxn>
              <a:cxn ang="0">
                <a:pos x="T10" y="T11"/>
              </a:cxn>
            </a:cxnLst>
            <a:rect l="0" t="0" r="r" b="b"/>
            <a:pathLst>
              <a:path w="97" h="96">
                <a:moveTo>
                  <a:pt x="0" y="48"/>
                </a:moveTo>
                <a:cubicBezTo>
                  <a:pt x="0" y="21"/>
                  <a:pt x="22" y="0"/>
                  <a:pt x="48" y="0"/>
                </a:cubicBezTo>
                <a:cubicBezTo>
                  <a:pt x="75" y="0"/>
                  <a:pt x="97" y="21"/>
                  <a:pt x="97" y="48"/>
                </a:cubicBezTo>
                <a:cubicBezTo>
                  <a:pt x="97" y="48"/>
                  <a:pt x="97" y="48"/>
                  <a:pt x="97" y="48"/>
                </a:cubicBezTo>
                <a:cubicBezTo>
                  <a:pt x="97" y="75"/>
                  <a:pt x="75" y="96"/>
                  <a:pt x="48" y="96"/>
                </a:cubicBezTo>
                <a:cubicBezTo>
                  <a:pt x="22" y="96"/>
                  <a:pt x="0" y="75"/>
                  <a:pt x="0" y="48"/>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28" name="Freeform 32"/>
          <p:cNvSpPr>
            <a:spLocks noEditPoints="1"/>
          </p:cNvSpPr>
          <p:nvPr/>
        </p:nvSpPr>
        <p:spPr bwMode="auto">
          <a:xfrm>
            <a:off x="1286401" y="3966554"/>
            <a:ext cx="715316" cy="677044"/>
          </a:xfrm>
          <a:custGeom>
            <a:avLst/>
            <a:gdLst>
              <a:gd name="T0" fmla="*/ 34 w 1680"/>
              <a:gd name="T1" fmla="*/ 1513 h 1552"/>
              <a:gd name="T2" fmla="*/ 163 w 1680"/>
              <a:gd name="T3" fmla="*/ 1518 h 1552"/>
              <a:gd name="T4" fmla="*/ 168 w 1680"/>
              <a:gd name="T5" fmla="*/ 1390 h 1552"/>
              <a:gd name="T6" fmla="*/ 168 w 1680"/>
              <a:gd name="T7" fmla="*/ 1390 h 1552"/>
              <a:gd name="T8" fmla="*/ 39 w 1680"/>
              <a:gd name="T9" fmla="*/ 1385 h 1552"/>
              <a:gd name="T10" fmla="*/ 34 w 1680"/>
              <a:gd name="T11" fmla="*/ 1513 h 1552"/>
              <a:gd name="T12" fmla="*/ 1472 w 1680"/>
              <a:gd name="T13" fmla="*/ 64 h 1552"/>
              <a:gd name="T14" fmla="*/ 1600 w 1680"/>
              <a:gd name="T15" fmla="*/ 192 h 1552"/>
              <a:gd name="T16" fmla="*/ 1680 w 1680"/>
              <a:gd name="T17" fmla="*/ 0 h 1552"/>
              <a:gd name="T18" fmla="*/ 1472 w 1680"/>
              <a:gd name="T19" fmla="*/ 6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1552">
                <a:moveTo>
                  <a:pt x="34" y="1513"/>
                </a:moveTo>
                <a:cubicBezTo>
                  <a:pt x="68" y="1550"/>
                  <a:pt x="126" y="1552"/>
                  <a:pt x="163" y="1518"/>
                </a:cubicBezTo>
                <a:cubicBezTo>
                  <a:pt x="199" y="1484"/>
                  <a:pt x="202" y="1427"/>
                  <a:pt x="168" y="1390"/>
                </a:cubicBezTo>
                <a:cubicBezTo>
                  <a:pt x="168" y="1390"/>
                  <a:pt x="168" y="1390"/>
                  <a:pt x="168" y="1390"/>
                </a:cubicBezTo>
                <a:cubicBezTo>
                  <a:pt x="134" y="1353"/>
                  <a:pt x="76" y="1351"/>
                  <a:pt x="39" y="1385"/>
                </a:cubicBezTo>
                <a:cubicBezTo>
                  <a:pt x="3" y="1419"/>
                  <a:pt x="0" y="1476"/>
                  <a:pt x="34" y="1513"/>
                </a:cubicBezTo>
                <a:close/>
                <a:moveTo>
                  <a:pt x="1472" y="64"/>
                </a:moveTo>
                <a:lnTo>
                  <a:pt x="1600" y="192"/>
                </a:lnTo>
                <a:lnTo>
                  <a:pt x="1680" y="0"/>
                </a:lnTo>
                <a:lnTo>
                  <a:pt x="1472" y="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29" name="Freeform 33"/>
          <p:cNvSpPr>
            <a:spLocks noEditPoints="1"/>
          </p:cNvSpPr>
          <p:nvPr/>
        </p:nvSpPr>
        <p:spPr bwMode="auto">
          <a:xfrm>
            <a:off x="1286401" y="3966554"/>
            <a:ext cx="715316" cy="677044"/>
          </a:xfrm>
          <a:custGeom>
            <a:avLst/>
            <a:gdLst>
              <a:gd name="T0" fmla="*/ 34 w 1680"/>
              <a:gd name="T1" fmla="*/ 1513 h 1552"/>
              <a:gd name="T2" fmla="*/ 163 w 1680"/>
              <a:gd name="T3" fmla="*/ 1518 h 1552"/>
              <a:gd name="T4" fmla="*/ 168 w 1680"/>
              <a:gd name="T5" fmla="*/ 1390 h 1552"/>
              <a:gd name="T6" fmla="*/ 168 w 1680"/>
              <a:gd name="T7" fmla="*/ 1390 h 1552"/>
              <a:gd name="T8" fmla="*/ 39 w 1680"/>
              <a:gd name="T9" fmla="*/ 1385 h 1552"/>
              <a:gd name="T10" fmla="*/ 34 w 1680"/>
              <a:gd name="T11" fmla="*/ 1513 h 1552"/>
              <a:gd name="T12" fmla="*/ 1472 w 1680"/>
              <a:gd name="T13" fmla="*/ 64 h 1552"/>
              <a:gd name="T14" fmla="*/ 1600 w 1680"/>
              <a:gd name="T15" fmla="*/ 192 h 1552"/>
              <a:gd name="T16" fmla="*/ 1680 w 1680"/>
              <a:gd name="T17" fmla="*/ 0 h 1552"/>
              <a:gd name="T18" fmla="*/ 1472 w 1680"/>
              <a:gd name="T19" fmla="*/ 6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1552">
                <a:moveTo>
                  <a:pt x="34" y="1513"/>
                </a:moveTo>
                <a:cubicBezTo>
                  <a:pt x="68" y="1550"/>
                  <a:pt x="126" y="1552"/>
                  <a:pt x="163" y="1518"/>
                </a:cubicBezTo>
                <a:cubicBezTo>
                  <a:pt x="199" y="1484"/>
                  <a:pt x="202" y="1427"/>
                  <a:pt x="168" y="1390"/>
                </a:cubicBezTo>
                <a:cubicBezTo>
                  <a:pt x="168" y="1390"/>
                  <a:pt x="168" y="1390"/>
                  <a:pt x="168" y="1390"/>
                </a:cubicBezTo>
                <a:cubicBezTo>
                  <a:pt x="134" y="1353"/>
                  <a:pt x="76" y="1351"/>
                  <a:pt x="39" y="1385"/>
                </a:cubicBezTo>
                <a:cubicBezTo>
                  <a:pt x="3" y="1419"/>
                  <a:pt x="0" y="1476"/>
                  <a:pt x="34" y="1513"/>
                </a:cubicBezTo>
                <a:moveTo>
                  <a:pt x="1472" y="64"/>
                </a:moveTo>
                <a:lnTo>
                  <a:pt x="1600" y="192"/>
                </a:lnTo>
                <a:lnTo>
                  <a:pt x="1680" y="0"/>
                </a:lnTo>
                <a:lnTo>
                  <a:pt x="1472" y="64"/>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30" name="Line 34"/>
          <p:cNvSpPr>
            <a:spLocks noChangeShapeType="1"/>
          </p:cNvSpPr>
          <p:nvPr/>
        </p:nvSpPr>
        <p:spPr bwMode="auto">
          <a:xfrm flipV="1">
            <a:off x="1355059" y="4023793"/>
            <a:ext cx="584388" cy="551121"/>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31" name="Freeform 35"/>
          <p:cNvSpPr>
            <a:spLocks noEditPoints="1"/>
          </p:cNvSpPr>
          <p:nvPr/>
        </p:nvSpPr>
        <p:spPr bwMode="auto">
          <a:xfrm>
            <a:off x="1955414" y="3924035"/>
            <a:ext cx="557244" cy="678680"/>
          </a:xfrm>
          <a:custGeom>
            <a:avLst/>
            <a:gdLst>
              <a:gd name="T0" fmla="*/ 43 w 1308"/>
              <a:gd name="T1" fmla="*/ 32 h 1557"/>
              <a:gd name="T2" fmla="*/ 32 w 1308"/>
              <a:gd name="T3" fmla="*/ 160 h 1557"/>
              <a:gd name="T4" fmla="*/ 159 w 1308"/>
              <a:gd name="T5" fmla="*/ 171 h 1557"/>
              <a:gd name="T6" fmla="*/ 159 w 1308"/>
              <a:gd name="T7" fmla="*/ 171 h 1557"/>
              <a:gd name="T8" fmla="*/ 171 w 1308"/>
              <a:gd name="T9" fmla="*/ 43 h 1557"/>
              <a:gd name="T10" fmla="*/ 43 w 1308"/>
              <a:gd name="T11" fmla="*/ 32 h 1557"/>
              <a:gd name="T12" fmla="*/ 1260 w 1308"/>
              <a:gd name="T13" fmla="*/ 1349 h 1557"/>
              <a:gd name="T14" fmla="*/ 1132 w 1308"/>
              <a:gd name="T15" fmla="*/ 1477 h 1557"/>
              <a:gd name="T16" fmla="*/ 1308 w 1308"/>
              <a:gd name="T17" fmla="*/ 1557 h 1557"/>
              <a:gd name="T18" fmla="*/ 1260 w 1308"/>
              <a:gd name="T19" fmla="*/ 134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557">
                <a:moveTo>
                  <a:pt x="43" y="32"/>
                </a:moveTo>
                <a:cubicBezTo>
                  <a:pt x="5" y="64"/>
                  <a:pt x="0" y="121"/>
                  <a:pt x="32" y="160"/>
                </a:cubicBezTo>
                <a:cubicBezTo>
                  <a:pt x="64" y="198"/>
                  <a:pt x="121" y="203"/>
                  <a:pt x="159" y="171"/>
                </a:cubicBezTo>
                <a:cubicBezTo>
                  <a:pt x="159" y="171"/>
                  <a:pt x="159" y="171"/>
                  <a:pt x="159" y="171"/>
                </a:cubicBezTo>
                <a:cubicBezTo>
                  <a:pt x="198" y="139"/>
                  <a:pt x="203" y="82"/>
                  <a:pt x="171" y="43"/>
                </a:cubicBezTo>
                <a:cubicBezTo>
                  <a:pt x="139" y="5"/>
                  <a:pt x="82" y="0"/>
                  <a:pt x="43" y="32"/>
                </a:cubicBezTo>
                <a:close/>
                <a:moveTo>
                  <a:pt x="1260" y="1349"/>
                </a:moveTo>
                <a:lnTo>
                  <a:pt x="1132" y="1477"/>
                </a:lnTo>
                <a:lnTo>
                  <a:pt x="1308" y="1557"/>
                </a:lnTo>
                <a:lnTo>
                  <a:pt x="1260" y="13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32" name="Freeform 36"/>
          <p:cNvSpPr>
            <a:spLocks noEditPoints="1"/>
          </p:cNvSpPr>
          <p:nvPr/>
        </p:nvSpPr>
        <p:spPr bwMode="auto">
          <a:xfrm>
            <a:off x="1955414" y="3924035"/>
            <a:ext cx="557244" cy="678680"/>
          </a:xfrm>
          <a:custGeom>
            <a:avLst/>
            <a:gdLst>
              <a:gd name="T0" fmla="*/ 43 w 1308"/>
              <a:gd name="T1" fmla="*/ 32 h 1557"/>
              <a:gd name="T2" fmla="*/ 32 w 1308"/>
              <a:gd name="T3" fmla="*/ 160 h 1557"/>
              <a:gd name="T4" fmla="*/ 159 w 1308"/>
              <a:gd name="T5" fmla="*/ 171 h 1557"/>
              <a:gd name="T6" fmla="*/ 159 w 1308"/>
              <a:gd name="T7" fmla="*/ 171 h 1557"/>
              <a:gd name="T8" fmla="*/ 171 w 1308"/>
              <a:gd name="T9" fmla="*/ 43 h 1557"/>
              <a:gd name="T10" fmla="*/ 43 w 1308"/>
              <a:gd name="T11" fmla="*/ 32 h 1557"/>
              <a:gd name="T12" fmla="*/ 1260 w 1308"/>
              <a:gd name="T13" fmla="*/ 1349 h 1557"/>
              <a:gd name="T14" fmla="*/ 1132 w 1308"/>
              <a:gd name="T15" fmla="*/ 1477 h 1557"/>
              <a:gd name="T16" fmla="*/ 1308 w 1308"/>
              <a:gd name="T17" fmla="*/ 1557 h 1557"/>
              <a:gd name="T18" fmla="*/ 1260 w 1308"/>
              <a:gd name="T19" fmla="*/ 134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557">
                <a:moveTo>
                  <a:pt x="43" y="32"/>
                </a:moveTo>
                <a:cubicBezTo>
                  <a:pt x="5" y="64"/>
                  <a:pt x="0" y="121"/>
                  <a:pt x="32" y="160"/>
                </a:cubicBezTo>
                <a:cubicBezTo>
                  <a:pt x="64" y="198"/>
                  <a:pt x="121" y="203"/>
                  <a:pt x="159" y="171"/>
                </a:cubicBezTo>
                <a:cubicBezTo>
                  <a:pt x="159" y="171"/>
                  <a:pt x="159" y="171"/>
                  <a:pt x="159" y="171"/>
                </a:cubicBezTo>
                <a:cubicBezTo>
                  <a:pt x="198" y="139"/>
                  <a:pt x="203" y="82"/>
                  <a:pt x="171" y="43"/>
                </a:cubicBezTo>
                <a:cubicBezTo>
                  <a:pt x="139" y="5"/>
                  <a:pt x="82" y="0"/>
                  <a:pt x="43" y="32"/>
                </a:cubicBezTo>
                <a:moveTo>
                  <a:pt x="1260" y="1349"/>
                </a:moveTo>
                <a:lnTo>
                  <a:pt x="1132" y="1477"/>
                </a:lnTo>
                <a:lnTo>
                  <a:pt x="1308" y="1557"/>
                </a:lnTo>
                <a:lnTo>
                  <a:pt x="1260" y="1349"/>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33" name="Line 37"/>
          <p:cNvSpPr>
            <a:spLocks noChangeShapeType="1"/>
          </p:cNvSpPr>
          <p:nvPr/>
        </p:nvSpPr>
        <p:spPr bwMode="auto">
          <a:xfrm>
            <a:off x="2022475" y="3995991"/>
            <a:ext cx="442283" cy="54294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34" name="Freeform 38"/>
          <p:cNvSpPr>
            <a:spLocks noEditPoints="1"/>
          </p:cNvSpPr>
          <p:nvPr/>
        </p:nvSpPr>
        <p:spPr bwMode="auto">
          <a:xfrm>
            <a:off x="2472741" y="4558559"/>
            <a:ext cx="148492" cy="672138"/>
          </a:xfrm>
          <a:custGeom>
            <a:avLst/>
            <a:gdLst>
              <a:gd name="T0" fmla="*/ 85 w 350"/>
              <a:gd name="T1" fmla="*/ 6 h 1540"/>
              <a:gd name="T2" fmla="*/ 7 w 350"/>
              <a:gd name="T3" fmla="*/ 107 h 1540"/>
              <a:gd name="T4" fmla="*/ 108 w 350"/>
              <a:gd name="T5" fmla="*/ 186 h 1540"/>
              <a:gd name="T6" fmla="*/ 108 w 350"/>
              <a:gd name="T7" fmla="*/ 186 h 1540"/>
              <a:gd name="T8" fmla="*/ 187 w 350"/>
              <a:gd name="T9" fmla="*/ 85 h 1540"/>
              <a:gd name="T10" fmla="*/ 85 w 350"/>
              <a:gd name="T11" fmla="*/ 6 h 1540"/>
              <a:gd name="T12" fmla="*/ 350 w 350"/>
              <a:gd name="T13" fmla="*/ 1348 h 1540"/>
              <a:gd name="T14" fmla="*/ 158 w 350"/>
              <a:gd name="T15" fmla="*/ 1380 h 1540"/>
              <a:gd name="T16" fmla="*/ 270 w 350"/>
              <a:gd name="T17" fmla="*/ 1540 h 1540"/>
              <a:gd name="T18" fmla="*/ 350 w 350"/>
              <a:gd name="T19" fmla="*/ 1348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1540">
                <a:moveTo>
                  <a:pt x="85" y="6"/>
                </a:moveTo>
                <a:cubicBezTo>
                  <a:pt x="36" y="12"/>
                  <a:pt x="0" y="57"/>
                  <a:pt x="7" y="107"/>
                </a:cubicBezTo>
                <a:cubicBezTo>
                  <a:pt x="13" y="157"/>
                  <a:pt x="58" y="192"/>
                  <a:pt x="108" y="186"/>
                </a:cubicBezTo>
                <a:cubicBezTo>
                  <a:pt x="108" y="186"/>
                  <a:pt x="108" y="186"/>
                  <a:pt x="108" y="186"/>
                </a:cubicBezTo>
                <a:cubicBezTo>
                  <a:pt x="158" y="180"/>
                  <a:pt x="193" y="134"/>
                  <a:pt x="187" y="85"/>
                </a:cubicBezTo>
                <a:cubicBezTo>
                  <a:pt x="181" y="35"/>
                  <a:pt x="135" y="0"/>
                  <a:pt x="85" y="6"/>
                </a:cubicBezTo>
                <a:close/>
                <a:moveTo>
                  <a:pt x="350" y="1348"/>
                </a:moveTo>
                <a:lnTo>
                  <a:pt x="158" y="1380"/>
                </a:lnTo>
                <a:lnTo>
                  <a:pt x="270" y="1540"/>
                </a:lnTo>
                <a:lnTo>
                  <a:pt x="350" y="134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35" name="Freeform 39"/>
          <p:cNvSpPr>
            <a:spLocks noEditPoints="1"/>
          </p:cNvSpPr>
          <p:nvPr/>
        </p:nvSpPr>
        <p:spPr bwMode="auto">
          <a:xfrm>
            <a:off x="2472741" y="4558559"/>
            <a:ext cx="148492" cy="672138"/>
          </a:xfrm>
          <a:custGeom>
            <a:avLst/>
            <a:gdLst>
              <a:gd name="T0" fmla="*/ 85 w 350"/>
              <a:gd name="T1" fmla="*/ 6 h 1540"/>
              <a:gd name="T2" fmla="*/ 7 w 350"/>
              <a:gd name="T3" fmla="*/ 107 h 1540"/>
              <a:gd name="T4" fmla="*/ 108 w 350"/>
              <a:gd name="T5" fmla="*/ 186 h 1540"/>
              <a:gd name="T6" fmla="*/ 108 w 350"/>
              <a:gd name="T7" fmla="*/ 186 h 1540"/>
              <a:gd name="T8" fmla="*/ 187 w 350"/>
              <a:gd name="T9" fmla="*/ 85 h 1540"/>
              <a:gd name="T10" fmla="*/ 85 w 350"/>
              <a:gd name="T11" fmla="*/ 6 h 1540"/>
              <a:gd name="T12" fmla="*/ 350 w 350"/>
              <a:gd name="T13" fmla="*/ 1348 h 1540"/>
              <a:gd name="T14" fmla="*/ 158 w 350"/>
              <a:gd name="T15" fmla="*/ 1380 h 1540"/>
              <a:gd name="T16" fmla="*/ 270 w 350"/>
              <a:gd name="T17" fmla="*/ 1540 h 1540"/>
              <a:gd name="T18" fmla="*/ 350 w 350"/>
              <a:gd name="T19" fmla="*/ 1348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0" h="1540">
                <a:moveTo>
                  <a:pt x="85" y="6"/>
                </a:moveTo>
                <a:cubicBezTo>
                  <a:pt x="36" y="12"/>
                  <a:pt x="0" y="57"/>
                  <a:pt x="7" y="107"/>
                </a:cubicBezTo>
                <a:cubicBezTo>
                  <a:pt x="13" y="157"/>
                  <a:pt x="58" y="192"/>
                  <a:pt x="108" y="186"/>
                </a:cubicBezTo>
                <a:cubicBezTo>
                  <a:pt x="108" y="186"/>
                  <a:pt x="108" y="186"/>
                  <a:pt x="108" y="186"/>
                </a:cubicBezTo>
                <a:cubicBezTo>
                  <a:pt x="158" y="180"/>
                  <a:pt x="193" y="134"/>
                  <a:pt x="187" y="85"/>
                </a:cubicBezTo>
                <a:cubicBezTo>
                  <a:pt x="181" y="35"/>
                  <a:pt x="135" y="0"/>
                  <a:pt x="85" y="6"/>
                </a:cubicBezTo>
                <a:moveTo>
                  <a:pt x="350" y="1348"/>
                </a:moveTo>
                <a:lnTo>
                  <a:pt x="158" y="1380"/>
                </a:lnTo>
                <a:lnTo>
                  <a:pt x="270" y="1540"/>
                </a:lnTo>
                <a:lnTo>
                  <a:pt x="350" y="1348"/>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36" name="Line 40"/>
          <p:cNvSpPr>
            <a:spLocks noChangeShapeType="1"/>
          </p:cNvSpPr>
          <p:nvPr/>
        </p:nvSpPr>
        <p:spPr bwMode="auto">
          <a:xfrm>
            <a:off x="2519045" y="4637057"/>
            <a:ext cx="60674" cy="516778"/>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37" name="Freeform 41"/>
          <p:cNvSpPr>
            <a:spLocks noEditPoints="1"/>
          </p:cNvSpPr>
          <p:nvPr/>
        </p:nvSpPr>
        <p:spPr bwMode="auto">
          <a:xfrm>
            <a:off x="2335425" y="5956803"/>
            <a:ext cx="656239" cy="152090"/>
          </a:xfrm>
          <a:custGeom>
            <a:avLst/>
            <a:gdLst>
              <a:gd name="T0" fmla="*/ 1537 w 1543"/>
              <a:gd name="T1" fmla="*/ 85 h 351"/>
              <a:gd name="T2" fmla="*/ 1435 w 1543"/>
              <a:gd name="T3" fmla="*/ 6 h 351"/>
              <a:gd name="T4" fmla="*/ 1357 w 1543"/>
              <a:gd name="T5" fmla="*/ 107 h 351"/>
              <a:gd name="T6" fmla="*/ 1357 w 1543"/>
              <a:gd name="T7" fmla="*/ 107 h 351"/>
              <a:gd name="T8" fmla="*/ 1458 w 1543"/>
              <a:gd name="T9" fmla="*/ 186 h 351"/>
              <a:gd name="T10" fmla="*/ 1537 w 1543"/>
              <a:gd name="T11" fmla="*/ 85 h 351"/>
              <a:gd name="T12" fmla="*/ 192 w 1543"/>
              <a:gd name="T13" fmla="*/ 351 h 351"/>
              <a:gd name="T14" fmla="*/ 160 w 1543"/>
              <a:gd name="T15" fmla="*/ 159 h 351"/>
              <a:gd name="T16" fmla="*/ 0 w 1543"/>
              <a:gd name="T17" fmla="*/ 271 h 351"/>
              <a:gd name="T18" fmla="*/ 192 w 1543"/>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51">
                <a:moveTo>
                  <a:pt x="1537" y="85"/>
                </a:moveTo>
                <a:cubicBezTo>
                  <a:pt x="1531" y="35"/>
                  <a:pt x="1485" y="0"/>
                  <a:pt x="1435" y="6"/>
                </a:cubicBezTo>
                <a:cubicBezTo>
                  <a:pt x="1386" y="12"/>
                  <a:pt x="1351" y="57"/>
                  <a:pt x="1357" y="107"/>
                </a:cubicBezTo>
                <a:cubicBezTo>
                  <a:pt x="1357" y="107"/>
                  <a:pt x="1357" y="107"/>
                  <a:pt x="1357" y="107"/>
                </a:cubicBezTo>
                <a:cubicBezTo>
                  <a:pt x="1363" y="157"/>
                  <a:pt x="1408" y="192"/>
                  <a:pt x="1458" y="186"/>
                </a:cubicBezTo>
                <a:cubicBezTo>
                  <a:pt x="1508" y="180"/>
                  <a:pt x="1543" y="134"/>
                  <a:pt x="1537" y="85"/>
                </a:cubicBezTo>
                <a:close/>
                <a:moveTo>
                  <a:pt x="192" y="351"/>
                </a:moveTo>
                <a:lnTo>
                  <a:pt x="160" y="159"/>
                </a:lnTo>
                <a:lnTo>
                  <a:pt x="0" y="271"/>
                </a:lnTo>
                <a:lnTo>
                  <a:pt x="192" y="3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38" name="Freeform 42"/>
          <p:cNvSpPr>
            <a:spLocks noEditPoints="1"/>
          </p:cNvSpPr>
          <p:nvPr/>
        </p:nvSpPr>
        <p:spPr bwMode="auto">
          <a:xfrm>
            <a:off x="2335425" y="5956803"/>
            <a:ext cx="656239" cy="152090"/>
          </a:xfrm>
          <a:custGeom>
            <a:avLst/>
            <a:gdLst>
              <a:gd name="T0" fmla="*/ 1537 w 1543"/>
              <a:gd name="T1" fmla="*/ 85 h 351"/>
              <a:gd name="T2" fmla="*/ 1435 w 1543"/>
              <a:gd name="T3" fmla="*/ 6 h 351"/>
              <a:gd name="T4" fmla="*/ 1357 w 1543"/>
              <a:gd name="T5" fmla="*/ 107 h 351"/>
              <a:gd name="T6" fmla="*/ 1357 w 1543"/>
              <a:gd name="T7" fmla="*/ 107 h 351"/>
              <a:gd name="T8" fmla="*/ 1458 w 1543"/>
              <a:gd name="T9" fmla="*/ 186 h 351"/>
              <a:gd name="T10" fmla="*/ 1537 w 1543"/>
              <a:gd name="T11" fmla="*/ 85 h 351"/>
              <a:gd name="T12" fmla="*/ 192 w 1543"/>
              <a:gd name="T13" fmla="*/ 351 h 351"/>
              <a:gd name="T14" fmla="*/ 160 w 1543"/>
              <a:gd name="T15" fmla="*/ 159 h 351"/>
              <a:gd name="T16" fmla="*/ 0 w 1543"/>
              <a:gd name="T17" fmla="*/ 271 h 351"/>
              <a:gd name="T18" fmla="*/ 192 w 1543"/>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51">
                <a:moveTo>
                  <a:pt x="1537" y="85"/>
                </a:moveTo>
                <a:cubicBezTo>
                  <a:pt x="1531" y="35"/>
                  <a:pt x="1485" y="0"/>
                  <a:pt x="1435" y="6"/>
                </a:cubicBezTo>
                <a:cubicBezTo>
                  <a:pt x="1386" y="12"/>
                  <a:pt x="1351" y="57"/>
                  <a:pt x="1357" y="107"/>
                </a:cubicBezTo>
                <a:cubicBezTo>
                  <a:pt x="1357" y="107"/>
                  <a:pt x="1357" y="107"/>
                  <a:pt x="1357" y="107"/>
                </a:cubicBezTo>
                <a:cubicBezTo>
                  <a:pt x="1363" y="157"/>
                  <a:pt x="1408" y="192"/>
                  <a:pt x="1458" y="186"/>
                </a:cubicBezTo>
                <a:cubicBezTo>
                  <a:pt x="1508" y="180"/>
                  <a:pt x="1543" y="134"/>
                  <a:pt x="1537" y="85"/>
                </a:cubicBezTo>
                <a:moveTo>
                  <a:pt x="192" y="351"/>
                </a:moveTo>
                <a:lnTo>
                  <a:pt x="160" y="159"/>
                </a:lnTo>
                <a:lnTo>
                  <a:pt x="0" y="271"/>
                </a:lnTo>
                <a:lnTo>
                  <a:pt x="192" y="351"/>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39" name="Line 43"/>
          <p:cNvSpPr>
            <a:spLocks noChangeShapeType="1"/>
          </p:cNvSpPr>
          <p:nvPr/>
        </p:nvSpPr>
        <p:spPr bwMode="auto">
          <a:xfrm flipH="1">
            <a:off x="2410470" y="6004229"/>
            <a:ext cx="504554" cy="63780"/>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40" name="Freeform 44"/>
          <p:cNvSpPr>
            <a:spLocks noEditPoints="1"/>
          </p:cNvSpPr>
          <p:nvPr/>
        </p:nvSpPr>
        <p:spPr bwMode="auto">
          <a:xfrm>
            <a:off x="2546188" y="5188178"/>
            <a:ext cx="408752" cy="809509"/>
          </a:xfrm>
          <a:custGeom>
            <a:avLst/>
            <a:gdLst>
              <a:gd name="T0" fmla="*/ 64 w 959"/>
              <a:gd name="T1" fmla="*/ 21 h 1856"/>
              <a:gd name="T2" fmla="*/ 21 w 959"/>
              <a:gd name="T3" fmla="*/ 143 h 1856"/>
              <a:gd name="T4" fmla="*/ 143 w 959"/>
              <a:gd name="T5" fmla="*/ 185 h 1856"/>
              <a:gd name="T6" fmla="*/ 143 w 959"/>
              <a:gd name="T7" fmla="*/ 185 h 1856"/>
              <a:gd name="T8" fmla="*/ 185 w 959"/>
              <a:gd name="T9" fmla="*/ 64 h 1856"/>
              <a:gd name="T10" fmla="*/ 64 w 959"/>
              <a:gd name="T11" fmla="*/ 21 h 1856"/>
              <a:gd name="T12" fmla="*/ 959 w 959"/>
              <a:gd name="T13" fmla="*/ 1648 h 1856"/>
              <a:gd name="T14" fmla="*/ 783 w 959"/>
              <a:gd name="T15" fmla="*/ 1728 h 1856"/>
              <a:gd name="T16" fmla="*/ 943 w 959"/>
              <a:gd name="T17" fmla="*/ 1856 h 1856"/>
              <a:gd name="T18" fmla="*/ 959 w 959"/>
              <a:gd name="T19" fmla="*/ 164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1856">
                <a:moveTo>
                  <a:pt x="64" y="21"/>
                </a:moveTo>
                <a:cubicBezTo>
                  <a:pt x="19" y="43"/>
                  <a:pt x="0" y="97"/>
                  <a:pt x="21" y="143"/>
                </a:cubicBezTo>
                <a:cubicBezTo>
                  <a:pt x="43" y="188"/>
                  <a:pt x="97" y="207"/>
                  <a:pt x="143" y="185"/>
                </a:cubicBezTo>
                <a:cubicBezTo>
                  <a:pt x="143" y="185"/>
                  <a:pt x="143" y="185"/>
                  <a:pt x="143" y="185"/>
                </a:cubicBezTo>
                <a:cubicBezTo>
                  <a:pt x="188" y="163"/>
                  <a:pt x="207" y="109"/>
                  <a:pt x="185" y="64"/>
                </a:cubicBezTo>
                <a:cubicBezTo>
                  <a:pt x="163" y="19"/>
                  <a:pt x="109" y="0"/>
                  <a:pt x="64" y="21"/>
                </a:cubicBezTo>
                <a:close/>
                <a:moveTo>
                  <a:pt x="959" y="1648"/>
                </a:moveTo>
                <a:lnTo>
                  <a:pt x="783" y="1728"/>
                </a:lnTo>
                <a:lnTo>
                  <a:pt x="943" y="1856"/>
                </a:lnTo>
                <a:lnTo>
                  <a:pt x="959" y="164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41" name="Freeform 45"/>
          <p:cNvSpPr>
            <a:spLocks noEditPoints="1"/>
          </p:cNvSpPr>
          <p:nvPr/>
        </p:nvSpPr>
        <p:spPr bwMode="auto">
          <a:xfrm>
            <a:off x="2546188" y="5188178"/>
            <a:ext cx="408752" cy="809509"/>
          </a:xfrm>
          <a:custGeom>
            <a:avLst/>
            <a:gdLst>
              <a:gd name="T0" fmla="*/ 64 w 959"/>
              <a:gd name="T1" fmla="*/ 21 h 1856"/>
              <a:gd name="T2" fmla="*/ 21 w 959"/>
              <a:gd name="T3" fmla="*/ 143 h 1856"/>
              <a:gd name="T4" fmla="*/ 143 w 959"/>
              <a:gd name="T5" fmla="*/ 185 h 1856"/>
              <a:gd name="T6" fmla="*/ 143 w 959"/>
              <a:gd name="T7" fmla="*/ 185 h 1856"/>
              <a:gd name="T8" fmla="*/ 185 w 959"/>
              <a:gd name="T9" fmla="*/ 64 h 1856"/>
              <a:gd name="T10" fmla="*/ 64 w 959"/>
              <a:gd name="T11" fmla="*/ 21 h 1856"/>
              <a:gd name="T12" fmla="*/ 959 w 959"/>
              <a:gd name="T13" fmla="*/ 1648 h 1856"/>
              <a:gd name="T14" fmla="*/ 783 w 959"/>
              <a:gd name="T15" fmla="*/ 1728 h 1856"/>
              <a:gd name="T16" fmla="*/ 943 w 959"/>
              <a:gd name="T17" fmla="*/ 1856 h 1856"/>
              <a:gd name="T18" fmla="*/ 959 w 959"/>
              <a:gd name="T19" fmla="*/ 164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1856">
                <a:moveTo>
                  <a:pt x="64" y="21"/>
                </a:moveTo>
                <a:cubicBezTo>
                  <a:pt x="19" y="43"/>
                  <a:pt x="0" y="97"/>
                  <a:pt x="21" y="143"/>
                </a:cubicBezTo>
                <a:cubicBezTo>
                  <a:pt x="43" y="188"/>
                  <a:pt x="97" y="207"/>
                  <a:pt x="143" y="185"/>
                </a:cubicBezTo>
                <a:cubicBezTo>
                  <a:pt x="143" y="185"/>
                  <a:pt x="143" y="185"/>
                  <a:pt x="143" y="185"/>
                </a:cubicBezTo>
                <a:cubicBezTo>
                  <a:pt x="188" y="163"/>
                  <a:pt x="207" y="109"/>
                  <a:pt x="185" y="64"/>
                </a:cubicBezTo>
                <a:cubicBezTo>
                  <a:pt x="163" y="19"/>
                  <a:pt x="109" y="0"/>
                  <a:pt x="64" y="21"/>
                </a:cubicBezTo>
                <a:moveTo>
                  <a:pt x="959" y="1648"/>
                </a:moveTo>
                <a:lnTo>
                  <a:pt x="783" y="1728"/>
                </a:lnTo>
                <a:lnTo>
                  <a:pt x="943" y="1856"/>
                </a:lnTo>
                <a:lnTo>
                  <a:pt x="959" y="1648"/>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42" name="Line 46"/>
          <p:cNvSpPr>
            <a:spLocks noChangeShapeType="1"/>
          </p:cNvSpPr>
          <p:nvPr/>
        </p:nvSpPr>
        <p:spPr bwMode="auto">
          <a:xfrm>
            <a:off x="2608459" y="5271582"/>
            <a:ext cx="306564" cy="65578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43" name="Freeform 47"/>
          <p:cNvSpPr>
            <a:spLocks noEditPoints="1"/>
          </p:cNvSpPr>
          <p:nvPr/>
        </p:nvSpPr>
        <p:spPr bwMode="auto">
          <a:xfrm>
            <a:off x="1770198" y="6032030"/>
            <a:ext cx="606742" cy="454634"/>
          </a:xfrm>
          <a:custGeom>
            <a:avLst/>
            <a:gdLst>
              <a:gd name="T0" fmla="*/ 1398 w 1426"/>
              <a:gd name="T1" fmla="*/ 51 h 1041"/>
              <a:gd name="T2" fmla="*/ 1271 w 1426"/>
              <a:gd name="T3" fmla="*/ 29 h 1041"/>
              <a:gd name="T4" fmla="*/ 1249 w 1426"/>
              <a:gd name="T5" fmla="*/ 155 h 1041"/>
              <a:gd name="T6" fmla="*/ 1249 w 1426"/>
              <a:gd name="T7" fmla="*/ 155 h 1041"/>
              <a:gd name="T8" fmla="*/ 1376 w 1426"/>
              <a:gd name="T9" fmla="*/ 177 h 1041"/>
              <a:gd name="T10" fmla="*/ 1398 w 1426"/>
              <a:gd name="T11" fmla="*/ 51 h 1041"/>
              <a:gd name="T12" fmla="*/ 192 w 1426"/>
              <a:gd name="T13" fmla="*/ 1009 h 1041"/>
              <a:gd name="T14" fmla="*/ 96 w 1426"/>
              <a:gd name="T15" fmla="*/ 865 h 1041"/>
              <a:gd name="T16" fmla="*/ 0 w 1426"/>
              <a:gd name="T17" fmla="*/ 1041 h 1041"/>
              <a:gd name="T18" fmla="*/ 192 w 1426"/>
              <a:gd name="T19" fmla="*/ 100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1041">
                <a:moveTo>
                  <a:pt x="1398" y="51"/>
                </a:moveTo>
                <a:cubicBezTo>
                  <a:pt x="1369" y="10"/>
                  <a:pt x="1312" y="0"/>
                  <a:pt x="1271" y="29"/>
                </a:cubicBezTo>
                <a:cubicBezTo>
                  <a:pt x="1230" y="58"/>
                  <a:pt x="1220" y="115"/>
                  <a:pt x="1249" y="155"/>
                </a:cubicBezTo>
                <a:cubicBezTo>
                  <a:pt x="1249" y="155"/>
                  <a:pt x="1249" y="155"/>
                  <a:pt x="1249" y="155"/>
                </a:cubicBezTo>
                <a:cubicBezTo>
                  <a:pt x="1278" y="196"/>
                  <a:pt x="1335" y="206"/>
                  <a:pt x="1376" y="177"/>
                </a:cubicBezTo>
                <a:cubicBezTo>
                  <a:pt x="1417" y="149"/>
                  <a:pt x="1426" y="92"/>
                  <a:pt x="1398" y="51"/>
                </a:cubicBezTo>
                <a:close/>
                <a:moveTo>
                  <a:pt x="192" y="1009"/>
                </a:moveTo>
                <a:lnTo>
                  <a:pt x="96" y="865"/>
                </a:lnTo>
                <a:lnTo>
                  <a:pt x="0" y="1041"/>
                </a:lnTo>
                <a:lnTo>
                  <a:pt x="192" y="100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44" name="Freeform 48"/>
          <p:cNvSpPr>
            <a:spLocks noEditPoints="1"/>
          </p:cNvSpPr>
          <p:nvPr/>
        </p:nvSpPr>
        <p:spPr bwMode="auto">
          <a:xfrm>
            <a:off x="1770198" y="6032030"/>
            <a:ext cx="606742" cy="454634"/>
          </a:xfrm>
          <a:custGeom>
            <a:avLst/>
            <a:gdLst>
              <a:gd name="T0" fmla="*/ 1398 w 1426"/>
              <a:gd name="T1" fmla="*/ 51 h 1041"/>
              <a:gd name="T2" fmla="*/ 1271 w 1426"/>
              <a:gd name="T3" fmla="*/ 29 h 1041"/>
              <a:gd name="T4" fmla="*/ 1249 w 1426"/>
              <a:gd name="T5" fmla="*/ 155 h 1041"/>
              <a:gd name="T6" fmla="*/ 1249 w 1426"/>
              <a:gd name="T7" fmla="*/ 155 h 1041"/>
              <a:gd name="T8" fmla="*/ 1376 w 1426"/>
              <a:gd name="T9" fmla="*/ 177 h 1041"/>
              <a:gd name="T10" fmla="*/ 1398 w 1426"/>
              <a:gd name="T11" fmla="*/ 51 h 1041"/>
              <a:gd name="T12" fmla="*/ 192 w 1426"/>
              <a:gd name="T13" fmla="*/ 1009 h 1041"/>
              <a:gd name="T14" fmla="*/ 96 w 1426"/>
              <a:gd name="T15" fmla="*/ 865 h 1041"/>
              <a:gd name="T16" fmla="*/ 0 w 1426"/>
              <a:gd name="T17" fmla="*/ 1041 h 1041"/>
              <a:gd name="T18" fmla="*/ 192 w 1426"/>
              <a:gd name="T19" fmla="*/ 100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1041">
                <a:moveTo>
                  <a:pt x="1398" y="51"/>
                </a:moveTo>
                <a:cubicBezTo>
                  <a:pt x="1369" y="10"/>
                  <a:pt x="1312" y="0"/>
                  <a:pt x="1271" y="29"/>
                </a:cubicBezTo>
                <a:cubicBezTo>
                  <a:pt x="1230" y="58"/>
                  <a:pt x="1220" y="115"/>
                  <a:pt x="1249" y="155"/>
                </a:cubicBezTo>
                <a:cubicBezTo>
                  <a:pt x="1249" y="155"/>
                  <a:pt x="1249" y="155"/>
                  <a:pt x="1249" y="155"/>
                </a:cubicBezTo>
                <a:cubicBezTo>
                  <a:pt x="1278" y="196"/>
                  <a:pt x="1335" y="206"/>
                  <a:pt x="1376" y="177"/>
                </a:cubicBezTo>
                <a:cubicBezTo>
                  <a:pt x="1417" y="149"/>
                  <a:pt x="1426" y="92"/>
                  <a:pt x="1398" y="51"/>
                </a:cubicBezTo>
                <a:moveTo>
                  <a:pt x="192" y="1009"/>
                </a:moveTo>
                <a:lnTo>
                  <a:pt x="96" y="865"/>
                </a:lnTo>
                <a:lnTo>
                  <a:pt x="0" y="1041"/>
                </a:lnTo>
                <a:lnTo>
                  <a:pt x="192" y="1009"/>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45" name="Line 49"/>
          <p:cNvSpPr>
            <a:spLocks noChangeShapeType="1"/>
          </p:cNvSpPr>
          <p:nvPr/>
        </p:nvSpPr>
        <p:spPr bwMode="auto">
          <a:xfrm flipH="1">
            <a:off x="1830872" y="6102351"/>
            <a:ext cx="471023" cy="335251"/>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46" name="Freeform 50"/>
          <p:cNvSpPr>
            <a:spLocks noEditPoints="1"/>
          </p:cNvSpPr>
          <p:nvPr/>
        </p:nvSpPr>
        <p:spPr bwMode="auto">
          <a:xfrm>
            <a:off x="892019" y="6193932"/>
            <a:ext cx="918096" cy="336887"/>
          </a:xfrm>
          <a:custGeom>
            <a:avLst/>
            <a:gdLst>
              <a:gd name="T0" fmla="*/ 2144 w 2158"/>
              <a:gd name="T1" fmla="*/ 698 h 773"/>
              <a:gd name="T2" fmla="*/ 2084 w 2158"/>
              <a:gd name="T3" fmla="*/ 585 h 773"/>
              <a:gd name="T4" fmla="*/ 1970 w 2158"/>
              <a:gd name="T5" fmla="*/ 645 h 773"/>
              <a:gd name="T6" fmla="*/ 1970 w 2158"/>
              <a:gd name="T7" fmla="*/ 645 h 773"/>
              <a:gd name="T8" fmla="*/ 2030 w 2158"/>
              <a:gd name="T9" fmla="*/ 758 h 773"/>
              <a:gd name="T10" fmla="*/ 2144 w 2158"/>
              <a:gd name="T11" fmla="*/ 698 h 773"/>
              <a:gd name="T12" fmla="*/ 144 w 2158"/>
              <a:gd name="T13" fmla="*/ 176 h 773"/>
              <a:gd name="T14" fmla="*/ 208 w 2158"/>
              <a:gd name="T15" fmla="*/ 0 h 773"/>
              <a:gd name="T16" fmla="*/ 0 w 2158"/>
              <a:gd name="T17" fmla="*/ 32 h 773"/>
              <a:gd name="T18" fmla="*/ 144 w 2158"/>
              <a:gd name="T19" fmla="*/ 1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8" h="773">
                <a:moveTo>
                  <a:pt x="2144" y="698"/>
                </a:moveTo>
                <a:cubicBezTo>
                  <a:pt x="2158" y="650"/>
                  <a:pt x="2132" y="600"/>
                  <a:pt x="2084" y="585"/>
                </a:cubicBezTo>
                <a:cubicBezTo>
                  <a:pt x="2036" y="570"/>
                  <a:pt x="1985" y="597"/>
                  <a:pt x="1970" y="645"/>
                </a:cubicBezTo>
                <a:cubicBezTo>
                  <a:pt x="1970" y="645"/>
                  <a:pt x="1970" y="645"/>
                  <a:pt x="1970" y="645"/>
                </a:cubicBezTo>
                <a:cubicBezTo>
                  <a:pt x="1956" y="693"/>
                  <a:pt x="1982" y="743"/>
                  <a:pt x="2030" y="758"/>
                </a:cubicBezTo>
                <a:cubicBezTo>
                  <a:pt x="2078" y="773"/>
                  <a:pt x="2129" y="746"/>
                  <a:pt x="2144" y="698"/>
                </a:cubicBezTo>
                <a:close/>
                <a:moveTo>
                  <a:pt x="144" y="176"/>
                </a:moveTo>
                <a:lnTo>
                  <a:pt x="208" y="0"/>
                </a:lnTo>
                <a:lnTo>
                  <a:pt x="0" y="32"/>
                </a:lnTo>
                <a:lnTo>
                  <a:pt x="144"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47" name="Freeform 51"/>
          <p:cNvSpPr>
            <a:spLocks noEditPoints="1"/>
          </p:cNvSpPr>
          <p:nvPr/>
        </p:nvSpPr>
        <p:spPr bwMode="auto">
          <a:xfrm>
            <a:off x="892019" y="6193932"/>
            <a:ext cx="918096" cy="336887"/>
          </a:xfrm>
          <a:custGeom>
            <a:avLst/>
            <a:gdLst>
              <a:gd name="T0" fmla="*/ 2144 w 2158"/>
              <a:gd name="T1" fmla="*/ 698 h 773"/>
              <a:gd name="T2" fmla="*/ 2084 w 2158"/>
              <a:gd name="T3" fmla="*/ 585 h 773"/>
              <a:gd name="T4" fmla="*/ 1970 w 2158"/>
              <a:gd name="T5" fmla="*/ 645 h 773"/>
              <a:gd name="T6" fmla="*/ 1970 w 2158"/>
              <a:gd name="T7" fmla="*/ 645 h 773"/>
              <a:gd name="T8" fmla="*/ 2030 w 2158"/>
              <a:gd name="T9" fmla="*/ 758 h 773"/>
              <a:gd name="T10" fmla="*/ 2144 w 2158"/>
              <a:gd name="T11" fmla="*/ 698 h 773"/>
              <a:gd name="T12" fmla="*/ 144 w 2158"/>
              <a:gd name="T13" fmla="*/ 176 h 773"/>
              <a:gd name="T14" fmla="*/ 208 w 2158"/>
              <a:gd name="T15" fmla="*/ 0 h 773"/>
              <a:gd name="T16" fmla="*/ 0 w 2158"/>
              <a:gd name="T17" fmla="*/ 32 h 773"/>
              <a:gd name="T18" fmla="*/ 144 w 2158"/>
              <a:gd name="T19" fmla="*/ 1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8" h="773">
                <a:moveTo>
                  <a:pt x="2144" y="698"/>
                </a:moveTo>
                <a:cubicBezTo>
                  <a:pt x="2158" y="650"/>
                  <a:pt x="2132" y="600"/>
                  <a:pt x="2084" y="585"/>
                </a:cubicBezTo>
                <a:cubicBezTo>
                  <a:pt x="2036" y="570"/>
                  <a:pt x="1985" y="597"/>
                  <a:pt x="1970" y="645"/>
                </a:cubicBezTo>
                <a:cubicBezTo>
                  <a:pt x="1970" y="645"/>
                  <a:pt x="1970" y="645"/>
                  <a:pt x="1970" y="645"/>
                </a:cubicBezTo>
                <a:cubicBezTo>
                  <a:pt x="1956" y="693"/>
                  <a:pt x="1982" y="743"/>
                  <a:pt x="2030" y="758"/>
                </a:cubicBezTo>
                <a:cubicBezTo>
                  <a:pt x="2078" y="773"/>
                  <a:pt x="2129" y="746"/>
                  <a:pt x="2144" y="698"/>
                </a:cubicBezTo>
                <a:moveTo>
                  <a:pt x="144" y="176"/>
                </a:moveTo>
                <a:lnTo>
                  <a:pt x="208" y="0"/>
                </a:lnTo>
                <a:lnTo>
                  <a:pt x="0" y="32"/>
                </a:lnTo>
                <a:lnTo>
                  <a:pt x="144" y="176"/>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48" name="Line 52"/>
          <p:cNvSpPr>
            <a:spLocks noChangeShapeType="1"/>
          </p:cNvSpPr>
          <p:nvPr/>
        </p:nvSpPr>
        <p:spPr bwMode="auto">
          <a:xfrm flipH="1" flipV="1">
            <a:off x="965467" y="6234816"/>
            <a:ext cx="763217" cy="237129"/>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49" name="Freeform 53"/>
          <p:cNvSpPr>
            <a:spLocks noEditPoints="1"/>
          </p:cNvSpPr>
          <p:nvPr/>
        </p:nvSpPr>
        <p:spPr bwMode="auto">
          <a:xfrm>
            <a:off x="427383" y="5523429"/>
            <a:ext cx="507747" cy="731012"/>
          </a:xfrm>
          <a:custGeom>
            <a:avLst/>
            <a:gdLst>
              <a:gd name="T0" fmla="*/ 1141 w 1192"/>
              <a:gd name="T1" fmla="*/ 1647 h 1676"/>
              <a:gd name="T2" fmla="*/ 1164 w 1192"/>
              <a:gd name="T3" fmla="*/ 1521 h 1676"/>
              <a:gd name="T4" fmla="*/ 1037 w 1192"/>
              <a:gd name="T5" fmla="*/ 1498 h 1676"/>
              <a:gd name="T6" fmla="*/ 1037 w 1192"/>
              <a:gd name="T7" fmla="*/ 1498 h 1676"/>
              <a:gd name="T8" fmla="*/ 1014 w 1192"/>
              <a:gd name="T9" fmla="*/ 1624 h 1676"/>
              <a:gd name="T10" fmla="*/ 1141 w 1192"/>
              <a:gd name="T11" fmla="*/ 1647 h 1676"/>
              <a:gd name="T12" fmla="*/ 32 w 1192"/>
              <a:gd name="T13" fmla="*/ 208 h 1676"/>
              <a:gd name="T14" fmla="*/ 176 w 1192"/>
              <a:gd name="T15" fmla="*/ 96 h 1676"/>
              <a:gd name="T16" fmla="*/ 0 w 1192"/>
              <a:gd name="T17" fmla="*/ 0 h 1676"/>
              <a:gd name="T18" fmla="*/ 32 w 1192"/>
              <a:gd name="T19" fmla="*/ 20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1676">
                <a:moveTo>
                  <a:pt x="1141" y="1647"/>
                </a:moveTo>
                <a:cubicBezTo>
                  <a:pt x="1182" y="1619"/>
                  <a:pt x="1192" y="1562"/>
                  <a:pt x="1164" y="1521"/>
                </a:cubicBezTo>
                <a:cubicBezTo>
                  <a:pt x="1135" y="1480"/>
                  <a:pt x="1079" y="1470"/>
                  <a:pt x="1037" y="1498"/>
                </a:cubicBezTo>
                <a:cubicBezTo>
                  <a:pt x="1037" y="1498"/>
                  <a:pt x="1037" y="1498"/>
                  <a:pt x="1037" y="1498"/>
                </a:cubicBezTo>
                <a:cubicBezTo>
                  <a:pt x="996" y="1527"/>
                  <a:pt x="986" y="1583"/>
                  <a:pt x="1014" y="1624"/>
                </a:cubicBezTo>
                <a:cubicBezTo>
                  <a:pt x="1043" y="1665"/>
                  <a:pt x="1099" y="1676"/>
                  <a:pt x="1141" y="1647"/>
                </a:cubicBezTo>
                <a:close/>
                <a:moveTo>
                  <a:pt x="32" y="208"/>
                </a:moveTo>
                <a:lnTo>
                  <a:pt x="176" y="96"/>
                </a:lnTo>
                <a:lnTo>
                  <a:pt x="0" y="0"/>
                </a:lnTo>
                <a:lnTo>
                  <a:pt x="32" y="20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50" name="Freeform 54"/>
          <p:cNvSpPr>
            <a:spLocks noEditPoints="1"/>
          </p:cNvSpPr>
          <p:nvPr/>
        </p:nvSpPr>
        <p:spPr bwMode="auto">
          <a:xfrm>
            <a:off x="427383" y="5523429"/>
            <a:ext cx="507747" cy="731012"/>
          </a:xfrm>
          <a:custGeom>
            <a:avLst/>
            <a:gdLst>
              <a:gd name="T0" fmla="*/ 1141 w 1192"/>
              <a:gd name="T1" fmla="*/ 1647 h 1676"/>
              <a:gd name="T2" fmla="*/ 1164 w 1192"/>
              <a:gd name="T3" fmla="*/ 1521 h 1676"/>
              <a:gd name="T4" fmla="*/ 1037 w 1192"/>
              <a:gd name="T5" fmla="*/ 1498 h 1676"/>
              <a:gd name="T6" fmla="*/ 1037 w 1192"/>
              <a:gd name="T7" fmla="*/ 1498 h 1676"/>
              <a:gd name="T8" fmla="*/ 1014 w 1192"/>
              <a:gd name="T9" fmla="*/ 1624 h 1676"/>
              <a:gd name="T10" fmla="*/ 1141 w 1192"/>
              <a:gd name="T11" fmla="*/ 1647 h 1676"/>
              <a:gd name="T12" fmla="*/ 32 w 1192"/>
              <a:gd name="T13" fmla="*/ 208 h 1676"/>
              <a:gd name="T14" fmla="*/ 176 w 1192"/>
              <a:gd name="T15" fmla="*/ 96 h 1676"/>
              <a:gd name="T16" fmla="*/ 0 w 1192"/>
              <a:gd name="T17" fmla="*/ 0 h 1676"/>
              <a:gd name="T18" fmla="*/ 32 w 1192"/>
              <a:gd name="T19" fmla="*/ 20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1676">
                <a:moveTo>
                  <a:pt x="1141" y="1647"/>
                </a:moveTo>
                <a:cubicBezTo>
                  <a:pt x="1182" y="1619"/>
                  <a:pt x="1192" y="1562"/>
                  <a:pt x="1164" y="1521"/>
                </a:cubicBezTo>
                <a:cubicBezTo>
                  <a:pt x="1135" y="1480"/>
                  <a:pt x="1079" y="1470"/>
                  <a:pt x="1037" y="1498"/>
                </a:cubicBezTo>
                <a:cubicBezTo>
                  <a:pt x="1037" y="1498"/>
                  <a:pt x="1037" y="1498"/>
                  <a:pt x="1037" y="1498"/>
                </a:cubicBezTo>
                <a:cubicBezTo>
                  <a:pt x="996" y="1527"/>
                  <a:pt x="986" y="1583"/>
                  <a:pt x="1014" y="1624"/>
                </a:cubicBezTo>
                <a:cubicBezTo>
                  <a:pt x="1043" y="1665"/>
                  <a:pt x="1099" y="1676"/>
                  <a:pt x="1141" y="1647"/>
                </a:cubicBezTo>
                <a:moveTo>
                  <a:pt x="32" y="208"/>
                </a:moveTo>
                <a:lnTo>
                  <a:pt x="176" y="96"/>
                </a:lnTo>
                <a:lnTo>
                  <a:pt x="0" y="0"/>
                </a:lnTo>
                <a:lnTo>
                  <a:pt x="32" y="208"/>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51" name="Line 55"/>
          <p:cNvSpPr>
            <a:spLocks noChangeShapeType="1"/>
          </p:cNvSpPr>
          <p:nvPr/>
        </p:nvSpPr>
        <p:spPr bwMode="auto">
          <a:xfrm flipH="1" flipV="1">
            <a:off x="468897" y="5585573"/>
            <a:ext cx="402365" cy="593640"/>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52" name="Freeform 56"/>
          <p:cNvSpPr>
            <a:spLocks noEditPoints="1"/>
          </p:cNvSpPr>
          <p:nvPr/>
        </p:nvSpPr>
        <p:spPr bwMode="auto">
          <a:xfrm>
            <a:off x="387466" y="5320643"/>
            <a:ext cx="1199113" cy="245306"/>
          </a:xfrm>
          <a:custGeom>
            <a:avLst/>
            <a:gdLst>
              <a:gd name="T0" fmla="*/ 8 w 2817"/>
              <a:gd name="T1" fmla="*/ 478 h 561"/>
              <a:gd name="T2" fmla="*/ 111 w 2817"/>
              <a:gd name="T3" fmla="*/ 554 h 561"/>
              <a:gd name="T4" fmla="*/ 187 w 2817"/>
              <a:gd name="T5" fmla="*/ 451 h 561"/>
              <a:gd name="T6" fmla="*/ 187 w 2817"/>
              <a:gd name="T7" fmla="*/ 451 h 561"/>
              <a:gd name="T8" fmla="*/ 84 w 2817"/>
              <a:gd name="T9" fmla="*/ 375 h 561"/>
              <a:gd name="T10" fmla="*/ 8 w 2817"/>
              <a:gd name="T11" fmla="*/ 478 h 561"/>
              <a:gd name="T12" fmla="*/ 2625 w 2817"/>
              <a:gd name="T13" fmla="*/ 0 h 561"/>
              <a:gd name="T14" fmla="*/ 2657 w 2817"/>
              <a:gd name="T15" fmla="*/ 176 h 561"/>
              <a:gd name="T16" fmla="*/ 2817 w 2817"/>
              <a:gd name="T17" fmla="*/ 48 h 561"/>
              <a:gd name="T18" fmla="*/ 2625 w 2817"/>
              <a:gd name="T19"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7" h="561">
                <a:moveTo>
                  <a:pt x="8" y="478"/>
                </a:moveTo>
                <a:cubicBezTo>
                  <a:pt x="15" y="527"/>
                  <a:pt x="61" y="561"/>
                  <a:pt x="111" y="554"/>
                </a:cubicBezTo>
                <a:cubicBezTo>
                  <a:pt x="160" y="547"/>
                  <a:pt x="195" y="500"/>
                  <a:pt x="187" y="451"/>
                </a:cubicBezTo>
                <a:cubicBezTo>
                  <a:pt x="187" y="451"/>
                  <a:pt x="187" y="451"/>
                  <a:pt x="187" y="451"/>
                </a:cubicBezTo>
                <a:cubicBezTo>
                  <a:pt x="180" y="401"/>
                  <a:pt x="134" y="367"/>
                  <a:pt x="84" y="375"/>
                </a:cubicBezTo>
                <a:cubicBezTo>
                  <a:pt x="34" y="382"/>
                  <a:pt x="0" y="428"/>
                  <a:pt x="8" y="478"/>
                </a:cubicBezTo>
                <a:close/>
                <a:moveTo>
                  <a:pt x="2625" y="0"/>
                </a:moveTo>
                <a:lnTo>
                  <a:pt x="2657" y="176"/>
                </a:lnTo>
                <a:lnTo>
                  <a:pt x="2817" y="48"/>
                </a:lnTo>
                <a:lnTo>
                  <a:pt x="26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53" name="Freeform 57"/>
          <p:cNvSpPr>
            <a:spLocks noEditPoints="1"/>
          </p:cNvSpPr>
          <p:nvPr/>
        </p:nvSpPr>
        <p:spPr bwMode="auto">
          <a:xfrm>
            <a:off x="387466" y="5320643"/>
            <a:ext cx="1199113" cy="245306"/>
          </a:xfrm>
          <a:custGeom>
            <a:avLst/>
            <a:gdLst>
              <a:gd name="T0" fmla="*/ 8 w 2817"/>
              <a:gd name="T1" fmla="*/ 478 h 561"/>
              <a:gd name="T2" fmla="*/ 111 w 2817"/>
              <a:gd name="T3" fmla="*/ 554 h 561"/>
              <a:gd name="T4" fmla="*/ 187 w 2817"/>
              <a:gd name="T5" fmla="*/ 451 h 561"/>
              <a:gd name="T6" fmla="*/ 187 w 2817"/>
              <a:gd name="T7" fmla="*/ 451 h 561"/>
              <a:gd name="T8" fmla="*/ 84 w 2817"/>
              <a:gd name="T9" fmla="*/ 375 h 561"/>
              <a:gd name="T10" fmla="*/ 8 w 2817"/>
              <a:gd name="T11" fmla="*/ 478 h 561"/>
              <a:gd name="T12" fmla="*/ 2625 w 2817"/>
              <a:gd name="T13" fmla="*/ 0 h 561"/>
              <a:gd name="T14" fmla="*/ 2657 w 2817"/>
              <a:gd name="T15" fmla="*/ 176 h 561"/>
              <a:gd name="T16" fmla="*/ 2817 w 2817"/>
              <a:gd name="T17" fmla="*/ 48 h 561"/>
              <a:gd name="T18" fmla="*/ 2625 w 2817"/>
              <a:gd name="T19"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7" h="561">
                <a:moveTo>
                  <a:pt x="8" y="478"/>
                </a:moveTo>
                <a:cubicBezTo>
                  <a:pt x="15" y="527"/>
                  <a:pt x="61" y="561"/>
                  <a:pt x="111" y="554"/>
                </a:cubicBezTo>
                <a:cubicBezTo>
                  <a:pt x="160" y="547"/>
                  <a:pt x="195" y="500"/>
                  <a:pt x="187" y="451"/>
                </a:cubicBezTo>
                <a:cubicBezTo>
                  <a:pt x="187" y="451"/>
                  <a:pt x="187" y="451"/>
                  <a:pt x="187" y="451"/>
                </a:cubicBezTo>
                <a:cubicBezTo>
                  <a:pt x="180" y="401"/>
                  <a:pt x="134" y="367"/>
                  <a:pt x="84" y="375"/>
                </a:cubicBezTo>
                <a:cubicBezTo>
                  <a:pt x="34" y="382"/>
                  <a:pt x="0" y="428"/>
                  <a:pt x="8" y="478"/>
                </a:cubicBezTo>
                <a:moveTo>
                  <a:pt x="2625" y="0"/>
                </a:moveTo>
                <a:lnTo>
                  <a:pt x="2657" y="176"/>
                </a:lnTo>
                <a:lnTo>
                  <a:pt x="2817" y="48"/>
                </a:lnTo>
                <a:lnTo>
                  <a:pt x="2625" y="0"/>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54" name="Line 58"/>
          <p:cNvSpPr>
            <a:spLocks noChangeShapeType="1"/>
          </p:cNvSpPr>
          <p:nvPr/>
        </p:nvSpPr>
        <p:spPr bwMode="auto">
          <a:xfrm flipV="1">
            <a:off x="468897" y="5356621"/>
            <a:ext cx="1042637" cy="160267"/>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56" name="AutoShape 63"/>
          <p:cNvSpPr>
            <a:spLocks noChangeAspect="1" noChangeArrowheads="1" noTextEdit="1"/>
          </p:cNvSpPr>
          <p:nvPr/>
        </p:nvSpPr>
        <p:spPr bwMode="auto">
          <a:xfrm>
            <a:off x="3283875" y="1433394"/>
            <a:ext cx="2700000" cy="2700000"/>
          </a:xfrm>
          <a:prstGeom prst="rect">
            <a:avLst/>
          </a:prstGeom>
          <a:solidFill>
            <a:srgbClr val="FFFFFF"/>
          </a:solidFill>
          <a:ln w="19050">
            <a:solidFill>
              <a:schemeClr val="tx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5157" name="Freeform 65"/>
          <p:cNvSpPr>
            <a:spLocks/>
          </p:cNvSpPr>
          <p:nvPr/>
        </p:nvSpPr>
        <p:spPr bwMode="auto">
          <a:xfrm>
            <a:off x="4196743" y="2077580"/>
            <a:ext cx="154415" cy="158140"/>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2"/>
                  <a:pt x="81" y="0"/>
                  <a:pt x="181" y="0"/>
                </a:cubicBezTo>
                <a:cubicBezTo>
                  <a:pt x="281" y="0"/>
                  <a:pt x="362" y="82"/>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58" name="Freeform 66"/>
          <p:cNvSpPr>
            <a:spLocks/>
          </p:cNvSpPr>
          <p:nvPr/>
        </p:nvSpPr>
        <p:spPr bwMode="auto">
          <a:xfrm>
            <a:off x="4196743" y="2077580"/>
            <a:ext cx="154415" cy="158140"/>
          </a:xfrm>
          <a:custGeom>
            <a:avLst/>
            <a:gdLst>
              <a:gd name="T0" fmla="*/ 0 w 136"/>
              <a:gd name="T1" fmla="*/ 69 h 136"/>
              <a:gd name="T2" fmla="*/ 68 w 136"/>
              <a:gd name="T3" fmla="*/ 0 h 136"/>
              <a:gd name="T4" fmla="*/ 136 w 136"/>
              <a:gd name="T5" fmla="*/ 69 h 136"/>
              <a:gd name="T6" fmla="*/ 136 w 136"/>
              <a:gd name="T7" fmla="*/ 69 h 136"/>
              <a:gd name="T8" fmla="*/ 68 w 136"/>
              <a:gd name="T9" fmla="*/ 136 h 136"/>
              <a:gd name="T10" fmla="*/ 0 w 136"/>
              <a:gd name="T11" fmla="*/ 69 h 136"/>
            </a:gdLst>
            <a:ahLst/>
            <a:cxnLst>
              <a:cxn ang="0">
                <a:pos x="T0" y="T1"/>
              </a:cxn>
              <a:cxn ang="0">
                <a:pos x="T2" y="T3"/>
              </a:cxn>
              <a:cxn ang="0">
                <a:pos x="T4" y="T5"/>
              </a:cxn>
              <a:cxn ang="0">
                <a:pos x="T6" y="T7"/>
              </a:cxn>
              <a:cxn ang="0">
                <a:pos x="T8" y="T9"/>
              </a:cxn>
              <a:cxn ang="0">
                <a:pos x="T10" y="T11"/>
              </a:cxn>
            </a:cxnLst>
            <a:rect l="0" t="0" r="r" b="b"/>
            <a:pathLst>
              <a:path w="136" h="136">
                <a:moveTo>
                  <a:pt x="0" y="69"/>
                </a:moveTo>
                <a:cubicBezTo>
                  <a:pt x="0" y="31"/>
                  <a:pt x="30" y="0"/>
                  <a:pt x="68" y="0"/>
                </a:cubicBezTo>
                <a:cubicBezTo>
                  <a:pt x="105" y="0"/>
                  <a:pt x="136" y="31"/>
                  <a:pt x="136" y="69"/>
                </a:cubicBezTo>
                <a:cubicBezTo>
                  <a:pt x="136" y="69"/>
                  <a:pt x="136" y="69"/>
                  <a:pt x="136" y="69"/>
                </a:cubicBezTo>
                <a:cubicBezTo>
                  <a:pt x="136" y="106"/>
                  <a:pt x="105" y="136"/>
                  <a:pt x="68" y="136"/>
                </a:cubicBezTo>
                <a:cubicBezTo>
                  <a:pt x="30" y="136"/>
                  <a:pt x="0" y="106"/>
                  <a:pt x="0" y="69"/>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59" name="Rectangle 67"/>
          <p:cNvSpPr>
            <a:spLocks noChangeArrowheads="1"/>
          </p:cNvSpPr>
          <p:nvPr/>
        </p:nvSpPr>
        <p:spPr bwMode="auto">
          <a:xfrm>
            <a:off x="4748551" y="2577580"/>
            <a:ext cx="388310" cy="202326"/>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5160" name="Rectangle 68"/>
          <p:cNvSpPr>
            <a:spLocks noChangeArrowheads="1"/>
          </p:cNvSpPr>
          <p:nvPr/>
        </p:nvSpPr>
        <p:spPr bwMode="auto">
          <a:xfrm>
            <a:off x="4748551" y="2577580"/>
            <a:ext cx="388310" cy="202326"/>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61" name="Rectangle 69"/>
          <p:cNvSpPr>
            <a:spLocks noChangeArrowheads="1"/>
          </p:cNvSpPr>
          <p:nvPr/>
        </p:nvSpPr>
        <p:spPr bwMode="auto">
          <a:xfrm>
            <a:off x="4803051" y="2633394"/>
            <a:ext cx="288394" cy="9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dirty="0" smtClean="0">
                <a:ln>
                  <a:noFill/>
                </a:ln>
                <a:solidFill>
                  <a:srgbClr val="000000"/>
                </a:solidFill>
                <a:effectLst/>
                <a:latin typeface="Berlin Sans FB Demi" pitchFamily="34" charset="0"/>
              </a:rPr>
              <a:t>Deposito</a:t>
            </a:r>
            <a:endParaRPr kumimoji="0" lang="es-EC" sz="1800" b="0" i="0" u="none" strike="noStrike" cap="none" normalizeH="0" baseline="0" dirty="0" smtClean="0">
              <a:ln>
                <a:noFill/>
              </a:ln>
              <a:solidFill>
                <a:schemeClr val="tx1"/>
              </a:solidFill>
              <a:effectLst/>
              <a:latin typeface="Arial" pitchFamily="34" charset="0"/>
            </a:endParaRPr>
          </a:p>
        </p:txBody>
      </p:sp>
      <p:sp>
        <p:nvSpPr>
          <p:cNvPr id="5162" name="Freeform 70"/>
          <p:cNvSpPr>
            <a:spLocks noEditPoints="1"/>
          </p:cNvSpPr>
          <p:nvPr/>
        </p:nvSpPr>
        <p:spPr bwMode="auto">
          <a:xfrm>
            <a:off x="4235347" y="2158975"/>
            <a:ext cx="77208" cy="591860"/>
          </a:xfrm>
          <a:custGeom>
            <a:avLst/>
            <a:gdLst>
              <a:gd name="T0" fmla="*/ 91 w 182"/>
              <a:gd name="T1" fmla="*/ 1356 h 1356"/>
              <a:gd name="T2" fmla="*/ 182 w 182"/>
              <a:gd name="T3" fmla="*/ 1266 h 1356"/>
              <a:gd name="T4" fmla="*/ 91 w 182"/>
              <a:gd name="T5" fmla="*/ 1175 h 1356"/>
              <a:gd name="T6" fmla="*/ 91 w 182"/>
              <a:gd name="T7" fmla="*/ 1175 h 1356"/>
              <a:gd name="T8" fmla="*/ 0 w 182"/>
              <a:gd name="T9" fmla="*/ 1266 h 1356"/>
              <a:gd name="T10" fmla="*/ 91 w 182"/>
              <a:gd name="T11" fmla="*/ 1356 h 1356"/>
              <a:gd name="T12" fmla="*/ 6 w 182"/>
              <a:gd name="T13" fmla="*/ 176 h 1356"/>
              <a:gd name="T14" fmla="*/ 182 w 182"/>
              <a:gd name="T15" fmla="*/ 176 h 1356"/>
              <a:gd name="T16" fmla="*/ 86 w 182"/>
              <a:gd name="T17" fmla="*/ 0 h 1356"/>
              <a:gd name="T18" fmla="*/ 6 w 182"/>
              <a:gd name="T19" fmla="*/ 17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356">
                <a:moveTo>
                  <a:pt x="91" y="1356"/>
                </a:moveTo>
                <a:cubicBezTo>
                  <a:pt x="141" y="1356"/>
                  <a:pt x="182" y="1316"/>
                  <a:pt x="182" y="1266"/>
                </a:cubicBezTo>
                <a:cubicBezTo>
                  <a:pt x="182" y="1216"/>
                  <a:pt x="141" y="1175"/>
                  <a:pt x="91" y="1175"/>
                </a:cubicBezTo>
                <a:cubicBezTo>
                  <a:pt x="91" y="1175"/>
                  <a:pt x="91" y="1175"/>
                  <a:pt x="91" y="1175"/>
                </a:cubicBezTo>
                <a:cubicBezTo>
                  <a:pt x="41" y="1175"/>
                  <a:pt x="0" y="1216"/>
                  <a:pt x="0" y="1266"/>
                </a:cubicBezTo>
                <a:cubicBezTo>
                  <a:pt x="0" y="1316"/>
                  <a:pt x="41" y="1356"/>
                  <a:pt x="91" y="1356"/>
                </a:cubicBezTo>
                <a:close/>
                <a:moveTo>
                  <a:pt x="6" y="176"/>
                </a:moveTo>
                <a:lnTo>
                  <a:pt x="182" y="176"/>
                </a:lnTo>
                <a:lnTo>
                  <a:pt x="86" y="0"/>
                </a:lnTo>
                <a:lnTo>
                  <a:pt x="6"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63" name="Freeform 71"/>
          <p:cNvSpPr>
            <a:spLocks noEditPoints="1"/>
          </p:cNvSpPr>
          <p:nvPr/>
        </p:nvSpPr>
        <p:spPr bwMode="auto">
          <a:xfrm>
            <a:off x="4235347" y="2158975"/>
            <a:ext cx="77208" cy="591860"/>
          </a:xfrm>
          <a:custGeom>
            <a:avLst/>
            <a:gdLst>
              <a:gd name="T0" fmla="*/ 91 w 182"/>
              <a:gd name="T1" fmla="*/ 1356 h 1356"/>
              <a:gd name="T2" fmla="*/ 182 w 182"/>
              <a:gd name="T3" fmla="*/ 1266 h 1356"/>
              <a:gd name="T4" fmla="*/ 91 w 182"/>
              <a:gd name="T5" fmla="*/ 1175 h 1356"/>
              <a:gd name="T6" fmla="*/ 91 w 182"/>
              <a:gd name="T7" fmla="*/ 1175 h 1356"/>
              <a:gd name="T8" fmla="*/ 0 w 182"/>
              <a:gd name="T9" fmla="*/ 1266 h 1356"/>
              <a:gd name="T10" fmla="*/ 91 w 182"/>
              <a:gd name="T11" fmla="*/ 1356 h 1356"/>
              <a:gd name="T12" fmla="*/ 6 w 182"/>
              <a:gd name="T13" fmla="*/ 176 h 1356"/>
              <a:gd name="T14" fmla="*/ 182 w 182"/>
              <a:gd name="T15" fmla="*/ 176 h 1356"/>
              <a:gd name="T16" fmla="*/ 86 w 182"/>
              <a:gd name="T17" fmla="*/ 0 h 1356"/>
              <a:gd name="T18" fmla="*/ 6 w 182"/>
              <a:gd name="T19" fmla="*/ 17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356">
                <a:moveTo>
                  <a:pt x="91" y="1356"/>
                </a:moveTo>
                <a:cubicBezTo>
                  <a:pt x="141" y="1356"/>
                  <a:pt x="182" y="1316"/>
                  <a:pt x="182" y="1266"/>
                </a:cubicBezTo>
                <a:cubicBezTo>
                  <a:pt x="182" y="1216"/>
                  <a:pt x="141" y="1175"/>
                  <a:pt x="91" y="1175"/>
                </a:cubicBezTo>
                <a:cubicBezTo>
                  <a:pt x="91" y="1175"/>
                  <a:pt x="91" y="1175"/>
                  <a:pt x="91" y="1175"/>
                </a:cubicBezTo>
                <a:cubicBezTo>
                  <a:pt x="41" y="1175"/>
                  <a:pt x="0" y="1216"/>
                  <a:pt x="0" y="1266"/>
                </a:cubicBezTo>
                <a:cubicBezTo>
                  <a:pt x="0" y="1316"/>
                  <a:pt x="41" y="1356"/>
                  <a:pt x="91" y="1356"/>
                </a:cubicBezTo>
                <a:moveTo>
                  <a:pt x="6" y="176"/>
                </a:moveTo>
                <a:lnTo>
                  <a:pt x="182" y="176"/>
                </a:lnTo>
                <a:lnTo>
                  <a:pt x="86" y="0"/>
                </a:lnTo>
                <a:lnTo>
                  <a:pt x="6" y="176"/>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64" name="Line 72"/>
          <p:cNvSpPr>
            <a:spLocks noChangeShapeType="1"/>
          </p:cNvSpPr>
          <p:nvPr/>
        </p:nvSpPr>
        <p:spPr bwMode="auto">
          <a:xfrm flipV="1">
            <a:off x="4271680" y="2235720"/>
            <a:ext cx="0" cy="43255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65" name="Freeform 73"/>
          <p:cNvSpPr>
            <a:spLocks/>
          </p:cNvSpPr>
          <p:nvPr/>
        </p:nvSpPr>
        <p:spPr bwMode="auto">
          <a:xfrm>
            <a:off x="4865498" y="1445022"/>
            <a:ext cx="154415" cy="158140"/>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2"/>
                  <a:pt x="281"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66" name="Freeform 74"/>
          <p:cNvSpPr>
            <a:spLocks/>
          </p:cNvSpPr>
          <p:nvPr/>
        </p:nvSpPr>
        <p:spPr bwMode="auto">
          <a:xfrm>
            <a:off x="4865498" y="1445022"/>
            <a:ext cx="154415" cy="158140"/>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1"/>
                  <a:pt x="31" y="0"/>
                  <a:pt x="68" y="0"/>
                </a:cubicBezTo>
                <a:cubicBezTo>
                  <a:pt x="106" y="0"/>
                  <a:pt x="136" y="31"/>
                  <a:pt x="136" y="68"/>
                </a:cubicBezTo>
                <a:cubicBezTo>
                  <a:pt x="136" y="68"/>
                  <a:pt x="136" y="68"/>
                  <a:pt x="136" y="68"/>
                </a:cubicBezTo>
                <a:cubicBezTo>
                  <a:pt x="136" y="106"/>
                  <a:pt x="106" y="136"/>
                  <a:pt x="68" y="136"/>
                </a:cubicBezTo>
                <a:cubicBezTo>
                  <a:pt x="31"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67" name="Freeform 75"/>
          <p:cNvSpPr>
            <a:spLocks/>
          </p:cNvSpPr>
          <p:nvPr/>
        </p:nvSpPr>
        <p:spPr bwMode="auto">
          <a:xfrm>
            <a:off x="5380973" y="2077580"/>
            <a:ext cx="154415" cy="158140"/>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2" y="0"/>
                  <a:pt x="182" y="0"/>
                </a:cubicBezTo>
                <a:cubicBezTo>
                  <a:pt x="282" y="0"/>
                  <a:pt x="363" y="82"/>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68" name="Freeform 76"/>
          <p:cNvSpPr>
            <a:spLocks/>
          </p:cNvSpPr>
          <p:nvPr/>
        </p:nvSpPr>
        <p:spPr bwMode="auto">
          <a:xfrm>
            <a:off x="5380973" y="2077580"/>
            <a:ext cx="154415" cy="158140"/>
          </a:xfrm>
          <a:custGeom>
            <a:avLst/>
            <a:gdLst>
              <a:gd name="T0" fmla="*/ 0 w 136"/>
              <a:gd name="T1" fmla="*/ 69 h 136"/>
              <a:gd name="T2" fmla="*/ 68 w 136"/>
              <a:gd name="T3" fmla="*/ 0 h 136"/>
              <a:gd name="T4" fmla="*/ 136 w 136"/>
              <a:gd name="T5" fmla="*/ 69 h 136"/>
              <a:gd name="T6" fmla="*/ 136 w 136"/>
              <a:gd name="T7" fmla="*/ 69 h 136"/>
              <a:gd name="T8" fmla="*/ 68 w 136"/>
              <a:gd name="T9" fmla="*/ 136 h 136"/>
              <a:gd name="T10" fmla="*/ 0 w 136"/>
              <a:gd name="T11" fmla="*/ 69 h 136"/>
            </a:gdLst>
            <a:ahLst/>
            <a:cxnLst>
              <a:cxn ang="0">
                <a:pos x="T0" y="T1"/>
              </a:cxn>
              <a:cxn ang="0">
                <a:pos x="T2" y="T3"/>
              </a:cxn>
              <a:cxn ang="0">
                <a:pos x="T4" y="T5"/>
              </a:cxn>
              <a:cxn ang="0">
                <a:pos x="T6" y="T7"/>
              </a:cxn>
              <a:cxn ang="0">
                <a:pos x="T8" y="T9"/>
              </a:cxn>
              <a:cxn ang="0">
                <a:pos x="T10" y="T11"/>
              </a:cxn>
            </a:cxnLst>
            <a:rect l="0" t="0" r="r" b="b"/>
            <a:pathLst>
              <a:path w="136" h="136">
                <a:moveTo>
                  <a:pt x="0" y="69"/>
                </a:moveTo>
                <a:cubicBezTo>
                  <a:pt x="0" y="31"/>
                  <a:pt x="30" y="0"/>
                  <a:pt x="68" y="0"/>
                </a:cubicBezTo>
                <a:cubicBezTo>
                  <a:pt x="105" y="0"/>
                  <a:pt x="136" y="31"/>
                  <a:pt x="136" y="69"/>
                </a:cubicBezTo>
                <a:cubicBezTo>
                  <a:pt x="136" y="69"/>
                  <a:pt x="136" y="69"/>
                  <a:pt x="136" y="69"/>
                </a:cubicBezTo>
                <a:cubicBezTo>
                  <a:pt x="136" y="106"/>
                  <a:pt x="105" y="136"/>
                  <a:pt x="68" y="136"/>
                </a:cubicBezTo>
                <a:cubicBezTo>
                  <a:pt x="30" y="136"/>
                  <a:pt x="0" y="106"/>
                  <a:pt x="0" y="69"/>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69" name="Freeform 77"/>
          <p:cNvSpPr>
            <a:spLocks/>
          </p:cNvSpPr>
          <p:nvPr/>
        </p:nvSpPr>
        <p:spPr bwMode="auto">
          <a:xfrm>
            <a:off x="5458181" y="2711301"/>
            <a:ext cx="154415" cy="158140"/>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1"/>
                  <a:pt x="281"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70" name="Freeform 78"/>
          <p:cNvSpPr>
            <a:spLocks/>
          </p:cNvSpPr>
          <p:nvPr/>
        </p:nvSpPr>
        <p:spPr bwMode="auto">
          <a:xfrm>
            <a:off x="5458181" y="2711301"/>
            <a:ext cx="154415" cy="158140"/>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0"/>
                  <a:pt x="30" y="0"/>
                  <a:pt x="68" y="0"/>
                </a:cubicBezTo>
                <a:cubicBezTo>
                  <a:pt x="105" y="0"/>
                  <a:pt x="136" y="30"/>
                  <a:pt x="136" y="68"/>
                </a:cubicBezTo>
                <a:cubicBezTo>
                  <a:pt x="136" y="68"/>
                  <a:pt x="136" y="68"/>
                  <a:pt x="136" y="68"/>
                </a:cubicBezTo>
                <a:cubicBezTo>
                  <a:pt x="136" y="105"/>
                  <a:pt x="105" y="136"/>
                  <a:pt x="68" y="136"/>
                </a:cubicBezTo>
                <a:cubicBezTo>
                  <a:pt x="30" y="136"/>
                  <a:pt x="0" y="105"/>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71" name="Freeform 79"/>
          <p:cNvSpPr>
            <a:spLocks/>
          </p:cNvSpPr>
          <p:nvPr/>
        </p:nvSpPr>
        <p:spPr bwMode="auto">
          <a:xfrm>
            <a:off x="5200444" y="3555487"/>
            <a:ext cx="154415" cy="158140"/>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1"/>
                  <a:pt x="282"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72" name="Freeform 80"/>
          <p:cNvSpPr>
            <a:spLocks/>
          </p:cNvSpPr>
          <p:nvPr/>
        </p:nvSpPr>
        <p:spPr bwMode="auto">
          <a:xfrm>
            <a:off x="5200444" y="3555487"/>
            <a:ext cx="154415" cy="158140"/>
          </a:xfrm>
          <a:custGeom>
            <a:avLst/>
            <a:gdLst>
              <a:gd name="T0" fmla="*/ 0 w 136"/>
              <a:gd name="T1" fmla="*/ 67 h 136"/>
              <a:gd name="T2" fmla="*/ 68 w 136"/>
              <a:gd name="T3" fmla="*/ 0 h 136"/>
              <a:gd name="T4" fmla="*/ 136 w 136"/>
              <a:gd name="T5" fmla="*/ 67 h 136"/>
              <a:gd name="T6" fmla="*/ 136 w 136"/>
              <a:gd name="T7" fmla="*/ 67 h 136"/>
              <a:gd name="T8" fmla="*/ 68 w 136"/>
              <a:gd name="T9" fmla="*/ 136 h 136"/>
              <a:gd name="T10" fmla="*/ 0 w 136"/>
              <a:gd name="T11" fmla="*/ 67 h 136"/>
            </a:gdLst>
            <a:ahLst/>
            <a:cxnLst>
              <a:cxn ang="0">
                <a:pos x="T0" y="T1"/>
              </a:cxn>
              <a:cxn ang="0">
                <a:pos x="T2" y="T3"/>
              </a:cxn>
              <a:cxn ang="0">
                <a:pos x="T4" y="T5"/>
              </a:cxn>
              <a:cxn ang="0">
                <a:pos x="T6" y="T7"/>
              </a:cxn>
              <a:cxn ang="0">
                <a:pos x="T8" y="T9"/>
              </a:cxn>
              <a:cxn ang="0">
                <a:pos x="T10" y="T11"/>
              </a:cxn>
            </a:cxnLst>
            <a:rect l="0" t="0" r="r" b="b"/>
            <a:pathLst>
              <a:path w="136" h="136">
                <a:moveTo>
                  <a:pt x="0" y="67"/>
                </a:moveTo>
                <a:cubicBezTo>
                  <a:pt x="0" y="30"/>
                  <a:pt x="30" y="0"/>
                  <a:pt x="68" y="0"/>
                </a:cubicBezTo>
                <a:cubicBezTo>
                  <a:pt x="106" y="0"/>
                  <a:pt x="136" y="30"/>
                  <a:pt x="136" y="67"/>
                </a:cubicBezTo>
                <a:cubicBezTo>
                  <a:pt x="136" y="67"/>
                  <a:pt x="136" y="67"/>
                  <a:pt x="136" y="67"/>
                </a:cubicBezTo>
                <a:cubicBezTo>
                  <a:pt x="136" y="105"/>
                  <a:pt x="106" y="136"/>
                  <a:pt x="68" y="136"/>
                </a:cubicBezTo>
                <a:cubicBezTo>
                  <a:pt x="30" y="136"/>
                  <a:pt x="0" y="105"/>
                  <a:pt x="0" y="67"/>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73" name="Freeform 81"/>
          <p:cNvSpPr>
            <a:spLocks/>
          </p:cNvSpPr>
          <p:nvPr/>
        </p:nvSpPr>
        <p:spPr bwMode="auto">
          <a:xfrm>
            <a:off x="4633875" y="3963627"/>
            <a:ext cx="154415" cy="158140"/>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1"/>
                  <a:pt x="81" y="0"/>
                  <a:pt x="181" y="0"/>
                </a:cubicBezTo>
                <a:cubicBezTo>
                  <a:pt x="281" y="0"/>
                  <a:pt x="362" y="81"/>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74" name="Freeform 82"/>
          <p:cNvSpPr>
            <a:spLocks/>
          </p:cNvSpPr>
          <p:nvPr/>
        </p:nvSpPr>
        <p:spPr bwMode="auto">
          <a:xfrm>
            <a:off x="4633875" y="3963627"/>
            <a:ext cx="154415" cy="158140"/>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0"/>
                  <a:pt x="31" y="0"/>
                  <a:pt x="68" y="0"/>
                </a:cubicBezTo>
                <a:cubicBezTo>
                  <a:pt x="106" y="0"/>
                  <a:pt x="136" y="30"/>
                  <a:pt x="136" y="68"/>
                </a:cubicBezTo>
                <a:cubicBezTo>
                  <a:pt x="136" y="68"/>
                  <a:pt x="136" y="68"/>
                  <a:pt x="136" y="68"/>
                </a:cubicBezTo>
                <a:cubicBezTo>
                  <a:pt x="136" y="106"/>
                  <a:pt x="106" y="136"/>
                  <a:pt x="68" y="136"/>
                </a:cubicBezTo>
                <a:cubicBezTo>
                  <a:pt x="31"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75" name="Freeform 83"/>
          <p:cNvSpPr>
            <a:spLocks/>
          </p:cNvSpPr>
          <p:nvPr/>
        </p:nvSpPr>
        <p:spPr bwMode="auto">
          <a:xfrm>
            <a:off x="3758476" y="3686882"/>
            <a:ext cx="154415" cy="158140"/>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1"/>
                  <a:pt x="81" y="0"/>
                  <a:pt x="181" y="0"/>
                </a:cubicBezTo>
                <a:cubicBezTo>
                  <a:pt x="281" y="0"/>
                  <a:pt x="362" y="81"/>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76" name="Freeform 84"/>
          <p:cNvSpPr>
            <a:spLocks/>
          </p:cNvSpPr>
          <p:nvPr/>
        </p:nvSpPr>
        <p:spPr bwMode="auto">
          <a:xfrm>
            <a:off x="3758476" y="3686882"/>
            <a:ext cx="154415" cy="158140"/>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0"/>
                  <a:pt x="31" y="0"/>
                  <a:pt x="68" y="0"/>
                </a:cubicBezTo>
                <a:cubicBezTo>
                  <a:pt x="106" y="0"/>
                  <a:pt x="136" y="30"/>
                  <a:pt x="136" y="68"/>
                </a:cubicBezTo>
                <a:cubicBezTo>
                  <a:pt x="136" y="68"/>
                  <a:pt x="136" y="68"/>
                  <a:pt x="136" y="68"/>
                </a:cubicBezTo>
                <a:cubicBezTo>
                  <a:pt x="136" y="106"/>
                  <a:pt x="106" y="136"/>
                  <a:pt x="68" y="136"/>
                </a:cubicBezTo>
                <a:cubicBezTo>
                  <a:pt x="31"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77" name="Freeform 85"/>
          <p:cNvSpPr>
            <a:spLocks/>
          </p:cNvSpPr>
          <p:nvPr/>
        </p:nvSpPr>
        <p:spPr bwMode="auto">
          <a:xfrm>
            <a:off x="5818105" y="3475254"/>
            <a:ext cx="154415" cy="158140"/>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2" y="0"/>
                  <a:pt x="182" y="0"/>
                </a:cubicBezTo>
                <a:cubicBezTo>
                  <a:pt x="282" y="0"/>
                  <a:pt x="363" y="82"/>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78" name="Freeform 86"/>
          <p:cNvSpPr>
            <a:spLocks/>
          </p:cNvSpPr>
          <p:nvPr/>
        </p:nvSpPr>
        <p:spPr bwMode="auto">
          <a:xfrm>
            <a:off x="5818105" y="3475254"/>
            <a:ext cx="154415" cy="158140"/>
          </a:xfrm>
          <a:custGeom>
            <a:avLst/>
            <a:gdLst>
              <a:gd name="T0" fmla="*/ 0 w 136"/>
              <a:gd name="T1" fmla="*/ 69 h 136"/>
              <a:gd name="T2" fmla="*/ 68 w 136"/>
              <a:gd name="T3" fmla="*/ 0 h 136"/>
              <a:gd name="T4" fmla="*/ 136 w 136"/>
              <a:gd name="T5" fmla="*/ 69 h 136"/>
              <a:gd name="T6" fmla="*/ 136 w 136"/>
              <a:gd name="T7" fmla="*/ 69 h 136"/>
              <a:gd name="T8" fmla="*/ 68 w 136"/>
              <a:gd name="T9" fmla="*/ 136 h 136"/>
              <a:gd name="T10" fmla="*/ 0 w 136"/>
              <a:gd name="T11" fmla="*/ 69 h 136"/>
            </a:gdLst>
            <a:ahLst/>
            <a:cxnLst>
              <a:cxn ang="0">
                <a:pos x="T0" y="T1"/>
              </a:cxn>
              <a:cxn ang="0">
                <a:pos x="T2" y="T3"/>
              </a:cxn>
              <a:cxn ang="0">
                <a:pos x="T4" y="T5"/>
              </a:cxn>
              <a:cxn ang="0">
                <a:pos x="T6" y="T7"/>
              </a:cxn>
              <a:cxn ang="0">
                <a:pos x="T8" y="T9"/>
              </a:cxn>
              <a:cxn ang="0">
                <a:pos x="T10" y="T11"/>
              </a:cxn>
            </a:cxnLst>
            <a:rect l="0" t="0" r="r" b="b"/>
            <a:pathLst>
              <a:path w="136" h="136">
                <a:moveTo>
                  <a:pt x="0" y="69"/>
                </a:moveTo>
                <a:cubicBezTo>
                  <a:pt x="0" y="31"/>
                  <a:pt x="31" y="0"/>
                  <a:pt x="68" y="0"/>
                </a:cubicBezTo>
                <a:cubicBezTo>
                  <a:pt x="106" y="0"/>
                  <a:pt x="136" y="31"/>
                  <a:pt x="136" y="69"/>
                </a:cubicBezTo>
                <a:cubicBezTo>
                  <a:pt x="136" y="69"/>
                  <a:pt x="136" y="69"/>
                  <a:pt x="136" y="69"/>
                </a:cubicBezTo>
                <a:cubicBezTo>
                  <a:pt x="136" y="106"/>
                  <a:pt x="106" y="136"/>
                  <a:pt x="68" y="136"/>
                </a:cubicBezTo>
                <a:cubicBezTo>
                  <a:pt x="31" y="136"/>
                  <a:pt x="0" y="106"/>
                  <a:pt x="0" y="69"/>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82" name="Freeform 87"/>
          <p:cNvSpPr>
            <a:spLocks/>
          </p:cNvSpPr>
          <p:nvPr/>
        </p:nvSpPr>
        <p:spPr bwMode="auto">
          <a:xfrm>
            <a:off x="3295229" y="3000836"/>
            <a:ext cx="154415" cy="158140"/>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2"/>
                  <a:pt x="282"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83" name="Freeform 88"/>
          <p:cNvSpPr>
            <a:spLocks/>
          </p:cNvSpPr>
          <p:nvPr/>
        </p:nvSpPr>
        <p:spPr bwMode="auto">
          <a:xfrm>
            <a:off x="3295229" y="3000836"/>
            <a:ext cx="154415" cy="158140"/>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1"/>
                  <a:pt x="30" y="0"/>
                  <a:pt x="68" y="0"/>
                </a:cubicBezTo>
                <a:cubicBezTo>
                  <a:pt x="106" y="0"/>
                  <a:pt x="136" y="31"/>
                  <a:pt x="136" y="68"/>
                </a:cubicBezTo>
                <a:cubicBezTo>
                  <a:pt x="136" y="68"/>
                  <a:pt x="136" y="68"/>
                  <a:pt x="136" y="68"/>
                </a:cubicBezTo>
                <a:cubicBezTo>
                  <a:pt x="136" y="106"/>
                  <a:pt x="106" y="136"/>
                  <a:pt x="68" y="136"/>
                </a:cubicBezTo>
                <a:cubicBezTo>
                  <a:pt x="30"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84" name="Freeform 89"/>
          <p:cNvSpPr>
            <a:spLocks noEditPoints="1"/>
          </p:cNvSpPr>
          <p:nvPr/>
        </p:nvSpPr>
        <p:spPr bwMode="auto">
          <a:xfrm>
            <a:off x="4230805" y="1524092"/>
            <a:ext cx="715307" cy="676744"/>
          </a:xfrm>
          <a:custGeom>
            <a:avLst/>
            <a:gdLst>
              <a:gd name="T0" fmla="*/ 34 w 1680"/>
              <a:gd name="T1" fmla="*/ 1513 h 1552"/>
              <a:gd name="T2" fmla="*/ 163 w 1680"/>
              <a:gd name="T3" fmla="*/ 1518 h 1552"/>
              <a:gd name="T4" fmla="*/ 168 w 1680"/>
              <a:gd name="T5" fmla="*/ 1390 h 1552"/>
              <a:gd name="T6" fmla="*/ 168 w 1680"/>
              <a:gd name="T7" fmla="*/ 1390 h 1552"/>
              <a:gd name="T8" fmla="*/ 39 w 1680"/>
              <a:gd name="T9" fmla="*/ 1385 h 1552"/>
              <a:gd name="T10" fmla="*/ 34 w 1680"/>
              <a:gd name="T11" fmla="*/ 1513 h 1552"/>
              <a:gd name="T12" fmla="*/ 1472 w 1680"/>
              <a:gd name="T13" fmla="*/ 64 h 1552"/>
              <a:gd name="T14" fmla="*/ 1600 w 1680"/>
              <a:gd name="T15" fmla="*/ 192 h 1552"/>
              <a:gd name="T16" fmla="*/ 1680 w 1680"/>
              <a:gd name="T17" fmla="*/ 0 h 1552"/>
              <a:gd name="T18" fmla="*/ 1472 w 1680"/>
              <a:gd name="T19" fmla="*/ 6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1552">
                <a:moveTo>
                  <a:pt x="34" y="1513"/>
                </a:moveTo>
                <a:cubicBezTo>
                  <a:pt x="68" y="1550"/>
                  <a:pt x="126" y="1552"/>
                  <a:pt x="163" y="1518"/>
                </a:cubicBezTo>
                <a:cubicBezTo>
                  <a:pt x="199" y="1484"/>
                  <a:pt x="202" y="1427"/>
                  <a:pt x="168" y="1390"/>
                </a:cubicBezTo>
                <a:cubicBezTo>
                  <a:pt x="168" y="1390"/>
                  <a:pt x="168" y="1390"/>
                  <a:pt x="168" y="1390"/>
                </a:cubicBezTo>
                <a:cubicBezTo>
                  <a:pt x="134" y="1353"/>
                  <a:pt x="76" y="1351"/>
                  <a:pt x="39" y="1385"/>
                </a:cubicBezTo>
                <a:cubicBezTo>
                  <a:pt x="3" y="1419"/>
                  <a:pt x="0" y="1476"/>
                  <a:pt x="34" y="1513"/>
                </a:cubicBezTo>
                <a:close/>
                <a:moveTo>
                  <a:pt x="1472" y="64"/>
                </a:moveTo>
                <a:lnTo>
                  <a:pt x="1600" y="192"/>
                </a:lnTo>
                <a:lnTo>
                  <a:pt x="1680" y="0"/>
                </a:lnTo>
                <a:lnTo>
                  <a:pt x="1472" y="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85" name="Freeform 90"/>
          <p:cNvSpPr>
            <a:spLocks noEditPoints="1"/>
          </p:cNvSpPr>
          <p:nvPr/>
        </p:nvSpPr>
        <p:spPr bwMode="auto">
          <a:xfrm>
            <a:off x="4230805" y="1524092"/>
            <a:ext cx="715307" cy="676744"/>
          </a:xfrm>
          <a:custGeom>
            <a:avLst/>
            <a:gdLst>
              <a:gd name="T0" fmla="*/ 34 w 1680"/>
              <a:gd name="T1" fmla="*/ 1513 h 1552"/>
              <a:gd name="T2" fmla="*/ 163 w 1680"/>
              <a:gd name="T3" fmla="*/ 1518 h 1552"/>
              <a:gd name="T4" fmla="*/ 168 w 1680"/>
              <a:gd name="T5" fmla="*/ 1390 h 1552"/>
              <a:gd name="T6" fmla="*/ 168 w 1680"/>
              <a:gd name="T7" fmla="*/ 1390 h 1552"/>
              <a:gd name="T8" fmla="*/ 39 w 1680"/>
              <a:gd name="T9" fmla="*/ 1385 h 1552"/>
              <a:gd name="T10" fmla="*/ 34 w 1680"/>
              <a:gd name="T11" fmla="*/ 1513 h 1552"/>
              <a:gd name="T12" fmla="*/ 1472 w 1680"/>
              <a:gd name="T13" fmla="*/ 64 h 1552"/>
              <a:gd name="T14" fmla="*/ 1600 w 1680"/>
              <a:gd name="T15" fmla="*/ 192 h 1552"/>
              <a:gd name="T16" fmla="*/ 1680 w 1680"/>
              <a:gd name="T17" fmla="*/ 0 h 1552"/>
              <a:gd name="T18" fmla="*/ 1472 w 1680"/>
              <a:gd name="T19" fmla="*/ 6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1552">
                <a:moveTo>
                  <a:pt x="34" y="1513"/>
                </a:moveTo>
                <a:cubicBezTo>
                  <a:pt x="68" y="1550"/>
                  <a:pt x="126" y="1552"/>
                  <a:pt x="163" y="1518"/>
                </a:cubicBezTo>
                <a:cubicBezTo>
                  <a:pt x="199" y="1484"/>
                  <a:pt x="202" y="1427"/>
                  <a:pt x="168" y="1390"/>
                </a:cubicBezTo>
                <a:cubicBezTo>
                  <a:pt x="168" y="1390"/>
                  <a:pt x="168" y="1390"/>
                  <a:pt x="168" y="1390"/>
                </a:cubicBezTo>
                <a:cubicBezTo>
                  <a:pt x="134" y="1353"/>
                  <a:pt x="76" y="1351"/>
                  <a:pt x="39" y="1385"/>
                </a:cubicBezTo>
                <a:cubicBezTo>
                  <a:pt x="3" y="1419"/>
                  <a:pt x="0" y="1476"/>
                  <a:pt x="34" y="1513"/>
                </a:cubicBezTo>
                <a:moveTo>
                  <a:pt x="1472" y="64"/>
                </a:moveTo>
                <a:lnTo>
                  <a:pt x="1600" y="192"/>
                </a:lnTo>
                <a:lnTo>
                  <a:pt x="1680" y="0"/>
                </a:lnTo>
                <a:lnTo>
                  <a:pt x="1472" y="64"/>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86" name="Line 91"/>
          <p:cNvSpPr>
            <a:spLocks noChangeShapeType="1"/>
          </p:cNvSpPr>
          <p:nvPr/>
        </p:nvSpPr>
        <p:spPr bwMode="auto">
          <a:xfrm flipV="1">
            <a:off x="4298930" y="1579906"/>
            <a:ext cx="585870" cy="551163"/>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87" name="Freeform 92"/>
          <p:cNvSpPr>
            <a:spLocks noEditPoints="1"/>
          </p:cNvSpPr>
          <p:nvPr/>
        </p:nvSpPr>
        <p:spPr bwMode="auto">
          <a:xfrm>
            <a:off x="4899560" y="1479906"/>
            <a:ext cx="557485" cy="679070"/>
          </a:xfrm>
          <a:custGeom>
            <a:avLst/>
            <a:gdLst>
              <a:gd name="T0" fmla="*/ 43 w 1308"/>
              <a:gd name="T1" fmla="*/ 32 h 1557"/>
              <a:gd name="T2" fmla="*/ 32 w 1308"/>
              <a:gd name="T3" fmla="*/ 160 h 1557"/>
              <a:gd name="T4" fmla="*/ 159 w 1308"/>
              <a:gd name="T5" fmla="*/ 171 h 1557"/>
              <a:gd name="T6" fmla="*/ 159 w 1308"/>
              <a:gd name="T7" fmla="*/ 171 h 1557"/>
              <a:gd name="T8" fmla="*/ 171 w 1308"/>
              <a:gd name="T9" fmla="*/ 43 h 1557"/>
              <a:gd name="T10" fmla="*/ 43 w 1308"/>
              <a:gd name="T11" fmla="*/ 32 h 1557"/>
              <a:gd name="T12" fmla="*/ 1260 w 1308"/>
              <a:gd name="T13" fmla="*/ 1349 h 1557"/>
              <a:gd name="T14" fmla="*/ 1132 w 1308"/>
              <a:gd name="T15" fmla="*/ 1477 h 1557"/>
              <a:gd name="T16" fmla="*/ 1308 w 1308"/>
              <a:gd name="T17" fmla="*/ 1557 h 1557"/>
              <a:gd name="T18" fmla="*/ 1260 w 1308"/>
              <a:gd name="T19" fmla="*/ 134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557">
                <a:moveTo>
                  <a:pt x="43" y="32"/>
                </a:moveTo>
                <a:cubicBezTo>
                  <a:pt x="5" y="64"/>
                  <a:pt x="0" y="121"/>
                  <a:pt x="32" y="160"/>
                </a:cubicBezTo>
                <a:cubicBezTo>
                  <a:pt x="64" y="198"/>
                  <a:pt x="121" y="203"/>
                  <a:pt x="159" y="171"/>
                </a:cubicBezTo>
                <a:cubicBezTo>
                  <a:pt x="159" y="171"/>
                  <a:pt x="159" y="171"/>
                  <a:pt x="159" y="171"/>
                </a:cubicBezTo>
                <a:cubicBezTo>
                  <a:pt x="198" y="139"/>
                  <a:pt x="203" y="82"/>
                  <a:pt x="171" y="43"/>
                </a:cubicBezTo>
                <a:cubicBezTo>
                  <a:pt x="139" y="5"/>
                  <a:pt x="82" y="0"/>
                  <a:pt x="43" y="32"/>
                </a:cubicBezTo>
                <a:close/>
                <a:moveTo>
                  <a:pt x="1260" y="1349"/>
                </a:moveTo>
                <a:lnTo>
                  <a:pt x="1132" y="1477"/>
                </a:lnTo>
                <a:lnTo>
                  <a:pt x="1308" y="1557"/>
                </a:lnTo>
                <a:lnTo>
                  <a:pt x="1260" y="13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88" name="Freeform 93"/>
          <p:cNvSpPr>
            <a:spLocks noEditPoints="1"/>
          </p:cNvSpPr>
          <p:nvPr/>
        </p:nvSpPr>
        <p:spPr bwMode="auto">
          <a:xfrm>
            <a:off x="4899560" y="1479906"/>
            <a:ext cx="557485" cy="679070"/>
          </a:xfrm>
          <a:custGeom>
            <a:avLst/>
            <a:gdLst>
              <a:gd name="T0" fmla="*/ 43 w 1308"/>
              <a:gd name="T1" fmla="*/ 32 h 1557"/>
              <a:gd name="T2" fmla="*/ 32 w 1308"/>
              <a:gd name="T3" fmla="*/ 160 h 1557"/>
              <a:gd name="T4" fmla="*/ 159 w 1308"/>
              <a:gd name="T5" fmla="*/ 171 h 1557"/>
              <a:gd name="T6" fmla="*/ 159 w 1308"/>
              <a:gd name="T7" fmla="*/ 171 h 1557"/>
              <a:gd name="T8" fmla="*/ 171 w 1308"/>
              <a:gd name="T9" fmla="*/ 43 h 1557"/>
              <a:gd name="T10" fmla="*/ 43 w 1308"/>
              <a:gd name="T11" fmla="*/ 32 h 1557"/>
              <a:gd name="T12" fmla="*/ 1260 w 1308"/>
              <a:gd name="T13" fmla="*/ 1349 h 1557"/>
              <a:gd name="T14" fmla="*/ 1132 w 1308"/>
              <a:gd name="T15" fmla="*/ 1477 h 1557"/>
              <a:gd name="T16" fmla="*/ 1308 w 1308"/>
              <a:gd name="T17" fmla="*/ 1557 h 1557"/>
              <a:gd name="T18" fmla="*/ 1260 w 1308"/>
              <a:gd name="T19" fmla="*/ 134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557">
                <a:moveTo>
                  <a:pt x="43" y="32"/>
                </a:moveTo>
                <a:cubicBezTo>
                  <a:pt x="5" y="64"/>
                  <a:pt x="0" y="121"/>
                  <a:pt x="32" y="160"/>
                </a:cubicBezTo>
                <a:cubicBezTo>
                  <a:pt x="64" y="198"/>
                  <a:pt x="121" y="203"/>
                  <a:pt x="159" y="171"/>
                </a:cubicBezTo>
                <a:cubicBezTo>
                  <a:pt x="159" y="171"/>
                  <a:pt x="159" y="171"/>
                  <a:pt x="159" y="171"/>
                </a:cubicBezTo>
                <a:cubicBezTo>
                  <a:pt x="198" y="139"/>
                  <a:pt x="203" y="82"/>
                  <a:pt x="171" y="43"/>
                </a:cubicBezTo>
                <a:cubicBezTo>
                  <a:pt x="139" y="5"/>
                  <a:pt x="82" y="0"/>
                  <a:pt x="43" y="32"/>
                </a:cubicBezTo>
                <a:moveTo>
                  <a:pt x="1260" y="1349"/>
                </a:moveTo>
                <a:lnTo>
                  <a:pt x="1132" y="1477"/>
                </a:lnTo>
                <a:lnTo>
                  <a:pt x="1308" y="1557"/>
                </a:lnTo>
                <a:lnTo>
                  <a:pt x="1260" y="1349"/>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89" name="Line 94"/>
          <p:cNvSpPr>
            <a:spLocks noChangeShapeType="1"/>
          </p:cNvSpPr>
          <p:nvPr/>
        </p:nvSpPr>
        <p:spPr bwMode="auto">
          <a:xfrm>
            <a:off x="4966550" y="1551999"/>
            <a:ext cx="442809" cy="544186"/>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90" name="Freeform 95"/>
          <p:cNvSpPr>
            <a:spLocks noEditPoints="1"/>
          </p:cNvSpPr>
          <p:nvPr/>
        </p:nvSpPr>
        <p:spPr bwMode="auto">
          <a:xfrm>
            <a:off x="4946112" y="2112464"/>
            <a:ext cx="555214" cy="465116"/>
          </a:xfrm>
          <a:custGeom>
            <a:avLst/>
            <a:gdLst>
              <a:gd name="T0" fmla="*/ 1274 w 1305"/>
              <a:gd name="T1" fmla="*/ 45 h 1066"/>
              <a:gd name="T2" fmla="*/ 1146 w 1305"/>
              <a:gd name="T3" fmla="*/ 31 h 1066"/>
              <a:gd name="T4" fmla="*/ 1132 w 1305"/>
              <a:gd name="T5" fmla="*/ 158 h 1066"/>
              <a:gd name="T6" fmla="*/ 1132 w 1305"/>
              <a:gd name="T7" fmla="*/ 158 h 1066"/>
              <a:gd name="T8" fmla="*/ 1259 w 1305"/>
              <a:gd name="T9" fmla="*/ 173 h 1066"/>
              <a:gd name="T10" fmla="*/ 1274 w 1305"/>
              <a:gd name="T11" fmla="*/ 45 h 1066"/>
              <a:gd name="T12" fmla="*/ 192 w 1305"/>
              <a:gd name="T13" fmla="*/ 1034 h 1066"/>
              <a:gd name="T14" fmla="*/ 80 w 1305"/>
              <a:gd name="T15" fmla="*/ 890 h 1066"/>
              <a:gd name="T16" fmla="*/ 0 w 1305"/>
              <a:gd name="T17" fmla="*/ 1066 h 1066"/>
              <a:gd name="T18" fmla="*/ 192 w 1305"/>
              <a:gd name="T19" fmla="*/ 1034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5" h="1066">
                <a:moveTo>
                  <a:pt x="1274" y="45"/>
                </a:moveTo>
                <a:cubicBezTo>
                  <a:pt x="1242" y="6"/>
                  <a:pt x="1185" y="0"/>
                  <a:pt x="1146" y="31"/>
                </a:cubicBezTo>
                <a:cubicBezTo>
                  <a:pt x="1107" y="62"/>
                  <a:pt x="1101" y="119"/>
                  <a:pt x="1132" y="158"/>
                </a:cubicBezTo>
                <a:cubicBezTo>
                  <a:pt x="1132" y="158"/>
                  <a:pt x="1132" y="158"/>
                  <a:pt x="1132" y="158"/>
                </a:cubicBezTo>
                <a:cubicBezTo>
                  <a:pt x="1163" y="198"/>
                  <a:pt x="1220" y="204"/>
                  <a:pt x="1259" y="173"/>
                </a:cubicBezTo>
                <a:cubicBezTo>
                  <a:pt x="1298" y="141"/>
                  <a:pt x="1305" y="84"/>
                  <a:pt x="1274" y="45"/>
                </a:cubicBezTo>
                <a:close/>
                <a:moveTo>
                  <a:pt x="192" y="1034"/>
                </a:moveTo>
                <a:lnTo>
                  <a:pt x="80" y="890"/>
                </a:lnTo>
                <a:lnTo>
                  <a:pt x="0" y="1066"/>
                </a:lnTo>
                <a:lnTo>
                  <a:pt x="192" y="10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91" name="Freeform 96"/>
          <p:cNvSpPr>
            <a:spLocks noEditPoints="1"/>
          </p:cNvSpPr>
          <p:nvPr/>
        </p:nvSpPr>
        <p:spPr bwMode="auto">
          <a:xfrm>
            <a:off x="4946112" y="2112464"/>
            <a:ext cx="555214" cy="465116"/>
          </a:xfrm>
          <a:custGeom>
            <a:avLst/>
            <a:gdLst>
              <a:gd name="T0" fmla="*/ 1274 w 1305"/>
              <a:gd name="T1" fmla="*/ 45 h 1066"/>
              <a:gd name="T2" fmla="*/ 1146 w 1305"/>
              <a:gd name="T3" fmla="*/ 31 h 1066"/>
              <a:gd name="T4" fmla="*/ 1132 w 1305"/>
              <a:gd name="T5" fmla="*/ 158 h 1066"/>
              <a:gd name="T6" fmla="*/ 1132 w 1305"/>
              <a:gd name="T7" fmla="*/ 158 h 1066"/>
              <a:gd name="T8" fmla="*/ 1259 w 1305"/>
              <a:gd name="T9" fmla="*/ 173 h 1066"/>
              <a:gd name="T10" fmla="*/ 1274 w 1305"/>
              <a:gd name="T11" fmla="*/ 45 h 1066"/>
              <a:gd name="T12" fmla="*/ 192 w 1305"/>
              <a:gd name="T13" fmla="*/ 1034 h 1066"/>
              <a:gd name="T14" fmla="*/ 80 w 1305"/>
              <a:gd name="T15" fmla="*/ 890 h 1066"/>
              <a:gd name="T16" fmla="*/ 0 w 1305"/>
              <a:gd name="T17" fmla="*/ 1066 h 1066"/>
              <a:gd name="T18" fmla="*/ 192 w 1305"/>
              <a:gd name="T19" fmla="*/ 1034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5" h="1066">
                <a:moveTo>
                  <a:pt x="1274" y="45"/>
                </a:moveTo>
                <a:cubicBezTo>
                  <a:pt x="1242" y="6"/>
                  <a:pt x="1185" y="0"/>
                  <a:pt x="1146" y="31"/>
                </a:cubicBezTo>
                <a:cubicBezTo>
                  <a:pt x="1107" y="62"/>
                  <a:pt x="1101" y="119"/>
                  <a:pt x="1132" y="158"/>
                </a:cubicBezTo>
                <a:cubicBezTo>
                  <a:pt x="1132" y="158"/>
                  <a:pt x="1132" y="158"/>
                  <a:pt x="1132" y="158"/>
                </a:cubicBezTo>
                <a:cubicBezTo>
                  <a:pt x="1163" y="198"/>
                  <a:pt x="1220" y="204"/>
                  <a:pt x="1259" y="173"/>
                </a:cubicBezTo>
                <a:cubicBezTo>
                  <a:pt x="1298" y="141"/>
                  <a:pt x="1305" y="84"/>
                  <a:pt x="1274" y="45"/>
                </a:cubicBezTo>
                <a:moveTo>
                  <a:pt x="192" y="1034"/>
                </a:moveTo>
                <a:lnTo>
                  <a:pt x="80" y="890"/>
                </a:lnTo>
                <a:lnTo>
                  <a:pt x="0" y="1066"/>
                </a:lnTo>
                <a:lnTo>
                  <a:pt x="192" y="1034"/>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92" name="Line 97"/>
          <p:cNvSpPr>
            <a:spLocks noChangeShapeType="1"/>
          </p:cNvSpPr>
          <p:nvPr/>
        </p:nvSpPr>
        <p:spPr bwMode="auto">
          <a:xfrm flipH="1">
            <a:off x="5000612" y="2179906"/>
            <a:ext cx="429184" cy="348837"/>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93" name="Freeform 98"/>
          <p:cNvSpPr>
            <a:spLocks noEditPoints="1"/>
          </p:cNvSpPr>
          <p:nvPr/>
        </p:nvSpPr>
        <p:spPr bwMode="auto">
          <a:xfrm>
            <a:off x="5279922" y="3513627"/>
            <a:ext cx="656266" cy="152326"/>
          </a:xfrm>
          <a:custGeom>
            <a:avLst/>
            <a:gdLst>
              <a:gd name="T0" fmla="*/ 1537 w 1543"/>
              <a:gd name="T1" fmla="*/ 85 h 351"/>
              <a:gd name="T2" fmla="*/ 1435 w 1543"/>
              <a:gd name="T3" fmla="*/ 6 h 351"/>
              <a:gd name="T4" fmla="*/ 1357 w 1543"/>
              <a:gd name="T5" fmla="*/ 107 h 351"/>
              <a:gd name="T6" fmla="*/ 1357 w 1543"/>
              <a:gd name="T7" fmla="*/ 107 h 351"/>
              <a:gd name="T8" fmla="*/ 1458 w 1543"/>
              <a:gd name="T9" fmla="*/ 186 h 351"/>
              <a:gd name="T10" fmla="*/ 1537 w 1543"/>
              <a:gd name="T11" fmla="*/ 85 h 351"/>
              <a:gd name="T12" fmla="*/ 192 w 1543"/>
              <a:gd name="T13" fmla="*/ 351 h 351"/>
              <a:gd name="T14" fmla="*/ 160 w 1543"/>
              <a:gd name="T15" fmla="*/ 159 h 351"/>
              <a:gd name="T16" fmla="*/ 0 w 1543"/>
              <a:gd name="T17" fmla="*/ 271 h 351"/>
              <a:gd name="T18" fmla="*/ 192 w 1543"/>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51">
                <a:moveTo>
                  <a:pt x="1537" y="85"/>
                </a:moveTo>
                <a:cubicBezTo>
                  <a:pt x="1531" y="35"/>
                  <a:pt x="1485" y="0"/>
                  <a:pt x="1435" y="6"/>
                </a:cubicBezTo>
                <a:cubicBezTo>
                  <a:pt x="1386" y="12"/>
                  <a:pt x="1351" y="57"/>
                  <a:pt x="1357" y="107"/>
                </a:cubicBezTo>
                <a:cubicBezTo>
                  <a:pt x="1357" y="107"/>
                  <a:pt x="1357" y="107"/>
                  <a:pt x="1357" y="107"/>
                </a:cubicBezTo>
                <a:cubicBezTo>
                  <a:pt x="1363" y="157"/>
                  <a:pt x="1408" y="192"/>
                  <a:pt x="1458" y="186"/>
                </a:cubicBezTo>
                <a:cubicBezTo>
                  <a:pt x="1508" y="180"/>
                  <a:pt x="1543" y="134"/>
                  <a:pt x="1537" y="85"/>
                </a:cubicBezTo>
                <a:close/>
                <a:moveTo>
                  <a:pt x="192" y="351"/>
                </a:moveTo>
                <a:lnTo>
                  <a:pt x="160" y="159"/>
                </a:lnTo>
                <a:lnTo>
                  <a:pt x="0" y="271"/>
                </a:lnTo>
                <a:lnTo>
                  <a:pt x="192" y="3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94" name="Freeform 99"/>
          <p:cNvSpPr>
            <a:spLocks noEditPoints="1"/>
          </p:cNvSpPr>
          <p:nvPr/>
        </p:nvSpPr>
        <p:spPr bwMode="auto">
          <a:xfrm>
            <a:off x="5279922" y="3513627"/>
            <a:ext cx="656266" cy="152326"/>
          </a:xfrm>
          <a:custGeom>
            <a:avLst/>
            <a:gdLst>
              <a:gd name="T0" fmla="*/ 1537 w 1543"/>
              <a:gd name="T1" fmla="*/ 85 h 351"/>
              <a:gd name="T2" fmla="*/ 1435 w 1543"/>
              <a:gd name="T3" fmla="*/ 6 h 351"/>
              <a:gd name="T4" fmla="*/ 1357 w 1543"/>
              <a:gd name="T5" fmla="*/ 107 h 351"/>
              <a:gd name="T6" fmla="*/ 1357 w 1543"/>
              <a:gd name="T7" fmla="*/ 107 h 351"/>
              <a:gd name="T8" fmla="*/ 1458 w 1543"/>
              <a:gd name="T9" fmla="*/ 186 h 351"/>
              <a:gd name="T10" fmla="*/ 1537 w 1543"/>
              <a:gd name="T11" fmla="*/ 85 h 351"/>
              <a:gd name="T12" fmla="*/ 192 w 1543"/>
              <a:gd name="T13" fmla="*/ 351 h 351"/>
              <a:gd name="T14" fmla="*/ 160 w 1543"/>
              <a:gd name="T15" fmla="*/ 159 h 351"/>
              <a:gd name="T16" fmla="*/ 0 w 1543"/>
              <a:gd name="T17" fmla="*/ 271 h 351"/>
              <a:gd name="T18" fmla="*/ 192 w 1543"/>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51">
                <a:moveTo>
                  <a:pt x="1537" y="85"/>
                </a:moveTo>
                <a:cubicBezTo>
                  <a:pt x="1531" y="35"/>
                  <a:pt x="1485" y="0"/>
                  <a:pt x="1435" y="6"/>
                </a:cubicBezTo>
                <a:cubicBezTo>
                  <a:pt x="1386" y="12"/>
                  <a:pt x="1351" y="57"/>
                  <a:pt x="1357" y="107"/>
                </a:cubicBezTo>
                <a:cubicBezTo>
                  <a:pt x="1357" y="107"/>
                  <a:pt x="1357" y="107"/>
                  <a:pt x="1357" y="107"/>
                </a:cubicBezTo>
                <a:cubicBezTo>
                  <a:pt x="1363" y="157"/>
                  <a:pt x="1408" y="192"/>
                  <a:pt x="1458" y="186"/>
                </a:cubicBezTo>
                <a:cubicBezTo>
                  <a:pt x="1508" y="180"/>
                  <a:pt x="1543" y="134"/>
                  <a:pt x="1537" y="85"/>
                </a:cubicBezTo>
                <a:moveTo>
                  <a:pt x="192" y="351"/>
                </a:moveTo>
                <a:lnTo>
                  <a:pt x="160" y="159"/>
                </a:lnTo>
                <a:lnTo>
                  <a:pt x="0" y="271"/>
                </a:lnTo>
                <a:lnTo>
                  <a:pt x="192" y="351"/>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95" name="Line 100"/>
          <p:cNvSpPr>
            <a:spLocks noChangeShapeType="1"/>
          </p:cNvSpPr>
          <p:nvPr/>
        </p:nvSpPr>
        <p:spPr bwMode="auto">
          <a:xfrm flipH="1">
            <a:off x="5354859" y="3561301"/>
            <a:ext cx="504121" cy="62791"/>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96" name="Freeform 101"/>
          <p:cNvSpPr>
            <a:spLocks noEditPoints="1"/>
          </p:cNvSpPr>
          <p:nvPr/>
        </p:nvSpPr>
        <p:spPr bwMode="auto">
          <a:xfrm>
            <a:off x="5491108" y="2745022"/>
            <a:ext cx="408747" cy="809302"/>
          </a:xfrm>
          <a:custGeom>
            <a:avLst/>
            <a:gdLst>
              <a:gd name="T0" fmla="*/ 64 w 959"/>
              <a:gd name="T1" fmla="*/ 21 h 1856"/>
              <a:gd name="T2" fmla="*/ 21 w 959"/>
              <a:gd name="T3" fmla="*/ 143 h 1856"/>
              <a:gd name="T4" fmla="*/ 143 w 959"/>
              <a:gd name="T5" fmla="*/ 185 h 1856"/>
              <a:gd name="T6" fmla="*/ 143 w 959"/>
              <a:gd name="T7" fmla="*/ 185 h 1856"/>
              <a:gd name="T8" fmla="*/ 185 w 959"/>
              <a:gd name="T9" fmla="*/ 64 h 1856"/>
              <a:gd name="T10" fmla="*/ 64 w 959"/>
              <a:gd name="T11" fmla="*/ 21 h 1856"/>
              <a:gd name="T12" fmla="*/ 959 w 959"/>
              <a:gd name="T13" fmla="*/ 1648 h 1856"/>
              <a:gd name="T14" fmla="*/ 783 w 959"/>
              <a:gd name="T15" fmla="*/ 1728 h 1856"/>
              <a:gd name="T16" fmla="*/ 943 w 959"/>
              <a:gd name="T17" fmla="*/ 1856 h 1856"/>
              <a:gd name="T18" fmla="*/ 959 w 959"/>
              <a:gd name="T19" fmla="*/ 164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1856">
                <a:moveTo>
                  <a:pt x="64" y="21"/>
                </a:moveTo>
                <a:cubicBezTo>
                  <a:pt x="19" y="43"/>
                  <a:pt x="0" y="97"/>
                  <a:pt x="21" y="143"/>
                </a:cubicBezTo>
                <a:cubicBezTo>
                  <a:pt x="43" y="188"/>
                  <a:pt x="97" y="207"/>
                  <a:pt x="143" y="185"/>
                </a:cubicBezTo>
                <a:cubicBezTo>
                  <a:pt x="143" y="185"/>
                  <a:pt x="143" y="185"/>
                  <a:pt x="143" y="185"/>
                </a:cubicBezTo>
                <a:cubicBezTo>
                  <a:pt x="188" y="163"/>
                  <a:pt x="207" y="109"/>
                  <a:pt x="185" y="64"/>
                </a:cubicBezTo>
                <a:cubicBezTo>
                  <a:pt x="163" y="19"/>
                  <a:pt x="109" y="0"/>
                  <a:pt x="64" y="21"/>
                </a:cubicBezTo>
                <a:close/>
                <a:moveTo>
                  <a:pt x="959" y="1648"/>
                </a:moveTo>
                <a:lnTo>
                  <a:pt x="783" y="1728"/>
                </a:lnTo>
                <a:lnTo>
                  <a:pt x="943" y="1856"/>
                </a:lnTo>
                <a:lnTo>
                  <a:pt x="959" y="164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197" name="Freeform 102"/>
          <p:cNvSpPr>
            <a:spLocks noEditPoints="1"/>
          </p:cNvSpPr>
          <p:nvPr/>
        </p:nvSpPr>
        <p:spPr bwMode="auto">
          <a:xfrm>
            <a:off x="5491108" y="2745022"/>
            <a:ext cx="408747" cy="809302"/>
          </a:xfrm>
          <a:custGeom>
            <a:avLst/>
            <a:gdLst>
              <a:gd name="T0" fmla="*/ 64 w 959"/>
              <a:gd name="T1" fmla="*/ 21 h 1856"/>
              <a:gd name="T2" fmla="*/ 21 w 959"/>
              <a:gd name="T3" fmla="*/ 143 h 1856"/>
              <a:gd name="T4" fmla="*/ 143 w 959"/>
              <a:gd name="T5" fmla="*/ 185 h 1856"/>
              <a:gd name="T6" fmla="*/ 143 w 959"/>
              <a:gd name="T7" fmla="*/ 185 h 1856"/>
              <a:gd name="T8" fmla="*/ 185 w 959"/>
              <a:gd name="T9" fmla="*/ 64 h 1856"/>
              <a:gd name="T10" fmla="*/ 64 w 959"/>
              <a:gd name="T11" fmla="*/ 21 h 1856"/>
              <a:gd name="T12" fmla="*/ 959 w 959"/>
              <a:gd name="T13" fmla="*/ 1648 h 1856"/>
              <a:gd name="T14" fmla="*/ 783 w 959"/>
              <a:gd name="T15" fmla="*/ 1728 h 1856"/>
              <a:gd name="T16" fmla="*/ 943 w 959"/>
              <a:gd name="T17" fmla="*/ 1856 h 1856"/>
              <a:gd name="T18" fmla="*/ 959 w 959"/>
              <a:gd name="T19" fmla="*/ 164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1856">
                <a:moveTo>
                  <a:pt x="64" y="21"/>
                </a:moveTo>
                <a:cubicBezTo>
                  <a:pt x="19" y="43"/>
                  <a:pt x="0" y="97"/>
                  <a:pt x="21" y="143"/>
                </a:cubicBezTo>
                <a:cubicBezTo>
                  <a:pt x="43" y="188"/>
                  <a:pt x="97" y="207"/>
                  <a:pt x="143" y="185"/>
                </a:cubicBezTo>
                <a:cubicBezTo>
                  <a:pt x="143" y="185"/>
                  <a:pt x="143" y="185"/>
                  <a:pt x="143" y="185"/>
                </a:cubicBezTo>
                <a:cubicBezTo>
                  <a:pt x="188" y="163"/>
                  <a:pt x="207" y="109"/>
                  <a:pt x="185" y="64"/>
                </a:cubicBezTo>
                <a:cubicBezTo>
                  <a:pt x="163" y="19"/>
                  <a:pt x="109" y="0"/>
                  <a:pt x="64" y="21"/>
                </a:cubicBezTo>
                <a:moveTo>
                  <a:pt x="959" y="1648"/>
                </a:moveTo>
                <a:lnTo>
                  <a:pt x="783" y="1728"/>
                </a:lnTo>
                <a:lnTo>
                  <a:pt x="943" y="1856"/>
                </a:lnTo>
                <a:lnTo>
                  <a:pt x="959" y="1648"/>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98" name="Line 103"/>
          <p:cNvSpPr>
            <a:spLocks noChangeShapeType="1"/>
          </p:cNvSpPr>
          <p:nvPr/>
        </p:nvSpPr>
        <p:spPr bwMode="auto">
          <a:xfrm>
            <a:off x="5552420" y="2828743"/>
            <a:ext cx="306560" cy="655814"/>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99" name="Freeform 104"/>
          <p:cNvSpPr>
            <a:spLocks noEditPoints="1"/>
          </p:cNvSpPr>
          <p:nvPr/>
        </p:nvSpPr>
        <p:spPr bwMode="auto">
          <a:xfrm>
            <a:off x="4672479" y="3158975"/>
            <a:ext cx="77208" cy="883721"/>
          </a:xfrm>
          <a:custGeom>
            <a:avLst/>
            <a:gdLst>
              <a:gd name="T0" fmla="*/ 91 w 182"/>
              <a:gd name="T1" fmla="*/ 0 h 2026"/>
              <a:gd name="T2" fmla="*/ 0 w 182"/>
              <a:gd name="T3" fmla="*/ 90 h 2026"/>
              <a:gd name="T4" fmla="*/ 91 w 182"/>
              <a:gd name="T5" fmla="*/ 181 h 2026"/>
              <a:gd name="T6" fmla="*/ 91 w 182"/>
              <a:gd name="T7" fmla="*/ 181 h 2026"/>
              <a:gd name="T8" fmla="*/ 182 w 182"/>
              <a:gd name="T9" fmla="*/ 90 h 2026"/>
              <a:gd name="T10" fmla="*/ 91 w 182"/>
              <a:gd name="T11" fmla="*/ 0 h 2026"/>
              <a:gd name="T12" fmla="*/ 178 w 182"/>
              <a:gd name="T13" fmla="*/ 1850 h 2026"/>
              <a:gd name="T14" fmla="*/ 2 w 182"/>
              <a:gd name="T15" fmla="*/ 1850 h 2026"/>
              <a:gd name="T16" fmla="*/ 98 w 182"/>
              <a:gd name="T17" fmla="*/ 2026 h 2026"/>
              <a:gd name="T18" fmla="*/ 178 w 182"/>
              <a:gd name="T19" fmla="*/ 185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2026">
                <a:moveTo>
                  <a:pt x="91" y="0"/>
                </a:moveTo>
                <a:cubicBezTo>
                  <a:pt x="41" y="0"/>
                  <a:pt x="0" y="40"/>
                  <a:pt x="0" y="90"/>
                </a:cubicBezTo>
                <a:cubicBezTo>
                  <a:pt x="0" y="141"/>
                  <a:pt x="41" y="181"/>
                  <a:pt x="91" y="181"/>
                </a:cubicBezTo>
                <a:cubicBezTo>
                  <a:pt x="91" y="181"/>
                  <a:pt x="91" y="181"/>
                  <a:pt x="91" y="181"/>
                </a:cubicBezTo>
                <a:cubicBezTo>
                  <a:pt x="141" y="181"/>
                  <a:pt x="182" y="141"/>
                  <a:pt x="182" y="90"/>
                </a:cubicBezTo>
                <a:cubicBezTo>
                  <a:pt x="182" y="40"/>
                  <a:pt x="141" y="0"/>
                  <a:pt x="91" y="0"/>
                </a:cubicBezTo>
                <a:close/>
                <a:moveTo>
                  <a:pt x="178" y="1850"/>
                </a:moveTo>
                <a:lnTo>
                  <a:pt x="2" y="1850"/>
                </a:lnTo>
                <a:lnTo>
                  <a:pt x="98" y="2026"/>
                </a:lnTo>
                <a:lnTo>
                  <a:pt x="178" y="18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00" name="Freeform 105"/>
          <p:cNvSpPr>
            <a:spLocks noEditPoints="1"/>
          </p:cNvSpPr>
          <p:nvPr/>
        </p:nvSpPr>
        <p:spPr bwMode="auto">
          <a:xfrm>
            <a:off x="4672479" y="3158975"/>
            <a:ext cx="77208" cy="883721"/>
          </a:xfrm>
          <a:custGeom>
            <a:avLst/>
            <a:gdLst>
              <a:gd name="T0" fmla="*/ 91 w 182"/>
              <a:gd name="T1" fmla="*/ 0 h 2026"/>
              <a:gd name="T2" fmla="*/ 0 w 182"/>
              <a:gd name="T3" fmla="*/ 90 h 2026"/>
              <a:gd name="T4" fmla="*/ 91 w 182"/>
              <a:gd name="T5" fmla="*/ 181 h 2026"/>
              <a:gd name="T6" fmla="*/ 91 w 182"/>
              <a:gd name="T7" fmla="*/ 181 h 2026"/>
              <a:gd name="T8" fmla="*/ 182 w 182"/>
              <a:gd name="T9" fmla="*/ 90 h 2026"/>
              <a:gd name="T10" fmla="*/ 91 w 182"/>
              <a:gd name="T11" fmla="*/ 0 h 2026"/>
              <a:gd name="T12" fmla="*/ 178 w 182"/>
              <a:gd name="T13" fmla="*/ 1850 h 2026"/>
              <a:gd name="T14" fmla="*/ 2 w 182"/>
              <a:gd name="T15" fmla="*/ 1850 h 2026"/>
              <a:gd name="T16" fmla="*/ 98 w 182"/>
              <a:gd name="T17" fmla="*/ 2026 h 2026"/>
              <a:gd name="T18" fmla="*/ 178 w 182"/>
              <a:gd name="T19" fmla="*/ 185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2026">
                <a:moveTo>
                  <a:pt x="91" y="0"/>
                </a:moveTo>
                <a:cubicBezTo>
                  <a:pt x="41" y="0"/>
                  <a:pt x="0" y="40"/>
                  <a:pt x="0" y="90"/>
                </a:cubicBezTo>
                <a:cubicBezTo>
                  <a:pt x="0" y="141"/>
                  <a:pt x="41" y="181"/>
                  <a:pt x="91" y="181"/>
                </a:cubicBezTo>
                <a:cubicBezTo>
                  <a:pt x="91" y="181"/>
                  <a:pt x="91" y="181"/>
                  <a:pt x="91" y="181"/>
                </a:cubicBezTo>
                <a:cubicBezTo>
                  <a:pt x="141" y="181"/>
                  <a:pt x="182" y="141"/>
                  <a:pt x="182" y="90"/>
                </a:cubicBezTo>
                <a:cubicBezTo>
                  <a:pt x="182" y="40"/>
                  <a:pt x="141" y="0"/>
                  <a:pt x="91" y="0"/>
                </a:cubicBezTo>
                <a:moveTo>
                  <a:pt x="178" y="1850"/>
                </a:moveTo>
                <a:lnTo>
                  <a:pt x="2" y="1850"/>
                </a:lnTo>
                <a:lnTo>
                  <a:pt x="98" y="2026"/>
                </a:lnTo>
                <a:lnTo>
                  <a:pt x="178" y="1850"/>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01" name="Line 106"/>
          <p:cNvSpPr>
            <a:spLocks noChangeShapeType="1"/>
          </p:cNvSpPr>
          <p:nvPr/>
        </p:nvSpPr>
        <p:spPr bwMode="auto">
          <a:xfrm>
            <a:off x="4714489" y="3240371"/>
            <a:ext cx="0" cy="725581"/>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02" name="Freeform 107"/>
          <p:cNvSpPr>
            <a:spLocks noEditPoints="1"/>
          </p:cNvSpPr>
          <p:nvPr/>
        </p:nvSpPr>
        <p:spPr bwMode="auto">
          <a:xfrm>
            <a:off x="3835683" y="3749673"/>
            <a:ext cx="918545" cy="337209"/>
          </a:xfrm>
          <a:custGeom>
            <a:avLst/>
            <a:gdLst>
              <a:gd name="T0" fmla="*/ 2144 w 2158"/>
              <a:gd name="T1" fmla="*/ 698 h 773"/>
              <a:gd name="T2" fmla="*/ 2084 w 2158"/>
              <a:gd name="T3" fmla="*/ 585 h 773"/>
              <a:gd name="T4" fmla="*/ 1970 w 2158"/>
              <a:gd name="T5" fmla="*/ 645 h 773"/>
              <a:gd name="T6" fmla="*/ 1970 w 2158"/>
              <a:gd name="T7" fmla="*/ 645 h 773"/>
              <a:gd name="T8" fmla="*/ 2030 w 2158"/>
              <a:gd name="T9" fmla="*/ 758 h 773"/>
              <a:gd name="T10" fmla="*/ 2144 w 2158"/>
              <a:gd name="T11" fmla="*/ 698 h 773"/>
              <a:gd name="T12" fmla="*/ 144 w 2158"/>
              <a:gd name="T13" fmla="*/ 176 h 773"/>
              <a:gd name="T14" fmla="*/ 208 w 2158"/>
              <a:gd name="T15" fmla="*/ 0 h 773"/>
              <a:gd name="T16" fmla="*/ 0 w 2158"/>
              <a:gd name="T17" fmla="*/ 32 h 773"/>
              <a:gd name="T18" fmla="*/ 144 w 2158"/>
              <a:gd name="T19" fmla="*/ 1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8" h="773">
                <a:moveTo>
                  <a:pt x="2144" y="698"/>
                </a:moveTo>
                <a:cubicBezTo>
                  <a:pt x="2158" y="650"/>
                  <a:pt x="2132" y="600"/>
                  <a:pt x="2084" y="585"/>
                </a:cubicBezTo>
                <a:cubicBezTo>
                  <a:pt x="2036" y="570"/>
                  <a:pt x="1985" y="597"/>
                  <a:pt x="1970" y="645"/>
                </a:cubicBezTo>
                <a:cubicBezTo>
                  <a:pt x="1970" y="645"/>
                  <a:pt x="1970" y="645"/>
                  <a:pt x="1970" y="645"/>
                </a:cubicBezTo>
                <a:cubicBezTo>
                  <a:pt x="1956" y="693"/>
                  <a:pt x="1982" y="743"/>
                  <a:pt x="2030" y="758"/>
                </a:cubicBezTo>
                <a:cubicBezTo>
                  <a:pt x="2078" y="773"/>
                  <a:pt x="2129" y="746"/>
                  <a:pt x="2144" y="698"/>
                </a:cubicBezTo>
                <a:close/>
                <a:moveTo>
                  <a:pt x="144" y="176"/>
                </a:moveTo>
                <a:lnTo>
                  <a:pt x="208" y="0"/>
                </a:lnTo>
                <a:lnTo>
                  <a:pt x="0" y="32"/>
                </a:lnTo>
                <a:lnTo>
                  <a:pt x="144"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03" name="Freeform 108"/>
          <p:cNvSpPr>
            <a:spLocks noEditPoints="1"/>
          </p:cNvSpPr>
          <p:nvPr/>
        </p:nvSpPr>
        <p:spPr bwMode="auto">
          <a:xfrm>
            <a:off x="3835683" y="3749673"/>
            <a:ext cx="918545" cy="337209"/>
          </a:xfrm>
          <a:custGeom>
            <a:avLst/>
            <a:gdLst>
              <a:gd name="T0" fmla="*/ 2144 w 2158"/>
              <a:gd name="T1" fmla="*/ 698 h 773"/>
              <a:gd name="T2" fmla="*/ 2084 w 2158"/>
              <a:gd name="T3" fmla="*/ 585 h 773"/>
              <a:gd name="T4" fmla="*/ 1970 w 2158"/>
              <a:gd name="T5" fmla="*/ 645 h 773"/>
              <a:gd name="T6" fmla="*/ 1970 w 2158"/>
              <a:gd name="T7" fmla="*/ 645 h 773"/>
              <a:gd name="T8" fmla="*/ 2030 w 2158"/>
              <a:gd name="T9" fmla="*/ 758 h 773"/>
              <a:gd name="T10" fmla="*/ 2144 w 2158"/>
              <a:gd name="T11" fmla="*/ 698 h 773"/>
              <a:gd name="T12" fmla="*/ 144 w 2158"/>
              <a:gd name="T13" fmla="*/ 176 h 773"/>
              <a:gd name="T14" fmla="*/ 208 w 2158"/>
              <a:gd name="T15" fmla="*/ 0 h 773"/>
              <a:gd name="T16" fmla="*/ 0 w 2158"/>
              <a:gd name="T17" fmla="*/ 32 h 773"/>
              <a:gd name="T18" fmla="*/ 144 w 2158"/>
              <a:gd name="T19" fmla="*/ 1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8" h="773">
                <a:moveTo>
                  <a:pt x="2144" y="698"/>
                </a:moveTo>
                <a:cubicBezTo>
                  <a:pt x="2158" y="650"/>
                  <a:pt x="2132" y="600"/>
                  <a:pt x="2084" y="585"/>
                </a:cubicBezTo>
                <a:cubicBezTo>
                  <a:pt x="2036" y="570"/>
                  <a:pt x="1985" y="597"/>
                  <a:pt x="1970" y="645"/>
                </a:cubicBezTo>
                <a:cubicBezTo>
                  <a:pt x="1970" y="645"/>
                  <a:pt x="1970" y="645"/>
                  <a:pt x="1970" y="645"/>
                </a:cubicBezTo>
                <a:cubicBezTo>
                  <a:pt x="1956" y="693"/>
                  <a:pt x="1982" y="743"/>
                  <a:pt x="2030" y="758"/>
                </a:cubicBezTo>
                <a:cubicBezTo>
                  <a:pt x="2078" y="773"/>
                  <a:pt x="2129" y="746"/>
                  <a:pt x="2144" y="698"/>
                </a:cubicBezTo>
                <a:moveTo>
                  <a:pt x="144" y="176"/>
                </a:moveTo>
                <a:lnTo>
                  <a:pt x="208" y="0"/>
                </a:lnTo>
                <a:lnTo>
                  <a:pt x="0" y="32"/>
                </a:lnTo>
                <a:lnTo>
                  <a:pt x="144" y="176"/>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04" name="Line 109"/>
          <p:cNvSpPr>
            <a:spLocks noChangeShapeType="1"/>
          </p:cNvSpPr>
          <p:nvPr/>
        </p:nvSpPr>
        <p:spPr bwMode="auto">
          <a:xfrm flipH="1" flipV="1">
            <a:off x="3910620" y="3791534"/>
            <a:ext cx="762994" cy="237209"/>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05" name="Freeform 110"/>
          <p:cNvSpPr>
            <a:spLocks noEditPoints="1"/>
          </p:cNvSpPr>
          <p:nvPr/>
        </p:nvSpPr>
        <p:spPr bwMode="auto">
          <a:xfrm>
            <a:off x="3372437" y="3079906"/>
            <a:ext cx="507527" cy="731395"/>
          </a:xfrm>
          <a:custGeom>
            <a:avLst/>
            <a:gdLst>
              <a:gd name="T0" fmla="*/ 1141 w 1192"/>
              <a:gd name="T1" fmla="*/ 1647 h 1676"/>
              <a:gd name="T2" fmla="*/ 1164 w 1192"/>
              <a:gd name="T3" fmla="*/ 1521 h 1676"/>
              <a:gd name="T4" fmla="*/ 1037 w 1192"/>
              <a:gd name="T5" fmla="*/ 1498 h 1676"/>
              <a:gd name="T6" fmla="*/ 1037 w 1192"/>
              <a:gd name="T7" fmla="*/ 1498 h 1676"/>
              <a:gd name="T8" fmla="*/ 1014 w 1192"/>
              <a:gd name="T9" fmla="*/ 1624 h 1676"/>
              <a:gd name="T10" fmla="*/ 1141 w 1192"/>
              <a:gd name="T11" fmla="*/ 1647 h 1676"/>
              <a:gd name="T12" fmla="*/ 32 w 1192"/>
              <a:gd name="T13" fmla="*/ 208 h 1676"/>
              <a:gd name="T14" fmla="*/ 176 w 1192"/>
              <a:gd name="T15" fmla="*/ 96 h 1676"/>
              <a:gd name="T16" fmla="*/ 0 w 1192"/>
              <a:gd name="T17" fmla="*/ 0 h 1676"/>
              <a:gd name="T18" fmla="*/ 32 w 1192"/>
              <a:gd name="T19" fmla="*/ 20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1676">
                <a:moveTo>
                  <a:pt x="1141" y="1647"/>
                </a:moveTo>
                <a:cubicBezTo>
                  <a:pt x="1182" y="1619"/>
                  <a:pt x="1192" y="1562"/>
                  <a:pt x="1164" y="1521"/>
                </a:cubicBezTo>
                <a:cubicBezTo>
                  <a:pt x="1135" y="1480"/>
                  <a:pt x="1079" y="1470"/>
                  <a:pt x="1037" y="1498"/>
                </a:cubicBezTo>
                <a:cubicBezTo>
                  <a:pt x="1037" y="1498"/>
                  <a:pt x="1037" y="1498"/>
                  <a:pt x="1037" y="1498"/>
                </a:cubicBezTo>
                <a:cubicBezTo>
                  <a:pt x="996" y="1527"/>
                  <a:pt x="986" y="1583"/>
                  <a:pt x="1014" y="1624"/>
                </a:cubicBezTo>
                <a:cubicBezTo>
                  <a:pt x="1043" y="1665"/>
                  <a:pt x="1099" y="1676"/>
                  <a:pt x="1141" y="1647"/>
                </a:cubicBezTo>
                <a:close/>
                <a:moveTo>
                  <a:pt x="32" y="208"/>
                </a:moveTo>
                <a:lnTo>
                  <a:pt x="176" y="96"/>
                </a:lnTo>
                <a:lnTo>
                  <a:pt x="0" y="0"/>
                </a:lnTo>
                <a:lnTo>
                  <a:pt x="32" y="20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06" name="Freeform 111"/>
          <p:cNvSpPr>
            <a:spLocks noEditPoints="1"/>
          </p:cNvSpPr>
          <p:nvPr/>
        </p:nvSpPr>
        <p:spPr bwMode="auto">
          <a:xfrm>
            <a:off x="3372437" y="3079906"/>
            <a:ext cx="507527" cy="731395"/>
          </a:xfrm>
          <a:custGeom>
            <a:avLst/>
            <a:gdLst>
              <a:gd name="T0" fmla="*/ 1141 w 1192"/>
              <a:gd name="T1" fmla="*/ 1647 h 1676"/>
              <a:gd name="T2" fmla="*/ 1164 w 1192"/>
              <a:gd name="T3" fmla="*/ 1521 h 1676"/>
              <a:gd name="T4" fmla="*/ 1037 w 1192"/>
              <a:gd name="T5" fmla="*/ 1498 h 1676"/>
              <a:gd name="T6" fmla="*/ 1037 w 1192"/>
              <a:gd name="T7" fmla="*/ 1498 h 1676"/>
              <a:gd name="T8" fmla="*/ 1014 w 1192"/>
              <a:gd name="T9" fmla="*/ 1624 h 1676"/>
              <a:gd name="T10" fmla="*/ 1141 w 1192"/>
              <a:gd name="T11" fmla="*/ 1647 h 1676"/>
              <a:gd name="T12" fmla="*/ 32 w 1192"/>
              <a:gd name="T13" fmla="*/ 208 h 1676"/>
              <a:gd name="T14" fmla="*/ 176 w 1192"/>
              <a:gd name="T15" fmla="*/ 96 h 1676"/>
              <a:gd name="T16" fmla="*/ 0 w 1192"/>
              <a:gd name="T17" fmla="*/ 0 h 1676"/>
              <a:gd name="T18" fmla="*/ 32 w 1192"/>
              <a:gd name="T19" fmla="*/ 20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1676">
                <a:moveTo>
                  <a:pt x="1141" y="1647"/>
                </a:moveTo>
                <a:cubicBezTo>
                  <a:pt x="1182" y="1619"/>
                  <a:pt x="1192" y="1562"/>
                  <a:pt x="1164" y="1521"/>
                </a:cubicBezTo>
                <a:cubicBezTo>
                  <a:pt x="1135" y="1480"/>
                  <a:pt x="1079" y="1470"/>
                  <a:pt x="1037" y="1498"/>
                </a:cubicBezTo>
                <a:cubicBezTo>
                  <a:pt x="1037" y="1498"/>
                  <a:pt x="1037" y="1498"/>
                  <a:pt x="1037" y="1498"/>
                </a:cubicBezTo>
                <a:cubicBezTo>
                  <a:pt x="996" y="1527"/>
                  <a:pt x="986" y="1583"/>
                  <a:pt x="1014" y="1624"/>
                </a:cubicBezTo>
                <a:cubicBezTo>
                  <a:pt x="1043" y="1665"/>
                  <a:pt x="1099" y="1676"/>
                  <a:pt x="1141" y="1647"/>
                </a:cubicBezTo>
                <a:moveTo>
                  <a:pt x="32" y="208"/>
                </a:moveTo>
                <a:lnTo>
                  <a:pt x="176" y="96"/>
                </a:lnTo>
                <a:lnTo>
                  <a:pt x="0" y="0"/>
                </a:lnTo>
                <a:lnTo>
                  <a:pt x="32" y="208"/>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07" name="Line 112"/>
          <p:cNvSpPr>
            <a:spLocks noChangeShapeType="1"/>
          </p:cNvSpPr>
          <p:nvPr/>
        </p:nvSpPr>
        <p:spPr bwMode="auto">
          <a:xfrm flipH="1" flipV="1">
            <a:off x="3413312" y="3142696"/>
            <a:ext cx="401934" cy="593023"/>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08" name="Freeform 113"/>
          <p:cNvSpPr>
            <a:spLocks noEditPoints="1"/>
          </p:cNvSpPr>
          <p:nvPr/>
        </p:nvSpPr>
        <p:spPr bwMode="auto">
          <a:xfrm>
            <a:off x="3329291" y="2800836"/>
            <a:ext cx="751640" cy="324419"/>
          </a:xfrm>
          <a:custGeom>
            <a:avLst/>
            <a:gdLst>
              <a:gd name="T0" fmla="*/ 17 w 1766"/>
              <a:gd name="T1" fmla="*/ 672 h 743"/>
              <a:gd name="T2" fmla="*/ 134 w 1766"/>
              <a:gd name="T3" fmla="*/ 725 h 743"/>
              <a:gd name="T4" fmla="*/ 187 w 1766"/>
              <a:gd name="T5" fmla="*/ 609 h 743"/>
              <a:gd name="T6" fmla="*/ 187 w 1766"/>
              <a:gd name="T7" fmla="*/ 609 h 743"/>
              <a:gd name="T8" fmla="*/ 71 w 1766"/>
              <a:gd name="T9" fmla="*/ 555 h 743"/>
              <a:gd name="T10" fmla="*/ 17 w 1766"/>
              <a:gd name="T11" fmla="*/ 672 h 743"/>
              <a:gd name="T12" fmla="*/ 1558 w 1766"/>
              <a:gd name="T13" fmla="*/ 0 h 743"/>
              <a:gd name="T14" fmla="*/ 1622 w 1766"/>
              <a:gd name="T15" fmla="*/ 176 h 743"/>
              <a:gd name="T16" fmla="*/ 1766 w 1766"/>
              <a:gd name="T17" fmla="*/ 16 h 743"/>
              <a:gd name="T18" fmla="*/ 1558 w 1766"/>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6" h="743">
                <a:moveTo>
                  <a:pt x="17" y="672"/>
                </a:moveTo>
                <a:cubicBezTo>
                  <a:pt x="35" y="719"/>
                  <a:pt x="87" y="743"/>
                  <a:pt x="134" y="725"/>
                </a:cubicBezTo>
                <a:cubicBezTo>
                  <a:pt x="181" y="708"/>
                  <a:pt x="205" y="656"/>
                  <a:pt x="187" y="609"/>
                </a:cubicBezTo>
                <a:cubicBezTo>
                  <a:pt x="187" y="609"/>
                  <a:pt x="187" y="609"/>
                  <a:pt x="187" y="609"/>
                </a:cubicBezTo>
                <a:cubicBezTo>
                  <a:pt x="170" y="562"/>
                  <a:pt x="118" y="538"/>
                  <a:pt x="71" y="555"/>
                </a:cubicBezTo>
                <a:cubicBezTo>
                  <a:pt x="24" y="573"/>
                  <a:pt x="0" y="625"/>
                  <a:pt x="17" y="672"/>
                </a:cubicBezTo>
                <a:close/>
                <a:moveTo>
                  <a:pt x="1558" y="0"/>
                </a:moveTo>
                <a:lnTo>
                  <a:pt x="1622" y="176"/>
                </a:lnTo>
                <a:lnTo>
                  <a:pt x="1766" y="16"/>
                </a:lnTo>
                <a:lnTo>
                  <a:pt x="15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09" name="Freeform 114"/>
          <p:cNvSpPr>
            <a:spLocks noEditPoints="1"/>
          </p:cNvSpPr>
          <p:nvPr/>
        </p:nvSpPr>
        <p:spPr bwMode="auto">
          <a:xfrm>
            <a:off x="3329291" y="2800836"/>
            <a:ext cx="751640" cy="324419"/>
          </a:xfrm>
          <a:custGeom>
            <a:avLst/>
            <a:gdLst>
              <a:gd name="T0" fmla="*/ 17 w 1766"/>
              <a:gd name="T1" fmla="*/ 672 h 743"/>
              <a:gd name="T2" fmla="*/ 134 w 1766"/>
              <a:gd name="T3" fmla="*/ 725 h 743"/>
              <a:gd name="T4" fmla="*/ 187 w 1766"/>
              <a:gd name="T5" fmla="*/ 609 h 743"/>
              <a:gd name="T6" fmla="*/ 187 w 1766"/>
              <a:gd name="T7" fmla="*/ 609 h 743"/>
              <a:gd name="T8" fmla="*/ 71 w 1766"/>
              <a:gd name="T9" fmla="*/ 555 h 743"/>
              <a:gd name="T10" fmla="*/ 17 w 1766"/>
              <a:gd name="T11" fmla="*/ 672 h 743"/>
              <a:gd name="T12" fmla="*/ 1558 w 1766"/>
              <a:gd name="T13" fmla="*/ 0 h 743"/>
              <a:gd name="T14" fmla="*/ 1622 w 1766"/>
              <a:gd name="T15" fmla="*/ 176 h 743"/>
              <a:gd name="T16" fmla="*/ 1766 w 1766"/>
              <a:gd name="T17" fmla="*/ 16 h 743"/>
              <a:gd name="T18" fmla="*/ 1558 w 1766"/>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6" h="743">
                <a:moveTo>
                  <a:pt x="17" y="672"/>
                </a:moveTo>
                <a:cubicBezTo>
                  <a:pt x="35" y="719"/>
                  <a:pt x="87" y="743"/>
                  <a:pt x="134" y="725"/>
                </a:cubicBezTo>
                <a:cubicBezTo>
                  <a:pt x="181" y="708"/>
                  <a:pt x="205" y="656"/>
                  <a:pt x="187" y="609"/>
                </a:cubicBezTo>
                <a:cubicBezTo>
                  <a:pt x="187" y="609"/>
                  <a:pt x="187" y="609"/>
                  <a:pt x="187" y="609"/>
                </a:cubicBezTo>
                <a:cubicBezTo>
                  <a:pt x="170" y="562"/>
                  <a:pt x="118" y="538"/>
                  <a:pt x="71" y="555"/>
                </a:cubicBezTo>
                <a:cubicBezTo>
                  <a:pt x="24" y="573"/>
                  <a:pt x="0" y="625"/>
                  <a:pt x="17" y="672"/>
                </a:cubicBezTo>
                <a:moveTo>
                  <a:pt x="1558" y="0"/>
                </a:moveTo>
                <a:lnTo>
                  <a:pt x="1622" y="176"/>
                </a:lnTo>
                <a:lnTo>
                  <a:pt x="1766" y="16"/>
                </a:lnTo>
                <a:lnTo>
                  <a:pt x="1558" y="0"/>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10" name="Line 115"/>
          <p:cNvSpPr>
            <a:spLocks noChangeShapeType="1"/>
          </p:cNvSpPr>
          <p:nvPr/>
        </p:nvSpPr>
        <p:spPr bwMode="auto">
          <a:xfrm flipV="1">
            <a:off x="3406499" y="2835720"/>
            <a:ext cx="599495" cy="230233"/>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11" name="Rectangle 116"/>
          <p:cNvSpPr>
            <a:spLocks noChangeArrowheads="1"/>
          </p:cNvSpPr>
          <p:nvPr/>
        </p:nvSpPr>
        <p:spPr bwMode="auto">
          <a:xfrm>
            <a:off x="4516928" y="3003161"/>
            <a:ext cx="388310" cy="195349"/>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5212" name="Rectangle 117"/>
          <p:cNvSpPr>
            <a:spLocks noChangeArrowheads="1"/>
          </p:cNvSpPr>
          <p:nvPr/>
        </p:nvSpPr>
        <p:spPr bwMode="auto">
          <a:xfrm>
            <a:off x="4516928" y="3003161"/>
            <a:ext cx="388310" cy="195349"/>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13" name="Rectangle 118"/>
          <p:cNvSpPr>
            <a:spLocks noChangeArrowheads="1"/>
          </p:cNvSpPr>
          <p:nvPr/>
        </p:nvSpPr>
        <p:spPr bwMode="auto">
          <a:xfrm>
            <a:off x="4571428" y="3051999"/>
            <a:ext cx="288394" cy="9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dirty="0" smtClean="0">
                <a:ln>
                  <a:noFill/>
                </a:ln>
                <a:solidFill>
                  <a:srgbClr val="000000"/>
                </a:solidFill>
                <a:effectLst/>
                <a:latin typeface="Berlin Sans FB Demi" pitchFamily="34" charset="0"/>
              </a:rPr>
              <a:t>Deposito</a:t>
            </a:r>
            <a:endParaRPr kumimoji="0" lang="es-EC" sz="1800" b="0" i="0" u="none" strike="noStrike" cap="none" normalizeH="0" baseline="0" dirty="0" smtClean="0">
              <a:ln>
                <a:noFill/>
              </a:ln>
              <a:solidFill>
                <a:schemeClr val="tx1"/>
              </a:solidFill>
              <a:effectLst/>
              <a:latin typeface="Arial" pitchFamily="34" charset="0"/>
            </a:endParaRPr>
          </a:p>
        </p:txBody>
      </p:sp>
      <p:sp>
        <p:nvSpPr>
          <p:cNvPr id="5214" name="Rectangle 119"/>
          <p:cNvSpPr>
            <a:spLocks noChangeArrowheads="1"/>
          </p:cNvSpPr>
          <p:nvPr/>
        </p:nvSpPr>
        <p:spPr bwMode="auto">
          <a:xfrm>
            <a:off x="4080931" y="2710138"/>
            <a:ext cx="388310" cy="195349"/>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s-EC" dirty="0"/>
          </a:p>
        </p:txBody>
      </p:sp>
      <p:sp>
        <p:nvSpPr>
          <p:cNvPr id="5215" name="Rectangle 120"/>
          <p:cNvSpPr>
            <a:spLocks noChangeArrowheads="1"/>
          </p:cNvSpPr>
          <p:nvPr/>
        </p:nvSpPr>
        <p:spPr bwMode="auto">
          <a:xfrm>
            <a:off x="4080931" y="2710138"/>
            <a:ext cx="388310" cy="195349"/>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16" name="Rectangle 121"/>
          <p:cNvSpPr>
            <a:spLocks noChangeArrowheads="1"/>
          </p:cNvSpPr>
          <p:nvPr/>
        </p:nvSpPr>
        <p:spPr bwMode="auto">
          <a:xfrm>
            <a:off x="4135431" y="2758975"/>
            <a:ext cx="288394" cy="9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dirty="0" smtClean="0">
                <a:ln>
                  <a:noFill/>
                </a:ln>
                <a:solidFill>
                  <a:srgbClr val="000000"/>
                </a:solidFill>
                <a:effectLst/>
                <a:latin typeface="Berlin Sans FB Demi" pitchFamily="34" charset="0"/>
              </a:rPr>
              <a:t>Deposito</a:t>
            </a:r>
            <a:endParaRPr kumimoji="0" lang="es-EC" sz="1800" b="0" i="0" u="none" strike="noStrike" cap="none" normalizeH="0" baseline="0" dirty="0" smtClean="0">
              <a:ln>
                <a:noFill/>
              </a:ln>
              <a:solidFill>
                <a:schemeClr val="tx1"/>
              </a:solidFill>
              <a:effectLst/>
              <a:latin typeface="Arial" pitchFamily="34" charset="0"/>
            </a:endParaRPr>
          </a:p>
        </p:txBody>
      </p:sp>
      <p:sp>
        <p:nvSpPr>
          <p:cNvPr id="5217" name="Freeform 122"/>
          <p:cNvSpPr>
            <a:spLocks noEditPoints="1"/>
          </p:cNvSpPr>
          <p:nvPr/>
        </p:nvSpPr>
        <p:spPr bwMode="auto">
          <a:xfrm>
            <a:off x="5092580" y="2633394"/>
            <a:ext cx="439403" cy="174419"/>
          </a:xfrm>
          <a:custGeom>
            <a:avLst/>
            <a:gdLst>
              <a:gd name="T0" fmla="*/ 13 w 1030"/>
              <a:gd name="T1" fmla="*/ 77 h 399"/>
              <a:gd name="T2" fmla="*/ 77 w 1030"/>
              <a:gd name="T3" fmla="*/ 189 h 399"/>
              <a:gd name="T4" fmla="*/ 188 w 1030"/>
              <a:gd name="T5" fmla="*/ 125 h 399"/>
              <a:gd name="T6" fmla="*/ 188 w 1030"/>
              <a:gd name="T7" fmla="*/ 125 h 399"/>
              <a:gd name="T8" fmla="*/ 125 w 1030"/>
              <a:gd name="T9" fmla="*/ 14 h 399"/>
              <a:gd name="T10" fmla="*/ 13 w 1030"/>
              <a:gd name="T11" fmla="*/ 77 h 399"/>
              <a:gd name="T12" fmla="*/ 886 w 1030"/>
              <a:gd name="T13" fmla="*/ 223 h 399"/>
              <a:gd name="T14" fmla="*/ 838 w 1030"/>
              <a:gd name="T15" fmla="*/ 399 h 399"/>
              <a:gd name="T16" fmla="*/ 1030 w 1030"/>
              <a:gd name="T17" fmla="*/ 351 h 399"/>
              <a:gd name="T18" fmla="*/ 886 w 1030"/>
              <a:gd name="T19" fmla="*/ 223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0" h="399">
                <a:moveTo>
                  <a:pt x="13" y="77"/>
                </a:moveTo>
                <a:cubicBezTo>
                  <a:pt x="0" y="125"/>
                  <a:pt x="29" y="175"/>
                  <a:pt x="77" y="189"/>
                </a:cubicBezTo>
                <a:cubicBezTo>
                  <a:pt x="125" y="202"/>
                  <a:pt x="175" y="173"/>
                  <a:pt x="188" y="125"/>
                </a:cubicBezTo>
                <a:cubicBezTo>
                  <a:pt x="188" y="125"/>
                  <a:pt x="188" y="125"/>
                  <a:pt x="188" y="125"/>
                </a:cubicBezTo>
                <a:cubicBezTo>
                  <a:pt x="202" y="77"/>
                  <a:pt x="173" y="27"/>
                  <a:pt x="125" y="14"/>
                </a:cubicBezTo>
                <a:cubicBezTo>
                  <a:pt x="76" y="0"/>
                  <a:pt x="27" y="29"/>
                  <a:pt x="13" y="77"/>
                </a:cubicBezTo>
                <a:close/>
                <a:moveTo>
                  <a:pt x="886" y="223"/>
                </a:moveTo>
                <a:lnTo>
                  <a:pt x="838" y="399"/>
                </a:lnTo>
                <a:lnTo>
                  <a:pt x="1030" y="351"/>
                </a:lnTo>
                <a:lnTo>
                  <a:pt x="886" y="22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18" name="Freeform 123"/>
          <p:cNvSpPr>
            <a:spLocks noEditPoints="1"/>
          </p:cNvSpPr>
          <p:nvPr/>
        </p:nvSpPr>
        <p:spPr bwMode="auto">
          <a:xfrm>
            <a:off x="5092580" y="2633394"/>
            <a:ext cx="439403" cy="174419"/>
          </a:xfrm>
          <a:custGeom>
            <a:avLst/>
            <a:gdLst>
              <a:gd name="T0" fmla="*/ 13 w 1030"/>
              <a:gd name="T1" fmla="*/ 77 h 399"/>
              <a:gd name="T2" fmla="*/ 77 w 1030"/>
              <a:gd name="T3" fmla="*/ 189 h 399"/>
              <a:gd name="T4" fmla="*/ 188 w 1030"/>
              <a:gd name="T5" fmla="*/ 125 h 399"/>
              <a:gd name="T6" fmla="*/ 188 w 1030"/>
              <a:gd name="T7" fmla="*/ 125 h 399"/>
              <a:gd name="T8" fmla="*/ 125 w 1030"/>
              <a:gd name="T9" fmla="*/ 14 h 399"/>
              <a:gd name="T10" fmla="*/ 13 w 1030"/>
              <a:gd name="T11" fmla="*/ 77 h 399"/>
              <a:gd name="T12" fmla="*/ 886 w 1030"/>
              <a:gd name="T13" fmla="*/ 223 h 399"/>
              <a:gd name="T14" fmla="*/ 838 w 1030"/>
              <a:gd name="T15" fmla="*/ 399 h 399"/>
              <a:gd name="T16" fmla="*/ 1030 w 1030"/>
              <a:gd name="T17" fmla="*/ 351 h 399"/>
              <a:gd name="T18" fmla="*/ 886 w 1030"/>
              <a:gd name="T19" fmla="*/ 223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0" h="399">
                <a:moveTo>
                  <a:pt x="13" y="77"/>
                </a:moveTo>
                <a:cubicBezTo>
                  <a:pt x="0" y="125"/>
                  <a:pt x="29" y="175"/>
                  <a:pt x="77" y="189"/>
                </a:cubicBezTo>
                <a:cubicBezTo>
                  <a:pt x="125" y="202"/>
                  <a:pt x="175" y="173"/>
                  <a:pt x="188" y="125"/>
                </a:cubicBezTo>
                <a:cubicBezTo>
                  <a:pt x="188" y="125"/>
                  <a:pt x="188" y="125"/>
                  <a:pt x="188" y="125"/>
                </a:cubicBezTo>
                <a:cubicBezTo>
                  <a:pt x="202" y="77"/>
                  <a:pt x="173" y="27"/>
                  <a:pt x="125" y="14"/>
                </a:cubicBezTo>
                <a:cubicBezTo>
                  <a:pt x="76" y="0"/>
                  <a:pt x="27" y="29"/>
                  <a:pt x="13" y="77"/>
                </a:cubicBezTo>
                <a:moveTo>
                  <a:pt x="886" y="223"/>
                </a:moveTo>
                <a:lnTo>
                  <a:pt x="838" y="399"/>
                </a:lnTo>
                <a:lnTo>
                  <a:pt x="1030" y="351"/>
                </a:lnTo>
                <a:lnTo>
                  <a:pt x="886" y="223"/>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19" name="Line 124"/>
          <p:cNvSpPr>
            <a:spLocks noChangeShapeType="1"/>
          </p:cNvSpPr>
          <p:nvPr/>
        </p:nvSpPr>
        <p:spPr bwMode="auto">
          <a:xfrm>
            <a:off x="5170923" y="2689208"/>
            <a:ext cx="292935" cy="76744"/>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20" name="Freeform 125"/>
          <p:cNvSpPr>
            <a:spLocks noEditPoints="1"/>
          </p:cNvSpPr>
          <p:nvPr/>
        </p:nvSpPr>
        <p:spPr bwMode="auto">
          <a:xfrm>
            <a:off x="4905237" y="3100836"/>
            <a:ext cx="415559" cy="577907"/>
          </a:xfrm>
          <a:custGeom>
            <a:avLst/>
            <a:gdLst>
              <a:gd name="T0" fmla="*/ 928 w 978"/>
              <a:gd name="T1" fmla="*/ 1296 h 1325"/>
              <a:gd name="T2" fmla="*/ 949 w 978"/>
              <a:gd name="T3" fmla="*/ 1169 h 1325"/>
              <a:gd name="T4" fmla="*/ 823 w 978"/>
              <a:gd name="T5" fmla="*/ 1148 h 1325"/>
              <a:gd name="T6" fmla="*/ 823 w 978"/>
              <a:gd name="T7" fmla="*/ 1148 h 1325"/>
              <a:gd name="T8" fmla="*/ 802 w 978"/>
              <a:gd name="T9" fmla="*/ 1275 h 1325"/>
              <a:gd name="T10" fmla="*/ 928 w 978"/>
              <a:gd name="T11" fmla="*/ 1296 h 1325"/>
              <a:gd name="T12" fmla="*/ 32 w 978"/>
              <a:gd name="T13" fmla="*/ 192 h 1325"/>
              <a:gd name="T14" fmla="*/ 176 w 978"/>
              <a:gd name="T15" fmla="*/ 96 h 1325"/>
              <a:gd name="T16" fmla="*/ 0 w 978"/>
              <a:gd name="T17" fmla="*/ 0 h 1325"/>
              <a:gd name="T18" fmla="*/ 32 w 978"/>
              <a:gd name="T19" fmla="*/ 192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325">
                <a:moveTo>
                  <a:pt x="928" y="1296"/>
                </a:moveTo>
                <a:cubicBezTo>
                  <a:pt x="969" y="1267"/>
                  <a:pt x="978" y="1210"/>
                  <a:pt x="949" y="1169"/>
                </a:cubicBezTo>
                <a:cubicBezTo>
                  <a:pt x="920" y="1129"/>
                  <a:pt x="863" y="1119"/>
                  <a:pt x="823" y="1148"/>
                </a:cubicBezTo>
                <a:cubicBezTo>
                  <a:pt x="823" y="1148"/>
                  <a:pt x="823" y="1148"/>
                  <a:pt x="823" y="1148"/>
                </a:cubicBezTo>
                <a:cubicBezTo>
                  <a:pt x="782" y="1178"/>
                  <a:pt x="772" y="1234"/>
                  <a:pt x="802" y="1275"/>
                </a:cubicBezTo>
                <a:cubicBezTo>
                  <a:pt x="831" y="1316"/>
                  <a:pt x="887" y="1325"/>
                  <a:pt x="928" y="1296"/>
                </a:cubicBezTo>
                <a:close/>
                <a:moveTo>
                  <a:pt x="32" y="192"/>
                </a:moveTo>
                <a:lnTo>
                  <a:pt x="176" y="96"/>
                </a:lnTo>
                <a:lnTo>
                  <a:pt x="0" y="0"/>
                </a:lnTo>
                <a:lnTo>
                  <a:pt x="32" y="1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21" name="Freeform 126"/>
          <p:cNvSpPr>
            <a:spLocks noEditPoints="1"/>
          </p:cNvSpPr>
          <p:nvPr/>
        </p:nvSpPr>
        <p:spPr bwMode="auto">
          <a:xfrm>
            <a:off x="4905237" y="3100836"/>
            <a:ext cx="415559" cy="577907"/>
          </a:xfrm>
          <a:custGeom>
            <a:avLst/>
            <a:gdLst>
              <a:gd name="T0" fmla="*/ 928 w 978"/>
              <a:gd name="T1" fmla="*/ 1296 h 1325"/>
              <a:gd name="T2" fmla="*/ 949 w 978"/>
              <a:gd name="T3" fmla="*/ 1169 h 1325"/>
              <a:gd name="T4" fmla="*/ 823 w 978"/>
              <a:gd name="T5" fmla="*/ 1148 h 1325"/>
              <a:gd name="T6" fmla="*/ 823 w 978"/>
              <a:gd name="T7" fmla="*/ 1148 h 1325"/>
              <a:gd name="T8" fmla="*/ 802 w 978"/>
              <a:gd name="T9" fmla="*/ 1275 h 1325"/>
              <a:gd name="T10" fmla="*/ 928 w 978"/>
              <a:gd name="T11" fmla="*/ 1296 h 1325"/>
              <a:gd name="T12" fmla="*/ 32 w 978"/>
              <a:gd name="T13" fmla="*/ 192 h 1325"/>
              <a:gd name="T14" fmla="*/ 176 w 978"/>
              <a:gd name="T15" fmla="*/ 96 h 1325"/>
              <a:gd name="T16" fmla="*/ 0 w 978"/>
              <a:gd name="T17" fmla="*/ 0 h 1325"/>
              <a:gd name="T18" fmla="*/ 32 w 978"/>
              <a:gd name="T19" fmla="*/ 192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8" h="1325">
                <a:moveTo>
                  <a:pt x="928" y="1296"/>
                </a:moveTo>
                <a:cubicBezTo>
                  <a:pt x="969" y="1267"/>
                  <a:pt x="978" y="1210"/>
                  <a:pt x="949" y="1169"/>
                </a:cubicBezTo>
                <a:cubicBezTo>
                  <a:pt x="920" y="1129"/>
                  <a:pt x="863" y="1119"/>
                  <a:pt x="823" y="1148"/>
                </a:cubicBezTo>
                <a:cubicBezTo>
                  <a:pt x="823" y="1148"/>
                  <a:pt x="823" y="1148"/>
                  <a:pt x="823" y="1148"/>
                </a:cubicBezTo>
                <a:cubicBezTo>
                  <a:pt x="782" y="1178"/>
                  <a:pt x="772" y="1234"/>
                  <a:pt x="802" y="1275"/>
                </a:cubicBezTo>
                <a:cubicBezTo>
                  <a:pt x="831" y="1316"/>
                  <a:pt x="887" y="1325"/>
                  <a:pt x="928" y="1296"/>
                </a:cubicBezTo>
                <a:moveTo>
                  <a:pt x="32" y="192"/>
                </a:moveTo>
                <a:lnTo>
                  <a:pt x="176" y="96"/>
                </a:lnTo>
                <a:lnTo>
                  <a:pt x="0" y="0"/>
                </a:lnTo>
                <a:lnTo>
                  <a:pt x="32" y="192"/>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22" name="Line 127"/>
          <p:cNvSpPr>
            <a:spLocks noChangeShapeType="1"/>
          </p:cNvSpPr>
          <p:nvPr/>
        </p:nvSpPr>
        <p:spPr bwMode="auto">
          <a:xfrm flipH="1" flipV="1">
            <a:off x="4946112" y="3163627"/>
            <a:ext cx="306560" cy="439535"/>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24" name="AutoShape 130"/>
          <p:cNvSpPr>
            <a:spLocks noChangeAspect="1" noChangeArrowheads="1" noTextEdit="1"/>
          </p:cNvSpPr>
          <p:nvPr/>
        </p:nvSpPr>
        <p:spPr bwMode="auto">
          <a:xfrm>
            <a:off x="6228185" y="3876609"/>
            <a:ext cx="2700000" cy="2700000"/>
          </a:xfrm>
          <a:prstGeom prst="rect">
            <a:avLst/>
          </a:prstGeom>
          <a:solidFill>
            <a:srgbClr val="FFFFFF"/>
          </a:solidFill>
          <a:ln w="19050">
            <a:solidFill>
              <a:schemeClr val="tx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5225" name="Freeform 132"/>
          <p:cNvSpPr>
            <a:spLocks/>
          </p:cNvSpPr>
          <p:nvPr/>
        </p:nvSpPr>
        <p:spPr bwMode="auto">
          <a:xfrm>
            <a:off x="7141476" y="4520485"/>
            <a:ext cx="153797" cy="159510"/>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2"/>
                  <a:pt x="81" y="0"/>
                  <a:pt x="181" y="0"/>
                </a:cubicBezTo>
                <a:cubicBezTo>
                  <a:pt x="281" y="0"/>
                  <a:pt x="362" y="82"/>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26" name="Freeform 133"/>
          <p:cNvSpPr>
            <a:spLocks/>
          </p:cNvSpPr>
          <p:nvPr/>
        </p:nvSpPr>
        <p:spPr bwMode="auto">
          <a:xfrm>
            <a:off x="7141476" y="4520485"/>
            <a:ext cx="153797" cy="159510"/>
          </a:xfrm>
          <a:custGeom>
            <a:avLst/>
            <a:gdLst>
              <a:gd name="T0" fmla="*/ 0 w 81"/>
              <a:gd name="T1" fmla="*/ 41 h 82"/>
              <a:gd name="T2" fmla="*/ 40 w 81"/>
              <a:gd name="T3" fmla="*/ 0 h 82"/>
              <a:gd name="T4" fmla="*/ 81 w 81"/>
              <a:gd name="T5" fmla="*/ 41 h 82"/>
              <a:gd name="T6" fmla="*/ 81 w 81"/>
              <a:gd name="T7" fmla="*/ 41 h 82"/>
              <a:gd name="T8" fmla="*/ 40 w 81"/>
              <a:gd name="T9" fmla="*/ 82 h 82"/>
              <a:gd name="T10" fmla="*/ 0 w 81"/>
              <a:gd name="T11" fmla="*/ 41 h 82"/>
            </a:gdLst>
            <a:ahLst/>
            <a:cxnLst>
              <a:cxn ang="0">
                <a:pos x="T0" y="T1"/>
              </a:cxn>
              <a:cxn ang="0">
                <a:pos x="T2" y="T3"/>
              </a:cxn>
              <a:cxn ang="0">
                <a:pos x="T4" y="T5"/>
              </a:cxn>
              <a:cxn ang="0">
                <a:pos x="T6" y="T7"/>
              </a:cxn>
              <a:cxn ang="0">
                <a:pos x="T8" y="T9"/>
              </a:cxn>
              <a:cxn ang="0">
                <a:pos x="T10" y="T11"/>
              </a:cxn>
            </a:cxnLst>
            <a:rect l="0" t="0" r="r" b="b"/>
            <a:pathLst>
              <a:path w="81" h="82">
                <a:moveTo>
                  <a:pt x="0" y="41"/>
                </a:moveTo>
                <a:cubicBezTo>
                  <a:pt x="0" y="19"/>
                  <a:pt x="18" y="0"/>
                  <a:pt x="40" y="0"/>
                </a:cubicBezTo>
                <a:cubicBezTo>
                  <a:pt x="63" y="0"/>
                  <a:pt x="81" y="19"/>
                  <a:pt x="81" y="41"/>
                </a:cubicBezTo>
                <a:cubicBezTo>
                  <a:pt x="81" y="41"/>
                  <a:pt x="81" y="41"/>
                  <a:pt x="81" y="41"/>
                </a:cubicBezTo>
                <a:cubicBezTo>
                  <a:pt x="81" y="64"/>
                  <a:pt x="63" y="82"/>
                  <a:pt x="40" y="82"/>
                </a:cubicBezTo>
                <a:cubicBezTo>
                  <a:pt x="18" y="82"/>
                  <a:pt x="0" y="64"/>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27" name="Freeform 134"/>
          <p:cNvSpPr>
            <a:spLocks noEditPoints="1"/>
          </p:cNvSpPr>
          <p:nvPr/>
        </p:nvSpPr>
        <p:spPr bwMode="auto">
          <a:xfrm>
            <a:off x="7215527" y="4602185"/>
            <a:ext cx="368354" cy="597190"/>
          </a:xfrm>
          <a:custGeom>
            <a:avLst/>
            <a:gdLst>
              <a:gd name="T0" fmla="*/ 807 w 864"/>
              <a:gd name="T1" fmla="*/ 1344 h 1369"/>
              <a:gd name="T2" fmla="*/ 839 w 864"/>
              <a:gd name="T3" fmla="*/ 1219 h 1369"/>
              <a:gd name="T4" fmla="*/ 714 w 864"/>
              <a:gd name="T5" fmla="*/ 1188 h 1369"/>
              <a:gd name="T6" fmla="*/ 714 w 864"/>
              <a:gd name="T7" fmla="*/ 1188 h 1369"/>
              <a:gd name="T8" fmla="*/ 683 w 864"/>
              <a:gd name="T9" fmla="*/ 1312 h 1369"/>
              <a:gd name="T10" fmla="*/ 807 w 864"/>
              <a:gd name="T11" fmla="*/ 1344 h 1369"/>
              <a:gd name="T12" fmla="*/ 16 w 864"/>
              <a:gd name="T13" fmla="*/ 192 h 1369"/>
              <a:gd name="T14" fmla="*/ 176 w 864"/>
              <a:gd name="T15" fmla="*/ 112 h 1369"/>
              <a:gd name="T16" fmla="*/ 0 w 864"/>
              <a:gd name="T17" fmla="*/ 0 h 1369"/>
              <a:gd name="T18" fmla="*/ 16 w 864"/>
              <a:gd name="T19" fmla="*/ 192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1369">
                <a:moveTo>
                  <a:pt x="807" y="1344"/>
                </a:moveTo>
                <a:cubicBezTo>
                  <a:pt x="850" y="1318"/>
                  <a:pt x="864" y="1262"/>
                  <a:pt x="839" y="1219"/>
                </a:cubicBezTo>
                <a:cubicBezTo>
                  <a:pt x="813" y="1176"/>
                  <a:pt x="758" y="1162"/>
                  <a:pt x="714" y="1188"/>
                </a:cubicBezTo>
                <a:cubicBezTo>
                  <a:pt x="714" y="1188"/>
                  <a:pt x="714" y="1188"/>
                  <a:pt x="714" y="1188"/>
                </a:cubicBezTo>
                <a:cubicBezTo>
                  <a:pt x="671" y="1213"/>
                  <a:pt x="657" y="1269"/>
                  <a:pt x="683" y="1312"/>
                </a:cubicBezTo>
                <a:cubicBezTo>
                  <a:pt x="709" y="1355"/>
                  <a:pt x="764" y="1369"/>
                  <a:pt x="807" y="1344"/>
                </a:cubicBezTo>
                <a:close/>
                <a:moveTo>
                  <a:pt x="16" y="192"/>
                </a:moveTo>
                <a:lnTo>
                  <a:pt x="176" y="112"/>
                </a:lnTo>
                <a:lnTo>
                  <a:pt x="0" y="0"/>
                </a:lnTo>
                <a:lnTo>
                  <a:pt x="16" y="1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28" name="Freeform 135"/>
          <p:cNvSpPr>
            <a:spLocks noEditPoints="1"/>
          </p:cNvSpPr>
          <p:nvPr/>
        </p:nvSpPr>
        <p:spPr bwMode="auto">
          <a:xfrm>
            <a:off x="7215527" y="4602185"/>
            <a:ext cx="368354" cy="597190"/>
          </a:xfrm>
          <a:custGeom>
            <a:avLst/>
            <a:gdLst>
              <a:gd name="T0" fmla="*/ 807 w 864"/>
              <a:gd name="T1" fmla="*/ 1344 h 1369"/>
              <a:gd name="T2" fmla="*/ 839 w 864"/>
              <a:gd name="T3" fmla="*/ 1219 h 1369"/>
              <a:gd name="T4" fmla="*/ 714 w 864"/>
              <a:gd name="T5" fmla="*/ 1188 h 1369"/>
              <a:gd name="T6" fmla="*/ 714 w 864"/>
              <a:gd name="T7" fmla="*/ 1188 h 1369"/>
              <a:gd name="T8" fmla="*/ 683 w 864"/>
              <a:gd name="T9" fmla="*/ 1312 h 1369"/>
              <a:gd name="T10" fmla="*/ 807 w 864"/>
              <a:gd name="T11" fmla="*/ 1344 h 1369"/>
              <a:gd name="T12" fmla="*/ 16 w 864"/>
              <a:gd name="T13" fmla="*/ 192 h 1369"/>
              <a:gd name="T14" fmla="*/ 176 w 864"/>
              <a:gd name="T15" fmla="*/ 112 h 1369"/>
              <a:gd name="T16" fmla="*/ 0 w 864"/>
              <a:gd name="T17" fmla="*/ 0 h 1369"/>
              <a:gd name="T18" fmla="*/ 16 w 864"/>
              <a:gd name="T19" fmla="*/ 192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1369">
                <a:moveTo>
                  <a:pt x="807" y="1344"/>
                </a:moveTo>
                <a:cubicBezTo>
                  <a:pt x="850" y="1318"/>
                  <a:pt x="864" y="1262"/>
                  <a:pt x="839" y="1219"/>
                </a:cubicBezTo>
                <a:cubicBezTo>
                  <a:pt x="813" y="1176"/>
                  <a:pt x="758" y="1162"/>
                  <a:pt x="714" y="1188"/>
                </a:cubicBezTo>
                <a:cubicBezTo>
                  <a:pt x="714" y="1188"/>
                  <a:pt x="714" y="1188"/>
                  <a:pt x="714" y="1188"/>
                </a:cubicBezTo>
                <a:cubicBezTo>
                  <a:pt x="671" y="1213"/>
                  <a:pt x="657" y="1269"/>
                  <a:pt x="683" y="1312"/>
                </a:cubicBezTo>
                <a:cubicBezTo>
                  <a:pt x="709" y="1355"/>
                  <a:pt x="764" y="1369"/>
                  <a:pt x="807" y="1344"/>
                </a:cubicBezTo>
                <a:moveTo>
                  <a:pt x="16" y="192"/>
                </a:moveTo>
                <a:lnTo>
                  <a:pt x="176" y="112"/>
                </a:lnTo>
                <a:lnTo>
                  <a:pt x="0" y="0"/>
                </a:lnTo>
                <a:lnTo>
                  <a:pt x="16" y="192"/>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29" name="Line 136"/>
          <p:cNvSpPr>
            <a:spLocks noChangeShapeType="1"/>
          </p:cNvSpPr>
          <p:nvPr/>
        </p:nvSpPr>
        <p:spPr bwMode="auto">
          <a:xfrm flipH="1" flipV="1">
            <a:off x="7257299" y="4664433"/>
            <a:ext cx="265823" cy="453242"/>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30" name="Freeform 137"/>
          <p:cNvSpPr>
            <a:spLocks/>
          </p:cNvSpPr>
          <p:nvPr/>
        </p:nvSpPr>
        <p:spPr bwMode="auto">
          <a:xfrm>
            <a:off x="7809831" y="3888280"/>
            <a:ext cx="155696" cy="157565"/>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2"/>
                  <a:pt x="281"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31" name="Freeform 138"/>
          <p:cNvSpPr>
            <a:spLocks/>
          </p:cNvSpPr>
          <p:nvPr/>
        </p:nvSpPr>
        <p:spPr bwMode="auto">
          <a:xfrm>
            <a:off x="7809831" y="3888280"/>
            <a:ext cx="155696" cy="157565"/>
          </a:xfrm>
          <a:custGeom>
            <a:avLst/>
            <a:gdLst>
              <a:gd name="T0" fmla="*/ 0 w 82"/>
              <a:gd name="T1" fmla="*/ 41 h 81"/>
              <a:gd name="T2" fmla="*/ 41 w 82"/>
              <a:gd name="T3" fmla="*/ 0 h 81"/>
              <a:gd name="T4" fmla="*/ 82 w 82"/>
              <a:gd name="T5" fmla="*/ 41 h 81"/>
              <a:gd name="T6" fmla="*/ 82 w 82"/>
              <a:gd name="T7" fmla="*/ 41 h 81"/>
              <a:gd name="T8" fmla="*/ 41 w 82"/>
              <a:gd name="T9" fmla="*/ 81 h 81"/>
              <a:gd name="T10" fmla="*/ 0 w 82"/>
              <a:gd name="T11" fmla="*/ 41 h 81"/>
            </a:gdLst>
            <a:ahLst/>
            <a:cxnLst>
              <a:cxn ang="0">
                <a:pos x="T0" y="T1"/>
              </a:cxn>
              <a:cxn ang="0">
                <a:pos x="T2" y="T3"/>
              </a:cxn>
              <a:cxn ang="0">
                <a:pos x="T4" y="T5"/>
              </a:cxn>
              <a:cxn ang="0">
                <a:pos x="T6" y="T7"/>
              </a:cxn>
              <a:cxn ang="0">
                <a:pos x="T8" y="T9"/>
              </a:cxn>
              <a:cxn ang="0">
                <a:pos x="T10" y="T11"/>
              </a:cxn>
            </a:cxnLst>
            <a:rect l="0" t="0" r="r" b="b"/>
            <a:pathLst>
              <a:path w="82" h="81">
                <a:moveTo>
                  <a:pt x="0" y="41"/>
                </a:moveTo>
                <a:cubicBezTo>
                  <a:pt x="0" y="18"/>
                  <a:pt x="18" y="0"/>
                  <a:pt x="41" y="0"/>
                </a:cubicBezTo>
                <a:cubicBezTo>
                  <a:pt x="63" y="0"/>
                  <a:pt x="82" y="18"/>
                  <a:pt x="82" y="41"/>
                </a:cubicBezTo>
                <a:cubicBezTo>
                  <a:pt x="82" y="41"/>
                  <a:pt x="82" y="41"/>
                  <a:pt x="82" y="41"/>
                </a:cubicBezTo>
                <a:cubicBezTo>
                  <a:pt x="82" y="63"/>
                  <a:pt x="63" y="81"/>
                  <a:pt x="41" y="81"/>
                </a:cubicBezTo>
                <a:cubicBezTo>
                  <a:pt x="18" y="81"/>
                  <a:pt x="0" y="63"/>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32" name="Freeform 139"/>
          <p:cNvSpPr>
            <a:spLocks/>
          </p:cNvSpPr>
          <p:nvPr/>
        </p:nvSpPr>
        <p:spPr bwMode="auto">
          <a:xfrm>
            <a:off x="8324388" y="4520485"/>
            <a:ext cx="155696" cy="159510"/>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2" y="0"/>
                  <a:pt x="182" y="0"/>
                </a:cubicBezTo>
                <a:cubicBezTo>
                  <a:pt x="282" y="0"/>
                  <a:pt x="363" y="82"/>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33" name="Freeform 140"/>
          <p:cNvSpPr>
            <a:spLocks/>
          </p:cNvSpPr>
          <p:nvPr/>
        </p:nvSpPr>
        <p:spPr bwMode="auto">
          <a:xfrm>
            <a:off x="8324388" y="4520485"/>
            <a:ext cx="155696" cy="159510"/>
          </a:xfrm>
          <a:custGeom>
            <a:avLst/>
            <a:gdLst>
              <a:gd name="T0" fmla="*/ 0 w 82"/>
              <a:gd name="T1" fmla="*/ 41 h 82"/>
              <a:gd name="T2" fmla="*/ 41 w 82"/>
              <a:gd name="T3" fmla="*/ 0 h 82"/>
              <a:gd name="T4" fmla="*/ 82 w 82"/>
              <a:gd name="T5" fmla="*/ 41 h 82"/>
              <a:gd name="T6" fmla="*/ 82 w 82"/>
              <a:gd name="T7" fmla="*/ 41 h 82"/>
              <a:gd name="T8" fmla="*/ 41 w 82"/>
              <a:gd name="T9" fmla="*/ 82 h 82"/>
              <a:gd name="T10" fmla="*/ 0 w 82"/>
              <a:gd name="T11" fmla="*/ 41 h 82"/>
            </a:gdLst>
            <a:ahLst/>
            <a:cxnLst>
              <a:cxn ang="0">
                <a:pos x="T0" y="T1"/>
              </a:cxn>
              <a:cxn ang="0">
                <a:pos x="T2" y="T3"/>
              </a:cxn>
              <a:cxn ang="0">
                <a:pos x="T4" y="T5"/>
              </a:cxn>
              <a:cxn ang="0">
                <a:pos x="T6" y="T7"/>
              </a:cxn>
              <a:cxn ang="0">
                <a:pos x="T8" y="T9"/>
              </a:cxn>
              <a:cxn ang="0">
                <a:pos x="T10" y="T11"/>
              </a:cxn>
            </a:cxnLst>
            <a:rect l="0" t="0" r="r" b="b"/>
            <a:pathLst>
              <a:path w="82" h="82">
                <a:moveTo>
                  <a:pt x="0" y="41"/>
                </a:moveTo>
                <a:cubicBezTo>
                  <a:pt x="0" y="19"/>
                  <a:pt x="19" y="0"/>
                  <a:pt x="41" y="0"/>
                </a:cubicBezTo>
                <a:cubicBezTo>
                  <a:pt x="63" y="0"/>
                  <a:pt x="82" y="19"/>
                  <a:pt x="82" y="41"/>
                </a:cubicBezTo>
                <a:cubicBezTo>
                  <a:pt x="82" y="41"/>
                  <a:pt x="82" y="41"/>
                  <a:pt x="82" y="41"/>
                </a:cubicBezTo>
                <a:cubicBezTo>
                  <a:pt x="82" y="64"/>
                  <a:pt x="63" y="82"/>
                  <a:pt x="41" y="82"/>
                </a:cubicBezTo>
                <a:cubicBezTo>
                  <a:pt x="19" y="82"/>
                  <a:pt x="0" y="64"/>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34" name="Freeform 141"/>
          <p:cNvSpPr>
            <a:spLocks/>
          </p:cNvSpPr>
          <p:nvPr/>
        </p:nvSpPr>
        <p:spPr bwMode="auto">
          <a:xfrm>
            <a:off x="8402236" y="5154635"/>
            <a:ext cx="153797" cy="157565"/>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1"/>
                  <a:pt x="281"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35" name="Freeform 142"/>
          <p:cNvSpPr>
            <a:spLocks/>
          </p:cNvSpPr>
          <p:nvPr/>
        </p:nvSpPr>
        <p:spPr bwMode="auto">
          <a:xfrm>
            <a:off x="8402236" y="5154635"/>
            <a:ext cx="153797" cy="157565"/>
          </a:xfrm>
          <a:custGeom>
            <a:avLst/>
            <a:gdLst>
              <a:gd name="T0" fmla="*/ 0 w 81"/>
              <a:gd name="T1" fmla="*/ 40 h 81"/>
              <a:gd name="T2" fmla="*/ 41 w 81"/>
              <a:gd name="T3" fmla="*/ 0 h 81"/>
              <a:gd name="T4" fmla="*/ 81 w 81"/>
              <a:gd name="T5" fmla="*/ 40 h 81"/>
              <a:gd name="T6" fmla="*/ 81 w 81"/>
              <a:gd name="T7" fmla="*/ 40 h 81"/>
              <a:gd name="T8" fmla="*/ 41 w 81"/>
              <a:gd name="T9" fmla="*/ 81 h 81"/>
              <a:gd name="T10" fmla="*/ 0 w 81"/>
              <a:gd name="T11" fmla="*/ 40 h 81"/>
            </a:gdLst>
            <a:ahLst/>
            <a:cxnLst>
              <a:cxn ang="0">
                <a:pos x="T0" y="T1"/>
              </a:cxn>
              <a:cxn ang="0">
                <a:pos x="T2" y="T3"/>
              </a:cxn>
              <a:cxn ang="0">
                <a:pos x="T4" y="T5"/>
              </a:cxn>
              <a:cxn ang="0">
                <a:pos x="T6" y="T7"/>
              </a:cxn>
              <a:cxn ang="0">
                <a:pos x="T8" y="T9"/>
              </a:cxn>
              <a:cxn ang="0">
                <a:pos x="T10" y="T11"/>
              </a:cxn>
            </a:cxnLst>
            <a:rect l="0" t="0" r="r" b="b"/>
            <a:pathLst>
              <a:path w="81" h="81">
                <a:moveTo>
                  <a:pt x="0" y="40"/>
                </a:moveTo>
                <a:cubicBezTo>
                  <a:pt x="0" y="18"/>
                  <a:pt x="18" y="0"/>
                  <a:pt x="41" y="0"/>
                </a:cubicBezTo>
                <a:cubicBezTo>
                  <a:pt x="63" y="0"/>
                  <a:pt x="81" y="18"/>
                  <a:pt x="81" y="40"/>
                </a:cubicBezTo>
                <a:cubicBezTo>
                  <a:pt x="81" y="40"/>
                  <a:pt x="81" y="40"/>
                  <a:pt x="81" y="40"/>
                </a:cubicBezTo>
                <a:cubicBezTo>
                  <a:pt x="81" y="63"/>
                  <a:pt x="63" y="81"/>
                  <a:pt x="41" y="81"/>
                </a:cubicBezTo>
                <a:cubicBezTo>
                  <a:pt x="18" y="81"/>
                  <a:pt x="0" y="63"/>
                  <a:pt x="0" y="40"/>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36" name="Freeform 143"/>
          <p:cNvSpPr>
            <a:spLocks/>
          </p:cNvSpPr>
          <p:nvPr/>
        </p:nvSpPr>
        <p:spPr bwMode="auto">
          <a:xfrm>
            <a:off x="8144008" y="5998871"/>
            <a:ext cx="155696" cy="157565"/>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1"/>
                  <a:pt x="282"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37" name="Freeform 144"/>
          <p:cNvSpPr>
            <a:spLocks/>
          </p:cNvSpPr>
          <p:nvPr/>
        </p:nvSpPr>
        <p:spPr bwMode="auto">
          <a:xfrm>
            <a:off x="8144008" y="5998871"/>
            <a:ext cx="155696" cy="157565"/>
          </a:xfrm>
          <a:custGeom>
            <a:avLst/>
            <a:gdLst>
              <a:gd name="T0" fmla="*/ 0 w 82"/>
              <a:gd name="T1" fmla="*/ 40 h 81"/>
              <a:gd name="T2" fmla="*/ 41 w 82"/>
              <a:gd name="T3" fmla="*/ 0 h 81"/>
              <a:gd name="T4" fmla="*/ 82 w 82"/>
              <a:gd name="T5" fmla="*/ 40 h 81"/>
              <a:gd name="T6" fmla="*/ 82 w 82"/>
              <a:gd name="T7" fmla="*/ 40 h 81"/>
              <a:gd name="T8" fmla="*/ 41 w 82"/>
              <a:gd name="T9" fmla="*/ 81 h 81"/>
              <a:gd name="T10" fmla="*/ 0 w 82"/>
              <a:gd name="T11" fmla="*/ 40 h 81"/>
            </a:gdLst>
            <a:ahLst/>
            <a:cxnLst>
              <a:cxn ang="0">
                <a:pos x="T0" y="T1"/>
              </a:cxn>
              <a:cxn ang="0">
                <a:pos x="T2" y="T3"/>
              </a:cxn>
              <a:cxn ang="0">
                <a:pos x="T4" y="T5"/>
              </a:cxn>
              <a:cxn ang="0">
                <a:pos x="T6" y="T7"/>
              </a:cxn>
              <a:cxn ang="0">
                <a:pos x="T8" y="T9"/>
              </a:cxn>
              <a:cxn ang="0">
                <a:pos x="T10" y="T11"/>
              </a:cxn>
            </a:cxnLst>
            <a:rect l="0" t="0" r="r" b="b"/>
            <a:pathLst>
              <a:path w="82" h="81">
                <a:moveTo>
                  <a:pt x="0" y="40"/>
                </a:moveTo>
                <a:cubicBezTo>
                  <a:pt x="0" y="18"/>
                  <a:pt x="19" y="0"/>
                  <a:pt x="41" y="0"/>
                </a:cubicBezTo>
                <a:cubicBezTo>
                  <a:pt x="64" y="0"/>
                  <a:pt x="82" y="18"/>
                  <a:pt x="82" y="40"/>
                </a:cubicBezTo>
                <a:cubicBezTo>
                  <a:pt x="82" y="40"/>
                  <a:pt x="82" y="40"/>
                  <a:pt x="82" y="40"/>
                </a:cubicBezTo>
                <a:cubicBezTo>
                  <a:pt x="82" y="63"/>
                  <a:pt x="64" y="81"/>
                  <a:pt x="41" y="81"/>
                </a:cubicBezTo>
                <a:cubicBezTo>
                  <a:pt x="19" y="81"/>
                  <a:pt x="0" y="63"/>
                  <a:pt x="0" y="40"/>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38" name="Freeform 145"/>
          <p:cNvSpPr>
            <a:spLocks/>
          </p:cNvSpPr>
          <p:nvPr/>
        </p:nvSpPr>
        <p:spPr bwMode="auto">
          <a:xfrm>
            <a:off x="7578185" y="6407373"/>
            <a:ext cx="153797" cy="157565"/>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1"/>
                  <a:pt x="81" y="0"/>
                  <a:pt x="181" y="0"/>
                </a:cubicBezTo>
                <a:cubicBezTo>
                  <a:pt x="281" y="0"/>
                  <a:pt x="362" y="81"/>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39" name="Freeform 146"/>
          <p:cNvSpPr>
            <a:spLocks/>
          </p:cNvSpPr>
          <p:nvPr/>
        </p:nvSpPr>
        <p:spPr bwMode="auto">
          <a:xfrm>
            <a:off x="7578185" y="6407373"/>
            <a:ext cx="153797" cy="157565"/>
          </a:xfrm>
          <a:custGeom>
            <a:avLst/>
            <a:gdLst>
              <a:gd name="T0" fmla="*/ 0 w 81"/>
              <a:gd name="T1" fmla="*/ 41 h 81"/>
              <a:gd name="T2" fmla="*/ 41 w 81"/>
              <a:gd name="T3" fmla="*/ 0 h 81"/>
              <a:gd name="T4" fmla="*/ 81 w 81"/>
              <a:gd name="T5" fmla="*/ 41 h 81"/>
              <a:gd name="T6" fmla="*/ 81 w 81"/>
              <a:gd name="T7" fmla="*/ 41 h 81"/>
              <a:gd name="T8" fmla="*/ 41 w 81"/>
              <a:gd name="T9" fmla="*/ 81 h 81"/>
              <a:gd name="T10" fmla="*/ 0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0" y="41"/>
                </a:moveTo>
                <a:cubicBezTo>
                  <a:pt x="0" y="18"/>
                  <a:pt x="18" y="0"/>
                  <a:pt x="41" y="0"/>
                </a:cubicBezTo>
                <a:cubicBezTo>
                  <a:pt x="63" y="0"/>
                  <a:pt x="81" y="18"/>
                  <a:pt x="81" y="41"/>
                </a:cubicBezTo>
                <a:cubicBezTo>
                  <a:pt x="81" y="41"/>
                  <a:pt x="81" y="41"/>
                  <a:pt x="81" y="41"/>
                </a:cubicBezTo>
                <a:cubicBezTo>
                  <a:pt x="81" y="63"/>
                  <a:pt x="63" y="81"/>
                  <a:pt x="41" y="81"/>
                </a:cubicBezTo>
                <a:cubicBezTo>
                  <a:pt x="18" y="81"/>
                  <a:pt x="0" y="63"/>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40" name="Freeform 147"/>
          <p:cNvSpPr>
            <a:spLocks/>
          </p:cNvSpPr>
          <p:nvPr/>
        </p:nvSpPr>
        <p:spPr bwMode="auto">
          <a:xfrm>
            <a:off x="6702869" y="6129203"/>
            <a:ext cx="153797" cy="159510"/>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1"/>
                  <a:pt x="81" y="0"/>
                  <a:pt x="181" y="0"/>
                </a:cubicBezTo>
                <a:cubicBezTo>
                  <a:pt x="281" y="0"/>
                  <a:pt x="362" y="81"/>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41" name="Freeform 148"/>
          <p:cNvSpPr>
            <a:spLocks/>
          </p:cNvSpPr>
          <p:nvPr/>
        </p:nvSpPr>
        <p:spPr bwMode="auto">
          <a:xfrm>
            <a:off x="6702869" y="6129203"/>
            <a:ext cx="153797" cy="159510"/>
          </a:xfrm>
          <a:custGeom>
            <a:avLst/>
            <a:gdLst>
              <a:gd name="T0" fmla="*/ 0 w 81"/>
              <a:gd name="T1" fmla="*/ 41 h 82"/>
              <a:gd name="T2" fmla="*/ 41 w 81"/>
              <a:gd name="T3" fmla="*/ 0 h 82"/>
              <a:gd name="T4" fmla="*/ 81 w 81"/>
              <a:gd name="T5" fmla="*/ 41 h 82"/>
              <a:gd name="T6" fmla="*/ 81 w 81"/>
              <a:gd name="T7" fmla="*/ 41 h 82"/>
              <a:gd name="T8" fmla="*/ 41 w 81"/>
              <a:gd name="T9" fmla="*/ 82 h 82"/>
              <a:gd name="T10" fmla="*/ 0 w 81"/>
              <a:gd name="T11" fmla="*/ 41 h 82"/>
            </a:gdLst>
            <a:ahLst/>
            <a:cxnLst>
              <a:cxn ang="0">
                <a:pos x="T0" y="T1"/>
              </a:cxn>
              <a:cxn ang="0">
                <a:pos x="T2" y="T3"/>
              </a:cxn>
              <a:cxn ang="0">
                <a:pos x="T4" y="T5"/>
              </a:cxn>
              <a:cxn ang="0">
                <a:pos x="T6" y="T7"/>
              </a:cxn>
              <a:cxn ang="0">
                <a:pos x="T8" y="T9"/>
              </a:cxn>
              <a:cxn ang="0">
                <a:pos x="T10" y="T11"/>
              </a:cxn>
            </a:cxnLst>
            <a:rect l="0" t="0" r="r" b="b"/>
            <a:pathLst>
              <a:path w="81" h="82">
                <a:moveTo>
                  <a:pt x="0" y="41"/>
                </a:moveTo>
                <a:cubicBezTo>
                  <a:pt x="0" y="19"/>
                  <a:pt x="18" y="0"/>
                  <a:pt x="41" y="0"/>
                </a:cubicBezTo>
                <a:cubicBezTo>
                  <a:pt x="63" y="0"/>
                  <a:pt x="81" y="19"/>
                  <a:pt x="81" y="41"/>
                </a:cubicBezTo>
                <a:cubicBezTo>
                  <a:pt x="81" y="41"/>
                  <a:pt x="81" y="41"/>
                  <a:pt x="81" y="41"/>
                </a:cubicBezTo>
                <a:cubicBezTo>
                  <a:pt x="81" y="64"/>
                  <a:pt x="63" y="82"/>
                  <a:pt x="41" y="82"/>
                </a:cubicBezTo>
                <a:cubicBezTo>
                  <a:pt x="18" y="82"/>
                  <a:pt x="0" y="64"/>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42" name="Freeform 149"/>
          <p:cNvSpPr>
            <a:spLocks/>
          </p:cNvSpPr>
          <p:nvPr/>
        </p:nvSpPr>
        <p:spPr bwMode="auto">
          <a:xfrm>
            <a:off x="8762995" y="5919116"/>
            <a:ext cx="153797" cy="157565"/>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2" y="0"/>
                  <a:pt x="182" y="0"/>
                </a:cubicBezTo>
                <a:cubicBezTo>
                  <a:pt x="282" y="0"/>
                  <a:pt x="363" y="82"/>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43" name="Freeform 150"/>
          <p:cNvSpPr>
            <a:spLocks/>
          </p:cNvSpPr>
          <p:nvPr/>
        </p:nvSpPr>
        <p:spPr bwMode="auto">
          <a:xfrm>
            <a:off x="8762995" y="5919116"/>
            <a:ext cx="153797" cy="157565"/>
          </a:xfrm>
          <a:custGeom>
            <a:avLst/>
            <a:gdLst>
              <a:gd name="T0" fmla="*/ 0 w 81"/>
              <a:gd name="T1" fmla="*/ 41 h 81"/>
              <a:gd name="T2" fmla="*/ 40 w 81"/>
              <a:gd name="T3" fmla="*/ 0 h 81"/>
              <a:gd name="T4" fmla="*/ 81 w 81"/>
              <a:gd name="T5" fmla="*/ 41 h 81"/>
              <a:gd name="T6" fmla="*/ 81 w 81"/>
              <a:gd name="T7" fmla="*/ 41 h 81"/>
              <a:gd name="T8" fmla="*/ 40 w 81"/>
              <a:gd name="T9" fmla="*/ 81 h 81"/>
              <a:gd name="T10" fmla="*/ 0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0" y="41"/>
                </a:moveTo>
                <a:cubicBezTo>
                  <a:pt x="0" y="18"/>
                  <a:pt x="18" y="0"/>
                  <a:pt x="40" y="0"/>
                </a:cubicBezTo>
                <a:cubicBezTo>
                  <a:pt x="63" y="0"/>
                  <a:pt x="81" y="18"/>
                  <a:pt x="81" y="41"/>
                </a:cubicBezTo>
                <a:cubicBezTo>
                  <a:pt x="81" y="41"/>
                  <a:pt x="81" y="41"/>
                  <a:pt x="81" y="41"/>
                </a:cubicBezTo>
                <a:cubicBezTo>
                  <a:pt x="81" y="63"/>
                  <a:pt x="63" y="81"/>
                  <a:pt x="40" y="81"/>
                </a:cubicBezTo>
                <a:cubicBezTo>
                  <a:pt x="18" y="81"/>
                  <a:pt x="0" y="63"/>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44" name="Freeform 151"/>
          <p:cNvSpPr>
            <a:spLocks/>
          </p:cNvSpPr>
          <p:nvPr/>
        </p:nvSpPr>
        <p:spPr bwMode="auto">
          <a:xfrm>
            <a:off x="6239577" y="5444476"/>
            <a:ext cx="153797" cy="157565"/>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2"/>
                  <a:pt x="282"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45" name="Freeform 152"/>
          <p:cNvSpPr>
            <a:spLocks/>
          </p:cNvSpPr>
          <p:nvPr/>
        </p:nvSpPr>
        <p:spPr bwMode="auto">
          <a:xfrm>
            <a:off x="6239577" y="5444476"/>
            <a:ext cx="153797" cy="157565"/>
          </a:xfrm>
          <a:custGeom>
            <a:avLst/>
            <a:gdLst>
              <a:gd name="T0" fmla="*/ 0 w 81"/>
              <a:gd name="T1" fmla="*/ 41 h 81"/>
              <a:gd name="T2" fmla="*/ 41 w 81"/>
              <a:gd name="T3" fmla="*/ 0 h 81"/>
              <a:gd name="T4" fmla="*/ 81 w 81"/>
              <a:gd name="T5" fmla="*/ 41 h 81"/>
              <a:gd name="T6" fmla="*/ 81 w 81"/>
              <a:gd name="T7" fmla="*/ 41 h 81"/>
              <a:gd name="T8" fmla="*/ 41 w 81"/>
              <a:gd name="T9" fmla="*/ 81 h 81"/>
              <a:gd name="T10" fmla="*/ 0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0" y="41"/>
                </a:moveTo>
                <a:cubicBezTo>
                  <a:pt x="0" y="18"/>
                  <a:pt x="18" y="0"/>
                  <a:pt x="41" y="0"/>
                </a:cubicBezTo>
                <a:cubicBezTo>
                  <a:pt x="63" y="0"/>
                  <a:pt x="81" y="18"/>
                  <a:pt x="81" y="41"/>
                </a:cubicBezTo>
                <a:cubicBezTo>
                  <a:pt x="81" y="41"/>
                  <a:pt x="81" y="41"/>
                  <a:pt x="81" y="41"/>
                </a:cubicBezTo>
                <a:cubicBezTo>
                  <a:pt x="81" y="63"/>
                  <a:pt x="63" y="81"/>
                  <a:pt x="41" y="81"/>
                </a:cubicBezTo>
                <a:cubicBezTo>
                  <a:pt x="18" y="81"/>
                  <a:pt x="0" y="63"/>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46" name="Freeform 153"/>
          <p:cNvSpPr>
            <a:spLocks noEditPoints="1"/>
          </p:cNvSpPr>
          <p:nvPr/>
        </p:nvSpPr>
        <p:spPr bwMode="auto">
          <a:xfrm>
            <a:off x="7175653" y="3968036"/>
            <a:ext cx="713924" cy="676945"/>
          </a:xfrm>
          <a:custGeom>
            <a:avLst/>
            <a:gdLst>
              <a:gd name="T0" fmla="*/ 34 w 1680"/>
              <a:gd name="T1" fmla="*/ 1513 h 1552"/>
              <a:gd name="T2" fmla="*/ 163 w 1680"/>
              <a:gd name="T3" fmla="*/ 1518 h 1552"/>
              <a:gd name="T4" fmla="*/ 168 w 1680"/>
              <a:gd name="T5" fmla="*/ 1390 h 1552"/>
              <a:gd name="T6" fmla="*/ 168 w 1680"/>
              <a:gd name="T7" fmla="*/ 1390 h 1552"/>
              <a:gd name="T8" fmla="*/ 39 w 1680"/>
              <a:gd name="T9" fmla="*/ 1385 h 1552"/>
              <a:gd name="T10" fmla="*/ 34 w 1680"/>
              <a:gd name="T11" fmla="*/ 1513 h 1552"/>
              <a:gd name="T12" fmla="*/ 1472 w 1680"/>
              <a:gd name="T13" fmla="*/ 64 h 1552"/>
              <a:gd name="T14" fmla="*/ 1600 w 1680"/>
              <a:gd name="T15" fmla="*/ 192 h 1552"/>
              <a:gd name="T16" fmla="*/ 1680 w 1680"/>
              <a:gd name="T17" fmla="*/ 0 h 1552"/>
              <a:gd name="T18" fmla="*/ 1472 w 1680"/>
              <a:gd name="T19" fmla="*/ 6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1552">
                <a:moveTo>
                  <a:pt x="34" y="1513"/>
                </a:moveTo>
                <a:cubicBezTo>
                  <a:pt x="68" y="1550"/>
                  <a:pt x="126" y="1552"/>
                  <a:pt x="163" y="1518"/>
                </a:cubicBezTo>
                <a:cubicBezTo>
                  <a:pt x="199" y="1484"/>
                  <a:pt x="202" y="1427"/>
                  <a:pt x="168" y="1390"/>
                </a:cubicBezTo>
                <a:cubicBezTo>
                  <a:pt x="168" y="1390"/>
                  <a:pt x="168" y="1390"/>
                  <a:pt x="168" y="1390"/>
                </a:cubicBezTo>
                <a:cubicBezTo>
                  <a:pt x="134" y="1353"/>
                  <a:pt x="76" y="1351"/>
                  <a:pt x="39" y="1385"/>
                </a:cubicBezTo>
                <a:cubicBezTo>
                  <a:pt x="3" y="1419"/>
                  <a:pt x="0" y="1476"/>
                  <a:pt x="34" y="1513"/>
                </a:cubicBezTo>
                <a:close/>
                <a:moveTo>
                  <a:pt x="1472" y="64"/>
                </a:moveTo>
                <a:lnTo>
                  <a:pt x="1600" y="192"/>
                </a:lnTo>
                <a:lnTo>
                  <a:pt x="1680" y="0"/>
                </a:lnTo>
                <a:lnTo>
                  <a:pt x="1472" y="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47" name="Freeform 154"/>
          <p:cNvSpPr>
            <a:spLocks noEditPoints="1"/>
          </p:cNvSpPr>
          <p:nvPr/>
        </p:nvSpPr>
        <p:spPr bwMode="auto">
          <a:xfrm>
            <a:off x="7175653" y="3968036"/>
            <a:ext cx="713924" cy="676945"/>
          </a:xfrm>
          <a:custGeom>
            <a:avLst/>
            <a:gdLst>
              <a:gd name="T0" fmla="*/ 34 w 1680"/>
              <a:gd name="T1" fmla="*/ 1513 h 1552"/>
              <a:gd name="T2" fmla="*/ 163 w 1680"/>
              <a:gd name="T3" fmla="*/ 1518 h 1552"/>
              <a:gd name="T4" fmla="*/ 168 w 1680"/>
              <a:gd name="T5" fmla="*/ 1390 h 1552"/>
              <a:gd name="T6" fmla="*/ 168 w 1680"/>
              <a:gd name="T7" fmla="*/ 1390 h 1552"/>
              <a:gd name="T8" fmla="*/ 39 w 1680"/>
              <a:gd name="T9" fmla="*/ 1385 h 1552"/>
              <a:gd name="T10" fmla="*/ 34 w 1680"/>
              <a:gd name="T11" fmla="*/ 1513 h 1552"/>
              <a:gd name="T12" fmla="*/ 1472 w 1680"/>
              <a:gd name="T13" fmla="*/ 64 h 1552"/>
              <a:gd name="T14" fmla="*/ 1600 w 1680"/>
              <a:gd name="T15" fmla="*/ 192 h 1552"/>
              <a:gd name="T16" fmla="*/ 1680 w 1680"/>
              <a:gd name="T17" fmla="*/ 0 h 1552"/>
              <a:gd name="T18" fmla="*/ 1472 w 1680"/>
              <a:gd name="T19" fmla="*/ 6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1552">
                <a:moveTo>
                  <a:pt x="34" y="1513"/>
                </a:moveTo>
                <a:cubicBezTo>
                  <a:pt x="68" y="1550"/>
                  <a:pt x="126" y="1552"/>
                  <a:pt x="163" y="1518"/>
                </a:cubicBezTo>
                <a:cubicBezTo>
                  <a:pt x="199" y="1484"/>
                  <a:pt x="202" y="1427"/>
                  <a:pt x="168" y="1390"/>
                </a:cubicBezTo>
                <a:cubicBezTo>
                  <a:pt x="168" y="1390"/>
                  <a:pt x="168" y="1390"/>
                  <a:pt x="168" y="1390"/>
                </a:cubicBezTo>
                <a:cubicBezTo>
                  <a:pt x="134" y="1353"/>
                  <a:pt x="76" y="1351"/>
                  <a:pt x="39" y="1385"/>
                </a:cubicBezTo>
                <a:cubicBezTo>
                  <a:pt x="3" y="1419"/>
                  <a:pt x="0" y="1476"/>
                  <a:pt x="34" y="1513"/>
                </a:cubicBezTo>
                <a:moveTo>
                  <a:pt x="1472" y="64"/>
                </a:moveTo>
                <a:lnTo>
                  <a:pt x="1600" y="192"/>
                </a:lnTo>
                <a:lnTo>
                  <a:pt x="1680" y="0"/>
                </a:lnTo>
                <a:lnTo>
                  <a:pt x="1472" y="64"/>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49" name="Line 155"/>
          <p:cNvSpPr>
            <a:spLocks noChangeShapeType="1"/>
          </p:cNvSpPr>
          <p:nvPr/>
        </p:nvSpPr>
        <p:spPr bwMode="auto">
          <a:xfrm flipV="1">
            <a:off x="7244008" y="4022502"/>
            <a:ext cx="584810" cy="552450"/>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50" name="Freeform 156"/>
          <p:cNvSpPr>
            <a:spLocks noEditPoints="1"/>
          </p:cNvSpPr>
          <p:nvPr/>
        </p:nvSpPr>
        <p:spPr bwMode="auto">
          <a:xfrm>
            <a:off x="7844008" y="3923295"/>
            <a:ext cx="556329" cy="678890"/>
          </a:xfrm>
          <a:custGeom>
            <a:avLst/>
            <a:gdLst>
              <a:gd name="T0" fmla="*/ 43 w 1308"/>
              <a:gd name="T1" fmla="*/ 32 h 1557"/>
              <a:gd name="T2" fmla="*/ 32 w 1308"/>
              <a:gd name="T3" fmla="*/ 160 h 1557"/>
              <a:gd name="T4" fmla="*/ 159 w 1308"/>
              <a:gd name="T5" fmla="*/ 171 h 1557"/>
              <a:gd name="T6" fmla="*/ 159 w 1308"/>
              <a:gd name="T7" fmla="*/ 171 h 1557"/>
              <a:gd name="T8" fmla="*/ 171 w 1308"/>
              <a:gd name="T9" fmla="*/ 43 h 1557"/>
              <a:gd name="T10" fmla="*/ 43 w 1308"/>
              <a:gd name="T11" fmla="*/ 32 h 1557"/>
              <a:gd name="T12" fmla="*/ 1260 w 1308"/>
              <a:gd name="T13" fmla="*/ 1349 h 1557"/>
              <a:gd name="T14" fmla="*/ 1132 w 1308"/>
              <a:gd name="T15" fmla="*/ 1477 h 1557"/>
              <a:gd name="T16" fmla="*/ 1308 w 1308"/>
              <a:gd name="T17" fmla="*/ 1557 h 1557"/>
              <a:gd name="T18" fmla="*/ 1260 w 1308"/>
              <a:gd name="T19" fmla="*/ 134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557">
                <a:moveTo>
                  <a:pt x="43" y="32"/>
                </a:moveTo>
                <a:cubicBezTo>
                  <a:pt x="5" y="64"/>
                  <a:pt x="0" y="121"/>
                  <a:pt x="32" y="160"/>
                </a:cubicBezTo>
                <a:cubicBezTo>
                  <a:pt x="64" y="198"/>
                  <a:pt x="121" y="203"/>
                  <a:pt x="159" y="171"/>
                </a:cubicBezTo>
                <a:cubicBezTo>
                  <a:pt x="159" y="171"/>
                  <a:pt x="159" y="171"/>
                  <a:pt x="159" y="171"/>
                </a:cubicBezTo>
                <a:cubicBezTo>
                  <a:pt x="198" y="139"/>
                  <a:pt x="203" y="82"/>
                  <a:pt x="171" y="43"/>
                </a:cubicBezTo>
                <a:cubicBezTo>
                  <a:pt x="139" y="5"/>
                  <a:pt x="82" y="0"/>
                  <a:pt x="43" y="32"/>
                </a:cubicBezTo>
                <a:close/>
                <a:moveTo>
                  <a:pt x="1260" y="1349"/>
                </a:moveTo>
                <a:lnTo>
                  <a:pt x="1132" y="1477"/>
                </a:lnTo>
                <a:lnTo>
                  <a:pt x="1308" y="1557"/>
                </a:lnTo>
                <a:lnTo>
                  <a:pt x="1260" y="13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51" name="Freeform 157"/>
          <p:cNvSpPr>
            <a:spLocks noEditPoints="1"/>
          </p:cNvSpPr>
          <p:nvPr/>
        </p:nvSpPr>
        <p:spPr bwMode="auto">
          <a:xfrm>
            <a:off x="7844008" y="3923295"/>
            <a:ext cx="556329" cy="678890"/>
          </a:xfrm>
          <a:custGeom>
            <a:avLst/>
            <a:gdLst>
              <a:gd name="T0" fmla="*/ 43 w 1308"/>
              <a:gd name="T1" fmla="*/ 32 h 1557"/>
              <a:gd name="T2" fmla="*/ 32 w 1308"/>
              <a:gd name="T3" fmla="*/ 160 h 1557"/>
              <a:gd name="T4" fmla="*/ 159 w 1308"/>
              <a:gd name="T5" fmla="*/ 171 h 1557"/>
              <a:gd name="T6" fmla="*/ 159 w 1308"/>
              <a:gd name="T7" fmla="*/ 171 h 1557"/>
              <a:gd name="T8" fmla="*/ 171 w 1308"/>
              <a:gd name="T9" fmla="*/ 43 h 1557"/>
              <a:gd name="T10" fmla="*/ 43 w 1308"/>
              <a:gd name="T11" fmla="*/ 32 h 1557"/>
              <a:gd name="T12" fmla="*/ 1260 w 1308"/>
              <a:gd name="T13" fmla="*/ 1349 h 1557"/>
              <a:gd name="T14" fmla="*/ 1132 w 1308"/>
              <a:gd name="T15" fmla="*/ 1477 h 1557"/>
              <a:gd name="T16" fmla="*/ 1308 w 1308"/>
              <a:gd name="T17" fmla="*/ 1557 h 1557"/>
              <a:gd name="T18" fmla="*/ 1260 w 1308"/>
              <a:gd name="T19" fmla="*/ 134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557">
                <a:moveTo>
                  <a:pt x="43" y="32"/>
                </a:moveTo>
                <a:cubicBezTo>
                  <a:pt x="5" y="64"/>
                  <a:pt x="0" y="121"/>
                  <a:pt x="32" y="160"/>
                </a:cubicBezTo>
                <a:cubicBezTo>
                  <a:pt x="64" y="198"/>
                  <a:pt x="121" y="203"/>
                  <a:pt x="159" y="171"/>
                </a:cubicBezTo>
                <a:cubicBezTo>
                  <a:pt x="159" y="171"/>
                  <a:pt x="159" y="171"/>
                  <a:pt x="159" y="171"/>
                </a:cubicBezTo>
                <a:cubicBezTo>
                  <a:pt x="198" y="139"/>
                  <a:pt x="203" y="82"/>
                  <a:pt x="171" y="43"/>
                </a:cubicBezTo>
                <a:cubicBezTo>
                  <a:pt x="139" y="5"/>
                  <a:pt x="82" y="0"/>
                  <a:pt x="43" y="32"/>
                </a:cubicBezTo>
                <a:moveTo>
                  <a:pt x="1260" y="1349"/>
                </a:moveTo>
                <a:lnTo>
                  <a:pt x="1132" y="1477"/>
                </a:lnTo>
                <a:lnTo>
                  <a:pt x="1308" y="1557"/>
                </a:lnTo>
                <a:lnTo>
                  <a:pt x="1260" y="1349"/>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52" name="Line 158"/>
          <p:cNvSpPr>
            <a:spLocks noChangeShapeType="1"/>
          </p:cNvSpPr>
          <p:nvPr/>
        </p:nvSpPr>
        <p:spPr bwMode="auto">
          <a:xfrm>
            <a:off x="7910463" y="3995269"/>
            <a:ext cx="442405" cy="544669"/>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53" name="Freeform 159"/>
          <p:cNvSpPr>
            <a:spLocks noEditPoints="1"/>
          </p:cNvSpPr>
          <p:nvPr/>
        </p:nvSpPr>
        <p:spPr bwMode="auto">
          <a:xfrm>
            <a:off x="7542109" y="4555499"/>
            <a:ext cx="903797" cy="597190"/>
          </a:xfrm>
          <a:custGeom>
            <a:avLst/>
            <a:gdLst>
              <a:gd name="T0" fmla="*/ 2096 w 2122"/>
              <a:gd name="T1" fmla="*/ 56 h 1372"/>
              <a:gd name="T2" fmla="*/ 1971 w 2122"/>
              <a:gd name="T3" fmla="*/ 27 h 1372"/>
              <a:gd name="T4" fmla="*/ 1942 w 2122"/>
              <a:gd name="T5" fmla="*/ 152 h 1372"/>
              <a:gd name="T6" fmla="*/ 1942 w 2122"/>
              <a:gd name="T7" fmla="*/ 152 h 1372"/>
              <a:gd name="T8" fmla="*/ 2067 w 2122"/>
              <a:gd name="T9" fmla="*/ 181 h 1372"/>
              <a:gd name="T10" fmla="*/ 2096 w 2122"/>
              <a:gd name="T11" fmla="*/ 56 h 1372"/>
              <a:gd name="T12" fmla="*/ 192 w 2122"/>
              <a:gd name="T13" fmla="*/ 1356 h 1372"/>
              <a:gd name="T14" fmla="*/ 96 w 2122"/>
              <a:gd name="T15" fmla="*/ 1196 h 1372"/>
              <a:gd name="T16" fmla="*/ 0 w 2122"/>
              <a:gd name="T17" fmla="*/ 1372 h 1372"/>
              <a:gd name="T18" fmla="*/ 192 w 2122"/>
              <a:gd name="T19" fmla="*/ 135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2" h="1372">
                <a:moveTo>
                  <a:pt x="2096" y="56"/>
                </a:moveTo>
                <a:cubicBezTo>
                  <a:pt x="2069" y="13"/>
                  <a:pt x="2013" y="0"/>
                  <a:pt x="1971" y="27"/>
                </a:cubicBezTo>
                <a:cubicBezTo>
                  <a:pt x="1928" y="54"/>
                  <a:pt x="1915" y="110"/>
                  <a:pt x="1942" y="152"/>
                </a:cubicBezTo>
                <a:cubicBezTo>
                  <a:pt x="1942" y="152"/>
                  <a:pt x="1942" y="152"/>
                  <a:pt x="1942" y="152"/>
                </a:cubicBezTo>
                <a:cubicBezTo>
                  <a:pt x="1968" y="194"/>
                  <a:pt x="2024" y="207"/>
                  <a:pt x="2067" y="181"/>
                </a:cubicBezTo>
                <a:cubicBezTo>
                  <a:pt x="2109" y="154"/>
                  <a:pt x="2122" y="98"/>
                  <a:pt x="2096" y="56"/>
                </a:cubicBezTo>
                <a:close/>
                <a:moveTo>
                  <a:pt x="192" y="1356"/>
                </a:moveTo>
                <a:lnTo>
                  <a:pt x="96" y="1196"/>
                </a:lnTo>
                <a:lnTo>
                  <a:pt x="0" y="1372"/>
                </a:lnTo>
                <a:lnTo>
                  <a:pt x="192" y="13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54" name="Freeform 160"/>
          <p:cNvSpPr>
            <a:spLocks noEditPoints="1"/>
          </p:cNvSpPr>
          <p:nvPr/>
        </p:nvSpPr>
        <p:spPr bwMode="auto">
          <a:xfrm>
            <a:off x="7542109" y="4555499"/>
            <a:ext cx="903797" cy="597190"/>
          </a:xfrm>
          <a:custGeom>
            <a:avLst/>
            <a:gdLst>
              <a:gd name="T0" fmla="*/ 2096 w 2122"/>
              <a:gd name="T1" fmla="*/ 56 h 1372"/>
              <a:gd name="T2" fmla="*/ 1971 w 2122"/>
              <a:gd name="T3" fmla="*/ 27 h 1372"/>
              <a:gd name="T4" fmla="*/ 1942 w 2122"/>
              <a:gd name="T5" fmla="*/ 152 h 1372"/>
              <a:gd name="T6" fmla="*/ 1942 w 2122"/>
              <a:gd name="T7" fmla="*/ 152 h 1372"/>
              <a:gd name="T8" fmla="*/ 2067 w 2122"/>
              <a:gd name="T9" fmla="*/ 181 h 1372"/>
              <a:gd name="T10" fmla="*/ 2096 w 2122"/>
              <a:gd name="T11" fmla="*/ 56 h 1372"/>
              <a:gd name="T12" fmla="*/ 192 w 2122"/>
              <a:gd name="T13" fmla="*/ 1356 h 1372"/>
              <a:gd name="T14" fmla="*/ 96 w 2122"/>
              <a:gd name="T15" fmla="*/ 1196 h 1372"/>
              <a:gd name="T16" fmla="*/ 0 w 2122"/>
              <a:gd name="T17" fmla="*/ 1372 h 1372"/>
              <a:gd name="T18" fmla="*/ 192 w 2122"/>
              <a:gd name="T19" fmla="*/ 135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2" h="1372">
                <a:moveTo>
                  <a:pt x="2096" y="56"/>
                </a:moveTo>
                <a:cubicBezTo>
                  <a:pt x="2069" y="13"/>
                  <a:pt x="2013" y="0"/>
                  <a:pt x="1971" y="27"/>
                </a:cubicBezTo>
                <a:cubicBezTo>
                  <a:pt x="1928" y="54"/>
                  <a:pt x="1915" y="110"/>
                  <a:pt x="1942" y="152"/>
                </a:cubicBezTo>
                <a:cubicBezTo>
                  <a:pt x="1942" y="152"/>
                  <a:pt x="1942" y="152"/>
                  <a:pt x="1942" y="152"/>
                </a:cubicBezTo>
                <a:cubicBezTo>
                  <a:pt x="1968" y="194"/>
                  <a:pt x="2024" y="207"/>
                  <a:pt x="2067" y="181"/>
                </a:cubicBezTo>
                <a:cubicBezTo>
                  <a:pt x="2109" y="154"/>
                  <a:pt x="2122" y="98"/>
                  <a:pt x="2096" y="56"/>
                </a:cubicBezTo>
                <a:moveTo>
                  <a:pt x="192" y="1356"/>
                </a:moveTo>
                <a:lnTo>
                  <a:pt x="96" y="1196"/>
                </a:lnTo>
                <a:lnTo>
                  <a:pt x="0" y="1372"/>
                </a:lnTo>
                <a:lnTo>
                  <a:pt x="192" y="1356"/>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55" name="Line 161"/>
          <p:cNvSpPr>
            <a:spLocks noChangeShapeType="1"/>
          </p:cNvSpPr>
          <p:nvPr/>
        </p:nvSpPr>
        <p:spPr bwMode="auto">
          <a:xfrm flipH="1">
            <a:off x="7604767" y="4623583"/>
            <a:ext cx="761392" cy="488256"/>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56" name="Freeform 162"/>
          <p:cNvSpPr>
            <a:spLocks noEditPoints="1"/>
          </p:cNvSpPr>
          <p:nvPr/>
        </p:nvSpPr>
        <p:spPr bwMode="auto">
          <a:xfrm>
            <a:off x="8223755" y="5956076"/>
            <a:ext cx="656962" cy="153674"/>
          </a:xfrm>
          <a:custGeom>
            <a:avLst/>
            <a:gdLst>
              <a:gd name="T0" fmla="*/ 1537 w 1543"/>
              <a:gd name="T1" fmla="*/ 85 h 351"/>
              <a:gd name="T2" fmla="*/ 1435 w 1543"/>
              <a:gd name="T3" fmla="*/ 6 h 351"/>
              <a:gd name="T4" fmla="*/ 1357 w 1543"/>
              <a:gd name="T5" fmla="*/ 107 h 351"/>
              <a:gd name="T6" fmla="*/ 1357 w 1543"/>
              <a:gd name="T7" fmla="*/ 107 h 351"/>
              <a:gd name="T8" fmla="*/ 1458 w 1543"/>
              <a:gd name="T9" fmla="*/ 186 h 351"/>
              <a:gd name="T10" fmla="*/ 1537 w 1543"/>
              <a:gd name="T11" fmla="*/ 85 h 351"/>
              <a:gd name="T12" fmla="*/ 192 w 1543"/>
              <a:gd name="T13" fmla="*/ 351 h 351"/>
              <a:gd name="T14" fmla="*/ 160 w 1543"/>
              <a:gd name="T15" fmla="*/ 159 h 351"/>
              <a:gd name="T16" fmla="*/ 0 w 1543"/>
              <a:gd name="T17" fmla="*/ 271 h 351"/>
              <a:gd name="T18" fmla="*/ 192 w 1543"/>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51">
                <a:moveTo>
                  <a:pt x="1537" y="85"/>
                </a:moveTo>
                <a:cubicBezTo>
                  <a:pt x="1531" y="35"/>
                  <a:pt x="1485" y="0"/>
                  <a:pt x="1435" y="6"/>
                </a:cubicBezTo>
                <a:cubicBezTo>
                  <a:pt x="1386" y="12"/>
                  <a:pt x="1351" y="57"/>
                  <a:pt x="1357" y="107"/>
                </a:cubicBezTo>
                <a:cubicBezTo>
                  <a:pt x="1357" y="107"/>
                  <a:pt x="1357" y="107"/>
                  <a:pt x="1357" y="107"/>
                </a:cubicBezTo>
                <a:cubicBezTo>
                  <a:pt x="1363" y="157"/>
                  <a:pt x="1408" y="192"/>
                  <a:pt x="1458" y="186"/>
                </a:cubicBezTo>
                <a:cubicBezTo>
                  <a:pt x="1508" y="180"/>
                  <a:pt x="1543" y="134"/>
                  <a:pt x="1537" y="85"/>
                </a:cubicBezTo>
                <a:close/>
                <a:moveTo>
                  <a:pt x="192" y="351"/>
                </a:moveTo>
                <a:lnTo>
                  <a:pt x="160" y="159"/>
                </a:lnTo>
                <a:lnTo>
                  <a:pt x="0" y="271"/>
                </a:lnTo>
                <a:lnTo>
                  <a:pt x="192" y="3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57" name="Freeform 163"/>
          <p:cNvSpPr>
            <a:spLocks noEditPoints="1"/>
          </p:cNvSpPr>
          <p:nvPr/>
        </p:nvSpPr>
        <p:spPr bwMode="auto">
          <a:xfrm>
            <a:off x="8223755" y="5956076"/>
            <a:ext cx="656962" cy="153674"/>
          </a:xfrm>
          <a:custGeom>
            <a:avLst/>
            <a:gdLst>
              <a:gd name="T0" fmla="*/ 1537 w 1543"/>
              <a:gd name="T1" fmla="*/ 85 h 351"/>
              <a:gd name="T2" fmla="*/ 1435 w 1543"/>
              <a:gd name="T3" fmla="*/ 6 h 351"/>
              <a:gd name="T4" fmla="*/ 1357 w 1543"/>
              <a:gd name="T5" fmla="*/ 107 h 351"/>
              <a:gd name="T6" fmla="*/ 1357 w 1543"/>
              <a:gd name="T7" fmla="*/ 107 h 351"/>
              <a:gd name="T8" fmla="*/ 1458 w 1543"/>
              <a:gd name="T9" fmla="*/ 186 h 351"/>
              <a:gd name="T10" fmla="*/ 1537 w 1543"/>
              <a:gd name="T11" fmla="*/ 85 h 351"/>
              <a:gd name="T12" fmla="*/ 192 w 1543"/>
              <a:gd name="T13" fmla="*/ 351 h 351"/>
              <a:gd name="T14" fmla="*/ 160 w 1543"/>
              <a:gd name="T15" fmla="*/ 159 h 351"/>
              <a:gd name="T16" fmla="*/ 0 w 1543"/>
              <a:gd name="T17" fmla="*/ 271 h 351"/>
              <a:gd name="T18" fmla="*/ 192 w 1543"/>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51">
                <a:moveTo>
                  <a:pt x="1537" y="85"/>
                </a:moveTo>
                <a:cubicBezTo>
                  <a:pt x="1531" y="35"/>
                  <a:pt x="1485" y="0"/>
                  <a:pt x="1435" y="6"/>
                </a:cubicBezTo>
                <a:cubicBezTo>
                  <a:pt x="1386" y="12"/>
                  <a:pt x="1351" y="57"/>
                  <a:pt x="1357" y="107"/>
                </a:cubicBezTo>
                <a:cubicBezTo>
                  <a:pt x="1357" y="107"/>
                  <a:pt x="1357" y="107"/>
                  <a:pt x="1357" y="107"/>
                </a:cubicBezTo>
                <a:cubicBezTo>
                  <a:pt x="1363" y="157"/>
                  <a:pt x="1408" y="192"/>
                  <a:pt x="1458" y="186"/>
                </a:cubicBezTo>
                <a:cubicBezTo>
                  <a:pt x="1508" y="180"/>
                  <a:pt x="1543" y="134"/>
                  <a:pt x="1537" y="85"/>
                </a:cubicBezTo>
                <a:moveTo>
                  <a:pt x="192" y="351"/>
                </a:moveTo>
                <a:lnTo>
                  <a:pt x="160" y="159"/>
                </a:lnTo>
                <a:lnTo>
                  <a:pt x="0" y="271"/>
                </a:lnTo>
                <a:lnTo>
                  <a:pt x="192" y="351"/>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58" name="Line 164"/>
          <p:cNvSpPr>
            <a:spLocks noChangeShapeType="1"/>
          </p:cNvSpPr>
          <p:nvPr/>
        </p:nvSpPr>
        <p:spPr bwMode="auto">
          <a:xfrm flipH="1">
            <a:off x="8299704" y="6004707"/>
            <a:ext cx="503165" cy="62248"/>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59" name="Freeform 165"/>
          <p:cNvSpPr>
            <a:spLocks noEditPoints="1"/>
          </p:cNvSpPr>
          <p:nvPr/>
        </p:nvSpPr>
        <p:spPr bwMode="auto">
          <a:xfrm>
            <a:off x="8436413" y="5187704"/>
            <a:ext cx="408228" cy="809222"/>
          </a:xfrm>
          <a:custGeom>
            <a:avLst/>
            <a:gdLst>
              <a:gd name="T0" fmla="*/ 64 w 959"/>
              <a:gd name="T1" fmla="*/ 21 h 1856"/>
              <a:gd name="T2" fmla="*/ 21 w 959"/>
              <a:gd name="T3" fmla="*/ 143 h 1856"/>
              <a:gd name="T4" fmla="*/ 143 w 959"/>
              <a:gd name="T5" fmla="*/ 185 h 1856"/>
              <a:gd name="T6" fmla="*/ 143 w 959"/>
              <a:gd name="T7" fmla="*/ 185 h 1856"/>
              <a:gd name="T8" fmla="*/ 185 w 959"/>
              <a:gd name="T9" fmla="*/ 64 h 1856"/>
              <a:gd name="T10" fmla="*/ 64 w 959"/>
              <a:gd name="T11" fmla="*/ 21 h 1856"/>
              <a:gd name="T12" fmla="*/ 959 w 959"/>
              <a:gd name="T13" fmla="*/ 1648 h 1856"/>
              <a:gd name="T14" fmla="*/ 783 w 959"/>
              <a:gd name="T15" fmla="*/ 1728 h 1856"/>
              <a:gd name="T16" fmla="*/ 943 w 959"/>
              <a:gd name="T17" fmla="*/ 1856 h 1856"/>
              <a:gd name="T18" fmla="*/ 959 w 959"/>
              <a:gd name="T19" fmla="*/ 164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1856">
                <a:moveTo>
                  <a:pt x="64" y="21"/>
                </a:moveTo>
                <a:cubicBezTo>
                  <a:pt x="19" y="43"/>
                  <a:pt x="0" y="97"/>
                  <a:pt x="21" y="143"/>
                </a:cubicBezTo>
                <a:cubicBezTo>
                  <a:pt x="43" y="188"/>
                  <a:pt x="97" y="207"/>
                  <a:pt x="143" y="185"/>
                </a:cubicBezTo>
                <a:cubicBezTo>
                  <a:pt x="143" y="185"/>
                  <a:pt x="143" y="185"/>
                  <a:pt x="143" y="185"/>
                </a:cubicBezTo>
                <a:cubicBezTo>
                  <a:pt x="188" y="163"/>
                  <a:pt x="207" y="109"/>
                  <a:pt x="185" y="64"/>
                </a:cubicBezTo>
                <a:cubicBezTo>
                  <a:pt x="163" y="19"/>
                  <a:pt x="109" y="0"/>
                  <a:pt x="64" y="21"/>
                </a:cubicBezTo>
                <a:close/>
                <a:moveTo>
                  <a:pt x="959" y="1648"/>
                </a:moveTo>
                <a:lnTo>
                  <a:pt x="783" y="1728"/>
                </a:lnTo>
                <a:lnTo>
                  <a:pt x="943" y="1856"/>
                </a:lnTo>
                <a:lnTo>
                  <a:pt x="959" y="164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60" name="Freeform 166"/>
          <p:cNvSpPr>
            <a:spLocks noEditPoints="1"/>
          </p:cNvSpPr>
          <p:nvPr/>
        </p:nvSpPr>
        <p:spPr bwMode="auto">
          <a:xfrm>
            <a:off x="8436413" y="5187704"/>
            <a:ext cx="408228" cy="809222"/>
          </a:xfrm>
          <a:custGeom>
            <a:avLst/>
            <a:gdLst>
              <a:gd name="T0" fmla="*/ 64 w 959"/>
              <a:gd name="T1" fmla="*/ 21 h 1856"/>
              <a:gd name="T2" fmla="*/ 21 w 959"/>
              <a:gd name="T3" fmla="*/ 143 h 1856"/>
              <a:gd name="T4" fmla="*/ 143 w 959"/>
              <a:gd name="T5" fmla="*/ 185 h 1856"/>
              <a:gd name="T6" fmla="*/ 143 w 959"/>
              <a:gd name="T7" fmla="*/ 185 h 1856"/>
              <a:gd name="T8" fmla="*/ 185 w 959"/>
              <a:gd name="T9" fmla="*/ 64 h 1856"/>
              <a:gd name="T10" fmla="*/ 64 w 959"/>
              <a:gd name="T11" fmla="*/ 21 h 1856"/>
              <a:gd name="T12" fmla="*/ 959 w 959"/>
              <a:gd name="T13" fmla="*/ 1648 h 1856"/>
              <a:gd name="T14" fmla="*/ 783 w 959"/>
              <a:gd name="T15" fmla="*/ 1728 h 1856"/>
              <a:gd name="T16" fmla="*/ 943 w 959"/>
              <a:gd name="T17" fmla="*/ 1856 h 1856"/>
              <a:gd name="T18" fmla="*/ 959 w 959"/>
              <a:gd name="T19" fmla="*/ 164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1856">
                <a:moveTo>
                  <a:pt x="64" y="21"/>
                </a:moveTo>
                <a:cubicBezTo>
                  <a:pt x="19" y="43"/>
                  <a:pt x="0" y="97"/>
                  <a:pt x="21" y="143"/>
                </a:cubicBezTo>
                <a:cubicBezTo>
                  <a:pt x="43" y="188"/>
                  <a:pt x="97" y="207"/>
                  <a:pt x="143" y="185"/>
                </a:cubicBezTo>
                <a:cubicBezTo>
                  <a:pt x="143" y="185"/>
                  <a:pt x="143" y="185"/>
                  <a:pt x="143" y="185"/>
                </a:cubicBezTo>
                <a:cubicBezTo>
                  <a:pt x="188" y="163"/>
                  <a:pt x="207" y="109"/>
                  <a:pt x="185" y="64"/>
                </a:cubicBezTo>
                <a:cubicBezTo>
                  <a:pt x="163" y="19"/>
                  <a:pt x="109" y="0"/>
                  <a:pt x="64" y="21"/>
                </a:cubicBezTo>
                <a:moveTo>
                  <a:pt x="959" y="1648"/>
                </a:moveTo>
                <a:lnTo>
                  <a:pt x="783" y="1728"/>
                </a:lnTo>
                <a:lnTo>
                  <a:pt x="943" y="1856"/>
                </a:lnTo>
                <a:lnTo>
                  <a:pt x="959" y="1648"/>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61" name="Line 167"/>
          <p:cNvSpPr>
            <a:spLocks noChangeShapeType="1"/>
          </p:cNvSpPr>
          <p:nvPr/>
        </p:nvSpPr>
        <p:spPr bwMode="auto">
          <a:xfrm>
            <a:off x="8497172" y="5271350"/>
            <a:ext cx="305696" cy="65749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62" name="Freeform 168"/>
          <p:cNvSpPr>
            <a:spLocks noEditPoints="1"/>
          </p:cNvSpPr>
          <p:nvPr/>
        </p:nvSpPr>
        <p:spPr bwMode="auto">
          <a:xfrm>
            <a:off x="7498438" y="5310255"/>
            <a:ext cx="187975" cy="1176873"/>
          </a:xfrm>
          <a:custGeom>
            <a:avLst/>
            <a:gdLst>
              <a:gd name="T0" fmla="*/ 86 w 439"/>
              <a:gd name="T1" fmla="*/ 5 h 2696"/>
              <a:gd name="T2" fmla="*/ 6 w 439"/>
              <a:gd name="T3" fmla="*/ 105 h 2696"/>
              <a:gd name="T4" fmla="*/ 105 w 439"/>
              <a:gd name="T5" fmla="*/ 185 h 2696"/>
              <a:gd name="T6" fmla="*/ 105 w 439"/>
              <a:gd name="T7" fmla="*/ 185 h 2696"/>
              <a:gd name="T8" fmla="*/ 186 w 439"/>
              <a:gd name="T9" fmla="*/ 86 h 2696"/>
              <a:gd name="T10" fmla="*/ 86 w 439"/>
              <a:gd name="T11" fmla="*/ 5 h 2696"/>
              <a:gd name="T12" fmla="*/ 439 w 439"/>
              <a:gd name="T13" fmla="*/ 2504 h 2696"/>
              <a:gd name="T14" fmla="*/ 263 w 439"/>
              <a:gd name="T15" fmla="*/ 2520 h 2696"/>
              <a:gd name="T16" fmla="*/ 375 w 439"/>
              <a:gd name="T17" fmla="*/ 2696 h 2696"/>
              <a:gd name="T18" fmla="*/ 439 w 439"/>
              <a:gd name="T19" fmla="*/ 2504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2696">
                <a:moveTo>
                  <a:pt x="86" y="5"/>
                </a:moveTo>
                <a:cubicBezTo>
                  <a:pt x="37" y="10"/>
                  <a:pt x="0" y="55"/>
                  <a:pt x="6" y="105"/>
                </a:cubicBezTo>
                <a:cubicBezTo>
                  <a:pt x="11" y="155"/>
                  <a:pt x="56" y="191"/>
                  <a:pt x="105" y="185"/>
                </a:cubicBezTo>
                <a:cubicBezTo>
                  <a:pt x="105" y="185"/>
                  <a:pt x="105" y="185"/>
                  <a:pt x="105" y="185"/>
                </a:cubicBezTo>
                <a:cubicBezTo>
                  <a:pt x="155" y="180"/>
                  <a:pt x="191" y="136"/>
                  <a:pt x="186" y="86"/>
                </a:cubicBezTo>
                <a:cubicBezTo>
                  <a:pt x="181" y="36"/>
                  <a:pt x="136" y="0"/>
                  <a:pt x="86" y="5"/>
                </a:cubicBezTo>
                <a:close/>
                <a:moveTo>
                  <a:pt x="439" y="2504"/>
                </a:moveTo>
                <a:lnTo>
                  <a:pt x="263" y="2520"/>
                </a:lnTo>
                <a:lnTo>
                  <a:pt x="375" y="2696"/>
                </a:lnTo>
                <a:lnTo>
                  <a:pt x="439" y="250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63" name="Freeform 169"/>
          <p:cNvSpPr>
            <a:spLocks noEditPoints="1"/>
          </p:cNvSpPr>
          <p:nvPr/>
        </p:nvSpPr>
        <p:spPr bwMode="auto">
          <a:xfrm>
            <a:off x="7498438" y="5310255"/>
            <a:ext cx="187975" cy="1176873"/>
          </a:xfrm>
          <a:custGeom>
            <a:avLst/>
            <a:gdLst>
              <a:gd name="T0" fmla="*/ 86 w 439"/>
              <a:gd name="T1" fmla="*/ 5 h 2696"/>
              <a:gd name="T2" fmla="*/ 6 w 439"/>
              <a:gd name="T3" fmla="*/ 105 h 2696"/>
              <a:gd name="T4" fmla="*/ 105 w 439"/>
              <a:gd name="T5" fmla="*/ 185 h 2696"/>
              <a:gd name="T6" fmla="*/ 105 w 439"/>
              <a:gd name="T7" fmla="*/ 185 h 2696"/>
              <a:gd name="T8" fmla="*/ 186 w 439"/>
              <a:gd name="T9" fmla="*/ 86 h 2696"/>
              <a:gd name="T10" fmla="*/ 86 w 439"/>
              <a:gd name="T11" fmla="*/ 5 h 2696"/>
              <a:gd name="T12" fmla="*/ 439 w 439"/>
              <a:gd name="T13" fmla="*/ 2504 h 2696"/>
              <a:gd name="T14" fmla="*/ 263 w 439"/>
              <a:gd name="T15" fmla="*/ 2520 h 2696"/>
              <a:gd name="T16" fmla="*/ 375 w 439"/>
              <a:gd name="T17" fmla="*/ 2696 h 2696"/>
              <a:gd name="T18" fmla="*/ 439 w 439"/>
              <a:gd name="T19" fmla="*/ 2504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2696">
                <a:moveTo>
                  <a:pt x="86" y="5"/>
                </a:moveTo>
                <a:cubicBezTo>
                  <a:pt x="37" y="10"/>
                  <a:pt x="0" y="55"/>
                  <a:pt x="6" y="105"/>
                </a:cubicBezTo>
                <a:cubicBezTo>
                  <a:pt x="11" y="155"/>
                  <a:pt x="56" y="191"/>
                  <a:pt x="105" y="185"/>
                </a:cubicBezTo>
                <a:cubicBezTo>
                  <a:pt x="105" y="185"/>
                  <a:pt x="105" y="185"/>
                  <a:pt x="105" y="185"/>
                </a:cubicBezTo>
                <a:cubicBezTo>
                  <a:pt x="155" y="180"/>
                  <a:pt x="191" y="136"/>
                  <a:pt x="186" y="86"/>
                </a:cubicBezTo>
                <a:cubicBezTo>
                  <a:pt x="181" y="36"/>
                  <a:pt x="136" y="0"/>
                  <a:pt x="86" y="5"/>
                </a:cubicBezTo>
                <a:moveTo>
                  <a:pt x="439" y="2504"/>
                </a:moveTo>
                <a:lnTo>
                  <a:pt x="263" y="2520"/>
                </a:lnTo>
                <a:lnTo>
                  <a:pt x="375" y="2696"/>
                </a:lnTo>
                <a:lnTo>
                  <a:pt x="439" y="2504"/>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64" name="Line 170"/>
          <p:cNvSpPr>
            <a:spLocks noChangeShapeType="1"/>
          </p:cNvSpPr>
          <p:nvPr/>
        </p:nvSpPr>
        <p:spPr bwMode="auto">
          <a:xfrm>
            <a:off x="7542109" y="5390010"/>
            <a:ext cx="102532" cy="1019308"/>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65" name="Freeform 171"/>
          <p:cNvSpPr>
            <a:spLocks noEditPoints="1"/>
          </p:cNvSpPr>
          <p:nvPr/>
        </p:nvSpPr>
        <p:spPr bwMode="auto">
          <a:xfrm>
            <a:off x="6780717" y="6193396"/>
            <a:ext cx="917089" cy="336527"/>
          </a:xfrm>
          <a:custGeom>
            <a:avLst/>
            <a:gdLst>
              <a:gd name="T0" fmla="*/ 2144 w 2158"/>
              <a:gd name="T1" fmla="*/ 698 h 773"/>
              <a:gd name="T2" fmla="*/ 2084 w 2158"/>
              <a:gd name="T3" fmla="*/ 585 h 773"/>
              <a:gd name="T4" fmla="*/ 1970 w 2158"/>
              <a:gd name="T5" fmla="*/ 645 h 773"/>
              <a:gd name="T6" fmla="*/ 1970 w 2158"/>
              <a:gd name="T7" fmla="*/ 645 h 773"/>
              <a:gd name="T8" fmla="*/ 2030 w 2158"/>
              <a:gd name="T9" fmla="*/ 758 h 773"/>
              <a:gd name="T10" fmla="*/ 2144 w 2158"/>
              <a:gd name="T11" fmla="*/ 698 h 773"/>
              <a:gd name="T12" fmla="*/ 144 w 2158"/>
              <a:gd name="T13" fmla="*/ 176 h 773"/>
              <a:gd name="T14" fmla="*/ 208 w 2158"/>
              <a:gd name="T15" fmla="*/ 0 h 773"/>
              <a:gd name="T16" fmla="*/ 0 w 2158"/>
              <a:gd name="T17" fmla="*/ 32 h 773"/>
              <a:gd name="T18" fmla="*/ 144 w 2158"/>
              <a:gd name="T19" fmla="*/ 1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8" h="773">
                <a:moveTo>
                  <a:pt x="2144" y="698"/>
                </a:moveTo>
                <a:cubicBezTo>
                  <a:pt x="2158" y="650"/>
                  <a:pt x="2132" y="600"/>
                  <a:pt x="2084" y="585"/>
                </a:cubicBezTo>
                <a:cubicBezTo>
                  <a:pt x="2036" y="570"/>
                  <a:pt x="1985" y="597"/>
                  <a:pt x="1970" y="645"/>
                </a:cubicBezTo>
                <a:cubicBezTo>
                  <a:pt x="1970" y="645"/>
                  <a:pt x="1970" y="645"/>
                  <a:pt x="1970" y="645"/>
                </a:cubicBezTo>
                <a:cubicBezTo>
                  <a:pt x="1956" y="693"/>
                  <a:pt x="1982" y="743"/>
                  <a:pt x="2030" y="758"/>
                </a:cubicBezTo>
                <a:cubicBezTo>
                  <a:pt x="2078" y="773"/>
                  <a:pt x="2129" y="746"/>
                  <a:pt x="2144" y="698"/>
                </a:cubicBezTo>
                <a:close/>
                <a:moveTo>
                  <a:pt x="144" y="176"/>
                </a:moveTo>
                <a:lnTo>
                  <a:pt x="208" y="0"/>
                </a:lnTo>
                <a:lnTo>
                  <a:pt x="0" y="32"/>
                </a:lnTo>
                <a:lnTo>
                  <a:pt x="144"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66" name="Freeform 172"/>
          <p:cNvSpPr>
            <a:spLocks noEditPoints="1"/>
          </p:cNvSpPr>
          <p:nvPr/>
        </p:nvSpPr>
        <p:spPr bwMode="auto">
          <a:xfrm>
            <a:off x="6780717" y="6193396"/>
            <a:ext cx="917089" cy="336527"/>
          </a:xfrm>
          <a:custGeom>
            <a:avLst/>
            <a:gdLst>
              <a:gd name="T0" fmla="*/ 2144 w 2158"/>
              <a:gd name="T1" fmla="*/ 698 h 773"/>
              <a:gd name="T2" fmla="*/ 2084 w 2158"/>
              <a:gd name="T3" fmla="*/ 585 h 773"/>
              <a:gd name="T4" fmla="*/ 1970 w 2158"/>
              <a:gd name="T5" fmla="*/ 645 h 773"/>
              <a:gd name="T6" fmla="*/ 1970 w 2158"/>
              <a:gd name="T7" fmla="*/ 645 h 773"/>
              <a:gd name="T8" fmla="*/ 2030 w 2158"/>
              <a:gd name="T9" fmla="*/ 758 h 773"/>
              <a:gd name="T10" fmla="*/ 2144 w 2158"/>
              <a:gd name="T11" fmla="*/ 698 h 773"/>
              <a:gd name="T12" fmla="*/ 144 w 2158"/>
              <a:gd name="T13" fmla="*/ 176 h 773"/>
              <a:gd name="T14" fmla="*/ 208 w 2158"/>
              <a:gd name="T15" fmla="*/ 0 h 773"/>
              <a:gd name="T16" fmla="*/ 0 w 2158"/>
              <a:gd name="T17" fmla="*/ 32 h 773"/>
              <a:gd name="T18" fmla="*/ 144 w 2158"/>
              <a:gd name="T19" fmla="*/ 1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8" h="773">
                <a:moveTo>
                  <a:pt x="2144" y="698"/>
                </a:moveTo>
                <a:cubicBezTo>
                  <a:pt x="2158" y="650"/>
                  <a:pt x="2132" y="600"/>
                  <a:pt x="2084" y="585"/>
                </a:cubicBezTo>
                <a:cubicBezTo>
                  <a:pt x="2036" y="570"/>
                  <a:pt x="1985" y="597"/>
                  <a:pt x="1970" y="645"/>
                </a:cubicBezTo>
                <a:cubicBezTo>
                  <a:pt x="1970" y="645"/>
                  <a:pt x="1970" y="645"/>
                  <a:pt x="1970" y="645"/>
                </a:cubicBezTo>
                <a:cubicBezTo>
                  <a:pt x="1956" y="693"/>
                  <a:pt x="1982" y="743"/>
                  <a:pt x="2030" y="758"/>
                </a:cubicBezTo>
                <a:cubicBezTo>
                  <a:pt x="2078" y="773"/>
                  <a:pt x="2129" y="746"/>
                  <a:pt x="2144" y="698"/>
                </a:cubicBezTo>
                <a:moveTo>
                  <a:pt x="144" y="176"/>
                </a:moveTo>
                <a:lnTo>
                  <a:pt x="208" y="0"/>
                </a:lnTo>
                <a:lnTo>
                  <a:pt x="0" y="32"/>
                </a:lnTo>
                <a:lnTo>
                  <a:pt x="144" y="176"/>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67" name="Line 173"/>
          <p:cNvSpPr>
            <a:spLocks noChangeShapeType="1"/>
          </p:cNvSpPr>
          <p:nvPr/>
        </p:nvSpPr>
        <p:spPr bwMode="auto">
          <a:xfrm flipH="1" flipV="1">
            <a:off x="6854767" y="6234246"/>
            <a:ext cx="763291" cy="237320"/>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68" name="Freeform 174"/>
          <p:cNvSpPr>
            <a:spLocks noEditPoints="1"/>
          </p:cNvSpPr>
          <p:nvPr/>
        </p:nvSpPr>
        <p:spPr bwMode="auto">
          <a:xfrm>
            <a:off x="6317426" y="5524231"/>
            <a:ext cx="506962" cy="729467"/>
          </a:xfrm>
          <a:custGeom>
            <a:avLst/>
            <a:gdLst>
              <a:gd name="T0" fmla="*/ 1141 w 1192"/>
              <a:gd name="T1" fmla="*/ 1647 h 1676"/>
              <a:gd name="T2" fmla="*/ 1164 w 1192"/>
              <a:gd name="T3" fmla="*/ 1521 h 1676"/>
              <a:gd name="T4" fmla="*/ 1037 w 1192"/>
              <a:gd name="T5" fmla="*/ 1498 h 1676"/>
              <a:gd name="T6" fmla="*/ 1037 w 1192"/>
              <a:gd name="T7" fmla="*/ 1498 h 1676"/>
              <a:gd name="T8" fmla="*/ 1014 w 1192"/>
              <a:gd name="T9" fmla="*/ 1624 h 1676"/>
              <a:gd name="T10" fmla="*/ 1141 w 1192"/>
              <a:gd name="T11" fmla="*/ 1647 h 1676"/>
              <a:gd name="T12" fmla="*/ 32 w 1192"/>
              <a:gd name="T13" fmla="*/ 208 h 1676"/>
              <a:gd name="T14" fmla="*/ 176 w 1192"/>
              <a:gd name="T15" fmla="*/ 96 h 1676"/>
              <a:gd name="T16" fmla="*/ 0 w 1192"/>
              <a:gd name="T17" fmla="*/ 0 h 1676"/>
              <a:gd name="T18" fmla="*/ 32 w 1192"/>
              <a:gd name="T19" fmla="*/ 20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1676">
                <a:moveTo>
                  <a:pt x="1141" y="1647"/>
                </a:moveTo>
                <a:cubicBezTo>
                  <a:pt x="1182" y="1619"/>
                  <a:pt x="1192" y="1562"/>
                  <a:pt x="1164" y="1521"/>
                </a:cubicBezTo>
                <a:cubicBezTo>
                  <a:pt x="1135" y="1480"/>
                  <a:pt x="1079" y="1470"/>
                  <a:pt x="1037" y="1498"/>
                </a:cubicBezTo>
                <a:cubicBezTo>
                  <a:pt x="1037" y="1498"/>
                  <a:pt x="1037" y="1498"/>
                  <a:pt x="1037" y="1498"/>
                </a:cubicBezTo>
                <a:cubicBezTo>
                  <a:pt x="996" y="1527"/>
                  <a:pt x="986" y="1583"/>
                  <a:pt x="1014" y="1624"/>
                </a:cubicBezTo>
                <a:cubicBezTo>
                  <a:pt x="1043" y="1665"/>
                  <a:pt x="1099" y="1676"/>
                  <a:pt x="1141" y="1647"/>
                </a:cubicBezTo>
                <a:close/>
                <a:moveTo>
                  <a:pt x="32" y="208"/>
                </a:moveTo>
                <a:lnTo>
                  <a:pt x="176" y="96"/>
                </a:lnTo>
                <a:lnTo>
                  <a:pt x="0" y="0"/>
                </a:lnTo>
                <a:lnTo>
                  <a:pt x="32" y="20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69" name="Freeform 175"/>
          <p:cNvSpPr>
            <a:spLocks noEditPoints="1"/>
          </p:cNvSpPr>
          <p:nvPr/>
        </p:nvSpPr>
        <p:spPr bwMode="auto">
          <a:xfrm>
            <a:off x="6317426" y="5524231"/>
            <a:ext cx="506962" cy="729467"/>
          </a:xfrm>
          <a:custGeom>
            <a:avLst/>
            <a:gdLst>
              <a:gd name="T0" fmla="*/ 1141 w 1192"/>
              <a:gd name="T1" fmla="*/ 1647 h 1676"/>
              <a:gd name="T2" fmla="*/ 1164 w 1192"/>
              <a:gd name="T3" fmla="*/ 1521 h 1676"/>
              <a:gd name="T4" fmla="*/ 1037 w 1192"/>
              <a:gd name="T5" fmla="*/ 1498 h 1676"/>
              <a:gd name="T6" fmla="*/ 1037 w 1192"/>
              <a:gd name="T7" fmla="*/ 1498 h 1676"/>
              <a:gd name="T8" fmla="*/ 1014 w 1192"/>
              <a:gd name="T9" fmla="*/ 1624 h 1676"/>
              <a:gd name="T10" fmla="*/ 1141 w 1192"/>
              <a:gd name="T11" fmla="*/ 1647 h 1676"/>
              <a:gd name="T12" fmla="*/ 32 w 1192"/>
              <a:gd name="T13" fmla="*/ 208 h 1676"/>
              <a:gd name="T14" fmla="*/ 176 w 1192"/>
              <a:gd name="T15" fmla="*/ 96 h 1676"/>
              <a:gd name="T16" fmla="*/ 0 w 1192"/>
              <a:gd name="T17" fmla="*/ 0 h 1676"/>
              <a:gd name="T18" fmla="*/ 32 w 1192"/>
              <a:gd name="T19" fmla="*/ 20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1676">
                <a:moveTo>
                  <a:pt x="1141" y="1647"/>
                </a:moveTo>
                <a:cubicBezTo>
                  <a:pt x="1182" y="1619"/>
                  <a:pt x="1192" y="1562"/>
                  <a:pt x="1164" y="1521"/>
                </a:cubicBezTo>
                <a:cubicBezTo>
                  <a:pt x="1135" y="1480"/>
                  <a:pt x="1079" y="1470"/>
                  <a:pt x="1037" y="1498"/>
                </a:cubicBezTo>
                <a:cubicBezTo>
                  <a:pt x="1037" y="1498"/>
                  <a:pt x="1037" y="1498"/>
                  <a:pt x="1037" y="1498"/>
                </a:cubicBezTo>
                <a:cubicBezTo>
                  <a:pt x="996" y="1527"/>
                  <a:pt x="986" y="1583"/>
                  <a:pt x="1014" y="1624"/>
                </a:cubicBezTo>
                <a:cubicBezTo>
                  <a:pt x="1043" y="1665"/>
                  <a:pt x="1099" y="1676"/>
                  <a:pt x="1141" y="1647"/>
                </a:cubicBezTo>
                <a:moveTo>
                  <a:pt x="32" y="208"/>
                </a:moveTo>
                <a:lnTo>
                  <a:pt x="176" y="96"/>
                </a:lnTo>
                <a:lnTo>
                  <a:pt x="0" y="0"/>
                </a:lnTo>
                <a:lnTo>
                  <a:pt x="32" y="208"/>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70" name="Line 176"/>
          <p:cNvSpPr>
            <a:spLocks noChangeShapeType="1"/>
          </p:cNvSpPr>
          <p:nvPr/>
        </p:nvSpPr>
        <p:spPr bwMode="auto">
          <a:xfrm flipH="1" flipV="1">
            <a:off x="6357299" y="5586479"/>
            <a:ext cx="402532" cy="593300"/>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71" name="Freeform 177"/>
          <p:cNvSpPr>
            <a:spLocks noEditPoints="1"/>
          </p:cNvSpPr>
          <p:nvPr/>
        </p:nvSpPr>
        <p:spPr bwMode="auto">
          <a:xfrm>
            <a:off x="6275653" y="5319981"/>
            <a:ext cx="1266456" cy="245101"/>
          </a:xfrm>
          <a:custGeom>
            <a:avLst/>
            <a:gdLst>
              <a:gd name="T0" fmla="*/ 7 w 2976"/>
              <a:gd name="T1" fmla="*/ 477 h 561"/>
              <a:gd name="T2" fmla="*/ 109 w 2976"/>
              <a:gd name="T3" fmla="*/ 554 h 561"/>
              <a:gd name="T4" fmla="*/ 186 w 2976"/>
              <a:gd name="T5" fmla="*/ 452 h 561"/>
              <a:gd name="T6" fmla="*/ 186 w 2976"/>
              <a:gd name="T7" fmla="*/ 452 h 561"/>
              <a:gd name="T8" fmla="*/ 84 w 2976"/>
              <a:gd name="T9" fmla="*/ 374 h 561"/>
              <a:gd name="T10" fmla="*/ 7 w 2976"/>
              <a:gd name="T11" fmla="*/ 477 h 561"/>
              <a:gd name="T12" fmla="*/ 2784 w 2976"/>
              <a:gd name="T13" fmla="*/ 0 h 561"/>
              <a:gd name="T14" fmla="*/ 2800 w 2976"/>
              <a:gd name="T15" fmla="*/ 192 h 561"/>
              <a:gd name="T16" fmla="*/ 2976 w 2976"/>
              <a:gd name="T17" fmla="*/ 64 h 561"/>
              <a:gd name="T18" fmla="*/ 2784 w 2976"/>
              <a:gd name="T19"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6" h="561">
                <a:moveTo>
                  <a:pt x="7" y="477"/>
                </a:moveTo>
                <a:cubicBezTo>
                  <a:pt x="13" y="526"/>
                  <a:pt x="59" y="561"/>
                  <a:pt x="109" y="554"/>
                </a:cubicBezTo>
                <a:cubicBezTo>
                  <a:pt x="158" y="547"/>
                  <a:pt x="193" y="502"/>
                  <a:pt x="186" y="452"/>
                </a:cubicBezTo>
                <a:cubicBezTo>
                  <a:pt x="186" y="452"/>
                  <a:pt x="186" y="452"/>
                  <a:pt x="186" y="452"/>
                </a:cubicBezTo>
                <a:cubicBezTo>
                  <a:pt x="180" y="402"/>
                  <a:pt x="134" y="368"/>
                  <a:pt x="84" y="374"/>
                </a:cubicBezTo>
                <a:cubicBezTo>
                  <a:pt x="35" y="381"/>
                  <a:pt x="0" y="427"/>
                  <a:pt x="7" y="477"/>
                </a:cubicBezTo>
                <a:close/>
                <a:moveTo>
                  <a:pt x="2784" y="0"/>
                </a:moveTo>
                <a:lnTo>
                  <a:pt x="2800" y="192"/>
                </a:lnTo>
                <a:lnTo>
                  <a:pt x="2976" y="64"/>
                </a:lnTo>
                <a:lnTo>
                  <a:pt x="278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72" name="Freeform 178"/>
          <p:cNvSpPr>
            <a:spLocks noEditPoints="1"/>
          </p:cNvSpPr>
          <p:nvPr/>
        </p:nvSpPr>
        <p:spPr bwMode="auto">
          <a:xfrm>
            <a:off x="6275653" y="5319981"/>
            <a:ext cx="1266456" cy="245101"/>
          </a:xfrm>
          <a:custGeom>
            <a:avLst/>
            <a:gdLst>
              <a:gd name="T0" fmla="*/ 7 w 2976"/>
              <a:gd name="T1" fmla="*/ 477 h 561"/>
              <a:gd name="T2" fmla="*/ 109 w 2976"/>
              <a:gd name="T3" fmla="*/ 554 h 561"/>
              <a:gd name="T4" fmla="*/ 186 w 2976"/>
              <a:gd name="T5" fmla="*/ 452 h 561"/>
              <a:gd name="T6" fmla="*/ 186 w 2976"/>
              <a:gd name="T7" fmla="*/ 452 h 561"/>
              <a:gd name="T8" fmla="*/ 84 w 2976"/>
              <a:gd name="T9" fmla="*/ 374 h 561"/>
              <a:gd name="T10" fmla="*/ 7 w 2976"/>
              <a:gd name="T11" fmla="*/ 477 h 561"/>
              <a:gd name="T12" fmla="*/ 2784 w 2976"/>
              <a:gd name="T13" fmla="*/ 0 h 561"/>
              <a:gd name="T14" fmla="*/ 2800 w 2976"/>
              <a:gd name="T15" fmla="*/ 192 h 561"/>
              <a:gd name="T16" fmla="*/ 2976 w 2976"/>
              <a:gd name="T17" fmla="*/ 64 h 561"/>
              <a:gd name="T18" fmla="*/ 2784 w 2976"/>
              <a:gd name="T19"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6" h="561">
                <a:moveTo>
                  <a:pt x="7" y="477"/>
                </a:moveTo>
                <a:cubicBezTo>
                  <a:pt x="13" y="526"/>
                  <a:pt x="59" y="561"/>
                  <a:pt x="109" y="554"/>
                </a:cubicBezTo>
                <a:cubicBezTo>
                  <a:pt x="158" y="547"/>
                  <a:pt x="193" y="502"/>
                  <a:pt x="186" y="452"/>
                </a:cubicBezTo>
                <a:cubicBezTo>
                  <a:pt x="186" y="452"/>
                  <a:pt x="186" y="452"/>
                  <a:pt x="186" y="452"/>
                </a:cubicBezTo>
                <a:cubicBezTo>
                  <a:pt x="180" y="402"/>
                  <a:pt x="134" y="368"/>
                  <a:pt x="84" y="374"/>
                </a:cubicBezTo>
                <a:cubicBezTo>
                  <a:pt x="35" y="381"/>
                  <a:pt x="0" y="427"/>
                  <a:pt x="7" y="477"/>
                </a:cubicBezTo>
                <a:moveTo>
                  <a:pt x="2784" y="0"/>
                </a:moveTo>
                <a:lnTo>
                  <a:pt x="2800" y="192"/>
                </a:lnTo>
                <a:lnTo>
                  <a:pt x="2976" y="64"/>
                </a:lnTo>
                <a:lnTo>
                  <a:pt x="2784" y="0"/>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73" name="Line 179"/>
          <p:cNvSpPr>
            <a:spLocks noChangeShapeType="1"/>
          </p:cNvSpPr>
          <p:nvPr/>
        </p:nvSpPr>
        <p:spPr bwMode="auto">
          <a:xfrm flipV="1">
            <a:off x="6357299" y="5362776"/>
            <a:ext cx="1103165" cy="15367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74" name="Rectangle 180"/>
          <p:cNvSpPr>
            <a:spLocks noChangeArrowheads="1"/>
          </p:cNvSpPr>
          <p:nvPr/>
        </p:nvSpPr>
        <p:spPr bwMode="auto">
          <a:xfrm>
            <a:off x="7344641" y="5152690"/>
            <a:ext cx="389241" cy="196470"/>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5275" name="Rectangle 181"/>
          <p:cNvSpPr>
            <a:spLocks noChangeArrowheads="1"/>
          </p:cNvSpPr>
          <p:nvPr/>
        </p:nvSpPr>
        <p:spPr bwMode="auto">
          <a:xfrm>
            <a:off x="7344641" y="5152690"/>
            <a:ext cx="389241" cy="196470"/>
          </a:xfrm>
          <a:prstGeom prst="rect">
            <a:avLst/>
          </a:pr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76" name="Rectangle 182"/>
          <p:cNvSpPr>
            <a:spLocks noChangeArrowheads="1"/>
          </p:cNvSpPr>
          <p:nvPr/>
        </p:nvSpPr>
        <p:spPr bwMode="auto">
          <a:xfrm>
            <a:off x="7399704" y="5201321"/>
            <a:ext cx="296203" cy="9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dirty="0" smtClean="0">
                <a:ln>
                  <a:noFill/>
                </a:ln>
                <a:solidFill>
                  <a:srgbClr val="000000"/>
                </a:solidFill>
                <a:effectLst/>
                <a:latin typeface="Berlin Sans FB Demi" pitchFamily="34" charset="0"/>
              </a:rPr>
              <a:t>Deposito</a:t>
            </a:r>
            <a:endParaRPr kumimoji="0" lang="es-EC" sz="2000" b="0" i="0" u="none" strike="noStrike" cap="none" normalizeH="0" baseline="0" dirty="0" smtClean="0">
              <a:ln>
                <a:noFill/>
              </a:ln>
              <a:solidFill>
                <a:schemeClr val="tx1"/>
              </a:solidFill>
              <a:effectLst/>
              <a:latin typeface="Arial" pitchFamily="34" charset="0"/>
            </a:endParaRPr>
          </a:p>
        </p:txBody>
      </p:sp>
      <p:sp>
        <p:nvSpPr>
          <p:cNvPr id="5277" name="Freeform 183"/>
          <p:cNvSpPr>
            <a:spLocks noEditPoints="1"/>
          </p:cNvSpPr>
          <p:nvPr/>
        </p:nvSpPr>
        <p:spPr bwMode="auto">
          <a:xfrm>
            <a:off x="7694008" y="5195485"/>
            <a:ext cx="782278" cy="97262"/>
          </a:xfrm>
          <a:custGeom>
            <a:avLst/>
            <a:gdLst>
              <a:gd name="T0" fmla="*/ 2 w 1838"/>
              <a:gd name="T1" fmla="*/ 135 h 224"/>
              <a:gd name="T2" fmla="*/ 95 w 1838"/>
              <a:gd name="T3" fmla="*/ 223 h 224"/>
              <a:gd name="T4" fmla="*/ 183 w 1838"/>
              <a:gd name="T5" fmla="*/ 130 h 224"/>
              <a:gd name="T6" fmla="*/ 183 w 1838"/>
              <a:gd name="T7" fmla="*/ 130 h 224"/>
              <a:gd name="T8" fmla="*/ 90 w 1838"/>
              <a:gd name="T9" fmla="*/ 42 h 224"/>
              <a:gd name="T10" fmla="*/ 2 w 1838"/>
              <a:gd name="T11" fmla="*/ 135 h 224"/>
              <a:gd name="T12" fmla="*/ 1662 w 1838"/>
              <a:gd name="T13" fmla="*/ 0 h 224"/>
              <a:gd name="T14" fmla="*/ 1662 w 1838"/>
              <a:gd name="T15" fmla="*/ 176 h 224"/>
              <a:gd name="T16" fmla="*/ 1838 w 1838"/>
              <a:gd name="T17" fmla="*/ 80 h 224"/>
              <a:gd name="T18" fmla="*/ 1662 w 1838"/>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8" h="224">
                <a:moveTo>
                  <a:pt x="2" y="135"/>
                </a:moveTo>
                <a:cubicBezTo>
                  <a:pt x="3" y="185"/>
                  <a:pt x="45" y="224"/>
                  <a:pt x="95" y="223"/>
                </a:cubicBezTo>
                <a:cubicBezTo>
                  <a:pt x="145" y="222"/>
                  <a:pt x="184" y="180"/>
                  <a:pt x="183" y="130"/>
                </a:cubicBezTo>
                <a:cubicBezTo>
                  <a:pt x="183" y="130"/>
                  <a:pt x="183" y="130"/>
                  <a:pt x="183" y="130"/>
                </a:cubicBezTo>
                <a:cubicBezTo>
                  <a:pt x="182" y="80"/>
                  <a:pt x="140" y="41"/>
                  <a:pt x="90" y="42"/>
                </a:cubicBezTo>
                <a:cubicBezTo>
                  <a:pt x="40" y="43"/>
                  <a:pt x="0" y="85"/>
                  <a:pt x="2" y="135"/>
                </a:cubicBezTo>
                <a:close/>
                <a:moveTo>
                  <a:pt x="1662" y="0"/>
                </a:moveTo>
                <a:lnTo>
                  <a:pt x="1662" y="176"/>
                </a:lnTo>
                <a:lnTo>
                  <a:pt x="1838" y="80"/>
                </a:lnTo>
                <a:lnTo>
                  <a:pt x="166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78" name="Freeform 184"/>
          <p:cNvSpPr>
            <a:spLocks noEditPoints="1"/>
          </p:cNvSpPr>
          <p:nvPr/>
        </p:nvSpPr>
        <p:spPr bwMode="auto">
          <a:xfrm>
            <a:off x="7694008" y="5195485"/>
            <a:ext cx="782278" cy="97262"/>
          </a:xfrm>
          <a:custGeom>
            <a:avLst/>
            <a:gdLst>
              <a:gd name="T0" fmla="*/ 2 w 1838"/>
              <a:gd name="T1" fmla="*/ 135 h 224"/>
              <a:gd name="T2" fmla="*/ 95 w 1838"/>
              <a:gd name="T3" fmla="*/ 223 h 224"/>
              <a:gd name="T4" fmla="*/ 183 w 1838"/>
              <a:gd name="T5" fmla="*/ 130 h 224"/>
              <a:gd name="T6" fmla="*/ 183 w 1838"/>
              <a:gd name="T7" fmla="*/ 130 h 224"/>
              <a:gd name="T8" fmla="*/ 90 w 1838"/>
              <a:gd name="T9" fmla="*/ 42 h 224"/>
              <a:gd name="T10" fmla="*/ 2 w 1838"/>
              <a:gd name="T11" fmla="*/ 135 h 224"/>
              <a:gd name="T12" fmla="*/ 1662 w 1838"/>
              <a:gd name="T13" fmla="*/ 0 h 224"/>
              <a:gd name="T14" fmla="*/ 1662 w 1838"/>
              <a:gd name="T15" fmla="*/ 176 h 224"/>
              <a:gd name="T16" fmla="*/ 1838 w 1838"/>
              <a:gd name="T17" fmla="*/ 80 h 224"/>
              <a:gd name="T18" fmla="*/ 1662 w 1838"/>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8" h="224">
                <a:moveTo>
                  <a:pt x="2" y="135"/>
                </a:moveTo>
                <a:cubicBezTo>
                  <a:pt x="3" y="185"/>
                  <a:pt x="45" y="224"/>
                  <a:pt x="95" y="223"/>
                </a:cubicBezTo>
                <a:cubicBezTo>
                  <a:pt x="145" y="222"/>
                  <a:pt x="184" y="180"/>
                  <a:pt x="183" y="130"/>
                </a:cubicBezTo>
                <a:cubicBezTo>
                  <a:pt x="183" y="130"/>
                  <a:pt x="183" y="130"/>
                  <a:pt x="183" y="130"/>
                </a:cubicBezTo>
                <a:cubicBezTo>
                  <a:pt x="182" y="80"/>
                  <a:pt x="140" y="41"/>
                  <a:pt x="90" y="42"/>
                </a:cubicBezTo>
                <a:cubicBezTo>
                  <a:pt x="40" y="43"/>
                  <a:pt x="0" y="85"/>
                  <a:pt x="2" y="135"/>
                </a:cubicBezTo>
                <a:moveTo>
                  <a:pt x="1662" y="0"/>
                </a:moveTo>
                <a:lnTo>
                  <a:pt x="1662" y="176"/>
                </a:lnTo>
                <a:lnTo>
                  <a:pt x="1838" y="80"/>
                </a:lnTo>
                <a:lnTo>
                  <a:pt x="1662" y="0"/>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79" name="Line 185"/>
          <p:cNvSpPr>
            <a:spLocks noChangeShapeType="1"/>
          </p:cNvSpPr>
          <p:nvPr/>
        </p:nvSpPr>
        <p:spPr bwMode="auto">
          <a:xfrm flipV="1">
            <a:off x="7773755" y="5236335"/>
            <a:ext cx="626582" cy="15562"/>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80" name="Freeform 186"/>
          <p:cNvSpPr>
            <a:spLocks noEditPoints="1"/>
          </p:cNvSpPr>
          <p:nvPr/>
        </p:nvSpPr>
        <p:spPr bwMode="auto">
          <a:xfrm>
            <a:off x="7733881" y="5251897"/>
            <a:ext cx="531646" cy="871470"/>
          </a:xfrm>
          <a:custGeom>
            <a:avLst/>
            <a:gdLst>
              <a:gd name="T0" fmla="*/ 1195 w 1251"/>
              <a:gd name="T1" fmla="*/ 1972 h 1998"/>
              <a:gd name="T2" fmla="*/ 1225 w 1251"/>
              <a:gd name="T3" fmla="*/ 1847 h 1998"/>
              <a:gd name="T4" fmla="*/ 1100 w 1251"/>
              <a:gd name="T5" fmla="*/ 1817 h 1998"/>
              <a:gd name="T6" fmla="*/ 1100 w 1251"/>
              <a:gd name="T7" fmla="*/ 1817 h 1998"/>
              <a:gd name="T8" fmla="*/ 1070 w 1251"/>
              <a:gd name="T9" fmla="*/ 1941 h 1998"/>
              <a:gd name="T10" fmla="*/ 1195 w 1251"/>
              <a:gd name="T11" fmla="*/ 1972 h 1998"/>
              <a:gd name="T12" fmla="*/ 16 w 1251"/>
              <a:gd name="T13" fmla="*/ 208 h 1998"/>
              <a:gd name="T14" fmla="*/ 176 w 1251"/>
              <a:gd name="T15" fmla="*/ 112 h 1998"/>
              <a:gd name="T16" fmla="*/ 0 w 1251"/>
              <a:gd name="T17" fmla="*/ 0 h 1998"/>
              <a:gd name="T18" fmla="*/ 16 w 1251"/>
              <a:gd name="T19" fmla="*/ 208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1" h="1998">
                <a:moveTo>
                  <a:pt x="1195" y="1972"/>
                </a:moveTo>
                <a:cubicBezTo>
                  <a:pt x="1237" y="1946"/>
                  <a:pt x="1251" y="1890"/>
                  <a:pt x="1225" y="1847"/>
                </a:cubicBezTo>
                <a:cubicBezTo>
                  <a:pt x="1199" y="1804"/>
                  <a:pt x="1143" y="1791"/>
                  <a:pt x="1100" y="1817"/>
                </a:cubicBezTo>
                <a:cubicBezTo>
                  <a:pt x="1100" y="1817"/>
                  <a:pt x="1100" y="1817"/>
                  <a:pt x="1100" y="1817"/>
                </a:cubicBezTo>
                <a:cubicBezTo>
                  <a:pt x="1057" y="1843"/>
                  <a:pt x="1044" y="1899"/>
                  <a:pt x="1070" y="1941"/>
                </a:cubicBezTo>
                <a:cubicBezTo>
                  <a:pt x="1096" y="1984"/>
                  <a:pt x="1152" y="1998"/>
                  <a:pt x="1195" y="1972"/>
                </a:cubicBezTo>
                <a:close/>
                <a:moveTo>
                  <a:pt x="16" y="208"/>
                </a:moveTo>
                <a:lnTo>
                  <a:pt x="176" y="112"/>
                </a:lnTo>
                <a:lnTo>
                  <a:pt x="0" y="0"/>
                </a:lnTo>
                <a:lnTo>
                  <a:pt x="16" y="20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81" name="Freeform 187"/>
          <p:cNvSpPr>
            <a:spLocks noEditPoints="1"/>
          </p:cNvSpPr>
          <p:nvPr/>
        </p:nvSpPr>
        <p:spPr bwMode="auto">
          <a:xfrm>
            <a:off x="7733881" y="5251897"/>
            <a:ext cx="531646" cy="871470"/>
          </a:xfrm>
          <a:custGeom>
            <a:avLst/>
            <a:gdLst>
              <a:gd name="T0" fmla="*/ 1195 w 1251"/>
              <a:gd name="T1" fmla="*/ 1972 h 1998"/>
              <a:gd name="T2" fmla="*/ 1225 w 1251"/>
              <a:gd name="T3" fmla="*/ 1847 h 1998"/>
              <a:gd name="T4" fmla="*/ 1100 w 1251"/>
              <a:gd name="T5" fmla="*/ 1817 h 1998"/>
              <a:gd name="T6" fmla="*/ 1100 w 1251"/>
              <a:gd name="T7" fmla="*/ 1817 h 1998"/>
              <a:gd name="T8" fmla="*/ 1070 w 1251"/>
              <a:gd name="T9" fmla="*/ 1941 h 1998"/>
              <a:gd name="T10" fmla="*/ 1195 w 1251"/>
              <a:gd name="T11" fmla="*/ 1972 h 1998"/>
              <a:gd name="T12" fmla="*/ 16 w 1251"/>
              <a:gd name="T13" fmla="*/ 208 h 1998"/>
              <a:gd name="T14" fmla="*/ 176 w 1251"/>
              <a:gd name="T15" fmla="*/ 112 h 1998"/>
              <a:gd name="T16" fmla="*/ 0 w 1251"/>
              <a:gd name="T17" fmla="*/ 0 h 1998"/>
              <a:gd name="T18" fmla="*/ 16 w 1251"/>
              <a:gd name="T19" fmla="*/ 208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1" h="1998">
                <a:moveTo>
                  <a:pt x="1195" y="1972"/>
                </a:moveTo>
                <a:cubicBezTo>
                  <a:pt x="1237" y="1946"/>
                  <a:pt x="1251" y="1890"/>
                  <a:pt x="1225" y="1847"/>
                </a:cubicBezTo>
                <a:cubicBezTo>
                  <a:pt x="1199" y="1804"/>
                  <a:pt x="1143" y="1791"/>
                  <a:pt x="1100" y="1817"/>
                </a:cubicBezTo>
                <a:cubicBezTo>
                  <a:pt x="1100" y="1817"/>
                  <a:pt x="1100" y="1817"/>
                  <a:pt x="1100" y="1817"/>
                </a:cubicBezTo>
                <a:cubicBezTo>
                  <a:pt x="1057" y="1843"/>
                  <a:pt x="1044" y="1899"/>
                  <a:pt x="1070" y="1941"/>
                </a:cubicBezTo>
                <a:cubicBezTo>
                  <a:pt x="1096" y="1984"/>
                  <a:pt x="1152" y="1998"/>
                  <a:pt x="1195" y="1972"/>
                </a:cubicBezTo>
                <a:moveTo>
                  <a:pt x="16" y="208"/>
                </a:moveTo>
                <a:lnTo>
                  <a:pt x="176" y="112"/>
                </a:lnTo>
                <a:lnTo>
                  <a:pt x="0" y="0"/>
                </a:lnTo>
                <a:lnTo>
                  <a:pt x="16" y="208"/>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82" name="Line 188"/>
          <p:cNvSpPr>
            <a:spLocks noChangeShapeType="1"/>
          </p:cNvSpPr>
          <p:nvPr/>
        </p:nvSpPr>
        <p:spPr bwMode="auto">
          <a:xfrm flipH="1" flipV="1">
            <a:off x="7773755" y="5319981"/>
            <a:ext cx="429114" cy="727522"/>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5" name="194 CuadroTexto"/>
          <p:cNvSpPr txBox="1"/>
          <p:nvPr/>
        </p:nvSpPr>
        <p:spPr>
          <a:xfrm>
            <a:off x="107504" y="3284984"/>
            <a:ext cx="1608250" cy="507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b="1" dirty="0" smtClean="0">
                <a:latin typeface="Eras Medium ITC" pitchFamily="34" charset="0"/>
              </a:rPr>
              <a:t>TSP</a:t>
            </a:r>
          </a:p>
          <a:p>
            <a:pPr algn="ctr"/>
            <a:r>
              <a:rPr lang="es-ES" sz="900" b="1" dirty="0" smtClean="0">
                <a:solidFill>
                  <a:schemeClr val="bg1"/>
                </a:solidFill>
                <a:latin typeface="Eras Medium ITC" pitchFamily="34" charset="0"/>
              </a:rPr>
              <a:t>(</a:t>
            </a:r>
            <a:r>
              <a:rPr lang="es-ES" sz="900" b="1" dirty="0" err="1" smtClean="0">
                <a:solidFill>
                  <a:schemeClr val="bg1"/>
                </a:solidFill>
                <a:latin typeface="Eras Medium ITC" pitchFamily="34" charset="0"/>
              </a:rPr>
              <a:t>Travel</a:t>
            </a:r>
            <a:r>
              <a:rPr lang="es-ES" sz="900" b="1" dirty="0" smtClean="0">
                <a:solidFill>
                  <a:schemeClr val="bg1"/>
                </a:solidFill>
                <a:latin typeface="Eras Medium ITC" pitchFamily="34" charset="0"/>
              </a:rPr>
              <a:t> </a:t>
            </a:r>
            <a:r>
              <a:rPr lang="es-ES" sz="900" b="1" dirty="0" err="1" smtClean="0">
                <a:solidFill>
                  <a:schemeClr val="bg1"/>
                </a:solidFill>
                <a:latin typeface="Eras Medium ITC" pitchFamily="34" charset="0"/>
              </a:rPr>
              <a:t>Salesman</a:t>
            </a:r>
            <a:r>
              <a:rPr lang="es-ES" sz="900" b="1" dirty="0" smtClean="0">
                <a:solidFill>
                  <a:schemeClr val="bg1"/>
                </a:solidFill>
                <a:latin typeface="Eras Medium ITC" pitchFamily="34" charset="0"/>
              </a:rPr>
              <a:t> </a:t>
            </a:r>
            <a:r>
              <a:rPr lang="es-ES" sz="900" b="1" dirty="0" err="1" smtClean="0">
                <a:solidFill>
                  <a:schemeClr val="bg1"/>
                </a:solidFill>
                <a:latin typeface="Eras Medium ITC" pitchFamily="34" charset="0"/>
              </a:rPr>
              <a:t>Problem</a:t>
            </a:r>
            <a:r>
              <a:rPr lang="es-ES" sz="900" b="1" dirty="0" smtClean="0">
                <a:solidFill>
                  <a:schemeClr val="bg1"/>
                </a:solidFill>
                <a:latin typeface="Eras Medium ITC" pitchFamily="34" charset="0"/>
              </a:rPr>
              <a:t>)</a:t>
            </a:r>
            <a:endParaRPr lang="es-ES" sz="900" b="1" dirty="0">
              <a:solidFill>
                <a:schemeClr val="bg1"/>
              </a:solidFill>
              <a:latin typeface="Eras Medium ITC" pitchFamily="34" charset="0"/>
            </a:endParaRPr>
          </a:p>
        </p:txBody>
      </p:sp>
      <p:sp>
        <p:nvSpPr>
          <p:cNvPr id="196" name="195 CuadroTexto"/>
          <p:cNvSpPr txBox="1"/>
          <p:nvPr/>
        </p:nvSpPr>
        <p:spPr>
          <a:xfrm>
            <a:off x="1511534" y="1444376"/>
            <a:ext cx="1657631"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b="1" dirty="0" smtClean="0">
                <a:latin typeface="Eras Medium ITC" pitchFamily="34" charset="0"/>
              </a:rPr>
              <a:t>M-TSP</a:t>
            </a:r>
          </a:p>
          <a:p>
            <a:pPr algn="ctr"/>
            <a:r>
              <a:rPr lang="es-ES" sz="1000" b="1" dirty="0" smtClean="0">
                <a:latin typeface="Eras Medium ITC" pitchFamily="34" charset="0"/>
              </a:rPr>
              <a:t>(</a:t>
            </a:r>
            <a:r>
              <a:rPr lang="es-ES" sz="1000" b="1" dirty="0" err="1" smtClean="0">
                <a:latin typeface="Eras Medium ITC" pitchFamily="34" charset="0"/>
              </a:rPr>
              <a:t>Multi</a:t>
            </a:r>
            <a:r>
              <a:rPr lang="es-ES" sz="1000" b="1" dirty="0" smtClean="0">
                <a:latin typeface="Eras Medium ITC" pitchFamily="34" charset="0"/>
              </a:rPr>
              <a:t> -</a:t>
            </a:r>
            <a:r>
              <a:rPr lang="es-ES" sz="1000" b="1" dirty="0" err="1" smtClean="0">
                <a:latin typeface="Eras Medium ITC" pitchFamily="34" charset="0"/>
              </a:rPr>
              <a:t>Travel</a:t>
            </a:r>
            <a:r>
              <a:rPr lang="es-ES" sz="1000" b="1" dirty="0" smtClean="0">
                <a:latin typeface="Eras Medium ITC" pitchFamily="34" charset="0"/>
              </a:rPr>
              <a:t> </a:t>
            </a:r>
            <a:r>
              <a:rPr lang="es-ES" sz="1000" b="1" dirty="0" err="1">
                <a:latin typeface="Eras Medium ITC" pitchFamily="34" charset="0"/>
              </a:rPr>
              <a:t>Salesman</a:t>
            </a:r>
            <a:r>
              <a:rPr lang="es-ES" sz="1000" b="1" dirty="0">
                <a:latin typeface="Eras Medium ITC" pitchFamily="34" charset="0"/>
              </a:rPr>
              <a:t> </a:t>
            </a:r>
            <a:r>
              <a:rPr lang="es-ES" sz="1000" b="1" dirty="0" err="1">
                <a:latin typeface="Eras Medium ITC" pitchFamily="34" charset="0"/>
              </a:rPr>
              <a:t>Problem</a:t>
            </a:r>
            <a:r>
              <a:rPr lang="es-ES" sz="1000" b="1" dirty="0" smtClean="0">
                <a:latin typeface="Eras Medium ITC" pitchFamily="34" charset="0"/>
              </a:rPr>
              <a:t>)</a:t>
            </a:r>
            <a:endParaRPr lang="es-ES" sz="1000" b="1" dirty="0">
              <a:latin typeface="Eras Medium ITC" pitchFamily="34" charset="0"/>
            </a:endParaRPr>
          </a:p>
        </p:txBody>
      </p:sp>
      <p:sp>
        <p:nvSpPr>
          <p:cNvPr id="197" name="196 CuadroTexto"/>
          <p:cNvSpPr txBox="1"/>
          <p:nvPr/>
        </p:nvSpPr>
        <p:spPr>
          <a:xfrm>
            <a:off x="7596336" y="3140968"/>
            <a:ext cx="1488917"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b="1" dirty="0" smtClean="0">
                <a:latin typeface="Eras Medium ITC" pitchFamily="34" charset="0"/>
              </a:rPr>
              <a:t>VRP</a:t>
            </a:r>
          </a:p>
          <a:p>
            <a:pPr algn="ctr"/>
            <a:r>
              <a:rPr lang="es-ES" sz="1000" b="1" dirty="0" smtClean="0">
                <a:latin typeface="Eras Medium ITC" pitchFamily="34" charset="0"/>
              </a:rPr>
              <a:t>(</a:t>
            </a:r>
            <a:r>
              <a:rPr lang="es-ES" sz="1000" b="1" dirty="0" err="1" smtClean="0">
                <a:latin typeface="Eras Medium ITC" pitchFamily="34" charset="0"/>
              </a:rPr>
              <a:t>Vehicle</a:t>
            </a:r>
            <a:r>
              <a:rPr lang="es-ES" sz="1000" b="1" dirty="0" smtClean="0">
                <a:latin typeface="Eras Medium ITC" pitchFamily="34" charset="0"/>
              </a:rPr>
              <a:t> </a:t>
            </a:r>
            <a:r>
              <a:rPr lang="es-ES" sz="1000" b="1" dirty="0" err="1" smtClean="0">
                <a:latin typeface="Eras Medium ITC" pitchFamily="34" charset="0"/>
              </a:rPr>
              <a:t>Routing</a:t>
            </a:r>
            <a:r>
              <a:rPr lang="es-ES" sz="1000" b="1" dirty="0" smtClean="0">
                <a:latin typeface="Eras Medium ITC" pitchFamily="34" charset="0"/>
              </a:rPr>
              <a:t> </a:t>
            </a:r>
            <a:r>
              <a:rPr lang="es-ES" sz="1000" b="1" dirty="0" err="1" smtClean="0">
                <a:latin typeface="Eras Medium ITC" pitchFamily="34" charset="0"/>
              </a:rPr>
              <a:t>Problem</a:t>
            </a:r>
            <a:r>
              <a:rPr lang="es-ES" sz="1000" b="1" dirty="0" smtClean="0">
                <a:latin typeface="Eras Medium ITC" pitchFamily="34" charset="0"/>
              </a:rPr>
              <a:t>)</a:t>
            </a:r>
            <a:endParaRPr lang="es-ES" sz="1000" b="1" dirty="0">
              <a:latin typeface="Eras Medium ITC" pitchFamily="34" charset="0"/>
            </a:endParaRPr>
          </a:p>
        </p:txBody>
      </p:sp>
      <p:sp>
        <p:nvSpPr>
          <p:cNvPr id="5283" name="5282 Estrella de 7 puntas"/>
          <p:cNvSpPr/>
          <p:nvPr/>
        </p:nvSpPr>
        <p:spPr>
          <a:xfrm>
            <a:off x="3100395" y="4306508"/>
            <a:ext cx="3055781" cy="2270101"/>
          </a:xfrm>
          <a:prstGeom prst="star7">
            <a:avLst/>
          </a:prstGeom>
          <a:solidFill>
            <a:srgbClr val="FFFF00"/>
          </a:solidFill>
          <a:ln>
            <a:solidFill>
              <a:schemeClr val="tx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spcBef>
                <a:spcPct val="20000"/>
              </a:spcBef>
              <a:buFont typeface="Arial" pitchFamily="34" charset="0"/>
              <a:buNone/>
            </a:pPr>
            <a:endParaRPr lang="es-ES" sz="1400" b="1" dirty="0" smtClean="0">
              <a:solidFill>
                <a:srgbClr val="FF0000"/>
              </a:solidFill>
              <a:latin typeface="Constantia" pitchFamily="18" charset="0"/>
            </a:endParaRPr>
          </a:p>
          <a:p>
            <a:pPr algn="ctr">
              <a:spcBef>
                <a:spcPct val="20000"/>
              </a:spcBef>
              <a:buFont typeface="Arial" pitchFamily="34" charset="0"/>
              <a:buNone/>
            </a:pPr>
            <a:r>
              <a:rPr lang="es-ES" sz="1400" b="1" dirty="0" smtClean="0">
                <a:solidFill>
                  <a:srgbClr val="FF0000"/>
                </a:solidFill>
                <a:latin typeface="Constantia" pitchFamily="18" charset="0"/>
              </a:rPr>
              <a:t>El ruteo vehicular pretende minimizar la distancia recorrida o el tiempo de recorrido</a:t>
            </a:r>
            <a:endParaRPr lang="es-EC" sz="1400" b="1" dirty="0">
              <a:solidFill>
                <a:srgbClr val="FF0000"/>
              </a:solidFill>
              <a:latin typeface="Constantia" pitchFamily="18" charset="0"/>
            </a:endParaRPr>
          </a:p>
        </p:txBody>
      </p:sp>
    </p:spTree>
    <p:extLst>
      <p:ext uri="{BB962C8B-B14F-4D97-AF65-F5344CB8AC3E}">
        <p14:creationId xmlns:p14="http://schemas.microsoft.com/office/powerpoint/2010/main" val="412230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5130"/>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1000"/>
                                  </p:stCondLst>
                                  <p:childTnLst>
                                    <p:set>
                                      <p:cBhvr>
                                        <p:cTn id="11" dur="1" fill="hold">
                                          <p:stCondLst>
                                            <p:cond delay="0"/>
                                          </p:stCondLst>
                                        </p:cTn>
                                        <p:tgtEl>
                                          <p:spTgt spid="5133"/>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1000"/>
                                  </p:stCondLst>
                                  <p:childTnLst>
                                    <p:set>
                                      <p:cBhvr>
                                        <p:cTn id="14" dur="1" fill="hold">
                                          <p:stCondLst>
                                            <p:cond delay="0"/>
                                          </p:stCondLst>
                                        </p:cTn>
                                        <p:tgtEl>
                                          <p:spTgt spid="5136"/>
                                        </p:tgtEl>
                                        <p:attrNameLst>
                                          <p:attrName>style.visibility</p:attrName>
                                        </p:attrNameLst>
                                      </p:cBhvr>
                                      <p:to>
                                        <p:strVal val="visible"/>
                                      </p:to>
                                    </p:set>
                                  </p:childTnLst>
                                </p:cTn>
                              </p:par>
                            </p:childTnLst>
                          </p:cTn>
                        </p:par>
                        <p:par>
                          <p:cTn id="15" fill="hold">
                            <p:stCondLst>
                              <p:cond delay="3000"/>
                            </p:stCondLst>
                            <p:childTnLst>
                              <p:par>
                                <p:cTn id="16" presetID="1" presetClass="entr" presetSubtype="0" fill="hold" grpId="0" nodeType="afterEffect">
                                  <p:stCondLst>
                                    <p:cond delay="1000"/>
                                  </p:stCondLst>
                                  <p:childTnLst>
                                    <p:set>
                                      <p:cBhvr>
                                        <p:cTn id="17" dur="1" fill="hold">
                                          <p:stCondLst>
                                            <p:cond delay="0"/>
                                          </p:stCondLst>
                                        </p:cTn>
                                        <p:tgtEl>
                                          <p:spTgt spid="5142"/>
                                        </p:tgtEl>
                                        <p:attrNameLst>
                                          <p:attrName>style.visibility</p:attrName>
                                        </p:attrNameLst>
                                      </p:cBhvr>
                                      <p:to>
                                        <p:strVal val="visible"/>
                                      </p:to>
                                    </p:set>
                                  </p:childTnLst>
                                </p:cTn>
                              </p:par>
                            </p:childTnLst>
                          </p:cTn>
                        </p:par>
                        <p:par>
                          <p:cTn id="18" fill="hold">
                            <p:stCondLst>
                              <p:cond delay="4000"/>
                            </p:stCondLst>
                            <p:childTnLst>
                              <p:par>
                                <p:cTn id="19" presetID="1" presetClass="entr" presetSubtype="0" fill="hold" grpId="0" nodeType="afterEffect">
                                  <p:stCondLst>
                                    <p:cond delay="1000"/>
                                  </p:stCondLst>
                                  <p:childTnLst>
                                    <p:set>
                                      <p:cBhvr>
                                        <p:cTn id="20" dur="1" fill="hold">
                                          <p:stCondLst>
                                            <p:cond delay="0"/>
                                          </p:stCondLst>
                                        </p:cTn>
                                        <p:tgtEl>
                                          <p:spTgt spid="5139"/>
                                        </p:tgtEl>
                                        <p:attrNameLst>
                                          <p:attrName>style.visibility</p:attrName>
                                        </p:attrNameLst>
                                      </p:cBhvr>
                                      <p:to>
                                        <p:strVal val="visible"/>
                                      </p:to>
                                    </p:set>
                                  </p:childTnLst>
                                </p:cTn>
                              </p:par>
                            </p:childTnLst>
                          </p:cTn>
                        </p:par>
                        <p:par>
                          <p:cTn id="21" fill="hold">
                            <p:stCondLst>
                              <p:cond delay="5000"/>
                            </p:stCondLst>
                            <p:childTnLst>
                              <p:par>
                                <p:cTn id="22" presetID="1" presetClass="entr" presetSubtype="0" fill="hold" grpId="0" nodeType="afterEffect">
                                  <p:stCondLst>
                                    <p:cond delay="1000"/>
                                  </p:stCondLst>
                                  <p:childTnLst>
                                    <p:set>
                                      <p:cBhvr>
                                        <p:cTn id="23" dur="1" fill="hold">
                                          <p:stCondLst>
                                            <p:cond delay="0"/>
                                          </p:stCondLst>
                                        </p:cTn>
                                        <p:tgtEl>
                                          <p:spTgt spid="5145"/>
                                        </p:tgtEl>
                                        <p:attrNameLst>
                                          <p:attrName>style.visibility</p:attrName>
                                        </p:attrNameLst>
                                      </p:cBhvr>
                                      <p:to>
                                        <p:strVal val="visible"/>
                                      </p:to>
                                    </p:set>
                                  </p:childTnLst>
                                </p:cTn>
                              </p:par>
                            </p:childTnLst>
                          </p:cTn>
                        </p:par>
                        <p:par>
                          <p:cTn id="24" fill="hold">
                            <p:stCondLst>
                              <p:cond delay="6000"/>
                            </p:stCondLst>
                            <p:childTnLst>
                              <p:par>
                                <p:cTn id="25" presetID="1" presetClass="entr" presetSubtype="0" fill="hold" grpId="0" nodeType="afterEffect">
                                  <p:stCondLst>
                                    <p:cond delay="1000"/>
                                  </p:stCondLst>
                                  <p:childTnLst>
                                    <p:set>
                                      <p:cBhvr>
                                        <p:cTn id="26" dur="1" fill="hold">
                                          <p:stCondLst>
                                            <p:cond delay="0"/>
                                          </p:stCondLst>
                                        </p:cTn>
                                        <p:tgtEl>
                                          <p:spTgt spid="5148"/>
                                        </p:tgtEl>
                                        <p:attrNameLst>
                                          <p:attrName>style.visibility</p:attrName>
                                        </p:attrNameLst>
                                      </p:cBhvr>
                                      <p:to>
                                        <p:strVal val="visible"/>
                                      </p:to>
                                    </p:set>
                                  </p:childTnLst>
                                </p:cTn>
                              </p:par>
                            </p:childTnLst>
                          </p:cTn>
                        </p:par>
                        <p:par>
                          <p:cTn id="27" fill="hold">
                            <p:stCondLst>
                              <p:cond delay="7000"/>
                            </p:stCondLst>
                            <p:childTnLst>
                              <p:par>
                                <p:cTn id="28" presetID="1" presetClass="entr" presetSubtype="0" fill="hold" grpId="0" nodeType="afterEffect">
                                  <p:stCondLst>
                                    <p:cond delay="1000"/>
                                  </p:stCondLst>
                                  <p:childTnLst>
                                    <p:set>
                                      <p:cBhvr>
                                        <p:cTn id="29" dur="1" fill="hold">
                                          <p:stCondLst>
                                            <p:cond delay="0"/>
                                          </p:stCondLst>
                                        </p:cTn>
                                        <p:tgtEl>
                                          <p:spTgt spid="5151"/>
                                        </p:tgtEl>
                                        <p:attrNameLst>
                                          <p:attrName>style.visibility</p:attrName>
                                        </p:attrNameLst>
                                      </p:cBhvr>
                                      <p:to>
                                        <p:strVal val="visible"/>
                                      </p:to>
                                    </p:set>
                                  </p:childTnLst>
                                </p:cTn>
                              </p:par>
                            </p:childTnLst>
                          </p:cTn>
                        </p:par>
                        <p:par>
                          <p:cTn id="30" fill="hold">
                            <p:stCondLst>
                              <p:cond delay="8000"/>
                            </p:stCondLst>
                            <p:childTnLst>
                              <p:par>
                                <p:cTn id="31" presetID="1" presetClass="entr" presetSubtype="0" fill="hold" grpId="0" nodeType="afterEffect">
                                  <p:stCondLst>
                                    <p:cond delay="1000"/>
                                  </p:stCondLst>
                                  <p:childTnLst>
                                    <p:set>
                                      <p:cBhvr>
                                        <p:cTn id="32" dur="1" fill="hold">
                                          <p:stCondLst>
                                            <p:cond delay="0"/>
                                          </p:stCondLst>
                                        </p:cTn>
                                        <p:tgtEl>
                                          <p:spTgt spid="51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64"/>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1000"/>
                                  </p:stCondLst>
                                  <p:childTnLst>
                                    <p:set>
                                      <p:cBhvr>
                                        <p:cTn id="39" dur="1" fill="hold">
                                          <p:stCondLst>
                                            <p:cond delay="0"/>
                                          </p:stCondLst>
                                        </p:cTn>
                                        <p:tgtEl>
                                          <p:spTgt spid="5186"/>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1000"/>
                                  </p:stCondLst>
                                  <p:childTnLst>
                                    <p:set>
                                      <p:cBhvr>
                                        <p:cTn id="42" dur="1" fill="hold">
                                          <p:stCondLst>
                                            <p:cond delay="0"/>
                                          </p:stCondLst>
                                        </p:cTn>
                                        <p:tgtEl>
                                          <p:spTgt spid="5189"/>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0" nodeType="afterEffect">
                                  <p:stCondLst>
                                    <p:cond delay="1000"/>
                                  </p:stCondLst>
                                  <p:childTnLst>
                                    <p:set>
                                      <p:cBhvr>
                                        <p:cTn id="45" dur="1" fill="hold">
                                          <p:stCondLst>
                                            <p:cond delay="0"/>
                                          </p:stCondLst>
                                        </p:cTn>
                                        <p:tgtEl>
                                          <p:spTgt spid="5192"/>
                                        </p:tgtEl>
                                        <p:attrNameLst>
                                          <p:attrName>style.visibility</p:attrName>
                                        </p:attrNameLst>
                                      </p:cBhvr>
                                      <p:to>
                                        <p:strVal val="visible"/>
                                      </p:to>
                                    </p:set>
                                  </p:childTnLst>
                                </p:cTn>
                              </p:par>
                            </p:childTnLst>
                          </p:cTn>
                        </p:par>
                        <p:par>
                          <p:cTn id="46" fill="hold">
                            <p:stCondLst>
                              <p:cond delay="3000"/>
                            </p:stCondLst>
                            <p:childTnLst>
                              <p:par>
                                <p:cTn id="47" presetID="1" presetClass="entr" presetSubtype="0" fill="hold" grpId="0" nodeType="afterEffect">
                                  <p:stCondLst>
                                    <p:cond delay="1000"/>
                                  </p:stCondLst>
                                  <p:childTnLst>
                                    <p:set>
                                      <p:cBhvr>
                                        <p:cTn id="48" dur="1" fill="hold">
                                          <p:stCondLst>
                                            <p:cond delay="0"/>
                                          </p:stCondLst>
                                        </p:cTn>
                                        <p:tgtEl>
                                          <p:spTgt spid="5219"/>
                                        </p:tgtEl>
                                        <p:attrNameLst>
                                          <p:attrName>style.visibility</p:attrName>
                                        </p:attrNameLst>
                                      </p:cBhvr>
                                      <p:to>
                                        <p:strVal val="visible"/>
                                      </p:to>
                                    </p:set>
                                  </p:childTnLst>
                                </p:cTn>
                              </p:par>
                            </p:childTnLst>
                          </p:cTn>
                        </p:par>
                        <p:par>
                          <p:cTn id="49" fill="hold">
                            <p:stCondLst>
                              <p:cond delay="4000"/>
                            </p:stCondLst>
                            <p:childTnLst>
                              <p:par>
                                <p:cTn id="50" presetID="1" presetClass="entr" presetSubtype="0" fill="hold" grpId="0" nodeType="afterEffect">
                                  <p:stCondLst>
                                    <p:cond delay="1000"/>
                                  </p:stCondLst>
                                  <p:childTnLst>
                                    <p:set>
                                      <p:cBhvr>
                                        <p:cTn id="51" dur="1" fill="hold">
                                          <p:stCondLst>
                                            <p:cond delay="0"/>
                                          </p:stCondLst>
                                        </p:cTn>
                                        <p:tgtEl>
                                          <p:spTgt spid="5198"/>
                                        </p:tgtEl>
                                        <p:attrNameLst>
                                          <p:attrName>style.visibility</p:attrName>
                                        </p:attrNameLst>
                                      </p:cBhvr>
                                      <p:to>
                                        <p:strVal val="visible"/>
                                      </p:to>
                                    </p:set>
                                  </p:childTnLst>
                                </p:cTn>
                              </p:par>
                            </p:childTnLst>
                          </p:cTn>
                        </p:par>
                        <p:par>
                          <p:cTn id="52" fill="hold">
                            <p:stCondLst>
                              <p:cond delay="5000"/>
                            </p:stCondLst>
                            <p:childTnLst>
                              <p:par>
                                <p:cTn id="53" presetID="1" presetClass="entr" presetSubtype="0" fill="hold" grpId="0" nodeType="afterEffect">
                                  <p:stCondLst>
                                    <p:cond delay="1000"/>
                                  </p:stCondLst>
                                  <p:childTnLst>
                                    <p:set>
                                      <p:cBhvr>
                                        <p:cTn id="54" dur="1" fill="hold">
                                          <p:stCondLst>
                                            <p:cond delay="0"/>
                                          </p:stCondLst>
                                        </p:cTn>
                                        <p:tgtEl>
                                          <p:spTgt spid="5195"/>
                                        </p:tgtEl>
                                        <p:attrNameLst>
                                          <p:attrName>style.visibility</p:attrName>
                                        </p:attrNameLst>
                                      </p:cBhvr>
                                      <p:to>
                                        <p:strVal val="visible"/>
                                      </p:to>
                                    </p:set>
                                  </p:childTnLst>
                                </p:cTn>
                              </p:par>
                            </p:childTnLst>
                          </p:cTn>
                        </p:par>
                        <p:par>
                          <p:cTn id="55" fill="hold">
                            <p:stCondLst>
                              <p:cond delay="6000"/>
                            </p:stCondLst>
                            <p:childTnLst>
                              <p:par>
                                <p:cTn id="56" presetID="1" presetClass="entr" presetSubtype="0" fill="hold" grpId="0" nodeType="afterEffect">
                                  <p:stCondLst>
                                    <p:cond delay="1000"/>
                                  </p:stCondLst>
                                  <p:childTnLst>
                                    <p:set>
                                      <p:cBhvr>
                                        <p:cTn id="57" dur="1" fill="hold">
                                          <p:stCondLst>
                                            <p:cond delay="0"/>
                                          </p:stCondLst>
                                        </p:cTn>
                                        <p:tgtEl>
                                          <p:spTgt spid="5222"/>
                                        </p:tgtEl>
                                        <p:attrNameLst>
                                          <p:attrName>style.visibility</p:attrName>
                                        </p:attrNameLst>
                                      </p:cBhvr>
                                      <p:to>
                                        <p:strVal val="visible"/>
                                      </p:to>
                                    </p:set>
                                  </p:childTnLst>
                                </p:cTn>
                              </p:par>
                            </p:childTnLst>
                          </p:cTn>
                        </p:par>
                        <p:par>
                          <p:cTn id="58" fill="hold">
                            <p:stCondLst>
                              <p:cond delay="7000"/>
                            </p:stCondLst>
                            <p:childTnLst>
                              <p:par>
                                <p:cTn id="59" presetID="1" presetClass="entr" presetSubtype="0" fill="hold" grpId="0" nodeType="afterEffect">
                                  <p:stCondLst>
                                    <p:cond delay="1000"/>
                                  </p:stCondLst>
                                  <p:childTnLst>
                                    <p:set>
                                      <p:cBhvr>
                                        <p:cTn id="60" dur="1" fill="hold">
                                          <p:stCondLst>
                                            <p:cond delay="0"/>
                                          </p:stCondLst>
                                        </p:cTn>
                                        <p:tgtEl>
                                          <p:spTgt spid="5201"/>
                                        </p:tgtEl>
                                        <p:attrNameLst>
                                          <p:attrName>style.visibility</p:attrName>
                                        </p:attrNameLst>
                                      </p:cBhvr>
                                      <p:to>
                                        <p:strVal val="visible"/>
                                      </p:to>
                                    </p:set>
                                  </p:childTnLst>
                                </p:cTn>
                              </p:par>
                            </p:childTnLst>
                          </p:cTn>
                        </p:par>
                        <p:par>
                          <p:cTn id="61" fill="hold">
                            <p:stCondLst>
                              <p:cond delay="8000"/>
                            </p:stCondLst>
                            <p:childTnLst>
                              <p:par>
                                <p:cTn id="62" presetID="1" presetClass="entr" presetSubtype="0" fill="hold" grpId="0" nodeType="afterEffect">
                                  <p:stCondLst>
                                    <p:cond delay="1000"/>
                                  </p:stCondLst>
                                  <p:childTnLst>
                                    <p:set>
                                      <p:cBhvr>
                                        <p:cTn id="63" dur="1" fill="hold">
                                          <p:stCondLst>
                                            <p:cond delay="0"/>
                                          </p:stCondLst>
                                        </p:cTn>
                                        <p:tgtEl>
                                          <p:spTgt spid="5204"/>
                                        </p:tgtEl>
                                        <p:attrNameLst>
                                          <p:attrName>style.visibility</p:attrName>
                                        </p:attrNameLst>
                                      </p:cBhvr>
                                      <p:to>
                                        <p:strVal val="visible"/>
                                      </p:to>
                                    </p:set>
                                  </p:childTnLst>
                                </p:cTn>
                              </p:par>
                            </p:childTnLst>
                          </p:cTn>
                        </p:par>
                        <p:par>
                          <p:cTn id="64" fill="hold">
                            <p:stCondLst>
                              <p:cond delay="9000"/>
                            </p:stCondLst>
                            <p:childTnLst>
                              <p:par>
                                <p:cTn id="65" presetID="1" presetClass="entr" presetSubtype="0" fill="hold" grpId="0" nodeType="afterEffect">
                                  <p:stCondLst>
                                    <p:cond delay="1000"/>
                                  </p:stCondLst>
                                  <p:childTnLst>
                                    <p:set>
                                      <p:cBhvr>
                                        <p:cTn id="66" dur="1" fill="hold">
                                          <p:stCondLst>
                                            <p:cond delay="0"/>
                                          </p:stCondLst>
                                        </p:cTn>
                                        <p:tgtEl>
                                          <p:spTgt spid="5207"/>
                                        </p:tgtEl>
                                        <p:attrNameLst>
                                          <p:attrName>style.visibility</p:attrName>
                                        </p:attrNameLst>
                                      </p:cBhvr>
                                      <p:to>
                                        <p:strVal val="visible"/>
                                      </p:to>
                                    </p:set>
                                  </p:childTnLst>
                                </p:cTn>
                              </p:par>
                            </p:childTnLst>
                          </p:cTn>
                        </p:par>
                        <p:par>
                          <p:cTn id="67" fill="hold">
                            <p:stCondLst>
                              <p:cond delay="10000"/>
                            </p:stCondLst>
                            <p:childTnLst>
                              <p:par>
                                <p:cTn id="68" presetID="1" presetClass="entr" presetSubtype="0" fill="hold" grpId="0" nodeType="afterEffect">
                                  <p:stCondLst>
                                    <p:cond delay="1000"/>
                                  </p:stCondLst>
                                  <p:childTnLst>
                                    <p:set>
                                      <p:cBhvr>
                                        <p:cTn id="69" dur="1" fill="hold">
                                          <p:stCondLst>
                                            <p:cond delay="0"/>
                                          </p:stCondLst>
                                        </p:cTn>
                                        <p:tgtEl>
                                          <p:spTgt spid="521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229"/>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0" nodeType="afterEffect">
                                  <p:stCondLst>
                                    <p:cond delay="1000"/>
                                  </p:stCondLst>
                                  <p:childTnLst>
                                    <p:set>
                                      <p:cBhvr>
                                        <p:cTn id="76" dur="1" fill="hold">
                                          <p:stCondLst>
                                            <p:cond delay="0"/>
                                          </p:stCondLst>
                                        </p:cTn>
                                        <p:tgtEl>
                                          <p:spTgt spid="5249"/>
                                        </p:tgtEl>
                                        <p:attrNameLst>
                                          <p:attrName>style.visibility</p:attrName>
                                        </p:attrNameLst>
                                      </p:cBhvr>
                                      <p:to>
                                        <p:strVal val="visible"/>
                                      </p:to>
                                    </p:set>
                                  </p:childTnLst>
                                </p:cTn>
                              </p:par>
                            </p:childTnLst>
                          </p:cTn>
                        </p:par>
                        <p:par>
                          <p:cTn id="77" fill="hold">
                            <p:stCondLst>
                              <p:cond delay="1000"/>
                            </p:stCondLst>
                            <p:childTnLst>
                              <p:par>
                                <p:cTn id="78" presetID="1" presetClass="entr" presetSubtype="0" fill="hold" grpId="0" nodeType="afterEffect">
                                  <p:stCondLst>
                                    <p:cond delay="1000"/>
                                  </p:stCondLst>
                                  <p:childTnLst>
                                    <p:set>
                                      <p:cBhvr>
                                        <p:cTn id="79" dur="1" fill="hold">
                                          <p:stCondLst>
                                            <p:cond delay="0"/>
                                          </p:stCondLst>
                                        </p:cTn>
                                        <p:tgtEl>
                                          <p:spTgt spid="5252"/>
                                        </p:tgtEl>
                                        <p:attrNameLst>
                                          <p:attrName>style.visibility</p:attrName>
                                        </p:attrNameLst>
                                      </p:cBhvr>
                                      <p:to>
                                        <p:strVal val="visible"/>
                                      </p:to>
                                    </p:set>
                                  </p:childTnLst>
                                </p:cTn>
                              </p:par>
                            </p:childTnLst>
                          </p:cTn>
                        </p:par>
                        <p:par>
                          <p:cTn id="80" fill="hold">
                            <p:stCondLst>
                              <p:cond delay="2000"/>
                            </p:stCondLst>
                            <p:childTnLst>
                              <p:par>
                                <p:cTn id="81" presetID="1" presetClass="entr" presetSubtype="0" fill="hold" grpId="0" nodeType="afterEffect">
                                  <p:stCondLst>
                                    <p:cond delay="1000"/>
                                  </p:stCondLst>
                                  <p:childTnLst>
                                    <p:set>
                                      <p:cBhvr>
                                        <p:cTn id="82" dur="1" fill="hold">
                                          <p:stCondLst>
                                            <p:cond delay="0"/>
                                          </p:stCondLst>
                                        </p:cTn>
                                        <p:tgtEl>
                                          <p:spTgt spid="5255"/>
                                        </p:tgtEl>
                                        <p:attrNameLst>
                                          <p:attrName>style.visibility</p:attrName>
                                        </p:attrNameLst>
                                      </p:cBhvr>
                                      <p:to>
                                        <p:strVal val="visible"/>
                                      </p:to>
                                    </p:set>
                                  </p:childTnLst>
                                </p:cTn>
                              </p:par>
                            </p:childTnLst>
                          </p:cTn>
                        </p:par>
                        <p:par>
                          <p:cTn id="83" fill="hold">
                            <p:stCondLst>
                              <p:cond delay="3000"/>
                            </p:stCondLst>
                            <p:childTnLst>
                              <p:par>
                                <p:cTn id="84" presetID="1" presetClass="entr" presetSubtype="0" fill="hold" grpId="0" nodeType="afterEffect">
                                  <p:stCondLst>
                                    <p:cond delay="1000"/>
                                  </p:stCondLst>
                                  <p:childTnLst>
                                    <p:set>
                                      <p:cBhvr>
                                        <p:cTn id="85" dur="1" fill="hold">
                                          <p:stCondLst>
                                            <p:cond delay="0"/>
                                          </p:stCondLst>
                                        </p:cTn>
                                        <p:tgtEl>
                                          <p:spTgt spid="5279"/>
                                        </p:tgtEl>
                                        <p:attrNameLst>
                                          <p:attrName>style.visibility</p:attrName>
                                        </p:attrNameLst>
                                      </p:cBhvr>
                                      <p:to>
                                        <p:strVal val="visible"/>
                                      </p:to>
                                    </p:set>
                                  </p:childTnLst>
                                </p:cTn>
                              </p:par>
                            </p:childTnLst>
                          </p:cTn>
                        </p:par>
                        <p:par>
                          <p:cTn id="86" fill="hold">
                            <p:stCondLst>
                              <p:cond delay="4000"/>
                            </p:stCondLst>
                            <p:childTnLst>
                              <p:par>
                                <p:cTn id="87" presetID="1" presetClass="entr" presetSubtype="0" fill="hold" grpId="0" nodeType="afterEffect">
                                  <p:stCondLst>
                                    <p:cond delay="1000"/>
                                  </p:stCondLst>
                                  <p:childTnLst>
                                    <p:set>
                                      <p:cBhvr>
                                        <p:cTn id="88" dur="1" fill="hold">
                                          <p:stCondLst>
                                            <p:cond delay="0"/>
                                          </p:stCondLst>
                                        </p:cTn>
                                        <p:tgtEl>
                                          <p:spTgt spid="5261"/>
                                        </p:tgtEl>
                                        <p:attrNameLst>
                                          <p:attrName>style.visibility</p:attrName>
                                        </p:attrNameLst>
                                      </p:cBhvr>
                                      <p:to>
                                        <p:strVal val="visible"/>
                                      </p:to>
                                    </p:set>
                                  </p:childTnLst>
                                </p:cTn>
                              </p:par>
                            </p:childTnLst>
                          </p:cTn>
                        </p:par>
                        <p:par>
                          <p:cTn id="89" fill="hold">
                            <p:stCondLst>
                              <p:cond delay="5000"/>
                            </p:stCondLst>
                            <p:childTnLst>
                              <p:par>
                                <p:cTn id="90" presetID="1" presetClass="entr" presetSubtype="0" fill="hold" grpId="0" nodeType="afterEffect">
                                  <p:stCondLst>
                                    <p:cond delay="1000"/>
                                  </p:stCondLst>
                                  <p:childTnLst>
                                    <p:set>
                                      <p:cBhvr>
                                        <p:cTn id="91" dur="1" fill="hold">
                                          <p:stCondLst>
                                            <p:cond delay="0"/>
                                          </p:stCondLst>
                                        </p:cTn>
                                        <p:tgtEl>
                                          <p:spTgt spid="5258"/>
                                        </p:tgtEl>
                                        <p:attrNameLst>
                                          <p:attrName>style.visibility</p:attrName>
                                        </p:attrNameLst>
                                      </p:cBhvr>
                                      <p:to>
                                        <p:strVal val="visible"/>
                                      </p:to>
                                    </p:set>
                                  </p:childTnLst>
                                </p:cTn>
                              </p:par>
                            </p:childTnLst>
                          </p:cTn>
                        </p:par>
                        <p:par>
                          <p:cTn id="92" fill="hold">
                            <p:stCondLst>
                              <p:cond delay="6000"/>
                            </p:stCondLst>
                            <p:childTnLst>
                              <p:par>
                                <p:cTn id="93" presetID="1" presetClass="entr" presetSubtype="0" fill="hold" grpId="0" nodeType="afterEffect">
                                  <p:stCondLst>
                                    <p:cond delay="1000"/>
                                  </p:stCondLst>
                                  <p:childTnLst>
                                    <p:set>
                                      <p:cBhvr>
                                        <p:cTn id="94" dur="1" fill="hold">
                                          <p:stCondLst>
                                            <p:cond delay="0"/>
                                          </p:stCondLst>
                                        </p:cTn>
                                        <p:tgtEl>
                                          <p:spTgt spid="5282"/>
                                        </p:tgtEl>
                                        <p:attrNameLst>
                                          <p:attrName>style.visibility</p:attrName>
                                        </p:attrNameLst>
                                      </p:cBhvr>
                                      <p:to>
                                        <p:strVal val="visible"/>
                                      </p:to>
                                    </p:set>
                                  </p:childTnLst>
                                </p:cTn>
                              </p:par>
                            </p:childTnLst>
                          </p:cTn>
                        </p:par>
                        <p:par>
                          <p:cTn id="95" fill="hold">
                            <p:stCondLst>
                              <p:cond delay="7000"/>
                            </p:stCondLst>
                            <p:childTnLst>
                              <p:par>
                                <p:cTn id="96" presetID="1" presetClass="entr" presetSubtype="0" fill="hold" grpId="0" nodeType="afterEffect">
                                  <p:stCondLst>
                                    <p:cond delay="1000"/>
                                  </p:stCondLst>
                                  <p:childTnLst>
                                    <p:set>
                                      <p:cBhvr>
                                        <p:cTn id="97" dur="1" fill="hold">
                                          <p:stCondLst>
                                            <p:cond delay="0"/>
                                          </p:stCondLst>
                                        </p:cTn>
                                        <p:tgtEl>
                                          <p:spTgt spid="5264"/>
                                        </p:tgtEl>
                                        <p:attrNameLst>
                                          <p:attrName>style.visibility</p:attrName>
                                        </p:attrNameLst>
                                      </p:cBhvr>
                                      <p:to>
                                        <p:strVal val="visible"/>
                                      </p:to>
                                    </p:set>
                                  </p:childTnLst>
                                </p:cTn>
                              </p:par>
                            </p:childTnLst>
                          </p:cTn>
                        </p:par>
                        <p:par>
                          <p:cTn id="98" fill="hold">
                            <p:stCondLst>
                              <p:cond delay="8000"/>
                            </p:stCondLst>
                            <p:childTnLst>
                              <p:par>
                                <p:cTn id="99" presetID="1" presetClass="entr" presetSubtype="0" fill="hold" grpId="0" nodeType="afterEffect">
                                  <p:stCondLst>
                                    <p:cond delay="1000"/>
                                  </p:stCondLst>
                                  <p:childTnLst>
                                    <p:set>
                                      <p:cBhvr>
                                        <p:cTn id="100" dur="1" fill="hold">
                                          <p:stCondLst>
                                            <p:cond delay="0"/>
                                          </p:stCondLst>
                                        </p:cTn>
                                        <p:tgtEl>
                                          <p:spTgt spid="5267"/>
                                        </p:tgtEl>
                                        <p:attrNameLst>
                                          <p:attrName>style.visibility</p:attrName>
                                        </p:attrNameLst>
                                      </p:cBhvr>
                                      <p:to>
                                        <p:strVal val="visible"/>
                                      </p:to>
                                    </p:set>
                                  </p:childTnLst>
                                </p:cTn>
                              </p:par>
                            </p:childTnLst>
                          </p:cTn>
                        </p:par>
                        <p:par>
                          <p:cTn id="101" fill="hold">
                            <p:stCondLst>
                              <p:cond delay="9000"/>
                            </p:stCondLst>
                            <p:childTnLst>
                              <p:par>
                                <p:cTn id="102" presetID="1" presetClass="entr" presetSubtype="0" fill="hold" grpId="0" nodeType="afterEffect">
                                  <p:stCondLst>
                                    <p:cond delay="1000"/>
                                  </p:stCondLst>
                                  <p:childTnLst>
                                    <p:set>
                                      <p:cBhvr>
                                        <p:cTn id="103" dur="1" fill="hold">
                                          <p:stCondLst>
                                            <p:cond delay="0"/>
                                          </p:stCondLst>
                                        </p:cTn>
                                        <p:tgtEl>
                                          <p:spTgt spid="5270"/>
                                        </p:tgtEl>
                                        <p:attrNameLst>
                                          <p:attrName>style.visibility</p:attrName>
                                        </p:attrNameLst>
                                      </p:cBhvr>
                                      <p:to>
                                        <p:strVal val="visible"/>
                                      </p:to>
                                    </p:set>
                                  </p:childTnLst>
                                </p:cTn>
                              </p:par>
                            </p:childTnLst>
                          </p:cTn>
                        </p:par>
                        <p:par>
                          <p:cTn id="104" fill="hold">
                            <p:stCondLst>
                              <p:cond delay="10000"/>
                            </p:stCondLst>
                            <p:childTnLst>
                              <p:par>
                                <p:cTn id="105" presetID="1" presetClass="entr" presetSubtype="0" fill="hold" grpId="0" nodeType="afterEffect">
                                  <p:stCondLst>
                                    <p:cond delay="1000"/>
                                  </p:stCondLst>
                                  <p:childTnLst>
                                    <p:set>
                                      <p:cBhvr>
                                        <p:cTn id="106" dur="1" fill="hold">
                                          <p:stCondLst>
                                            <p:cond delay="0"/>
                                          </p:stCondLst>
                                        </p:cTn>
                                        <p:tgtEl>
                                          <p:spTgt spid="5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130" grpId="0" animBg="1"/>
      <p:bldP spid="5133" grpId="0" animBg="1"/>
      <p:bldP spid="5136" grpId="0" animBg="1"/>
      <p:bldP spid="5139" grpId="0" animBg="1"/>
      <p:bldP spid="5142" grpId="0" animBg="1"/>
      <p:bldP spid="5145" grpId="0" animBg="1"/>
      <p:bldP spid="5148" grpId="0" animBg="1"/>
      <p:bldP spid="5151" grpId="0" animBg="1"/>
      <p:bldP spid="5154" grpId="0" animBg="1"/>
      <p:bldP spid="5164" grpId="0" animBg="1"/>
      <p:bldP spid="5186" grpId="0" animBg="1"/>
      <p:bldP spid="5189" grpId="0" animBg="1"/>
      <p:bldP spid="5192" grpId="0" animBg="1"/>
      <p:bldP spid="5195" grpId="0" animBg="1"/>
      <p:bldP spid="5198" grpId="0" animBg="1"/>
      <p:bldP spid="5201" grpId="0" animBg="1"/>
      <p:bldP spid="5204" grpId="0" animBg="1"/>
      <p:bldP spid="5207" grpId="0" animBg="1"/>
      <p:bldP spid="5210" grpId="0" animBg="1"/>
      <p:bldP spid="5219" grpId="0" animBg="1"/>
      <p:bldP spid="5222" grpId="0" animBg="1"/>
      <p:bldP spid="5229" grpId="0" animBg="1"/>
      <p:bldP spid="5249" grpId="0" animBg="1"/>
      <p:bldP spid="5252" grpId="0" animBg="1"/>
      <p:bldP spid="5255" grpId="0" animBg="1"/>
      <p:bldP spid="5258" grpId="0" animBg="1"/>
      <p:bldP spid="5261" grpId="0" animBg="1"/>
      <p:bldP spid="5264" grpId="0" animBg="1"/>
      <p:bldP spid="5267" grpId="0" animBg="1"/>
      <p:bldP spid="5270" grpId="0" animBg="1"/>
      <p:bldP spid="5273" grpId="0" animBg="1"/>
      <p:bldP spid="5279" grpId="0" animBg="1"/>
      <p:bldP spid="52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8" name="3 Título"/>
          <p:cNvSpPr>
            <a:spLocks noGrp="1"/>
          </p:cNvSpPr>
          <p:nvPr>
            <p:ph type="title"/>
          </p:nvPr>
        </p:nvSpPr>
        <p:spPr>
          <a:xfrm>
            <a:off x="2195736" y="976782"/>
            <a:ext cx="4520807" cy="796034"/>
          </a:xfrm>
        </p:spPr>
        <p:style>
          <a:lnRef idx="0">
            <a:schemeClr val="accent6"/>
          </a:lnRef>
          <a:fillRef idx="3">
            <a:schemeClr val="accent6"/>
          </a:fillRef>
          <a:effectRef idx="3">
            <a:schemeClr val="accent6"/>
          </a:effectRef>
          <a:fontRef idx="minor">
            <a:schemeClr val="lt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Eras Medium ITC" pitchFamily="34" charset="0"/>
              </a:rPr>
              <a:t>Variantes del VRP</a:t>
            </a:r>
          </a:p>
        </p:txBody>
      </p:sp>
      <p:grpSp>
        <p:nvGrpSpPr>
          <p:cNvPr id="5" name="4 Grupo"/>
          <p:cNvGrpSpPr/>
          <p:nvPr/>
        </p:nvGrpSpPr>
        <p:grpSpPr>
          <a:xfrm>
            <a:off x="683968" y="2925344"/>
            <a:ext cx="3600000" cy="3600000"/>
            <a:chOff x="208935" y="2159796"/>
            <a:chExt cx="3714993" cy="3728371"/>
          </a:xfrm>
        </p:grpSpPr>
        <p:grpSp>
          <p:nvGrpSpPr>
            <p:cNvPr id="10" name="Group 131"/>
            <p:cNvGrpSpPr>
              <a:grpSpLocks/>
            </p:cNvGrpSpPr>
            <p:nvPr/>
          </p:nvGrpSpPr>
          <p:grpSpPr bwMode="auto">
            <a:xfrm>
              <a:off x="208935" y="2227769"/>
              <a:ext cx="3588374" cy="3588374"/>
              <a:chOff x="4195" y="2717"/>
              <a:chExt cx="1422" cy="1388"/>
            </a:xfrm>
          </p:grpSpPr>
          <p:sp>
            <p:nvSpPr>
              <p:cNvPr id="12" name="AutoShape 130"/>
              <p:cNvSpPr>
                <a:spLocks noChangeAspect="1" noChangeArrowheads="1" noTextEdit="1"/>
              </p:cNvSpPr>
              <p:nvPr/>
            </p:nvSpPr>
            <p:spPr bwMode="auto">
              <a:xfrm>
                <a:off x="4195" y="2717"/>
                <a:ext cx="1422" cy="1388"/>
              </a:xfrm>
              <a:prstGeom prst="rect">
                <a:avLst/>
              </a:prstGeom>
              <a:solidFill>
                <a:srgbClr val="FFFFFF"/>
              </a:solidFill>
              <a:ln w="19050">
                <a:solidFill>
                  <a:schemeClr val="tx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3" name="Freeform 132"/>
              <p:cNvSpPr>
                <a:spLocks/>
              </p:cNvSpPr>
              <p:nvPr/>
            </p:nvSpPr>
            <p:spPr bwMode="auto">
              <a:xfrm>
                <a:off x="4676" y="3048"/>
                <a:ext cx="81" cy="82"/>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2"/>
                      <a:pt x="81" y="0"/>
                      <a:pt x="181" y="0"/>
                    </a:cubicBezTo>
                    <a:cubicBezTo>
                      <a:pt x="281" y="0"/>
                      <a:pt x="362" y="82"/>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4" name="Freeform 133"/>
              <p:cNvSpPr>
                <a:spLocks/>
              </p:cNvSpPr>
              <p:nvPr/>
            </p:nvSpPr>
            <p:spPr bwMode="auto">
              <a:xfrm>
                <a:off x="4676" y="3048"/>
                <a:ext cx="81" cy="82"/>
              </a:xfrm>
              <a:custGeom>
                <a:avLst/>
                <a:gdLst>
                  <a:gd name="T0" fmla="*/ 0 w 81"/>
                  <a:gd name="T1" fmla="*/ 41 h 82"/>
                  <a:gd name="T2" fmla="*/ 40 w 81"/>
                  <a:gd name="T3" fmla="*/ 0 h 82"/>
                  <a:gd name="T4" fmla="*/ 81 w 81"/>
                  <a:gd name="T5" fmla="*/ 41 h 82"/>
                  <a:gd name="T6" fmla="*/ 81 w 81"/>
                  <a:gd name="T7" fmla="*/ 41 h 82"/>
                  <a:gd name="T8" fmla="*/ 40 w 81"/>
                  <a:gd name="T9" fmla="*/ 82 h 82"/>
                  <a:gd name="T10" fmla="*/ 0 w 81"/>
                  <a:gd name="T11" fmla="*/ 41 h 82"/>
                </a:gdLst>
                <a:ahLst/>
                <a:cxnLst>
                  <a:cxn ang="0">
                    <a:pos x="T0" y="T1"/>
                  </a:cxn>
                  <a:cxn ang="0">
                    <a:pos x="T2" y="T3"/>
                  </a:cxn>
                  <a:cxn ang="0">
                    <a:pos x="T4" y="T5"/>
                  </a:cxn>
                  <a:cxn ang="0">
                    <a:pos x="T6" y="T7"/>
                  </a:cxn>
                  <a:cxn ang="0">
                    <a:pos x="T8" y="T9"/>
                  </a:cxn>
                  <a:cxn ang="0">
                    <a:pos x="T10" y="T11"/>
                  </a:cxn>
                </a:cxnLst>
                <a:rect l="0" t="0" r="r" b="b"/>
                <a:pathLst>
                  <a:path w="81" h="82">
                    <a:moveTo>
                      <a:pt x="0" y="41"/>
                    </a:moveTo>
                    <a:cubicBezTo>
                      <a:pt x="0" y="19"/>
                      <a:pt x="18" y="0"/>
                      <a:pt x="40" y="0"/>
                    </a:cubicBezTo>
                    <a:cubicBezTo>
                      <a:pt x="63" y="0"/>
                      <a:pt x="81" y="19"/>
                      <a:pt x="81" y="41"/>
                    </a:cubicBezTo>
                    <a:cubicBezTo>
                      <a:pt x="81" y="41"/>
                      <a:pt x="81" y="41"/>
                      <a:pt x="81" y="41"/>
                    </a:cubicBezTo>
                    <a:cubicBezTo>
                      <a:pt x="81" y="64"/>
                      <a:pt x="63" y="82"/>
                      <a:pt x="40" y="82"/>
                    </a:cubicBezTo>
                    <a:cubicBezTo>
                      <a:pt x="18" y="82"/>
                      <a:pt x="0" y="64"/>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Freeform 134"/>
              <p:cNvSpPr>
                <a:spLocks noEditPoints="1"/>
              </p:cNvSpPr>
              <p:nvPr/>
            </p:nvSpPr>
            <p:spPr bwMode="auto">
              <a:xfrm>
                <a:off x="4715" y="3090"/>
                <a:ext cx="194" cy="307"/>
              </a:xfrm>
              <a:custGeom>
                <a:avLst/>
                <a:gdLst>
                  <a:gd name="T0" fmla="*/ 807 w 864"/>
                  <a:gd name="T1" fmla="*/ 1344 h 1369"/>
                  <a:gd name="T2" fmla="*/ 839 w 864"/>
                  <a:gd name="T3" fmla="*/ 1219 h 1369"/>
                  <a:gd name="T4" fmla="*/ 714 w 864"/>
                  <a:gd name="T5" fmla="*/ 1188 h 1369"/>
                  <a:gd name="T6" fmla="*/ 714 w 864"/>
                  <a:gd name="T7" fmla="*/ 1188 h 1369"/>
                  <a:gd name="T8" fmla="*/ 683 w 864"/>
                  <a:gd name="T9" fmla="*/ 1312 h 1369"/>
                  <a:gd name="T10" fmla="*/ 807 w 864"/>
                  <a:gd name="T11" fmla="*/ 1344 h 1369"/>
                  <a:gd name="T12" fmla="*/ 16 w 864"/>
                  <a:gd name="T13" fmla="*/ 192 h 1369"/>
                  <a:gd name="T14" fmla="*/ 176 w 864"/>
                  <a:gd name="T15" fmla="*/ 112 h 1369"/>
                  <a:gd name="T16" fmla="*/ 0 w 864"/>
                  <a:gd name="T17" fmla="*/ 0 h 1369"/>
                  <a:gd name="T18" fmla="*/ 16 w 864"/>
                  <a:gd name="T19" fmla="*/ 192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1369">
                    <a:moveTo>
                      <a:pt x="807" y="1344"/>
                    </a:moveTo>
                    <a:cubicBezTo>
                      <a:pt x="850" y="1318"/>
                      <a:pt x="864" y="1262"/>
                      <a:pt x="839" y="1219"/>
                    </a:cubicBezTo>
                    <a:cubicBezTo>
                      <a:pt x="813" y="1176"/>
                      <a:pt x="758" y="1162"/>
                      <a:pt x="714" y="1188"/>
                    </a:cubicBezTo>
                    <a:cubicBezTo>
                      <a:pt x="714" y="1188"/>
                      <a:pt x="714" y="1188"/>
                      <a:pt x="714" y="1188"/>
                    </a:cubicBezTo>
                    <a:cubicBezTo>
                      <a:pt x="671" y="1213"/>
                      <a:pt x="657" y="1269"/>
                      <a:pt x="683" y="1312"/>
                    </a:cubicBezTo>
                    <a:cubicBezTo>
                      <a:pt x="709" y="1355"/>
                      <a:pt x="764" y="1369"/>
                      <a:pt x="807" y="1344"/>
                    </a:cubicBezTo>
                    <a:close/>
                    <a:moveTo>
                      <a:pt x="16" y="192"/>
                    </a:moveTo>
                    <a:lnTo>
                      <a:pt x="176" y="112"/>
                    </a:lnTo>
                    <a:lnTo>
                      <a:pt x="0" y="0"/>
                    </a:lnTo>
                    <a:lnTo>
                      <a:pt x="16" y="1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6" name="Freeform 135"/>
              <p:cNvSpPr>
                <a:spLocks noEditPoints="1"/>
              </p:cNvSpPr>
              <p:nvPr/>
            </p:nvSpPr>
            <p:spPr bwMode="auto">
              <a:xfrm>
                <a:off x="4715" y="3090"/>
                <a:ext cx="194" cy="307"/>
              </a:xfrm>
              <a:custGeom>
                <a:avLst/>
                <a:gdLst>
                  <a:gd name="T0" fmla="*/ 807 w 864"/>
                  <a:gd name="T1" fmla="*/ 1344 h 1369"/>
                  <a:gd name="T2" fmla="*/ 839 w 864"/>
                  <a:gd name="T3" fmla="*/ 1219 h 1369"/>
                  <a:gd name="T4" fmla="*/ 714 w 864"/>
                  <a:gd name="T5" fmla="*/ 1188 h 1369"/>
                  <a:gd name="T6" fmla="*/ 714 w 864"/>
                  <a:gd name="T7" fmla="*/ 1188 h 1369"/>
                  <a:gd name="T8" fmla="*/ 683 w 864"/>
                  <a:gd name="T9" fmla="*/ 1312 h 1369"/>
                  <a:gd name="T10" fmla="*/ 807 w 864"/>
                  <a:gd name="T11" fmla="*/ 1344 h 1369"/>
                  <a:gd name="T12" fmla="*/ 16 w 864"/>
                  <a:gd name="T13" fmla="*/ 192 h 1369"/>
                  <a:gd name="T14" fmla="*/ 176 w 864"/>
                  <a:gd name="T15" fmla="*/ 112 h 1369"/>
                  <a:gd name="T16" fmla="*/ 0 w 864"/>
                  <a:gd name="T17" fmla="*/ 0 h 1369"/>
                  <a:gd name="T18" fmla="*/ 16 w 864"/>
                  <a:gd name="T19" fmla="*/ 192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1369">
                    <a:moveTo>
                      <a:pt x="807" y="1344"/>
                    </a:moveTo>
                    <a:cubicBezTo>
                      <a:pt x="850" y="1318"/>
                      <a:pt x="864" y="1262"/>
                      <a:pt x="839" y="1219"/>
                    </a:cubicBezTo>
                    <a:cubicBezTo>
                      <a:pt x="813" y="1176"/>
                      <a:pt x="758" y="1162"/>
                      <a:pt x="714" y="1188"/>
                    </a:cubicBezTo>
                    <a:cubicBezTo>
                      <a:pt x="714" y="1188"/>
                      <a:pt x="714" y="1188"/>
                      <a:pt x="714" y="1188"/>
                    </a:cubicBezTo>
                    <a:cubicBezTo>
                      <a:pt x="671" y="1213"/>
                      <a:pt x="657" y="1269"/>
                      <a:pt x="683" y="1312"/>
                    </a:cubicBezTo>
                    <a:cubicBezTo>
                      <a:pt x="709" y="1355"/>
                      <a:pt x="764" y="1369"/>
                      <a:pt x="807" y="1344"/>
                    </a:cubicBezTo>
                    <a:moveTo>
                      <a:pt x="16" y="192"/>
                    </a:moveTo>
                    <a:lnTo>
                      <a:pt x="176" y="112"/>
                    </a:lnTo>
                    <a:lnTo>
                      <a:pt x="0" y="0"/>
                    </a:lnTo>
                    <a:lnTo>
                      <a:pt x="16" y="192"/>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Line 136"/>
              <p:cNvSpPr>
                <a:spLocks noChangeShapeType="1"/>
              </p:cNvSpPr>
              <p:nvPr/>
            </p:nvSpPr>
            <p:spPr bwMode="auto">
              <a:xfrm flipH="1" flipV="1">
                <a:off x="4737" y="3122"/>
                <a:ext cx="140" cy="23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Freeform 137"/>
              <p:cNvSpPr>
                <a:spLocks/>
              </p:cNvSpPr>
              <p:nvPr/>
            </p:nvSpPr>
            <p:spPr bwMode="auto">
              <a:xfrm>
                <a:off x="5028" y="2723"/>
                <a:ext cx="82" cy="81"/>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2"/>
                      <a:pt x="281"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9" name="Freeform 138"/>
              <p:cNvSpPr>
                <a:spLocks/>
              </p:cNvSpPr>
              <p:nvPr/>
            </p:nvSpPr>
            <p:spPr bwMode="auto">
              <a:xfrm>
                <a:off x="5028" y="2723"/>
                <a:ext cx="82" cy="81"/>
              </a:xfrm>
              <a:custGeom>
                <a:avLst/>
                <a:gdLst>
                  <a:gd name="T0" fmla="*/ 0 w 82"/>
                  <a:gd name="T1" fmla="*/ 41 h 81"/>
                  <a:gd name="T2" fmla="*/ 41 w 82"/>
                  <a:gd name="T3" fmla="*/ 0 h 81"/>
                  <a:gd name="T4" fmla="*/ 82 w 82"/>
                  <a:gd name="T5" fmla="*/ 41 h 81"/>
                  <a:gd name="T6" fmla="*/ 82 w 82"/>
                  <a:gd name="T7" fmla="*/ 41 h 81"/>
                  <a:gd name="T8" fmla="*/ 41 w 82"/>
                  <a:gd name="T9" fmla="*/ 81 h 81"/>
                  <a:gd name="T10" fmla="*/ 0 w 82"/>
                  <a:gd name="T11" fmla="*/ 41 h 81"/>
                </a:gdLst>
                <a:ahLst/>
                <a:cxnLst>
                  <a:cxn ang="0">
                    <a:pos x="T0" y="T1"/>
                  </a:cxn>
                  <a:cxn ang="0">
                    <a:pos x="T2" y="T3"/>
                  </a:cxn>
                  <a:cxn ang="0">
                    <a:pos x="T4" y="T5"/>
                  </a:cxn>
                  <a:cxn ang="0">
                    <a:pos x="T6" y="T7"/>
                  </a:cxn>
                  <a:cxn ang="0">
                    <a:pos x="T8" y="T9"/>
                  </a:cxn>
                  <a:cxn ang="0">
                    <a:pos x="T10" y="T11"/>
                  </a:cxn>
                </a:cxnLst>
                <a:rect l="0" t="0" r="r" b="b"/>
                <a:pathLst>
                  <a:path w="82" h="81">
                    <a:moveTo>
                      <a:pt x="0" y="41"/>
                    </a:moveTo>
                    <a:cubicBezTo>
                      <a:pt x="0" y="18"/>
                      <a:pt x="18" y="0"/>
                      <a:pt x="41" y="0"/>
                    </a:cubicBezTo>
                    <a:cubicBezTo>
                      <a:pt x="63" y="0"/>
                      <a:pt x="82" y="18"/>
                      <a:pt x="82" y="41"/>
                    </a:cubicBezTo>
                    <a:cubicBezTo>
                      <a:pt x="82" y="41"/>
                      <a:pt x="82" y="41"/>
                      <a:pt x="82" y="41"/>
                    </a:cubicBezTo>
                    <a:cubicBezTo>
                      <a:pt x="82" y="63"/>
                      <a:pt x="63" y="81"/>
                      <a:pt x="41" y="81"/>
                    </a:cubicBezTo>
                    <a:cubicBezTo>
                      <a:pt x="18" y="81"/>
                      <a:pt x="0" y="63"/>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0" name="Freeform 139"/>
              <p:cNvSpPr>
                <a:spLocks/>
              </p:cNvSpPr>
              <p:nvPr/>
            </p:nvSpPr>
            <p:spPr bwMode="auto">
              <a:xfrm>
                <a:off x="5299" y="3048"/>
                <a:ext cx="82" cy="82"/>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2" y="0"/>
                      <a:pt x="182" y="0"/>
                    </a:cubicBezTo>
                    <a:cubicBezTo>
                      <a:pt x="282" y="0"/>
                      <a:pt x="363" y="82"/>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 name="Freeform 140"/>
              <p:cNvSpPr>
                <a:spLocks/>
              </p:cNvSpPr>
              <p:nvPr/>
            </p:nvSpPr>
            <p:spPr bwMode="auto">
              <a:xfrm>
                <a:off x="5299" y="3048"/>
                <a:ext cx="82" cy="82"/>
              </a:xfrm>
              <a:custGeom>
                <a:avLst/>
                <a:gdLst>
                  <a:gd name="T0" fmla="*/ 0 w 82"/>
                  <a:gd name="T1" fmla="*/ 41 h 82"/>
                  <a:gd name="T2" fmla="*/ 41 w 82"/>
                  <a:gd name="T3" fmla="*/ 0 h 82"/>
                  <a:gd name="T4" fmla="*/ 82 w 82"/>
                  <a:gd name="T5" fmla="*/ 41 h 82"/>
                  <a:gd name="T6" fmla="*/ 82 w 82"/>
                  <a:gd name="T7" fmla="*/ 41 h 82"/>
                  <a:gd name="T8" fmla="*/ 41 w 82"/>
                  <a:gd name="T9" fmla="*/ 82 h 82"/>
                  <a:gd name="T10" fmla="*/ 0 w 82"/>
                  <a:gd name="T11" fmla="*/ 41 h 82"/>
                </a:gdLst>
                <a:ahLst/>
                <a:cxnLst>
                  <a:cxn ang="0">
                    <a:pos x="T0" y="T1"/>
                  </a:cxn>
                  <a:cxn ang="0">
                    <a:pos x="T2" y="T3"/>
                  </a:cxn>
                  <a:cxn ang="0">
                    <a:pos x="T4" y="T5"/>
                  </a:cxn>
                  <a:cxn ang="0">
                    <a:pos x="T6" y="T7"/>
                  </a:cxn>
                  <a:cxn ang="0">
                    <a:pos x="T8" y="T9"/>
                  </a:cxn>
                  <a:cxn ang="0">
                    <a:pos x="T10" y="T11"/>
                  </a:cxn>
                </a:cxnLst>
                <a:rect l="0" t="0" r="r" b="b"/>
                <a:pathLst>
                  <a:path w="82" h="82">
                    <a:moveTo>
                      <a:pt x="0" y="41"/>
                    </a:moveTo>
                    <a:cubicBezTo>
                      <a:pt x="0" y="19"/>
                      <a:pt x="19" y="0"/>
                      <a:pt x="41" y="0"/>
                    </a:cubicBezTo>
                    <a:cubicBezTo>
                      <a:pt x="63" y="0"/>
                      <a:pt x="82" y="19"/>
                      <a:pt x="82" y="41"/>
                    </a:cubicBezTo>
                    <a:cubicBezTo>
                      <a:pt x="82" y="41"/>
                      <a:pt x="82" y="41"/>
                      <a:pt x="82" y="41"/>
                    </a:cubicBezTo>
                    <a:cubicBezTo>
                      <a:pt x="82" y="64"/>
                      <a:pt x="63" y="82"/>
                      <a:pt x="41" y="82"/>
                    </a:cubicBezTo>
                    <a:cubicBezTo>
                      <a:pt x="19" y="82"/>
                      <a:pt x="0" y="64"/>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Freeform 141"/>
              <p:cNvSpPr>
                <a:spLocks/>
              </p:cNvSpPr>
              <p:nvPr/>
            </p:nvSpPr>
            <p:spPr bwMode="auto">
              <a:xfrm>
                <a:off x="5340" y="3374"/>
                <a:ext cx="81" cy="81"/>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1"/>
                      <a:pt x="281"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3" name="Freeform 142"/>
              <p:cNvSpPr>
                <a:spLocks/>
              </p:cNvSpPr>
              <p:nvPr/>
            </p:nvSpPr>
            <p:spPr bwMode="auto">
              <a:xfrm>
                <a:off x="5340" y="3374"/>
                <a:ext cx="81" cy="81"/>
              </a:xfrm>
              <a:custGeom>
                <a:avLst/>
                <a:gdLst>
                  <a:gd name="T0" fmla="*/ 0 w 81"/>
                  <a:gd name="T1" fmla="*/ 40 h 81"/>
                  <a:gd name="T2" fmla="*/ 41 w 81"/>
                  <a:gd name="T3" fmla="*/ 0 h 81"/>
                  <a:gd name="T4" fmla="*/ 81 w 81"/>
                  <a:gd name="T5" fmla="*/ 40 h 81"/>
                  <a:gd name="T6" fmla="*/ 81 w 81"/>
                  <a:gd name="T7" fmla="*/ 40 h 81"/>
                  <a:gd name="T8" fmla="*/ 41 w 81"/>
                  <a:gd name="T9" fmla="*/ 81 h 81"/>
                  <a:gd name="T10" fmla="*/ 0 w 81"/>
                  <a:gd name="T11" fmla="*/ 40 h 81"/>
                </a:gdLst>
                <a:ahLst/>
                <a:cxnLst>
                  <a:cxn ang="0">
                    <a:pos x="T0" y="T1"/>
                  </a:cxn>
                  <a:cxn ang="0">
                    <a:pos x="T2" y="T3"/>
                  </a:cxn>
                  <a:cxn ang="0">
                    <a:pos x="T4" y="T5"/>
                  </a:cxn>
                  <a:cxn ang="0">
                    <a:pos x="T6" y="T7"/>
                  </a:cxn>
                  <a:cxn ang="0">
                    <a:pos x="T8" y="T9"/>
                  </a:cxn>
                  <a:cxn ang="0">
                    <a:pos x="T10" y="T11"/>
                  </a:cxn>
                </a:cxnLst>
                <a:rect l="0" t="0" r="r" b="b"/>
                <a:pathLst>
                  <a:path w="81" h="81">
                    <a:moveTo>
                      <a:pt x="0" y="40"/>
                    </a:moveTo>
                    <a:cubicBezTo>
                      <a:pt x="0" y="18"/>
                      <a:pt x="18" y="0"/>
                      <a:pt x="41" y="0"/>
                    </a:cubicBezTo>
                    <a:cubicBezTo>
                      <a:pt x="63" y="0"/>
                      <a:pt x="81" y="18"/>
                      <a:pt x="81" y="40"/>
                    </a:cubicBezTo>
                    <a:cubicBezTo>
                      <a:pt x="81" y="40"/>
                      <a:pt x="81" y="40"/>
                      <a:pt x="81" y="40"/>
                    </a:cubicBezTo>
                    <a:cubicBezTo>
                      <a:pt x="81" y="63"/>
                      <a:pt x="63" y="81"/>
                      <a:pt x="41" y="81"/>
                    </a:cubicBezTo>
                    <a:cubicBezTo>
                      <a:pt x="18" y="81"/>
                      <a:pt x="0" y="63"/>
                      <a:pt x="0" y="40"/>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4" name="Freeform 143"/>
              <p:cNvSpPr>
                <a:spLocks/>
              </p:cNvSpPr>
              <p:nvPr/>
            </p:nvSpPr>
            <p:spPr bwMode="auto">
              <a:xfrm>
                <a:off x="5204" y="3808"/>
                <a:ext cx="82" cy="81"/>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1"/>
                      <a:pt x="282"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5" name="Freeform 144"/>
              <p:cNvSpPr>
                <a:spLocks/>
              </p:cNvSpPr>
              <p:nvPr/>
            </p:nvSpPr>
            <p:spPr bwMode="auto">
              <a:xfrm>
                <a:off x="5204" y="3808"/>
                <a:ext cx="82" cy="81"/>
              </a:xfrm>
              <a:custGeom>
                <a:avLst/>
                <a:gdLst>
                  <a:gd name="T0" fmla="*/ 0 w 82"/>
                  <a:gd name="T1" fmla="*/ 40 h 81"/>
                  <a:gd name="T2" fmla="*/ 41 w 82"/>
                  <a:gd name="T3" fmla="*/ 0 h 81"/>
                  <a:gd name="T4" fmla="*/ 82 w 82"/>
                  <a:gd name="T5" fmla="*/ 40 h 81"/>
                  <a:gd name="T6" fmla="*/ 82 w 82"/>
                  <a:gd name="T7" fmla="*/ 40 h 81"/>
                  <a:gd name="T8" fmla="*/ 41 w 82"/>
                  <a:gd name="T9" fmla="*/ 81 h 81"/>
                  <a:gd name="T10" fmla="*/ 0 w 82"/>
                  <a:gd name="T11" fmla="*/ 40 h 81"/>
                </a:gdLst>
                <a:ahLst/>
                <a:cxnLst>
                  <a:cxn ang="0">
                    <a:pos x="T0" y="T1"/>
                  </a:cxn>
                  <a:cxn ang="0">
                    <a:pos x="T2" y="T3"/>
                  </a:cxn>
                  <a:cxn ang="0">
                    <a:pos x="T4" y="T5"/>
                  </a:cxn>
                  <a:cxn ang="0">
                    <a:pos x="T6" y="T7"/>
                  </a:cxn>
                  <a:cxn ang="0">
                    <a:pos x="T8" y="T9"/>
                  </a:cxn>
                  <a:cxn ang="0">
                    <a:pos x="T10" y="T11"/>
                  </a:cxn>
                </a:cxnLst>
                <a:rect l="0" t="0" r="r" b="b"/>
                <a:pathLst>
                  <a:path w="82" h="81">
                    <a:moveTo>
                      <a:pt x="0" y="40"/>
                    </a:moveTo>
                    <a:cubicBezTo>
                      <a:pt x="0" y="18"/>
                      <a:pt x="19" y="0"/>
                      <a:pt x="41" y="0"/>
                    </a:cubicBezTo>
                    <a:cubicBezTo>
                      <a:pt x="64" y="0"/>
                      <a:pt x="82" y="18"/>
                      <a:pt x="82" y="40"/>
                    </a:cubicBezTo>
                    <a:cubicBezTo>
                      <a:pt x="82" y="40"/>
                      <a:pt x="82" y="40"/>
                      <a:pt x="82" y="40"/>
                    </a:cubicBezTo>
                    <a:cubicBezTo>
                      <a:pt x="82" y="63"/>
                      <a:pt x="64" y="81"/>
                      <a:pt x="41" y="81"/>
                    </a:cubicBezTo>
                    <a:cubicBezTo>
                      <a:pt x="19" y="81"/>
                      <a:pt x="0" y="63"/>
                      <a:pt x="0" y="40"/>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6" name="Freeform 145"/>
              <p:cNvSpPr>
                <a:spLocks/>
              </p:cNvSpPr>
              <p:nvPr/>
            </p:nvSpPr>
            <p:spPr bwMode="auto">
              <a:xfrm>
                <a:off x="4906" y="4018"/>
                <a:ext cx="81" cy="81"/>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1"/>
                      <a:pt x="81" y="0"/>
                      <a:pt x="181" y="0"/>
                    </a:cubicBezTo>
                    <a:cubicBezTo>
                      <a:pt x="281" y="0"/>
                      <a:pt x="362" y="81"/>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7" name="Freeform 146"/>
              <p:cNvSpPr>
                <a:spLocks/>
              </p:cNvSpPr>
              <p:nvPr/>
            </p:nvSpPr>
            <p:spPr bwMode="auto">
              <a:xfrm>
                <a:off x="4906" y="4018"/>
                <a:ext cx="81" cy="81"/>
              </a:xfrm>
              <a:custGeom>
                <a:avLst/>
                <a:gdLst>
                  <a:gd name="T0" fmla="*/ 0 w 81"/>
                  <a:gd name="T1" fmla="*/ 41 h 81"/>
                  <a:gd name="T2" fmla="*/ 41 w 81"/>
                  <a:gd name="T3" fmla="*/ 0 h 81"/>
                  <a:gd name="T4" fmla="*/ 81 w 81"/>
                  <a:gd name="T5" fmla="*/ 41 h 81"/>
                  <a:gd name="T6" fmla="*/ 81 w 81"/>
                  <a:gd name="T7" fmla="*/ 41 h 81"/>
                  <a:gd name="T8" fmla="*/ 41 w 81"/>
                  <a:gd name="T9" fmla="*/ 81 h 81"/>
                  <a:gd name="T10" fmla="*/ 0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0" y="41"/>
                    </a:moveTo>
                    <a:cubicBezTo>
                      <a:pt x="0" y="18"/>
                      <a:pt x="18" y="0"/>
                      <a:pt x="41" y="0"/>
                    </a:cubicBezTo>
                    <a:cubicBezTo>
                      <a:pt x="63" y="0"/>
                      <a:pt x="81" y="18"/>
                      <a:pt x="81" y="41"/>
                    </a:cubicBezTo>
                    <a:cubicBezTo>
                      <a:pt x="81" y="41"/>
                      <a:pt x="81" y="41"/>
                      <a:pt x="81" y="41"/>
                    </a:cubicBezTo>
                    <a:cubicBezTo>
                      <a:pt x="81" y="63"/>
                      <a:pt x="63" y="81"/>
                      <a:pt x="41" y="81"/>
                    </a:cubicBezTo>
                    <a:cubicBezTo>
                      <a:pt x="18" y="81"/>
                      <a:pt x="0" y="63"/>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8" name="Freeform 147"/>
              <p:cNvSpPr>
                <a:spLocks/>
              </p:cNvSpPr>
              <p:nvPr/>
            </p:nvSpPr>
            <p:spPr bwMode="auto">
              <a:xfrm>
                <a:off x="4445" y="3875"/>
                <a:ext cx="81" cy="82"/>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1"/>
                      <a:pt x="81" y="0"/>
                      <a:pt x="181" y="0"/>
                    </a:cubicBezTo>
                    <a:cubicBezTo>
                      <a:pt x="281" y="0"/>
                      <a:pt x="362" y="81"/>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9" name="Freeform 148"/>
              <p:cNvSpPr>
                <a:spLocks/>
              </p:cNvSpPr>
              <p:nvPr/>
            </p:nvSpPr>
            <p:spPr bwMode="auto">
              <a:xfrm>
                <a:off x="4445" y="3875"/>
                <a:ext cx="81" cy="82"/>
              </a:xfrm>
              <a:custGeom>
                <a:avLst/>
                <a:gdLst>
                  <a:gd name="T0" fmla="*/ 0 w 81"/>
                  <a:gd name="T1" fmla="*/ 41 h 82"/>
                  <a:gd name="T2" fmla="*/ 41 w 81"/>
                  <a:gd name="T3" fmla="*/ 0 h 82"/>
                  <a:gd name="T4" fmla="*/ 81 w 81"/>
                  <a:gd name="T5" fmla="*/ 41 h 82"/>
                  <a:gd name="T6" fmla="*/ 81 w 81"/>
                  <a:gd name="T7" fmla="*/ 41 h 82"/>
                  <a:gd name="T8" fmla="*/ 41 w 81"/>
                  <a:gd name="T9" fmla="*/ 82 h 82"/>
                  <a:gd name="T10" fmla="*/ 0 w 81"/>
                  <a:gd name="T11" fmla="*/ 41 h 82"/>
                </a:gdLst>
                <a:ahLst/>
                <a:cxnLst>
                  <a:cxn ang="0">
                    <a:pos x="T0" y="T1"/>
                  </a:cxn>
                  <a:cxn ang="0">
                    <a:pos x="T2" y="T3"/>
                  </a:cxn>
                  <a:cxn ang="0">
                    <a:pos x="T4" y="T5"/>
                  </a:cxn>
                  <a:cxn ang="0">
                    <a:pos x="T6" y="T7"/>
                  </a:cxn>
                  <a:cxn ang="0">
                    <a:pos x="T8" y="T9"/>
                  </a:cxn>
                  <a:cxn ang="0">
                    <a:pos x="T10" y="T11"/>
                  </a:cxn>
                </a:cxnLst>
                <a:rect l="0" t="0" r="r" b="b"/>
                <a:pathLst>
                  <a:path w="81" h="82">
                    <a:moveTo>
                      <a:pt x="0" y="41"/>
                    </a:moveTo>
                    <a:cubicBezTo>
                      <a:pt x="0" y="19"/>
                      <a:pt x="18" y="0"/>
                      <a:pt x="41" y="0"/>
                    </a:cubicBezTo>
                    <a:cubicBezTo>
                      <a:pt x="63" y="0"/>
                      <a:pt x="81" y="19"/>
                      <a:pt x="81" y="41"/>
                    </a:cubicBezTo>
                    <a:cubicBezTo>
                      <a:pt x="81" y="41"/>
                      <a:pt x="81" y="41"/>
                      <a:pt x="81" y="41"/>
                    </a:cubicBezTo>
                    <a:cubicBezTo>
                      <a:pt x="81" y="64"/>
                      <a:pt x="63" y="82"/>
                      <a:pt x="41" y="82"/>
                    </a:cubicBezTo>
                    <a:cubicBezTo>
                      <a:pt x="18" y="82"/>
                      <a:pt x="0" y="64"/>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0" name="Freeform 149"/>
              <p:cNvSpPr>
                <a:spLocks/>
              </p:cNvSpPr>
              <p:nvPr/>
            </p:nvSpPr>
            <p:spPr bwMode="auto">
              <a:xfrm>
                <a:off x="5530" y="3767"/>
                <a:ext cx="81" cy="81"/>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2" y="0"/>
                      <a:pt x="182" y="0"/>
                    </a:cubicBezTo>
                    <a:cubicBezTo>
                      <a:pt x="282" y="0"/>
                      <a:pt x="363" y="82"/>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31" name="Freeform 150"/>
              <p:cNvSpPr>
                <a:spLocks/>
              </p:cNvSpPr>
              <p:nvPr/>
            </p:nvSpPr>
            <p:spPr bwMode="auto">
              <a:xfrm>
                <a:off x="5530" y="3767"/>
                <a:ext cx="81" cy="81"/>
              </a:xfrm>
              <a:custGeom>
                <a:avLst/>
                <a:gdLst>
                  <a:gd name="T0" fmla="*/ 0 w 81"/>
                  <a:gd name="T1" fmla="*/ 41 h 81"/>
                  <a:gd name="T2" fmla="*/ 40 w 81"/>
                  <a:gd name="T3" fmla="*/ 0 h 81"/>
                  <a:gd name="T4" fmla="*/ 81 w 81"/>
                  <a:gd name="T5" fmla="*/ 41 h 81"/>
                  <a:gd name="T6" fmla="*/ 81 w 81"/>
                  <a:gd name="T7" fmla="*/ 41 h 81"/>
                  <a:gd name="T8" fmla="*/ 40 w 81"/>
                  <a:gd name="T9" fmla="*/ 81 h 81"/>
                  <a:gd name="T10" fmla="*/ 0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0" y="41"/>
                    </a:moveTo>
                    <a:cubicBezTo>
                      <a:pt x="0" y="18"/>
                      <a:pt x="18" y="0"/>
                      <a:pt x="40" y="0"/>
                    </a:cubicBezTo>
                    <a:cubicBezTo>
                      <a:pt x="63" y="0"/>
                      <a:pt x="81" y="18"/>
                      <a:pt x="81" y="41"/>
                    </a:cubicBezTo>
                    <a:cubicBezTo>
                      <a:pt x="81" y="41"/>
                      <a:pt x="81" y="41"/>
                      <a:pt x="81" y="41"/>
                    </a:cubicBezTo>
                    <a:cubicBezTo>
                      <a:pt x="81" y="63"/>
                      <a:pt x="63" y="81"/>
                      <a:pt x="40" y="81"/>
                    </a:cubicBezTo>
                    <a:cubicBezTo>
                      <a:pt x="18" y="81"/>
                      <a:pt x="0" y="63"/>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2" name="Freeform 151"/>
              <p:cNvSpPr>
                <a:spLocks/>
              </p:cNvSpPr>
              <p:nvPr/>
            </p:nvSpPr>
            <p:spPr bwMode="auto">
              <a:xfrm>
                <a:off x="4201" y="3523"/>
                <a:ext cx="81" cy="81"/>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2"/>
                      <a:pt x="282"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33" name="Freeform 152"/>
              <p:cNvSpPr>
                <a:spLocks/>
              </p:cNvSpPr>
              <p:nvPr/>
            </p:nvSpPr>
            <p:spPr bwMode="auto">
              <a:xfrm>
                <a:off x="4201" y="3523"/>
                <a:ext cx="81" cy="81"/>
              </a:xfrm>
              <a:custGeom>
                <a:avLst/>
                <a:gdLst>
                  <a:gd name="T0" fmla="*/ 0 w 81"/>
                  <a:gd name="T1" fmla="*/ 41 h 81"/>
                  <a:gd name="T2" fmla="*/ 41 w 81"/>
                  <a:gd name="T3" fmla="*/ 0 h 81"/>
                  <a:gd name="T4" fmla="*/ 81 w 81"/>
                  <a:gd name="T5" fmla="*/ 41 h 81"/>
                  <a:gd name="T6" fmla="*/ 81 w 81"/>
                  <a:gd name="T7" fmla="*/ 41 h 81"/>
                  <a:gd name="T8" fmla="*/ 41 w 81"/>
                  <a:gd name="T9" fmla="*/ 81 h 81"/>
                  <a:gd name="T10" fmla="*/ 0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0" y="41"/>
                    </a:moveTo>
                    <a:cubicBezTo>
                      <a:pt x="0" y="18"/>
                      <a:pt x="18" y="0"/>
                      <a:pt x="41" y="0"/>
                    </a:cubicBezTo>
                    <a:cubicBezTo>
                      <a:pt x="63" y="0"/>
                      <a:pt x="81" y="18"/>
                      <a:pt x="81" y="41"/>
                    </a:cubicBezTo>
                    <a:cubicBezTo>
                      <a:pt x="81" y="41"/>
                      <a:pt x="81" y="41"/>
                      <a:pt x="81" y="41"/>
                    </a:cubicBezTo>
                    <a:cubicBezTo>
                      <a:pt x="81" y="63"/>
                      <a:pt x="63" y="81"/>
                      <a:pt x="41" y="81"/>
                    </a:cubicBezTo>
                    <a:cubicBezTo>
                      <a:pt x="18" y="81"/>
                      <a:pt x="0" y="63"/>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4" name="Freeform 153"/>
              <p:cNvSpPr>
                <a:spLocks noEditPoints="1"/>
              </p:cNvSpPr>
              <p:nvPr/>
            </p:nvSpPr>
            <p:spPr bwMode="auto">
              <a:xfrm>
                <a:off x="4694" y="2764"/>
                <a:ext cx="376" cy="348"/>
              </a:xfrm>
              <a:custGeom>
                <a:avLst/>
                <a:gdLst>
                  <a:gd name="T0" fmla="*/ 34 w 1680"/>
                  <a:gd name="T1" fmla="*/ 1513 h 1552"/>
                  <a:gd name="T2" fmla="*/ 163 w 1680"/>
                  <a:gd name="T3" fmla="*/ 1518 h 1552"/>
                  <a:gd name="T4" fmla="*/ 168 w 1680"/>
                  <a:gd name="T5" fmla="*/ 1390 h 1552"/>
                  <a:gd name="T6" fmla="*/ 168 w 1680"/>
                  <a:gd name="T7" fmla="*/ 1390 h 1552"/>
                  <a:gd name="T8" fmla="*/ 39 w 1680"/>
                  <a:gd name="T9" fmla="*/ 1385 h 1552"/>
                  <a:gd name="T10" fmla="*/ 34 w 1680"/>
                  <a:gd name="T11" fmla="*/ 1513 h 1552"/>
                  <a:gd name="T12" fmla="*/ 1472 w 1680"/>
                  <a:gd name="T13" fmla="*/ 64 h 1552"/>
                  <a:gd name="T14" fmla="*/ 1600 w 1680"/>
                  <a:gd name="T15" fmla="*/ 192 h 1552"/>
                  <a:gd name="T16" fmla="*/ 1680 w 1680"/>
                  <a:gd name="T17" fmla="*/ 0 h 1552"/>
                  <a:gd name="T18" fmla="*/ 1472 w 1680"/>
                  <a:gd name="T19" fmla="*/ 6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1552">
                    <a:moveTo>
                      <a:pt x="34" y="1513"/>
                    </a:moveTo>
                    <a:cubicBezTo>
                      <a:pt x="68" y="1550"/>
                      <a:pt x="126" y="1552"/>
                      <a:pt x="163" y="1518"/>
                    </a:cubicBezTo>
                    <a:cubicBezTo>
                      <a:pt x="199" y="1484"/>
                      <a:pt x="202" y="1427"/>
                      <a:pt x="168" y="1390"/>
                    </a:cubicBezTo>
                    <a:cubicBezTo>
                      <a:pt x="168" y="1390"/>
                      <a:pt x="168" y="1390"/>
                      <a:pt x="168" y="1390"/>
                    </a:cubicBezTo>
                    <a:cubicBezTo>
                      <a:pt x="134" y="1353"/>
                      <a:pt x="76" y="1351"/>
                      <a:pt x="39" y="1385"/>
                    </a:cubicBezTo>
                    <a:cubicBezTo>
                      <a:pt x="3" y="1419"/>
                      <a:pt x="0" y="1476"/>
                      <a:pt x="34" y="1513"/>
                    </a:cubicBezTo>
                    <a:close/>
                    <a:moveTo>
                      <a:pt x="1472" y="64"/>
                    </a:moveTo>
                    <a:lnTo>
                      <a:pt x="1600" y="192"/>
                    </a:lnTo>
                    <a:lnTo>
                      <a:pt x="1680" y="0"/>
                    </a:lnTo>
                    <a:lnTo>
                      <a:pt x="1472" y="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35" name="Freeform 154"/>
              <p:cNvSpPr>
                <a:spLocks noEditPoints="1"/>
              </p:cNvSpPr>
              <p:nvPr/>
            </p:nvSpPr>
            <p:spPr bwMode="auto">
              <a:xfrm>
                <a:off x="4694" y="2764"/>
                <a:ext cx="376" cy="348"/>
              </a:xfrm>
              <a:custGeom>
                <a:avLst/>
                <a:gdLst>
                  <a:gd name="T0" fmla="*/ 34 w 1680"/>
                  <a:gd name="T1" fmla="*/ 1513 h 1552"/>
                  <a:gd name="T2" fmla="*/ 163 w 1680"/>
                  <a:gd name="T3" fmla="*/ 1518 h 1552"/>
                  <a:gd name="T4" fmla="*/ 168 w 1680"/>
                  <a:gd name="T5" fmla="*/ 1390 h 1552"/>
                  <a:gd name="T6" fmla="*/ 168 w 1680"/>
                  <a:gd name="T7" fmla="*/ 1390 h 1552"/>
                  <a:gd name="T8" fmla="*/ 39 w 1680"/>
                  <a:gd name="T9" fmla="*/ 1385 h 1552"/>
                  <a:gd name="T10" fmla="*/ 34 w 1680"/>
                  <a:gd name="T11" fmla="*/ 1513 h 1552"/>
                  <a:gd name="T12" fmla="*/ 1472 w 1680"/>
                  <a:gd name="T13" fmla="*/ 64 h 1552"/>
                  <a:gd name="T14" fmla="*/ 1600 w 1680"/>
                  <a:gd name="T15" fmla="*/ 192 h 1552"/>
                  <a:gd name="T16" fmla="*/ 1680 w 1680"/>
                  <a:gd name="T17" fmla="*/ 0 h 1552"/>
                  <a:gd name="T18" fmla="*/ 1472 w 1680"/>
                  <a:gd name="T19" fmla="*/ 6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1552">
                    <a:moveTo>
                      <a:pt x="34" y="1513"/>
                    </a:moveTo>
                    <a:cubicBezTo>
                      <a:pt x="68" y="1550"/>
                      <a:pt x="126" y="1552"/>
                      <a:pt x="163" y="1518"/>
                    </a:cubicBezTo>
                    <a:cubicBezTo>
                      <a:pt x="199" y="1484"/>
                      <a:pt x="202" y="1427"/>
                      <a:pt x="168" y="1390"/>
                    </a:cubicBezTo>
                    <a:cubicBezTo>
                      <a:pt x="168" y="1390"/>
                      <a:pt x="168" y="1390"/>
                      <a:pt x="168" y="1390"/>
                    </a:cubicBezTo>
                    <a:cubicBezTo>
                      <a:pt x="134" y="1353"/>
                      <a:pt x="76" y="1351"/>
                      <a:pt x="39" y="1385"/>
                    </a:cubicBezTo>
                    <a:cubicBezTo>
                      <a:pt x="3" y="1419"/>
                      <a:pt x="0" y="1476"/>
                      <a:pt x="34" y="1513"/>
                    </a:cubicBezTo>
                    <a:moveTo>
                      <a:pt x="1472" y="64"/>
                    </a:moveTo>
                    <a:lnTo>
                      <a:pt x="1600" y="192"/>
                    </a:lnTo>
                    <a:lnTo>
                      <a:pt x="1680" y="0"/>
                    </a:lnTo>
                    <a:lnTo>
                      <a:pt x="1472" y="64"/>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6" name="Line 155"/>
              <p:cNvSpPr>
                <a:spLocks noChangeShapeType="1"/>
              </p:cNvSpPr>
              <p:nvPr/>
            </p:nvSpPr>
            <p:spPr bwMode="auto">
              <a:xfrm flipV="1">
                <a:off x="4730" y="2792"/>
                <a:ext cx="308" cy="28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7" name="Freeform 156"/>
              <p:cNvSpPr>
                <a:spLocks noEditPoints="1"/>
              </p:cNvSpPr>
              <p:nvPr/>
            </p:nvSpPr>
            <p:spPr bwMode="auto">
              <a:xfrm>
                <a:off x="5046" y="2741"/>
                <a:ext cx="293" cy="349"/>
              </a:xfrm>
              <a:custGeom>
                <a:avLst/>
                <a:gdLst>
                  <a:gd name="T0" fmla="*/ 43 w 1308"/>
                  <a:gd name="T1" fmla="*/ 32 h 1557"/>
                  <a:gd name="T2" fmla="*/ 32 w 1308"/>
                  <a:gd name="T3" fmla="*/ 160 h 1557"/>
                  <a:gd name="T4" fmla="*/ 159 w 1308"/>
                  <a:gd name="T5" fmla="*/ 171 h 1557"/>
                  <a:gd name="T6" fmla="*/ 159 w 1308"/>
                  <a:gd name="T7" fmla="*/ 171 h 1557"/>
                  <a:gd name="T8" fmla="*/ 171 w 1308"/>
                  <a:gd name="T9" fmla="*/ 43 h 1557"/>
                  <a:gd name="T10" fmla="*/ 43 w 1308"/>
                  <a:gd name="T11" fmla="*/ 32 h 1557"/>
                  <a:gd name="T12" fmla="*/ 1260 w 1308"/>
                  <a:gd name="T13" fmla="*/ 1349 h 1557"/>
                  <a:gd name="T14" fmla="*/ 1132 w 1308"/>
                  <a:gd name="T15" fmla="*/ 1477 h 1557"/>
                  <a:gd name="T16" fmla="*/ 1308 w 1308"/>
                  <a:gd name="T17" fmla="*/ 1557 h 1557"/>
                  <a:gd name="T18" fmla="*/ 1260 w 1308"/>
                  <a:gd name="T19" fmla="*/ 134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557">
                    <a:moveTo>
                      <a:pt x="43" y="32"/>
                    </a:moveTo>
                    <a:cubicBezTo>
                      <a:pt x="5" y="64"/>
                      <a:pt x="0" y="121"/>
                      <a:pt x="32" y="160"/>
                    </a:cubicBezTo>
                    <a:cubicBezTo>
                      <a:pt x="64" y="198"/>
                      <a:pt x="121" y="203"/>
                      <a:pt x="159" y="171"/>
                    </a:cubicBezTo>
                    <a:cubicBezTo>
                      <a:pt x="159" y="171"/>
                      <a:pt x="159" y="171"/>
                      <a:pt x="159" y="171"/>
                    </a:cubicBezTo>
                    <a:cubicBezTo>
                      <a:pt x="198" y="139"/>
                      <a:pt x="203" y="82"/>
                      <a:pt x="171" y="43"/>
                    </a:cubicBezTo>
                    <a:cubicBezTo>
                      <a:pt x="139" y="5"/>
                      <a:pt x="82" y="0"/>
                      <a:pt x="43" y="32"/>
                    </a:cubicBezTo>
                    <a:close/>
                    <a:moveTo>
                      <a:pt x="1260" y="1349"/>
                    </a:moveTo>
                    <a:lnTo>
                      <a:pt x="1132" y="1477"/>
                    </a:lnTo>
                    <a:lnTo>
                      <a:pt x="1308" y="1557"/>
                    </a:lnTo>
                    <a:lnTo>
                      <a:pt x="1260" y="13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38" name="Freeform 157"/>
              <p:cNvSpPr>
                <a:spLocks noEditPoints="1"/>
              </p:cNvSpPr>
              <p:nvPr/>
            </p:nvSpPr>
            <p:spPr bwMode="auto">
              <a:xfrm>
                <a:off x="5046" y="2741"/>
                <a:ext cx="293" cy="349"/>
              </a:xfrm>
              <a:custGeom>
                <a:avLst/>
                <a:gdLst>
                  <a:gd name="T0" fmla="*/ 43 w 1308"/>
                  <a:gd name="T1" fmla="*/ 32 h 1557"/>
                  <a:gd name="T2" fmla="*/ 32 w 1308"/>
                  <a:gd name="T3" fmla="*/ 160 h 1557"/>
                  <a:gd name="T4" fmla="*/ 159 w 1308"/>
                  <a:gd name="T5" fmla="*/ 171 h 1557"/>
                  <a:gd name="T6" fmla="*/ 159 w 1308"/>
                  <a:gd name="T7" fmla="*/ 171 h 1557"/>
                  <a:gd name="T8" fmla="*/ 171 w 1308"/>
                  <a:gd name="T9" fmla="*/ 43 h 1557"/>
                  <a:gd name="T10" fmla="*/ 43 w 1308"/>
                  <a:gd name="T11" fmla="*/ 32 h 1557"/>
                  <a:gd name="T12" fmla="*/ 1260 w 1308"/>
                  <a:gd name="T13" fmla="*/ 1349 h 1557"/>
                  <a:gd name="T14" fmla="*/ 1132 w 1308"/>
                  <a:gd name="T15" fmla="*/ 1477 h 1557"/>
                  <a:gd name="T16" fmla="*/ 1308 w 1308"/>
                  <a:gd name="T17" fmla="*/ 1557 h 1557"/>
                  <a:gd name="T18" fmla="*/ 1260 w 1308"/>
                  <a:gd name="T19" fmla="*/ 134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557">
                    <a:moveTo>
                      <a:pt x="43" y="32"/>
                    </a:moveTo>
                    <a:cubicBezTo>
                      <a:pt x="5" y="64"/>
                      <a:pt x="0" y="121"/>
                      <a:pt x="32" y="160"/>
                    </a:cubicBezTo>
                    <a:cubicBezTo>
                      <a:pt x="64" y="198"/>
                      <a:pt x="121" y="203"/>
                      <a:pt x="159" y="171"/>
                    </a:cubicBezTo>
                    <a:cubicBezTo>
                      <a:pt x="159" y="171"/>
                      <a:pt x="159" y="171"/>
                      <a:pt x="159" y="171"/>
                    </a:cubicBezTo>
                    <a:cubicBezTo>
                      <a:pt x="198" y="139"/>
                      <a:pt x="203" y="82"/>
                      <a:pt x="171" y="43"/>
                    </a:cubicBezTo>
                    <a:cubicBezTo>
                      <a:pt x="139" y="5"/>
                      <a:pt x="82" y="0"/>
                      <a:pt x="43" y="32"/>
                    </a:cubicBezTo>
                    <a:moveTo>
                      <a:pt x="1260" y="1349"/>
                    </a:moveTo>
                    <a:lnTo>
                      <a:pt x="1132" y="1477"/>
                    </a:lnTo>
                    <a:lnTo>
                      <a:pt x="1308" y="1557"/>
                    </a:lnTo>
                    <a:lnTo>
                      <a:pt x="1260" y="1349"/>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9" name="Line 158"/>
              <p:cNvSpPr>
                <a:spLocks noChangeShapeType="1"/>
              </p:cNvSpPr>
              <p:nvPr/>
            </p:nvSpPr>
            <p:spPr bwMode="auto">
              <a:xfrm>
                <a:off x="5081" y="2778"/>
                <a:ext cx="233" cy="280"/>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0" name="Freeform 159"/>
              <p:cNvSpPr>
                <a:spLocks noEditPoints="1"/>
              </p:cNvSpPr>
              <p:nvPr/>
            </p:nvSpPr>
            <p:spPr bwMode="auto">
              <a:xfrm>
                <a:off x="4887" y="3066"/>
                <a:ext cx="476" cy="307"/>
              </a:xfrm>
              <a:custGeom>
                <a:avLst/>
                <a:gdLst>
                  <a:gd name="T0" fmla="*/ 2096 w 2122"/>
                  <a:gd name="T1" fmla="*/ 56 h 1372"/>
                  <a:gd name="T2" fmla="*/ 1971 w 2122"/>
                  <a:gd name="T3" fmla="*/ 27 h 1372"/>
                  <a:gd name="T4" fmla="*/ 1942 w 2122"/>
                  <a:gd name="T5" fmla="*/ 152 h 1372"/>
                  <a:gd name="T6" fmla="*/ 1942 w 2122"/>
                  <a:gd name="T7" fmla="*/ 152 h 1372"/>
                  <a:gd name="T8" fmla="*/ 2067 w 2122"/>
                  <a:gd name="T9" fmla="*/ 181 h 1372"/>
                  <a:gd name="T10" fmla="*/ 2096 w 2122"/>
                  <a:gd name="T11" fmla="*/ 56 h 1372"/>
                  <a:gd name="T12" fmla="*/ 192 w 2122"/>
                  <a:gd name="T13" fmla="*/ 1356 h 1372"/>
                  <a:gd name="T14" fmla="*/ 96 w 2122"/>
                  <a:gd name="T15" fmla="*/ 1196 h 1372"/>
                  <a:gd name="T16" fmla="*/ 0 w 2122"/>
                  <a:gd name="T17" fmla="*/ 1372 h 1372"/>
                  <a:gd name="T18" fmla="*/ 192 w 2122"/>
                  <a:gd name="T19" fmla="*/ 135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2" h="1372">
                    <a:moveTo>
                      <a:pt x="2096" y="56"/>
                    </a:moveTo>
                    <a:cubicBezTo>
                      <a:pt x="2069" y="13"/>
                      <a:pt x="2013" y="0"/>
                      <a:pt x="1971" y="27"/>
                    </a:cubicBezTo>
                    <a:cubicBezTo>
                      <a:pt x="1928" y="54"/>
                      <a:pt x="1915" y="110"/>
                      <a:pt x="1942" y="152"/>
                    </a:cubicBezTo>
                    <a:cubicBezTo>
                      <a:pt x="1942" y="152"/>
                      <a:pt x="1942" y="152"/>
                      <a:pt x="1942" y="152"/>
                    </a:cubicBezTo>
                    <a:cubicBezTo>
                      <a:pt x="1968" y="194"/>
                      <a:pt x="2024" y="207"/>
                      <a:pt x="2067" y="181"/>
                    </a:cubicBezTo>
                    <a:cubicBezTo>
                      <a:pt x="2109" y="154"/>
                      <a:pt x="2122" y="98"/>
                      <a:pt x="2096" y="56"/>
                    </a:cubicBezTo>
                    <a:close/>
                    <a:moveTo>
                      <a:pt x="192" y="1356"/>
                    </a:moveTo>
                    <a:lnTo>
                      <a:pt x="96" y="1196"/>
                    </a:lnTo>
                    <a:lnTo>
                      <a:pt x="0" y="1372"/>
                    </a:lnTo>
                    <a:lnTo>
                      <a:pt x="192" y="13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41" name="Freeform 160"/>
              <p:cNvSpPr>
                <a:spLocks noEditPoints="1"/>
              </p:cNvSpPr>
              <p:nvPr/>
            </p:nvSpPr>
            <p:spPr bwMode="auto">
              <a:xfrm>
                <a:off x="4887" y="3066"/>
                <a:ext cx="476" cy="307"/>
              </a:xfrm>
              <a:custGeom>
                <a:avLst/>
                <a:gdLst>
                  <a:gd name="T0" fmla="*/ 2096 w 2122"/>
                  <a:gd name="T1" fmla="*/ 56 h 1372"/>
                  <a:gd name="T2" fmla="*/ 1971 w 2122"/>
                  <a:gd name="T3" fmla="*/ 27 h 1372"/>
                  <a:gd name="T4" fmla="*/ 1942 w 2122"/>
                  <a:gd name="T5" fmla="*/ 152 h 1372"/>
                  <a:gd name="T6" fmla="*/ 1942 w 2122"/>
                  <a:gd name="T7" fmla="*/ 152 h 1372"/>
                  <a:gd name="T8" fmla="*/ 2067 w 2122"/>
                  <a:gd name="T9" fmla="*/ 181 h 1372"/>
                  <a:gd name="T10" fmla="*/ 2096 w 2122"/>
                  <a:gd name="T11" fmla="*/ 56 h 1372"/>
                  <a:gd name="T12" fmla="*/ 192 w 2122"/>
                  <a:gd name="T13" fmla="*/ 1356 h 1372"/>
                  <a:gd name="T14" fmla="*/ 96 w 2122"/>
                  <a:gd name="T15" fmla="*/ 1196 h 1372"/>
                  <a:gd name="T16" fmla="*/ 0 w 2122"/>
                  <a:gd name="T17" fmla="*/ 1372 h 1372"/>
                  <a:gd name="T18" fmla="*/ 192 w 2122"/>
                  <a:gd name="T19" fmla="*/ 135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2" h="1372">
                    <a:moveTo>
                      <a:pt x="2096" y="56"/>
                    </a:moveTo>
                    <a:cubicBezTo>
                      <a:pt x="2069" y="13"/>
                      <a:pt x="2013" y="0"/>
                      <a:pt x="1971" y="27"/>
                    </a:cubicBezTo>
                    <a:cubicBezTo>
                      <a:pt x="1928" y="54"/>
                      <a:pt x="1915" y="110"/>
                      <a:pt x="1942" y="152"/>
                    </a:cubicBezTo>
                    <a:cubicBezTo>
                      <a:pt x="1942" y="152"/>
                      <a:pt x="1942" y="152"/>
                      <a:pt x="1942" y="152"/>
                    </a:cubicBezTo>
                    <a:cubicBezTo>
                      <a:pt x="1968" y="194"/>
                      <a:pt x="2024" y="207"/>
                      <a:pt x="2067" y="181"/>
                    </a:cubicBezTo>
                    <a:cubicBezTo>
                      <a:pt x="2109" y="154"/>
                      <a:pt x="2122" y="98"/>
                      <a:pt x="2096" y="56"/>
                    </a:cubicBezTo>
                    <a:moveTo>
                      <a:pt x="192" y="1356"/>
                    </a:moveTo>
                    <a:lnTo>
                      <a:pt x="96" y="1196"/>
                    </a:lnTo>
                    <a:lnTo>
                      <a:pt x="0" y="1372"/>
                    </a:lnTo>
                    <a:lnTo>
                      <a:pt x="192" y="1356"/>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2" name="Line 161"/>
              <p:cNvSpPr>
                <a:spLocks noChangeShapeType="1"/>
              </p:cNvSpPr>
              <p:nvPr/>
            </p:nvSpPr>
            <p:spPr bwMode="auto">
              <a:xfrm flipH="1">
                <a:off x="4920" y="3101"/>
                <a:ext cx="401" cy="251"/>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3" name="Freeform 162"/>
              <p:cNvSpPr>
                <a:spLocks noEditPoints="1"/>
              </p:cNvSpPr>
              <p:nvPr/>
            </p:nvSpPr>
            <p:spPr bwMode="auto">
              <a:xfrm>
                <a:off x="5246" y="3786"/>
                <a:ext cx="346" cy="79"/>
              </a:xfrm>
              <a:custGeom>
                <a:avLst/>
                <a:gdLst>
                  <a:gd name="T0" fmla="*/ 1537 w 1543"/>
                  <a:gd name="T1" fmla="*/ 85 h 351"/>
                  <a:gd name="T2" fmla="*/ 1435 w 1543"/>
                  <a:gd name="T3" fmla="*/ 6 h 351"/>
                  <a:gd name="T4" fmla="*/ 1357 w 1543"/>
                  <a:gd name="T5" fmla="*/ 107 h 351"/>
                  <a:gd name="T6" fmla="*/ 1357 w 1543"/>
                  <a:gd name="T7" fmla="*/ 107 h 351"/>
                  <a:gd name="T8" fmla="*/ 1458 w 1543"/>
                  <a:gd name="T9" fmla="*/ 186 h 351"/>
                  <a:gd name="T10" fmla="*/ 1537 w 1543"/>
                  <a:gd name="T11" fmla="*/ 85 h 351"/>
                  <a:gd name="T12" fmla="*/ 192 w 1543"/>
                  <a:gd name="T13" fmla="*/ 351 h 351"/>
                  <a:gd name="T14" fmla="*/ 160 w 1543"/>
                  <a:gd name="T15" fmla="*/ 159 h 351"/>
                  <a:gd name="T16" fmla="*/ 0 w 1543"/>
                  <a:gd name="T17" fmla="*/ 271 h 351"/>
                  <a:gd name="T18" fmla="*/ 192 w 1543"/>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51">
                    <a:moveTo>
                      <a:pt x="1537" y="85"/>
                    </a:moveTo>
                    <a:cubicBezTo>
                      <a:pt x="1531" y="35"/>
                      <a:pt x="1485" y="0"/>
                      <a:pt x="1435" y="6"/>
                    </a:cubicBezTo>
                    <a:cubicBezTo>
                      <a:pt x="1386" y="12"/>
                      <a:pt x="1351" y="57"/>
                      <a:pt x="1357" y="107"/>
                    </a:cubicBezTo>
                    <a:cubicBezTo>
                      <a:pt x="1357" y="107"/>
                      <a:pt x="1357" y="107"/>
                      <a:pt x="1357" y="107"/>
                    </a:cubicBezTo>
                    <a:cubicBezTo>
                      <a:pt x="1363" y="157"/>
                      <a:pt x="1408" y="192"/>
                      <a:pt x="1458" y="186"/>
                    </a:cubicBezTo>
                    <a:cubicBezTo>
                      <a:pt x="1508" y="180"/>
                      <a:pt x="1543" y="134"/>
                      <a:pt x="1537" y="85"/>
                    </a:cubicBezTo>
                    <a:close/>
                    <a:moveTo>
                      <a:pt x="192" y="351"/>
                    </a:moveTo>
                    <a:lnTo>
                      <a:pt x="160" y="159"/>
                    </a:lnTo>
                    <a:lnTo>
                      <a:pt x="0" y="271"/>
                    </a:lnTo>
                    <a:lnTo>
                      <a:pt x="192" y="3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44" name="Freeform 163"/>
              <p:cNvSpPr>
                <a:spLocks noEditPoints="1"/>
              </p:cNvSpPr>
              <p:nvPr/>
            </p:nvSpPr>
            <p:spPr bwMode="auto">
              <a:xfrm>
                <a:off x="5246" y="3786"/>
                <a:ext cx="346" cy="79"/>
              </a:xfrm>
              <a:custGeom>
                <a:avLst/>
                <a:gdLst>
                  <a:gd name="T0" fmla="*/ 1537 w 1543"/>
                  <a:gd name="T1" fmla="*/ 85 h 351"/>
                  <a:gd name="T2" fmla="*/ 1435 w 1543"/>
                  <a:gd name="T3" fmla="*/ 6 h 351"/>
                  <a:gd name="T4" fmla="*/ 1357 w 1543"/>
                  <a:gd name="T5" fmla="*/ 107 h 351"/>
                  <a:gd name="T6" fmla="*/ 1357 w 1543"/>
                  <a:gd name="T7" fmla="*/ 107 h 351"/>
                  <a:gd name="T8" fmla="*/ 1458 w 1543"/>
                  <a:gd name="T9" fmla="*/ 186 h 351"/>
                  <a:gd name="T10" fmla="*/ 1537 w 1543"/>
                  <a:gd name="T11" fmla="*/ 85 h 351"/>
                  <a:gd name="T12" fmla="*/ 192 w 1543"/>
                  <a:gd name="T13" fmla="*/ 351 h 351"/>
                  <a:gd name="T14" fmla="*/ 160 w 1543"/>
                  <a:gd name="T15" fmla="*/ 159 h 351"/>
                  <a:gd name="T16" fmla="*/ 0 w 1543"/>
                  <a:gd name="T17" fmla="*/ 271 h 351"/>
                  <a:gd name="T18" fmla="*/ 192 w 1543"/>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51">
                    <a:moveTo>
                      <a:pt x="1537" y="85"/>
                    </a:moveTo>
                    <a:cubicBezTo>
                      <a:pt x="1531" y="35"/>
                      <a:pt x="1485" y="0"/>
                      <a:pt x="1435" y="6"/>
                    </a:cubicBezTo>
                    <a:cubicBezTo>
                      <a:pt x="1386" y="12"/>
                      <a:pt x="1351" y="57"/>
                      <a:pt x="1357" y="107"/>
                    </a:cubicBezTo>
                    <a:cubicBezTo>
                      <a:pt x="1357" y="107"/>
                      <a:pt x="1357" y="107"/>
                      <a:pt x="1357" y="107"/>
                    </a:cubicBezTo>
                    <a:cubicBezTo>
                      <a:pt x="1363" y="157"/>
                      <a:pt x="1408" y="192"/>
                      <a:pt x="1458" y="186"/>
                    </a:cubicBezTo>
                    <a:cubicBezTo>
                      <a:pt x="1508" y="180"/>
                      <a:pt x="1543" y="134"/>
                      <a:pt x="1537" y="85"/>
                    </a:cubicBezTo>
                    <a:moveTo>
                      <a:pt x="192" y="351"/>
                    </a:moveTo>
                    <a:lnTo>
                      <a:pt x="160" y="159"/>
                    </a:lnTo>
                    <a:lnTo>
                      <a:pt x="0" y="271"/>
                    </a:lnTo>
                    <a:lnTo>
                      <a:pt x="192" y="351"/>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5" name="Line 164"/>
              <p:cNvSpPr>
                <a:spLocks noChangeShapeType="1"/>
              </p:cNvSpPr>
              <p:nvPr/>
            </p:nvSpPr>
            <p:spPr bwMode="auto">
              <a:xfrm flipH="1">
                <a:off x="5286" y="3811"/>
                <a:ext cx="265" cy="32"/>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6" name="Freeform 165"/>
              <p:cNvSpPr>
                <a:spLocks noEditPoints="1"/>
              </p:cNvSpPr>
              <p:nvPr/>
            </p:nvSpPr>
            <p:spPr bwMode="auto">
              <a:xfrm>
                <a:off x="5358" y="3391"/>
                <a:ext cx="215" cy="416"/>
              </a:xfrm>
              <a:custGeom>
                <a:avLst/>
                <a:gdLst>
                  <a:gd name="T0" fmla="*/ 64 w 959"/>
                  <a:gd name="T1" fmla="*/ 21 h 1856"/>
                  <a:gd name="T2" fmla="*/ 21 w 959"/>
                  <a:gd name="T3" fmla="*/ 143 h 1856"/>
                  <a:gd name="T4" fmla="*/ 143 w 959"/>
                  <a:gd name="T5" fmla="*/ 185 h 1856"/>
                  <a:gd name="T6" fmla="*/ 143 w 959"/>
                  <a:gd name="T7" fmla="*/ 185 h 1856"/>
                  <a:gd name="T8" fmla="*/ 185 w 959"/>
                  <a:gd name="T9" fmla="*/ 64 h 1856"/>
                  <a:gd name="T10" fmla="*/ 64 w 959"/>
                  <a:gd name="T11" fmla="*/ 21 h 1856"/>
                  <a:gd name="T12" fmla="*/ 959 w 959"/>
                  <a:gd name="T13" fmla="*/ 1648 h 1856"/>
                  <a:gd name="T14" fmla="*/ 783 w 959"/>
                  <a:gd name="T15" fmla="*/ 1728 h 1856"/>
                  <a:gd name="T16" fmla="*/ 943 w 959"/>
                  <a:gd name="T17" fmla="*/ 1856 h 1856"/>
                  <a:gd name="T18" fmla="*/ 959 w 959"/>
                  <a:gd name="T19" fmla="*/ 164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1856">
                    <a:moveTo>
                      <a:pt x="64" y="21"/>
                    </a:moveTo>
                    <a:cubicBezTo>
                      <a:pt x="19" y="43"/>
                      <a:pt x="0" y="97"/>
                      <a:pt x="21" y="143"/>
                    </a:cubicBezTo>
                    <a:cubicBezTo>
                      <a:pt x="43" y="188"/>
                      <a:pt x="97" y="207"/>
                      <a:pt x="143" y="185"/>
                    </a:cubicBezTo>
                    <a:cubicBezTo>
                      <a:pt x="143" y="185"/>
                      <a:pt x="143" y="185"/>
                      <a:pt x="143" y="185"/>
                    </a:cubicBezTo>
                    <a:cubicBezTo>
                      <a:pt x="188" y="163"/>
                      <a:pt x="207" y="109"/>
                      <a:pt x="185" y="64"/>
                    </a:cubicBezTo>
                    <a:cubicBezTo>
                      <a:pt x="163" y="19"/>
                      <a:pt x="109" y="0"/>
                      <a:pt x="64" y="21"/>
                    </a:cubicBezTo>
                    <a:close/>
                    <a:moveTo>
                      <a:pt x="959" y="1648"/>
                    </a:moveTo>
                    <a:lnTo>
                      <a:pt x="783" y="1728"/>
                    </a:lnTo>
                    <a:lnTo>
                      <a:pt x="943" y="1856"/>
                    </a:lnTo>
                    <a:lnTo>
                      <a:pt x="959" y="164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47" name="Freeform 166"/>
              <p:cNvSpPr>
                <a:spLocks noEditPoints="1"/>
              </p:cNvSpPr>
              <p:nvPr/>
            </p:nvSpPr>
            <p:spPr bwMode="auto">
              <a:xfrm>
                <a:off x="5358" y="3391"/>
                <a:ext cx="215" cy="416"/>
              </a:xfrm>
              <a:custGeom>
                <a:avLst/>
                <a:gdLst>
                  <a:gd name="T0" fmla="*/ 64 w 959"/>
                  <a:gd name="T1" fmla="*/ 21 h 1856"/>
                  <a:gd name="T2" fmla="*/ 21 w 959"/>
                  <a:gd name="T3" fmla="*/ 143 h 1856"/>
                  <a:gd name="T4" fmla="*/ 143 w 959"/>
                  <a:gd name="T5" fmla="*/ 185 h 1856"/>
                  <a:gd name="T6" fmla="*/ 143 w 959"/>
                  <a:gd name="T7" fmla="*/ 185 h 1856"/>
                  <a:gd name="T8" fmla="*/ 185 w 959"/>
                  <a:gd name="T9" fmla="*/ 64 h 1856"/>
                  <a:gd name="T10" fmla="*/ 64 w 959"/>
                  <a:gd name="T11" fmla="*/ 21 h 1856"/>
                  <a:gd name="T12" fmla="*/ 959 w 959"/>
                  <a:gd name="T13" fmla="*/ 1648 h 1856"/>
                  <a:gd name="T14" fmla="*/ 783 w 959"/>
                  <a:gd name="T15" fmla="*/ 1728 h 1856"/>
                  <a:gd name="T16" fmla="*/ 943 w 959"/>
                  <a:gd name="T17" fmla="*/ 1856 h 1856"/>
                  <a:gd name="T18" fmla="*/ 959 w 959"/>
                  <a:gd name="T19" fmla="*/ 164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1856">
                    <a:moveTo>
                      <a:pt x="64" y="21"/>
                    </a:moveTo>
                    <a:cubicBezTo>
                      <a:pt x="19" y="43"/>
                      <a:pt x="0" y="97"/>
                      <a:pt x="21" y="143"/>
                    </a:cubicBezTo>
                    <a:cubicBezTo>
                      <a:pt x="43" y="188"/>
                      <a:pt x="97" y="207"/>
                      <a:pt x="143" y="185"/>
                    </a:cubicBezTo>
                    <a:cubicBezTo>
                      <a:pt x="143" y="185"/>
                      <a:pt x="143" y="185"/>
                      <a:pt x="143" y="185"/>
                    </a:cubicBezTo>
                    <a:cubicBezTo>
                      <a:pt x="188" y="163"/>
                      <a:pt x="207" y="109"/>
                      <a:pt x="185" y="64"/>
                    </a:cubicBezTo>
                    <a:cubicBezTo>
                      <a:pt x="163" y="19"/>
                      <a:pt x="109" y="0"/>
                      <a:pt x="64" y="21"/>
                    </a:cubicBezTo>
                    <a:moveTo>
                      <a:pt x="959" y="1648"/>
                    </a:moveTo>
                    <a:lnTo>
                      <a:pt x="783" y="1728"/>
                    </a:lnTo>
                    <a:lnTo>
                      <a:pt x="943" y="1856"/>
                    </a:lnTo>
                    <a:lnTo>
                      <a:pt x="959" y="1648"/>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8" name="Line 167"/>
              <p:cNvSpPr>
                <a:spLocks noChangeShapeType="1"/>
              </p:cNvSpPr>
              <p:nvPr/>
            </p:nvSpPr>
            <p:spPr bwMode="auto">
              <a:xfrm>
                <a:off x="5390" y="3434"/>
                <a:ext cx="161" cy="338"/>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9" name="Freeform 168"/>
              <p:cNvSpPr>
                <a:spLocks noEditPoints="1"/>
              </p:cNvSpPr>
              <p:nvPr/>
            </p:nvSpPr>
            <p:spPr bwMode="auto">
              <a:xfrm>
                <a:off x="4864" y="3454"/>
                <a:ext cx="99" cy="605"/>
              </a:xfrm>
              <a:custGeom>
                <a:avLst/>
                <a:gdLst>
                  <a:gd name="T0" fmla="*/ 86 w 439"/>
                  <a:gd name="T1" fmla="*/ 5 h 2696"/>
                  <a:gd name="T2" fmla="*/ 6 w 439"/>
                  <a:gd name="T3" fmla="*/ 105 h 2696"/>
                  <a:gd name="T4" fmla="*/ 105 w 439"/>
                  <a:gd name="T5" fmla="*/ 185 h 2696"/>
                  <a:gd name="T6" fmla="*/ 105 w 439"/>
                  <a:gd name="T7" fmla="*/ 185 h 2696"/>
                  <a:gd name="T8" fmla="*/ 186 w 439"/>
                  <a:gd name="T9" fmla="*/ 86 h 2696"/>
                  <a:gd name="T10" fmla="*/ 86 w 439"/>
                  <a:gd name="T11" fmla="*/ 5 h 2696"/>
                  <a:gd name="T12" fmla="*/ 439 w 439"/>
                  <a:gd name="T13" fmla="*/ 2504 h 2696"/>
                  <a:gd name="T14" fmla="*/ 263 w 439"/>
                  <a:gd name="T15" fmla="*/ 2520 h 2696"/>
                  <a:gd name="T16" fmla="*/ 375 w 439"/>
                  <a:gd name="T17" fmla="*/ 2696 h 2696"/>
                  <a:gd name="T18" fmla="*/ 439 w 439"/>
                  <a:gd name="T19" fmla="*/ 2504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2696">
                    <a:moveTo>
                      <a:pt x="86" y="5"/>
                    </a:moveTo>
                    <a:cubicBezTo>
                      <a:pt x="37" y="10"/>
                      <a:pt x="0" y="55"/>
                      <a:pt x="6" y="105"/>
                    </a:cubicBezTo>
                    <a:cubicBezTo>
                      <a:pt x="11" y="155"/>
                      <a:pt x="56" y="191"/>
                      <a:pt x="105" y="185"/>
                    </a:cubicBezTo>
                    <a:cubicBezTo>
                      <a:pt x="105" y="185"/>
                      <a:pt x="105" y="185"/>
                      <a:pt x="105" y="185"/>
                    </a:cubicBezTo>
                    <a:cubicBezTo>
                      <a:pt x="155" y="180"/>
                      <a:pt x="191" y="136"/>
                      <a:pt x="186" y="86"/>
                    </a:cubicBezTo>
                    <a:cubicBezTo>
                      <a:pt x="181" y="36"/>
                      <a:pt x="136" y="0"/>
                      <a:pt x="86" y="5"/>
                    </a:cubicBezTo>
                    <a:close/>
                    <a:moveTo>
                      <a:pt x="439" y="2504"/>
                    </a:moveTo>
                    <a:lnTo>
                      <a:pt x="263" y="2520"/>
                    </a:lnTo>
                    <a:lnTo>
                      <a:pt x="375" y="2696"/>
                    </a:lnTo>
                    <a:lnTo>
                      <a:pt x="439" y="250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0" name="Freeform 169"/>
              <p:cNvSpPr>
                <a:spLocks noEditPoints="1"/>
              </p:cNvSpPr>
              <p:nvPr/>
            </p:nvSpPr>
            <p:spPr bwMode="auto">
              <a:xfrm>
                <a:off x="4864" y="3454"/>
                <a:ext cx="99" cy="605"/>
              </a:xfrm>
              <a:custGeom>
                <a:avLst/>
                <a:gdLst>
                  <a:gd name="T0" fmla="*/ 86 w 439"/>
                  <a:gd name="T1" fmla="*/ 5 h 2696"/>
                  <a:gd name="T2" fmla="*/ 6 w 439"/>
                  <a:gd name="T3" fmla="*/ 105 h 2696"/>
                  <a:gd name="T4" fmla="*/ 105 w 439"/>
                  <a:gd name="T5" fmla="*/ 185 h 2696"/>
                  <a:gd name="T6" fmla="*/ 105 w 439"/>
                  <a:gd name="T7" fmla="*/ 185 h 2696"/>
                  <a:gd name="T8" fmla="*/ 186 w 439"/>
                  <a:gd name="T9" fmla="*/ 86 h 2696"/>
                  <a:gd name="T10" fmla="*/ 86 w 439"/>
                  <a:gd name="T11" fmla="*/ 5 h 2696"/>
                  <a:gd name="T12" fmla="*/ 439 w 439"/>
                  <a:gd name="T13" fmla="*/ 2504 h 2696"/>
                  <a:gd name="T14" fmla="*/ 263 w 439"/>
                  <a:gd name="T15" fmla="*/ 2520 h 2696"/>
                  <a:gd name="T16" fmla="*/ 375 w 439"/>
                  <a:gd name="T17" fmla="*/ 2696 h 2696"/>
                  <a:gd name="T18" fmla="*/ 439 w 439"/>
                  <a:gd name="T19" fmla="*/ 2504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2696">
                    <a:moveTo>
                      <a:pt x="86" y="5"/>
                    </a:moveTo>
                    <a:cubicBezTo>
                      <a:pt x="37" y="10"/>
                      <a:pt x="0" y="55"/>
                      <a:pt x="6" y="105"/>
                    </a:cubicBezTo>
                    <a:cubicBezTo>
                      <a:pt x="11" y="155"/>
                      <a:pt x="56" y="191"/>
                      <a:pt x="105" y="185"/>
                    </a:cubicBezTo>
                    <a:cubicBezTo>
                      <a:pt x="105" y="185"/>
                      <a:pt x="105" y="185"/>
                      <a:pt x="105" y="185"/>
                    </a:cubicBezTo>
                    <a:cubicBezTo>
                      <a:pt x="155" y="180"/>
                      <a:pt x="191" y="136"/>
                      <a:pt x="186" y="86"/>
                    </a:cubicBezTo>
                    <a:cubicBezTo>
                      <a:pt x="181" y="36"/>
                      <a:pt x="136" y="0"/>
                      <a:pt x="86" y="5"/>
                    </a:cubicBezTo>
                    <a:moveTo>
                      <a:pt x="439" y="2504"/>
                    </a:moveTo>
                    <a:lnTo>
                      <a:pt x="263" y="2520"/>
                    </a:lnTo>
                    <a:lnTo>
                      <a:pt x="375" y="2696"/>
                    </a:lnTo>
                    <a:lnTo>
                      <a:pt x="439" y="2504"/>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 name="Line 170"/>
              <p:cNvSpPr>
                <a:spLocks noChangeShapeType="1"/>
              </p:cNvSpPr>
              <p:nvPr/>
            </p:nvSpPr>
            <p:spPr bwMode="auto">
              <a:xfrm>
                <a:off x="4887" y="3495"/>
                <a:ext cx="54" cy="52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2" name="Freeform 171"/>
              <p:cNvSpPr>
                <a:spLocks noEditPoints="1"/>
              </p:cNvSpPr>
              <p:nvPr/>
            </p:nvSpPr>
            <p:spPr bwMode="auto">
              <a:xfrm>
                <a:off x="4486" y="3908"/>
                <a:ext cx="483" cy="173"/>
              </a:xfrm>
              <a:custGeom>
                <a:avLst/>
                <a:gdLst>
                  <a:gd name="T0" fmla="*/ 2144 w 2158"/>
                  <a:gd name="T1" fmla="*/ 698 h 773"/>
                  <a:gd name="T2" fmla="*/ 2084 w 2158"/>
                  <a:gd name="T3" fmla="*/ 585 h 773"/>
                  <a:gd name="T4" fmla="*/ 1970 w 2158"/>
                  <a:gd name="T5" fmla="*/ 645 h 773"/>
                  <a:gd name="T6" fmla="*/ 1970 w 2158"/>
                  <a:gd name="T7" fmla="*/ 645 h 773"/>
                  <a:gd name="T8" fmla="*/ 2030 w 2158"/>
                  <a:gd name="T9" fmla="*/ 758 h 773"/>
                  <a:gd name="T10" fmla="*/ 2144 w 2158"/>
                  <a:gd name="T11" fmla="*/ 698 h 773"/>
                  <a:gd name="T12" fmla="*/ 144 w 2158"/>
                  <a:gd name="T13" fmla="*/ 176 h 773"/>
                  <a:gd name="T14" fmla="*/ 208 w 2158"/>
                  <a:gd name="T15" fmla="*/ 0 h 773"/>
                  <a:gd name="T16" fmla="*/ 0 w 2158"/>
                  <a:gd name="T17" fmla="*/ 32 h 773"/>
                  <a:gd name="T18" fmla="*/ 144 w 2158"/>
                  <a:gd name="T19" fmla="*/ 1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8" h="773">
                    <a:moveTo>
                      <a:pt x="2144" y="698"/>
                    </a:moveTo>
                    <a:cubicBezTo>
                      <a:pt x="2158" y="650"/>
                      <a:pt x="2132" y="600"/>
                      <a:pt x="2084" y="585"/>
                    </a:cubicBezTo>
                    <a:cubicBezTo>
                      <a:pt x="2036" y="570"/>
                      <a:pt x="1985" y="597"/>
                      <a:pt x="1970" y="645"/>
                    </a:cubicBezTo>
                    <a:cubicBezTo>
                      <a:pt x="1970" y="645"/>
                      <a:pt x="1970" y="645"/>
                      <a:pt x="1970" y="645"/>
                    </a:cubicBezTo>
                    <a:cubicBezTo>
                      <a:pt x="1956" y="693"/>
                      <a:pt x="1982" y="743"/>
                      <a:pt x="2030" y="758"/>
                    </a:cubicBezTo>
                    <a:cubicBezTo>
                      <a:pt x="2078" y="773"/>
                      <a:pt x="2129" y="746"/>
                      <a:pt x="2144" y="698"/>
                    </a:cubicBezTo>
                    <a:close/>
                    <a:moveTo>
                      <a:pt x="144" y="176"/>
                    </a:moveTo>
                    <a:lnTo>
                      <a:pt x="208" y="0"/>
                    </a:lnTo>
                    <a:lnTo>
                      <a:pt x="0" y="32"/>
                    </a:lnTo>
                    <a:lnTo>
                      <a:pt x="144"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3" name="Freeform 172"/>
              <p:cNvSpPr>
                <a:spLocks noEditPoints="1"/>
              </p:cNvSpPr>
              <p:nvPr/>
            </p:nvSpPr>
            <p:spPr bwMode="auto">
              <a:xfrm>
                <a:off x="4486" y="3908"/>
                <a:ext cx="483" cy="173"/>
              </a:xfrm>
              <a:custGeom>
                <a:avLst/>
                <a:gdLst>
                  <a:gd name="T0" fmla="*/ 2144 w 2158"/>
                  <a:gd name="T1" fmla="*/ 698 h 773"/>
                  <a:gd name="T2" fmla="*/ 2084 w 2158"/>
                  <a:gd name="T3" fmla="*/ 585 h 773"/>
                  <a:gd name="T4" fmla="*/ 1970 w 2158"/>
                  <a:gd name="T5" fmla="*/ 645 h 773"/>
                  <a:gd name="T6" fmla="*/ 1970 w 2158"/>
                  <a:gd name="T7" fmla="*/ 645 h 773"/>
                  <a:gd name="T8" fmla="*/ 2030 w 2158"/>
                  <a:gd name="T9" fmla="*/ 758 h 773"/>
                  <a:gd name="T10" fmla="*/ 2144 w 2158"/>
                  <a:gd name="T11" fmla="*/ 698 h 773"/>
                  <a:gd name="T12" fmla="*/ 144 w 2158"/>
                  <a:gd name="T13" fmla="*/ 176 h 773"/>
                  <a:gd name="T14" fmla="*/ 208 w 2158"/>
                  <a:gd name="T15" fmla="*/ 0 h 773"/>
                  <a:gd name="T16" fmla="*/ 0 w 2158"/>
                  <a:gd name="T17" fmla="*/ 32 h 773"/>
                  <a:gd name="T18" fmla="*/ 144 w 2158"/>
                  <a:gd name="T19" fmla="*/ 1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8" h="773">
                    <a:moveTo>
                      <a:pt x="2144" y="698"/>
                    </a:moveTo>
                    <a:cubicBezTo>
                      <a:pt x="2158" y="650"/>
                      <a:pt x="2132" y="600"/>
                      <a:pt x="2084" y="585"/>
                    </a:cubicBezTo>
                    <a:cubicBezTo>
                      <a:pt x="2036" y="570"/>
                      <a:pt x="1985" y="597"/>
                      <a:pt x="1970" y="645"/>
                    </a:cubicBezTo>
                    <a:cubicBezTo>
                      <a:pt x="1970" y="645"/>
                      <a:pt x="1970" y="645"/>
                      <a:pt x="1970" y="645"/>
                    </a:cubicBezTo>
                    <a:cubicBezTo>
                      <a:pt x="1956" y="693"/>
                      <a:pt x="1982" y="743"/>
                      <a:pt x="2030" y="758"/>
                    </a:cubicBezTo>
                    <a:cubicBezTo>
                      <a:pt x="2078" y="773"/>
                      <a:pt x="2129" y="746"/>
                      <a:pt x="2144" y="698"/>
                    </a:cubicBezTo>
                    <a:moveTo>
                      <a:pt x="144" y="176"/>
                    </a:moveTo>
                    <a:lnTo>
                      <a:pt x="208" y="0"/>
                    </a:lnTo>
                    <a:lnTo>
                      <a:pt x="0" y="32"/>
                    </a:lnTo>
                    <a:lnTo>
                      <a:pt x="144" y="176"/>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4" name="Line 173"/>
              <p:cNvSpPr>
                <a:spLocks noChangeShapeType="1"/>
              </p:cNvSpPr>
              <p:nvPr/>
            </p:nvSpPr>
            <p:spPr bwMode="auto">
              <a:xfrm flipH="1" flipV="1">
                <a:off x="4525" y="3929"/>
                <a:ext cx="402" cy="122"/>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5" name="Freeform 174"/>
              <p:cNvSpPr>
                <a:spLocks noEditPoints="1"/>
              </p:cNvSpPr>
              <p:nvPr/>
            </p:nvSpPr>
            <p:spPr bwMode="auto">
              <a:xfrm>
                <a:off x="4242" y="3564"/>
                <a:ext cx="267" cy="375"/>
              </a:xfrm>
              <a:custGeom>
                <a:avLst/>
                <a:gdLst>
                  <a:gd name="T0" fmla="*/ 1141 w 1192"/>
                  <a:gd name="T1" fmla="*/ 1647 h 1676"/>
                  <a:gd name="T2" fmla="*/ 1164 w 1192"/>
                  <a:gd name="T3" fmla="*/ 1521 h 1676"/>
                  <a:gd name="T4" fmla="*/ 1037 w 1192"/>
                  <a:gd name="T5" fmla="*/ 1498 h 1676"/>
                  <a:gd name="T6" fmla="*/ 1037 w 1192"/>
                  <a:gd name="T7" fmla="*/ 1498 h 1676"/>
                  <a:gd name="T8" fmla="*/ 1014 w 1192"/>
                  <a:gd name="T9" fmla="*/ 1624 h 1676"/>
                  <a:gd name="T10" fmla="*/ 1141 w 1192"/>
                  <a:gd name="T11" fmla="*/ 1647 h 1676"/>
                  <a:gd name="T12" fmla="*/ 32 w 1192"/>
                  <a:gd name="T13" fmla="*/ 208 h 1676"/>
                  <a:gd name="T14" fmla="*/ 176 w 1192"/>
                  <a:gd name="T15" fmla="*/ 96 h 1676"/>
                  <a:gd name="T16" fmla="*/ 0 w 1192"/>
                  <a:gd name="T17" fmla="*/ 0 h 1676"/>
                  <a:gd name="T18" fmla="*/ 32 w 1192"/>
                  <a:gd name="T19" fmla="*/ 20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1676">
                    <a:moveTo>
                      <a:pt x="1141" y="1647"/>
                    </a:moveTo>
                    <a:cubicBezTo>
                      <a:pt x="1182" y="1619"/>
                      <a:pt x="1192" y="1562"/>
                      <a:pt x="1164" y="1521"/>
                    </a:cubicBezTo>
                    <a:cubicBezTo>
                      <a:pt x="1135" y="1480"/>
                      <a:pt x="1079" y="1470"/>
                      <a:pt x="1037" y="1498"/>
                    </a:cubicBezTo>
                    <a:cubicBezTo>
                      <a:pt x="1037" y="1498"/>
                      <a:pt x="1037" y="1498"/>
                      <a:pt x="1037" y="1498"/>
                    </a:cubicBezTo>
                    <a:cubicBezTo>
                      <a:pt x="996" y="1527"/>
                      <a:pt x="986" y="1583"/>
                      <a:pt x="1014" y="1624"/>
                    </a:cubicBezTo>
                    <a:cubicBezTo>
                      <a:pt x="1043" y="1665"/>
                      <a:pt x="1099" y="1676"/>
                      <a:pt x="1141" y="1647"/>
                    </a:cubicBezTo>
                    <a:close/>
                    <a:moveTo>
                      <a:pt x="32" y="208"/>
                    </a:moveTo>
                    <a:lnTo>
                      <a:pt x="176" y="96"/>
                    </a:lnTo>
                    <a:lnTo>
                      <a:pt x="0" y="0"/>
                    </a:lnTo>
                    <a:lnTo>
                      <a:pt x="32" y="20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6" name="Freeform 175"/>
              <p:cNvSpPr>
                <a:spLocks noEditPoints="1"/>
              </p:cNvSpPr>
              <p:nvPr/>
            </p:nvSpPr>
            <p:spPr bwMode="auto">
              <a:xfrm>
                <a:off x="4242" y="3564"/>
                <a:ext cx="267" cy="375"/>
              </a:xfrm>
              <a:custGeom>
                <a:avLst/>
                <a:gdLst>
                  <a:gd name="T0" fmla="*/ 1141 w 1192"/>
                  <a:gd name="T1" fmla="*/ 1647 h 1676"/>
                  <a:gd name="T2" fmla="*/ 1164 w 1192"/>
                  <a:gd name="T3" fmla="*/ 1521 h 1676"/>
                  <a:gd name="T4" fmla="*/ 1037 w 1192"/>
                  <a:gd name="T5" fmla="*/ 1498 h 1676"/>
                  <a:gd name="T6" fmla="*/ 1037 w 1192"/>
                  <a:gd name="T7" fmla="*/ 1498 h 1676"/>
                  <a:gd name="T8" fmla="*/ 1014 w 1192"/>
                  <a:gd name="T9" fmla="*/ 1624 h 1676"/>
                  <a:gd name="T10" fmla="*/ 1141 w 1192"/>
                  <a:gd name="T11" fmla="*/ 1647 h 1676"/>
                  <a:gd name="T12" fmla="*/ 32 w 1192"/>
                  <a:gd name="T13" fmla="*/ 208 h 1676"/>
                  <a:gd name="T14" fmla="*/ 176 w 1192"/>
                  <a:gd name="T15" fmla="*/ 96 h 1676"/>
                  <a:gd name="T16" fmla="*/ 0 w 1192"/>
                  <a:gd name="T17" fmla="*/ 0 h 1676"/>
                  <a:gd name="T18" fmla="*/ 32 w 1192"/>
                  <a:gd name="T19" fmla="*/ 20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1676">
                    <a:moveTo>
                      <a:pt x="1141" y="1647"/>
                    </a:moveTo>
                    <a:cubicBezTo>
                      <a:pt x="1182" y="1619"/>
                      <a:pt x="1192" y="1562"/>
                      <a:pt x="1164" y="1521"/>
                    </a:cubicBezTo>
                    <a:cubicBezTo>
                      <a:pt x="1135" y="1480"/>
                      <a:pt x="1079" y="1470"/>
                      <a:pt x="1037" y="1498"/>
                    </a:cubicBezTo>
                    <a:cubicBezTo>
                      <a:pt x="1037" y="1498"/>
                      <a:pt x="1037" y="1498"/>
                      <a:pt x="1037" y="1498"/>
                    </a:cubicBezTo>
                    <a:cubicBezTo>
                      <a:pt x="996" y="1527"/>
                      <a:pt x="986" y="1583"/>
                      <a:pt x="1014" y="1624"/>
                    </a:cubicBezTo>
                    <a:cubicBezTo>
                      <a:pt x="1043" y="1665"/>
                      <a:pt x="1099" y="1676"/>
                      <a:pt x="1141" y="1647"/>
                    </a:cubicBezTo>
                    <a:moveTo>
                      <a:pt x="32" y="208"/>
                    </a:moveTo>
                    <a:lnTo>
                      <a:pt x="176" y="96"/>
                    </a:lnTo>
                    <a:lnTo>
                      <a:pt x="0" y="0"/>
                    </a:lnTo>
                    <a:lnTo>
                      <a:pt x="32" y="208"/>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7" name="Line 176"/>
              <p:cNvSpPr>
                <a:spLocks noChangeShapeType="1"/>
              </p:cNvSpPr>
              <p:nvPr/>
            </p:nvSpPr>
            <p:spPr bwMode="auto">
              <a:xfrm flipH="1" flipV="1">
                <a:off x="4263" y="3596"/>
                <a:ext cx="212" cy="305"/>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8" name="Freeform 177"/>
              <p:cNvSpPr>
                <a:spLocks noEditPoints="1"/>
              </p:cNvSpPr>
              <p:nvPr/>
            </p:nvSpPr>
            <p:spPr bwMode="auto">
              <a:xfrm>
                <a:off x="4220" y="3459"/>
                <a:ext cx="667" cy="126"/>
              </a:xfrm>
              <a:custGeom>
                <a:avLst/>
                <a:gdLst>
                  <a:gd name="T0" fmla="*/ 7 w 2976"/>
                  <a:gd name="T1" fmla="*/ 477 h 561"/>
                  <a:gd name="T2" fmla="*/ 109 w 2976"/>
                  <a:gd name="T3" fmla="*/ 554 h 561"/>
                  <a:gd name="T4" fmla="*/ 186 w 2976"/>
                  <a:gd name="T5" fmla="*/ 452 h 561"/>
                  <a:gd name="T6" fmla="*/ 186 w 2976"/>
                  <a:gd name="T7" fmla="*/ 452 h 561"/>
                  <a:gd name="T8" fmla="*/ 84 w 2976"/>
                  <a:gd name="T9" fmla="*/ 374 h 561"/>
                  <a:gd name="T10" fmla="*/ 7 w 2976"/>
                  <a:gd name="T11" fmla="*/ 477 h 561"/>
                  <a:gd name="T12" fmla="*/ 2784 w 2976"/>
                  <a:gd name="T13" fmla="*/ 0 h 561"/>
                  <a:gd name="T14" fmla="*/ 2800 w 2976"/>
                  <a:gd name="T15" fmla="*/ 192 h 561"/>
                  <a:gd name="T16" fmla="*/ 2976 w 2976"/>
                  <a:gd name="T17" fmla="*/ 64 h 561"/>
                  <a:gd name="T18" fmla="*/ 2784 w 2976"/>
                  <a:gd name="T19"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6" h="561">
                    <a:moveTo>
                      <a:pt x="7" y="477"/>
                    </a:moveTo>
                    <a:cubicBezTo>
                      <a:pt x="13" y="526"/>
                      <a:pt x="59" y="561"/>
                      <a:pt x="109" y="554"/>
                    </a:cubicBezTo>
                    <a:cubicBezTo>
                      <a:pt x="158" y="547"/>
                      <a:pt x="193" y="502"/>
                      <a:pt x="186" y="452"/>
                    </a:cubicBezTo>
                    <a:cubicBezTo>
                      <a:pt x="186" y="452"/>
                      <a:pt x="186" y="452"/>
                      <a:pt x="186" y="452"/>
                    </a:cubicBezTo>
                    <a:cubicBezTo>
                      <a:pt x="180" y="402"/>
                      <a:pt x="134" y="368"/>
                      <a:pt x="84" y="374"/>
                    </a:cubicBezTo>
                    <a:cubicBezTo>
                      <a:pt x="35" y="381"/>
                      <a:pt x="0" y="427"/>
                      <a:pt x="7" y="477"/>
                    </a:cubicBezTo>
                    <a:close/>
                    <a:moveTo>
                      <a:pt x="2784" y="0"/>
                    </a:moveTo>
                    <a:lnTo>
                      <a:pt x="2800" y="192"/>
                    </a:lnTo>
                    <a:lnTo>
                      <a:pt x="2976" y="64"/>
                    </a:lnTo>
                    <a:lnTo>
                      <a:pt x="278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9" name="Freeform 178"/>
              <p:cNvSpPr>
                <a:spLocks noEditPoints="1"/>
              </p:cNvSpPr>
              <p:nvPr/>
            </p:nvSpPr>
            <p:spPr bwMode="auto">
              <a:xfrm>
                <a:off x="4220" y="3459"/>
                <a:ext cx="667" cy="126"/>
              </a:xfrm>
              <a:custGeom>
                <a:avLst/>
                <a:gdLst>
                  <a:gd name="T0" fmla="*/ 7 w 2976"/>
                  <a:gd name="T1" fmla="*/ 477 h 561"/>
                  <a:gd name="T2" fmla="*/ 109 w 2976"/>
                  <a:gd name="T3" fmla="*/ 554 h 561"/>
                  <a:gd name="T4" fmla="*/ 186 w 2976"/>
                  <a:gd name="T5" fmla="*/ 452 h 561"/>
                  <a:gd name="T6" fmla="*/ 186 w 2976"/>
                  <a:gd name="T7" fmla="*/ 452 h 561"/>
                  <a:gd name="T8" fmla="*/ 84 w 2976"/>
                  <a:gd name="T9" fmla="*/ 374 h 561"/>
                  <a:gd name="T10" fmla="*/ 7 w 2976"/>
                  <a:gd name="T11" fmla="*/ 477 h 561"/>
                  <a:gd name="T12" fmla="*/ 2784 w 2976"/>
                  <a:gd name="T13" fmla="*/ 0 h 561"/>
                  <a:gd name="T14" fmla="*/ 2800 w 2976"/>
                  <a:gd name="T15" fmla="*/ 192 h 561"/>
                  <a:gd name="T16" fmla="*/ 2976 w 2976"/>
                  <a:gd name="T17" fmla="*/ 64 h 561"/>
                  <a:gd name="T18" fmla="*/ 2784 w 2976"/>
                  <a:gd name="T19"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6" h="561">
                    <a:moveTo>
                      <a:pt x="7" y="477"/>
                    </a:moveTo>
                    <a:cubicBezTo>
                      <a:pt x="13" y="526"/>
                      <a:pt x="59" y="561"/>
                      <a:pt x="109" y="554"/>
                    </a:cubicBezTo>
                    <a:cubicBezTo>
                      <a:pt x="158" y="547"/>
                      <a:pt x="193" y="502"/>
                      <a:pt x="186" y="452"/>
                    </a:cubicBezTo>
                    <a:cubicBezTo>
                      <a:pt x="186" y="452"/>
                      <a:pt x="186" y="452"/>
                      <a:pt x="186" y="452"/>
                    </a:cubicBezTo>
                    <a:cubicBezTo>
                      <a:pt x="180" y="402"/>
                      <a:pt x="134" y="368"/>
                      <a:pt x="84" y="374"/>
                    </a:cubicBezTo>
                    <a:cubicBezTo>
                      <a:pt x="35" y="381"/>
                      <a:pt x="0" y="427"/>
                      <a:pt x="7" y="477"/>
                    </a:cubicBezTo>
                    <a:moveTo>
                      <a:pt x="2784" y="0"/>
                    </a:moveTo>
                    <a:lnTo>
                      <a:pt x="2800" y="192"/>
                    </a:lnTo>
                    <a:lnTo>
                      <a:pt x="2976" y="64"/>
                    </a:lnTo>
                    <a:lnTo>
                      <a:pt x="2784" y="0"/>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0" name="Line 179"/>
              <p:cNvSpPr>
                <a:spLocks noChangeShapeType="1"/>
              </p:cNvSpPr>
              <p:nvPr/>
            </p:nvSpPr>
            <p:spPr bwMode="auto">
              <a:xfrm flipV="1">
                <a:off x="4263" y="3481"/>
                <a:ext cx="581" cy="79"/>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1" name="Rectangle 180"/>
              <p:cNvSpPr>
                <a:spLocks noChangeArrowheads="1"/>
              </p:cNvSpPr>
              <p:nvPr/>
            </p:nvSpPr>
            <p:spPr bwMode="auto">
              <a:xfrm>
                <a:off x="4783" y="3373"/>
                <a:ext cx="205" cy="101"/>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62" name="Rectangle 181"/>
              <p:cNvSpPr>
                <a:spLocks noChangeArrowheads="1"/>
              </p:cNvSpPr>
              <p:nvPr/>
            </p:nvSpPr>
            <p:spPr bwMode="auto">
              <a:xfrm>
                <a:off x="4783" y="3373"/>
                <a:ext cx="205" cy="101"/>
              </a:xfrm>
              <a:prstGeom prst="rect">
                <a:avLst/>
              </a:pr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3" name="Rectangle 182"/>
              <p:cNvSpPr>
                <a:spLocks noChangeArrowheads="1"/>
              </p:cNvSpPr>
              <p:nvPr/>
            </p:nvSpPr>
            <p:spPr bwMode="auto">
              <a:xfrm>
                <a:off x="4812" y="3398"/>
                <a:ext cx="156"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dirty="0" smtClean="0">
                    <a:ln>
                      <a:noFill/>
                    </a:ln>
                    <a:solidFill>
                      <a:srgbClr val="000000"/>
                    </a:solidFill>
                    <a:effectLst/>
                    <a:latin typeface="Berlin Sans FB Demi" pitchFamily="34" charset="0"/>
                  </a:rPr>
                  <a:t>Deposito</a:t>
                </a:r>
                <a:endParaRPr kumimoji="0" lang="es-EC" sz="2000" b="0" i="0" u="none" strike="noStrike" cap="none" normalizeH="0" baseline="0" dirty="0" smtClean="0">
                  <a:ln>
                    <a:noFill/>
                  </a:ln>
                  <a:solidFill>
                    <a:schemeClr val="tx1"/>
                  </a:solidFill>
                  <a:effectLst/>
                  <a:latin typeface="Arial" pitchFamily="34" charset="0"/>
                </a:endParaRPr>
              </a:p>
            </p:txBody>
          </p:sp>
          <p:sp>
            <p:nvSpPr>
              <p:cNvPr id="64" name="Freeform 183"/>
              <p:cNvSpPr>
                <a:spLocks noEditPoints="1"/>
              </p:cNvSpPr>
              <p:nvPr/>
            </p:nvSpPr>
            <p:spPr bwMode="auto">
              <a:xfrm>
                <a:off x="4967" y="3395"/>
                <a:ext cx="412" cy="50"/>
              </a:xfrm>
              <a:custGeom>
                <a:avLst/>
                <a:gdLst>
                  <a:gd name="T0" fmla="*/ 2 w 1838"/>
                  <a:gd name="T1" fmla="*/ 135 h 224"/>
                  <a:gd name="T2" fmla="*/ 95 w 1838"/>
                  <a:gd name="T3" fmla="*/ 223 h 224"/>
                  <a:gd name="T4" fmla="*/ 183 w 1838"/>
                  <a:gd name="T5" fmla="*/ 130 h 224"/>
                  <a:gd name="T6" fmla="*/ 183 w 1838"/>
                  <a:gd name="T7" fmla="*/ 130 h 224"/>
                  <a:gd name="T8" fmla="*/ 90 w 1838"/>
                  <a:gd name="T9" fmla="*/ 42 h 224"/>
                  <a:gd name="T10" fmla="*/ 2 w 1838"/>
                  <a:gd name="T11" fmla="*/ 135 h 224"/>
                  <a:gd name="T12" fmla="*/ 1662 w 1838"/>
                  <a:gd name="T13" fmla="*/ 0 h 224"/>
                  <a:gd name="T14" fmla="*/ 1662 w 1838"/>
                  <a:gd name="T15" fmla="*/ 176 h 224"/>
                  <a:gd name="T16" fmla="*/ 1838 w 1838"/>
                  <a:gd name="T17" fmla="*/ 80 h 224"/>
                  <a:gd name="T18" fmla="*/ 1662 w 1838"/>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8" h="224">
                    <a:moveTo>
                      <a:pt x="2" y="135"/>
                    </a:moveTo>
                    <a:cubicBezTo>
                      <a:pt x="3" y="185"/>
                      <a:pt x="45" y="224"/>
                      <a:pt x="95" y="223"/>
                    </a:cubicBezTo>
                    <a:cubicBezTo>
                      <a:pt x="145" y="222"/>
                      <a:pt x="184" y="180"/>
                      <a:pt x="183" y="130"/>
                    </a:cubicBezTo>
                    <a:cubicBezTo>
                      <a:pt x="183" y="130"/>
                      <a:pt x="183" y="130"/>
                      <a:pt x="183" y="130"/>
                    </a:cubicBezTo>
                    <a:cubicBezTo>
                      <a:pt x="182" y="80"/>
                      <a:pt x="140" y="41"/>
                      <a:pt x="90" y="42"/>
                    </a:cubicBezTo>
                    <a:cubicBezTo>
                      <a:pt x="40" y="43"/>
                      <a:pt x="0" y="85"/>
                      <a:pt x="2" y="135"/>
                    </a:cubicBezTo>
                    <a:close/>
                    <a:moveTo>
                      <a:pt x="1662" y="0"/>
                    </a:moveTo>
                    <a:lnTo>
                      <a:pt x="1662" y="176"/>
                    </a:lnTo>
                    <a:lnTo>
                      <a:pt x="1838" y="80"/>
                    </a:lnTo>
                    <a:lnTo>
                      <a:pt x="166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65" name="Freeform 184"/>
              <p:cNvSpPr>
                <a:spLocks noEditPoints="1"/>
              </p:cNvSpPr>
              <p:nvPr/>
            </p:nvSpPr>
            <p:spPr bwMode="auto">
              <a:xfrm>
                <a:off x="4967" y="3395"/>
                <a:ext cx="412" cy="50"/>
              </a:xfrm>
              <a:custGeom>
                <a:avLst/>
                <a:gdLst>
                  <a:gd name="T0" fmla="*/ 2 w 1838"/>
                  <a:gd name="T1" fmla="*/ 135 h 224"/>
                  <a:gd name="T2" fmla="*/ 95 w 1838"/>
                  <a:gd name="T3" fmla="*/ 223 h 224"/>
                  <a:gd name="T4" fmla="*/ 183 w 1838"/>
                  <a:gd name="T5" fmla="*/ 130 h 224"/>
                  <a:gd name="T6" fmla="*/ 183 w 1838"/>
                  <a:gd name="T7" fmla="*/ 130 h 224"/>
                  <a:gd name="T8" fmla="*/ 90 w 1838"/>
                  <a:gd name="T9" fmla="*/ 42 h 224"/>
                  <a:gd name="T10" fmla="*/ 2 w 1838"/>
                  <a:gd name="T11" fmla="*/ 135 h 224"/>
                  <a:gd name="T12" fmla="*/ 1662 w 1838"/>
                  <a:gd name="T13" fmla="*/ 0 h 224"/>
                  <a:gd name="T14" fmla="*/ 1662 w 1838"/>
                  <a:gd name="T15" fmla="*/ 176 h 224"/>
                  <a:gd name="T16" fmla="*/ 1838 w 1838"/>
                  <a:gd name="T17" fmla="*/ 80 h 224"/>
                  <a:gd name="T18" fmla="*/ 1662 w 1838"/>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8" h="224">
                    <a:moveTo>
                      <a:pt x="2" y="135"/>
                    </a:moveTo>
                    <a:cubicBezTo>
                      <a:pt x="3" y="185"/>
                      <a:pt x="45" y="224"/>
                      <a:pt x="95" y="223"/>
                    </a:cubicBezTo>
                    <a:cubicBezTo>
                      <a:pt x="145" y="222"/>
                      <a:pt x="184" y="180"/>
                      <a:pt x="183" y="130"/>
                    </a:cubicBezTo>
                    <a:cubicBezTo>
                      <a:pt x="183" y="130"/>
                      <a:pt x="183" y="130"/>
                      <a:pt x="183" y="130"/>
                    </a:cubicBezTo>
                    <a:cubicBezTo>
                      <a:pt x="182" y="80"/>
                      <a:pt x="140" y="41"/>
                      <a:pt x="90" y="42"/>
                    </a:cubicBezTo>
                    <a:cubicBezTo>
                      <a:pt x="40" y="43"/>
                      <a:pt x="0" y="85"/>
                      <a:pt x="2" y="135"/>
                    </a:cubicBezTo>
                    <a:moveTo>
                      <a:pt x="1662" y="0"/>
                    </a:moveTo>
                    <a:lnTo>
                      <a:pt x="1662" y="176"/>
                    </a:lnTo>
                    <a:lnTo>
                      <a:pt x="1838" y="80"/>
                    </a:lnTo>
                    <a:lnTo>
                      <a:pt x="1662" y="0"/>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6" name="Line 185"/>
              <p:cNvSpPr>
                <a:spLocks noChangeShapeType="1"/>
              </p:cNvSpPr>
              <p:nvPr/>
            </p:nvSpPr>
            <p:spPr bwMode="auto">
              <a:xfrm flipV="1">
                <a:off x="5009" y="3416"/>
                <a:ext cx="330" cy="8"/>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7" name="Freeform 186"/>
              <p:cNvSpPr>
                <a:spLocks noEditPoints="1"/>
              </p:cNvSpPr>
              <p:nvPr/>
            </p:nvSpPr>
            <p:spPr bwMode="auto">
              <a:xfrm>
                <a:off x="4988" y="3424"/>
                <a:ext cx="280" cy="448"/>
              </a:xfrm>
              <a:custGeom>
                <a:avLst/>
                <a:gdLst>
                  <a:gd name="T0" fmla="*/ 1195 w 1251"/>
                  <a:gd name="T1" fmla="*/ 1972 h 1998"/>
                  <a:gd name="T2" fmla="*/ 1225 w 1251"/>
                  <a:gd name="T3" fmla="*/ 1847 h 1998"/>
                  <a:gd name="T4" fmla="*/ 1100 w 1251"/>
                  <a:gd name="T5" fmla="*/ 1817 h 1998"/>
                  <a:gd name="T6" fmla="*/ 1100 w 1251"/>
                  <a:gd name="T7" fmla="*/ 1817 h 1998"/>
                  <a:gd name="T8" fmla="*/ 1070 w 1251"/>
                  <a:gd name="T9" fmla="*/ 1941 h 1998"/>
                  <a:gd name="T10" fmla="*/ 1195 w 1251"/>
                  <a:gd name="T11" fmla="*/ 1972 h 1998"/>
                  <a:gd name="T12" fmla="*/ 16 w 1251"/>
                  <a:gd name="T13" fmla="*/ 208 h 1998"/>
                  <a:gd name="T14" fmla="*/ 176 w 1251"/>
                  <a:gd name="T15" fmla="*/ 112 h 1998"/>
                  <a:gd name="T16" fmla="*/ 0 w 1251"/>
                  <a:gd name="T17" fmla="*/ 0 h 1998"/>
                  <a:gd name="T18" fmla="*/ 16 w 1251"/>
                  <a:gd name="T19" fmla="*/ 208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1" h="1998">
                    <a:moveTo>
                      <a:pt x="1195" y="1972"/>
                    </a:moveTo>
                    <a:cubicBezTo>
                      <a:pt x="1237" y="1946"/>
                      <a:pt x="1251" y="1890"/>
                      <a:pt x="1225" y="1847"/>
                    </a:cubicBezTo>
                    <a:cubicBezTo>
                      <a:pt x="1199" y="1804"/>
                      <a:pt x="1143" y="1791"/>
                      <a:pt x="1100" y="1817"/>
                    </a:cubicBezTo>
                    <a:cubicBezTo>
                      <a:pt x="1100" y="1817"/>
                      <a:pt x="1100" y="1817"/>
                      <a:pt x="1100" y="1817"/>
                    </a:cubicBezTo>
                    <a:cubicBezTo>
                      <a:pt x="1057" y="1843"/>
                      <a:pt x="1044" y="1899"/>
                      <a:pt x="1070" y="1941"/>
                    </a:cubicBezTo>
                    <a:cubicBezTo>
                      <a:pt x="1096" y="1984"/>
                      <a:pt x="1152" y="1998"/>
                      <a:pt x="1195" y="1972"/>
                    </a:cubicBezTo>
                    <a:close/>
                    <a:moveTo>
                      <a:pt x="16" y="208"/>
                    </a:moveTo>
                    <a:lnTo>
                      <a:pt x="176" y="112"/>
                    </a:lnTo>
                    <a:lnTo>
                      <a:pt x="0" y="0"/>
                    </a:lnTo>
                    <a:lnTo>
                      <a:pt x="16" y="20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68" name="Freeform 187"/>
              <p:cNvSpPr>
                <a:spLocks noEditPoints="1"/>
              </p:cNvSpPr>
              <p:nvPr/>
            </p:nvSpPr>
            <p:spPr bwMode="auto">
              <a:xfrm>
                <a:off x="4988" y="3424"/>
                <a:ext cx="280" cy="448"/>
              </a:xfrm>
              <a:custGeom>
                <a:avLst/>
                <a:gdLst>
                  <a:gd name="T0" fmla="*/ 1195 w 1251"/>
                  <a:gd name="T1" fmla="*/ 1972 h 1998"/>
                  <a:gd name="T2" fmla="*/ 1225 w 1251"/>
                  <a:gd name="T3" fmla="*/ 1847 h 1998"/>
                  <a:gd name="T4" fmla="*/ 1100 w 1251"/>
                  <a:gd name="T5" fmla="*/ 1817 h 1998"/>
                  <a:gd name="T6" fmla="*/ 1100 w 1251"/>
                  <a:gd name="T7" fmla="*/ 1817 h 1998"/>
                  <a:gd name="T8" fmla="*/ 1070 w 1251"/>
                  <a:gd name="T9" fmla="*/ 1941 h 1998"/>
                  <a:gd name="T10" fmla="*/ 1195 w 1251"/>
                  <a:gd name="T11" fmla="*/ 1972 h 1998"/>
                  <a:gd name="T12" fmla="*/ 16 w 1251"/>
                  <a:gd name="T13" fmla="*/ 208 h 1998"/>
                  <a:gd name="T14" fmla="*/ 176 w 1251"/>
                  <a:gd name="T15" fmla="*/ 112 h 1998"/>
                  <a:gd name="T16" fmla="*/ 0 w 1251"/>
                  <a:gd name="T17" fmla="*/ 0 h 1998"/>
                  <a:gd name="T18" fmla="*/ 16 w 1251"/>
                  <a:gd name="T19" fmla="*/ 208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1" h="1998">
                    <a:moveTo>
                      <a:pt x="1195" y="1972"/>
                    </a:moveTo>
                    <a:cubicBezTo>
                      <a:pt x="1237" y="1946"/>
                      <a:pt x="1251" y="1890"/>
                      <a:pt x="1225" y="1847"/>
                    </a:cubicBezTo>
                    <a:cubicBezTo>
                      <a:pt x="1199" y="1804"/>
                      <a:pt x="1143" y="1791"/>
                      <a:pt x="1100" y="1817"/>
                    </a:cubicBezTo>
                    <a:cubicBezTo>
                      <a:pt x="1100" y="1817"/>
                      <a:pt x="1100" y="1817"/>
                      <a:pt x="1100" y="1817"/>
                    </a:cubicBezTo>
                    <a:cubicBezTo>
                      <a:pt x="1057" y="1843"/>
                      <a:pt x="1044" y="1899"/>
                      <a:pt x="1070" y="1941"/>
                    </a:cubicBezTo>
                    <a:cubicBezTo>
                      <a:pt x="1096" y="1984"/>
                      <a:pt x="1152" y="1998"/>
                      <a:pt x="1195" y="1972"/>
                    </a:cubicBezTo>
                    <a:moveTo>
                      <a:pt x="16" y="208"/>
                    </a:moveTo>
                    <a:lnTo>
                      <a:pt x="176" y="112"/>
                    </a:lnTo>
                    <a:lnTo>
                      <a:pt x="0" y="0"/>
                    </a:lnTo>
                    <a:lnTo>
                      <a:pt x="16" y="208"/>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9" name="Line 188"/>
              <p:cNvSpPr>
                <a:spLocks noChangeShapeType="1"/>
              </p:cNvSpPr>
              <p:nvPr/>
            </p:nvSpPr>
            <p:spPr bwMode="auto">
              <a:xfrm flipH="1" flipV="1">
                <a:off x="5009" y="3459"/>
                <a:ext cx="226" cy="37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grpSp>
        <p:sp>
          <p:nvSpPr>
            <p:cNvPr id="4" name="3 CuadroTexto"/>
            <p:cNvSpPr txBox="1"/>
            <p:nvPr/>
          </p:nvSpPr>
          <p:spPr>
            <a:xfrm>
              <a:off x="1185962" y="2869635"/>
              <a:ext cx="360040" cy="369332"/>
            </a:xfrm>
            <a:prstGeom prst="rect">
              <a:avLst/>
            </a:prstGeom>
            <a:noFill/>
          </p:spPr>
          <p:txBody>
            <a:bodyPr wrap="square" rtlCol="0">
              <a:spAutoFit/>
            </a:bodyPr>
            <a:lstStyle/>
            <a:p>
              <a:r>
                <a:rPr lang="es-ES" dirty="0"/>
                <a:t>2</a:t>
              </a:r>
              <a:endParaRPr lang="es-EC" dirty="0"/>
            </a:p>
          </p:txBody>
        </p:sp>
        <p:sp>
          <p:nvSpPr>
            <p:cNvPr id="71" name="70 CuadroTexto"/>
            <p:cNvSpPr txBox="1"/>
            <p:nvPr/>
          </p:nvSpPr>
          <p:spPr>
            <a:xfrm>
              <a:off x="1904550" y="2159796"/>
              <a:ext cx="484820" cy="369332"/>
            </a:xfrm>
            <a:prstGeom prst="rect">
              <a:avLst/>
            </a:prstGeom>
            <a:noFill/>
          </p:spPr>
          <p:txBody>
            <a:bodyPr wrap="square" rtlCol="0">
              <a:spAutoFit/>
            </a:bodyPr>
            <a:lstStyle/>
            <a:p>
              <a:r>
                <a:rPr lang="es-ES" dirty="0" smtClean="0"/>
                <a:t>10</a:t>
              </a:r>
              <a:endParaRPr lang="es-EC" dirty="0"/>
            </a:p>
          </p:txBody>
        </p:sp>
        <p:sp>
          <p:nvSpPr>
            <p:cNvPr id="72" name="71 CuadroTexto"/>
            <p:cNvSpPr txBox="1"/>
            <p:nvPr/>
          </p:nvSpPr>
          <p:spPr>
            <a:xfrm>
              <a:off x="3143730" y="2924281"/>
              <a:ext cx="360040" cy="369332"/>
            </a:xfrm>
            <a:prstGeom prst="rect">
              <a:avLst/>
            </a:prstGeom>
            <a:noFill/>
          </p:spPr>
          <p:txBody>
            <a:bodyPr wrap="square" rtlCol="0">
              <a:spAutoFit/>
            </a:bodyPr>
            <a:lstStyle/>
            <a:p>
              <a:r>
                <a:rPr lang="es-ES" dirty="0" smtClean="0"/>
                <a:t>6</a:t>
              </a:r>
              <a:endParaRPr lang="es-EC" dirty="0"/>
            </a:p>
          </p:txBody>
        </p:sp>
        <p:sp>
          <p:nvSpPr>
            <p:cNvPr id="73" name="72 CuadroTexto"/>
            <p:cNvSpPr txBox="1"/>
            <p:nvPr/>
          </p:nvSpPr>
          <p:spPr>
            <a:xfrm>
              <a:off x="3247600" y="3686233"/>
              <a:ext cx="360040" cy="369332"/>
            </a:xfrm>
            <a:prstGeom prst="rect">
              <a:avLst/>
            </a:prstGeom>
            <a:noFill/>
          </p:spPr>
          <p:txBody>
            <a:bodyPr wrap="square" rtlCol="0">
              <a:spAutoFit/>
            </a:bodyPr>
            <a:lstStyle/>
            <a:p>
              <a:r>
                <a:rPr lang="es-ES" dirty="0" smtClean="0"/>
                <a:t>3</a:t>
              </a:r>
              <a:endParaRPr lang="es-EC" dirty="0"/>
            </a:p>
          </p:txBody>
        </p:sp>
        <p:sp>
          <p:nvSpPr>
            <p:cNvPr id="74" name="73 CuadroTexto"/>
            <p:cNvSpPr txBox="1"/>
            <p:nvPr/>
          </p:nvSpPr>
          <p:spPr>
            <a:xfrm>
              <a:off x="3563888" y="5085184"/>
              <a:ext cx="360040" cy="369332"/>
            </a:xfrm>
            <a:prstGeom prst="rect">
              <a:avLst/>
            </a:prstGeom>
            <a:noFill/>
          </p:spPr>
          <p:txBody>
            <a:bodyPr wrap="square" rtlCol="0">
              <a:spAutoFit/>
            </a:bodyPr>
            <a:lstStyle/>
            <a:p>
              <a:r>
                <a:rPr lang="es-ES" dirty="0"/>
                <a:t>8</a:t>
              </a:r>
              <a:endParaRPr lang="es-EC" dirty="0"/>
            </a:p>
          </p:txBody>
        </p:sp>
        <p:sp>
          <p:nvSpPr>
            <p:cNvPr id="75" name="74 CuadroTexto"/>
            <p:cNvSpPr txBox="1"/>
            <p:nvPr/>
          </p:nvSpPr>
          <p:spPr>
            <a:xfrm>
              <a:off x="2624444" y="5195674"/>
              <a:ext cx="360040" cy="369332"/>
            </a:xfrm>
            <a:prstGeom prst="rect">
              <a:avLst/>
            </a:prstGeom>
            <a:noFill/>
          </p:spPr>
          <p:txBody>
            <a:bodyPr wrap="square" rtlCol="0">
              <a:spAutoFit/>
            </a:bodyPr>
            <a:lstStyle/>
            <a:p>
              <a:r>
                <a:rPr lang="es-ES" dirty="0" smtClean="0"/>
                <a:t>7</a:t>
              </a:r>
              <a:endParaRPr lang="es-EC" dirty="0"/>
            </a:p>
          </p:txBody>
        </p:sp>
        <p:sp>
          <p:nvSpPr>
            <p:cNvPr id="76" name="75 CuadroTexto"/>
            <p:cNvSpPr txBox="1"/>
            <p:nvPr/>
          </p:nvSpPr>
          <p:spPr>
            <a:xfrm>
              <a:off x="2123728" y="5518835"/>
              <a:ext cx="360040" cy="369332"/>
            </a:xfrm>
            <a:prstGeom prst="rect">
              <a:avLst/>
            </a:prstGeom>
            <a:noFill/>
          </p:spPr>
          <p:txBody>
            <a:bodyPr wrap="square" rtlCol="0">
              <a:spAutoFit/>
            </a:bodyPr>
            <a:lstStyle/>
            <a:p>
              <a:r>
                <a:rPr lang="es-ES" dirty="0" smtClean="0"/>
                <a:t>5</a:t>
              </a:r>
              <a:endParaRPr lang="es-EC" dirty="0"/>
            </a:p>
          </p:txBody>
        </p:sp>
        <p:sp>
          <p:nvSpPr>
            <p:cNvPr id="77" name="76 CuadroTexto"/>
            <p:cNvSpPr txBox="1"/>
            <p:nvPr/>
          </p:nvSpPr>
          <p:spPr>
            <a:xfrm>
              <a:off x="724619" y="5455264"/>
              <a:ext cx="360040" cy="369332"/>
            </a:xfrm>
            <a:prstGeom prst="rect">
              <a:avLst/>
            </a:prstGeom>
            <a:noFill/>
          </p:spPr>
          <p:txBody>
            <a:bodyPr wrap="square" rtlCol="0">
              <a:spAutoFit/>
            </a:bodyPr>
            <a:lstStyle/>
            <a:p>
              <a:r>
                <a:rPr lang="es-ES" dirty="0" smtClean="0"/>
                <a:t>4</a:t>
              </a:r>
              <a:endParaRPr lang="es-EC" dirty="0"/>
            </a:p>
          </p:txBody>
        </p:sp>
        <p:sp>
          <p:nvSpPr>
            <p:cNvPr id="78" name="77 CuadroTexto"/>
            <p:cNvSpPr txBox="1"/>
            <p:nvPr/>
          </p:nvSpPr>
          <p:spPr>
            <a:xfrm>
              <a:off x="287979" y="4016703"/>
              <a:ext cx="511476" cy="369332"/>
            </a:xfrm>
            <a:prstGeom prst="rect">
              <a:avLst/>
            </a:prstGeom>
            <a:noFill/>
          </p:spPr>
          <p:txBody>
            <a:bodyPr wrap="square" rtlCol="0">
              <a:spAutoFit/>
            </a:bodyPr>
            <a:lstStyle/>
            <a:p>
              <a:r>
                <a:rPr lang="es-ES" dirty="0" smtClean="0"/>
                <a:t>10</a:t>
              </a:r>
              <a:endParaRPr lang="es-EC" dirty="0"/>
            </a:p>
          </p:txBody>
        </p:sp>
      </p:grpSp>
      <p:grpSp>
        <p:nvGrpSpPr>
          <p:cNvPr id="21504" name="Group 6"/>
          <p:cNvGrpSpPr>
            <a:grpSpLocks noChangeAspect="1"/>
          </p:cNvGrpSpPr>
          <p:nvPr/>
        </p:nvGrpSpPr>
        <p:grpSpPr bwMode="auto">
          <a:xfrm>
            <a:off x="4995490" y="2225430"/>
            <a:ext cx="3536950" cy="3472984"/>
            <a:chOff x="2880" y="1369"/>
            <a:chExt cx="2268" cy="2268"/>
          </a:xfrm>
        </p:grpSpPr>
        <p:sp>
          <p:nvSpPr>
            <p:cNvPr id="21505" name="AutoShape 5"/>
            <p:cNvSpPr>
              <a:spLocks noChangeAspect="1" noChangeArrowheads="1" noTextEdit="1"/>
            </p:cNvSpPr>
            <p:nvPr/>
          </p:nvSpPr>
          <p:spPr bwMode="auto">
            <a:xfrm>
              <a:off x="2880" y="1369"/>
              <a:ext cx="2268" cy="2268"/>
            </a:xfrm>
            <a:prstGeom prst="rect">
              <a:avLst/>
            </a:prstGeom>
            <a:solidFill>
              <a:srgbClr val="FFFFFF"/>
            </a:solidFill>
            <a:ln w="19050">
              <a:solidFill>
                <a:schemeClr val="tx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21507" name="Freeform 7"/>
            <p:cNvSpPr>
              <a:spLocks/>
            </p:cNvSpPr>
            <p:nvPr/>
          </p:nvSpPr>
          <p:spPr bwMode="auto">
            <a:xfrm>
              <a:off x="3647" y="1910"/>
              <a:ext cx="129" cy="133"/>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2"/>
                    <a:pt x="81" y="0"/>
                    <a:pt x="181" y="0"/>
                  </a:cubicBezTo>
                  <a:cubicBezTo>
                    <a:pt x="281" y="0"/>
                    <a:pt x="362" y="82"/>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508" name="Freeform 8"/>
            <p:cNvSpPr>
              <a:spLocks/>
            </p:cNvSpPr>
            <p:nvPr/>
          </p:nvSpPr>
          <p:spPr bwMode="auto">
            <a:xfrm>
              <a:off x="3647" y="1910"/>
              <a:ext cx="129" cy="133"/>
            </a:xfrm>
            <a:custGeom>
              <a:avLst/>
              <a:gdLst>
                <a:gd name="T0" fmla="*/ 0 w 129"/>
                <a:gd name="T1" fmla="*/ 67 h 133"/>
                <a:gd name="T2" fmla="*/ 64 w 129"/>
                <a:gd name="T3" fmla="*/ 0 h 133"/>
                <a:gd name="T4" fmla="*/ 129 w 129"/>
                <a:gd name="T5" fmla="*/ 67 h 133"/>
                <a:gd name="T6" fmla="*/ 129 w 129"/>
                <a:gd name="T7" fmla="*/ 67 h 133"/>
                <a:gd name="T8" fmla="*/ 64 w 129"/>
                <a:gd name="T9" fmla="*/ 133 h 133"/>
                <a:gd name="T10" fmla="*/ 0 w 129"/>
                <a:gd name="T11" fmla="*/ 67 h 133"/>
              </a:gdLst>
              <a:ahLst/>
              <a:cxnLst>
                <a:cxn ang="0">
                  <a:pos x="T0" y="T1"/>
                </a:cxn>
                <a:cxn ang="0">
                  <a:pos x="T2" y="T3"/>
                </a:cxn>
                <a:cxn ang="0">
                  <a:pos x="T4" y="T5"/>
                </a:cxn>
                <a:cxn ang="0">
                  <a:pos x="T6" y="T7"/>
                </a:cxn>
                <a:cxn ang="0">
                  <a:pos x="T8" y="T9"/>
                </a:cxn>
                <a:cxn ang="0">
                  <a:pos x="T10" y="T11"/>
                </a:cxn>
              </a:cxnLst>
              <a:rect l="0" t="0" r="r" b="b"/>
              <a:pathLst>
                <a:path w="129" h="133">
                  <a:moveTo>
                    <a:pt x="0" y="67"/>
                  </a:moveTo>
                  <a:cubicBezTo>
                    <a:pt x="0" y="30"/>
                    <a:pt x="29" y="0"/>
                    <a:pt x="64" y="0"/>
                  </a:cubicBezTo>
                  <a:cubicBezTo>
                    <a:pt x="100" y="0"/>
                    <a:pt x="129" y="30"/>
                    <a:pt x="129" y="67"/>
                  </a:cubicBezTo>
                  <a:cubicBezTo>
                    <a:pt x="129" y="67"/>
                    <a:pt x="129" y="67"/>
                    <a:pt x="129" y="67"/>
                  </a:cubicBezTo>
                  <a:cubicBezTo>
                    <a:pt x="129" y="104"/>
                    <a:pt x="100" y="133"/>
                    <a:pt x="64" y="133"/>
                  </a:cubicBezTo>
                  <a:cubicBezTo>
                    <a:pt x="29" y="133"/>
                    <a:pt x="0" y="104"/>
                    <a:pt x="0" y="67"/>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09" name="Freeform 9"/>
            <p:cNvSpPr>
              <a:spLocks noEditPoints="1"/>
            </p:cNvSpPr>
            <p:nvPr/>
          </p:nvSpPr>
          <p:spPr bwMode="auto">
            <a:xfrm>
              <a:off x="3710" y="1943"/>
              <a:ext cx="336" cy="67"/>
            </a:xfrm>
            <a:custGeom>
              <a:avLst/>
              <a:gdLst>
                <a:gd name="T0" fmla="*/ 942 w 942"/>
                <a:gd name="T1" fmla="*/ 92 h 182"/>
                <a:gd name="T2" fmla="*/ 852 w 942"/>
                <a:gd name="T3" fmla="*/ 1 h 182"/>
                <a:gd name="T4" fmla="*/ 761 w 942"/>
                <a:gd name="T5" fmla="*/ 92 h 182"/>
                <a:gd name="T6" fmla="*/ 761 w 942"/>
                <a:gd name="T7" fmla="*/ 92 h 182"/>
                <a:gd name="T8" fmla="*/ 852 w 942"/>
                <a:gd name="T9" fmla="*/ 182 h 182"/>
                <a:gd name="T10" fmla="*/ 942 w 942"/>
                <a:gd name="T11" fmla="*/ 92 h 182"/>
                <a:gd name="T12" fmla="*/ 192 w 942"/>
                <a:gd name="T13" fmla="*/ 176 h 182"/>
                <a:gd name="T14" fmla="*/ 192 w 942"/>
                <a:gd name="T15" fmla="*/ 0 h 182"/>
                <a:gd name="T16" fmla="*/ 0 w 942"/>
                <a:gd name="T17" fmla="*/ 96 h 182"/>
                <a:gd name="T18" fmla="*/ 192 w 942"/>
                <a:gd name="T19" fmla="*/ 1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182">
                  <a:moveTo>
                    <a:pt x="942" y="92"/>
                  </a:moveTo>
                  <a:cubicBezTo>
                    <a:pt x="942" y="42"/>
                    <a:pt x="902" y="1"/>
                    <a:pt x="852" y="1"/>
                  </a:cubicBezTo>
                  <a:cubicBezTo>
                    <a:pt x="801" y="1"/>
                    <a:pt x="761" y="42"/>
                    <a:pt x="761" y="92"/>
                  </a:cubicBezTo>
                  <a:cubicBezTo>
                    <a:pt x="761" y="92"/>
                    <a:pt x="761" y="92"/>
                    <a:pt x="761" y="92"/>
                  </a:cubicBezTo>
                  <a:cubicBezTo>
                    <a:pt x="761" y="142"/>
                    <a:pt x="801" y="182"/>
                    <a:pt x="852" y="182"/>
                  </a:cubicBezTo>
                  <a:cubicBezTo>
                    <a:pt x="902" y="182"/>
                    <a:pt x="942" y="142"/>
                    <a:pt x="942" y="92"/>
                  </a:cubicBezTo>
                  <a:close/>
                  <a:moveTo>
                    <a:pt x="192" y="176"/>
                  </a:moveTo>
                  <a:lnTo>
                    <a:pt x="192" y="0"/>
                  </a:lnTo>
                  <a:lnTo>
                    <a:pt x="0" y="96"/>
                  </a:lnTo>
                  <a:lnTo>
                    <a:pt x="192"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510" name="Freeform 10"/>
            <p:cNvSpPr>
              <a:spLocks noEditPoints="1"/>
            </p:cNvSpPr>
            <p:nvPr/>
          </p:nvSpPr>
          <p:spPr bwMode="auto">
            <a:xfrm>
              <a:off x="3710" y="1943"/>
              <a:ext cx="336" cy="67"/>
            </a:xfrm>
            <a:custGeom>
              <a:avLst/>
              <a:gdLst>
                <a:gd name="T0" fmla="*/ 942 w 942"/>
                <a:gd name="T1" fmla="*/ 92 h 182"/>
                <a:gd name="T2" fmla="*/ 852 w 942"/>
                <a:gd name="T3" fmla="*/ 1 h 182"/>
                <a:gd name="T4" fmla="*/ 761 w 942"/>
                <a:gd name="T5" fmla="*/ 92 h 182"/>
                <a:gd name="T6" fmla="*/ 761 w 942"/>
                <a:gd name="T7" fmla="*/ 92 h 182"/>
                <a:gd name="T8" fmla="*/ 852 w 942"/>
                <a:gd name="T9" fmla="*/ 182 h 182"/>
                <a:gd name="T10" fmla="*/ 942 w 942"/>
                <a:gd name="T11" fmla="*/ 92 h 182"/>
                <a:gd name="T12" fmla="*/ 192 w 942"/>
                <a:gd name="T13" fmla="*/ 176 h 182"/>
                <a:gd name="T14" fmla="*/ 192 w 942"/>
                <a:gd name="T15" fmla="*/ 0 h 182"/>
                <a:gd name="T16" fmla="*/ 0 w 942"/>
                <a:gd name="T17" fmla="*/ 96 h 182"/>
                <a:gd name="T18" fmla="*/ 192 w 942"/>
                <a:gd name="T19" fmla="*/ 1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182">
                  <a:moveTo>
                    <a:pt x="942" y="92"/>
                  </a:moveTo>
                  <a:cubicBezTo>
                    <a:pt x="942" y="42"/>
                    <a:pt x="902" y="1"/>
                    <a:pt x="852" y="1"/>
                  </a:cubicBezTo>
                  <a:cubicBezTo>
                    <a:pt x="801" y="1"/>
                    <a:pt x="761" y="42"/>
                    <a:pt x="761" y="92"/>
                  </a:cubicBezTo>
                  <a:cubicBezTo>
                    <a:pt x="761" y="92"/>
                    <a:pt x="761" y="92"/>
                    <a:pt x="761" y="92"/>
                  </a:cubicBezTo>
                  <a:cubicBezTo>
                    <a:pt x="761" y="142"/>
                    <a:pt x="801" y="182"/>
                    <a:pt x="852" y="182"/>
                  </a:cubicBezTo>
                  <a:cubicBezTo>
                    <a:pt x="902" y="182"/>
                    <a:pt x="942" y="142"/>
                    <a:pt x="942" y="92"/>
                  </a:cubicBezTo>
                  <a:moveTo>
                    <a:pt x="192" y="176"/>
                  </a:moveTo>
                  <a:lnTo>
                    <a:pt x="192" y="0"/>
                  </a:lnTo>
                  <a:lnTo>
                    <a:pt x="0" y="96"/>
                  </a:lnTo>
                  <a:lnTo>
                    <a:pt x="192" y="176"/>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11" name="Line 11"/>
            <p:cNvSpPr>
              <a:spLocks noChangeShapeType="1"/>
            </p:cNvSpPr>
            <p:nvPr/>
          </p:nvSpPr>
          <p:spPr bwMode="auto">
            <a:xfrm flipH="1">
              <a:off x="3778" y="1979"/>
              <a:ext cx="206" cy="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12" name="Freeform 12"/>
            <p:cNvSpPr>
              <a:spLocks/>
            </p:cNvSpPr>
            <p:nvPr/>
          </p:nvSpPr>
          <p:spPr bwMode="auto">
            <a:xfrm>
              <a:off x="4209" y="1379"/>
              <a:ext cx="130" cy="133"/>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2"/>
                    <a:pt x="281"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513" name="Freeform 13"/>
            <p:cNvSpPr>
              <a:spLocks/>
            </p:cNvSpPr>
            <p:nvPr/>
          </p:nvSpPr>
          <p:spPr bwMode="auto">
            <a:xfrm>
              <a:off x="4209" y="1379"/>
              <a:ext cx="130" cy="133"/>
            </a:xfrm>
            <a:custGeom>
              <a:avLst/>
              <a:gdLst>
                <a:gd name="T0" fmla="*/ 0 w 130"/>
                <a:gd name="T1" fmla="*/ 66 h 133"/>
                <a:gd name="T2" fmla="*/ 65 w 130"/>
                <a:gd name="T3" fmla="*/ 0 h 133"/>
                <a:gd name="T4" fmla="*/ 130 w 130"/>
                <a:gd name="T5" fmla="*/ 66 h 133"/>
                <a:gd name="T6" fmla="*/ 130 w 130"/>
                <a:gd name="T7" fmla="*/ 66 h 133"/>
                <a:gd name="T8" fmla="*/ 65 w 130"/>
                <a:gd name="T9" fmla="*/ 133 h 133"/>
                <a:gd name="T10" fmla="*/ 0 w 130"/>
                <a:gd name="T11" fmla="*/ 66 h 133"/>
              </a:gdLst>
              <a:ahLst/>
              <a:cxnLst>
                <a:cxn ang="0">
                  <a:pos x="T0" y="T1"/>
                </a:cxn>
                <a:cxn ang="0">
                  <a:pos x="T2" y="T3"/>
                </a:cxn>
                <a:cxn ang="0">
                  <a:pos x="T4" y="T5"/>
                </a:cxn>
                <a:cxn ang="0">
                  <a:pos x="T6" y="T7"/>
                </a:cxn>
                <a:cxn ang="0">
                  <a:pos x="T8" y="T9"/>
                </a:cxn>
                <a:cxn ang="0">
                  <a:pos x="T10" y="T11"/>
                </a:cxn>
              </a:cxnLst>
              <a:rect l="0" t="0" r="r" b="b"/>
              <a:pathLst>
                <a:path w="130" h="133">
                  <a:moveTo>
                    <a:pt x="0" y="66"/>
                  </a:moveTo>
                  <a:cubicBezTo>
                    <a:pt x="0" y="30"/>
                    <a:pt x="29" y="0"/>
                    <a:pt x="65" y="0"/>
                  </a:cubicBezTo>
                  <a:cubicBezTo>
                    <a:pt x="100" y="0"/>
                    <a:pt x="130" y="30"/>
                    <a:pt x="130" y="66"/>
                  </a:cubicBezTo>
                  <a:cubicBezTo>
                    <a:pt x="130" y="66"/>
                    <a:pt x="130" y="66"/>
                    <a:pt x="130" y="66"/>
                  </a:cubicBezTo>
                  <a:cubicBezTo>
                    <a:pt x="130" y="103"/>
                    <a:pt x="100" y="133"/>
                    <a:pt x="65" y="133"/>
                  </a:cubicBezTo>
                  <a:cubicBezTo>
                    <a:pt x="29" y="133"/>
                    <a:pt x="0" y="103"/>
                    <a:pt x="0" y="66"/>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14" name="Freeform 14"/>
            <p:cNvSpPr>
              <a:spLocks/>
            </p:cNvSpPr>
            <p:nvPr/>
          </p:nvSpPr>
          <p:spPr bwMode="auto">
            <a:xfrm>
              <a:off x="4641" y="1910"/>
              <a:ext cx="130" cy="133"/>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2" y="0"/>
                    <a:pt x="182" y="0"/>
                  </a:cubicBezTo>
                  <a:cubicBezTo>
                    <a:pt x="282" y="0"/>
                    <a:pt x="363" y="82"/>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515" name="Freeform 15"/>
            <p:cNvSpPr>
              <a:spLocks/>
            </p:cNvSpPr>
            <p:nvPr/>
          </p:nvSpPr>
          <p:spPr bwMode="auto">
            <a:xfrm>
              <a:off x="4641" y="1910"/>
              <a:ext cx="130" cy="133"/>
            </a:xfrm>
            <a:custGeom>
              <a:avLst/>
              <a:gdLst>
                <a:gd name="T0" fmla="*/ 0 w 130"/>
                <a:gd name="T1" fmla="*/ 67 h 133"/>
                <a:gd name="T2" fmla="*/ 65 w 130"/>
                <a:gd name="T3" fmla="*/ 0 h 133"/>
                <a:gd name="T4" fmla="*/ 130 w 130"/>
                <a:gd name="T5" fmla="*/ 67 h 133"/>
                <a:gd name="T6" fmla="*/ 130 w 130"/>
                <a:gd name="T7" fmla="*/ 67 h 133"/>
                <a:gd name="T8" fmla="*/ 65 w 130"/>
                <a:gd name="T9" fmla="*/ 133 h 133"/>
                <a:gd name="T10" fmla="*/ 0 w 130"/>
                <a:gd name="T11" fmla="*/ 67 h 133"/>
              </a:gdLst>
              <a:ahLst/>
              <a:cxnLst>
                <a:cxn ang="0">
                  <a:pos x="T0" y="T1"/>
                </a:cxn>
                <a:cxn ang="0">
                  <a:pos x="T2" y="T3"/>
                </a:cxn>
                <a:cxn ang="0">
                  <a:pos x="T4" y="T5"/>
                </a:cxn>
                <a:cxn ang="0">
                  <a:pos x="T6" y="T7"/>
                </a:cxn>
                <a:cxn ang="0">
                  <a:pos x="T8" y="T9"/>
                </a:cxn>
                <a:cxn ang="0">
                  <a:pos x="T10" y="T11"/>
                </a:cxn>
              </a:cxnLst>
              <a:rect l="0" t="0" r="r" b="b"/>
              <a:pathLst>
                <a:path w="130" h="133">
                  <a:moveTo>
                    <a:pt x="0" y="67"/>
                  </a:moveTo>
                  <a:cubicBezTo>
                    <a:pt x="0" y="30"/>
                    <a:pt x="29" y="0"/>
                    <a:pt x="65" y="0"/>
                  </a:cubicBezTo>
                  <a:cubicBezTo>
                    <a:pt x="101" y="0"/>
                    <a:pt x="130" y="30"/>
                    <a:pt x="130" y="67"/>
                  </a:cubicBezTo>
                  <a:cubicBezTo>
                    <a:pt x="130" y="67"/>
                    <a:pt x="130" y="67"/>
                    <a:pt x="130" y="67"/>
                  </a:cubicBezTo>
                  <a:cubicBezTo>
                    <a:pt x="130" y="104"/>
                    <a:pt x="101" y="133"/>
                    <a:pt x="65" y="133"/>
                  </a:cubicBezTo>
                  <a:cubicBezTo>
                    <a:pt x="29" y="133"/>
                    <a:pt x="0" y="104"/>
                    <a:pt x="0" y="67"/>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16" name="Freeform 16"/>
            <p:cNvSpPr>
              <a:spLocks/>
            </p:cNvSpPr>
            <p:nvPr/>
          </p:nvSpPr>
          <p:spPr bwMode="auto">
            <a:xfrm>
              <a:off x="4706" y="2442"/>
              <a:ext cx="130" cy="133"/>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1"/>
                    <a:pt x="281"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517" name="Freeform 17"/>
            <p:cNvSpPr>
              <a:spLocks/>
            </p:cNvSpPr>
            <p:nvPr/>
          </p:nvSpPr>
          <p:spPr bwMode="auto">
            <a:xfrm>
              <a:off x="4706" y="2442"/>
              <a:ext cx="130" cy="133"/>
            </a:xfrm>
            <a:custGeom>
              <a:avLst/>
              <a:gdLst>
                <a:gd name="T0" fmla="*/ 0 w 130"/>
                <a:gd name="T1" fmla="*/ 67 h 133"/>
                <a:gd name="T2" fmla="*/ 65 w 130"/>
                <a:gd name="T3" fmla="*/ 0 h 133"/>
                <a:gd name="T4" fmla="*/ 130 w 130"/>
                <a:gd name="T5" fmla="*/ 67 h 133"/>
                <a:gd name="T6" fmla="*/ 130 w 130"/>
                <a:gd name="T7" fmla="*/ 67 h 133"/>
                <a:gd name="T8" fmla="*/ 65 w 130"/>
                <a:gd name="T9" fmla="*/ 133 h 133"/>
                <a:gd name="T10" fmla="*/ 0 w 130"/>
                <a:gd name="T11" fmla="*/ 67 h 133"/>
              </a:gdLst>
              <a:ahLst/>
              <a:cxnLst>
                <a:cxn ang="0">
                  <a:pos x="T0" y="T1"/>
                </a:cxn>
                <a:cxn ang="0">
                  <a:pos x="T2" y="T3"/>
                </a:cxn>
                <a:cxn ang="0">
                  <a:pos x="T4" y="T5"/>
                </a:cxn>
                <a:cxn ang="0">
                  <a:pos x="T6" y="T7"/>
                </a:cxn>
                <a:cxn ang="0">
                  <a:pos x="T8" y="T9"/>
                </a:cxn>
                <a:cxn ang="0">
                  <a:pos x="T10" y="T11"/>
                </a:cxn>
              </a:cxnLst>
              <a:rect l="0" t="0" r="r" b="b"/>
              <a:pathLst>
                <a:path w="130" h="133">
                  <a:moveTo>
                    <a:pt x="0" y="67"/>
                  </a:moveTo>
                  <a:cubicBezTo>
                    <a:pt x="0" y="30"/>
                    <a:pt x="29" y="0"/>
                    <a:pt x="65" y="0"/>
                  </a:cubicBezTo>
                  <a:cubicBezTo>
                    <a:pt x="101" y="0"/>
                    <a:pt x="130" y="30"/>
                    <a:pt x="130" y="67"/>
                  </a:cubicBezTo>
                  <a:cubicBezTo>
                    <a:pt x="130" y="67"/>
                    <a:pt x="130" y="67"/>
                    <a:pt x="130" y="67"/>
                  </a:cubicBezTo>
                  <a:cubicBezTo>
                    <a:pt x="130" y="103"/>
                    <a:pt x="101" y="133"/>
                    <a:pt x="65" y="133"/>
                  </a:cubicBezTo>
                  <a:cubicBezTo>
                    <a:pt x="29" y="133"/>
                    <a:pt x="0" y="103"/>
                    <a:pt x="0" y="67"/>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18" name="Freeform 18"/>
            <p:cNvSpPr>
              <a:spLocks/>
            </p:cNvSpPr>
            <p:nvPr/>
          </p:nvSpPr>
          <p:spPr bwMode="auto">
            <a:xfrm>
              <a:off x="4490" y="3151"/>
              <a:ext cx="130" cy="133"/>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1"/>
                    <a:pt x="282"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519" name="Freeform 19"/>
            <p:cNvSpPr>
              <a:spLocks/>
            </p:cNvSpPr>
            <p:nvPr/>
          </p:nvSpPr>
          <p:spPr bwMode="auto">
            <a:xfrm>
              <a:off x="4490" y="3151"/>
              <a:ext cx="130" cy="133"/>
            </a:xfrm>
            <a:custGeom>
              <a:avLst/>
              <a:gdLst>
                <a:gd name="T0" fmla="*/ 0 w 130"/>
                <a:gd name="T1" fmla="*/ 66 h 133"/>
                <a:gd name="T2" fmla="*/ 65 w 130"/>
                <a:gd name="T3" fmla="*/ 0 h 133"/>
                <a:gd name="T4" fmla="*/ 130 w 130"/>
                <a:gd name="T5" fmla="*/ 66 h 133"/>
                <a:gd name="T6" fmla="*/ 130 w 130"/>
                <a:gd name="T7" fmla="*/ 66 h 133"/>
                <a:gd name="T8" fmla="*/ 65 w 130"/>
                <a:gd name="T9" fmla="*/ 133 h 133"/>
                <a:gd name="T10" fmla="*/ 0 w 130"/>
                <a:gd name="T11" fmla="*/ 66 h 133"/>
              </a:gdLst>
              <a:ahLst/>
              <a:cxnLst>
                <a:cxn ang="0">
                  <a:pos x="T0" y="T1"/>
                </a:cxn>
                <a:cxn ang="0">
                  <a:pos x="T2" y="T3"/>
                </a:cxn>
                <a:cxn ang="0">
                  <a:pos x="T4" y="T5"/>
                </a:cxn>
                <a:cxn ang="0">
                  <a:pos x="T6" y="T7"/>
                </a:cxn>
                <a:cxn ang="0">
                  <a:pos x="T8" y="T9"/>
                </a:cxn>
                <a:cxn ang="0">
                  <a:pos x="T10" y="T11"/>
                </a:cxn>
              </a:cxnLst>
              <a:rect l="0" t="0" r="r" b="b"/>
              <a:pathLst>
                <a:path w="130" h="133">
                  <a:moveTo>
                    <a:pt x="0" y="66"/>
                  </a:moveTo>
                  <a:cubicBezTo>
                    <a:pt x="0" y="30"/>
                    <a:pt x="29" y="0"/>
                    <a:pt x="65" y="0"/>
                  </a:cubicBezTo>
                  <a:cubicBezTo>
                    <a:pt x="101" y="0"/>
                    <a:pt x="130" y="30"/>
                    <a:pt x="130" y="66"/>
                  </a:cubicBezTo>
                  <a:cubicBezTo>
                    <a:pt x="130" y="66"/>
                    <a:pt x="130" y="66"/>
                    <a:pt x="130" y="66"/>
                  </a:cubicBezTo>
                  <a:cubicBezTo>
                    <a:pt x="130" y="103"/>
                    <a:pt x="101" y="133"/>
                    <a:pt x="65" y="133"/>
                  </a:cubicBezTo>
                  <a:cubicBezTo>
                    <a:pt x="29" y="133"/>
                    <a:pt x="0" y="103"/>
                    <a:pt x="0" y="66"/>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20" name="Freeform 20"/>
            <p:cNvSpPr>
              <a:spLocks/>
            </p:cNvSpPr>
            <p:nvPr/>
          </p:nvSpPr>
          <p:spPr bwMode="auto">
            <a:xfrm>
              <a:off x="4014" y="3494"/>
              <a:ext cx="130" cy="133"/>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1"/>
                    <a:pt x="81" y="0"/>
                    <a:pt x="181" y="0"/>
                  </a:cubicBezTo>
                  <a:cubicBezTo>
                    <a:pt x="281" y="0"/>
                    <a:pt x="362" y="81"/>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521" name="Freeform 21"/>
            <p:cNvSpPr>
              <a:spLocks/>
            </p:cNvSpPr>
            <p:nvPr/>
          </p:nvSpPr>
          <p:spPr bwMode="auto">
            <a:xfrm>
              <a:off x="4014" y="3494"/>
              <a:ext cx="130" cy="133"/>
            </a:xfrm>
            <a:custGeom>
              <a:avLst/>
              <a:gdLst>
                <a:gd name="T0" fmla="*/ 0 w 130"/>
                <a:gd name="T1" fmla="*/ 67 h 133"/>
                <a:gd name="T2" fmla="*/ 65 w 130"/>
                <a:gd name="T3" fmla="*/ 0 h 133"/>
                <a:gd name="T4" fmla="*/ 130 w 130"/>
                <a:gd name="T5" fmla="*/ 67 h 133"/>
                <a:gd name="T6" fmla="*/ 130 w 130"/>
                <a:gd name="T7" fmla="*/ 67 h 133"/>
                <a:gd name="T8" fmla="*/ 65 w 130"/>
                <a:gd name="T9" fmla="*/ 133 h 133"/>
                <a:gd name="T10" fmla="*/ 0 w 130"/>
                <a:gd name="T11" fmla="*/ 67 h 133"/>
              </a:gdLst>
              <a:ahLst/>
              <a:cxnLst>
                <a:cxn ang="0">
                  <a:pos x="T0" y="T1"/>
                </a:cxn>
                <a:cxn ang="0">
                  <a:pos x="T2" y="T3"/>
                </a:cxn>
                <a:cxn ang="0">
                  <a:pos x="T4" y="T5"/>
                </a:cxn>
                <a:cxn ang="0">
                  <a:pos x="T6" y="T7"/>
                </a:cxn>
                <a:cxn ang="0">
                  <a:pos x="T8" y="T9"/>
                </a:cxn>
                <a:cxn ang="0">
                  <a:pos x="T10" y="T11"/>
                </a:cxn>
              </a:cxnLst>
              <a:rect l="0" t="0" r="r" b="b"/>
              <a:pathLst>
                <a:path w="130" h="133">
                  <a:moveTo>
                    <a:pt x="0" y="67"/>
                  </a:moveTo>
                  <a:cubicBezTo>
                    <a:pt x="0" y="30"/>
                    <a:pt x="29" y="0"/>
                    <a:pt x="65" y="0"/>
                  </a:cubicBezTo>
                  <a:cubicBezTo>
                    <a:pt x="101" y="0"/>
                    <a:pt x="130" y="30"/>
                    <a:pt x="130" y="67"/>
                  </a:cubicBezTo>
                  <a:cubicBezTo>
                    <a:pt x="130" y="67"/>
                    <a:pt x="130" y="67"/>
                    <a:pt x="130" y="67"/>
                  </a:cubicBezTo>
                  <a:cubicBezTo>
                    <a:pt x="130" y="104"/>
                    <a:pt x="101" y="133"/>
                    <a:pt x="65" y="133"/>
                  </a:cubicBezTo>
                  <a:cubicBezTo>
                    <a:pt x="29" y="133"/>
                    <a:pt x="0" y="104"/>
                    <a:pt x="0" y="67"/>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22" name="Freeform 22"/>
            <p:cNvSpPr>
              <a:spLocks/>
            </p:cNvSpPr>
            <p:nvPr/>
          </p:nvSpPr>
          <p:spPr bwMode="auto">
            <a:xfrm>
              <a:off x="3279" y="3262"/>
              <a:ext cx="130" cy="133"/>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1"/>
                    <a:pt x="81" y="0"/>
                    <a:pt x="181" y="0"/>
                  </a:cubicBezTo>
                  <a:cubicBezTo>
                    <a:pt x="281" y="0"/>
                    <a:pt x="362" y="81"/>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523" name="Freeform 23"/>
            <p:cNvSpPr>
              <a:spLocks/>
            </p:cNvSpPr>
            <p:nvPr/>
          </p:nvSpPr>
          <p:spPr bwMode="auto">
            <a:xfrm>
              <a:off x="3279" y="3262"/>
              <a:ext cx="130" cy="133"/>
            </a:xfrm>
            <a:custGeom>
              <a:avLst/>
              <a:gdLst>
                <a:gd name="T0" fmla="*/ 0 w 130"/>
                <a:gd name="T1" fmla="*/ 66 h 133"/>
                <a:gd name="T2" fmla="*/ 65 w 130"/>
                <a:gd name="T3" fmla="*/ 0 h 133"/>
                <a:gd name="T4" fmla="*/ 130 w 130"/>
                <a:gd name="T5" fmla="*/ 66 h 133"/>
                <a:gd name="T6" fmla="*/ 130 w 130"/>
                <a:gd name="T7" fmla="*/ 66 h 133"/>
                <a:gd name="T8" fmla="*/ 65 w 130"/>
                <a:gd name="T9" fmla="*/ 133 h 133"/>
                <a:gd name="T10" fmla="*/ 0 w 130"/>
                <a:gd name="T11" fmla="*/ 66 h 133"/>
              </a:gdLst>
              <a:ahLst/>
              <a:cxnLst>
                <a:cxn ang="0">
                  <a:pos x="T0" y="T1"/>
                </a:cxn>
                <a:cxn ang="0">
                  <a:pos x="T2" y="T3"/>
                </a:cxn>
                <a:cxn ang="0">
                  <a:pos x="T4" y="T5"/>
                </a:cxn>
                <a:cxn ang="0">
                  <a:pos x="T6" y="T7"/>
                </a:cxn>
                <a:cxn ang="0">
                  <a:pos x="T8" y="T9"/>
                </a:cxn>
                <a:cxn ang="0">
                  <a:pos x="T10" y="T11"/>
                </a:cxn>
              </a:cxnLst>
              <a:rect l="0" t="0" r="r" b="b"/>
              <a:pathLst>
                <a:path w="130" h="133">
                  <a:moveTo>
                    <a:pt x="0" y="66"/>
                  </a:moveTo>
                  <a:cubicBezTo>
                    <a:pt x="0" y="29"/>
                    <a:pt x="29" y="0"/>
                    <a:pt x="65" y="0"/>
                  </a:cubicBezTo>
                  <a:cubicBezTo>
                    <a:pt x="101" y="0"/>
                    <a:pt x="130" y="29"/>
                    <a:pt x="130" y="66"/>
                  </a:cubicBezTo>
                  <a:cubicBezTo>
                    <a:pt x="130" y="66"/>
                    <a:pt x="130" y="66"/>
                    <a:pt x="130" y="66"/>
                  </a:cubicBezTo>
                  <a:cubicBezTo>
                    <a:pt x="130" y="103"/>
                    <a:pt x="101" y="133"/>
                    <a:pt x="65" y="133"/>
                  </a:cubicBezTo>
                  <a:cubicBezTo>
                    <a:pt x="29" y="133"/>
                    <a:pt x="0" y="103"/>
                    <a:pt x="0" y="66"/>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24" name="Freeform 24"/>
            <p:cNvSpPr>
              <a:spLocks/>
            </p:cNvSpPr>
            <p:nvPr/>
          </p:nvSpPr>
          <p:spPr bwMode="auto">
            <a:xfrm>
              <a:off x="5009" y="3084"/>
              <a:ext cx="130" cy="133"/>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2" y="0"/>
                    <a:pt x="182" y="0"/>
                  </a:cubicBezTo>
                  <a:cubicBezTo>
                    <a:pt x="282" y="0"/>
                    <a:pt x="363" y="82"/>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525" name="Freeform 25"/>
            <p:cNvSpPr>
              <a:spLocks/>
            </p:cNvSpPr>
            <p:nvPr/>
          </p:nvSpPr>
          <p:spPr bwMode="auto">
            <a:xfrm>
              <a:off x="5009" y="3084"/>
              <a:ext cx="130" cy="133"/>
            </a:xfrm>
            <a:custGeom>
              <a:avLst/>
              <a:gdLst>
                <a:gd name="T0" fmla="*/ 0 w 130"/>
                <a:gd name="T1" fmla="*/ 67 h 133"/>
                <a:gd name="T2" fmla="*/ 65 w 130"/>
                <a:gd name="T3" fmla="*/ 0 h 133"/>
                <a:gd name="T4" fmla="*/ 130 w 130"/>
                <a:gd name="T5" fmla="*/ 67 h 133"/>
                <a:gd name="T6" fmla="*/ 130 w 130"/>
                <a:gd name="T7" fmla="*/ 67 h 133"/>
                <a:gd name="T8" fmla="*/ 65 w 130"/>
                <a:gd name="T9" fmla="*/ 133 h 133"/>
                <a:gd name="T10" fmla="*/ 0 w 130"/>
                <a:gd name="T11" fmla="*/ 67 h 133"/>
              </a:gdLst>
              <a:ahLst/>
              <a:cxnLst>
                <a:cxn ang="0">
                  <a:pos x="T0" y="T1"/>
                </a:cxn>
                <a:cxn ang="0">
                  <a:pos x="T2" y="T3"/>
                </a:cxn>
                <a:cxn ang="0">
                  <a:pos x="T4" y="T5"/>
                </a:cxn>
                <a:cxn ang="0">
                  <a:pos x="T6" y="T7"/>
                </a:cxn>
                <a:cxn ang="0">
                  <a:pos x="T8" y="T9"/>
                </a:cxn>
                <a:cxn ang="0">
                  <a:pos x="T10" y="T11"/>
                </a:cxn>
              </a:cxnLst>
              <a:rect l="0" t="0" r="r" b="b"/>
              <a:pathLst>
                <a:path w="130" h="133">
                  <a:moveTo>
                    <a:pt x="0" y="67"/>
                  </a:moveTo>
                  <a:cubicBezTo>
                    <a:pt x="0" y="31"/>
                    <a:pt x="29" y="0"/>
                    <a:pt x="65" y="0"/>
                  </a:cubicBezTo>
                  <a:cubicBezTo>
                    <a:pt x="101" y="0"/>
                    <a:pt x="130" y="31"/>
                    <a:pt x="130" y="67"/>
                  </a:cubicBezTo>
                  <a:cubicBezTo>
                    <a:pt x="130" y="67"/>
                    <a:pt x="130" y="67"/>
                    <a:pt x="130" y="67"/>
                  </a:cubicBezTo>
                  <a:cubicBezTo>
                    <a:pt x="130" y="104"/>
                    <a:pt x="101" y="133"/>
                    <a:pt x="65" y="133"/>
                  </a:cubicBezTo>
                  <a:cubicBezTo>
                    <a:pt x="29" y="133"/>
                    <a:pt x="0" y="104"/>
                    <a:pt x="0" y="67"/>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26" name="Freeform 26"/>
            <p:cNvSpPr>
              <a:spLocks/>
            </p:cNvSpPr>
            <p:nvPr/>
          </p:nvSpPr>
          <p:spPr bwMode="auto">
            <a:xfrm>
              <a:off x="2890" y="2686"/>
              <a:ext cx="129" cy="133"/>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2"/>
                    <a:pt x="282"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527" name="Freeform 27"/>
            <p:cNvSpPr>
              <a:spLocks/>
            </p:cNvSpPr>
            <p:nvPr/>
          </p:nvSpPr>
          <p:spPr bwMode="auto">
            <a:xfrm>
              <a:off x="2890" y="2686"/>
              <a:ext cx="129" cy="133"/>
            </a:xfrm>
            <a:custGeom>
              <a:avLst/>
              <a:gdLst>
                <a:gd name="T0" fmla="*/ 0 w 129"/>
                <a:gd name="T1" fmla="*/ 66 h 133"/>
                <a:gd name="T2" fmla="*/ 64 w 129"/>
                <a:gd name="T3" fmla="*/ 0 h 133"/>
                <a:gd name="T4" fmla="*/ 129 w 129"/>
                <a:gd name="T5" fmla="*/ 66 h 133"/>
                <a:gd name="T6" fmla="*/ 129 w 129"/>
                <a:gd name="T7" fmla="*/ 66 h 133"/>
                <a:gd name="T8" fmla="*/ 64 w 129"/>
                <a:gd name="T9" fmla="*/ 133 h 133"/>
                <a:gd name="T10" fmla="*/ 0 w 129"/>
                <a:gd name="T11" fmla="*/ 66 h 133"/>
              </a:gdLst>
              <a:ahLst/>
              <a:cxnLst>
                <a:cxn ang="0">
                  <a:pos x="T0" y="T1"/>
                </a:cxn>
                <a:cxn ang="0">
                  <a:pos x="T2" y="T3"/>
                </a:cxn>
                <a:cxn ang="0">
                  <a:pos x="T4" y="T5"/>
                </a:cxn>
                <a:cxn ang="0">
                  <a:pos x="T6" y="T7"/>
                </a:cxn>
                <a:cxn ang="0">
                  <a:pos x="T8" y="T9"/>
                </a:cxn>
                <a:cxn ang="0">
                  <a:pos x="T10" y="T11"/>
                </a:cxn>
              </a:cxnLst>
              <a:rect l="0" t="0" r="r" b="b"/>
              <a:pathLst>
                <a:path w="129" h="133">
                  <a:moveTo>
                    <a:pt x="0" y="66"/>
                  </a:moveTo>
                  <a:cubicBezTo>
                    <a:pt x="0" y="30"/>
                    <a:pt x="29" y="0"/>
                    <a:pt x="64" y="0"/>
                  </a:cubicBezTo>
                  <a:cubicBezTo>
                    <a:pt x="100" y="0"/>
                    <a:pt x="129" y="30"/>
                    <a:pt x="129" y="66"/>
                  </a:cubicBezTo>
                  <a:cubicBezTo>
                    <a:pt x="129" y="66"/>
                    <a:pt x="129" y="66"/>
                    <a:pt x="129" y="66"/>
                  </a:cubicBezTo>
                  <a:cubicBezTo>
                    <a:pt x="129" y="103"/>
                    <a:pt x="100" y="133"/>
                    <a:pt x="64" y="133"/>
                  </a:cubicBezTo>
                  <a:cubicBezTo>
                    <a:pt x="29" y="133"/>
                    <a:pt x="0" y="103"/>
                    <a:pt x="0" y="66"/>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28" name="Freeform 28"/>
            <p:cNvSpPr>
              <a:spLocks noEditPoints="1"/>
            </p:cNvSpPr>
            <p:nvPr/>
          </p:nvSpPr>
          <p:spPr bwMode="auto">
            <a:xfrm>
              <a:off x="3675" y="1445"/>
              <a:ext cx="601" cy="569"/>
            </a:xfrm>
            <a:custGeom>
              <a:avLst/>
              <a:gdLst>
                <a:gd name="T0" fmla="*/ 34 w 1680"/>
                <a:gd name="T1" fmla="*/ 1513 h 1552"/>
                <a:gd name="T2" fmla="*/ 163 w 1680"/>
                <a:gd name="T3" fmla="*/ 1518 h 1552"/>
                <a:gd name="T4" fmla="*/ 168 w 1680"/>
                <a:gd name="T5" fmla="*/ 1390 h 1552"/>
                <a:gd name="T6" fmla="*/ 168 w 1680"/>
                <a:gd name="T7" fmla="*/ 1390 h 1552"/>
                <a:gd name="T8" fmla="*/ 39 w 1680"/>
                <a:gd name="T9" fmla="*/ 1385 h 1552"/>
                <a:gd name="T10" fmla="*/ 34 w 1680"/>
                <a:gd name="T11" fmla="*/ 1513 h 1552"/>
                <a:gd name="T12" fmla="*/ 1472 w 1680"/>
                <a:gd name="T13" fmla="*/ 64 h 1552"/>
                <a:gd name="T14" fmla="*/ 1600 w 1680"/>
                <a:gd name="T15" fmla="*/ 192 h 1552"/>
                <a:gd name="T16" fmla="*/ 1680 w 1680"/>
                <a:gd name="T17" fmla="*/ 0 h 1552"/>
                <a:gd name="T18" fmla="*/ 1472 w 1680"/>
                <a:gd name="T19" fmla="*/ 6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1552">
                  <a:moveTo>
                    <a:pt x="34" y="1513"/>
                  </a:moveTo>
                  <a:cubicBezTo>
                    <a:pt x="68" y="1550"/>
                    <a:pt x="126" y="1552"/>
                    <a:pt x="163" y="1518"/>
                  </a:cubicBezTo>
                  <a:cubicBezTo>
                    <a:pt x="199" y="1484"/>
                    <a:pt x="202" y="1427"/>
                    <a:pt x="168" y="1390"/>
                  </a:cubicBezTo>
                  <a:cubicBezTo>
                    <a:pt x="168" y="1390"/>
                    <a:pt x="168" y="1390"/>
                    <a:pt x="168" y="1390"/>
                  </a:cubicBezTo>
                  <a:cubicBezTo>
                    <a:pt x="134" y="1353"/>
                    <a:pt x="76" y="1351"/>
                    <a:pt x="39" y="1385"/>
                  </a:cubicBezTo>
                  <a:cubicBezTo>
                    <a:pt x="3" y="1419"/>
                    <a:pt x="0" y="1476"/>
                    <a:pt x="34" y="1513"/>
                  </a:cubicBezTo>
                  <a:close/>
                  <a:moveTo>
                    <a:pt x="1472" y="64"/>
                  </a:moveTo>
                  <a:lnTo>
                    <a:pt x="1600" y="192"/>
                  </a:lnTo>
                  <a:lnTo>
                    <a:pt x="1680" y="0"/>
                  </a:lnTo>
                  <a:lnTo>
                    <a:pt x="1472" y="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529" name="Freeform 29"/>
            <p:cNvSpPr>
              <a:spLocks noEditPoints="1"/>
            </p:cNvSpPr>
            <p:nvPr/>
          </p:nvSpPr>
          <p:spPr bwMode="auto">
            <a:xfrm>
              <a:off x="3675" y="1445"/>
              <a:ext cx="601" cy="569"/>
            </a:xfrm>
            <a:custGeom>
              <a:avLst/>
              <a:gdLst>
                <a:gd name="T0" fmla="*/ 34 w 1680"/>
                <a:gd name="T1" fmla="*/ 1513 h 1552"/>
                <a:gd name="T2" fmla="*/ 163 w 1680"/>
                <a:gd name="T3" fmla="*/ 1518 h 1552"/>
                <a:gd name="T4" fmla="*/ 168 w 1680"/>
                <a:gd name="T5" fmla="*/ 1390 h 1552"/>
                <a:gd name="T6" fmla="*/ 168 w 1680"/>
                <a:gd name="T7" fmla="*/ 1390 h 1552"/>
                <a:gd name="T8" fmla="*/ 39 w 1680"/>
                <a:gd name="T9" fmla="*/ 1385 h 1552"/>
                <a:gd name="T10" fmla="*/ 34 w 1680"/>
                <a:gd name="T11" fmla="*/ 1513 h 1552"/>
                <a:gd name="T12" fmla="*/ 1472 w 1680"/>
                <a:gd name="T13" fmla="*/ 64 h 1552"/>
                <a:gd name="T14" fmla="*/ 1600 w 1680"/>
                <a:gd name="T15" fmla="*/ 192 h 1552"/>
                <a:gd name="T16" fmla="*/ 1680 w 1680"/>
                <a:gd name="T17" fmla="*/ 0 h 1552"/>
                <a:gd name="T18" fmla="*/ 1472 w 1680"/>
                <a:gd name="T19" fmla="*/ 6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1552">
                  <a:moveTo>
                    <a:pt x="34" y="1513"/>
                  </a:moveTo>
                  <a:cubicBezTo>
                    <a:pt x="68" y="1550"/>
                    <a:pt x="126" y="1552"/>
                    <a:pt x="163" y="1518"/>
                  </a:cubicBezTo>
                  <a:cubicBezTo>
                    <a:pt x="199" y="1484"/>
                    <a:pt x="202" y="1427"/>
                    <a:pt x="168" y="1390"/>
                  </a:cubicBezTo>
                  <a:cubicBezTo>
                    <a:pt x="168" y="1390"/>
                    <a:pt x="168" y="1390"/>
                    <a:pt x="168" y="1390"/>
                  </a:cubicBezTo>
                  <a:cubicBezTo>
                    <a:pt x="134" y="1353"/>
                    <a:pt x="76" y="1351"/>
                    <a:pt x="39" y="1385"/>
                  </a:cubicBezTo>
                  <a:cubicBezTo>
                    <a:pt x="3" y="1419"/>
                    <a:pt x="0" y="1476"/>
                    <a:pt x="34" y="1513"/>
                  </a:cubicBezTo>
                  <a:moveTo>
                    <a:pt x="1472" y="64"/>
                  </a:moveTo>
                  <a:lnTo>
                    <a:pt x="1600" y="192"/>
                  </a:lnTo>
                  <a:lnTo>
                    <a:pt x="1680" y="0"/>
                  </a:lnTo>
                  <a:lnTo>
                    <a:pt x="1472" y="64"/>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30" name="Line 30"/>
            <p:cNvSpPr>
              <a:spLocks noChangeShapeType="1"/>
            </p:cNvSpPr>
            <p:nvPr/>
          </p:nvSpPr>
          <p:spPr bwMode="auto">
            <a:xfrm flipV="1">
              <a:off x="3733" y="1492"/>
              <a:ext cx="492" cy="463"/>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31" name="Freeform 31"/>
            <p:cNvSpPr>
              <a:spLocks noEditPoints="1"/>
            </p:cNvSpPr>
            <p:nvPr/>
          </p:nvSpPr>
          <p:spPr bwMode="auto">
            <a:xfrm>
              <a:off x="4237" y="1408"/>
              <a:ext cx="468" cy="571"/>
            </a:xfrm>
            <a:custGeom>
              <a:avLst/>
              <a:gdLst>
                <a:gd name="T0" fmla="*/ 43 w 1308"/>
                <a:gd name="T1" fmla="*/ 32 h 1557"/>
                <a:gd name="T2" fmla="*/ 32 w 1308"/>
                <a:gd name="T3" fmla="*/ 160 h 1557"/>
                <a:gd name="T4" fmla="*/ 159 w 1308"/>
                <a:gd name="T5" fmla="*/ 171 h 1557"/>
                <a:gd name="T6" fmla="*/ 159 w 1308"/>
                <a:gd name="T7" fmla="*/ 171 h 1557"/>
                <a:gd name="T8" fmla="*/ 171 w 1308"/>
                <a:gd name="T9" fmla="*/ 43 h 1557"/>
                <a:gd name="T10" fmla="*/ 43 w 1308"/>
                <a:gd name="T11" fmla="*/ 32 h 1557"/>
                <a:gd name="T12" fmla="*/ 1260 w 1308"/>
                <a:gd name="T13" fmla="*/ 1349 h 1557"/>
                <a:gd name="T14" fmla="*/ 1132 w 1308"/>
                <a:gd name="T15" fmla="*/ 1477 h 1557"/>
                <a:gd name="T16" fmla="*/ 1308 w 1308"/>
                <a:gd name="T17" fmla="*/ 1557 h 1557"/>
                <a:gd name="T18" fmla="*/ 1260 w 1308"/>
                <a:gd name="T19" fmla="*/ 134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557">
                  <a:moveTo>
                    <a:pt x="43" y="32"/>
                  </a:moveTo>
                  <a:cubicBezTo>
                    <a:pt x="5" y="64"/>
                    <a:pt x="0" y="121"/>
                    <a:pt x="32" y="160"/>
                  </a:cubicBezTo>
                  <a:cubicBezTo>
                    <a:pt x="64" y="198"/>
                    <a:pt x="121" y="203"/>
                    <a:pt x="159" y="171"/>
                  </a:cubicBezTo>
                  <a:cubicBezTo>
                    <a:pt x="159" y="171"/>
                    <a:pt x="159" y="171"/>
                    <a:pt x="159" y="171"/>
                  </a:cubicBezTo>
                  <a:cubicBezTo>
                    <a:pt x="198" y="139"/>
                    <a:pt x="203" y="82"/>
                    <a:pt x="171" y="43"/>
                  </a:cubicBezTo>
                  <a:cubicBezTo>
                    <a:pt x="139" y="5"/>
                    <a:pt x="82" y="0"/>
                    <a:pt x="43" y="32"/>
                  </a:cubicBezTo>
                  <a:close/>
                  <a:moveTo>
                    <a:pt x="1260" y="1349"/>
                  </a:moveTo>
                  <a:lnTo>
                    <a:pt x="1132" y="1477"/>
                  </a:lnTo>
                  <a:lnTo>
                    <a:pt x="1308" y="1557"/>
                  </a:lnTo>
                  <a:lnTo>
                    <a:pt x="1260" y="13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532" name="Freeform 32"/>
            <p:cNvSpPr>
              <a:spLocks noEditPoints="1"/>
            </p:cNvSpPr>
            <p:nvPr/>
          </p:nvSpPr>
          <p:spPr bwMode="auto">
            <a:xfrm>
              <a:off x="4237" y="1408"/>
              <a:ext cx="468" cy="571"/>
            </a:xfrm>
            <a:custGeom>
              <a:avLst/>
              <a:gdLst>
                <a:gd name="T0" fmla="*/ 43 w 1308"/>
                <a:gd name="T1" fmla="*/ 32 h 1557"/>
                <a:gd name="T2" fmla="*/ 32 w 1308"/>
                <a:gd name="T3" fmla="*/ 160 h 1557"/>
                <a:gd name="T4" fmla="*/ 159 w 1308"/>
                <a:gd name="T5" fmla="*/ 171 h 1557"/>
                <a:gd name="T6" fmla="*/ 159 w 1308"/>
                <a:gd name="T7" fmla="*/ 171 h 1557"/>
                <a:gd name="T8" fmla="*/ 171 w 1308"/>
                <a:gd name="T9" fmla="*/ 43 h 1557"/>
                <a:gd name="T10" fmla="*/ 43 w 1308"/>
                <a:gd name="T11" fmla="*/ 32 h 1557"/>
                <a:gd name="T12" fmla="*/ 1260 w 1308"/>
                <a:gd name="T13" fmla="*/ 1349 h 1557"/>
                <a:gd name="T14" fmla="*/ 1132 w 1308"/>
                <a:gd name="T15" fmla="*/ 1477 h 1557"/>
                <a:gd name="T16" fmla="*/ 1308 w 1308"/>
                <a:gd name="T17" fmla="*/ 1557 h 1557"/>
                <a:gd name="T18" fmla="*/ 1260 w 1308"/>
                <a:gd name="T19" fmla="*/ 134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557">
                  <a:moveTo>
                    <a:pt x="43" y="32"/>
                  </a:moveTo>
                  <a:cubicBezTo>
                    <a:pt x="5" y="64"/>
                    <a:pt x="0" y="121"/>
                    <a:pt x="32" y="160"/>
                  </a:cubicBezTo>
                  <a:cubicBezTo>
                    <a:pt x="64" y="198"/>
                    <a:pt x="121" y="203"/>
                    <a:pt x="159" y="171"/>
                  </a:cubicBezTo>
                  <a:cubicBezTo>
                    <a:pt x="159" y="171"/>
                    <a:pt x="159" y="171"/>
                    <a:pt x="159" y="171"/>
                  </a:cubicBezTo>
                  <a:cubicBezTo>
                    <a:pt x="198" y="139"/>
                    <a:pt x="203" y="82"/>
                    <a:pt x="171" y="43"/>
                  </a:cubicBezTo>
                  <a:cubicBezTo>
                    <a:pt x="139" y="5"/>
                    <a:pt x="82" y="0"/>
                    <a:pt x="43" y="32"/>
                  </a:cubicBezTo>
                  <a:moveTo>
                    <a:pt x="1260" y="1349"/>
                  </a:moveTo>
                  <a:lnTo>
                    <a:pt x="1132" y="1477"/>
                  </a:lnTo>
                  <a:lnTo>
                    <a:pt x="1308" y="1557"/>
                  </a:lnTo>
                  <a:lnTo>
                    <a:pt x="1260" y="1349"/>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33" name="Line 33"/>
            <p:cNvSpPr>
              <a:spLocks noChangeShapeType="1"/>
            </p:cNvSpPr>
            <p:nvPr/>
          </p:nvSpPr>
          <p:spPr bwMode="auto">
            <a:xfrm>
              <a:off x="4293" y="1469"/>
              <a:ext cx="372" cy="457"/>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534" name="Freeform 34"/>
            <p:cNvSpPr>
              <a:spLocks noEditPoints="1"/>
            </p:cNvSpPr>
            <p:nvPr/>
          </p:nvSpPr>
          <p:spPr bwMode="auto">
            <a:xfrm>
              <a:off x="4339" y="1943"/>
              <a:ext cx="399" cy="67"/>
            </a:xfrm>
            <a:custGeom>
              <a:avLst/>
              <a:gdLst>
                <a:gd name="T0" fmla="*/ 1117 w 1117"/>
                <a:gd name="T1" fmla="*/ 92 h 182"/>
                <a:gd name="T2" fmla="*/ 1027 w 1117"/>
                <a:gd name="T3" fmla="*/ 1 h 182"/>
                <a:gd name="T4" fmla="*/ 936 w 1117"/>
                <a:gd name="T5" fmla="*/ 92 h 182"/>
                <a:gd name="T6" fmla="*/ 936 w 1117"/>
                <a:gd name="T7" fmla="*/ 92 h 182"/>
                <a:gd name="T8" fmla="*/ 1027 w 1117"/>
                <a:gd name="T9" fmla="*/ 182 h 182"/>
                <a:gd name="T10" fmla="*/ 1117 w 1117"/>
                <a:gd name="T11" fmla="*/ 92 h 182"/>
                <a:gd name="T12" fmla="*/ 176 w 1117"/>
                <a:gd name="T13" fmla="*/ 176 h 182"/>
                <a:gd name="T14" fmla="*/ 176 w 1117"/>
                <a:gd name="T15" fmla="*/ 0 h 182"/>
                <a:gd name="T16" fmla="*/ 0 w 1117"/>
                <a:gd name="T17" fmla="*/ 96 h 182"/>
                <a:gd name="T18" fmla="*/ 176 w 1117"/>
                <a:gd name="T19" fmla="*/ 1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7" h="182">
                  <a:moveTo>
                    <a:pt x="1117" y="92"/>
                  </a:moveTo>
                  <a:cubicBezTo>
                    <a:pt x="1117" y="42"/>
                    <a:pt x="1077" y="1"/>
                    <a:pt x="1027" y="1"/>
                  </a:cubicBezTo>
                  <a:cubicBezTo>
                    <a:pt x="977" y="1"/>
                    <a:pt x="936" y="42"/>
                    <a:pt x="936" y="92"/>
                  </a:cubicBezTo>
                  <a:cubicBezTo>
                    <a:pt x="936" y="92"/>
                    <a:pt x="936" y="92"/>
                    <a:pt x="936" y="92"/>
                  </a:cubicBezTo>
                  <a:cubicBezTo>
                    <a:pt x="936" y="142"/>
                    <a:pt x="977" y="182"/>
                    <a:pt x="1027" y="182"/>
                  </a:cubicBezTo>
                  <a:cubicBezTo>
                    <a:pt x="1077" y="182"/>
                    <a:pt x="1117" y="142"/>
                    <a:pt x="1117" y="92"/>
                  </a:cubicBezTo>
                  <a:close/>
                  <a:moveTo>
                    <a:pt x="176" y="176"/>
                  </a:moveTo>
                  <a:lnTo>
                    <a:pt x="176" y="0"/>
                  </a:lnTo>
                  <a:lnTo>
                    <a:pt x="0" y="96"/>
                  </a:lnTo>
                  <a:lnTo>
                    <a:pt x="176"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535" name="Freeform 35"/>
            <p:cNvSpPr>
              <a:spLocks noEditPoints="1"/>
            </p:cNvSpPr>
            <p:nvPr/>
          </p:nvSpPr>
          <p:spPr bwMode="auto">
            <a:xfrm>
              <a:off x="4339" y="1943"/>
              <a:ext cx="399" cy="67"/>
            </a:xfrm>
            <a:custGeom>
              <a:avLst/>
              <a:gdLst>
                <a:gd name="T0" fmla="*/ 1117 w 1117"/>
                <a:gd name="T1" fmla="*/ 92 h 182"/>
                <a:gd name="T2" fmla="*/ 1027 w 1117"/>
                <a:gd name="T3" fmla="*/ 1 h 182"/>
                <a:gd name="T4" fmla="*/ 936 w 1117"/>
                <a:gd name="T5" fmla="*/ 92 h 182"/>
                <a:gd name="T6" fmla="*/ 936 w 1117"/>
                <a:gd name="T7" fmla="*/ 92 h 182"/>
                <a:gd name="T8" fmla="*/ 1027 w 1117"/>
                <a:gd name="T9" fmla="*/ 182 h 182"/>
                <a:gd name="T10" fmla="*/ 1117 w 1117"/>
                <a:gd name="T11" fmla="*/ 92 h 182"/>
                <a:gd name="T12" fmla="*/ 176 w 1117"/>
                <a:gd name="T13" fmla="*/ 176 h 182"/>
                <a:gd name="T14" fmla="*/ 176 w 1117"/>
                <a:gd name="T15" fmla="*/ 0 h 182"/>
                <a:gd name="T16" fmla="*/ 0 w 1117"/>
                <a:gd name="T17" fmla="*/ 96 h 182"/>
                <a:gd name="T18" fmla="*/ 176 w 1117"/>
                <a:gd name="T19" fmla="*/ 1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7" h="182">
                  <a:moveTo>
                    <a:pt x="1117" y="92"/>
                  </a:moveTo>
                  <a:cubicBezTo>
                    <a:pt x="1117" y="42"/>
                    <a:pt x="1077" y="1"/>
                    <a:pt x="1027" y="1"/>
                  </a:cubicBezTo>
                  <a:cubicBezTo>
                    <a:pt x="977" y="1"/>
                    <a:pt x="936" y="42"/>
                    <a:pt x="936" y="92"/>
                  </a:cubicBezTo>
                  <a:cubicBezTo>
                    <a:pt x="936" y="92"/>
                    <a:pt x="936" y="92"/>
                    <a:pt x="936" y="92"/>
                  </a:cubicBezTo>
                  <a:cubicBezTo>
                    <a:pt x="936" y="142"/>
                    <a:pt x="977" y="182"/>
                    <a:pt x="1027" y="182"/>
                  </a:cubicBezTo>
                  <a:cubicBezTo>
                    <a:pt x="1077" y="182"/>
                    <a:pt x="1117" y="142"/>
                    <a:pt x="1117" y="92"/>
                  </a:cubicBezTo>
                  <a:moveTo>
                    <a:pt x="176" y="176"/>
                  </a:moveTo>
                  <a:lnTo>
                    <a:pt x="176" y="0"/>
                  </a:lnTo>
                  <a:lnTo>
                    <a:pt x="0" y="96"/>
                  </a:lnTo>
                  <a:lnTo>
                    <a:pt x="176" y="176"/>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0" name="Line 36"/>
            <p:cNvSpPr>
              <a:spLocks noChangeShapeType="1"/>
            </p:cNvSpPr>
            <p:nvPr/>
          </p:nvSpPr>
          <p:spPr bwMode="auto">
            <a:xfrm flipH="1">
              <a:off x="4402" y="1979"/>
              <a:ext cx="269" cy="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0" name="Freeform 37"/>
            <p:cNvSpPr>
              <a:spLocks noEditPoints="1"/>
            </p:cNvSpPr>
            <p:nvPr/>
          </p:nvSpPr>
          <p:spPr bwMode="auto">
            <a:xfrm>
              <a:off x="4556" y="3116"/>
              <a:ext cx="552" cy="129"/>
            </a:xfrm>
            <a:custGeom>
              <a:avLst/>
              <a:gdLst>
                <a:gd name="T0" fmla="*/ 1537 w 1543"/>
                <a:gd name="T1" fmla="*/ 85 h 351"/>
                <a:gd name="T2" fmla="*/ 1435 w 1543"/>
                <a:gd name="T3" fmla="*/ 6 h 351"/>
                <a:gd name="T4" fmla="*/ 1357 w 1543"/>
                <a:gd name="T5" fmla="*/ 107 h 351"/>
                <a:gd name="T6" fmla="*/ 1357 w 1543"/>
                <a:gd name="T7" fmla="*/ 107 h 351"/>
                <a:gd name="T8" fmla="*/ 1458 w 1543"/>
                <a:gd name="T9" fmla="*/ 186 h 351"/>
                <a:gd name="T10" fmla="*/ 1537 w 1543"/>
                <a:gd name="T11" fmla="*/ 85 h 351"/>
                <a:gd name="T12" fmla="*/ 192 w 1543"/>
                <a:gd name="T13" fmla="*/ 351 h 351"/>
                <a:gd name="T14" fmla="*/ 160 w 1543"/>
                <a:gd name="T15" fmla="*/ 159 h 351"/>
                <a:gd name="T16" fmla="*/ 0 w 1543"/>
                <a:gd name="T17" fmla="*/ 271 h 351"/>
                <a:gd name="T18" fmla="*/ 192 w 1543"/>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51">
                  <a:moveTo>
                    <a:pt x="1537" y="85"/>
                  </a:moveTo>
                  <a:cubicBezTo>
                    <a:pt x="1531" y="35"/>
                    <a:pt x="1485" y="0"/>
                    <a:pt x="1435" y="6"/>
                  </a:cubicBezTo>
                  <a:cubicBezTo>
                    <a:pt x="1386" y="12"/>
                    <a:pt x="1351" y="57"/>
                    <a:pt x="1357" y="107"/>
                  </a:cubicBezTo>
                  <a:cubicBezTo>
                    <a:pt x="1357" y="107"/>
                    <a:pt x="1357" y="107"/>
                    <a:pt x="1357" y="107"/>
                  </a:cubicBezTo>
                  <a:cubicBezTo>
                    <a:pt x="1363" y="157"/>
                    <a:pt x="1408" y="192"/>
                    <a:pt x="1458" y="186"/>
                  </a:cubicBezTo>
                  <a:cubicBezTo>
                    <a:pt x="1508" y="180"/>
                    <a:pt x="1543" y="134"/>
                    <a:pt x="1537" y="85"/>
                  </a:cubicBezTo>
                  <a:close/>
                  <a:moveTo>
                    <a:pt x="192" y="351"/>
                  </a:moveTo>
                  <a:lnTo>
                    <a:pt x="160" y="159"/>
                  </a:lnTo>
                  <a:lnTo>
                    <a:pt x="0" y="271"/>
                  </a:lnTo>
                  <a:lnTo>
                    <a:pt x="192" y="3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81" name="Freeform 38"/>
            <p:cNvSpPr>
              <a:spLocks noEditPoints="1"/>
            </p:cNvSpPr>
            <p:nvPr/>
          </p:nvSpPr>
          <p:spPr bwMode="auto">
            <a:xfrm>
              <a:off x="4556" y="3116"/>
              <a:ext cx="552" cy="129"/>
            </a:xfrm>
            <a:custGeom>
              <a:avLst/>
              <a:gdLst>
                <a:gd name="T0" fmla="*/ 1537 w 1543"/>
                <a:gd name="T1" fmla="*/ 85 h 351"/>
                <a:gd name="T2" fmla="*/ 1435 w 1543"/>
                <a:gd name="T3" fmla="*/ 6 h 351"/>
                <a:gd name="T4" fmla="*/ 1357 w 1543"/>
                <a:gd name="T5" fmla="*/ 107 h 351"/>
                <a:gd name="T6" fmla="*/ 1357 w 1543"/>
                <a:gd name="T7" fmla="*/ 107 h 351"/>
                <a:gd name="T8" fmla="*/ 1458 w 1543"/>
                <a:gd name="T9" fmla="*/ 186 h 351"/>
                <a:gd name="T10" fmla="*/ 1537 w 1543"/>
                <a:gd name="T11" fmla="*/ 85 h 351"/>
                <a:gd name="T12" fmla="*/ 192 w 1543"/>
                <a:gd name="T13" fmla="*/ 351 h 351"/>
                <a:gd name="T14" fmla="*/ 160 w 1543"/>
                <a:gd name="T15" fmla="*/ 159 h 351"/>
                <a:gd name="T16" fmla="*/ 0 w 1543"/>
                <a:gd name="T17" fmla="*/ 271 h 351"/>
                <a:gd name="T18" fmla="*/ 192 w 1543"/>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51">
                  <a:moveTo>
                    <a:pt x="1537" y="85"/>
                  </a:moveTo>
                  <a:cubicBezTo>
                    <a:pt x="1531" y="35"/>
                    <a:pt x="1485" y="0"/>
                    <a:pt x="1435" y="6"/>
                  </a:cubicBezTo>
                  <a:cubicBezTo>
                    <a:pt x="1386" y="12"/>
                    <a:pt x="1351" y="57"/>
                    <a:pt x="1357" y="107"/>
                  </a:cubicBezTo>
                  <a:cubicBezTo>
                    <a:pt x="1357" y="107"/>
                    <a:pt x="1357" y="107"/>
                    <a:pt x="1357" y="107"/>
                  </a:cubicBezTo>
                  <a:cubicBezTo>
                    <a:pt x="1363" y="157"/>
                    <a:pt x="1408" y="192"/>
                    <a:pt x="1458" y="186"/>
                  </a:cubicBezTo>
                  <a:cubicBezTo>
                    <a:pt x="1508" y="180"/>
                    <a:pt x="1543" y="134"/>
                    <a:pt x="1537" y="85"/>
                  </a:cubicBezTo>
                  <a:moveTo>
                    <a:pt x="192" y="351"/>
                  </a:moveTo>
                  <a:lnTo>
                    <a:pt x="160" y="159"/>
                  </a:lnTo>
                  <a:lnTo>
                    <a:pt x="0" y="271"/>
                  </a:lnTo>
                  <a:lnTo>
                    <a:pt x="192" y="351"/>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2" name="Line 39"/>
            <p:cNvSpPr>
              <a:spLocks noChangeShapeType="1"/>
            </p:cNvSpPr>
            <p:nvPr/>
          </p:nvSpPr>
          <p:spPr bwMode="auto">
            <a:xfrm flipH="1">
              <a:off x="4619" y="3157"/>
              <a:ext cx="424" cy="52"/>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3" name="Freeform 40"/>
            <p:cNvSpPr>
              <a:spLocks noEditPoints="1"/>
            </p:cNvSpPr>
            <p:nvPr/>
          </p:nvSpPr>
          <p:spPr bwMode="auto">
            <a:xfrm>
              <a:off x="4734" y="2471"/>
              <a:ext cx="343" cy="680"/>
            </a:xfrm>
            <a:custGeom>
              <a:avLst/>
              <a:gdLst>
                <a:gd name="T0" fmla="*/ 64 w 959"/>
                <a:gd name="T1" fmla="*/ 21 h 1856"/>
                <a:gd name="T2" fmla="*/ 21 w 959"/>
                <a:gd name="T3" fmla="*/ 143 h 1856"/>
                <a:gd name="T4" fmla="*/ 143 w 959"/>
                <a:gd name="T5" fmla="*/ 185 h 1856"/>
                <a:gd name="T6" fmla="*/ 143 w 959"/>
                <a:gd name="T7" fmla="*/ 185 h 1856"/>
                <a:gd name="T8" fmla="*/ 185 w 959"/>
                <a:gd name="T9" fmla="*/ 64 h 1856"/>
                <a:gd name="T10" fmla="*/ 64 w 959"/>
                <a:gd name="T11" fmla="*/ 21 h 1856"/>
                <a:gd name="T12" fmla="*/ 959 w 959"/>
                <a:gd name="T13" fmla="*/ 1648 h 1856"/>
                <a:gd name="T14" fmla="*/ 783 w 959"/>
                <a:gd name="T15" fmla="*/ 1728 h 1856"/>
                <a:gd name="T16" fmla="*/ 943 w 959"/>
                <a:gd name="T17" fmla="*/ 1856 h 1856"/>
                <a:gd name="T18" fmla="*/ 959 w 959"/>
                <a:gd name="T19" fmla="*/ 164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1856">
                  <a:moveTo>
                    <a:pt x="64" y="21"/>
                  </a:moveTo>
                  <a:cubicBezTo>
                    <a:pt x="19" y="43"/>
                    <a:pt x="0" y="97"/>
                    <a:pt x="21" y="143"/>
                  </a:cubicBezTo>
                  <a:cubicBezTo>
                    <a:pt x="43" y="188"/>
                    <a:pt x="97" y="207"/>
                    <a:pt x="143" y="185"/>
                  </a:cubicBezTo>
                  <a:cubicBezTo>
                    <a:pt x="143" y="185"/>
                    <a:pt x="143" y="185"/>
                    <a:pt x="143" y="185"/>
                  </a:cubicBezTo>
                  <a:cubicBezTo>
                    <a:pt x="188" y="163"/>
                    <a:pt x="207" y="109"/>
                    <a:pt x="185" y="64"/>
                  </a:cubicBezTo>
                  <a:cubicBezTo>
                    <a:pt x="163" y="19"/>
                    <a:pt x="109" y="0"/>
                    <a:pt x="64" y="21"/>
                  </a:cubicBezTo>
                  <a:close/>
                  <a:moveTo>
                    <a:pt x="959" y="1648"/>
                  </a:moveTo>
                  <a:lnTo>
                    <a:pt x="783" y="1728"/>
                  </a:lnTo>
                  <a:lnTo>
                    <a:pt x="943" y="1856"/>
                  </a:lnTo>
                  <a:lnTo>
                    <a:pt x="959" y="164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84" name="Freeform 41"/>
            <p:cNvSpPr>
              <a:spLocks noEditPoints="1"/>
            </p:cNvSpPr>
            <p:nvPr/>
          </p:nvSpPr>
          <p:spPr bwMode="auto">
            <a:xfrm>
              <a:off x="4734" y="2471"/>
              <a:ext cx="343" cy="680"/>
            </a:xfrm>
            <a:custGeom>
              <a:avLst/>
              <a:gdLst>
                <a:gd name="T0" fmla="*/ 64 w 959"/>
                <a:gd name="T1" fmla="*/ 21 h 1856"/>
                <a:gd name="T2" fmla="*/ 21 w 959"/>
                <a:gd name="T3" fmla="*/ 143 h 1856"/>
                <a:gd name="T4" fmla="*/ 143 w 959"/>
                <a:gd name="T5" fmla="*/ 185 h 1856"/>
                <a:gd name="T6" fmla="*/ 143 w 959"/>
                <a:gd name="T7" fmla="*/ 185 h 1856"/>
                <a:gd name="T8" fmla="*/ 185 w 959"/>
                <a:gd name="T9" fmla="*/ 64 h 1856"/>
                <a:gd name="T10" fmla="*/ 64 w 959"/>
                <a:gd name="T11" fmla="*/ 21 h 1856"/>
                <a:gd name="T12" fmla="*/ 959 w 959"/>
                <a:gd name="T13" fmla="*/ 1648 h 1856"/>
                <a:gd name="T14" fmla="*/ 783 w 959"/>
                <a:gd name="T15" fmla="*/ 1728 h 1856"/>
                <a:gd name="T16" fmla="*/ 943 w 959"/>
                <a:gd name="T17" fmla="*/ 1856 h 1856"/>
                <a:gd name="T18" fmla="*/ 959 w 959"/>
                <a:gd name="T19" fmla="*/ 164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1856">
                  <a:moveTo>
                    <a:pt x="64" y="21"/>
                  </a:moveTo>
                  <a:cubicBezTo>
                    <a:pt x="19" y="43"/>
                    <a:pt x="0" y="97"/>
                    <a:pt x="21" y="143"/>
                  </a:cubicBezTo>
                  <a:cubicBezTo>
                    <a:pt x="43" y="188"/>
                    <a:pt x="97" y="207"/>
                    <a:pt x="143" y="185"/>
                  </a:cubicBezTo>
                  <a:cubicBezTo>
                    <a:pt x="143" y="185"/>
                    <a:pt x="143" y="185"/>
                    <a:pt x="143" y="185"/>
                  </a:cubicBezTo>
                  <a:cubicBezTo>
                    <a:pt x="188" y="163"/>
                    <a:pt x="207" y="109"/>
                    <a:pt x="185" y="64"/>
                  </a:cubicBezTo>
                  <a:cubicBezTo>
                    <a:pt x="163" y="19"/>
                    <a:pt x="109" y="0"/>
                    <a:pt x="64" y="21"/>
                  </a:cubicBezTo>
                  <a:moveTo>
                    <a:pt x="959" y="1648"/>
                  </a:moveTo>
                  <a:lnTo>
                    <a:pt x="783" y="1728"/>
                  </a:lnTo>
                  <a:lnTo>
                    <a:pt x="943" y="1856"/>
                  </a:lnTo>
                  <a:lnTo>
                    <a:pt x="959" y="1648"/>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5" name="Line 42"/>
            <p:cNvSpPr>
              <a:spLocks noChangeShapeType="1"/>
            </p:cNvSpPr>
            <p:nvPr/>
          </p:nvSpPr>
          <p:spPr bwMode="auto">
            <a:xfrm>
              <a:off x="4785" y="2541"/>
              <a:ext cx="258" cy="551"/>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6" name="Freeform 43"/>
            <p:cNvSpPr>
              <a:spLocks noEditPoints="1"/>
            </p:cNvSpPr>
            <p:nvPr/>
          </p:nvSpPr>
          <p:spPr bwMode="auto">
            <a:xfrm>
              <a:off x="3674" y="2798"/>
              <a:ext cx="408" cy="763"/>
            </a:xfrm>
            <a:custGeom>
              <a:avLst/>
              <a:gdLst>
                <a:gd name="T0" fmla="*/ 62 w 1139"/>
                <a:gd name="T1" fmla="*/ 23 h 2084"/>
                <a:gd name="T2" fmla="*/ 23 w 1139"/>
                <a:gd name="T3" fmla="*/ 145 h 2084"/>
                <a:gd name="T4" fmla="*/ 146 w 1139"/>
                <a:gd name="T5" fmla="*/ 184 h 2084"/>
                <a:gd name="T6" fmla="*/ 146 w 1139"/>
                <a:gd name="T7" fmla="*/ 184 h 2084"/>
                <a:gd name="T8" fmla="*/ 184 w 1139"/>
                <a:gd name="T9" fmla="*/ 61 h 2084"/>
                <a:gd name="T10" fmla="*/ 62 w 1139"/>
                <a:gd name="T11" fmla="*/ 23 h 2084"/>
                <a:gd name="T12" fmla="*/ 1123 w 1139"/>
                <a:gd name="T13" fmla="*/ 1876 h 2084"/>
                <a:gd name="T14" fmla="*/ 963 w 1139"/>
                <a:gd name="T15" fmla="*/ 1956 h 2084"/>
                <a:gd name="T16" fmla="*/ 1139 w 1139"/>
                <a:gd name="T17" fmla="*/ 2084 h 2084"/>
                <a:gd name="T18" fmla="*/ 1123 w 1139"/>
                <a:gd name="T19" fmla="*/ 1876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9" h="2084">
                  <a:moveTo>
                    <a:pt x="62" y="23"/>
                  </a:moveTo>
                  <a:cubicBezTo>
                    <a:pt x="18" y="46"/>
                    <a:pt x="0" y="100"/>
                    <a:pt x="23" y="145"/>
                  </a:cubicBezTo>
                  <a:cubicBezTo>
                    <a:pt x="47" y="189"/>
                    <a:pt x="101" y="207"/>
                    <a:pt x="146" y="184"/>
                  </a:cubicBezTo>
                  <a:cubicBezTo>
                    <a:pt x="146" y="184"/>
                    <a:pt x="146" y="184"/>
                    <a:pt x="146" y="184"/>
                  </a:cubicBezTo>
                  <a:cubicBezTo>
                    <a:pt x="190" y="161"/>
                    <a:pt x="208" y="106"/>
                    <a:pt x="184" y="61"/>
                  </a:cubicBezTo>
                  <a:cubicBezTo>
                    <a:pt x="161" y="17"/>
                    <a:pt x="107" y="0"/>
                    <a:pt x="62" y="23"/>
                  </a:cubicBezTo>
                  <a:close/>
                  <a:moveTo>
                    <a:pt x="1123" y="1876"/>
                  </a:moveTo>
                  <a:lnTo>
                    <a:pt x="963" y="1956"/>
                  </a:lnTo>
                  <a:lnTo>
                    <a:pt x="1139" y="2084"/>
                  </a:lnTo>
                  <a:lnTo>
                    <a:pt x="1123" y="18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87" name="Freeform 44"/>
            <p:cNvSpPr>
              <a:spLocks noEditPoints="1"/>
            </p:cNvSpPr>
            <p:nvPr/>
          </p:nvSpPr>
          <p:spPr bwMode="auto">
            <a:xfrm>
              <a:off x="3674" y="2798"/>
              <a:ext cx="408" cy="763"/>
            </a:xfrm>
            <a:custGeom>
              <a:avLst/>
              <a:gdLst>
                <a:gd name="T0" fmla="*/ 62 w 1139"/>
                <a:gd name="T1" fmla="*/ 23 h 2084"/>
                <a:gd name="T2" fmla="*/ 23 w 1139"/>
                <a:gd name="T3" fmla="*/ 145 h 2084"/>
                <a:gd name="T4" fmla="*/ 146 w 1139"/>
                <a:gd name="T5" fmla="*/ 184 h 2084"/>
                <a:gd name="T6" fmla="*/ 146 w 1139"/>
                <a:gd name="T7" fmla="*/ 184 h 2084"/>
                <a:gd name="T8" fmla="*/ 184 w 1139"/>
                <a:gd name="T9" fmla="*/ 61 h 2084"/>
                <a:gd name="T10" fmla="*/ 62 w 1139"/>
                <a:gd name="T11" fmla="*/ 23 h 2084"/>
                <a:gd name="T12" fmla="*/ 1123 w 1139"/>
                <a:gd name="T13" fmla="*/ 1876 h 2084"/>
                <a:gd name="T14" fmla="*/ 963 w 1139"/>
                <a:gd name="T15" fmla="*/ 1956 h 2084"/>
                <a:gd name="T16" fmla="*/ 1139 w 1139"/>
                <a:gd name="T17" fmla="*/ 2084 h 2084"/>
                <a:gd name="T18" fmla="*/ 1123 w 1139"/>
                <a:gd name="T19" fmla="*/ 1876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9" h="2084">
                  <a:moveTo>
                    <a:pt x="62" y="23"/>
                  </a:moveTo>
                  <a:cubicBezTo>
                    <a:pt x="18" y="46"/>
                    <a:pt x="0" y="100"/>
                    <a:pt x="23" y="145"/>
                  </a:cubicBezTo>
                  <a:cubicBezTo>
                    <a:pt x="47" y="189"/>
                    <a:pt x="101" y="207"/>
                    <a:pt x="146" y="184"/>
                  </a:cubicBezTo>
                  <a:cubicBezTo>
                    <a:pt x="146" y="184"/>
                    <a:pt x="146" y="184"/>
                    <a:pt x="146" y="184"/>
                  </a:cubicBezTo>
                  <a:cubicBezTo>
                    <a:pt x="190" y="161"/>
                    <a:pt x="208" y="106"/>
                    <a:pt x="184" y="61"/>
                  </a:cubicBezTo>
                  <a:cubicBezTo>
                    <a:pt x="161" y="17"/>
                    <a:pt x="107" y="0"/>
                    <a:pt x="62" y="23"/>
                  </a:cubicBezTo>
                  <a:moveTo>
                    <a:pt x="1123" y="1876"/>
                  </a:moveTo>
                  <a:lnTo>
                    <a:pt x="963" y="1956"/>
                  </a:lnTo>
                  <a:lnTo>
                    <a:pt x="1139" y="2084"/>
                  </a:lnTo>
                  <a:lnTo>
                    <a:pt x="1123" y="1876"/>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8" name="Line 45"/>
            <p:cNvSpPr>
              <a:spLocks noChangeShapeType="1"/>
            </p:cNvSpPr>
            <p:nvPr/>
          </p:nvSpPr>
          <p:spPr bwMode="auto">
            <a:xfrm>
              <a:off x="3727" y="2864"/>
              <a:ext cx="320" cy="63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9" name="Freeform 46"/>
            <p:cNvSpPr>
              <a:spLocks noEditPoints="1"/>
            </p:cNvSpPr>
            <p:nvPr/>
          </p:nvSpPr>
          <p:spPr bwMode="auto">
            <a:xfrm>
              <a:off x="3343" y="3315"/>
              <a:ext cx="772" cy="283"/>
            </a:xfrm>
            <a:custGeom>
              <a:avLst/>
              <a:gdLst>
                <a:gd name="T0" fmla="*/ 2144 w 2158"/>
                <a:gd name="T1" fmla="*/ 698 h 773"/>
                <a:gd name="T2" fmla="*/ 2084 w 2158"/>
                <a:gd name="T3" fmla="*/ 585 h 773"/>
                <a:gd name="T4" fmla="*/ 1970 w 2158"/>
                <a:gd name="T5" fmla="*/ 645 h 773"/>
                <a:gd name="T6" fmla="*/ 1970 w 2158"/>
                <a:gd name="T7" fmla="*/ 645 h 773"/>
                <a:gd name="T8" fmla="*/ 2030 w 2158"/>
                <a:gd name="T9" fmla="*/ 758 h 773"/>
                <a:gd name="T10" fmla="*/ 2144 w 2158"/>
                <a:gd name="T11" fmla="*/ 698 h 773"/>
                <a:gd name="T12" fmla="*/ 144 w 2158"/>
                <a:gd name="T13" fmla="*/ 176 h 773"/>
                <a:gd name="T14" fmla="*/ 208 w 2158"/>
                <a:gd name="T15" fmla="*/ 0 h 773"/>
                <a:gd name="T16" fmla="*/ 0 w 2158"/>
                <a:gd name="T17" fmla="*/ 32 h 773"/>
                <a:gd name="T18" fmla="*/ 144 w 2158"/>
                <a:gd name="T19" fmla="*/ 1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8" h="773">
                  <a:moveTo>
                    <a:pt x="2144" y="698"/>
                  </a:moveTo>
                  <a:cubicBezTo>
                    <a:pt x="2158" y="650"/>
                    <a:pt x="2132" y="600"/>
                    <a:pt x="2084" y="585"/>
                  </a:cubicBezTo>
                  <a:cubicBezTo>
                    <a:pt x="2036" y="570"/>
                    <a:pt x="1985" y="597"/>
                    <a:pt x="1970" y="645"/>
                  </a:cubicBezTo>
                  <a:cubicBezTo>
                    <a:pt x="1970" y="645"/>
                    <a:pt x="1970" y="645"/>
                    <a:pt x="1970" y="645"/>
                  </a:cubicBezTo>
                  <a:cubicBezTo>
                    <a:pt x="1956" y="693"/>
                    <a:pt x="1982" y="743"/>
                    <a:pt x="2030" y="758"/>
                  </a:cubicBezTo>
                  <a:cubicBezTo>
                    <a:pt x="2078" y="773"/>
                    <a:pt x="2129" y="746"/>
                    <a:pt x="2144" y="698"/>
                  </a:cubicBezTo>
                  <a:close/>
                  <a:moveTo>
                    <a:pt x="144" y="176"/>
                  </a:moveTo>
                  <a:lnTo>
                    <a:pt x="208" y="0"/>
                  </a:lnTo>
                  <a:lnTo>
                    <a:pt x="0" y="32"/>
                  </a:lnTo>
                  <a:lnTo>
                    <a:pt x="144"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90" name="Freeform 47"/>
            <p:cNvSpPr>
              <a:spLocks noEditPoints="1"/>
            </p:cNvSpPr>
            <p:nvPr/>
          </p:nvSpPr>
          <p:spPr bwMode="auto">
            <a:xfrm>
              <a:off x="3343" y="3315"/>
              <a:ext cx="772" cy="283"/>
            </a:xfrm>
            <a:custGeom>
              <a:avLst/>
              <a:gdLst>
                <a:gd name="T0" fmla="*/ 2144 w 2158"/>
                <a:gd name="T1" fmla="*/ 698 h 773"/>
                <a:gd name="T2" fmla="*/ 2084 w 2158"/>
                <a:gd name="T3" fmla="*/ 585 h 773"/>
                <a:gd name="T4" fmla="*/ 1970 w 2158"/>
                <a:gd name="T5" fmla="*/ 645 h 773"/>
                <a:gd name="T6" fmla="*/ 1970 w 2158"/>
                <a:gd name="T7" fmla="*/ 645 h 773"/>
                <a:gd name="T8" fmla="*/ 2030 w 2158"/>
                <a:gd name="T9" fmla="*/ 758 h 773"/>
                <a:gd name="T10" fmla="*/ 2144 w 2158"/>
                <a:gd name="T11" fmla="*/ 698 h 773"/>
                <a:gd name="T12" fmla="*/ 144 w 2158"/>
                <a:gd name="T13" fmla="*/ 176 h 773"/>
                <a:gd name="T14" fmla="*/ 208 w 2158"/>
                <a:gd name="T15" fmla="*/ 0 h 773"/>
                <a:gd name="T16" fmla="*/ 0 w 2158"/>
                <a:gd name="T17" fmla="*/ 32 h 773"/>
                <a:gd name="T18" fmla="*/ 144 w 2158"/>
                <a:gd name="T19" fmla="*/ 1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8" h="773">
                  <a:moveTo>
                    <a:pt x="2144" y="698"/>
                  </a:moveTo>
                  <a:cubicBezTo>
                    <a:pt x="2158" y="650"/>
                    <a:pt x="2132" y="600"/>
                    <a:pt x="2084" y="585"/>
                  </a:cubicBezTo>
                  <a:cubicBezTo>
                    <a:pt x="2036" y="570"/>
                    <a:pt x="1985" y="597"/>
                    <a:pt x="1970" y="645"/>
                  </a:cubicBezTo>
                  <a:cubicBezTo>
                    <a:pt x="1970" y="645"/>
                    <a:pt x="1970" y="645"/>
                    <a:pt x="1970" y="645"/>
                  </a:cubicBezTo>
                  <a:cubicBezTo>
                    <a:pt x="1956" y="693"/>
                    <a:pt x="1982" y="743"/>
                    <a:pt x="2030" y="758"/>
                  </a:cubicBezTo>
                  <a:cubicBezTo>
                    <a:pt x="2078" y="773"/>
                    <a:pt x="2129" y="746"/>
                    <a:pt x="2144" y="698"/>
                  </a:cubicBezTo>
                  <a:moveTo>
                    <a:pt x="144" y="176"/>
                  </a:moveTo>
                  <a:lnTo>
                    <a:pt x="208" y="0"/>
                  </a:lnTo>
                  <a:lnTo>
                    <a:pt x="0" y="32"/>
                  </a:lnTo>
                  <a:lnTo>
                    <a:pt x="144" y="176"/>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1" name="Line 48"/>
            <p:cNvSpPr>
              <a:spLocks noChangeShapeType="1"/>
            </p:cNvSpPr>
            <p:nvPr/>
          </p:nvSpPr>
          <p:spPr bwMode="auto">
            <a:xfrm flipH="1" flipV="1">
              <a:off x="3406" y="3350"/>
              <a:ext cx="641" cy="199"/>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2" name="Freeform 49"/>
            <p:cNvSpPr>
              <a:spLocks noEditPoints="1"/>
            </p:cNvSpPr>
            <p:nvPr/>
          </p:nvSpPr>
          <p:spPr bwMode="auto">
            <a:xfrm>
              <a:off x="2954" y="2752"/>
              <a:ext cx="427" cy="614"/>
            </a:xfrm>
            <a:custGeom>
              <a:avLst/>
              <a:gdLst>
                <a:gd name="T0" fmla="*/ 1141 w 1192"/>
                <a:gd name="T1" fmla="*/ 1647 h 1676"/>
                <a:gd name="T2" fmla="*/ 1164 w 1192"/>
                <a:gd name="T3" fmla="*/ 1521 h 1676"/>
                <a:gd name="T4" fmla="*/ 1037 w 1192"/>
                <a:gd name="T5" fmla="*/ 1498 h 1676"/>
                <a:gd name="T6" fmla="*/ 1037 w 1192"/>
                <a:gd name="T7" fmla="*/ 1498 h 1676"/>
                <a:gd name="T8" fmla="*/ 1014 w 1192"/>
                <a:gd name="T9" fmla="*/ 1624 h 1676"/>
                <a:gd name="T10" fmla="*/ 1141 w 1192"/>
                <a:gd name="T11" fmla="*/ 1647 h 1676"/>
                <a:gd name="T12" fmla="*/ 32 w 1192"/>
                <a:gd name="T13" fmla="*/ 208 h 1676"/>
                <a:gd name="T14" fmla="*/ 176 w 1192"/>
                <a:gd name="T15" fmla="*/ 96 h 1676"/>
                <a:gd name="T16" fmla="*/ 0 w 1192"/>
                <a:gd name="T17" fmla="*/ 0 h 1676"/>
                <a:gd name="T18" fmla="*/ 32 w 1192"/>
                <a:gd name="T19" fmla="*/ 20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1676">
                  <a:moveTo>
                    <a:pt x="1141" y="1647"/>
                  </a:moveTo>
                  <a:cubicBezTo>
                    <a:pt x="1182" y="1619"/>
                    <a:pt x="1192" y="1562"/>
                    <a:pt x="1164" y="1521"/>
                  </a:cubicBezTo>
                  <a:cubicBezTo>
                    <a:pt x="1135" y="1480"/>
                    <a:pt x="1079" y="1470"/>
                    <a:pt x="1037" y="1498"/>
                  </a:cubicBezTo>
                  <a:cubicBezTo>
                    <a:pt x="1037" y="1498"/>
                    <a:pt x="1037" y="1498"/>
                    <a:pt x="1037" y="1498"/>
                  </a:cubicBezTo>
                  <a:cubicBezTo>
                    <a:pt x="996" y="1527"/>
                    <a:pt x="986" y="1583"/>
                    <a:pt x="1014" y="1624"/>
                  </a:cubicBezTo>
                  <a:cubicBezTo>
                    <a:pt x="1043" y="1665"/>
                    <a:pt x="1099" y="1676"/>
                    <a:pt x="1141" y="1647"/>
                  </a:cubicBezTo>
                  <a:close/>
                  <a:moveTo>
                    <a:pt x="32" y="208"/>
                  </a:moveTo>
                  <a:lnTo>
                    <a:pt x="176" y="96"/>
                  </a:lnTo>
                  <a:lnTo>
                    <a:pt x="0" y="0"/>
                  </a:lnTo>
                  <a:lnTo>
                    <a:pt x="32" y="20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93" name="Freeform 50"/>
            <p:cNvSpPr>
              <a:spLocks noEditPoints="1"/>
            </p:cNvSpPr>
            <p:nvPr/>
          </p:nvSpPr>
          <p:spPr bwMode="auto">
            <a:xfrm>
              <a:off x="2954" y="2752"/>
              <a:ext cx="427" cy="614"/>
            </a:xfrm>
            <a:custGeom>
              <a:avLst/>
              <a:gdLst>
                <a:gd name="T0" fmla="*/ 1141 w 1192"/>
                <a:gd name="T1" fmla="*/ 1647 h 1676"/>
                <a:gd name="T2" fmla="*/ 1164 w 1192"/>
                <a:gd name="T3" fmla="*/ 1521 h 1676"/>
                <a:gd name="T4" fmla="*/ 1037 w 1192"/>
                <a:gd name="T5" fmla="*/ 1498 h 1676"/>
                <a:gd name="T6" fmla="*/ 1037 w 1192"/>
                <a:gd name="T7" fmla="*/ 1498 h 1676"/>
                <a:gd name="T8" fmla="*/ 1014 w 1192"/>
                <a:gd name="T9" fmla="*/ 1624 h 1676"/>
                <a:gd name="T10" fmla="*/ 1141 w 1192"/>
                <a:gd name="T11" fmla="*/ 1647 h 1676"/>
                <a:gd name="T12" fmla="*/ 32 w 1192"/>
                <a:gd name="T13" fmla="*/ 208 h 1676"/>
                <a:gd name="T14" fmla="*/ 176 w 1192"/>
                <a:gd name="T15" fmla="*/ 96 h 1676"/>
                <a:gd name="T16" fmla="*/ 0 w 1192"/>
                <a:gd name="T17" fmla="*/ 0 h 1676"/>
                <a:gd name="T18" fmla="*/ 32 w 1192"/>
                <a:gd name="T19" fmla="*/ 20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1676">
                  <a:moveTo>
                    <a:pt x="1141" y="1647"/>
                  </a:moveTo>
                  <a:cubicBezTo>
                    <a:pt x="1182" y="1619"/>
                    <a:pt x="1192" y="1562"/>
                    <a:pt x="1164" y="1521"/>
                  </a:cubicBezTo>
                  <a:cubicBezTo>
                    <a:pt x="1135" y="1480"/>
                    <a:pt x="1079" y="1470"/>
                    <a:pt x="1037" y="1498"/>
                  </a:cubicBezTo>
                  <a:cubicBezTo>
                    <a:pt x="1037" y="1498"/>
                    <a:pt x="1037" y="1498"/>
                    <a:pt x="1037" y="1498"/>
                  </a:cubicBezTo>
                  <a:cubicBezTo>
                    <a:pt x="996" y="1527"/>
                    <a:pt x="986" y="1583"/>
                    <a:pt x="1014" y="1624"/>
                  </a:cubicBezTo>
                  <a:cubicBezTo>
                    <a:pt x="1043" y="1665"/>
                    <a:pt x="1099" y="1676"/>
                    <a:pt x="1141" y="1647"/>
                  </a:cubicBezTo>
                  <a:moveTo>
                    <a:pt x="32" y="208"/>
                  </a:moveTo>
                  <a:lnTo>
                    <a:pt x="176" y="96"/>
                  </a:lnTo>
                  <a:lnTo>
                    <a:pt x="0" y="0"/>
                  </a:lnTo>
                  <a:lnTo>
                    <a:pt x="32" y="208"/>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4" name="Line 51"/>
            <p:cNvSpPr>
              <a:spLocks noChangeShapeType="1"/>
            </p:cNvSpPr>
            <p:nvPr/>
          </p:nvSpPr>
          <p:spPr bwMode="auto">
            <a:xfrm flipH="1" flipV="1">
              <a:off x="2989" y="2805"/>
              <a:ext cx="337" cy="49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5" name="Freeform 52"/>
            <p:cNvSpPr>
              <a:spLocks noEditPoints="1"/>
            </p:cNvSpPr>
            <p:nvPr/>
          </p:nvSpPr>
          <p:spPr bwMode="auto">
            <a:xfrm>
              <a:off x="2922" y="2717"/>
              <a:ext cx="627" cy="70"/>
            </a:xfrm>
            <a:custGeom>
              <a:avLst/>
              <a:gdLst>
                <a:gd name="T0" fmla="*/ 0 w 1754"/>
                <a:gd name="T1" fmla="*/ 96 h 192"/>
                <a:gd name="T2" fmla="*/ 90 w 1754"/>
                <a:gd name="T3" fmla="*/ 187 h 192"/>
                <a:gd name="T4" fmla="*/ 181 w 1754"/>
                <a:gd name="T5" fmla="*/ 96 h 192"/>
                <a:gd name="T6" fmla="*/ 181 w 1754"/>
                <a:gd name="T7" fmla="*/ 96 h 192"/>
                <a:gd name="T8" fmla="*/ 90 w 1754"/>
                <a:gd name="T9" fmla="*/ 6 h 192"/>
                <a:gd name="T10" fmla="*/ 0 w 1754"/>
                <a:gd name="T11" fmla="*/ 96 h 192"/>
                <a:gd name="T12" fmla="*/ 1578 w 1754"/>
                <a:gd name="T13" fmla="*/ 0 h 192"/>
                <a:gd name="T14" fmla="*/ 1578 w 1754"/>
                <a:gd name="T15" fmla="*/ 192 h 192"/>
                <a:gd name="T16" fmla="*/ 1754 w 1754"/>
                <a:gd name="T17" fmla="*/ 96 h 192"/>
                <a:gd name="T18" fmla="*/ 1578 w 1754"/>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4" h="192">
                  <a:moveTo>
                    <a:pt x="0" y="96"/>
                  </a:moveTo>
                  <a:cubicBezTo>
                    <a:pt x="0" y="146"/>
                    <a:pt x="40" y="187"/>
                    <a:pt x="90" y="187"/>
                  </a:cubicBezTo>
                  <a:cubicBezTo>
                    <a:pt x="141" y="187"/>
                    <a:pt x="181" y="146"/>
                    <a:pt x="181" y="96"/>
                  </a:cubicBezTo>
                  <a:cubicBezTo>
                    <a:pt x="181" y="96"/>
                    <a:pt x="181" y="96"/>
                    <a:pt x="181" y="96"/>
                  </a:cubicBezTo>
                  <a:cubicBezTo>
                    <a:pt x="181" y="46"/>
                    <a:pt x="141" y="6"/>
                    <a:pt x="90" y="6"/>
                  </a:cubicBezTo>
                  <a:cubicBezTo>
                    <a:pt x="40" y="6"/>
                    <a:pt x="0" y="46"/>
                    <a:pt x="0" y="96"/>
                  </a:cubicBezTo>
                  <a:close/>
                  <a:moveTo>
                    <a:pt x="1578" y="0"/>
                  </a:moveTo>
                  <a:lnTo>
                    <a:pt x="1578" y="192"/>
                  </a:lnTo>
                  <a:lnTo>
                    <a:pt x="1754" y="96"/>
                  </a:lnTo>
                  <a:lnTo>
                    <a:pt x="157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6144" name="Freeform 53"/>
            <p:cNvSpPr>
              <a:spLocks noEditPoints="1"/>
            </p:cNvSpPr>
            <p:nvPr/>
          </p:nvSpPr>
          <p:spPr bwMode="auto">
            <a:xfrm>
              <a:off x="2922" y="2717"/>
              <a:ext cx="627" cy="70"/>
            </a:xfrm>
            <a:custGeom>
              <a:avLst/>
              <a:gdLst>
                <a:gd name="T0" fmla="*/ 0 w 1754"/>
                <a:gd name="T1" fmla="*/ 96 h 192"/>
                <a:gd name="T2" fmla="*/ 90 w 1754"/>
                <a:gd name="T3" fmla="*/ 187 h 192"/>
                <a:gd name="T4" fmla="*/ 181 w 1754"/>
                <a:gd name="T5" fmla="*/ 96 h 192"/>
                <a:gd name="T6" fmla="*/ 181 w 1754"/>
                <a:gd name="T7" fmla="*/ 96 h 192"/>
                <a:gd name="T8" fmla="*/ 90 w 1754"/>
                <a:gd name="T9" fmla="*/ 6 h 192"/>
                <a:gd name="T10" fmla="*/ 0 w 1754"/>
                <a:gd name="T11" fmla="*/ 96 h 192"/>
                <a:gd name="T12" fmla="*/ 1578 w 1754"/>
                <a:gd name="T13" fmla="*/ 0 h 192"/>
                <a:gd name="T14" fmla="*/ 1578 w 1754"/>
                <a:gd name="T15" fmla="*/ 192 h 192"/>
                <a:gd name="T16" fmla="*/ 1754 w 1754"/>
                <a:gd name="T17" fmla="*/ 96 h 192"/>
                <a:gd name="T18" fmla="*/ 1578 w 1754"/>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4" h="192">
                  <a:moveTo>
                    <a:pt x="0" y="96"/>
                  </a:moveTo>
                  <a:cubicBezTo>
                    <a:pt x="0" y="146"/>
                    <a:pt x="40" y="187"/>
                    <a:pt x="90" y="187"/>
                  </a:cubicBezTo>
                  <a:cubicBezTo>
                    <a:pt x="141" y="187"/>
                    <a:pt x="181" y="146"/>
                    <a:pt x="181" y="96"/>
                  </a:cubicBezTo>
                  <a:cubicBezTo>
                    <a:pt x="181" y="96"/>
                    <a:pt x="181" y="96"/>
                    <a:pt x="181" y="96"/>
                  </a:cubicBezTo>
                  <a:cubicBezTo>
                    <a:pt x="181" y="46"/>
                    <a:pt x="141" y="6"/>
                    <a:pt x="90" y="6"/>
                  </a:cubicBezTo>
                  <a:cubicBezTo>
                    <a:pt x="40" y="6"/>
                    <a:pt x="0" y="46"/>
                    <a:pt x="0" y="96"/>
                  </a:cubicBezTo>
                  <a:moveTo>
                    <a:pt x="1578" y="0"/>
                  </a:moveTo>
                  <a:lnTo>
                    <a:pt x="1578" y="192"/>
                  </a:lnTo>
                  <a:lnTo>
                    <a:pt x="1754" y="96"/>
                  </a:lnTo>
                  <a:lnTo>
                    <a:pt x="1578" y="0"/>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145" name="Line 54"/>
            <p:cNvSpPr>
              <a:spLocks noChangeShapeType="1"/>
            </p:cNvSpPr>
            <p:nvPr/>
          </p:nvSpPr>
          <p:spPr bwMode="auto">
            <a:xfrm>
              <a:off x="2989" y="2752"/>
              <a:ext cx="497" cy="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148" name="Rectangle 55"/>
            <p:cNvSpPr>
              <a:spLocks noChangeArrowheads="1"/>
            </p:cNvSpPr>
            <p:nvPr/>
          </p:nvSpPr>
          <p:spPr bwMode="auto">
            <a:xfrm>
              <a:off x="3549" y="2670"/>
              <a:ext cx="327" cy="164"/>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6149" name="Rectangle 56"/>
            <p:cNvSpPr>
              <a:spLocks noChangeArrowheads="1"/>
            </p:cNvSpPr>
            <p:nvPr/>
          </p:nvSpPr>
          <p:spPr bwMode="auto">
            <a:xfrm>
              <a:off x="3549" y="2670"/>
              <a:ext cx="327" cy="164"/>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150" name="Rectangle 57"/>
            <p:cNvSpPr>
              <a:spLocks noChangeArrowheads="1"/>
            </p:cNvSpPr>
            <p:nvPr/>
          </p:nvSpPr>
          <p:spPr bwMode="auto">
            <a:xfrm>
              <a:off x="3595" y="2711"/>
              <a:ext cx="28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Deposito</a:t>
              </a:r>
              <a:endParaRPr kumimoji="0" lang="es-EC" sz="1800" b="0" i="0" u="none" strike="noStrike" cap="none" normalizeH="0" baseline="0" smtClean="0">
                <a:ln>
                  <a:noFill/>
                </a:ln>
                <a:solidFill>
                  <a:schemeClr val="tx1"/>
                </a:solidFill>
                <a:effectLst/>
                <a:latin typeface="Arial" pitchFamily="34" charset="0"/>
              </a:endParaRPr>
            </a:p>
          </p:txBody>
        </p:sp>
        <p:sp>
          <p:nvSpPr>
            <p:cNvPr id="6151" name="Freeform 58"/>
            <p:cNvSpPr>
              <a:spLocks noEditPoints="1"/>
            </p:cNvSpPr>
            <p:nvPr/>
          </p:nvSpPr>
          <p:spPr bwMode="auto">
            <a:xfrm>
              <a:off x="4378" y="2506"/>
              <a:ext cx="390" cy="328"/>
            </a:xfrm>
            <a:custGeom>
              <a:avLst/>
              <a:gdLst>
                <a:gd name="T0" fmla="*/ 31 w 1092"/>
                <a:gd name="T1" fmla="*/ 849 h 896"/>
                <a:gd name="T2" fmla="*/ 158 w 1092"/>
                <a:gd name="T3" fmla="*/ 865 h 896"/>
                <a:gd name="T4" fmla="*/ 174 w 1092"/>
                <a:gd name="T5" fmla="*/ 737 h 896"/>
                <a:gd name="T6" fmla="*/ 174 w 1092"/>
                <a:gd name="T7" fmla="*/ 737 h 896"/>
                <a:gd name="T8" fmla="*/ 46 w 1092"/>
                <a:gd name="T9" fmla="*/ 722 h 896"/>
                <a:gd name="T10" fmla="*/ 31 w 1092"/>
                <a:gd name="T11" fmla="*/ 849 h 896"/>
                <a:gd name="T12" fmla="*/ 900 w 1092"/>
                <a:gd name="T13" fmla="*/ 48 h 896"/>
                <a:gd name="T14" fmla="*/ 1012 w 1092"/>
                <a:gd name="T15" fmla="*/ 192 h 896"/>
                <a:gd name="T16" fmla="*/ 1092 w 1092"/>
                <a:gd name="T17" fmla="*/ 0 h 896"/>
                <a:gd name="T18" fmla="*/ 900 w 1092"/>
                <a:gd name="T19" fmla="*/ 4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896">
                  <a:moveTo>
                    <a:pt x="31" y="849"/>
                  </a:moveTo>
                  <a:cubicBezTo>
                    <a:pt x="62" y="889"/>
                    <a:pt x="119" y="896"/>
                    <a:pt x="158" y="865"/>
                  </a:cubicBezTo>
                  <a:cubicBezTo>
                    <a:pt x="198" y="834"/>
                    <a:pt x="205" y="776"/>
                    <a:pt x="174" y="737"/>
                  </a:cubicBezTo>
                  <a:cubicBezTo>
                    <a:pt x="174" y="737"/>
                    <a:pt x="174" y="737"/>
                    <a:pt x="174" y="737"/>
                  </a:cubicBezTo>
                  <a:cubicBezTo>
                    <a:pt x="143" y="698"/>
                    <a:pt x="86" y="691"/>
                    <a:pt x="46" y="722"/>
                  </a:cubicBezTo>
                  <a:cubicBezTo>
                    <a:pt x="7" y="753"/>
                    <a:pt x="0" y="810"/>
                    <a:pt x="31" y="849"/>
                  </a:cubicBezTo>
                  <a:close/>
                  <a:moveTo>
                    <a:pt x="900" y="48"/>
                  </a:moveTo>
                  <a:lnTo>
                    <a:pt x="1012" y="192"/>
                  </a:lnTo>
                  <a:lnTo>
                    <a:pt x="1092" y="0"/>
                  </a:lnTo>
                  <a:lnTo>
                    <a:pt x="900" y="4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6152" name="Freeform 59"/>
            <p:cNvSpPr>
              <a:spLocks noEditPoints="1"/>
            </p:cNvSpPr>
            <p:nvPr/>
          </p:nvSpPr>
          <p:spPr bwMode="auto">
            <a:xfrm>
              <a:off x="4378" y="2506"/>
              <a:ext cx="390" cy="328"/>
            </a:xfrm>
            <a:custGeom>
              <a:avLst/>
              <a:gdLst>
                <a:gd name="T0" fmla="*/ 31 w 1092"/>
                <a:gd name="T1" fmla="*/ 849 h 896"/>
                <a:gd name="T2" fmla="*/ 158 w 1092"/>
                <a:gd name="T3" fmla="*/ 865 h 896"/>
                <a:gd name="T4" fmla="*/ 174 w 1092"/>
                <a:gd name="T5" fmla="*/ 737 h 896"/>
                <a:gd name="T6" fmla="*/ 174 w 1092"/>
                <a:gd name="T7" fmla="*/ 737 h 896"/>
                <a:gd name="T8" fmla="*/ 46 w 1092"/>
                <a:gd name="T9" fmla="*/ 722 h 896"/>
                <a:gd name="T10" fmla="*/ 31 w 1092"/>
                <a:gd name="T11" fmla="*/ 849 h 896"/>
                <a:gd name="T12" fmla="*/ 900 w 1092"/>
                <a:gd name="T13" fmla="*/ 48 h 896"/>
                <a:gd name="T14" fmla="*/ 1012 w 1092"/>
                <a:gd name="T15" fmla="*/ 192 h 896"/>
                <a:gd name="T16" fmla="*/ 1092 w 1092"/>
                <a:gd name="T17" fmla="*/ 0 h 896"/>
                <a:gd name="T18" fmla="*/ 900 w 1092"/>
                <a:gd name="T19" fmla="*/ 4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896">
                  <a:moveTo>
                    <a:pt x="31" y="849"/>
                  </a:moveTo>
                  <a:cubicBezTo>
                    <a:pt x="62" y="889"/>
                    <a:pt x="119" y="896"/>
                    <a:pt x="158" y="865"/>
                  </a:cubicBezTo>
                  <a:cubicBezTo>
                    <a:pt x="198" y="834"/>
                    <a:pt x="205" y="776"/>
                    <a:pt x="174" y="737"/>
                  </a:cubicBezTo>
                  <a:cubicBezTo>
                    <a:pt x="174" y="737"/>
                    <a:pt x="174" y="737"/>
                    <a:pt x="174" y="737"/>
                  </a:cubicBezTo>
                  <a:cubicBezTo>
                    <a:pt x="143" y="698"/>
                    <a:pt x="86" y="691"/>
                    <a:pt x="46" y="722"/>
                  </a:cubicBezTo>
                  <a:cubicBezTo>
                    <a:pt x="7" y="753"/>
                    <a:pt x="0" y="810"/>
                    <a:pt x="31" y="849"/>
                  </a:cubicBezTo>
                  <a:moveTo>
                    <a:pt x="900" y="48"/>
                  </a:moveTo>
                  <a:lnTo>
                    <a:pt x="1012" y="192"/>
                  </a:lnTo>
                  <a:lnTo>
                    <a:pt x="1092" y="0"/>
                  </a:lnTo>
                  <a:lnTo>
                    <a:pt x="900" y="48"/>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153" name="Line 60"/>
            <p:cNvSpPr>
              <a:spLocks noChangeShapeType="1"/>
            </p:cNvSpPr>
            <p:nvPr/>
          </p:nvSpPr>
          <p:spPr bwMode="auto">
            <a:xfrm flipV="1">
              <a:off x="4442" y="2547"/>
              <a:ext cx="280" cy="229"/>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154" name="Freeform 61"/>
            <p:cNvSpPr>
              <a:spLocks noEditPoints="1"/>
            </p:cNvSpPr>
            <p:nvPr/>
          </p:nvSpPr>
          <p:spPr bwMode="auto">
            <a:xfrm>
              <a:off x="4413" y="2963"/>
              <a:ext cx="179" cy="293"/>
            </a:xfrm>
            <a:custGeom>
              <a:avLst/>
              <a:gdLst>
                <a:gd name="T0" fmla="*/ 440 w 499"/>
                <a:gd name="T1" fmla="*/ 773 h 798"/>
                <a:gd name="T2" fmla="*/ 474 w 499"/>
                <a:gd name="T3" fmla="*/ 650 h 798"/>
                <a:gd name="T4" fmla="*/ 351 w 499"/>
                <a:gd name="T5" fmla="*/ 615 h 798"/>
                <a:gd name="T6" fmla="*/ 351 w 499"/>
                <a:gd name="T7" fmla="*/ 615 h 798"/>
                <a:gd name="T8" fmla="*/ 316 w 499"/>
                <a:gd name="T9" fmla="*/ 739 h 798"/>
                <a:gd name="T10" fmla="*/ 440 w 499"/>
                <a:gd name="T11" fmla="*/ 773 h 798"/>
                <a:gd name="T12" fmla="*/ 16 w 499"/>
                <a:gd name="T13" fmla="*/ 208 h 798"/>
                <a:gd name="T14" fmla="*/ 176 w 499"/>
                <a:gd name="T15" fmla="*/ 112 h 798"/>
                <a:gd name="T16" fmla="*/ 0 w 499"/>
                <a:gd name="T17" fmla="*/ 0 h 798"/>
                <a:gd name="T18" fmla="*/ 16 w 499"/>
                <a:gd name="T19" fmla="*/ 20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9" h="798">
                  <a:moveTo>
                    <a:pt x="440" y="773"/>
                  </a:moveTo>
                  <a:cubicBezTo>
                    <a:pt x="484" y="749"/>
                    <a:pt x="499" y="693"/>
                    <a:pt x="474" y="650"/>
                  </a:cubicBezTo>
                  <a:cubicBezTo>
                    <a:pt x="450" y="606"/>
                    <a:pt x="394" y="591"/>
                    <a:pt x="351" y="615"/>
                  </a:cubicBezTo>
                  <a:cubicBezTo>
                    <a:pt x="351" y="615"/>
                    <a:pt x="351" y="615"/>
                    <a:pt x="351" y="615"/>
                  </a:cubicBezTo>
                  <a:cubicBezTo>
                    <a:pt x="307" y="640"/>
                    <a:pt x="292" y="695"/>
                    <a:pt x="316" y="739"/>
                  </a:cubicBezTo>
                  <a:cubicBezTo>
                    <a:pt x="341" y="782"/>
                    <a:pt x="396" y="798"/>
                    <a:pt x="440" y="773"/>
                  </a:cubicBezTo>
                  <a:close/>
                  <a:moveTo>
                    <a:pt x="16" y="208"/>
                  </a:moveTo>
                  <a:lnTo>
                    <a:pt x="176" y="112"/>
                  </a:lnTo>
                  <a:lnTo>
                    <a:pt x="0" y="0"/>
                  </a:lnTo>
                  <a:lnTo>
                    <a:pt x="16" y="20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6155" name="Freeform 62"/>
            <p:cNvSpPr>
              <a:spLocks noEditPoints="1"/>
            </p:cNvSpPr>
            <p:nvPr/>
          </p:nvSpPr>
          <p:spPr bwMode="auto">
            <a:xfrm>
              <a:off x="4413" y="2963"/>
              <a:ext cx="179" cy="293"/>
            </a:xfrm>
            <a:custGeom>
              <a:avLst/>
              <a:gdLst>
                <a:gd name="T0" fmla="*/ 440 w 499"/>
                <a:gd name="T1" fmla="*/ 773 h 798"/>
                <a:gd name="T2" fmla="*/ 474 w 499"/>
                <a:gd name="T3" fmla="*/ 650 h 798"/>
                <a:gd name="T4" fmla="*/ 351 w 499"/>
                <a:gd name="T5" fmla="*/ 615 h 798"/>
                <a:gd name="T6" fmla="*/ 351 w 499"/>
                <a:gd name="T7" fmla="*/ 615 h 798"/>
                <a:gd name="T8" fmla="*/ 316 w 499"/>
                <a:gd name="T9" fmla="*/ 739 h 798"/>
                <a:gd name="T10" fmla="*/ 440 w 499"/>
                <a:gd name="T11" fmla="*/ 773 h 798"/>
                <a:gd name="T12" fmla="*/ 16 w 499"/>
                <a:gd name="T13" fmla="*/ 208 h 798"/>
                <a:gd name="T14" fmla="*/ 176 w 499"/>
                <a:gd name="T15" fmla="*/ 112 h 798"/>
                <a:gd name="T16" fmla="*/ 0 w 499"/>
                <a:gd name="T17" fmla="*/ 0 h 798"/>
                <a:gd name="T18" fmla="*/ 16 w 499"/>
                <a:gd name="T19" fmla="*/ 20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9" h="798">
                  <a:moveTo>
                    <a:pt x="440" y="773"/>
                  </a:moveTo>
                  <a:cubicBezTo>
                    <a:pt x="484" y="749"/>
                    <a:pt x="499" y="693"/>
                    <a:pt x="474" y="650"/>
                  </a:cubicBezTo>
                  <a:cubicBezTo>
                    <a:pt x="450" y="606"/>
                    <a:pt x="394" y="591"/>
                    <a:pt x="351" y="615"/>
                  </a:cubicBezTo>
                  <a:cubicBezTo>
                    <a:pt x="351" y="615"/>
                    <a:pt x="351" y="615"/>
                    <a:pt x="351" y="615"/>
                  </a:cubicBezTo>
                  <a:cubicBezTo>
                    <a:pt x="307" y="640"/>
                    <a:pt x="292" y="695"/>
                    <a:pt x="316" y="739"/>
                  </a:cubicBezTo>
                  <a:cubicBezTo>
                    <a:pt x="341" y="782"/>
                    <a:pt x="396" y="798"/>
                    <a:pt x="440" y="773"/>
                  </a:cubicBezTo>
                  <a:moveTo>
                    <a:pt x="16" y="208"/>
                  </a:moveTo>
                  <a:lnTo>
                    <a:pt x="176" y="112"/>
                  </a:lnTo>
                  <a:lnTo>
                    <a:pt x="0" y="0"/>
                  </a:lnTo>
                  <a:lnTo>
                    <a:pt x="16" y="208"/>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156" name="Line 63"/>
            <p:cNvSpPr>
              <a:spLocks noChangeShapeType="1"/>
            </p:cNvSpPr>
            <p:nvPr/>
          </p:nvSpPr>
          <p:spPr bwMode="auto">
            <a:xfrm flipH="1" flipV="1">
              <a:off x="4448" y="3022"/>
              <a:ext cx="91" cy="164"/>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157" name="Rectangle 64"/>
            <p:cNvSpPr>
              <a:spLocks noChangeArrowheads="1"/>
            </p:cNvSpPr>
            <p:nvPr/>
          </p:nvSpPr>
          <p:spPr bwMode="auto">
            <a:xfrm>
              <a:off x="4013" y="1896"/>
              <a:ext cx="326" cy="165"/>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6158" name="Rectangle 65"/>
            <p:cNvSpPr>
              <a:spLocks noChangeArrowheads="1"/>
            </p:cNvSpPr>
            <p:nvPr/>
          </p:nvSpPr>
          <p:spPr bwMode="auto">
            <a:xfrm>
              <a:off x="4013" y="1896"/>
              <a:ext cx="326" cy="165"/>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159" name="Rectangle 66"/>
            <p:cNvSpPr>
              <a:spLocks noChangeArrowheads="1"/>
            </p:cNvSpPr>
            <p:nvPr/>
          </p:nvSpPr>
          <p:spPr bwMode="auto">
            <a:xfrm>
              <a:off x="4059" y="1937"/>
              <a:ext cx="28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Deposito</a:t>
              </a:r>
              <a:endParaRPr kumimoji="0" lang="es-EC" sz="1800" b="0" i="0" u="none" strike="noStrike" cap="none" normalizeH="0" baseline="0" smtClean="0">
                <a:ln>
                  <a:noFill/>
                </a:ln>
                <a:solidFill>
                  <a:schemeClr val="tx1"/>
                </a:solidFill>
                <a:effectLst/>
                <a:latin typeface="Arial" pitchFamily="34" charset="0"/>
              </a:endParaRPr>
            </a:p>
          </p:txBody>
        </p:sp>
        <p:sp>
          <p:nvSpPr>
            <p:cNvPr id="6160" name="Rectangle 67"/>
            <p:cNvSpPr>
              <a:spLocks noChangeArrowheads="1"/>
            </p:cNvSpPr>
            <p:nvPr/>
          </p:nvSpPr>
          <p:spPr bwMode="auto">
            <a:xfrm>
              <a:off x="4253" y="2799"/>
              <a:ext cx="321" cy="164"/>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6161" name="Rectangle 68"/>
            <p:cNvSpPr>
              <a:spLocks noChangeArrowheads="1"/>
            </p:cNvSpPr>
            <p:nvPr/>
          </p:nvSpPr>
          <p:spPr bwMode="auto">
            <a:xfrm>
              <a:off x="4253" y="2799"/>
              <a:ext cx="321" cy="164"/>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162" name="Rectangle 69"/>
            <p:cNvSpPr>
              <a:spLocks noChangeArrowheads="1"/>
            </p:cNvSpPr>
            <p:nvPr/>
          </p:nvSpPr>
          <p:spPr bwMode="auto">
            <a:xfrm>
              <a:off x="4293" y="2840"/>
              <a:ext cx="28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Deposito</a:t>
              </a:r>
              <a:endParaRPr kumimoji="0" lang="es-EC" sz="1800" b="0" i="0" u="none" strike="noStrike" cap="none" normalizeH="0" baseline="0" smtClean="0">
                <a:ln>
                  <a:noFill/>
                </a:ln>
                <a:solidFill>
                  <a:schemeClr val="tx1"/>
                </a:solidFill>
                <a:effectLst/>
                <a:latin typeface="Arial" pitchFamily="34" charset="0"/>
              </a:endParaRPr>
            </a:p>
          </p:txBody>
        </p:sp>
      </p:grpSp>
      <p:sp>
        <p:nvSpPr>
          <p:cNvPr id="147" name="146 CuadroTexto"/>
          <p:cNvSpPr txBox="1"/>
          <p:nvPr/>
        </p:nvSpPr>
        <p:spPr>
          <a:xfrm>
            <a:off x="611560" y="2204864"/>
            <a:ext cx="1473328"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b="1" dirty="0" smtClean="0">
                <a:latin typeface="Eras Medium ITC" pitchFamily="34" charset="0"/>
              </a:rPr>
              <a:t>CVRP</a:t>
            </a:r>
          </a:p>
          <a:p>
            <a:pPr algn="ctr"/>
            <a:r>
              <a:rPr lang="es-ES" sz="1000" b="1" dirty="0" smtClean="0">
                <a:latin typeface="Eras Medium ITC" pitchFamily="34" charset="0"/>
              </a:rPr>
              <a:t>(</a:t>
            </a:r>
            <a:r>
              <a:rPr lang="es-ES" sz="1000" b="1" dirty="0" err="1" smtClean="0">
                <a:latin typeface="Eras Medium ITC" pitchFamily="34" charset="0"/>
              </a:rPr>
              <a:t>Capacitated</a:t>
            </a:r>
            <a:r>
              <a:rPr lang="es-ES" sz="1000" b="1" dirty="0" smtClean="0">
                <a:latin typeface="Eras Medium ITC" pitchFamily="34" charset="0"/>
              </a:rPr>
              <a:t> </a:t>
            </a:r>
            <a:r>
              <a:rPr lang="es-ES" sz="1000" b="1" dirty="0" err="1" smtClean="0">
                <a:latin typeface="Eras Medium ITC" pitchFamily="34" charset="0"/>
              </a:rPr>
              <a:t>Vehicle</a:t>
            </a:r>
            <a:r>
              <a:rPr lang="es-ES" sz="1000" b="1" dirty="0" smtClean="0">
                <a:latin typeface="Eras Medium ITC" pitchFamily="34" charset="0"/>
              </a:rPr>
              <a:t> </a:t>
            </a:r>
            <a:r>
              <a:rPr lang="es-ES" sz="1000" b="1" dirty="0" err="1">
                <a:latin typeface="Eras Medium ITC" pitchFamily="34" charset="0"/>
              </a:rPr>
              <a:t>Routing</a:t>
            </a:r>
            <a:r>
              <a:rPr lang="es-ES" sz="1000" b="1" dirty="0">
                <a:latin typeface="Eras Medium ITC" pitchFamily="34" charset="0"/>
              </a:rPr>
              <a:t> </a:t>
            </a:r>
            <a:r>
              <a:rPr lang="es-ES" sz="1000" b="1" dirty="0" err="1">
                <a:latin typeface="Eras Medium ITC" pitchFamily="34" charset="0"/>
              </a:rPr>
              <a:t>Problem</a:t>
            </a:r>
            <a:r>
              <a:rPr lang="es-ES" sz="1000" b="1" dirty="0" smtClean="0">
                <a:latin typeface="Eras Medium ITC" pitchFamily="34" charset="0"/>
              </a:rPr>
              <a:t>)</a:t>
            </a:r>
            <a:endParaRPr lang="es-ES" sz="1000" b="1" dirty="0">
              <a:latin typeface="Eras Medium ITC" pitchFamily="34" charset="0"/>
            </a:endParaRPr>
          </a:p>
        </p:txBody>
      </p:sp>
      <p:sp>
        <p:nvSpPr>
          <p:cNvPr id="148" name="147 CuadroTexto"/>
          <p:cNvSpPr txBox="1"/>
          <p:nvPr/>
        </p:nvSpPr>
        <p:spPr>
          <a:xfrm>
            <a:off x="6966700" y="5776814"/>
            <a:ext cx="1527349"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b="1" dirty="0" smtClean="0">
                <a:latin typeface="Eras Medium ITC" pitchFamily="34" charset="0"/>
              </a:rPr>
              <a:t>MDVRP</a:t>
            </a:r>
          </a:p>
          <a:p>
            <a:pPr algn="ctr"/>
            <a:r>
              <a:rPr lang="es-ES" sz="1000" b="1" dirty="0" smtClean="0">
                <a:latin typeface="Eras Medium ITC" pitchFamily="34" charset="0"/>
              </a:rPr>
              <a:t>(</a:t>
            </a:r>
            <a:r>
              <a:rPr lang="es-ES" sz="1000" b="1" dirty="0" err="1" smtClean="0">
                <a:latin typeface="Eras Medium ITC" pitchFamily="34" charset="0"/>
              </a:rPr>
              <a:t>Multi</a:t>
            </a:r>
            <a:r>
              <a:rPr lang="es-ES" sz="1000" b="1" dirty="0" smtClean="0">
                <a:latin typeface="Eras Medium ITC" pitchFamily="34" charset="0"/>
              </a:rPr>
              <a:t> </a:t>
            </a:r>
            <a:r>
              <a:rPr lang="es-ES" sz="1000" b="1" dirty="0" err="1" smtClean="0">
                <a:latin typeface="Eras Medium ITC" pitchFamily="34" charset="0"/>
              </a:rPr>
              <a:t>Depot</a:t>
            </a:r>
            <a:r>
              <a:rPr lang="es-ES" sz="1000" b="1" dirty="0" smtClean="0">
                <a:latin typeface="Eras Medium ITC" pitchFamily="34" charset="0"/>
              </a:rPr>
              <a:t> </a:t>
            </a:r>
            <a:r>
              <a:rPr lang="es-ES" sz="1000" b="1" dirty="0" err="1" smtClean="0">
                <a:latin typeface="Eras Medium ITC" pitchFamily="34" charset="0"/>
              </a:rPr>
              <a:t>Vehicle</a:t>
            </a:r>
            <a:r>
              <a:rPr lang="es-ES" sz="1000" b="1" dirty="0" smtClean="0">
                <a:latin typeface="Eras Medium ITC" pitchFamily="34" charset="0"/>
              </a:rPr>
              <a:t> </a:t>
            </a:r>
            <a:r>
              <a:rPr lang="es-ES" sz="1000" b="1" dirty="0" err="1">
                <a:latin typeface="Eras Medium ITC" pitchFamily="34" charset="0"/>
              </a:rPr>
              <a:t>Routing</a:t>
            </a:r>
            <a:r>
              <a:rPr lang="es-ES" sz="1000" b="1" dirty="0">
                <a:latin typeface="Eras Medium ITC" pitchFamily="34" charset="0"/>
              </a:rPr>
              <a:t> </a:t>
            </a:r>
            <a:r>
              <a:rPr lang="es-ES" sz="1000" b="1" dirty="0" err="1">
                <a:latin typeface="Eras Medium ITC" pitchFamily="34" charset="0"/>
              </a:rPr>
              <a:t>Problem</a:t>
            </a:r>
            <a:r>
              <a:rPr lang="es-ES" sz="1000" b="1" dirty="0" smtClean="0">
                <a:latin typeface="Eras Medium ITC" pitchFamily="34" charset="0"/>
              </a:rPr>
              <a:t>)</a:t>
            </a:r>
            <a:endParaRPr lang="es-ES" sz="1000" b="1" dirty="0">
              <a:latin typeface="Eras Medium ITC" pitchFamily="34" charset="0"/>
            </a:endParaRPr>
          </a:p>
        </p:txBody>
      </p:sp>
    </p:spTree>
    <p:extLst>
      <p:ext uri="{BB962C8B-B14F-4D97-AF65-F5344CB8AC3E}">
        <p14:creationId xmlns:p14="http://schemas.microsoft.com/office/powerpoint/2010/main" val="601156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14 Grupo"/>
          <p:cNvGrpSpPr/>
          <p:nvPr/>
        </p:nvGrpSpPr>
        <p:grpSpPr>
          <a:xfrm>
            <a:off x="1043608" y="1196752"/>
            <a:ext cx="7128792" cy="1535914"/>
            <a:chOff x="1979712" y="676486"/>
            <a:chExt cx="6096000" cy="1527944"/>
          </a:xfrm>
        </p:grpSpPr>
        <p:sp>
          <p:nvSpPr>
            <p:cNvPr id="21" name="20 Forma libre"/>
            <p:cNvSpPr/>
            <p:nvPr/>
          </p:nvSpPr>
          <p:spPr>
            <a:xfrm>
              <a:off x="4174271" y="829280"/>
              <a:ext cx="3901441" cy="1222356"/>
            </a:xfrm>
            <a:custGeom>
              <a:avLst/>
              <a:gdLst>
                <a:gd name="connsiteX0" fmla="*/ 203730 w 1222355"/>
                <a:gd name="connsiteY0" fmla="*/ 0 h 3901440"/>
                <a:gd name="connsiteX1" fmla="*/ 1018625 w 1222355"/>
                <a:gd name="connsiteY1" fmla="*/ 0 h 3901440"/>
                <a:gd name="connsiteX2" fmla="*/ 1222355 w 1222355"/>
                <a:gd name="connsiteY2" fmla="*/ 203730 h 3901440"/>
                <a:gd name="connsiteX3" fmla="*/ 1222355 w 1222355"/>
                <a:gd name="connsiteY3" fmla="*/ 3901440 h 3901440"/>
                <a:gd name="connsiteX4" fmla="*/ 1222355 w 1222355"/>
                <a:gd name="connsiteY4" fmla="*/ 3901440 h 3901440"/>
                <a:gd name="connsiteX5" fmla="*/ 0 w 1222355"/>
                <a:gd name="connsiteY5" fmla="*/ 3901440 h 3901440"/>
                <a:gd name="connsiteX6" fmla="*/ 0 w 1222355"/>
                <a:gd name="connsiteY6" fmla="*/ 3901440 h 3901440"/>
                <a:gd name="connsiteX7" fmla="*/ 0 w 1222355"/>
                <a:gd name="connsiteY7" fmla="*/ 203730 h 3901440"/>
                <a:gd name="connsiteX8" fmla="*/ 203730 w 1222355"/>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355" h="3901440">
                  <a:moveTo>
                    <a:pt x="1222355" y="650254"/>
                  </a:moveTo>
                  <a:lnTo>
                    <a:pt x="1222355" y="3251186"/>
                  </a:lnTo>
                  <a:cubicBezTo>
                    <a:pt x="1222355" y="3610310"/>
                    <a:pt x="1193777" y="3901438"/>
                    <a:pt x="1158524" y="3901438"/>
                  </a:cubicBezTo>
                  <a:lnTo>
                    <a:pt x="0" y="3901438"/>
                  </a:lnTo>
                  <a:lnTo>
                    <a:pt x="0" y="3901438"/>
                  </a:lnTo>
                  <a:lnTo>
                    <a:pt x="0" y="2"/>
                  </a:lnTo>
                  <a:lnTo>
                    <a:pt x="0" y="2"/>
                  </a:lnTo>
                  <a:lnTo>
                    <a:pt x="1158524" y="2"/>
                  </a:lnTo>
                  <a:cubicBezTo>
                    <a:pt x="1193777" y="2"/>
                    <a:pt x="1222355" y="291130"/>
                    <a:pt x="1222355" y="65025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86340" rIns="113010" bIns="86341" numCol="1" spcCol="1270" anchor="ctr" anchorCtr="0">
              <a:noAutofit/>
            </a:bodyPr>
            <a:lstStyle/>
            <a:p>
              <a:r>
                <a:rPr lang="es-EC" dirty="0">
                  <a:latin typeface="Constantia" pitchFamily="18" charset="0"/>
                </a:rPr>
                <a:t>Por heurística entendemos una estrategia, método, criterio o </a:t>
              </a:r>
              <a:r>
                <a:rPr lang="es-EC" dirty="0" smtClean="0">
                  <a:latin typeface="Constantia" pitchFamily="18" charset="0"/>
                </a:rPr>
                <a:t>proceso </a:t>
              </a:r>
              <a:r>
                <a:rPr lang="es-EC" dirty="0">
                  <a:latin typeface="Constantia" pitchFamily="18" charset="0"/>
                </a:rPr>
                <a:t>usado para hacer más sencilla la solución de problemas </a:t>
              </a:r>
              <a:r>
                <a:rPr lang="es-EC" dirty="0" smtClean="0">
                  <a:latin typeface="Constantia" pitchFamily="18" charset="0"/>
                </a:rPr>
                <a:t>específicos difíciles</a:t>
              </a:r>
              <a:r>
                <a:rPr lang="es-EC" dirty="0">
                  <a:latin typeface="Constantia" pitchFamily="18" charset="0"/>
                </a:rPr>
                <a:t>.</a:t>
              </a:r>
            </a:p>
          </p:txBody>
        </p:sp>
        <p:sp>
          <p:nvSpPr>
            <p:cNvPr id="22" name="21 Forma libre"/>
            <p:cNvSpPr/>
            <p:nvPr/>
          </p:nvSpPr>
          <p:spPr>
            <a:xfrm>
              <a:off x="1979712" y="676486"/>
              <a:ext cx="2194560" cy="1527944"/>
            </a:xfrm>
            <a:custGeom>
              <a:avLst/>
              <a:gdLst>
                <a:gd name="connsiteX0" fmla="*/ 0 w 2194560"/>
                <a:gd name="connsiteY0" fmla="*/ 254662 h 1527944"/>
                <a:gd name="connsiteX1" fmla="*/ 254662 w 2194560"/>
                <a:gd name="connsiteY1" fmla="*/ 0 h 1527944"/>
                <a:gd name="connsiteX2" fmla="*/ 1939898 w 2194560"/>
                <a:gd name="connsiteY2" fmla="*/ 0 h 1527944"/>
                <a:gd name="connsiteX3" fmla="*/ 2194560 w 2194560"/>
                <a:gd name="connsiteY3" fmla="*/ 254662 h 1527944"/>
                <a:gd name="connsiteX4" fmla="*/ 2194560 w 2194560"/>
                <a:gd name="connsiteY4" fmla="*/ 1273282 h 1527944"/>
                <a:gd name="connsiteX5" fmla="*/ 1939898 w 2194560"/>
                <a:gd name="connsiteY5" fmla="*/ 1527944 h 1527944"/>
                <a:gd name="connsiteX6" fmla="*/ 254662 w 2194560"/>
                <a:gd name="connsiteY6" fmla="*/ 1527944 h 1527944"/>
                <a:gd name="connsiteX7" fmla="*/ 0 w 2194560"/>
                <a:gd name="connsiteY7" fmla="*/ 1273282 h 1527944"/>
                <a:gd name="connsiteX8" fmla="*/ 0 w 2194560"/>
                <a:gd name="connsiteY8" fmla="*/ 254662 h 152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527944">
                  <a:moveTo>
                    <a:pt x="0" y="254662"/>
                  </a:moveTo>
                  <a:cubicBezTo>
                    <a:pt x="0" y="114016"/>
                    <a:pt x="114016" y="0"/>
                    <a:pt x="254662" y="0"/>
                  </a:cubicBezTo>
                  <a:lnTo>
                    <a:pt x="1939898" y="0"/>
                  </a:lnTo>
                  <a:cubicBezTo>
                    <a:pt x="2080544" y="0"/>
                    <a:pt x="2194560" y="114016"/>
                    <a:pt x="2194560" y="254662"/>
                  </a:cubicBezTo>
                  <a:lnTo>
                    <a:pt x="2194560" y="1273282"/>
                  </a:lnTo>
                  <a:cubicBezTo>
                    <a:pt x="2194560" y="1413928"/>
                    <a:pt x="2080544" y="1527944"/>
                    <a:pt x="1939898" y="1527944"/>
                  </a:cubicBezTo>
                  <a:lnTo>
                    <a:pt x="254662" y="1527944"/>
                  </a:lnTo>
                  <a:cubicBezTo>
                    <a:pt x="114016" y="1527944"/>
                    <a:pt x="0" y="1413928"/>
                    <a:pt x="0" y="1273282"/>
                  </a:cubicBezTo>
                  <a:lnTo>
                    <a:pt x="0" y="2546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368" tIns="146978" rIns="219368" bIns="146978" numCol="1" spcCol="1270" anchor="ctr" anchorCtr="0">
              <a:noAutofit/>
            </a:bodyPr>
            <a:lstStyle/>
            <a:p>
              <a:pPr lvl="0" algn="ctr" defTabSz="1689100">
                <a:lnSpc>
                  <a:spcPct val="90000"/>
                </a:lnSpc>
                <a:spcBef>
                  <a:spcPct val="0"/>
                </a:spcBef>
                <a:spcAft>
                  <a:spcPct val="35000"/>
                </a:spcAft>
              </a:pPr>
              <a:r>
                <a:rPr lang="es-ES" sz="3200" b="1" dirty="0" smtClean="0">
                  <a:solidFill>
                    <a:schemeClr val="bg1"/>
                  </a:solidFill>
                  <a:latin typeface="Constantia" pitchFamily="18" charset="0"/>
                </a:rPr>
                <a:t>Heurística</a:t>
              </a:r>
              <a:endParaRPr lang="es-EC" sz="3200" kern="1200" dirty="0">
                <a:solidFill>
                  <a:schemeClr val="bg1"/>
                </a:solidFill>
                <a:latin typeface="Constantia" pitchFamily="18" charset="0"/>
              </a:endParaRPr>
            </a:p>
          </p:txBody>
        </p:sp>
      </p:grpSp>
      <p:grpSp>
        <p:nvGrpSpPr>
          <p:cNvPr id="24" name="23 Grupo"/>
          <p:cNvGrpSpPr/>
          <p:nvPr/>
        </p:nvGrpSpPr>
        <p:grpSpPr>
          <a:xfrm>
            <a:off x="1010940" y="3257047"/>
            <a:ext cx="7128791" cy="2520280"/>
            <a:chOff x="1979712" y="676486"/>
            <a:chExt cx="6095999" cy="1527944"/>
          </a:xfrm>
        </p:grpSpPr>
        <p:sp>
          <p:nvSpPr>
            <p:cNvPr id="25" name="24 Forma libre"/>
            <p:cNvSpPr/>
            <p:nvPr/>
          </p:nvSpPr>
          <p:spPr>
            <a:xfrm>
              <a:off x="4904889" y="829280"/>
              <a:ext cx="3170822" cy="1222355"/>
            </a:xfrm>
            <a:custGeom>
              <a:avLst/>
              <a:gdLst>
                <a:gd name="connsiteX0" fmla="*/ 203730 w 1222355"/>
                <a:gd name="connsiteY0" fmla="*/ 0 h 3901440"/>
                <a:gd name="connsiteX1" fmla="*/ 1018625 w 1222355"/>
                <a:gd name="connsiteY1" fmla="*/ 0 h 3901440"/>
                <a:gd name="connsiteX2" fmla="*/ 1222355 w 1222355"/>
                <a:gd name="connsiteY2" fmla="*/ 203730 h 3901440"/>
                <a:gd name="connsiteX3" fmla="*/ 1222355 w 1222355"/>
                <a:gd name="connsiteY3" fmla="*/ 3901440 h 3901440"/>
                <a:gd name="connsiteX4" fmla="*/ 1222355 w 1222355"/>
                <a:gd name="connsiteY4" fmla="*/ 3901440 h 3901440"/>
                <a:gd name="connsiteX5" fmla="*/ 0 w 1222355"/>
                <a:gd name="connsiteY5" fmla="*/ 3901440 h 3901440"/>
                <a:gd name="connsiteX6" fmla="*/ 0 w 1222355"/>
                <a:gd name="connsiteY6" fmla="*/ 3901440 h 3901440"/>
                <a:gd name="connsiteX7" fmla="*/ 0 w 1222355"/>
                <a:gd name="connsiteY7" fmla="*/ 203730 h 3901440"/>
                <a:gd name="connsiteX8" fmla="*/ 203730 w 1222355"/>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355" h="3901440">
                  <a:moveTo>
                    <a:pt x="1222355" y="650254"/>
                  </a:moveTo>
                  <a:lnTo>
                    <a:pt x="1222355" y="3251186"/>
                  </a:lnTo>
                  <a:cubicBezTo>
                    <a:pt x="1222355" y="3610310"/>
                    <a:pt x="1193777" y="3901438"/>
                    <a:pt x="1158524" y="3901438"/>
                  </a:cubicBezTo>
                  <a:lnTo>
                    <a:pt x="0" y="3901438"/>
                  </a:lnTo>
                  <a:lnTo>
                    <a:pt x="0" y="3901438"/>
                  </a:lnTo>
                  <a:lnTo>
                    <a:pt x="0" y="2"/>
                  </a:lnTo>
                  <a:lnTo>
                    <a:pt x="0" y="2"/>
                  </a:lnTo>
                  <a:lnTo>
                    <a:pt x="1158524" y="2"/>
                  </a:lnTo>
                  <a:cubicBezTo>
                    <a:pt x="1193777" y="2"/>
                    <a:pt x="1222355" y="291130"/>
                    <a:pt x="1222355" y="65025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86340" rIns="113010" bIns="86341" numCol="1" spcCol="1270" anchor="ctr" anchorCtr="0">
              <a:noAutofit/>
            </a:bodyPr>
            <a:lstStyle/>
            <a:p>
              <a:pPr marL="0" lvl="1" defTabSz="622300">
                <a:lnSpc>
                  <a:spcPct val="90000"/>
                </a:lnSpc>
                <a:spcBef>
                  <a:spcPct val="0"/>
                </a:spcBef>
                <a:spcAft>
                  <a:spcPct val="15000"/>
                </a:spcAft>
              </a:pPr>
              <a:r>
                <a:rPr lang="es-EC" dirty="0">
                  <a:latin typeface="Constantia" pitchFamily="18" charset="0"/>
                </a:rPr>
                <a:t>Una </a:t>
              </a:r>
              <a:r>
                <a:rPr lang="es-EC" dirty="0" err="1">
                  <a:latin typeface="Constantia" pitchFamily="18" charset="0"/>
                </a:rPr>
                <a:t>metaheurística</a:t>
              </a:r>
              <a:r>
                <a:rPr lang="es-EC" dirty="0">
                  <a:latin typeface="Constantia" pitchFamily="18" charset="0"/>
                </a:rPr>
                <a:t> es un método heurístico para resolver un tipo de problema computacional general, usando los parámetros dados por el usuario sobre unos procedimientos genéricos y abstractos de una manera que se espera eficiente.</a:t>
              </a:r>
            </a:p>
          </p:txBody>
        </p:sp>
        <p:sp>
          <p:nvSpPr>
            <p:cNvPr id="26" name="25 Forma libre"/>
            <p:cNvSpPr/>
            <p:nvPr/>
          </p:nvSpPr>
          <p:spPr>
            <a:xfrm>
              <a:off x="1979712" y="676486"/>
              <a:ext cx="2925178" cy="1527944"/>
            </a:xfrm>
            <a:custGeom>
              <a:avLst/>
              <a:gdLst>
                <a:gd name="connsiteX0" fmla="*/ 0 w 2194560"/>
                <a:gd name="connsiteY0" fmla="*/ 254662 h 1527944"/>
                <a:gd name="connsiteX1" fmla="*/ 254662 w 2194560"/>
                <a:gd name="connsiteY1" fmla="*/ 0 h 1527944"/>
                <a:gd name="connsiteX2" fmla="*/ 1939898 w 2194560"/>
                <a:gd name="connsiteY2" fmla="*/ 0 h 1527944"/>
                <a:gd name="connsiteX3" fmla="*/ 2194560 w 2194560"/>
                <a:gd name="connsiteY3" fmla="*/ 254662 h 1527944"/>
                <a:gd name="connsiteX4" fmla="*/ 2194560 w 2194560"/>
                <a:gd name="connsiteY4" fmla="*/ 1273282 h 1527944"/>
                <a:gd name="connsiteX5" fmla="*/ 1939898 w 2194560"/>
                <a:gd name="connsiteY5" fmla="*/ 1527944 h 1527944"/>
                <a:gd name="connsiteX6" fmla="*/ 254662 w 2194560"/>
                <a:gd name="connsiteY6" fmla="*/ 1527944 h 1527944"/>
                <a:gd name="connsiteX7" fmla="*/ 0 w 2194560"/>
                <a:gd name="connsiteY7" fmla="*/ 1273282 h 1527944"/>
                <a:gd name="connsiteX8" fmla="*/ 0 w 2194560"/>
                <a:gd name="connsiteY8" fmla="*/ 254662 h 152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527944">
                  <a:moveTo>
                    <a:pt x="0" y="254662"/>
                  </a:moveTo>
                  <a:cubicBezTo>
                    <a:pt x="0" y="114016"/>
                    <a:pt x="114016" y="0"/>
                    <a:pt x="254662" y="0"/>
                  </a:cubicBezTo>
                  <a:lnTo>
                    <a:pt x="1939898" y="0"/>
                  </a:lnTo>
                  <a:cubicBezTo>
                    <a:pt x="2080544" y="0"/>
                    <a:pt x="2194560" y="114016"/>
                    <a:pt x="2194560" y="254662"/>
                  </a:cubicBezTo>
                  <a:lnTo>
                    <a:pt x="2194560" y="1273282"/>
                  </a:lnTo>
                  <a:cubicBezTo>
                    <a:pt x="2194560" y="1413928"/>
                    <a:pt x="2080544" y="1527944"/>
                    <a:pt x="1939898" y="1527944"/>
                  </a:cubicBezTo>
                  <a:lnTo>
                    <a:pt x="254662" y="1527944"/>
                  </a:lnTo>
                  <a:cubicBezTo>
                    <a:pt x="114016" y="1527944"/>
                    <a:pt x="0" y="1413928"/>
                    <a:pt x="0" y="1273282"/>
                  </a:cubicBezTo>
                  <a:lnTo>
                    <a:pt x="0" y="2546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368" tIns="146978" rIns="219368" bIns="146978" numCol="1" spcCol="1270" anchor="ctr" anchorCtr="0">
              <a:noAutofit/>
            </a:bodyPr>
            <a:lstStyle/>
            <a:p>
              <a:pPr lvl="0" algn="ctr" defTabSz="1689100">
                <a:lnSpc>
                  <a:spcPct val="90000"/>
                </a:lnSpc>
                <a:spcBef>
                  <a:spcPct val="0"/>
                </a:spcBef>
                <a:spcAft>
                  <a:spcPct val="35000"/>
                </a:spcAft>
              </a:pPr>
              <a:r>
                <a:rPr lang="es-ES" sz="3200" b="1" dirty="0" smtClean="0">
                  <a:solidFill>
                    <a:schemeClr val="bg1"/>
                  </a:solidFill>
                  <a:latin typeface="Constantia" pitchFamily="18" charset="0"/>
                </a:rPr>
                <a:t>Metaheurística</a:t>
              </a:r>
              <a:endParaRPr lang="es-EC" sz="3200" kern="1200" dirty="0">
                <a:solidFill>
                  <a:schemeClr val="bg1"/>
                </a:solidFill>
                <a:latin typeface="Constantia" pitchFamily="18" charset="0"/>
              </a:endParaRPr>
            </a:p>
          </p:txBody>
        </p:sp>
      </p:grpSp>
      <p:sp>
        <p:nvSpPr>
          <p:cNvPr id="3" name="2 Rectángulo"/>
          <p:cNvSpPr/>
          <p:nvPr/>
        </p:nvSpPr>
        <p:spPr>
          <a:xfrm>
            <a:off x="2286000" y="2967335"/>
            <a:ext cx="4572000" cy="369332"/>
          </a:xfrm>
          <a:prstGeom prst="rect">
            <a:avLst/>
          </a:prstGeom>
        </p:spPr>
        <p:txBody>
          <a:bodyPr>
            <a:spAutoFit/>
          </a:bodyPr>
          <a:lstStyle/>
          <a:p>
            <a:endParaRPr lang="es-EC" dirty="0"/>
          </a:p>
        </p:txBody>
      </p:sp>
    </p:spTree>
    <p:extLst>
      <p:ext uri="{BB962C8B-B14F-4D97-AF65-F5344CB8AC3E}">
        <p14:creationId xmlns:p14="http://schemas.microsoft.com/office/powerpoint/2010/main" val="2156042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8" name="3 Título"/>
          <p:cNvSpPr>
            <a:spLocks noGrp="1"/>
          </p:cNvSpPr>
          <p:nvPr>
            <p:ph type="title"/>
          </p:nvPr>
        </p:nvSpPr>
        <p:spPr>
          <a:xfrm>
            <a:off x="2267744" y="231638"/>
            <a:ext cx="5040560" cy="957985"/>
          </a:xfr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Eras Medium ITC" pitchFamily="34" charset="0"/>
                <a:ea typeface="+mn-ea"/>
                <a:cs typeface="+mn-cs"/>
              </a:rPr>
              <a:t>Método </a:t>
            </a:r>
            <a:r>
              <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Eras Medium ITC" pitchFamily="34" charset="0"/>
                <a:ea typeface="+mn-ea"/>
                <a:cs typeface="+mn-cs"/>
              </a:rPr>
              <a:t>de solución</a:t>
            </a:r>
          </a:p>
        </p:txBody>
      </p:sp>
      <p:pic>
        <p:nvPicPr>
          <p:cNvPr id="23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11" y="4653136"/>
            <a:ext cx="3402518" cy="2000681"/>
          </a:xfrm>
          <a:prstGeom prst="rect">
            <a:avLst/>
          </a:prstGeom>
          <a:noFill/>
          <a:ln w="38100">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11 Grupo"/>
          <p:cNvGrpSpPr/>
          <p:nvPr/>
        </p:nvGrpSpPr>
        <p:grpSpPr>
          <a:xfrm>
            <a:off x="2123728" y="1642462"/>
            <a:ext cx="4142048" cy="1700867"/>
            <a:chOff x="1403648" y="1642462"/>
            <a:chExt cx="4142048" cy="1700867"/>
          </a:xfrm>
        </p:grpSpPr>
        <p:sp>
          <p:nvSpPr>
            <p:cNvPr id="16" name="15 Abrir llave"/>
            <p:cNvSpPr/>
            <p:nvPr/>
          </p:nvSpPr>
          <p:spPr>
            <a:xfrm>
              <a:off x="1403648" y="1700808"/>
              <a:ext cx="315035" cy="1584176"/>
            </a:xfrm>
            <a:prstGeom prst="leftBrace">
              <a:avLst>
                <a:gd name="adj1" fmla="val 8333"/>
                <a:gd name="adj2" fmla="val 49312"/>
              </a:avLst>
            </a:prstGeom>
            <a:ln w="38100"/>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s-EC"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7" name="2 Marcador de contenido"/>
            <p:cNvSpPr txBox="1">
              <a:spLocks/>
            </p:cNvSpPr>
            <p:nvPr/>
          </p:nvSpPr>
          <p:spPr>
            <a:xfrm>
              <a:off x="1691680" y="1642462"/>
              <a:ext cx="3854016" cy="170086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C000"/>
                </a:buClr>
                <a:buFont typeface="Wingdings" pitchFamily="2" charset="2"/>
                <a:buChar char="Ø"/>
              </a:pPr>
              <a:r>
                <a:rPr lang="es-ES" sz="1400" b="1" dirty="0" smtClean="0">
                  <a:latin typeface="Constantia" pitchFamily="18" charset="0"/>
                </a:rPr>
                <a:t>METAHEURISTICA </a:t>
              </a:r>
            </a:p>
            <a:p>
              <a:pPr>
                <a:buClr>
                  <a:srgbClr val="FFC000"/>
                </a:buClr>
                <a:buFont typeface="Wingdings" pitchFamily="2" charset="2"/>
                <a:buChar char="Ø"/>
              </a:pPr>
              <a:r>
                <a:rPr lang="es-ES" sz="1400" b="1" dirty="0" smtClean="0">
                  <a:latin typeface="Constantia" pitchFamily="18" charset="0"/>
                </a:rPr>
                <a:t>Descrito por  Scott </a:t>
              </a:r>
              <a:r>
                <a:rPr lang="es-ES" sz="1400" b="1" dirty="0" err="1" smtClean="0">
                  <a:latin typeface="Constantia" pitchFamily="18" charset="0"/>
                </a:rPr>
                <a:t>Kirkpatrick</a:t>
              </a:r>
              <a:r>
                <a:rPr lang="es-ES" sz="1400" b="1" dirty="0" smtClean="0">
                  <a:latin typeface="Constantia" pitchFamily="18" charset="0"/>
                </a:rPr>
                <a:t> en 1983</a:t>
              </a:r>
            </a:p>
            <a:p>
              <a:pPr>
                <a:buClr>
                  <a:srgbClr val="FFC000"/>
                </a:buClr>
                <a:buFont typeface="Wingdings" pitchFamily="2" charset="2"/>
                <a:buChar char="Ø"/>
              </a:pPr>
              <a:r>
                <a:rPr lang="es-EC" sz="1400" b="1" dirty="0" smtClean="0">
                  <a:latin typeface="Constantia" pitchFamily="18" charset="0"/>
                </a:rPr>
                <a:t>Recocido </a:t>
              </a:r>
              <a:r>
                <a:rPr lang="es-EC" sz="1400" b="1" dirty="0">
                  <a:latin typeface="Constantia" pitchFamily="18" charset="0"/>
                </a:rPr>
                <a:t>del acero y </a:t>
              </a:r>
              <a:r>
                <a:rPr lang="es-EC" sz="1400" b="1" dirty="0" smtClean="0">
                  <a:latin typeface="Constantia" pitchFamily="18" charset="0"/>
                </a:rPr>
                <a:t>cerámicas</a:t>
              </a:r>
            </a:p>
            <a:p>
              <a:pPr>
                <a:buClr>
                  <a:srgbClr val="FFC000"/>
                </a:buClr>
                <a:buFont typeface="Wingdings" pitchFamily="2" charset="2"/>
                <a:buChar char="Ø"/>
              </a:pPr>
              <a:r>
                <a:rPr lang="es-EC" sz="1400" b="1" dirty="0" smtClean="0">
                  <a:latin typeface="Constantia" pitchFamily="18" charset="0"/>
                </a:rPr>
                <a:t>Calentar </a:t>
              </a:r>
              <a:r>
                <a:rPr lang="es-EC" sz="1400" b="1" dirty="0">
                  <a:latin typeface="Constantia" pitchFamily="18" charset="0"/>
                </a:rPr>
                <a:t>y luego enfriar lentamente el </a:t>
              </a:r>
              <a:r>
                <a:rPr lang="es-EC" sz="1400" b="1" dirty="0" smtClean="0">
                  <a:latin typeface="Constantia" pitchFamily="18" charset="0"/>
                </a:rPr>
                <a:t>material</a:t>
              </a:r>
            </a:p>
            <a:p>
              <a:pPr>
                <a:buClr>
                  <a:srgbClr val="FFC000"/>
                </a:buClr>
                <a:buFont typeface="Wingdings" pitchFamily="2" charset="2"/>
                <a:buChar char="Ø"/>
              </a:pPr>
              <a:r>
                <a:rPr lang="es-EC" sz="1400" b="1" dirty="0" smtClean="0">
                  <a:latin typeface="Constantia" pitchFamily="18" charset="0"/>
                </a:rPr>
                <a:t>Los </a:t>
              </a:r>
              <a:r>
                <a:rPr lang="es-EC" sz="1400" b="1" dirty="0">
                  <a:latin typeface="Constantia" pitchFamily="18" charset="0"/>
                </a:rPr>
                <a:t>átomos </a:t>
              </a:r>
              <a:r>
                <a:rPr lang="es-EC" sz="1400" b="1" dirty="0" smtClean="0">
                  <a:latin typeface="Constantia" pitchFamily="18" charset="0"/>
                </a:rPr>
                <a:t>aumentan </a:t>
              </a:r>
              <a:r>
                <a:rPr lang="es-EC" sz="1400" b="1" dirty="0">
                  <a:latin typeface="Constantia" pitchFamily="18" charset="0"/>
                </a:rPr>
                <a:t>su energía y </a:t>
              </a:r>
              <a:r>
                <a:rPr lang="es-EC" sz="1400" b="1" dirty="0" smtClean="0">
                  <a:latin typeface="Constantia" pitchFamily="18" charset="0"/>
                </a:rPr>
                <a:t>pueden </a:t>
              </a:r>
              <a:r>
                <a:rPr lang="es-EC" sz="1400" b="1" dirty="0">
                  <a:latin typeface="Constantia" pitchFamily="18" charset="0"/>
                </a:rPr>
                <a:t>así </a:t>
              </a:r>
              <a:r>
                <a:rPr lang="es-EC" sz="1400" b="1" dirty="0" smtClean="0">
                  <a:latin typeface="Constantia" pitchFamily="18" charset="0"/>
                </a:rPr>
                <a:t>desplazarse </a:t>
              </a:r>
              <a:r>
                <a:rPr lang="es-EC" sz="1400" b="1" dirty="0" smtClean="0">
                  <a:solidFill>
                    <a:srgbClr val="FF0000"/>
                  </a:solidFill>
                  <a:latin typeface="Constantia" pitchFamily="18" charset="0"/>
                </a:rPr>
                <a:t>(un </a:t>
              </a:r>
              <a:r>
                <a:rPr lang="es-EC" sz="1400" b="1" dirty="0">
                  <a:solidFill>
                    <a:srgbClr val="FF0000"/>
                  </a:solidFill>
                  <a:latin typeface="Constantia" pitchFamily="18" charset="0"/>
                </a:rPr>
                <a:t>mínimo local de energía</a:t>
              </a:r>
              <a:r>
                <a:rPr lang="es-EC" sz="1400" b="1" dirty="0" smtClean="0">
                  <a:solidFill>
                    <a:srgbClr val="FF0000"/>
                  </a:solidFill>
                  <a:latin typeface="Constantia" pitchFamily="18" charset="0"/>
                </a:rPr>
                <a:t>)</a:t>
              </a:r>
            </a:p>
            <a:p>
              <a:pPr>
                <a:buClr>
                  <a:srgbClr val="FFC000"/>
                </a:buClr>
                <a:buFont typeface="Wingdings" pitchFamily="2" charset="2"/>
                <a:buChar char="Ø"/>
              </a:pPr>
              <a:r>
                <a:rPr lang="es-EC" sz="1400" b="1" dirty="0">
                  <a:latin typeface="Constantia" pitchFamily="18" charset="0"/>
                </a:rPr>
                <a:t>El enfriamiento lento les da mayores probabilidades de recristalizar </a:t>
              </a:r>
              <a:r>
                <a:rPr lang="es-EC" sz="1400" b="1" dirty="0">
                  <a:solidFill>
                    <a:srgbClr val="FF0000"/>
                  </a:solidFill>
                  <a:latin typeface="Constantia" pitchFamily="18" charset="0"/>
                </a:rPr>
                <a:t>(mínimo global)</a:t>
              </a:r>
              <a:endParaRPr lang="es-EC" sz="1400" b="1" dirty="0" smtClean="0">
                <a:solidFill>
                  <a:srgbClr val="FF0000"/>
                </a:solidFill>
                <a:latin typeface="Constantia" pitchFamily="18" charset="0"/>
              </a:endParaRPr>
            </a:p>
            <a:p>
              <a:pPr>
                <a:buClr>
                  <a:srgbClr val="FFC000"/>
                </a:buClr>
                <a:buFont typeface="Wingdings" pitchFamily="2" charset="2"/>
                <a:buChar char="Ø"/>
              </a:pPr>
              <a:endParaRPr lang="es-EC" sz="1400" b="1" dirty="0" smtClean="0">
                <a:latin typeface="Constantia" pitchFamily="18" charset="0"/>
              </a:endParaRPr>
            </a:p>
            <a:p>
              <a:pPr>
                <a:buClr>
                  <a:srgbClr val="FFC000"/>
                </a:buClr>
                <a:buFont typeface="Wingdings" pitchFamily="2" charset="2"/>
                <a:buChar char="Ø"/>
              </a:pPr>
              <a:endParaRPr lang="es-EC" sz="1400" b="1" dirty="0" smtClean="0">
                <a:latin typeface="Constantia" pitchFamily="18" charset="0"/>
              </a:endParaRPr>
            </a:p>
            <a:p>
              <a:pPr>
                <a:buClr>
                  <a:srgbClr val="FFC000"/>
                </a:buClr>
                <a:buFont typeface="Wingdings" pitchFamily="2" charset="2"/>
                <a:buChar char="Ø"/>
              </a:pPr>
              <a:endParaRPr lang="es-EC" sz="1400" b="1" dirty="0">
                <a:latin typeface="Constantia" pitchFamily="18" charset="0"/>
              </a:endParaRPr>
            </a:p>
          </p:txBody>
        </p:sp>
      </p:gr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556792"/>
            <a:ext cx="2413754" cy="1806060"/>
          </a:xfrm>
          <a:prstGeom prst="rect">
            <a:avLst/>
          </a:prstGeom>
          <a:noFill/>
          <a:ln w="1905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Pergamino horizontal"/>
          <p:cNvSpPr/>
          <p:nvPr/>
        </p:nvSpPr>
        <p:spPr>
          <a:xfrm>
            <a:off x="179511" y="1700808"/>
            <a:ext cx="1872208" cy="1656184"/>
          </a:xfrm>
          <a:prstGeom prst="horizontalScroll">
            <a:avLst>
              <a:gd name="adj" fmla="val 10747"/>
            </a:avLst>
          </a:prstGeom>
          <a:blipFill>
            <a:blip r:embed="rId5"/>
            <a:tile tx="0" ty="0" sx="100000" sy="100000" flip="none" algn="tl"/>
          </a:blipFill>
        </p:spPr>
        <p:txBody>
          <a:bodyPr vert="horz" lIns="91440" tIns="45720" rIns="91440" bIns="45720" rtlCol="0" anchor="ctr">
            <a:noAutofit/>
          </a:bodyPr>
          <a:lstStyle/>
          <a:p>
            <a:pPr algn="just">
              <a:spcBef>
                <a:spcPct val="20000"/>
              </a:spcBef>
            </a:pPr>
            <a:r>
              <a:rPr lang="es-EC"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ras Medium ITC" pitchFamily="34" charset="0"/>
              </a:rPr>
              <a:t>Recocido </a:t>
            </a:r>
            <a:r>
              <a:rPr lang="es-EC"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ras Medium ITC" pitchFamily="34" charset="0"/>
              </a:rPr>
              <a:t>Simulado (</a:t>
            </a:r>
            <a:r>
              <a:rPr lang="es-EC"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ras Medium ITC" pitchFamily="34" charset="0"/>
              </a:rPr>
              <a:t>R.S.)</a:t>
            </a:r>
            <a:endParaRPr lang="es-E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ras Medium ITC" pitchFamily="34" charset="0"/>
            </a:endParaRPr>
          </a:p>
        </p:txBody>
      </p:sp>
      <p:sp>
        <p:nvSpPr>
          <p:cNvPr id="13" name="12 Nube"/>
          <p:cNvSpPr/>
          <p:nvPr/>
        </p:nvSpPr>
        <p:spPr>
          <a:xfrm>
            <a:off x="761294" y="3501008"/>
            <a:ext cx="1702275" cy="1152128"/>
          </a:xfrm>
          <a:prstGeom prst="cloud">
            <a:avLst/>
          </a:prstGeom>
          <a:blipFill>
            <a:blip r:embed="rId6"/>
            <a:tile tx="0" ty="0" sx="100000" sy="100000" flip="none" algn="tl"/>
          </a:blipFill>
          <a:ln>
            <a:solidFill>
              <a:schemeClr val="accent1">
                <a:lumMod val="50000"/>
              </a:schemeClr>
            </a:solidFill>
          </a:ln>
        </p:spPr>
        <p:txBody>
          <a:bodyPr vert="horz" lIns="91440" tIns="45720" rIns="91440" bIns="45720" rtlCol="0" anchor="ctr">
            <a:noAutofit/>
          </a:bodyPr>
          <a:lstStyle/>
          <a:p>
            <a:pPr algn="ctr">
              <a:spcBef>
                <a:spcPct val="20000"/>
              </a:spcBef>
              <a:buFont typeface="Arial" pitchFamily="34" charset="0"/>
              <a:buNone/>
            </a:pPr>
            <a:r>
              <a:rPr lang="es-EC" sz="1200" b="1" dirty="0">
                <a:solidFill>
                  <a:srgbClr val="1B01DD"/>
                </a:solidFill>
                <a:latin typeface="Eras Medium ITC" pitchFamily="34" charset="0"/>
              </a:rPr>
              <a:t>Proceso de enfriamiento (</a:t>
            </a:r>
            <a:r>
              <a:rPr lang="es-EC" sz="1200" b="1" dirty="0" err="1">
                <a:solidFill>
                  <a:srgbClr val="1B01DD"/>
                </a:solidFill>
                <a:latin typeface="Eras Medium ITC" pitchFamily="34" charset="0"/>
              </a:rPr>
              <a:t>Cooling</a:t>
            </a:r>
            <a:r>
              <a:rPr lang="es-EC" sz="1200" b="1" dirty="0">
                <a:solidFill>
                  <a:srgbClr val="1B01DD"/>
                </a:solidFill>
                <a:latin typeface="Eras Medium ITC" pitchFamily="34" charset="0"/>
              </a:rPr>
              <a:t> Schedule)</a:t>
            </a:r>
          </a:p>
        </p:txBody>
      </p:sp>
      <mc:AlternateContent xmlns:mc="http://schemas.openxmlformats.org/markup-compatibility/2006" xmlns:a14="http://schemas.microsoft.com/office/drawing/2010/main">
        <mc:Choice Requires="a14">
          <p:sp>
            <p:nvSpPr>
              <p:cNvPr id="19" name="18 Rectángulo"/>
              <p:cNvSpPr/>
              <p:nvPr/>
            </p:nvSpPr>
            <p:spPr>
              <a:xfrm>
                <a:off x="3437203" y="3645024"/>
                <a:ext cx="1854877" cy="6664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b="1" dirty="0"/>
                  <a:t>Tipo geométrico</a:t>
                </a:r>
              </a:p>
              <a:p>
                <a:pPr algn="ctr"/>
                <a14:m>
                  <m:oMathPara xmlns:m="http://schemas.openxmlformats.org/officeDocument/2006/math">
                    <m:oMathParaPr>
                      <m:jc m:val="centerGroup"/>
                    </m:oMathParaPr>
                    <m:oMath xmlns:m="http://schemas.openxmlformats.org/officeDocument/2006/math">
                      <m:borderBox>
                        <m:borderBoxPr>
                          <m:ctrlPr>
                            <a:rPr lang="es-ES" i="1">
                              <a:latin typeface="Cambria Math"/>
                            </a:rPr>
                          </m:ctrlPr>
                        </m:borderBoxPr>
                        <m:e>
                          <m:r>
                            <a:rPr lang="es-ES" i="1">
                              <a:latin typeface="Cambria Math"/>
                            </a:rPr>
                            <m:t>𝑇</m:t>
                          </m:r>
                          <m:r>
                            <a:rPr lang="es-ES" i="1">
                              <a:latin typeface="Cambria Math"/>
                            </a:rPr>
                            <m:t>=</m:t>
                          </m:r>
                          <m:r>
                            <a:rPr lang="es-ES" i="1">
                              <a:latin typeface="Cambria Math"/>
                            </a:rPr>
                            <m:t>𝛼</m:t>
                          </m:r>
                          <m:r>
                            <a:rPr lang="es-ES" i="1">
                              <a:latin typeface="Cambria Math"/>
                            </a:rPr>
                            <m:t>∗</m:t>
                          </m:r>
                          <m:r>
                            <a:rPr lang="es-ES" i="1">
                              <a:latin typeface="Cambria Math"/>
                            </a:rPr>
                            <m:t>𝑇</m:t>
                          </m:r>
                        </m:e>
                      </m:borderBox>
                    </m:oMath>
                  </m:oMathPara>
                </a14:m>
                <a:endParaRPr lang="es-ES" dirty="0"/>
              </a:p>
            </p:txBody>
          </p:sp>
        </mc:Choice>
        <mc:Fallback xmlns="">
          <p:sp>
            <p:nvSpPr>
              <p:cNvPr id="19" name="18 Rectángulo"/>
              <p:cNvSpPr>
                <a:spLocks noRot="1" noChangeAspect="1" noMove="1" noResize="1" noEditPoints="1" noAdjustHandles="1" noChangeArrowheads="1" noChangeShapeType="1" noTextEdit="1"/>
              </p:cNvSpPr>
              <p:nvPr/>
            </p:nvSpPr>
            <p:spPr>
              <a:xfrm>
                <a:off x="3437203" y="3645024"/>
                <a:ext cx="1854877" cy="666464"/>
              </a:xfrm>
              <a:prstGeom prst="rect">
                <a:avLst/>
              </a:prstGeom>
              <a:blipFill rotWithShape="1">
                <a:blip r:embed="rId7"/>
                <a:stretch>
                  <a:fillRect l="-2273" t="-2655"/>
                </a:stretch>
              </a:blipFill>
            </p:spPr>
            <p:txBody>
              <a:bodyPr/>
              <a:lstStyle/>
              <a:p>
                <a:r>
                  <a:rPr lang="es-EC">
                    <a:noFill/>
                  </a:rPr>
                  <a:t> </a:t>
                </a:r>
              </a:p>
            </p:txBody>
          </p:sp>
        </mc:Fallback>
      </mc:AlternateContent>
      <p:sp>
        <p:nvSpPr>
          <p:cNvPr id="20" name="19 Flecha derecha"/>
          <p:cNvSpPr/>
          <p:nvPr/>
        </p:nvSpPr>
        <p:spPr>
          <a:xfrm>
            <a:off x="2545070" y="3772043"/>
            <a:ext cx="864096" cy="521053"/>
          </a:xfrm>
          <a:prstGeom prst="rightArrow">
            <a:avLst/>
          </a:prstGeom>
          <a:solidFill>
            <a:srgbClr val="CFBF7B"/>
          </a:solidFill>
        </p:spPr>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mc:AlternateContent xmlns:mc="http://schemas.openxmlformats.org/markup-compatibility/2006" xmlns:a14="http://schemas.microsoft.com/office/drawing/2010/main">
        <mc:Choice Requires="a14">
          <p:graphicFrame>
            <p:nvGraphicFramePr>
              <p:cNvPr id="23" name="22 Tabla"/>
              <p:cNvGraphicFramePr>
                <a:graphicFrameLocks noGrp="1"/>
              </p:cNvGraphicFramePr>
              <p:nvPr>
                <p:extLst>
                  <p:ext uri="{D42A27DB-BD31-4B8C-83A1-F6EECF244321}">
                    <p14:modId xmlns:p14="http://schemas.microsoft.com/office/powerpoint/2010/main" val="3916708167"/>
                  </p:ext>
                </p:extLst>
              </p:nvPr>
            </p:nvGraphicFramePr>
            <p:xfrm>
              <a:off x="6267197" y="3717032"/>
              <a:ext cx="2178984" cy="2929890"/>
            </p:xfrm>
            <a:graphic>
              <a:graphicData uri="http://schemas.openxmlformats.org/drawingml/2006/table">
                <a:tbl>
                  <a:tblPr>
                    <a:tableStyleId>{5C22544A-7EE6-4342-B048-85BDC9FD1C3A}</a:tableStyleId>
                  </a:tblPr>
                  <a:tblGrid>
                    <a:gridCol w="435798"/>
                    <a:gridCol w="581062"/>
                    <a:gridCol w="581062"/>
                    <a:gridCol w="581062"/>
                  </a:tblGrid>
                  <a:tr h="67863">
                    <a:tc>
                      <a:txBody>
                        <a:bodyPr/>
                        <a:lstStyle/>
                        <a:p>
                          <a:pPr algn="ctr" fontAlgn="b"/>
                          <a:r>
                            <a:rPr lang="es-ES" sz="1000" b="1" i="0" u="none" strike="noStrike" dirty="0" smtClean="0">
                              <a:solidFill>
                                <a:srgbClr val="000000"/>
                              </a:solidFill>
                              <a:effectLst/>
                              <a:latin typeface="Calibri"/>
                            </a:rPr>
                            <a:t>Alfa (</a:t>
                          </a:r>
                          <a:r>
                            <a:rPr lang="el-GR" sz="1000" b="1" i="0" u="none" strike="noStrike" dirty="0" smtClean="0">
                              <a:solidFill>
                                <a:srgbClr val="000000"/>
                              </a:solidFill>
                              <a:effectLst/>
                              <a:latin typeface="Calibri"/>
                            </a:rPr>
                            <a:t>α</a:t>
                          </a:r>
                          <a:r>
                            <a:rPr lang="es-ES" sz="1000" b="1" i="0" u="none" strike="noStrike" dirty="0" smtClean="0">
                              <a:solidFill>
                                <a:srgbClr val="000000"/>
                              </a:solidFill>
                              <a:effectLst/>
                              <a:latin typeface="Calibri"/>
                            </a:rPr>
                            <a:t>)</a:t>
                          </a:r>
                          <a:endParaRPr lang="es-EC" sz="1000" b="1" i="0" u="none" strike="noStrike" dirty="0">
                            <a:solidFill>
                              <a:srgbClr val="000000"/>
                            </a:solidFill>
                            <a:effectLst/>
                            <a:latin typeface="Calibri"/>
                          </a:endParaRPr>
                        </a:p>
                      </a:txBody>
                      <a:tcPr marL="9525" marR="9525" marT="9525" marB="0" anchor="b">
                        <a:solidFill>
                          <a:schemeClr val="bg1">
                            <a:lumMod val="50000"/>
                          </a:schemeClr>
                        </a:solidFill>
                      </a:tcPr>
                    </a:tc>
                    <a:tc>
                      <a:txBody>
                        <a:bodyPr/>
                        <a:lstStyle/>
                        <a:p>
                          <a:pPr algn="ctr" fontAlgn="b"/>
                          <a:r>
                            <a:rPr lang="es-EC" sz="1000" b="1" u="none" strike="noStrike" dirty="0">
                              <a:effectLst/>
                            </a:rPr>
                            <a:t>0,5</a:t>
                          </a:r>
                          <a:endParaRPr lang="es-EC" sz="1000" b="1" i="0" u="none" strike="noStrike" dirty="0">
                            <a:solidFill>
                              <a:srgbClr val="000000"/>
                            </a:solidFill>
                            <a:effectLst/>
                            <a:latin typeface="Calibri"/>
                          </a:endParaRPr>
                        </a:p>
                      </a:txBody>
                      <a:tcPr marL="9525" marR="9525" marT="9525" marB="0" anchor="b">
                        <a:solidFill>
                          <a:schemeClr val="bg1">
                            <a:lumMod val="50000"/>
                          </a:schemeClr>
                        </a:solidFill>
                      </a:tcPr>
                    </a:tc>
                    <a:tc>
                      <a:txBody>
                        <a:bodyPr/>
                        <a:lstStyle/>
                        <a:p>
                          <a:pPr algn="ctr" fontAlgn="b"/>
                          <a:r>
                            <a:rPr lang="es-EC" sz="1000" b="1" u="none" strike="noStrike" dirty="0">
                              <a:effectLst/>
                            </a:rPr>
                            <a:t>0,8</a:t>
                          </a:r>
                          <a:endParaRPr lang="es-EC" sz="1000" b="1" i="0" u="none" strike="noStrike" dirty="0">
                            <a:solidFill>
                              <a:srgbClr val="000000"/>
                            </a:solidFill>
                            <a:effectLst/>
                            <a:latin typeface="Calibri"/>
                          </a:endParaRPr>
                        </a:p>
                      </a:txBody>
                      <a:tcPr marL="9525" marR="9525" marT="9525" marB="0" anchor="b">
                        <a:solidFill>
                          <a:schemeClr val="bg1">
                            <a:lumMod val="50000"/>
                          </a:schemeClr>
                        </a:solidFill>
                      </a:tcPr>
                    </a:tc>
                    <a:tc>
                      <a:txBody>
                        <a:bodyPr/>
                        <a:lstStyle/>
                        <a:p>
                          <a:pPr algn="ctr" fontAlgn="b"/>
                          <a:r>
                            <a:rPr lang="es-EC" sz="1000" b="1" u="none" strike="noStrike" dirty="0">
                              <a:effectLst/>
                            </a:rPr>
                            <a:t>0,99</a:t>
                          </a:r>
                          <a:endParaRPr lang="es-EC" sz="1000" b="1" i="0" u="none" strike="noStrike" dirty="0">
                            <a:solidFill>
                              <a:srgbClr val="000000"/>
                            </a:solidFill>
                            <a:effectLst/>
                            <a:latin typeface="Calibri"/>
                          </a:endParaRPr>
                        </a:p>
                      </a:txBody>
                      <a:tcPr marL="9525" marR="9525" marT="9525" marB="0" anchor="b">
                        <a:solidFill>
                          <a:schemeClr val="bg1">
                            <a:lumMod val="50000"/>
                          </a:schemeClr>
                        </a:solidFill>
                      </a:tcPr>
                    </a:tc>
                  </a:tr>
                  <a:tr h="67863">
                    <a:tc>
                      <a:txBody>
                        <a:bodyPr/>
                        <a:lstStyle/>
                        <a:p>
                          <a:pPr algn="ctr" fontAlgn="b"/>
                          <a:r>
                            <a:rPr lang="es-EC" sz="1000" u="none" strike="noStrike" dirty="0">
                              <a:effectLst/>
                            </a:rPr>
                            <a:t>1</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10</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10</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10</a:t>
                          </a:r>
                          <a:endParaRPr lang="es-EC" sz="1000" b="0" i="0" u="none" strike="noStrike">
                            <a:solidFill>
                              <a:srgbClr val="000000"/>
                            </a:solidFill>
                            <a:effectLst/>
                            <a:latin typeface="Calibri"/>
                          </a:endParaRPr>
                        </a:p>
                      </a:txBody>
                      <a:tcPr marL="9525" marR="9525" marT="9525" marB="0" anchor="b"/>
                    </a:tc>
                  </a:tr>
                  <a:tr h="67863">
                    <a:tc>
                      <a:txBody>
                        <a:bodyPr/>
                        <a:lstStyle/>
                        <a:p>
                          <a:pPr algn="ctr" fontAlgn="b"/>
                          <a:r>
                            <a:rPr lang="es-EC" sz="1000" u="none" strike="noStrike" dirty="0">
                              <a:effectLst/>
                            </a:rPr>
                            <a:t>2</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5,00</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8,00</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9,90</a:t>
                          </a:r>
                          <a:endParaRPr lang="es-EC" sz="1000" b="0" i="0" u="none" strike="noStrike">
                            <a:solidFill>
                              <a:srgbClr val="000000"/>
                            </a:solidFill>
                            <a:effectLst/>
                            <a:latin typeface="Calibri"/>
                          </a:endParaRPr>
                        </a:p>
                      </a:txBody>
                      <a:tcPr marL="9525" marR="9525" marT="9525" marB="0" anchor="b"/>
                    </a:tc>
                  </a:tr>
                  <a:tr h="67863">
                    <a:tc>
                      <a:txBody>
                        <a:bodyPr/>
                        <a:lstStyle/>
                        <a:p>
                          <a:pPr algn="ctr" fontAlgn="b"/>
                          <a:r>
                            <a:rPr lang="es-EC" sz="1000" u="none" strike="noStrike" dirty="0">
                              <a:effectLst/>
                            </a:rPr>
                            <a:t>3</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2,50</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6,40</a:t>
                          </a:r>
                          <a:endParaRPr lang="es-EC" sz="1000" b="0" i="0" u="none" strike="noStrike">
                            <a:solidFill>
                              <a:srgbClr val="000000"/>
                            </a:solidFill>
                            <a:effectLst/>
                            <a:latin typeface="Calibri"/>
                          </a:endParaRPr>
                        </a:p>
                      </a:txBody>
                      <a:tcPr marL="9525" marR="9525" marT="9525" marB="0" anchor="b"/>
                    </a:tc>
                    <a:tc>
                      <a:txBody>
                        <a:bodyPr/>
                        <a:lstStyle/>
                        <a:p>
                          <a:pPr algn="ctr" fontAlgn="b"/>
                          <a:r>
                            <a:rPr lang="es-EC" sz="1000" u="none" strike="noStrike">
                              <a:effectLst/>
                            </a:rPr>
                            <a:t>9,80</a:t>
                          </a:r>
                          <a:endParaRPr lang="es-EC" sz="1000" b="0" i="0" u="none" strike="noStrike">
                            <a:solidFill>
                              <a:srgbClr val="000000"/>
                            </a:solidFill>
                            <a:effectLst/>
                            <a:latin typeface="Calibri"/>
                          </a:endParaRPr>
                        </a:p>
                      </a:txBody>
                      <a:tcPr marL="9525" marR="9525" marT="9525" marB="0" anchor="b"/>
                    </a:tc>
                  </a:tr>
                  <a:tr h="67863">
                    <a:tc>
                      <a:txBody>
                        <a:bodyPr/>
                        <a:lstStyle/>
                        <a:p>
                          <a:pPr algn="ctr" fontAlgn="b"/>
                          <a:r>
                            <a:rPr lang="es-EC" sz="1000" u="none" strike="noStrike" dirty="0">
                              <a:effectLst/>
                            </a:rPr>
                            <a:t>4</a:t>
                          </a:r>
                          <a:endParaRPr lang="es-EC" sz="1000" b="0" i="0" u="none" strike="noStrike" dirty="0">
                            <a:solidFill>
                              <a:srgbClr val="000000"/>
                            </a:solidFill>
                            <a:effectLst/>
                            <a:latin typeface="Calibri"/>
                          </a:endParaRPr>
                        </a:p>
                      </a:txBody>
                      <a:tcPr marL="9525" marR="9525" marT="9525" marB="0" anchor="b">
                        <a:solidFill>
                          <a:srgbClr val="FFFF00"/>
                        </a:solidFill>
                      </a:tcPr>
                    </a:tc>
                    <a:tc>
                      <a:txBody>
                        <a:bodyPr/>
                        <a:lstStyle/>
                        <a:p>
                          <a:pPr algn="ctr" fontAlgn="b"/>
                          <a:r>
                            <a:rPr lang="es-EC" sz="1000" u="none" strike="noStrike" dirty="0">
                              <a:effectLst/>
                            </a:rPr>
                            <a:t>1,25</a:t>
                          </a:r>
                          <a:endParaRPr lang="es-EC" sz="1000" b="0" i="0" u="none" strike="noStrike" dirty="0">
                            <a:solidFill>
                              <a:srgbClr val="000000"/>
                            </a:solidFill>
                            <a:effectLst/>
                            <a:latin typeface="Calibri"/>
                          </a:endParaRPr>
                        </a:p>
                      </a:txBody>
                      <a:tcPr marL="9525" marR="9525" marT="9525" marB="0" anchor="b">
                        <a:solidFill>
                          <a:srgbClr val="FFFF00"/>
                        </a:solidFill>
                      </a:tcPr>
                    </a:tc>
                    <a:tc>
                      <a:txBody>
                        <a:bodyPr/>
                        <a:lstStyle/>
                        <a:p>
                          <a:pPr algn="ctr" fontAlgn="b"/>
                          <a:r>
                            <a:rPr lang="es-EC" sz="1000" u="none" strike="noStrike">
                              <a:effectLst/>
                            </a:rPr>
                            <a:t>5,12</a:t>
                          </a:r>
                          <a:endParaRPr lang="es-EC" sz="1000" b="0" i="0" u="none" strike="noStrike">
                            <a:solidFill>
                              <a:srgbClr val="000000"/>
                            </a:solidFill>
                            <a:effectLst/>
                            <a:latin typeface="Calibri"/>
                          </a:endParaRPr>
                        </a:p>
                      </a:txBody>
                      <a:tcPr marL="9525" marR="9525" marT="9525" marB="0" anchor="b"/>
                    </a:tc>
                    <a:tc>
                      <a:txBody>
                        <a:bodyPr/>
                        <a:lstStyle/>
                        <a:p>
                          <a:pPr algn="ctr" fontAlgn="b"/>
                          <a:r>
                            <a:rPr lang="es-EC" sz="1000" u="none" strike="noStrike">
                              <a:effectLst/>
                            </a:rPr>
                            <a:t>9,70</a:t>
                          </a:r>
                          <a:endParaRPr lang="es-EC" sz="1000" b="0" i="0" u="none" strike="noStrike">
                            <a:solidFill>
                              <a:srgbClr val="000000"/>
                            </a:solidFill>
                            <a:effectLst/>
                            <a:latin typeface="Calibri"/>
                          </a:endParaRPr>
                        </a:p>
                      </a:txBody>
                      <a:tcPr marL="9525" marR="9525" marT="9525" marB="0" anchor="b"/>
                    </a:tc>
                  </a:tr>
                  <a:tr h="67863">
                    <a:tc>
                      <a:txBody>
                        <a:bodyPr/>
                        <a:lstStyle/>
                        <a:p>
                          <a:pPr algn="ctr" fontAlgn="b"/>
                          <a:r>
                            <a:rPr lang="es-EC" sz="1000" u="none" strike="noStrike" dirty="0">
                              <a:effectLst/>
                            </a:rPr>
                            <a:t>5</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0,63</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4,10</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9,61</a:t>
                          </a:r>
                          <a:endParaRPr lang="es-EC" sz="1000" b="0" i="0" u="none" strike="noStrike">
                            <a:solidFill>
                              <a:srgbClr val="000000"/>
                            </a:solidFill>
                            <a:effectLst/>
                            <a:latin typeface="Calibri"/>
                          </a:endParaRPr>
                        </a:p>
                      </a:txBody>
                      <a:tcPr marL="9525" marR="9525" marT="9525" marB="0" anchor="b"/>
                    </a:tc>
                  </a:tr>
                  <a:tr h="67863">
                    <a:tc>
                      <a:txBody>
                        <a:bodyPr/>
                        <a:lstStyle/>
                        <a:p>
                          <a:pPr algn="ctr" fontAlgn="b"/>
                          <a:r>
                            <a:rPr lang="es-EC" sz="1000" u="none" strike="noStrike" dirty="0">
                              <a:effectLst/>
                            </a:rPr>
                            <a:t>6</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3,28</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9,51</a:t>
                          </a:r>
                          <a:endParaRPr lang="es-EC" sz="1000" b="0" i="0" u="none" strike="noStrike">
                            <a:solidFill>
                              <a:srgbClr val="000000"/>
                            </a:solidFill>
                            <a:effectLst/>
                            <a:latin typeface="Calibri"/>
                          </a:endParaRPr>
                        </a:p>
                      </a:txBody>
                      <a:tcPr marL="9525" marR="9525" marT="9525" marB="0" anchor="b"/>
                    </a:tc>
                  </a:tr>
                  <a:tr h="67863">
                    <a:tc>
                      <a:txBody>
                        <a:bodyPr/>
                        <a:lstStyle/>
                        <a:p>
                          <a:pPr algn="ctr" fontAlgn="b"/>
                          <a:r>
                            <a:rPr lang="es-EC" sz="1000" u="none" strike="noStrike" dirty="0">
                              <a:effectLst/>
                            </a:rPr>
                            <a:t>7</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2,62</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9,41</a:t>
                          </a:r>
                          <a:endParaRPr lang="es-EC" sz="1000" b="0" i="0" u="none" strike="noStrike">
                            <a:solidFill>
                              <a:srgbClr val="000000"/>
                            </a:solidFill>
                            <a:effectLst/>
                            <a:latin typeface="Calibri"/>
                          </a:endParaRPr>
                        </a:p>
                      </a:txBody>
                      <a:tcPr marL="9525" marR="9525" marT="9525" marB="0" anchor="b"/>
                    </a:tc>
                  </a:tr>
                  <a:tr h="67863">
                    <a:tc>
                      <a:txBody>
                        <a:bodyPr/>
                        <a:lstStyle/>
                        <a:p>
                          <a:pPr algn="ctr" fontAlgn="b"/>
                          <a:r>
                            <a:rPr lang="es-EC" sz="1000" u="none" strike="noStrike" dirty="0">
                              <a:effectLst/>
                            </a:rPr>
                            <a:t>8</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2,10</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9,32</a:t>
                          </a:r>
                          <a:endParaRPr lang="es-EC" sz="1000" b="0" i="0" u="none" strike="noStrike" dirty="0">
                            <a:solidFill>
                              <a:srgbClr val="000000"/>
                            </a:solidFill>
                            <a:effectLst/>
                            <a:latin typeface="Calibri"/>
                          </a:endParaRPr>
                        </a:p>
                      </a:txBody>
                      <a:tcPr marL="9525" marR="9525" marT="9525" marB="0" anchor="b"/>
                    </a:tc>
                  </a:tr>
                  <a:tr h="67863">
                    <a:tc>
                      <a:txBody>
                        <a:bodyPr/>
                        <a:lstStyle/>
                        <a:p>
                          <a:pPr algn="ctr" fontAlgn="b"/>
                          <a:r>
                            <a:rPr lang="es-EC" sz="1000" u="none" strike="noStrike" dirty="0">
                              <a:effectLst/>
                            </a:rPr>
                            <a:t>9</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1,68</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9,23</a:t>
                          </a:r>
                          <a:endParaRPr lang="es-EC" sz="1000" b="0" i="0" u="none" strike="noStrike" dirty="0">
                            <a:solidFill>
                              <a:srgbClr val="000000"/>
                            </a:solidFill>
                            <a:effectLst/>
                            <a:latin typeface="Calibri"/>
                          </a:endParaRPr>
                        </a:p>
                      </a:txBody>
                      <a:tcPr marL="9525" marR="9525" marT="9525" marB="0" anchor="b"/>
                    </a:tc>
                  </a:tr>
                  <a:tr h="67863">
                    <a:tc>
                      <a:txBody>
                        <a:bodyPr/>
                        <a:lstStyle/>
                        <a:p>
                          <a:pPr algn="ctr" fontAlgn="b"/>
                          <a:r>
                            <a:rPr lang="es-EC" sz="1000" u="none" strike="noStrike" dirty="0">
                              <a:effectLst/>
                            </a:rPr>
                            <a:t>10</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1,34</a:t>
                          </a:r>
                          <a:endParaRPr lang="es-EC" sz="1000" b="0" i="0" u="none" strike="noStrike">
                            <a:solidFill>
                              <a:srgbClr val="000000"/>
                            </a:solidFill>
                            <a:effectLst/>
                            <a:latin typeface="Calibri"/>
                          </a:endParaRPr>
                        </a:p>
                      </a:txBody>
                      <a:tcPr marL="9525" marR="9525" marT="9525" marB="0" anchor="b"/>
                    </a:tc>
                    <a:tc>
                      <a:txBody>
                        <a:bodyPr/>
                        <a:lstStyle/>
                        <a:p>
                          <a:pPr algn="ctr" fontAlgn="b"/>
                          <a:r>
                            <a:rPr lang="es-EC" sz="1000" u="none" strike="noStrike" dirty="0">
                              <a:effectLst/>
                            </a:rPr>
                            <a:t>9,14</a:t>
                          </a:r>
                          <a:endParaRPr lang="es-EC" sz="1000" b="0" i="0" u="none" strike="noStrike" dirty="0">
                            <a:solidFill>
                              <a:srgbClr val="000000"/>
                            </a:solidFill>
                            <a:effectLst/>
                            <a:latin typeface="Calibri"/>
                          </a:endParaRPr>
                        </a:p>
                      </a:txBody>
                      <a:tcPr marL="9525" marR="9525" marT="9525" marB="0" anchor="b"/>
                    </a:tc>
                  </a:tr>
                  <a:tr h="67863">
                    <a:tc>
                      <a:txBody>
                        <a:bodyPr/>
                        <a:lstStyle/>
                        <a:p>
                          <a:pPr algn="ctr" fontAlgn="b"/>
                          <a:r>
                            <a:rPr lang="es-EC" sz="1000" u="none" strike="noStrike" dirty="0">
                              <a:effectLst/>
                            </a:rPr>
                            <a:t>11</a:t>
                          </a:r>
                          <a:endParaRPr lang="es-EC" sz="1000" b="0" i="0" u="none" strike="noStrike" dirty="0">
                            <a:solidFill>
                              <a:srgbClr val="000000"/>
                            </a:solidFill>
                            <a:effectLst/>
                            <a:latin typeface="Calibri"/>
                          </a:endParaRPr>
                        </a:p>
                      </a:txBody>
                      <a:tcPr marL="9525" marR="9525" marT="9525" marB="0" anchor="b">
                        <a:solidFill>
                          <a:srgbClr val="10D230"/>
                        </a:solidFill>
                      </a:tcPr>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1,07</a:t>
                          </a:r>
                          <a:endParaRPr lang="es-EC" sz="1000" b="0" i="0" u="none" strike="noStrike" dirty="0">
                            <a:solidFill>
                              <a:srgbClr val="000000"/>
                            </a:solidFill>
                            <a:effectLst/>
                            <a:latin typeface="Calibri"/>
                          </a:endParaRPr>
                        </a:p>
                      </a:txBody>
                      <a:tcPr marL="9525" marR="9525" marT="9525" marB="0" anchor="b">
                        <a:solidFill>
                          <a:srgbClr val="10D230"/>
                        </a:solidFill>
                      </a:tcPr>
                    </a:tc>
                    <a:tc>
                      <a:txBody>
                        <a:bodyPr/>
                        <a:lstStyle/>
                        <a:p>
                          <a:pPr algn="ctr" fontAlgn="b"/>
                          <a:r>
                            <a:rPr lang="es-EC" sz="1000" u="none" strike="noStrike" dirty="0">
                              <a:effectLst/>
                            </a:rPr>
                            <a:t>9,04</a:t>
                          </a:r>
                          <a:endParaRPr lang="es-EC" sz="1000" b="0" i="0" u="none" strike="noStrike" dirty="0">
                            <a:solidFill>
                              <a:srgbClr val="000000"/>
                            </a:solidFill>
                            <a:effectLst/>
                            <a:latin typeface="Calibri"/>
                          </a:endParaRPr>
                        </a:p>
                      </a:txBody>
                      <a:tcPr marL="9525" marR="9525" marT="9525" marB="0" anchor="b"/>
                    </a:tc>
                  </a:tr>
                  <a:tr h="67863">
                    <a:tc>
                      <a:txBody>
                        <a:bodyPr/>
                        <a:lstStyle/>
                        <a:p>
                          <a:pPr algn="ctr" fontAlgn="b"/>
                          <a:r>
                            <a:rPr lang="es-EC" sz="1000" u="none" strike="noStrike" dirty="0">
                              <a:effectLst/>
                            </a:rPr>
                            <a:t>12</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0,86</a:t>
                          </a:r>
                          <a:endParaRPr lang="es-EC" sz="1000" b="0" i="0" u="none" strike="noStrike">
                            <a:solidFill>
                              <a:srgbClr val="000000"/>
                            </a:solidFill>
                            <a:effectLst/>
                            <a:latin typeface="Calibri"/>
                          </a:endParaRPr>
                        </a:p>
                      </a:txBody>
                      <a:tcPr marL="9525" marR="9525" marT="9525" marB="0" anchor="b"/>
                    </a:tc>
                    <a:tc>
                      <a:txBody>
                        <a:bodyPr/>
                        <a:lstStyle/>
                        <a:p>
                          <a:pPr algn="ctr" fontAlgn="b"/>
                          <a:r>
                            <a:rPr lang="es-EC" sz="1000" u="none" strike="noStrike">
                              <a:effectLst/>
                            </a:rPr>
                            <a:t>8,95</a:t>
                          </a:r>
                          <a:endParaRPr lang="es-EC" sz="1000" b="0" i="0" u="none" strike="noStrike">
                            <a:solidFill>
                              <a:srgbClr val="000000"/>
                            </a:solidFill>
                            <a:effectLst/>
                            <a:latin typeface="Calibri"/>
                          </a:endParaRPr>
                        </a:p>
                      </a:txBody>
                      <a:tcPr marL="9525" marR="9525" marT="9525" marB="0" anchor="b"/>
                    </a:tc>
                  </a:tr>
                  <a:tr h="67863">
                    <a:tc>
                      <a:txBody>
                        <a:bodyPr/>
                        <a:lstStyle/>
                        <a:p>
                          <a:pPr algn="ctr" fontAlgn="b"/>
                          <a:r>
                            <a:rPr lang="es-EC" sz="1000" u="none" strike="noStrike" dirty="0">
                              <a:effectLst/>
                            </a:rPr>
                            <a:t>13</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8,86</a:t>
                          </a:r>
                          <a:endParaRPr lang="es-EC" sz="1000" b="0" i="0" u="none" strike="noStrike" dirty="0">
                            <a:solidFill>
                              <a:srgbClr val="000000"/>
                            </a:solidFill>
                            <a:effectLst/>
                            <a:latin typeface="Calibri"/>
                          </a:endParaRPr>
                        </a:p>
                      </a:txBody>
                      <a:tcPr marL="9525" marR="9525" marT="9525" marB="0" anchor="b"/>
                    </a:tc>
                  </a:tr>
                  <a:tr h="67863">
                    <a:tc>
                      <a:txBody>
                        <a:bodyPr/>
                        <a:lstStyle/>
                        <a:p>
                          <a:pPr algn="ctr" fontAlgn="b"/>
                          <a14:m>
                            <m:oMathPara xmlns:m="http://schemas.openxmlformats.org/officeDocument/2006/math">
                              <m:oMathParaPr>
                                <m:jc m:val="center"/>
                              </m:oMathParaPr>
                              <m:oMath xmlns:m="http://schemas.openxmlformats.org/officeDocument/2006/math">
                                <m:r>
                                  <a:rPr lang="es-EC" sz="1050" b="0" i="1" u="none" strike="noStrike" smtClean="0">
                                    <a:solidFill>
                                      <a:srgbClr val="000000"/>
                                    </a:solidFill>
                                    <a:effectLst/>
                                    <a:latin typeface="Cambria Math"/>
                                  </a:rPr>
                                  <m:t>⋮</m:t>
                                </m:r>
                              </m:oMath>
                            </m:oMathPara>
                          </a14:m>
                          <a:endParaRPr lang="es-EC" sz="1050" b="0" i="0" u="none" strike="noStrike" dirty="0">
                            <a:solidFill>
                              <a:srgbClr val="000000"/>
                            </a:solidFill>
                            <a:effectLst/>
                            <a:latin typeface="+mn-lt"/>
                          </a:endParaRPr>
                        </a:p>
                      </a:txBody>
                      <a:tcPr marL="9525" marR="9525" marT="9525" marB="0" anchor="b"/>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14:m>
                            <m:oMathPara xmlns:m="http://schemas.openxmlformats.org/officeDocument/2006/math">
                              <m:oMathParaPr>
                                <m:jc m:val="center"/>
                              </m:oMathParaPr>
                              <m:oMath xmlns:m="http://schemas.openxmlformats.org/officeDocument/2006/math">
                                <m:r>
                                  <a:rPr lang="es-EC" sz="1100" b="0" i="1" u="none" strike="noStrike" smtClean="0">
                                    <a:solidFill>
                                      <a:srgbClr val="000000"/>
                                    </a:solidFill>
                                    <a:effectLst/>
                                    <a:latin typeface="Cambria Math"/>
                                  </a:rPr>
                                  <m:t>⋮</m:t>
                                </m:r>
                              </m:oMath>
                            </m:oMathPara>
                          </a14:m>
                          <a:endParaRPr lang="es-EC" sz="1100" b="0" i="0" u="none" strike="noStrike" dirty="0">
                            <a:solidFill>
                              <a:srgbClr val="000000"/>
                            </a:solidFill>
                            <a:effectLst/>
                            <a:latin typeface="Calibri"/>
                          </a:endParaRPr>
                        </a:p>
                      </a:txBody>
                      <a:tcPr marL="9525" marR="9525" marT="9525" marB="0" anchor="b"/>
                    </a:tc>
                  </a:tr>
                  <a:tr h="67863">
                    <a:tc>
                      <a:txBody>
                        <a:bodyPr/>
                        <a:lstStyle/>
                        <a:p>
                          <a:pPr algn="ctr" fontAlgn="b"/>
                          <a:r>
                            <a:rPr lang="es-EC" sz="1000" u="none" strike="noStrike" dirty="0" smtClean="0">
                              <a:effectLst/>
                            </a:rPr>
                            <a:t>228</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r>
                            <a:rPr lang="es-EC" sz="1000" u="none" strike="noStrike" dirty="0" smtClean="0">
                              <a:effectLst/>
                            </a:rPr>
                            <a:t>1,01</a:t>
                          </a:r>
                          <a:endParaRPr lang="es-EC" sz="1000" b="0" i="0" u="none" strike="noStrike" dirty="0">
                            <a:solidFill>
                              <a:srgbClr val="000000"/>
                            </a:solidFill>
                            <a:effectLst/>
                            <a:latin typeface="Calibri"/>
                          </a:endParaRPr>
                        </a:p>
                      </a:txBody>
                      <a:tcPr marL="9525" marR="9525" marT="9525" marB="0" anchor="b"/>
                    </a:tc>
                  </a:tr>
                  <a:tr h="67863">
                    <a:tc>
                      <a:txBody>
                        <a:bodyPr/>
                        <a:lstStyle/>
                        <a:p>
                          <a:pPr algn="ctr" fontAlgn="b"/>
                          <a:r>
                            <a:rPr lang="es-EC" sz="1000" u="none" strike="noStrike" dirty="0" smtClean="0">
                              <a:effectLst/>
                            </a:rPr>
                            <a:t>229</a:t>
                          </a:r>
                          <a:endParaRPr lang="es-EC" sz="1000" b="0"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r>
                            <a:rPr lang="es-EC" sz="1000" u="none" strike="noStrike" dirty="0" smtClean="0">
                              <a:effectLst/>
                            </a:rPr>
                            <a:t>1,00</a:t>
                          </a:r>
                          <a:endParaRPr lang="es-EC" sz="1000" b="0" i="0" u="none" strike="noStrike" dirty="0">
                            <a:solidFill>
                              <a:srgbClr val="000000"/>
                            </a:solidFill>
                            <a:effectLst/>
                            <a:latin typeface="Calibri"/>
                          </a:endParaRPr>
                        </a:p>
                      </a:txBody>
                      <a:tcPr marL="9525" marR="9525" marT="9525" marB="0" anchor="b">
                        <a:solidFill>
                          <a:srgbClr val="FF0000"/>
                        </a:solidFill>
                      </a:tcPr>
                    </a:tc>
                  </a:tr>
                  <a:tr h="67863">
                    <a:tc>
                      <a:txBody>
                        <a:bodyPr/>
                        <a:lstStyle/>
                        <a:p>
                          <a:pPr algn="ctr" fontAlgn="b"/>
                          <a:r>
                            <a:rPr lang="es-ES" sz="1000" b="0" i="0" u="none" strike="noStrike" dirty="0" smtClean="0">
                              <a:solidFill>
                                <a:schemeClr val="dk1"/>
                              </a:solidFill>
                              <a:effectLst/>
                              <a:latin typeface="+mn-lt"/>
                            </a:rPr>
                            <a:t>230</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r>
                            <a:rPr lang="es-EC" sz="1000" u="none" strike="noStrike" dirty="0" smtClean="0">
                              <a:effectLst/>
                            </a:rPr>
                            <a:t>0,99</a:t>
                          </a:r>
                          <a:endParaRPr lang="es-EC" sz="1000" b="0" i="0" u="none" strike="noStrike" dirty="0">
                            <a:solidFill>
                              <a:srgbClr val="000000"/>
                            </a:solidFill>
                            <a:effectLst/>
                            <a:latin typeface="Calibri"/>
                          </a:endParaRPr>
                        </a:p>
                      </a:txBody>
                      <a:tcPr marL="9525" marR="9525" marT="9525" marB="0" anchor="b"/>
                    </a:tc>
                  </a:tr>
                </a:tbl>
              </a:graphicData>
            </a:graphic>
          </p:graphicFrame>
        </mc:Choice>
        <mc:Fallback xmlns="">
          <p:graphicFrame>
            <p:nvGraphicFramePr>
              <p:cNvPr id="23" name="22 Tabla"/>
              <p:cNvGraphicFramePr>
                <a:graphicFrameLocks noGrp="1"/>
              </p:cNvGraphicFramePr>
              <p:nvPr>
                <p:extLst>
                  <p:ext uri="{D42A27DB-BD31-4B8C-83A1-F6EECF244321}">
                    <p14:modId xmlns:p14="http://schemas.microsoft.com/office/powerpoint/2010/main" val="860965931"/>
                  </p:ext>
                </p:extLst>
              </p:nvPr>
            </p:nvGraphicFramePr>
            <p:xfrm>
              <a:off x="6267197" y="3717032"/>
              <a:ext cx="2178984" cy="2929890"/>
            </p:xfrm>
            <a:graphic>
              <a:graphicData uri="http://schemas.openxmlformats.org/drawingml/2006/table">
                <a:tbl>
                  <a:tblPr>
                    <a:tableStyleId>{5C22544A-7EE6-4342-B048-85BDC9FD1C3A}</a:tableStyleId>
                  </a:tblPr>
                  <a:tblGrid>
                    <a:gridCol w="435798"/>
                    <a:gridCol w="581062"/>
                    <a:gridCol w="581062"/>
                    <a:gridCol w="581062"/>
                  </a:tblGrid>
                  <a:tr h="161925">
                    <a:tc>
                      <a:txBody>
                        <a:bodyPr/>
                        <a:lstStyle/>
                        <a:p>
                          <a:pPr algn="ctr" fontAlgn="b"/>
                          <a:r>
                            <a:rPr lang="es-ES" sz="1000" b="1" i="0" u="none" strike="noStrike" dirty="0" smtClean="0">
                              <a:solidFill>
                                <a:srgbClr val="000000"/>
                              </a:solidFill>
                              <a:effectLst/>
                              <a:latin typeface="Calibri"/>
                            </a:rPr>
                            <a:t>Alfa (</a:t>
                          </a:r>
                          <a:r>
                            <a:rPr lang="el-GR" sz="1000" b="1" i="0" u="none" strike="noStrike" dirty="0" smtClean="0">
                              <a:solidFill>
                                <a:srgbClr val="000000"/>
                              </a:solidFill>
                              <a:effectLst/>
                              <a:latin typeface="Calibri"/>
                            </a:rPr>
                            <a:t>α</a:t>
                          </a:r>
                          <a:r>
                            <a:rPr lang="es-ES" sz="1000" b="1" i="0" u="none" strike="noStrike" dirty="0" smtClean="0">
                              <a:solidFill>
                                <a:srgbClr val="000000"/>
                              </a:solidFill>
                              <a:effectLst/>
                              <a:latin typeface="Calibri"/>
                            </a:rPr>
                            <a:t>)</a:t>
                          </a:r>
                          <a:endParaRPr lang="es-EC" sz="1000" b="1" i="0" u="none" strike="noStrike" dirty="0">
                            <a:solidFill>
                              <a:srgbClr val="000000"/>
                            </a:solidFill>
                            <a:effectLst/>
                            <a:latin typeface="Calibri"/>
                          </a:endParaRPr>
                        </a:p>
                      </a:txBody>
                      <a:tcPr marL="9525" marR="9525" marT="9525" marB="0" anchor="b">
                        <a:solidFill>
                          <a:schemeClr val="bg1">
                            <a:lumMod val="50000"/>
                          </a:schemeClr>
                        </a:solidFill>
                      </a:tcPr>
                    </a:tc>
                    <a:tc>
                      <a:txBody>
                        <a:bodyPr/>
                        <a:lstStyle/>
                        <a:p>
                          <a:pPr algn="ctr" fontAlgn="b"/>
                          <a:r>
                            <a:rPr lang="es-EC" sz="1000" b="1" u="none" strike="noStrike" dirty="0">
                              <a:effectLst/>
                            </a:rPr>
                            <a:t>0,5</a:t>
                          </a:r>
                          <a:endParaRPr lang="es-EC" sz="1000" b="1" i="0" u="none" strike="noStrike" dirty="0">
                            <a:solidFill>
                              <a:srgbClr val="000000"/>
                            </a:solidFill>
                            <a:effectLst/>
                            <a:latin typeface="Calibri"/>
                          </a:endParaRPr>
                        </a:p>
                      </a:txBody>
                      <a:tcPr marL="9525" marR="9525" marT="9525" marB="0" anchor="b">
                        <a:solidFill>
                          <a:schemeClr val="bg1">
                            <a:lumMod val="50000"/>
                          </a:schemeClr>
                        </a:solidFill>
                      </a:tcPr>
                    </a:tc>
                    <a:tc>
                      <a:txBody>
                        <a:bodyPr/>
                        <a:lstStyle/>
                        <a:p>
                          <a:pPr algn="ctr" fontAlgn="b"/>
                          <a:r>
                            <a:rPr lang="es-EC" sz="1000" b="1" u="none" strike="noStrike" dirty="0">
                              <a:effectLst/>
                            </a:rPr>
                            <a:t>0,8</a:t>
                          </a:r>
                          <a:endParaRPr lang="es-EC" sz="1000" b="1" i="0" u="none" strike="noStrike" dirty="0">
                            <a:solidFill>
                              <a:srgbClr val="000000"/>
                            </a:solidFill>
                            <a:effectLst/>
                            <a:latin typeface="Calibri"/>
                          </a:endParaRPr>
                        </a:p>
                      </a:txBody>
                      <a:tcPr marL="9525" marR="9525" marT="9525" marB="0" anchor="b">
                        <a:solidFill>
                          <a:schemeClr val="bg1">
                            <a:lumMod val="50000"/>
                          </a:schemeClr>
                        </a:solidFill>
                      </a:tcPr>
                    </a:tc>
                    <a:tc>
                      <a:txBody>
                        <a:bodyPr/>
                        <a:lstStyle/>
                        <a:p>
                          <a:pPr algn="ctr" fontAlgn="b"/>
                          <a:r>
                            <a:rPr lang="es-EC" sz="1000" b="1" u="none" strike="noStrike" dirty="0">
                              <a:effectLst/>
                            </a:rPr>
                            <a:t>0,99</a:t>
                          </a:r>
                          <a:endParaRPr lang="es-EC" sz="1000" b="1" i="0" u="none" strike="noStrike" dirty="0">
                            <a:solidFill>
                              <a:srgbClr val="000000"/>
                            </a:solidFill>
                            <a:effectLst/>
                            <a:latin typeface="Calibri"/>
                          </a:endParaRPr>
                        </a:p>
                      </a:txBody>
                      <a:tcPr marL="9525" marR="9525" marT="9525" marB="0" anchor="b">
                        <a:solidFill>
                          <a:schemeClr val="bg1">
                            <a:lumMod val="50000"/>
                          </a:schemeClr>
                        </a:solidFill>
                      </a:tcPr>
                    </a:tc>
                  </a:tr>
                  <a:tr h="161925">
                    <a:tc>
                      <a:txBody>
                        <a:bodyPr/>
                        <a:lstStyle/>
                        <a:p>
                          <a:pPr algn="ctr" fontAlgn="b"/>
                          <a:r>
                            <a:rPr lang="es-EC" sz="1000" u="none" strike="noStrike" dirty="0">
                              <a:effectLst/>
                            </a:rPr>
                            <a:t>1</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10</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10</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10</a:t>
                          </a:r>
                          <a:endParaRPr lang="es-EC" sz="1000" b="0" i="0" u="none" strike="noStrike">
                            <a:solidFill>
                              <a:srgbClr val="000000"/>
                            </a:solidFill>
                            <a:effectLst/>
                            <a:latin typeface="Calibri"/>
                          </a:endParaRPr>
                        </a:p>
                      </a:txBody>
                      <a:tcPr marL="9525" marR="9525" marT="9525" marB="0" anchor="b"/>
                    </a:tc>
                  </a:tr>
                  <a:tr h="161925">
                    <a:tc>
                      <a:txBody>
                        <a:bodyPr/>
                        <a:lstStyle/>
                        <a:p>
                          <a:pPr algn="ctr" fontAlgn="b"/>
                          <a:r>
                            <a:rPr lang="es-EC" sz="1000" u="none" strike="noStrike" dirty="0">
                              <a:effectLst/>
                            </a:rPr>
                            <a:t>2</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5,00</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8,00</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9,90</a:t>
                          </a:r>
                          <a:endParaRPr lang="es-EC" sz="1000" b="0" i="0" u="none" strike="noStrike">
                            <a:solidFill>
                              <a:srgbClr val="000000"/>
                            </a:solidFill>
                            <a:effectLst/>
                            <a:latin typeface="Calibri"/>
                          </a:endParaRPr>
                        </a:p>
                      </a:txBody>
                      <a:tcPr marL="9525" marR="9525" marT="9525" marB="0" anchor="b"/>
                    </a:tc>
                  </a:tr>
                  <a:tr h="161925">
                    <a:tc>
                      <a:txBody>
                        <a:bodyPr/>
                        <a:lstStyle/>
                        <a:p>
                          <a:pPr algn="ctr" fontAlgn="b"/>
                          <a:r>
                            <a:rPr lang="es-EC" sz="1000" u="none" strike="noStrike" dirty="0">
                              <a:effectLst/>
                            </a:rPr>
                            <a:t>3</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2,50</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6,40</a:t>
                          </a:r>
                          <a:endParaRPr lang="es-EC" sz="1000" b="0" i="0" u="none" strike="noStrike">
                            <a:solidFill>
                              <a:srgbClr val="000000"/>
                            </a:solidFill>
                            <a:effectLst/>
                            <a:latin typeface="Calibri"/>
                          </a:endParaRPr>
                        </a:p>
                      </a:txBody>
                      <a:tcPr marL="9525" marR="9525" marT="9525" marB="0" anchor="b"/>
                    </a:tc>
                    <a:tc>
                      <a:txBody>
                        <a:bodyPr/>
                        <a:lstStyle/>
                        <a:p>
                          <a:pPr algn="ctr" fontAlgn="b"/>
                          <a:r>
                            <a:rPr lang="es-EC" sz="1000" u="none" strike="noStrike">
                              <a:effectLst/>
                            </a:rPr>
                            <a:t>9,80</a:t>
                          </a:r>
                          <a:endParaRPr lang="es-EC" sz="1000" b="0" i="0" u="none" strike="noStrike">
                            <a:solidFill>
                              <a:srgbClr val="000000"/>
                            </a:solidFill>
                            <a:effectLst/>
                            <a:latin typeface="Calibri"/>
                          </a:endParaRPr>
                        </a:p>
                      </a:txBody>
                      <a:tcPr marL="9525" marR="9525" marT="9525" marB="0" anchor="b"/>
                    </a:tc>
                  </a:tr>
                  <a:tr h="161925">
                    <a:tc>
                      <a:txBody>
                        <a:bodyPr/>
                        <a:lstStyle/>
                        <a:p>
                          <a:pPr algn="ctr" fontAlgn="b"/>
                          <a:r>
                            <a:rPr lang="es-EC" sz="1000" u="none" strike="noStrike" dirty="0">
                              <a:effectLst/>
                            </a:rPr>
                            <a:t>4</a:t>
                          </a:r>
                          <a:endParaRPr lang="es-EC" sz="1000" b="0" i="0" u="none" strike="noStrike" dirty="0">
                            <a:solidFill>
                              <a:srgbClr val="000000"/>
                            </a:solidFill>
                            <a:effectLst/>
                            <a:latin typeface="Calibri"/>
                          </a:endParaRPr>
                        </a:p>
                      </a:txBody>
                      <a:tcPr marL="9525" marR="9525" marT="9525" marB="0" anchor="b">
                        <a:solidFill>
                          <a:srgbClr val="FFFF00"/>
                        </a:solidFill>
                      </a:tcPr>
                    </a:tc>
                    <a:tc>
                      <a:txBody>
                        <a:bodyPr/>
                        <a:lstStyle/>
                        <a:p>
                          <a:pPr algn="ctr" fontAlgn="b"/>
                          <a:r>
                            <a:rPr lang="es-EC" sz="1000" u="none" strike="noStrike" dirty="0">
                              <a:effectLst/>
                            </a:rPr>
                            <a:t>1,25</a:t>
                          </a:r>
                          <a:endParaRPr lang="es-EC" sz="1000" b="0" i="0" u="none" strike="noStrike" dirty="0">
                            <a:solidFill>
                              <a:srgbClr val="000000"/>
                            </a:solidFill>
                            <a:effectLst/>
                            <a:latin typeface="Calibri"/>
                          </a:endParaRPr>
                        </a:p>
                      </a:txBody>
                      <a:tcPr marL="9525" marR="9525" marT="9525" marB="0" anchor="b">
                        <a:solidFill>
                          <a:srgbClr val="FFFF00"/>
                        </a:solidFill>
                      </a:tcPr>
                    </a:tc>
                    <a:tc>
                      <a:txBody>
                        <a:bodyPr/>
                        <a:lstStyle/>
                        <a:p>
                          <a:pPr algn="ctr" fontAlgn="b"/>
                          <a:r>
                            <a:rPr lang="es-EC" sz="1000" u="none" strike="noStrike">
                              <a:effectLst/>
                            </a:rPr>
                            <a:t>5,12</a:t>
                          </a:r>
                          <a:endParaRPr lang="es-EC" sz="1000" b="0" i="0" u="none" strike="noStrike">
                            <a:solidFill>
                              <a:srgbClr val="000000"/>
                            </a:solidFill>
                            <a:effectLst/>
                            <a:latin typeface="Calibri"/>
                          </a:endParaRPr>
                        </a:p>
                      </a:txBody>
                      <a:tcPr marL="9525" marR="9525" marT="9525" marB="0" anchor="b"/>
                    </a:tc>
                    <a:tc>
                      <a:txBody>
                        <a:bodyPr/>
                        <a:lstStyle/>
                        <a:p>
                          <a:pPr algn="ctr" fontAlgn="b"/>
                          <a:r>
                            <a:rPr lang="es-EC" sz="1000" u="none" strike="noStrike">
                              <a:effectLst/>
                            </a:rPr>
                            <a:t>9,70</a:t>
                          </a:r>
                          <a:endParaRPr lang="es-EC" sz="1000" b="0" i="0" u="none" strike="noStrike">
                            <a:solidFill>
                              <a:srgbClr val="000000"/>
                            </a:solidFill>
                            <a:effectLst/>
                            <a:latin typeface="Calibri"/>
                          </a:endParaRPr>
                        </a:p>
                      </a:txBody>
                      <a:tcPr marL="9525" marR="9525" marT="9525" marB="0" anchor="b"/>
                    </a:tc>
                  </a:tr>
                  <a:tr h="161925">
                    <a:tc>
                      <a:txBody>
                        <a:bodyPr/>
                        <a:lstStyle/>
                        <a:p>
                          <a:pPr algn="ctr" fontAlgn="b"/>
                          <a:r>
                            <a:rPr lang="es-EC" sz="1000" u="none" strike="noStrike" dirty="0">
                              <a:effectLst/>
                            </a:rPr>
                            <a:t>5</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0,63</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4,10</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9,61</a:t>
                          </a:r>
                          <a:endParaRPr lang="es-EC" sz="1000" b="0" i="0" u="none" strike="noStrike">
                            <a:solidFill>
                              <a:srgbClr val="000000"/>
                            </a:solidFill>
                            <a:effectLst/>
                            <a:latin typeface="Calibri"/>
                          </a:endParaRPr>
                        </a:p>
                      </a:txBody>
                      <a:tcPr marL="9525" marR="9525" marT="9525" marB="0" anchor="b"/>
                    </a:tc>
                  </a:tr>
                  <a:tr h="161925">
                    <a:tc>
                      <a:txBody>
                        <a:bodyPr/>
                        <a:lstStyle/>
                        <a:p>
                          <a:pPr algn="ctr" fontAlgn="b"/>
                          <a:r>
                            <a:rPr lang="es-EC" sz="1000" u="none" strike="noStrike" dirty="0">
                              <a:effectLst/>
                            </a:rPr>
                            <a:t>6</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3,28</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9,51</a:t>
                          </a:r>
                          <a:endParaRPr lang="es-EC" sz="1000" b="0" i="0" u="none" strike="noStrike">
                            <a:solidFill>
                              <a:srgbClr val="000000"/>
                            </a:solidFill>
                            <a:effectLst/>
                            <a:latin typeface="Calibri"/>
                          </a:endParaRPr>
                        </a:p>
                      </a:txBody>
                      <a:tcPr marL="9525" marR="9525" marT="9525" marB="0" anchor="b"/>
                    </a:tc>
                  </a:tr>
                  <a:tr h="161925">
                    <a:tc>
                      <a:txBody>
                        <a:bodyPr/>
                        <a:lstStyle/>
                        <a:p>
                          <a:pPr algn="ctr" fontAlgn="b"/>
                          <a:r>
                            <a:rPr lang="es-EC" sz="1000" u="none" strike="noStrike" dirty="0">
                              <a:effectLst/>
                            </a:rPr>
                            <a:t>7</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2,62</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9,41</a:t>
                          </a:r>
                          <a:endParaRPr lang="es-EC" sz="1000" b="0" i="0" u="none" strike="noStrike">
                            <a:solidFill>
                              <a:srgbClr val="000000"/>
                            </a:solidFill>
                            <a:effectLst/>
                            <a:latin typeface="Calibri"/>
                          </a:endParaRPr>
                        </a:p>
                      </a:txBody>
                      <a:tcPr marL="9525" marR="9525" marT="9525" marB="0" anchor="b"/>
                    </a:tc>
                  </a:tr>
                  <a:tr h="161925">
                    <a:tc>
                      <a:txBody>
                        <a:bodyPr/>
                        <a:lstStyle/>
                        <a:p>
                          <a:pPr algn="ctr" fontAlgn="b"/>
                          <a:r>
                            <a:rPr lang="es-EC" sz="1000" u="none" strike="noStrike" dirty="0">
                              <a:effectLst/>
                            </a:rPr>
                            <a:t>8</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2,10</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9,32</a:t>
                          </a:r>
                          <a:endParaRPr lang="es-EC" sz="1000" b="0" i="0" u="none" strike="noStrike" dirty="0">
                            <a:solidFill>
                              <a:srgbClr val="000000"/>
                            </a:solidFill>
                            <a:effectLst/>
                            <a:latin typeface="Calibri"/>
                          </a:endParaRPr>
                        </a:p>
                      </a:txBody>
                      <a:tcPr marL="9525" marR="9525" marT="9525" marB="0" anchor="b"/>
                    </a:tc>
                  </a:tr>
                  <a:tr h="161925">
                    <a:tc>
                      <a:txBody>
                        <a:bodyPr/>
                        <a:lstStyle/>
                        <a:p>
                          <a:pPr algn="ctr" fontAlgn="b"/>
                          <a:r>
                            <a:rPr lang="es-EC" sz="1000" u="none" strike="noStrike" dirty="0">
                              <a:effectLst/>
                            </a:rPr>
                            <a:t>9</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1,68</a:t>
                          </a:r>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9,23</a:t>
                          </a:r>
                          <a:endParaRPr lang="es-EC" sz="1000" b="0" i="0" u="none" strike="noStrike" dirty="0">
                            <a:solidFill>
                              <a:srgbClr val="000000"/>
                            </a:solidFill>
                            <a:effectLst/>
                            <a:latin typeface="Calibri"/>
                          </a:endParaRPr>
                        </a:p>
                      </a:txBody>
                      <a:tcPr marL="9525" marR="9525" marT="9525" marB="0" anchor="b"/>
                    </a:tc>
                  </a:tr>
                  <a:tr h="161925">
                    <a:tc>
                      <a:txBody>
                        <a:bodyPr/>
                        <a:lstStyle/>
                        <a:p>
                          <a:pPr algn="ctr" fontAlgn="b"/>
                          <a:r>
                            <a:rPr lang="es-EC" sz="1000" u="none" strike="noStrike" dirty="0">
                              <a:effectLst/>
                            </a:rPr>
                            <a:t>10</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1,34</a:t>
                          </a:r>
                          <a:endParaRPr lang="es-EC" sz="1000" b="0" i="0" u="none" strike="noStrike">
                            <a:solidFill>
                              <a:srgbClr val="000000"/>
                            </a:solidFill>
                            <a:effectLst/>
                            <a:latin typeface="Calibri"/>
                          </a:endParaRPr>
                        </a:p>
                      </a:txBody>
                      <a:tcPr marL="9525" marR="9525" marT="9525" marB="0" anchor="b"/>
                    </a:tc>
                    <a:tc>
                      <a:txBody>
                        <a:bodyPr/>
                        <a:lstStyle/>
                        <a:p>
                          <a:pPr algn="ctr" fontAlgn="b"/>
                          <a:r>
                            <a:rPr lang="es-EC" sz="1000" u="none" strike="noStrike" dirty="0">
                              <a:effectLst/>
                            </a:rPr>
                            <a:t>9,14</a:t>
                          </a:r>
                          <a:endParaRPr lang="es-EC" sz="1000" b="0" i="0" u="none" strike="noStrike" dirty="0">
                            <a:solidFill>
                              <a:srgbClr val="000000"/>
                            </a:solidFill>
                            <a:effectLst/>
                            <a:latin typeface="Calibri"/>
                          </a:endParaRPr>
                        </a:p>
                      </a:txBody>
                      <a:tcPr marL="9525" marR="9525" marT="9525" marB="0" anchor="b"/>
                    </a:tc>
                  </a:tr>
                  <a:tr h="161925">
                    <a:tc>
                      <a:txBody>
                        <a:bodyPr/>
                        <a:lstStyle/>
                        <a:p>
                          <a:pPr algn="ctr" fontAlgn="b"/>
                          <a:r>
                            <a:rPr lang="es-EC" sz="1000" u="none" strike="noStrike" dirty="0">
                              <a:effectLst/>
                            </a:rPr>
                            <a:t>11</a:t>
                          </a:r>
                          <a:endParaRPr lang="es-EC" sz="1000" b="0" i="0" u="none" strike="noStrike" dirty="0">
                            <a:solidFill>
                              <a:srgbClr val="000000"/>
                            </a:solidFill>
                            <a:effectLst/>
                            <a:latin typeface="Calibri"/>
                          </a:endParaRPr>
                        </a:p>
                      </a:txBody>
                      <a:tcPr marL="9525" marR="9525" marT="9525" marB="0" anchor="b">
                        <a:solidFill>
                          <a:srgbClr val="10D230"/>
                        </a:solidFill>
                      </a:tcPr>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1,07</a:t>
                          </a:r>
                          <a:endParaRPr lang="es-EC" sz="1000" b="0" i="0" u="none" strike="noStrike" dirty="0">
                            <a:solidFill>
                              <a:srgbClr val="000000"/>
                            </a:solidFill>
                            <a:effectLst/>
                            <a:latin typeface="Calibri"/>
                          </a:endParaRPr>
                        </a:p>
                      </a:txBody>
                      <a:tcPr marL="9525" marR="9525" marT="9525" marB="0" anchor="b">
                        <a:solidFill>
                          <a:srgbClr val="10D230"/>
                        </a:solidFill>
                      </a:tcPr>
                    </a:tc>
                    <a:tc>
                      <a:txBody>
                        <a:bodyPr/>
                        <a:lstStyle/>
                        <a:p>
                          <a:pPr algn="ctr" fontAlgn="b"/>
                          <a:r>
                            <a:rPr lang="es-EC" sz="1000" u="none" strike="noStrike" dirty="0">
                              <a:effectLst/>
                            </a:rPr>
                            <a:t>9,04</a:t>
                          </a:r>
                          <a:endParaRPr lang="es-EC" sz="1000" b="0" i="0" u="none" strike="noStrike" dirty="0">
                            <a:solidFill>
                              <a:srgbClr val="000000"/>
                            </a:solidFill>
                            <a:effectLst/>
                            <a:latin typeface="Calibri"/>
                          </a:endParaRPr>
                        </a:p>
                      </a:txBody>
                      <a:tcPr marL="9525" marR="9525" marT="9525" marB="0" anchor="b"/>
                    </a:tc>
                  </a:tr>
                  <a:tr h="161925">
                    <a:tc>
                      <a:txBody>
                        <a:bodyPr/>
                        <a:lstStyle/>
                        <a:p>
                          <a:pPr algn="ctr" fontAlgn="b"/>
                          <a:r>
                            <a:rPr lang="es-EC" sz="1000" u="none" strike="noStrike" dirty="0">
                              <a:effectLst/>
                            </a:rPr>
                            <a:t>12</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a:effectLst/>
                            </a:rPr>
                            <a:t>0,86</a:t>
                          </a:r>
                          <a:endParaRPr lang="es-EC" sz="1000" b="0" i="0" u="none" strike="noStrike">
                            <a:solidFill>
                              <a:srgbClr val="000000"/>
                            </a:solidFill>
                            <a:effectLst/>
                            <a:latin typeface="Calibri"/>
                          </a:endParaRPr>
                        </a:p>
                      </a:txBody>
                      <a:tcPr marL="9525" marR="9525" marT="9525" marB="0" anchor="b"/>
                    </a:tc>
                    <a:tc>
                      <a:txBody>
                        <a:bodyPr/>
                        <a:lstStyle/>
                        <a:p>
                          <a:pPr algn="ctr" fontAlgn="b"/>
                          <a:r>
                            <a:rPr lang="es-EC" sz="1000" u="none" strike="noStrike">
                              <a:effectLst/>
                            </a:rPr>
                            <a:t>8,95</a:t>
                          </a:r>
                          <a:endParaRPr lang="es-EC" sz="1000" b="0" i="0" u="none" strike="noStrike">
                            <a:solidFill>
                              <a:srgbClr val="000000"/>
                            </a:solidFill>
                            <a:effectLst/>
                            <a:latin typeface="Calibri"/>
                          </a:endParaRPr>
                        </a:p>
                      </a:txBody>
                      <a:tcPr marL="9525" marR="9525" marT="9525" marB="0" anchor="b"/>
                    </a:tc>
                  </a:tr>
                  <a:tr h="161925">
                    <a:tc>
                      <a:txBody>
                        <a:bodyPr/>
                        <a:lstStyle/>
                        <a:p>
                          <a:pPr algn="ctr" fontAlgn="b"/>
                          <a:r>
                            <a:rPr lang="es-EC" sz="1000" u="none" strike="noStrike" dirty="0">
                              <a:effectLst/>
                            </a:rPr>
                            <a:t>13</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dirty="0">
                            <a:solidFill>
                              <a:srgbClr val="000000"/>
                            </a:solidFill>
                            <a:effectLst/>
                            <a:latin typeface="Calibri"/>
                          </a:endParaRPr>
                        </a:p>
                      </a:txBody>
                      <a:tcPr marL="9525" marR="9525" marT="9525" marB="0" anchor="b"/>
                    </a:tc>
                    <a:tc>
                      <a:txBody>
                        <a:bodyPr/>
                        <a:lstStyle/>
                        <a:p>
                          <a:pPr algn="ctr" fontAlgn="b"/>
                          <a:r>
                            <a:rPr lang="es-EC" sz="1000" u="none" strike="noStrike" dirty="0">
                              <a:effectLst/>
                            </a:rPr>
                            <a:t>8,86</a:t>
                          </a:r>
                          <a:endParaRPr lang="es-EC" sz="1000" b="0" i="0" u="none" strike="noStrike" dirty="0">
                            <a:solidFill>
                              <a:srgbClr val="000000"/>
                            </a:solidFill>
                            <a:effectLst/>
                            <a:latin typeface="Calibri"/>
                          </a:endParaRPr>
                        </a:p>
                      </a:txBody>
                      <a:tcPr marL="9525" marR="9525" marT="9525" marB="0" anchor="b"/>
                    </a:tc>
                  </a:tr>
                  <a:tr h="177165">
                    <a:tc>
                      <a:txBody>
                        <a:bodyPr/>
                        <a:lstStyle/>
                        <a:p>
                          <a:endParaRPr lang="es-EC"/>
                        </a:p>
                      </a:txBody>
                      <a:tcPr marL="9525" marR="9525" marT="9525" marB="0" anchor="b">
                        <a:blipFill rotWithShape="1">
                          <a:blip r:embed="rId8"/>
                          <a:stretch>
                            <a:fillRect t="-1296552" r="-397222" b="-320690"/>
                          </a:stretch>
                        </a:blipFill>
                      </a:tcPr>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endParaRPr lang="es-EC"/>
                        </a:p>
                      </a:txBody>
                      <a:tcPr marL="9525" marR="9525" marT="9525" marB="0" anchor="b">
                        <a:blipFill rotWithShape="1">
                          <a:blip r:embed="rId8"/>
                          <a:stretch>
                            <a:fillRect l="-276842" t="-1296552" b="-320690"/>
                          </a:stretch>
                        </a:blipFill>
                      </a:tcPr>
                    </a:tc>
                  </a:tr>
                  <a:tr h="161925">
                    <a:tc>
                      <a:txBody>
                        <a:bodyPr/>
                        <a:lstStyle/>
                        <a:p>
                          <a:pPr algn="ctr" fontAlgn="b"/>
                          <a:r>
                            <a:rPr lang="es-EC" sz="1000" u="none" strike="noStrike" dirty="0" smtClean="0">
                              <a:effectLst/>
                            </a:rPr>
                            <a:t>228</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r>
                            <a:rPr lang="es-EC" sz="1000" u="none" strike="noStrike" dirty="0" smtClean="0">
                              <a:effectLst/>
                            </a:rPr>
                            <a:t>1,01</a:t>
                          </a:r>
                          <a:endParaRPr lang="es-EC" sz="1000" b="0" i="0" u="none" strike="noStrike" dirty="0">
                            <a:solidFill>
                              <a:srgbClr val="000000"/>
                            </a:solidFill>
                            <a:effectLst/>
                            <a:latin typeface="Calibri"/>
                          </a:endParaRPr>
                        </a:p>
                      </a:txBody>
                      <a:tcPr marL="9525" marR="9525" marT="9525" marB="0" anchor="b"/>
                    </a:tc>
                  </a:tr>
                  <a:tr h="161925">
                    <a:tc>
                      <a:txBody>
                        <a:bodyPr/>
                        <a:lstStyle/>
                        <a:p>
                          <a:pPr algn="ctr" fontAlgn="b"/>
                          <a:r>
                            <a:rPr lang="es-EC" sz="1000" u="none" strike="noStrike" dirty="0" smtClean="0">
                              <a:effectLst/>
                            </a:rPr>
                            <a:t>229</a:t>
                          </a:r>
                          <a:endParaRPr lang="es-EC" sz="1000" b="0"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r>
                            <a:rPr lang="es-EC" sz="1000" u="none" strike="noStrike" dirty="0" smtClean="0">
                              <a:effectLst/>
                            </a:rPr>
                            <a:t>1,00</a:t>
                          </a:r>
                          <a:endParaRPr lang="es-EC" sz="1000" b="0" i="0" u="none" strike="noStrike" dirty="0">
                            <a:solidFill>
                              <a:srgbClr val="000000"/>
                            </a:solidFill>
                            <a:effectLst/>
                            <a:latin typeface="Calibri"/>
                          </a:endParaRPr>
                        </a:p>
                      </a:txBody>
                      <a:tcPr marL="9525" marR="9525" marT="9525" marB="0" anchor="b">
                        <a:solidFill>
                          <a:srgbClr val="FF0000"/>
                        </a:solidFill>
                      </a:tcPr>
                    </a:tc>
                  </a:tr>
                  <a:tr h="161925">
                    <a:tc>
                      <a:txBody>
                        <a:bodyPr/>
                        <a:lstStyle/>
                        <a:p>
                          <a:pPr algn="ctr" fontAlgn="b"/>
                          <a:r>
                            <a:rPr lang="es-ES" sz="1000" b="0" i="0" u="none" strike="noStrike" dirty="0" smtClean="0">
                              <a:solidFill>
                                <a:schemeClr val="dk1"/>
                              </a:solidFill>
                              <a:effectLst/>
                              <a:latin typeface="+mn-lt"/>
                            </a:rPr>
                            <a:t>230</a:t>
                          </a:r>
                          <a:endParaRPr lang="es-EC" sz="1000" b="0" i="0" u="none" strike="noStrike" dirty="0">
                            <a:solidFill>
                              <a:srgbClr val="000000"/>
                            </a:solidFill>
                            <a:effectLst/>
                            <a:latin typeface="Calibri"/>
                          </a:endParaRPr>
                        </a:p>
                      </a:txBody>
                      <a:tcPr marL="9525" marR="9525" marT="9525" marB="0" anchor="b"/>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endParaRPr lang="es-EC" sz="1000" b="0" i="0" u="none" strike="noStrike">
                            <a:solidFill>
                              <a:srgbClr val="000000"/>
                            </a:solidFill>
                            <a:effectLst/>
                            <a:latin typeface="Calibri"/>
                          </a:endParaRPr>
                        </a:p>
                      </a:txBody>
                      <a:tcPr marL="9525" marR="9525" marT="9525" marB="0" anchor="b"/>
                    </a:tc>
                    <a:tc>
                      <a:txBody>
                        <a:bodyPr/>
                        <a:lstStyle/>
                        <a:p>
                          <a:pPr algn="ctr" fontAlgn="b"/>
                          <a:r>
                            <a:rPr lang="es-EC" sz="1000" u="none" strike="noStrike" dirty="0" smtClean="0">
                              <a:effectLst/>
                            </a:rPr>
                            <a:t>0,99</a:t>
                          </a:r>
                          <a:endParaRPr lang="es-EC" sz="1000" b="0" i="0" u="none" strike="noStrike" dirty="0">
                            <a:solidFill>
                              <a:srgbClr val="000000"/>
                            </a:solidFill>
                            <a:effectLst/>
                            <a:latin typeface="Calibri"/>
                          </a:endParaRPr>
                        </a:p>
                      </a:txBody>
                      <a:tcPr marL="9525" marR="9525" marT="9525" marB="0" anchor="b"/>
                    </a:tc>
                  </a:tr>
                </a:tbl>
              </a:graphicData>
            </a:graphic>
          </p:graphicFrame>
        </mc:Fallback>
      </mc:AlternateContent>
    </p:spTree>
    <p:extLst>
      <p:ext uri="{BB962C8B-B14F-4D97-AF65-F5344CB8AC3E}">
        <p14:creationId xmlns:p14="http://schemas.microsoft.com/office/powerpoint/2010/main" val="2777590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9 Grupo"/>
          <p:cNvGrpSpPr/>
          <p:nvPr/>
        </p:nvGrpSpPr>
        <p:grpSpPr>
          <a:xfrm>
            <a:off x="3131840" y="908720"/>
            <a:ext cx="5616625" cy="5493091"/>
            <a:chOff x="4139952" y="880686"/>
            <a:chExt cx="4104456" cy="5283408"/>
          </a:xfrm>
        </p:grpSpPr>
        <p:sp>
          <p:nvSpPr>
            <p:cNvPr id="12" name="11 Forma libre"/>
            <p:cNvSpPr/>
            <p:nvPr/>
          </p:nvSpPr>
          <p:spPr>
            <a:xfrm>
              <a:off x="4139952" y="880686"/>
              <a:ext cx="1006715" cy="1438163"/>
            </a:xfrm>
            <a:custGeom>
              <a:avLst/>
              <a:gdLst>
                <a:gd name="connsiteX0" fmla="*/ 0 w 1438162"/>
                <a:gd name="connsiteY0" fmla="*/ 0 h 1006714"/>
                <a:gd name="connsiteX1" fmla="*/ 934805 w 1438162"/>
                <a:gd name="connsiteY1" fmla="*/ 0 h 1006714"/>
                <a:gd name="connsiteX2" fmla="*/ 1438162 w 1438162"/>
                <a:gd name="connsiteY2" fmla="*/ 503357 h 1006714"/>
                <a:gd name="connsiteX3" fmla="*/ 934805 w 1438162"/>
                <a:gd name="connsiteY3" fmla="*/ 1006714 h 1006714"/>
                <a:gd name="connsiteX4" fmla="*/ 0 w 1438162"/>
                <a:gd name="connsiteY4" fmla="*/ 1006714 h 1006714"/>
                <a:gd name="connsiteX5" fmla="*/ 503357 w 1438162"/>
                <a:gd name="connsiteY5" fmla="*/ 503357 h 1006714"/>
                <a:gd name="connsiteX6" fmla="*/ 0 w 1438162"/>
                <a:gd name="connsiteY6" fmla="*/ 0 h 10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162" h="1006714">
                  <a:moveTo>
                    <a:pt x="1438162" y="0"/>
                  </a:moveTo>
                  <a:lnTo>
                    <a:pt x="1438162" y="654364"/>
                  </a:lnTo>
                  <a:lnTo>
                    <a:pt x="719081" y="1006714"/>
                  </a:lnTo>
                  <a:lnTo>
                    <a:pt x="0" y="654364"/>
                  </a:lnTo>
                  <a:lnTo>
                    <a:pt x="0" y="0"/>
                  </a:lnTo>
                  <a:lnTo>
                    <a:pt x="719081" y="352350"/>
                  </a:lnTo>
                  <a:lnTo>
                    <a:pt x="1438162"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80" tIns="521138" rIns="17781" bIns="521137" numCol="1" spcCol="1270" anchor="ctr" anchorCtr="0">
              <a:noAutofit/>
            </a:bodyPr>
            <a:lstStyle/>
            <a:p>
              <a:pPr lvl="0" algn="ctr" defTabSz="1244600">
                <a:lnSpc>
                  <a:spcPct val="90000"/>
                </a:lnSpc>
                <a:spcBef>
                  <a:spcPct val="0"/>
                </a:spcBef>
                <a:spcAft>
                  <a:spcPct val="35000"/>
                </a:spcAft>
              </a:pPr>
              <a:r>
                <a:rPr lang="es-ES" sz="2800" kern="1200" dirty="0" smtClean="0"/>
                <a:t>1</a:t>
              </a:r>
              <a:endParaRPr lang="es-EC" sz="2800" kern="1200" dirty="0"/>
            </a:p>
          </p:txBody>
        </p:sp>
        <p:sp>
          <p:nvSpPr>
            <p:cNvPr id="13" name="12 Forma libre"/>
            <p:cNvSpPr/>
            <p:nvPr/>
          </p:nvSpPr>
          <p:spPr>
            <a:xfrm>
              <a:off x="5146666" y="880687"/>
              <a:ext cx="3097741" cy="934805"/>
            </a:xfrm>
            <a:custGeom>
              <a:avLst/>
              <a:gdLst>
                <a:gd name="connsiteX0" fmla="*/ 155804 w 934805"/>
                <a:gd name="connsiteY0" fmla="*/ 0 h 3097741"/>
                <a:gd name="connsiteX1" fmla="*/ 779001 w 934805"/>
                <a:gd name="connsiteY1" fmla="*/ 0 h 3097741"/>
                <a:gd name="connsiteX2" fmla="*/ 934805 w 934805"/>
                <a:gd name="connsiteY2" fmla="*/ 155804 h 3097741"/>
                <a:gd name="connsiteX3" fmla="*/ 934805 w 934805"/>
                <a:gd name="connsiteY3" fmla="*/ 3097741 h 3097741"/>
                <a:gd name="connsiteX4" fmla="*/ 934805 w 934805"/>
                <a:gd name="connsiteY4" fmla="*/ 3097741 h 3097741"/>
                <a:gd name="connsiteX5" fmla="*/ 0 w 934805"/>
                <a:gd name="connsiteY5" fmla="*/ 3097741 h 3097741"/>
                <a:gd name="connsiteX6" fmla="*/ 0 w 934805"/>
                <a:gd name="connsiteY6" fmla="*/ 3097741 h 3097741"/>
                <a:gd name="connsiteX7" fmla="*/ 0 w 934805"/>
                <a:gd name="connsiteY7" fmla="*/ 155804 h 3097741"/>
                <a:gd name="connsiteX8" fmla="*/ 155804 w 934805"/>
                <a:gd name="connsiteY8" fmla="*/ 0 h 309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05" h="3097741">
                  <a:moveTo>
                    <a:pt x="934805" y="516302"/>
                  </a:moveTo>
                  <a:lnTo>
                    <a:pt x="934805" y="2581439"/>
                  </a:lnTo>
                  <a:cubicBezTo>
                    <a:pt x="934805" y="2866583"/>
                    <a:pt x="913755" y="3097739"/>
                    <a:pt x="887788" y="3097739"/>
                  </a:cubicBezTo>
                  <a:lnTo>
                    <a:pt x="0" y="3097739"/>
                  </a:lnTo>
                  <a:lnTo>
                    <a:pt x="0" y="3097739"/>
                  </a:lnTo>
                  <a:lnTo>
                    <a:pt x="0" y="2"/>
                  </a:lnTo>
                  <a:lnTo>
                    <a:pt x="0" y="2"/>
                  </a:lnTo>
                  <a:lnTo>
                    <a:pt x="887788" y="2"/>
                  </a:lnTo>
                  <a:cubicBezTo>
                    <a:pt x="913755" y="2"/>
                    <a:pt x="934805" y="231158"/>
                    <a:pt x="934805" y="516302"/>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55792" rIns="55792" bIns="55794" numCol="1" spcCol="1270" anchor="ctr" anchorCtr="0">
              <a:noAutofit/>
            </a:bodyPr>
            <a:lstStyle/>
            <a:p>
              <a:pPr marL="0" lvl="1" defTabSz="711200">
                <a:lnSpc>
                  <a:spcPct val="90000"/>
                </a:lnSpc>
                <a:spcBef>
                  <a:spcPct val="0"/>
                </a:spcBef>
                <a:spcAft>
                  <a:spcPct val="15000"/>
                </a:spcAft>
              </a:pPr>
              <a:r>
                <a:rPr lang="es-EC" sz="1600" dirty="0">
                  <a:latin typeface="Eras Medium ITC" pitchFamily="34" charset="0"/>
                </a:rPr>
                <a:t>Iniciar el procedimiento en un punto del espacio de </a:t>
              </a:r>
              <a:r>
                <a:rPr lang="es-EC" sz="1600" dirty="0" smtClean="0">
                  <a:latin typeface="Eras Medium ITC" pitchFamily="34" charset="0"/>
                </a:rPr>
                <a:t>búsqueda</a:t>
              </a:r>
              <a:endParaRPr lang="es-EC" sz="1600" dirty="0">
                <a:latin typeface="Eras Medium ITC" pitchFamily="34" charset="0"/>
              </a:endParaRPr>
            </a:p>
          </p:txBody>
        </p:sp>
        <p:sp>
          <p:nvSpPr>
            <p:cNvPr id="14" name="13 Forma libre"/>
            <p:cNvSpPr/>
            <p:nvPr/>
          </p:nvSpPr>
          <p:spPr>
            <a:xfrm>
              <a:off x="4139952" y="2162435"/>
              <a:ext cx="1006714" cy="1438162"/>
            </a:xfrm>
            <a:custGeom>
              <a:avLst/>
              <a:gdLst>
                <a:gd name="connsiteX0" fmla="*/ 0 w 1438162"/>
                <a:gd name="connsiteY0" fmla="*/ 0 h 1006714"/>
                <a:gd name="connsiteX1" fmla="*/ 934805 w 1438162"/>
                <a:gd name="connsiteY1" fmla="*/ 0 h 1006714"/>
                <a:gd name="connsiteX2" fmla="*/ 1438162 w 1438162"/>
                <a:gd name="connsiteY2" fmla="*/ 503357 h 1006714"/>
                <a:gd name="connsiteX3" fmla="*/ 934805 w 1438162"/>
                <a:gd name="connsiteY3" fmla="*/ 1006714 h 1006714"/>
                <a:gd name="connsiteX4" fmla="*/ 0 w 1438162"/>
                <a:gd name="connsiteY4" fmla="*/ 1006714 h 1006714"/>
                <a:gd name="connsiteX5" fmla="*/ 503357 w 1438162"/>
                <a:gd name="connsiteY5" fmla="*/ 503357 h 1006714"/>
                <a:gd name="connsiteX6" fmla="*/ 0 w 1438162"/>
                <a:gd name="connsiteY6" fmla="*/ 0 h 10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162" h="1006714">
                  <a:moveTo>
                    <a:pt x="1438162" y="0"/>
                  </a:moveTo>
                  <a:lnTo>
                    <a:pt x="1438162" y="654364"/>
                  </a:lnTo>
                  <a:lnTo>
                    <a:pt x="719081" y="1006714"/>
                  </a:lnTo>
                  <a:lnTo>
                    <a:pt x="0" y="654364"/>
                  </a:lnTo>
                  <a:lnTo>
                    <a:pt x="0" y="0"/>
                  </a:lnTo>
                  <a:lnTo>
                    <a:pt x="719081" y="352350"/>
                  </a:lnTo>
                  <a:lnTo>
                    <a:pt x="1438162" y="0"/>
                  </a:lnTo>
                  <a:close/>
                </a:path>
              </a:pathLst>
            </a:custGeom>
          </p:spPr>
          <p:style>
            <a:lnRef idx="2">
              <a:schemeClr val="accent4">
                <a:hueOff val="-1488257"/>
                <a:satOff val="8966"/>
                <a:lumOff val="719"/>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7780" tIns="521137" rIns="17780" bIns="521137" numCol="1" spcCol="1270" anchor="ctr" anchorCtr="0">
              <a:noAutofit/>
            </a:bodyPr>
            <a:lstStyle/>
            <a:p>
              <a:pPr lvl="0" algn="ctr" defTabSz="1244600">
                <a:lnSpc>
                  <a:spcPct val="90000"/>
                </a:lnSpc>
                <a:spcBef>
                  <a:spcPct val="0"/>
                </a:spcBef>
                <a:spcAft>
                  <a:spcPct val="35000"/>
                </a:spcAft>
              </a:pPr>
              <a:r>
                <a:rPr lang="es-ES" sz="2800" kern="1200" dirty="0" smtClean="0"/>
                <a:t>2</a:t>
              </a:r>
              <a:endParaRPr lang="es-EC" sz="2800" kern="1200" dirty="0"/>
            </a:p>
          </p:txBody>
        </p:sp>
        <p:sp>
          <p:nvSpPr>
            <p:cNvPr id="15" name="14 Forma libre"/>
            <p:cNvSpPr/>
            <p:nvPr/>
          </p:nvSpPr>
          <p:spPr>
            <a:xfrm>
              <a:off x="5146666" y="2162435"/>
              <a:ext cx="3097741" cy="934805"/>
            </a:xfrm>
            <a:custGeom>
              <a:avLst/>
              <a:gdLst>
                <a:gd name="connsiteX0" fmla="*/ 155804 w 934805"/>
                <a:gd name="connsiteY0" fmla="*/ 0 h 3097741"/>
                <a:gd name="connsiteX1" fmla="*/ 779001 w 934805"/>
                <a:gd name="connsiteY1" fmla="*/ 0 h 3097741"/>
                <a:gd name="connsiteX2" fmla="*/ 934805 w 934805"/>
                <a:gd name="connsiteY2" fmla="*/ 155804 h 3097741"/>
                <a:gd name="connsiteX3" fmla="*/ 934805 w 934805"/>
                <a:gd name="connsiteY3" fmla="*/ 3097741 h 3097741"/>
                <a:gd name="connsiteX4" fmla="*/ 934805 w 934805"/>
                <a:gd name="connsiteY4" fmla="*/ 3097741 h 3097741"/>
                <a:gd name="connsiteX5" fmla="*/ 0 w 934805"/>
                <a:gd name="connsiteY5" fmla="*/ 3097741 h 3097741"/>
                <a:gd name="connsiteX6" fmla="*/ 0 w 934805"/>
                <a:gd name="connsiteY6" fmla="*/ 3097741 h 3097741"/>
                <a:gd name="connsiteX7" fmla="*/ 0 w 934805"/>
                <a:gd name="connsiteY7" fmla="*/ 155804 h 3097741"/>
                <a:gd name="connsiteX8" fmla="*/ 155804 w 934805"/>
                <a:gd name="connsiteY8" fmla="*/ 0 h 309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05" h="3097741">
                  <a:moveTo>
                    <a:pt x="934805" y="516302"/>
                  </a:moveTo>
                  <a:lnTo>
                    <a:pt x="934805" y="2581439"/>
                  </a:lnTo>
                  <a:cubicBezTo>
                    <a:pt x="934805" y="2866583"/>
                    <a:pt x="913755" y="3097739"/>
                    <a:pt x="887788" y="3097739"/>
                  </a:cubicBezTo>
                  <a:lnTo>
                    <a:pt x="0" y="3097739"/>
                  </a:lnTo>
                  <a:lnTo>
                    <a:pt x="0" y="3097739"/>
                  </a:lnTo>
                  <a:lnTo>
                    <a:pt x="0" y="2"/>
                  </a:lnTo>
                  <a:lnTo>
                    <a:pt x="0" y="2"/>
                  </a:lnTo>
                  <a:lnTo>
                    <a:pt x="887788" y="2"/>
                  </a:lnTo>
                  <a:cubicBezTo>
                    <a:pt x="913755" y="2"/>
                    <a:pt x="934805" y="231158"/>
                    <a:pt x="934805" y="516302"/>
                  </a:cubicBezTo>
                  <a:close/>
                </a:path>
              </a:pathLst>
            </a:custGeom>
          </p:spPr>
          <p:style>
            <a:lnRef idx="2">
              <a:schemeClr val="accent4">
                <a:hueOff val="-1488257"/>
                <a:satOff val="8966"/>
                <a:lumOff val="7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55793" rIns="55792" bIns="55793" numCol="1" spcCol="1270" anchor="ctr" anchorCtr="0">
              <a:noAutofit/>
            </a:bodyPr>
            <a:lstStyle/>
            <a:p>
              <a:pPr marL="0" lvl="1" defTabSz="711200">
                <a:lnSpc>
                  <a:spcPct val="90000"/>
                </a:lnSpc>
                <a:spcBef>
                  <a:spcPct val="0"/>
                </a:spcBef>
                <a:spcAft>
                  <a:spcPct val="15000"/>
                </a:spcAft>
              </a:pPr>
              <a:r>
                <a:rPr lang="es-EC" sz="1600" dirty="0">
                  <a:latin typeface="Eras Medium ITC" pitchFamily="34" charset="0"/>
                </a:rPr>
                <a:t>Mientras no se cumpla la condición de terminación, mejorar la solución actual, dependiendo de la temperatura</a:t>
              </a:r>
              <a:endParaRPr lang="es-EC" sz="1600" kern="1200" dirty="0"/>
            </a:p>
          </p:txBody>
        </p:sp>
        <p:sp>
          <p:nvSpPr>
            <p:cNvPr id="16" name="15 Forma libre"/>
            <p:cNvSpPr/>
            <p:nvPr/>
          </p:nvSpPr>
          <p:spPr>
            <a:xfrm>
              <a:off x="4139952" y="3444184"/>
              <a:ext cx="1006714" cy="1438162"/>
            </a:xfrm>
            <a:custGeom>
              <a:avLst/>
              <a:gdLst>
                <a:gd name="connsiteX0" fmla="*/ 0 w 1438162"/>
                <a:gd name="connsiteY0" fmla="*/ 0 h 1006714"/>
                <a:gd name="connsiteX1" fmla="*/ 934805 w 1438162"/>
                <a:gd name="connsiteY1" fmla="*/ 0 h 1006714"/>
                <a:gd name="connsiteX2" fmla="*/ 1438162 w 1438162"/>
                <a:gd name="connsiteY2" fmla="*/ 503357 h 1006714"/>
                <a:gd name="connsiteX3" fmla="*/ 934805 w 1438162"/>
                <a:gd name="connsiteY3" fmla="*/ 1006714 h 1006714"/>
                <a:gd name="connsiteX4" fmla="*/ 0 w 1438162"/>
                <a:gd name="connsiteY4" fmla="*/ 1006714 h 1006714"/>
                <a:gd name="connsiteX5" fmla="*/ 503357 w 1438162"/>
                <a:gd name="connsiteY5" fmla="*/ 503357 h 1006714"/>
                <a:gd name="connsiteX6" fmla="*/ 0 w 1438162"/>
                <a:gd name="connsiteY6" fmla="*/ 0 h 10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162" h="1006714">
                  <a:moveTo>
                    <a:pt x="1438162" y="0"/>
                  </a:moveTo>
                  <a:lnTo>
                    <a:pt x="1438162" y="654364"/>
                  </a:lnTo>
                  <a:lnTo>
                    <a:pt x="719081" y="1006714"/>
                  </a:lnTo>
                  <a:lnTo>
                    <a:pt x="0" y="654364"/>
                  </a:lnTo>
                  <a:lnTo>
                    <a:pt x="0" y="0"/>
                  </a:lnTo>
                  <a:lnTo>
                    <a:pt x="719081" y="352350"/>
                  </a:lnTo>
                  <a:lnTo>
                    <a:pt x="1438162" y="0"/>
                  </a:lnTo>
                  <a:close/>
                </a:path>
              </a:pathLst>
            </a:custGeom>
          </p:spPr>
          <p:style>
            <a:lnRef idx="2">
              <a:schemeClr val="accent4">
                <a:hueOff val="-2976513"/>
                <a:satOff val="17933"/>
                <a:lumOff val="1437"/>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17780" tIns="521137" rIns="17780" bIns="521137" numCol="1" spcCol="1270" anchor="ctr" anchorCtr="0">
              <a:noAutofit/>
            </a:bodyPr>
            <a:lstStyle/>
            <a:p>
              <a:pPr lvl="0" algn="ctr" defTabSz="1244600">
                <a:lnSpc>
                  <a:spcPct val="90000"/>
                </a:lnSpc>
                <a:spcBef>
                  <a:spcPct val="0"/>
                </a:spcBef>
                <a:spcAft>
                  <a:spcPct val="35000"/>
                </a:spcAft>
              </a:pPr>
              <a:r>
                <a:rPr lang="es-ES" sz="2800" kern="1200" dirty="0" smtClean="0"/>
                <a:t>3</a:t>
              </a:r>
              <a:endParaRPr lang="es-EC" sz="2800" kern="1200" dirty="0"/>
            </a:p>
          </p:txBody>
        </p:sp>
        <p:sp>
          <p:nvSpPr>
            <p:cNvPr id="17" name="16 Forma libre"/>
            <p:cNvSpPr/>
            <p:nvPr/>
          </p:nvSpPr>
          <p:spPr>
            <a:xfrm>
              <a:off x="5146666" y="3444183"/>
              <a:ext cx="3097741" cy="934806"/>
            </a:xfrm>
            <a:custGeom>
              <a:avLst/>
              <a:gdLst>
                <a:gd name="connsiteX0" fmla="*/ 155804 w 934805"/>
                <a:gd name="connsiteY0" fmla="*/ 0 h 3097741"/>
                <a:gd name="connsiteX1" fmla="*/ 779001 w 934805"/>
                <a:gd name="connsiteY1" fmla="*/ 0 h 3097741"/>
                <a:gd name="connsiteX2" fmla="*/ 934805 w 934805"/>
                <a:gd name="connsiteY2" fmla="*/ 155804 h 3097741"/>
                <a:gd name="connsiteX3" fmla="*/ 934805 w 934805"/>
                <a:gd name="connsiteY3" fmla="*/ 3097741 h 3097741"/>
                <a:gd name="connsiteX4" fmla="*/ 934805 w 934805"/>
                <a:gd name="connsiteY4" fmla="*/ 3097741 h 3097741"/>
                <a:gd name="connsiteX5" fmla="*/ 0 w 934805"/>
                <a:gd name="connsiteY5" fmla="*/ 3097741 h 3097741"/>
                <a:gd name="connsiteX6" fmla="*/ 0 w 934805"/>
                <a:gd name="connsiteY6" fmla="*/ 3097741 h 3097741"/>
                <a:gd name="connsiteX7" fmla="*/ 0 w 934805"/>
                <a:gd name="connsiteY7" fmla="*/ 155804 h 3097741"/>
                <a:gd name="connsiteX8" fmla="*/ 155804 w 934805"/>
                <a:gd name="connsiteY8" fmla="*/ 0 h 309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05" h="3097741">
                  <a:moveTo>
                    <a:pt x="934805" y="516302"/>
                  </a:moveTo>
                  <a:lnTo>
                    <a:pt x="934805" y="2581439"/>
                  </a:lnTo>
                  <a:cubicBezTo>
                    <a:pt x="934805" y="2866583"/>
                    <a:pt x="913755" y="3097739"/>
                    <a:pt x="887788" y="3097739"/>
                  </a:cubicBezTo>
                  <a:lnTo>
                    <a:pt x="0" y="3097739"/>
                  </a:lnTo>
                  <a:lnTo>
                    <a:pt x="0" y="3097739"/>
                  </a:lnTo>
                  <a:lnTo>
                    <a:pt x="0" y="2"/>
                  </a:lnTo>
                  <a:lnTo>
                    <a:pt x="0" y="2"/>
                  </a:lnTo>
                  <a:lnTo>
                    <a:pt x="887788" y="2"/>
                  </a:lnTo>
                  <a:cubicBezTo>
                    <a:pt x="913755" y="2"/>
                    <a:pt x="934805" y="231158"/>
                    <a:pt x="934805" y="516302"/>
                  </a:cubicBezTo>
                  <a:close/>
                </a:path>
              </a:pathLst>
            </a:custGeom>
          </p:spPr>
          <p:style>
            <a:lnRef idx="2">
              <a:schemeClr val="accent4">
                <a:hueOff val="-2976513"/>
                <a:satOff val="17933"/>
                <a:lumOff val="14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55793" rIns="55792" bIns="55794" numCol="1" spcCol="1270" anchor="ctr" anchorCtr="0">
              <a:noAutofit/>
            </a:bodyPr>
            <a:lstStyle/>
            <a:p>
              <a:pPr marL="0" lvl="1" defTabSz="711200">
                <a:lnSpc>
                  <a:spcPct val="90000"/>
                </a:lnSpc>
                <a:spcBef>
                  <a:spcPct val="0"/>
                </a:spcBef>
                <a:spcAft>
                  <a:spcPct val="15000"/>
                </a:spcAft>
              </a:pPr>
              <a:r>
                <a:rPr lang="es-ES" sz="1600" dirty="0">
                  <a:latin typeface="Eras Medium ITC" pitchFamily="34" charset="0"/>
                </a:rPr>
                <a:t>Actualizar la temperatura</a:t>
              </a:r>
              <a:endParaRPr lang="es-EC" sz="1600" kern="1200" dirty="0"/>
            </a:p>
          </p:txBody>
        </p:sp>
        <p:sp>
          <p:nvSpPr>
            <p:cNvPr id="18" name="17 Forma libre"/>
            <p:cNvSpPr/>
            <p:nvPr/>
          </p:nvSpPr>
          <p:spPr>
            <a:xfrm>
              <a:off x="4139952" y="4725932"/>
              <a:ext cx="1006714" cy="1438162"/>
            </a:xfrm>
            <a:custGeom>
              <a:avLst/>
              <a:gdLst>
                <a:gd name="connsiteX0" fmla="*/ 0 w 1438162"/>
                <a:gd name="connsiteY0" fmla="*/ 0 h 1006714"/>
                <a:gd name="connsiteX1" fmla="*/ 934805 w 1438162"/>
                <a:gd name="connsiteY1" fmla="*/ 0 h 1006714"/>
                <a:gd name="connsiteX2" fmla="*/ 1438162 w 1438162"/>
                <a:gd name="connsiteY2" fmla="*/ 503357 h 1006714"/>
                <a:gd name="connsiteX3" fmla="*/ 934805 w 1438162"/>
                <a:gd name="connsiteY3" fmla="*/ 1006714 h 1006714"/>
                <a:gd name="connsiteX4" fmla="*/ 0 w 1438162"/>
                <a:gd name="connsiteY4" fmla="*/ 1006714 h 1006714"/>
                <a:gd name="connsiteX5" fmla="*/ 503357 w 1438162"/>
                <a:gd name="connsiteY5" fmla="*/ 503357 h 1006714"/>
                <a:gd name="connsiteX6" fmla="*/ 0 w 1438162"/>
                <a:gd name="connsiteY6" fmla="*/ 0 h 10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162" h="1006714">
                  <a:moveTo>
                    <a:pt x="1438162" y="0"/>
                  </a:moveTo>
                  <a:lnTo>
                    <a:pt x="1438162" y="654364"/>
                  </a:lnTo>
                  <a:lnTo>
                    <a:pt x="719081" y="1006714"/>
                  </a:lnTo>
                  <a:lnTo>
                    <a:pt x="0" y="654364"/>
                  </a:lnTo>
                  <a:lnTo>
                    <a:pt x="0" y="0"/>
                  </a:lnTo>
                  <a:lnTo>
                    <a:pt x="719081" y="352350"/>
                  </a:lnTo>
                  <a:lnTo>
                    <a:pt x="1438162" y="0"/>
                  </a:lnTo>
                  <a:close/>
                </a:path>
              </a:pathLst>
            </a:custGeom>
          </p:spPr>
          <p:style>
            <a:lnRef idx="2">
              <a:schemeClr val="accent4">
                <a:hueOff val="-4464770"/>
                <a:satOff val="26899"/>
                <a:lumOff val="2156"/>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7780" tIns="521137" rIns="17780" bIns="521137" numCol="1" spcCol="1270" anchor="ctr" anchorCtr="0">
              <a:noAutofit/>
            </a:bodyPr>
            <a:lstStyle/>
            <a:p>
              <a:pPr lvl="0" algn="ctr" defTabSz="1244600">
                <a:lnSpc>
                  <a:spcPct val="90000"/>
                </a:lnSpc>
                <a:spcBef>
                  <a:spcPct val="0"/>
                </a:spcBef>
                <a:spcAft>
                  <a:spcPct val="35000"/>
                </a:spcAft>
              </a:pPr>
              <a:r>
                <a:rPr lang="es-ES" sz="2800" kern="1200" dirty="0" smtClean="0"/>
                <a:t>4</a:t>
              </a:r>
              <a:endParaRPr lang="es-EC" sz="2800" kern="1200" dirty="0"/>
            </a:p>
          </p:txBody>
        </p:sp>
        <p:sp>
          <p:nvSpPr>
            <p:cNvPr id="19" name="18 Forma libre"/>
            <p:cNvSpPr/>
            <p:nvPr/>
          </p:nvSpPr>
          <p:spPr>
            <a:xfrm>
              <a:off x="5146667" y="4725932"/>
              <a:ext cx="3097741" cy="934805"/>
            </a:xfrm>
            <a:custGeom>
              <a:avLst/>
              <a:gdLst>
                <a:gd name="connsiteX0" fmla="*/ 155804 w 934805"/>
                <a:gd name="connsiteY0" fmla="*/ 0 h 3097741"/>
                <a:gd name="connsiteX1" fmla="*/ 779001 w 934805"/>
                <a:gd name="connsiteY1" fmla="*/ 0 h 3097741"/>
                <a:gd name="connsiteX2" fmla="*/ 934805 w 934805"/>
                <a:gd name="connsiteY2" fmla="*/ 155804 h 3097741"/>
                <a:gd name="connsiteX3" fmla="*/ 934805 w 934805"/>
                <a:gd name="connsiteY3" fmla="*/ 3097741 h 3097741"/>
                <a:gd name="connsiteX4" fmla="*/ 934805 w 934805"/>
                <a:gd name="connsiteY4" fmla="*/ 3097741 h 3097741"/>
                <a:gd name="connsiteX5" fmla="*/ 0 w 934805"/>
                <a:gd name="connsiteY5" fmla="*/ 3097741 h 3097741"/>
                <a:gd name="connsiteX6" fmla="*/ 0 w 934805"/>
                <a:gd name="connsiteY6" fmla="*/ 3097741 h 3097741"/>
                <a:gd name="connsiteX7" fmla="*/ 0 w 934805"/>
                <a:gd name="connsiteY7" fmla="*/ 155804 h 3097741"/>
                <a:gd name="connsiteX8" fmla="*/ 155804 w 934805"/>
                <a:gd name="connsiteY8" fmla="*/ 0 h 309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05" h="3097741">
                  <a:moveTo>
                    <a:pt x="934805" y="516302"/>
                  </a:moveTo>
                  <a:lnTo>
                    <a:pt x="934805" y="2581439"/>
                  </a:lnTo>
                  <a:cubicBezTo>
                    <a:pt x="934805" y="2866583"/>
                    <a:pt x="913755" y="3097739"/>
                    <a:pt x="887788" y="3097739"/>
                  </a:cubicBezTo>
                  <a:lnTo>
                    <a:pt x="0" y="3097739"/>
                  </a:lnTo>
                  <a:lnTo>
                    <a:pt x="0" y="3097739"/>
                  </a:lnTo>
                  <a:lnTo>
                    <a:pt x="0" y="2"/>
                  </a:lnTo>
                  <a:lnTo>
                    <a:pt x="0" y="2"/>
                  </a:lnTo>
                  <a:lnTo>
                    <a:pt x="887788" y="2"/>
                  </a:lnTo>
                  <a:cubicBezTo>
                    <a:pt x="913755" y="2"/>
                    <a:pt x="934805" y="231158"/>
                    <a:pt x="934805" y="516302"/>
                  </a:cubicBezTo>
                  <a:close/>
                </a:path>
              </a:pathLst>
            </a:custGeom>
          </p:spPr>
          <p:style>
            <a:lnRef idx="2">
              <a:schemeClr val="accent4">
                <a:hueOff val="-4464770"/>
                <a:satOff val="26899"/>
                <a:lumOff val="215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55793" rIns="55792" bIns="55793" numCol="1" spcCol="1270" anchor="ctr" anchorCtr="0">
              <a:noAutofit/>
            </a:bodyPr>
            <a:lstStyle/>
            <a:p>
              <a:pPr marL="0" lvl="1" defTabSz="711200">
                <a:lnSpc>
                  <a:spcPct val="90000"/>
                </a:lnSpc>
                <a:spcBef>
                  <a:spcPct val="0"/>
                </a:spcBef>
                <a:spcAft>
                  <a:spcPct val="15000"/>
                </a:spcAft>
              </a:pPr>
              <a:r>
                <a:rPr lang="es-ES" sz="1600" dirty="0">
                  <a:latin typeface="Eras Medium ITC" pitchFamily="34" charset="0"/>
                </a:rPr>
                <a:t>Volver al paso segundo</a:t>
              </a:r>
              <a:endParaRPr lang="es-EC" sz="1600" dirty="0">
                <a:latin typeface="Eras Medium ITC" pitchFamily="34" charset="0"/>
              </a:endParaRPr>
            </a:p>
          </p:txBody>
        </p:sp>
      </p:grpSp>
      <p:sp>
        <p:nvSpPr>
          <p:cNvPr id="21" name="3 Título"/>
          <p:cNvSpPr>
            <a:spLocks noGrp="1"/>
          </p:cNvSpPr>
          <p:nvPr>
            <p:ph type="title"/>
          </p:nvPr>
        </p:nvSpPr>
        <p:spPr>
          <a:xfrm>
            <a:off x="179511" y="2708920"/>
            <a:ext cx="2808313" cy="1719409"/>
          </a:xfrm>
        </p:spPr>
        <p:style>
          <a:lnRef idx="2">
            <a:schemeClr val="accent4"/>
          </a:lnRef>
          <a:fillRef idx="1">
            <a:schemeClr val="lt1"/>
          </a:fillRef>
          <a:effectRef idx="0">
            <a:schemeClr val="accent4"/>
          </a:effectRef>
          <a:fontRef idx="minor">
            <a:schemeClr val="dk1"/>
          </a:fontRef>
        </p:style>
        <p:txBody>
          <a:bodyPr>
            <a:normAutofit/>
          </a:bodyPr>
          <a:lstStyle/>
          <a:p>
            <a:r>
              <a:rPr lang="es-ES" b="1" dirty="0" smtClean="0">
                <a:latin typeface="Eras Medium ITC" pitchFamily="34" charset="0"/>
              </a:rPr>
              <a:t>Algoritmo del R.S.</a:t>
            </a:r>
            <a:endParaRPr lang="es-ES" dirty="0"/>
          </a:p>
        </p:txBody>
      </p:sp>
    </p:spTree>
    <p:extLst>
      <p:ext uri="{BB962C8B-B14F-4D97-AF65-F5344CB8AC3E}">
        <p14:creationId xmlns:p14="http://schemas.microsoft.com/office/powerpoint/2010/main" val="1300778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265" t="15364" r="40294" b="15104"/>
          <a:stretch/>
        </p:blipFill>
        <p:spPr bwMode="auto">
          <a:xfrm>
            <a:off x="235879" y="1517526"/>
            <a:ext cx="4248472" cy="5007817"/>
          </a:xfrm>
          <a:prstGeom prst="rect">
            <a:avLst/>
          </a:prstGeom>
          <a:noFill/>
          <a:ln w="381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3 Título"/>
          <p:cNvSpPr>
            <a:spLocks noGrp="1"/>
          </p:cNvSpPr>
          <p:nvPr>
            <p:ph type="title"/>
          </p:nvPr>
        </p:nvSpPr>
        <p:spPr>
          <a:xfrm>
            <a:off x="2555776" y="357107"/>
            <a:ext cx="4464496" cy="707047"/>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es-ES" b="1" dirty="0" smtClean="0">
                <a:latin typeface="Eras Medium ITC" pitchFamily="34" charset="0"/>
              </a:rPr>
              <a:t>Algoritmo del R.S.</a:t>
            </a:r>
            <a:endParaRPr lang="es-ES" dirty="0"/>
          </a:p>
        </p:txBody>
      </p:sp>
      <p:grpSp>
        <p:nvGrpSpPr>
          <p:cNvPr id="28" name="27 Grupo"/>
          <p:cNvGrpSpPr/>
          <p:nvPr/>
        </p:nvGrpSpPr>
        <p:grpSpPr>
          <a:xfrm>
            <a:off x="4583766" y="1549851"/>
            <a:ext cx="4174345" cy="2952328"/>
            <a:chOff x="4646127" y="2492896"/>
            <a:chExt cx="4104456" cy="2664296"/>
          </a:xfrm>
        </p:grpSpPr>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58" t="51079" r="47976" b="13708"/>
            <a:stretch/>
          </p:blipFill>
          <p:spPr bwMode="auto">
            <a:xfrm>
              <a:off x="4646127" y="2492896"/>
              <a:ext cx="4104456" cy="2664296"/>
            </a:xfrm>
            <a:prstGeom prst="rect">
              <a:avLst/>
            </a:prstGeom>
            <a:noFill/>
            <a:ln w="28575">
              <a:solidFill>
                <a:srgbClr val="E178E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1 CuadroTexto"/>
                <p:cNvSpPr txBox="1"/>
                <p:nvPr/>
              </p:nvSpPr>
              <p:spPr>
                <a:xfrm>
                  <a:off x="4997287" y="4160817"/>
                  <a:ext cx="576064" cy="377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C" sz="1400" b="1" i="1" smtClean="0">
                                <a:latin typeface="Cambria Math"/>
                              </a:rPr>
                            </m:ctrlPr>
                          </m:sSupPr>
                          <m:e>
                            <m:r>
                              <a:rPr lang="es-ES" sz="1400" b="1" i="1" smtClean="0">
                                <a:latin typeface="Cambria Math"/>
                              </a:rPr>
                              <m:t>𝒇</m:t>
                            </m:r>
                            <m:d>
                              <m:dPr>
                                <m:ctrlPr>
                                  <a:rPr lang="es-ES" sz="1400" b="1" i="1" smtClean="0">
                                    <a:latin typeface="Cambria Math"/>
                                  </a:rPr>
                                </m:ctrlPr>
                              </m:dPr>
                              <m:e>
                                <m:r>
                                  <a:rPr lang="es-EC" sz="1200" b="1" i="1">
                                    <a:latin typeface="Cambria Math"/>
                                    <a:ea typeface="Cambria Math"/>
                                  </a:rPr>
                                  <m:t>𝝏</m:t>
                                </m:r>
                                <m:r>
                                  <m:rPr>
                                    <m:nor/>
                                  </m:rPr>
                                  <a:rPr lang="es-EC" sz="1200" dirty="0"/>
                                  <m:t> </m:t>
                                </m:r>
                              </m:e>
                            </m:d>
                            <m:r>
                              <a:rPr lang="es-ES" sz="1400" b="1" i="1" smtClean="0">
                                <a:latin typeface="Cambria Math"/>
                              </a:rPr>
                              <m:t>=</m:t>
                            </m:r>
                            <m:r>
                              <a:rPr lang="es-EC" sz="1400" b="1" i="1">
                                <a:latin typeface="Cambria Math"/>
                              </a:rPr>
                              <m:t>𝒆</m:t>
                            </m:r>
                          </m:e>
                          <m:sup>
                            <m:d>
                              <m:dPr>
                                <m:ctrlPr>
                                  <a:rPr lang="es-EC" sz="1400" b="1" i="1" smtClean="0">
                                    <a:latin typeface="Cambria Math"/>
                                  </a:rPr>
                                </m:ctrlPr>
                              </m:dPr>
                              <m:e>
                                <m:r>
                                  <a:rPr lang="es-ES" sz="1400" b="1" i="1" smtClean="0">
                                    <a:latin typeface="Cambria Math"/>
                                  </a:rPr>
                                  <m:t>−</m:t>
                                </m:r>
                                <m:f>
                                  <m:fPr>
                                    <m:ctrlPr>
                                      <a:rPr lang="es-EC" sz="1400" b="1" i="1" smtClean="0">
                                        <a:latin typeface="Cambria Math"/>
                                      </a:rPr>
                                    </m:ctrlPr>
                                  </m:fPr>
                                  <m:num>
                                    <m:r>
                                      <a:rPr lang="es-EC" sz="1400" b="1" i="1" smtClean="0">
                                        <a:latin typeface="Cambria Math"/>
                                        <a:ea typeface="Cambria Math"/>
                                      </a:rPr>
                                      <m:t>𝝏</m:t>
                                    </m:r>
                                  </m:num>
                                  <m:den>
                                    <m:r>
                                      <a:rPr lang="es-ES" sz="1400" b="1" i="1" smtClean="0">
                                        <a:latin typeface="Cambria Math"/>
                                      </a:rPr>
                                      <m:t>𝑻</m:t>
                                    </m:r>
                                  </m:den>
                                </m:f>
                              </m:e>
                            </m:d>
                          </m:sup>
                        </m:sSup>
                      </m:oMath>
                    </m:oMathPara>
                  </a14:m>
                  <a:endParaRPr lang="es-EC" sz="1200" b="1" dirty="0"/>
                </a:p>
              </p:txBody>
            </p:sp>
          </mc:Choice>
          <mc:Fallback xmlns="">
            <p:sp>
              <p:nvSpPr>
                <p:cNvPr id="2" name="1 CuadroTexto"/>
                <p:cNvSpPr txBox="1">
                  <a:spLocks noRot="1" noChangeAspect="1" noMove="1" noResize="1" noEditPoints="1" noAdjustHandles="1" noChangeArrowheads="1" noChangeShapeType="1" noTextEdit="1"/>
                </p:cNvSpPr>
                <p:nvPr/>
              </p:nvSpPr>
              <p:spPr>
                <a:xfrm>
                  <a:off x="4997287" y="4160817"/>
                  <a:ext cx="576064" cy="377913"/>
                </a:xfrm>
                <a:prstGeom prst="rect">
                  <a:avLst/>
                </a:prstGeom>
                <a:blipFill rotWithShape="1">
                  <a:blip r:embed="rId5"/>
                  <a:stretch>
                    <a:fillRect r="-86458" b="-5797"/>
                  </a:stretch>
                </a:blipFill>
              </p:spPr>
              <p:txBody>
                <a:bodyPr/>
                <a:lstStyle/>
                <a:p>
                  <a:r>
                    <a:rPr lang="es-EC">
                      <a:noFill/>
                    </a:rPr>
                    <a:t> </a:t>
                  </a:r>
                </a:p>
              </p:txBody>
            </p:sp>
          </mc:Fallback>
        </mc:AlternateContent>
        <p:sp>
          <p:nvSpPr>
            <p:cNvPr id="3" name="2 CuadroTexto"/>
            <p:cNvSpPr txBox="1"/>
            <p:nvPr/>
          </p:nvSpPr>
          <p:spPr>
            <a:xfrm>
              <a:off x="7344308" y="2708920"/>
              <a:ext cx="792088" cy="369332"/>
            </a:xfrm>
            <a:prstGeom prst="rect">
              <a:avLst/>
            </a:prstGeom>
            <a:noFill/>
          </p:spPr>
          <p:txBody>
            <a:bodyPr wrap="square" rtlCol="0">
              <a:spAutoFit/>
            </a:bodyPr>
            <a:lstStyle/>
            <a:p>
              <a:r>
                <a:rPr lang="es-ES" dirty="0" smtClean="0"/>
                <a:t>T=10</a:t>
              </a:r>
              <a:endParaRPr lang="es-EC" dirty="0"/>
            </a:p>
          </p:txBody>
        </p:sp>
        <p:sp>
          <p:nvSpPr>
            <p:cNvPr id="22" name="21 CuadroTexto"/>
            <p:cNvSpPr txBox="1"/>
            <p:nvPr/>
          </p:nvSpPr>
          <p:spPr>
            <a:xfrm>
              <a:off x="7051003" y="3230652"/>
              <a:ext cx="792088" cy="369332"/>
            </a:xfrm>
            <a:prstGeom prst="rect">
              <a:avLst/>
            </a:prstGeom>
            <a:noFill/>
          </p:spPr>
          <p:txBody>
            <a:bodyPr wrap="square" rtlCol="0">
              <a:spAutoFit/>
            </a:bodyPr>
            <a:lstStyle/>
            <a:p>
              <a:r>
                <a:rPr lang="es-ES" dirty="0" smtClean="0"/>
                <a:t>T=3</a:t>
              </a:r>
              <a:endParaRPr lang="es-EC" dirty="0"/>
            </a:p>
          </p:txBody>
        </p:sp>
        <p:sp>
          <p:nvSpPr>
            <p:cNvPr id="23" name="22 CuadroTexto"/>
            <p:cNvSpPr txBox="1"/>
            <p:nvPr/>
          </p:nvSpPr>
          <p:spPr>
            <a:xfrm>
              <a:off x="7719719" y="4132765"/>
              <a:ext cx="792088" cy="369332"/>
            </a:xfrm>
            <a:prstGeom prst="rect">
              <a:avLst/>
            </a:prstGeom>
            <a:noFill/>
          </p:spPr>
          <p:txBody>
            <a:bodyPr wrap="square" rtlCol="0">
              <a:spAutoFit/>
            </a:bodyPr>
            <a:lstStyle/>
            <a:p>
              <a:r>
                <a:rPr lang="es-ES" dirty="0" smtClean="0"/>
                <a:t>T=2</a:t>
              </a:r>
              <a:endParaRPr lang="es-EC" dirty="0"/>
            </a:p>
          </p:txBody>
        </p:sp>
        <p:sp>
          <p:nvSpPr>
            <p:cNvPr id="24" name="23 CuadroTexto"/>
            <p:cNvSpPr txBox="1"/>
            <p:nvPr/>
          </p:nvSpPr>
          <p:spPr>
            <a:xfrm>
              <a:off x="6627069" y="4355812"/>
              <a:ext cx="792088" cy="369332"/>
            </a:xfrm>
            <a:prstGeom prst="rect">
              <a:avLst/>
            </a:prstGeom>
            <a:noFill/>
          </p:spPr>
          <p:txBody>
            <a:bodyPr wrap="square" rtlCol="0">
              <a:spAutoFit/>
            </a:bodyPr>
            <a:lstStyle/>
            <a:p>
              <a:r>
                <a:rPr lang="es-ES" dirty="0" smtClean="0"/>
                <a:t>T=1</a:t>
              </a:r>
              <a:endParaRPr lang="es-EC" dirty="0"/>
            </a:p>
          </p:txBody>
        </p:sp>
        <p:grpSp>
          <p:nvGrpSpPr>
            <p:cNvPr id="27" name="26 Grupo"/>
            <p:cNvGrpSpPr/>
            <p:nvPr/>
          </p:nvGrpSpPr>
          <p:grpSpPr>
            <a:xfrm>
              <a:off x="6552220" y="4868862"/>
              <a:ext cx="1044116" cy="261610"/>
              <a:chOff x="6588224" y="5529426"/>
              <a:chExt cx="1296144" cy="523220"/>
            </a:xfrm>
          </p:grpSpPr>
          <p:cxnSp>
            <p:nvCxnSpPr>
              <p:cNvPr id="5" name="4 Conector recto de flecha"/>
              <p:cNvCxnSpPr/>
              <p:nvPr/>
            </p:nvCxnSpPr>
            <p:spPr>
              <a:xfrm>
                <a:off x="7380312" y="5805264"/>
                <a:ext cx="5040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24 CuadroTexto"/>
                  <p:cNvSpPr txBox="1"/>
                  <p:nvPr/>
                </p:nvSpPr>
                <p:spPr>
                  <a:xfrm>
                    <a:off x="7096982" y="5529426"/>
                    <a:ext cx="31493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EC" sz="1100" b="1" i="1">
                              <a:latin typeface="Cambria Math"/>
                              <a:ea typeface="Cambria Math"/>
                            </a:rPr>
                            <m:t>𝝏</m:t>
                          </m:r>
                        </m:oMath>
                      </m:oMathPara>
                    </a14:m>
                    <a:endParaRPr lang="es-EC" dirty="0"/>
                  </a:p>
                </p:txBody>
              </p:sp>
            </mc:Choice>
            <mc:Fallback xmlns="">
              <p:sp>
                <p:nvSpPr>
                  <p:cNvPr id="25" name="24 CuadroTexto"/>
                  <p:cNvSpPr txBox="1">
                    <a:spLocks noRot="1" noChangeAspect="1" noMove="1" noResize="1" noEditPoints="1" noAdjustHandles="1" noChangeArrowheads="1" noChangeShapeType="1" noTextEdit="1"/>
                  </p:cNvSpPr>
                  <p:nvPr/>
                </p:nvSpPr>
                <p:spPr>
                  <a:xfrm>
                    <a:off x="7096982" y="5529426"/>
                    <a:ext cx="314930" cy="523220"/>
                  </a:xfrm>
                  <a:prstGeom prst="rect">
                    <a:avLst/>
                  </a:prstGeom>
                  <a:blipFill rotWithShape="1">
                    <a:blip r:embed="rId6"/>
                    <a:stretch>
                      <a:fillRect/>
                    </a:stretch>
                  </a:blipFill>
                </p:spPr>
                <p:txBody>
                  <a:bodyPr/>
                  <a:lstStyle/>
                  <a:p>
                    <a:r>
                      <a:rPr lang="es-EC">
                        <a:noFill/>
                      </a:rPr>
                      <a:t> </a:t>
                    </a:r>
                  </a:p>
                </p:txBody>
              </p:sp>
            </mc:Fallback>
          </mc:AlternateContent>
          <p:cxnSp>
            <p:nvCxnSpPr>
              <p:cNvPr id="26" name="25 Conector recto de flecha"/>
              <p:cNvCxnSpPr/>
              <p:nvPr/>
            </p:nvCxnSpPr>
            <p:spPr>
              <a:xfrm flipH="1">
                <a:off x="6588224" y="5805264"/>
                <a:ext cx="504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pic>
        <p:nvPicPr>
          <p:cNvPr id="3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4560058"/>
            <a:ext cx="3402518" cy="2000681"/>
          </a:xfrm>
          <a:prstGeom prst="rect">
            <a:avLst/>
          </a:prstGeom>
          <a:noFill/>
          <a:ln w="38100">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382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16000">
              <a:schemeClr val="accent1">
                <a:tint val="44500"/>
                <a:satMod val="160000"/>
              </a:schemeClr>
            </a:gs>
            <a:gs pos="52000">
              <a:schemeClr val="bg1"/>
            </a:gs>
            <a:gs pos="35000">
              <a:schemeClr val="accent1">
                <a:tint val="23500"/>
                <a:satMod val="160000"/>
              </a:schemeClr>
            </a:gs>
          </a:gsLst>
          <a:lin ang="10800000" scaled="1"/>
          <a:tileRect/>
        </a:gradFill>
        <a:effectLst/>
      </p:bgPr>
    </p:bg>
    <p:spTree>
      <p:nvGrpSpPr>
        <p:cNvPr id="1" name=""/>
        <p:cNvGrpSpPr/>
        <p:nvPr/>
      </p:nvGrpSpPr>
      <p:grpSpPr>
        <a:xfrm>
          <a:off x="0" y="0"/>
          <a:ext cx="0" cy="0"/>
          <a:chOff x="0" y="0"/>
          <a:chExt cx="0" cy="0"/>
        </a:xfrm>
      </p:grpSpPr>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4355976" y="1556792"/>
            <a:ext cx="4320480" cy="237626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sz="7200" b="1" dirty="0">
                <a:latin typeface="Eras Medium ITC" pitchFamily="34" charset="0"/>
              </a:rPr>
              <a:t>Solución Propuesta</a:t>
            </a:r>
            <a:endParaRPr lang="es-ES" sz="7200" b="1" dirty="0">
              <a:latin typeface="Constantia"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0" y="4143375"/>
            <a:ext cx="36195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805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402615061"/>
              </p:ext>
            </p:extLst>
          </p:nvPr>
        </p:nvGraphicFramePr>
        <p:xfrm>
          <a:off x="971600" y="1737320"/>
          <a:ext cx="7200800" cy="4572000"/>
        </p:xfrm>
        <a:graphic>
          <a:graphicData uri="http://schemas.openxmlformats.org/drawingml/2006/table">
            <a:tbl>
              <a:tblPr firstRow="1" firstCol="1" bandRow="1">
                <a:tableStyleId>{21E4AEA4-8DFA-4A89-87EB-49C32662AFE0}</a:tableStyleId>
              </a:tblPr>
              <a:tblGrid>
                <a:gridCol w="2016224"/>
                <a:gridCol w="1152128"/>
                <a:gridCol w="1944216"/>
                <a:gridCol w="2088232"/>
              </a:tblGrid>
              <a:tr h="0">
                <a:tc rowSpan="2" gridSpan="2">
                  <a:txBody>
                    <a:bodyPr/>
                    <a:lstStyle/>
                    <a:p>
                      <a:pPr marL="0" algn="ctr">
                        <a:lnSpc>
                          <a:spcPct val="100000"/>
                        </a:lnSpc>
                        <a:spcAft>
                          <a:spcPts val="0"/>
                        </a:spcAft>
                      </a:pPr>
                      <a:r>
                        <a:rPr lang="es-ES" sz="2000" dirty="0">
                          <a:effectLst/>
                        </a:rPr>
                        <a:t>Factor de decisión para subcontratar el servicio transportación de personal</a:t>
                      </a:r>
                      <a:endParaRPr lang="es-EC" sz="2000" dirty="0">
                        <a:effectLst/>
                        <a:latin typeface="Arial"/>
                        <a:ea typeface="Calibri"/>
                        <a:cs typeface="Times New Roman"/>
                      </a:endParaRPr>
                    </a:p>
                  </a:txBody>
                  <a:tcPr marL="56575" marR="56575" marT="0" marB="0" anchor="ctr"/>
                </a:tc>
                <a:tc rowSpan="2" hMerge="1">
                  <a:txBody>
                    <a:bodyPr/>
                    <a:lstStyle/>
                    <a:p>
                      <a:endParaRPr lang="es-EC"/>
                    </a:p>
                  </a:txBody>
                  <a:tcPr/>
                </a:tc>
                <a:tc gridSpan="2">
                  <a:txBody>
                    <a:bodyPr/>
                    <a:lstStyle/>
                    <a:p>
                      <a:pPr marL="0" algn="ctr">
                        <a:lnSpc>
                          <a:spcPct val="100000"/>
                        </a:lnSpc>
                        <a:spcAft>
                          <a:spcPts val="0"/>
                        </a:spcAft>
                      </a:pPr>
                      <a:r>
                        <a:rPr lang="es-ES" sz="2000">
                          <a:effectLst/>
                        </a:rPr>
                        <a:t>Nivel de contribución</a:t>
                      </a:r>
                      <a:endParaRPr lang="es-EC" sz="2000">
                        <a:effectLst/>
                        <a:latin typeface="Arial"/>
                        <a:ea typeface="Calibri"/>
                        <a:cs typeface="Times New Roman"/>
                      </a:endParaRPr>
                    </a:p>
                  </a:txBody>
                  <a:tcPr marL="56575" marR="56575" marT="0" marB="0" anchor="ctr"/>
                </a:tc>
                <a:tc hMerge="1">
                  <a:txBody>
                    <a:bodyPr/>
                    <a:lstStyle/>
                    <a:p>
                      <a:endParaRPr lang="es-EC"/>
                    </a:p>
                  </a:txBody>
                  <a:tcPr/>
                </a:tc>
              </a:tr>
              <a:tr h="0">
                <a:tc gridSpan="2" vMerge="1">
                  <a:txBody>
                    <a:bodyPr/>
                    <a:lstStyle/>
                    <a:p>
                      <a:endParaRPr lang="es-EC"/>
                    </a:p>
                  </a:txBody>
                  <a:tcPr/>
                </a:tc>
                <a:tc hMerge="1" vMerge="1">
                  <a:txBody>
                    <a:bodyPr/>
                    <a:lstStyle/>
                    <a:p>
                      <a:endParaRPr lang="es-EC"/>
                    </a:p>
                  </a:txBody>
                  <a:tcPr/>
                </a:tc>
                <a:tc>
                  <a:txBody>
                    <a:bodyPr/>
                    <a:lstStyle/>
                    <a:p>
                      <a:pPr marL="0" algn="ctr">
                        <a:lnSpc>
                          <a:spcPct val="100000"/>
                        </a:lnSpc>
                        <a:spcAft>
                          <a:spcPts val="0"/>
                        </a:spcAft>
                      </a:pPr>
                      <a:r>
                        <a:rPr lang="es-ES" sz="2000">
                          <a:effectLst/>
                        </a:rPr>
                        <a:t>Alto</a:t>
                      </a:r>
                      <a:endParaRPr lang="es-EC" sz="2000">
                        <a:effectLst/>
                        <a:latin typeface="Arial"/>
                        <a:ea typeface="Calibri"/>
                        <a:cs typeface="Times New Roman"/>
                      </a:endParaRPr>
                    </a:p>
                  </a:txBody>
                  <a:tcPr marL="56575" marR="56575" marT="0" marB="0" anchor="ctr"/>
                </a:tc>
                <a:tc>
                  <a:txBody>
                    <a:bodyPr/>
                    <a:lstStyle/>
                    <a:p>
                      <a:pPr marL="0" algn="ctr">
                        <a:lnSpc>
                          <a:spcPct val="100000"/>
                        </a:lnSpc>
                        <a:spcAft>
                          <a:spcPts val="0"/>
                        </a:spcAft>
                      </a:pPr>
                      <a:r>
                        <a:rPr lang="es-ES" sz="2000">
                          <a:effectLst/>
                        </a:rPr>
                        <a:t>Bajo</a:t>
                      </a:r>
                      <a:endParaRPr lang="es-EC" sz="2000">
                        <a:effectLst/>
                        <a:latin typeface="Arial"/>
                        <a:ea typeface="Calibri"/>
                        <a:cs typeface="Times New Roman"/>
                      </a:endParaRPr>
                    </a:p>
                  </a:txBody>
                  <a:tcPr marL="56575" marR="56575" marT="0" marB="0" anchor="ctr"/>
                </a:tc>
              </a:tr>
              <a:tr h="0">
                <a:tc rowSpan="2">
                  <a:txBody>
                    <a:bodyPr/>
                    <a:lstStyle/>
                    <a:p>
                      <a:pPr marL="0" algn="ctr">
                        <a:lnSpc>
                          <a:spcPct val="100000"/>
                        </a:lnSpc>
                        <a:spcAft>
                          <a:spcPts val="0"/>
                        </a:spcAft>
                      </a:pPr>
                      <a:r>
                        <a:rPr lang="es-ES" sz="2000" dirty="0">
                          <a:effectLst/>
                        </a:rPr>
                        <a:t>Nivel de competencia</a:t>
                      </a:r>
                      <a:endParaRPr lang="es-EC" sz="2000" dirty="0">
                        <a:effectLst/>
                        <a:latin typeface="Arial"/>
                        <a:ea typeface="Calibri"/>
                        <a:cs typeface="Times New Roman"/>
                      </a:endParaRPr>
                    </a:p>
                  </a:txBody>
                  <a:tcPr marL="56575" marR="56575" marT="0" marB="0" anchor="ctr"/>
                </a:tc>
                <a:tc>
                  <a:txBody>
                    <a:bodyPr/>
                    <a:lstStyle/>
                    <a:p>
                      <a:pPr marL="0" algn="ctr">
                        <a:lnSpc>
                          <a:spcPct val="100000"/>
                        </a:lnSpc>
                        <a:spcAft>
                          <a:spcPts val="0"/>
                        </a:spcAft>
                      </a:pPr>
                      <a:r>
                        <a:rPr lang="es-ES" sz="2000" dirty="0">
                          <a:effectLst/>
                        </a:rPr>
                        <a:t>Alto</a:t>
                      </a:r>
                      <a:endParaRPr lang="es-EC" sz="2000" dirty="0">
                        <a:effectLst/>
                        <a:latin typeface="Arial"/>
                        <a:ea typeface="Calibri"/>
                        <a:cs typeface="Times New Roman"/>
                      </a:endParaRPr>
                    </a:p>
                  </a:txBody>
                  <a:tcPr marL="56575" marR="56575" marT="0" marB="0" anchor="ctr"/>
                </a:tc>
                <a:tc>
                  <a:txBody>
                    <a:bodyPr/>
                    <a:lstStyle/>
                    <a:p>
                      <a:pPr marL="0" algn="ctr">
                        <a:lnSpc>
                          <a:spcPct val="100000"/>
                        </a:lnSpc>
                        <a:spcAft>
                          <a:spcPts val="0"/>
                        </a:spcAft>
                      </a:pPr>
                      <a:r>
                        <a:rPr lang="es-ES" sz="2000" dirty="0">
                          <a:effectLst/>
                        </a:rPr>
                        <a:t>No realizar subcontratación</a:t>
                      </a:r>
                      <a:endParaRPr lang="es-EC" sz="2000" dirty="0">
                        <a:effectLst/>
                        <a:latin typeface="Arial"/>
                        <a:ea typeface="Calibri"/>
                        <a:cs typeface="Times New Roman"/>
                      </a:endParaRPr>
                    </a:p>
                  </a:txBody>
                  <a:tcPr marL="56575" marR="56575" marT="0" marB="0" anchor="ctr"/>
                </a:tc>
                <a:tc>
                  <a:txBody>
                    <a:bodyPr/>
                    <a:lstStyle/>
                    <a:p>
                      <a:pPr marL="0" algn="ctr">
                        <a:lnSpc>
                          <a:spcPct val="100000"/>
                        </a:lnSpc>
                        <a:spcAft>
                          <a:spcPts val="0"/>
                        </a:spcAft>
                      </a:pPr>
                      <a:r>
                        <a:rPr lang="es-ES" sz="2000" dirty="0">
                          <a:effectLst/>
                        </a:rPr>
                        <a:t>Subcontratar el servicio (Si el</a:t>
                      </a:r>
                      <a:endParaRPr lang="es-EC" sz="2000" dirty="0">
                        <a:effectLst/>
                      </a:endParaRPr>
                    </a:p>
                    <a:p>
                      <a:pPr marL="0" algn="ctr">
                        <a:lnSpc>
                          <a:spcPct val="100000"/>
                        </a:lnSpc>
                        <a:spcAft>
                          <a:spcPts val="0"/>
                        </a:spcAft>
                      </a:pPr>
                      <a:r>
                        <a:rPr lang="es-ES" sz="2000" dirty="0">
                          <a:effectLst/>
                        </a:rPr>
                        <a:t>operador subcontratado da mayor valor</a:t>
                      </a:r>
                      <a:endParaRPr lang="es-EC" sz="2000" dirty="0">
                        <a:effectLst/>
                      </a:endParaRPr>
                    </a:p>
                    <a:p>
                      <a:pPr marL="0" algn="ctr">
                        <a:lnSpc>
                          <a:spcPct val="100000"/>
                        </a:lnSpc>
                        <a:spcAft>
                          <a:spcPts val="0"/>
                        </a:spcAft>
                      </a:pPr>
                      <a:r>
                        <a:rPr lang="es-ES" sz="2000" dirty="0">
                          <a:effectLst/>
                        </a:rPr>
                        <a:t>añadido)</a:t>
                      </a:r>
                      <a:endParaRPr lang="es-EC" sz="2000" dirty="0">
                        <a:effectLst/>
                        <a:latin typeface="Arial"/>
                        <a:ea typeface="Calibri"/>
                        <a:cs typeface="Times New Roman"/>
                      </a:endParaRPr>
                    </a:p>
                  </a:txBody>
                  <a:tcPr marL="56575" marR="56575" marT="0" marB="0" anchor="ctr"/>
                </a:tc>
              </a:tr>
              <a:tr h="0">
                <a:tc vMerge="1">
                  <a:txBody>
                    <a:bodyPr/>
                    <a:lstStyle/>
                    <a:p>
                      <a:endParaRPr lang="es-EC"/>
                    </a:p>
                  </a:txBody>
                  <a:tcPr/>
                </a:tc>
                <a:tc>
                  <a:txBody>
                    <a:bodyPr/>
                    <a:lstStyle/>
                    <a:p>
                      <a:pPr marL="0" algn="ctr">
                        <a:lnSpc>
                          <a:spcPct val="100000"/>
                        </a:lnSpc>
                        <a:spcAft>
                          <a:spcPts val="0"/>
                        </a:spcAft>
                      </a:pPr>
                      <a:r>
                        <a:rPr lang="es-ES" sz="2000" dirty="0">
                          <a:effectLst/>
                        </a:rPr>
                        <a:t>Bajo</a:t>
                      </a:r>
                      <a:endParaRPr lang="es-EC" sz="2000" dirty="0">
                        <a:effectLst/>
                        <a:latin typeface="Arial"/>
                        <a:ea typeface="Calibri"/>
                        <a:cs typeface="Times New Roman"/>
                      </a:endParaRPr>
                    </a:p>
                  </a:txBody>
                  <a:tcPr marL="56575" marR="56575" marT="0" marB="0" anchor="ctr"/>
                </a:tc>
                <a:tc>
                  <a:txBody>
                    <a:bodyPr/>
                    <a:lstStyle/>
                    <a:p>
                      <a:pPr marL="0" algn="ctr">
                        <a:lnSpc>
                          <a:spcPct val="100000"/>
                        </a:lnSpc>
                        <a:spcAft>
                          <a:spcPts val="0"/>
                        </a:spcAft>
                      </a:pPr>
                      <a:r>
                        <a:rPr lang="es-ES" sz="2000" dirty="0">
                          <a:effectLst/>
                        </a:rPr>
                        <a:t>Subcontratar el servicio (Si el</a:t>
                      </a:r>
                      <a:endParaRPr lang="es-EC" sz="2000" dirty="0">
                        <a:effectLst/>
                      </a:endParaRPr>
                    </a:p>
                    <a:p>
                      <a:pPr marL="0" algn="ctr">
                        <a:lnSpc>
                          <a:spcPct val="100000"/>
                        </a:lnSpc>
                        <a:spcAft>
                          <a:spcPts val="0"/>
                        </a:spcAft>
                      </a:pPr>
                      <a:r>
                        <a:rPr lang="es-ES" sz="2000" dirty="0">
                          <a:effectLst/>
                        </a:rPr>
                        <a:t>operador subcontratado da mayor valor</a:t>
                      </a:r>
                      <a:endParaRPr lang="es-EC" sz="2000" dirty="0">
                        <a:effectLst/>
                      </a:endParaRPr>
                    </a:p>
                    <a:p>
                      <a:pPr marL="0" algn="ctr">
                        <a:lnSpc>
                          <a:spcPct val="100000"/>
                        </a:lnSpc>
                        <a:spcAft>
                          <a:spcPts val="0"/>
                        </a:spcAft>
                      </a:pPr>
                      <a:r>
                        <a:rPr lang="es-ES" sz="2000" dirty="0">
                          <a:effectLst/>
                        </a:rPr>
                        <a:t>añadido)</a:t>
                      </a:r>
                      <a:endParaRPr lang="es-EC" sz="2000" dirty="0">
                        <a:effectLst/>
                        <a:latin typeface="Arial"/>
                        <a:ea typeface="Calibri"/>
                        <a:cs typeface="Times New Roman"/>
                      </a:endParaRPr>
                    </a:p>
                  </a:txBody>
                  <a:tcPr marL="56575" marR="56575" marT="0" marB="0" anchor="ctr"/>
                </a:tc>
                <a:tc>
                  <a:txBody>
                    <a:bodyPr/>
                    <a:lstStyle/>
                    <a:p>
                      <a:pPr marL="0" algn="ctr">
                        <a:lnSpc>
                          <a:spcPct val="100000"/>
                        </a:lnSpc>
                        <a:spcAft>
                          <a:spcPts val="0"/>
                        </a:spcAft>
                      </a:pPr>
                      <a:r>
                        <a:rPr lang="es-ES" sz="2000" dirty="0">
                          <a:effectLst/>
                        </a:rPr>
                        <a:t>Realizar subcontratación</a:t>
                      </a:r>
                      <a:endParaRPr lang="es-EC" sz="2000" dirty="0">
                        <a:effectLst/>
                        <a:latin typeface="Arial"/>
                        <a:ea typeface="Calibri"/>
                        <a:cs typeface="Times New Roman"/>
                      </a:endParaRPr>
                    </a:p>
                  </a:txBody>
                  <a:tcPr marL="56575" marR="56575" marT="0" marB="0" anchor="ctr"/>
                </a:tc>
              </a:tr>
            </a:tbl>
          </a:graphicData>
        </a:graphic>
      </p:graphicFrame>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476672"/>
            <a:ext cx="75041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E:\Allan\Mis imágenes\logoESPO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967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0"/>
              </a:schemeClr>
            </a:gs>
            <a:gs pos="25000">
              <a:schemeClr val="accent2">
                <a:lumMod val="60000"/>
                <a:lumOff val="40000"/>
              </a:schemeClr>
            </a:gs>
            <a:gs pos="75000">
              <a:schemeClr val="bg1"/>
            </a:gs>
            <a:gs pos="50000">
              <a:schemeClr val="accent2">
                <a:lumMod val="20000"/>
                <a:lumOff val="80000"/>
              </a:schemeClr>
            </a:gs>
          </a:gsLst>
          <a:lin ang="10800000" scaled="1"/>
          <a:tileRect/>
        </a:gradFill>
        <a:effectLst/>
      </p:bgPr>
    </p:bg>
    <p:spTree>
      <p:nvGrpSpPr>
        <p:cNvPr id="1" name=""/>
        <p:cNvGrpSpPr/>
        <p:nvPr/>
      </p:nvGrpSpPr>
      <p:grpSpPr>
        <a:xfrm>
          <a:off x="0" y="0"/>
          <a:ext cx="0" cy="0"/>
          <a:chOff x="0" y="0"/>
          <a:chExt cx="0" cy="0"/>
        </a:xfrm>
      </p:grpSpPr>
      <p:cxnSp>
        <p:nvCxnSpPr>
          <p:cNvPr id="9" name="8 Conector recto"/>
          <p:cNvCxnSpPr/>
          <p:nvPr/>
        </p:nvCxnSpPr>
        <p:spPr>
          <a:xfrm flipH="1">
            <a:off x="1043608" y="1412776"/>
            <a:ext cx="7416824" cy="0"/>
          </a:xfrm>
          <a:prstGeom prst="line">
            <a:avLst/>
          </a:prstGeom>
        </p:spPr>
        <p:style>
          <a:lnRef idx="3">
            <a:schemeClr val="accent2"/>
          </a:lnRef>
          <a:fillRef idx="0">
            <a:schemeClr val="accent2"/>
          </a:fillRef>
          <a:effectRef idx="2">
            <a:schemeClr val="accent2"/>
          </a:effectRef>
          <a:fontRef idx="minor">
            <a:schemeClr val="tx1"/>
          </a:fontRef>
        </p:style>
      </p:cxn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1979712" y="764704"/>
            <a:ext cx="576064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smtClean="0">
                <a:latin typeface="Eras Medium ITC" pitchFamily="34" charset="0"/>
              </a:rPr>
              <a:t>Selección de </a:t>
            </a:r>
            <a:r>
              <a:rPr lang="es-ES" sz="4000" b="1" dirty="0">
                <a:latin typeface="Eras Medium ITC" pitchFamily="34" charset="0"/>
              </a:rPr>
              <a:t>vehículos</a:t>
            </a:r>
          </a:p>
        </p:txBody>
      </p:sp>
      <p:graphicFrame>
        <p:nvGraphicFramePr>
          <p:cNvPr id="2" name="1 Tabla"/>
          <p:cNvGraphicFramePr>
            <a:graphicFrameLocks noGrp="1"/>
          </p:cNvGraphicFramePr>
          <p:nvPr>
            <p:extLst>
              <p:ext uri="{D42A27DB-BD31-4B8C-83A1-F6EECF244321}">
                <p14:modId xmlns:p14="http://schemas.microsoft.com/office/powerpoint/2010/main" val="2593433973"/>
              </p:ext>
            </p:extLst>
          </p:nvPr>
        </p:nvGraphicFramePr>
        <p:xfrm>
          <a:off x="1398476" y="1700808"/>
          <a:ext cx="6419056" cy="1097280"/>
        </p:xfrm>
        <a:graphic>
          <a:graphicData uri="http://schemas.openxmlformats.org/drawingml/2006/table">
            <a:tbl>
              <a:tblPr firstRow="1" firstCol="1" bandRow="1">
                <a:tableStyleId>{5202B0CA-FC54-4496-8BCA-5EF66A818D29}</a:tableStyleId>
              </a:tblPr>
              <a:tblGrid>
                <a:gridCol w="2504529"/>
                <a:gridCol w="1368152"/>
                <a:gridCol w="1224136"/>
                <a:gridCol w="1322239"/>
              </a:tblGrid>
              <a:tr h="0">
                <a:tc>
                  <a:txBody>
                    <a:bodyPr/>
                    <a:lstStyle/>
                    <a:p>
                      <a:pPr marL="0" algn="ctr" defTabSz="914400" rtl="0" eaLnBrk="1" latinLnBrk="0" hangingPunct="1">
                        <a:lnSpc>
                          <a:spcPct val="100000"/>
                        </a:lnSpc>
                        <a:spcAft>
                          <a:spcPts val="0"/>
                        </a:spcAft>
                      </a:pPr>
                      <a:r>
                        <a:rPr lang="es-EC" sz="1800" kern="1200" dirty="0">
                          <a:effectLst/>
                        </a:rPr>
                        <a:t>MARCA</a:t>
                      </a:r>
                      <a:endParaRPr lang="es-EC"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800" kern="1200">
                          <a:effectLst/>
                        </a:rPr>
                        <a:t>KIA</a:t>
                      </a:r>
                      <a:endParaRPr lang="es-EC" sz="18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800" kern="1200">
                          <a:effectLst/>
                        </a:rPr>
                        <a:t>HYUNDAI</a:t>
                      </a:r>
                      <a:endParaRPr lang="es-EC" sz="18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800" kern="1200">
                          <a:effectLst/>
                        </a:rPr>
                        <a:t>CHEVROLET</a:t>
                      </a:r>
                      <a:endParaRPr lang="es-EC" sz="1800" kern="1200">
                        <a:solidFill>
                          <a:schemeClr val="dk1"/>
                        </a:solidFill>
                        <a:effectLst/>
                        <a:latin typeface="+mn-lt"/>
                        <a:ea typeface="+mn-ea"/>
                        <a:cs typeface="+mn-cs"/>
                      </a:endParaRPr>
                    </a:p>
                  </a:txBody>
                  <a:tcPr marL="68580" marR="68580" marT="0" marB="0"/>
                </a:tc>
              </a:tr>
              <a:tr h="0">
                <a:tc>
                  <a:txBody>
                    <a:bodyPr/>
                    <a:lstStyle/>
                    <a:p>
                      <a:pPr marL="0" algn="ctr" defTabSz="914400" rtl="0" eaLnBrk="1" latinLnBrk="0" hangingPunct="1">
                        <a:lnSpc>
                          <a:spcPct val="100000"/>
                        </a:lnSpc>
                        <a:spcAft>
                          <a:spcPts val="0"/>
                        </a:spcAft>
                      </a:pPr>
                      <a:r>
                        <a:rPr lang="es-EC" sz="1800" kern="1200" dirty="0">
                          <a:effectLst/>
                        </a:rPr>
                        <a:t>MODELO</a:t>
                      </a:r>
                      <a:endParaRPr lang="es-EC"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800" kern="1200" dirty="0">
                          <a:effectLst/>
                        </a:rPr>
                        <a:t>PREGIO</a:t>
                      </a:r>
                      <a:endParaRPr lang="es-EC"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800" kern="1200" dirty="0">
                          <a:effectLst/>
                        </a:rPr>
                        <a:t>TQH1</a:t>
                      </a:r>
                      <a:endParaRPr lang="es-EC"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800" kern="1200" dirty="0">
                          <a:effectLst/>
                        </a:rPr>
                        <a:t>N200</a:t>
                      </a:r>
                      <a:endParaRPr lang="es-EC" sz="1800" kern="1200" dirty="0">
                        <a:solidFill>
                          <a:schemeClr val="dk1"/>
                        </a:solidFill>
                        <a:effectLst/>
                        <a:latin typeface="+mn-lt"/>
                        <a:ea typeface="+mn-ea"/>
                        <a:cs typeface="+mn-cs"/>
                      </a:endParaRPr>
                    </a:p>
                  </a:txBody>
                  <a:tcPr marL="68580" marR="68580" marT="0" marB="0"/>
                </a:tc>
              </a:tr>
              <a:tr h="0">
                <a:tc>
                  <a:txBody>
                    <a:bodyPr/>
                    <a:lstStyle/>
                    <a:p>
                      <a:pPr marL="0" algn="ctr" defTabSz="914400" rtl="0" eaLnBrk="1" latinLnBrk="0" hangingPunct="1">
                        <a:lnSpc>
                          <a:spcPct val="100000"/>
                        </a:lnSpc>
                        <a:spcAft>
                          <a:spcPts val="0"/>
                        </a:spcAft>
                      </a:pPr>
                      <a:r>
                        <a:rPr lang="es-EC" sz="1800" kern="1200" dirty="0">
                          <a:effectLst/>
                        </a:rPr>
                        <a:t>CAPACIDAD(PASAJEROS)</a:t>
                      </a:r>
                      <a:endParaRPr lang="es-EC"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800" kern="1200" dirty="0">
                          <a:effectLst/>
                        </a:rPr>
                        <a:t>17</a:t>
                      </a:r>
                      <a:endParaRPr lang="es-EC"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800" kern="1200" dirty="0">
                          <a:effectLst/>
                        </a:rPr>
                        <a:t>12</a:t>
                      </a:r>
                      <a:endParaRPr lang="es-EC"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800" kern="1200" dirty="0">
                          <a:effectLst/>
                        </a:rPr>
                        <a:t>8</a:t>
                      </a:r>
                      <a:endParaRPr lang="es-EC" sz="1800" kern="1200" dirty="0">
                        <a:solidFill>
                          <a:schemeClr val="dk1"/>
                        </a:solidFill>
                        <a:effectLst/>
                        <a:latin typeface="+mn-lt"/>
                        <a:ea typeface="+mn-ea"/>
                        <a:cs typeface="+mn-cs"/>
                      </a:endParaRPr>
                    </a:p>
                  </a:txBody>
                  <a:tcPr marL="68580" marR="68580" marT="0" marB="0"/>
                </a:tc>
              </a:tr>
              <a:tr h="0">
                <a:tc>
                  <a:txBody>
                    <a:bodyPr/>
                    <a:lstStyle/>
                    <a:p>
                      <a:pPr marL="0" algn="ctr" defTabSz="914400" rtl="0" eaLnBrk="1" latinLnBrk="0" hangingPunct="1">
                        <a:lnSpc>
                          <a:spcPct val="100000"/>
                        </a:lnSpc>
                        <a:spcAft>
                          <a:spcPts val="0"/>
                        </a:spcAft>
                      </a:pPr>
                      <a:r>
                        <a:rPr lang="es-EC" sz="1800" kern="1200">
                          <a:effectLst/>
                        </a:rPr>
                        <a:t>VALOR POR PASAJERO</a:t>
                      </a:r>
                      <a:endParaRPr lang="es-EC" sz="18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800" kern="1200">
                          <a:effectLst/>
                        </a:rPr>
                        <a:t> $ 1.864,12 </a:t>
                      </a:r>
                      <a:endParaRPr lang="es-EC" sz="18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800" kern="1200" dirty="0">
                          <a:effectLst/>
                        </a:rPr>
                        <a:t> $ 2.782,50 </a:t>
                      </a:r>
                      <a:endParaRPr lang="es-EC" sz="1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00000"/>
                        </a:lnSpc>
                        <a:spcAft>
                          <a:spcPts val="0"/>
                        </a:spcAft>
                      </a:pPr>
                      <a:r>
                        <a:rPr lang="es-EC" sz="1800" kern="1200" dirty="0">
                          <a:effectLst/>
                        </a:rPr>
                        <a:t> $ 1.817,50 </a:t>
                      </a:r>
                      <a:endParaRPr lang="es-EC" sz="1800" kern="1200" dirty="0">
                        <a:solidFill>
                          <a:schemeClr val="dk1"/>
                        </a:solidFill>
                        <a:effectLst/>
                        <a:latin typeface="+mn-lt"/>
                        <a:ea typeface="+mn-ea"/>
                        <a:cs typeface="+mn-cs"/>
                      </a:endParaRPr>
                    </a:p>
                  </a:txBody>
                  <a:tcPr marL="68580" marR="68580" marT="0" marB="0"/>
                </a:tc>
              </a:tr>
            </a:tbl>
          </a:graphicData>
        </a:graphic>
      </p:graphicFrame>
      <p:pic>
        <p:nvPicPr>
          <p:cNvPr id="7" name="3 Imagen"/>
          <p:cNvPicPr>
            <a:picLocks/>
          </p:cNvPicPr>
          <p:nvPr/>
        </p:nvPicPr>
        <p:blipFill rotWithShape="1">
          <a:blip r:embed="rId3"/>
          <a:srcRect t="4522" b="24225"/>
          <a:stretch/>
        </p:blipFill>
        <p:spPr>
          <a:xfrm>
            <a:off x="5779791" y="3284984"/>
            <a:ext cx="1800000" cy="1080000"/>
          </a:xfrm>
          <a:prstGeom prst="rect">
            <a:avLst/>
          </a:prstGeom>
          <a:ln w="38100">
            <a:solidFill>
              <a:schemeClr val="accent6">
                <a:lumMod val="75000"/>
              </a:schemeClr>
            </a:solidFill>
          </a:ln>
        </p:spPr>
      </p:pic>
      <p:pic>
        <p:nvPicPr>
          <p:cNvPr id="10" name="4 Imagen"/>
          <p:cNvPicPr>
            <a:picLocks/>
          </p:cNvPicPr>
          <p:nvPr/>
        </p:nvPicPr>
        <p:blipFill>
          <a:blip r:embed="rId4"/>
          <a:stretch>
            <a:fillRect/>
          </a:stretch>
        </p:blipFill>
        <p:spPr>
          <a:xfrm>
            <a:off x="5779791" y="5444984"/>
            <a:ext cx="1800000" cy="1080000"/>
          </a:xfrm>
          <a:prstGeom prst="rect">
            <a:avLst/>
          </a:prstGeom>
          <a:ln w="38100">
            <a:solidFill>
              <a:schemeClr val="accent6">
                <a:lumMod val="75000"/>
              </a:schemeClr>
            </a:solidFill>
          </a:ln>
        </p:spPr>
      </p:pic>
      <p:pic>
        <p:nvPicPr>
          <p:cNvPr id="12" name="6 Imagen"/>
          <p:cNvPicPr>
            <a:picLocks/>
          </p:cNvPicPr>
          <p:nvPr/>
        </p:nvPicPr>
        <p:blipFill rotWithShape="1">
          <a:blip r:embed="rId5"/>
          <a:srcRect l="17282" t="22138" r="49553" b="43222"/>
          <a:stretch/>
        </p:blipFill>
        <p:spPr>
          <a:xfrm>
            <a:off x="5779791" y="4364984"/>
            <a:ext cx="1800000" cy="1080000"/>
          </a:xfrm>
          <a:prstGeom prst="rect">
            <a:avLst/>
          </a:prstGeom>
          <a:ln w="38100">
            <a:solidFill>
              <a:schemeClr val="accent6">
                <a:lumMod val="75000"/>
              </a:schemeClr>
            </a:solidFill>
          </a:ln>
        </p:spPr>
      </p:pic>
      <p:sp>
        <p:nvSpPr>
          <p:cNvPr id="13" name="3 Título"/>
          <p:cNvSpPr txBox="1">
            <a:spLocks/>
          </p:cNvSpPr>
          <p:nvPr/>
        </p:nvSpPr>
        <p:spPr>
          <a:xfrm>
            <a:off x="1480329" y="3284983"/>
            <a:ext cx="3986094" cy="1080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b="1" dirty="0" err="1">
                <a:solidFill>
                  <a:prstClr val="black"/>
                </a:solidFill>
                <a:latin typeface="Eras Medium ITC" pitchFamily="34" charset="0"/>
              </a:rPr>
              <a:t>Pregio</a:t>
            </a:r>
            <a:r>
              <a:rPr lang="pt-BR" sz="3600" b="1" dirty="0">
                <a:solidFill>
                  <a:prstClr val="black"/>
                </a:solidFill>
                <a:latin typeface="Eras Medium ITC" pitchFamily="34" charset="0"/>
              </a:rPr>
              <a:t> – KIA</a:t>
            </a:r>
          </a:p>
        </p:txBody>
      </p:sp>
      <p:sp>
        <p:nvSpPr>
          <p:cNvPr id="16" name="3 Título"/>
          <p:cNvSpPr txBox="1">
            <a:spLocks/>
          </p:cNvSpPr>
          <p:nvPr/>
        </p:nvSpPr>
        <p:spPr>
          <a:xfrm>
            <a:off x="1480329" y="4364983"/>
            <a:ext cx="3986094" cy="1080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b="1" dirty="0">
                <a:solidFill>
                  <a:prstClr val="black"/>
                </a:solidFill>
                <a:latin typeface="Eras Medium ITC" pitchFamily="34" charset="0"/>
              </a:rPr>
              <a:t>H1 – Hyundai</a:t>
            </a:r>
          </a:p>
        </p:txBody>
      </p:sp>
      <p:sp>
        <p:nvSpPr>
          <p:cNvPr id="17" name="3 Título"/>
          <p:cNvSpPr txBox="1">
            <a:spLocks/>
          </p:cNvSpPr>
          <p:nvPr/>
        </p:nvSpPr>
        <p:spPr>
          <a:xfrm>
            <a:off x="1480329" y="5444984"/>
            <a:ext cx="3986094" cy="1080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b="1" dirty="0">
                <a:solidFill>
                  <a:prstClr val="black"/>
                </a:solidFill>
                <a:latin typeface="Eras Medium ITC" pitchFamily="34" charset="0"/>
              </a:rPr>
              <a:t>VAN N200 - Chevrolet</a:t>
            </a:r>
          </a:p>
        </p:txBody>
      </p:sp>
    </p:spTree>
    <p:extLst>
      <p:ext uri="{BB962C8B-B14F-4D97-AF65-F5344CB8AC3E}">
        <p14:creationId xmlns:p14="http://schemas.microsoft.com/office/powerpoint/2010/main" val="74469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35896" y="1556792"/>
            <a:ext cx="4820072" cy="3816424"/>
          </a:xfrm>
        </p:spPr>
        <p:txBody>
          <a:bodyPr>
            <a:normAutofit fontScale="90000"/>
          </a:bodyPr>
          <a:lstStyle/>
          <a:p>
            <a:pPr algn="l"/>
            <a:r>
              <a:rPr lang="es-EC" b="1" dirty="0" smtClean="0">
                <a:latin typeface="Eras Medium ITC" pitchFamily="34" charset="0"/>
              </a:rPr>
              <a:t>“</a:t>
            </a:r>
            <a:r>
              <a:rPr lang="es-EC" b="1" dirty="0">
                <a:latin typeface="Eras Medium ITC" pitchFamily="34" charset="0"/>
              </a:rPr>
              <a:t>Selección de flota para creación de un operador logístico de transporte de personal y diseño de ruta usando el modelo MDCVRP (</a:t>
            </a:r>
            <a:r>
              <a:rPr lang="es-EC" b="1" dirty="0" err="1">
                <a:latin typeface="Eras Medium ITC" pitchFamily="34" charset="0"/>
              </a:rPr>
              <a:t>Multi-Depot</a:t>
            </a:r>
            <a:r>
              <a:rPr lang="es-EC" b="1" dirty="0">
                <a:latin typeface="Eras Medium ITC" pitchFamily="34" charset="0"/>
              </a:rPr>
              <a:t> </a:t>
            </a:r>
            <a:r>
              <a:rPr lang="es-EC" b="1" dirty="0" err="1">
                <a:latin typeface="Eras Medium ITC" pitchFamily="34" charset="0"/>
              </a:rPr>
              <a:t>Capacitated</a:t>
            </a:r>
            <a:r>
              <a:rPr lang="es-EC" b="1" dirty="0">
                <a:latin typeface="Eras Medium ITC" pitchFamily="34" charset="0"/>
              </a:rPr>
              <a:t> </a:t>
            </a:r>
            <a:r>
              <a:rPr lang="es-EC" b="1" dirty="0" err="1">
                <a:latin typeface="Eras Medium ITC" pitchFamily="34" charset="0"/>
              </a:rPr>
              <a:t>Vehicle</a:t>
            </a:r>
            <a:r>
              <a:rPr lang="es-EC" b="1" dirty="0">
                <a:latin typeface="Eras Medium ITC" pitchFamily="34" charset="0"/>
              </a:rPr>
              <a:t> </a:t>
            </a:r>
            <a:r>
              <a:rPr lang="es-EC" b="1" dirty="0" err="1">
                <a:latin typeface="Eras Medium ITC" pitchFamily="34" charset="0"/>
              </a:rPr>
              <a:t>Routing</a:t>
            </a:r>
            <a:r>
              <a:rPr lang="es-EC" b="1" dirty="0">
                <a:latin typeface="Eras Medium ITC" pitchFamily="34" charset="0"/>
              </a:rPr>
              <a:t> </a:t>
            </a:r>
            <a:r>
              <a:rPr lang="es-EC" b="1" dirty="0" err="1">
                <a:latin typeface="Eras Medium ITC" pitchFamily="34" charset="0"/>
              </a:rPr>
              <a:t>Problem</a:t>
            </a:r>
            <a:r>
              <a:rPr lang="es-EC" b="1" dirty="0">
                <a:latin typeface="Eras Medium ITC" pitchFamily="34" charset="0"/>
              </a:rPr>
              <a:t>)”</a:t>
            </a:r>
            <a:endParaRPr lang="es-ES" b="1" dirty="0">
              <a:latin typeface="Eras Medium ITC" pitchFamily="34" charset="0"/>
            </a:endParaRPr>
          </a:p>
        </p:txBody>
      </p:sp>
      <p:cxnSp>
        <p:nvCxnSpPr>
          <p:cNvPr id="7" name="6 Conector recto"/>
          <p:cNvCxnSpPr/>
          <p:nvPr/>
        </p:nvCxnSpPr>
        <p:spPr>
          <a:xfrm>
            <a:off x="3203848" y="332656"/>
            <a:ext cx="0" cy="6120680"/>
          </a:xfrm>
          <a:prstGeom prst="line">
            <a:avLst/>
          </a:prstGeom>
        </p:spPr>
        <p:style>
          <a:lnRef idx="3">
            <a:schemeClr val="accent1"/>
          </a:lnRef>
          <a:fillRef idx="0">
            <a:schemeClr val="accent1"/>
          </a:fillRef>
          <a:effectRef idx="2">
            <a:schemeClr val="accent1"/>
          </a:effectRef>
          <a:fontRef idx="minor">
            <a:schemeClr val="tx1"/>
          </a:fontRef>
        </p:style>
      </p:cxnSp>
      <p:pic>
        <p:nvPicPr>
          <p:cNvPr id="1026" name="Picture 2" descr="E:\Allan\Allan\Area academica\I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824" y="5057645"/>
            <a:ext cx="1872208" cy="13236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Allan\Mis imágenes\logoESPO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844" y="479190"/>
            <a:ext cx="1512168" cy="1448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llan\LOGO_ICM_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48" y="3019783"/>
            <a:ext cx="2411760" cy="94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434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0"/>
              </a:schemeClr>
            </a:gs>
            <a:gs pos="25000">
              <a:schemeClr val="accent2">
                <a:lumMod val="60000"/>
                <a:lumOff val="40000"/>
              </a:schemeClr>
            </a:gs>
            <a:gs pos="75000">
              <a:schemeClr val="bg1"/>
            </a:gs>
            <a:gs pos="50000">
              <a:schemeClr val="accent2">
                <a:lumMod val="20000"/>
                <a:lumOff val="80000"/>
              </a:schemeClr>
            </a:gs>
          </a:gsLst>
          <a:lin ang="10800000" scaled="1"/>
          <a:tileRect/>
        </a:gradFill>
        <a:effectLst/>
      </p:bgPr>
    </p:bg>
    <p:spTree>
      <p:nvGrpSpPr>
        <p:cNvPr id="1" name=""/>
        <p:cNvGrpSpPr/>
        <p:nvPr/>
      </p:nvGrpSpPr>
      <p:grpSpPr>
        <a:xfrm>
          <a:off x="0" y="0"/>
          <a:ext cx="0" cy="0"/>
          <a:chOff x="0" y="0"/>
          <a:chExt cx="0" cy="0"/>
        </a:xfrm>
      </p:grpSpPr>
      <p:sp>
        <p:nvSpPr>
          <p:cNvPr id="8" name="7 Flecha abajo"/>
          <p:cNvSpPr/>
          <p:nvPr/>
        </p:nvSpPr>
        <p:spPr>
          <a:xfrm>
            <a:off x="683568" y="4725144"/>
            <a:ext cx="720080" cy="504056"/>
          </a:xfrm>
          <a:prstGeom prst="downArrow">
            <a:avLst>
              <a:gd name="adj1" fmla="val 3589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179511" y="1988840"/>
            <a:ext cx="2304258" cy="813969"/>
          </a:xfrm>
        </p:spPr>
        <p:style>
          <a:lnRef idx="2">
            <a:schemeClr val="accent2"/>
          </a:lnRef>
          <a:fillRef idx="1">
            <a:schemeClr val="lt1"/>
          </a:fillRef>
          <a:effectRef idx="0">
            <a:schemeClr val="accent2"/>
          </a:effectRef>
          <a:fontRef idx="minor">
            <a:schemeClr val="dk1"/>
          </a:fontRef>
        </p:style>
        <p:txBody>
          <a:bodyPr>
            <a:noAutofit/>
          </a:bodyPr>
          <a:lstStyle/>
          <a:p>
            <a:r>
              <a:rPr lang="es-ES" sz="2800" b="1" dirty="0" smtClean="0">
                <a:latin typeface="Eras Medium ITC" pitchFamily="34" charset="0"/>
              </a:rPr>
              <a:t>Matriz de ponderación</a:t>
            </a:r>
            <a:endParaRPr lang="es-ES" sz="2800" dirty="0"/>
          </a:p>
        </p:txBody>
      </p:sp>
      <p:graphicFrame>
        <p:nvGraphicFramePr>
          <p:cNvPr id="5" name="4 Tabla"/>
          <p:cNvGraphicFramePr>
            <a:graphicFrameLocks noGrp="1"/>
          </p:cNvGraphicFramePr>
          <p:nvPr>
            <p:extLst>
              <p:ext uri="{D42A27DB-BD31-4B8C-83A1-F6EECF244321}">
                <p14:modId xmlns:p14="http://schemas.microsoft.com/office/powerpoint/2010/main" val="3670489643"/>
              </p:ext>
            </p:extLst>
          </p:nvPr>
        </p:nvGraphicFramePr>
        <p:xfrm>
          <a:off x="2843808" y="260648"/>
          <a:ext cx="6048672" cy="4824536"/>
        </p:xfrm>
        <a:graphic>
          <a:graphicData uri="http://schemas.openxmlformats.org/drawingml/2006/table">
            <a:tbl>
              <a:tblPr firstRow="1" firstCol="1" bandRow="1">
                <a:tableStyleId>{5202B0CA-FC54-4496-8BCA-5EF66A818D29}</a:tableStyleId>
              </a:tblPr>
              <a:tblGrid>
                <a:gridCol w="432048"/>
                <a:gridCol w="1728192"/>
                <a:gridCol w="720080"/>
                <a:gridCol w="576064"/>
                <a:gridCol w="576064"/>
                <a:gridCol w="576064"/>
                <a:gridCol w="1440160"/>
              </a:tblGrid>
              <a:tr h="120833">
                <a:tc>
                  <a:txBody>
                    <a:bodyPr/>
                    <a:lstStyle/>
                    <a:p>
                      <a:pPr algn="ctr">
                        <a:lnSpc>
                          <a:spcPct val="100000"/>
                        </a:lnSpc>
                        <a:spcAft>
                          <a:spcPts val="0"/>
                        </a:spcAft>
                      </a:pPr>
                      <a:r>
                        <a:rPr lang="es-EC" sz="1200" dirty="0">
                          <a:effectLst/>
                        </a:rPr>
                        <a:t>Pesos</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a:effectLst/>
                        </a:rPr>
                        <a:t>Ítems</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Peso C/U</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smtClean="0">
                          <a:effectLst/>
                        </a:rPr>
                        <a:t>PREGIO</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smtClean="0">
                          <a:effectLst/>
                        </a:rPr>
                        <a:t>H1</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smtClean="0">
                          <a:effectLst/>
                        </a:rPr>
                        <a:t>N200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ASPECTO</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20833">
                <a:tc>
                  <a:txBody>
                    <a:bodyPr/>
                    <a:lstStyle/>
                    <a:p>
                      <a:pPr algn="r">
                        <a:lnSpc>
                          <a:spcPct val="100000"/>
                        </a:lnSpc>
                        <a:spcAft>
                          <a:spcPts val="0"/>
                        </a:spcAft>
                      </a:pPr>
                      <a:r>
                        <a:rPr lang="es-EC" sz="1200" dirty="0">
                          <a:effectLst/>
                        </a:rPr>
                        <a:t>20%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Análisis Técnico</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 </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12">
                  <a:txBody>
                    <a:bodyPr/>
                    <a:lstStyle/>
                    <a:p>
                      <a:pPr algn="ctr">
                        <a:lnSpc>
                          <a:spcPct val="100000"/>
                        </a:lnSpc>
                        <a:spcAft>
                          <a:spcPts val="0"/>
                        </a:spcAft>
                      </a:pPr>
                      <a:r>
                        <a:rPr lang="es-EC" sz="1200" dirty="0">
                          <a:effectLst/>
                        </a:rPr>
                        <a:t>TÉCNICO (45%)</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20833">
                <a:tc rowSpan="6">
                  <a:txBody>
                    <a:bodyPr/>
                    <a:lstStyle/>
                    <a:p>
                      <a:pPr algn="r">
                        <a:lnSpc>
                          <a:spcPct val="100000"/>
                        </a:lnSpc>
                        <a:spcAft>
                          <a:spcPts val="0"/>
                        </a:spcAft>
                      </a:pPr>
                      <a:r>
                        <a:rPr lang="es-EC" sz="1200" dirty="0">
                          <a:effectLst/>
                        </a:rPr>
                        <a:t> </a:t>
                      </a:r>
                    </a:p>
                    <a:p>
                      <a:pPr algn="r">
                        <a:lnSpc>
                          <a:spcPct val="100000"/>
                        </a:lnSpc>
                        <a:spcAft>
                          <a:spcPts val="0"/>
                        </a:spcAft>
                      </a:pPr>
                      <a:r>
                        <a:rPr lang="es-EC" sz="1200" dirty="0">
                          <a:effectLst/>
                        </a:rPr>
                        <a:t> </a:t>
                      </a:r>
                    </a:p>
                    <a:p>
                      <a:pPr algn="r">
                        <a:lnSpc>
                          <a:spcPct val="100000"/>
                        </a:lnSpc>
                        <a:spcAft>
                          <a:spcPts val="0"/>
                        </a:spcAft>
                      </a:pPr>
                      <a:r>
                        <a:rPr lang="es-EC" sz="1200" dirty="0">
                          <a:effectLst/>
                        </a:rPr>
                        <a:t> </a:t>
                      </a:r>
                    </a:p>
                    <a:p>
                      <a:pPr algn="r">
                        <a:lnSpc>
                          <a:spcPct val="100000"/>
                        </a:lnSpc>
                        <a:spcAft>
                          <a:spcPts val="0"/>
                        </a:spcAft>
                      </a:pPr>
                      <a:r>
                        <a:rPr lang="es-EC" sz="1200" dirty="0">
                          <a:effectLst/>
                        </a:rPr>
                        <a:t> </a:t>
                      </a:r>
                    </a:p>
                    <a:p>
                      <a:pPr algn="r">
                        <a:lnSpc>
                          <a:spcPct val="100000"/>
                        </a:lnSpc>
                        <a:spcAft>
                          <a:spcPts val="0"/>
                        </a:spcAft>
                      </a:pPr>
                      <a:r>
                        <a:rPr lang="es-EC" sz="1200" dirty="0">
                          <a:effectLst/>
                        </a:rPr>
                        <a:t> </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dirty="0">
                          <a:effectLst/>
                        </a:rPr>
                        <a:t>Motor</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30%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vMerge="1">
                  <a:txBody>
                    <a:bodyPr/>
                    <a:lstStyle/>
                    <a:p>
                      <a:endParaRPr lang="es-ES"/>
                    </a:p>
                  </a:txBody>
                  <a:tcPr/>
                </a:tc>
                <a:tc>
                  <a:txBody>
                    <a:bodyPr/>
                    <a:lstStyle/>
                    <a:p>
                      <a:pPr>
                        <a:lnSpc>
                          <a:spcPct val="100000"/>
                        </a:lnSpc>
                        <a:spcAft>
                          <a:spcPts val="0"/>
                        </a:spcAft>
                      </a:pPr>
                      <a:r>
                        <a:rPr lang="es-EC" sz="1200" dirty="0" smtClean="0">
                          <a:effectLst/>
                        </a:rPr>
                        <a:t>Caja de cambios</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15%</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vMerge="1">
                  <a:txBody>
                    <a:bodyPr/>
                    <a:lstStyle/>
                    <a:p>
                      <a:endParaRPr lang="es-ES"/>
                    </a:p>
                  </a:txBody>
                  <a:tcPr/>
                </a:tc>
                <a:tc>
                  <a:txBody>
                    <a:bodyPr/>
                    <a:lstStyle/>
                    <a:p>
                      <a:pPr>
                        <a:lnSpc>
                          <a:spcPct val="100000"/>
                        </a:lnSpc>
                        <a:spcAft>
                          <a:spcPts val="0"/>
                        </a:spcAft>
                      </a:pPr>
                      <a:r>
                        <a:rPr lang="es-EC" sz="1200" dirty="0">
                          <a:effectLst/>
                        </a:rPr>
                        <a:t>Embrague</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15%</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vMerge="1">
                  <a:txBody>
                    <a:bodyPr/>
                    <a:lstStyle/>
                    <a:p>
                      <a:endParaRPr lang="es-ES"/>
                    </a:p>
                  </a:txBody>
                  <a:tcPr/>
                </a:tc>
                <a:tc>
                  <a:txBody>
                    <a:bodyPr/>
                    <a:lstStyle/>
                    <a:p>
                      <a:pPr>
                        <a:lnSpc>
                          <a:spcPct val="100000"/>
                        </a:lnSpc>
                        <a:spcAft>
                          <a:spcPts val="0"/>
                        </a:spcAft>
                      </a:pPr>
                      <a:r>
                        <a:rPr lang="es-EC" sz="1200" dirty="0">
                          <a:effectLst/>
                        </a:rPr>
                        <a:t>Longitud Total</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20%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vMerge="1">
                  <a:txBody>
                    <a:bodyPr/>
                    <a:lstStyle/>
                    <a:p>
                      <a:endParaRPr lang="es-ES"/>
                    </a:p>
                  </a:txBody>
                  <a:tcPr/>
                </a:tc>
                <a:tc>
                  <a:txBody>
                    <a:bodyPr/>
                    <a:lstStyle/>
                    <a:p>
                      <a:pPr>
                        <a:lnSpc>
                          <a:spcPct val="100000"/>
                        </a:lnSpc>
                        <a:spcAft>
                          <a:spcPts val="0"/>
                        </a:spcAft>
                      </a:pPr>
                      <a:r>
                        <a:rPr lang="es-EC" sz="1200" dirty="0">
                          <a:effectLst/>
                        </a:rPr>
                        <a:t>Diámetro de giro</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10%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dirty="0">
                          <a:effectLst/>
                        </a:rPr>
                        <a:t> </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vMerge="1">
                  <a:txBody>
                    <a:bodyPr/>
                    <a:lstStyle/>
                    <a:p>
                      <a:endParaRPr lang="es-ES"/>
                    </a:p>
                  </a:txBody>
                  <a:tcPr/>
                </a:tc>
                <a:tc>
                  <a:txBody>
                    <a:bodyPr/>
                    <a:lstStyle/>
                    <a:p>
                      <a:pPr>
                        <a:lnSpc>
                          <a:spcPct val="100000"/>
                        </a:lnSpc>
                        <a:spcAft>
                          <a:spcPts val="0"/>
                        </a:spcAft>
                      </a:pPr>
                      <a:r>
                        <a:rPr lang="es-EC" sz="1200" dirty="0">
                          <a:effectLst/>
                        </a:rPr>
                        <a:t>Sistema de Frenos</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10%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a:txBody>
                    <a:bodyPr/>
                    <a:lstStyle/>
                    <a:p>
                      <a:pPr algn="r">
                        <a:lnSpc>
                          <a:spcPct val="100000"/>
                        </a:lnSpc>
                        <a:spcAft>
                          <a:spcPts val="0"/>
                        </a:spcAft>
                      </a:pPr>
                      <a:r>
                        <a:rPr lang="es-EC" sz="1200">
                          <a:effectLst/>
                        </a:rPr>
                        <a:t>20%</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dirty="0">
                          <a:effectLst/>
                        </a:rPr>
                        <a:t>Capacidad</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 </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dirty="0">
                          <a:effectLst/>
                        </a:rPr>
                        <a:t> </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241666">
                <a:tc>
                  <a:txBody>
                    <a:bodyPr/>
                    <a:lstStyle/>
                    <a:p>
                      <a:pPr>
                        <a:lnSpc>
                          <a:spcPct val="100000"/>
                        </a:lnSpc>
                      </a:pPr>
                      <a:endParaRPr lang="es-EC" sz="1200">
                        <a:effectLst/>
                        <a:latin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dirty="0">
                          <a:effectLst/>
                        </a:rPr>
                        <a:t>Número de pasajeros sentados</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100%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a:txBody>
                    <a:bodyPr/>
                    <a:lstStyle/>
                    <a:p>
                      <a:pPr algn="r">
                        <a:lnSpc>
                          <a:spcPct val="100000"/>
                        </a:lnSpc>
                        <a:spcAft>
                          <a:spcPts val="0"/>
                        </a:spcAft>
                      </a:pPr>
                      <a:r>
                        <a:rPr lang="es-EC" sz="1200">
                          <a:effectLst/>
                        </a:rPr>
                        <a:t>5%</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dirty="0">
                          <a:effectLst/>
                        </a:rPr>
                        <a:t>Ergonomía</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 </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rowSpan="2">
                  <a:txBody>
                    <a:bodyPr/>
                    <a:lstStyle/>
                    <a:p>
                      <a:pPr algn="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dirty="0">
                          <a:effectLst/>
                        </a:rPr>
                        <a:t>Señalización y simbología</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40%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vMerge="1">
                  <a:txBody>
                    <a:bodyPr/>
                    <a:lstStyle/>
                    <a:p>
                      <a:endParaRPr lang="es-ES"/>
                    </a:p>
                  </a:txBody>
                  <a:tcPr/>
                </a:tc>
                <a:tc>
                  <a:txBody>
                    <a:bodyPr/>
                    <a:lstStyle/>
                    <a:p>
                      <a:pPr>
                        <a:lnSpc>
                          <a:spcPct val="100000"/>
                        </a:lnSpc>
                        <a:spcAft>
                          <a:spcPts val="0"/>
                        </a:spcAft>
                      </a:pPr>
                      <a:r>
                        <a:rPr lang="es-EC" sz="1200" dirty="0">
                          <a:effectLst/>
                        </a:rPr>
                        <a:t>Comodidad Conducción</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60%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a:txBody>
                    <a:bodyPr/>
                    <a:lstStyle/>
                    <a:p>
                      <a:pPr algn="r">
                        <a:lnSpc>
                          <a:spcPct val="100000"/>
                        </a:lnSpc>
                        <a:spcAft>
                          <a:spcPts val="0"/>
                        </a:spcAft>
                      </a:pPr>
                      <a:r>
                        <a:rPr lang="es-EC" sz="1200">
                          <a:effectLst/>
                        </a:rPr>
                        <a:t>5%</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dirty="0">
                          <a:effectLst/>
                        </a:rPr>
                        <a:t>Respaldo y Trayectoria</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 </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10">
                  <a:txBody>
                    <a:bodyPr/>
                    <a:lstStyle/>
                    <a:p>
                      <a:pPr algn="ctr">
                        <a:lnSpc>
                          <a:spcPct val="100000"/>
                        </a:lnSpc>
                        <a:spcAft>
                          <a:spcPts val="0"/>
                        </a:spcAft>
                      </a:pPr>
                      <a:r>
                        <a:rPr lang="es-EC" sz="1200" dirty="0">
                          <a:effectLst/>
                        </a:rPr>
                        <a:t>POST-VENTA (25%)</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20833">
                <a:tc rowSpan="3">
                  <a:txBody>
                    <a:bodyPr/>
                    <a:lstStyle/>
                    <a:p>
                      <a:pPr algn="r">
                        <a:lnSpc>
                          <a:spcPct val="100000"/>
                        </a:lnSpc>
                        <a:spcAft>
                          <a:spcPts val="0"/>
                        </a:spcAft>
                      </a:pPr>
                      <a:r>
                        <a:rPr lang="es-EC" sz="1200">
                          <a:effectLst/>
                        </a:rPr>
                        <a:t> </a:t>
                      </a:r>
                    </a:p>
                    <a:p>
                      <a:pPr algn="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Posicionamiento en el país</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30%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vMerge="1">
                  <a:txBody>
                    <a:bodyPr/>
                    <a:lstStyle/>
                    <a:p>
                      <a:endParaRPr lang="es-ES"/>
                    </a:p>
                  </a:txBody>
                  <a:tcPr/>
                </a:tc>
                <a:tc>
                  <a:txBody>
                    <a:bodyPr/>
                    <a:lstStyle/>
                    <a:p>
                      <a:pPr>
                        <a:lnSpc>
                          <a:spcPct val="100000"/>
                        </a:lnSpc>
                        <a:spcAft>
                          <a:spcPts val="0"/>
                        </a:spcAft>
                      </a:pPr>
                      <a:r>
                        <a:rPr lang="es-EC" sz="1200">
                          <a:effectLst/>
                        </a:rPr>
                        <a:t>Procedencia vehículos</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30%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vMerge="1">
                  <a:txBody>
                    <a:bodyPr/>
                    <a:lstStyle/>
                    <a:p>
                      <a:endParaRPr lang="es-ES"/>
                    </a:p>
                  </a:txBody>
                  <a:tcPr/>
                </a:tc>
                <a:tc>
                  <a:txBody>
                    <a:bodyPr/>
                    <a:lstStyle/>
                    <a:p>
                      <a:pPr>
                        <a:lnSpc>
                          <a:spcPct val="100000"/>
                        </a:lnSpc>
                        <a:spcAft>
                          <a:spcPts val="0"/>
                        </a:spcAft>
                      </a:pPr>
                      <a:r>
                        <a:rPr lang="es-EC" sz="1200">
                          <a:effectLst/>
                        </a:rPr>
                        <a:t>Representación y Solidez</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40%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a:txBody>
                    <a:bodyPr/>
                    <a:lstStyle/>
                    <a:p>
                      <a:pPr algn="r">
                        <a:lnSpc>
                          <a:spcPct val="100000"/>
                        </a:lnSpc>
                        <a:spcAft>
                          <a:spcPts val="0"/>
                        </a:spcAft>
                      </a:pPr>
                      <a:r>
                        <a:rPr lang="es-EC" sz="1200">
                          <a:effectLst/>
                        </a:rPr>
                        <a:t>10%</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Siniestralidad</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 </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rowSpan="2">
                  <a:txBody>
                    <a:bodyPr/>
                    <a:lstStyle/>
                    <a:p>
                      <a:pPr algn="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Costos componentes</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40%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vMerge="1">
                  <a:txBody>
                    <a:bodyPr/>
                    <a:lstStyle/>
                    <a:p>
                      <a:endParaRPr lang="es-ES"/>
                    </a:p>
                  </a:txBody>
                  <a:tcPr/>
                </a:tc>
                <a:tc>
                  <a:txBody>
                    <a:bodyPr/>
                    <a:lstStyle/>
                    <a:p>
                      <a:pPr>
                        <a:lnSpc>
                          <a:spcPct val="100000"/>
                        </a:lnSpc>
                        <a:spcAft>
                          <a:spcPts val="0"/>
                        </a:spcAft>
                      </a:pPr>
                      <a:r>
                        <a:rPr lang="es-EC" sz="1200">
                          <a:effectLst/>
                        </a:rPr>
                        <a:t>Tiempos de cambio</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60%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a:txBody>
                    <a:bodyPr/>
                    <a:lstStyle/>
                    <a:p>
                      <a:pPr algn="r">
                        <a:lnSpc>
                          <a:spcPct val="100000"/>
                        </a:lnSpc>
                        <a:spcAft>
                          <a:spcPts val="0"/>
                        </a:spcAft>
                      </a:pPr>
                      <a:r>
                        <a:rPr lang="es-EC" sz="1200">
                          <a:effectLst/>
                        </a:rPr>
                        <a:t>10%</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Repuestos y garantías</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 </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rowSpan="2">
                  <a:txBody>
                    <a:bodyPr/>
                    <a:lstStyle/>
                    <a:p>
                      <a:pPr algn="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Disponibilidad de repuestos</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55%</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120833">
                <a:tc vMerge="1">
                  <a:txBody>
                    <a:bodyPr/>
                    <a:lstStyle/>
                    <a:p>
                      <a:endParaRPr lang="es-ES"/>
                    </a:p>
                  </a:txBody>
                  <a:tcPr/>
                </a:tc>
                <a:tc>
                  <a:txBody>
                    <a:bodyPr/>
                    <a:lstStyle/>
                    <a:p>
                      <a:pPr>
                        <a:lnSpc>
                          <a:spcPct val="100000"/>
                        </a:lnSpc>
                        <a:spcAft>
                          <a:spcPts val="0"/>
                        </a:spcAft>
                      </a:pPr>
                      <a:r>
                        <a:rPr lang="es-EC" sz="1200">
                          <a:effectLst/>
                        </a:rPr>
                        <a:t>Tiempos de respuesta</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45%</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a:effectLst/>
                        </a:rPr>
                        <a:t> </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ES"/>
                    </a:p>
                  </a:txBody>
                  <a:tcPr/>
                </a:tc>
              </a:tr>
              <a:tr h="252536">
                <a:tc>
                  <a:txBody>
                    <a:bodyPr/>
                    <a:lstStyle/>
                    <a:p>
                      <a:pPr algn="r">
                        <a:lnSpc>
                          <a:spcPct val="100000"/>
                        </a:lnSpc>
                        <a:spcAft>
                          <a:spcPts val="0"/>
                        </a:spcAft>
                      </a:pPr>
                      <a:r>
                        <a:rPr lang="es-EC" sz="1200">
                          <a:effectLst/>
                        </a:rPr>
                        <a:t>30%</a:t>
                      </a:r>
                      <a:endParaRPr lang="es-EC" sz="120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dirty="0">
                          <a:effectLst/>
                        </a:rPr>
                        <a:t>Precio</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 </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dirty="0">
                          <a:effectLst/>
                        </a:rPr>
                        <a:t> </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dirty="0">
                          <a:effectLst/>
                        </a:rPr>
                        <a:t> </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spcAft>
                          <a:spcPts val="0"/>
                        </a:spcAft>
                      </a:pPr>
                      <a:r>
                        <a:rPr lang="es-EC" sz="1200" dirty="0">
                          <a:effectLst/>
                        </a:rPr>
                        <a:t> </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s-EC" sz="1200" dirty="0">
                          <a:effectLst/>
                        </a:rPr>
                        <a:t>ECONÓMICO (30%)</a:t>
                      </a:r>
                      <a:endParaRPr lang="es-EC" sz="1200" dirty="0">
                        <a:effectLst/>
                        <a:latin typeface="Arial"/>
                        <a:ea typeface="Calibri"/>
                        <a:cs typeface="Times New Roman"/>
                      </a:endParaRPr>
                    </a:p>
                  </a:txBody>
                  <a:tcPr marL="19967" marR="19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6" name="5 Flecha doblada hacia arriba"/>
          <p:cNvSpPr/>
          <p:nvPr/>
        </p:nvSpPr>
        <p:spPr>
          <a:xfrm rot="5400000">
            <a:off x="1511704" y="2384841"/>
            <a:ext cx="719993" cy="1656184"/>
          </a:xfrm>
          <a:prstGeom prst="bentUpArrow">
            <a:avLst>
              <a:gd name="adj1" fmla="val 25960"/>
              <a:gd name="adj2" fmla="val 25000"/>
              <a:gd name="adj3" fmla="val 25000"/>
            </a:avLst>
          </a:prstGeom>
          <a:solidFill>
            <a:srgbClr val="FFC000"/>
          </a:solidFill>
        </p:spPr>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061405769"/>
              </p:ext>
            </p:extLst>
          </p:nvPr>
        </p:nvGraphicFramePr>
        <p:xfrm>
          <a:off x="2298444" y="5799544"/>
          <a:ext cx="5400600" cy="731520"/>
        </p:xfrm>
        <a:graphic>
          <a:graphicData uri="http://schemas.openxmlformats.org/drawingml/2006/table">
            <a:tbl>
              <a:tblPr firstRow="1" firstCol="1" bandRow="1">
                <a:tableStyleId>{5202B0CA-FC54-4496-8BCA-5EF66A818D29}</a:tableStyleId>
              </a:tblPr>
              <a:tblGrid>
                <a:gridCol w="1368152"/>
                <a:gridCol w="792088"/>
                <a:gridCol w="864096"/>
                <a:gridCol w="504056"/>
                <a:gridCol w="864096"/>
                <a:gridCol w="1008112"/>
              </a:tblGrid>
              <a:tr h="243840">
                <a:tc>
                  <a:txBody>
                    <a:bodyPr/>
                    <a:lstStyle/>
                    <a:p>
                      <a:pPr marL="0" algn="ctr" defTabSz="914400" rtl="0" eaLnBrk="1" latinLnBrk="0" hangingPunct="1">
                        <a:lnSpc>
                          <a:spcPct val="100000"/>
                        </a:lnSpc>
                        <a:spcAft>
                          <a:spcPts val="0"/>
                        </a:spcAft>
                      </a:pPr>
                      <a:r>
                        <a:rPr lang="es-ES" sz="1600" b="1" kern="1200" dirty="0">
                          <a:effectLst/>
                        </a:rPr>
                        <a:t>--</a:t>
                      </a:r>
                      <a:endParaRPr lang="es-EC" sz="1600" b="1" kern="1200" dirty="0">
                        <a:solidFill>
                          <a:schemeClr val="dk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600" b="1" kern="1200">
                          <a:effectLst/>
                        </a:rPr>
                        <a:t>1</a:t>
                      </a:r>
                      <a:endParaRPr lang="es-EC" sz="1600" b="1"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600" b="1" kern="1200" dirty="0">
                          <a:effectLst/>
                        </a:rPr>
                        <a:t>2</a:t>
                      </a:r>
                      <a:endParaRPr lang="es-EC" sz="1600" b="1"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600" b="1" kern="1200">
                          <a:effectLst/>
                        </a:rPr>
                        <a:t>…</a:t>
                      </a:r>
                      <a:endParaRPr lang="es-EC" sz="1600" b="1"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600" b="1" kern="1200">
                          <a:effectLst/>
                        </a:rPr>
                        <a:t>9</a:t>
                      </a:r>
                      <a:endParaRPr lang="es-EC" sz="1600" b="1"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600" b="1" kern="1200" dirty="0">
                          <a:effectLst/>
                        </a:rPr>
                        <a:t>10</a:t>
                      </a:r>
                      <a:endParaRPr lang="es-EC" sz="1600" b="1"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algn="ctr" defTabSz="914400" rtl="0" eaLnBrk="1" latinLnBrk="0" hangingPunct="1">
                        <a:lnSpc>
                          <a:spcPct val="100000"/>
                        </a:lnSpc>
                        <a:spcAft>
                          <a:spcPts val="0"/>
                        </a:spcAft>
                      </a:pPr>
                      <a:r>
                        <a:rPr lang="es-ES" sz="1600" b="1" kern="1200" dirty="0">
                          <a:effectLst/>
                        </a:rPr>
                        <a:t>No tiene conocimiento</a:t>
                      </a:r>
                      <a:endParaRPr lang="es-EC" sz="1600" b="1" kern="1200" dirty="0">
                        <a:solidFill>
                          <a:schemeClr val="dk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600" b="1" kern="1200" dirty="0">
                          <a:effectLst/>
                        </a:rPr>
                        <a:t>Pésimo</a:t>
                      </a:r>
                      <a:endParaRPr lang="es-EC" sz="1600" b="1"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600" b="1" kern="1200" dirty="0">
                          <a:effectLst/>
                        </a:rPr>
                        <a:t> </a:t>
                      </a:r>
                      <a:endParaRPr lang="es-EC" sz="1600" b="1"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600" b="1" kern="1200" dirty="0">
                          <a:effectLst/>
                        </a:rPr>
                        <a:t> </a:t>
                      </a:r>
                      <a:endParaRPr lang="es-EC" sz="1600" b="1"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600" b="1" kern="1200" dirty="0">
                          <a:effectLst/>
                        </a:rPr>
                        <a:t> </a:t>
                      </a:r>
                      <a:endParaRPr lang="es-EC" sz="1600" b="1"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600" b="1" kern="1200" dirty="0">
                          <a:effectLst/>
                        </a:rPr>
                        <a:t>Excelente</a:t>
                      </a:r>
                      <a:endParaRPr lang="es-EC" sz="1600" b="1"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2" name="1 Rectángulo"/>
          <p:cNvSpPr/>
          <p:nvPr/>
        </p:nvSpPr>
        <p:spPr>
          <a:xfrm>
            <a:off x="167059" y="3789041"/>
            <a:ext cx="2028677"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800" b="1" dirty="0">
                <a:latin typeface="Eras Medium ITC" pitchFamily="34" charset="0"/>
              </a:rPr>
              <a:t>Forma de evaluación</a:t>
            </a:r>
            <a:endParaRPr lang="es-EC" sz="2800" dirty="0"/>
          </a:p>
        </p:txBody>
      </p:sp>
      <p:sp>
        <p:nvSpPr>
          <p:cNvPr id="3" name="2 Rectángulo"/>
          <p:cNvSpPr/>
          <p:nvPr/>
        </p:nvSpPr>
        <p:spPr>
          <a:xfrm>
            <a:off x="179512" y="5241974"/>
            <a:ext cx="1548172"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b="1" dirty="0">
                <a:latin typeface="Eras Medium ITC" pitchFamily="34" charset="0"/>
              </a:rPr>
              <a:t>Estudio de mercado exploratorio</a:t>
            </a:r>
          </a:p>
        </p:txBody>
      </p:sp>
      <p:sp>
        <p:nvSpPr>
          <p:cNvPr id="10" name="9 Rectángulo"/>
          <p:cNvSpPr/>
          <p:nvPr/>
        </p:nvSpPr>
        <p:spPr>
          <a:xfrm>
            <a:off x="2298444" y="5229200"/>
            <a:ext cx="328166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S" b="1" dirty="0">
                <a:latin typeface="Eras Medium ITC" pitchFamily="34" charset="0"/>
              </a:rPr>
              <a:t>Escala de calificación continua</a:t>
            </a:r>
            <a:endParaRPr lang="es-EC" b="1" dirty="0">
              <a:latin typeface="Eras Medium ITC" pitchFamily="34" charset="0"/>
            </a:endParaRPr>
          </a:p>
        </p:txBody>
      </p:sp>
      <p:sp>
        <p:nvSpPr>
          <p:cNvPr id="12" name="11 Flecha abajo"/>
          <p:cNvSpPr/>
          <p:nvPr/>
        </p:nvSpPr>
        <p:spPr>
          <a:xfrm rot="16200000">
            <a:off x="1847891" y="5144997"/>
            <a:ext cx="335649" cy="504056"/>
          </a:xfrm>
          <a:prstGeom prst="downArrow">
            <a:avLst>
              <a:gd name="adj1" fmla="val 56812"/>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p:sp>
        <p:nvSpPr>
          <p:cNvPr id="13" name="12 Llamada rectangular redondeada"/>
          <p:cNvSpPr/>
          <p:nvPr/>
        </p:nvSpPr>
        <p:spPr>
          <a:xfrm flipV="1">
            <a:off x="5724128" y="1916832"/>
            <a:ext cx="2664296" cy="1080120"/>
          </a:xfrm>
          <a:prstGeom prst="wedgeRoundRectCallout">
            <a:avLst>
              <a:gd name="adj1" fmla="val -114684"/>
              <a:gd name="adj2" fmla="val 126320"/>
              <a:gd name="adj3" fmla="val 16667"/>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just">
              <a:spcBef>
                <a:spcPct val="20000"/>
              </a:spcBef>
              <a:buFont typeface="Arial" pitchFamily="34" charset="0"/>
              <a:buNone/>
            </a:pPr>
            <a:endParaRPr lang="es-E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Eras Medium ITC" pitchFamily="34"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2904934561"/>
              </p:ext>
            </p:extLst>
          </p:nvPr>
        </p:nvGraphicFramePr>
        <p:xfrm>
          <a:off x="5796136" y="2010544"/>
          <a:ext cx="2520280" cy="914400"/>
        </p:xfrm>
        <a:graphic>
          <a:graphicData uri="http://schemas.openxmlformats.org/drawingml/2006/table">
            <a:tbl>
              <a:tblPr firstRow="1" firstCol="1" bandRow="1">
                <a:tableStyleId>{5202B0CA-FC54-4496-8BCA-5EF66A818D29}</a:tableStyleId>
              </a:tblPr>
              <a:tblGrid>
                <a:gridCol w="792088"/>
                <a:gridCol w="576064"/>
                <a:gridCol w="576064"/>
                <a:gridCol w="576064"/>
              </a:tblGrid>
              <a:tr h="144000">
                <a:tc>
                  <a:txBody>
                    <a:bodyPr/>
                    <a:lstStyle/>
                    <a:p>
                      <a:pPr marL="0" algn="ctr" defTabSz="914400" rtl="0" eaLnBrk="1" latinLnBrk="0" hangingPunct="1">
                        <a:lnSpc>
                          <a:spcPct val="100000"/>
                        </a:lnSpc>
                        <a:spcAft>
                          <a:spcPts val="0"/>
                        </a:spcAft>
                      </a:pPr>
                      <a:r>
                        <a:rPr lang="es-EC" sz="1000" kern="1200" dirty="0">
                          <a:effectLst/>
                        </a:rPr>
                        <a:t>Embrague</a:t>
                      </a:r>
                      <a:endParaRPr lang="es-EC" sz="1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dirty="0" smtClean="0">
                          <a:solidFill>
                            <a:schemeClr val="lt1"/>
                          </a:solidFill>
                          <a:effectLst/>
                          <a:latin typeface="+mn-lt"/>
                          <a:ea typeface="+mn-ea"/>
                          <a:cs typeface="+mn-cs"/>
                        </a:rPr>
                        <a:t>PREGIO</a:t>
                      </a:r>
                      <a:endParaRPr lang="es-EC" sz="1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dirty="0" smtClean="0">
                          <a:solidFill>
                            <a:schemeClr val="lt1"/>
                          </a:solidFill>
                          <a:effectLst/>
                          <a:latin typeface="+mn-lt"/>
                          <a:ea typeface="+mn-ea"/>
                          <a:cs typeface="+mn-cs"/>
                        </a:rPr>
                        <a:t>H1</a:t>
                      </a:r>
                      <a:endParaRPr lang="es-EC" sz="1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dirty="0" smtClean="0">
                          <a:solidFill>
                            <a:schemeClr val="bg1"/>
                          </a:solidFill>
                          <a:effectLst/>
                          <a:latin typeface="+mn-lt"/>
                          <a:ea typeface="+mn-ea"/>
                          <a:cs typeface="+mn-cs"/>
                        </a:rPr>
                        <a:t>N200</a:t>
                      </a:r>
                      <a:endParaRPr lang="es-EC" sz="1000" kern="1200" dirty="0">
                        <a:solidFill>
                          <a:schemeClr val="bg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4000">
                <a:tc>
                  <a:txBody>
                    <a:bodyPr/>
                    <a:lstStyle/>
                    <a:p>
                      <a:pPr marL="0" algn="ctr" defTabSz="914400" rtl="0" eaLnBrk="1" latinLnBrk="0" hangingPunct="1">
                        <a:lnSpc>
                          <a:spcPct val="100000"/>
                        </a:lnSpc>
                        <a:spcAft>
                          <a:spcPts val="0"/>
                        </a:spcAft>
                      </a:pPr>
                      <a:r>
                        <a:rPr lang="es-EC" sz="1000" kern="1200" dirty="0">
                          <a:effectLst/>
                        </a:rPr>
                        <a:t>Evaluador 1</a:t>
                      </a:r>
                      <a:endParaRPr lang="es-EC" sz="1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dirty="0">
                          <a:effectLst/>
                        </a:rPr>
                        <a:t>8</a:t>
                      </a:r>
                      <a:endParaRPr lang="es-EC" sz="1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a:effectLst/>
                        </a:rPr>
                        <a:t>9</a:t>
                      </a:r>
                      <a:endParaRPr lang="es-EC" sz="1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a:effectLst/>
                        </a:rPr>
                        <a:t>10</a:t>
                      </a:r>
                      <a:endParaRPr lang="es-EC" sz="1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4000">
                <a:tc>
                  <a:txBody>
                    <a:bodyPr/>
                    <a:lstStyle/>
                    <a:p>
                      <a:pPr marL="0" algn="ctr" defTabSz="914400" rtl="0" eaLnBrk="1" latinLnBrk="0" hangingPunct="1">
                        <a:lnSpc>
                          <a:spcPct val="100000"/>
                        </a:lnSpc>
                        <a:spcAft>
                          <a:spcPts val="0"/>
                        </a:spcAft>
                      </a:pPr>
                      <a:r>
                        <a:rPr lang="es-EC" sz="1000" kern="1200" dirty="0">
                          <a:effectLst/>
                        </a:rPr>
                        <a:t>Evaluador 2</a:t>
                      </a:r>
                      <a:endParaRPr lang="es-EC" sz="1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dirty="0">
                          <a:effectLst/>
                        </a:rPr>
                        <a:t>8</a:t>
                      </a:r>
                      <a:endParaRPr lang="es-EC" sz="1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dirty="0">
                          <a:effectLst/>
                        </a:rPr>
                        <a:t>8</a:t>
                      </a:r>
                      <a:endParaRPr lang="es-EC" sz="1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a:effectLst/>
                        </a:rPr>
                        <a:t>7</a:t>
                      </a:r>
                      <a:endParaRPr lang="es-EC" sz="1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4000">
                <a:tc>
                  <a:txBody>
                    <a:bodyPr/>
                    <a:lstStyle/>
                    <a:p>
                      <a:pPr marL="0" algn="ctr" defTabSz="914400" rtl="0" eaLnBrk="1" latinLnBrk="0" hangingPunct="1">
                        <a:lnSpc>
                          <a:spcPct val="100000"/>
                        </a:lnSpc>
                        <a:spcAft>
                          <a:spcPts val="0"/>
                        </a:spcAft>
                      </a:pPr>
                      <a:r>
                        <a:rPr lang="es-EC" sz="1000" kern="1200">
                          <a:effectLst/>
                        </a:rPr>
                        <a:t>Evaluador 3</a:t>
                      </a:r>
                      <a:endParaRPr lang="es-EC" sz="1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dirty="0">
                          <a:effectLst/>
                        </a:rPr>
                        <a:t>10</a:t>
                      </a:r>
                      <a:endParaRPr lang="es-EC" sz="1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dirty="0">
                          <a:effectLst/>
                        </a:rPr>
                        <a:t>8</a:t>
                      </a:r>
                      <a:endParaRPr lang="es-EC" sz="1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dirty="0">
                          <a:effectLst/>
                        </a:rPr>
                        <a:t>--</a:t>
                      </a:r>
                      <a:endParaRPr lang="es-EC" sz="1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4000">
                <a:tc>
                  <a:txBody>
                    <a:bodyPr/>
                    <a:lstStyle/>
                    <a:p>
                      <a:pPr marL="0" algn="ctr" defTabSz="914400" rtl="0" eaLnBrk="1" latinLnBrk="0" hangingPunct="1">
                        <a:lnSpc>
                          <a:spcPct val="100000"/>
                        </a:lnSpc>
                        <a:spcAft>
                          <a:spcPts val="0"/>
                        </a:spcAft>
                      </a:pPr>
                      <a:r>
                        <a:rPr lang="es-EC" sz="1000" kern="1200">
                          <a:effectLst/>
                        </a:rPr>
                        <a:t>Evaluador 4</a:t>
                      </a:r>
                      <a:endParaRPr lang="es-EC" sz="1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a:effectLst/>
                        </a:rPr>
                        <a:t>9</a:t>
                      </a:r>
                      <a:endParaRPr lang="es-EC" sz="1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a:effectLst/>
                        </a:rPr>
                        <a:t>9</a:t>
                      </a:r>
                      <a:endParaRPr lang="es-EC" sz="1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dirty="0">
                          <a:effectLst/>
                        </a:rPr>
                        <a:t>9</a:t>
                      </a:r>
                      <a:endParaRPr lang="es-EC" sz="1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4000">
                <a:tc>
                  <a:txBody>
                    <a:bodyPr/>
                    <a:lstStyle/>
                    <a:p>
                      <a:pPr marL="0" algn="ctr" defTabSz="914400" rtl="0" eaLnBrk="1" latinLnBrk="0" hangingPunct="1">
                        <a:lnSpc>
                          <a:spcPct val="100000"/>
                        </a:lnSpc>
                        <a:spcAft>
                          <a:spcPts val="0"/>
                        </a:spcAft>
                      </a:pPr>
                      <a:r>
                        <a:rPr lang="es-EC" sz="1000" kern="1200">
                          <a:effectLst/>
                        </a:rPr>
                        <a:t>PROMEDIO</a:t>
                      </a:r>
                      <a:endParaRPr lang="es-EC" sz="1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dirty="0">
                          <a:effectLst/>
                        </a:rPr>
                        <a:t>8.75</a:t>
                      </a:r>
                      <a:endParaRPr lang="es-EC" sz="1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a:effectLst/>
                        </a:rPr>
                        <a:t>8.50</a:t>
                      </a:r>
                      <a:endParaRPr lang="es-EC" sz="1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000" kern="1200" dirty="0">
                          <a:effectLst/>
                        </a:rPr>
                        <a:t>8.67</a:t>
                      </a:r>
                      <a:endParaRPr lang="es-EC" sz="1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67331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25000">
              <a:schemeClr val="accent3">
                <a:lumMod val="60000"/>
                <a:lumOff val="40000"/>
              </a:schemeClr>
            </a:gs>
            <a:gs pos="75000">
              <a:schemeClr val="bg1"/>
            </a:gs>
            <a:gs pos="50000">
              <a:schemeClr val="accent3">
                <a:lumMod val="20000"/>
                <a:lumOff val="80000"/>
              </a:schemeClr>
            </a:gs>
          </a:gsLst>
          <a:lin ang="108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27684" y="256270"/>
            <a:ext cx="6336704" cy="1228513"/>
          </a:xfrm>
        </p:spPr>
        <p:style>
          <a:lnRef idx="2">
            <a:schemeClr val="accent2"/>
          </a:lnRef>
          <a:fillRef idx="1">
            <a:schemeClr val="lt1"/>
          </a:fillRef>
          <a:effectRef idx="0">
            <a:schemeClr val="accent2"/>
          </a:effectRef>
          <a:fontRef idx="minor">
            <a:schemeClr val="dk1"/>
          </a:fontRef>
        </p:style>
        <p:txBody>
          <a:bodyPr>
            <a:noAutofit/>
          </a:bodyPr>
          <a:lstStyle/>
          <a:p>
            <a:pPr marL="0" indent="0"/>
            <a:r>
              <a:rPr lang="es-EC" sz="4000" b="1" dirty="0" smtClean="0">
                <a:latin typeface="Eras Medium ITC" pitchFamily="34" charset="0"/>
              </a:rPr>
              <a:t>Modelo de función lineal adaptado al proyecto</a:t>
            </a:r>
            <a:endParaRPr lang="es-ES" sz="4000" b="1" dirty="0" smtClean="0">
              <a:latin typeface="Eras Medium ITC" pitchFamily="34" charset="0"/>
            </a:endParaRPr>
          </a:p>
        </p:txBody>
      </p: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Tabla"/>
          <p:cNvGraphicFramePr>
            <a:graphicFrameLocks noGrp="1"/>
          </p:cNvGraphicFramePr>
          <p:nvPr>
            <p:extLst>
              <p:ext uri="{D42A27DB-BD31-4B8C-83A1-F6EECF244321}">
                <p14:modId xmlns:p14="http://schemas.microsoft.com/office/powerpoint/2010/main" val="3850852852"/>
              </p:ext>
            </p:extLst>
          </p:nvPr>
        </p:nvGraphicFramePr>
        <p:xfrm>
          <a:off x="799455" y="3140968"/>
          <a:ext cx="3196481" cy="2560320"/>
        </p:xfrm>
        <a:graphic>
          <a:graphicData uri="http://schemas.openxmlformats.org/drawingml/2006/table">
            <a:tbl>
              <a:tblPr firstRow="1" firstCol="1" bandRow="1">
                <a:tableStyleId>{5202B0CA-FC54-4496-8BCA-5EF66A818D29}</a:tableStyleId>
              </a:tblPr>
              <a:tblGrid>
                <a:gridCol w="3196481"/>
              </a:tblGrid>
              <a:tr h="200025">
                <a:tc>
                  <a:txBody>
                    <a:bodyPr/>
                    <a:lstStyle/>
                    <a:p>
                      <a:pPr marL="0" algn="ctr" defTabSz="914400" rtl="0" eaLnBrk="1" latinLnBrk="0" hangingPunct="1">
                        <a:lnSpc>
                          <a:spcPct val="100000"/>
                        </a:lnSpc>
                        <a:spcAft>
                          <a:spcPts val="0"/>
                        </a:spcAft>
                      </a:pPr>
                      <a:r>
                        <a:rPr lang="es-EC" sz="2800" kern="1200" dirty="0">
                          <a:effectLst/>
                        </a:rPr>
                        <a:t>COSTOS FIJOS</a:t>
                      </a:r>
                      <a:endParaRPr lang="es-EC" sz="2800" kern="1200" dirty="0">
                        <a:solidFill>
                          <a:schemeClr val="dk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0025">
                <a:tc>
                  <a:txBody>
                    <a:bodyPr/>
                    <a:lstStyle/>
                    <a:p>
                      <a:pPr marL="0" algn="ctr" defTabSz="914400" rtl="0" eaLnBrk="1" latinLnBrk="0" hangingPunct="1">
                        <a:lnSpc>
                          <a:spcPct val="100000"/>
                        </a:lnSpc>
                        <a:spcAft>
                          <a:spcPts val="0"/>
                        </a:spcAft>
                      </a:pPr>
                      <a:r>
                        <a:rPr lang="es-EC" sz="2800" kern="1200" dirty="0" smtClean="0">
                          <a:effectLst/>
                        </a:rPr>
                        <a:t>Cuota</a:t>
                      </a:r>
                      <a:r>
                        <a:rPr lang="es-EC" sz="2800" kern="1200" baseline="0" dirty="0" smtClean="0">
                          <a:effectLst/>
                        </a:rPr>
                        <a:t> del v</a:t>
                      </a:r>
                      <a:r>
                        <a:rPr lang="es-EC" sz="2800" kern="1200" dirty="0" smtClean="0">
                          <a:effectLst/>
                        </a:rPr>
                        <a:t>ehículo</a:t>
                      </a:r>
                      <a:endParaRPr lang="es-EC" sz="2800" kern="1200" dirty="0">
                        <a:solidFill>
                          <a:schemeClr val="dk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0025">
                <a:tc>
                  <a:txBody>
                    <a:bodyPr/>
                    <a:lstStyle/>
                    <a:p>
                      <a:pPr marL="0" algn="ctr" defTabSz="914400" rtl="0" eaLnBrk="1" latinLnBrk="0" hangingPunct="1">
                        <a:lnSpc>
                          <a:spcPct val="100000"/>
                        </a:lnSpc>
                        <a:spcAft>
                          <a:spcPts val="0"/>
                        </a:spcAft>
                      </a:pPr>
                      <a:r>
                        <a:rPr lang="es-EC" sz="2800" kern="1200" dirty="0" smtClean="0">
                          <a:effectLst/>
                        </a:rPr>
                        <a:t>Matrícula</a:t>
                      </a:r>
                      <a:endParaRPr lang="es-EC" sz="2800" kern="1200" dirty="0">
                        <a:solidFill>
                          <a:schemeClr val="dk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0025">
                <a:tc>
                  <a:txBody>
                    <a:bodyPr/>
                    <a:lstStyle/>
                    <a:p>
                      <a:pPr marL="0" algn="ctr" defTabSz="914400" rtl="0" eaLnBrk="1" latinLnBrk="0" hangingPunct="1">
                        <a:lnSpc>
                          <a:spcPct val="100000"/>
                        </a:lnSpc>
                        <a:spcAft>
                          <a:spcPts val="0"/>
                        </a:spcAft>
                      </a:pPr>
                      <a:r>
                        <a:rPr lang="es-EC" sz="2800" kern="1200" dirty="0">
                          <a:effectLst/>
                        </a:rPr>
                        <a:t>Seguro</a:t>
                      </a:r>
                      <a:endParaRPr lang="es-EC" sz="2800" kern="1200" dirty="0">
                        <a:solidFill>
                          <a:schemeClr val="dk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0025">
                <a:tc>
                  <a:txBody>
                    <a:bodyPr/>
                    <a:lstStyle/>
                    <a:p>
                      <a:pPr marL="0" algn="ctr" defTabSz="914400" rtl="0" eaLnBrk="1" latinLnBrk="0" hangingPunct="1">
                        <a:lnSpc>
                          <a:spcPct val="100000"/>
                        </a:lnSpc>
                        <a:spcAft>
                          <a:spcPts val="0"/>
                        </a:spcAft>
                      </a:pPr>
                      <a:r>
                        <a:rPr lang="es-EC" sz="2800" kern="1200" dirty="0">
                          <a:effectLst/>
                        </a:rPr>
                        <a:t>Batería</a:t>
                      </a:r>
                      <a:endParaRPr lang="es-EC" sz="2800" kern="1200" dirty="0">
                        <a:solidFill>
                          <a:schemeClr val="dk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0025">
                <a:tc>
                  <a:txBody>
                    <a:bodyPr/>
                    <a:lstStyle/>
                    <a:p>
                      <a:pPr marL="0" algn="ctr" defTabSz="914400" rtl="0" eaLnBrk="1" latinLnBrk="0" hangingPunct="1">
                        <a:lnSpc>
                          <a:spcPct val="100000"/>
                        </a:lnSpc>
                        <a:spcAft>
                          <a:spcPts val="0"/>
                        </a:spcAft>
                      </a:pPr>
                      <a:r>
                        <a:rPr lang="es-EC" sz="2800" kern="1200" dirty="0">
                          <a:effectLst/>
                        </a:rPr>
                        <a:t>Sueldo chofer</a:t>
                      </a:r>
                      <a:endParaRPr lang="es-EC" sz="2800" kern="1200" dirty="0">
                        <a:solidFill>
                          <a:schemeClr val="dk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180955053"/>
              </p:ext>
            </p:extLst>
          </p:nvPr>
        </p:nvGraphicFramePr>
        <p:xfrm>
          <a:off x="4644008" y="3140968"/>
          <a:ext cx="3322712" cy="2560320"/>
        </p:xfrm>
        <a:graphic>
          <a:graphicData uri="http://schemas.openxmlformats.org/drawingml/2006/table">
            <a:tbl>
              <a:tblPr firstRow="1" firstCol="1" bandRow="1">
                <a:tableStyleId>{5202B0CA-FC54-4496-8BCA-5EF66A818D29}</a:tableStyleId>
              </a:tblPr>
              <a:tblGrid>
                <a:gridCol w="3322712"/>
              </a:tblGrid>
              <a:tr h="200025">
                <a:tc>
                  <a:txBody>
                    <a:bodyPr/>
                    <a:lstStyle/>
                    <a:p>
                      <a:pPr marL="0" algn="ctr" defTabSz="914400" rtl="0" eaLnBrk="1" latinLnBrk="0" hangingPunct="1">
                        <a:lnSpc>
                          <a:spcPct val="100000"/>
                        </a:lnSpc>
                        <a:spcAft>
                          <a:spcPts val="0"/>
                        </a:spcAft>
                      </a:pPr>
                      <a:r>
                        <a:rPr lang="es-EC" sz="2800" kern="1200" dirty="0" smtClean="0">
                          <a:effectLst/>
                        </a:rPr>
                        <a:t>COSTOS VARIABLES</a:t>
                      </a:r>
                      <a:endParaRPr lang="es-EC" sz="2800" b="1"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marL="0" algn="ctr" defTabSz="914400" rtl="0" eaLnBrk="1" latinLnBrk="0" hangingPunct="1">
                        <a:lnSpc>
                          <a:spcPct val="100000"/>
                        </a:lnSpc>
                        <a:spcAft>
                          <a:spcPts val="0"/>
                        </a:spcAft>
                      </a:pPr>
                      <a:r>
                        <a:rPr lang="es-EC" sz="2800" kern="1200" dirty="0">
                          <a:effectLst/>
                        </a:rPr>
                        <a:t>Costo mantenimiento x vehículo</a:t>
                      </a:r>
                      <a:endParaRPr lang="es-EC" sz="2800" b="1"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marL="0" algn="ctr" defTabSz="914400" rtl="0" eaLnBrk="1" latinLnBrk="0" hangingPunct="1">
                        <a:lnSpc>
                          <a:spcPct val="100000"/>
                        </a:lnSpc>
                        <a:spcAft>
                          <a:spcPts val="0"/>
                        </a:spcAft>
                      </a:pPr>
                      <a:r>
                        <a:rPr lang="es-EC" sz="2800" kern="1200" dirty="0">
                          <a:effectLst/>
                        </a:rPr>
                        <a:t>Costo </a:t>
                      </a:r>
                      <a:r>
                        <a:rPr lang="es-EC" sz="2800" kern="1200" dirty="0" smtClean="0">
                          <a:effectLst/>
                        </a:rPr>
                        <a:t>combustible</a:t>
                      </a:r>
                      <a:endParaRPr lang="es-EC" sz="2800" b="1"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0025">
                <a:tc>
                  <a:txBody>
                    <a:bodyPr/>
                    <a:lstStyle/>
                    <a:p>
                      <a:pPr marL="0" algn="ctr" defTabSz="914400" rtl="0" eaLnBrk="1" latinLnBrk="0" hangingPunct="1">
                        <a:lnSpc>
                          <a:spcPct val="100000"/>
                        </a:lnSpc>
                        <a:spcAft>
                          <a:spcPts val="0"/>
                        </a:spcAft>
                      </a:pPr>
                      <a:r>
                        <a:rPr lang="es-EC" sz="2800" kern="1200" dirty="0">
                          <a:effectLst/>
                        </a:rPr>
                        <a:t>Costo llantas</a:t>
                      </a:r>
                      <a:endParaRPr lang="es-EC" sz="2800" b="1"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3" name="2 CuadroTexto"/>
              <p:cNvSpPr txBox="1"/>
              <p:nvPr/>
            </p:nvSpPr>
            <p:spPr>
              <a:xfrm>
                <a:off x="683568" y="1983780"/>
                <a:ext cx="626469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14:m>
                  <m:oMath xmlns:m="http://schemas.openxmlformats.org/officeDocument/2006/math">
                    <m:r>
                      <a:rPr lang="es-ES">
                        <a:latin typeface="Cambria Math"/>
                      </a:rPr>
                      <m:t>𝐶𝑜𝑠𝑡𝑜</m:t>
                    </m:r>
                    <m:r>
                      <a:rPr lang="es-ES">
                        <a:latin typeface="Cambria Math"/>
                      </a:rPr>
                      <m:t> </m:t>
                    </m:r>
                    <m:r>
                      <a:rPr lang="es-ES">
                        <a:latin typeface="Cambria Math"/>
                      </a:rPr>
                      <m:t>𝑚𝑒𝑛𝑠𝑢𝑎𝑙</m:t>
                    </m:r>
                    <m:d>
                      <m:dPr>
                        <m:ctrlPr>
                          <a:rPr lang="es-EC" i="1">
                            <a:latin typeface="Cambria Math"/>
                          </a:rPr>
                        </m:ctrlPr>
                      </m:dPr>
                      <m:e>
                        <m:r>
                          <a:rPr lang="es-EC" i="1" dirty="0">
                            <a:latin typeface="Cambria Math"/>
                            <a:ea typeface="Calibri"/>
                            <a:cs typeface="Times New Roman"/>
                          </a:rPr>
                          <m:t>𝑋</m:t>
                        </m:r>
                      </m:e>
                    </m:d>
                    <m:r>
                      <a:rPr lang="es-ES">
                        <a:latin typeface="Cambria Math"/>
                      </a:rPr>
                      <m:t>=</m:t>
                    </m:r>
                    <m:r>
                      <a:rPr lang="es-ES">
                        <a:latin typeface="Cambria Math"/>
                      </a:rPr>
                      <m:t>𝐶𝑜𝑠𝑡𝑜𝐹𝑖𝑗𝑜</m:t>
                    </m:r>
                    <m:r>
                      <a:rPr lang="es-ES">
                        <a:latin typeface="Cambria Math"/>
                      </a:rPr>
                      <m:t>+</m:t>
                    </m:r>
                    <m:r>
                      <a:rPr lang="es-ES">
                        <a:latin typeface="Cambria Math"/>
                      </a:rPr>
                      <m:t>𝐶𝑜𝑠𝑡𝑜𝑉𝑎𝑟𝑖𝑎𝑏𝑙𝑒</m:t>
                    </m:r>
                  </m:oMath>
                </a14:m>
                <a:r>
                  <a:rPr lang="es-EC" dirty="0">
                    <a:latin typeface="Eras Medium ITC" pitchFamily="34" charset="0"/>
                    <a:ea typeface="Calibri"/>
                    <a:cs typeface="Times New Roman"/>
                  </a:rPr>
                  <a:t>*</a:t>
                </a:r>
                <a14:m>
                  <m:oMath xmlns:m="http://schemas.openxmlformats.org/officeDocument/2006/math">
                    <m:r>
                      <a:rPr lang="es-EC" i="1" dirty="0">
                        <a:latin typeface="Cambria Math"/>
                        <a:ea typeface="Calibri"/>
                        <a:cs typeface="Times New Roman"/>
                      </a:rPr>
                      <m:t>𝑋</m:t>
                    </m:r>
                  </m:oMath>
                </a14:m>
                <a:endParaRPr lang="es-EC" dirty="0">
                  <a:latin typeface="Eras Medium ITC" pitchFamily="34" charset="0"/>
                  <a:ea typeface="Calibri"/>
                  <a:cs typeface="Times New Roman"/>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683568" y="1983780"/>
                <a:ext cx="6264696" cy="369332"/>
              </a:xfrm>
              <a:prstGeom prst="rect">
                <a:avLst/>
              </a:prstGeom>
              <a:blipFill rotWithShape="1">
                <a:blip r:embed="rId3"/>
                <a:stretch>
                  <a:fillRect/>
                </a:stretch>
              </a:blipFill>
            </p:spPr>
            <p:txBody>
              <a:bodyPr/>
              <a:lstStyle/>
              <a:p>
                <a:r>
                  <a:rPr lang="es-EC">
                    <a:noFill/>
                  </a:rPr>
                  <a:t> </a:t>
                </a:r>
              </a:p>
            </p:txBody>
          </p:sp>
        </mc:Fallback>
      </mc:AlternateContent>
      <p:sp>
        <p:nvSpPr>
          <p:cNvPr id="6" name="5 Llamada de nube"/>
          <p:cNvSpPr/>
          <p:nvPr/>
        </p:nvSpPr>
        <p:spPr>
          <a:xfrm>
            <a:off x="7380312" y="1684854"/>
            <a:ext cx="1547664" cy="1512168"/>
          </a:xfrm>
          <a:prstGeom prst="cloudCallout">
            <a:avLst>
              <a:gd name="adj1" fmla="val -104669"/>
              <a:gd name="adj2" fmla="val -18127"/>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spcBef>
                <a:spcPct val="20000"/>
              </a:spcBef>
              <a:buFont typeface="Arial" pitchFamily="34" charset="0"/>
              <a:buNone/>
            </a:pPr>
            <a:r>
              <a:rPr lang="es-EC" sz="1050" b="1" dirty="0">
                <a:latin typeface="Eras Medium ITC" pitchFamily="34" charset="0"/>
              </a:rPr>
              <a:t>𝑋 representa el número kilómetros recorridos en un periodo de tiempo</a:t>
            </a:r>
          </a:p>
        </p:txBody>
      </p:sp>
      <p:sp>
        <p:nvSpPr>
          <p:cNvPr id="10" name="9 Flecha abajo"/>
          <p:cNvSpPr/>
          <p:nvPr/>
        </p:nvSpPr>
        <p:spPr>
          <a:xfrm rot="3019103">
            <a:off x="2966735" y="2114420"/>
            <a:ext cx="342038" cy="1228627"/>
          </a:xfrm>
          <a:prstGeom prst="downArrow">
            <a:avLst>
              <a:gd name="adj1" fmla="val 20296"/>
              <a:gd name="adj2" fmla="val 64064"/>
            </a:avLst>
          </a:prstGeom>
          <a:solidFill>
            <a:srgbClr val="FFFF00"/>
          </a:solidFill>
          <a:ln>
            <a:solidFill>
              <a:schemeClr val="tx1"/>
            </a:solidFill>
          </a:ln>
        </p:spPr>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p:sp>
        <p:nvSpPr>
          <p:cNvPr id="12" name="11 Flecha abajo"/>
          <p:cNvSpPr/>
          <p:nvPr/>
        </p:nvSpPr>
        <p:spPr>
          <a:xfrm rot="18654559">
            <a:off x="5461288" y="2096077"/>
            <a:ext cx="342038" cy="1228627"/>
          </a:xfrm>
          <a:prstGeom prst="downArrow">
            <a:avLst>
              <a:gd name="adj1" fmla="val 20296"/>
              <a:gd name="adj2" fmla="val 64064"/>
            </a:avLst>
          </a:prstGeom>
          <a:solidFill>
            <a:srgbClr val="FFFF00"/>
          </a:solidFill>
          <a:ln>
            <a:solidFill>
              <a:schemeClr val="tx1"/>
            </a:solidFill>
          </a:ln>
        </p:spPr>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mc:AlternateContent xmlns:mc="http://schemas.openxmlformats.org/markup-compatibility/2006" xmlns:a14="http://schemas.microsoft.com/office/drawing/2010/main">
        <mc:Choice Requires="a14">
          <p:sp>
            <p:nvSpPr>
              <p:cNvPr id="13" name="12 CuadroTexto"/>
              <p:cNvSpPr txBox="1"/>
              <p:nvPr/>
            </p:nvSpPr>
            <p:spPr>
              <a:xfrm>
                <a:off x="1419399" y="6028858"/>
                <a:ext cx="6264696"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14:m>
                  <m:oMathPara xmlns:m="http://schemas.openxmlformats.org/officeDocument/2006/math">
                    <m:oMathParaPr>
                      <m:jc m:val="center"/>
                    </m:oMathParaPr>
                    <m:oMath xmlns:m="http://schemas.openxmlformats.org/officeDocument/2006/math">
                      <m:r>
                        <a:rPr lang="es-ES" b="1" i="1">
                          <a:solidFill>
                            <a:schemeClr val="lt1"/>
                          </a:solidFill>
                          <a:latin typeface="Cambria Math"/>
                        </a:rPr>
                        <m:t>𝑽𝒂𝒍𝒐𝒓</m:t>
                      </m:r>
                      <m:r>
                        <a:rPr lang="es-ES" b="1" i="1">
                          <a:solidFill>
                            <a:schemeClr val="lt1"/>
                          </a:solidFill>
                          <a:latin typeface="Cambria Math"/>
                        </a:rPr>
                        <m:t> </m:t>
                      </m:r>
                      <m:r>
                        <a:rPr lang="es-ES" b="1" i="1">
                          <a:solidFill>
                            <a:schemeClr val="lt1"/>
                          </a:solidFill>
                          <a:latin typeface="Cambria Math"/>
                        </a:rPr>
                        <m:t>𝒅𝒆𝒍</m:t>
                      </m:r>
                      <m:r>
                        <a:rPr lang="es-ES" b="1" i="1">
                          <a:solidFill>
                            <a:schemeClr val="lt1"/>
                          </a:solidFill>
                          <a:latin typeface="Cambria Math"/>
                        </a:rPr>
                        <m:t> </m:t>
                      </m:r>
                      <m:r>
                        <a:rPr lang="es-ES" b="1" i="1">
                          <a:solidFill>
                            <a:schemeClr val="lt1"/>
                          </a:solidFill>
                          <a:latin typeface="Cambria Math"/>
                        </a:rPr>
                        <m:t>𝒔𝒆𝒓𝒗𝒊𝒄𝒊𝒐</m:t>
                      </m:r>
                      <m:r>
                        <a:rPr lang="es-ES" b="1" i="1">
                          <a:solidFill>
                            <a:schemeClr val="lt1"/>
                          </a:solidFill>
                          <a:latin typeface="Cambria Math"/>
                        </a:rPr>
                        <m:t>(</m:t>
                      </m:r>
                      <m:r>
                        <a:rPr lang="es-ES" b="1" i="1">
                          <a:solidFill>
                            <a:schemeClr val="lt1"/>
                          </a:solidFill>
                          <a:latin typeface="Cambria Math"/>
                        </a:rPr>
                        <m:t>𝑿</m:t>
                      </m:r>
                      <m:r>
                        <a:rPr lang="es-ES" b="1" i="1">
                          <a:solidFill>
                            <a:schemeClr val="lt1"/>
                          </a:solidFill>
                          <a:latin typeface="Cambria Math"/>
                        </a:rPr>
                        <m:t>)=</m:t>
                      </m:r>
                      <m:r>
                        <a:rPr lang="es-ES" b="1" i="1">
                          <a:solidFill>
                            <a:schemeClr val="lt1"/>
                          </a:solidFill>
                          <a:latin typeface="Cambria Math"/>
                        </a:rPr>
                        <m:t>𝟏</m:t>
                      </m:r>
                      <m:r>
                        <a:rPr lang="es-ES" b="1" i="1">
                          <a:solidFill>
                            <a:schemeClr val="lt1"/>
                          </a:solidFill>
                          <a:latin typeface="Cambria Math"/>
                        </a:rPr>
                        <m:t>.</m:t>
                      </m:r>
                      <m:r>
                        <a:rPr lang="es-ES" b="1" i="1">
                          <a:solidFill>
                            <a:schemeClr val="lt1"/>
                          </a:solidFill>
                          <a:latin typeface="Cambria Math"/>
                        </a:rPr>
                        <m:t>𝟏𝟓</m:t>
                      </m:r>
                      <m:r>
                        <a:rPr lang="es-ES" b="1" i="1">
                          <a:solidFill>
                            <a:schemeClr val="lt1"/>
                          </a:solidFill>
                          <a:latin typeface="Cambria Math"/>
                        </a:rPr>
                        <m:t>∗</m:t>
                      </m:r>
                      <m:r>
                        <a:rPr lang="es-ES" b="1" i="1">
                          <a:solidFill>
                            <a:schemeClr val="lt1"/>
                          </a:solidFill>
                          <a:latin typeface="Cambria Math"/>
                        </a:rPr>
                        <m:t>𝑪𝒐𝒔𝒕𝒐</m:t>
                      </m:r>
                      <m:r>
                        <a:rPr lang="es-ES" b="1" i="1">
                          <a:solidFill>
                            <a:schemeClr val="lt1"/>
                          </a:solidFill>
                          <a:latin typeface="Cambria Math"/>
                        </a:rPr>
                        <m:t> </m:t>
                      </m:r>
                      <m:r>
                        <a:rPr lang="es-ES" b="1" i="1">
                          <a:solidFill>
                            <a:schemeClr val="lt1"/>
                          </a:solidFill>
                          <a:latin typeface="Cambria Math"/>
                        </a:rPr>
                        <m:t>𝒎𝒆𝒏𝒔𝒖𝒂𝒍</m:t>
                      </m:r>
                      <m:r>
                        <a:rPr lang="es-ES" b="1" i="1">
                          <a:solidFill>
                            <a:schemeClr val="lt1"/>
                          </a:solidFill>
                          <a:latin typeface="Cambria Math"/>
                        </a:rPr>
                        <m:t>(</m:t>
                      </m:r>
                      <m:r>
                        <a:rPr lang="es-ES" b="1" i="1">
                          <a:solidFill>
                            <a:schemeClr val="lt1"/>
                          </a:solidFill>
                          <a:latin typeface="Cambria Math"/>
                        </a:rPr>
                        <m:t>𝑿</m:t>
                      </m:r>
                      <m:r>
                        <a:rPr lang="es-ES" b="1" i="1">
                          <a:solidFill>
                            <a:schemeClr val="lt1"/>
                          </a:solidFill>
                          <a:latin typeface="Cambria Math"/>
                        </a:rPr>
                        <m:t>)</m:t>
                      </m:r>
                    </m:oMath>
                  </m:oMathPara>
                </a14:m>
                <a:endParaRPr lang="es-EC" b="1" dirty="0">
                  <a:latin typeface="Eras Medium ITC" pitchFamily="34" charset="0"/>
                  <a:ea typeface="Calibri"/>
                  <a:cs typeface="Times New Roman"/>
                </a:endParaRPr>
              </a:p>
            </p:txBody>
          </p:sp>
        </mc:Choice>
        <mc:Fallback xmlns="">
          <p:sp>
            <p:nvSpPr>
              <p:cNvPr id="13" name="12 CuadroTexto"/>
              <p:cNvSpPr txBox="1">
                <a:spLocks noRot="1" noChangeAspect="1" noMove="1" noResize="1" noEditPoints="1" noAdjustHandles="1" noChangeArrowheads="1" noChangeShapeType="1" noTextEdit="1"/>
              </p:cNvSpPr>
              <p:nvPr/>
            </p:nvSpPr>
            <p:spPr>
              <a:xfrm>
                <a:off x="1419399" y="6028858"/>
                <a:ext cx="6264696" cy="369332"/>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76136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grpSp>
        <p:nvGrpSpPr>
          <p:cNvPr id="87" name="Group 6"/>
          <p:cNvGrpSpPr>
            <a:grpSpLocks/>
          </p:cNvGrpSpPr>
          <p:nvPr/>
        </p:nvGrpSpPr>
        <p:grpSpPr bwMode="auto">
          <a:xfrm>
            <a:off x="5364086" y="125485"/>
            <a:ext cx="3132000" cy="3204000"/>
            <a:chOff x="2880" y="1315"/>
            <a:chExt cx="2268" cy="2312"/>
          </a:xfrm>
        </p:grpSpPr>
        <p:sp>
          <p:nvSpPr>
            <p:cNvPr id="88" name="AutoShape 5"/>
            <p:cNvSpPr>
              <a:spLocks noChangeAspect="1" noChangeArrowheads="1" noTextEdit="1"/>
            </p:cNvSpPr>
            <p:nvPr/>
          </p:nvSpPr>
          <p:spPr bwMode="auto">
            <a:xfrm>
              <a:off x="2880" y="1315"/>
              <a:ext cx="2268" cy="2268"/>
            </a:xfrm>
            <a:prstGeom prst="rect">
              <a:avLst/>
            </a:prstGeom>
            <a:solidFill>
              <a:srgbClr val="FFFFFF"/>
            </a:solidFill>
            <a:ln w="19050">
              <a:solidFill>
                <a:schemeClr val="tx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89" name="Freeform 7"/>
            <p:cNvSpPr>
              <a:spLocks/>
            </p:cNvSpPr>
            <p:nvPr/>
          </p:nvSpPr>
          <p:spPr bwMode="auto">
            <a:xfrm>
              <a:off x="3647" y="1910"/>
              <a:ext cx="129" cy="133"/>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2"/>
                    <a:pt x="81" y="0"/>
                    <a:pt x="181" y="0"/>
                  </a:cubicBezTo>
                  <a:cubicBezTo>
                    <a:pt x="281" y="0"/>
                    <a:pt x="362" y="82"/>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90" name="Freeform 8"/>
            <p:cNvSpPr>
              <a:spLocks/>
            </p:cNvSpPr>
            <p:nvPr/>
          </p:nvSpPr>
          <p:spPr bwMode="auto">
            <a:xfrm>
              <a:off x="3647" y="1910"/>
              <a:ext cx="129" cy="133"/>
            </a:xfrm>
            <a:custGeom>
              <a:avLst/>
              <a:gdLst>
                <a:gd name="T0" fmla="*/ 0 w 129"/>
                <a:gd name="T1" fmla="*/ 67 h 133"/>
                <a:gd name="T2" fmla="*/ 64 w 129"/>
                <a:gd name="T3" fmla="*/ 0 h 133"/>
                <a:gd name="T4" fmla="*/ 129 w 129"/>
                <a:gd name="T5" fmla="*/ 67 h 133"/>
                <a:gd name="T6" fmla="*/ 129 w 129"/>
                <a:gd name="T7" fmla="*/ 67 h 133"/>
                <a:gd name="T8" fmla="*/ 64 w 129"/>
                <a:gd name="T9" fmla="*/ 133 h 133"/>
                <a:gd name="T10" fmla="*/ 0 w 129"/>
                <a:gd name="T11" fmla="*/ 67 h 133"/>
              </a:gdLst>
              <a:ahLst/>
              <a:cxnLst>
                <a:cxn ang="0">
                  <a:pos x="T0" y="T1"/>
                </a:cxn>
                <a:cxn ang="0">
                  <a:pos x="T2" y="T3"/>
                </a:cxn>
                <a:cxn ang="0">
                  <a:pos x="T4" y="T5"/>
                </a:cxn>
                <a:cxn ang="0">
                  <a:pos x="T6" y="T7"/>
                </a:cxn>
                <a:cxn ang="0">
                  <a:pos x="T8" y="T9"/>
                </a:cxn>
                <a:cxn ang="0">
                  <a:pos x="T10" y="T11"/>
                </a:cxn>
              </a:cxnLst>
              <a:rect l="0" t="0" r="r" b="b"/>
              <a:pathLst>
                <a:path w="129" h="133">
                  <a:moveTo>
                    <a:pt x="0" y="67"/>
                  </a:moveTo>
                  <a:cubicBezTo>
                    <a:pt x="0" y="30"/>
                    <a:pt x="29" y="0"/>
                    <a:pt x="64" y="0"/>
                  </a:cubicBezTo>
                  <a:cubicBezTo>
                    <a:pt x="100" y="0"/>
                    <a:pt x="129" y="30"/>
                    <a:pt x="129" y="67"/>
                  </a:cubicBezTo>
                  <a:cubicBezTo>
                    <a:pt x="129" y="67"/>
                    <a:pt x="129" y="67"/>
                    <a:pt x="129" y="67"/>
                  </a:cubicBezTo>
                  <a:cubicBezTo>
                    <a:pt x="129" y="104"/>
                    <a:pt x="100" y="133"/>
                    <a:pt x="64" y="133"/>
                  </a:cubicBezTo>
                  <a:cubicBezTo>
                    <a:pt x="29" y="133"/>
                    <a:pt x="0" y="104"/>
                    <a:pt x="0" y="67"/>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1" name="Freeform 9"/>
            <p:cNvSpPr>
              <a:spLocks noEditPoints="1"/>
            </p:cNvSpPr>
            <p:nvPr/>
          </p:nvSpPr>
          <p:spPr bwMode="auto">
            <a:xfrm>
              <a:off x="3710" y="1943"/>
              <a:ext cx="336" cy="67"/>
            </a:xfrm>
            <a:custGeom>
              <a:avLst/>
              <a:gdLst>
                <a:gd name="T0" fmla="*/ 942 w 942"/>
                <a:gd name="T1" fmla="*/ 92 h 182"/>
                <a:gd name="T2" fmla="*/ 852 w 942"/>
                <a:gd name="T3" fmla="*/ 1 h 182"/>
                <a:gd name="T4" fmla="*/ 761 w 942"/>
                <a:gd name="T5" fmla="*/ 92 h 182"/>
                <a:gd name="T6" fmla="*/ 761 w 942"/>
                <a:gd name="T7" fmla="*/ 92 h 182"/>
                <a:gd name="T8" fmla="*/ 852 w 942"/>
                <a:gd name="T9" fmla="*/ 182 h 182"/>
                <a:gd name="T10" fmla="*/ 942 w 942"/>
                <a:gd name="T11" fmla="*/ 92 h 182"/>
                <a:gd name="T12" fmla="*/ 192 w 942"/>
                <a:gd name="T13" fmla="*/ 176 h 182"/>
                <a:gd name="T14" fmla="*/ 192 w 942"/>
                <a:gd name="T15" fmla="*/ 0 h 182"/>
                <a:gd name="T16" fmla="*/ 0 w 942"/>
                <a:gd name="T17" fmla="*/ 96 h 182"/>
                <a:gd name="T18" fmla="*/ 192 w 942"/>
                <a:gd name="T19" fmla="*/ 1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182">
                  <a:moveTo>
                    <a:pt x="942" y="92"/>
                  </a:moveTo>
                  <a:cubicBezTo>
                    <a:pt x="942" y="42"/>
                    <a:pt x="902" y="1"/>
                    <a:pt x="852" y="1"/>
                  </a:cubicBezTo>
                  <a:cubicBezTo>
                    <a:pt x="801" y="1"/>
                    <a:pt x="761" y="42"/>
                    <a:pt x="761" y="92"/>
                  </a:cubicBezTo>
                  <a:cubicBezTo>
                    <a:pt x="761" y="92"/>
                    <a:pt x="761" y="92"/>
                    <a:pt x="761" y="92"/>
                  </a:cubicBezTo>
                  <a:cubicBezTo>
                    <a:pt x="761" y="142"/>
                    <a:pt x="801" y="182"/>
                    <a:pt x="852" y="182"/>
                  </a:cubicBezTo>
                  <a:cubicBezTo>
                    <a:pt x="902" y="182"/>
                    <a:pt x="942" y="142"/>
                    <a:pt x="942" y="92"/>
                  </a:cubicBezTo>
                  <a:close/>
                  <a:moveTo>
                    <a:pt x="192" y="176"/>
                  </a:moveTo>
                  <a:lnTo>
                    <a:pt x="192" y="0"/>
                  </a:lnTo>
                  <a:lnTo>
                    <a:pt x="0" y="96"/>
                  </a:lnTo>
                  <a:lnTo>
                    <a:pt x="192"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92" name="Freeform 10"/>
            <p:cNvSpPr>
              <a:spLocks noEditPoints="1"/>
            </p:cNvSpPr>
            <p:nvPr/>
          </p:nvSpPr>
          <p:spPr bwMode="auto">
            <a:xfrm>
              <a:off x="3710" y="1943"/>
              <a:ext cx="336" cy="67"/>
            </a:xfrm>
            <a:custGeom>
              <a:avLst/>
              <a:gdLst>
                <a:gd name="T0" fmla="*/ 942 w 942"/>
                <a:gd name="T1" fmla="*/ 92 h 182"/>
                <a:gd name="T2" fmla="*/ 852 w 942"/>
                <a:gd name="T3" fmla="*/ 1 h 182"/>
                <a:gd name="T4" fmla="*/ 761 w 942"/>
                <a:gd name="T5" fmla="*/ 92 h 182"/>
                <a:gd name="T6" fmla="*/ 761 w 942"/>
                <a:gd name="T7" fmla="*/ 92 h 182"/>
                <a:gd name="T8" fmla="*/ 852 w 942"/>
                <a:gd name="T9" fmla="*/ 182 h 182"/>
                <a:gd name="T10" fmla="*/ 942 w 942"/>
                <a:gd name="T11" fmla="*/ 92 h 182"/>
                <a:gd name="T12" fmla="*/ 192 w 942"/>
                <a:gd name="T13" fmla="*/ 176 h 182"/>
                <a:gd name="T14" fmla="*/ 192 w 942"/>
                <a:gd name="T15" fmla="*/ 0 h 182"/>
                <a:gd name="T16" fmla="*/ 0 w 942"/>
                <a:gd name="T17" fmla="*/ 96 h 182"/>
                <a:gd name="T18" fmla="*/ 192 w 942"/>
                <a:gd name="T19" fmla="*/ 1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182">
                  <a:moveTo>
                    <a:pt x="942" y="92"/>
                  </a:moveTo>
                  <a:cubicBezTo>
                    <a:pt x="942" y="42"/>
                    <a:pt x="902" y="1"/>
                    <a:pt x="852" y="1"/>
                  </a:cubicBezTo>
                  <a:cubicBezTo>
                    <a:pt x="801" y="1"/>
                    <a:pt x="761" y="42"/>
                    <a:pt x="761" y="92"/>
                  </a:cubicBezTo>
                  <a:cubicBezTo>
                    <a:pt x="761" y="92"/>
                    <a:pt x="761" y="92"/>
                    <a:pt x="761" y="92"/>
                  </a:cubicBezTo>
                  <a:cubicBezTo>
                    <a:pt x="761" y="142"/>
                    <a:pt x="801" y="182"/>
                    <a:pt x="852" y="182"/>
                  </a:cubicBezTo>
                  <a:cubicBezTo>
                    <a:pt x="902" y="182"/>
                    <a:pt x="942" y="142"/>
                    <a:pt x="942" y="92"/>
                  </a:cubicBezTo>
                  <a:moveTo>
                    <a:pt x="192" y="176"/>
                  </a:moveTo>
                  <a:lnTo>
                    <a:pt x="192" y="0"/>
                  </a:lnTo>
                  <a:lnTo>
                    <a:pt x="0" y="96"/>
                  </a:lnTo>
                  <a:lnTo>
                    <a:pt x="192" y="176"/>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3" name="Line 11"/>
            <p:cNvSpPr>
              <a:spLocks noChangeShapeType="1"/>
            </p:cNvSpPr>
            <p:nvPr/>
          </p:nvSpPr>
          <p:spPr bwMode="auto">
            <a:xfrm flipH="1">
              <a:off x="3778" y="1979"/>
              <a:ext cx="206" cy="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4" name="Freeform 12"/>
            <p:cNvSpPr>
              <a:spLocks/>
            </p:cNvSpPr>
            <p:nvPr/>
          </p:nvSpPr>
          <p:spPr bwMode="auto">
            <a:xfrm>
              <a:off x="4209" y="1379"/>
              <a:ext cx="130" cy="133"/>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2"/>
                    <a:pt x="281"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95" name="Freeform 13"/>
            <p:cNvSpPr>
              <a:spLocks/>
            </p:cNvSpPr>
            <p:nvPr/>
          </p:nvSpPr>
          <p:spPr bwMode="auto">
            <a:xfrm>
              <a:off x="4209" y="1379"/>
              <a:ext cx="130" cy="133"/>
            </a:xfrm>
            <a:custGeom>
              <a:avLst/>
              <a:gdLst>
                <a:gd name="T0" fmla="*/ 0 w 130"/>
                <a:gd name="T1" fmla="*/ 66 h 133"/>
                <a:gd name="T2" fmla="*/ 65 w 130"/>
                <a:gd name="T3" fmla="*/ 0 h 133"/>
                <a:gd name="T4" fmla="*/ 130 w 130"/>
                <a:gd name="T5" fmla="*/ 66 h 133"/>
                <a:gd name="T6" fmla="*/ 130 w 130"/>
                <a:gd name="T7" fmla="*/ 66 h 133"/>
                <a:gd name="T8" fmla="*/ 65 w 130"/>
                <a:gd name="T9" fmla="*/ 133 h 133"/>
                <a:gd name="T10" fmla="*/ 0 w 130"/>
                <a:gd name="T11" fmla="*/ 66 h 133"/>
              </a:gdLst>
              <a:ahLst/>
              <a:cxnLst>
                <a:cxn ang="0">
                  <a:pos x="T0" y="T1"/>
                </a:cxn>
                <a:cxn ang="0">
                  <a:pos x="T2" y="T3"/>
                </a:cxn>
                <a:cxn ang="0">
                  <a:pos x="T4" y="T5"/>
                </a:cxn>
                <a:cxn ang="0">
                  <a:pos x="T6" y="T7"/>
                </a:cxn>
                <a:cxn ang="0">
                  <a:pos x="T8" y="T9"/>
                </a:cxn>
                <a:cxn ang="0">
                  <a:pos x="T10" y="T11"/>
                </a:cxn>
              </a:cxnLst>
              <a:rect l="0" t="0" r="r" b="b"/>
              <a:pathLst>
                <a:path w="130" h="133">
                  <a:moveTo>
                    <a:pt x="0" y="66"/>
                  </a:moveTo>
                  <a:cubicBezTo>
                    <a:pt x="0" y="30"/>
                    <a:pt x="29" y="0"/>
                    <a:pt x="65" y="0"/>
                  </a:cubicBezTo>
                  <a:cubicBezTo>
                    <a:pt x="100" y="0"/>
                    <a:pt x="130" y="30"/>
                    <a:pt x="130" y="66"/>
                  </a:cubicBezTo>
                  <a:cubicBezTo>
                    <a:pt x="130" y="66"/>
                    <a:pt x="130" y="66"/>
                    <a:pt x="130" y="66"/>
                  </a:cubicBezTo>
                  <a:cubicBezTo>
                    <a:pt x="130" y="103"/>
                    <a:pt x="100" y="133"/>
                    <a:pt x="65" y="133"/>
                  </a:cubicBezTo>
                  <a:cubicBezTo>
                    <a:pt x="29" y="133"/>
                    <a:pt x="0" y="103"/>
                    <a:pt x="0" y="66"/>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6" name="Freeform 14"/>
            <p:cNvSpPr>
              <a:spLocks/>
            </p:cNvSpPr>
            <p:nvPr/>
          </p:nvSpPr>
          <p:spPr bwMode="auto">
            <a:xfrm>
              <a:off x="4641" y="1910"/>
              <a:ext cx="130" cy="133"/>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2" y="0"/>
                    <a:pt x="182" y="0"/>
                  </a:cubicBezTo>
                  <a:cubicBezTo>
                    <a:pt x="282" y="0"/>
                    <a:pt x="363" y="82"/>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97" name="Freeform 15"/>
            <p:cNvSpPr>
              <a:spLocks/>
            </p:cNvSpPr>
            <p:nvPr/>
          </p:nvSpPr>
          <p:spPr bwMode="auto">
            <a:xfrm>
              <a:off x="4641" y="1910"/>
              <a:ext cx="130" cy="133"/>
            </a:xfrm>
            <a:custGeom>
              <a:avLst/>
              <a:gdLst>
                <a:gd name="T0" fmla="*/ 0 w 130"/>
                <a:gd name="T1" fmla="*/ 67 h 133"/>
                <a:gd name="T2" fmla="*/ 65 w 130"/>
                <a:gd name="T3" fmla="*/ 0 h 133"/>
                <a:gd name="T4" fmla="*/ 130 w 130"/>
                <a:gd name="T5" fmla="*/ 67 h 133"/>
                <a:gd name="T6" fmla="*/ 130 w 130"/>
                <a:gd name="T7" fmla="*/ 67 h 133"/>
                <a:gd name="T8" fmla="*/ 65 w 130"/>
                <a:gd name="T9" fmla="*/ 133 h 133"/>
                <a:gd name="T10" fmla="*/ 0 w 130"/>
                <a:gd name="T11" fmla="*/ 67 h 133"/>
              </a:gdLst>
              <a:ahLst/>
              <a:cxnLst>
                <a:cxn ang="0">
                  <a:pos x="T0" y="T1"/>
                </a:cxn>
                <a:cxn ang="0">
                  <a:pos x="T2" y="T3"/>
                </a:cxn>
                <a:cxn ang="0">
                  <a:pos x="T4" y="T5"/>
                </a:cxn>
                <a:cxn ang="0">
                  <a:pos x="T6" y="T7"/>
                </a:cxn>
                <a:cxn ang="0">
                  <a:pos x="T8" y="T9"/>
                </a:cxn>
                <a:cxn ang="0">
                  <a:pos x="T10" y="T11"/>
                </a:cxn>
              </a:cxnLst>
              <a:rect l="0" t="0" r="r" b="b"/>
              <a:pathLst>
                <a:path w="130" h="133">
                  <a:moveTo>
                    <a:pt x="0" y="67"/>
                  </a:moveTo>
                  <a:cubicBezTo>
                    <a:pt x="0" y="30"/>
                    <a:pt x="29" y="0"/>
                    <a:pt x="65" y="0"/>
                  </a:cubicBezTo>
                  <a:cubicBezTo>
                    <a:pt x="101" y="0"/>
                    <a:pt x="130" y="30"/>
                    <a:pt x="130" y="67"/>
                  </a:cubicBezTo>
                  <a:cubicBezTo>
                    <a:pt x="130" y="67"/>
                    <a:pt x="130" y="67"/>
                    <a:pt x="130" y="67"/>
                  </a:cubicBezTo>
                  <a:cubicBezTo>
                    <a:pt x="130" y="104"/>
                    <a:pt x="101" y="133"/>
                    <a:pt x="65" y="133"/>
                  </a:cubicBezTo>
                  <a:cubicBezTo>
                    <a:pt x="29" y="133"/>
                    <a:pt x="0" y="104"/>
                    <a:pt x="0" y="67"/>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8" name="Freeform 16"/>
            <p:cNvSpPr>
              <a:spLocks/>
            </p:cNvSpPr>
            <p:nvPr/>
          </p:nvSpPr>
          <p:spPr bwMode="auto">
            <a:xfrm>
              <a:off x="4706" y="2442"/>
              <a:ext cx="130" cy="133"/>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1"/>
                    <a:pt x="281"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99" name="Freeform 17"/>
            <p:cNvSpPr>
              <a:spLocks/>
            </p:cNvSpPr>
            <p:nvPr/>
          </p:nvSpPr>
          <p:spPr bwMode="auto">
            <a:xfrm>
              <a:off x="4706" y="2442"/>
              <a:ext cx="130" cy="133"/>
            </a:xfrm>
            <a:custGeom>
              <a:avLst/>
              <a:gdLst>
                <a:gd name="T0" fmla="*/ 0 w 130"/>
                <a:gd name="T1" fmla="*/ 67 h 133"/>
                <a:gd name="T2" fmla="*/ 65 w 130"/>
                <a:gd name="T3" fmla="*/ 0 h 133"/>
                <a:gd name="T4" fmla="*/ 130 w 130"/>
                <a:gd name="T5" fmla="*/ 67 h 133"/>
                <a:gd name="T6" fmla="*/ 130 w 130"/>
                <a:gd name="T7" fmla="*/ 67 h 133"/>
                <a:gd name="T8" fmla="*/ 65 w 130"/>
                <a:gd name="T9" fmla="*/ 133 h 133"/>
                <a:gd name="T10" fmla="*/ 0 w 130"/>
                <a:gd name="T11" fmla="*/ 67 h 133"/>
              </a:gdLst>
              <a:ahLst/>
              <a:cxnLst>
                <a:cxn ang="0">
                  <a:pos x="T0" y="T1"/>
                </a:cxn>
                <a:cxn ang="0">
                  <a:pos x="T2" y="T3"/>
                </a:cxn>
                <a:cxn ang="0">
                  <a:pos x="T4" y="T5"/>
                </a:cxn>
                <a:cxn ang="0">
                  <a:pos x="T6" y="T7"/>
                </a:cxn>
                <a:cxn ang="0">
                  <a:pos x="T8" y="T9"/>
                </a:cxn>
                <a:cxn ang="0">
                  <a:pos x="T10" y="T11"/>
                </a:cxn>
              </a:cxnLst>
              <a:rect l="0" t="0" r="r" b="b"/>
              <a:pathLst>
                <a:path w="130" h="133">
                  <a:moveTo>
                    <a:pt x="0" y="67"/>
                  </a:moveTo>
                  <a:cubicBezTo>
                    <a:pt x="0" y="30"/>
                    <a:pt x="29" y="0"/>
                    <a:pt x="65" y="0"/>
                  </a:cubicBezTo>
                  <a:cubicBezTo>
                    <a:pt x="101" y="0"/>
                    <a:pt x="130" y="30"/>
                    <a:pt x="130" y="67"/>
                  </a:cubicBezTo>
                  <a:cubicBezTo>
                    <a:pt x="130" y="67"/>
                    <a:pt x="130" y="67"/>
                    <a:pt x="130" y="67"/>
                  </a:cubicBezTo>
                  <a:cubicBezTo>
                    <a:pt x="130" y="103"/>
                    <a:pt x="101" y="133"/>
                    <a:pt x="65" y="133"/>
                  </a:cubicBezTo>
                  <a:cubicBezTo>
                    <a:pt x="29" y="133"/>
                    <a:pt x="0" y="103"/>
                    <a:pt x="0" y="67"/>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0" name="Freeform 18"/>
            <p:cNvSpPr>
              <a:spLocks/>
            </p:cNvSpPr>
            <p:nvPr/>
          </p:nvSpPr>
          <p:spPr bwMode="auto">
            <a:xfrm>
              <a:off x="4490" y="3151"/>
              <a:ext cx="130" cy="133"/>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1"/>
                    <a:pt x="282"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01" name="Freeform 19"/>
            <p:cNvSpPr>
              <a:spLocks/>
            </p:cNvSpPr>
            <p:nvPr/>
          </p:nvSpPr>
          <p:spPr bwMode="auto">
            <a:xfrm>
              <a:off x="4490" y="3151"/>
              <a:ext cx="130" cy="133"/>
            </a:xfrm>
            <a:custGeom>
              <a:avLst/>
              <a:gdLst>
                <a:gd name="T0" fmla="*/ 0 w 130"/>
                <a:gd name="T1" fmla="*/ 66 h 133"/>
                <a:gd name="T2" fmla="*/ 65 w 130"/>
                <a:gd name="T3" fmla="*/ 0 h 133"/>
                <a:gd name="T4" fmla="*/ 130 w 130"/>
                <a:gd name="T5" fmla="*/ 66 h 133"/>
                <a:gd name="T6" fmla="*/ 130 w 130"/>
                <a:gd name="T7" fmla="*/ 66 h 133"/>
                <a:gd name="T8" fmla="*/ 65 w 130"/>
                <a:gd name="T9" fmla="*/ 133 h 133"/>
                <a:gd name="T10" fmla="*/ 0 w 130"/>
                <a:gd name="T11" fmla="*/ 66 h 133"/>
              </a:gdLst>
              <a:ahLst/>
              <a:cxnLst>
                <a:cxn ang="0">
                  <a:pos x="T0" y="T1"/>
                </a:cxn>
                <a:cxn ang="0">
                  <a:pos x="T2" y="T3"/>
                </a:cxn>
                <a:cxn ang="0">
                  <a:pos x="T4" y="T5"/>
                </a:cxn>
                <a:cxn ang="0">
                  <a:pos x="T6" y="T7"/>
                </a:cxn>
                <a:cxn ang="0">
                  <a:pos x="T8" y="T9"/>
                </a:cxn>
                <a:cxn ang="0">
                  <a:pos x="T10" y="T11"/>
                </a:cxn>
              </a:cxnLst>
              <a:rect l="0" t="0" r="r" b="b"/>
              <a:pathLst>
                <a:path w="130" h="133">
                  <a:moveTo>
                    <a:pt x="0" y="66"/>
                  </a:moveTo>
                  <a:cubicBezTo>
                    <a:pt x="0" y="30"/>
                    <a:pt x="29" y="0"/>
                    <a:pt x="65" y="0"/>
                  </a:cubicBezTo>
                  <a:cubicBezTo>
                    <a:pt x="101" y="0"/>
                    <a:pt x="130" y="30"/>
                    <a:pt x="130" y="66"/>
                  </a:cubicBezTo>
                  <a:cubicBezTo>
                    <a:pt x="130" y="66"/>
                    <a:pt x="130" y="66"/>
                    <a:pt x="130" y="66"/>
                  </a:cubicBezTo>
                  <a:cubicBezTo>
                    <a:pt x="130" y="103"/>
                    <a:pt x="101" y="133"/>
                    <a:pt x="65" y="133"/>
                  </a:cubicBezTo>
                  <a:cubicBezTo>
                    <a:pt x="29" y="133"/>
                    <a:pt x="0" y="103"/>
                    <a:pt x="0" y="66"/>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2" name="Freeform 20"/>
            <p:cNvSpPr>
              <a:spLocks/>
            </p:cNvSpPr>
            <p:nvPr/>
          </p:nvSpPr>
          <p:spPr bwMode="auto">
            <a:xfrm>
              <a:off x="4014" y="3494"/>
              <a:ext cx="130" cy="133"/>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1"/>
                    <a:pt x="81" y="0"/>
                    <a:pt x="181" y="0"/>
                  </a:cubicBezTo>
                  <a:cubicBezTo>
                    <a:pt x="281" y="0"/>
                    <a:pt x="362" y="81"/>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03" name="Freeform 21"/>
            <p:cNvSpPr>
              <a:spLocks/>
            </p:cNvSpPr>
            <p:nvPr/>
          </p:nvSpPr>
          <p:spPr bwMode="auto">
            <a:xfrm>
              <a:off x="4014" y="3494"/>
              <a:ext cx="130" cy="133"/>
            </a:xfrm>
            <a:custGeom>
              <a:avLst/>
              <a:gdLst>
                <a:gd name="T0" fmla="*/ 0 w 130"/>
                <a:gd name="T1" fmla="*/ 67 h 133"/>
                <a:gd name="T2" fmla="*/ 65 w 130"/>
                <a:gd name="T3" fmla="*/ 0 h 133"/>
                <a:gd name="T4" fmla="*/ 130 w 130"/>
                <a:gd name="T5" fmla="*/ 67 h 133"/>
                <a:gd name="T6" fmla="*/ 130 w 130"/>
                <a:gd name="T7" fmla="*/ 67 h 133"/>
                <a:gd name="T8" fmla="*/ 65 w 130"/>
                <a:gd name="T9" fmla="*/ 133 h 133"/>
                <a:gd name="T10" fmla="*/ 0 w 130"/>
                <a:gd name="T11" fmla="*/ 67 h 133"/>
              </a:gdLst>
              <a:ahLst/>
              <a:cxnLst>
                <a:cxn ang="0">
                  <a:pos x="T0" y="T1"/>
                </a:cxn>
                <a:cxn ang="0">
                  <a:pos x="T2" y="T3"/>
                </a:cxn>
                <a:cxn ang="0">
                  <a:pos x="T4" y="T5"/>
                </a:cxn>
                <a:cxn ang="0">
                  <a:pos x="T6" y="T7"/>
                </a:cxn>
                <a:cxn ang="0">
                  <a:pos x="T8" y="T9"/>
                </a:cxn>
                <a:cxn ang="0">
                  <a:pos x="T10" y="T11"/>
                </a:cxn>
              </a:cxnLst>
              <a:rect l="0" t="0" r="r" b="b"/>
              <a:pathLst>
                <a:path w="130" h="133">
                  <a:moveTo>
                    <a:pt x="0" y="67"/>
                  </a:moveTo>
                  <a:cubicBezTo>
                    <a:pt x="0" y="30"/>
                    <a:pt x="29" y="0"/>
                    <a:pt x="65" y="0"/>
                  </a:cubicBezTo>
                  <a:cubicBezTo>
                    <a:pt x="101" y="0"/>
                    <a:pt x="130" y="30"/>
                    <a:pt x="130" y="67"/>
                  </a:cubicBezTo>
                  <a:cubicBezTo>
                    <a:pt x="130" y="67"/>
                    <a:pt x="130" y="67"/>
                    <a:pt x="130" y="67"/>
                  </a:cubicBezTo>
                  <a:cubicBezTo>
                    <a:pt x="130" y="104"/>
                    <a:pt x="101" y="133"/>
                    <a:pt x="65" y="133"/>
                  </a:cubicBezTo>
                  <a:cubicBezTo>
                    <a:pt x="29" y="133"/>
                    <a:pt x="0" y="104"/>
                    <a:pt x="0" y="67"/>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4" name="Freeform 22"/>
            <p:cNvSpPr>
              <a:spLocks/>
            </p:cNvSpPr>
            <p:nvPr/>
          </p:nvSpPr>
          <p:spPr bwMode="auto">
            <a:xfrm>
              <a:off x="3279" y="3262"/>
              <a:ext cx="130" cy="133"/>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1"/>
                    <a:pt x="81" y="0"/>
                    <a:pt x="181" y="0"/>
                  </a:cubicBezTo>
                  <a:cubicBezTo>
                    <a:pt x="281" y="0"/>
                    <a:pt x="362" y="81"/>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05" name="Freeform 23"/>
            <p:cNvSpPr>
              <a:spLocks/>
            </p:cNvSpPr>
            <p:nvPr/>
          </p:nvSpPr>
          <p:spPr bwMode="auto">
            <a:xfrm>
              <a:off x="3279" y="3262"/>
              <a:ext cx="130" cy="133"/>
            </a:xfrm>
            <a:custGeom>
              <a:avLst/>
              <a:gdLst>
                <a:gd name="T0" fmla="*/ 0 w 130"/>
                <a:gd name="T1" fmla="*/ 66 h 133"/>
                <a:gd name="T2" fmla="*/ 65 w 130"/>
                <a:gd name="T3" fmla="*/ 0 h 133"/>
                <a:gd name="T4" fmla="*/ 130 w 130"/>
                <a:gd name="T5" fmla="*/ 66 h 133"/>
                <a:gd name="T6" fmla="*/ 130 w 130"/>
                <a:gd name="T7" fmla="*/ 66 h 133"/>
                <a:gd name="T8" fmla="*/ 65 w 130"/>
                <a:gd name="T9" fmla="*/ 133 h 133"/>
                <a:gd name="T10" fmla="*/ 0 w 130"/>
                <a:gd name="T11" fmla="*/ 66 h 133"/>
              </a:gdLst>
              <a:ahLst/>
              <a:cxnLst>
                <a:cxn ang="0">
                  <a:pos x="T0" y="T1"/>
                </a:cxn>
                <a:cxn ang="0">
                  <a:pos x="T2" y="T3"/>
                </a:cxn>
                <a:cxn ang="0">
                  <a:pos x="T4" y="T5"/>
                </a:cxn>
                <a:cxn ang="0">
                  <a:pos x="T6" y="T7"/>
                </a:cxn>
                <a:cxn ang="0">
                  <a:pos x="T8" y="T9"/>
                </a:cxn>
                <a:cxn ang="0">
                  <a:pos x="T10" y="T11"/>
                </a:cxn>
              </a:cxnLst>
              <a:rect l="0" t="0" r="r" b="b"/>
              <a:pathLst>
                <a:path w="130" h="133">
                  <a:moveTo>
                    <a:pt x="0" y="66"/>
                  </a:moveTo>
                  <a:cubicBezTo>
                    <a:pt x="0" y="29"/>
                    <a:pt x="29" y="0"/>
                    <a:pt x="65" y="0"/>
                  </a:cubicBezTo>
                  <a:cubicBezTo>
                    <a:pt x="101" y="0"/>
                    <a:pt x="130" y="29"/>
                    <a:pt x="130" y="66"/>
                  </a:cubicBezTo>
                  <a:cubicBezTo>
                    <a:pt x="130" y="66"/>
                    <a:pt x="130" y="66"/>
                    <a:pt x="130" y="66"/>
                  </a:cubicBezTo>
                  <a:cubicBezTo>
                    <a:pt x="130" y="103"/>
                    <a:pt x="101" y="133"/>
                    <a:pt x="65" y="133"/>
                  </a:cubicBezTo>
                  <a:cubicBezTo>
                    <a:pt x="29" y="133"/>
                    <a:pt x="0" y="103"/>
                    <a:pt x="0" y="66"/>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6" name="Freeform 24"/>
            <p:cNvSpPr>
              <a:spLocks/>
            </p:cNvSpPr>
            <p:nvPr/>
          </p:nvSpPr>
          <p:spPr bwMode="auto">
            <a:xfrm>
              <a:off x="5009" y="3084"/>
              <a:ext cx="130" cy="133"/>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2" y="0"/>
                    <a:pt x="182" y="0"/>
                  </a:cubicBezTo>
                  <a:cubicBezTo>
                    <a:pt x="282" y="0"/>
                    <a:pt x="363" y="82"/>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07" name="Freeform 25"/>
            <p:cNvSpPr>
              <a:spLocks/>
            </p:cNvSpPr>
            <p:nvPr/>
          </p:nvSpPr>
          <p:spPr bwMode="auto">
            <a:xfrm>
              <a:off x="5009" y="3084"/>
              <a:ext cx="130" cy="133"/>
            </a:xfrm>
            <a:custGeom>
              <a:avLst/>
              <a:gdLst>
                <a:gd name="T0" fmla="*/ 0 w 130"/>
                <a:gd name="T1" fmla="*/ 67 h 133"/>
                <a:gd name="T2" fmla="*/ 65 w 130"/>
                <a:gd name="T3" fmla="*/ 0 h 133"/>
                <a:gd name="T4" fmla="*/ 130 w 130"/>
                <a:gd name="T5" fmla="*/ 67 h 133"/>
                <a:gd name="T6" fmla="*/ 130 w 130"/>
                <a:gd name="T7" fmla="*/ 67 h 133"/>
                <a:gd name="T8" fmla="*/ 65 w 130"/>
                <a:gd name="T9" fmla="*/ 133 h 133"/>
                <a:gd name="T10" fmla="*/ 0 w 130"/>
                <a:gd name="T11" fmla="*/ 67 h 133"/>
              </a:gdLst>
              <a:ahLst/>
              <a:cxnLst>
                <a:cxn ang="0">
                  <a:pos x="T0" y="T1"/>
                </a:cxn>
                <a:cxn ang="0">
                  <a:pos x="T2" y="T3"/>
                </a:cxn>
                <a:cxn ang="0">
                  <a:pos x="T4" y="T5"/>
                </a:cxn>
                <a:cxn ang="0">
                  <a:pos x="T6" y="T7"/>
                </a:cxn>
                <a:cxn ang="0">
                  <a:pos x="T8" y="T9"/>
                </a:cxn>
                <a:cxn ang="0">
                  <a:pos x="T10" y="T11"/>
                </a:cxn>
              </a:cxnLst>
              <a:rect l="0" t="0" r="r" b="b"/>
              <a:pathLst>
                <a:path w="130" h="133">
                  <a:moveTo>
                    <a:pt x="0" y="67"/>
                  </a:moveTo>
                  <a:cubicBezTo>
                    <a:pt x="0" y="31"/>
                    <a:pt x="29" y="0"/>
                    <a:pt x="65" y="0"/>
                  </a:cubicBezTo>
                  <a:cubicBezTo>
                    <a:pt x="101" y="0"/>
                    <a:pt x="130" y="31"/>
                    <a:pt x="130" y="67"/>
                  </a:cubicBezTo>
                  <a:cubicBezTo>
                    <a:pt x="130" y="67"/>
                    <a:pt x="130" y="67"/>
                    <a:pt x="130" y="67"/>
                  </a:cubicBezTo>
                  <a:cubicBezTo>
                    <a:pt x="130" y="104"/>
                    <a:pt x="101" y="133"/>
                    <a:pt x="65" y="133"/>
                  </a:cubicBezTo>
                  <a:cubicBezTo>
                    <a:pt x="29" y="133"/>
                    <a:pt x="0" y="104"/>
                    <a:pt x="0" y="67"/>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8" name="Freeform 26"/>
            <p:cNvSpPr>
              <a:spLocks/>
            </p:cNvSpPr>
            <p:nvPr/>
          </p:nvSpPr>
          <p:spPr bwMode="auto">
            <a:xfrm>
              <a:off x="2890" y="2686"/>
              <a:ext cx="129" cy="133"/>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2"/>
                    <a:pt x="282"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09" name="Freeform 27"/>
            <p:cNvSpPr>
              <a:spLocks/>
            </p:cNvSpPr>
            <p:nvPr/>
          </p:nvSpPr>
          <p:spPr bwMode="auto">
            <a:xfrm>
              <a:off x="2890" y="2686"/>
              <a:ext cx="129" cy="133"/>
            </a:xfrm>
            <a:custGeom>
              <a:avLst/>
              <a:gdLst>
                <a:gd name="T0" fmla="*/ 0 w 129"/>
                <a:gd name="T1" fmla="*/ 66 h 133"/>
                <a:gd name="T2" fmla="*/ 64 w 129"/>
                <a:gd name="T3" fmla="*/ 0 h 133"/>
                <a:gd name="T4" fmla="*/ 129 w 129"/>
                <a:gd name="T5" fmla="*/ 66 h 133"/>
                <a:gd name="T6" fmla="*/ 129 w 129"/>
                <a:gd name="T7" fmla="*/ 66 h 133"/>
                <a:gd name="T8" fmla="*/ 64 w 129"/>
                <a:gd name="T9" fmla="*/ 133 h 133"/>
                <a:gd name="T10" fmla="*/ 0 w 129"/>
                <a:gd name="T11" fmla="*/ 66 h 133"/>
              </a:gdLst>
              <a:ahLst/>
              <a:cxnLst>
                <a:cxn ang="0">
                  <a:pos x="T0" y="T1"/>
                </a:cxn>
                <a:cxn ang="0">
                  <a:pos x="T2" y="T3"/>
                </a:cxn>
                <a:cxn ang="0">
                  <a:pos x="T4" y="T5"/>
                </a:cxn>
                <a:cxn ang="0">
                  <a:pos x="T6" y="T7"/>
                </a:cxn>
                <a:cxn ang="0">
                  <a:pos x="T8" y="T9"/>
                </a:cxn>
                <a:cxn ang="0">
                  <a:pos x="T10" y="T11"/>
                </a:cxn>
              </a:cxnLst>
              <a:rect l="0" t="0" r="r" b="b"/>
              <a:pathLst>
                <a:path w="129" h="133">
                  <a:moveTo>
                    <a:pt x="0" y="66"/>
                  </a:moveTo>
                  <a:cubicBezTo>
                    <a:pt x="0" y="30"/>
                    <a:pt x="29" y="0"/>
                    <a:pt x="64" y="0"/>
                  </a:cubicBezTo>
                  <a:cubicBezTo>
                    <a:pt x="100" y="0"/>
                    <a:pt x="129" y="30"/>
                    <a:pt x="129" y="66"/>
                  </a:cubicBezTo>
                  <a:cubicBezTo>
                    <a:pt x="129" y="66"/>
                    <a:pt x="129" y="66"/>
                    <a:pt x="129" y="66"/>
                  </a:cubicBezTo>
                  <a:cubicBezTo>
                    <a:pt x="129" y="103"/>
                    <a:pt x="100" y="133"/>
                    <a:pt x="64" y="133"/>
                  </a:cubicBezTo>
                  <a:cubicBezTo>
                    <a:pt x="29" y="133"/>
                    <a:pt x="0" y="103"/>
                    <a:pt x="0" y="66"/>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0" name="Freeform 28"/>
            <p:cNvSpPr>
              <a:spLocks noEditPoints="1"/>
            </p:cNvSpPr>
            <p:nvPr/>
          </p:nvSpPr>
          <p:spPr bwMode="auto">
            <a:xfrm>
              <a:off x="3675" y="1445"/>
              <a:ext cx="601" cy="569"/>
            </a:xfrm>
            <a:custGeom>
              <a:avLst/>
              <a:gdLst>
                <a:gd name="T0" fmla="*/ 34 w 1680"/>
                <a:gd name="T1" fmla="*/ 1513 h 1552"/>
                <a:gd name="T2" fmla="*/ 163 w 1680"/>
                <a:gd name="T3" fmla="*/ 1518 h 1552"/>
                <a:gd name="T4" fmla="*/ 168 w 1680"/>
                <a:gd name="T5" fmla="*/ 1390 h 1552"/>
                <a:gd name="T6" fmla="*/ 168 w 1680"/>
                <a:gd name="T7" fmla="*/ 1390 h 1552"/>
                <a:gd name="T8" fmla="*/ 39 w 1680"/>
                <a:gd name="T9" fmla="*/ 1385 h 1552"/>
                <a:gd name="T10" fmla="*/ 34 w 1680"/>
                <a:gd name="T11" fmla="*/ 1513 h 1552"/>
                <a:gd name="T12" fmla="*/ 1472 w 1680"/>
                <a:gd name="T13" fmla="*/ 64 h 1552"/>
                <a:gd name="T14" fmla="*/ 1600 w 1680"/>
                <a:gd name="T15" fmla="*/ 192 h 1552"/>
                <a:gd name="T16" fmla="*/ 1680 w 1680"/>
                <a:gd name="T17" fmla="*/ 0 h 1552"/>
                <a:gd name="T18" fmla="*/ 1472 w 1680"/>
                <a:gd name="T19" fmla="*/ 6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1552">
                  <a:moveTo>
                    <a:pt x="34" y="1513"/>
                  </a:moveTo>
                  <a:cubicBezTo>
                    <a:pt x="68" y="1550"/>
                    <a:pt x="126" y="1552"/>
                    <a:pt x="163" y="1518"/>
                  </a:cubicBezTo>
                  <a:cubicBezTo>
                    <a:pt x="199" y="1484"/>
                    <a:pt x="202" y="1427"/>
                    <a:pt x="168" y="1390"/>
                  </a:cubicBezTo>
                  <a:cubicBezTo>
                    <a:pt x="168" y="1390"/>
                    <a:pt x="168" y="1390"/>
                    <a:pt x="168" y="1390"/>
                  </a:cubicBezTo>
                  <a:cubicBezTo>
                    <a:pt x="134" y="1353"/>
                    <a:pt x="76" y="1351"/>
                    <a:pt x="39" y="1385"/>
                  </a:cubicBezTo>
                  <a:cubicBezTo>
                    <a:pt x="3" y="1419"/>
                    <a:pt x="0" y="1476"/>
                    <a:pt x="34" y="1513"/>
                  </a:cubicBezTo>
                  <a:close/>
                  <a:moveTo>
                    <a:pt x="1472" y="64"/>
                  </a:moveTo>
                  <a:lnTo>
                    <a:pt x="1600" y="192"/>
                  </a:lnTo>
                  <a:lnTo>
                    <a:pt x="1680" y="0"/>
                  </a:lnTo>
                  <a:lnTo>
                    <a:pt x="1472" y="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11" name="Freeform 29"/>
            <p:cNvSpPr>
              <a:spLocks noEditPoints="1"/>
            </p:cNvSpPr>
            <p:nvPr/>
          </p:nvSpPr>
          <p:spPr bwMode="auto">
            <a:xfrm>
              <a:off x="3675" y="1445"/>
              <a:ext cx="601" cy="569"/>
            </a:xfrm>
            <a:custGeom>
              <a:avLst/>
              <a:gdLst>
                <a:gd name="T0" fmla="*/ 34 w 1680"/>
                <a:gd name="T1" fmla="*/ 1513 h 1552"/>
                <a:gd name="T2" fmla="*/ 163 w 1680"/>
                <a:gd name="T3" fmla="*/ 1518 h 1552"/>
                <a:gd name="T4" fmla="*/ 168 w 1680"/>
                <a:gd name="T5" fmla="*/ 1390 h 1552"/>
                <a:gd name="T6" fmla="*/ 168 w 1680"/>
                <a:gd name="T7" fmla="*/ 1390 h 1552"/>
                <a:gd name="T8" fmla="*/ 39 w 1680"/>
                <a:gd name="T9" fmla="*/ 1385 h 1552"/>
                <a:gd name="T10" fmla="*/ 34 w 1680"/>
                <a:gd name="T11" fmla="*/ 1513 h 1552"/>
                <a:gd name="T12" fmla="*/ 1472 w 1680"/>
                <a:gd name="T13" fmla="*/ 64 h 1552"/>
                <a:gd name="T14" fmla="*/ 1600 w 1680"/>
                <a:gd name="T15" fmla="*/ 192 h 1552"/>
                <a:gd name="T16" fmla="*/ 1680 w 1680"/>
                <a:gd name="T17" fmla="*/ 0 h 1552"/>
                <a:gd name="T18" fmla="*/ 1472 w 1680"/>
                <a:gd name="T19" fmla="*/ 6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1552">
                  <a:moveTo>
                    <a:pt x="34" y="1513"/>
                  </a:moveTo>
                  <a:cubicBezTo>
                    <a:pt x="68" y="1550"/>
                    <a:pt x="126" y="1552"/>
                    <a:pt x="163" y="1518"/>
                  </a:cubicBezTo>
                  <a:cubicBezTo>
                    <a:pt x="199" y="1484"/>
                    <a:pt x="202" y="1427"/>
                    <a:pt x="168" y="1390"/>
                  </a:cubicBezTo>
                  <a:cubicBezTo>
                    <a:pt x="168" y="1390"/>
                    <a:pt x="168" y="1390"/>
                    <a:pt x="168" y="1390"/>
                  </a:cubicBezTo>
                  <a:cubicBezTo>
                    <a:pt x="134" y="1353"/>
                    <a:pt x="76" y="1351"/>
                    <a:pt x="39" y="1385"/>
                  </a:cubicBezTo>
                  <a:cubicBezTo>
                    <a:pt x="3" y="1419"/>
                    <a:pt x="0" y="1476"/>
                    <a:pt x="34" y="1513"/>
                  </a:cubicBezTo>
                  <a:moveTo>
                    <a:pt x="1472" y="64"/>
                  </a:moveTo>
                  <a:lnTo>
                    <a:pt x="1600" y="192"/>
                  </a:lnTo>
                  <a:lnTo>
                    <a:pt x="1680" y="0"/>
                  </a:lnTo>
                  <a:lnTo>
                    <a:pt x="1472" y="64"/>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2" name="Line 30"/>
            <p:cNvSpPr>
              <a:spLocks noChangeShapeType="1"/>
            </p:cNvSpPr>
            <p:nvPr/>
          </p:nvSpPr>
          <p:spPr bwMode="auto">
            <a:xfrm flipV="1">
              <a:off x="3733" y="1492"/>
              <a:ext cx="492" cy="463"/>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3" name="Freeform 31"/>
            <p:cNvSpPr>
              <a:spLocks noEditPoints="1"/>
            </p:cNvSpPr>
            <p:nvPr/>
          </p:nvSpPr>
          <p:spPr bwMode="auto">
            <a:xfrm>
              <a:off x="4237" y="1408"/>
              <a:ext cx="468" cy="571"/>
            </a:xfrm>
            <a:custGeom>
              <a:avLst/>
              <a:gdLst>
                <a:gd name="T0" fmla="*/ 43 w 1308"/>
                <a:gd name="T1" fmla="*/ 32 h 1557"/>
                <a:gd name="T2" fmla="*/ 32 w 1308"/>
                <a:gd name="T3" fmla="*/ 160 h 1557"/>
                <a:gd name="T4" fmla="*/ 159 w 1308"/>
                <a:gd name="T5" fmla="*/ 171 h 1557"/>
                <a:gd name="T6" fmla="*/ 159 w 1308"/>
                <a:gd name="T7" fmla="*/ 171 h 1557"/>
                <a:gd name="T8" fmla="*/ 171 w 1308"/>
                <a:gd name="T9" fmla="*/ 43 h 1557"/>
                <a:gd name="T10" fmla="*/ 43 w 1308"/>
                <a:gd name="T11" fmla="*/ 32 h 1557"/>
                <a:gd name="T12" fmla="*/ 1260 w 1308"/>
                <a:gd name="T13" fmla="*/ 1349 h 1557"/>
                <a:gd name="T14" fmla="*/ 1132 w 1308"/>
                <a:gd name="T15" fmla="*/ 1477 h 1557"/>
                <a:gd name="T16" fmla="*/ 1308 w 1308"/>
                <a:gd name="T17" fmla="*/ 1557 h 1557"/>
                <a:gd name="T18" fmla="*/ 1260 w 1308"/>
                <a:gd name="T19" fmla="*/ 134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557">
                  <a:moveTo>
                    <a:pt x="43" y="32"/>
                  </a:moveTo>
                  <a:cubicBezTo>
                    <a:pt x="5" y="64"/>
                    <a:pt x="0" y="121"/>
                    <a:pt x="32" y="160"/>
                  </a:cubicBezTo>
                  <a:cubicBezTo>
                    <a:pt x="64" y="198"/>
                    <a:pt x="121" y="203"/>
                    <a:pt x="159" y="171"/>
                  </a:cubicBezTo>
                  <a:cubicBezTo>
                    <a:pt x="159" y="171"/>
                    <a:pt x="159" y="171"/>
                    <a:pt x="159" y="171"/>
                  </a:cubicBezTo>
                  <a:cubicBezTo>
                    <a:pt x="198" y="139"/>
                    <a:pt x="203" y="82"/>
                    <a:pt x="171" y="43"/>
                  </a:cubicBezTo>
                  <a:cubicBezTo>
                    <a:pt x="139" y="5"/>
                    <a:pt x="82" y="0"/>
                    <a:pt x="43" y="32"/>
                  </a:cubicBezTo>
                  <a:close/>
                  <a:moveTo>
                    <a:pt x="1260" y="1349"/>
                  </a:moveTo>
                  <a:lnTo>
                    <a:pt x="1132" y="1477"/>
                  </a:lnTo>
                  <a:lnTo>
                    <a:pt x="1308" y="1557"/>
                  </a:lnTo>
                  <a:lnTo>
                    <a:pt x="1260" y="13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14" name="Freeform 32"/>
            <p:cNvSpPr>
              <a:spLocks noEditPoints="1"/>
            </p:cNvSpPr>
            <p:nvPr/>
          </p:nvSpPr>
          <p:spPr bwMode="auto">
            <a:xfrm>
              <a:off x="4237" y="1408"/>
              <a:ext cx="468" cy="571"/>
            </a:xfrm>
            <a:custGeom>
              <a:avLst/>
              <a:gdLst>
                <a:gd name="T0" fmla="*/ 43 w 1308"/>
                <a:gd name="T1" fmla="*/ 32 h 1557"/>
                <a:gd name="T2" fmla="*/ 32 w 1308"/>
                <a:gd name="T3" fmla="*/ 160 h 1557"/>
                <a:gd name="T4" fmla="*/ 159 w 1308"/>
                <a:gd name="T5" fmla="*/ 171 h 1557"/>
                <a:gd name="T6" fmla="*/ 159 w 1308"/>
                <a:gd name="T7" fmla="*/ 171 h 1557"/>
                <a:gd name="T8" fmla="*/ 171 w 1308"/>
                <a:gd name="T9" fmla="*/ 43 h 1557"/>
                <a:gd name="T10" fmla="*/ 43 w 1308"/>
                <a:gd name="T11" fmla="*/ 32 h 1557"/>
                <a:gd name="T12" fmla="*/ 1260 w 1308"/>
                <a:gd name="T13" fmla="*/ 1349 h 1557"/>
                <a:gd name="T14" fmla="*/ 1132 w 1308"/>
                <a:gd name="T15" fmla="*/ 1477 h 1557"/>
                <a:gd name="T16" fmla="*/ 1308 w 1308"/>
                <a:gd name="T17" fmla="*/ 1557 h 1557"/>
                <a:gd name="T18" fmla="*/ 1260 w 1308"/>
                <a:gd name="T19" fmla="*/ 134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557">
                  <a:moveTo>
                    <a:pt x="43" y="32"/>
                  </a:moveTo>
                  <a:cubicBezTo>
                    <a:pt x="5" y="64"/>
                    <a:pt x="0" y="121"/>
                    <a:pt x="32" y="160"/>
                  </a:cubicBezTo>
                  <a:cubicBezTo>
                    <a:pt x="64" y="198"/>
                    <a:pt x="121" y="203"/>
                    <a:pt x="159" y="171"/>
                  </a:cubicBezTo>
                  <a:cubicBezTo>
                    <a:pt x="159" y="171"/>
                    <a:pt x="159" y="171"/>
                    <a:pt x="159" y="171"/>
                  </a:cubicBezTo>
                  <a:cubicBezTo>
                    <a:pt x="198" y="139"/>
                    <a:pt x="203" y="82"/>
                    <a:pt x="171" y="43"/>
                  </a:cubicBezTo>
                  <a:cubicBezTo>
                    <a:pt x="139" y="5"/>
                    <a:pt x="82" y="0"/>
                    <a:pt x="43" y="32"/>
                  </a:cubicBezTo>
                  <a:moveTo>
                    <a:pt x="1260" y="1349"/>
                  </a:moveTo>
                  <a:lnTo>
                    <a:pt x="1132" y="1477"/>
                  </a:lnTo>
                  <a:lnTo>
                    <a:pt x="1308" y="1557"/>
                  </a:lnTo>
                  <a:lnTo>
                    <a:pt x="1260" y="1349"/>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5" name="Line 33"/>
            <p:cNvSpPr>
              <a:spLocks noChangeShapeType="1"/>
            </p:cNvSpPr>
            <p:nvPr/>
          </p:nvSpPr>
          <p:spPr bwMode="auto">
            <a:xfrm>
              <a:off x="4293" y="1469"/>
              <a:ext cx="372" cy="457"/>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6" name="Freeform 34"/>
            <p:cNvSpPr>
              <a:spLocks noEditPoints="1"/>
            </p:cNvSpPr>
            <p:nvPr/>
          </p:nvSpPr>
          <p:spPr bwMode="auto">
            <a:xfrm>
              <a:off x="4339" y="1943"/>
              <a:ext cx="399" cy="67"/>
            </a:xfrm>
            <a:custGeom>
              <a:avLst/>
              <a:gdLst>
                <a:gd name="T0" fmla="*/ 1117 w 1117"/>
                <a:gd name="T1" fmla="*/ 92 h 182"/>
                <a:gd name="T2" fmla="*/ 1027 w 1117"/>
                <a:gd name="T3" fmla="*/ 1 h 182"/>
                <a:gd name="T4" fmla="*/ 936 w 1117"/>
                <a:gd name="T5" fmla="*/ 92 h 182"/>
                <a:gd name="T6" fmla="*/ 936 w 1117"/>
                <a:gd name="T7" fmla="*/ 92 h 182"/>
                <a:gd name="T8" fmla="*/ 1027 w 1117"/>
                <a:gd name="T9" fmla="*/ 182 h 182"/>
                <a:gd name="T10" fmla="*/ 1117 w 1117"/>
                <a:gd name="T11" fmla="*/ 92 h 182"/>
                <a:gd name="T12" fmla="*/ 176 w 1117"/>
                <a:gd name="T13" fmla="*/ 176 h 182"/>
                <a:gd name="T14" fmla="*/ 176 w 1117"/>
                <a:gd name="T15" fmla="*/ 0 h 182"/>
                <a:gd name="T16" fmla="*/ 0 w 1117"/>
                <a:gd name="T17" fmla="*/ 96 h 182"/>
                <a:gd name="T18" fmla="*/ 176 w 1117"/>
                <a:gd name="T19" fmla="*/ 1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7" h="182">
                  <a:moveTo>
                    <a:pt x="1117" y="92"/>
                  </a:moveTo>
                  <a:cubicBezTo>
                    <a:pt x="1117" y="42"/>
                    <a:pt x="1077" y="1"/>
                    <a:pt x="1027" y="1"/>
                  </a:cubicBezTo>
                  <a:cubicBezTo>
                    <a:pt x="977" y="1"/>
                    <a:pt x="936" y="42"/>
                    <a:pt x="936" y="92"/>
                  </a:cubicBezTo>
                  <a:cubicBezTo>
                    <a:pt x="936" y="92"/>
                    <a:pt x="936" y="92"/>
                    <a:pt x="936" y="92"/>
                  </a:cubicBezTo>
                  <a:cubicBezTo>
                    <a:pt x="936" y="142"/>
                    <a:pt x="977" y="182"/>
                    <a:pt x="1027" y="182"/>
                  </a:cubicBezTo>
                  <a:cubicBezTo>
                    <a:pt x="1077" y="182"/>
                    <a:pt x="1117" y="142"/>
                    <a:pt x="1117" y="92"/>
                  </a:cubicBezTo>
                  <a:close/>
                  <a:moveTo>
                    <a:pt x="176" y="176"/>
                  </a:moveTo>
                  <a:lnTo>
                    <a:pt x="176" y="0"/>
                  </a:lnTo>
                  <a:lnTo>
                    <a:pt x="0" y="96"/>
                  </a:lnTo>
                  <a:lnTo>
                    <a:pt x="176"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17" name="Freeform 35"/>
            <p:cNvSpPr>
              <a:spLocks noEditPoints="1"/>
            </p:cNvSpPr>
            <p:nvPr/>
          </p:nvSpPr>
          <p:spPr bwMode="auto">
            <a:xfrm>
              <a:off x="4339" y="1943"/>
              <a:ext cx="399" cy="67"/>
            </a:xfrm>
            <a:custGeom>
              <a:avLst/>
              <a:gdLst>
                <a:gd name="T0" fmla="*/ 1117 w 1117"/>
                <a:gd name="T1" fmla="*/ 92 h 182"/>
                <a:gd name="T2" fmla="*/ 1027 w 1117"/>
                <a:gd name="T3" fmla="*/ 1 h 182"/>
                <a:gd name="T4" fmla="*/ 936 w 1117"/>
                <a:gd name="T5" fmla="*/ 92 h 182"/>
                <a:gd name="T6" fmla="*/ 936 w 1117"/>
                <a:gd name="T7" fmla="*/ 92 h 182"/>
                <a:gd name="T8" fmla="*/ 1027 w 1117"/>
                <a:gd name="T9" fmla="*/ 182 h 182"/>
                <a:gd name="T10" fmla="*/ 1117 w 1117"/>
                <a:gd name="T11" fmla="*/ 92 h 182"/>
                <a:gd name="T12" fmla="*/ 176 w 1117"/>
                <a:gd name="T13" fmla="*/ 176 h 182"/>
                <a:gd name="T14" fmla="*/ 176 w 1117"/>
                <a:gd name="T15" fmla="*/ 0 h 182"/>
                <a:gd name="T16" fmla="*/ 0 w 1117"/>
                <a:gd name="T17" fmla="*/ 96 h 182"/>
                <a:gd name="T18" fmla="*/ 176 w 1117"/>
                <a:gd name="T19" fmla="*/ 1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7" h="182">
                  <a:moveTo>
                    <a:pt x="1117" y="92"/>
                  </a:moveTo>
                  <a:cubicBezTo>
                    <a:pt x="1117" y="42"/>
                    <a:pt x="1077" y="1"/>
                    <a:pt x="1027" y="1"/>
                  </a:cubicBezTo>
                  <a:cubicBezTo>
                    <a:pt x="977" y="1"/>
                    <a:pt x="936" y="42"/>
                    <a:pt x="936" y="92"/>
                  </a:cubicBezTo>
                  <a:cubicBezTo>
                    <a:pt x="936" y="92"/>
                    <a:pt x="936" y="92"/>
                    <a:pt x="936" y="92"/>
                  </a:cubicBezTo>
                  <a:cubicBezTo>
                    <a:pt x="936" y="142"/>
                    <a:pt x="977" y="182"/>
                    <a:pt x="1027" y="182"/>
                  </a:cubicBezTo>
                  <a:cubicBezTo>
                    <a:pt x="1077" y="182"/>
                    <a:pt x="1117" y="142"/>
                    <a:pt x="1117" y="92"/>
                  </a:cubicBezTo>
                  <a:moveTo>
                    <a:pt x="176" y="176"/>
                  </a:moveTo>
                  <a:lnTo>
                    <a:pt x="176" y="0"/>
                  </a:lnTo>
                  <a:lnTo>
                    <a:pt x="0" y="96"/>
                  </a:lnTo>
                  <a:lnTo>
                    <a:pt x="176" y="176"/>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8" name="Line 36"/>
            <p:cNvSpPr>
              <a:spLocks noChangeShapeType="1"/>
            </p:cNvSpPr>
            <p:nvPr/>
          </p:nvSpPr>
          <p:spPr bwMode="auto">
            <a:xfrm flipH="1">
              <a:off x="4402" y="1979"/>
              <a:ext cx="269" cy="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9" name="Freeform 37"/>
            <p:cNvSpPr>
              <a:spLocks noEditPoints="1"/>
            </p:cNvSpPr>
            <p:nvPr/>
          </p:nvSpPr>
          <p:spPr bwMode="auto">
            <a:xfrm>
              <a:off x="4556" y="3116"/>
              <a:ext cx="552" cy="129"/>
            </a:xfrm>
            <a:custGeom>
              <a:avLst/>
              <a:gdLst>
                <a:gd name="T0" fmla="*/ 1537 w 1543"/>
                <a:gd name="T1" fmla="*/ 85 h 351"/>
                <a:gd name="T2" fmla="*/ 1435 w 1543"/>
                <a:gd name="T3" fmla="*/ 6 h 351"/>
                <a:gd name="T4" fmla="*/ 1357 w 1543"/>
                <a:gd name="T5" fmla="*/ 107 h 351"/>
                <a:gd name="T6" fmla="*/ 1357 w 1543"/>
                <a:gd name="T7" fmla="*/ 107 h 351"/>
                <a:gd name="T8" fmla="*/ 1458 w 1543"/>
                <a:gd name="T9" fmla="*/ 186 h 351"/>
                <a:gd name="T10" fmla="*/ 1537 w 1543"/>
                <a:gd name="T11" fmla="*/ 85 h 351"/>
                <a:gd name="T12" fmla="*/ 192 w 1543"/>
                <a:gd name="T13" fmla="*/ 351 h 351"/>
                <a:gd name="T14" fmla="*/ 160 w 1543"/>
                <a:gd name="T15" fmla="*/ 159 h 351"/>
                <a:gd name="T16" fmla="*/ 0 w 1543"/>
                <a:gd name="T17" fmla="*/ 271 h 351"/>
                <a:gd name="T18" fmla="*/ 192 w 1543"/>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51">
                  <a:moveTo>
                    <a:pt x="1537" y="85"/>
                  </a:moveTo>
                  <a:cubicBezTo>
                    <a:pt x="1531" y="35"/>
                    <a:pt x="1485" y="0"/>
                    <a:pt x="1435" y="6"/>
                  </a:cubicBezTo>
                  <a:cubicBezTo>
                    <a:pt x="1386" y="12"/>
                    <a:pt x="1351" y="57"/>
                    <a:pt x="1357" y="107"/>
                  </a:cubicBezTo>
                  <a:cubicBezTo>
                    <a:pt x="1357" y="107"/>
                    <a:pt x="1357" y="107"/>
                    <a:pt x="1357" y="107"/>
                  </a:cubicBezTo>
                  <a:cubicBezTo>
                    <a:pt x="1363" y="157"/>
                    <a:pt x="1408" y="192"/>
                    <a:pt x="1458" y="186"/>
                  </a:cubicBezTo>
                  <a:cubicBezTo>
                    <a:pt x="1508" y="180"/>
                    <a:pt x="1543" y="134"/>
                    <a:pt x="1537" y="85"/>
                  </a:cubicBezTo>
                  <a:close/>
                  <a:moveTo>
                    <a:pt x="192" y="351"/>
                  </a:moveTo>
                  <a:lnTo>
                    <a:pt x="160" y="159"/>
                  </a:lnTo>
                  <a:lnTo>
                    <a:pt x="0" y="271"/>
                  </a:lnTo>
                  <a:lnTo>
                    <a:pt x="192" y="3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0" name="Freeform 38"/>
            <p:cNvSpPr>
              <a:spLocks noEditPoints="1"/>
            </p:cNvSpPr>
            <p:nvPr/>
          </p:nvSpPr>
          <p:spPr bwMode="auto">
            <a:xfrm>
              <a:off x="4556" y="3116"/>
              <a:ext cx="552" cy="129"/>
            </a:xfrm>
            <a:custGeom>
              <a:avLst/>
              <a:gdLst>
                <a:gd name="T0" fmla="*/ 1537 w 1543"/>
                <a:gd name="T1" fmla="*/ 85 h 351"/>
                <a:gd name="T2" fmla="*/ 1435 w 1543"/>
                <a:gd name="T3" fmla="*/ 6 h 351"/>
                <a:gd name="T4" fmla="*/ 1357 w 1543"/>
                <a:gd name="T5" fmla="*/ 107 h 351"/>
                <a:gd name="T6" fmla="*/ 1357 w 1543"/>
                <a:gd name="T7" fmla="*/ 107 h 351"/>
                <a:gd name="T8" fmla="*/ 1458 w 1543"/>
                <a:gd name="T9" fmla="*/ 186 h 351"/>
                <a:gd name="T10" fmla="*/ 1537 w 1543"/>
                <a:gd name="T11" fmla="*/ 85 h 351"/>
                <a:gd name="T12" fmla="*/ 192 w 1543"/>
                <a:gd name="T13" fmla="*/ 351 h 351"/>
                <a:gd name="T14" fmla="*/ 160 w 1543"/>
                <a:gd name="T15" fmla="*/ 159 h 351"/>
                <a:gd name="T16" fmla="*/ 0 w 1543"/>
                <a:gd name="T17" fmla="*/ 271 h 351"/>
                <a:gd name="T18" fmla="*/ 192 w 1543"/>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51">
                  <a:moveTo>
                    <a:pt x="1537" y="85"/>
                  </a:moveTo>
                  <a:cubicBezTo>
                    <a:pt x="1531" y="35"/>
                    <a:pt x="1485" y="0"/>
                    <a:pt x="1435" y="6"/>
                  </a:cubicBezTo>
                  <a:cubicBezTo>
                    <a:pt x="1386" y="12"/>
                    <a:pt x="1351" y="57"/>
                    <a:pt x="1357" y="107"/>
                  </a:cubicBezTo>
                  <a:cubicBezTo>
                    <a:pt x="1357" y="107"/>
                    <a:pt x="1357" y="107"/>
                    <a:pt x="1357" y="107"/>
                  </a:cubicBezTo>
                  <a:cubicBezTo>
                    <a:pt x="1363" y="157"/>
                    <a:pt x="1408" y="192"/>
                    <a:pt x="1458" y="186"/>
                  </a:cubicBezTo>
                  <a:cubicBezTo>
                    <a:pt x="1508" y="180"/>
                    <a:pt x="1543" y="134"/>
                    <a:pt x="1537" y="85"/>
                  </a:cubicBezTo>
                  <a:moveTo>
                    <a:pt x="192" y="351"/>
                  </a:moveTo>
                  <a:lnTo>
                    <a:pt x="160" y="159"/>
                  </a:lnTo>
                  <a:lnTo>
                    <a:pt x="0" y="271"/>
                  </a:lnTo>
                  <a:lnTo>
                    <a:pt x="192" y="351"/>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1" name="Line 39"/>
            <p:cNvSpPr>
              <a:spLocks noChangeShapeType="1"/>
            </p:cNvSpPr>
            <p:nvPr/>
          </p:nvSpPr>
          <p:spPr bwMode="auto">
            <a:xfrm flipH="1">
              <a:off x="4619" y="3157"/>
              <a:ext cx="424" cy="52"/>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2" name="Freeform 40"/>
            <p:cNvSpPr>
              <a:spLocks noEditPoints="1"/>
            </p:cNvSpPr>
            <p:nvPr/>
          </p:nvSpPr>
          <p:spPr bwMode="auto">
            <a:xfrm>
              <a:off x="4734" y="2471"/>
              <a:ext cx="343" cy="680"/>
            </a:xfrm>
            <a:custGeom>
              <a:avLst/>
              <a:gdLst>
                <a:gd name="T0" fmla="*/ 64 w 959"/>
                <a:gd name="T1" fmla="*/ 21 h 1856"/>
                <a:gd name="T2" fmla="*/ 21 w 959"/>
                <a:gd name="T3" fmla="*/ 143 h 1856"/>
                <a:gd name="T4" fmla="*/ 143 w 959"/>
                <a:gd name="T5" fmla="*/ 185 h 1856"/>
                <a:gd name="T6" fmla="*/ 143 w 959"/>
                <a:gd name="T7" fmla="*/ 185 h 1856"/>
                <a:gd name="T8" fmla="*/ 185 w 959"/>
                <a:gd name="T9" fmla="*/ 64 h 1856"/>
                <a:gd name="T10" fmla="*/ 64 w 959"/>
                <a:gd name="T11" fmla="*/ 21 h 1856"/>
                <a:gd name="T12" fmla="*/ 959 w 959"/>
                <a:gd name="T13" fmla="*/ 1648 h 1856"/>
                <a:gd name="T14" fmla="*/ 783 w 959"/>
                <a:gd name="T15" fmla="*/ 1728 h 1856"/>
                <a:gd name="T16" fmla="*/ 943 w 959"/>
                <a:gd name="T17" fmla="*/ 1856 h 1856"/>
                <a:gd name="T18" fmla="*/ 959 w 959"/>
                <a:gd name="T19" fmla="*/ 164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1856">
                  <a:moveTo>
                    <a:pt x="64" y="21"/>
                  </a:moveTo>
                  <a:cubicBezTo>
                    <a:pt x="19" y="43"/>
                    <a:pt x="0" y="97"/>
                    <a:pt x="21" y="143"/>
                  </a:cubicBezTo>
                  <a:cubicBezTo>
                    <a:pt x="43" y="188"/>
                    <a:pt x="97" y="207"/>
                    <a:pt x="143" y="185"/>
                  </a:cubicBezTo>
                  <a:cubicBezTo>
                    <a:pt x="143" y="185"/>
                    <a:pt x="143" y="185"/>
                    <a:pt x="143" y="185"/>
                  </a:cubicBezTo>
                  <a:cubicBezTo>
                    <a:pt x="188" y="163"/>
                    <a:pt x="207" y="109"/>
                    <a:pt x="185" y="64"/>
                  </a:cubicBezTo>
                  <a:cubicBezTo>
                    <a:pt x="163" y="19"/>
                    <a:pt x="109" y="0"/>
                    <a:pt x="64" y="21"/>
                  </a:cubicBezTo>
                  <a:close/>
                  <a:moveTo>
                    <a:pt x="959" y="1648"/>
                  </a:moveTo>
                  <a:lnTo>
                    <a:pt x="783" y="1728"/>
                  </a:lnTo>
                  <a:lnTo>
                    <a:pt x="943" y="1856"/>
                  </a:lnTo>
                  <a:lnTo>
                    <a:pt x="959" y="164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3" name="Freeform 41"/>
            <p:cNvSpPr>
              <a:spLocks noEditPoints="1"/>
            </p:cNvSpPr>
            <p:nvPr/>
          </p:nvSpPr>
          <p:spPr bwMode="auto">
            <a:xfrm>
              <a:off x="4734" y="2471"/>
              <a:ext cx="343" cy="680"/>
            </a:xfrm>
            <a:custGeom>
              <a:avLst/>
              <a:gdLst>
                <a:gd name="T0" fmla="*/ 64 w 959"/>
                <a:gd name="T1" fmla="*/ 21 h 1856"/>
                <a:gd name="T2" fmla="*/ 21 w 959"/>
                <a:gd name="T3" fmla="*/ 143 h 1856"/>
                <a:gd name="T4" fmla="*/ 143 w 959"/>
                <a:gd name="T5" fmla="*/ 185 h 1856"/>
                <a:gd name="T6" fmla="*/ 143 w 959"/>
                <a:gd name="T7" fmla="*/ 185 h 1856"/>
                <a:gd name="T8" fmla="*/ 185 w 959"/>
                <a:gd name="T9" fmla="*/ 64 h 1856"/>
                <a:gd name="T10" fmla="*/ 64 w 959"/>
                <a:gd name="T11" fmla="*/ 21 h 1856"/>
                <a:gd name="T12" fmla="*/ 959 w 959"/>
                <a:gd name="T13" fmla="*/ 1648 h 1856"/>
                <a:gd name="T14" fmla="*/ 783 w 959"/>
                <a:gd name="T15" fmla="*/ 1728 h 1856"/>
                <a:gd name="T16" fmla="*/ 943 w 959"/>
                <a:gd name="T17" fmla="*/ 1856 h 1856"/>
                <a:gd name="T18" fmla="*/ 959 w 959"/>
                <a:gd name="T19" fmla="*/ 164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1856">
                  <a:moveTo>
                    <a:pt x="64" y="21"/>
                  </a:moveTo>
                  <a:cubicBezTo>
                    <a:pt x="19" y="43"/>
                    <a:pt x="0" y="97"/>
                    <a:pt x="21" y="143"/>
                  </a:cubicBezTo>
                  <a:cubicBezTo>
                    <a:pt x="43" y="188"/>
                    <a:pt x="97" y="207"/>
                    <a:pt x="143" y="185"/>
                  </a:cubicBezTo>
                  <a:cubicBezTo>
                    <a:pt x="143" y="185"/>
                    <a:pt x="143" y="185"/>
                    <a:pt x="143" y="185"/>
                  </a:cubicBezTo>
                  <a:cubicBezTo>
                    <a:pt x="188" y="163"/>
                    <a:pt x="207" y="109"/>
                    <a:pt x="185" y="64"/>
                  </a:cubicBezTo>
                  <a:cubicBezTo>
                    <a:pt x="163" y="19"/>
                    <a:pt x="109" y="0"/>
                    <a:pt x="64" y="21"/>
                  </a:cubicBezTo>
                  <a:moveTo>
                    <a:pt x="959" y="1648"/>
                  </a:moveTo>
                  <a:lnTo>
                    <a:pt x="783" y="1728"/>
                  </a:lnTo>
                  <a:lnTo>
                    <a:pt x="943" y="1856"/>
                  </a:lnTo>
                  <a:lnTo>
                    <a:pt x="959" y="1648"/>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4" name="Line 42"/>
            <p:cNvSpPr>
              <a:spLocks noChangeShapeType="1"/>
            </p:cNvSpPr>
            <p:nvPr/>
          </p:nvSpPr>
          <p:spPr bwMode="auto">
            <a:xfrm>
              <a:off x="4785" y="2541"/>
              <a:ext cx="258" cy="551"/>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5" name="Freeform 43"/>
            <p:cNvSpPr>
              <a:spLocks noEditPoints="1"/>
            </p:cNvSpPr>
            <p:nvPr/>
          </p:nvSpPr>
          <p:spPr bwMode="auto">
            <a:xfrm>
              <a:off x="3674" y="2798"/>
              <a:ext cx="408" cy="763"/>
            </a:xfrm>
            <a:custGeom>
              <a:avLst/>
              <a:gdLst>
                <a:gd name="T0" fmla="*/ 62 w 1139"/>
                <a:gd name="T1" fmla="*/ 23 h 2084"/>
                <a:gd name="T2" fmla="*/ 23 w 1139"/>
                <a:gd name="T3" fmla="*/ 145 h 2084"/>
                <a:gd name="T4" fmla="*/ 146 w 1139"/>
                <a:gd name="T5" fmla="*/ 184 h 2084"/>
                <a:gd name="T6" fmla="*/ 146 w 1139"/>
                <a:gd name="T7" fmla="*/ 184 h 2084"/>
                <a:gd name="T8" fmla="*/ 184 w 1139"/>
                <a:gd name="T9" fmla="*/ 61 h 2084"/>
                <a:gd name="T10" fmla="*/ 62 w 1139"/>
                <a:gd name="T11" fmla="*/ 23 h 2084"/>
                <a:gd name="T12" fmla="*/ 1123 w 1139"/>
                <a:gd name="T13" fmla="*/ 1876 h 2084"/>
                <a:gd name="T14" fmla="*/ 963 w 1139"/>
                <a:gd name="T15" fmla="*/ 1956 h 2084"/>
                <a:gd name="T16" fmla="*/ 1139 w 1139"/>
                <a:gd name="T17" fmla="*/ 2084 h 2084"/>
                <a:gd name="T18" fmla="*/ 1123 w 1139"/>
                <a:gd name="T19" fmla="*/ 1876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9" h="2084">
                  <a:moveTo>
                    <a:pt x="62" y="23"/>
                  </a:moveTo>
                  <a:cubicBezTo>
                    <a:pt x="18" y="46"/>
                    <a:pt x="0" y="100"/>
                    <a:pt x="23" y="145"/>
                  </a:cubicBezTo>
                  <a:cubicBezTo>
                    <a:pt x="47" y="189"/>
                    <a:pt x="101" y="207"/>
                    <a:pt x="146" y="184"/>
                  </a:cubicBezTo>
                  <a:cubicBezTo>
                    <a:pt x="146" y="184"/>
                    <a:pt x="146" y="184"/>
                    <a:pt x="146" y="184"/>
                  </a:cubicBezTo>
                  <a:cubicBezTo>
                    <a:pt x="190" y="161"/>
                    <a:pt x="208" y="106"/>
                    <a:pt x="184" y="61"/>
                  </a:cubicBezTo>
                  <a:cubicBezTo>
                    <a:pt x="161" y="17"/>
                    <a:pt x="107" y="0"/>
                    <a:pt x="62" y="23"/>
                  </a:cubicBezTo>
                  <a:close/>
                  <a:moveTo>
                    <a:pt x="1123" y="1876"/>
                  </a:moveTo>
                  <a:lnTo>
                    <a:pt x="963" y="1956"/>
                  </a:lnTo>
                  <a:lnTo>
                    <a:pt x="1139" y="2084"/>
                  </a:lnTo>
                  <a:lnTo>
                    <a:pt x="1123" y="18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6" name="Freeform 44"/>
            <p:cNvSpPr>
              <a:spLocks noEditPoints="1"/>
            </p:cNvSpPr>
            <p:nvPr/>
          </p:nvSpPr>
          <p:spPr bwMode="auto">
            <a:xfrm>
              <a:off x="3674" y="2798"/>
              <a:ext cx="408" cy="763"/>
            </a:xfrm>
            <a:custGeom>
              <a:avLst/>
              <a:gdLst>
                <a:gd name="T0" fmla="*/ 62 w 1139"/>
                <a:gd name="T1" fmla="*/ 23 h 2084"/>
                <a:gd name="T2" fmla="*/ 23 w 1139"/>
                <a:gd name="T3" fmla="*/ 145 h 2084"/>
                <a:gd name="T4" fmla="*/ 146 w 1139"/>
                <a:gd name="T5" fmla="*/ 184 h 2084"/>
                <a:gd name="T6" fmla="*/ 146 w 1139"/>
                <a:gd name="T7" fmla="*/ 184 h 2084"/>
                <a:gd name="T8" fmla="*/ 184 w 1139"/>
                <a:gd name="T9" fmla="*/ 61 h 2084"/>
                <a:gd name="T10" fmla="*/ 62 w 1139"/>
                <a:gd name="T11" fmla="*/ 23 h 2084"/>
                <a:gd name="T12" fmla="*/ 1123 w 1139"/>
                <a:gd name="T13" fmla="*/ 1876 h 2084"/>
                <a:gd name="T14" fmla="*/ 963 w 1139"/>
                <a:gd name="T15" fmla="*/ 1956 h 2084"/>
                <a:gd name="T16" fmla="*/ 1139 w 1139"/>
                <a:gd name="T17" fmla="*/ 2084 h 2084"/>
                <a:gd name="T18" fmla="*/ 1123 w 1139"/>
                <a:gd name="T19" fmla="*/ 1876 h 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9" h="2084">
                  <a:moveTo>
                    <a:pt x="62" y="23"/>
                  </a:moveTo>
                  <a:cubicBezTo>
                    <a:pt x="18" y="46"/>
                    <a:pt x="0" y="100"/>
                    <a:pt x="23" y="145"/>
                  </a:cubicBezTo>
                  <a:cubicBezTo>
                    <a:pt x="47" y="189"/>
                    <a:pt x="101" y="207"/>
                    <a:pt x="146" y="184"/>
                  </a:cubicBezTo>
                  <a:cubicBezTo>
                    <a:pt x="146" y="184"/>
                    <a:pt x="146" y="184"/>
                    <a:pt x="146" y="184"/>
                  </a:cubicBezTo>
                  <a:cubicBezTo>
                    <a:pt x="190" y="161"/>
                    <a:pt x="208" y="106"/>
                    <a:pt x="184" y="61"/>
                  </a:cubicBezTo>
                  <a:cubicBezTo>
                    <a:pt x="161" y="17"/>
                    <a:pt x="107" y="0"/>
                    <a:pt x="62" y="23"/>
                  </a:cubicBezTo>
                  <a:moveTo>
                    <a:pt x="1123" y="1876"/>
                  </a:moveTo>
                  <a:lnTo>
                    <a:pt x="963" y="1956"/>
                  </a:lnTo>
                  <a:lnTo>
                    <a:pt x="1139" y="2084"/>
                  </a:lnTo>
                  <a:lnTo>
                    <a:pt x="1123" y="1876"/>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7" name="Line 45"/>
            <p:cNvSpPr>
              <a:spLocks noChangeShapeType="1"/>
            </p:cNvSpPr>
            <p:nvPr/>
          </p:nvSpPr>
          <p:spPr bwMode="auto">
            <a:xfrm>
              <a:off x="3727" y="2864"/>
              <a:ext cx="320" cy="63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8" name="Freeform 46"/>
            <p:cNvSpPr>
              <a:spLocks noEditPoints="1"/>
            </p:cNvSpPr>
            <p:nvPr/>
          </p:nvSpPr>
          <p:spPr bwMode="auto">
            <a:xfrm>
              <a:off x="3343" y="3315"/>
              <a:ext cx="772" cy="283"/>
            </a:xfrm>
            <a:custGeom>
              <a:avLst/>
              <a:gdLst>
                <a:gd name="T0" fmla="*/ 2144 w 2158"/>
                <a:gd name="T1" fmla="*/ 698 h 773"/>
                <a:gd name="T2" fmla="*/ 2084 w 2158"/>
                <a:gd name="T3" fmla="*/ 585 h 773"/>
                <a:gd name="T4" fmla="*/ 1970 w 2158"/>
                <a:gd name="T5" fmla="*/ 645 h 773"/>
                <a:gd name="T6" fmla="*/ 1970 w 2158"/>
                <a:gd name="T7" fmla="*/ 645 h 773"/>
                <a:gd name="T8" fmla="*/ 2030 w 2158"/>
                <a:gd name="T9" fmla="*/ 758 h 773"/>
                <a:gd name="T10" fmla="*/ 2144 w 2158"/>
                <a:gd name="T11" fmla="*/ 698 h 773"/>
                <a:gd name="T12" fmla="*/ 144 w 2158"/>
                <a:gd name="T13" fmla="*/ 176 h 773"/>
                <a:gd name="T14" fmla="*/ 208 w 2158"/>
                <a:gd name="T15" fmla="*/ 0 h 773"/>
                <a:gd name="T16" fmla="*/ 0 w 2158"/>
                <a:gd name="T17" fmla="*/ 32 h 773"/>
                <a:gd name="T18" fmla="*/ 144 w 2158"/>
                <a:gd name="T19" fmla="*/ 1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8" h="773">
                  <a:moveTo>
                    <a:pt x="2144" y="698"/>
                  </a:moveTo>
                  <a:cubicBezTo>
                    <a:pt x="2158" y="650"/>
                    <a:pt x="2132" y="600"/>
                    <a:pt x="2084" y="585"/>
                  </a:cubicBezTo>
                  <a:cubicBezTo>
                    <a:pt x="2036" y="570"/>
                    <a:pt x="1985" y="597"/>
                    <a:pt x="1970" y="645"/>
                  </a:cubicBezTo>
                  <a:cubicBezTo>
                    <a:pt x="1970" y="645"/>
                    <a:pt x="1970" y="645"/>
                    <a:pt x="1970" y="645"/>
                  </a:cubicBezTo>
                  <a:cubicBezTo>
                    <a:pt x="1956" y="693"/>
                    <a:pt x="1982" y="743"/>
                    <a:pt x="2030" y="758"/>
                  </a:cubicBezTo>
                  <a:cubicBezTo>
                    <a:pt x="2078" y="773"/>
                    <a:pt x="2129" y="746"/>
                    <a:pt x="2144" y="698"/>
                  </a:cubicBezTo>
                  <a:close/>
                  <a:moveTo>
                    <a:pt x="144" y="176"/>
                  </a:moveTo>
                  <a:lnTo>
                    <a:pt x="208" y="0"/>
                  </a:lnTo>
                  <a:lnTo>
                    <a:pt x="0" y="32"/>
                  </a:lnTo>
                  <a:lnTo>
                    <a:pt x="144"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9" name="Freeform 47"/>
            <p:cNvSpPr>
              <a:spLocks noEditPoints="1"/>
            </p:cNvSpPr>
            <p:nvPr/>
          </p:nvSpPr>
          <p:spPr bwMode="auto">
            <a:xfrm>
              <a:off x="3343" y="3315"/>
              <a:ext cx="772" cy="283"/>
            </a:xfrm>
            <a:custGeom>
              <a:avLst/>
              <a:gdLst>
                <a:gd name="T0" fmla="*/ 2144 w 2158"/>
                <a:gd name="T1" fmla="*/ 698 h 773"/>
                <a:gd name="T2" fmla="*/ 2084 w 2158"/>
                <a:gd name="T3" fmla="*/ 585 h 773"/>
                <a:gd name="T4" fmla="*/ 1970 w 2158"/>
                <a:gd name="T5" fmla="*/ 645 h 773"/>
                <a:gd name="T6" fmla="*/ 1970 w 2158"/>
                <a:gd name="T7" fmla="*/ 645 h 773"/>
                <a:gd name="T8" fmla="*/ 2030 w 2158"/>
                <a:gd name="T9" fmla="*/ 758 h 773"/>
                <a:gd name="T10" fmla="*/ 2144 w 2158"/>
                <a:gd name="T11" fmla="*/ 698 h 773"/>
                <a:gd name="T12" fmla="*/ 144 w 2158"/>
                <a:gd name="T13" fmla="*/ 176 h 773"/>
                <a:gd name="T14" fmla="*/ 208 w 2158"/>
                <a:gd name="T15" fmla="*/ 0 h 773"/>
                <a:gd name="T16" fmla="*/ 0 w 2158"/>
                <a:gd name="T17" fmla="*/ 32 h 773"/>
                <a:gd name="T18" fmla="*/ 144 w 2158"/>
                <a:gd name="T19" fmla="*/ 1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8" h="773">
                  <a:moveTo>
                    <a:pt x="2144" y="698"/>
                  </a:moveTo>
                  <a:cubicBezTo>
                    <a:pt x="2158" y="650"/>
                    <a:pt x="2132" y="600"/>
                    <a:pt x="2084" y="585"/>
                  </a:cubicBezTo>
                  <a:cubicBezTo>
                    <a:pt x="2036" y="570"/>
                    <a:pt x="1985" y="597"/>
                    <a:pt x="1970" y="645"/>
                  </a:cubicBezTo>
                  <a:cubicBezTo>
                    <a:pt x="1970" y="645"/>
                    <a:pt x="1970" y="645"/>
                    <a:pt x="1970" y="645"/>
                  </a:cubicBezTo>
                  <a:cubicBezTo>
                    <a:pt x="1956" y="693"/>
                    <a:pt x="1982" y="743"/>
                    <a:pt x="2030" y="758"/>
                  </a:cubicBezTo>
                  <a:cubicBezTo>
                    <a:pt x="2078" y="773"/>
                    <a:pt x="2129" y="746"/>
                    <a:pt x="2144" y="698"/>
                  </a:cubicBezTo>
                  <a:moveTo>
                    <a:pt x="144" y="176"/>
                  </a:moveTo>
                  <a:lnTo>
                    <a:pt x="208" y="0"/>
                  </a:lnTo>
                  <a:lnTo>
                    <a:pt x="0" y="32"/>
                  </a:lnTo>
                  <a:lnTo>
                    <a:pt x="144" y="176"/>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0" name="Line 48"/>
            <p:cNvSpPr>
              <a:spLocks noChangeShapeType="1"/>
            </p:cNvSpPr>
            <p:nvPr/>
          </p:nvSpPr>
          <p:spPr bwMode="auto">
            <a:xfrm flipH="1" flipV="1">
              <a:off x="3406" y="3350"/>
              <a:ext cx="641" cy="199"/>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1" name="Freeform 49"/>
            <p:cNvSpPr>
              <a:spLocks noEditPoints="1"/>
            </p:cNvSpPr>
            <p:nvPr/>
          </p:nvSpPr>
          <p:spPr bwMode="auto">
            <a:xfrm>
              <a:off x="2954" y="2752"/>
              <a:ext cx="427" cy="614"/>
            </a:xfrm>
            <a:custGeom>
              <a:avLst/>
              <a:gdLst>
                <a:gd name="T0" fmla="*/ 1141 w 1192"/>
                <a:gd name="T1" fmla="*/ 1647 h 1676"/>
                <a:gd name="T2" fmla="*/ 1164 w 1192"/>
                <a:gd name="T3" fmla="*/ 1521 h 1676"/>
                <a:gd name="T4" fmla="*/ 1037 w 1192"/>
                <a:gd name="T5" fmla="*/ 1498 h 1676"/>
                <a:gd name="T6" fmla="*/ 1037 w 1192"/>
                <a:gd name="T7" fmla="*/ 1498 h 1676"/>
                <a:gd name="T8" fmla="*/ 1014 w 1192"/>
                <a:gd name="T9" fmla="*/ 1624 h 1676"/>
                <a:gd name="T10" fmla="*/ 1141 w 1192"/>
                <a:gd name="T11" fmla="*/ 1647 h 1676"/>
                <a:gd name="T12" fmla="*/ 32 w 1192"/>
                <a:gd name="T13" fmla="*/ 208 h 1676"/>
                <a:gd name="T14" fmla="*/ 176 w 1192"/>
                <a:gd name="T15" fmla="*/ 96 h 1676"/>
                <a:gd name="T16" fmla="*/ 0 w 1192"/>
                <a:gd name="T17" fmla="*/ 0 h 1676"/>
                <a:gd name="T18" fmla="*/ 32 w 1192"/>
                <a:gd name="T19" fmla="*/ 20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1676">
                  <a:moveTo>
                    <a:pt x="1141" y="1647"/>
                  </a:moveTo>
                  <a:cubicBezTo>
                    <a:pt x="1182" y="1619"/>
                    <a:pt x="1192" y="1562"/>
                    <a:pt x="1164" y="1521"/>
                  </a:cubicBezTo>
                  <a:cubicBezTo>
                    <a:pt x="1135" y="1480"/>
                    <a:pt x="1079" y="1470"/>
                    <a:pt x="1037" y="1498"/>
                  </a:cubicBezTo>
                  <a:cubicBezTo>
                    <a:pt x="1037" y="1498"/>
                    <a:pt x="1037" y="1498"/>
                    <a:pt x="1037" y="1498"/>
                  </a:cubicBezTo>
                  <a:cubicBezTo>
                    <a:pt x="996" y="1527"/>
                    <a:pt x="986" y="1583"/>
                    <a:pt x="1014" y="1624"/>
                  </a:cubicBezTo>
                  <a:cubicBezTo>
                    <a:pt x="1043" y="1665"/>
                    <a:pt x="1099" y="1676"/>
                    <a:pt x="1141" y="1647"/>
                  </a:cubicBezTo>
                  <a:close/>
                  <a:moveTo>
                    <a:pt x="32" y="208"/>
                  </a:moveTo>
                  <a:lnTo>
                    <a:pt x="176" y="96"/>
                  </a:lnTo>
                  <a:lnTo>
                    <a:pt x="0" y="0"/>
                  </a:lnTo>
                  <a:lnTo>
                    <a:pt x="32" y="20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32" name="Freeform 50"/>
            <p:cNvSpPr>
              <a:spLocks noEditPoints="1"/>
            </p:cNvSpPr>
            <p:nvPr/>
          </p:nvSpPr>
          <p:spPr bwMode="auto">
            <a:xfrm>
              <a:off x="2954" y="2752"/>
              <a:ext cx="427" cy="614"/>
            </a:xfrm>
            <a:custGeom>
              <a:avLst/>
              <a:gdLst>
                <a:gd name="T0" fmla="*/ 1141 w 1192"/>
                <a:gd name="T1" fmla="*/ 1647 h 1676"/>
                <a:gd name="T2" fmla="*/ 1164 w 1192"/>
                <a:gd name="T3" fmla="*/ 1521 h 1676"/>
                <a:gd name="T4" fmla="*/ 1037 w 1192"/>
                <a:gd name="T5" fmla="*/ 1498 h 1676"/>
                <a:gd name="T6" fmla="*/ 1037 w 1192"/>
                <a:gd name="T7" fmla="*/ 1498 h 1676"/>
                <a:gd name="T8" fmla="*/ 1014 w 1192"/>
                <a:gd name="T9" fmla="*/ 1624 h 1676"/>
                <a:gd name="T10" fmla="*/ 1141 w 1192"/>
                <a:gd name="T11" fmla="*/ 1647 h 1676"/>
                <a:gd name="T12" fmla="*/ 32 w 1192"/>
                <a:gd name="T13" fmla="*/ 208 h 1676"/>
                <a:gd name="T14" fmla="*/ 176 w 1192"/>
                <a:gd name="T15" fmla="*/ 96 h 1676"/>
                <a:gd name="T16" fmla="*/ 0 w 1192"/>
                <a:gd name="T17" fmla="*/ 0 h 1676"/>
                <a:gd name="T18" fmla="*/ 32 w 1192"/>
                <a:gd name="T19" fmla="*/ 20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1676">
                  <a:moveTo>
                    <a:pt x="1141" y="1647"/>
                  </a:moveTo>
                  <a:cubicBezTo>
                    <a:pt x="1182" y="1619"/>
                    <a:pt x="1192" y="1562"/>
                    <a:pt x="1164" y="1521"/>
                  </a:cubicBezTo>
                  <a:cubicBezTo>
                    <a:pt x="1135" y="1480"/>
                    <a:pt x="1079" y="1470"/>
                    <a:pt x="1037" y="1498"/>
                  </a:cubicBezTo>
                  <a:cubicBezTo>
                    <a:pt x="1037" y="1498"/>
                    <a:pt x="1037" y="1498"/>
                    <a:pt x="1037" y="1498"/>
                  </a:cubicBezTo>
                  <a:cubicBezTo>
                    <a:pt x="996" y="1527"/>
                    <a:pt x="986" y="1583"/>
                    <a:pt x="1014" y="1624"/>
                  </a:cubicBezTo>
                  <a:cubicBezTo>
                    <a:pt x="1043" y="1665"/>
                    <a:pt x="1099" y="1676"/>
                    <a:pt x="1141" y="1647"/>
                  </a:cubicBezTo>
                  <a:moveTo>
                    <a:pt x="32" y="208"/>
                  </a:moveTo>
                  <a:lnTo>
                    <a:pt x="176" y="96"/>
                  </a:lnTo>
                  <a:lnTo>
                    <a:pt x="0" y="0"/>
                  </a:lnTo>
                  <a:lnTo>
                    <a:pt x="32" y="208"/>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3" name="Line 51"/>
            <p:cNvSpPr>
              <a:spLocks noChangeShapeType="1"/>
            </p:cNvSpPr>
            <p:nvPr/>
          </p:nvSpPr>
          <p:spPr bwMode="auto">
            <a:xfrm flipH="1" flipV="1">
              <a:off x="2989" y="2805"/>
              <a:ext cx="337" cy="49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4" name="Freeform 52"/>
            <p:cNvSpPr>
              <a:spLocks noEditPoints="1"/>
            </p:cNvSpPr>
            <p:nvPr/>
          </p:nvSpPr>
          <p:spPr bwMode="auto">
            <a:xfrm>
              <a:off x="2922" y="2717"/>
              <a:ext cx="627" cy="70"/>
            </a:xfrm>
            <a:custGeom>
              <a:avLst/>
              <a:gdLst>
                <a:gd name="T0" fmla="*/ 0 w 1754"/>
                <a:gd name="T1" fmla="*/ 96 h 192"/>
                <a:gd name="T2" fmla="*/ 90 w 1754"/>
                <a:gd name="T3" fmla="*/ 187 h 192"/>
                <a:gd name="T4" fmla="*/ 181 w 1754"/>
                <a:gd name="T5" fmla="*/ 96 h 192"/>
                <a:gd name="T6" fmla="*/ 181 w 1754"/>
                <a:gd name="T7" fmla="*/ 96 h 192"/>
                <a:gd name="T8" fmla="*/ 90 w 1754"/>
                <a:gd name="T9" fmla="*/ 6 h 192"/>
                <a:gd name="T10" fmla="*/ 0 w 1754"/>
                <a:gd name="T11" fmla="*/ 96 h 192"/>
                <a:gd name="T12" fmla="*/ 1578 w 1754"/>
                <a:gd name="T13" fmla="*/ 0 h 192"/>
                <a:gd name="T14" fmla="*/ 1578 w 1754"/>
                <a:gd name="T15" fmla="*/ 192 h 192"/>
                <a:gd name="T16" fmla="*/ 1754 w 1754"/>
                <a:gd name="T17" fmla="*/ 96 h 192"/>
                <a:gd name="T18" fmla="*/ 1578 w 1754"/>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4" h="192">
                  <a:moveTo>
                    <a:pt x="0" y="96"/>
                  </a:moveTo>
                  <a:cubicBezTo>
                    <a:pt x="0" y="146"/>
                    <a:pt x="40" y="187"/>
                    <a:pt x="90" y="187"/>
                  </a:cubicBezTo>
                  <a:cubicBezTo>
                    <a:pt x="141" y="187"/>
                    <a:pt x="181" y="146"/>
                    <a:pt x="181" y="96"/>
                  </a:cubicBezTo>
                  <a:cubicBezTo>
                    <a:pt x="181" y="96"/>
                    <a:pt x="181" y="96"/>
                    <a:pt x="181" y="96"/>
                  </a:cubicBezTo>
                  <a:cubicBezTo>
                    <a:pt x="181" y="46"/>
                    <a:pt x="141" y="6"/>
                    <a:pt x="90" y="6"/>
                  </a:cubicBezTo>
                  <a:cubicBezTo>
                    <a:pt x="40" y="6"/>
                    <a:pt x="0" y="46"/>
                    <a:pt x="0" y="96"/>
                  </a:cubicBezTo>
                  <a:close/>
                  <a:moveTo>
                    <a:pt x="1578" y="0"/>
                  </a:moveTo>
                  <a:lnTo>
                    <a:pt x="1578" y="192"/>
                  </a:lnTo>
                  <a:lnTo>
                    <a:pt x="1754" y="96"/>
                  </a:lnTo>
                  <a:lnTo>
                    <a:pt x="157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35" name="Freeform 53"/>
            <p:cNvSpPr>
              <a:spLocks noEditPoints="1"/>
            </p:cNvSpPr>
            <p:nvPr/>
          </p:nvSpPr>
          <p:spPr bwMode="auto">
            <a:xfrm>
              <a:off x="2922" y="2717"/>
              <a:ext cx="627" cy="70"/>
            </a:xfrm>
            <a:custGeom>
              <a:avLst/>
              <a:gdLst>
                <a:gd name="T0" fmla="*/ 0 w 1754"/>
                <a:gd name="T1" fmla="*/ 96 h 192"/>
                <a:gd name="T2" fmla="*/ 90 w 1754"/>
                <a:gd name="T3" fmla="*/ 187 h 192"/>
                <a:gd name="T4" fmla="*/ 181 w 1754"/>
                <a:gd name="T5" fmla="*/ 96 h 192"/>
                <a:gd name="T6" fmla="*/ 181 w 1754"/>
                <a:gd name="T7" fmla="*/ 96 h 192"/>
                <a:gd name="T8" fmla="*/ 90 w 1754"/>
                <a:gd name="T9" fmla="*/ 6 h 192"/>
                <a:gd name="T10" fmla="*/ 0 w 1754"/>
                <a:gd name="T11" fmla="*/ 96 h 192"/>
                <a:gd name="T12" fmla="*/ 1578 w 1754"/>
                <a:gd name="T13" fmla="*/ 0 h 192"/>
                <a:gd name="T14" fmla="*/ 1578 w 1754"/>
                <a:gd name="T15" fmla="*/ 192 h 192"/>
                <a:gd name="T16" fmla="*/ 1754 w 1754"/>
                <a:gd name="T17" fmla="*/ 96 h 192"/>
                <a:gd name="T18" fmla="*/ 1578 w 1754"/>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4" h="192">
                  <a:moveTo>
                    <a:pt x="0" y="96"/>
                  </a:moveTo>
                  <a:cubicBezTo>
                    <a:pt x="0" y="146"/>
                    <a:pt x="40" y="187"/>
                    <a:pt x="90" y="187"/>
                  </a:cubicBezTo>
                  <a:cubicBezTo>
                    <a:pt x="141" y="187"/>
                    <a:pt x="181" y="146"/>
                    <a:pt x="181" y="96"/>
                  </a:cubicBezTo>
                  <a:cubicBezTo>
                    <a:pt x="181" y="96"/>
                    <a:pt x="181" y="96"/>
                    <a:pt x="181" y="96"/>
                  </a:cubicBezTo>
                  <a:cubicBezTo>
                    <a:pt x="181" y="46"/>
                    <a:pt x="141" y="6"/>
                    <a:pt x="90" y="6"/>
                  </a:cubicBezTo>
                  <a:cubicBezTo>
                    <a:pt x="40" y="6"/>
                    <a:pt x="0" y="46"/>
                    <a:pt x="0" y="96"/>
                  </a:cubicBezTo>
                  <a:moveTo>
                    <a:pt x="1578" y="0"/>
                  </a:moveTo>
                  <a:lnTo>
                    <a:pt x="1578" y="192"/>
                  </a:lnTo>
                  <a:lnTo>
                    <a:pt x="1754" y="96"/>
                  </a:lnTo>
                  <a:lnTo>
                    <a:pt x="1578" y="0"/>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6" name="Line 54"/>
            <p:cNvSpPr>
              <a:spLocks noChangeShapeType="1"/>
            </p:cNvSpPr>
            <p:nvPr/>
          </p:nvSpPr>
          <p:spPr bwMode="auto">
            <a:xfrm>
              <a:off x="2989" y="2752"/>
              <a:ext cx="497" cy="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7" name="Rectangle 55"/>
            <p:cNvSpPr>
              <a:spLocks noChangeArrowheads="1"/>
            </p:cNvSpPr>
            <p:nvPr/>
          </p:nvSpPr>
          <p:spPr bwMode="auto">
            <a:xfrm>
              <a:off x="3549" y="2670"/>
              <a:ext cx="327" cy="164"/>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38" name="Rectangle 56"/>
            <p:cNvSpPr>
              <a:spLocks noChangeArrowheads="1"/>
            </p:cNvSpPr>
            <p:nvPr/>
          </p:nvSpPr>
          <p:spPr bwMode="auto">
            <a:xfrm>
              <a:off x="3549" y="2670"/>
              <a:ext cx="327" cy="164"/>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9" name="Rectangle 57"/>
            <p:cNvSpPr>
              <a:spLocks noChangeArrowheads="1"/>
            </p:cNvSpPr>
            <p:nvPr/>
          </p:nvSpPr>
          <p:spPr bwMode="auto">
            <a:xfrm>
              <a:off x="3595" y="2711"/>
              <a:ext cx="28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dirty="0" smtClean="0">
                  <a:ln>
                    <a:noFill/>
                  </a:ln>
                  <a:solidFill>
                    <a:srgbClr val="000000"/>
                  </a:solidFill>
                  <a:effectLst/>
                  <a:latin typeface="Berlin Sans FB Demi" pitchFamily="34" charset="0"/>
                </a:rPr>
                <a:t>Deposito</a:t>
              </a:r>
              <a:endParaRPr kumimoji="0" lang="es-EC" sz="1800" b="0" i="0" u="none" strike="noStrike" cap="none" normalizeH="0" baseline="0" dirty="0" smtClean="0">
                <a:ln>
                  <a:noFill/>
                </a:ln>
                <a:solidFill>
                  <a:schemeClr val="tx1"/>
                </a:solidFill>
                <a:effectLst/>
                <a:latin typeface="Arial" pitchFamily="34" charset="0"/>
              </a:endParaRPr>
            </a:p>
          </p:txBody>
        </p:sp>
        <p:sp>
          <p:nvSpPr>
            <p:cNvPr id="140" name="Freeform 58"/>
            <p:cNvSpPr>
              <a:spLocks noEditPoints="1"/>
            </p:cNvSpPr>
            <p:nvPr/>
          </p:nvSpPr>
          <p:spPr bwMode="auto">
            <a:xfrm>
              <a:off x="4378" y="2506"/>
              <a:ext cx="390" cy="328"/>
            </a:xfrm>
            <a:custGeom>
              <a:avLst/>
              <a:gdLst>
                <a:gd name="T0" fmla="*/ 31 w 1092"/>
                <a:gd name="T1" fmla="*/ 849 h 896"/>
                <a:gd name="T2" fmla="*/ 158 w 1092"/>
                <a:gd name="T3" fmla="*/ 865 h 896"/>
                <a:gd name="T4" fmla="*/ 174 w 1092"/>
                <a:gd name="T5" fmla="*/ 737 h 896"/>
                <a:gd name="T6" fmla="*/ 174 w 1092"/>
                <a:gd name="T7" fmla="*/ 737 h 896"/>
                <a:gd name="T8" fmla="*/ 46 w 1092"/>
                <a:gd name="T9" fmla="*/ 722 h 896"/>
                <a:gd name="T10" fmla="*/ 31 w 1092"/>
                <a:gd name="T11" fmla="*/ 849 h 896"/>
                <a:gd name="T12" fmla="*/ 900 w 1092"/>
                <a:gd name="T13" fmla="*/ 48 h 896"/>
                <a:gd name="T14" fmla="*/ 1012 w 1092"/>
                <a:gd name="T15" fmla="*/ 192 h 896"/>
                <a:gd name="T16" fmla="*/ 1092 w 1092"/>
                <a:gd name="T17" fmla="*/ 0 h 896"/>
                <a:gd name="T18" fmla="*/ 900 w 1092"/>
                <a:gd name="T19" fmla="*/ 4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896">
                  <a:moveTo>
                    <a:pt x="31" y="849"/>
                  </a:moveTo>
                  <a:cubicBezTo>
                    <a:pt x="62" y="889"/>
                    <a:pt x="119" y="896"/>
                    <a:pt x="158" y="865"/>
                  </a:cubicBezTo>
                  <a:cubicBezTo>
                    <a:pt x="198" y="834"/>
                    <a:pt x="205" y="776"/>
                    <a:pt x="174" y="737"/>
                  </a:cubicBezTo>
                  <a:cubicBezTo>
                    <a:pt x="174" y="737"/>
                    <a:pt x="174" y="737"/>
                    <a:pt x="174" y="737"/>
                  </a:cubicBezTo>
                  <a:cubicBezTo>
                    <a:pt x="143" y="698"/>
                    <a:pt x="86" y="691"/>
                    <a:pt x="46" y="722"/>
                  </a:cubicBezTo>
                  <a:cubicBezTo>
                    <a:pt x="7" y="753"/>
                    <a:pt x="0" y="810"/>
                    <a:pt x="31" y="849"/>
                  </a:cubicBezTo>
                  <a:close/>
                  <a:moveTo>
                    <a:pt x="900" y="48"/>
                  </a:moveTo>
                  <a:lnTo>
                    <a:pt x="1012" y="192"/>
                  </a:lnTo>
                  <a:lnTo>
                    <a:pt x="1092" y="0"/>
                  </a:lnTo>
                  <a:lnTo>
                    <a:pt x="900" y="4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41" name="Freeform 59"/>
            <p:cNvSpPr>
              <a:spLocks noEditPoints="1"/>
            </p:cNvSpPr>
            <p:nvPr/>
          </p:nvSpPr>
          <p:spPr bwMode="auto">
            <a:xfrm>
              <a:off x="4378" y="2506"/>
              <a:ext cx="390" cy="328"/>
            </a:xfrm>
            <a:custGeom>
              <a:avLst/>
              <a:gdLst>
                <a:gd name="T0" fmla="*/ 31 w 1092"/>
                <a:gd name="T1" fmla="*/ 849 h 896"/>
                <a:gd name="T2" fmla="*/ 158 w 1092"/>
                <a:gd name="T3" fmla="*/ 865 h 896"/>
                <a:gd name="T4" fmla="*/ 174 w 1092"/>
                <a:gd name="T5" fmla="*/ 737 h 896"/>
                <a:gd name="T6" fmla="*/ 174 w 1092"/>
                <a:gd name="T7" fmla="*/ 737 h 896"/>
                <a:gd name="T8" fmla="*/ 46 w 1092"/>
                <a:gd name="T9" fmla="*/ 722 h 896"/>
                <a:gd name="T10" fmla="*/ 31 w 1092"/>
                <a:gd name="T11" fmla="*/ 849 h 896"/>
                <a:gd name="T12" fmla="*/ 900 w 1092"/>
                <a:gd name="T13" fmla="*/ 48 h 896"/>
                <a:gd name="T14" fmla="*/ 1012 w 1092"/>
                <a:gd name="T15" fmla="*/ 192 h 896"/>
                <a:gd name="T16" fmla="*/ 1092 w 1092"/>
                <a:gd name="T17" fmla="*/ 0 h 896"/>
                <a:gd name="T18" fmla="*/ 900 w 1092"/>
                <a:gd name="T19" fmla="*/ 4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896">
                  <a:moveTo>
                    <a:pt x="31" y="849"/>
                  </a:moveTo>
                  <a:cubicBezTo>
                    <a:pt x="62" y="889"/>
                    <a:pt x="119" y="896"/>
                    <a:pt x="158" y="865"/>
                  </a:cubicBezTo>
                  <a:cubicBezTo>
                    <a:pt x="198" y="834"/>
                    <a:pt x="205" y="776"/>
                    <a:pt x="174" y="737"/>
                  </a:cubicBezTo>
                  <a:cubicBezTo>
                    <a:pt x="174" y="737"/>
                    <a:pt x="174" y="737"/>
                    <a:pt x="174" y="737"/>
                  </a:cubicBezTo>
                  <a:cubicBezTo>
                    <a:pt x="143" y="698"/>
                    <a:pt x="86" y="691"/>
                    <a:pt x="46" y="722"/>
                  </a:cubicBezTo>
                  <a:cubicBezTo>
                    <a:pt x="7" y="753"/>
                    <a:pt x="0" y="810"/>
                    <a:pt x="31" y="849"/>
                  </a:cubicBezTo>
                  <a:moveTo>
                    <a:pt x="900" y="48"/>
                  </a:moveTo>
                  <a:lnTo>
                    <a:pt x="1012" y="192"/>
                  </a:lnTo>
                  <a:lnTo>
                    <a:pt x="1092" y="0"/>
                  </a:lnTo>
                  <a:lnTo>
                    <a:pt x="900" y="48"/>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2" name="Line 60"/>
            <p:cNvSpPr>
              <a:spLocks noChangeShapeType="1"/>
            </p:cNvSpPr>
            <p:nvPr/>
          </p:nvSpPr>
          <p:spPr bwMode="auto">
            <a:xfrm flipV="1">
              <a:off x="4442" y="2547"/>
              <a:ext cx="280" cy="229"/>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3" name="Freeform 61"/>
            <p:cNvSpPr>
              <a:spLocks noEditPoints="1"/>
            </p:cNvSpPr>
            <p:nvPr/>
          </p:nvSpPr>
          <p:spPr bwMode="auto">
            <a:xfrm>
              <a:off x="4413" y="2963"/>
              <a:ext cx="179" cy="293"/>
            </a:xfrm>
            <a:custGeom>
              <a:avLst/>
              <a:gdLst>
                <a:gd name="T0" fmla="*/ 440 w 499"/>
                <a:gd name="T1" fmla="*/ 773 h 798"/>
                <a:gd name="T2" fmla="*/ 474 w 499"/>
                <a:gd name="T3" fmla="*/ 650 h 798"/>
                <a:gd name="T4" fmla="*/ 351 w 499"/>
                <a:gd name="T5" fmla="*/ 615 h 798"/>
                <a:gd name="T6" fmla="*/ 351 w 499"/>
                <a:gd name="T7" fmla="*/ 615 h 798"/>
                <a:gd name="T8" fmla="*/ 316 w 499"/>
                <a:gd name="T9" fmla="*/ 739 h 798"/>
                <a:gd name="T10" fmla="*/ 440 w 499"/>
                <a:gd name="T11" fmla="*/ 773 h 798"/>
                <a:gd name="T12" fmla="*/ 16 w 499"/>
                <a:gd name="T13" fmla="*/ 208 h 798"/>
                <a:gd name="T14" fmla="*/ 176 w 499"/>
                <a:gd name="T15" fmla="*/ 112 h 798"/>
                <a:gd name="T16" fmla="*/ 0 w 499"/>
                <a:gd name="T17" fmla="*/ 0 h 798"/>
                <a:gd name="T18" fmla="*/ 16 w 499"/>
                <a:gd name="T19" fmla="*/ 20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9" h="798">
                  <a:moveTo>
                    <a:pt x="440" y="773"/>
                  </a:moveTo>
                  <a:cubicBezTo>
                    <a:pt x="484" y="749"/>
                    <a:pt x="499" y="693"/>
                    <a:pt x="474" y="650"/>
                  </a:cubicBezTo>
                  <a:cubicBezTo>
                    <a:pt x="450" y="606"/>
                    <a:pt x="394" y="591"/>
                    <a:pt x="351" y="615"/>
                  </a:cubicBezTo>
                  <a:cubicBezTo>
                    <a:pt x="351" y="615"/>
                    <a:pt x="351" y="615"/>
                    <a:pt x="351" y="615"/>
                  </a:cubicBezTo>
                  <a:cubicBezTo>
                    <a:pt x="307" y="640"/>
                    <a:pt x="292" y="695"/>
                    <a:pt x="316" y="739"/>
                  </a:cubicBezTo>
                  <a:cubicBezTo>
                    <a:pt x="341" y="782"/>
                    <a:pt x="396" y="798"/>
                    <a:pt x="440" y="773"/>
                  </a:cubicBezTo>
                  <a:close/>
                  <a:moveTo>
                    <a:pt x="16" y="208"/>
                  </a:moveTo>
                  <a:lnTo>
                    <a:pt x="176" y="112"/>
                  </a:lnTo>
                  <a:lnTo>
                    <a:pt x="0" y="0"/>
                  </a:lnTo>
                  <a:lnTo>
                    <a:pt x="16" y="20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44" name="Freeform 62"/>
            <p:cNvSpPr>
              <a:spLocks noEditPoints="1"/>
            </p:cNvSpPr>
            <p:nvPr/>
          </p:nvSpPr>
          <p:spPr bwMode="auto">
            <a:xfrm>
              <a:off x="4413" y="2963"/>
              <a:ext cx="179" cy="293"/>
            </a:xfrm>
            <a:custGeom>
              <a:avLst/>
              <a:gdLst>
                <a:gd name="T0" fmla="*/ 440 w 499"/>
                <a:gd name="T1" fmla="*/ 773 h 798"/>
                <a:gd name="T2" fmla="*/ 474 w 499"/>
                <a:gd name="T3" fmla="*/ 650 h 798"/>
                <a:gd name="T4" fmla="*/ 351 w 499"/>
                <a:gd name="T5" fmla="*/ 615 h 798"/>
                <a:gd name="T6" fmla="*/ 351 w 499"/>
                <a:gd name="T7" fmla="*/ 615 h 798"/>
                <a:gd name="T8" fmla="*/ 316 w 499"/>
                <a:gd name="T9" fmla="*/ 739 h 798"/>
                <a:gd name="T10" fmla="*/ 440 w 499"/>
                <a:gd name="T11" fmla="*/ 773 h 798"/>
                <a:gd name="T12" fmla="*/ 16 w 499"/>
                <a:gd name="T13" fmla="*/ 208 h 798"/>
                <a:gd name="T14" fmla="*/ 176 w 499"/>
                <a:gd name="T15" fmla="*/ 112 h 798"/>
                <a:gd name="T16" fmla="*/ 0 w 499"/>
                <a:gd name="T17" fmla="*/ 0 h 798"/>
                <a:gd name="T18" fmla="*/ 16 w 499"/>
                <a:gd name="T19" fmla="*/ 20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9" h="798">
                  <a:moveTo>
                    <a:pt x="440" y="773"/>
                  </a:moveTo>
                  <a:cubicBezTo>
                    <a:pt x="484" y="749"/>
                    <a:pt x="499" y="693"/>
                    <a:pt x="474" y="650"/>
                  </a:cubicBezTo>
                  <a:cubicBezTo>
                    <a:pt x="450" y="606"/>
                    <a:pt x="394" y="591"/>
                    <a:pt x="351" y="615"/>
                  </a:cubicBezTo>
                  <a:cubicBezTo>
                    <a:pt x="351" y="615"/>
                    <a:pt x="351" y="615"/>
                    <a:pt x="351" y="615"/>
                  </a:cubicBezTo>
                  <a:cubicBezTo>
                    <a:pt x="307" y="640"/>
                    <a:pt x="292" y="695"/>
                    <a:pt x="316" y="739"/>
                  </a:cubicBezTo>
                  <a:cubicBezTo>
                    <a:pt x="341" y="782"/>
                    <a:pt x="396" y="798"/>
                    <a:pt x="440" y="773"/>
                  </a:cubicBezTo>
                  <a:moveTo>
                    <a:pt x="16" y="208"/>
                  </a:moveTo>
                  <a:lnTo>
                    <a:pt x="176" y="112"/>
                  </a:lnTo>
                  <a:lnTo>
                    <a:pt x="0" y="0"/>
                  </a:lnTo>
                  <a:lnTo>
                    <a:pt x="16" y="208"/>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5" name="Line 63"/>
            <p:cNvSpPr>
              <a:spLocks noChangeShapeType="1"/>
            </p:cNvSpPr>
            <p:nvPr/>
          </p:nvSpPr>
          <p:spPr bwMode="auto">
            <a:xfrm flipH="1" flipV="1">
              <a:off x="4448" y="3022"/>
              <a:ext cx="91" cy="164"/>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6" name="Rectangle 64"/>
            <p:cNvSpPr>
              <a:spLocks noChangeArrowheads="1"/>
            </p:cNvSpPr>
            <p:nvPr/>
          </p:nvSpPr>
          <p:spPr bwMode="auto">
            <a:xfrm>
              <a:off x="4013" y="1896"/>
              <a:ext cx="326" cy="165"/>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47" name="Rectangle 65"/>
            <p:cNvSpPr>
              <a:spLocks noChangeArrowheads="1"/>
            </p:cNvSpPr>
            <p:nvPr/>
          </p:nvSpPr>
          <p:spPr bwMode="auto">
            <a:xfrm>
              <a:off x="4013" y="1896"/>
              <a:ext cx="326" cy="165"/>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8" name="Rectangle 66"/>
            <p:cNvSpPr>
              <a:spLocks noChangeArrowheads="1"/>
            </p:cNvSpPr>
            <p:nvPr/>
          </p:nvSpPr>
          <p:spPr bwMode="auto">
            <a:xfrm>
              <a:off x="4059" y="1937"/>
              <a:ext cx="28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dirty="0" smtClean="0">
                  <a:ln>
                    <a:noFill/>
                  </a:ln>
                  <a:solidFill>
                    <a:srgbClr val="000000"/>
                  </a:solidFill>
                  <a:effectLst/>
                  <a:latin typeface="Berlin Sans FB Demi" pitchFamily="34" charset="0"/>
                </a:rPr>
                <a:t>Deposito</a:t>
              </a:r>
              <a:endParaRPr kumimoji="0" lang="es-EC" sz="1800" b="0" i="0" u="none" strike="noStrike" cap="none" normalizeH="0" baseline="0" dirty="0" smtClean="0">
                <a:ln>
                  <a:noFill/>
                </a:ln>
                <a:solidFill>
                  <a:schemeClr val="tx1"/>
                </a:solidFill>
                <a:effectLst/>
                <a:latin typeface="Arial" pitchFamily="34" charset="0"/>
              </a:endParaRPr>
            </a:p>
          </p:txBody>
        </p:sp>
        <p:sp>
          <p:nvSpPr>
            <p:cNvPr id="149" name="Rectangle 67"/>
            <p:cNvSpPr>
              <a:spLocks noChangeArrowheads="1"/>
            </p:cNvSpPr>
            <p:nvPr/>
          </p:nvSpPr>
          <p:spPr bwMode="auto">
            <a:xfrm>
              <a:off x="4253" y="2799"/>
              <a:ext cx="321" cy="164"/>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50" name="Rectangle 68"/>
            <p:cNvSpPr>
              <a:spLocks noChangeArrowheads="1"/>
            </p:cNvSpPr>
            <p:nvPr/>
          </p:nvSpPr>
          <p:spPr bwMode="auto">
            <a:xfrm>
              <a:off x="4253" y="2799"/>
              <a:ext cx="321" cy="164"/>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1" name="Rectangle 69"/>
            <p:cNvSpPr>
              <a:spLocks noChangeArrowheads="1"/>
            </p:cNvSpPr>
            <p:nvPr/>
          </p:nvSpPr>
          <p:spPr bwMode="auto">
            <a:xfrm>
              <a:off x="4293" y="2840"/>
              <a:ext cx="28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Deposito</a:t>
              </a:r>
              <a:endParaRPr kumimoji="0" lang="es-EC" sz="1800" b="0" i="0" u="none" strike="noStrike" cap="none" normalizeH="0" baseline="0" smtClean="0">
                <a:ln>
                  <a:noFill/>
                </a:ln>
                <a:solidFill>
                  <a:schemeClr val="tx1"/>
                </a:solidFill>
                <a:effectLst/>
                <a:latin typeface="Arial" pitchFamily="34" charset="0"/>
              </a:endParaRPr>
            </a:p>
          </p:txBody>
        </p:sp>
      </p:grpSp>
      <p:sp>
        <p:nvSpPr>
          <p:cNvPr id="8" name="3 Título"/>
          <p:cNvSpPr>
            <a:spLocks noGrp="1"/>
          </p:cNvSpPr>
          <p:nvPr>
            <p:ph type="title"/>
          </p:nvPr>
        </p:nvSpPr>
        <p:spPr>
          <a:xfrm>
            <a:off x="3527521" y="78979"/>
            <a:ext cx="1656184" cy="813969"/>
          </a:xfrm>
        </p:spPr>
        <p:style>
          <a:lnRef idx="3">
            <a:schemeClr val="lt1"/>
          </a:lnRef>
          <a:fillRef idx="1">
            <a:schemeClr val="accent1"/>
          </a:fillRef>
          <a:effectRef idx="1">
            <a:schemeClr val="accent1"/>
          </a:effectRef>
          <a:fontRef idx="minor">
            <a:schemeClr val="lt1"/>
          </a:fontRef>
        </p:style>
        <p:txBody>
          <a:bodyPr>
            <a:normAutofit/>
          </a:bodyPr>
          <a:lstStyle/>
          <a:p>
            <a:r>
              <a:rPr lang="es-ES" b="1" dirty="0" smtClean="0">
                <a:latin typeface="Eras Medium ITC" pitchFamily="34" charset="0"/>
              </a:rPr>
              <a:t>Ruteo</a:t>
            </a:r>
            <a:endParaRPr lang="es-ES" dirty="0"/>
          </a:p>
        </p:txBody>
      </p:sp>
      <p:sp>
        <p:nvSpPr>
          <p:cNvPr id="15" name="14 CuadroTexto"/>
          <p:cNvSpPr txBox="1"/>
          <p:nvPr/>
        </p:nvSpPr>
        <p:spPr>
          <a:xfrm>
            <a:off x="7521134" y="134755"/>
            <a:ext cx="95491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b="1" dirty="0" smtClean="0">
                <a:latin typeface="Eras Medium ITC" pitchFamily="34" charset="0"/>
              </a:rPr>
              <a:t>MDVRP</a:t>
            </a:r>
            <a:endParaRPr lang="es-ES" b="1" dirty="0">
              <a:latin typeface="Eras Medium ITC" pitchFamily="34" charset="0"/>
            </a:endParaRPr>
          </a:p>
        </p:txBody>
      </p:sp>
      <p:sp>
        <p:nvSpPr>
          <p:cNvPr id="5" name="4 Cruz"/>
          <p:cNvSpPr/>
          <p:nvPr/>
        </p:nvSpPr>
        <p:spPr>
          <a:xfrm>
            <a:off x="3923928" y="1772816"/>
            <a:ext cx="936104" cy="864096"/>
          </a:xfrm>
          <a:prstGeom prst="plus">
            <a:avLst>
              <a:gd name="adj" fmla="val 38293"/>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algn="just">
              <a:spcBef>
                <a:spcPct val="20000"/>
              </a:spcBef>
              <a:buFont typeface="Arial" pitchFamily="34" charset="0"/>
              <a:buNone/>
            </a:pPr>
            <a:endParaRPr lang="es-ES" sz="2400" dirty="0">
              <a:latin typeface="Eras Medium ITC" pitchFamily="34" charset="0"/>
            </a:endParaRPr>
          </a:p>
        </p:txBody>
      </p:sp>
      <p:sp>
        <p:nvSpPr>
          <p:cNvPr id="16" name="15 Igual que"/>
          <p:cNvSpPr/>
          <p:nvPr/>
        </p:nvSpPr>
        <p:spPr>
          <a:xfrm>
            <a:off x="304722" y="4720855"/>
            <a:ext cx="1458966" cy="1152128"/>
          </a:xfrm>
          <a:prstGeom prst="mathEqual">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algn="just">
              <a:spcBef>
                <a:spcPct val="20000"/>
              </a:spcBef>
              <a:buFont typeface="Arial" pitchFamily="34" charset="0"/>
              <a:buNone/>
            </a:pPr>
            <a:endParaRPr lang="es-ES" sz="2400" dirty="0">
              <a:latin typeface="Eras Medium ITC" pitchFamily="34" charset="0"/>
            </a:endParaRPr>
          </a:p>
        </p:txBody>
      </p:sp>
      <p:grpSp>
        <p:nvGrpSpPr>
          <p:cNvPr id="17" name="16 Grupo"/>
          <p:cNvGrpSpPr/>
          <p:nvPr/>
        </p:nvGrpSpPr>
        <p:grpSpPr>
          <a:xfrm>
            <a:off x="385052" y="125485"/>
            <a:ext cx="3132000" cy="3204000"/>
            <a:chOff x="208935" y="2159796"/>
            <a:chExt cx="3714993" cy="3728371"/>
          </a:xfrm>
        </p:grpSpPr>
        <p:grpSp>
          <p:nvGrpSpPr>
            <p:cNvPr id="19" name="Group 131"/>
            <p:cNvGrpSpPr>
              <a:grpSpLocks/>
            </p:cNvGrpSpPr>
            <p:nvPr/>
          </p:nvGrpSpPr>
          <p:grpSpPr bwMode="auto">
            <a:xfrm>
              <a:off x="208935" y="2227769"/>
              <a:ext cx="3588374" cy="3588374"/>
              <a:chOff x="4195" y="2717"/>
              <a:chExt cx="1422" cy="1388"/>
            </a:xfrm>
          </p:grpSpPr>
          <p:sp>
            <p:nvSpPr>
              <p:cNvPr id="29" name="AutoShape 130"/>
              <p:cNvSpPr>
                <a:spLocks noChangeAspect="1" noChangeArrowheads="1" noTextEdit="1"/>
              </p:cNvSpPr>
              <p:nvPr/>
            </p:nvSpPr>
            <p:spPr bwMode="auto">
              <a:xfrm>
                <a:off x="4195" y="2717"/>
                <a:ext cx="1422" cy="1388"/>
              </a:xfrm>
              <a:prstGeom prst="rect">
                <a:avLst/>
              </a:prstGeom>
              <a:solidFill>
                <a:srgbClr val="FFFFFF"/>
              </a:solidFill>
              <a:ln w="19050">
                <a:solidFill>
                  <a:schemeClr val="tx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0" name="Freeform 132"/>
              <p:cNvSpPr>
                <a:spLocks/>
              </p:cNvSpPr>
              <p:nvPr/>
            </p:nvSpPr>
            <p:spPr bwMode="auto">
              <a:xfrm>
                <a:off x="4676" y="3048"/>
                <a:ext cx="81" cy="82"/>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2"/>
                      <a:pt x="81" y="0"/>
                      <a:pt x="181" y="0"/>
                    </a:cubicBezTo>
                    <a:cubicBezTo>
                      <a:pt x="281" y="0"/>
                      <a:pt x="362" y="82"/>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31" name="Freeform 133"/>
              <p:cNvSpPr>
                <a:spLocks/>
              </p:cNvSpPr>
              <p:nvPr/>
            </p:nvSpPr>
            <p:spPr bwMode="auto">
              <a:xfrm>
                <a:off x="4676" y="3048"/>
                <a:ext cx="81" cy="82"/>
              </a:xfrm>
              <a:custGeom>
                <a:avLst/>
                <a:gdLst>
                  <a:gd name="T0" fmla="*/ 0 w 81"/>
                  <a:gd name="T1" fmla="*/ 41 h 82"/>
                  <a:gd name="T2" fmla="*/ 40 w 81"/>
                  <a:gd name="T3" fmla="*/ 0 h 82"/>
                  <a:gd name="T4" fmla="*/ 81 w 81"/>
                  <a:gd name="T5" fmla="*/ 41 h 82"/>
                  <a:gd name="T6" fmla="*/ 81 w 81"/>
                  <a:gd name="T7" fmla="*/ 41 h 82"/>
                  <a:gd name="T8" fmla="*/ 40 w 81"/>
                  <a:gd name="T9" fmla="*/ 82 h 82"/>
                  <a:gd name="T10" fmla="*/ 0 w 81"/>
                  <a:gd name="T11" fmla="*/ 41 h 82"/>
                </a:gdLst>
                <a:ahLst/>
                <a:cxnLst>
                  <a:cxn ang="0">
                    <a:pos x="T0" y="T1"/>
                  </a:cxn>
                  <a:cxn ang="0">
                    <a:pos x="T2" y="T3"/>
                  </a:cxn>
                  <a:cxn ang="0">
                    <a:pos x="T4" y="T5"/>
                  </a:cxn>
                  <a:cxn ang="0">
                    <a:pos x="T6" y="T7"/>
                  </a:cxn>
                  <a:cxn ang="0">
                    <a:pos x="T8" y="T9"/>
                  </a:cxn>
                  <a:cxn ang="0">
                    <a:pos x="T10" y="T11"/>
                  </a:cxn>
                </a:cxnLst>
                <a:rect l="0" t="0" r="r" b="b"/>
                <a:pathLst>
                  <a:path w="81" h="82">
                    <a:moveTo>
                      <a:pt x="0" y="41"/>
                    </a:moveTo>
                    <a:cubicBezTo>
                      <a:pt x="0" y="19"/>
                      <a:pt x="18" y="0"/>
                      <a:pt x="40" y="0"/>
                    </a:cubicBezTo>
                    <a:cubicBezTo>
                      <a:pt x="63" y="0"/>
                      <a:pt x="81" y="19"/>
                      <a:pt x="81" y="41"/>
                    </a:cubicBezTo>
                    <a:cubicBezTo>
                      <a:pt x="81" y="41"/>
                      <a:pt x="81" y="41"/>
                      <a:pt x="81" y="41"/>
                    </a:cubicBezTo>
                    <a:cubicBezTo>
                      <a:pt x="81" y="64"/>
                      <a:pt x="63" y="82"/>
                      <a:pt x="40" y="82"/>
                    </a:cubicBezTo>
                    <a:cubicBezTo>
                      <a:pt x="18" y="82"/>
                      <a:pt x="0" y="64"/>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2" name="Freeform 134"/>
              <p:cNvSpPr>
                <a:spLocks noEditPoints="1"/>
              </p:cNvSpPr>
              <p:nvPr/>
            </p:nvSpPr>
            <p:spPr bwMode="auto">
              <a:xfrm>
                <a:off x="4715" y="3090"/>
                <a:ext cx="194" cy="307"/>
              </a:xfrm>
              <a:custGeom>
                <a:avLst/>
                <a:gdLst>
                  <a:gd name="T0" fmla="*/ 807 w 864"/>
                  <a:gd name="T1" fmla="*/ 1344 h 1369"/>
                  <a:gd name="T2" fmla="*/ 839 w 864"/>
                  <a:gd name="T3" fmla="*/ 1219 h 1369"/>
                  <a:gd name="T4" fmla="*/ 714 w 864"/>
                  <a:gd name="T5" fmla="*/ 1188 h 1369"/>
                  <a:gd name="T6" fmla="*/ 714 w 864"/>
                  <a:gd name="T7" fmla="*/ 1188 h 1369"/>
                  <a:gd name="T8" fmla="*/ 683 w 864"/>
                  <a:gd name="T9" fmla="*/ 1312 h 1369"/>
                  <a:gd name="T10" fmla="*/ 807 w 864"/>
                  <a:gd name="T11" fmla="*/ 1344 h 1369"/>
                  <a:gd name="T12" fmla="*/ 16 w 864"/>
                  <a:gd name="T13" fmla="*/ 192 h 1369"/>
                  <a:gd name="T14" fmla="*/ 176 w 864"/>
                  <a:gd name="T15" fmla="*/ 112 h 1369"/>
                  <a:gd name="T16" fmla="*/ 0 w 864"/>
                  <a:gd name="T17" fmla="*/ 0 h 1369"/>
                  <a:gd name="T18" fmla="*/ 16 w 864"/>
                  <a:gd name="T19" fmla="*/ 192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1369">
                    <a:moveTo>
                      <a:pt x="807" y="1344"/>
                    </a:moveTo>
                    <a:cubicBezTo>
                      <a:pt x="850" y="1318"/>
                      <a:pt x="864" y="1262"/>
                      <a:pt x="839" y="1219"/>
                    </a:cubicBezTo>
                    <a:cubicBezTo>
                      <a:pt x="813" y="1176"/>
                      <a:pt x="758" y="1162"/>
                      <a:pt x="714" y="1188"/>
                    </a:cubicBezTo>
                    <a:cubicBezTo>
                      <a:pt x="714" y="1188"/>
                      <a:pt x="714" y="1188"/>
                      <a:pt x="714" y="1188"/>
                    </a:cubicBezTo>
                    <a:cubicBezTo>
                      <a:pt x="671" y="1213"/>
                      <a:pt x="657" y="1269"/>
                      <a:pt x="683" y="1312"/>
                    </a:cubicBezTo>
                    <a:cubicBezTo>
                      <a:pt x="709" y="1355"/>
                      <a:pt x="764" y="1369"/>
                      <a:pt x="807" y="1344"/>
                    </a:cubicBezTo>
                    <a:close/>
                    <a:moveTo>
                      <a:pt x="16" y="192"/>
                    </a:moveTo>
                    <a:lnTo>
                      <a:pt x="176" y="112"/>
                    </a:lnTo>
                    <a:lnTo>
                      <a:pt x="0" y="0"/>
                    </a:lnTo>
                    <a:lnTo>
                      <a:pt x="16" y="1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33" name="Freeform 135"/>
              <p:cNvSpPr>
                <a:spLocks noEditPoints="1"/>
              </p:cNvSpPr>
              <p:nvPr/>
            </p:nvSpPr>
            <p:spPr bwMode="auto">
              <a:xfrm>
                <a:off x="4715" y="3090"/>
                <a:ext cx="194" cy="307"/>
              </a:xfrm>
              <a:custGeom>
                <a:avLst/>
                <a:gdLst>
                  <a:gd name="T0" fmla="*/ 807 w 864"/>
                  <a:gd name="T1" fmla="*/ 1344 h 1369"/>
                  <a:gd name="T2" fmla="*/ 839 w 864"/>
                  <a:gd name="T3" fmla="*/ 1219 h 1369"/>
                  <a:gd name="T4" fmla="*/ 714 w 864"/>
                  <a:gd name="T5" fmla="*/ 1188 h 1369"/>
                  <a:gd name="T6" fmla="*/ 714 w 864"/>
                  <a:gd name="T7" fmla="*/ 1188 h 1369"/>
                  <a:gd name="T8" fmla="*/ 683 w 864"/>
                  <a:gd name="T9" fmla="*/ 1312 h 1369"/>
                  <a:gd name="T10" fmla="*/ 807 w 864"/>
                  <a:gd name="T11" fmla="*/ 1344 h 1369"/>
                  <a:gd name="T12" fmla="*/ 16 w 864"/>
                  <a:gd name="T13" fmla="*/ 192 h 1369"/>
                  <a:gd name="T14" fmla="*/ 176 w 864"/>
                  <a:gd name="T15" fmla="*/ 112 h 1369"/>
                  <a:gd name="T16" fmla="*/ 0 w 864"/>
                  <a:gd name="T17" fmla="*/ 0 h 1369"/>
                  <a:gd name="T18" fmla="*/ 16 w 864"/>
                  <a:gd name="T19" fmla="*/ 192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1369">
                    <a:moveTo>
                      <a:pt x="807" y="1344"/>
                    </a:moveTo>
                    <a:cubicBezTo>
                      <a:pt x="850" y="1318"/>
                      <a:pt x="864" y="1262"/>
                      <a:pt x="839" y="1219"/>
                    </a:cubicBezTo>
                    <a:cubicBezTo>
                      <a:pt x="813" y="1176"/>
                      <a:pt x="758" y="1162"/>
                      <a:pt x="714" y="1188"/>
                    </a:cubicBezTo>
                    <a:cubicBezTo>
                      <a:pt x="714" y="1188"/>
                      <a:pt x="714" y="1188"/>
                      <a:pt x="714" y="1188"/>
                    </a:cubicBezTo>
                    <a:cubicBezTo>
                      <a:pt x="671" y="1213"/>
                      <a:pt x="657" y="1269"/>
                      <a:pt x="683" y="1312"/>
                    </a:cubicBezTo>
                    <a:cubicBezTo>
                      <a:pt x="709" y="1355"/>
                      <a:pt x="764" y="1369"/>
                      <a:pt x="807" y="1344"/>
                    </a:cubicBezTo>
                    <a:moveTo>
                      <a:pt x="16" y="192"/>
                    </a:moveTo>
                    <a:lnTo>
                      <a:pt x="176" y="112"/>
                    </a:lnTo>
                    <a:lnTo>
                      <a:pt x="0" y="0"/>
                    </a:lnTo>
                    <a:lnTo>
                      <a:pt x="16" y="192"/>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4" name="Line 136"/>
              <p:cNvSpPr>
                <a:spLocks noChangeShapeType="1"/>
              </p:cNvSpPr>
              <p:nvPr/>
            </p:nvSpPr>
            <p:spPr bwMode="auto">
              <a:xfrm flipH="1" flipV="1">
                <a:off x="4737" y="3122"/>
                <a:ext cx="140" cy="233"/>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5" name="Freeform 137"/>
              <p:cNvSpPr>
                <a:spLocks/>
              </p:cNvSpPr>
              <p:nvPr/>
            </p:nvSpPr>
            <p:spPr bwMode="auto">
              <a:xfrm>
                <a:off x="5028" y="2723"/>
                <a:ext cx="82" cy="81"/>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2"/>
                      <a:pt x="281"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36" name="Freeform 138"/>
              <p:cNvSpPr>
                <a:spLocks/>
              </p:cNvSpPr>
              <p:nvPr/>
            </p:nvSpPr>
            <p:spPr bwMode="auto">
              <a:xfrm>
                <a:off x="5028" y="2723"/>
                <a:ext cx="82" cy="81"/>
              </a:xfrm>
              <a:custGeom>
                <a:avLst/>
                <a:gdLst>
                  <a:gd name="T0" fmla="*/ 0 w 82"/>
                  <a:gd name="T1" fmla="*/ 41 h 81"/>
                  <a:gd name="T2" fmla="*/ 41 w 82"/>
                  <a:gd name="T3" fmla="*/ 0 h 81"/>
                  <a:gd name="T4" fmla="*/ 82 w 82"/>
                  <a:gd name="T5" fmla="*/ 41 h 81"/>
                  <a:gd name="T6" fmla="*/ 82 w 82"/>
                  <a:gd name="T7" fmla="*/ 41 h 81"/>
                  <a:gd name="T8" fmla="*/ 41 w 82"/>
                  <a:gd name="T9" fmla="*/ 81 h 81"/>
                  <a:gd name="T10" fmla="*/ 0 w 82"/>
                  <a:gd name="T11" fmla="*/ 41 h 81"/>
                </a:gdLst>
                <a:ahLst/>
                <a:cxnLst>
                  <a:cxn ang="0">
                    <a:pos x="T0" y="T1"/>
                  </a:cxn>
                  <a:cxn ang="0">
                    <a:pos x="T2" y="T3"/>
                  </a:cxn>
                  <a:cxn ang="0">
                    <a:pos x="T4" y="T5"/>
                  </a:cxn>
                  <a:cxn ang="0">
                    <a:pos x="T6" y="T7"/>
                  </a:cxn>
                  <a:cxn ang="0">
                    <a:pos x="T8" y="T9"/>
                  </a:cxn>
                  <a:cxn ang="0">
                    <a:pos x="T10" y="T11"/>
                  </a:cxn>
                </a:cxnLst>
                <a:rect l="0" t="0" r="r" b="b"/>
                <a:pathLst>
                  <a:path w="82" h="81">
                    <a:moveTo>
                      <a:pt x="0" y="41"/>
                    </a:moveTo>
                    <a:cubicBezTo>
                      <a:pt x="0" y="18"/>
                      <a:pt x="18" y="0"/>
                      <a:pt x="41" y="0"/>
                    </a:cubicBezTo>
                    <a:cubicBezTo>
                      <a:pt x="63" y="0"/>
                      <a:pt x="82" y="18"/>
                      <a:pt x="82" y="41"/>
                    </a:cubicBezTo>
                    <a:cubicBezTo>
                      <a:pt x="82" y="41"/>
                      <a:pt x="82" y="41"/>
                      <a:pt x="82" y="41"/>
                    </a:cubicBezTo>
                    <a:cubicBezTo>
                      <a:pt x="82" y="63"/>
                      <a:pt x="63" y="81"/>
                      <a:pt x="41" y="81"/>
                    </a:cubicBezTo>
                    <a:cubicBezTo>
                      <a:pt x="18" y="81"/>
                      <a:pt x="0" y="63"/>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7" name="Freeform 139"/>
              <p:cNvSpPr>
                <a:spLocks/>
              </p:cNvSpPr>
              <p:nvPr/>
            </p:nvSpPr>
            <p:spPr bwMode="auto">
              <a:xfrm>
                <a:off x="5299" y="3048"/>
                <a:ext cx="82" cy="82"/>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2" y="0"/>
                      <a:pt x="182" y="0"/>
                    </a:cubicBezTo>
                    <a:cubicBezTo>
                      <a:pt x="282" y="0"/>
                      <a:pt x="363" y="82"/>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38" name="Freeform 140"/>
              <p:cNvSpPr>
                <a:spLocks/>
              </p:cNvSpPr>
              <p:nvPr/>
            </p:nvSpPr>
            <p:spPr bwMode="auto">
              <a:xfrm>
                <a:off x="5299" y="3048"/>
                <a:ext cx="82" cy="82"/>
              </a:xfrm>
              <a:custGeom>
                <a:avLst/>
                <a:gdLst>
                  <a:gd name="T0" fmla="*/ 0 w 82"/>
                  <a:gd name="T1" fmla="*/ 41 h 82"/>
                  <a:gd name="T2" fmla="*/ 41 w 82"/>
                  <a:gd name="T3" fmla="*/ 0 h 82"/>
                  <a:gd name="T4" fmla="*/ 82 w 82"/>
                  <a:gd name="T5" fmla="*/ 41 h 82"/>
                  <a:gd name="T6" fmla="*/ 82 w 82"/>
                  <a:gd name="T7" fmla="*/ 41 h 82"/>
                  <a:gd name="T8" fmla="*/ 41 w 82"/>
                  <a:gd name="T9" fmla="*/ 82 h 82"/>
                  <a:gd name="T10" fmla="*/ 0 w 82"/>
                  <a:gd name="T11" fmla="*/ 41 h 82"/>
                </a:gdLst>
                <a:ahLst/>
                <a:cxnLst>
                  <a:cxn ang="0">
                    <a:pos x="T0" y="T1"/>
                  </a:cxn>
                  <a:cxn ang="0">
                    <a:pos x="T2" y="T3"/>
                  </a:cxn>
                  <a:cxn ang="0">
                    <a:pos x="T4" y="T5"/>
                  </a:cxn>
                  <a:cxn ang="0">
                    <a:pos x="T6" y="T7"/>
                  </a:cxn>
                  <a:cxn ang="0">
                    <a:pos x="T8" y="T9"/>
                  </a:cxn>
                  <a:cxn ang="0">
                    <a:pos x="T10" y="T11"/>
                  </a:cxn>
                </a:cxnLst>
                <a:rect l="0" t="0" r="r" b="b"/>
                <a:pathLst>
                  <a:path w="82" h="82">
                    <a:moveTo>
                      <a:pt x="0" y="41"/>
                    </a:moveTo>
                    <a:cubicBezTo>
                      <a:pt x="0" y="19"/>
                      <a:pt x="19" y="0"/>
                      <a:pt x="41" y="0"/>
                    </a:cubicBezTo>
                    <a:cubicBezTo>
                      <a:pt x="63" y="0"/>
                      <a:pt x="82" y="19"/>
                      <a:pt x="82" y="41"/>
                    </a:cubicBezTo>
                    <a:cubicBezTo>
                      <a:pt x="82" y="41"/>
                      <a:pt x="82" y="41"/>
                      <a:pt x="82" y="41"/>
                    </a:cubicBezTo>
                    <a:cubicBezTo>
                      <a:pt x="82" y="64"/>
                      <a:pt x="63" y="82"/>
                      <a:pt x="41" y="82"/>
                    </a:cubicBezTo>
                    <a:cubicBezTo>
                      <a:pt x="19" y="82"/>
                      <a:pt x="0" y="64"/>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9" name="Freeform 141"/>
              <p:cNvSpPr>
                <a:spLocks/>
              </p:cNvSpPr>
              <p:nvPr/>
            </p:nvSpPr>
            <p:spPr bwMode="auto">
              <a:xfrm>
                <a:off x="5340" y="3374"/>
                <a:ext cx="81" cy="81"/>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1"/>
                      <a:pt x="281"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40" name="Freeform 142"/>
              <p:cNvSpPr>
                <a:spLocks/>
              </p:cNvSpPr>
              <p:nvPr/>
            </p:nvSpPr>
            <p:spPr bwMode="auto">
              <a:xfrm>
                <a:off x="5340" y="3374"/>
                <a:ext cx="81" cy="81"/>
              </a:xfrm>
              <a:custGeom>
                <a:avLst/>
                <a:gdLst>
                  <a:gd name="T0" fmla="*/ 0 w 81"/>
                  <a:gd name="T1" fmla="*/ 40 h 81"/>
                  <a:gd name="T2" fmla="*/ 41 w 81"/>
                  <a:gd name="T3" fmla="*/ 0 h 81"/>
                  <a:gd name="T4" fmla="*/ 81 w 81"/>
                  <a:gd name="T5" fmla="*/ 40 h 81"/>
                  <a:gd name="T6" fmla="*/ 81 w 81"/>
                  <a:gd name="T7" fmla="*/ 40 h 81"/>
                  <a:gd name="T8" fmla="*/ 41 w 81"/>
                  <a:gd name="T9" fmla="*/ 81 h 81"/>
                  <a:gd name="T10" fmla="*/ 0 w 81"/>
                  <a:gd name="T11" fmla="*/ 40 h 81"/>
                </a:gdLst>
                <a:ahLst/>
                <a:cxnLst>
                  <a:cxn ang="0">
                    <a:pos x="T0" y="T1"/>
                  </a:cxn>
                  <a:cxn ang="0">
                    <a:pos x="T2" y="T3"/>
                  </a:cxn>
                  <a:cxn ang="0">
                    <a:pos x="T4" y="T5"/>
                  </a:cxn>
                  <a:cxn ang="0">
                    <a:pos x="T6" y="T7"/>
                  </a:cxn>
                  <a:cxn ang="0">
                    <a:pos x="T8" y="T9"/>
                  </a:cxn>
                  <a:cxn ang="0">
                    <a:pos x="T10" y="T11"/>
                  </a:cxn>
                </a:cxnLst>
                <a:rect l="0" t="0" r="r" b="b"/>
                <a:pathLst>
                  <a:path w="81" h="81">
                    <a:moveTo>
                      <a:pt x="0" y="40"/>
                    </a:moveTo>
                    <a:cubicBezTo>
                      <a:pt x="0" y="18"/>
                      <a:pt x="18" y="0"/>
                      <a:pt x="41" y="0"/>
                    </a:cubicBezTo>
                    <a:cubicBezTo>
                      <a:pt x="63" y="0"/>
                      <a:pt x="81" y="18"/>
                      <a:pt x="81" y="40"/>
                    </a:cubicBezTo>
                    <a:cubicBezTo>
                      <a:pt x="81" y="40"/>
                      <a:pt x="81" y="40"/>
                      <a:pt x="81" y="40"/>
                    </a:cubicBezTo>
                    <a:cubicBezTo>
                      <a:pt x="81" y="63"/>
                      <a:pt x="63" y="81"/>
                      <a:pt x="41" y="81"/>
                    </a:cubicBezTo>
                    <a:cubicBezTo>
                      <a:pt x="18" y="81"/>
                      <a:pt x="0" y="63"/>
                      <a:pt x="0" y="40"/>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1" name="Freeform 143"/>
              <p:cNvSpPr>
                <a:spLocks/>
              </p:cNvSpPr>
              <p:nvPr/>
            </p:nvSpPr>
            <p:spPr bwMode="auto">
              <a:xfrm>
                <a:off x="5204" y="3808"/>
                <a:ext cx="82" cy="81"/>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1"/>
                      <a:pt x="282"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42" name="Freeform 144"/>
              <p:cNvSpPr>
                <a:spLocks/>
              </p:cNvSpPr>
              <p:nvPr/>
            </p:nvSpPr>
            <p:spPr bwMode="auto">
              <a:xfrm>
                <a:off x="5204" y="3808"/>
                <a:ext cx="82" cy="81"/>
              </a:xfrm>
              <a:custGeom>
                <a:avLst/>
                <a:gdLst>
                  <a:gd name="T0" fmla="*/ 0 w 82"/>
                  <a:gd name="T1" fmla="*/ 40 h 81"/>
                  <a:gd name="T2" fmla="*/ 41 w 82"/>
                  <a:gd name="T3" fmla="*/ 0 h 81"/>
                  <a:gd name="T4" fmla="*/ 82 w 82"/>
                  <a:gd name="T5" fmla="*/ 40 h 81"/>
                  <a:gd name="T6" fmla="*/ 82 w 82"/>
                  <a:gd name="T7" fmla="*/ 40 h 81"/>
                  <a:gd name="T8" fmla="*/ 41 w 82"/>
                  <a:gd name="T9" fmla="*/ 81 h 81"/>
                  <a:gd name="T10" fmla="*/ 0 w 82"/>
                  <a:gd name="T11" fmla="*/ 40 h 81"/>
                </a:gdLst>
                <a:ahLst/>
                <a:cxnLst>
                  <a:cxn ang="0">
                    <a:pos x="T0" y="T1"/>
                  </a:cxn>
                  <a:cxn ang="0">
                    <a:pos x="T2" y="T3"/>
                  </a:cxn>
                  <a:cxn ang="0">
                    <a:pos x="T4" y="T5"/>
                  </a:cxn>
                  <a:cxn ang="0">
                    <a:pos x="T6" y="T7"/>
                  </a:cxn>
                  <a:cxn ang="0">
                    <a:pos x="T8" y="T9"/>
                  </a:cxn>
                  <a:cxn ang="0">
                    <a:pos x="T10" y="T11"/>
                  </a:cxn>
                </a:cxnLst>
                <a:rect l="0" t="0" r="r" b="b"/>
                <a:pathLst>
                  <a:path w="82" h="81">
                    <a:moveTo>
                      <a:pt x="0" y="40"/>
                    </a:moveTo>
                    <a:cubicBezTo>
                      <a:pt x="0" y="18"/>
                      <a:pt x="19" y="0"/>
                      <a:pt x="41" y="0"/>
                    </a:cubicBezTo>
                    <a:cubicBezTo>
                      <a:pt x="64" y="0"/>
                      <a:pt x="82" y="18"/>
                      <a:pt x="82" y="40"/>
                    </a:cubicBezTo>
                    <a:cubicBezTo>
                      <a:pt x="82" y="40"/>
                      <a:pt x="82" y="40"/>
                      <a:pt x="82" y="40"/>
                    </a:cubicBezTo>
                    <a:cubicBezTo>
                      <a:pt x="82" y="63"/>
                      <a:pt x="64" y="81"/>
                      <a:pt x="41" y="81"/>
                    </a:cubicBezTo>
                    <a:cubicBezTo>
                      <a:pt x="19" y="81"/>
                      <a:pt x="0" y="63"/>
                      <a:pt x="0" y="40"/>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3" name="Freeform 145"/>
              <p:cNvSpPr>
                <a:spLocks/>
              </p:cNvSpPr>
              <p:nvPr/>
            </p:nvSpPr>
            <p:spPr bwMode="auto">
              <a:xfrm>
                <a:off x="4906" y="4018"/>
                <a:ext cx="81" cy="81"/>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1"/>
                      <a:pt x="81" y="0"/>
                      <a:pt x="181" y="0"/>
                    </a:cubicBezTo>
                    <a:cubicBezTo>
                      <a:pt x="281" y="0"/>
                      <a:pt x="362" y="81"/>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44" name="Freeform 146"/>
              <p:cNvSpPr>
                <a:spLocks/>
              </p:cNvSpPr>
              <p:nvPr/>
            </p:nvSpPr>
            <p:spPr bwMode="auto">
              <a:xfrm>
                <a:off x="4906" y="4018"/>
                <a:ext cx="81" cy="81"/>
              </a:xfrm>
              <a:custGeom>
                <a:avLst/>
                <a:gdLst>
                  <a:gd name="T0" fmla="*/ 0 w 81"/>
                  <a:gd name="T1" fmla="*/ 41 h 81"/>
                  <a:gd name="T2" fmla="*/ 41 w 81"/>
                  <a:gd name="T3" fmla="*/ 0 h 81"/>
                  <a:gd name="T4" fmla="*/ 81 w 81"/>
                  <a:gd name="T5" fmla="*/ 41 h 81"/>
                  <a:gd name="T6" fmla="*/ 81 w 81"/>
                  <a:gd name="T7" fmla="*/ 41 h 81"/>
                  <a:gd name="T8" fmla="*/ 41 w 81"/>
                  <a:gd name="T9" fmla="*/ 81 h 81"/>
                  <a:gd name="T10" fmla="*/ 0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0" y="41"/>
                    </a:moveTo>
                    <a:cubicBezTo>
                      <a:pt x="0" y="18"/>
                      <a:pt x="18" y="0"/>
                      <a:pt x="41" y="0"/>
                    </a:cubicBezTo>
                    <a:cubicBezTo>
                      <a:pt x="63" y="0"/>
                      <a:pt x="81" y="18"/>
                      <a:pt x="81" y="41"/>
                    </a:cubicBezTo>
                    <a:cubicBezTo>
                      <a:pt x="81" y="41"/>
                      <a:pt x="81" y="41"/>
                      <a:pt x="81" y="41"/>
                    </a:cubicBezTo>
                    <a:cubicBezTo>
                      <a:pt x="81" y="63"/>
                      <a:pt x="63" y="81"/>
                      <a:pt x="41" y="81"/>
                    </a:cubicBezTo>
                    <a:cubicBezTo>
                      <a:pt x="18" y="81"/>
                      <a:pt x="0" y="63"/>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5" name="Freeform 147"/>
              <p:cNvSpPr>
                <a:spLocks/>
              </p:cNvSpPr>
              <p:nvPr/>
            </p:nvSpPr>
            <p:spPr bwMode="auto">
              <a:xfrm>
                <a:off x="4445" y="3875"/>
                <a:ext cx="81" cy="82"/>
              </a:xfrm>
              <a:custGeom>
                <a:avLst/>
                <a:gdLst>
                  <a:gd name="T0" fmla="*/ 0 w 362"/>
                  <a:gd name="T1" fmla="*/ 182 h 363"/>
                  <a:gd name="T2" fmla="*/ 181 w 362"/>
                  <a:gd name="T3" fmla="*/ 0 h 363"/>
                  <a:gd name="T4" fmla="*/ 362 w 362"/>
                  <a:gd name="T5" fmla="*/ 182 h 363"/>
                  <a:gd name="T6" fmla="*/ 362 w 362"/>
                  <a:gd name="T7" fmla="*/ 182 h 363"/>
                  <a:gd name="T8" fmla="*/ 181 w 362"/>
                  <a:gd name="T9" fmla="*/ 363 h 363"/>
                  <a:gd name="T10" fmla="*/ 0 w 362"/>
                  <a:gd name="T11" fmla="*/ 182 h 363"/>
                </a:gdLst>
                <a:ahLst/>
                <a:cxnLst>
                  <a:cxn ang="0">
                    <a:pos x="T0" y="T1"/>
                  </a:cxn>
                  <a:cxn ang="0">
                    <a:pos x="T2" y="T3"/>
                  </a:cxn>
                  <a:cxn ang="0">
                    <a:pos x="T4" y="T5"/>
                  </a:cxn>
                  <a:cxn ang="0">
                    <a:pos x="T6" y="T7"/>
                  </a:cxn>
                  <a:cxn ang="0">
                    <a:pos x="T8" y="T9"/>
                  </a:cxn>
                  <a:cxn ang="0">
                    <a:pos x="T10" y="T11"/>
                  </a:cxn>
                </a:cxnLst>
                <a:rect l="0" t="0" r="r" b="b"/>
                <a:pathLst>
                  <a:path w="362" h="363">
                    <a:moveTo>
                      <a:pt x="0" y="182"/>
                    </a:moveTo>
                    <a:cubicBezTo>
                      <a:pt x="0" y="81"/>
                      <a:pt x="81" y="0"/>
                      <a:pt x="181" y="0"/>
                    </a:cubicBezTo>
                    <a:cubicBezTo>
                      <a:pt x="281" y="0"/>
                      <a:pt x="362" y="81"/>
                      <a:pt x="362" y="182"/>
                    </a:cubicBezTo>
                    <a:cubicBezTo>
                      <a:pt x="362" y="182"/>
                      <a:pt x="362" y="182"/>
                      <a:pt x="362" y="182"/>
                    </a:cubicBezTo>
                    <a:cubicBezTo>
                      <a:pt x="362"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46" name="Freeform 148"/>
              <p:cNvSpPr>
                <a:spLocks/>
              </p:cNvSpPr>
              <p:nvPr/>
            </p:nvSpPr>
            <p:spPr bwMode="auto">
              <a:xfrm>
                <a:off x="4445" y="3875"/>
                <a:ext cx="81" cy="82"/>
              </a:xfrm>
              <a:custGeom>
                <a:avLst/>
                <a:gdLst>
                  <a:gd name="T0" fmla="*/ 0 w 81"/>
                  <a:gd name="T1" fmla="*/ 41 h 82"/>
                  <a:gd name="T2" fmla="*/ 41 w 81"/>
                  <a:gd name="T3" fmla="*/ 0 h 82"/>
                  <a:gd name="T4" fmla="*/ 81 w 81"/>
                  <a:gd name="T5" fmla="*/ 41 h 82"/>
                  <a:gd name="T6" fmla="*/ 81 w 81"/>
                  <a:gd name="T7" fmla="*/ 41 h 82"/>
                  <a:gd name="T8" fmla="*/ 41 w 81"/>
                  <a:gd name="T9" fmla="*/ 82 h 82"/>
                  <a:gd name="T10" fmla="*/ 0 w 81"/>
                  <a:gd name="T11" fmla="*/ 41 h 82"/>
                </a:gdLst>
                <a:ahLst/>
                <a:cxnLst>
                  <a:cxn ang="0">
                    <a:pos x="T0" y="T1"/>
                  </a:cxn>
                  <a:cxn ang="0">
                    <a:pos x="T2" y="T3"/>
                  </a:cxn>
                  <a:cxn ang="0">
                    <a:pos x="T4" y="T5"/>
                  </a:cxn>
                  <a:cxn ang="0">
                    <a:pos x="T6" y="T7"/>
                  </a:cxn>
                  <a:cxn ang="0">
                    <a:pos x="T8" y="T9"/>
                  </a:cxn>
                  <a:cxn ang="0">
                    <a:pos x="T10" y="T11"/>
                  </a:cxn>
                </a:cxnLst>
                <a:rect l="0" t="0" r="r" b="b"/>
                <a:pathLst>
                  <a:path w="81" h="82">
                    <a:moveTo>
                      <a:pt x="0" y="41"/>
                    </a:moveTo>
                    <a:cubicBezTo>
                      <a:pt x="0" y="19"/>
                      <a:pt x="18" y="0"/>
                      <a:pt x="41" y="0"/>
                    </a:cubicBezTo>
                    <a:cubicBezTo>
                      <a:pt x="63" y="0"/>
                      <a:pt x="81" y="19"/>
                      <a:pt x="81" y="41"/>
                    </a:cubicBezTo>
                    <a:cubicBezTo>
                      <a:pt x="81" y="41"/>
                      <a:pt x="81" y="41"/>
                      <a:pt x="81" y="41"/>
                    </a:cubicBezTo>
                    <a:cubicBezTo>
                      <a:pt x="81" y="64"/>
                      <a:pt x="63" y="82"/>
                      <a:pt x="41" y="82"/>
                    </a:cubicBezTo>
                    <a:cubicBezTo>
                      <a:pt x="18" y="82"/>
                      <a:pt x="0" y="64"/>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7" name="Freeform 149"/>
              <p:cNvSpPr>
                <a:spLocks/>
              </p:cNvSpPr>
              <p:nvPr/>
            </p:nvSpPr>
            <p:spPr bwMode="auto">
              <a:xfrm>
                <a:off x="5530" y="3767"/>
                <a:ext cx="81" cy="81"/>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2" y="0"/>
                      <a:pt x="182" y="0"/>
                    </a:cubicBezTo>
                    <a:cubicBezTo>
                      <a:pt x="282" y="0"/>
                      <a:pt x="363" y="82"/>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48" name="Freeform 150"/>
              <p:cNvSpPr>
                <a:spLocks/>
              </p:cNvSpPr>
              <p:nvPr/>
            </p:nvSpPr>
            <p:spPr bwMode="auto">
              <a:xfrm>
                <a:off x="5530" y="3767"/>
                <a:ext cx="81" cy="81"/>
              </a:xfrm>
              <a:custGeom>
                <a:avLst/>
                <a:gdLst>
                  <a:gd name="T0" fmla="*/ 0 w 81"/>
                  <a:gd name="T1" fmla="*/ 41 h 81"/>
                  <a:gd name="T2" fmla="*/ 40 w 81"/>
                  <a:gd name="T3" fmla="*/ 0 h 81"/>
                  <a:gd name="T4" fmla="*/ 81 w 81"/>
                  <a:gd name="T5" fmla="*/ 41 h 81"/>
                  <a:gd name="T6" fmla="*/ 81 w 81"/>
                  <a:gd name="T7" fmla="*/ 41 h 81"/>
                  <a:gd name="T8" fmla="*/ 40 w 81"/>
                  <a:gd name="T9" fmla="*/ 81 h 81"/>
                  <a:gd name="T10" fmla="*/ 0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0" y="41"/>
                    </a:moveTo>
                    <a:cubicBezTo>
                      <a:pt x="0" y="18"/>
                      <a:pt x="18" y="0"/>
                      <a:pt x="40" y="0"/>
                    </a:cubicBezTo>
                    <a:cubicBezTo>
                      <a:pt x="63" y="0"/>
                      <a:pt x="81" y="18"/>
                      <a:pt x="81" y="41"/>
                    </a:cubicBezTo>
                    <a:cubicBezTo>
                      <a:pt x="81" y="41"/>
                      <a:pt x="81" y="41"/>
                      <a:pt x="81" y="41"/>
                    </a:cubicBezTo>
                    <a:cubicBezTo>
                      <a:pt x="81" y="63"/>
                      <a:pt x="63" y="81"/>
                      <a:pt x="40" y="81"/>
                    </a:cubicBezTo>
                    <a:cubicBezTo>
                      <a:pt x="18" y="81"/>
                      <a:pt x="0" y="63"/>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9" name="Freeform 151"/>
              <p:cNvSpPr>
                <a:spLocks/>
              </p:cNvSpPr>
              <p:nvPr/>
            </p:nvSpPr>
            <p:spPr bwMode="auto">
              <a:xfrm>
                <a:off x="4201" y="3523"/>
                <a:ext cx="81" cy="81"/>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2"/>
                      <a:pt x="282"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0" name="Freeform 152"/>
              <p:cNvSpPr>
                <a:spLocks/>
              </p:cNvSpPr>
              <p:nvPr/>
            </p:nvSpPr>
            <p:spPr bwMode="auto">
              <a:xfrm>
                <a:off x="4201" y="3523"/>
                <a:ext cx="81" cy="81"/>
              </a:xfrm>
              <a:custGeom>
                <a:avLst/>
                <a:gdLst>
                  <a:gd name="T0" fmla="*/ 0 w 81"/>
                  <a:gd name="T1" fmla="*/ 41 h 81"/>
                  <a:gd name="T2" fmla="*/ 41 w 81"/>
                  <a:gd name="T3" fmla="*/ 0 h 81"/>
                  <a:gd name="T4" fmla="*/ 81 w 81"/>
                  <a:gd name="T5" fmla="*/ 41 h 81"/>
                  <a:gd name="T6" fmla="*/ 81 w 81"/>
                  <a:gd name="T7" fmla="*/ 41 h 81"/>
                  <a:gd name="T8" fmla="*/ 41 w 81"/>
                  <a:gd name="T9" fmla="*/ 81 h 81"/>
                  <a:gd name="T10" fmla="*/ 0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0" y="41"/>
                    </a:moveTo>
                    <a:cubicBezTo>
                      <a:pt x="0" y="18"/>
                      <a:pt x="18" y="0"/>
                      <a:pt x="41" y="0"/>
                    </a:cubicBezTo>
                    <a:cubicBezTo>
                      <a:pt x="63" y="0"/>
                      <a:pt x="81" y="18"/>
                      <a:pt x="81" y="41"/>
                    </a:cubicBezTo>
                    <a:cubicBezTo>
                      <a:pt x="81" y="41"/>
                      <a:pt x="81" y="41"/>
                      <a:pt x="81" y="41"/>
                    </a:cubicBezTo>
                    <a:cubicBezTo>
                      <a:pt x="81" y="63"/>
                      <a:pt x="63" y="81"/>
                      <a:pt x="41" y="81"/>
                    </a:cubicBezTo>
                    <a:cubicBezTo>
                      <a:pt x="18" y="81"/>
                      <a:pt x="0" y="63"/>
                      <a:pt x="0" y="41"/>
                    </a:cubicBezTo>
                  </a:path>
                </a:pathLst>
              </a:cu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1" name="Freeform 153"/>
              <p:cNvSpPr>
                <a:spLocks noEditPoints="1"/>
              </p:cNvSpPr>
              <p:nvPr/>
            </p:nvSpPr>
            <p:spPr bwMode="auto">
              <a:xfrm>
                <a:off x="4694" y="2764"/>
                <a:ext cx="376" cy="348"/>
              </a:xfrm>
              <a:custGeom>
                <a:avLst/>
                <a:gdLst>
                  <a:gd name="T0" fmla="*/ 34 w 1680"/>
                  <a:gd name="T1" fmla="*/ 1513 h 1552"/>
                  <a:gd name="T2" fmla="*/ 163 w 1680"/>
                  <a:gd name="T3" fmla="*/ 1518 h 1552"/>
                  <a:gd name="T4" fmla="*/ 168 w 1680"/>
                  <a:gd name="T5" fmla="*/ 1390 h 1552"/>
                  <a:gd name="T6" fmla="*/ 168 w 1680"/>
                  <a:gd name="T7" fmla="*/ 1390 h 1552"/>
                  <a:gd name="T8" fmla="*/ 39 w 1680"/>
                  <a:gd name="T9" fmla="*/ 1385 h 1552"/>
                  <a:gd name="T10" fmla="*/ 34 w 1680"/>
                  <a:gd name="T11" fmla="*/ 1513 h 1552"/>
                  <a:gd name="T12" fmla="*/ 1472 w 1680"/>
                  <a:gd name="T13" fmla="*/ 64 h 1552"/>
                  <a:gd name="T14" fmla="*/ 1600 w 1680"/>
                  <a:gd name="T15" fmla="*/ 192 h 1552"/>
                  <a:gd name="T16" fmla="*/ 1680 w 1680"/>
                  <a:gd name="T17" fmla="*/ 0 h 1552"/>
                  <a:gd name="T18" fmla="*/ 1472 w 1680"/>
                  <a:gd name="T19" fmla="*/ 6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1552">
                    <a:moveTo>
                      <a:pt x="34" y="1513"/>
                    </a:moveTo>
                    <a:cubicBezTo>
                      <a:pt x="68" y="1550"/>
                      <a:pt x="126" y="1552"/>
                      <a:pt x="163" y="1518"/>
                    </a:cubicBezTo>
                    <a:cubicBezTo>
                      <a:pt x="199" y="1484"/>
                      <a:pt x="202" y="1427"/>
                      <a:pt x="168" y="1390"/>
                    </a:cubicBezTo>
                    <a:cubicBezTo>
                      <a:pt x="168" y="1390"/>
                      <a:pt x="168" y="1390"/>
                      <a:pt x="168" y="1390"/>
                    </a:cubicBezTo>
                    <a:cubicBezTo>
                      <a:pt x="134" y="1353"/>
                      <a:pt x="76" y="1351"/>
                      <a:pt x="39" y="1385"/>
                    </a:cubicBezTo>
                    <a:cubicBezTo>
                      <a:pt x="3" y="1419"/>
                      <a:pt x="0" y="1476"/>
                      <a:pt x="34" y="1513"/>
                    </a:cubicBezTo>
                    <a:close/>
                    <a:moveTo>
                      <a:pt x="1472" y="64"/>
                    </a:moveTo>
                    <a:lnTo>
                      <a:pt x="1600" y="192"/>
                    </a:lnTo>
                    <a:lnTo>
                      <a:pt x="1680" y="0"/>
                    </a:lnTo>
                    <a:lnTo>
                      <a:pt x="1472" y="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2" name="Freeform 154"/>
              <p:cNvSpPr>
                <a:spLocks noEditPoints="1"/>
              </p:cNvSpPr>
              <p:nvPr/>
            </p:nvSpPr>
            <p:spPr bwMode="auto">
              <a:xfrm>
                <a:off x="4694" y="2764"/>
                <a:ext cx="376" cy="348"/>
              </a:xfrm>
              <a:custGeom>
                <a:avLst/>
                <a:gdLst>
                  <a:gd name="T0" fmla="*/ 34 w 1680"/>
                  <a:gd name="T1" fmla="*/ 1513 h 1552"/>
                  <a:gd name="T2" fmla="*/ 163 w 1680"/>
                  <a:gd name="T3" fmla="*/ 1518 h 1552"/>
                  <a:gd name="T4" fmla="*/ 168 w 1680"/>
                  <a:gd name="T5" fmla="*/ 1390 h 1552"/>
                  <a:gd name="T6" fmla="*/ 168 w 1680"/>
                  <a:gd name="T7" fmla="*/ 1390 h 1552"/>
                  <a:gd name="T8" fmla="*/ 39 w 1680"/>
                  <a:gd name="T9" fmla="*/ 1385 h 1552"/>
                  <a:gd name="T10" fmla="*/ 34 w 1680"/>
                  <a:gd name="T11" fmla="*/ 1513 h 1552"/>
                  <a:gd name="T12" fmla="*/ 1472 w 1680"/>
                  <a:gd name="T13" fmla="*/ 64 h 1552"/>
                  <a:gd name="T14" fmla="*/ 1600 w 1680"/>
                  <a:gd name="T15" fmla="*/ 192 h 1552"/>
                  <a:gd name="T16" fmla="*/ 1680 w 1680"/>
                  <a:gd name="T17" fmla="*/ 0 h 1552"/>
                  <a:gd name="T18" fmla="*/ 1472 w 1680"/>
                  <a:gd name="T19" fmla="*/ 6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1552">
                    <a:moveTo>
                      <a:pt x="34" y="1513"/>
                    </a:moveTo>
                    <a:cubicBezTo>
                      <a:pt x="68" y="1550"/>
                      <a:pt x="126" y="1552"/>
                      <a:pt x="163" y="1518"/>
                    </a:cubicBezTo>
                    <a:cubicBezTo>
                      <a:pt x="199" y="1484"/>
                      <a:pt x="202" y="1427"/>
                      <a:pt x="168" y="1390"/>
                    </a:cubicBezTo>
                    <a:cubicBezTo>
                      <a:pt x="168" y="1390"/>
                      <a:pt x="168" y="1390"/>
                      <a:pt x="168" y="1390"/>
                    </a:cubicBezTo>
                    <a:cubicBezTo>
                      <a:pt x="134" y="1353"/>
                      <a:pt x="76" y="1351"/>
                      <a:pt x="39" y="1385"/>
                    </a:cubicBezTo>
                    <a:cubicBezTo>
                      <a:pt x="3" y="1419"/>
                      <a:pt x="0" y="1476"/>
                      <a:pt x="34" y="1513"/>
                    </a:cubicBezTo>
                    <a:moveTo>
                      <a:pt x="1472" y="64"/>
                    </a:moveTo>
                    <a:lnTo>
                      <a:pt x="1600" y="192"/>
                    </a:lnTo>
                    <a:lnTo>
                      <a:pt x="1680" y="0"/>
                    </a:lnTo>
                    <a:lnTo>
                      <a:pt x="1472" y="64"/>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 name="Line 155"/>
              <p:cNvSpPr>
                <a:spLocks noChangeShapeType="1"/>
              </p:cNvSpPr>
              <p:nvPr/>
            </p:nvSpPr>
            <p:spPr bwMode="auto">
              <a:xfrm flipV="1">
                <a:off x="4730" y="2792"/>
                <a:ext cx="308" cy="28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4" name="Freeform 156"/>
              <p:cNvSpPr>
                <a:spLocks noEditPoints="1"/>
              </p:cNvSpPr>
              <p:nvPr/>
            </p:nvSpPr>
            <p:spPr bwMode="auto">
              <a:xfrm>
                <a:off x="5046" y="2741"/>
                <a:ext cx="293" cy="349"/>
              </a:xfrm>
              <a:custGeom>
                <a:avLst/>
                <a:gdLst>
                  <a:gd name="T0" fmla="*/ 43 w 1308"/>
                  <a:gd name="T1" fmla="*/ 32 h 1557"/>
                  <a:gd name="T2" fmla="*/ 32 w 1308"/>
                  <a:gd name="T3" fmla="*/ 160 h 1557"/>
                  <a:gd name="T4" fmla="*/ 159 w 1308"/>
                  <a:gd name="T5" fmla="*/ 171 h 1557"/>
                  <a:gd name="T6" fmla="*/ 159 w 1308"/>
                  <a:gd name="T7" fmla="*/ 171 h 1557"/>
                  <a:gd name="T8" fmla="*/ 171 w 1308"/>
                  <a:gd name="T9" fmla="*/ 43 h 1557"/>
                  <a:gd name="T10" fmla="*/ 43 w 1308"/>
                  <a:gd name="T11" fmla="*/ 32 h 1557"/>
                  <a:gd name="T12" fmla="*/ 1260 w 1308"/>
                  <a:gd name="T13" fmla="*/ 1349 h 1557"/>
                  <a:gd name="T14" fmla="*/ 1132 w 1308"/>
                  <a:gd name="T15" fmla="*/ 1477 h 1557"/>
                  <a:gd name="T16" fmla="*/ 1308 w 1308"/>
                  <a:gd name="T17" fmla="*/ 1557 h 1557"/>
                  <a:gd name="T18" fmla="*/ 1260 w 1308"/>
                  <a:gd name="T19" fmla="*/ 134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557">
                    <a:moveTo>
                      <a:pt x="43" y="32"/>
                    </a:moveTo>
                    <a:cubicBezTo>
                      <a:pt x="5" y="64"/>
                      <a:pt x="0" y="121"/>
                      <a:pt x="32" y="160"/>
                    </a:cubicBezTo>
                    <a:cubicBezTo>
                      <a:pt x="64" y="198"/>
                      <a:pt x="121" y="203"/>
                      <a:pt x="159" y="171"/>
                    </a:cubicBezTo>
                    <a:cubicBezTo>
                      <a:pt x="159" y="171"/>
                      <a:pt x="159" y="171"/>
                      <a:pt x="159" y="171"/>
                    </a:cubicBezTo>
                    <a:cubicBezTo>
                      <a:pt x="198" y="139"/>
                      <a:pt x="203" y="82"/>
                      <a:pt x="171" y="43"/>
                    </a:cubicBezTo>
                    <a:cubicBezTo>
                      <a:pt x="139" y="5"/>
                      <a:pt x="82" y="0"/>
                      <a:pt x="43" y="32"/>
                    </a:cubicBezTo>
                    <a:close/>
                    <a:moveTo>
                      <a:pt x="1260" y="1349"/>
                    </a:moveTo>
                    <a:lnTo>
                      <a:pt x="1132" y="1477"/>
                    </a:lnTo>
                    <a:lnTo>
                      <a:pt x="1308" y="1557"/>
                    </a:lnTo>
                    <a:lnTo>
                      <a:pt x="1260" y="13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5" name="Freeform 157"/>
              <p:cNvSpPr>
                <a:spLocks noEditPoints="1"/>
              </p:cNvSpPr>
              <p:nvPr/>
            </p:nvSpPr>
            <p:spPr bwMode="auto">
              <a:xfrm>
                <a:off x="5046" y="2741"/>
                <a:ext cx="293" cy="349"/>
              </a:xfrm>
              <a:custGeom>
                <a:avLst/>
                <a:gdLst>
                  <a:gd name="T0" fmla="*/ 43 w 1308"/>
                  <a:gd name="T1" fmla="*/ 32 h 1557"/>
                  <a:gd name="T2" fmla="*/ 32 w 1308"/>
                  <a:gd name="T3" fmla="*/ 160 h 1557"/>
                  <a:gd name="T4" fmla="*/ 159 w 1308"/>
                  <a:gd name="T5" fmla="*/ 171 h 1557"/>
                  <a:gd name="T6" fmla="*/ 159 w 1308"/>
                  <a:gd name="T7" fmla="*/ 171 h 1557"/>
                  <a:gd name="T8" fmla="*/ 171 w 1308"/>
                  <a:gd name="T9" fmla="*/ 43 h 1557"/>
                  <a:gd name="T10" fmla="*/ 43 w 1308"/>
                  <a:gd name="T11" fmla="*/ 32 h 1557"/>
                  <a:gd name="T12" fmla="*/ 1260 w 1308"/>
                  <a:gd name="T13" fmla="*/ 1349 h 1557"/>
                  <a:gd name="T14" fmla="*/ 1132 w 1308"/>
                  <a:gd name="T15" fmla="*/ 1477 h 1557"/>
                  <a:gd name="T16" fmla="*/ 1308 w 1308"/>
                  <a:gd name="T17" fmla="*/ 1557 h 1557"/>
                  <a:gd name="T18" fmla="*/ 1260 w 1308"/>
                  <a:gd name="T19" fmla="*/ 1349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557">
                    <a:moveTo>
                      <a:pt x="43" y="32"/>
                    </a:moveTo>
                    <a:cubicBezTo>
                      <a:pt x="5" y="64"/>
                      <a:pt x="0" y="121"/>
                      <a:pt x="32" y="160"/>
                    </a:cubicBezTo>
                    <a:cubicBezTo>
                      <a:pt x="64" y="198"/>
                      <a:pt x="121" y="203"/>
                      <a:pt x="159" y="171"/>
                    </a:cubicBezTo>
                    <a:cubicBezTo>
                      <a:pt x="159" y="171"/>
                      <a:pt x="159" y="171"/>
                      <a:pt x="159" y="171"/>
                    </a:cubicBezTo>
                    <a:cubicBezTo>
                      <a:pt x="198" y="139"/>
                      <a:pt x="203" y="82"/>
                      <a:pt x="171" y="43"/>
                    </a:cubicBezTo>
                    <a:cubicBezTo>
                      <a:pt x="139" y="5"/>
                      <a:pt x="82" y="0"/>
                      <a:pt x="43" y="32"/>
                    </a:cubicBezTo>
                    <a:moveTo>
                      <a:pt x="1260" y="1349"/>
                    </a:moveTo>
                    <a:lnTo>
                      <a:pt x="1132" y="1477"/>
                    </a:lnTo>
                    <a:lnTo>
                      <a:pt x="1308" y="1557"/>
                    </a:lnTo>
                    <a:lnTo>
                      <a:pt x="1260" y="1349"/>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6" name="Line 158"/>
              <p:cNvSpPr>
                <a:spLocks noChangeShapeType="1"/>
              </p:cNvSpPr>
              <p:nvPr/>
            </p:nvSpPr>
            <p:spPr bwMode="auto">
              <a:xfrm>
                <a:off x="5081" y="2778"/>
                <a:ext cx="233" cy="280"/>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7" name="Freeform 159"/>
              <p:cNvSpPr>
                <a:spLocks noEditPoints="1"/>
              </p:cNvSpPr>
              <p:nvPr/>
            </p:nvSpPr>
            <p:spPr bwMode="auto">
              <a:xfrm>
                <a:off x="4887" y="3066"/>
                <a:ext cx="476" cy="307"/>
              </a:xfrm>
              <a:custGeom>
                <a:avLst/>
                <a:gdLst>
                  <a:gd name="T0" fmla="*/ 2096 w 2122"/>
                  <a:gd name="T1" fmla="*/ 56 h 1372"/>
                  <a:gd name="T2" fmla="*/ 1971 w 2122"/>
                  <a:gd name="T3" fmla="*/ 27 h 1372"/>
                  <a:gd name="T4" fmla="*/ 1942 w 2122"/>
                  <a:gd name="T5" fmla="*/ 152 h 1372"/>
                  <a:gd name="T6" fmla="*/ 1942 w 2122"/>
                  <a:gd name="T7" fmla="*/ 152 h 1372"/>
                  <a:gd name="T8" fmla="*/ 2067 w 2122"/>
                  <a:gd name="T9" fmla="*/ 181 h 1372"/>
                  <a:gd name="T10" fmla="*/ 2096 w 2122"/>
                  <a:gd name="T11" fmla="*/ 56 h 1372"/>
                  <a:gd name="T12" fmla="*/ 192 w 2122"/>
                  <a:gd name="T13" fmla="*/ 1356 h 1372"/>
                  <a:gd name="T14" fmla="*/ 96 w 2122"/>
                  <a:gd name="T15" fmla="*/ 1196 h 1372"/>
                  <a:gd name="T16" fmla="*/ 0 w 2122"/>
                  <a:gd name="T17" fmla="*/ 1372 h 1372"/>
                  <a:gd name="T18" fmla="*/ 192 w 2122"/>
                  <a:gd name="T19" fmla="*/ 135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2" h="1372">
                    <a:moveTo>
                      <a:pt x="2096" y="56"/>
                    </a:moveTo>
                    <a:cubicBezTo>
                      <a:pt x="2069" y="13"/>
                      <a:pt x="2013" y="0"/>
                      <a:pt x="1971" y="27"/>
                    </a:cubicBezTo>
                    <a:cubicBezTo>
                      <a:pt x="1928" y="54"/>
                      <a:pt x="1915" y="110"/>
                      <a:pt x="1942" y="152"/>
                    </a:cubicBezTo>
                    <a:cubicBezTo>
                      <a:pt x="1942" y="152"/>
                      <a:pt x="1942" y="152"/>
                      <a:pt x="1942" y="152"/>
                    </a:cubicBezTo>
                    <a:cubicBezTo>
                      <a:pt x="1968" y="194"/>
                      <a:pt x="2024" y="207"/>
                      <a:pt x="2067" y="181"/>
                    </a:cubicBezTo>
                    <a:cubicBezTo>
                      <a:pt x="2109" y="154"/>
                      <a:pt x="2122" y="98"/>
                      <a:pt x="2096" y="56"/>
                    </a:cubicBezTo>
                    <a:close/>
                    <a:moveTo>
                      <a:pt x="192" y="1356"/>
                    </a:moveTo>
                    <a:lnTo>
                      <a:pt x="96" y="1196"/>
                    </a:lnTo>
                    <a:lnTo>
                      <a:pt x="0" y="1372"/>
                    </a:lnTo>
                    <a:lnTo>
                      <a:pt x="192" y="13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8" name="Freeform 160"/>
              <p:cNvSpPr>
                <a:spLocks noEditPoints="1"/>
              </p:cNvSpPr>
              <p:nvPr/>
            </p:nvSpPr>
            <p:spPr bwMode="auto">
              <a:xfrm>
                <a:off x="4887" y="3066"/>
                <a:ext cx="476" cy="307"/>
              </a:xfrm>
              <a:custGeom>
                <a:avLst/>
                <a:gdLst>
                  <a:gd name="T0" fmla="*/ 2096 w 2122"/>
                  <a:gd name="T1" fmla="*/ 56 h 1372"/>
                  <a:gd name="T2" fmla="*/ 1971 w 2122"/>
                  <a:gd name="T3" fmla="*/ 27 h 1372"/>
                  <a:gd name="T4" fmla="*/ 1942 w 2122"/>
                  <a:gd name="T5" fmla="*/ 152 h 1372"/>
                  <a:gd name="T6" fmla="*/ 1942 w 2122"/>
                  <a:gd name="T7" fmla="*/ 152 h 1372"/>
                  <a:gd name="T8" fmla="*/ 2067 w 2122"/>
                  <a:gd name="T9" fmla="*/ 181 h 1372"/>
                  <a:gd name="T10" fmla="*/ 2096 w 2122"/>
                  <a:gd name="T11" fmla="*/ 56 h 1372"/>
                  <a:gd name="T12" fmla="*/ 192 w 2122"/>
                  <a:gd name="T13" fmla="*/ 1356 h 1372"/>
                  <a:gd name="T14" fmla="*/ 96 w 2122"/>
                  <a:gd name="T15" fmla="*/ 1196 h 1372"/>
                  <a:gd name="T16" fmla="*/ 0 w 2122"/>
                  <a:gd name="T17" fmla="*/ 1372 h 1372"/>
                  <a:gd name="T18" fmla="*/ 192 w 2122"/>
                  <a:gd name="T19" fmla="*/ 1356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2" h="1372">
                    <a:moveTo>
                      <a:pt x="2096" y="56"/>
                    </a:moveTo>
                    <a:cubicBezTo>
                      <a:pt x="2069" y="13"/>
                      <a:pt x="2013" y="0"/>
                      <a:pt x="1971" y="27"/>
                    </a:cubicBezTo>
                    <a:cubicBezTo>
                      <a:pt x="1928" y="54"/>
                      <a:pt x="1915" y="110"/>
                      <a:pt x="1942" y="152"/>
                    </a:cubicBezTo>
                    <a:cubicBezTo>
                      <a:pt x="1942" y="152"/>
                      <a:pt x="1942" y="152"/>
                      <a:pt x="1942" y="152"/>
                    </a:cubicBezTo>
                    <a:cubicBezTo>
                      <a:pt x="1968" y="194"/>
                      <a:pt x="2024" y="207"/>
                      <a:pt x="2067" y="181"/>
                    </a:cubicBezTo>
                    <a:cubicBezTo>
                      <a:pt x="2109" y="154"/>
                      <a:pt x="2122" y="98"/>
                      <a:pt x="2096" y="56"/>
                    </a:cubicBezTo>
                    <a:moveTo>
                      <a:pt x="192" y="1356"/>
                    </a:moveTo>
                    <a:lnTo>
                      <a:pt x="96" y="1196"/>
                    </a:lnTo>
                    <a:lnTo>
                      <a:pt x="0" y="1372"/>
                    </a:lnTo>
                    <a:lnTo>
                      <a:pt x="192" y="1356"/>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9" name="Line 161"/>
              <p:cNvSpPr>
                <a:spLocks noChangeShapeType="1"/>
              </p:cNvSpPr>
              <p:nvPr/>
            </p:nvSpPr>
            <p:spPr bwMode="auto">
              <a:xfrm flipH="1">
                <a:off x="4920" y="3101"/>
                <a:ext cx="401" cy="251"/>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0" name="Freeform 162"/>
              <p:cNvSpPr>
                <a:spLocks noEditPoints="1"/>
              </p:cNvSpPr>
              <p:nvPr/>
            </p:nvSpPr>
            <p:spPr bwMode="auto">
              <a:xfrm>
                <a:off x="5246" y="3786"/>
                <a:ext cx="346" cy="79"/>
              </a:xfrm>
              <a:custGeom>
                <a:avLst/>
                <a:gdLst>
                  <a:gd name="T0" fmla="*/ 1537 w 1543"/>
                  <a:gd name="T1" fmla="*/ 85 h 351"/>
                  <a:gd name="T2" fmla="*/ 1435 w 1543"/>
                  <a:gd name="T3" fmla="*/ 6 h 351"/>
                  <a:gd name="T4" fmla="*/ 1357 w 1543"/>
                  <a:gd name="T5" fmla="*/ 107 h 351"/>
                  <a:gd name="T6" fmla="*/ 1357 w 1543"/>
                  <a:gd name="T7" fmla="*/ 107 h 351"/>
                  <a:gd name="T8" fmla="*/ 1458 w 1543"/>
                  <a:gd name="T9" fmla="*/ 186 h 351"/>
                  <a:gd name="T10" fmla="*/ 1537 w 1543"/>
                  <a:gd name="T11" fmla="*/ 85 h 351"/>
                  <a:gd name="T12" fmla="*/ 192 w 1543"/>
                  <a:gd name="T13" fmla="*/ 351 h 351"/>
                  <a:gd name="T14" fmla="*/ 160 w 1543"/>
                  <a:gd name="T15" fmla="*/ 159 h 351"/>
                  <a:gd name="T16" fmla="*/ 0 w 1543"/>
                  <a:gd name="T17" fmla="*/ 271 h 351"/>
                  <a:gd name="T18" fmla="*/ 192 w 1543"/>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51">
                    <a:moveTo>
                      <a:pt x="1537" y="85"/>
                    </a:moveTo>
                    <a:cubicBezTo>
                      <a:pt x="1531" y="35"/>
                      <a:pt x="1485" y="0"/>
                      <a:pt x="1435" y="6"/>
                    </a:cubicBezTo>
                    <a:cubicBezTo>
                      <a:pt x="1386" y="12"/>
                      <a:pt x="1351" y="57"/>
                      <a:pt x="1357" y="107"/>
                    </a:cubicBezTo>
                    <a:cubicBezTo>
                      <a:pt x="1357" y="107"/>
                      <a:pt x="1357" y="107"/>
                      <a:pt x="1357" y="107"/>
                    </a:cubicBezTo>
                    <a:cubicBezTo>
                      <a:pt x="1363" y="157"/>
                      <a:pt x="1408" y="192"/>
                      <a:pt x="1458" y="186"/>
                    </a:cubicBezTo>
                    <a:cubicBezTo>
                      <a:pt x="1508" y="180"/>
                      <a:pt x="1543" y="134"/>
                      <a:pt x="1537" y="85"/>
                    </a:cubicBezTo>
                    <a:close/>
                    <a:moveTo>
                      <a:pt x="192" y="351"/>
                    </a:moveTo>
                    <a:lnTo>
                      <a:pt x="160" y="159"/>
                    </a:lnTo>
                    <a:lnTo>
                      <a:pt x="0" y="271"/>
                    </a:lnTo>
                    <a:lnTo>
                      <a:pt x="192" y="3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61" name="Freeform 163"/>
              <p:cNvSpPr>
                <a:spLocks noEditPoints="1"/>
              </p:cNvSpPr>
              <p:nvPr/>
            </p:nvSpPr>
            <p:spPr bwMode="auto">
              <a:xfrm>
                <a:off x="5246" y="3786"/>
                <a:ext cx="346" cy="79"/>
              </a:xfrm>
              <a:custGeom>
                <a:avLst/>
                <a:gdLst>
                  <a:gd name="T0" fmla="*/ 1537 w 1543"/>
                  <a:gd name="T1" fmla="*/ 85 h 351"/>
                  <a:gd name="T2" fmla="*/ 1435 w 1543"/>
                  <a:gd name="T3" fmla="*/ 6 h 351"/>
                  <a:gd name="T4" fmla="*/ 1357 w 1543"/>
                  <a:gd name="T5" fmla="*/ 107 h 351"/>
                  <a:gd name="T6" fmla="*/ 1357 w 1543"/>
                  <a:gd name="T7" fmla="*/ 107 h 351"/>
                  <a:gd name="T8" fmla="*/ 1458 w 1543"/>
                  <a:gd name="T9" fmla="*/ 186 h 351"/>
                  <a:gd name="T10" fmla="*/ 1537 w 1543"/>
                  <a:gd name="T11" fmla="*/ 85 h 351"/>
                  <a:gd name="T12" fmla="*/ 192 w 1543"/>
                  <a:gd name="T13" fmla="*/ 351 h 351"/>
                  <a:gd name="T14" fmla="*/ 160 w 1543"/>
                  <a:gd name="T15" fmla="*/ 159 h 351"/>
                  <a:gd name="T16" fmla="*/ 0 w 1543"/>
                  <a:gd name="T17" fmla="*/ 271 h 351"/>
                  <a:gd name="T18" fmla="*/ 192 w 1543"/>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51">
                    <a:moveTo>
                      <a:pt x="1537" y="85"/>
                    </a:moveTo>
                    <a:cubicBezTo>
                      <a:pt x="1531" y="35"/>
                      <a:pt x="1485" y="0"/>
                      <a:pt x="1435" y="6"/>
                    </a:cubicBezTo>
                    <a:cubicBezTo>
                      <a:pt x="1386" y="12"/>
                      <a:pt x="1351" y="57"/>
                      <a:pt x="1357" y="107"/>
                    </a:cubicBezTo>
                    <a:cubicBezTo>
                      <a:pt x="1357" y="107"/>
                      <a:pt x="1357" y="107"/>
                      <a:pt x="1357" y="107"/>
                    </a:cubicBezTo>
                    <a:cubicBezTo>
                      <a:pt x="1363" y="157"/>
                      <a:pt x="1408" y="192"/>
                      <a:pt x="1458" y="186"/>
                    </a:cubicBezTo>
                    <a:cubicBezTo>
                      <a:pt x="1508" y="180"/>
                      <a:pt x="1543" y="134"/>
                      <a:pt x="1537" y="85"/>
                    </a:cubicBezTo>
                    <a:moveTo>
                      <a:pt x="192" y="351"/>
                    </a:moveTo>
                    <a:lnTo>
                      <a:pt x="160" y="159"/>
                    </a:lnTo>
                    <a:lnTo>
                      <a:pt x="0" y="271"/>
                    </a:lnTo>
                    <a:lnTo>
                      <a:pt x="192" y="351"/>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2" name="Line 164"/>
              <p:cNvSpPr>
                <a:spLocks noChangeShapeType="1"/>
              </p:cNvSpPr>
              <p:nvPr/>
            </p:nvSpPr>
            <p:spPr bwMode="auto">
              <a:xfrm flipH="1">
                <a:off x="5286" y="3811"/>
                <a:ext cx="265" cy="32"/>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3" name="Freeform 165"/>
              <p:cNvSpPr>
                <a:spLocks noEditPoints="1"/>
              </p:cNvSpPr>
              <p:nvPr/>
            </p:nvSpPr>
            <p:spPr bwMode="auto">
              <a:xfrm>
                <a:off x="5358" y="3391"/>
                <a:ext cx="215" cy="416"/>
              </a:xfrm>
              <a:custGeom>
                <a:avLst/>
                <a:gdLst>
                  <a:gd name="T0" fmla="*/ 64 w 959"/>
                  <a:gd name="T1" fmla="*/ 21 h 1856"/>
                  <a:gd name="T2" fmla="*/ 21 w 959"/>
                  <a:gd name="T3" fmla="*/ 143 h 1856"/>
                  <a:gd name="T4" fmla="*/ 143 w 959"/>
                  <a:gd name="T5" fmla="*/ 185 h 1856"/>
                  <a:gd name="T6" fmla="*/ 143 w 959"/>
                  <a:gd name="T7" fmla="*/ 185 h 1856"/>
                  <a:gd name="T8" fmla="*/ 185 w 959"/>
                  <a:gd name="T9" fmla="*/ 64 h 1856"/>
                  <a:gd name="T10" fmla="*/ 64 w 959"/>
                  <a:gd name="T11" fmla="*/ 21 h 1856"/>
                  <a:gd name="T12" fmla="*/ 959 w 959"/>
                  <a:gd name="T13" fmla="*/ 1648 h 1856"/>
                  <a:gd name="T14" fmla="*/ 783 w 959"/>
                  <a:gd name="T15" fmla="*/ 1728 h 1856"/>
                  <a:gd name="T16" fmla="*/ 943 w 959"/>
                  <a:gd name="T17" fmla="*/ 1856 h 1856"/>
                  <a:gd name="T18" fmla="*/ 959 w 959"/>
                  <a:gd name="T19" fmla="*/ 164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1856">
                    <a:moveTo>
                      <a:pt x="64" y="21"/>
                    </a:moveTo>
                    <a:cubicBezTo>
                      <a:pt x="19" y="43"/>
                      <a:pt x="0" y="97"/>
                      <a:pt x="21" y="143"/>
                    </a:cubicBezTo>
                    <a:cubicBezTo>
                      <a:pt x="43" y="188"/>
                      <a:pt x="97" y="207"/>
                      <a:pt x="143" y="185"/>
                    </a:cubicBezTo>
                    <a:cubicBezTo>
                      <a:pt x="143" y="185"/>
                      <a:pt x="143" y="185"/>
                      <a:pt x="143" y="185"/>
                    </a:cubicBezTo>
                    <a:cubicBezTo>
                      <a:pt x="188" y="163"/>
                      <a:pt x="207" y="109"/>
                      <a:pt x="185" y="64"/>
                    </a:cubicBezTo>
                    <a:cubicBezTo>
                      <a:pt x="163" y="19"/>
                      <a:pt x="109" y="0"/>
                      <a:pt x="64" y="21"/>
                    </a:cubicBezTo>
                    <a:close/>
                    <a:moveTo>
                      <a:pt x="959" y="1648"/>
                    </a:moveTo>
                    <a:lnTo>
                      <a:pt x="783" y="1728"/>
                    </a:lnTo>
                    <a:lnTo>
                      <a:pt x="943" y="1856"/>
                    </a:lnTo>
                    <a:lnTo>
                      <a:pt x="959" y="164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64" name="Freeform 166"/>
              <p:cNvSpPr>
                <a:spLocks noEditPoints="1"/>
              </p:cNvSpPr>
              <p:nvPr/>
            </p:nvSpPr>
            <p:spPr bwMode="auto">
              <a:xfrm>
                <a:off x="5358" y="3391"/>
                <a:ext cx="215" cy="416"/>
              </a:xfrm>
              <a:custGeom>
                <a:avLst/>
                <a:gdLst>
                  <a:gd name="T0" fmla="*/ 64 w 959"/>
                  <a:gd name="T1" fmla="*/ 21 h 1856"/>
                  <a:gd name="T2" fmla="*/ 21 w 959"/>
                  <a:gd name="T3" fmla="*/ 143 h 1856"/>
                  <a:gd name="T4" fmla="*/ 143 w 959"/>
                  <a:gd name="T5" fmla="*/ 185 h 1856"/>
                  <a:gd name="T6" fmla="*/ 143 w 959"/>
                  <a:gd name="T7" fmla="*/ 185 h 1856"/>
                  <a:gd name="T8" fmla="*/ 185 w 959"/>
                  <a:gd name="T9" fmla="*/ 64 h 1856"/>
                  <a:gd name="T10" fmla="*/ 64 w 959"/>
                  <a:gd name="T11" fmla="*/ 21 h 1856"/>
                  <a:gd name="T12" fmla="*/ 959 w 959"/>
                  <a:gd name="T13" fmla="*/ 1648 h 1856"/>
                  <a:gd name="T14" fmla="*/ 783 w 959"/>
                  <a:gd name="T15" fmla="*/ 1728 h 1856"/>
                  <a:gd name="T16" fmla="*/ 943 w 959"/>
                  <a:gd name="T17" fmla="*/ 1856 h 1856"/>
                  <a:gd name="T18" fmla="*/ 959 w 959"/>
                  <a:gd name="T19" fmla="*/ 164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1856">
                    <a:moveTo>
                      <a:pt x="64" y="21"/>
                    </a:moveTo>
                    <a:cubicBezTo>
                      <a:pt x="19" y="43"/>
                      <a:pt x="0" y="97"/>
                      <a:pt x="21" y="143"/>
                    </a:cubicBezTo>
                    <a:cubicBezTo>
                      <a:pt x="43" y="188"/>
                      <a:pt x="97" y="207"/>
                      <a:pt x="143" y="185"/>
                    </a:cubicBezTo>
                    <a:cubicBezTo>
                      <a:pt x="143" y="185"/>
                      <a:pt x="143" y="185"/>
                      <a:pt x="143" y="185"/>
                    </a:cubicBezTo>
                    <a:cubicBezTo>
                      <a:pt x="188" y="163"/>
                      <a:pt x="207" y="109"/>
                      <a:pt x="185" y="64"/>
                    </a:cubicBezTo>
                    <a:cubicBezTo>
                      <a:pt x="163" y="19"/>
                      <a:pt x="109" y="0"/>
                      <a:pt x="64" y="21"/>
                    </a:cubicBezTo>
                    <a:moveTo>
                      <a:pt x="959" y="1648"/>
                    </a:moveTo>
                    <a:lnTo>
                      <a:pt x="783" y="1728"/>
                    </a:lnTo>
                    <a:lnTo>
                      <a:pt x="943" y="1856"/>
                    </a:lnTo>
                    <a:lnTo>
                      <a:pt x="959" y="1648"/>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5" name="Line 167"/>
              <p:cNvSpPr>
                <a:spLocks noChangeShapeType="1"/>
              </p:cNvSpPr>
              <p:nvPr/>
            </p:nvSpPr>
            <p:spPr bwMode="auto">
              <a:xfrm>
                <a:off x="5390" y="3434"/>
                <a:ext cx="161" cy="338"/>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6" name="Freeform 168"/>
              <p:cNvSpPr>
                <a:spLocks noEditPoints="1"/>
              </p:cNvSpPr>
              <p:nvPr/>
            </p:nvSpPr>
            <p:spPr bwMode="auto">
              <a:xfrm>
                <a:off x="4864" y="3454"/>
                <a:ext cx="99" cy="605"/>
              </a:xfrm>
              <a:custGeom>
                <a:avLst/>
                <a:gdLst>
                  <a:gd name="T0" fmla="*/ 86 w 439"/>
                  <a:gd name="T1" fmla="*/ 5 h 2696"/>
                  <a:gd name="T2" fmla="*/ 6 w 439"/>
                  <a:gd name="T3" fmla="*/ 105 h 2696"/>
                  <a:gd name="T4" fmla="*/ 105 w 439"/>
                  <a:gd name="T5" fmla="*/ 185 h 2696"/>
                  <a:gd name="T6" fmla="*/ 105 w 439"/>
                  <a:gd name="T7" fmla="*/ 185 h 2696"/>
                  <a:gd name="T8" fmla="*/ 186 w 439"/>
                  <a:gd name="T9" fmla="*/ 86 h 2696"/>
                  <a:gd name="T10" fmla="*/ 86 w 439"/>
                  <a:gd name="T11" fmla="*/ 5 h 2696"/>
                  <a:gd name="T12" fmla="*/ 439 w 439"/>
                  <a:gd name="T13" fmla="*/ 2504 h 2696"/>
                  <a:gd name="T14" fmla="*/ 263 w 439"/>
                  <a:gd name="T15" fmla="*/ 2520 h 2696"/>
                  <a:gd name="T16" fmla="*/ 375 w 439"/>
                  <a:gd name="T17" fmla="*/ 2696 h 2696"/>
                  <a:gd name="T18" fmla="*/ 439 w 439"/>
                  <a:gd name="T19" fmla="*/ 2504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2696">
                    <a:moveTo>
                      <a:pt x="86" y="5"/>
                    </a:moveTo>
                    <a:cubicBezTo>
                      <a:pt x="37" y="10"/>
                      <a:pt x="0" y="55"/>
                      <a:pt x="6" y="105"/>
                    </a:cubicBezTo>
                    <a:cubicBezTo>
                      <a:pt x="11" y="155"/>
                      <a:pt x="56" y="191"/>
                      <a:pt x="105" y="185"/>
                    </a:cubicBezTo>
                    <a:cubicBezTo>
                      <a:pt x="105" y="185"/>
                      <a:pt x="105" y="185"/>
                      <a:pt x="105" y="185"/>
                    </a:cubicBezTo>
                    <a:cubicBezTo>
                      <a:pt x="155" y="180"/>
                      <a:pt x="191" y="136"/>
                      <a:pt x="186" y="86"/>
                    </a:cubicBezTo>
                    <a:cubicBezTo>
                      <a:pt x="181" y="36"/>
                      <a:pt x="136" y="0"/>
                      <a:pt x="86" y="5"/>
                    </a:cubicBezTo>
                    <a:close/>
                    <a:moveTo>
                      <a:pt x="439" y="2504"/>
                    </a:moveTo>
                    <a:lnTo>
                      <a:pt x="263" y="2520"/>
                    </a:lnTo>
                    <a:lnTo>
                      <a:pt x="375" y="2696"/>
                    </a:lnTo>
                    <a:lnTo>
                      <a:pt x="439" y="250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67" name="Freeform 169"/>
              <p:cNvSpPr>
                <a:spLocks noEditPoints="1"/>
              </p:cNvSpPr>
              <p:nvPr/>
            </p:nvSpPr>
            <p:spPr bwMode="auto">
              <a:xfrm>
                <a:off x="4864" y="3454"/>
                <a:ext cx="99" cy="605"/>
              </a:xfrm>
              <a:custGeom>
                <a:avLst/>
                <a:gdLst>
                  <a:gd name="T0" fmla="*/ 86 w 439"/>
                  <a:gd name="T1" fmla="*/ 5 h 2696"/>
                  <a:gd name="T2" fmla="*/ 6 w 439"/>
                  <a:gd name="T3" fmla="*/ 105 h 2696"/>
                  <a:gd name="T4" fmla="*/ 105 w 439"/>
                  <a:gd name="T5" fmla="*/ 185 h 2696"/>
                  <a:gd name="T6" fmla="*/ 105 w 439"/>
                  <a:gd name="T7" fmla="*/ 185 h 2696"/>
                  <a:gd name="T8" fmla="*/ 186 w 439"/>
                  <a:gd name="T9" fmla="*/ 86 h 2696"/>
                  <a:gd name="T10" fmla="*/ 86 w 439"/>
                  <a:gd name="T11" fmla="*/ 5 h 2696"/>
                  <a:gd name="T12" fmla="*/ 439 w 439"/>
                  <a:gd name="T13" fmla="*/ 2504 h 2696"/>
                  <a:gd name="T14" fmla="*/ 263 w 439"/>
                  <a:gd name="T15" fmla="*/ 2520 h 2696"/>
                  <a:gd name="T16" fmla="*/ 375 w 439"/>
                  <a:gd name="T17" fmla="*/ 2696 h 2696"/>
                  <a:gd name="T18" fmla="*/ 439 w 439"/>
                  <a:gd name="T19" fmla="*/ 2504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2696">
                    <a:moveTo>
                      <a:pt x="86" y="5"/>
                    </a:moveTo>
                    <a:cubicBezTo>
                      <a:pt x="37" y="10"/>
                      <a:pt x="0" y="55"/>
                      <a:pt x="6" y="105"/>
                    </a:cubicBezTo>
                    <a:cubicBezTo>
                      <a:pt x="11" y="155"/>
                      <a:pt x="56" y="191"/>
                      <a:pt x="105" y="185"/>
                    </a:cubicBezTo>
                    <a:cubicBezTo>
                      <a:pt x="105" y="185"/>
                      <a:pt x="105" y="185"/>
                      <a:pt x="105" y="185"/>
                    </a:cubicBezTo>
                    <a:cubicBezTo>
                      <a:pt x="155" y="180"/>
                      <a:pt x="191" y="136"/>
                      <a:pt x="186" y="86"/>
                    </a:cubicBezTo>
                    <a:cubicBezTo>
                      <a:pt x="181" y="36"/>
                      <a:pt x="136" y="0"/>
                      <a:pt x="86" y="5"/>
                    </a:cubicBezTo>
                    <a:moveTo>
                      <a:pt x="439" y="2504"/>
                    </a:moveTo>
                    <a:lnTo>
                      <a:pt x="263" y="2520"/>
                    </a:lnTo>
                    <a:lnTo>
                      <a:pt x="375" y="2696"/>
                    </a:lnTo>
                    <a:lnTo>
                      <a:pt x="439" y="2504"/>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8" name="Line 170"/>
              <p:cNvSpPr>
                <a:spLocks noChangeShapeType="1"/>
              </p:cNvSpPr>
              <p:nvPr/>
            </p:nvSpPr>
            <p:spPr bwMode="auto">
              <a:xfrm>
                <a:off x="4887" y="3495"/>
                <a:ext cx="54" cy="52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9" name="Freeform 171"/>
              <p:cNvSpPr>
                <a:spLocks noEditPoints="1"/>
              </p:cNvSpPr>
              <p:nvPr/>
            </p:nvSpPr>
            <p:spPr bwMode="auto">
              <a:xfrm>
                <a:off x="4486" y="3908"/>
                <a:ext cx="483" cy="173"/>
              </a:xfrm>
              <a:custGeom>
                <a:avLst/>
                <a:gdLst>
                  <a:gd name="T0" fmla="*/ 2144 w 2158"/>
                  <a:gd name="T1" fmla="*/ 698 h 773"/>
                  <a:gd name="T2" fmla="*/ 2084 w 2158"/>
                  <a:gd name="T3" fmla="*/ 585 h 773"/>
                  <a:gd name="T4" fmla="*/ 1970 w 2158"/>
                  <a:gd name="T5" fmla="*/ 645 h 773"/>
                  <a:gd name="T6" fmla="*/ 1970 w 2158"/>
                  <a:gd name="T7" fmla="*/ 645 h 773"/>
                  <a:gd name="T8" fmla="*/ 2030 w 2158"/>
                  <a:gd name="T9" fmla="*/ 758 h 773"/>
                  <a:gd name="T10" fmla="*/ 2144 w 2158"/>
                  <a:gd name="T11" fmla="*/ 698 h 773"/>
                  <a:gd name="T12" fmla="*/ 144 w 2158"/>
                  <a:gd name="T13" fmla="*/ 176 h 773"/>
                  <a:gd name="T14" fmla="*/ 208 w 2158"/>
                  <a:gd name="T15" fmla="*/ 0 h 773"/>
                  <a:gd name="T16" fmla="*/ 0 w 2158"/>
                  <a:gd name="T17" fmla="*/ 32 h 773"/>
                  <a:gd name="T18" fmla="*/ 144 w 2158"/>
                  <a:gd name="T19" fmla="*/ 1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8" h="773">
                    <a:moveTo>
                      <a:pt x="2144" y="698"/>
                    </a:moveTo>
                    <a:cubicBezTo>
                      <a:pt x="2158" y="650"/>
                      <a:pt x="2132" y="600"/>
                      <a:pt x="2084" y="585"/>
                    </a:cubicBezTo>
                    <a:cubicBezTo>
                      <a:pt x="2036" y="570"/>
                      <a:pt x="1985" y="597"/>
                      <a:pt x="1970" y="645"/>
                    </a:cubicBezTo>
                    <a:cubicBezTo>
                      <a:pt x="1970" y="645"/>
                      <a:pt x="1970" y="645"/>
                      <a:pt x="1970" y="645"/>
                    </a:cubicBezTo>
                    <a:cubicBezTo>
                      <a:pt x="1956" y="693"/>
                      <a:pt x="1982" y="743"/>
                      <a:pt x="2030" y="758"/>
                    </a:cubicBezTo>
                    <a:cubicBezTo>
                      <a:pt x="2078" y="773"/>
                      <a:pt x="2129" y="746"/>
                      <a:pt x="2144" y="698"/>
                    </a:cubicBezTo>
                    <a:close/>
                    <a:moveTo>
                      <a:pt x="144" y="176"/>
                    </a:moveTo>
                    <a:lnTo>
                      <a:pt x="208" y="0"/>
                    </a:lnTo>
                    <a:lnTo>
                      <a:pt x="0" y="32"/>
                    </a:lnTo>
                    <a:lnTo>
                      <a:pt x="144"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70" name="Freeform 172"/>
              <p:cNvSpPr>
                <a:spLocks noEditPoints="1"/>
              </p:cNvSpPr>
              <p:nvPr/>
            </p:nvSpPr>
            <p:spPr bwMode="auto">
              <a:xfrm>
                <a:off x="4486" y="3908"/>
                <a:ext cx="483" cy="173"/>
              </a:xfrm>
              <a:custGeom>
                <a:avLst/>
                <a:gdLst>
                  <a:gd name="T0" fmla="*/ 2144 w 2158"/>
                  <a:gd name="T1" fmla="*/ 698 h 773"/>
                  <a:gd name="T2" fmla="*/ 2084 w 2158"/>
                  <a:gd name="T3" fmla="*/ 585 h 773"/>
                  <a:gd name="T4" fmla="*/ 1970 w 2158"/>
                  <a:gd name="T5" fmla="*/ 645 h 773"/>
                  <a:gd name="T6" fmla="*/ 1970 w 2158"/>
                  <a:gd name="T7" fmla="*/ 645 h 773"/>
                  <a:gd name="T8" fmla="*/ 2030 w 2158"/>
                  <a:gd name="T9" fmla="*/ 758 h 773"/>
                  <a:gd name="T10" fmla="*/ 2144 w 2158"/>
                  <a:gd name="T11" fmla="*/ 698 h 773"/>
                  <a:gd name="T12" fmla="*/ 144 w 2158"/>
                  <a:gd name="T13" fmla="*/ 176 h 773"/>
                  <a:gd name="T14" fmla="*/ 208 w 2158"/>
                  <a:gd name="T15" fmla="*/ 0 h 773"/>
                  <a:gd name="T16" fmla="*/ 0 w 2158"/>
                  <a:gd name="T17" fmla="*/ 32 h 773"/>
                  <a:gd name="T18" fmla="*/ 144 w 2158"/>
                  <a:gd name="T19" fmla="*/ 1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8" h="773">
                    <a:moveTo>
                      <a:pt x="2144" y="698"/>
                    </a:moveTo>
                    <a:cubicBezTo>
                      <a:pt x="2158" y="650"/>
                      <a:pt x="2132" y="600"/>
                      <a:pt x="2084" y="585"/>
                    </a:cubicBezTo>
                    <a:cubicBezTo>
                      <a:pt x="2036" y="570"/>
                      <a:pt x="1985" y="597"/>
                      <a:pt x="1970" y="645"/>
                    </a:cubicBezTo>
                    <a:cubicBezTo>
                      <a:pt x="1970" y="645"/>
                      <a:pt x="1970" y="645"/>
                      <a:pt x="1970" y="645"/>
                    </a:cubicBezTo>
                    <a:cubicBezTo>
                      <a:pt x="1956" y="693"/>
                      <a:pt x="1982" y="743"/>
                      <a:pt x="2030" y="758"/>
                    </a:cubicBezTo>
                    <a:cubicBezTo>
                      <a:pt x="2078" y="773"/>
                      <a:pt x="2129" y="746"/>
                      <a:pt x="2144" y="698"/>
                    </a:cubicBezTo>
                    <a:moveTo>
                      <a:pt x="144" y="176"/>
                    </a:moveTo>
                    <a:lnTo>
                      <a:pt x="208" y="0"/>
                    </a:lnTo>
                    <a:lnTo>
                      <a:pt x="0" y="32"/>
                    </a:lnTo>
                    <a:lnTo>
                      <a:pt x="144" y="176"/>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1" name="Line 173"/>
              <p:cNvSpPr>
                <a:spLocks noChangeShapeType="1"/>
              </p:cNvSpPr>
              <p:nvPr/>
            </p:nvSpPr>
            <p:spPr bwMode="auto">
              <a:xfrm flipH="1" flipV="1">
                <a:off x="4525" y="3929"/>
                <a:ext cx="402" cy="122"/>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2" name="Freeform 174"/>
              <p:cNvSpPr>
                <a:spLocks noEditPoints="1"/>
              </p:cNvSpPr>
              <p:nvPr/>
            </p:nvSpPr>
            <p:spPr bwMode="auto">
              <a:xfrm>
                <a:off x="4242" y="3564"/>
                <a:ext cx="267" cy="375"/>
              </a:xfrm>
              <a:custGeom>
                <a:avLst/>
                <a:gdLst>
                  <a:gd name="T0" fmla="*/ 1141 w 1192"/>
                  <a:gd name="T1" fmla="*/ 1647 h 1676"/>
                  <a:gd name="T2" fmla="*/ 1164 w 1192"/>
                  <a:gd name="T3" fmla="*/ 1521 h 1676"/>
                  <a:gd name="T4" fmla="*/ 1037 w 1192"/>
                  <a:gd name="T5" fmla="*/ 1498 h 1676"/>
                  <a:gd name="T6" fmla="*/ 1037 w 1192"/>
                  <a:gd name="T7" fmla="*/ 1498 h 1676"/>
                  <a:gd name="T8" fmla="*/ 1014 w 1192"/>
                  <a:gd name="T9" fmla="*/ 1624 h 1676"/>
                  <a:gd name="T10" fmla="*/ 1141 w 1192"/>
                  <a:gd name="T11" fmla="*/ 1647 h 1676"/>
                  <a:gd name="T12" fmla="*/ 32 w 1192"/>
                  <a:gd name="T13" fmla="*/ 208 h 1676"/>
                  <a:gd name="T14" fmla="*/ 176 w 1192"/>
                  <a:gd name="T15" fmla="*/ 96 h 1676"/>
                  <a:gd name="T16" fmla="*/ 0 w 1192"/>
                  <a:gd name="T17" fmla="*/ 0 h 1676"/>
                  <a:gd name="T18" fmla="*/ 32 w 1192"/>
                  <a:gd name="T19" fmla="*/ 20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1676">
                    <a:moveTo>
                      <a:pt x="1141" y="1647"/>
                    </a:moveTo>
                    <a:cubicBezTo>
                      <a:pt x="1182" y="1619"/>
                      <a:pt x="1192" y="1562"/>
                      <a:pt x="1164" y="1521"/>
                    </a:cubicBezTo>
                    <a:cubicBezTo>
                      <a:pt x="1135" y="1480"/>
                      <a:pt x="1079" y="1470"/>
                      <a:pt x="1037" y="1498"/>
                    </a:cubicBezTo>
                    <a:cubicBezTo>
                      <a:pt x="1037" y="1498"/>
                      <a:pt x="1037" y="1498"/>
                      <a:pt x="1037" y="1498"/>
                    </a:cubicBezTo>
                    <a:cubicBezTo>
                      <a:pt x="996" y="1527"/>
                      <a:pt x="986" y="1583"/>
                      <a:pt x="1014" y="1624"/>
                    </a:cubicBezTo>
                    <a:cubicBezTo>
                      <a:pt x="1043" y="1665"/>
                      <a:pt x="1099" y="1676"/>
                      <a:pt x="1141" y="1647"/>
                    </a:cubicBezTo>
                    <a:close/>
                    <a:moveTo>
                      <a:pt x="32" y="208"/>
                    </a:moveTo>
                    <a:lnTo>
                      <a:pt x="176" y="96"/>
                    </a:lnTo>
                    <a:lnTo>
                      <a:pt x="0" y="0"/>
                    </a:lnTo>
                    <a:lnTo>
                      <a:pt x="32" y="20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73" name="Freeform 175"/>
              <p:cNvSpPr>
                <a:spLocks noEditPoints="1"/>
              </p:cNvSpPr>
              <p:nvPr/>
            </p:nvSpPr>
            <p:spPr bwMode="auto">
              <a:xfrm>
                <a:off x="4242" y="3564"/>
                <a:ext cx="267" cy="375"/>
              </a:xfrm>
              <a:custGeom>
                <a:avLst/>
                <a:gdLst>
                  <a:gd name="T0" fmla="*/ 1141 w 1192"/>
                  <a:gd name="T1" fmla="*/ 1647 h 1676"/>
                  <a:gd name="T2" fmla="*/ 1164 w 1192"/>
                  <a:gd name="T3" fmla="*/ 1521 h 1676"/>
                  <a:gd name="T4" fmla="*/ 1037 w 1192"/>
                  <a:gd name="T5" fmla="*/ 1498 h 1676"/>
                  <a:gd name="T6" fmla="*/ 1037 w 1192"/>
                  <a:gd name="T7" fmla="*/ 1498 h 1676"/>
                  <a:gd name="T8" fmla="*/ 1014 w 1192"/>
                  <a:gd name="T9" fmla="*/ 1624 h 1676"/>
                  <a:gd name="T10" fmla="*/ 1141 w 1192"/>
                  <a:gd name="T11" fmla="*/ 1647 h 1676"/>
                  <a:gd name="T12" fmla="*/ 32 w 1192"/>
                  <a:gd name="T13" fmla="*/ 208 h 1676"/>
                  <a:gd name="T14" fmla="*/ 176 w 1192"/>
                  <a:gd name="T15" fmla="*/ 96 h 1676"/>
                  <a:gd name="T16" fmla="*/ 0 w 1192"/>
                  <a:gd name="T17" fmla="*/ 0 h 1676"/>
                  <a:gd name="T18" fmla="*/ 32 w 1192"/>
                  <a:gd name="T19" fmla="*/ 20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1676">
                    <a:moveTo>
                      <a:pt x="1141" y="1647"/>
                    </a:moveTo>
                    <a:cubicBezTo>
                      <a:pt x="1182" y="1619"/>
                      <a:pt x="1192" y="1562"/>
                      <a:pt x="1164" y="1521"/>
                    </a:cubicBezTo>
                    <a:cubicBezTo>
                      <a:pt x="1135" y="1480"/>
                      <a:pt x="1079" y="1470"/>
                      <a:pt x="1037" y="1498"/>
                    </a:cubicBezTo>
                    <a:cubicBezTo>
                      <a:pt x="1037" y="1498"/>
                      <a:pt x="1037" y="1498"/>
                      <a:pt x="1037" y="1498"/>
                    </a:cubicBezTo>
                    <a:cubicBezTo>
                      <a:pt x="996" y="1527"/>
                      <a:pt x="986" y="1583"/>
                      <a:pt x="1014" y="1624"/>
                    </a:cubicBezTo>
                    <a:cubicBezTo>
                      <a:pt x="1043" y="1665"/>
                      <a:pt x="1099" y="1676"/>
                      <a:pt x="1141" y="1647"/>
                    </a:cubicBezTo>
                    <a:moveTo>
                      <a:pt x="32" y="208"/>
                    </a:moveTo>
                    <a:lnTo>
                      <a:pt x="176" y="96"/>
                    </a:lnTo>
                    <a:lnTo>
                      <a:pt x="0" y="0"/>
                    </a:lnTo>
                    <a:lnTo>
                      <a:pt x="32" y="208"/>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4" name="Line 176"/>
              <p:cNvSpPr>
                <a:spLocks noChangeShapeType="1"/>
              </p:cNvSpPr>
              <p:nvPr/>
            </p:nvSpPr>
            <p:spPr bwMode="auto">
              <a:xfrm flipH="1" flipV="1">
                <a:off x="4263" y="3596"/>
                <a:ext cx="212" cy="305"/>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5" name="Freeform 177"/>
              <p:cNvSpPr>
                <a:spLocks noEditPoints="1"/>
              </p:cNvSpPr>
              <p:nvPr/>
            </p:nvSpPr>
            <p:spPr bwMode="auto">
              <a:xfrm>
                <a:off x="4220" y="3459"/>
                <a:ext cx="667" cy="126"/>
              </a:xfrm>
              <a:custGeom>
                <a:avLst/>
                <a:gdLst>
                  <a:gd name="T0" fmla="*/ 7 w 2976"/>
                  <a:gd name="T1" fmla="*/ 477 h 561"/>
                  <a:gd name="T2" fmla="*/ 109 w 2976"/>
                  <a:gd name="T3" fmla="*/ 554 h 561"/>
                  <a:gd name="T4" fmla="*/ 186 w 2976"/>
                  <a:gd name="T5" fmla="*/ 452 h 561"/>
                  <a:gd name="T6" fmla="*/ 186 w 2976"/>
                  <a:gd name="T7" fmla="*/ 452 h 561"/>
                  <a:gd name="T8" fmla="*/ 84 w 2976"/>
                  <a:gd name="T9" fmla="*/ 374 h 561"/>
                  <a:gd name="T10" fmla="*/ 7 w 2976"/>
                  <a:gd name="T11" fmla="*/ 477 h 561"/>
                  <a:gd name="T12" fmla="*/ 2784 w 2976"/>
                  <a:gd name="T13" fmla="*/ 0 h 561"/>
                  <a:gd name="T14" fmla="*/ 2800 w 2976"/>
                  <a:gd name="T15" fmla="*/ 192 h 561"/>
                  <a:gd name="T16" fmla="*/ 2976 w 2976"/>
                  <a:gd name="T17" fmla="*/ 64 h 561"/>
                  <a:gd name="T18" fmla="*/ 2784 w 2976"/>
                  <a:gd name="T19"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6" h="561">
                    <a:moveTo>
                      <a:pt x="7" y="477"/>
                    </a:moveTo>
                    <a:cubicBezTo>
                      <a:pt x="13" y="526"/>
                      <a:pt x="59" y="561"/>
                      <a:pt x="109" y="554"/>
                    </a:cubicBezTo>
                    <a:cubicBezTo>
                      <a:pt x="158" y="547"/>
                      <a:pt x="193" y="502"/>
                      <a:pt x="186" y="452"/>
                    </a:cubicBezTo>
                    <a:cubicBezTo>
                      <a:pt x="186" y="452"/>
                      <a:pt x="186" y="452"/>
                      <a:pt x="186" y="452"/>
                    </a:cubicBezTo>
                    <a:cubicBezTo>
                      <a:pt x="180" y="402"/>
                      <a:pt x="134" y="368"/>
                      <a:pt x="84" y="374"/>
                    </a:cubicBezTo>
                    <a:cubicBezTo>
                      <a:pt x="35" y="381"/>
                      <a:pt x="0" y="427"/>
                      <a:pt x="7" y="477"/>
                    </a:cubicBezTo>
                    <a:close/>
                    <a:moveTo>
                      <a:pt x="2784" y="0"/>
                    </a:moveTo>
                    <a:lnTo>
                      <a:pt x="2800" y="192"/>
                    </a:lnTo>
                    <a:lnTo>
                      <a:pt x="2976" y="64"/>
                    </a:lnTo>
                    <a:lnTo>
                      <a:pt x="278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76" name="Freeform 178"/>
              <p:cNvSpPr>
                <a:spLocks noEditPoints="1"/>
              </p:cNvSpPr>
              <p:nvPr/>
            </p:nvSpPr>
            <p:spPr bwMode="auto">
              <a:xfrm>
                <a:off x="4220" y="3459"/>
                <a:ext cx="667" cy="126"/>
              </a:xfrm>
              <a:custGeom>
                <a:avLst/>
                <a:gdLst>
                  <a:gd name="T0" fmla="*/ 7 w 2976"/>
                  <a:gd name="T1" fmla="*/ 477 h 561"/>
                  <a:gd name="T2" fmla="*/ 109 w 2976"/>
                  <a:gd name="T3" fmla="*/ 554 h 561"/>
                  <a:gd name="T4" fmla="*/ 186 w 2976"/>
                  <a:gd name="T5" fmla="*/ 452 h 561"/>
                  <a:gd name="T6" fmla="*/ 186 w 2976"/>
                  <a:gd name="T7" fmla="*/ 452 h 561"/>
                  <a:gd name="T8" fmla="*/ 84 w 2976"/>
                  <a:gd name="T9" fmla="*/ 374 h 561"/>
                  <a:gd name="T10" fmla="*/ 7 w 2976"/>
                  <a:gd name="T11" fmla="*/ 477 h 561"/>
                  <a:gd name="T12" fmla="*/ 2784 w 2976"/>
                  <a:gd name="T13" fmla="*/ 0 h 561"/>
                  <a:gd name="T14" fmla="*/ 2800 w 2976"/>
                  <a:gd name="T15" fmla="*/ 192 h 561"/>
                  <a:gd name="T16" fmla="*/ 2976 w 2976"/>
                  <a:gd name="T17" fmla="*/ 64 h 561"/>
                  <a:gd name="T18" fmla="*/ 2784 w 2976"/>
                  <a:gd name="T19"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6" h="561">
                    <a:moveTo>
                      <a:pt x="7" y="477"/>
                    </a:moveTo>
                    <a:cubicBezTo>
                      <a:pt x="13" y="526"/>
                      <a:pt x="59" y="561"/>
                      <a:pt x="109" y="554"/>
                    </a:cubicBezTo>
                    <a:cubicBezTo>
                      <a:pt x="158" y="547"/>
                      <a:pt x="193" y="502"/>
                      <a:pt x="186" y="452"/>
                    </a:cubicBezTo>
                    <a:cubicBezTo>
                      <a:pt x="186" y="452"/>
                      <a:pt x="186" y="452"/>
                      <a:pt x="186" y="452"/>
                    </a:cubicBezTo>
                    <a:cubicBezTo>
                      <a:pt x="180" y="402"/>
                      <a:pt x="134" y="368"/>
                      <a:pt x="84" y="374"/>
                    </a:cubicBezTo>
                    <a:cubicBezTo>
                      <a:pt x="35" y="381"/>
                      <a:pt x="0" y="427"/>
                      <a:pt x="7" y="477"/>
                    </a:cubicBezTo>
                    <a:moveTo>
                      <a:pt x="2784" y="0"/>
                    </a:moveTo>
                    <a:lnTo>
                      <a:pt x="2800" y="192"/>
                    </a:lnTo>
                    <a:lnTo>
                      <a:pt x="2976" y="64"/>
                    </a:lnTo>
                    <a:lnTo>
                      <a:pt x="2784" y="0"/>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7" name="Line 179"/>
              <p:cNvSpPr>
                <a:spLocks noChangeShapeType="1"/>
              </p:cNvSpPr>
              <p:nvPr/>
            </p:nvSpPr>
            <p:spPr bwMode="auto">
              <a:xfrm flipV="1">
                <a:off x="4263" y="3481"/>
                <a:ext cx="581" cy="79"/>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8" name="Rectangle 180"/>
              <p:cNvSpPr>
                <a:spLocks noChangeArrowheads="1"/>
              </p:cNvSpPr>
              <p:nvPr/>
            </p:nvSpPr>
            <p:spPr bwMode="auto">
              <a:xfrm>
                <a:off x="4783" y="3373"/>
                <a:ext cx="205" cy="101"/>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79" name="Rectangle 181"/>
              <p:cNvSpPr>
                <a:spLocks noChangeArrowheads="1"/>
              </p:cNvSpPr>
              <p:nvPr/>
            </p:nvSpPr>
            <p:spPr bwMode="auto">
              <a:xfrm>
                <a:off x="4783" y="3373"/>
                <a:ext cx="205" cy="101"/>
              </a:xfrm>
              <a:prstGeom prst="rect">
                <a:avLst/>
              </a:prstGeom>
              <a:noFill/>
              <a:ln w="1"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0" name="Rectangle 182"/>
              <p:cNvSpPr>
                <a:spLocks noChangeArrowheads="1"/>
              </p:cNvSpPr>
              <p:nvPr/>
            </p:nvSpPr>
            <p:spPr bwMode="auto">
              <a:xfrm>
                <a:off x="4812" y="3398"/>
                <a:ext cx="156"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dirty="0" smtClean="0">
                    <a:ln>
                      <a:noFill/>
                    </a:ln>
                    <a:solidFill>
                      <a:srgbClr val="000000"/>
                    </a:solidFill>
                    <a:effectLst/>
                    <a:latin typeface="Berlin Sans FB Demi" pitchFamily="34" charset="0"/>
                  </a:rPr>
                  <a:t>Deposito</a:t>
                </a:r>
                <a:endParaRPr kumimoji="0" lang="es-EC" sz="2000" b="0" i="0" u="none" strike="noStrike" cap="none" normalizeH="0" baseline="0" dirty="0" smtClean="0">
                  <a:ln>
                    <a:noFill/>
                  </a:ln>
                  <a:solidFill>
                    <a:schemeClr val="tx1"/>
                  </a:solidFill>
                  <a:effectLst/>
                  <a:latin typeface="Arial" pitchFamily="34" charset="0"/>
                </a:endParaRPr>
              </a:p>
            </p:txBody>
          </p:sp>
          <p:sp>
            <p:nvSpPr>
              <p:cNvPr id="81" name="Freeform 183"/>
              <p:cNvSpPr>
                <a:spLocks noEditPoints="1"/>
              </p:cNvSpPr>
              <p:nvPr/>
            </p:nvSpPr>
            <p:spPr bwMode="auto">
              <a:xfrm>
                <a:off x="4967" y="3395"/>
                <a:ext cx="412" cy="50"/>
              </a:xfrm>
              <a:custGeom>
                <a:avLst/>
                <a:gdLst>
                  <a:gd name="T0" fmla="*/ 2 w 1838"/>
                  <a:gd name="T1" fmla="*/ 135 h 224"/>
                  <a:gd name="T2" fmla="*/ 95 w 1838"/>
                  <a:gd name="T3" fmla="*/ 223 h 224"/>
                  <a:gd name="T4" fmla="*/ 183 w 1838"/>
                  <a:gd name="T5" fmla="*/ 130 h 224"/>
                  <a:gd name="T6" fmla="*/ 183 w 1838"/>
                  <a:gd name="T7" fmla="*/ 130 h 224"/>
                  <a:gd name="T8" fmla="*/ 90 w 1838"/>
                  <a:gd name="T9" fmla="*/ 42 h 224"/>
                  <a:gd name="T10" fmla="*/ 2 w 1838"/>
                  <a:gd name="T11" fmla="*/ 135 h 224"/>
                  <a:gd name="T12" fmla="*/ 1662 w 1838"/>
                  <a:gd name="T13" fmla="*/ 0 h 224"/>
                  <a:gd name="T14" fmla="*/ 1662 w 1838"/>
                  <a:gd name="T15" fmla="*/ 176 h 224"/>
                  <a:gd name="T16" fmla="*/ 1838 w 1838"/>
                  <a:gd name="T17" fmla="*/ 80 h 224"/>
                  <a:gd name="T18" fmla="*/ 1662 w 1838"/>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8" h="224">
                    <a:moveTo>
                      <a:pt x="2" y="135"/>
                    </a:moveTo>
                    <a:cubicBezTo>
                      <a:pt x="3" y="185"/>
                      <a:pt x="45" y="224"/>
                      <a:pt x="95" y="223"/>
                    </a:cubicBezTo>
                    <a:cubicBezTo>
                      <a:pt x="145" y="222"/>
                      <a:pt x="184" y="180"/>
                      <a:pt x="183" y="130"/>
                    </a:cubicBezTo>
                    <a:cubicBezTo>
                      <a:pt x="183" y="130"/>
                      <a:pt x="183" y="130"/>
                      <a:pt x="183" y="130"/>
                    </a:cubicBezTo>
                    <a:cubicBezTo>
                      <a:pt x="182" y="80"/>
                      <a:pt x="140" y="41"/>
                      <a:pt x="90" y="42"/>
                    </a:cubicBezTo>
                    <a:cubicBezTo>
                      <a:pt x="40" y="43"/>
                      <a:pt x="0" y="85"/>
                      <a:pt x="2" y="135"/>
                    </a:cubicBezTo>
                    <a:close/>
                    <a:moveTo>
                      <a:pt x="1662" y="0"/>
                    </a:moveTo>
                    <a:lnTo>
                      <a:pt x="1662" y="176"/>
                    </a:lnTo>
                    <a:lnTo>
                      <a:pt x="1838" y="80"/>
                    </a:lnTo>
                    <a:lnTo>
                      <a:pt x="166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82" name="Freeform 184"/>
              <p:cNvSpPr>
                <a:spLocks noEditPoints="1"/>
              </p:cNvSpPr>
              <p:nvPr/>
            </p:nvSpPr>
            <p:spPr bwMode="auto">
              <a:xfrm>
                <a:off x="4967" y="3395"/>
                <a:ext cx="412" cy="50"/>
              </a:xfrm>
              <a:custGeom>
                <a:avLst/>
                <a:gdLst>
                  <a:gd name="T0" fmla="*/ 2 w 1838"/>
                  <a:gd name="T1" fmla="*/ 135 h 224"/>
                  <a:gd name="T2" fmla="*/ 95 w 1838"/>
                  <a:gd name="T3" fmla="*/ 223 h 224"/>
                  <a:gd name="T4" fmla="*/ 183 w 1838"/>
                  <a:gd name="T5" fmla="*/ 130 h 224"/>
                  <a:gd name="T6" fmla="*/ 183 w 1838"/>
                  <a:gd name="T7" fmla="*/ 130 h 224"/>
                  <a:gd name="T8" fmla="*/ 90 w 1838"/>
                  <a:gd name="T9" fmla="*/ 42 h 224"/>
                  <a:gd name="T10" fmla="*/ 2 w 1838"/>
                  <a:gd name="T11" fmla="*/ 135 h 224"/>
                  <a:gd name="T12" fmla="*/ 1662 w 1838"/>
                  <a:gd name="T13" fmla="*/ 0 h 224"/>
                  <a:gd name="T14" fmla="*/ 1662 w 1838"/>
                  <a:gd name="T15" fmla="*/ 176 h 224"/>
                  <a:gd name="T16" fmla="*/ 1838 w 1838"/>
                  <a:gd name="T17" fmla="*/ 80 h 224"/>
                  <a:gd name="T18" fmla="*/ 1662 w 1838"/>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8" h="224">
                    <a:moveTo>
                      <a:pt x="2" y="135"/>
                    </a:moveTo>
                    <a:cubicBezTo>
                      <a:pt x="3" y="185"/>
                      <a:pt x="45" y="224"/>
                      <a:pt x="95" y="223"/>
                    </a:cubicBezTo>
                    <a:cubicBezTo>
                      <a:pt x="145" y="222"/>
                      <a:pt x="184" y="180"/>
                      <a:pt x="183" y="130"/>
                    </a:cubicBezTo>
                    <a:cubicBezTo>
                      <a:pt x="183" y="130"/>
                      <a:pt x="183" y="130"/>
                      <a:pt x="183" y="130"/>
                    </a:cubicBezTo>
                    <a:cubicBezTo>
                      <a:pt x="182" y="80"/>
                      <a:pt x="140" y="41"/>
                      <a:pt x="90" y="42"/>
                    </a:cubicBezTo>
                    <a:cubicBezTo>
                      <a:pt x="40" y="43"/>
                      <a:pt x="0" y="85"/>
                      <a:pt x="2" y="135"/>
                    </a:cubicBezTo>
                    <a:moveTo>
                      <a:pt x="1662" y="0"/>
                    </a:moveTo>
                    <a:lnTo>
                      <a:pt x="1662" y="176"/>
                    </a:lnTo>
                    <a:lnTo>
                      <a:pt x="1838" y="80"/>
                    </a:lnTo>
                    <a:lnTo>
                      <a:pt x="1662" y="0"/>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3" name="Line 185"/>
              <p:cNvSpPr>
                <a:spLocks noChangeShapeType="1"/>
              </p:cNvSpPr>
              <p:nvPr/>
            </p:nvSpPr>
            <p:spPr bwMode="auto">
              <a:xfrm flipV="1">
                <a:off x="5009" y="3416"/>
                <a:ext cx="330" cy="8"/>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4" name="Freeform 186"/>
              <p:cNvSpPr>
                <a:spLocks noEditPoints="1"/>
              </p:cNvSpPr>
              <p:nvPr/>
            </p:nvSpPr>
            <p:spPr bwMode="auto">
              <a:xfrm>
                <a:off x="4988" y="3424"/>
                <a:ext cx="280" cy="448"/>
              </a:xfrm>
              <a:custGeom>
                <a:avLst/>
                <a:gdLst>
                  <a:gd name="T0" fmla="*/ 1195 w 1251"/>
                  <a:gd name="T1" fmla="*/ 1972 h 1998"/>
                  <a:gd name="T2" fmla="*/ 1225 w 1251"/>
                  <a:gd name="T3" fmla="*/ 1847 h 1998"/>
                  <a:gd name="T4" fmla="*/ 1100 w 1251"/>
                  <a:gd name="T5" fmla="*/ 1817 h 1998"/>
                  <a:gd name="T6" fmla="*/ 1100 w 1251"/>
                  <a:gd name="T7" fmla="*/ 1817 h 1998"/>
                  <a:gd name="T8" fmla="*/ 1070 w 1251"/>
                  <a:gd name="T9" fmla="*/ 1941 h 1998"/>
                  <a:gd name="T10" fmla="*/ 1195 w 1251"/>
                  <a:gd name="T11" fmla="*/ 1972 h 1998"/>
                  <a:gd name="T12" fmla="*/ 16 w 1251"/>
                  <a:gd name="T13" fmla="*/ 208 h 1998"/>
                  <a:gd name="T14" fmla="*/ 176 w 1251"/>
                  <a:gd name="T15" fmla="*/ 112 h 1998"/>
                  <a:gd name="T16" fmla="*/ 0 w 1251"/>
                  <a:gd name="T17" fmla="*/ 0 h 1998"/>
                  <a:gd name="T18" fmla="*/ 16 w 1251"/>
                  <a:gd name="T19" fmla="*/ 208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1" h="1998">
                    <a:moveTo>
                      <a:pt x="1195" y="1972"/>
                    </a:moveTo>
                    <a:cubicBezTo>
                      <a:pt x="1237" y="1946"/>
                      <a:pt x="1251" y="1890"/>
                      <a:pt x="1225" y="1847"/>
                    </a:cubicBezTo>
                    <a:cubicBezTo>
                      <a:pt x="1199" y="1804"/>
                      <a:pt x="1143" y="1791"/>
                      <a:pt x="1100" y="1817"/>
                    </a:cubicBezTo>
                    <a:cubicBezTo>
                      <a:pt x="1100" y="1817"/>
                      <a:pt x="1100" y="1817"/>
                      <a:pt x="1100" y="1817"/>
                    </a:cubicBezTo>
                    <a:cubicBezTo>
                      <a:pt x="1057" y="1843"/>
                      <a:pt x="1044" y="1899"/>
                      <a:pt x="1070" y="1941"/>
                    </a:cubicBezTo>
                    <a:cubicBezTo>
                      <a:pt x="1096" y="1984"/>
                      <a:pt x="1152" y="1998"/>
                      <a:pt x="1195" y="1972"/>
                    </a:cubicBezTo>
                    <a:close/>
                    <a:moveTo>
                      <a:pt x="16" y="208"/>
                    </a:moveTo>
                    <a:lnTo>
                      <a:pt x="176" y="112"/>
                    </a:lnTo>
                    <a:lnTo>
                      <a:pt x="0" y="0"/>
                    </a:lnTo>
                    <a:lnTo>
                      <a:pt x="16" y="20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85" name="Freeform 187"/>
              <p:cNvSpPr>
                <a:spLocks noEditPoints="1"/>
              </p:cNvSpPr>
              <p:nvPr/>
            </p:nvSpPr>
            <p:spPr bwMode="auto">
              <a:xfrm>
                <a:off x="4988" y="3424"/>
                <a:ext cx="280" cy="448"/>
              </a:xfrm>
              <a:custGeom>
                <a:avLst/>
                <a:gdLst>
                  <a:gd name="T0" fmla="*/ 1195 w 1251"/>
                  <a:gd name="T1" fmla="*/ 1972 h 1998"/>
                  <a:gd name="T2" fmla="*/ 1225 w 1251"/>
                  <a:gd name="T3" fmla="*/ 1847 h 1998"/>
                  <a:gd name="T4" fmla="*/ 1100 w 1251"/>
                  <a:gd name="T5" fmla="*/ 1817 h 1998"/>
                  <a:gd name="T6" fmla="*/ 1100 w 1251"/>
                  <a:gd name="T7" fmla="*/ 1817 h 1998"/>
                  <a:gd name="T8" fmla="*/ 1070 w 1251"/>
                  <a:gd name="T9" fmla="*/ 1941 h 1998"/>
                  <a:gd name="T10" fmla="*/ 1195 w 1251"/>
                  <a:gd name="T11" fmla="*/ 1972 h 1998"/>
                  <a:gd name="T12" fmla="*/ 16 w 1251"/>
                  <a:gd name="T13" fmla="*/ 208 h 1998"/>
                  <a:gd name="T14" fmla="*/ 176 w 1251"/>
                  <a:gd name="T15" fmla="*/ 112 h 1998"/>
                  <a:gd name="T16" fmla="*/ 0 w 1251"/>
                  <a:gd name="T17" fmla="*/ 0 h 1998"/>
                  <a:gd name="T18" fmla="*/ 16 w 1251"/>
                  <a:gd name="T19" fmla="*/ 208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1" h="1998">
                    <a:moveTo>
                      <a:pt x="1195" y="1972"/>
                    </a:moveTo>
                    <a:cubicBezTo>
                      <a:pt x="1237" y="1946"/>
                      <a:pt x="1251" y="1890"/>
                      <a:pt x="1225" y="1847"/>
                    </a:cubicBezTo>
                    <a:cubicBezTo>
                      <a:pt x="1199" y="1804"/>
                      <a:pt x="1143" y="1791"/>
                      <a:pt x="1100" y="1817"/>
                    </a:cubicBezTo>
                    <a:cubicBezTo>
                      <a:pt x="1100" y="1817"/>
                      <a:pt x="1100" y="1817"/>
                      <a:pt x="1100" y="1817"/>
                    </a:cubicBezTo>
                    <a:cubicBezTo>
                      <a:pt x="1057" y="1843"/>
                      <a:pt x="1044" y="1899"/>
                      <a:pt x="1070" y="1941"/>
                    </a:cubicBezTo>
                    <a:cubicBezTo>
                      <a:pt x="1096" y="1984"/>
                      <a:pt x="1152" y="1998"/>
                      <a:pt x="1195" y="1972"/>
                    </a:cubicBezTo>
                    <a:moveTo>
                      <a:pt x="16" y="208"/>
                    </a:moveTo>
                    <a:lnTo>
                      <a:pt x="176" y="112"/>
                    </a:lnTo>
                    <a:lnTo>
                      <a:pt x="0" y="0"/>
                    </a:lnTo>
                    <a:lnTo>
                      <a:pt x="16" y="208"/>
                    </a:lnTo>
                  </a:path>
                </a:pathLst>
              </a:custGeom>
              <a:noFill/>
              <a:ln w="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6" name="Line 188"/>
              <p:cNvSpPr>
                <a:spLocks noChangeShapeType="1"/>
              </p:cNvSpPr>
              <p:nvPr/>
            </p:nvSpPr>
            <p:spPr bwMode="auto">
              <a:xfrm flipH="1" flipV="1">
                <a:off x="5009" y="3459"/>
                <a:ext cx="226" cy="374"/>
              </a:xfrm>
              <a:prstGeom prst="line">
                <a:avLst/>
              </a:prstGeom>
              <a:noFill/>
              <a:ln w="1"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grpSp>
        <p:sp>
          <p:nvSpPr>
            <p:cNvPr id="20" name="19 CuadroTexto"/>
            <p:cNvSpPr txBox="1"/>
            <p:nvPr/>
          </p:nvSpPr>
          <p:spPr>
            <a:xfrm>
              <a:off x="1185962" y="2869635"/>
              <a:ext cx="360040" cy="369332"/>
            </a:xfrm>
            <a:prstGeom prst="rect">
              <a:avLst/>
            </a:prstGeom>
            <a:noFill/>
          </p:spPr>
          <p:txBody>
            <a:bodyPr wrap="square" rtlCol="0">
              <a:spAutoFit/>
            </a:bodyPr>
            <a:lstStyle/>
            <a:p>
              <a:r>
                <a:rPr lang="es-ES" dirty="0"/>
                <a:t>2</a:t>
              </a:r>
              <a:endParaRPr lang="es-EC" dirty="0"/>
            </a:p>
          </p:txBody>
        </p:sp>
        <p:sp>
          <p:nvSpPr>
            <p:cNvPr id="21" name="20 CuadroTexto"/>
            <p:cNvSpPr txBox="1"/>
            <p:nvPr/>
          </p:nvSpPr>
          <p:spPr>
            <a:xfrm>
              <a:off x="1904551" y="2159796"/>
              <a:ext cx="643640" cy="429777"/>
            </a:xfrm>
            <a:prstGeom prst="rect">
              <a:avLst/>
            </a:prstGeom>
            <a:noFill/>
          </p:spPr>
          <p:txBody>
            <a:bodyPr wrap="square" rtlCol="0">
              <a:spAutoFit/>
            </a:bodyPr>
            <a:lstStyle/>
            <a:p>
              <a:r>
                <a:rPr lang="es-ES" dirty="0" smtClean="0"/>
                <a:t>10</a:t>
              </a:r>
              <a:endParaRPr lang="es-EC" dirty="0"/>
            </a:p>
          </p:txBody>
        </p:sp>
        <p:sp>
          <p:nvSpPr>
            <p:cNvPr id="22" name="21 CuadroTexto"/>
            <p:cNvSpPr txBox="1"/>
            <p:nvPr/>
          </p:nvSpPr>
          <p:spPr>
            <a:xfrm>
              <a:off x="3143730" y="2924281"/>
              <a:ext cx="360040" cy="369332"/>
            </a:xfrm>
            <a:prstGeom prst="rect">
              <a:avLst/>
            </a:prstGeom>
            <a:noFill/>
          </p:spPr>
          <p:txBody>
            <a:bodyPr wrap="square" rtlCol="0">
              <a:spAutoFit/>
            </a:bodyPr>
            <a:lstStyle/>
            <a:p>
              <a:r>
                <a:rPr lang="es-ES" dirty="0" smtClean="0"/>
                <a:t>6</a:t>
              </a:r>
              <a:endParaRPr lang="es-EC" dirty="0"/>
            </a:p>
          </p:txBody>
        </p:sp>
        <p:sp>
          <p:nvSpPr>
            <p:cNvPr id="23" name="22 CuadroTexto"/>
            <p:cNvSpPr txBox="1"/>
            <p:nvPr/>
          </p:nvSpPr>
          <p:spPr>
            <a:xfrm>
              <a:off x="3247600" y="3686233"/>
              <a:ext cx="360040" cy="369332"/>
            </a:xfrm>
            <a:prstGeom prst="rect">
              <a:avLst/>
            </a:prstGeom>
            <a:noFill/>
          </p:spPr>
          <p:txBody>
            <a:bodyPr wrap="square" rtlCol="0">
              <a:spAutoFit/>
            </a:bodyPr>
            <a:lstStyle/>
            <a:p>
              <a:r>
                <a:rPr lang="es-ES" dirty="0" smtClean="0"/>
                <a:t>3</a:t>
              </a:r>
              <a:endParaRPr lang="es-EC" dirty="0"/>
            </a:p>
          </p:txBody>
        </p:sp>
        <p:sp>
          <p:nvSpPr>
            <p:cNvPr id="24" name="23 CuadroTexto"/>
            <p:cNvSpPr txBox="1"/>
            <p:nvPr/>
          </p:nvSpPr>
          <p:spPr>
            <a:xfrm>
              <a:off x="3563888" y="5085184"/>
              <a:ext cx="360040" cy="369332"/>
            </a:xfrm>
            <a:prstGeom prst="rect">
              <a:avLst/>
            </a:prstGeom>
            <a:noFill/>
          </p:spPr>
          <p:txBody>
            <a:bodyPr wrap="square" rtlCol="0">
              <a:spAutoFit/>
            </a:bodyPr>
            <a:lstStyle/>
            <a:p>
              <a:r>
                <a:rPr lang="es-ES" dirty="0"/>
                <a:t>8</a:t>
              </a:r>
              <a:endParaRPr lang="es-EC" dirty="0"/>
            </a:p>
          </p:txBody>
        </p:sp>
        <p:sp>
          <p:nvSpPr>
            <p:cNvPr id="25" name="24 CuadroTexto"/>
            <p:cNvSpPr txBox="1"/>
            <p:nvPr/>
          </p:nvSpPr>
          <p:spPr>
            <a:xfrm>
              <a:off x="2624444" y="5195674"/>
              <a:ext cx="360040" cy="369332"/>
            </a:xfrm>
            <a:prstGeom prst="rect">
              <a:avLst/>
            </a:prstGeom>
            <a:noFill/>
          </p:spPr>
          <p:txBody>
            <a:bodyPr wrap="square" rtlCol="0">
              <a:spAutoFit/>
            </a:bodyPr>
            <a:lstStyle/>
            <a:p>
              <a:r>
                <a:rPr lang="es-ES" dirty="0" smtClean="0"/>
                <a:t>7</a:t>
              </a:r>
              <a:endParaRPr lang="es-EC" dirty="0"/>
            </a:p>
          </p:txBody>
        </p:sp>
        <p:sp>
          <p:nvSpPr>
            <p:cNvPr id="26" name="25 CuadroTexto"/>
            <p:cNvSpPr txBox="1"/>
            <p:nvPr/>
          </p:nvSpPr>
          <p:spPr>
            <a:xfrm>
              <a:off x="2123728" y="5518835"/>
              <a:ext cx="360040" cy="369332"/>
            </a:xfrm>
            <a:prstGeom prst="rect">
              <a:avLst/>
            </a:prstGeom>
            <a:noFill/>
          </p:spPr>
          <p:txBody>
            <a:bodyPr wrap="square" rtlCol="0">
              <a:spAutoFit/>
            </a:bodyPr>
            <a:lstStyle/>
            <a:p>
              <a:r>
                <a:rPr lang="es-ES" dirty="0" smtClean="0"/>
                <a:t>5</a:t>
              </a:r>
              <a:endParaRPr lang="es-EC" dirty="0"/>
            </a:p>
          </p:txBody>
        </p:sp>
        <p:sp>
          <p:nvSpPr>
            <p:cNvPr id="27" name="26 CuadroTexto"/>
            <p:cNvSpPr txBox="1"/>
            <p:nvPr/>
          </p:nvSpPr>
          <p:spPr>
            <a:xfrm>
              <a:off x="724619" y="5455264"/>
              <a:ext cx="360040" cy="369332"/>
            </a:xfrm>
            <a:prstGeom prst="rect">
              <a:avLst/>
            </a:prstGeom>
            <a:noFill/>
          </p:spPr>
          <p:txBody>
            <a:bodyPr wrap="square" rtlCol="0">
              <a:spAutoFit/>
            </a:bodyPr>
            <a:lstStyle/>
            <a:p>
              <a:r>
                <a:rPr lang="es-ES" dirty="0" smtClean="0"/>
                <a:t>4</a:t>
              </a:r>
              <a:endParaRPr lang="es-EC" dirty="0"/>
            </a:p>
          </p:txBody>
        </p:sp>
        <p:sp>
          <p:nvSpPr>
            <p:cNvPr id="28" name="27 CuadroTexto"/>
            <p:cNvSpPr txBox="1"/>
            <p:nvPr/>
          </p:nvSpPr>
          <p:spPr>
            <a:xfrm>
              <a:off x="287979" y="4016703"/>
              <a:ext cx="511476" cy="369332"/>
            </a:xfrm>
            <a:prstGeom prst="rect">
              <a:avLst/>
            </a:prstGeom>
            <a:noFill/>
          </p:spPr>
          <p:txBody>
            <a:bodyPr wrap="square" rtlCol="0">
              <a:spAutoFit/>
            </a:bodyPr>
            <a:lstStyle/>
            <a:p>
              <a:r>
                <a:rPr lang="es-ES" dirty="0" smtClean="0"/>
                <a:t>10</a:t>
              </a:r>
              <a:endParaRPr lang="es-EC" dirty="0"/>
            </a:p>
          </p:txBody>
        </p:sp>
      </p:grpSp>
      <p:sp>
        <p:nvSpPr>
          <p:cNvPr id="12" name="11 CuadroTexto"/>
          <p:cNvSpPr txBox="1"/>
          <p:nvPr/>
        </p:nvSpPr>
        <p:spPr>
          <a:xfrm>
            <a:off x="385052" y="205118"/>
            <a:ext cx="95491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b="1" dirty="0">
                <a:latin typeface="Eras Medium ITC" pitchFamily="34" charset="0"/>
              </a:rPr>
              <a:t>C</a:t>
            </a:r>
            <a:r>
              <a:rPr lang="es-ES" b="1" dirty="0" smtClean="0">
                <a:latin typeface="Eras Medium ITC" pitchFamily="34" charset="0"/>
              </a:rPr>
              <a:t>VRP</a:t>
            </a:r>
            <a:endParaRPr lang="es-ES" b="1" dirty="0">
              <a:latin typeface="Eras Medium ITC" pitchFamily="34" charset="0"/>
            </a:endParaRPr>
          </a:p>
        </p:txBody>
      </p:sp>
      <p:grpSp>
        <p:nvGrpSpPr>
          <p:cNvPr id="2" name="Group 6"/>
          <p:cNvGrpSpPr>
            <a:grpSpLocks noChangeAspect="1"/>
          </p:cNvGrpSpPr>
          <p:nvPr/>
        </p:nvGrpSpPr>
        <p:grpSpPr bwMode="auto">
          <a:xfrm>
            <a:off x="2051720" y="3944367"/>
            <a:ext cx="6142236" cy="2652985"/>
            <a:chOff x="1415" y="2530"/>
            <a:chExt cx="3195" cy="1380"/>
          </a:xfrm>
        </p:grpSpPr>
        <p:sp>
          <p:nvSpPr>
            <p:cNvPr id="3" name="AutoShape 5"/>
            <p:cNvSpPr>
              <a:spLocks noChangeAspect="1" noChangeArrowheads="1" noTextEdit="1"/>
            </p:cNvSpPr>
            <p:nvPr/>
          </p:nvSpPr>
          <p:spPr bwMode="auto">
            <a:xfrm>
              <a:off x="1415" y="2530"/>
              <a:ext cx="3195" cy="1380"/>
            </a:xfrm>
            <a:prstGeom prst="rect">
              <a:avLst/>
            </a:prstGeom>
            <a:ln w="19050"/>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s-EC"/>
            </a:p>
          </p:txBody>
        </p:sp>
        <p:sp>
          <p:nvSpPr>
            <p:cNvPr id="4" name="Freeform 7"/>
            <p:cNvSpPr>
              <a:spLocks/>
            </p:cNvSpPr>
            <p:nvPr/>
          </p:nvSpPr>
          <p:spPr bwMode="auto">
            <a:xfrm>
              <a:off x="1425" y="3152"/>
              <a:ext cx="136" cy="136"/>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1"/>
                    <a:pt x="282"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6" name="Freeform 8"/>
            <p:cNvSpPr>
              <a:spLocks/>
            </p:cNvSpPr>
            <p:nvPr/>
          </p:nvSpPr>
          <p:spPr bwMode="auto">
            <a:xfrm>
              <a:off x="1425" y="3152"/>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1"/>
                    <a:pt x="31" y="0"/>
                    <a:pt x="68" y="0"/>
                  </a:cubicBezTo>
                  <a:cubicBezTo>
                    <a:pt x="106" y="0"/>
                    <a:pt x="136" y="31"/>
                    <a:pt x="136" y="68"/>
                  </a:cubicBezTo>
                  <a:cubicBezTo>
                    <a:pt x="136" y="68"/>
                    <a:pt x="136" y="68"/>
                    <a:pt x="136" y="68"/>
                  </a:cubicBezTo>
                  <a:cubicBezTo>
                    <a:pt x="136" y="106"/>
                    <a:pt x="106" y="136"/>
                    <a:pt x="68" y="136"/>
                  </a:cubicBezTo>
                  <a:cubicBezTo>
                    <a:pt x="31"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Freeform 9"/>
            <p:cNvSpPr>
              <a:spLocks noEditPoints="1"/>
            </p:cNvSpPr>
            <p:nvPr/>
          </p:nvSpPr>
          <p:spPr bwMode="auto">
            <a:xfrm>
              <a:off x="1493" y="2944"/>
              <a:ext cx="310" cy="276"/>
            </a:xfrm>
            <a:custGeom>
              <a:avLst/>
              <a:gdLst>
                <a:gd name="T0" fmla="*/ 794 w 827"/>
                <a:gd name="T1" fmla="*/ 42 h 735"/>
                <a:gd name="T2" fmla="*/ 666 w 827"/>
                <a:gd name="T3" fmla="*/ 33 h 735"/>
                <a:gd name="T4" fmla="*/ 658 w 827"/>
                <a:gd name="T5" fmla="*/ 161 h 735"/>
                <a:gd name="T6" fmla="*/ 658 w 827"/>
                <a:gd name="T7" fmla="*/ 161 h 735"/>
                <a:gd name="T8" fmla="*/ 786 w 827"/>
                <a:gd name="T9" fmla="*/ 170 h 735"/>
                <a:gd name="T10" fmla="*/ 794 w 827"/>
                <a:gd name="T11" fmla="*/ 42 h 735"/>
                <a:gd name="T12" fmla="*/ 192 w 827"/>
                <a:gd name="T13" fmla="*/ 687 h 735"/>
                <a:gd name="T14" fmla="*/ 80 w 827"/>
                <a:gd name="T15" fmla="*/ 543 h 735"/>
                <a:gd name="T16" fmla="*/ 0 w 827"/>
                <a:gd name="T17" fmla="*/ 735 h 735"/>
                <a:gd name="T18" fmla="*/ 192 w 827"/>
                <a:gd name="T19" fmla="*/ 687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7" h="735">
                  <a:moveTo>
                    <a:pt x="794" y="42"/>
                  </a:moveTo>
                  <a:cubicBezTo>
                    <a:pt x="761" y="4"/>
                    <a:pt x="704" y="0"/>
                    <a:pt x="666" y="33"/>
                  </a:cubicBezTo>
                  <a:cubicBezTo>
                    <a:pt x="629" y="66"/>
                    <a:pt x="625" y="123"/>
                    <a:pt x="658" y="161"/>
                  </a:cubicBezTo>
                  <a:cubicBezTo>
                    <a:pt x="658" y="161"/>
                    <a:pt x="658" y="161"/>
                    <a:pt x="658" y="161"/>
                  </a:cubicBezTo>
                  <a:cubicBezTo>
                    <a:pt x="691" y="199"/>
                    <a:pt x="748" y="202"/>
                    <a:pt x="786" y="170"/>
                  </a:cubicBezTo>
                  <a:cubicBezTo>
                    <a:pt x="824" y="137"/>
                    <a:pt x="827" y="79"/>
                    <a:pt x="794" y="42"/>
                  </a:cubicBezTo>
                  <a:close/>
                  <a:moveTo>
                    <a:pt x="192" y="687"/>
                  </a:moveTo>
                  <a:lnTo>
                    <a:pt x="80" y="543"/>
                  </a:lnTo>
                  <a:lnTo>
                    <a:pt x="0" y="735"/>
                  </a:lnTo>
                  <a:lnTo>
                    <a:pt x="192" y="68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0" name="Freeform 10"/>
            <p:cNvSpPr>
              <a:spLocks noEditPoints="1"/>
            </p:cNvSpPr>
            <p:nvPr/>
          </p:nvSpPr>
          <p:spPr bwMode="auto">
            <a:xfrm>
              <a:off x="1493" y="2944"/>
              <a:ext cx="310" cy="276"/>
            </a:xfrm>
            <a:custGeom>
              <a:avLst/>
              <a:gdLst>
                <a:gd name="T0" fmla="*/ 794 w 827"/>
                <a:gd name="T1" fmla="*/ 42 h 735"/>
                <a:gd name="T2" fmla="*/ 666 w 827"/>
                <a:gd name="T3" fmla="*/ 33 h 735"/>
                <a:gd name="T4" fmla="*/ 658 w 827"/>
                <a:gd name="T5" fmla="*/ 161 h 735"/>
                <a:gd name="T6" fmla="*/ 658 w 827"/>
                <a:gd name="T7" fmla="*/ 161 h 735"/>
                <a:gd name="T8" fmla="*/ 786 w 827"/>
                <a:gd name="T9" fmla="*/ 170 h 735"/>
                <a:gd name="T10" fmla="*/ 794 w 827"/>
                <a:gd name="T11" fmla="*/ 42 h 735"/>
                <a:gd name="T12" fmla="*/ 192 w 827"/>
                <a:gd name="T13" fmla="*/ 687 h 735"/>
                <a:gd name="T14" fmla="*/ 80 w 827"/>
                <a:gd name="T15" fmla="*/ 543 h 735"/>
                <a:gd name="T16" fmla="*/ 0 w 827"/>
                <a:gd name="T17" fmla="*/ 735 h 735"/>
                <a:gd name="T18" fmla="*/ 192 w 827"/>
                <a:gd name="T19" fmla="*/ 687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7" h="735">
                  <a:moveTo>
                    <a:pt x="794" y="42"/>
                  </a:moveTo>
                  <a:cubicBezTo>
                    <a:pt x="761" y="4"/>
                    <a:pt x="704" y="0"/>
                    <a:pt x="666" y="33"/>
                  </a:cubicBezTo>
                  <a:cubicBezTo>
                    <a:pt x="629" y="66"/>
                    <a:pt x="625" y="123"/>
                    <a:pt x="658" y="161"/>
                  </a:cubicBezTo>
                  <a:cubicBezTo>
                    <a:pt x="658" y="161"/>
                    <a:pt x="658" y="161"/>
                    <a:pt x="658" y="161"/>
                  </a:cubicBezTo>
                  <a:cubicBezTo>
                    <a:pt x="691" y="199"/>
                    <a:pt x="748" y="202"/>
                    <a:pt x="786" y="170"/>
                  </a:cubicBezTo>
                  <a:cubicBezTo>
                    <a:pt x="824" y="137"/>
                    <a:pt x="827" y="79"/>
                    <a:pt x="794" y="42"/>
                  </a:cubicBezTo>
                  <a:moveTo>
                    <a:pt x="192" y="687"/>
                  </a:moveTo>
                  <a:lnTo>
                    <a:pt x="80" y="543"/>
                  </a:lnTo>
                  <a:lnTo>
                    <a:pt x="0" y="735"/>
                  </a:lnTo>
                  <a:lnTo>
                    <a:pt x="192" y="687"/>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2" name="Line 11"/>
            <p:cNvSpPr>
              <a:spLocks noChangeShapeType="1"/>
            </p:cNvSpPr>
            <p:nvPr/>
          </p:nvSpPr>
          <p:spPr bwMode="auto">
            <a:xfrm flipH="1">
              <a:off x="1547" y="3004"/>
              <a:ext cx="192" cy="174"/>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 name="Freeform 12"/>
            <p:cNvSpPr>
              <a:spLocks/>
            </p:cNvSpPr>
            <p:nvPr/>
          </p:nvSpPr>
          <p:spPr bwMode="auto">
            <a:xfrm>
              <a:off x="1924" y="3265"/>
              <a:ext cx="136" cy="137"/>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1"/>
                    <a:pt x="82" y="0"/>
                    <a:pt x="182" y="0"/>
                  </a:cubicBezTo>
                  <a:cubicBezTo>
                    <a:pt x="282" y="0"/>
                    <a:pt x="363" y="81"/>
                    <a:pt x="363" y="182"/>
                  </a:cubicBezTo>
                  <a:cubicBezTo>
                    <a:pt x="363" y="182"/>
                    <a:pt x="363" y="182"/>
                    <a:pt x="363" y="182"/>
                  </a:cubicBezTo>
                  <a:cubicBezTo>
                    <a:pt x="363" y="282"/>
                    <a:pt x="282" y="363"/>
                    <a:pt x="182" y="363"/>
                  </a:cubicBezTo>
                  <a:cubicBezTo>
                    <a:pt x="82"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4" name="Freeform 13"/>
            <p:cNvSpPr>
              <a:spLocks/>
            </p:cNvSpPr>
            <p:nvPr/>
          </p:nvSpPr>
          <p:spPr bwMode="auto">
            <a:xfrm>
              <a:off x="1924" y="3265"/>
              <a:ext cx="136" cy="137"/>
            </a:xfrm>
            <a:custGeom>
              <a:avLst/>
              <a:gdLst>
                <a:gd name="T0" fmla="*/ 0 w 136"/>
                <a:gd name="T1" fmla="*/ 69 h 137"/>
                <a:gd name="T2" fmla="*/ 68 w 136"/>
                <a:gd name="T3" fmla="*/ 0 h 137"/>
                <a:gd name="T4" fmla="*/ 136 w 136"/>
                <a:gd name="T5" fmla="*/ 69 h 137"/>
                <a:gd name="T6" fmla="*/ 136 w 136"/>
                <a:gd name="T7" fmla="*/ 69 h 137"/>
                <a:gd name="T8" fmla="*/ 68 w 136"/>
                <a:gd name="T9" fmla="*/ 137 h 137"/>
                <a:gd name="T10" fmla="*/ 0 w 136"/>
                <a:gd name="T11" fmla="*/ 69 h 137"/>
              </a:gdLst>
              <a:ahLst/>
              <a:cxnLst>
                <a:cxn ang="0">
                  <a:pos x="T0" y="T1"/>
                </a:cxn>
                <a:cxn ang="0">
                  <a:pos x="T2" y="T3"/>
                </a:cxn>
                <a:cxn ang="0">
                  <a:pos x="T4" y="T5"/>
                </a:cxn>
                <a:cxn ang="0">
                  <a:pos x="T6" y="T7"/>
                </a:cxn>
                <a:cxn ang="0">
                  <a:pos x="T8" y="T9"/>
                </a:cxn>
                <a:cxn ang="0">
                  <a:pos x="T10" y="T11"/>
                </a:cxn>
              </a:cxnLst>
              <a:rect l="0" t="0" r="r" b="b"/>
              <a:pathLst>
                <a:path w="136" h="137">
                  <a:moveTo>
                    <a:pt x="0" y="69"/>
                  </a:moveTo>
                  <a:cubicBezTo>
                    <a:pt x="0" y="31"/>
                    <a:pt x="31" y="0"/>
                    <a:pt x="68" y="0"/>
                  </a:cubicBezTo>
                  <a:cubicBezTo>
                    <a:pt x="106" y="0"/>
                    <a:pt x="136" y="31"/>
                    <a:pt x="136" y="69"/>
                  </a:cubicBezTo>
                  <a:cubicBezTo>
                    <a:pt x="136" y="69"/>
                    <a:pt x="136" y="69"/>
                    <a:pt x="136" y="69"/>
                  </a:cubicBezTo>
                  <a:cubicBezTo>
                    <a:pt x="136" y="106"/>
                    <a:pt x="106" y="137"/>
                    <a:pt x="68" y="137"/>
                  </a:cubicBezTo>
                  <a:cubicBezTo>
                    <a:pt x="31" y="137"/>
                    <a:pt x="0" y="106"/>
                    <a:pt x="0" y="69"/>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5" name="Freeform 14"/>
            <p:cNvSpPr>
              <a:spLocks/>
            </p:cNvSpPr>
            <p:nvPr/>
          </p:nvSpPr>
          <p:spPr bwMode="auto">
            <a:xfrm>
              <a:off x="2105" y="3651"/>
              <a:ext cx="137" cy="136"/>
            </a:xfrm>
            <a:custGeom>
              <a:avLst/>
              <a:gdLst>
                <a:gd name="T0" fmla="*/ 0 w 363"/>
                <a:gd name="T1" fmla="*/ 182 h 363"/>
                <a:gd name="T2" fmla="*/ 182 w 363"/>
                <a:gd name="T3" fmla="*/ 0 h 363"/>
                <a:gd name="T4" fmla="*/ 363 w 363"/>
                <a:gd name="T5" fmla="*/ 182 h 363"/>
                <a:gd name="T6" fmla="*/ 363 w 363"/>
                <a:gd name="T7" fmla="*/ 182 h 363"/>
                <a:gd name="T8" fmla="*/ 182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1"/>
                    <a:pt x="81" y="0"/>
                    <a:pt x="182" y="0"/>
                  </a:cubicBezTo>
                  <a:cubicBezTo>
                    <a:pt x="282" y="0"/>
                    <a:pt x="363" y="81"/>
                    <a:pt x="363" y="182"/>
                  </a:cubicBezTo>
                  <a:cubicBezTo>
                    <a:pt x="363" y="182"/>
                    <a:pt x="363" y="182"/>
                    <a:pt x="363" y="182"/>
                  </a:cubicBezTo>
                  <a:cubicBezTo>
                    <a:pt x="363" y="282"/>
                    <a:pt x="282" y="363"/>
                    <a:pt x="182"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6" name="Freeform 15"/>
            <p:cNvSpPr>
              <a:spLocks/>
            </p:cNvSpPr>
            <p:nvPr/>
          </p:nvSpPr>
          <p:spPr bwMode="auto">
            <a:xfrm>
              <a:off x="2105" y="3651"/>
              <a:ext cx="137" cy="136"/>
            </a:xfrm>
            <a:custGeom>
              <a:avLst/>
              <a:gdLst>
                <a:gd name="T0" fmla="*/ 0 w 137"/>
                <a:gd name="T1" fmla="*/ 68 h 136"/>
                <a:gd name="T2" fmla="*/ 69 w 137"/>
                <a:gd name="T3" fmla="*/ 0 h 136"/>
                <a:gd name="T4" fmla="*/ 137 w 137"/>
                <a:gd name="T5" fmla="*/ 68 h 136"/>
                <a:gd name="T6" fmla="*/ 137 w 137"/>
                <a:gd name="T7" fmla="*/ 68 h 136"/>
                <a:gd name="T8" fmla="*/ 69 w 137"/>
                <a:gd name="T9" fmla="*/ 136 h 136"/>
                <a:gd name="T10" fmla="*/ 0 w 137"/>
                <a:gd name="T11" fmla="*/ 68 h 136"/>
              </a:gdLst>
              <a:ahLst/>
              <a:cxnLst>
                <a:cxn ang="0">
                  <a:pos x="T0" y="T1"/>
                </a:cxn>
                <a:cxn ang="0">
                  <a:pos x="T2" y="T3"/>
                </a:cxn>
                <a:cxn ang="0">
                  <a:pos x="T4" y="T5"/>
                </a:cxn>
                <a:cxn ang="0">
                  <a:pos x="T6" y="T7"/>
                </a:cxn>
                <a:cxn ang="0">
                  <a:pos x="T8" y="T9"/>
                </a:cxn>
                <a:cxn ang="0">
                  <a:pos x="T10" y="T11"/>
                </a:cxn>
              </a:cxnLst>
              <a:rect l="0" t="0" r="r" b="b"/>
              <a:pathLst>
                <a:path w="137" h="136">
                  <a:moveTo>
                    <a:pt x="0" y="68"/>
                  </a:moveTo>
                  <a:cubicBezTo>
                    <a:pt x="0" y="30"/>
                    <a:pt x="31" y="0"/>
                    <a:pt x="69" y="0"/>
                  </a:cubicBezTo>
                  <a:cubicBezTo>
                    <a:pt x="106" y="0"/>
                    <a:pt x="137" y="30"/>
                    <a:pt x="137" y="68"/>
                  </a:cubicBezTo>
                  <a:cubicBezTo>
                    <a:pt x="137" y="68"/>
                    <a:pt x="137" y="68"/>
                    <a:pt x="137" y="68"/>
                  </a:cubicBezTo>
                  <a:cubicBezTo>
                    <a:pt x="137" y="106"/>
                    <a:pt x="106" y="136"/>
                    <a:pt x="69" y="136"/>
                  </a:cubicBezTo>
                  <a:cubicBezTo>
                    <a:pt x="31"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7" name="Freeform 16"/>
            <p:cNvSpPr>
              <a:spLocks/>
            </p:cNvSpPr>
            <p:nvPr/>
          </p:nvSpPr>
          <p:spPr bwMode="auto">
            <a:xfrm>
              <a:off x="4011" y="2540"/>
              <a:ext cx="136" cy="136"/>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2"/>
                    <a:pt x="281"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8" name="Freeform 17"/>
            <p:cNvSpPr>
              <a:spLocks/>
            </p:cNvSpPr>
            <p:nvPr/>
          </p:nvSpPr>
          <p:spPr bwMode="auto">
            <a:xfrm>
              <a:off x="4011" y="2540"/>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0"/>
                    <a:pt x="30" y="0"/>
                    <a:pt x="68" y="0"/>
                  </a:cubicBezTo>
                  <a:cubicBezTo>
                    <a:pt x="105" y="0"/>
                    <a:pt x="136" y="30"/>
                    <a:pt x="136" y="68"/>
                  </a:cubicBezTo>
                  <a:cubicBezTo>
                    <a:pt x="136" y="68"/>
                    <a:pt x="136" y="68"/>
                    <a:pt x="136" y="68"/>
                  </a:cubicBezTo>
                  <a:cubicBezTo>
                    <a:pt x="136" y="106"/>
                    <a:pt x="105" y="136"/>
                    <a:pt x="68" y="136"/>
                  </a:cubicBezTo>
                  <a:cubicBezTo>
                    <a:pt x="30"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9" name="Freeform 18"/>
            <p:cNvSpPr>
              <a:spLocks/>
            </p:cNvSpPr>
            <p:nvPr/>
          </p:nvSpPr>
          <p:spPr bwMode="auto">
            <a:xfrm>
              <a:off x="3671" y="3039"/>
              <a:ext cx="136" cy="136"/>
            </a:xfrm>
            <a:custGeom>
              <a:avLst/>
              <a:gdLst>
                <a:gd name="T0" fmla="*/ 0 w 363"/>
                <a:gd name="T1" fmla="*/ 182 h 363"/>
                <a:gd name="T2" fmla="*/ 181 w 363"/>
                <a:gd name="T3" fmla="*/ 0 h 363"/>
                <a:gd name="T4" fmla="*/ 363 w 363"/>
                <a:gd name="T5" fmla="*/ 182 h 363"/>
                <a:gd name="T6" fmla="*/ 363 w 363"/>
                <a:gd name="T7" fmla="*/ 182 h 363"/>
                <a:gd name="T8" fmla="*/ 181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1" y="0"/>
                    <a:pt x="181" y="0"/>
                  </a:cubicBezTo>
                  <a:cubicBezTo>
                    <a:pt x="281" y="0"/>
                    <a:pt x="363" y="82"/>
                    <a:pt x="363" y="182"/>
                  </a:cubicBezTo>
                  <a:cubicBezTo>
                    <a:pt x="363" y="182"/>
                    <a:pt x="363" y="182"/>
                    <a:pt x="363" y="182"/>
                  </a:cubicBezTo>
                  <a:cubicBezTo>
                    <a:pt x="363" y="282"/>
                    <a:pt x="281"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3248" name="Freeform 19"/>
            <p:cNvSpPr>
              <a:spLocks/>
            </p:cNvSpPr>
            <p:nvPr/>
          </p:nvSpPr>
          <p:spPr bwMode="auto">
            <a:xfrm>
              <a:off x="3671" y="3039"/>
              <a:ext cx="136" cy="136"/>
            </a:xfrm>
            <a:custGeom>
              <a:avLst/>
              <a:gdLst>
                <a:gd name="T0" fmla="*/ 0 w 136"/>
                <a:gd name="T1" fmla="*/ 68 h 136"/>
                <a:gd name="T2" fmla="*/ 67 w 136"/>
                <a:gd name="T3" fmla="*/ 0 h 136"/>
                <a:gd name="T4" fmla="*/ 136 w 136"/>
                <a:gd name="T5" fmla="*/ 68 h 136"/>
                <a:gd name="T6" fmla="*/ 136 w 136"/>
                <a:gd name="T7" fmla="*/ 68 h 136"/>
                <a:gd name="T8" fmla="*/ 67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0"/>
                    <a:pt x="30" y="0"/>
                    <a:pt x="67" y="0"/>
                  </a:cubicBezTo>
                  <a:cubicBezTo>
                    <a:pt x="105" y="0"/>
                    <a:pt x="136" y="30"/>
                    <a:pt x="136" y="68"/>
                  </a:cubicBezTo>
                  <a:cubicBezTo>
                    <a:pt x="136" y="68"/>
                    <a:pt x="136" y="68"/>
                    <a:pt x="136" y="68"/>
                  </a:cubicBezTo>
                  <a:cubicBezTo>
                    <a:pt x="136" y="105"/>
                    <a:pt x="105" y="136"/>
                    <a:pt x="67" y="136"/>
                  </a:cubicBezTo>
                  <a:cubicBezTo>
                    <a:pt x="30" y="136"/>
                    <a:pt x="0" y="105"/>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49" name="Freeform 20"/>
            <p:cNvSpPr>
              <a:spLocks/>
            </p:cNvSpPr>
            <p:nvPr/>
          </p:nvSpPr>
          <p:spPr bwMode="auto">
            <a:xfrm>
              <a:off x="3511" y="3764"/>
              <a:ext cx="137" cy="136"/>
            </a:xfrm>
            <a:custGeom>
              <a:avLst/>
              <a:gdLst>
                <a:gd name="T0" fmla="*/ 0 w 363"/>
                <a:gd name="T1" fmla="*/ 181 h 362"/>
                <a:gd name="T2" fmla="*/ 182 w 363"/>
                <a:gd name="T3" fmla="*/ 0 h 362"/>
                <a:gd name="T4" fmla="*/ 363 w 363"/>
                <a:gd name="T5" fmla="*/ 181 h 362"/>
                <a:gd name="T6" fmla="*/ 363 w 363"/>
                <a:gd name="T7" fmla="*/ 181 h 362"/>
                <a:gd name="T8" fmla="*/ 182 w 363"/>
                <a:gd name="T9" fmla="*/ 362 h 362"/>
                <a:gd name="T10" fmla="*/ 0 w 363"/>
                <a:gd name="T11" fmla="*/ 181 h 362"/>
              </a:gdLst>
              <a:ahLst/>
              <a:cxnLst>
                <a:cxn ang="0">
                  <a:pos x="T0" y="T1"/>
                </a:cxn>
                <a:cxn ang="0">
                  <a:pos x="T2" y="T3"/>
                </a:cxn>
                <a:cxn ang="0">
                  <a:pos x="T4" y="T5"/>
                </a:cxn>
                <a:cxn ang="0">
                  <a:pos x="T6" y="T7"/>
                </a:cxn>
                <a:cxn ang="0">
                  <a:pos x="T8" y="T9"/>
                </a:cxn>
                <a:cxn ang="0">
                  <a:pos x="T10" y="T11"/>
                </a:cxn>
              </a:cxnLst>
              <a:rect l="0" t="0" r="r" b="b"/>
              <a:pathLst>
                <a:path w="363" h="362">
                  <a:moveTo>
                    <a:pt x="0" y="181"/>
                  </a:moveTo>
                  <a:cubicBezTo>
                    <a:pt x="0" y="81"/>
                    <a:pt x="82" y="0"/>
                    <a:pt x="182" y="0"/>
                  </a:cubicBezTo>
                  <a:cubicBezTo>
                    <a:pt x="282" y="0"/>
                    <a:pt x="363" y="81"/>
                    <a:pt x="363" y="181"/>
                  </a:cubicBezTo>
                  <a:cubicBezTo>
                    <a:pt x="363" y="181"/>
                    <a:pt x="363" y="181"/>
                    <a:pt x="363" y="181"/>
                  </a:cubicBezTo>
                  <a:cubicBezTo>
                    <a:pt x="363" y="281"/>
                    <a:pt x="282" y="362"/>
                    <a:pt x="182" y="362"/>
                  </a:cubicBezTo>
                  <a:cubicBezTo>
                    <a:pt x="82" y="362"/>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3251" name="Freeform 21"/>
            <p:cNvSpPr>
              <a:spLocks/>
            </p:cNvSpPr>
            <p:nvPr/>
          </p:nvSpPr>
          <p:spPr bwMode="auto">
            <a:xfrm>
              <a:off x="3511" y="3764"/>
              <a:ext cx="137" cy="136"/>
            </a:xfrm>
            <a:custGeom>
              <a:avLst/>
              <a:gdLst>
                <a:gd name="T0" fmla="*/ 0 w 137"/>
                <a:gd name="T1" fmla="*/ 68 h 136"/>
                <a:gd name="T2" fmla="*/ 69 w 137"/>
                <a:gd name="T3" fmla="*/ 0 h 136"/>
                <a:gd name="T4" fmla="*/ 137 w 137"/>
                <a:gd name="T5" fmla="*/ 68 h 136"/>
                <a:gd name="T6" fmla="*/ 137 w 137"/>
                <a:gd name="T7" fmla="*/ 68 h 136"/>
                <a:gd name="T8" fmla="*/ 69 w 137"/>
                <a:gd name="T9" fmla="*/ 136 h 136"/>
                <a:gd name="T10" fmla="*/ 0 w 137"/>
                <a:gd name="T11" fmla="*/ 68 h 136"/>
              </a:gdLst>
              <a:ahLst/>
              <a:cxnLst>
                <a:cxn ang="0">
                  <a:pos x="T0" y="T1"/>
                </a:cxn>
                <a:cxn ang="0">
                  <a:pos x="T2" y="T3"/>
                </a:cxn>
                <a:cxn ang="0">
                  <a:pos x="T4" y="T5"/>
                </a:cxn>
                <a:cxn ang="0">
                  <a:pos x="T6" y="T7"/>
                </a:cxn>
                <a:cxn ang="0">
                  <a:pos x="T8" y="T9"/>
                </a:cxn>
                <a:cxn ang="0">
                  <a:pos x="T10" y="T11"/>
                </a:cxn>
              </a:cxnLst>
              <a:rect l="0" t="0" r="r" b="b"/>
              <a:pathLst>
                <a:path w="137" h="136">
                  <a:moveTo>
                    <a:pt x="0" y="68"/>
                  </a:moveTo>
                  <a:cubicBezTo>
                    <a:pt x="0" y="31"/>
                    <a:pt x="31" y="0"/>
                    <a:pt x="69" y="0"/>
                  </a:cubicBezTo>
                  <a:cubicBezTo>
                    <a:pt x="106" y="0"/>
                    <a:pt x="137" y="31"/>
                    <a:pt x="137" y="68"/>
                  </a:cubicBezTo>
                  <a:cubicBezTo>
                    <a:pt x="137" y="68"/>
                    <a:pt x="137" y="68"/>
                    <a:pt x="137" y="68"/>
                  </a:cubicBezTo>
                  <a:cubicBezTo>
                    <a:pt x="137" y="106"/>
                    <a:pt x="106" y="136"/>
                    <a:pt x="69" y="136"/>
                  </a:cubicBezTo>
                  <a:cubicBezTo>
                    <a:pt x="31"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52" name="Freeform 22"/>
            <p:cNvSpPr>
              <a:spLocks/>
            </p:cNvSpPr>
            <p:nvPr/>
          </p:nvSpPr>
          <p:spPr bwMode="auto">
            <a:xfrm>
              <a:off x="2446" y="3334"/>
              <a:ext cx="136" cy="135"/>
            </a:xfrm>
            <a:custGeom>
              <a:avLst/>
              <a:gdLst>
                <a:gd name="T0" fmla="*/ 0 w 363"/>
                <a:gd name="T1" fmla="*/ 181 h 362"/>
                <a:gd name="T2" fmla="*/ 182 w 363"/>
                <a:gd name="T3" fmla="*/ 0 h 362"/>
                <a:gd name="T4" fmla="*/ 363 w 363"/>
                <a:gd name="T5" fmla="*/ 181 h 362"/>
                <a:gd name="T6" fmla="*/ 363 w 363"/>
                <a:gd name="T7" fmla="*/ 181 h 362"/>
                <a:gd name="T8" fmla="*/ 182 w 363"/>
                <a:gd name="T9" fmla="*/ 362 h 362"/>
                <a:gd name="T10" fmla="*/ 0 w 363"/>
                <a:gd name="T11" fmla="*/ 181 h 362"/>
              </a:gdLst>
              <a:ahLst/>
              <a:cxnLst>
                <a:cxn ang="0">
                  <a:pos x="T0" y="T1"/>
                </a:cxn>
                <a:cxn ang="0">
                  <a:pos x="T2" y="T3"/>
                </a:cxn>
                <a:cxn ang="0">
                  <a:pos x="T4" y="T5"/>
                </a:cxn>
                <a:cxn ang="0">
                  <a:pos x="T6" y="T7"/>
                </a:cxn>
                <a:cxn ang="0">
                  <a:pos x="T8" y="T9"/>
                </a:cxn>
                <a:cxn ang="0">
                  <a:pos x="T10" y="T11"/>
                </a:cxn>
              </a:cxnLst>
              <a:rect l="0" t="0" r="r" b="b"/>
              <a:pathLst>
                <a:path w="363" h="362">
                  <a:moveTo>
                    <a:pt x="0" y="181"/>
                  </a:moveTo>
                  <a:cubicBezTo>
                    <a:pt x="0" y="81"/>
                    <a:pt x="82" y="0"/>
                    <a:pt x="182" y="0"/>
                  </a:cubicBezTo>
                  <a:cubicBezTo>
                    <a:pt x="282" y="0"/>
                    <a:pt x="363" y="81"/>
                    <a:pt x="363" y="181"/>
                  </a:cubicBezTo>
                  <a:cubicBezTo>
                    <a:pt x="363" y="181"/>
                    <a:pt x="363" y="181"/>
                    <a:pt x="363" y="181"/>
                  </a:cubicBezTo>
                  <a:cubicBezTo>
                    <a:pt x="363" y="281"/>
                    <a:pt x="282" y="362"/>
                    <a:pt x="182" y="362"/>
                  </a:cubicBezTo>
                  <a:cubicBezTo>
                    <a:pt x="82" y="362"/>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3253" name="Freeform 23"/>
            <p:cNvSpPr>
              <a:spLocks/>
            </p:cNvSpPr>
            <p:nvPr/>
          </p:nvSpPr>
          <p:spPr bwMode="auto">
            <a:xfrm>
              <a:off x="2446" y="3334"/>
              <a:ext cx="136" cy="135"/>
            </a:xfrm>
            <a:custGeom>
              <a:avLst/>
              <a:gdLst>
                <a:gd name="T0" fmla="*/ 0 w 136"/>
                <a:gd name="T1" fmla="*/ 68 h 135"/>
                <a:gd name="T2" fmla="*/ 68 w 136"/>
                <a:gd name="T3" fmla="*/ 0 h 135"/>
                <a:gd name="T4" fmla="*/ 136 w 136"/>
                <a:gd name="T5" fmla="*/ 68 h 135"/>
                <a:gd name="T6" fmla="*/ 136 w 136"/>
                <a:gd name="T7" fmla="*/ 68 h 135"/>
                <a:gd name="T8" fmla="*/ 68 w 136"/>
                <a:gd name="T9" fmla="*/ 135 h 135"/>
                <a:gd name="T10" fmla="*/ 0 w 136"/>
                <a:gd name="T11" fmla="*/ 68 h 135"/>
              </a:gdLst>
              <a:ahLst/>
              <a:cxnLst>
                <a:cxn ang="0">
                  <a:pos x="T0" y="T1"/>
                </a:cxn>
                <a:cxn ang="0">
                  <a:pos x="T2" y="T3"/>
                </a:cxn>
                <a:cxn ang="0">
                  <a:pos x="T4" y="T5"/>
                </a:cxn>
                <a:cxn ang="0">
                  <a:pos x="T6" y="T7"/>
                </a:cxn>
                <a:cxn ang="0">
                  <a:pos x="T8" y="T9"/>
                </a:cxn>
                <a:cxn ang="0">
                  <a:pos x="T10" y="T11"/>
                </a:cxn>
              </a:cxnLst>
              <a:rect l="0" t="0" r="r" b="b"/>
              <a:pathLst>
                <a:path w="136" h="135">
                  <a:moveTo>
                    <a:pt x="0" y="68"/>
                  </a:moveTo>
                  <a:cubicBezTo>
                    <a:pt x="0" y="30"/>
                    <a:pt x="30" y="0"/>
                    <a:pt x="68" y="0"/>
                  </a:cubicBezTo>
                  <a:cubicBezTo>
                    <a:pt x="105" y="0"/>
                    <a:pt x="136" y="30"/>
                    <a:pt x="136" y="68"/>
                  </a:cubicBezTo>
                  <a:cubicBezTo>
                    <a:pt x="136" y="68"/>
                    <a:pt x="136" y="68"/>
                    <a:pt x="136" y="68"/>
                  </a:cubicBezTo>
                  <a:cubicBezTo>
                    <a:pt x="136" y="105"/>
                    <a:pt x="105" y="135"/>
                    <a:pt x="68" y="135"/>
                  </a:cubicBezTo>
                  <a:cubicBezTo>
                    <a:pt x="30" y="135"/>
                    <a:pt x="0" y="105"/>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54" name="Freeform 24"/>
            <p:cNvSpPr>
              <a:spLocks/>
            </p:cNvSpPr>
            <p:nvPr/>
          </p:nvSpPr>
          <p:spPr bwMode="auto">
            <a:xfrm>
              <a:off x="4011" y="3379"/>
              <a:ext cx="136" cy="136"/>
            </a:xfrm>
            <a:custGeom>
              <a:avLst/>
              <a:gdLst>
                <a:gd name="T0" fmla="*/ 0 w 363"/>
                <a:gd name="T1" fmla="*/ 181 h 362"/>
                <a:gd name="T2" fmla="*/ 181 w 363"/>
                <a:gd name="T3" fmla="*/ 0 h 362"/>
                <a:gd name="T4" fmla="*/ 363 w 363"/>
                <a:gd name="T5" fmla="*/ 181 h 362"/>
                <a:gd name="T6" fmla="*/ 363 w 363"/>
                <a:gd name="T7" fmla="*/ 181 h 362"/>
                <a:gd name="T8" fmla="*/ 181 w 363"/>
                <a:gd name="T9" fmla="*/ 362 h 362"/>
                <a:gd name="T10" fmla="*/ 0 w 363"/>
                <a:gd name="T11" fmla="*/ 181 h 362"/>
              </a:gdLst>
              <a:ahLst/>
              <a:cxnLst>
                <a:cxn ang="0">
                  <a:pos x="T0" y="T1"/>
                </a:cxn>
                <a:cxn ang="0">
                  <a:pos x="T2" y="T3"/>
                </a:cxn>
                <a:cxn ang="0">
                  <a:pos x="T4" y="T5"/>
                </a:cxn>
                <a:cxn ang="0">
                  <a:pos x="T6" y="T7"/>
                </a:cxn>
                <a:cxn ang="0">
                  <a:pos x="T8" y="T9"/>
                </a:cxn>
                <a:cxn ang="0">
                  <a:pos x="T10" y="T11"/>
                </a:cxn>
              </a:cxnLst>
              <a:rect l="0" t="0" r="r" b="b"/>
              <a:pathLst>
                <a:path w="363" h="362">
                  <a:moveTo>
                    <a:pt x="0" y="181"/>
                  </a:moveTo>
                  <a:cubicBezTo>
                    <a:pt x="0" y="81"/>
                    <a:pt x="81" y="0"/>
                    <a:pt x="181" y="0"/>
                  </a:cubicBezTo>
                  <a:cubicBezTo>
                    <a:pt x="281" y="0"/>
                    <a:pt x="363" y="81"/>
                    <a:pt x="363" y="181"/>
                  </a:cubicBezTo>
                  <a:cubicBezTo>
                    <a:pt x="363" y="181"/>
                    <a:pt x="363" y="181"/>
                    <a:pt x="363" y="181"/>
                  </a:cubicBezTo>
                  <a:cubicBezTo>
                    <a:pt x="363" y="281"/>
                    <a:pt x="281" y="362"/>
                    <a:pt x="181" y="362"/>
                  </a:cubicBezTo>
                  <a:cubicBezTo>
                    <a:pt x="81" y="362"/>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3255" name="Freeform 25"/>
            <p:cNvSpPr>
              <a:spLocks/>
            </p:cNvSpPr>
            <p:nvPr/>
          </p:nvSpPr>
          <p:spPr bwMode="auto">
            <a:xfrm>
              <a:off x="4011" y="3379"/>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0"/>
                    <a:pt x="30" y="0"/>
                    <a:pt x="68" y="0"/>
                  </a:cubicBezTo>
                  <a:cubicBezTo>
                    <a:pt x="105" y="0"/>
                    <a:pt x="136" y="30"/>
                    <a:pt x="136" y="68"/>
                  </a:cubicBezTo>
                  <a:cubicBezTo>
                    <a:pt x="136" y="68"/>
                    <a:pt x="136" y="68"/>
                    <a:pt x="136" y="68"/>
                  </a:cubicBezTo>
                  <a:cubicBezTo>
                    <a:pt x="136" y="105"/>
                    <a:pt x="105" y="136"/>
                    <a:pt x="68" y="136"/>
                  </a:cubicBezTo>
                  <a:cubicBezTo>
                    <a:pt x="30" y="136"/>
                    <a:pt x="0" y="105"/>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56" name="Freeform 26"/>
            <p:cNvSpPr>
              <a:spLocks/>
            </p:cNvSpPr>
            <p:nvPr/>
          </p:nvSpPr>
          <p:spPr bwMode="auto">
            <a:xfrm>
              <a:off x="2264" y="2540"/>
              <a:ext cx="136" cy="136"/>
            </a:xfrm>
            <a:custGeom>
              <a:avLst/>
              <a:gdLst>
                <a:gd name="T0" fmla="*/ 0 w 362"/>
                <a:gd name="T1" fmla="*/ 181 h 363"/>
                <a:gd name="T2" fmla="*/ 181 w 362"/>
                <a:gd name="T3" fmla="*/ 0 h 363"/>
                <a:gd name="T4" fmla="*/ 362 w 362"/>
                <a:gd name="T5" fmla="*/ 181 h 363"/>
                <a:gd name="T6" fmla="*/ 362 w 362"/>
                <a:gd name="T7" fmla="*/ 181 h 363"/>
                <a:gd name="T8" fmla="*/ 181 w 362"/>
                <a:gd name="T9" fmla="*/ 363 h 363"/>
                <a:gd name="T10" fmla="*/ 0 w 362"/>
                <a:gd name="T11" fmla="*/ 181 h 363"/>
              </a:gdLst>
              <a:ahLst/>
              <a:cxnLst>
                <a:cxn ang="0">
                  <a:pos x="T0" y="T1"/>
                </a:cxn>
                <a:cxn ang="0">
                  <a:pos x="T2" y="T3"/>
                </a:cxn>
                <a:cxn ang="0">
                  <a:pos x="T4" y="T5"/>
                </a:cxn>
                <a:cxn ang="0">
                  <a:pos x="T6" y="T7"/>
                </a:cxn>
                <a:cxn ang="0">
                  <a:pos x="T8" y="T9"/>
                </a:cxn>
                <a:cxn ang="0">
                  <a:pos x="T10" y="T11"/>
                </a:cxn>
              </a:cxnLst>
              <a:rect l="0" t="0" r="r" b="b"/>
              <a:pathLst>
                <a:path w="362" h="363">
                  <a:moveTo>
                    <a:pt x="0" y="181"/>
                  </a:moveTo>
                  <a:cubicBezTo>
                    <a:pt x="0" y="81"/>
                    <a:pt x="81" y="0"/>
                    <a:pt x="181" y="0"/>
                  </a:cubicBezTo>
                  <a:cubicBezTo>
                    <a:pt x="281" y="0"/>
                    <a:pt x="362" y="81"/>
                    <a:pt x="362" y="181"/>
                  </a:cubicBezTo>
                  <a:cubicBezTo>
                    <a:pt x="362" y="181"/>
                    <a:pt x="362" y="181"/>
                    <a:pt x="362" y="181"/>
                  </a:cubicBezTo>
                  <a:cubicBezTo>
                    <a:pt x="362" y="282"/>
                    <a:pt x="281"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3257" name="Freeform 27"/>
            <p:cNvSpPr>
              <a:spLocks/>
            </p:cNvSpPr>
            <p:nvPr/>
          </p:nvSpPr>
          <p:spPr bwMode="auto">
            <a:xfrm>
              <a:off x="2264" y="2540"/>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0"/>
                    <a:pt x="31" y="0"/>
                    <a:pt x="68" y="0"/>
                  </a:cubicBezTo>
                  <a:cubicBezTo>
                    <a:pt x="106" y="0"/>
                    <a:pt x="136" y="30"/>
                    <a:pt x="136" y="68"/>
                  </a:cubicBezTo>
                  <a:cubicBezTo>
                    <a:pt x="136" y="68"/>
                    <a:pt x="136" y="68"/>
                    <a:pt x="136" y="68"/>
                  </a:cubicBezTo>
                  <a:cubicBezTo>
                    <a:pt x="136" y="106"/>
                    <a:pt x="106" y="136"/>
                    <a:pt x="68" y="136"/>
                  </a:cubicBezTo>
                  <a:cubicBezTo>
                    <a:pt x="31"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58" name="Freeform 28"/>
            <p:cNvSpPr>
              <a:spLocks noEditPoints="1"/>
            </p:cNvSpPr>
            <p:nvPr/>
          </p:nvSpPr>
          <p:spPr bwMode="auto">
            <a:xfrm>
              <a:off x="1456" y="3183"/>
              <a:ext cx="535" cy="169"/>
            </a:xfrm>
            <a:custGeom>
              <a:avLst/>
              <a:gdLst>
                <a:gd name="T0" fmla="*/ 11 w 1427"/>
                <a:gd name="T1" fmla="*/ 79 h 450"/>
                <a:gd name="T2" fmla="*/ 79 w 1427"/>
                <a:gd name="T3" fmla="*/ 188 h 450"/>
                <a:gd name="T4" fmla="*/ 188 w 1427"/>
                <a:gd name="T5" fmla="*/ 119 h 450"/>
                <a:gd name="T6" fmla="*/ 188 w 1427"/>
                <a:gd name="T7" fmla="*/ 119 h 450"/>
                <a:gd name="T8" fmla="*/ 120 w 1427"/>
                <a:gd name="T9" fmla="*/ 11 h 450"/>
                <a:gd name="T10" fmla="*/ 11 w 1427"/>
                <a:gd name="T11" fmla="*/ 79 h 450"/>
                <a:gd name="T12" fmla="*/ 1267 w 1427"/>
                <a:gd name="T13" fmla="*/ 274 h 450"/>
                <a:gd name="T14" fmla="*/ 1235 w 1427"/>
                <a:gd name="T15" fmla="*/ 450 h 450"/>
                <a:gd name="T16" fmla="*/ 1427 w 1427"/>
                <a:gd name="T17" fmla="*/ 402 h 450"/>
                <a:gd name="T18" fmla="*/ 1267 w 1427"/>
                <a:gd name="T19" fmla="*/ 27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7" h="450">
                  <a:moveTo>
                    <a:pt x="11" y="79"/>
                  </a:moveTo>
                  <a:cubicBezTo>
                    <a:pt x="0" y="128"/>
                    <a:pt x="30" y="177"/>
                    <a:pt x="79" y="188"/>
                  </a:cubicBezTo>
                  <a:cubicBezTo>
                    <a:pt x="128" y="199"/>
                    <a:pt x="177" y="168"/>
                    <a:pt x="188" y="119"/>
                  </a:cubicBezTo>
                  <a:cubicBezTo>
                    <a:pt x="188" y="119"/>
                    <a:pt x="188" y="119"/>
                    <a:pt x="188" y="119"/>
                  </a:cubicBezTo>
                  <a:cubicBezTo>
                    <a:pt x="199" y="70"/>
                    <a:pt x="168" y="22"/>
                    <a:pt x="120" y="11"/>
                  </a:cubicBezTo>
                  <a:cubicBezTo>
                    <a:pt x="71" y="0"/>
                    <a:pt x="22" y="30"/>
                    <a:pt x="11" y="79"/>
                  </a:cubicBezTo>
                  <a:close/>
                  <a:moveTo>
                    <a:pt x="1267" y="274"/>
                  </a:moveTo>
                  <a:lnTo>
                    <a:pt x="1235" y="450"/>
                  </a:lnTo>
                  <a:lnTo>
                    <a:pt x="1427" y="402"/>
                  </a:lnTo>
                  <a:lnTo>
                    <a:pt x="1267" y="27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3259" name="Freeform 29"/>
            <p:cNvSpPr>
              <a:spLocks noEditPoints="1"/>
            </p:cNvSpPr>
            <p:nvPr/>
          </p:nvSpPr>
          <p:spPr bwMode="auto">
            <a:xfrm>
              <a:off x="1456" y="3183"/>
              <a:ext cx="535" cy="169"/>
            </a:xfrm>
            <a:custGeom>
              <a:avLst/>
              <a:gdLst>
                <a:gd name="T0" fmla="*/ 11 w 1427"/>
                <a:gd name="T1" fmla="*/ 79 h 450"/>
                <a:gd name="T2" fmla="*/ 79 w 1427"/>
                <a:gd name="T3" fmla="*/ 188 h 450"/>
                <a:gd name="T4" fmla="*/ 188 w 1427"/>
                <a:gd name="T5" fmla="*/ 119 h 450"/>
                <a:gd name="T6" fmla="*/ 188 w 1427"/>
                <a:gd name="T7" fmla="*/ 119 h 450"/>
                <a:gd name="T8" fmla="*/ 120 w 1427"/>
                <a:gd name="T9" fmla="*/ 11 h 450"/>
                <a:gd name="T10" fmla="*/ 11 w 1427"/>
                <a:gd name="T11" fmla="*/ 79 h 450"/>
                <a:gd name="T12" fmla="*/ 1267 w 1427"/>
                <a:gd name="T13" fmla="*/ 274 h 450"/>
                <a:gd name="T14" fmla="*/ 1235 w 1427"/>
                <a:gd name="T15" fmla="*/ 450 h 450"/>
                <a:gd name="T16" fmla="*/ 1427 w 1427"/>
                <a:gd name="T17" fmla="*/ 402 h 450"/>
                <a:gd name="T18" fmla="*/ 1267 w 1427"/>
                <a:gd name="T19" fmla="*/ 27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7" h="450">
                  <a:moveTo>
                    <a:pt x="11" y="79"/>
                  </a:moveTo>
                  <a:cubicBezTo>
                    <a:pt x="0" y="128"/>
                    <a:pt x="30" y="177"/>
                    <a:pt x="79" y="188"/>
                  </a:cubicBezTo>
                  <a:cubicBezTo>
                    <a:pt x="128" y="199"/>
                    <a:pt x="177" y="168"/>
                    <a:pt x="188" y="119"/>
                  </a:cubicBezTo>
                  <a:cubicBezTo>
                    <a:pt x="188" y="119"/>
                    <a:pt x="188" y="119"/>
                    <a:pt x="188" y="119"/>
                  </a:cubicBezTo>
                  <a:cubicBezTo>
                    <a:pt x="199" y="70"/>
                    <a:pt x="168" y="22"/>
                    <a:pt x="120" y="11"/>
                  </a:cubicBezTo>
                  <a:cubicBezTo>
                    <a:pt x="71" y="0"/>
                    <a:pt x="22" y="30"/>
                    <a:pt x="11" y="79"/>
                  </a:cubicBezTo>
                  <a:moveTo>
                    <a:pt x="1267" y="274"/>
                  </a:moveTo>
                  <a:lnTo>
                    <a:pt x="1235" y="450"/>
                  </a:lnTo>
                  <a:lnTo>
                    <a:pt x="1427" y="402"/>
                  </a:lnTo>
                  <a:lnTo>
                    <a:pt x="1267" y="274"/>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60" name="Line 30"/>
            <p:cNvSpPr>
              <a:spLocks noChangeShapeType="1"/>
            </p:cNvSpPr>
            <p:nvPr/>
          </p:nvSpPr>
          <p:spPr bwMode="auto">
            <a:xfrm>
              <a:off x="1529" y="3226"/>
              <a:ext cx="396" cy="9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61" name="Freeform 31"/>
            <p:cNvSpPr>
              <a:spLocks noEditPoints="1"/>
            </p:cNvSpPr>
            <p:nvPr/>
          </p:nvSpPr>
          <p:spPr bwMode="auto">
            <a:xfrm>
              <a:off x="1953" y="3295"/>
              <a:ext cx="224" cy="423"/>
            </a:xfrm>
            <a:custGeom>
              <a:avLst/>
              <a:gdLst>
                <a:gd name="T0" fmla="*/ 65 w 597"/>
                <a:gd name="T1" fmla="*/ 21 h 1128"/>
                <a:gd name="T2" fmla="*/ 22 w 597"/>
                <a:gd name="T3" fmla="*/ 142 h 1128"/>
                <a:gd name="T4" fmla="*/ 142 w 597"/>
                <a:gd name="T5" fmla="*/ 186 h 1128"/>
                <a:gd name="T6" fmla="*/ 142 w 597"/>
                <a:gd name="T7" fmla="*/ 186 h 1128"/>
                <a:gd name="T8" fmla="*/ 186 w 597"/>
                <a:gd name="T9" fmla="*/ 65 h 1128"/>
                <a:gd name="T10" fmla="*/ 65 w 597"/>
                <a:gd name="T11" fmla="*/ 21 h 1128"/>
                <a:gd name="T12" fmla="*/ 597 w 597"/>
                <a:gd name="T13" fmla="*/ 936 h 1128"/>
                <a:gd name="T14" fmla="*/ 421 w 597"/>
                <a:gd name="T15" fmla="*/ 1000 h 1128"/>
                <a:gd name="T16" fmla="*/ 581 w 597"/>
                <a:gd name="T17" fmla="*/ 1128 h 1128"/>
                <a:gd name="T18" fmla="*/ 597 w 597"/>
                <a:gd name="T19" fmla="*/ 936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1128">
                  <a:moveTo>
                    <a:pt x="65" y="21"/>
                  </a:moveTo>
                  <a:cubicBezTo>
                    <a:pt x="20" y="43"/>
                    <a:pt x="0" y="97"/>
                    <a:pt x="22" y="142"/>
                  </a:cubicBezTo>
                  <a:cubicBezTo>
                    <a:pt x="43" y="188"/>
                    <a:pt x="97" y="207"/>
                    <a:pt x="142" y="186"/>
                  </a:cubicBezTo>
                  <a:cubicBezTo>
                    <a:pt x="142" y="186"/>
                    <a:pt x="142" y="186"/>
                    <a:pt x="142" y="186"/>
                  </a:cubicBezTo>
                  <a:cubicBezTo>
                    <a:pt x="188" y="164"/>
                    <a:pt x="207" y="110"/>
                    <a:pt x="186" y="65"/>
                  </a:cubicBezTo>
                  <a:cubicBezTo>
                    <a:pt x="165" y="20"/>
                    <a:pt x="111" y="0"/>
                    <a:pt x="65" y="21"/>
                  </a:cubicBezTo>
                  <a:close/>
                  <a:moveTo>
                    <a:pt x="597" y="936"/>
                  </a:moveTo>
                  <a:lnTo>
                    <a:pt x="421" y="1000"/>
                  </a:lnTo>
                  <a:lnTo>
                    <a:pt x="581" y="1128"/>
                  </a:lnTo>
                  <a:lnTo>
                    <a:pt x="597" y="9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3262" name="Freeform 32"/>
            <p:cNvSpPr>
              <a:spLocks noEditPoints="1"/>
            </p:cNvSpPr>
            <p:nvPr/>
          </p:nvSpPr>
          <p:spPr bwMode="auto">
            <a:xfrm>
              <a:off x="1953" y="3295"/>
              <a:ext cx="224" cy="423"/>
            </a:xfrm>
            <a:custGeom>
              <a:avLst/>
              <a:gdLst>
                <a:gd name="T0" fmla="*/ 65 w 597"/>
                <a:gd name="T1" fmla="*/ 21 h 1128"/>
                <a:gd name="T2" fmla="*/ 22 w 597"/>
                <a:gd name="T3" fmla="*/ 142 h 1128"/>
                <a:gd name="T4" fmla="*/ 142 w 597"/>
                <a:gd name="T5" fmla="*/ 186 h 1128"/>
                <a:gd name="T6" fmla="*/ 142 w 597"/>
                <a:gd name="T7" fmla="*/ 186 h 1128"/>
                <a:gd name="T8" fmla="*/ 186 w 597"/>
                <a:gd name="T9" fmla="*/ 65 h 1128"/>
                <a:gd name="T10" fmla="*/ 65 w 597"/>
                <a:gd name="T11" fmla="*/ 21 h 1128"/>
                <a:gd name="T12" fmla="*/ 597 w 597"/>
                <a:gd name="T13" fmla="*/ 936 h 1128"/>
                <a:gd name="T14" fmla="*/ 421 w 597"/>
                <a:gd name="T15" fmla="*/ 1000 h 1128"/>
                <a:gd name="T16" fmla="*/ 581 w 597"/>
                <a:gd name="T17" fmla="*/ 1128 h 1128"/>
                <a:gd name="T18" fmla="*/ 597 w 597"/>
                <a:gd name="T19" fmla="*/ 936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1128">
                  <a:moveTo>
                    <a:pt x="65" y="21"/>
                  </a:moveTo>
                  <a:cubicBezTo>
                    <a:pt x="20" y="43"/>
                    <a:pt x="0" y="97"/>
                    <a:pt x="22" y="142"/>
                  </a:cubicBezTo>
                  <a:cubicBezTo>
                    <a:pt x="43" y="188"/>
                    <a:pt x="97" y="207"/>
                    <a:pt x="142" y="186"/>
                  </a:cubicBezTo>
                  <a:cubicBezTo>
                    <a:pt x="142" y="186"/>
                    <a:pt x="142" y="186"/>
                    <a:pt x="142" y="186"/>
                  </a:cubicBezTo>
                  <a:cubicBezTo>
                    <a:pt x="188" y="164"/>
                    <a:pt x="207" y="110"/>
                    <a:pt x="186" y="65"/>
                  </a:cubicBezTo>
                  <a:cubicBezTo>
                    <a:pt x="165" y="20"/>
                    <a:pt x="111" y="0"/>
                    <a:pt x="65" y="21"/>
                  </a:cubicBezTo>
                  <a:moveTo>
                    <a:pt x="597" y="936"/>
                  </a:moveTo>
                  <a:lnTo>
                    <a:pt x="421" y="1000"/>
                  </a:lnTo>
                  <a:lnTo>
                    <a:pt x="581" y="1128"/>
                  </a:lnTo>
                  <a:lnTo>
                    <a:pt x="597" y="936"/>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63" name="Line 33"/>
            <p:cNvSpPr>
              <a:spLocks noChangeShapeType="1"/>
            </p:cNvSpPr>
            <p:nvPr/>
          </p:nvSpPr>
          <p:spPr bwMode="auto">
            <a:xfrm>
              <a:off x="2009" y="3364"/>
              <a:ext cx="138" cy="294"/>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64" name="Freeform 34"/>
            <p:cNvSpPr>
              <a:spLocks noEditPoints="1"/>
            </p:cNvSpPr>
            <p:nvPr/>
          </p:nvSpPr>
          <p:spPr bwMode="auto">
            <a:xfrm>
              <a:off x="2137" y="2674"/>
              <a:ext cx="220" cy="1081"/>
            </a:xfrm>
            <a:custGeom>
              <a:avLst/>
              <a:gdLst>
                <a:gd name="T0" fmla="*/ 84 w 587"/>
                <a:gd name="T1" fmla="*/ 2877 h 2885"/>
                <a:gd name="T2" fmla="*/ 187 w 587"/>
                <a:gd name="T3" fmla="*/ 2801 h 2885"/>
                <a:gd name="T4" fmla="*/ 111 w 587"/>
                <a:gd name="T5" fmla="*/ 2698 h 2885"/>
                <a:gd name="T6" fmla="*/ 111 w 587"/>
                <a:gd name="T7" fmla="*/ 2698 h 2885"/>
                <a:gd name="T8" fmla="*/ 8 w 587"/>
                <a:gd name="T9" fmla="*/ 2774 h 2885"/>
                <a:gd name="T10" fmla="*/ 84 w 587"/>
                <a:gd name="T11" fmla="*/ 2877 h 2885"/>
                <a:gd name="T12" fmla="*/ 411 w 587"/>
                <a:gd name="T13" fmla="*/ 176 h 2885"/>
                <a:gd name="T14" fmla="*/ 587 w 587"/>
                <a:gd name="T15" fmla="*/ 192 h 2885"/>
                <a:gd name="T16" fmla="*/ 523 w 587"/>
                <a:gd name="T17" fmla="*/ 0 h 2885"/>
                <a:gd name="T18" fmla="*/ 411 w 587"/>
                <a:gd name="T19" fmla="*/ 176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2885">
                  <a:moveTo>
                    <a:pt x="84" y="2877"/>
                  </a:moveTo>
                  <a:cubicBezTo>
                    <a:pt x="133" y="2885"/>
                    <a:pt x="180" y="2851"/>
                    <a:pt x="187" y="2801"/>
                  </a:cubicBezTo>
                  <a:cubicBezTo>
                    <a:pt x="195" y="2752"/>
                    <a:pt x="161" y="2705"/>
                    <a:pt x="111" y="2698"/>
                  </a:cubicBezTo>
                  <a:cubicBezTo>
                    <a:pt x="111" y="2698"/>
                    <a:pt x="111" y="2698"/>
                    <a:pt x="111" y="2698"/>
                  </a:cubicBezTo>
                  <a:cubicBezTo>
                    <a:pt x="62" y="2690"/>
                    <a:pt x="15" y="2724"/>
                    <a:pt x="8" y="2774"/>
                  </a:cubicBezTo>
                  <a:cubicBezTo>
                    <a:pt x="0" y="2823"/>
                    <a:pt x="34" y="2870"/>
                    <a:pt x="84" y="2877"/>
                  </a:cubicBezTo>
                  <a:close/>
                  <a:moveTo>
                    <a:pt x="411" y="176"/>
                  </a:moveTo>
                  <a:lnTo>
                    <a:pt x="587" y="192"/>
                  </a:lnTo>
                  <a:lnTo>
                    <a:pt x="523" y="0"/>
                  </a:lnTo>
                  <a:lnTo>
                    <a:pt x="411" y="1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3265" name="Freeform 35"/>
            <p:cNvSpPr>
              <a:spLocks noEditPoints="1"/>
            </p:cNvSpPr>
            <p:nvPr/>
          </p:nvSpPr>
          <p:spPr bwMode="auto">
            <a:xfrm>
              <a:off x="2137" y="2674"/>
              <a:ext cx="220" cy="1081"/>
            </a:xfrm>
            <a:custGeom>
              <a:avLst/>
              <a:gdLst>
                <a:gd name="T0" fmla="*/ 84 w 587"/>
                <a:gd name="T1" fmla="*/ 2877 h 2885"/>
                <a:gd name="T2" fmla="*/ 187 w 587"/>
                <a:gd name="T3" fmla="*/ 2801 h 2885"/>
                <a:gd name="T4" fmla="*/ 111 w 587"/>
                <a:gd name="T5" fmla="*/ 2698 h 2885"/>
                <a:gd name="T6" fmla="*/ 111 w 587"/>
                <a:gd name="T7" fmla="*/ 2698 h 2885"/>
                <a:gd name="T8" fmla="*/ 8 w 587"/>
                <a:gd name="T9" fmla="*/ 2774 h 2885"/>
                <a:gd name="T10" fmla="*/ 84 w 587"/>
                <a:gd name="T11" fmla="*/ 2877 h 2885"/>
                <a:gd name="T12" fmla="*/ 411 w 587"/>
                <a:gd name="T13" fmla="*/ 176 h 2885"/>
                <a:gd name="T14" fmla="*/ 587 w 587"/>
                <a:gd name="T15" fmla="*/ 192 h 2885"/>
                <a:gd name="T16" fmla="*/ 523 w 587"/>
                <a:gd name="T17" fmla="*/ 0 h 2885"/>
                <a:gd name="T18" fmla="*/ 411 w 587"/>
                <a:gd name="T19" fmla="*/ 176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2885">
                  <a:moveTo>
                    <a:pt x="84" y="2877"/>
                  </a:moveTo>
                  <a:cubicBezTo>
                    <a:pt x="133" y="2885"/>
                    <a:pt x="180" y="2851"/>
                    <a:pt x="187" y="2801"/>
                  </a:cubicBezTo>
                  <a:cubicBezTo>
                    <a:pt x="195" y="2752"/>
                    <a:pt x="161" y="2705"/>
                    <a:pt x="111" y="2698"/>
                  </a:cubicBezTo>
                  <a:cubicBezTo>
                    <a:pt x="111" y="2698"/>
                    <a:pt x="111" y="2698"/>
                    <a:pt x="111" y="2698"/>
                  </a:cubicBezTo>
                  <a:cubicBezTo>
                    <a:pt x="62" y="2690"/>
                    <a:pt x="15" y="2724"/>
                    <a:pt x="8" y="2774"/>
                  </a:cubicBezTo>
                  <a:cubicBezTo>
                    <a:pt x="0" y="2823"/>
                    <a:pt x="34" y="2870"/>
                    <a:pt x="84" y="2877"/>
                  </a:cubicBezTo>
                  <a:moveTo>
                    <a:pt x="411" y="176"/>
                  </a:moveTo>
                  <a:lnTo>
                    <a:pt x="587" y="192"/>
                  </a:lnTo>
                  <a:lnTo>
                    <a:pt x="523" y="0"/>
                  </a:lnTo>
                  <a:lnTo>
                    <a:pt x="411" y="176"/>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66" name="Line 36"/>
            <p:cNvSpPr>
              <a:spLocks noChangeShapeType="1"/>
            </p:cNvSpPr>
            <p:nvPr/>
          </p:nvSpPr>
          <p:spPr bwMode="auto">
            <a:xfrm flipV="1">
              <a:off x="2177" y="2746"/>
              <a:ext cx="144" cy="942"/>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67" name="Freeform 37"/>
            <p:cNvSpPr>
              <a:spLocks noEditPoints="1"/>
            </p:cNvSpPr>
            <p:nvPr/>
          </p:nvSpPr>
          <p:spPr bwMode="auto">
            <a:xfrm>
              <a:off x="3737" y="3106"/>
              <a:ext cx="379" cy="378"/>
            </a:xfrm>
            <a:custGeom>
              <a:avLst/>
              <a:gdLst>
                <a:gd name="T0" fmla="*/ 974 w 1010"/>
                <a:gd name="T1" fmla="*/ 974 h 1009"/>
                <a:gd name="T2" fmla="*/ 974 w 1010"/>
                <a:gd name="T3" fmla="*/ 846 h 1009"/>
                <a:gd name="T4" fmla="*/ 846 w 1010"/>
                <a:gd name="T5" fmla="*/ 846 h 1009"/>
                <a:gd name="T6" fmla="*/ 846 w 1010"/>
                <a:gd name="T7" fmla="*/ 846 h 1009"/>
                <a:gd name="T8" fmla="*/ 846 w 1010"/>
                <a:gd name="T9" fmla="*/ 974 h 1009"/>
                <a:gd name="T10" fmla="*/ 974 w 1010"/>
                <a:gd name="T11" fmla="*/ 974 h 1009"/>
                <a:gd name="T12" fmla="*/ 64 w 1010"/>
                <a:gd name="T13" fmla="*/ 192 h 1009"/>
                <a:gd name="T14" fmla="*/ 192 w 1010"/>
                <a:gd name="T15" fmla="*/ 64 h 1009"/>
                <a:gd name="T16" fmla="*/ 0 w 1010"/>
                <a:gd name="T17" fmla="*/ 0 h 1009"/>
                <a:gd name="T18" fmla="*/ 64 w 1010"/>
                <a:gd name="T19" fmla="*/ 19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0" h="1009">
                  <a:moveTo>
                    <a:pt x="974" y="974"/>
                  </a:moveTo>
                  <a:cubicBezTo>
                    <a:pt x="1010" y="939"/>
                    <a:pt x="1010" y="881"/>
                    <a:pt x="974" y="846"/>
                  </a:cubicBezTo>
                  <a:cubicBezTo>
                    <a:pt x="939" y="810"/>
                    <a:pt x="882" y="810"/>
                    <a:pt x="846" y="846"/>
                  </a:cubicBezTo>
                  <a:cubicBezTo>
                    <a:pt x="846" y="846"/>
                    <a:pt x="846" y="846"/>
                    <a:pt x="846" y="846"/>
                  </a:cubicBezTo>
                  <a:cubicBezTo>
                    <a:pt x="811" y="881"/>
                    <a:pt x="811" y="939"/>
                    <a:pt x="846" y="974"/>
                  </a:cubicBezTo>
                  <a:cubicBezTo>
                    <a:pt x="882" y="1009"/>
                    <a:pt x="939" y="1009"/>
                    <a:pt x="974" y="974"/>
                  </a:cubicBezTo>
                  <a:close/>
                  <a:moveTo>
                    <a:pt x="64" y="192"/>
                  </a:moveTo>
                  <a:lnTo>
                    <a:pt x="192" y="64"/>
                  </a:lnTo>
                  <a:lnTo>
                    <a:pt x="0" y="0"/>
                  </a:lnTo>
                  <a:lnTo>
                    <a:pt x="64" y="1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3268" name="Freeform 38"/>
            <p:cNvSpPr>
              <a:spLocks noEditPoints="1"/>
            </p:cNvSpPr>
            <p:nvPr/>
          </p:nvSpPr>
          <p:spPr bwMode="auto">
            <a:xfrm>
              <a:off x="3737" y="3106"/>
              <a:ext cx="379" cy="378"/>
            </a:xfrm>
            <a:custGeom>
              <a:avLst/>
              <a:gdLst>
                <a:gd name="T0" fmla="*/ 974 w 1010"/>
                <a:gd name="T1" fmla="*/ 974 h 1009"/>
                <a:gd name="T2" fmla="*/ 974 w 1010"/>
                <a:gd name="T3" fmla="*/ 846 h 1009"/>
                <a:gd name="T4" fmla="*/ 846 w 1010"/>
                <a:gd name="T5" fmla="*/ 846 h 1009"/>
                <a:gd name="T6" fmla="*/ 846 w 1010"/>
                <a:gd name="T7" fmla="*/ 846 h 1009"/>
                <a:gd name="T8" fmla="*/ 846 w 1010"/>
                <a:gd name="T9" fmla="*/ 974 h 1009"/>
                <a:gd name="T10" fmla="*/ 974 w 1010"/>
                <a:gd name="T11" fmla="*/ 974 h 1009"/>
                <a:gd name="T12" fmla="*/ 64 w 1010"/>
                <a:gd name="T13" fmla="*/ 192 h 1009"/>
                <a:gd name="T14" fmla="*/ 192 w 1010"/>
                <a:gd name="T15" fmla="*/ 64 h 1009"/>
                <a:gd name="T16" fmla="*/ 0 w 1010"/>
                <a:gd name="T17" fmla="*/ 0 h 1009"/>
                <a:gd name="T18" fmla="*/ 64 w 1010"/>
                <a:gd name="T19" fmla="*/ 19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0" h="1009">
                  <a:moveTo>
                    <a:pt x="974" y="974"/>
                  </a:moveTo>
                  <a:cubicBezTo>
                    <a:pt x="1010" y="939"/>
                    <a:pt x="1010" y="881"/>
                    <a:pt x="974" y="846"/>
                  </a:cubicBezTo>
                  <a:cubicBezTo>
                    <a:pt x="939" y="810"/>
                    <a:pt x="882" y="810"/>
                    <a:pt x="846" y="846"/>
                  </a:cubicBezTo>
                  <a:cubicBezTo>
                    <a:pt x="846" y="846"/>
                    <a:pt x="846" y="846"/>
                    <a:pt x="846" y="846"/>
                  </a:cubicBezTo>
                  <a:cubicBezTo>
                    <a:pt x="811" y="881"/>
                    <a:pt x="811" y="939"/>
                    <a:pt x="846" y="974"/>
                  </a:cubicBezTo>
                  <a:cubicBezTo>
                    <a:pt x="882" y="1009"/>
                    <a:pt x="939" y="1009"/>
                    <a:pt x="974" y="974"/>
                  </a:cubicBezTo>
                  <a:moveTo>
                    <a:pt x="64" y="192"/>
                  </a:moveTo>
                  <a:lnTo>
                    <a:pt x="192" y="64"/>
                  </a:lnTo>
                  <a:lnTo>
                    <a:pt x="0" y="0"/>
                  </a:lnTo>
                  <a:lnTo>
                    <a:pt x="64" y="192"/>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69" name="Line 39"/>
            <p:cNvSpPr>
              <a:spLocks noChangeShapeType="1"/>
            </p:cNvSpPr>
            <p:nvPr/>
          </p:nvSpPr>
          <p:spPr bwMode="auto">
            <a:xfrm flipH="1" flipV="1">
              <a:off x="3785" y="3154"/>
              <a:ext cx="270" cy="27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70" name="Freeform 40"/>
            <p:cNvSpPr>
              <a:spLocks noEditPoints="1"/>
            </p:cNvSpPr>
            <p:nvPr/>
          </p:nvSpPr>
          <p:spPr bwMode="auto">
            <a:xfrm>
              <a:off x="4043" y="2574"/>
              <a:ext cx="72" cy="874"/>
            </a:xfrm>
            <a:custGeom>
              <a:avLst/>
              <a:gdLst>
                <a:gd name="T0" fmla="*/ 94 w 192"/>
                <a:gd name="T1" fmla="*/ 0 h 2330"/>
                <a:gd name="T2" fmla="*/ 4 w 192"/>
                <a:gd name="T3" fmla="*/ 90 h 2330"/>
                <a:gd name="T4" fmla="*/ 94 w 192"/>
                <a:gd name="T5" fmla="*/ 181 h 2330"/>
                <a:gd name="T6" fmla="*/ 94 w 192"/>
                <a:gd name="T7" fmla="*/ 181 h 2330"/>
                <a:gd name="T8" fmla="*/ 185 w 192"/>
                <a:gd name="T9" fmla="*/ 90 h 2330"/>
                <a:gd name="T10" fmla="*/ 94 w 192"/>
                <a:gd name="T11" fmla="*/ 0 h 2330"/>
                <a:gd name="T12" fmla="*/ 192 w 192"/>
                <a:gd name="T13" fmla="*/ 2154 h 2330"/>
                <a:gd name="T14" fmla="*/ 0 w 192"/>
                <a:gd name="T15" fmla="*/ 2154 h 2330"/>
                <a:gd name="T16" fmla="*/ 96 w 192"/>
                <a:gd name="T17" fmla="*/ 2330 h 2330"/>
                <a:gd name="T18" fmla="*/ 192 w 192"/>
                <a:gd name="T19" fmla="*/ 2154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330">
                  <a:moveTo>
                    <a:pt x="94" y="0"/>
                  </a:moveTo>
                  <a:cubicBezTo>
                    <a:pt x="44" y="0"/>
                    <a:pt x="4" y="40"/>
                    <a:pt x="4" y="90"/>
                  </a:cubicBezTo>
                  <a:cubicBezTo>
                    <a:pt x="4" y="141"/>
                    <a:pt x="44" y="181"/>
                    <a:pt x="94" y="181"/>
                  </a:cubicBezTo>
                  <a:cubicBezTo>
                    <a:pt x="94" y="181"/>
                    <a:pt x="94" y="181"/>
                    <a:pt x="94" y="181"/>
                  </a:cubicBezTo>
                  <a:cubicBezTo>
                    <a:pt x="144" y="181"/>
                    <a:pt x="185" y="141"/>
                    <a:pt x="185" y="90"/>
                  </a:cubicBezTo>
                  <a:cubicBezTo>
                    <a:pt x="185" y="40"/>
                    <a:pt x="144" y="0"/>
                    <a:pt x="94" y="0"/>
                  </a:cubicBezTo>
                  <a:close/>
                  <a:moveTo>
                    <a:pt x="192" y="2154"/>
                  </a:moveTo>
                  <a:lnTo>
                    <a:pt x="0" y="2154"/>
                  </a:lnTo>
                  <a:lnTo>
                    <a:pt x="96" y="2330"/>
                  </a:lnTo>
                  <a:lnTo>
                    <a:pt x="192" y="215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3271" name="Freeform 41"/>
            <p:cNvSpPr>
              <a:spLocks noEditPoints="1"/>
            </p:cNvSpPr>
            <p:nvPr/>
          </p:nvSpPr>
          <p:spPr bwMode="auto">
            <a:xfrm>
              <a:off x="4043" y="2574"/>
              <a:ext cx="72" cy="874"/>
            </a:xfrm>
            <a:custGeom>
              <a:avLst/>
              <a:gdLst>
                <a:gd name="T0" fmla="*/ 94 w 192"/>
                <a:gd name="T1" fmla="*/ 0 h 2330"/>
                <a:gd name="T2" fmla="*/ 4 w 192"/>
                <a:gd name="T3" fmla="*/ 90 h 2330"/>
                <a:gd name="T4" fmla="*/ 94 w 192"/>
                <a:gd name="T5" fmla="*/ 181 h 2330"/>
                <a:gd name="T6" fmla="*/ 94 w 192"/>
                <a:gd name="T7" fmla="*/ 181 h 2330"/>
                <a:gd name="T8" fmla="*/ 185 w 192"/>
                <a:gd name="T9" fmla="*/ 90 h 2330"/>
                <a:gd name="T10" fmla="*/ 94 w 192"/>
                <a:gd name="T11" fmla="*/ 0 h 2330"/>
                <a:gd name="T12" fmla="*/ 192 w 192"/>
                <a:gd name="T13" fmla="*/ 2154 h 2330"/>
                <a:gd name="T14" fmla="*/ 0 w 192"/>
                <a:gd name="T15" fmla="*/ 2154 h 2330"/>
                <a:gd name="T16" fmla="*/ 96 w 192"/>
                <a:gd name="T17" fmla="*/ 2330 h 2330"/>
                <a:gd name="T18" fmla="*/ 192 w 192"/>
                <a:gd name="T19" fmla="*/ 2154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330">
                  <a:moveTo>
                    <a:pt x="94" y="0"/>
                  </a:moveTo>
                  <a:cubicBezTo>
                    <a:pt x="44" y="0"/>
                    <a:pt x="4" y="40"/>
                    <a:pt x="4" y="90"/>
                  </a:cubicBezTo>
                  <a:cubicBezTo>
                    <a:pt x="4" y="141"/>
                    <a:pt x="44" y="181"/>
                    <a:pt x="94" y="181"/>
                  </a:cubicBezTo>
                  <a:cubicBezTo>
                    <a:pt x="94" y="181"/>
                    <a:pt x="94" y="181"/>
                    <a:pt x="94" y="181"/>
                  </a:cubicBezTo>
                  <a:cubicBezTo>
                    <a:pt x="144" y="181"/>
                    <a:pt x="185" y="141"/>
                    <a:pt x="185" y="90"/>
                  </a:cubicBezTo>
                  <a:cubicBezTo>
                    <a:pt x="185" y="40"/>
                    <a:pt x="144" y="0"/>
                    <a:pt x="94" y="0"/>
                  </a:cubicBezTo>
                  <a:moveTo>
                    <a:pt x="192" y="2154"/>
                  </a:moveTo>
                  <a:lnTo>
                    <a:pt x="0" y="2154"/>
                  </a:lnTo>
                  <a:lnTo>
                    <a:pt x="96" y="2330"/>
                  </a:lnTo>
                  <a:lnTo>
                    <a:pt x="192" y="2154"/>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72" name="Line 42"/>
            <p:cNvSpPr>
              <a:spLocks noChangeShapeType="1"/>
            </p:cNvSpPr>
            <p:nvPr/>
          </p:nvSpPr>
          <p:spPr bwMode="auto">
            <a:xfrm>
              <a:off x="4079" y="2644"/>
              <a:ext cx="0" cy="73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73" name="Freeform 43"/>
            <p:cNvSpPr>
              <a:spLocks noEditPoints="1"/>
            </p:cNvSpPr>
            <p:nvPr/>
          </p:nvSpPr>
          <p:spPr bwMode="auto">
            <a:xfrm>
              <a:off x="3329" y="3316"/>
              <a:ext cx="289" cy="555"/>
            </a:xfrm>
            <a:custGeom>
              <a:avLst/>
              <a:gdLst>
                <a:gd name="T0" fmla="*/ 707 w 771"/>
                <a:gd name="T1" fmla="*/ 1460 h 1481"/>
                <a:gd name="T2" fmla="*/ 750 w 771"/>
                <a:gd name="T3" fmla="*/ 1338 h 1481"/>
                <a:gd name="T4" fmla="*/ 628 w 771"/>
                <a:gd name="T5" fmla="*/ 1296 h 1481"/>
                <a:gd name="T6" fmla="*/ 628 w 771"/>
                <a:gd name="T7" fmla="*/ 1296 h 1481"/>
                <a:gd name="T8" fmla="*/ 586 w 771"/>
                <a:gd name="T9" fmla="*/ 1417 h 1481"/>
                <a:gd name="T10" fmla="*/ 707 w 771"/>
                <a:gd name="T11" fmla="*/ 1460 h 1481"/>
                <a:gd name="T12" fmla="*/ 0 w 771"/>
                <a:gd name="T13" fmla="*/ 208 h 1481"/>
                <a:gd name="T14" fmla="*/ 160 w 771"/>
                <a:gd name="T15" fmla="*/ 128 h 1481"/>
                <a:gd name="T16" fmla="*/ 0 w 771"/>
                <a:gd name="T17" fmla="*/ 0 h 1481"/>
                <a:gd name="T18" fmla="*/ 0 w 771"/>
                <a:gd name="T19" fmla="*/ 208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1481">
                  <a:moveTo>
                    <a:pt x="707" y="1460"/>
                  </a:moveTo>
                  <a:cubicBezTo>
                    <a:pt x="752" y="1438"/>
                    <a:pt x="771" y="1384"/>
                    <a:pt x="750" y="1338"/>
                  </a:cubicBezTo>
                  <a:cubicBezTo>
                    <a:pt x="728" y="1293"/>
                    <a:pt x="674" y="1274"/>
                    <a:pt x="628" y="1296"/>
                  </a:cubicBezTo>
                  <a:cubicBezTo>
                    <a:pt x="628" y="1296"/>
                    <a:pt x="628" y="1296"/>
                    <a:pt x="628" y="1296"/>
                  </a:cubicBezTo>
                  <a:cubicBezTo>
                    <a:pt x="583" y="1318"/>
                    <a:pt x="564" y="1372"/>
                    <a:pt x="586" y="1417"/>
                  </a:cubicBezTo>
                  <a:cubicBezTo>
                    <a:pt x="608" y="1463"/>
                    <a:pt x="662" y="1481"/>
                    <a:pt x="707" y="1460"/>
                  </a:cubicBezTo>
                  <a:close/>
                  <a:moveTo>
                    <a:pt x="0" y="208"/>
                  </a:moveTo>
                  <a:lnTo>
                    <a:pt x="160" y="128"/>
                  </a:lnTo>
                  <a:lnTo>
                    <a:pt x="0" y="0"/>
                  </a:lnTo>
                  <a:lnTo>
                    <a:pt x="0" y="20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3274" name="Freeform 44"/>
            <p:cNvSpPr>
              <a:spLocks noEditPoints="1"/>
            </p:cNvSpPr>
            <p:nvPr/>
          </p:nvSpPr>
          <p:spPr bwMode="auto">
            <a:xfrm>
              <a:off x="3329" y="3316"/>
              <a:ext cx="289" cy="555"/>
            </a:xfrm>
            <a:custGeom>
              <a:avLst/>
              <a:gdLst>
                <a:gd name="T0" fmla="*/ 707 w 771"/>
                <a:gd name="T1" fmla="*/ 1460 h 1481"/>
                <a:gd name="T2" fmla="*/ 750 w 771"/>
                <a:gd name="T3" fmla="*/ 1338 h 1481"/>
                <a:gd name="T4" fmla="*/ 628 w 771"/>
                <a:gd name="T5" fmla="*/ 1296 h 1481"/>
                <a:gd name="T6" fmla="*/ 628 w 771"/>
                <a:gd name="T7" fmla="*/ 1296 h 1481"/>
                <a:gd name="T8" fmla="*/ 586 w 771"/>
                <a:gd name="T9" fmla="*/ 1417 h 1481"/>
                <a:gd name="T10" fmla="*/ 707 w 771"/>
                <a:gd name="T11" fmla="*/ 1460 h 1481"/>
                <a:gd name="T12" fmla="*/ 0 w 771"/>
                <a:gd name="T13" fmla="*/ 208 h 1481"/>
                <a:gd name="T14" fmla="*/ 160 w 771"/>
                <a:gd name="T15" fmla="*/ 128 h 1481"/>
                <a:gd name="T16" fmla="*/ 0 w 771"/>
                <a:gd name="T17" fmla="*/ 0 h 1481"/>
                <a:gd name="T18" fmla="*/ 0 w 771"/>
                <a:gd name="T19" fmla="*/ 208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1481">
                  <a:moveTo>
                    <a:pt x="707" y="1460"/>
                  </a:moveTo>
                  <a:cubicBezTo>
                    <a:pt x="752" y="1438"/>
                    <a:pt x="771" y="1384"/>
                    <a:pt x="750" y="1338"/>
                  </a:cubicBezTo>
                  <a:cubicBezTo>
                    <a:pt x="728" y="1293"/>
                    <a:pt x="674" y="1274"/>
                    <a:pt x="628" y="1296"/>
                  </a:cubicBezTo>
                  <a:cubicBezTo>
                    <a:pt x="628" y="1296"/>
                    <a:pt x="628" y="1296"/>
                    <a:pt x="628" y="1296"/>
                  </a:cubicBezTo>
                  <a:cubicBezTo>
                    <a:pt x="583" y="1318"/>
                    <a:pt x="564" y="1372"/>
                    <a:pt x="586" y="1417"/>
                  </a:cubicBezTo>
                  <a:cubicBezTo>
                    <a:pt x="608" y="1463"/>
                    <a:pt x="662" y="1481"/>
                    <a:pt x="707" y="1460"/>
                  </a:cubicBezTo>
                  <a:moveTo>
                    <a:pt x="0" y="208"/>
                  </a:moveTo>
                  <a:lnTo>
                    <a:pt x="160" y="128"/>
                  </a:lnTo>
                  <a:lnTo>
                    <a:pt x="0" y="0"/>
                  </a:lnTo>
                  <a:lnTo>
                    <a:pt x="0" y="208"/>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75" name="Line 45"/>
            <p:cNvSpPr>
              <a:spLocks noChangeShapeType="1"/>
            </p:cNvSpPr>
            <p:nvPr/>
          </p:nvSpPr>
          <p:spPr bwMode="auto">
            <a:xfrm flipH="1" flipV="1">
              <a:off x="3359" y="3376"/>
              <a:ext cx="204" cy="426"/>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76" name="Freeform 46"/>
            <p:cNvSpPr>
              <a:spLocks noEditPoints="1"/>
            </p:cNvSpPr>
            <p:nvPr/>
          </p:nvSpPr>
          <p:spPr bwMode="auto">
            <a:xfrm>
              <a:off x="2477" y="3298"/>
              <a:ext cx="510" cy="140"/>
            </a:xfrm>
            <a:custGeom>
              <a:avLst/>
              <a:gdLst>
                <a:gd name="T0" fmla="*/ 8 w 1360"/>
                <a:gd name="T1" fmla="*/ 293 h 375"/>
                <a:gd name="T2" fmla="*/ 114 w 1360"/>
                <a:gd name="T3" fmla="*/ 366 h 375"/>
                <a:gd name="T4" fmla="*/ 187 w 1360"/>
                <a:gd name="T5" fmla="*/ 261 h 375"/>
                <a:gd name="T6" fmla="*/ 187 w 1360"/>
                <a:gd name="T7" fmla="*/ 261 h 375"/>
                <a:gd name="T8" fmla="*/ 82 w 1360"/>
                <a:gd name="T9" fmla="*/ 188 h 375"/>
                <a:gd name="T10" fmla="*/ 8 w 1360"/>
                <a:gd name="T11" fmla="*/ 293 h 375"/>
                <a:gd name="T12" fmla="*/ 1168 w 1360"/>
                <a:gd name="T13" fmla="*/ 0 h 375"/>
                <a:gd name="T14" fmla="*/ 1200 w 1360"/>
                <a:gd name="T15" fmla="*/ 176 h 375"/>
                <a:gd name="T16" fmla="*/ 1360 w 1360"/>
                <a:gd name="T17" fmla="*/ 48 h 375"/>
                <a:gd name="T18" fmla="*/ 1168 w 1360"/>
                <a:gd name="T19"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375">
                  <a:moveTo>
                    <a:pt x="8" y="293"/>
                  </a:moveTo>
                  <a:cubicBezTo>
                    <a:pt x="17" y="342"/>
                    <a:pt x="64" y="375"/>
                    <a:pt x="114" y="366"/>
                  </a:cubicBezTo>
                  <a:cubicBezTo>
                    <a:pt x="163" y="357"/>
                    <a:pt x="196" y="310"/>
                    <a:pt x="187" y="261"/>
                  </a:cubicBezTo>
                  <a:cubicBezTo>
                    <a:pt x="187" y="261"/>
                    <a:pt x="187" y="261"/>
                    <a:pt x="187" y="261"/>
                  </a:cubicBezTo>
                  <a:cubicBezTo>
                    <a:pt x="178" y="212"/>
                    <a:pt x="131" y="179"/>
                    <a:pt x="82" y="188"/>
                  </a:cubicBezTo>
                  <a:cubicBezTo>
                    <a:pt x="32" y="196"/>
                    <a:pt x="0" y="244"/>
                    <a:pt x="8" y="293"/>
                  </a:cubicBezTo>
                  <a:close/>
                  <a:moveTo>
                    <a:pt x="1168" y="0"/>
                  </a:moveTo>
                  <a:lnTo>
                    <a:pt x="1200" y="176"/>
                  </a:lnTo>
                  <a:lnTo>
                    <a:pt x="1360" y="48"/>
                  </a:lnTo>
                  <a:lnTo>
                    <a:pt x="116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53277" name="Freeform 47"/>
            <p:cNvSpPr>
              <a:spLocks noEditPoints="1"/>
            </p:cNvSpPr>
            <p:nvPr/>
          </p:nvSpPr>
          <p:spPr bwMode="auto">
            <a:xfrm>
              <a:off x="2477" y="3298"/>
              <a:ext cx="510" cy="140"/>
            </a:xfrm>
            <a:custGeom>
              <a:avLst/>
              <a:gdLst>
                <a:gd name="T0" fmla="*/ 8 w 1360"/>
                <a:gd name="T1" fmla="*/ 293 h 375"/>
                <a:gd name="T2" fmla="*/ 114 w 1360"/>
                <a:gd name="T3" fmla="*/ 366 h 375"/>
                <a:gd name="T4" fmla="*/ 187 w 1360"/>
                <a:gd name="T5" fmla="*/ 261 h 375"/>
                <a:gd name="T6" fmla="*/ 187 w 1360"/>
                <a:gd name="T7" fmla="*/ 261 h 375"/>
                <a:gd name="T8" fmla="*/ 82 w 1360"/>
                <a:gd name="T9" fmla="*/ 188 h 375"/>
                <a:gd name="T10" fmla="*/ 8 w 1360"/>
                <a:gd name="T11" fmla="*/ 293 h 375"/>
                <a:gd name="T12" fmla="*/ 1168 w 1360"/>
                <a:gd name="T13" fmla="*/ 0 h 375"/>
                <a:gd name="T14" fmla="*/ 1200 w 1360"/>
                <a:gd name="T15" fmla="*/ 176 h 375"/>
                <a:gd name="T16" fmla="*/ 1360 w 1360"/>
                <a:gd name="T17" fmla="*/ 48 h 375"/>
                <a:gd name="T18" fmla="*/ 1168 w 1360"/>
                <a:gd name="T19"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375">
                  <a:moveTo>
                    <a:pt x="8" y="293"/>
                  </a:moveTo>
                  <a:cubicBezTo>
                    <a:pt x="17" y="342"/>
                    <a:pt x="64" y="375"/>
                    <a:pt x="114" y="366"/>
                  </a:cubicBezTo>
                  <a:cubicBezTo>
                    <a:pt x="163" y="357"/>
                    <a:pt x="196" y="310"/>
                    <a:pt x="187" y="261"/>
                  </a:cubicBezTo>
                  <a:cubicBezTo>
                    <a:pt x="187" y="261"/>
                    <a:pt x="187" y="261"/>
                    <a:pt x="187" y="261"/>
                  </a:cubicBezTo>
                  <a:cubicBezTo>
                    <a:pt x="178" y="212"/>
                    <a:pt x="131" y="179"/>
                    <a:pt x="82" y="188"/>
                  </a:cubicBezTo>
                  <a:cubicBezTo>
                    <a:pt x="32" y="196"/>
                    <a:pt x="0" y="244"/>
                    <a:pt x="8" y="293"/>
                  </a:cubicBezTo>
                  <a:moveTo>
                    <a:pt x="1168" y="0"/>
                  </a:moveTo>
                  <a:lnTo>
                    <a:pt x="1200" y="176"/>
                  </a:lnTo>
                  <a:lnTo>
                    <a:pt x="1360" y="48"/>
                  </a:lnTo>
                  <a:lnTo>
                    <a:pt x="1168" y="0"/>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78" name="Line 48"/>
            <p:cNvSpPr>
              <a:spLocks noChangeShapeType="1"/>
            </p:cNvSpPr>
            <p:nvPr/>
          </p:nvSpPr>
          <p:spPr bwMode="auto">
            <a:xfrm flipV="1">
              <a:off x="2549" y="3328"/>
              <a:ext cx="372" cy="66"/>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3279" name="Freeform 49"/>
            <p:cNvSpPr>
              <a:spLocks noEditPoints="1"/>
            </p:cNvSpPr>
            <p:nvPr/>
          </p:nvSpPr>
          <p:spPr bwMode="auto">
            <a:xfrm>
              <a:off x="2295" y="2570"/>
              <a:ext cx="236" cy="764"/>
            </a:xfrm>
            <a:custGeom>
              <a:avLst/>
              <a:gdLst>
                <a:gd name="T0" fmla="*/ 78 w 630"/>
                <a:gd name="T1" fmla="*/ 12 h 2036"/>
                <a:gd name="T2" fmla="*/ 12 w 630"/>
                <a:gd name="T3" fmla="*/ 122 h 2036"/>
                <a:gd name="T4" fmla="*/ 122 w 630"/>
                <a:gd name="T5" fmla="*/ 188 h 2036"/>
                <a:gd name="T6" fmla="*/ 122 w 630"/>
                <a:gd name="T7" fmla="*/ 188 h 2036"/>
                <a:gd name="T8" fmla="*/ 188 w 630"/>
                <a:gd name="T9" fmla="*/ 78 h 2036"/>
                <a:gd name="T10" fmla="*/ 78 w 630"/>
                <a:gd name="T11" fmla="*/ 12 h 2036"/>
                <a:gd name="T12" fmla="*/ 630 w 630"/>
                <a:gd name="T13" fmla="*/ 1844 h 2036"/>
                <a:gd name="T14" fmla="*/ 454 w 630"/>
                <a:gd name="T15" fmla="*/ 1876 h 2036"/>
                <a:gd name="T16" fmla="*/ 582 w 630"/>
                <a:gd name="T17" fmla="*/ 2036 h 2036"/>
                <a:gd name="T18" fmla="*/ 630 w 630"/>
                <a:gd name="T19" fmla="*/ 1844 h 2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0" h="2036">
                  <a:moveTo>
                    <a:pt x="78" y="12"/>
                  </a:moveTo>
                  <a:cubicBezTo>
                    <a:pt x="29" y="25"/>
                    <a:pt x="0" y="74"/>
                    <a:pt x="12" y="122"/>
                  </a:cubicBezTo>
                  <a:cubicBezTo>
                    <a:pt x="24" y="171"/>
                    <a:pt x="73" y="201"/>
                    <a:pt x="122" y="188"/>
                  </a:cubicBezTo>
                  <a:cubicBezTo>
                    <a:pt x="122" y="188"/>
                    <a:pt x="122" y="188"/>
                    <a:pt x="122" y="188"/>
                  </a:cubicBezTo>
                  <a:cubicBezTo>
                    <a:pt x="171" y="176"/>
                    <a:pt x="200" y="127"/>
                    <a:pt x="188" y="78"/>
                  </a:cubicBezTo>
                  <a:cubicBezTo>
                    <a:pt x="176" y="30"/>
                    <a:pt x="127" y="0"/>
                    <a:pt x="78" y="12"/>
                  </a:cubicBezTo>
                  <a:close/>
                  <a:moveTo>
                    <a:pt x="630" y="1844"/>
                  </a:moveTo>
                  <a:lnTo>
                    <a:pt x="454" y="1876"/>
                  </a:lnTo>
                  <a:lnTo>
                    <a:pt x="582" y="2036"/>
                  </a:lnTo>
                  <a:lnTo>
                    <a:pt x="630" y="184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0240" name="Freeform 50"/>
            <p:cNvSpPr>
              <a:spLocks noEditPoints="1"/>
            </p:cNvSpPr>
            <p:nvPr/>
          </p:nvSpPr>
          <p:spPr bwMode="auto">
            <a:xfrm>
              <a:off x="2295" y="2570"/>
              <a:ext cx="236" cy="764"/>
            </a:xfrm>
            <a:custGeom>
              <a:avLst/>
              <a:gdLst>
                <a:gd name="T0" fmla="*/ 78 w 630"/>
                <a:gd name="T1" fmla="*/ 12 h 2036"/>
                <a:gd name="T2" fmla="*/ 12 w 630"/>
                <a:gd name="T3" fmla="*/ 122 h 2036"/>
                <a:gd name="T4" fmla="*/ 122 w 630"/>
                <a:gd name="T5" fmla="*/ 188 h 2036"/>
                <a:gd name="T6" fmla="*/ 122 w 630"/>
                <a:gd name="T7" fmla="*/ 188 h 2036"/>
                <a:gd name="T8" fmla="*/ 188 w 630"/>
                <a:gd name="T9" fmla="*/ 78 h 2036"/>
                <a:gd name="T10" fmla="*/ 78 w 630"/>
                <a:gd name="T11" fmla="*/ 12 h 2036"/>
                <a:gd name="T12" fmla="*/ 630 w 630"/>
                <a:gd name="T13" fmla="*/ 1844 h 2036"/>
                <a:gd name="T14" fmla="*/ 454 w 630"/>
                <a:gd name="T15" fmla="*/ 1876 h 2036"/>
                <a:gd name="T16" fmla="*/ 582 w 630"/>
                <a:gd name="T17" fmla="*/ 2036 h 2036"/>
                <a:gd name="T18" fmla="*/ 630 w 630"/>
                <a:gd name="T19" fmla="*/ 1844 h 2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0" h="2036">
                  <a:moveTo>
                    <a:pt x="78" y="12"/>
                  </a:moveTo>
                  <a:cubicBezTo>
                    <a:pt x="29" y="25"/>
                    <a:pt x="0" y="74"/>
                    <a:pt x="12" y="122"/>
                  </a:cubicBezTo>
                  <a:cubicBezTo>
                    <a:pt x="24" y="171"/>
                    <a:pt x="73" y="201"/>
                    <a:pt x="122" y="188"/>
                  </a:cubicBezTo>
                  <a:cubicBezTo>
                    <a:pt x="122" y="188"/>
                    <a:pt x="122" y="188"/>
                    <a:pt x="122" y="188"/>
                  </a:cubicBezTo>
                  <a:cubicBezTo>
                    <a:pt x="171" y="176"/>
                    <a:pt x="200" y="127"/>
                    <a:pt x="188" y="78"/>
                  </a:cubicBezTo>
                  <a:cubicBezTo>
                    <a:pt x="176" y="30"/>
                    <a:pt x="127" y="0"/>
                    <a:pt x="78" y="12"/>
                  </a:cubicBezTo>
                  <a:moveTo>
                    <a:pt x="630" y="1844"/>
                  </a:moveTo>
                  <a:lnTo>
                    <a:pt x="454" y="1876"/>
                  </a:lnTo>
                  <a:lnTo>
                    <a:pt x="582" y="2036"/>
                  </a:lnTo>
                  <a:lnTo>
                    <a:pt x="630" y="1844"/>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241" name="Line 51"/>
            <p:cNvSpPr>
              <a:spLocks noChangeShapeType="1"/>
            </p:cNvSpPr>
            <p:nvPr/>
          </p:nvSpPr>
          <p:spPr bwMode="auto">
            <a:xfrm>
              <a:off x="2339" y="2638"/>
              <a:ext cx="156" cy="63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244" name="Rectangle 52"/>
            <p:cNvSpPr>
              <a:spLocks noChangeArrowheads="1"/>
            </p:cNvSpPr>
            <p:nvPr/>
          </p:nvSpPr>
          <p:spPr bwMode="auto">
            <a:xfrm>
              <a:off x="2987" y="3232"/>
              <a:ext cx="342" cy="168"/>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0245" name="Rectangle 53"/>
            <p:cNvSpPr>
              <a:spLocks noChangeArrowheads="1"/>
            </p:cNvSpPr>
            <p:nvPr/>
          </p:nvSpPr>
          <p:spPr bwMode="auto">
            <a:xfrm>
              <a:off x="2987" y="3232"/>
              <a:ext cx="342" cy="168"/>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246" name="Rectangle 54"/>
            <p:cNvSpPr>
              <a:spLocks noChangeArrowheads="1"/>
            </p:cNvSpPr>
            <p:nvPr/>
          </p:nvSpPr>
          <p:spPr bwMode="auto">
            <a:xfrm>
              <a:off x="3035" y="3274"/>
              <a:ext cx="30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Deposito</a:t>
              </a:r>
              <a:endParaRPr kumimoji="0" lang="es-EC" sz="1800" b="0" i="0" u="none" strike="noStrike" cap="none" normalizeH="0" baseline="0" smtClean="0">
                <a:ln>
                  <a:noFill/>
                </a:ln>
                <a:solidFill>
                  <a:schemeClr val="tx1"/>
                </a:solidFill>
                <a:effectLst/>
                <a:latin typeface="Arial" pitchFamily="34" charset="0"/>
              </a:endParaRPr>
            </a:p>
          </p:txBody>
        </p:sp>
        <p:sp>
          <p:nvSpPr>
            <p:cNvPr id="10247" name="Freeform 55"/>
            <p:cNvSpPr>
              <a:spLocks noEditPoints="1"/>
            </p:cNvSpPr>
            <p:nvPr/>
          </p:nvSpPr>
          <p:spPr bwMode="auto">
            <a:xfrm>
              <a:off x="4079" y="2608"/>
              <a:ext cx="220" cy="282"/>
            </a:xfrm>
            <a:custGeom>
              <a:avLst/>
              <a:gdLst>
                <a:gd name="T0" fmla="*/ 536 w 585"/>
                <a:gd name="T1" fmla="*/ 723 h 753"/>
                <a:gd name="T2" fmla="*/ 555 w 585"/>
                <a:gd name="T3" fmla="*/ 596 h 753"/>
                <a:gd name="T4" fmla="*/ 428 w 585"/>
                <a:gd name="T5" fmla="*/ 578 h 753"/>
                <a:gd name="T6" fmla="*/ 428 w 585"/>
                <a:gd name="T7" fmla="*/ 578 h 753"/>
                <a:gd name="T8" fmla="*/ 409 w 585"/>
                <a:gd name="T9" fmla="*/ 705 h 753"/>
                <a:gd name="T10" fmla="*/ 536 w 585"/>
                <a:gd name="T11" fmla="*/ 723 h 753"/>
                <a:gd name="T12" fmla="*/ 32 w 585"/>
                <a:gd name="T13" fmla="*/ 192 h 753"/>
                <a:gd name="T14" fmla="*/ 176 w 585"/>
                <a:gd name="T15" fmla="*/ 96 h 753"/>
                <a:gd name="T16" fmla="*/ 0 w 585"/>
                <a:gd name="T17" fmla="*/ 0 h 753"/>
                <a:gd name="T18" fmla="*/ 32 w 585"/>
                <a:gd name="T19" fmla="*/ 19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 h="753">
                  <a:moveTo>
                    <a:pt x="536" y="723"/>
                  </a:moveTo>
                  <a:cubicBezTo>
                    <a:pt x="576" y="693"/>
                    <a:pt x="585" y="637"/>
                    <a:pt x="555" y="596"/>
                  </a:cubicBezTo>
                  <a:cubicBezTo>
                    <a:pt x="525" y="556"/>
                    <a:pt x="468" y="548"/>
                    <a:pt x="428" y="578"/>
                  </a:cubicBezTo>
                  <a:cubicBezTo>
                    <a:pt x="428" y="578"/>
                    <a:pt x="428" y="578"/>
                    <a:pt x="428" y="578"/>
                  </a:cubicBezTo>
                  <a:cubicBezTo>
                    <a:pt x="388" y="608"/>
                    <a:pt x="379" y="664"/>
                    <a:pt x="409" y="705"/>
                  </a:cubicBezTo>
                  <a:cubicBezTo>
                    <a:pt x="439" y="745"/>
                    <a:pt x="496" y="753"/>
                    <a:pt x="536" y="723"/>
                  </a:cubicBezTo>
                  <a:close/>
                  <a:moveTo>
                    <a:pt x="32" y="192"/>
                  </a:moveTo>
                  <a:lnTo>
                    <a:pt x="176" y="96"/>
                  </a:lnTo>
                  <a:lnTo>
                    <a:pt x="0" y="0"/>
                  </a:lnTo>
                  <a:lnTo>
                    <a:pt x="32" y="1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0248" name="Freeform 56"/>
            <p:cNvSpPr>
              <a:spLocks noEditPoints="1"/>
            </p:cNvSpPr>
            <p:nvPr/>
          </p:nvSpPr>
          <p:spPr bwMode="auto">
            <a:xfrm>
              <a:off x="4079" y="2608"/>
              <a:ext cx="220" cy="282"/>
            </a:xfrm>
            <a:custGeom>
              <a:avLst/>
              <a:gdLst>
                <a:gd name="T0" fmla="*/ 536 w 585"/>
                <a:gd name="T1" fmla="*/ 723 h 753"/>
                <a:gd name="T2" fmla="*/ 555 w 585"/>
                <a:gd name="T3" fmla="*/ 596 h 753"/>
                <a:gd name="T4" fmla="*/ 428 w 585"/>
                <a:gd name="T5" fmla="*/ 578 h 753"/>
                <a:gd name="T6" fmla="*/ 428 w 585"/>
                <a:gd name="T7" fmla="*/ 578 h 753"/>
                <a:gd name="T8" fmla="*/ 409 w 585"/>
                <a:gd name="T9" fmla="*/ 705 h 753"/>
                <a:gd name="T10" fmla="*/ 536 w 585"/>
                <a:gd name="T11" fmla="*/ 723 h 753"/>
                <a:gd name="T12" fmla="*/ 32 w 585"/>
                <a:gd name="T13" fmla="*/ 192 h 753"/>
                <a:gd name="T14" fmla="*/ 176 w 585"/>
                <a:gd name="T15" fmla="*/ 96 h 753"/>
                <a:gd name="T16" fmla="*/ 0 w 585"/>
                <a:gd name="T17" fmla="*/ 0 h 753"/>
                <a:gd name="T18" fmla="*/ 32 w 585"/>
                <a:gd name="T19" fmla="*/ 19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 h="753">
                  <a:moveTo>
                    <a:pt x="536" y="723"/>
                  </a:moveTo>
                  <a:cubicBezTo>
                    <a:pt x="576" y="693"/>
                    <a:pt x="585" y="637"/>
                    <a:pt x="555" y="596"/>
                  </a:cubicBezTo>
                  <a:cubicBezTo>
                    <a:pt x="525" y="556"/>
                    <a:pt x="468" y="548"/>
                    <a:pt x="428" y="578"/>
                  </a:cubicBezTo>
                  <a:cubicBezTo>
                    <a:pt x="428" y="578"/>
                    <a:pt x="428" y="578"/>
                    <a:pt x="428" y="578"/>
                  </a:cubicBezTo>
                  <a:cubicBezTo>
                    <a:pt x="388" y="608"/>
                    <a:pt x="379" y="664"/>
                    <a:pt x="409" y="705"/>
                  </a:cubicBezTo>
                  <a:cubicBezTo>
                    <a:pt x="439" y="745"/>
                    <a:pt x="496" y="753"/>
                    <a:pt x="536" y="723"/>
                  </a:cubicBezTo>
                  <a:moveTo>
                    <a:pt x="32" y="192"/>
                  </a:moveTo>
                  <a:lnTo>
                    <a:pt x="176" y="96"/>
                  </a:lnTo>
                  <a:lnTo>
                    <a:pt x="0" y="0"/>
                  </a:lnTo>
                  <a:lnTo>
                    <a:pt x="32" y="192"/>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249" name="Line 57"/>
            <p:cNvSpPr>
              <a:spLocks noChangeShapeType="1"/>
            </p:cNvSpPr>
            <p:nvPr/>
          </p:nvSpPr>
          <p:spPr bwMode="auto">
            <a:xfrm flipH="1" flipV="1">
              <a:off x="4121" y="2662"/>
              <a:ext cx="120" cy="162"/>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250" name="Freeform 58"/>
            <p:cNvSpPr>
              <a:spLocks noEditPoints="1"/>
            </p:cNvSpPr>
            <p:nvPr/>
          </p:nvSpPr>
          <p:spPr bwMode="auto">
            <a:xfrm>
              <a:off x="3623" y="3071"/>
              <a:ext cx="151" cy="761"/>
            </a:xfrm>
            <a:custGeom>
              <a:avLst/>
              <a:gdLst>
                <a:gd name="T0" fmla="*/ 318 w 403"/>
                <a:gd name="T1" fmla="*/ 6 h 2029"/>
                <a:gd name="T2" fmla="*/ 217 w 403"/>
                <a:gd name="T3" fmla="*/ 85 h 2029"/>
                <a:gd name="T4" fmla="*/ 296 w 403"/>
                <a:gd name="T5" fmla="*/ 186 h 2029"/>
                <a:gd name="T6" fmla="*/ 296 w 403"/>
                <a:gd name="T7" fmla="*/ 186 h 2029"/>
                <a:gd name="T8" fmla="*/ 397 w 403"/>
                <a:gd name="T9" fmla="*/ 107 h 2029"/>
                <a:gd name="T10" fmla="*/ 318 w 403"/>
                <a:gd name="T11" fmla="*/ 6 h 2029"/>
                <a:gd name="T12" fmla="*/ 176 w 403"/>
                <a:gd name="T13" fmla="*/ 1869 h 2029"/>
                <a:gd name="T14" fmla="*/ 0 w 403"/>
                <a:gd name="T15" fmla="*/ 1837 h 2029"/>
                <a:gd name="T16" fmla="*/ 64 w 403"/>
                <a:gd name="T17" fmla="*/ 2029 h 2029"/>
                <a:gd name="T18" fmla="*/ 176 w 403"/>
                <a:gd name="T19" fmla="*/ 1869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2029">
                  <a:moveTo>
                    <a:pt x="318" y="6"/>
                  </a:moveTo>
                  <a:cubicBezTo>
                    <a:pt x="269" y="0"/>
                    <a:pt x="223" y="35"/>
                    <a:pt x="217" y="85"/>
                  </a:cubicBezTo>
                  <a:cubicBezTo>
                    <a:pt x="211" y="134"/>
                    <a:pt x="246" y="180"/>
                    <a:pt x="296" y="186"/>
                  </a:cubicBezTo>
                  <a:cubicBezTo>
                    <a:pt x="296" y="186"/>
                    <a:pt x="296" y="186"/>
                    <a:pt x="296" y="186"/>
                  </a:cubicBezTo>
                  <a:cubicBezTo>
                    <a:pt x="346" y="192"/>
                    <a:pt x="391" y="157"/>
                    <a:pt x="397" y="107"/>
                  </a:cubicBezTo>
                  <a:cubicBezTo>
                    <a:pt x="403" y="57"/>
                    <a:pt x="368" y="12"/>
                    <a:pt x="318" y="6"/>
                  </a:cubicBezTo>
                  <a:close/>
                  <a:moveTo>
                    <a:pt x="176" y="1869"/>
                  </a:moveTo>
                  <a:lnTo>
                    <a:pt x="0" y="1837"/>
                  </a:lnTo>
                  <a:lnTo>
                    <a:pt x="64" y="2029"/>
                  </a:lnTo>
                  <a:lnTo>
                    <a:pt x="176" y="18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0251" name="Freeform 59"/>
            <p:cNvSpPr>
              <a:spLocks noEditPoints="1"/>
            </p:cNvSpPr>
            <p:nvPr/>
          </p:nvSpPr>
          <p:spPr bwMode="auto">
            <a:xfrm>
              <a:off x="3623" y="3071"/>
              <a:ext cx="151" cy="761"/>
            </a:xfrm>
            <a:custGeom>
              <a:avLst/>
              <a:gdLst>
                <a:gd name="T0" fmla="*/ 318 w 403"/>
                <a:gd name="T1" fmla="*/ 6 h 2029"/>
                <a:gd name="T2" fmla="*/ 217 w 403"/>
                <a:gd name="T3" fmla="*/ 85 h 2029"/>
                <a:gd name="T4" fmla="*/ 296 w 403"/>
                <a:gd name="T5" fmla="*/ 186 h 2029"/>
                <a:gd name="T6" fmla="*/ 296 w 403"/>
                <a:gd name="T7" fmla="*/ 186 h 2029"/>
                <a:gd name="T8" fmla="*/ 397 w 403"/>
                <a:gd name="T9" fmla="*/ 107 h 2029"/>
                <a:gd name="T10" fmla="*/ 318 w 403"/>
                <a:gd name="T11" fmla="*/ 6 h 2029"/>
                <a:gd name="T12" fmla="*/ 176 w 403"/>
                <a:gd name="T13" fmla="*/ 1869 h 2029"/>
                <a:gd name="T14" fmla="*/ 0 w 403"/>
                <a:gd name="T15" fmla="*/ 1837 h 2029"/>
                <a:gd name="T16" fmla="*/ 64 w 403"/>
                <a:gd name="T17" fmla="*/ 2029 h 2029"/>
                <a:gd name="T18" fmla="*/ 176 w 403"/>
                <a:gd name="T19" fmla="*/ 1869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2029">
                  <a:moveTo>
                    <a:pt x="318" y="6"/>
                  </a:moveTo>
                  <a:cubicBezTo>
                    <a:pt x="269" y="0"/>
                    <a:pt x="223" y="35"/>
                    <a:pt x="217" y="85"/>
                  </a:cubicBezTo>
                  <a:cubicBezTo>
                    <a:pt x="211" y="134"/>
                    <a:pt x="246" y="180"/>
                    <a:pt x="296" y="186"/>
                  </a:cubicBezTo>
                  <a:cubicBezTo>
                    <a:pt x="296" y="186"/>
                    <a:pt x="296" y="186"/>
                    <a:pt x="296" y="186"/>
                  </a:cubicBezTo>
                  <a:cubicBezTo>
                    <a:pt x="346" y="192"/>
                    <a:pt x="391" y="157"/>
                    <a:pt x="397" y="107"/>
                  </a:cubicBezTo>
                  <a:cubicBezTo>
                    <a:pt x="403" y="57"/>
                    <a:pt x="368" y="12"/>
                    <a:pt x="318" y="6"/>
                  </a:cubicBezTo>
                  <a:moveTo>
                    <a:pt x="176" y="1869"/>
                  </a:moveTo>
                  <a:lnTo>
                    <a:pt x="0" y="1837"/>
                  </a:lnTo>
                  <a:lnTo>
                    <a:pt x="64" y="2029"/>
                  </a:lnTo>
                  <a:lnTo>
                    <a:pt x="176" y="1869"/>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252" name="Line 60"/>
            <p:cNvSpPr>
              <a:spLocks noChangeShapeType="1"/>
            </p:cNvSpPr>
            <p:nvPr/>
          </p:nvSpPr>
          <p:spPr bwMode="auto">
            <a:xfrm flipH="1">
              <a:off x="3653" y="3142"/>
              <a:ext cx="78" cy="624"/>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253" name="Rectangle 61"/>
            <p:cNvSpPr>
              <a:spLocks noChangeArrowheads="1"/>
            </p:cNvSpPr>
            <p:nvPr/>
          </p:nvSpPr>
          <p:spPr bwMode="auto">
            <a:xfrm>
              <a:off x="1595" y="2812"/>
              <a:ext cx="342" cy="16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0254" name="Rectangle 62"/>
            <p:cNvSpPr>
              <a:spLocks noChangeArrowheads="1"/>
            </p:cNvSpPr>
            <p:nvPr/>
          </p:nvSpPr>
          <p:spPr bwMode="auto">
            <a:xfrm>
              <a:off x="1595" y="2812"/>
              <a:ext cx="342" cy="168"/>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255" name="Rectangle 63"/>
            <p:cNvSpPr>
              <a:spLocks noChangeArrowheads="1"/>
            </p:cNvSpPr>
            <p:nvPr/>
          </p:nvSpPr>
          <p:spPr bwMode="auto">
            <a:xfrm>
              <a:off x="1643" y="2854"/>
              <a:ext cx="30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Deposito</a:t>
              </a:r>
              <a:endParaRPr kumimoji="0" lang="es-EC" sz="1800" b="0" i="0" u="none" strike="noStrike" cap="none" normalizeH="0" baseline="0" smtClean="0">
                <a:ln>
                  <a:noFill/>
                </a:ln>
                <a:solidFill>
                  <a:schemeClr val="tx1"/>
                </a:solidFill>
                <a:effectLst/>
                <a:latin typeface="Arial" pitchFamily="34" charset="0"/>
              </a:endParaRPr>
            </a:p>
          </p:txBody>
        </p:sp>
        <p:sp>
          <p:nvSpPr>
            <p:cNvPr id="10256" name="Rectangle 64"/>
            <p:cNvSpPr>
              <a:spLocks noChangeArrowheads="1"/>
            </p:cNvSpPr>
            <p:nvPr/>
          </p:nvSpPr>
          <p:spPr bwMode="auto">
            <a:xfrm>
              <a:off x="4259" y="2764"/>
              <a:ext cx="342" cy="17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0257" name="Rectangle 65"/>
            <p:cNvSpPr>
              <a:spLocks noChangeArrowheads="1"/>
            </p:cNvSpPr>
            <p:nvPr/>
          </p:nvSpPr>
          <p:spPr bwMode="auto">
            <a:xfrm>
              <a:off x="4259" y="2764"/>
              <a:ext cx="342" cy="174"/>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258" name="Rectangle 66"/>
            <p:cNvSpPr>
              <a:spLocks noChangeArrowheads="1"/>
            </p:cNvSpPr>
            <p:nvPr/>
          </p:nvSpPr>
          <p:spPr bwMode="auto">
            <a:xfrm>
              <a:off x="4307" y="2812"/>
              <a:ext cx="30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Deposito</a:t>
              </a:r>
              <a:endParaRPr kumimoji="0" lang="es-EC" sz="1800" b="0" i="0" u="none" strike="noStrike" cap="none" normalizeH="0" baseline="0" smtClean="0">
                <a:ln>
                  <a:noFill/>
                </a:ln>
                <a:solidFill>
                  <a:schemeClr val="tx1"/>
                </a:solidFill>
                <a:effectLst/>
                <a:latin typeface="Arial" pitchFamily="34" charset="0"/>
              </a:endParaRPr>
            </a:p>
          </p:txBody>
        </p:sp>
      </p:grpSp>
      <p:sp>
        <p:nvSpPr>
          <p:cNvPr id="18" name="17 CuadroTexto"/>
          <p:cNvSpPr txBox="1"/>
          <p:nvPr/>
        </p:nvSpPr>
        <p:spPr>
          <a:xfrm>
            <a:off x="6573291" y="6063323"/>
            <a:ext cx="1629705"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800" b="1" dirty="0" smtClean="0">
                <a:latin typeface="Eras Medium ITC" pitchFamily="34" charset="0"/>
              </a:rPr>
              <a:t>MDCVRP</a:t>
            </a:r>
            <a:endParaRPr lang="es-ES" sz="2800" b="1" dirty="0">
              <a:latin typeface="Eras Medium ITC" pitchFamily="34" charset="0"/>
            </a:endParaRPr>
          </a:p>
        </p:txBody>
      </p:sp>
    </p:spTree>
    <p:extLst>
      <p:ext uri="{BB962C8B-B14F-4D97-AF65-F5344CB8AC3E}">
        <p14:creationId xmlns:p14="http://schemas.microsoft.com/office/powerpoint/2010/main" val="788184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p:cNvCxnSpPr/>
          <p:nvPr/>
        </p:nvCxnSpPr>
        <p:spPr>
          <a:xfrm flipH="1">
            <a:off x="1187624" y="1290641"/>
            <a:ext cx="7344816" cy="0"/>
          </a:xfrm>
          <a:prstGeom prst="line">
            <a:avLst/>
          </a:prstGeom>
        </p:spPr>
        <p:style>
          <a:lnRef idx="3">
            <a:schemeClr val="accent6"/>
          </a:lnRef>
          <a:fillRef idx="0">
            <a:schemeClr val="accent6"/>
          </a:fillRef>
          <a:effectRef idx="2">
            <a:schemeClr val="accent6"/>
          </a:effectRef>
          <a:fontRef idx="minor">
            <a:schemeClr val="tx1"/>
          </a:fontRef>
        </p:style>
      </p:cxnSp>
      <p:sp>
        <p:nvSpPr>
          <p:cNvPr id="8" name="3 Título"/>
          <p:cNvSpPr>
            <a:spLocks noGrp="1"/>
          </p:cNvSpPr>
          <p:nvPr>
            <p:ph type="title"/>
          </p:nvPr>
        </p:nvSpPr>
        <p:spPr>
          <a:xfrm>
            <a:off x="1547664" y="476672"/>
            <a:ext cx="6984776" cy="813969"/>
          </a:xfrm>
        </p:spPr>
        <p:txBody>
          <a:bodyPr>
            <a:normAutofit/>
          </a:bodyPr>
          <a:lstStyle/>
          <a:p>
            <a:r>
              <a:rPr lang="es-ES" b="1" dirty="0" smtClean="0">
                <a:latin typeface="Eras Medium ITC" pitchFamily="34" charset="0"/>
              </a:rPr>
              <a:t>Parámetros del R.S.</a:t>
            </a:r>
            <a:endParaRPr lang="es-ES" dirty="0"/>
          </a:p>
        </p:txBody>
      </p:sp>
      <mc:AlternateContent xmlns:mc="http://schemas.openxmlformats.org/markup-compatibility/2006" xmlns:a14="http://schemas.microsoft.com/office/drawing/2010/main">
        <mc:Choice Requires="a14">
          <p:sp>
            <p:nvSpPr>
              <p:cNvPr id="2" name="1 Rectángulo"/>
              <p:cNvSpPr/>
              <p:nvPr/>
            </p:nvSpPr>
            <p:spPr>
              <a:xfrm>
                <a:off x="799455" y="1628800"/>
                <a:ext cx="7732985" cy="5040560"/>
              </a:xfrm>
              <a:prstGeom prst="rect">
                <a:avLst/>
              </a:prstGeom>
            </p:spPr>
            <p:txBody>
              <a:bodyPr wrap="square">
                <a:normAutofit fontScale="85000" lnSpcReduction="10000"/>
              </a:bodyPr>
              <a:lstStyle/>
              <a:p>
                <a:pPr lvl="0" algn="just"/>
                <a:r>
                  <a:rPr lang="es-ES" sz="2800" b="1" dirty="0">
                    <a:latin typeface="Eras Medium ITC" pitchFamily="34" charset="0"/>
                  </a:rPr>
                  <a:t>Destino.- </a:t>
                </a:r>
                <a:r>
                  <a:rPr lang="es-ES" sz="2800" dirty="0">
                    <a:latin typeface="Eras Medium ITC" pitchFamily="34" charset="0"/>
                  </a:rPr>
                  <a:t>Punto donde deben llegar todos los </a:t>
                </a:r>
                <a:r>
                  <a:rPr lang="es-ES" sz="2800" dirty="0" smtClean="0">
                    <a:latin typeface="Eras Medium ITC" pitchFamily="34" charset="0"/>
                  </a:rPr>
                  <a:t>vehículos</a:t>
                </a:r>
                <a:endParaRPr lang="es-EC" sz="2800" dirty="0">
                  <a:latin typeface="Eras Medium ITC" pitchFamily="34" charset="0"/>
                </a:endParaRPr>
              </a:p>
              <a:p>
                <a:pPr algn="just"/>
                <a14:m>
                  <m:oMathPara xmlns:m="http://schemas.openxmlformats.org/officeDocument/2006/math">
                    <m:oMathParaPr>
                      <m:jc m:val="centerGroup"/>
                    </m:oMathParaPr>
                    <m:oMath xmlns:m="http://schemas.openxmlformats.org/officeDocument/2006/math">
                      <m:borderBox>
                        <m:borderBoxPr>
                          <m:ctrlPr>
                            <a:rPr lang="es-ES" sz="2800" i="1" smtClean="0">
                              <a:latin typeface="Cambria Math"/>
                            </a:rPr>
                          </m:ctrlPr>
                        </m:borderBoxPr>
                        <m:e>
                          <m:r>
                            <a:rPr lang="es-ES" sz="2800" i="1" smtClean="0">
                              <a:latin typeface="Cambria Math"/>
                            </a:rPr>
                            <m:t>𝐷𝑒𝑠𝑡𝑖𝑛𝑜</m:t>
                          </m:r>
                          <m:r>
                            <a:rPr lang="es-ES" sz="2800" i="1" smtClean="0">
                              <a:latin typeface="Cambria Math"/>
                            </a:rPr>
                            <m:t>={</m:t>
                          </m:r>
                          <m:r>
                            <a:rPr lang="es-ES" sz="2800" i="1" smtClean="0">
                              <a:latin typeface="Cambria Math"/>
                            </a:rPr>
                            <m:t>𝐵𝑜𝑑𝑒𝑔𝑎</m:t>
                          </m:r>
                          <m:r>
                            <a:rPr lang="es-ES" sz="2800" i="1" smtClean="0">
                              <a:latin typeface="Cambria Math"/>
                            </a:rPr>
                            <m:t>}</m:t>
                          </m:r>
                          <m:r>
                            <m:rPr>
                              <m:nor/>
                            </m:rPr>
                            <a:rPr lang="es-EC" sz="2800" dirty="0">
                              <a:latin typeface="Eras Medium ITC" pitchFamily="34" charset="0"/>
                            </a:rPr>
                            <m:t> </m:t>
                          </m:r>
                        </m:e>
                      </m:borderBox>
                    </m:oMath>
                  </m:oMathPara>
                </a14:m>
                <a:endParaRPr lang="es-ES" sz="2800" b="1" dirty="0" smtClean="0">
                  <a:latin typeface="Eras Medium ITC" pitchFamily="34" charset="0"/>
                </a:endParaRPr>
              </a:p>
              <a:p>
                <a:pPr lvl="0" algn="just"/>
                <a:endParaRPr lang="es-ES" sz="2800" b="1" dirty="0" smtClean="0">
                  <a:latin typeface="Eras Medium ITC" pitchFamily="34" charset="0"/>
                </a:endParaRPr>
              </a:p>
              <a:p>
                <a:pPr lvl="0" algn="just"/>
                <a:r>
                  <a:rPr lang="es-ES" sz="2800" b="1" dirty="0" smtClean="0">
                    <a:latin typeface="Eras Medium ITC" pitchFamily="34" charset="0"/>
                  </a:rPr>
                  <a:t>Orígenes</a:t>
                </a:r>
                <a:r>
                  <a:rPr lang="es-ES" sz="2800" b="1" dirty="0">
                    <a:latin typeface="Eras Medium ITC" pitchFamily="34" charset="0"/>
                  </a:rPr>
                  <a:t>.-</a:t>
                </a:r>
                <a:r>
                  <a:rPr lang="es-ES" sz="2800" dirty="0">
                    <a:latin typeface="Eras Medium ITC" pitchFamily="34" charset="0"/>
                  </a:rPr>
                  <a:t> Lugar de donde parten los vehículos.</a:t>
                </a:r>
                <a:endParaRPr lang="es-EC" sz="2800" dirty="0">
                  <a:latin typeface="Eras Medium ITC" pitchFamily="34" charset="0"/>
                </a:endParaRPr>
              </a:p>
              <a:p>
                <a:pPr algn="just"/>
                <a14:m>
                  <m:oMathPara xmlns:m="http://schemas.openxmlformats.org/officeDocument/2006/math">
                    <m:oMathParaPr>
                      <m:jc m:val="centerGroup"/>
                    </m:oMathParaPr>
                    <m:oMath xmlns:m="http://schemas.openxmlformats.org/officeDocument/2006/math">
                      <m:borderBox>
                        <m:borderBoxPr>
                          <m:ctrlPr>
                            <a:rPr lang="es-ES" sz="2800" i="1" smtClean="0">
                              <a:latin typeface="Cambria Math"/>
                            </a:rPr>
                          </m:ctrlPr>
                        </m:borderBoxPr>
                        <m:e>
                          <m:r>
                            <a:rPr lang="es-ES" sz="2800" i="1" smtClean="0">
                              <a:latin typeface="Cambria Math"/>
                            </a:rPr>
                            <m:t>𝑂𝑟𝑖𝑔𝑒𝑛𝑒𝑠</m:t>
                          </m:r>
                          <m:r>
                            <a:rPr lang="es-ES" sz="2800" i="1" smtClean="0">
                              <a:latin typeface="Cambria Math"/>
                            </a:rPr>
                            <m:t>={</m:t>
                          </m:r>
                          <m:r>
                            <a:rPr lang="es-ES" sz="2800" i="1" smtClean="0">
                              <a:latin typeface="Cambria Math"/>
                            </a:rPr>
                            <m:t>𝑂𝑟𝑖𝑔𝑒𝑛</m:t>
                          </m:r>
                          <m:r>
                            <a:rPr lang="es-ES" sz="2800" i="1" smtClean="0">
                              <a:latin typeface="Cambria Math"/>
                            </a:rPr>
                            <m:t> 1,…, </m:t>
                          </m:r>
                          <m:r>
                            <a:rPr lang="es-ES" sz="2800" i="1" smtClean="0">
                              <a:latin typeface="Cambria Math"/>
                            </a:rPr>
                            <m:t>𝑂𝑟𝑖𝑔𝑒𝑛</m:t>
                          </m:r>
                          <m:r>
                            <a:rPr lang="es-ES" sz="2800" i="1" smtClean="0">
                              <a:latin typeface="Cambria Math"/>
                            </a:rPr>
                            <m:t> </m:t>
                          </m:r>
                          <m:r>
                            <a:rPr lang="es-ES" sz="2800" i="1" smtClean="0">
                              <a:latin typeface="Cambria Math"/>
                            </a:rPr>
                            <m:t>𝑘</m:t>
                          </m:r>
                          <m:r>
                            <a:rPr lang="es-ES" sz="2800" i="1" smtClean="0">
                              <a:latin typeface="Cambria Math"/>
                            </a:rPr>
                            <m:t>}</m:t>
                          </m:r>
                          <m:r>
                            <m:rPr>
                              <m:nor/>
                            </m:rPr>
                            <a:rPr lang="es-EC" sz="2800" dirty="0">
                              <a:latin typeface="Eras Medium ITC" pitchFamily="34" charset="0"/>
                            </a:rPr>
                            <m:t> </m:t>
                          </m:r>
                        </m:e>
                      </m:borderBox>
                    </m:oMath>
                  </m:oMathPara>
                </a14:m>
                <a:endParaRPr lang="es-ES" sz="2800" b="1" dirty="0" smtClean="0">
                  <a:latin typeface="Eras Medium ITC" pitchFamily="34" charset="0"/>
                </a:endParaRPr>
              </a:p>
              <a:p>
                <a:pPr lvl="0" algn="just"/>
                <a:endParaRPr lang="es-ES" sz="2800" b="1" dirty="0" smtClean="0">
                  <a:latin typeface="Eras Medium ITC" pitchFamily="34" charset="0"/>
                </a:endParaRPr>
              </a:p>
              <a:p>
                <a:pPr lvl="0" algn="just"/>
                <a:r>
                  <a:rPr lang="es-ES" sz="2800" b="1" dirty="0" smtClean="0">
                    <a:latin typeface="Eras Medium ITC" pitchFamily="34" charset="0"/>
                  </a:rPr>
                  <a:t>Empleados</a:t>
                </a:r>
                <a:r>
                  <a:rPr lang="es-ES" sz="2800" b="1" dirty="0">
                    <a:latin typeface="Eras Medium ITC" pitchFamily="34" charset="0"/>
                  </a:rPr>
                  <a:t>.- </a:t>
                </a:r>
                <a:r>
                  <a:rPr lang="es-ES" sz="2800" dirty="0">
                    <a:latin typeface="Eras Medium ITC" pitchFamily="34" charset="0"/>
                  </a:rPr>
                  <a:t>Conjunto de empleados que deben ser recogidos en un día determinado.</a:t>
                </a:r>
                <a:endParaRPr lang="es-EC" sz="2800" dirty="0">
                  <a:latin typeface="Eras Medium ITC" pitchFamily="34" charset="0"/>
                </a:endParaRPr>
              </a:p>
              <a:p>
                <a:pPr algn="just"/>
                <a14:m>
                  <m:oMathPara xmlns:m="http://schemas.openxmlformats.org/officeDocument/2006/math">
                    <m:oMathParaPr>
                      <m:jc m:val="centerGroup"/>
                    </m:oMathParaPr>
                    <m:oMath xmlns:m="http://schemas.openxmlformats.org/officeDocument/2006/math">
                      <m:borderBox>
                        <m:borderBoxPr>
                          <m:ctrlPr>
                            <a:rPr lang="es-ES" sz="2800" i="1" smtClean="0">
                              <a:latin typeface="Cambria Math"/>
                            </a:rPr>
                          </m:ctrlPr>
                        </m:borderBoxPr>
                        <m:e>
                          <m:r>
                            <a:rPr lang="es-ES" sz="2800" i="1" smtClean="0">
                              <a:latin typeface="Cambria Math"/>
                            </a:rPr>
                            <m:t>𝐸𝑚𝑝𝑙𝑒𝑎𝑑𝑜𝑠</m:t>
                          </m:r>
                          <m:r>
                            <a:rPr lang="es-ES" sz="2800" i="1" smtClean="0">
                              <a:latin typeface="Cambria Math"/>
                            </a:rPr>
                            <m:t>={</m:t>
                          </m:r>
                          <m:r>
                            <a:rPr lang="es-ES" sz="2800" i="1" smtClean="0">
                              <a:latin typeface="Cambria Math"/>
                            </a:rPr>
                            <m:t>𝑁𝑜𝑑</m:t>
                          </m:r>
                          <m:r>
                            <a:rPr lang="es-ES" sz="2800" i="1" smtClean="0">
                              <a:latin typeface="Cambria Math"/>
                            </a:rPr>
                            <m:t> 1,…, </m:t>
                          </m:r>
                          <m:r>
                            <a:rPr lang="es-ES" sz="2800" i="1" smtClean="0">
                              <a:latin typeface="Cambria Math"/>
                            </a:rPr>
                            <m:t>𝑁𝑜𝑑</m:t>
                          </m:r>
                          <m:r>
                            <a:rPr lang="es-ES" sz="2800" i="1" smtClean="0">
                              <a:latin typeface="Cambria Math"/>
                            </a:rPr>
                            <m:t> </m:t>
                          </m:r>
                          <m:r>
                            <a:rPr lang="es-ES" sz="2800" i="1" smtClean="0">
                              <a:latin typeface="Cambria Math"/>
                            </a:rPr>
                            <m:t>𝑚</m:t>
                          </m:r>
                          <m:r>
                            <a:rPr lang="es-ES" sz="2800" i="1" smtClean="0">
                              <a:latin typeface="Cambria Math"/>
                            </a:rPr>
                            <m:t>}</m:t>
                          </m:r>
                          <m:r>
                            <m:rPr>
                              <m:nor/>
                            </m:rPr>
                            <a:rPr lang="es-EC" sz="2800" dirty="0">
                              <a:latin typeface="Eras Medium ITC" pitchFamily="34" charset="0"/>
                            </a:rPr>
                            <m:t> </m:t>
                          </m:r>
                        </m:e>
                      </m:borderBox>
                    </m:oMath>
                  </m:oMathPara>
                </a14:m>
                <a:endParaRPr lang="es-ES" sz="2800" b="1" dirty="0" smtClean="0">
                  <a:latin typeface="Eras Medium ITC" pitchFamily="34" charset="0"/>
                </a:endParaRPr>
              </a:p>
              <a:p>
                <a:pPr lvl="0" algn="just"/>
                <a:endParaRPr lang="es-ES" sz="2800" b="1" dirty="0" smtClean="0">
                  <a:latin typeface="Eras Medium ITC" pitchFamily="34" charset="0"/>
                </a:endParaRPr>
              </a:p>
              <a:p>
                <a:pPr lvl="0" algn="just"/>
                <a:r>
                  <a:rPr lang="es-ES" sz="2800" b="1" dirty="0" smtClean="0">
                    <a:latin typeface="Eras Medium ITC" pitchFamily="34" charset="0"/>
                  </a:rPr>
                  <a:t>Lista </a:t>
                </a:r>
                <a:r>
                  <a:rPr lang="es-ES" sz="2800" b="1" dirty="0">
                    <a:latin typeface="Eras Medium ITC" pitchFamily="34" charset="0"/>
                  </a:rPr>
                  <a:t>de puntos para resolver el ruteo.- </a:t>
                </a:r>
                <a:r>
                  <a:rPr lang="es-ES" sz="2800" dirty="0">
                    <a:latin typeface="Eras Medium ITC" pitchFamily="34" charset="0"/>
                  </a:rPr>
                  <a:t>Unión de Bodega, Orígenes y Empleados.</a:t>
                </a:r>
                <a:endParaRPr lang="es-EC" sz="2800" dirty="0">
                  <a:latin typeface="Eras Medium ITC" pitchFamily="34" charset="0"/>
                </a:endParaRPr>
              </a:p>
              <a:p>
                <a:pPr algn="just"/>
                <a14:m>
                  <m:oMathPara xmlns:m="http://schemas.openxmlformats.org/officeDocument/2006/math">
                    <m:oMathParaPr>
                      <m:jc m:val="centerGroup"/>
                    </m:oMathParaPr>
                    <m:oMath xmlns:m="http://schemas.openxmlformats.org/officeDocument/2006/math">
                      <m:borderBox>
                        <m:borderBoxPr>
                          <m:ctrlPr>
                            <a:rPr lang="es-ES" sz="2800" i="1" smtClean="0">
                              <a:latin typeface="Cambria Math"/>
                            </a:rPr>
                          </m:ctrlPr>
                        </m:borderBoxPr>
                        <m:e>
                          <m:r>
                            <a:rPr lang="es-ES" sz="2800" i="1" smtClean="0">
                              <a:latin typeface="Cambria Math"/>
                            </a:rPr>
                            <m:t>𝑃𝑢𝑛𝑡𝑜𝑠</m:t>
                          </m:r>
                          <m:r>
                            <a:rPr lang="es-ES" sz="2800" i="1" smtClean="0">
                              <a:latin typeface="Cambria Math"/>
                            </a:rPr>
                            <m:t>={</m:t>
                          </m:r>
                          <m:r>
                            <a:rPr lang="es-ES" sz="2800" i="1" smtClean="0">
                              <a:latin typeface="Cambria Math"/>
                            </a:rPr>
                            <m:t>𝐷𝑒𝑠𝑡𝑖𝑛𝑜</m:t>
                          </m:r>
                          <m:r>
                            <a:rPr lang="es-ES" sz="2800" i="1" smtClean="0">
                              <a:latin typeface="Cambria Math"/>
                            </a:rPr>
                            <m:t>,</m:t>
                          </m:r>
                          <m:r>
                            <a:rPr lang="es-ES" sz="2800" i="1" smtClean="0">
                              <a:latin typeface="Cambria Math"/>
                            </a:rPr>
                            <m:t>𝑂𝑟𝑖𝑔𝑒𝑛𝑒𝑠</m:t>
                          </m:r>
                          <m:r>
                            <a:rPr lang="es-ES" sz="2800" i="1" smtClean="0">
                              <a:latin typeface="Cambria Math"/>
                            </a:rPr>
                            <m:t>,</m:t>
                          </m:r>
                          <m:r>
                            <a:rPr lang="es-ES" sz="2800" i="1" smtClean="0">
                              <a:latin typeface="Cambria Math"/>
                            </a:rPr>
                            <m:t>𝐸𝑚𝑝𝑙𝑒𝑎𝑑𝑜𝑠</m:t>
                          </m:r>
                          <m:r>
                            <a:rPr lang="es-ES" sz="2800" i="1" smtClean="0">
                              <a:latin typeface="Cambria Math"/>
                            </a:rPr>
                            <m:t>}</m:t>
                          </m:r>
                          <m:r>
                            <m:rPr>
                              <m:nor/>
                            </m:rPr>
                            <a:rPr lang="es-EC" sz="2800" dirty="0">
                              <a:latin typeface="Eras Medium ITC" pitchFamily="34" charset="0"/>
                            </a:rPr>
                            <m:t> </m:t>
                          </m:r>
                        </m:e>
                      </m:borderBox>
                    </m:oMath>
                  </m:oMathPara>
                </a14:m>
                <a:endParaRPr lang="es-EC" sz="2800" dirty="0">
                  <a:latin typeface="Eras Medium ITC" pitchFamily="34" charset="0"/>
                </a:endParaRPr>
              </a:p>
            </p:txBody>
          </p:sp>
        </mc:Choice>
        <mc:Fallback xmlns="">
          <p:sp>
            <p:nvSpPr>
              <p:cNvPr id="2" name="1 Rectángulo"/>
              <p:cNvSpPr>
                <a:spLocks noRot="1" noChangeAspect="1" noMove="1" noResize="1" noEditPoints="1" noAdjustHandles="1" noChangeArrowheads="1" noChangeShapeType="1" noTextEdit="1"/>
              </p:cNvSpPr>
              <p:nvPr/>
            </p:nvSpPr>
            <p:spPr>
              <a:xfrm>
                <a:off x="799455" y="1628800"/>
                <a:ext cx="7732985" cy="5040560"/>
              </a:xfrm>
              <a:prstGeom prst="rect">
                <a:avLst/>
              </a:prstGeom>
              <a:blipFill rotWithShape="1">
                <a:blip r:embed="rId3"/>
                <a:stretch>
                  <a:fillRect l="-1182" t="-1693" r="-1182"/>
                </a:stretch>
              </a:blipFill>
            </p:spPr>
            <p:txBody>
              <a:bodyPr/>
              <a:lstStyle/>
              <a:p>
                <a:r>
                  <a:rPr lang="es-ES">
                    <a:noFill/>
                  </a:rPr>
                  <a:t> </a:t>
                </a:r>
              </a:p>
            </p:txBody>
          </p:sp>
        </mc:Fallback>
      </mc:AlternateContent>
    </p:spTree>
    <p:extLst>
      <p:ext uri="{BB962C8B-B14F-4D97-AF65-F5344CB8AC3E}">
        <p14:creationId xmlns:p14="http://schemas.microsoft.com/office/powerpoint/2010/main" val="2194525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p:cNvCxnSpPr/>
          <p:nvPr/>
        </p:nvCxnSpPr>
        <p:spPr>
          <a:xfrm flipH="1">
            <a:off x="1187624" y="1290641"/>
            <a:ext cx="7344816" cy="0"/>
          </a:xfrm>
          <a:prstGeom prst="line">
            <a:avLst/>
          </a:prstGeom>
        </p:spPr>
        <p:style>
          <a:lnRef idx="3">
            <a:schemeClr val="accent6"/>
          </a:lnRef>
          <a:fillRef idx="0">
            <a:schemeClr val="accent6"/>
          </a:fillRef>
          <a:effectRef idx="2">
            <a:schemeClr val="accent6"/>
          </a:effectRef>
          <a:fontRef idx="minor">
            <a:schemeClr val="tx1"/>
          </a:fontRef>
        </p:style>
      </p:cxnSp>
      <p:sp>
        <p:nvSpPr>
          <p:cNvPr id="8" name="3 Título"/>
          <p:cNvSpPr>
            <a:spLocks noGrp="1"/>
          </p:cNvSpPr>
          <p:nvPr>
            <p:ph type="title"/>
          </p:nvPr>
        </p:nvSpPr>
        <p:spPr>
          <a:xfrm>
            <a:off x="1547664" y="476672"/>
            <a:ext cx="6984776" cy="813969"/>
          </a:xfrm>
        </p:spPr>
        <p:txBody>
          <a:bodyPr>
            <a:normAutofit/>
          </a:bodyPr>
          <a:lstStyle/>
          <a:p>
            <a:r>
              <a:rPr lang="es-ES" b="1" dirty="0">
                <a:latin typeface="Eras Medium ITC" pitchFamily="34" charset="0"/>
              </a:rPr>
              <a:t>Parámetros del </a:t>
            </a:r>
            <a:r>
              <a:rPr lang="es-ES" b="1" dirty="0" smtClean="0">
                <a:latin typeface="Eras Medium ITC" pitchFamily="34" charset="0"/>
              </a:rPr>
              <a:t>R.S.</a:t>
            </a:r>
            <a:endParaRPr lang="es-ES" dirty="0"/>
          </a:p>
        </p:txBody>
      </p:sp>
      <mc:AlternateContent xmlns:mc="http://schemas.openxmlformats.org/markup-compatibility/2006" xmlns:a14="http://schemas.microsoft.com/office/drawing/2010/main">
        <mc:Choice Requires="a14">
          <p:sp>
            <p:nvSpPr>
              <p:cNvPr id="2" name="1 Rectángulo"/>
              <p:cNvSpPr/>
              <p:nvPr/>
            </p:nvSpPr>
            <p:spPr>
              <a:xfrm>
                <a:off x="799455" y="1887790"/>
                <a:ext cx="7732985" cy="4418454"/>
              </a:xfrm>
              <a:prstGeom prst="rect">
                <a:avLst/>
              </a:prstGeom>
            </p:spPr>
            <p:txBody>
              <a:bodyPr wrap="square">
                <a:normAutofit fontScale="92500" lnSpcReduction="20000"/>
              </a:bodyPr>
              <a:lstStyle/>
              <a:p>
                <a:pPr lvl="0"/>
                <a:r>
                  <a:rPr lang="es-ES" sz="2800" b="1" dirty="0">
                    <a:latin typeface="Eras Medium ITC" pitchFamily="34" charset="0"/>
                  </a:rPr>
                  <a:t>Capacidad.- </a:t>
                </a:r>
                <a:r>
                  <a:rPr lang="es-ES" sz="2800" dirty="0">
                    <a:latin typeface="Eras Medium ITC" pitchFamily="34" charset="0"/>
                  </a:rPr>
                  <a:t>Considerando que se cuenta con una flota homogénea se tiene una misma capacidad para todos los vehículos.</a:t>
                </a:r>
                <a:endParaRPr lang="es-EC" sz="2800" dirty="0">
                  <a:latin typeface="Eras Medium ITC" pitchFamily="34" charset="0"/>
                </a:endParaRPr>
              </a:p>
              <a:p>
                <a:pPr/>
                <a14:m>
                  <m:oMathPara xmlns:m="http://schemas.openxmlformats.org/officeDocument/2006/math">
                    <m:oMathParaPr>
                      <m:jc m:val="centerGroup"/>
                    </m:oMathParaPr>
                    <m:oMath xmlns:m="http://schemas.openxmlformats.org/officeDocument/2006/math">
                      <m:borderBox>
                        <m:borderBoxPr>
                          <m:ctrlPr>
                            <a:rPr lang="es-ES" sz="2800" i="1" smtClean="0">
                              <a:latin typeface="Cambria Math"/>
                            </a:rPr>
                          </m:ctrlPr>
                        </m:borderBoxPr>
                        <m:e>
                          <m:r>
                            <a:rPr lang="es-ES" sz="2800" i="1" smtClean="0">
                              <a:latin typeface="Cambria Math"/>
                            </a:rPr>
                            <m:t>𝐶𝑎𝑝</m:t>
                          </m:r>
                          <m:r>
                            <a:rPr lang="es-ES" sz="2800" i="1" smtClean="0">
                              <a:latin typeface="Cambria Math"/>
                            </a:rPr>
                            <m:t>∈</m:t>
                          </m:r>
                          <m:sSup>
                            <m:sSupPr>
                              <m:ctrlPr>
                                <a:rPr lang="es-EC" sz="2800" i="1">
                                  <a:latin typeface="Cambria Math"/>
                                </a:rPr>
                              </m:ctrlPr>
                            </m:sSupPr>
                            <m:e>
                              <m:r>
                                <a:rPr lang="es-ES" sz="2800" i="1">
                                  <a:latin typeface="Cambria Math"/>
                                </a:rPr>
                                <m:t>ℤ</m:t>
                              </m:r>
                            </m:e>
                            <m:sup>
                              <m:r>
                                <a:rPr lang="es-ES" sz="2800" i="1">
                                  <a:latin typeface="Cambria Math"/>
                                </a:rPr>
                                <m:t>+</m:t>
                              </m:r>
                            </m:sup>
                          </m:sSup>
                        </m:e>
                      </m:borderBox>
                    </m:oMath>
                  </m:oMathPara>
                </a14:m>
                <a:endParaRPr lang="es-EC" sz="2800" dirty="0">
                  <a:latin typeface="Eras Medium ITC" pitchFamily="34" charset="0"/>
                </a:endParaRPr>
              </a:p>
              <a:p>
                <a:pPr lvl="0"/>
                <a:endParaRPr lang="es-ES" sz="2800" b="1" dirty="0" smtClean="0">
                  <a:latin typeface="Eras Medium ITC" pitchFamily="34" charset="0"/>
                </a:endParaRPr>
              </a:p>
              <a:p>
                <a:pPr lvl="0"/>
                <a:r>
                  <a:rPr lang="es-ES" sz="2800" b="1" dirty="0" smtClean="0">
                    <a:latin typeface="Eras Medium ITC" pitchFamily="34" charset="0"/>
                  </a:rPr>
                  <a:t>Distancias</a:t>
                </a:r>
                <a:r>
                  <a:rPr lang="es-ES" sz="2800" b="1" dirty="0">
                    <a:latin typeface="Eras Medium ITC" pitchFamily="34" charset="0"/>
                  </a:rPr>
                  <a:t>.- </a:t>
                </a:r>
                <a:r>
                  <a:rPr lang="es-ES" sz="2800" dirty="0">
                    <a:latin typeface="Eras Medium ITC" pitchFamily="34" charset="0"/>
                  </a:rPr>
                  <a:t>Distancias entre todos los </a:t>
                </a:r>
                <a14:m>
                  <m:oMath xmlns:m="http://schemas.openxmlformats.org/officeDocument/2006/math">
                    <m:r>
                      <a:rPr lang="es-ES" sz="2800" i="1">
                        <a:latin typeface="Cambria Math"/>
                      </a:rPr>
                      <m:t>𝑃𝑢𝑛𝑡𝑜𝑠</m:t>
                    </m:r>
                  </m:oMath>
                </a14:m>
                <a:r>
                  <a:rPr lang="es-ES" sz="2800" b="1" dirty="0">
                    <a:latin typeface="Eras Medium ITC" pitchFamily="34" charset="0"/>
                  </a:rPr>
                  <a:t>.</a:t>
                </a:r>
                <a:endParaRPr lang="es-EC" sz="2800" dirty="0">
                  <a:latin typeface="Eras Medium ITC" pitchFamily="34" charset="0"/>
                </a:endParaRPr>
              </a:p>
              <a:p>
                <a:pPr/>
                <a14:m>
                  <m:oMathPara xmlns:m="http://schemas.openxmlformats.org/officeDocument/2006/math">
                    <m:oMathParaPr>
                      <m:jc m:val="centerGroup"/>
                    </m:oMathParaPr>
                    <m:oMath xmlns:m="http://schemas.openxmlformats.org/officeDocument/2006/math">
                      <m:m>
                        <m:mPr>
                          <m:mcs>
                            <m:mc>
                              <m:mcPr>
                                <m:count m:val="2"/>
                                <m:mcJc m:val="center"/>
                              </m:mcPr>
                            </m:mc>
                          </m:mcs>
                          <m:ctrlPr>
                            <a:rPr lang="es-EC" sz="2800" i="1">
                              <a:latin typeface="Cambria Math"/>
                            </a:rPr>
                          </m:ctrlPr>
                        </m:mPr>
                        <m:mr>
                          <m:e>
                            <m:borderBox>
                              <m:borderBoxPr>
                                <m:ctrlPr>
                                  <a:rPr lang="es-EC" sz="2800" i="1" smtClean="0">
                                    <a:latin typeface="Cambria Math"/>
                                  </a:rPr>
                                </m:ctrlPr>
                              </m:borderBoxPr>
                              <m:e>
                                <m:r>
                                  <a:rPr lang="es-ES" sz="2800" i="1" smtClean="0">
                                    <a:latin typeface="Cambria Math"/>
                                  </a:rPr>
                                  <m:t>𝐷𝑖𝑠𝑡𝑎𝑛𝑐𝑖𝑎𝑠</m:t>
                                </m:r>
                                <m:d>
                                  <m:dPr>
                                    <m:ctrlPr>
                                      <a:rPr lang="es-EC" sz="2800" i="1">
                                        <a:latin typeface="Cambria Math"/>
                                      </a:rPr>
                                    </m:ctrlPr>
                                  </m:dPr>
                                  <m:e>
                                    <m:r>
                                      <a:rPr lang="es-ES" sz="2800" i="1">
                                        <a:latin typeface="Cambria Math"/>
                                      </a:rPr>
                                      <m:t>𝑖</m:t>
                                    </m:r>
                                    <m:r>
                                      <a:rPr lang="es-ES" sz="2800" i="1">
                                        <a:latin typeface="Cambria Math"/>
                                      </a:rPr>
                                      <m:t>,</m:t>
                                    </m:r>
                                    <m:r>
                                      <a:rPr lang="es-ES" sz="2800" i="1">
                                        <a:latin typeface="Cambria Math"/>
                                      </a:rPr>
                                      <m:t>𝑗</m:t>
                                    </m:r>
                                  </m:e>
                                </m:d>
                              </m:e>
                            </m:borderBox>
                          </m:e>
                          <m:e>
                            <m:r>
                              <a:rPr lang="es-ES" sz="2800" i="1">
                                <a:latin typeface="Cambria Math"/>
                              </a:rPr>
                              <m:t>∀</m:t>
                            </m:r>
                            <m:r>
                              <a:rPr lang="es-ES" sz="2800" i="1">
                                <a:latin typeface="Cambria Math"/>
                              </a:rPr>
                              <m:t>𝑖</m:t>
                            </m:r>
                            <m:r>
                              <a:rPr lang="es-ES" sz="2800" i="1">
                                <a:latin typeface="Cambria Math"/>
                              </a:rPr>
                              <m:t>,</m:t>
                            </m:r>
                            <m:r>
                              <a:rPr lang="es-ES" sz="2800" i="1">
                                <a:latin typeface="Cambria Math"/>
                              </a:rPr>
                              <m:t>𝑗</m:t>
                            </m:r>
                            <m:r>
                              <a:rPr lang="es-ES" sz="2800" i="1">
                                <a:latin typeface="Cambria Math"/>
                              </a:rPr>
                              <m:t>∈</m:t>
                            </m:r>
                            <m:r>
                              <a:rPr lang="es-ES" sz="2800" i="1">
                                <a:latin typeface="Cambria Math"/>
                              </a:rPr>
                              <m:t>𝑃𝑢𝑛𝑡𝑜𝑠</m:t>
                            </m:r>
                          </m:e>
                        </m:mr>
                      </m:m>
                    </m:oMath>
                  </m:oMathPara>
                </a14:m>
                <a:endParaRPr lang="es-EC" sz="2800" dirty="0">
                  <a:latin typeface="Eras Medium ITC" pitchFamily="34" charset="0"/>
                </a:endParaRPr>
              </a:p>
              <a:p>
                <a:pPr lvl="0"/>
                <a:endParaRPr lang="es-ES" sz="2800" b="1" dirty="0" smtClean="0">
                  <a:latin typeface="Eras Medium ITC" pitchFamily="34" charset="0"/>
                </a:endParaRPr>
              </a:p>
              <a:p>
                <a:pPr lvl="0"/>
                <a:r>
                  <a:rPr lang="es-ES" sz="2800" b="1" dirty="0" smtClean="0">
                    <a:latin typeface="Eras Medium ITC" pitchFamily="34" charset="0"/>
                  </a:rPr>
                  <a:t>Coordenadas</a:t>
                </a:r>
                <a:r>
                  <a:rPr lang="es-ES" sz="2800" b="1" dirty="0">
                    <a:latin typeface="Eras Medium ITC" pitchFamily="34" charset="0"/>
                  </a:rPr>
                  <a:t>.- </a:t>
                </a:r>
                <a:r>
                  <a:rPr lang="es-ES" sz="2800" dirty="0">
                    <a:latin typeface="Eras Medium ITC" pitchFamily="34" charset="0"/>
                  </a:rPr>
                  <a:t>Coordenadas de las ubicaciones geográficas de: Destino, Orígenes y Empleados.</a:t>
                </a:r>
                <a:endParaRPr lang="es-EC" sz="2800" dirty="0">
                  <a:latin typeface="Eras Medium ITC" pitchFamily="34" charset="0"/>
                </a:endParaRPr>
              </a:p>
              <a:p>
                <a:pPr/>
                <a14:m>
                  <m:oMathPara xmlns:m="http://schemas.openxmlformats.org/officeDocument/2006/math">
                    <m:oMathParaPr>
                      <m:jc m:val="centerGroup"/>
                    </m:oMathParaPr>
                    <m:oMath xmlns:m="http://schemas.openxmlformats.org/officeDocument/2006/math">
                      <m:m>
                        <m:mPr>
                          <m:mcs>
                            <m:mc>
                              <m:mcPr>
                                <m:count m:val="2"/>
                                <m:mcJc m:val="center"/>
                              </m:mcPr>
                            </m:mc>
                          </m:mcs>
                          <m:ctrlPr>
                            <a:rPr lang="es-EC" sz="2800" i="1">
                              <a:latin typeface="Cambria Math"/>
                            </a:rPr>
                          </m:ctrlPr>
                        </m:mPr>
                        <m:mr>
                          <m:e>
                            <m:borderBox>
                              <m:borderBoxPr>
                                <m:ctrlPr>
                                  <a:rPr lang="es-EC" sz="2800" i="1" smtClean="0">
                                    <a:latin typeface="Cambria Math"/>
                                  </a:rPr>
                                </m:ctrlPr>
                              </m:borderBoxPr>
                              <m:e>
                                <m:r>
                                  <a:rPr lang="es-ES" sz="2800" i="1" smtClean="0">
                                    <a:latin typeface="Cambria Math"/>
                                  </a:rPr>
                                  <m:t>𝐶𝑜𝑜𝑟𝑑𝑒𝑛𝑎𝑑𝑎𝑠</m:t>
                                </m:r>
                                <m:d>
                                  <m:dPr>
                                    <m:ctrlPr>
                                      <a:rPr lang="es-EC" sz="2800" i="1">
                                        <a:latin typeface="Cambria Math"/>
                                      </a:rPr>
                                    </m:ctrlPr>
                                  </m:dPr>
                                  <m:e>
                                    <m:r>
                                      <a:rPr lang="es-ES" sz="2800" i="1">
                                        <a:latin typeface="Cambria Math"/>
                                      </a:rPr>
                                      <m:t>𝑖</m:t>
                                    </m:r>
                                  </m:e>
                                </m:d>
                              </m:e>
                            </m:borderBox>
                          </m:e>
                          <m:e>
                            <m:r>
                              <a:rPr lang="es-ES" sz="2800" i="1">
                                <a:latin typeface="Cambria Math"/>
                              </a:rPr>
                              <m:t>∀</m:t>
                            </m:r>
                            <m:r>
                              <a:rPr lang="es-ES" sz="2800" i="1">
                                <a:latin typeface="Cambria Math"/>
                              </a:rPr>
                              <m:t>𝑖</m:t>
                            </m:r>
                            <m:r>
                              <a:rPr lang="es-ES" sz="2800" i="1">
                                <a:latin typeface="Cambria Math"/>
                              </a:rPr>
                              <m:t>∈</m:t>
                            </m:r>
                            <m:r>
                              <a:rPr lang="es-ES" sz="2800" i="1">
                                <a:latin typeface="Cambria Math"/>
                              </a:rPr>
                              <m:t>𝑃𝑢𝑛𝑡𝑜𝑠</m:t>
                            </m:r>
                          </m:e>
                        </m:mr>
                      </m:m>
                    </m:oMath>
                  </m:oMathPara>
                </a14:m>
                <a:endParaRPr lang="es-EC" sz="2800" dirty="0">
                  <a:latin typeface="Eras Medium ITC" pitchFamily="34" charset="0"/>
                </a:endParaRPr>
              </a:p>
            </p:txBody>
          </p:sp>
        </mc:Choice>
        <mc:Fallback xmlns="">
          <p:sp>
            <p:nvSpPr>
              <p:cNvPr id="2" name="1 Rectángulo"/>
              <p:cNvSpPr>
                <a:spLocks noRot="1" noChangeAspect="1" noMove="1" noResize="1" noEditPoints="1" noAdjustHandles="1" noChangeArrowheads="1" noChangeShapeType="1" noTextEdit="1"/>
              </p:cNvSpPr>
              <p:nvPr/>
            </p:nvSpPr>
            <p:spPr>
              <a:xfrm>
                <a:off x="799455" y="1887790"/>
                <a:ext cx="7732985" cy="4418454"/>
              </a:xfrm>
              <a:prstGeom prst="rect">
                <a:avLst/>
              </a:prstGeom>
              <a:blipFill rotWithShape="1">
                <a:blip r:embed="rId3"/>
                <a:stretch>
                  <a:fillRect l="-1340" t="-2901"/>
                </a:stretch>
              </a:blipFill>
            </p:spPr>
            <p:txBody>
              <a:bodyPr/>
              <a:lstStyle/>
              <a:p>
                <a:r>
                  <a:rPr lang="es-ES">
                    <a:noFill/>
                  </a:rPr>
                  <a:t> </a:t>
                </a:r>
              </a:p>
            </p:txBody>
          </p:sp>
        </mc:Fallback>
      </mc:AlternateContent>
    </p:spTree>
    <p:extLst>
      <p:ext uri="{BB962C8B-B14F-4D97-AF65-F5344CB8AC3E}">
        <p14:creationId xmlns:p14="http://schemas.microsoft.com/office/powerpoint/2010/main" val="3738598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p:cNvCxnSpPr/>
          <p:nvPr/>
        </p:nvCxnSpPr>
        <p:spPr>
          <a:xfrm flipH="1">
            <a:off x="395536" y="2780928"/>
            <a:ext cx="8424936" cy="0"/>
          </a:xfrm>
          <a:prstGeom prst="line">
            <a:avLst/>
          </a:prstGeom>
        </p:spPr>
        <p:style>
          <a:lnRef idx="3">
            <a:schemeClr val="accent6"/>
          </a:lnRef>
          <a:fillRef idx="0">
            <a:schemeClr val="accent6"/>
          </a:fillRef>
          <a:effectRef idx="2">
            <a:schemeClr val="accent6"/>
          </a:effectRef>
          <a:fontRef idx="minor">
            <a:schemeClr val="tx1"/>
          </a:fontRef>
        </p:style>
      </p:cxnSp>
      <p:sp>
        <p:nvSpPr>
          <p:cNvPr id="8" name="3 Título"/>
          <p:cNvSpPr>
            <a:spLocks noGrp="1"/>
          </p:cNvSpPr>
          <p:nvPr>
            <p:ph type="title"/>
          </p:nvPr>
        </p:nvSpPr>
        <p:spPr>
          <a:xfrm>
            <a:off x="2031399" y="188640"/>
            <a:ext cx="6336704" cy="813969"/>
          </a:xfrm>
        </p:spPr>
        <p:txBody>
          <a:bodyPr>
            <a:normAutofit/>
          </a:bodyPr>
          <a:lstStyle/>
          <a:p>
            <a:r>
              <a:rPr lang="es-EC" b="1" dirty="0" smtClean="0">
                <a:latin typeface="Eras Medium ITC" pitchFamily="34" charset="0"/>
              </a:rPr>
              <a:t>Estructura de la solución</a:t>
            </a:r>
            <a:endParaRPr lang="es-ES" dirty="0"/>
          </a:p>
        </p:txBody>
      </p:sp>
      <mc:AlternateContent xmlns:mc="http://schemas.openxmlformats.org/markup-compatibility/2006" xmlns:a14="http://schemas.microsoft.com/office/drawing/2010/main">
        <mc:Choice Requires="a14">
          <p:sp>
            <p:nvSpPr>
              <p:cNvPr id="2" name="1 Rectángulo"/>
              <p:cNvSpPr/>
              <p:nvPr/>
            </p:nvSpPr>
            <p:spPr>
              <a:xfrm>
                <a:off x="871461" y="1340768"/>
                <a:ext cx="7732985" cy="446569"/>
              </a:xfrm>
              <a:prstGeom prst="rect">
                <a:avLst/>
              </a:prstGeom>
            </p:spPr>
            <p:txBody>
              <a:bodyPr wrap="square">
                <a:noAutofit/>
              </a:bodyPr>
              <a:lstStyle/>
              <a:p>
                <a:pPr lvl="0" algn="ctr"/>
                <a14:m>
                  <m:oMathPara xmlns:m="http://schemas.openxmlformats.org/officeDocument/2006/math">
                    <m:oMathParaPr>
                      <m:jc m:val="centerGroup"/>
                    </m:oMathParaPr>
                    <m:oMath xmlns:m="http://schemas.openxmlformats.org/officeDocument/2006/math">
                      <m:borderBox>
                        <m:borderBoxPr>
                          <m:ctrlPr>
                            <a:rPr lang="es-ES" sz="2000" b="1" i="1" dirty="0" smtClean="0">
                              <a:latin typeface="Cambria Math"/>
                            </a:rPr>
                          </m:ctrlPr>
                        </m:borderBoxPr>
                        <m:e>
                          <m:r>
                            <a:rPr lang="es-ES" sz="2000" b="1" i="1" dirty="0" smtClean="0">
                              <a:latin typeface="Cambria Math"/>
                            </a:rPr>
                            <m:t>{{</m:t>
                          </m:r>
                          <m:r>
                            <a:rPr lang="es-ES" sz="2000" b="1" i="1" dirty="0" smtClean="0">
                              <a:latin typeface="Cambria Math"/>
                            </a:rPr>
                            <m:t>𝑩𝒐𝒅𝒆𝒈𝒂</m:t>
                          </m:r>
                          <m:r>
                            <a:rPr lang="es-ES" sz="2000" b="1" i="1" dirty="0" smtClean="0">
                              <a:latin typeface="Cambria Math"/>
                            </a:rPr>
                            <m:t>,</m:t>
                          </m:r>
                          <m:r>
                            <a:rPr lang="es-ES" sz="2000" b="1" i="1" dirty="0" smtClean="0">
                              <a:latin typeface="Cambria Math"/>
                            </a:rPr>
                            <m:t>𝑶𝒓𝒊𝒈𝒆𝒏</m:t>
                          </m:r>
                          <m:r>
                            <a:rPr lang="es-ES" sz="2000" b="1" i="1" dirty="0" smtClean="0">
                              <a:latin typeface="Cambria Math"/>
                            </a:rPr>
                            <m:t>𝟏</m:t>
                          </m:r>
                          <m:r>
                            <a:rPr lang="es-ES" sz="2000" b="1" i="1" dirty="0" smtClean="0">
                              <a:latin typeface="Cambria Math"/>
                            </a:rPr>
                            <m:t>},</m:t>
                          </m:r>
                          <m:r>
                            <a:rPr lang="es-ES" sz="2000" b="1" i="1" dirty="0" smtClean="0">
                              <a:latin typeface="Cambria Math"/>
                            </a:rPr>
                            <m:t>𝑵𝒐𝒅</m:t>
                          </m:r>
                          <m:r>
                            <a:rPr lang="es-ES" sz="2000" b="1" i="1" dirty="0" smtClean="0">
                              <a:latin typeface="Cambria Math"/>
                            </a:rPr>
                            <m:t>𝟏</m:t>
                          </m:r>
                          <m:r>
                            <a:rPr lang="es-ES" sz="2000" b="1" i="1" dirty="0" smtClean="0">
                              <a:latin typeface="Cambria Math"/>
                            </a:rPr>
                            <m:t>,</m:t>
                          </m:r>
                          <m:r>
                            <a:rPr lang="es-ES" sz="2000" b="1" i="1" dirty="0" smtClean="0">
                              <a:latin typeface="Cambria Math"/>
                            </a:rPr>
                            <m:t>𝑵𝒐𝒅</m:t>
                          </m:r>
                          <m:r>
                            <a:rPr lang="es-ES" sz="2000" b="1" i="1" dirty="0" smtClean="0">
                              <a:latin typeface="Cambria Math"/>
                            </a:rPr>
                            <m:t>𝟐</m:t>
                          </m:r>
                          <m:r>
                            <a:rPr lang="es-ES" sz="2000" b="1" i="1" dirty="0" smtClean="0">
                              <a:latin typeface="Cambria Math"/>
                            </a:rPr>
                            <m:t>,{</m:t>
                          </m:r>
                          <m:r>
                            <a:rPr lang="es-ES" sz="2000" b="1" i="1" dirty="0" smtClean="0">
                              <a:latin typeface="Cambria Math"/>
                            </a:rPr>
                            <m:t>𝑩𝒐𝒅𝒆𝒈𝒂</m:t>
                          </m:r>
                          <m:r>
                            <a:rPr lang="es-ES" sz="2000" b="1" i="1" dirty="0" smtClean="0">
                              <a:latin typeface="Cambria Math"/>
                            </a:rPr>
                            <m:t>,</m:t>
                          </m:r>
                          <m:r>
                            <a:rPr lang="es-ES" sz="2000" b="1" i="1" dirty="0" smtClean="0">
                              <a:latin typeface="Cambria Math"/>
                            </a:rPr>
                            <m:t>𝑶𝒓𝒊𝒈𝒆𝒏</m:t>
                          </m:r>
                          <m:r>
                            <a:rPr lang="es-ES" sz="2000" b="1" i="1" dirty="0" smtClean="0">
                              <a:latin typeface="Cambria Math"/>
                            </a:rPr>
                            <m:t>𝟐</m:t>
                          </m:r>
                          <m:r>
                            <a:rPr lang="es-ES" sz="2000" b="1" i="1" dirty="0" smtClean="0">
                              <a:latin typeface="Cambria Math"/>
                            </a:rPr>
                            <m:t>},</m:t>
                          </m:r>
                          <m:r>
                            <a:rPr lang="es-ES" sz="2000" b="1" i="1" dirty="0" smtClean="0">
                              <a:latin typeface="Cambria Math"/>
                            </a:rPr>
                            <m:t>𝑵𝒐𝒅</m:t>
                          </m:r>
                          <m:r>
                            <a:rPr lang="es-ES" sz="2000" b="1" i="1" dirty="0" smtClean="0">
                              <a:latin typeface="Cambria Math"/>
                            </a:rPr>
                            <m:t>𝟑</m:t>
                          </m:r>
                          <m:r>
                            <a:rPr lang="es-ES" sz="2000" b="1" i="1" dirty="0" smtClean="0">
                              <a:latin typeface="Cambria Math"/>
                            </a:rPr>
                            <m:t>,</m:t>
                          </m:r>
                          <m:r>
                            <a:rPr lang="es-ES" sz="2000" b="1" i="1" dirty="0" smtClean="0">
                              <a:latin typeface="Cambria Math"/>
                            </a:rPr>
                            <m:t>𝑵𝒐𝒅</m:t>
                          </m:r>
                          <m:r>
                            <a:rPr lang="es-ES" sz="2000" b="1" i="1" dirty="0" smtClean="0">
                              <a:latin typeface="Cambria Math"/>
                            </a:rPr>
                            <m:t>𝟒</m:t>
                          </m:r>
                          <m:r>
                            <a:rPr lang="es-ES" sz="2000" b="1" i="1" dirty="0" smtClean="0">
                              <a:latin typeface="Cambria Math"/>
                            </a:rPr>
                            <m:t>}</m:t>
                          </m:r>
                          <m:r>
                            <m:rPr>
                              <m:nor/>
                            </m:rPr>
                            <a:rPr lang="es-ES" sz="2000" b="1" dirty="0" smtClean="0">
                              <a:latin typeface="Eras Medium ITC" pitchFamily="34" charset="0"/>
                            </a:rPr>
                            <m:t> </m:t>
                          </m:r>
                        </m:e>
                      </m:borderBox>
                    </m:oMath>
                  </m:oMathPara>
                </a14:m>
                <a:endParaRPr lang="es-EC" sz="2000" b="1" dirty="0">
                  <a:latin typeface="Eras Medium ITC" pitchFamily="34" charset="0"/>
                </a:endParaRPr>
              </a:p>
            </p:txBody>
          </p:sp>
        </mc:Choice>
        <mc:Fallback xmlns="">
          <p:sp>
            <p:nvSpPr>
              <p:cNvPr id="2" name="1 Rectángulo"/>
              <p:cNvSpPr>
                <a:spLocks noRot="1" noChangeAspect="1" noMove="1" noResize="1" noEditPoints="1" noAdjustHandles="1" noChangeArrowheads="1" noChangeShapeType="1" noTextEdit="1"/>
              </p:cNvSpPr>
              <p:nvPr/>
            </p:nvSpPr>
            <p:spPr>
              <a:xfrm>
                <a:off x="871461" y="1340768"/>
                <a:ext cx="7732985" cy="446569"/>
              </a:xfrm>
              <a:prstGeom prst="rect">
                <a:avLst/>
              </a:prstGeom>
              <a:blipFill rotWithShape="1">
                <a:blip r:embed="rId3"/>
                <a:stretch>
                  <a:fillRect l="-3391" r="-1814" b="-1095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871463" y="1844824"/>
                <a:ext cx="7732985" cy="1008112"/>
              </a:xfrm>
              <a:prstGeom prst="rect">
                <a:avLst/>
              </a:prstGeom>
            </p:spPr>
            <p:txBody>
              <a:bodyPr wrap="square">
                <a:normAutofit/>
              </a:bodyPr>
              <a:lstStyle/>
              <a:p>
                <a:r>
                  <a:rPr lang="es-ES" sz="2400" b="1" dirty="0" smtClean="0">
                    <a:latin typeface="Eras Medium ITC" pitchFamily="34" charset="0"/>
                  </a:rPr>
                  <a:t>Recorrido 1: </a:t>
                </a:r>
                <a14:m>
                  <m:oMath xmlns:m="http://schemas.openxmlformats.org/officeDocument/2006/math">
                    <m:r>
                      <a:rPr lang="es-ES" sz="2400" i="1">
                        <a:latin typeface="Cambria Math"/>
                      </a:rPr>
                      <m:t>𝑂𝑟𝑖𝑔𝑒𝑛</m:t>
                    </m:r>
                    <m:r>
                      <a:rPr lang="es-ES" sz="2400" i="1">
                        <a:latin typeface="Cambria Math"/>
                      </a:rPr>
                      <m:t>1→</m:t>
                    </m:r>
                    <m:r>
                      <a:rPr lang="es-ES" sz="2400" i="1">
                        <a:latin typeface="Cambria Math"/>
                      </a:rPr>
                      <m:t>𝑁𝑜𝑑</m:t>
                    </m:r>
                    <m:r>
                      <a:rPr lang="es-ES" sz="2400" i="1">
                        <a:latin typeface="Cambria Math"/>
                      </a:rPr>
                      <m:t>1→</m:t>
                    </m:r>
                    <m:r>
                      <a:rPr lang="es-ES" sz="2400" i="1">
                        <a:latin typeface="Cambria Math"/>
                      </a:rPr>
                      <m:t>𝑁𝑜𝑑</m:t>
                    </m:r>
                    <m:r>
                      <a:rPr lang="es-ES" sz="2400" i="1">
                        <a:latin typeface="Cambria Math"/>
                      </a:rPr>
                      <m:t>2→ </m:t>
                    </m:r>
                    <m:r>
                      <a:rPr lang="es-ES" sz="2400" i="1">
                        <a:latin typeface="Cambria Math"/>
                      </a:rPr>
                      <m:t>𝐵𝑜𝑑𝑒𝑔𝑎</m:t>
                    </m:r>
                  </m:oMath>
                </a14:m>
                <a:r>
                  <a:rPr lang="es-ES" sz="2400" dirty="0" smtClean="0">
                    <a:latin typeface="Eras Medium ITC" pitchFamily="34" charset="0"/>
                  </a:rPr>
                  <a:t>.</a:t>
                </a:r>
              </a:p>
              <a:p>
                <a:r>
                  <a:rPr lang="es-ES" sz="2400" b="1" dirty="0" smtClean="0">
                    <a:latin typeface="Eras Medium ITC" pitchFamily="34" charset="0"/>
                  </a:rPr>
                  <a:t>Recorrido 2: </a:t>
                </a:r>
                <a14:m>
                  <m:oMath xmlns:m="http://schemas.openxmlformats.org/officeDocument/2006/math">
                    <m:r>
                      <a:rPr lang="es-ES" sz="2400" i="1">
                        <a:latin typeface="Cambria Math"/>
                      </a:rPr>
                      <m:t>𝑂𝑟𝑖𝑔𝑒𝑛</m:t>
                    </m:r>
                    <m:r>
                      <a:rPr lang="es-ES" sz="2400" i="1">
                        <a:latin typeface="Cambria Math"/>
                      </a:rPr>
                      <m:t>2→</m:t>
                    </m:r>
                    <m:r>
                      <a:rPr lang="es-ES" sz="2400" i="1">
                        <a:latin typeface="Cambria Math"/>
                      </a:rPr>
                      <m:t>𝑁𝑜𝑑</m:t>
                    </m:r>
                    <m:r>
                      <a:rPr lang="es-ES" sz="2400" i="1">
                        <a:latin typeface="Cambria Math"/>
                      </a:rPr>
                      <m:t>3→</m:t>
                    </m:r>
                    <m:r>
                      <a:rPr lang="es-ES" sz="2400" i="1">
                        <a:latin typeface="Cambria Math"/>
                      </a:rPr>
                      <m:t>𝑁𝑜𝑑</m:t>
                    </m:r>
                    <m:r>
                      <a:rPr lang="es-ES" sz="2400" i="1">
                        <a:latin typeface="Cambria Math"/>
                      </a:rPr>
                      <m:t>4→ </m:t>
                    </m:r>
                    <m:r>
                      <a:rPr lang="es-ES" sz="2400" i="1">
                        <a:latin typeface="Cambria Math"/>
                      </a:rPr>
                      <m:t>𝐵𝑜𝑑𝑒𝑔𝑎</m:t>
                    </m:r>
                  </m:oMath>
                </a14:m>
                <a:r>
                  <a:rPr lang="es-ES" sz="2400" b="1" dirty="0">
                    <a:latin typeface="Eras Medium ITC" pitchFamily="34" charset="0"/>
                  </a:rPr>
                  <a:t>.</a:t>
                </a:r>
                <a:endParaRPr lang="es-EC" sz="2400" dirty="0">
                  <a:latin typeface="Eras Medium ITC" pitchFamily="34" charset="0"/>
                </a:endParaRPr>
              </a:p>
              <a:p>
                <a:pPr lvl="0"/>
                <a:endParaRPr lang="es-EC" sz="2400" dirty="0">
                  <a:latin typeface="Eras Medium ITC" pitchFamily="34" charset="0"/>
                </a:endParaRPr>
              </a:p>
            </p:txBody>
          </p:sp>
        </mc:Choice>
        <mc:Fallback xmlns="">
          <p:sp>
            <p:nvSpPr>
              <p:cNvPr id="6" name="5 Rectángulo"/>
              <p:cNvSpPr>
                <a:spLocks noRot="1" noChangeAspect="1" noMove="1" noResize="1" noEditPoints="1" noAdjustHandles="1" noChangeArrowheads="1" noChangeShapeType="1" noTextEdit="1"/>
              </p:cNvSpPr>
              <p:nvPr/>
            </p:nvSpPr>
            <p:spPr>
              <a:xfrm>
                <a:off x="871463" y="1844824"/>
                <a:ext cx="7732985" cy="1008112"/>
              </a:xfrm>
              <a:prstGeom prst="rect">
                <a:avLst/>
              </a:prstGeom>
              <a:blipFill rotWithShape="1">
                <a:blip r:embed="rId4"/>
                <a:stretch>
                  <a:fillRect l="-1262" t="-4848"/>
                </a:stretch>
              </a:blipFill>
            </p:spPr>
            <p:txBody>
              <a:bodyPr/>
              <a:lstStyle/>
              <a:p>
                <a:r>
                  <a:rPr lang="es-EC">
                    <a:noFill/>
                  </a:rPr>
                  <a:t> </a:t>
                </a:r>
              </a:p>
            </p:txBody>
          </p:sp>
        </mc:Fallback>
      </mc:AlternateContent>
      <p:sp>
        <p:nvSpPr>
          <p:cNvPr id="10" name="3 Título"/>
          <p:cNvSpPr txBox="1">
            <a:spLocks/>
          </p:cNvSpPr>
          <p:nvPr/>
        </p:nvSpPr>
        <p:spPr>
          <a:xfrm>
            <a:off x="863587" y="3187572"/>
            <a:ext cx="2952329" cy="54387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smtClean="0">
                <a:latin typeface="Eras Medium ITC" pitchFamily="34" charset="0"/>
              </a:rPr>
              <a:t>Solución inicial</a:t>
            </a:r>
            <a:endParaRPr lang="es-ES" sz="3200" dirty="0"/>
          </a:p>
        </p:txBody>
      </p:sp>
      <p:sp>
        <p:nvSpPr>
          <p:cNvPr id="12" name="11 Rectángulo"/>
          <p:cNvSpPr/>
          <p:nvPr/>
        </p:nvSpPr>
        <p:spPr>
          <a:xfrm>
            <a:off x="611560" y="3794457"/>
            <a:ext cx="3456384" cy="2972559"/>
          </a:xfrm>
          <a:prstGeom prst="rect">
            <a:avLst/>
          </a:prstGeom>
        </p:spPr>
        <p:txBody>
          <a:bodyPr wrap="square">
            <a:noAutofit/>
          </a:bodyPr>
          <a:lstStyle/>
          <a:p>
            <a:pPr algn="just"/>
            <a:r>
              <a:rPr lang="es-EC" sz="2000" b="1" i="1" dirty="0" smtClean="0">
                <a:latin typeface="Eras Medium ITC" pitchFamily="34" charset="0"/>
              </a:rPr>
              <a:t>La solución inicial esta dada por la </a:t>
            </a:r>
            <a:r>
              <a:rPr lang="es-EC" sz="2000" b="1" i="1" u="sng" dirty="0" smtClean="0">
                <a:latin typeface="Eras Medium ITC" pitchFamily="34" charset="0"/>
              </a:rPr>
              <a:t>heurística</a:t>
            </a:r>
            <a:r>
              <a:rPr lang="es-EC" sz="2000" b="1" i="1" dirty="0" smtClean="0">
                <a:latin typeface="Eras Medium ITC" pitchFamily="34" charset="0"/>
              </a:rPr>
              <a:t> del vecino más cercano (VMC), que consiste en visitar simultáneamente todos los puntos comenzando por el que se encuentra más cerca de la posición actual y así sucesivamente.</a:t>
            </a:r>
            <a:endParaRPr lang="es-EC" sz="2000" b="1" i="1" dirty="0">
              <a:latin typeface="Eras Medium ITC" pitchFamily="34" charset="0"/>
            </a:endParaRPr>
          </a:p>
        </p:txBody>
      </p:sp>
      <p:grpSp>
        <p:nvGrpSpPr>
          <p:cNvPr id="4" name="Group 6"/>
          <p:cNvGrpSpPr>
            <a:grpSpLocks noChangeAspect="1"/>
          </p:cNvGrpSpPr>
          <p:nvPr/>
        </p:nvGrpSpPr>
        <p:grpSpPr bwMode="auto">
          <a:xfrm>
            <a:off x="4788024" y="3141872"/>
            <a:ext cx="3671713" cy="3455480"/>
            <a:chOff x="2699" y="1880"/>
            <a:chExt cx="1732" cy="1630"/>
          </a:xfrm>
        </p:grpSpPr>
        <p:sp>
          <p:nvSpPr>
            <p:cNvPr id="5" name="AutoShape 5"/>
            <p:cNvSpPr>
              <a:spLocks noChangeAspect="1" noChangeArrowheads="1" noTextEdit="1"/>
            </p:cNvSpPr>
            <p:nvPr/>
          </p:nvSpPr>
          <p:spPr bwMode="auto">
            <a:xfrm>
              <a:off x="2699" y="1880"/>
              <a:ext cx="1732" cy="1630"/>
            </a:xfrm>
            <a:prstGeom prst="rect">
              <a:avLst/>
            </a:prstGeom>
            <a:solidFill>
              <a:srgbClr val="FFFFFF"/>
            </a:solidFill>
            <a:ln w="19050">
              <a:solidFill>
                <a:schemeClr val="tx2">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3" name="Freeform 7"/>
            <p:cNvSpPr>
              <a:spLocks/>
            </p:cNvSpPr>
            <p:nvPr/>
          </p:nvSpPr>
          <p:spPr bwMode="auto">
            <a:xfrm>
              <a:off x="2993" y="2865"/>
              <a:ext cx="136" cy="136"/>
            </a:xfrm>
            <a:custGeom>
              <a:avLst/>
              <a:gdLst>
                <a:gd name="T0" fmla="*/ 0 w 363"/>
                <a:gd name="T1" fmla="*/ 182 h 363"/>
                <a:gd name="T2" fmla="*/ 181 w 363"/>
                <a:gd name="T3" fmla="*/ 0 h 363"/>
                <a:gd name="T4" fmla="*/ 363 w 363"/>
                <a:gd name="T5" fmla="*/ 182 h 363"/>
                <a:gd name="T6" fmla="*/ 363 w 363"/>
                <a:gd name="T7" fmla="*/ 182 h 363"/>
                <a:gd name="T8" fmla="*/ 181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1" y="0"/>
                    <a:pt x="181" y="0"/>
                  </a:cubicBezTo>
                  <a:cubicBezTo>
                    <a:pt x="282" y="0"/>
                    <a:pt x="363" y="82"/>
                    <a:pt x="363" y="182"/>
                  </a:cubicBezTo>
                  <a:cubicBezTo>
                    <a:pt x="363" y="182"/>
                    <a:pt x="363" y="182"/>
                    <a:pt x="363" y="182"/>
                  </a:cubicBezTo>
                  <a:cubicBezTo>
                    <a:pt x="363" y="282"/>
                    <a:pt x="282"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4" name="Freeform 8"/>
            <p:cNvSpPr>
              <a:spLocks/>
            </p:cNvSpPr>
            <p:nvPr/>
          </p:nvSpPr>
          <p:spPr bwMode="auto">
            <a:xfrm>
              <a:off x="2993" y="2865"/>
              <a:ext cx="136" cy="136"/>
            </a:xfrm>
            <a:custGeom>
              <a:avLst/>
              <a:gdLst>
                <a:gd name="T0" fmla="*/ 0 w 136"/>
                <a:gd name="T1" fmla="*/ 68 h 136"/>
                <a:gd name="T2" fmla="*/ 67 w 136"/>
                <a:gd name="T3" fmla="*/ 0 h 136"/>
                <a:gd name="T4" fmla="*/ 136 w 136"/>
                <a:gd name="T5" fmla="*/ 68 h 136"/>
                <a:gd name="T6" fmla="*/ 136 w 136"/>
                <a:gd name="T7" fmla="*/ 68 h 136"/>
                <a:gd name="T8" fmla="*/ 67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1"/>
                    <a:pt x="30" y="0"/>
                    <a:pt x="67" y="0"/>
                  </a:cubicBezTo>
                  <a:cubicBezTo>
                    <a:pt x="105" y="0"/>
                    <a:pt x="136" y="31"/>
                    <a:pt x="136" y="68"/>
                  </a:cubicBezTo>
                  <a:cubicBezTo>
                    <a:pt x="136" y="68"/>
                    <a:pt x="136" y="68"/>
                    <a:pt x="136" y="68"/>
                  </a:cubicBezTo>
                  <a:cubicBezTo>
                    <a:pt x="136" y="106"/>
                    <a:pt x="105" y="136"/>
                    <a:pt x="67" y="136"/>
                  </a:cubicBezTo>
                  <a:cubicBezTo>
                    <a:pt x="30"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Freeform 9"/>
            <p:cNvSpPr>
              <a:spLocks noEditPoints="1"/>
            </p:cNvSpPr>
            <p:nvPr/>
          </p:nvSpPr>
          <p:spPr bwMode="auto">
            <a:xfrm>
              <a:off x="2840" y="2611"/>
              <a:ext cx="219" cy="325"/>
            </a:xfrm>
            <a:custGeom>
              <a:avLst/>
              <a:gdLst>
                <a:gd name="T0" fmla="*/ 55 w 583"/>
                <a:gd name="T1" fmla="*/ 27 h 867"/>
                <a:gd name="T2" fmla="*/ 27 w 583"/>
                <a:gd name="T3" fmla="*/ 153 h 867"/>
                <a:gd name="T4" fmla="*/ 152 w 583"/>
                <a:gd name="T5" fmla="*/ 180 h 867"/>
                <a:gd name="T6" fmla="*/ 152 w 583"/>
                <a:gd name="T7" fmla="*/ 180 h 867"/>
                <a:gd name="T8" fmla="*/ 180 w 583"/>
                <a:gd name="T9" fmla="*/ 55 h 867"/>
                <a:gd name="T10" fmla="*/ 55 w 583"/>
                <a:gd name="T11" fmla="*/ 27 h 867"/>
                <a:gd name="T12" fmla="*/ 567 w 583"/>
                <a:gd name="T13" fmla="*/ 659 h 867"/>
                <a:gd name="T14" fmla="*/ 407 w 583"/>
                <a:gd name="T15" fmla="*/ 755 h 867"/>
                <a:gd name="T16" fmla="*/ 583 w 583"/>
                <a:gd name="T17" fmla="*/ 867 h 867"/>
                <a:gd name="T18" fmla="*/ 567 w 583"/>
                <a:gd name="T19" fmla="*/ 659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867">
                  <a:moveTo>
                    <a:pt x="55" y="27"/>
                  </a:moveTo>
                  <a:cubicBezTo>
                    <a:pt x="12" y="54"/>
                    <a:pt x="0" y="111"/>
                    <a:pt x="27" y="153"/>
                  </a:cubicBezTo>
                  <a:cubicBezTo>
                    <a:pt x="54" y="195"/>
                    <a:pt x="110" y="207"/>
                    <a:pt x="152" y="180"/>
                  </a:cubicBezTo>
                  <a:cubicBezTo>
                    <a:pt x="152" y="180"/>
                    <a:pt x="152" y="180"/>
                    <a:pt x="152" y="180"/>
                  </a:cubicBezTo>
                  <a:cubicBezTo>
                    <a:pt x="195" y="153"/>
                    <a:pt x="207" y="97"/>
                    <a:pt x="180" y="55"/>
                  </a:cubicBezTo>
                  <a:cubicBezTo>
                    <a:pt x="153" y="13"/>
                    <a:pt x="97" y="0"/>
                    <a:pt x="55" y="27"/>
                  </a:cubicBezTo>
                  <a:close/>
                  <a:moveTo>
                    <a:pt x="567" y="659"/>
                  </a:moveTo>
                  <a:lnTo>
                    <a:pt x="407" y="755"/>
                  </a:lnTo>
                  <a:lnTo>
                    <a:pt x="583" y="867"/>
                  </a:lnTo>
                  <a:lnTo>
                    <a:pt x="567" y="6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6" name="Freeform 10"/>
            <p:cNvSpPr>
              <a:spLocks noEditPoints="1"/>
            </p:cNvSpPr>
            <p:nvPr/>
          </p:nvSpPr>
          <p:spPr bwMode="auto">
            <a:xfrm>
              <a:off x="2840" y="2611"/>
              <a:ext cx="219" cy="325"/>
            </a:xfrm>
            <a:custGeom>
              <a:avLst/>
              <a:gdLst>
                <a:gd name="T0" fmla="*/ 55 w 583"/>
                <a:gd name="T1" fmla="*/ 27 h 867"/>
                <a:gd name="T2" fmla="*/ 27 w 583"/>
                <a:gd name="T3" fmla="*/ 153 h 867"/>
                <a:gd name="T4" fmla="*/ 152 w 583"/>
                <a:gd name="T5" fmla="*/ 180 h 867"/>
                <a:gd name="T6" fmla="*/ 152 w 583"/>
                <a:gd name="T7" fmla="*/ 180 h 867"/>
                <a:gd name="T8" fmla="*/ 180 w 583"/>
                <a:gd name="T9" fmla="*/ 55 h 867"/>
                <a:gd name="T10" fmla="*/ 55 w 583"/>
                <a:gd name="T11" fmla="*/ 27 h 867"/>
                <a:gd name="T12" fmla="*/ 567 w 583"/>
                <a:gd name="T13" fmla="*/ 659 h 867"/>
                <a:gd name="T14" fmla="*/ 407 w 583"/>
                <a:gd name="T15" fmla="*/ 755 h 867"/>
                <a:gd name="T16" fmla="*/ 583 w 583"/>
                <a:gd name="T17" fmla="*/ 867 h 867"/>
                <a:gd name="T18" fmla="*/ 567 w 583"/>
                <a:gd name="T19" fmla="*/ 659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867">
                  <a:moveTo>
                    <a:pt x="55" y="27"/>
                  </a:moveTo>
                  <a:cubicBezTo>
                    <a:pt x="12" y="54"/>
                    <a:pt x="0" y="111"/>
                    <a:pt x="27" y="153"/>
                  </a:cubicBezTo>
                  <a:cubicBezTo>
                    <a:pt x="54" y="195"/>
                    <a:pt x="110" y="207"/>
                    <a:pt x="152" y="180"/>
                  </a:cubicBezTo>
                  <a:cubicBezTo>
                    <a:pt x="152" y="180"/>
                    <a:pt x="152" y="180"/>
                    <a:pt x="152" y="180"/>
                  </a:cubicBezTo>
                  <a:cubicBezTo>
                    <a:pt x="195" y="153"/>
                    <a:pt x="207" y="97"/>
                    <a:pt x="180" y="55"/>
                  </a:cubicBezTo>
                  <a:cubicBezTo>
                    <a:pt x="153" y="13"/>
                    <a:pt x="97" y="0"/>
                    <a:pt x="55" y="27"/>
                  </a:cubicBezTo>
                  <a:moveTo>
                    <a:pt x="567" y="659"/>
                  </a:moveTo>
                  <a:lnTo>
                    <a:pt x="407" y="755"/>
                  </a:lnTo>
                  <a:lnTo>
                    <a:pt x="583" y="867"/>
                  </a:lnTo>
                  <a:lnTo>
                    <a:pt x="567" y="659"/>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Line 11"/>
            <p:cNvSpPr>
              <a:spLocks noChangeShapeType="1"/>
            </p:cNvSpPr>
            <p:nvPr/>
          </p:nvSpPr>
          <p:spPr bwMode="auto">
            <a:xfrm>
              <a:off x="2897" y="2678"/>
              <a:ext cx="126" cy="19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Freeform 12"/>
            <p:cNvSpPr>
              <a:spLocks/>
            </p:cNvSpPr>
            <p:nvPr/>
          </p:nvSpPr>
          <p:spPr bwMode="auto">
            <a:xfrm>
              <a:off x="3378" y="2865"/>
              <a:ext cx="136" cy="136"/>
            </a:xfrm>
            <a:custGeom>
              <a:avLst/>
              <a:gdLst>
                <a:gd name="T0" fmla="*/ 0 w 363"/>
                <a:gd name="T1" fmla="*/ 182 h 363"/>
                <a:gd name="T2" fmla="*/ 181 w 363"/>
                <a:gd name="T3" fmla="*/ 0 h 363"/>
                <a:gd name="T4" fmla="*/ 363 w 363"/>
                <a:gd name="T5" fmla="*/ 182 h 363"/>
                <a:gd name="T6" fmla="*/ 363 w 363"/>
                <a:gd name="T7" fmla="*/ 182 h 363"/>
                <a:gd name="T8" fmla="*/ 181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1" y="0"/>
                    <a:pt x="181" y="0"/>
                  </a:cubicBezTo>
                  <a:cubicBezTo>
                    <a:pt x="282" y="0"/>
                    <a:pt x="363" y="82"/>
                    <a:pt x="363" y="182"/>
                  </a:cubicBezTo>
                  <a:cubicBezTo>
                    <a:pt x="363" y="182"/>
                    <a:pt x="363" y="182"/>
                    <a:pt x="363" y="182"/>
                  </a:cubicBezTo>
                  <a:cubicBezTo>
                    <a:pt x="363" y="282"/>
                    <a:pt x="282"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9" name="Freeform 13"/>
            <p:cNvSpPr>
              <a:spLocks/>
            </p:cNvSpPr>
            <p:nvPr/>
          </p:nvSpPr>
          <p:spPr bwMode="auto">
            <a:xfrm>
              <a:off x="3378" y="2865"/>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1"/>
                    <a:pt x="30" y="0"/>
                    <a:pt x="68" y="0"/>
                  </a:cubicBezTo>
                  <a:cubicBezTo>
                    <a:pt x="106" y="0"/>
                    <a:pt x="136" y="31"/>
                    <a:pt x="136" y="68"/>
                  </a:cubicBezTo>
                  <a:cubicBezTo>
                    <a:pt x="136" y="68"/>
                    <a:pt x="136" y="68"/>
                    <a:pt x="136" y="68"/>
                  </a:cubicBezTo>
                  <a:cubicBezTo>
                    <a:pt x="136" y="106"/>
                    <a:pt x="106" y="136"/>
                    <a:pt x="68" y="136"/>
                  </a:cubicBezTo>
                  <a:cubicBezTo>
                    <a:pt x="30"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0" name="Freeform 14"/>
            <p:cNvSpPr>
              <a:spLocks/>
            </p:cNvSpPr>
            <p:nvPr/>
          </p:nvSpPr>
          <p:spPr bwMode="auto">
            <a:xfrm>
              <a:off x="2879" y="3364"/>
              <a:ext cx="136" cy="136"/>
            </a:xfrm>
            <a:custGeom>
              <a:avLst/>
              <a:gdLst>
                <a:gd name="T0" fmla="*/ 0 w 362"/>
                <a:gd name="T1" fmla="*/ 181 h 363"/>
                <a:gd name="T2" fmla="*/ 181 w 362"/>
                <a:gd name="T3" fmla="*/ 0 h 363"/>
                <a:gd name="T4" fmla="*/ 362 w 362"/>
                <a:gd name="T5" fmla="*/ 181 h 363"/>
                <a:gd name="T6" fmla="*/ 362 w 362"/>
                <a:gd name="T7" fmla="*/ 181 h 363"/>
                <a:gd name="T8" fmla="*/ 181 w 362"/>
                <a:gd name="T9" fmla="*/ 363 h 363"/>
                <a:gd name="T10" fmla="*/ 0 w 362"/>
                <a:gd name="T11" fmla="*/ 181 h 363"/>
              </a:gdLst>
              <a:ahLst/>
              <a:cxnLst>
                <a:cxn ang="0">
                  <a:pos x="T0" y="T1"/>
                </a:cxn>
                <a:cxn ang="0">
                  <a:pos x="T2" y="T3"/>
                </a:cxn>
                <a:cxn ang="0">
                  <a:pos x="T4" y="T5"/>
                </a:cxn>
                <a:cxn ang="0">
                  <a:pos x="T6" y="T7"/>
                </a:cxn>
                <a:cxn ang="0">
                  <a:pos x="T8" y="T9"/>
                </a:cxn>
                <a:cxn ang="0">
                  <a:pos x="T10" y="T11"/>
                </a:cxn>
              </a:cxnLst>
              <a:rect l="0" t="0" r="r" b="b"/>
              <a:pathLst>
                <a:path w="362" h="363">
                  <a:moveTo>
                    <a:pt x="0" y="181"/>
                  </a:moveTo>
                  <a:cubicBezTo>
                    <a:pt x="0" y="81"/>
                    <a:pt x="81" y="0"/>
                    <a:pt x="181" y="0"/>
                  </a:cubicBezTo>
                  <a:cubicBezTo>
                    <a:pt x="281" y="0"/>
                    <a:pt x="362" y="81"/>
                    <a:pt x="362" y="181"/>
                  </a:cubicBezTo>
                  <a:cubicBezTo>
                    <a:pt x="362" y="181"/>
                    <a:pt x="362" y="181"/>
                    <a:pt x="362" y="181"/>
                  </a:cubicBezTo>
                  <a:cubicBezTo>
                    <a:pt x="362" y="281"/>
                    <a:pt x="281" y="363"/>
                    <a:pt x="181" y="363"/>
                  </a:cubicBezTo>
                  <a:cubicBezTo>
                    <a:pt x="81" y="363"/>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1" name="Freeform 15"/>
            <p:cNvSpPr>
              <a:spLocks/>
            </p:cNvSpPr>
            <p:nvPr/>
          </p:nvSpPr>
          <p:spPr bwMode="auto">
            <a:xfrm>
              <a:off x="2879" y="3364"/>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1"/>
                    <a:pt x="31" y="0"/>
                    <a:pt x="68" y="0"/>
                  </a:cubicBezTo>
                  <a:cubicBezTo>
                    <a:pt x="106" y="0"/>
                    <a:pt x="136" y="31"/>
                    <a:pt x="136" y="68"/>
                  </a:cubicBezTo>
                  <a:cubicBezTo>
                    <a:pt x="136" y="68"/>
                    <a:pt x="136" y="68"/>
                    <a:pt x="136" y="68"/>
                  </a:cubicBezTo>
                  <a:cubicBezTo>
                    <a:pt x="136" y="106"/>
                    <a:pt x="106" y="136"/>
                    <a:pt x="68" y="136"/>
                  </a:cubicBezTo>
                  <a:cubicBezTo>
                    <a:pt x="31"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Freeform 16"/>
            <p:cNvSpPr>
              <a:spLocks/>
            </p:cNvSpPr>
            <p:nvPr/>
          </p:nvSpPr>
          <p:spPr bwMode="auto">
            <a:xfrm>
              <a:off x="3378" y="1958"/>
              <a:ext cx="136" cy="136"/>
            </a:xfrm>
            <a:custGeom>
              <a:avLst/>
              <a:gdLst>
                <a:gd name="T0" fmla="*/ 0 w 363"/>
                <a:gd name="T1" fmla="*/ 182 h 363"/>
                <a:gd name="T2" fmla="*/ 181 w 363"/>
                <a:gd name="T3" fmla="*/ 0 h 363"/>
                <a:gd name="T4" fmla="*/ 363 w 363"/>
                <a:gd name="T5" fmla="*/ 182 h 363"/>
                <a:gd name="T6" fmla="*/ 363 w 363"/>
                <a:gd name="T7" fmla="*/ 182 h 363"/>
                <a:gd name="T8" fmla="*/ 181 w 363"/>
                <a:gd name="T9" fmla="*/ 363 h 363"/>
                <a:gd name="T10" fmla="*/ 0 w 363"/>
                <a:gd name="T11" fmla="*/ 182 h 363"/>
              </a:gdLst>
              <a:ahLst/>
              <a:cxnLst>
                <a:cxn ang="0">
                  <a:pos x="T0" y="T1"/>
                </a:cxn>
                <a:cxn ang="0">
                  <a:pos x="T2" y="T3"/>
                </a:cxn>
                <a:cxn ang="0">
                  <a:pos x="T4" y="T5"/>
                </a:cxn>
                <a:cxn ang="0">
                  <a:pos x="T6" y="T7"/>
                </a:cxn>
                <a:cxn ang="0">
                  <a:pos x="T8" y="T9"/>
                </a:cxn>
                <a:cxn ang="0">
                  <a:pos x="T10" y="T11"/>
                </a:cxn>
              </a:cxnLst>
              <a:rect l="0" t="0" r="r" b="b"/>
              <a:pathLst>
                <a:path w="363" h="363">
                  <a:moveTo>
                    <a:pt x="0" y="182"/>
                  </a:moveTo>
                  <a:cubicBezTo>
                    <a:pt x="0" y="82"/>
                    <a:pt x="81" y="0"/>
                    <a:pt x="181" y="0"/>
                  </a:cubicBezTo>
                  <a:cubicBezTo>
                    <a:pt x="282" y="0"/>
                    <a:pt x="363" y="82"/>
                    <a:pt x="363" y="182"/>
                  </a:cubicBezTo>
                  <a:cubicBezTo>
                    <a:pt x="363" y="182"/>
                    <a:pt x="363" y="182"/>
                    <a:pt x="363" y="182"/>
                  </a:cubicBezTo>
                  <a:cubicBezTo>
                    <a:pt x="363" y="282"/>
                    <a:pt x="282" y="363"/>
                    <a:pt x="181" y="363"/>
                  </a:cubicBezTo>
                  <a:cubicBezTo>
                    <a:pt x="81" y="363"/>
                    <a:pt x="0" y="282"/>
                    <a:pt x="0" y="182"/>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3" name="Freeform 17"/>
            <p:cNvSpPr>
              <a:spLocks/>
            </p:cNvSpPr>
            <p:nvPr/>
          </p:nvSpPr>
          <p:spPr bwMode="auto">
            <a:xfrm>
              <a:off x="3378" y="1958"/>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1"/>
                    <a:pt x="30" y="0"/>
                    <a:pt x="68" y="0"/>
                  </a:cubicBezTo>
                  <a:cubicBezTo>
                    <a:pt x="106" y="0"/>
                    <a:pt x="136" y="31"/>
                    <a:pt x="136" y="68"/>
                  </a:cubicBezTo>
                  <a:cubicBezTo>
                    <a:pt x="136" y="68"/>
                    <a:pt x="136" y="68"/>
                    <a:pt x="136" y="68"/>
                  </a:cubicBezTo>
                  <a:cubicBezTo>
                    <a:pt x="136" y="106"/>
                    <a:pt x="106" y="136"/>
                    <a:pt x="68" y="136"/>
                  </a:cubicBezTo>
                  <a:cubicBezTo>
                    <a:pt x="30"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4" name="Freeform 18"/>
            <p:cNvSpPr>
              <a:spLocks/>
            </p:cNvSpPr>
            <p:nvPr/>
          </p:nvSpPr>
          <p:spPr bwMode="auto">
            <a:xfrm>
              <a:off x="4285" y="1890"/>
              <a:ext cx="136" cy="136"/>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2"/>
                    <a:pt x="281"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5" name="Freeform 19"/>
            <p:cNvSpPr>
              <a:spLocks/>
            </p:cNvSpPr>
            <p:nvPr/>
          </p:nvSpPr>
          <p:spPr bwMode="auto">
            <a:xfrm>
              <a:off x="4285" y="1890"/>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0"/>
                    <a:pt x="31" y="0"/>
                    <a:pt x="68" y="0"/>
                  </a:cubicBezTo>
                  <a:cubicBezTo>
                    <a:pt x="106" y="0"/>
                    <a:pt x="136" y="30"/>
                    <a:pt x="136" y="68"/>
                  </a:cubicBezTo>
                  <a:cubicBezTo>
                    <a:pt x="136" y="68"/>
                    <a:pt x="136" y="68"/>
                    <a:pt x="136" y="68"/>
                  </a:cubicBezTo>
                  <a:cubicBezTo>
                    <a:pt x="136" y="106"/>
                    <a:pt x="106" y="136"/>
                    <a:pt x="68" y="136"/>
                  </a:cubicBezTo>
                  <a:cubicBezTo>
                    <a:pt x="31"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6" name="Freeform 20"/>
            <p:cNvSpPr>
              <a:spLocks noEditPoints="1"/>
            </p:cNvSpPr>
            <p:nvPr/>
          </p:nvSpPr>
          <p:spPr bwMode="auto">
            <a:xfrm>
              <a:off x="3027" y="2899"/>
              <a:ext cx="416" cy="68"/>
            </a:xfrm>
            <a:custGeom>
              <a:avLst/>
              <a:gdLst>
                <a:gd name="T0" fmla="*/ 0 w 1110"/>
                <a:gd name="T1" fmla="*/ 91 h 181"/>
                <a:gd name="T2" fmla="*/ 90 w 1110"/>
                <a:gd name="T3" fmla="*/ 181 h 181"/>
                <a:gd name="T4" fmla="*/ 181 w 1110"/>
                <a:gd name="T5" fmla="*/ 91 h 181"/>
                <a:gd name="T6" fmla="*/ 181 w 1110"/>
                <a:gd name="T7" fmla="*/ 91 h 181"/>
                <a:gd name="T8" fmla="*/ 90 w 1110"/>
                <a:gd name="T9" fmla="*/ 0 h 181"/>
                <a:gd name="T10" fmla="*/ 0 w 1110"/>
                <a:gd name="T11" fmla="*/ 91 h 181"/>
                <a:gd name="T12" fmla="*/ 934 w 1110"/>
                <a:gd name="T13" fmla="*/ 2 h 181"/>
                <a:gd name="T14" fmla="*/ 934 w 1110"/>
                <a:gd name="T15" fmla="*/ 178 h 181"/>
                <a:gd name="T16" fmla="*/ 1110 w 1110"/>
                <a:gd name="T17" fmla="*/ 98 h 181"/>
                <a:gd name="T18" fmla="*/ 934 w 1110"/>
                <a:gd name="T19" fmla="*/ 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0" h="181">
                  <a:moveTo>
                    <a:pt x="0" y="91"/>
                  </a:moveTo>
                  <a:cubicBezTo>
                    <a:pt x="0" y="141"/>
                    <a:pt x="40" y="181"/>
                    <a:pt x="90" y="181"/>
                  </a:cubicBezTo>
                  <a:cubicBezTo>
                    <a:pt x="140" y="181"/>
                    <a:pt x="181" y="141"/>
                    <a:pt x="181" y="91"/>
                  </a:cubicBezTo>
                  <a:cubicBezTo>
                    <a:pt x="181" y="91"/>
                    <a:pt x="181" y="91"/>
                    <a:pt x="181" y="91"/>
                  </a:cubicBezTo>
                  <a:cubicBezTo>
                    <a:pt x="181" y="41"/>
                    <a:pt x="140" y="0"/>
                    <a:pt x="90" y="0"/>
                  </a:cubicBezTo>
                  <a:cubicBezTo>
                    <a:pt x="40" y="0"/>
                    <a:pt x="0" y="41"/>
                    <a:pt x="0" y="91"/>
                  </a:cubicBezTo>
                  <a:close/>
                  <a:moveTo>
                    <a:pt x="934" y="2"/>
                  </a:moveTo>
                  <a:lnTo>
                    <a:pt x="934" y="178"/>
                  </a:lnTo>
                  <a:lnTo>
                    <a:pt x="1110" y="98"/>
                  </a:lnTo>
                  <a:lnTo>
                    <a:pt x="934" y="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7" name="Freeform 21"/>
            <p:cNvSpPr>
              <a:spLocks noEditPoints="1"/>
            </p:cNvSpPr>
            <p:nvPr/>
          </p:nvSpPr>
          <p:spPr bwMode="auto">
            <a:xfrm>
              <a:off x="3027" y="2899"/>
              <a:ext cx="416" cy="68"/>
            </a:xfrm>
            <a:custGeom>
              <a:avLst/>
              <a:gdLst>
                <a:gd name="T0" fmla="*/ 0 w 1110"/>
                <a:gd name="T1" fmla="*/ 91 h 181"/>
                <a:gd name="T2" fmla="*/ 90 w 1110"/>
                <a:gd name="T3" fmla="*/ 181 h 181"/>
                <a:gd name="T4" fmla="*/ 181 w 1110"/>
                <a:gd name="T5" fmla="*/ 91 h 181"/>
                <a:gd name="T6" fmla="*/ 181 w 1110"/>
                <a:gd name="T7" fmla="*/ 91 h 181"/>
                <a:gd name="T8" fmla="*/ 90 w 1110"/>
                <a:gd name="T9" fmla="*/ 0 h 181"/>
                <a:gd name="T10" fmla="*/ 0 w 1110"/>
                <a:gd name="T11" fmla="*/ 91 h 181"/>
                <a:gd name="T12" fmla="*/ 934 w 1110"/>
                <a:gd name="T13" fmla="*/ 2 h 181"/>
                <a:gd name="T14" fmla="*/ 934 w 1110"/>
                <a:gd name="T15" fmla="*/ 178 h 181"/>
                <a:gd name="T16" fmla="*/ 1110 w 1110"/>
                <a:gd name="T17" fmla="*/ 98 h 181"/>
                <a:gd name="T18" fmla="*/ 934 w 1110"/>
                <a:gd name="T19" fmla="*/ 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0" h="181">
                  <a:moveTo>
                    <a:pt x="0" y="91"/>
                  </a:moveTo>
                  <a:cubicBezTo>
                    <a:pt x="0" y="141"/>
                    <a:pt x="40" y="181"/>
                    <a:pt x="90" y="181"/>
                  </a:cubicBezTo>
                  <a:cubicBezTo>
                    <a:pt x="140" y="181"/>
                    <a:pt x="181" y="141"/>
                    <a:pt x="181" y="91"/>
                  </a:cubicBezTo>
                  <a:cubicBezTo>
                    <a:pt x="181" y="91"/>
                    <a:pt x="181" y="91"/>
                    <a:pt x="181" y="91"/>
                  </a:cubicBezTo>
                  <a:cubicBezTo>
                    <a:pt x="181" y="41"/>
                    <a:pt x="140" y="0"/>
                    <a:pt x="90" y="0"/>
                  </a:cubicBezTo>
                  <a:cubicBezTo>
                    <a:pt x="40" y="0"/>
                    <a:pt x="0" y="41"/>
                    <a:pt x="0" y="91"/>
                  </a:cubicBezTo>
                  <a:moveTo>
                    <a:pt x="934" y="2"/>
                  </a:moveTo>
                  <a:lnTo>
                    <a:pt x="934" y="178"/>
                  </a:lnTo>
                  <a:lnTo>
                    <a:pt x="1110" y="98"/>
                  </a:lnTo>
                  <a:lnTo>
                    <a:pt x="934" y="2"/>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8" name="Line 22"/>
            <p:cNvSpPr>
              <a:spLocks noChangeShapeType="1"/>
            </p:cNvSpPr>
            <p:nvPr/>
          </p:nvSpPr>
          <p:spPr bwMode="auto">
            <a:xfrm>
              <a:off x="3095" y="2936"/>
              <a:ext cx="282" cy="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9" name="Freeform 23"/>
            <p:cNvSpPr>
              <a:spLocks noEditPoints="1"/>
            </p:cNvSpPr>
            <p:nvPr/>
          </p:nvSpPr>
          <p:spPr bwMode="auto">
            <a:xfrm>
              <a:off x="2945" y="2896"/>
              <a:ext cx="538" cy="538"/>
            </a:xfrm>
            <a:custGeom>
              <a:avLst/>
              <a:gdLst>
                <a:gd name="T0" fmla="*/ 1401 w 1436"/>
                <a:gd name="T1" fmla="*/ 36 h 1435"/>
                <a:gd name="T2" fmla="*/ 1272 w 1436"/>
                <a:gd name="T3" fmla="*/ 36 h 1435"/>
                <a:gd name="T4" fmla="*/ 1272 w 1436"/>
                <a:gd name="T5" fmla="*/ 164 h 1435"/>
                <a:gd name="T6" fmla="*/ 1272 w 1436"/>
                <a:gd name="T7" fmla="*/ 164 h 1435"/>
                <a:gd name="T8" fmla="*/ 1401 w 1436"/>
                <a:gd name="T9" fmla="*/ 164 h 1435"/>
                <a:gd name="T10" fmla="*/ 1401 w 1436"/>
                <a:gd name="T11" fmla="*/ 36 h 1435"/>
                <a:gd name="T12" fmla="*/ 192 w 1436"/>
                <a:gd name="T13" fmla="*/ 1371 h 1435"/>
                <a:gd name="T14" fmla="*/ 64 w 1436"/>
                <a:gd name="T15" fmla="*/ 1243 h 1435"/>
                <a:gd name="T16" fmla="*/ 0 w 1436"/>
                <a:gd name="T17" fmla="*/ 1435 h 1435"/>
                <a:gd name="T18" fmla="*/ 192 w 1436"/>
                <a:gd name="T19" fmla="*/ 1371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6" h="1435">
                  <a:moveTo>
                    <a:pt x="1401" y="36"/>
                  </a:moveTo>
                  <a:cubicBezTo>
                    <a:pt x="1365" y="0"/>
                    <a:pt x="1308" y="0"/>
                    <a:pt x="1272" y="36"/>
                  </a:cubicBezTo>
                  <a:cubicBezTo>
                    <a:pt x="1237" y="71"/>
                    <a:pt x="1237" y="128"/>
                    <a:pt x="1272" y="164"/>
                  </a:cubicBezTo>
                  <a:cubicBezTo>
                    <a:pt x="1272" y="164"/>
                    <a:pt x="1272" y="164"/>
                    <a:pt x="1272" y="164"/>
                  </a:cubicBezTo>
                  <a:cubicBezTo>
                    <a:pt x="1308" y="199"/>
                    <a:pt x="1365" y="199"/>
                    <a:pt x="1401" y="164"/>
                  </a:cubicBezTo>
                  <a:cubicBezTo>
                    <a:pt x="1436" y="128"/>
                    <a:pt x="1436" y="71"/>
                    <a:pt x="1401" y="36"/>
                  </a:cubicBezTo>
                  <a:close/>
                  <a:moveTo>
                    <a:pt x="192" y="1371"/>
                  </a:moveTo>
                  <a:lnTo>
                    <a:pt x="64" y="1243"/>
                  </a:lnTo>
                  <a:lnTo>
                    <a:pt x="0" y="1435"/>
                  </a:lnTo>
                  <a:lnTo>
                    <a:pt x="192" y="13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30" name="Freeform 24"/>
            <p:cNvSpPr>
              <a:spLocks noEditPoints="1"/>
            </p:cNvSpPr>
            <p:nvPr/>
          </p:nvSpPr>
          <p:spPr bwMode="auto">
            <a:xfrm>
              <a:off x="2945" y="2896"/>
              <a:ext cx="538" cy="538"/>
            </a:xfrm>
            <a:custGeom>
              <a:avLst/>
              <a:gdLst>
                <a:gd name="T0" fmla="*/ 1401 w 1436"/>
                <a:gd name="T1" fmla="*/ 36 h 1435"/>
                <a:gd name="T2" fmla="*/ 1272 w 1436"/>
                <a:gd name="T3" fmla="*/ 36 h 1435"/>
                <a:gd name="T4" fmla="*/ 1272 w 1436"/>
                <a:gd name="T5" fmla="*/ 164 h 1435"/>
                <a:gd name="T6" fmla="*/ 1272 w 1436"/>
                <a:gd name="T7" fmla="*/ 164 h 1435"/>
                <a:gd name="T8" fmla="*/ 1401 w 1436"/>
                <a:gd name="T9" fmla="*/ 164 h 1435"/>
                <a:gd name="T10" fmla="*/ 1401 w 1436"/>
                <a:gd name="T11" fmla="*/ 36 h 1435"/>
                <a:gd name="T12" fmla="*/ 192 w 1436"/>
                <a:gd name="T13" fmla="*/ 1371 h 1435"/>
                <a:gd name="T14" fmla="*/ 64 w 1436"/>
                <a:gd name="T15" fmla="*/ 1243 h 1435"/>
                <a:gd name="T16" fmla="*/ 0 w 1436"/>
                <a:gd name="T17" fmla="*/ 1435 h 1435"/>
                <a:gd name="T18" fmla="*/ 192 w 1436"/>
                <a:gd name="T19" fmla="*/ 1371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6" h="1435">
                  <a:moveTo>
                    <a:pt x="1401" y="36"/>
                  </a:moveTo>
                  <a:cubicBezTo>
                    <a:pt x="1365" y="0"/>
                    <a:pt x="1308" y="0"/>
                    <a:pt x="1272" y="36"/>
                  </a:cubicBezTo>
                  <a:cubicBezTo>
                    <a:pt x="1237" y="71"/>
                    <a:pt x="1237" y="128"/>
                    <a:pt x="1272" y="164"/>
                  </a:cubicBezTo>
                  <a:cubicBezTo>
                    <a:pt x="1272" y="164"/>
                    <a:pt x="1272" y="164"/>
                    <a:pt x="1272" y="164"/>
                  </a:cubicBezTo>
                  <a:cubicBezTo>
                    <a:pt x="1308" y="199"/>
                    <a:pt x="1365" y="199"/>
                    <a:pt x="1401" y="164"/>
                  </a:cubicBezTo>
                  <a:cubicBezTo>
                    <a:pt x="1436" y="128"/>
                    <a:pt x="1436" y="71"/>
                    <a:pt x="1401" y="36"/>
                  </a:cubicBezTo>
                  <a:moveTo>
                    <a:pt x="192" y="1371"/>
                  </a:moveTo>
                  <a:lnTo>
                    <a:pt x="64" y="1243"/>
                  </a:lnTo>
                  <a:lnTo>
                    <a:pt x="0" y="1435"/>
                  </a:lnTo>
                  <a:lnTo>
                    <a:pt x="192" y="1371"/>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1" name="Line 25"/>
            <p:cNvSpPr>
              <a:spLocks noChangeShapeType="1"/>
            </p:cNvSpPr>
            <p:nvPr/>
          </p:nvSpPr>
          <p:spPr bwMode="auto">
            <a:xfrm flipH="1">
              <a:off x="2993" y="2960"/>
              <a:ext cx="426" cy="426"/>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264" name="Freeform 26"/>
            <p:cNvSpPr>
              <a:spLocks noEditPoints="1"/>
            </p:cNvSpPr>
            <p:nvPr/>
          </p:nvSpPr>
          <p:spPr bwMode="auto">
            <a:xfrm>
              <a:off x="2909" y="2024"/>
              <a:ext cx="546" cy="1446"/>
            </a:xfrm>
            <a:custGeom>
              <a:avLst/>
              <a:gdLst>
                <a:gd name="T0" fmla="*/ 72 w 1456"/>
                <a:gd name="T1" fmla="*/ 3841 h 3857"/>
                <a:gd name="T2" fmla="*/ 187 w 1456"/>
                <a:gd name="T3" fmla="*/ 3785 h 3857"/>
                <a:gd name="T4" fmla="*/ 132 w 1456"/>
                <a:gd name="T5" fmla="*/ 3670 h 3857"/>
                <a:gd name="T6" fmla="*/ 132 w 1456"/>
                <a:gd name="T7" fmla="*/ 3670 h 3857"/>
                <a:gd name="T8" fmla="*/ 17 w 1456"/>
                <a:gd name="T9" fmla="*/ 3725 h 3857"/>
                <a:gd name="T10" fmla="*/ 72 w 1456"/>
                <a:gd name="T11" fmla="*/ 3841 h 3857"/>
                <a:gd name="T12" fmla="*/ 1280 w 1456"/>
                <a:gd name="T13" fmla="*/ 144 h 3857"/>
                <a:gd name="T14" fmla="*/ 1456 w 1456"/>
                <a:gd name="T15" fmla="*/ 208 h 3857"/>
                <a:gd name="T16" fmla="*/ 1424 w 1456"/>
                <a:gd name="T17" fmla="*/ 0 h 3857"/>
                <a:gd name="T18" fmla="*/ 1280 w 1456"/>
                <a:gd name="T19" fmla="*/ 144 h 3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6" h="3857">
                  <a:moveTo>
                    <a:pt x="72" y="3841"/>
                  </a:moveTo>
                  <a:cubicBezTo>
                    <a:pt x="119" y="3857"/>
                    <a:pt x="171" y="3833"/>
                    <a:pt x="187" y="3785"/>
                  </a:cubicBezTo>
                  <a:cubicBezTo>
                    <a:pt x="204" y="3738"/>
                    <a:pt x="180" y="3686"/>
                    <a:pt x="132" y="3670"/>
                  </a:cubicBezTo>
                  <a:cubicBezTo>
                    <a:pt x="132" y="3670"/>
                    <a:pt x="132" y="3670"/>
                    <a:pt x="132" y="3670"/>
                  </a:cubicBezTo>
                  <a:cubicBezTo>
                    <a:pt x="85" y="3653"/>
                    <a:pt x="33" y="3678"/>
                    <a:pt x="17" y="3725"/>
                  </a:cubicBezTo>
                  <a:cubicBezTo>
                    <a:pt x="0" y="3772"/>
                    <a:pt x="24" y="3824"/>
                    <a:pt x="72" y="3841"/>
                  </a:cubicBezTo>
                  <a:close/>
                  <a:moveTo>
                    <a:pt x="1280" y="144"/>
                  </a:moveTo>
                  <a:lnTo>
                    <a:pt x="1456" y="208"/>
                  </a:lnTo>
                  <a:lnTo>
                    <a:pt x="1424" y="0"/>
                  </a:lnTo>
                  <a:lnTo>
                    <a:pt x="1280" y="14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1265" name="Freeform 27"/>
            <p:cNvSpPr>
              <a:spLocks noEditPoints="1"/>
            </p:cNvSpPr>
            <p:nvPr/>
          </p:nvSpPr>
          <p:spPr bwMode="auto">
            <a:xfrm>
              <a:off x="2909" y="2024"/>
              <a:ext cx="546" cy="1446"/>
            </a:xfrm>
            <a:custGeom>
              <a:avLst/>
              <a:gdLst>
                <a:gd name="T0" fmla="*/ 72 w 1456"/>
                <a:gd name="T1" fmla="*/ 3841 h 3857"/>
                <a:gd name="T2" fmla="*/ 187 w 1456"/>
                <a:gd name="T3" fmla="*/ 3785 h 3857"/>
                <a:gd name="T4" fmla="*/ 132 w 1456"/>
                <a:gd name="T5" fmla="*/ 3670 h 3857"/>
                <a:gd name="T6" fmla="*/ 132 w 1456"/>
                <a:gd name="T7" fmla="*/ 3670 h 3857"/>
                <a:gd name="T8" fmla="*/ 17 w 1456"/>
                <a:gd name="T9" fmla="*/ 3725 h 3857"/>
                <a:gd name="T10" fmla="*/ 72 w 1456"/>
                <a:gd name="T11" fmla="*/ 3841 h 3857"/>
                <a:gd name="T12" fmla="*/ 1280 w 1456"/>
                <a:gd name="T13" fmla="*/ 144 h 3857"/>
                <a:gd name="T14" fmla="*/ 1456 w 1456"/>
                <a:gd name="T15" fmla="*/ 208 h 3857"/>
                <a:gd name="T16" fmla="*/ 1424 w 1456"/>
                <a:gd name="T17" fmla="*/ 0 h 3857"/>
                <a:gd name="T18" fmla="*/ 1280 w 1456"/>
                <a:gd name="T19" fmla="*/ 144 h 3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6" h="3857">
                  <a:moveTo>
                    <a:pt x="72" y="3841"/>
                  </a:moveTo>
                  <a:cubicBezTo>
                    <a:pt x="119" y="3857"/>
                    <a:pt x="171" y="3833"/>
                    <a:pt x="187" y="3785"/>
                  </a:cubicBezTo>
                  <a:cubicBezTo>
                    <a:pt x="204" y="3738"/>
                    <a:pt x="180" y="3686"/>
                    <a:pt x="132" y="3670"/>
                  </a:cubicBezTo>
                  <a:cubicBezTo>
                    <a:pt x="132" y="3670"/>
                    <a:pt x="132" y="3670"/>
                    <a:pt x="132" y="3670"/>
                  </a:cubicBezTo>
                  <a:cubicBezTo>
                    <a:pt x="85" y="3653"/>
                    <a:pt x="33" y="3678"/>
                    <a:pt x="17" y="3725"/>
                  </a:cubicBezTo>
                  <a:cubicBezTo>
                    <a:pt x="0" y="3772"/>
                    <a:pt x="24" y="3824"/>
                    <a:pt x="72" y="3841"/>
                  </a:cubicBezTo>
                  <a:moveTo>
                    <a:pt x="1280" y="144"/>
                  </a:moveTo>
                  <a:lnTo>
                    <a:pt x="1456" y="208"/>
                  </a:lnTo>
                  <a:lnTo>
                    <a:pt x="1424" y="0"/>
                  </a:lnTo>
                  <a:lnTo>
                    <a:pt x="1280" y="144"/>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268" name="Line 28"/>
            <p:cNvSpPr>
              <a:spLocks noChangeShapeType="1"/>
            </p:cNvSpPr>
            <p:nvPr/>
          </p:nvSpPr>
          <p:spPr bwMode="auto">
            <a:xfrm flipV="1">
              <a:off x="2957" y="2090"/>
              <a:ext cx="468" cy="130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269" name="Freeform 29"/>
            <p:cNvSpPr>
              <a:spLocks noEditPoints="1"/>
            </p:cNvSpPr>
            <p:nvPr/>
          </p:nvSpPr>
          <p:spPr bwMode="auto">
            <a:xfrm>
              <a:off x="3047" y="1919"/>
              <a:ext cx="1345" cy="645"/>
            </a:xfrm>
            <a:custGeom>
              <a:avLst/>
              <a:gdLst>
                <a:gd name="T0" fmla="*/ 3566 w 3587"/>
                <a:gd name="T1" fmla="*/ 65 h 1719"/>
                <a:gd name="T2" fmla="*/ 3445 w 3587"/>
                <a:gd name="T3" fmla="*/ 21 h 1719"/>
                <a:gd name="T4" fmla="*/ 3401 w 3587"/>
                <a:gd name="T5" fmla="*/ 142 h 1719"/>
                <a:gd name="T6" fmla="*/ 3401 w 3587"/>
                <a:gd name="T7" fmla="*/ 142 h 1719"/>
                <a:gd name="T8" fmla="*/ 3522 w 3587"/>
                <a:gd name="T9" fmla="*/ 186 h 1719"/>
                <a:gd name="T10" fmla="*/ 3566 w 3587"/>
                <a:gd name="T11" fmla="*/ 65 h 1719"/>
                <a:gd name="T12" fmla="*/ 208 w 3587"/>
                <a:gd name="T13" fmla="*/ 1719 h 1719"/>
                <a:gd name="T14" fmla="*/ 128 w 3587"/>
                <a:gd name="T15" fmla="*/ 1559 h 1719"/>
                <a:gd name="T16" fmla="*/ 0 w 3587"/>
                <a:gd name="T17" fmla="*/ 1719 h 1719"/>
                <a:gd name="T18" fmla="*/ 208 w 3587"/>
                <a:gd name="T19" fmla="*/ 171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7" h="1719">
                  <a:moveTo>
                    <a:pt x="3566" y="65"/>
                  </a:moveTo>
                  <a:cubicBezTo>
                    <a:pt x="3544" y="20"/>
                    <a:pt x="3490" y="0"/>
                    <a:pt x="3445" y="21"/>
                  </a:cubicBezTo>
                  <a:cubicBezTo>
                    <a:pt x="3400" y="42"/>
                    <a:pt x="3380" y="96"/>
                    <a:pt x="3401" y="142"/>
                  </a:cubicBezTo>
                  <a:cubicBezTo>
                    <a:pt x="3401" y="142"/>
                    <a:pt x="3401" y="142"/>
                    <a:pt x="3401" y="142"/>
                  </a:cubicBezTo>
                  <a:cubicBezTo>
                    <a:pt x="3422" y="187"/>
                    <a:pt x="3476" y="207"/>
                    <a:pt x="3522" y="186"/>
                  </a:cubicBezTo>
                  <a:cubicBezTo>
                    <a:pt x="3567" y="165"/>
                    <a:pt x="3587" y="111"/>
                    <a:pt x="3566" y="65"/>
                  </a:cubicBezTo>
                  <a:close/>
                  <a:moveTo>
                    <a:pt x="208" y="1719"/>
                  </a:moveTo>
                  <a:lnTo>
                    <a:pt x="128" y="1559"/>
                  </a:lnTo>
                  <a:lnTo>
                    <a:pt x="0" y="1719"/>
                  </a:lnTo>
                  <a:lnTo>
                    <a:pt x="208" y="171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1270" name="Freeform 30"/>
            <p:cNvSpPr>
              <a:spLocks noEditPoints="1"/>
            </p:cNvSpPr>
            <p:nvPr/>
          </p:nvSpPr>
          <p:spPr bwMode="auto">
            <a:xfrm>
              <a:off x="3047" y="1919"/>
              <a:ext cx="1345" cy="645"/>
            </a:xfrm>
            <a:custGeom>
              <a:avLst/>
              <a:gdLst>
                <a:gd name="T0" fmla="*/ 3566 w 3587"/>
                <a:gd name="T1" fmla="*/ 65 h 1719"/>
                <a:gd name="T2" fmla="*/ 3445 w 3587"/>
                <a:gd name="T3" fmla="*/ 21 h 1719"/>
                <a:gd name="T4" fmla="*/ 3401 w 3587"/>
                <a:gd name="T5" fmla="*/ 142 h 1719"/>
                <a:gd name="T6" fmla="*/ 3401 w 3587"/>
                <a:gd name="T7" fmla="*/ 142 h 1719"/>
                <a:gd name="T8" fmla="*/ 3522 w 3587"/>
                <a:gd name="T9" fmla="*/ 186 h 1719"/>
                <a:gd name="T10" fmla="*/ 3566 w 3587"/>
                <a:gd name="T11" fmla="*/ 65 h 1719"/>
                <a:gd name="T12" fmla="*/ 208 w 3587"/>
                <a:gd name="T13" fmla="*/ 1719 h 1719"/>
                <a:gd name="T14" fmla="*/ 128 w 3587"/>
                <a:gd name="T15" fmla="*/ 1559 h 1719"/>
                <a:gd name="T16" fmla="*/ 0 w 3587"/>
                <a:gd name="T17" fmla="*/ 1719 h 1719"/>
                <a:gd name="T18" fmla="*/ 208 w 3587"/>
                <a:gd name="T19" fmla="*/ 171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7" h="1719">
                  <a:moveTo>
                    <a:pt x="3566" y="65"/>
                  </a:moveTo>
                  <a:cubicBezTo>
                    <a:pt x="3544" y="20"/>
                    <a:pt x="3490" y="0"/>
                    <a:pt x="3445" y="21"/>
                  </a:cubicBezTo>
                  <a:cubicBezTo>
                    <a:pt x="3400" y="42"/>
                    <a:pt x="3380" y="96"/>
                    <a:pt x="3401" y="142"/>
                  </a:cubicBezTo>
                  <a:cubicBezTo>
                    <a:pt x="3401" y="142"/>
                    <a:pt x="3401" y="142"/>
                    <a:pt x="3401" y="142"/>
                  </a:cubicBezTo>
                  <a:cubicBezTo>
                    <a:pt x="3422" y="187"/>
                    <a:pt x="3476" y="207"/>
                    <a:pt x="3522" y="186"/>
                  </a:cubicBezTo>
                  <a:cubicBezTo>
                    <a:pt x="3567" y="165"/>
                    <a:pt x="3587" y="111"/>
                    <a:pt x="3566" y="65"/>
                  </a:cubicBezTo>
                  <a:moveTo>
                    <a:pt x="208" y="1719"/>
                  </a:moveTo>
                  <a:lnTo>
                    <a:pt x="128" y="1559"/>
                  </a:lnTo>
                  <a:lnTo>
                    <a:pt x="0" y="1719"/>
                  </a:lnTo>
                  <a:lnTo>
                    <a:pt x="208" y="1719"/>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271" name="Line 31"/>
            <p:cNvSpPr>
              <a:spLocks noChangeShapeType="1"/>
            </p:cNvSpPr>
            <p:nvPr/>
          </p:nvSpPr>
          <p:spPr bwMode="auto">
            <a:xfrm flipH="1">
              <a:off x="3113" y="1970"/>
              <a:ext cx="1212" cy="564"/>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272" name="Freeform 32"/>
            <p:cNvSpPr>
              <a:spLocks noEditPoints="1"/>
            </p:cNvSpPr>
            <p:nvPr/>
          </p:nvSpPr>
          <p:spPr bwMode="auto">
            <a:xfrm>
              <a:off x="3411" y="1928"/>
              <a:ext cx="944" cy="133"/>
            </a:xfrm>
            <a:custGeom>
              <a:avLst/>
              <a:gdLst>
                <a:gd name="T0" fmla="*/ 4 w 2518"/>
                <a:gd name="T1" fmla="*/ 269 h 356"/>
                <a:gd name="T2" fmla="*/ 101 w 2518"/>
                <a:gd name="T3" fmla="*/ 352 h 356"/>
                <a:gd name="T4" fmla="*/ 185 w 2518"/>
                <a:gd name="T5" fmla="*/ 255 h 356"/>
                <a:gd name="T6" fmla="*/ 185 w 2518"/>
                <a:gd name="T7" fmla="*/ 255 h 356"/>
                <a:gd name="T8" fmla="*/ 88 w 2518"/>
                <a:gd name="T9" fmla="*/ 171 h 356"/>
                <a:gd name="T10" fmla="*/ 4 w 2518"/>
                <a:gd name="T11" fmla="*/ 269 h 356"/>
                <a:gd name="T12" fmla="*/ 2326 w 2518"/>
                <a:gd name="T13" fmla="*/ 0 h 356"/>
                <a:gd name="T14" fmla="*/ 2342 w 2518"/>
                <a:gd name="T15" fmla="*/ 192 h 356"/>
                <a:gd name="T16" fmla="*/ 2518 w 2518"/>
                <a:gd name="T17" fmla="*/ 80 h 356"/>
                <a:gd name="T18" fmla="*/ 2326 w 2518"/>
                <a:gd name="T19"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8" h="356">
                  <a:moveTo>
                    <a:pt x="4" y="269"/>
                  </a:moveTo>
                  <a:cubicBezTo>
                    <a:pt x="8" y="319"/>
                    <a:pt x="51" y="356"/>
                    <a:pt x="101" y="352"/>
                  </a:cubicBezTo>
                  <a:cubicBezTo>
                    <a:pt x="151" y="349"/>
                    <a:pt x="189" y="305"/>
                    <a:pt x="185" y="255"/>
                  </a:cubicBezTo>
                  <a:cubicBezTo>
                    <a:pt x="185" y="255"/>
                    <a:pt x="185" y="255"/>
                    <a:pt x="185" y="255"/>
                  </a:cubicBezTo>
                  <a:cubicBezTo>
                    <a:pt x="181" y="205"/>
                    <a:pt x="138" y="168"/>
                    <a:pt x="88" y="171"/>
                  </a:cubicBezTo>
                  <a:cubicBezTo>
                    <a:pt x="38" y="175"/>
                    <a:pt x="0" y="219"/>
                    <a:pt x="4" y="269"/>
                  </a:cubicBezTo>
                  <a:close/>
                  <a:moveTo>
                    <a:pt x="2326" y="0"/>
                  </a:moveTo>
                  <a:lnTo>
                    <a:pt x="2342" y="192"/>
                  </a:lnTo>
                  <a:lnTo>
                    <a:pt x="2518" y="80"/>
                  </a:lnTo>
                  <a:lnTo>
                    <a:pt x="232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1273" name="Freeform 33"/>
            <p:cNvSpPr>
              <a:spLocks noEditPoints="1"/>
            </p:cNvSpPr>
            <p:nvPr/>
          </p:nvSpPr>
          <p:spPr bwMode="auto">
            <a:xfrm>
              <a:off x="3411" y="1928"/>
              <a:ext cx="944" cy="133"/>
            </a:xfrm>
            <a:custGeom>
              <a:avLst/>
              <a:gdLst>
                <a:gd name="T0" fmla="*/ 4 w 2518"/>
                <a:gd name="T1" fmla="*/ 269 h 356"/>
                <a:gd name="T2" fmla="*/ 101 w 2518"/>
                <a:gd name="T3" fmla="*/ 352 h 356"/>
                <a:gd name="T4" fmla="*/ 185 w 2518"/>
                <a:gd name="T5" fmla="*/ 255 h 356"/>
                <a:gd name="T6" fmla="*/ 185 w 2518"/>
                <a:gd name="T7" fmla="*/ 255 h 356"/>
                <a:gd name="T8" fmla="*/ 88 w 2518"/>
                <a:gd name="T9" fmla="*/ 171 h 356"/>
                <a:gd name="T10" fmla="*/ 4 w 2518"/>
                <a:gd name="T11" fmla="*/ 269 h 356"/>
                <a:gd name="T12" fmla="*/ 2326 w 2518"/>
                <a:gd name="T13" fmla="*/ 0 h 356"/>
                <a:gd name="T14" fmla="*/ 2342 w 2518"/>
                <a:gd name="T15" fmla="*/ 192 h 356"/>
                <a:gd name="T16" fmla="*/ 2518 w 2518"/>
                <a:gd name="T17" fmla="*/ 80 h 356"/>
                <a:gd name="T18" fmla="*/ 2326 w 2518"/>
                <a:gd name="T19"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8" h="356">
                  <a:moveTo>
                    <a:pt x="4" y="269"/>
                  </a:moveTo>
                  <a:cubicBezTo>
                    <a:pt x="8" y="319"/>
                    <a:pt x="51" y="356"/>
                    <a:pt x="101" y="352"/>
                  </a:cubicBezTo>
                  <a:cubicBezTo>
                    <a:pt x="151" y="349"/>
                    <a:pt x="189" y="305"/>
                    <a:pt x="185" y="255"/>
                  </a:cubicBezTo>
                  <a:cubicBezTo>
                    <a:pt x="185" y="255"/>
                    <a:pt x="185" y="255"/>
                    <a:pt x="185" y="255"/>
                  </a:cubicBezTo>
                  <a:cubicBezTo>
                    <a:pt x="181" y="205"/>
                    <a:pt x="138" y="168"/>
                    <a:pt x="88" y="171"/>
                  </a:cubicBezTo>
                  <a:cubicBezTo>
                    <a:pt x="38" y="175"/>
                    <a:pt x="0" y="219"/>
                    <a:pt x="4" y="269"/>
                  </a:cubicBezTo>
                  <a:moveTo>
                    <a:pt x="2326" y="0"/>
                  </a:moveTo>
                  <a:lnTo>
                    <a:pt x="2342" y="192"/>
                  </a:lnTo>
                  <a:lnTo>
                    <a:pt x="2518" y="80"/>
                  </a:lnTo>
                  <a:lnTo>
                    <a:pt x="2326" y="0"/>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274" name="Line 34"/>
            <p:cNvSpPr>
              <a:spLocks noChangeShapeType="1"/>
            </p:cNvSpPr>
            <p:nvPr/>
          </p:nvSpPr>
          <p:spPr bwMode="auto">
            <a:xfrm flipV="1">
              <a:off x="3479" y="1964"/>
              <a:ext cx="804" cy="6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275" name="Rectangle 35"/>
            <p:cNvSpPr>
              <a:spLocks noChangeArrowheads="1"/>
            </p:cNvSpPr>
            <p:nvPr/>
          </p:nvSpPr>
          <p:spPr bwMode="auto">
            <a:xfrm>
              <a:off x="2711" y="2480"/>
              <a:ext cx="336" cy="16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1276" name="Rectangle 36"/>
            <p:cNvSpPr>
              <a:spLocks noChangeArrowheads="1"/>
            </p:cNvSpPr>
            <p:nvPr/>
          </p:nvSpPr>
          <p:spPr bwMode="auto">
            <a:xfrm>
              <a:off x="2711" y="2480"/>
              <a:ext cx="336" cy="168"/>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277" name="Rectangle 37"/>
            <p:cNvSpPr>
              <a:spLocks noChangeArrowheads="1"/>
            </p:cNvSpPr>
            <p:nvPr/>
          </p:nvSpPr>
          <p:spPr bwMode="auto">
            <a:xfrm>
              <a:off x="2753" y="2522"/>
              <a:ext cx="31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Deposito</a:t>
              </a:r>
              <a:endParaRPr kumimoji="0" lang="es-EC" sz="1800" b="0" i="0" u="none" strike="noStrike" cap="none" normalizeH="0" baseline="0" smtClean="0">
                <a:ln>
                  <a:noFill/>
                </a:ln>
                <a:solidFill>
                  <a:schemeClr val="tx1"/>
                </a:solidFill>
                <a:effectLst/>
                <a:latin typeface="Arial" pitchFamily="34" charset="0"/>
              </a:endParaRPr>
            </a:p>
          </p:txBody>
        </p:sp>
      </p:grpSp>
      <p:sp>
        <p:nvSpPr>
          <p:cNvPr id="46" name="3 Título"/>
          <p:cNvSpPr txBox="1">
            <a:spLocks/>
          </p:cNvSpPr>
          <p:nvPr/>
        </p:nvSpPr>
        <p:spPr>
          <a:xfrm>
            <a:off x="7025363" y="5892363"/>
            <a:ext cx="1180751" cy="54387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smtClean="0">
                <a:latin typeface="Eras Medium ITC" pitchFamily="34" charset="0"/>
              </a:rPr>
              <a:t>VMC</a:t>
            </a:r>
            <a:endParaRPr lang="es-ES" sz="3200" dirty="0"/>
          </a:p>
        </p:txBody>
      </p:sp>
      <p:sp>
        <p:nvSpPr>
          <p:cNvPr id="11281" name="11280 Flecha izquierda y derecha"/>
          <p:cNvSpPr/>
          <p:nvPr/>
        </p:nvSpPr>
        <p:spPr>
          <a:xfrm>
            <a:off x="3851920" y="3243628"/>
            <a:ext cx="886033" cy="351908"/>
          </a:xfrm>
          <a:prstGeom prst="leftRightArrow">
            <a:avLst/>
          </a:prstGeom>
          <a:solidFill>
            <a:srgbClr val="FFFF00"/>
          </a:solidFill>
          <a:ln>
            <a:solidFill>
              <a:schemeClr val="tx1"/>
            </a:solidFill>
          </a:ln>
        </p:spPr>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p:spTree>
    <p:extLst>
      <p:ext uri="{BB962C8B-B14F-4D97-AF65-F5344CB8AC3E}">
        <p14:creationId xmlns:p14="http://schemas.microsoft.com/office/powerpoint/2010/main" val="3984712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p:cNvCxnSpPr/>
          <p:nvPr/>
        </p:nvCxnSpPr>
        <p:spPr>
          <a:xfrm flipH="1">
            <a:off x="1187624" y="1290641"/>
            <a:ext cx="7344816" cy="0"/>
          </a:xfrm>
          <a:prstGeom prst="line">
            <a:avLst/>
          </a:prstGeom>
        </p:spPr>
        <p:style>
          <a:lnRef idx="3">
            <a:schemeClr val="accent6"/>
          </a:lnRef>
          <a:fillRef idx="0">
            <a:schemeClr val="accent6"/>
          </a:fillRef>
          <a:effectRef idx="2">
            <a:schemeClr val="accent6"/>
          </a:effectRef>
          <a:fontRef idx="minor">
            <a:schemeClr val="tx1"/>
          </a:fontRef>
        </p:style>
      </p:cxnSp>
      <p:sp>
        <p:nvSpPr>
          <p:cNvPr id="8" name="3 Título"/>
          <p:cNvSpPr>
            <a:spLocks noGrp="1"/>
          </p:cNvSpPr>
          <p:nvPr>
            <p:ph type="title"/>
          </p:nvPr>
        </p:nvSpPr>
        <p:spPr>
          <a:xfrm>
            <a:off x="1259632" y="260648"/>
            <a:ext cx="7920880" cy="957985"/>
          </a:xfrm>
        </p:spPr>
        <p:txBody>
          <a:bodyPr>
            <a:noAutofit/>
          </a:bodyPr>
          <a:lstStyle/>
          <a:p>
            <a:r>
              <a:rPr lang="es-EC" sz="3800" b="1" dirty="0" smtClean="0">
                <a:latin typeface="Eras Medium ITC" pitchFamily="34" charset="0"/>
              </a:rPr>
              <a:t>Funciones que permiten modificar la estructura de la solución</a:t>
            </a:r>
            <a:endParaRPr lang="es-ES" sz="3800" dirty="0"/>
          </a:p>
        </p:txBody>
      </p:sp>
      <mc:AlternateContent xmlns:mc="http://schemas.openxmlformats.org/markup-compatibility/2006" xmlns:a14="http://schemas.microsoft.com/office/drawing/2010/main">
        <mc:Choice Requires="a14">
          <p:sp>
            <p:nvSpPr>
              <p:cNvPr id="12" name="11 Rectángulo"/>
              <p:cNvSpPr/>
              <p:nvPr/>
            </p:nvSpPr>
            <p:spPr>
              <a:xfrm>
                <a:off x="722288" y="1743348"/>
                <a:ext cx="7776864" cy="2088232"/>
              </a:xfrm>
              <a:prstGeom prst="rect">
                <a:avLst/>
              </a:prstGeom>
            </p:spPr>
            <p:style>
              <a:lnRef idx="2">
                <a:schemeClr val="accent2"/>
              </a:lnRef>
              <a:fillRef idx="1">
                <a:schemeClr val="lt1"/>
              </a:fillRef>
              <a:effectRef idx="0">
                <a:schemeClr val="accent2"/>
              </a:effectRef>
              <a:fontRef idx="minor">
                <a:schemeClr val="dk1"/>
              </a:fontRef>
            </p:style>
            <p:txBody>
              <a:bodyPr wrap="square">
                <a:noAutofit/>
              </a:bodyPr>
              <a:lstStyle/>
              <a:p>
                <a:pPr/>
                <a14:m>
                  <m:oMathPara xmlns:m="http://schemas.openxmlformats.org/officeDocument/2006/math">
                    <m:oMathParaPr>
                      <m:jc m:val="centerGroup"/>
                    </m:oMathParaPr>
                    <m:oMath xmlns:m="http://schemas.openxmlformats.org/officeDocument/2006/math">
                      <m:r>
                        <a:rPr lang="es-ES" sz="2400" b="1" i="1" smtClean="0">
                          <a:latin typeface="Cambria Math"/>
                        </a:rPr>
                        <m:t>𝑪𝒂𝒎𝒃𝒊𝒂𝑵𝒐𝒅𝒐</m:t>
                      </m:r>
                      <m:r>
                        <a:rPr lang="es-ES" sz="2400" b="1" i="1">
                          <a:latin typeface="Cambria Math"/>
                        </a:rPr>
                        <m:t>[</m:t>
                      </m:r>
                      <m:r>
                        <a:rPr lang="es-ES" sz="2400" b="1" i="1">
                          <a:latin typeface="Cambria Math"/>
                        </a:rPr>
                        <m:t>𝑪𝒂𝒎𝒊𝒏𝒐</m:t>
                      </m:r>
                      <m:r>
                        <a:rPr lang="es-ES" sz="2400" b="1" i="1" smtClean="0">
                          <a:latin typeface="Cambria Math"/>
                        </a:rPr>
                        <m:t>,</m:t>
                      </m:r>
                      <m:r>
                        <a:rPr lang="es-ES" sz="2400" b="1" i="1" smtClean="0">
                          <a:latin typeface="Cambria Math"/>
                        </a:rPr>
                        <m:t>𝑪𝒂𝒑</m:t>
                      </m:r>
                      <m:r>
                        <a:rPr lang="es-ES" sz="2400" b="1" i="1" smtClean="0">
                          <a:latin typeface="Cambria Math"/>
                        </a:rPr>
                        <m:t>,</m:t>
                      </m:r>
                      <m:r>
                        <a:rPr lang="es-ES" sz="2400" b="1" i="1" smtClean="0">
                          <a:latin typeface="Cambria Math"/>
                        </a:rPr>
                        <m:t>𝑫𝒆𝒔𝒕𝒊𝒏𝒐</m:t>
                      </m:r>
                      <m:r>
                        <a:rPr lang="es-ES" sz="2400" b="1" i="1">
                          <a:latin typeface="Cambria Math"/>
                        </a:rPr>
                        <m:t>]</m:t>
                      </m:r>
                    </m:oMath>
                  </m:oMathPara>
                </a14:m>
                <a:endParaRPr lang="es-EC" sz="2400" b="1" dirty="0">
                  <a:latin typeface="Eras Medium ITC" pitchFamily="34" charset="0"/>
                </a:endParaRPr>
              </a:p>
              <a:p>
                <a:r>
                  <a:rPr lang="es-ES" sz="2000" dirty="0" smtClean="0">
                    <a:latin typeface="Eras Medium ITC" pitchFamily="34" charset="0"/>
                  </a:rPr>
                  <a:t>Por </a:t>
                </a:r>
                <a:r>
                  <a:rPr lang="es-ES" sz="2000" dirty="0">
                    <a:latin typeface="Eras Medium ITC" pitchFamily="34" charset="0"/>
                  </a:rPr>
                  <a:t>ejemplo considere el </a:t>
                </a:r>
                <a:r>
                  <a:rPr lang="es-ES" sz="2000" dirty="0" smtClean="0">
                    <a:latin typeface="Eras Medium ITC" pitchFamily="34" charset="0"/>
                  </a:rPr>
                  <a:t>camino:</a:t>
                </a:r>
              </a:p>
              <a:p>
                <a14:m>
                  <m:oMath xmlns:m="http://schemas.openxmlformats.org/officeDocument/2006/math">
                    <m:r>
                      <m:rPr>
                        <m:nor/>
                      </m:rPr>
                      <a:rPr lang="es-ES" sz="1600" b="1">
                        <a:latin typeface="Eras Medium ITC" pitchFamily="34" charset="0"/>
                      </a:rPr>
                      <m:t>C</m:t>
                    </m:r>
                    <m:r>
                      <m:rPr>
                        <m:nor/>
                      </m:rPr>
                      <a:rPr lang="es-ES" sz="1600" b="1">
                        <a:latin typeface="Eras Medium ITC" pitchFamily="34" charset="0"/>
                      </a:rPr>
                      <m:t>={</m:t>
                    </m:r>
                    <m:d>
                      <m:dPr>
                        <m:begChr m:val="{"/>
                        <m:endChr m:val="}"/>
                        <m:ctrlPr>
                          <a:rPr lang="es-EC" sz="1600" b="1" i="1">
                            <a:latin typeface="Cambria Math"/>
                          </a:rPr>
                        </m:ctrlPr>
                      </m:dPr>
                      <m:e>
                        <m:r>
                          <m:rPr>
                            <m:nor/>
                          </m:rPr>
                          <a:rPr lang="es-ES" sz="1600" b="1">
                            <a:latin typeface="Eras Medium ITC" pitchFamily="34" charset="0"/>
                          </a:rPr>
                          <m:t>Bodega</m:t>
                        </m:r>
                        <m:r>
                          <m:rPr>
                            <m:nor/>
                          </m:rPr>
                          <a:rPr lang="es-ES" sz="1600" b="1">
                            <a:latin typeface="Eras Medium ITC" pitchFamily="34" charset="0"/>
                          </a:rPr>
                          <m:t>,</m:t>
                        </m:r>
                        <m:r>
                          <m:rPr>
                            <m:nor/>
                          </m:rPr>
                          <a:rPr lang="es-ES" sz="1600" b="1">
                            <a:latin typeface="Eras Medium ITC" pitchFamily="34" charset="0"/>
                          </a:rPr>
                          <m:t>Origen</m:t>
                        </m:r>
                        <m:r>
                          <m:rPr>
                            <m:nor/>
                          </m:rPr>
                          <a:rPr lang="es-ES" sz="1600" b="1">
                            <a:latin typeface="Eras Medium ITC" pitchFamily="34" charset="0"/>
                          </a:rPr>
                          <m:t>1</m:t>
                        </m:r>
                      </m:e>
                    </m:d>
                    <m:r>
                      <m:rPr>
                        <m:nor/>
                      </m:rPr>
                      <a:rPr lang="es-ES" sz="1600" b="1">
                        <a:latin typeface="Eras Medium ITC" pitchFamily="34" charset="0"/>
                      </a:rPr>
                      <m:t>,</m:t>
                    </m:r>
                    <m:r>
                      <m:rPr>
                        <m:nor/>
                      </m:rPr>
                      <a:rPr lang="es-ES" sz="1600" b="1">
                        <a:latin typeface="Eras Medium ITC" pitchFamily="34" charset="0"/>
                      </a:rPr>
                      <m:t>Nod</m:t>
                    </m:r>
                    <m:r>
                      <m:rPr>
                        <m:nor/>
                      </m:rPr>
                      <a:rPr lang="es-ES" sz="1600" b="1">
                        <a:latin typeface="Eras Medium ITC" pitchFamily="34" charset="0"/>
                      </a:rPr>
                      <m:t>1,</m:t>
                    </m:r>
                    <m:r>
                      <m:rPr>
                        <m:nor/>
                      </m:rPr>
                      <a:rPr lang="es-ES" sz="1600" b="1" smtClean="0">
                        <a:solidFill>
                          <a:srgbClr val="FF0000"/>
                        </a:solidFill>
                        <a:latin typeface="Eras Medium ITC" pitchFamily="34" charset="0"/>
                      </a:rPr>
                      <m:t>Nod</m:t>
                    </m:r>
                    <m:r>
                      <m:rPr>
                        <m:nor/>
                      </m:rPr>
                      <a:rPr lang="es-ES" sz="1600" b="1" smtClean="0">
                        <a:solidFill>
                          <a:srgbClr val="FF0000"/>
                        </a:solidFill>
                        <a:latin typeface="Eras Medium ITC" pitchFamily="34" charset="0"/>
                      </a:rPr>
                      <m:t>2,</m:t>
                    </m:r>
                    <m:d>
                      <m:dPr>
                        <m:begChr m:val="{"/>
                        <m:endChr m:val="}"/>
                        <m:ctrlPr>
                          <a:rPr lang="es-EC" sz="1600" b="1" i="1">
                            <a:latin typeface="Cambria Math"/>
                          </a:rPr>
                        </m:ctrlPr>
                      </m:dPr>
                      <m:e>
                        <m:r>
                          <m:rPr>
                            <m:nor/>
                          </m:rPr>
                          <a:rPr lang="es-ES" sz="1600" b="1">
                            <a:latin typeface="Eras Medium ITC" pitchFamily="34" charset="0"/>
                          </a:rPr>
                          <m:t>Bodega</m:t>
                        </m:r>
                        <m:r>
                          <m:rPr>
                            <m:nor/>
                          </m:rPr>
                          <a:rPr lang="es-ES" sz="1600" b="1">
                            <a:latin typeface="Eras Medium ITC" pitchFamily="34" charset="0"/>
                          </a:rPr>
                          <m:t>,</m:t>
                        </m:r>
                        <m:r>
                          <m:rPr>
                            <m:nor/>
                          </m:rPr>
                          <a:rPr lang="es-ES" sz="1600" b="1">
                            <a:latin typeface="Eras Medium ITC" pitchFamily="34" charset="0"/>
                          </a:rPr>
                          <m:t>Origen</m:t>
                        </m:r>
                        <m:r>
                          <m:rPr>
                            <m:nor/>
                          </m:rPr>
                          <a:rPr lang="es-ES" sz="1600" b="1">
                            <a:latin typeface="Eras Medium ITC" pitchFamily="34" charset="0"/>
                          </a:rPr>
                          <m:t>2</m:t>
                        </m:r>
                      </m:e>
                    </m:d>
                    <m:r>
                      <m:rPr>
                        <m:nor/>
                      </m:rPr>
                      <a:rPr lang="es-ES" sz="1600" b="1">
                        <a:latin typeface="Eras Medium ITC" pitchFamily="34" charset="0"/>
                      </a:rPr>
                      <m:t>,</m:t>
                    </m:r>
                    <m:r>
                      <m:rPr>
                        <m:nor/>
                      </m:rPr>
                      <a:rPr lang="es-ES" sz="1600" b="1" smtClean="0">
                        <a:solidFill>
                          <a:srgbClr val="00B050"/>
                        </a:solidFill>
                        <a:latin typeface="Eras Medium ITC" pitchFamily="34" charset="0"/>
                      </a:rPr>
                      <m:t>Nod</m:t>
                    </m:r>
                    <m:r>
                      <m:rPr>
                        <m:nor/>
                      </m:rPr>
                      <a:rPr lang="es-ES" sz="1600" b="1" smtClean="0">
                        <a:solidFill>
                          <a:srgbClr val="00B050"/>
                        </a:solidFill>
                        <a:latin typeface="Eras Medium ITC" pitchFamily="34" charset="0"/>
                      </a:rPr>
                      <m:t>3,</m:t>
                    </m:r>
                    <m:r>
                      <m:rPr>
                        <m:nor/>
                      </m:rPr>
                      <a:rPr lang="es-ES" sz="1600" b="1">
                        <a:latin typeface="Eras Medium ITC" pitchFamily="34" charset="0"/>
                      </a:rPr>
                      <m:t>Nod</m:t>
                    </m:r>
                    <m:r>
                      <m:rPr>
                        <m:nor/>
                      </m:rPr>
                      <a:rPr lang="es-ES" sz="1600" b="1">
                        <a:latin typeface="Eras Medium ITC" pitchFamily="34" charset="0"/>
                      </a:rPr>
                      <m:t>4}</m:t>
                    </m:r>
                  </m:oMath>
                </a14:m>
                <a:r>
                  <a:rPr lang="es-ES" sz="1600" b="1" dirty="0">
                    <a:latin typeface="Eras Medium ITC" pitchFamily="34" charset="0"/>
                  </a:rPr>
                  <a:t>. </a:t>
                </a:r>
                <a:endParaRPr lang="es-EC" sz="1600" b="1" dirty="0">
                  <a:latin typeface="Eras Medium ITC" pitchFamily="34" charset="0"/>
                </a:endParaRPr>
              </a:p>
              <a:p>
                <a:r>
                  <a:rPr lang="es-ES" sz="2000" dirty="0" smtClean="0">
                    <a:latin typeface="Eras Medium ITC" pitchFamily="34" charset="0"/>
                  </a:rPr>
                  <a:t>Entonces</a:t>
                </a:r>
              </a:p>
              <a:p>
                <a:pPr algn="ctr"/>
                <a14:m>
                  <m:oMath xmlns:m="http://schemas.openxmlformats.org/officeDocument/2006/math">
                    <m:r>
                      <a:rPr lang="es-ES" sz="1600" b="1" i="1" smtClean="0">
                        <a:latin typeface="Cambria Math"/>
                      </a:rPr>
                      <m:t>𝑪𝒂𝒎𝒃𝒊𝒂</m:t>
                    </m:r>
                    <m:r>
                      <a:rPr lang="es-ES" sz="1600" b="1" i="1" smtClean="0">
                        <a:latin typeface="Cambria Math"/>
                      </a:rPr>
                      <m:t> </m:t>
                    </m:r>
                    <m:r>
                      <a:rPr lang="es-ES" sz="1600" b="1" i="1" smtClean="0">
                        <a:latin typeface="Cambria Math"/>
                      </a:rPr>
                      <m:t>𝒏𝒐𝒅𝒐</m:t>
                    </m:r>
                    <m:d>
                      <m:dPr>
                        <m:begChr m:val="["/>
                        <m:endChr m:val="]"/>
                        <m:ctrlPr>
                          <a:rPr lang="es-EC" sz="1600" b="1" i="1">
                            <a:latin typeface="Cambria Math"/>
                          </a:rPr>
                        </m:ctrlPr>
                      </m:dPr>
                      <m:e>
                        <m:r>
                          <m:rPr>
                            <m:nor/>
                          </m:rPr>
                          <a:rPr lang="es-ES" sz="1600" b="1">
                            <a:latin typeface="Eras Medium ITC" pitchFamily="34" charset="0"/>
                          </a:rPr>
                          <m:t>C</m:t>
                        </m:r>
                        <m:r>
                          <m:rPr>
                            <m:nor/>
                          </m:rPr>
                          <a:rPr lang="es-ES" sz="1600" b="1" i="0" smtClean="0">
                            <a:latin typeface="Eras Medium ITC" pitchFamily="34" charset="0"/>
                          </a:rPr>
                          <m:t>,</m:t>
                        </m:r>
                        <m:r>
                          <a:rPr lang="es-ES" sz="1600" b="1" i="1" smtClean="0">
                            <a:latin typeface="Cambria Math"/>
                          </a:rPr>
                          <m:t>𝑪𝒂𝒑</m:t>
                        </m:r>
                        <m:r>
                          <a:rPr lang="es-ES" sz="1600" b="1" i="1" smtClean="0">
                            <a:latin typeface="Cambria Math"/>
                          </a:rPr>
                          <m:t>,</m:t>
                        </m:r>
                        <m:r>
                          <a:rPr lang="es-ES" sz="1600" b="1" i="1" smtClean="0">
                            <a:latin typeface="Cambria Math"/>
                          </a:rPr>
                          <m:t>𝑫𝒆𝒔𝒕𝒊𝒏𝒐</m:t>
                        </m:r>
                      </m:e>
                    </m:d>
                    <m:r>
                      <m:rPr>
                        <m:nor/>
                      </m:rPr>
                      <a:rPr lang="es-ES" sz="1600" b="1">
                        <a:latin typeface="Eras Medium ITC" pitchFamily="34" charset="0"/>
                      </a:rPr>
                      <m:t>=</m:t>
                    </m:r>
                  </m:oMath>
                </a14:m>
                <a:r>
                  <a:rPr lang="es-ES" sz="1600" b="1" dirty="0"/>
                  <a:t> </a:t>
                </a:r>
                <a14:m>
                  <m:oMath xmlns:m="http://schemas.openxmlformats.org/officeDocument/2006/math">
                    <m:d>
                      <m:dPr>
                        <m:begChr m:val="{"/>
                        <m:endChr m:val="}"/>
                        <m:ctrlPr>
                          <a:rPr lang="es-ES" sz="1600" b="1" i="1" smtClean="0">
                            <a:latin typeface="Cambria Math"/>
                          </a:rPr>
                        </m:ctrlPr>
                      </m:dPr>
                      <m:e>
                        <m:d>
                          <m:dPr>
                            <m:begChr m:val="{"/>
                            <m:endChr m:val="}"/>
                            <m:ctrlPr>
                              <a:rPr lang="es-EC" sz="1600" b="1" i="1">
                                <a:latin typeface="Cambria Math"/>
                              </a:rPr>
                            </m:ctrlPr>
                          </m:dPr>
                          <m:e>
                            <m:r>
                              <m:rPr>
                                <m:nor/>
                              </m:rPr>
                              <a:rPr lang="es-ES" sz="1600" b="1">
                                <a:latin typeface="Eras Medium ITC" pitchFamily="34" charset="0"/>
                              </a:rPr>
                              <m:t>Bodega</m:t>
                            </m:r>
                            <m:r>
                              <m:rPr>
                                <m:nor/>
                              </m:rPr>
                              <a:rPr lang="es-ES" sz="1600" b="1">
                                <a:latin typeface="Eras Medium ITC" pitchFamily="34" charset="0"/>
                              </a:rPr>
                              <m:t>,</m:t>
                            </m:r>
                            <m:r>
                              <m:rPr>
                                <m:nor/>
                              </m:rPr>
                              <a:rPr lang="es-ES" sz="1600" b="1">
                                <a:latin typeface="Eras Medium ITC" pitchFamily="34" charset="0"/>
                              </a:rPr>
                              <m:t>Origen</m:t>
                            </m:r>
                            <m:r>
                              <m:rPr>
                                <m:nor/>
                              </m:rPr>
                              <a:rPr lang="es-ES" sz="1600" b="1">
                                <a:latin typeface="Eras Medium ITC" pitchFamily="34" charset="0"/>
                              </a:rPr>
                              <m:t>1</m:t>
                            </m:r>
                          </m:e>
                        </m:d>
                        <m:r>
                          <m:rPr>
                            <m:nor/>
                          </m:rPr>
                          <a:rPr lang="es-ES" sz="1600" b="1">
                            <a:latin typeface="Eras Medium ITC" pitchFamily="34" charset="0"/>
                          </a:rPr>
                          <m:t>,</m:t>
                        </m:r>
                        <m:r>
                          <m:rPr>
                            <m:nor/>
                          </m:rPr>
                          <a:rPr lang="es-ES" sz="1600" b="1">
                            <a:latin typeface="Eras Medium ITC" pitchFamily="34" charset="0"/>
                          </a:rPr>
                          <m:t>Nod</m:t>
                        </m:r>
                        <m:r>
                          <m:rPr>
                            <m:nor/>
                          </m:rPr>
                          <a:rPr lang="es-ES" sz="1600" b="1">
                            <a:latin typeface="Eras Medium ITC" pitchFamily="34" charset="0"/>
                          </a:rPr>
                          <m:t>1,</m:t>
                        </m:r>
                        <m:r>
                          <m:rPr>
                            <m:nor/>
                          </m:rPr>
                          <a:rPr lang="es-ES" sz="1600" b="1" smtClean="0">
                            <a:solidFill>
                              <a:srgbClr val="00B050"/>
                            </a:solidFill>
                            <a:latin typeface="Eras Medium ITC" pitchFamily="34" charset="0"/>
                          </a:rPr>
                          <m:t>Nod</m:t>
                        </m:r>
                        <m:r>
                          <m:rPr>
                            <m:nor/>
                          </m:rPr>
                          <a:rPr lang="es-ES" sz="1600" b="1" i="0" smtClean="0">
                            <a:solidFill>
                              <a:srgbClr val="00B050"/>
                            </a:solidFill>
                            <a:latin typeface="Eras Medium ITC" pitchFamily="34" charset="0"/>
                          </a:rPr>
                          <m:t>3</m:t>
                        </m:r>
                        <m:r>
                          <m:rPr>
                            <m:nor/>
                          </m:rPr>
                          <a:rPr lang="es-ES" sz="1600" b="1">
                            <a:latin typeface="Eras Medium ITC" pitchFamily="34" charset="0"/>
                          </a:rPr>
                          <m:t>,</m:t>
                        </m:r>
                        <m:d>
                          <m:dPr>
                            <m:begChr m:val="{"/>
                            <m:endChr m:val="}"/>
                            <m:ctrlPr>
                              <a:rPr lang="es-EC" sz="1600" b="1" i="1">
                                <a:latin typeface="Cambria Math"/>
                              </a:rPr>
                            </m:ctrlPr>
                          </m:dPr>
                          <m:e>
                            <m:r>
                              <m:rPr>
                                <m:nor/>
                              </m:rPr>
                              <a:rPr lang="es-ES" sz="1600" b="1">
                                <a:latin typeface="Eras Medium ITC" pitchFamily="34" charset="0"/>
                              </a:rPr>
                              <m:t>Bodega</m:t>
                            </m:r>
                            <m:r>
                              <m:rPr>
                                <m:nor/>
                              </m:rPr>
                              <a:rPr lang="es-ES" sz="1600" b="1">
                                <a:latin typeface="Eras Medium ITC" pitchFamily="34" charset="0"/>
                              </a:rPr>
                              <m:t>,</m:t>
                            </m:r>
                            <m:r>
                              <m:rPr>
                                <m:nor/>
                              </m:rPr>
                              <a:rPr lang="es-ES" sz="1600" b="1">
                                <a:latin typeface="Eras Medium ITC" pitchFamily="34" charset="0"/>
                              </a:rPr>
                              <m:t>Origen</m:t>
                            </m:r>
                            <m:r>
                              <m:rPr>
                                <m:nor/>
                              </m:rPr>
                              <a:rPr lang="es-ES" sz="1600" b="1">
                                <a:latin typeface="Eras Medium ITC" pitchFamily="34" charset="0"/>
                              </a:rPr>
                              <m:t>2</m:t>
                            </m:r>
                          </m:e>
                        </m:d>
                        <m:r>
                          <m:rPr>
                            <m:nor/>
                          </m:rPr>
                          <a:rPr lang="es-ES" sz="1600" b="1">
                            <a:latin typeface="Eras Medium ITC" pitchFamily="34" charset="0"/>
                          </a:rPr>
                          <m:t>,</m:t>
                        </m:r>
                        <m:r>
                          <m:rPr>
                            <m:nor/>
                          </m:rPr>
                          <a:rPr lang="es-ES" sz="1600" b="1" smtClean="0">
                            <a:solidFill>
                              <a:srgbClr val="FF0000"/>
                            </a:solidFill>
                            <a:latin typeface="Eras Medium ITC" pitchFamily="34" charset="0"/>
                          </a:rPr>
                          <m:t>Nod</m:t>
                        </m:r>
                        <m:r>
                          <m:rPr>
                            <m:nor/>
                          </m:rPr>
                          <a:rPr lang="es-ES" sz="1600" b="1" i="0" smtClean="0">
                            <a:solidFill>
                              <a:srgbClr val="FF0000"/>
                            </a:solidFill>
                            <a:latin typeface="Eras Medium ITC" pitchFamily="34" charset="0"/>
                          </a:rPr>
                          <m:t>2</m:t>
                        </m:r>
                        <m:r>
                          <m:rPr>
                            <m:nor/>
                          </m:rPr>
                          <a:rPr lang="es-ES" sz="1600" b="1">
                            <a:latin typeface="Eras Medium ITC" pitchFamily="34" charset="0"/>
                          </a:rPr>
                          <m:t>,</m:t>
                        </m:r>
                        <m:r>
                          <m:rPr>
                            <m:nor/>
                          </m:rPr>
                          <a:rPr lang="es-ES" sz="1600" b="1">
                            <a:latin typeface="Eras Medium ITC" pitchFamily="34" charset="0"/>
                          </a:rPr>
                          <m:t>Nod</m:t>
                        </m:r>
                        <m:r>
                          <m:rPr>
                            <m:nor/>
                          </m:rPr>
                          <a:rPr lang="es-ES" sz="1600" b="1">
                            <a:latin typeface="Eras Medium ITC" pitchFamily="34" charset="0"/>
                          </a:rPr>
                          <m:t>4</m:t>
                        </m:r>
                      </m:e>
                    </m:d>
                  </m:oMath>
                </a14:m>
                <a:endParaRPr lang="es-EC" sz="1600" b="1" dirty="0">
                  <a:latin typeface="Eras Medium ITC" pitchFamily="34" charset="0"/>
                </a:endParaRPr>
              </a:p>
            </p:txBody>
          </p:sp>
        </mc:Choice>
        <mc:Fallback xmlns="">
          <p:sp>
            <p:nvSpPr>
              <p:cNvPr id="12" name="11 Rectángulo"/>
              <p:cNvSpPr>
                <a:spLocks noRot="1" noChangeAspect="1" noMove="1" noResize="1" noEditPoints="1" noAdjustHandles="1" noChangeArrowheads="1" noChangeShapeType="1" noTextEdit="1"/>
              </p:cNvSpPr>
              <p:nvPr/>
            </p:nvSpPr>
            <p:spPr>
              <a:xfrm>
                <a:off x="722288" y="1743348"/>
                <a:ext cx="7776864" cy="2088232"/>
              </a:xfrm>
              <a:prstGeom prst="rect">
                <a:avLst/>
              </a:prstGeom>
              <a:blipFill rotWithShape="1">
                <a:blip r:embed="rId3"/>
                <a:stretch>
                  <a:fillRect l="-625"/>
                </a:stretch>
              </a:blipFill>
            </p:spPr>
            <p:txBody>
              <a:bodyPr/>
              <a:lstStyle/>
              <a:p>
                <a:r>
                  <a:rPr lang="es-EC">
                    <a:noFill/>
                  </a:rPr>
                  <a:t> </a:t>
                </a:r>
              </a:p>
            </p:txBody>
          </p:sp>
        </mc:Fallback>
      </mc:AlternateContent>
      <p:sp>
        <p:nvSpPr>
          <p:cNvPr id="2" name="1 Flecha derecha"/>
          <p:cNvSpPr/>
          <p:nvPr/>
        </p:nvSpPr>
        <p:spPr>
          <a:xfrm>
            <a:off x="4067944" y="5085221"/>
            <a:ext cx="864096" cy="432122"/>
          </a:xfrm>
          <a:prstGeom prst="rightArrow">
            <a:avLst/>
          </a:prstGeom>
          <a:solidFill>
            <a:srgbClr val="FFFF00"/>
          </a:solidFill>
          <a:ln w="12700">
            <a:solidFill>
              <a:schemeClr val="tx2">
                <a:lumMod val="60000"/>
                <a:lumOff val="40000"/>
              </a:schemeClr>
            </a:solidFill>
          </a:ln>
        </p:spPr>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p:grpSp>
        <p:nvGrpSpPr>
          <p:cNvPr id="3" name="Group 7"/>
          <p:cNvGrpSpPr>
            <a:grpSpLocks noChangeAspect="1"/>
          </p:cNvGrpSpPr>
          <p:nvPr/>
        </p:nvGrpSpPr>
        <p:grpSpPr bwMode="auto">
          <a:xfrm>
            <a:off x="395288" y="4508500"/>
            <a:ext cx="3451225" cy="1584325"/>
            <a:chOff x="249" y="2840"/>
            <a:chExt cx="2174" cy="998"/>
          </a:xfrm>
        </p:grpSpPr>
        <p:sp>
          <p:nvSpPr>
            <p:cNvPr id="4" name="AutoShape 6"/>
            <p:cNvSpPr>
              <a:spLocks noChangeAspect="1" noChangeArrowheads="1" noTextEdit="1"/>
            </p:cNvSpPr>
            <p:nvPr/>
          </p:nvSpPr>
          <p:spPr bwMode="auto">
            <a:xfrm>
              <a:off x="249" y="2840"/>
              <a:ext cx="2174" cy="998"/>
            </a:xfrm>
            <a:prstGeom prst="rect">
              <a:avLst/>
            </a:prstGeom>
            <a:noFill/>
            <a:ln w="19050" cap="flat" cmpd="sng" algn="ctr">
              <a:solidFill>
                <a:srgbClr val="558ED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Freeform 8"/>
            <p:cNvSpPr>
              <a:spLocks/>
            </p:cNvSpPr>
            <p:nvPr/>
          </p:nvSpPr>
          <p:spPr bwMode="auto">
            <a:xfrm>
              <a:off x="259" y="3477"/>
              <a:ext cx="136" cy="136"/>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2"/>
                    <a:pt x="282"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73" name="Freeform 9"/>
            <p:cNvSpPr>
              <a:spLocks/>
            </p:cNvSpPr>
            <p:nvPr/>
          </p:nvSpPr>
          <p:spPr bwMode="auto">
            <a:xfrm>
              <a:off x="259" y="3477"/>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0"/>
                    <a:pt x="30" y="0"/>
                    <a:pt x="68" y="0"/>
                  </a:cubicBezTo>
                  <a:cubicBezTo>
                    <a:pt x="106" y="0"/>
                    <a:pt x="136" y="30"/>
                    <a:pt x="136" y="68"/>
                  </a:cubicBezTo>
                  <a:cubicBezTo>
                    <a:pt x="136" y="68"/>
                    <a:pt x="136" y="68"/>
                    <a:pt x="136" y="68"/>
                  </a:cubicBezTo>
                  <a:cubicBezTo>
                    <a:pt x="136" y="105"/>
                    <a:pt x="106" y="136"/>
                    <a:pt x="68" y="136"/>
                  </a:cubicBezTo>
                  <a:cubicBezTo>
                    <a:pt x="30" y="136"/>
                    <a:pt x="0" y="105"/>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4" name="Rectangle 10"/>
            <p:cNvSpPr>
              <a:spLocks noChangeArrowheads="1"/>
            </p:cNvSpPr>
            <p:nvPr/>
          </p:nvSpPr>
          <p:spPr bwMode="auto">
            <a:xfrm>
              <a:off x="303" y="3482"/>
              <a:ext cx="10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164326"/>
                  </a:solidFill>
                  <a:effectLst/>
                  <a:latin typeface="Calibri" pitchFamily="34" charset="0"/>
                </a:rPr>
                <a:t>1</a:t>
              </a:r>
              <a:endParaRPr kumimoji="0" lang="es-EC" sz="1800" b="0" i="0" u="none" strike="noStrike" cap="none" normalizeH="0" baseline="0" smtClean="0">
                <a:ln>
                  <a:noFill/>
                </a:ln>
                <a:solidFill>
                  <a:schemeClr val="tx1"/>
                </a:solidFill>
                <a:effectLst/>
                <a:latin typeface="Arial" pitchFamily="34" charset="0"/>
              </a:endParaRPr>
            </a:p>
          </p:txBody>
        </p:sp>
        <p:sp>
          <p:nvSpPr>
            <p:cNvPr id="75" name="Freeform 11"/>
            <p:cNvSpPr>
              <a:spLocks noEditPoints="1"/>
            </p:cNvSpPr>
            <p:nvPr/>
          </p:nvSpPr>
          <p:spPr bwMode="auto">
            <a:xfrm>
              <a:off x="327" y="3268"/>
              <a:ext cx="141" cy="208"/>
            </a:xfrm>
            <a:custGeom>
              <a:avLst/>
              <a:gdLst>
                <a:gd name="T0" fmla="*/ 319 w 376"/>
                <a:gd name="T1" fmla="*/ 26 h 555"/>
                <a:gd name="T2" fmla="*/ 195 w 376"/>
                <a:gd name="T3" fmla="*/ 57 h 555"/>
                <a:gd name="T4" fmla="*/ 226 w 376"/>
                <a:gd name="T5" fmla="*/ 181 h 555"/>
                <a:gd name="T6" fmla="*/ 226 w 376"/>
                <a:gd name="T7" fmla="*/ 181 h 555"/>
                <a:gd name="T8" fmla="*/ 350 w 376"/>
                <a:gd name="T9" fmla="*/ 150 h 555"/>
                <a:gd name="T10" fmla="*/ 319 w 376"/>
                <a:gd name="T11" fmla="*/ 26 h 555"/>
                <a:gd name="T12" fmla="*/ 176 w 376"/>
                <a:gd name="T13" fmla="*/ 443 h 555"/>
                <a:gd name="T14" fmla="*/ 16 w 376"/>
                <a:gd name="T15" fmla="*/ 347 h 555"/>
                <a:gd name="T16" fmla="*/ 0 w 376"/>
                <a:gd name="T17" fmla="*/ 555 h 555"/>
                <a:gd name="T18" fmla="*/ 176 w 376"/>
                <a:gd name="T19" fmla="*/ 443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555">
                  <a:moveTo>
                    <a:pt x="319" y="26"/>
                  </a:moveTo>
                  <a:cubicBezTo>
                    <a:pt x="276" y="0"/>
                    <a:pt x="221" y="14"/>
                    <a:pt x="195" y="57"/>
                  </a:cubicBezTo>
                  <a:cubicBezTo>
                    <a:pt x="169" y="100"/>
                    <a:pt x="183" y="156"/>
                    <a:pt x="226" y="181"/>
                  </a:cubicBezTo>
                  <a:cubicBezTo>
                    <a:pt x="226" y="181"/>
                    <a:pt x="226" y="181"/>
                    <a:pt x="226" y="181"/>
                  </a:cubicBezTo>
                  <a:cubicBezTo>
                    <a:pt x="269" y="207"/>
                    <a:pt x="325" y="193"/>
                    <a:pt x="350" y="150"/>
                  </a:cubicBezTo>
                  <a:cubicBezTo>
                    <a:pt x="376" y="107"/>
                    <a:pt x="362" y="51"/>
                    <a:pt x="319" y="26"/>
                  </a:cubicBezTo>
                  <a:close/>
                  <a:moveTo>
                    <a:pt x="176" y="443"/>
                  </a:moveTo>
                  <a:lnTo>
                    <a:pt x="16" y="347"/>
                  </a:lnTo>
                  <a:lnTo>
                    <a:pt x="0" y="555"/>
                  </a:lnTo>
                  <a:lnTo>
                    <a:pt x="176" y="4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76" name="Freeform 12"/>
            <p:cNvSpPr>
              <a:spLocks noEditPoints="1"/>
            </p:cNvSpPr>
            <p:nvPr/>
          </p:nvSpPr>
          <p:spPr bwMode="auto">
            <a:xfrm>
              <a:off x="327" y="3268"/>
              <a:ext cx="141" cy="208"/>
            </a:xfrm>
            <a:custGeom>
              <a:avLst/>
              <a:gdLst>
                <a:gd name="T0" fmla="*/ 319 w 376"/>
                <a:gd name="T1" fmla="*/ 26 h 555"/>
                <a:gd name="T2" fmla="*/ 195 w 376"/>
                <a:gd name="T3" fmla="*/ 57 h 555"/>
                <a:gd name="T4" fmla="*/ 226 w 376"/>
                <a:gd name="T5" fmla="*/ 181 h 555"/>
                <a:gd name="T6" fmla="*/ 226 w 376"/>
                <a:gd name="T7" fmla="*/ 181 h 555"/>
                <a:gd name="T8" fmla="*/ 350 w 376"/>
                <a:gd name="T9" fmla="*/ 150 h 555"/>
                <a:gd name="T10" fmla="*/ 319 w 376"/>
                <a:gd name="T11" fmla="*/ 26 h 555"/>
                <a:gd name="T12" fmla="*/ 176 w 376"/>
                <a:gd name="T13" fmla="*/ 443 h 555"/>
                <a:gd name="T14" fmla="*/ 16 w 376"/>
                <a:gd name="T15" fmla="*/ 347 h 555"/>
                <a:gd name="T16" fmla="*/ 0 w 376"/>
                <a:gd name="T17" fmla="*/ 555 h 555"/>
                <a:gd name="T18" fmla="*/ 176 w 376"/>
                <a:gd name="T19" fmla="*/ 443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555">
                  <a:moveTo>
                    <a:pt x="319" y="26"/>
                  </a:moveTo>
                  <a:cubicBezTo>
                    <a:pt x="276" y="0"/>
                    <a:pt x="221" y="14"/>
                    <a:pt x="195" y="57"/>
                  </a:cubicBezTo>
                  <a:cubicBezTo>
                    <a:pt x="169" y="100"/>
                    <a:pt x="183" y="156"/>
                    <a:pt x="226" y="181"/>
                  </a:cubicBezTo>
                  <a:cubicBezTo>
                    <a:pt x="226" y="181"/>
                    <a:pt x="226" y="181"/>
                    <a:pt x="226" y="181"/>
                  </a:cubicBezTo>
                  <a:cubicBezTo>
                    <a:pt x="269" y="207"/>
                    <a:pt x="325" y="193"/>
                    <a:pt x="350" y="150"/>
                  </a:cubicBezTo>
                  <a:cubicBezTo>
                    <a:pt x="376" y="107"/>
                    <a:pt x="362" y="51"/>
                    <a:pt x="319" y="26"/>
                  </a:cubicBezTo>
                  <a:moveTo>
                    <a:pt x="176" y="443"/>
                  </a:moveTo>
                  <a:lnTo>
                    <a:pt x="16" y="347"/>
                  </a:lnTo>
                  <a:lnTo>
                    <a:pt x="0" y="555"/>
                  </a:lnTo>
                  <a:lnTo>
                    <a:pt x="176" y="443"/>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7" name="Line 13"/>
            <p:cNvSpPr>
              <a:spLocks noChangeShapeType="1"/>
            </p:cNvSpPr>
            <p:nvPr/>
          </p:nvSpPr>
          <p:spPr bwMode="auto">
            <a:xfrm flipH="1">
              <a:off x="363" y="3338"/>
              <a:ext cx="48" cy="7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8" name="Freeform 14"/>
            <p:cNvSpPr>
              <a:spLocks/>
            </p:cNvSpPr>
            <p:nvPr/>
          </p:nvSpPr>
          <p:spPr bwMode="auto">
            <a:xfrm>
              <a:off x="690" y="3692"/>
              <a:ext cx="136" cy="136"/>
            </a:xfrm>
            <a:custGeom>
              <a:avLst/>
              <a:gdLst>
                <a:gd name="T0" fmla="*/ 0 w 363"/>
                <a:gd name="T1" fmla="*/ 181 h 362"/>
                <a:gd name="T2" fmla="*/ 181 w 363"/>
                <a:gd name="T3" fmla="*/ 0 h 362"/>
                <a:gd name="T4" fmla="*/ 363 w 363"/>
                <a:gd name="T5" fmla="*/ 181 h 362"/>
                <a:gd name="T6" fmla="*/ 363 w 363"/>
                <a:gd name="T7" fmla="*/ 181 h 362"/>
                <a:gd name="T8" fmla="*/ 181 w 363"/>
                <a:gd name="T9" fmla="*/ 362 h 362"/>
                <a:gd name="T10" fmla="*/ 0 w 363"/>
                <a:gd name="T11" fmla="*/ 181 h 362"/>
              </a:gdLst>
              <a:ahLst/>
              <a:cxnLst>
                <a:cxn ang="0">
                  <a:pos x="T0" y="T1"/>
                </a:cxn>
                <a:cxn ang="0">
                  <a:pos x="T2" y="T3"/>
                </a:cxn>
                <a:cxn ang="0">
                  <a:pos x="T4" y="T5"/>
                </a:cxn>
                <a:cxn ang="0">
                  <a:pos x="T6" y="T7"/>
                </a:cxn>
                <a:cxn ang="0">
                  <a:pos x="T8" y="T9"/>
                </a:cxn>
                <a:cxn ang="0">
                  <a:pos x="T10" y="T11"/>
                </a:cxn>
              </a:cxnLst>
              <a:rect l="0" t="0" r="r" b="b"/>
              <a:pathLst>
                <a:path w="363" h="362">
                  <a:moveTo>
                    <a:pt x="0" y="181"/>
                  </a:moveTo>
                  <a:cubicBezTo>
                    <a:pt x="0" y="81"/>
                    <a:pt x="81" y="0"/>
                    <a:pt x="181" y="0"/>
                  </a:cubicBezTo>
                  <a:cubicBezTo>
                    <a:pt x="282" y="0"/>
                    <a:pt x="363" y="81"/>
                    <a:pt x="363" y="181"/>
                  </a:cubicBezTo>
                  <a:cubicBezTo>
                    <a:pt x="363" y="181"/>
                    <a:pt x="363" y="181"/>
                    <a:pt x="363" y="181"/>
                  </a:cubicBezTo>
                  <a:cubicBezTo>
                    <a:pt x="363" y="281"/>
                    <a:pt x="282" y="362"/>
                    <a:pt x="181" y="362"/>
                  </a:cubicBezTo>
                  <a:cubicBezTo>
                    <a:pt x="81" y="362"/>
                    <a:pt x="0" y="281"/>
                    <a:pt x="0" y="181"/>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79" name="Freeform 15"/>
            <p:cNvSpPr>
              <a:spLocks/>
            </p:cNvSpPr>
            <p:nvPr/>
          </p:nvSpPr>
          <p:spPr bwMode="auto">
            <a:xfrm>
              <a:off x="690" y="3692"/>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1"/>
                    <a:pt x="30" y="0"/>
                    <a:pt x="68" y="0"/>
                  </a:cubicBezTo>
                  <a:cubicBezTo>
                    <a:pt x="106" y="0"/>
                    <a:pt x="136" y="31"/>
                    <a:pt x="136" y="68"/>
                  </a:cubicBezTo>
                  <a:cubicBezTo>
                    <a:pt x="136" y="68"/>
                    <a:pt x="136" y="68"/>
                    <a:pt x="136" y="68"/>
                  </a:cubicBezTo>
                  <a:cubicBezTo>
                    <a:pt x="136" y="106"/>
                    <a:pt x="106" y="136"/>
                    <a:pt x="68" y="136"/>
                  </a:cubicBezTo>
                  <a:cubicBezTo>
                    <a:pt x="30"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0" name="Rectangle 16"/>
            <p:cNvSpPr>
              <a:spLocks noChangeArrowheads="1"/>
            </p:cNvSpPr>
            <p:nvPr/>
          </p:nvSpPr>
          <p:spPr bwMode="auto">
            <a:xfrm>
              <a:off x="735" y="3698"/>
              <a:ext cx="10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164326"/>
                  </a:solidFill>
                  <a:effectLst/>
                  <a:latin typeface="Calibri" pitchFamily="34" charset="0"/>
                </a:rPr>
                <a:t>2</a:t>
              </a:r>
              <a:endParaRPr kumimoji="0" lang="es-EC" sz="1800" b="0" i="0" u="none" strike="noStrike" cap="none" normalizeH="0" baseline="0" smtClean="0">
                <a:ln>
                  <a:noFill/>
                </a:ln>
                <a:solidFill>
                  <a:schemeClr val="tx1"/>
                </a:solidFill>
                <a:effectLst/>
                <a:latin typeface="Arial" pitchFamily="34" charset="0"/>
              </a:endParaRPr>
            </a:p>
          </p:txBody>
        </p:sp>
        <p:sp>
          <p:nvSpPr>
            <p:cNvPr id="81" name="Freeform 17"/>
            <p:cNvSpPr>
              <a:spLocks/>
            </p:cNvSpPr>
            <p:nvPr/>
          </p:nvSpPr>
          <p:spPr bwMode="auto">
            <a:xfrm>
              <a:off x="1824" y="2853"/>
              <a:ext cx="136" cy="136"/>
            </a:xfrm>
            <a:custGeom>
              <a:avLst/>
              <a:gdLst>
                <a:gd name="T0" fmla="*/ 0 w 362"/>
                <a:gd name="T1" fmla="*/ 181 h 363"/>
                <a:gd name="T2" fmla="*/ 181 w 362"/>
                <a:gd name="T3" fmla="*/ 0 h 363"/>
                <a:gd name="T4" fmla="*/ 362 w 362"/>
                <a:gd name="T5" fmla="*/ 181 h 363"/>
                <a:gd name="T6" fmla="*/ 362 w 362"/>
                <a:gd name="T7" fmla="*/ 181 h 363"/>
                <a:gd name="T8" fmla="*/ 181 w 362"/>
                <a:gd name="T9" fmla="*/ 363 h 363"/>
                <a:gd name="T10" fmla="*/ 0 w 362"/>
                <a:gd name="T11" fmla="*/ 181 h 363"/>
              </a:gdLst>
              <a:ahLst/>
              <a:cxnLst>
                <a:cxn ang="0">
                  <a:pos x="T0" y="T1"/>
                </a:cxn>
                <a:cxn ang="0">
                  <a:pos x="T2" y="T3"/>
                </a:cxn>
                <a:cxn ang="0">
                  <a:pos x="T4" y="T5"/>
                </a:cxn>
                <a:cxn ang="0">
                  <a:pos x="T6" y="T7"/>
                </a:cxn>
                <a:cxn ang="0">
                  <a:pos x="T8" y="T9"/>
                </a:cxn>
                <a:cxn ang="0">
                  <a:pos x="T10" y="T11"/>
                </a:cxn>
              </a:cxnLst>
              <a:rect l="0" t="0" r="r" b="b"/>
              <a:pathLst>
                <a:path w="362" h="363">
                  <a:moveTo>
                    <a:pt x="0" y="181"/>
                  </a:moveTo>
                  <a:cubicBezTo>
                    <a:pt x="0" y="81"/>
                    <a:pt x="81" y="0"/>
                    <a:pt x="181" y="0"/>
                  </a:cubicBezTo>
                  <a:cubicBezTo>
                    <a:pt x="281" y="0"/>
                    <a:pt x="362" y="81"/>
                    <a:pt x="362" y="181"/>
                  </a:cubicBezTo>
                  <a:cubicBezTo>
                    <a:pt x="362" y="181"/>
                    <a:pt x="362" y="181"/>
                    <a:pt x="362" y="181"/>
                  </a:cubicBezTo>
                  <a:cubicBezTo>
                    <a:pt x="362" y="282"/>
                    <a:pt x="281" y="363"/>
                    <a:pt x="181" y="363"/>
                  </a:cubicBezTo>
                  <a:cubicBezTo>
                    <a:pt x="81" y="363"/>
                    <a:pt x="0" y="282"/>
                    <a:pt x="0" y="181"/>
                  </a:cubicBezTo>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82" name="Freeform 18"/>
            <p:cNvSpPr>
              <a:spLocks/>
            </p:cNvSpPr>
            <p:nvPr/>
          </p:nvSpPr>
          <p:spPr bwMode="auto">
            <a:xfrm>
              <a:off x="1824" y="2853"/>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0"/>
                    <a:pt x="30" y="0"/>
                    <a:pt x="68" y="0"/>
                  </a:cubicBezTo>
                  <a:cubicBezTo>
                    <a:pt x="105" y="0"/>
                    <a:pt x="136" y="30"/>
                    <a:pt x="136" y="68"/>
                  </a:cubicBezTo>
                  <a:cubicBezTo>
                    <a:pt x="136" y="68"/>
                    <a:pt x="136" y="68"/>
                    <a:pt x="136" y="68"/>
                  </a:cubicBezTo>
                  <a:cubicBezTo>
                    <a:pt x="136" y="106"/>
                    <a:pt x="105" y="136"/>
                    <a:pt x="68" y="136"/>
                  </a:cubicBezTo>
                  <a:cubicBezTo>
                    <a:pt x="30"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3" name="Rectangle 19"/>
            <p:cNvSpPr>
              <a:spLocks noChangeArrowheads="1"/>
            </p:cNvSpPr>
            <p:nvPr/>
          </p:nvSpPr>
          <p:spPr bwMode="auto">
            <a:xfrm>
              <a:off x="1869" y="2858"/>
              <a:ext cx="10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164326"/>
                  </a:solidFill>
                  <a:effectLst/>
                  <a:latin typeface="Calibri" pitchFamily="34" charset="0"/>
                </a:rPr>
                <a:t>3</a:t>
              </a:r>
              <a:endParaRPr kumimoji="0" lang="es-EC" sz="1800" b="0" i="0" u="none" strike="noStrike" cap="none" normalizeH="0" baseline="0" dirty="0" smtClean="0">
                <a:ln>
                  <a:noFill/>
                </a:ln>
                <a:solidFill>
                  <a:schemeClr val="tx1"/>
                </a:solidFill>
                <a:effectLst/>
                <a:latin typeface="Arial" pitchFamily="34" charset="0"/>
              </a:endParaRPr>
            </a:p>
          </p:txBody>
        </p:sp>
        <p:sp>
          <p:nvSpPr>
            <p:cNvPr id="84" name="Freeform 20"/>
            <p:cNvSpPr>
              <a:spLocks/>
            </p:cNvSpPr>
            <p:nvPr/>
          </p:nvSpPr>
          <p:spPr bwMode="auto">
            <a:xfrm>
              <a:off x="1824" y="3692"/>
              <a:ext cx="136" cy="136"/>
            </a:xfrm>
            <a:custGeom>
              <a:avLst/>
              <a:gdLst>
                <a:gd name="T0" fmla="*/ 0 w 362"/>
                <a:gd name="T1" fmla="*/ 181 h 362"/>
                <a:gd name="T2" fmla="*/ 181 w 362"/>
                <a:gd name="T3" fmla="*/ 0 h 362"/>
                <a:gd name="T4" fmla="*/ 362 w 362"/>
                <a:gd name="T5" fmla="*/ 181 h 362"/>
                <a:gd name="T6" fmla="*/ 362 w 362"/>
                <a:gd name="T7" fmla="*/ 181 h 362"/>
                <a:gd name="T8" fmla="*/ 181 w 362"/>
                <a:gd name="T9" fmla="*/ 362 h 362"/>
                <a:gd name="T10" fmla="*/ 0 w 362"/>
                <a:gd name="T11" fmla="*/ 181 h 362"/>
              </a:gdLst>
              <a:ahLst/>
              <a:cxnLst>
                <a:cxn ang="0">
                  <a:pos x="T0" y="T1"/>
                </a:cxn>
                <a:cxn ang="0">
                  <a:pos x="T2" y="T3"/>
                </a:cxn>
                <a:cxn ang="0">
                  <a:pos x="T4" y="T5"/>
                </a:cxn>
                <a:cxn ang="0">
                  <a:pos x="T6" y="T7"/>
                </a:cxn>
                <a:cxn ang="0">
                  <a:pos x="T8" y="T9"/>
                </a:cxn>
                <a:cxn ang="0">
                  <a:pos x="T10" y="T11"/>
                </a:cxn>
              </a:cxnLst>
              <a:rect l="0" t="0" r="r" b="b"/>
              <a:pathLst>
                <a:path w="362" h="362">
                  <a:moveTo>
                    <a:pt x="0" y="181"/>
                  </a:moveTo>
                  <a:cubicBezTo>
                    <a:pt x="0" y="81"/>
                    <a:pt x="81" y="0"/>
                    <a:pt x="181" y="0"/>
                  </a:cubicBezTo>
                  <a:cubicBezTo>
                    <a:pt x="281" y="0"/>
                    <a:pt x="362" y="81"/>
                    <a:pt x="362" y="181"/>
                  </a:cubicBezTo>
                  <a:cubicBezTo>
                    <a:pt x="362" y="181"/>
                    <a:pt x="362" y="181"/>
                    <a:pt x="362" y="181"/>
                  </a:cubicBezTo>
                  <a:cubicBezTo>
                    <a:pt x="362" y="281"/>
                    <a:pt x="281" y="362"/>
                    <a:pt x="181" y="362"/>
                  </a:cubicBezTo>
                  <a:cubicBezTo>
                    <a:pt x="81" y="362"/>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85" name="Freeform 21"/>
            <p:cNvSpPr>
              <a:spLocks/>
            </p:cNvSpPr>
            <p:nvPr/>
          </p:nvSpPr>
          <p:spPr bwMode="auto">
            <a:xfrm>
              <a:off x="1824" y="3692"/>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1"/>
                    <a:pt x="30" y="0"/>
                    <a:pt x="68" y="0"/>
                  </a:cubicBezTo>
                  <a:cubicBezTo>
                    <a:pt x="105" y="0"/>
                    <a:pt x="136" y="31"/>
                    <a:pt x="136" y="68"/>
                  </a:cubicBezTo>
                  <a:cubicBezTo>
                    <a:pt x="136" y="68"/>
                    <a:pt x="136" y="68"/>
                    <a:pt x="136" y="68"/>
                  </a:cubicBezTo>
                  <a:cubicBezTo>
                    <a:pt x="136" y="106"/>
                    <a:pt x="105" y="136"/>
                    <a:pt x="68" y="136"/>
                  </a:cubicBezTo>
                  <a:cubicBezTo>
                    <a:pt x="30"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6" name="Rectangle 22"/>
            <p:cNvSpPr>
              <a:spLocks noChangeArrowheads="1"/>
            </p:cNvSpPr>
            <p:nvPr/>
          </p:nvSpPr>
          <p:spPr bwMode="auto">
            <a:xfrm>
              <a:off x="1869" y="3698"/>
              <a:ext cx="10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164326"/>
                  </a:solidFill>
                  <a:effectLst/>
                  <a:latin typeface="Calibri" pitchFamily="34" charset="0"/>
                </a:rPr>
                <a:t>4</a:t>
              </a:r>
              <a:endParaRPr kumimoji="0" lang="es-EC" sz="1800" b="0" i="0" u="none" strike="noStrike" cap="none" normalizeH="0" baseline="0" smtClean="0">
                <a:ln>
                  <a:noFill/>
                </a:ln>
                <a:solidFill>
                  <a:schemeClr val="tx1"/>
                </a:solidFill>
                <a:effectLst/>
                <a:latin typeface="Arial" pitchFamily="34" charset="0"/>
              </a:endParaRPr>
            </a:p>
          </p:txBody>
        </p:sp>
        <p:sp>
          <p:nvSpPr>
            <p:cNvPr id="87" name="Freeform 23"/>
            <p:cNvSpPr>
              <a:spLocks noEditPoints="1"/>
            </p:cNvSpPr>
            <p:nvPr/>
          </p:nvSpPr>
          <p:spPr bwMode="auto">
            <a:xfrm>
              <a:off x="290" y="3576"/>
              <a:ext cx="469" cy="140"/>
            </a:xfrm>
            <a:custGeom>
              <a:avLst/>
              <a:gdLst>
                <a:gd name="T0" fmla="*/ 9 w 1250"/>
                <a:gd name="T1" fmla="*/ 81 h 373"/>
                <a:gd name="T2" fmla="*/ 82 w 1250"/>
                <a:gd name="T3" fmla="*/ 187 h 373"/>
                <a:gd name="T4" fmla="*/ 188 w 1250"/>
                <a:gd name="T5" fmla="*/ 114 h 373"/>
                <a:gd name="T6" fmla="*/ 188 w 1250"/>
                <a:gd name="T7" fmla="*/ 114 h 373"/>
                <a:gd name="T8" fmla="*/ 115 w 1250"/>
                <a:gd name="T9" fmla="*/ 9 h 373"/>
                <a:gd name="T10" fmla="*/ 9 w 1250"/>
                <a:gd name="T11" fmla="*/ 81 h 373"/>
                <a:gd name="T12" fmla="*/ 1090 w 1250"/>
                <a:gd name="T13" fmla="*/ 181 h 373"/>
                <a:gd name="T14" fmla="*/ 1058 w 1250"/>
                <a:gd name="T15" fmla="*/ 373 h 373"/>
                <a:gd name="T16" fmla="*/ 1250 w 1250"/>
                <a:gd name="T17" fmla="*/ 309 h 373"/>
                <a:gd name="T18" fmla="*/ 1090 w 1250"/>
                <a:gd name="T19" fmla="*/ 18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0" h="373">
                  <a:moveTo>
                    <a:pt x="9" y="81"/>
                  </a:moveTo>
                  <a:cubicBezTo>
                    <a:pt x="0" y="131"/>
                    <a:pt x="33" y="178"/>
                    <a:pt x="82" y="187"/>
                  </a:cubicBezTo>
                  <a:cubicBezTo>
                    <a:pt x="131" y="196"/>
                    <a:pt x="179" y="164"/>
                    <a:pt x="188" y="114"/>
                  </a:cubicBezTo>
                  <a:cubicBezTo>
                    <a:pt x="188" y="114"/>
                    <a:pt x="188" y="114"/>
                    <a:pt x="188" y="114"/>
                  </a:cubicBezTo>
                  <a:cubicBezTo>
                    <a:pt x="197" y="65"/>
                    <a:pt x="164" y="18"/>
                    <a:pt x="115" y="9"/>
                  </a:cubicBezTo>
                  <a:cubicBezTo>
                    <a:pt x="66" y="0"/>
                    <a:pt x="18" y="32"/>
                    <a:pt x="9" y="81"/>
                  </a:cubicBezTo>
                  <a:close/>
                  <a:moveTo>
                    <a:pt x="1090" y="181"/>
                  </a:moveTo>
                  <a:lnTo>
                    <a:pt x="1058" y="373"/>
                  </a:lnTo>
                  <a:lnTo>
                    <a:pt x="1250" y="309"/>
                  </a:lnTo>
                  <a:lnTo>
                    <a:pt x="1090" y="18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88" name="Freeform 24"/>
            <p:cNvSpPr>
              <a:spLocks noEditPoints="1"/>
            </p:cNvSpPr>
            <p:nvPr/>
          </p:nvSpPr>
          <p:spPr bwMode="auto">
            <a:xfrm>
              <a:off x="290" y="3576"/>
              <a:ext cx="469" cy="140"/>
            </a:xfrm>
            <a:custGeom>
              <a:avLst/>
              <a:gdLst>
                <a:gd name="T0" fmla="*/ 9 w 1250"/>
                <a:gd name="T1" fmla="*/ 81 h 373"/>
                <a:gd name="T2" fmla="*/ 82 w 1250"/>
                <a:gd name="T3" fmla="*/ 187 h 373"/>
                <a:gd name="T4" fmla="*/ 188 w 1250"/>
                <a:gd name="T5" fmla="*/ 114 h 373"/>
                <a:gd name="T6" fmla="*/ 188 w 1250"/>
                <a:gd name="T7" fmla="*/ 114 h 373"/>
                <a:gd name="T8" fmla="*/ 115 w 1250"/>
                <a:gd name="T9" fmla="*/ 9 h 373"/>
                <a:gd name="T10" fmla="*/ 9 w 1250"/>
                <a:gd name="T11" fmla="*/ 81 h 373"/>
                <a:gd name="T12" fmla="*/ 1090 w 1250"/>
                <a:gd name="T13" fmla="*/ 181 h 373"/>
                <a:gd name="T14" fmla="*/ 1058 w 1250"/>
                <a:gd name="T15" fmla="*/ 373 h 373"/>
                <a:gd name="T16" fmla="*/ 1250 w 1250"/>
                <a:gd name="T17" fmla="*/ 309 h 373"/>
                <a:gd name="T18" fmla="*/ 1090 w 1250"/>
                <a:gd name="T19" fmla="*/ 18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0" h="373">
                  <a:moveTo>
                    <a:pt x="9" y="81"/>
                  </a:moveTo>
                  <a:cubicBezTo>
                    <a:pt x="0" y="131"/>
                    <a:pt x="33" y="178"/>
                    <a:pt x="82" y="187"/>
                  </a:cubicBezTo>
                  <a:cubicBezTo>
                    <a:pt x="131" y="196"/>
                    <a:pt x="179" y="164"/>
                    <a:pt x="188" y="114"/>
                  </a:cubicBezTo>
                  <a:cubicBezTo>
                    <a:pt x="188" y="114"/>
                    <a:pt x="188" y="114"/>
                    <a:pt x="188" y="114"/>
                  </a:cubicBezTo>
                  <a:cubicBezTo>
                    <a:pt x="197" y="65"/>
                    <a:pt x="164" y="18"/>
                    <a:pt x="115" y="9"/>
                  </a:cubicBezTo>
                  <a:cubicBezTo>
                    <a:pt x="66" y="0"/>
                    <a:pt x="18" y="32"/>
                    <a:pt x="9" y="81"/>
                  </a:cubicBezTo>
                  <a:moveTo>
                    <a:pt x="1090" y="181"/>
                  </a:moveTo>
                  <a:lnTo>
                    <a:pt x="1058" y="373"/>
                  </a:lnTo>
                  <a:lnTo>
                    <a:pt x="1250" y="309"/>
                  </a:lnTo>
                  <a:lnTo>
                    <a:pt x="1090" y="181"/>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9" name="Line 25"/>
            <p:cNvSpPr>
              <a:spLocks noChangeShapeType="1"/>
            </p:cNvSpPr>
            <p:nvPr/>
          </p:nvSpPr>
          <p:spPr bwMode="auto">
            <a:xfrm>
              <a:off x="363" y="3620"/>
              <a:ext cx="330" cy="6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0" name="Freeform 26"/>
            <p:cNvSpPr>
              <a:spLocks noEditPoints="1"/>
            </p:cNvSpPr>
            <p:nvPr/>
          </p:nvSpPr>
          <p:spPr bwMode="auto">
            <a:xfrm>
              <a:off x="1449" y="3392"/>
              <a:ext cx="412" cy="406"/>
            </a:xfrm>
            <a:custGeom>
              <a:avLst/>
              <a:gdLst>
                <a:gd name="T0" fmla="*/ 1064 w 1099"/>
                <a:gd name="T1" fmla="*/ 1046 h 1082"/>
                <a:gd name="T2" fmla="*/ 1063 w 1099"/>
                <a:gd name="T3" fmla="*/ 917 h 1082"/>
                <a:gd name="T4" fmla="*/ 935 w 1099"/>
                <a:gd name="T5" fmla="*/ 918 h 1082"/>
                <a:gd name="T6" fmla="*/ 935 w 1099"/>
                <a:gd name="T7" fmla="*/ 918 h 1082"/>
                <a:gd name="T8" fmla="*/ 936 w 1099"/>
                <a:gd name="T9" fmla="*/ 1047 h 1082"/>
                <a:gd name="T10" fmla="*/ 1064 w 1099"/>
                <a:gd name="T11" fmla="*/ 1046 h 1082"/>
                <a:gd name="T12" fmla="*/ 64 w 1099"/>
                <a:gd name="T13" fmla="*/ 192 h 1082"/>
                <a:gd name="T14" fmla="*/ 192 w 1099"/>
                <a:gd name="T15" fmla="*/ 64 h 1082"/>
                <a:gd name="T16" fmla="*/ 0 w 1099"/>
                <a:gd name="T17" fmla="*/ 0 h 1082"/>
                <a:gd name="T18" fmla="*/ 64 w 1099"/>
                <a:gd name="T19" fmla="*/ 19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9" h="1082">
                  <a:moveTo>
                    <a:pt x="1064" y="1046"/>
                  </a:moveTo>
                  <a:cubicBezTo>
                    <a:pt x="1099" y="1010"/>
                    <a:pt x="1099" y="952"/>
                    <a:pt x="1063" y="917"/>
                  </a:cubicBezTo>
                  <a:cubicBezTo>
                    <a:pt x="1028" y="882"/>
                    <a:pt x="970" y="883"/>
                    <a:pt x="935" y="918"/>
                  </a:cubicBezTo>
                  <a:cubicBezTo>
                    <a:pt x="935" y="918"/>
                    <a:pt x="935" y="918"/>
                    <a:pt x="935" y="918"/>
                  </a:cubicBezTo>
                  <a:cubicBezTo>
                    <a:pt x="900" y="954"/>
                    <a:pt x="900" y="1011"/>
                    <a:pt x="936" y="1047"/>
                  </a:cubicBezTo>
                  <a:cubicBezTo>
                    <a:pt x="972" y="1082"/>
                    <a:pt x="1029" y="1081"/>
                    <a:pt x="1064" y="1046"/>
                  </a:cubicBezTo>
                  <a:close/>
                  <a:moveTo>
                    <a:pt x="64" y="192"/>
                  </a:moveTo>
                  <a:lnTo>
                    <a:pt x="192" y="64"/>
                  </a:lnTo>
                  <a:lnTo>
                    <a:pt x="0" y="0"/>
                  </a:lnTo>
                  <a:lnTo>
                    <a:pt x="64" y="1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91" name="Freeform 27"/>
            <p:cNvSpPr>
              <a:spLocks noEditPoints="1"/>
            </p:cNvSpPr>
            <p:nvPr/>
          </p:nvSpPr>
          <p:spPr bwMode="auto">
            <a:xfrm>
              <a:off x="1449" y="3392"/>
              <a:ext cx="412" cy="406"/>
            </a:xfrm>
            <a:custGeom>
              <a:avLst/>
              <a:gdLst>
                <a:gd name="T0" fmla="*/ 1064 w 1099"/>
                <a:gd name="T1" fmla="*/ 1046 h 1082"/>
                <a:gd name="T2" fmla="*/ 1063 w 1099"/>
                <a:gd name="T3" fmla="*/ 917 h 1082"/>
                <a:gd name="T4" fmla="*/ 935 w 1099"/>
                <a:gd name="T5" fmla="*/ 918 h 1082"/>
                <a:gd name="T6" fmla="*/ 935 w 1099"/>
                <a:gd name="T7" fmla="*/ 918 h 1082"/>
                <a:gd name="T8" fmla="*/ 936 w 1099"/>
                <a:gd name="T9" fmla="*/ 1047 h 1082"/>
                <a:gd name="T10" fmla="*/ 1064 w 1099"/>
                <a:gd name="T11" fmla="*/ 1046 h 1082"/>
                <a:gd name="T12" fmla="*/ 64 w 1099"/>
                <a:gd name="T13" fmla="*/ 192 h 1082"/>
                <a:gd name="T14" fmla="*/ 192 w 1099"/>
                <a:gd name="T15" fmla="*/ 64 h 1082"/>
                <a:gd name="T16" fmla="*/ 0 w 1099"/>
                <a:gd name="T17" fmla="*/ 0 h 1082"/>
                <a:gd name="T18" fmla="*/ 64 w 1099"/>
                <a:gd name="T19" fmla="*/ 19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9" h="1082">
                  <a:moveTo>
                    <a:pt x="1064" y="1046"/>
                  </a:moveTo>
                  <a:cubicBezTo>
                    <a:pt x="1099" y="1010"/>
                    <a:pt x="1099" y="952"/>
                    <a:pt x="1063" y="917"/>
                  </a:cubicBezTo>
                  <a:cubicBezTo>
                    <a:pt x="1028" y="882"/>
                    <a:pt x="970" y="883"/>
                    <a:pt x="935" y="918"/>
                  </a:cubicBezTo>
                  <a:cubicBezTo>
                    <a:pt x="935" y="918"/>
                    <a:pt x="935" y="918"/>
                    <a:pt x="935" y="918"/>
                  </a:cubicBezTo>
                  <a:cubicBezTo>
                    <a:pt x="900" y="954"/>
                    <a:pt x="900" y="1011"/>
                    <a:pt x="936" y="1047"/>
                  </a:cubicBezTo>
                  <a:cubicBezTo>
                    <a:pt x="972" y="1082"/>
                    <a:pt x="1029" y="1081"/>
                    <a:pt x="1064" y="1046"/>
                  </a:cubicBezTo>
                  <a:moveTo>
                    <a:pt x="64" y="192"/>
                  </a:moveTo>
                  <a:lnTo>
                    <a:pt x="192" y="64"/>
                  </a:lnTo>
                  <a:lnTo>
                    <a:pt x="0" y="0"/>
                  </a:lnTo>
                  <a:lnTo>
                    <a:pt x="64" y="192"/>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2" name="Line 28"/>
            <p:cNvSpPr>
              <a:spLocks noChangeShapeType="1"/>
            </p:cNvSpPr>
            <p:nvPr/>
          </p:nvSpPr>
          <p:spPr bwMode="auto">
            <a:xfrm flipH="1" flipV="1">
              <a:off x="1497" y="3440"/>
              <a:ext cx="300" cy="294"/>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3" name="Freeform 29"/>
            <p:cNvSpPr>
              <a:spLocks noEditPoints="1"/>
            </p:cNvSpPr>
            <p:nvPr/>
          </p:nvSpPr>
          <p:spPr bwMode="auto">
            <a:xfrm>
              <a:off x="1857" y="2955"/>
              <a:ext cx="69" cy="737"/>
            </a:xfrm>
            <a:custGeom>
              <a:avLst/>
              <a:gdLst>
                <a:gd name="T0" fmla="*/ 93 w 184"/>
                <a:gd name="T1" fmla="*/ 0 h 1965"/>
                <a:gd name="T2" fmla="*/ 2 w 184"/>
                <a:gd name="T3" fmla="*/ 91 h 1965"/>
                <a:gd name="T4" fmla="*/ 93 w 184"/>
                <a:gd name="T5" fmla="*/ 182 h 1965"/>
                <a:gd name="T6" fmla="*/ 93 w 184"/>
                <a:gd name="T7" fmla="*/ 182 h 1965"/>
                <a:gd name="T8" fmla="*/ 184 w 184"/>
                <a:gd name="T9" fmla="*/ 91 h 1965"/>
                <a:gd name="T10" fmla="*/ 93 w 184"/>
                <a:gd name="T11" fmla="*/ 0 h 1965"/>
                <a:gd name="T12" fmla="*/ 176 w 184"/>
                <a:gd name="T13" fmla="*/ 1789 h 1965"/>
                <a:gd name="T14" fmla="*/ 0 w 184"/>
                <a:gd name="T15" fmla="*/ 1789 h 1965"/>
                <a:gd name="T16" fmla="*/ 96 w 184"/>
                <a:gd name="T17" fmla="*/ 1965 h 1965"/>
                <a:gd name="T18" fmla="*/ 176 w 184"/>
                <a:gd name="T19" fmla="*/ 1789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965">
                  <a:moveTo>
                    <a:pt x="93" y="0"/>
                  </a:moveTo>
                  <a:cubicBezTo>
                    <a:pt x="43" y="0"/>
                    <a:pt x="2" y="41"/>
                    <a:pt x="2" y="91"/>
                  </a:cubicBezTo>
                  <a:cubicBezTo>
                    <a:pt x="2" y="141"/>
                    <a:pt x="43" y="182"/>
                    <a:pt x="93" y="182"/>
                  </a:cubicBezTo>
                  <a:cubicBezTo>
                    <a:pt x="93" y="182"/>
                    <a:pt x="93" y="182"/>
                    <a:pt x="93" y="182"/>
                  </a:cubicBezTo>
                  <a:cubicBezTo>
                    <a:pt x="143" y="182"/>
                    <a:pt x="184" y="141"/>
                    <a:pt x="184" y="91"/>
                  </a:cubicBezTo>
                  <a:cubicBezTo>
                    <a:pt x="184" y="41"/>
                    <a:pt x="143" y="0"/>
                    <a:pt x="93" y="0"/>
                  </a:cubicBezTo>
                  <a:close/>
                  <a:moveTo>
                    <a:pt x="176" y="1789"/>
                  </a:moveTo>
                  <a:lnTo>
                    <a:pt x="0" y="1789"/>
                  </a:lnTo>
                  <a:lnTo>
                    <a:pt x="96" y="1965"/>
                  </a:lnTo>
                  <a:lnTo>
                    <a:pt x="176" y="178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94" name="Freeform 30"/>
            <p:cNvSpPr>
              <a:spLocks noEditPoints="1"/>
            </p:cNvSpPr>
            <p:nvPr/>
          </p:nvSpPr>
          <p:spPr bwMode="auto">
            <a:xfrm>
              <a:off x="1857" y="2955"/>
              <a:ext cx="69" cy="737"/>
            </a:xfrm>
            <a:custGeom>
              <a:avLst/>
              <a:gdLst>
                <a:gd name="T0" fmla="*/ 93 w 184"/>
                <a:gd name="T1" fmla="*/ 0 h 1965"/>
                <a:gd name="T2" fmla="*/ 2 w 184"/>
                <a:gd name="T3" fmla="*/ 91 h 1965"/>
                <a:gd name="T4" fmla="*/ 93 w 184"/>
                <a:gd name="T5" fmla="*/ 182 h 1965"/>
                <a:gd name="T6" fmla="*/ 93 w 184"/>
                <a:gd name="T7" fmla="*/ 182 h 1965"/>
                <a:gd name="T8" fmla="*/ 184 w 184"/>
                <a:gd name="T9" fmla="*/ 91 h 1965"/>
                <a:gd name="T10" fmla="*/ 93 w 184"/>
                <a:gd name="T11" fmla="*/ 0 h 1965"/>
                <a:gd name="T12" fmla="*/ 176 w 184"/>
                <a:gd name="T13" fmla="*/ 1789 h 1965"/>
                <a:gd name="T14" fmla="*/ 0 w 184"/>
                <a:gd name="T15" fmla="*/ 1789 h 1965"/>
                <a:gd name="T16" fmla="*/ 96 w 184"/>
                <a:gd name="T17" fmla="*/ 1965 h 1965"/>
                <a:gd name="T18" fmla="*/ 176 w 184"/>
                <a:gd name="T19" fmla="*/ 1789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965">
                  <a:moveTo>
                    <a:pt x="93" y="0"/>
                  </a:moveTo>
                  <a:cubicBezTo>
                    <a:pt x="43" y="0"/>
                    <a:pt x="2" y="41"/>
                    <a:pt x="2" y="91"/>
                  </a:cubicBezTo>
                  <a:cubicBezTo>
                    <a:pt x="2" y="141"/>
                    <a:pt x="43" y="182"/>
                    <a:pt x="93" y="182"/>
                  </a:cubicBezTo>
                  <a:cubicBezTo>
                    <a:pt x="93" y="182"/>
                    <a:pt x="93" y="182"/>
                    <a:pt x="93" y="182"/>
                  </a:cubicBezTo>
                  <a:cubicBezTo>
                    <a:pt x="143" y="182"/>
                    <a:pt x="184" y="141"/>
                    <a:pt x="184" y="91"/>
                  </a:cubicBezTo>
                  <a:cubicBezTo>
                    <a:pt x="184" y="41"/>
                    <a:pt x="143" y="0"/>
                    <a:pt x="93" y="0"/>
                  </a:cubicBezTo>
                  <a:moveTo>
                    <a:pt x="176" y="1789"/>
                  </a:moveTo>
                  <a:lnTo>
                    <a:pt x="0" y="1789"/>
                  </a:lnTo>
                  <a:lnTo>
                    <a:pt x="96" y="1965"/>
                  </a:lnTo>
                  <a:lnTo>
                    <a:pt x="176" y="1789"/>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5" name="Line 31"/>
            <p:cNvSpPr>
              <a:spLocks noChangeShapeType="1"/>
            </p:cNvSpPr>
            <p:nvPr/>
          </p:nvSpPr>
          <p:spPr bwMode="auto">
            <a:xfrm>
              <a:off x="1893" y="3026"/>
              <a:ext cx="0" cy="60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288" name="Rectangle 32"/>
            <p:cNvSpPr>
              <a:spLocks noChangeArrowheads="1"/>
            </p:cNvSpPr>
            <p:nvPr/>
          </p:nvSpPr>
          <p:spPr bwMode="auto">
            <a:xfrm>
              <a:off x="1107" y="3308"/>
              <a:ext cx="342" cy="168"/>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2289" name="Rectangle 33"/>
            <p:cNvSpPr>
              <a:spLocks noChangeArrowheads="1"/>
            </p:cNvSpPr>
            <p:nvPr/>
          </p:nvSpPr>
          <p:spPr bwMode="auto">
            <a:xfrm>
              <a:off x="1107" y="3308"/>
              <a:ext cx="342" cy="168"/>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293" name="Rectangle 34"/>
            <p:cNvSpPr>
              <a:spLocks noChangeArrowheads="1"/>
            </p:cNvSpPr>
            <p:nvPr/>
          </p:nvSpPr>
          <p:spPr bwMode="auto">
            <a:xfrm>
              <a:off x="1173" y="3350"/>
              <a:ext cx="27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Bodega</a:t>
              </a:r>
              <a:endParaRPr kumimoji="0" lang="es-EC" sz="1800" b="0" i="0" u="none" strike="noStrike" cap="none" normalizeH="0" baseline="0" smtClean="0">
                <a:ln>
                  <a:noFill/>
                </a:ln>
                <a:solidFill>
                  <a:schemeClr val="tx1"/>
                </a:solidFill>
                <a:effectLst/>
                <a:latin typeface="Arial" pitchFamily="34" charset="0"/>
              </a:endParaRPr>
            </a:p>
          </p:txBody>
        </p:sp>
        <p:sp>
          <p:nvSpPr>
            <p:cNvPr id="12294" name="Freeform 35"/>
            <p:cNvSpPr>
              <a:spLocks noEditPoints="1"/>
            </p:cNvSpPr>
            <p:nvPr/>
          </p:nvSpPr>
          <p:spPr bwMode="auto">
            <a:xfrm>
              <a:off x="1947" y="2966"/>
              <a:ext cx="165" cy="238"/>
            </a:xfrm>
            <a:custGeom>
              <a:avLst/>
              <a:gdLst>
                <a:gd name="T0" fmla="*/ 385 w 440"/>
                <a:gd name="T1" fmla="*/ 607 h 634"/>
                <a:gd name="T2" fmla="*/ 413 w 440"/>
                <a:gd name="T3" fmla="*/ 482 h 634"/>
                <a:gd name="T4" fmla="*/ 288 w 440"/>
                <a:gd name="T5" fmla="*/ 454 h 634"/>
                <a:gd name="T6" fmla="*/ 288 w 440"/>
                <a:gd name="T7" fmla="*/ 454 h 634"/>
                <a:gd name="T8" fmla="*/ 260 w 440"/>
                <a:gd name="T9" fmla="*/ 579 h 634"/>
                <a:gd name="T10" fmla="*/ 385 w 440"/>
                <a:gd name="T11" fmla="*/ 607 h 634"/>
                <a:gd name="T12" fmla="*/ 16 w 440"/>
                <a:gd name="T13" fmla="*/ 192 h 634"/>
                <a:gd name="T14" fmla="*/ 176 w 440"/>
                <a:gd name="T15" fmla="*/ 96 h 634"/>
                <a:gd name="T16" fmla="*/ 0 w 440"/>
                <a:gd name="T17" fmla="*/ 0 h 634"/>
                <a:gd name="T18" fmla="*/ 16 w 440"/>
                <a:gd name="T19" fmla="*/ 19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4">
                  <a:moveTo>
                    <a:pt x="385" y="607"/>
                  </a:moveTo>
                  <a:cubicBezTo>
                    <a:pt x="428" y="580"/>
                    <a:pt x="440" y="524"/>
                    <a:pt x="413" y="482"/>
                  </a:cubicBezTo>
                  <a:cubicBezTo>
                    <a:pt x="387" y="440"/>
                    <a:pt x="331" y="427"/>
                    <a:pt x="288" y="454"/>
                  </a:cubicBezTo>
                  <a:cubicBezTo>
                    <a:pt x="288" y="454"/>
                    <a:pt x="288" y="454"/>
                    <a:pt x="288" y="454"/>
                  </a:cubicBezTo>
                  <a:cubicBezTo>
                    <a:pt x="246" y="481"/>
                    <a:pt x="233" y="537"/>
                    <a:pt x="260" y="579"/>
                  </a:cubicBezTo>
                  <a:cubicBezTo>
                    <a:pt x="287" y="621"/>
                    <a:pt x="343" y="634"/>
                    <a:pt x="385" y="607"/>
                  </a:cubicBezTo>
                  <a:close/>
                  <a:moveTo>
                    <a:pt x="16" y="192"/>
                  </a:moveTo>
                  <a:lnTo>
                    <a:pt x="176" y="96"/>
                  </a:lnTo>
                  <a:lnTo>
                    <a:pt x="0" y="0"/>
                  </a:lnTo>
                  <a:lnTo>
                    <a:pt x="16" y="1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295" name="Freeform 36"/>
            <p:cNvSpPr>
              <a:spLocks noEditPoints="1"/>
            </p:cNvSpPr>
            <p:nvPr/>
          </p:nvSpPr>
          <p:spPr bwMode="auto">
            <a:xfrm>
              <a:off x="1947" y="2966"/>
              <a:ext cx="165" cy="238"/>
            </a:xfrm>
            <a:custGeom>
              <a:avLst/>
              <a:gdLst>
                <a:gd name="T0" fmla="*/ 385 w 440"/>
                <a:gd name="T1" fmla="*/ 607 h 634"/>
                <a:gd name="T2" fmla="*/ 413 w 440"/>
                <a:gd name="T3" fmla="*/ 482 h 634"/>
                <a:gd name="T4" fmla="*/ 288 w 440"/>
                <a:gd name="T5" fmla="*/ 454 h 634"/>
                <a:gd name="T6" fmla="*/ 288 w 440"/>
                <a:gd name="T7" fmla="*/ 454 h 634"/>
                <a:gd name="T8" fmla="*/ 260 w 440"/>
                <a:gd name="T9" fmla="*/ 579 h 634"/>
                <a:gd name="T10" fmla="*/ 385 w 440"/>
                <a:gd name="T11" fmla="*/ 607 h 634"/>
                <a:gd name="T12" fmla="*/ 16 w 440"/>
                <a:gd name="T13" fmla="*/ 192 h 634"/>
                <a:gd name="T14" fmla="*/ 176 w 440"/>
                <a:gd name="T15" fmla="*/ 96 h 634"/>
                <a:gd name="T16" fmla="*/ 0 w 440"/>
                <a:gd name="T17" fmla="*/ 0 h 634"/>
                <a:gd name="T18" fmla="*/ 16 w 440"/>
                <a:gd name="T19" fmla="*/ 19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4">
                  <a:moveTo>
                    <a:pt x="385" y="607"/>
                  </a:moveTo>
                  <a:cubicBezTo>
                    <a:pt x="428" y="580"/>
                    <a:pt x="440" y="524"/>
                    <a:pt x="413" y="482"/>
                  </a:cubicBezTo>
                  <a:cubicBezTo>
                    <a:pt x="387" y="440"/>
                    <a:pt x="331" y="427"/>
                    <a:pt x="288" y="454"/>
                  </a:cubicBezTo>
                  <a:cubicBezTo>
                    <a:pt x="288" y="454"/>
                    <a:pt x="288" y="454"/>
                    <a:pt x="288" y="454"/>
                  </a:cubicBezTo>
                  <a:cubicBezTo>
                    <a:pt x="246" y="481"/>
                    <a:pt x="233" y="537"/>
                    <a:pt x="260" y="579"/>
                  </a:cubicBezTo>
                  <a:cubicBezTo>
                    <a:pt x="287" y="621"/>
                    <a:pt x="343" y="634"/>
                    <a:pt x="385" y="607"/>
                  </a:cubicBezTo>
                  <a:moveTo>
                    <a:pt x="16" y="192"/>
                  </a:moveTo>
                  <a:lnTo>
                    <a:pt x="176" y="96"/>
                  </a:lnTo>
                  <a:lnTo>
                    <a:pt x="0" y="0"/>
                  </a:lnTo>
                  <a:lnTo>
                    <a:pt x="16" y="192"/>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296" name="Line 37"/>
            <p:cNvSpPr>
              <a:spLocks noChangeShapeType="1"/>
            </p:cNvSpPr>
            <p:nvPr/>
          </p:nvSpPr>
          <p:spPr bwMode="auto">
            <a:xfrm flipH="1" flipV="1">
              <a:off x="1983" y="3020"/>
              <a:ext cx="72" cy="114"/>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297" name="Rectangle 38"/>
            <p:cNvSpPr>
              <a:spLocks noChangeArrowheads="1"/>
            </p:cNvSpPr>
            <p:nvPr/>
          </p:nvSpPr>
          <p:spPr bwMode="auto">
            <a:xfrm>
              <a:off x="261" y="3134"/>
              <a:ext cx="336" cy="17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2298" name="Rectangle 39"/>
            <p:cNvSpPr>
              <a:spLocks noChangeArrowheads="1"/>
            </p:cNvSpPr>
            <p:nvPr/>
          </p:nvSpPr>
          <p:spPr bwMode="auto">
            <a:xfrm>
              <a:off x="261" y="3134"/>
              <a:ext cx="336" cy="174"/>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299" name="Rectangle 40"/>
            <p:cNvSpPr>
              <a:spLocks noChangeArrowheads="1"/>
            </p:cNvSpPr>
            <p:nvPr/>
          </p:nvSpPr>
          <p:spPr bwMode="auto">
            <a:xfrm>
              <a:off x="315" y="3182"/>
              <a:ext cx="27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Origen </a:t>
              </a:r>
              <a:endParaRPr kumimoji="0" lang="es-EC" sz="1800" b="0" i="0" u="none" strike="noStrike" cap="none" normalizeH="0" baseline="0" smtClean="0">
                <a:ln>
                  <a:noFill/>
                </a:ln>
                <a:solidFill>
                  <a:schemeClr val="tx1"/>
                </a:solidFill>
                <a:effectLst/>
                <a:latin typeface="Arial" pitchFamily="34" charset="0"/>
              </a:endParaRPr>
            </a:p>
          </p:txBody>
        </p:sp>
        <p:sp>
          <p:nvSpPr>
            <p:cNvPr id="12300" name="Rectangle 41"/>
            <p:cNvSpPr>
              <a:spLocks noChangeArrowheads="1"/>
            </p:cNvSpPr>
            <p:nvPr/>
          </p:nvSpPr>
          <p:spPr bwMode="auto">
            <a:xfrm>
              <a:off x="525" y="3182"/>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1</a:t>
              </a:r>
              <a:endParaRPr kumimoji="0" lang="es-EC" sz="1800" b="0" i="0" u="none" strike="noStrike" cap="none" normalizeH="0" baseline="0" smtClean="0">
                <a:ln>
                  <a:noFill/>
                </a:ln>
                <a:solidFill>
                  <a:schemeClr val="tx1"/>
                </a:solidFill>
                <a:effectLst/>
                <a:latin typeface="Arial" pitchFamily="34" charset="0"/>
              </a:endParaRPr>
            </a:p>
          </p:txBody>
        </p:sp>
        <p:sp>
          <p:nvSpPr>
            <p:cNvPr id="12301" name="Rectangle 42"/>
            <p:cNvSpPr>
              <a:spLocks noChangeArrowheads="1"/>
            </p:cNvSpPr>
            <p:nvPr/>
          </p:nvSpPr>
          <p:spPr bwMode="auto">
            <a:xfrm>
              <a:off x="2073" y="3080"/>
              <a:ext cx="342" cy="16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2302" name="Rectangle 43"/>
            <p:cNvSpPr>
              <a:spLocks noChangeArrowheads="1"/>
            </p:cNvSpPr>
            <p:nvPr/>
          </p:nvSpPr>
          <p:spPr bwMode="auto">
            <a:xfrm>
              <a:off x="2073" y="3080"/>
              <a:ext cx="342" cy="168"/>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03" name="Rectangle 44"/>
            <p:cNvSpPr>
              <a:spLocks noChangeArrowheads="1"/>
            </p:cNvSpPr>
            <p:nvPr/>
          </p:nvSpPr>
          <p:spPr bwMode="auto">
            <a:xfrm>
              <a:off x="2121" y="3122"/>
              <a:ext cx="27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Origen </a:t>
              </a:r>
              <a:endParaRPr kumimoji="0" lang="es-EC" sz="1800" b="0" i="0" u="none" strike="noStrike" cap="none" normalizeH="0" baseline="0" smtClean="0">
                <a:ln>
                  <a:noFill/>
                </a:ln>
                <a:solidFill>
                  <a:schemeClr val="tx1"/>
                </a:solidFill>
                <a:effectLst/>
                <a:latin typeface="Arial" pitchFamily="34" charset="0"/>
              </a:endParaRPr>
            </a:p>
          </p:txBody>
        </p:sp>
        <p:sp>
          <p:nvSpPr>
            <p:cNvPr id="12304" name="Rectangle 45"/>
            <p:cNvSpPr>
              <a:spLocks noChangeArrowheads="1"/>
            </p:cNvSpPr>
            <p:nvPr/>
          </p:nvSpPr>
          <p:spPr bwMode="auto">
            <a:xfrm>
              <a:off x="2331" y="3122"/>
              <a:ext cx="6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2</a:t>
              </a:r>
              <a:endParaRPr kumimoji="0" lang="es-EC" sz="1800" b="0" i="0" u="none" strike="noStrike" cap="none" normalizeH="0" baseline="0" smtClean="0">
                <a:ln>
                  <a:noFill/>
                </a:ln>
                <a:solidFill>
                  <a:schemeClr val="tx1"/>
                </a:solidFill>
                <a:effectLst/>
                <a:latin typeface="Arial" pitchFamily="34" charset="0"/>
              </a:endParaRPr>
            </a:p>
          </p:txBody>
        </p:sp>
        <p:sp>
          <p:nvSpPr>
            <p:cNvPr id="12305" name="Freeform 46"/>
            <p:cNvSpPr>
              <a:spLocks noEditPoints="1"/>
            </p:cNvSpPr>
            <p:nvPr/>
          </p:nvSpPr>
          <p:spPr bwMode="auto">
            <a:xfrm>
              <a:off x="787" y="3392"/>
              <a:ext cx="320" cy="406"/>
            </a:xfrm>
            <a:custGeom>
              <a:avLst/>
              <a:gdLst>
                <a:gd name="T0" fmla="*/ 48 w 852"/>
                <a:gd name="T1" fmla="*/ 1054 h 1084"/>
                <a:gd name="T2" fmla="*/ 175 w 852"/>
                <a:gd name="T3" fmla="*/ 1037 h 1084"/>
                <a:gd name="T4" fmla="*/ 158 w 852"/>
                <a:gd name="T5" fmla="*/ 910 h 1084"/>
                <a:gd name="T6" fmla="*/ 158 w 852"/>
                <a:gd name="T7" fmla="*/ 910 h 1084"/>
                <a:gd name="T8" fmla="*/ 31 w 852"/>
                <a:gd name="T9" fmla="*/ 927 h 1084"/>
                <a:gd name="T10" fmla="*/ 48 w 852"/>
                <a:gd name="T11" fmla="*/ 1054 h 1084"/>
                <a:gd name="T12" fmla="*/ 676 w 852"/>
                <a:gd name="T13" fmla="*/ 80 h 1084"/>
                <a:gd name="T14" fmla="*/ 820 w 852"/>
                <a:gd name="T15" fmla="*/ 192 h 1084"/>
                <a:gd name="T16" fmla="*/ 852 w 852"/>
                <a:gd name="T17" fmla="*/ 0 h 1084"/>
                <a:gd name="T18" fmla="*/ 676 w 852"/>
                <a:gd name="T19" fmla="*/ 8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2" h="1084">
                  <a:moveTo>
                    <a:pt x="48" y="1054"/>
                  </a:moveTo>
                  <a:cubicBezTo>
                    <a:pt x="87" y="1084"/>
                    <a:pt x="144" y="1077"/>
                    <a:pt x="175" y="1037"/>
                  </a:cubicBezTo>
                  <a:cubicBezTo>
                    <a:pt x="205" y="998"/>
                    <a:pt x="198" y="941"/>
                    <a:pt x="158" y="910"/>
                  </a:cubicBezTo>
                  <a:cubicBezTo>
                    <a:pt x="158" y="910"/>
                    <a:pt x="158" y="910"/>
                    <a:pt x="158" y="910"/>
                  </a:cubicBezTo>
                  <a:cubicBezTo>
                    <a:pt x="118" y="880"/>
                    <a:pt x="61" y="887"/>
                    <a:pt x="31" y="927"/>
                  </a:cubicBezTo>
                  <a:cubicBezTo>
                    <a:pt x="0" y="966"/>
                    <a:pt x="8" y="1023"/>
                    <a:pt x="48" y="1054"/>
                  </a:cubicBezTo>
                  <a:close/>
                  <a:moveTo>
                    <a:pt x="676" y="80"/>
                  </a:moveTo>
                  <a:lnTo>
                    <a:pt x="820" y="192"/>
                  </a:lnTo>
                  <a:lnTo>
                    <a:pt x="852" y="0"/>
                  </a:lnTo>
                  <a:lnTo>
                    <a:pt x="676" y="8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306" name="Freeform 47"/>
            <p:cNvSpPr>
              <a:spLocks noEditPoints="1"/>
            </p:cNvSpPr>
            <p:nvPr/>
          </p:nvSpPr>
          <p:spPr bwMode="auto">
            <a:xfrm>
              <a:off x="787" y="3392"/>
              <a:ext cx="320" cy="406"/>
            </a:xfrm>
            <a:custGeom>
              <a:avLst/>
              <a:gdLst>
                <a:gd name="T0" fmla="*/ 48 w 852"/>
                <a:gd name="T1" fmla="*/ 1054 h 1084"/>
                <a:gd name="T2" fmla="*/ 175 w 852"/>
                <a:gd name="T3" fmla="*/ 1037 h 1084"/>
                <a:gd name="T4" fmla="*/ 158 w 852"/>
                <a:gd name="T5" fmla="*/ 910 h 1084"/>
                <a:gd name="T6" fmla="*/ 158 w 852"/>
                <a:gd name="T7" fmla="*/ 910 h 1084"/>
                <a:gd name="T8" fmla="*/ 31 w 852"/>
                <a:gd name="T9" fmla="*/ 927 h 1084"/>
                <a:gd name="T10" fmla="*/ 48 w 852"/>
                <a:gd name="T11" fmla="*/ 1054 h 1084"/>
                <a:gd name="T12" fmla="*/ 676 w 852"/>
                <a:gd name="T13" fmla="*/ 80 h 1084"/>
                <a:gd name="T14" fmla="*/ 820 w 852"/>
                <a:gd name="T15" fmla="*/ 192 h 1084"/>
                <a:gd name="T16" fmla="*/ 852 w 852"/>
                <a:gd name="T17" fmla="*/ 0 h 1084"/>
                <a:gd name="T18" fmla="*/ 676 w 852"/>
                <a:gd name="T19" fmla="*/ 8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2" h="1084">
                  <a:moveTo>
                    <a:pt x="48" y="1054"/>
                  </a:moveTo>
                  <a:cubicBezTo>
                    <a:pt x="87" y="1084"/>
                    <a:pt x="144" y="1077"/>
                    <a:pt x="175" y="1037"/>
                  </a:cubicBezTo>
                  <a:cubicBezTo>
                    <a:pt x="205" y="998"/>
                    <a:pt x="198" y="941"/>
                    <a:pt x="158" y="910"/>
                  </a:cubicBezTo>
                  <a:cubicBezTo>
                    <a:pt x="158" y="910"/>
                    <a:pt x="158" y="910"/>
                    <a:pt x="158" y="910"/>
                  </a:cubicBezTo>
                  <a:cubicBezTo>
                    <a:pt x="118" y="880"/>
                    <a:pt x="61" y="887"/>
                    <a:pt x="31" y="927"/>
                  </a:cubicBezTo>
                  <a:cubicBezTo>
                    <a:pt x="0" y="966"/>
                    <a:pt x="8" y="1023"/>
                    <a:pt x="48" y="1054"/>
                  </a:cubicBezTo>
                  <a:moveTo>
                    <a:pt x="676" y="80"/>
                  </a:moveTo>
                  <a:lnTo>
                    <a:pt x="820" y="192"/>
                  </a:lnTo>
                  <a:lnTo>
                    <a:pt x="852" y="0"/>
                  </a:lnTo>
                  <a:lnTo>
                    <a:pt x="676" y="80"/>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07" name="Line 48"/>
            <p:cNvSpPr>
              <a:spLocks noChangeShapeType="1"/>
            </p:cNvSpPr>
            <p:nvPr/>
          </p:nvSpPr>
          <p:spPr bwMode="auto">
            <a:xfrm flipV="1">
              <a:off x="849" y="3446"/>
              <a:ext cx="216" cy="28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grpSp>
      <p:grpSp>
        <p:nvGrpSpPr>
          <p:cNvPr id="12308" name="Group 51"/>
          <p:cNvGrpSpPr>
            <a:grpSpLocks noChangeAspect="1"/>
          </p:cNvGrpSpPr>
          <p:nvPr/>
        </p:nvGrpSpPr>
        <p:grpSpPr bwMode="auto">
          <a:xfrm>
            <a:off x="5243513" y="4498975"/>
            <a:ext cx="3360737" cy="1593850"/>
            <a:chOff x="3303" y="2834"/>
            <a:chExt cx="2117" cy="1004"/>
          </a:xfrm>
        </p:grpSpPr>
        <p:sp>
          <p:nvSpPr>
            <p:cNvPr id="12309" name="AutoShape 50"/>
            <p:cNvSpPr>
              <a:spLocks noChangeAspect="1" noChangeArrowheads="1" noTextEdit="1"/>
            </p:cNvSpPr>
            <p:nvPr/>
          </p:nvSpPr>
          <p:spPr bwMode="auto">
            <a:xfrm>
              <a:off x="3303" y="2834"/>
              <a:ext cx="2117" cy="1004"/>
            </a:xfrm>
            <a:prstGeom prst="rect">
              <a:avLst/>
            </a:prstGeom>
            <a:noFill/>
            <a:ln w="19050" cap="flat" cmpd="sng" algn="ctr">
              <a:solidFill>
                <a:srgbClr val="558ED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10" name="Freeform 52"/>
            <p:cNvSpPr>
              <a:spLocks/>
            </p:cNvSpPr>
            <p:nvPr/>
          </p:nvSpPr>
          <p:spPr bwMode="auto">
            <a:xfrm>
              <a:off x="3313" y="3453"/>
              <a:ext cx="132" cy="133"/>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2"/>
                    <a:pt x="282"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311" name="Freeform 53"/>
            <p:cNvSpPr>
              <a:spLocks/>
            </p:cNvSpPr>
            <p:nvPr/>
          </p:nvSpPr>
          <p:spPr bwMode="auto">
            <a:xfrm>
              <a:off x="3313" y="3453"/>
              <a:ext cx="132" cy="133"/>
            </a:xfrm>
            <a:custGeom>
              <a:avLst/>
              <a:gdLst>
                <a:gd name="T0" fmla="*/ 0 w 132"/>
                <a:gd name="T1" fmla="*/ 67 h 133"/>
                <a:gd name="T2" fmla="*/ 66 w 132"/>
                <a:gd name="T3" fmla="*/ 0 h 133"/>
                <a:gd name="T4" fmla="*/ 132 w 132"/>
                <a:gd name="T5" fmla="*/ 67 h 133"/>
                <a:gd name="T6" fmla="*/ 132 w 132"/>
                <a:gd name="T7" fmla="*/ 67 h 133"/>
                <a:gd name="T8" fmla="*/ 66 w 132"/>
                <a:gd name="T9" fmla="*/ 133 h 133"/>
                <a:gd name="T10" fmla="*/ 0 w 132"/>
                <a:gd name="T11" fmla="*/ 67 h 133"/>
              </a:gdLst>
              <a:ahLst/>
              <a:cxnLst>
                <a:cxn ang="0">
                  <a:pos x="T0" y="T1"/>
                </a:cxn>
                <a:cxn ang="0">
                  <a:pos x="T2" y="T3"/>
                </a:cxn>
                <a:cxn ang="0">
                  <a:pos x="T4" y="T5"/>
                </a:cxn>
                <a:cxn ang="0">
                  <a:pos x="T6" y="T7"/>
                </a:cxn>
                <a:cxn ang="0">
                  <a:pos x="T8" y="T9"/>
                </a:cxn>
                <a:cxn ang="0">
                  <a:pos x="T10" y="T11"/>
                </a:cxn>
              </a:cxnLst>
              <a:rect l="0" t="0" r="r" b="b"/>
              <a:pathLst>
                <a:path w="132" h="133">
                  <a:moveTo>
                    <a:pt x="0" y="67"/>
                  </a:moveTo>
                  <a:cubicBezTo>
                    <a:pt x="0" y="30"/>
                    <a:pt x="29" y="0"/>
                    <a:pt x="66" y="0"/>
                  </a:cubicBezTo>
                  <a:cubicBezTo>
                    <a:pt x="103" y="0"/>
                    <a:pt x="132" y="30"/>
                    <a:pt x="132" y="67"/>
                  </a:cubicBezTo>
                  <a:cubicBezTo>
                    <a:pt x="132" y="67"/>
                    <a:pt x="132" y="67"/>
                    <a:pt x="132" y="67"/>
                  </a:cubicBezTo>
                  <a:cubicBezTo>
                    <a:pt x="132" y="103"/>
                    <a:pt x="103" y="133"/>
                    <a:pt x="66" y="133"/>
                  </a:cubicBezTo>
                  <a:cubicBezTo>
                    <a:pt x="29" y="133"/>
                    <a:pt x="0" y="103"/>
                    <a:pt x="0" y="67"/>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12" name="Rectangle 54"/>
            <p:cNvSpPr>
              <a:spLocks noChangeArrowheads="1"/>
            </p:cNvSpPr>
            <p:nvPr/>
          </p:nvSpPr>
          <p:spPr bwMode="auto">
            <a:xfrm>
              <a:off x="3356" y="3458"/>
              <a:ext cx="9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164326"/>
                  </a:solidFill>
                  <a:effectLst/>
                  <a:latin typeface="Calibri" pitchFamily="34" charset="0"/>
                </a:rPr>
                <a:t>1</a:t>
              </a:r>
              <a:endParaRPr kumimoji="0" lang="es-EC" sz="1800" b="0" i="0" u="none" strike="noStrike" cap="none" normalizeH="0" baseline="0" smtClean="0">
                <a:ln>
                  <a:noFill/>
                </a:ln>
                <a:solidFill>
                  <a:schemeClr val="tx1"/>
                </a:solidFill>
                <a:effectLst/>
                <a:latin typeface="Arial" pitchFamily="34" charset="0"/>
              </a:endParaRPr>
            </a:p>
          </p:txBody>
        </p:sp>
        <p:sp>
          <p:nvSpPr>
            <p:cNvPr id="12313" name="Freeform 55"/>
            <p:cNvSpPr>
              <a:spLocks noEditPoints="1"/>
            </p:cNvSpPr>
            <p:nvPr/>
          </p:nvSpPr>
          <p:spPr bwMode="auto">
            <a:xfrm>
              <a:off x="3379" y="3250"/>
              <a:ext cx="137" cy="203"/>
            </a:xfrm>
            <a:custGeom>
              <a:avLst/>
              <a:gdLst>
                <a:gd name="T0" fmla="*/ 319 w 376"/>
                <a:gd name="T1" fmla="*/ 26 h 555"/>
                <a:gd name="T2" fmla="*/ 195 w 376"/>
                <a:gd name="T3" fmla="*/ 57 h 555"/>
                <a:gd name="T4" fmla="*/ 226 w 376"/>
                <a:gd name="T5" fmla="*/ 181 h 555"/>
                <a:gd name="T6" fmla="*/ 226 w 376"/>
                <a:gd name="T7" fmla="*/ 181 h 555"/>
                <a:gd name="T8" fmla="*/ 350 w 376"/>
                <a:gd name="T9" fmla="*/ 150 h 555"/>
                <a:gd name="T10" fmla="*/ 319 w 376"/>
                <a:gd name="T11" fmla="*/ 26 h 555"/>
                <a:gd name="T12" fmla="*/ 176 w 376"/>
                <a:gd name="T13" fmla="*/ 443 h 555"/>
                <a:gd name="T14" fmla="*/ 16 w 376"/>
                <a:gd name="T15" fmla="*/ 347 h 555"/>
                <a:gd name="T16" fmla="*/ 0 w 376"/>
                <a:gd name="T17" fmla="*/ 555 h 555"/>
                <a:gd name="T18" fmla="*/ 176 w 376"/>
                <a:gd name="T19" fmla="*/ 443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555">
                  <a:moveTo>
                    <a:pt x="319" y="26"/>
                  </a:moveTo>
                  <a:cubicBezTo>
                    <a:pt x="276" y="0"/>
                    <a:pt x="221" y="14"/>
                    <a:pt x="195" y="57"/>
                  </a:cubicBezTo>
                  <a:cubicBezTo>
                    <a:pt x="169" y="100"/>
                    <a:pt x="183" y="156"/>
                    <a:pt x="226" y="181"/>
                  </a:cubicBezTo>
                  <a:cubicBezTo>
                    <a:pt x="226" y="181"/>
                    <a:pt x="226" y="181"/>
                    <a:pt x="226" y="181"/>
                  </a:cubicBezTo>
                  <a:cubicBezTo>
                    <a:pt x="269" y="207"/>
                    <a:pt x="325" y="193"/>
                    <a:pt x="350" y="150"/>
                  </a:cubicBezTo>
                  <a:cubicBezTo>
                    <a:pt x="376" y="107"/>
                    <a:pt x="362" y="51"/>
                    <a:pt x="319" y="26"/>
                  </a:cubicBezTo>
                  <a:close/>
                  <a:moveTo>
                    <a:pt x="176" y="443"/>
                  </a:moveTo>
                  <a:lnTo>
                    <a:pt x="16" y="347"/>
                  </a:lnTo>
                  <a:lnTo>
                    <a:pt x="0" y="555"/>
                  </a:lnTo>
                  <a:lnTo>
                    <a:pt x="176" y="4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314" name="Freeform 56"/>
            <p:cNvSpPr>
              <a:spLocks noEditPoints="1"/>
            </p:cNvSpPr>
            <p:nvPr/>
          </p:nvSpPr>
          <p:spPr bwMode="auto">
            <a:xfrm>
              <a:off x="3379" y="3250"/>
              <a:ext cx="137" cy="203"/>
            </a:xfrm>
            <a:custGeom>
              <a:avLst/>
              <a:gdLst>
                <a:gd name="T0" fmla="*/ 319 w 376"/>
                <a:gd name="T1" fmla="*/ 26 h 555"/>
                <a:gd name="T2" fmla="*/ 195 w 376"/>
                <a:gd name="T3" fmla="*/ 57 h 555"/>
                <a:gd name="T4" fmla="*/ 226 w 376"/>
                <a:gd name="T5" fmla="*/ 181 h 555"/>
                <a:gd name="T6" fmla="*/ 226 w 376"/>
                <a:gd name="T7" fmla="*/ 181 h 555"/>
                <a:gd name="T8" fmla="*/ 350 w 376"/>
                <a:gd name="T9" fmla="*/ 150 h 555"/>
                <a:gd name="T10" fmla="*/ 319 w 376"/>
                <a:gd name="T11" fmla="*/ 26 h 555"/>
                <a:gd name="T12" fmla="*/ 176 w 376"/>
                <a:gd name="T13" fmla="*/ 443 h 555"/>
                <a:gd name="T14" fmla="*/ 16 w 376"/>
                <a:gd name="T15" fmla="*/ 347 h 555"/>
                <a:gd name="T16" fmla="*/ 0 w 376"/>
                <a:gd name="T17" fmla="*/ 555 h 555"/>
                <a:gd name="T18" fmla="*/ 176 w 376"/>
                <a:gd name="T19" fmla="*/ 443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555">
                  <a:moveTo>
                    <a:pt x="319" y="26"/>
                  </a:moveTo>
                  <a:cubicBezTo>
                    <a:pt x="276" y="0"/>
                    <a:pt x="221" y="14"/>
                    <a:pt x="195" y="57"/>
                  </a:cubicBezTo>
                  <a:cubicBezTo>
                    <a:pt x="169" y="100"/>
                    <a:pt x="183" y="156"/>
                    <a:pt x="226" y="181"/>
                  </a:cubicBezTo>
                  <a:cubicBezTo>
                    <a:pt x="226" y="181"/>
                    <a:pt x="226" y="181"/>
                    <a:pt x="226" y="181"/>
                  </a:cubicBezTo>
                  <a:cubicBezTo>
                    <a:pt x="269" y="207"/>
                    <a:pt x="325" y="193"/>
                    <a:pt x="350" y="150"/>
                  </a:cubicBezTo>
                  <a:cubicBezTo>
                    <a:pt x="376" y="107"/>
                    <a:pt x="362" y="51"/>
                    <a:pt x="319" y="26"/>
                  </a:cubicBezTo>
                  <a:moveTo>
                    <a:pt x="176" y="443"/>
                  </a:moveTo>
                  <a:lnTo>
                    <a:pt x="16" y="347"/>
                  </a:lnTo>
                  <a:lnTo>
                    <a:pt x="0" y="555"/>
                  </a:lnTo>
                  <a:lnTo>
                    <a:pt x="176" y="443"/>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15" name="Line 57"/>
            <p:cNvSpPr>
              <a:spLocks noChangeShapeType="1"/>
            </p:cNvSpPr>
            <p:nvPr/>
          </p:nvSpPr>
          <p:spPr bwMode="auto">
            <a:xfrm flipH="1">
              <a:off x="3414" y="3318"/>
              <a:ext cx="47" cy="76"/>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16" name="Freeform 58"/>
            <p:cNvSpPr>
              <a:spLocks/>
            </p:cNvSpPr>
            <p:nvPr/>
          </p:nvSpPr>
          <p:spPr bwMode="auto">
            <a:xfrm>
              <a:off x="3732" y="3663"/>
              <a:ext cx="133" cy="132"/>
            </a:xfrm>
            <a:custGeom>
              <a:avLst/>
              <a:gdLst>
                <a:gd name="T0" fmla="*/ 0 w 363"/>
                <a:gd name="T1" fmla="*/ 181 h 362"/>
                <a:gd name="T2" fmla="*/ 181 w 363"/>
                <a:gd name="T3" fmla="*/ 0 h 362"/>
                <a:gd name="T4" fmla="*/ 363 w 363"/>
                <a:gd name="T5" fmla="*/ 181 h 362"/>
                <a:gd name="T6" fmla="*/ 363 w 363"/>
                <a:gd name="T7" fmla="*/ 181 h 362"/>
                <a:gd name="T8" fmla="*/ 181 w 363"/>
                <a:gd name="T9" fmla="*/ 362 h 362"/>
                <a:gd name="T10" fmla="*/ 0 w 363"/>
                <a:gd name="T11" fmla="*/ 181 h 362"/>
              </a:gdLst>
              <a:ahLst/>
              <a:cxnLst>
                <a:cxn ang="0">
                  <a:pos x="T0" y="T1"/>
                </a:cxn>
                <a:cxn ang="0">
                  <a:pos x="T2" y="T3"/>
                </a:cxn>
                <a:cxn ang="0">
                  <a:pos x="T4" y="T5"/>
                </a:cxn>
                <a:cxn ang="0">
                  <a:pos x="T6" y="T7"/>
                </a:cxn>
                <a:cxn ang="0">
                  <a:pos x="T8" y="T9"/>
                </a:cxn>
                <a:cxn ang="0">
                  <a:pos x="T10" y="T11"/>
                </a:cxn>
              </a:cxnLst>
              <a:rect l="0" t="0" r="r" b="b"/>
              <a:pathLst>
                <a:path w="363" h="362">
                  <a:moveTo>
                    <a:pt x="0" y="181"/>
                  </a:moveTo>
                  <a:cubicBezTo>
                    <a:pt x="0" y="81"/>
                    <a:pt x="81" y="0"/>
                    <a:pt x="181" y="0"/>
                  </a:cubicBezTo>
                  <a:cubicBezTo>
                    <a:pt x="282" y="0"/>
                    <a:pt x="363" y="81"/>
                    <a:pt x="363" y="181"/>
                  </a:cubicBezTo>
                  <a:cubicBezTo>
                    <a:pt x="363" y="181"/>
                    <a:pt x="363" y="181"/>
                    <a:pt x="363" y="181"/>
                  </a:cubicBezTo>
                  <a:cubicBezTo>
                    <a:pt x="363" y="281"/>
                    <a:pt x="282" y="362"/>
                    <a:pt x="181" y="362"/>
                  </a:cubicBezTo>
                  <a:cubicBezTo>
                    <a:pt x="81" y="362"/>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317" name="Freeform 59"/>
            <p:cNvSpPr>
              <a:spLocks/>
            </p:cNvSpPr>
            <p:nvPr/>
          </p:nvSpPr>
          <p:spPr bwMode="auto">
            <a:xfrm>
              <a:off x="3732" y="3663"/>
              <a:ext cx="133" cy="132"/>
            </a:xfrm>
            <a:custGeom>
              <a:avLst/>
              <a:gdLst>
                <a:gd name="T0" fmla="*/ 0 w 133"/>
                <a:gd name="T1" fmla="*/ 66 h 132"/>
                <a:gd name="T2" fmla="*/ 66 w 133"/>
                <a:gd name="T3" fmla="*/ 0 h 132"/>
                <a:gd name="T4" fmla="*/ 133 w 133"/>
                <a:gd name="T5" fmla="*/ 66 h 132"/>
                <a:gd name="T6" fmla="*/ 133 w 133"/>
                <a:gd name="T7" fmla="*/ 66 h 132"/>
                <a:gd name="T8" fmla="*/ 66 w 133"/>
                <a:gd name="T9" fmla="*/ 132 h 132"/>
                <a:gd name="T10" fmla="*/ 0 w 133"/>
                <a:gd name="T11" fmla="*/ 66 h 132"/>
              </a:gdLst>
              <a:ahLst/>
              <a:cxnLst>
                <a:cxn ang="0">
                  <a:pos x="T0" y="T1"/>
                </a:cxn>
                <a:cxn ang="0">
                  <a:pos x="T2" y="T3"/>
                </a:cxn>
                <a:cxn ang="0">
                  <a:pos x="T4" y="T5"/>
                </a:cxn>
                <a:cxn ang="0">
                  <a:pos x="T6" y="T7"/>
                </a:cxn>
                <a:cxn ang="0">
                  <a:pos x="T8" y="T9"/>
                </a:cxn>
                <a:cxn ang="0">
                  <a:pos x="T10" y="T11"/>
                </a:cxn>
              </a:cxnLst>
              <a:rect l="0" t="0" r="r" b="b"/>
              <a:pathLst>
                <a:path w="133" h="132">
                  <a:moveTo>
                    <a:pt x="0" y="66"/>
                  </a:moveTo>
                  <a:cubicBezTo>
                    <a:pt x="0" y="30"/>
                    <a:pt x="30" y="0"/>
                    <a:pt x="66" y="0"/>
                  </a:cubicBezTo>
                  <a:cubicBezTo>
                    <a:pt x="103" y="0"/>
                    <a:pt x="133" y="30"/>
                    <a:pt x="133" y="66"/>
                  </a:cubicBezTo>
                  <a:cubicBezTo>
                    <a:pt x="133" y="66"/>
                    <a:pt x="133" y="66"/>
                    <a:pt x="133" y="66"/>
                  </a:cubicBezTo>
                  <a:cubicBezTo>
                    <a:pt x="133" y="103"/>
                    <a:pt x="103" y="132"/>
                    <a:pt x="66" y="132"/>
                  </a:cubicBezTo>
                  <a:cubicBezTo>
                    <a:pt x="30" y="132"/>
                    <a:pt x="0" y="103"/>
                    <a:pt x="0" y="66"/>
                  </a:cubicBezTo>
                </a:path>
              </a:pathLst>
            </a:custGeom>
            <a:solidFill>
              <a:srgbClr val="FF0000"/>
            </a:solidFill>
            <a:ln w="2" cap="rnd">
              <a:solidFill>
                <a:srgbClr val="164326"/>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318" name="Rectangle 60"/>
            <p:cNvSpPr>
              <a:spLocks noChangeArrowheads="1"/>
            </p:cNvSpPr>
            <p:nvPr/>
          </p:nvSpPr>
          <p:spPr bwMode="auto">
            <a:xfrm>
              <a:off x="3776" y="3668"/>
              <a:ext cx="9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164326"/>
                  </a:solidFill>
                  <a:effectLst/>
                  <a:latin typeface="Calibri" pitchFamily="34" charset="0"/>
                </a:rPr>
                <a:t>2</a:t>
              </a:r>
              <a:endParaRPr kumimoji="0" lang="es-EC" sz="1800" b="0" i="0" u="none" strike="noStrike" cap="none" normalizeH="0" baseline="0" dirty="0" smtClean="0">
                <a:ln>
                  <a:noFill/>
                </a:ln>
                <a:solidFill>
                  <a:schemeClr val="tx1"/>
                </a:solidFill>
                <a:effectLst/>
                <a:latin typeface="Arial" pitchFamily="34" charset="0"/>
              </a:endParaRPr>
            </a:p>
          </p:txBody>
        </p:sp>
        <p:sp>
          <p:nvSpPr>
            <p:cNvPr id="12319" name="Freeform 61"/>
            <p:cNvSpPr>
              <a:spLocks/>
            </p:cNvSpPr>
            <p:nvPr/>
          </p:nvSpPr>
          <p:spPr bwMode="auto">
            <a:xfrm>
              <a:off x="4837" y="2847"/>
              <a:ext cx="132" cy="132"/>
            </a:xfrm>
            <a:custGeom>
              <a:avLst/>
              <a:gdLst>
                <a:gd name="T0" fmla="*/ 0 w 362"/>
                <a:gd name="T1" fmla="*/ 181 h 363"/>
                <a:gd name="T2" fmla="*/ 181 w 362"/>
                <a:gd name="T3" fmla="*/ 0 h 363"/>
                <a:gd name="T4" fmla="*/ 362 w 362"/>
                <a:gd name="T5" fmla="*/ 181 h 363"/>
                <a:gd name="T6" fmla="*/ 362 w 362"/>
                <a:gd name="T7" fmla="*/ 181 h 363"/>
                <a:gd name="T8" fmla="*/ 181 w 362"/>
                <a:gd name="T9" fmla="*/ 363 h 363"/>
                <a:gd name="T10" fmla="*/ 0 w 362"/>
                <a:gd name="T11" fmla="*/ 181 h 363"/>
              </a:gdLst>
              <a:ahLst/>
              <a:cxnLst>
                <a:cxn ang="0">
                  <a:pos x="T0" y="T1"/>
                </a:cxn>
                <a:cxn ang="0">
                  <a:pos x="T2" y="T3"/>
                </a:cxn>
                <a:cxn ang="0">
                  <a:pos x="T4" y="T5"/>
                </a:cxn>
                <a:cxn ang="0">
                  <a:pos x="T6" y="T7"/>
                </a:cxn>
                <a:cxn ang="0">
                  <a:pos x="T8" y="T9"/>
                </a:cxn>
                <a:cxn ang="0">
                  <a:pos x="T10" y="T11"/>
                </a:cxn>
              </a:cxnLst>
              <a:rect l="0" t="0" r="r" b="b"/>
              <a:pathLst>
                <a:path w="362" h="363">
                  <a:moveTo>
                    <a:pt x="0" y="181"/>
                  </a:moveTo>
                  <a:cubicBezTo>
                    <a:pt x="0" y="81"/>
                    <a:pt x="81" y="0"/>
                    <a:pt x="181" y="0"/>
                  </a:cubicBezTo>
                  <a:cubicBezTo>
                    <a:pt x="281" y="0"/>
                    <a:pt x="362" y="81"/>
                    <a:pt x="362" y="181"/>
                  </a:cubicBezTo>
                  <a:cubicBezTo>
                    <a:pt x="362" y="181"/>
                    <a:pt x="362" y="181"/>
                    <a:pt x="362" y="181"/>
                  </a:cubicBezTo>
                  <a:cubicBezTo>
                    <a:pt x="362" y="282"/>
                    <a:pt x="281" y="363"/>
                    <a:pt x="181" y="363"/>
                  </a:cubicBezTo>
                  <a:cubicBezTo>
                    <a:pt x="81" y="363"/>
                    <a:pt x="0" y="282"/>
                    <a:pt x="0" y="181"/>
                  </a:cubicBezTo>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320" name="Freeform 62"/>
            <p:cNvSpPr>
              <a:spLocks/>
            </p:cNvSpPr>
            <p:nvPr/>
          </p:nvSpPr>
          <p:spPr bwMode="auto">
            <a:xfrm>
              <a:off x="4837" y="2847"/>
              <a:ext cx="132" cy="132"/>
            </a:xfrm>
            <a:custGeom>
              <a:avLst/>
              <a:gdLst>
                <a:gd name="T0" fmla="*/ 0 w 132"/>
                <a:gd name="T1" fmla="*/ 66 h 132"/>
                <a:gd name="T2" fmla="*/ 66 w 132"/>
                <a:gd name="T3" fmla="*/ 0 h 132"/>
                <a:gd name="T4" fmla="*/ 132 w 132"/>
                <a:gd name="T5" fmla="*/ 66 h 132"/>
                <a:gd name="T6" fmla="*/ 132 w 132"/>
                <a:gd name="T7" fmla="*/ 66 h 132"/>
                <a:gd name="T8" fmla="*/ 66 w 132"/>
                <a:gd name="T9" fmla="*/ 132 h 132"/>
                <a:gd name="T10" fmla="*/ 0 w 132"/>
                <a:gd name="T11" fmla="*/ 66 h 132"/>
              </a:gdLst>
              <a:ahLst/>
              <a:cxnLst>
                <a:cxn ang="0">
                  <a:pos x="T0" y="T1"/>
                </a:cxn>
                <a:cxn ang="0">
                  <a:pos x="T2" y="T3"/>
                </a:cxn>
                <a:cxn ang="0">
                  <a:pos x="T4" y="T5"/>
                </a:cxn>
                <a:cxn ang="0">
                  <a:pos x="T6" y="T7"/>
                </a:cxn>
                <a:cxn ang="0">
                  <a:pos x="T8" y="T9"/>
                </a:cxn>
                <a:cxn ang="0">
                  <a:pos x="T10" y="T11"/>
                </a:cxn>
              </a:cxnLst>
              <a:rect l="0" t="0" r="r" b="b"/>
              <a:pathLst>
                <a:path w="132" h="132">
                  <a:moveTo>
                    <a:pt x="0" y="66"/>
                  </a:moveTo>
                  <a:cubicBezTo>
                    <a:pt x="0" y="29"/>
                    <a:pt x="29" y="0"/>
                    <a:pt x="66" y="0"/>
                  </a:cubicBezTo>
                  <a:cubicBezTo>
                    <a:pt x="102" y="0"/>
                    <a:pt x="132" y="29"/>
                    <a:pt x="132" y="66"/>
                  </a:cubicBezTo>
                  <a:cubicBezTo>
                    <a:pt x="132" y="66"/>
                    <a:pt x="132" y="66"/>
                    <a:pt x="132" y="66"/>
                  </a:cubicBezTo>
                  <a:cubicBezTo>
                    <a:pt x="132" y="103"/>
                    <a:pt x="102" y="132"/>
                    <a:pt x="66" y="132"/>
                  </a:cubicBezTo>
                  <a:cubicBezTo>
                    <a:pt x="29" y="132"/>
                    <a:pt x="0" y="103"/>
                    <a:pt x="0" y="66"/>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21" name="Rectangle 63"/>
            <p:cNvSpPr>
              <a:spLocks noChangeArrowheads="1"/>
            </p:cNvSpPr>
            <p:nvPr/>
          </p:nvSpPr>
          <p:spPr bwMode="auto">
            <a:xfrm>
              <a:off x="4880" y="2851"/>
              <a:ext cx="9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164326"/>
                  </a:solidFill>
                  <a:effectLst/>
                  <a:latin typeface="Calibri" pitchFamily="34" charset="0"/>
                </a:rPr>
                <a:t>3</a:t>
              </a:r>
              <a:endParaRPr kumimoji="0" lang="es-EC" sz="1800" b="0" i="0" u="none" strike="noStrike" cap="none" normalizeH="0" baseline="0" dirty="0" smtClean="0">
                <a:ln>
                  <a:noFill/>
                </a:ln>
                <a:solidFill>
                  <a:schemeClr val="tx1"/>
                </a:solidFill>
                <a:effectLst/>
                <a:latin typeface="Arial" pitchFamily="34" charset="0"/>
              </a:endParaRPr>
            </a:p>
          </p:txBody>
        </p:sp>
        <p:sp>
          <p:nvSpPr>
            <p:cNvPr id="12322" name="Freeform 64"/>
            <p:cNvSpPr>
              <a:spLocks/>
            </p:cNvSpPr>
            <p:nvPr/>
          </p:nvSpPr>
          <p:spPr bwMode="auto">
            <a:xfrm>
              <a:off x="4837" y="3663"/>
              <a:ext cx="132" cy="132"/>
            </a:xfrm>
            <a:custGeom>
              <a:avLst/>
              <a:gdLst>
                <a:gd name="T0" fmla="*/ 0 w 362"/>
                <a:gd name="T1" fmla="*/ 181 h 362"/>
                <a:gd name="T2" fmla="*/ 181 w 362"/>
                <a:gd name="T3" fmla="*/ 0 h 362"/>
                <a:gd name="T4" fmla="*/ 362 w 362"/>
                <a:gd name="T5" fmla="*/ 181 h 362"/>
                <a:gd name="T6" fmla="*/ 362 w 362"/>
                <a:gd name="T7" fmla="*/ 181 h 362"/>
                <a:gd name="T8" fmla="*/ 181 w 362"/>
                <a:gd name="T9" fmla="*/ 362 h 362"/>
                <a:gd name="T10" fmla="*/ 0 w 362"/>
                <a:gd name="T11" fmla="*/ 181 h 362"/>
              </a:gdLst>
              <a:ahLst/>
              <a:cxnLst>
                <a:cxn ang="0">
                  <a:pos x="T0" y="T1"/>
                </a:cxn>
                <a:cxn ang="0">
                  <a:pos x="T2" y="T3"/>
                </a:cxn>
                <a:cxn ang="0">
                  <a:pos x="T4" y="T5"/>
                </a:cxn>
                <a:cxn ang="0">
                  <a:pos x="T6" y="T7"/>
                </a:cxn>
                <a:cxn ang="0">
                  <a:pos x="T8" y="T9"/>
                </a:cxn>
                <a:cxn ang="0">
                  <a:pos x="T10" y="T11"/>
                </a:cxn>
              </a:cxnLst>
              <a:rect l="0" t="0" r="r" b="b"/>
              <a:pathLst>
                <a:path w="362" h="362">
                  <a:moveTo>
                    <a:pt x="0" y="181"/>
                  </a:moveTo>
                  <a:cubicBezTo>
                    <a:pt x="0" y="81"/>
                    <a:pt x="81" y="0"/>
                    <a:pt x="181" y="0"/>
                  </a:cubicBezTo>
                  <a:cubicBezTo>
                    <a:pt x="281" y="0"/>
                    <a:pt x="362" y="81"/>
                    <a:pt x="362" y="181"/>
                  </a:cubicBezTo>
                  <a:cubicBezTo>
                    <a:pt x="362" y="181"/>
                    <a:pt x="362" y="181"/>
                    <a:pt x="362" y="181"/>
                  </a:cubicBezTo>
                  <a:cubicBezTo>
                    <a:pt x="362" y="281"/>
                    <a:pt x="281" y="362"/>
                    <a:pt x="181" y="362"/>
                  </a:cubicBezTo>
                  <a:cubicBezTo>
                    <a:pt x="81" y="362"/>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323" name="Freeform 65"/>
            <p:cNvSpPr>
              <a:spLocks/>
            </p:cNvSpPr>
            <p:nvPr/>
          </p:nvSpPr>
          <p:spPr bwMode="auto">
            <a:xfrm>
              <a:off x="4837" y="3663"/>
              <a:ext cx="132" cy="132"/>
            </a:xfrm>
            <a:custGeom>
              <a:avLst/>
              <a:gdLst>
                <a:gd name="T0" fmla="*/ 0 w 132"/>
                <a:gd name="T1" fmla="*/ 66 h 132"/>
                <a:gd name="T2" fmla="*/ 66 w 132"/>
                <a:gd name="T3" fmla="*/ 0 h 132"/>
                <a:gd name="T4" fmla="*/ 132 w 132"/>
                <a:gd name="T5" fmla="*/ 66 h 132"/>
                <a:gd name="T6" fmla="*/ 132 w 132"/>
                <a:gd name="T7" fmla="*/ 66 h 132"/>
                <a:gd name="T8" fmla="*/ 66 w 132"/>
                <a:gd name="T9" fmla="*/ 132 h 132"/>
                <a:gd name="T10" fmla="*/ 0 w 132"/>
                <a:gd name="T11" fmla="*/ 66 h 132"/>
              </a:gdLst>
              <a:ahLst/>
              <a:cxnLst>
                <a:cxn ang="0">
                  <a:pos x="T0" y="T1"/>
                </a:cxn>
                <a:cxn ang="0">
                  <a:pos x="T2" y="T3"/>
                </a:cxn>
                <a:cxn ang="0">
                  <a:pos x="T4" y="T5"/>
                </a:cxn>
                <a:cxn ang="0">
                  <a:pos x="T6" y="T7"/>
                </a:cxn>
                <a:cxn ang="0">
                  <a:pos x="T8" y="T9"/>
                </a:cxn>
                <a:cxn ang="0">
                  <a:pos x="T10" y="T11"/>
                </a:cxn>
              </a:cxnLst>
              <a:rect l="0" t="0" r="r" b="b"/>
              <a:pathLst>
                <a:path w="132" h="132">
                  <a:moveTo>
                    <a:pt x="0" y="66"/>
                  </a:moveTo>
                  <a:cubicBezTo>
                    <a:pt x="0" y="30"/>
                    <a:pt x="29" y="0"/>
                    <a:pt x="66" y="0"/>
                  </a:cubicBezTo>
                  <a:cubicBezTo>
                    <a:pt x="102" y="0"/>
                    <a:pt x="132" y="30"/>
                    <a:pt x="132" y="66"/>
                  </a:cubicBezTo>
                  <a:cubicBezTo>
                    <a:pt x="132" y="66"/>
                    <a:pt x="132" y="66"/>
                    <a:pt x="132" y="66"/>
                  </a:cubicBezTo>
                  <a:cubicBezTo>
                    <a:pt x="132" y="103"/>
                    <a:pt x="102" y="132"/>
                    <a:pt x="66" y="132"/>
                  </a:cubicBezTo>
                  <a:cubicBezTo>
                    <a:pt x="29" y="132"/>
                    <a:pt x="0" y="103"/>
                    <a:pt x="0" y="66"/>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24" name="Rectangle 66"/>
            <p:cNvSpPr>
              <a:spLocks noChangeArrowheads="1"/>
            </p:cNvSpPr>
            <p:nvPr/>
          </p:nvSpPr>
          <p:spPr bwMode="auto">
            <a:xfrm>
              <a:off x="4880" y="3668"/>
              <a:ext cx="9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164326"/>
                  </a:solidFill>
                  <a:effectLst/>
                  <a:latin typeface="Calibri" pitchFamily="34" charset="0"/>
                </a:rPr>
                <a:t>4</a:t>
              </a:r>
              <a:endParaRPr kumimoji="0" lang="es-EC" sz="1800" b="0" i="0" u="none" strike="noStrike" cap="none" normalizeH="0" baseline="0" smtClean="0">
                <a:ln>
                  <a:noFill/>
                </a:ln>
                <a:solidFill>
                  <a:schemeClr val="tx1"/>
                </a:solidFill>
                <a:effectLst/>
                <a:latin typeface="Arial" pitchFamily="34" charset="0"/>
              </a:endParaRPr>
            </a:p>
          </p:txBody>
        </p:sp>
        <p:sp>
          <p:nvSpPr>
            <p:cNvPr id="12325" name="Freeform 67"/>
            <p:cNvSpPr>
              <a:spLocks noEditPoints="1"/>
            </p:cNvSpPr>
            <p:nvPr/>
          </p:nvSpPr>
          <p:spPr bwMode="auto">
            <a:xfrm>
              <a:off x="3341" y="2910"/>
              <a:ext cx="1493" cy="713"/>
            </a:xfrm>
            <a:custGeom>
              <a:avLst/>
              <a:gdLst>
                <a:gd name="T0" fmla="*/ 21 w 4087"/>
                <a:gd name="T1" fmla="*/ 1891 h 1956"/>
                <a:gd name="T2" fmla="*/ 141 w 4087"/>
                <a:gd name="T3" fmla="*/ 1935 h 1956"/>
                <a:gd name="T4" fmla="*/ 186 w 4087"/>
                <a:gd name="T5" fmla="*/ 1815 h 1956"/>
                <a:gd name="T6" fmla="*/ 186 w 4087"/>
                <a:gd name="T7" fmla="*/ 1815 h 1956"/>
                <a:gd name="T8" fmla="*/ 65 w 4087"/>
                <a:gd name="T9" fmla="*/ 1771 h 1956"/>
                <a:gd name="T10" fmla="*/ 21 w 4087"/>
                <a:gd name="T11" fmla="*/ 1891 h 1956"/>
                <a:gd name="T12" fmla="*/ 3895 w 4087"/>
                <a:gd name="T13" fmla="*/ 0 h 1956"/>
                <a:gd name="T14" fmla="*/ 3975 w 4087"/>
                <a:gd name="T15" fmla="*/ 160 h 1956"/>
                <a:gd name="T16" fmla="*/ 4087 w 4087"/>
                <a:gd name="T17" fmla="*/ 0 h 1956"/>
                <a:gd name="T18" fmla="*/ 3895 w 4087"/>
                <a:gd name="T19"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7" h="1956">
                  <a:moveTo>
                    <a:pt x="21" y="1891"/>
                  </a:moveTo>
                  <a:cubicBezTo>
                    <a:pt x="42" y="1936"/>
                    <a:pt x="96" y="1956"/>
                    <a:pt x="141" y="1935"/>
                  </a:cubicBezTo>
                  <a:cubicBezTo>
                    <a:pt x="187" y="1914"/>
                    <a:pt x="207" y="1860"/>
                    <a:pt x="186" y="1815"/>
                  </a:cubicBezTo>
                  <a:cubicBezTo>
                    <a:pt x="186" y="1815"/>
                    <a:pt x="186" y="1815"/>
                    <a:pt x="186" y="1815"/>
                  </a:cubicBezTo>
                  <a:cubicBezTo>
                    <a:pt x="165" y="1769"/>
                    <a:pt x="111" y="1750"/>
                    <a:pt x="65" y="1771"/>
                  </a:cubicBezTo>
                  <a:cubicBezTo>
                    <a:pt x="20" y="1792"/>
                    <a:pt x="0" y="1845"/>
                    <a:pt x="21" y="1891"/>
                  </a:cubicBezTo>
                  <a:close/>
                  <a:moveTo>
                    <a:pt x="3895" y="0"/>
                  </a:moveTo>
                  <a:lnTo>
                    <a:pt x="3975" y="160"/>
                  </a:lnTo>
                  <a:lnTo>
                    <a:pt x="4087" y="0"/>
                  </a:lnTo>
                  <a:lnTo>
                    <a:pt x="389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326" name="Freeform 68"/>
            <p:cNvSpPr>
              <a:spLocks noEditPoints="1"/>
            </p:cNvSpPr>
            <p:nvPr/>
          </p:nvSpPr>
          <p:spPr bwMode="auto">
            <a:xfrm>
              <a:off x="3341" y="2910"/>
              <a:ext cx="1493" cy="713"/>
            </a:xfrm>
            <a:custGeom>
              <a:avLst/>
              <a:gdLst>
                <a:gd name="T0" fmla="*/ 21 w 4087"/>
                <a:gd name="T1" fmla="*/ 1891 h 1956"/>
                <a:gd name="T2" fmla="*/ 141 w 4087"/>
                <a:gd name="T3" fmla="*/ 1935 h 1956"/>
                <a:gd name="T4" fmla="*/ 186 w 4087"/>
                <a:gd name="T5" fmla="*/ 1815 h 1956"/>
                <a:gd name="T6" fmla="*/ 186 w 4087"/>
                <a:gd name="T7" fmla="*/ 1815 h 1956"/>
                <a:gd name="T8" fmla="*/ 65 w 4087"/>
                <a:gd name="T9" fmla="*/ 1771 h 1956"/>
                <a:gd name="T10" fmla="*/ 21 w 4087"/>
                <a:gd name="T11" fmla="*/ 1891 h 1956"/>
                <a:gd name="T12" fmla="*/ 3895 w 4087"/>
                <a:gd name="T13" fmla="*/ 0 h 1956"/>
                <a:gd name="T14" fmla="*/ 3975 w 4087"/>
                <a:gd name="T15" fmla="*/ 160 h 1956"/>
                <a:gd name="T16" fmla="*/ 4087 w 4087"/>
                <a:gd name="T17" fmla="*/ 0 h 1956"/>
                <a:gd name="T18" fmla="*/ 3895 w 4087"/>
                <a:gd name="T19"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7" h="1956">
                  <a:moveTo>
                    <a:pt x="21" y="1891"/>
                  </a:moveTo>
                  <a:cubicBezTo>
                    <a:pt x="42" y="1936"/>
                    <a:pt x="96" y="1956"/>
                    <a:pt x="141" y="1935"/>
                  </a:cubicBezTo>
                  <a:cubicBezTo>
                    <a:pt x="187" y="1914"/>
                    <a:pt x="207" y="1860"/>
                    <a:pt x="186" y="1815"/>
                  </a:cubicBezTo>
                  <a:cubicBezTo>
                    <a:pt x="186" y="1815"/>
                    <a:pt x="186" y="1815"/>
                    <a:pt x="186" y="1815"/>
                  </a:cubicBezTo>
                  <a:cubicBezTo>
                    <a:pt x="165" y="1769"/>
                    <a:pt x="111" y="1750"/>
                    <a:pt x="65" y="1771"/>
                  </a:cubicBezTo>
                  <a:cubicBezTo>
                    <a:pt x="20" y="1792"/>
                    <a:pt x="0" y="1845"/>
                    <a:pt x="21" y="1891"/>
                  </a:cubicBezTo>
                  <a:moveTo>
                    <a:pt x="3895" y="0"/>
                  </a:moveTo>
                  <a:lnTo>
                    <a:pt x="3975" y="160"/>
                  </a:lnTo>
                  <a:lnTo>
                    <a:pt x="4087" y="0"/>
                  </a:lnTo>
                  <a:lnTo>
                    <a:pt x="3895" y="0"/>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27" name="Line 69"/>
            <p:cNvSpPr>
              <a:spLocks noChangeShapeType="1"/>
            </p:cNvSpPr>
            <p:nvPr/>
          </p:nvSpPr>
          <p:spPr bwMode="auto">
            <a:xfrm flipV="1">
              <a:off x="3408" y="2939"/>
              <a:ext cx="1367" cy="63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28" name="Freeform 70"/>
            <p:cNvSpPr>
              <a:spLocks noEditPoints="1"/>
            </p:cNvSpPr>
            <p:nvPr/>
          </p:nvSpPr>
          <p:spPr bwMode="auto">
            <a:xfrm>
              <a:off x="4471" y="3371"/>
              <a:ext cx="402" cy="395"/>
            </a:xfrm>
            <a:custGeom>
              <a:avLst/>
              <a:gdLst>
                <a:gd name="T0" fmla="*/ 1064 w 1099"/>
                <a:gd name="T1" fmla="*/ 1046 h 1082"/>
                <a:gd name="T2" fmla="*/ 1063 w 1099"/>
                <a:gd name="T3" fmla="*/ 917 h 1082"/>
                <a:gd name="T4" fmla="*/ 935 w 1099"/>
                <a:gd name="T5" fmla="*/ 918 h 1082"/>
                <a:gd name="T6" fmla="*/ 935 w 1099"/>
                <a:gd name="T7" fmla="*/ 918 h 1082"/>
                <a:gd name="T8" fmla="*/ 936 w 1099"/>
                <a:gd name="T9" fmla="*/ 1047 h 1082"/>
                <a:gd name="T10" fmla="*/ 1064 w 1099"/>
                <a:gd name="T11" fmla="*/ 1046 h 1082"/>
                <a:gd name="T12" fmla="*/ 64 w 1099"/>
                <a:gd name="T13" fmla="*/ 192 h 1082"/>
                <a:gd name="T14" fmla="*/ 192 w 1099"/>
                <a:gd name="T15" fmla="*/ 64 h 1082"/>
                <a:gd name="T16" fmla="*/ 0 w 1099"/>
                <a:gd name="T17" fmla="*/ 0 h 1082"/>
                <a:gd name="T18" fmla="*/ 64 w 1099"/>
                <a:gd name="T19" fmla="*/ 19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9" h="1082">
                  <a:moveTo>
                    <a:pt x="1064" y="1046"/>
                  </a:moveTo>
                  <a:cubicBezTo>
                    <a:pt x="1099" y="1010"/>
                    <a:pt x="1099" y="952"/>
                    <a:pt x="1063" y="917"/>
                  </a:cubicBezTo>
                  <a:cubicBezTo>
                    <a:pt x="1028" y="882"/>
                    <a:pt x="970" y="883"/>
                    <a:pt x="935" y="918"/>
                  </a:cubicBezTo>
                  <a:cubicBezTo>
                    <a:pt x="935" y="918"/>
                    <a:pt x="935" y="918"/>
                    <a:pt x="935" y="918"/>
                  </a:cubicBezTo>
                  <a:cubicBezTo>
                    <a:pt x="900" y="954"/>
                    <a:pt x="900" y="1011"/>
                    <a:pt x="936" y="1047"/>
                  </a:cubicBezTo>
                  <a:cubicBezTo>
                    <a:pt x="972" y="1082"/>
                    <a:pt x="1029" y="1081"/>
                    <a:pt x="1064" y="1046"/>
                  </a:cubicBezTo>
                  <a:close/>
                  <a:moveTo>
                    <a:pt x="64" y="192"/>
                  </a:moveTo>
                  <a:lnTo>
                    <a:pt x="192" y="64"/>
                  </a:lnTo>
                  <a:lnTo>
                    <a:pt x="0" y="0"/>
                  </a:lnTo>
                  <a:lnTo>
                    <a:pt x="64" y="1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329" name="Freeform 71"/>
            <p:cNvSpPr>
              <a:spLocks noEditPoints="1"/>
            </p:cNvSpPr>
            <p:nvPr/>
          </p:nvSpPr>
          <p:spPr bwMode="auto">
            <a:xfrm>
              <a:off x="4471" y="3371"/>
              <a:ext cx="402" cy="395"/>
            </a:xfrm>
            <a:custGeom>
              <a:avLst/>
              <a:gdLst>
                <a:gd name="T0" fmla="*/ 1064 w 1099"/>
                <a:gd name="T1" fmla="*/ 1046 h 1082"/>
                <a:gd name="T2" fmla="*/ 1063 w 1099"/>
                <a:gd name="T3" fmla="*/ 917 h 1082"/>
                <a:gd name="T4" fmla="*/ 935 w 1099"/>
                <a:gd name="T5" fmla="*/ 918 h 1082"/>
                <a:gd name="T6" fmla="*/ 935 w 1099"/>
                <a:gd name="T7" fmla="*/ 918 h 1082"/>
                <a:gd name="T8" fmla="*/ 936 w 1099"/>
                <a:gd name="T9" fmla="*/ 1047 h 1082"/>
                <a:gd name="T10" fmla="*/ 1064 w 1099"/>
                <a:gd name="T11" fmla="*/ 1046 h 1082"/>
                <a:gd name="T12" fmla="*/ 64 w 1099"/>
                <a:gd name="T13" fmla="*/ 192 h 1082"/>
                <a:gd name="T14" fmla="*/ 192 w 1099"/>
                <a:gd name="T15" fmla="*/ 64 h 1082"/>
                <a:gd name="T16" fmla="*/ 0 w 1099"/>
                <a:gd name="T17" fmla="*/ 0 h 1082"/>
                <a:gd name="T18" fmla="*/ 64 w 1099"/>
                <a:gd name="T19" fmla="*/ 19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9" h="1082">
                  <a:moveTo>
                    <a:pt x="1064" y="1046"/>
                  </a:moveTo>
                  <a:cubicBezTo>
                    <a:pt x="1099" y="1010"/>
                    <a:pt x="1099" y="952"/>
                    <a:pt x="1063" y="917"/>
                  </a:cubicBezTo>
                  <a:cubicBezTo>
                    <a:pt x="1028" y="882"/>
                    <a:pt x="970" y="883"/>
                    <a:pt x="935" y="918"/>
                  </a:cubicBezTo>
                  <a:cubicBezTo>
                    <a:pt x="935" y="918"/>
                    <a:pt x="935" y="918"/>
                    <a:pt x="935" y="918"/>
                  </a:cubicBezTo>
                  <a:cubicBezTo>
                    <a:pt x="900" y="954"/>
                    <a:pt x="900" y="1011"/>
                    <a:pt x="936" y="1047"/>
                  </a:cubicBezTo>
                  <a:cubicBezTo>
                    <a:pt x="972" y="1082"/>
                    <a:pt x="1029" y="1081"/>
                    <a:pt x="1064" y="1046"/>
                  </a:cubicBezTo>
                  <a:moveTo>
                    <a:pt x="64" y="192"/>
                  </a:moveTo>
                  <a:lnTo>
                    <a:pt x="192" y="64"/>
                  </a:lnTo>
                  <a:lnTo>
                    <a:pt x="0" y="0"/>
                  </a:lnTo>
                  <a:lnTo>
                    <a:pt x="64" y="192"/>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30" name="Line 72"/>
            <p:cNvSpPr>
              <a:spLocks noChangeShapeType="1"/>
            </p:cNvSpPr>
            <p:nvPr/>
          </p:nvSpPr>
          <p:spPr bwMode="auto">
            <a:xfrm flipH="1" flipV="1">
              <a:off x="4518" y="3418"/>
              <a:ext cx="292" cy="286"/>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31" name="Freeform 73"/>
            <p:cNvSpPr>
              <a:spLocks noEditPoints="1"/>
            </p:cNvSpPr>
            <p:nvPr/>
          </p:nvSpPr>
          <p:spPr bwMode="auto">
            <a:xfrm>
              <a:off x="4308" y="2941"/>
              <a:ext cx="633" cy="348"/>
            </a:xfrm>
            <a:custGeom>
              <a:avLst/>
              <a:gdLst>
                <a:gd name="T0" fmla="*/ 1710 w 1733"/>
                <a:gd name="T1" fmla="*/ 62 h 954"/>
                <a:gd name="T2" fmla="*/ 1587 w 1733"/>
                <a:gd name="T3" fmla="*/ 23 h 954"/>
                <a:gd name="T4" fmla="*/ 1549 w 1733"/>
                <a:gd name="T5" fmla="*/ 146 h 954"/>
                <a:gd name="T6" fmla="*/ 1549 w 1733"/>
                <a:gd name="T7" fmla="*/ 146 h 954"/>
                <a:gd name="T8" fmla="*/ 1671 w 1733"/>
                <a:gd name="T9" fmla="*/ 184 h 954"/>
                <a:gd name="T10" fmla="*/ 1710 w 1733"/>
                <a:gd name="T11" fmla="*/ 62 h 954"/>
                <a:gd name="T12" fmla="*/ 192 w 1733"/>
                <a:gd name="T13" fmla="*/ 954 h 954"/>
                <a:gd name="T14" fmla="*/ 112 w 1733"/>
                <a:gd name="T15" fmla="*/ 778 h 954"/>
                <a:gd name="T16" fmla="*/ 0 w 1733"/>
                <a:gd name="T17" fmla="*/ 954 h 954"/>
                <a:gd name="T18" fmla="*/ 192 w 1733"/>
                <a:gd name="T19" fmla="*/ 95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3" h="954">
                  <a:moveTo>
                    <a:pt x="1710" y="62"/>
                  </a:moveTo>
                  <a:cubicBezTo>
                    <a:pt x="1687" y="18"/>
                    <a:pt x="1632" y="0"/>
                    <a:pt x="1587" y="23"/>
                  </a:cubicBezTo>
                  <a:cubicBezTo>
                    <a:pt x="1543" y="46"/>
                    <a:pt x="1525" y="101"/>
                    <a:pt x="1549" y="146"/>
                  </a:cubicBezTo>
                  <a:cubicBezTo>
                    <a:pt x="1549" y="146"/>
                    <a:pt x="1549" y="146"/>
                    <a:pt x="1549" y="146"/>
                  </a:cubicBezTo>
                  <a:cubicBezTo>
                    <a:pt x="1572" y="190"/>
                    <a:pt x="1626" y="207"/>
                    <a:pt x="1671" y="184"/>
                  </a:cubicBezTo>
                  <a:cubicBezTo>
                    <a:pt x="1715" y="161"/>
                    <a:pt x="1733" y="107"/>
                    <a:pt x="1710" y="62"/>
                  </a:cubicBezTo>
                  <a:close/>
                  <a:moveTo>
                    <a:pt x="192" y="954"/>
                  </a:moveTo>
                  <a:lnTo>
                    <a:pt x="112" y="778"/>
                  </a:lnTo>
                  <a:lnTo>
                    <a:pt x="0" y="954"/>
                  </a:lnTo>
                  <a:lnTo>
                    <a:pt x="192" y="95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332" name="Freeform 74"/>
            <p:cNvSpPr>
              <a:spLocks noEditPoints="1"/>
            </p:cNvSpPr>
            <p:nvPr/>
          </p:nvSpPr>
          <p:spPr bwMode="auto">
            <a:xfrm>
              <a:off x="4308" y="2941"/>
              <a:ext cx="633" cy="348"/>
            </a:xfrm>
            <a:custGeom>
              <a:avLst/>
              <a:gdLst>
                <a:gd name="T0" fmla="*/ 1710 w 1733"/>
                <a:gd name="T1" fmla="*/ 62 h 954"/>
                <a:gd name="T2" fmla="*/ 1587 w 1733"/>
                <a:gd name="T3" fmla="*/ 23 h 954"/>
                <a:gd name="T4" fmla="*/ 1549 w 1733"/>
                <a:gd name="T5" fmla="*/ 146 h 954"/>
                <a:gd name="T6" fmla="*/ 1549 w 1733"/>
                <a:gd name="T7" fmla="*/ 146 h 954"/>
                <a:gd name="T8" fmla="*/ 1671 w 1733"/>
                <a:gd name="T9" fmla="*/ 184 h 954"/>
                <a:gd name="T10" fmla="*/ 1710 w 1733"/>
                <a:gd name="T11" fmla="*/ 62 h 954"/>
                <a:gd name="T12" fmla="*/ 192 w 1733"/>
                <a:gd name="T13" fmla="*/ 954 h 954"/>
                <a:gd name="T14" fmla="*/ 112 w 1733"/>
                <a:gd name="T15" fmla="*/ 778 h 954"/>
                <a:gd name="T16" fmla="*/ 0 w 1733"/>
                <a:gd name="T17" fmla="*/ 954 h 954"/>
                <a:gd name="T18" fmla="*/ 192 w 1733"/>
                <a:gd name="T19" fmla="*/ 95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3" h="954">
                  <a:moveTo>
                    <a:pt x="1710" y="62"/>
                  </a:moveTo>
                  <a:cubicBezTo>
                    <a:pt x="1687" y="18"/>
                    <a:pt x="1632" y="0"/>
                    <a:pt x="1587" y="23"/>
                  </a:cubicBezTo>
                  <a:cubicBezTo>
                    <a:pt x="1543" y="46"/>
                    <a:pt x="1525" y="101"/>
                    <a:pt x="1549" y="146"/>
                  </a:cubicBezTo>
                  <a:cubicBezTo>
                    <a:pt x="1549" y="146"/>
                    <a:pt x="1549" y="146"/>
                    <a:pt x="1549" y="146"/>
                  </a:cubicBezTo>
                  <a:cubicBezTo>
                    <a:pt x="1572" y="190"/>
                    <a:pt x="1626" y="207"/>
                    <a:pt x="1671" y="184"/>
                  </a:cubicBezTo>
                  <a:cubicBezTo>
                    <a:pt x="1715" y="161"/>
                    <a:pt x="1733" y="107"/>
                    <a:pt x="1710" y="62"/>
                  </a:cubicBezTo>
                  <a:moveTo>
                    <a:pt x="192" y="954"/>
                  </a:moveTo>
                  <a:lnTo>
                    <a:pt x="112" y="778"/>
                  </a:lnTo>
                  <a:lnTo>
                    <a:pt x="0" y="954"/>
                  </a:lnTo>
                  <a:lnTo>
                    <a:pt x="192" y="954"/>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33" name="Line 75"/>
            <p:cNvSpPr>
              <a:spLocks noChangeShapeType="1"/>
            </p:cNvSpPr>
            <p:nvPr/>
          </p:nvSpPr>
          <p:spPr bwMode="auto">
            <a:xfrm flipH="1">
              <a:off x="4366" y="2992"/>
              <a:ext cx="509" cy="26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34" name="Rectangle 76"/>
            <p:cNvSpPr>
              <a:spLocks noChangeArrowheads="1"/>
            </p:cNvSpPr>
            <p:nvPr/>
          </p:nvSpPr>
          <p:spPr bwMode="auto">
            <a:xfrm>
              <a:off x="4138" y="3289"/>
              <a:ext cx="333" cy="164"/>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2335" name="Rectangle 77"/>
            <p:cNvSpPr>
              <a:spLocks noChangeArrowheads="1"/>
            </p:cNvSpPr>
            <p:nvPr/>
          </p:nvSpPr>
          <p:spPr bwMode="auto">
            <a:xfrm>
              <a:off x="4138" y="3289"/>
              <a:ext cx="333" cy="164"/>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36" name="Rectangle 78"/>
            <p:cNvSpPr>
              <a:spLocks noChangeArrowheads="1"/>
            </p:cNvSpPr>
            <p:nvPr/>
          </p:nvSpPr>
          <p:spPr bwMode="auto">
            <a:xfrm>
              <a:off x="4203" y="3331"/>
              <a:ext cx="251"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Bodega</a:t>
              </a:r>
              <a:endParaRPr kumimoji="0" lang="es-EC" sz="1800" b="0" i="0" u="none" strike="noStrike" cap="none" normalizeH="0" baseline="0" smtClean="0">
                <a:ln>
                  <a:noFill/>
                </a:ln>
                <a:solidFill>
                  <a:schemeClr val="tx1"/>
                </a:solidFill>
                <a:effectLst/>
                <a:latin typeface="Arial" pitchFamily="34" charset="0"/>
              </a:endParaRPr>
            </a:p>
          </p:txBody>
        </p:sp>
        <p:sp>
          <p:nvSpPr>
            <p:cNvPr id="12337" name="Freeform 79"/>
            <p:cNvSpPr>
              <a:spLocks noEditPoints="1"/>
            </p:cNvSpPr>
            <p:nvPr/>
          </p:nvSpPr>
          <p:spPr bwMode="auto">
            <a:xfrm>
              <a:off x="3864" y="3196"/>
              <a:ext cx="1418" cy="543"/>
            </a:xfrm>
            <a:custGeom>
              <a:avLst/>
              <a:gdLst>
                <a:gd name="T0" fmla="*/ 3868 w 3885"/>
                <a:gd name="T1" fmla="*/ 72 h 1489"/>
                <a:gd name="T2" fmla="*/ 3752 w 3885"/>
                <a:gd name="T3" fmla="*/ 17 h 1489"/>
                <a:gd name="T4" fmla="*/ 3697 w 3885"/>
                <a:gd name="T5" fmla="*/ 133 h 1489"/>
                <a:gd name="T6" fmla="*/ 3697 w 3885"/>
                <a:gd name="T7" fmla="*/ 133 h 1489"/>
                <a:gd name="T8" fmla="*/ 3813 w 3885"/>
                <a:gd name="T9" fmla="*/ 188 h 1489"/>
                <a:gd name="T10" fmla="*/ 3868 w 3885"/>
                <a:gd name="T11" fmla="*/ 72 h 1489"/>
                <a:gd name="T12" fmla="*/ 208 w 3885"/>
                <a:gd name="T13" fmla="*/ 1489 h 1489"/>
                <a:gd name="T14" fmla="*/ 144 w 3885"/>
                <a:gd name="T15" fmla="*/ 1313 h 1489"/>
                <a:gd name="T16" fmla="*/ 0 w 3885"/>
                <a:gd name="T17" fmla="*/ 1457 h 1489"/>
                <a:gd name="T18" fmla="*/ 208 w 3885"/>
                <a:gd name="T19" fmla="*/ 1489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85" h="1489">
                  <a:moveTo>
                    <a:pt x="3868" y="72"/>
                  </a:moveTo>
                  <a:cubicBezTo>
                    <a:pt x="3851" y="24"/>
                    <a:pt x="3799" y="0"/>
                    <a:pt x="3752" y="17"/>
                  </a:cubicBezTo>
                  <a:cubicBezTo>
                    <a:pt x="3705" y="34"/>
                    <a:pt x="3680" y="86"/>
                    <a:pt x="3697" y="133"/>
                  </a:cubicBezTo>
                  <a:cubicBezTo>
                    <a:pt x="3697" y="133"/>
                    <a:pt x="3697" y="133"/>
                    <a:pt x="3697" y="133"/>
                  </a:cubicBezTo>
                  <a:cubicBezTo>
                    <a:pt x="3714" y="180"/>
                    <a:pt x="3766" y="205"/>
                    <a:pt x="3813" y="188"/>
                  </a:cubicBezTo>
                  <a:cubicBezTo>
                    <a:pt x="3860" y="171"/>
                    <a:pt x="3885" y="119"/>
                    <a:pt x="3868" y="72"/>
                  </a:cubicBezTo>
                  <a:close/>
                  <a:moveTo>
                    <a:pt x="208" y="1489"/>
                  </a:moveTo>
                  <a:lnTo>
                    <a:pt x="144" y="1313"/>
                  </a:lnTo>
                  <a:lnTo>
                    <a:pt x="0" y="1457"/>
                  </a:lnTo>
                  <a:lnTo>
                    <a:pt x="208" y="148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338" name="Freeform 80"/>
            <p:cNvSpPr>
              <a:spLocks noEditPoints="1"/>
            </p:cNvSpPr>
            <p:nvPr/>
          </p:nvSpPr>
          <p:spPr bwMode="auto">
            <a:xfrm>
              <a:off x="3864" y="3196"/>
              <a:ext cx="1418" cy="543"/>
            </a:xfrm>
            <a:custGeom>
              <a:avLst/>
              <a:gdLst>
                <a:gd name="T0" fmla="*/ 3868 w 3885"/>
                <a:gd name="T1" fmla="*/ 72 h 1489"/>
                <a:gd name="T2" fmla="*/ 3752 w 3885"/>
                <a:gd name="T3" fmla="*/ 17 h 1489"/>
                <a:gd name="T4" fmla="*/ 3697 w 3885"/>
                <a:gd name="T5" fmla="*/ 133 h 1489"/>
                <a:gd name="T6" fmla="*/ 3697 w 3885"/>
                <a:gd name="T7" fmla="*/ 133 h 1489"/>
                <a:gd name="T8" fmla="*/ 3813 w 3885"/>
                <a:gd name="T9" fmla="*/ 188 h 1489"/>
                <a:gd name="T10" fmla="*/ 3868 w 3885"/>
                <a:gd name="T11" fmla="*/ 72 h 1489"/>
                <a:gd name="T12" fmla="*/ 208 w 3885"/>
                <a:gd name="T13" fmla="*/ 1489 h 1489"/>
                <a:gd name="T14" fmla="*/ 144 w 3885"/>
                <a:gd name="T15" fmla="*/ 1313 h 1489"/>
                <a:gd name="T16" fmla="*/ 0 w 3885"/>
                <a:gd name="T17" fmla="*/ 1457 h 1489"/>
                <a:gd name="T18" fmla="*/ 208 w 3885"/>
                <a:gd name="T19" fmla="*/ 1489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85" h="1489">
                  <a:moveTo>
                    <a:pt x="3868" y="72"/>
                  </a:moveTo>
                  <a:cubicBezTo>
                    <a:pt x="3851" y="24"/>
                    <a:pt x="3799" y="0"/>
                    <a:pt x="3752" y="17"/>
                  </a:cubicBezTo>
                  <a:cubicBezTo>
                    <a:pt x="3705" y="34"/>
                    <a:pt x="3680" y="86"/>
                    <a:pt x="3697" y="133"/>
                  </a:cubicBezTo>
                  <a:cubicBezTo>
                    <a:pt x="3697" y="133"/>
                    <a:pt x="3697" y="133"/>
                    <a:pt x="3697" y="133"/>
                  </a:cubicBezTo>
                  <a:cubicBezTo>
                    <a:pt x="3714" y="180"/>
                    <a:pt x="3766" y="205"/>
                    <a:pt x="3813" y="188"/>
                  </a:cubicBezTo>
                  <a:cubicBezTo>
                    <a:pt x="3860" y="171"/>
                    <a:pt x="3885" y="119"/>
                    <a:pt x="3868" y="72"/>
                  </a:cubicBezTo>
                  <a:moveTo>
                    <a:pt x="208" y="1489"/>
                  </a:moveTo>
                  <a:lnTo>
                    <a:pt x="144" y="1313"/>
                  </a:lnTo>
                  <a:lnTo>
                    <a:pt x="0" y="1457"/>
                  </a:lnTo>
                  <a:lnTo>
                    <a:pt x="208" y="1489"/>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39" name="Line 81"/>
            <p:cNvSpPr>
              <a:spLocks noChangeShapeType="1"/>
            </p:cNvSpPr>
            <p:nvPr/>
          </p:nvSpPr>
          <p:spPr bwMode="auto">
            <a:xfrm flipH="1">
              <a:off x="3928" y="3243"/>
              <a:ext cx="1285" cy="467"/>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40" name="Rectangle 82"/>
            <p:cNvSpPr>
              <a:spLocks noChangeArrowheads="1"/>
            </p:cNvSpPr>
            <p:nvPr/>
          </p:nvSpPr>
          <p:spPr bwMode="auto">
            <a:xfrm>
              <a:off x="3315" y="3120"/>
              <a:ext cx="327" cy="16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2341" name="Rectangle 83"/>
            <p:cNvSpPr>
              <a:spLocks noChangeArrowheads="1"/>
            </p:cNvSpPr>
            <p:nvPr/>
          </p:nvSpPr>
          <p:spPr bwMode="auto">
            <a:xfrm>
              <a:off x="3315" y="3120"/>
              <a:ext cx="327" cy="169"/>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42" name="Rectangle 84"/>
            <p:cNvSpPr>
              <a:spLocks noChangeArrowheads="1"/>
            </p:cNvSpPr>
            <p:nvPr/>
          </p:nvSpPr>
          <p:spPr bwMode="auto">
            <a:xfrm>
              <a:off x="3367" y="3167"/>
              <a:ext cx="240"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Origen </a:t>
              </a:r>
              <a:endParaRPr kumimoji="0" lang="es-EC" sz="1800" b="0" i="0" u="none" strike="noStrike" cap="none" normalizeH="0" baseline="0" smtClean="0">
                <a:ln>
                  <a:noFill/>
                </a:ln>
                <a:solidFill>
                  <a:schemeClr val="tx1"/>
                </a:solidFill>
                <a:effectLst/>
                <a:latin typeface="Arial" pitchFamily="34" charset="0"/>
              </a:endParaRPr>
            </a:p>
          </p:txBody>
        </p:sp>
        <p:sp>
          <p:nvSpPr>
            <p:cNvPr id="12343" name="Rectangle 85"/>
            <p:cNvSpPr>
              <a:spLocks noChangeArrowheads="1"/>
            </p:cNvSpPr>
            <p:nvPr/>
          </p:nvSpPr>
          <p:spPr bwMode="auto">
            <a:xfrm>
              <a:off x="3572" y="3167"/>
              <a:ext cx="5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1</a:t>
              </a:r>
              <a:endParaRPr kumimoji="0" lang="es-EC" sz="1800" b="0" i="0" u="none" strike="noStrike" cap="none" normalizeH="0" baseline="0" smtClean="0">
                <a:ln>
                  <a:noFill/>
                </a:ln>
                <a:solidFill>
                  <a:schemeClr val="tx1"/>
                </a:solidFill>
                <a:effectLst/>
                <a:latin typeface="Arial" pitchFamily="34" charset="0"/>
              </a:endParaRPr>
            </a:p>
          </p:txBody>
        </p:sp>
        <p:sp>
          <p:nvSpPr>
            <p:cNvPr id="12344" name="Rectangle 86"/>
            <p:cNvSpPr>
              <a:spLocks noChangeArrowheads="1"/>
            </p:cNvSpPr>
            <p:nvPr/>
          </p:nvSpPr>
          <p:spPr bwMode="auto">
            <a:xfrm>
              <a:off x="5079" y="3067"/>
              <a:ext cx="333" cy="16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2345" name="Rectangle 87"/>
            <p:cNvSpPr>
              <a:spLocks noChangeArrowheads="1"/>
            </p:cNvSpPr>
            <p:nvPr/>
          </p:nvSpPr>
          <p:spPr bwMode="auto">
            <a:xfrm>
              <a:off x="5079" y="3067"/>
              <a:ext cx="333" cy="164"/>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46" name="Rectangle 88"/>
            <p:cNvSpPr>
              <a:spLocks noChangeArrowheads="1"/>
            </p:cNvSpPr>
            <p:nvPr/>
          </p:nvSpPr>
          <p:spPr bwMode="auto">
            <a:xfrm>
              <a:off x="5126" y="3109"/>
              <a:ext cx="240"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Origen </a:t>
              </a:r>
              <a:endParaRPr kumimoji="0" lang="es-EC" sz="1800" b="0" i="0" u="none" strike="noStrike" cap="none" normalizeH="0" baseline="0" smtClean="0">
                <a:ln>
                  <a:noFill/>
                </a:ln>
                <a:solidFill>
                  <a:schemeClr val="tx1"/>
                </a:solidFill>
                <a:effectLst/>
                <a:latin typeface="Arial" pitchFamily="34" charset="0"/>
              </a:endParaRPr>
            </a:p>
          </p:txBody>
        </p:sp>
        <p:sp>
          <p:nvSpPr>
            <p:cNvPr id="12347" name="Rectangle 89"/>
            <p:cNvSpPr>
              <a:spLocks noChangeArrowheads="1"/>
            </p:cNvSpPr>
            <p:nvPr/>
          </p:nvSpPr>
          <p:spPr bwMode="auto">
            <a:xfrm>
              <a:off x="5330" y="3109"/>
              <a:ext cx="6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2</a:t>
              </a:r>
              <a:endParaRPr kumimoji="0" lang="es-EC" sz="1800" b="0" i="0" u="none" strike="noStrike" cap="none" normalizeH="0" baseline="0" smtClean="0">
                <a:ln>
                  <a:noFill/>
                </a:ln>
                <a:solidFill>
                  <a:schemeClr val="tx1"/>
                </a:solidFill>
                <a:effectLst/>
                <a:latin typeface="Arial" pitchFamily="34" charset="0"/>
              </a:endParaRPr>
            </a:p>
          </p:txBody>
        </p:sp>
        <p:sp>
          <p:nvSpPr>
            <p:cNvPr id="12348" name="Freeform 90"/>
            <p:cNvSpPr>
              <a:spLocks noEditPoints="1"/>
            </p:cNvSpPr>
            <p:nvPr/>
          </p:nvSpPr>
          <p:spPr bwMode="auto">
            <a:xfrm>
              <a:off x="3765" y="3698"/>
              <a:ext cx="1069" cy="132"/>
            </a:xfrm>
            <a:custGeom>
              <a:avLst/>
              <a:gdLst>
                <a:gd name="T0" fmla="*/ 3 w 2928"/>
                <a:gd name="T1" fmla="*/ 273 h 361"/>
                <a:gd name="T2" fmla="*/ 99 w 2928"/>
                <a:gd name="T3" fmla="*/ 358 h 361"/>
                <a:gd name="T4" fmla="*/ 184 w 2928"/>
                <a:gd name="T5" fmla="*/ 262 h 361"/>
                <a:gd name="T6" fmla="*/ 184 w 2928"/>
                <a:gd name="T7" fmla="*/ 262 h 361"/>
                <a:gd name="T8" fmla="*/ 88 w 2928"/>
                <a:gd name="T9" fmla="*/ 177 h 361"/>
                <a:gd name="T10" fmla="*/ 3 w 2928"/>
                <a:gd name="T11" fmla="*/ 273 h 361"/>
                <a:gd name="T12" fmla="*/ 2752 w 2928"/>
                <a:gd name="T13" fmla="*/ 0 h 361"/>
                <a:gd name="T14" fmla="*/ 2752 w 2928"/>
                <a:gd name="T15" fmla="*/ 192 h 361"/>
                <a:gd name="T16" fmla="*/ 2928 w 2928"/>
                <a:gd name="T17" fmla="*/ 80 h 361"/>
                <a:gd name="T18" fmla="*/ 2752 w 2928"/>
                <a:gd name="T19"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8" h="361">
                  <a:moveTo>
                    <a:pt x="3" y="273"/>
                  </a:moveTo>
                  <a:cubicBezTo>
                    <a:pt x="6" y="323"/>
                    <a:pt x="49" y="361"/>
                    <a:pt x="99" y="358"/>
                  </a:cubicBezTo>
                  <a:cubicBezTo>
                    <a:pt x="149" y="355"/>
                    <a:pt x="187" y="312"/>
                    <a:pt x="184" y="262"/>
                  </a:cubicBezTo>
                  <a:cubicBezTo>
                    <a:pt x="184" y="262"/>
                    <a:pt x="184" y="262"/>
                    <a:pt x="184" y="262"/>
                  </a:cubicBezTo>
                  <a:cubicBezTo>
                    <a:pt x="181" y="212"/>
                    <a:pt x="138" y="174"/>
                    <a:pt x="88" y="177"/>
                  </a:cubicBezTo>
                  <a:cubicBezTo>
                    <a:pt x="38" y="180"/>
                    <a:pt x="0" y="223"/>
                    <a:pt x="3" y="273"/>
                  </a:cubicBezTo>
                  <a:close/>
                  <a:moveTo>
                    <a:pt x="2752" y="0"/>
                  </a:moveTo>
                  <a:lnTo>
                    <a:pt x="2752" y="192"/>
                  </a:lnTo>
                  <a:lnTo>
                    <a:pt x="2928" y="80"/>
                  </a:lnTo>
                  <a:lnTo>
                    <a:pt x="27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2349" name="Freeform 91"/>
            <p:cNvSpPr>
              <a:spLocks noEditPoints="1"/>
            </p:cNvSpPr>
            <p:nvPr/>
          </p:nvSpPr>
          <p:spPr bwMode="auto">
            <a:xfrm>
              <a:off x="3765" y="3698"/>
              <a:ext cx="1069" cy="132"/>
            </a:xfrm>
            <a:custGeom>
              <a:avLst/>
              <a:gdLst>
                <a:gd name="T0" fmla="*/ 3 w 2928"/>
                <a:gd name="T1" fmla="*/ 273 h 361"/>
                <a:gd name="T2" fmla="*/ 99 w 2928"/>
                <a:gd name="T3" fmla="*/ 358 h 361"/>
                <a:gd name="T4" fmla="*/ 184 w 2928"/>
                <a:gd name="T5" fmla="*/ 262 h 361"/>
                <a:gd name="T6" fmla="*/ 184 w 2928"/>
                <a:gd name="T7" fmla="*/ 262 h 361"/>
                <a:gd name="T8" fmla="*/ 88 w 2928"/>
                <a:gd name="T9" fmla="*/ 177 h 361"/>
                <a:gd name="T10" fmla="*/ 3 w 2928"/>
                <a:gd name="T11" fmla="*/ 273 h 361"/>
                <a:gd name="T12" fmla="*/ 2752 w 2928"/>
                <a:gd name="T13" fmla="*/ 0 h 361"/>
                <a:gd name="T14" fmla="*/ 2752 w 2928"/>
                <a:gd name="T15" fmla="*/ 192 h 361"/>
                <a:gd name="T16" fmla="*/ 2928 w 2928"/>
                <a:gd name="T17" fmla="*/ 80 h 361"/>
                <a:gd name="T18" fmla="*/ 2752 w 2928"/>
                <a:gd name="T19"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8" h="361">
                  <a:moveTo>
                    <a:pt x="3" y="273"/>
                  </a:moveTo>
                  <a:cubicBezTo>
                    <a:pt x="6" y="323"/>
                    <a:pt x="49" y="361"/>
                    <a:pt x="99" y="358"/>
                  </a:cubicBezTo>
                  <a:cubicBezTo>
                    <a:pt x="149" y="355"/>
                    <a:pt x="187" y="312"/>
                    <a:pt x="184" y="262"/>
                  </a:cubicBezTo>
                  <a:cubicBezTo>
                    <a:pt x="184" y="262"/>
                    <a:pt x="184" y="262"/>
                    <a:pt x="184" y="262"/>
                  </a:cubicBezTo>
                  <a:cubicBezTo>
                    <a:pt x="181" y="212"/>
                    <a:pt x="138" y="174"/>
                    <a:pt x="88" y="177"/>
                  </a:cubicBezTo>
                  <a:cubicBezTo>
                    <a:pt x="38" y="180"/>
                    <a:pt x="0" y="223"/>
                    <a:pt x="3" y="273"/>
                  </a:cubicBezTo>
                  <a:moveTo>
                    <a:pt x="2752" y="0"/>
                  </a:moveTo>
                  <a:lnTo>
                    <a:pt x="2752" y="192"/>
                  </a:lnTo>
                  <a:lnTo>
                    <a:pt x="2928" y="80"/>
                  </a:lnTo>
                  <a:lnTo>
                    <a:pt x="2752" y="0"/>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350" name="Line 92"/>
            <p:cNvSpPr>
              <a:spLocks noChangeShapeType="1"/>
            </p:cNvSpPr>
            <p:nvPr/>
          </p:nvSpPr>
          <p:spPr bwMode="auto">
            <a:xfrm flipV="1">
              <a:off x="3829" y="3733"/>
              <a:ext cx="940" cy="5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grpSp>
    </p:spTree>
    <p:extLst>
      <p:ext uri="{BB962C8B-B14F-4D97-AF65-F5344CB8AC3E}">
        <p14:creationId xmlns:p14="http://schemas.microsoft.com/office/powerpoint/2010/main" val="937310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p:cNvCxnSpPr/>
          <p:nvPr/>
        </p:nvCxnSpPr>
        <p:spPr>
          <a:xfrm flipH="1">
            <a:off x="1187624" y="1290641"/>
            <a:ext cx="7344816" cy="0"/>
          </a:xfrm>
          <a:prstGeom prst="line">
            <a:avLst/>
          </a:prstGeom>
        </p:spPr>
        <p:style>
          <a:lnRef idx="3">
            <a:schemeClr val="accent6"/>
          </a:lnRef>
          <a:fillRef idx="0">
            <a:schemeClr val="accent6"/>
          </a:fillRef>
          <a:effectRef idx="2">
            <a:schemeClr val="accent6"/>
          </a:effectRef>
          <a:fontRef idx="minor">
            <a:schemeClr val="tx1"/>
          </a:fontRef>
        </p:style>
      </p:cxnSp>
      <p:sp>
        <p:nvSpPr>
          <p:cNvPr id="8" name="3 Título"/>
          <p:cNvSpPr>
            <a:spLocks noGrp="1"/>
          </p:cNvSpPr>
          <p:nvPr>
            <p:ph type="title"/>
          </p:nvPr>
        </p:nvSpPr>
        <p:spPr>
          <a:xfrm>
            <a:off x="1259632" y="260648"/>
            <a:ext cx="7920880" cy="957985"/>
          </a:xfrm>
        </p:spPr>
        <p:txBody>
          <a:bodyPr>
            <a:noAutofit/>
          </a:bodyPr>
          <a:lstStyle/>
          <a:p>
            <a:r>
              <a:rPr lang="es-EC" sz="3800" b="1" dirty="0" smtClean="0">
                <a:latin typeface="Eras Medium ITC" pitchFamily="34" charset="0"/>
              </a:rPr>
              <a:t>Funciones que permiten modificar la estructura de la solución</a:t>
            </a:r>
            <a:endParaRPr lang="es-ES" sz="3800" dirty="0"/>
          </a:p>
        </p:txBody>
      </p:sp>
      <mc:AlternateContent xmlns:mc="http://schemas.openxmlformats.org/markup-compatibility/2006" xmlns:a14="http://schemas.microsoft.com/office/drawing/2010/main">
        <mc:Choice Requires="a14">
          <p:sp>
            <p:nvSpPr>
              <p:cNvPr id="12" name="11 Rectángulo"/>
              <p:cNvSpPr/>
              <p:nvPr/>
            </p:nvSpPr>
            <p:spPr>
              <a:xfrm>
                <a:off x="722288" y="1743348"/>
                <a:ext cx="7776864" cy="2088232"/>
              </a:xfrm>
              <a:prstGeom prst="rect">
                <a:avLst/>
              </a:prstGeom>
            </p:spPr>
            <p:style>
              <a:lnRef idx="2">
                <a:schemeClr val="accent2"/>
              </a:lnRef>
              <a:fillRef idx="1">
                <a:schemeClr val="lt1"/>
              </a:fillRef>
              <a:effectRef idx="0">
                <a:schemeClr val="accent2"/>
              </a:effectRef>
              <a:fontRef idx="minor">
                <a:schemeClr val="dk1"/>
              </a:fontRef>
            </p:style>
            <p:txBody>
              <a:bodyPr wrap="square">
                <a:noAutofit/>
              </a:bodyPr>
              <a:lstStyle/>
              <a:p>
                <a:pPr/>
                <a14:m>
                  <m:oMathPara xmlns:m="http://schemas.openxmlformats.org/officeDocument/2006/math">
                    <m:oMathParaPr>
                      <m:jc m:val="centerGroup"/>
                    </m:oMathParaPr>
                    <m:oMath xmlns:m="http://schemas.openxmlformats.org/officeDocument/2006/math">
                      <m:r>
                        <a:rPr lang="es-ES" sz="2400" b="1" i="1">
                          <a:latin typeface="Cambria Math"/>
                        </a:rPr>
                        <m:t>𝑪𝒂𝒎𝒊𝒏𝒐</m:t>
                      </m:r>
                      <m:r>
                        <a:rPr lang="es-ES" sz="2400" b="1" i="1">
                          <a:latin typeface="Cambria Math"/>
                        </a:rPr>
                        <m:t>𝟐</m:t>
                      </m:r>
                      <m:r>
                        <a:rPr lang="es-ES" sz="2400" b="1" i="1">
                          <a:latin typeface="Cambria Math"/>
                        </a:rPr>
                        <m:t>𝑨𝒓𝒄𝒐𝒔</m:t>
                      </m:r>
                      <m:r>
                        <a:rPr lang="es-ES" sz="2400" b="1" i="1">
                          <a:latin typeface="Cambria Math"/>
                        </a:rPr>
                        <m:t>[</m:t>
                      </m:r>
                      <m:r>
                        <a:rPr lang="es-ES" sz="2400" b="1" i="1">
                          <a:latin typeface="Cambria Math"/>
                        </a:rPr>
                        <m:t>𝑪𝒂𝒎𝒊𝒏𝒐</m:t>
                      </m:r>
                      <m:r>
                        <a:rPr lang="es-ES" sz="2400" b="1" i="1">
                          <a:latin typeface="Cambria Math"/>
                        </a:rPr>
                        <m:t>]</m:t>
                      </m:r>
                    </m:oMath>
                  </m:oMathPara>
                </a14:m>
                <a:endParaRPr lang="es-EC" sz="2400" b="1" dirty="0">
                  <a:latin typeface="Eras Medium ITC" pitchFamily="34" charset="0"/>
                </a:endParaRPr>
              </a:p>
              <a:p>
                <a:r>
                  <a:rPr lang="es-ES" sz="2000" dirty="0" smtClean="0">
                    <a:latin typeface="Eras Medium ITC" pitchFamily="34" charset="0"/>
                  </a:rPr>
                  <a:t>Por </a:t>
                </a:r>
                <a:r>
                  <a:rPr lang="es-ES" sz="2000" dirty="0">
                    <a:latin typeface="Eras Medium ITC" pitchFamily="34" charset="0"/>
                  </a:rPr>
                  <a:t>ejemplo considere el </a:t>
                </a:r>
                <a:r>
                  <a:rPr lang="es-ES" sz="2000" dirty="0" smtClean="0">
                    <a:latin typeface="Eras Medium ITC" pitchFamily="34" charset="0"/>
                  </a:rPr>
                  <a:t>camino:</a:t>
                </a:r>
              </a:p>
              <a:p>
                <a14:m>
                  <m:oMath xmlns:m="http://schemas.openxmlformats.org/officeDocument/2006/math">
                    <m:r>
                      <m:rPr>
                        <m:nor/>
                      </m:rPr>
                      <a:rPr lang="es-ES" sz="1600" b="1">
                        <a:latin typeface="Eras Medium ITC" pitchFamily="34" charset="0"/>
                      </a:rPr>
                      <m:t>C</m:t>
                    </m:r>
                    <m:r>
                      <m:rPr>
                        <m:nor/>
                      </m:rPr>
                      <a:rPr lang="es-ES" sz="1600" b="1">
                        <a:latin typeface="Eras Medium ITC" pitchFamily="34" charset="0"/>
                      </a:rPr>
                      <m:t>={</m:t>
                    </m:r>
                    <m:d>
                      <m:dPr>
                        <m:begChr m:val="{"/>
                        <m:endChr m:val="}"/>
                        <m:ctrlPr>
                          <a:rPr lang="es-EC" sz="1600" b="1" i="1">
                            <a:latin typeface="Cambria Math"/>
                          </a:rPr>
                        </m:ctrlPr>
                      </m:dPr>
                      <m:e>
                        <m:r>
                          <m:rPr>
                            <m:nor/>
                          </m:rPr>
                          <a:rPr lang="es-ES" sz="1600" b="1">
                            <a:latin typeface="Eras Medium ITC" pitchFamily="34" charset="0"/>
                          </a:rPr>
                          <m:t>Bodega</m:t>
                        </m:r>
                        <m:r>
                          <m:rPr>
                            <m:nor/>
                          </m:rPr>
                          <a:rPr lang="es-ES" sz="1600" b="1">
                            <a:latin typeface="Eras Medium ITC" pitchFamily="34" charset="0"/>
                          </a:rPr>
                          <m:t>,</m:t>
                        </m:r>
                        <m:r>
                          <m:rPr>
                            <m:nor/>
                          </m:rPr>
                          <a:rPr lang="es-ES" sz="1600" b="1">
                            <a:latin typeface="Eras Medium ITC" pitchFamily="34" charset="0"/>
                          </a:rPr>
                          <m:t>Origen</m:t>
                        </m:r>
                        <m:r>
                          <m:rPr>
                            <m:nor/>
                          </m:rPr>
                          <a:rPr lang="es-ES" sz="1600" b="1">
                            <a:latin typeface="Eras Medium ITC" pitchFamily="34" charset="0"/>
                          </a:rPr>
                          <m:t>1</m:t>
                        </m:r>
                      </m:e>
                    </m:d>
                    <m:r>
                      <m:rPr>
                        <m:nor/>
                      </m:rPr>
                      <a:rPr lang="es-ES" sz="1600" b="1">
                        <a:latin typeface="Eras Medium ITC" pitchFamily="34" charset="0"/>
                      </a:rPr>
                      <m:t>,</m:t>
                    </m:r>
                    <m:r>
                      <m:rPr>
                        <m:nor/>
                      </m:rPr>
                      <a:rPr lang="es-ES" sz="1600" b="1">
                        <a:latin typeface="Eras Medium ITC" pitchFamily="34" charset="0"/>
                      </a:rPr>
                      <m:t>Nod</m:t>
                    </m:r>
                    <m:r>
                      <m:rPr>
                        <m:nor/>
                      </m:rPr>
                      <a:rPr lang="es-ES" sz="1600" b="1">
                        <a:latin typeface="Eras Medium ITC" pitchFamily="34" charset="0"/>
                      </a:rPr>
                      <m:t>1,</m:t>
                    </m:r>
                    <m:r>
                      <m:rPr>
                        <m:nor/>
                      </m:rPr>
                      <a:rPr lang="es-ES" sz="1600" b="1">
                        <a:latin typeface="Eras Medium ITC" pitchFamily="34" charset="0"/>
                      </a:rPr>
                      <m:t>Nod</m:t>
                    </m:r>
                    <m:r>
                      <m:rPr>
                        <m:nor/>
                      </m:rPr>
                      <a:rPr lang="es-ES" sz="1600" b="1">
                        <a:latin typeface="Eras Medium ITC" pitchFamily="34" charset="0"/>
                      </a:rPr>
                      <m:t>2,</m:t>
                    </m:r>
                    <m:d>
                      <m:dPr>
                        <m:begChr m:val="{"/>
                        <m:endChr m:val="}"/>
                        <m:ctrlPr>
                          <a:rPr lang="es-EC" sz="1600" b="1" i="1">
                            <a:latin typeface="Cambria Math"/>
                          </a:rPr>
                        </m:ctrlPr>
                      </m:dPr>
                      <m:e>
                        <m:r>
                          <m:rPr>
                            <m:nor/>
                          </m:rPr>
                          <a:rPr lang="es-ES" sz="1600" b="1">
                            <a:latin typeface="Eras Medium ITC" pitchFamily="34" charset="0"/>
                          </a:rPr>
                          <m:t>Bodega</m:t>
                        </m:r>
                        <m:r>
                          <m:rPr>
                            <m:nor/>
                          </m:rPr>
                          <a:rPr lang="es-ES" sz="1600" b="1">
                            <a:latin typeface="Eras Medium ITC" pitchFamily="34" charset="0"/>
                          </a:rPr>
                          <m:t>,</m:t>
                        </m:r>
                        <m:r>
                          <m:rPr>
                            <m:nor/>
                          </m:rPr>
                          <a:rPr lang="es-ES" sz="1600" b="1">
                            <a:latin typeface="Eras Medium ITC" pitchFamily="34" charset="0"/>
                          </a:rPr>
                          <m:t>Origen</m:t>
                        </m:r>
                        <m:r>
                          <m:rPr>
                            <m:nor/>
                          </m:rPr>
                          <a:rPr lang="es-ES" sz="1600" b="1">
                            <a:latin typeface="Eras Medium ITC" pitchFamily="34" charset="0"/>
                          </a:rPr>
                          <m:t>2</m:t>
                        </m:r>
                      </m:e>
                    </m:d>
                    <m:r>
                      <m:rPr>
                        <m:nor/>
                      </m:rPr>
                      <a:rPr lang="es-ES" sz="1600" b="1">
                        <a:latin typeface="Eras Medium ITC" pitchFamily="34" charset="0"/>
                      </a:rPr>
                      <m:t>,</m:t>
                    </m:r>
                    <m:r>
                      <m:rPr>
                        <m:nor/>
                      </m:rPr>
                      <a:rPr lang="es-ES" sz="1600" b="1">
                        <a:latin typeface="Eras Medium ITC" pitchFamily="34" charset="0"/>
                      </a:rPr>
                      <m:t>Nod</m:t>
                    </m:r>
                    <m:r>
                      <m:rPr>
                        <m:nor/>
                      </m:rPr>
                      <a:rPr lang="es-ES" sz="1600" b="1">
                        <a:latin typeface="Eras Medium ITC" pitchFamily="34" charset="0"/>
                      </a:rPr>
                      <m:t>3,</m:t>
                    </m:r>
                    <m:r>
                      <m:rPr>
                        <m:nor/>
                      </m:rPr>
                      <a:rPr lang="es-ES" sz="1600" b="1">
                        <a:latin typeface="Eras Medium ITC" pitchFamily="34" charset="0"/>
                      </a:rPr>
                      <m:t>Nod</m:t>
                    </m:r>
                    <m:r>
                      <m:rPr>
                        <m:nor/>
                      </m:rPr>
                      <a:rPr lang="es-ES" sz="1600" b="1">
                        <a:latin typeface="Eras Medium ITC" pitchFamily="34" charset="0"/>
                      </a:rPr>
                      <m:t>4}</m:t>
                    </m:r>
                  </m:oMath>
                </a14:m>
                <a:r>
                  <a:rPr lang="es-ES" sz="1600" b="1" dirty="0">
                    <a:latin typeface="Eras Medium ITC" pitchFamily="34" charset="0"/>
                  </a:rPr>
                  <a:t>. </a:t>
                </a:r>
                <a:endParaRPr lang="es-EC" sz="1600" b="1" dirty="0">
                  <a:latin typeface="Eras Medium ITC" pitchFamily="34" charset="0"/>
                </a:endParaRPr>
              </a:p>
              <a:p>
                <a:r>
                  <a:rPr lang="es-ES" sz="2000" dirty="0" smtClean="0">
                    <a:latin typeface="Eras Medium ITC" pitchFamily="34" charset="0"/>
                  </a:rPr>
                  <a:t>Entonces</a:t>
                </a:r>
              </a:p>
              <a:p>
                <a:pPr/>
                <a14:m>
                  <m:oMathPara xmlns:m="http://schemas.openxmlformats.org/officeDocument/2006/math">
                    <m:oMathParaPr>
                      <m:jc m:val="centerGroup"/>
                    </m:oMathParaPr>
                    <m:oMath xmlns:m="http://schemas.openxmlformats.org/officeDocument/2006/math">
                      <m:r>
                        <m:rPr>
                          <m:nor/>
                        </m:rPr>
                        <a:rPr lang="es-ES" sz="1600" b="1">
                          <a:latin typeface="Eras Medium ITC" pitchFamily="34" charset="0"/>
                        </a:rPr>
                        <m:t>Camino</m:t>
                      </m:r>
                      <m:r>
                        <m:rPr>
                          <m:nor/>
                        </m:rPr>
                        <a:rPr lang="es-ES" sz="1600" b="1">
                          <a:latin typeface="Eras Medium ITC" pitchFamily="34" charset="0"/>
                        </a:rPr>
                        <m:t>2</m:t>
                      </m:r>
                      <m:r>
                        <m:rPr>
                          <m:nor/>
                        </m:rPr>
                        <a:rPr lang="es-ES" sz="1600" b="1">
                          <a:latin typeface="Eras Medium ITC" pitchFamily="34" charset="0"/>
                        </a:rPr>
                        <m:t>Arcos</m:t>
                      </m:r>
                      <m:d>
                        <m:dPr>
                          <m:begChr m:val="["/>
                          <m:endChr m:val="]"/>
                          <m:ctrlPr>
                            <a:rPr lang="es-EC" sz="1600" b="1" i="1">
                              <a:latin typeface="Cambria Math"/>
                            </a:rPr>
                          </m:ctrlPr>
                        </m:dPr>
                        <m:e>
                          <m:r>
                            <m:rPr>
                              <m:nor/>
                            </m:rPr>
                            <a:rPr lang="es-ES" sz="1600" b="1">
                              <a:latin typeface="Eras Medium ITC" pitchFamily="34" charset="0"/>
                            </a:rPr>
                            <m:t>C</m:t>
                          </m:r>
                        </m:e>
                      </m:d>
                      <m:r>
                        <m:rPr>
                          <m:nor/>
                        </m:rPr>
                        <a:rPr lang="es-ES" sz="1600" b="1">
                          <a:latin typeface="Eras Medium ITC" pitchFamily="34" charset="0"/>
                        </a:rPr>
                        <m:t>=</m:t>
                      </m:r>
                    </m:oMath>
                  </m:oMathPara>
                </a14:m>
                <a:endParaRPr lang="es-EC" sz="1600" b="1" dirty="0">
                  <a:latin typeface="Eras Medium ITC" pitchFamily="34" charset="0"/>
                </a:endParaRPr>
              </a:p>
              <a:p>
                <a:pPr algn="ctr"/>
                <a:r>
                  <a:rPr lang="es-ES" sz="1600" b="1" i="0" dirty="0" smtClean="0">
                    <a:latin typeface="Eras Medium ITC" pitchFamily="34" charset="0"/>
                    <a:ea typeface="Cambria Math" pitchFamily="18" charset="0"/>
                  </a:rPr>
                  <a:t>{</a:t>
                </a:r>
                <a:r>
                  <a:rPr lang="es-ES" sz="1600" b="1" i="0" dirty="0" smtClean="0">
                    <a:solidFill>
                      <a:schemeClr val="accent6">
                        <a:lumMod val="50000"/>
                      </a:schemeClr>
                    </a:solidFill>
                    <a:latin typeface="Eras Medium ITC" pitchFamily="34" charset="0"/>
                    <a:ea typeface="Cambria Math" pitchFamily="18" charset="0"/>
                  </a:rPr>
                  <a:t>Bodega→Origen1,</a:t>
                </a:r>
                <a:r>
                  <a:rPr lang="es-ES" sz="1600" b="1" i="0" dirty="0" smtClean="0">
                    <a:solidFill>
                      <a:schemeClr val="accent3">
                        <a:lumMod val="50000"/>
                      </a:schemeClr>
                    </a:solidFill>
                    <a:latin typeface="Eras Medium ITC" pitchFamily="34" charset="0"/>
                    <a:ea typeface="Cambria Math" pitchFamily="18" charset="0"/>
                  </a:rPr>
                  <a:t>Origen1→Nod1,</a:t>
                </a:r>
                <a:r>
                  <a:rPr lang="es-ES" sz="1600" b="1" i="0" dirty="0" smtClean="0">
                    <a:solidFill>
                      <a:schemeClr val="accent2">
                        <a:lumMod val="75000"/>
                      </a:schemeClr>
                    </a:solidFill>
                    <a:latin typeface="Eras Medium ITC" pitchFamily="34" charset="0"/>
                    <a:ea typeface="Cambria Math" pitchFamily="18" charset="0"/>
                  </a:rPr>
                  <a:t>Nod1→Nod2,</a:t>
                </a:r>
                <a:r>
                  <a:rPr lang="es-ES" sz="1600" b="1" i="0" dirty="0" smtClean="0">
                    <a:solidFill>
                      <a:schemeClr val="accent4">
                        <a:lumMod val="50000"/>
                      </a:schemeClr>
                    </a:solidFill>
                    <a:latin typeface="Eras Medium ITC" pitchFamily="34" charset="0"/>
                    <a:ea typeface="Cambria Math" pitchFamily="18" charset="0"/>
                  </a:rPr>
                  <a:t>Nod2→ Bodega</a:t>
                </a:r>
                <a:r>
                  <a:rPr lang="es-ES" sz="1600" b="1" i="0" dirty="0" smtClean="0">
                    <a:latin typeface="Eras Medium ITC" pitchFamily="34" charset="0"/>
                    <a:ea typeface="Cambria Math" pitchFamily="18" charset="0"/>
                  </a:rPr>
                  <a:t>,</a:t>
                </a:r>
                <a:endParaRPr lang="es-EC" sz="1600" b="1" i="1" dirty="0">
                  <a:latin typeface="Eras Medium ITC" pitchFamily="34" charset="0"/>
                  <a:ea typeface="Cambria Math" pitchFamily="18" charset="0"/>
                </a:endParaRPr>
              </a:p>
              <a:p>
                <a:pPr algn="ctr"/>
                <a:r>
                  <a:rPr lang="es-ES" sz="1600" b="1" i="0" dirty="0" smtClean="0">
                    <a:latin typeface="Eras Medium ITC" pitchFamily="34" charset="0"/>
                    <a:ea typeface="Cambria Math" pitchFamily="18" charset="0"/>
                  </a:rPr>
                  <a:t>Bodega→Origen2,Origen2→Nod3,Nod3→Nod4,Nod4→ Bodega}</a:t>
                </a:r>
                <a:endParaRPr lang="es-EC" sz="1600" b="1" i="1" dirty="0">
                  <a:latin typeface="Eras Medium ITC" pitchFamily="34" charset="0"/>
                  <a:ea typeface="Cambria Math" pitchFamily="18" charset="0"/>
                </a:endParaRPr>
              </a:p>
            </p:txBody>
          </p:sp>
        </mc:Choice>
        <mc:Fallback xmlns="">
          <p:sp>
            <p:nvSpPr>
              <p:cNvPr id="12" name="11 Rectángulo"/>
              <p:cNvSpPr>
                <a:spLocks noRot="1" noChangeAspect="1" noMove="1" noResize="1" noEditPoints="1" noAdjustHandles="1" noChangeArrowheads="1" noChangeShapeType="1" noTextEdit="1"/>
              </p:cNvSpPr>
              <p:nvPr/>
            </p:nvSpPr>
            <p:spPr>
              <a:xfrm>
                <a:off x="722288" y="1743348"/>
                <a:ext cx="7776864" cy="2088232"/>
              </a:xfrm>
              <a:prstGeom prst="rect">
                <a:avLst/>
              </a:prstGeom>
              <a:blipFill rotWithShape="1">
                <a:blip r:embed="rId3"/>
                <a:stretch>
                  <a:fillRect l="-625" b="-115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683568" y="4221088"/>
                <a:ext cx="7776864" cy="2304256"/>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a14:m>
                  <m:oMathPara xmlns:m="http://schemas.openxmlformats.org/officeDocument/2006/math">
                    <m:oMathParaPr>
                      <m:jc m:val="centerGroup"/>
                    </m:oMathParaPr>
                    <m:oMath xmlns:m="http://schemas.openxmlformats.org/officeDocument/2006/math">
                      <m:r>
                        <a:rPr lang="es-ES" sz="2400" b="1" i="1">
                          <a:latin typeface="Cambria Math"/>
                        </a:rPr>
                        <m:t>𝑺𝒆𝒑𝒂𝒓𝒂𝑨𝒓𝒄𝒐𝒔</m:t>
                      </m:r>
                      <m:r>
                        <a:rPr lang="es-ES" sz="2400" b="1" i="1">
                          <a:latin typeface="Cambria Math"/>
                        </a:rPr>
                        <m:t>[</m:t>
                      </m:r>
                      <m:r>
                        <a:rPr lang="es-ES" sz="2400" b="1" i="1">
                          <a:latin typeface="Cambria Math"/>
                        </a:rPr>
                        <m:t>𝑨𝒓𝒄𝒐𝒔</m:t>
                      </m:r>
                      <m:r>
                        <a:rPr lang="es-ES" sz="2400" b="1" i="1">
                          <a:latin typeface="Cambria Math"/>
                        </a:rPr>
                        <m:t>,</m:t>
                      </m:r>
                      <m:r>
                        <a:rPr lang="es-ES" sz="2400" b="1" i="1">
                          <a:latin typeface="Cambria Math"/>
                        </a:rPr>
                        <m:t>𝑫𝒆𝒔𝒕𝒊𝒏𝒐</m:t>
                      </m:r>
                      <m:r>
                        <a:rPr lang="es-ES" sz="2400" b="1" i="1">
                          <a:latin typeface="Cambria Math"/>
                        </a:rPr>
                        <m:t>]</m:t>
                      </m:r>
                    </m:oMath>
                  </m:oMathPara>
                </a14:m>
                <a:endParaRPr lang="es-EC" sz="2400" b="1" dirty="0" smtClean="0">
                  <a:latin typeface="Eras Medium ITC" pitchFamily="34" charset="0"/>
                </a:endParaRPr>
              </a:p>
              <a:p>
                <a:pPr algn="just"/>
                <a:r>
                  <a:rPr lang="es-ES" sz="2000" dirty="0" smtClean="0">
                    <a:latin typeface="Eras Medium ITC" pitchFamily="34" charset="0"/>
                  </a:rPr>
                  <a:t>Por </a:t>
                </a:r>
                <a:r>
                  <a:rPr lang="es-ES" sz="2000" dirty="0">
                    <a:latin typeface="Eras Medium ITC" pitchFamily="34" charset="0"/>
                  </a:rPr>
                  <a:t>ejemplo sea el camino en forma de </a:t>
                </a:r>
                <a:r>
                  <a:rPr lang="es-ES" sz="2000" dirty="0" smtClean="0">
                    <a:latin typeface="Eras Medium ITC" pitchFamily="34" charset="0"/>
                  </a:rPr>
                  <a:t>arcos:</a:t>
                </a:r>
              </a:p>
              <a:p>
                <a:pPr/>
                <a14:m>
                  <m:oMathPara xmlns:m="http://schemas.openxmlformats.org/officeDocument/2006/math">
                    <m:oMathParaPr>
                      <m:jc m:val="centerGroup"/>
                    </m:oMathParaPr>
                    <m:oMath xmlns:m="http://schemas.openxmlformats.org/officeDocument/2006/math">
                      <m:r>
                        <m:rPr>
                          <m:nor/>
                        </m:rPr>
                        <a:rPr lang="es-ES" sz="1600" b="1" i="1">
                          <a:latin typeface="Eras Medium ITC" pitchFamily="34" charset="0"/>
                        </a:rPr>
                        <m:t>CA</m:t>
                      </m:r>
                      <m:r>
                        <m:rPr>
                          <m:nor/>
                        </m:rPr>
                        <a:rPr lang="es-ES" sz="1600" b="1" i="1">
                          <a:latin typeface="Eras Medium ITC" pitchFamily="34" charset="0"/>
                        </a:rPr>
                        <m:t>={</m:t>
                      </m:r>
                      <m:r>
                        <m:rPr>
                          <m:nor/>
                        </m:rPr>
                        <a:rPr lang="es-ES" sz="1600" b="1" i="1">
                          <a:latin typeface="Eras Medium ITC" pitchFamily="34" charset="0"/>
                        </a:rPr>
                        <m:t>Origen</m:t>
                      </m:r>
                      <m:r>
                        <m:rPr>
                          <m:nor/>
                        </m:rPr>
                        <a:rPr lang="es-ES" sz="1600" b="1" i="1">
                          <a:latin typeface="Eras Medium ITC" pitchFamily="34" charset="0"/>
                        </a:rPr>
                        <m:t>1→</m:t>
                      </m:r>
                      <m:r>
                        <m:rPr>
                          <m:nor/>
                        </m:rPr>
                        <a:rPr lang="es-ES" sz="1600" b="1" i="1">
                          <a:latin typeface="Eras Medium ITC" pitchFamily="34" charset="0"/>
                        </a:rPr>
                        <m:t>Nod</m:t>
                      </m:r>
                      <m:r>
                        <m:rPr>
                          <m:nor/>
                        </m:rPr>
                        <a:rPr lang="es-ES" sz="1600" b="1" i="1">
                          <a:latin typeface="Eras Medium ITC" pitchFamily="34" charset="0"/>
                        </a:rPr>
                        <m:t>1,</m:t>
                      </m:r>
                      <m:r>
                        <m:rPr>
                          <m:nor/>
                        </m:rPr>
                        <a:rPr lang="es-ES" sz="1600" b="1" i="1">
                          <a:latin typeface="Eras Medium ITC" pitchFamily="34" charset="0"/>
                        </a:rPr>
                        <m:t>Nod</m:t>
                      </m:r>
                      <m:r>
                        <m:rPr>
                          <m:nor/>
                        </m:rPr>
                        <a:rPr lang="es-ES" sz="1600" b="1" i="1">
                          <a:latin typeface="Eras Medium ITC" pitchFamily="34" charset="0"/>
                        </a:rPr>
                        <m:t>1→</m:t>
                      </m:r>
                      <m:r>
                        <m:rPr>
                          <m:nor/>
                        </m:rPr>
                        <a:rPr lang="es-ES" sz="1600" b="1" i="1">
                          <a:latin typeface="Eras Medium ITC" pitchFamily="34" charset="0"/>
                        </a:rPr>
                        <m:t>Nod</m:t>
                      </m:r>
                      <m:r>
                        <m:rPr>
                          <m:nor/>
                        </m:rPr>
                        <a:rPr lang="es-ES" sz="1600" b="1" i="1">
                          <a:latin typeface="Eras Medium ITC" pitchFamily="34" charset="0"/>
                        </a:rPr>
                        <m:t>2,</m:t>
                      </m:r>
                      <m:r>
                        <m:rPr>
                          <m:nor/>
                        </m:rPr>
                        <a:rPr lang="es-ES" sz="1600" b="1" i="1">
                          <a:latin typeface="Eras Medium ITC" pitchFamily="34" charset="0"/>
                        </a:rPr>
                        <m:t>Nod</m:t>
                      </m:r>
                      <m:r>
                        <m:rPr>
                          <m:nor/>
                        </m:rPr>
                        <a:rPr lang="es-ES" sz="1600" b="1" i="1">
                          <a:latin typeface="Eras Medium ITC" pitchFamily="34" charset="0"/>
                        </a:rPr>
                        <m:t>2→ </m:t>
                      </m:r>
                      <m:r>
                        <m:rPr>
                          <m:nor/>
                        </m:rPr>
                        <a:rPr lang="es-ES" sz="1600" b="1" i="1">
                          <a:latin typeface="Eras Medium ITC" pitchFamily="34" charset="0"/>
                        </a:rPr>
                        <m:t>Bodega</m:t>
                      </m:r>
                      <m:r>
                        <m:rPr>
                          <m:nor/>
                        </m:rPr>
                        <a:rPr lang="es-ES" sz="1600" b="1" i="1">
                          <a:latin typeface="Eras Medium ITC" pitchFamily="34" charset="0"/>
                        </a:rPr>
                        <m:t>,</m:t>
                      </m:r>
                    </m:oMath>
                  </m:oMathPara>
                </a14:m>
                <a:endParaRPr lang="es-EC" sz="1600" b="1" dirty="0">
                  <a:latin typeface="Eras Medium ITC" pitchFamily="34" charset="0"/>
                </a:endParaRPr>
              </a:p>
              <a:p>
                <a:pPr/>
                <a14:m>
                  <m:oMathPara xmlns:m="http://schemas.openxmlformats.org/officeDocument/2006/math">
                    <m:oMathParaPr>
                      <m:jc m:val="centerGroup"/>
                    </m:oMathParaPr>
                    <m:oMath xmlns:m="http://schemas.openxmlformats.org/officeDocument/2006/math">
                      <m:r>
                        <m:rPr>
                          <m:nor/>
                        </m:rPr>
                        <a:rPr lang="es-ES" sz="1600" b="1" i="1">
                          <a:latin typeface="Eras Medium ITC" pitchFamily="34" charset="0"/>
                        </a:rPr>
                        <m:t>Origen</m:t>
                      </m:r>
                      <m:r>
                        <m:rPr>
                          <m:nor/>
                        </m:rPr>
                        <a:rPr lang="es-ES" sz="1600" b="1" i="1">
                          <a:latin typeface="Eras Medium ITC" pitchFamily="34" charset="0"/>
                        </a:rPr>
                        <m:t>2→</m:t>
                      </m:r>
                      <m:r>
                        <m:rPr>
                          <m:nor/>
                        </m:rPr>
                        <a:rPr lang="es-ES" sz="1600" b="1" i="1">
                          <a:latin typeface="Eras Medium ITC" pitchFamily="34" charset="0"/>
                        </a:rPr>
                        <m:t>Nod</m:t>
                      </m:r>
                      <m:r>
                        <m:rPr>
                          <m:nor/>
                        </m:rPr>
                        <a:rPr lang="es-ES" sz="1600" b="1" i="1">
                          <a:latin typeface="Eras Medium ITC" pitchFamily="34" charset="0"/>
                        </a:rPr>
                        <m:t>3,</m:t>
                      </m:r>
                      <m:r>
                        <m:rPr>
                          <m:nor/>
                        </m:rPr>
                        <a:rPr lang="es-ES" sz="1600" b="1" i="1">
                          <a:latin typeface="Eras Medium ITC" pitchFamily="34" charset="0"/>
                        </a:rPr>
                        <m:t>Nod</m:t>
                      </m:r>
                      <m:r>
                        <m:rPr>
                          <m:nor/>
                        </m:rPr>
                        <a:rPr lang="es-ES" sz="1600" b="1" i="1">
                          <a:latin typeface="Eras Medium ITC" pitchFamily="34" charset="0"/>
                        </a:rPr>
                        <m:t>3→</m:t>
                      </m:r>
                      <m:r>
                        <m:rPr>
                          <m:nor/>
                        </m:rPr>
                        <a:rPr lang="es-ES" sz="1600" b="1" i="1">
                          <a:latin typeface="Eras Medium ITC" pitchFamily="34" charset="0"/>
                        </a:rPr>
                        <m:t>Nod</m:t>
                      </m:r>
                      <m:r>
                        <m:rPr>
                          <m:nor/>
                        </m:rPr>
                        <a:rPr lang="es-ES" sz="1600" b="1" i="1">
                          <a:latin typeface="Eras Medium ITC" pitchFamily="34" charset="0"/>
                        </a:rPr>
                        <m:t>4,</m:t>
                      </m:r>
                      <m:r>
                        <m:rPr>
                          <m:nor/>
                        </m:rPr>
                        <a:rPr lang="es-ES" sz="1600" b="1" i="1">
                          <a:latin typeface="Eras Medium ITC" pitchFamily="34" charset="0"/>
                        </a:rPr>
                        <m:t>Nod</m:t>
                      </m:r>
                      <m:r>
                        <m:rPr>
                          <m:nor/>
                        </m:rPr>
                        <a:rPr lang="es-ES" sz="1600" b="1" i="1">
                          <a:latin typeface="Eras Medium ITC" pitchFamily="34" charset="0"/>
                        </a:rPr>
                        <m:t>4→ </m:t>
                      </m:r>
                      <m:r>
                        <m:rPr>
                          <m:nor/>
                        </m:rPr>
                        <a:rPr lang="es-ES" sz="1600" b="1" i="1">
                          <a:latin typeface="Eras Medium ITC" pitchFamily="34" charset="0"/>
                        </a:rPr>
                        <m:t>Bodega</m:t>
                      </m:r>
                      <m:r>
                        <m:rPr>
                          <m:nor/>
                        </m:rPr>
                        <a:rPr lang="es-ES" sz="1600" b="1" i="1">
                          <a:latin typeface="Eras Medium ITC" pitchFamily="34" charset="0"/>
                        </a:rPr>
                        <m:t>}</m:t>
                      </m:r>
                    </m:oMath>
                  </m:oMathPara>
                </a14:m>
                <a:endParaRPr lang="es-EC" sz="1600" b="1" dirty="0">
                  <a:latin typeface="Eras Medium ITC" pitchFamily="34" charset="0"/>
                </a:endParaRPr>
              </a:p>
              <a:p>
                <a:r>
                  <a:rPr lang="es-ES" sz="1600" dirty="0">
                    <a:latin typeface="Eras Medium ITC" pitchFamily="34" charset="0"/>
                  </a:rPr>
                  <a:t> </a:t>
                </a:r>
                <a:r>
                  <a:rPr lang="es-ES" sz="2000" dirty="0" smtClean="0">
                    <a:latin typeface="Eras Medium ITC" pitchFamily="34" charset="0"/>
                  </a:rPr>
                  <a:t>Entonces</a:t>
                </a:r>
              </a:p>
              <a:p>
                <a:pPr/>
                <a14:m>
                  <m:oMathPara xmlns:m="http://schemas.openxmlformats.org/officeDocument/2006/math">
                    <m:oMathParaPr>
                      <m:jc m:val="centerGroup"/>
                    </m:oMathParaPr>
                    <m:oMath xmlns:m="http://schemas.openxmlformats.org/officeDocument/2006/math">
                      <m:r>
                        <a:rPr lang="es-ES" sz="1600" b="1" i="1">
                          <a:latin typeface="Cambria Math"/>
                        </a:rPr>
                        <m:t>𝑺𝒆𝒑𝒂𝒓𝒂𝑨𝒓𝒄𝒐𝒔</m:t>
                      </m:r>
                      <m:d>
                        <m:dPr>
                          <m:begChr m:val="["/>
                          <m:endChr m:val="]"/>
                          <m:ctrlPr>
                            <a:rPr lang="es-EC" sz="1600" b="1" i="1">
                              <a:latin typeface="Cambria Math"/>
                            </a:rPr>
                          </m:ctrlPr>
                        </m:dPr>
                        <m:e>
                          <m:r>
                            <a:rPr lang="es-ES" sz="1600" b="1" i="1">
                              <a:latin typeface="Cambria Math"/>
                            </a:rPr>
                            <m:t>𝐂𝐀</m:t>
                          </m:r>
                          <m:r>
                            <a:rPr lang="es-ES" sz="1600" b="1">
                              <a:latin typeface="Cambria Math"/>
                            </a:rPr>
                            <m:t>, </m:t>
                          </m:r>
                          <m:r>
                            <a:rPr lang="es-ES" sz="1600" b="1" i="1">
                              <a:latin typeface="Cambria Math"/>
                            </a:rPr>
                            <m:t>𝐃𝐞𝐬𝐭𝐢𝐧𝐨</m:t>
                          </m:r>
                        </m:e>
                      </m:d>
                      <m:r>
                        <a:rPr lang="es-ES" sz="1600" b="1">
                          <a:latin typeface="Cambria Math"/>
                        </a:rPr>
                        <m:t>=</m:t>
                      </m:r>
                    </m:oMath>
                  </m:oMathPara>
                </a14:m>
                <a:endParaRPr lang="es-EC" sz="1600" b="1" dirty="0">
                  <a:latin typeface="Eras Medium ITC" pitchFamily="34" charset="0"/>
                </a:endParaRPr>
              </a:p>
              <a:p>
                <a:pPr algn="ctr"/>
                <a:r>
                  <a:rPr lang="es-ES" sz="1600" b="1" i="0" dirty="0" smtClean="0">
                    <a:latin typeface="Eras Medium ITC" pitchFamily="34" charset="0"/>
                  </a:rPr>
                  <a:t>{</a:t>
                </a:r>
                <a:r>
                  <a:rPr lang="es-EC" sz="1600" b="1" i="0" dirty="0" smtClean="0">
                    <a:solidFill>
                      <a:schemeClr val="accent6">
                        <a:lumMod val="50000"/>
                      </a:schemeClr>
                    </a:solidFill>
                    <a:latin typeface="Eras Medium ITC" pitchFamily="34" charset="0"/>
                  </a:rPr>
                  <a:t>{</a:t>
                </a:r>
                <a:r>
                  <a:rPr lang="es-ES" sz="1600" b="1" i="0" dirty="0" smtClean="0">
                    <a:solidFill>
                      <a:schemeClr val="accent6">
                        <a:lumMod val="50000"/>
                      </a:schemeClr>
                    </a:solidFill>
                    <a:latin typeface="Eras Medium ITC" pitchFamily="34" charset="0"/>
                  </a:rPr>
                  <a:t>Origen1→Nod1,Nod1→Nod2,Nod2→ Bodega}</a:t>
                </a:r>
                <a:r>
                  <a:rPr lang="es-ES" sz="1600" b="1" i="0" dirty="0" smtClean="0">
                    <a:latin typeface="Eras Medium ITC" pitchFamily="34" charset="0"/>
                  </a:rPr>
                  <a:t>,</a:t>
                </a:r>
                <a:endParaRPr lang="es-EC" sz="1600" b="1" dirty="0">
                  <a:latin typeface="Eras Medium ITC" pitchFamily="34" charset="0"/>
                </a:endParaRPr>
              </a:p>
              <a:p>
                <a:pPr algn="ctr"/>
                <a:r>
                  <a:rPr lang="es-EC" sz="1600" b="1" i="0" dirty="0" smtClean="0">
                    <a:solidFill>
                      <a:schemeClr val="tx2">
                        <a:lumMod val="75000"/>
                      </a:schemeClr>
                    </a:solidFill>
                    <a:latin typeface="Eras Medium ITC" pitchFamily="34" charset="0"/>
                  </a:rPr>
                  <a:t>{</a:t>
                </a:r>
                <a:r>
                  <a:rPr lang="es-ES" sz="1600" b="1" i="0" dirty="0" smtClean="0">
                    <a:solidFill>
                      <a:schemeClr val="tx2">
                        <a:lumMod val="75000"/>
                      </a:schemeClr>
                    </a:solidFill>
                    <a:latin typeface="Eras Medium ITC" pitchFamily="34" charset="0"/>
                  </a:rPr>
                  <a:t>Origen2→Nod3,Nod3→Nod4,Nod4→ Bodega}</a:t>
                </a:r>
                <a:r>
                  <a:rPr lang="es-ES" sz="1600" b="1" i="0" dirty="0" smtClean="0">
                    <a:latin typeface="Eras Medium ITC" pitchFamily="34" charset="0"/>
                  </a:rPr>
                  <a:t>}</a:t>
                </a:r>
                <a:endParaRPr lang="es-EC" sz="1600" b="1" dirty="0">
                  <a:latin typeface="Eras Medium ITC" pitchFamily="34" charset="0"/>
                </a:endParaRPr>
              </a:p>
            </p:txBody>
          </p:sp>
        </mc:Choice>
        <mc:Fallback xmlns="">
          <p:sp>
            <p:nvSpPr>
              <p:cNvPr id="6" name="5 Rectángulo"/>
              <p:cNvSpPr>
                <a:spLocks noRot="1" noChangeAspect="1" noMove="1" noResize="1" noEditPoints="1" noAdjustHandles="1" noChangeArrowheads="1" noChangeShapeType="1" noTextEdit="1"/>
              </p:cNvSpPr>
              <p:nvPr/>
            </p:nvSpPr>
            <p:spPr>
              <a:xfrm>
                <a:off x="683568" y="4221088"/>
                <a:ext cx="7776864" cy="2304256"/>
              </a:xfrm>
              <a:prstGeom prst="rect">
                <a:avLst/>
              </a:prstGeom>
              <a:blipFill rotWithShape="1">
                <a:blip r:embed="rId4"/>
                <a:stretch>
                  <a:fillRect l="-625" b="-2356"/>
                </a:stretch>
              </a:blipFill>
            </p:spPr>
            <p:txBody>
              <a:bodyPr/>
              <a:lstStyle/>
              <a:p>
                <a:r>
                  <a:rPr lang="es-EC">
                    <a:noFill/>
                  </a:rPr>
                  <a:t> </a:t>
                </a:r>
              </a:p>
            </p:txBody>
          </p:sp>
        </mc:Fallback>
      </mc:AlternateContent>
    </p:spTree>
    <p:extLst>
      <p:ext uri="{BB962C8B-B14F-4D97-AF65-F5344CB8AC3E}">
        <p14:creationId xmlns:p14="http://schemas.microsoft.com/office/powerpoint/2010/main" val="110272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8" name="3 Título"/>
          <p:cNvSpPr>
            <a:spLocks noGrp="1"/>
          </p:cNvSpPr>
          <p:nvPr>
            <p:ph type="title"/>
          </p:nvPr>
        </p:nvSpPr>
        <p:spPr>
          <a:xfrm>
            <a:off x="-5365" y="2420888"/>
            <a:ext cx="2016224" cy="1584176"/>
          </a:xfrm>
        </p:spPr>
        <p:txBody>
          <a:bodyPr>
            <a:noAutofit/>
          </a:bodyPr>
          <a:lstStyle/>
          <a:p>
            <a:r>
              <a:rPr lang="es-EC" sz="2400" b="1" dirty="0" smtClean="0">
                <a:latin typeface="Eras Medium ITC" pitchFamily="34" charset="0"/>
              </a:rPr>
              <a:t>Algoritmo general del RS aplicado al MDCVRP</a:t>
            </a:r>
            <a:endParaRPr lang="es-ES" sz="2400" dirty="0"/>
          </a:p>
        </p:txBody>
      </p:sp>
      <p:pic>
        <p:nvPicPr>
          <p:cNvPr id="5122" name="Picture 2"/>
          <p:cNvPicPr>
            <a:picLocks noChangeArrowheads="1"/>
          </p:cNvPicPr>
          <p:nvPr/>
        </p:nvPicPr>
        <p:blipFill rotWithShape="1">
          <a:blip r:embed="rId3">
            <a:extLst>
              <a:ext uri="{28A0092B-C50C-407E-A947-70E740481C1C}">
                <a14:useLocalDpi xmlns:a14="http://schemas.microsoft.com/office/drawing/2010/main" val="0"/>
              </a:ext>
            </a:extLst>
          </a:blip>
          <a:srcRect l="34271" t="10937" r="21875" b="7465"/>
          <a:stretch/>
        </p:blipFill>
        <p:spPr bwMode="auto">
          <a:xfrm>
            <a:off x="2339752" y="188640"/>
            <a:ext cx="6280720" cy="6474150"/>
          </a:xfrm>
          <a:prstGeom prst="rect">
            <a:avLst/>
          </a:prstGeom>
          <a:noFill/>
          <a:ln w="2857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175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23928" y="1484784"/>
            <a:ext cx="4536504" cy="908720"/>
          </a:xfrm>
        </p:spPr>
        <p:style>
          <a:lnRef idx="2">
            <a:schemeClr val="accent1"/>
          </a:lnRef>
          <a:fillRef idx="1">
            <a:schemeClr val="lt1"/>
          </a:fillRef>
          <a:effectRef idx="0">
            <a:schemeClr val="accent1"/>
          </a:effectRef>
          <a:fontRef idx="minor">
            <a:schemeClr val="dk1"/>
          </a:fontRef>
        </p:style>
        <p:txBody>
          <a:bodyPr>
            <a:noAutofit/>
          </a:bodyPr>
          <a:lstStyle/>
          <a:p>
            <a:pPr algn="r"/>
            <a:r>
              <a:rPr lang="es-ES" sz="7200" b="1" dirty="0" smtClean="0">
                <a:latin typeface="Eras Medium ITC" pitchFamily="34" charset="0"/>
              </a:rPr>
              <a:t>Resultados</a:t>
            </a:r>
            <a:endParaRPr lang="es-ES" sz="7200" b="1" dirty="0">
              <a:latin typeface="Eras Medium ITC" pitchFamily="34" charset="0"/>
            </a:endParaRPr>
          </a:p>
        </p:txBody>
      </p: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924944"/>
            <a:ext cx="3810000" cy="2524125"/>
          </a:xfrm>
          <a:prstGeom prst="rect">
            <a:avLst/>
          </a:prstGeom>
          <a:noFill/>
          <a:ln w="2857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684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700808"/>
            <a:ext cx="8136904" cy="3168352"/>
          </a:xfrm>
        </p:spPr>
        <p:style>
          <a:lnRef idx="2">
            <a:schemeClr val="accent1"/>
          </a:lnRef>
          <a:fillRef idx="1">
            <a:schemeClr val="lt1"/>
          </a:fillRef>
          <a:effectRef idx="0">
            <a:schemeClr val="accent1"/>
          </a:effectRef>
          <a:fontRef idx="minor">
            <a:schemeClr val="dk1"/>
          </a:fontRef>
        </p:style>
        <p:txBody>
          <a:bodyPr>
            <a:noAutofit/>
          </a:bodyPr>
          <a:lstStyle/>
          <a:p>
            <a:r>
              <a:rPr lang="es-ES" sz="7200" b="1" dirty="0" smtClean="0">
                <a:latin typeface="Constantia" pitchFamily="18" charset="0"/>
              </a:rPr>
              <a:t>PLANTEAMIENTO DEL</a:t>
            </a:r>
            <a:br>
              <a:rPr lang="es-ES" sz="7200" b="1" dirty="0" smtClean="0">
                <a:latin typeface="Constantia" pitchFamily="18" charset="0"/>
              </a:rPr>
            </a:br>
            <a:r>
              <a:rPr lang="es-ES" sz="7200" b="1" dirty="0" smtClean="0">
                <a:latin typeface="Constantia" pitchFamily="18" charset="0"/>
              </a:rPr>
              <a:t>PROBLEMA</a:t>
            </a:r>
            <a:endParaRPr lang="es-ES" sz="7200" b="1" dirty="0">
              <a:latin typeface="Constantia" pitchFamily="18" charset="0"/>
            </a:endParaRPr>
          </a:p>
        </p:txBody>
      </p: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239891" cy="118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013176"/>
            <a:ext cx="1590675"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393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0"/>
              </a:schemeClr>
            </a:gs>
            <a:gs pos="25000">
              <a:schemeClr val="accent2">
                <a:lumMod val="60000"/>
                <a:lumOff val="40000"/>
              </a:schemeClr>
            </a:gs>
            <a:gs pos="75000">
              <a:schemeClr val="bg1"/>
            </a:gs>
            <a:gs pos="50000">
              <a:schemeClr val="accent2">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2339752" y="404664"/>
            <a:ext cx="4392488" cy="144016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800" b="1" dirty="0" smtClean="0">
                <a:solidFill>
                  <a:schemeClr val="accent2">
                    <a:lumMod val="50000"/>
                  </a:schemeClr>
                </a:solidFill>
                <a:latin typeface="Eras Medium ITC" pitchFamily="34" charset="0"/>
              </a:rPr>
              <a:t>Resultados de la evaluación</a:t>
            </a:r>
          </a:p>
        </p:txBody>
      </p:sp>
      <p:graphicFrame>
        <p:nvGraphicFramePr>
          <p:cNvPr id="4" name="3 Tabla"/>
          <p:cNvGraphicFramePr>
            <a:graphicFrameLocks noGrp="1"/>
          </p:cNvGraphicFramePr>
          <p:nvPr>
            <p:extLst>
              <p:ext uri="{D42A27DB-BD31-4B8C-83A1-F6EECF244321}">
                <p14:modId xmlns:p14="http://schemas.microsoft.com/office/powerpoint/2010/main" val="3194647308"/>
              </p:ext>
            </p:extLst>
          </p:nvPr>
        </p:nvGraphicFramePr>
        <p:xfrm>
          <a:off x="457200" y="2204864"/>
          <a:ext cx="8229600" cy="3657600"/>
        </p:xfrm>
        <a:graphic>
          <a:graphicData uri="http://schemas.openxmlformats.org/drawingml/2006/table">
            <a:tbl>
              <a:tblPr firstRow="1" firstCol="1" bandRow="1">
                <a:tableStyleId>{5202B0CA-FC54-4496-8BCA-5EF66A818D29}</a:tableStyleId>
              </a:tblPr>
              <a:tblGrid>
                <a:gridCol w="1645920"/>
                <a:gridCol w="1820808"/>
                <a:gridCol w="1656184"/>
                <a:gridCol w="1656184"/>
                <a:gridCol w="1450504"/>
              </a:tblGrid>
              <a:tr h="0">
                <a:tc>
                  <a:txBody>
                    <a:bodyPr/>
                    <a:lstStyle/>
                    <a:p>
                      <a:pPr marL="0" algn="ctr" defTabSz="914400" rtl="0" eaLnBrk="1" latinLnBrk="0" hangingPunct="1">
                        <a:lnSpc>
                          <a:spcPct val="100000"/>
                        </a:lnSpc>
                        <a:spcAft>
                          <a:spcPts val="0"/>
                        </a:spcAft>
                      </a:pPr>
                      <a:r>
                        <a:rPr lang="es-EC" sz="2000" kern="1200" dirty="0">
                          <a:effectLst/>
                        </a:rPr>
                        <a:t>Pesos</a:t>
                      </a:r>
                      <a:endParaRPr lang="es-EC" sz="2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Características/Variables</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PREGIO</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H-1</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VAN N200</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algn="ctr" defTabSz="914400" rtl="0" eaLnBrk="1" latinLnBrk="0" hangingPunct="1">
                        <a:lnSpc>
                          <a:spcPct val="100000"/>
                        </a:lnSpc>
                        <a:spcAft>
                          <a:spcPts val="0"/>
                        </a:spcAft>
                      </a:pPr>
                      <a:r>
                        <a:rPr lang="es-EC" sz="2000" kern="1200" dirty="0">
                          <a:effectLst/>
                        </a:rPr>
                        <a:t>20%</a:t>
                      </a:r>
                      <a:endParaRPr lang="es-EC" sz="2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00000"/>
                        </a:lnSpc>
                        <a:spcAft>
                          <a:spcPts val="0"/>
                        </a:spcAft>
                      </a:pPr>
                      <a:r>
                        <a:rPr lang="es-EC" sz="2000" kern="1200">
                          <a:effectLst/>
                        </a:rPr>
                        <a:t>Análisis Técnico</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8.16</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8.80</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8.20</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algn="ctr" defTabSz="914400" rtl="0" eaLnBrk="1" latinLnBrk="0" hangingPunct="1">
                        <a:lnSpc>
                          <a:spcPct val="100000"/>
                        </a:lnSpc>
                        <a:spcAft>
                          <a:spcPts val="0"/>
                        </a:spcAft>
                      </a:pPr>
                      <a:r>
                        <a:rPr lang="es-EC" sz="2000" kern="1200">
                          <a:effectLst/>
                        </a:rPr>
                        <a:t>20%</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00000"/>
                        </a:lnSpc>
                        <a:spcAft>
                          <a:spcPts val="0"/>
                        </a:spcAft>
                      </a:pPr>
                      <a:r>
                        <a:rPr lang="es-EC" sz="2000" kern="1200" dirty="0">
                          <a:effectLst/>
                        </a:rPr>
                        <a:t>Capacidad</a:t>
                      </a:r>
                      <a:endParaRPr lang="es-EC" sz="2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10.00</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7.06</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4.71</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algn="ctr" defTabSz="914400" rtl="0" eaLnBrk="1" latinLnBrk="0" hangingPunct="1">
                        <a:lnSpc>
                          <a:spcPct val="100000"/>
                        </a:lnSpc>
                        <a:spcAft>
                          <a:spcPts val="0"/>
                        </a:spcAft>
                      </a:pPr>
                      <a:r>
                        <a:rPr lang="es-EC" sz="2000" kern="1200">
                          <a:effectLst/>
                        </a:rPr>
                        <a:t>5%</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00000"/>
                        </a:lnSpc>
                        <a:spcAft>
                          <a:spcPts val="0"/>
                        </a:spcAft>
                      </a:pPr>
                      <a:r>
                        <a:rPr lang="es-EC" sz="2000" kern="1200" dirty="0">
                          <a:effectLst/>
                        </a:rPr>
                        <a:t>Ergonomía</a:t>
                      </a:r>
                      <a:endParaRPr lang="es-EC" sz="2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dirty="0">
                          <a:effectLst/>
                        </a:rPr>
                        <a:t>8.70</a:t>
                      </a:r>
                      <a:endParaRPr lang="es-EC" sz="2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9.65</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8.20</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algn="ctr" defTabSz="914400" rtl="0" eaLnBrk="1" latinLnBrk="0" hangingPunct="1">
                        <a:lnSpc>
                          <a:spcPct val="100000"/>
                        </a:lnSpc>
                        <a:spcAft>
                          <a:spcPts val="0"/>
                        </a:spcAft>
                      </a:pPr>
                      <a:r>
                        <a:rPr lang="es-EC" sz="2000" kern="1200">
                          <a:effectLst/>
                        </a:rPr>
                        <a:t>5%</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00000"/>
                        </a:lnSpc>
                        <a:spcAft>
                          <a:spcPts val="0"/>
                        </a:spcAft>
                      </a:pPr>
                      <a:r>
                        <a:rPr lang="es-EC" sz="2000" kern="1200">
                          <a:effectLst/>
                        </a:rPr>
                        <a:t>Respaldo y Trayectoria</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dirty="0">
                          <a:effectLst/>
                        </a:rPr>
                        <a:t>9.40</a:t>
                      </a:r>
                      <a:endParaRPr lang="es-EC" sz="2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9.06</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8.40</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algn="ctr" defTabSz="914400" rtl="0" eaLnBrk="1" latinLnBrk="0" hangingPunct="1">
                        <a:lnSpc>
                          <a:spcPct val="100000"/>
                        </a:lnSpc>
                        <a:spcAft>
                          <a:spcPts val="0"/>
                        </a:spcAft>
                      </a:pPr>
                      <a:r>
                        <a:rPr lang="es-EC" sz="2000" kern="1200">
                          <a:effectLst/>
                        </a:rPr>
                        <a:t>10%</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00000"/>
                        </a:lnSpc>
                        <a:spcAft>
                          <a:spcPts val="0"/>
                        </a:spcAft>
                      </a:pPr>
                      <a:r>
                        <a:rPr lang="es-EC" sz="2000" kern="1200">
                          <a:effectLst/>
                        </a:rPr>
                        <a:t>Siniestralidad</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dirty="0">
                          <a:effectLst/>
                        </a:rPr>
                        <a:t>8.40</a:t>
                      </a:r>
                      <a:endParaRPr lang="es-EC" sz="2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8.35</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8.20</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algn="ctr" defTabSz="914400" rtl="0" eaLnBrk="1" latinLnBrk="0" hangingPunct="1">
                        <a:lnSpc>
                          <a:spcPct val="100000"/>
                        </a:lnSpc>
                        <a:spcAft>
                          <a:spcPts val="0"/>
                        </a:spcAft>
                      </a:pPr>
                      <a:r>
                        <a:rPr lang="es-EC" sz="2000" kern="1200">
                          <a:effectLst/>
                        </a:rPr>
                        <a:t>10%</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00000"/>
                        </a:lnSpc>
                        <a:spcAft>
                          <a:spcPts val="0"/>
                        </a:spcAft>
                      </a:pPr>
                      <a:r>
                        <a:rPr lang="es-EC" sz="2000" kern="1200">
                          <a:effectLst/>
                        </a:rPr>
                        <a:t>Repuestos y Garantías</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9.73</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dirty="0">
                          <a:effectLst/>
                        </a:rPr>
                        <a:t>9.55</a:t>
                      </a:r>
                      <a:endParaRPr lang="es-EC" sz="2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8.49</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algn="ctr" defTabSz="914400" rtl="0" eaLnBrk="1" latinLnBrk="0" hangingPunct="1">
                        <a:lnSpc>
                          <a:spcPct val="100000"/>
                        </a:lnSpc>
                        <a:spcAft>
                          <a:spcPts val="0"/>
                        </a:spcAft>
                      </a:pPr>
                      <a:r>
                        <a:rPr lang="es-EC" sz="2000" kern="1200">
                          <a:effectLst/>
                        </a:rPr>
                        <a:t>30%</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00000"/>
                        </a:lnSpc>
                        <a:spcAft>
                          <a:spcPts val="0"/>
                        </a:spcAft>
                      </a:pPr>
                      <a:r>
                        <a:rPr lang="es-EC" sz="2000" kern="1200" dirty="0" smtClean="0">
                          <a:effectLst/>
                        </a:rPr>
                        <a:t>Precio</a:t>
                      </a:r>
                      <a:endParaRPr lang="es-EC" sz="2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8.50</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dirty="0">
                          <a:effectLst/>
                        </a:rPr>
                        <a:t>8.00</a:t>
                      </a:r>
                      <a:endParaRPr lang="es-EC" sz="2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dirty="0">
                          <a:effectLst/>
                        </a:rPr>
                        <a:t>8.67</a:t>
                      </a:r>
                      <a:endParaRPr lang="es-EC" sz="2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gridSpan="2">
                  <a:txBody>
                    <a:bodyPr/>
                    <a:lstStyle/>
                    <a:p>
                      <a:pPr marL="0" algn="ctr" defTabSz="914400" rtl="0" eaLnBrk="1" latinLnBrk="0" hangingPunct="1">
                        <a:lnSpc>
                          <a:spcPct val="100000"/>
                        </a:lnSpc>
                        <a:spcAft>
                          <a:spcPts val="0"/>
                        </a:spcAft>
                      </a:pPr>
                      <a:r>
                        <a:rPr lang="es-EC" sz="2000" kern="1200">
                          <a:effectLst/>
                        </a:rPr>
                        <a:t>TOTAL CALIFICACION</a:t>
                      </a:r>
                      <a:endParaRPr lang="es-EC" sz="2000" kern="120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ES"/>
                    </a:p>
                  </a:txBody>
                  <a:tcPr/>
                </a:tc>
                <a:tc>
                  <a:txBody>
                    <a:bodyPr/>
                    <a:lstStyle/>
                    <a:p>
                      <a:pPr marL="0" algn="ctr" defTabSz="914400" rtl="0" eaLnBrk="1" latinLnBrk="0" hangingPunct="1">
                        <a:lnSpc>
                          <a:spcPct val="100000"/>
                        </a:lnSpc>
                        <a:spcAft>
                          <a:spcPts val="0"/>
                        </a:spcAft>
                      </a:pPr>
                      <a:r>
                        <a:rPr lang="es-EC" sz="2000" b="1" kern="1200" dirty="0">
                          <a:effectLst/>
                        </a:rPr>
                        <a:t>8.90</a:t>
                      </a:r>
                      <a:endParaRPr lang="es-EC" sz="2000" b="1"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b="1" kern="1200" dirty="0">
                          <a:effectLst/>
                        </a:rPr>
                        <a:t>8.30</a:t>
                      </a:r>
                      <a:endParaRPr lang="es-EC" sz="2000" b="1"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b="1" kern="1200" dirty="0">
                          <a:effectLst/>
                        </a:rPr>
                        <a:t>7.68</a:t>
                      </a:r>
                      <a:endParaRPr lang="es-EC" sz="2000" b="1"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9861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25000">
              <a:schemeClr val="accent3">
                <a:lumMod val="60000"/>
                <a:lumOff val="40000"/>
              </a:schemeClr>
            </a:gs>
            <a:gs pos="75000">
              <a:schemeClr val="bg1"/>
            </a:gs>
            <a:gs pos="50000">
              <a:schemeClr val="accent3">
                <a:lumMod val="20000"/>
                <a:lumOff val="80000"/>
              </a:schemeClr>
            </a:gs>
          </a:gsLst>
          <a:lin ang="108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87624" y="504056"/>
            <a:ext cx="7488832" cy="620688"/>
          </a:xfrm>
        </p:spPr>
        <p:txBody>
          <a:bodyPr>
            <a:noAutofit/>
          </a:bodyPr>
          <a:lstStyle/>
          <a:p>
            <a:pPr marL="0" indent="0"/>
            <a:r>
              <a:rPr lang="es-EC" sz="4000" b="1" dirty="0" smtClean="0">
                <a:latin typeface="Eras Medium ITC" pitchFamily="34" charset="0"/>
              </a:rPr>
              <a:t>Resultados del modelo tarifario</a:t>
            </a:r>
            <a:endParaRPr lang="es-ES" sz="4000" b="1" dirty="0" smtClean="0">
              <a:latin typeface="Eras Medium ITC" pitchFamily="34" charset="0"/>
            </a:endParaRPr>
          </a:p>
        </p:txBody>
      </p:sp>
      <p:cxnSp>
        <p:nvCxnSpPr>
          <p:cNvPr id="9" name="8 Conector recto"/>
          <p:cNvCxnSpPr/>
          <p:nvPr/>
        </p:nvCxnSpPr>
        <p:spPr>
          <a:xfrm flipH="1" flipV="1">
            <a:off x="1331640" y="1196752"/>
            <a:ext cx="7128792" cy="1"/>
          </a:xfrm>
          <a:prstGeom prst="line">
            <a:avLst/>
          </a:prstGeom>
        </p:spPr>
        <p:style>
          <a:lnRef idx="3">
            <a:schemeClr val="accent3"/>
          </a:lnRef>
          <a:fillRef idx="0">
            <a:schemeClr val="accent3"/>
          </a:fillRef>
          <a:effectRef idx="2">
            <a:schemeClr val="accent3"/>
          </a:effectRef>
          <a:fontRef idx="minor">
            <a:schemeClr val="tx1"/>
          </a:fontRef>
        </p:style>
      </p:cxn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5436096" y="1412776"/>
            <a:ext cx="2880320" cy="523220"/>
          </a:xfrm>
          <a:prstGeom prst="rect">
            <a:avLst/>
          </a:prstGeom>
        </p:spPr>
        <p:txBody>
          <a:bodyPr wrap="square">
            <a:spAutoFit/>
          </a:bodyPr>
          <a:lstStyle/>
          <a:p>
            <a:pPr algn="ctr"/>
            <a:r>
              <a:rPr lang="es-EC" sz="2800" b="1" dirty="0" smtClean="0">
                <a:solidFill>
                  <a:prstClr val="black"/>
                </a:solidFill>
                <a:latin typeface="Eras Medium ITC" pitchFamily="34" charset="0"/>
              </a:rPr>
              <a:t>Costos Variables</a:t>
            </a:r>
            <a:endParaRPr lang="es-EC" sz="2800" b="1" dirty="0">
              <a:solidFill>
                <a:prstClr val="black"/>
              </a:solidFill>
              <a:latin typeface="Eras Medium ITC"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898368786"/>
              </p:ext>
            </p:extLst>
          </p:nvPr>
        </p:nvGraphicFramePr>
        <p:xfrm>
          <a:off x="5404276" y="1964757"/>
          <a:ext cx="2952330" cy="2438400"/>
        </p:xfrm>
        <a:graphic>
          <a:graphicData uri="http://schemas.openxmlformats.org/drawingml/2006/table">
            <a:tbl>
              <a:tblPr firstRow="1" firstCol="1" bandRow="1">
                <a:tableStyleId>{5202B0CA-FC54-4496-8BCA-5EF66A818D29}</a:tableStyleId>
              </a:tblPr>
              <a:tblGrid>
                <a:gridCol w="1476165"/>
                <a:gridCol w="1476165"/>
              </a:tblGrid>
              <a:tr h="171832">
                <a:tc>
                  <a:txBody>
                    <a:bodyPr/>
                    <a:lstStyle/>
                    <a:p>
                      <a:pPr marL="0" algn="ctr" defTabSz="914400" rtl="0" eaLnBrk="1" latinLnBrk="0" hangingPunct="1">
                        <a:lnSpc>
                          <a:spcPct val="100000"/>
                        </a:lnSpc>
                        <a:spcAft>
                          <a:spcPts val="0"/>
                        </a:spcAft>
                      </a:pPr>
                      <a:endParaRPr lang="es-EC" sz="1600" b="1" kern="1200" dirty="0">
                        <a:solidFill>
                          <a:schemeClr val="dk1"/>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600" kern="1200" dirty="0">
                          <a:effectLst/>
                          <a:latin typeface="Eras Medium ITC" pitchFamily="34" charset="0"/>
                        </a:rPr>
                        <a:t>$/KM</a:t>
                      </a:r>
                      <a:endParaRPr lang="es-EC" sz="1600" b="1" kern="1200" dirty="0">
                        <a:solidFill>
                          <a:schemeClr val="dk1"/>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marL="0" algn="l" defTabSz="914400" rtl="0" eaLnBrk="1" latinLnBrk="0" hangingPunct="1">
                        <a:lnSpc>
                          <a:spcPct val="100000"/>
                        </a:lnSpc>
                        <a:spcAft>
                          <a:spcPts val="0"/>
                        </a:spcAft>
                      </a:pPr>
                      <a:r>
                        <a:rPr lang="es-EC" sz="1600" kern="1200" dirty="0">
                          <a:effectLst/>
                          <a:latin typeface="Eras Medium ITC" pitchFamily="34" charset="0"/>
                        </a:rPr>
                        <a:t>Costo mantenimiento x vehículo</a:t>
                      </a:r>
                      <a:endParaRPr lang="es-EC" sz="1600" b="1" kern="1200" dirty="0">
                        <a:solidFill>
                          <a:schemeClr val="dk1"/>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600" kern="1200" dirty="0">
                          <a:effectLst/>
                          <a:latin typeface="Eras Medium ITC" pitchFamily="34" charset="0"/>
                        </a:rPr>
                        <a:t>0.049</a:t>
                      </a:r>
                      <a:endParaRPr lang="es-EC" sz="1600" b="1" kern="1200" dirty="0">
                        <a:solidFill>
                          <a:schemeClr val="dk1"/>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0500">
                <a:tc>
                  <a:txBody>
                    <a:bodyPr/>
                    <a:lstStyle/>
                    <a:p>
                      <a:pPr marL="0" algn="l" defTabSz="914400" rtl="0" eaLnBrk="1" latinLnBrk="0" hangingPunct="1">
                        <a:lnSpc>
                          <a:spcPct val="100000"/>
                        </a:lnSpc>
                        <a:spcAft>
                          <a:spcPts val="0"/>
                        </a:spcAft>
                      </a:pPr>
                      <a:r>
                        <a:rPr lang="es-EC" sz="1600" kern="1200" dirty="0">
                          <a:effectLst/>
                          <a:latin typeface="Eras Medium ITC" pitchFamily="34" charset="0"/>
                        </a:rPr>
                        <a:t>Costo </a:t>
                      </a:r>
                      <a:r>
                        <a:rPr lang="es-EC" sz="1600" kern="1200" dirty="0" smtClean="0">
                          <a:effectLst/>
                          <a:latin typeface="Eras Medium ITC" pitchFamily="34" charset="0"/>
                        </a:rPr>
                        <a:t>combustible</a:t>
                      </a:r>
                      <a:endParaRPr lang="es-EC" sz="1600" b="1" kern="1200" dirty="0">
                        <a:solidFill>
                          <a:schemeClr val="dk1"/>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600" kern="1200" dirty="0">
                          <a:effectLst/>
                          <a:latin typeface="Eras Medium ITC" pitchFamily="34" charset="0"/>
                        </a:rPr>
                        <a:t>0.060</a:t>
                      </a:r>
                      <a:endParaRPr lang="es-EC" sz="1600" b="1" kern="1200" dirty="0">
                        <a:solidFill>
                          <a:schemeClr val="dk1"/>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0025">
                <a:tc>
                  <a:txBody>
                    <a:bodyPr/>
                    <a:lstStyle/>
                    <a:p>
                      <a:pPr marL="0" algn="l" defTabSz="914400" rtl="0" eaLnBrk="1" latinLnBrk="0" hangingPunct="1">
                        <a:lnSpc>
                          <a:spcPct val="100000"/>
                        </a:lnSpc>
                        <a:spcAft>
                          <a:spcPts val="0"/>
                        </a:spcAft>
                      </a:pPr>
                      <a:r>
                        <a:rPr lang="es-EC" sz="1600" kern="1200" dirty="0">
                          <a:effectLst/>
                          <a:latin typeface="Eras Medium ITC" pitchFamily="34" charset="0"/>
                        </a:rPr>
                        <a:t>Costo llantas</a:t>
                      </a:r>
                      <a:endParaRPr lang="es-EC" sz="1600" b="1" kern="1200" dirty="0">
                        <a:solidFill>
                          <a:schemeClr val="dk1"/>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600" kern="1200" dirty="0">
                          <a:effectLst/>
                          <a:latin typeface="Eras Medium ITC" pitchFamily="34" charset="0"/>
                        </a:rPr>
                        <a:t>0.011</a:t>
                      </a:r>
                      <a:endParaRPr lang="es-EC" sz="1600" b="1" kern="1200" dirty="0">
                        <a:solidFill>
                          <a:schemeClr val="dk1"/>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0025">
                <a:tc>
                  <a:txBody>
                    <a:bodyPr/>
                    <a:lstStyle/>
                    <a:p>
                      <a:pPr marL="0" algn="r" defTabSz="914400" rtl="0" eaLnBrk="1" latinLnBrk="0" hangingPunct="1">
                        <a:lnSpc>
                          <a:spcPct val="100000"/>
                        </a:lnSpc>
                        <a:spcAft>
                          <a:spcPts val="0"/>
                        </a:spcAft>
                      </a:pPr>
                      <a:r>
                        <a:rPr lang="es-EC" sz="1600" b="1" u="none" kern="1200" dirty="0">
                          <a:solidFill>
                            <a:schemeClr val="accent6">
                              <a:lumMod val="50000"/>
                            </a:schemeClr>
                          </a:solidFill>
                          <a:effectLst/>
                          <a:latin typeface="Eras Medium ITC" pitchFamily="34" charset="0"/>
                        </a:rPr>
                        <a:t>TOTAL COSTOS VARIABLES</a:t>
                      </a:r>
                      <a:endParaRPr lang="es-EC" sz="1600" b="1" u="none" kern="1200" dirty="0">
                        <a:solidFill>
                          <a:schemeClr val="accent6">
                            <a:lumMod val="50000"/>
                          </a:schemeClr>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600" b="1" u="none" kern="1200" dirty="0">
                          <a:solidFill>
                            <a:schemeClr val="accent6">
                              <a:lumMod val="50000"/>
                            </a:schemeClr>
                          </a:solidFill>
                          <a:effectLst/>
                          <a:latin typeface="Eras Medium ITC" pitchFamily="34" charset="0"/>
                        </a:rPr>
                        <a:t>0.120</a:t>
                      </a:r>
                      <a:endParaRPr lang="es-EC" sz="1600" b="1" u="none" kern="1200" dirty="0">
                        <a:solidFill>
                          <a:schemeClr val="accent6">
                            <a:lumMod val="50000"/>
                          </a:schemeClr>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0" name="9 Rectángulo"/>
          <p:cNvSpPr/>
          <p:nvPr/>
        </p:nvSpPr>
        <p:spPr>
          <a:xfrm>
            <a:off x="1043608" y="1412776"/>
            <a:ext cx="3168352" cy="523220"/>
          </a:xfrm>
          <a:prstGeom prst="rect">
            <a:avLst/>
          </a:prstGeom>
        </p:spPr>
        <p:txBody>
          <a:bodyPr wrap="square">
            <a:spAutoFit/>
          </a:bodyPr>
          <a:lstStyle/>
          <a:p>
            <a:pPr algn="ctr"/>
            <a:r>
              <a:rPr lang="es-EC" sz="2800" b="1" dirty="0" smtClean="0">
                <a:solidFill>
                  <a:prstClr val="black"/>
                </a:solidFill>
                <a:latin typeface="Eras Medium ITC" pitchFamily="34" charset="0"/>
              </a:rPr>
              <a:t>Costos Fijos</a:t>
            </a:r>
            <a:endParaRPr lang="es-EC" sz="2800" b="1" dirty="0">
              <a:solidFill>
                <a:prstClr val="black"/>
              </a:solidFill>
              <a:latin typeface="Eras Medium ITC" pitchFamily="34" charset="0"/>
            </a:endParaRPr>
          </a:p>
        </p:txBody>
      </p:sp>
      <p:graphicFrame>
        <p:nvGraphicFramePr>
          <p:cNvPr id="12" name="11 Tabla"/>
          <p:cNvGraphicFramePr>
            <a:graphicFrameLocks noGrp="1"/>
          </p:cNvGraphicFramePr>
          <p:nvPr>
            <p:extLst>
              <p:ext uri="{D42A27DB-BD31-4B8C-83A1-F6EECF244321}">
                <p14:modId xmlns:p14="http://schemas.microsoft.com/office/powerpoint/2010/main" val="4276077196"/>
              </p:ext>
            </p:extLst>
          </p:nvPr>
        </p:nvGraphicFramePr>
        <p:xfrm>
          <a:off x="1022298" y="1998712"/>
          <a:ext cx="3189661" cy="2438400"/>
        </p:xfrm>
        <a:graphic>
          <a:graphicData uri="http://schemas.openxmlformats.org/drawingml/2006/table">
            <a:tbl>
              <a:tblPr firstRow="1" firstCol="1" bandRow="1">
                <a:tableStyleId>{5202B0CA-FC54-4496-8BCA-5EF66A818D29}</a:tableStyleId>
              </a:tblPr>
              <a:tblGrid>
                <a:gridCol w="1770693"/>
                <a:gridCol w="1418968"/>
              </a:tblGrid>
              <a:tr h="200025">
                <a:tc>
                  <a:txBody>
                    <a:bodyPr/>
                    <a:lstStyle/>
                    <a:p>
                      <a:pPr marL="0" algn="ctr" defTabSz="914400" rtl="0" eaLnBrk="1" latinLnBrk="0" hangingPunct="1">
                        <a:lnSpc>
                          <a:spcPct val="100000"/>
                        </a:lnSpc>
                        <a:spcAft>
                          <a:spcPts val="0"/>
                        </a:spcAft>
                      </a:pPr>
                      <a:endParaRPr lang="es-EC" sz="1600" kern="1200" dirty="0">
                        <a:solidFill>
                          <a:schemeClr val="dk1"/>
                        </a:solidFill>
                        <a:effectLst/>
                        <a:latin typeface="Eras Medium ITC" pitchFamily="34" charset="0"/>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600" kern="1200" dirty="0">
                          <a:effectLst/>
                          <a:latin typeface="Eras Medium ITC" pitchFamily="34" charset="0"/>
                        </a:rPr>
                        <a:t>VALOR MENSUAL</a:t>
                      </a:r>
                      <a:endParaRPr lang="es-EC" sz="1600" kern="1200" dirty="0">
                        <a:solidFill>
                          <a:schemeClr val="dk1"/>
                        </a:solidFill>
                        <a:effectLst/>
                        <a:latin typeface="Eras Medium ITC" pitchFamily="34" charset="0"/>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0025">
                <a:tc>
                  <a:txBody>
                    <a:bodyPr/>
                    <a:lstStyle/>
                    <a:p>
                      <a:pPr marL="0" algn="l" defTabSz="914400" rtl="0" eaLnBrk="1" latinLnBrk="0" hangingPunct="1">
                        <a:lnSpc>
                          <a:spcPct val="100000"/>
                        </a:lnSpc>
                        <a:spcAft>
                          <a:spcPts val="0"/>
                        </a:spcAft>
                      </a:pPr>
                      <a:r>
                        <a:rPr lang="es-EC" sz="1600" kern="1200" dirty="0">
                          <a:effectLst/>
                          <a:latin typeface="Eras Medium ITC" pitchFamily="34" charset="0"/>
                        </a:rPr>
                        <a:t>Cuota del vehículo</a:t>
                      </a:r>
                      <a:endParaRPr lang="es-EC" sz="1600" kern="1200" dirty="0">
                        <a:solidFill>
                          <a:schemeClr val="dk1"/>
                        </a:solidFill>
                        <a:effectLst/>
                        <a:latin typeface="Eras Medium ITC" pitchFamily="34" charset="0"/>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600" kern="1200" dirty="0">
                          <a:effectLst/>
                          <a:latin typeface="Eras Medium ITC" pitchFamily="34" charset="0"/>
                        </a:rPr>
                        <a:t> $     695.35 </a:t>
                      </a:r>
                      <a:endParaRPr lang="es-EC" sz="1600" kern="1200" dirty="0">
                        <a:solidFill>
                          <a:schemeClr val="dk1"/>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0025">
                <a:tc>
                  <a:txBody>
                    <a:bodyPr/>
                    <a:lstStyle/>
                    <a:p>
                      <a:pPr marL="0" algn="l" defTabSz="914400" rtl="0" eaLnBrk="1" latinLnBrk="0" hangingPunct="1">
                        <a:lnSpc>
                          <a:spcPct val="100000"/>
                        </a:lnSpc>
                        <a:spcAft>
                          <a:spcPts val="0"/>
                        </a:spcAft>
                      </a:pPr>
                      <a:r>
                        <a:rPr lang="es-EC" sz="1600" kern="1200">
                          <a:effectLst/>
                          <a:latin typeface="Eras Medium ITC" pitchFamily="34" charset="0"/>
                        </a:rPr>
                        <a:t>Matricula</a:t>
                      </a:r>
                      <a:endParaRPr lang="es-EC" sz="1600" kern="1200">
                        <a:solidFill>
                          <a:schemeClr val="dk1"/>
                        </a:solidFill>
                        <a:effectLst/>
                        <a:latin typeface="Eras Medium ITC" pitchFamily="34" charset="0"/>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600" kern="1200" dirty="0">
                          <a:effectLst/>
                          <a:latin typeface="Eras Medium ITC" pitchFamily="34" charset="0"/>
                        </a:rPr>
                        <a:t> $      10.00 </a:t>
                      </a:r>
                      <a:endParaRPr lang="es-EC" sz="1600" kern="1200" dirty="0">
                        <a:solidFill>
                          <a:schemeClr val="dk1"/>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0025">
                <a:tc>
                  <a:txBody>
                    <a:bodyPr/>
                    <a:lstStyle/>
                    <a:p>
                      <a:pPr marL="0" algn="l" defTabSz="914400" rtl="0" eaLnBrk="1" latinLnBrk="0" hangingPunct="1">
                        <a:lnSpc>
                          <a:spcPct val="100000"/>
                        </a:lnSpc>
                        <a:spcAft>
                          <a:spcPts val="0"/>
                        </a:spcAft>
                      </a:pPr>
                      <a:r>
                        <a:rPr lang="es-EC" sz="1600" kern="1200">
                          <a:effectLst/>
                          <a:latin typeface="Eras Medium ITC" pitchFamily="34" charset="0"/>
                        </a:rPr>
                        <a:t>Seguro</a:t>
                      </a:r>
                      <a:endParaRPr lang="es-EC" sz="1600" kern="1200">
                        <a:solidFill>
                          <a:schemeClr val="dk1"/>
                        </a:solidFill>
                        <a:effectLst/>
                        <a:latin typeface="Eras Medium ITC" pitchFamily="34" charset="0"/>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600" kern="1200" dirty="0">
                          <a:effectLst/>
                          <a:latin typeface="Eras Medium ITC" pitchFamily="34" charset="0"/>
                        </a:rPr>
                        <a:t> $      83.33 </a:t>
                      </a:r>
                      <a:endParaRPr lang="es-EC" sz="1600" kern="1200" dirty="0">
                        <a:solidFill>
                          <a:schemeClr val="dk1"/>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0025">
                <a:tc>
                  <a:txBody>
                    <a:bodyPr/>
                    <a:lstStyle/>
                    <a:p>
                      <a:pPr marL="0" algn="l" defTabSz="914400" rtl="0" eaLnBrk="1" latinLnBrk="0" hangingPunct="1">
                        <a:lnSpc>
                          <a:spcPct val="100000"/>
                        </a:lnSpc>
                        <a:spcAft>
                          <a:spcPts val="0"/>
                        </a:spcAft>
                      </a:pPr>
                      <a:r>
                        <a:rPr lang="es-EC" sz="1600" kern="1200">
                          <a:effectLst/>
                          <a:latin typeface="Eras Medium ITC" pitchFamily="34" charset="0"/>
                        </a:rPr>
                        <a:t>Batería</a:t>
                      </a:r>
                      <a:endParaRPr lang="es-EC" sz="1600" kern="1200">
                        <a:solidFill>
                          <a:schemeClr val="dk1"/>
                        </a:solidFill>
                        <a:effectLst/>
                        <a:latin typeface="Eras Medium ITC" pitchFamily="34" charset="0"/>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600" kern="1200" dirty="0">
                          <a:effectLst/>
                          <a:latin typeface="Eras Medium ITC" pitchFamily="34" charset="0"/>
                        </a:rPr>
                        <a:t> $      11.20 </a:t>
                      </a:r>
                      <a:endParaRPr lang="es-EC" sz="1600" kern="1200" dirty="0">
                        <a:solidFill>
                          <a:schemeClr val="dk1"/>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0025">
                <a:tc>
                  <a:txBody>
                    <a:bodyPr/>
                    <a:lstStyle/>
                    <a:p>
                      <a:pPr marL="0" algn="l" defTabSz="914400" rtl="0" eaLnBrk="1" latinLnBrk="0" hangingPunct="1">
                        <a:lnSpc>
                          <a:spcPct val="100000"/>
                        </a:lnSpc>
                        <a:spcAft>
                          <a:spcPts val="0"/>
                        </a:spcAft>
                      </a:pPr>
                      <a:r>
                        <a:rPr lang="es-EC" sz="1600" kern="1200" dirty="0">
                          <a:effectLst/>
                          <a:latin typeface="Eras Medium ITC" pitchFamily="34" charset="0"/>
                        </a:rPr>
                        <a:t>Sueldo chofer</a:t>
                      </a:r>
                      <a:endParaRPr lang="es-EC" sz="1600" kern="1200" dirty="0">
                        <a:solidFill>
                          <a:schemeClr val="dk1"/>
                        </a:solidFill>
                        <a:effectLst/>
                        <a:latin typeface="Eras Medium ITC" pitchFamily="34" charset="0"/>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600" kern="1200" dirty="0">
                          <a:effectLst/>
                          <a:latin typeface="Eras Medium ITC" pitchFamily="34" charset="0"/>
                        </a:rPr>
                        <a:t>$     517.96 </a:t>
                      </a:r>
                      <a:endParaRPr lang="es-EC" sz="1600" kern="1200" dirty="0">
                        <a:solidFill>
                          <a:schemeClr val="dk1"/>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0025">
                <a:tc>
                  <a:txBody>
                    <a:bodyPr/>
                    <a:lstStyle/>
                    <a:p>
                      <a:pPr marL="0" algn="r" defTabSz="914400" rtl="0" eaLnBrk="1" latinLnBrk="0" hangingPunct="1">
                        <a:lnSpc>
                          <a:spcPct val="100000"/>
                        </a:lnSpc>
                        <a:spcAft>
                          <a:spcPts val="0"/>
                        </a:spcAft>
                      </a:pPr>
                      <a:r>
                        <a:rPr lang="es-EC" sz="1600" b="1" u="none" kern="1200" dirty="0">
                          <a:solidFill>
                            <a:schemeClr val="accent6">
                              <a:lumMod val="50000"/>
                            </a:schemeClr>
                          </a:solidFill>
                          <a:effectLst/>
                          <a:latin typeface="Eras Medium ITC" pitchFamily="34" charset="0"/>
                        </a:rPr>
                        <a:t>TOTAL COSTO FIJO</a:t>
                      </a:r>
                      <a:endParaRPr lang="es-EC" sz="1600" b="1" u="none" kern="1200" dirty="0">
                        <a:solidFill>
                          <a:schemeClr val="accent6">
                            <a:lumMod val="50000"/>
                          </a:schemeClr>
                        </a:solidFill>
                        <a:effectLst/>
                        <a:latin typeface="Eras Medium ITC" pitchFamily="34" charset="0"/>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1600" b="1" u="none" kern="1200" dirty="0">
                          <a:solidFill>
                            <a:schemeClr val="accent6">
                              <a:lumMod val="50000"/>
                            </a:schemeClr>
                          </a:solidFill>
                          <a:effectLst/>
                          <a:latin typeface="Eras Medium ITC" pitchFamily="34" charset="0"/>
                        </a:rPr>
                        <a:t>$    1,317.84 </a:t>
                      </a:r>
                      <a:endParaRPr lang="es-EC" sz="1600" b="1" u="none" kern="1200" dirty="0">
                        <a:solidFill>
                          <a:schemeClr val="accent6">
                            <a:lumMod val="50000"/>
                          </a:schemeClr>
                        </a:solidFill>
                        <a:effectLst/>
                        <a:latin typeface="Eras Medium ITC"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graphicFrame>
            <p:nvGraphicFramePr>
              <p:cNvPr id="6" name="5 Tabla"/>
              <p:cNvGraphicFramePr>
                <a:graphicFrameLocks noGrp="1"/>
              </p:cNvGraphicFramePr>
              <p:nvPr>
                <p:extLst>
                  <p:ext uri="{D42A27DB-BD31-4B8C-83A1-F6EECF244321}">
                    <p14:modId xmlns:p14="http://schemas.microsoft.com/office/powerpoint/2010/main" val="3180741077"/>
                  </p:ext>
                </p:extLst>
              </p:nvPr>
            </p:nvGraphicFramePr>
            <p:xfrm>
              <a:off x="1763688" y="5616664"/>
              <a:ext cx="5904656" cy="548640"/>
            </p:xfrm>
            <a:graphic>
              <a:graphicData uri="http://schemas.openxmlformats.org/drawingml/2006/table">
                <a:tbl>
                  <a:tblPr firstRow="1" firstCol="1" bandRow="1">
                    <a:tableStyleId>{5202B0CA-FC54-4496-8BCA-5EF66A818D29}</a:tableStyleId>
                  </a:tblPr>
                  <a:tblGrid>
                    <a:gridCol w="5904656"/>
                  </a:tblGrid>
                  <a:tr h="0">
                    <a:tc>
                      <a:txBody>
                        <a:bodyPr/>
                        <a:lstStyle/>
                        <a:p>
                          <a:pPr marL="0" algn="ctr" defTabSz="914400" rtl="0" eaLnBrk="1" latinLnBrk="0" hangingPunct="1">
                            <a:lnSpc>
                              <a:spcPct val="100000"/>
                            </a:lnSpc>
                            <a:spcAft>
                              <a:spcPts val="0"/>
                            </a:spcAft>
                          </a:pPr>
                          <a14:m>
                            <m:oMathPara xmlns:m="http://schemas.openxmlformats.org/officeDocument/2006/math">
                              <m:oMathParaPr>
                                <m:jc m:val="centerGroup"/>
                              </m:oMathParaPr>
                              <m:oMath xmlns:m="http://schemas.openxmlformats.org/officeDocument/2006/math">
                                <m:r>
                                  <a:rPr lang="es-ES" sz="1800" kern="1200">
                                    <a:effectLst/>
                                    <a:latin typeface="Cambria Math"/>
                                  </a:rPr>
                                  <m:t>𝐶𝑜𝑠𝑡𝑜</m:t>
                                </m:r>
                                <m:r>
                                  <a:rPr lang="es-ES" sz="1800" kern="1200">
                                    <a:effectLst/>
                                    <a:latin typeface="Cambria Math"/>
                                  </a:rPr>
                                  <m:t> </m:t>
                                </m:r>
                                <m:r>
                                  <a:rPr lang="es-ES" sz="1800" kern="1200">
                                    <a:effectLst/>
                                    <a:latin typeface="Cambria Math"/>
                                  </a:rPr>
                                  <m:t>𝑚𝑒𝑛𝑠𝑢𝑎𝑙</m:t>
                                </m:r>
                                <m:d>
                                  <m:dPr>
                                    <m:ctrlPr>
                                      <a:rPr lang="es-EC" sz="1800" i="1" kern="1200">
                                        <a:effectLst/>
                                        <a:latin typeface="Cambria Math"/>
                                      </a:rPr>
                                    </m:ctrlPr>
                                  </m:dPr>
                                  <m:e>
                                    <m:r>
                                      <a:rPr lang="es-ES" sz="1800" kern="1200">
                                        <a:effectLst/>
                                        <a:latin typeface="Cambria Math"/>
                                      </a:rPr>
                                      <m:t>𝑋</m:t>
                                    </m:r>
                                  </m:e>
                                </m:d>
                                <m:r>
                                  <a:rPr lang="es-ES" sz="1800" kern="1200">
                                    <a:effectLst/>
                                    <a:latin typeface="Cambria Math"/>
                                  </a:rPr>
                                  <m:t>=</m:t>
                                </m:r>
                                <m:r>
                                  <a:rPr lang="es-EC" sz="1800" kern="1200" smtClean="0">
                                    <a:solidFill>
                                      <a:schemeClr val="accent6">
                                        <a:lumMod val="50000"/>
                                      </a:schemeClr>
                                    </a:solidFill>
                                    <a:effectLst/>
                                    <a:latin typeface="Cambria Math"/>
                                  </a:rPr>
                                  <m:t>1,317.84</m:t>
                                </m:r>
                                <m:r>
                                  <a:rPr lang="es-EC" sz="1800" kern="1200">
                                    <a:effectLst/>
                                    <a:latin typeface="Cambria Math"/>
                                  </a:rPr>
                                  <m:t> </m:t>
                                </m:r>
                                <m:r>
                                  <a:rPr lang="es-ES" sz="1800" kern="1200">
                                    <a:effectLst/>
                                    <a:latin typeface="Cambria Math"/>
                                  </a:rPr>
                                  <m:t>+</m:t>
                                </m:r>
                                <m:r>
                                  <a:rPr lang="es-ES" sz="1800" kern="1200" smtClean="0">
                                    <a:solidFill>
                                      <a:schemeClr val="accent6">
                                        <a:lumMod val="50000"/>
                                      </a:schemeClr>
                                    </a:solidFill>
                                    <a:effectLst/>
                                    <a:latin typeface="Cambria Math"/>
                                  </a:rPr>
                                  <m:t>0.12</m:t>
                                </m:r>
                                <m:r>
                                  <a:rPr lang="es-ES" sz="1800" kern="1200">
                                    <a:effectLst/>
                                    <a:latin typeface="Cambria Math"/>
                                  </a:rPr>
                                  <m:t>∗</m:t>
                                </m:r>
                                <m:r>
                                  <a:rPr lang="es-ES" sz="1800" kern="1200">
                                    <a:effectLst/>
                                    <a:latin typeface="Cambria Math"/>
                                  </a:rPr>
                                  <m:t>𝑋</m:t>
                                </m:r>
                              </m:oMath>
                            </m:oMathPara>
                          </a14:m>
                          <a:endParaRPr lang="es-EC" sz="1800" kern="1200" dirty="0">
                            <a:solidFill>
                              <a:schemeClr val="dk1"/>
                            </a:solidFill>
                            <a:effectLst/>
                            <a:latin typeface="Eras Medium ITC" pitchFamily="34" charset="0"/>
                            <a:ea typeface="+mn-ea"/>
                            <a:cs typeface="+mn-cs"/>
                          </a:endParaRPr>
                        </a:p>
                      </a:txBody>
                      <a:tcPr marL="68580" marR="68580" marT="0" marB="0" anchor="ctr">
                        <a:solidFill>
                          <a:schemeClr val="bg1">
                            <a:lumMod val="50000"/>
                          </a:schemeClr>
                        </a:solidFill>
                      </a:tcPr>
                    </a:tc>
                  </a:tr>
                  <a:tr h="0">
                    <a:tc>
                      <a:txBody>
                        <a:bodyPr/>
                        <a:lstStyle/>
                        <a:p>
                          <a:pPr marL="0" algn="ctr" defTabSz="914400" rtl="0" eaLnBrk="1" latinLnBrk="0" hangingPunct="1">
                            <a:lnSpc>
                              <a:spcPct val="100000"/>
                            </a:lnSpc>
                            <a:spcAft>
                              <a:spcPts val="0"/>
                            </a:spcAft>
                          </a:pPr>
                          <a14:m>
                            <m:oMathPara xmlns:m="http://schemas.openxmlformats.org/officeDocument/2006/math">
                              <m:oMathParaPr>
                                <m:jc m:val="centerGroup"/>
                              </m:oMathParaPr>
                              <m:oMath xmlns:m="http://schemas.openxmlformats.org/officeDocument/2006/math">
                                <m:r>
                                  <a:rPr lang="es-EC" sz="1800" kern="1200">
                                    <a:effectLst/>
                                    <a:latin typeface="Cambria Math"/>
                                  </a:rPr>
                                  <m:t>𝑉𝑎𝑙𝑜𝑟</m:t>
                                </m:r>
                                <m:r>
                                  <a:rPr lang="es-EC" sz="1800" kern="1200">
                                    <a:effectLst/>
                                    <a:latin typeface="Cambria Math"/>
                                  </a:rPr>
                                  <m:t> </m:t>
                                </m:r>
                                <m:r>
                                  <a:rPr lang="es-EC" sz="1800" kern="1200">
                                    <a:effectLst/>
                                    <a:latin typeface="Cambria Math"/>
                                  </a:rPr>
                                  <m:t>𝑑𝑒𝑙</m:t>
                                </m:r>
                                <m:r>
                                  <a:rPr lang="es-EC" sz="1800" kern="1200">
                                    <a:effectLst/>
                                    <a:latin typeface="Cambria Math"/>
                                  </a:rPr>
                                  <m:t> </m:t>
                                </m:r>
                                <m:r>
                                  <a:rPr lang="es-EC" sz="1800" kern="1200">
                                    <a:effectLst/>
                                    <a:latin typeface="Cambria Math"/>
                                  </a:rPr>
                                  <m:t>𝑠𝑒𝑟𝑣𝑖𝑐𝑖𝑜</m:t>
                                </m:r>
                                <m:d>
                                  <m:dPr>
                                    <m:ctrlPr>
                                      <a:rPr lang="es-EC" sz="1800" i="1" kern="1200">
                                        <a:effectLst/>
                                        <a:latin typeface="Cambria Math"/>
                                      </a:rPr>
                                    </m:ctrlPr>
                                  </m:dPr>
                                  <m:e>
                                    <m:r>
                                      <a:rPr lang="es-ES" sz="1800" kern="1200">
                                        <a:effectLst/>
                                        <a:latin typeface="Cambria Math"/>
                                      </a:rPr>
                                      <m:t>𝑋</m:t>
                                    </m:r>
                                  </m:e>
                                </m:d>
                                <m:r>
                                  <a:rPr lang="es-EC" sz="1800" kern="1200">
                                    <a:effectLst/>
                                    <a:latin typeface="Cambria Math"/>
                                  </a:rPr>
                                  <m:t>=1.15∗</m:t>
                                </m:r>
                                <m:d>
                                  <m:dPr>
                                    <m:ctrlPr>
                                      <a:rPr lang="es-EC" sz="1800" i="1" kern="1200">
                                        <a:effectLst/>
                                        <a:latin typeface="Cambria Math"/>
                                      </a:rPr>
                                    </m:ctrlPr>
                                  </m:dPr>
                                  <m:e>
                                    <m:r>
                                      <a:rPr lang="es-EC" sz="1800" kern="1200" smtClean="0">
                                        <a:solidFill>
                                          <a:schemeClr val="accent6">
                                            <a:lumMod val="50000"/>
                                          </a:schemeClr>
                                        </a:solidFill>
                                        <a:effectLst/>
                                        <a:latin typeface="Cambria Math"/>
                                      </a:rPr>
                                      <m:t>1,317.84</m:t>
                                    </m:r>
                                    <m:r>
                                      <a:rPr lang="es-ES" sz="1800" kern="1200">
                                        <a:effectLst/>
                                        <a:latin typeface="Cambria Math"/>
                                      </a:rPr>
                                      <m:t>+</m:t>
                                    </m:r>
                                    <m:r>
                                      <a:rPr lang="es-ES" sz="1800" kern="1200" smtClean="0">
                                        <a:solidFill>
                                          <a:schemeClr val="accent6">
                                            <a:lumMod val="50000"/>
                                          </a:schemeClr>
                                        </a:solidFill>
                                        <a:effectLst/>
                                        <a:latin typeface="Cambria Math"/>
                                      </a:rPr>
                                      <m:t>0.12</m:t>
                                    </m:r>
                                    <m:r>
                                      <a:rPr lang="es-ES" sz="1800" kern="1200">
                                        <a:effectLst/>
                                        <a:latin typeface="Cambria Math"/>
                                      </a:rPr>
                                      <m:t>∗</m:t>
                                    </m:r>
                                    <m:r>
                                      <a:rPr lang="es-ES" sz="1800" kern="1200">
                                        <a:effectLst/>
                                        <a:latin typeface="Cambria Math"/>
                                      </a:rPr>
                                      <m:t>𝑋</m:t>
                                    </m:r>
                                  </m:e>
                                </m:d>
                              </m:oMath>
                            </m:oMathPara>
                          </a14:m>
                          <a:endParaRPr lang="es-EC" sz="1800" kern="1200" dirty="0">
                            <a:solidFill>
                              <a:schemeClr val="dk1"/>
                            </a:solidFill>
                            <a:effectLst/>
                            <a:latin typeface="Eras Medium ITC" pitchFamily="34" charset="0"/>
                            <a:ea typeface="+mn-ea"/>
                            <a:cs typeface="+mn-cs"/>
                          </a:endParaRPr>
                        </a:p>
                      </a:txBody>
                      <a:tcPr marL="68580" marR="68580" marT="0" marB="0" anchor="ctr"/>
                    </a:tc>
                  </a:tr>
                </a:tbl>
              </a:graphicData>
            </a:graphic>
          </p:graphicFrame>
        </mc:Choice>
        <mc:Fallback xmlns="">
          <p:graphicFrame>
            <p:nvGraphicFramePr>
              <p:cNvPr id="6" name="5 Tabla"/>
              <p:cNvGraphicFramePr>
                <a:graphicFrameLocks noGrp="1"/>
              </p:cNvGraphicFramePr>
              <p:nvPr>
                <p:extLst>
                  <p:ext uri="{D42A27DB-BD31-4B8C-83A1-F6EECF244321}">
                    <p14:modId xmlns:p14="http://schemas.microsoft.com/office/powerpoint/2010/main" val="3180741077"/>
                  </p:ext>
                </p:extLst>
              </p:nvPr>
            </p:nvGraphicFramePr>
            <p:xfrm>
              <a:off x="1763688" y="5616664"/>
              <a:ext cx="5904656" cy="548640"/>
            </p:xfrm>
            <a:graphic>
              <a:graphicData uri="http://schemas.openxmlformats.org/drawingml/2006/table">
                <a:tbl>
                  <a:tblPr firstRow="1" firstCol="1" bandRow="1">
                    <a:tableStyleId>{5202B0CA-FC54-4496-8BCA-5EF66A818D29}</a:tableStyleId>
                  </a:tblPr>
                  <a:tblGrid>
                    <a:gridCol w="5904656"/>
                  </a:tblGrid>
                  <a:tr h="274320">
                    <a:tc>
                      <a:txBody>
                        <a:bodyPr/>
                        <a:lstStyle/>
                        <a:p>
                          <a:endParaRPr lang="es-EC"/>
                        </a:p>
                      </a:txBody>
                      <a:tcPr marL="68580" marR="68580" marT="0" marB="0" anchor="ctr">
                        <a:blipFill rotWithShape="1">
                          <a:blip r:embed="rId3"/>
                          <a:stretch>
                            <a:fillRect b="-108889"/>
                          </a:stretch>
                        </a:blipFill>
                      </a:tcPr>
                    </a:tc>
                  </a:tr>
                  <a:tr h="274320">
                    <a:tc>
                      <a:txBody>
                        <a:bodyPr/>
                        <a:lstStyle/>
                        <a:p>
                          <a:endParaRPr lang="es-EC"/>
                        </a:p>
                      </a:txBody>
                      <a:tcPr marL="68580" marR="68580" marT="0" marB="0" anchor="ctr">
                        <a:blipFill rotWithShape="1">
                          <a:blip r:embed="rId3"/>
                          <a:stretch>
                            <a:fillRect t="-100000" b="-8889"/>
                          </a:stretch>
                        </a:blipFill>
                      </a:tcPr>
                    </a:tc>
                  </a:tr>
                </a:tbl>
              </a:graphicData>
            </a:graphic>
          </p:graphicFrame>
        </mc:Fallback>
      </mc:AlternateContent>
      <p:sp>
        <p:nvSpPr>
          <p:cNvPr id="13" name="12 Rectángulo"/>
          <p:cNvSpPr/>
          <p:nvPr/>
        </p:nvSpPr>
        <p:spPr>
          <a:xfrm>
            <a:off x="2987824" y="5021436"/>
            <a:ext cx="3168352" cy="523220"/>
          </a:xfrm>
          <a:prstGeom prst="rect">
            <a:avLst/>
          </a:prstGeom>
        </p:spPr>
        <p:txBody>
          <a:bodyPr wrap="square">
            <a:spAutoFit/>
          </a:bodyPr>
          <a:lstStyle/>
          <a:p>
            <a:pPr algn="ctr"/>
            <a:r>
              <a:rPr lang="es-EC" sz="2800" b="1" dirty="0" smtClean="0">
                <a:solidFill>
                  <a:prstClr val="black"/>
                </a:solidFill>
                <a:latin typeface="Eras Medium ITC" pitchFamily="34" charset="0"/>
              </a:rPr>
              <a:t>Función lineal</a:t>
            </a:r>
            <a:endParaRPr lang="es-EC" sz="2800" b="1" dirty="0">
              <a:solidFill>
                <a:prstClr val="black"/>
              </a:solidFill>
              <a:latin typeface="Eras Medium ITC" pitchFamily="34" charset="0"/>
            </a:endParaRPr>
          </a:p>
        </p:txBody>
      </p:sp>
    </p:spTree>
    <p:extLst>
      <p:ext uri="{BB962C8B-B14F-4D97-AF65-F5344CB8AC3E}">
        <p14:creationId xmlns:p14="http://schemas.microsoft.com/office/powerpoint/2010/main" val="1613002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87624" y="504056"/>
            <a:ext cx="7488832" cy="620688"/>
          </a:xfrm>
        </p:spPr>
        <p:txBody>
          <a:bodyPr>
            <a:noAutofit/>
          </a:bodyPr>
          <a:lstStyle/>
          <a:p>
            <a:pPr marL="0" indent="0"/>
            <a:r>
              <a:rPr lang="es-EC" sz="4000" b="1" smtClean="0">
                <a:latin typeface="Eras Medium ITC" pitchFamily="34" charset="0"/>
              </a:rPr>
              <a:t>Análisis de resultados del ruteo</a:t>
            </a:r>
            <a:endParaRPr lang="es-ES" sz="4000" b="1" dirty="0" smtClean="0">
              <a:latin typeface="Eras Medium ITC" pitchFamily="34" charset="0"/>
            </a:endParaRPr>
          </a:p>
        </p:txBody>
      </p:sp>
      <p:cxnSp>
        <p:nvCxnSpPr>
          <p:cNvPr id="9" name="8 Conector recto"/>
          <p:cNvCxnSpPr/>
          <p:nvPr/>
        </p:nvCxnSpPr>
        <p:spPr>
          <a:xfrm flipH="1" flipV="1">
            <a:off x="1331640" y="1196752"/>
            <a:ext cx="7128792" cy="1"/>
          </a:xfrm>
          <a:prstGeom prst="line">
            <a:avLst/>
          </a:prstGeom>
        </p:spPr>
        <p:style>
          <a:lnRef idx="3">
            <a:schemeClr val="accent6"/>
          </a:lnRef>
          <a:fillRef idx="0">
            <a:schemeClr val="accent6"/>
          </a:fillRef>
          <a:effectRef idx="2">
            <a:schemeClr val="accent6"/>
          </a:effectRef>
          <a:fontRef idx="minor">
            <a:schemeClr val="tx1"/>
          </a:fontRef>
        </p:style>
      </p:cxn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3022337900"/>
              </p:ext>
            </p:extLst>
          </p:nvPr>
        </p:nvGraphicFramePr>
        <p:xfrm>
          <a:off x="539547" y="2420889"/>
          <a:ext cx="8208916" cy="3705273"/>
        </p:xfrm>
        <a:graphic>
          <a:graphicData uri="http://schemas.openxmlformats.org/drawingml/2006/table">
            <a:tbl>
              <a:tblPr firstRow="1" firstCol="1" bandRow="1">
                <a:tableStyleId>{5202B0CA-FC54-4496-8BCA-5EF66A818D29}</a:tableStyleId>
              </a:tblPr>
              <a:tblGrid>
                <a:gridCol w="960708"/>
                <a:gridCol w="906026"/>
                <a:gridCol w="906026"/>
                <a:gridCol w="906026"/>
                <a:gridCol w="906026"/>
                <a:gridCol w="906026"/>
                <a:gridCol w="906026"/>
                <a:gridCol w="906026"/>
                <a:gridCol w="906026"/>
              </a:tblGrid>
              <a:tr h="1402969">
                <a:tc>
                  <a:txBody>
                    <a:bodyPr/>
                    <a:lstStyle/>
                    <a:p>
                      <a:pPr marL="0" algn="ctr" defTabSz="914400" rtl="0" eaLnBrk="1" latinLnBrk="0" hangingPunct="1">
                        <a:lnSpc>
                          <a:spcPct val="100000"/>
                        </a:lnSpc>
                        <a:spcAft>
                          <a:spcPts val="0"/>
                        </a:spcAft>
                      </a:pPr>
                      <a:r>
                        <a:rPr lang="es-EC" sz="1400" kern="1200" dirty="0">
                          <a:effectLst/>
                        </a:rPr>
                        <a:t> </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Vecino más cercano (</a:t>
                      </a:r>
                      <a:r>
                        <a:rPr lang="es-EC" sz="1400" kern="1200" dirty="0" smtClean="0">
                          <a:effectLst/>
                        </a:rPr>
                        <a:t>VMC)</a:t>
                      </a:r>
                      <a:endParaRPr lang="es-EC" sz="1400" kern="1200" dirty="0">
                        <a:solidFill>
                          <a:schemeClr val="dk1"/>
                        </a:solidFill>
                        <a:effectLst/>
                        <a:latin typeface="+mn-lt"/>
                        <a:ea typeface="+mn-ea"/>
                        <a:cs typeface="+mn-cs"/>
                      </a:endParaRPr>
                    </a:p>
                  </a:txBody>
                  <a:tcPr marL="10985" marR="10985"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effectLst/>
                        </a:rPr>
                        <a:t>Recocido simulado (RS)</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Mejor solución encontrada (MRS)</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Tiempo de corrida (</a:t>
                      </a:r>
                      <a:r>
                        <a:rPr lang="es-EC" sz="1400" kern="1200" dirty="0" err="1">
                          <a:effectLst/>
                        </a:rPr>
                        <a:t>seg</a:t>
                      </a:r>
                      <a:r>
                        <a:rPr lang="es-EC" sz="1400" kern="1200" dirty="0">
                          <a:effectLst/>
                        </a:rPr>
                        <a:t>)</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Mejor recocido simulado por ruta (MRSR)</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Tiempo de corrida</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Ahorro en km entre VMC y MRSR</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Ahorro porcentual entre VMC y MRSR</a:t>
                      </a:r>
                      <a:endParaRPr lang="es-EC" sz="1400" kern="1200" dirty="0">
                        <a:solidFill>
                          <a:schemeClr val="dk1"/>
                        </a:solidFill>
                        <a:effectLst/>
                        <a:latin typeface="+mn-lt"/>
                        <a:ea typeface="+mn-ea"/>
                        <a:cs typeface="+mn-cs"/>
                      </a:endParaRPr>
                    </a:p>
                  </a:txBody>
                  <a:tcPr marL="10985" marR="10985"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1</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158.257</a:t>
                      </a:r>
                      <a:endParaRPr lang="es-EC" sz="1400" kern="1200" dirty="0">
                        <a:solidFill>
                          <a:schemeClr val="dk1"/>
                        </a:solidFill>
                        <a:effectLst/>
                        <a:latin typeface="+mn-lt"/>
                        <a:ea typeface="+mn-ea"/>
                        <a:cs typeface="+mn-cs"/>
                      </a:endParaRPr>
                    </a:p>
                  </a:txBody>
                  <a:tcPr marL="10985" marR="10985"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effectLst/>
                        </a:rPr>
                        <a:t>147.406</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142.436</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1852.031</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130.107</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1276.672</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28.15</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17.79%</a:t>
                      </a:r>
                      <a:endParaRPr lang="es-EC" sz="1400" kern="1200" dirty="0">
                        <a:solidFill>
                          <a:schemeClr val="dk1"/>
                        </a:solidFill>
                        <a:effectLst/>
                        <a:latin typeface="+mn-lt"/>
                        <a:ea typeface="+mn-ea"/>
                        <a:cs typeface="+mn-cs"/>
                      </a:endParaRPr>
                    </a:p>
                  </a:txBody>
                  <a:tcPr marL="10985" marR="10985"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2</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177.891</a:t>
                      </a:r>
                      <a:endParaRPr lang="es-EC" sz="1400" kern="1200" dirty="0">
                        <a:solidFill>
                          <a:schemeClr val="dk1"/>
                        </a:solidFill>
                        <a:effectLst/>
                        <a:latin typeface="+mn-lt"/>
                        <a:ea typeface="+mn-ea"/>
                        <a:cs typeface="+mn-cs"/>
                      </a:endParaRPr>
                    </a:p>
                  </a:txBody>
                  <a:tcPr marL="10985" marR="10985"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effectLst/>
                        </a:rPr>
                        <a:t>168.191</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165.641</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1857.109</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165.641</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1279.375</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12.25</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6.89%</a:t>
                      </a:r>
                      <a:endParaRPr lang="es-EC" sz="1400" kern="1200" dirty="0">
                        <a:solidFill>
                          <a:schemeClr val="dk1"/>
                        </a:solidFill>
                        <a:effectLst/>
                        <a:latin typeface="+mn-lt"/>
                        <a:ea typeface="+mn-ea"/>
                        <a:cs typeface="+mn-cs"/>
                      </a:endParaRPr>
                    </a:p>
                  </a:txBody>
                  <a:tcPr marL="10985" marR="10985"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3</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140.54</a:t>
                      </a:r>
                      <a:endParaRPr lang="es-EC" sz="1400" kern="1200" dirty="0">
                        <a:solidFill>
                          <a:schemeClr val="dk1"/>
                        </a:solidFill>
                        <a:effectLst/>
                        <a:latin typeface="+mn-lt"/>
                        <a:ea typeface="+mn-ea"/>
                        <a:cs typeface="+mn-cs"/>
                      </a:endParaRPr>
                    </a:p>
                  </a:txBody>
                  <a:tcPr marL="10985" marR="10985"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effectLst/>
                        </a:rPr>
                        <a:t>151.13</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140.54</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1855.328</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132.03</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1277.859</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8.51</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6.06%</a:t>
                      </a:r>
                      <a:endParaRPr lang="es-EC" sz="1400" kern="1200" dirty="0">
                        <a:solidFill>
                          <a:schemeClr val="dk1"/>
                        </a:solidFill>
                        <a:effectLst/>
                        <a:latin typeface="+mn-lt"/>
                        <a:ea typeface="+mn-ea"/>
                        <a:cs typeface="+mn-cs"/>
                      </a:endParaRPr>
                    </a:p>
                  </a:txBody>
                  <a:tcPr marL="10985" marR="10985"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4</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144.781</a:t>
                      </a:r>
                      <a:endParaRPr lang="es-EC" sz="1400" kern="1200" dirty="0">
                        <a:solidFill>
                          <a:schemeClr val="dk1"/>
                        </a:solidFill>
                        <a:effectLst/>
                        <a:latin typeface="+mn-lt"/>
                        <a:ea typeface="+mn-ea"/>
                        <a:cs typeface="+mn-cs"/>
                      </a:endParaRPr>
                    </a:p>
                  </a:txBody>
                  <a:tcPr marL="10985" marR="10985"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effectLst/>
                        </a:rPr>
                        <a:t>158.281</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144.781</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1856</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134.521</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1276.453</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10.26</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7.09%</a:t>
                      </a:r>
                      <a:endParaRPr lang="es-EC" sz="1400" kern="1200" dirty="0">
                        <a:solidFill>
                          <a:schemeClr val="dk1"/>
                        </a:solidFill>
                        <a:effectLst/>
                        <a:latin typeface="+mn-lt"/>
                        <a:ea typeface="+mn-ea"/>
                        <a:cs typeface="+mn-cs"/>
                      </a:endParaRPr>
                    </a:p>
                  </a:txBody>
                  <a:tcPr marL="10985" marR="10985"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5</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167.007</a:t>
                      </a:r>
                      <a:endParaRPr lang="es-EC" sz="1400" kern="1200" dirty="0">
                        <a:solidFill>
                          <a:schemeClr val="dk1"/>
                        </a:solidFill>
                        <a:effectLst/>
                        <a:latin typeface="+mn-lt"/>
                        <a:ea typeface="+mn-ea"/>
                        <a:cs typeface="+mn-cs"/>
                      </a:endParaRPr>
                    </a:p>
                  </a:txBody>
                  <a:tcPr marL="10985" marR="10985"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effectLst/>
                        </a:rPr>
                        <a:t>155.787</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151.457</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1855.672</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149.457</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1276.921</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17.55</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10.51%</a:t>
                      </a:r>
                      <a:endParaRPr lang="es-EC" sz="1400" kern="1200" dirty="0">
                        <a:solidFill>
                          <a:schemeClr val="dk1"/>
                        </a:solidFill>
                        <a:effectLst/>
                        <a:latin typeface="+mn-lt"/>
                        <a:ea typeface="+mn-ea"/>
                        <a:cs typeface="+mn-cs"/>
                      </a:endParaRPr>
                    </a:p>
                  </a:txBody>
                  <a:tcPr marL="10985" marR="10985"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6</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147.546</a:t>
                      </a:r>
                      <a:endParaRPr lang="es-EC" sz="1400" kern="1200" dirty="0">
                        <a:solidFill>
                          <a:schemeClr val="dk1"/>
                        </a:solidFill>
                        <a:effectLst/>
                        <a:latin typeface="+mn-lt"/>
                        <a:ea typeface="+mn-ea"/>
                        <a:cs typeface="+mn-cs"/>
                      </a:endParaRPr>
                    </a:p>
                  </a:txBody>
                  <a:tcPr marL="10985" marR="10985"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effectLst/>
                        </a:rPr>
                        <a:t>165.54</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147.546</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1895.515</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142.296</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1310.625</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5.25</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3.56%</a:t>
                      </a:r>
                      <a:endParaRPr lang="es-EC" sz="1400" kern="1200" dirty="0">
                        <a:solidFill>
                          <a:schemeClr val="dk1"/>
                        </a:solidFill>
                        <a:effectLst/>
                        <a:latin typeface="+mn-lt"/>
                        <a:ea typeface="+mn-ea"/>
                        <a:cs typeface="+mn-cs"/>
                      </a:endParaRPr>
                    </a:p>
                  </a:txBody>
                  <a:tcPr marL="10985" marR="10985"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7</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184.227</a:t>
                      </a:r>
                      <a:endParaRPr lang="es-EC" sz="1400" kern="1200" dirty="0">
                        <a:solidFill>
                          <a:schemeClr val="dk1"/>
                        </a:solidFill>
                        <a:effectLst/>
                        <a:latin typeface="+mn-lt"/>
                        <a:ea typeface="+mn-ea"/>
                        <a:cs typeface="+mn-cs"/>
                      </a:endParaRPr>
                    </a:p>
                  </a:txBody>
                  <a:tcPr marL="10985" marR="10985"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effectLst/>
                        </a:rPr>
                        <a:t>157.827</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157.027</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1888.328</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152.727</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1311.875</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31.5</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17.10%</a:t>
                      </a:r>
                      <a:endParaRPr lang="es-EC" sz="1400" kern="1200" dirty="0">
                        <a:solidFill>
                          <a:schemeClr val="dk1"/>
                        </a:solidFill>
                        <a:effectLst/>
                        <a:latin typeface="+mn-lt"/>
                        <a:ea typeface="+mn-ea"/>
                        <a:cs typeface="+mn-cs"/>
                      </a:endParaRPr>
                    </a:p>
                  </a:txBody>
                  <a:tcPr marL="10985" marR="10985"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 </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160.0356</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143.8256</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16.21</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9.85%</a:t>
                      </a:r>
                      <a:endParaRPr lang="es-EC" sz="1400" kern="1200" dirty="0">
                        <a:solidFill>
                          <a:schemeClr val="dk1"/>
                        </a:solidFill>
                        <a:effectLst/>
                        <a:latin typeface="+mn-lt"/>
                        <a:ea typeface="+mn-ea"/>
                        <a:cs typeface="+mn-cs"/>
                      </a:endParaRPr>
                    </a:p>
                  </a:txBody>
                  <a:tcPr marL="10985" marR="10985" marT="0" marB="0" anchor="ctr"/>
                </a:tc>
              </a:tr>
            </a:tbl>
          </a:graphicData>
        </a:graphic>
      </p:graphicFrame>
      <p:sp>
        <p:nvSpPr>
          <p:cNvPr id="5" name="4 Rectángulo"/>
          <p:cNvSpPr/>
          <p:nvPr/>
        </p:nvSpPr>
        <p:spPr>
          <a:xfrm>
            <a:off x="539552" y="1700808"/>
            <a:ext cx="8208912" cy="461665"/>
          </a:xfrm>
          <a:prstGeom prst="rect">
            <a:avLst/>
          </a:prstGeom>
        </p:spPr>
        <p:txBody>
          <a:bodyPr wrap="square">
            <a:spAutoFit/>
          </a:bodyPr>
          <a:lstStyle/>
          <a:p>
            <a:pPr algn="ctr"/>
            <a:r>
              <a:rPr lang="es-EC" sz="2400" b="1" dirty="0" smtClean="0">
                <a:latin typeface="Eras Medium ITC" pitchFamily="34" charset="0"/>
              </a:rPr>
              <a:t>Iteraciones </a:t>
            </a:r>
            <a:r>
              <a:rPr lang="es-EC" sz="2400" b="1" dirty="0">
                <a:latin typeface="Eras Medium ITC" pitchFamily="34" charset="0"/>
              </a:rPr>
              <a:t>del algoritmo con </a:t>
            </a:r>
            <a:r>
              <a:rPr lang="es-EC" sz="2400" b="1" dirty="0" err="1">
                <a:latin typeface="Eras Medium ITC" pitchFamily="34" charset="0"/>
              </a:rPr>
              <a:t>To</a:t>
            </a:r>
            <a:r>
              <a:rPr lang="es-EC" sz="2400" b="1" dirty="0">
                <a:latin typeface="Eras Medium ITC" pitchFamily="34" charset="0"/>
              </a:rPr>
              <a:t>=50, </a:t>
            </a:r>
            <a:r>
              <a:rPr lang="es-EC" sz="2400" b="1" dirty="0" err="1">
                <a:latin typeface="Eras Medium ITC" pitchFamily="34" charset="0"/>
              </a:rPr>
              <a:t>Tf</a:t>
            </a:r>
            <a:r>
              <a:rPr lang="es-EC" sz="2400" b="1" dirty="0">
                <a:latin typeface="Eras Medium ITC" pitchFamily="34" charset="0"/>
              </a:rPr>
              <a:t>=1, L=6000, α=0.8.</a:t>
            </a:r>
          </a:p>
        </p:txBody>
      </p:sp>
    </p:spTree>
    <p:extLst>
      <p:ext uri="{BB962C8B-B14F-4D97-AF65-F5344CB8AC3E}">
        <p14:creationId xmlns:p14="http://schemas.microsoft.com/office/powerpoint/2010/main" val="3518523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87624" y="504056"/>
            <a:ext cx="7488832" cy="620688"/>
          </a:xfrm>
        </p:spPr>
        <p:txBody>
          <a:bodyPr>
            <a:noAutofit/>
          </a:bodyPr>
          <a:lstStyle/>
          <a:p>
            <a:pPr marL="0" indent="0"/>
            <a:r>
              <a:rPr lang="es-EC" sz="4000" b="1" smtClean="0">
                <a:latin typeface="Eras Medium ITC" pitchFamily="34" charset="0"/>
              </a:rPr>
              <a:t>Análisis de resultados del ruteo</a:t>
            </a:r>
            <a:endParaRPr lang="es-ES" sz="4000" b="1" dirty="0" smtClean="0">
              <a:latin typeface="Eras Medium ITC" pitchFamily="34" charset="0"/>
            </a:endParaRPr>
          </a:p>
        </p:txBody>
      </p:sp>
      <p:cxnSp>
        <p:nvCxnSpPr>
          <p:cNvPr id="9" name="8 Conector recto"/>
          <p:cNvCxnSpPr/>
          <p:nvPr/>
        </p:nvCxnSpPr>
        <p:spPr>
          <a:xfrm flipH="1" flipV="1">
            <a:off x="1331640" y="1196752"/>
            <a:ext cx="7128792" cy="1"/>
          </a:xfrm>
          <a:prstGeom prst="line">
            <a:avLst/>
          </a:prstGeom>
        </p:spPr>
        <p:style>
          <a:lnRef idx="3">
            <a:schemeClr val="accent6"/>
          </a:lnRef>
          <a:fillRef idx="0">
            <a:schemeClr val="accent6"/>
          </a:fillRef>
          <a:effectRef idx="2">
            <a:schemeClr val="accent6"/>
          </a:effectRef>
          <a:fontRef idx="minor">
            <a:schemeClr val="tx1"/>
          </a:fontRef>
        </p:style>
      </p:cxn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2427128291"/>
              </p:ext>
            </p:extLst>
          </p:nvPr>
        </p:nvGraphicFramePr>
        <p:xfrm>
          <a:off x="539547" y="2420889"/>
          <a:ext cx="8208916" cy="3705273"/>
        </p:xfrm>
        <a:graphic>
          <a:graphicData uri="http://schemas.openxmlformats.org/drawingml/2006/table">
            <a:tbl>
              <a:tblPr firstRow="1" firstCol="1" bandRow="1">
                <a:tableStyleId>{5202B0CA-FC54-4496-8BCA-5EF66A818D29}</a:tableStyleId>
              </a:tblPr>
              <a:tblGrid>
                <a:gridCol w="960708"/>
                <a:gridCol w="906026"/>
                <a:gridCol w="906026"/>
                <a:gridCol w="906026"/>
                <a:gridCol w="906026"/>
                <a:gridCol w="906026"/>
                <a:gridCol w="906026"/>
                <a:gridCol w="906026"/>
                <a:gridCol w="906026"/>
              </a:tblGrid>
              <a:tr h="1402969">
                <a:tc>
                  <a:txBody>
                    <a:bodyPr/>
                    <a:lstStyle/>
                    <a:p>
                      <a:pPr marL="0" algn="ctr" defTabSz="914400" rtl="0" eaLnBrk="1" latinLnBrk="0" hangingPunct="1">
                        <a:lnSpc>
                          <a:spcPct val="100000"/>
                        </a:lnSpc>
                        <a:spcAft>
                          <a:spcPts val="0"/>
                        </a:spcAft>
                      </a:pPr>
                      <a:r>
                        <a:rPr lang="es-EC" sz="1400" kern="1200" dirty="0">
                          <a:effectLst/>
                        </a:rPr>
                        <a:t> </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Vecino más cercano (</a:t>
                      </a:r>
                      <a:r>
                        <a:rPr lang="es-EC" sz="1400" kern="1200" dirty="0" smtClean="0">
                          <a:effectLst/>
                        </a:rPr>
                        <a:t>VMC)</a:t>
                      </a:r>
                      <a:endParaRPr lang="es-EC" sz="1400" kern="1200" dirty="0">
                        <a:solidFill>
                          <a:schemeClr val="dk1"/>
                        </a:solidFill>
                        <a:effectLst/>
                        <a:latin typeface="+mn-lt"/>
                        <a:ea typeface="+mn-ea"/>
                        <a:cs typeface="+mn-cs"/>
                      </a:endParaRPr>
                    </a:p>
                  </a:txBody>
                  <a:tcPr marL="10985" marR="10985"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effectLst/>
                        </a:rPr>
                        <a:t>Recocido simulado (RS)</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Mejor solución encontrada (MRS)</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Tiempo de corrida (</a:t>
                      </a:r>
                      <a:r>
                        <a:rPr lang="es-EC" sz="1400" kern="1200" dirty="0" err="1">
                          <a:effectLst/>
                        </a:rPr>
                        <a:t>seg</a:t>
                      </a:r>
                      <a:r>
                        <a:rPr lang="es-EC" sz="1400" kern="1200" dirty="0">
                          <a:effectLst/>
                        </a:rPr>
                        <a:t>)</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Mejor recocido simulado por ruta (MRSR)</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Tiempo de corrida</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Ahorro en km entre VMC y MRSR</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Ahorro porcentual entre VMC y MRSR</a:t>
                      </a:r>
                      <a:endParaRPr lang="es-EC" sz="1400" kern="1200" dirty="0">
                        <a:solidFill>
                          <a:schemeClr val="dk1"/>
                        </a:solidFill>
                        <a:effectLst/>
                        <a:latin typeface="+mn-lt"/>
                        <a:ea typeface="+mn-ea"/>
                        <a:cs typeface="+mn-cs"/>
                      </a:endParaRPr>
                    </a:p>
                  </a:txBody>
                  <a:tcPr marL="10985" marR="10985"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1</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158.257</a:t>
                      </a:r>
                      <a:endParaRPr lang="es-EC" sz="1400" kern="1200" dirty="0">
                        <a:solidFill>
                          <a:schemeClr val="dk1"/>
                        </a:solidFill>
                        <a:effectLst/>
                        <a:latin typeface="+mn-lt"/>
                        <a:ea typeface="+mn-ea"/>
                        <a:cs typeface="+mn-cs"/>
                      </a:endParaRPr>
                    </a:p>
                  </a:txBody>
                  <a:tcPr marL="68580" marR="68580"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effectLst/>
                        </a:rPr>
                        <a:t>140.327</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136.307</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1932.032</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136.307</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1330.641</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21.95</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13.87%</a:t>
                      </a:r>
                      <a:endParaRPr lang="es-EC" sz="1400" kern="1200">
                        <a:solidFill>
                          <a:schemeClr val="dk1"/>
                        </a:solidFill>
                        <a:effectLst/>
                        <a:latin typeface="+mn-lt"/>
                        <a:ea typeface="+mn-ea"/>
                        <a:cs typeface="+mn-cs"/>
                      </a:endParaRPr>
                    </a:p>
                  </a:txBody>
                  <a:tcPr marL="68580" marR="68580"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2</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177.891</a:t>
                      </a:r>
                      <a:endParaRPr lang="es-EC" sz="1400" kern="1200">
                        <a:solidFill>
                          <a:schemeClr val="dk1"/>
                        </a:solidFill>
                        <a:effectLst/>
                        <a:latin typeface="+mn-lt"/>
                        <a:ea typeface="+mn-ea"/>
                        <a:cs typeface="+mn-cs"/>
                      </a:endParaRPr>
                    </a:p>
                  </a:txBody>
                  <a:tcPr marL="68580" marR="68580"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effectLst/>
                        </a:rPr>
                        <a:t>166.781</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163.751</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1933.329</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163.681</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1334.094</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14.21</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7.99%</a:t>
                      </a:r>
                      <a:endParaRPr lang="es-EC" sz="1400" kern="1200">
                        <a:solidFill>
                          <a:schemeClr val="dk1"/>
                        </a:solidFill>
                        <a:effectLst/>
                        <a:latin typeface="+mn-lt"/>
                        <a:ea typeface="+mn-ea"/>
                        <a:cs typeface="+mn-cs"/>
                      </a:endParaRPr>
                    </a:p>
                  </a:txBody>
                  <a:tcPr marL="68580" marR="68580"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3</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140.54</a:t>
                      </a:r>
                      <a:endParaRPr lang="es-EC" sz="1400" kern="1200" dirty="0">
                        <a:solidFill>
                          <a:schemeClr val="dk1"/>
                        </a:solidFill>
                        <a:effectLst/>
                        <a:latin typeface="+mn-lt"/>
                        <a:ea typeface="+mn-ea"/>
                        <a:cs typeface="+mn-cs"/>
                      </a:endParaRPr>
                    </a:p>
                  </a:txBody>
                  <a:tcPr marL="68580" marR="68580"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a:effectLst/>
                        </a:rPr>
                        <a:t>137.59</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131.58</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1931.265</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128.29</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1331.031</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12.25</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8.72%</a:t>
                      </a:r>
                      <a:endParaRPr lang="es-EC" sz="1400" kern="1200">
                        <a:solidFill>
                          <a:schemeClr val="dk1"/>
                        </a:solidFill>
                        <a:effectLst/>
                        <a:latin typeface="+mn-lt"/>
                        <a:ea typeface="+mn-ea"/>
                        <a:cs typeface="+mn-cs"/>
                      </a:endParaRPr>
                    </a:p>
                  </a:txBody>
                  <a:tcPr marL="68580" marR="68580"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4</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144.781</a:t>
                      </a:r>
                      <a:endParaRPr lang="es-EC" sz="1400" kern="1200">
                        <a:solidFill>
                          <a:schemeClr val="dk1"/>
                        </a:solidFill>
                        <a:effectLst/>
                        <a:latin typeface="+mn-lt"/>
                        <a:ea typeface="+mn-ea"/>
                        <a:cs typeface="+mn-cs"/>
                      </a:endParaRPr>
                    </a:p>
                  </a:txBody>
                  <a:tcPr marL="68580" marR="68580"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a:effectLst/>
                        </a:rPr>
                        <a:t>139.521</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135.851</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1932.141</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135.851</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1329.25</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8.93</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6.17%</a:t>
                      </a:r>
                      <a:endParaRPr lang="es-EC" sz="1400" kern="1200">
                        <a:solidFill>
                          <a:schemeClr val="dk1"/>
                        </a:solidFill>
                        <a:effectLst/>
                        <a:latin typeface="+mn-lt"/>
                        <a:ea typeface="+mn-ea"/>
                        <a:cs typeface="+mn-cs"/>
                      </a:endParaRPr>
                    </a:p>
                  </a:txBody>
                  <a:tcPr marL="68580" marR="68580"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5</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167.007</a:t>
                      </a:r>
                      <a:endParaRPr lang="es-EC" sz="1400" kern="1200">
                        <a:solidFill>
                          <a:schemeClr val="dk1"/>
                        </a:solidFill>
                        <a:effectLst/>
                        <a:latin typeface="+mn-lt"/>
                        <a:ea typeface="+mn-ea"/>
                        <a:cs typeface="+mn-cs"/>
                      </a:endParaRPr>
                    </a:p>
                  </a:txBody>
                  <a:tcPr marL="68580" marR="68580"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a:effectLst/>
                        </a:rPr>
                        <a:t>152.121</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138.527</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1932.422</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135.657</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1330.812</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31.35</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18.77%</a:t>
                      </a:r>
                      <a:endParaRPr lang="es-EC" sz="1400" kern="1200" dirty="0">
                        <a:solidFill>
                          <a:schemeClr val="dk1"/>
                        </a:solidFill>
                        <a:effectLst/>
                        <a:latin typeface="+mn-lt"/>
                        <a:ea typeface="+mn-ea"/>
                        <a:cs typeface="+mn-cs"/>
                      </a:endParaRPr>
                    </a:p>
                  </a:txBody>
                  <a:tcPr marL="68580" marR="68580"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6</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147.546</a:t>
                      </a:r>
                      <a:endParaRPr lang="es-EC" sz="1400" kern="1200">
                        <a:solidFill>
                          <a:schemeClr val="dk1"/>
                        </a:solidFill>
                        <a:effectLst/>
                        <a:latin typeface="+mn-lt"/>
                        <a:ea typeface="+mn-ea"/>
                        <a:cs typeface="+mn-cs"/>
                      </a:endParaRPr>
                    </a:p>
                  </a:txBody>
                  <a:tcPr marL="68580" marR="68580"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a:effectLst/>
                        </a:rPr>
                        <a:t>160.496</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147.546</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2028.734</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142.296</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1361.141</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5.25</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3.56%</a:t>
                      </a:r>
                      <a:endParaRPr lang="es-EC" sz="1400" kern="1200" dirty="0">
                        <a:solidFill>
                          <a:schemeClr val="dk1"/>
                        </a:solidFill>
                        <a:effectLst/>
                        <a:latin typeface="+mn-lt"/>
                        <a:ea typeface="+mn-ea"/>
                        <a:cs typeface="+mn-cs"/>
                      </a:endParaRPr>
                    </a:p>
                  </a:txBody>
                  <a:tcPr marL="68580" marR="68580"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7</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184.227</a:t>
                      </a:r>
                      <a:endParaRPr lang="es-EC" sz="1400" kern="1200">
                        <a:solidFill>
                          <a:schemeClr val="dk1"/>
                        </a:solidFill>
                        <a:effectLst/>
                        <a:latin typeface="+mn-lt"/>
                        <a:ea typeface="+mn-ea"/>
                        <a:cs typeface="+mn-cs"/>
                      </a:endParaRPr>
                    </a:p>
                  </a:txBody>
                  <a:tcPr marL="68580" marR="68580"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a:effectLst/>
                        </a:rPr>
                        <a:t>179.407</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171.637</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1983.796</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152.137</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1365.5</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32.09</a:t>
                      </a:r>
                      <a:endParaRPr lang="es-EC" sz="14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17.42%</a:t>
                      </a:r>
                      <a:endParaRPr lang="es-EC" sz="1400" kern="1200" dirty="0">
                        <a:solidFill>
                          <a:schemeClr val="dk1"/>
                        </a:solidFill>
                        <a:effectLst/>
                        <a:latin typeface="+mn-lt"/>
                        <a:ea typeface="+mn-ea"/>
                        <a:cs typeface="+mn-cs"/>
                      </a:endParaRPr>
                    </a:p>
                  </a:txBody>
                  <a:tcPr marL="68580" marR="68580"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 </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effectLst/>
                        </a:rPr>
                        <a:t>160.0356</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142.0313</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effectLst/>
                        </a:rPr>
                        <a:t>18.00</a:t>
                      </a: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dirty="0">
                          <a:effectLst/>
                        </a:rPr>
                        <a:t>10.93%</a:t>
                      </a:r>
                      <a:endParaRPr lang="es-EC" sz="1400" kern="1200" dirty="0">
                        <a:solidFill>
                          <a:schemeClr val="dk1"/>
                        </a:solidFill>
                        <a:effectLst/>
                        <a:latin typeface="+mn-lt"/>
                        <a:ea typeface="+mn-ea"/>
                        <a:cs typeface="+mn-cs"/>
                      </a:endParaRPr>
                    </a:p>
                  </a:txBody>
                  <a:tcPr marL="68580" marR="68580" marT="0" marB="0" anchor="ctr"/>
                </a:tc>
              </a:tr>
            </a:tbl>
          </a:graphicData>
        </a:graphic>
      </p:graphicFrame>
      <p:sp>
        <p:nvSpPr>
          <p:cNvPr id="6" name="5 Rectángulo"/>
          <p:cNvSpPr/>
          <p:nvPr/>
        </p:nvSpPr>
        <p:spPr>
          <a:xfrm>
            <a:off x="539552" y="1700808"/>
            <a:ext cx="8208912" cy="461665"/>
          </a:xfrm>
          <a:prstGeom prst="rect">
            <a:avLst/>
          </a:prstGeom>
        </p:spPr>
        <p:txBody>
          <a:bodyPr wrap="square">
            <a:spAutoFit/>
          </a:bodyPr>
          <a:lstStyle/>
          <a:p>
            <a:pPr algn="ctr"/>
            <a:r>
              <a:rPr lang="es-EC" sz="2400" b="1" dirty="0" smtClean="0">
                <a:latin typeface="Eras Medium ITC" pitchFamily="34" charset="0"/>
              </a:rPr>
              <a:t>Iteraciones </a:t>
            </a:r>
            <a:r>
              <a:rPr lang="es-EC" sz="2400" b="1" dirty="0">
                <a:latin typeface="Eras Medium ITC" pitchFamily="34" charset="0"/>
              </a:rPr>
              <a:t>del algoritmo con </a:t>
            </a:r>
            <a:r>
              <a:rPr lang="es-EC" sz="2400" b="1" dirty="0" err="1">
                <a:latin typeface="Eras Medium ITC" pitchFamily="34" charset="0"/>
              </a:rPr>
              <a:t>To</a:t>
            </a:r>
            <a:r>
              <a:rPr lang="es-EC" sz="2400" b="1" dirty="0">
                <a:latin typeface="Eras Medium ITC" pitchFamily="34" charset="0"/>
              </a:rPr>
              <a:t>=50, </a:t>
            </a:r>
            <a:r>
              <a:rPr lang="es-EC" sz="2400" b="1" dirty="0" err="1">
                <a:latin typeface="Eras Medium ITC" pitchFamily="34" charset="0"/>
              </a:rPr>
              <a:t>Tf</a:t>
            </a:r>
            <a:r>
              <a:rPr lang="es-EC" sz="2400" b="1" dirty="0">
                <a:latin typeface="Eras Medium ITC" pitchFamily="34" charset="0"/>
              </a:rPr>
              <a:t>=1, </a:t>
            </a:r>
            <a:r>
              <a:rPr lang="es-EC" sz="2400" b="1" dirty="0" smtClean="0">
                <a:latin typeface="Eras Medium ITC" pitchFamily="34" charset="0"/>
              </a:rPr>
              <a:t>L=4500</a:t>
            </a:r>
            <a:r>
              <a:rPr lang="es-EC" sz="2400" b="1" dirty="0">
                <a:latin typeface="Eras Medium ITC" pitchFamily="34" charset="0"/>
              </a:rPr>
              <a:t>, </a:t>
            </a:r>
            <a:r>
              <a:rPr lang="es-EC" sz="2400" b="1" dirty="0" smtClean="0">
                <a:latin typeface="Eras Medium ITC" pitchFamily="34" charset="0"/>
              </a:rPr>
              <a:t>α=0.85.</a:t>
            </a:r>
            <a:endParaRPr lang="es-EC" sz="2400" b="1" dirty="0">
              <a:latin typeface="Eras Medium ITC" pitchFamily="34" charset="0"/>
            </a:endParaRPr>
          </a:p>
        </p:txBody>
      </p:sp>
    </p:spTree>
    <p:extLst>
      <p:ext uri="{BB962C8B-B14F-4D97-AF65-F5344CB8AC3E}">
        <p14:creationId xmlns:p14="http://schemas.microsoft.com/office/powerpoint/2010/main" val="2861682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87624" y="504056"/>
            <a:ext cx="7488832" cy="620688"/>
          </a:xfrm>
        </p:spPr>
        <p:txBody>
          <a:bodyPr>
            <a:noAutofit/>
          </a:bodyPr>
          <a:lstStyle/>
          <a:p>
            <a:pPr marL="0" indent="0"/>
            <a:r>
              <a:rPr lang="es-EC" sz="4000" b="1" smtClean="0">
                <a:latin typeface="Eras Medium ITC" pitchFamily="34" charset="0"/>
              </a:rPr>
              <a:t>Análisis de resultados del ruteo</a:t>
            </a:r>
            <a:endParaRPr lang="es-ES" sz="4000" b="1" dirty="0" smtClean="0">
              <a:latin typeface="Eras Medium ITC" pitchFamily="34" charset="0"/>
            </a:endParaRPr>
          </a:p>
        </p:txBody>
      </p:sp>
      <p:cxnSp>
        <p:nvCxnSpPr>
          <p:cNvPr id="9" name="8 Conector recto"/>
          <p:cNvCxnSpPr/>
          <p:nvPr/>
        </p:nvCxnSpPr>
        <p:spPr>
          <a:xfrm flipH="1" flipV="1">
            <a:off x="1331640" y="1196752"/>
            <a:ext cx="7128792" cy="1"/>
          </a:xfrm>
          <a:prstGeom prst="line">
            <a:avLst/>
          </a:prstGeom>
        </p:spPr>
        <p:style>
          <a:lnRef idx="3">
            <a:schemeClr val="accent6"/>
          </a:lnRef>
          <a:fillRef idx="0">
            <a:schemeClr val="accent6"/>
          </a:fillRef>
          <a:effectRef idx="2">
            <a:schemeClr val="accent6"/>
          </a:effectRef>
          <a:fontRef idx="minor">
            <a:schemeClr val="tx1"/>
          </a:fontRef>
        </p:style>
      </p:cxn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3886437988"/>
              </p:ext>
            </p:extLst>
          </p:nvPr>
        </p:nvGraphicFramePr>
        <p:xfrm>
          <a:off x="539547" y="2420889"/>
          <a:ext cx="8208916" cy="3705273"/>
        </p:xfrm>
        <a:graphic>
          <a:graphicData uri="http://schemas.openxmlformats.org/drawingml/2006/table">
            <a:tbl>
              <a:tblPr firstRow="1" firstCol="1" bandRow="1">
                <a:tableStyleId>{5202B0CA-FC54-4496-8BCA-5EF66A818D29}</a:tableStyleId>
              </a:tblPr>
              <a:tblGrid>
                <a:gridCol w="960708"/>
                <a:gridCol w="906026"/>
                <a:gridCol w="906026"/>
                <a:gridCol w="906026"/>
                <a:gridCol w="906026"/>
                <a:gridCol w="906026"/>
                <a:gridCol w="906026"/>
                <a:gridCol w="906026"/>
                <a:gridCol w="906026"/>
              </a:tblGrid>
              <a:tr h="1402969">
                <a:tc>
                  <a:txBody>
                    <a:bodyPr/>
                    <a:lstStyle/>
                    <a:p>
                      <a:pPr marL="0" algn="ctr" defTabSz="914400" rtl="0" eaLnBrk="1" latinLnBrk="0" hangingPunct="1">
                        <a:lnSpc>
                          <a:spcPct val="100000"/>
                        </a:lnSpc>
                        <a:spcAft>
                          <a:spcPts val="0"/>
                        </a:spcAft>
                      </a:pPr>
                      <a:r>
                        <a:rPr lang="es-EC" sz="1400" kern="1200" dirty="0">
                          <a:effectLst/>
                        </a:rPr>
                        <a:t> </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Vecino más cercano (</a:t>
                      </a:r>
                      <a:r>
                        <a:rPr lang="es-EC" sz="1400" kern="1200" dirty="0" smtClean="0">
                          <a:effectLst/>
                        </a:rPr>
                        <a:t>VMC)</a:t>
                      </a:r>
                      <a:endParaRPr lang="es-EC" sz="1400" kern="1200" dirty="0">
                        <a:solidFill>
                          <a:schemeClr val="dk1"/>
                        </a:solidFill>
                        <a:effectLst/>
                        <a:latin typeface="+mn-lt"/>
                        <a:ea typeface="+mn-ea"/>
                        <a:cs typeface="+mn-cs"/>
                      </a:endParaRPr>
                    </a:p>
                  </a:txBody>
                  <a:tcPr marL="10985" marR="10985"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effectLst/>
                        </a:rPr>
                        <a:t>Recocido simulado (RS)</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Mejor solución encontrada (MRS)</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Tiempo de corrida (</a:t>
                      </a:r>
                      <a:r>
                        <a:rPr lang="es-EC" sz="1400" kern="1200" dirty="0" err="1">
                          <a:effectLst/>
                        </a:rPr>
                        <a:t>seg</a:t>
                      </a:r>
                      <a:r>
                        <a:rPr lang="es-EC" sz="1400" kern="1200" dirty="0">
                          <a:effectLst/>
                        </a:rPr>
                        <a:t>)</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Mejor recocido simulado por ruta (MRSR)</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Tiempo de corrida</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Ahorro en km entre VMC y MRSR</a:t>
                      </a:r>
                      <a:endParaRPr lang="es-EC" sz="1400" kern="1200" dirty="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effectLst/>
                        </a:rPr>
                        <a:t>Ahorro porcentual entre VMC y MRSR</a:t>
                      </a:r>
                      <a:endParaRPr lang="es-EC" sz="1400" kern="1200" dirty="0">
                        <a:solidFill>
                          <a:schemeClr val="dk1"/>
                        </a:solidFill>
                        <a:effectLst/>
                        <a:latin typeface="+mn-lt"/>
                        <a:ea typeface="+mn-ea"/>
                        <a:cs typeface="+mn-cs"/>
                      </a:endParaRPr>
                    </a:p>
                  </a:txBody>
                  <a:tcPr marL="10985" marR="10985"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1</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158.257</a:t>
                      </a:r>
                    </a:p>
                  </a:txBody>
                  <a:tcPr marL="68580" marR="68580"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138.261</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131.907</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1958.14</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131.807</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1348.922</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26.45</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16.71%</a:t>
                      </a:r>
                    </a:p>
                  </a:txBody>
                  <a:tcPr marL="68580" marR="68580"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2</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177.891</a:t>
                      </a:r>
                    </a:p>
                  </a:txBody>
                  <a:tcPr marL="68580" marR="68580"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175.36</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169.481</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1959.234</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167.981</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1349.468</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9.91</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5.57%</a:t>
                      </a:r>
                    </a:p>
                  </a:txBody>
                  <a:tcPr marL="68580" marR="68580"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3</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140.54</a:t>
                      </a:r>
                    </a:p>
                  </a:txBody>
                  <a:tcPr marL="68580" marR="68580"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155.89</a:t>
                      </a:r>
                    </a:p>
                  </a:txBody>
                  <a:tcPr marL="68580" marR="68580" marT="0" marB="0" anchor="ct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140.54</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1957.25</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134.93</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1347.859</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5.61</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3.99%</a:t>
                      </a:r>
                    </a:p>
                  </a:txBody>
                  <a:tcPr marL="68580" marR="68580"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4</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144.781</a:t>
                      </a:r>
                    </a:p>
                  </a:txBody>
                  <a:tcPr marL="68580" marR="68580"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145.591</a:t>
                      </a:r>
                    </a:p>
                  </a:txBody>
                  <a:tcPr marL="68580" marR="68580" marT="0" marB="0" anchor="ct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137.42</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1957.765</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135.92</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1347</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8.861</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6.12%</a:t>
                      </a:r>
                    </a:p>
                  </a:txBody>
                  <a:tcPr marL="68580" marR="68580"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5</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167.007</a:t>
                      </a:r>
                    </a:p>
                  </a:txBody>
                  <a:tcPr marL="68580" marR="68580"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152.377</a:t>
                      </a:r>
                    </a:p>
                  </a:txBody>
                  <a:tcPr marL="68580" marR="68580" marT="0" marB="0" anchor="ct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148.677</a:t>
                      </a:r>
                    </a:p>
                  </a:txBody>
                  <a:tcPr marL="68580" marR="68580" marT="0" marB="0" anchor="ct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1956.968</a:t>
                      </a:r>
                    </a:p>
                  </a:txBody>
                  <a:tcPr marL="68580" marR="68580" marT="0" marB="0" anchor="ct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140.936</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1347.156</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26.071</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15.61%</a:t>
                      </a:r>
                    </a:p>
                  </a:txBody>
                  <a:tcPr marL="68580" marR="68580"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6</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147.546</a:t>
                      </a:r>
                    </a:p>
                  </a:txBody>
                  <a:tcPr marL="68580" marR="68580"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156.896</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147.546</a:t>
                      </a:r>
                    </a:p>
                  </a:txBody>
                  <a:tcPr marL="68580" marR="68580" marT="0" marB="0" anchor="ct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1987.89</a:t>
                      </a:r>
                    </a:p>
                  </a:txBody>
                  <a:tcPr marL="68580" marR="68580" marT="0" marB="0" anchor="ct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140.816</a:t>
                      </a:r>
                    </a:p>
                  </a:txBody>
                  <a:tcPr marL="68580" marR="68580" marT="0" marB="0" anchor="ct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1378.453</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6.73</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4.56%</a:t>
                      </a:r>
                    </a:p>
                  </a:txBody>
                  <a:tcPr marL="68580" marR="68580"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7</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184.227</a:t>
                      </a:r>
                    </a:p>
                  </a:txBody>
                  <a:tcPr marL="68580" marR="68580" marT="0" marB="0" anchor="ctr">
                    <a:solidFill>
                      <a:schemeClr val="accent6">
                        <a:lumMod val="75000"/>
                      </a:schemeClr>
                    </a:solidFill>
                  </a:tcP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168.201</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162.967</a:t>
                      </a: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1998.25</a:t>
                      </a:r>
                    </a:p>
                  </a:txBody>
                  <a:tcPr marL="68580" marR="68580" marT="0" marB="0" anchor="ct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152.137</a:t>
                      </a:r>
                    </a:p>
                  </a:txBody>
                  <a:tcPr marL="68580" marR="68580" marT="0" marB="0" anchor="ct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1377.937</a:t>
                      </a:r>
                    </a:p>
                  </a:txBody>
                  <a:tcPr marL="68580" marR="68580" marT="0" marB="0" anchor="ct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32.09</a:t>
                      </a:r>
                    </a:p>
                  </a:txBody>
                  <a:tcPr marL="68580" marR="68580" marT="0" marB="0" anchor="ct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17.42%</a:t>
                      </a:r>
                    </a:p>
                  </a:txBody>
                  <a:tcPr marL="68580" marR="68580" marT="0" marB="0" anchor="ctr">
                    <a:solidFill>
                      <a:schemeClr val="accent4">
                        <a:lumMod val="75000"/>
                      </a:schemeClr>
                    </a:solidFill>
                  </a:tcPr>
                </a:tc>
              </a:tr>
              <a:tr h="287788">
                <a:tc>
                  <a:txBody>
                    <a:bodyPr/>
                    <a:lstStyle/>
                    <a:p>
                      <a:pPr marL="0" algn="ctr" defTabSz="914400" rtl="0" eaLnBrk="1" latinLnBrk="0" hangingPunct="1">
                        <a:lnSpc>
                          <a:spcPct val="100000"/>
                        </a:lnSpc>
                        <a:spcAft>
                          <a:spcPts val="0"/>
                        </a:spcAft>
                      </a:pPr>
                      <a:r>
                        <a:rPr lang="es-EC" sz="1400" kern="1200">
                          <a:effectLst/>
                        </a:rPr>
                        <a:t> </a:t>
                      </a:r>
                      <a:endParaRPr lang="es-EC" sz="1400" kern="1200">
                        <a:solidFill>
                          <a:schemeClr val="dk1"/>
                        </a:solidFill>
                        <a:effectLst/>
                        <a:latin typeface="+mn-lt"/>
                        <a:ea typeface="+mn-ea"/>
                        <a:cs typeface="+mn-cs"/>
                      </a:endParaRPr>
                    </a:p>
                  </a:txBody>
                  <a:tcPr marL="10985" marR="10985"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160.0356</a:t>
                      </a:r>
                    </a:p>
                  </a:txBody>
                  <a:tcPr marL="68580" marR="68580" marT="0" marB="0" anchor="ctr"/>
                </a:tc>
                <a:tc>
                  <a:txBody>
                    <a:bodyPr/>
                    <a:lstStyle/>
                    <a:p>
                      <a:pPr marL="0" algn="ctr" defTabSz="914400" rtl="0" eaLnBrk="1" latinLnBrk="0" hangingPunct="1">
                        <a:lnSpc>
                          <a:spcPct val="100000"/>
                        </a:lnSpc>
                        <a:spcAft>
                          <a:spcPts val="0"/>
                        </a:spcAft>
                      </a:pP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143.5039</a:t>
                      </a:r>
                    </a:p>
                  </a:txBody>
                  <a:tcPr marL="68580" marR="68580" marT="0" marB="0" anchor="ctr"/>
                </a:tc>
                <a:tc>
                  <a:txBody>
                    <a:bodyPr/>
                    <a:lstStyle/>
                    <a:p>
                      <a:pPr marL="0" algn="ctr" defTabSz="914400" rtl="0" eaLnBrk="1" latinLnBrk="0" hangingPunct="1">
                        <a:lnSpc>
                          <a:spcPct val="100000"/>
                        </a:lnSpc>
                        <a:spcAft>
                          <a:spcPts val="0"/>
                        </a:spcAft>
                      </a:pPr>
                      <a:endParaRPr lang="es-EC" sz="14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Aft>
                          <a:spcPts val="0"/>
                        </a:spcAft>
                      </a:pPr>
                      <a:r>
                        <a:rPr lang="es-EC" sz="1400" kern="1200">
                          <a:solidFill>
                            <a:schemeClr val="dk1"/>
                          </a:solidFill>
                          <a:effectLst/>
                          <a:latin typeface="+mn-lt"/>
                          <a:ea typeface="+mn-ea"/>
                          <a:cs typeface="+mn-cs"/>
                        </a:rPr>
                        <a:t>16.53</a:t>
                      </a:r>
                    </a:p>
                  </a:txBody>
                  <a:tcPr marL="68580" marR="68580" marT="0" marB="0" anchor="ctr"/>
                </a:tc>
                <a:tc>
                  <a:txBody>
                    <a:bodyPr/>
                    <a:lstStyle/>
                    <a:p>
                      <a:pPr marL="0" algn="ctr" defTabSz="914400" rtl="0" eaLnBrk="1" latinLnBrk="0" hangingPunct="1">
                        <a:lnSpc>
                          <a:spcPct val="100000"/>
                        </a:lnSpc>
                        <a:spcAft>
                          <a:spcPts val="0"/>
                        </a:spcAft>
                      </a:pPr>
                      <a:r>
                        <a:rPr lang="es-EC" sz="1400" kern="1200" dirty="0">
                          <a:solidFill>
                            <a:schemeClr val="dk1"/>
                          </a:solidFill>
                          <a:effectLst/>
                          <a:latin typeface="+mn-lt"/>
                          <a:ea typeface="+mn-ea"/>
                          <a:cs typeface="+mn-cs"/>
                        </a:rPr>
                        <a:t>9.998%</a:t>
                      </a:r>
                    </a:p>
                  </a:txBody>
                  <a:tcPr marL="68580" marR="68580" marT="0" marB="0" anchor="ctr"/>
                </a:tc>
              </a:tr>
            </a:tbl>
          </a:graphicData>
        </a:graphic>
      </p:graphicFrame>
      <p:sp>
        <p:nvSpPr>
          <p:cNvPr id="6" name="5 Rectángulo"/>
          <p:cNvSpPr/>
          <p:nvPr/>
        </p:nvSpPr>
        <p:spPr>
          <a:xfrm>
            <a:off x="539552" y="1700808"/>
            <a:ext cx="8208912" cy="461665"/>
          </a:xfrm>
          <a:prstGeom prst="rect">
            <a:avLst/>
          </a:prstGeom>
        </p:spPr>
        <p:txBody>
          <a:bodyPr wrap="square">
            <a:spAutoFit/>
          </a:bodyPr>
          <a:lstStyle/>
          <a:p>
            <a:pPr algn="ctr"/>
            <a:r>
              <a:rPr lang="es-EC" sz="2400" b="1" dirty="0" smtClean="0">
                <a:latin typeface="Eras Medium ITC" pitchFamily="34" charset="0"/>
              </a:rPr>
              <a:t>Iteraciones </a:t>
            </a:r>
            <a:r>
              <a:rPr lang="es-EC" sz="2400" b="1" dirty="0">
                <a:latin typeface="Eras Medium ITC" pitchFamily="34" charset="0"/>
              </a:rPr>
              <a:t>del algoritmo con </a:t>
            </a:r>
            <a:r>
              <a:rPr lang="es-EC" sz="2400" b="1" dirty="0" err="1">
                <a:latin typeface="Eras Medium ITC" pitchFamily="34" charset="0"/>
              </a:rPr>
              <a:t>To</a:t>
            </a:r>
            <a:r>
              <a:rPr lang="es-EC" sz="2400" b="1" dirty="0">
                <a:latin typeface="Eras Medium ITC" pitchFamily="34" charset="0"/>
              </a:rPr>
              <a:t>=50, </a:t>
            </a:r>
            <a:r>
              <a:rPr lang="es-EC" sz="2400" b="1" dirty="0" err="1">
                <a:latin typeface="Eras Medium ITC" pitchFamily="34" charset="0"/>
              </a:rPr>
              <a:t>Tf</a:t>
            </a:r>
            <a:r>
              <a:rPr lang="es-EC" sz="2400" b="1" dirty="0">
                <a:latin typeface="Eras Medium ITC" pitchFamily="34" charset="0"/>
              </a:rPr>
              <a:t>=1, </a:t>
            </a:r>
            <a:r>
              <a:rPr lang="es-EC" sz="2400" b="1" dirty="0" smtClean="0">
                <a:latin typeface="Eras Medium ITC" pitchFamily="34" charset="0"/>
              </a:rPr>
              <a:t>L=3000</a:t>
            </a:r>
            <a:r>
              <a:rPr lang="es-EC" sz="2400" b="1" dirty="0">
                <a:latin typeface="Eras Medium ITC" pitchFamily="34" charset="0"/>
              </a:rPr>
              <a:t>, </a:t>
            </a:r>
            <a:r>
              <a:rPr lang="es-EC" sz="2400" b="1" dirty="0" smtClean="0">
                <a:latin typeface="Eras Medium ITC" pitchFamily="34" charset="0"/>
              </a:rPr>
              <a:t>α=0.9.</a:t>
            </a:r>
            <a:endParaRPr lang="es-EC" sz="2400" b="1" dirty="0">
              <a:latin typeface="Eras Medium ITC" pitchFamily="34" charset="0"/>
            </a:endParaRPr>
          </a:p>
        </p:txBody>
      </p:sp>
    </p:spTree>
    <p:extLst>
      <p:ext uri="{BB962C8B-B14F-4D97-AF65-F5344CB8AC3E}">
        <p14:creationId xmlns:p14="http://schemas.microsoft.com/office/powerpoint/2010/main" val="2352249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5000">
              <a:schemeClr val="accent6">
                <a:lumMod val="40000"/>
                <a:lumOff val="60000"/>
              </a:schemeClr>
            </a:gs>
            <a:gs pos="75000">
              <a:schemeClr val="bg1"/>
            </a:gs>
            <a:gs pos="50000">
              <a:schemeClr val="accent6">
                <a:lumMod val="20000"/>
                <a:lumOff val="80000"/>
              </a:schemeClr>
            </a:gs>
          </a:gsLst>
          <a:lin ang="108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87624" y="504056"/>
            <a:ext cx="7488832" cy="620688"/>
          </a:xfrm>
        </p:spPr>
        <p:txBody>
          <a:bodyPr>
            <a:noAutofit/>
          </a:bodyPr>
          <a:lstStyle/>
          <a:p>
            <a:pPr marL="0" indent="0"/>
            <a:r>
              <a:rPr lang="es-EC" sz="4000" b="1" smtClean="0">
                <a:latin typeface="Eras Medium ITC" pitchFamily="34" charset="0"/>
              </a:rPr>
              <a:t>Análisis de resultados del ruteo</a:t>
            </a:r>
            <a:endParaRPr lang="es-ES" sz="4000" b="1" dirty="0" smtClean="0">
              <a:latin typeface="Eras Medium ITC" pitchFamily="34" charset="0"/>
            </a:endParaRPr>
          </a:p>
        </p:txBody>
      </p:sp>
      <p:cxnSp>
        <p:nvCxnSpPr>
          <p:cNvPr id="9" name="8 Conector recto"/>
          <p:cNvCxnSpPr/>
          <p:nvPr/>
        </p:nvCxnSpPr>
        <p:spPr>
          <a:xfrm flipH="1" flipV="1">
            <a:off x="1331640" y="1196752"/>
            <a:ext cx="7128792" cy="1"/>
          </a:xfrm>
          <a:prstGeom prst="line">
            <a:avLst/>
          </a:prstGeom>
        </p:spPr>
        <p:style>
          <a:lnRef idx="3">
            <a:schemeClr val="accent6"/>
          </a:lnRef>
          <a:fillRef idx="0">
            <a:schemeClr val="accent6"/>
          </a:fillRef>
          <a:effectRef idx="2">
            <a:schemeClr val="accent6"/>
          </a:effectRef>
          <a:fontRef idx="minor">
            <a:schemeClr val="tx1"/>
          </a:fontRef>
        </p:style>
      </p:cxnSp>
      <p:pic>
        <p:nvPicPr>
          <p:cNvPr id="11" name="Picture 3" descr="E:\Allan\Mis imágenes\logoESPO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922" t="6579" r="41974" b="6250"/>
          <a:stretch/>
        </p:blipFill>
        <p:spPr bwMode="auto">
          <a:xfrm flipH="1">
            <a:off x="459959" y="1844824"/>
            <a:ext cx="3987883" cy="4428000"/>
          </a:xfrm>
          <a:prstGeom prst="rect">
            <a:avLst/>
          </a:prstGeom>
          <a:noFill/>
          <a:ln w="2857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642" t="4792" r="37894" b="3508"/>
          <a:stretch/>
        </p:blipFill>
        <p:spPr bwMode="auto">
          <a:xfrm flipH="1">
            <a:off x="4687173" y="1844824"/>
            <a:ext cx="4061291" cy="4428000"/>
          </a:xfrm>
          <a:prstGeom prst="rect">
            <a:avLst/>
          </a:prstGeom>
          <a:noFill/>
          <a:ln w="2857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Título"/>
          <p:cNvSpPr txBox="1">
            <a:spLocks/>
          </p:cNvSpPr>
          <p:nvPr/>
        </p:nvSpPr>
        <p:spPr>
          <a:xfrm>
            <a:off x="2571259" y="1844824"/>
            <a:ext cx="1856725" cy="39985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800" b="1" dirty="0" smtClean="0">
                <a:latin typeface="Eras Medium ITC" pitchFamily="34" charset="0"/>
              </a:rPr>
              <a:t>VMC=181,02 Km</a:t>
            </a:r>
            <a:endParaRPr lang="es-ES" sz="1800" dirty="0"/>
          </a:p>
        </p:txBody>
      </p:sp>
      <p:sp>
        <p:nvSpPr>
          <p:cNvPr id="8" name="3 Título"/>
          <p:cNvSpPr txBox="1">
            <a:spLocks/>
          </p:cNvSpPr>
          <p:nvPr/>
        </p:nvSpPr>
        <p:spPr>
          <a:xfrm>
            <a:off x="6891739" y="1844824"/>
            <a:ext cx="1856725" cy="39985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800" b="1" dirty="0" smtClean="0">
                <a:latin typeface="Eras Medium ITC" pitchFamily="34" charset="0"/>
              </a:rPr>
              <a:t>RS=150,13 Km</a:t>
            </a:r>
            <a:endParaRPr lang="es-ES" sz="1800" dirty="0"/>
          </a:p>
        </p:txBody>
      </p:sp>
    </p:spTree>
    <p:extLst>
      <p:ext uri="{BB962C8B-B14F-4D97-AF65-F5344CB8AC3E}">
        <p14:creationId xmlns:p14="http://schemas.microsoft.com/office/powerpoint/2010/main" val="2227974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15816" y="256271"/>
            <a:ext cx="3491880" cy="908720"/>
          </a:xfrm>
        </p:spPr>
        <p:txBody>
          <a:bodyPr>
            <a:noAutofit/>
          </a:bodyPr>
          <a:lstStyle/>
          <a:p>
            <a:pPr algn="r"/>
            <a:r>
              <a:rPr lang="es-ES" b="1" dirty="0" smtClean="0">
                <a:latin typeface="Eras Medium ITC" pitchFamily="34" charset="0"/>
              </a:rPr>
              <a:t>Conclusiones  </a:t>
            </a:r>
            <a:endParaRPr lang="es-ES" b="1" dirty="0">
              <a:latin typeface="Eras Medium ITC" pitchFamily="34" charset="0"/>
            </a:endParaRPr>
          </a:p>
        </p:txBody>
      </p:sp>
      <p:cxnSp>
        <p:nvCxnSpPr>
          <p:cNvPr id="9" name="8 Conector recto"/>
          <p:cNvCxnSpPr/>
          <p:nvPr/>
        </p:nvCxnSpPr>
        <p:spPr>
          <a:xfrm>
            <a:off x="1419399" y="1304631"/>
            <a:ext cx="6696744" cy="0"/>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539553" y="1844824"/>
            <a:ext cx="6408711"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dirty="0" smtClean="0">
                <a:latin typeface="Eras Medium ITC" pitchFamily="34" charset="0"/>
              </a:rPr>
              <a:t>El </a:t>
            </a:r>
            <a:r>
              <a:rPr lang="es-ES" dirty="0">
                <a:latin typeface="Eras Medium ITC" pitchFamily="34" charset="0"/>
              </a:rPr>
              <a:t>vehículo que obtuvo la mayor puntuación fue la furgoneta </a:t>
            </a:r>
            <a:r>
              <a:rPr lang="es-ES" b="1" dirty="0">
                <a:latin typeface="Eras Medium ITC" pitchFamily="34" charset="0"/>
              </a:rPr>
              <a:t>KIA-PREGIO</a:t>
            </a:r>
            <a:r>
              <a:rPr lang="es-ES" dirty="0">
                <a:latin typeface="Eras Medium ITC" pitchFamily="34" charset="0"/>
              </a:rPr>
              <a:t> con una puntuación total de </a:t>
            </a:r>
            <a:r>
              <a:rPr lang="es-ES" b="1" dirty="0">
                <a:latin typeface="Eras Medium ITC" pitchFamily="34" charset="0"/>
              </a:rPr>
              <a:t>8.90</a:t>
            </a:r>
            <a:r>
              <a:rPr lang="es-ES" dirty="0">
                <a:latin typeface="Eras Medium ITC" pitchFamily="34" charset="0"/>
              </a:rPr>
              <a:t>, seguido de la furgoneta </a:t>
            </a:r>
            <a:r>
              <a:rPr lang="es-ES" b="1" dirty="0">
                <a:latin typeface="Eras Medium ITC" pitchFamily="34" charset="0"/>
              </a:rPr>
              <a:t>Hyundai-H1</a:t>
            </a:r>
            <a:r>
              <a:rPr lang="es-ES" dirty="0">
                <a:latin typeface="Eras Medium ITC" pitchFamily="34" charset="0"/>
              </a:rPr>
              <a:t> con una puntuación de </a:t>
            </a:r>
            <a:r>
              <a:rPr lang="es-ES" b="1" dirty="0">
                <a:latin typeface="Eras Medium ITC" pitchFamily="34" charset="0"/>
              </a:rPr>
              <a:t>8.30</a:t>
            </a:r>
            <a:r>
              <a:rPr lang="es-ES" dirty="0">
                <a:latin typeface="Eras Medium ITC" pitchFamily="34" charset="0"/>
              </a:rPr>
              <a:t> y en último lugar la furgoneta </a:t>
            </a:r>
            <a:r>
              <a:rPr lang="es-ES" b="1" dirty="0">
                <a:latin typeface="Eras Medium ITC" pitchFamily="34" charset="0"/>
              </a:rPr>
              <a:t>Chevrolet-VAN N200 </a:t>
            </a:r>
            <a:r>
              <a:rPr lang="es-ES" dirty="0">
                <a:latin typeface="Eras Medium ITC" pitchFamily="34" charset="0"/>
              </a:rPr>
              <a:t>con una puntuación de </a:t>
            </a:r>
            <a:r>
              <a:rPr lang="es-ES" b="1" dirty="0">
                <a:latin typeface="Eras Medium ITC" pitchFamily="34" charset="0"/>
              </a:rPr>
              <a:t>7.68</a:t>
            </a:r>
            <a:r>
              <a:rPr lang="es-ES" dirty="0">
                <a:latin typeface="Eras Medium ITC" pitchFamily="34" charset="0"/>
              </a:rPr>
              <a:t>.</a:t>
            </a:r>
            <a:endParaRPr lang="es-EC" dirty="0">
              <a:latin typeface="Eras Medium ITC" pitchFamily="34" charset="0"/>
            </a:endParaRPr>
          </a:p>
        </p:txBody>
      </p:sp>
      <p:sp>
        <p:nvSpPr>
          <p:cNvPr id="7" name="6 Rectángulo"/>
          <p:cNvSpPr/>
          <p:nvPr/>
        </p:nvSpPr>
        <p:spPr>
          <a:xfrm>
            <a:off x="2339752" y="3585790"/>
            <a:ext cx="6380580"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S" dirty="0">
                <a:latin typeface="Eras Medium ITC" pitchFamily="34" charset="0"/>
              </a:rPr>
              <a:t>Un vez ejecutadas las distintas iteraciones se encontró que el número promedio de kilómetros recorridos por día y por ruta es </a:t>
            </a:r>
            <a:r>
              <a:rPr lang="es-ES" b="1" dirty="0">
                <a:latin typeface="Eras Medium ITC" pitchFamily="34" charset="0"/>
              </a:rPr>
              <a:t>71.91 Km</a:t>
            </a:r>
            <a:r>
              <a:rPr lang="es-ES" dirty="0">
                <a:latin typeface="Eras Medium ITC" pitchFamily="34" charset="0"/>
              </a:rPr>
              <a:t>, considerando únicamente el </a:t>
            </a:r>
            <a:r>
              <a:rPr lang="es-ES" b="1" dirty="0">
                <a:latin typeface="Eras Medium ITC" pitchFamily="34" charset="0"/>
              </a:rPr>
              <a:t>recorrido de la madrugada</a:t>
            </a:r>
            <a:r>
              <a:rPr lang="es-ES" dirty="0" smtClean="0">
                <a:latin typeface="Eras Medium ITC" pitchFamily="34" charset="0"/>
              </a:rPr>
              <a:t>.</a:t>
            </a:r>
            <a:endParaRPr lang="es-EC" dirty="0">
              <a:latin typeface="Eras Medium ITC" pitchFamily="34" charset="0"/>
            </a:endParaRPr>
          </a:p>
        </p:txBody>
      </p:sp>
      <p:sp>
        <p:nvSpPr>
          <p:cNvPr id="8" name="7 Rectángulo"/>
          <p:cNvSpPr/>
          <p:nvPr/>
        </p:nvSpPr>
        <p:spPr>
          <a:xfrm>
            <a:off x="539553" y="5097958"/>
            <a:ext cx="6408711"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dirty="0" smtClean="0">
                <a:latin typeface="Eras Medium ITC" pitchFamily="34" charset="0"/>
              </a:rPr>
              <a:t>La </a:t>
            </a:r>
            <a:r>
              <a:rPr lang="es-ES" dirty="0">
                <a:latin typeface="Eras Medium ITC" pitchFamily="34" charset="0"/>
              </a:rPr>
              <a:t>distancia promedio bajo el criterio de solución del </a:t>
            </a:r>
            <a:r>
              <a:rPr lang="es-ES" b="1" dirty="0">
                <a:latin typeface="Eras Medium ITC" pitchFamily="34" charset="0"/>
              </a:rPr>
              <a:t>vecino más cercano</a:t>
            </a:r>
            <a:r>
              <a:rPr lang="es-ES" dirty="0">
                <a:latin typeface="Eras Medium ITC" pitchFamily="34" charset="0"/>
              </a:rPr>
              <a:t> por día por las dos </a:t>
            </a:r>
            <a:r>
              <a:rPr lang="es-ES" dirty="0" smtClean="0">
                <a:latin typeface="Eras Medium ITC" pitchFamily="34" charset="0"/>
              </a:rPr>
              <a:t>rutas es </a:t>
            </a:r>
            <a:r>
              <a:rPr lang="es-ES" b="1" dirty="0">
                <a:latin typeface="Eras Medium ITC" pitchFamily="34" charset="0"/>
              </a:rPr>
              <a:t>160.03 Km </a:t>
            </a:r>
            <a:r>
              <a:rPr lang="es-ES" dirty="0">
                <a:latin typeface="Eras Medium ITC" pitchFamily="34" charset="0"/>
              </a:rPr>
              <a:t>y la distancia promedio utilizando la </a:t>
            </a:r>
            <a:r>
              <a:rPr lang="es-ES" dirty="0" err="1">
                <a:latin typeface="Eras Medium ITC" pitchFamily="34" charset="0"/>
              </a:rPr>
              <a:t>metaheurística</a:t>
            </a:r>
            <a:r>
              <a:rPr lang="es-ES" dirty="0">
                <a:latin typeface="Eras Medium ITC" pitchFamily="34" charset="0"/>
              </a:rPr>
              <a:t> del </a:t>
            </a:r>
            <a:r>
              <a:rPr lang="es-ES" b="1" dirty="0">
                <a:latin typeface="Eras Medium ITC" pitchFamily="34" charset="0"/>
              </a:rPr>
              <a:t>recocido simulado </a:t>
            </a:r>
            <a:r>
              <a:rPr lang="es-ES" dirty="0" smtClean="0">
                <a:latin typeface="Eras Medium ITC" pitchFamily="34" charset="0"/>
              </a:rPr>
              <a:t>tiene </a:t>
            </a:r>
            <a:r>
              <a:rPr lang="es-ES" dirty="0">
                <a:latin typeface="Eras Medium ITC" pitchFamily="34" charset="0"/>
              </a:rPr>
              <a:t>un valor de </a:t>
            </a:r>
            <a:r>
              <a:rPr lang="es-ES" b="1" dirty="0">
                <a:latin typeface="Eras Medium ITC" pitchFamily="34" charset="0"/>
              </a:rPr>
              <a:t>143.12 Km</a:t>
            </a:r>
          </a:p>
        </p:txBody>
      </p:sp>
      <p:pic>
        <p:nvPicPr>
          <p:cNvPr id="14338" name="Picture 2" descr="C:\Documents and Settings\Allan\Configuración local\Archivos temporales de Internet\Content.IE5\CPA30PYN\MP9004014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575322"/>
            <a:ext cx="1833461" cy="1210797"/>
          </a:xfrm>
          <a:prstGeom prst="rect">
            <a:avLst/>
          </a:prstGeom>
          <a:noFill/>
          <a:ln w="28575">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4339" name="Picture 3" descr="C:\Documents and Settings\Allan\Configuración local\Archivos temporales de Internet\Content.IE5\S567WXIN\MC9003825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1753" y="1844824"/>
            <a:ext cx="1428580" cy="1428580"/>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4205" t="45775" r="37826" b="26057"/>
          <a:stretch/>
        </p:blipFill>
        <p:spPr bwMode="auto">
          <a:xfrm>
            <a:off x="7282030" y="5017130"/>
            <a:ext cx="1448025" cy="1361983"/>
          </a:xfrm>
          <a:prstGeom prst="rect">
            <a:avLst/>
          </a:prstGeom>
          <a:noFill/>
          <a:ln w="381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538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15816" y="256271"/>
            <a:ext cx="3491880" cy="908720"/>
          </a:xfrm>
        </p:spPr>
        <p:txBody>
          <a:bodyPr>
            <a:noAutofit/>
          </a:bodyPr>
          <a:lstStyle/>
          <a:p>
            <a:pPr algn="r"/>
            <a:r>
              <a:rPr lang="es-ES" b="1" dirty="0" smtClean="0">
                <a:latin typeface="Eras Medium ITC" pitchFamily="34" charset="0"/>
              </a:rPr>
              <a:t>Conclusiones  </a:t>
            </a:r>
            <a:endParaRPr lang="es-ES" b="1" dirty="0">
              <a:latin typeface="Eras Medium ITC" pitchFamily="34" charset="0"/>
            </a:endParaRPr>
          </a:p>
        </p:txBody>
      </p:sp>
      <p:cxnSp>
        <p:nvCxnSpPr>
          <p:cNvPr id="9" name="8 Conector recto"/>
          <p:cNvCxnSpPr/>
          <p:nvPr/>
        </p:nvCxnSpPr>
        <p:spPr>
          <a:xfrm>
            <a:off x="1419399" y="1304631"/>
            <a:ext cx="6696744" cy="0"/>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39552" y="2062589"/>
            <a:ext cx="792088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S" dirty="0">
                <a:solidFill>
                  <a:sysClr val="windowText" lastClr="000000"/>
                </a:solidFill>
                <a:latin typeface="Eras Medium ITC" pitchFamily="34" charset="0"/>
              </a:rPr>
              <a:t>Dentro de la función de costos de transporte el parámetro que eleva el valor del servicio es el </a:t>
            </a:r>
            <a:r>
              <a:rPr lang="es-ES" b="1" dirty="0">
                <a:solidFill>
                  <a:sysClr val="windowText" lastClr="000000"/>
                </a:solidFill>
                <a:latin typeface="Eras Medium ITC" pitchFamily="34" charset="0"/>
              </a:rPr>
              <a:t>costo fijo </a:t>
            </a:r>
            <a:r>
              <a:rPr lang="es-ES" dirty="0">
                <a:solidFill>
                  <a:sysClr val="windowText" lastClr="000000"/>
                </a:solidFill>
                <a:latin typeface="Eras Medium ITC" pitchFamily="34" charset="0"/>
              </a:rPr>
              <a:t>el cual es </a:t>
            </a:r>
            <a:r>
              <a:rPr lang="es-ES" b="1" dirty="0">
                <a:solidFill>
                  <a:sysClr val="windowText" lastClr="000000"/>
                </a:solidFill>
                <a:latin typeface="Eras Medium ITC" pitchFamily="34" charset="0"/>
              </a:rPr>
              <a:t>$</a:t>
            </a:r>
            <a:r>
              <a:rPr lang="es-EC" b="1" dirty="0">
                <a:solidFill>
                  <a:sysClr val="windowText" lastClr="000000"/>
                </a:solidFill>
                <a:latin typeface="Eras Medium ITC" pitchFamily="34" charset="0"/>
              </a:rPr>
              <a:t>1,317.84 </a:t>
            </a:r>
            <a:r>
              <a:rPr lang="es-ES" dirty="0">
                <a:solidFill>
                  <a:sysClr val="windowText" lastClr="000000"/>
                </a:solidFill>
                <a:latin typeface="Eras Medium ITC" pitchFamily="34" charset="0"/>
              </a:rPr>
              <a:t>mensual</a:t>
            </a:r>
            <a:r>
              <a:rPr lang="es-ES" dirty="0" smtClean="0">
                <a:solidFill>
                  <a:sysClr val="windowText" lastClr="000000"/>
                </a:solidFill>
                <a:latin typeface="Eras Medium ITC" pitchFamily="34" charset="0"/>
              </a:rPr>
              <a:t>.</a:t>
            </a:r>
            <a:endParaRPr lang="es-EC" dirty="0">
              <a:solidFill>
                <a:sysClr val="windowText" lastClr="000000"/>
              </a:solidFill>
              <a:latin typeface="Eras Medium ITC" pitchFamily="34" charset="0"/>
            </a:endParaRPr>
          </a:p>
        </p:txBody>
      </p:sp>
      <p:graphicFrame>
        <p:nvGraphicFramePr>
          <p:cNvPr id="12" name="11 Tabla"/>
          <p:cNvGraphicFramePr>
            <a:graphicFrameLocks noGrp="1"/>
          </p:cNvGraphicFramePr>
          <p:nvPr>
            <p:extLst>
              <p:ext uri="{D42A27DB-BD31-4B8C-83A1-F6EECF244321}">
                <p14:modId xmlns:p14="http://schemas.microsoft.com/office/powerpoint/2010/main" val="4238733510"/>
              </p:ext>
            </p:extLst>
          </p:nvPr>
        </p:nvGraphicFramePr>
        <p:xfrm>
          <a:off x="720029" y="3212976"/>
          <a:ext cx="7631936" cy="932243"/>
        </p:xfrm>
        <a:graphic>
          <a:graphicData uri="http://schemas.openxmlformats.org/drawingml/2006/table">
            <a:tbl>
              <a:tblPr firstRow="1" firstCol="1" bandRow="1">
                <a:tableStyleId>{5202B0CA-FC54-4496-8BCA-5EF66A818D29}</a:tableStyleId>
              </a:tblPr>
              <a:tblGrid>
                <a:gridCol w="936104"/>
                <a:gridCol w="936104"/>
                <a:gridCol w="1524167"/>
                <a:gridCol w="1307308"/>
                <a:gridCol w="1771530"/>
                <a:gridCol w="1156723"/>
              </a:tblGrid>
              <a:tr h="417376">
                <a:tc>
                  <a:txBody>
                    <a:bodyPr/>
                    <a:lstStyle/>
                    <a:p>
                      <a:pPr marL="0" algn="ctr" defTabSz="914400" rtl="0" eaLnBrk="1" latinLnBrk="0" hangingPunct="1">
                        <a:lnSpc>
                          <a:spcPct val="100000"/>
                        </a:lnSpc>
                        <a:spcAft>
                          <a:spcPts val="0"/>
                        </a:spcAft>
                      </a:pPr>
                      <a:r>
                        <a:rPr lang="es-ES" sz="1400" kern="1200" dirty="0">
                          <a:effectLst/>
                        </a:rPr>
                        <a:t>Costo Actual </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dirty="0">
                          <a:effectLst/>
                        </a:rPr>
                        <a:t>Costo Mejorado </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dirty="0">
                          <a:effectLst/>
                        </a:rPr>
                        <a:t>Personas Transportadas Diariamente</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dirty="0">
                          <a:effectLst/>
                        </a:rPr>
                        <a:t>Costo Actual Por Persona </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a:effectLst/>
                        </a:rPr>
                        <a:t>Costo Mejorado Por Persona </a:t>
                      </a:r>
                      <a:endParaRPr lang="es-EC" sz="1400" kern="120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a:effectLst/>
                        </a:rPr>
                        <a:t>Ahorro </a:t>
                      </a:r>
                      <a:endParaRPr lang="es-EC" sz="1400" kern="120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2163">
                <a:tc>
                  <a:txBody>
                    <a:bodyPr/>
                    <a:lstStyle/>
                    <a:p>
                      <a:pPr marL="0" algn="ctr" defTabSz="914400" rtl="0" eaLnBrk="1" latinLnBrk="0" hangingPunct="1">
                        <a:lnSpc>
                          <a:spcPct val="100000"/>
                        </a:lnSpc>
                        <a:spcAft>
                          <a:spcPts val="0"/>
                        </a:spcAft>
                      </a:pPr>
                      <a:r>
                        <a:rPr lang="es-ES" sz="1400" kern="1200">
                          <a:effectLst/>
                        </a:rPr>
                        <a:t>$ 3,720.00</a:t>
                      </a:r>
                      <a:endParaRPr lang="es-EC" sz="1400" kern="120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a:effectLst/>
                        </a:rPr>
                        <a:t>$ 3,569.67</a:t>
                      </a:r>
                      <a:endParaRPr lang="es-EC" sz="1400" kern="120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dirty="0">
                          <a:effectLst/>
                        </a:rPr>
                        <a:t>32</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dirty="0">
                          <a:effectLst/>
                        </a:rPr>
                        <a:t>$ 116.25</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dirty="0">
                          <a:effectLst/>
                        </a:rPr>
                        <a:t>$ 111.55</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dirty="0">
                          <a:effectLst/>
                        </a:rPr>
                        <a:t>4.04%</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1098958532"/>
              </p:ext>
            </p:extLst>
          </p:nvPr>
        </p:nvGraphicFramePr>
        <p:xfrm>
          <a:off x="683568" y="4437112"/>
          <a:ext cx="7704857" cy="965765"/>
        </p:xfrm>
        <a:graphic>
          <a:graphicData uri="http://schemas.openxmlformats.org/drawingml/2006/table">
            <a:tbl>
              <a:tblPr firstRow="1" firstCol="1" bandRow="1">
                <a:tableStyleId>{5202B0CA-FC54-4496-8BCA-5EF66A818D29}</a:tableStyleId>
              </a:tblPr>
              <a:tblGrid>
                <a:gridCol w="927437"/>
                <a:gridCol w="998778"/>
                <a:gridCol w="1502611"/>
                <a:gridCol w="1319799"/>
                <a:gridCol w="1788457"/>
                <a:gridCol w="1167775"/>
              </a:tblGrid>
              <a:tr h="568097">
                <a:tc>
                  <a:txBody>
                    <a:bodyPr/>
                    <a:lstStyle/>
                    <a:p>
                      <a:pPr marL="0" algn="ctr" defTabSz="914400" rtl="0" eaLnBrk="1" latinLnBrk="0" hangingPunct="1">
                        <a:lnSpc>
                          <a:spcPct val="100000"/>
                        </a:lnSpc>
                        <a:spcAft>
                          <a:spcPts val="0"/>
                        </a:spcAft>
                      </a:pPr>
                      <a:r>
                        <a:rPr lang="es-ES" sz="1400" kern="1200" dirty="0">
                          <a:effectLst/>
                        </a:rPr>
                        <a:t>Costo Actual</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dirty="0">
                          <a:effectLst/>
                        </a:rPr>
                        <a:t>Costo Mejorado</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dirty="0">
                          <a:effectLst/>
                        </a:rPr>
                        <a:t>Personas Transportadas</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dirty="0">
                          <a:effectLst/>
                        </a:rPr>
                        <a:t>Costo Actual Por Persona</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a:effectLst/>
                        </a:rPr>
                        <a:t>Costo Mejorado Por Persona</a:t>
                      </a:r>
                      <a:endParaRPr lang="es-EC" sz="1400" kern="120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a:effectLst/>
                        </a:rPr>
                        <a:t>Ahorro</a:t>
                      </a:r>
                      <a:endParaRPr lang="es-EC" sz="1400" kern="120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7668">
                <a:tc>
                  <a:txBody>
                    <a:bodyPr/>
                    <a:lstStyle/>
                    <a:p>
                      <a:pPr marL="0" algn="ctr" defTabSz="914400" rtl="0" eaLnBrk="1" latinLnBrk="0" hangingPunct="1">
                        <a:lnSpc>
                          <a:spcPct val="100000"/>
                        </a:lnSpc>
                        <a:spcAft>
                          <a:spcPts val="0"/>
                        </a:spcAft>
                      </a:pPr>
                      <a:r>
                        <a:rPr lang="es-ES" sz="1400" kern="1200">
                          <a:effectLst/>
                        </a:rPr>
                        <a:t>$ 3,720.00</a:t>
                      </a:r>
                      <a:endParaRPr lang="es-EC" sz="1400" kern="120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a:effectLst/>
                        </a:rPr>
                        <a:t>$ 2,795.32</a:t>
                      </a:r>
                      <a:endParaRPr lang="es-EC" sz="1400" kern="120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dirty="0">
                          <a:effectLst/>
                        </a:rPr>
                        <a:t>32</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dirty="0">
                          <a:effectLst/>
                        </a:rPr>
                        <a:t>$ 116.25</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dirty="0">
                          <a:effectLst/>
                        </a:rPr>
                        <a:t>$ 87.35</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400" kern="1200" dirty="0">
                          <a:effectLst/>
                        </a:rPr>
                        <a:t>24.86%</a:t>
                      </a:r>
                      <a:endParaRPr lang="es-EC" sz="1400" kern="1200" dirty="0">
                        <a:solidFill>
                          <a:schemeClr val="dk1"/>
                        </a:solidFill>
                        <a:effectLst/>
                        <a:latin typeface="+mn-lt"/>
                        <a:ea typeface="+mn-ea"/>
                        <a:cs typeface="+mn-cs"/>
                      </a:endParaRPr>
                    </a:p>
                  </a:txBody>
                  <a:tcPr marL="49919" marR="499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93289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256271"/>
            <a:ext cx="4896544" cy="908720"/>
          </a:xfrm>
        </p:spPr>
        <p:txBody>
          <a:bodyPr>
            <a:noAutofit/>
          </a:bodyPr>
          <a:lstStyle/>
          <a:p>
            <a:pPr algn="r"/>
            <a:r>
              <a:rPr lang="es-ES" b="1" dirty="0" smtClean="0">
                <a:latin typeface="Eras Medium ITC" pitchFamily="34" charset="0"/>
              </a:rPr>
              <a:t>Recomendaciones  </a:t>
            </a:r>
            <a:endParaRPr lang="es-ES" b="1" dirty="0">
              <a:latin typeface="Eras Medium ITC" pitchFamily="34" charset="0"/>
            </a:endParaRPr>
          </a:p>
        </p:txBody>
      </p:sp>
      <p:cxnSp>
        <p:nvCxnSpPr>
          <p:cNvPr id="9" name="8 Conector recto"/>
          <p:cNvCxnSpPr/>
          <p:nvPr/>
        </p:nvCxnSpPr>
        <p:spPr>
          <a:xfrm>
            <a:off x="1419399" y="1304631"/>
            <a:ext cx="6696744" cy="0"/>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792828" y="1700808"/>
            <a:ext cx="7877001" cy="163121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sz="2000" dirty="0"/>
              <a:t>Basados en el estudio de mercado exploratorio se sugiere al “OPL CLIENTE” que la furgoneta </a:t>
            </a:r>
            <a:r>
              <a:rPr lang="es-ES" sz="2000" b="1" dirty="0"/>
              <a:t>KIA-PREGIO</a:t>
            </a:r>
            <a:r>
              <a:rPr lang="es-ES" sz="2000" dirty="0"/>
              <a:t> con una </a:t>
            </a:r>
            <a:r>
              <a:rPr lang="es-ES" sz="2000" dirty="0">
                <a:latin typeface="Eras Medium ITC" pitchFamily="34" charset="0"/>
              </a:rPr>
              <a:t>capacidad</a:t>
            </a:r>
            <a:r>
              <a:rPr lang="es-ES" sz="2000" dirty="0"/>
              <a:t> de </a:t>
            </a:r>
            <a:r>
              <a:rPr lang="es-ES" sz="2000" dirty="0" smtClean="0"/>
              <a:t>17 </a:t>
            </a:r>
            <a:r>
              <a:rPr lang="es-ES" sz="2000" dirty="0"/>
              <a:t>pasajeros, es el vehículo </a:t>
            </a:r>
            <a:r>
              <a:rPr lang="es-ES" sz="2000" dirty="0" smtClean="0"/>
              <a:t>recomendado </a:t>
            </a:r>
            <a:r>
              <a:rPr lang="es-ES" sz="2000" dirty="0"/>
              <a:t>para realizar </a:t>
            </a:r>
            <a:r>
              <a:rPr lang="es-ES" sz="2000" dirty="0" smtClean="0"/>
              <a:t>el traslado del </a:t>
            </a:r>
            <a:r>
              <a:rPr lang="es-ES" sz="2000" dirty="0"/>
              <a:t>personal, considerando las opciones del mercado que fueron analizadas en este proyecto.</a:t>
            </a:r>
          </a:p>
        </p:txBody>
      </p:sp>
      <p:graphicFrame>
        <p:nvGraphicFramePr>
          <p:cNvPr id="6" name="5 Tabla"/>
          <p:cNvGraphicFramePr>
            <a:graphicFrameLocks noGrp="1"/>
          </p:cNvGraphicFramePr>
          <p:nvPr>
            <p:extLst>
              <p:ext uri="{D42A27DB-BD31-4B8C-83A1-F6EECF244321}">
                <p14:modId xmlns:p14="http://schemas.microsoft.com/office/powerpoint/2010/main" val="3239223438"/>
              </p:ext>
            </p:extLst>
          </p:nvPr>
        </p:nvGraphicFramePr>
        <p:xfrm>
          <a:off x="799455" y="4230198"/>
          <a:ext cx="3033410" cy="1524000"/>
        </p:xfrm>
        <a:graphic>
          <a:graphicData uri="http://schemas.openxmlformats.org/drawingml/2006/table">
            <a:tbl>
              <a:tblPr firstRow="1" firstCol="1" bandRow="1">
                <a:tableStyleId>{5202B0CA-FC54-4496-8BCA-5EF66A818D29}</a:tableStyleId>
              </a:tblPr>
              <a:tblGrid>
                <a:gridCol w="1881282"/>
                <a:gridCol w="1152128"/>
              </a:tblGrid>
              <a:tr h="195358">
                <a:tc>
                  <a:txBody>
                    <a:bodyPr/>
                    <a:lstStyle/>
                    <a:p>
                      <a:pPr marL="0" algn="ctr" defTabSz="914400" rtl="0" eaLnBrk="1" latinLnBrk="0" hangingPunct="1">
                        <a:lnSpc>
                          <a:spcPct val="100000"/>
                        </a:lnSpc>
                        <a:spcAft>
                          <a:spcPts val="0"/>
                        </a:spcAft>
                      </a:pPr>
                      <a:r>
                        <a:rPr lang="es-EC" sz="2000" kern="1200" dirty="0">
                          <a:effectLst/>
                        </a:rPr>
                        <a:t>MARCA</a:t>
                      </a:r>
                      <a:endParaRPr lang="es-EC" sz="2000" kern="1200" dirty="0">
                        <a:solidFill>
                          <a:schemeClr val="dk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a:effectLst/>
                        </a:rPr>
                        <a:t>KIA</a:t>
                      </a:r>
                      <a:endParaRPr lang="es-EC" sz="2000" kern="1200">
                        <a:solidFill>
                          <a:schemeClr val="dk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5358">
                <a:tc>
                  <a:txBody>
                    <a:bodyPr/>
                    <a:lstStyle/>
                    <a:p>
                      <a:pPr marL="0" algn="ctr" defTabSz="914400" rtl="0" eaLnBrk="1" latinLnBrk="0" hangingPunct="1">
                        <a:lnSpc>
                          <a:spcPct val="100000"/>
                        </a:lnSpc>
                        <a:spcAft>
                          <a:spcPts val="0"/>
                        </a:spcAft>
                      </a:pPr>
                      <a:r>
                        <a:rPr lang="es-EC" sz="2000" kern="1200" dirty="0">
                          <a:effectLst/>
                        </a:rPr>
                        <a:t>MODELO</a:t>
                      </a:r>
                      <a:endParaRPr lang="es-EC" sz="2000" kern="1200" dirty="0">
                        <a:solidFill>
                          <a:schemeClr val="dk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dirty="0">
                          <a:effectLst/>
                        </a:rPr>
                        <a:t>PREGIO</a:t>
                      </a:r>
                      <a:endParaRPr lang="es-EC" sz="2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5358">
                <a:tc>
                  <a:txBody>
                    <a:bodyPr/>
                    <a:lstStyle/>
                    <a:p>
                      <a:pPr marL="0" algn="ctr" defTabSz="914400" rtl="0" eaLnBrk="1" latinLnBrk="0" hangingPunct="1">
                        <a:lnSpc>
                          <a:spcPct val="100000"/>
                        </a:lnSpc>
                        <a:spcAft>
                          <a:spcPts val="0"/>
                        </a:spcAft>
                      </a:pPr>
                      <a:r>
                        <a:rPr lang="es-EC" sz="2000" kern="1200" dirty="0" smtClean="0">
                          <a:effectLst/>
                        </a:rPr>
                        <a:t>CAPACIDAD (</a:t>
                      </a:r>
                      <a:r>
                        <a:rPr lang="es-EC" sz="2000" kern="1200" dirty="0">
                          <a:effectLst/>
                        </a:rPr>
                        <a:t>PASAJEROS)</a:t>
                      </a:r>
                      <a:endParaRPr lang="es-EC" sz="2000" kern="1200" dirty="0">
                        <a:solidFill>
                          <a:schemeClr val="dk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dirty="0" smtClean="0">
                          <a:effectLst/>
                        </a:rPr>
                        <a:t>17</a:t>
                      </a:r>
                      <a:endParaRPr lang="es-EC" sz="2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5358">
                <a:tc>
                  <a:txBody>
                    <a:bodyPr/>
                    <a:lstStyle/>
                    <a:p>
                      <a:pPr marL="0" algn="ctr" defTabSz="914400" rtl="0" eaLnBrk="1" latinLnBrk="0" hangingPunct="1">
                        <a:lnSpc>
                          <a:spcPct val="100000"/>
                        </a:lnSpc>
                        <a:spcAft>
                          <a:spcPts val="0"/>
                        </a:spcAft>
                      </a:pPr>
                      <a:r>
                        <a:rPr lang="es-EC" sz="2000" kern="1200">
                          <a:effectLst/>
                        </a:rPr>
                        <a:t>CALIFICACION</a:t>
                      </a:r>
                      <a:endParaRPr lang="es-EC" sz="2000" kern="1200">
                        <a:solidFill>
                          <a:schemeClr val="dk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C" sz="2000" kern="1200" dirty="0">
                          <a:effectLst/>
                        </a:rPr>
                        <a:t>8.9</a:t>
                      </a:r>
                      <a:endParaRPr lang="es-EC" sz="2000"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pic>
        <p:nvPicPr>
          <p:cNvPr id="7" name="3 Imagen"/>
          <p:cNvPicPr>
            <a:picLocks noChangeAspect="1"/>
          </p:cNvPicPr>
          <p:nvPr/>
        </p:nvPicPr>
        <p:blipFill rotWithShape="1">
          <a:blip r:embed="rId3"/>
          <a:srcRect l="3007" t="3600" r="4350" b="26216"/>
          <a:stretch/>
        </p:blipFill>
        <p:spPr>
          <a:xfrm>
            <a:off x="4283968" y="3789040"/>
            <a:ext cx="4235116" cy="2406316"/>
          </a:xfrm>
          <a:prstGeom prst="rect">
            <a:avLst/>
          </a:prstGeom>
          <a:ln w="28575">
            <a:solidFill>
              <a:schemeClr val="accent6">
                <a:lumMod val="75000"/>
              </a:schemeClr>
            </a:solidFill>
          </a:ln>
        </p:spPr>
      </p:pic>
    </p:spTree>
    <p:extLst>
      <p:ext uri="{BB962C8B-B14F-4D97-AF65-F5344CB8AC3E}">
        <p14:creationId xmlns:p14="http://schemas.microsoft.com/office/powerpoint/2010/main" val="3451595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256271"/>
            <a:ext cx="4896544" cy="908720"/>
          </a:xfrm>
        </p:spPr>
        <p:txBody>
          <a:bodyPr>
            <a:noAutofit/>
          </a:bodyPr>
          <a:lstStyle/>
          <a:p>
            <a:pPr algn="r"/>
            <a:r>
              <a:rPr lang="es-ES" b="1" dirty="0" smtClean="0">
                <a:latin typeface="Eras Medium ITC" pitchFamily="34" charset="0"/>
              </a:rPr>
              <a:t>Recomendaciones  </a:t>
            </a:r>
            <a:endParaRPr lang="es-ES" b="1" dirty="0">
              <a:latin typeface="Eras Medium ITC" pitchFamily="34" charset="0"/>
            </a:endParaRPr>
          </a:p>
        </p:txBody>
      </p:sp>
      <p:cxnSp>
        <p:nvCxnSpPr>
          <p:cNvPr id="9" name="8 Conector recto"/>
          <p:cNvCxnSpPr/>
          <p:nvPr/>
        </p:nvCxnSpPr>
        <p:spPr>
          <a:xfrm>
            <a:off x="1419399" y="1304631"/>
            <a:ext cx="6696744" cy="0"/>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840993" y="1609923"/>
            <a:ext cx="7877001"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dirty="0">
                <a:latin typeface="Eras Medium ITC" pitchFamily="34" charset="0"/>
              </a:rPr>
              <a:t>Para cumplir con las normas legales de trabajo, las mismas que contemplan la obligatoriedad de tener dos días de descanso a la semana se recomienda </a:t>
            </a:r>
            <a:r>
              <a:rPr lang="es-ES" b="1" dirty="0">
                <a:latin typeface="Eras Medium ITC" pitchFamily="34" charset="0"/>
              </a:rPr>
              <a:t>contratar dos choferes por jornadas parciales </a:t>
            </a:r>
            <a:r>
              <a:rPr lang="es-ES" dirty="0" smtClean="0">
                <a:latin typeface="Eras Medium ITC" pitchFamily="34" charset="0"/>
              </a:rPr>
              <a:t>para </a:t>
            </a:r>
            <a:r>
              <a:rPr lang="es-ES" dirty="0">
                <a:latin typeface="Eras Medium ITC" pitchFamily="34" charset="0"/>
              </a:rPr>
              <a:t>cada furgoneta. Y distribuir sus horarios de acuerdo a las necesidades del “OPL CLIENTE</a:t>
            </a:r>
            <a:r>
              <a:rPr lang="es-ES" dirty="0" smtClean="0">
                <a:latin typeface="Eras Medium ITC" pitchFamily="34" charset="0"/>
              </a:rPr>
              <a:t>”.</a:t>
            </a:r>
            <a:endParaRPr lang="es-EC" dirty="0">
              <a:latin typeface="Eras Medium ITC" pitchFamily="34" charset="0"/>
            </a:endParaRPr>
          </a:p>
        </p:txBody>
      </p:sp>
      <p:sp>
        <p:nvSpPr>
          <p:cNvPr id="4" name="3 Rectángulo"/>
          <p:cNvSpPr/>
          <p:nvPr/>
        </p:nvSpPr>
        <p:spPr>
          <a:xfrm>
            <a:off x="843335" y="3009726"/>
            <a:ext cx="7876999"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dirty="0">
                <a:latin typeface="Eras Medium ITC" pitchFamily="34" charset="0"/>
              </a:rPr>
              <a:t>Para aplicar el modelo de costos el “OPL CLIENTE” debe </a:t>
            </a:r>
            <a:r>
              <a:rPr lang="es-ES" b="1" dirty="0">
                <a:latin typeface="Eras Medium ITC" pitchFamily="34" charset="0"/>
              </a:rPr>
              <a:t>establecer las distintas rutas </a:t>
            </a:r>
            <a:r>
              <a:rPr lang="es-ES" dirty="0">
                <a:latin typeface="Eras Medium ITC" pitchFamily="34" charset="0"/>
              </a:rPr>
              <a:t>que se realizarán en la madrugada durante un mes determinado. En base a estos resultados deberá calcular los kilómetros recorridos únicamente para la recolección del personal que labora en </a:t>
            </a:r>
            <a:r>
              <a:rPr lang="es-ES" dirty="0" smtClean="0">
                <a:latin typeface="Eras Medium ITC" pitchFamily="34" charset="0"/>
              </a:rPr>
              <a:t>ese horario. </a:t>
            </a:r>
            <a:endParaRPr lang="es-EC" dirty="0">
              <a:latin typeface="Eras Medium ITC" pitchFamily="34" charset="0"/>
            </a:endParaRPr>
          </a:p>
        </p:txBody>
      </p:sp>
      <p:sp>
        <p:nvSpPr>
          <p:cNvPr id="10" name="9 Rectángulo"/>
          <p:cNvSpPr/>
          <p:nvPr/>
        </p:nvSpPr>
        <p:spPr>
          <a:xfrm>
            <a:off x="840993" y="4665910"/>
            <a:ext cx="7879341"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S" dirty="0" smtClean="0">
                <a:latin typeface="Eras Medium ITC" pitchFamily="34" charset="0"/>
              </a:rPr>
              <a:t>Para los recorridos variables que se realicen durante el día se recomienda la utilización de un </a:t>
            </a:r>
            <a:r>
              <a:rPr lang="es-ES" b="1" dirty="0" smtClean="0">
                <a:latin typeface="Eras Medium ITC" pitchFamily="34" charset="0"/>
              </a:rPr>
              <a:t>GPS</a:t>
            </a:r>
            <a:r>
              <a:rPr lang="es-ES" dirty="0" smtClean="0">
                <a:latin typeface="Eras Medium ITC" pitchFamily="34" charset="0"/>
              </a:rPr>
              <a:t> para definir el kilometraje.</a:t>
            </a:r>
          </a:p>
        </p:txBody>
      </p:sp>
      <p:sp>
        <p:nvSpPr>
          <p:cNvPr id="8" name="7 Rectángulo"/>
          <p:cNvSpPr/>
          <p:nvPr/>
        </p:nvSpPr>
        <p:spPr>
          <a:xfrm>
            <a:off x="869123" y="5530006"/>
            <a:ext cx="787934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smtClean="0">
                <a:latin typeface="Eras Medium ITC" pitchFamily="34" charset="0"/>
              </a:rPr>
              <a:t>Para calcular el costo del servicio de transportación mensual por furgoneta, se deben </a:t>
            </a:r>
            <a:r>
              <a:rPr lang="es-ES" b="1" dirty="0" smtClean="0">
                <a:latin typeface="Eras Medium ITC" pitchFamily="34" charset="0"/>
              </a:rPr>
              <a:t>sumar los kilómetros recorridos en la madrugada y </a:t>
            </a:r>
            <a:r>
              <a:rPr lang="es-ES" dirty="0" smtClean="0">
                <a:latin typeface="Eras Medium ITC" pitchFamily="34" charset="0"/>
              </a:rPr>
              <a:t>los kilómetros recorridos </a:t>
            </a:r>
            <a:r>
              <a:rPr lang="es-ES" b="1" dirty="0" smtClean="0">
                <a:latin typeface="Eras Medium ITC" pitchFamily="34" charset="0"/>
              </a:rPr>
              <a:t>durante el día</a:t>
            </a:r>
            <a:r>
              <a:rPr lang="es-ES" dirty="0" smtClean="0">
                <a:latin typeface="Eras Medium ITC" pitchFamily="34" charset="0"/>
              </a:rPr>
              <a:t>, para cada furgoneta.</a:t>
            </a:r>
            <a:endParaRPr lang="es-EC" dirty="0">
              <a:latin typeface="Eras Medium ITC" pitchFamily="34" charset="0"/>
            </a:endParaRPr>
          </a:p>
        </p:txBody>
      </p:sp>
    </p:spTree>
    <p:extLst>
      <p:ext uri="{BB962C8B-B14F-4D97-AF65-F5344CB8AC3E}">
        <p14:creationId xmlns:p14="http://schemas.microsoft.com/office/powerpoint/2010/main" val="295811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1043608" y="3140968"/>
            <a:ext cx="1224136" cy="432048"/>
          </a:xfrm>
          <a:prstGeom prst="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p>
            <a:pPr algn="just">
              <a:spcBef>
                <a:spcPct val="20000"/>
              </a:spcBef>
              <a:buFont typeface="Arial" pitchFamily="34" charset="0"/>
              <a:buNone/>
            </a:pPr>
            <a:endParaRPr lang="es-EC" sz="2400" dirty="0">
              <a:ln w="76200">
                <a:solidFill>
                  <a:schemeClr val="tx1"/>
                </a:solidFill>
              </a:ln>
              <a:noFill/>
              <a:latin typeface="Eras Medium ITC" pitchFamily="34" charset="0"/>
            </a:endParaRPr>
          </a:p>
        </p:txBody>
      </p:sp>
      <p:sp>
        <p:nvSpPr>
          <p:cNvPr id="18" name="17 Rectángulo"/>
          <p:cNvSpPr/>
          <p:nvPr/>
        </p:nvSpPr>
        <p:spPr>
          <a:xfrm>
            <a:off x="1043608" y="3717032"/>
            <a:ext cx="1224136" cy="648072"/>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p>
            <a:pPr algn="just">
              <a:spcBef>
                <a:spcPct val="20000"/>
              </a:spcBef>
              <a:buFont typeface="Arial" pitchFamily="34" charset="0"/>
              <a:buNone/>
            </a:pPr>
            <a:endParaRPr lang="es-EC" sz="2400" dirty="0">
              <a:ln>
                <a:solidFill>
                  <a:srgbClr val="4C216D"/>
                </a:solidFill>
              </a:ln>
              <a:noFill/>
              <a:latin typeface="Eras Medium ITC" pitchFamily="34" charset="0"/>
            </a:endParaRPr>
          </a:p>
        </p:txBody>
      </p:sp>
      <p:sp>
        <p:nvSpPr>
          <p:cNvPr id="3" name="2 Marcador de contenido"/>
          <p:cNvSpPr>
            <a:spLocks noGrp="1"/>
          </p:cNvSpPr>
          <p:nvPr>
            <p:ph idx="1"/>
          </p:nvPr>
        </p:nvSpPr>
        <p:spPr>
          <a:xfrm>
            <a:off x="2699792" y="836712"/>
            <a:ext cx="1656184" cy="504056"/>
          </a:xfrm>
        </p:spPr>
        <p:txBody>
          <a:bodyPr>
            <a:noAutofit/>
          </a:bodyPr>
          <a:lstStyle/>
          <a:p>
            <a:pPr marL="0" indent="0" algn="ctr">
              <a:buNone/>
            </a:pPr>
            <a:r>
              <a:rPr lang="es-ES" sz="1800" b="1" dirty="0" smtClean="0">
                <a:latin typeface="Constantia" pitchFamily="18" charset="0"/>
              </a:rPr>
              <a:t>La empresa</a:t>
            </a:r>
          </a:p>
          <a:p>
            <a:pPr marL="0" indent="0" algn="ctr">
              <a:buNone/>
            </a:pPr>
            <a:r>
              <a:rPr lang="es-ES" sz="1800" b="1" dirty="0" smtClean="0">
                <a:latin typeface="Constantia" pitchFamily="18" charset="0"/>
              </a:rPr>
              <a:t>(OPL Cliente)</a:t>
            </a:r>
          </a:p>
        </p:txBody>
      </p: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239891" cy="1188000"/>
          </a:xfrm>
          <a:prstGeom prst="rect">
            <a:avLst/>
          </a:prstGeom>
          <a:noFill/>
          <a:effectLst/>
          <a:extLst/>
        </p:spPr>
      </p:pic>
      <p:sp>
        <p:nvSpPr>
          <p:cNvPr id="5" name="4 Abrir llave"/>
          <p:cNvSpPr/>
          <p:nvPr/>
        </p:nvSpPr>
        <p:spPr>
          <a:xfrm>
            <a:off x="4211960" y="404664"/>
            <a:ext cx="360040" cy="1584176"/>
          </a:xfrm>
          <a:prstGeom prst="leftBrace">
            <a:avLst>
              <a:gd name="adj1" fmla="val 8333"/>
              <a:gd name="adj2" fmla="val 49312"/>
            </a:avLst>
          </a:prstGeom>
          <a:ln w="38100"/>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s-EC"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2 Marcador de contenido"/>
          <p:cNvSpPr txBox="1">
            <a:spLocks/>
          </p:cNvSpPr>
          <p:nvPr/>
        </p:nvSpPr>
        <p:spPr>
          <a:xfrm>
            <a:off x="4595903" y="431989"/>
            <a:ext cx="4404590" cy="17008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C000"/>
              </a:buClr>
              <a:buFont typeface="Wingdings" pitchFamily="2" charset="2"/>
              <a:buChar char="Ø"/>
            </a:pPr>
            <a:r>
              <a:rPr lang="es-ES" sz="1400" b="1" dirty="0" smtClean="0">
                <a:latin typeface="Constantia" pitchFamily="18" charset="0"/>
              </a:rPr>
              <a:t>Industria alimenticia</a:t>
            </a:r>
          </a:p>
          <a:p>
            <a:pPr>
              <a:buClr>
                <a:srgbClr val="FFC000"/>
              </a:buClr>
              <a:buFont typeface="Wingdings" pitchFamily="2" charset="2"/>
              <a:buChar char="Ø"/>
            </a:pPr>
            <a:r>
              <a:rPr lang="es-ES" sz="1400" b="1" dirty="0" smtClean="0">
                <a:latin typeface="Constantia" pitchFamily="18" charset="0"/>
              </a:rPr>
              <a:t>Operador logístico y producción</a:t>
            </a:r>
          </a:p>
          <a:p>
            <a:pPr>
              <a:buClr>
                <a:srgbClr val="FFC000"/>
              </a:buClr>
              <a:buFont typeface="Wingdings" pitchFamily="2" charset="2"/>
              <a:buChar char="Ø"/>
            </a:pPr>
            <a:r>
              <a:rPr lang="es-ES" sz="1400" b="1" dirty="0" smtClean="0">
                <a:latin typeface="Constantia" pitchFamily="18" charset="0"/>
              </a:rPr>
              <a:t>Nivel 3PL</a:t>
            </a:r>
          </a:p>
          <a:p>
            <a:pPr>
              <a:buClr>
                <a:srgbClr val="FFC000"/>
              </a:buClr>
              <a:buFont typeface="Wingdings" pitchFamily="2" charset="2"/>
              <a:buChar char="Ø"/>
            </a:pPr>
            <a:r>
              <a:rPr lang="es-ES" sz="1400" b="1" dirty="0" smtClean="0">
                <a:latin typeface="Constantia" pitchFamily="18" charset="0"/>
              </a:rPr>
              <a:t>Centro de distribución para Región Costa</a:t>
            </a:r>
          </a:p>
          <a:p>
            <a:pPr>
              <a:buClr>
                <a:srgbClr val="FFC000"/>
              </a:buClr>
              <a:buFont typeface="Wingdings" pitchFamily="2" charset="2"/>
              <a:buChar char="Ø"/>
            </a:pPr>
            <a:r>
              <a:rPr lang="es-ES" sz="1400" b="1" dirty="0" smtClean="0">
                <a:latin typeface="Constantia" pitchFamily="18" charset="0"/>
              </a:rPr>
              <a:t>Horarios de labores </a:t>
            </a:r>
            <a:r>
              <a:rPr lang="es-ES" sz="1400" b="1" u="sng" dirty="0" smtClean="0">
                <a:latin typeface="Constantia" pitchFamily="18" charset="0"/>
              </a:rPr>
              <a:t>desde</a:t>
            </a:r>
            <a:r>
              <a:rPr lang="es-ES" sz="1400" b="1" dirty="0" smtClean="0">
                <a:latin typeface="Constantia" pitchFamily="18" charset="0"/>
              </a:rPr>
              <a:t> las 5 am</a:t>
            </a:r>
          </a:p>
          <a:p>
            <a:pPr>
              <a:buClr>
                <a:srgbClr val="FFC000"/>
              </a:buClr>
              <a:buFont typeface="Wingdings" pitchFamily="2" charset="2"/>
              <a:buChar char="Ø"/>
            </a:pPr>
            <a:r>
              <a:rPr lang="es-ES" sz="1400" b="1" dirty="0" smtClean="0">
                <a:latin typeface="Constantia" pitchFamily="18" charset="0"/>
              </a:rPr>
              <a:t>Transporte de personal subcontratado</a:t>
            </a:r>
          </a:p>
        </p:txBody>
      </p:sp>
      <p:grpSp>
        <p:nvGrpSpPr>
          <p:cNvPr id="16" name="15 Grupo"/>
          <p:cNvGrpSpPr/>
          <p:nvPr/>
        </p:nvGrpSpPr>
        <p:grpSpPr>
          <a:xfrm>
            <a:off x="5292080" y="2766734"/>
            <a:ext cx="3312368" cy="2016224"/>
            <a:chOff x="5142012" y="2766734"/>
            <a:chExt cx="3312368" cy="2016224"/>
          </a:xfrm>
        </p:grpSpPr>
        <p:sp>
          <p:nvSpPr>
            <p:cNvPr id="15" name="14 Explosión 2"/>
            <p:cNvSpPr/>
            <p:nvPr/>
          </p:nvSpPr>
          <p:spPr>
            <a:xfrm rot="1138157">
              <a:off x="5142012" y="2766734"/>
              <a:ext cx="3312368" cy="2016224"/>
            </a:xfrm>
            <a:prstGeom prst="irregularSeal2">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p:sp>
          <p:nvSpPr>
            <p:cNvPr id="12" name="2 Marcador de contenido"/>
            <p:cNvSpPr txBox="1">
              <a:spLocks/>
            </p:cNvSpPr>
            <p:nvPr/>
          </p:nvSpPr>
          <p:spPr>
            <a:xfrm>
              <a:off x="5580112" y="3429000"/>
              <a:ext cx="2232248" cy="792088"/>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S" sz="4000" b="1" dirty="0" smtClean="0">
                  <a:latin typeface="Eras Medium ITC" pitchFamily="34" charset="0"/>
                </a:rPr>
                <a:t>Altos costos de transporte de personal</a:t>
              </a:r>
            </a:p>
          </p:txBody>
        </p:sp>
      </p:grpSp>
      <p:pic>
        <p:nvPicPr>
          <p:cNvPr id="1027" name="Picture 3" descr="C:\Documents and Settings\Allan\Configuración local\Archivos temporales de Internet\Content.IE5\CH2RGP6F\MC9000892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189367"/>
            <a:ext cx="1837030" cy="1363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18 Tabla"/>
          <p:cNvGraphicFramePr>
            <a:graphicFrameLocks noGrp="1" noChangeAspect="1"/>
          </p:cNvGraphicFramePr>
          <p:nvPr>
            <p:extLst>
              <p:ext uri="{D42A27DB-BD31-4B8C-83A1-F6EECF244321}">
                <p14:modId xmlns:p14="http://schemas.microsoft.com/office/powerpoint/2010/main" val="619971884"/>
              </p:ext>
            </p:extLst>
          </p:nvPr>
        </p:nvGraphicFramePr>
        <p:xfrm>
          <a:off x="690286" y="5266572"/>
          <a:ext cx="7842155" cy="853440"/>
        </p:xfrm>
        <a:graphic>
          <a:graphicData uri="http://schemas.openxmlformats.org/drawingml/2006/table">
            <a:tbl>
              <a:tblPr firstRow="1" firstCol="1" bandRow="1">
                <a:tableStyleId>{0660B408-B3CF-4A94-85FC-2B1E0A45F4A2}</a:tableStyleId>
              </a:tblPr>
              <a:tblGrid>
                <a:gridCol w="1535875"/>
                <a:gridCol w="1220497"/>
                <a:gridCol w="1220497"/>
                <a:gridCol w="1378187"/>
                <a:gridCol w="1378187"/>
                <a:gridCol w="1108912"/>
              </a:tblGrid>
              <a:tr h="428172">
                <a:tc>
                  <a:txBody>
                    <a:bodyPr/>
                    <a:lstStyle/>
                    <a:p>
                      <a:pPr marL="0" indent="0" algn="ctr">
                        <a:lnSpc>
                          <a:spcPct val="100000"/>
                        </a:lnSpc>
                        <a:spcAft>
                          <a:spcPts val="0"/>
                        </a:spcAft>
                      </a:pPr>
                      <a:r>
                        <a:rPr lang="es-ES" sz="1200" dirty="0">
                          <a:effectLst/>
                        </a:rPr>
                        <a:t>Costo Por </a:t>
                      </a:r>
                      <a:r>
                        <a:rPr lang="es-ES" sz="1200" dirty="0" smtClean="0">
                          <a:effectLst/>
                        </a:rPr>
                        <a:t>Ruta</a:t>
                      </a:r>
                      <a:endParaRPr lang="es-EC" sz="1200" dirty="0">
                        <a:effectLst/>
                        <a:latin typeface="Constantia" pitchFamily="18" charset="0"/>
                        <a:ea typeface="Calibri"/>
                        <a:cs typeface="Times New Roman"/>
                      </a:endParaRPr>
                    </a:p>
                  </a:txBody>
                  <a:tcPr marL="33945" marR="33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pPr>
                      <a:r>
                        <a:rPr lang="es-ES" sz="1200" dirty="0" smtClean="0">
                          <a:effectLst/>
                        </a:rPr>
                        <a:t>Personal Transportado</a:t>
                      </a:r>
                      <a:endParaRPr lang="es-EC" sz="1200" dirty="0">
                        <a:effectLst/>
                        <a:latin typeface="Constantia" pitchFamily="18" charset="0"/>
                        <a:ea typeface="Calibri"/>
                        <a:cs typeface="Times New Roman"/>
                      </a:endParaRPr>
                    </a:p>
                  </a:txBody>
                  <a:tcPr marL="33945" marR="33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pPr>
                      <a:r>
                        <a:rPr lang="es-ES" sz="1200" dirty="0" smtClean="0">
                          <a:effectLst/>
                        </a:rPr>
                        <a:t># Rutas </a:t>
                      </a:r>
                      <a:r>
                        <a:rPr lang="es-ES" sz="1200" dirty="0">
                          <a:effectLst/>
                        </a:rPr>
                        <a:t>Diarias</a:t>
                      </a:r>
                      <a:endParaRPr lang="es-EC" sz="1200" dirty="0">
                        <a:effectLst/>
                        <a:latin typeface="Constantia" pitchFamily="18" charset="0"/>
                        <a:ea typeface="Calibri"/>
                        <a:cs typeface="Times New Roman"/>
                      </a:endParaRPr>
                    </a:p>
                  </a:txBody>
                  <a:tcPr marL="33945" marR="33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pPr>
                      <a:r>
                        <a:rPr lang="es-ES" sz="1200" dirty="0" smtClean="0">
                          <a:effectLst/>
                        </a:rPr>
                        <a:t>Costo Total Diario</a:t>
                      </a:r>
                      <a:endParaRPr lang="es-EC" sz="1200" dirty="0">
                        <a:effectLst/>
                        <a:latin typeface="Constantia" pitchFamily="18" charset="0"/>
                        <a:ea typeface="Calibri"/>
                        <a:cs typeface="Times New Roman"/>
                      </a:endParaRPr>
                    </a:p>
                  </a:txBody>
                  <a:tcPr marL="33945" marR="33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pPr>
                      <a:r>
                        <a:rPr lang="es-ES" sz="1200" dirty="0">
                          <a:effectLst/>
                        </a:rPr>
                        <a:t>Costo Total Mensual</a:t>
                      </a:r>
                      <a:endParaRPr lang="es-EC" sz="1200" dirty="0">
                        <a:effectLst/>
                        <a:latin typeface="Constantia" pitchFamily="18" charset="0"/>
                        <a:ea typeface="Calibri"/>
                        <a:cs typeface="Times New Roman"/>
                      </a:endParaRPr>
                    </a:p>
                  </a:txBody>
                  <a:tcPr marL="33945" marR="33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spcAft>
                          <a:spcPts val="0"/>
                        </a:spcAft>
                      </a:pPr>
                      <a:r>
                        <a:rPr lang="es-ES" sz="1200" dirty="0">
                          <a:effectLst/>
                        </a:rPr>
                        <a:t>Costo Total Mensual Por Persona</a:t>
                      </a:r>
                      <a:endParaRPr lang="es-EC" sz="1200" dirty="0">
                        <a:effectLst/>
                        <a:latin typeface="Constantia" pitchFamily="18" charset="0"/>
                        <a:ea typeface="Calibri"/>
                        <a:cs typeface="Times New Roman"/>
                      </a:endParaRPr>
                    </a:p>
                  </a:txBody>
                  <a:tcPr marL="33945" marR="33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559">
                <a:tc>
                  <a:txBody>
                    <a:bodyPr/>
                    <a:lstStyle/>
                    <a:p>
                      <a:pPr algn="ctr">
                        <a:lnSpc>
                          <a:spcPct val="100000"/>
                        </a:lnSpc>
                        <a:spcAft>
                          <a:spcPts val="0"/>
                        </a:spcAft>
                      </a:pPr>
                      <a:r>
                        <a:rPr lang="es-ES" sz="2000" b="1" dirty="0">
                          <a:effectLst/>
                        </a:rPr>
                        <a:t>$ 15.50</a:t>
                      </a:r>
                      <a:endParaRPr lang="es-EC" sz="2000" b="1" dirty="0">
                        <a:effectLst/>
                        <a:latin typeface="Constantia" pitchFamily="18" charset="0"/>
                        <a:ea typeface="Calibri"/>
                        <a:cs typeface="Times New Roman"/>
                      </a:endParaRPr>
                    </a:p>
                  </a:txBody>
                  <a:tcPr marL="33945" marR="33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 sz="2000" b="1" dirty="0">
                          <a:effectLst/>
                        </a:rPr>
                        <a:t>32</a:t>
                      </a:r>
                      <a:endParaRPr lang="es-EC" sz="2000" b="1" dirty="0">
                        <a:effectLst/>
                        <a:latin typeface="Constantia" pitchFamily="18" charset="0"/>
                        <a:ea typeface="Calibri"/>
                        <a:cs typeface="Times New Roman"/>
                      </a:endParaRPr>
                    </a:p>
                  </a:txBody>
                  <a:tcPr marL="33945" marR="33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 sz="2000" b="1" dirty="0">
                          <a:effectLst/>
                        </a:rPr>
                        <a:t>8</a:t>
                      </a:r>
                      <a:endParaRPr lang="es-EC" sz="2000" b="1" dirty="0">
                        <a:effectLst/>
                        <a:latin typeface="Constantia" pitchFamily="18" charset="0"/>
                        <a:ea typeface="Calibri"/>
                        <a:cs typeface="Times New Roman"/>
                      </a:endParaRPr>
                    </a:p>
                  </a:txBody>
                  <a:tcPr marL="33945" marR="33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 sz="2000" b="1" dirty="0">
                          <a:effectLst/>
                        </a:rPr>
                        <a:t>$ 124.00</a:t>
                      </a:r>
                      <a:endParaRPr lang="es-EC" sz="2000" b="1" dirty="0">
                        <a:effectLst/>
                        <a:latin typeface="Constantia" pitchFamily="18" charset="0"/>
                        <a:ea typeface="Calibri"/>
                        <a:cs typeface="Times New Roman"/>
                      </a:endParaRPr>
                    </a:p>
                  </a:txBody>
                  <a:tcPr marL="33945" marR="33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s-ES" sz="2000" b="1" dirty="0">
                          <a:effectLst/>
                        </a:rPr>
                        <a:t>$ 3,720.00</a:t>
                      </a:r>
                      <a:endParaRPr lang="es-EC" sz="2000" b="1" dirty="0">
                        <a:effectLst/>
                        <a:latin typeface="Constantia" pitchFamily="18" charset="0"/>
                        <a:ea typeface="Calibri"/>
                        <a:cs typeface="Times New Roman"/>
                      </a:endParaRPr>
                    </a:p>
                  </a:txBody>
                  <a:tcPr marL="33945" marR="33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spcAft>
                          <a:spcPts val="0"/>
                        </a:spcAft>
                      </a:pPr>
                      <a:r>
                        <a:rPr lang="es-ES" sz="2000" b="1" dirty="0">
                          <a:effectLst/>
                        </a:rPr>
                        <a:t>$ 116.25</a:t>
                      </a:r>
                      <a:endParaRPr lang="es-EC" sz="2000" b="1" dirty="0">
                        <a:effectLst/>
                        <a:latin typeface="Constantia" pitchFamily="18" charset="0"/>
                        <a:ea typeface="Calibri"/>
                        <a:cs typeface="Times New Roman"/>
                      </a:endParaRPr>
                    </a:p>
                  </a:txBody>
                  <a:tcPr marL="33945" marR="33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6" name="5 Diagrama"/>
          <p:cNvGraphicFramePr/>
          <p:nvPr>
            <p:extLst>
              <p:ext uri="{D42A27DB-BD31-4B8C-83A1-F6EECF244321}">
                <p14:modId xmlns:p14="http://schemas.microsoft.com/office/powerpoint/2010/main" val="83264708"/>
              </p:ext>
            </p:extLst>
          </p:nvPr>
        </p:nvGraphicFramePr>
        <p:xfrm>
          <a:off x="749878" y="2708920"/>
          <a:ext cx="4914194" cy="1874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33818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256271"/>
            <a:ext cx="4896544" cy="908720"/>
          </a:xfrm>
        </p:spPr>
        <p:txBody>
          <a:bodyPr>
            <a:noAutofit/>
          </a:bodyPr>
          <a:lstStyle/>
          <a:p>
            <a:pPr algn="r"/>
            <a:r>
              <a:rPr lang="es-ES" b="1" dirty="0" smtClean="0">
                <a:latin typeface="Eras Medium ITC" pitchFamily="34" charset="0"/>
              </a:rPr>
              <a:t>Recomendaciones  </a:t>
            </a:r>
            <a:endParaRPr lang="es-ES" b="1" dirty="0">
              <a:latin typeface="Eras Medium ITC" pitchFamily="34" charset="0"/>
            </a:endParaRPr>
          </a:p>
        </p:txBody>
      </p:sp>
      <p:cxnSp>
        <p:nvCxnSpPr>
          <p:cNvPr id="9" name="8 Conector recto"/>
          <p:cNvCxnSpPr/>
          <p:nvPr/>
        </p:nvCxnSpPr>
        <p:spPr>
          <a:xfrm>
            <a:off x="1419399" y="1304631"/>
            <a:ext cx="6696744" cy="0"/>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827584" y="1628700"/>
            <a:ext cx="7488832"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S" dirty="0" smtClean="0">
                <a:latin typeface="Eras Medium ITC" pitchFamily="34" charset="0"/>
              </a:rPr>
              <a:t>Se recomienda la adquisición del software </a:t>
            </a:r>
            <a:r>
              <a:rPr lang="es-ES" b="1" dirty="0" err="1" smtClean="0">
                <a:latin typeface="Eras Medium ITC" pitchFamily="34" charset="0"/>
              </a:rPr>
              <a:t>Mathematica</a:t>
            </a:r>
            <a:r>
              <a:rPr lang="es-ES" b="1" dirty="0" smtClean="0">
                <a:latin typeface="Eras Medium ITC" pitchFamily="34" charset="0"/>
              </a:rPr>
              <a:t> 8.0 </a:t>
            </a:r>
            <a:r>
              <a:rPr lang="es-ES" dirty="0" smtClean="0">
                <a:latin typeface="Eras Medium ITC" pitchFamily="34" charset="0"/>
              </a:rPr>
              <a:t>cuyo valor es $2,495.00, para realizar el proceso de ruteo lo cual permite a la empresa conocer los kilómetros de una ruta optimizada y poder negociar con el OPL.</a:t>
            </a:r>
            <a:endParaRPr lang="es-EC" dirty="0" smtClean="0">
              <a:latin typeface="Eras Medium ITC" pitchFamily="34" charset="0"/>
            </a:endParaRPr>
          </a:p>
        </p:txBody>
      </p:sp>
      <p:grpSp>
        <p:nvGrpSpPr>
          <p:cNvPr id="4" name="Group 8"/>
          <p:cNvGrpSpPr>
            <a:grpSpLocks noChangeAspect="1"/>
          </p:cNvGrpSpPr>
          <p:nvPr/>
        </p:nvGrpSpPr>
        <p:grpSpPr bwMode="auto">
          <a:xfrm>
            <a:off x="611188" y="3239927"/>
            <a:ext cx="3775075" cy="1584325"/>
            <a:chOff x="385" y="2795"/>
            <a:chExt cx="2378" cy="998"/>
          </a:xfrm>
        </p:grpSpPr>
        <p:sp>
          <p:nvSpPr>
            <p:cNvPr id="5" name="AutoShape 7"/>
            <p:cNvSpPr>
              <a:spLocks noChangeAspect="1" noChangeArrowheads="1" noTextEdit="1"/>
            </p:cNvSpPr>
            <p:nvPr/>
          </p:nvSpPr>
          <p:spPr bwMode="auto">
            <a:xfrm>
              <a:off x="385" y="2795"/>
              <a:ext cx="2378" cy="998"/>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s-EC"/>
            </a:p>
          </p:txBody>
        </p:sp>
        <p:sp>
          <p:nvSpPr>
            <p:cNvPr id="7" name="Freeform 9"/>
            <p:cNvSpPr>
              <a:spLocks/>
            </p:cNvSpPr>
            <p:nvPr/>
          </p:nvSpPr>
          <p:spPr bwMode="auto">
            <a:xfrm>
              <a:off x="599" y="3432"/>
              <a:ext cx="136" cy="136"/>
            </a:xfrm>
            <a:custGeom>
              <a:avLst/>
              <a:gdLst>
                <a:gd name="T0" fmla="*/ 0 w 363"/>
                <a:gd name="T1" fmla="*/ 181 h 363"/>
                <a:gd name="T2" fmla="*/ 182 w 363"/>
                <a:gd name="T3" fmla="*/ 0 h 363"/>
                <a:gd name="T4" fmla="*/ 363 w 363"/>
                <a:gd name="T5" fmla="*/ 181 h 363"/>
                <a:gd name="T6" fmla="*/ 363 w 363"/>
                <a:gd name="T7" fmla="*/ 181 h 363"/>
                <a:gd name="T8" fmla="*/ 182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2" y="0"/>
                    <a:pt x="182" y="0"/>
                  </a:cubicBezTo>
                  <a:cubicBezTo>
                    <a:pt x="282" y="0"/>
                    <a:pt x="363" y="81"/>
                    <a:pt x="363" y="181"/>
                  </a:cubicBezTo>
                  <a:cubicBezTo>
                    <a:pt x="363" y="181"/>
                    <a:pt x="363" y="181"/>
                    <a:pt x="363" y="181"/>
                  </a:cubicBezTo>
                  <a:cubicBezTo>
                    <a:pt x="363" y="282"/>
                    <a:pt x="282" y="363"/>
                    <a:pt x="182" y="363"/>
                  </a:cubicBezTo>
                  <a:cubicBezTo>
                    <a:pt x="82"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8" name="Freeform 10"/>
            <p:cNvSpPr>
              <a:spLocks/>
            </p:cNvSpPr>
            <p:nvPr/>
          </p:nvSpPr>
          <p:spPr bwMode="auto">
            <a:xfrm>
              <a:off x="599" y="3432"/>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0"/>
                    <a:pt x="31" y="0"/>
                    <a:pt x="68" y="0"/>
                  </a:cubicBezTo>
                  <a:cubicBezTo>
                    <a:pt x="106" y="0"/>
                    <a:pt x="136" y="30"/>
                    <a:pt x="136" y="68"/>
                  </a:cubicBezTo>
                  <a:cubicBezTo>
                    <a:pt x="136" y="68"/>
                    <a:pt x="136" y="68"/>
                    <a:pt x="136" y="68"/>
                  </a:cubicBezTo>
                  <a:cubicBezTo>
                    <a:pt x="136" y="105"/>
                    <a:pt x="106" y="136"/>
                    <a:pt x="68" y="136"/>
                  </a:cubicBezTo>
                  <a:cubicBezTo>
                    <a:pt x="31" y="136"/>
                    <a:pt x="0" y="105"/>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Rectangle 11"/>
            <p:cNvSpPr>
              <a:spLocks noChangeArrowheads="1"/>
            </p:cNvSpPr>
            <p:nvPr/>
          </p:nvSpPr>
          <p:spPr bwMode="auto">
            <a:xfrm>
              <a:off x="643" y="3437"/>
              <a:ext cx="10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164326"/>
                  </a:solidFill>
                  <a:effectLst/>
                  <a:latin typeface="Calibri" pitchFamily="34" charset="0"/>
                </a:rPr>
                <a:t>1</a:t>
              </a:r>
              <a:endParaRPr kumimoji="0" lang="es-EC" sz="1800" b="0" i="0" u="none" strike="noStrike" cap="none" normalizeH="0" baseline="0" smtClean="0">
                <a:ln>
                  <a:noFill/>
                </a:ln>
                <a:solidFill>
                  <a:schemeClr val="tx1"/>
                </a:solidFill>
                <a:effectLst/>
                <a:latin typeface="Arial" pitchFamily="34" charset="0"/>
              </a:endParaRPr>
            </a:p>
          </p:txBody>
        </p:sp>
        <p:sp>
          <p:nvSpPr>
            <p:cNvPr id="12" name="Freeform 12"/>
            <p:cNvSpPr>
              <a:spLocks noEditPoints="1"/>
            </p:cNvSpPr>
            <p:nvPr/>
          </p:nvSpPr>
          <p:spPr bwMode="auto">
            <a:xfrm>
              <a:off x="526" y="3194"/>
              <a:ext cx="141" cy="237"/>
            </a:xfrm>
            <a:custGeom>
              <a:avLst/>
              <a:gdLst>
                <a:gd name="T0" fmla="*/ 62 w 375"/>
                <a:gd name="T1" fmla="*/ 23 h 631"/>
                <a:gd name="T2" fmla="*/ 23 w 375"/>
                <a:gd name="T3" fmla="*/ 145 h 631"/>
                <a:gd name="T4" fmla="*/ 145 w 375"/>
                <a:gd name="T5" fmla="*/ 185 h 631"/>
                <a:gd name="T6" fmla="*/ 145 w 375"/>
                <a:gd name="T7" fmla="*/ 185 h 631"/>
                <a:gd name="T8" fmla="*/ 184 w 375"/>
                <a:gd name="T9" fmla="*/ 62 h 631"/>
                <a:gd name="T10" fmla="*/ 62 w 375"/>
                <a:gd name="T11" fmla="*/ 23 h 631"/>
                <a:gd name="T12" fmla="*/ 375 w 375"/>
                <a:gd name="T13" fmla="*/ 423 h 631"/>
                <a:gd name="T14" fmla="*/ 215 w 375"/>
                <a:gd name="T15" fmla="*/ 519 h 631"/>
                <a:gd name="T16" fmla="*/ 375 w 375"/>
                <a:gd name="T17" fmla="*/ 631 h 631"/>
                <a:gd name="T18" fmla="*/ 375 w 375"/>
                <a:gd name="T19" fmla="*/ 423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631">
                  <a:moveTo>
                    <a:pt x="62" y="23"/>
                  </a:moveTo>
                  <a:cubicBezTo>
                    <a:pt x="18" y="46"/>
                    <a:pt x="0" y="101"/>
                    <a:pt x="23" y="145"/>
                  </a:cubicBezTo>
                  <a:cubicBezTo>
                    <a:pt x="46" y="190"/>
                    <a:pt x="101" y="207"/>
                    <a:pt x="145" y="185"/>
                  </a:cubicBezTo>
                  <a:cubicBezTo>
                    <a:pt x="145" y="185"/>
                    <a:pt x="145" y="185"/>
                    <a:pt x="145" y="185"/>
                  </a:cubicBezTo>
                  <a:cubicBezTo>
                    <a:pt x="190" y="162"/>
                    <a:pt x="207" y="107"/>
                    <a:pt x="184" y="62"/>
                  </a:cubicBezTo>
                  <a:cubicBezTo>
                    <a:pt x="161" y="18"/>
                    <a:pt x="107" y="0"/>
                    <a:pt x="62" y="23"/>
                  </a:cubicBezTo>
                  <a:close/>
                  <a:moveTo>
                    <a:pt x="375" y="423"/>
                  </a:moveTo>
                  <a:lnTo>
                    <a:pt x="215" y="519"/>
                  </a:lnTo>
                  <a:lnTo>
                    <a:pt x="375" y="631"/>
                  </a:lnTo>
                  <a:lnTo>
                    <a:pt x="375" y="42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3" name="Freeform 13"/>
            <p:cNvSpPr>
              <a:spLocks noEditPoints="1"/>
            </p:cNvSpPr>
            <p:nvPr/>
          </p:nvSpPr>
          <p:spPr bwMode="auto">
            <a:xfrm>
              <a:off x="526" y="3194"/>
              <a:ext cx="141" cy="237"/>
            </a:xfrm>
            <a:custGeom>
              <a:avLst/>
              <a:gdLst>
                <a:gd name="T0" fmla="*/ 62 w 375"/>
                <a:gd name="T1" fmla="*/ 23 h 631"/>
                <a:gd name="T2" fmla="*/ 23 w 375"/>
                <a:gd name="T3" fmla="*/ 145 h 631"/>
                <a:gd name="T4" fmla="*/ 145 w 375"/>
                <a:gd name="T5" fmla="*/ 185 h 631"/>
                <a:gd name="T6" fmla="*/ 145 w 375"/>
                <a:gd name="T7" fmla="*/ 185 h 631"/>
                <a:gd name="T8" fmla="*/ 184 w 375"/>
                <a:gd name="T9" fmla="*/ 62 h 631"/>
                <a:gd name="T10" fmla="*/ 62 w 375"/>
                <a:gd name="T11" fmla="*/ 23 h 631"/>
                <a:gd name="T12" fmla="*/ 375 w 375"/>
                <a:gd name="T13" fmla="*/ 423 h 631"/>
                <a:gd name="T14" fmla="*/ 215 w 375"/>
                <a:gd name="T15" fmla="*/ 519 h 631"/>
                <a:gd name="T16" fmla="*/ 375 w 375"/>
                <a:gd name="T17" fmla="*/ 631 h 631"/>
                <a:gd name="T18" fmla="*/ 375 w 375"/>
                <a:gd name="T19" fmla="*/ 423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631">
                  <a:moveTo>
                    <a:pt x="62" y="23"/>
                  </a:moveTo>
                  <a:cubicBezTo>
                    <a:pt x="18" y="46"/>
                    <a:pt x="0" y="101"/>
                    <a:pt x="23" y="145"/>
                  </a:cubicBezTo>
                  <a:cubicBezTo>
                    <a:pt x="46" y="190"/>
                    <a:pt x="101" y="207"/>
                    <a:pt x="145" y="185"/>
                  </a:cubicBezTo>
                  <a:cubicBezTo>
                    <a:pt x="145" y="185"/>
                    <a:pt x="145" y="185"/>
                    <a:pt x="145" y="185"/>
                  </a:cubicBezTo>
                  <a:cubicBezTo>
                    <a:pt x="190" y="162"/>
                    <a:pt x="207" y="107"/>
                    <a:pt x="184" y="62"/>
                  </a:cubicBezTo>
                  <a:cubicBezTo>
                    <a:pt x="161" y="18"/>
                    <a:pt x="107" y="0"/>
                    <a:pt x="62" y="23"/>
                  </a:cubicBezTo>
                  <a:moveTo>
                    <a:pt x="375" y="423"/>
                  </a:moveTo>
                  <a:lnTo>
                    <a:pt x="215" y="519"/>
                  </a:lnTo>
                  <a:lnTo>
                    <a:pt x="375" y="631"/>
                  </a:lnTo>
                  <a:lnTo>
                    <a:pt x="375" y="423"/>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Line 14"/>
            <p:cNvSpPr>
              <a:spLocks noChangeShapeType="1"/>
            </p:cNvSpPr>
            <p:nvPr/>
          </p:nvSpPr>
          <p:spPr bwMode="auto">
            <a:xfrm>
              <a:off x="583" y="3263"/>
              <a:ext cx="54" cy="10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Freeform 15"/>
            <p:cNvSpPr>
              <a:spLocks/>
            </p:cNvSpPr>
            <p:nvPr/>
          </p:nvSpPr>
          <p:spPr bwMode="auto">
            <a:xfrm>
              <a:off x="1030" y="3647"/>
              <a:ext cx="136" cy="136"/>
            </a:xfrm>
            <a:custGeom>
              <a:avLst/>
              <a:gdLst>
                <a:gd name="T0" fmla="*/ 0 w 363"/>
                <a:gd name="T1" fmla="*/ 181 h 362"/>
                <a:gd name="T2" fmla="*/ 182 w 363"/>
                <a:gd name="T3" fmla="*/ 0 h 362"/>
                <a:gd name="T4" fmla="*/ 363 w 363"/>
                <a:gd name="T5" fmla="*/ 181 h 362"/>
                <a:gd name="T6" fmla="*/ 363 w 363"/>
                <a:gd name="T7" fmla="*/ 181 h 362"/>
                <a:gd name="T8" fmla="*/ 182 w 363"/>
                <a:gd name="T9" fmla="*/ 362 h 362"/>
                <a:gd name="T10" fmla="*/ 0 w 363"/>
                <a:gd name="T11" fmla="*/ 181 h 362"/>
              </a:gdLst>
              <a:ahLst/>
              <a:cxnLst>
                <a:cxn ang="0">
                  <a:pos x="T0" y="T1"/>
                </a:cxn>
                <a:cxn ang="0">
                  <a:pos x="T2" y="T3"/>
                </a:cxn>
                <a:cxn ang="0">
                  <a:pos x="T4" y="T5"/>
                </a:cxn>
                <a:cxn ang="0">
                  <a:pos x="T6" y="T7"/>
                </a:cxn>
                <a:cxn ang="0">
                  <a:pos x="T8" y="T9"/>
                </a:cxn>
                <a:cxn ang="0">
                  <a:pos x="T10" y="T11"/>
                </a:cxn>
              </a:cxnLst>
              <a:rect l="0" t="0" r="r" b="b"/>
              <a:pathLst>
                <a:path w="363" h="362">
                  <a:moveTo>
                    <a:pt x="0" y="181"/>
                  </a:moveTo>
                  <a:cubicBezTo>
                    <a:pt x="0" y="81"/>
                    <a:pt x="81" y="0"/>
                    <a:pt x="182" y="0"/>
                  </a:cubicBezTo>
                  <a:cubicBezTo>
                    <a:pt x="282" y="0"/>
                    <a:pt x="363" y="81"/>
                    <a:pt x="363" y="181"/>
                  </a:cubicBezTo>
                  <a:cubicBezTo>
                    <a:pt x="363" y="181"/>
                    <a:pt x="363" y="181"/>
                    <a:pt x="363" y="181"/>
                  </a:cubicBezTo>
                  <a:cubicBezTo>
                    <a:pt x="363" y="281"/>
                    <a:pt x="282" y="362"/>
                    <a:pt x="182" y="362"/>
                  </a:cubicBezTo>
                  <a:cubicBezTo>
                    <a:pt x="81" y="362"/>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6" name="Freeform 16"/>
            <p:cNvSpPr>
              <a:spLocks/>
            </p:cNvSpPr>
            <p:nvPr/>
          </p:nvSpPr>
          <p:spPr bwMode="auto">
            <a:xfrm>
              <a:off x="1030" y="3647"/>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1"/>
                    <a:pt x="30" y="0"/>
                    <a:pt x="68" y="0"/>
                  </a:cubicBezTo>
                  <a:cubicBezTo>
                    <a:pt x="106" y="0"/>
                    <a:pt x="136" y="31"/>
                    <a:pt x="136" y="68"/>
                  </a:cubicBezTo>
                  <a:cubicBezTo>
                    <a:pt x="136" y="68"/>
                    <a:pt x="136" y="68"/>
                    <a:pt x="136" y="68"/>
                  </a:cubicBezTo>
                  <a:cubicBezTo>
                    <a:pt x="136" y="106"/>
                    <a:pt x="106" y="136"/>
                    <a:pt x="68" y="136"/>
                  </a:cubicBezTo>
                  <a:cubicBezTo>
                    <a:pt x="30"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Rectangle 17"/>
            <p:cNvSpPr>
              <a:spLocks noChangeArrowheads="1"/>
            </p:cNvSpPr>
            <p:nvPr/>
          </p:nvSpPr>
          <p:spPr bwMode="auto">
            <a:xfrm>
              <a:off x="1075" y="3653"/>
              <a:ext cx="10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164326"/>
                  </a:solidFill>
                  <a:effectLst/>
                  <a:latin typeface="Calibri" pitchFamily="34" charset="0"/>
                </a:rPr>
                <a:t>2</a:t>
              </a:r>
              <a:endParaRPr kumimoji="0" lang="es-EC" sz="1800" b="0" i="0" u="none" strike="noStrike" cap="none" normalizeH="0" baseline="0" smtClean="0">
                <a:ln>
                  <a:noFill/>
                </a:ln>
                <a:solidFill>
                  <a:schemeClr val="tx1"/>
                </a:solidFill>
                <a:effectLst/>
                <a:latin typeface="Arial" pitchFamily="34" charset="0"/>
              </a:endParaRPr>
            </a:p>
          </p:txBody>
        </p:sp>
        <p:sp>
          <p:nvSpPr>
            <p:cNvPr id="18" name="Freeform 18"/>
            <p:cNvSpPr>
              <a:spLocks/>
            </p:cNvSpPr>
            <p:nvPr/>
          </p:nvSpPr>
          <p:spPr bwMode="auto">
            <a:xfrm>
              <a:off x="2164" y="2808"/>
              <a:ext cx="136" cy="136"/>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1" y="0"/>
                    <a:pt x="363" y="81"/>
                    <a:pt x="363" y="181"/>
                  </a:cubicBezTo>
                  <a:cubicBezTo>
                    <a:pt x="363" y="181"/>
                    <a:pt x="363" y="181"/>
                    <a:pt x="363" y="181"/>
                  </a:cubicBezTo>
                  <a:cubicBezTo>
                    <a:pt x="363" y="282"/>
                    <a:pt x="281"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9" name="Freeform 19"/>
            <p:cNvSpPr>
              <a:spLocks/>
            </p:cNvSpPr>
            <p:nvPr/>
          </p:nvSpPr>
          <p:spPr bwMode="auto">
            <a:xfrm>
              <a:off x="2164" y="2808"/>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0"/>
                    <a:pt x="30" y="0"/>
                    <a:pt x="68" y="0"/>
                  </a:cubicBezTo>
                  <a:cubicBezTo>
                    <a:pt x="105" y="0"/>
                    <a:pt x="136" y="30"/>
                    <a:pt x="136" y="68"/>
                  </a:cubicBezTo>
                  <a:cubicBezTo>
                    <a:pt x="136" y="68"/>
                    <a:pt x="136" y="68"/>
                    <a:pt x="136" y="68"/>
                  </a:cubicBezTo>
                  <a:cubicBezTo>
                    <a:pt x="136" y="106"/>
                    <a:pt x="105" y="136"/>
                    <a:pt x="68" y="136"/>
                  </a:cubicBezTo>
                  <a:cubicBezTo>
                    <a:pt x="30"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0" name="Rectangle 20"/>
            <p:cNvSpPr>
              <a:spLocks noChangeArrowheads="1"/>
            </p:cNvSpPr>
            <p:nvPr/>
          </p:nvSpPr>
          <p:spPr bwMode="auto">
            <a:xfrm>
              <a:off x="2209" y="2813"/>
              <a:ext cx="10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164326"/>
                  </a:solidFill>
                  <a:effectLst/>
                  <a:latin typeface="Calibri" pitchFamily="34" charset="0"/>
                </a:rPr>
                <a:t>3</a:t>
              </a:r>
              <a:endParaRPr kumimoji="0" lang="es-EC" sz="1800" b="0" i="0" u="none" strike="noStrike" cap="none" normalizeH="0" baseline="0" smtClean="0">
                <a:ln>
                  <a:noFill/>
                </a:ln>
                <a:solidFill>
                  <a:schemeClr val="tx1"/>
                </a:solidFill>
                <a:effectLst/>
                <a:latin typeface="Arial" pitchFamily="34" charset="0"/>
              </a:endParaRPr>
            </a:p>
          </p:txBody>
        </p:sp>
        <p:sp>
          <p:nvSpPr>
            <p:cNvPr id="21" name="Freeform 21"/>
            <p:cNvSpPr>
              <a:spLocks/>
            </p:cNvSpPr>
            <p:nvPr/>
          </p:nvSpPr>
          <p:spPr bwMode="auto">
            <a:xfrm>
              <a:off x="2164" y="3647"/>
              <a:ext cx="136" cy="136"/>
            </a:xfrm>
            <a:custGeom>
              <a:avLst/>
              <a:gdLst>
                <a:gd name="T0" fmla="*/ 0 w 363"/>
                <a:gd name="T1" fmla="*/ 181 h 362"/>
                <a:gd name="T2" fmla="*/ 181 w 363"/>
                <a:gd name="T3" fmla="*/ 0 h 362"/>
                <a:gd name="T4" fmla="*/ 363 w 363"/>
                <a:gd name="T5" fmla="*/ 181 h 362"/>
                <a:gd name="T6" fmla="*/ 363 w 363"/>
                <a:gd name="T7" fmla="*/ 181 h 362"/>
                <a:gd name="T8" fmla="*/ 181 w 363"/>
                <a:gd name="T9" fmla="*/ 362 h 362"/>
                <a:gd name="T10" fmla="*/ 0 w 363"/>
                <a:gd name="T11" fmla="*/ 181 h 362"/>
              </a:gdLst>
              <a:ahLst/>
              <a:cxnLst>
                <a:cxn ang="0">
                  <a:pos x="T0" y="T1"/>
                </a:cxn>
                <a:cxn ang="0">
                  <a:pos x="T2" y="T3"/>
                </a:cxn>
                <a:cxn ang="0">
                  <a:pos x="T4" y="T5"/>
                </a:cxn>
                <a:cxn ang="0">
                  <a:pos x="T6" y="T7"/>
                </a:cxn>
                <a:cxn ang="0">
                  <a:pos x="T8" y="T9"/>
                </a:cxn>
                <a:cxn ang="0">
                  <a:pos x="T10" y="T11"/>
                </a:cxn>
              </a:cxnLst>
              <a:rect l="0" t="0" r="r" b="b"/>
              <a:pathLst>
                <a:path w="363" h="362">
                  <a:moveTo>
                    <a:pt x="0" y="181"/>
                  </a:moveTo>
                  <a:cubicBezTo>
                    <a:pt x="0" y="81"/>
                    <a:pt x="81" y="0"/>
                    <a:pt x="181" y="0"/>
                  </a:cubicBezTo>
                  <a:cubicBezTo>
                    <a:pt x="281" y="0"/>
                    <a:pt x="363" y="81"/>
                    <a:pt x="363" y="181"/>
                  </a:cubicBezTo>
                  <a:cubicBezTo>
                    <a:pt x="363" y="181"/>
                    <a:pt x="363" y="181"/>
                    <a:pt x="363" y="181"/>
                  </a:cubicBezTo>
                  <a:cubicBezTo>
                    <a:pt x="363" y="281"/>
                    <a:pt x="281" y="362"/>
                    <a:pt x="181" y="362"/>
                  </a:cubicBezTo>
                  <a:cubicBezTo>
                    <a:pt x="81" y="362"/>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2" name="Freeform 22"/>
            <p:cNvSpPr>
              <a:spLocks/>
            </p:cNvSpPr>
            <p:nvPr/>
          </p:nvSpPr>
          <p:spPr bwMode="auto">
            <a:xfrm>
              <a:off x="2164" y="3647"/>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1"/>
                    <a:pt x="30" y="0"/>
                    <a:pt x="68" y="0"/>
                  </a:cubicBezTo>
                  <a:cubicBezTo>
                    <a:pt x="105" y="0"/>
                    <a:pt x="136" y="31"/>
                    <a:pt x="136" y="68"/>
                  </a:cubicBezTo>
                  <a:cubicBezTo>
                    <a:pt x="136" y="68"/>
                    <a:pt x="136" y="68"/>
                    <a:pt x="136" y="68"/>
                  </a:cubicBezTo>
                  <a:cubicBezTo>
                    <a:pt x="136" y="106"/>
                    <a:pt x="105" y="136"/>
                    <a:pt x="68" y="136"/>
                  </a:cubicBezTo>
                  <a:cubicBezTo>
                    <a:pt x="30"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3" name="Rectangle 23"/>
            <p:cNvSpPr>
              <a:spLocks noChangeArrowheads="1"/>
            </p:cNvSpPr>
            <p:nvPr/>
          </p:nvSpPr>
          <p:spPr bwMode="auto">
            <a:xfrm>
              <a:off x="2209" y="3653"/>
              <a:ext cx="10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164326"/>
                  </a:solidFill>
                  <a:effectLst/>
                  <a:latin typeface="Calibri" pitchFamily="34" charset="0"/>
                </a:rPr>
                <a:t>4</a:t>
              </a:r>
              <a:endParaRPr kumimoji="0" lang="es-EC" sz="1800" b="0" i="0" u="none" strike="noStrike" cap="none" normalizeH="0" baseline="0" smtClean="0">
                <a:ln>
                  <a:noFill/>
                </a:ln>
                <a:solidFill>
                  <a:schemeClr val="tx1"/>
                </a:solidFill>
                <a:effectLst/>
                <a:latin typeface="Arial" pitchFamily="34" charset="0"/>
              </a:endParaRPr>
            </a:p>
          </p:txBody>
        </p:sp>
        <p:sp>
          <p:nvSpPr>
            <p:cNvPr id="24" name="Freeform 24"/>
            <p:cNvSpPr>
              <a:spLocks noEditPoints="1"/>
            </p:cNvSpPr>
            <p:nvPr/>
          </p:nvSpPr>
          <p:spPr bwMode="auto">
            <a:xfrm>
              <a:off x="630" y="3531"/>
              <a:ext cx="469" cy="140"/>
            </a:xfrm>
            <a:custGeom>
              <a:avLst/>
              <a:gdLst>
                <a:gd name="T0" fmla="*/ 9 w 1250"/>
                <a:gd name="T1" fmla="*/ 81 h 373"/>
                <a:gd name="T2" fmla="*/ 82 w 1250"/>
                <a:gd name="T3" fmla="*/ 187 h 373"/>
                <a:gd name="T4" fmla="*/ 188 w 1250"/>
                <a:gd name="T5" fmla="*/ 114 h 373"/>
                <a:gd name="T6" fmla="*/ 188 w 1250"/>
                <a:gd name="T7" fmla="*/ 114 h 373"/>
                <a:gd name="T8" fmla="*/ 115 w 1250"/>
                <a:gd name="T9" fmla="*/ 9 h 373"/>
                <a:gd name="T10" fmla="*/ 9 w 1250"/>
                <a:gd name="T11" fmla="*/ 81 h 373"/>
                <a:gd name="T12" fmla="*/ 1090 w 1250"/>
                <a:gd name="T13" fmla="*/ 181 h 373"/>
                <a:gd name="T14" fmla="*/ 1058 w 1250"/>
                <a:gd name="T15" fmla="*/ 373 h 373"/>
                <a:gd name="T16" fmla="*/ 1250 w 1250"/>
                <a:gd name="T17" fmla="*/ 309 h 373"/>
                <a:gd name="T18" fmla="*/ 1090 w 1250"/>
                <a:gd name="T19" fmla="*/ 18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0" h="373">
                  <a:moveTo>
                    <a:pt x="9" y="81"/>
                  </a:moveTo>
                  <a:cubicBezTo>
                    <a:pt x="0" y="131"/>
                    <a:pt x="33" y="178"/>
                    <a:pt x="82" y="187"/>
                  </a:cubicBezTo>
                  <a:cubicBezTo>
                    <a:pt x="132" y="196"/>
                    <a:pt x="179" y="164"/>
                    <a:pt x="188" y="114"/>
                  </a:cubicBezTo>
                  <a:cubicBezTo>
                    <a:pt x="188" y="114"/>
                    <a:pt x="188" y="114"/>
                    <a:pt x="188" y="114"/>
                  </a:cubicBezTo>
                  <a:cubicBezTo>
                    <a:pt x="197" y="65"/>
                    <a:pt x="164" y="18"/>
                    <a:pt x="115" y="9"/>
                  </a:cubicBezTo>
                  <a:cubicBezTo>
                    <a:pt x="66" y="0"/>
                    <a:pt x="19" y="32"/>
                    <a:pt x="9" y="81"/>
                  </a:cubicBezTo>
                  <a:close/>
                  <a:moveTo>
                    <a:pt x="1090" y="181"/>
                  </a:moveTo>
                  <a:lnTo>
                    <a:pt x="1058" y="373"/>
                  </a:lnTo>
                  <a:lnTo>
                    <a:pt x="1250" y="309"/>
                  </a:lnTo>
                  <a:lnTo>
                    <a:pt x="1090" y="18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5" name="Freeform 25"/>
            <p:cNvSpPr>
              <a:spLocks noEditPoints="1"/>
            </p:cNvSpPr>
            <p:nvPr/>
          </p:nvSpPr>
          <p:spPr bwMode="auto">
            <a:xfrm>
              <a:off x="630" y="3531"/>
              <a:ext cx="469" cy="140"/>
            </a:xfrm>
            <a:custGeom>
              <a:avLst/>
              <a:gdLst>
                <a:gd name="T0" fmla="*/ 9 w 1250"/>
                <a:gd name="T1" fmla="*/ 81 h 373"/>
                <a:gd name="T2" fmla="*/ 82 w 1250"/>
                <a:gd name="T3" fmla="*/ 187 h 373"/>
                <a:gd name="T4" fmla="*/ 188 w 1250"/>
                <a:gd name="T5" fmla="*/ 114 h 373"/>
                <a:gd name="T6" fmla="*/ 188 w 1250"/>
                <a:gd name="T7" fmla="*/ 114 h 373"/>
                <a:gd name="T8" fmla="*/ 115 w 1250"/>
                <a:gd name="T9" fmla="*/ 9 h 373"/>
                <a:gd name="T10" fmla="*/ 9 w 1250"/>
                <a:gd name="T11" fmla="*/ 81 h 373"/>
                <a:gd name="T12" fmla="*/ 1090 w 1250"/>
                <a:gd name="T13" fmla="*/ 181 h 373"/>
                <a:gd name="T14" fmla="*/ 1058 w 1250"/>
                <a:gd name="T15" fmla="*/ 373 h 373"/>
                <a:gd name="T16" fmla="*/ 1250 w 1250"/>
                <a:gd name="T17" fmla="*/ 309 h 373"/>
                <a:gd name="T18" fmla="*/ 1090 w 1250"/>
                <a:gd name="T19" fmla="*/ 18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0" h="373">
                  <a:moveTo>
                    <a:pt x="9" y="81"/>
                  </a:moveTo>
                  <a:cubicBezTo>
                    <a:pt x="0" y="131"/>
                    <a:pt x="33" y="178"/>
                    <a:pt x="82" y="187"/>
                  </a:cubicBezTo>
                  <a:cubicBezTo>
                    <a:pt x="132" y="196"/>
                    <a:pt x="179" y="164"/>
                    <a:pt x="188" y="114"/>
                  </a:cubicBezTo>
                  <a:cubicBezTo>
                    <a:pt x="188" y="114"/>
                    <a:pt x="188" y="114"/>
                    <a:pt x="188" y="114"/>
                  </a:cubicBezTo>
                  <a:cubicBezTo>
                    <a:pt x="197" y="65"/>
                    <a:pt x="164" y="18"/>
                    <a:pt x="115" y="9"/>
                  </a:cubicBezTo>
                  <a:cubicBezTo>
                    <a:pt x="66" y="0"/>
                    <a:pt x="19" y="32"/>
                    <a:pt x="9" y="81"/>
                  </a:cubicBezTo>
                  <a:moveTo>
                    <a:pt x="1090" y="181"/>
                  </a:moveTo>
                  <a:lnTo>
                    <a:pt x="1058" y="373"/>
                  </a:lnTo>
                  <a:lnTo>
                    <a:pt x="1250" y="309"/>
                  </a:lnTo>
                  <a:lnTo>
                    <a:pt x="1090" y="181"/>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6" name="Line 26"/>
            <p:cNvSpPr>
              <a:spLocks noChangeShapeType="1"/>
            </p:cNvSpPr>
            <p:nvPr/>
          </p:nvSpPr>
          <p:spPr bwMode="auto">
            <a:xfrm>
              <a:off x="703" y="3575"/>
              <a:ext cx="330" cy="6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7" name="Freeform 27"/>
            <p:cNvSpPr>
              <a:spLocks noEditPoints="1"/>
            </p:cNvSpPr>
            <p:nvPr/>
          </p:nvSpPr>
          <p:spPr bwMode="auto">
            <a:xfrm>
              <a:off x="1789" y="3347"/>
              <a:ext cx="412" cy="406"/>
            </a:xfrm>
            <a:custGeom>
              <a:avLst/>
              <a:gdLst>
                <a:gd name="T0" fmla="*/ 1065 w 1100"/>
                <a:gd name="T1" fmla="*/ 1046 h 1082"/>
                <a:gd name="T2" fmla="*/ 1064 w 1100"/>
                <a:gd name="T3" fmla="*/ 917 h 1082"/>
                <a:gd name="T4" fmla="*/ 935 w 1100"/>
                <a:gd name="T5" fmla="*/ 918 h 1082"/>
                <a:gd name="T6" fmla="*/ 935 w 1100"/>
                <a:gd name="T7" fmla="*/ 918 h 1082"/>
                <a:gd name="T8" fmla="*/ 936 w 1100"/>
                <a:gd name="T9" fmla="*/ 1047 h 1082"/>
                <a:gd name="T10" fmla="*/ 1065 w 1100"/>
                <a:gd name="T11" fmla="*/ 1046 h 1082"/>
                <a:gd name="T12" fmla="*/ 64 w 1100"/>
                <a:gd name="T13" fmla="*/ 192 h 1082"/>
                <a:gd name="T14" fmla="*/ 192 w 1100"/>
                <a:gd name="T15" fmla="*/ 64 h 1082"/>
                <a:gd name="T16" fmla="*/ 0 w 1100"/>
                <a:gd name="T17" fmla="*/ 0 h 1082"/>
                <a:gd name="T18" fmla="*/ 64 w 1100"/>
                <a:gd name="T19" fmla="*/ 19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0" h="1082">
                  <a:moveTo>
                    <a:pt x="1065" y="1046"/>
                  </a:moveTo>
                  <a:cubicBezTo>
                    <a:pt x="1100" y="1010"/>
                    <a:pt x="1099" y="952"/>
                    <a:pt x="1064" y="917"/>
                  </a:cubicBezTo>
                  <a:cubicBezTo>
                    <a:pt x="1028" y="882"/>
                    <a:pt x="970" y="883"/>
                    <a:pt x="935" y="918"/>
                  </a:cubicBezTo>
                  <a:cubicBezTo>
                    <a:pt x="935" y="918"/>
                    <a:pt x="935" y="918"/>
                    <a:pt x="935" y="918"/>
                  </a:cubicBezTo>
                  <a:cubicBezTo>
                    <a:pt x="900" y="954"/>
                    <a:pt x="901" y="1011"/>
                    <a:pt x="936" y="1047"/>
                  </a:cubicBezTo>
                  <a:cubicBezTo>
                    <a:pt x="972" y="1082"/>
                    <a:pt x="1029" y="1081"/>
                    <a:pt x="1065" y="1046"/>
                  </a:cubicBezTo>
                  <a:close/>
                  <a:moveTo>
                    <a:pt x="64" y="192"/>
                  </a:moveTo>
                  <a:lnTo>
                    <a:pt x="192" y="64"/>
                  </a:lnTo>
                  <a:lnTo>
                    <a:pt x="0" y="0"/>
                  </a:lnTo>
                  <a:lnTo>
                    <a:pt x="64" y="1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28" name="Freeform 28"/>
            <p:cNvSpPr>
              <a:spLocks noEditPoints="1"/>
            </p:cNvSpPr>
            <p:nvPr/>
          </p:nvSpPr>
          <p:spPr bwMode="auto">
            <a:xfrm>
              <a:off x="1789" y="3347"/>
              <a:ext cx="412" cy="406"/>
            </a:xfrm>
            <a:custGeom>
              <a:avLst/>
              <a:gdLst>
                <a:gd name="T0" fmla="*/ 1065 w 1100"/>
                <a:gd name="T1" fmla="*/ 1046 h 1082"/>
                <a:gd name="T2" fmla="*/ 1064 w 1100"/>
                <a:gd name="T3" fmla="*/ 917 h 1082"/>
                <a:gd name="T4" fmla="*/ 935 w 1100"/>
                <a:gd name="T5" fmla="*/ 918 h 1082"/>
                <a:gd name="T6" fmla="*/ 935 w 1100"/>
                <a:gd name="T7" fmla="*/ 918 h 1082"/>
                <a:gd name="T8" fmla="*/ 936 w 1100"/>
                <a:gd name="T9" fmla="*/ 1047 h 1082"/>
                <a:gd name="T10" fmla="*/ 1065 w 1100"/>
                <a:gd name="T11" fmla="*/ 1046 h 1082"/>
                <a:gd name="T12" fmla="*/ 64 w 1100"/>
                <a:gd name="T13" fmla="*/ 192 h 1082"/>
                <a:gd name="T14" fmla="*/ 192 w 1100"/>
                <a:gd name="T15" fmla="*/ 64 h 1082"/>
                <a:gd name="T16" fmla="*/ 0 w 1100"/>
                <a:gd name="T17" fmla="*/ 0 h 1082"/>
                <a:gd name="T18" fmla="*/ 64 w 1100"/>
                <a:gd name="T19" fmla="*/ 19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0" h="1082">
                  <a:moveTo>
                    <a:pt x="1065" y="1046"/>
                  </a:moveTo>
                  <a:cubicBezTo>
                    <a:pt x="1100" y="1010"/>
                    <a:pt x="1099" y="952"/>
                    <a:pt x="1064" y="917"/>
                  </a:cubicBezTo>
                  <a:cubicBezTo>
                    <a:pt x="1028" y="882"/>
                    <a:pt x="970" y="883"/>
                    <a:pt x="935" y="918"/>
                  </a:cubicBezTo>
                  <a:cubicBezTo>
                    <a:pt x="935" y="918"/>
                    <a:pt x="935" y="918"/>
                    <a:pt x="935" y="918"/>
                  </a:cubicBezTo>
                  <a:cubicBezTo>
                    <a:pt x="900" y="954"/>
                    <a:pt x="901" y="1011"/>
                    <a:pt x="936" y="1047"/>
                  </a:cubicBezTo>
                  <a:cubicBezTo>
                    <a:pt x="972" y="1082"/>
                    <a:pt x="1029" y="1081"/>
                    <a:pt x="1065" y="1046"/>
                  </a:cubicBezTo>
                  <a:moveTo>
                    <a:pt x="64" y="192"/>
                  </a:moveTo>
                  <a:lnTo>
                    <a:pt x="192" y="64"/>
                  </a:lnTo>
                  <a:lnTo>
                    <a:pt x="0" y="0"/>
                  </a:lnTo>
                  <a:lnTo>
                    <a:pt x="64" y="192"/>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9" name="Line 29"/>
            <p:cNvSpPr>
              <a:spLocks noChangeShapeType="1"/>
            </p:cNvSpPr>
            <p:nvPr/>
          </p:nvSpPr>
          <p:spPr bwMode="auto">
            <a:xfrm flipH="1" flipV="1">
              <a:off x="1837" y="3395"/>
              <a:ext cx="300" cy="294"/>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0" name="Freeform 30"/>
            <p:cNvSpPr>
              <a:spLocks noEditPoints="1"/>
            </p:cNvSpPr>
            <p:nvPr/>
          </p:nvSpPr>
          <p:spPr bwMode="auto">
            <a:xfrm>
              <a:off x="2197" y="2910"/>
              <a:ext cx="69" cy="737"/>
            </a:xfrm>
            <a:custGeom>
              <a:avLst/>
              <a:gdLst>
                <a:gd name="T0" fmla="*/ 93 w 184"/>
                <a:gd name="T1" fmla="*/ 0 h 1965"/>
                <a:gd name="T2" fmla="*/ 3 w 184"/>
                <a:gd name="T3" fmla="*/ 91 h 1965"/>
                <a:gd name="T4" fmla="*/ 93 w 184"/>
                <a:gd name="T5" fmla="*/ 182 h 1965"/>
                <a:gd name="T6" fmla="*/ 93 w 184"/>
                <a:gd name="T7" fmla="*/ 182 h 1965"/>
                <a:gd name="T8" fmla="*/ 184 w 184"/>
                <a:gd name="T9" fmla="*/ 91 h 1965"/>
                <a:gd name="T10" fmla="*/ 93 w 184"/>
                <a:gd name="T11" fmla="*/ 0 h 1965"/>
                <a:gd name="T12" fmla="*/ 176 w 184"/>
                <a:gd name="T13" fmla="*/ 1789 h 1965"/>
                <a:gd name="T14" fmla="*/ 0 w 184"/>
                <a:gd name="T15" fmla="*/ 1789 h 1965"/>
                <a:gd name="T16" fmla="*/ 96 w 184"/>
                <a:gd name="T17" fmla="*/ 1965 h 1965"/>
                <a:gd name="T18" fmla="*/ 176 w 184"/>
                <a:gd name="T19" fmla="*/ 1789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965">
                  <a:moveTo>
                    <a:pt x="93" y="0"/>
                  </a:moveTo>
                  <a:cubicBezTo>
                    <a:pt x="43" y="0"/>
                    <a:pt x="3" y="41"/>
                    <a:pt x="3" y="91"/>
                  </a:cubicBezTo>
                  <a:cubicBezTo>
                    <a:pt x="3" y="141"/>
                    <a:pt x="43" y="182"/>
                    <a:pt x="93" y="182"/>
                  </a:cubicBezTo>
                  <a:cubicBezTo>
                    <a:pt x="93" y="182"/>
                    <a:pt x="93" y="182"/>
                    <a:pt x="93" y="182"/>
                  </a:cubicBezTo>
                  <a:cubicBezTo>
                    <a:pt x="143" y="182"/>
                    <a:pt x="184" y="141"/>
                    <a:pt x="184" y="91"/>
                  </a:cubicBezTo>
                  <a:cubicBezTo>
                    <a:pt x="184" y="41"/>
                    <a:pt x="143" y="0"/>
                    <a:pt x="93" y="0"/>
                  </a:cubicBezTo>
                  <a:close/>
                  <a:moveTo>
                    <a:pt x="176" y="1789"/>
                  </a:moveTo>
                  <a:lnTo>
                    <a:pt x="0" y="1789"/>
                  </a:lnTo>
                  <a:lnTo>
                    <a:pt x="96" y="1965"/>
                  </a:lnTo>
                  <a:lnTo>
                    <a:pt x="176" y="178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31" name="Freeform 31"/>
            <p:cNvSpPr>
              <a:spLocks noEditPoints="1"/>
            </p:cNvSpPr>
            <p:nvPr/>
          </p:nvSpPr>
          <p:spPr bwMode="auto">
            <a:xfrm>
              <a:off x="2197" y="2910"/>
              <a:ext cx="69" cy="737"/>
            </a:xfrm>
            <a:custGeom>
              <a:avLst/>
              <a:gdLst>
                <a:gd name="T0" fmla="*/ 93 w 184"/>
                <a:gd name="T1" fmla="*/ 0 h 1965"/>
                <a:gd name="T2" fmla="*/ 3 w 184"/>
                <a:gd name="T3" fmla="*/ 91 h 1965"/>
                <a:gd name="T4" fmla="*/ 93 w 184"/>
                <a:gd name="T5" fmla="*/ 182 h 1965"/>
                <a:gd name="T6" fmla="*/ 93 w 184"/>
                <a:gd name="T7" fmla="*/ 182 h 1965"/>
                <a:gd name="T8" fmla="*/ 184 w 184"/>
                <a:gd name="T9" fmla="*/ 91 h 1965"/>
                <a:gd name="T10" fmla="*/ 93 w 184"/>
                <a:gd name="T11" fmla="*/ 0 h 1965"/>
                <a:gd name="T12" fmla="*/ 176 w 184"/>
                <a:gd name="T13" fmla="*/ 1789 h 1965"/>
                <a:gd name="T14" fmla="*/ 0 w 184"/>
                <a:gd name="T15" fmla="*/ 1789 h 1965"/>
                <a:gd name="T16" fmla="*/ 96 w 184"/>
                <a:gd name="T17" fmla="*/ 1965 h 1965"/>
                <a:gd name="T18" fmla="*/ 176 w 184"/>
                <a:gd name="T19" fmla="*/ 1789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965">
                  <a:moveTo>
                    <a:pt x="93" y="0"/>
                  </a:moveTo>
                  <a:cubicBezTo>
                    <a:pt x="43" y="0"/>
                    <a:pt x="3" y="41"/>
                    <a:pt x="3" y="91"/>
                  </a:cubicBezTo>
                  <a:cubicBezTo>
                    <a:pt x="3" y="141"/>
                    <a:pt x="43" y="182"/>
                    <a:pt x="93" y="182"/>
                  </a:cubicBezTo>
                  <a:cubicBezTo>
                    <a:pt x="93" y="182"/>
                    <a:pt x="93" y="182"/>
                    <a:pt x="93" y="182"/>
                  </a:cubicBezTo>
                  <a:cubicBezTo>
                    <a:pt x="143" y="182"/>
                    <a:pt x="184" y="141"/>
                    <a:pt x="184" y="91"/>
                  </a:cubicBezTo>
                  <a:cubicBezTo>
                    <a:pt x="184" y="41"/>
                    <a:pt x="143" y="0"/>
                    <a:pt x="93" y="0"/>
                  </a:cubicBezTo>
                  <a:moveTo>
                    <a:pt x="176" y="1789"/>
                  </a:moveTo>
                  <a:lnTo>
                    <a:pt x="0" y="1789"/>
                  </a:lnTo>
                  <a:lnTo>
                    <a:pt x="96" y="1965"/>
                  </a:lnTo>
                  <a:lnTo>
                    <a:pt x="176" y="1789"/>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60" name="Line 32"/>
            <p:cNvSpPr>
              <a:spLocks noChangeShapeType="1"/>
            </p:cNvSpPr>
            <p:nvPr/>
          </p:nvSpPr>
          <p:spPr bwMode="auto">
            <a:xfrm>
              <a:off x="2233" y="2981"/>
              <a:ext cx="0" cy="60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61" name="Rectangle 33"/>
            <p:cNvSpPr>
              <a:spLocks noChangeArrowheads="1"/>
            </p:cNvSpPr>
            <p:nvPr/>
          </p:nvSpPr>
          <p:spPr bwMode="auto">
            <a:xfrm>
              <a:off x="1447" y="3263"/>
              <a:ext cx="342" cy="168"/>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5366" name="Rectangle 34"/>
            <p:cNvSpPr>
              <a:spLocks noChangeArrowheads="1"/>
            </p:cNvSpPr>
            <p:nvPr/>
          </p:nvSpPr>
          <p:spPr bwMode="auto">
            <a:xfrm>
              <a:off x="1447" y="3263"/>
              <a:ext cx="342" cy="168"/>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67" name="Rectangle 35"/>
            <p:cNvSpPr>
              <a:spLocks noChangeArrowheads="1"/>
            </p:cNvSpPr>
            <p:nvPr/>
          </p:nvSpPr>
          <p:spPr bwMode="auto">
            <a:xfrm>
              <a:off x="1513" y="3305"/>
              <a:ext cx="27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Bodega</a:t>
              </a:r>
              <a:endParaRPr kumimoji="0" lang="es-EC" sz="1800" b="0" i="0" u="none" strike="noStrike" cap="none" normalizeH="0" baseline="0" smtClean="0">
                <a:ln>
                  <a:noFill/>
                </a:ln>
                <a:solidFill>
                  <a:schemeClr val="tx1"/>
                </a:solidFill>
                <a:effectLst/>
                <a:latin typeface="Arial" pitchFamily="34" charset="0"/>
              </a:endParaRPr>
            </a:p>
          </p:txBody>
        </p:sp>
        <p:sp>
          <p:nvSpPr>
            <p:cNvPr id="15368" name="Freeform 36"/>
            <p:cNvSpPr>
              <a:spLocks noEditPoints="1"/>
            </p:cNvSpPr>
            <p:nvPr/>
          </p:nvSpPr>
          <p:spPr bwMode="auto">
            <a:xfrm>
              <a:off x="2287" y="2921"/>
              <a:ext cx="165" cy="238"/>
            </a:xfrm>
            <a:custGeom>
              <a:avLst/>
              <a:gdLst>
                <a:gd name="T0" fmla="*/ 386 w 441"/>
                <a:gd name="T1" fmla="*/ 607 h 634"/>
                <a:gd name="T2" fmla="*/ 414 w 441"/>
                <a:gd name="T3" fmla="*/ 482 h 634"/>
                <a:gd name="T4" fmla="*/ 289 w 441"/>
                <a:gd name="T5" fmla="*/ 454 h 634"/>
                <a:gd name="T6" fmla="*/ 289 w 441"/>
                <a:gd name="T7" fmla="*/ 454 h 634"/>
                <a:gd name="T8" fmla="*/ 260 w 441"/>
                <a:gd name="T9" fmla="*/ 579 h 634"/>
                <a:gd name="T10" fmla="*/ 386 w 441"/>
                <a:gd name="T11" fmla="*/ 607 h 634"/>
                <a:gd name="T12" fmla="*/ 16 w 441"/>
                <a:gd name="T13" fmla="*/ 192 h 634"/>
                <a:gd name="T14" fmla="*/ 176 w 441"/>
                <a:gd name="T15" fmla="*/ 96 h 634"/>
                <a:gd name="T16" fmla="*/ 0 w 441"/>
                <a:gd name="T17" fmla="*/ 0 h 634"/>
                <a:gd name="T18" fmla="*/ 16 w 441"/>
                <a:gd name="T19" fmla="*/ 19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634">
                  <a:moveTo>
                    <a:pt x="386" y="607"/>
                  </a:moveTo>
                  <a:cubicBezTo>
                    <a:pt x="428" y="580"/>
                    <a:pt x="441" y="524"/>
                    <a:pt x="414" y="482"/>
                  </a:cubicBezTo>
                  <a:cubicBezTo>
                    <a:pt x="387" y="440"/>
                    <a:pt x="331" y="427"/>
                    <a:pt x="289" y="454"/>
                  </a:cubicBezTo>
                  <a:cubicBezTo>
                    <a:pt x="289" y="454"/>
                    <a:pt x="289" y="454"/>
                    <a:pt x="289" y="454"/>
                  </a:cubicBezTo>
                  <a:cubicBezTo>
                    <a:pt x="246" y="481"/>
                    <a:pt x="234" y="537"/>
                    <a:pt x="260" y="579"/>
                  </a:cubicBezTo>
                  <a:cubicBezTo>
                    <a:pt x="287" y="621"/>
                    <a:pt x="343" y="634"/>
                    <a:pt x="386" y="607"/>
                  </a:cubicBezTo>
                  <a:close/>
                  <a:moveTo>
                    <a:pt x="16" y="192"/>
                  </a:moveTo>
                  <a:lnTo>
                    <a:pt x="176" y="96"/>
                  </a:lnTo>
                  <a:lnTo>
                    <a:pt x="0" y="0"/>
                  </a:lnTo>
                  <a:lnTo>
                    <a:pt x="16" y="1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369" name="Freeform 37"/>
            <p:cNvSpPr>
              <a:spLocks noEditPoints="1"/>
            </p:cNvSpPr>
            <p:nvPr/>
          </p:nvSpPr>
          <p:spPr bwMode="auto">
            <a:xfrm>
              <a:off x="2287" y="2921"/>
              <a:ext cx="165" cy="238"/>
            </a:xfrm>
            <a:custGeom>
              <a:avLst/>
              <a:gdLst>
                <a:gd name="T0" fmla="*/ 386 w 441"/>
                <a:gd name="T1" fmla="*/ 607 h 634"/>
                <a:gd name="T2" fmla="*/ 414 w 441"/>
                <a:gd name="T3" fmla="*/ 482 h 634"/>
                <a:gd name="T4" fmla="*/ 289 w 441"/>
                <a:gd name="T5" fmla="*/ 454 h 634"/>
                <a:gd name="T6" fmla="*/ 289 w 441"/>
                <a:gd name="T7" fmla="*/ 454 h 634"/>
                <a:gd name="T8" fmla="*/ 260 w 441"/>
                <a:gd name="T9" fmla="*/ 579 h 634"/>
                <a:gd name="T10" fmla="*/ 386 w 441"/>
                <a:gd name="T11" fmla="*/ 607 h 634"/>
                <a:gd name="T12" fmla="*/ 16 w 441"/>
                <a:gd name="T13" fmla="*/ 192 h 634"/>
                <a:gd name="T14" fmla="*/ 176 w 441"/>
                <a:gd name="T15" fmla="*/ 96 h 634"/>
                <a:gd name="T16" fmla="*/ 0 w 441"/>
                <a:gd name="T17" fmla="*/ 0 h 634"/>
                <a:gd name="T18" fmla="*/ 16 w 441"/>
                <a:gd name="T19" fmla="*/ 19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634">
                  <a:moveTo>
                    <a:pt x="386" y="607"/>
                  </a:moveTo>
                  <a:cubicBezTo>
                    <a:pt x="428" y="580"/>
                    <a:pt x="441" y="524"/>
                    <a:pt x="414" y="482"/>
                  </a:cubicBezTo>
                  <a:cubicBezTo>
                    <a:pt x="387" y="440"/>
                    <a:pt x="331" y="427"/>
                    <a:pt x="289" y="454"/>
                  </a:cubicBezTo>
                  <a:cubicBezTo>
                    <a:pt x="289" y="454"/>
                    <a:pt x="289" y="454"/>
                    <a:pt x="289" y="454"/>
                  </a:cubicBezTo>
                  <a:cubicBezTo>
                    <a:pt x="246" y="481"/>
                    <a:pt x="234" y="537"/>
                    <a:pt x="260" y="579"/>
                  </a:cubicBezTo>
                  <a:cubicBezTo>
                    <a:pt x="287" y="621"/>
                    <a:pt x="343" y="634"/>
                    <a:pt x="386" y="607"/>
                  </a:cubicBezTo>
                  <a:moveTo>
                    <a:pt x="16" y="192"/>
                  </a:moveTo>
                  <a:lnTo>
                    <a:pt x="176" y="96"/>
                  </a:lnTo>
                  <a:lnTo>
                    <a:pt x="0" y="0"/>
                  </a:lnTo>
                  <a:lnTo>
                    <a:pt x="16" y="192"/>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70" name="Line 38"/>
            <p:cNvSpPr>
              <a:spLocks noChangeShapeType="1"/>
            </p:cNvSpPr>
            <p:nvPr/>
          </p:nvSpPr>
          <p:spPr bwMode="auto">
            <a:xfrm flipH="1" flipV="1">
              <a:off x="2323" y="2975"/>
              <a:ext cx="72" cy="114"/>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71" name="Rectangle 39"/>
            <p:cNvSpPr>
              <a:spLocks noChangeArrowheads="1"/>
            </p:cNvSpPr>
            <p:nvPr/>
          </p:nvSpPr>
          <p:spPr bwMode="auto">
            <a:xfrm>
              <a:off x="397" y="3065"/>
              <a:ext cx="336" cy="16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5372" name="Rectangle 40"/>
            <p:cNvSpPr>
              <a:spLocks noChangeArrowheads="1"/>
            </p:cNvSpPr>
            <p:nvPr/>
          </p:nvSpPr>
          <p:spPr bwMode="auto">
            <a:xfrm>
              <a:off x="397" y="3065"/>
              <a:ext cx="336" cy="168"/>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73" name="Rectangle 41"/>
            <p:cNvSpPr>
              <a:spLocks noChangeArrowheads="1"/>
            </p:cNvSpPr>
            <p:nvPr/>
          </p:nvSpPr>
          <p:spPr bwMode="auto">
            <a:xfrm>
              <a:off x="451" y="3107"/>
              <a:ext cx="27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Origen </a:t>
              </a:r>
              <a:endParaRPr kumimoji="0" lang="es-EC" sz="1800" b="0" i="0" u="none" strike="noStrike" cap="none" normalizeH="0" baseline="0" smtClean="0">
                <a:ln>
                  <a:noFill/>
                </a:ln>
                <a:solidFill>
                  <a:schemeClr val="tx1"/>
                </a:solidFill>
                <a:effectLst/>
                <a:latin typeface="Arial" pitchFamily="34" charset="0"/>
              </a:endParaRPr>
            </a:p>
          </p:txBody>
        </p:sp>
        <p:sp>
          <p:nvSpPr>
            <p:cNvPr id="15374" name="Rectangle 42"/>
            <p:cNvSpPr>
              <a:spLocks noChangeArrowheads="1"/>
            </p:cNvSpPr>
            <p:nvPr/>
          </p:nvSpPr>
          <p:spPr bwMode="auto">
            <a:xfrm>
              <a:off x="661" y="310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1</a:t>
              </a:r>
              <a:endParaRPr kumimoji="0" lang="es-EC" sz="1800" b="0" i="0" u="none" strike="noStrike" cap="none" normalizeH="0" baseline="0" smtClean="0">
                <a:ln>
                  <a:noFill/>
                </a:ln>
                <a:solidFill>
                  <a:schemeClr val="tx1"/>
                </a:solidFill>
                <a:effectLst/>
                <a:latin typeface="Arial" pitchFamily="34" charset="0"/>
              </a:endParaRPr>
            </a:p>
          </p:txBody>
        </p:sp>
        <p:sp>
          <p:nvSpPr>
            <p:cNvPr id="15375" name="Rectangle 43"/>
            <p:cNvSpPr>
              <a:spLocks noChangeArrowheads="1"/>
            </p:cNvSpPr>
            <p:nvPr/>
          </p:nvSpPr>
          <p:spPr bwMode="auto">
            <a:xfrm>
              <a:off x="2413" y="3035"/>
              <a:ext cx="342" cy="16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5376" name="Rectangle 44"/>
            <p:cNvSpPr>
              <a:spLocks noChangeArrowheads="1"/>
            </p:cNvSpPr>
            <p:nvPr/>
          </p:nvSpPr>
          <p:spPr bwMode="auto">
            <a:xfrm>
              <a:off x="2413" y="3035"/>
              <a:ext cx="342" cy="168"/>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77" name="Rectangle 45"/>
            <p:cNvSpPr>
              <a:spLocks noChangeArrowheads="1"/>
            </p:cNvSpPr>
            <p:nvPr/>
          </p:nvSpPr>
          <p:spPr bwMode="auto">
            <a:xfrm>
              <a:off x="2461" y="3077"/>
              <a:ext cx="27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Origen </a:t>
              </a:r>
              <a:endParaRPr kumimoji="0" lang="es-EC" sz="1800" b="0" i="0" u="none" strike="noStrike" cap="none" normalizeH="0" baseline="0" smtClean="0">
                <a:ln>
                  <a:noFill/>
                </a:ln>
                <a:solidFill>
                  <a:schemeClr val="tx1"/>
                </a:solidFill>
                <a:effectLst/>
                <a:latin typeface="Arial" pitchFamily="34" charset="0"/>
              </a:endParaRPr>
            </a:p>
          </p:txBody>
        </p:sp>
        <p:sp>
          <p:nvSpPr>
            <p:cNvPr id="15378" name="Rectangle 46"/>
            <p:cNvSpPr>
              <a:spLocks noChangeArrowheads="1"/>
            </p:cNvSpPr>
            <p:nvPr/>
          </p:nvSpPr>
          <p:spPr bwMode="auto">
            <a:xfrm>
              <a:off x="2671" y="3077"/>
              <a:ext cx="6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2</a:t>
              </a:r>
              <a:endParaRPr kumimoji="0" lang="es-EC" sz="1800" b="0" i="0" u="none" strike="noStrike" cap="none" normalizeH="0" baseline="0" smtClean="0">
                <a:ln>
                  <a:noFill/>
                </a:ln>
                <a:solidFill>
                  <a:schemeClr val="tx1"/>
                </a:solidFill>
                <a:effectLst/>
                <a:latin typeface="Arial" pitchFamily="34" charset="0"/>
              </a:endParaRPr>
            </a:p>
          </p:txBody>
        </p:sp>
        <p:sp>
          <p:nvSpPr>
            <p:cNvPr id="15379" name="Freeform 47"/>
            <p:cNvSpPr>
              <a:spLocks noEditPoints="1"/>
            </p:cNvSpPr>
            <p:nvPr/>
          </p:nvSpPr>
          <p:spPr bwMode="auto">
            <a:xfrm>
              <a:off x="1128" y="3347"/>
              <a:ext cx="319" cy="406"/>
            </a:xfrm>
            <a:custGeom>
              <a:avLst/>
              <a:gdLst>
                <a:gd name="T0" fmla="*/ 47 w 851"/>
                <a:gd name="T1" fmla="*/ 1054 h 1084"/>
                <a:gd name="T2" fmla="*/ 174 w 851"/>
                <a:gd name="T3" fmla="*/ 1037 h 1084"/>
                <a:gd name="T4" fmla="*/ 157 w 851"/>
                <a:gd name="T5" fmla="*/ 910 h 1084"/>
                <a:gd name="T6" fmla="*/ 157 w 851"/>
                <a:gd name="T7" fmla="*/ 910 h 1084"/>
                <a:gd name="T8" fmla="*/ 30 w 851"/>
                <a:gd name="T9" fmla="*/ 927 h 1084"/>
                <a:gd name="T10" fmla="*/ 47 w 851"/>
                <a:gd name="T11" fmla="*/ 1054 h 1084"/>
                <a:gd name="T12" fmla="*/ 675 w 851"/>
                <a:gd name="T13" fmla="*/ 80 h 1084"/>
                <a:gd name="T14" fmla="*/ 819 w 851"/>
                <a:gd name="T15" fmla="*/ 192 h 1084"/>
                <a:gd name="T16" fmla="*/ 851 w 851"/>
                <a:gd name="T17" fmla="*/ 0 h 1084"/>
                <a:gd name="T18" fmla="*/ 675 w 851"/>
                <a:gd name="T19" fmla="*/ 8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1" h="1084">
                  <a:moveTo>
                    <a:pt x="47" y="1054"/>
                  </a:moveTo>
                  <a:cubicBezTo>
                    <a:pt x="86" y="1084"/>
                    <a:pt x="143" y="1077"/>
                    <a:pt x="174" y="1037"/>
                  </a:cubicBezTo>
                  <a:cubicBezTo>
                    <a:pt x="205" y="998"/>
                    <a:pt x="197" y="941"/>
                    <a:pt x="157" y="910"/>
                  </a:cubicBezTo>
                  <a:cubicBezTo>
                    <a:pt x="157" y="910"/>
                    <a:pt x="157" y="910"/>
                    <a:pt x="157" y="910"/>
                  </a:cubicBezTo>
                  <a:cubicBezTo>
                    <a:pt x="118" y="880"/>
                    <a:pt x="61" y="887"/>
                    <a:pt x="30" y="927"/>
                  </a:cubicBezTo>
                  <a:cubicBezTo>
                    <a:pt x="0" y="966"/>
                    <a:pt x="7" y="1023"/>
                    <a:pt x="47" y="1054"/>
                  </a:cubicBezTo>
                  <a:close/>
                  <a:moveTo>
                    <a:pt x="675" y="80"/>
                  </a:moveTo>
                  <a:lnTo>
                    <a:pt x="819" y="192"/>
                  </a:lnTo>
                  <a:lnTo>
                    <a:pt x="851" y="0"/>
                  </a:lnTo>
                  <a:lnTo>
                    <a:pt x="675" y="8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380" name="Freeform 48"/>
            <p:cNvSpPr>
              <a:spLocks noEditPoints="1"/>
            </p:cNvSpPr>
            <p:nvPr/>
          </p:nvSpPr>
          <p:spPr bwMode="auto">
            <a:xfrm>
              <a:off x="1128" y="3347"/>
              <a:ext cx="319" cy="406"/>
            </a:xfrm>
            <a:custGeom>
              <a:avLst/>
              <a:gdLst>
                <a:gd name="T0" fmla="*/ 47 w 851"/>
                <a:gd name="T1" fmla="*/ 1054 h 1084"/>
                <a:gd name="T2" fmla="*/ 174 w 851"/>
                <a:gd name="T3" fmla="*/ 1037 h 1084"/>
                <a:gd name="T4" fmla="*/ 157 w 851"/>
                <a:gd name="T5" fmla="*/ 910 h 1084"/>
                <a:gd name="T6" fmla="*/ 157 w 851"/>
                <a:gd name="T7" fmla="*/ 910 h 1084"/>
                <a:gd name="T8" fmla="*/ 30 w 851"/>
                <a:gd name="T9" fmla="*/ 927 h 1084"/>
                <a:gd name="T10" fmla="*/ 47 w 851"/>
                <a:gd name="T11" fmla="*/ 1054 h 1084"/>
                <a:gd name="T12" fmla="*/ 675 w 851"/>
                <a:gd name="T13" fmla="*/ 80 h 1084"/>
                <a:gd name="T14" fmla="*/ 819 w 851"/>
                <a:gd name="T15" fmla="*/ 192 h 1084"/>
                <a:gd name="T16" fmla="*/ 851 w 851"/>
                <a:gd name="T17" fmla="*/ 0 h 1084"/>
                <a:gd name="T18" fmla="*/ 675 w 851"/>
                <a:gd name="T19" fmla="*/ 8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1" h="1084">
                  <a:moveTo>
                    <a:pt x="47" y="1054"/>
                  </a:moveTo>
                  <a:cubicBezTo>
                    <a:pt x="86" y="1084"/>
                    <a:pt x="143" y="1077"/>
                    <a:pt x="174" y="1037"/>
                  </a:cubicBezTo>
                  <a:cubicBezTo>
                    <a:pt x="205" y="998"/>
                    <a:pt x="197" y="941"/>
                    <a:pt x="157" y="910"/>
                  </a:cubicBezTo>
                  <a:cubicBezTo>
                    <a:pt x="157" y="910"/>
                    <a:pt x="157" y="910"/>
                    <a:pt x="157" y="910"/>
                  </a:cubicBezTo>
                  <a:cubicBezTo>
                    <a:pt x="118" y="880"/>
                    <a:pt x="61" y="887"/>
                    <a:pt x="30" y="927"/>
                  </a:cubicBezTo>
                  <a:cubicBezTo>
                    <a:pt x="0" y="966"/>
                    <a:pt x="7" y="1023"/>
                    <a:pt x="47" y="1054"/>
                  </a:cubicBezTo>
                  <a:moveTo>
                    <a:pt x="675" y="80"/>
                  </a:moveTo>
                  <a:lnTo>
                    <a:pt x="819" y="192"/>
                  </a:lnTo>
                  <a:lnTo>
                    <a:pt x="851" y="0"/>
                  </a:lnTo>
                  <a:lnTo>
                    <a:pt x="675" y="80"/>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81" name="Line 49"/>
            <p:cNvSpPr>
              <a:spLocks noChangeShapeType="1"/>
            </p:cNvSpPr>
            <p:nvPr/>
          </p:nvSpPr>
          <p:spPr bwMode="auto">
            <a:xfrm flipV="1">
              <a:off x="1189" y="3401"/>
              <a:ext cx="216" cy="28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grpSp>
      <p:grpSp>
        <p:nvGrpSpPr>
          <p:cNvPr id="15382" name="Group 52"/>
          <p:cNvGrpSpPr>
            <a:grpSpLocks noChangeAspect="1"/>
          </p:cNvGrpSpPr>
          <p:nvPr/>
        </p:nvGrpSpPr>
        <p:grpSpPr bwMode="auto">
          <a:xfrm>
            <a:off x="4867444" y="3212976"/>
            <a:ext cx="3780000" cy="1595401"/>
            <a:chOff x="3107" y="2795"/>
            <a:chExt cx="2174" cy="998"/>
          </a:xfrm>
        </p:grpSpPr>
        <p:sp>
          <p:nvSpPr>
            <p:cNvPr id="15383" name="AutoShape 51"/>
            <p:cNvSpPr>
              <a:spLocks noChangeAspect="1" noChangeArrowheads="1" noTextEdit="1"/>
            </p:cNvSpPr>
            <p:nvPr/>
          </p:nvSpPr>
          <p:spPr bwMode="auto">
            <a:xfrm>
              <a:off x="3107" y="2795"/>
              <a:ext cx="2174" cy="998"/>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s-EC"/>
            </a:p>
          </p:txBody>
        </p:sp>
        <p:sp>
          <p:nvSpPr>
            <p:cNvPr id="15384" name="Freeform 53"/>
            <p:cNvSpPr>
              <a:spLocks/>
            </p:cNvSpPr>
            <p:nvPr/>
          </p:nvSpPr>
          <p:spPr bwMode="auto">
            <a:xfrm>
              <a:off x="3117" y="3432"/>
              <a:ext cx="136" cy="136"/>
            </a:xfrm>
            <a:custGeom>
              <a:avLst/>
              <a:gdLst>
                <a:gd name="T0" fmla="*/ 0 w 363"/>
                <a:gd name="T1" fmla="*/ 181 h 363"/>
                <a:gd name="T2" fmla="*/ 181 w 363"/>
                <a:gd name="T3" fmla="*/ 0 h 363"/>
                <a:gd name="T4" fmla="*/ 363 w 363"/>
                <a:gd name="T5" fmla="*/ 181 h 363"/>
                <a:gd name="T6" fmla="*/ 363 w 363"/>
                <a:gd name="T7" fmla="*/ 181 h 363"/>
                <a:gd name="T8" fmla="*/ 181 w 363"/>
                <a:gd name="T9" fmla="*/ 363 h 363"/>
                <a:gd name="T10" fmla="*/ 0 w 363"/>
                <a:gd name="T11" fmla="*/ 181 h 363"/>
              </a:gdLst>
              <a:ahLst/>
              <a:cxnLst>
                <a:cxn ang="0">
                  <a:pos x="T0" y="T1"/>
                </a:cxn>
                <a:cxn ang="0">
                  <a:pos x="T2" y="T3"/>
                </a:cxn>
                <a:cxn ang="0">
                  <a:pos x="T4" y="T5"/>
                </a:cxn>
                <a:cxn ang="0">
                  <a:pos x="T6" y="T7"/>
                </a:cxn>
                <a:cxn ang="0">
                  <a:pos x="T8" y="T9"/>
                </a:cxn>
                <a:cxn ang="0">
                  <a:pos x="T10" y="T11"/>
                </a:cxn>
              </a:cxnLst>
              <a:rect l="0" t="0" r="r" b="b"/>
              <a:pathLst>
                <a:path w="363" h="363">
                  <a:moveTo>
                    <a:pt x="0" y="181"/>
                  </a:moveTo>
                  <a:cubicBezTo>
                    <a:pt x="0" y="81"/>
                    <a:pt x="81" y="0"/>
                    <a:pt x="181" y="0"/>
                  </a:cubicBezTo>
                  <a:cubicBezTo>
                    <a:pt x="282" y="0"/>
                    <a:pt x="363" y="81"/>
                    <a:pt x="363" y="181"/>
                  </a:cubicBezTo>
                  <a:cubicBezTo>
                    <a:pt x="363" y="181"/>
                    <a:pt x="363" y="181"/>
                    <a:pt x="363" y="181"/>
                  </a:cubicBezTo>
                  <a:cubicBezTo>
                    <a:pt x="363" y="282"/>
                    <a:pt x="282"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385" name="Freeform 54"/>
            <p:cNvSpPr>
              <a:spLocks/>
            </p:cNvSpPr>
            <p:nvPr/>
          </p:nvSpPr>
          <p:spPr bwMode="auto">
            <a:xfrm>
              <a:off x="3117" y="3432"/>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0"/>
                    <a:pt x="30" y="0"/>
                    <a:pt x="68" y="0"/>
                  </a:cubicBezTo>
                  <a:cubicBezTo>
                    <a:pt x="106" y="0"/>
                    <a:pt x="136" y="30"/>
                    <a:pt x="136" y="68"/>
                  </a:cubicBezTo>
                  <a:cubicBezTo>
                    <a:pt x="136" y="68"/>
                    <a:pt x="136" y="68"/>
                    <a:pt x="136" y="68"/>
                  </a:cubicBezTo>
                  <a:cubicBezTo>
                    <a:pt x="136" y="105"/>
                    <a:pt x="106" y="136"/>
                    <a:pt x="68" y="136"/>
                  </a:cubicBezTo>
                  <a:cubicBezTo>
                    <a:pt x="30" y="136"/>
                    <a:pt x="0" y="105"/>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86" name="Rectangle 55"/>
            <p:cNvSpPr>
              <a:spLocks noChangeArrowheads="1"/>
            </p:cNvSpPr>
            <p:nvPr/>
          </p:nvSpPr>
          <p:spPr bwMode="auto">
            <a:xfrm>
              <a:off x="3161" y="3437"/>
              <a:ext cx="10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164326"/>
                  </a:solidFill>
                  <a:effectLst/>
                  <a:latin typeface="Calibri" pitchFamily="34" charset="0"/>
                </a:rPr>
                <a:t>1</a:t>
              </a:r>
              <a:endParaRPr kumimoji="0" lang="es-EC" sz="1800" b="0" i="0" u="none" strike="noStrike" cap="none" normalizeH="0" baseline="0" smtClean="0">
                <a:ln>
                  <a:noFill/>
                </a:ln>
                <a:solidFill>
                  <a:schemeClr val="tx1"/>
                </a:solidFill>
                <a:effectLst/>
                <a:latin typeface="Arial" pitchFamily="34" charset="0"/>
              </a:endParaRPr>
            </a:p>
          </p:txBody>
        </p:sp>
        <p:sp>
          <p:nvSpPr>
            <p:cNvPr id="15387" name="Freeform 56"/>
            <p:cNvSpPr>
              <a:spLocks noEditPoints="1"/>
            </p:cNvSpPr>
            <p:nvPr/>
          </p:nvSpPr>
          <p:spPr bwMode="auto">
            <a:xfrm>
              <a:off x="3251" y="3053"/>
              <a:ext cx="1129" cy="456"/>
            </a:xfrm>
            <a:custGeom>
              <a:avLst/>
              <a:gdLst>
                <a:gd name="T0" fmla="*/ 2993 w 3011"/>
                <a:gd name="T1" fmla="*/ 71 h 1216"/>
                <a:gd name="T2" fmla="*/ 2877 w 3011"/>
                <a:gd name="T3" fmla="*/ 18 h 1216"/>
                <a:gd name="T4" fmla="*/ 2824 w 3011"/>
                <a:gd name="T5" fmla="*/ 135 h 1216"/>
                <a:gd name="T6" fmla="*/ 2824 w 3011"/>
                <a:gd name="T7" fmla="*/ 135 h 1216"/>
                <a:gd name="T8" fmla="*/ 2940 w 3011"/>
                <a:gd name="T9" fmla="*/ 188 h 1216"/>
                <a:gd name="T10" fmla="*/ 2993 w 3011"/>
                <a:gd name="T11" fmla="*/ 71 h 1216"/>
                <a:gd name="T12" fmla="*/ 208 w 3011"/>
                <a:gd name="T13" fmla="*/ 1216 h 1216"/>
                <a:gd name="T14" fmla="*/ 144 w 3011"/>
                <a:gd name="T15" fmla="*/ 1040 h 1216"/>
                <a:gd name="T16" fmla="*/ 0 w 3011"/>
                <a:gd name="T17" fmla="*/ 1184 h 1216"/>
                <a:gd name="T18" fmla="*/ 208 w 3011"/>
                <a:gd name="T19" fmla="*/ 121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1" h="1216">
                  <a:moveTo>
                    <a:pt x="2993" y="71"/>
                  </a:moveTo>
                  <a:cubicBezTo>
                    <a:pt x="2976" y="24"/>
                    <a:pt x="2924" y="0"/>
                    <a:pt x="2877" y="18"/>
                  </a:cubicBezTo>
                  <a:cubicBezTo>
                    <a:pt x="2830" y="36"/>
                    <a:pt x="2806" y="88"/>
                    <a:pt x="2824" y="135"/>
                  </a:cubicBezTo>
                  <a:cubicBezTo>
                    <a:pt x="2824" y="135"/>
                    <a:pt x="2824" y="135"/>
                    <a:pt x="2824" y="135"/>
                  </a:cubicBezTo>
                  <a:cubicBezTo>
                    <a:pt x="2841" y="182"/>
                    <a:pt x="2893" y="205"/>
                    <a:pt x="2940" y="188"/>
                  </a:cubicBezTo>
                  <a:cubicBezTo>
                    <a:pt x="2987" y="170"/>
                    <a:pt x="3011" y="118"/>
                    <a:pt x="2993" y="71"/>
                  </a:cubicBezTo>
                  <a:close/>
                  <a:moveTo>
                    <a:pt x="208" y="1216"/>
                  </a:moveTo>
                  <a:lnTo>
                    <a:pt x="144" y="1040"/>
                  </a:lnTo>
                  <a:lnTo>
                    <a:pt x="0" y="1184"/>
                  </a:lnTo>
                  <a:lnTo>
                    <a:pt x="208" y="121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388" name="Freeform 57"/>
            <p:cNvSpPr>
              <a:spLocks noEditPoints="1"/>
            </p:cNvSpPr>
            <p:nvPr/>
          </p:nvSpPr>
          <p:spPr bwMode="auto">
            <a:xfrm>
              <a:off x="3251" y="3053"/>
              <a:ext cx="1129" cy="456"/>
            </a:xfrm>
            <a:custGeom>
              <a:avLst/>
              <a:gdLst>
                <a:gd name="T0" fmla="*/ 2993 w 3011"/>
                <a:gd name="T1" fmla="*/ 71 h 1216"/>
                <a:gd name="T2" fmla="*/ 2877 w 3011"/>
                <a:gd name="T3" fmla="*/ 18 h 1216"/>
                <a:gd name="T4" fmla="*/ 2824 w 3011"/>
                <a:gd name="T5" fmla="*/ 135 h 1216"/>
                <a:gd name="T6" fmla="*/ 2824 w 3011"/>
                <a:gd name="T7" fmla="*/ 135 h 1216"/>
                <a:gd name="T8" fmla="*/ 2940 w 3011"/>
                <a:gd name="T9" fmla="*/ 188 h 1216"/>
                <a:gd name="T10" fmla="*/ 2993 w 3011"/>
                <a:gd name="T11" fmla="*/ 71 h 1216"/>
                <a:gd name="T12" fmla="*/ 208 w 3011"/>
                <a:gd name="T13" fmla="*/ 1216 h 1216"/>
                <a:gd name="T14" fmla="*/ 144 w 3011"/>
                <a:gd name="T15" fmla="*/ 1040 h 1216"/>
                <a:gd name="T16" fmla="*/ 0 w 3011"/>
                <a:gd name="T17" fmla="*/ 1184 h 1216"/>
                <a:gd name="T18" fmla="*/ 208 w 3011"/>
                <a:gd name="T19" fmla="*/ 121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1" h="1216">
                  <a:moveTo>
                    <a:pt x="2993" y="71"/>
                  </a:moveTo>
                  <a:cubicBezTo>
                    <a:pt x="2976" y="24"/>
                    <a:pt x="2924" y="0"/>
                    <a:pt x="2877" y="18"/>
                  </a:cubicBezTo>
                  <a:cubicBezTo>
                    <a:pt x="2830" y="36"/>
                    <a:pt x="2806" y="88"/>
                    <a:pt x="2824" y="135"/>
                  </a:cubicBezTo>
                  <a:cubicBezTo>
                    <a:pt x="2824" y="135"/>
                    <a:pt x="2824" y="135"/>
                    <a:pt x="2824" y="135"/>
                  </a:cubicBezTo>
                  <a:cubicBezTo>
                    <a:pt x="2841" y="182"/>
                    <a:pt x="2893" y="205"/>
                    <a:pt x="2940" y="188"/>
                  </a:cubicBezTo>
                  <a:cubicBezTo>
                    <a:pt x="2987" y="170"/>
                    <a:pt x="3011" y="118"/>
                    <a:pt x="2993" y="71"/>
                  </a:cubicBezTo>
                  <a:moveTo>
                    <a:pt x="208" y="1216"/>
                  </a:moveTo>
                  <a:lnTo>
                    <a:pt x="144" y="1040"/>
                  </a:lnTo>
                  <a:lnTo>
                    <a:pt x="0" y="1184"/>
                  </a:lnTo>
                  <a:lnTo>
                    <a:pt x="208" y="1216"/>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89" name="Line 58"/>
            <p:cNvSpPr>
              <a:spLocks noChangeShapeType="1"/>
            </p:cNvSpPr>
            <p:nvPr/>
          </p:nvSpPr>
          <p:spPr bwMode="auto">
            <a:xfrm flipH="1">
              <a:off x="3317" y="3101"/>
              <a:ext cx="990" cy="372"/>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90" name="Freeform 59"/>
            <p:cNvSpPr>
              <a:spLocks/>
            </p:cNvSpPr>
            <p:nvPr/>
          </p:nvSpPr>
          <p:spPr bwMode="auto">
            <a:xfrm>
              <a:off x="3548" y="3647"/>
              <a:ext cx="136" cy="136"/>
            </a:xfrm>
            <a:custGeom>
              <a:avLst/>
              <a:gdLst>
                <a:gd name="T0" fmla="*/ 0 w 363"/>
                <a:gd name="T1" fmla="*/ 181 h 362"/>
                <a:gd name="T2" fmla="*/ 181 w 363"/>
                <a:gd name="T3" fmla="*/ 0 h 362"/>
                <a:gd name="T4" fmla="*/ 363 w 363"/>
                <a:gd name="T5" fmla="*/ 181 h 362"/>
                <a:gd name="T6" fmla="*/ 363 w 363"/>
                <a:gd name="T7" fmla="*/ 181 h 362"/>
                <a:gd name="T8" fmla="*/ 181 w 363"/>
                <a:gd name="T9" fmla="*/ 362 h 362"/>
                <a:gd name="T10" fmla="*/ 0 w 363"/>
                <a:gd name="T11" fmla="*/ 181 h 362"/>
              </a:gdLst>
              <a:ahLst/>
              <a:cxnLst>
                <a:cxn ang="0">
                  <a:pos x="T0" y="T1"/>
                </a:cxn>
                <a:cxn ang="0">
                  <a:pos x="T2" y="T3"/>
                </a:cxn>
                <a:cxn ang="0">
                  <a:pos x="T4" y="T5"/>
                </a:cxn>
                <a:cxn ang="0">
                  <a:pos x="T6" y="T7"/>
                </a:cxn>
                <a:cxn ang="0">
                  <a:pos x="T8" y="T9"/>
                </a:cxn>
                <a:cxn ang="0">
                  <a:pos x="T10" y="T11"/>
                </a:cxn>
              </a:cxnLst>
              <a:rect l="0" t="0" r="r" b="b"/>
              <a:pathLst>
                <a:path w="363" h="362">
                  <a:moveTo>
                    <a:pt x="0" y="181"/>
                  </a:moveTo>
                  <a:cubicBezTo>
                    <a:pt x="0" y="81"/>
                    <a:pt x="81" y="0"/>
                    <a:pt x="181" y="0"/>
                  </a:cubicBezTo>
                  <a:cubicBezTo>
                    <a:pt x="282" y="0"/>
                    <a:pt x="363" y="81"/>
                    <a:pt x="363" y="181"/>
                  </a:cubicBezTo>
                  <a:cubicBezTo>
                    <a:pt x="363" y="181"/>
                    <a:pt x="363" y="181"/>
                    <a:pt x="363" y="181"/>
                  </a:cubicBezTo>
                  <a:cubicBezTo>
                    <a:pt x="363" y="281"/>
                    <a:pt x="282" y="362"/>
                    <a:pt x="181" y="362"/>
                  </a:cubicBezTo>
                  <a:cubicBezTo>
                    <a:pt x="81" y="362"/>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391" name="Freeform 60"/>
            <p:cNvSpPr>
              <a:spLocks/>
            </p:cNvSpPr>
            <p:nvPr/>
          </p:nvSpPr>
          <p:spPr bwMode="auto">
            <a:xfrm>
              <a:off x="3548" y="3647"/>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1"/>
                    <a:pt x="30" y="0"/>
                    <a:pt x="68" y="0"/>
                  </a:cubicBezTo>
                  <a:cubicBezTo>
                    <a:pt x="106" y="0"/>
                    <a:pt x="136" y="31"/>
                    <a:pt x="136" y="68"/>
                  </a:cubicBezTo>
                  <a:cubicBezTo>
                    <a:pt x="136" y="68"/>
                    <a:pt x="136" y="68"/>
                    <a:pt x="136" y="68"/>
                  </a:cubicBezTo>
                  <a:cubicBezTo>
                    <a:pt x="136" y="106"/>
                    <a:pt x="106" y="136"/>
                    <a:pt x="68" y="136"/>
                  </a:cubicBezTo>
                  <a:cubicBezTo>
                    <a:pt x="30"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92" name="Rectangle 61"/>
            <p:cNvSpPr>
              <a:spLocks noChangeArrowheads="1"/>
            </p:cNvSpPr>
            <p:nvPr/>
          </p:nvSpPr>
          <p:spPr bwMode="auto">
            <a:xfrm>
              <a:off x="3593" y="3653"/>
              <a:ext cx="10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164326"/>
                  </a:solidFill>
                  <a:effectLst/>
                  <a:latin typeface="Calibri" pitchFamily="34" charset="0"/>
                </a:rPr>
                <a:t>2</a:t>
              </a:r>
              <a:endParaRPr kumimoji="0" lang="es-EC" sz="1800" b="0" i="0" u="none" strike="noStrike" cap="none" normalizeH="0" baseline="0" smtClean="0">
                <a:ln>
                  <a:noFill/>
                </a:ln>
                <a:solidFill>
                  <a:schemeClr val="tx1"/>
                </a:solidFill>
                <a:effectLst/>
                <a:latin typeface="Arial" pitchFamily="34" charset="0"/>
              </a:endParaRPr>
            </a:p>
          </p:txBody>
        </p:sp>
        <p:sp>
          <p:nvSpPr>
            <p:cNvPr id="15393" name="Freeform 62"/>
            <p:cNvSpPr>
              <a:spLocks/>
            </p:cNvSpPr>
            <p:nvPr/>
          </p:nvSpPr>
          <p:spPr bwMode="auto">
            <a:xfrm>
              <a:off x="4682" y="2808"/>
              <a:ext cx="136" cy="136"/>
            </a:xfrm>
            <a:custGeom>
              <a:avLst/>
              <a:gdLst>
                <a:gd name="T0" fmla="*/ 0 w 362"/>
                <a:gd name="T1" fmla="*/ 181 h 363"/>
                <a:gd name="T2" fmla="*/ 181 w 362"/>
                <a:gd name="T3" fmla="*/ 0 h 363"/>
                <a:gd name="T4" fmla="*/ 362 w 362"/>
                <a:gd name="T5" fmla="*/ 181 h 363"/>
                <a:gd name="T6" fmla="*/ 362 w 362"/>
                <a:gd name="T7" fmla="*/ 181 h 363"/>
                <a:gd name="T8" fmla="*/ 181 w 362"/>
                <a:gd name="T9" fmla="*/ 363 h 363"/>
                <a:gd name="T10" fmla="*/ 0 w 362"/>
                <a:gd name="T11" fmla="*/ 181 h 363"/>
              </a:gdLst>
              <a:ahLst/>
              <a:cxnLst>
                <a:cxn ang="0">
                  <a:pos x="T0" y="T1"/>
                </a:cxn>
                <a:cxn ang="0">
                  <a:pos x="T2" y="T3"/>
                </a:cxn>
                <a:cxn ang="0">
                  <a:pos x="T4" y="T5"/>
                </a:cxn>
                <a:cxn ang="0">
                  <a:pos x="T6" y="T7"/>
                </a:cxn>
                <a:cxn ang="0">
                  <a:pos x="T8" y="T9"/>
                </a:cxn>
                <a:cxn ang="0">
                  <a:pos x="T10" y="T11"/>
                </a:cxn>
              </a:cxnLst>
              <a:rect l="0" t="0" r="r" b="b"/>
              <a:pathLst>
                <a:path w="362" h="363">
                  <a:moveTo>
                    <a:pt x="0" y="181"/>
                  </a:moveTo>
                  <a:cubicBezTo>
                    <a:pt x="0" y="81"/>
                    <a:pt x="81" y="0"/>
                    <a:pt x="181" y="0"/>
                  </a:cubicBezTo>
                  <a:cubicBezTo>
                    <a:pt x="281" y="0"/>
                    <a:pt x="362" y="81"/>
                    <a:pt x="362" y="181"/>
                  </a:cubicBezTo>
                  <a:cubicBezTo>
                    <a:pt x="362" y="181"/>
                    <a:pt x="362" y="181"/>
                    <a:pt x="362" y="181"/>
                  </a:cubicBezTo>
                  <a:cubicBezTo>
                    <a:pt x="362" y="282"/>
                    <a:pt x="281" y="363"/>
                    <a:pt x="181" y="363"/>
                  </a:cubicBezTo>
                  <a:cubicBezTo>
                    <a:pt x="81" y="363"/>
                    <a:pt x="0" y="282"/>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394" name="Freeform 63"/>
            <p:cNvSpPr>
              <a:spLocks/>
            </p:cNvSpPr>
            <p:nvPr/>
          </p:nvSpPr>
          <p:spPr bwMode="auto">
            <a:xfrm>
              <a:off x="4682" y="2808"/>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0"/>
                    <a:pt x="30" y="0"/>
                    <a:pt x="68" y="0"/>
                  </a:cubicBezTo>
                  <a:cubicBezTo>
                    <a:pt x="105" y="0"/>
                    <a:pt x="136" y="30"/>
                    <a:pt x="136" y="68"/>
                  </a:cubicBezTo>
                  <a:cubicBezTo>
                    <a:pt x="136" y="68"/>
                    <a:pt x="136" y="68"/>
                    <a:pt x="136" y="68"/>
                  </a:cubicBezTo>
                  <a:cubicBezTo>
                    <a:pt x="136" y="106"/>
                    <a:pt x="105" y="136"/>
                    <a:pt x="68" y="136"/>
                  </a:cubicBezTo>
                  <a:cubicBezTo>
                    <a:pt x="30"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95" name="Rectangle 64"/>
            <p:cNvSpPr>
              <a:spLocks noChangeArrowheads="1"/>
            </p:cNvSpPr>
            <p:nvPr/>
          </p:nvSpPr>
          <p:spPr bwMode="auto">
            <a:xfrm>
              <a:off x="4727" y="2813"/>
              <a:ext cx="10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164326"/>
                  </a:solidFill>
                  <a:effectLst/>
                  <a:latin typeface="Calibri" pitchFamily="34" charset="0"/>
                </a:rPr>
                <a:t>3</a:t>
              </a:r>
              <a:endParaRPr kumimoji="0" lang="es-EC" sz="1800" b="0" i="0" u="none" strike="noStrike" cap="none" normalizeH="0" baseline="0" smtClean="0">
                <a:ln>
                  <a:noFill/>
                </a:ln>
                <a:solidFill>
                  <a:schemeClr val="tx1"/>
                </a:solidFill>
                <a:effectLst/>
                <a:latin typeface="Arial" pitchFamily="34" charset="0"/>
              </a:endParaRPr>
            </a:p>
          </p:txBody>
        </p:sp>
        <p:sp>
          <p:nvSpPr>
            <p:cNvPr id="15396" name="Freeform 65"/>
            <p:cNvSpPr>
              <a:spLocks/>
            </p:cNvSpPr>
            <p:nvPr/>
          </p:nvSpPr>
          <p:spPr bwMode="auto">
            <a:xfrm>
              <a:off x="4682" y="3647"/>
              <a:ext cx="136" cy="136"/>
            </a:xfrm>
            <a:custGeom>
              <a:avLst/>
              <a:gdLst>
                <a:gd name="T0" fmla="*/ 0 w 362"/>
                <a:gd name="T1" fmla="*/ 181 h 362"/>
                <a:gd name="T2" fmla="*/ 181 w 362"/>
                <a:gd name="T3" fmla="*/ 0 h 362"/>
                <a:gd name="T4" fmla="*/ 362 w 362"/>
                <a:gd name="T5" fmla="*/ 181 h 362"/>
                <a:gd name="T6" fmla="*/ 362 w 362"/>
                <a:gd name="T7" fmla="*/ 181 h 362"/>
                <a:gd name="T8" fmla="*/ 181 w 362"/>
                <a:gd name="T9" fmla="*/ 362 h 362"/>
                <a:gd name="T10" fmla="*/ 0 w 362"/>
                <a:gd name="T11" fmla="*/ 181 h 362"/>
              </a:gdLst>
              <a:ahLst/>
              <a:cxnLst>
                <a:cxn ang="0">
                  <a:pos x="T0" y="T1"/>
                </a:cxn>
                <a:cxn ang="0">
                  <a:pos x="T2" y="T3"/>
                </a:cxn>
                <a:cxn ang="0">
                  <a:pos x="T4" y="T5"/>
                </a:cxn>
                <a:cxn ang="0">
                  <a:pos x="T6" y="T7"/>
                </a:cxn>
                <a:cxn ang="0">
                  <a:pos x="T8" y="T9"/>
                </a:cxn>
                <a:cxn ang="0">
                  <a:pos x="T10" y="T11"/>
                </a:cxn>
              </a:cxnLst>
              <a:rect l="0" t="0" r="r" b="b"/>
              <a:pathLst>
                <a:path w="362" h="362">
                  <a:moveTo>
                    <a:pt x="0" y="181"/>
                  </a:moveTo>
                  <a:cubicBezTo>
                    <a:pt x="0" y="81"/>
                    <a:pt x="81" y="0"/>
                    <a:pt x="181" y="0"/>
                  </a:cubicBezTo>
                  <a:cubicBezTo>
                    <a:pt x="281" y="0"/>
                    <a:pt x="362" y="81"/>
                    <a:pt x="362" y="181"/>
                  </a:cubicBezTo>
                  <a:cubicBezTo>
                    <a:pt x="362" y="181"/>
                    <a:pt x="362" y="181"/>
                    <a:pt x="362" y="181"/>
                  </a:cubicBezTo>
                  <a:cubicBezTo>
                    <a:pt x="362" y="281"/>
                    <a:pt x="281" y="362"/>
                    <a:pt x="181" y="362"/>
                  </a:cubicBezTo>
                  <a:cubicBezTo>
                    <a:pt x="81" y="362"/>
                    <a:pt x="0" y="281"/>
                    <a:pt x="0" y="181"/>
                  </a:cubicBezTo>
                </a:path>
              </a:pathLst>
            </a:custGeom>
            <a:solidFill>
              <a:srgbClr val="D3D3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397" name="Freeform 66"/>
            <p:cNvSpPr>
              <a:spLocks/>
            </p:cNvSpPr>
            <p:nvPr/>
          </p:nvSpPr>
          <p:spPr bwMode="auto">
            <a:xfrm>
              <a:off x="4682" y="3647"/>
              <a:ext cx="136" cy="136"/>
            </a:xfrm>
            <a:custGeom>
              <a:avLst/>
              <a:gdLst>
                <a:gd name="T0" fmla="*/ 0 w 136"/>
                <a:gd name="T1" fmla="*/ 68 h 136"/>
                <a:gd name="T2" fmla="*/ 68 w 136"/>
                <a:gd name="T3" fmla="*/ 0 h 136"/>
                <a:gd name="T4" fmla="*/ 136 w 136"/>
                <a:gd name="T5" fmla="*/ 68 h 136"/>
                <a:gd name="T6" fmla="*/ 136 w 136"/>
                <a:gd name="T7" fmla="*/ 68 h 136"/>
                <a:gd name="T8" fmla="*/ 68 w 136"/>
                <a:gd name="T9" fmla="*/ 136 h 136"/>
                <a:gd name="T10" fmla="*/ 0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0" y="68"/>
                  </a:moveTo>
                  <a:cubicBezTo>
                    <a:pt x="0" y="31"/>
                    <a:pt x="30" y="0"/>
                    <a:pt x="68" y="0"/>
                  </a:cubicBezTo>
                  <a:cubicBezTo>
                    <a:pt x="105" y="0"/>
                    <a:pt x="136" y="31"/>
                    <a:pt x="136" y="68"/>
                  </a:cubicBezTo>
                  <a:cubicBezTo>
                    <a:pt x="136" y="68"/>
                    <a:pt x="136" y="68"/>
                    <a:pt x="136" y="68"/>
                  </a:cubicBezTo>
                  <a:cubicBezTo>
                    <a:pt x="136" y="106"/>
                    <a:pt x="105" y="136"/>
                    <a:pt x="68" y="136"/>
                  </a:cubicBezTo>
                  <a:cubicBezTo>
                    <a:pt x="30" y="136"/>
                    <a:pt x="0" y="106"/>
                    <a:pt x="0" y="68"/>
                  </a:cubicBezTo>
                </a:path>
              </a:pathLst>
            </a:cu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398" name="Rectangle 67"/>
            <p:cNvSpPr>
              <a:spLocks noChangeArrowheads="1"/>
            </p:cNvSpPr>
            <p:nvPr/>
          </p:nvSpPr>
          <p:spPr bwMode="auto">
            <a:xfrm>
              <a:off x="4727" y="3653"/>
              <a:ext cx="10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164326"/>
                  </a:solidFill>
                  <a:effectLst/>
                  <a:latin typeface="Calibri" pitchFamily="34" charset="0"/>
                </a:rPr>
                <a:t>4</a:t>
              </a:r>
              <a:endParaRPr kumimoji="0" lang="es-EC" sz="1800" b="0" i="0" u="none" strike="noStrike" cap="none" normalizeH="0" baseline="0" smtClean="0">
                <a:ln>
                  <a:noFill/>
                </a:ln>
                <a:solidFill>
                  <a:schemeClr val="tx1"/>
                </a:solidFill>
                <a:effectLst/>
                <a:latin typeface="Arial" pitchFamily="34" charset="0"/>
              </a:endParaRPr>
            </a:p>
          </p:txBody>
        </p:sp>
        <p:sp>
          <p:nvSpPr>
            <p:cNvPr id="15399" name="Freeform 68"/>
            <p:cNvSpPr>
              <a:spLocks noEditPoints="1"/>
            </p:cNvSpPr>
            <p:nvPr/>
          </p:nvSpPr>
          <p:spPr bwMode="auto">
            <a:xfrm>
              <a:off x="3148" y="3531"/>
              <a:ext cx="469" cy="140"/>
            </a:xfrm>
            <a:custGeom>
              <a:avLst/>
              <a:gdLst>
                <a:gd name="T0" fmla="*/ 9 w 1250"/>
                <a:gd name="T1" fmla="*/ 81 h 373"/>
                <a:gd name="T2" fmla="*/ 82 w 1250"/>
                <a:gd name="T3" fmla="*/ 187 h 373"/>
                <a:gd name="T4" fmla="*/ 188 w 1250"/>
                <a:gd name="T5" fmla="*/ 114 h 373"/>
                <a:gd name="T6" fmla="*/ 188 w 1250"/>
                <a:gd name="T7" fmla="*/ 114 h 373"/>
                <a:gd name="T8" fmla="*/ 115 w 1250"/>
                <a:gd name="T9" fmla="*/ 9 h 373"/>
                <a:gd name="T10" fmla="*/ 9 w 1250"/>
                <a:gd name="T11" fmla="*/ 81 h 373"/>
                <a:gd name="T12" fmla="*/ 1090 w 1250"/>
                <a:gd name="T13" fmla="*/ 181 h 373"/>
                <a:gd name="T14" fmla="*/ 1058 w 1250"/>
                <a:gd name="T15" fmla="*/ 373 h 373"/>
                <a:gd name="T16" fmla="*/ 1250 w 1250"/>
                <a:gd name="T17" fmla="*/ 309 h 373"/>
                <a:gd name="T18" fmla="*/ 1090 w 1250"/>
                <a:gd name="T19" fmla="*/ 18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0" h="373">
                  <a:moveTo>
                    <a:pt x="9" y="81"/>
                  </a:moveTo>
                  <a:cubicBezTo>
                    <a:pt x="0" y="131"/>
                    <a:pt x="33" y="178"/>
                    <a:pt x="82" y="187"/>
                  </a:cubicBezTo>
                  <a:cubicBezTo>
                    <a:pt x="131" y="196"/>
                    <a:pt x="179" y="164"/>
                    <a:pt x="188" y="114"/>
                  </a:cubicBezTo>
                  <a:cubicBezTo>
                    <a:pt x="188" y="114"/>
                    <a:pt x="188" y="114"/>
                    <a:pt x="188" y="114"/>
                  </a:cubicBezTo>
                  <a:cubicBezTo>
                    <a:pt x="197" y="65"/>
                    <a:pt x="164" y="18"/>
                    <a:pt x="115" y="9"/>
                  </a:cubicBezTo>
                  <a:cubicBezTo>
                    <a:pt x="66" y="0"/>
                    <a:pt x="18" y="32"/>
                    <a:pt x="9" y="81"/>
                  </a:cubicBezTo>
                  <a:close/>
                  <a:moveTo>
                    <a:pt x="1090" y="181"/>
                  </a:moveTo>
                  <a:lnTo>
                    <a:pt x="1058" y="373"/>
                  </a:lnTo>
                  <a:lnTo>
                    <a:pt x="1250" y="309"/>
                  </a:lnTo>
                  <a:lnTo>
                    <a:pt x="1090" y="18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400" name="Freeform 69"/>
            <p:cNvSpPr>
              <a:spLocks noEditPoints="1"/>
            </p:cNvSpPr>
            <p:nvPr/>
          </p:nvSpPr>
          <p:spPr bwMode="auto">
            <a:xfrm>
              <a:off x="3148" y="3531"/>
              <a:ext cx="469" cy="140"/>
            </a:xfrm>
            <a:custGeom>
              <a:avLst/>
              <a:gdLst>
                <a:gd name="T0" fmla="*/ 9 w 1250"/>
                <a:gd name="T1" fmla="*/ 81 h 373"/>
                <a:gd name="T2" fmla="*/ 82 w 1250"/>
                <a:gd name="T3" fmla="*/ 187 h 373"/>
                <a:gd name="T4" fmla="*/ 188 w 1250"/>
                <a:gd name="T5" fmla="*/ 114 h 373"/>
                <a:gd name="T6" fmla="*/ 188 w 1250"/>
                <a:gd name="T7" fmla="*/ 114 h 373"/>
                <a:gd name="T8" fmla="*/ 115 w 1250"/>
                <a:gd name="T9" fmla="*/ 9 h 373"/>
                <a:gd name="T10" fmla="*/ 9 w 1250"/>
                <a:gd name="T11" fmla="*/ 81 h 373"/>
                <a:gd name="T12" fmla="*/ 1090 w 1250"/>
                <a:gd name="T13" fmla="*/ 181 h 373"/>
                <a:gd name="T14" fmla="*/ 1058 w 1250"/>
                <a:gd name="T15" fmla="*/ 373 h 373"/>
                <a:gd name="T16" fmla="*/ 1250 w 1250"/>
                <a:gd name="T17" fmla="*/ 309 h 373"/>
                <a:gd name="T18" fmla="*/ 1090 w 1250"/>
                <a:gd name="T19" fmla="*/ 18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0" h="373">
                  <a:moveTo>
                    <a:pt x="9" y="81"/>
                  </a:moveTo>
                  <a:cubicBezTo>
                    <a:pt x="0" y="131"/>
                    <a:pt x="33" y="178"/>
                    <a:pt x="82" y="187"/>
                  </a:cubicBezTo>
                  <a:cubicBezTo>
                    <a:pt x="131" y="196"/>
                    <a:pt x="179" y="164"/>
                    <a:pt x="188" y="114"/>
                  </a:cubicBezTo>
                  <a:cubicBezTo>
                    <a:pt x="188" y="114"/>
                    <a:pt x="188" y="114"/>
                    <a:pt x="188" y="114"/>
                  </a:cubicBezTo>
                  <a:cubicBezTo>
                    <a:pt x="197" y="65"/>
                    <a:pt x="164" y="18"/>
                    <a:pt x="115" y="9"/>
                  </a:cubicBezTo>
                  <a:cubicBezTo>
                    <a:pt x="66" y="0"/>
                    <a:pt x="18" y="32"/>
                    <a:pt x="9" y="81"/>
                  </a:cubicBezTo>
                  <a:moveTo>
                    <a:pt x="1090" y="181"/>
                  </a:moveTo>
                  <a:lnTo>
                    <a:pt x="1058" y="373"/>
                  </a:lnTo>
                  <a:lnTo>
                    <a:pt x="1250" y="309"/>
                  </a:lnTo>
                  <a:lnTo>
                    <a:pt x="1090" y="181"/>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401" name="Line 70"/>
            <p:cNvSpPr>
              <a:spLocks noChangeShapeType="1"/>
            </p:cNvSpPr>
            <p:nvPr/>
          </p:nvSpPr>
          <p:spPr bwMode="auto">
            <a:xfrm>
              <a:off x="3221" y="3575"/>
              <a:ext cx="330" cy="6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402" name="Freeform 71"/>
            <p:cNvSpPr>
              <a:spLocks noEditPoints="1"/>
            </p:cNvSpPr>
            <p:nvPr/>
          </p:nvSpPr>
          <p:spPr bwMode="auto">
            <a:xfrm>
              <a:off x="4307" y="3347"/>
              <a:ext cx="412" cy="406"/>
            </a:xfrm>
            <a:custGeom>
              <a:avLst/>
              <a:gdLst>
                <a:gd name="T0" fmla="*/ 1064 w 1099"/>
                <a:gd name="T1" fmla="*/ 1046 h 1082"/>
                <a:gd name="T2" fmla="*/ 1063 w 1099"/>
                <a:gd name="T3" fmla="*/ 917 h 1082"/>
                <a:gd name="T4" fmla="*/ 935 w 1099"/>
                <a:gd name="T5" fmla="*/ 918 h 1082"/>
                <a:gd name="T6" fmla="*/ 935 w 1099"/>
                <a:gd name="T7" fmla="*/ 918 h 1082"/>
                <a:gd name="T8" fmla="*/ 936 w 1099"/>
                <a:gd name="T9" fmla="*/ 1047 h 1082"/>
                <a:gd name="T10" fmla="*/ 1064 w 1099"/>
                <a:gd name="T11" fmla="*/ 1046 h 1082"/>
                <a:gd name="T12" fmla="*/ 64 w 1099"/>
                <a:gd name="T13" fmla="*/ 192 h 1082"/>
                <a:gd name="T14" fmla="*/ 192 w 1099"/>
                <a:gd name="T15" fmla="*/ 64 h 1082"/>
                <a:gd name="T16" fmla="*/ 0 w 1099"/>
                <a:gd name="T17" fmla="*/ 0 h 1082"/>
                <a:gd name="T18" fmla="*/ 64 w 1099"/>
                <a:gd name="T19" fmla="*/ 19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9" h="1082">
                  <a:moveTo>
                    <a:pt x="1064" y="1046"/>
                  </a:moveTo>
                  <a:cubicBezTo>
                    <a:pt x="1099" y="1010"/>
                    <a:pt x="1099" y="952"/>
                    <a:pt x="1063" y="917"/>
                  </a:cubicBezTo>
                  <a:cubicBezTo>
                    <a:pt x="1028" y="882"/>
                    <a:pt x="970" y="883"/>
                    <a:pt x="935" y="918"/>
                  </a:cubicBezTo>
                  <a:cubicBezTo>
                    <a:pt x="935" y="918"/>
                    <a:pt x="935" y="918"/>
                    <a:pt x="935" y="918"/>
                  </a:cubicBezTo>
                  <a:cubicBezTo>
                    <a:pt x="900" y="954"/>
                    <a:pt x="900" y="1011"/>
                    <a:pt x="936" y="1047"/>
                  </a:cubicBezTo>
                  <a:cubicBezTo>
                    <a:pt x="972" y="1082"/>
                    <a:pt x="1029" y="1081"/>
                    <a:pt x="1064" y="1046"/>
                  </a:cubicBezTo>
                  <a:close/>
                  <a:moveTo>
                    <a:pt x="64" y="192"/>
                  </a:moveTo>
                  <a:lnTo>
                    <a:pt x="192" y="64"/>
                  </a:lnTo>
                  <a:lnTo>
                    <a:pt x="0" y="0"/>
                  </a:lnTo>
                  <a:lnTo>
                    <a:pt x="64" y="1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403" name="Freeform 72"/>
            <p:cNvSpPr>
              <a:spLocks noEditPoints="1"/>
            </p:cNvSpPr>
            <p:nvPr/>
          </p:nvSpPr>
          <p:spPr bwMode="auto">
            <a:xfrm>
              <a:off x="4307" y="3347"/>
              <a:ext cx="412" cy="406"/>
            </a:xfrm>
            <a:custGeom>
              <a:avLst/>
              <a:gdLst>
                <a:gd name="T0" fmla="*/ 1064 w 1099"/>
                <a:gd name="T1" fmla="*/ 1046 h 1082"/>
                <a:gd name="T2" fmla="*/ 1063 w 1099"/>
                <a:gd name="T3" fmla="*/ 917 h 1082"/>
                <a:gd name="T4" fmla="*/ 935 w 1099"/>
                <a:gd name="T5" fmla="*/ 918 h 1082"/>
                <a:gd name="T6" fmla="*/ 935 w 1099"/>
                <a:gd name="T7" fmla="*/ 918 h 1082"/>
                <a:gd name="T8" fmla="*/ 936 w 1099"/>
                <a:gd name="T9" fmla="*/ 1047 h 1082"/>
                <a:gd name="T10" fmla="*/ 1064 w 1099"/>
                <a:gd name="T11" fmla="*/ 1046 h 1082"/>
                <a:gd name="T12" fmla="*/ 64 w 1099"/>
                <a:gd name="T13" fmla="*/ 192 h 1082"/>
                <a:gd name="T14" fmla="*/ 192 w 1099"/>
                <a:gd name="T15" fmla="*/ 64 h 1082"/>
                <a:gd name="T16" fmla="*/ 0 w 1099"/>
                <a:gd name="T17" fmla="*/ 0 h 1082"/>
                <a:gd name="T18" fmla="*/ 64 w 1099"/>
                <a:gd name="T19" fmla="*/ 19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9" h="1082">
                  <a:moveTo>
                    <a:pt x="1064" y="1046"/>
                  </a:moveTo>
                  <a:cubicBezTo>
                    <a:pt x="1099" y="1010"/>
                    <a:pt x="1099" y="952"/>
                    <a:pt x="1063" y="917"/>
                  </a:cubicBezTo>
                  <a:cubicBezTo>
                    <a:pt x="1028" y="882"/>
                    <a:pt x="970" y="883"/>
                    <a:pt x="935" y="918"/>
                  </a:cubicBezTo>
                  <a:cubicBezTo>
                    <a:pt x="935" y="918"/>
                    <a:pt x="935" y="918"/>
                    <a:pt x="935" y="918"/>
                  </a:cubicBezTo>
                  <a:cubicBezTo>
                    <a:pt x="900" y="954"/>
                    <a:pt x="900" y="1011"/>
                    <a:pt x="936" y="1047"/>
                  </a:cubicBezTo>
                  <a:cubicBezTo>
                    <a:pt x="972" y="1082"/>
                    <a:pt x="1029" y="1081"/>
                    <a:pt x="1064" y="1046"/>
                  </a:cubicBezTo>
                  <a:moveTo>
                    <a:pt x="64" y="192"/>
                  </a:moveTo>
                  <a:lnTo>
                    <a:pt x="192" y="64"/>
                  </a:lnTo>
                  <a:lnTo>
                    <a:pt x="0" y="0"/>
                  </a:lnTo>
                  <a:lnTo>
                    <a:pt x="64" y="192"/>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404" name="Line 73"/>
            <p:cNvSpPr>
              <a:spLocks noChangeShapeType="1"/>
            </p:cNvSpPr>
            <p:nvPr/>
          </p:nvSpPr>
          <p:spPr bwMode="auto">
            <a:xfrm flipH="1" flipV="1">
              <a:off x="4355" y="3395"/>
              <a:ext cx="300" cy="294"/>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405" name="Freeform 74"/>
            <p:cNvSpPr>
              <a:spLocks noEditPoints="1"/>
            </p:cNvSpPr>
            <p:nvPr/>
          </p:nvSpPr>
          <p:spPr bwMode="auto">
            <a:xfrm>
              <a:off x="4715" y="2910"/>
              <a:ext cx="69" cy="737"/>
            </a:xfrm>
            <a:custGeom>
              <a:avLst/>
              <a:gdLst>
                <a:gd name="T0" fmla="*/ 93 w 184"/>
                <a:gd name="T1" fmla="*/ 0 h 1965"/>
                <a:gd name="T2" fmla="*/ 2 w 184"/>
                <a:gd name="T3" fmla="*/ 91 h 1965"/>
                <a:gd name="T4" fmla="*/ 93 w 184"/>
                <a:gd name="T5" fmla="*/ 182 h 1965"/>
                <a:gd name="T6" fmla="*/ 93 w 184"/>
                <a:gd name="T7" fmla="*/ 182 h 1965"/>
                <a:gd name="T8" fmla="*/ 184 w 184"/>
                <a:gd name="T9" fmla="*/ 91 h 1965"/>
                <a:gd name="T10" fmla="*/ 93 w 184"/>
                <a:gd name="T11" fmla="*/ 0 h 1965"/>
                <a:gd name="T12" fmla="*/ 176 w 184"/>
                <a:gd name="T13" fmla="*/ 1789 h 1965"/>
                <a:gd name="T14" fmla="*/ 0 w 184"/>
                <a:gd name="T15" fmla="*/ 1789 h 1965"/>
                <a:gd name="T16" fmla="*/ 96 w 184"/>
                <a:gd name="T17" fmla="*/ 1965 h 1965"/>
                <a:gd name="T18" fmla="*/ 176 w 184"/>
                <a:gd name="T19" fmla="*/ 1789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965">
                  <a:moveTo>
                    <a:pt x="93" y="0"/>
                  </a:moveTo>
                  <a:cubicBezTo>
                    <a:pt x="43" y="0"/>
                    <a:pt x="2" y="41"/>
                    <a:pt x="2" y="91"/>
                  </a:cubicBezTo>
                  <a:cubicBezTo>
                    <a:pt x="2" y="141"/>
                    <a:pt x="43" y="182"/>
                    <a:pt x="93" y="182"/>
                  </a:cubicBezTo>
                  <a:cubicBezTo>
                    <a:pt x="93" y="182"/>
                    <a:pt x="93" y="182"/>
                    <a:pt x="93" y="182"/>
                  </a:cubicBezTo>
                  <a:cubicBezTo>
                    <a:pt x="143" y="182"/>
                    <a:pt x="184" y="141"/>
                    <a:pt x="184" y="91"/>
                  </a:cubicBezTo>
                  <a:cubicBezTo>
                    <a:pt x="184" y="41"/>
                    <a:pt x="143" y="0"/>
                    <a:pt x="93" y="0"/>
                  </a:cubicBezTo>
                  <a:close/>
                  <a:moveTo>
                    <a:pt x="176" y="1789"/>
                  </a:moveTo>
                  <a:lnTo>
                    <a:pt x="0" y="1789"/>
                  </a:lnTo>
                  <a:lnTo>
                    <a:pt x="96" y="1965"/>
                  </a:lnTo>
                  <a:lnTo>
                    <a:pt x="176" y="178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406" name="Freeform 75"/>
            <p:cNvSpPr>
              <a:spLocks noEditPoints="1"/>
            </p:cNvSpPr>
            <p:nvPr/>
          </p:nvSpPr>
          <p:spPr bwMode="auto">
            <a:xfrm>
              <a:off x="4715" y="2910"/>
              <a:ext cx="69" cy="737"/>
            </a:xfrm>
            <a:custGeom>
              <a:avLst/>
              <a:gdLst>
                <a:gd name="T0" fmla="*/ 93 w 184"/>
                <a:gd name="T1" fmla="*/ 0 h 1965"/>
                <a:gd name="T2" fmla="*/ 2 w 184"/>
                <a:gd name="T3" fmla="*/ 91 h 1965"/>
                <a:gd name="T4" fmla="*/ 93 w 184"/>
                <a:gd name="T5" fmla="*/ 182 h 1965"/>
                <a:gd name="T6" fmla="*/ 93 w 184"/>
                <a:gd name="T7" fmla="*/ 182 h 1965"/>
                <a:gd name="T8" fmla="*/ 184 w 184"/>
                <a:gd name="T9" fmla="*/ 91 h 1965"/>
                <a:gd name="T10" fmla="*/ 93 w 184"/>
                <a:gd name="T11" fmla="*/ 0 h 1965"/>
                <a:gd name="T12" fmla="*/ 176 w 184"/>
                <a:gd name="T13" fmla="*/ 1789 h 1965"/>
                <a:gd name="T14" fmla="*/ 0 w 184"/>
                <a:gd name="T15" fmla="*/ 1789 h 1965"/>
                <a:gd name="T16" fmla="*/ 96 w 184"/>
                <a:gd name="T17" fmla="*/ 1965 h 1965"/>
                <a:gd name="T18" fmla="*/ 176 w 184"/>
                <a:gd name="T19" fmla="*/ 1789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965">
                  <a:moveTo>
                    <a:pt x="93" y="0"/>
                  </a:moveTo>
                  <a:cubicBezTo>
                    <a:pt x="43" y="0"/>
                    <a:pt x="2" y="41"/>
                    <a:pt x="2" y="91"/>
                  </a:cubicBezTo>
                  <a:cubicBezTo>
                    <a:pt x="2" y="141"/>
                    <a:pt x="43" y="182"/>
                    <a:pt x="93" y="182"/>
                  </a:cubicBezTo>
                  <a:cubicBezTo>
                    <a:pt x="93" y="182"/>
                    <a:pt x="93" y="182"/>
                    <a:pt x="93" y="182"/>
                  </a:cubicBezTo>
                  <a:cubicBezTo>
                    <a:pt x="143" y="182"/>
                    <a:pt x="184" y="141"/>
                    <a:pt x="184" y="91"/>
                  </a:cubicBezTo>
                  <a:cubicBezTo>
                    <a:pt x="184" y="41"/>
                    <a:pt x="143" y="0"/>
                    <a:pt x="93" y="0"/>
                  </a:cubicBezTo>
                  <a:moveTo>
                    <a:pt x="176" y="1789"/>
                  </a:moveTo>
                  <a:lnTo>
                    <a:pt x="0" y="1789"/>
                  </a:lnTo>
                  <a:lnTo>
                    <a:pt x="96" y="1965"/>
                  </a:lnTo>
                  <a:lnTo>
                    <a:pt x="176" y="1789"/>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407" name="Line 76"/>
            <p:cNvSpPr>
              <a:spLocks noChangeShapeType="1"/>
            </p:cNvSpPr>
            <p:nvPr/>
          </p:nvSpPr>
          <p:spPr bwMode="auto">
            <a:xfrm>
              <a:off x="4751" y="2981"/>
              <a:ext cx="0" cy="600"/>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408" name="Rectangle 77"/>
            <p:cNvSpPr>
              <a:spLocks noChangeArrowheads="1"/>
            </p:cNvSpPr>
            <p:nvPr/>
          </p:nvSpPr>
          <p:spPr bwMode="auto">
            <a:xfrm>
              <a:off x="3965" y="3263"/>
              <a:ext cx="342" cy="168"/>
            </a:xfrm>
            <a:prstGeom prst="rect">
              <a:avLst/>
            </a:prstGeom>
            <a:solidFill>
              <a:srgbClr val="D3D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5409" name="Rectangle 78"/>
            <p:cNvSpPr>
              <a:spLocks noChangeArrowheads="1"/>
            </p:cNvSpPr>
            <p:nvPr/>
          </p:nvSpPr>
          <p:spPr bwMode="auto">
            <a:xfrm>
              <a:off x="3965" y="3263"/>
              <a:ext cx="342" cy="168"/>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410" name="Rectangle 79"/>
            <p:cNvSpPr>
              <a:spLocks noChangeArrowheads="1"/>
            </p:cNvSpPr>
            <p:nvPr/>
          </p:nvSpPr>
          <p:spPr bwMode="auto">
            <a:xfrm>
              <a:off x="4031" y="3305"/>
              <a:ext cx="27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Bodega</a:t>
              </a:r>
              <a:endParaRPr kumimoji="0" lang="es-EC" sz="1800" b="0" i="0" u="none" strike="noStrike" cap="none" normalizeH="0" baseline="0" smtClean="0">
                <a:ln>
                  <a:noFill/>
                </a:ln>
                <a:solidFill>
                  <a:schemeClr val="tx1"/>
                </a:solidFill>
                <a:effectLst/>
                <a:latin typeface="Arial" pitchFamily="34" charset="0"/>
              </a:endParaRPr>
            </a:p>
          </p:txBody>
        </p:sp>
        <p:sp>
          <p:nvSpPr>
            <p:cNvPr id="15411" name="Freeform 80"/>
            <p:cNvSpPr>
              <a:spLocks noEditPoints="1"/>
            </p:cNvSpPr>
            <p:nvPr/>
          </p:nvSpPr>
          <p:spPr bwMode="auto">
            <a:xfrm>
              <a:off x="4805" y="2921"/>
              <a:ext cx="165" cy="238"/>
            </a:xfrm>
            <a:custGeom>
              <a:avLst/>
              <a:gdLst>
                <a:gd name="T0" fmla="*/ 385 w 440"/>
                <a:gd name="T1" fmla="*/ 607 h 634"/>
                <a:gd name="T2" fmla="*/ 413 w 440"/>
                <a:gd name="T3" fmla="*/ 482 h 634"/>
                <a:gd name="T4" fmla="*/ 288 w 440"/>
                <a:gd name="T5" fmla="*/ 454 h 634"/>
                <a:gd name="T6" fmla="*/ 288 w 440"/>
                <a:gd name="T7" fmla="*/ 454 h 634"/>
                <a:gd name="T8" fmla="*/ 260 w 440"/>
                <a:gd name="T9" fmla="*/ 579 h 634"/>
                <a:gd name="T10" fmla="*/ 385 w 440"/>
                <a:gd name="T11" fmla="*/ 607 h 634"/>
                <a:gd name="T12" fmla="*/ 16 w 440"/>
                <a:gd name="T13" fmla="*/ 192 h 634"/>
                <a:gd name="T14" fmla="*/ 176 w 440"/>
                <a:gd name="T15" fmla="*/ 96 h 634"/>
                <a:gd name="T16" fmla="*/ 0 w 440"/>
                <a:gd name="T17" fmla="*/ 0 h 634"/>
                <a:gd name="T18" fmla="*/ 16 w 440"/>
                <a:gd name="T19" fmla="*/ 19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4">
                  <a:moveTo>
                    <a:pt x="385" y="607"/>
                  </a:moveTo>
                  <a:cubicBezTo>
                    <a:pt x="428" y="580"/>
                    <a:pt x="440" y="524"/>
                    <a:pt x="413" y="482"/>
                  </a:cubicBezTo>
                  <a:cubicBezTo>
                    <a:pt x="387" y="440"/>
                    <a:pt x="331" y="427"/>
                    <a:pt x="288" y="454"/>
                  </a:cubicBezTo>
                  <a:cubicBezTo>
                    <a:pt x="288" y="454"/>
                    <a:pt x="288" y="454"/>
                    <a:pt x="288" y="454"/>
                  </a:cubicBezTo>
                  <a:cubicBezTo>
                    <a:pt x="246" y="481"/>
                    <a:pt x="233" y="537"/>
                    <a:pt x="260" y="579"/>
                  </a:cubicBezTo>
                  <a:cubicBezTo>
                    <a:pt x="287" y="621"/>
                    <a:pt x="343" y="634"/>
                    <a:pt x="385" y="607"/>
                  </a:cubicBezTo>
                  <a:close/>
                  <a:moveTo>
                    <a:pt x="16" y="192"/>
                  </a:moveTo>
                  <a:lnTo>
                    <a:pt x="176" y="96"/>
                  </a:lnTo>
                  <a:lnTo>
                    <a:pt x="0" y="0"/>
                  </a:lnTo>
                  <a:lnTo>
                    <a:pt x="16" y="1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412" name="Freeform 81"/>
            <p:cNvSpPr>
              <a:spLocks noEditPoints="1"/>
            </p:cNvSpPr>
            <p:nvPr/>
          </p:nvSpPr>
          <p:spPr bwMode="auto">
            <a:xfrm>
              <a:off x="4805" y="2921"/>
              <a:ext cx="165" cy="238"/>
            </a:xfrm>
            <a:custGeom>
              <a:avLst/>
              <a:gdLst>
                <a:gd name="T0" fmla="*/ 385 w 440"/>
                <a:gd name="T1" fmla="*/ 607 h 634"/>
                <a:gd name="T2" fmla="*/ 413 w 440"/>
                <a:gd name="T3" fmla="*/ 482 h 634"/>
                <a:gd name="T4" fmla="*/ 288 w 440"/>
                <a:gd name="T5" fmla="*/ 454 h 634"/>
                <a:gd name="T6" fmla="*/ 288 w 440"/>
                <a:gd name="T7" fmla="*/ 454 h 634"/>
                <a:gd name="T8" fmla="*/ 260 w 440"/>
                <a:gd name="T9" fmla="*/ 579 h 634"/>
                <a:gd name="T10" fmla="*/ 385 w 440"/>
                <a:gd name="T11" fmla="*/ 607 h 634"/>
                <a:gd name="T12" fmla="*/ 16 w 440"/>
                <a:gd name="T13" fmla="*/ 192 h 634"/>
                <a:gd name="T14" fmla="*/ 176 w 440"/>
                <a:gd name="T15" fmla="*/ 96 h 634"/>
                <a:gd name="T16" fmla="*/ 0 w 440"/>
                <a:gd name="T17" fmla="*/ 0 h 634"/>
                <a:gd name="T18" fmla="*/ 16 w 440"/>
                <a:gd name="T19" fmla="*/ 19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634">
                  <a:moveTo>
                    <a:pt x="385" y="607"/>
                  </a:moveTo>
                  <a:cubicBezTo>
                    <a:pt x="428" y="580"/>
                    <a:pt x="440" y="524"/>
                    <a:pt x="413" y="482"/>
                  </a:cubicBezTo>
                  <a:cubicBezTo>
                    <a:pt x="387" y="440"/>
                    <a:pt x="331" y="427"/>
                    <a:pt x="288" y="454"/>
                  </a:cubicBezTo>
                  <a:cubicBezTo>
                    <a:pt x="288" y="454"/>
                    <a:pt x="288" y="454"/>
                    <a:pt x="288" y="454"/>
                  </a:cubicBezTo>
                  <a:cubicBezTo>
                    <a:pt x="246" y="481"/>
                    <a:pt x="233" y="537"/>
                    <a:pt x="260" y="579"/>
                  </a:cubicBezTo>
                  <a:cubicBezTo>
                    <a:pt x="287" y="621"/>
                    <a:pt x="343" y="634"/>
                    <a:pt x="385" y="607"/>
                  </a:cubicBezTo>
                  <a:moveTo>
                    <a:pt x="16" y="192"/>
                  </a:moveTo>
                  <a:lnTo>
                    <a:pt x="176" y="96"/>
                  </a:lnTo>
                  <a:lnTo>
                    <a:pt x="0" y="0"/>
                  </a:lnTo>
                  <a:lnTo>
                    <a:pt x="16" y="192"/>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413" name="Line 82"/>
            <p:cNvSpPr>
              <a:spLocks noChangeShapeType="1"/>
            </p:cNvSpPr>
            <p:nvPr/>
          </p:nvSpPr>
          <p:spPr bwMode="auto">
            <a:xfrm flipH="1" flipV="1">
              <a:off x="4841" y="2975"/>
              <a:ext cx="72" cy="114"/>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414" name="Rectangle 83"/>
            <p:cNvSpPr>
              <a:spLocks noChangeArrowheads="1"/>
            </p:cNvSpPr>
            <p:nvPr/>
          </p:nvSpPr>
          <p:spPr bwMode="auto">
            <a:xfrm>
              <a:off x="4169" y="2909"/>
              <a:ext cx="342" cy="18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5415" name="Rectangle 84"/>
            <p:cNvSpPr>
              <a:spLocks noChangeArrowheads="1"/>
            </p:cNvSpPr>
            <p:nvPr/>
          </p:nvSpPr>
          <p:spPr bwMode="auto">
            <a:xfrm>
              <a:off x="4169" y="2909"/>
              <a:ext cx="342" cy="180"/>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416" name="Rectangle 85"/>
            <p:cNvSpPr>
              <a:spLocks noChangeArrowheads="1"/>
            </p:cNvSpPr>
            <p:nvPr/>
          </p:nvSpPr>
          <p:spPr bwMode="auto">
            <a:xfrm>
              <a:off x="4223" y="2957"/>
              <a:ext cx="27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Origen </a:t>
              </a:r>
              <a:endParaRPr kumimoji="0" lang="es-EC" sz="1800" b="0" i="0" u="none" strike="noStrike" cap="none" normalizeH="0" baseline="0" smtClean="0">
                <a:ln>
                  <a:noFill/>
                </a:ln>
                <a:solidFill>
                  <a:schemeClr val="tx1"/>
                </a:solidFill>
                <a:effectLst/>
                <a:latin typeface="Arial" pitchFamily="34" charset="0"/>
              </a:endParaRPr>
            </a:p>
          </p:txBody>
        </p:sp>
        <p:sp>
          <p:nvSpPr>
            <p:cNvPr id="15417" name="Rectangle 86"/>
            <p:cNvSpPr>
              <a:spLocks noChangeArrowheads="1"/>
            </p:cNvSpPr>
            <p:nvPr/>
          </p:nvSpPr>
          <p:spPr bwMode="auto">
            <a:xfrm>
              <a:off x="4439" y="2957"/>
              <a:ext cx="5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1</a:t>
              </a:r>
              <a:endParaRPr kumimoji="0" lang="es-EC" sz="1800" b="0" i="0" u="none" strike="noStrike" cap="none" normalizeH="0" baseline="0" smtClean="0">
                <a:ln>
                  <a:noFill/>
                </a:ln>
                <a:solidFill>
                  <a:schemeClr val="tx1"/>
                </a:solidFill>
                <a:effectLst/>
                <a:latin typeface="Arial" pitchFamily="34" charset="0"/>
              </a:endParaRPr>
            </a:p>
          </p:txBody>
        </p:sp>
        <p:sp>
          <p:nvSpPr>
            <p:cNvPr id="15418" name="Rectangle 87"/>
            <p:cNvSpPr>
              <a:spLocks noChangeArrowheads="1"/>
            </p:cNvSpPr>
            <p:nvPr/>
          </p:nvSpPr>
          <p:spPr bwMode="auto">
            <a:xfrm>
              <a:off x="4931" y="3035"/>
              <a:ext cx="342" cy="16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a:p>
          </p:txBody>
        </p:sp>
        <p:sp>
          <p:nvSpPr>
            <p:cNvPr id="15419" name="Rectangle 88"/>
            <p:cNvSpPr>
              <a:spLocks noChangeArrowheads="1"/>
            </p:cNvSpPr>
            <p:nvPr/>
          </p:nvSpPr>
          <p:spPr bwMode="auto">
            <a:xfrm>
              <a:off x="4931" y="3035"/>
              <a:ext cx="342" cy="168"/>
            </a:xfrm>
            <a:prstGeom prst="rect">
              <a:avLst/>
            </a:prstGeom>
            <a:noFill/>
            <a:ln w="2" cap="rnd">
              <a:solidFill>
                <a:srgbClr val="1643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420" name="Rectangle 89"/>
            <p:cNvSpPr>
              <a:spLocks noChangeArrowheads="1"/>
            </p:cNvSpPr>
            <p:nvPr/>
          </p:nvSpPr>
          <p:spPr bwMode="auto">
            <a:xfrm>
              <a:off x="4979" y="3077"/>
              <a:ext cx="27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Origen </a:t>
              </a:r>
              <a:endParaRPr kumimoji="0" lang="es-EC" sz="1800" b="0" i="0" u="none" strike="noStrike" cap="none" normalizeH="0" baseline="0" smtClean="0">
                <a:ln>
                  <a:noFill/>
                </a:ln>
                <a:solidFill>
                  <a:schemeClr val="tx1"/>
                </a:solidFill>
                <a:effectLst/>
                <a:latin typeface="Arial" pitchFamily="34" charset="0"/>
              </a:endParaRPr>
            </a:p>
          </p:txBody>
        </p:sp>
        <p:sp>
          <p:nvSpPr>
            <p:cNvPr id="15421" name="Rectangle 90"/>
            <p:cNvSpPr>
              <a:spLocks noChangeArrowheads="1"/>
            </p:cNvSpPr>
            <p:nvPr/>
          </p:nvSpPr>
          <p:spPr bwMode="auto">
            <a:xfrm>
              <a:off x="5189" y="3077"/>
              <a:ext cx="6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000000"/>
                  </a:solidFill>
                  <a:effectLst/>
                  <a:latin typeface="Berlin Sans FB Demi" pitchFamily="34" charset="0"/>
                </a:rPr>
                <a:t>2</a:t>
              </a:r>
              <a:endParaRPr kumimoji="0" lang="es-EC" sz="1800" b="0" i="0" u="none" strike="noStrike" cap="none" normalizeH="0" baseline="0" smtClean="0">
                <a:ln>
                  <a:noFill/>
                </a:ln>
                <a:solidFill>
                  <a:schemeClr val="tx1"/>
                </a:solidFill>
                <a:effectLst/>
                <a:latin typeface="Arial" pitchFamily="34" charset="0"/>
              </a:endParaRPr>
            </a:p>
          </p:txBody>
        </p:sp>
        <p:sp>
          <p:nvSpPr>
            <p:cNvPr id="15422" name="Freeform 91"/>
            <p:cNvSpPr>
              <a:spLocks noEditPoints="1"/>
            </p:cNvSpPr>
            <p:nvPr/>
          </p:nvSpPr>
          <p:spPr bwMode="auto">
            <a:xfrm>
              <a:off x="3645" y="3347"/>
              <a:ext cx="320" cy="406"/>
            </a:xfrm>
            <a:custGeom>
              <a:avLst/>
              <a:gdLst>
                <a:gd name="T0" fmla="*/ 48 w 852"/>
                <a:gd name="T1" fmla="*/ 1054 h 1084"/>
                <a:gd name="T2" fmla="*/ 175 w 852"/>
                <a:gd name="T3" fmla="*/ 1037 h 1084"/>
                <a:gd name="T4" fmla="*/ 158 w 852"/>
                <a:gd name="T5" fmla="*/ 910 h 1084"/>
                <a:gd name="T6" fmla="*/ 158 w 852"/>
                <a:gd name="T7" fmla="*/ 910 h 1084"/>
                <a:gd name="T8" fmla="*/ 31 w 852"/>
                <a:gd name="T9" fmla="*/ 927 h 1084"/>
                <a:gd name="T10" fmla="*/ 48 w 852"/>
                <a:gd name="T11" fmla="*/ 1054 h 1084"/>
                <a:gd name="T12" fmla="*/ 676 w 852"/>
                <a:gd name="T13" fmla="*/ 80 h 1084"/>
                <a:gd name="T14" fmla="*/ 820 w 852"/>
                <a:gd name="T15" fmla="*/ 192 h 1084"/>
                <a:gd name="T16" fmla="*/ 852 w 852"/>
                <a:gd name="T17" fmla="*/ 0 h 1084"/>
                <a:gd name="T18" fmla="*/ 676 w 852"/>
                <a:gd name="T19" fmla="*/ 8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2" h="1084">
                  <a:moveTo>
                    <a:pt x="48" y="1054"/>
                  </a:moveTo>
                  <a:cubicBezTo>
                    <a:pt x="87" y="1084"/>
                    <a:pt x="144" y="1077"/>
                    <a:pt x="175" y="1037"/>
                  </a:cubicBezTo>
                  <a:cubicBezTo>
                    <a:pt x="205" y="998"/>
                    <a:pt x="198" y="941"/>
                    <a:pt x="158" y="910"/>
                  </a:cubicBezTo>
                  <a:cubicBezTo>
                    <a:pt x="158" y="910"/>
                    <a:pt x="158" y="910"/>
                    <a:pt x="158" y="910"/>
                  </a:cubicBezTo>
                  <a:cubicBezTo>
                    <a:pt x="118" y="880"/>
                    <a:pt x="61" y="887"/>
                    <a:pt x="31" y="927"/>
                  </a:cubicBezTo>
                  <a:cubicBezTo>
                    <a:pt x="0" y="966"/>
                    <a:pt x="8" y="1023"/>
                    <a:pt x="48" y="1054"/>
                  </a:cubicBezTo>
                  <a:close/>
                  <a:moveTo>
                    <a:pt x="676" y="80"/>
                  </a:moveTo>
                  <a:lnTo>
                    <a:pt x="820" y="192"/>
                  </a:lnTo>
                  <a:lnTo>
                    <a:pt x="852" y="0"/>
                  </a:lnTo>
                  <a:lnTo>
                    <a:pt x="676" y="8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C"/>
            </a:p>
          </p:txBody>
        </p:sp>
        <p:sp>
          <p:nvSpPr>
            <p:cNvPr id="15423" name="Freeform 92"/>
            <p:cNvSpPr>
              <a:spLocks noEditPoints="1"/>
            </p:cNvSpPr>
            <p:nvPr/>
          </p:nvSpPr>
          <p:spPr bwMode="auto">
            <a:xfrm>
              <a:off x="3645" y="3347"/>
              <a:ext cx="320" cy="406"/>
            </a:xfrm>
            <a:custGeom>
              <a:avLst/>
              <a:gdLst>
                <a:gd name="T0" fmla="*/ 48 w 852"/>
                <a:gd name="T1" fmla="*/ 1054 h 1084"/>
                <a:gd name="T2" fmla="*/ 175 w 852"/>
                <a:gd name="T3" fmla="*/ 1037 h 1084"/>
                <a:gd name="T4" fmla="*/ 158 w 852"/>
                <a:gd name="T5" fmla="*/ 910 h 1084"/>
                <a:gd name="T6" fmla="*/ 158 w 852"/>
                <a:gd name="T7" fmla="*/ 910 h 1084"/>
                <a:gd name="T8" fmla="*/ 31 w 852"/>
                <a:gd name="T9" fmla="*/ 927 h 1084"/>
                <a:gd name="T10" fmla="*/ 48 w 852"/>
                <a:gd name="T11" fmla="*/ 1054 h 1084"/>
                <a:gd name="T12" fmla="*/ 676 w 852"/>
                <a:gd name="T13" fmla="*/ 80 h 1084"/>
                <a:gd name="T14" fmla="*/ 820 w 852"/>
                <a:gd name="T15" fmla="*/ 192 h 1084"/>
                <a:gd name="T16" fmla="*/ 852 w 852"/>
                <a:gd name="T17" fmla="*/ 0 h 1084"/>
                <a:gd name="T18" fmla="*/ 676 w 852"/>
                <a:gd name="T19" fmla="*/ 8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2" h="1084">
                  <a:moveTo>
                    <a:pt x="48" y="1054"/>
                  </a:moveTo>
                  <a:cubicBezTo>
                    <a:pt x="87" y="1084"/>
                    <a:pt x="144" y="1077"/>
                    <a:pt x="175" y="1037"/>
                  </a:cubicBezTo>
                  <a:cubicBezTo>
                    <a:pt x="205" y="998"/>
                    <a:pt x="198" y="941"/>
                    <a:pt x="158" y="910"/>
                  </a:cubicBezTo>
                  <a:cubicBezTo>
                    <a:pt x="158" y="910"/>
                    <a:pt x="158" y="910"/>
                    <a:pt x="158" y="910"/>
                  </a:cubicBezTo>
                  <a:cubicBezTo>
                    <a:pt x="118" y="880"/>
                    <a:pt x="61" y="887"/>
                    <a:pt x="31" y="927"/>
                  </a:cubicBezTo>
                  <a:cubicBezTo>
                    <a:pt x="0" y="966"/>
                    <a:pt x="8" y="1023"/>
                    <a:pt x="48" y="1054"/>
                  </a:cubicBezTo>
                  <a:moveTo>
                    <a:pt x="676" y="80"/>
                  </a:moveTo>
                  <a:lnTo>
                    <a:pt x="820" y="192"/>
                  </a:lnTo>
                  <a:lnTo>
                    <a:pt x="852" y="0"/>
                  </a:lnTo>
                  <a:lnTo>
                    <a:pt x="676" y="80"/>
                  </a:lnTo>
                </a:path>
              </a:pathLst>
            </a:custGeom>
            <a:noFill/>
            <a:ln w="2"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424" name="Line 93"/>
            <p:cNvSpPr>
              <a:spLocks noChangeShapeType="1"/>
            </p:cNvSpPr>
            <p:nvPr/>
          </p:nvSpPr>
          <p:spPr bwMode="auto">
            <a:xfrm flipV="1">
              <a:off x="3707" y="3401"/>
              <a:ext cx="216" cy="288"/>
            </a:xfrm>
            <a:prstGeom prst="line">
              <a:avLst/>
            </a:prstGeom>
            <a:noFill/>
            <a:ln w="2"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C"/>
            </a:p>
          </p:txBody>
        </p:sp>
      </p:grpSp>
      <p:sp>
        <p:nvSpPr>
          <p:cNvPr id="92" name="91 Rectángulo"/>
          <p:cNvSpPr/>
          <p:nvPr/>
        </p:nvSpPr>
        <p:spPr>
          <a:xfrm>
            <a:off x="824192" y="5301208"/>
            <a:ext cx="7488832"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dirty="0">
                <a:latin typeface="Eras Medium ITC" pitchFamily="34" charset="0"/>
              </a:rPr>
              <a:t>En </a:t>
            </a:r>
            <a:r>
              <a:rPr lang="es-ES" dirty="0" smtClean="0">
                <a:latin typeface="Eras Medium ITC" pitchFamily="34" charset="0"/>
              </a:rPr>
              <a:t>caso </a:t>
            </a:r>
            <a:r>
              <a:rPr lang="es-ES" dirty="0">
                <a:latin typeface="Eras Medium ITC" pitchFamily="34" charset="0"/>
              </a:rPr>
              <a:t>que los </a:t>
            </a:r>
            <a:r>
              <a:rPr lang="es-ES" b="1" dirty="0">
                <a:latin typeface="Eras Medium ITC" pitchFamily="34" charset="0"/>
              </a:rPr>
              <a:t>parámetros </a:t>
            </a:r>
            <a:r>
              <a:rPr lang="es-ES" dirty="0">
                <a:latin typeface="Eras Medium ITC" pitchFamily="34" charset="0"/>
              </a:rPr>
              <a:t>que afectan al modelo de costos sufran cambios en su valor, estos deberán ser </a:t>
            </a:r>
            <a:r>
              <a:rPr lang="es-ES" b="1" dirty="0">
                <a:latin typeface="Eras Medium ITC" pitchFamily="34" charset="0"/>
              </a:rPr>
              <a:t>actualizados</a:t>
            </a:r>
            <a:r>
              <a:rPr lang="es-ES" dirty="0">
                <a:latin typeface="Eras Medium ITC" pitchFamily="34" charset="0"/>
              </a:rPr>
              <a:t> </a:t>
            </a:r>
            <a:r>
              <a:rPr lang="es-ES" dirty="0" smtClean="0">
                <a:latin typeface="Eras Medium ITC" pitchFamily="34" charset="0"/>
              </a:rPr>
              <a:t>con </a:t>
            </a:r>
            <a:r>
              <a:rPr lang="es-ES" dirty="0">
                <a:latin typeface="Eras Medium ITC" pitchFamily="34" charset="0"/>
              </a:rPr>
              <a:t>el objetivo de obtener una función de costos actualizada a su entorno. </a:t>
            </a:r>
            <a:endParaRPr lang="es-EC" dirty="0">
              <a:latin typeface="Eras Medium ITC" pitchFamily="34" charset="0"/>
            </a:endParaRPr>
          </a:p>
        </p:txBody>
      </p:sp>
    </p:spTree>
    <p:extLst>
      <p:ext uri="{BB962C8B-B14F-4D97-AF65-F5344CB8AC3E}">
        <p14:creationId xmlns:p14="http://schemas.microsoft.com/office/powerpoint/2010/main" val="34562015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9832" y="2821863"/>
            <a:ext cx="5940152" cy="908720"/>
          </a:xfrm>
        </p:spPr>
        <p:txBody>
          <a:bodyPr>
            <a:noAutofit/>
          </a:bodyPr>
          <a:lstStyle/>
          <a:p>
            <a:r>
              <a:rPr lang="es-ES" sz="13800" b="1" dirty="0" smtClean="0">
                <a:latin typeface="Eras Medium ITC" pitchFamily="34" charset="0"/>
              </a:rPr>
              <a:t>Gracias</a:t>
            </a:r>
            <a:endParaRPr lang="es-ES" sz="13800" b="1" dirty="0">
              <a:latin typeface="Eras Medium ITC" pitchFamily="34" charset="0"/>
            </a:endParaRPr>
          </a:p>
        </p:txBody>
      </p: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623" y="764704"/>
            <a:ext cx="1239888" cy="118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llan\Allan\Area academica\I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63" y="3037123"/>
            <a:ext cx="1872208" cy="13236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Allan\LOGO_ICM_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87" y="5445224"/>
            <a:ext cx="2411760" cy="94615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9 Conector recto"/>
          <p:cNvCxnSpPr/>
          <p:nvPr/>
        </p:nvCxnSpPr>
        <p:spPr>
          <a:xfrm>
            <a:off x="2915816" y="332656"/>
            <a:ext cx="0" cy="612068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150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iterate type="lt">
                                    <p:tmPct val="10000"/>
                                  </p:iterate>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5729" y="476672"/>
            <a:ext cx="4820567" cy="908720"/>
          </a:xfrm>
        </p:spPr>
        <p:txBody>
          <a:bodyPr>
            <a:normAutofit/>
          </a:bodyPr>
          <a:lstStyle/>
          <a:p>
            <a:pPr marL="0" indent="0"/>
            <a:r>
              <a:rPr lang="es-ES" b="1" dirty="0" smtClean="0">
                <a:latin typeface="Eras Medium ITC" pitchFamily="34" charset="0"/>
              </a:rPr>
              <a:t>Objetivo General</a:t>
            </a:r>
          </a:p>
        </p:txBody>
      </p:sp>
      <p:cxnSp>
        <p:nvCxnSpPr>
          <p:cNvPr id="9" name="8 Conector recto"/>
          <p:cNvCxnSpPr/>
          <p:nvPr/>
        </p:nvCxnSpPr>
        <p:spPr>
          <a:xfrm flipH="1">
            <a:off x="899592" y="1412776"/>
            <a:ext cx="7560840" cy="0"/>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a:spLocks noGrp="1"/>
          </p:cNvSpPr>
          <p:nvPr>
            <p:ph idx="1"/>
          </p:nvPr>
        </p:nvSpPr>
        <p:spPr>
          <a:xfrm>
            <a:off x="683568" y="1772816"/>
            <a:ext cx="8055489" cy="1080120"/>
          </a:xfrm>
        </p:spPr>
        <p:txBody>
          <a:bodyPr>
            <a:normAutofit fontScale="55000" lnSpcReduction="20000"/>
          </a:bodyPr>
          <a:lstStyle/>
          <a:p>
            <a:pPr marL="0" indent="0" algn="just">
              <a:buNone/>
            </a:pPr>
            <a:r>
              <a:rPr lang="es-EC" sz="4400" dirty="0" smtClean="0">
                <a:latin typeface="Eras Medium ITC" pitchFamily="34" charset="0"/>
              </a:rPr>
              <a:t>Proveer lineamientos técnicos para la creación de un operador logístico de transporte de personal, que reduzca los costos operativos relacionados a dicha actividad.</a:t>
            </a:r>
            <a:endParaRPr lang="es-ES" sz="4400" dirty="0" smtClean="0">
              <a:latin typeface="Eras Medium ITC" pitchFamily="34" charset="0"/>
            </a:endParaRPr>
          </a:p>
          <a:p>
            <a:pPr marL="0" indent="0">
              <a:buNone/>
            </a:pPr>
            <a:endParaRPr lang="es-ES" sz="4000" dirty="0">
              <a:latin typeface="Eras Medium ITC" pitchFamily="34" charset="0"/>
            </a:endParaRPr>
          </a:p>
          <a:p>
            <a:pPr marL="0" indent="0">
              <a:buNone/>
            </a:pPr>
            <a:endParaRPr lang="es-ES" sz="4000" dirty="0">
              <a:latin typeface="Eras Medium ITC" pitchFamily="34" charset="0"/>
            </a:endParaRPr>
          </a:p>
        </p:txBody>
      </p:sp>
      <p:sp>
        <p:nvSpPr>
          <p:cNvPr id="7" name="1 Título"/>
          <p:cNvSpPr txBox="1">
            <a:spLocks/>
          </p:cNvSpPr>
          <p:nvPr/>
        </p:nvSpPr>
        <p:spPr>
          <a:xfrm>
            <a:off x="2123729" y="2780928"/>
            <a:ext cx="5112568" cy="90872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ras Medium ITC" pitchFamily="34" charset="0"/>
              </a:rPr>
              <a:t>Objetivos Específicos</a:t>
            </a:r>
            <a:endParaRPr lang="es-ES" b="1" dirty="0">
              <a:latin typeface="Eras Medium ITC" pitchFamily="34" charset="0"/>
            </a:endParaRPr>
          </a:p>
        </p:txBody>
      </p:sp>
      <p:cxnSp>
        <p:nvCxnSpPr>
          <p:cNvPr id="10" name="9 Conector recto"/>
          <p:cNvCxnSpPr/>
          <p:nvPr/>
        </p:nvCxnSpPr>
        <p:spPr>
          <a:xfrm flipH="1">
            <a:off x="899592" y="3717032"/>
            <a:ext cx="7560840"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2 Marcador de contenido"/>
          <p:cNvSpPr txBox="1">
            <a:spLocks/>
          </p:cNvSpPr>
          <p:nvPr/>
        </p:nvSpPr>
        <p:spPr>
          <a:xfrm>
            <a:off x="652268" y="3933056"/>
            <a:ext cx="8055489" cy="2664296"/>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6575" indent="-536575" algn="just">
              <a:buNone/>
            </a:pPr>
            <a:r>
              <a:rPr lang="es-EC" sz="4000" dirty="0" smtClean="0">
                <a:latin typeface="Eras Medium ITC" pitchFamily="34" charset="0"/>
              </a:rPr>
              <a:t>•	</a:t>
            </a:r>
            <a:r>
              <a:rPr lang="es-EC" sz="4400" dirty="0" smtClean="0">
                <a:latin typeface="Eras Medium ITC" pitchFamily="34" charset="0"/>
              </a:rPr>
              <a:t>Seleccionar la marca y modelo del vehículo, analizando: datos técnicos, precios, posicionamiento de marca, preferencias de la empresa y servicio post-venta.</a:t>
            </a:r>
          </a:p>
          <a:p>
            <a:pPr marL="536575" indent="-536575" algn="just">
              <a:buNone/>
            </a:pPr>
            <a:r>
              <a:rPr lang="es-EC" sz="4400" dirty="0" smtClean="0">
                <a:latin typeface="Eras Medium ITC" pitchFamily="34" charset="0"/>
              </a:rPr>
              <a:t>•	Elaborar un modelo tarifario considerando: costos de mantenimiento, combustible, personal, entre otros.</a:t>
            </a:r>
          </a:p>
          <a:p>
            <a:pPr marL="536575" indent="-536575" algn="just">
              <a:buNone/>
            </a:pPr>
            <a:r>
              <a:rPr lang="es-EC" sz="4400" dirty="0" smtClean="0">
                <a:latin typeface="Eras Medium ITC" pitchFamily="34" charset="0"/>
              </a:rPr>
              <a:t>•	Diseñar un esquema de rutas optimizadas para el recorrido de recolección del personal.</a:t>
            </a:r>
          </a:p>
          <a:p>
            <a:pPr marL="0" indent="0">
              <a:buFont typeface="Arial" pitchFamily="34" charset="0"/>
              <a:buNone/>
            </a:pPr>
            <a:endParaRPr lang="es-ES" sz="4000" dirty="0" smtClean="0">
              <a:latin typeface="Eras Medium ITC" pitchFamily="34" charset="0"/>
            </a:endParaRPr>
          </a:p>
          <a:p>
            <a:pPr marL="0" indent="0">
              <a:buFont typeface="Arial" pitchFamily="34" charset="0"/>
              <a:buNone/>
            </a:pPr>
            <a:endParaRPr lang="es-ES" sz="4000" dirty="0">
              <a:latin typeface="Eras Medium ITC" pitchFamily="34" charset="0"/>
            </a:endParaRPr>
          </a:p>
        </p:txBody>
      </p:sp>
    </p:spTree>
    <p:extLst>
      <p:ext uri="{BB962C8B-B14F-4D97-AF65-F5344CB8AC3E}">
        <p14:creationId xmlns:p14="http://schemas.microsoft.com/office/powerpoint/2010/main" val="3520591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5729" y="1844824"/>
            <a:ext cx="4820567" cy="908720"/>
          </a:xfrm>
        </p:spPr>
        <p:txBody>
          <a:bodyPr>
            <a:normAutofit/>
          </a:bodyPr>
          <a:lstStyle/>
          <a:p>
            <a:pPr marL="0" indent="0"/>
            <a:r>
              <a:rPr lang="es-ES" b="1" dirty="0" smtClean="0">
                <a:latin typeface="Eras Medium ITC" pitchFamily="34" charset="0"/>
              </a:rPr>
              <a:t>Hipótesis</a:t>
            </a:r>
          </a:p>
        </p:txBody>
      </p:sp>
      <p:cxnSp>
        <p:nvCxnSpPr>
          <p:cNvPr id="9" name="8 Conector recto"/>
          <p:cNvCxnSpPr/>
          <p:nvPr/>
        </p:nvCxnSpPr>
        <p:spPr>
          <a:xfrm flipH="1">
            <a:off x="899592" y="2780928"/>
            <a:ext cx="7560840" cy="0"/>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a:spLocks noGrp="1"/>
          </p:cNvSpPr>
          <p:nvPr>
            <p:ph idx="1"/>
          </p:nvPr>
        </p:nvSpPr>
        <p:spPr>
          <a:xfrm>
            <a:off x="683568" y="3140968"/>
            <a:ext cx="8055489" cy="1080120"/>
          </a:xfrm>
        </p:spPr>
        <p:txBody>
          <a:bodyPr>
            <a:noAutofit/>
          </a:bodyPr>
          <a:lstStyle/>
          <a:p>
            <a:pPr marL="0" indent="0" algn="just">
              <a:buNone/>
            </a:pPr>
            <a:r>
              <a:rPr lang="es-EC" sz="2800" dirty="0" smtClean="0">
                <a:latin typeface="Eras Medium ITC" pitchFamily="34" charset="0"/>
              </a:rPr>
              <a:t>El incentivo a la creación de un operador especializado en transporte de personal, para su posterior contratación, reducirá el costo de transporte por persona para el “OPL CLIENTE”.</a:t>
            </a:r>
            <a:endParaRPr lang="es-ES" sz="2400" dirty="0" smtClean="0">
              <a:latin typeface="Eras Medium ITC" pitchFamily="34" charset="0"/>
            </a:endParaRPr>
          </a:p>
          <a:p>
            <a:pPr marL="0" indent="0">
              <a:buNone/>
            </a:pPr>
            <a:endParaRPr lang="es-ES" sz="2400" dirty="0">
              <a:latin typeface="Eras Medium ITC" pitchFamily="34" charset="0"/>
            </a:endParaRPr>
          </a:p>
        </p:txBody>
      </p:sp>
    </p:spTree>
    <p:extLst>
      <p:ext uri="{BB962C8B-B14F-4D97-AF65-F5344CB8AC3E}">
        <p14:creationId xmlns:p14="http://schemas.microsoft.com/office/powerpoint/2010/main" val="1527358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79912" y="1700808"/>
            <a:ext cx="4320480" cy="2376264"/>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r>
              <a:rPr lang="es-ES" sz="7200" b="1" dirty="0">
                <a:solidFill>
                  <a:schemeClr val="dk1"/>
                </a:solidFill>
                <a:latin typeface="Constantia" pitchFamily="18" charset="0"/>
                <a:ea typeface="+mn-ea"/>
                <a:cs typeface="+mn-cs"/>
              </a:rPr>
              <a:t>Marco Teórico</a:t>
            </a:r>
          </a:p>
        </p:txBody>
      </p:sp>
      <p:pic>
        <p:nvPicPr>
          <p:cNvPr id="11" name="Picture 3" descr="E:\Allan\Mis imágenes\logoESPO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01755"/>
            <a:ext cx="2771800" cy="3684958"/>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628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0"/>
              </a:schemeClr>
            </a:gs>
            <a:gs pos="25000">
              <a:schemeClr val="accent2">
                <a:lumMod val="60000"/>
                <a:lumOff val="40000"/>
              </a:schemeClr>
            </a:gs>
            <a:gs pos="75000">
              <a:schemeClr val="bg1"/>
            </a:gs>
            <a:gs pos="50000">
              <a:schemeClr val="accent2">
                <a:lumMod val="20000"/>
                <a:lumOff val="80000"/>
              </a:schemeClr>
            </a:gs>
          </a:gsLst>
          <a:lin ang="10800000" scaled="1"/>
          <a:tileRect/>
        </a:gradFill>
        <a:effectLst/>
      </p:bgPr>
    </p:bg>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56349" b="7250"/>
          <a:stretch/>
        </p:blipFill>
        <p:spPr bwMode="auto">
          <a:xfrm>
            <a:off x="3200073" y="3789040"/>
            <a:ext cx="5476383" cy="1069949"/>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E:\Allan\Mis imágenes\logoESPO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1" y="116631"/>
            <a:ext cx="1239888" cy="1188000"/>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50 Grupo"/>
          <p:cNvGrpSpPr/>
          <p:nvPr/>
        </p:nvGrpSpPr>
        <p:grpSpPr>
          <a:xfrm>
            <a:off x="1907704" y="272322"/>
            <a:ext cx="5976664" cy="3300694"/>
            <a:chOff x="1636034" y="566757"/>
            <a:chExt cx="5783847" cy="2786826"/>
          </a:xfrm>
        </p:grpSpPr>
        <p:sp>
          <p:nvSpPr>
            <p:cNvPr id="31" name="30 Forma libre"/>
            <p:cNvSpPr/>
            <p:nvPr/>
          </p:nvSpPr>
          <p:spPr>
            <a:xfrm>
              <a:off x="5839915" y="1817233"/>
              <a:ext cx="91440" cy="379653"/>
            </a:xfrm>
            <a:custGeom>
              <a:avLst/>
              <a:gdLst/>
              <a:ahLst/>
              <a:cxnLst/>
              <a:rect l="0" t="0" r="0" b="0"/>
              <a:pathLst>
                <a:path>
                  <a:moveTo>
                    <a:pt x="45720" y="0"/>
                  </a:moveTo>
                  <a:lnTo>
                    <a:pt x="45720" y="379653"/>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sp>
          <p:nvSpPr>
            <p:cNvPr id="32" name="31 Forma libre"/>
            <p:cNvSpPr/>
            <p:nvPr/>
          </p:nvSpPr>
          <p:spPr>
            <a:xfrm>
              <a:off x="4290147" y="1089821"/>
              <a:ext cx="1595488" cy="379653"/>
            </a:xfrm>
            <a:custGeom>
              <a:avLst/>
              <a:gdLst/>
              <a:ahLst/>
              <a:cxnLst/>
              <a:rect l="0" t="0" r="0" b="0"/>
              <a:pathLst>
                <a:path>
                  <a:moveTo>
                    <a:pt x="0" y="0"/>
                  </a:moveTo>
                  <a:lnTo>
                    <a:pt x="0" y="258722"/>
                  </a:lnTo>
                  <a:lnTo>
                    <a:pt x="1595488" y="258722"/>
                  </a:lnTo>
                  <a:lnTo>
                    <a:pt x="1595488" y="37965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33" name="32 Forma libre"/>
            <p:cNvSpPr/>
            <p:nvPr/>
          </p:nvSpPr>
          <p:spPr>
            <a:xfrm>
              <a:off x="4185893" y="1817233"/>
              <a:ext cx="91440" cy="379653"/>
            </a:xfrm>
            <a:custGeom>
              <a:avLst/>
              <a:gdLst/>
              <a:ahLst/>
              <a:cxnLst/>
              <a:rect l="0" t="0" r="0" b="0"/>
              <a:pathLst>
                <a:path>
                  <a:moveTo>
                    <a:pt x="104254" y="0"/>
                  </a:moveTo>
                  <a:lnTo>
                    <a:pt x="104254" y="258722"/>
                  </a:lnTo>
                  <a:lnTo>
                    <a:pt x="45720" y="258722"/>
                  </a:lnTo>
                  <a:lnTo>
                    <a:pt x="45720" y="379653"/>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sp>
          <p:nvSpPr>
            <p:cNvPr id="34" name="33 Forma libre"/>
            <p:cNvSpPr/>
            <p:nvPr/>
          </p:nvSpPr>
          <p:spPr>
            <a:xfrm>
              <a:off x="4244427" y="1089821"/>
              <a:ext cx="91440" cy="379653"/>
            </a:xfrm>
            <a:custGeom>
              <a:avLst/>
              <a:gdLst/>
              <a:ahLst/>
              <a:cxnLst/>
              <a:rect l="0" t="0" r="0" b="0"/>
              <a:pathLst>
                <a:path>
                  <a:moveTo>
                    <a:pt x="45720" y="0"/>
                  </a:moveTo>
                  <a:lnTo>
                    <a:pt x="45720" y="37965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35" name="34 Forma libre"/>
            <p:cNvSpPr/>
            <p:nvPr/>
          </p:nvSpPr>
          <p:spPr>
            <a:xfrm>
              <a:off x="2648939" y="1817233"/>
              <a:ext cx="91440" cy="379653"/>
            </a:xfrm>
            <a:custGeom>
              <a:avLst/>
              <a:gdLst/>
              <a:ahLst/>
              <a:cxnLst/>
              <a:rect l="0" t="0" r="0" b="0"/>
              <a:pathLst>
                <a:path>
                  <a:moveTo>
                    <a:pt x="45720" y="0"/>
                  </a:moveTo>
                  <a:lnTo>
                    <a:pt x="45720" y="379653"/>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sp>
          <p:nvSpPr>
            <p:cNvPr id="36" name="35 Forma libre"/>
            <p:cNvSpPr/>
            <p:nvPr/>
          </p:nvSpPr>
          <p:spPr>
            <a:xfrm>
              <a:off x="2694659" y="1089821"/>
              <a:ext cx="1595488" cy="379654"/>
            </a:xfrm>
            <a:custGeom>
              <a:avLst/>
              <a:gdLst/>
              <a:ahLst/>
              <a:cxnLst/>
              <a:rect l="0" t="0" r="0" b="0"/>
              <a:pathLst>
                <a:path>
                  <a:moveTo>
                    <a:pt x="1595488" y="0"/>
                  </a:moveTo>
                  <a:lnTo>
                    <a:pt x="1595488" y="258722"/>
                  </a:lnTo>
                  <a:lnTo>
                    <a:pt x="0" y="258722"/>
                  </a:lnTo>
                  <a:lnTo>
                    <a:pt x="0" y="37965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37" name="36 Rectángulo redondeado"/>
            <p:cNvSpPr/>
            <p:nvPr/>
          </p:nvSpPr>
          <p:spPr>
            <a:xfrm>
              <a:off x="2670656" y="566757"/>
              <a:ext cx="2704473" cy="42433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8" name="37 Forma libre"/>
            <p:cNvSpPr/>
            <p:nvPr/>
          </p:nvSpPr>
          <p:spPr>
            <a:xfrm>
              <a:off x="2815700" y="704550"/>
              <a:ext cx="3071113" cy="424336"/>
            </a:xfrm>
            <a:custGeom>
              <a:avLst/>
              <a:gdLst>
                <a:gd name="connsiteX0" fmla="*/ 0 w 1305399"/>
                <a:gd name="connsiteY0" fmla="*/ 82893 h 828928"/>
                <a:gd name="connsiteX1" fmla="*/ 82893 w 1305399"/>
                <a:gd name="connsiteY1" fmla="*/ 0 h 828928"/>
                <a:gd name="connsiteX2" fmla="*/ 1222506 w 1305399"/>
                <a:gd name="connsiteY2" fmla="*/ 0 h 828928"/>
                <a:gd name="connsiteX3" fmla="*/ 1305399 w 1305399"/>
                <a:gd name="connsiteY3" fmla="*/ 82893 h 828928"/>
                <a:gd name="connsiteX4" fmla="*/ 1305399 w 1305399"/>
                <a:gd name="connsiteY4" fmla="*/ 746035 h 828928"/>
                <a:gd name="connsiteX5" fmla="*/ 1222506 w 1305399"/>
                <a:gd name="connsiteY5" fmla="*/ 828928 h 828928"/>
                <a:gd name="connsiteX6" fmla="*/ 82893 w 1305399"/>
                <a:gd name="connsiteY6" fmla="*/ 828928 h 828928"/>
                <a:gd name="connsiteX7" fmla="*/ 0 w 1305399"/>
                <a:gd name="connsiteY7" fmla="*/ 746035 h 828928"/>
                <a:gd name="connsiteX8" fmla="*/ 0 w 1305399"/>
                <a:gd name="connsiteY8" fmla="*/ 82893 h 8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399" h="828928">
                  <a:moveTo>
                    <a:pt x="0" y="82893"/>
                  </a:moveTo>
                  <a:cubicBezTo>
                    <a:pt x="0" y="37112"/>
                    <a:pt x="37112" y="0"/>
                    <a:pt x="82893" y="0"/>
                  </a:cubicBezTo>
                  <a:lnTo>
                    <a:pt x="1222506" y="0"/>
                  </a:lnTo>
                  <a:cubicBezTo>
                    <a:pt x="1268287" y="0"/>
                    <a:pt x="1305399" y="37112"/>
                    <a:pt x="1305399" y="82893"/>
                  </a:cubicBezTo>
                  <a:lnTo>
                    <a:pt x="1305399" y="746035"/>
                  </a:lnTo>
                  <a:cubicBezTo>
                    <a:pt x="1305399" y="791816"/>
                    <a:pt x="1268287" y="828928"/>
                    <a:pt x="1222506" y="828928"/>
                  </a:cubicBezTo>
                  <a:lnTo>
                    <a:pt x="82893" y="828928"/>
                  </a:lnTo>
                  <a:cubicBezTo>
                    <a:pt x="37112" y="828928"/>
                    <a:pt x="0" y="791816"/>
                    <a:pt x="0" y="746035"/>
                  </a:cubicBezTo>
                  <a:lnTo>
                    <a:pt x="0" y="82893"/>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668" tIns="96668" rIns="96668" bIns="96668" numCol="1" spcCol="1270" anchor="ctr" anchorCtr="0">
              <a:noAutofit/>
            </a:bodyPr>
            <a:lstStyle/>
            <a:p>
              <a:pPr lvl="0" algn="ctr" defTabSz="844550">
                <a:lnSpc>
                  <a:spcPct val="90000"/>
                </a:lnSpc>
                <a:spcBef>
                  <a:spcPct val="0"/>
                </a:spcBef>
                <a:spcAft>
                  <a:spcPct val="35000"/>
                </a:spcAft>
              </a:pPr>
              <a:r>
                <a:rPr lang="es-ES" sz="2000" b="1" kern="1200" dirty="0" smtClean="0">
                  <a:latin typeface="Constantia" pitchFamily="18" charset="0"/>
                </a:rPr>
                <a:t>SELECCIÓN DE FLOTA*</a:t>
              </a:r>
              <a:endParaRPr lang="es-EC" sz="2000" b="1" kern="1200" dirty="0">
                <a:latin typeface="Constantia" pitchFamily="18" charset="0"/>
              </a:endParaRPr>
            </a:p>
          </p:txBody>
        </p:sp>
        <p:sp>
          <p:nvSpPr>
            <p:cNvPr id="39" name="38 Rectángulo redondeado"/>
            <p:cNvSpPr/>
            <p:nvPr/>
          </p:nvSpPr>
          <p:spPr>
            <a:xfrm>
              <a:off x="2041959" y="1355581"/>
              <a:ext cx="1305399" cy="41555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0" name="39 Forma libre"/>
            <p:cNvSpPr/>
            <p:nvPr/>
          </p:nvSpPr>
          <p:spPr>
            <a:xfrm>
              <a:off x="2187004" y="1493373"/>
              <a:ext cx="1305399" cy="415552"/>
            </a:xfrm>
            <a:custGeom>
              <a:avLst/>
              <a:gdLst>
                <a:gd name="connsiteX0" fmla="*/ 0 w 1305399"/>
                <a:gd name="connsiteY0" fmla="*/ 82893 h 828928"/>
                <a:gd name="connsiteX1" fmla="*/ 82893 w 1305399"/>
                <a:gd name="connsiteY1" fmla="*/ 0 h 828928"/>
                <a:gd name="connsiteX2" fmla="*/ 1222506 w 1305399"/>
                <a:gd name="connsiteY2" fmla="*/ 0 h 828928"/>
                <a:gd name="connsiteX3" fmla="*/ 1305399 w 1305399"/>
                <a:gd name="connsiteY3" fmla="*/ 82893 h 828928"/>
                <a:gd name="connsiteX4" fmla="*/ 1305399 w 1305399"/>
                <a:gd name="connsiteY4" fmla="*/ 746035 h 828928"/>
                <a:gd name="connsiteX5" fmla="*/ 1222506 w 1305399"/>
                <a:gd name="connsiteY5" fmla="*/ 828928 h 828928"/>
                <a:gd name="connsiteX6" fmla="*/ 82893 w 1305399"/>
                <a:gd name="connsiteY6" fmla="*/ 828928 h 828928"/>
                <a:gd name="connsiteX7" fmla="*/ 0 w 1305399"/>
                <a:gd name="connsiteY7" fmla="*/ 746035 h 828928"/>
                <a:gd name="connsiteX8" fmla="*/ 0 w 1305399"/>
                <a:gd name="connsiteY8" fmla="*/ 82893 h 8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399" h="828928">
                  <a:moveTo>
                    <a:pt x="0" y="82893"/>
                  </a:moveTo>
                  <a:cubicBezTo>
                    <a:pt x="0" y="37112"/>
                    <a:pt x="37112" y="0"/>
                    <a:pt x="82893" y="0"/>
                  </a:cubicBezTo>
                  <a:lnTo>
                    <a:pt x="1222506" y="0"/>
                  </a:lnTo>
                  <a:cubicBezTo>
                    <a:pt x="1268287" y="0"/>
                    <a:pt x="1305399" y="37112"/>
                    <a:pt x="1305399" y="82893"/>
                  </a:cubicBezTo>
                  <a:lnTo>
                    <a:pt x="1305399" y="746035"/>
                  </a:lnTo>
                  <a:cubicBezTo>
                    <a:pt x="1305399" y="791816"/>
                    <a:pt x="1268287" y="828928"/>
                    <a:pt x="1222506" y="828928"/>
                  </a:cubicBezTo>
                  <a:lnTo>
                    <a:pt x="82893" y="828928"/>
                  </a:lnTo>
                  <a:cubicBezTo>
                    <a:pt x="37112" y="828928"/>
                    <a:pt x="0" y="791816"/>
                    <a:pt x="0" y="746035"/>
                  </a:cubicBezTo>
                  <a:lnTo>
                    <a:pt x="0" y="82893"/>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668" tIns="96668" rIns="96668" bIns="96668" numCol="1" spcCol="1270" anchor="ctr" anchorCtr="0">
              <a:noAutofit/>
            </a:bodyPr>
            <a:lstStyle/>
            <a:p>
              <a:pPr lvl="0" algn="ctr" defTabSz="844550">
                <a:lnSpc>
                  <a:spcPct val="90000"/>
                </a:lnSpc>
                <a:spcBef>
                  <a:spcPct val="0"/>
                </a:spcBef>
                <a:spcAft>
                  <a:spcPct val="35000"/>
                </a:spcAft>
              </a:pPr>
              <a:r>
                <a:rPr lang="es-ES" sz="1400" b="1" kern="1200" dirty="0" smtClean="0">
                  <a:latin typeface="Constantia" pitchFamily="18" charset="0"/>
                </a:rPr>
                <a:t>Evaluación Económica</a:t>
              </a:r>
              <a:endParaRPr lang="es-EC" sz="1400" b="1" kern="1200" dirty="0">
                <a:latin typeface="Constantia" pitchFamily="18" charset="0"/>
              </a:endParaRPr>
            </a:p>
          </p:txBody>
        </p:sp>
        <p:sp>
          <p:nvSpPr>
            <p:cNvPr id="42" name="41 Forma libre"/>
            <p:cNvSpPr/>
            <p:nvPr/>
          </p:nvSpPr>
          <p:spPr>
            <a:xfrm>
              <a:off x="1636034" y="2091722"/>
              <a:ext cx="1731155" cy="1261860"/>
            </a:xfrm>
            <a:custGeom>
              <a:avLst/>
              <a:gdLst>
                <a:gd name="connsiteX0" fmla="*/ 0 w 1305399"/>
                <a:gd name="connsiteY0" fmla="*/ 82893 h 828928"/>
                <a:gd name="connsiteX1" fmla="*/ 82893 w 1305399"/>
                <a:gd name="connsiteY1" fmla="*/ 0 h 828928"/>
                <a:gd name="connsiteX2" fmla="*/ 1222506 w 1305399"/>
                <a:gd name="connsiteY2" fmla="*/ 0 h 828928"/>
                <a:gd name="connsiteX3" fmla="*/ 1305399 w 1305399"/>
                <a:gd name="connsiteY3" fmla="*/ 82893 h 828928"/>
                <a:gd name="connsiteX4" fmla="*/ 1305399 w 1305399"/>
                <a:gd name="connsiteY4" fmla="*/ 746035 h 828928"/>
                <a:gd name="connsiteX5" fmla="*/ 1222506 w 1305399"/>
                <a:gd name="connsiteY5" fmla="*/ 828928 h 828928"/>
                <a:gd name="connsiteX6" fmla="*/ 82893 w 1305399"/>
                <a:gd name="connsiteY6" fmla="*/ 828928 h 828928"/>
                <a:gd name="connsiteX7" fmla="*/ 0 w 1305399"/>
                <a:gd name="connsiteY7" fmla="*/ 746035 h 828928"/>
                <a:gd name="connsiteX8" fmla="*/ 0 w 1305399"/>
                <a:gd name="connsiteY8" fmla="*/ 82893 h 8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399" h="828928">
                  <a:moveTo>
                    <a:pt x="0" y="82893"/>
                  </a:moveTo>
                  <a:cubicBezTo>
                    <a:pt x="0" y="37112"/>
                    <a:pt x="37112" y="0"/>
                    <a:pt x="82893" y="0"/>
                  </a:cubicBezTo>
                  <a:lnTo>
                    <a:pt x="1222506" y="0"/>
                  </a:lnTo>
                  <a:cubicBezTo>
                    <a:pt x="1268287" y="0"/>
                    <a:pt x="1305399" y="37112"/>
                    <a:pt x="1305399" y="82893"/>
                  </a:cubicBezTo>
                  <a:lnTo>
                    <a:pt x="1305399" y="746035"/>
                  </a:lnTo>
                  <a:cubicBezTo>
                    <a:pt x="1305399" y="791816"/>
                    <a:pt x="1268287" y="828928"/>
                    <a:pt x="1222506" y="828928"/>
                  </a:cubicBezTo>
                  <a:lnTo>
                    <a:pt x="82893" y="828928"/>
                  </a:lnTo>
                  <a:cubicBezTo>
                    <a:pt x="37112" y="828928"/>
                    <a:pt x="0" y="791816"/>
                    <a:pt x="0" y="746035"/>
                  </a:cubicBezTo>
                  <a:lnTo>
                    <a:pt x="0" y="82893"/>
                  </a:lnTo>
                  <a:close/>
                </a:path>
              </a:pathLst>
            </a:custGeom>
            <a:solidFill>
              <a:srgbClr val="FFFFFF"/>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758" tIns="54758" rIns="54758" bIns="54758" numCol="1" spcCol="1270" anchor="ctr" anchorCtr="0">
              <a:noAutofit/>
            </a:bodyPr>
            <a:lstStyle/>
            <a:p>
              <a:pPr marL="171450" lvl="0" indent="-171450" algn="l" defTabSz="355600">
                <a:lnSpc>
                  <a:spcPct val="90000"/>
                </a:lnSpc>
                <a:spcBef>
                  <a:spcPct val="0"/>
                </a:spcBef>
                <a:spcAft>
                  <a:spcPct val="35000"/>
                </a:spcAft>
                <a:buFont typeface="Wingdings" pitchFamily="2" charset="2"/>
                <a:buChar char="Ø"/>
              </a:pPr>
              <a:r>
                <a:rPr lang="es-ES" sz="1600" kern="1200" dirty="0" smtClean="0">
                  <a:latin typeface="Constantia" pitchFamily="18" charset="0"/>
                </a:rPr>
                <a:t>Valor del vehículo</a:t>
              </a:r>
            </a:p>
            <a:p>
              <a:pPr marL="171450" lvl="0" indent="-171450" algn="l" defTabSz="355600">
                <a:lnSpc>
                  <a:spcPct val="90000"/>
                </a:lnSpc>
                <a:spcBef>
                  <a:spcPct val="0"/>
                </a:spcBef>
                <a:spcAft>
                  <a:spcPct val="35000"/>
                </a:spcAft>
                <a:buFont typeface="Wingdings" pitchFamily="2" charset="2"/>
                <a:buChar char="Ø"/>
              </a:pPr>
              <a:r>
                <a:rPr lang="es-ES" sz="1600" kern="1200" dirty="0" smtClean="0">
                  <a:latin typeface="Constantia" pitchFamily="18" charset="0"/>
                </a:rPr>
                <a:t>No incluye servicio de mantenimiento y repuestos</a:t>
              </a:r>
              <a:endParaRPr lang="es-EC" sz="1600" kern="1200" dirty="0">
                <a:latin typeface="Constantia" pitchFamily="18" charset="0"/>
              </a:endParaRPr>
            </a:p>
          </p:txBody>
        </p:sp>
        <p:sp>
          <p:nvSpPr>
            <p:cNvPr id="43" name="42 Rectángulo redondeado"/>
            <p:cNvSpPr/>
            <p:nvPr/>
          </p:nvSpPr>
          <p:spPr>
            <a:xfrm>
              <a:off x="3637448" y="1355581"/>
              <a:ext cx="1305399" cy="41555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4" name="43 Forma libre"/>
            <p:cNvSpPr/>
            <p:nvPr/>
          </p:nvSpPr>
          <p:spPr>
            <a:xfrm>
              <a:off x="3782492" y="1493373"/>
              <a:ext cx="1305399" cy="415552"/>
            </a:xfrm>
            <a:custGeom>
              <a:avLst/>
              <a:gdLst>
                <a:gd name="connsiteX0" fmla="*/ 0 w 1305399"/>
                <a:gd name="connsiteY0" fmla="*/ 82893 h 828928"/>
                <a:gd name="connsiteX1" fmla="*/ 82893 w 1305399"/>
                <a:gd name="connsiteY1" fmla="*/ 0 h 828928"/>
                <a:gd name="connsiteX2" fmla="*/ 1222506 w 1305399"/>
                <a:gd name="connsiteY2" fmla="*/ 0 h 828928"/>
                <a:gd name="connsiteX3" fmla="*/ 1305399 w 1305399"/>
                <a:gd name="connsiteY3" fmla="*/ 82893 h 828928"/>
                <a:gd name="connsiteX4" fmla="*/ 1305399 w 1305399"/>
                <a:gd name="connsiteY4" fmla="*/ 746035 h 828928"/>
                <a:gd name="connsiteX5" fmla="*/ 1222506 w 1305399"/>
                <a:gd name="connsiteY5" fmla="*/ 828928 h 828928"/>
                <a:gd name="connsiteX6" fmla="*/ 82893 w 1305399"/>
                <a:gd name="connsiteY6" fmla="*/ 828928 h 828928"/>
                <a:gd name="connsiteX7" fmla="*/ 0 w 1305399"/>
                <a:gd name="connsiteY7" fmla="*/ 746035 h 828928"/>
                <a:gd name="connsiteX8" fmla="*/ 0 w 1305399"/>
                <a:gd name="connsiteY8" fmla="*/ 82893 h 8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399" h="828928">
                  <a:moveTo>
                    <a:pt x="0" y="82893"/>
                  </a:moveTo>
                  <a:cubicBezTo>
                    <a:pt x="0" y="37112"/>
                    <a:pt x="37112" y="0"/>
                    <a:pt x="82893" y="0"/>
                  </a:cubicBezTo>
                  <a:lnTo>
                    <a:pt x="1222506" y="0"/>
                  </a:lnTo>
                  <a:cubicBezTo>
                    <a:pt x="1268287" y="0"/>
                    <a:pt x="1305399" y="37112"/>
                    <a:pt x="1305399" y="82893"/>
                  </a:cubicBezTo>
                  <a:lnTo>
                    <a:pt x="1305399" y="746035"/>
                  </a:lnTo>
                  <a:cubicBezTo>
                    <a:pt x="1305399" y="791816"/>
                    <a:pt x="1268287" y="828928"/>
                    <a:pt x="1222506" y="828928"/>
                  </a:cubicBezTo>
                  <a:lnTo>
                    <a:pt x="82893" y="828928"/>
                  </a:lnTo>
                  <a:cubicBezTo>
                    <a:pt x="37112" y="828928"/>
                    <a:pt x="0" y="791816"/>
                    <a:pt x="0" y="746035"/>
                  </a:cubicBezTo>
                  <a:lnTo>
                    <a:pt x="0" y="82893"/>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668" tIns="96668" rIns="96668" bIns="96668" numCol="1" spcCol="1270" anchor="ctr" anchorCtr="0">
              <a:noAutofit/>
            </a:bodyPr>
            <a:lstStyle/>
            <a:p>
              <a:pPr lvl="0" algn="ctr" defTabSz="844550">
                <a:lnSpc>
                  <a:spcPct val="90000"/>
                </a:lnSpc>
                <a:spcBef>
                  <a:spcPct val="0"/>
                </a:spcBef>
                <a:spcAft>
                  <a:spcPct val="35000"/>
                </a:spcAft>
              </a:pPr>
              <a:r>
                <a:rPr lang="es-ES" sz="1400" b="1" kern="1200" dirty="0" smtClean="0">
                  <a:latin typeface="Constantia" pitchFamily="18" charset="0"/>
                </a:rPr>
                <a:t>Evaluación Técnica </a:t>
              </a:r>
              <a:endParaRPr lang="es-EC" sz="1400" b="1" kern="1200" dirty="0">
                <a:latin typeface="Constantia" pitchFamily="18" charset="0"/>
              </a:endParaRPr>
            </a:p>
          </p:txBody>
        </p:sp>
        <p:sp>
          <p:nvSpPr>
            <p:cNvPr id="46" name="45 Forma libre"/>
            <p:cNvSpPr/>
            <p:nvPr/>
          </p:nvSpPr>
          <p:spPr>
            <a:xfrm>
              <a:off x="3597156" y="2091723"/>
              <a:ext cx="1511645" cy="1261860"/>
            </a:xfrm>
            <a:custGeom>
              <a:avLst/>
              <a:gdLst>
                <a:gd name="connsiteX0" fmla="*/ 0 w 1305399"/>
                <a:gd name="connsiteY0" fmla="*/ 82893 h 828928"/>
                <a:gd name="connsiteX1" fmla="*/ 82893 w 1305399"/>
                <a:gd name="connsiteY1" fmla="*/ 0 h 828928"/>
                <a:gd name="connsiteX2" fmla="*/ 1222506 w 1305399"/>
                <a:gd name="connsiteY2" fmla="*/ 0 h 828928"/>
                <a:gd name="connsiteX3" fmla="*/ 1305399 w 1305399"/>
                <a:gd name="connsiteY3" fmla="*/ 82893 h 828928"/>
                <a:gd name="connsiteX4" fmla="*/ 1305399 w 1305399"/>
                <a:gd name="connsiteY4" fmla="*/ 746035 h 828928"/>
                <a:gd name="connsiteX5" fmla="*/ 1222506 w 1305399"/>
                <a:gd name="connsiteY5" fmla="*/ 828928 h 828928"/>
                <a:gd name="connsiteX6" fmla="*/ 82893 w 1305399"/>
                <a:gd name="connsiteY6" fmla="*/ 828928 h 828928"/>
                <a:gd name="connsiteX7" fmla="*/ 0 w 1305399"/>
                <a:gd name="connsiteY7" fmla="*/ 746035 h 828928"/>
                <a:gd name="connsiteX8" fmla="*/ 0 w 1305399"/>
                <a:gd name="connsiteY8" fmla="*/ 82893 h 8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399" h="828928">
                  <a:moveTo>
                    <a:pt x="0" y="82893"/>
                  </a:moveTo>
                  <a:cubicBezTo>
                    <a:pt x="0" y="37112"/>
                    <a:pt x="37112" y="0"/>
                    <a:pt x="82893" y="0"/>
                  </a:cubicBezTo>
                  <a:lnTo>
                    <a:pt x="1222506" y="0"/>
                  </a:lnTo>
                  <a:cubicBezTo>
                    <a:pt x="1268287" y="0"/>
                    <a:pt x="1305399" y="37112"/>
                    <a:pt x="1305399" y="82893"/>
                  </a:cubicBezTo>
                  <a:lnTo>
                    <a:pt x="1305399" y="746035"/>
                  </a:lnTo>
                  <a:cubicBezTo>
                    <a:pt x="1305399" y="791816"/>
                    <a:pt x="1268287" y="828928"/>
                    <a:pt x="1222506" y="828928"/>
                  </a:cubicBezTo>
                  <a:lnTo>
                    <a:pt x="82893" y="828928"/>
                  </a:lnTo>
                  <a:cubicBezTo>
                    <a:pt x="37112" y="828928"/>
                    <a:pt x="0" y="791816"/>
                    <a:pt x="0" y="746035"/>
                  </a:cubicBezTo>
                  <a:lnTo>
                    <a:pt x="0" y="82893"/>
                  </a:lnTo>
                  <a:close/>
                </a:path>
              </a:pathLst>
            </a:custGeom>
            <a:solidFill>
              <a:srgbClr val="FFFFFF"/>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758" tIns="54758" rIns="54758" bIns="54758" numCol="1" spcCol="1270" anchor="ctr" anchorCtr="0">
              <a:noAutofit/>
            </a:bodyPr>
            <a:lstStyle/>
            <a:p>
              <a:pPr marL="171450" indent="-171450" defTabSz="355600">
                <a:lnSpc>
                  <a:spcPct val="90000"/>
                </a:lnSpc>
                <a:spcBef>
                  <a:spcPct val="0"/>
                </a:spcBef>
                <a:spcAft>
                  <a:spcPct val="35000"/>
                </a:spcAft>
                <a:buFont typeface="Wingdings" pitchFamily="2" charset="2"/>
                <a:buChar char="Ø"/>
              </a:pPr>
              <a:r>
                <a:rPr lang="es-ES" sz="1600" dirty="0" smtClean="0">
                  <a:latin typeface="Constantia" pitchFamily="18" charset="0"/>
                </a:rPr>
                <a:t>Características </a:t>
              </a:r>
              <a:r>
                <a:rPr lang="es-ES" sz="1600" dirty="0">
                  <a:latin typeface="Constantia" pitchFamily="18" charset="0"/>
                </a:rPr>
                <a:t>mecánicas</a:t>
              </a:r>
            </a:p>
            <a:p>
              <a:pPr marL="171450" indent="-171450" defTabSz="355600">
                <a:lnSpc>
                  <a:spcPct val="90000"/>
                </a:lnSpc>
                <a:spcBef>
                  <a:spcPct val="0"/>
                </a:spcBef>
                <a:spcAft>
                  <a:spcPct val="35000"/>
                </a:spcAft>
                <a:buFont typeface="Wingdings" pitchFamily="2" charset="2"/>
                <a:buChar char="Ø"/>
              </a:pPr>
              <a:r>
                <a:rPr lang="es-ES" sz="1600" dirty="0" smtClean="0">
                  <a:latin typeface="Constantia" pitchFamily="18" charset="0"/>
                </a:rPr>
                <a:t>Características </a:t>
              </a:r>
              <a:r>
                <a:rPr lang="es-ES" sz="1600" dirty="0">
                  <a:latin typeface="Constantia" pitchFamily="18" charset="0"/>
                </a:rPr>
                <a:t>ergonómicas </a:t>
              </a:r>
            </a:p>
            <a:p>
              <a:pPr marL="171450" indent="-171450" defTabSz="355600">
                <a:lnSpc>
                  <a:spcPct val="90000"/>
                </a:lnSpc>
                <a:spcBef>
                  <a:spcPct val="0"/>
                </a:spcBef>
                <a:spcAft>
                  <a:spcPct val="35000"/>
                </a:spcAft>
                <a:buFont typeface="Wingdings" pitchFamily="2" charset="2"/>
                <a:buChar char="Ø"/>
              </a:pPr>
              <a:r>
                <a:rPr lang="es-ES" sz="1600" dirty="0" smtClean="0">
                  <a:latin typeface="Constantia" pitchFamily="18" charset="0"/>
                </a:rPr>
                <a:t>Características </a:t>
              </a:r>
              <a:r>
                <a:rPr lang="es-ES" sz="1600" dirty="0">
                  <a:latin typeface="Constantia" pitchFamily="18" charset="0"/>
                </a:rPr>
                <a:t>tecnológicas </a:t>
              </a:r>
              <a:endParaRPr lang="es-EC" sz="1600" dirty="0">
                <a:latin typeface="Constantia" pitchFamily="18" charset="0"/>
              </a:endParaRPr>
            </a:p>
          </p:txBody>
        </p:sp>
        <p:sp>
          <p:nvSpPr>
            <p:cNvPr id="47" name="46 Rectángulo redondeado"/>
            <p:cNvSpPr/>
            <p:nvPr/>
          </p:nvSpPr>
          <p:spPr>
            <a:xfrm>
              <a:off x="5232936" y="1355581"/>
              <a:ext cx="1305399" cy="414464"/>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8" name="47 Forma libre"/>
            <p:cNvSpPr/>
            <p:nvPr/>
          </p:nvSpPr>
          <p:spPr>
            <a:xfrm>
              <a:off x="5377980" y="1493373"/>
              <a:ext cx="1305399" cy="414464"/>
            </a:xfrm>
            <a:custGeom>
              <a:avLst/>
              <a:gdLst>
                <a:gd name="connsiteX0" fmla="*/ 0 w 1305399"/>
                <a:gd name="connsiteY0" fmla="*/ 82893 h 828928"/>
                <a:gd name="connsiteX1" fmla="*/ 82893 w 1305399"/>
                <a:gd name="connsiteY1" fmla="*/ 0 h 828928"/>
                <a:gd name="connsiteX2" fmla="*/ 1222506 w 1305399"/>
                <a:gd name="connsiteY2" fmla="*/ 0 h 828928"/>
                <a:gd name="connsiteX3" fmla="*/ 1305399 w 1305399"/>
                <a:gd name="connsiteY3" fmla="*/ 82893 h 828928"/>
                <a:gd name="connsiteX4" fmla="*/ 1305399 w 1305399"/>
                <a:gd name="connsiteY4" fmla="*/ 746035 h 828928"/>
                <a:gd name="connsiteX5" fmla="*/ 1222506 w 1305399"/>
                <a:gd name="connsiteY5" fmla="*/ 828928 h 828928"/>
                <a:gd name="connsiteX6" fmla="*/ 82893 w 1305399"/>
                <a:gd name="connsiteY6" fmla="*/ 828928 h 828928"/>
                <a:gd name="connsiteX7" fmla="*/ 0 w 1305399"/>
                <a:gd name="connsiteY7" fmla="*/ 746035 h 828928"/>
                <a:gd name="connsiteX8" fmla="*/ 0 w 1305399"/>
                <a:gd name="connsiteY8" fmla="*/ 82893 h 8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399" h="828928">
                  <a:moveTo>
                    <a:pt x="0" y="82893"/>
                  </a:moveTo>
                  <a:cubicBezTo>
                    <a:pt x="0" y="37112"/>
                    <a:pt x="37112" y="0"/>
                    <a:pt x="82893" y="0"/>
                  </a:cubicBezTo>
                  <a:lnTo>
                    <a:pt x="1222506" y="0"/>
                  </a:lnTo>
                  <a:cubicBezTo>
                    <a:pt x="1268287" y="0"/>
                    <a:pt x="1305399" y="37112"/>
                    <a:pt x="1305399" y="82893"/>
                  </a:cubicBezTo>
                  <a:lnTo>
                    <a:pt x="1305399" y="746035"/>
                  </a:lnTo>
                  <a:cubicBezTo>
                    <a:pt x="1305399" y="791816"/>
                    <a:pt x="1268287" y="828928"/>
                    <a:pt x="1222506" y="828928"/>
                  </a:cubicBezTo>
                  <a:lnTo>
                    <a:pt x="82893" y="828928"/>
                  </a:lnTo>
                  <a:cubicBezTo>
                    <a:pt x="37112" y="828928"/>
                    <a:pt x="0" y="791816"/>
                    <a:pt x="0" y="746035"/>
                  </a:cubicBezTo>
                  <a:lnTo>
                    <a:pt x="0" y="82893"/>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668" tIns="96668" rIns="96668" bIns="96668" numCol="1" spcCol="1270" anchor="ctr" anchorCtr="0">
              <a:noAutofit/>
            </a:bodyPr>
            <a:lstStyle/>
            <a:p>
              <a:pPr lvl="0" algn="ctr" defTabSz="844550">
                <a:lnSpc>
                  <a:spcPct val="90000"/>
                </a:lnSpc>
                <a:spcBef>
                  <a:spcPct val="0"/>
                </a:spcBef>
                <a:spcAft>
                  <a:spcPct val="35000"/>
                </a:spcAft>
              </a:pPr>
              <a:r>
                <a:rPr lang="es-ES" sz="1400" b="1" kern="1200" dirty="0" smtClean="0">
                  <a:latin typeface="Constantia" pitchFamily="18" charset="0"/>
                </a:rPr>
                <a:t>Evaluación Postventa</a:t>
              </a:r>
              <a:endParaRPr lang="es-EC" sz="1400" b="1" kern="1200" dirty="0">
                <a:latin typeface="Constantia" pitchFamily="18" charset="0"/>
              </a:endParaRPr>
            </a:p>
          </p:txBody>
        </p:sp>
        <p:sp>
          <p:nvSpPr>
            <p:cNvPr id="50" name="49 Forma libre"/>
            <p:cNvSpPr/>
            <p:nvPr/>
          </p:nvSpPr>
          <p:spPr>
            <a:xfrm>
              <a:off x="5320565" y="2091723"/>
              <a:ext cx="2099316" cy="1261860"/>
            </a:xfrm>
            <a:custGeom>
              <a:avLst/>
              <a:gdLst>
                <a:gd name="connsiteX0" fmla="*/ 0 w 1305399"/>
                <a:gd name="connsiteY0" fmla="*/ 82893 h 828928"/>
                <a:gd name="connsiteX1" fmla="*/ 82893 w 1305399"/>
                <a:gd name="connsiteY1" fmla="*/ 0 h 828928"/>
                <a:gd name="connsiteX2" fmla="*/ 1222506 w 1305399"/>
                <a:gd name="connsiteY2" fmla="*/ 0 h 828928"/>
                <a:gd name="connsiteX3" fmla="*/ 1305399 w 1305399"/>
                <a:gd name="connsiteY3" fmla="*/ 82893 h 828928"/>
                <a:gd name="connsiteX4" fmla="*/ 1305399 w 1305399"/>
                <a:gd name="connsiteY4" fmla="*/ 746035 h 828928"/>
                <a:gd name="connsiteX5" fmla="*/ 1222506 w 1305399"/>
                <a:gd name="connsiteY5" fmla="*/ 828928 h 828928"/>
                <a:gd name="connsiteX6" fmla="*/ 82893 w 1305399"/>
                <a:gd name="connsiteY6" fmla="*/ 828928 h 828928"/>
                <a:gd name="connsiteX7" fmla="*/ 0 w 1305399"/>
                <a:gd name="connsiteY7" fmla="*/ 746035 h 828928"/>
                <a:gd name="connsiteX8" fmla="*/ 0 w 1305399"/>
                <a:gd name="connsiteY8" fmla="*/ 82893 h 8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399" h="828928">
                  <a:moveTo>
                    <a:pt x="0" y="82893"/>
                  </a:moveTo>
                  <a:cubicBezTo>
                    <a:pt x="0" y="37112"/>
                    <a:pt x="37112" y="0"/>
                    <a:pt x="82893" y="0"/>
                  </a:cubicBezTo>
                  <a:lnTo>
                    <a:pt x="1222506" y="0"/>
                  </a:lnTo>
                  <a:cubicBezTo>
                    <a:pt x="1268287" y="0"/>
                    <a:pt x="1305399" y="37112"/>
                    <a:pt x="1305399" y="82893"/>
                  </a:cubicBezTo>
                  <a:lnTo>
                    <a:pt x="1305399" y="746035"/>
                  </a:lnTo>
                  <a:cubicBezTo>
                    <a:pt x="1305399" y="791816"/>
                    <a:pt x="1268287" y="828928"/>
                    <a:pt x="1222506" y="828928"/>
                  </a:cubicBezTo>
                  <a:lnTo>
                    <a:pt x="82893" y="828928"/>
                  </a:lnTo>
                  <a:cubicBezTo>
                    <a:pt x="37112" y="828928"/>
                    <a:pt x="0" y="791816"/>
                    <a:pt x="0" y="746035"/>
                  </a:cubicBezTo>
                  <a:lnTo>
                    <a:pt x="0" y="82893"/>
                  </a:lnTo>
                  <a:close/>
                </a:path>
              </a:pathLst>
            </a:custGeom>
            <a:solidFill>
              <a:srgbClr val="FFFFFF"/>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758" tIns="54758" rIns="54758" bIns="54758" numCol="1" spcCol="1270" anchor="ctr" anchorCtr="0">
              <a:noAutofit/>
            </a:bodyPr>
            <a:lstStyle/>
            <a:p>
              <a:pPr marL="171450" indent="-171450" defTabSz="355600">
                <a:lnSpc>
                  <a:spcPct val="90000"/>
                </a:lnSpc>
                <a:spcBef>
                  <a:spcPct val="0"/>
                </a:spcBef>
                <a:spcAft>
                  <a:spcPct val="35000"/>
                </a:spcAft>
                <a:buFont typeface="Wingdings" pitchFamily="2" charset="2"/>
                <a:buChar char="Ø"/>
              </a:pPr>
              <a:r>
                <a:rPr lang="es-EC" sz="1600" dirty="0" smtClean="0">
                  <a:latin typeface="Constantia" pitchFamily="18" charset="0"/>
                </a:rPr>
                <a:t>Posición competitiva</a:t>
              </a:r>
              <a:endParaRPr lang="es-EC" sz="1600" dirty="0">
                <a:latin typeface="Constantia" pitchFamily="18" charset="0"/>
              </a:endParaRPr>
            </a:p>
            <a:p>
              <a:pPr marL="171450" indent="-171450" defTabSz="355600">
                <a:lnSpc>
                  <a:spcPct val="90000"/>
                </a:lnSpc>
                <a:spcBef>
                  <a:spcPct val="0"/>
                </a:spcBef>
                <a:spcAft>
                  <a:spcPct val="35000"/>
                </a:spcAft>
                <a:buFont typeface="Wingdings" pitchFamily="2" charset="2"/>
                <a:buChar char="Ø"/>
              </a:pPr>
              <a:r>
                <a:rPr lang="es-EC" sz="1600" dirty="0">
                  <a:latin typeface="Constantia" pitchFamily="18" charset="0"/>
                </a:rPr>
                <a:t>Repuestos y </a:t>
              </a:r>
              <a:r>
                <a:rPr lang="es-EC" sz="1600" dirty="0" smtClean="0">
                  <a:latin typeface="Constantia" pitchFamily="18" charset="0"/>
                </a:rPr>
                <a:t>mantenimientos</a:t>
              </a:r>
              <a:endParaRPr lang="es-EC" sz="1600" dirty="0">
                <a:latin typeface="Constantia" pitchFamily="18" charset="0"/>
              </a:endParaRPr>
            </a:p>
            <a:p>
              <a:pPr marL="171450" indent="-171450" defTabSz="355600">
                <a:lnSpc>
                  <a:spcPct val="90000"/>
                </a:lnSpc>
                <a:spcBef>
                  <a:spcPct val="0"/>
                </a:spcBef>
                <a:spcAft>
                  <a:spcPct val="35000"/>
                </a:spcAft>
                <a:buFont typeface="Wingdings" pitchFamily="2" charset="2"/>
                <a:buChar char="Ø"/>
              </a:pPr>
              <a:r>
                <a:rPr lang="es-EC" sz="1600" dirty="0">
                  <a:latin typeface="Constantia" pitchFamily="18" charset="0"/>
                </a:rPr>
                <a:t>Poder negociador de los </a:t>
              </a:r>
              <a:r>
                <a:rPr lang="es-EC" sz="1600" dirty="0" smtClean="0">
                  <a:latin typeface="Constantia" pitchFamily="18" charset="0"/>
                </a:rPr>
                <a:t>proveedores</a:t>
              </a:r>
              <a:endParaRPr lang="es-EC" sz="1600" dirty="0">
                <a:latin typeface="Constantia" pitchFamily="18" charset="0"/>
              </a:endParaRPr>
            </a:p>
          </p:txBody>
        </p:sp>
      </p:grpSp>
      <p:sp>
        <p:nvSpPr>
          <p:cNvPr id="53" name="52 CuadroTexto"/>
          <p:cNvSpPr txBox="1"/>
          <p:nvPr/>
        </p:nvSpPr>
        <p:spPr>
          <a:xfrm>
            <a:off x="6012161" y="5517232"/>
            <a:ext cx="3168351" cy="646331"/>
          </a:xfrm>
          <a:prstGeom prst="rect">
            <a:avLst/>
          </a:prstGeom>
          <a:noFill/>
        </p:spPr>
        <p:txBody>
          <a:bodyPr wrap="square" rtlCol="0">
            <a:spAutoFit/>
          </a:bodyPr>
          <a:lstStyle/>
          <a:p>
            <a:r>
              <a:rPr lang="es-ES" sz="1200" dirty="0" smtClean="0">
                <a:solidFill>
                  <a:schemeClr val="bg1">
                    <a:lumMod val="85000"/>
                  </a:schemeClr>
                </a:solidFill>
              </a:rPr>
              <a:t>*Castillo Asencio, La postventa como criterio de selección de vehículos destinados a flotas de transporte</a:t>
            </a:r>
            <a:endParaRPr lang="es-EC" sz="1200" dirty="0">
              <a:solidFill>
                <a:schemeClr val="bg1">
                  <a:lumMod val="85000"/>
                </a:schemeClr>
              </a:solidFill>
            </a:endParaRPr>
          </a:p>
        </p:txBody>
      </p:sp>
      <p:graphicFrame>
        <p:nvGraphicFramePr>
          <p:cNvPr id="69" name="68 Objeto"/>
          <p:cNvGraphicFramePr>
            <a:graphicFrameLocks noChangeAspect="1"/>
          </p:cNvGraphicFramePr>
          <p:nvPr>
            <p:extLst>
              <p:ext uri="{D42A27DB-BD31-4B8C-83A1-F6EECF244321}">
                <p14:modId xmlns:p14="http://schemas.microsoft.com/office/powerpoint/2010/main" val="1381800161"/>
              </p:ext>
            </p:extLst>
          </p:nvPr>
        </p:nvGraphicFramePr>
        <p:xfrm>
          <a:off x="179512" y="5157192"/>
          <a:ext cx="6806459" cy="2081758"/>
        </p:xfrm>
        <a:graphic>
          <a:graphicData uri="http://schemas.openxmlformats.org/presentationml/2006/ole">
            <mc:AlternateContent xmlns:mc="http://schemas.openxmlformats.org/markup-compatibility/2006">
              <mc:Choice xmlns:v="urn:schemas-microsoft-com:vml" Requires="v">
                <p:oleObj spid="_x0000_s4150" name="Documento" r:id="rId7" imgW="6287600" imgH="1935049" progId="Word.Document.12">
                  <p:embed/>
                </p:oleObj>
              </mc:Choice>
              <mc:Fallback>
                <p:oleObj name="Documento" r:id="rId7" imgW="6287600" imgH="1935049" progId="Word.Document.12">
                  <p:embed/>
                  <p:pic>
                    <p:nvPicPr>
                      <p:cNvPr id="0" name=""/>
                      <p:cNvPicPr>
                        <a:picLocks noChangeAspect="1" noChangeArrowheads="1"/>
                      </p:cNvPicPr>
                      <p:nvPr/>
                    </p:nvPicPr>
                    <p:blipFill>
                      <a:blip r:embed="rId8"/>
                      <a:srcRect/>
                      <a:stretch>
                        <a:fillRect/>
                      </a:stretch>
                    </p:blipFill>
                    <p:spPr bwMode="auto">
                      <a:xfrm>
                        <a:off x="179512" y="5157192"/>
                        <a:ext cx="6806459" cy="2081758"/>
                      </a:xfrm>
                      <a:prstGeom prst="rect">
                        <a:avLst/>
                      </a:prstGeom>
                      <a:noFill/>
                      <a:ln>
                        <a:noFill/>
                      </a:ln>
                    </p:spPr>
                  </p:pic>
                </p:oleObj>
              </mc:Fallback>
            </mc:AlternateContent>
          </a:graphicData>
        </a:graphic>
      </p:graphicFrame>
      <p:sp>
        <p:nvSpPr>
          <p:cNvPr id="70" name="69 CuadroTexto"/>
          <p:cNvSpPr txBox="1"/>
          <p:nvPr/>
        </p:nvSpPr>
        <p:spPr>
          <a:xfrm>
            <a:off x="3059832" y="6407750"/>
            <a:ext cx="2146007" cy="261610"/>
          </a:xfrm>
          <a:prstGeom prst="rect">
            <a:avLst/>
          </a:prstGeom>
          <a:noFill/>
        </p:spPr>
        <p:txBody>
          <a:bodyPr wrap="square" rtlCol="0">
            <a:spAutoFit/>
          </a:bodyPr>
          <a:lstStyle/>
          <a:p>
            <a:r>
              <a:rPr lang="es-ES" sz="1100" b="1" dirty="0" smtClean="0">
                <a:solidFill>
                  <a:srgbClr val="FF0000"/>
                </a:solidFill>
                <a:latin typeface="Constantia" pitchFamily="18" charset="0"/>
              </a:rPr>
              <a:t>(Índice de Toma de Decisión)</a:t>
            </a:r>
            <a:endParaRPr lang="es-EC" sz="1100" b="1" dirty="0">
              <a:solidFill>
                <a:srgbClr val="FF0000"/>
              </a:solidFill>
              <a:latin typeface="Constantia" pitchFamily="18" charset="0"/>
            </a:endParaRPr>
          </a:p>
        </p:txBody>
      </p:sp>
      <p:sp>
        <p:nvSpPr>
          <p:cNvPr id="71" name="70 Flecha abajo"/>
          <p:cNvSpPr/>
          <p:nvPr/>
        </p:nvSpPr>
        <p:spPr>
          <a:xfrm>
            <a:off x="556917" y="4293096"/>
            <a:ext cx="1062755" cy="864096"/>
          </a:xfrm>
          <a:prstGeom prst="downArrow">
            <a:avLst>
              <a:gd name="adj1" fmla="val 47817"/>
              <a:gd name="adj2" fmla="val 43733"/>
            </a:avLst>
          </a:prstGeom>
          <a:solidFill>
            <a:srgbClr val="10D230"/>
          </a:solidFill>
        </p:spPr>
        <p:txBody>
          <a:bodyPr vert="horz" lIns="91440" tIns="45720" rIns="91440" bIns="45720" rtlCol="0" anchor="ctr">
            <a:noAutofit/>
          </a:bodyPr>
          <a:lstStyle/>
          <a:p>
            <a:pPr algn="just">
              <a:spcBef>
                <a:spcPct val="20000"/>
              </a:spcBef>
              <a:buFont typeface="Arial" pitchFamily="34" charset="0"/>
              <a:buNone/>
            </a:pPr>
            <a:endParaRPr lang="es-EC" sz="2400" dirty="0">
              <a:latin typeface="Eras Medium ITC" pitchFamily="34" charset="0"/>
            </a:endParaRPr>
          </a:p>
        </p:txBody>
      </p:sp>
      <p:sp>
        <p:nvSpPr>
          <p:cNvPr id="72" name="71 CuadroTexto"/>
          <p:cNvSpPr txBox="1"/>
          <p:nvPr/>
        </p:nvSpPr>
        <p:spPr>
          <a:xfrm>
            <a:off x="251520" y="3645024"/>
            <a:ext cx="1656185" cy="646331"/>
          </a:xfrm>
          <a:prstGeom prst="rect">
            <a:avLst/>
          </a:prstGeom>
          <a:noFill/>
        </p:spPr>
        <p:txBody>
          <a:bodyPr wrap="square" rtlCol="0">
            <a:spAutoFit/>
          </a:bodyPr>
          <a:lstStyle/>
          <a:p>
            <a:pPr algn="ctr"/>
            <a:r>
              <a:rPr lang="es-ES" b="1" dirty="0" smtClean="0">
                <a:solidFill>
                  <a:srgbClr val="FF0000"/>
                </a:solidFill>
                <a:latin typeface="Constantia" pitchFamily="18" charset="0"/>
              </a:rPr>
              <a:t>Matriz de Ponderación</a:t>
            </a:r>
            <a:endParaRPr lang="es-EC" b="1" dirty="0">
              <a:solidFill>
                <a:srgbClr val="FF0000"/>
              </a:solidFill>
              <a:latin typeface="Constantia" pitchFamily="18" charset="0"/>
            </a:endParaRPr>
          </a:p>
        </p:txBody>
      </p:sp>
    </p:spTree>
    <p:extLst>
      <p:ext uri="{BB962C8B-B14F-4D97-AF65-F5344CB8AC3E}">
        <p14:creationId xmlns:p14="http://schemas.microsoft.com/office/powerpoint/2010/main" val="1643880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25000">
              <a:schemeClr val="accent3">
                <a:lumMod val="60000"/>
                <a:lumOff val="40000"/>
              </a:schemeClr>
            </a:gs>
            <a:gs pos="75000">
              <a:schemeClr val="bg1"/>
            </a:gs>
            <a:gs pos="50000">
              <a:schemeClr val="accent3">
                <a:lumMod val="20000"/>
                <a:lumOff val="80000"/>
              </a:schemeClr>
            </a:gs>
          </a:gsLst>
          <a:lin ang="10800000" scaled="1"/>
          <a:tileRect/>
        </a:gradFill>
        <a:effectLst/>
      </p:bgPr>
    </p:bg>
    <p:spTree>
      <p:nvGrpSpPr>
        <p:cNvPr id="1" name=""/>
        <p:cNvGrpSpPr/>
        <p:nvPr/>
      </p:nvGrpSpPr>
      <p:grpSpPr>
        <a:xfrm>
          <a:off x="0" y="0"/>
          <a:ext cx="0" cy="0"/>
          <a:chOff x="0" y="0"/>
          <a:chExt cx="0" cy="0"/>
        </a:xfrm>
      </p:grpSpPr>
      <p:sp>
        <p:nvSpPr>
          <p:cNvPr id="8" name="3 Título"/>
          <p:cNvSpPr>
            <a:spLocks noGrp="1"/>
          </p:cNvSpPr>
          <p:nvPr>
            <p:ph type="title"/>
          </p:nvPr>
        </p:nvSpPr>
        <p:spPr>
          <a:xfrm>
            <a:off x="827584" y="2448922"/>
            <a:ext cx="2592288" cy="4032448"/>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es-ES" b="1" dirty="0" smtClean="0">
                <a:latin typeface="Eras Medium ITC" pitchFamily="34" charset="0"/>
              </a:rPr>
              <a:t>Pasos para creación del modelo tarifario</a:t>
            </a:r>
            <a:endParaRPr lang="es-ES" dirty="0"/>
          </a:p>
        </p:txBody>
      </p:sp>
      <p:grpSp>
        <p:nvGrpSpPr>
          <p:cNvPr id="5" name="4 Grupo"/>
          <p:cNvGrpSpPr/>
          <p:nvPr/>
        </p:nvGrpSpPr>
        <p:grpSpPr>
          <a:xfrm>
            <a:off x="4067944" y="1844824"/>
            <a:ext cx="4104455" cy="5283408"/>
            <a:chOff x="4139952" y="880686"/>
            <a:chExt cx="4104455" cy="5283408"/>
          </a:xfrm>
        </p:grpSpPr>
        <p:sp>
          <p:nvSpPr>
            <p:cNvPr id="13" name="12 Forma libre"/>
            <p:cNvSpPr/>
            <p:nvPr/>
          </p:nvSpPr>
          <p:spPr>
            <a:xfrm>
              <a:off x="4139952" y="880686"/>
              <a:ext cx="1006715" cy="1438163"/>
            </a:xfrm>
            <a:custGeom>
              <a:avLst/>
              <a:gdLst>
                <a:gd name="connsiteX0" fmla="*/ 0 w 1438162"/>
                <a:gd name="connsiteY0" fmla="*/ 0 h 1006714"/>
                <a:gd name="connsiteX1" fmla="*/ 934805 w 1438162"/>
                <a:gd name="connsiteY1" fmla="*/ 0 h 1006714"/>
                <a:gd name="connsiteX2" fmla="*/ 1438162 w 1438162"/>
                <a:gd name="connsiteY2" fmla="*/ 503357 h 1006714"/>
                <a:gd name="connsiteX3" fmla="*/ 934805 w 1438162"/>
                <a:gd name="connsiteY3" fmla="*/ 1006714 h 1006714"/>
                <a:gd name="connsiteX4" fmla="*/ 0 w 1438162"/>
                <a:gd name="connsiteY4" fmla="*/ 1006714 h 1006714"/>
                <a:gd name="connsiteX5" fmla="*/ 503357 w 1438162"/>
                <a:gd name="connsiteY5" fmla="*/ 503357 h 1006714"/>
                <a:gd name="connsiteX6" fmla="*/ 0 w 1438162"/>
                <a:gd name="connsiteY6" fmla="*/ 0 h 10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162" h="1006714">
                  <a:moveTo>
                    <a:pt x="1438162" y="0"/>
                  </a:moveTo>
                  <a:lnTo>
                    <a:pt x="1438162" y="654364"/>
                  </a:lnTo>
                  <a:lnTo>
                    <a:pt x="719081" y="1006714"/>
                  </a:lnTo>
                  <a:lnTo>
                    <a:pt x="0" y="654364"/>
                  </a:lnTo>
                  <a:lnTo>
                    <a:pt x="0" y="0"/>
                  </a:lnTo>
                  <a:lnTo>
                    <a:pt x="719081" y="352350"/>
                  </a:lnTo>
                  <a:lnTo>
                    <a:pt x="1438162"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80" tIns="521138" rIns="17781" bIns="521137" numCol="1" spcCol="1270" anchor="ctr" anchorCtr="0">
              <a:noAutofit/>
            </a:bodyPr>
            <a:lstStyle/>
            <a:p>
              <a:pPr lvl="0" algn="ctr" defTabSz="1244600">
                <a:lnSpc>
                  <a:spcPct val="90000"/>
                </a:lnSpc>
                <a:spcBef>
                  <a:spcPct val="0"/>
                </a:spcBef>
                <a:spcAft>
                  <a:spcPct val="35000"/>
                </a:spcAft>
              </a:pPr>
              <a:r>
                <a:rPr lang="es-ES" sz="2800" kern="1200" dirty="0" smtClean="0"/>
                <a:t>1</a:t>
              </a:r>
              <a:endParaRPr lang="es-EC" sz="2800" kern="1200" dirty="0"/>
            </a:p>
          </p:txBody>
        </p:sp>
        <p:sp>
          <p:nvSpPr>
            <p:cNvPr id="14" name="13 Forma libre"/>
            <p:cNvSpPr/>
            <p:nvPr/>
          </p:nvSpPr>
          <p:spPr>
            <a:xfrm>
              <a:off x="5146666" y="880687"/>
              <a:ext cx="3097741" cy="934805"/>
            </a:xfrm>
            <a:custGeom>
              <a:avLst/>
              <a:gdLst>
                <a:gd name="connsiteX0" fmla="*/ 155804 w 934805"/>
                <a:gd name="connsiteY0" fmla="*/ 0 h 3097741"/>
                <a:gd name="connsiteX1" fmla="*/ 779001 w 934805"/>
                <a:gd name="connsiteY1" fmla="*/ 0 h 3097741"/>
                <a:gd name="connsiteX2" fmla="*/ 934805 w 934805"/>
                <a:gd name="connsiteY2" fmla="*/ 155804 h 3097741"/>
                <a:gd name="connsiteX3" fmla="*/ 934805 w 934805"/>
                <a:gd name="connsiteY3" fmla="*/ 3097741 h 3097741"/>
                <a:gd name="connsiteX4" fmla="*/ 934805 w 934805"/>
                <a:gd name="connsiteY4" fmla="*/ 3097741 h 3097741"/>
                <a:gd name="connsiteX5" fmla="*/ 0 w 934805"/>
                <a:gd name="connsiteY5" fmla="*/ 3097741 h 3097741"/>
                <a:gd name="connsiteX6" fmla="*/ 0 w 934805"/>
                <a:gd name="connsiteY6" fmla="*/ 3097741 h 3097741"/>
                <a:gd name="connsiteX7" fmla="*/ 0 w 934805"/>
                <a:gd name="connsiteY7" fmla="*/ 155804 h 3097741"/>
                <a:gd name="connsiteX8" fmla="*/ 155804 w 934805"/>
                <a:gd name="connsiteY8" fmla="*/ 0 h 309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05" h="3097741">
                  <a:moveTo>
                    <a:pt x="934805" y="516302"/>
                  </a:moveTo>
                  <a:lnTo>
                    <a:pt x="934805" y="2581439"/>
                  </a:lnTo>
                  <a:cubicBezTo>
                    <a:pt x="934805" y="2866583"/>
                    <a:pt x="913755" y="3097739"/>
                    <a:pt x="887788" y="3097739"/>
                  </a:cubicBezTo>
                  <a:lnTo>
                    <a:pt x="0" y="3097739"/>
                  </a:lnTo>
                  <a:lnTo>
                    <a:pt x="0" y="3097739"/>
                  </a:lnTo>
                  <a:lnTo>
                    <a:pt x="0" y="2"/>
                  </a:lnTo>
                  <a:lnTo>
                    <a:pt x="0" y="2"/>
                  </a:lnTo>
                  <a:lnTo>
                    <a:pt x="887788" y="2"/>
                  </a:lnTo>
                  <a:cubicBezTo>
                    <a:pt x="913755" y="2"/>
                    <a:pt x="934805" y="231158"/>
                    <a:pt x="934805" y="516302"/>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55792" rIns="55792" bIns="55794" numCol="1" spcCol="1270" anchor="ctr" anchorCtr="0">
              <a:noAutofit/>
            </a:bodyPr>
            <a:lstStyle/>
            <a:p>
              <a:pPr marL="0" lvl="1" algn="l" defTabSz="711200">
                <a:lnSpc>
                  <a:spcPct val="90000"/>
                </a:lnSpc>
                <a:spcBef>
                  <a:spcPct val="0"/>
                </a:spcBef>
                <a:spcAft>
                  <a:spcPct val="15000"/>
                </a:spcAft>
              </a:pPr>
              <a:r>
                <a:rPr lang="es-ES" sz="1600" kern="1200" dirty="0" smtClean="0">
                  <a:latin typeface="Eras Medium ITC" pitchFamily="34" charset="0"/>
                </a:rPr>
                <a:t>Conocer y entender la actividad de la compañía y su entorno</a:t>
              </a:r>
              <a:endParaRPr lang="es-EC" sz="1600" kern="1200" dirty="0"/>
            </a:p>
          </p:txBody>
        </p:sp>
        <p:sp>
          <p:nvSpPr>
            <p:cNvPr id="15" name="14 Forma libre"/>
            <p:cNvSpPr/>
            <p:nvPr/>
          </p:nvSpPr>
          <p:spPr>
            <a:xfrm>
              <a:off x="4139952" y="2162435"/>
              <a:ext cx="1006714" cy="1438162"/>
            </a:xfrm>
            <a:custGeom>
              <a:avLst/>
              <a:gdLst>
                <a:gd name="connsiteX0" fmla="*/ 0 w 1438162"/>
                <a:gd name="connsiteY0" fmla="*/ 0 h 1006714"/>
                <a:gd name="connsiteX1" fmla="*/ 934805 w 1438162"/>
                <a:gd name="connsiteY1" fmla="*/ 0 h 1006714"/>
                <a:gd name="connsiteX2" fmla="*/ 1438162 w 1438162"/>
                <a:gd name="connsiteY2" fmla="*/ 503357 h 1006714"/>
                <a:gd name="connsiteX3" fmla="*/ 934805 w 1438162"/>
                <a:gd name="connsiteY3" fmla="*/ 1006714 h 1006714"/>
                <a:gd name="connsiteX4" fmla="*/ 0 w 1438162"/>
                <a:gd name="connsiteY4" fmla="*/ 1006714 h 1006714"/>
                <a:gd name="connsiteX5" fmla="*/ 503357 w 1438162"/>
                <a:gd name="connsiteY5" fmla="*/ 503357 h 1006714"/>
                <a:gd name="connsiteX6" fmla="*/ 0 w 1438162"/>
                <a:gd name="connsiteY6" fmla="*/ 0 h 10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162" h="1006714">
                  <a:moveTo>
                    <a:pt x="1438162" y="0"/>
                  </a:moveTo>
                  <a:lnTo>
                    <a:pt x="1438162" y="654364"/>
                  </a:lnTo>
                  <a:lnTo>
                    <a:pt x="719081" y="1006714"/>
                  </a:lnTo>
                  <a:lnTo>
                    <a:pt x="0" y="654364"/>
                  </a:lnTo>
                  <a:lnTo>
                    <a:pt x="0" y="0"/>
                  </a:lnTo>
                  <a:lnTo>
                    <a:pt x="719081" y="352350"/>
                  </a:lnTo>
                  <a:lnTo>
                    <a:pt x="1438162" y="0"/>
                  </a:lnTo>
                  <a:close/>
                </a:path>
              </a:pathLst>
            </a:custGeom>
          </p:spPr>
          <p:style>
            <a:lnRef idx="2">
              <a:schemeClr val="accent4">
                <a:hueOff val="-1488257"/>
                <a:satOff val="8966"/>
                <a:lumOff val="719"/>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7780" tIns="521137" rIns="17780" bIns="521137" numCol="1" spcCol="1270" anchor="ctr" anchorCtr="0">
              <a:noAutofit/>
            </a:bodyPr>
            <a:lstStyle/>
            <a:p>
              <a:pPr lvl="0" algn="ctr" defTabSz="1244600">
                <a:lnSpc>
                  <a:spcPct val="90000"/>
                </a:lnSpc>
                <a:spcBef>
                  <a:spcPct val="0"/>
                </a:spcBef>
                <a:spcAft>
                  <a:spcPct val="35000"/>
                </a:spcAft>
              </a:pPr>
              <a:r>
                <a:rPr lang="es-ES" sz="2800" kern="1200" dirty="0" smtClean="0"/>
                <a:t>2</a:t>
              </a:r>
              <a:endParaRPr lang="es-EC" sz="2800" kern="1200" dirty="0"/>
            </a:p>
          </p:txBody>
        </p:sp>
        <p:sp>
          <p:nvSpPr>
            <p:cNvPr id="16" name="15 Forma libre"/>
            <p:cNvSpPr/>
            <p:nvPr/>
          </p:nvSpPr>
          <p:spPr>
            <a:xfrm>
              <a:off x="5146666" y="2162435"/>
              <a:ext cx="3097741" cy="934805"/>
            </a:xfrm>
            <a:custGeom>
              <a:avLst/>
              <a:gdLst>
                <a:gd name="connsiteX0" fmla="*/ 155804 w 934805"/>
                <a:gd name="connsiteY0" fmla="*/ 0 h 3097741"/>
                <a:gd name="connsiteX1" fmla="*/ 779001 w 934805"/>
                <a:gd name="connsiteY1" fmla="*/ 0 h 3097741"/>
                <a:gd name="connsiteX2" fmla="*/ 934805 w 934805"/>
                <a:gd name="connsiteY2" fmla="*/ 155804 h 3097741"/>
                <a:gd name="connsiteX3" fmla="*/ 934805 w 934805"/>
                <a:gd name="connsiteY3" fmla="*/ 3097741 h 3097741"/>
                <a:gd name="connsiteX4" fmla="*/ 934805 w 934805"/>
                <a:gd name="connsiteY4" fmla="*/ 3097741 h 3097741"/>
                <a:gd name="connsiteX5" fmla="*/ 0 w 934805"/>
                <a:gd name="connsiteY5" fmla="*/ 3097741 h 3097741"/>
                <a:gd name="connsiteX6" fmla="*/ 0 w 934805"/>
                <a:gd name="connsiteY6" fmla="*/ 3097741 h 3097741"/>
                <a:gd name="connsiteX7" fmla="*/ 0 w 934805"/>
                <a:gd name="connsiteY7" fmla="*/ 155804 h 3097741"/>
                <a:gd name="connsiteX8" fmla="*/ 155804 w 934805"/>
                <a:gd name="connsiteY8" fmla="*/ 0 h 309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05" h="3097741">
                  <a:moveTo>
                    <a:pt x="934805" y="516302"/>
                  </a:moveTo>
                  <a:lnTo>
                    <a:pt x="934805" y="2581439"/>
                  </a:lnTo>
                  <a:cubicBezTo>
                    <a:pt x="934805" y="2866583"/>
                    <a:pt x="913755" y="3097739"/>
                    <a:pt x="887788" y="3097739"/>
                  </a:cubicBezTo>
                  <a:lnTo>
                    <a:pt x="0" y="3097739"/>
                  </a:lnTo>
                  <a:lnTo>
                    <a:pt x="0" y="3097739"/>
                  </a:lnTo>
                  <a:lnTo>
                    <a:pt x="0" y="2"/>
                  </a:lnTo>
                  <a:lnTo>
                    <a:pt x="0" y="2"/>
                  </a:lnTo>
                  <a:lnTo>
                    <a:pt x="887788" y="2"/>
                  </a:lnTo>
                  <a:cubicBezTo>
                    <a:pt x="913755" y="2"/>
                    <a:pt x="934805" y="231158"/>
                    <a:pt x="934805" y="516302"/>
                  </a:cubicBezTo>
                  <a:close/>
                </a:path>
              </a:pathLst>
            </a:custGeom>
          </p:spPr>
          <p:style>
            <a:lnRef idx="2">
              <a:schemeClr val="accent4">
                <a:hueOff val="-1488257"/>
                <a:satOff val="8966"/>
                <a:lumOff val="7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55793" rIns="55792" bIns="55793" numCol="1" spcCol="1270" anchor="ctr" anchorCtr="0">
              <a:noAutofit/>
            </a:bodyPr>
            <a:lstStyle/>
            <a:p>
              <a:pPr marL="0" lvl="1" algn="l" defTabSz="711200">
                <a:lnSpc>
                  <a:spcPct val="90000"/>
                </a:lnSpc>
                <a:spcBef>
                  <a:spcPct val="0"/>
                </a:spcBef>
                <a:spcAft>
                  <a:spcPct val="15000"/>
                </a:spcAft>
              </a:pPr>
              <a:r>
                <a:rPr lang="es-ES" sz="1600" kern="1200" dirty="0" smtClean="0">
                  <a:latin typeface="Eras Medium ITC" pitchFamily="34" charset="0"/>
                </a:rPr>
                <a:t>Identificar y determinar las variables</a:t>
              </a:r>
              <a:endParaRPr lang="es-EC" sz="1600" kern="1200" dirty="0"/>
            </a:p>
          </p:txBody>
        </p:sp>
        <p:sp>
          <p:nvSpPr>
            <p:cNvPr id="17" name="16 Forma libre"/>
            <p:cNvSpPr/>
            <p:nvPr/>
          </p:nvSpPr>
          <p:spPr>
            <a:xfrm>
              <a:off x="4139952" y="3444184"/>
              <a:ext cx="1006714" cy="1438162"/>
            </a:xfrm>
            <a:custGeom>
              <a:avLst/>
              <a:gdLst>
                <a:gd name="connsiteX0" fmla="*/ 0 w 1438162"/>
                <a:gd name="connsiteY0" fmla="*/ 0 h 1006714"/>
                <a:gd name="connsiteX1" fmla="*/ 934805 w 1438162"/>
                <a:gd name="connsiteY1" fmla="*/ 0 h 1006714"/>
                <a:gd name="connsiteX2" fmla="*/ 1438162 w 1438162"/>
                <a:gd name="connsiteY2" fmla="*/ 503357 h 1006714"/>
                <a:gd name="connsiteX3" fmla="*/ 934805 w 1438162"/>
                <a:gd name="connsiteY3" fmla="*/ 1006714 h 1006714"/>
                <a:gd name="connsiteX4" fmla="*/ 0 w 1438162"/>
                <a:gd name="connsiteY4" fmla="*/ 1006714 h 1006714"/>
                <a:gd name="connsiteX5" fmla="*/ 503357 w 1438162"/>
                <a:gd name="connsiteY5" fmla="*/ 503357 h 1006714"/>
                <a:gd name="connsiteX6" fmla="*/ 0 w 1438162"/>
                <a:gd name="connsiteY6" fmla="*/ 0 h 10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162" h="1006714">
                  <a:moveTo>
                    <a:pt x="1438162" y="0"/>
                  </a:moveTo>
                  <a:lnTo>
                    <a:pt x="1438162" y="654364"/>
                  </a:lnTo>
                  <a:lnTo>
                    <a:pt x="719081" y="1006714"/>
                  </a:lnTo>
                  <a:lnTo>
                    <a:pt x="0" y="654364"/>
                  </a:lnTo>
                  <a:lnTo>
                    <a:pt x="0" y="0"/>
                  </a:lnTo>
                  <a:lnTo>
                    <a:pt x="719081" y="352350"/>
                  </a:lnTo>
                  <a:lnTo>
                    <a:pt x="1438162" y="0"/>
                  </a:lnTo>
                  <a:close/>
                </a:path>
              </a:pathLst>
            </a:custGeom>
          </p:spPr>
          <p:style>
            <a:lnRef idx="2">
              <a:schemeClr val="accent4">
                <a:hueOff val="-2976513"/>
                <a:satOff val="17933"/>
                <a:lumOff val="1437"/>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17780" tIns="521137" rIns="17780" bIns="521137" numCol="1" spcCol="1270" anchor="ctr" anchorCtr="0">
              <a:noAutofit/>
            </a:bodyPr>
            <a:lstStyle/>
            <a:p>
              <a:pPr lvl="0" algn="ctr" defTabSz="1244600">
                <a:lnSpc>
                  <a:spcPct val="90000"/>
                </a:lnSpc>
                <a:spcBef>
                  <a:spcPct val="0"/>
                </a:spcBef>
                <a:spcAft>
                  <a:spcPct val="35000"/>
                </a:spcAft>
              </a:pPr>
              <a:r>
                <a:rPr lang="es-ES" sz="2800" kern="1200" dirty="0" smtClean="0"/>
                <a:t>3</a:t>
              </a:r>
              <a:endParaRPr lang="es-EC" sz="2800" kern="1200" dirty="0"/>
            </a:p>
          </p:txBody>
        </p:sp>
        <p:sp>
          <p:nvSpPr>
            <p:cNvPr id="18" name="17 Forma libre"/>
            <p:cNvSpPr/>
            <p:nvPr/>
          </p:nvSpPr>
          <p:spPr>
            <a:xfrm>
              <a:off x="5146666" y="3444183"/>
              <a:ext cx="3097741" cy="934806"/>
            </a:xfrm>
            <a:custGeom>
              <a:avLst/>
              <a:gdLst>
                <a:gd name="connsiteX0" fmla="*/ 155804 w 934805"/>
                <a:gd name="connsiteY0" fmla="*/ 0 h 3097741"/>
                <a:gd name="connsiteX1" fmla="*/ 779001 w 934805"/>
                <a:gd name="connsiteY1" fmla="*/ 0 h 3097741"/>
                <a:gd name="connsiteX2" fmla="*/ 934805 w 934805"/>
                <a:gd name="connsiteY2" fmla="*/ 155804 h 3097741"/>
                <a:gd name="connsiteX3" fmla="*/ 934805 w 934805"/>
                <a:gd name="connsiteY3" fmla="*/ 3097741 h 3097741"/>
                <a:gd name="connsiteX4" fmla="*/ 934805 w 934805"/>
                <a:gd name="connsiteY4" fmla="*/ 3097741 h 3097741"/>
                <a:gd name="connsiteX5" fmla="*/ 0 w 934805"/>
                <a:gd name="connsiteY5" fmla="*/ 3097741 h 3097741"/>
                <a:gd name="connsiteX6" fmla="*/ 0 w 934805"/>
                <a:gd name="connsiteY6" fmla="*/ 3097741 h 3097741"/>
                <a:gd name="connsiteX7" fmla="*/ 0 w 934805"/>
                <a:gd name="connsiteY7" fmla="*/ 155804 h 3097741"/>
                <a:gd name="connsiteX8" fmla="*/ 155804 w 934805"/>
                <a:gd name="connsiteY8" fmla="*/ 0 h 309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05" h="3097741">
                  <a:moveTo>
                    <a:pt x="934805" y="516302"/>
                  </a:moveTo>
                  <a:lnTo>
                    <a:pt x="934805" y="2581439"/>
                  </a:lnTo>
                  <a:cubicBezTo>
                    <a:pt x="934805" y="2866583"/>
                    <a:pt x="913755" y="3097739"/>
                    <a:pt x="887788" y="3097739"/>
                  </a:cubicBezTo>
                  <a:lnTo>
                    <a:pt x="0" y="3097739"/>
                  </a:lnTo>
                  <a:lnTo>
                    <a:pt x="0" y="3097739"/>
                  </a:lnTo>
                  <a:lnTo>
                    <a:pt x="0" y="2"/>
                  </a:lnTo>
                  <a:lnTo>
                    <a:pt x="0" y="2"/>
                  </a:lnTo>
                  <a:lnTo>
                    <a:pt x="887788" y="2"/>
                  </a:lnTo>
                  <a:cubicBezTo>
                    <a:pt x="913755" y="2"/>
                    <a:pt x="934805" y="231158"/>
                    <a:pt x="934805" y="516302"/>
                  </a:cubicBezTo>
                  <a:close/>
                </a:path>
              </a:pathLst>
            </a:custGeom>
          </p:spPr>
          <p:style>
            <a:lnRef idx="2">
              <a:schemeClr val="accent4">
                <a:hueOff val="-2976513"/>
                <a:satOff val="17933"/>
                <a:lumOff val="14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55793" rIns="55792" bIns="55794" numCol="1" spcCol="1270" anchor="ctr" anchorCtr="0">
              <a:noAutofit/>
            </a:bodyPr>
            <a:lstStyle/>
            <a:p>
              <a:pPr marL="0" lvl="1" algn="l" defTabSz="711200">
                <a:lnSpc>
                  <a:spcPct val="90000"/>
                </a:lnSpc>
                <a:spcBef>
                  <a:spcPct val="0"/>
                </a:spcBef>
                <a:spcAft>
                  <a:spcPct val="15000"/>
                </a:spcAft>
              </a:pPr>
              <a:r>
                <a:rPr lang="es-ES" sz="1600" kern="1200" dirty="0" smtClean="0">
                  <a:latin typeface="Eras Medium ITC" pitchFamily="34" charset="0"/>
                </a:rPr>
                <a:t>Construir modelos específicos para cada producto, servicio o tipo de cliente</a:t>
              </a:r>
              <a:endParaRPr lang="es-EC" sz="1600" kern="1200" dirty="0"/>
            </a:p>
          </p:txBody>
        </p:sp>
        <p:sp>
          <p:nvSpPr>
            <p:cNvPr id="19" name="18 Forma libre"/>
            <p:cNvSpPr/>
            <p:nvPr/>
          </p:nvSpPr>
          <p:spPr>
            <a:xfrm>
              <a:off x="4139952" y="4725932"/>
              <a:ext cx="1006714" cy="1438162"/>
            </a:xfrm>
            <a:custGeom>
              <a:avLst/>
              <a:gdLst>
                <a:gd name="connsiteX0" fmla="*/ 0 w 1438162"/>
                <a:gd name="connsiteY0" fmla="*/ 0 h 1006714"/>
                <a:gd name="connsiteX1" fmla="*/ 934805 w 1438162"/>
                <a:gd name="connsiteY1" fmla="*/ 0 h 1006714"/>
                <a:gd name="connsiteX2" fmla="*/ 1438162 w 1438162"/>
                <a:gd name="connsiteY2" fmla="*/ 503357 h 1006714"/>
                <a:gd name="connsiteX3" fmla="*/ 934805 w 1438162"/>
                <a:gd name="connsiteY3" fmla="*/ 1006714 h 1006714"/>
                <a:gd name="connsiteX4" fmla="*/ 0 w 1438162"/>
                <a:gd name="connsiteY4" fmla="*/ 1006714 h 1006714"/>
                <a:gd name="connsiteX5" fmla="*/ 503357 w 1438162"/>
                <a:gd name="connsiteY5" fmla="*/ 503357 h 1006714"/>
                <a:gd name="connsiteX6" fmla="*/ 0 w 1438162"/>
                <a:gd name="connsiteY6" fmla="*/ 0 h 10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162" h="1006714">
                  <a:moveTo>
                    <a:pt x="1438162" y="0"/>
                  </a:moveTo>
                  <a:lnTo>
                    <a:pt x="1438162" y="654364"/>
                  </a:lnTo>
                  <a:lnTo>
                    <a:pt x="719081" y="1006714"/>
                  </a:lnTo>
                  <a:lnTo>
                    <a:pt x="0" y="654364"/>
                  </a:lnTo>
                  <a:lnTo>
                    <a:pt x="0" y="0"/>
                  </a:lnTo>
                  <a:lnTo>
                    <a:pt x="719081" y="352350"/>
                  </a:lnTo>
                  <a:lnTo>
                    <a:pt x="1438162" y="0"/>
                  </a:lnTo>
                  <a:close/>
                </a:path>
              </a:pathLst>
            </a:custGeom>
          </p:spPr>
          <p:style>
            <a:lnRef idx="2">
              <a:schemeClr val="accent4">
                <a:hueOff val="-4464770"/>
                <a:satOff val="26899"/>
                <a:lumOff val="2156"/>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7780" tIns="521137" rIns="17780" bIns="521137" numCol="1" spcCol="1270" anchor="ctr" anchorCtr="0">
              <a:noAutofit/>
            </a:bodyPr>
            <a:lstStyle/>
            <a:p>
              <a:pPr lvl="0" algn="ctr" defTabSz="1244600">
                <a:lnSpc>
                  <a:spcPct val="90000"/>
                </a:lnSpc>
                <a:spcBef>
                  <a:spcPct val="0"/>
                </a:spcBef>
                <a:spcAft>
                  <a:spcPct val="35000"/>
                </a:spcAft>
              </a:pPr>
              <a:r>
                <a:rPr lang="es-ES" sz="2800" kern="1200" dirty="0" smtClean="0"/>
                <a:t>4</a:t>
              </a:r>
              <a:endParaRPr lang="es-EC" sz="2800" kern="1200" dirty="0"/>
            </a:p>
          </p:txBody>
        </p:sp>
        <p:sp>
          <p:nvSpPr>
            <p:cNvPr id="20" name="19 Forma libre"/>
            <p:cNvSpPr/>
            <p:nvPr/>
          </p:nvSpPr>
          <p:spPr>
            <a:xfrm>
              <a:off x="5146666" y="4725932"/>
              <a:ext cx="3097741" cy="934805"/>
            </a:xfrm>
            <a:custGeom>
              <a:avLst/>
              <a:gdLst>
                <a:gd name="connsiteX0" fmla="*/ 155804 w 934805"/>
                <a:gd name="connsiteY0" fmla="*/ 0 h 3097741"/>
                <a:gd name="connsiteX1" fmla="*/ 779001 w 934805"/>
                <a:gd name="connsiteY1" fmla="*/ 0 h 3097741"/>
                <a:gd name="connsiteX2" fmla="*/ 934805 w 934805"/>
                <a:gd name="connsiteY2" fmla="*/ 155804 h 3097741"/>
                <a:gd name="connsiteX3" fmla="*/ 934805 w 934805"/>
                <a:gd name="connsiteY3" fmla="*/ 3097741 h 3097741"/>
                <a:gd name="connsiteX4" fmla="*/ 934805 w 934805"/>
                <a:gd name="connsiteY4" fmla="*/ 3097741 h 3097741"/>
                <a:gd name="connsiteX5" fmla="*/ 0 w 934805"/>
                <a:gd name="connsiteY5" fmla="*/ 3097741 h 3097741"/>
                <a:gd name="connsiteX6" fmla="*/ 0 w 934805"/>
                <a:gd name="connsiteY6" fmla="*/ 3097741 h 3097741"/>
                <a:gd name="connsiteX7" fmla="*/ 0 w 934805"/>
                <a:gd name="connsiteY7" fmla="*/ 155804 h 3097741"/>
                <a:gd name="connsiteX8" fmla="*/ 155804 w 934805"/>
                <a:gd name="connsiteY8" fmla="*/ 0 h 309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05" h="3097741">
                  <a:moveTo>
                    <a:pt x="934805" y="516302"/>
                  </a:moveTo>
                  <a:lnTo>
                    <a:pt x="934805" y="2581439"/>
                  </a:lnTo>
                  <a:cubicBezTo>
                    <a:pt x="934805" y="2866583"/>
                    <a:pt x="913755" y="3097739"/>
                    <a:pt x="887788" y="3097739"/>
                  </a:cubicBezTo>
                  <a:lnTo>
                    <a:pt x="0" y="3097739"/>
                  </a:lnTo>
                  <a:lnTo>
                    <a:pt x="0" y="3097739"/>
                  </a:lnTo>
                  <a:lnTo>
                    <a:pt x="0" y="2"/>
                  </a:lnTo>
                  <a:lnTo>
                    <a:pt x="0" y="2"/>
                  </a:lnTo>
                  <a:lnTo>
                    <a:pt x="887788" y="2"/>
                  </a:lnTo>
                  <a:cubicBezTo>
                    <a:pt x="913755" y="2"/>
                    <a:pt x="934805" y="231158"/>
                    <a:pt x="934805" y="516302"/>
                  </a:cubicBezTo>
                  <a:close/>
                </a:path>
              </a:pathLst>
            </a:custGeom>
          </p:spPr>
          <p:style>
            <a:lnRef idx="2">
              <a:schemeClr val="accent4">
                <a:hueOff val="-4464770"/>
                <a:satOff val="26899"/>
                <a:lumOff val="215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55793" rIns="55792" bIns="55793" numCol="1" spcCol="1270" anchor="ctr" anchorCtr="0">
              <a:noAutofit/>
            </a:bodyPr>
            <a:lstStyle/>
            <a:p>
              <a:pPr marL="0" lvl="1" algn="l" defTabSz="711200">
                <a:lnSpc>
                  <a:spcPct val="90000"/>
                </a:lnSpc>
                <a:spcBef>
                  <a:spcPct val="0"/>
                </a:spcBef>
                <a:spcAft>
                  <a:spcPct val="15000"/>
                </a:spcAft>
              </a:pPr>
              <a:r>
                <a:rPr lang="es-ES" sz="1600" kern="1200" dirty="0" smtClean="0">
                  <a:latin typeface="Eras Medium ITC" pitchFamily="34" charset="0"/>
                </a:rPr>
                <a:t>Recopilar la información necesaria para mejorar la precisión del modelo</a:t>
              </a:r>
              <a:endParaRPr lang="es-EC" sz="1600" kern="1200" dirty="0"/>
            </a:p>
          </p:txBody>
        </p:sp>
      </p:grpSp>
      <p:grpSp>
        <p:nvGrpSpPr>
          <p:cNvPr id="21" name="20 Grupo"/>
          <p:cNvGrpSpPr/>
          <p:nvPr/>
        </p:nvGrpSpPr>
        <p:grpSpPr>
          <a:xfrm>
            <a:off x="899592" y="244872"/>
            <a:ext cx="7128792" cy="1527944"/>
            <a:chOff x="1979712" y="676486"/>
            <a:chExt cx="6096000" cy="1527944"/>
          </a:xfrm>
        </p:grpSpPr>
        <p:sp>
          <p:nvSpPr>
            <p:cNvPr id="22" name="21 Forma libre"/>
            <p:cNvSpPr/>
            <p:nvPr/>
          </p:nvSpPr>
          <p:spPr>
            <a:xfrm>
              <a:off x="4174271" y="829280"/>
              <a:ext cx="3901441" cy="1222356"/>
            </a:xfrm>
            <a:custGeom>
              <a:avLst/>
              <a:gdLst>
                <a:gd name="connsiteX0" fmla="*/ 203730 w 1222355"/>
                <a:gd name="connsiteY0" fmla="*/ 0 h 3901440"/>
                <a:gd name="connsiteX1" fmla="*/ 1018625 w 1222355"/>
                <a:gd name="connsiteY1" fmla="*/ 0 h 3901440"/>
                <a:gd name="connsiteX2" fmla="*/ 1222355 w 1222355"/>
                <a:gd name="connsiteY2" fmla="*/ 203730 h 3901440"/>
                <a:gd name="connsiteX3" fmla="*/ 1222355 w 1222355"/>
                <a:gd name="connsiteY3" fmla="*/ 3901440 h 3901440"/>
                <a:gd name="connsiteX4" fmla="*/ 1222355 w 1222355"/>
                <a:gd name="connsiteY4" fmla="*/ 3901440 h 3901440"/>
                <a:gd name="connsiteX5" fmla="*/ 0 w 1222355"/>
                <a:gd name="connsiteY5" fmla="*/ 3901440 h 3901440"/>
                <a:gd name="connsiteX6" fmla="*/ 0 w 1222355"/>
                <a:gd name="connsiteY6" fmla="*/ 3901440 h 3901440"/>
                <a:gd name="connsiteX7" fmla="*/ 0 w 1222355"/>
                <a:gd name="connsiteY7" fmla="*/ 203730 h 3901440"/>
                <a:gd name="connsiteX8" fmla="*/ 203730 w 1222355"/>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355" h="3901440">
                  <a:moveTo>
                    <a:pt x="1222355" y="650254"/>
                  </a:moveTo>
                  <a:lnTo>
                    <a:pt x="1222355" y="3251186"/>
                  </a:lnTo>
                  <a:cubicBezTo>
                    <a:pt x="1222355" y="3610310"/>
                    <a:pt x="1193777" y="3901438"/>
                    <a:pt x="1158524" y="3901438"/>
                  </a:cubicBezTo>
                  <a:lnTo>
                    <a:pt x="0" y="3901438"/>
                  </a:lnTo>
                  <a:lnTo>
                    <a:pt x="0" y="3901438"/>
                  </a:lnTo>
                  <a:lnTo>
                    <a:pt x="0" y="2"/>
                  </a:lnTo>
                  <a:lnTo>
                    <a:pt x="0" y="2"/>
                  </a:lnTo>
                  <a:lnTo>
                    <a:pt x="1158524" y="2"/>
                  </a:lnTo>
                  <a:cubicBezTo>
                    <a:pt x="1193777" y="2"/>
                    <a:pt x="1222355" y="291130"/>
                    <a:pt x="1222355" y="65025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86340" rIns="113010" bIns="86341" numCol="1" spcCol="1270" anchor="ctr" anchorCtr="0">
              <a:noAutofit/>
            </a:bodyPr>
            <a:lstStyle/>
            <a:p>
              <a:pPr marL="0" lvl="1" algn="l" defTabSz="622300">
                <a:lnSpc>
                  <a:spcPct val="90000"/>
                </a:lnSpc>
                <a:spcBef>
                  <a:spcPct val="0"/>
                </a:spcBef>
                <a:spcAft>
                  <a:spcPct val="15000"/>
                </a:spcAft>
              </a:pPr>
              <a:r>
                <a:rPr lang="es-ES" sz="1600" kern="1200" dirty="0" smtClean="0">
                  <a:latin typeface="Constantia" pitchFamily="18" charset="0"/>
                </a:rPr>
                <a:t>Es una herramienta de análisis matemático que permite, por medio de cálculos elementales o avanzados y utilizando la información adecuada, establecer  el costo de un determinado servicio.</a:t>
              </a:r>
              <a:endParaRPr lang="es-EC" sz="1600" kern="1200" dirty="0">
                <a:latin typeface="Constantia" pitchFamily="18" charset="0"/>
              </a:endParaRPr>
            </a:p>
          </p:txBody>
        </p:sp>
        <p:sp>
          <p:nvSpPr>
            <p:cNvPr id="23" name="22 Forma libre"/>
            <p:cNvSpPr/>
            <p:nvPr/>
          </p:nvSpPr>
          <p:spPr>
            <a:xfrm>
              <a:off x="1979712" y="676486"/>
              <a:ext cx="2194560" cy="1527944"/>
            </a:xfrm>
            <a:custGeom>
              <a:avLst/>
              <a:gdLst>
                <a:gd name="connsiteX0" fmla="*/ 0 w 2194560"/>
                <a:gd name="connsiteY0" fmla="*/ 254662 h 1527944"/>
                <a:gd name="connsiteX1" fmla="*/ 254662 w 2194560"/>
                <a:gd name="connsiteY1" fmla="*/ 0 h 1527944"/>
                <a:gd name="connsiteX2" fmla="*/ 1939898 w 2194560"/>
                <a:gd name="connsiteY2" fmla="*/ 0 h 1527944"/>
                <a:gd name="connsiteX3" fmla="*/ 2194560 w 2194560"/>
                <a:gd name="connsiteY3" fmla="*/ 254662 h 1527944"/>
                <a:gd name="connsiteX4" fmla="*/ 2194560 w 2194560"/>
                <a:gd name="connsiteY4" fmla="*/ 1273282 h 1527944"/>
                <a:gd name="connsiteX5" fmla="*/ 1939898 w 2194560"/>
                <a:gd name="connsiteY5" fmla="*/ 1527944 h 1527944"/>
                <a:gd name="connsiteX6" fmla="*/ 254662 w 2194560"/>
                <a:gd name="connsiteY6" fmla="*/ 1527944 h 1527944"/>
                <a:gd name="connsiteX7" fmla="*/ 0 w 2194560"/>
                <a:gd name="connsiteY7" fmla="*/ 1273282 h 1527944"/>
                <a:gd name="connsiteX8" fmla="*/ 0 w 2194560"/>
                <a:gd name="connsiteY8" fmla="*/ 254662 h 152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527944">
                  <a:moveTo>
                    <a:pt x="0" y="254662"/>
                  </a:moveTo>
                  <a:cubicBezTo>
                    <a:pt x="0" y="114016"/>
                    <a:pt x="114016" y="0"/>
                    <a:pt x="254662" y="0"/>
                  </a:cubicBezTo>
                  <a:lnTo>
                    <a:pt x="1939898" y="0"/>
                  </a:lnTo>
                  <a:cubicBezTo>
                    <a:pt x="2080544" y="0"/>
                    <a:pt x="2194560" y="114016"/>
                    <a:pt x="2194560" y="254662"/>
                  </a:cubicBezTo>
                  <a:lnTo>
                    <a:pt x="2194560" y="1273282"/>
                  </a:lnTo>
                  <a:cubicBezTo>
                    <a:pt x="2194560" y="1413928"/>
                    <a:pt x="2080544" y="1527944"/>
                    <a:pt x="1939898" y="1527944"/>
                  </a:cubicBezTo>
                  <a:lnTo>
                    <a:pt x="254662" y="1527944"/>
                  </a:lnTo>
                  <a:cubicBezTo>
                    <a:pt x="114016" y="1527944"/>
                    <a:pt x="0" y="1413928"/>
                    <a:pt x="0" y="1273282"/>
                  </a:cubicBezTo>
                  <a:lnTo>
                    <a:pt x="0" y="2546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368" tIns="146978" rIns="219368" bIns="146978" numCol="1" spcCol="1270" anchor="ctr" anchorCtr="0">
              <a:noAutofit/>
            </a:bodyPr>
            <a:lstStyle/>
            <a:p>
              <a:pPr lvl="0" algn="ctr" defTabSz="1689100">
                <a:lnSpc>
                  <a:spcPct val="90000"/>
                </a:lnSpc>
                <a:spcBef>
                  <a:spcPct val="0"/>
                </a:spcBef>
                <a:spcAft>
                  <a:spcPct val="35000"/>
                </a:spcAft>
              </a:pPr>
              <a:r>
                <a:rPr lang="es-ES" sz="3200" b="1" kern="1200" dirty="0" smtClean="0">
                  <a:solidFill>
                    <a:schemeClr val="bg1"/>
                  </a:solidFill>
                  <a:latin typeface="Constantia" pitchFamily="18" charset="0"/>
                </a:rPr>
                <a:t>Modelo Tarifario</a:t>
              </a:r>
              <a:endParaRPr lang="es-EC" sz="3200" kern="1200" dirty="0">
                <a:solidFill>
                  <a:schemeClr val="bg1"/>
                </a:solidFill>
                <a:latin typeface="Constantia" pitchFamily="18" charset="0"/>
              </a:endParaRPr>
            </a:p>
          </p:txBody>
        </p:sp>
      </p:grpSp>
    </p:spTree>
    <p:extLst>
      <p:ext uri="{BB962C8B-B14F-4D97-AF65-F5344CB8AC3E}">
        <p14:creationId xmlns:p14="http://schemas.microsoft.com/office/powerpoint/2010/main" val="3374215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lIns="91440" tIns="45720" rIns="91440" bIns="45720" rtlCol="0">
        <a:noAutofit/>
      </a:bodyPr>
      <a:lstStyle>
        <a:defPPr algn="just">
          <a:spcBef>
            <a:spcPct val="20000"/>
          </a:spcBef>
          <a:buFont typeface="Arial" pitchFamily="34" charset="0"/>
          <a:buNone/>
          <a:defRPr sz="2400" dirty="0">
            <a:latin typeface="Eras Medium ITC" pitchFamily="34" charset="0"/>
          </a:defRPr>
        </a:defPPr>
      </a:lstStyle>
    </a:spDef>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lIns="91440" tIns="45720" rIns="91440" bIns="45720" rtlCol="0">
        <a:noAutofit/>
      </a:bodyPr>
      <a:lstStyle>
        <a:defPPr algn="just">
          <a:spcBef>
            <a:spcPct val="20000"/>
          </a:spcBef>
          <a:buFont typeface="Arial" pitchFamily="34" charset="0"/>
          <a:buNone/>
          <a:defRPr sz="2400" dirty="0">
            <a:latin typeface="Eras Medium ITC" pitchFamily="34" charset="0"/>
          </a:defRPr>
        </a:defPPr>
      </a:lstStyle>
    </a:spDef>
  </a:objectDefaults>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lIns="91440" tIns="45720" rIns="91440" bIns="45720" rtlCol="0">
        <a:noAutofit/>
      </a:bodyPr>
      <a:lstStyle>
        <a:defPPr algn="just">
          <a:spcBef>
            <a:spcPct val="20000"/>
          </a:spcBef>
          <a:buFont typeface="Arial" pitchFamily="34" charset="0"/>
          <a:buNone/>
          <a:defRPr sz="2400" dirty="0">
            <a:latin typeface="Eras Medium ITC" pitchFamily="34" charset="0"/>
          </a:defRPr>
        </a:defPPr>
      </a:lstStyle>
    </a:spDef>
  </a:objectDefaults>
  <a:extraClrSchemeLst/>
</a:theme>
</file>

<file path=ppt/theme/theme4.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lIns="91440" tIns="45720" rIns="91440" bIns="45720" rtlCol="0">
        <a:noAutofit/>
      </a:bodyPr>
      <a:lstStyle>
        <a:defPPr algn="just">
          <a:spcBef>
            <a:spcPct val="20000"/>
          </a:spcBef>
          <a:buFont typeface="Arial" pitchFamily="34" charset="0"/>
          <a:buNone/>
          <a:defRPr sz="2400" dirty="0">
            <a:latin typeface="Eras Medium ITC" pitchFamily="34" charset="0"/>
          </a:defRPr>
        </a:defPPr>
      </a:lstStyle>
    </a:sp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2280</TotalTime>
  <Words>2880</Words>
  <Application>Microsoft Office PowerPoint</Application>
  <PresentationFormat>Presentación en pantalla (4:3)</PresentationFormat>
  <Paragraphs>931</Paragraphs>
  <Slides>41</Slides>
  <Notes>4</Notes>
  <HiddenSlides>0</HiddenSlides>
  <MMClips>0</MMClips>
  <ScaleCrop>false</ScaleCrop>
  <HeadingPairs>
    <vt:vector size="6" baseType="variant">
      <vt:variant>
        <vt:lpstr>Tema</vt:lpstr>
      </vt:variant>
      <vt:variant>
        <vt:i4>4</vt:i4>
      </vt:variant>
      <vt:variant>
        <vt:lpstr>Servidores OLE incrustados</vt:lpstr>
      </vt:variant>
      <vt:variant>
        <vt:i4>1</vt:i4>
      </vt:variant>
      <vt:variant>
        <vt:lpstr>Títulos de diapositiva</vt:lpstr>
      </vt:variant>
      <vt:variant>
        <vt:i4>41</vt:i4>
      </vt:variant>
    </vt:vector>
  </HeadingPairs>
  <TitlesOfParts>
    <vt:vector size="46" baseType="lpstr">
      <vt:lpstr>Tema de Office</vt:lpstr>
      <vt:lpstr>2_Tema de Office</vt:lpstr>
      <vt:lpstr>3_Tema de Office</vt:lpstr>
      <vt:lpstr>4_Tema de Office</vt:lpstr>
      <vt:lpstr>Documento</vt:lpstr>
      <vt:lpstr>Integrantes:  Allan Peñafiel Mera  Cristóbal Villao Mendoza</vt:lpstr>
      <vt:lpstr>“Selección de flota para creación de un operador logístico de transporte de personal y diseño de ruta usando el modelo MDCVRP (Multi-Depot Capacitated Vehicle Routing Problem)”</vt:lpstr>
      <vt:lpstr>PLANTEAMIENTO DEL PROBLEMA</vt:lpstr>
      <vt:lpstr>Presentación de PowerPoint</vt:lpstr>
      <vt:lpstr>Objetivo General</vt:lpstr>
      <vt:lpstr>Hipótesis</vt:lpstr>
      <vt:lpstr>Marco Teórico</vt:lpstr>
      <vt:lpstr>Presentación de PowerPoint</vt:lpstr>
      <vt:lpstr>Pasos para creación del modelo tarifario</vt:lpstr>
      <vt:lpstr>Presentación de PowerPoint</vt:lpstr>
      <vt:lpstr>Presentación de PowerPoint</vt:lpstr>
      <vt:lpstr>Variantes del VRP</vt:lpstr>
      <vt:lpstr>Presentación de PowerPoint</vt:lpstr>
      <vt:lpstr>Método de solución</vt:lpstr>
      <vt:lpstr>Algoritmo del R.S.</vt:lpstr>
      <vt:lpstr>Algoritmo del R.S.</vt:lpstr>
      <vt:lpstr>Presentación de PowerPoint</vt:lpstr>
      <vt:lpstr>Presentación de PowerPoint</vt:lpstr>
      <vt:lpstr>Presentación de PowerPoint</vt:lpstr>
      <vt:lpstr>Matriz de ponderación</vt:lpstr>
      <vt:lpstr>Modelo de función lineal adaptado al proyecto</vt:lpstr>
      <vt:lpstr>Ruteo</vt:lpstr>
      <vt:lpstr>Parámetros del R.S.</vt:lpstr>
      <vt:lpstr>Parámetros del R.S.</vt:lpstr>
      <vt:lpstr>Estructura de la solución</vt:lpstr>
      <vt:lpstr>Funciones que permiten modificar la estructura de la solución</vt:lpstr>
      <vt:lpstr>Funciones que permiten modificar la estructura de la solución</vt:lpstr>
      <vt:lpstr>Algoritmo general del RS aplicado al MDCVRP</vt:lpstr>
      <vt:lpstr>Resultados</vt:lpstr>
      <vt:lpstr>Presentación de PowerPoint</vt:lpstr>
      <vt:lpstr>Resultados del modelo tarifario</vt:lpstr>
      <vt:lpstr>Análisis de resultados del ruteo</vt:lpstr>
      <vt:lpstr>Análisis de resultados del ruteo</vt:lpstr>
      <vt:lpstr>Análisis de resultados del ruteo</vt:lpstr>
      <vt:lpstr>Análisis de resultados del ruteo</vt:lpstr>
      <vt:lpstr>Conclusiones  </vt:lpstr>
      <vt:lpstr>Conclusiones  </vt:lpstr>
      <vt:lpstr>Recomendaciones  </vt:lpstr>
      <vt:lpstr>Recomendaciones  </vt:lpstr>
      <vt:lpstr>Recomendaciones  </vt:lpstr>
      <vt:lpstr>Gracias</vt:lpstr>
    </vt:vector>
  </TitlesOfParts>
  <Company>DepaEstudio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Allan</dc:creator>
  <cp:lastModifiedBy>Nadia</cp:lastModifiedBy>
  <cp:revision>198</cp:revision>
  <dcterms:created xsi:type="dcterms:W3CDTF">2012-02-19T15:09:03Z</dcterms:created>
  <dcterms:modified xsi:type="dcterms:W3CDTF">2012-05-29T11:04:13Z</dcterms:modified>
</cp:coreProperties>
</file>