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8" r:id="rId9"/>
    <p:sldId id="280" r:id="rId10"/>
    <p:sldId id="262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1" r:id="rId22"/>
    <p:sldId id="285" r:id="rId23"/>
    <p:sldId id="316" r:id="rId24"/>
    <p:sldId id="283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5" r:id="rId33"/>
    <p:sldId id="317" r:id="rId34"/>
    <p:sldId id="318" r:id="rId35"/>
    <p:sldId id="294" r:id="rId36"/>
    <p:sldId id="296" r:id="rId37"/>
    <p:sldId id="297" r:id="rId38"/>
    <p:sldId id="298" r:id="rId39"/>
    <p:sldId id="311" r:id="rId40"/>
    <p:sldId id="314" r:id="rId41"/>
    <p:sldId id="319" r:id="rId42"/>
    <p:sldId id="299" r:id="rId43"/>
    <p:sldId id="300" r:id="rId44"/>
    <p:sldId id="301" r:id="rId45"/>
    <p:sldId id="302" r:id="rId46"/>
    <p:sldId id="304" r:id="rId47"/>
    <p:sldId id="303" r:id="rId48"/>
    <p:sldId id="305" r:id="rId49"/>
    <p:sldId id="306" r:id="rId50"/>
    <p:sldId id="307" r:id="rId51"/>
    <p:sldId id="315" r:id="rId52"/>
    <p:sldId id="313" r:id="rId53"/>
    <p:sldId id="309" r:id="rId54"/>
    <p:sldId id="310" r:id="rId5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CE2F6-7857-40EF-93E6-32BB55BDC358}" type="doc">
      <dgm:prSet loTypeId="urn:microsoft.com/office/officeart/2005/8/layout/process2" loCatId="process" qsTypeId="urn:microsoft.com/office/officeart/2005/8/quickstyle/simple3" qsCatId="simple" csTypeId="urn:microsoft.com/office/officeart/2005/8/colors/colorful1#1" csCatId="colorful" phldr="1"/>
      <dgm:spPr/>
    </dgm:pt>
    <dgm:pt modelId="{F9787F7F-8CD0-4CDC-B4CF-6338F2D7C128}">
      <dgm:prSet phldrT="[Texto]" custT="1"/>
      <dgm:spPr>
        <a:xfrm>
          <a:off x="2190133" y="4009"/>
          <a:ext cx="969608" cy="395254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sz="1100" dirty="0">
              <a:latin typeface="Arial" pitchFamily="34" charset="0"/>
              <a:ea typeface="+mn-ea"/>
              <a:cs typeface="Arial" pitchFamily="34" charset="0"/>
            </a:rPr>
            <a:t>PubliCopias</a:t>
          </a:r>
        </a:p>
        <a:p>
          <a:pPr algn="ctr"/>
          <a:r>
            <a:rPr lang="en-US" sz="1100" dirty="0">
              <a:latin typeface="Arial" pitchFamily="34" charset="0"/>
              <a:ea typeface="+mn-ea"/>
              <a:cs typeface="Arial" pitchFamily="34" charset="0"/>
            </a:rPr>
            <a:t>Empresa</a:t>
          </a:r>
        </a:p>
      </dgm:t>
    </dgm:pt>
    <dgm:pt modelId="{9DE20CAA-92F5-4189-BAAD-96AB87222438}" type="parTrans" cxnId="{FC64A5F4-829E-48E7-98AA-7023966100F8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D1DE3C27-4FDD-4EEB-B4BC-3EF62F3E6F68}" type="sibTrans" cxnId="{FC64A5F4-829E-48E7-98AA-7023966100F8}">
      <dgm:prSet/>
      <dgm:spPr>
        <a:xfrm rot="5400000">
          <a:off x="2600827" y="409145"/>
          <a:ext cx="148220" cy="177864"/>
        </a:xfrm>
      </dgm:spPr>
      <dgm:t>
        <a:bodyPr/>
        <a:lstStyle/>
        <a:p>
          <a:pPr algn="ctr"/>
          <a:endParaRPr lang="en-US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B4A4804-171B-4FAE-AF47-4A7DFB3F22FB}">
      <dgm:prSet phldrT="[Texto]"/>
      <dgm:spPr>
        <a:xfrm>
          <a:off x="2190133" y="596891"/>
          <a:ext cx="969608" cy="395254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dirty="0">
              <a:latin typeface="Arial" pitchFamily="34" charset="0"/>
              <a:ea typeface="+mn-ea"/>
              <a:cs typeface="Arial" pitchFamily="34" charset="0"/>
            </a:rPr>
            <a:t>Imprenta asociada</a:t>
          </a:r>
        </a:p>
      </dgm:t>
    </dgm:pt>
    <dgm:pt modelId="{0F1FD985-190E-47C5-828F-6263EEA36A98}" type="parTrans" cxnId="{D55E471C-5FBD-4A61-8C00-E0AC4E9F493C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3854E9D5-27AE-45A0-9B27-4869F52F5416}" type="sibTrans" cxnId="{D55E471C-5FBD-4A61-8C00-E0AC4E9F493C}">
      <dgm:prSet/>
      <dgm:spPr>
        <a:xfrm rot="5493682">
          <a:off x="2595861" y="997986"/>
          <a:ext cx="142212" cy="177864"/>
        </a:xfrm>
      </dgm:spPr>
      <dgm:t>
        <a:bodyPr/>
        <a:lstStyle/>
        <a:p>
          <a:pPr algn="ctr"/>
          <a:endParaRPr lang="en-US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C773210-A91A-45A3-9A3B-A4A3308F4AC9}">
      <dgm:prSet phldrT="[Texto]"/>
      <dgm:spPr>
        <a:xfrm>
          <a:off x="2174192" y="1181692"/>
          <a:ext cx="969608" cy="395254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dirty="0">
              <a:latin typeface="Arial" pitchFamily="34" charset="0"/>
              <a:ea typeface="+mn-ea"/>
              <a:cs typeface="Arial" pitchFamily="34" charset="0"/>
            </a:rPr>
            <a:t>PubliCopias</a:t>
          </a:r>
        </a:p>
        <a:p>
          <a:pPr algn="ctr"/>
          <a:r>
            <a:rPr lang="en-US" dirty="0">
              <a:latin typeface="Arial" pitchFamily="34" charset="0"/>
              <a:ea typeface="+mn-ea"/>
              <a:cs typeface="Arial" pitchFamily="34" charset="0"/>
            </a:rPr>
            <a:t>local</a:t>
          </a:r>
        </a:p>
      </dgm:t>
    </dgm:pt>
    <dgm:pt modelId="{50A74EC5-02A3-4AF0-86F3-9265FD44F89D}" type="parTrans" cxnId="{CCA4DC24-C013-49E4-956D-B8800ED89999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67201C4C-94FC-48E7-ABD0-6E8229D44B60}" type="sibTrans" cxnId="{CCA4DC24-C013-49E4-956D-B8800ED89999}">
      <dgm:prSet/>
      <dgm:spPr>
        <a:xfrm rot="124927">
          <a:off x="3160153" y="1310395"/>
          <a:ext cx="98368" cy="177864"/>
        </a:xfrm>
      </dgm:spPr>
      <dgm:t>
        <a:bodyPr/>
        <a:lstStyle/>
        <a:p>
          <a:pPr algn="ctr"/>
          <a:endParaRPr lang="en-US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BC7833C-1E6B-4A5B-9F47-ED4AAE933F4C}">
      <dgm:prSet custT="1"/>
      <dgm:spPr>
        <a:xfrm>
          <a:off x="2183782" y="2128716"/>
          <a:ext cx="969608" cy="535103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sz="1200" dirty="0">
              <a:latin typeface="Arial" pitchFamily="34" charset="0"/>
              <a:ea typeface="+mn-ea"/>
              <a:cs typeface="Arial" pitchFamily="34" charset="0"/>
            </a:rPr>
            <a:t>Publicentros</a:t>
          </a:r>
        </a:p>
      </dgm:t>
    </dgm:pt>
    <dgm:pt modelId="{8D75C775-1664-47C2-A5F4-D92FF8A05B6E}" type="parTrans" cxnId="{74E1E670-DE40-4CD0-BC33-2178549B1DFD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01CE98B0-5E66-4911-B207-8B08F3218C0C}" type="sibTrans" cxnId="{74E1E670-DE40-4CD0-BC33-2178549B1DFD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ABAA5FF6-9DCC-4E19-B3CC-B596E28B4BF7}">
      <dgm:prSet phldrT="[Texto]"/>
      <dgm:spPr>
        <a:xfrm>
          <a:off x="3274873" y="1221708"/>
          <a:ext cx="969608" cy="395254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US" dirty="0">
              <a:latin typeface="Arial" pitchFamily="34" charset="0"/>
              <a:ea typeface="+mn-ea"/>
              <a:cs typeface="Arial" pitchFamily="34" charset="0"/>
            </a:rPr>
            <a:t>Control de Calidad</a:t>
          </a:r>
        </a:p>
      </dgm:t>
    </dgm:pt>
    <dgm:pt modelId="{1FE9FF21-EFCB-4824-A290-15819CC9F46D}" type="parTrans" cxnId="{0E86764A-1E79-416E-8964-245ABE95FCE5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2F7FD890-9F25-45F8-AE3D-2D97EA36762C}" type="sibTrans" cxnId="{0E86764A-1E79-416E-8964-245ABE95FCE5}">
      <dgm:prSet/>
      <dgm:spPr>
        <a:xfrm rot="5329828">
          <a:off x="2488441" y="1730597"/>
          <a:ext cx="381917" cy="316812"/>
        </a:xfrm>
      </dgm:spPr>
      <dgm:t>
        <a:bodyPr/>
        <a:lstStyle/>
        <a:p>
          <a:pPr algn="ctr"/>
          <a:endParaRPr lang="en-US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98DFBC8-D253-403E-A426-5A875FE64835}" type="pres">
      <dgm:prSet presAssocID="{D64CE2F6-7857-40EF-93E6-32BB55BDC358}" presName="linearFlow" presStyleCnt="0">
        <dgm:presLayoutVars>
          <dgm:resizeHandles val="exact"/>
        </dgm:presLayoutVars>
      </dgm:prSet>
      <dgm:spPr/>
    </dgm:pt>
    <dgm:pt modelId="{7FA64DE6-9054-4A1D-AD87-79B780E8C5A8}" type="pres">
      <dgm:prSet presAssocID="{F9787F7F-8CD0-4CDC-B4CF-6338F2D7C128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9C247DA-A356-4D04-9400-9F0E6972EE16}" type="pres">
      <dgm:prSet presAssocID="{D1DE3C27-4FDD-4EEB-B4BC-3EF62F3E6F68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418B2A9-4BB1-4122-AC82-EF03ECB533F4}" type="pres">
      <dgm:prSet presAssocID="{D1DE3C27-4FDD-4EEB-B4BC-3EF62F3E6F6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1CEB216-B248-4D5A-ACA8-BAE5DD870CDE}" type="pres">
      <dgm:prSet presAssocID="{9B4A4804-171B-4FAE-AF47-4A7DFB3F22FB}" presName="node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EF6D17E-5C41-4A23-B4E2-08D57374BF8D}" type="pres">
      <dgm:prSet presAssocID="{3854E9D5-27AE-45A0-9B27-4869F52F5416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E6CCB8E-DB06-4645-AC17-BAB2BE371213}" type="pres">
      <dgm:prSet presAssocID="{3854E9D5-27AE-45A0-9B27-4869F52F541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EC2FB3A-E656-4133-B0D5-1F0F6C816B9E}" type="pres">
      <dgm:prSet presAssocID="{DC773210-A91A-45A3-9A3B-A4A3308F4AC9}" presName="node" presStyleLbl="node1" presStyleIdx="2" presStyleCnt="5" custLinFactNeighborX="-1644" custLinFactNeighborY="-408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A6F6A9-94FA-4DF0-9A43-4654A4194B47}" type="pres">
      <dgm:prSet presAssocID="{67201C4C-94FC-48E7-ABD0-6E8229D44B60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5341EC8-E60B-4750-B9A8-2D166D8FF97E}" type="pres">
      <dgm:prSet presAssocID="{67201C4C-94FC-48E7-ABD0-6E8229D44B6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8AFE338-0A44-43ED-A84C-5F9325EA1797}" type="pres">
      <dgm:prSet presAssocID="{ABAA5FF6-9DCC-4E19-B3CC-B596E28B4BF7}" presName="node" presStyleLbl="node1" presStyleIdx="3" presStyleCnt="5" custLinFactX="11874" custLinFactY="-100000" custLinFactNeighborX="100000" custLinFactNeighborY="-14933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10C6D9-4C05-4599-B2A9-DF25075E7119}" type="pres">
      <dgm:prSet presAssocID="{2F7FD890-9F25-45F8-AE3D-2D97EA36762C}" presName="sibTrans" presStyleLbl="sibTrans2D1" presStyleIdx="3" presStyleCnt="4" custAng="18941747" custScaleX="66376" custScaleY="178120" custLinFactNeighborX="-99721" custLinFactNeighborY="908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2B042EE-0C21-4367-9D73-B6ED02041D6D}" type="pres">
      <dgm:prSet presAssocID="{2F7FD890-9F25-45F8-AE3D-2D97EA36762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38AAD58-CB27-4534-92FA-6651B317AB13}" type="pres">
      <dgm:prSet presAssocID="{ABC7833C-1E6B-4A5B-9F47-ED4AAE933F4C}" presName="node" presStyleLbl="node1" presStyleIdx="4" presStyleCnt="5" custScaleY="135382" custLinFactY="-34375" custLinFactNeighborX="-655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B61439B8-B4DB-43D0-AA60-E3DC98FD0BF3}" type="presOf" srcId="{3854E9D5-27AE-45A0-9B27-4869F52F5416}" destId="{BEF6D17E-5C41-4A23-B4E2-08D57374BF8D}" srcOrd="0" destOrd="0" presId="urn:microsoft.com/office/officeart/2005/8/layout/process2"/>
    <dgm:cxn modelId="{CCA4DC24-C013-49E4-956D-B8800ED89999}" srcId="{D64CE2F6-7857-40EF-93E6-32BB55BDC358}" destId="{DC773210-A91A-45A3-9A3B-A4A3308F4AC9}" srcOrd="2" destOrd="0" parTransId="{50A74EC5-02A3-4AF0-86F3-9265FD44F89D}" sibTransId="{67201C4C-94FC-48E7-ABD0-6E8229D44B60}"/>
    <dgm:cxn modelId="{81530687-894F-4F24-B705-28C5B8529989}" type="presOf" srcId="{ABAA5FF6-9DCC-4E19-B3CC-B596E28B4BF7}" destId="{A8AFE338-0A44-43ED-A84C-5F9325EA1797}" srcOrd="0" destOrd="0" presId="urn:microsoft.com/office/officeart/2005/8/layout/process2"/>
    <dgm:cxn modelId="{275A0F50-DB79-4B8D-8D35-80771D35E0EB}" type="presOf" srcId="{DC773210-A91A-45A3-9A3B-A4A3308F4AC9}" destId="{BEC2FB3A-E656-4133-B0D5-1F0F6C816B9E}" srcOrd="0" destOrd="0" presId="urn:microsoft.com/office/officeart/2005/8/layout/process2"/>
    <dgm:cxn modelId="{FC64A5F4-829E-48E7-98AA-7023966100F8}" srcId="{D64CE2F6-7857-40EF-93E6-32BB55BDC358}" destId="{F9787F7F-8CD0-4CDC-B4CF-6338F2D7C128}" srcOrd="0" destOrd="0" parTransId="{9DE20CAA-92F5-4189-BAAD-96AB87222438}" sibTransId="{D1DE3C27-4FDD-4EEB-B4BC-3EF62F3E6F68}"/>
    <dgm:cxn modelId="{3EAE53DF-95BF-49D1-8A0B-FF5C828375B4}" type="presOf" srcId="{D1DE3C27-4FDD-4EEB-B4BC-3EF62F3E6F68}" destId="{E418B2A9-4BB1-4122-AC82-EF03ECB533F4}" srcOrd="1" destOrd="0" presId="urn:microsoft.com/office/officeart/2005/8/layout/process2"/>
    <dgm:cxn modelId="{61ADEF8E-69B3-41E6-A2AD-8BF8430C12D5}" type="presOf" srcId="{ABC7833C-1E6B-4A5B-9F47-ED4AAE933F4C}" destId="{A38AAD58-CB27-4534-92FA-6651B317AB13}" srcOrd="0" destOrd="0" presId="urn:microsoft.com/office/officeart/2005/8/layout/process2"/>
    <dgm:cxn modelId="{F7571E97-E2AD-4FFD-A307-957F37EFF617}" type="presOf" srcId="{D1DE3C27-4FDD-4EEB-B4BC-3EF62F3E6F68}" destId="{09C247DA-A356-4D04-9400-9F0E6972EE16}" srcOrd="0" destOrd="0" presId="urn:microsoft.com/office/officeart/2005/8/layout/process2"/>
    <dgm:cxn modelId="{74E1E670-DE40-4CD0-BC33-2178549B1DFD}" srcId="{D64CE2F6-7857-40EF-93E6-32BB55BDC358}" destId="{ABC7833C-1E6B-4A5B-9F47-ED4AAE933F4C}" srcOrd="4" destOrd="0" parTransId="{8D75C775-1664-47C2-A5F4-D92FF8A05B6E}" sibTransId="{01CE98B0-5E66-4911-B207-8B08F3218C0C}"/>
    <dgm:cxn modelId="{D55E471C-5FBD-4A61-8C00-E0AC4E9F493C}" srcId="{D64CE2F6-7857-40EF-93E6-32BB55BDC358}" destId="{9B4A4804-171B-4FAE-AF47-4A7DFB3F22FB}" srcOrd="1" destOrd="0" parTransId="{0F1FD985-190E-47C5-828F-6263EEA36A98}" sibTransId="{3854E9D5-27AE-45A0-9B27-4869F52F5416}"/>
    <dgm:cxn modelId="{2E0E08DB-4E45-4767-AD2C-5BCF9E2AE0D0}" type="presOf" srcId="{67201C4C-94FC-48E7-ABD0-6E8229D44B60}" destId="{85341EC8-E60B-4750-B9A8-2D166D8FF97E}" srcOrd="1" destOrd="0" presId="urn:microsoft.com/office/officeart/2005/8/layout/process2"/>
    <dgm:cxn modelId="{91C8290B-7C52-4E24-A268-93518557DBD2}" type="presOf" srcId="{3854E9D5-27AE-45A0-9B27-4869F52F5416}" destId="{7E6CCB8E-DB06-4645-AC17-BAB2BE371213}" srcOrd="1" destOrd="0" presId="urn:microsoft.com/office/officeart/2005/8/layout/process2"/>
    <dgm:cxn modelId="{72AE8BE1-FA9D-4107-9867-06727EF392B7}" type="presOf" srcId="{F9787F7F-8CD0-4CDC-B4CF-6338F2D7C128}" destId="{7FA64DE6-9054-4A1D-AD87-79B780E8C5A8}" srcOrd="0" destOrd="0" presId="urn:microsoft.com/office/officeart/2005/8/layout/process2"/>
    <dgm:cxn modelId="{0E86764A-1E79-416E-8964-245ABE95FCE5}" srcId="{D64CE2F6-7857-40EF-93E6-32BB55BDC358}" destId="{ABAA5FF6-9DCC-4E19-B3CC-B596E28B4BF7}" srcOrd="3" destOrd="0" parTransId="{1FE9FF21-EFCB-4824-A290-15819CC9F46D}" sibTransId="{2F7FD890-9F25-45F8-AE3D-2D97EA36762C}"/>
    <dgm:cxn modelId="{9CD85D36-60E9-41B0-981E-A6944343C69D}" type="presOf" srcId="{67201C4C-94FC-48E7-ABD0-6E8229D44B60}" destId="{ACA6F6A9-94FA-4DF0-9A43-4654A4194B47}" srcOrd="0" destOrd="0" presId="urn:microsoft.com/office/officeart/2005/8/layout/process2"/>
    <dgm:cxn modelId="{E04AAAEE-C81A-4631-89FC-0D6BACE52E55}" type="presOf" srcId="{D64CE2F6-7857-40EF-93E6-32BB55BDC358}" destId="{598DFBC8-D253-403E-A426-5A875FE64835}" srcOrd="0" destOrd="0" presId="urn:microsoft.com/office/officeart/2005/8/layout/process2"/>
    <dgm:cxn modelId="{6430EC65-E39D-40F7-B71A-AC53E62E2B41}" type="presOf" srcId="{2F7FD890-9F25-45F8-AE3D-2D97EA36762C}" destId="{5410C6D9-4C05-4599-B2A9-DF25075E7119}" srcOrd="0" destOrd="0" presId="urn:microsoft.com/office/officeart/2005/8/layout/process2"/>
    <dgm:cxn modelId="{0CECDA08-2692-4719-92C2-15BBBD3FB226}" type="presOf" srcId="{9B4A4804-171B-4FAE-AF47-4A7DFB3F22FB}" destId="{61CEB216-B248-4D5A-ACA8-BAE5DD870CDE}" srcOrd="0" destOrd="0" presId="urn:microsoft.com/office/officeart/2005/8/layout/process2"/>
    <dgm:cxn modelId="{4E80CA7E-620C-4B2B-A9FD-AC8ADE6A2218}" type="presOf" srcId="{2F7FD890-9F25-45F8-AE3D-2D97EA36762C}" destId="{B2B042EE-0C21-4367-9D73-B6ED02041D6D}" srcOrd="1" destOrd="0" presId="urn:microsoft.com/office/officeart/2005/8/layout/process2"/>
    <dgm:cxn modelId="{46E1F236-04E9-43CE-89DA-59925404C130}" type="presParOf" srcId="{598DFBC8-D253-403E-A426-5A875FE64835}" destId="{7FA64DE6-9054-4A1D-AD87-79B780E8C5A8}" srcOrd="0" destOrd="0" presId="urn:microsoft.com/office/officeart/2005/8/layout/process2"/>
    <dgm:cxn modelId="{4E1A4565-3A09-4D8F-B79C-AEF6D79FBCF0}" type="presParOf" srcId="{598DFBC8-D253-403E-A426-5A875FE64835}" destId="{09C247DA-A356-4D04-9400-9F0E6972EE16}" srcOrd="1" destOrd="0" presId="urn:microsoft.com/office/officeart/2005/8/layout/process2"/>
    <dgm:cxn modelId="{B637A7C1-871C-4372-984A-ACE1F166A2F1}" type="presParOf" srcId="{09C247DA-A356-4D04-9400-9F0E6972EE16}" destId="{E418B2A9-4BB1-4122-AC82-EF03ECB533F4}" srcOrd="0" destOrd="0" presId="urn:microsoft.com/office/officeart/2005/8/layout/process2"/>
    <dgm:cxn modelId="{5382D96B-DC35-4B36-A60B-12B820314448}" type="presParOf" srcId="{598DFBC8-D253-403E-A426-5A875FE64835}" destId="{61CEB216-B248-4D5A-ACA8-BAE5DD870CDE}" srcOrd="2" destOrd="0" presId="urn:microsoft.com/office/officeart/2005/8/layout/process2"/>
    <dgm:cxn modelId="{49E8B024-0BA2-462E-9642-CA16BD5534E3}" type="presParOf" srcId="{598DFBC8-D253-403E-A426-5A875FE64835}" destId="{BEF6D17E-5C41-4A23-B4E2-08D57374BF8D}" srcOrd="3" destOrd="0" presId="urn:microsoft.com/office/officeart/2005/8/layout/process2"/>
    <dgm:cxn modelId="{D3B737EE-AA70-4FEF-BCC6-D846109118C7}" type="presParOf" srcId="{BEF6D17E-5C41-4A23-B4E2-08D57374BF8D}" destId="{7E6CCB8E-DB06-4645-AC17-BAB2BE371213}" srcOrd="0" destOrd="0" presId="urn:microsoft.com/office/officeart/2005/8/layout/process2"/>
    <dgm:cxn modelId="{AC67F066-06CC-450B-8987-281343C96B75}" type="presParOf" srcId="{598DFBC8-D253-403E-A426-5A875FE64835}" destId="{BEC2FB3A-E656-4133-B0D5-1F0F6C816B9E}" srcOrd="4" destOrd="0" presId="urn:microsoft.com/office/officeart/2005/8/layout/process2"/>
    <dgm:cxn modelId="{C639C2AC-527C-47F0-B01B-5A0432871FE5}" type="presParOf" srcId="{598DFBC8-D253-403E-A426-5A875FE64835}" destId="{ACA6F6A9-94FA-4DF0-9A43-4654A4194B47}" srcOrd="5" destOrd="0" presId="urn:microsoft.com/office/officeart/2005/8/layout/process2"/>
    <dgm:cxn modelId="{2743071B-47E9-4CE1-B8BD-F49A52D8D6D0}" type="presParOf" srcId="{ACA6F6A9-94FA-4DF0-9A43-4654A4194B47}" destId="{85341EC8-E60B-4750-B9A8-2D166D8FF97E}" srcOrd="0" destOrd="0" presId="urn:microsoft.com/office/officeart/2005/8/layout/process2"/>
    <dgm:cxn modelId="{8CCB6A4E-9526-4B55-AA7F-F06A14225792}" type="presParOf" srcId="{598DFBC8-D253-403E-A426-5A875FE64835}" destId="{A8AFE338-0A44-43ED-A84C-5F9325EA1797}" srcOrd="6" destOrd="0" presId="urn:microsoft.com/office/officeart/2005/8/layout/process2"/>
    <dgm:cxn modelId="{8C6F6D4E-E9C0-40ED-871B-355BBB03469C}" type="presParOf" srcId="{598DFBC8-D253-403E-A426-5A875FE64835}" destId="{5410C6D9-4C05-4599-B2A9-DF25075E7119}" srcOrd="7" destOrd="0" presId="urn:microsoft.com/office/officeart/2005/8/layout/process2"/>
    <dgm:cxn modelId="{2AAFCEB4-6AAC-4D28-B84D-549C315A5B55}" type="presParOf" srcId="{5410C6D9-4C05-4599-B2A9-DF25075E7119}" destId="{B2B042EE-0C21-4367-9D73-B6ED02041D6D}" srcOrd="0" destOrd="0" presId="urn:microsoft.com/office/officeart/2005/8/layout/process2"/>
    <dgm:cxn modelId="{30FA0BA5-0888-49D1-A653-B8726AD4886D}" type="presParOf" srcId="{598DFBC8-D253-403E-A426-5A875FE64835}" destId="{A38AAD58-CB27-4534-92FA-6651B317AB1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64DE6-9054-4A1D-AD87-79B780E8C5A8}">
      <dsp:nvSpPr>
        <dsp:cNvPr id="0" name=""/>
        <dsp:cNvSpPr/>
      </dsp:nvSpPr>
      <dsp:spPr>
        <a:xfrm>
          <a:off x="1640671" y="3926"/>
          <a:ext cx="1121489" cy="60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Arial" pitchFamily="34" charset="0"/>
              <a:ea typeface="+mn-ea"/>
              <a:cs typeface="Arial" pitchFamily="34" charset="0"/>
            </a:rPr>
            <a:t>PubliCopias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Arial" pitchFamily="34" charset="0"/>
              <a:ea typeface="+mn-ea"/>
              <a:cs typeface="Arial" pitchFamily="34" charset="0"/>
            </a:rPr>
            <a:t>Empresa</a:t>
          </a:r>
        </a:p>
      </dsp:txBody>
      <dsp:txXfrm>
        <a:off x="1658248" y="21503"/>
        <a:ext cx="1086335" cy="564974"/>
      </dsp:txXfrm>
    </dsp:sp>
    <dsp:sp modelId="{09C247DA-A356-4D04-9400-9F0E6972EE16}">
      <dsp:nvSpPr>
        <dsp:cNvPr id="0" name=""/>
        <dsp:cNvSpPr/>
      </dsp:nvSpPr>
      <dsp:spPr>
        <a:xfrm rot="5400000">
          <a:off x="2088891" y="619058"/>
          <a:ext cx="225048" cy="270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2120398" y="641562"/>
        <a:ext cx="162035" cy="157534"/>
      </dsp:txXfrm>
    </dsp:sp>
    <dsp:sp modelId="{61CEB216-B248-4D5A-ACA8-BAE5DD870CDE}">
      <dsp:nvSpPr>
        <dsp:cNvPr id="0" name=""/>
        <dsp:cNvSpPr/>
      </dsp:nvSpPr>
      <dsp:spPr>
        <a:xfrm>
          <a:off x="1640671" y="904119"/>
          <a:ext cx="1121489" cy="60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ea typeface="+mn-ea"/>
              <a:cs typeface="Arial" pitchFamily="34" charset="0"/>
            </a:rPr>
            <a:t>Imprenta asociada</a:t>
          </a:r>
        </a:p>
      </dsp:txBody>
      <dsp:txXfrm>
        <a:off x="1658248" y="921696"/>
        <a:ext cx="1086335" cy="564974"/>
      </dsp:txXfrm>
    </dsp:sp>
    <dsp:sp modelId="{BEF6D17E-5C41-4A23-B4E2-08D57374BF8D}">
      <dsp:nvSpPr>
        <dsp:cNvPr id="0" name=""/>
        <dsp:cNvSpPr/>
      </dsp:nvSpPr>
      <dsp:spPr>
        <a:xfrm rot="5471373">
          <a:off x="2084251" y="1513115"/>
          <a:ext cx="215892" cy="270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2111852" y="1540204"/>
        <a:ext cx="162035" cy="151124"/>
      </dsp:txXfrm>
    </dsp:sp>
    <dsp:sp modelId="{BEC2FB3A-E656-4133-B0D5-1F0F6C816B9E}">
      <dsp:nvSpPr>
        <dsp:cNvPr id="0" name=""/>
        <dsp:cNvSpPr/>
      </dsp:nvSpPr>
      <dsp:spPr>
        <a:xfrm>
          <a:off x="1622233" y="1792041"/>
          <a:ext cx="1121489" cy="60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ea typeface="+mn-ea"/>
              <a:cs typeface="Arial" pitchFamily="34" charset="0"/>
            </a:rPr>
            <a:t>PubliCopias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ea typeface="+mn-ea"/>
              <a:cs typeface="Arial" pitchFamily="34" charset="0"/>
            </a:rPr>
            <a:t>local</a:t>
          </a:r>
        </a:p>
      </dsp:txBody>
      <dsp:txXfrm>
        <a:off x="1639810" y="1809618"/>
        <a:ext cx="1086335" cy="564974"/>
      </dsp:txXfrm>
    </dsp:sp>
    <dsp:sp modelId="{ACA6F6A9-94FA-4DF0-9A43-4654A4194B47}">
      <dsp:nvSpPr>
        <dsp:cNvPr id="0" name=""/>
        <dsp:cNvSpPr/>
      </dsp:nvSpPr>
      <dsp:spPr>
        <a:xfrm rot="163941">
          <a:off x="2762609" y="1987455"/>
          <a:ext cx="113831" cy="270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762628" y="2040652"/>
        <a:ext cx="79682" cy="162035"/>
      </dsp:txXfrm>
    </dsp:sp>
    <dsp:sp modelId="{A8AFE338-0A44-43ED-A84C-5F9325EA1797}">
      <dsp:nvSpPr>
        <dsp:cNvPr id="0" name=""/>
        <dsp:cNvSpPr/>
      </dsp:nvSpPr>
      <dsp:spPr>
        <a:xfrm>
          <a:off x="2895326" y="1852799"/>
          <a:ext cx="1121489" cy="600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ea typeface="+mn-ea"/>
              <a:cs typeface="Arial" pitchFamily="34" charset="0"/>
            </a:rPr>
            <a:t>Control de Calidad</a:t>
          </a:r>
        </a:p>
      </dsp:txBody>
      <dsp:txXfrm>
        <a:off x="2912903" y="1870376"/>
        <a:ext cx="1086335" cy="564974"/>
      </dsp:txXfrm>
    </dsp:sp>
    <dsp:sp modelId="{5410C6D9-4C05-4599-B2A9-DF25075E7119}">
      <dsp:nvSpPr>
        <dsp:cNvPr id="0" name=""/>
        <dsp:cNvSpPr/>
      </dsp:nvSpPr>
      <dsp:spPr>
        <a:xfrm rot="5165217">
          <a:off x="1853296" y="2625463"/>
          <a:ext cx="507868" cy="481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957998" y="2612210"/>
        <a:ext cx="288616" cy="363560"/>
      </dsp:txXfrm>
    </dsp:sp>
    <dsp:sp modelId="{A38AAD58-CB27-4534-92FA-6651B317AB13}">
      <dsp:nvSpPr>
        <dsp:cNvPr id="0" name=""/>
        <dsp:cNvSpPr/>
      </dsp:nvSpPr>
      <dsp:spPr>
        <a:xfrm>
          <a:off x="1633325" y="3229939"/>
          <a:ext cx="1121489" cy="812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ea typeface="+mn-ea"/>
              <a:cs typeface="Arial" pitchFamily="34" charset="0"/>
            </a:rPr>
            <a:t>Publicentros</a:t>
          </a:r>
        </a:p>
      </dsp:txBody>
      <dsp:txXfrm>
        <a:off x="1657121" y="3253735"/>
        <a:ext cx="1073897" cy="76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2822-7B9F-487D-9010-AF12BAAF6A69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970E-2213-489E-BF1D-71CC05633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799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539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268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842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85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221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970E-2213-489E-BF1D-71CC05633DCE}" type="slidenum">
              <a:rPr lang="es-EC" smtClean="0"/>
              <a:pPr/>
              <a:t>36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7212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F83A-4437-4D08-9F99-017DDF0B644B}" type="datetimeFigureOut">
              <a:rPr lang="es-EC" smtClean="0"/>
              <a:pPr/>
              <a:t>24/04/2012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4538-33B7-48BD-932A-96971372AD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PubliCopias%20financiero.xls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PubliCopias%20financiero.xlsx" TargetMode="External"/><Relationship Id="rId5" Type="http://schemas.openxmlformats.org/officeDocument/2006/relationships/image" Target="../media/image46.gif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hyperlink" Target="PubliCopias%20financiero.xls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PubliCopias%20financiero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emf"/><Relationship Id="rId5" Type="http://schemas.openxmlformats.org/officeDocument/2006/relationships/image" Target="../media/image13.png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PubliCopias%20financiero.xls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hyperlink" Target="PubliCopias%20financiero.xls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hyperlink" Target="PubliCopias%20financiero.xls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hyperlink" Target="PubliCopias%20financiero.xls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hyperlink" Target="PubliCopias%20financiero.xls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hyperlink" Target="PubliCopias%20financiero.xlsx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PubliCopias%20financiero.xlsx" TargetMode="Externa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../VIDEOS/PUBLICOPIASVIDEO.wmv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hyperlink" Target="PubliCopias%20financiero.xls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Fen_Sel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76"/>
            <a:ext cx="14756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4998" y="1340768"/>
            <a:ext cx="7772400" cy="2628993"/>
          </a:xfrm>
        </p:spPr>
        <p:txBody>
          <a:bodyPr>
            <a:normAutofit/>
          </a:bodyPr>
          <a:lstStyle/>
          <a:p>
            <a:r>
              <a:rPr lang="es-ES" sz="2400" cap="all" dirty="0" smtClean="0">
                <a:solidFill>
                  <a:schemeClr val="tx1"/>
                </a:solidFill>
              </a:rPr>
              <a:t>“Proyecto </a:t>
            </a:r>
            <a:r>
              <a:rPr lang="es-ES" sz="2400" cap="all" dirty="0">
                <a:solidFill>
                  <a:schemeClr val="tx1"/>
                </a:solidFill>
              </a:rPr>
              <a:t>de difusión publicitaria mediante fotocopias gratuitas a estudiantes universitarios</a:t>
            </a:r>
            <a:r>
              <a:rPr lang="es-EC" sz="2400" dirty="0">
                <a:solidFill>
                  <a:schemeClr val="tx1"/>
                </a:solidFill>
              </a:rPr>
              <a:t/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S" sz="2400" cap="all" dirty="0">
                <a:solidFill>
                  <a:schemeClr val="tx1"/>
                </a:solidFill>
              </a:rPr>
              <a:t> en la ciudad de </a:t>
            </a:r>
            <a:r>
              <a:rPr lang="es-ES" sz="2400" cap="all" dirty="0" smtClean="0">
                <a:solidFill>
                  <a:schemeClr val="tx1"/>
                </a:solidFill>
              </a:rPr>
              <a:t>Guayaquil”</a:t>
            </a:r>
            <a:r>
              <a:rPr lang="es-EC" sz="2400" dirty="0">
                <a:solidFill>
                  <a:schemeClr val="tx1"/>
                </a:solidFill>
              </a:rPr>
              <a:t/>
            </a:r>
            <a:br>
              <a:rPr lang="es-EC" sz="2400" dirty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79504" y="5229200"/>
            <a:ext cx="3664496" cy="1728192"/>
          </a:xfrm>
        </p:spPr>
        <p:txBody>
          <a:bodyPr>
            <a:normAutofit fontScale="70000" lnSpcReduction="20000"/>
          </a:bodyPr>
          <a:lstStyle/>
          <a:p>
            <a:r>
              <a:rPr lang="es-EC" sz="2900" dirty="0" smtClean="0">
                <a:solidFill>
                  <a:schemeClr val="tx1"/>
                </a:solidFill>
              </a:rPr>
              <a:t>Presentado por: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Silvia Marisela Cabrera Tinoco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Víctor Hugo Hernández Navas</a:t>
            </a:r>
          </a:p>
          <a:p>
            <a:r>
              <a:rPr lang="es-EC" sz="2900" dirty="0" smtClean="0">
                <a:solidFill>
                  <a:schemeClr val="tx1"/>
                </a:solidFill>
              </a:rPr>
              <a:t>GUAYAQUIL-ECUADOR</a:t>
            </a:r>
          </a:p>
          <a:p>
            <a:r>
              <a:rPr lang="es-EC" sz="2900" dirty="0" smtClean="0">
                <a:solidFill>
                  <a:schemeClr val="tx1"/>
                </a:solidFill>
              </a:rPr>
              <a:t>2012</a:t>
            </a:r>
          </a:p>
          <a:p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6" name="5 Imagen" descr="index_r35_c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48" y="134268"/>
            <a:ext cx="1257300" cy="12065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40496" y="548680"/>
            <a:ext cx="4176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ESCUELA </a:t>
            </a:r>
            <a:r>
              <a:rPr lang="en-US" sz="2000" dirty="0" smtClean="0"/>
              <a:t>SUPERIOR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>POLITÉCNICA DEL </a:t>
            </a:r>
            <a:r>
              <a:rPr lang="en-US" sz="2000" dirty="0" smtClean="0"/>
              <a:t>LITORAL</a:t>
            </a:r>
          </a:p>
          <a:p>
            <a:pPr algn="ctr"/>
            <a:r>
              <a:rPr lang="en-US" sz="2000" dirty="0" smtClean="0"/>
              <a:t>FACULTAD DE ECONOMIA Y NEGOCIOS</a:t>
            </a:r>
          </a:p>
          <a:p>
            <a:pPr algn="ctr"/>
            <a:r>
              <a:rPr lang="en-US" sz="2000" dirty="0" smtClean="0"/>
              <a:t>Tesis de grado: </a:t>
            </a:r>
            <a:endParaRPr lang="es-EC" sz="2000" dirty="0"/>
          </a:p>
        </p:txBody>
      </p:sp>
      <p:sp>
        <p:nvSpPr>
          <p:cNvPr id="8" name="7 Rectángulo"/>
          <p:cNvSpPr/>
          <p:nvPr/>
        </p:nvSpPr>
        <p:spPr>
          <a:xfrm>
            <a:off x="2394169" y="4562995"/>
            <a:ext cx="4467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Previa la obtención del título de:</a:t>
            </a:r>
          </a:p>
          <a:p>
            <a:pPr algn="ctr"/>
            <a:r>
              <a:rPr lang="en-US" sz="2000" b="1" dirty="0" smtClean="0"/>
              <a:t>INGENIERO COMERCIAL Y EMPRESARIAL</a:t>
            </a:r>
          </a:p>
        </p:txBody>
      </p:sp>
    </p:spTree>
    <p:extLst>
      <p:ext uri="{BB962C8B-B14F-4D97-AF65-F5344CB8AC3E}">
        <p14:creationId xmlns:p14="http://schemas.microsoft.com/office/powerpoint/2010/main" val="69124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118" y="2132856"/>
            <a:ext cx="28314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EC" sz="4000" b="1" dirty="0" smtClean="0">
                <a:solidFill>
                  <a:srgbClr val="663300"/>
                </a:solidFill>
              </a:rPr>
              <a:t>Idea de Negocio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493095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Arial" pitchFamily="34" charset="0"/>
              <a:buChar char="•"/>
            </a:pPr>
            <a:endParaRPr lang="es-ES" sz="3100" dirty="0">
              <a:solidFill>
                <a:schemeClr val="tx1"/>
              </a:solidFill>
            </a:endParaRPr>
          </a:p>
          <a:p>
            <a:pPr algn="just"/>
            <a:r>
              <a:rPr lang="es-ES" sz="3100" dirty="0">
                <a:solidFill>
                  <a:srgbClr val="000066"/>
                </a:solidFill>
              </a:rPr>
              <a:t>En definitiva, una idea de negocio “</a:t>
            </a:r>
            <a:r>
              <a:rPr lang="es-ES" sz="3100" b="1" dirty="0">
                <a:solidFill>
                  <a:srgbClr val="000066"/>
                </a:solidFill>
              </a:rPr>
              <a:t>win-win</a:t>
            </a:r>
            <a:r>
              <a:rPr lang="es-ES" sz="3100" dirty="0">
                <a:solidFill>
                  <a:srgbClr val="000066"/>
                </a:solidFill>
              </a:rPr>
              <a:t>”, o “</a:t>
            </a:r>
            <a:r>
              <a:rPr lang="es-ES" sz="3100" b="1" dirty="0">
                <a:solidFill>
                  <a:srgbClr val="000066"/>
                </a:solidFill>
              </a:rPr>
              <a:t>todos ganan</a:t>
            </a:r>
            <a:r>
              <a:rPr lang="es-ES" sz="3100" dirty="0">
                <a:solidFill>
                  <a:srgbClr val="000066"/>
                </a:solidFill>
              </a:rPr>
              <a:t>”.</a:t>
            </a:r>
            <a:endParaRPr lang="es-EC" sz="3100" dirty="0">
              <a:solidFill>
                <a:srgbClr val="000066"/>
              </a:solidFill>
            </a:endParaRPr>
          </a:p>
          <a:p>
            <a:pPr algn="just"/>
            <a:r>
              <a:rPr lang="es-ES" sz="3100" dirty="0">
                <a:solidFill>
                  <a:srgbClr val="000066"/>
                </a:solidFill>
              </a:rPr>
              <a:t> </a:t>
            </a:r>
            <a:endParaRPr lang="es-EC" sz="3100" dirty="0">
              <a:solidFill>
                <a:srgbClr val="000066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100" dirty="0">
                <a:solidFill>
                  <a:srgbClr val="000066"/>
                </a:solidFill>
              </a:rPr>
              <a:t>Los </a:t>
            </a:r>
            <a:r>
              <a:rPr lang="es-ES" sz="3100" b="1" dirty="0">
                <a:solidFill>
                  <a:srgbClr val="000066"/>
                </a:solidFill>
              </a:rPr>
              <a:t>estudiantes se benefician </a:t>
            </a:r>
            <a:r>
              <a:rPr lang="es-ES" sz="3100" dirty="0">
                <a:solidFill>
                  <a:srgbClr val="000066"/>
                </a:solidFill>
              </a:rPr>
              <a:t>al ser gratis el servicio.</a:t>
            </a:r>
            <a:endParaRPr lang="es-EC" sz="3100" dirty="0">
              <a:solidFill>
                <a:srgbClr val="000066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100" dirty="0">
                <a:solidFill>
                  <a:srgbClr val="000066"/>
                </a:solidFill>
              </a:rPr>
              <a:t>Los </a:t>
            </a:r>
            <a:r>
              <a:rPr lang="es-ES" sz="3100" b="1" dirty="0">
                <a:solidFill>
                  <a:srgbClr val="000066"/>
                </a:solidFill>
              </a:rPr>
              <a:t>anunciantes se benefician </a:t>
            </a:r>
            <a:r>
              <a:rPr lang="es-ES" sz="3100" dirty="0">
                <a:solidFill>
                  <a:srgbClr val="000066"/>
                </a:solidFill>
              </a:rPr>
              <a:t>al poder llegar directamente a un segmento bien definido.</a:t>
            </a:r>
            <a:endParaRPr lang="es-EC" sz="3100" dirty="0">
              <a:solidFill>
                <a:srgbClr val="000066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100" dirty="0">
                <a:solidFill>
                  <a:srgbClr val="000066"/>
                </a:solidFill>
              </a:rPr>
              <a:t>La </a:t>
            </a:r>
            <a:r>
              <a:rPr lang="es-ES" sz="3100" b="1" dirty="0">
                <a:solidFill>
                  <a:srgbClr val="000066"/>
                </a:solidFill>
              </a:rPr>
              <a:t>compañía se beneficia </a:t>
            </a:r>
            <a:r>
              <a:rPr lang="es-ES" sz="3100" dirty="0">
                <a:solidFill>
                  <a:srgbClr val="000066"/>
                </a:solidFill>
              </a:rPr>
              <a:t>con las ganancias de los anuncios.</a:t>
            </a:r>
            <a:endParaRPr lang="es-EC" sz="3100" dirty="0">
              <a:solidFill>
                <a:srgbClr val="000066"/>
              </a:solidFill>
            </a:endParaRPr>
          </a:p>
          <a:p>
            <a:pPr lvl="0" algn="l">
              <a:buFont typeface="Arial" pitchFamily="34" charset="0"/>
              <a:buChar char="•"/>
            </a:pPr>
            <a:endParaRPr lang="es-EC" sz="2400" dirty="0">
              <a:solidFill>
                <a:srgbClr val="000066"/>
              </a:solidFill>
            </a:endParaRPr>
          </a:p>
          <a:p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2507" y="63592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10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pic>
        <p:nvPicPr>
          <p:cNvPr id="12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973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2" y="1628801"/>
            <a:ext cx="3783002" cy="3631536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548680"/>
            <a:ext cx="4040188" cy="5577483"/>
          </a:xfrm>
        </p:spPr>
        <p:txBody>
          <a:bodyPr>
            <a:noAutofit/>
          </a:bodyPr>
          <a:lstStyle/>
          <a:p>
            <a:pPr algn="just"/>
            <a:r>
              <a:rPr lang="es-EC" sz="1800" b="1" dirty="0">
                <a:solidFill>
                  <a:srgbClr val="663300"/>
                </a:solidFill>
              </a:rPr>
              <a:t>Misión</a:t>
            </a:r>
          </a:p>
          <a:p>
            <a:pPr algn="just"/>
            <a:r>
              <a:rPr lang="es-EC" sz="1800" dirty="0">
                <a:solidFill>
                  <a:srgbClr val="996633"/>
                </a:solidFill>
              </a:rPr>
              <a:t> 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    </a:t>
            </a:r>
            <a:r>
              <a:rPr lang="es-ES" sz="1800" dirty="0" smtClean="0">
                <a:solidFill>
                  <a:schemeClr val="tx1"/>
                </a:solidFill>
              </a:rPr>
              <a:t>  </a:t>
            </a:r>
            <a:r>
              <a:rPr lang="es-ES" sz="1800" dirty="0" smtClean="0">
                <a:solidFill>
                  <a:srgbClr val="000066"/>
                </a:solidFill>
              </a:rPr>
              <a:t>Ser </a:t>
            </a:r>
            <a:r>
              <a:rPr lang="es-ES" sz="1800" dirty="0">
                <a:solidFill>
                  <a:srgbClr val="000066"/>
                </a:solidFill>
              </a:rPr>
              <a:t>una empresa de difusión publicitaria dinámica, innovadora y creativa, empeñada en brindar apoyo en el campo publicitario, para contribuir al desarrollo de empresas de diferentes sectores y al usuario final con calidad y rapidez.</a:t>
            </a:r>
            <a:endParaRPr lang="es-EC" sz="1800" dirty="0">
              <a:solidFill>
                <a:srgbClr val="000066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 </a:t>
            </a:r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S" sz="1800" b="1" dirty="0" smtClean="0">
                <a:solidFill>
                  <a:srgbClr val="663300"/>
                </a:solidFill>
              </a:rPr>
              <a:t>Visión</a:t>
            </a:r>
            <a:endParaRPr lang="es-EC" sz="1800" b="1" dirty="0">
              <a:solidFill>
                <a:srgbClr val="663300"/>
              </a:solidFill>
            </a:endParaRPr>
          </a:p>
          <a:p>
            <a:pPr algn="just"/>
            <a:r>
              <a:rPr lang="es-ES" sz="1800" b="1" dirty="0">
                <a:solidFill>
                  <a:schemeClr val="tx1"/>
                </a:solidFill>
              </a:rPr>
              <a:t> </a:t>
            </a:r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>
                <a:solidFill>
                  <a:srgbClr val="000066"/>
                </a:solidFill>
              </a:rPr>
              <a:t>    </a:t>
            </a:r>
            <a:r>
              <a:rPr lang="es-ES" sz="1800" dirty="0" smtClean="0">
                <a:solidFill>
                  <a:srgbClr val="000066"/>
                </a:solidFill>
              </a:rPr>
              <a:t>  Ser </a:t>
            </a:r>
            <a:r>
              <a:rPr lang="es-ES" sz="1800" dirty="0">
                <a:solidFill>
                  <a:srgbClr val="000066"/>
                </a:solidFill>
              </a:rPr>
              <a:t>líderes a nivel nacional brindando el mejor servicio de apoyo satisfaciendo las necesidades de nuestros clientes, contribuyendo al desarrollo del sector empresarial.</a:t>
            </a:r>
            <a:endParaRPr lang="es-EC" sz="1800" dirty="0">
              <a:solidFill>
                <a:srgbClr val="000066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476673"/>
            <a:ext cx="4041775" cy="648072"/>
          </a:xfrm>
        </p:spPr>
        <p:txBody>
          <a:bodyPr/>
          <a:lstStyle/>
          <a:p>
            <a:pPr algn="ctr"/>
            <a:r>
              <a:rPr lang="es-ES" b="0" dirty="0">
                <a:solidFill>
                  <a:srgbClr val="663300"/>
                </a:solidFill>
              </a:rPr>
              <a:t>Organigrama</a:t>
            </a:r>
            <a:endParaRPr lang="es-EC" b="0" dirty="0">
              <a:solidFill>
                <a:srgbClr val="663300"/>
              </a:solidFill>
            </a:endParaRPr>
          </a:p>
        </p:txBody>
      </p:sp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11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663300"/>
                </a:solidFill>
              </a:rPr>
              <a:t>Análisis FODA del proyecto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63300"/>
                </a:solidFill>
              </a:rPr>
              <a:t>Fortalezas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La </a:t>
            </a:r>
            <a:r>
              <a:rPr lang="es-ES" sz="2000" b="1" dirty="0">
                <a:solidFill>
                  <a:srgbClr val="000066"/>
                </a:solidFill>
              </a:rPr>
              <a:t>estructura </a:t>
            </a:r>
            <a:r>
              <a:rPr lang="es-ES" sz="2000" dirty="0">
                <a:solidFill>
                  <a:srgbClr val="000066"/>
                </a:solidFill>
              </a:rPr>
              <a:t>del proyecto nos permite responder rápidamente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Nuestro </a:t>
            </a:r>
            <a:r>
              <a:rPr lang="es-ES" sz="2000" dirty="0">
                <a:solidFill>
                  <a:srgbClr val="000066"/>
                </a:solidFill>
              </a:rPr>
              <a:t>centro de fotocopiado se encuentra </a:t>
            </a:r>
            <a:r>
              <a:rPr lang="es-ES" sz="2000" b="1" dirty="0">
                <a:solidFill>
                  <a:srgbClr val="000066"/>
                </a:solidFill>
              </a:rPr>
              <a:t>más cercano</a:t>
            </a:r>
            <a:r>
              <a:rPr lang="es-ES" sz="2000" dirty="0">
                <a:solidFill>
                  <a:srgbClr val="000066"/>
                </a:solidFill>
              </a:rPr>
              <a:t> que los demás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Les </a:t>
            </a:r>
            <a:r>
              <a:rPr lang="es-ES" sz="2000" dirty="0">
                <a:solidFill>
                  <a:srgbClr val="000066"/>
                </a:solidFill>
              </a:rPr>
              <a:t>ofrece a los estudiantes una alternativa que </a:t>
            </a:r>
            <a:r>
              <a:rPr lang="es-ES" sz="2000" b="1" dirty="0">
                <a:solidFill>
                  <a:srgbClr val="000066"/>
                </a:solidFill>
              </a:rPr>
              <a:t>no afectará </a:t>
            </a:r>
            <a:r>
              <a:rPr lang="es-ES" sz="2000" dirty="0">
                <a:solidFill>
                  <a:srgbClr val="000066"/>
                </a:solidFill>
              </a:rPr>
              <a:t>su </a:t>
            </a:r>
            <a:r>
              <a:rPr lang="es-ES" sz="2000" b="1" dirty="0">
                <a:solidFill>
                  <a:srgbClr val="000066"/>
                </a:solidFill>
              </a:rPr>
              <a:t>presupuesto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Es </a:t>
            </a:r>
            <a:r>
              <a:rPr lang="es-ES" sz="2000" dirty="0">
                <a:solidFill>
                  <a:srgbClr val="000066"/>
                </a:solidFill>
              </a:rPr>
              <a:t>un </a:t>
            </a:r>
            <a:r>
              <a:rPr lang="es-ES" sz="2000" b="1" dirty="0">
                <a:solidFill>
                  <a:srgbClr val="000066"/>
                </a:solidFill>
              </a:rPr>
              <a:t>nuevo método </a:t>
            </a:r>
            <a:r>
              <a:rPr lang="es-ES" sz="2000" dirty="0">
                <a:solidFill>
                  <a:srgbClr val="000066"/>
                </a:solidFill>
              </a:rPr>
              <a:t>para promocionar empresas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63300"/>
                </a:solidFill>
              </a:rPr>
              <a:t>Oportunidades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</a:t>
            </a:r>
            <a:r>
              <a:rPr lang="es-ES" sz="2000" b="1" dirty="0" smtClean="0">
                <a:solidFill>
                  <a:srgbClr val="000066"/>
                </a:solidFill>
              </a:rPr>
              <a:t>Extender</a:t>
            </a:r>
            <a:r>
              <a:rPr lang="es-ES" sz="2000" dirty="0" smtClean="0">
                <a:solidFill>
                  <a:srgbClr val="000066"/>
                </a:solidFill>
              </a:rPr>
              <a:t> </a:t>
            </a:r>
            <a:r>
              <a:rPr lang="es-ES" sz="2000" dirty="0">
                <a:solidFill>
                  <a:srgbClr val="000066"/>
                </a:solidFill>
              </a:rPr>
              <a:t>nuestro servicio a otras ciudades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C" sz="2000" dirty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Ser </a:t>
            </a:r>
            <a:r>
              <a:rPr lang="es-ES" sz="2000" dirty="0">
                <a:solidFill>
                  <a:srgbClr val="000066"/>
                </a:solidFill>
              </a:rPr>
              <a:t>los </a:t>
            </a:r>
            <a:r>
              <a:rPr lang="es-ES" sz="2000" b="1" dirty="0">
                <a:solidFill>
                  <a:srgbClr val="000066"/>
                </a:solidFill>
              </a:rPr>
              <a:t>únicos</a:t>
            </a:r>
            <a:r>
              <a:rPr lang="es-ES" sz="2000" dirty="0">
                <a:solidFill>
                  <a:srgbClr val="000066"/>
                </a:solidFill>
              </a:rPr>
              <a:t> que ofrezcan este servicio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     Hay </a:t>
            </a:r>
            <a:r>
              <a:rPr lang="es-ES" sz="2000" dirty="0">
                <a:solidFill>
                  <a:srgbClr val="000066"/>
                </a:solidFill>
              </a:rPr>
              <a:t>un segmento del </a:t>
            </a:r>
            <a:r>
              <a:rPr lang="es-ES" sz="2000" b="1" dirty="0">
                <a:solidFill>
                  <a:srgbClr val="000066"/>
                </a:solidFill>
              </a:rPr>
              <a:t>mercado “educativo</a:t>
            </a:r>
            <a:r>
              <a:rPr lang="es-ES" sz="2000" dirty="0">
                <a:solidFill>
                  <a:srgbClr val="000066"/>
                </a:solidFill>
              </a:rPr>
              <a:t>” que podemos atender y satisfacer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EC" sz="2000" dirty="0"/>
          </a:p>
          <a:p>
            <a:endParaRPr lang="es-EC" dirty="0"/>
          </a:p>
        </p:txBody>
      </p:sp>
      <p:pic>
        <p:nvPicPr>
          <p:cNvPr id="7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12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663300"/>
                </a:solidFill>
              </a:rPr>
              <a:t>Análisis FODA del proyecto</a:t>
            </a:r>
            <a:endParaRPr lang="es-EC" b="1" dirty="0">
              <a:solidFill>
                <a:srgbClr val="6633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63300"/>
                </a:solidFill>
              </a:rPr>
              <a:t>Debilidades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18421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Tenemos </a:t>
            </a:r>
            <a:r>
              <a:rPr lang="es-ES" sz="2000" dirty="0">
                <a:solidFill>
                  <a:srgbClr val="000066"/>
                </a:solidFill>
              </a:rPr>
              <a:t>una </a:t>
            </a:r>
            <a:r>
              <a:rPr lang="es-ES" sz="2000" b="1" dirty="0">
                <a:solidFill>
                  <a:srgbClr val="000066"/>
                </a:solidFill>
              </a:rPr>
              <a:t>reducida participación</a:t>
            </a:r>
            <a:r>
              <a:rPr lang="es-ES" sz="2000" dirty="0">
                <a:solidFill>
                  <a:srgbClr val="000066"/>
                </a:solidFill>
              </a:rPr>
              <a:t> del mercado de creación de publicidad. </a:t>
            </a:r>
            <a:endParaRPr lang="es-ES" sz="2000" dirty="0" smtClean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C" sz="2000" dirty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La </a:t>
            </a:r>
            <a:r>
              <a:rPr lang="es-ES" sz="2000" dirty="0">
                <a:solidFill>
                  <a:srgbClr val="000066"/>
                </a:solidFill>
              </a:rPr>
              <a:t>empresa solo </a:t>
            </a:r>
            <a:r>
              <a:rPr lang="es-ES" sz="2000" b="1" dirty="0">
                <a:solidFill>
                  <a:srgbClr val="000066"/>
                </a:solidFill>
              </a:rPr>
              <a:t>depende</a:t>
            </a:r>
            <a:r>
              <a:rPr lang="es-ES" sz="2000" dirty="0">
                <a:solidFill>
                  <a:srgbClr val="000066"/>
                </a:solidFill>
              </a:rPr>
              <a:t> de la rentabilidad que tenga la </a:t>
            </a:r>
            <a:r>
              <a:rPr lang="es-ES" sz="2000" b="1" dirty="0">
                <a:solidFill>
                  <a:srgbClr val="000066"/>
                </a:solidFill>
              </a:rPr>
              <a:t>venta</a:t>
            </a:r>
            <a:r>
              <a:rPr lang="es-ES" sz="2000" dirty="0">
                <a:solidFill>
                  <a:srgbClr val="000066"/>
                </a:solidFill>
              </a:rPr>
              <a:t> de nuestros servicios.  </a:t>
            </a:r>
            <a:endParaRPr lang="es-ES" sz="2000" dirty="0" smtClean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C" sz="2000" dirty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Nuestros </a:t>
            </a:r>
            <a:r>
              <a:rPr lang="es-ES" sz="2000" dirty="0">
                <a:solidFill>
                  <a:srgbClr val="000066"/>
                </a:solidFill>
              </a:rPr>
              <a:t>servicios solo están relacionados con </a:t>
            </a:r>
            <a:r>
              <a:rPr lang="es-ES" sz="2000" b="1" dirty="0">
                <a:solidFill>
                  <a:srgbClr val="000066"/>
                </a:solidFill>
              </a:rPr>
              <a:t>marketing</a:t>
            </a:r>
            <a:r>
              <a:rPr lang="es-ES" sz="2000" dirty="0">
                <a:solidFill>
                  <a:srgbClr val="000066"/>
                </a:solidFill>
              </a:rPr>
              <a:t>.</a:t>
            </a:r>
            <a:endParaRPr lang="es-EC" sz="2000" dirty="0">
              <a:solidFill>
                <a:srgbClr val="000066"/>
              </a:solidFill>
            </a:endParaRPr>
          </a:p>
          <a:p>
            <a:pPr algn="just"/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63300"/>
                </a:solidFill>
              </a:rPr>
              <a:t>Amenazas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     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Surgimiento </a:t>
            </a:r>
            <a:r>
              <a:rPr lang="es-ES" sz="2000" dirty="0">
                <a:solidFill>
                  <a:srgbClr val="000066"/>
                </a:solidFill>
              </a:rPr>
              <a:t>de </a:t>
            </a:r>
            <a:r>
              <a:rPr lang="es-ES" sz="2000" b="1" dirty="0">
                <a:solidFill>
                  <a:srgbClr val="000066"/>
                </a:solidFill>
              </a:rPr>
              <a:t>competencia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/>
            <a:endParaRPr lang="es-EC" dirty="0">
              <a:solidFill>
                <a:srgbClr val="000066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Factores </a:t>
            </a:r>
            <a:r>
              <a:rPr lang="es-ES" sz="2000" b="1" dirty="0">
                <a:solidFill>
                  <a:srgbClr val="000066"/>
                </a:solidFill>
              </a:rPr>
              <a:t>económicos</a:t>
            </a:r>
            <a:r>
              <a:rPr lang="es-ES" sz="2000" dirty="0">
                <a:solidFill>
                  <a:srgbClr val="000066"/>
                </a:solidFill>
              </a:rPr>
              <a:t>, </a:t>
            </a:r>
            <a:r>
              <a:rPr lang="es-ES" sz="2000" b="1" dirty="0">
                <a:solidFill>
                  <a:srgbClr val="000066"/>
                </a:solidFill>
              </a:rPr>
              <a:t>socioeconómicos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  <a:r>
              <a:rPr lang="es-ES" sz="2000" dirty="0" smtClean="0">
                <a:solidFill>
                  <a:srgbClr val="000066"/>
                </a:solidFill>
              </a:rPr>
              <a:t>,  </a:t>
            </a:r>
            <a:r>
              <a:rPr lang="es-ES" sz="2000" dirty="0">
                <a:solidFill>
                  <a:srgbClr val="000066"/>
                </a:solidFill>
              </a:rPr>
              <a:t>leyes o </a:t>
            </a:r>
            <a:r>
              <a:rPr lang="es-ES" sz="2000" b="1" dirty="0">
                <a:solidFill>
                  <a:srgbClr val="000066"/>
                </a:solidFill>
              </a:rPr>
              <a:t>reglamentos ambientales </a:t>
            </a:r>
            <a:r>
              <a:rPr lang="es-ES" sz="2000" dirty="0">
                <a:solidFill>
                  <a:srgbClr val="000066"/>
                </a:solidFill>
              </a:rPr>
              <a:t>y </a:t>
            </a:r>
            <a:r>
              <a:rPr lang="es-ES" sz="2000" b="1" dirty="0">
                <a:solidFill>
                  <a:srgbClr val="000066"/>
                </a:solidFill>
              </a:rPr>
              <a:t>tributarios</a:t>
            </a:r>
            <a:r>
              <a:rPr lang="es-ES" sz="2000" dirty="0">
                <a:solidFill>
                  <a:srgbClr val="000066"/>
                </a:solidFill>
              </a:rPr>
              <a:t> por el uso en grandes cantidades de papel. </a:t>
            </a:r>
            <a:r>
              <a:rPr lang="es-ES" sz="2000" dirty="0" smtClean="0">
                <a:solidFill>
                  <a:srgbClr val="000066"/>
                </a:solidFill>
              </a:rPr>
              <a:t>   </a:t>
            </a:r>
            <a:endParaRPr lang="es-EC" sz="2000" dirty="0">
              <a:solidFill>
                <a:srgbClr val="000066"/>
              </a:solidFill>
            </a:endParaRPr>
          </a:p>
        </p:txBody>
      </p:sp>
      <p:pic>
        <p:nvPicPr>
          <p:cNvPr id="7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13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5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663300"/>
                </a:solidFill>
              </a:rPr>
              <a:t>Definición de la población objetivo 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C" dirty="0">
                <a:solidFill>
                  <a:schemeClr val="tx1"/>
                </a:solidFill>
              </a:rPr>
              <a:t> </a:t>
            </a:r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>
                <a:solidFill>
                  <a:srgbClr val="000066"/>
                </a:solidFill>
              </a:rPr>
              <a:t> </a:t>
            </a:r>
            <a:r>
              <a:rPr lang="es-EC" dirty="0" smtClean="0">
                <a:solidFill>
                  <a:srgbClr val="000066"/>
                </a:solidFill>
              </a:rPr>
              <a:t>     </a:t>
            </a:r>
            <a:r>
              <a:rPr lang="es-ES" dirty="0" smtClean="0">
                <a:solidFill>
                  <a:srgbClr val="000066"/>
                </a:solidFill>
              </a:rPr>
              <a:t>Nuestra </a:t>
            </a:r>
            <a:r>
              <a:rPr lang="es-ES" dirty="0">
                <a:solidFill>
                  <a:srgbClr val="000066"/>
                </a:solidFill>
              </a:rPr>
              <a:t>empresa tiene dos tipos de clientes que podrían aprovechar nuestro </a:t>
            </a:r>
            <a:r>
              <a:rPr lang="es-ES" dirty="0" smtClean="0">
                <a:solidFill>
                  <a:srgbClr val="000066"/>
                </a:solidFill>
              </a:rPr>
              <a:t>servicio:</a:t>
            </a:r>
          </a:p>
          <a:p>
            <a:pPr algn="just"/>
            <a:r>
              <a:rPr lang="es-ES" b="1" dirty="0" smtClean="0">
                <a:solidFill>
                  <a:srgbClr val="000066"/>
                </a:solidFill>
              </a:rPr>
              <a:t>  </a:t>
            </a:r>
          </a:p>
          <a:p>
            <a:pPr algn="just"/>
            <a:r>
              <a:rPr lang="es-ES" b="1" dirty="0" smtClean="0">
                <a:solidFill>
                  <a:srgbClr val="663300"/>
                </a:solidFill>
              </a:rPr>
              <a:t>      Empresas (directos)</a:t>
            </a:r>
          </a:p>
          <a:p>
            <a:pPr algn="just"/>
            <a:endParaRPr lang="es-ES" b="1" dirty="0" smtClean="0">
              <a:solidFill>
                <a:srgbClr val="000066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Empresas comerciales y de servicios</a:t>
            </a:r>
            <a:endParaRPr lang="es-EC" dirty="0">
              <a:solidFill>
                <a:srgbClr val="000066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Ideas de impacto social</a:t>
            </a:r>
            <a:endParaRPr lang="es-EC" dirty="0">
              <a:solidFill>
                <a:srgbClr val="000066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Personal Branding</a:t>
            </a:r>
            <a:endParaRPr lang="es-EC" dirty="0">
              <a:solidFill>
                <a:srgbClr val="000066"/>
              </a:solidFill>
            </a:endParaRPr>
          </a:p>
          <a:p>
            <a:pPr algn="just"/>
            <a:endParaRPr lang="es-EC" dirty="0" smtClean="0">
              <a:solidFill>
                <a:srgbClr val="000066"/>
              </a:solidFill>
            </a:endParaRPr>
          </a:p>
          <a:p>
            <a:pPr algn="l"/>
            <a:r>
              <a:rPr lang="es-ES" b="1" dirty="0" smtClean="0">
                <a:solidFill>
                  <a:srgbClr val="996633"/>
                </a:solidFill>
              </a:rPr>
              <a:t>      </a:t>
            </a:r>
            <a:r>
              <a:rPr lang="es-ES" b="1" dirty="0" smtClean="0">
                <a:solidFill>
                  <a:srgbClr val="663300"/>
                </a:solidFill>
              </a:rPr>
              <a:t>Estudiantes universitarios (indirectos) 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7" name="6 Marcador de contenido" descr="empresas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2771775" cy="3114675"/>
          </a:xfrm>
          <a:prstGeom prst="rect">
            <a:avLst/>
          </a:prstGeom>
        </p:spPr>
      </p:pic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14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663300"/>
                </a:solidFill>
              </a:rPr>
              <a:t>Mercado Potencial Estudiantil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63272" cy="63976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663300"/>
                </a:solidFill>
              </a:rPr>
              <a:t>Universidades de mayor afluencia estudiantil en </a:t>
            </a:r>
            <a:r>
              <a:rPr lang="es-ES" dirty="0" smtClean="0">
                <a:solidFill>
                  <a:srgbClr val="663300"/>
                </a:solidFill>
              </a:rPr>
              <a:t>Guayaquil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429438" cy="13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index_r35_c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999738"/>
            <a:ext cx="1257300" cy="12065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7" y="5050639"/>
            <a:ext cx="2780358" cy="138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58" y="2740302"/>
            <a:ext cx="1285875" cy="1371600"/>
          </a:xfrm>
          <a:prstGeom prst="rect">
            <a:avLst/>
          </a:prstGeom>
        </p:spPr>
      </p:pic>
      <p:sp>
        <p:nvSpPr>
          <p:cNvPr id="13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15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6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663300"/>
                </a:solidFill>
              </a:rPr>
              <a:t>Presentación de Resultados de la IM </a:t>
            </a:r>
            <a:endParaRPr lang="es-EC" b="1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16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663300"/>
                </a:solidFill>
              </a:rPr>
              <a:t>Presentación de Resultados de la IM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9683"/>
            <a:ext cx="4040188" cy="286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417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17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663300"/>
                </a:solidFill>
              </a:rPr>
              <a:t>Presentación de Resultados de la IM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264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88841"/>
            <a:ext cx="4041775" cy="294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Marcador de contenido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18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5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663300"/>
                </a:solidFill>
              </a:rPr>
              <a:t>Focus Group a </a:t>
            </a:r>
            <a:r>
              <a:rPr lang="es-ES" sz="4000" b="1" dirty="0" smtClean="0">
                <a:solidFill>
                  <a:srgbClr val="663300"/>
                </a:solidFill>
              </a:rPr>
              <a:t>Empresas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Entre sus respuestas fueron:</a:t>
            </a:r>
          </a:p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0066"/>
                </a:solidFill>
              </a:rPr>
              <a:t>El </a:t>
            </a:r>
            <a:r>
              <a:rPr lang="es-ES" b="1" dirty="0" smtClean="0">
                <a:solidFill>
                  <a:srgbClr val="000066"/>
                </a:solidFill>
              </a:rPr>
              <a:t>no conocimiento  </a:t>
            </a:r>
            <a:r>
              <a:rPr lang="es-ES" dirty="0">
                <a:solidFill>
                  <a:srgbClr val="000066"/>
                </a:solidFill>
              </a:rPr>
              <a:t>de alguna empresa que ofreciera el servicio de difusión publicitaria </a:t>
            </a:r>
            <a:r>
              <a:rPr lang="es-ES" dirty="0" smtClean="0">
                <a:solidFill>
                  <a:srgbClr val="000066"/>
                </a:solidFill>
              </a:rPr>
              <a:t>que planteamos.</a:t>
            </a:r>
          </a:p>
          <a:p>
            <a:pPr algn="l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P</a:t>
            </a:r>
            <a:r>
              <a:rPr lang="es-ES" dirty="0" smtClean="0">
                <a:solidFill>
                  <a:srgbClr val="000066"/>
                </a:solidFill>
              </a:rPr>
              <a:t>agan </a:t>
            </a:r>
            <a:r>
              <a:rPr lang="es-ES" b="1" dirty="0">
                <a:solidFill>
                  <a:srgbClr val="000066"/>
                </a:solidFill>
              </a:rPr>
              <a:t>valores </a:t>
            </a:r>
            <a:r>
              <a:rPr lang="es-ES" dirty="0">
                <a:solidFill>
                  <a:srgbClr val="000066"/>
                </a:solidFill>
              </a:rPr>
              <a:t>significativamente </a:t>
            </a:r>
            <a:r>
              <a:rPr lang="es-ES" b="1" dirty="0">
                <a:solidFill>
                  <a:srgbClr val="000066"/>
                </a:solidFill>
              </a:rPr>
              <a:t>altos</a:t>
            </a:r>
            <a:r>
              <a:rPr lang="es-ES" dirty="0">
                <a:solidFill>
                  <a:srgbClr val="000066"/>
                </a:solidFill>
              </a:rPr>
              <a:t> en </a:t>
            </a:r>
            <a:r>
              <a:rPr lang="es-ES" dirty="0" smtClean="0">
                <a:solidFill>
                  <a:srgbClr val="000066"/>
                </a:solidFill>
              </a:rPr>
              <a:t>promoción de sus bienes o servicios .</a:t>
            </a:r>
          </a:p>
          <a:p>
            <a:pPr algn="l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66"/>
                </a:solidFill>
              </a:rPr>
              <a:t>80%</a:t>
            </a:r>
            <a:r>
              <a:rPr lang="es-ES" dirty="0" smtClean="0">
                <a:solidFill>
                  <a:srgbClr val="000066"/>
                </a:solidFill>
              </a:rPr>
              <a:t> estarían </a:t>
            </a:r>
            <a:r>
              <a:rPr lang="es-ES" dirty="0">
                <a:solidFill>
                  <a:srgbClr val="000066"/>
                </a:solidFill>
              </a:rPr>
              <a:t>dispuestos a </a:t>
            </a:r>
            <a:r>
              <a:rPr lang="es-ES" b="1" dirty="0">
                <a:solidFill>
                  <a:srgbClr val="000066"/>
                </a:solidFill>
              </a:rPr>
              <a:t>solicitar nuestro servicio </a:t>
            </a:r>
            <a:r>
              <a:rPr lang="es-ES" dirty="0">
                <a:solidFill>
                  <a:srgbClr val="000066"/>
                </a:solidFill>
              </a:rPr>
              <a:t>cuando sus necesidades de promoción así lo requieran</a:t>
            </a:r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1944216"/>
          </a:xfrm>
        </p:spPr>
        <p:txBody>
          <a:bodyPr>
            <a:normAutofit/>
          </a:bodyPr>
          <a:lstStyle/>
          <a:p>
            <a:pPr algn="l"/>
            <a:r>
              <a:rPr lang="es-ES" sz="2200" dirty="0" smtClean="0">
                <a:solidFill>
                  <a:schemeClr val="tx1"/>
                </a:solidFill>
              </a:rPr>
              <a:t>     </a:t>
            </a:r>
            <a:r>
              <a:rPr lang="es-ES" sz="2200" dirty="0" smtClean="0">
                <a:solidFill>
                  <a:srgbClr val="000066"/>
                </a:solidFill>
              </a:rPr>
              <a:t>Dentro de los requisitos para aceptar nuestro servicio están: </a:t>
            </a:r>
          </a:p>
          <a:p>
            <a:pPr algn="l">
              <a:buFont typeface="Arial" pitchFamily="34" charset="0"/>
              <a:buChar char="•"/>
            </a:pPr>
            <a:r>
              <a:rPr lang="es-ES" sz="2200" dirty="0">
                <a:solidFill>
                  <a:srgbClr val="000066"/>
                </a:solidFill>
              </a:rPr>
              <a:t>C</a:t>
            </a:r>
            <a:r>
              <a:rPr lang="es-ES" sz="2200" dirty="0" smtClean="0">
                <a:solidFill>
                  <a:srgbClr val="000066"/>
                </a:solidFill>
              </a:rPr>
              <a:t>umplir </a:t>
            </a:r>
            <a:r>
              <a:rPr lang="es-ES" sz="2200" dirty="0">
                <a:solidFill>
                  <a:srgbClr val="000066"/>
                </a:solidFill>
              </a:rPr>
              <a:t>las </a:t>
            </a:r>
            <a:r>
              <a:rPr lang="es-ES" sz="2200" b="1" dirty="0">
                <a:solidFill>
                  <a:srgbClr val="000066"/>
                </a:solidFill>
              </a:rPr>
              <a:t>fechas</a:t>
            </a:r>
            <a:r>
              <a:rPr lang="es-ES" sz="2200" dirty="0">
                <a:solidFill>
                  <a:srgbClr val="000066"/>
                </a:solidFill>
              </a:rPr>
              <a:t> de entregas </a:t>
            </a:r>
            <a:endParaRPr lang="es-ES" sz="2200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200" dirty="0">
                <a:solidFill>
                  <a:srgbClr val="000066"/>
                </a:solidFill>
              </a:rPr>
              <a:t>S</a:t>
            </a:r>
            <a:r>
              <a:rPr lang="es-ES" sz="2200" dirty="0" smtClean="0">
                <a:solidFill>
                  <a:srgbClr val="000066"/>
                </a:solidFill>
              </a:rPr>
              <a:t>er </a:t>
            </a:r>
            <a:r>
              <a:rPr lang="es-ES" sz="2200" dirty="0">
                <a:solidFill>
                  <a:srgbClr val="000066"/>
                </a:solidFill>
              </a:rPr>
              <a:t>un trabajo de </a:t>
            </a:r>
            <a:r>
              <a:rPr lang="es-ES" sz="2200" b="1" dirty="0">
                <a:solidFill>
                  <a:srgbClr val="000066"/>
                </a:solidFill>
              </a:rPr>
              <a:t>calidad</a:t>
            </a:r>
            <a:endParaRPr lang="es-EC" sz="2200" b="1" dirty="0">
              <a:solidFill>
                <a:srgbClr val="000066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2" y="3613290"/>
            <a:ext cx="950619" cy="10527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74" y="3312298"/>
            <a:ext cx="1077298" cy="110392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19" y="5101068"/>
            <a:ext cx="1198653" cy="113556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05" y="5101068"/>
            <a:ext cx="1871011" cy="106706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12" y="3875292"/>
            <a:ext cx="1680985" cy="551573"/>
          </a:xfrm>
          <a:prstGeom prst="rect">
            <a:avLst/>
          </a:prstGeom>
        </p:spPr>
      </p:pic>
      <p:pic>
        <p:nvPicPr>
          <p:cNvPr id="13" name="6 Marcador de contenido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7" name="10 Marcador de número de diapositiva"/>
          <p:cNvSpPr txBox="1">
            <a:spLocks/>
          </p:cNvSpPr>
          <p:nvPr/>
        </p:nvSpPr>
        <p:spPr>
          <a:xfrm>
            <a:off x="6047184" y="6375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19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6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663300"/>
                </a:solidFill>
              </a:rPr>
              <a:t>Introducción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2570" y="5229200"/>
            <a:ext cx="4474840" cy="685800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000066"/>
                </a:solidFill>
              </a:rPr>
              <a:t>“El que no enseña no vende”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76">
            <a:off x="2883362" y="1648895"/>
            <a:ext cx="3009491" cy="214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3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r" rtl="0">
              <a:spcBef>
                <a:spcPct val="0"/>
              </a:spcBef>
            </a:pPr>
            <a:r>
              <a:rPr lang="en-US" sz="2400" b="1" dirty="0">
                <a:solidFill>
                  <a:srgbClr val="663300"/>
                </a:solidFill>
              </a:rPr>
              <a:t>Matriz BCG (Boston Consulting Group)</a:t>
            </a:r>
            <a:r>
              <a:rPr lang="es-EC" sz="2400" b="1" dirty="0">
                <a:solidFill>
                  <a:srgbClr val="663300"/>
                </a:solidFill>
              </a:rPr>
              <a:t/>
            </a:r>
            <a:br>
              <a:rPr lang="es-EC" sz="2400" b="1" dirty="0">
                <a:solidFill>
                  <a:srgbClr val="663300"/>
                </a:solidFill>
              </a:rPr>
            </a:br>
            <a:endParaRPr lang="es-EC" sz="2400" b="1" dirty="0">
              <a:solidFill>
                <a:srgbClr val="663300"/>
              </a:solidFill>
            </a:endParaRPr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6187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 txBox="1">
            <a:spLocks/>
          </p:cNvSpPr>
          <p:nvPr/>
        </p:nvSpPr>
        <p:spPr>
          <a:xfrm>
            <a:off x="6047184" y="6375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20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9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663300"/>
                </a:solidFill>
              </a:rPr>
              <a:t>Posicionamiento</a:t>
            </a:r>
            <a:endParaRPr lang="es-EC" sz="4000" b="1" dirty="0">
              <a:solidFill>
                <a:srgbClr val="663300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3437706" cy="402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457200" algn="l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s-ES" dirty="0" smtClean="0">
                <a:solidFill>
                  <a:srgbClr val="000066"/>
                </a:solidFill>
              </a:rPr>
              <a:t>Estrategias </a:t>
            </a:r>
            <a:r>
              <a:rPr lang="es-ES" dirty="0">
                <a:solidFill>
                  <a:srgbClr val="000066"/>
                </a:solidFill>
              </a:rPr>
              <a:t>De Ventas</a:t>
            </a:r>
            <a:endParaRPr lang="es-EC" dirty="0">
              <a:solidFill>
                <a:srgbClr val="000066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Estrategia Promocional</a:t>
            </a:r>
            <a:endParaRPr lang="es-EC" dirty="0">
              <a:solidFill>
                <a:srgbClr val="000066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Estrategia de Crecimiento  </a:t>
            </a:r>
            <a:endParaRPr lang="es-EC" dirty="0">
              <a:solidFill>
                <a:srgbClr val="000066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Estrategia Operativa </a:t>
            </a:r>
            <a:endParaRPr lang="es-EC" dirty="0">
              <a:solidFill>
                <a:srgbClr val="000066"/>
              </a:solidFill>
            </a:endParaRPr>
          </a:p>
          <a:p>
            <a:endParaRPr lang="es-EC" dirty="0"/>
          </a:p>
        </p:txBody>
      </p:sp>
      <p:pic>
        <p:nvPicPr>
          <p:cNvPr id="9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21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663300"/>
                </a:solidFill>
              </a:rPr>
              <a:t>Tácticas para atacar el segmento objetivo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5482952" cy="449309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66"/>
                </a:solidFill>
              </a:rPr>
              <a:t>Fotocopias gratuitas </a:t>
            </a:r>
            <a:r>
              <a:rPr lang="es-ES" sz="2000" dirty="0" smtClean="0">
                <a:solidFill>
                  <a:srgbClr val="000066"/>
                </a:solidFill>
              </a:rPr>
              <a:t>a estudiantes universitarios.</a:t>
            </a:r>
            <a:endParaRPr lang="es-ES" sz="2000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66"/>
                </a:solidFill>
              </a:rPr>
              <a:t>Publicentros</a:t>
            </a:r>
            <a:r>
              <a:rPr lang="es-ES" sz="2000" dirty="0" smtClean="0">
                <a:solidFill>
                  <a:srgbClr val="000066"/>
                </a:solidFill>
              </a:rPr>
              <a:t> ubicados </a:t>
            </a:r>
            <a:r>
              <a:rPr lang="es-ES" sz="2000" dirty="0">
                <a:solidFill>
                  <a:srgbClr val="000066"/>
                </a:solidFill>
              </a:rPr>
              <a:t>en </a:t>
            </a:r>
            <a:r>
              <a:rPr lang="es-ES" sz="2000" dirty="0" smtClean="0">
                <a:solidFill>
                  <a:srgbClr val="000066"/>
                </a:solidFill>
              </a:rPr>
              <a:t>las Universidades con mayor número de estudiantes en la ciudad de Guayaquil.</a:t>
            </a:r>
            <a:endParaRPr lang="es-ES" sz="2000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000" dirty="0" smtClean="0">
                <a:solidFill>
                  <a:srgbClr val="000066"/>
                </a:solidFill>
              </a:rPr>
              <a:t>Búsqueda </a:t>
            </a:r>
            <a:r>
              <a:rPr lang="es-EC" sz="2000" dirty="0">
                <a:solidFill>
                  <a:srgbClr val="000066"/>
                </a:solidFill>
              </a:rPr>
              <a:t>de </a:t>
            </a:r>
            <a:r>
              <a:rPr lang="es-EC" sz="2000" b="1" dirty="0">
                <a:solidFill>
                  <a:srgbClr val="000066"/>
                </a:solidFill>
              </a:rPr>
              <a:t>clientes y auspiciantes </a:t>
            </a:r>
            <a:r>
              <a:rPr lang="es-EC" sz="2000" dirty="0">
                <a:solidFill>
                  <a:srgbClr val="000066"/>
                </a:solidFill>
              </a:rPr>
              <a:t>para poder financiar el </a:t>
            </a:r>
            <a:r>
              <a:rPr lang="es-EC" sz="2000" dirty="0" smtClean="0">
                <a:solidFill>
                  <a:srgbClr val="000066"/>
                </a:solidFill>
              </a:rPr>
              <a:t>negocio.</a:t>
            </a:r>
            <a:endParaRPr lang="es-ES" sz="2000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000" dirty="0">
                <a:solidFill>
                  <a:srgbClr val="000066"/>
                </a:solidFill>
              </a:rPr>
              <a:t>A través del Internet por medio de nuestra </a:t>
            </a:r>
            <a:r>
              <a:rPr lang="es-EC" sz="2000" b="1" dirty="0">
                <a:solidFill>
                  <a:srgbClr val="000066"/>
                </a:solidFill>
              </a:rPr>
              <a:t>página Web </a:t>
            </a:r>
            <a:r>
              <a:rPr lang="es-EC" sz="2000" dirty="0">
                <a:solidFill>
                  <a:srgbClr val="000066"/>
                </a:solidFill>
              </a:rPr>
              <a:t>y diversas redes sociales como lo son </a:t>
            </a:r>
            <a:r>
              <a:rPr lang="es-EC" sz="2000" b="1" dirty="0">
                <a:solidFill>
                  <a:srgbClr val="000066"/>
                </a:solidFill>
              </a:rPr>
              <a:t>Facebook y </a:t>
            </a:r>
            <a:r>
              <a:rPr lang="es-EC" sz="2000" b="1" dirty="0" smtClean="0">
                <a:solidFill>
                  <a:srgbClr val="000066"/>
                </a:solidFill>
              </a:rPr>
              <a:t>Twitter</a:t>
            </a:r>
            <a:endParaRPr lang="es-EC" sz="2000" b="1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000" dirty="0">
                <a:solidFill>
                  <a:srgbClr val="000066"/>
                </a:solidFill>
              </a:rPr>
              <a:t>Distintos medios televisivos </a:t>
            </a:r>
            <a:r>
              <a:rPr lang="es-EC" sz="2000" b="1" dirty="0">
                <a:solidFill>
                  <a:srgbClr val="000066"/>
                </a:solidFill>
              </a:rPr>
              <a:t>cubran</a:t>
            </a:r>
            <a:r>
              <a:rPr lang="es-EC" sz="2000" dirty="0">
                <a:solidFill>
                  <a:srgbClr val="000066"/>
                </a:solidFill>
              </a:rPr>
              <a:t> nuestra actividad porque ofrecemos </a:t>
            </a:r>
            <a:r>
              <a:rPr lang="es-EC" sz="2000" dirty="0" smtClean="0">
                <a:solidFill>
                  <a:srgbClr val="000066"/>
                </a:solidFill>
              </a:rPr>
              <a:t>ayuda </a:t>
            </a:r>
            <a:r>
              <a:rPr lang="es-EC" sz="2000" dirty="0">
                <a:solidFill>
                  <a:srgbClr val="000066"/>
                </a:solidFill>
              </a:rPr>
              <a:t>a alumnos universitarios</a:t>
            </a:r>
            <a:endParaRPr lang="es-ES" sz="2000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000" dirty="0">
                <a:solidFill>
                  <a:srgbClr val="000066"/>
                </a:solidFill>
              </a:rPr>
              <a:t>Traspaso del </a:t>
            </a:r>
            <a:r>
              <a:rPr lang="es-EC" sz="2000" b="1" dirty="0">
                <a:solidFill>
                  <a:srgbClr val="000066"/>
                </a:solidFill>
              </a:rPr>
              <a:t>Servicio Visual </a:t>
            </a:r>
            <a:r>
              <a:rPr lang="es-EC" sz="2000" dirty="0">
                <a:solidFill>
                  <a:srgbClr val="000066"/>
                </a:solidFill>
              </a:rPr>
              <a:t>y </a:t>
            </a:r>
            <a:r>
              <a:rPr lang="es-EC" sz="2000" b="1" dirty="0">
                <a:solidFill>
                  <a:srgbClr val="000066"/>
                </a:solidFill>
              </a:rPr>
              <a:t>Boca a </a:t>
            </a:r>
            <a:r>
              <a:rPr lang="es-EC" sz="2000" b="1" dirty="0" smtClean="0">
                <a:solidFill>
                  <a:srgbClr val="000066"/>
                </a:solidFill>
              </a:rPr>
              <a:t>Boca</a:t>
            </a:r>
            <a:r>
              <a:rPr lang="es-EC" sz="2000" dirty="0" smtClean="0">
                <a:solidFill>
                  <a:srgbClr val="000066"/>
                </a:solidFill>
              </a:rPr>
              <a:t>.</a:t>
            </a:r>
            <a:endParaRPr lang="es-EC" sz="2000" dirty="0">
              <a:solidFill>
                <a:srgbClr val="000066"/>
              </a:solidFill>
            </a:endParaRPr>
          </a:p>
        </p:txBody>
      </p:sp>
      <p:pic>
        <p:nvPicPr>
          <p:cNvPr id="4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posicionami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08920"/>
            <a:ext cx="2432443" cy="2421632"/>
          </a:xfrm>
          <a:prstGeom prst="rect">
            <a:avLst/>
          </a:prstGeom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22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r" rtl="0">
              <a:spcBef>
                <a:spcPct val="0"/>
              </a:spcBef>
            </a:pPr>
            <a:r>
              <a:rPr lang="es-ES" sz="4000" b="1" dirty="0">
                <a:solidFill>
                  <a:srgbClr val="663300"/>
                </a:solidFill>
              </a:rPr>
              <a:t>Fuerzas de </a:t>
            </a:r>
            <a:r>
              <a:rPr lang="es-ES" sz="4000" b="1" dirty="0" smtClean="0">
                <a:solidFill>
                  <a:srgbClr val="663300"/>
                </a:solidFill>
              </a:rPr>
              <a:t>Porter</a:t>
            </a:r>
            <a:endParaRPr lang="es-EC" sz="4000" b="1" dirty="0">
              <a:solidFill>
                <a:srgbClr val="663300"/>
              </a:solidFill>
            </a:endParaRPr>
          </a:p>
        </p:txBody>
      </p:sp>
      <p:pic>
        <p:nvPicPr>
          <p:cNvPr id="5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8250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23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5976" y="1848629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Productos sustitutos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Negociación con los clientes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Amenazas existentes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Negociación Promovedores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Rivalidad entre competidores</a:t>
            </a:r>
            <a:endParaRPr lang="es-EC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4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663300"/>
                </a:solidFill>
              </a:rPr>
              <a:t>¿El sector es saludable?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5518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Se consideraría </a:t>
            </a:r>
            <a:r>
              <a:rPr lang="es-ES" sz="2000" b="1" dirty="0">
                <a:solidFill>
                  <a:srgbClr val="000066"/>
                </a:solidFill>
              </a:rPr>
              <a:t>saludable</a:t>
            </a:r>
            <a:r>
              <a:rPr lang="es-ES" sz="2000" dirty="0">
                <a:solidFill>
                  <a:srgbClr val="000066"/>
                </a:solidFill>
              </a:rPr>
              <a:t> a este sector, pues prueba de esto existen muchos negocios que han proliferado y se han dedicado a actividades a fines a la difusión publicitaria. </a:t>
            </a:r>
            <a:endParaRPr lang="es-ES" sz="2000" dirty="0" smtClean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sz="2000" dirty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Por lo que constituye un reto para nuestro producto que surge como una </a:t>
            </a:r>
            <a:r>
              <a:rPr lang="es-ES" sz="2000" b="1" dirty="0">
                <a:solidFill>
                  <a:srgbClr val="000066"/>
                </a:solidFill>
              </a:rPr>
              <a:t>propuesta innovadora </a:t>
            </a:r>
            <a:r>
              <a:rPr lang="es-ES" sz="2000" dirty="0">
                <a:solidFill>
                  <a:srgbClr val="000066"/>
                </a:solidFill>
              </a:rPr>
              <a:t>de negocios en esta área de publicidad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>
              <a:solidFill>
                <a:srgbClr val="0000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Por el momento </a:t>
            </a:r>
            <a:r>
              <a:rPr lang="es-ES" sz="2000" b="1" dirty="0">
                <a:solidFill>
                  <a:srgbClr val="000066"/>
                </a:solidFill>
              </a:rPr>
              <a:t>no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  <a:r>
              <a:rPr lang="es-ES" sz="2000" b="1" dirty="0" smtClean="0">
                <a:solidFill>
                  <a:srgbClr val="000066"/>
                </a:solidFill>
              </a:rPr>
              <a:t>hay impuestos </a:t>
            </a:r>
            <a:r>
              <a:rPr lang="es-ES" sz="2000" dirty="0" smtClean="0">
                <a:solidFill>
                  <a:srgbClr val="000066"/>
                </a:solidFill>
              </a:rPr>
              <a:t>(</a:t>
            </a:r>
            <a:r>
              <a:rPr lang="es-ES" sz="2000" dirty="0">
                <a:solidFill>
                  <a:srgbClr val="000066"/>
                </a:solidFill>
              </a:rPr>
              <a:t>papel bond) que impidan o dificulten la ejecución del negocio.</a:t>
            </a:r>
            <a:endParaRPr lang="es-EC" sz="2000" dirty="0">
              <a:solidFill>
                <a:srgbClr val="000066"/>
              </a:solidFill>
            </a:endParaRPr>
          </a:p>
          <a:p>
            <a:endParaRPr lang="es-EC" dirty="0"/>
          </a:p>
        </p:txBody>
      </p:sp>
      <p:pic>
        <p:nvPicPr>
          <p:cNvPr id="9" name="8 Imagen" descr="Sector salud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887162"/>
            <a:ext cx="2627784" cy="1970838"/>
          </a:xfrm>
          <a:prstGeom prst="rect">
            <a:avLst/>
          </a:prstGeom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24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cap="small" dirty="0">
                <a:solidFill>
                  <a:srgbClr val="663300"/>
                </a:solidFill>
              </a:rPr>
              <a:t>Proceso De </a:t>
            </a:r>
            <a:r>
              <a:rPr lang="es-ES" sz="4000" b="1" cap="small" dirty="0" smtClean="0">
                <a:solidFill>
                  <a:srgbClr val="663300"/>
                </a:solidFill>
              </a:rPr>
              <a:t>PubliCopias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206979"/>
              </p:ext>
            </p:extLst>
          </p:nvPr>
        </p:nvGraphicFramePr>
        <p:xfrm>
          <a:off x="457200" y="1600200"/>
          <a:ext cx="4402832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6 Marcador de contenido" descr="Calida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1916832"/>
            <a:ext cx="3538736" cy="345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25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r" rtl="0">
              <a:spcBef>
                <a:spcPct val="0"/>
              </a:spcBef>
            </a:pPr>
            <a:r>
              <a:rPr lang="es-ES" sz="4000" b="1" dirty="0">
                <a:solidFill>
                  <a:srgbClr val="663300"/>
                </a:solidFill>
              </a:rPr>
              <a:t>Control de fotocopias </a:t>
            </a:r>
            <a:r>
              <a:rPr lang="es-ES" sz="4000" b="1" dirty="0" smtClean="0">
                <a:solidFill>
                  <a:srgbClr val="663300"/>
                </a:solidFill>
              </a:rPr>
              <a:t>gratuitas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>
                <a:solidFill>
                  <a:srgbClr val="000066"/>
                </a:solidFill>
              </a:rPr>
              <a:t>     Cuando </a:t>
            </a:r>
            <a:r>
              <a:rPr lang="es-ES" sz="2000" dirty="0">
                <a:solidFill>
                  <a:srgbClr val="000066"/>
                </a:solidFill>
              </a:rPr>
              <a:t>el estudiante se acerca cada semana se le entrega la cartilla compuesta por </a:t>
            </a:r>
            <a:r>
              <a:rPr lang="es-ES" sz="2000" b="1" dirty="0">
                <a:solidFill>
                  <a:srgbClr val="000066"/>
                </a:solidFill>
              </a:rPr>
              <a:t>20 </a:t>
            </a:r>
            <a:r>
              <a:rPr lang="es-ES" sz="2000" dirty="0">
                <a:solidFill>
                  <a:srgbClr val="000066"/>
                </a:solidFill>
              </a:rPr>
              <a:t>espacios que es equivalente a la </a:t>
            </a:r>
            <a:r>
              <a:rPr lang="es-ES" sz="2000" b="1" dirty="0">
                <a:solidFill>
                  <a:srgbClr val="000066"/>
                </a:solidFill>
              </a:rPr>
              <a:t>cantidad de fotocopias gratuitas </a:t>
            </a:r>
            <a:r>
              <a:rPr lang="es-ES" sz="2000" dirty="0">
                <a:solidFill>
                  <a:srgbClr val="000066"/>
                </a:solidFill>
              </a:rPr>
              <a:t>que tienen a la </a:t>
            </a:r>
            <a:r>
              <a:rPr lang="es-ES" sz="2000" b="1" dirty="0" smtClean="0">
                <a:solidFill>
                  <a:srgbClr val="000066"/>
                </a:solidFill>
              </a:rPr>
              <a:t>semana</a:t>
            </a:r>
          </a:p>
          <a:p>
            <a:pPr algn="just"/>
            <a:endParaRPr lang="es-ES" sz="2000" dirty="0">
              <a:solidFill>
                <a:srgbClr val="000066"/>
              </a:solidFill>
            </a:endParaRPr>
          </a:p>
          <a:p>
            <a:pPr algn="just"/>
            <a:r>
              <a:rPr lang="es-ES" sz="2000" dirty="0" smtClean="0">
                <a:solidFill>
                  <a:srgbClr val="000066"/>
                </a:solidFill>
              </a:rPr>
              <a:t>     Al </a:t>
            </a:r>
            <a:r>
              <a:rPr lang="es-ES" sz="2000" dirty="0">
                <a:solidFill>
                  <a:srgbClr val="000066"/>
                </a:solidFill>
              </a:rPr>
              <a:t>momento de sacar su fotocopia se registra en  las casillas mediante un sello el número de fotocopias que utilizó</a:t>
            </a:r>
            <a:endParaRPr lang="es-EC" sz="2000" dirty="0">
              <a:solidFill>
                <a:srgbClr val="000066"/>
              </a:solidFill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42" y="2060848"/>
            <a:ext cx="339266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26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9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81646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r" rtl="0">
              <a:spcBef>
                <a:spcPct val="0"/>
              </a:spcBef>
            </a:pPr>
            <a:r>
              <a:rPr lang="es-ES" sz="4000" b="1" dirty="0">
                <a:solidFill>
                  <a:srgbClr val="663300"/>
                </a:solidFill>
              </a:rPr>
              <a:t>Responsabilidad social 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tx1"/>
                </a:solidFill>
              </a:rPr>
              <a:t>    </a:t>
            </a:r>
            <a:r>
              <a:rPr lang="es-ES" sz="2400" dirty="0" smtClean="0">
                <a:solidFill>
                  <a:srgbClr val="000066"/>
                </a:solidFill>
              </a:rPr>
              <a:t>Realizaremos </a:t>
            </a:r>
            <a:r>
              <a:rPr lang="es-ES" sz="2400" b="1" dirty="0">
                <a:solidFill>
                  <a:srgbClr val="000066"/>
                </a:solidFill>
              </a:rPr>
              <a:t>campañas de reciclaje </a:t>
            </a:r>
            <a:r>
              <a:rPr lang="es-ES" sz="2400" dirty="0">
                <a:solidFill>
                  <a:srgbClr val="000066"/>
                </a:solidFill>
              </a:rPr>
              <a:t>periódicamente para que tanto estudiantes como PubliCopias podamos </a:t>
            </a:r>
            <a:r>
              <a:rPr lang="es-ES" sz="2400" b="1" dirty="0">
                <a:solidFill>
                  <a:srgbClr val="000066"/>
                </a:solidFill>
              </a:rPr>
              <a:t>ayudar</a:t>
            </a:r>
            <a:r>
              <a:rPr lang="es-ES" sz="2400" dirty="0">
                <a:solidFill>
                  <a:srgbClr val="000066"/>
                </a:solidFill>
              </a:rPr>
              <a:t> al </a:t>
            </a:r>
            <a:r>
              <a:rPr lang="es-ES" sz="2400" b="1" dirty="0">
                <a:solidFill>
                  <a:srgbClr val="000066"/>
                </a:solidFill>
              </a:rPr>
              <a:t>medio ambiente</a:t>
            </a:r>
            <a:endParaRPr lang="es-EC" sz="2400" b="1" dirty="0">
              <a:solidFill>
                <a:srgbClr val="000066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000066"/>
                </a:solidFill>
              </a:rPr>
              <a:t>“Cambia tus hojas viejas por fotocopias </a:t>
            </a:r>
            <a:r>
              <a:rPr lang="es-ES" sz="2400" dirty="0" smtClean="0">
                <a:solidFill>
                  <a:srgbClr val="000066"/>
                </a:solidFill>
              </a:rPr>
              <a:t>extras</a:t>
            </a:r>
            <a:r>
              <a:rPr lang="es-ES" sz="2400" dirty="0">
                <a:solidFill>
                  <a:srgbClr val="000066"/>
                </a:solidFill>
              </a:rPr>
              <a:t>” </a:t>
            </a:r>
            <a:endParaRPr lang="es-ES" sz="2400" dirty="0" smtClean="0">
              <a:solidFill>
                <a:srgbClr val="000066"/>
              </a:solidFill>
            </a:endParaRPr>
          </a:p>
          <a:p>
            <a:pPr algn="ctr"/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27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9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/>
            </a:r>
            <a:br>
              <a:rPr lang="es-ES" sz="4000" b="1" dirty="0" smtClean="0">
                <a:solidFill>
                  <a:schemeClr val="tx1"/>
                </a:solidFill>
              </a:rPr>
            </a:br>
            <a:r>
              <a:rPr lang="es-ES" sz="4000" b="1" dirty="0" smtClean="0">
                <a:solidFill>
                  <a:srgbClr val="663300"/>
                </a:solidFill>
              </a:rPr>
              <a:t>Plano </a:t>
            </a:r>
            <a:r>
              <a:rPr lang="es-ES" sz="4000" b="1" dirty="0">
                <a:solidFill>
                  <a:srgbClr val="663300"/>
                </a:solidFill>
              </a:rPr>
              <a:t>estándar para los 3 Publicentros que constan con  características similares</a:t>
            </a:r>
            <a:r>
              <a:rPr lang="es-EC" b="1" dirty="0">
                <a:solidFill>
                  <a:srgbClr val="663300"/>
                </a:solidFill>
              </a:rPr>
              <a:t/>
            </a:r>
            <a:br>
              <a:rPr lang="es-EC" b="1" dirty="0">
                <a:solidFill>
                  <a:srgbClr val="663300"/>
                </a:solidFill>
              </a:rPr>
            </a:br>
            <a:endParaRPr lang="es-EC" b="1" dirty="0">
              <a:solidFill>
                <a:srgbClr val="6633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006083" cy="32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28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663300"/>
                </a:solidFill>
              </a:rPr>
              <a:t>Localización de los Publicentros en la ciudad de Guayaquil- ESPOL</a:t>
            </a:r>
            <a:endParaRPr lang="es-EC" sz="36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0066"/>
                </a:solidFill>
              </a:rPr>
              <a:t>Zona </a:t>
            </a:r>
            <a:r>
              <a:rPr lang="es-ES" sz="2400" b="1" dirty="0">
                <a:solidFill>
                  <a:srgbClr val="000066"/>
                </a:solidFill>
              </a:rPr>
              <a:t>A:</a:t>
            </a:r>
            <a:r>
              <a:rPr lang="es-ES" sz="2400" dirty="0">
                <a:solidFill>
                  <a:srgbClr val="000066"/>
                </a:solidFill>
              </a:rPr>
              <a:t> Facultad de Economía y Negocios (FEN</a:t>
            </a:r>
            <a:r>
              <a:rPr lang="es-ES" sz="2400" dirty="0" smtClean="0">
                <a:solidFill>
                  <a:srgbClr val="000066"/>
                </a:solidFill>
              </a:rPr>
              <a:t>).</a:t>
            </a:r>
          </a:p>
          <a:p>
            <a:pPr algn="ctr"/>
            <a:endParaRPr lang="es-EC" dirty="0">
              <a:solidFill>
                <a:srgbClr val="000066"/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044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index_r35_c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6872"/>
            <a:ext cx="1257300" cy="1206500"/>
          </a:xfrm>
          <a:prstGeom prst="rect">
            <a:avLst/>
          </a:prstGeom>
          <a:noFill/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29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663300"/>
                </a:solidFill>
              </a:rPr>
              <a:t>Tipos de Publicidad 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rgbClr val="663300"/>
                </a:solidFill>
              </a:rPr>
              <a:t>ATL( Above The Line)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C" dirty="0">
                <a:solidFill>
                  <a:srgbClr val="000066"/>
                </a:solidFill>
              </a:rPr>
              <a:t>televisión</a:t>
            </a:r>
            <a:r>
              <a:rPr lang="es-EC" dirty="0" smtClean="0">
                <a:solidFill>
                  <a:srgbClr val="000066"/>
                </a:solidFill>
              </a:rPr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radio,</a:t>
            </a: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prensa o</a:t>
            </a: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medios masivos que se encuentran saturados.</a:t>
            </a:r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rgbClr val="663300"/>
                </a:solidFill>
              </a:rPr>
              <a:t>BTL (Below The Line</a:t>
            </a:r>
            <a:r>
              <a:rPr lang="es-EC" dirty="0" smtClean="0">
                <a:solidFill>
                  <a:srgbClr val="663300"/>
                </a:solidFill>
              </a:rPr>
              <a:t>)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C" dirty="0">
                <a:solidFill>
                  <a:srgbClr val="000066"/>
                </a:solidFill>
              </a:rPr>
              <a:t>marketing directo, </a:t>
            </a:r>
            <a:endParaRPr lang="es-EC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marketing </a:t>
            </a:r>
            <a:r>
              <a:rPr lang="es-EC" dirty="0">
                <a:solidFill>
                  <a:srgbClr val="000066"/>
                </a:solidFill>
              </a:rPr>
              <a:t>telefónico, </a:t>
            </a:r>
            <a:endParaRPr lang="es-EC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merchandising</a:t>
            </a:r>
            <a:r>
              <a:rPr lang="es-EC" dirty="0">
                <a:solidFill>
                  <a:srgbClr val="000066"/>
                </a:solidFill>
              </a:rPr>
              <a:t>, </a:t>
            </a:r>
            <a:endParaRPr lang="es-EC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publicidad </a:t>
            </a:r>
            <a:r>
              <a:rPr lang="es-EC" dirty="0">
                <a:solidFill>
                  <a:srgbClr val="000066"/>
                </a:solidFill>
              </a:rPr>
              <a:t>en punto de venta y </a:t>
            </a:r>
            <a:endParaRPr lang="es-EC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otras </a:t>
            </a:r>
            <a:r>
              <a:rPr lang="es-EC" dirty="0">
                <a:solidFill>
                  <a:srgbClr val="000066"/>
                </a:solidFill>
              </a:rPr>
              <a:t>acciones </a:t>
            </a:r>
            <a:r>
              <a:rPr lang="es-EC" dirty="0" smtClean="0">
                <a:solidFill>
                  <a:srgbClr val="000066"/>
                </a:solidFill>
              </a:rPr>
              <a:t>promocionales.</a:t>
            </a:r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6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>
                <a:solidFill>
                  <a:srgbClr val="663300"/>
                </a:solidFill>
              </a:rPr>
              <a:t>Localización de los Publicentros en la ciudad de Guayaquil- </a:t>
            </a:r>
            <a:r>
              <a:rPr lang="es-EC" sz="3600" b="1" dirty="0" smtClean="0">
                <a:solidFill>
                  <a:srgbClr val="663300"/>
                </a:solidFill>
              </a:rPr>
              <a:t>UCSG</a:t>
            </a:r>
            <a:endParaRPr lang="es-EC" sz="3600" b="1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0066"/>
                </a:solidFill>
              </a:rPr>
              <a:t> </a:t>
            </a:r>
            <a:r>
              <a:rPr lang="es-ES" sz="2000" b="1" dirty="0" smtClean="0">
                <a:solidFill>
                  <a:srgbClr val="000066"/>
                </a:solidFill>
              </a:rPr>
              <a:t>Zona </a:t>
            </a:r>
            <a:r>
              <a:rPr lang="es-ES" sz="2000" b="1" dirty="0">
                <a:solidFill>
                  <a:srgbClr val="000066"/>
                </a:solidFill>
              </a:rPr>
              <a:t>C: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s-ES" sz="2000" dirty="0" smtClean="0">
                <a:solidFill>
                  <a:srgbClr val="000066"/>
                </a:solidFill>
              </a:rPr>
              <a:t>     Paseo </a:t>
            </a:r>
            <a:r>
              <a:rPr lang="es-ES" sz="2000" dirty="0">
                <a:solidFill>
                  <a:srgbClr val="000066"/>
                </a:solidFill>
              </a:rPr>
              <a:t>Comercial, conexión por medio de un paso peatonal con la Universidad Católica Santiago de Guayaquil (UCSG) con afluencia diaria entre público general y estudiantes universitarios de 5.000 a 6.000 personas.</a:t>
            </a:r>
          </a:p>
          <a:p>
            <a:endParaRPr lang="es-EC" dirty="0">
              <a:solidFill>
                <a:srgbClr val="000066"/>
              </a:solidFill>
            </a:endParaRPr>
          </a:p>
        </p:txBody>
      </p:sp>
      <p:pic>
        <p:nvPicPr>
          <p:cNvPr id="5" name="0 Imagen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605580" cy="409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780358" cy="138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30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1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>
                <a:solidFill>
                  <a:srgbClr val="663300"/>
                </a:solidFill>
              </a:rPr>
              <a:t>Localización de los Publicentros en la ciudad de Guayaquil- </a:t>
            </a:r>
            <a:r>
              <a:rPr lang="es-EC" sz="3600" b="1" dirty="0" smtClean="0">
                <a:solidFill>
                  <a:srgbClr val="663300"/>
                </a:solidFill>
              </a:rPr>
              <a:t>UG</a:t>
            </a:r>
            <a:endParaRPr lang="es-EC" sz="36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sz="2400" b="1" dirty="0" smtClean="0">
              <a:solidFill>
                <a:schemeClr val="tx1"/>
              </a:solidFill>
            </a:endParaRPr>
          </a:p>
          <a:p>
            <a:endParaRPr lang="es-ES" sz="2400" b="1" dirty="0">
              <a:solidFill>
                <a:schemeClr val="tx1"/>
              </a:solidFill>
            </a:endParaRP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0066"/>
                </a:solidFill>
              </a:rPr>
              <a:t>Zona </a:t>
            </a:r>
            <a:r>
              <a:rPr lang="es-ES" sz="2400" b="1" dirty="0">
                <a:solidFill>
                  <a:srgbClr val="000066"/>
                </a:solidFill>
              </a:rPr>
              <a:t>A:</a:t>
            </a:r>
            <a:r>
              <a:rPr lang="es-ES" sz="2400" dirty="0">
                <a:solidFill>
                  <a:srgbClr val="000066"/>
                </a:solidFill>
              </a:rPr>
              <a:t> Diagonal </a:t>
            </a:r>
            <a:r>
              <a:rPr lang="es-ES" sz="2400" dirty="0" smtClean="0">
                <a:solidFill>
                  <a:srgbClr val="000066"/>
                </a:solidFill>
              </a:rPr>
              <a:t>Facultad</a:t>
            </a:r>
          </a:p>
          <a:p>
            <a:pPr algn="ctr"/>
            <a:r>
              <a:rPr lang="es-ES" sz="2400" dirty="0" smtClean="0">
                <a:solidFill>
                  <a:srgbClr val="000066"/>
                </a:solidFill>
              </a:rPr>
              <a:t>Ciencias </a:t>
            </a:r>
            <a:r>
              <a:rPr lang="es-ES" sz="2400" dirty="0">
                <a:solidFill>
                  <a:srgbClr val="000066"/>
                </a:solidFill>
              </a:rPr>
              <a:t>Administrativas</a:t>
            </a:r>
            <a:endParaRPr lang="es-EC" sz="2400" dirty="0">
              <a:solidFill>
                <a:srgbClr val="000066"/>
              </a:solidFill>
            </a:endParaRPr>
          </a:p>
          <a:p>
            <a:endParaRPr lang="es-EC" sz="2400" dirty="0"/>
          </a:p>
        </p:txBody>
      </p:sp>
      <p:pic>
        <p:nvPicPr>
          <p:cNvPr id="5" name="0 Imagen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1"/>
            <a:ext cx="36201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1285875" cy="1371600"/>
          </a:xfrm>
          <a:prstGeom prst="rect">
            <a:avLst/>
          </a:prstGeom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31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solidFill>
                  <a:srgbClr val="663300"/>
                </a:solidFill>
              </a:rPr>
              <a:t>Estudio Financiero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>
                <a:solidFill>
                  <a:srgbClr val="000066"/>
                </a:solidFill>
              </a:rPr>
              <a:t>Inversiones en Capital de Trabajo = $ 4.464,06 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8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8820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32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>
                <a:solidFill>
                  <a:srgbClr val="663300"/>
                </a:solidFill>
              </a:rPr>
              <a:t>Estudio Financiero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>
                <a:solidFill>
                  <a:srgbClr val="000066"/>
                </a:solidFill>
              </a:rPr>
              <a:t>Inversiones en Activos Tangibles= $40.329,86</a:t>
            </a:r>
          </a:p>
          <a:p>
            <a:endParaRPr lang="es-EC" sz="2400" dirty="0" smtClean="0">
              <a:solidFill>
                <a:schemeClr val="tx1"/>
              </a:solidFill>
            </a:endParaRPr>
          </a:p>
          <a:p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8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4104455" cy="9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4104456" cy="14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activos tangib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20888"/>
            <a:ext cx="3009900" cy="2352675"/>
          </a:xfrm>
          <a:prstGeom prst="rect">
            <a:avLst/>
          </a:prstGeom>
        </p:spPr>
      </p:pic>
      <p:sp>
        <p:nvSpPr>
          <p:cNvPr id="13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33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6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17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solidFill>
                  <a:srgbClr val="663300"/>
                </a:solidFill>
              </a:rPr>
              <a:t>Estudio Financiero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>
                <a:solidFill>
                  <a:srgbClr val="000066"/>
                </a:solidFill>
              </a:rPr>
              <a:t>Inversiones en Activos Intangibles= $2.541,44</a:t>
            </a:r>
          </a:p>
          <a:p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8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capitalintelect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420888"/>
            <a:ext cx="2750852" cy="2448272"/>
          </a:xfrm>
          <a:prstGeom prst="rect">
            <a:avLst/>
          </a:prstGeom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34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6" y="2364084"/>
            <a:ext cx="55054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rgbClr val="663300"/>
                </a:solidFill>
              </a:rPr>
              <a:t>Estudio Financiero</a:t>
            </a:r>
            <a:endParaRPr lang="es-EC" sz="4000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55776" y="1340768"/>
            <a:ext cx="5040560" cy="892695"/>
          </a:xfrm>
        </p:spPr>
        <p:txBody>
          <a:bodyPr>
            <a:normAutofit fontScale="62500" lnSpcReduction="20000"/>
          </a:bodyPr>
          <a:lstStyle/>
          <a:p>
            <a:endParaRPr lang="es-EC" sz="2400" dirty="0">
              <a:solidFill>
                <a:schemeClr val="tx1"/>
              </a:solidFill>
            </a:endParaRPr>
          </a:p>
          <a:p>
            <a:pPr algn="ctr"/>
            <a:r>
              <a:rPr lang="es-EC" sz="6000" b="1" dirty="0" smtClean="0">
                <a:solidFill>
                  <a:srgbClr val="663300"/>
                </a:solidFill>
              </a:rPr>
              <a:t>Plan de Inversiones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76" y="2955305"/>
            <a:ext cx="3544140" cy="20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financegrap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780928"/>
            <a:ext cx="2420888" cy="2420888"/>
          </a:xfrm>
          <a:prstGeom prst="rect">
            <a:avLst/>
          </a:prstGeom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35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471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663300"/>
                </a:solidFill>
              </a:rPr>
              <a:t/>
            </a:r>
            <a:br>
              <a:rPr lang="es-EC" b="1" dirty="0" smtClean="0">
                <a:solidFill>
                  <a:srgbClr val="663300"/>
                </a:solidFill>
              </a:rPr>
            </a:br>
            <a:r>
              <a:rPr lang="es-EC" b="1" dirty="0" smtClean="0">
                <a:solidFill>
                  <a:srgbClr val="663300"/>
                </a:solidFill>
              </a:rPr>
              <a:t>Financiamiento</a:t>
            </a:r>
            <a:endParaRPr lang="es-EC" b="1" dirty="0">
              <a:solidFill>
                <a:srgbClr val="663300"/>
              </a:solidFill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rgbClr val="663300"/>
                </a:solidFill>
              </a:rPr>
              <a:t>Por Capital Propio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rgbClr val="663300"/>
                </a:solidFill>
              </a:rPr>
              <a:t>Por Préstamo Bancario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2"/>
            <a:ext cx="4041775" cy="24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071687" cy="127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6 Marcador de contenido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5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36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2634"/>
            <a:ext cx="4130300" cy="25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7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51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75545" cy="23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37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746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rgbClr val="663300"/>
                </a:solidFill>
              </a:rPr>
              <a:t>Determinación de Ingresos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dirty="0">
                <a:solidFill>
                  <a:srgbClr val="663300"/>
                </a:solidFill>
              </a:rPr>
              <a:t>Tendencia Gasto Publicidad Ecuador 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663300"/>
                </a:solidFill>
              </a:rPr>
              <a:t>Segmentación de Mercado </a:t>
            </a:r>
            <a:r>
              <a:rPr lang="es-ES" dirty="0" smtClean="0">
                <a:solidFill>
                  <a:srgbClr val="663300"/>
                </a:solidFill>
              </a:rPr>
              <a:t>Clientes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8759"/>
            <a:ext cx="4040188" cy="26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08920"/>
            <a:ext cx="40417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38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634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rgbClr val="663300"/>
                </a:solidFill>
              </a:rPr>
              <a:t>Precio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3212976"/>
            <a:ext cx="4038600" cy="3096344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rgbClr val="663300"/>
                </a:solidFill>
              </a:rPr>
              <a:t>Otros Ingresos:</a:t>
            </a:r>
          </a:p>
          <a:p>
            <a:pPr algn="l"/>
            <a:r>
              <a:rPr lang="es-ES" sz="2400" dirty="0" smtClean="0">
                <a:solidFill>
                  <a:srgbClr val="000066"/>
                </a:solidFill>
              </a:rPr>
              <a:t>     Sobrepasado </a:t>
            </a:r>
            <a:r>
              <a:rPr lang="es-ES" sz="2400" dirty="0">
                <a:solidFill>
                  <a:srgbClr val="000066"/>
                </a:solidFill>
              </a:rPr>
              <a:t>el límite de consumo gratuito de 20 fotocopias </a:t>
            </a:r>
            <a:r>
              <a:rPr lang="es-ES" sz="2400" dirty="0" smtClean="0">
                <a:solidFill>
                  <a:srgbClr val="000066"/>
                </a:solidFill>
              </a:rPr>
              <a:t>semanales se </a:t>
            </a:r>
            <a:r>
              <a:rPr lang="es-ES" sz="2400" dirty="0">
                <a:solidFill>
                  <a:srgbClr val="000066"/>
                </a:solidFill>
              </a:rPr>
              <a:t>procederá al cobro de $0,03 centavos por cada reproducción adicional a solicitar</a:t>
            </a:r>
            <a:r>
              <a:rPr lang="es-ES" sz="2400" dirty="0" smtClean="0">
                <a:solidFill>
                  <a:srgbClr val="000066"/>
                </a:solidFill>
              </a:rPr>
              <a:t>    </a:t>
            </a:r>
          </a:p>
          <a:p>
            <a:pPr algn="l"/>
            <a:endParaRPr lang="es-EC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750703" y="141277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solidFill>
                  <a:schemeClr val="tx1"/>
                </a:solidFill>
              </a:rPr>
              <a:t>   </a:t>
            </a:r>
            <a:r>
              <a:rPr lang="es-ES" dirty="0" smtClean="0">
                <a:solidFill>
                  <a:srgbClr val="000066"/>
                </a:solidFill>
              </a:rPr>
              <a:t>$140,00 </a:t>
            </a:r>
          </a:p>
          <a:p>
            <a:pPr algn="just"/>
            <a:r>
              <a:rPr lang="es-ES" sz="2400" dirty="0" smtClean="0">
                <a:solidFill>
                  <a:srgbClr val="000066"/>
                </a:solidFill>
              </a:rPr>
              <a:t>     El cual esta conformado por un paquete de 1.000 hojas con la publicidad full color indicada por el cliente.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755188" cy="194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0" y="3858955"/>
            <a:ext cx="3041405" cy="207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39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663300"/>
                </a:solidFill>
              </a:rPr>
              <a:t>Modelo de negocio gratuito</a:t>
            </a:r>
            <a:r>
              <a:rPr lang="es-EC" b="1" cap="all" dirty="0">
                <a:solidFill>
                  <a:srgbClr val="663300"/>
                </a:solidFill>
              </a:rPr>
              <a:t>:</a:t>
            </a:r>
            <a:r>
              <a:rPr lang="es-EC" b="1" dirty="0">
                <a:solidFill>
                  <a:srgbClr val="663300"/>
                </a:solidFill>
              </a:rPr>
              <a:t> Freevertising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76056" y="4869160"/>
            <a:ext cx="3898776" cy="1036711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000066"/>
                </a:solidFill>
              </a:rPr>
              <a:t>D</a:t>
            </a:r>
            <a:r>
              <a:rPr lang="es-ES" sz="2400" dirty="0" smtClean="0">
                <a:solidFill>
                  <a:srgbClr val="000066"/>
                </a:solidFill>
              </a:rPr>
              <a:t>ar </a:t>
            </a:r>
            <a:r>
              <a:rPr lang="es-ES" sz="2400" b="1" dirty="0">
                <a:solidFill>
                  <a:srgbClr val="000066"/>
                </a:solidFill>
              </a:rPr>
              <a:t>gratis</a:t>
            </a:r>
            <a:r>
              <a:rPr lang="es-ES" sz="2400" dirty="0">
                <a:solidFill>
                  <a:srgbClr val="000066"/>
                </a:solidFill>
              </a:rPr>
              <a:t> el </a:t>
            </a:r>
            <a:r>
              <a:rPr lang="es-ES" sz="2400" dirty="0" smtClean="0">
                <a:solidFill>
                  <a:srgbClr val="000066"/>
                </a:solidFill>
              </a:rPr>
              <a:t>contenido</a:t>
            </a:r>
          </a:p>
          <a:p>
            <a:r>
              <a:rPr lang="es-ES" sz="2400" dirty="0" smtClean="0">
                <a:solidFill>
                  <a:srgbClr val="000066"/>
                </a:solidFill>
              </a:rPr>
              <a:t> </a:t>
            </a:r>
            <a:r>
              <a:rPr lang="es-ES" sz="2400" dirty="0">
                <a:solidFill>
                  <a:srgbClr val="000066"/>
                </a:solidFill>
              </a:rPr>
              <a:t>y </a:t>
            </a:r>
            <a:r>
              <a:rPr lang="es-ES" sz="2400" b="1" dirty="0">
                <a:solidFill>
                  <a:srgbClr val="000066"/>
                </a:solidFill>
              </a:rPr>
              <a:t>cobrar</a:t>
            </a:r>
            <a:r>
              <a:rPr lang="es-ES" sz="2400" dirty="0">
                <a:solidFill>
                  <a:srgbClr val="000066"/>
                </a:solidFill>
              </a:rPr>
              <a:t> a los anunciantes. 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698">
            <a:off x="2907732" y="1278483"/>
            <a:ext cx="2880320" cy="2880320"/>
          </a:xfrm>
          <a:prstGeom prst="rect">
            <a:avLst/>
          </a:prstGeom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663300"/>
                </a:solidFill>
              </a:rPr>
              <a:t>Costos de Producción</a:t>
            </a:r>
            <a:endParaRPr lang="es-EC" b="1" dirty="0">
              <a:solidFill>
                <a:srgbClr val="66330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16624" cy="15218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1835696" y="3789040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Paquete de 1000 hojas con publicidad + Paquete de 200 hojas con plantilla= $99.9</a:t>
            </a:r>
          </a:p>
          <a:p>
            <a:pPr algn="just"/>
            <a:r>
              <a:rPr lang="es-EC" dirty="0">
                <a:solidFill>
                  <a:srgbClr val="000066"/>
                </a:solidFill>
              </a:rPr>
              <a:t>e</a:t>
            </a:r>
            <a:r>
              <a:rPr lang="es-EC" dirty="0" smtClean="0">
                <a:solidFill>
                  <a:srgbClr val="000066"/>
                </a:solidFill>
              </a:rPr>
              <a:t>quivalente a $0,0999 por fotocopia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err="1" smtClean="0">
                <a:solidFill>
                  <a:srgbClr val="000066"/>
                </a:solidFill>
              </a:rPr>
              <a:t>Tonner</a:t>
            </a:r>
            <a:r>
              <a:rPr lang="es-EC" dirty="0" smtClean="0">
                <a:solidFill>
                  <a:srgbClr val="000066"/>
                </a:solidFill>
              </a:rPr>
              <a:t> tiene un rendimiento de 3000 fotocopias siendo un costo de $0,0175 por fotocopia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solidFill>
                  <a:srgbClr val="000066"/>
                </a:solidFill>
              </a:rPr>
              <a:t>Costo de fotocopias adicionales equivalente a $0,012 por fotocopia </a:t>
            </a:r>
            <a:endParaRPr lang="es-EC" dirty="0">
              <a:solidFill>
                <a:srgbClr val="000066"/>
              </a:solidFill>
            </a:endParaRPr>
          </a:p>
        </p:txBody>
      </p:sp>
      <p:pic>
        <p:nvPicPr>
          <p:cNvPr id="7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 descr="cos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2060848"/>
            <a:ext cx="1512168" cy="3717032"/>
          </a:xfrm>
          <a:prstGeom prst="rect">
            <a:avLst/>
          </a:prstGeom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40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778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663300"/>
                </a:solidFill>
              </a:rPr>
              <a:t>Cantidades </a:t>
            </a:r>
            <a:endParaRPr lang="es-EC" b="1" dirty="0">
              <a:solidFill>
                <a:srgbClr val="663300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rgbClr val="000066"/>
                </a:solidFill>
              </a:rPr>
              <a:t>Paquetes de 1000 hojas </a:t>
            </a:r>
          </a:p>
          <a:p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32040" y="285293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rgbClr val="000066"/>
                </a:solidFill>
              </a:rPr>
              <a:t> Año          Cantidades </a:t>
            </a:r>
          </a:p>
          <a:p>
            <a:r>
              <a:rPr lang="es-EC" sz="2400" dirty="0" smtClean="0">
                <a:solidFill>
                  <a:srgbClr val="000066"/>
                </a:solidFill>
              </a:rPr>
              <a:t>2013:             4578</a:t>
            </a:r>
          </a:p>
          <a:p>
            <a:r>
              <a:rPr lang="es-EC" sz="2400" dirty="0" smtClean="0">
                <a:solidFill>
                  <a:srgbClr val="000066"/>
                </a:solidFill>
              </a:rPr>
              <a:t>2014:             4805</a:t>
            </a:r>
          </a:p>
          <a:p>
            <a:r>
              <a:rPr lang="es-EC" sz="2400" dirty="0" smtClean="0">
                <a:solidFill>
                  <a:srgbClr val="000066"/>
                </a:solidFill>
              </a:rPr>
              <a:t>2015:             5032</a:t>
            </a:r>
          </a:p>
          <a:p>
            <a:r>
              <a:rPr lang="es-EC" sz="2400" dirty="0" smtClean="0">
                <a:solidFill>
                  <a:srgbClr val="000066"/>
                </a:solidFill>
              </a:rPr>
              <a:t>2016:             5259</a:t>
            </a:r>
          </a:p>
          <a:p>
            <a:r>
              <a:rPr lang="es-EC" sz="2400" dirty="0" smtClean="0">
                <a:solidFill>
                  <a:srgbClr val="000066"/>
                </a:solidFill>
              </a:rPr>
              <a:t>2017:             5486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58926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41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867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42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45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43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304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44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773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dirty="0">
                <a:solidFill>
                  <a:srgbClr val="663300"/>
                </a:solidFill>
              </a:rPr>
              <a:t>Tasas de Descuento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39512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        </a:t>
            </a:r>
            <a:r>
              <a:rPr lang="es-EC" sz="2900" dirty="0" smtClean="0">
                <a:solidFill>
                  <a:srgbClr val="000066"/>
                </a:solidFill>
              </a:rPr>
              <a:t>Costo de la Deuda Kd: 11,83%</a:t>
            </a:r>
          </a:p>
          <a:p>
            <a:pPr algn="l"/>
            <a:r>
              <a:rPr lang="es-EC" sz="2900" dirty="0" smtClean="0">
                <a:solidFill>
                  <a:srgbClr val="000066"/>
                </a:solidFill>
              </a:rPr>
              <a:t>      Costo del Capital Propio Ke,Tmar,CAPM: 15,39%</a:t>
            </a:r>
          </a:p>
          <a:p>
            <a:pPr algn="l"/>
            <a:r>
              <a:rPr lang="es-EC" sz="2900" dirty="0" smtClean="0">
                <a:solidFill>
                  <a:srgbClr val="000066"/>
                </a:solidFill>
              </a:rPr>
              <a:t>      Costo Promedio Ponderado de Capital CPPC,WACC,Ko: 12,31%</a:t>
            </a:r>
          </a:p>
          <a:p>
            <a:pPr algn="l"/>
            <a:endParaRPr lang="es-EC" sz="2900" dirty="0">
              <a:solidFill>
                <a:schemeClr val="tx1"/>
              </a:solidFill>
            </a:endParaRPr>
          </a:p>
          <a:p>
            <a:pPr algn="ctr"/>
            <a:r>
              <a:rPr lang="es-EC" sz="3800" dirty="0" smtClean="0">
                <a:solidFill>
                  <a:srgbClr val="663300"/>
                </a:solidFill>
              </a:rPr>
              <a:t>PAYBACK</a:t>
            </a:r>
          </a:p>
          <a:p>
            <a:pPr algn="ctr"/>
            <a:endParaRPr lang="es-EC" sz="2900" b="1" dirty="0" smtClean="0">
              <a:solidFill>
                <a:schemeClr val="tx1"/>
              </a:solidFill>
            </a:endParaRPr>
          </a:p>
          <a:p>
            <a:pPr algn="l"/>
            <a:r>
              <a:rPr lang="es-ES" sz="2900" dirty="0" smtClean="0">
                <a:solidFill>
                  <a:srgbClr val="000066"/>
                </a:solidFill>
              </a:rPr>
              <a:t>       El </a:t>
            </a:r>
            <a:r>
              <a:rPr lang="es-ES" sz="2900" dirty="0">
                <a:solidFill>
                  <a:srgbClr val="000066"/>
                </a:solidFill>
              </a:rPr>
              <a:t>periodo de recuperación del proyecto con préstamo es 3 años y 85 días </a:t>
            </a:r>
            <a:endParaRPr lang="es-ES" sz="2900" dirty="0" smtClean="0">
              <a:solidFill>
                <a:srgbClr val="000066"/>
              </a:solidFill>
            </a:endParaRPr>
          </a:p>
          <a:p>
            <a:pPr algn="l"/>
            <a:endParaRPr lang="es-EC" sz="2900" dirty="0">
              <a:solidFill>
                <a:srgbClr val="000066"/>
              </a:solidFill>
            </a:endParaRPr>
          </a:p>
          <a:p>
            <a:pPr algn="l"/>
            <a:r>
              <a:rPr lang="es-ES" sz="2900" dirty="0" smtClean="0">
                <a:solidFill>
                  <a:srgbClr val="000066"/>
                </a:solidFill>
              </a:rPr>
              <a:t>       El </a:t>
            </a:r>
            <a:r>
              <a:rPr lang="es-ES" sz="2900" dirty="0">
                <a:solidFill>
                  <a:srgbClr val="000066"/>
                </a:solidFill>
              </a:rPr>
              <a:t>periodo de recuperación del proyecto sin préstamo es 3 años y 208 días</a:t>
            </a:r>
            <a:endParaRPr lang="es-EC" sz="2900" dirty="0">
              <a:solidFill>
                <a:srgbClr val="000066"/>
              </a:solidFill>
            </a:endParaRPr>
          </a:p>
          <a:p>
            <a:pPr algn="l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0" dirty="0">
                <a:solidFill>
                  <a:schemeClr val="tx1"/>
                </a:solidFill>
              </a:rPr>
              <a:t>VAN y TIR = 0 </a:t>
            </a:r>
            <a:endParaRPr lang="es-EC" b="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67536" cy="1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45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37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663300"/>
                </a:solidFill>
              </a:rPr>
              <a:t>Punto de Equilibrio </a:t>
            </a:r>
            <a:endParaRPr lang="es-EC" sz="4000" b="1" dirty="0">
              <a:solidFill>
                <a:srgbClr val="6633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73" y="3429000"/>
            <a:ext cx="69721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2627784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>
                <a:solidFill>
                  <a:srgbClr val="000066"/>
                </a:solidFill>
              </a:rPr>
              <a:t>Para calcular el punto de equilibrio se utilizo la siguiente formula</a:t>
            </a:r>
            <a:r>
              <a:rPr lang="es-EC" sz="2000" dirty="0" smtClean="0">
                <a:solidFill>
                  <a:srgbClr val="000066"/>
                </a:solidFill>
              </a:rPr>
              <a:t>:</a:t>
            </a:r>
            <a:endParaRPr lang="es-EC" sz="2800" dirty="0">
              <a:solidFill>
                <a:srgbClr val="000066"/>
              </a:solidFill>
            </a:endParaRPr>
          </a:p>
          <a:p>
            <a:pPr marL="68580" indent="0" algn="ctr">
              <a:buNone/>
            </a:pPr>
            <a:r>
              <a:rPr lang="es-EC" sz="2000" b="1" i="1" dirty="0">
                <a:solidFill>
                  <a:srgbClr val="000066"/>
                </a:solidFill>
              </a:rPr>
              <a:t>P.E. = </a:t>
            </a:r>
            <a:r>
              <a:rPr lang="es-EC" sz="2000" b="1" i="1" dirty="0" smtClean="0">
                <a:solidFill>
                  <a:srgbClr val="000066"/>
                </a:solidFill>
              </a:rPr>
              <a:t>CF </a:t>
            </a:r>
            <a:r>
              <a:rPr lang="es-EC" sz="2000" b="1" i="1" dirty="0">
                <a:solidFill>
                  <a:srgbClr val="000066"/>
                </a:solidFill>
              </a:rPr>
              <a:t>/(VENTAS – </a:t>
            </a:r>
            <a:r>
              <a:rPr lang="es-EC" sz="2000" b="1" i="1" dirty="0" smtClean="0">
                <a:solidFill>
                  <a:srgbClr val="000066"/>
                </a:solidFill>
              </a:rPr>
              <a:t>CV) </a:t>
            </a:r>
            <a:endParaRPr lang="es-EC" sz="2000" b="1" i="1" dirty="0">
              <a:solidFill>
                <a:srgbClr val="00006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2905081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66"/>
                </a:solidFill>
              </a:rPr>
              <a:t>En base a las ventas:</a:t>
            </a:r>
          </a:p>
        </p:txBody>
      </p:sp>
      <p:pic>
        <p:nvPicPr>
          <p:cNvPr id="7" name="6 Imagen" descr="Costos hundi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208"/>
            <a:ext cx="2185907" cy="1556792"/>
          </a:xfrm>
          <a:prstGeom prst="rect">
            <a:avLst/>
          </a:prstGeom>
        </p:spPr>
      </p:pic>
      <p:sp>
        <p:nvSpPr>
          <p:cNvPr id="13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46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427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663300"/>
                </a:solidFill>
              </a:rPr>
              <a:t>Análisis de Sensibilidad Precio vs TIR y VAN</a:t>
            </a:r>
            <a:endParaRPr lang="es-EC" sz="3200" b="1" dirty="0">
              <a:solidFill>
                <a:srgbClr val="6633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96752"/>
            <a:ext cx="81308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3645075"/>
            <a:ext cx="8134389" cy="25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47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94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b="1" dirty="0" smtClean="0">
                <a:solidFill>
                  <a:srgbClr val="663300"/>
                </a:solidFill>
              </a:rPr>
              <a:t>Análisis </a:t>
            </a:r>
            <a:r>
              <a:rPr lang="es-EC" sz="3600" b="1" dirty="0">
                <a:solidFill>
                  <a:srgbClr val="663300"/>
                </a:solidFill>
              </a:rPr>
              <a:t>de </a:t>
            </a:r>
            <a:r>
              <a:rPr lang="es-EC" sz="3600" b="1" dirty="0" smtClean="0">
                <a:solidFill>
                  <a:srgbClr val="663300"/>
                </a:solidFill>
              </a:rPr>
              <a:t>Sensibilidad Precio </a:t>
            </a:r>
            <a:r>
              <a:rPr lang="es-EC" sz="3600" b="1" dirty="0">
                <a:solidFill>
                  <a:srgbClr val="663300"/>
                </a:solidFill>
              </a:rPr>
              <a:t>vs TIR y </a:t>
            </a:r>
            <a:r>
              <a:rPr lang="es-EC" sz="3600" b="1" dirty="0" smtClean="0">
                <a:solidFill>
                  <a:srgbClr val="663300"/>
                </a:solidFill>
              </a:rPr>
              <a:t>VAN</a:t>
            </a:r>
            <a:br>
              <a:rPr lang="es-EC" sz="3600" b="1" dirty="0" smtClean="0">
                <a:solidFill>
                  <a:srgbClr val="663300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S" sz="2700" b="1" dirty="0">
                <a:solidFill>
                  <a:srgbClr val="663300"/>
                </a:solidFill>
              </a:rPr>
              <a:t>Detalle de Análisis de Sensibilidad </a:t>
            </a:r>
            <a:r>
              <a:rPr lang="es-ES" sz="2700" b="1" dirty="0" smtClean="0">
                <a:solidFill>
                  <a:srgbClr val="663300"/>
                </a:solidFill>
              </a:rPr>
              <a:t>Precio</a:t>
            </a:r>
            <a:br>
              <a:rPr lang="es-ES" sz="2700" b="1" dirty="0" smtClean="0">
                <a:solidFill>
                  <a:srgbClr val="663300"/>
                </a:solidFill>
              </a:rPr>
            </a:br>
            <a:r>
              <a:rPr lang="es-EC" sz="2700" b="1" dirty="0">
                <a:solidFill>
                  <a:schemeClr val="tx1"/>
                </a:solidFill>
              </a:rPr>
              <a:t/>
            </a:r>
            <a:br>
              <a:rPr lang="es-EC" sz="2700" b="1" dirty="0">
                <a:solidFill>
                  <a:schemeClr val="tx1"/>
                </a:solidFill>
              </a:rPr>
            </a:br>
            <a:endParaRPr lang="es-EC" sz="2700" b="1" dirty="0">
              <a:solidFill>
                <a:schemeClr val="tx1"/>
              </a:solidFill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024336" cy="34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48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41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663300"/>
                </a:solidFill>
              </a:rPr>
              <a:t>Análisis de Sensibilidad </a:t>
            </a:r>
            <a:r>
              <a:rPr lang="es-EC" b="1" dirty="0" smtClean="0">
                <a:solidFill>
                  <a:srgbClr val="663300"/>
                </a:solidFill>
              </a:rPr>
              <a:t>Costos de Producción </a:t>
            </a:r>
            <a:r>
              <a:rPr lang="es-EC" b="1" dirty="0">
                <a:solidFill>
                  <a:srgbClr val="663300"/>
                </a:solidFill>
              </a:rPr>
              <a:t>vs TIR y </a:t>
            </a:r>
            <a:r>
              <a:rPr lang="es-EC" b="1" dirty="0" smtClean="0">
                <a:solidFill>
                  <a:srgbClr val="663300"/>
                </a:solidFill>
              </a:rPr>
              <a:t>VAN</a:t>
            </a:r>
            <a:endParaRPr lang="es-EC" b="1" dirty="0">
              <a:solidFill>
                <a:srgbClr val="663300"/>
              </a:solidFill>
            </a:endParaRPr>
          </a:p>
        </p:txBody>
      </p:sp>
      <p:pic>
        <p:nvPicPr>
          <p:cNvPr id="10" name="9 Marcador de contenido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2088232"/>
          </a:xfrm>
          <a:prstGeom prst="rect">
            <a:avLst/>
          </a:prstGeom>
          <a:noFill/>
        </p:spPr>
      </p:pic>
      <p:pic>
        <p:nvPicPr>
          <p:cNvPr id="11" name="10 Marcador de contenido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0352"/>
            <a:ext cx="7776864" cy="2016224"/>
          </a:xfrm>
          <a:prstGeom prst="rect">
            <a:avLst/>
          </a:prstGeom>
          <a:noFill/>
        </p:spPr>
      </p:pic>
      <p:sp>
        <p:nvSpPr>
          <p:cNvPr id="13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49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5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962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47865" y="260648"/>
            <a:ext cx="5802560" cy="670396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>
                <a:solidFill>
                  <a:srgbClr val="663300"/>
                </a:solidFill>
              </a:rPr>
              <a:t>Servicio a Nivel Mundial </a:t>
            </a:r>
            <a:endParaRPr lang="es-EC" sz="4000" dirty="0">
              <a:solidFill>
                <a:srgbClr val="6633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312368" cy="4691063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EC" sz="1900" b="1" dirty="0" smtClean="0">
                <a:solidFill>
                  <a:srgbClr val="000066"/>
                </a:solidFill>
              </a:rPr>
              <a:t>Japón</a:t>
            </a:r>
            <a:r>
              <a:rPr lang="es-EC" sz="1900" dirty="0" smtClean="0">
                <a:solidFill>
                  <a:srgbClr val="000066"/>
                </a:solidFill>
              </a:rPr>
              <a:t>: Tadacopy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1900" b="1" dirty="0" smtClean="0">
                <a:solidFill>
                  <a:srgbClr val="000066"/>
                </a:solidFill>
              </a:rPr>
              <a:t>España</a:t>
            </a:r>
            <a:r>
              <a:rPr lang="es-EC" sz="1900" dirty="0" smtClean="0">
                <a:solidFill>
                  <a:srgbClr val="000066"/>
                </a:solidFill>
              </a:rPr>
              <a:t>: Unimedia </a:t>
            </a:r>
            <a:r>
              <a:rPr lang="es-EC" sz="1900" dirty="0">
                <a:solidFill>
                  <a:srgbClr val="000066"/>
                </a:solidFill>
              </a:rPr>
              <a:t>University Media </a:t>
            </a:r>
            <a:r>
              <a:rPr lang="es-EC" sz="1900" dirty="0" smtClean="0">
                <a:solidFill>
                  <a:srgbClr val="000066"/>
                </a:solidFill>
              </a:rPr>
              <a:t>Group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1900" b="1" dirty="0" smtClean="0">
                <a:solidFill>
                  <a:srgbClr val="000066"/>
                </a:solidFill>
              </a:rPr>
              <a:t>Francia</a:t>
            </a:r>
            <a:r>
              <a:rPr lang="es-EC" sz="1900" dirty="0" smtClean="0">
                <a:solidFill>
                  <a:srgbClr val="000066"/>
                </a:solidFill>
              </a:rPr>
              <a:t>: </a:t>
            </a:r>
            <a:r>
              <a:rPr lang="es-ES" sz="1900" dirty="0" smtClean="0">
                <a:solidFill>
                  <a:srgbClr val="000066"/>
                </a:solidFill>
              </a:rPr>
              <a:t>MesPhotosOffertes</a:t>
            </a:r>
            <a:r>
              <a:rPr lang="es-ES" sz="1900" dirty="0">
                <a:solidFill>
                  <a:srgbClr val="000066"/>
                </a:solidFill>
              </a:rPr>
              <a:t>. </a:t>
            </a:r>
            <a:endParaRPr lang="es-ES" sz="1900" dirty="0" smtClean="0">
              <a:solidFill>
                <a:srgbClr val="000066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900" b="1" dirty="0" smtClean="0">
                <a:solidFill>
                  <a:srgbClr val="000066"/>
                </a:solidFill>
              </a:rPr>
              <a:t>Dinamarca</a:t>
            </a:r>
            <a:r>
              <a:rPr lang="es-ES" sz="1900" dirty="0" smtClean="0">
                <a:solidFill>
                  <a:srgbClr val="000066"/>
                </a:solidFill>
              </a:rPr>
              <a:t>: Ventus Publishing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900" b="1" dirty="0" smtClean="0">
                <a:solidFill>
                  <a:srgbClr val="000066"/>
                </a:solidFill>
              </a:rPr>
              <a:t>USA-Canadá</a:t>
            </a:r>
            <a:r>
              <a:rPr lang="es-ES" sz="1900" dirty="0" smtClean="0">
                <a:solidFill>
                  <a:srgbClr val="000066"/>
                </a:solidFill>
              </a:rPr>
              <a:t>: </a:t>
            </a:r>
            <a:r>
              <a:rPr lang="es-ES" sz="1900" dirty="0">
                <a:solidFill>
                  <a:srgbClr val="000066"/>
                </a:solidFill>
              </a:rPr>
              <a:t>Freeload Press</a:t>
            </a:r>
            <a:r>
              <a:rPr lang="es-ES" sz="1900" dirty="0" smtClean="0">
                <a:solidFill>
                  <a:srgbClr val="000066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900" b="1" dirty="0" smtClean="0">
                <a:solidFill>
                  <a:srgbClr val="000066"/>
                </a:solidFill>
              </a:rPr>
              <a:t>Argentina</a:t>
            </a:r>
            <a:r>
              <a:rPr lang="es-ES" sz="1900" dirty="0" smtClean="0">
                <a:solidFill>
                  <a:srgbClr val="000066"/>
                </a:solidFill>
              </a:rPr>
              <a:t>: </a:t>
            </a:r>
            <a:r>
              <a:rPr lang="es-EC" sz="1900" dirty="0" smtClean="0">
                <a:solidFill>
                  <a:srgbClr val="000066"/>
                </a:solidFill>
              </a:rPr>
              <a:t>CopyFree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1900" b="1" dirty="0" smtClean="0">
                <a:solidFill>
                  <a:srgbClr val="000066"/>
                </a:solidFill>
              </a:rPr>
              <a:t>Chile</a:t>
            </a:r>
            <a:r>
              <a:rPr lang="es-EC" sz="1900" dirty="0" smtClean="0">
                <a:solidFill>
                  <a:srgbClr val="000066"/>
                </a:solidFill>
              </a:rPr>
              <a:t>: Backmedia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1900" b="1" dirty="0" smtClean="0">
                <a:solidFill>
                  <a:srgbClr val="000066"/>
                </a:solidFill>
              </a:rPr>
              <a:t>Uruguay</a:t>
            </a:r>
            <a:r>
              <a:rPr lang="es-EC" sz="1900" dirty="0" smtClean="0">
                <a:solidFill>
                  <a:srgbClr val="000066"/>
                </a:solidFill>
              </a:rPr>
              <a:t>: </a:t>
            </a:r>
            <a:r>
              <a:rPr lang="es-EC" sz="1900" dirty="0">
                <a:solidFill>
                  <a:srgbClr val="000066"/>
                </a:solidFill>
              </a:rPr>
              <a:t>Freevertising. </a:t>
            </a:r>
            <a:endParaRPr lang="es-EC" sz="1900" dirty="0" smtClean="0">
              <a:solidFill>
                <a:srgbClr val="000066"/>
              </a:solidFill>
            </a:endParaRPr>
          </a:p>
          <a:p>
            <a:pPr algn="l"/>
            <a:endParaRPr lang="es-EC" dirty="0">
              <a:solidFill>
                <a:srgbClr val="000066"/>
              </a:solidFill>
            </a:endParaRPr>
          </a:p>
        </p:txBody>
      </p:sp>
      <p:pic>
        <p:nvPicPr>
          <p:cNvPr id="7" name="6 Marcador de contenido" descr="Descripción: alttext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5111750" cy="13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10030"/>
            <a:ext cx="3038475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052326"/>
            <a:ext cx="1447800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55" y="1295718"/>
            <a:ext cx="20193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53" y="2823725"/>
            <a:ext cx="11811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1075690" cy="163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5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-22346" y="6576816"/>
            <a:ext cx="2766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hlinkClick r:id="rId9" action="ppaction://hlinkfile"/>
              </a:rPr>
              <a:t>..\VIDEOS\PUBLICOPIASVIDEO.wmv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99407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663300"/>
                </a:solidFill>
              </a:rPr>
              <a:t>Análisis de Sensibilidad Costos de Producción vs TIR y VAN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177281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663300"/>
                </a:solidFill>
              </a:rPr>
              <a:t>Detalle de Análisis de Sensibilidad Costo de Producción</a:t>
            </a:r>
            <a:r>
              <a:rPr lang="es-ES" dirty="0" smtClean="0">
                <a:solidFill>
                  <a:srgbClr val="663300"/>
                </a:solidFill>
              </a:rPr>
              <a:t>.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09" y="2266026"/>
            <a:ext cx="3438053" cy="35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50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5841" y="6488668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hlinkClick r:id="rId4" action="ppaction://hlinkfile"/>
              </a:rPr>
              <a:t>PubliCopias financiero.xlsx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164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663300"/>
                </a:solidFill>
              </a:rPr>
              <a:t>¿Qué problemas soluciona PubliCopias?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7525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>
                <a:solidFill>
                  <a:srgbClr val="000066"/>
                </a:solidFill>
              </a:rPr>
              <a:t>En las empresas</a:t>
            </a:r>
          </a:p>
          <a:p>
            <a:pPr algn="just"/>
            <a:r>
              <a:rPr lang="es-ES" dirty="0">
                <a:solidFill>
                  <a:srgbClr val="000066"/>
                </a:solidFill>
              </a:rPr>
              <a:t> </a:t>
            </a:r>
            <a:endParaRPr lang="es-EC" dirty="0">
              <a:solidFill>
                <a:srgbClr val="000066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dirty="0" smtClean="0">
                <a:solidFill>
                  <a:srgbClr val="000066"/>
                </a:solidFill>
              </a:rPr>
              <a:t> </a:t>
            </a:r>
            <a:r>
              <a:rPr lang="es-ES" b="1" dirty="0" smtClean="0">
                <a:solidFill>
                  <a:srgbClr val="000066"/>
                </a:solidFill>
              </a:rPr>
              <a:t>Métodos </a:t>
            </a:r>
            <a:r>
              <a:rPr lang="es-ES" b="1" dirty="0">
                <a:solidFill>
                  <a:srgbClr val="000066"/>
                </a:solidFill>
              </a:rPr>
              <a:t>de BTL </a:t>
            </a:r>
            <a:r>
              <a:rPr lang="es-ES" dirty="0">
                <a:solidFill>
                  <a:srgbClr val="000066"/>
                </a:solidFill>
              </a:rPr>
              <a:t>(Below The Line)  para acceder al mercado joven de una manera diferente</a:t>
            </a:r>
            <a:r>
              <a:rPr lang="es-ES" dirty="0" smtClean="0">
                <a:solidFill>
                  <a:srgbClr val="000066"/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s-EC" dirty="0">
              <a:solidFill>
                <a:srgbClr val="000066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66"/>
                </a:solidFill>
              </a:rPr>
              <a:t>Costo</a:t>
            </a:r>
            <a:r>
              <a:rPr lang="es-ES" dirty="0" smtClean="0">
                <a:solidFill>
                  <a:srgbClr val="000066"/>
                </a:solidFill>
              </a:rPr>
              <a:t> </a:t>
            </a:r>
            <a:r>
              <a:rPr lang="es-ES" dirty="0">
                <a:solidFill>
                  <a:srgbClr val="000066"/>
                </a:solidFill>
              </a:rPr>
              <a:t>de acceder por otros medios de comunicación</a:t>
            </a:r>
            <a:r>
              <a:rPr lang="es-ES" dirty="0" smtClean="0">
                <a:solidFill>
                  <a:srgbClr val="000066"/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s-EC" dirty="0">
              <a:solidFill>
                <a:srgbClr val="000066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0066"/>
                </a:solidFill>
              </a:rPr>
              <a:t>Ingresar</a:t>
            </a:r>
            <a:r>
              <a:rPr lang="es-ES" dirty="0" smtClean="0">
                <a:solidFill>
                  <a:srgbClr val="000066"/>
                </a:solidFill>
              </a:rPr>
              <a:t> </a:t>
            </a:r>
            <a:r>
              <a:rPr lang="es-ES" dirty="0">
                <a:solidFill>
                  <a:srgbClr val="000066"/>
                </a:solidFill>
              </a:rPr>
              <a:t>en la </a:t>
            </a:r>
            <a:r>
              <a:rPr lang="es-ES" b="1" dirty="0">
                <a:solidFill>
                  <a:srgbClr val="000066"/>
                </a:solidFill>
              </a:rPr>
              <a:t>mente</a:t>
            </a:r>
            <a:r>
              <a:rPr lang="es-ES" dirty="0">
                <a:solidFill>
                  <a:srgbClr val="000066"/>
                </a:solidFill>
              </a:rPr>
              <a:t> del consumidor de manera indirecta.</a:t>
            </a:r>
            <a:endParaRPr lang="es-EC" dirty="0">
              <a:solidFill>
                <a:srgbClr val="000066"/>
              </a:solidFill>
            </a:endParaRPr>
          </a:p>
          <a:p>
            <a:pPr marL="0" indent="0"/>
            <a:r>
              <a:rPr lang="es-ES" dirty="0">
                <a:solidFill>
                  <a:srgbClr val="000066"/>
                </a:solidFill>
              </a:rPr>
              <a:t> </a:t>
            </a:r>
            <a:endParaRPr lang="es-EC" dirty="0">
              <a:solidFill>
                <a:srgbClr val="000066"/>
              </a:solidFill>
            </a:endParaRPr>
          </a:p>
          <a:p>
            <a:endParaRPr lang="es-EC" dirty="0">
              <a:solidFill>
                <a:srgbClr val="000066"/>
              </a:solidFill>
            </a:endParaRPr>
          </a:p>
          <a:p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259228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EC" sz="2200" dirty="0" smtClean="0">
                <a:solidFill>
                  <a:srgbClr val="000066"/>
                </a:solidFill>
              </a:rPr>
              <a:t>En los estudiantes</a:t>
            </a:r>
          </a:p>
          <a:p>
            <a:pPr algn="just">
              <a:lnSpc>
                <a:spcPct val="80000"/>
              </a:lnSpc>
            </a:pPr>
            <a:endParaRPr lang="es-EC" sz="2200" dirty="0" smtClean="0">
              <a:solidFill>
                <a:srgbClr val="000066"/>
              </a:solidFill>
            </a:endParaRPr>
          </a:p>
          <a:p>
            <a:pPr lvl="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Continuo </a:t>
            </a:r>
            <a:r>
              <a:rPr lang="es-ES" sz="2000" b="1" dirty="0">
                <a:solidFill>
                  <a:srgbClr val="000066"/>
                </a:solidFill>
              </a:rPr>
              <a:t>gasto en </a:t>
            </a:r>
            <a:r>
              <a:rPr lang="es-ES" sz="2000" b="1" dirty="0" smtClean="0">
                <a:solidFill>
                  <a:srgbClr val="000066"/>
                </a:solidFill>
              </a:rPr>
              <a:t>fotocopias </a:t>
            </a:r>
            <a:r>
              <a:rPr lang="es-ES" sz="2000" dirty="0">
                <a:solidFill>
                  <a:srgbClr val="000066"/>
                </a:solidFill>
              </a:rPr>
              <a:t>por parte de estudiantes universitarios. </a:t>
            </a:r>
          </a:p>
          <a:p>
            <a:pPr algn="just">
              <a:lnSpc>
                <a:spcPct val="80000"/>
              </a:lnSpc>
            </a:pPr>
            <a:endParaRPr lang="es-EC" sz="2200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29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Soluci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73016"/>
            <a:ext cx="1944998" cy="201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784" y="62068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51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5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663300"/>
                </a:solidFill>
              </a:rPr>
              <a:t>¿Se debe </a:t>
            </a:r>
            <a:r>
              <a:rPr lang="es-ES" sz="4000" b="1" dirty="0" smtClean="0">
                <a:solidFill>
                  <a:srgbClr val="663300"/>
                </a:solidFill>
              </a:rPr>
              <a:t>aplicar el proyecto?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es-ES" sz="9600" dirty="0" smtClean="0">
                <a:solidFill>
                  <a:schemeClr val="tx1"/>
                </a:solidFill>
              </a:rPr>
              <a:t>                          </a:t>
            </a:r>
            <a:r>
              <a:rPr lang="es-ES" sz="9600" b="1" dirty="0" smtClean="0">
                <a:solidFill>
                  <a:srgbClr val="663300"/>
                </a:solidFill>
              </a:rPr>
              <a:t>SI</a:t>
            </a:r>
            <a:endParaRPr lang="es-ES" sz="9600" b="1" dirty="0">
              <a:solidFill>
                <a:srgbClr val="663300"/>
              </a:solidFill>
            </a:endParaRPr>
          </a:p>
          <a:p>
            <a:pPr algn="just">
              <a:defRPr/>
            </a:pPr>
            <a:endParaRPr lang="es-ES" sz="96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sz="9600" dirty="0" smtClean="0">
                <a:solidFill>
                  <a:srgbClr val="000066"/>
                </a:solidFill>
              </a:rPr>
              <a:t>Esta </a:t>
            </a:r>
            <a:r>
              <a:rPr lang="es-ES" sz="9600" dirty="0">
                <a:solidFill>
                  <a:srgbClr val="000066"/>
                </a:solidFill>
              </a:rPr>
              <a:t>es una idea </a:t>
            </a:r>
            <a:r>
              <a:rPr lang="es-ES" sz="9600" b="1" dirty="0">
                <a:solidFill>
                  <a:srgbClr val="000066"/>
                </a:solidFill>
              </a:rPr>
              <a:t>innovadora</a:t>
            </a:r>
            <a:r>
              <a:rPr lang="es-ES" sz="9600" dirty="0">
                <a:solidFill>
                  <a:srgbClr val="000066"/>
                </a:solidFill>
              </a:rPr>
              <a:t> la</a:t>
            </a: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forma de ofrecer publicidad </a:t>
            </a: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mediante fotocopias</a:t>
            </a:r>
            <a:r>
              <a:rPr lang="es-ES" sz="9600" dirty="0" smtClean="0">
                <a:solidFill>
                  <a:srgbClr val="000066"/>
                </a:solidFill>
              </a:rPr>
              <a:t>.</a:t>
            </a:r>
          </a:p>
          <a:p>
            <a:pPr algn="just">
              <a:defRPr/>
            </a:pPr>
            <a:r>
              <a:rPr lang="es-ES" sz="9600" dirty="0" smtClean="0">
                <a:solidFill>
                  <a:srgbClr val="000066"/>
                </a:solidFill>
              </a:rPr>
              <a:t> </a:t>
            </a:r>
            <a:endParaRPr lang="es-ES" sz="96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Este tipo de proyecto es factible</a:t>
            </a: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para organizaciones que desean</a:t>
            </a: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expandir su campo publicitario, es un</a:t>
            </a:r>
          </a:p>
          <a:p>
            <a:pPr algn="just">
              <a:defRPr/>
            </a:pPr>
            <a:r>
              <a:rPr lang="es-ES" sz="9600" dirty="0">
                <a:solidFill>
                  <a:srgbClr val="000066"/>
                </a:solidFill>
              </a:rPr>
              <a:t>servicio publicitario de difusión masiva.</a:t>
            </a:r>
          </a:p>
          <a:p>
            <a:endParaRPr lang="es-EC" dirty="0"/>
          </a:p>
        </p:txBody>
      </p:sp>
      <p:pic>
        <p:nvPicPr>
          <p:cNvPr id="4" name="3 Imagen" descr="innovacion-met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275351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52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pic>
        <p:nvPicPr>
          <p:cNvPr id="12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85446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04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06" y="764704"/>
            <a:ext cx="2319401" cy="23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663300"/>
                </a:solidFill>
              </a:rPr>
              <a:t>CONCLUSIONES Y RECOMENDACIONES</a:t>
            </a:r>
            <a:endParaRPr lang="es-EC" sz="3200" b="1" dirty="0">
              <a:solidFill>
                <a:srgbClr val="6633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" sz="2400" dirty="0">
                <a:solidFill>
                  <a:srgbClr val="000066"/>
                </a:solidFill>
              </a:rPr>
              <a:t>F</a:t>
            </a:r>
            <a:r>
              <a:rPr lang="es-ES" sz="2400" dirty="0" smtClean="0">
                <a:solidFill>
                  <a:srgbClr val="000066"/>
                </a:solidFill>
              </a:rPr>
              <a:t>ormar </a:t>
            </a:r>
            <a:r>
              <a:rPr lang="es-ES" sz="2400" dirty="0">
                <a:solidFill>
                  <a:srgbClr val="000066"/>
                </a:solidFill>
              </a:rPr>
              <a:t>alianzas y fuertes lazos de compromiso entre PubliCopias y sus clientes. </a:t>
            </a:r>
            <a:endParaRPr lang="es-ES" sz="2400" dirty="0" smtClean="0">
              <a:solidFill>
                <a:srgbClr val="000066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400" dirty="0">
                <a:solidFill>
                  <a:srgbClr val="000066"/>
                </a:solidFill>
              </a:rPr>
              <a:t>N</a:t>
            </a:r>
            <a:r>
              <a:rPr lang="es-ES" sz="2400" dirty="0" smtClean="0">
                <a:solidFill>
                  <a:srgbClr val="000066"/>
                </a:solidFill>
              </a:rPr>
              <a:t>ecesidad </a:t>
            </a:r>
            <a:r>
              <a:rPr lang="es-ES" sz="2400" dirty="0">
                <a:solidFill>
                  <a:srgbClr val="000066"/>
                </a:solidFill>
              </a:rPr>
              <a:t>de contactos y relaciones empresariales para exponer nuestro </a:t>
            </a:r>
            <a:r>
              <a:rPr lang="es-ES" sz="2400" dirty="0" smtClean="0">
                <a:solidFill>
                  <a:srgbClr val="000066"/>
                </a:solidFill>
              </a:rPr>
              <a:t>servicio.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400" dirty="0">
                <a:solidFill>
                  <a:srgbClr val="000066"/>
                </a:solidFill>
              </a:rPr>
              <a:t>Asegurar el compromiso de trabajo con la imprenta asociada para mantener relaciones prosperas de </a:t>
            </a:r>
            <a:r>
              <a:rPr lang="es-ES" sz="2400" dirty="0" smtClean="0">
                <a:solidFill>
                  <a:srgbClr val="000066"/>
                </a:solidFill>
              </a:rPr>
              <a:t>labores.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Controlar el limite máximo de copias a los estudiantes universitarios.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400" dirty="0">
                <a:solidFill>
                  <a:srgbClr val="000066"/>
                </a:solidFill>
              </a:rPr>
              <a:t>Mantener acuerdos de </a:t>
            </a:r>
            <a:r>
              <a:rPr lang="es-ES" sz="2400" dirty="0" smtClean="0">
                <a:solidFill>
                  <a:srgbClr val="000066"/>
                </a:solidFill>
              </a:rPr>
              <a:t>precios</a:t>
            </a:r>
            <a:r>
              <a:rPr lang="es-ES" sz="2400" dirty="0">
                <a:solidFill>
                  <a:srgbClr val="000066"/>
                </a:solidFill>
              </a:rPr>
              <a:t>.</a:t>
            </a:r>
            <a:endParaRPr lang="es-EC" sz="2400" dirty="0">
              <a:solidFill>
                <a:srgbClr val="000066"/>
              </a:solidFill>
            </a:endParaRPr>
          </a:p>
        </p:txBody>
      </p:sp>
      <p:pic>
        <p:nvPicPr>
          <p:cNvPr id="8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25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53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968" y="97870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83768" y="497798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PUBLICOPIAS.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“Un </a:t>
            </a:r>
            <a:r>
              <a:rPr lang="es-ES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paso </a:t>
            </a:r>
            <a:r>
              <a:rPr lang="es-ES" sz="36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adelante</a:t>
            </a:r>
            <a:r>
              <a:rPr lang="es-ES" sz="4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s-ES" sz="40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index_r35_c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48" y="134268"/>
            <a:ext cx="1257300" cy="1206500"/>
          </a:xfrm>
          <a:prstGeom prst="rect">
            <a:avLst/>
          </a:prstGeom>
          <a:noFill/>
        </p:spPr>
      </p:pic>
      <p:pic>
        <p:nvPicPr>
          <p:cNvPr id="7" name="6 Imagen" descr="LogoFen_Sel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06" y="142861"/>
            <a:ext cx="14756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Marcador de contenid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99718"/>
            <a:ext cx="2448272" cy="2448272"/>
          </a:xfrm>
          <a:prstGeom prst="rect">
            <a:avLst/>
          </a:prstGeom>
        </p:spPr>
      </p:pic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47184" y="6375728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54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C" sz="4000" b="1" dirty="0" smtClean="0">
                <a:solidFill>
                  <a:srgbClr val="996633"/>
                </a:solidFill>
              </a:rPr>
              <a:t>     </a:t>
            </a:r>
            <a:r>
              <a:rPr lang="es-EC" sz="4000" b="1" dirty="0" smtClean="0">
                <a:solidFill>
                  <a:srgbClr val="663300"/>
                </a:solidFill>
              </a:rPr>
              <a:t>Problemas                </a:t>
            </a:r>
            <a:r>
              <a:rPr lang="es-EC" sz="4000" b="1" dirty="0" smtClean="0">
                <a:solidFill>
                  <a:srgbClr val="996633"/>
                </a:solidFill>
              </a:rPr>
              <a:t>     </a:t>
            </a:r>
            <a:r>
              <a:rPr lang="es-EC" sz="4000" b="1" dirty="0" smtClean="0">
                <a:solidFill>
                  <a:srgbClr val="663300"/>
                </a:solidFill>
              </a:rPr>
              <a:t>Oportunidades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Estudiantes universitarios </a:t>
            </a:r>
            <a:r>
              <a:rPr lang="es-EC" sz="2400" b="1" dirty="0" smtClean="0">
                <a:solidFill>
                  <a:srgbClr val="000066"/>
                </a:solidFill>
              </a:rPr>
              <a:t>no deseen </a:t>
            </a:r>
            <a:r>
              <a:rPr lang="es-EC" sz="2400" dirty="0" smtClean="0">
                <a:solidFill>
                  <a:srgbClr val="000066"/>
                </a:solidFill>
              </a:rPr>
              <a:t>fotocopias gratuitas que contengan publicidad.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C" sz="2400" dirty="0" smtClean="0">
              <a:solidFill>
                <a:srgbClr val="000066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00066"/>
                </a:solidFill>
              </a:rPr>
              <a:t>Aceptación</a:t>
            </a:r>
            <a:r>
              <a:rPr lang="es-EC" sz="2400" dirty="0" smtClean="0">
                <a:solidFill>
                  <a:srgbClr val="000066"/>
                </a:solidFill>
              </a:rPr>
              <a:t> del servicio ante las empresas.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C" sz="2400" dirty="0" smtClean="0">
              <a:solidFill>
                <a:srgbClr val="000066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00066"/>
                </a:solidFill>
              </a:rPr>
              <a:t>Costos </a:t>
            </a:r>
            <a:r>
              <a:rPr lang="es-EC" sz="2400" dirty="0" smtClean="0">
                <a:solidFill>
                  <a:srgbClr val="000066"/>
                </a:solidFill>
              </a:rPr>
              <a:t>operativos elevados</a:t>
            </a:r>
            <a:endParaRPr lang="es-EC" sz="2400" dirty="0">
              <a:solidFill>
                <a:srgbClr val="000066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C" sz="2400" dirty="0" smtClean="0">
                <a:solidFill>
                  <a:srgbClr val="000066"/>
                </a:solidFill>
              </a:rPr>
              <a:t>Revolucionar </a:t>
            </a:r>
            <a:r>
              <a:rPr lang="es-EC" sz="2400" b="1" dirty="0" smtClean="0">
                <a:solidFill>
                  <a:srgbClr val="000066"/>
                </a:solidFill>
              </a:rPr>
              <a:t>hábitos sociales</a:t>
            </a:r>
            <a:r>
              <a:rPr lang="es-EC" sz="2400" dirty="0" smtClean="0">
                <a:solidFill>
                  <a:srgbClr val="000066"/>
                </a:solidFill>
              </a:rPr>
              <a:t> mediante publicidad</a:t>
            </a:r>
          </a:p>
          <a:p>
            <a:pPr algn="l">
              <a:buFont typeface="Arial" pitchFamily="34" charset="0"/>
              <a:buChar char="•"/>
            </a:pPr>
            <a:endParaRPr lang="es-EC" sz="2400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400" b="1" dirty="0">
                <a:solidFill>
                  <a:srgbClr val="000066"/>
                </a:solidFill>
              </a:rPr>
              <a:t>B</a:t>
            </a:r>
            <a:r>
              <a:rPr lang="es-ES" sz="2400" b="1" dirty="0" smtClean="0">
                <a:solidFill>
                  <a:srgbClr val="000066"/>
                </a:solidFill>
              </a:rPr>
              <a:t>eneficios </a:t>
            </a:r>
            <a:r>
              <a:rPr lang="es-ES" sz="2400" dirty="0">
                <a:solidFill>
                  <a:srgbClr val="000066"/>
                </a:solidFill>
              </a:rPr>
              <a:t>y novedades que surgen en el mercado a través de la </a:t>
            </a:r>
            <a:r>
              <a:rPr lang="es-ES" sz="2400" dirty="0" smtClean="0">
                <a:solidFill>
                  <a:srgbClr val="000066"/>
                </a:solidFill>
              </a:rPr>
              <a:t>publicidad</a:t>
            </a:r>
          </a:p>
          <a:p>
            <a:pPr algn="l">
              <a:buFont typeface="Arial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66"/>
                </a:solidFill>
              </a:rPr>
              <a:t>Responsabilidad  social</a:t>
            </a:r>
            <a:r>
              <a:rPr lang="es-ES" sz="2400" dirty="0" smtClean="0">
                <a:solidFill>
                  <a:srgbClr val="000066"/>
                </a:solidFill>
              </a:rPr>
              <a:t>.</a:t>
            </a:r>
            <a:endParaRPr lang="es-EC" sz="2400" dirty="0">
              <a:solidFill>
                <a:srgbClr val="000066"/>
              </a:solidFill>
            </a:endParaRP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0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6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663300"/>
                </a:solidFill>
              </a:rPr>
              <a:t>Análisis </a:t>
            </a:r>
            <a:r>
              <a:rPr lang="es-ES" sz="4000" b="1" dirty="0" smtClean="0">
                <a:solidFill>
                  <a:srgbClr val="663300"/>
                </a:solidFill>
              </a:rPr>
              <a:t>Institucional</a:t>
            </a:r>
            <a:endParaRPr lang="es-EC" sz="4000" b="1" dirty="0">
              <a:solidFill>
                <a:srgbClr val="6633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663300"/>
                </a:solidFill>
              </a:rPr>
              <a:t>Razón </a:t>
            </a:r>
            <a:r>
              <a:rPr lang="es-ES" dirty="0" smtClean="0">
                <a:solidFill>
                  <a:srgbClr val="663300"/>
                </a:solidFill>
              </a:rPr>
              <a:t>Social</a:t>
            </a:r>
            <a:endParaRPr lang="es-EC" dirty="0">
              <a:solidFill>
                <a:srgbClr val="6633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rgbClr val="000066"/>
                </a:solidFill>
              </a:rPr>
              <a:t>PubliCopias </a:t>
            </a:r>
            <a:r>
              <a:rPr lang="es-ES" dirty="0">
                <a:solidFill>
                  <a:srgbClr val="000066"/>
                </a:solidFill>
              </a:rPr>
              <a:t>S.A</a:t>
            </a:r>
            <a:r>
              <a:rPr lang="es-ES" dirty="0" smtClean="0">
                <a:solidFill>
                  <a:srgbClr val="000066"/>
                </a:solidFill>
              </a:rPr>
              <a:t>.</a:t>
            </a:r>
            <a:endParaRPr lang="es-EC" dirty="0">
              <a:solidFill>
                <a:srgbClr val="000066"/>
              </a:solidFill>
            </a:endParaRPr>
          </a:p>
          <a:p>
            <a:pPr algn="l"/>
            <a:r>
              <a:rPr lang="es-ES" dirty="0" smtClean="0">
                <a:solidFill>
                  <a:srgbClr val="000066"/>
                </a:solidFill>
              </a:rPr>
              <a:t>     Este </a:t>
            </a:r>
            <a:r>
              <a:rPr lang="es-ES" dirty="0">
                <a:solidFill>
                  <a:srgbClr val="000066"/>
                </a:solidFill>
              </a:rPr>
              <a:t>nombre se deriva de </a:t>
            </a:r>
            <a:r>
              <a:rPr lang="es-ES" dirty="0" smtClean="0">
                <a:solidFill>
                  <a:srgbClr val="000066"/>
                </a:solidFill>
              </a:rPr>
              <a:t>dos palabras:</a:t>
            </a:r>
          </a:p>
          <a:p>
            <a:pPr algn="l"/>
            <a:r>
              <a:rPr lang="es-ES" dirty="0" smtClean="0">
                <a:solidFill>
                  <a:srgbClr val="000066"/>
                </a:solidFill>
              </a:rPr>
              <a:t>     Publi </a:t>
            </a:r>
            <a:r>
              <a:rPr lang="es-ES" dirty="0">
                <a:solidFill>
                  <a:srgbClr val="000066"/>
                </a:solidFill>
              </a:rPr>
              <a:t>= Publicidad </a:t>
            </a:r>
            <a:r>
              <a:rPr lang="es-ES" dirty="0" smtClean="0">
                <a:solidFill>
                  <a:srgbClr val="000066"/>
                </a:solidFill>
              </a:rPr>
              <a:t>y</a:t>
            </a:r>
          </a:p>
          <a:p>
            <a:pPr algn="l"/>
            <a:r>
              <a:rPr lang="es-ES" dirty="0" smtClean="0">
                <a:solidFill>
                  <a:srgbClr val="000066"/>
                </a:solidFill>
              </a:rPr>
              <a:t>     </a:t>
            </a:r>
            <a:r>
              <a:rPr lang="es-ES" dirty="0">
                <a:solidFill>
                  <a:srgbClr val="000066"/>
                </a:solidFill>
              </a:rPr>
              <a:t>Copias = Copias</a:t>
            </a:r>
            <a:r>
              <a:rPr lang="es-ES" dirty="0" smtClean="0">
                <a:solidFill>
                  <a:srgbClr val="000066"/>
                </a:solidFill>
              </a:rPr>
              <a:t>.</a:t>
            </a:r>
          </a:p>
          <a:p>
            <a:pPr algn="l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rgbClr val="663300"/>
                </a:solidFill>
              </a:rPr>
              <a:t>Slogan</a:t>
            </a:r>
            <a:endParaRPr lang="es-EC" b="1" dirty="0">
              <a:solidFill>
                <a:srgbClr val="663300"/>
              </a:solidFill>
            </a:endParaRPr>
          </a:p>
          <a:p>
            <a:pPr algn="ctr"/>
            <a:r>
              <a:rPr lang="es-ES" dirty="0">
                <a:solidFill>
                  <a:srgbClr val="000066"/>
                </a:solidFill>
              </a:rPr>
              <a:t>“Un paso adelante”.</a:t>
            </a:r>
            <a:endParaRPr lang="es-EC" dirty="0">
              <a:solidFill>
                <a:srgbClr val="000066"/>
              </a:solidFill>
            </a:endParaRPr>
          </a:p>
          <a:p>
            <a:pPr algn="l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663300"/>
                </a:solidFill>
              </a:rPr>
              <a:t>Logotipo</a:t>
            </a:r>
            <a:endParaRPr lang="es-EC" dirty="0">
              <a:solidFill>
                <a:srgbClr val="663300"/>
              </a:solidFill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61" y="2174875"/>
            <a:ext cx="2955302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7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8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996633"/>
                </a:solidFill>
              </a:rPr>
              <a:t>¿Qué es PubliCopias?</a:t>
            </a:r>
            <a:endParaRPr lang="es-EC" sz="4000" b="1" dirty="0">
              <a:solidFill>
                <a:srgbClr val="996633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000066"/>
                </a:solidFill>
              </a:rPr>
              <a:t>”</a:t>
            </a:r>
            <a:r>
              <a:rPr lang="es-ES" sz="2400" dirty="0">
                <a:solidFill>
                  <a:srgbClr val="000066"/>
                </a:solidFill>
              </a:rPr>
              <a:t>P</a:t>
            </a:r>
            <a:r>
              <a:rPr lang="es-ES" sz="2400" dirty="0" smtClean="0">
                <a:solidFill>
                  <a:srgbClr val="000066"/>
                </a:solidFill>
              </a:rPr>
              <a:t>ubliCopias</a:t>
            </a:r>
            <a:r>
              <a:rPr lang="es-ES" sz="2400" dirty="0">
                <a:solidFill>
                  <a:srgbClr val="000066"/>
                </a:solidFill>
              </a:rPr>
              <a:t>” es una empresa</a:t>
            </a:r>
          </a:p>
          <a:p>
            <a:r>
              <a:rPr lang="es-ES" sz="2400" dirty="0">
                <a:solidFill>
                  <a:srgbClr val="000066"/>
                </a:solidFill>
              </a:rPr>
              <a:t> que brinda servicio de </a:t>
            </a:r>
            <a:r>
              <a:rPr lang="es-ES" sz="2400" b="1" dirty="0">
                <a:solidFill>
                  <a:srgbClr val="000066"/>
                </a:solidFill>
              </a:rPr>
              <a:t>difusión </a:t>
            </a:r>
          </a:p>
          <a:p>
            <a:r>
              <a:rPr lang="es-ES" sz="2400" b="1" dirty="0">
                <a:solidFill>
                  <a:srgbClr val="000066"/>
                </a:solidFill>
              </a:rPr>
              <a:t>publicitaria</a:t>
            </a:r>
            <a:r>
              <a:rPr lang="es-ES" sz="2400" dirty="0">
                <a:solidFill>
                  <a:srgbClr val="000066"/>
                </a:solidFill>
              </a:rPr>
              <a:t> a organizaciones</a:t>
            </a:r>
          </a:p>
          <a:p>
            <a:r>
              <a:rPr lang="es-ES" sz="2400" dirty="0">
                <a:solidFill>
                  <a:srgbClr val="000066"/>
                </a:solidFill>
              </a:rPr>
              <a:t> mediante </a:t>
            </a:r>
            <a:r>
              <a:rPr lang="es-ES" sz="2400" dirty="0" smtClean="0">
                <a:solidFill>
                  <a:srgbClr val="000066"/>
                </a:solidFill>
              </a:rPr>
              <a:t>fotocopias gratuitas</a:t>
            </a:r>
            <a:endParaRPr lang="es-ES" sz="2400" dirty="0">
              <a:solidFill>
                <a:srgbClr val="000066"/>
              </a:solidFill>
            </a:endParaRPr>
          </a:p>
          <a:p>
            <a:r>
              <a:rPr lang="es-ES" sz="2400" dirty="0">
                <a:solidFill>
                  <a:srgbClr val="000066"/>
                </a:solidFill>
              </a:rPr>
              <a:t> en centros de </a:t>
            </a:r>
          </a:p>
          <a:p>
            <a:r>
              <a:rPr lang="es-ES" sz="2400" dirty="0">
                <a:solidFill>
                  <a:srgbClr val="000066"/>
                </a:solidFill>
              </a:rPr>
              <a:t>educación superior.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>
                <a:solidFill>
                  <a:srgbClr val="000066"/>
                </a:solidFill>
              </a:rPr>
              <a:t>También ayuda al estudiante </a:t>
            </a:r>
            <a:r>
              <a:rPr lang="es-ES" sz="2400" dirty="0" smtClean="0">
                <a:solidFill>
                  <a:srgbClr val="000066"/>
                </a:solidFill>
              </a:rPr>
              <a:t>                           El </a:t>
            </a:r>
            <a:r>
              <a:rPr lang="es-ES" sz="2400" b="1" dirty="0">
                <a:solidFill>
                  <a:srgbClr val="000066"/>
                </a:solidFill>
              </a:rPr>
              <a:t>tipo de publicidad</a:t>
            </a:r>
            <a:endParaRPr lang="es-ES" sz="2400" dirty="0">
              <a:solidFill>
                <a:srgbClr val="000066"/>
              </a:solidFill>
            </a:endParaRPr>
          </a:p>
          <a:p>
            <a:pPr algn="just"/>
            <a:r>
              <a:rPr lang="es-ES" sz="2400" dirty="0">
                <a:solidFill>
                  <a:srgbClr val="000066"/>
                </a:solidFill>
              </a:rPr>
              <a:t> universitario reducir su </a:t>
            </a:r>
            <a:r>
              <a:rPr lang="es-ES" sz="2400" dirty="0" smtClean="0">
                <a:solidFill>
                  <a:srgbClr val="000066"/>
                </a:solidFill>
              </a:rPr>
              <a:t>gasto                           ofrecida </a:t>
            </a:r>
            <a:r>
              <a:rPr lang="es-ES" sz="2400" dirty="0">
                <a:solidFill>
                  <a:srgbClr val="000066"/>
                </a:solidFill>
              </a:rPr>
              <a:t>por nuestra</a:t>
            </a:r>
            <a:endParaRPr lang="es-ES" sz="2400" dirty="0" smtClean="0">
              <a:solidFill>
                <a:srgbClr val="000066"/>
              </a:solidFill>
            </a:endParaRPr>
          </a:p>
          <a:p>
            <a:pPr lvl="0" algn="just"/>
            <a:r>
              <a:rPr lang="es-ES" sz="2400" dirty="0">
                <a:solidFill>
                  <a:srgbClr val="000066"/>
                </a:solidFill>
              </a:rPr>
              <a:t> </a:t>
            </a:r>
            <a:r>
              <a:rPr lang="es-ES" sz="2400" dirty="0" smtClean="0">
                <a:solidFill>
                  <a:srgbClr val="000066"/>
                </a:solidFill>
              </a:rPr>
              <a:t> en material fotocopiable</a:t>
            </a:r>
            <a:r>
              <a:rPr lang="es-ES" sz="2400" dirty="0">
                <a:solidFill>
                  <a:srgbClr val="000066"/>
                </a:solidFill>
              </a:rPr>
              <a:t>. </a:t>
            </a:r>
            <a:r>
              <a:rPr lang="es-ES" sz="2400" dirty="0" smtClean="0">
                <a:solidFill>
                  <a:srgbClr val="000066"/>
                </a:solidFill>
              </a:rPr>
              <a:t>                                empresa </a:t>
            </a:r>
            <a:r>
              <a:rPr lang="es-ES" sz="2400" dirty="0">
                <a:solidFill>
                  <a:srgbClr val="000066"/>
                </a:solidFill>
              </a:rPr>
              <a:t>es </a:t>
            </a:r>
            <a:r>
              <a:rPr lang="es-ES" sz="2400" b="1" dirty="0" smtClean="0">
                <a:solidFill>
                  <a:srgbClr val="000066"/>
                </a:solidFill>
              </a:rPr>
              <a:t>BTL.</a:t>
            </a:r>
            <a:r>
              <a:rPr lang="es-ES" sz="2400" dirty="0" smtClean="0">
                <a:solidFill>
                  <a:srgbClr val="000066"/>
                </a:solidFill>
              </a:rPr>
              <a:t> </a:t>
            </a:r>
            <a:endParaRPr lang="en-US" sz="2400" dirty="0">
              <a:solidFill>
                <a:srgbClr val="000066"/>
              </a:solidFill>
            </a:endParaRPr>
          </a:p>
          <a:p>
            <a:pPr lvl="0"/>
            <a:endParaRPr lang="en-US" sz="2400" dirty="0">
              <a:solidFill>
                <a:srgbClr val="000066"/>
              </a:solidFill>
            </a:endParaRPr>
          </a:p>
          <a:p>
            <a:endParaRPr lang="es-EC" sz="2400" dirty="0"/>
          </a:p>
        </p:txBody>
      </p:sp>
      <p:pic>
        <p:nvPicPr>
          <p:cNvPr id="9" name="8 Imagen" descr="copias gra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2456326" cy="2079795"/>
          </a:xfrm>
          <a:prstGeom prst="rect">
            <a:avLst/>
          </a:prstGeom>
        </p:spPr>
      </p:pic>
      <p:pic>
        <p:nvPicPr>
          <p:cNvPr id="5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2507" y="63592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8</a:t>
            </a:fld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r" rtl="0">
              <a:spcBef>
                <a:spcPct val="0"/>
              </a:spcBef>
            </a:pPr>
            <a:r>
              <a:rPr lang="es-ES" sz="2400" b="1" dirty="0">
                <a:solidFill>
                  <a:srgbClr val="996633"/>
                </a:solidFill>
              </a:rPr>
              <a:t>Macro-Segmentación</a:t>
            </a:r>
            <a:r>
              <a:rPr lang="es-EC" sz="2400" dirty="0">
                <a:solidFill>
                  <a:srgbClr val="996633"/>
                </a:solidFill>
              </a:rPr>
              <a:t/>
            </a:r>
            <a:br>
              <a:rPr lang="es-EC" sz="2400" dirty="0">
                <a:solidFill>
                  <a:srgbClr val="996633"/>
                </a:solidFill>
              </a:rPr>
            </a:br>
            <a:endParaRPr lang="es-EC" sz="2400" dirty="0">
              <a:solidFill>
                <a:srgbClr val="996633"/>
              </a:solidFill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C" sz="3400" b="1" dirty="0">
                <a:solidFill>
                  <a:srgbClr val="996633"/>
                </a:solidFill>
              </a:rPr>
              <a:t>A quienes satisface</a:t>
            </a:r>
            <a:r>
              <a:rPr lang="es-EC" sz="3400" b="1" dirty="0" smtClean="0">
                <a:solidFill>
                  <a:srgbClr val="996633"/>
                </a:solidFill>
              </a:rPr>
              <a:t>:</a:t>
            </a:r>
          </a:p>
          <a:p>
            <a:pPr algn="l"/>
            <a:endParaRPr lang="es-EC" sz="3400" b="1" dirty="0">
              <a:solidFill>
                <a:srgbClr val="99663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600" dirty="0">
                <a:solidFill>
                  <a:srgbClr val="000066"/>
                </a:solidFill>
              </a:rPr>
              <a:t>A los </a:t>
            </a:r>
            <a:r>
              <a:rPr lang="es-EC" sz="2600" b="1" dirty="0">
                <a:solidFill>
                  <a:srgbClr val="000066"/>
                </a:solidFill>
              </a:rPr>
              <a:t>estudiantes</a:t>
            </a:r>
            <a:r>
              <a:rPr lang="es-EC" sz="2600" dirty="0">
                <a:solidFill>
                  <a:srgbClr val="000066"/>
                </a:solidFill>
              </a:rPr>
              <a:t> </a:t>
            </a:r>
            <a:r>
              <a:rPr lang="es-EC" sz="2600" dirty="0" smtClean="0">
                <a:solidFill>
                  <a:srgbClr val="000066"/>
                </a:solidFill>
              </a:rPr>
              <a:t>universitarios.</a:t>
            </a:r>
          </a:p>
          <a:p>
            <a:pPr algn="l">
              <a:buFont typeface="Arial" pitchFamily="34" charset="0"/>
              <a:buChar char="•"/>
            </a:pPr>
            <a:r>
              <a:rPr lang="es-EC" sz="2600" dirty="0" smtClean="0">
                <a:solidFill>
                  <a:srgbClr val="000066"/>
                </a:solidFill>
              </a:rPr>
              <a:t>A </a:t>
            </a:r>
            <a:r>
              <a:rPr lang="es-EC" sz="2600" dirty="0">
                <a:solidFill>
                  <a:srgbClr val="000066"/>
                </a:solidFill>
              </a:rPr>
              <a:t>las </a:t>
            </a:r>
            <a:r>
              <a:rPr lang="es-EC" sz="2600" b="1" dirty="0" smtClean="0">
                <a:solidFill>
                  <a:srgbClr val="000066"/>
                </a:solidFill>
              </a:rPr>
              <a:t>empresas.</a:t>
            </a:r>
          </a:p>
          <a:p>
            <a:pPr marL="0" indent="0" algn="l"/>
            <a:endParaRPr lang="es-EC" sz="2600" b="1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s-EC" sz="3800" dirty="0">
              <a:solidFill>
                <a:schemeClr val="tx1"/>
              </a:solidFill>
            </a:endParaRPr>
          </a:p>
          <a:p>
            <a:pPr algn="l"/>
            <a:r>
              <a:rPr lang="es-EC" sz="3400" b="1" dirty="0" smtClean="0">
                <a:solidFill>
                  <a:srgbClr val="996633"/>
                </a:solidFill>
              </a:rPr>
              <a:t>Necesidades que satisface:</a:t>
            </a:r>
          </a:p>
          <a:p>
            <a:pPr algn="l">
              <a:buFont typeface="Arial" pitchFamily="34" charset="0"/>
              <a:buChar char="•"/>
            </a:pPr>
            <a:r>
              <a:rPr lang="es-EC" sz="2600" b="1" dirty="0" smtClean="0">
                <a:solidFill>
                  <a:srgbClr val="000066"/>
                </a:solidFill>
              </a:rPr>
              <a:t>reducción </a:t>
            </a:r>
            <a:r>
              <a:rPr lang="es-EC" sz="2600" b="1" dirty="0">
                <a:solidFill>
                  <a:srgbClr val="000066"/>
                </a:solidFill>
              </a:rPr>
              <a:t>del gasto </a:t>
            </a:r>
            <a:r>
              <a:rPr lang="es-EC" sz="2600" dirty="0">
                <a:solidFill>
                  <a:srgbClr val="000066"/>
                </a:solidFill>
              </a:rPr>
              <a:t>en material de </a:t>
            </a:r>
            <a:r>
              <a:rPr lang="es-EC" sz="2600" dirty="0" smtClean="0">
                <a:solidFill>
                  <a:srgbClr val="000066"/>
                </a:solidFill>
              </a:rPr>
              <a:t>fotocopiado.</a:t>
            </a:r>
          </a:p>
          <a:p>
            <a:pPr algn="l">
              <a:buFont typeface="Arial" pitchFamily="34" charset="0"/>
              <a:buChar char="•"/>
            </a:pPr>
            <a:endParaRPr lang="es-EC" sz="2600" dirty="0" smtClean="0">
              <a:solidFill>
                <a:srgbClr val="00006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C" sz="2600" dirty="0">
                <a:solidFill>
                  <a:srgbClr val="000066"/>
                </a:solidFill>
              </a:rPr>
              <a:t>U</a:t>
            </a:r>
            <a:r>
              <a:rPr lang="es-EC" sz="2600" dirty="0" smtClean="0">
                <a:solidFill>
                  <a:srgbClr val="000066"/>
                </a:solidFill>
              </a:rPr>
              <a:t>n </a:t>
            </a:r>
            <a:r>
              <a:rPr lang="es-EC" sz="2600" b="1" dirty="0">
                <a:solidFill>
                  <a:srgbClr val="000066"/>
                </a:solidFill>
              </a:rPr>
              <a:t>nuevo medio de publicidad </a:t>
            </a:r>
            <a:r>
              <a:rPr lang="es-EC" sz="2600" dirty="0">
                <a:solidFill>
                  <a:srgbClr val="000066"/>
                </a:solidFill>
              </a:rPr>
              <a:t>más conveniente en términos monetarios y eficiente</a:t>
            </a:r>
            <a:r>
              <a:rPr lang="es-EC" sz="2600" dirty="0" smtClean="0">
                <a:solidFill>
                  <a:srgbClr val="000066"/>
                </a:solidFill>
              </a:rPr>
              <a:t>.</a:t>
            </a:r>
          </a:p>
          <a:p>
            <a:pPr algn="l"/>
            <a:endParaRPr lang="es-EC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828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C" sz="3400" b="1" dirty="0" smtClean="0">
                <a:solidFill>
                  <a:srgbClr val="996633"/>
                </a:solidFill>
              </a:rPr>
              <a:t>Como las satisface:</a:t>
            </a:r>
          </a:p>
          <a:p>
            <a:pPr algn="just"/>
            <a:r>
              <a:rPr lang="es-EC" dirty="0" smtClean="0">
                <a:solidFill>
                  <a:srgbClr val="000066"/>
                </a:solidFill>
              </a:rPr>
              <a:t>      Este </a:t>
            </a:r>
            <a:r>
              <a:rPr lang="es-EC" dirty="0">
                <a:solidFill>
                  <a:srgbClr val="000066"/>
                </a:solidFill>
              </a:rPr>
              <a:t>servicio lo proporcionaremos mediante </a:t>
            </a:r>
            <a:r>
              <a:rPr lang="es-EC" b="1" dirty="0">
                <a:solidFill>
                  <a:srgbClr val="000066"/>
                </a:solidFill>
              </a:rPr>
              <a:t>fotocopias gratuitas</a:t>
            </a:r>
            <a:r>
              <a:rPr lang="es-EC" dirty="0">
                <a:solidFill>
                  <a:srgbClr val="000066"/>
                </a:solidFill>
              </a:rPr>
              <a:t> a los estudiantes </a:t>
            </a:r>
            <a:r>
              <a:rPr lang="es-EC" dirty="0" smtClean="0">
                <a:solidFill>
                  <a:srgbClr val="000066"/>
                </a:solidFill>
              </a:rPr>
              <a:t>universitarios por </a:t>
            </a:r>
            <a:r>
              <a:rPr lang="es-EC" dirty="0">
                <a:solidFill>
                  <a:srgbClr val="000066"/>
                </a:solidFill>
              </a:rPr>
              <a:t>medio de nuestros </a:t>
            </a:r>
            <a:r>
              <a:rPr lang="es-EC" b="1" dirty="0" smtClean="0">
                <a:solidFill>
                  <a:srgbClr val="000066"/>
                </a:solidFill>
              </a:rPr>
              <a:t>Publicentros</a:t>
            </a:r>
            <a:r>
              <a:rPr lang="es-EC" dirty="0" smtClean="0">
                <a:solidFill>
                  <a:srgbClr val="000066"/>
                </a:solidFill>
              </a:rPr>
              <a:t> </a:t>
            </a:r>
            <a:r>
              <a:rPr lang="es-EC" dirty="0">
                <a:solidFill>
                  <a:srgbClr val="000066"/>
                </a:solidFill>
              </a:rPr>
              <a:t>ubicados </a:t>
            </a:r>
            <a:r>
              <a:rPr lang="es-EC" dirty="0" smtClean="0">
                <a:solidFill>
                  <a:srgbClr val="000066"/>
                </a:solidFill>
              </a:rPr>
              <a:t>en las </a:t>
            </a:r>
            <a:r>
              <a:rPr lang="es-EC" b="1" dirty="0" smtClean="0">
                <a:solidFill>
                  <a:srgbClr val="000066"/>
                </a:solidFill>
              </a:rPr>
              <a:t>universidades.</a:t>
            </a:r>
            <a:r>
              <a:rPr lang="es-EC" dirty="0" smtClean="0">
                <a:solidFill>
                  <a:srgbClr val="000066"/>
                </a:solidFill>
              </a:rPr>
              <a:t> </a:t>
            </a:r>
            <a:endParaRPr lang="es-EC" dirty="0">
              <a:solidFill>
                <a:srgbClr val="000066"/>
              </a:solidFill>
            </a:endParaRPr>
          </a:p>
        </p:txBody>
      </p:sp>
      <p:pic>
        <p:nvPicPr>
          <p:cNvPr id="8" name="7 Imagen" descr="Benefi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429000"/>
            <a:ext cx="3528392" cy="2471936"/>
          </a:xfrm>
          <a:prstGeom prst="rect">
            <a:avLst/>
          </a:prstGeom>
        </p:spPr>
      </p:pic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Silvia Cabrera-Víctor Hernández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2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2507" y="6359234"/>
            <a:ext cx="2133600" cy="365125"/>
          </a:xfrm>
        </p:spPr>
        <p:txBody>
          <a:bodyPr/>
          <a:lstStyle/>
          <a:p>
            <a:fld id="{484F4538-33B7-48BD-932A-96971372AD82}" type="slidenum">
              <a:rPr lang="es-EC" sz="1400" b="1" smtClean="0">
                <a:solidFill>
                  <a:schemeClr val="bg1"/>
                </a:solidFill>
              </a:rPr>
              <a:pPr/>
              <a:t>9</a:t>
            </a:fld>
            <a:endParaRPr lang="es-EC" sz="1400" b="1" dirty="0">
              <a:solidFill>
                <a:schemeClr val="bg1"/>
              </a:solidFill>
            </a:endParaRPr>
          </a:p>
        </p:txBody>
      </p:sp>
      <p:pic>
        <p:nvPicPr>
          <p:cNvPr id="17" name="6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84" y="5755388"/>
            <a:ext cx="835259" cy="9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192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rendimiento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E635"/>
      </a:accent1>
      <a:accent2>
        <a:srgbClr val="7598D9"/>
      </a:accent2>
      <a:accent3>
        <a:srgbClr val="ACC1E8"/>
      </a:accent3>
      <a:accent4>
        <a:srgbClr val="FE8637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Emprendimiento</Template>
  <TotalTime>1470</TotalTime>
  <Words>1707</Words>
  <Application>Microsoft Office PowerPoint</Application>
  <PresentationFormat>Presentación en pantalla (4:3)</PresentationFormat>
  <Paragraphs>425</Paragraphs>
  <Slides>54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Emprendimiento</vt:lpstr>
      <vt:lpstr>“Proyecto de difusión publicitaria mediante fotocopias gratuitas a estudiantes universitarios  en la ciudad de Guayaquil” </vt:lpstr>
      <vt:lpstr>Introducción</vt:lpstr>
      <vt:lpstr>Tipos de Publicidad </vt:lpstr>
      <vt:lpstr>Modelo de negocio gratuito: Freevertising</vt:lpstr>
      <vt:lpstr>Servicio a Nivel Mundial </vt:lpstr>
      <vt:lpstr>     Problemas                     Oportunidades</vt:lpstr>
      <vt:lpstr>Análisis Institucional</vt:lpstr>
      <vt:lpstr>¿Qué es PubliCopias?</vt:lpstr>
      <vt:lpstr>Macro-Segmentación </vt:lpstr>
      <vt:lpstr>Idea de Negocio</vt:lpstr>
      <vt:lpstr>Presentación de PowerPoint</vt:lpstr>
      <vt:lpstr>Análisis FODA del proyecto</vt:lpstr>
      <vt:lpstr>Análisis FODA del proyecto</vt:lpstr>
      <vt:lpstr>Definición de la población objetivo </vt:lpstr>
      <vt:lpstr>Mercado Potencial Estudiantil</vt:lpstr>
      <vt:lpstr>Presentación de Resultados de la IM </vt:lpstr>
      <vt:lpstr>Presentación de Resultados de la IM </vt:lpstr>
      <vt:lpstr>Presentación de Resultados de la IM </vt:lpstr>
      <vt:lpstr>Focus Group a Empresas</vt:lpstr>
      <vt:lpstr>Matriz BCG (Boston Consulting Group) </vt:lpstr>
      <vt:lpstr>Posicionamiento</vt:lpstr>
      <vt:lpstr>Tácticas para atacar el segmento objetivo</vt:lpstr>
      <vt:lpstr>Fuerzas de Porter</vt:lpstr>
      <vt:lpstr>¿El sector es saludable?</vt:lpstr>
      <vt:lpstr>Proceso De PubliCopias</vt:lpstr>
      <vt:lpstr>Control de fotocopias gratuitas</vt:lpstr>
      <vt:lpstr>Responsabilidad social </vt:lpstr>
      <vt:lpstr> Plano estándar para los 3 Publicentros que constan con  características similares </vt:lpstr>
      <vt:lpstr>Localización de los Publicentros en la ciudad de Guayaquil- ESPOL</vt:lpstr>
      <vt:lpstr>Localización de los Publicentros en la ciudad de Guayaquil- UCSG</vt:lpstr>
      <vt:lpstr>Localización de los Publicentros en la ciudad de Guayaquil- UG</vt:lpstr>
      <vt:lpstr>Estudio Financiero</vt:lpstr>
      <vt:lpstr>Estudio Financiero</vt:lpstr>
      <vt:lpstr>Estudio Financiero</vt:lpstr>
      <vt:lpstr>Estudio Financiero</vt:lpstr>
      <vt:lpstr> Financiamiento</vt:lpstr>
      <vt:lpstr>Presentación de PowerPoint</vt:lpstr>
      <vt:lpstr>Determinación de Ingresos</vt:lpstr>
      <vt:lpstr>Precio</vt:lpstr>
      <vt:lpstr>Costos de Producción</vt:lpstr>
      <vt:lpstr>Cantidades </vt:lpstr>
      <vt:lpstr>Presentación de PowerPoint</vt:lpstr>
      <vt:lpstr>Presentación de PowerPoint</vt:lpstr>
      <vt:lpstr>Presentación de PowerPoint</vt:lpstr>
      <vt:lpstr>Presentación de PowerPoint</vt:lpstr>
      <vt:lpstr>Punto de Equilibrio </vt:lpstr>
      <vt:lpstr>Análisis de Sensibilidad Precio vs TIR y VAN</vt:lpstr>
      <vt:lpstr>   Análisis de Sensibilidad Precio vs TIR y VAN  Detalle de Análisis de Sensibilidad Precio  </vt:lpstr>
      <vt:lpstr>Análisis de Sensibilidad Costos de Producción vs TIR y VAN</vt:lpstr>
      <vt:lpstr>Análisis de Sensibilidad Costos de Producción vs TIR y VAN</vt:lpstr>
      <vt:lpstr>¿Qué problemas soluciona PubliCopias?</vt:lpstr>
      <vt:lpstr>¿Se debe aplicar el proyecto?</vt:lpstr>
      <vt:lpstr>CONCLUSIONES Y RECOMENDACIONES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130</cp:revision>
  <dcterms:created xsi:type="dcterms:W3CDTF">2012-04-13T16:25:17Z</dcterms:created>
  <dcterms:modified xsi:type="dcterms:W3CDTF">2012-04-24T14:26:09Z</dcterms:modified>
</cp:coreProperties>
</file>