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1.xml" ContentType="application/vnd.openxmlformats-officedocument.themeOverr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49"/>
  </p:notesMasterIdLst>
  <p:handoutMasterIdLst>
    <p:handoutMasterId r:id="rId50"/>
  </p:handoutMasterIdLst>
  <p:sldIdLst>
    <p:sldId id="256" r:id="rId2"/>
    <p:sldId id="257" r:id="rId3"/>
    <p:sldId id="316" r:id="rId4"/>
    <p:sldId id="317" r:id="rId5"/>
    <p:sldId id="258" r:id="rId6"/>
    <p:sldId id="315" r:id="rId7"/>
    <p:sldId id="259" r:id="rId8"/>
    <p:sldId id="319" r:id="rId9"/>
    <p:sldId id="320" r:id="rId10"/>
    <p:sldId id="321" r:id="rId11"/>
    <p:sldId id="323" r:id="rId12"/>
    <p:sldId id="375" r:id="rId13"/>
    <p:sldId id="376" r:id="rId14"/>
    <p:sldId id="377" r:id="rId15"/>
    <p:sldId id="378" r:id="rId16"/>
    <p:sldId id="381" r:id="rId17"/>
    <p:sldId id="382" r:id="rId18"/>
    <p:sldId id="324" r:id="rId19"/>
    <p:sldId id="325" r:id="rId20"/>
    <p:sldId id="327" r:id="rId21"/>
    <p:sldId id="328" r:id="rId22"/>
    <p:sldId id="352" r:id="rId23"/>
    <p:sldId id="353" r:id="rId24"/>
    <p:sldId id="354" r:id="rId25"/>
    <p:sldId id="355" r:id="rId26"/>
    <p:sldId id="356" r:id="rId27"/>
    <p:sldId id="357" r:id="rId28"/>
    <p:sldId id="360" r:id="rId29"/>
    <p:sldId id="361" r:id="rId30"/>
    <p:sldId id="288" r:id="rId31"/>
    <p:sldId id="289" r:id="rId32"/>
    <p:sldId id="363" r:id="rId33"/>
    <p:sldId id="364" r:id="rId34"/>
    <p:sldId id="365" r:id="rId35"/>
    <p:sldId id="366" r:id="rId36"/>
    <p:sldId id="367" r:id="rId37"/>
    <p:sldId id="368" r:id="rId38"/>
    <p:sldId id="369" r:id="rId39"/>
    <p:sldId id="370" r:id="rId40"/>
    <p:sldId id="371" r:id="rId41"/>
    <p:sldId id="300" r:id="rId42"/>
    <p:sldId id="299" r:id="rId43"/>
    <p:sldId id="372" r:id="rId44"/>
    <p:sldId id="373" r:id="rId45"/>
    <p:sldId id="291" r:id="rId46"/>
    <p:sldId id="301" r:id="rId47"/>
    <p:sldId id="313" r:id="rId48"/>
  </p:sldIdLst>
  <p:sldSz cx="9144000" cy="6858000" type="screen4x3"/>
  <p:notesSz cx="6858000" cy="9312275"/>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929F9F4-4A8F-4326-A1B4-22849713DDAB}" styleName="Estilo oscuro 1 - Énfasis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Estilo oscuro 1 - Énfasi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0" autoAdjust="0"/>
    <p:restoredTop sz="94638" autoAdjust="0"/>
  </p:normalViewPr>
  <p:slideViewPr>
    <p:cSldViewPr>
      <p:cViewPr varScale="1">
        <p:scale>
          <a:sx n="66" d="100"/>
          <a:sy n="66" d="100"/>
        </p:scale>
        <p:origin x="-141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ndrea%20Cabrera\Desktop\zarucafemMODF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lineChart>
        <c:grouping val="standard"/>
        <c:varyColors val="0"/>
        <c:ser>
          <c:idx val="0"/>
          <c:order val="0"/>
          <c:tx>
            <c:strRef>
              <c:f>Hoja2!$C$10</c:f>
              <c:strCache>
                <c:ptCount val="1"/>
                <c:pt idx="0">
                  <c:v>VAN</c:v>
                </c:pt>
              </c:strCache>
            </c:strRef>
          </c:tx>
          <c:marker>
            <c:symbol val="none"/>
          </c:marker>
          <c:val>
            <c:numRef>
              <c:f>Hoja2!$D$10:$F$10</c:f>
              <c:numCache>
                <c:formatCode>0.00</c:formatCode>
                <c:ptCount val="3"/>
                <c:pt idx="0">
                  <c:v>-32772.744113421002</c:v>
                </c:pt>
                <c:pt idx="1">
                  <c:v>0</c:v>
                </c:pt>
                <c:pt idx="2">
                  <c:v>23017.537296103503</c:v>
                </c:pt>
              </c:numCache>
            </c:numRef>
          </c:val>
          <c:smooth val="0"/>
        </c:ser>
        <c:dLbls>
          <c:showLegendKey val="0"/>
          <c:showVal val="0"/>
          <c:showCatName val="0"/>
          <c:showSerName val="0"/>
          <c:showPercent val="0"/>
          <c:showBubbleSize val="0"/>
        </c:dLbls>
        <c:marker val="1"/>
        <c:smooth val="0"/>
        <c:axId val="172223488"/>
        <c:axId val="192369408"/>
      </c:lineChart>
      <c:catAx>
        <c:axId val="172223488"/>
        <c:scaling>
          <c:orientation val="minMax"/>
        </c:scaling>
        <c:delete val="0"/>
        <c:axPos val="b"/>
        <c:majorTickMark val="out"/>
        <c:minorTickMark val="none"/>
        <c:tickLblPos val="nextTo"/>
        <c:crossAx val="192369408"/>
        <c:crosses val="autoZero"/>
        <c:auto val="1"/>
        <c:lblAlgn val="ctr"/>
        <c:lblOffset val="100"/>
        <c:noMultiLvlLbl val="0"/>
      </c:catAx>
      <c:valAx>
        <c:axId val="192369408"/>
        <c:scaling>
          <c:orientation val="minMax"/>
        </c:scaling>
        <c:delete val="0"/>
        <c:axPos val="l"/>
        <c:majorGridlines/>
        <c:numFmt formatCode="0.00" sourceLinked="1"/>
        <c:majorTickMark val="out"/>
        <c:minorTickMark val="none"/>
        <c:tickLblPos val="nextTo"/>
        <c:crossAx val="172223488"/>
        <c:crosses val="autoZero"/>
        <c:crossBetween val="between"/>
      </c:valAx>
    </c:plotArea>
    <c:legend>
      <c:legendPos val="r"/>
      <c:overlay val="0"/>
    </c:legend>
    <c:plotVisOnly val="1"/>
    <c:dispBlanksAs val="gap"/>
    <c:showDLblsOverMax val="0"/>
  </c:chart>
  <c:spPr>
    <a:noFill/>
    <a:ln>
      <a:noFill/>
    </a:ln>
  </c:sp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 Id="rId5" Type="http://schemas.openxmlformats.org/officeDocument/2006/relationships/image" Target="../media/image9.png"/><Relationship Id="rId4" Type="http://schemas.openxmlformats.org/officeDocument/2006/relationships/image" Target="../media/image8.png"/></Relationships>
</file>

<file path=ppt/diagrams/_rels/data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 Id="rId4" Type="http://schemas.openxmlformats.org/officeDocument/2006/relationships/image" Target="../media/image34.png"/></Relationships>
</file>

<file path=ppt/diagrams/_rels/data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gif"/><Relationship Id="rId4" Type="http://schemas.openxmlformats.org/officeDocument/2006/relationships/image" Target="../media/image13.jpeg"/></Relationships>
</file>

<file path=ppt/diagrams/_rels/data20.xml.rels><?xml version="1.0" encoding="UTF-8" standalone="yes"?>
<Relationships xmlns="http://schemas.openxmlformats.org/package/2006/relationships"><Relationship Id="rId1" Type="http://schemas.openxmlformats.org/officeDocument/2006/relationships/image" Target="../media/image42.png"/></Relationships>
</file>

<file path=ppt/diagrams/_rels/data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 Id="rId5" Type="http://schemas.openxmlformats.org/officeDocument/2006/relationships/image" Target="../media/image18.jpeg"/><Relationship Id="rId4" Type="http://schemas.openxmlformats.org/officeDocument/2006/relationships/image" Target="../media/image17.jpeg"/></Relationships>
</file>

<file path=ppt/diagrams/_rels/data6.xml.rels><?xml version="1.0" encoding="UTF-8" standalone="yes"?>
<Relationships xmlns="http://schemas.openxmlformats.org/package/2006/relationships"><Relationship Id="rId1" Type="http://schemas.openxmlformats.org/officeDocument/2006/relationships/image" Target="../media/image20.png"/></Relationships>
</file>

<file path=ppt/diagrams/_rels/data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 Id="rId5" Type="http://schemas.openxmlformats.org/officeDocument/2006/relationships/image" Target="../media/image9.png"/><Relationship Id="rId4" Type="http://schemas.openxmlformats.org/officeDocument/2006/relationships/image" Target="../media/image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gif"/><Relationship Id="rId4" Type="http://schemas.openxmlformats.org/officeDocument/2006/relationships/image" Target="../media/image13.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 Id="rId5" Type="http://schemas.openxmlformats.org/officeDocument/2006/relationships/image" Target="../media/image18.jpeg"/><Relationship Id="rId4" Type="http://schemas.openxmlformats.org/officeDocument/2006/relationships/image" Target="../media/image17.jpeg"/></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60A4DD-9E60-4558-A7DD-B86106967BF3}" type="doc">
      <dgm:prSet loTypeId="urn:microsoft.com/office/officeart/2005/8/layout/vList3#1" loCatId="list" qsTypeId="urn:microsoft.com/office/officeart/2005/8/quickstyle/simple2" qsCatId="simple" csTypeId="urn:microsoft.com/office/officeart/2005/8/colors/accent6_3" csCatId="accent6" phldr="1"/>
      <dgm:spPr/>
      <dgm:t>
        <a:bodyPr/>
        <a:lstStyle/>
        <a:p>
          <a:endParaRPr lang="es-ES"/>
        </a:p>
      </dgm:t>
    </dgm:pt>
    <dgm:pt modelId="{671AA4B9-5439-42DE-87B7-8905071B8AFF}">
      <dgm:prSet custT="1"/>
      <dgm:spPr/>
      <dgm:t>
        <a:bodyPr/>
        <a:lstStyle/>
        <a:p>
          <a:pPr rtl="0"/>
          <a:r>
            <a:rPr lang="es-EC" sz="1800" b="1" i="0" dirty="0" smtClean="0">
              <a:solidFill>
                <a:schemeClr val="tx1"/>
              </a:solidFill>
              <a:latin typeface="Arial" pitchFamily="34" charset="0"/>
              <a:cs typeface="Arial" pitchFamily="34" charset="0"/>
            </a:rPr>
            <a:t>Oportunidad del negocio.</a:t>
          </a:r>
          <a:endParaRPr lang="es-ES" sz="1800" b="1" i="0" dirty="0">
            <a:solidFill>
              <a:schemeClr val="tx1"/>
            </a:solidFill>
            <a:latin typeface="Arial" pitchFamily="34" charset="0"/>
            <a:cs typeface="Arial" pitchFamily="34" charset="0"/>
          </a:endParaRPr>
        </a:p>
      </dgm:t>
    </dgm:pt>
    <dgm:pt modelId="{BFDD2697-E473-46C0-822C-AAD54DB42632}" type="parTrans" cxnId="{4BA31721-6C68-41DA-A34A-FD0A4354A86B}">
      <dgm:prSet/>
      <dgm:spPr/>
      <dgm:t>
        <a:bodyPr/>
        <a:lstStyle/>
        <a:p>
          <a:endParaRPr lang="es-ES" sz="1800" b="1" i="0">
            <a:solidFill>
              <a:schemeClr val="tx1"/>
            </a:solidFill>
            <a:latin typeface="Arial" pitchFamily="34" charset="0"/>
            <a:cs typeface="Arial" pitchFamily="34" charset="0"/>
          </a:endParaRPr>
        </a:p>
      </dgm:t>
    </dgm:pt>
    <dgm:pt modelId="{23B0A8EB-64E2-404C-88C7-DD41B419B104}" type="sibTrans" cxnId="{4BA31721-6C68-41DA-A34A-FD0A4354A86B}">
      <dgm:prSet/>
      <dgm:spPr/>
      <dgm:t>
        <a:bodyPr/>
        <a:lstStyle/>
        <a:p>
          <a:endParaRPr lang="es-ES" sz="1800" b="1" i="0">
            <a:solidFill>
              <a:schemeClr val="tx1"/>
            </a:solidFill>
            <a:latin typeface="Arial" pitchFamily="34" charset="0"/>
            <a:cs typeface="Arial" pitchFamily="34" charset="0"/>
          </a:endParaRPr>
        </a:p>
      </dgm:t>
    </dgm:pt>
    <dgm:pt modelId="{CFF5AB01-355A-4EEA-97E2-22D0C2BAA267}">
      <dgm:prSet custT="1"/>
      <dgm:spPr/>
      <dgm:t>
        <a:bodyPr/>
        <a:lstStyle/>
        <a:p>
          <a:pPr rtl="0"/>
          <a:r>
            <a:rPr lang="es-EC" sz="1800" b="1" i="0" dirty="0" smtClean="0">
              <a:solidFill>
                <a:schemeClr val="tx1"/>
              </a:solidFill>
              <a:latin typeface="Arial" pitchFamily="34" charset="0"/>
              <a:cs typeface="Arial" pitchFamily="34" charset="0"/>
            </a:rPr>
            <a:t>Innovador en el país.</a:t>
          </a:r>
          <a:endParaRPr lang="es-ES" sz="1800" b="1" i="0" dirty="0">
            <a:solidFill>
              <a:schemeClr val="tx1"/>
            </a:solidFill>
            <a:latin typeface="Arial" pitchFamily="34" charset="0"/>
            <a:cs typeface="Arial" pitchFamily="34" charset="0"/>
          </a:endParaRPr>
        </a:p>
      </dgm:t>
    </dgm:pt>
    <dgm:pt modelId="{399B1C97-DCE5-42AB-9BB8-09258651EA2D}" type="parTrans" cxnId="{56197C9E-9F63-4E38-BFE2-A82E831FE133}">
      <dgm:prSet/>
      <dgm:spPr/>
      <dgm:t>
        <a:bodyPr/>
        <a:lstStyle/>
        <a:p>
          <a:endParaRPr lang="es-ES" sz="1800" b="1" i="0">
            <a:solidFill>
              <a:schemeClr val="tx1"/>
            </a:solidFill>
            <a:latin typeface="Arial" pitchFamily="34" charset="0"/>
            <a:cs typeface="Arial" pitchFamily="34" charset="0"/>
          </a:endParaRPr>
        </a:p>
      </dgm:t>
    </dgm:pt>
    <dgm:pt modelId="{5C5D5427-5E23-4C19-AF66-129C365222FD}" type="sibTrans" cxnId="{56197C9E-9F63-4E38-BFE2-A82E831FE133}">
      <dgm:prSet/>
      <dgm:spPr/>
      <dgm:t>
        <a:bodyPr/>
        <a:lstStyle/>
        <a:p>
          <a:endParaRPr lang="es-ES" sz="1800" b="1" i="0">
            <a:solidFill>
              <a:schemeClr val="tx1"/>
            </a:solidFill>
            <a:latin typeface="Arial" pitchFamily="34" charset="0"/>
            <a:cs typeface="Arial" pitchFamily="34" charset="0"/>
          </a:endParaRPr>
        </a:p>
      </dgm:t>
    </dgm:pt>
    <dgm:pt modelId="{1FE43318-A40E-4C1E-A40A-F9858ABF9A1B}">
      <dgm:prSet custT="1"/>
      <dgm:spPr/>
      <dgm:t>
        <a:bodyPr/>
        <a:lstStyle/>
        <a:p>
          <a:pPr rtl="0"/>
          <a:r>
            <a:rPr lang="es-EC" sz="1800" b="1" i="0" dirty="0" smtClean="0">
              <a:solidFill>
                <a:schemeClr val="tx1"/>
              </a:solidFill>
              <a:latin typeface="Arial" pitchFamily="34" charset="0"/>
              <a:cs typeface="Arial" pitchFamily="34" charset="0"/>
            </a:rPr>
            <a:t>Múltiples beneficios para la salud.</a:t>
          </a:r>
          <a:endParaRPr lang="es-ES" sz="1800" b="1" i="0" dirty="0">
            <a:solidFill>
              <a:schemeClr val="tx1"/>
            </a:solidFill>
            <a:latin typeface="Arial" pitchFamily="34" charset="0"/>
            <a:cs typeface="Arial" pitchFamily="34" charset="0"/>
          </a:endParaRPr>
        </a:p>
      </dgm:t>
    </dgm:pt>
    <dgm:pt modelId="{EA262506-085D-4FFF-9CD6-7F5DE30329D5}" type="parTrans" cxnId="{F4311B2D-2775-4ADB-87E9-9B7C9601D7F7}">
      <dgm:prSet/>
      <dgm:spPr/>
      <dgm:t>
        <a:bodyPr/>
        <a:lstStyle/>
        <a:p>
          <a:endParaRPr lang="es-ES" sz="1800" b="1" i="0">
            <a:solidFill>
              <a:schemeClr val="tx1"/>
            </a:solidFill>
            <a:latin typeface="Arial" pitchFamily="34" charset="0"/>
            <a:cs typeface="Arial" pitchFamily="34" charset="0"/>
          </a:endParaRPr>
        </a:p>
      </dgm:t>
    </dgm:pt>
    <dgm:pt modelId="{81337C8F-0C75-44D3-890B-88E36F122CEA}" type="sibTrans" cxnId="{F4311B2D-2775-4ADB-87E9-9B7C9601D7F7}">
      <dgm:prSet/>
      <dgm:spPr/>
      <dgm:t>
        <a:bodyPr/>
        <a:lstStyle/>
        <a:p>
          <a:endParaRPr lang="es-ES" sz="1800" b="1" i="0">
            <a:solidFill>
              <a:schemeClr val="tx1"/>
            </a:solidFill>
            <a:latin typeface="Arial" pitchFamily="34" charset="0"/>
            <a:cs typeface="Arial" pitchFamily="34" charset="0"/>
          </a:endParaRPr>
        </a:p>
      </dgm:t>
    </dgm:pt>
    <dgm:pt modelId="{456A3EC0-846A-4965-8651-F4A44327ECFC}">
      <dgm:prSet custT="1"/>
      <dgm:spPr/>
      <dgm:t>
        <a:bodyPr/>
        <a:lstStyle/>
        <a:p>
          <a:pPr rtl="0"/>
          <a:r>
            <a:rPr lang="es-ES" sz="1800" b="1" i="0" dirty="0" smtClean="0">
              <a:solidFill>
                <a:schemeClr val="tx1"/>
              </a:solidFill>
              <a:latin typeface="Arial" pitchFamily="34" charset="0"/>
              <a:cs typeface="Arial" pitchFamily="34" charset="0"/>
            </a:rPr>
            <a:t>Existe una alta demanda de café.</a:t>
          </a:r>
          <a:endParaRPr lang="es-ES" sz="1800" b="1" i="0" dirty="0">
            <a:solidFill>
              <a:schemeClr val="tx1"/>
            </a:solidFill>
            <a:latin typeface="Arial" pitchFamily="34" charset="0"/>
            <a:cs typeface="Arial" pitchFamily="34" charset="0"/>
          </a:endParaRPr>
        </a:p>
      </dgm:t>
    </dgm:pt>
    <dgm:pt modelId="{56FD5C07-47C7-427E-B29E-7B8B0B3DCFC1}" type="parTrans" cxnId="{D101A89E-0D25-4DC3-8936-034BF449BD6E}">
      <dgm:prSet/>
      <dgm:spPr/>
      <dgm:t>
        <a:bodyPr/>
        <a:lstStyle/>
        <a:p>
          <a:endParaRPr lang="es-ES" sz="1800" b="1" i="0">
            <a:solidFill>
              <a:schemeClr val="tx1"/>
            </a:solidFill>
            <a:latin typeface="Arial" pitchFamily="34" charset="0"/>
            <a:cs typeface="Arial" pitchFamily="34" charset="0"/>
          </a:endParaRPr>
        </a:p>
      </dgm:t>
    </dgm:pt>
    <dgm:pt modelId="{E5D1F59D-4692-4CEC-A283-991C659B7AB5}" type="sibTrans" cxnId="{D101A89E-0D25-4DC3-8936-034BF449BD6E}">
      <dgm:prSet/>
      <dgm:spPr/>
      <dgm:t>
        <a:bodyPr/>
        <a:lstStyle/>
        <a:p>
          <a:endParaRPr lang="es-ES" sz="1800" b="1" i="0">
            <a:solidFill>
              <a:schemeClr val="tx1"/>
            </a:solidFill>
            <a:latin typeface="Arial" pitchFamily="34" charset="0"/>
            <a:cs typeface="Arial" pitchFamily="34" charset="0"/>
          </a:endParaRPr>
        </a:p>
      </dgm:t>
    </dgm:pt>
    <dgm:pt modelId="{FF5F1CDC-B180-4A80-AFD0-9AE01C6F6C57}">
      <dgm:prSet custT="1"/>
      <dgm:spPr/>
      <dgm:t>
        <a:bodyPr/>
        <a:lstStyle/>
        <a:p>
          <a:pPr rtl="0"/>
          <a:r>
            <a:rPr lang="es-ES" sz="1800" b="1" i="0" dirty="0" smtClean="0">
              <a:solidFill>
                <a:schemeClr val="tx1"/>
              </a:solidFill>
              <a:latin typeface="Arial" pitchFamily="34" charset="0"/>
              <a:cs typeface="Arial" pitchFamily="34" charset="0"/>
            </a:rPr>
            <a:t>Facilidad de prepararlo.</a:t>
          </a:r>
          <a:endParaRPr lang="es-ES" sz="1800" b="1" i="0" dirty="0">
            <a:solidFill>
              <a:schemeClr val="tx1"/>
            </a:solidFill>
            <a:latin typeface="Arial" pitchFamily="34" charset="0"/>
            <a:cs typeface="Arial" pitchFamily="34" charset="0"/>
          </a:endParaRPr>
        </a:p>
      </dgm:t>
    </dgm:pt>
    <dgm:pt modelId="{480F4096-DF11-4A09-B33E-5CA2D5D1721B}" type="parTrans" cxnId="{EEACDE60-FC2E-4D44-BE4D-6DE28642A683}">
      <dgm:prSet/>
      <dgm:spPr/>
      <dgm:t>
        <a:bodyPr/>
        <a:lstStyle/>
        <a:p>
          <a:endParaRPr lang="es-ES" sz="1800" b="1" i="0">
            <a:solidFill>
              <a:schemeClr val="tx1"/>
            </a:solidFill>
            <a:latin typeface="Arial" pitchFamily="34" charset="0"/>
            <a:cs typeface="Arial" pitchFamily="34" charset="0"/>
          </a:endParaRPr>
        </a:p>
      </dgm:t>
    </dgm:pt>
    <dgm:pt modelId="{0176B08B-4277-45C9-9690-1816FF09EA14}" type="sibTrans" cxnId="{EEACDE60-FC2E-4D44-BE4D-6DE28642A683}">
      <dgm:prSet/>
      <dgm:spPr/>
      <dgm:t>
        <a:bodyPr/>
        <a:lstStyle/>
        <a:p>
          <a:endParaRPr lang="es-ES" sz="1800" b="1" i="0">
            <a:solidFill>
              <a:schemeClr val="tx1"/>
            </a:solidFill>
            <a:latin typeface="Arial" pitchFamily="34" charset="0"/>
            <a:cs typeface="Arial" pitchFamily="34" charset="0"/>
          </a:endParaRPr>
        </a:p>
      </dgm:t>
    </dgm:pt>
    <dgm:pt modelId="{AF1C48C1-6CE5-4932-90F8-981936C7D41C}" type="pres">
      <dgm:prSet presAssocID="{8460A4DD-9E60-4558-A7DD-B86106967BF3}" presName="linearFlow" presStyleCnt="0">
        <dgm:presLayoutVars>
          <dgm:dir/>
          <dgm:resizeHandles val="exact"/>
        </dgm:presLayoutVars>
      </dgm:prSet>
      <dgm:spPr/>
      <dgm:t>
        <a:bodyPr/>
        <a:lstStyle/>
        <a:p>
          <a:endParaRPr lang="es-ES"/>
        </a:p>
      </dgm:t>
    </dgm:pt>
    <dgm:pt modelId="{BF3FA84F-70E4-4326-A1C4-A068FD5D2CE8}" type="pres">
      <dgm:prSet presAssocID="{671AA4B9-5439-42DE-87B7-8905071B8AFF}" presName="composite" presStyleCnt="0"/>
      <dgm:spPr/>
      <dgm:t>
        <a:bodyPr/>
        <a:lstStyle/>
        <a:p>
          <a:endParaRPr lang="es-EC"/>
        </a:p>
      </dgm:t>
    </dgm:pt>
    <dgm:pt modelId="{5700505A-160E-4837-ABC3-6A306F5FA284}" type="pres">
      <dgm:prSet presAssocID="{671AA4B9-5439-42DE-87B7-8905071B8AFF}" presName="imgShp" presStyleLbl="fgImgPlace1" presStyleIdx="0" presStyleCnt="5"/>
      <dgm:spPr>
        <a:blipFill rotWithShape="0">
          <a:blip xmlns:r="http://schemas.openxmlformats.org/officeDocument/2006/relationships" r:embed="rId1"/>
          <a:stretch>
            <a:fillRect/>
          </a:stretch>
        </a:blipFill>
      </dgm:spPr>
      <dgm:t>
        <a:bodyPr/>
        <a:lstStyle/>
        <a:p>
          <a:endParaRPr lang="es-EC"/>
        </a:p>
      </dgm:t>
    </dgm:pt>
    <dgm:pt modelId="{665FB8B9-DD55-419F-990A-690A28761321}" type="pres">
      <dgm:prSet presAssocID="{671AA4B9-5439-42DE-87B7-8905071B8AFF}" presName="txShp" presStyleLbl="node1" presStyleIdx="0" presStyleCnt="5">
        <dgm:presLayoutVars>
          <dgm:bulletEnabled val="1"/>
        </dgm:presLayoutVars>
      </dgm:prSet>
      <dgm:spPr/>
      <dgm:t>
        <a:bodyPr/>
        <a:lstStyle/>
        <a:p>
          <a:endParaRPr lang="es-ES"/>
        </a:p>
      </dgm:t>
    </dgm:pt>
    <dgm:pt modelId="{0F7FCC07-2098-4366-9958-CB369644866F}" type="pres">
      <dgm:prSet presAssocID="{23B0A8EB-64E2-404C-88C7-DD41B419B104}" presName="spacing" presStyleCnt="0"/>
      <dgm:spPr/>
      <dgm:t>
        <a:bodyPr/>
        <a:lstStyle/>
        <a:p>
          <a:endParaRPr lang="es-EC"/>
        </a:p>
      </dgm:t>
    </dgm:pt>
    <dgm:pt modelId="{46F8E97F-7171-4A20-A0C3-AE78A7B055DB}" type="pres">
      <dgm:prSet presAssocID="{CFF5AB01-355A-4EEA-97E2-22D0C2BAA267}" presName="composite" presStyleCnt="0"/>
      <dgm:spPr/>
      <dgm:t>
        <a:bodyPr/>
        <a:lstStyle/>
        <a:p>
          <a:endParaRPr lang="es-EC"/>
        </a:p>
      </dgm:t>
    </dgm:pt>
    <dgm:pt modelId="{C495300B-42C5-4952-B4CE-C7A2D6E59873}" type="pres">
      <dgm:prSet presAssocID="{CFF5AB01-355A-4EEA-97E2-22D0C2BAA267}" presName="imgShp" presStyleLbl="fgImgPlace1" presStyleIdx="1" presStyleCnt="5"/>
      <dgm:spPr>
        <a:blipFill rotWithShape="0">
          <a:blip xmlns:r="http://schemas.openxmlformats.org/officeDocument/2006/relationships" r:embed="rId2"/>
          <a:stretch>
            <a:fillRect/>
          </a:stretch>
        </a:blipFill>
      </dgm:spPr>
      <dgm:t>
        <a:bodyPr/>
        <a:lstStyle/>
        <a:p>
          <a:endParaRPr lang="es-EC"/>
        </a:p>
      </dgm:t>
    </dgm:pt>
    <dgm:pt modelId="{594B7C15-52E3-41EE-90B6-12551880BA00}" type="pres">
      <dgm:prSet presAssocID="{CFF5AB01-355A-4EEA-97E2-22D0C2BAA267}" presName="txShp" presStyleLbl="node1" presStyleIdx="1" presStyleCnt="5">
        <dgm:presLayoutVars>
          <dgm:bulletEnabled val="1"/>
        </dgm:presLayoutVars>
      </dgm:prSet>
      <dgm:spPr/>
      <dgm:t>
        <a:bodyPr/>
        <a:lstStyle/>
        <a:p>
          <a:endParaRPr lang="es-ES"/>
        </a:p>
      </dgm:t>
    </dgm:pt>
    <dgm:pt modelId="{EB41E149-A139-4BD9-AF60-A5F2608171B3}" type="pres">
      <dgm:prSet presAssocID="{5C5D5427-5E23-4C19-AF66-129C365222FD}" presName="spacing" presStyleCnt="0"/>
      <dgm:spPr/>
      <dgm:t>
        <a:bodyPr/>
        <a:lstStyle/>
        <a:p>
          <a:endParaRPr lang="es-EC"/>
        </a:p>
      </dgm:t>
    </dgm:pt>
    <dgm:pt modelId="{0F4EB31F-8B68-4C7D-83F5-09A0406E88EF}" type="pres">
      <dgm:prSet presAssocID="{1FE43318-A40E-4C1E-A40A-F9858ABF9A1B}" presName="composite" presStyleCnt="0"/>
      <dgm:spPr/>
      <dgm:t>
        <a:bodyPr/>
        <a:lstStyle/>
        <a:p>
          <a:endParaRPr lang="es-EC"/>
        </a:p>
      </dgm:t>
    </dgm:pt>
    <dgm:pt modelId="{2E38D988-186C-428A-9C15-BD39F02AC951}" type="pres">
      <dgm:prSet presAssocID="{1FE43318-A40E-4C1E-A40A-F9858ABF9A1B}" presName="imgShp" presStyleLbl="fgImgPlace1" presStyleIdx="2" presStyleCnt="5"/>
      <dgm:spPr>
        <a:blipFill rotWithShape="0">
          <a:blip xmlns:r="http://schemas.openxmlformats.org/officeDocument/2006/relationships" r:embed="rId3"/>
          <a:stretch>
            <a:fillRect/>
          </a:stretch>
        </a:blipFill>
      </dgm:spPr>
      <dgm:t>
        <a:bodyPr/>
        <a:lstStyle/>
        <a:p>
          <a:endParaRPr lang="es-EC"/>
        </a:p>
      </dgm:t>
    </dgm:pt>
    <dgm:pt modelId="{A3677281-636A-49A6-9808-9ABFF79A0FE9}" type="pres">
      <dgm:prSet presAssocID="{1FE43318-A40E-4C1E-A40A-F9858ABF9A1B}" presName="txShp" presStyleLbl="node1" presStyleIdx="2" presStyleCnt="5">
        <dgm:presLayoutVars>
          <dgm:bulletEnabled val="1"/>
        </dgm:presLayoutVars>
      </dgm:prSet>
      <dgm:spPr/>
      <dgm:t>
        <a:bodyPr/>
        <a:lstStyle/>
        <a:p>
          <a:endParaRPr lang="es-ES"/>
        </a:p>
      </dgm:t>
    </dgm:pt>
    <dgm:pt modelId="{1EE47A1B-30FF-4DA0-8B16-969AC3892ADF}" type="pres">
      <dgm:prSet presAssocID="{81337C8F-0C75-44D3-890B-88E36F122CEA}" presName="spacing" presStyleCnt="0"/>
      <dgm:spPr/>
      <dgm:t>
        <a:bodyPr/>
        <a:lstStyle/>
        <a:p>
          <a:endParaRPr lang="es-EC"/>
        </a:p>
      </dgm:t>
    </dgm:pt>
    <dgm:pt modelId="{C22608C9-9A6B-4D4C-950C-95B169B08841}" type="pres">
      <dgm:prSet presAssocID="{456A3EC0-846A-4965-8651-F4A44327ECFC}" presName="composite" presStyleCnt="0"/>
      <dgm:spPr/>
      <dgm:t>
        <a:bodyPr/>
        <a:lstStyle/>
        <a:p>
          <a:endParaRPr lang="es-EC"/>
        </a:p>
      </dgm:t>
    </dgm:pt>
    <dgm:pt modelId="{A18701D6-2E2A-4429-AA3C-C6F034B9C558}" type="pres">
      <dgm:prSet presAssocID="{456A3EC0-846A-4965-8651-F4A44327ECFC}" presName="imgShp" presStyleLbl="fgImgPlace1" presStyleIdx="3" presStyleCnt="5"/>
      <dgm:spPr>
        <a:blipFill rotWithShape="0">
          <a:blip xmlns:r="http://schemas.openxmlformats.org/officeDocument/2006/relationships" r:embed="rId4"/>
          <a:stretch>
            <a:fillRect/>
          </a:stretch>
        </a:blipFill>
      </dgm:spPr>
      <dgm:t>
        <a:bodyPr/>
        <a:lstStyle/>
        <a:p>
          <a:endParaRPr lang="en-US"/>
        </a:p>
      </dgm:t>
    </dgm:pt>
    <dgm:pt modelId="{F422B76E-8FC9-4DB1-BEC8-115CD3D5FFEB}" type="pres">
      <dgm:prSet presAssocID="{456A3EC0-846A-4965-8651-F4A44327ECFC}" presName="txShp" presStyleLbl="node1" presStyleIdx="3" presStyleCnt="5">
        <dgm:presLayoutVars>
          <dgm:bulletEnabled val="1"/>
        </dgm:presLayoutVars>
      </dgm:prSet>
      <dgm:spPr/>
      <dgm:t>
        <a:bodyPr/>
        <a:lstStyle/>
        <a:p>
          <a:endParaRPr lang="es-ES"/>
        </a:p>
      </dgm:t>
    </dgm:pt>
    <dgm:pt modelId="{368545E4-4271-45AB-BE25-757DAEAF9990}" type="pres">
      <dgm:prSet presAssocID="{E5D1F59D-4692-4CEC-A283-991C659B7AB5}" presName="spacing" presStyleCnt="0"/>
      <dgm:spPr/>
      <dgm:t>
        <a:bodyPr/>
        <a:lstStyle/>
        <a:p>
          <a:endParaRPr lang="es-EC"/>
        </a:p>
      </dgm:t>
    </dgm:pt>
    <dgm:pt modelId="{23EEA3CA-06C6-4E5C-8BFC-9C9D998C17C7}" type="pres">
      <dgm:prSet presAssocID="{FF5F1CDC-B180-4A80-AFD0-9AE01C6F6C57}" presName="composite" presStyleCnt="0"/>
      <dgm:spPr/>
      <dgm:t>
        <a:bodyPr/>
        <a:lstStyle/>
        <a:p>
          <a:endParaRPr lang="es-EC"/>
        </a:p>
      </dgm:t>
    </dgm:pt>
    <dgm:pt modelId="{C350027A-AC7E-44C1-A57A-5AA398F0459E}" type="pres">
      <dgm:prSet presAssocID="{FF5F1CDC-B180-4A80-AFD0-9AE01C6F6C57}" presName="imgShp" presStyleLbl="fgImgPlace1" presStyleIdx="4" presStyleCnt="5"/>
      <dgm:spPr>
        <a:blipFill rotWithShape="0">
          <a:blip xmlns:r="http://schemas.openxmlformats.org/officeDocument/2006/relationships" r:embed="rId5"/>
          <a:stretch>
            <a:fillRect/>
          </a:stretch>
        </a:blipFill>
      </dgm:spPr>
      <dgm:t>
        <a:bodyPr/>
        <a:lstStyle/>
        <a:p>
          <a:endParaRPr lang="en-US"/>
        </a:p>
      </dgm:t>
    </dgm:pt>
    <dgm:pt modelId="{A1662258-A564-442C-B819-759D6B5D6D90}" type="pres">
      <dgm:prSet presAssocID="{FF5F1CDC-B180-4A80-AFD0-9AE01C6F6C57}" presName="txShp" presStyleLbl="node1" presStyleIdx="4" presStyleCnt="5">
        <dgm:presLayoutVars>
          <dgm:bulletEnabled val="1"/>
        </dgm:presLayoutVars>
      </dgm:prSet>
      <dgm:spPr/>
      <dgm:t>
        <a:bodyPr/>
        <a:lstStyle/>
        <a:p>
          <a:endParaRPr lang="es-ES"/>
        </a:p>
      </dgm:t>
    </dgm:pt>
  </dgm:ptLst>
  <dgm:cxnLst>
    <dgm:cxn modelId="{D101A89E-0D25-4DC3-8936-034BF449BD6E}" srcId="{8460A4DD-9E60-4558-A7DD-B86106967BF3}" destId="{456A3EC0-846A-4965-8651-F4A44327ECFC}" srcOrd="3" destOrd="0" parTransId="{56FD5C07-47C7-427E-B29E-7B8B0B3DCFC1}" sibTransId="{E5D1F59D-4692-4CEC-A283-991C659B7AB5}"/>
    <dgm:cxn modelId="{D1DC63DC-0CA9-43F8-BBD5-E56CB0E9C4C0}" type="presOf" srcId="{FF5F1CDC-B180-4A80-AFD0-9AE01C6F6C57}" destId="{A1662258-A564-442C-B819-759D6B5D6D90}" srcOrd="0" destOrd="0" presId="urn:microsoft.com/office/officeart/2005/8/layout/vList3#1"/>
    <dgm:cxn modelId="{80420A0C-13C6-4C8B-835D-15F491350205}" type="presOf" srcId="{456A3EC0-846A-4965-8651-F4A44327ECFC}" destId="{F422B76E-8FC9-4DB1-BEC8-115CD3D5FFEB}" srcOrd="0" destOrd="0" presId="urn:microsoft.com/office/officeart/2005/8/layout/vList3#1"/>
    <dgm:cxn modelId="{56197C9E-9F63-4E38-BFE2-A82E831FE133}" srcId="{8460A4DD-9E60-4558-A7DD-B86106967BF3}" destId="{CFF5AB01-355A-4EEA-97E2-22D0C2BAA267}" srcOrd="1" destOrd="0" parTransId="{399B1C97-DCE5-42AB-9BB8-09258651EA2D}" sibTransId="{5C5D5427-5E23-4C19-AF66-129C365222FD}"/>
    <dgm:cxn modelId="{2341BF1F-AC59-4E4E-B393-A6E1AA17F381}" type="presOf" srcId="{1FE43318-A40E-4C1E-A40A-F9858ABF9A1B}" destId="{A3677281-636A-49A6-9808-9ABFF79A0FE9}" srcOrd="0" destOrd="0" presId="urn:microsoft.com/office/officeart/2005/8/layout/vList3#1"/>
    <dgm:cxn modelId="{F3824322-6150-48D2-9E39-6732803AC286}" type="presOf" srcId="{8460A4DD-9E60-4558-A7DD-B86106967BF3}" destId="{AF1C48C1-6CE5-4932-90F8-981936C7D41C}" srcOrd="0" destOrd="0" presId="urn:microsoft.com/office/officeart/2005/8/layout/vList3#1"/>
    <dgm:cxn modelId="{EEACDE60-FC2E-4D44-BE4D-6DE28642A683}" srcId="{8460A4DD-9E60-4558-A7DD-B86106967BF3}" destId="{FF5F1CDC-B180-4A80-AFD0-9AE01C6F6C57}" srcOrd="4" destOrd="0" parTransId="{480F4096-DF11-4A09-B33E-5CA2D5D1721B}" sibTransId="{0176B08B-4277-45C9-9690-1816FF09EA14}"/>
    <dgm:cxn modelId="{8E2146BC-1FBF-4F6F-9E58-2553683D177D}" type="presOf" srcId="{CFF5AB01-355A-4EEA-97E2-22D0C2BAA267}" destId="{594B7C15-52E3-41EE-90B6-12551880BA00}" srcOrd="0" destOrd="0" presId="urn:microsoft.com/office/officeart/2005/8/layout/vList3#1"/>
    <dgm:cxn modelId="{CAC37FB2-9EE4-48C6-80CF-01945A6D396A}" type="presOf" srcId="{671AA4B9-5439-42DE-87B7-8905071B8AFF}" destId="{665FB8B9-DD55-419F-990A-690A28761321}" srcOrd="0" destOrd="0" presId="urn:microsoft.com/office/officeart/2005/8/layout/vList3#1"/>
    <dgm:cxn modelId="{4BA31721-6C68-41DA-A34A-FD0A4354A86B}" srcId="{8460A4DD-9E60-4558-A7DD-B86106967BF3}" destId="{671AA4B9-5439-42DE-87B7-8905071B8AFF}" srcOrd="0" destOrd="0" parTransId="{BFDD2697-E473-46C0-822C-AAD54DB42632}" sibTransId="{23B0A8EB-64E2-404C-88C7-DD41B419B104}"/>
    <dgm:cxn modelId="{F4311B2D-2775-4ADB-87E9-9B7C9601D7F7}" srcId="{8460A4DD-9E60-4558-A7DD-B86106967BF3}" destId="{1FE43318-A40E-4C1E-A40A-F9858ABF9A1B}" srcOrd="2" destOrd="0" parTransId="{EA262506-085D-4FFF-9CD6-7F5DE30329D5}" sibTransId="{81337C8F-0C75-44D3-890B-88E36F122CEA}"/>
    <dgm:cxn modelId="{982B5BE7-B1A7-4780-92B7-629AC5900D00}" type="presParOf" srcId="{AF1C48C1-6CE5-4932-90F8-981936C7D41C}" destId="{BF3FA84F-70E4-4326-A1C4-A068FD5D2CE8}" srcOrd="0" destOrd="0" presId="urn:microsoft.com/office/officeart/2005/8/layout/vList3#1"/>
    <dgm:cxn modelId="{6BC9CA90-7CF4-4917-BA65-679D78DCA087}" type="presParOf" srcId="{BF3FA84F-70E4-4326-A1C4-A068FD5D2CE8}" destId="{5700505A-160E-4837-ABC3-6A306F5FA284}" srcOrd="0" destOrd="0" presId="urn:microsoft.com/office/officeart/2005/8/layout/vList3#1"/>
    <dgm:cxn modelId="{6442F4BA-745A-4B46-9B5E-EF20D22E9B64}" type="presParOf" srcId="{BF3FA84F-70E4-4326-A1C4-A068FD5D2CE8}" destId="{665FB8B9-DD55-419F-990A-690A28761321}" srcOrd="1" destOrd="0" presId="urn:microsoft.com/office/officeart/2005/8/layout/vList3#1"/>
    <dgm:cxn modelId="{784762D5-5156-4FD0-97DF-0B9C3F320CED}" type="presParOf" srcId="{AF1C48C1-6CE5-4932-90F8-981936C7D41C}" destId="{0F7FCC07-2098-4366-9958-CB369644866F}" srcOrd="1" destOrd="0" presId="urn:microsoft.com/office/officeart/2005/8/layout/vList3#1"/>
    <dgm:cxn modelId="{56ADBCCD-1B8B-496D-A55B-F5B2E3771069}" type="presParOf" srcId="{AF1C48C1-6CE5-4932-90F8-981936C7D41C}" destId="{46F8E97F-7171-4A20-A0C3-AE78A7B055DB}" srcOrd="2" destOrd="0" presId="urn:microsoft.com/office/officeart/2005/8/layout/vList3#1"/>
    <dgm:cxn modelId="{57149B91-344A-4A0A-9F5F-C1994D078525}" type="presParOf" srcId="{46F8E97F-7171-4A20-A0C3-AE78A7B055DB}" destId="{C495300B-42C5-4952-B4CE-C7A2D6E59873}" srcOrd="0" destOrd="0" presId="urn:microsoft.com/office/officeart/2005/8/layout/vList3#1"/>
    <dgm:cxn modelId="{01CE97AF-DD9A-417A-BC0A-80601158C1B3}" type="presParOf" srcId="{46F8E97F-7171-4A20-A0C3-AE78A7B055DB}" destId="{594B7C15-52E3-41EE-90B6-12551880BA00}" srcOrd="1" destOrd="0" presId="urn:microsoft.com/office/officeart/2005/8/layout/vList3#1"/>
    <dgm:cxn modelId="{5464B645-A77F-48C3-82D1-B8D8F5F50B97}" type="presParOf" srcId="{AF1C48C1-6CE5-4932-90F8-981936C7D41C}" destId="{EB41E149-A139-4BD9-AF60-A5F2608171B3}" srcOrd="3" destOrd="0" presId="urn:microsoft.com/office/officeart/2005/8/layout/vList3#1"/>
    <dgm:cxn modelId="{89C80D9C-7A27-422F-8A93-34D5792B526D}" type="presParOf" srcId="{AF1C48C1-6CE5-4932-90F8-981936C7D41C}" destId="{0F4EB31F-8B68-4C7D-83F5-09A0406E88EF}" srcOrd="4" destOrd="0" presId="urn:microsoft.com/office/officeart/2005/8/layout/vList3#1"/>
    <dgm:cxn modelId="{EEE402DB-4B4C-485F-A089-1D2A8D2F5F68}" type="presParOf" srcId="{0F4EB31F-8B68-4C7D-83F5-09A0406E88EF}" destId="{2E38D988-186C-428A-9C15-BD39F02AC951}" srcOrd="0" destOrd="0" presId="urn:microsoft.com/office/officeart/2005/8/layout/vList3#1"/>
    <dgm:cxn modelId="{FE604BB2-A4A8-42A5-85C8-AF95FB15EB80}" type="presParOf" srcId="{0F4EB31F-8B68-4C7D-83F5-09A0406E88EF}" destId="{A3677281-636A-49A6-9808-9ABFF79A0FE9}" srcOrd="1" destOrd="0" presId="urn:microsoft.com/office/officeart/2005/8/layout/vList3#1"/>
    <dgm:cxn modelId="{3BDA5757-FD3E-4790-A1F4-73EC1BC47CC6}" type="presParOf" srcId="{AF1C48C1-6CE5-4932-90F8-981936C7D41C}" destId="{1EE47A1B-30FF-4DA0-8B16-969AC3892ADF}" srcOrd="5" destOrd="0" presId="urn:microsoft.com/office/officeart/2005/8/layout/vList3#1"/>
    <dgm:cxn modelId="{B7A91DD3-3502-4B6F-85AF-5EB051A383BA}" type="presParOf" srcId="{AF1C48C1-6CE5-4932-90F8-981936C7D41C}" destId="{C22608C9-9A6B-4D4C-950C-95B169B08841}" srcOrd="6" destOrd="0" presId="urn:microsoft.com/office/officeart/2005/8/layout/vList3#1"/>
    <dgm:cxn modelId="{FEBA0E7A-A02C-464B-B620-AE88AB669414}" type="presParOf" srcId="{C22608C9-9A6B-4D4C-950C-95B169B08841}" destId="{A18701D6-2E2A-4429-AA3C-C6F034B9C558}" srcOrd="0" destOrd="0" presId="urn:microsoft.com/office/officeart/2005/8/layout/vList3#1"/>
    <dgm:cxn modelId="{631EF970-BDC6-4395-B5CF-A9542654319C}" type="presParOf" srcId="{C22608C9-9A6B-4D4C-950C-95B169B08841}" destId="{F422B76E-8FC9-4DB1-BEC8-115CD3D5FFEB}" srcOrd="1" destOrd="0" presId="urn:microsoft.com/office/officeart/2005/8/layout/vList3#1"/>
    <dgm:cxn modelId="{7C397D36-591A-4FE2-B8C7-C49D1B93EA9E}" type="presParOf" srcId="{AF1C48C1-6CE5-4932-90F8-981936C7D41C}" destId="{368545E4-4271-45AB-BE25-757DAEAF9990}" srcOrd="7" destOrd="0" presId="urn:microsoft.com/office/officeart/2005/8/layout/vList3#1"/>
    <dgm:cxn modelId="{CF771D2E-26C5-41EC-BB4D-9A6AA6AD448D}" type="presParOf" srcId="{AF1C48C1-6CE5-4932-90F8-981936C7D41C}" destId="{23EEA3CA-06C6-4E5C-8BFC-9C9D998C17C7}" srcOrd="8" destOrd="0" presId="urn:microsoft.com/office/officeart/2005/8/layout/vList3#1"/>
    <dgm:cxn modelId="{E06D423D-8879-434D-85D3-36B0CD08B427}" type="presParOf" srcId="{23EEA3CA-06C6-4E5C-8BFC-9C9D998C17C7}" destId="{C350027A-AC7E-44C1-A57A-5AA398F0459E}" srcOrd="0" destOrd="0" presId="urn:microsoft.com/office/officeart/2005/8/layout/vList3#1"/>
    <dgm:cxn modelId="{0BC126E4-5A58-4366-9CDF-115D25D86BA5}" type="presParOf" srcId="{23EEA3CA-06C6-4E5C-8BFC-9C9D998C17C7}" destId="{A1662258-A564-442C-B819-759D6B5D6D90}"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2CC1BBC-53C6-47D3-992A-971E04046EBC}" type="doc">
      <dgm:prSet loTypeId="urn:microsoft.com/office/officeart/2005/8/layout/hList1" loCatId="list" qsTypeId="urn:microsoft.com/office/officeart/2005/8/quickstyle/simple1" qsCatId="simple" csTypeId="urn:microsoft.com/office/officeart/2005/8/colors/colorful5" csCatId="colorful" phldr="1"/>
      <dgm:spPr/>
    </dgm:pt>
    <dgm:pt modelId="{02F7FFBF-9B49-46B3-ACFD-3DEAAC75317C}">
      <dgm:prSet phldrT="[Texto]"/>
      <dgm:spPr/>
      <dgm:t>
        <a:bodyPr/>
        <a:lstStyle/>
        <a:p>
          <a:pPr algn="ctr"/>
          <a:r>
            <a:rPr lang="es-EC" b="1" dirty="0" smtClean="0"/>
            <a:t>MERCADO POTENCIAL</a:t>
          </a:r>
          <a:endParaRPr lang="en-US" b="1" dirty="0"/>
        </a:p>
      </dgm:t>
    </dgm:pt>
    <dgm:pt modelId="{068E785D-1D49-4823-A239-E92E43293423}" type="parTrans" cxnId="{9BC161D5-9203-4EFB-9A9E-B0BC74B99E97}">
      <dgm:prSet/>
      <dgm:spPr/>
      <dgm:t>
        <a:bodyPr/>
        <a:lstStyle/>
        <a:p>
          <a:endParaRPr lang="en-US"/>
        </a:p>
      </dgm:t>
    </dgm:pt>
    <dgm:pt modelId="{0A95FDD5-0523-4E6E-88D6-2C66B8B678E6}" type="sibTrans" cxnId="{9BC161D5-9203-4EFB-9A9E-B0BC74B99E97}">
      <dgm:prSet/>
      <dgm:spPr/>
      <dgm:t>
        <a:bodyPr/>
        <a:lstStyle/>
        <a:p>
          <a:endParaRPr lang="en-US"/>
        </a:p>
      </dgm:t>
    </dgm:pt>
    <dgm:pt modelId="{1C959D97-6C8C-479D-A5E6-E9FB90BDFC56}">
      <dgm:prSet/>
      <dgm:spPr/>
      <dgm:t>
        <a:bodyPr/>
        <a:lstStyle/>
        <a:p>
          <a:pPr algn="ctr"/>
          <a:r>
            <a:rPr lang="es-EC" b="1" cap="all" baseline="0" dirty="0" smtClean="0"/>
            <a:t>Demanda Total</a:t>
          </a:r>
        </a:p>
      </dgm:t>
    </dgm:pt>
    <dgm:pt modelId="{56DFFC5C-8C04-4EB5-AE72-02A2E6C2B8C4}" type="parTrans" cxnId="{9E54EFFE-1F9B-4072-B43B-0ADDCA026D50}">
      <dgm:prSet/>
      <dgm:spPr/>
      <dgm:t>
        <a:bodyPr/>
        <a:lstStyle/>
        <a:p>
          <a:endParaRPr lang="en-US"/>
        </a:p>
      </dgm:t>
    </dgm:pt>
    <dgm:pt modelId="{830D6E34-8794-4A7C-B71B-4549CB3A2D51}" type="sibTrans" cxnId="{9E54EFFE-1F9B-4072-B43B-0ADDCA026D50}">
      <dgm:prSet/>
      <dgm:spPr/>
      <dgm:t>
        <a:bodyPr/>
        <a:lstStyle/>
        <a:p>
          <a:endParaRPr lang="en-US"/>
        </a:p>
      </dgm:t>
    </dgm:pt>
    <dgm:pt modelId="{0127F51D-6BDC-44C2-8030-20775F301F77}">
      <dgm:prSet/>
      <dgm:spPr/>
      <dgm:t>
        <a:bodyPr/>
        <a:lstStyle/>
        <a:p>
          <a:pPr algn="just"/>
          <a:endParaRPr lang="es-ES" b="1" cap="all" baseline="0" dirty="0" smtClean="0"/>
        </a:p>
        <a:p>
          <a:pPr algn="ctr"/>
          <a:r>
            <a:rPr lang="es-ES" b="1" cap="all" baseline="0" dirty="0" smtClean="0"/>
            <a:t>Mercado objetivo</a:t>
          </a:r>
        </a:p>
        <a:p>
          <a:pPr algn="just"/>
          <a:endParaRPr lang="en-US" cap="all" baseline="0" dirty="0"/>
        </a:p>
      </dgm:t>
    </dgm:pt>
    <dgm:pt modelId="{A93D8164-6BC3-4A80-AC98-60389EF7CCF1}" type="parTrans" cxnId="{5B2BB715-C602-44E6-8A6F-CF48EEC408C1}">
      <dgm:prSet/>
      <dgm:spPr/>
      <dgm:t>
        <a:bodyPr/>
        <a:lstStyle/>
        <a:p>
          <a:endParaRPr lang="en-US"/>
        </a:p>
      </dgm:t>
    </dgm:pt>
    <dgm:pt modelId="{41BF2077-60A7-49A2-81E8-60B0CBC309C8}" type="sibTrans" cxnId="{5B2BB715-C602-44E6-8A6F-CF48EEC408C1}">
      <dgm:prSet/>
      <dgm:spPr/>
      <dgm:t>
        <a:bodyPr/>
        <a:lstStyle/>
        <a:p>
          <a:endParaRPr lang="en-US"/>
        </a:p>
      </dgm:t>
    </dgm:pt>
    <dgm:pt modelId="{7871A43A-4826-42B7-8A7B-8C2A21791380}">
      <dgm:prSet/>
      <dgm:spPr/>
      <dgm:t>
        <a:bodyPr/>
        <a:lstStyle/>
        <a:p>
          <a:pPr algn="just"/>
          <a:r>
            <a:rPr lang="es-EC" dirty="0" smtClean="0"/>
            <a:t>612594 personas</a:t>
          </a:r>
          <a:endParaRPr lang="en-US" dirty="0"/>
        </a:p>
      </dgm:t>
    </dgm:pt>
    <dgm:pt modelId="{45F595FE-42D3-4676-BDE5-4D7E57A30FAD}" type="parTrans" cxnId="{744727F2-C7D7-4396-A7DD-8B3161D75413}">
      <dgm:prSet/>
      <dgm:spPr/>
      <dgm:t>
        <a:bodyPr/>
        <a:lstStyle/>
        <a:p>
          <a:endParaRPr lang="en-US"/>
        </a:p>
      </dgm:t>
    </dgm:pt>
    <dgm:pt modelId="{34C58ADF-E734-4F5F-A532-20BD4EB3239E}" type="sibTrans" cxnId="{744727F2-C7D7-4396-A7DD-8B3161D75413}">
      <dgm:prSet/>
      <dgm:spPr/>
      <dgm:t>
        <a:bodyPr/>
        <a:lstStyle/>
        <a:p>
          <a:endParaRPr lang="en-US"/>
        </a:p>
      </dgm:t>
    </dgm:pt>
    <dgm:pt modelId="{97D0CA9C-611D-4317-917E-C38F6AE68B22}">
      <dgm:prSet/>
      <dgm:spPr/>
      <dgm:t>
        <a:bodyPr/>
        <a:lstStyle/>
        <a:p>
          <a:pPr algn="just"/>
          <a:r>
            <a:rPr lang="es-ES" dirty="0" smtClean="0"/>
            <a:t>Sabemos que</a:t>
          </a:r>
          <a:r>
            <a:rPr lang="es-ES" b="1" dirty="0" smtClean="0"/>
            <a:t> </a:t>
          </a:r>
          <a:r>
            <a:rPr lang="es-EC" dirty="0" smtClean="0"/>
            <a:t>el 83% que equivale a 508453 personas consumen café.</a:t>
          </a:r>
          <a:endParaRPr lang="en-US" dirty="0"/>
        </a:p>
      </dgm:t>
    </dgm:pt>
    <dgm:pt modelId="{F12DDA81-1FF1-448B-9138-5649D79A71E8}" type="parTrans" cxnId="{496DC1A9-B125-49D7-BA56-4A29042A2585}">
      <dgm:prSet/>
      <dgm:spPr/>
      <dgm:t>
        <a:bodyPr/>
        <a:lstStyle/>
        <a:p>
          <a:endParaRPr lang="en-US"/>
        </a:p>
      </dgm:t>
    </dgm:pt>
    <dgm:pt modelId="{86CACE78-0D97-44E3-B412-C5F2C4460656}" type="sibTrans" cxnId="{496DC1A9-B125-49D7-BA56-4A29042A2585}">
      <dgm:prSet/>
      <dgm:spPr/>
      <dgm:t>
        <a:bodyPr/>
        <a:lstStyle/>
        <a:p>
          <a:endParaRPr lang="en-US"/>
        </a:p>
      </dgm:t>
    </dgm:pt>
    <dgm:pt modelId="{4CAFC6B3-CDB9-47E4-B477-7A7FAAE8C070}">
      <dgm:prSet/>
      <dgm:spPr/>
      <dgm:t>
        <a:bodyPr/>
        <a:lstStyle/>
        <a:p>
          <a:pPr algn="just"/>
          <a:r>
            <a:rPr lang="es-EC" dirty="0" smtClean="0"/>
            <a:t> El 35.8%  de los encuestados que equivale a 182026 personas toman café diariamente</a:t>
          </a:r>
          <a:endParaRPr lang="en-US" dirty="0"/>
        </a:p>
      </dgm:t>
    </dgm:pt>
    <dgm:pt modelId="{DCAE5DD5-8ACC-4646-9963-19BFB2C46BC9}" type="parTrans" cxnId="{8838CC82-888A-4717-AB36-89F458BDFB4D}">
      <dgm:prSet/>
      <dgm:spPr/>
      <dgm:t>
        <a:bodyPr/>
        <a:lstStyle/>
        <a:p>
          <a:endParaRPr lang="en-US"/>
        </a:p>
      </dgm:t>
    </dgm:pt>
    <dgm:pt modelId="{FDCDD1A4-5A6C-4904-A963-F41C361AA7B2}" type="sibTrans" cxnId="{8838CC82-888A-4717-AB36-89F458BDFB4D}">
      <dgm:prSet/>
      <dgm:spPr/>
      <dgm:t>
        <a:bodyPr/>
        <a:lstStyle/>
        <a:p>
          <a:endParaRPr lang="en-US"/>
        </a:p>
      </dgm:t>
    </dgm:pt>
    <dgm:pt modelId="{CB515489-108E-4768-A068-6F9DBB6492EA}">
      <dgm:prSet/>
      <dgm:spPr/>
      <dgm:t>
        <a:bodyPr/>
        <a:lstStyle/>
        <a:p>
          <a:pPr algn="just"/>
          <a:r>
            <a:rPr lang="es-EC" dirty="0" smtClean="0"/>
            <a:t> El 58% de los encuestados conocen del café orgánico nos da un total de 105575</a:t>
          </a:r>
          <a:endParaRPr lang="en-US" dirty="0"/>
        </a:p>
      </dgm:t>
    </dgm:pt>
    <dgm:pt modelId="{3706C709-6F6B-4CE0-A759-61B528F678B4}" type="parTrans" cxnId="{D8571B96-CEC3-4B43-9546-EE2F5366BD87}">
      <dgm:prSet/>
      <dgm:spPr/>
      <dgm:t>
        <a:bodyPr/>
        <a:lstStyle/>
        <a:p>
          <a:endParaRPr lang="en-US"/>
        </a:p>
      </dgm:t>
    </dgm:pt>
    <dgm:pt modelId="{CD087479-5621-496E-83A1-5F7D14F7E265}" type="sibTrans" cxnId="{D8571B96-CEC3-4B43-9546-EE2F5366BD87}">
      <dgm:prSet/>
      <dgm:spPr/>
      <dgm:t>
        <a:bodyPr/>
        <a:lstStyle/>
        <a:p>
          <a:endParaRPr lang="en-US"/>
        </a:p>
      </dgm:t>
    </dgm:pt>
    <dgm:pt modelId="{93DFDABA-48B2-43A4-9117-6840A9C989E3}">
      <dgm:prSet/>
      <dgm:spPr/>
      <dgm:t>
        <a:bodyPr/>
        <a:lstStyle/>
        <a:p>
          <a:pPr algn="just"/>
          <a:r>
            <a:rPr lang="es-EC" dirty="0" smtClean="0"/>
            <a:t>  El 59% de los encuestados que conocen el café zarumeño equivale a 62289.</a:t>
          </a:r>
          <a:endParaRPr lang="en-US" dirty="0"/>
        </a:p>
      </dgm:t>
    </dgm:pt>
    <dgm:pt modelId="{560B43F1-7738-42BA-919A-139EDF1D6578}" type="parTrans" cxnId="{83B84354-919B-489E-93F4-F4792221B2B7}">
      <dgm:prSet/>
      <dgm:spPr/>
      <dgm:t>
        <a:bodyPr/>
        <a:lstStyle/>
        <a:p>
          <a:endParaRPr lang="en-US"/>
        </a:p>
      </dgm:t>
    </dgm:pt>
    <dgm:pt modelId="{34E14AC8-3687-4D3C-ADF5-B5BE583BA564}" type="sibTrans" cxnId="{83B84354-919B-489E-93F4-F4792221B2B7}">
      <dgm:prSet/>
      <dgm:spPr/>
      <dgm:t>
        <a:bodyPr/>
        <a:lstStyle/>
        <a:p>
          <a:endParaRPr lang="en-US"/>
        </a:p>
      </dgm:t>
    </dgm:pt>
    <dgm:pt modelId="{FC22D05D-32CD-4A0B-866E-1F3E3CD7F9DE}">
      <dgm:prSet/>
      <dgm:spPr/>
      <dgm:t>
        <a:bodyPr/>
        <a:lstStyle/>
        <a:p>
          <a:pPr algn="just"/>
          <a:r>
            <a:rPr lang="es-EC" dirty="0" smtClean="0"/>
            <a:t>El 17.3% de los encuestados prefieren consumir nuestro producto en los lugares de trabajo y reuniones.</a:t>
          </a:r>
          <a:endParaRPr lang="en-US" dirty="0"/>
        </a:p>
      </dgm:t>
    </dgm:pt>
    <dgm:pt modelId="{37F5B302-D021-4527-BDA6-D372D246CCCB}" type="parTrans" cxnId="{1F45799D-3450-4B0B-991C-7EDD489ACBF9}">
      <dgm:prSet/>
      <dgm:spPr/>
      <dgm:t>
        <a:bodyPr/>
        <a:lstStyle/>
        <a:p>
          <a:endParaRPr lang="en-US"/>
        </a:p>
      </dgm:t>
    </dgm:pt>
    <dgm:pt modelId="{28B11C6A-6F41-40B5-BE90-30D082EF5EAD}" type="sibTrans" cxnId="{1F45799D-3450-4B0B-991C-7EDD489ACBF9}">
      <dgm:prSet/>
      <dgm:spPr/>
      <dgm:t>
        <a:bodyPr/>
        <a:lstStyle/>
        <a:p>
          <a:endParaRPr lang="en-US"/>
        </a:p>
      </dgm:t>
    </dgm:pt>
    <dgm:pt modelId="{95F1FAAE-9C23-4DA9-9A23-ED77A6FB4A55}">
      <dgm:prSet/>
      <dgm:spPr/>
      <dgm:t>
        <a:bodyPr/>
        <a:lstStyle/>
        <a:p>
          <a:pPr algn="just"/>
          <a:r>
            <a:rPr lang="es-EC" dirty="0" smtClean="0"/>
            <a:t>Es por esto que nuestro mercado potencial sería de 10776 personas.</a:t>
          </a:r>
          <a:endParaRPr lang="en-US" dirty="0"/>
        </a:p>
      </dgm:t>
    </dgm:pt>
    <dgm:pt modelId="{7618DCA5-9D07-4C4A-9C57-1E836A6D590E}" type="parTrans" cxnId="{E17C5115-9C26-4E3C-903B-957EE979F9CE}">
      <dgm:prSet/>
      <dgm:spPr/>
      <dgm:t>
        <a:bodyPr/>
        <a:lstStyle/>
        <a:p>
          <a:endParaRPr lang="en-US"/>
        </a:p>
      </dgm:t>
    </dgm:pt>
    <dgm:pt modelId="{E2937534-905B-4EB4-9A50-7EC97789F945}" type="sibTrans" cxnId="{E17C5115-9C26-4E3C-903B-957EE979F9CE}">
      <dgm:prSet/>
      <dgm:spPr/>
      <dgm:t>
        <a:bodyPr/>
        <a:lstStyle/>
        <a:p>
          <a:endParaRPr lang="en-US"/>
        </a:p>
      </dgm:t>
    </dgm:pt>
    <dgm:pt modelId="{37A2D029-3B75-43C8-A088-76F10BCB4B09}" type="pres">
      <dgm:prSet presAssocID="{52CC1BBC-53C6-47D3-992A-971E04046EBC}" presName="Name0" presStyleCnt="0">
        <dgm:presLayoutVars>
          <dgm:dir/>
          <dgm:animLvl val="lvl"/>
          <dgm:resizeHandles val="exact"/>
        </dgm:presLayoutVars>
      </dgm:prSet>
      <dgm:spPr/>
    </dgm:pt>
    <dgm:pt modelId="{46A9A20E-E8DB-4DAD-949B-25E40A3D15F6}" type="pres">
      <dgm:prSet presAssocID="{1C959D97-6C8C-479D-A5E6-E9FB90BDFC56}" presName="composite" presStyleCnt="0"/>
      <dgm:spPr/>
    </dgm:pt>
    <dgm:pt modelId="{63F6ECF4-5464-4542-A083-09490A6CEC70}" type="pres">
      <dgm:prSet presAssocID="{1C959D97-6C8C-479D-A5E6-E9FB90BDFC56}" presName="parTx" presStyleLbl="alignNode1" presStyleIdx="0" presStyleCnt="3" custLinFactY="-37592" custLinFactNeighborX="-103" custLinFactNeighborY="-100000">
        <dgm:presLayoutVars>
          <dgm:chMax val="0"/>
          <dgm:chPref val="0"/>
          <dgm:bulletEnabled val="1"/>
        </dgm:presLayoutVars>
      </dgm:prSet>
      <dgm:spPr/>
      <dgm:t>
        <a:bodyPr/>
        <a:lstStyle/>
        <a:p>
          <a:endParaRPr lang="en-US"/>
        </a:p>
      </dgm:t>
    </dgm:pt>
    <dgm:pt modelId="{84FA475C-A440-4C90-A690-02B377BF3440}" type="pres">
      <dgm:prSet presAssocID="{1C959D97-6C8C-479D-A5E6-E9FB90BDFC56}" presName="desTx" presStyleLbl="alignAccFollowNode1" presStyleIdx="0" presStyleCnt="3" custScaleY="42672" custLinFactNeighborX="-103" custLinFactNeighborY="-73132">
        <dgm:presLayoutVars>
          <dgm:bulletEnabled val="1"/>
        </dgm:presLayoutVars>
      </dgm:prSet>
      <dgm:spPr/>
      <dgm:t>
        <a:bodyPr/>
        <a:lstStyle/>
        <a:p>
          <a:endParaRPr lang="en-US"/>
        </a:p>
      </dgm:t>
    </dgm:pt>
    <dgm:pt modelId="{0F10752C-A5F4-4493-8DAF-324EEB9FCD96}" type="pres">
      <dgm:prSet presAssocID="{830D6E34-8794-4A7C-B71B-4549CB3A2D51}" presName="space" presStyleCnt="0"/>
      <dgm:spPr/>
    </dgm:pt>
    <dgm:pt modelId="{4F313375-16E5-4251-960C-6443750FA466}" type="pres">
      <dgm:prSet presAssocID="{0127F51D-6BDC-44C2-8030-20775F301F77}" presName="composite" presStyleCnt="0"/>
      <dgm:spPr/>
    </dgm:pt>
    <dgm:pt modelId="{625D4F21-DA48-4976-A7FC-85E97F98A526}" type="pres">
      <dgm:prSet presAssocID="{0127F51D-6BDC-44C2-8030-20775F301F77}" presName="parTx" presStyleLbl="alignNode1" presStyleIdx="1" presStyleCnt="3" custLinFactNeighborX="-1201" custLinFactNeighborY="-87591">
        <dgm:presLayoutVars>
          <dgm:chMax val="0"/>
          <dgm:chPref val="0"/>
          <dgm:bulletEnabled val="1"/>
        </dgm:presLayoutVars>
      </dgm:prSet>
      <dgm:spPr/>
      <dgm:t>
        <a:bodyPr/>
        <a:lstStyle/>
        <a:p>
          <a:endParaRPr lang="en-US"/>
        </a:p>
      </dgm:t>
    </dgm:pt>
    <dgm:pt modelId="{27AB9795-F481-4477-A489-9793E1AEE27B}" type="pres">
      <dgm:prSet presAssocID="{0127F51D-6BDC-44C2-8030-20775F301F77}" presName="desTx" presStyleLbl="alignAccFollowNode1" presStyleIdx="1" presStyleCnt="3" custScaleY="100000" custLinFactNeighborX="-1426" custLinFactNeighborY="-30136">
        <dgm:presLayoutVars>
          <dgm:bulletEnabled val="1"/>
        </dgm:presLayoutVars>
      </dgm:prSet>
      <dgm:spPr/>
      <dgm:t>
        <a:bodyPr/>
        <a:lstStyle/>
        <a:p>
          <a:endParaRPr lang="en-US"/>
        </a:p>
      </dgm:t>
    </dgm:pt>
    <dgm:pt modelId="{621E8439-E5A1-47A1-A1D7-CB1F32EB20F0}" type="pres">
      <dgm:prSet presAssocID="{41BF2077-60A7-49A2-81E8-60B0CBC309C8}" presName="space" presStyleCnt="0"/>
      <dgm:spPr/>
    </dgm:pt>
    <dgm:pt modelId="{3CAEE8CC-DA8E-419B-B2EF-D0042A4827B5}" type="pres">
      <dgm:prSet presAssocID="{02F7FFBF-9B49-46B3-ACFD-3DEAAC75317C}" presName="composite" presStyleCnt="0"/>
      <dgm:spPr/>
    </dgm:pt>
    <dgm:pt modelId="{58D1BDEF-E28F-44B5-B72E-A74D3A3A76D9}" type="pres">
      <dgm:prSet presAssocID="{02F7FFBF-9B49-46B3-ACFD-3DEAAC75317C}" presName="parTx" presStyleLbl="alignNode1" presStyleIdx="2" presStyleCnt="3" custLinFactY="-9670" custLinFactNeighborX="103" custLinFactNeighborY="-100000">
        <dgm:presLayoutVars>
          <dgm:chMax val="0"/>
          <dgm:chPref val="0"/>
          <dgm:bulletEnabled val="1"/>
        </dgm:presLayoutVars>
      </dgm:prSet>
      <dgm:spPr/>
      <dgm:t>
        <a:bodyPr/>
        <a:lstStyle/>
        <a:p>
          <a:endParaRPr lang="en-US"/>
        </a:p>
      </dgm:t>
    </dgm:pt>
    <dgm:pt modelId="{E81AB075-6B95-4CE4-82A8-8525FFCAF804}" type="pres">
      <dgm:prSet presAssocID="{02F7FFBF-9B49-46B3-ACFD-3DEAAC75317C}" presName="desTx" presStyleLbl="alignAccFollowNode1" presStyleIdx="2" presStyleCnt="3" custScaleY="64833" custLinFactNeighborX="103" custLinFactNeighborY="-56512">
        <dgm:presLayoutVars>
          <dgm:bulletEnabled val="1"/>
        </dgm:presLayoutVars>
      </dgm:prSet>
      <dgm:spPr/>
      <dgm:t>
        <a:bodyPr/>
        <a:lstStyle/>
        <a:p>
          <a:endParaRPr lang="en-US"/>
        </a:p>
      </dgm:t>
    </dgm:pt>
  </dgm:ptLst>
  <dgm:cxnLst>
    <dgm:cxn modelId="{5B2BB715-C602-44E6-8A6F-CF48EEC408C1}" srcId="{52CC1BBC-53C6-47D3-992A-971E04046EBC}" destId="{0127F51D-6BDC-44C2-8030-20775F301F77}" srcOrd="1" destOrd="0" parTransId="{A93D8164-6BC3-4A80-AC98-60389EF7CCF1}" sibTransId="{41BF2077-60A7-49A2-81E8-60B0CBC309C8}"/>
    <dgm:cxn modelId="{D8571B96-CEC3-4B43-9546-EE2F5366BD87}" srcId="{0127F51D-6BDC-44C2-8030-20775F301F77}" destId="{CB515489-108E-4768-A068-6F9DBB6492EA}" srcOrd="2" destOrd="0" parTransId="{3706C709-6F6B-4CE0-A759-61B528F678B4}" sibTransId="{CD087479-5621-496E-83A1-5F7D14F7E265}"/>
    <dgm:cxn modelId="{EFABE0B2-D5A4-4388-BDDD-FCDC422051EC}" type="presOf" srcId="{02F7FFBF-9B49-46B3-ACFD-3DEAAC75317C}" destId="{58D1BDEF-E28F-44B5-B72E-A74D3A3A76D9}" srcOrd="0" destOrd="0" presId="urn:microsoft.com/office/officeart/2005/8/layout/hList1"/>
    <dgm:cxn modelId="{BC9FF5F8-0B6D-41F1-9BE0-C40409062AE6}" type="presOf" srcId="{7871A43A-4826-42B7-8A7B-8C2A21791380}" destId="{84FA475C-A440-4C90-A690-02B377BF3440}" srcOrd="0" destOrd="0" presId="urn:microsoft.com/office/officeart/2005/8/layout/hList1"/>
    <dgm:cxn modelId="{9E54EFFE-1F9B-4072-B43B-0ADDCA026D50}" srcId="{52CC1BBC-53C6-47D3-992A-971E04046EBC}" destId="{1C959D97-6C8C-479D-A5E6-E9FB90BDFC56}" srcOrd="0" destOrd="0" parTransId="{56DFFC5C-8C04-4EB5-AE72-02A2E6C2B8C4}" sibTransId="{830D6E34-8794-4A7C-B71B-4549CB3A2D51}"/>
    <dgm:cxn modelId="{EBBF79FA-55B0-4F10-B952-2DDE8FCBC22F}" type="presOf" srcId="{0127F51D-6BDC-44C2-8030-20775F301F77}" destId="{625D4F21-DA48-4976-A7FC-85E97F98A526}" srcOrd="0" destOrd="0" presId="urn:microsoft.com/office/officeart/2005/8/layout/hList1"/>
    <dgm:cxn modelId="{E17C5115-9C26-4E3C-903B-957EE979F9CE}" srcId="{02F7FFBF-9B49-46B3-ACFD-3DEAAC75317C}" destId="{95F1FAAE-9C23-4DA9-9A23-ED77A6FB4A55}" srcOrd="1" destOrd="0" parTransId="{7618DCA5-9D07-4C4A-9C57-1E836A6D590E}" sibTransId="{E2937534-905B-4EB4-9A50-7EC97789F945}"/>
    <dgm:cxn modelId="{150D0942-3737-4166-BB3C-DAC1D454A7F8}" type="presOf" srcId="{FC22D05D-32CD-4A0B-866E-1F3E3CD7F9DE}" destId="{E81AB075-6B95-4CE4-82A8-8525FFCAF804}" srcOrd="0" destOrd="0" presId="urn:microsoft.com/office/officeart/2005/8/layout/hList1"/>
    <dgm:cxn modelId="{8838CC82-888A-4717-AB36-89F458BDFB4D}" srcId="{0127F51D-6BDC-44C2-8030-20775F301F77}" destId="{4CAFC6B3-CDB9-47E4-B477-7A7FAAE8C070}" srcOrd="1" destOrd="0" parTransId="{DCAE5DD5-8ACC-4646-9963-19BFB2C46BC9}" sibTransId="{FDCDD1A4-5A6C-4904-A963-F41C361AA7B2}"/>
    <dgm:cxn modelId="{496DC1A9-B125-49D7-BA56-4A29042A2585}" srcId="{0127F51D-6BDC-44C2-8030-20775F301F77}" destId="{97D0CA9C-611D-4317-917E-C38F6AE68B22}" srcOrd="0" destOrd="0" parTransId="{F12DDA81-1FF1-448B-9138-5649D79A71E8}" sibTransId="{86CACE78-0D97-44E3-B412-C5F2C4460656}"/>
    <dgm:cxn modelId="{EC6767F4-AC04-46B0-93F0-107628F805B9}" type="presOf" srcId="{52CC1BBC-53C6-47D3-992A-971E04046EBC}" destId="{37A2D029-3B75-43C8-A088-76F10BCB4B09}" srcOrd="0" destOrd="0" presId="urn:microsoft.com/office/officeart/2005/8/layout/hList1"/>
    <dgm:cxn modelId="{9BC161D5-9203-4EFB-9A9E-B0BC74B99E97}" srcId="{52CC1BBC-53C6-47D3-992A-971E04046EBC}" destId="{02F7FFBF-9B49-46B3-ACFD-3DEAAC75317C}" srcOrd="2" destOrd="0" parTransId="{068E785D-1D49-4823-A239-E92E43293423}" sibTransId="{0A95FDD5-0523-4E6E-88D6-2C66B8B678E6}"/>
    <dgm:cxn modelId="{83B84354-919B-489E-93F4-F4792221B2B7}" srcId="{0127F51D-6BDC-44C2-8030-20775F301F77}" destId="{93DFDABA-48B2-43A4-9117-6840A9C989E3}" srcOrd="3" destOrd="0" parTransId="{560B43F1-7738-42BA-919A-139EDF1D6578}" sibTransId="{34E14AC8-3687-4D3C-ADF5-B5BE583BA564}"/>
    <dgm:cxn modelId="{634ABE2D-EAD3-492B-A8E8-700B8B3632EA}" type="presOf" srcId="{4CAFC6B3-CDB9-47E4-B477-7A7FAAE8C070}" destId="{27AB9795-F481-4477-A489-9793E1AEE27B}" srcOrd="0" destOrd="1" presId="urn:microsoft.com/office/officeart/2005/8/layout/hList1"/>
    <dgm:cxn modelId="{1F45799D-3450-4B0B-991C-7EDD489ACBF9}" srcId="{02F7FFBF-9B49-46B3-ACFD-3DEAAC75317C}" destId="{FC22D05D-32CD-4A0B-866E-1F3E3CD7F9DE}" srcOrd="0" destOrd="0" parTransId="{37F5B302-D021-4527-BDA6-D372D246CCCB}" sibTransId="{28B11C6A-6F41-40B5-BE90-30D082EF5EAD}"/>
    <dgm:cxn modelId="{29483B11-AC01-422E-B9B8-2FB8B44A7634}" type="presOf" srcId="{97D0CA9C-611D-4317-917E-C38F6AE68B22}" destId="{27AB9795-F481-4477-A489-9793E1AEE27B}" srcOrd="0" destOrd="0" presId="urn:microsoft.com/office/officeart/2005/8/layout/hList1"/>
    <dgm:cxn modelId="{79F381F6-978D-4945-AA2B-D4222586444D}" type="presOf" srcId="{1C959D97-6C8C-479D-A5E6-E9FB90BDFC56}" destId="{63F6ECF4-5464-4542-A083-09490A6CEC70}" srcOrd="0" destOrd="0" presId="urn:microsoft.com/office/officeart/2005/8/layout/hList1"/>
    <dgm:cxn modelId="{744727F2-C7D7-4396-A7DD-8B3161D75413}" srcId="{1C959D97-6C8C-479D-A5E6-E9FB90BDFC56}" destId="{7871A43A-4826-42B7-8A7B-8C2A21791380}" srcOrd="0" destOrd="0" parTransId="{45F595FE-42D3-4676-BDE5-4D7E57A30FAD}" sibTransId="{34C58ADF-E734-4F5F-A532-20BD4EB3239E}"/>
    <dgm:cxn modelId="{69F4FC93-928B-4195-AFA9-3E89EEF30D89}" type="presOf" srcId="{95F1FAAE-9C23-4DA9-9A23-ED77A6FB4A55}" destId="{E81AB075-6B95-4CE4-82A8-8525FFCAF804}" srcOrd="0" destOrd="1" presId="urn:microsoft.com/office/officeart/2005/8/layout/hList1"/>
    <dgm:cxn modelId="{2D4858F3-3F22-481E-975C-10AEB4DBB7E3}" type="presOf" srcId="{CB515489-108E-4768-A068-6F9DBB6492EA}" destId="{27AB9795-F481-4477-A489-9793E1AEE27B}" srcOrd="0" destOrd="2" presId="urn:microsoft.com/office/officeart/2005/8/layout/hList1"/>
    <dgm:cxn modelId="{8B10A9B2-1A10-41E5-9248-1B4311C6B734}" type="presOf" srcId="{93DFDABA-48B2-43A4-9117-6840A9C989E3}" destId="{27AB9795-F481-4477-A489-9793E1AEE27B}" srcOrd="0" destOrd="3" presId="urn:microsoft.com/office/officeart/2005/8/layout/hList1"/>
    <dgm:cxn modelId="{3A5D50FB-780A-4987-9EE2-1113117B3009}" type="presParOf" srcId="{37A2D029-3B75-43C8-A088-76F10BCB4B09}" destId="{46A9A20E-E8DB-4DAD-949B-25E40A3D15F6}" srcOrd="0" destOrd="0" presId="urn:microsoft.com/office/officeart/2005/8/layout/hList1"/>
    <dgm:cxn modelId="{F4721536-ABE2-4710-82DF-E006E217066C}" type="presParOf" srcId="{46A9A20E-E8DB-4DAD-949B-25E40A3D15F6}" destId="{63F6ECF4-5464-4542-A083-09490A6CEC70}" srcOrd="0" destOrd="0" presId="urn:microsoft.com/office/officeart/2005/8/layout/hList1"/>
    <dgm:cxn modelId="{7E6BE275-4B67-42C1-8118-6C27FB7863CB}" type="presParOf" srcId="{46A9A20E-E8DB-4DAD-949B-25E40A3D15F6}" destId="{84FA475C-A440-4C90-A690-02B377BF3440}" srcOrd="1" destOrd="0" presId="urn:microsoft.com/office/officeart/2005/8/layout/hList1"/>
    <dgm:cxn modelId="{D5ADBAB9-6A33-4532-9D8B-636B0C6D12D8}" type="presParOf" srcId="{37A2D029-3B75-43C8-A088-76F10BCB4B09}" destId="{0F10752C-A5F4-4493-8DAF-324EEB9FCD96}" srcOrd="1" destOrd="0" presId="urn:microsoft.com/office/officeart/2005/8/layout/hList1"/>
    <dgm:cxn modelId="{E2FC9C09-955F-4912-AB27-DF047BEA75CA}" type="presParOf" srcId="{37A2D029-3B75-43C8-A088-76F10BCB4B09}" destId="{4F313375-16E5-4251-960C-6443750FA466}" srcOrd="2" destOrd="0" presId="urn:microsoft.com/office/officeart/2005/8/layout/hList1"/>
    <dgm:cxn modelId="{1375573F-B837-4E07-B35A-AE761F6E23DE}" type="presParOf" srcId="{4F313375-16E5-4251-960C-6443750FA466}" destId="{625D4F21-DA48-4976-A7FC-85E97F98A526}" srcOrd="0" destOrd="0" presId="urn:microsoft.com/office/officeart/2005/8/layout/hList1"/>
    <dgm:cxn modelId="{8A25BA58-9F12-451A-B085-00DCAC605CE9}" type="presParOf" srcId="{4F313375-16E5-4251-960C-6443750FA466}" destId="{27AB9795-F481-4477-A489-9793E1AEE27B}" srcOrd="1" destOrd="0" presId="urn:microsoft.com/office/officeart/2005/8/layout/hList1"/>
    <dgm:cxn modelId="{052C01BB-CAFA-4BA9-BBE5-E03E6810D9CF}" type="presParOf" srcId="{37A2D029-3B75-43C8-A088-76F10BCB4B09}" destId="{621E8439-E5A1-47A1-A1D7-CB1F32EB20F0}" srcOrd="3" destOrd="0" presId="urn:microsoft.com/office/officeart/2005/8/layout/hList1"/>
    <dgm:cxn modelId="{A930493B-BE76-4C18-A4F3-7FF86C50F5A3}" type="presParOf" srcId="{37A2D029-3B75-43C8-A088-76F10BCB4B09}" destId="{3CAEE8CC-DA8E-419B-B2EF-D0042A4827B5}" srcOrd="4" destOrd="0" presId="urn:microsoft.com/office/officeart/2005/8/layout/hList1"/>
    <dgm:cxn modelId="{07D83C74-B115-45C6-8D59-076FF89C5AAC}" type="presParOf" srcId="{3CAEE8CC-DA8E-419B-B2EF-D0042A4827B5}" destId="{58D1BDEF-E28F-44B5-B72E-A74D3A3A76D9}" srcOrd="0" destOrd="0" presId="urn:microsoft.com/office/officeart/2005/8/layout/hList1"/>
    <dgm:cxn modelId="{BBDD5255-1B50-4F33-9D28-B2A28B6A77B5}" type="presParOf" srcId="{3CAEE8CC-DA8E-419B-B2EF-D0042A4827B5}" destId="{E81AB075-6B95-4CE4-82A8-8525FFCAF80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868B9E2-1D59-4658-BF3F-A7CBF9E6CD29}" type="doc">
      <dgm:prSet loTypeId="urn:microsoft.com/office/officeart/2005/8/layout/vList6" loCatId="list" qsTypeId="urn:microsoft.com/office/officeart/2005/8/quickstyle/simple1" qsCatId="simple" csTypeId="urn:microsoft.com/office/officeart/2005/8/colors/accent4_2" csCatId="accent4" phldr="1"/>
      <dgm:spPr/>
      <dgm:t>
        <a:bodyPr/>
        <a:lstStyle/>
        <a:p>
          <a:endParaRPr lang="en-US"/>
        </a:p>
      </dgm:t>
    </dgm:pt>
    <dgm:pt modelId="{C3BB402C-B2CC-46A9-8475-F114B3EB2C41}">
      <dgm:prSet/>
      <dgm:spPr/>
      <dgm:t>
        <a:bodyPr/>
        <a:lstStyle/>
        <a:p>
          <a:r>
            <a:rPr lang="es-ES" b="1" cap="all" baseline="0" dirty="0" smtClean="0"/>
            <a:t>DEMANDA POTENCIAL</a:t>
          </a:r>
          <a:endParaRPr lang="en-US" cap="all" baseline="0" dirty="0"/>
        </a:p>
      </dgm:t>
    </dgm:pt>
    <dgm:pt modelId="{85C71930-EFB4-4192-8243-A79A986BD42C}" type="parTrans" cxnId="{6506A9DD-CDF1-4378-BCAD-8132DA18F60A}">
      <dgm:prSet/>
      <dgm:spPr/>
      <dgm:t>
        <a:bodyPr/>
        <a:lstStyle/>
        <a:p>
          <a:endParaRPr lang="en-US"/>
        </a:p>
      </dgm:t>
    </dgm:pt>
    <dgm:pt modelId="{DD4FD510-70E8-4121-BD4E-976B3BED247F}" type="sibTrans" cxnId="{6506A9DD-CDF1-4378-BCAD-8132DA18F60A}">
      <dgm:prSet/>
      <dgm:spPr/>
      <dgm:t>
        <a:bodyPr/>
        <a:lstStyle/>
        <a:p>
          <a:endParaRPr lang="en-US"/>
        </a:p>
      </dgm:t>
    </dgm:pt>
    <dgm:pt modelId="{5062EF01-7634-4089-AAE2-64CEB4EA8F45}" type="pres">
      <dgm:prSet presAssocID="{F868B9E2-1D59-4658-BF3F-A7CBF9E6CD29}" presName="Name0" presStyleCnt="0">
        <dgm:presLayoutVars>
          <dgm:dir/>
          <dgm:animLvl val="lvl"/>
          <dgm:resizeHandles/>
        </dgm:presLayoutVars>
      </dgm:prSet>
      <dgm:spPr/>
      <dgm:t>
        <a:bodyPr/>
        <a:lstStyle/>
        <a:p>
          <a:endParaRPr lang="en-US"/>
        </a:p>
      </dgm:t>
    </dgm:pt>
    <dgm:pt modelId="{B9D39AC0-5E17-465F-B376-790FFF64590E}" type="pres">
      <dgm:prSet presAssocID="{C3BB402C-B2CC-46A9-8475-F114B3EB2C41}" presName="linNode" presStyleCnt="0"/>
      <dgm:spPr/>
      <dgm:t>
        <a:bodyPr/>
        <a:lstStyle/>
        <a:p>
          <a:endParaRPr lang="en-US"/>
        </a:p>
      </dgm:t>
    </dgm:pt>
    <dgm:pt modelId="{5DA74825-CF9C-4EAE-AE9B-06140F32FA2E}" type="pres">
      <dgm:prSet presAssocID="{C3BB402C-B2CC-46A9-8475-F114B3EB2C41}" presName="parentShp" presStyleLbl="node1" presStyleIdx="0" presStyleCnt="1" custScaleX="93361" custScaleY="50781" custLinFactNeighborY="120">
        <dgm:presLayoutVars>
          <dgm:bulletEnabled val="1"/>
        </dgm:presLayoutVars>
      </dgm:prSet>
      <dgm:spPr/>
      <dgm:t>
        <a:bodyPr/>
        <a:lstStyle/>
        <a:p>
          <a:endParaRPr lang="en-US"/>
        </a:p>
      </dgm:t>
    </dgm:pt>
    <dgm:pt modelId="{47005059-6BCC-4A5B-A064-A6701E5737D5}" type="pres">
      <dgm:prSet presAssocID="{C3BB402C-B2CC-46A9-8475-F114B3EB2C41}" presName="childShp" presStyleLbl="bgAccFollowNode1" presStyleIdx="0" presStyleCnt="1" custScaleX="44966" custScaleY="26563" custLinFactNeighborX="2930">
        <dgm:presLayoutVars>
          <dgm:bulletEnabled val="1"/>
        </dgm:presLayoutVars>
      </dgm:prSet>
      <dgm:spPr/>
      <dgm:t>
        <a:bodyPr/>
        <a:lstStyle/>
        <a:p>
          <a:endParaRPr lang="en-US"/>
        </a:p>
      </dgm:t>
    </dgm:pt>
  </dgm:ptLst>
  <dgm:cxnLst>
    <dgm:cxn modelId="{6506A9DD-CDF1-4378-BCAD-8132DA18F60A}" srcId="{F868B9E2-1D59-4658-BF3F-A7CBF9E6CD29}" destId="{C3BB402C-B2CC-46A9-8475-F114B3EB2C41}" srcOrd="0" destOrd="0" parTransId="{85C71930-EFB4-4192-8243-A79A986BD42C}" sibTransId="{DD4FD510-70E8-4121-BD4E-976B3BED247F}"/>
    <dgm:cxn modelId="{3F8785B6-40FA-44D5-BBAE-6B5F55AA656D}" type="presOf" srcId="{F868B9E2-1D59-4658-BF3F-A7CBF9E6CD29}" destId="{5062EF01-7634-4089-AAE2-64CEB4EA8F45}" srcOrd="0" destOrd="0" presId="urn:microsoft.com/office/officeart/2005/8/layout/vList6"/>
    <dgm:cxn modelId="{562AEC6E-1B0B-42DA-A4E6-646D3F25C604}" type="presOf" srcId="{C3BB402C-B2CC-46A9-8475-F114B3EB2C41}" destId="{5DA74825-CF9C-4EAE-AE9B-06140F32FA2E}" srcOrd="0" destOrd="0" presId="urn:microsoft.com/office/officeart/2005/8/layout/vList6"/>
    <dgm:cxn modelId="{5D627F81-1DFD-40A8-A4E6-FF2933308B0D}" type="presParOf" srcId="{5062EF01-7634-4089-AAE2-64CEB4EA8F45}" destId="{B9D39AC0-5E17-465F-B376-790FFF64590E}" srcOrd="0" destOrd="0" presId="urn:microsoft.com/office/officeart/2005/8/layout/vList6"/>
    <dgm:cxn modelId="{92996046-02B6-432F-8F5A-433BD2B9687C}" type="presParOf" srcId="{B9D39AC0-5E17-465F-B376-790FFF64590E}" destId="{5DA74825-CF9C-4EAE-AE9B-06140F32FA2E}" srcOrd="0" destOrd="0" presId="urn:microsoft.com/office/officeart/2005/8/layout/vList6"/>
    <dgm:cxn modelId="{F397190A-D703-4631-A422-E8C4F46F5382}" type="presParOf" srcId="{B9D39AC0-5E17-465F-B376-790FFF64590E}" destId="{47005059-6BCC-4A5B-A064-A6701E5737D5}"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D284DA7-17AE-480B-A28A-E0F9E1B5F21F}"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en-US"/>
        </a:p>
      </dgm:t>
    </dgm:pt>
    <dgm:pt modelId="{AA38FDBB-0F11-4FD0-B041-F1E871B5A411}">
      <dgm:prSet phldrT="[Texto]"/>
      <dgm:spPr/>
      <dgm:t>
        <a:bodyPr/>
        <a:lstStyle/>
        <a:p>
          <a:pPr algn="ctr"/>
          <a:r>
            <a:rPr lang="es-EC" b="1" dirty="0" smtClean="0"/>
            <a:t>Demanda potencial</a:t>
          </a:r>
          <a:r>
            <a:rPr lang="es-EC" dirty="0" smtClean="0"/>
            <a:t> = ((1-0.65)*10776)=3772 personas</a:t>
          </a:r>
        </a:p>
        <a:p>
          <a:pPr algn="just"/>
          <a:r>
            <a:rPr lang="es-EC" dirty="0" smtClean="0"/>
            <a:t>Castigando nuestra demanda en un 65% y considerando que nuestra demanda anual crecerá en un 4%.</a:t>
          </a:r>
          <a:endParaRPr lang="en-US" dirty="0"/>
        </a:p>
      </dgm:t>
    </dgm:pt>
    <dgm:pt modelId="{D449ACF3-2420-41DC-9172-6D5F3E986C8C}" type="parTrans" cxnId="{3EED2602-3345-4599-9C56-51D77E269A01}">
      <dgm:prSet/>
      <dgm:spPr/>
      <dgm:t>
        <a:bodyPr/>
        <a:lstStyle/>
        <a:p>
          <a:endParaRPr lang="en-US"/>
        </a:p>
      </dgm:t>
    </dgm:pt>
    <dgm:pt modelId="{700A51E5-62CB-490C-B82B-66EA3BC93067}" type="sibTrans" cxnId="{3EED2602-3345-4599-9C56-51D77E269A01}">
      <dgm:prSet/>
      <dgm:spPr/>
      <dgm:t>
        <a:bodyPr/>
        <a:lstStyle/>
        <a:p>
          <a:endParaRPr lang="en-US"/>
        </a:p>
      </dgm:t>
    </dgm:pt>
    <dgm:pt modelId="{F929A4C2-E06F-43D9-893C-F0DA289142B2}" type="pres">
      <dgm:prSet presAssocID="{4D284DA7-17AE-480B-A28A-E0F9E1B5F21F}" presName="linear" presStyleCnt="0">
        <dgm:presLayoutVars>
          <dgm:animLvl val="lvl"/>
          <dgm:resizeHandles val="exact"/>
        </dgm:presLayoutVars>
      </dgm:prSet>
      <dgm:spPr/>
      <dgm:t>
        <a:bodyPr/>
        <a:lstStyle/>
        <a:p>
          <a:endParaRPr lang="en-US"/>
        </a:p>
      </dgm:t>
    </dgm:pt>
    <dgm:pt modelId="{4DE6C26B-9261-4895-84F8-528D8B00A9AA}" type="pres">
      <dgm:prSet presAssocID="{AA38FDBB-0F11-4FD0-B041-F1E871B5A411}" presName="parentText" presStyleLbl="node1" presStyleIdx="0" presStyleCnt="1">
        <dgm:presLayoutVars>
          <dgm:chMax val="0"/>
          <dgm:bulletEnabled val="1"/>
        </dgm:presLayoutVars>
      </dgm:prSet>
      <dgm:spPr/>
      <dgm:t>
        <a:bodyPr/>
        <a:lstStyle/>
        <a:p>
          <a:endParaRPr lang="en-US"/>
        </a:p>
      </dgm:t>
    </dgm:pt>
  </dgm:ptLst>
  <dgm:cxnLst>
    <dgm:cxn modelId="{45F39EF8-8C0D-49F0-B212-3521C6B5F046}" type="presOf" srcId="{AA38FDBB-0F11-4FD0-B041-F1E871B5A411}" destId="{4DE6C26B-9261-4895-84F8-528D8B00A9AA}" srcOrd="0" destOrd="0" presId="urn:microsoft.com/office/officeart/2005/8/layout/vList2"/>
    <dgm:cxn modelId="{2AEEB13A-E3B5-4E9A-B433-44D2D78865B2}" type="presOf" srcId="{4D284DA7-17AE-480B-A28A-E0F9E1B5F21F}" destId="{F929A4C2-E06F-43D9-893C-F0DA289142B2}" srcOrd="0" destOrd="0" presId="urn:microsoft.com/office/officeart/2005/8/layout/vList2"/>
    <dgm:cxn modelId="{3EED2602-3345-4599-9C56-51D77E269A01}" srcId="{4D284DA7-17AE-480B-A28A-E0F9E1B5F21F}" destId="{AA38FDBB-0F11-4FD0-B041-F1E871B5A411}" srcOrd="0" destOrd="0" parTransId="{D449ACF3-2420-41DC-9172-6D5F3E986C8C}" sibTransId="{700A51E5-62CB-490C-B82B-66EA3BC93067}"/>
    <dgm:cxn modelId="{9CC95B91-2CBC-4144-8FAD-C8DF14A42D84}" type="presParOf" srcId="{F929A4C2-E06F-43D9-893C-F0DA289142B2}" destId="{4DE6C26B-9261-4895-84F8-528D8B00A9AA}"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CC44CC3-54F2-4D5C-AD36-C0342D7B5D26}" type="doc">
      <dgm:prSet loTypeId="urn:microsoft.com/office/officeart/2005/8/layout/hProcess9" loCatId="process" qsTypeId="urn:microsoft.com/office/officeart/2005/8/quickstyle/3d1" qsCatId="3D" csTypeId="urn:microsoft.com/office/officeart/2005/8/colors/colorful1#2" csCatId="colorful" phldr="1"/>
      <dgm:spPr/>
    </dgm:pt>
    <dgm:pt modelId="{39098065-BBDB-484C-93D7-48E6FB054867}">
      <dgm:prSet phldrT="[Texto]"/>
      <dgm:spPr/>
      <dgm:t>
        <a:bodyPr/>
        <a:lstStyle/>
        <a:p>
          <a:r>
            <a:rPr lang="es-EC" dirty="0" smtClean="0"/>
            <a:t>CLIENTES</a:t>
          </a:r>
          <a:endParaRPr lang="es-EC" dirty="0"/>
        </a:p>
      </dgm:t>
    </dgm:pt>
    <dgm:pt modelId="{DBB1F455-BCE7-4C54-9DEE-FBB474B4FF0F}" type="parTrans" cxnId="{D0425098-87DF-403B-A4B4-237FC8D2D78C}">
      <dgm:prSet/>
      <dgm:spPr/>
      <dgm:t>
        <a:bodyPr/>
        <a:lstStyle/>
        <a:p>
          <a:endParaRPr lang="es-EC"/>
        </a:p>
      </dgm:t>
    </dgm:pt>
    <dgm:pt modelId="{C8834A2B-D8BD-458E-8914-CD98980C3830}" type="sibTrans" cxnId="{D0425098-87DF-403B-A4B4-237FC8D2D78C}">
      <dgm:prSet/>
      <dgm:spPr/>
      <dgm:t>
        <a:bodyPr/>
        <a:lstStyle/>
        <a:p>
          <a:endParaRPr lang="es-EC"/>
        </a:p>
      </dgm:t>
    </dgm:pt>
    <dgm:pt modelId="{10C014E9-602A-4773-8610-01D30C93E7B9}">
      <dgm:prSet phldrT="[Texto]"/>
      <dgm:spPr/>
      <dgm:t>
        <a:bodyPr/>
        <a:lstStyle/>
        <a:p>
          <a:r>
            <a:rPr lang="es-EC" dirty="0" smtClean="0"/>
            <a:t>VALOR</a:t>
          </a:r>
          <a:endParaRPr lang="es-EC" dirty="0"/>
        </a:p>
      </dgm:t>
    </dgm:pt>
    <dgm:pt modelId="{72AFC9D1-62DA-4CD3-B638-707AD9432CC0}" type="parTrans" cxnId="{91D7C7D1-38C9-468D-8AFC-A6A10A82DDDF}">
      <dgm:prSet/>
      <dgm:spPr/>
      <dgm:t>
        <a:bodyPr/>
        <a:lstStyle/>
        <a:p>
          <a:endParaRPr lang="es-EC"/>
        </a:p>
      </dgm:t>
    </dgm:pt>
    <dgm:pt modelId="{BB13135C-B285-4A0A-AB8B-373C69B1DDD6}" type="sibTrans" cxnId="{91D7C7D1-38C9-468D-8AFC-A6A10A82DDDF}">
      <dgm:prSet/>
      <dgm:spPr/>
      <dgm:t>
        <a:bodyPr/>
        <a:lstStyle/>
        <a:p>
          <a:endParaRPr lang="es-EC"/>
        </a:p>
      </dgm:t>
    </dgm:pt>
    <dgm:pt modelId="{A8B8B778-7A1C-43EE-88F2-B25DB1AC1DAB}">
      <dgm:prSet phldrT="[Texto]"/>
      <dgm:spPr/>
      <dgm:t>
        <a:bodyPr/>
        <a:lstStyle/>
        <a:p>
          <a:r>
            <a:rPr lang="es-EC" dirty="0" smtClean="0"/>
            <a:t>PRECIO</a:t>
          </a:r>
          <a:endParaRPr lang="es-EC" dirty="0"/>
        </a:p>
      </dgm:t>
    </dgm:pt>
    <dgm:pt modelId="{C0CF69B3-2A4B-42B6-A9B5-7050C7414C12}" type="parTrans" cxnId="{1E24D5E3-E98F-4935-81D5-D0EC2CF7E2C4}">
      <dgm:prSet/>
      <dgm:spPr/>
      <dgm:t>
        <a:bodyPr/>
        <a:lstStyle/>
        <a:p>
          <a:endParaRPr lang="es-EC"/>
        </a:p>
      </dgm:t>
    </dgm:pt>
    <dgm:pt modelId="{4A0E70C9-9FBF-48C8-B492-3E1D13FAEF8F}" type="sibTrans" cxnId="{1E24D5E3-E98F-4935-81D5-D0EC2CF7E2C4}">
      <dgm:prSet/>
      <dgm:spPr/>
      <dgm:t>
        <a:bodyPr/>
        <a:lstStyle/>
        <a:p>
          <a:endParaRPr lang="es-EC"/>
        </a:p>
      </dgm:t>
    </dgm:pt>
    <dgm:pt modelId="{EED17CE0-F76E-4AB3-9922-58CDCF6025B2}">
      <dgm:prSet phldrT="[Texto]"/>
      <dgm:spPr/>
      <dgm:t>
        <a:bodyPr/>
        <a:lstStyle/>
        <a:p>
          <a:r>
            <a:rPr lang="es-EC" dirty="0" smtClean="0"/>
            <a:t>COSTO</a:t>
          </a:r>
          <a:endParaRPr lang="es-EC" dirty="0"/>
        </a:p>
      </dgm:t>
    </dgm:pt>
    <dgm:pt modelId="{1B998364-9CC0-4F88-8850-5634F82DF6E9}" type="parTrans" cxnId="{04704A05-D31E-4D65-B8F9-007489262833}">
      <dgm:prSet/>
      <dgm:spPr/>
      <dgm:t>
        <a:bodyPr/>
        <a:lstStyle/>
        <a:p>
          <a:endParaRPr lang="es-EC"/>
        </a:p>
      </dgm:t>
    </dgm:pt>
    <dgm:pt modelId="{5247C676-3D44-47B7-A823-641EBEDCB429}" type="sibTrans" cxnId="{04704A05-D31E-4D65-B8F9-007489262833}">
      <dgm:prSet/>
      <dgm:spPr/>
      <dgm:t>
        <a:bodyPr/>
        <a:lstStyle/>
        <a:p>
          <a:endParaRPr lang="es-EC"/>
        </a:p>
      </dgm:t>
    </dgm:pt>
    <dgm:pt modelId="{6716DF5C-EDC7-471B-9B90-D63BC9DD0773}">
      <dgm:prSet phldrT="[Texto]"/>
      <dgm:spPr/>
      <dgm:t>
        <a:bodyPr/>
        <a:lstStyle/>
        <a:p>
          <a:r>
            <a:rPr lang="es-EC" dirty="0" smtClean="0"/>
            <a:t>PRODUCTO</a:t>
          </a:r>
          <a:endParaRPr lang="es-EC" dirty="0"/>
        </a:p>
      </dgm:t>
    </dgm:pt>
    <dgm:pt modelId="{48448182-1B73-43CE-89ED-7F398855B6A6}" type="parTrans" cxnId="{A295B9CE-966A-43BA-936A-63F3AC60DF92}">
      <dgm:prSet/>
      <dgm:spPr/>
      <dgm:t>
        <a:bodyPr/>
        <a:lstStyle/>
        <a:p>
          <a:endParaRPr lang="es-EC"/>
        </a:p>
      </dgm:t>
    </dgm:pt>
    <dgm:pt modelId="{6C113272-4995-4201-9E47-9EE4ED13CA75}" type="sibTrans" cxnId="{A295B9CE-966A-43BA-936A-63F3AC60DF92}">
      <dgm:prSet/>
      <dgm:spPr/>
      <dgm:t>
        <a:bodyPr/>
        <a:lstStyle/>
        <a:p>
          <a:endParaRPr lang="es-EC"/>
        </a:p>
      </dgm:t>
    </dgm:pt>
    <dgm:pt modelId="{D63C0524-4339-4E96-9657-C21B3AD43765}" type="pres">
      <dgm:prSet presAssocID="{ACC44CC3-54F2-4D5C-AD36-C0342D7B5D26}" presName="CompostProcess" presStyleCnt="0">
        <dgm:presLayoutVars>
          <dgm:dir/>
          <dgm:resizeHandles val="exact"/>
        </dgm:presLayoutVars>
      </dgm:prSet>
      <dgm:spPr/>
    </dgm:pt>
    <dgm:pt modelId="{A518045F-E44E-4495-8EAE-2484883819C7}" type="pres">
      <dgm:prSet presAssocID="{ACC44CC3-54F2-4D5C-AD36-C0342D7B5D26}" presName="arrow" presStyleLbl="bgShp" presStyleIdx="0" presStyleCnt="1" custLinFactNeighborY="-2439"/>
      <dgm:spPr/>
    </dgm:pt>
    <dgm:pt modelId="{DFE9CD17-F23A-4C89-8BA1-4C5439417974}" type="pres">
      <dgm:prSet presAssocID="{ACC44CC3-54F2-4D5C-AD36-C0342D7B5D26}" presName="linearProcess" presStyleCnt="0"/>
      <dgm:spPr/>
    </dgm:pt>
    <dgm:pt modelId="{63470C6B-A431-43C3-A59F-6FE20A4F47FD}" type="pres">
      <dgm:prSet presAssocID="{39098065-BBDB-484C-93D7-48E6FB054867}" presName="textNode" presStyleLbl="node1" presStyleIdx="0" presStyleCnt="5">
        <dgm:presLayoutVars>
          <dgm:bulletEnabled val="1"/>
        </dgm:presLayoutVars>
      </dgm:prSet>
      <dgm:spPr/>
      <dgm:t>
        <a:bodyPr/>
        <a:lstStyle/>
        <a:p>
          <a:endParaRPr lang="es-ES"/>
        </a:p>
      </dgm:t>
    </dgm:pt>
    <dgm:pt modelId="{2410C573-6FB6-4419-9FF9-73341BE92B96}" type="pres">
      <dgm:prSet presAssocID="{C8834A2B-D8BD-458E-8914-CD98980C3830}" presName="sibTrans" presStyleCnt="0"/>
      <dgm:spPr/>
    </dgm:pt>
    <dgm:pt modelId="{8099F34A-876C-4B7E-A255-98058B90C20E}" type="pres">
      <dgm:prSet presAssocID="{10C014E9-602A-4773-8610-01D30C93E7B9}" presName="textNode" presStyleLbl="node1" presStyleIdx="1" presStyleCnt="5">
        <dgm:presLayoutVars>
          <dgm:bulletEnabled val="1"/>
        </dgm:presLayoutVars>
      </dgm:prSet>
      <dgm:spPr/>
      <dgm:t>
        <a:bodyPr/>
        <a:lstStyle/>
        <a:p>
          <a:endParaRPr lang="es-ES"/>
        </a:p>
      </dgm:t>
    </dgm:pt>
    <dgm:pt modelId="{780FFA12-BBD2-4F8B-90AF-FFA0B36194D1}" type="pres">
      <dgm:prSet presAssocID="{BB13135C-B285-4A0A-AB8B-373C69B1DDD6}" presName="sibTrans" presStyleCnt="0"/>
      <dgm:spPr/>
    </dgm:pt>
    <dgm:pt modelId="{46B6B4AA-16E9-42CF-84F6-CB1D1910D375}" type="pres">
      <dgm:prSet presAssocID="{A8B8B778-7A1C-43EE-88F2-B25DB1AC1DAB}" presName="textNode" presStyleLbl="node1" presStyleIdx="2" presStyleCnt="5">
        <dgm:presLayoutVars>
          <dgm:bulletEnabled val="1"/>
        </dgm:presLayoutVars>
      </dgm:prSet>
      <dgm:spPr/>
      <dgm:t>
        <a:bodyPr/>
        <a:lstStyle/>
        <a:p>
          <a:endParaRPr lang="es-ES"/>
        </a:p>
      </dgm:t>
    </dgm:pt>
    <dgm:pt modelId="{7ABB23C5-0434-4D5F-AD81-8493941EDF00}" type="pres">
      <dgm:prSet presAssocID="{4A0E70C9-9FBF-48C8-B492-3E1D13FAEF8F}" presName="sibTrans" presStyleCnt="0"/>
      <dgm:spPr/>
    </dgm:pt>
    <dgm:pt modelId="{64467033-B9C9-441B-920B-2D48E5098EBD}" type="pres">
      <dgm:prSet presAssocID="{EED17CE0-F76E-4AB3-9922-58CDCF6025B2}" presName="textNode" presStyleLbl="node1" presStyleIdx="3" presStyleCnt="5">
        <dgm:presLayoutVars>
          <dgm:bulletEnabled val="1"/>
        </dgm:presLayoutVars>
      </dgm:prSet>
      <dgm:spPr/>
      <dgm:t>
        <a:bodyPr/>
        <a:lstStyle/>
        <a:p>
          <a:endParaRPr lang="es-EC"/>
        </a:p>
      </dgm:t>
    </dgm:pt>
    <dgm:pt modelId="{6CEDE003-89EB-4A05-B690-D36FDD809795}" type="pres">
      <dgm:prSet presAssocID="{5247C676-3D44-47B7-A823-641EBEDCB429}" presName="sibTrans" presStyleCnt="0"/>
      <dgm:spPr/>
    </dgm:pt>
    <dgm:pt modelId="{DEBD83A3-F079-4F4C-AD5B-A04C472B5EA8}" type="pres">
      <dgm:prSet presAssocID="{6716DF5C-EDC7-471B-9B90-D63BC9DD0773}" presName="textNode" presStyleLbl="node1" presStyleIdx="4" presStyleCnt="5">
        <dgm:presLayoutVars>
          <dgm:bulletEnabled val="1"/>
        </dgm:presLayoutVars>
      </dgm:prSet>
      <dgm:spPr/>
      <dgm:t>
        <a:bodyPr/>
        <a:lstStyle/>
        <a:p>
          <a:endParaRPr lang="es-ES"/>
        </a:p>
      </dgm:t>
    </dgm:pt>
  </dgm:ptLst>
  <dgm:cxnLst>
    <dgm:cxn modelId="{230E7C2C-1775-4E6D-B307-9091AAA9E0FA}" type="presOf" srcId="{6716DF5C-EDC7-471B-9B90-D63BC9DD0773}" destId="{DEBD83A3-F079-4F4C-AD5B-A04C472B5EA8}" srcOrd="0" destOrd="0" presId="urn:microsoft.com/office/officeart/2005/8/layout/hProcess9"/>
    <dgm:cxn modelId="{26B6CD78-E507-4ABF-A899-9BAEE51064BD}" type="presOf" srcId="{EED17CE0-F76E-4AB3-9922-58CDCF6025B2}" destId="{64467033-B9C9-441B-920B-2D48E5098EBD}" srcOrd="0" destOrd="0" presId="urn:microsoft.com/office/officeart/2005/8/layout/hProcess9"/>
    <dgm:cxn modelId="{1E24D5E3-E98F-4935-81D5-D0EC2CF7E2C4}" srcId="{ACC44CC3-54F2-4D5C-AD36-C0342D7B5D26}" destId="{A8B8B778-7A1C-43EE-88F2-B25DB1AC1DAB}" srcOrd="2" destOrd="0" parTransId="{C0CF69B3-2A4B-42B6-A9B5-7050C7414C12}" sibTransId="{4A0E70C9-9FBF-48C8-B492-3E1D13FAEF8F}"/>
    <dgm:cxn modelId="{2B5C762F-4B46-415B-87EE-B5A84AEB482B}" type="presOf" srcId="{ACC44CC3-54F2-4D5C-AD36-C0342D7B5D26}" destId="{D63C0524-4339-4E96-9657-C21B3AD43765}" srcOrd="0" destOrd="0" presId="urn:microsoft.com/office/officeart/2005/8/layout/hProcess9"/>
    <dgm:cxn modelId="{D0425098-87DF-403B-A4B4-237FC8D2D78C}" srcId="{ACC44CC3-54F2-4D5C-AD36-C0342D7B5D26}" destId="{39098065-BBDB-484C-93D7-48E6FB054867}" srcOrd="0" destOrd="0" parTransId="{DBB1F455-BCE7-4C54-9DEE-FBB474B4FF0F}" sibTransId="{C8834A2B-D8BD-458E-8914-CD98980C3830}"/>
    <dgm:cxn modelId="{BC51D722-0BDA-472A-BCDC-AFD1A1AD11B4}" type="presOf" srcId="{39098065-BBDB-484C-93D7-48E6FB054867}" destId="{63470C6B-A431-43C3-A59F-6FE20A4F47FD}" srcOrd="0" destOrd="0" presId="urn:microsoft.com/office/officeart/2005/8/layout/hProcess9"/>
    <dgm:cxn modelId="{04704A05-D31E-4D65-B8F9-007489262833}" srcId="{ACC44CC3-54F2-4D5C-AD36-C0342D7B5D26}" destId="{EED17CE0-F76E-4AB3-9922-58CDCF6025B2}" srcOrd="3" destOrd="0" parTransId="{1B998364-9CC0-4F88-8850-5634F82DF6E9}" sibTransId="{5247C676-3D44-47B7-A823-641EBEDCB429}"/>
    <dgm:cxn modelId="{F3A5C9A2-1732-4802-9EBE-A38A9B7A17B5}" type="presOf" srcId="{10C014E9-602A-4773-8610-01D30C93E7B9}" destId="{8099F34A-876C-4B7E-A255-98058B90C20E}" srcOrd="0" destOrd="0" presId="urn:microsoft.com/office/officeart/2005/8/layout/hProcess9"/>
    <dgm:cxn modelId="{91D7C7D1-38C9-468D-8AFC-A6A10A82DDDF}" srcId="{ACC44CC3-54F2-4D5C-AD36-C0342D7B5D26}" destId="{10C014E9-602A-4773-8610-01D30C93E7B9}" srcOrd="1" destOrd="0" parTransId="{72AFC9D1-62DA-4CD3-B638-707AD9432CC0}" sibTransId="{BB13135C-B285-4A0A-AB8B-373C69B1DDD6}"/>
    <dgm:cxn modelId="{5C9BD6E5-FC11-45EA-99FF-BE8946BD9611}" type="presOf" srcId="{A8B8B778-7A1C-43EE-88F2-B25DB1AC1DAB}" destId="{46B6B4AA-16E9-42CF-84F6-CB1D1910D375}" srcOrd="0" destOrd="0" presId="urn:microsoft.com/office/officeart/2005/8/layout/hProcess9"/>
    <dgm:cxn modelId="{A295B9CE-966A-43BA-936A-63F3AC60DF92}" srcId="{ACC44CC3-54F2-4D5C-AD36-C0342D7B5D26}" destId="{6716DF5C-EDC7-471B-9B90-D63BC9DD0773}" srcOrd="4" destOrd="0" parTransId="{48448182-1B73-43CE-89ED-7F398855B6A6}" sibTransId="{6C113272-4995-4201-9E47-9EE4ED13CA75}"/>
    <dgm:cxn modelId="{9B983856-5D06-4E1B-AE9E-C61F954213CC}" type="presParOf" srcId="{D63C0524-4339-4E96-9657-C21B3AD43765}" destId="{A518045F-E44E-4495-8EAE-2484883819C7}" srcOrd="0" destOrd="0" presId="urn:microsoft.com/office/officeart/2005/8/layout/hProcess9"/>
    <dgm:cxn modelId="{46E70649-D472-4EB8-92B9-093FE8591DB5}" type="presParOf" srcId="{D63C0524-4339-4E96-9657-C21B3AD43765}" destId="{DFE9CD17-F23A-4C89-8BA1-4C5439417974}" srcOrd="1" destOrd="0" presId="urn:microsoft.com/office/officeart/2005/8/layout/hProcess9"/>
    <dgm:cxn modelId="{139BF2D2-26F3-411A-B835-5AEE2E30B8F1}" type="presParOf" srcId="{DFE9CD17-F23A-4C89-8BA1-4C5439417974}" destId="{63470C6B-A431-43C3-A59F-6FE20A4F47FD}" srcOrd="0" destOrd="0" presId="urn:microsoft.com/office/officeart/2005/8/layout/hProcess9"/>
    <dgm:cxn modelId="{556BE56B-ECFD-42E6-B8EC-EA8FF7E86357}" type="presParOf" srcId="{DFE9CD17-F23A-4C89-8BA1-4C5439417974}" destId="{2410C573-6FB6-4419-9FF9-73341BE92B96}" srcOrd="1" destOrd="0" presId="urn:microsoft.com/office/officeart/2005/8/layout/hProcess9"/>
    <dgm:cxn modelId="{95935D37-79F3-4AAF-83E7-227532674F25}" type="presParOf" srcId="{DFE9CD17-F23A-4C89-8BA1-4C5439417974}" destId="{8099F34A-876C-4B7E-A255-98058B90C20E}" srcOrd="2" destOrd="0" presId="urn:microsoft.com/office/officeart/2005/8/layout/hProcess9"/>
    <dgm:cxn modelId="{B8BF80D8-3A4C-44F8-8527-A54690A6CD61}" type="presParOf" srcId="{DFE9CD17-F23A-4C89-8BA1-4C5439417974}" destId="{780FFA12-BBD2-4F8B-90AF-FFA0B36194D1}" srcOrd="3" destOrd="0" presId="urn:microsoft.com/office/officeart/2005/8/layout/hProcess9"/>
    <dgm:cxn modelId="{4006B8F5-FAED-44ED-B8CC-06FF4F2A16E4}" type="presParOf" srcId="{DFE9CD17-F23A-4C89-8BA1-4C5439417974}" destId="{46B6B4AA-16E9-42CF-84F6-CB1D1910D375}" srcOrd="4" destOrd="0" presId="urn:microsoft.com/office/officeart/2005/8/layout/hProcess9"/>
    <dgm:cxn modelId="{F71A30C5-EBD5-4C13-9BE3-9E7544D5F345}" type="presParOf" srcId="{DFE9CD17-F23A-4C89-8BA1-4C5439417974}" destId="{7ABB23C5-0434-4D5F-AD81-8493941EDF00}" srcOrd="5" destOrd="0" presId="urn:microsoft.com/office/officeart/2005/8/layout/hProcess9"/>
    <dgm:cxn modelId="{27069536-227B-49AC-A0D9-6D53B64C7A85}" type="presParOf" srcId="{DFE9CD17-F23A-4C89-8BA1-4C5439417974}" destId="{64467033-B9C9-441B-920B-2D48E5098EBD}" srcOrd="6" destOrd="0" presId="urn:microsoft.com/office/officeart/2005/8/layout/hProcess9"/>
    <dgm:cxn modelId="{58E59DCA-023E-4B56-AD11-ACEDD3975FB4}" type="presParOf" srcId="{DFE9CD17-F23A-4C89-8BA1-4C5439417974}" destId="{6CEDE003-89EB-4A05-B690-D36FDD809795}" srcOrd="7" destOrd="0" presId="urn:microsoft.com/office/officeart/2005/8/layout/hProcess9"/>
    <dgm:cxn modelId="{0D2B3A0D-EAFC-44CB-9470-7B74AA5D426E}" type="presParOf" srcId="{DFE9CD17-F23A-4C89-8BA1-4C5439417974}" destId="{DEBD83A3-F079-4F4C-AD5B-A04C472B5EA8}"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2BE7237-1C0E-498E-B140-2438E9B90950}" type="doc">
      <dgm:prSet loTypeId="urn:microsoft.com/office/officeart/2005/8/layout/cycle7" loCatId="cycle" qsTypeId="urn:microsoft.com/office/officeart/2005/8/quickstyle/3d2" qsCatId="3D" csTypeId="urn:microsoft.com/office/officeart/2005/8/colors/colorful5" csCatId="colorful" phldr="1"/>
      <dgm:spPr/>
      <dgm:t>
        <a:bodyPr/>
        <a:lstStyle/>
        <a:p>
          <a:endParaRPr lang="es-EC"/>
        </a:p>
      </dgm:t>
    </dgm:pt>
    <dgm:pt modelId="{D4C826F2-C71C-4EEB-8250-2279A1B609F7}">
      <dgm:prSet phldrT="[Texto]" custT="1"/>
      <dgm:spPr/>
      <dgm:t>
        <a:bodyPr/>
        <a:lstStyle/>
        <a:p>
          <a:r>
            <a:rPr lang="es-EC" sz="2000" b="1" smtClean="0"/>
            <a:t>FABRICANTE</a:t>
          </a:r>
        </a:p>
        <a:p>
          <a:r>
            <a:rPr lang="es-EC" sz="2000" b="1" smtClean="0"/>
            <a:t>ZARUCAFE</a:t>
          </a:r>
          <a:endParaRPr lang="es-EC" sz="2000" b="1" dirty="0"/>
        </a:p>
      </dgm:t>
    </dgm:pt>
    <dgm:pt modelId="{20E3EF95-62C2-4486-8A7F-40FB6E666E6E}" type="parTrans" cxnId="{88AED1B6-AB73-4319-848F-AC07C37358C1}">
      <dgm:prSet/>
      <dgm:spPr/>
      <dgm:t>
        <a:bodyPr/>
        <a:lstStyle/>
        <a:p>
          <a:endParaRPr lang="es-EC"/>
        </a:p>
      </dgm:t>
    </dgm:pt>
    <dgm:pt modelId="{7C82A4A6-AE7D-40DF-92D5-BD79974FE97F}" type="sibTrans" cxnId="{88AED1B6-AB73-4319-848F-AC07C37358C1}">
      <dgm:prSet/>
      <dgm:spPr/>
      <dgm:t>
        <a:bodyPr/>
        <a:lstStyle/>
        <a:p>
          <a:endParaRPr lang="es-EC" dirty="0"/>
        </a:p>
      </dgm:t>
    </dgm:pt>
    <dgm:pt modelId="{9CDD753C-3772-420F-B463-89DAF8FD4EA0}">
      <dgm:prSet phldrT="[Texto]" custT="1"/>
      <dgm:spPr/>
      <dgm:t>
        <a:bodyPr/>
        <a:lstStyle/>
        <a:p>
          <a:r>
            <a:rPr lang="es-EC" sz="2000" b="1" smtClean="0"/>
            <a:t>CONSUMIDOR</a:t>
          </a:r>
        </a:p>
        <a:p>
          <a:r>
            <a:rPr lang="es-EC" sz="2000" b="1" smtClean="0"/>
            <a:t>CLIENTES</a:t>
          </a:r>
          <a:endParaRPr lang="es-EC" sz="2000" b="1" dirty="0" smtClean="0"/>
        </a:p>
      </dgm:t>
    </dgm:pt>
    <dgm:pt modelId="{A718B01F-FBAE-4543-BFF5-4038546D33D7}" type="parTrans" cxnId="{B093DCB4-F948-430D-B256-82B966FEA523}">
      <dgm:prSet/>
      <dgm:spPr/>
      <dgm:t>
        <a:bodyPr/>
        <a:lstStyle/>
        <a:p>
          <a:endParaRPr lang="es-EC"/>
        </a:p>
      </dgm:t>
    </dgm:pt>
    <dgm:pt modelId="{9483BF83-AB35-41AA-8481-76701994D7E1}" type="sibTrans" cxnId="{B093DCB4-F948-430D-B256-82B966FEA523}">
      <dgm:prSet/>
      <dgm:spPr/>
      <dgm:t>
        <a:bodyPr/>
        <a:lstStyle/>
        <a:p>
          <a:endParaRPr lang="es-EC" dirty="0"/>
        </a:p>
      </dgm:t>
    </dgm:pt>
    <dgm:pt modelId="{FB25E396-128B-4C0A-A6D8-0B7DB823FBCE}">
      <dgm:prSet phldrT="[Texto]" custT="1"/>
      <dgm:spPr/>
      <dgm:t>
        <a:bodyPr/>
        <a:lstStyle/>
        <a:p>
          <a:r>
            <a:rPr lang="es-EC" sz="2000" b="1" smtClean="0"/>
            <a:t>MINORISTAS</a:t>
          </a:r>
        </a:p>
        <a:p>
          <a:r>
            <a:rPr lang="es-EC" sz="2000" b="1" smtClean="0"/>
            <a:t>SUPERMERCADOS Y ESTAC. DE SERVICIO</a:t>
          </a:r>
          <a:endParaRPr lang="es-EC" sz="2000" b="1" dirty="0"/>
        </a:p>
      </dgm:t>
    </dgm:pt>
    <dgm:pt modelId="{FCAE20A5-10DE-4A65-B9AE-39B09497B1BA}" type="parTrans" cxnId="{E0E695CA-B295-4576-AB65-EEEBDFB134FE}">
      <dgm:prSet/>
      <dgm:spPr/>
      <dgm:t>
        <a:bodyPr/>
        <a:lstStyle/>
        <a:p>
          <a:endParaRPr lang="es-EC"/>
        </a:p>
      </dgm:t>
    </dgm:pt>
    <dgm:pt modelId="{5403EF79-5C2E-4927-9191-6AFFAEB860C5}" type="sibTrans" cxnId="{E0E695CA-B295-4576-AB65-EEEBDFB134FE}">
      <dgm:prSet/>
      <dgm:spPr/>
      <dgm:t>
        <a:bodyPr/>
        <a:lstStyle/>
        <a:p>
          <a:endParaRPr lang="es-EC" dirty="0"/>
        </a:p>
      </dgm:t>
    </dgm:pt>
    <dgm:pt modelId="{3D88B9E2-50B7-4787-BCA5-C80448157809}" type="pres">
      <dgm:prSet presAssocID="{52BE7237-1C0E-498E-B140-2438E9B90950}" presName="Name0" presStyleCnt="0">
        <dgm:presLayoutVars>
          <dgm:dir/>
          <dgm:resizeHandles val="exact"/>
        </dgm:presLayoutVars>
      </dgm:prSet>
      <dgm:spPr/>
      <dgm:t>
        <a:bodyPr/>
        <a:lstStyle/>
        <a:p>
          <a:endParaRPr lang="es-ES"/>
        </a:p>
      </dgm:t>
    </dgm:pt>
    <dgm:pt modelId="{E5E0374A-26BC-4370-A54F-9D1AFC5C0129}" type="pres">
      <dgm:prSet presAssocID="{D4C826F2-C71C-4EEB-8250-2279A1B609F7}" presName="node" presStyleLbl="node1" presStyleIdx="0" presStyleCnt="3" custScaleX="110338" custRadScaleRad="96194" custRadScaleInc="-2218">
        <dgm:presLayoutVars>
          <dgm:bulletEnabled val="1"/>
        </dgm:presLayoutVars>
      </dgm:prSet>
      <dgm:spPr/>
      <dgm:t>
        <a:bodyPr/>
        <a:lstStyle/>
        <a:p>
          <a:endParaRPr lang="es-EC"/>
        </a:p>
      </dgm:t>
    </dgm:pt>
    <dgm:pt modelId="{561E1B55-FFC1-4AAB-A9F0-8C68483FD634}" type="pres">
      <dgm:prSet presAssocID="{7C82A4A6-AE7D-40DF-92D5-BD79974FE97F}" presName="sibTrans" presStyleLbl="sibTrans2D1" presStyleIdx="0" presStyleCnt="3" custScaleX="132149"/>
      <dgm:spPr/>
      <dgm:t>
        <a:bodyPr/>
        <a:lstStyle/>
        <a:p>
          <a:endParaRPr lang="es-ES"/>
        </a:p>
      </dgm:t>
    </dgm:pt>
    <dgm:pt modelId="{7461B2C7-5979-4B87-AD38-3EA4EFC8D85D}" type="pres">
      <dgm:prSet presAssocID="{7C82A4A6-AE7D-40DF-92D5-BD79974FE97F}" presName="connectorText" presStyleLbl="sibTrans2D1" presStyleIdx="0" presStyleCnt="3"/>
      <dgm:spPr/>
      <dgm:t>
        <a:bodyPr/>
        <a:lstStyle/>
        <a:p>
          <a:endParaRPr lang="es-ES"/>
        </a:p>
      </dgm:t>
    </dgm:pt>
    <dgm:pt modelId="{66694C51-EA78-4228-B747-9ECA4213504A}" type="pres">
      <dgm:prSet presAssocID="{9CDD753C-3772-420F-B463-89DAF8FD4EA0}" presName="node" presStyleLbl="node1" presStyleIdx="1" presStyleCnt="3" custScaleX="110338" custRadScaleRad="120473" custRadScaleInc="-7226">
        <dgm:presLayoutVars>
          <dgm:bulletEnabled val="1"/>
        </dgm:presLayoutVars>
      </dgm:prSet>
      <dgm:spPr/>
      <dgm:t>
        <a:bodyPr/>
        <a:lstStyle/>
        <a:p>
          <a:endParaRPr lang="es-EC"/>
        </a:p>
      </dgm:t>
    </dgm:pt>
    <dgm:pt modelId="{9C96E2CC-FA4B-4982-AEA6-8E72BA3123A1}" type="pres">
      <dgm:prSet presAssocID="{9483BF83-AB35-41AA-8481-76701994D7E1}" presName="sibTrans" presStyleLbl="sibTrans2D1" presStyleIdx="1" presStyleCnt="3"/>
      <dgm:spPr/>
      <dgm:t>
        <a:bodyPr/>
        <a:lstStyle/>
        <a:p>
          <a:endParaRPr lang="es-ES"/>
        </a:p>
      </dgm:t>
    </dgm:pt>
    <dgm:pt modelId="{7AD5B78D-976F-4F22-A568-684CAC71BB88}" type="pres">
      <dgm:prSet presAssocID="{9483BF83-AB35-41AA-8481-76701994D7E1}" presName="connectorText" presStyleLbl="sibTrans2D1" presStyleIdx="1" presStyleCnt="3"/>
      <dgm:spPr/>
      <dgm:t>
        <a:bodyPr/>
        <a:lstStyle/>
        <a:p>
          <a:endParaRPr lang="es-ES"/>
        </a:p>
      </dgm:t>
    </dgm:pt>
    <dgm:pt modelId="{D3C440C7-9006-4CC7-AA28-3C642C6F2DA9}" type="pres">
      <dgm:prSet presAssocID="{FB25E396-128B-4C0A-A6D8-0B7DB823FBCE}" presName="node" presStyleLbl="node1" presStyleIdx="2" presStyleCnt="3" custScaleX="132679" custRadScaleRad="111281" custRadScaleInc="7153">
        <dgm:presLayoutVars>
          <dgm:bulletEnabled val="1"/>
        </dgm:presLayoutVars>
      </dgm:prSet>
      <dgm:spPr/>
      <dgm:t>
        <a:bodyPr/>
        <a:lstStyle/>
        <a:p>
          <a:endParaRPr lang="es-ES"/>
        </a:p>
      </dgm:t>
    </dgm:pt>
    <dgm:pt modelId="{C923B36C-F36A-41DC-BA3B-5F2DCD0D5F6D}" type="pres">
      <dgm:prSet presAssocID="{5403EF79-5C2E-4927-9191-6AFFAEB860C5}" presName="sibTrans" presStyleLbl="sibTrans2D1" presStyleIdx="2" presStyleCnt="3" custScaleX="127161"/>
      <dgm:spPr/>
      <dgm:t>
        <a:bodyPr/>
        <a:lstStyle/>
        <a:p>
          <a:endParaRPr lang="es-ES"/>
        </a:p>
      </dgm:t>
    </dgm:pt>
    <dgm:pt modelId="{1D012223-EFE8-43E6-A48E-9C635ACD25CB}" type="pres">
      <dgm:prSet presAssocID="{5403EF79-5C2E-4927-9191-6AFFAEB860C5}" presName="connectorText" presStyleLbl="sibTrans2D1" presStyleIdx="2" presStyleCnt="3"/>
      <dgm:spPr/>
      <dgm:t>
        <a:bodyPr/>
        <a:lstStyle/>
        <a:p>
          <a:endParaRPr lang="es-ES"/>
        </a:p>
      </dgm:t>
    </dgm:pt>
  </dgm:ptLst>
  <dgm:cxnLst>
    <dgm:cxn modelId="{CB532DC3-EFB0-48B2-8435-B7073E8CF16A}" type="presOf" srcId="{52BE7237-1C0E-498E-B140-2438E9B90950}" destId="{3D88B9E2-50B7-4787-BCA5-C80448157809}" srcOrd="0" destOrd="0" presId="urn:microsoft.com/office/officeart/2005/8/layout/cycle7"/>
    <dgm:cxn modelId="{88AED1B6-AB73-4319-848F-AC07C37358C1}" srcId="{52BE7237-1C0E-498E-B140-2438E9B90950}" destId="{D4C826F2-C71C-4EEB-8250-2279A1B609F7}" srcOrd="0" destOrd="0" parTransId="{20E3EF95-62C2-4486-8A7F-40FB6E666E6E}" sibTransId="{7C82A4A6-AE7D-40DF-92D5-BD79974FE97F}"/>
    <dgm:cxn modelId="{F52FA4B9-C556-41AF-AB56-36EF6385F143}" type="presOf" srcId="{9CDD753C-3772-420F-B463-89DAF8FD4EA0}" destId="{66694C51-EA78-4228-B747-9ECA4213504A}" srcOrd="0" destOrd="0" presId="urn:microsoft.com/office/officeart/2005/8/layout/cycle7"/>
    <dgm:cxn modelId="{E0E695CA-B295-4576-AB65-EEEBDFB134FE}" srcId="{52BE7237-1C0E-498E-B140-2438E9B90950}" destId="{FB25E396-128B-4C0A-A6D8-0B7DB823FBCE}" srcOrd="2" destOrd="0" parTransId="{FCAE20A5-10DE-4A65-B9AE-39B09497B1BA}" sibTransId="{5403EF79-5C2E-4927-9191-6AFFAEB860C5}"/>
    <dgm:cxn modelId="{CC64A222-2F20-4438-A6B0-59B6C79D8CF9}" type="presOf" srcId="{5403EF79-5C2E-4927-9191-6AFFAEB860C5}" destId="{C923B36C-F36A-41DC-BA3B-5F2DCD0D5F6D}" srcOrd="0" destOrd="0" presId="urn:microsoft.com/office/officeart/2005/8/layout/cycle7"/>
    <dgm:cxn modelId="{99A43B6E-BD53-457D-8593-6DDA64FC4D61}" type="presOf" srcId="{9483BF83-AB35-41AA-8481-76701994D7E1}" destId="{9C96E2CC-FA4B-4982-AEA6-8E72BA3123A1}" srcOrd="0" destOrd="0" presId="urn:microsoft.com/office/officeart/2005/8/layout/cycle7"/>
    <dgm:cxn modelId="{4B37403D-844B-4BEB-AF28-7C2D2E09DB55}" type="presOf" srcId="{9483BF83-AB35-41AA-8481-76701994D7E1}" destId="{7AD5B78D-976F-4F22-A568-684CAC71BB88}" srcOrd="1" destOrd="0" presId="urn:microsoft.com/office/officeart/2005/8/layout/cycle7"/>
    <dgm:cxn modelId="{6503E39F-1BBC-42F1-A4E3-A86008D3E1F4}" type="presOf" srcId="{7C82A4A6-AE7D-40DF-92D5-BD79974FE97F}" destId="{7461B2C7-5979-4B87-AD38-3EA4EFC8D85D}" srcOrd="1" destOrd="0" presId="urn:microsoft.com/office/officeart/2005/8/layout/cycle7"/>
    <dgm:cxn modelId="{4040D4EF-091B-45CF-91EB-887AD8BBCBBF}" type="presOf" srcId="{7C82A4A6-AE7D-40DF-92D5-BD79974FE97F}" destId="{561E1B55-FFC1-4AAB-A9F0-8C68483FD634}" srcOrd="0" destOrd="0" presId="urn:microsoft.com/office/officeart/2005/8/layout/cycle7"/>
    <dgm:cxn modelId="{6F814D2B-A67B-47A8-A362-0E1B277A67B5}" type="presOf" srcId="{FB25E396-128B-4C0A-A6D8-0B7DB823FBCE}" destId="{D3C440C7-9006-4CC7-AA28-3C642C6F2DA9}" srcOrd="0" destOrd="0" presId="urn:microsoft.com/office/officeart/2005/8/layout/cycle7"/>
    <dgm:cxn modelId="{B093DCB4-F948-430D-B256-82B966FEA523}" srcId="{52BE7237-1C0E-498E-B140-2438E9B90950}" destId="{9CDD753C-3772-420F-B463-89DAF8FD4EA0}" srcOrd="1" destOrd="0" parTransId="{A718B01F-FBAE-4543-BFF5-4038546D33D7}" sibTransId="{9483BF83-AB35-41AA-8481-76701994D7E1}"/>
    <dgm:cxn modelId="{97591474-3C85-4C0C-98F5-BEDB24F32936}" type="presOf" srcId="{5403EF79-5C2E-4927-9191-6AFFAEB860C5}" destId="{1D012223-EFE8-43E6-A48E-9C635ACD25CB}" srcOrd="1" destOrd="0" presId="urn:microsoft.com/office/officeart/2005/8/layout/cycle7"/>
    <dgm:cxn modelId="{D09A5F21-3C22-47B6-B741-F54B1C2F1999}" type="presOf" srcId="{D4C826F2-C71C-4EEB-8250-2279A1B609F7}" destId="{E5E0374A-26BC-4370-A54F-9D1AFC5C0129}" srcOrd="0" destOrd="0" presId="urn:microsoft.com/office/officeart/2005/8/layout/cycle7"/>
    <dgm:cxn modelId="{A306FA20-AFAA-4C19-BDDA-EE0E86C74165}" type="presParOf" srcId="{3D88B9E2-50B7-4787-BCA5-C80448157809}" destId="{E5E0374A-26BC-4370-A54F-9D1AFC5C0129}" srcOrd="0" destOrd="0" presId="urn:microsoft.com/office/officeart/2005/8/layout/cycle7"/>
    <dgm:cxn modelId="{CFAD765D-C311-47B4-BA15-737F50612432}" type="presParOf" srcId="{3D88B9E2-50B7-4787-BCA5-C80448157809}" destId="{561E1B55-FFC1-4AAB-A9F0-8C68483FD634}" srcOrd="1" destOrd="0" presId="urn:microsoft.com/office/officeart/2005/8/layout/cycle7"/>
    <dgm:cxn modelId="{64E8E1BA-2054-4BFE-98B4-062DAAEA2687}" type="presParOf" srcId="{561E1B55-FFC1-4AAB-A9F0-8C68483FD634}" destId="{7461B2C7-5979-4B87-AD38-3EA4EFC8D85D}" srcOrd="0" destOrd="0" presId="urn:microsoft.com/office/officeart/2005/8/layout/cycle7"/>
    <dgm:cxn modelId="{2066FBE1-35D5-4091-B057-213DEBCA7DFC}" type="presParOf" srcId="{3D88B9E2-50B7-4787-BCA5-C80448157809}" destId="{66694C51-EA78-4228-B747-9ECA4213504A}" srcOrd="2" destOrd="0" presId="urn:microsoft.com/office/officeart/2005/8/layout/cycle7"/>
    <dgm:cxn modelId="{68E6CEFA-61F4-4F53-B1D4-63032548AF78}" type="presParOf" srcId="{3D88B9E2-50B7-4787-BCA5-C80448157809}" destId="{9C96E2CC-FA4B-4982-AEA6-8E72BA3123A1}" srcOrd="3" destOrd="0" presId="urn:microsoft.com/office/officeart/2005/8/layout/cycle7"/>
    <dgm:cxn modelId="{53A68ECA-3379-42E2-8EBE-884FDEE5846E}" type="presParOf" srcId="{9C96E2CC-FA4B-4982-AEA6-8E72BA3123A1}" destId="{7AD5B78D-976F-4F22-A568-684CAC71BB88}" srcOrd="0" destOrd="0" presId="urn:microsoft.com/office/officeart/2005/8/layout/cycle7"/>
    <dgm:cxn modelId="{41A7A6C7-0DF8-465A-AB27-F0F9436D0434}" type="presParOf" srcId="{3D88B9E2-50B7-4787-BCA5-C80448157809}" destId="{D3C440C7-9006-4CC7-AA28-3C642C6F2DA9}" srcOrd="4" destOrd="0" presId="urn:microsoft.com/office/officeart/2005/8/layout/cycle7"/>
    <dgm:cxn modelId="{AFE5026C-DE3C-4C25-86A4-B0ECAE73219F}" type="presParOf" srcId="{3D88B9E2-50B7-4787-BCA5-C80448157809}" destId="{C923B36C-F36A-41DC-BA3B-5F2DCD0D5F6D}" srcOrd="5" destOrd="0" presId="urn:microsoft.com/office/officeart/2005/8/layout/cycle7"/>
    <dgm:cxn modelId="{0275EF71-E732-48FF-A96C-003C6DFB46AA}" type="presParOf" srcId="{C923B36C-F36A-41DC-BA3B-5F2DCD0D5F6D}" destId="{1D012223-EFE8-43E6-A48E-9C635ACD25CB}"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6E57F1B-02F4-475D-BE50-851AECC2CDF3}" type="doc">
      <dgm:prSet loTypeId="urn:microsoft.com/office/officeart/2005/8/layout/vList4#4" loCatId="list" qsTypeId="urn:microsoft.com/office/officeart/2005/8/quickstyle/simple1" qsCatId="simple" csTypeId="urn:microsoft.com/office/officeart/2005/8/colors/colorful1#3" csCatId="colorful" phldr="1"/>
      <dgm:spPr/>
      <dgm:t>
        <a:bodyPr/>
        <a:lstStyle/>
        <a:p>
          <a:endParaRPr lang="en-US"/>
        </a:p>
      </dgm:t>
    </dgm:pt>
    <dgm:pt modelId="{B67AEA59-DA39-44BA-86CC-868E053C3CBC}">
      <dgm:prSet phldrT="[Texto]"/>
      <dgm:spPr/>
      <dgm:t>
        <a:bodyPr/>
        <a:lstStyle/>
        <a:p>
          <a:pPr algn="just"/>
          <a:r>
            <a:rPr lang="es-ES" dirty="0" smtClean="0"/>
            <a:t>Si compra dos cajas de café se llevaran gratis una </a:t>
          </a:r>
          <a:r>
            <a:rPr lang="es-ES" dirty="0" err="1" smtClean="0"/>
            <a:t>tazita</a:t>
          </a:r>
          <a:r>
            <a:rPr lang="es-ES" dirty="0" smtClean="0"/>
            <a:t> para preparar su café esto se llevara a cabo  en épocas especiales como Navidad.</a:t>
          </a:r>
          <a:endParaRPr lang="en-US" dirty="0"/>
        </a:p>
      </dgm:t>
    </dgm:pt>
    <dgm:pt modelId="{BACA9664-5FC7-4983-81A0-64C5FC3555FA}" type="parTrans" cxnId="{B3E91243-9D23-4EEF-9327-A6F8C1BF35C1}">
      <dgm:prSet/>
      <dgm:spPr/>
      <dgm:t>
        <a:bodyPr/>
        <a:lstStyle/>
        <a:p>
          <a:endParaRPr lang="en-US"/>
        </a:p>
      </dgm:t>
    </dgm:pt>
    <dgm:pt modelId="{3307AD18-0692-4850-A688-927E42631D44}" type="sibTrans" cxnId="{B3E91243-9D23-4EEF-9327-A6F8C1BF35C1}">
      <dgm:prSet/>
      <dgm:spPr/>
      <dgm:t>
        <a:bodyPr/>
        <a:lstStyle/>
        <a:p>
          <a:endParaRPr lang="en-US"/>
        </a:p>
      </dgm:t>
    </dgm:pt>
    <dgm:pt modelId="{06B42B46-A466-4CC5-82E9-236FAC96C070}">
      <dgm:prSet custT="1"/>
      <dgm:spPr/>
      <dgm:t>
        <a:bodyPr/>
        <a:lstStyle/>
        <a:p>
          <a:pPr algn="just"/>
          <a:endParaRPr lang="es-ES" sz="1800" dirty="0" smtClean="0"/>
        </a:p>
        <a:p>
          <a:pPr algn="just"/>
          <a:endParaRPr lang="es-ES" sz="1800" dirty="0" smtClean="0"/>
        </a:p>
        <a:p>
          <a:pPr algn="just"/>
          <a:r>
            <a:rPr lang="es-ES" sz="1800" dirty="0" smtClean="0"/>
            <a:t>Contaremos con impulsadoras que harán degustar el café,  ubicaremos stands en supermercados de Guayaquil como Mi Comisariato, y Supermaxi.</a:t>
          </a:r>
          <a:endParaRPr lang="es-ES" sz="1800" b="1" i="1" cap="all" baseline="0" dirty="0" smtClean="0"/>
        </a:p>
        <a:p>
          <a:pPr algn="l"/>
          <a:endParaRPr lang="en-US" sz="3600" cap="all" baseline="0" dirty="0"/>
        </a:p>
      </dgm:t>
    </dgm:pt>
    <dgm:pt modelId="{DB9BAA28-2B02-4AA2-8CA5-75A61417782C}" type="parTrans" cxnId="{3E4AACBF-D7FD-4B28-B69B-0615A5D68663}">
      <dgm:prSet/>
      <dgm:spPr/>
      <dgm:t>
        <a:bodyPr/>
        <a:lstStyle/>
        <a:p>
          <a:endParaRPr lang="en-US"/>
        </a:p>
      </dgm:t>
    </dgm:pt>
    <dgm:pt modelId="{D9F6B945-0637-443A-A83C-E4D3AD3A6CD9}" type="sibTrans" cxnId="{3E4AACBF-D7FD-4B28-B69B-0615A5D68663}">
      <dgm:prSet/>
      <dgm:spPr/>
      <dgm:t>
        <a:bodyPr/>
        <a:lstStyle/>
        <a:p>
          <a:endParaRPr lang="en-US"/>
        </a:p>
      </dgm:t>
    </dgm:pt>
    <dgm:pt modelId="{384AA307-7C59-4369-88D7-0A04A1816F56}">
      <dgm:prSet/>
      <dgm:spPr/>
      <dgm:t>
        <a:bodyPr/>
        <a:lstStyle/>
        <a:p>
          <a:pPr algn="just"/>
          <a:r>
            <a:rPr lang="es-ES" dirty="0" smtClean="0"/>
            <a:t>La publicidad se realizará por medio de afiches, prensa escrita y carteles ubicados en los principales puntos de venta. </a:t>
          </a:r>
          <a:endParaRPr lang="en-US" dirty="0"/>
        </a:p>
      </dgm:t>
    </dgm:pt>
    <dgm:pt modelId="{10E4E670-4D4F-491A-952F-76253C234D06}" type="parTrans" cxnId="{651BFD7E-42EF-4CD5-AE08-5600D5363488}">
      <dgm:prSet/>
      <dgm:spPr/>
      <dgm:t>
        <a:bodyPr/>
        <a:lstStyle/>
        <a:p>
          <a:endParaRPr lang="en-US"/>
        </a:p>
      </dgm:t>
    </dgm:pt>
    <dgm:pt modelId="{66B023F7-80B3-465C-A5A7-5D2E28CEA7BE}" type="sibTrans" cxnId="{651BFD7E-42EF-4CD5-AE08-5600D5363488}">
      <dgm:prSet/>
      <dgm:spPr/>
      <dgm:t>
        <a:bodyPr/>
        <a:lstStyle/>
        <a:p>
          <a:endParaRPr lang="en-US"/>
        </a:p>
      </dgm:t>
    </dgm:pt>
    <dgm:pt modelId="{566160A5-B9D9-46BE-898E-B01E634AC3A9}">
      <dgm:prSet/>
      <dgm:spPr/>
      <dgm:t>
        <a:bodyPr/>
        <a:lstStyle/>
        <a:p>
          <a:pPr algn="just"/>
          <a:r>
            <a:rPr lang="es-ES" dirty="0" smtClean="0"/>
            <a:t>Además  haremos publicidad mediante las redes sociales.</a:t>
          </a:r>
          <a:endParaRPr lang="en-US" dirty="0"/>
        </a:p>
      </dgm:t>
    </dgm:pt>
    <dgm:pt modelId="{B8677DB3-F982-4A46-9288-E86477FD9500}" type="parTrans" cxnId="{2AA3C156-28EA-4EE4-88CF-8AC4C8410CBA}">
      <dgm:prSet/>
      <dgm:spPr/>
      <dgm:t>
        <a:bodyPr/>
        <a:lstStyle/>
        <a:p>
          <a:endParaRPr lang="en-US"/>
        </a:p>
      </dgm:t>
    </dgm:pt>
    <dgm:pt modelId="{A66837C4-90D3-4772-9E82-47B38B387AD9}" type="sibTrans" cxnId="{2AA3C156-28EA-4EE4-88CF-8AC4C8410CBA}">
      <dgm:prSet/>
      <dgm:spPr/>
      <dgm:t>
        <a:bodyPr/>
        <a:lstStyle/>
        <a:p>
          <a:endParaRPr lang="en-US"/>
        </a:p>
      </dgm:t>
    </dgm:pt>
    <dgm:pt modelId="{E1032F15-421A-4521-A01D-835A307F6713}" type="pres">
      <dgm:prSet presAssocID="{96E57F1B-02F4-475D-BE50-851AECC2CDF3}" presName="linear" presStyleCnt="0">
        <dgm:presLayoutVars>
          <dgm:dir/>
          <dgm:resizeHandles val="exact"/>
        </dgm:presLayoutVars>
      </dgm:prSet>
      <dgm:spPr/>
      <dgm:t>
        <a:bodyPr/>
        <a:lstStyle/>
        <a:p>
          <a:endParaRPr lang="en-US"/>
        </a:p>
      </dgm:t>
    </dgm:pt>
    <dgm:pt modelId="{4E4537DD-AC04-45A5-8809-B4486F85671E}" type="pres">
      <dgm:prSet presAssocID="{06B42B46-A466-4CC5-82E9-236FAC96C070}" presName="comp" presStyleCnt="0"/>
      <dgm:spPr/>
      <dgm:t>
        <a:bodyPr/>
        <a:lstStyle/>
        <a:p>
          <a:endParaRPr lang="en-US"/>
        </a:p>
      </dgm:t>
    </dgm:pt>
    <dgm:pt modelId="{34CC48A9-4230-48EE-BDDF-782D99CA0B38}" type="pres">
      <dgm:prSet presAssocID="{06B42B46-A466-4CC5-82E9-236FAC96C070}" presName="box" presStyleLbl="node1" presStyleIdx="0" presStyleCnt="4" custScaleY="115120"/>
      <dgm:spPr/>
      <dgm:t>
        <a:bodyPr/>
        <a:lstStyle/>
        <a:p>
          <a:endParaRPr lang="en-US"/>
        </a:p>
      </dgm:t>
    </dgm:pt>
    <dgm:pt modelId="{77690FA2-4656-4539-B653-A07E387A0172}" type="pres">
      <dgm:prSet presAssocID="{06B42B46-A466-4CC5-82E9-236FAC96C070}" presName="img" presStyleLbl="fgImgPlace1" presStyleIdx="0" presStyleCnt="4"/>
      <dgm:spPr>
        <a:blipFill rotWithShape="0">
          <a:blip xmlns:r="http://schemas.openxmlformats.org/officeDocument/2006/relationships" r:embed="rId1"/>
          <a:stretch>
            <a:fillRect/>
          </a:stretch>
        </a:blipFill>
      </dgm:spPr>
      <dgm:t>
        <a:bodyPr/>
        <a:lstStyle/>
        <a:p>
          <a:endParaRPr lang="en-US"/>
        </a:p>
      </dgm:t>
    </dgm:pt>
    <dgm:pt modelId="{A96DF9E2-5752-4AF9-9351-037C2BD5AB7F}" type="pres">
      <dgm:prSet presAssocID="{06B42B46-A466-4CC5-82E9-236FAC96C070}" presName="text" presStyleLbl="node1" presStyleIdx="0" presStyleCnt="4">
        <dgm:presLayoutVars>
          <dgm:bulletEnabled val="1"/>
        </dgm:presLayoutVars>
      </dgm:prSet>
      <dgm:spPr/>
      <dgm:t>
        <a:bodyPr/>
        <a:lstStyle/>
        <a:p>
          <a:endParaRPr lang="en-US"/>
        </a:p>
      </dgm:t>
    </dgm:pt>
    <dgm:pt modelId="{1873B2F4-41FC-4472-B182-9831064CBF32}" type="pres">
      <dgm:prSet presAssocID="{D9F6B945-0637-443A-A83C-E4D3AD3A6CD9}" presName="spacer" presStyleCnt="0"/>
      <dgm:spPr/>
      <dgm:t>
        <a:bodyPr/>
        <a:lstStyle/>
        <a:p>
          <a:endParaRPr lang="en-US"/>
        </a:p>
      </dgm:t>
    </dgm:pt>
    <dgm:pt modelId="{AEF847FD-723C-40BD-A23B-75F8BC57384A}" type="pres">
      <dgm:prSet presAssocID="{384AA307-7C59-4369-88D7-0A04A1816F56}" presName="comp" presStyleCnt="0"/>
      <dgm:spPr/>
      <dgm:t>
        <a:bodyPr/>
        <a:lstStyle/>
        <a:p>
          <a:endParaRPr lang="en-US"/>
        </a:p>
      </dgm:t>
    </dgm:pt>
    <dgm:pt modelId="{45E5373E-D2A8-40E3-9785-F6E6B0BB4725}" type="pres">
      <dgm:prSet presAssocID="{384AA307-7C59-4369-88D7-0A04A1816F56}" presName="box" presStyleLbl="node1" presStyleIdx="1" presStyleCnt="4"/>
      <dgm:spPr/>
      <dgm:t>
        <a:bodyPr/>
        <a:lstStyle/>
        <a:p>
          <a:endParaRPr lang="en-US"/>
        </a:p>
      </dgm:t>
    </dgm:pt>
    <dgm:pt modelId="{A8D03D0E-5031-4401-9459-1B6F4A8A56D1}" type="pres">
      <dgm:prSet presAssocID="{384AA307-7C59-4369-88D7-0A04A1816F56}" presName="img" presStyleLbl="fgImgPlace1" presStyleIdx="1" presStyleCnt="4"/>
      <dgm:spPr>
        <a:blipFill rotWithShape="0">
          <a:blip xmlns:r="http://schemas.openxmlformats.org/officeDocument/2006/relationships" r:embed="rId2"/>
          <a:stretch>
            <a:fillRect/>
          </a:stretch>
        </a:blipFill>
      </dgm:spPr>
      <dgm:t>
        <a:bodyPr/>
        <a:lstStyle/>
        <a:p>
          <a:endParaRPr lang="en-US"/>
        </a:p>
      </dgm:t>
    </dgm:pt>
    <dgm:pt modelId="{7A18D3D4-9270-4BFC-AA59-8240524D03C6}" type="pres">
      <dgm:prSet presAssocID="{384AA307-7C59-4369-88D7-0A04A1816F56}" presName="text" presStyleLbl="node1" presStyleIdx="1" presStyleCnt="4">
        <dgm:presLayoutVars>
          <dgm:bulletEnabled val="1"/>
        </dgm:presLayoutVars>
      </dgm:prSet>
      <dgm:spPr/>
      <dgm:t>
        <a:bodyPr/>
        <a:lstStyle/>
        <a:p>
          <a:endParaRPr lang="en-US"/>
        </a:p>
      </dgm:t>
    </dgm:pt>
    <dgm:pt modelId="{CBBBE42D-B0C3-4D4E-A6EA-21528CB52DCA}" type="pres">
      <dgm:prSet presAssocID="{66B023F7-80B3-465C-A5A7-5D2E28CEA7BE}" presName="spacer" presStyleCnt="0"/>
      <dgm:spPr/>
      <dgm:t>
        <a:bodyPr/>
        <a:lstStyle/>
        <a:p>
          <a:endParaRPr lang="en-US"/>
        </a:p>
      </dgm:t>
    </dgm:pt>
    <dgm:pt modelId="{A43E46B7-3876-4BF6-8391-E17679E41BE1}" type="pres">
      <dgm:prSet presAssocID="{B67AEA59-DA39-44BA-86CC-868E053C3CBC}" presName="comp" presStyleCnt="0"/>
      <dgm:spPr/>
      <dgm:t>
        <a:bodyPr/>
        <a:lstStyle/>
        <a:p>
          <a:endParaRPr lang="en-US"/>
        </a:p>
      </dgm:t>
    </dgm:pt>
    <dgm:pt modelId="{73713F4C-6334-46A5-BD4A-FF201E65A59C}" type="pres">
      <dgm:prSet presAssocID="{B67AEA59-DA39-44BA-86CC-868E053C3CBC}" presName="box" presStyleLbl="node1" presStyleIdx="2" presStyleCnt="4"/>
      <dgm:spPr/>
      <dgm:t>
        <a:bodyPr/>
        <a:lstStyle/>
        <a:p>
          <a:endParaRPr lang="en-US"/>
        </a:p>
      </dgm:t>
    </dgm:pt>
    <dgm:pt modelId="{787DC347-6B1B-49D9-9CCF-15DE95CF38C2}" type="pres">
      <dgm:prSet presAssocID="{B67AEA59-DA39-44BA-86CC-868E053C3CBC}" presName="img" presStyleLbl="fgImgPlace1" presStyleIdx="2" presStyleCnt="4"/>
      <dgm:spPr>
        <a:blipFill rotWithShape="0">
          <a:blip xmlns:r="http://schemas.openxmlformats.org/officeDocument/2006/relationships" r:embed="rId3"/>
          <a:stretch>
            <a:fillRect/>
          </a:stretch>
        </a:blipFill>
      </dgm:spPr>
      <dgm:t>
        <a:bodyPr/>
        <a:lstStyle/>
        <a:p>
          <a:endParaRPr lang="en-US"/>
        </a:p>
      </dgm:t>
    </dgm:pt>
    <dgm:pt modelId="{EDF44365-62E7-4FEB-B0E1-1EF3A84E8D44}" type="pres">
      <dgm:prSet presAssocID="{B67AEA59-DA39-44BA-86CC-868E053C3CBC}" presName="text" presStyleLbl="node1" presStyleIdx="2" presStyleCnt="4">
        <dgm:presLayoutVars>
          <dgm:bulletEnabled val="1"/>
        </dgm:presLayoutVars>
      </dgm:prSet>
      <dgm:spPr/>
      <dgm:t>
        <a:bodyPr/>
        <a:lstStyle/>
        <a:p>
          <a:endParaRPr lang="en-US"/>
        </a:p>
      </dgm:t>
    </dgm:pt>
    <dgm:pt modelId="{2F49BCCC-85DE-4FE3-9ADC-E2C9155E1DCF}" type="pres">
      <dgm:prSet presAssocID="{3307AD18-0692-4850-A688-927E42631D44}" presName="spacer" presStyleCnt="0"/>
      <dgm:spPr/>
      <dgm:t>
        <a:bodyPr/>
        <a:lstStyle/>
        <a:p>
          <a:endParaRPr lang="en-US"/>
        </a:p>
      </dgm:t>
    </dgm:pt>
    <dgm:pt modelId="{64D9B0D7-FB04-4DE4-A24C-2D90445EA143}" type="pres">
      <dgm:prSet presAssocID="{566160A5-B9D9-46BE-898E-B01E634AC3A9}" presName="comp" presStyleCnt="0"/>
      <dgm:spPr/>
      <dgm:t>
        <a:bodyPr/>
        <a:lstStyle/>
        <a:p>
          <a:endParaRPr lang="en-US"/>
        </a:p>
      </dgm:t>
    </dgm:pt>
    <dgm:pt modelId="{A87E4464-A626-4EE9-9A5F-3917B5FBFE86}" type="pres">
      <dgm:prSet presAssocID="{566160A5-B9D9-46BE-898E-B01E634AC3A9}" presName="box" presStyleLbl="node1" presStyleIdx="3" presStyleCnt="4"/>
      <dgm:spPr/>
      <dgm:t>
        <a:bodyPr/>
        <a:lstStyle/>
        <a:p>
          <a:endParaRPr lang="en-US"/>
        </a:p>
      </dgm:t>
    </dgm:pt>
    <dgm:pt modelId="{5F26A34E-5BB6-48B1-AECD-D971C5852612}" type="pres">
      <dgm:prSet presAssocID="{566160A5-B9D9-46BE-898E-B01E634AC3A9}" presName="img" presStyleLbl="fgImgPlace1" presStyleIdx="3" presStyleCnt="4"/>
      <dgm:spPr>
        <a:blipFill rotWithShape="0">
          <a:blip xmlns:r="http://schemas.openxmlformats.org/officeDocument/2006/relationships" r:embed="rId4"/>
          <a:stretch>
            <a:fillRect/>
          </a:stretch>
        </a:blipFill>
      </dgm:spPr>
      <dgm:t>
        <a:bodyPr/>
        <a:lstStyle/>
        <a:p>
          <a:endParaRPr lang="es-EC"/>
        </a:p>
      </dgm:t>
    </dgm:pt>
    <dgm:pt modelId="{A918AE3E-389B-4FBB-832F-2076FD603BBB}" type="pres">
      <dgm:prSet presAssocID="{566160A5-B9D9-46BE-898E-B01E634AC3A9}" presName="text" presStyleLbl="node1" presStyleIdx="3" presStyleCnt="4">
        <dgm:presLayoutVars>
          <dgm:bulletEnabled val="1"/>
        </dgm:presLayoutVars>
      </dgm:prSet>
      <dgm:spPr/>
      <dgm:t>
        <a:bodyPr/>
        <a:lstStyle/>
        <a:p>
          <a:endParaRPr lang="en-US"/>
        </a:p>
      </dgm:t>
    </dgm:pt>
  </dgm:ptLst>
  <dgm:cxnLst>
    <dgm:cxn modelId="{BD965E1B-B9D5-4A12-80EE-1492FCCEFFE1}" type="presOf" srcId="{384AA307-7C59-4369-88D7-0A04A1816F56}" destId="{7A18D3D4-9270-4BFC-AA59-8240524D03C6}" srcOrd="1" destOrd="0" presId="urn:microsoft.com/office/officeart/2005/8/layout/vList4#4"/>
    <dgm:cxn modelId="{B3E91243-9D23-4EEF-9327-A6F8C1BF35C1}" srcId="{96E57F1B-02F4-475D-BE50-851AECC2CDF3}" destId="{B67AEA59-DA39-44BA-86CC-868E053C3CBC}" srcOrd="2" destOrd="0" parTransId="{BACA9664-5FC7-4983-81A0-64C5FC3555FA}" sibTransId="{3307AD18-0692-4850-A688-927E42631D44}"/>
    <dgm:cxn modelId="{2AA3C156-28EA-4EE4-88CF-8AC4C8410CBA}" srcId="{96E57F1B-02F4-475D-BE50-851AECC2CDF3}" destId="{566160A5-B9D9-46BE-898E-B01E634AC3A9}" srcOrd="3" destOrd="0" parTransId="{B8677DB3-F982-4A46-9288-E86477FD9500}" sibTransId="{A66837C4-90D3-4772-9E82-47B38B387AD9}"/>
    <dgm:cxn modelId="{C6B5143F-EA92-4880-830B-2C251A35052E}" type="presOf" srcId="{06B42B46-A466-4CC5-82E9-236FAC96C070}" destId="{A96DF9E2-5752-4AF9-9351-037C2BD5AB7F}" srcOrd="1" destOrd="0" presId="urn:microsoft.com/office/officeart/2005/8/layout/vList4#4"/>
    <dgm:cxn modelId="{35F226F4-8939-44B3-B814-40A3BEDF9452}" type="presOf" srcId="{06B42B46-A466-4CC5-82E9-236FAC96C070}" destId="{34CC48A9-4230-48EE-BDDF-782D99CA0B38}" srcOrd="0" destOrd="0" presId="urn:microsoft.com/office/officeart/2005/8/layout/vList4#4"/>
    <dgm:cxn modelId="{699179B8-560D-4A18-BC2F-FEB7B807FB96}" type="presOf" srcId="{384AA307-7C59-4369-88D7-0A04A1816F56}" destId="{45E5373E-D2A8-40E3-9785-F6E6B0BB4725}" srcOrd="0" destOrd="0" presId="urn:microsoft.com/office/officeart/2005/8/layout/vList4#4"/>
    <dgm:cxn modelId="{3E4AACBF-D7FD-4B28-B69B-0615A5D68663}" srcId="{96E57F1B-02F4-475D-BE50-851AECC2CDF3}" destId="{06B42B46-A466-4CC5-82E9-236FAC96C070}" srcOrd="0" destOrd="0" parTransId="{DB9BAA28-2B02-4AA2-8CA5-75A61417782C}" sibTransId="{D9F6B945-0637-443A-A83C-E4D3AD3A6CD9}"/>
    <dgm:cxn modelId="{A681F5B1-29A9-4D7C-849B-8B7DC47FCD57}" type="presOf" srcId="{566160A5-B9D9-46BE-898E-B01E634AC3A9}" destId="{A918AE3E-389B-4FBB-832F-2076FD603BBB}" srcOrd="1" destOrd="0" presId="urn:microsoft.com/office/officeart/2005/8/layout/vList4#4"/>
    <dgm:cxn modelId="{651BFD7E-42EF-4CD5-AE08-5600D5363488}" srcId="{96E57F1B-02F4-475D-BE50-851AECC2CDF3}" destId="{384AA307-7C59-4369-88D7-0A04A1816F56}" srcOrd="1" destOrd="0" parTransId="{10E4E670-4D4F-491A-952F-76253C234D06}" sibTransId="{66B023F7-80B3-465C-A5A7-5D2E28CEA7BE}"/>
    <dgm:cxn modelId="{BEF0D422-0FD9-44BA-839A-C0984AD4EAF6}" type="presOf" srcId="{B67AEA59-DA39-44BA-86CC-868E053C3CBC}" destId="{EDF44365-62E7-4FEB-B0E1-1EF3A84E8D44}" srcOrd="1" destOrd="0" presId="urn:microsoft.com/office/officeart/2005/8/layout/vList4#4"/>
    <dgm:cxn modelId="{1E2682D7-9386-4635-9849-7D585B62B786}" type="presOf" srcId="{566160A5-B9D9-46BE-898E-B01E634AC3A9}" destId="{A87E4464-A626-4EE9-9A5F-3917B5FBFE86}" srcOrd="0" destOrd="0" presId="urn:microsoft.com/office/officeart/2005/8/layout/vList4#4"/>
    <dgm:cxn modelId="{7858C35B-4246-4F75-96BF-2B51A5195767}" type="presOf" srcId="{B67AEA59-DA39-44BA-86CC-868E053C3CBC}" destId="{73713F4C-6334-46A5-BD4A-FF201E65A59C}" srcOrd="0" destOrd="0" presId="urn:microsoft.com/office/officeart/2005/8/layout/vList4#4"/>
    <dgm:cxn modelId="{DC4D6B1E-40EF-46DB-A0E8-F9A512C2F5AE}" type="presOf" srcId="{96E57F1B-02F4-475D-BE50-851AECC2CDF3}" destId="{E1032F15-421A-4521-A01D-835A307F6713}" srcOrd="0" destOrd="0" presId="urn:microsoft.com/office/officeart/2005/8/layout/vList4#4"/>
    <dgm:cxn modelId="{F3EC3B15-22BD-4519-A9E3-2BAB27E52652}" type="presParOf" srcId="{E1032F15-421A-4521-A01D-835A307F6713}" destId="{4E4537DD-AC04-45A5-8809-B4486F85671E}" srcOrd="0" destOrd="0" presId="urn:microsoft.com/office/officeart/2005/8/layout/vList4#4"/>
    <dgm:cxn modelId="{E04E9A25-BE5A-4B5F-97B3-3CDB6A3FD9AF}" type="presParOf" srcId="{4E4537DD-AC04-45A5-8809-B4486F85671E}" destId="{34CC48A9-4230-48EE-BDDF-782D99CA0B38}" srcOrd="0" destOrd="0" presId="urn:microsoft.com/office/officeart/2005/8/layout/vList4#4"/>
    <dgm:cxn modelId="{EC5AD565-0298-4A75-AC35-4AF99B998B8F}" type="presParOf" srcId="{4E4537DD-AC04-45A5-8809-B4486F85671E}" destId="{77690FA2-4656-4539-B653-A07E387A0172}" srcOrd="1" destOrd="0" presId="urn:microsoft.com/office/officeart/2005/8/layout/vList4#4"/>
    <dgm:cxn modelId="{469C32AB-ABFD-43E0-9DCC-A062D81CE23F}" type="presParOf" srcId="{4E4537DD-AC04-45A5-8809-B4486F85671E}" destId="{A96DF9E2-5752-4AF9-9351-037C2BD5AB7F}" srcOrd="2" destOrd="0" presId="urn:microsoft.com/office/officeart/2005/8/layout/vList4#4"/>
    <dgm:cxn modelId="{E308D3E6-7E62-4F09-867A-473825B18AE7}" type="presParOf" srcId="{E1032F15-421A-4521-A01D-835A307F6713}" destId="{1873B2F4-41FC-4472-B182-9831064CBF32}" srcOrd="1" destOrd="0" presId="urn:microsoft.com/office/officeart/2005/8/layout/vList4#4"/>
    <dgm:cxn modelId="{36B28938-1AA4-4957-8518-7F79F6B24C61}" type="presParOf" srcId="{E1032F15-421A-4521-A01D-835A307F6713}" destId="{AEF847FD-723C-40BD-A23B-75F8BC57384A}" srcOrd="2" destOrd="0" presId="urn:microsoft.com/office/officeart/2005/8/layout/vList4#4"/>
    <dgm:cxn modelId="{C09B8FA3-5049-44CD-A91B-C743644EA723}" type="presParOf" srcId="{AEF847FD-723C-40BD-A23B-75F8BC57384A}" destId="{45E5373E-D2A8-40E3-9785-F6E6B0BB4725}" srcOrd="0" destOrd="0" presId="urn:microsoft.com/office/officeart/2005/8/layout/vList4#4"/>
    <dgm:cxn modelId="{085DB40E-A33F-48A6-A9B5-67E281FF7E34}" type="presParOf" srcId="{AEF847FD-723C-40BD-A23B-75F8BC57384A}" destId="{A8D03D0E-5031-4401-9459-1B6F4A8A56D1}" srcOrd="1" destOrd="0" presId="urn:microsoft.com/office/officeart/2005/8/layout/vList4#4"/>
    <dgm:cxn modelId="{04C8DCF8-C85C-4063-9874-59AE9DB2A212}" type="presParOf" srcId="{AEF847FD-723C-40BD-A23B-75F8BC57384A}" destId="{7A18D3D4-9270-4BFC-AA59-8240524D03C6}" srcOrd="2" destOrd="0" presId="urn:microsoft.com/office/officeart/2005/8/layout/vList4#4"/>
    <dgm:cxn modelId="{81992C6B-4460-43A6-9D43-36FF566EF73E}" type="presParOf" srcId="{E1032F15-421A-4521-A01D-835A307F6713}" destId="{CBBBE42D-B0C3-4D4E-A6EA-21528CB52DCA}" srcOrd="3" destOrd="0" presId="urn:microsoft.com/office/officeart/2005/8/layout/vList4#4"/>
    <dgm:cxn modelId="{703B6613-284A-468C-9E4C-8B2002382371}" type="presParOf" srcId="{E1032F15-421A-4521-A01D-835A307F6713}" destId="{A43E46B7-3876-4BF6-8391-E17679E41BE1}" srcOrd="4" destOrd="0" presId="urn:microsoft.com/office/officeart/2005/8/layout/vList4#4"/>
    <dgm:cxn modelId="{520C5FB3-5995-4011-BECD-078801EA87AC}" type="presParOf" srcId="{A43E46B7-3876-4BF6-8391-E17679E41BE1}" destId="{73713F4C-6334-46A5-BD4A-FF201E65A59C}" srcOrd="0" destOrd="0" presId="urn:microsoft.com/office/officeart/2005/8/layout/vList4#4"/>
    <dgm:cxn modelId="{47A47739-7541-40C8-A5E9-0D1A88C0DB9B}" type="presParOf" srcId="{A43E46B7-3876-4BF6-8391-E17679E41BE1}" destId="{787DC347-6B1B-49D9-9CCF-15DE95CF38C2}" srcOrd="1" destOrd="0" presId="urn:microsoft.com/office/officeart/2005/8/layout/vList4#4"/>
    <dgm:cxn modelId="{B7FAA2E3-B31E-4D00-AC40-6F3D80CD8277}" type="presParOf" srcId="{A43E46B7-3876-4BF6-8391-E17679E41BE1}" destId="{EDF44365-62E7-4FEB-B0E1-1EF3A84E8D44}" srcOrd="2" destOrd="0" presId="urn:microsoft.com/office/officeart/2005/8/layout/vList4#4"/>
    <dgm:cxn modelId="{23DB97F4-51D7-49B7-9733-0C9E2E8035C3}" type="presParOf" srcId="{E1032F15-421A-4521-A01D-835A307F6713}" destId="{2F49BCCC-85DE-4FE3-9ADC-E2C9155E1DCF}" srcOrd="5" destOrd="0" presId="urn:microsoft.com/office/officeart/2005/8/layout/vList4#4"/>
    <dgm:cxn modelId="{FC535C7E-8E41-405F-9F6F-C98F2A788878}" type="presParOf" srcId="{E1032F15-421A-4521-A01D-835A307F6713}" destId="{64D9B0D7-FB04-4DE4-A24C-2D90445EA143}" srcOrd="6" destOrd="0" presId="urn:microsoft.com/office/officeart/2005/8/layout/vList4#4"/>
    <dgm:cxn modelId="{E5A20125-6B1B-41AD-BC0B-D0AAD6CFCBBF}" type="presParOf" srcId="{64D9B0D7-FB04-4DE4-A24C-2D90445EA143}" destId="{A87E4464-A626-4EE9-9A5F-3917B5FBFE86}" srcOrd="0" destOrd="0" presId="urn:microsoft.com/office/officeart/2005/8/layout/vList4#4"/>
    <dgm:cxn modelId="{51457D38-9113-44D3-8B74-99FC1E413B9D}" type="presParOf" srcId="{64D9B0D7-FB04-4DE4-A24C-2D90445EA143}" destId="{5F26A34E-5BB6-48B1-AECD-D971C5852612}" srcOrd="1" destOrd="0" presId="urn:microsoft.com/office/officeart/2005/8/layout/vList4#4"/>
    <dgm:cxn modelId="{1E352475-12DA-4B6F-89F3-E44B730D7BCF}" type="presParOf" srcId="{64D9B0D7-FB04-4DE4-A24C-2D90445EA143}" destId="{A918AE3E-389B-4FBB-832F-2076FD603BBB}" srcOrd="2" destOrd="0" presId="urn:microsoft.com/office/officeart/2005/8/layout/vList4#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A798AF2-CCA3-406D-8B8D-3264D89439CE}" type="doc">
      <dgm:prSet loTypeId="urn:microsoft.com/office/officeart/2005/8/layout/vList6" loCatId="list" qsTypeId="urn:microsoft.com/office/officeart/2005/8/quickstyle/simple1" qsCatId="simple" csTypeId="urn:microsoft.com/office/officeart/2005/8/colors/accent6_3" csCatId="accent6" phldr="1"/>
      <dgm:spPr/>
      <dgm:t>
        <a:bodyPr/>
        <a:lstStyle/>
        <a:p>
          <a:endParaRPr lang="en-US"/>
        </a:p>
      </dgm:t>
    </dgm:pt>
    <dgm:pt modelId="{F1EBA748-8719-4BDC-9181-DBCD07A9B62C}">
      <dgm:prSet phldrT="[Texto]" custT="1"/>
      <dgm:spPr/>
      <dgm:t>
        <a:bodyPr/>
        <a:lstStyle/>
        <a:p>
          <a:r>
            <a:rPr lang="es-EC" sz="2800" dirty="0" smtClean="0"/>
            <a:t>OPCION A</a:t>
          </a:r>
          <a:endParaRPr lang="en-US" sz="2800" dirty="0"/>
        </a:p>
      </dgm:t>
    </dgm:pt>
    <dgm:pt modelId="{302989DA-A1C6-452E-B649-EF98E5D30F67}" type="parTrans" cxnId="{F1AE267B-1C49-4642-8C88-4BB561BCF535}">
      <dgm:prSet/>
      <dgm:spPr/>
      <dgm:t>
        <a:bodyPr/>
        <a:lstStyle/>
        <a:p>
          <a:endParaRPr lang="en-US"/>
        </a:p>
      </dgm:t>
    </dgm:pt>
    <dgm:pt modelId="{0A4DFC11-4FE8-4BA6-81FB-B9B2BBDF2E71}" type="sibTrans" cxnId="{F1AE267B-1C49-4642-8C88-4BB561BCF535}">
      <dgm:prSet/>
      <dgm:spPr/>
      <dgm:t>
        <a:bodyPr/>
        <a:lstStyle/>
        <a:p>
          <a:endParaRPr lang="en-US"/>
        </a:p>
      </dgm:t>
    </dgm:pt>
    <dgm:pt modelId="{CA4DC290-072E-4A22-B8A7-88D8CF17ADA7}">
      <dgm:prSet phldrT="[Texto]"/>
      <dgm:spPr/>
      <dgm:t>
        <a:bodyPr/>
        <a:lstStyle/>
        <a:p>
          <a:r>
            <a:rPr lang="es-ES" b="1" dirty="0" smtClean="0"/>
            <a:t>VAN 22.877,17</a:t>
          </a:r>
          <a:endParaRPr lang="en-US" dirty="0"/>
        </a:p>
      </dgm:t>
    </dgm:pt>
    <dgm:pt modelId="{4331C54F-167A-4EF5-BCC7-32EB0EDCA347}" type="parTrans" cxnId="{0EBFC245-0C3D-4A46-8637-F815A398C995}">
      <dgm:prSet/>
      <dgm:spPr/>
      <dgm:t>
        <a:bodyPr/>
        <a:lstStyle/>
        <a:p>
          <a:endParaRPr lang="en-US"/>
        </a:p>
      </dgm:t>
    </dgm:pt>
    <dgm:pt modelId="{0F47C319-85B1-4A11-B92F-722D101CCB8D}" type="sibTrans" cxnId="{0EBFC245-0C3D-4A46-8637-F815A398C995}">
      <dgm:prSet/>
      <dgm:spPr/>
      <dgm:t>
        <a:bodyPr/>
        <a:lstStyle/>
        <a:p>
          <a:endParaRPr lang="en-US"/>
        </a:p>
      </dgm:t>
    </dgm:pt>
    <dgm:pt modelId="{37452C30-5F20-4898-84C4-BEB685095545}">
      <dgm:prSet phldrT="[Texto]" custT="1"/>
      <dgm:spPr/>
      <dgm:t>
        <a:bodyPr/>
        <a:lstStyle/>
        <a:p>
          <a:r>
            <a:rPr lang="es-EC" sz="2800" dirty="0" smtClean="0"/>
            <a:t>OPCION B</a:t>
          </a:r>
          <a:endParaRPr lang="en-US" sz="2800" dirty="0"/>
        </a:p>
      </dgm:t>
    </dgm:pt>
    <dgm:pt modelId="{A0FCFAA4-6A57-48B7-9928-D594F36C6F87}" type="parTrans" cxnId="{B93739E0-B3B4-4177-BE98-CE3BA52EE917}">
      <dgm:prSet/>
      <dgm:spPr/>
      <dgm:t>
        <a:bodyPr/>
        <a:lstStyle/>
        <a:p>
          <a:endParaRPr lang="en-US"/>
        </a:p>
      </dgm:t>
    </dgm:pt>
    <dgm:pt modelId="{DAFA9355-64D5-4E99-BE6B-F806A3EE3ADD}" type="sibTrans" cxnId="{B93739E0-B3B4-4177-BE98-CE3BA52EE917}">
      <dgm:prSet/>
      <dgm:spPr/>
      <dgm:t>
        <a:bodyPr/>
        <a:lstStyle/>
        <a:p>
          <a:endParaRPr lang="en-US"/>
        </a:p>
      </dgm:t>
    </dgm:pt>
    <dgm:pt modelId="{DD0AA901-97A5-4E2E-AD7D-8ED2CE449F04}">
      <dgm:prSet phldrT="[Texto]"/>
      <dgm:spPr/>
      <dgm:t>
        <a:bodyPr/>
        <a:lstStyle/>
        <a:p>
          <a:r>
            <a:rPr lang="es-ES" b="1" dirty="0" smtClean="0"/>
            <a:t>VAN $ 36.810,34</a:t>
          </a:r>
          <a:endParaRPr lang="en-US" dirty="0"/>
        </a:p>
      </dgm:t>
    </dgm:pt>
    <dgm:pt modelId="{DB68D662-EFEC-41B6-BF80-11B183D83FDC}" type="parTrans" cxnId="{2C9C044A-8824-4DE4-AD6B-F6AFF87875FC}">
      <dgm:prSet/>
      <dgm:spPr/>
      <dgm:t>
        <a:bodyPr/>
        <a:lstStyle/>
        <a:p>
          <a:endParaRPr lang="en-US"/>
        </a:p>
      </dgm:t>
    </dgm:pt>
    <dgm:pt modelId="{C6918821-2898-4025-8821-F395D9073A60}" type="sibTrans" cxnId="{2C9C044A-8824-4DE4-AD6B-F6AFF87875FC}">
      <dgm:prSet/>
      <dgm:spPr/>
      <dgm:t>
        <a:bodyPr/>
        <a:lstStyle/>
        <a:p>
          <a:endParaRPr lang="en-US"/>
        </a:p>
      </dgm:t>
    </dgm:pt>
    <dgm:pt modelId="{43F98FA9-180E-4A49-9301-620BD8BA5F11}">
      <dgm:prSet phldrT="[Texto]" custT="1"/>
      <dgm:spPr/>
      <dgm:t>
        <a:bodyPr/>
        <a:lstStyle/>
        <a:p>
          <a:r>
            <a:rPr lang="es-EC" sz="2800" dirty="0" smtClean="0"/>
            <a:t>OPCION C</a:t>
          </a:r>
          <a:endParaRPr lang="en-US" sz="2800" dirty="0"/>
        </a:p>
      </dgm:t>
    </dgm:pt>
    <dgm:pt modelId="{201D2FA6-7AD3-44FC-8100-05F30D0201FB}" type="parTrans" cxnId="{03EEE225-AF8D-4FBF-9E77-773CC8340B02}">
      <dgm:prSet/>
      <dgm:spPr/>
      <dgm:t>
        <a:bodyPr/>
        <a:lstStyle/>
        <a:p>
          <a:endParaRPr lang="en-US"/>
        </a:p>
      </dgm:t>
    </dgm:pt>
    <dgm:pt modelId="{C46ADC23-CAA2-4AAC-B581-07E913640640}" type="sibTrans" cxnId="{03EEE225-AF8D-4FBF-9E77-773CC8340B02}">
      <dgm:prSet/>
      <dgm:spPr/>
      <dgm:t>
        <a:bodyPr/>
        <a:lstStyle/>
        <a:p>
          <a:endParaRPr lang="en-US"/>
        </a:p>
      </dgm:t>
    </dgm:pt>
    <dgm:pt modelId="{FB1E4F17-516E-4C34-AD58-3543564F6195}">
      <dgm:prSet/>
      <dgm:spPr/>
      <dgm:t>
        <a:bodyPr/>
        <a:lstStyle/>
        <a:p>
          <a:r>
            <a:rPr lang="es-ES" b="1" dirty="0" smtClean="0"/>
            <a:t>TASA DE DESCUENTO 10%</a:t>
          </a:r>
          <a:endParaRPr lang="en-US" dirty="0"/>
        </a:p>
      </dgm:t>
    </dgm:pt>
    <dgm:pt modelId="{69A8C9EF-F1F7-4879-AF88-C93229AF538B}" type="parTrans" cxnId="{4D9E1107-07A6-4717-A2FF-4E7BFF21C697}">
      <dgm:prSet/>
      <dgm:spPr/>
      <dgm:t>
        <a:bodyPr/>
        <a:lstStyle/>
        <a:p>
          <a:endParaRPr lang="en-US"/>
        </a:p>
      </dgm:t>
    </dgm:pt>
    <dgm:pt modelId="{831BBED2-5ABD-4250-A294-289D56B692E5}" type="sibTrans" cxnId="{4D9E1107-07A6-4717-A2FF-4E7BFF21C697}">
      <dgm:prSet/>
      <dgm:spPr/>
      <dgm:t>
        <a:bodyPr/>
        <a:lstStyle/>
        <a:p>
          <a:endParaRPr lang="en-US"/>
        </a:p>
      </dgm:t>
    </dgm:pt>
    <dgm:pt modelId="{0E45A326-4129-4CE6-8A39-AB41F9C99E29}">
      <dgm:prSet/>
      <dgm:spPr/>
      <dgm:t>
        <a:bodyPr/>
        <a:lstStyle/>
        <a:p>
          <a:r>
            <a:rPr lang="es-ES" b="1" dirty="0" smtClean="0"/>
            <a:t>TASA DE DESCUENTO 10%</a:t>
          </a:r>
          <a:endParaRPr lang="en-US" dirty="0"/>
        </a:p>
      </dgm:t>
    </dgm:pt>
    <dgm:pt modelId="{5C6E6F19-426D-4F5C-B669-B168D55DC08A}" type="parTrans" cxnId="{26131F29-803E-4B6A-B6D3-99BC243F4681}">
      <dgm:prSet/>
      <dgm:spPr/>
      <dgm:t>
        <a:bodyPr/>
        <a:lstStyle/>
        <a:p>
          <a:endParaRPr lang="en-US"/>
        </a:p>
      </dgm:t>
    </dgm:pt>
    <dgm:pt modelId="{0CAB4E47-6B6A-444A-BCA4-7EDA6654C40F}" type="sibTrans" cxnId="{26131F29-803E-4B6A-B6D3-99BC243F4681}">
      <dgm:prSet/>
      <dgm:spPr/>
      <dgm:t>
        <a:bodyPr/>
        <a:lstStyle/>
        <a:p>
          <a:endParaRPr lang="en-US"/>
        </a:p>
      </dgm:t>
    </dgm:pt>
    <dgm:pt modelId="{83AA32B3-47AC-43CE-AA3A-5686DBB567FB}">
      <dgm:prSet phldrT="[Texto]"/>
      <dgm:spPr/>
      <dgm:t>
        <a:bodyPr/>
        <a:lstStyle/>
        <a:p>
          <a:r>
            <a:rPr lang="es-ES" b="1" dirty="0" smtClean="0"/>
            <a:t>VAN $57.380,18 </a:t>
          </a:r>
          <a:endParaRPr lang="en-US" dirty="0"/>
        </a:p>
      </dgm:t>
    </dgm:pt>
    <dgm:pt modelId="{D2E12BD7-8D75-401F-9BE9-7055F04B0847}" type="parTrans" cxnId="{586C325E-6A44-4B0F-A628-D852F35A42E7}">
      <dgm:prSet/>
      <dgm:spPr/>
      <dgm:t>
        <a:bodyPr/>
        <a:lstStyle/>
        <a:p>
          <a:endParaRPr lang="en-US"/>
        </a:p>
      </dgm:t>
    </dgm:pt>
    <dgm:pt modelId="{7E020786-AB07-413D-AD8C-FB86F244A9E5}" type="sibTrans" cxnId="{586C325E-6A44-4B0F-A628-D852F35A42E7}">
      <dgm:prSet/>
      <dgm:spPr/>
      <dgm:t>
        <a:bodyPr/>
        <a:lstStyle/>
        <a:p>
          <a:endParaRPr lang="en-US"/>
        </a:p>
      </dgm:t>
    </dgm:pt>
    <dgm:pt modelId="{A0340F49-69AC-4380-BD34-9C5F738DF813}">
      <dgm:prSet/>
      <dgm:spPr/>
      <dgm:t>
        <a:bodyPr/>
        <a:lstStyle/>
        <a:p>
          <a:r>
            <a:rPr lang="es-ES" b="1" dirty="0" smtClean="0"/>
            <a:t>TASA DE DESCUENTO 10%</a:t>
          </a:r>
          <a:endParaRPr lang="en-US" dirty="0"/>
        </a:p>
      </dgm:t>
    </dgm:pt>
    <dgm:pt modelId="{6DBF89CD-312B-4B6C-8FAA-D2C359E0F87F}" type="parTrans" cxnId="{348B7188-A1A7-45FF-BD7F-8500CE763753}">
      <dgm:prSet/>
      <dgm:spPr/>
      <dgm:t>
        <a:bodyPr/>
        <a:lstStyle/>
        <a:p>
          <a:endParaRPr lang="en-US"/>
        </a:p>
      </dgm:t>
    </dgm:pt>
    <dgm:pt modelId="{DAA7229F-D184-4649-9F3A-260692E85B14}" type="sibTrans" cxnId="{348B7188-A1A7-45FF-BD7F-8500CE763753}">
      <dgm:prSet/>
      <dgm:spPr/>
      <dgm:t>
        <a:bodyPr/>
        <a:lstStyle/>
        <a:p>
          <a:endParaRPr lang="en-US"/>
        </a:p>
      </dgm:t>
    </dgm:pt>
    <dgm:pt modelId="{05F68A3A-408A-4705-AF9C-95D658F6FE4A}" type="pres">
      <dgm:prSet presAssocID="{8A798AF2-CCA3-406D-8B8D-3264D89439CE}" presName="Name0" presStyleCnt="0">
        <dgm:presLayoutVars>
          <dgm:dir/>
          <dgm:animLvl val="lvl"/>
          <dgm:resizeHandles/>
        </dgm:presLayoutVars>
      </dgm:prSet>
      <dgm:spPr/>
      <dgm:t>
        <a:bodyPr/>
        <a:lstStyle/>
        <a:p>
          <a:endParaRPr lang="en-US"/>
        </a:p>
      </dgm:t>
    </dgm:pt>
    <dgm:pt modelId="{34DDE337-5F71-477F-99BF-916EEA5B108B}" type="pres">
      <dgm:prSet presAssocID="{F1EBA748-8719-4BDC-9181-DBCD07A9B62C}" presName="linNode" presStyleCnt="0"/>
      <dgm:spPr/>
      <dgm:t>
        <a:bodyPr/>
        <a:lstStyle/>
        <a:p>
          <a:endParaRPr lang="en-US"/>
        </a:p>
      </dgm:t>
    </dgm:pt>
    <dgm:pt modelId="{3D16CA49-609A-4DEB-9C6B-E2C8B38170BF}" type="pres">
      <dgm:prSet presAssocID="{F1EBA748-8719-4BDC-9181-DBCD07A9B62C}" presName="parentShp" presStyleLbl="node1" presStyleIdx="0" presStyleCnt="3">
        <dgm:presLayoutVars>
          <dgm:bulletEnabled val="1"/>
        </dgm:presLayoutVars>
      </dgm:prSet>
      <dgm:spPr/>
      <dgm:t>
        <a:bodyPr/>
        <a:lstStyle/>
        <a:p>
          <a:endParaRPr lang="en-US"/>
        </a:p>
      </dgm:t>
    </dgm:pt>
    <dgm:pt modelId="{AF963306-9796-4766-A29A-BD09AE3EA2FA}" type="pres">
      <dgm:prSet presAssocID="{F1EBA748-8719-4BDC-9181-DBCD07A9B62C}" presName="childShp" presStyleLbl="bgAccFollowNode1" presStyleIdx="0" presStyleCnt="3" custScaleX="86981">
        <dgm:presLayoutVars>
          <dgm:bulletEnabled val="1"/>
        </dgm:presLayoutVars>
      </dgm:prSet>
      <dgm:spPr/>
      <dgm:t>
        <a:bodyPr/>
        <a:lstStyle/>
        <a:p>
          <a:endParaRPr lang="en-US"/>
        </a:p>
      </dgm:t>
    </dgm:pt>
    <dgm:pt modelId="{A9E1508C-F9BA-4A55-9F72-E216B38EC6EF}" type="pres">
      <dgm:prSet presAssocID="{0A4DFC11-4FE8-4BA6-81FB-B9B2BBDF2E71}" presName="spacing" presStyleCnt="0"/>
      <dgm:spPr/>
      <dgm:t>
        <a:bodyPr/>
        <a:lstStyle/>
        <a:p>
          <a:endParaRPr lang="en-US"/>
        </a:p>
      </dgm:t>
    </dgm:pt>
    <dgm:pt modelId="{56BC946C-7933-4C79-AD3F-100D2B044C79}" type="pres">
      <dgm:prSet presAssocID="{37452C30-5F20-4898-84C4-BEB685095545}" presName="linNode" presStyleCnt="0"/>
      <dgm:spPr/>
      <dgm:t>
        <a:bodyPr/>
        <a:lstStyle/>
        <a:p>
          <a:endParaRPr lang="en-US"/>
        </a:p>
      </dgm:t>
    </dgm:pt>
    <dgm:pt modelId="{06424E0A-21A6-4E18-8C03-83E36518DD6B}" type="pres">
      <dgm:prSet presAssocID="{37452C30-5F20-4898-84C4-BEB685095545}" presName="parentShp" presStyleLbl="node1" presStyleIdx="1" presStyleCnt="3">
        <dgm:presLayoutVars>
          <dgm:bulletEnabled val="1"/>
        </dgm:presLayoutVars>
      </dgm:prSet>
      <dgm:spPr/>
      <dgm:t>
        <a:bodyPr/>
        <a:lstStyle/>
        <a:p>
          <a:endParaRPr lang="en-US"/>
        </a:p>
      </dgm:t>
    </dgm:pt>
    <dgm:pt modelId="{C2F172D6-1637-4EF5-8C14-6233E7192E9F}" type="pres">
      <dgm:prSet presAssocID="{37452C30-5F20-4898-84C4-BEB685095545}" presName="childShp" presStyleLbl="bgAccFollowNode1" presStyleIdx="1" presStyleCnt="3" custScaleX="88235">
        <dgm:presLayoutVars>
          <dgm:bulletEnabled val="1"/>
        </dgm:presLayoutVars>
      </dgm:prSet>
      <dgm:spPr/>
      <dgm:t>
        <a:bodyPr/>
        <a:lstStyle/>
        <a:p>
          <a:endParaRPr lang="en-US"/>
        </a:p>
      </dgm:t>
    </dgm:pt>
    <dgm:pt modelId="{63EEA6DC-6AC3-4CE5-A8B8-2EF5E2FCF183}" type="pres">
      <dgm:prSet presAssocID="{DAFA9355-64D5-4E99-BE6B-F806A3EE3ADD}" presName="spacing" presStyleCnt="0"/>
      <dgm:spPr/>
      <dgm:t>
        <a:bodyPr/>
        <a:lstStyle/>
        <a:p>
          <a:endParaRPr lang="en-US"/>
        </a:p>
      </dgm:t>
    </dgm:pt>
    <dgm:pt modelId="{AC89CF48-5AAD-4015-B7AC-9B51E7C97BD4}" type="pres">
      <dgm:prSet presAssocID="{43F98FA9-180E-4A49-9301-620BD8BA5F11}" presName="linNode" presStyleCnt="0"/>
      <dgm:spPr/>
      <dgm:t>
        <a:bodyPr/>
        <a:lstStyle/>
        <a:p>
          <a:endParaRPr lang="en-US"/>
        </a:p>
      </dgm:t>
    </dgm:pt>
    <dgm:pt modelId="{8A9BA9B2-7C4E-4C4E-ADA1-7FD332CBB24F}" type="pres">
      <dgm:prSet presAssocID="{43F98FA9-180E-4A49-9301-620BD8BA5F11}" presName="parentShp" presStyleLbl="node1" presStyleIdx="2" presStyleCnt="3">
        <dgm:presLayoutVars>
          <dgm:bulletEnabled val="1"/>
        </dgm:presLayoutVars>
      </dgm:prSet>
      <dgm:spPr/>
      <dgm:t>
        <a:bodyPr/>
        <a:lstStyle/>
        <a:p>
          <a:endParaRPr lang="en-US"/>
        </a:p>
      </dgm:t>
    </dgm:pt>
    <dgm:pt modelId="{B17DBEA8-F391-4D18-A3EB-8517D6E0407D}" type="pres">
      <dgm:prSet presAssocID="{43F98FA9-180E-4A49-9301-620BD8BA5F11}" presName="childShp" presStyleLbl="bgAccFollowNode1" presStyleIdx="2" presStyleCnt="3" custScaleX="88235">
        <dgm:presLayoutVars>
          <dgm:bulletEnabled val="1"/>
        </dgm:presLayoutVars>
      </dgm:prSet>
      <dgm:spPr/>
      <dgm:t>
        <a:bodyPr/>
        <a:lstStyle/>
        <a:p>
          <a:endParaRPr lang="en-US"/>
        </a:p>
      </dgm:t>
    </dgm:pt>
  </dgm:ptLst>
  <dgm:cxnLst>
    <dgm:cxn modelId="{289A5DC0-44DC-4B5E-B528-99CDAFC61F58}" type="presOf" srcId="{83AA32B3-47AC-43CE-AA3A-5686DBB567FB}" destId="{B17DBEA8-F391-4D18-A3EB-8517D6E0407D}" srcOrd="0" destOrd="0" presId="urn:microsoft.com/office/officeart/2005/8/layout/vList6"/>
    <dgm:cxn modelId="{610EACD0-A9E3-4928-8F73-E09691C06A9D}" type="presOf" srcId="{8A798AF2-CCA3-406D-8B8D-3264D89439CE}" destId="{05F68A3A-408A-4705-AF9C-95D658F6FE4A}" srcOrd="0" destOrd="0" presId="urn:microsoft.com/office/officeart/2005/8/layout/vList6"/>
    <dgm:cxn modelId="{348B7188-A1A7-45FF-BD7F-8500CE763753}" srcId="{43F98FA9-180E-4A49-9301-620BD8BA5F11}" destId="{A0340F49-69AC-4380-BD34-9C5F738DF813}" srcOrd="1" destOrd="0" parTransId="{6DBF89CD-312B-4B6C-8FAA-D2C359E0F87F}" sibTransId="{DAA7229F-D184-4649-9F3A-260692E85B14}"/>
    <dgm:cxn modelId="{26131F29-803E-4B6A-B6D3-99BC243F4681}" srcId="{37452C30-5F20-4898-84C4-BEB685095545}" destId="{0E45A326-4129-4CE6-8A39-AB41F9C99E29}" srcOrd="1" destOrd="0" parTransId="{5C6E6F19-426D-4F5C-B669-B168D55DC08A}" sibTransId="{0CAB4E47-6B6A-444A-BCA4-7EDA6654C40F}"/>
    <dgm:cxn modelId="{B93739E0-B3B4-4177-BE98-CE3BA52EE917}" srcId="{8A798AF2-CCA3-406D-8B8D-3264D89439CE}" destId="{37452C30-5F20-4898-84C4-BEB685095545}" srcOrd="1" destOrd="0" parTransId="{A0FCFAA4-6A57-48B7-9928-D594F36C6F87}" sibTransId="{DAFA9355-64D5-4E99-BE6B-F806A3EE3ADD}"/>
    <dgm:cxn modelId="{952A89F1-B2D0-4FF1-AFDC-D9875F531A15}" type="presOf" srcId="{CA4DC290-072E-4A22-B8A7-88D8CF17ADA7}" destId="{AF963306-9796-4766-A29A-BD09AE3EA2FA}" srcOrd="0" destOrd="0" presId="urn:microsoft.com/office/officeart/2005/8/layout/vList6"/>
    <dgm:cxn modelId="{F1AE267B-1C49-4642-8C88-4BB561BCF535}" srcId="{8A798AF2-CCA3-406D-8B8D-3264D89439CE}" destId="{F1EBA748-8719-4BDC-9181-DBCD07A9B62C}" srcOrd="0" destOrd="0" parTransId="{302989DA-A1C6-452E-B649-EF98E5D30F67}" sibTransId="{0A4DFC11-4FE8-4BA6-81FB-B9B2BBDF2E71}"/>
    <dgm:cxn modelId="{484A137D-2351-4CEA-98C1-CF7DEE4143C7}" type="presOf" srcId="{DD0AA901-97A5-4E2E-AD7D-8ED2CE449F04}" destId="{C2F172D6-1637-4EF5-8C14-6233E7192E9F}" srcOrd="0" destOrd="0" presId="urn:microsoft.com/office/officeart/2005/8/layout/vList6"/>
    <dgm:cxn modelId="{DA3C01C3-7134-40E7-B085-712B3CB62FF0}" type="presOf" srcId="{FB1E4F17-516E-4C34-AD58-3543564F6195}" destId="{AF963306-9796-4766-A29A-BD09AE3EA2FA}" srcOrd="0" destOrd="1" presId="urn:microsoft.com/office/officeart/2005/8/layout/vList6"/>
    <dgm:cxn modelId="{586C325E-6A44-4B0F-A628-D852F35A42E7}" srcId="{43F98FA9-180E-4A49-9301-620BD8BA5F11}" destId="{83AA32B3-47AC-43CE-AA3A-5686DBB567FB}" srcOrd="0" destOrd="0" parTransId="{D2E12BD7-8D75-401F-9BE9-7055F04B0847}" sibTransId="{7E020786-AB07-413D-AD8C-FB86F244A9E5}"/>
    <dgm:cxn modelId="{FD09C5A9-678D-4F8D-9DEE-D473A9F55B42}" type="presOf" srcId="{43F98FA9-180E-4A49-9301-620BD8BA5F11}" destId="{8A9BA9B2-7C4E-4C4E-ADA1-7FD332CBB24F}" srcOrd="0" destOrd="0" presId="urn:microsoft.com/office/officeart/2005/8/layout/vList6"/>
    <dgm:cxn modelId="{DBB1F0AE-BF52-4A8D-A7AC-3AA5129B1346}" type="presOf" srcId="{37452C30-5F20-4898-84C4-BEB685095545}" destId="{06424E0A-21A6-4E18-8C03-83E36518DD6B}" srcOrd="0" destOrd="0" presId="urn:microsoft.com/office/officeart/2005/8/layout/vList6"/>
    <dgm:cxn modelId="{E22C90B8-37D4-468E-A25D-5540F5CA6D71}" type="presOf" srcId="{0E45A326-4129-4CE6-8A39-AB41F9C99E29}" destId="{C2F172D6-1637-4EF5-8C14-6233E7192E9F}" srcOrd="0" destOrd="1" presId="urn:microsoft.com/office/officeart/2005/8/layout/vList6"/>
    <dgm:cxn modelId="{0EBFC245-0C3D-4A46-8637-F815A398C995}" srcId="{F1EBA748-8719-4BDC-9181-DBCD07A9B62C}" destId="{CA4DC290-072E-4A22-B8A7-88D8CF17ADA7}" srcOrd="0" destOrd="0" parTransId="{4331C54F-167A-4EF5-BCC7-32EB0EDCA347}" sibTransId="{0F47C319-85B1-4A11-B92F-722D101CCB8D}"/>
    <dgm:cxn modelId="{4D9E1107-07A6-4717-A2FF-4E7BFF21C697}" srcId="{F1EBA748-8719-4BDC-9181-DBCD07A9B62C}" destId="{FB1E4F17-516E-4C34-AD58-3543564F6195}" srcOrd="1" destOrd="0" parTransId="{69A8C9EF-F1F7-4879-AF88-C93229AF538B}" sibTransId="{831BBED2-5ABD-4250-A294-289D56B692E5}"/>
    <dgm:cxn modelId="{2D47444A-34C2-47C5-B1C9-9777F1DB87C7}" type="presOf" srcId="{F1EBA748-8719-4BDC-9181-DBCD07A9B62C}" destId="{3D16CA49-609A-4DEB-9C6B-E2C8B38170BF}" srcOrd="0" destOrd="0" presId="urn:microsoft.com/office/officeart/2005/8/layout/vList6"/>
    <dgm:cxn modelId="{2C9C044A-8824-4DE4-AD6B-F6AFF87875FC}" srcId="{37452C30-5F20-4898-84C4-BEB685095545}" destId="{DD0AA901-97A5-4E2E-AD7D-8ED2CE449F04}" srcOrd="0" destOrd="0" parTransId="{DB68D662-EFEC-41B6-BF80-11B183D83FDC}" sibTransId="{C6918821-2898-4025-8821-F395D9073A60}"/>
    <dgm:cxn modelId="{EF2521EC-8A00-49E7-BA8E-603E87681C81}" type="presOf" srcId="{A0340F49-69AC-4380-BD34-9C5F738DF813}" destId="{B17DBEA8-F391-4D18-A3EB-8517D6E0407D}" srcOrd="0" destOrd="1" presId="urn:microsoft.com/office/officeart/2005/8/layout/vList6"/>
    <dgm:cxn modelId="{03EEE225-AF8D-4FBF-9E77-773CC8340B02}" srcId="{8A798AF2-CCA3-406D-8B8D-3264D89439CE}" destId="{43F98FA9-180E-4A49-9301-620BD8BA5F11}" srcOrd="2" destOrd="0" parTransId="{201D2FA6-7AD3-44FC-8100-05F30D0201FB}" sibTransId="{C46ADC23-CAA2-4AAC-B581-07E913640640}"/>
    <dgm:cxn modelId="{321F3480-2E51-4E5D-AD42-060C385229D1}" type="presParOf" srcId="{05F68A3A-408A-4705-AF9C-95D658F6FE4A}" destId="{34DDE337-5F71-477F-99BF-916EEA5B108B}" srcOrd="0" destOrd="0" presId="urn:microsoft.com/office/officeart/2005/8/layout/vList6"/>
    <dgm:cxn modelId="{92001C8E-3DE7-497F-8386-D212C45A89BA}" type="presParOf" srcId="{34DDE337-5F71-477F-99BF-916EEA5B108B}" destId="{3D16CA49-609A-4DEB-9C6B-E2C8B38170BF}" srcOrd="0" destOrd="0" presId="urn:microsoft.com/office/officeart/2005/8/layout/vList6"/>
    <dgm:cxn modelId="{4964BE61-7C0E-4986-9383-3001B52C4F4D}" type="presParOf" srcId="{34DDE337-5F71-477F-99BF-916EEA5B108B}" destId="{AF963306-9796-4766-A29A-BD09AE3EA2FA}" srcOrd="1" destOrd="0" presId="urn:microsoft.com/office/officeart/2005/8/layout/vList6"/>
    <dgm:cxn modelId="{871DCC0B-8656-468B-8193-C0AD69655FFA}" type="presParOf" srcId="{05F68A3A-408A-4705-AF9C-95D658F6FE4A}" destId="{A9E1508C-F9BA-4A55-9F72-E216B38EC6EF}" srcOrd="1" destOrd="0" presId="urn:microsoft.com/office/officeart/2005/8/layout/vList6"/>
    <dgm:cxn modelId="{9FB8D736-087C-4C85-9081-862C23A67C59}" type="presParOf" srcId="{05F68A3A-408A-4705-AF9C-95D658F6FE4A}" destId="{56BC946C-7933-4C79-AD3F-100D2B044C79}" srcOrd="2" destOrd="0" presId="urn:microsoft.com/office/officeart/2005/8/layout/vList6"/>
    <dgm:cxn modelId="{1F062040-288B-426F-8F3B-279226788315}" type="presParOf" srcId="{56BC946C-7933-4C79-AD3F-100D2B044C79}" destId="{06424E0A-21A6-4E18-8C03-83E36518DD6B}" srcOrd="0" destOrd="0" presId="urn:microsoft.com/office/officeart/2005/8/layout/vList6"/>
    <dgm:cxn modelId="{78A8AE01-A76D-4059-B3E5-757455AD62B7}" type="presParOf" srcId="{56BC946C-7933-4C79-AD3F-100D2B044C79}" destId="{C2F172D6-1637-4EF5-8C14-6233E7192E9F}" srcOrd="1" destOrd="0" presId="urn:microsoft.com/office/officeart/2005/8/layout/vList6"/>
    <dgm:cxn modelId="{EEBD7E0D-0A9A-4863-B985-1C6520C08F5E}" type="presParOf" srcId="{05F68A3A-408A-4705-AF9C-95D658F6FE4A}" destId="{63EEA6DC-6AC3-4CE5-A8B8-2EF5E2FCF183}" srcOrd="3" destOrd="0" presId="urn:microsoft.com/office/officeart/2005/8/layout/vList6"/>
    <dgm:cxn modelId="{B22419D8-4C4E-4818-9B0D-8316AB274EBF}" type="presParOf" srcId="{05F68A3A-408A-4705-AF9C-95D658F6FE4A}" destId="{AC89CF48-5AAD-4015-B7AC-9B51E7C97BD4}" srcOrd="4" destOrd="0" presId="urn:microsoft.com/office/officeart/2005/8/layout/vList6"/>
    <dgm:cxn modelId="{59E6F9C6-AFED-40F0-95E3-5F920C5291C9}" type="presParOf" srcId="{AC89CF48-5AAD-4015-B7AC-9B51E7C97BD4}" destId="{8A9BA9B2-7C4E-4C4E-ADA1-7FD332CBB24F}" srcOrd="0" destOrd="0" presId="urn:microsoft.com/office/officeart/2005/8/layout/vList6"/>
    <dgm:cxn modelId="{A6BD0563-5DF4-4915-AC51-B6C72AF0A583}" type="presParOf" srcId="{AC89CF48-5AAD-4015-B7AC-9B51E7C97BD4}" destId="{B17DBEA8-F391-4D18-A3EB-8517D6E0407D}"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2B686D7-1709-46BF-957B-D3C4349CADD4}" type="doc">
      <dgm:prSet loTypeId="urn:microsoft.com/office/officeart/2005/8/layout/vList5" loCatId="list" qsTypeId="urn:microsoft.com/office/officeart/2005/8/quickstyle/simple4" qsCatId="simple" csTypeId="urn:microsoft.com/office/officeart/2005/8/colors/colorful5" csCatId="colorful" phldr="1"/>
      <dgm:spPr/>
      <dgm:t>
        <a:bodyPr/>
        <a:lstStyle/>
        <a:p>
          <a:endParaRPr lang="es-ES"/>
        </a:p>
      </dgm:t>
    </dgm:pt>
    <dgm:pt modelId="{E57C4254-B10A-43AC-959A-DC544E4CD0E7}">
      <dgm:prSet custT="1"/>
      <dgm:spPr/>
      <dgm:t>
        <a:bodyPr/>
        <a:lstStyle/>
        <a:p>
          <a:pPr rtl="0"/>
          <a:r>
            <a:rPr lang="es-EC" sz="1800" b="0" i="1" cap="none" spc="0" dirty="0" smtClean="0">
              <a:ln w="11430"/>
              <a:effectLst>
                <a:glow rad="228600">
                  <a:schemeClr val="accent4">
                    <a:satMod val="175000"/>
                    <a:alpha val="40000"/>
                  </a:schemeClr>
                </a:glow>
                <a:outerShdw blurRad="80000" dist="40000" dir="5040000" algn="tl">
                  <a:srgbClr val="000000">
                    <a:alpha val="30000"/>
                  </a:srgbClr>
                </a:outerShdw>
              </a:effectLst>
            </a:rPr>
            <a:t>MISION</a:t>
          </a:r>
          <a:r>
            <a:rPr lang="es-EC" sz="1600" b="0" i="1" cap="none" spc="0" dirty="0" smtClean="0">
              <a:ln w="11430"/>
              <a:effectLst>
                <a:outerShdw blurRad="80000" dist="40000" dir="5040000" algn="tl">
                  <a:srgbClr val="000000">
                    <a:alpha val="30000"/>
                  </a:srgbClr>
                </a:outerShdw>
              </a:effectLst>
            </a:rPr>
            <a:t>     </a:t>
          </a:r>
          <a:r>
            <a:rPr lang="es-EC" sz="1600" b="0" cap="none" spc="0" dirty="0" smtClean="0">
              <a:ln w="11430"/>
              <a:effectLst>
                <a:outerShdw blurRad="80000" dist="40000" dir="5040000" algn="tl">
                  <a:srgbClr val="000000">
                    <a:alpha val="30000"/>
                  </a:srgbClr>
                </a:outerShdw>
              </a:effectLst>
            </a:rPr>
            <a:t>                                             </a:t>
          </a:r>
        </a:p>
        <a:p>
          <a:pPr rtl="0"/>
          <a:r>
            <a:rPr lang="es-EC" sz="1800" b="0" cap="none" spc="0" dirty="0" smtClean="0">
              <a:ln w="11430"/>
              <a:effectLst>
                <a:outerShdw blurRad="80000" dist="40000" dir="5040000" algn="tl">
                  <a:srgbClr val="000000">
                    <a:alpha val="30000"/>
                  </a:srgbClr>
                </a:outerShdw>
              </a:effectLst>
            </a:rPr>
            <a:t>  “</a:t>
          </a:r>
          <a:r>
            <a:rPr lang="es-ES" sz="1800" b="0" dirty="0" smtClean="0"/>
            <a:t>Ofrecer un producto innovador y practico dirigido a personas que les gusta minimizar su tiempo, contando con el apoyo de un gran grupo de trabajo y construyendo nuestra prioridad de mantener un sabor exclusivo de nuestro café </a:t>
          </a:r>
          <a:r>
            <a:rPr lang="es-ES" sz="1800" b="0" dirty="0" err="1" smtClean="0"/>
            <a:t>Zarumeño</a:t>
          </a:r>
          <a:r>
            <a:rPr lang="es-ES" sz="1800" b="0" dirty="0" smtClean="0"/>
            <a:t> manteniendo atenciones de gustos y preferencias por parte de nuestra demanda, creando lo más importante que es la confianza. </a:t>
          </a:r>
          <a:r>
            <a:rPr lang="es-ES" sz="1800" b="0" cap="none" spc="0" dirty="0" smtClean="0">
              <a:ln w="11430"/>
              <a:effectLst>
                <a:outerShdw blurRad="80000" dist="40000" dir="5040000" algn="tl">
                  <a:srgbClr val="000000">
                    <a:alpha val="30000"/>
                  </a:srgbClr>
                </a:outerShdw>
              </a:effectLst>
            </a:rPr>
            <a:t>”</a:t>
          </a:r>
          <a:endParaRPr lang="es-ES" sz="1800" b="0" cap="none" spc="0" dirty="0">
            <a:ln w="11430"/>
            <a:effectLst>
              <a:outerShdw blurRad="80000" dist="40000" dir="5040000" algn="tl">
                <a:srgbClr val="000000">
                  <a:alpha val="30000"/>
                </a:srgbClr>
              </a:outerShdw>
            </a:effectLst>
          </a:endParaRPr>
        </a:p>
      </dgm:t>
    </dgm:pt>
    <dgm:pt modelId="{360E8CAE-5F6A-4B70-BCC9-53BCCEF99C95}" type="parTrans" cxnId="{AC2531A3-C6F1-4AFB-9312-2F85B4A2118E}">
      <dgm:prSet/>
      <dgm:spPr/>
      <dgm:t>
        <a:bodyPr/>
        <a:lstStyle/>
        <a:p>
          <a:endParaRPr lang="es-ES"/>
        </a:p>
      </dgm:t>
    </dgm:pt>
    <dgm:pt modelId="{A59B5840-D4FE-4B91-8847-2416E17E343C}" type="sibTrans" cxnId="{AC2531A3-C6F1-4AFB-9312-2F85B4A2118E}">
      <dgm:prSet/>
      <dgm:spPr/>
      <dgm:t>
        <a:bodyPr/>
        <a:lstStyle/>
        <a:p>
          <a:endParaRPr lang="es-ES"/>
        </a:p>
      </dgm:t>
    </dgm:pt>
    <dgm:pt modelId="{1CC87D1E-58C0-433D-878D-FC7D5E3AF865}">
      <dgm:prSet custT="1"/>
      <dgm:spPr/>
      <dgm:t>
        <a:bodyPr/>
        <a:lstStyle/>
        <a:p>
          <a:pPr rtl="0"/>
          <a:r>
            <a:rPr lang="es-ES" sz="1800" b="0" i="1" cap="none" spc="0" dirty="0" smtClean="0">
              <a:ln w="11430"/>
              <a:effectLst>
                <a:glow rad="228600">
                  <a:schemeClr val="accent4">
                    <a:satMod val="175000"/>
                    <a:alpha val="40000"/>
                  </a:schemeClr>
                </a:glow>
                <a:outerShdw blurRad="80000" dist="40000" dir="5040000" algn="tl">
                  <a:srgbClr val="000000">
                    <a:alpha val="30000"/>
                  </a:srgbClr>
                </a:outerShdw>
              </a:effectLst>
            </a:rPr>
            <a:t>VISION </a:t>
          </a:r>
          <a:r>
            <a:rPr lang="es-ES" sz="2000" b="0" i="1" cap="none" spc="0" dirty="0" smtClean="0">
              <a:ln w="11430"/>
              <a:effectLst>
                <a:glow rad="228600">
                  <a:schemeClr val="accent4">
                    <a:satMod val="175000"/>
                    <a:alpha val="40000"/>
                  </a:schemeClr>
                </a:glow>
                <a:outerShdw blurRad="80000" dist="40000" dir="5040000" algn="tl">
                  <a:srgbClr val="000000">
                    <a:alpha val="30000"/>
                  </a:srgbClr>
                </a:outerShdw>
              </a:effectLst>
            </a:rPr>
            <a:t> </a:t>
          </a:r>
          <a:r>
            <a:rPr lang="es-ES" sz="2000" b="0" i="1" cap="none" spc="0" dirty="0" smtClean="0">
              <a:ln w="11430"/>
              <a:effectLst>
                <a:outerShdw blurRad="80000" dist="40000" dir="5040000" algn="tl">
                  <a:srgbClr val="000000">
                    <a:alpha val="30000"/>
                  </a:srgbClr>
                </a:outerShdw>
              </a:effectLst>
            </a:rPr>
            <a:t> </a:t>
          </a:r>
          <a:r>
            <a:rPr lang="es-ES" sz="2000" b="0" cap="none" spc="0" dirty="0" smtClean="0">
              <a:ln w="11430"/>
              <a:effectLst>
                <a:outerShdw blurRad="80000" dist="40000" dir="5040000" algn="tl">
                  <a:srgbClr val="000000">
                    <a:alpha val="30000"/>
                  </a:srgbClr>
                </a:outerShdw>
              </a:effectLst>
            </a:rPr>
            <a:t>                                             </a:t>
          </a:r>
        </a:p>
        <a:p>
          <a:pPr rtl="0"/>
          <a:r>
            <a:rPr lang="es-ES" sz="1800" b="0" cap="none" spc="0" dirty="0" smtClean="0">
              <a:ln w="11430"/>
              <a:effectLst>
                <a:outerShdw blurRad="80000" dist="40000" dir="5040000" algn="tl">
                  <a:srgbClr val="000000">
                    <a:alpha val="30000"/>
                  </a:srgbClr>
                </a:outerShdw>
              </a:effectLst>
            </a:rPr>
            <a:t>“</a:t>
          </a:r>
          <a:r>
            <a:rPr lang="es-ES" sz="1800" b="0" dirty="0" smtClean="0"/>
            <a:t>Ser una empresa líder en el mercado potencial al lanzar nuestro producto, brindando una calidad innata a nuestro mercado objetivo, para que de esta manera podamos ser una empresa con altos índices de venta y la de mayor prestigio en el mercado. </a:t>
          </a:r>
          <a:r>
            <a:rPr lang="es-ES" sz="1800" b="0" cap="none" spc="0" dirty="0" smtClean="0">
              <a:ln w="11430"/>
              <a:effectLst>
                <a:outerShdw blurRad="80000" dist="40000" dir="5040000" algn="tl">
                  <a:srgbClr val="000000">
                    <a:alpha val="30000"/>
                  </a:srgbClr>
                </a:outerShdw>
              </a:effectLst>
            </a:rPr>
            <a:t>”</a:t>
          </a:r>
          <a:endParaRPr lang="es-ES" sz="2000" b="0" cap="none" spc="0" dirty="0">
            <a:ln w="11430"/>
            <a:effectLst>
              <a:outerShdw blurRad="80000" dist="40000" dir="5040000" algn="tl">
                <a:srgbClr val="000000">
                  <a:alpha val="30000"/>
                </a:srgbClr>
              </a:outerShdw>
            </a:effectLst>
          </a:endParaRPr>
        </a:p>
      </dgm:t>
    </dgm:pt>
    <dgm:pt modelId="{CFC2A505-EA1B-4FBB-B1B0-D2A7807348B2}" type="parTrans" cxnId="{598E8A79-70B5-4A80-B2A5-F27AF7BE10EA}">
      <dgm:prSet/>
      <dgm:spPr/>
      <dgm:t>
        <a:bodyPr/>
        <a:lstStyle/>
        <a:p>
          <a:endParaRPr lang="es-ES"/>
        </a:p>
      </dgm:t>
    </dgm:pt>
    <dgm:pt modelId="{35ED7F81-8A9B-49FE-B446-461B45CF96C5}" type="sibTrans" cxnId="{598E8A79-70B5-4A80-B2A5-F27AF7BE10EA}">
      <dgm:prSet/>
      <dgm:spPr/>
      <dgm:t>
        <a:bodyPr/>
        <a:lstStyle/>
        <a:p>
          <a:endParaRPr lang="es-ES"/>
        </a:p>
      </dgm:t>
    </dgm:pt>
    <dgm:pt modelId="{4BCC2E21-F21A-48BB-ACCA-FEBA3A5E0492}" type="pres">
      <dgm:prSet presAssocID="{D2B686D7-1709-46BF-957B-D3C4349CADD4}" presName="Name0" presStyleCnt="0">
        <dgm:presLayoutVars>
          <dgm:dir/>
          <dgm:animLvl val="lvl"/>
          <dgm:resizeHandles val="exact"/>
        </dgm:presLayoutVars>
      </dgm:prSet>
      <dgm:spPr/>
      <dgm:t>
        <a:bodyPr/>
        <a:lstStyle/>
        <a:p>
          <a:endParaRPr lang="es-EC"/>
        </a:p>
      </dgm:t>
    </dgm:pt>
    <dgm:pt modelId="{FE4424D0-8DE4-49F5-89D1-573F52B4CB40}" type="pres">
      <dgm:prSet presAssocID="{E57C4254-B10A-43AC-959A-DC544E4CD0E7}" presName="linNode" presStyleCnt="0"/>
      <dgm:spPr/>
      <dgm:t>
        <a:bodyPr/>
        <a:lstStyle/>
        <a:p>
          <a:endParaRPr lang="en-US"/>
        </a:p>
      </dgm:t>
    </dgm:pt>
    <dgm:pt modelId="{A294D80C-6A7C-440C-89B5-D24A47A0D83F}" type="pres">
      <dgm:prSet presAssocID="{E57C4254-B10A-43AC-959A-DC544E4CD0E7}" presName="parentText" presStyleLbl="node1" presStyleIdx="0" presStyleCnt="2" custScaleX="199656" custScaleY="69556" custLinFactNeighborX="-480" custLinFactNeighborY="4018">
        <dgm:presLayoutVars>
          <dgm:chMax val="1"/>
          <dgm:bulletEnabled val="1"/>
        </dgm:presLayoutVars>
      </dgm:prSet>
      <dgm:spPr/>
      <dgm:t>
        <a:bodyPr/>
        <a:lstStyle/>
        <a:p>
          <a:endParaRPr lang="es-ES"/>
        </a:p>
      </dgm:t>
    </dgm:pt>
    <dgm:pt modelId="{3BE6A7A7-D470-4AD9-9523-31B8332945F1}" type="pres">
      <dgm:prSet presAssocID="{A59B5840-D4FE-4B91-8847-2416E17E343C}" presName="sp" presStyleCnt="0"/>
      <dgm:spPr/>
      <dgm:t>
        <a:bodyPr/>
        <a:lstStyle/>
        <a:p>
          <a:endParaRPr lang="en-US"/>
        </a:p>
      </dgm:t>
    </dgm:pt>
    <dgm:pt modelId="{83272DF1-1D5F-4EC8-B493-5D4683CC73FA}" type="pres">
      <dgm:prSet presAssocID="{1CC87D1E-58C0-433D-878D-FC7D5E3AF865}" presName="linNode" presStyleCnt="0"/>
      <dgm:spPr/>
      <dgm:t>
        <a:bodyPr/>
        <a:lstStyle/>
        <a:p>
          <a:endParaRPr lang="en-US"/>
        </a:p>
      </dgm:t>
    </dgm:pt>
    <dgm:pt modelId="{C16A69BD-FA02-40B4-ABD1-5CD2957A5429}" type="pres">
      <dgm:prSet presAssocID="{1CC87D1E-58C0-433D-878D-FC7D5E3AF865}" presName="parentText" presStyleLbl="node1" presStyleIdx="1" presStyleCnt="2" custScaleX="199656" custScaleY="60843" custLinFactNeighborX="-480" custLinFactNeighborY="-1802">
        <dgm:presLayoutVars>
          <dgm:chMax val="1"/>
          <dgm:bulletEnabled val="1"/>
        </dgm:presLayoutVars>
      </dgm:prSet>
      <dgm:spPr/>
      <dgm:t>
        <a:bodyPr/>
        <a:lstStyle/>
        <a:p>
          <a:endParaRPr lang="es-ES"/>
        </a:p>
      </dgm:t>
    </dgm:pt>
  </dgm:ptLst>
  <dgm:cxnLst>
    <dgm:cxn modelId="{F329234A-1F6F-4156-A816-DE88C022F27C}" type="presOf" srcId="{E57C4254-B10A-43AC-959A-DC544E4CD0E7}" destId="{A294D80C-6A7C-440C-89B5-D24A47A0D83F}" srcOrd="0" destOrd="0" presId="urn:microsoft.com/office/officeart/2005/8/layout/vList5"/>
    <dgm:cxn modelId="{1CD62082-99D1-4886-9C5F-188191E4376F}" type="presOf" srcId="{1CC87D1E-58C0-433D-878D-FC7D5E3AF865}" destId="{C16A69BD-FA02-40B4-ABD1-5CD2957A5429}" srcOrd="0" destOrd="0" presId="urn:microsoft.com/office/officeart/2005/8/layout/vList5"/>
    <dgm:cxn modelId="{598E8A79-70B5-4A80-B2A5-F27AF7BE10EA}" srcId="{D2B686D7-1709-46BF-957B-D3C4349CADD4}" destId="{1CC87D1E-58C0-433D-878D-FC7D5E3AF865}" srcOrd="1" destOrd="0" parTransId="{CFC2A505-EA1B-4FBB-B1B0-D2A7807348B2}" sibTransId="{35ED7F81-8A9B-49FE-B446-461B45CF96C5}"/>
    <dgm:cxn modelId="{AC2531A3-C6F1-4AFB-9312-2F85B4A2118E}" srcId="{D2B686D7-1709-46BF-957B-D3C4349CADD4}" destId="{E57C4254-B10A-43AC-959A-DC544E4CD0E7}" srcOrd="0" destOrd="0" parTransId="{360E8CAE-5F6A-4B70-BCC9-53BCCEF99C95}" sibTransId="{A59B5840-D4FE-4B91-8847-2416E17E343C}"/>
    <dgm:cxn modelId="{E83B4D03-7CC0-4ED4-8059-535C7EE44AC1}" type="presOf" srcId="{D2B686D7-1709-46BF-957B-D3C4349CADD4}" destId="{4BCC2E21-F21A-48BB-ACCA-FEBA3A5E0492}" srcOrd="0" destOrd="0" presId="urn:microsoft.com/office/officeart/2005/8/layout/vList5"/>
    <dgm:cxn modelId="{655AB993-B9BE-49E6-9D6E-13D5F28AA3A2}" type="presParOf" srcId="{4BCC2E21-F21A-48BB-ACCA-FEBA3A5E0492}" destId="{FE4424D0-8DE4-49F5-89D1-573F52B4CB40}" srcOrd="0" destOrd="0" presId="urn:microsoft.com/office/officeart/2005/8/layout/vList5"/>
    <dgm:cxn modelId="{84F2D422-8DFF-4794-ABBC-4B1592C62945}" type="presParOf" srcId="{FE4424D0-8DE4-49F5-89D1-573F52B4CB40}" destId="{A294D80C-6A7C-440C-89B5-D24A47A0D83F}" srcOrd="0" destOrd="0" presId="urn:microsoft.com/office/officeart/2005/8/layout/vList5"/>
    <dgm:cxn modelId="{44916508-ED91-4D1D-9A87-E0EF8CC3642E}" type="presParOf" srcId="{4BCC2E21-F21A-48BB-ACCA-FEBA3A5E0492}" destId="{3BE6A7A7-D470-4AD9-9523-31B8332945F1}" srcOrd="1" destOrd="0" presId="urn:microsoft.com/office/officeart/2005/8/layout/vList5"/>
    <dgm:cxn modelId="{7D27D641-C443-472C-BEC2-5C073C10B335}" type="presParOf" srcId="{4BCC2E21-F21A-48BB-ACCA-FEBA3A5E0492}" destId="{83272DF1-1D5F-4EC8-B493-5D4683CC73FA}" srcOrd="2" destOrd="0" presId="urn:microsoft.com/office/officeart/2005/8/layout/vList5"/>
    <dgm:cxn modelId="{3F0FD88C-970C-43F0-9802-738B83A00681}" type="presParOf" srcId="{83272DF1-1D5F-4EC8-B493-5D4683CC73FA}" destId="{C16A69BD-FA02-40B4-ABD1-5CD2957A542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2999466-E661-4F2B-911A-6163E9E4CBE4}" type="doc">
      <dgm:prSet loTypeId="urn:microsoft.com/office/officeart/2005/8/layout/hList3" loCatId="list" qsTypeId="urn:microsoft.com/office/officeart/2005/8/quickstyle/3d1" qsCatId="3D" csTypeId="urn:microsoft.com/office/officeart/2005/8/colors/colorful5" csCatId="colorful" phldr="1"/>
      <dgm:spPr/>
      <dgm:t>
        <a:bodyPr/>
        <a:lstStyle/>
        <a:p>
          <a:endParaRPr lang="en-US"/>
        </a:p>
      </dgm:t>
    </dgm:pt>
    <dgm:pt modelId="{554DB227-92A9-4F49-A14B-7B66FE270F05}">
      <dgm:prSet phldrT="[Texto]" custT="1"/>
      <dgm:spPr/>
      <dgm:t>
        <a:bodyPr/>
        <a:lstStyle/>
        <a:p>
          <a:r>
            <a:rPr lang="en-US" sz="3200" b="1" dirty="0" smtClean="0">
              <a:solidFill>
                <a:schemeClr val="tx1"/>
              </a:solidFill>
            </a:rPr>
            <a:t>FACTORES</a:t>
          </a:r>
          <a:endParaRPr lang="en-US" sz="3200" b="1" dirty="0">
            <a:solidFill>
              <a:schemeClr val="tx1"/>
            </a:solidFill>
          </a:endParaRPr>
        </a:p>
      </dgm:t>
    </dgm:pt>
    <dgm:pt modelId="{02B1C3EC-29DD-4D26-8D25-372EF20E2CAB}" type="parTrans" cxnId="{350155EF-8E83-4437-BA44-CF4640072D46}">
      <dgm:prSet/>
      <dgm:spPr/>
      <dgm:t>
        <a:bodyPr/>
        <a:lstStyle/>
        <a:p>
          <a:endParaRPr lang="en-US"/>
        </a:p>
      </dgm:t>
    </dgm:pt>
    <dgm:pt modelId="{30CFD8A0-D1BA-419F-96C9-BADE281AE025}" type="sibTrans" cxnId="{350155EF-8E83-4437-BA44-CF4640072D46}">
      <dgm:prSet/>
      <dgm:spPr/>
      <dgm:t>
        <a:bodyPr/>
        <a:lstStyle/>
        <a:p>
          <a:endParaRPr lang="en-US"/>
        </a:p>
      </dgm:t>
    </dgm:pt>
    <dgm:pt modelId="{65EE6C64-A298-4864-BBBB-B37811C9B3C2}">
      <dgm:prSet phldrT="[Texto]" custT="1"/>
      <dgm:spPr/>
      <dgm:t>
        <a:bodyPr/>
        <a:lstStyle/>
        <a:p>
          <a:r>
            <a:rPr lang="es-ES" sz="2400" dirty="0" smtClean="0"/>
            <a:t>La demanda mensual será de 3772 cajitas de café en bolsitas auto filtrantes.</a:t>
          </a:r>
          <a:endParaRPr lang="en-US" sz="2400" dirty="0"/>
        </a:p>
      </dgm:t>
    </dgm:pt>
    <dgm:pt modelId="{E3FB92D2-F284-468E-85B7-7241284A527F}" type="parTrans" cxnId="{DCA1B6B6-732E-4279-9AD9-FDC241A0F2B1}">
      <dgm:prSet/>
      <dgm:spPr/>
      <dgm:t>
        <a:bodyPr/>
        <a:lstStyle/>
        <a:p>
          <a:endParaRPr lang="en-US"/>
        </a:p>
      </dgm:t>
    </dgm:pt>
    <dgm:pt modelId="{0BB8DE14-E92C-411F-B154-0F84E09E9B5C}" type="sibTrans" cxnId="{DCA1B6B6-732E-4279-9AD9-FDC241A0F2B1}">
      <dgm:prSet/>
      <dgm:spPr/>
      <dgm:t>
        <a:bodyPr/>
        <a:lstStyle/>
        <a:p>
          <a:endParaRPr lang="en-US"/>
        </a:p>
      </dgm:t>
    </dgm:pt>
    <dgm:pt modelId="{6D9F5440-C398-46DE-9FC2-F719EF4001DD}">
      <dgm:prSet phldrT="[Texto]" custT="1"/>
      <dgm:spPr/>
      <dgm:t>
        <a:bodyPr/>
        <a:lstStyle/>
        <a:p>
          <a:r>
            <a:rPr lang="es-EC" sz="2400" dirty="0" smtClean="0"/>
            <a:t>La producción se realizará con la ayuda de una máquina empacadora de bolsitas de café, la cual produce de </a:t>
          </a:r>
          <a:r>
            <a:rPr lang="es-ES" sz="2400" dirty="0" smtClean="0"/>
            <a:t>70 -90 fundas por minuto.</a:t>
          </a:r>
          <a:endParaRPr lang="en-US" sz="2400" dirty="0"/>
        </a:p>
      </dgm:t>
    </dgm:pt>
    <dgm:pt modelId="{74A7410A-441B-4A6E-A87B-E07B0A8F6E3F}" type="parTrans" cxnId="{8368807E-C58E-41C6-8F20-FC58F0F7F4A6}">
      <dgm:prSet/>
      <dgm:spPr/>
      <dgm:t>
        <a:bodyPr/>
        <a:lstStyle/>
        <a:p>
          <a:endParaRPr lang="en-US"/>
        </a:p>
      </dgm:t>
    </dgm:pt>
    <dgm:pt modelId="{024017D8-7FC3-4FC3-B3EE-22E258E1B723}" type="sibTrans" cxnId="{8368807E-C58E-41C6-8F20-FC58F0F7F4A6}">
      <dgm:prSet/>
      <dgm:spPr/>
      <dgm:t>
        <a:bodyPr/>
        <a:lstStyle/>
        <a:p>
          <a:endParaRPr lang="en-US"/>
        </a:p>
      </dgm:t>
    </dgm:pt>
    <dgm:pt modelId="{69B56F93-3FDB-4F20-B19D-47E311EC8B81}" type="pres">
      <dgm:prSet presAssocID="{52999466-E661-4F2B-911A-6163E9E4CBE4}" presName="composite" presStyleCnt="0">
        <dgm:presLayoutVars>
          <dgm:chMax val="1"/>
          <dgm:dir/>
          <dgm:resizeHandles val="exact"/>
        </dgm:presLayoutVars>
      </dgm:prSet>
      <dgm:spPr/>
      <dgm:t>
        <a:bodyPr/>
        <a:lstStyle/>
        <a:p>
          <a:endParaRPr lang="en-US"/>
        </a:p>
      </dgm:t>
    </dgm:pt>
    <dgm:pt modelId="{ED782153-6698-43FF-BB2B-15DB5657F929}" type="pres">
      <dgm:prSet presAssocID="{554DB227-92A9-4F49-A14B-7B66FE270F05}" presName="roof" presStyleLbl="dkBgShp" presStyleIdx="0" presStyleCnt="2"/>
      <dgm:spPr/>
      <dgm:t>
        <a:bodyPr/>
        <a:lstStyle/>
        <a:p>
          <a:endParaRPr lang="en-US"/>
        </a:p>
      </dgm:t>
    </dgm:pt>
    <dgm:pt modelId="{78361E1B-CAEA-42BB-82BF-D699DF3B3CF4}" type="pres">
      <dgm:prSet presAssocID="{554DB227-92A9-4F49-A14B-7B66FE270F05}" presName="pillars" presStyleCnt="0"/>
      <dgm:spPr/>
      <dgm:t>
        <a:bodyPr/>
        <a:lstStyle/>
        <a:p>
          <a:endParaRPr lang="en-US"/>
        </a:p>
      </dgm:t>
    </dgm:pt>
    <dgm:pt modelId="{8599D442-6664-4113-B23A-D3647E6889E1}" type="pres">
      <dgm:prSet presAssocID="{554DB227-92A9-4F49-A14B-7B66FE270F05}" presName="pillar1" presStyleLbl="node1" presStyleIdx="0" presStyleCnt="2">
        <dgm:presLayoutVars>
          <dgm:bulletEnabled val="1"/>
        </dgm:presLayoutVars>
      </dgm:prSet>
      <dgm:spPr/>
      <dgm:t>
        <a:bodyPr/>
        <a:lstStyle/>
        <a:p>
          <a:endParaRPr lang="en-US"/>
        </a:p>
      </dgm:t>
    </dgm:pt>
    <dgm:pt modelId="{16383918-627D-412B-AE08-9405172C84E1}" type="pres">
      <dgm:prSet presAssocID="{6D9F5440-C398-46DE-9FC2-F719EF4001DD}" presName="pillarX" presStyleLbl="node1" presStyleIdx="1" presStyleCnt="2">
        <dgm:presLayoutVars>
          <dgm:bulletEnabled val="1"/>
        </dgm:presLayoutVars>
      </dgm:prSet>
      <dgm:spPr/>
      <dgm:t>
        <a:bodyPr/>
        <a:lstStyle/>
        <a:p>
          <a:endParaRPr lang="en-US"/>
        </a:p>
      </dgm:t>
    </dgm:pt>
    <dgm:pt modelId="{236AD3F4-2E05-401F-95B3-46ACC2C9BF43}" type="pres">
      <dgm:prSet presAssocID="{554DB227-92A9-4F49-A14B-7B66FE270F05}" presName="base" presStyleLbl="dkBgShp" presStyleIdx="1" presStyleCnt="2"/>
      <dgm:spPr/>
      <dgm:t>
        <a:bodyPr/>
        <a:lstStyle/>
        <a:p>
          <a:endParaRPr lang="en-US"/>
        </a:p>
      </dgm:t>
    </dgm:pt>
  </dgm:ptLst>
  <dgm:cxnLst>
    <dgm:cxn modelId="{E8421301-61AA-456B-809D-8E5E4AFE3B84}" type="presOf" srcId="{52999466-E661-4F2B-911A-6163E9E4CBE4}" destId="{69B56F93-3FDB-4F20-B19D-47E311EC8B81}" srcOrd="0" destOrd="0" presId="urn:microsoft.com/office/officeart/2005/8/layout/hList3"/>
    <dgm:cxn modelId="{16F656E4-C118-4F6A-B41D-68DA125BBFF0}" type="presOf" srcId="{65EE6C64-A298-4864-BBBB-B37811C9B3C2}" destId="{8599D442-6664-4113-B23A-D3647E6889E1}" srcOrd="0" destOrd="0" presId="urn:microsoft.com/office/officeart/2005/8/layout/hList3"/>
    <dgm:cxn modelId="{DCA1B6B6-732E-4279-9AD9-FDC241A0F2B1}" srcId="{554DB227-92A9-4F49-A14B-7B66FE270F05}" destId="{65EE6C64-A298-4864-BBBB-B37811C9B3C2}" srcOrd="0" destOrd="0" parTransId="{E3FB92D2-F284-468E-85B7-7241284A527F}" sibTransId="{0BB8DE14-E92C-411F-B154-0F84E09E9B5C}"/>
    <dgm:cxn modelId="{350155EF-8E83-4437-BA44-CF4640072D46}" srcId="{52999466-E661-4F2B-911A-6163E9E4CBE4}" destId="{554DB227-92A9-4F49-A14B-7B66FE270F05}" srcOrd="0" destOrd="0" parTransId="{02B1C3EC-29DD-4D26-8D25-372EF20E2CAB}" sibTransId="{30CFD8A0-D1BA-419F-96C9-BADE281AE025}"/>
    <dgm:cxn modelId="{8368807E-C58E-41C6-8F20-FC58F0F7F4A6}" srcId="{554DB227-92A9-4F49-A14B-7B66FE270F05}" destId="{6D9F5440-C398-46DE-9FC2-F719EF4001DD}" srcOrd="1" destOrd="0" parTransId="{74A7410A-441B-4A6E-A87B-E07B0A8F6E3F}" sibTransId="{024017D8-7FC3-4FC3-B3EE-22E258E1B723}"/>
    <dgm:cxn modelId="{CDC57580-D367-4768-A31B-D865EF8CF871}" type="presOf" srcId="{554DB227-92A9-4F49-A14B-7B66FE270F05}" destId="{ED782153-6698-43FF-BB2B-15DB5657F929}" srcOrd="0" destOrd="0" presId="urn:microsoft.com/office/officeart/2005/8/layout/hList3"/>
    <dgm:cxn modelId="{6F60EC74-2B9D-4CA7-B847-27EA20C99E1C}" type="presOf" srcId="{6D9F5440-C398-46DE-9FC2-F719EF4001DD}" destId="{16383918-627D-412B-AE08-9405172C84E1}" srcOrd="0" destOrd="0" presId="urn:microsoft.com/office/officeart/2005/8/layout/hList3"/>
    <dgm:cxn modelId="{07CE01E8-457B-446A-AE19-AB7EFCA0F7EF}" type="presParOf" srcId="{69B56F93-3FDB-4F20-B19D-47E311EC8B81}" destId="{ED782153-6698-43FF-BB2B-15DB5657F929}" srcOrd="0" destOrd="0" presId="urn:microsoft.com/office/officeart/2005/8/layout/hList3"/>
    <dgm:cxn modelId="{C7E0BFAA-E745-476D-8191-EFA609466A0C}" type="presParOf" srcId="{69B56F93-3FDB-4F20-B19D-47E311EC8B81}" destId="{78361E1B-CAEA-42BB-82BF-D699DF3B3CF4}" srcOrd="1" destOrd="0" presId="urn:microsoft.com/office/officeart/2005/8/layout/hList3"/>
    <dgm:cxn modelId="{15326D8A-6B80-467C-AED1-DE19C467D57C}" type="presParOf" srcId="{78361E1B-CAEA-42BB-82BF-D699DF3B3CF4}" destId="{8599D442-6664-4113-B23A-D3647E6889E1}" srcOrd="0" destOrd="0" presId="urn:microsoft.com/office/officeart/2005/8/layout/hList3"/>
    <dgm:cxn modelId="{D9481373-C368-4DE6-BC0A-66773FA1ECF2}" type="presParOf" srcId="{78361E1B-CAEA-42BB-82BF-D699DF3B3CF4}" destId="{16383918-627D-412B-AE08-9405172C84E1}" srcOrd="1" destOrd="0" presId="urn:microsoft.com/office/officeart/2005/8/layout/hList3"/>
    <dgm:cxn modelId="{1221833E-0E50-47A9-ADAA-57AE03A3DCE6}" type="presParOf" srcId="{69B56F93-3FDB-4F20-B19D-47E311EC8B81}" destId="{236AD3F4-2E05-401F-95B3-46ACC2C9BF43}"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645E45D-BB5E-4961-8516-1567951A0DF1}" type="doc">
      <dgm:prSet loTypeId="urn:microsoft.com/office/officeart/2005/8/layout/vList6" loCatId="list" qsTypeId="urn:microsoft.com/office/officeart/2005/8/quickstyle/simple1" qsCatId="simple" csTypeId="urn:microsoft.com/office/officeart/2005/8/colors/colorful5" csCatId="colorful" phldr="1"/>
      <dgm:spPr/>
      <dgm:t>
        <a:bodyPr/>
        <a:lstStyle/>
        <a:p>
          <a:endParaRPr lang="es-EC"/>
        </a:p>
      </dgm:t>
    </dgm:pt>
    <dgm:pt modelId="{1EBD70AC-C2DB-441F-AE92-1D3B202BDC71}">
      <dgm:prSet phldrT="[Texto]" custT="1"/>
      <dgm:spPr/>
      <dgm:t>
        <a:bodyPr/>
        <a:lstStyle/>
        <a:p>
          <a:r>
            <a:rPr lang="es-EC" sz="3200" dirty="0" smtClean="0"/>
            <a:t>VAN</a:t>
          </a:r>
          <a:endParaRPr lang="es-EC" sz="3200" dirty="0"/>
        </a:p>
      </dgm:t>
    </dgm:pt>
    <dgm:pt modelId="{7F1FF2FF-3CF3-4EF1-9610-32E5A25F2451}" type="parTrans" cxnId="{42008F76-391E-4EC7-B7C4-032CDD364E6E}">
      <dgm:prSet/>
      <dgm:spPr/>
      <dgm:t>
        <a:bodyPr/>
        <a:lstStyle/>
        <a:p>
          <a:endParaRPr lang="es-EC"/>
        </a:p>
      </dgm:t>
    </dgm:pt>
    <dgm:pt modelId="{F18A751B-6B9C-4139-AD2D-0CBE1A245D2A}" type="sibTrans" cxnId="{42008F76-391E-4EC7-B7C4-032CDD364E6E}">
      <dgm:prSet/>
      <dgm:spPr/>
      <dgm:t>
        <a:bodyPr/>
        <a:lstStyle/>
        <a:p>
          <a:endParaRPr lang="es-EC"/>
        </a:p>
      </dgm:t>
    </dgm:pt>
    <dgm:pt modelId="{9EF08C2B-6519-4FCA-B070-9BECB2134B00}">
      <dgm:prSet phldrT="[Texto]"/>
      <dgm:spPr/>
      <dgm:t>
        <a:bodyPr/>
        <a:lstStyle/>
        <a:p>
          <a:r>
            <a:rPr lang="es-EC" b="1" i="0" u="none" dirty="0" smtClean="0"/>
            <a:t>$ 7.396,26 </a:t>
          </a:r>
          <a:endParaRPr lang="es-EC" dirty="0"/>
        </a:p>
      </dgm:t>
    </dgm:pt>
    <dgm:pt modelId="{7680CCA7-31CA-4EB0-B388-AF8C023D3D76}" type="parTrans" cxnId="{D9DF5996-6B15-458C-9DEB-9D45FBCA39EB}">
      <dgm:prSet/>
      <dgm:spPr/>
      <dgm:t>
        <a:bodyPr/>
        <a:lstStyle/>
        <a:p>
          <a:endParaRPr lang="es-EC"/>
        </a:p>
      </dgm:t>
    </dgm:pt>
    <dgm:pt modelId="{B366A0C1-251F-447F-A62D-D12F410CBD4E}" type="sibTrans" cxnId="{D9DF5996-6B15-458C-9DEB-9D45FBCA39EB}">
      <dgm:prSet/>
      <dgm:spPr/>
      <dgm:t>
        <a:bodyPr/>
        <a:lstStyle/>
        <a:p>
          <a:endParaRPr lang="es-EC"/>
        </a:p>
      </dgm:t>
    </dgm:pt>
    <dgm:pt modelId="{4DAC55B4-4A3C-413F-AD14-17F478DC1E32}">
      <dgm:prSet phldrT="[Texto]" custT="1"/>
      <dgm:spPr/>
      <dgm:t>
        <a:bodyPr/>
        <a:lstStyle/>
        <a:p>
          <a:r>
            <a:rPr lang="es-EC" sz="3200" dirty="0" smtClean="0"/>
            <a:t>TIR</a:t>
          </a:r>
          <a:endParaRPr lang="es-EC" sz="3200" dirty="0"/>
        </a:p>
      </dgm:t>
    </dgm:pt>
    <dgm:pt modelId="{5F4185DD-491C-4AAF-A518-51B43BC09FA4}" type="parTrans" cxnId="{2845C651-6089-4341-9254-A0AFB94D69F0}">
      <dgm:prSet/>
      <dgm:spPr/>
      <dgm:t>
        <a:bodyPr/>
        <a:lstStyle/>
        <a:p>
          <a:endParaRPr lang="es-EC"/>
        </a:p>
      </dgm:t>
    </dgm:pt>
    <dgm:pt modelId="{65894908-C598-498E-9393-5A07135E0C05}" type="sibTrans" cxnId="{2845C651-6089-4341-9254-A0AFB94D69F0}">
      <dgm:prSet/>
      <dgm:spPr/>
      <dgm:t>
        <a:bodyPr/>
        <a:lstStyle/>
        <a:p>
          <a:endParaRPr lang="es-EC"/>
        </a:p>
      </dgm:t>
    </dgm:pt>
    <dgm:pt modelId="{C54BD237-3638-426B-9849-39BF7E960838}">
      <dgm:prSet phldrT="[Texto]"/>
      <dgm:spPr/>
      <dgm:t>
        <a:bodyPr/>
        <a:lstStyle/>
        <a:p>
          <a:r>
            <a:rPr lang="es-EC" b="1" i="0" u="none" dirty="0" smtClean="0"/>
            <a:t>21,09%</a:t>
          </a:r>
          <a:endParaRPr lang="es-EC" dirty="0"/>
        </a:p>
      </dgm:t>
    </dgm:pt>
    <dgm:pt modelId="{5B36E97B-8127-4566-9CEC-BD91837FBF28}" type="parTrans" cxnId="{FD00D0A9-6E89-438E-9586-3049041F485A}">
      <dgm:prSet/>
      <dgm:spPr/>
      <dgm:t>
        <a:bodyPr/>
        <a:lstStyle/>
        <a:p>
          <a:endParaRPr lang="es-EC"/>
        </a:p>
      </dgm:t>
    </dgm:pt>
    <dgm:pt modelId="{A83AF73B-0709-4799-9B20-75C446D647A4}" type="sibTrans" cxnId="{FD00D0A9-6E89-438E-9586-3049041F485A}">
      <dgm:prSet/>
      <dgm:spPr/>
      <dgm:t>
        <a:bodyPr/>
        <a:lstStyle/>
        <a:p>
          <a:endParaRPr lang="es-EC"/>
        </a:p>
      </dgm:t>
    </dgm:pt>
    <dgm:pt modelId="{CBE7F0A6-B5C8-4E9F-81CC-360A85EC24F5}" type="pres">
      <dgm:prSet presAssocID="{1645E45D-BB5E-4961-8516-1567951A0DF1}" presName="Name0" presStyleCnt="0">
        <dgm:presLayoutVars>
          <dgm:dir/>
          <dgm:animLvl val="lvl"/>
          <dgm:resizeHandles/>
        </dgm:presLayoutVars>
      </dgm:prSet>
      <dgm:spPr/>
      <dgm:t>
        <a:bodyPr/>
        <a:lstStyle/>
        <a:p>
          <a:endParaRPr lang="es-EC"/>
        </a:p>
      </dgm:t>
    </dgm:pt>
    <dgm:pt modelId="{451FCD29-0D7A-48CC-8677-FCC5C3B3ADD5}" type="pres">
      <dgm:prSet presAssocID="{1EBD70AC-C2DB-441F-AE92-1D3B202BDC71}" presName="linNode" presStyleCnt="0"/>
      <dgm:spPr/>
      <dgm:t>
        <a:bodyPr/>
        <a:lstStyle/>
        <a:p>
          <a:endParaRPr lang="en-US"/>
        </a:p>
      </dgm:t>
    </dgm:pt>
    <dgm:pt modelId="{17D408FE-1DAC-4CB3-829F-78847C68BCF8}" type="pres">
      <dgm:prSet presAssocID="{1EBD70AC-C2DB-441F-AE92-1D3B202BDC71}" presName="parentShp" presStyleLbl="node1" presStyleIdx="0" presStyleCnt="2" custLinFactNeighborY="-26">
        <dgm:presLayoutVars>
          <dgm:bulletEnabled val="1"/>
        </dgm:presLayoutVars>
      </dgm:prSet>
      <dgm:spPr/>
      <dgm:t>
        <a:bodyPr/>
        <a:lstStyle/>
        <a:p>
          <a:endParaRPr lang="es-EC"/>
        </a:p>
      </dgm:t>
    </dgm:pt>
    <dgm:pt modelId="{087F5536-EBB2-4EA2-A806-807B1E2EC89E}" type="pres">
      <dgm:prSet presAssocID="{1EBD70AC-C2DB-441F-AE92-1D3B202BDC71}" presName="childShp" presStyleLbl="bgAccFollowNode1" presStyleIdx="0" presStyleCnt="2">
        <dgm:presLayoutVars>
          <dgm:bulletEnabled val="1"/>
        </dgm:presLayoutVars>
      </dgm:prSet>
      <dgm:spPr/>
      <dgm:t>
        <a:bodyPr/>
        <a:lstStyle/>
        <a:p>
          <a:endParaRPr lang="es-EC"/>
        </a:p>
      </dgm:t>
    </dgm:pt>
    <dgm:pt modelId="{A2CEBA84-11F7-47D0-8E28-4FF9284B6BC8}" type="pres">
      <dgm:prSet presAssocID="{F18A751B-6B9C-4139-AD2D-0CBE1A245D2A}" presName="spacing" presStyleCnt="0"/>
      <dgm:spPr/>
      <dgm:t>
        <a:bodyPr/>
        <a:lstStyle/>
        <a:p>
          <a:endParaRPr lang="en-US"/>
        </a:p>
      </dgm:t>
    </dgm:pt>
    <dgm:pt modelId="{5570DAE0-6E5E-4284-8CB9-485944AD6769}" type="pres">
      <dgm:prSet presAssocID="{4DAC55B4-4A3C-413F-AD14-17F478DC1E32}" presName="linNode" presStyleCnt="0"/>
      <dgm:spPr/>
      <dgm:t>
        <a:bodyPr/>
        <a:lstStyle/>
        <a:p>
          <a:endParaRPr lang="en-US"/>
        </a:p>
      </dgm:t>
    </dgm:pt>
    <dgm:pt modelId="{70D41B2D-9B5B-41D9-9FC0-9AC5CF6628D8}" type="pres">
      <dgm:prSet presAssocID="{4DAC55B4-4A3C-413F-AD14-17F478DC1E32}" presName="parentShp" presStyleLbl="node1" presStyleIdx="1" presStyleCnt="2">
        <dgm:presLayoutVars>
          <dgm:bulletEnabled val="1"/>
        </dgm:presLayoutVars>
      </dgm:prSet>
      <dgm:spPr/>
      <dgm:t>
        <a:bodyPr/>
        <a:lstStyle/>
        <a:p>
          <a:endParaRPr lang="es-EC"/>
        </a:p>
      </dgm:t>
    </dgm:pt>
    <dgm:pt modelId="{FCE7C64A-6336-4B38-81DB-9EB7A855D3FF}" type="pres">
      <dgm:prSet presAssocID="{4DAC55B4-4A3C-413F-AD14-17F478DC1E32}" presName="childShp" presStyleLbl="bgAccFollowNode1" presStyleIdx="1" presStyleCnt="2">
        <dgm:presLayoutVars>
          <dgm:bulletEnabled val="1"/>
        </dgm:presLayoutVars>
      </dgm:prSet>
      <dgm:spPr/>
      <dgm:t>
        <a:bodyPr/>
        <a:lstStyle/>
        <a:p>
          <a:endParaRPr lang="es-EC"/>
        </a:p>
      </dgm:t>
    </dgm:pt>
  </dgm:ptLst>
  <dgm:cxnLst>
    <dgm:cxn modelId="{FD00D0A9-6E89-438E-9586-3049041F485A}" srcId="{4DAC55B4-4A3C-413F-AD14-17F478DC1E32}" destId="{C54BD237-3638-426B-9849-39BF7E960838}" srcOrd="0" destOrd="0" parTransId="{5B36E97B-8127-4566-9CEC-BD91837FBF28}" sibTransId="{A83AF73B-0709-4799-9B20-75C446D647A4}"/>
    <dgm:cxn modelId="{5E8747EF-5D77-4A56-84BD-6DFDB37388F0}" type="presOf" srcId="{1EBD70AC-C2DB-441F-AE92-1D3B202BDC71}" destId="{17D408FE-1DAC-4CB3-829F-78847C68BCF8}" srcOrd="0" destOrd="0" presId="urn:microsoft.com/office/officeart/2005/8/layout/vList6"/>
    <dgm:cxn modelId="{25E0E481-70E7-4AD5-8A00-FDE4EB3F1E75}" type="presOf" srcId="{C54BD237-3638-426B-9849-39BF7E960838}" destId="{FCE7C64A-6336-4B38-81DB-9EB7A855D3FF}" srcOrd="0" destOrd="0" presId="urn:microsoft.com/office/officeart/2005/8/layout/vList6"/>
    <dgm:cxn modelId="{ED75923B-F485-48DB-ABCD-0B5C41EE7AEC}" type="presOf" srcId="{9EF08C2B-6519-4FCA-B070-9BECB2134B00}" destId="{087F5536-EBB2-4EA2-A806-807B1E2EC89E}" srcOrd="0" destOrd="0" presId="urn:microsoft.com/office/officeart/2005/8/layout/vList6"/>
    <dgm:cxn modelId="{EE12B721-827C-4380-87F4-56019B6641DC}" type="presOf" srcId="{4DAC55B4-4A3C-413F-AD14-17F478DC1E32}" destId="{70D41B2D-9B5B-41D9-9FC0-9AC5CF6628D8}" srcOrd="0" destOrd="0" presId="urn:microsoft.com/office/officeart/2005/8/layout/vList6"/>
    <dgm:cxn modelId="{2845C651-6089-4341-9254-A0AFB94D69F0}" srcId="{1645E45D-BB5E-4961-8516-1567951A0DF1}" destId="{4DAC55B4-4A3C-413F-AD14-17F478DC1E32}" srcOrd="1" destOrd="0" parTransId="{5F4185DD-491C-4AAF-A518-51B43BC09FA4}" sibTransId="{65894908-C598-498E-9393-5A07135E0C05}"/>
    <dgm:cxn modelId="{D9DF5996-6B15-458C-9DEB-9D45FBCA39EB}" srcId="{1EBD70AC-C2DB-441F-AE92-1D3B202BDC71}" destId="{9EF08C2B-6519-4FCA-B070-9BECB2134B00}" srcOrd="0" destOrd="0" parTransId="{7680CCA7-31CA-4EB0-B388-AF8C023D3D76}" sibTransId="{B366A0C1-251F-447F-A62D-D12F410CBD4E}"/>
    <dgm:cxn modelId="{42008F76-391E-4EC7-B7C4-032CDD364E6E}" srcId="{1645E45D-BB5E-4961-8516-1567951A0DF1}" destId="{1EBD70AC-C2DB-441F-AE92-1D3B202BDC71}" srcOrd="0" destOrd="0" parTransId="{7F1FF2FF-3CF3-4EF1-9610-32E5A25F2451}" sibTransId="{F18A751B-6B9C-4139-AD2D-0CBE1A245D2A}"/>
    <dgm:cxn modelId="{509416DB-2B4A-4EEC-B2A9-8F822CC10A70}" type="presOf" srcId="{1645E45D-BB5E-4961-8516-1567951A0DF1}" destId="{CBE7F0A6-B5C8-4E9F-81CC-360A85EC24F5}" srcOrd="0" destOrd="0" presId="urn:microsoft.com/office/officeart/2005/8/layout/vList6"/>
    <dgm:cxn modelId="{44370259-E667-4757-9C3D-749BFA863614}" type="presParOf" srcId="{CBE7F0A6-B5C8-4E9F-81CC-360A85EC24F5}" destId="{451FCD29-0D7A-48CC-8677-FCC5C3B3ADD5}" srcOrd="0" destOrd="0" presId="urn:microsoft.com/office/officeart/2005/8/layout/vList6"/>
    <dgm:cxn modelId="{8AE0C60D-A2E7-464D-A6E5-8E8232B7F85D}" type="presParOf" srcId="{451FCD29-0D7A-48CC-8677-FCC5C3B3ADD5}" destId="{17D408FE-1DAC-4CB3-829F-78847C68BCF8}" srcOrd="0" destOrd="0" presId="urn:microsoft.com/office/officeart/2005/8/layout/vList6"/>
    <dgm:cxn modelId="{39696130-7DCB-4B5B-B55C-FFD455D7E0BC}" type="presParOf" srcId="{451FCD29-0D7A-48CC-8677-FCC5C3B3ADD5}" destId="{087F5536-EBB2-4EA2-A806-807B1E2EC89E}" srcOrd="1" destOrd="0" presId="urn:microsoft.com/office/officeart/2005/8/layout/vList6"/>
    <dgm:cxn modelId="{24153890-4BE7-427F-96A1-295A7F21A4F7}" type="presParOf" srcId="{CBE7F0A6-B5C8-4E9F-81CC-360A85EC24F5}" destId="{A2CEBA84-11F7-47D0-8E28-4FF9284B6BC8}" srcOrd="1" destOrd="0" presId="urn:microsoft.com/office/officeart/2005/8/layout/vList6"/>
    <dgm:cxn modelId="{200AEC4B-8A2F-4FD3-A8F8-52776BF3DC78}" type="presParOf" srcId="{CBE7F0A6-B5C8-4E9F-81CC-360A85EC24F5}" destId="{5570DAE0-6E5E-4284-8CB9-485944AD6769}" srcOrd="2" destOrd="0" presId="urn:microsoft.com/office/officeart/2005/8/layout/vList6"/>
    <dgm:cxn modelId="{D6BD2DFD-85E7-4511-8711-3228E8969061}" type="presParOf" srcId="{5570DAE0-6E5E-4284-8CB9-485944AD6769}" destId="{70D41B2D-9B5B-41D9-9FC0-9AC5CF6628D8}" srcOrd="0" destOrd="0" presId="urn:microsoft.com/office/officeart/2005/8/layout/vList6"/>
    <dgm:cxn modelId="{09A41557-3D5B-4D55-B8F4-4F7F2B62DBF5}" type="presParOf" srcId="{5570DAE0-6E5E-4284-8CB9-485944AD6769}" destId="{FCE7C64A-6336-4B38-81DB-9EB7A855D3FF}"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8DF1CB-7BA7-4A42-BBF7-D3AA86BB0160}" type="doc">
      <dgm:prSet loTypeId="urn:microsoft.com/office/officeart/2005/8/layout/hList7#1" loCatId="list" qsTypeId="urn:microsoft.com/office/officeart/2005/8/quickstyle/simple1" qsCatId="simple" csTypeId="urn:microsoft.com/office/officeart/2005/8/colors/accent6_2" csCatId="accent6" phldr="1"/>
      <dgm:spPr/>
      <dgm:t>
        <a:bodyPr/>
        <a:lstStyle/>
        <a:p>
          <a:endParaRPr lang="es-ES"/>
        </a:p>
      </dgm:t>
    </dgm:pt>
    <dgm:pt modelId="{2D3F63F1-55ED-43C9-8BF2-702D66C1B278}">
      <dgm:prSet custT="1"/>
      <dgm:spPr/>
      <dgm:t>
        <a:bodyPr/>
        <a:lstStyle/>
        <a:p>
          <a:pPr rtl="0"/>
          <a:r>
            <a:rPr lang="es-ES" sz="1600" b="1" dirty="0" smtClean="0">
              <a:latin typeface="Arial" pitchFamily="34" charset="0"/>
              <a:cs typeface="Arial" pitchFamily="34" charset="0"/>
            </a:rPr>
            <a:t>Obtener retornos positivos de la inversión.</a:t>
          </a:r>
          <a:endParaRPr lang="es-EC" sz="1600" b="1" dirty="0">
            <a:latin typeface="Arial" pitchFamily="34" charset="0"/>
            <a:cs typeface="Arial" pitchFamily="34" charset="0"/>
          </a:endParaRPr>
        </a:p>
      </dgm:t>
    </dgm:pt>
    <dgm:pt modelId="{AC73259B-467C-4F76-A0ED-ED1FEA0944A5}" type="parTrans" cxnId="{3BC1AB8D-BD6E-4EB5-87FC-C13BB38A4CD5}">
      <dgm:prSet/>
      <dgm:spPr/>
      <dgm:t>
        <a:bodyPr/>
        <a:lstStyle/>
        <a:p>
          <a:endParaRPr lang="es-ES" sz="1600" b="1">
            <a:latin typeface="Arial" pitchFamily="34" charset="0"/>
            <a:cs typeface="Arial" pitchFamily="34" charset="0"/>
          </a:endParaRPr>
        </a:p>
      </dgm:t>
    </dgm:pt>
    <dgm:pt modelId="{D0221FEF-9E12-4B82-8D2E-88D0E279A0C7}" type="sibTrans" cxnId="{3BC1AB8D-BD6E-4EB5-87FC-C13BB38A4CD5}">
      <dgm:prSet/>
      <dgm:spPr/>
      <dgm:t>
        <a:bodyPr/>
        <a:lstStyle/>
        <a:p>
          <a:endParaRPr lang="es-ES" sz="1600" b="1">
            <a:latin typeface="Arial" pitchFamily="34" charset="0"/>
            <a:cs typeface="Arial" pitchFamily="34" charset="0"/>
          </a:endParaRPr>
        </a:p>
      </dgm:t>
    </dgm:pt>
    <dgm:pt modelId="{FACE8595-582B-4952-8161-F9A378898E48}">
      <dgm:prSet custT="1"/>
      <dgm:spPr/>
      <dgm:t>
        <a:bodyPr/>
        <a:lstStyle/>
        <a:p>
          <a:pPr rtl="0"/>
          <a:r>
            <a:rPr lang="es-ES" sz="1600" b="1" dirty="0" smtClean="0">
              <a:latin typeface="Arial" pitchFamily="34" charset="0"/>
              <a:cs typeface="Arial" pitchFamily="34" charset="0"/>
            </a:rPr>
            <a:t>Ofrecer un  producto de alta calidad de acuerdo a las estrictas normas de calidad existentes .</a:t>
          </a:r>
          <a:endParaRPr lang="es-EC" sz="1600" b="1" dirty="0">
            <a:latin typeface="Arial" pitchFamily="34" charset="0"/>
            <a:cs typeface="Arial" pitchFamily="34" charset="0"/>
          </a:endParaRPr>
        </a:p>
      </dgm:t>
    </dgm:pt>
    <dgm:pt modelId="{B4A845F0-AAD6-46B6-B104-9D7A46C0F371}" type="parTrans" cxnId="{971227D3-DDD3-4EA2-89B3-40AF0E3B212F}">
      <dgm:prSet/>
      <dgm:spPr/>
      <dgm:t>
        <a:bodyPr/>
        <a:lstStyle/>
        <a:p>
          <a:endParaRPr lang="es-ES" sz="1600" b="1">
            <a:latin typeface="Arial" pitchFamily="34" charset="0"/>
            <a:cs typeface="Arial" pitchFamily="34" charset="0"/>
          </a:endParaRPr>
        </a:p>
      </dgm:t>
    </dgm:pt>
    <dgm:pt modelId="{09CCE96B-04A5-4BC9-A8A0-13F21E65E21A}" type="sibTrans" cxnId="{971227D3-DDD3-4EA2-89B3-40AF0E3B212F}">
      <dgm:prSet/>
      <dgm:spPr/>
      <dgm:t>
        <a:bodyPr/>
        <a:lstStyle/>
        <a:p>
          <a:endParaRPr lang="es-ES" sz="1600" b="1">
            <a:latin typeface="Arial" pitchFamily="34" charset="0"/>
            <a:cs typeface="Arial" pitchFamily="34" charset="0"/>
          </a:endParaRPr>
        </a:p>
      </dgm:t>
    </dgm:pt>
    <dgm:pt modelId="{1315A2B9-94D2-4A54-9666-B1803BAB38B2}">
      <dgm:prSet custT="1"/>
      <dgm:spPr/>
      <dgm:t>
        <a:bodyPr/>
        <a:lstStyle/>
        <a:p>
          <a:pPr rtl="0"/>
          <a:r>
            <a:rPr lang="es-ES" sz="1600" b="1" dirty="0" smtClean="0">
              <a:latin typeface="Arial" pitchFamily="34" charset="0"/>
              <a:cs typeface="Arial" pitchFamily="34" charset="0"/>
            </a:rPr>
            <a:t>Generar nuevas fuentes de empleo para el país.</a:t>
          </a:r>
          <a:endParaRPr lang="es-EC" sz="1600" b="1" dirty="0">
            <a:latin typeface="Arial" pitchFamily="34" charset="0"/>
            <a:cs typeface="Arial" pitchFamily="34" charset="0"/>
          </a:endParaRPr>
        </a:p>
      </dgm:t>
    </dgm:pt>
    <dgm:pt modelId="{51BD5915-57B6-4B17-B642-ABDAF874B3C6}" type="parTrans" cxnId="{9B511B05-6D94-4648-8DBE-73CB3668FB50}">
      <dgm:prSet/>
      <dgm:spPr/>
      <dgm:t>
        <a:bodyPr/>
        <a:lstStyle/>
        <a:p>
          <a:endParaRPr lang="es-ES" sz="1600" b="1">
            <a:latin typeface="Arial" pitchFamily="34" charset="0"/>
            <a:cs typeface="Arial" pitchFamily="34" charset="0"/>
          </a:endParaRPr>
        </a:p>
      </dgm:t>
    </dgm:pt>
    <dgm:pt modelId="{EBC4172A-E31A-4DF4-8F34-60BA3C720C78}" type="sibTrans" cxnId="{9B511B05-6D94-4648-8DBE-73CB3668FB50}">
      <dgm:prSet/>
      <dgm:spPr/>
      <dgm:t>
        <a:bodyPr/>
        <a:lstStyle/>
        <a:p>
          <a:endParaRPr lang="es-ES" sz="1600" b="1">
            <a:latin typeface="Arial" pitchFamily="34" charset="0"/>
            <a:cs typeface="Arial" pitchFamily="34" charset="0"/>
          </a:endParaRPr>
        </a:p>
      </dgm:t>
    </dgm:pt>
    <dgm:pt modelId="{F653FC66-43AE-4E4B-8FA4-C53E8408AE91}">
      <dgm:prSet custT="1"/>
      <dgm:spPr/>
      <dgm:t>
        <a:bodyPr/>
        <a:lstStyle/>
        <a:p>
          <a:pPr rtl="0"/>
          <a:r>
            <a:rPr lang="es-ES" sz="1600" b="1" dirty="0" smtClean="0">
              <a:latin typeface="Arial" pitchFamily="34" charset="0"/>
              <a:cs typeface="Arial" pitchFamily="34" charset="0"/>
            </a:rPr>
            <a:t>Realizar un estudio para saber cuan satisfactorio es la entrada de un nuevo producto e innovadora presentación de café </a:t>
          </a:r>
          <a:r>
            <a:rPr lang="es-ES" sz="1600" b="1" dirty="0" err="1" smtClean="0">
              <a:latin typeface="Arial" pitchFamily="34" charset="0"/>
              <a:cs typeface="Arial" pitchFamily="34" charset="0"/>
            </a:rPr>
            <a:t>zarumeño</a:t>
          </a:r>
          <a:r>
            <a:rPr lang="es-ES" sz="1600" b="1" smtClean="0">
              <a:latin typeface="Arial" pitchFamily="34" charset="0"/>
              <a:cs typeface="Arial" pitchFamily="34" charset="0"/>
            </a:rPr>
            <a:t>.</a:t>
          </a:r>
          <a:endParaRPr lang="es-EC" sz="1600" b="1" dirty="0">
            <a:latin typeface="Arial" pitchFamily="34" charset="0"/>
            <a:cs typeface="Arial" pitchFamily="34" charset="0"/>
          </a:endParaRPr>
        </a:p>
      </dgm:t>
    </dgm:pt>
    <dgm:pt modelId="{FE65BD55-7C64-4298-AA20-99CA4C73B2D4}" type="parTrans" cxnId="{FF955E23-1E99-4754-A0DB-0FE7D34494CE}">
      <dgm:prSet/>
      <dgm:spPr/>
      <dgm:t>
        <a:bodyPr/>
        <a:lstStyle/>
        <a:p>
          <a:endParaRPr lang="es-ES" sz="1600" b="1">
            <a:latin typeface="Arial" pitchFamily="34" charset="0"/>
            <a:cs typeface="Arial" pitchFamily="34" charset="0"/>
          </a:endParaRPr>
        </a:p>
      </dgm:t>
    </dgm:pt>
    <dgm:pt modelId="{41695FC6-EF76-4931-BAAE-38DBD2AC77F8}" type="sibTrans" cxnId="{FF955E23-1E99-4754-A0DB-0FE7D34494CE}">
      <dgm:prSet/>
      <dgm:spPr/>
      <dgm:t>
        <a:bodyPr/>
        <a:lstStyle/>
        <a:p>
          <a:endParaRPr lang="es-ES" sz="1600" b="1">
            <a:latin typeface="Arial" pitchFamily="34" charset="0"/>
            <a:cs typeface="Arial" pitchFamily="34" charset="0"/>
          </a:endParaRPr>
        </a:p>
      </dgm:t>
    </dgm:pt>
    <dgm:pt modelId="{1045322A-E8EB-4547-8AD6-0C5DE715B01F}" type="pres">
      <dgm:prSet presAssocID="{E38DF1CB-7BA7-4A42-BBF7-D3AA86BB0160}" presName="Name0" presStyleCnt="0">
        <dgm:presLayoutVars>
          <dgm:dir/>
          <dgm:resizeHandles val="exact"/>
        </dgm:presLayoutVars>
      </dgm:prSet>
      <dgm:spPr/>
      <dgm:t>
        <a:bodyPr/>
        <a:lstStyle/>
        <a:p>
          <a:endParaRPr lang="es-EC"/>
        </a:p>
      </dgm:t>
    </dgm:pt>
    <dgm:pt modelId="{1EA3559E-05FD-4D95-A92C-FFE70C6D389A}" type="pres">
      <dgm:prSet presAssocID="{E38DF1CB-7BA7-4A42-BBF7-D3AA86BB0160}" presName="fgShape" presStyleLbl="fgShp" presStyleIdx="0" presStyleCnt="1"/>
      <dgm:spPr/>
    </dgm:pt>
    <dgm:pt modelId="{BB13F21C-241D-497C-BB3A-873121EC5F18}" type="pres">
      <dgm:prSet presAssocID="{E38DF1CB-7BA7-4A42-BBF7-D3AA86BB0160}" presName="linComp" presStyleCnt="0"/>
      <dgm:spPr/>
    </dgm:pt>
    <dgm:pt modelId="{C3053A38-4B3A-441B-8955-783AD989A2D8}" type="pres">
      <dgm:prSet presAssocID="{2D3F63F1-55ED-43C9-8BF2-702D66C1B278}" presName="compNode" presStyleCnt="0"/>
      <dgm:spPr/>
    </dgm:pt>
    <dgm:pt modelId="{5E1A6ED8-DC95-4C42-85E5-2CE6B60146CE}" type="pres">
      <dgm:prSet presAssocID="{2D3F63F1-55ED-43C9-8BF2-702D66C1B278}" presName="bkgdShape" presStyleLbl="node1" presStyleIdx="0" presStyleCnt="4"/>
      <dgm:spPr/>
      <dgm:t>
        <a:bodyPr/>
        <a:lstStyle/>
        <a:p>
          <a:endParaRPr lang="es-EC"/>
        </a:p>
      </dgm:t>
    </dgm:pt>
    <dgm:pt modelId="{79A9969F-6AEE-4CB4-983A-7766AC544626}" type="pres">
      <dgm:prSet presAssocID="{2D3F63F1-55ED-43C9-8BF2-702D66C1B278}" presName="nodeTx" presStyleLbl="node1" presStyleIdx="0" presStyleCnt="4">
        <dgm:presLayoutVars>
          <dgm:bulletEnabled val="1"/>
        </dgm:presLayoutVars>
      </dgm:prSet>
      <dgm:spPr/>
      <dgm:t>
        <a:bodyPr/>
        <a:lstStyle/>
        <a:p>
          <a:endParaRPr lang="es-EC"/>
        </a:p>
      </dgm:t>
    </dgm:pt>
    <dgm:pt modelId="{5F0730BE-8607-4A69-94D9-75BC7282C49D}" type="pres">
      <dgm:prSet presAssocID="{2D3F63F1-55ED-43C9-8BF2-702D66C1B278}" presName="invisiNode" presStyleLbl="node1" presStyleIdx="0" presStyleCnt="4"/>
      <dgm:spPr/>
    </dgm:pt>
    <dgm:pt modelId="{D5D2DFC4-B5A5-499B-93BB-5B6F9DF400EC}" type="pres">
      <dgm:prSet presAssocID="{2D3F63F1-55ED-43C9-8BF2-702D66C1B278}" presName="imagNode" presStyleLbl="fgImgPlace1" presStyleIdx="0" presStyleCnt="4"/>
      <dgm:spPr>
        <a:blipFill rotWithShape="0">
          <a:blip xmlns:r="http://schemas.openxmlformats.org/officeDocument/2006/relationships" r:embed="rId1"/>
          <a:stretch>
            <a:fillRect/>
          </a:stretch>
        </a:blipFill>
      </dgm:spPr>
      <dgm:t>
        <a:bodyPr/>
        <a:lstStyle/>
        <a:p>
          <a:endParaRPr lang="es-EC"/>
        </a:p>
      </dgm:t>
    </dgm:pt>
    <dgm:pt modelId="{BCE9EB39-224A-42AF-8536-D92088F15F31}" type="pres">
      <dgm:prSet presAssocID="{D0221FEF-9E12-4B82-8D2E-88D0E279A0C7}" presName="sibTrans" presStyleLbl="sibTrans2D1" presStyleIdx="0" presStyleCnt="0"/>
      <dgm:spPr/>
      <dgm:t>
        <a:bodyPr/>
        <a:lstStyle/>
        <a:p>
          <a:endParaRPr lang="es-EC"/>
        </a:p>
      </dgm:t>
    </dgm:pt>
    <dgm:pt modelId="{4DB4A65C-6CFA-4F7D-9967-60B008552183}" type="pres">
      <dgm:prSet presAssocID="{FACE8595-582B-4952-8161-F9A378898E48}" presName="compNode" presStyleCnt="0"/>
      <dgm:spPr/>
    </dgm:pt>
    <dgm:pt modelId="{5F038824-0CF8-4765-8386-50B0377E6C33}" type="pres">
      <dgm:prSet presAssocID="{FACE8595-582B-4952-8161-F9A378898E48}" presName="bkgdShape" presStyleLbl="node1" presStyleIdx="1" presStyleCnt="4"/>
      <dgm:spPr/>
      <dgm:t>
        <a:bodyPr/>
        <a:lstStyle/>
        <a:p>
          <a:endParaRPr lang="es-EC"/>
        </a:p>
      </dgm:t>
    </dgm:pt>
    <dgm:pt modelId="{1D973CCB-62F5-49A9-97AC-F218C4183AF6}" type="pres">
      <dgm:prSet presAssocID="{FACE8595-582B-4952-8161-F9A378898E48}" presName="nodeTx" presStyleLbl="node1" presStyleIdx="1" presStyleCnt="4">
        <dgm:presLayoutVars>
          <dgm:bulletEnabled val="1"/>
        </dgm:presLayoutVars>
      </dgm:prSet>
      <dgm:spPr/>
      <dgm:t>
        <a:bodyPr/>
        <a:lstStyle/>
        <a:p>
          <a:endParaRPr lang="es-EC"/>
        </a:p>
      </dgm:t>
    </dgm:pt>
    <dgm:pt modelId="{81A44C8A-E429-4D3C-8043-DDE754EC62B7}" type="pres">
      <dgm:prSet presAssocID="{FACE8595-582B-4952-8161-F9A378898E48}" presName="invisiNode" presStyleLbl="node1" presStyleIdx="1" presStyleCnt="4"/>
      <dgm:spPr/>
    </dgm:pt>
    <dgm:pt modelId="{6E6683AB-C890-4701-B875-8AE6CC98866C}" type="pres">
      <dgm:prSet presAssocID="{FACE8595-582B-4952-8161-F9A378898E48}" presName="imagNode" presStyleLbl="fgImgPlace1" presStyleIdx="1" presStyleCnt="4"/>
      <dgm:spPr>
        <a:blipFill rotWithShape="0">
          <a:blip xmlns:r="http://schemas.openxmlformats.org/officeDocument/2006/relationships" r:embed="rId2"/>
          <a:stretch>
            <a:fillRect/>
          </a:stretch>
        </a:blipFill>
      </dgm:spPr>
      <dgm:t>
        <a:bodyPr/>
        <a:lstStyle/>
        <a:p>
          <a:endParaRPr lang="es-EC"/>
        </a:p>
      </dgm:t>
    </dgm:pt>
    <dgm:pt modelId="{947DB40D-AADC-4D32-AF51-D326CAE12076}" type="pres">
      <dgm:prSet presAssocID="{09CCE96B-04A5-4BC9-A8A0-13F21E65E21A}" presName="sibTrans" presStyleLbl="sibTrans2D1" presStyleIdx="0" presStyleCnt="0"/>
      <dgm:spPr/>
      <dgm:t>
        <a:bodyPr/>
        <a:lstStyle/>
        <a:p>
          <a:endParaRPr lang="es-EC"/>
        </a:p>
      </dgm:t>
    </dgm:pt>
    <dgm:pt modelId="{0CF7A93B-C4FC-4CEF-8CB7-5B83E7EE3722}" type="pres">
      <dgm:prSet presAssocID="{1315A2B9-94D2-4A54-9666-B1803BAB38B2}" presName="compNode" presStyleCnt="0"/>
      <dgm:spPr/>
    </dgm:pt>
    <dgm:pt modelId="{82E6CA58-9AD6-4CB4-AC39-1701D8D63F58}" type="pres">
      <dgm:prSet presAssocID="{1315A2B9-94D2-4A54-9666-B1803BAB38B2}" presName="bkgdShape" presStyleLbl="node1" presStyleIdx="2" presStyleCnt="4"/>
      <dgm:spPr/>
      <dgm:t>
        <a:bodyPr/>
        <a:lstStyle/>
        <a:p>
          <a:endParaRPr lang="es-EC"/>
        </a:p>
      </dgm:t>
    </dgm:pt>
    <dgm:pt modelId="{01301E47-7DE1-427F-9F70-F631CBEA6485}" type="pres">
      <dgm:prSet presAssocID="{1315A2B9-94D2-4A54-9666-B1803BAB38B2}" presName="nodeTx" presStyleLbl="node1" presStyleIdx="2" presStyleCnt="4">
        <dgm:presLayoutVars>
          <dgm:bulletEnabled val="1"/>
        </dgm:presLayoutVars>
      </dgm:prSet>
      <dgm:spPr/>
      <dgm:t>
        <a:bodyPr/>
        <a:lstStyle/>
        <a:p>
          <a:endParaRPr lang="es-EC"/>
        </a:p>
      </dgm:t>
    </dgm:pt>
    <dgm:pt modelId="{E3E98917-A9CA-451B-BDF4-2CF00607B515}" type="pres">
      <dgm:prSet presAssocID="{1315A2B9-94D2-4A54-9666-B1803BAB38B2}" presName="invisiNode" presStyleLbl="node1" presStyleIdx="2" presStyleCnt="4"/>
      <dgm:spPr/>
    </dgm:pt>
    <dgm:pt modelId="{7804202E-8DD2-4E8E-BEA5-937B31B82525}" type="pres">
      <dgm:prSet presAssocID="{1315A2B9-94D2-4A54-9666-B1803BAB38B2}" presName="imagNode" presStyleLbl="fgImgPlace1" presStyleIdx="2" presStyleCnt="4"/>
      <dgm:spPr>
        <a:blipFill rotWithShape="0">
          <a:blip xmlns:r="http://schemas.openxmlformats.org/officeDocument/2006/relationships" r:embed="rId3"/>
          <a:stretch>
            <a:fillRect/>
          </a:stretch>
        </a:blipFill>
      </dgm:spPr>
      <dgm:t>
        <a:bodyPr/>
        <a:lstStyle/>
        <a:p>
          <a:endParaRPr lang="es-EC"/>
        </a:p>
      </dgm:t>
    </dgm:pt>
    <dgm:pt modelId="{47E7C6F5-FB85-4B80-B4EB-5E8258F7D584}" type="pres">
      <dgm:prSet presAssocID="{EBC4172A-E31A-4DF4-8F34-60BA3C720C78}" presName="sibTrans" presStyleLbl="sibTrans2D1" presStyleIdx="0" presStyleCnt="0"/>
      <dgm:spPr/>
      <dgm:t>
        <a:bodyPr/>
        <a:lstStyle/>
        <a:p>
          <a:endParaRPr lang="es-EC"/>
        </a:p>
      </dgm:t>
    </dgm:pt>
    <dgm:pt modelId="{CDC8BF7B-8C2E-4F2D-B12D-28B03FD8B7B4}" type="pres">
      <dgm:prSet presAssocID="{F653FC66-43AE-4E4B-8FA4-C53E8408AE91}" presName="compNode" presStyleCnt="0"/>
      <dgm:spPr/>
    </dgm:pt>
    <dgm:pt modelId="{F868D0FE-A63F-47AF-A61F-9483BEE628FB}" type="pres">
      <dgm:prSet presAssocID="{F653FC66-43AE-4E4B-8FA4-C53E8408AE91}" presName="bkgdShape" presStyleLbl="node1" presStyleIdx="3" presStyleCnt="4" custLinFactNeighborX="1227"/>
      <dgm:spPr/>
      <dgm:t>
        <a:bodyPr/>
        <a:lstStyle/>
        <a:p>
          <a:endParaRPr lang="es-EC"/>
        </a:p>
      </dgm:t>
    </dgm:pt>
    <dgm:pt modelId="{2C3E2DFB-9A59-4C7E-B9FC-B4E9A7789436}" type="pres">
      <dgm:prSet presAssocID="{F653FC66-43AE-4E4B-8FA4-C53E8408AE91}" presName="nodeTx" presStyleLbl="node1" presStyleIdx="3" presStyleCnt="4">
        <dgm:presLayoutVars>
          <dgm:bulletEnabled val="1"/>
        </dgm:presLayoutVars>
      </dgm:prSet>
      <dgm:spPr/>
      <dgm:t>
        <a:bodyPr/>
        <a:lstStyle/>
        <a:p>
          <a:endParaRPr lang="es-EC"/>
        </a:p>
      </dgm:t>
    </dgm:pt>
    <dgm:pt modelId="{3C6F04D0-C35D-41D0-9720-A96600EA5694}" type="pres">
      <dgm:prSet presAssocID="{F653FC66-43AE-4E4B-8FA4-C53E8408AE91}" presName="invisiNode" presStyleLbl="node1" presStyleIdx="3" presStyleCnt="4"/>
      <dgm:spPr/>
    </dgm:pt>
    <dgm:pt modelId="{E8782971-0144-4A4B-A5C7-AE3A3AC5EDA2}" type="pres">
      <dgm:prSet presAssocID="{F653FC66-43AE-4E4B-8FA4-C53E8408AE91}" presName="imagNode" presStyleLbl="fgImgPlace1" presStyleIdx="3" presStyleCnt="4"/>
      <dgm:spPr>
        <a:blipFill rotWithShape="0">
          <a:blip xmlns:r="http://schemas.openxmlformats.org/officeDocument/2006/relationships" r:embed="rId4"/>
          <a:stretch>
            <a:fillRect/>
          </a:stretch>
        </a:blipFill>
      </dgm:spPr>
      <dgm:t>
        <a:bodyPr/>
        <a:lstStyle/>
        <a:p>
          <a:endParaRPr lang="es-EC"/>
        </a:p>
      </dgm:t>
    </dgm:pt>
  </dgm:ptLst>
  <dgm:cxnLst>
    <dgm:cxn modelId="{05845E31-616E-4F50-93DB-BC6EE3D45C8D}" type="presOf" srcId="{FACE8595-582B-4952-8161-F9A378898E48}" destId="{1D973CCB-62F5-49A9-97AC-F218C4183AF6}" srcOrd="1" destOrd="0" presId="urn:microsoft.com/office/officeart/2005/8/layout/hList7#1"/>
    <dgm:cxn modelId="{9488B7F0-F77A-4C4C-9AD4-505ECBC77D70}" type="presOf" srcId="{09CCE96B-04A5-4BC9-A8A0-13F21E65E21A}" destId="{947DB40D-AADC-4D32-AF51-D326CAE12076}" srcOrd="0" destOrd="0" presId="urn:microsoft.com/office/officeart/2005/8/layout/hList7#1"/>
    <dgm:cxn modelId="{529FF2D5-C3B4-4E0E-B598-B37354353FB0}" type="presOf" srcId="{F653FC66-43AE-4E4B-8FA4-C53E8408AE91}" destId="{2C3E2DFB-9A59-4C7E-B9FC-B4E9A7789436}" srcOrd="1" destOrd="0" presId="urn:microsoft.com/office/officeart/2005/8/layout/hList7#1"/>
    <dgm:cxn modelId="{9CE0245D-0196-4292-9F3C-EA83AA8B3ED8}" type="presOf" srcId="{2D3F63F1-55ED-43C9-8BF2-702D66C1B278}" destId="{79A9969F-6AEE-4CB4-983A-7766AC544626}" srcOrd="1" destOrd="0" presId="urn:microsoft.com/office/officeart/2005/8/layout/hList7#1"/>
    <dgm:cxn modelId="{3BC1AB8D-BD6E-4EB5-87FC-C13BB38A4CD5}" srcId="{E38DF1CB-7BA7-4A42-BBF7-D3AA86BB0160}" destId="{2D3F63F1-55ED-43C9-8BF2-702D66C1B278}" srcOrd="0" destOrd="0" parTransId="{AC73259B-467C-4F76-A0ED-ED1FEA0944A5}" sibTransId="{D0221FEF-9E12-4B82-8D2E-88D0E279A0C7}"/>
    <dgm:cxn modelId="{409EBA0E-B8AD-4444-A0FB-5924673B73E1}" type="presOf" srcId="{F653FC66-43AE-4E4B-8FA4-C53E8408AE91}" destId="{F868D0FE-A63F-47AF-A61F-9483BEE628FB}" srcOrd="0" destOrd="0" presId="urn:microsoft.com/office/officeart/2005/8/layout/hList7#1"/>
    <dgm:cxn modelId="{1F598EF2-0F25-4609-8FA5-1421215C1174}" type="presOf" srcId="{D0221FEF-9E12-4B82-8D2E-88D0E279A0C7}" destId="{BCE9EB39-224A-42AF-8536-D92088F15F31}" srcOrd="0" destOrd="0" presId="urn:microsoft.com/office/officeart/2005/8/layout/hList7#1"/>
    <dgm:cxn modelId="{9B511B05-6D94-4648-8DBE-73CB3668FB50}" srcId="{E38DF1CB-7BA7-4A42-BBF7-D3AA86BB0160}" destId="{1315A2B9-94D2-4A54-9666-B1803BAB38B2}" srcOrd="2" destOrd="0" parTransId="{51BD5915-57B6-4B17-B642-ABDAF874B3C6}" sibTransId="{EBC4172A-E31A-4DF4-8F34-60BA3C720C78}"/>
    <dgm:cxn modelId="{184C7669-3D8C-4C40-96AD-B837B91E08D1}" type="presOf" srcId="{2D3F63F1-55ED-43C9-8BF2-702D66C1B278}" destId="{5E1A6ED8-DC95-4C42-85E5-2CE6B60146CE}" srcOrd="0" destOrd="0" presId="urn:microsoft.com/office/officeart/2005/8/layout/hList7#1"/>
    <dgm:cxn modelId="{971227D3-DDD3-4EA2-89B3-40AF0E3B212F}" srcId="{E38DF1CB-7BA7-4A42-BBF7-D3AA86BB0160}" destId="{FACE8595-582B-4952-8161-F9A378898E48}" srcOrd="1" destOrd="0" parTransId="{B4A845F0-AAD6-46B6-B104-9D7A46C0F371}" sibTransId="{09CCE96B-04A5-4BC9-A8A0-13F21E65E21A}"/>
    <dgm:cxn modelId="{B89B2FCC-F203-4DAA-B991-649154D677C4}" type="presOf" srcId="{1315A2B9-94D2-4A54-9666-B1803BAB38B2}" destId="{82E6CA58-9AD6-4CB4-AC39-1701D8D63F58}" srcOrd="0" destOrd="0" presId="urn:microsoft.com/office/officeart/2005/8/layout/hList7#1"/>
    <dgm:cxn modelId="{FF955E23-1E99-4754-A0DB-0FE7D34494CE}" srcId="{E38DF1CB-7BA7-4A42-BBF7-D3AA86BB0160}" destId="{F653FC66-43AE-4E4B-8FA4-C53E8408AE91}" srcOrd="3" destOrd="0" parTransId="{FE65BD55-7C64-4298-AA20-99CA4C73B2D4}" sibTransId="{41695FC6-EF76-4931-BAAE-38DBD2AC77F8}"/>
    <dgm:cxn modelId="{3611C699-A346-44C0-A021-903E0570B2AA}" type="presOf" srcId="{1315A2B9-94D2-4A54-9666-B1803BAB38B2}" destId="{01301E47-7DE1-427F-9F70-F631CBEA6485}" srcOrd="1" destOrd="0" presId="urn:microsoft.com/office/officeart/2005/8/layout/hList7#1"/>
    <dgm:cxn modelId="{670C4EC5-F81C-41E8-A5E0-C32B443BF0C2}" type="presOf" srcId="{EBC4172A-E31A-4DF4-8F34-60BA3C720C78}" destId="{47E7C6F5-FB85-4B80-B4EB-5E8258F7D584}" srcOrd="0" destOrd="0" presId="urn:microsoft.com/office/officeart/2005/8/layout/hList7#1"/>
    <dgm:cxn modelId="{D9A37BFE-556B-44EC-AFB6-4B4E3E09620F}" type="presOf" srcId="{E38DF1CB-7BA7-4A42-BBF7-D3AA86BB0160}" destId="{1045322A-E8EB-4547-8AD6-0C5DE715B01F}" srcOrd="0" destOrd="0" presId="urn:microsoft.com/office/officeart/2005/8/layout/hList7#1"/>
    <dgm:cxn modelId="{A137B70E-170C-4503-846C-9B8F13982006}" type="presOf" srcId="{FACE8595-582B-4952-8161-F9A378898E48}" destId="{5F038824-0CF8-4765-8386-50B0377E6C33}" srcOrd="0" destOrd="0" presId="urn:microsoft.com/office/officeart/2005/8/layout/hList7#1"/>
    <dgm:cxn modelId="{44AD6A97-BE00-498A-ABAD-D3C3D4996C6B}" type="presParOf" srcId="{1045322A-E8EB-4547-8AD6-0C5DE715B01F}" destId="{1EA3559E-05FD-4D95-A92C-FFE70C6D389A}" srcOrd="0" destOrd="0" presId="urn:microsoft.com/office/officeart/2005/8/layout/hList7#1"/>
    <dgm:cxn modelId="{98B3AA67-2FD2-4560-933E-EE3D0BD4DE47}" type="presParOf" srcId="{1045322A-E8EB-4547-8AD6-0C5DE715B01F}" destId="{BB13F21C-241D-497C-BB3A-873121EC5F18}" srcOrd="1" destOrd="0" presId="urn:microsoft.com/office/officeart/2005/8/layout/hList7#1"/>
    <dgm:cxn modelId="{65F3C4BF-252D-42FF-BE07-53B526A2687D}" type="presParOf" srcId="{BB13F21C-241D-497C-BB3A-873121EC5F18}" destId="{C3053A38-4B3A-441B-8955-783AD989A2D8}" srcOrd="0" destOrd="0" presId="urn:microsoft.com/office/officeart/2005/8/layout/hList7#1"/>
    <dgm:cxn modelId="{72039660-9481-4E7D-9C4F-480E1A5AA51F}" type="presParOf" srcId="{C3053A38-4B3A-441B-8955-783AD989A2D8}" destId="{5E1A6ED8-DC95-4C42-85E5-2CE6B60146CE}" srcOrd="0" destOrd="0" presId="urn:microsoft.com/office/officeart/2005/8/layout/hList7#1"/>
    <dgm:cxn modelId="{2DF96B06-E101-47D2-AB64-36DE6E9E5B53}" type="presParOf" srcId="{C3053A38-4B3A-441B-8955-783AD989A2D8}" destId="{79A9969F-6AEE-4CB4-983A-7766AC544626}" srcOrd="1" destOrd="0" presId="urn:microsoft.com/office/officeart/2005/8/layout/hList7#1"/>
    <dgm:cxn modelId="{89366EA8-14FC-4704-AB20-161CBF6405AD}" type="presParOf" srcId="{C3053A38-4B3A-441B-8955-783AD989A2D8}" destId="{5F0730BE-8607-4A69-94D9-75BC7282C49D}" srcOrd="2" destOrd="0" presId="urn:microsoft.com/office/officeart/2005/8/layout/hList7#1"/>
    <dgm:cxn modelId="{593E061F-FD78-4E37-ABE0-14D64ED99665}" type="presParOf" srcId="{C3053A38-4B3A-441B-8955-783AD989A2D8}" destId="{D5D2DFC4-B5A5-499B-93BB-5B6F9DF400EC}" srcOrd="3" destOrd="0" presId="urn:microsoft.com/office/officeart/2005/8/layout/hList7#1"/>
    <dgm:cxn modelId="{C62ED68C-458C-4DA9-B7B1-091E500614E0}" type="presParOf" srcId="{BB13F21C-241D-497C-BB3A-873121EC5F18}" destId="{BCE9EB39-224A-42AF-8536-D92088F15F31}" srcOrd="1" destOrd="0" presId="urn:microsoft.com/office/officeart/2005/8/layout/hList7#1"/>
    <dgm:cxn modelId="{6FAA2A4F-55EA-4254-BB1C-74A4BD85B607}" type="presParOf" srcId="{BB13F21C-241D-497C-BB3A-873121EC5F18}" destId="{4DB4A65C-6CFA-4F7D-9967-60B008552183}" srcOrd="2" destOrd="0" presId="urn:microsoft.com/office/officeart/2005/8/layout/hList7#1"/>
    <dgm:cxn modelId="{CF90A389-7236-4833-8639-5111200F8099}" type="presParOf" srcId="{4DB4A65C-6CFA-4F7D-9967-60B008552183}" destId="{5F038824-0CF8-4765-8386-50B0377E6C33}" srcOrd="0" destOrd="0" presId="urn:microsoft.com/office/officeart/2005/8/layout/hList7#1"/>
    <dgm:cxn modelId="{B7FF410F-B1D4-45B4-A096-9DE6F2717FF3}" type="presParOf" srcId="{4DB4A65C-6CFA-4F7D-9967-60B008552183}" destId="{1D973CCB-62F5-49A9-97AC-F218C4183AF6}" srcOrd="1" destOrd="0" presId="urn:microsoft.com/office/officeart/2005/8/layout/hList7#1"/>
    <dgm:cxn modelId="{C232FD22-6904-48B4-B59E-9AC021F49344}" type="presParOf" srcId="{4DB4A65C-6CFA-4F7D-9967-60B008552183}" destId="{81A44C8A-E429-4D3C-8043-DDE754EC62B7}" srcOrd="2" destOrd="0" presId="urn:microsoft.com/office/officeart/2005/8/layout/hList7#1"/>
    <dgm:cxn modelId="{FBAF53EC-7716-4BEC-8B8B-3C076DB4FEBD}" type="presParOf" srcId="{4DB4A65C-6CFA-4F7D-9967-60B008552183}" destId="{6E6683AB-C890-4701-B875-8AE6CC98866C}" srcOrd="3" destOrd="0" presId="urn:microsoft.com/office/officeart/2005/8/layout/hList7#1"/>
    <dgm:cxn modelId="{B3D8D65A-3A27-4C20-8911-A0DB1F9B0CAF}" type="presParOf" srcId="{BB13F21C-241D-497C-BB3A-873121EC5F18}" destId="{947DB40D-AADC-4D32-AF51-D326CAE12076}" srcOrd="3" destOrd="0" presId="urn:microsoft.com/office/officeart/2005/8/layout/hList7#1"/>
    <dgm:cxn modelId="{149B3F69-95E8-48C4-8B0A-05B57B79CEEC}" type="presParOf" srcId="{BB13F21C-241D-497C-BB3A-873121EC5F18}" destId="{0CF7A93B-C4FC-4CEF-8CB7-5B83E7EE3722}" srcOrd="4" destOrd="0" presId="urn:microsoft.com/office/officeart/2005/8/layout/hList7#1"/>
    <dgm:cxn modelId="{78353CC9-3722-4C0F-B9BD-57709B4FC81B}" type="presParOf" srcId="{0CF7A93B-C4FC-4CEF-8CB7-5B83E7EE3722}" destId="{82E6CA58-9AD6-4CB4-AC39-1701D8D63F58}" srcOrd="0" destOrd="0" presId="urn:microsoft.com/office/officeart/2005/8/layout/hList7#1"/>
    <dgm:cxn modelId="{25E3D952-6DB8-4541-9B72-9A2184A567EF}" type="presParOf" srcId="{0CF7A93B-C4FC-4CEF-8CB7-5B83E7EE3722}" destId="{01301E47-7DE1-427F-9F70-F631CBEA6485}" srcOrd="1" destOrd="0" presId="urn:microsoft.com/office/officeart/2005/8/layout/hList7#1"/>
    <dgm:cxn modelId="{4E47C027-288A-4964-979D-A70D0832449B}" type="presParOf" srcId="{0CF7A93B-C4FC-4CEF-8CB7-5B83E7EE3722}" destId="{E3E98917-A9CA-451B-BDF4-2CF00607B515}" srcOrd="2" destOrd="0" presId="urn:microsoft.com/office/officeart/2005/8/layout/hList7#1"/>
    <dgm:cxn modelId="{7F58629E-1044-4BCA-8973-314484C0E0CE}" type="presParOf" srcId="{0CF7A93B-C4FC-4CEF-8CB7-5B83E7EE3722}" destId="{7804202E-8DD2-4E8E-BEA5-937B31B82525}" srcOrd="3" destOrd="0" presId="urn:microsoft.com/office/officeart/2005/8/layout/hList7#1"/>
    <dgm:cxn modelId="{56B41116-156C-4932-8666-E304F18E0809}" type="presParOf" srcId="{BB13F21C-241D-497C-BB3A-873121EC5F18}" destId="{47E7C6F5-FB85-4B80-B4EB-5E8258F7D584}" srcOrd="5" destOrd="0" presId="urn:microsoft.com/office/officeart/2005/8/layout/hList7#1"/>
    <dgm:cxn modelId="{37AB6851-0552-4AC9-A3A5-218688C88994}" type="presParOf" srcId="{BB13F21C-241D-497C-BB3A-873121EC5F18}" destId="{CDC8BF7B-8C2E-4F2D-B12D-28B03FD8B7B4}" srcOrd="6" destOrd="0" presId="urn:microsoft.com/office/officeart/2005/8/layout/hList7#1"/>
    <dgm:cxn modelId="{D27BB533-F60B-4E40-A43B-B46ED457CE1F}" type="presParOf" srcId="{CDC8BF7B-8C2E-4F2D-B12D-28B03FD8B7B4}" destId="{F868D0FE-A63F-47AF-A61F-9483BEE628FB}" srcOrd="0" destOrd="0" presId="urn:microsoft.com/office/officeart/2005/8/layout/hList7#1"/>
    <dgm:cxn modelId="{1995DE66-D185-44F8-A706-497844149FB8}" type="presParOf" srcId="{CDC8BF7B-8C2E-4F2D-B12D-28B03FD8B7B4}" destId="{2C3E2DFB-9A59-4C7E-B9FC-B4E9A7789436}" srcOrd="1" destOrd="0" presId="urn:microsoft.com/office/officeart/2005/8/layout/hList7#1"/>
    <dgm:cxn modelId="{A91BC220-CDB3-4B9D-954B-5F7D076FB496}" type="presParOf" srcId="{CDC8BF7B-8C2E-4F2D-B12D-28B03FD8B7B4}" destId="{3C6F04D0-C35D-41D0-9720-A96600EA5694}" srcOrd="2" destOrd="0" presId="urn:microsoft.com/office/officeart/2005/8/layout/hList7#1"/>
    <dgm:cxn modelId="{33B12EAD-3A91-415D-9676-C94A46153391}" type="presParOf" srcId="{CDC8BF7B-8C2E-4F2D-B12D-28B03FD8B7B4}" destId="{E8782971-0144-4A4B-A5C7-AE3A3AC5EDA2}"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1AA4EC2-7606-46B4-A8CE-3F16D84C04CD}" type="doc">
      <dgm:prSet loTypeId="urn:microsoft.com/office/officeart/2005/8/layout/vList3#2" loCatId="list" qsTypeId="urn:microsoft.com/office/officeart/2005/8/quickstyle/simple1" qsCatId="simple" csTypeId="urn:microsoft.com/office/officeart/2005/8/colors/accent1_2" csCatId="accent1" phldr="1"/>
      <dgm:spPr/>
      <dgm:t>
        <a:bodyPr/>
        <a:lstStyle/>
        <a:p>
          <a:endParaRPr lang="es-EC"/>
        </a:p>
      </dgm:t>
    </dgm:pt>
    <dgm:pt modelId="{5709410E-EB3E-4DF0-87B2-47724199C41A}">
      <dgm:prSet/>
      <dgm:spPr/>
      <dgm:t>
        <a:bodyPr/>
        <a:lstStyle/>
        <a:p>
          <a:pPr rtl="0"/>
          <a:r>
            <a:rPr lang="es-EC" b="1" dirty="0" smtClean="0">
              <a:solidFill>
                <a:schemeClr val="tx1"/>
              </a:solidFill>
            </a:rPr>
            <a:t>¡GRACIAS POR SU ATENCION!</a:t>
          </a:r>
          <a:endParaRPr lang="es-EC" b="1" dirty="0">
            <a:solidFill>
              <a:schemeClr val="tx1"/>
            </a:solidFill>
          </a:endParaRPr>
        </a:p>
      </dgm:t>
    </dgm:pt>
    <dgm:pt modelId="{DD474F3B-0669-4968-B8B7-D89A78F14E7B}" type="parTrans" cxnId="{CD2728A7-162D-4A8B-98E9-1E3DDB3A88FE}">
      <dgm:prSet/>
      <dgm:spPr/>
      <dgm:t>
        <a:bodyPr/>
        <a:lstStyle/>
        <a:p>
          <a:endParaRPr lang="es-EC"/>
        </a:p>
      </dgm:t>
    </dgm:pt>
    <dgm:pt modelId="{B4C1A2DD-B927-4B7B-8EA2-5AFBFA5B7E99}" type="sibTrans" cxnId="{CD2728A7-162D-4A8B-98E9-1E3DDB3A88FE}">
      <dgm:prSet/>
      <dgm:spPr/>
      <dgm:t>
        <a:bodyPr/>
        <a:lstStyle/>
        <a:p>
          <a:endParaRPr lang="es-EC"/>
        </a:p>
      </dgm:t>
    </dgm:pt>
    <dgm:pt modelId="{E76CCCAC-CC72-4501-BF77-FD3B444F8338}" type="pres">
      <dgm:prSet presAssocID="{01AA4EC2-7606-46B4-A8CE-3F16D84C04CD}" presName="linearFlow" presStyleCnt="0">
        <dgm:presLayoutVars>
          <dgm:dir/>
          <dgm:resizeHandles val="exact"/>
        </dgm:presLayoutVars>
      </dgm:prSet>
      <dgm:spPr/>
      <dgm:t>
        <a:bodyPr/>
        <a:lstStyle/>
        <a:p>
          <a:endParaRPr lang="es-EC"/>
        </a:p>
      </dgm:t>
    </dgm:pt>
    <dgm:pt modelId="{203DE619-4801-4312-8E5D-C9149110990F}" type="pres">
      <dgm:prSet presAssocID="{5709410E-EB3E-4DF0-87B2-47724199C41A}" presName="composite" presStyleCnt="0"/>
      <dgm:spPr/>
    </dgm:pt>
    <dgm:pt modelId="{33CA7665-8955-458C-B65C-7611C667E25F}" type="pres">
      <dgm:prSet presAssocID="{5709410E-EB3E-4DF0-87B2-47724199C41A}" presName="imgShp" presStyleLbl="fgImgPlace1" presStyleIdx="0" presStyleCnt="1"/>
      <dgm:spPr>
        <a:blipFill rotWithShape="0">
          <a:blip xmlns:r="http://schemas.openxmlformats.org/officeDocument/2006/relationships" r:embed="rId1"/>
          <a:stretch>
            <a:fillRect/>
          </a:stretch>
        </a:blipFill>
      </dgm:spPr>
      <dgm:t>
        <a:bodyPr/>
        <a:lstStyle/>
        <a:p>
          <a:endParaRPr lang="en-US"/>
        </a:p>
      </dgm:t>
    </dgm:pt>
    <dgm:pt modelId="{C656E83F-3F9A-46B6-88E6-10E5CC08E206}" type="pres">
      <dgm:prSet presAssocID="{5709410E-EB3E-4DF0-87B2-47724199C41A}" presName="txShp" presStyleLbl="node1" presStyleIdx="0" presStyleCnt="1">
        <dgm:presLayoutVars>
          <dgm:bulletEnabled val="1"/>
        </dgm:presLayoutVars>
      </dgm:prSet>
      <dgm:spPr/>
      <dgm:t>
        <a:bodyPr/>
        <a:lstStyle/>
        <a:p>
          <a:endParaRPr lang="es-EC"/>
        </a:p>
      </dgm:t>
    </dgm:pt>
  </dgm:ptLst>
  <dgm:cxnLst>
    <dgm:cxn modelId="{CD2728A7-162D-4A8B-98E9-1E3DDB3A88FE}" srcId="{01AA4EC2-7606-46B4-A8CE-3F16D84C04CD}" destId="{5709410E-EB3E-4DF0-87B2-47724199C41A}" srcOrd="0" destOrd="0" parTransId="{DD474F3B-0669-4968-B8B7-D89A78F14E7B}" sibTransId="{B4C1A2DD-B927-4B7B-8EA2-5AFBFA5B7E99}"/>
    <dgm:cxn modelId="{418EBC17-D34F-46CE-BA88-EF7003E845B8}" type="presOf" srcId="{01AA4EC2-7606-46B4-A8CE-3F16D84C04CD}" destId="{E76CCCAC-CC72-4501-BF77-FD3B444F8338}" srcOrd="0" destOrd="0" presId="urn:microsoft.com/office/officeart/2005/8/layout/vList3#2"/>
    <dgm:cxn modelId="{26108EC2-A839-43FD-9274-3C3B12843BAE}" type="presOf" srcId="{5709410E-EB3E-4DF0-87B2-47724199C41A}" destId="{C656E83F-3F9A-46B6-88E6-10E5CC08E206}" srcOrd="0" destOrd="0" presId="urn:microsoft.com/office/officeart/2005/8/layout/vList3#2"/>
    <dgm:cxn modelId="{77B6D167-0246-42F6-BCE6-835D35ADA1AE}" type="presParOf" srcId="{E76CCCAC-CC72-4501-BF77-FD3B444F8338}" destId="{203DE619-4801-4312-8E5D-C9149110990F}" srcOrd="0" destOrd="0" presId="urn:microsoft.com/office/officeart/2005/8/layout/vList3#2"/>
    <dgm:cxn modelId="{406B7086-D90E-47D5-9298-00947A221B6E}" type="presParOf" srcId="{203DE619-4801-4312-8E5D-C9149110990F}" destId="{33CA7665-8955-458C-B65C-7611C667E25F}" srcOrd="0" destOrd="0" presId="urn:microsoft.com/office/officeart/2005/8/layout/vList3#2"/>
    <dgm:cxn modelId="{F16DA7E2-BD51-4875-947D-1BFBCC651673}" type="presParOf" srcId="{203DE619-4801-4312-8E5D-C9149110990F}" destId="{C656E83F-3F9A-46B6-88E6-10E5CC08E206}" srcOrd="1" destOrd="0" presId="urn:microsoft.com/office/officeart/2005/8/layout/vList3#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1C66C8-9EE5-4349-88CE-95AD1035135C}" type="doc">
      <dgm:prSet loTypeId="urn:microsoft.com/office/officeart/2005/8/layout/vList4#2" loCatId="list" qsTypeId="urn:microsoft.com/office/officeart/2005/8/quickstyle/simple1" qsCatId="simple" csTypeId="urn:microsoft.com/office/officeart/2005/8/colors/accent1_2" csCatId="accent1" phldr="1"/>
      <dgm:spPr/>
      <dgm:t>
        <a:bodyPr/>
        <a:lstStyle/>
        <a:p>
          <a:endParaRPr lang="es-ES"/>
        </a:p>
      </dgm:t>
    </dgm:pt>
    <dgm:pt modelId="{110857D0-4143-4BEA-9C4B-C4126DDF0F36}">
      <dgm:prSet/>
      <dgm:spPr/>
      <dgm:t>
        <a:bodyPr/>
        <a:lstStyle/>
        <a:p>
          <a:pPr algn="just" rtl="0"/>
          <a:r>
            <a:rPr lang="es-EC" dirty="0" smtClean="0">
              <a:solidFill>
                <a:schemeClr val="tx1"/>
              </a:solidFill>
            </a:rPr>
            <a:t>Ofrecer un productor innovador en la industria cafetera a un precio asequible.</a:t>
          </a:r>
          <a:endParaRPr lang="es-EC" dirty="0">
            <a:solidFill>
              <a:schemeClr val="tx1"/>
            </a:solidFill>
          </a:endParaRPr>
        </a:p>
      </dgm:t>
    </dgm:pt>
    <dgm:pt modelId="{6CC0FEE2-9557-4CCA-AAEF-7AE8BBD3AF15}" type="parTrans" cxnId="{2D3572B7-90A3-4C8F-8533-461237A615E2}">
      <dgm:prSet/>
      <dgm:spPr/>
      <dgm:t>
        <a:bodyPr/>
        <a:lstStyle/>
        <a:p>
          <a:endParaRPr lang="es-ES"/>
        </a:p>
      </dgm:t>
    </dgm:pt>
    <dgm:pt modelId="{BDEA8F36-1717-4A98-AE88-511022580776}" type="sibTrans" cxnId="{2D3572B7-90A3-4C8F-8533-461237A615E2}">
      <dgm:prSet/>
      <dgm:spPr/>
      <dgm:t>
        <a:bodyPr/>
        <a:lstStyle/>
        <a:p>
          <a:endParaRPr lang="es-ES"/>
        </a:p>
      </dgm:t>
    </dgm:pt>
    <dgm:pt modelId="{BE077289-54E4-4698-880B-00738E585F8F}">
      <dgm:prSet/>
      <dgm:spPr/>
      <dgm:t>
        <a:bodyPr/>
        <a:lstStyle/>
        <a:p>
          <a:pPr algn="just" rtl="0"/>
          <a:r>
            <a:rPr lang="es-ES" dirty="0" smtClean="0">
              <a:solidFill>
                <a:schemeClr val="tx1"/>
              </a:solidFill>
            </a:rPr>
            <a:t>Aumentar la demanda anual del producto a través de las estrategias de marketing.</a:t>
          </a:r>
          <a:endParaRPr lang="es-EC" dirty="0">
            <a:solidFill>
              <a:schemeClr val="tx1"/>
            </a:solidFill>
          </a:endParaRPr>
        </a:p>
      </dgm:t>
    </dgm:pt>
    <dgm:pt modelId="{E0DCE45C-6995-4705-89AB-EF036F15E02E}" type="parTrans" cxnId="{9356D9AF-EC03-43FF-94B3-38315F2AFBBB}">
      <dgm:prSet/>
      <dgm:spPr/>
      <dgm:t>
        <a:bodyPr/>
        <a:lstStyle/>
        <a:p>
          <a:endParaRPr lang="es-ES"/>
        </a:p>
      </dgm:t>
    </dgm:pt>
    <dgm:pt modelId="{98B64911-7087-4C15-B964-AC67A935EB39}" type="sibTrans" cxnId="{9356D9AF-EC03-43FF-94B3-38315F2AFBBB}">
      <dgm:prSet/>
      <dgm:spPr/>
      <dgm:t>
        <a:bodyPr/>
        <a:lstStyle/>
        <a:p>
          <a:endParaRPr lang="es-ES"/>
        </a:p>
      </dgm:t>
    </dgm:pt>
    <dgm:pt modelId="{5E9BDB43-89A0-4853-97D4-1D63D7D6421C}">
      <dgm:prSet/>
      <dgm:spPr/>
      <dgm:t>
        <a:bodyPr/>
        <a:lstStyle/>
        <a:p>
          <a:pPr algn="just" rtl="0"/>
          <a:r>
            <a:rPr lang="es-ES" dirty="0" smtClean="0">
              <a:solidFill>
                <a:schemeClr val="tx1"/>
              </a:solidFill>
            </a:rPr>
            <a:t>Desarrollar procesos de acuerdo a las normas de calidad establecidas. </a:t>
          </a:r>
          <a:endParaRPr lang="es-EC" dirty="0">
            <a:solidFill>
              <a:schemeClr val="tx1"/>
            </a:solidFill>
          </a:endParaRPr>
        </a:p>
      </dgm:t>
    </dgm:pt>
    <dgm:pt modelId="{BF52A977-C503-4590-9822-A531A54261E3}" type="parTrans" cxnId="{70205E21-D316-46C7-9143-5D87085152B0}">
      <dgm:prSet/>
      <dgm:spPr/>
      <dgm:t>
        <a:bodyPr/>
        <a:lstStyle/>
        <a:p>
          <a:endParaRPr lang="es-ES"/>
        </a:p>
      </dgm:t>
    </dgm:pt>
    <dgm:pt modelId="{1BD7CE41-B372-4E54-BBBB-78498D5B8DEE}" type="sibTrans" cxnId="{70205E21-D316-46C7-9143-5D87085152B0}">
      <dgm:prSet/>
      <dgm:spPr/>
      <dgm:t>
        <a:bodyPr/>
        <a:lstStyle/>
        <a:p>
          <a:endParaRPr lang="es-ES"/>
        </a:p>
      </dgm:t>
    </dgm:pt>
    <dgm:pt modelId="{075C2011-E25B-45EC-8BFC-01EC42B17D6A}">
      <dgm:prSet/>
      <dgm:spPr/>
      <dgm:t>
        <a:bodyPr/>
        <a:lstStyle/>
        <a:p>
          <a:pPr algn="just" rtl="0"/>
          <a:r>
            <a:rPr lang="es-ES" dirty="0" smtClean="0">
              <a:solidFill>
                <a:schemeClr val="tx1"/>
              </a:solidFill>
            </a:rPr>
            <a:t>Contratar personal idóneo y calificado que contribuyan al crecimiento del negocio.</a:t>
          </a:r>
          <a:endParaRPr lang="es-EC" dirty="0">
            <a:solidFill>
              <a:schemeClr val="tx1"/>
            </a:solidFill>
          </a:endParaRPr>
        </a:p>
      </dgm:t>
    </dgm:pt>
    <dgm:pt modelId="{B6BBAC12-B853-4D8A-B47F-B1D15529B81F}" type="parTrans" cxnId="{FDAC65E1-569C-47CE-88CC-E8BC976E4AF7}">
      <dgm:prSet/>
      <dgm:spPr/>
      <dgm:t>
        <a:bodyPr/>
        <a:lstStyle/>
        <a:p>
          <a:endParaRPr lang="es-ES"/>
        </a:p>
      </dgm:t>
    </dgm:pt>
    <dgm:pt modelId="{0B125876-F76A-4A94-80D5-9D510ED5390B}" type="sibTrans" cxnId="{FDAC65E1-569C-47CE-88CC-E8BC976E4AF7}">
      <dgm:prSet/>
      <dgm:spPr/>
      <dgm:t>
        <a:bodyPr/>
        <a:lstStyle/>
        <a:p>
          <a:endParaRPr lang="es-ES"/>
        </a:p>
      </dgm:t>
    </dgm:pt>
    <dgm:pt modelId="{323BE3CB-1086-45CD-8216-9F42AB73BF82}">
      <dgm:prSet/>
      <dgm:spPr/>
      <dgm:t>
        <a:bodyPr/>
        <a:lstStyle/>
        <a:p>
          <a:pPr algn="just" rtl="0"/>
          <a:r>
            <a:rPr lang="es-ES" dirty="0" smtClean="0">
              <a:solidFill>
                <a:schemeClr val="tx1"/>
              </a:solidFill>
            </a:rPr>
            <a:t>Facilitar la vida a los consumidores de café al ahorrar tiempo en su preparación.</a:t>
          </a:r>
          <a:endParaRPr lang="es-ES" dirty="0">
            <a:solidFill>
              <a:schemeClr val="tx1"/>
            </a:solidFill>
          </a:endParaRPr>
        </a:p>
      </dgm:t>
    </dgm:pt>
    <dgm:pt modelId="{B5A55994-F67F-4184-B626-3DF39BA645C1}" type="parTrans" cxnId="{6DB036D5-763F-4142-8BAB-CC176B7DB84E}">
      <dgm:prSet/>
      <dgm:spPr/>
      <dgm:t>
        <a:bodyPr/>
        <a:lstStyle/>
        <a:p>
          <a:endParaRPr lang="es-ES"/>
        </a:p>
      </dgm:t>
    </dgm:pt>
    <dgm:pt modelId="{5E04CEC7-39DF-4174-A6C1-14A8E84A96FD}" type="sibTrans" cxnId="{6DB036D5-763F-4142-8BAB-CC176B7DB84E}">
      <dgm:prSet/>
      <dgm:spPr/>
      <dgm:t>
        <a:bodyPr/>
        <a:lstStyle/>
        <a:p>
          <a:endParaRPr lang="es-ES"/>
        </a:p>
      </dgm:t>
    </dgm:pt>
    <dgm:pt modelId="{8EE90193-57CD-478F-AF1F-81604327DA2F}" type="pres">
      <dgm:prSet presAssocID="{AA1C66C8-9EE5-4349-88CE-95AD1035135C}" presName="linear" presStyleCnt="0">
        <dgm:presLayoutVars>
          <dgm:dir/>
          <dgm:resizeHandles val="exact"/>
        </dgm:presLayoutVars>
      </dgm:prSet>
      <dgm:spPr/>
      <dgm:t>
        <a:bodyPr/>
        <a:lstStyle/>
        <a:p>
          <a:endParaRPr lang="es-EC"/>
        </a:p>
      </dgm:t>
    </dgm:pt>
    <dgm:pt modelId="{F73B37B8-EA38-476A-9BAE-EC883AFBB4DC}" type="pres">
      <dgm:prSet presAssocID="{110857D0-4143-4BEA-9C4B-C4126DDF0F36}" presName="comp" presStyleCnt="0"/>
      <dgm:spPr/>
    </dgm:pt>
    <dgm:pt modelId="{0ED6CE84-DE92-4978-8D18-E89BDC57FAA2}" type="pres">
      <dgm:prSet presAssocID="{110857D0-4143-4BEA-9C4B-C4126DDF0F36}" presName="box" presStyleLbl="node1" presStyleIdx="0" presStyleCnt="5"/>
      <dgm:spPr/>
      <dgm:t>
        <a:bodyPr/>
        <a:lstStyle/>
        <a:p>
          <a:endParaRPr lang="es-EC"/>
        </a:p>
      </dgm:t>
    </dgm:pt>
    <dgm:pt modelId="{60D989CA-CBD4-4134-B1EA-A33EA65242F8}" type="pres">
      <dgm:prSet presAssocID="{110857D0-4143-4BEA-9C4B-C4126DDF0F36}" presName="img" presStyleLbl="fgImgPlace1" presStyleIdx="0" presStyleCnt="5"/>
      <dgm:spPr>
        <a:blipFill rotWithShape="0">
          <a:blip xmlns:r="http://schemas.openxmlformats.org/officeDocument/2006/relationships" r:embed="rId1"/>
          <a:stretch>
            <a:fillRect/>
          </a:stretch>
        </a:blipFill>
      </dgm:spPr>
    </dgm:pt>
    <dgm:pt modelId="{A376AC9A-72DD-4812-A1FD-56C4849A286C}" type="pres">
      <dgm:prSet presAssocID="{110857D0-4143-4BEA-9C4B-C4126DDF0F36}" presName="text" presStyleLbl="node1" presStyleIdx="0" presStyleCnt="5">
        <dgm:presLayoutVars>
          <dgm:bulletEnabled val="1"/>
        </dgm:presLayoutVars>
      </dgm:prSet>
      <dgm:spPr/>
      <dgm:t>
        <a:bodyPr/>
        <a:lstStyle/>
        <a:p>
          <a:endParaRPr lang="es-EC"/>
        </a:p>
      </dgm:t>
    </dgm:pt>
    <dgm:pt modelId="{FD7AAB95-22FC-4702-B15F-96A181E1D000}" type="pres">
      <dgm:prSet presAssocID="{BDEA8F36-1717-4A98-AE88-511022580776}" presName="spacer" presStyleCnt="0"/>
      <dgm:spPr/>
    </dgm:pt>
    <dgm:pt modelId="{809A74AA-E347-4A6A-B846-36DB3D9B09A1}" type="pres">
      <dgm:prSet presAssocID="{BE077289-54E4-4698-880B-00738E585F8F}" presName="comp" presStyleCnt="0"/>
      <dgm:spPr/>
    </dgm:pt>
    <dgm:pt modelId="{AD1B5484-7B9E-4CD6-ABD3-1F636594BC16}" type="pres">
      <dgm:prSet presAssocID="{BE077289-54E4-4698-880B-00738E585F8F}" presName="box" presStyleLbl="node1" presStyleIdx="1" presStyleCnt="5"/>
      <dgm:spPr/>
      <dgm:t>
        <a:bodyPr/>
        <a:lstStyle/>
        <a:p>
          <a:endParaRPr lang="es-EC"/>
        </a:p>
      </dgm:t>
    </dgm:pt>
    <dgm:pt modelId="{7A64FC08-E45F-4A2B-90B4-47DF35CAA833}" type="pres">
      <dgm:prSet presAssocID="{BE077289-54E4-4698-880B-00738E585F8F}" presName="img" presStyleLbl="fgImgPlace1" presStyleIdx="1" presStyleCnt="5"/>
      <dgm:spPr>
        <a:blipFill rotWithShape="0">
          <a:blip xmlns:r="http://schemas.openxmlformats.org/officeDocument/2006/relationships" r:embed="rId2"/>
          <a:stretch>
            <a:fillRect/>
          </a:stretch>
        </a:blipFill>
      </dgm:spPr>
    </dgm:pt>
    <dgm:pt modelId="{720B4CCC-4BFD-4651-B783-0B7FD4EE507D}" type="pres">
      <dgm:prSet presAssocID="{BE077289-54E4-4698-880B-00738E585F8F}" presName="text" presStyleLbl="node1" presStyleIdx="1" presStyleCnt="5">
        <dgm:presLayoutVars>
          <dgm:bulletEnabled val="1"/>
        </dgm:presLayoutVars>
      </dgm:prSet>
      <dgm:spPr/>
      <dgm:t>
        <a:bodyPr/>
        <a:lstStyle/>
        <a:p>
          <a:endParaRPr lang="es-EC"/>
        </a:p>
      </dgm:t>
    </dgm:pt>
    <dgm:pt modelId="{0244F8EE-51F2-4FB8-9F0D-5673FB87F3A7}" type="pres">
      <dgm:prSet presAssocID="{98B64911-7087-4C15-B964-AC67A935EB39}" presName="spacer" presStyleCnt="0"/>
      <dgm:spPr/>
    </dgm:pt>
    <dgm:pt modelId="{0CFA707B-2D49-4841-8398-1496EB38D5CF}" type="pres">
      <dgm:prSet presAssocID="{5E9BDB43-89A0-4853-97D4-1D63D7D6421C}" presName="comp" presStyleCnt="0"/>
      <dgm:spPr/>
    </dgm:pt>
    <dgm:pt modelId="{D83590B9-B6C6-4E97-A6D9-0BF42EED27E3}" type="pres">
      <dgm:prSet presAssocID="{5E9BDB43-89A0-4853-97D4-1D63D7D6421C}" presName="box" presStyleLbl="node1" presStyleIdx="2" presStyleCnt="5"/>
      <dgm:spPr/>
      <dgm:t>
        <a:bodyPr/>
        <a:lstStyle/>
        <a:p>
          <a:endParaRPr lang="es-EC"/>
        </a:p>
      </dgm:t>
    </dgm:pt>
    <dgm:pt modelId="{54A40547-2D67-45C9-A8DC-A7D60B87719A}" type="pres">
      <dgm:prSet presAssocID="{5E9BDB43-89A0-4853-97D4-1D63D7D6421C}" presName="img" presStyleLbl="fgImgPlace1" presStyleIdx="2" presStyleCnt="5"/>
      <dgm:spPr>
        <a:blipFill rotWithShape="0">
          <a:blip xmlns:r="http://schemas.openxmlformats.org/officeDocument/2006/relationships" r:embed="rId3"/>
          <a:stretch>
            <a:fillRect/>
          </a:stretch>
        </a:blipFill>
      </dgm:spPr>
    </dgm:pt>
    <dgm:pt modelId="{35D5C162-081E-4E29-B0F4-E64D34F5A44C}" type="pres">
      <dgm:prSet presAssocID="{5E9BDB43-89A0-4853-97D4-1D63D7D6421C}" presName="text" presStyleLbl="node1" presStyleIdx="2" presStyleCnt="5">
        <dgm:presLayoutVars>
          <dgm:bulletEnabled val="1"/>
        </dgm:presLayoutVars>
      </dgm:prSet>
      <dgm:spPr/>
      <dgm:t>
        <a:bodyPr/>
        <a:lstStyle/>
        <a:p>
          <a:endParaRPr lang="es-EC"/>
        </a:p>
      </dgm:t>
    </dgm:pt>
    <dgm:pt modelId="{09BACA05-7A49-47F1-82D6-F02A55DF94D3}" type="pres">
      <dgm:prSet presAssocID="{1BD7CE41-B372-4E54-BBBB-78498D5B8DEE}" presName="spacer" presStyleCnt="0"/>
      <dgm:spPr/>
    </dgm:pt>
    <dgm:pt modelId="{C90D5DBB-4665-42F5-B5F6-0AD096A481F0}" type="pres">
      <dgm:prSet presAssocID="{075C2011-E25B-45EC-8BFC-01EC42B17D6A}" presName="comp" presStyleCnt="0"/>
      <dgm:spPr/>
    </dgm:pt>
    <dgm:pt modelId="{00F17892-86EF-493E-BF90-C32C11815DA0}" type="pres">
      <dgm:prSet presAssocID="{075C2011-E25B-45EC-8BFC-01EC42B17D6A}" presName="box" presStyleLbl="node1" presStyleIdx="3" presStyleCnt="5"/>
      <dgm:spPr/>
      <dgm:t>
        <a:bodyPr/>
        <a:lstStyle/>
        <a:p>
          <a:endParaRPr lang="es-EC"/>
        </a:p>
      </dgm:t>
    </dgm:pt>
    <dgm:pt modelId="{B34D99CF-E775-4914-B4DF-65C73E4B68CD}" type="pres">
      <dgm:prSet presAssocID="{075C2011-E25B-45EC-8BFC-01EC42B17D6A}" presName="img" presStyleLbl="fgImgPlace1" presStyleIdx="3" presStyleCnt="5"/>
      <dgm:spPr>
        <a:blipFill rotWithShape="0">
          <a:blip xmlns:r="http://schemas.openxmlformats.org/officeDocument/2006/relationships" r:embed="rId4"/>
          <a:stretch>
            <a:fillRect/>
          </a:stretch>
        </a:blipFill>
      </dgm:spPr>
    </dgm:pt>
    <dgm:pt modelId="{EBC0535C-24AC-4D9F-B038-605558C2E991}" type="pres">
      <dgm:prSet presAssocID="{075C2011-E25B-45EC-8BFC-01EC42B17D6A}" presName="text" presStyleLbl="node1" presStyleIdx="3" presStyleCnt="5">
        <dgm:presLayoutVars>
          <dgm:bulletEnabled val="1"/>
        </dgm:presLayoutVars>
      </dgm:prSet>
      <dgm:spPr/>
      <dgm:t>
        <a:bodyPr/>
        <a:lstStyle/>
        <a:p>
          <a:endParaRPr lang="es-EC"/>
        </a:p>
      </dgm:t>
    </dgm:pt>
    <dgm:pt modelId="{2E2D6145-DE46-48B4-B813-017BEBA0A25C}" type="pres">
      <dgm:prSet presAssocID="{0B125876-F76A-4A94-80D5-9D510ED5390B}" presName="spacer" presStyleCnt="0"/>
      <dgm:spPr/>
    </dgm:pt>
    <dgm:pt modelId="{E5DADBB5-24C6-48E9-85DD-BC5E03AA7D1C}" type="pres">
      <dgm:prSet presAssocID="{323BE3CB-1086-45CD-8216-9F42AB73BF82}" presName="comp" presStyleCnt="0"/>
      <dgm:spPr/>
    </dgm:pt>
    <dgm:pt modelId="{530A74A5-1263-4D8C-B191-6D36D3554B05}" type="pres">
      <dgm:prSet presAssocID="{323BE3CB-1086-45CD-8216-9F42AB73BF82}" presName="box" presStyleLbl="node1" presStyleIdx="4" presStyleCnt="5"/>
      <dgm:spPr/>
      <dgm:t>
        <a:bodyPr/>
        <a:lstStyle/>
        <a:p>
          <a:endParaRPr lang="es-EC"/>
        </a:p>
      </dgm:t>
    </dgm:pt>
    <dgm:pt modelId="{BF323EBF-FB83-493C-9420-1ABDB2B5D1B9}" type="pres">
      <dgm:prSet presAssocID="{323BE3CB-1086-45CD-8216-9F42AB73BF82}" presName="img" presStyleLbl="fgImgPlace1" presStyleIdx="4" presStyleCnt="5"/>
      <dgm:spPr>
        <a:blipFill rotWithShape="0">
          <a:blip xmlns:r="http://schemas.openxmlformats.org/officeDocument/2006/relationships" r:embed="rId5"/>
          <a:stretch>
            <a:fillRect/>
          </a:stretch>
        </a:blipFill>
      </dgm:spPr>
    </dgm:pt>
    <dgm:pt modelId="{9B935749-FAC5-49D6-8AE0-687C2DAFCC32}" type="pres">
      <dgm:prSet presAssocID="{323BE3CB-1086-45CD-8216-9F42AB73BF82}" presName="text" presStyleLbl="node1" presStyleIdx="4" presStyleCnt="5">
        <dgm:presLayoutVars>
          <dgm:bulletEnabled val="1"/>
        </dgm:presLayoutVars>
      </dgm:prSet>
      <dgm:spPr/>
      <dgm:t>
        <a:bodyPr/>
        <a:lstStyle/>
        <a:p>
          <a:endParaRPr lang="es-EC"/>
        </a:p>
      </dgm:t>
    </dgm:pt>
  </dgm:ptLst>
  <dgm:cxnLst>
    <dgm:cxn modelId="{0A32BC02-0925-4BAD-BDF8-FE841C734742}" type="presOf" srcId="{323BE3CB-1086-45CD-8216-9F42AB73BF82}" destId="{9B935749-FAC5-49D6-8AE0-687C2DAFCC32}" srcOrd="1" destOrd="0" presId="urn:microsoft.com/office/officeart/2005/8/layout/vList4#2"/>
    <dgm:cxn modelId="{30E2552E-B4DA-42FA-BC2D-60A7EDA82622}" type="presOf" srcId="{323BE3CB-1086-45CD-8216-9F42AB73BF82}" destId="{530A74A5-1263-4D8C-B191-6D36D3554B05}" srcOrd="0" destOrd="0" presId="urn:microsoft.com/office/officeart/2005/8/layout/vList4#2"/>
    <dgm:cxn modelId="{F68BB974-A7CF-4950-BBC9-F09CC8E80943}" type="presOf" srcId="{BE077289-54E4-4698-880B-00738E585F8F}" destId="{AD1B5484-7B9E-4CD6-ABD3-1F636594BC16}" srcOrd="0" destOrd="0" presId="urn:microsoft.com/office/officeart/2005/8/layout/vList4#2"/>
    <dgm:cxn modelId="{57545012-AF59-48B2-9F7E-F07BED59C078}" type="presOf" srcId="{075C2011-E25B-45EC-8BFC-01EC42B17D6A}" destId="{EBC0535C-24AC-4D9F-B038-605558C2E991}" srcOrd="1" destOrd="0" presId="urn:microsoft.com/office/officeart/2005/8/layout/vList4#2"/>
    <dgm:cxn modelId="{4D443CDD-8E5A-4A40-9B9D-C6FBC24CD3B8}" type="presOf" srcId="{110857D0-4143-4BEA-9C4B-C4126DDF0F36}" destId="{0ED6CE84-DE92-4978-8D18-E89BDC57FAA2}" srcOrd="0" destOrd="0" presId="urn:microsoft.com/office/officeart/2005/8/layout/vList4#2"/>
    <dgm:cxn modelId="{38708B50-60C7-48B5-A07E-77E3A9C9846F}" type="presOf" srcId="{075C2011-E25B-45EC-8BFC-01EC42B17D6A}" destId="{00F17892-86EF-493E-BF90-C32C11815DA0}" srcOrd="0" destOrd="0" presId="urn:microsoft.com/office/officeart/2005/8/layout/vList4#2"/>
    <dgm:cxn modelId="{42C73446-E669-488B-9C77-0ED086D98D27}" type="presOf" srcId="{BE077289-54E4-4698-880B-00738E585F8F}" destId="{720B4CCC-4BFD-4651-B783-0B7FD4EE507D}" srcOrd="1" destOrd="0" presId="urn:microsoft.com/office/officeart/2005/8/layout/vList4#2"/>
    <dgm:cxn modelId="{FDAC65E1-569C-47CE-88CC-E8BC976E4AF7}" srcId="{AA1C66C8-9EE5-4349-88CE-95AD1035135C}" destId="{075C2011-E25B-45EC-8BFC-01EC42B17D6A}" srcOrd="3" destOrd="0" parTransId="{B6BBAC12-B853-4D8A-B47F-B1D15529B81F}" sibTransId="{0B125876-F76A-4A94-80D5-9D510ED5390B}"/>
    <dgm:cxn modelId="{D0459925-9765-4C5A-B312-26A6C157F5DF}" type="presOf" srcId="{110857D0-4143-4BEA-9C4B-C4126DDF0F36}" destId="{A376AC9A-72DD-4812-A1FD-56C4849A286C}" srcOrd="1" destOrd="0" presId="urn:microsoft.com/office/officeart/2005/8/layout/vList4#2"/>
    <dgm:cxn modelId="{2D3572B7-90A3-4C8F-8533-461237A615E2}" srcId="{AA1C66C8-9EE5-4349-88CE-95AD1035135C}" destId="{110857D0-4143-4BEA-9C4B-C4126DDF0F36}" srcOrd="0" destOrd="0" parTransId="{6CC0FEE2-9557-4CCA-AAEF-7AE8BBD3AF15}" sibTransId="{BDEA8F36-1717-4A98-AE88-511022580776}"/>
    <dgm:cxn modelId="{D0AD361C-AF3D-4D82-985C-8F5EFC73B6A0}" type="presOf" srcId="{5E9BDB43-89A0-4853-97D4-1D63D7D6421C}" destId="{35D5C162-081E-4E29-B0F4-E64D34F5A44C}" srcOrd="1" destOrd="0" presId="urn:microsoft.com/office/officeart/2005/8/layout/vList4#2"/>
    <dgm:cxn modelId="{6DB036D5-763F-4142-8BAB-CC176B7DB84E}" srcId="{AA1C66C8-9EE5-4349-88CE-95AD1035135C}" destId="{323BE3CB-1086-45CD-8216-9F42AB73BF82}" srcOrd="4" destOrd="0" parTransId="{B5A55994-F67F-4184-B626-3DF39BA645C1}" sibTransId="{5E04CEC7-39DF-4174-A6C1-14A8E84A96FD}"/>
    <dgm:cxn modelId="{70205E21-D316-46C7-9143-5D87085152B0}" srcId="{AA1C66C8-9EE5-4349-88CE-95AD1035135C}" destId="{5E9BDB43-89A0-4853-97D4-1D63D7D6421C}" srcOrd="2" destOrd="0" parTransId="{BF52A977-C503-4590-9822-A531A54261E3}" sibTransId="{1BD7CE41-B372-4E54-BBBB-78498D5B8DEE}"/>
    <dgm:cxn modelId="{9356D9AF-EC03-43FF-94B3-38315F2AFBBB}" srcId="{AA1C66C8-9EE5-4349-88CE-95AD1035135C}" destId="{BE077289-54E4-4698-880B-00738E585F8F}" srcOrd="1" destOrd="0" parTransId="{E0DCE45C-6995-4705-89AB-EF036F15E02E}" sibTransId="{98B64911-7087-4C15-B964-AC67A935EB39}"/>
    <dgm:cxn modelId="{775D2224-31E5-4304-9FBF-060EF3679FC3}" type="presOf" srcId="{AA1C66C8-9EE5-4349-88CE-95AD1035135C}" destId="{8EE90193-57CD-478F-AF1F-81604327DA2F}" srcOrd="0" destOrd="0" presId="urn:microsoft.com/office/officeart/2005/8/layout/vList4#2"/>
    <dgm:cxn modelId="{CB51E59E-7191-484E-BDDD-533E171F3082}" type="presOf" srcId="{5E9BDB43-89A0-4853-97D4-1D63D7D6421C}" destId="{D83590B9-B6C6-4E97-A6D9-0BF42EED27E3}" srcOrd="0" destOrd="0" presId="urn:microsoft.com/office/officeart/2005/8/layout/vList4#2"/>
    <dgm:cxn modelId="{C3FE5E27-1E9B-4D97-9A89-07089D49A933}" type="presParOf" srcId="{8EE90193-57CD-478F-AF1F-81604327DA2F}" destId="{F73B37B8-EA38-476A-9BAE-EC883AFBB4DC}" srcOrd="0" destOrd="0" presId="urn:microsoft.com/office/officeart/2005/8/layout/vList4#2"/>
    <dgm:cxn modelId="{3CE9153B-E2B8-4A34-9D60-B7A04D89260E}" type="presParOf" srcId="{F73B37B8-EA38-476A-9BAE-EC883AFBB4DC}" destId="{0ED6CE84-DE92-4978-8D18-E89BDC57FAA2}" srcOrd="0" destOrd="0" presId="urn:microsoft.com/office/officeart/2005/8/layout/vList4#2"/>
    <dgm:cxn modelId="{09C9E34E-8D57-4F09-9DE7-77876AA115D5}" type="presParOf" srcId="{F73B37B8-EA38-476A-9BAE-EC883AFBB4DC}" destId="{60D989CA-CBD4-4134-B1EA-A33EA65242F8}" srcOrd="1" destOrd="0" presId="urn:microsoft.com/office/officeart/2005/8/layout/vList4#2"/>
    <dgm:cxn modelId="{59C62CE8-0409-435C-A9E2-400FD78BF4A4}" type="presParOf" srcId="{F73B37B8-EA38-476A-9BAE-EC883AFBB4DC}" destId="{A376AC9A-72DD-4812-A1FD-56C4849A286C}" srcOrd="2" destOrd="0" presId="urn:microsoft.com/office/officeart/2005/8/layout/vList4#2"/>
    <dgm:cxn modelId="{0FBABC4B-0719-43C6-B32E-97E2328711C8}" type="presParOf" srcId="{8EE90193-57CD-478F-AF1F-81604327DA2F}" destId="{FD7AAB95-22FC-4702-B15F-96A181E1D000}" srcOrd="1" destOrd="0" presId="urn:microsoft.com/office/officeart/2005/8/layout/vList4#2"/>
    <dgm:cxn modelId="{8CB87A11-5A3D-4EC0-9F1F-168FD8EDFB67}" type="presParOf" srcId="{8EE90193-57CD-478F-AF1F-81604327DA2F}" destId="{809A74AA-E347-4A6A-B846-36DB3D9B09A1}" srcOrd="2" destOrd="0" presId="urn:microsoft.com/office/officeart/2005/8/layout/vList4#2"/>
    <dgm:cxn modelId="{F279FE12-2A44-4758-86F7-97C5C1544C34}" type="presParOf" srcId="{809A74AA-E347-4A6A-B846-36DB3D9B09A1}" destId="{AD1B5484-7B9E-4CD6-ABD3-1F636594BC16}" srcOrd="0" destOrd="0" presId="urn:microsoft.com/office/officeart/2005/8/layout/vList4#2"/>
    <dgm:cxn modelId="{F9CDEF02-9617-4003-A290-5D1ACC37C59E}" type="presParOf" srcId="{809A74AA-E347-4A6A-B846-36DB3D9B09A1}" destId="{7A64FC08-E45F-4A2B-90B4-47DF35CAA833}" srcOrd="1" destOrd="0" presId="urn:microsoft.com/office/officeart/2005/8/layout/vList4#2"/>
    <dgm:cxn modelId="{0723F114-2B94-4464-B068-FF13F90111AE}" type="presParOf" srcId="{809A74AA-E347-4A6A-B846-36DB3D9B09A1}" destId="{720B4CCC-4BFD-4651-B783-0B7FD4EE507D}" srcOrd="2" destOrd="0" presId="urn:microsoft.com/office/officeart/2005/8/layout/vList4#2"/>
    <dgm:cxn modelId="{A2D2B856-6CE6-41FA-8AEE-69A7EB28478D}" type="presParOf" srcId="{8EE90193-57CD-478F-AF1F-81604327DA2F}" destId="{0244F8EE-51F2-4FB8-9F0D-5673FB87F3A7}" srcOrd="3" destOrd="0" presId="urn:microsoft.com/office/officeart/2005/8/layout/vList4#2"/>
    <dgm:cxn modelId="{214E7185-999D-4ABD-83A9-1D662D75A484}" type="presParOf" srcId="{8EE90193-57CD-478F-AF1F-81604327DA2F}" destId="{0CFA707B-2D49-4841-8398-1496EB38D5CF}" srcOrd="4" destOrd="0" presId="urn:microsoft.com/office/officeart/2005/8/layout/vList4#2"/>
    <dgm:cxn modelId="{FAFF27FE-72D0-42E9-AE9C-69EE9A04D6AF}" type="presParOf" srcId="{0CFA707B-2D49-4841-8398-1496EB38D5CF}" destId="{D83590B9-B6C6-4E97-A6D9-0BF42EED27E3}" srcOrd="0" destOrd="0" presId="urn:microsoft.com/office/officeart/2005/8/layout/vList4#2"/>
    <dgm:cxn modelId="{86A20A04-0485-4152-9C23-FC0FBE16A60E}" type="presParOf" srcId="{0CFA707B-2D49-4841-8398-1496EB38D5CF}" destId="{54A40547-2D67-45C9-A8DC-A7D60B87719A}" srcOrd="1" destOrd="0" presId="urn:microsoft.com/office/officeart/2005/8/layout/vList4#2"/>
    <dgm:cxn modelId="{A5B6BB99-8DCB-437F-B76D-C8771BE56D39}" type="presParOf" srcId="{0CFA707B-2D49-4841-8398-1496EB38D5CF}" destId="{35D5C162-081E-4E29-B0F4-E64D34F5A44C}" srcOrd="2" destOrd="0" presId="urn:microsoft.com/office/officeart/2005/8/layout/vList4#2"/>
    <dgm:cxn modelId="{265A7C02-6C45-4BD2-97FE-1614DB0739B7}" type="presParOf" srcId="{8EE90193-57CD-478F-AF1F-81604327DA2F}" destId="{09BACA05-7A49-47F1-82D6-F02A55DF94D3}" srcOrd="5" destOrd="0" presId="urn:microsoft.com/office/officeart/2005/8/layout/vList4#2"/>
    <dgm:cxn modelId="{13E15728-38A7-46E1-8488-4427A914131D}" type="presParOf" srcId="{8EE90193-57CD-478F-AF1F-81604327DA2F}" destId="{C90D5DBB-4665-42F5-B5F6-0AD096A481F0}" srcOrd="6" destOrd="0" presId="urn:microsoft.com/office/officeart/2005/8/layout/vList4#2"/>
    <dgm:cxn modelId="{19187048-CAD9-4657-91E2-ED5FBC98A049}" type="presParOf" srcId="{C90D5DBB-4665-42F5-B5F6-0AD096A481F0}" destId="{00F17892-86EF-493E-BF90-C32C11815DA0}" srcOrd="0" destOrd="0" presId="urn:microsoft.com/office/officeart/2005/8/layout/vList4#2"/>
    <dgm:cxn modelId="{0D184D5F-2D04-42D2-9B9C-2A3F4547591F}" type="presParOf" srcId="{C90D5DBB-4665-42F5-B5F6-0AD096A481F0}" destId="{B34D99CF-E775-4914-B4DF-65C73E4B68CD}" srcOrd="1" destOrd="0" presId="urn:microsoft.com/office/officeart/2005/8/layout/vList4#2"/>
    <dgm:cxn modelId="{55422F8D-73AA-4C45-A720-DAF46CB0BEEB}" type="presParOf" srcId="{C90D5DBB-4665-42F5-B5F6-0AD096A481F0}" destId="{EBC0535C-24AC-4D9F-B038-605558C2E991}" srcOrd="2" destOrd="0" presId="urn:microsoft.com/office/officeart/2005/8/layout/vList4#2"/>
    <dgm:cxn modelId="{BDB53EF8-4562-44E0-807E-036977ABE79E}" type="presParOf" srcId="{8EE90193-57CD-478F-AF1F-81604327DA2F}" destId="{2E2D6145-DE46-48B4-B813-017BEBA0A25C}" srcOrd="7" destOrd="0" presId="urn:microsoft.com/office/officeart/2005/8/layout/vList4#2"/>
    <dgm:cxn modelId="{E1BBF319-A173-4B7F-9479-702178050DBC}" type="presParOf" srcId="{8EE90193-57CD-478F-AF1F-81604327DA2F}" destId="{E5DADBB5-24C6-48E9-85DD-BC5E03AA7D1C}" srcOrd="8" destOrd="0" presId="urn:microsoft.com/office/officeart/2005/8/layout/vList4#2"/>
    <dgm:cxn modelId="{8201355C-7906-461A-9F11-9CE0038CA64A}" type="presParOf" srcId="{E5DADBB5-24C6-48E9-85DD-BC5E03AA7D1C}" destId="{530A74A5-1263-4D8C-B191-6D36D3554B05}" srcOrd="0" destOrd="0" presId="urn:microsoft.com/office/officeart/2005/8/layout/vList4#2"/>
    <dgm:cxn modelId="{F6573283-4527-4A95-9D54-9EDE07360972}" type="presParOf" srcId="{E5DADBB5-24C6-48E9-85DD-BC5E03AA7D1C}" destId="{BF323EBF-FB83-493C-9420-1ABDB2B5D1B9}" srcOrd="1" destOrd="0" presId="urn:microsoft.com/office/officeart/2005/8/layout/vList4#2"/>
    <dgm:cxn modelId="{884CF10F-4084-4AB8-8522-95A72F4F7787}" type="presParOf" srcId="{E5DADBB5-24C6-48E9-85DD-BC5E03AA7D1C}" destId="{9B935749-FAC5-49D6-8AE0-687C2DAFCC32}" srcOrd="2" destOrd="0" presId="urn:microsoft.com/office/officeart/2005/8/layout/vList4#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A350743-32E5-494A-89B3-25AF11D2B3AF}"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ES"/>
        </a:p>
      </dgm:t>
    </dgm:pt>
    <dgm:pt modelId="{0754528E-854B-4ED5-8F83-61806541FE8F}">
      <dgm:prSet custT="1"/>
      <dgm:spPr/>
      <dgm:t>
        <a:bodyPr/>
        <a:lstStyle/>
        <a:p>
          <a:pPr algn="just" rtl="0"/>
          <a:r>
            <a:rPr lang="es-ES" sz="1800" dirty="0" err="1" smtClean="0">
              <a:solidFill>
                <a:schemeClr val="tx1"/>
              </a:solidFill>
            </a:rPr>
            <a:t>Z</a:t>
          </a:r>
          <a:r>
            <a:rPr lang="es-ES" sz="2000" dirty="0" err="1" smtClean="0">
              <a:solidFill>
                <a:schemeClr val="tx1"/>
              </a:solidFill>
            </a:rPr>
            <a:t>arucafé</a:t>
          </a:r>
          <a:r>
            <a:rPr lang="es-ES" sz="2000" dirty="0" smtClean="0">
              <a:solidFill>
                <a:schemeClr val="tx1"/>
              </a:solidFill>
            </a:rPr>
            <a:t> es café </a:t>
          </a:r>
          <a:r>
            <a:rPr lang="es-ES" sz="2000" dirty="0" err="1" smtClean="0">
              <a:solidFill>
                <a:schemeClr val="tx1"/>
              </a:solidFill>
            </a:rPr>
            <a:t>zarumeño</a:t>
          </a:r>
          <a:r>
            <a:rPr lang="es-ES" sz="2000" dirty="0" smtClean="0">
              <a:solidFill>
                <a:schemeClr val="tx1"/>
              </a:solidFill>
            </a:rPr>
            <a:t> orgánico, el cual es tostado y molido para venderlo en bolsitas </a:t>
          </a:r>
          <a:r>
            <a:rPr lang="es-ES" sz="2000" dirty="0" err="1" smtClean="0">
              <a:solidFill>
                <a:schemeClr val="tx1"/>
              </a:solidFill>
            </a:rPr>
            <a:t>autofiltrantes</a:t>
          </a:r>
          <a:r>
            <a:rPr lang="es-ES" sz="2000" dirty="0" smtClean="0">
              <a:solidFill>
                <a:schemeClr val="tx1"/>
              </a:solidFill>
            </a:rPr>
            <a:t>. </a:t>
          </a:r>
          <a:endParaRPr lang="en-US" sz="2000" dirty="0" smtClean="0">
            <a:solidFill>
              <a:schemeClr val="tx1"/>
            </a:solidFill>
          </a:endParaRPr>
        </a:p>
        <a:p>
          <a:pPr algn="just"/>
          <a:r>
            <a:rPr lang="es-ES" sz="2000" dirty="0" smtClean="0">
              <a:solidFill>
                <a:schemeClr val="tx1"/>
              </a:solidFill>
            </a:rPr>
            <a:t>La caja de </a:t>
          </a:r>
          <a:r>
            <a:rPr lang="es-ES" sz="2000" dirty="0" err="1" smtClean="0">
              <a:solidFill>
                <a:schemeClr val="tx1"/>
              </a:solidFill>
            </a:rPr>
            <a:t>Zarucafé</a:t>
          </a:r>
          <a:r>
            <a:rPr lang="es-ES" sz="2000" dirty="0" smtClean="0">
              <a:solidFill>
                <a:schemeClr val="tx1"/>
              </a:solidFill>
            </a:rPr>
            <a:t> contendrá 15 sobres para ser utilizadas las bolsitas de café a cualquier hora del día. Es importante recalcar que la caja debe permanecer cerrada para evitar que el aroma de café se disipe en el aire.</a:t>
          </a:r>
          <a:endParaRPr lang="es-EC" sz="2000" dirty="0">
            <a:solidFill>
              <a:schemeClr val="tx1"/>
            </a:solidFill>
          </a:endParaRPr>
        </a:p>
      </dgm:t>
    </dgm:pt>
    <dgm:pt modelId="{22BCC69C-CDD6-4691-A268-DB2A8FFB5333}" type="parTrans" cxnId="{C9398741-A002-4B97-ADA1-86B924AC8360}">
      <dgm:prSet/>
      <dgm:spPr/>
      <dgm:t>
        <a:bodyPr/>
        <a:lstStyle/>
        <a:p>
          <a:endParaRPr lang="es-ES"/>
        </a:p>
      </dgm:t>
    </dgm:pt>
    <dgm:pt modelId="{83552E94-AF51-424E-B6BA-A1E3FD979F43}" type="sibTrans" cxnId="{C9398741-A002-4B97-ADA1-86B924AC8360}">
      <dgm:prSet/>
      <dgm:spPr/>
      <dgm:t>
        <a:bodyPr/>
        <a:lstStyle/>
        <a:p>
          <a:endParaRPr lang="es-ES"/>
        </a:p>
      </dgm:t>
    </dgm:pt>
    <dgm:pt modelId="{29831B79-BF20-4474-8C0E-A327E796FE48}" type="pres">
      <dgm:prSet presAssocID="{DA350743-32E5-494A-89B3-25AF11D2B3AF}" presName="Name0" presStyleCnt="0">
        <dgm:presLayoutVars>
          <dgm:dir/>
          <dgm:animLvl val="lvl"/>
          <dgm:resizeHandles/>
        </dgm:presLayoutVars>
      </dgm:prSet>
      <dgm:spPr/>
      <dgm:t>
        <a:bodyPr/>
        <a:lstStyle/>
        <a:p>
          <a:endParaRPr lang="es-ES"/>
        </a:p>
      </dgm:t>
    </dgm:pt>
    <dgm:pt modelId="{4714BFAE-ABE3-462D-BDD2-03D1F612FD41}" type="pres">
      <dgm:prSet presAssocID="{0754528E-854B-4ED5-8F83-61806541FE8F}" presName="linNode" presStyleCnt="0"/>
      <dgm:spPr/>
    </dgm:pt>
    <dgm:pt modelId="{F8BA2962-AA44-4326-9AC6-9AE3EDD0F9FA}" type="pres">
      <dgm:prSet presAssocID="{0754528E-854B-4ED5-8F83-61806541FE8F}" presName="parentShp" presStyleLbl="node1" presStyleIdx="0" presStyleCnt="1" custScaleX="179909">
        <dgm:presLayoutVars>
          <dgm:bulletEnabled val="1"/>
        </dgm:presLayoutVars>
      </dgm:prSet>
      <dgm:spPr/>
      <dgm:t>
        <a:bodyPr/>
        <a:lstStyle/>
        <a:p>
          <a:endParaRPr lang="es-ES"/>
        </a:p>
      </dgm:t>
    </dgm:pt>
    <dgm:pt modelId="{76487163-2E7A-41EE-959D-3615B5CC476E}" type="pres">
      <dgm:prSet presAssocID="{0754528E-854B-4ED5-8F83-61806541FE8F}" presName="childShp" presStyleLbl="bgAccFollowNode1" presStyleIdx="0" presStyleCnt="1" custScaleX="66140" custScaleY="40849">
        <dgm:presLayoutVars>
          <dgm:bulletEnabled val="1"/>
        </dgm:presLayoutVars>
      </dgm:prSet>
      <dgm:spPr/>
    </dgm:pt>
  </dgm:ptLst>
  <dgm:cxnLst>
    <dgm:cxn modelId="{12B43464-0177-4AE9-B099-B90A14F1E170}" type="presOf" srcId="{0754528E-854B-4ED5-8F83-61806541FE8F}" destId="{F8BA2962-AA44-4326-9AC6-9AE3EDD0F9FA}" srcOrd="0" destOrd="0" presId="urn:microsoft.com/office/officeart/2005/8/layout/vList6"/>
    <dgm:cxn modelId="{99EA748F-7CD2-4672-8043-AF5BA0450865}" type="presOf" srcId="{DA350743-32E5-494A-89B3-25AF11D2B3AF}" destId="{29831B79-BF20-4474-8C0E-A327E796FE48}" srcOrd="0" destOrd="0" presId="urn:microsoft.com/office/officeart/2005/8/layout/vList6"/>
    <dgm:cxn modelId="{C9398741-A002-4B97-ADA1-86B924AC8360}" srcId="{DA350743-32E5-494A-89B3-25AF11D2B3AF}" destId="{0754528E-854B-4ED5-8F83-61806541FE8F}" srcOrd="0" destOrd="0" parTransId="{22BCC69C-CDD6-4691-A268-DB2A8FFB5333}" sibTransId="{83552E94-AF51-424E-B6BA-A1E3FD979F43}"/>
    <dgm:cxn modelId="{23AA4A4E-F256-4AB0-B36F-C3EF3056A999}" type="presParOf" srcId="{29831B79-BF20-4474-8C0E-A327E796FE48}" destId="{4714BFAE-ABE3-462D-BDD2-03D1F612FD41}" srcOrd="0" destOrd="0" presId="urn:microsoft.com/office/officeart/2005/8/layout/vList6"/>
    <dgm:cxn modelId="{F09CBD85-5373-4A31-A8F7-C173C68C1A72}" type="presParOf" srcId="{4714BFAE-ABE3-462D-BDD2-03D1F612FD41}" destId="{F8BA2962-AA44-4326-9AC6-9AE3EDD0F9FA}" srcOrd="0" destOrd="0" presId="urn:microsoft.com/office/officeart/2005/8/layout/vList6"/>
    <dgm:cxn modelId="{20AD5901-5609-4120-A374-5F1DD7C7E95F}" type="presParOf" srcId="{4714BFAE-ABE3-462D-BDD2-03D1F612FD41}" destId="{76487163-2E7A-41EE-959D-3615B5CC476E}"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D639630-D8DE-4E94-BDB1-15E70E99A10D}" type="doc">
      <dgm:prSet loTypeId="urn:microsoft.com/office/officeart/2005/8/layout/default#1" loCatId="list" qsTypeId="urn:microsoft.com/office/officeart/2005/8/quickstyle/simple1" qsCatId="simple" csTypeId="urn:microsoft.com/office/officeart/2005/8/colors/colorful5" csCatId="colorful" phldr="1"/>
      <dgm:spPr/>
      <dgm:t>
        <a:bodyPr/>
        <a:lstStyle/>
        <a:p>
          <a:endParaRPr lang="en-US"/>
        </a:p>
      </dgm:t>
    </dgm:pt>
    <dgm:pt modelId="{8D85397F-1FE4-40B2-A93F-DC19BC1CBB99}">
      <dgm:prSet phldrT="[Texto]"/>
      <dgm:spPr/>
      <dgm:t>
        <a:bodyPr/>
        <a:lstStyle/>
        <a:p>
          <a:r>
            <a:rPr lang="es-EC" b="1" dirty="0" smtClean="0"/>
            <a:t>MODO DE PREPARACION</a:t>
          </a:r>
        </a:p>
        <a:p>
          <a:r>
            <a:rPr lang="es-ES" b="0" dirty="0" smtClean="0"/>
            <a:t>Su modo de preparación es fácil y rápido: Se debe  poner una bolsita de café en agua caliente y dejarla reposar en el agua caliente por 2 minutos para obtener un café exquisito con sabor y aroma incomparables.</a:t>
          </a:r>
          <a:endParaRPr lang="es-EC" b="0" dirty="0" smtClean="0"/>
        </a:p>
        <a:p>
          <a:endParaRPr lang="en-US" dirty="0"/>
        </a:p>
      </dgm:t>
    </dgm:pt>
    <dgm:pt modelId="{D89DF0FE-8940-49C6-AF4F-095D7ABDCD7B}" type="parTrans" cxnId="{F4A667BB-4F88-4058-9CC3-CF96146F6158}">
      <dgm:prSet/>
      <dgm:spPr/>
      <dgm:t>
        <a:bodyPr/>
        <a:lstStyle/>
        <a:p>
          <a:endParaRPr lang="en-US"/>
        </a:p>
      </dgm:t>
    </dgm:pt>
    <dgm:pt modelId="{7FD971A5-C6CA-405D-961D-F9F2F30D3AB5}" type="sibTrans" cxnId="{F4A667BB-4F88-4058-9CC3-CF96146F6158}">
      <dgm:prSet/>
      <dgm:spPr/>
      <dgm:t>
        <a:bodyPr/>
        <a:lstStyle/>
        <a:p>
          <a:endParaRPr lang="en-US"/>
        </a:p>
      </dgm:t>
    </dgm:pt>
    <dgm:pt modelId="{0AA80F0D-7BBD-4EC4-BD75-ADD9E1DF89B4}">
      <dgm:prSet phldrT="[Texto]" custT="1"/>
      <dgm:spPr/>
      <dgm:t>
        <a:bodyPr/>
        <a:lstStyle/>
        <a:p>
          <a:pPr algn="ctr"/>
          <a:endParaRPr lang="es-EC" sz="1100" b="1" smtClean="0"/>
        </a:p>
        <a:p>
          <a:pPr algn="ctr"/>
          <a:endParaRPr lang="es-EC" sz="1100" b="1" smtClean="0"/>
        </a:p>
        <a:p>
          <a:pPr algn="ctr"/>
          <a:endParaRPr lang="es-EC" sz="1100" b="1" smtClean="0"/>
        </a:p>
        <a:p>
          <a:pPr algn="ctr"/>
          <a:endParaRPr lang="es-EC" sz="1100" b="1" smtClean="0"/>
        </a:p>
        <a:p>
          <a:pPr algn="ctr"/>
          <a:endParaRPr lang="es-EC" sz="2000" b="1" smtClean="0"/>
        </a:p>
        <a:p>
          <a:pPr algn="ctr"/>
          <a:endParaRPr lang="es-EC" sz="2000" b="1" smtClean="0"/>
        </a:p>
        <a:p>
          <a:pPr algn="ctr"/>
          <a:r>
            <a:rPr lang="es-EC" sz="2000" b="1" smtClean="0"/>
            <a:t>NATURALEZA</a:t>
          </a:r>
        </a:p>
        <a:p>
          <a:pPr algn="just"/>
          <a:r>
            <a:rPr lang="es-ES" sz="2000" b="0" smtClean="0"/>
            <a:t>Crear una empresa que ofrezca un producto nuevo en el mercado guayaquileño.</a:t>
          </a:r>
        </a:p>
        <a:p>
          <a:pPr algn="just"/>
          <a:r>
            <a:rPr lang="es-ES" sz="2000" b="0" smtClean="0"/>
            <a:t>Aprovechar  la producción del café  arábigo ya que es el tipo de café que consideraremos para la comercialización de este nuevo producto ubicado en  la provincia del Oro, Manabí y Loja.</a:t>
          </a:r>
          <a:endParaRPr lang="es-EC" sz="2000" b="0" smtClean="0"/>
        </a:p>
        <a:p>
          <a:pPr algn="ctr"/>
          <a:endParaRPr lang="es-EC" sz="1100" b="1" smtClean="0"/>
        </a:p>
        <a:p>
          <a:pPr algn="ctr"/>
          <a:endParaRPr lang="es-EC" sz="1100" smtClean="0"/>
        </a:p>
        <a:p>
          <a:pPr algn="ctr"/>
          <a:endParaRPr lang="es-EC" sz="1100" smtClean="0"/>
        </a:p>
        <a:p>
          <a:pPr algn="ctr"/>
          <a:endParaRPr lang="es-EC" sz="1100" smtClean="0"/>
        </a:p>
        <a:p>
          <a:pPr algn="ctr"/>
          <a:endParaRPr lang="es-EC" sz="1100" smtClean="0"/>
        </a:p>
        <a:p>
          <a:pPr algn="ctr"/>
          <a:endParaRPr lang="es-EC" sz="1100" smtClean="0"/>
        </a:p>
        <a:p>
          <a:pPr algn="ctr"/>
          <a:endParaRPr lang="en-US" sz="1100" dirty="0"/>
        </a:p>
      </dgm:t>
    </dgm:pt>
    <dgm:pt modelId="{A51A24F5-825A-4D78-9439-915954F9DF29}" type="parTrans" cxnId="{4FBD2471-76D1-4FCF-8428-883E98E6E9CC}">
      <dgm:prSet/>
      <dgm:spPr/>
      <dgm:t>
        <a:bodyPr/>
        <a:lstStyle/>
        <a:p>
          <a:endParaRPr lang="en-US"/>
        </a:p>
      </dgm:t>
    </dgm:pt>
    <dgm:pt modelId="{68683A73-2067-484D-BA36-E559BA42A483}" type="sibTrans" cxnId="{4FBD2471-76D1-4FCF-8428-883E98E6E9CC}">
      <dgm:prSet/>
      <dgm:spPr/>
      <dgm:t>
        <a:bodyPr/>
        <a:lstStyle/>
        <a:p>
          <a:endParaRPr lang="en-US"/>
        </a:p>
      </dgm:t>
    </dgm:pt>
    <dgm:pt modelId="{F44711B7-354B-4721-96F2-F94349FC95ED}" type="pres">
      <dgm:prSet presAssocID="{2D639630-D8DE-4E94-BDB1-15E70E99A10D}" presName="diagram" presStyleCnt="0">
        <dgm:presLayoutVars>
          <dgm:dir/>
          <dgm:resizeHandles val="exact"/>
        </dgm:presLayoutVars>
      </dgm:prSet>
      <dgm:spPr/>
      <dgm:t>
        <a:bodyPr/>
        <a:lstStyle/>
        <a:p>
          <a:endParaRPr lang="en-US"/>
        </a:p>
      </dgm:t>
    </dgm:pt>
    <dgm:pt modelId="{A1A9F3BC-4751-4A99-85D0-11AA13A67FF8}" type="pres">
      <dgm:prSet presAssocID="{8D85397F-1FE4-40B2-A93F-DC19BC1CBB99}" presName="node" presStyleLbl="node1" presStyleIdx="0" presStyleCnt="2" custScaleY="135064">
        <dgm:presLayoutVars>
          <dgm:bulletEnabled val="1"/>
        </dgm:presLayoutVars>
      </dgm:prSet>
      <dgm:spPr/>
      <dgm:t>
        <a:bodyPr/>
        <a:lstStyle/>
        <a:p>
          <a:endParaRPr lang="en-US"/>
        </a:p>
      </dgm:t>
    </dgm:pt>
    <dgm:pt modelId="{0882FEAF-ABE0-4BA8-8AFD-E527E0117449}" type="pres">
      <dgm:prSet presAssocID="{7FD971A5-C6CA-405D-961D-F9F2F30D3AB5}" presName="sibTrans" presStyleCnt="0"/>
      <dgm:spPr/>
      <dgm:t>
        <a:bodyPr/>
        <a:lstStyle/>
        <a:p>
          <a:endParaRPr lang="en-US"/>
        </a:p>
      </dgm:t>
    </dgm:pt>
    <dgm:pt modelId="{F9400A4E-8B8A-437B-B389-8C0CA20BFB2A}" type="pres">
      <dgm:prSet presAssocID="{0AA80F0D-7BBD-4EC4-BD75-ADD9E1DF89B4}" presName="node" presStyleLbl="node1" presStyleIdx="1" presStyleCnt="2" custScaleY="135064" custLinFactNeighborX="-1353" custLinFactNeighborY="0">
        <dgm:presLayoutVars>
          <dgm:bulletEnabled val="1"/>
        </dgm:presLayoutVars>
      </dgm:prSet>
      <dgm:spPr/>
      <dgm:t>
        <a:bodyPr/>
        <a:lstStyle/>
        <a:p>
          <a:endParaRPr lang="en-US"/>
        </a:p>
      </dgm:t>
    </dgm:pt>
  </dgm:ptLst>
  <dgm:cxnLst>
    <dgm:cxn modelId="{4FBD2471-76D1-4FCF-8428-883E98E6E9CC}" srcId="{2D639630-D8DE-4E94-BDB1-15E70E99A10D}" destId="{0AA80F0D-7BBD-4EC4-BD75-ADD9E1DF89B4}" srcOrd="1" destOrd="0" parTransId="{A51A24F5-825A-4D78-9439-915954F9DF29}" sibTransId="{68683A73-2067-484D-BA36-E559BA42A483}"/>
    <dgm:cxn modelId="{1C624E57-23FE-4D86-99D9-75E5BF05E91C}" type="presOf" srcId="{2D639630-D8DE-4E94-BDB1-15E70E99A10D}" destId="{F44711B7-354B-4721-96F2-F94349FC95ED}" srcOrd="0" destOrd="0" presId="urn:microsoft.com/office/officeart/2005/8/layout/default#1"/>
    <dgm:cxn modelId="{1B53066A-1D6A-4AFD-A2E6-E03BC1FA31E5}" type="presOf" srcId="{8D85397F-1FE4-40B2-A93F-DC19BC1CBB99}" destId="{A1A9F3BC-4751-4A99-85D0-11AA13A67FF8}" srcOrd="0" destOrd="0" presId="urn:microsoft.com/office/officeart/2005/8/layout/default#1"/>
    <dgm:cxn modelId="{61E68261-889A-4DC0-8A22-B4F49D94CC47}" type="presOf" srcId="{0AA80F0D-7BBD-4EC4-BD75-ADD9E1DF89B4}" destId="{F9400A4E-8B8A-437B-B389-8C0CA20BFB2A}" srcOrd="0" destOrd="0" presId="urn:microsoft.com/office/officeart/2005/8/layout/default#1"/>
    <dgm:cxn modelId="{F4A667BB-4F88-4058-9CC3-CF96146F6158}" srcId="{2D639630-D8DE-4E94-BDB1-15E70E99A10D}" destId="{8D85397F-1FE4-40B2-A93F-DC19BC1CBB99}" srcOrd="0" destOrd="0" parTransId="{D89DF0FE-8940-49C6-AF4F-095D7ABDCD7B}" sibTransId="{7FD971A5-C6CA-405D-961D-F9F2F30D3AB5}"/>
    <dgm:cxn modelId="{3CAB44FC-4018-47C1-8334-A8D78063EECA}" type="presParOf" srcId="{F44711B7-354B-4721-96F2-F94349FC95ED}" destId="{A1A9F3BC-4751-4A99-85D0-11AA13A67FF8}" srcOrd="0" destOrd="0" presId="urn:microsoft.com/office/officeart/2005/8/layout/default#1"/>
    <dgm:cxn modelId="{D7FAA1F7-8AF4-4C98-9F9A-5343A8B3BC3F}" type="presParOf" srcId="{F44711B7-354B-4721-96F2-F94349FC95ED}" destId="{0882FEAF-ABE0-4BA8-8AFD-E527E0117449}" srcOrd="1" destOrd="0" presId="urn:microsoft.com/office/officeart/2005/8/layout/default#1"/>
    <dgm:cxn modelId="{63906993-E40C-464A-929E-0CBC2B3B8E50}" type="presParOf" srcId="{F44711B7-354B-4721-96F2-F94349FC95ED}" destId="{F9400A4E-8B8A-437B-B389-8C0CA20BFB2A}" srcOrd="2"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9F01EB3-A450-4FD8-B24C-8452BDEF8289}" type="doc">
      <dgm:prSet loTypeId="urn:microsoft.com/office/officeart/2005/8/layout/venn1" loCatId="relationship" qsTypeId="urn:microsoft.com/office/officeart/2005/8/quickstyle/simple1" qsCatId="simple" csTypeId="urn:microsoft.com/office/officeart/2005/8/colors/accent4_5" csCatId="accent4" phldr="1"/>
      <dgm:spPr/>
      <dgm:t>
        <a:bodyPr/>
        <a:lstStyle/>
        <a:p>
          <a:endParaRPr lang="es-ES"/>
        </a:p>
      </dgm:t>
    </dgm:pt>
    <dgm:pt modelId="{50F935A3-FDCD-4339-92D5-0FABA20087F5}">
      <dgm:prSet custT="1"/>
      <dgm:spPr/>
      <dgm:t>
        <a:bodyPr/>
        <a:lstStyle/>
        <a:p>
          <a:pPr rtl="0"/>
          <a:endParaRPr lang="es-ES" sz="2000" dirty="0" smtClean="0"/>
        </a:p>
        <a:p>
          <a:pPr rtl="0"/>
          <a:r>
            <a:rPr lang="es-ES" sz="2000" dirty="0" smtClean="0"/>
            <a:t>Puede reducir el riesgo a desarrollar diabetes</a:t>
          </a:r>
          <a:endParaRPr lang="es-EC" sz="2000" dirty="0"/>
        </a:p>
      </dgm:t>
    </dgm:pt>
    <dgm:pt modelId="{B189A46F-FD41-4317-A30E-682BF3676AAD}" type="parTrans" cxnId="{32668A2F-811B-4E0E-AC73-3A943727C5E0}">
      <dgm:prSet/>
      <dgm:spPr/>
      <dgm:t>
        <a:bodyPr/>
        <a:lstStyle/>
        <a:p>
          <a:endParaRPr lang="es-ES"/>
        </a:p>
      </dgm:t>
    </dgm:pt>
    <dgm:pt modelId="{C23DE141-D74C-44BD-838D-8CFA6190F20C}" type="sibTrans" cxnId="{32668A2F-811B-4E0E-AC73-3A943727C5E0}">
      <dgm:prSet/>
      <dgm:spPr/>
      <dgm:t>
        <a:bodyPr/>
        <a:lstStyle/>
        <a:p>
          <a:endParaRPr lang="es-ES"/>
        </a:p>
      </dgm:t>
    </dgm:pt>
    <dgm:pt modelId="{1280123C-9490-4211-A6A4-10E72A8D872A}">
      <dgm:prSet custT="1"/>
      <dgm:spPr/>
      <dgm:t>
        <a:bodyPr/>
        <a:lstStyle/>
        <a:p>
          <a:pPr rtl="0"/>
          <a:r>
            <a:rPr lang="es-ES" sz="2000" dirty="0" smtClean="0"/>
            <a:t>Reduce el riesgo de sufrir la enfermedad de Parkinson</a:t>
          </a:r>
          <a:endParaRPr lang="es-EC" sz="2000" dirty="0"/>
        </a:p>
      </dgm:t>
    </dgm:pt>
    <dgm:pt modelId="{6E9A7F95-9489-41F5-A9A8-45753E990122}" type="parTrans" cxnId="{DA8AFE39-044D-4CCB-9F93-44D13FFEA0F4}">
      <dgm:prSet/>
      <dgm:spPr/>
      <dgm:t>
        <a:bodyPr/>
        <a:lstStyle/>
        <a:p>
          <a:endParaRPr lang="es-ES"/>
        </a:p>
      </dgm:t>
    </dgm:pt>
    <dgm:pt modelId="{1AB7E572-4654-4CF3-B9C8-C833C3488633}" type="sibTrans" cxnId="{DA8AFE39-044D-4CCB-9F93-44D13FFEA0F4}">
      <dgm:prSet/>
      <dgm:spPr/>
      <dgm:t>
        <a:bodyPr/>
        <a:lstStyle/>
        <a:p>
          <a:endParaRPr lang="es-ES"/>
        </a:p>
      </dgm:t>
    </dgm:pt>
    <dgm:pt modelId="{56C1A885-C7C4-4CE5-9D76-1096C4856CC5}">
      <dgm:prSet custT="1"/>
      <dgm:spPr/>
      <dgm:t>
        <a:bodyPr/>
        <a:lstStyle/>
        <a:p>
          <a:pPr rtl="0"/>
          <a:r>
            <a:rPr lang="es-ES" sz="2000" dirty="0" smtClean="0"/>
            <a:t>Ayuda a previene la formación de cálculos</a:t>
          </a:r>
          <a:endParaRPr lang="es-ES" sz="2000" dirty="0"/>
        </a:p>
      </dgm:t>
    </dgm:pt>
    <dgm:pt modelId="{0E32DD59-9FE0-420C-A1A2-316674D4AE05}" type="parTrans" cxnId="{03CE9A4F-2FBF-4D63-9136-38C0E02C52D7}">
      <dgm:prSet/>
      <dgm:spPr/>
      <dgm:t>
        <a:bodyPr/>
        <a:lstStyle/>
        <a:p>
          <a:endParaRPr lang="es-ES"/>
        </a:p>
      </dgm:t>
    </dgm:pt>
    <dgm:pt modelId="{11CE1326-AEDE-42B5-AA0C-DFBD8F5A2ED0}" type="sibTrans" cxnId="{03CE9A4F-2FBF-4D63-9136-38C0E02C52D7}">
      <dgm:prSet/>
      <dgm:spPr/>
      <dgm:t>
        <a:bodyPr/>
        <a:lstStyle/>
        <a:p>
          <a:endParaRPr lang="es-ES"/>
        </a:p>
      </dgm:t>
    </dgm:pt>
    <dgm:pt modelId="{C3668E58-5468-4082-9091-6EA09B112A6A}">
      <dgm:prSet custT="1"/>
      <dgm:spPr/>
      <dgm:t>
        <a:bodyPr/>
        <a:lstStyle/>
        <a:p>
          <a:pPr rtl="0"/>
          <a:r>
            <a:rPr lang="es-ES" sz="2000" dirty="0" smtClean="0"/>
            <a:t>Evita coágulos sanguíneos, da energía y aumenta la actividad mental</a:t>
          </a:r>
          <a:endParaRPr lang="es-ES" sz="2000" dirty="0"/>
        </a:p>
      </dgm:t>
    </dgm:pt>
    <dgm:pt modelId="{0CE7EAE3-EFFC-404A-9DC8-68FC61CBA504}" type="parTrans" cxnId="{555D1FC5-82A0-4317-A8A2-B82F96553018}">
      <dgm:prSet/>
      <dgm:spPr/>
      <dgm:t>
        <a:bodyPr/>
        <a:lstStyle/>
        <a:p>
          <a:endParaRPr lang="es-ES"/>
        </a:p>
      </dgm:t>
    </dgm:pt>
    <dgm:pt modelId="{F17347D0-7583-4F4F-B81F-E7954518D30B}" type="sibTrans" cxnId="{555D1FC5-82A0-4317-A8A2-B82F96553018}">
      <dgm:prSet/>
      <dgm:spPr/>
      <dgm:t>
        <a:bodyPr/>
        <a:lstStyle/>
        <a:p>
          <a:endParaRPr lang="es-ES"/>
        </a:p>
      </dgm:t>
    </dgm:pt>
    <dgm:pt modelId="{CB4BCA61-74BD-41B8-B59F-C52E28836829}">
      <dgm:prSet custT="1"/>
      <dgm:spPr/>
      <dgm:t>
        <a:bodyPr/>
        <a:lstStyle/>
        <a:p>
          <a:pPr rtl="0"/>
          <a:r>
            <a:rPr lang="es-ES" sz="2000" smtClean="0"/>
            <a:t>Puede reducir algunos dolores de cabeza</a:t>
          </a:r>
          <a:endParaRPr lang="es-EC" sz="2000" dirty="0"/>
        </a:p>
      </dgm:t>
    </dgm:pt>
    <dgm:pt modelId="{DD4A6871-B874-4AB2-B5B7-22EBFAEF31AD}" type="parTrans" cxnId="{9622513E-C610-4587-B587-F75BA61BBF42}">
      <dgm:prSet/>
      <dgm:spPr/>
      <dgm:t>
        <a:bodyPr/>
        <a:lstStyle/>
        <a:p>
          <a:endParaRPr lang="es-ES"/>
        </a:p>
      </dgm:t>
    </dgm:pt>
    <dgm:pt modelId="{099AFE04-3776-48FD-8CC8-DFDDCAA020CE}" type="sibTrans" cxnId="{9622513E-C610-4587-B587-F75BA61BBF42}">
      <dgm:prSet/>
      <dgm:spPr/>
      <dgm:t>
        <a:bodyPr/>
        <a:lstStyle/>
        <a:p>
          <a:endParaRPr lang="es-ES"/>
        </a:p>
      </dgm:t>
    </dgm:pt>
    <dgm:pt modelId="{84660ADF-F564-42CB-8F1B-36D4B9354B95}">
      <dgm:prSet custT="1"/>
      <dgm:spPr/>
      <dgm:t>
        <a:bodyPr/>
        <a:lstStyle/>
        <a:p>
          <a:pPr rtl="0"/>
          <a:r>
            <a:rPr lang="es-ES" sz="2000" dirty="0" smtClean="0"/>
            <a:t>Puede ayudar a proteger el hígado de los daños ocasionados por el consumo del alcohol</a:t>
          </a:r>
          <a:endParaRPr lang="es-EC" sz="2000" dirty="0"/>
        </a:p>
      </dgm:t>
    </dgm:pt>
    <dgm:pt modelId="{4264B1C0-2CBE-4DE5-9057-AEADBE308BD4}" type="parTrans" cxnId="{4395D636-7FE3-480E-92FF-BBF2B78F5094}">
      <dgm:prSet/>
      <dgm:spPr/>
      <dgm:t>
        <a:bodyPr/>
        <a:lstStyle/>
        <a:p>
          <a:endParaRPr lang="es-ES"/>
        </a:p>
      </dgm:t>
    </dgm:pt>
    <dgm:pt modelId="{48EED47E-1EEE-4EA3-BDD1-355CEB1A7DD8}" type="sibTrans" cxnId="{4395D636-7FE3-480E-92FF-BBF2B78F5094}">
      <dgm:prSet/>
      <dgm:spPr/>
      <dgm:t>
        <a:bodyPr/>
        <a:lstStyle/>
        <a:p>
          <a:endParaRPr lang="es-ES"/>
        </a:p>
      </dgm:t>
    </dgm:pt>
    <dgm:pt modelId="{654758DD-5A15-41C7-B75C-71CF4D45FA4E}">
      <dgm:prSet custT="1"/>
      <dgm:spPr/>
      <dgm:t>
        <a:bodyPr/>
        <a:lstStyle/>
        <a:p>
          <a:pPr rtl="0"/>
          <a:r>
            <a:rPr lang="es-ES" sz="2000" smtClean="0"/>
            <a:t>Mejora ciertas alergias y el asma</a:t>
          </a:r>
          <a:endParaRPr lang="es-EC" sz="2000" dirty="0"/>
        </a:p>
      </dgm:t>
    </dgm:pt>
    <dgm:pt modelId="{1B981D42-ACFF-4E98-830B-35D6C2C1947B}" type="parTrans" cxnId="{51B2E47A-5C98-4F4B-B925-3EC6C48F6E44}">
      <dgm:prSet/>
      <dgm:spPr/>
      <dgm:t>
        <a:bodyPr/>
        <a:lstStyle/>
        <a:p>
          <a:endParaRPr lang="en-US"/>
        </a:p>
      </dgm:t>
    </dgm:pt>
    <dgm:pt modelId="{A2B53B01-76E7-44A4-93CB-FCCCD1FAF094}" type="sibTrans" cxnId="{51B2E47A-5C98-4F4B-B925-3EC6C48F6E44}">
      <dgm:prSet/>
      <dgm:spPr/>
      <dgm:t>
        <a:bodyPr/>
        <a:lstStyle/>
        <a:p>
          <a:endParaRPr lang="en-US"/>
        </a:p>
      </dgm:t>
    </dgm:pt>
    <dgm:pt modelId="{0A60BB15-B5F6-47D1-904C-2BE7F78E85FD}">
      <dgm:prSet custT="1"/>
      <dgm:spPr/>
      <dgm:t>
        <a:bodyPr/>
        <a:lstStyle/>
        <a:p>
          <a:pPr rtl="0"/>
          <a:endParaRPr lang="es-EC" sz="2000" dirty="0"/>
        </a:p>
      </dgm:t>
    </dgm:pt>
    <dgm:pt modelId="{AE2E09B6-D320-4B17-B33C-D8A64D65C224}" type="parTrans" cxnId="{A1CE977C-EE99-4DCB-A8D1-91A759157BD7}">
      <dgm:prSet/>
      <dgm:spPr/>
      <dgm:t>
        <a:bodyPr/>
        <a:lstStyle/>
        <a:p>
          <a:endParaRPr lang="en-US"/>
        </a:p>
      </dgm:t>
    </dgm:pt>
    <dgm:pt modelId="{D49CF5F0-E0A9-415C-B297-26CDABAF8598}" type="sibTrans" cxnId="{A1CE977C-EE99-4DCB-A8D1-91A759157BD7}">
      <dgm:prSet/>
      <dgm:spPr/>
      <dgm:t>
        <a:bodyPr/>
        <a:lstStyle/>
        <a:p>
          <a:endParaRPr lang="en-US"/>
        </a:p>
      </dgm:t>
    </dgm:pt>
    <dgm:pt modelId="{102AD6A4-2449-422A-AB8B-FC1CB973464C}" type="pres">
      <dgm:prSet presAssocID="{C9F01EB3-A450-4FD8-B24C-8452BDEF8289}" presName="compositeShape" presStyleCnt="0">
        <dgm:presLayoutVars>
          <dgm:chMax val="7"/>
          <dgm:dir/>
          <dgm:resizeHandles val="exact"/>
        </dgm:presLayoutVars>
      </dgm:prSet>
      <dgm:spPr/>
      <dgm:t>
        <a:bodyPr/>
        <a:lstStyle/>
        <a:p>
          <a:endParaRPr lang="es-ES"/>
        </a:p>
      </dgm:t>
    </dgm:pt>
    <dgm:pt modelId="{9DB2A3DB-F0E4-4565-B4FF-75F6FA588C2E}" type="pres">
      <dgm:prSet presAssocID="{50F935A3-FDCD-4339-92D5-0FABA20087F5}" presName="circ1" presStyleLbl="vennNode1" presStyleIdx="0" presStyleCnt="7" custScaleX="140218" custScaleY="125564" custLinFactNeighborX="5008" custLinFactNeighborY="-22431"/>
      <dgm:spPr>
        <a:solidFill>
          <a:schemeClr val="accent6">
            <a:lumMod val="60000"/>
            <a:lumOff val="40000"/>
            <a:alpha val="50000"/>
          </a:schemeClr>
        </a:solidFill>
      </dgm:spPr>
      <dgm:t>
        <a:bodyPr/>
        <a:lstStyle/>
        <a:p>
          <a:endParaRPr lang="es-EC"/>
        </a:p>
      </dgm:t>
    </dgm:pt>
    <dgm:pt modelId="{39BF9CF3-3442-4D79-BA7F-960C3E869197}" type="pres">
      <dgm:prSet presAssocID="{50F935A3-FDCD-4339-92D5-0FABA20087F5}" presName="circ1Tx" presStyleLbl="revTx" presStyleIdx="0" presStyleCnt="0" custScaleX="137186" custScaleY="41165" custLinFactNeighborX="2538" custLinFactNeighborY="-14709">
        <dgm:presLayoutVars>
          <dgm:chMax val="0"/>
          <dgm:chPref val="0"/>
          <dgm:bulletEnabled val="1"/>
        </dgm:presLayoutVars>
      </dgm:prSet>
      <dgm:spPr/>
      <dgm:t>
        <a:bodyPr/>
        <a:lstStyle/>
        <a:p>
          <a:endParaRPr lang="es-ES"/>
        </a:p>
      </dgm:t>
    </dgm:pt>
    <dgm:pt modelId="{17D4703D-D1EA-4197-8467-8231E8DF51B9}" type="pres">
      <dgm:prSet presAssocID="{1280123C-9490-4211-A6A4-10E72A8D872A}" presName="circ2" presStyleLbl="vennNode1" presStyleIdx="1" presStyleCnt="7" custScaleX="135395" custScaleY="115000" custLinFactNeighborX="15208" custLinFactNeighborY="-6392"/>
      <dgm:spPr>
        <a:blipFill rotWithShape="0">
          <a:blip xmlns:r="http://schemas.openxmlformats.org/officeDocument/2006/relationships" r:embed="rId1"/>
          <a:stretch>
            <a:fillRect/>
          </a:stretch>
        </a:blipFill>
      </dgm:spPr>
      <dgm:t>
        <a:bodyPr/>
        <a:lstStyle/>
        <a:p>
          <a:endParaRPr lang="es-EC"/>
        </a:p>
      </dgm:t>
    </dgm:pt>
    <dgm:pt modelId="{CA940B78-0D5D-476D-938E-57D72570687E}" type="pres">
      <dgm:prSet presAssocID="{1280123C-9490-4211-A6A4-10E72A8D872A}" presName="circ2Tx" presStyleLbl="revTx" presStyleIdx="0" presStyleCnt="0" custScaleX="137186" custLinFactNeighborX="23044" custLinFactNeighborY="-34085">
        <dgm:presLayoutVars>
          <dgm:chMax val="0"/>
          <dgm:chPref val="0"/>
          <dgm:bulletEnabled val="1"/>
        </dgm:presLayoutVars>
      </dgm:prSet>
      <dgm:spPr/>
      <dgm:t>
        <a:bodyPr/>
        <a:lstStyle/>
        <a:p>
          <a:endParaRPr lang="es-ES"/>
        </a:p>
      </dgm:t>
    </dgm:pt>
    <dgm:pt modelId="{B9B6B574-A64B-4C7F-BCAB-227B2B8ECD83}" type="pres">
      <dgm:prSet presAssocID="{56C1A885-C7C4-4CE5-9D76-1096C4856CC5}" presName="circ3" presStyleLbl="vennNode1" presStyleIdx="2" presStyleCnt="7" custScaleX="125380" custScaleY="120515" custLinFactNeighborX="27215" custLinFactNeighborY="3952"/>
      <dgm:spPr>
        <a:blipFill rotWithShape="0">
          <a:blip xmlns:r="http://schemas.openxmlformats.org/officeDocument/2006/relationships" r:embed="rId1"/>
          <a:stretch>
            <a:fillRect/>
          </a:stretch>
        </a:blipFill>
      </dgm:spPr>
      <dgm:t>
        <a:bodyPr/>
        <a:lstStyle/>
        <a:p>
          <a:endParaRPr lang="es-EC"/>
        </a:p>
      </dgm:t>
    </dgm:pt>
    <dgm:pt modelId="{C21EC4E2-3677-419E-BDE6-0D8E3326F496}" type="pres">
      <dgm:prSet presAssocID="{56C1A885-C7C4-4CE5-9D76-1096C4856CC5}" presName="circ3Tx" presStyleLbl="revTx" presStyleIdx="0" presStyleCnt="0" custScaleX="137186" custLinFactNeighborX="31499" custLinFactNeighborY="22322">
        <dgm:presLayoutVars>
          <dgm:chMax val="0"/>
          <dgm:chPref val="0"/>
          <dgm:bulletEnabled val="1"/>
        </dgm:presLayoutVars>
      </dgm:prSet>
      <dgm:spPr/>
      <dgm:t>
        <a:bodyPr/>
        <a:lstStyle/>
        <a:p>
          <a:endParaRPr lang="es-ES"/>
        </a:p>
      </dgm:t>
    </dgm:pt>
    <dgm:pt modelId="{F57CC4D7-EDB0-4858-A275-907B7F665193}" type="pres">
      <dgm:prSet presAssocID="{C3668E58-5468-4082-9091-6EA09B112A6A}" presName="circ4" presStyleLbl="vennNode1" presStyleIdx="3" presStyleCnt="7" custScaleX="130203" custScaleY="105767" custLinFactNeighborX="15024" custLinFactNeighborY="17866"/>
      <dgm:spPr>
        <a:blipFill rotWithShape="0">
          <a:blip xmlns:r="http://schemas.openxmlformats.org/officeDocument/2006/relationships" r:embed="rId1"/>
          <a:stretch>
            <a:fillRect/>
          </a:stretch>
        </a:blipFill>
      </dgm:spPr>
      <dgm:t>
        <a:bodyPr/>
        <a:lstStyle/>
        <a:p>
          <a:endParaRPr lang="es-EC"/>
        </a:p>
      </dgm:t>
    </dgm:pt>
    <dgm:pt modelId="{903F6DB4-E97E-44DD-B216-3402DD4EC539}" type="pres">
      <dgm:prSet presAssocID="{C3668E58-5468-4082-9091-6EA09B112A6A}" presName="circ4Tx" presStyleLbl="revTx" presStyleIdx="0" presStyleCnt="0" custScaleX="137186" custLinFactNeighborX="20182" custLinFactNeighborY="-3007">
        <dgm:presLayoutVars>
          <dgm:chMax val="0"/>
          <dgm:chPref val="0"/>
          <dgm:bulletEnabled val="1"/>
        </dgm:presLayoutVars>
      </dgm:prSet>
      <dgm:spPr/>
      <dgm:t>
        <a:bodyPr/>
        <a:lstStyle/>
        <a:p>
          <a:endParaRPr lang="es-ES"/>
        </a:p>
      </dgm:t>
    </dgm:pt>
    <dgm:pt modelId="{CAE329B5-14C4-4F70-B3F1-268866960196}" type="pres">
      <dgm:prSet presAssocID="{CB4BCA61-74BD-41B8-B59F-C52E28836829}" presName="circ5" presStyleLbl="vennNode1" presStyleIdx="4" presStyleCnt="7" custScaleX="125379" custScaleY="110499" custLinFactNeighborX="-17055" custLinFactNeighborY="8173"/>
      <dgm:spPr>
        <a:blipFill rotWithShape="0">
          <a:blip xmlns:r="http://schemas.openxmlformats.org/officeDocument/2006/relationships" r:embed="rId1"/>
          <a:stretch>
            <a:fillRect/>
          </a:stretch>
        </a:blipFill>
      </dgm:spPr>
      <dgm:t>
        <a:bodyPr/>
        <a:lstStyle/>
        <a:p>
          <a:endParaRPr lang="es-EC"/>
        </a:p>
      </dgm:t>
    </dgm:pt>
    <dgm:pt modelId="{E21DAF47-3B80-4785-BA3C-283EAE64C5A6}" type="pres">
      <dgm:prSet presAssocID="{CB4BCA61-74BD-41B8-B59F-C52E28836829}" presName="circ5Tx" presStyleLbl="revTx" presStyleIdx="0" presStyleCnt="0" custScaleX="137186" custLinFactNeighborX="-16910" custLinFactNeighborY="-54">
        <dgm:presLayoutVars>
          <dgm:chMax val="0"/>
          <dgm:chPref val="0"/>
          <dgm:bulletEnabled val="1"/>
        </dgm:presLayoutVars>
      </dgm:prSet>
      <dgm:spPr/>
      <dgm:t>
        <a:bodyPr/>
        <a:lstStyle/>
        <a:p>
          <a:endParaRPr lang="es-ES"/>
        </a:p>
      </dgm:t>
    </dgm:pt>
    <dgm:pt modelId="{539B785F-7C8C-436D-A27A-5756D6345315}" type="pres">
      <dgm:prSet presAssocID="{84660ADF-F564-42CB-8F1B-36D4B9354B95}" presName="circ6" presStyleLbl="vennNode1" presStyleIdx="5" presStyleCnt="7" custScaleX="125379" custScaleY="115000" custLinFactNeighborX="-10016" custLinFactNeighborY="-11400"/>
      <dgm:spPr>
        <a:blipFill rotWithShape="0">
          <a:blip xmlns:r="http://schemas.openxmlformats.org/officeDocument/2006/relationships" r:embed="rId1"/>
          <a:stretch>
            <a:fillRect/>
          </a:stretch>
        </a:blipFill>
      </dgm:spPr>
      <dgm:t>
        <a:bodyPr/>
        <a:lstStyle/>
        <a:p>
          <a:endParaRPr lang="es-EC"/>
        </a:p>
      </dgm:t>
    </dgm:pt>
    <dgm:pt modelId="{762F3A10-8D3A-4792-8E3F-49C3B7895F2F}" type="pres">
      <dgm:prSet presAssocID="{84660ADF-F564-42CB-8F1B-36D4B9354B95}" presName="circ6Tx" presStyleLbl="revTx" presStyleIdx="0" presStyleCnt="0" custScaleX="137186" custLinFactNeighborX="-40582" custLinFactNeighborY="-11718">
        <dgm:presLayoutVars>
          <dgm:chMax val="0"/>
          <dgm:chPref val="0"/>
          <dgm:bulletEnabled val="1"/>
        </dgm:presLayoutVars>
      </dgm:prSet>
      <dgm:spPr/>
      <dgm:t>
        <a:bodyPr/>
        <a:lstStyle/>
        <a:p>
          <a:endParaRPr lang="es-ES"/>
        </a:p>
      </dgm:t>
    </dgm:pt>
    <dgm:pt modelId="{E9B75E95-B6ED-4F33-A041-04C4116B4DDB}" type="pres">
      <dgm:prSet presAssocID="{654758DD-5A15-41C7-B75C-71CF4D45FA4E}" presName="circ7" presStyleLbl="vennNode1" presStyleIdx="6" presStyleCnt="7"/>
      <dgm:spPr>
        <a:blipFill rotWithShape="0">
          <a:blip xmlns:r="http://schemas.openxmlformats.org/officeDocument/2006/relationships" r:embed="rId1"/>
          <a:stretch>
            <a:fillRect/>
          </a:stretch>
        </a:blipFill>
      </dgm:spPr>
      <dgm:t>
        <a:bodyPr/>
        <a:lstStyle/>
        <a:p>
          <a:endParaRPr lang="es-EC"/>
        </a:p>
      </dgm:t>
    </dgm:pt>
    <dgm:pt modelId="{ECAB9E76-D970-44A0-A036-B4C81FB9DB06}" type="pres">
      <dgm:prSet presAssocID="{654758DD-5A15-41C7-B75C-71CF4D45FA4E}" presName="circ7Tx" presStyleLbl="revTx" presStyleIdx="0" presStyleCnt="0">
        <dgm:presLayoutVars>
          <dgm:chMax val="0"/>
          <dgm:chPref val="0"/>
          <dgm:bulletEnabled val="1"/>
        </dgm:presLayoutVars>
      </dgm:prSet>
      <dgm:spPr/>
      <dgm:t>
        <a:bodyPr/>
        <a:lstStyle/>
        <a:p>
          <a:endParaRPr lang="en-US"/>
        </a:p>
      </dgm:t>
    </dgm:pt>
  </dgm:ptLst>
  <dgm:cxnLst>
    <dgm:cxn modelId="{A1CE977C-EE99-4DCB-A8D1-91A759157BD7}" srcId="{C9F01EB3-A450-4FD8-B24C-8452BDEF8289}" destId="{0A60BB15-B5F6-47D1-904C-2BE7F78E85FD}" srcOrd="7" destOrd="0" parTransId="{AE2E09B6-D320-4B17-B33C-D8A64D65C224}" sibTransId="{D49CF5F0-E0A9-415C-B297-26CDABAF8598}"/>
    <dgm:cxn modelId="{D234F49E-B370-40EC-A6CD-C3DD27A3AE00}" type="presOf" srcId="{CB4BCA61-74BD-41B8-B59F-C52E28836829}" destId="{E21DAF47-3B80-4785-BA3C-283EAE64C5A6}" srcOrd="0" destOrd="0" presId="urn:microsoft.com/office/officeart/2005/8/layout/venn1"/>
    <dgm:cxn modelId="{DF262E3A-EA4D-4CBE-9E28-8007955CA438}" type="presOf" srcId="{C3668E58-5468-4082-9091-6EA09B112A6A}" destId="{903F6DB4-E97E-44DD-B216-3402DD4EC539}" srcOrd="0" destOrd="0" presId="urn:microsoft.com/office/officeart/2005/8/layout/venn1"/>
    <dgm:cxn modelId="{98E214C0-7C55-4AF2-BD7B-265775CCE8B0}" type="presOf" srcId="{C9F01EB3-A450-4FD8-B24C-8452BDEF8289}" destId="{102AD6A4-2449-422A-AB8B-FC1CB973464C}" srcOrd="0" destOrd="0" presId="urn:microsoft.com/office/officeart/2005/8/layout/venn1"/>
    <dgm:cxn modelId="{03CE9A4F-2FBF-4D63-9136-38C0E02C52D7}" srcId="{C9F01EB3-A450-4FD8-B24C-8452BDEF8289}" destId="{56C1A885-C7C4-4CE5-9D76-1096C4856CC5}" srcOrd="2" destOrd="0" parTransId="{0E32DD59-9FE0-420C-A1A2-316674D4AE05}" sibTransId="{11CE1326-AEDE-42B5-AA0C-DFBD8F5A2ED0}"/>
    <dgm:cxn modelId="{DA3FBC26-3BEE-41B8-B79E-31C48AA74B23}" type="presOf" srcId="{654758DD-5A15-41C7-B75C-71CF4D45FA4E}" destId="{ECAB9E76-D970-44A0-A036-B4C81FB9DB06}" srcOrd="0" destOrd="0" presId="urn:microsoft.com/office/officeart/2005/8/layout/venn1"/>
    <dgm:cxn modelId="{C2CFCFAB-D277-4201-B759-B1EF0C93A689}" type="presOf" srcId="{50F935A3-FDCD-4339-92D5-0FABA20087F5}" destId="{39BF9CF3-3442-4D79-BA7F-960C3E869197}" srcOrd="0" destOrd="0" presId="urn:microsoft.com/office/officeart/2005/8/layout/venn1"/>
    <dgm:cxn modelId="{4395D636-7FE3-480E-92FF-BBF2B78F5094}" srcId="{C9F01EB3-A450-4FD8-B24C-8452BDEF8289}" destId="{84660ADF-F564-42CB-8F1B-36D4B9354B95}" srcOrd="5" destOrd="0" parTransId="{4264B1C0-2CBE-4DE5-9057-AEADBE308BD4}" sibTransId="{48EED47E-1EEE-4EA3-BDD1-355CEB1A7DD8}"/>
    <dgm:cxn modelId="{51B2E47A-5C98-4F4B-B925-3EC6C48F6E44}" srcId="{C9F01EB3-A450-4FD8-B24C-8452BDEF8289}" destId="{654758DD-5A15-41C7-B75C-71CF4D45FA4E}" srcOrd="6" destOrd="0" parTransId="{1B981D42-ACFF-4E98-830B-35D6C2C1947B}" sibTransId="{A2B53B01-76E7-44A4-93CB-FCCCD1FAF094}"/>
    <dgm:cxn modelId="{6CCE3C3E-B302-4A5D-B54C-685A784DCF41}" type="presOf" srcId="{84660ADF-F564-42CB-8F1B-36D4B9354B95}" destId="{762F3A10-8D3A-4792-8E3F-49C3B7895F2F}" srcOrd="0" destOrd="0" presId="urn:microsoft.com/office/officeart/2005/8/layout/venn1"/>
    <dgm:cxn modelId="{DA8AFE39-044D-4CCB-9F93-44D13FFEA0F4}" srcId="{C9F01EB3-A450-4FD8-B24C-8452BDEF8289}" destId="{1280123C-9490-4211-A6A4-10E72A8D872A}" srcOrd="1" destOrd="0" parTransId="{6E9A7F95-9489-41F5-A9A8-45753E990122}" sibTransId="{1AB7E572-4654-4CF3-B9C8-C833C3488633}"/>
    <dgm:cxn modelId="{181AECFB-F643-4FEF-BBE8-81EF268FEE82}" type="presOf" srcId="{1280123C-9490-4211-A6A4-10E72A8D872A}" destId="{CA940B78-0D5D-476D-938E-57D72570687E}" srcOrd="0" destOrd="0" presId="urn:microsoft.com/office/officeart/2005/8/layout/venn1"/>
    <dgm:cxn modelId="{32668A2F-811B-4E0E-AC73-3A943727C5E0}" srcId="{C9F01EB3-A450-4FD8-B24C-8452BDEF8289}" destId="{50F935A3-FDCD-4339-92D5-0FABA20087F5}" srcOrd="0" destOrd="0" parTransId="{B189A46F-FD41-4317-A30E-682BF3676AAD}" sibTransId="{C23DE141-D74C-44BD-838D-8CFA6190F20C}"/>
    <dgm:cxn modelId="{91446B6E-33BB-4B6F-AB8A-77F2DD109AD4}" type="presOf" srcId="{56C1A885-C7C4-4CE5-9D76-1096C4856CC5}" destId="{C21EC4E2-3677-419E-BDE6-0D8E3326F496}" srcOrd="0" destOrd="0" presId="urn:microsoft.com/office/officeart/2005/8/layout/venn1"/>
    <dgm:cxn modelId="{9622513E-C610-4587-B587-F75BA61BBF42}" srcId="{C9F01EB3-A450-4FD8-B24C-8452BDEF8289}" destId="{CB4BCA61-74BD-41B8-B59F-C52E28836829}" srcOrd="4" destOrd="0" parTransId="{DD4A6871-B874-4AB2-B5B7-22EBFAEF31AD}" sibTransId="{099AFE04-3776-48FD-8CC8-DFDDCAA020CE}"/>
    <dgm:cxn modelId="{555D1FC5-82A0-4317-A8A2-B82F96553018}" srcId="{C9F01EB3-A450-4FD8-B24C-8452BDEF8289}" destId="{C3668E58-5468-4082-9091-6EA09B112A6A}" srcOrd="3" destOrd="0" parTransId="{0CE7EAE3-EFFC-404A-9DC8-68FC61CBA504}" sibTransId="{F17347D0-7583-4F4F-B81F-E7954518D30B}"/>
    <dgm:cxn modelId="{6F4597D3-52DD-4C65-B1E6-6B96B27713B0}" type="presParOf" srcId="{102AD6A4-2449-422A-AB8B-FC1CB973464C}" destId="{9DB2A3DB-F0E4-4565-B4FF-75F6FA588C2E}" srcOrd="0" destOrd="0" presId="urn:microsoft.com/office/officeart/2005/8/layout/venn1"/>
    <dgm:cxn modelId="{49CDD8F3-9980-4B1F-A27E-B9A6AC574EEB}" type="presParOf" srcId="{102AD6A4-2449-422A-AB8B-FC1CB973464C}" destId="{39BF9CF3-3442-4D79-BA7F-960C3E869197}" srcOrd="1" destOrd="0" presId="urn:microsoft.com/office/officeart/2005/8/layout/venn1"/>
    <dgm:cxn modelId="{92CC722D-E7BB-42E6-BD0D-2F89C56069FE}" type="presParOf" srcId="{102AD6A4-2449-422A-AB8B-FC1CB973464C}" destId="{17D4703D-D1EA-4197-8467-8231E8DF51B9}" srcOrd="2" destOrd="0" presId="urn:microsoft.com/office/officeart/2005/8/layout/venn1"/>
    <dgm:cxn modelId="{FD4C99A2-6879-43C7-8CED-A95236646457}" type="presParOf" srcId="{102AD6A4-2449-422A-AB8B-FC1CB973464C}" destId="{CA940B78-0D5D-476D-938E-57D72570687E}" srcOrd="3" destOrd="0" presId="urn:microsoft.com/office/officeart/2005/8/layout/venn1"/>
    <dgm:cxn modelId="{51A9FE85-865C-47D8-B63A-F27DD94F6174}" type="presParOf" srcId="{102AD6A4-2449-422A-AB8B-FC1CB973464C}" destId="{B9B6B574-A64B-4C7F-BCAB-227B2B8ECD83}" srcOrd="4" destOrd="0" presId="urn:microsoft.com/office/officeart/2005/8/layout/venn1"/>
    <dgm:cxn modelId="{5766862A-9BD0-4703-AA02-F97D4F4D63B7}" type="presParOf" srcId="{102AD6A4-2449-422A-AB8B-FC1CB973464C}" destId="{C21EC4E2-3677-419E-BDE6-0D8E3326F496}" srcOrd="5" destOrd="0" presId="urn:microsoft.com/office/officeart/2005/8/layout/venn1"/>
    <dgm:cxn modelId="{67C0687C-CB3B-4A4E-B732-1268FA2C2EFD}" type="presParOf" srcId="{102AD6A4-2449-422A-AB8B-FC1CB973464C}" destId="{F57CC4D7-EDB0-4858-A275-907B7F665193}" srcOrd="6" destOrd="0" presId="urn:microsoft.com/office/officeart/2005/8/layout/venn1"/>
    <dgm:cxn modelId="{9928AF87-37B8-4EB6-BD0A-7D33188E9DED}" type="presParOf" srcId="{102AD6A4-2449-422A-AB8B-FC1CB973464C}" destId="{903F6DB4-E97E-44DD-B216-3402DD4EC539}" srcOrd="7" destOrd="0" presId="urn:microsoft.com/office/officeart/2005/8/layout/venn1"/>
    <dgm:cxn modelId="{4895230A-1469-4462-82E1-A1C6AC4CF3BE}" type="presParOf" srcId="{102AD6A4-2449-422A-AB8B-FC1CB973464C}" destId="{CAE329B5-14C4-4F70-B3F1-268866960196}" srcOrd="8" destOrd="0" presId="urn:microsoft.com/office/officeart/2005/8/layout/venn1"/>
    <dgm:cxn modelId="{4ED33506-7385-4056-9814-8666A347811B}" type="presParOf" srcId="{102AD6A4-2449-422A-AB8B-FC1CB973464C}" destId="{E21DAF47-3B80-4785-BA3C-283EAE64C5A6}" srcOrd="9" destOrd="0" presId="urn:microsoft.com/office/officeart/2005/8/layout/venn1"/>
    <dgm:cxn modelId="{C16369EC-8060-48A5-AB0B-80F6C3554632}" type="presParOf" srcId="{102AD6A4-2449-422A-AB8B-FC1CB973464C}" destId="{539B785F-7C8C-436D-A27A-5756D6345315}" srcOrd="10" destOrd="0" presId="urn:microsoft.com/office/officeart/2005/8/layout/venn1"/>
    <dgm:cxn modelId="{5803CAD1-5BE4-43FD-9C5F-03ABFD1C4AA3}" type="presParOf" srcId="{102AD6A4-2449-422A-AB8B-FC1CB973464C}" destId="{762F3A10-8D3A-4792-8E3F-49C3B7895F2F}" srcOrd="11" destOrd="0" presId="urn:microsoft.com/office/officeart/2005/8/layout/venn1"/>
    <dgm:cxn modelId="{18CDE84A-E7DD-4AD9-84FF-A5B02C746DBF}" type="presParOf" srcId="{102AD6A4-2449-422A-AB8B-FC1CB973464C}" destId="{E9B75E95-B6ED-4F33-A041-04C4116B4DDB}" srcOrd="12" destOrd="0" presId="urn:microsoft.com/office/officeart/2005/8/layout/venn1"/>
    <dgm:cxn modelId="{1934373E-F490-43AF-AEBE-616783ABA2E5}" type="presParOf" srcId="{102AD6A4-2449-422A-AB8B-FC1CB973464C}" destId="{ECAB9E76-D970-44A0-A036-B4C81FB9DB06}" srcOrd="1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99517B1-7DCA-4B35-84FA-188659D5DC5B}" type="doc">
      <dgm:prSet loTypeId="urn:microsoft.com/office/officeart/2005/8/layout/vList4#3" loCatId="list" qsTypeId="urn:microsoft.com/office/officeart/2005/8/quickstyle/simple1" qsCatId="simple" csTypeId="urn:microsoft.com/office/officeart/2005/8/colors/colorful5" csCatId="colorful" phldr="1"/>
      <dgm:spPr/>
      <dgm:t>
        <a:bodyPr/>
        <a:lstStyle/>
        <a:p>
          <a:endParaRPr lang="en-US"/>
        </a:p>
      </dgm:t>
    </dgm:pt>
    <dgm:pt modelId="{0010DF63-A783-4BAE-9661-A0DFF9002435}">
      <dgm:prSet phldrT="[Texto]" custT="1"/>
      <dgm:spPr/>
      <dgm:t>
        <a:bodyPr/>
        <a:lstStyle/>
        <a:p>
          <a:pPr algn="ctr"/>
          <a:r>
            <a:rPr lang="es-EC" sz="2000" b="1" dirty="0" smtClean="0"/>
            <a:t>           </a:t>
          </a:r>
          <a:r>
            <a:rPr lang="es-EC" sz="2400" b="1" dirty="0" smtClean="0"/>
            <a:t>Café filtrado al instante ´´Café Alto Cayetano´´</a:t>
          </a:r>
          <a:endParaRPr lang="en-US" sz="2400" dirty="0"/>
        </a:p>
      </dgm:t>
    </dgm:pt>
    <dgm:pt modelId="{B3E5F29F-D4C8-4617-A9E5-1F0AAE80AB85}" type="parTrans" cxnId="{3A9D0131-F2B8-47AD-8A0B-3A4FE7FA4D04}">
      <dgm:prSet/>
      <dgm:spPr/>
      <dgm:t>
        <a:bodyPr/>
        <a:lstStyle/>
        <a:p>
          <a:endParaRPr lang="en-US"/>
        </a:p>
      </dgm:t>
    </dgm:pt>
    <dgm:pt modelId="{613E092D-0E6A-4987-91F2-9F6E2FC3F335}" type="sibTrans" cxnId="{3A9D0131-F2B8-47AD-8A0B-3A4FE7FA4D04}">
      <dgm:prSet/>
      <dgm:spPr/>
      <dgm:t>
        <a:bodyPr/>
        <a:lstStyle/>
        <a:p>
          <a:endParaRPr lang="en-US"/>
        </a:p>
      </dgm:t>
    </dgm:pt>
    <dgm:pt modelId="{BA0E75FA-D444-48EA-97A2-BC2C8EB960FF}">
      <dgm:prSet custT="1"/>
      <dgm:spPr/>
      <dgm:t>
        <a:bodyPr/>
        <a:lstStyle/>
        <a:p>
          <a:r>
            <a:rPr lang="es-EC" sz="2400" b="1" dirty="0" smtClean="0"/>
            <a:t>                                      Café de Loja</a:t>
          </a:r>
          <a:endParaRPr lang="en-US" sz="2400" dirty="0"/>
        </a:p>
      </dgm:t>
    </dgm:pt>
    <dgm:pt modelId="{7B125487-7E14-4705-89FE-DC5E4A759521}" type="parTrans" cxnId="{183686E1-1631-45CE-8654-7BB3ADE3D55B}">
      <dgm:prSet/>
      <dgm:spPr/>
      <dgm:t>
        <a:bodyPr/>
        <a:lstStyle/>
        <a:p>
          <a:endParaRPr lang="en-US"/>
        </a:p>
      </dgm:t>
    </dgm:pt>
    <dgm:pt modelId="{59388936-A537-486A-8294-134CF8CEC42E}" type="sibTrans" cxnId="{183686E1-1631-45CE-8654-7BB3ADE3D55B}">
      <dgm:prSet/>
      <dgm:spPr/>
      <dgm:t>
        <a:bodyPr/>
        <a:lstStyle/>
        <a:p>
          <a:endParaRPr lang="en-US"/>
        </a:p>
      </dgm:t>
    </dgm:pt>
    <dgm:pt modelId="{2EDEB17A-E555-43C5-8372-B7EC3FD5913F}" type="pres">
      <dgm:prSet presAssocID="{899517B1-7DCA-4B35-84FA-188659D5DC5B}" presName="linear" presStyleCnt="0">
        <dgm:presLayoutVars>
          <dgm:dir/>
          <dgm:resizeHandles val="exact"/>
        </dgm:presLayoutVars>
      </dgm:prSet>
      <dgm:spPr/>
      <dgm:t>
        <a:bodyPr/>
        <a:lstStyle/>
        <a:p>
          <a:endParaRPr lang="en-US"/>
        </a:p>
      </dgm:t>
    </dgm:pt>
    <dgm:pt modelId="{A2AEB8BE-B2DB-4583-8CE9-5680B3601E2B}" type="pres">
      <dgm:prSet presAssocID="{0010DF63-A783-4BAE-9661-A0DFF9002435}" presName="comp" presStyleCnt="0"/>
      <dgm:spPr/>
      <dgm:t>
        <a:bodyPr/>
        <a:lstStyle/>
        <a:p>
          <a:endParaRPr lang="en-US"/>
        </a:p>
      </dgm:t>
    </dgm:pt>
    <dgm:pt modelId="{445D7491-A34B-4412-9A8E-ED6A4A9AACF8}" type="pres">
      <dgm:prSet presAssocID="{0010DF63-A783-4BAE-9661-A0DFF9002435}" presName="box" presStyleLbl="node1" presStyleIdx="0" presStyleCnt="2"/>
      <dgm:spPr/>
      <dgm:t>
        <a:bodyPr/>
        <a:lstStyle/>
        <a:p>
          <a:endParaRPr lang="en-US"/>
        </a:p>
      </dgm:t>
    </dgm:pt>
    <dgm:pt modelId="{D2E92755-BA8E-445F-827D-11D3C32086EF}" type="pres">
      <dgm:prSet presAssocID="{0010DF63-A783-4BAE-9661-A0DFF9002435}" presName="img" presStyleLbl="fgImgPlace1" presStyleIdx="0" presStyleCnt="2" custScaleX="170344" custLinFactNeighborX="16404" custLinFactNeighborY="1346"/>
      <dgm:spPr>
        <a:blipFill rotWithShape="0">
          <a:blip xmlns:r="http://schemas.openxmlformats.org/officeDocument/2006/relationships" r:embed="rId1"/>
          <a:stretch>
            <a:fillRect/>
          </a:stretch>
        </a:blipFill>
      </dgm:spPr>
      <dgm:t>
        <a:bodyPr/>
        <a:lstStyle/>
        <a:p>
          <a:endParaRPr lang="en-US"/>
        </a:p>
      </dgm:t>
    </dgm:pt>
    <dgm:pt modelId="{896BDBAE-D5C9-4999-A338-2CA56B00390C}" type="pres">
      <dgm:prSet presAssocID="{0010DF63-A783-4BAE-9661-A0DFF9002435}" presName="text" presStyleLbl="node1" presStyleIdx="0" presStyleCnt="2">
        <dgm:presLayoutVars>
          <dgm:bulletEnabled val="1"/>
        </dgm:presLayoutVars>
      </dgm:prSet>
      <dgm:spPr/>
      <dgm:t>
        <a:bodyPr/>
        <a:lstStyle/>
        <a:p>
          <a:endParaRPr lang="en-US"/>
        </a:p>
      </dgm:t>
    </dgm:pt>
    <dgm:pt modelId="{1940860D-424E-48DA-BD8A-25F19E4F59C9}" type="pres">
      <dgm:prSet presAssocID="{613E092D-0E6A-4987-91F2-9F6E2FC3F335}" presName="spacer" presStyleCnt="0"/>
      <dgm:spPr/>
      <dgm:t>
        <a:bodyPr/>
        <a:lstStyle/>
        <a:p>
          <a:endParaRPr lang="en-US"/>
        </a:p>
      </dgm:t>
    </dgm:pt>
    <dgm:pt modelId="{FD2A520F-073B-4E80-8D02-21BCE69320BC}" type="pres">
      <dgm:prSet presAssocID="{BA0E75FA-D444-48EA-97A2-BC2C8EB960FF}" presName="comp" presStyleCnt="0"/>
      <dgm:spPr/>
      <dgm:t>
        <a:bodyPr/>
        <a:lstStyle/>
        <a:p>
          <a:endParaRPr lang="en-US"/>
        </a:p>
      </dgm:t>
    </dgm:pt>
    <dgm:pt modelId="{1325C9D0-FB11-4C28-8B25-BFECE0D55867}" type="pres">
      <dgm:prSet presAssocID="{BA0E75FA-D444-48EA-97A2-BC2C8EB960FF}" presName="box" presStyleLbl="node1" presStyleIdx="1" presStyleCnt="2"/>
      <dgm:spPr/>
      <dgm:t>
        <a:bodyPr/>
        <a:lstStyle/>
        <a:p>
          <a:endParaRPr lang="en-US"/>
        </a:p>
      </dgm:t>
    </dgm:pt>
    <dgm:pt modelId="{9A31E126-DA1F-4A79-9FE6-5C38BCFAF4F1}" type="pres">
      <dgm:prSet presAssocID="{BA0E75FA-D444-48EA-97A2-BC2C8EB960FF}" presName="img" presStyleLbl="fgImgPlace1" presStyleIdx="1" presStyleCnt="2" custScaleX="172898" custLinFactNeighborX="16629" custLinFactNeighborY="-2307"/>
      <dgm:spPr>
        <a:blipFill rotWithShape="0">
          <a:blip xmlns:r="http://schemas.openxmlformats.org/officeDocument/2006/relationships" r:embed="rId2"/>
          <a:stretch>
            <a:fillRect/>
          </a:stretch>
        </a:blipFill>
      </dgm:spPr>
      <dgm:t>
        <a:bodyPr/>
        <a:lstStyle/>
        <a:p>
          <a:endParaRPr lang="en-US"/>
        </a:p>
      </dgm:t>
    </dgm:pt>
    <dgm:pt modelId="{A54D0E2C-56A0-4091-9696-358899C54255}" type="pres">
      <dgm:prSet presAssocID="{BA0E75FA-D444-48EA-97A2-BC2C8EB960FF}" presName="text" presStyleLbl="node1" presStyleIdx="1" presStyleCnt="2">
        <dgm:presLayoutVars>
          <dgm:bulletEnabled val="1"/>
        </dgm:presLayoutVars>
      </dgm:prSet>
      <dgm:spPr/>
      <dgm:t>
        <a:bodyPr/>
        <a:lstStyle/>
        <a:p>
          <a:endParaRPr lang="en-US"/>
        </a:p>
      </dgm:t>
    </dgm:pt>
  </dgm:ptLst>
  <dgm:cxnLst>
    <dgm:cxn modelId="{95E92BC7-06BD-4898-A993-7ACD3545D17A}" type="presOf" srcId="{899517B1-7DCA-4B35-84FA-188659D5DC5B}" destId="{2EDEB17A-E555-43C5-8372-B7EC3FD5913F}" srcOrd="0" destOrd="0" presId="urn:microsoft.com/office/officeart/2005/8/layout/vList4#3"/>
    <dgm:cxn modelId="{BF113D66-2930-4693-A825-35C0B4F95A12}" type="presOf" srcId="{0010DF63-A783-4BAE-9661-A0DFF9002435}" destId="{445D7491-A34B-4412-9A8E-ED6A4A9AACF8}" srcOrd="0" destOrd="0" presId="urn:microsoft.com/office/officeart/2005/8/layout/vList4#3"/>
    <dgm:cxn modelId="{9AC48232-0F6B-4E2B-B9E0-ADF4357D08FB}" type="presOf" srcId="{BA0E75FA-D444-48EA-97A2-BC2C8EB960FF}" destId="{A54D0E2C-56A0-4091-9696-358899C54255}" srcOrd="1" destOrd="0" presId="urn:microsoft.com/office/officeart/2005/8/layout/vList4#3"/>
    <dgm:cxn modelId="{EF9E97DB-F0AC-4620-B6C6-3E70223772BD}" type="presOf" srcId="{0010DF63-A783-4BAE-9661-A0DFF9002435}" destId="{896BDBAE-D5C9-4999-A338-2CA56B00390C}" srcOrd="1" destOrd="0" presId="urn:microsoft.com/office/officeart/2005/8/layout/vList4#3"/>
    <dgm:cxn modelId="{183686E1-1631-45CE-8654-7BB3ADE3D55B}" srcId="{899517B1-7DCA-4B35-84FA-188659D5DC5B}" destId="{BA0E75FA-D444-48EA-97A2-BC2C8EB960FF}" srcOrd="1" destOrd="0" parTransId="{7B125487-7E14-4705-89FE-DC5E4A759521}" sibTransId="{59388936-A537-486A-8294-134CF8CEC42E}"/>
    <dgm:cxn modelId="{3A9D0131-F2B8-47AD-8A0B-3A4FE7FA4D04}" srcId="{899517B1-7DCA-4B35-84FA-188659D5DC5B}" destId="{0010DF63-A783-4BAE-9661-A0DFF9002435}" srcOrd="0" destOrd="0" parTransId="{B3E5F29F-D4C8-4617-A9E5-1F0AAE80AB85}" sibTransId="{613E092D-0E6A-4987-91F2-9F6E2FC3F335}"/>
    <dgm:cxn modelId="{C16CB123-03A7-48CE-8DCA-F72F45E8B3CC}" type="presOf" srcId="{BA0E75FA-D444-48EA-97A2-BC2C8EB960FF}" destId="{1325C9D0-FB11-4C28-8B25-BFECE0D55867}" srcOrd="0" destOrd="0" presId="urn:microsoft.com/office/officeart/2005/8/layout/vList4#3"/>
    <dgm:cxn modelId="{514E23B5-E40C-437C-BF8D-28DCF6E4DF73}" type="presParOf" srcId="{2EDEB17A-E555-43C5-8372-B7EC3FD5913F}" destId="{A2AEB8BE-B2DB-4583-8CE9-5680B3601E2B}" srcOrd="0" destOrd="0" presId="urn:microsoft.com/office/officeart/2005/8/layout/vList4#3"/>
    <dgm:cxn modelId="{D13D9ABA-F53E-4B95-99B1-2BBCCA8C8999}" type="presParOf" srcId="{A2AEB8BE-B2DB-4583-8CE9-5680B3601E2B}" destId="{445D7491-A34B-4412-9A8E-ED6A4A9AACF8}" srcOrd="0" destOrd="0" presId="urn:microsoft.com/office/officeart/2005/8/layout/vList4#3"/>
    <dgm:cxn modelId="{52D2F729-594B-463A-9B2B-F8FEE1789BE1}" type="presParOf" srcId="{A2AEB8BE-B2DB-4583-8CE9-5680B3601E2B}" destId="{D2E92755-BA8E-445F-827D-11D3C32086EF}" srcOrd="1" destOrd="0" presId="urn:microsoft.com/office/officeart/2005/8/layout/vList4#3"/>
    <dgm:cxn modelId="{BE84A2A9-B4C1-4563-BC76-463D2A07BB42}" type="presParOf" srcId="{A2AEB8BE-B2DB-4583-8CE9-5680B3601E2B}" destId="{896BDBAE-D5C9-4999-A338-2CA56B00390C}" srcOrd="2" destOrd="0" presId="urn:microsoft.com/office/officeart/2005/8/layout/vList4#3"/>
    <dgm:cxn modelId="{E1B71285-ECCE-4A08-9A26-B7D7B86053F7}" type="presParOf" srcId="{2EDEB17A-E555-43C5-8372-B7EC3FD5913F}" destId="{1940860D-424E-48DA-BD8A-25F19E4F59C9}" srcOrd="1" destOrd="0" presId="urn:microsoft.com/office/officeart/2005/8/layout/vList4#3"/>
    <dgm:cxn modelId="{2CD7DD02-7186-4B8B-8238-C7EB93755D88}" type="presParOf" srcId="{2EDEB17A-E555-43C5-8372-B7EC3FD5913F}" destId="{FD2A520F-073B-4E80-8D02-21BCE69320BC}" srcOrd="2" destOrd="0" presId="urn:microsoft.com/office/officeart/2005/8/layout/vList4#3"/>
    <dgm:cxn modelId="{AFDA75EC-C06E-4766-8989-93DC36BC2DBB}" type="presParOf" srcId="{FD2A520F-073B-4E80-8D02-21BCE69320BC}" destId="{1325C9D0-FB11-4C28-8B25-BFECE0D55867}" srcOrd="0" destOrd="0" presId="urn:microsoft.com/office/officeart/2005/8/layout/vList4#3"/>
    <dgm:cxn modelId="{093C617C-4FA7-4B18-AAC5-D43CC5461CED}" type="presParOf" srcId="{FD2A520F-073B-4E80-8D02-21BCE69320BC}" destId="{9A31E126-DA1F-4A79-9FE6-5C38BCFAF4F1}" srcOrd="1" destOrd="0" presId="urn:microsoft.com/office/officeart/2005/8/layout/vList4#3"/>
    <dgm:cxn modelId="{C1018115-5851-4115-90BE-E21304D14A38}" type="presParOf" srcId="{FD2A520F-073B-4E80-8D02-21BCE69320BC}" destId="{A54D0E2C-56A0-4091-9696-358899C54255}" srcOrd="2" destOrd="0" presId="urn:microsoft.com/office/officeart/2005/8/layout/vList4#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A4B001C-BACB-4029-BAD6-E8F729210B6B}" type="doc">
      <dgm:prSet loTypeId="urn:microsoft.com/office/officeart/2005/8/layout/vList6" loCatId="list" qsTypeId="urn:microsoft.com/office/officeart/2005/8/quickstyle/simple1" qsCatId="simple" csTypeId="urn:microsoft.com/office/officeart/2005/8/colors/colorful5" csCatId="colorful" phldr="1"/>
      <dgm:spPr/>
      <dgm:t>
        <a:bodyPr/>
        <a:lstStyle/>
        <a:p>
          <a:endParaRPr lang="en-US"/>
        </a:p>
      </dgm:t>
    </dgm:pt>
    <dgm:pt modelId="{A4156C2B-7848-4A07-9295-EBB4DDE5493F}">
      <dgm:prSet phldrT="[Texto]" custT="1"/>
      <dgm:spPr/>
      <dgm:t>
        <a:bodyPr/>
        <a:lstStyle/>
        <a:p>
          <a:r>
            <a:rPr lang="es-EC" sz="3600" dirty="0" smtClean="0"/>
            <a:t>Potenciales clientes</a:t>
          </a:r>
          <a:endParaRPr lang="en-US" sz="3600" dirty="0"/>
        </a:p>
      </dgm:t>
    </dgm:pt>
    <dgm:pt modelId="{93161E93-C8E3-4378-BD20-A7640A561577}" type="parTrans" cxnId="{45D5F8BD-AFC7-4BC0-8C3A-18AA85DC7C9A}">
      <dgm:prSet/>
      <dgm:spPr/>
      <dgm:t>
        <a:bodyPr/>
        <a:lstStyle/>
        <a:p>
          <a:endParaRPr lang="en-US"/>
        </a:p>
      </dgm:t>
    </dgm:pt>
    <dgm:pt modelId="{CCBB5AE8-617B-4D24-A164-71EE2830DBE7}" type="sibTrans" cxnId="{45D5F8BD-AFC7-4BC0-8C3A-18AA85DC7C9A}">
      <dgm:prSet/>
      <dgm:spPr/>
      <dgm:t>
        <a:bodyPr/>
        <a:lstStyle/>
        <a:p>
          <a:endParaRPr lang="en-US"/>
        </a:p>
      </dgm:t>
    </dgm:pt>
    <dgm:pt modelId="{D7F34644-7AB3-46C4-AC10-115C37D148AE}">
      <dgm:prSet phldrT="[Texto]" custT="1"/>
      <dgm:spPr/>
      <dgm:t>
        <a:bodyPr/>
        <a:lstStyle/>
        <a:p>
          <a:r>
            <a:rPr lang="es-EC" sz="3600" dirty="0" smtClean="0"/>
            <a:t>Decisión de compra</a:t>
          </a:r>
          <a:endParaRPr lang="en-US" sz="3600" dirty="0"/>
        </a:p>
      </dgm:t>
    </dgm:pt>
    <dgm:pt modelId="{F79318F5-4AB8-4346-B67B-CFA660BAE147}" type="parTrans" cxnId="{F550CF35-D8E6-4833-9B98-89E52788BE2A}">
      <dgm:prSet/>
      <dgm:spPr/>
      <dgm:t>
        <a:bodyPr/>
        <a:lstStyle/>
        <a:p>
          <a:endParaRPr lang="en-US"/>
        </a:p>
      </dgm:t>
    </dgm:pt>
    <dgm:pt modelId="{920DF93D-D98C-43CE-AA67-BD1139E5C37C}" type="sibTrans" cxnId="{F550CF35-D8E6-4833-9B98-89E52788BE2A}">
      <dgm:prSet/>
      <dgm:spPr/>
      <dgm:t>
        <a:bodyPr/>
        <a:lstStyle/>
        <a:p>
          <a:endParaRPr lang="en-US"/>
        </a:p>
      </dgm:t>
    </dgm:pt>
    <dgm:pt modelId="{08BD2938-E5C3-4E99-A3FB-6852E5BC5349}">
      <dgm:prSet phldrT="[Texto]" custT="1"/>
      <dgm:spPr/>
      <dgm:t>
        <a:bodyPr/>
        <a:lstStyle/>
        <a:p>
          <a:pPr algn="just"/>
          <a:r>
            <a:rPr lang="es-ES" sz="2000" dirty="0" smtClean="0"/>
            <a:t>Serán aquellas personas de 20 años en adelante, es decir a los jóvenes, adultos y adultos mayores.</a:t>
          </a:r>
          <a:endParaRPr lang="en-US" sz="2000" dirty="0"/>
        </a:p>
      </dgm:t>
    </dgm:pt>
    <dgm:pt modelId="{17AF0F96-C104-403A-8373-D12D5C2649D0}" type="parTrans" cxnId="{35775B2A-C2FC-418B-82F3-DB2C185FBFBE}">
      <dgm:prSet/>
      <dgm:spPr/>
      <dgm:t>
        <a:bodyPr/>
        <a:lstStyle/>
        <a:p>
          <a:endParaRPr lang="en-US"/>
        </a:p>
      </dgm:t>
    </dgm:pt>
    <dgm:pt modelId="{B80D5A97-049C-49DB-88B2-EA3A61803C5E}" type="sibTrans" cxnId="{35775B2A-C2FC-418B-82F3-DB2C185FBFBE}">
      <dgm:prSet/>
      <dgm:spPr/>
      <dgm:t>
        <a:bodyPr/>
        <a:lstStyle/>
        <a:p>
          <a:endParaRPr lang="en-US"/>
        </a:p>
      </dgm:t>
    </dgm:pt>
    <dgm:pt modelId="{7CA11EEE-84B8-4943-A734-0E956199049B}">
      <dgm:prSet custT="1"/>
      <dgm:spPr/>
      <dgm:t>
        <a:bodyPr/>
        <a:lstStyle/>
        <a:p>
          <a:r>
            <a:rPr lang="es-EC" sz="1800" b="0" dirty="0" smtClean="0"/>
            <a:t>Nuestros clientes conocerán los aportes nutritivos .</a:t>
          </a:r>
          <a:endParaRPr lang="en-US" sz="1800" b="0" dirty="0"/>
        </a:p>
      </dgm:t>
    </dgm:pt>
    <dgm:pt modelId="{50352D96-EE32-48EC-94FA-17E7435BF36F}" type="parTrans" cxnId="{D5A8CDB2-9D98-418F-9C10-86BC2FCFCF64}">
      <dgm:prSet/>
      <dgm:spPr/>
      <dgm:t>
        <a:bodyPr/>
        <a:lstStyle/>
        <a:p>
          <a:endParaRPr lang="en-US"/>
        </a:p>
      </dgm:t>
    </dgm:pt>
    <dgm:pt modelId="{C90324C1-CF53-4C21-BDE5-4E5E1F3E2B89}" type="sibTrans" cxnId="{D5A8CDB2-9D98-418F-9C10-86BC2FCFCF64}">
      <dgm:prSet/>
      <dgm:spPr/>
      <dgm:t>
        <a:bodyPr/>
        <a:lstStyle/>
        <a:p>
          <a:endParaRPr lang="en-US"/>
        </a:p>
      </dgm:t>
    </dgm:pt>
    <dgm:pt modelId="{4755E220-2EBF-4FF3-A73F-2503EA707C80}">
      <dgm:prSet phldrT="[Texto]" custT="1"/>
      <dgm:spPr/>
      <dgm:t>
        <a:bodyPr/>
        <a:lstStyle/>
        <a:p>
          <a:pPr algn="just"/>
          <a:endParaRPr lang="en-US" sz="2000" dirty="0"/>
        </a:p>
      </dgm:t>
    </dgm:pt>
    <dgm:pt modelId="{F22D30F7-2C60-4129-8311-603D9E0722E2}" type="parTrans" cxnId="{26938650-724D-4EED-A30A-EF2692CEAC0C}">
      <dgm:prSet/>
      <dgm:spPr/>
    </dgm:pt>
    <dgm:pt modelId="{BE09B50A-DCC4-4176-9214-2B25D3C6E653}" type="sibTrans" cxnId="{26938650-724D-4EED-A30A-EF2692CEAC0C}">
      <dgm:prSet/>
      <dgm:spPr/>
    </dgm:pt>
    <dgm:pt modelId="{5D69D67E-54AB-42D9-92EF-E6493BC42247}">
      <dgm:prSet phldrT="[Texto]" custT="1"/>
      <dgm:spPr/>
      <dgm:t>
        <a:bodyPr/>
        <a:lstStyle/>
        <a:p>
          <a:r>
            <a:rPr lang="es-EC" sz="1800" dirty="0" smtClean="0"/>
            <a:t>Lo pueden consumir en el momento que ellos deseen.</a:t>
          </a:r>
          <a:endParaRPr lang="en-US" sz="1800" dirty="0"/>
        </a:p>
      </dgm:t>
    </dgm:pt>
    <dgm:pt modelId="{553DB134-50E7-4B80-BBA5-64FDA332F326}" type="parTrans" cxnId="{DB2E8173-2FF8-4333-89C8-3216F4529FDF}">
      <dgm:prSet/>
      <dgm:spPr/>
    </dgm:pt>
    <dgm:pt modelId="{059E4432-C002-41F5-8779-0194686C1A91}" type="sibTrans" cxnId="{DB2E8173-2FF8-4333-89C8-3216F4529FDF}">
      <dgm:prSet/>
      <dgm:spPr/>
    </dgm:pt>
    <dgm:pt modelId="{891CDEE8-6180-42F8-A45E-C8F881D39F4A}" type="pres">
      <dgm:prSet presAssocID="{9A4B001C-BACB-4029-BAD6-E8F729210B6B}" presName="Name0" presStyleCnt="0">
        <dgm:presLayoutVars>
          <dgm:dir/>
          <dgm:animLvl val="lvl"/>
          <dgm:resizeHandles/>
        </dgm:presLayoutVars>
      </dgm:prSet>
      <dgm:spPr/>
      <dgm:t>
        <a:bodyPr/>
        <a:lstStyle/>
        <a:p>
          <a:endParaRPr lang="en-US"/>
        </a:p>
      </dgm:t>
    </dgm:pt>
    <dgm:pt modelId="{B8772363-A43C-4CBB-B89E-3BC96BD62452}" type="pres">
      <dgm:prSet presAssocID="{A4156C2B-7848-4A07-9295-EBB4DDE5493F}" presName="linNode" presStyleCnt="0"/>
      <dgm:spPr/>
      <dgm:t>
        <a:bodyPr/>
        <a:lstStyle/>
        <a:p>
          <a:endParaRPr lang="en-US"/>
        </a:p>
      </dgm:t>
    </dgm:pt>
    <dgm:pt modelId="{140CDA67-F238-4BAC-81D3-15DDE2BBB012}" type="pres">
      <dgm:prSet presAssocID="{A4156C2B-7848-4A07-9295-EBB4DDE5493F}" presName="parentShp" presStyleLbl="node1" presStyleIdx="0" presStyleCnt="2">
        <dgm:presLayoutVars>
          <dgm:bulletEnabled val="1"/>
        </dgm:presLayoutVars>
      </dgm:prSet>
      <dgm:spPr/>
      <dgm:t>
        <a:bodyPr/>
        <a:lstStyle/>
        <a:p>
          <a:endParaRPr lang="en-US"/>
        </a:p>
      </dgm:t>
    </dgm:pt>
    <dgm:pt modelId="{EB75CBC8-C0F4-4804-9899-9DB89051610D}" type="pres">
      <dgm:prSet presAssocID="{A4156C2B-7848-4A07-9295-EBB4DDE5493F}" presName="childShp" presStyleLbl="bgAccFollowNode1" presStyleIdx="0" presStyleCnt="2">
        <dgm:presLayoutVars>
          <dgm:bulletEnabled val="1"/>
        </dgm:presLayoutVars>
      </dgm:prSet>
      <dgm:spPr/>
      <dgm:t>
        <a:bodyPr/>
        <a:lstStyle/>
        <a:p>
          <a:endParaRPr lang="en-US"/>
        </a:p>
      </dgm:t>
    </dgm:pt>
    <dgm:pt modelId="{53FB6503-280B-45ED-B80C-43D958FAD0B8}" type="pres">
      <dgm:prSet presAssocID="{CCBB5AE8-617B-4D24-A164-71EE2830DBE7}" presName="spacing" presStyleCnt="0"/>
      <dgm:spPr/>
      <dgm:t>
        <a:bodyPr/>
        <a:lstStyle/>
        <a:p>
          <a:endParaRPr lang="en-US"/>
        </a:p>
      </dgm:t>
    </dgm:pt>
    <dgm:pt modelId="{E277819E-606E-4C19-8936-61C1E54FA098}" type="pres">
      <dgm:prSet presAssocID="{D7F34644-7AB3-46C4-AC10-115C37D148AE}" presName="linNode" presStyleCnt="0"/>
      <dgm:spPr/>
      <dgm:t>
        <a:bodyPr/>
        <a:lstStyle/>
        <a:p>
          <a:endParaRPr lang="en-US"/>
        </a:p>
      </dgm:t>
    </dgm:pt>
    <dgm:pt modelId="{DA9F638A-9A1C-4D2E-9076-C32954762E62}" type="pres">
      <dgm:prSet presAssocID="{D7F34644-7AB3-46C4-AC10-115C37D148AE}" presName="parentShp" presStyleLbl="node1" presStyleIdx="1" presStyleCnt="2" custLinFactNeighborY="528">
        <dgm:presLayoutVars>
          <dgm:bulletEnabled val="1"/>
        </dgm:presLayoutVars>
      </dgm:prSet>
      <dgm:spPr/>
      <dgm:t>
        <a:bodyPr/>
        <a:lstStyle/>
        <a:p>
          <a:endParaRPr lang="en-US"/>
        </a:p>
      </dgm:t>
    </dgm:pt>
    <dgm:pt modelId="{B2901955-CBBE-45EF-B06A-D5E6236AC083}" type="pres">
      <dgm:prSet presAssocID="{D7F34644-7AB3-46C4-AC10-115C37D148AE}" presName="childShp" presStyleLbl="bgAccFollowNode1" presStyleIdx="1" presStyleCnt="2" custScaleY="94056">
        <dgm:presLayoutVars>
          <dgm:bulletEnabled val="1"/>
        </dgm:presLayoutVars>
      </dgm:prSet>
      <dgm:spPr/>
      <dgm:t>
        <a:bodyPr/>
        <a:lstStyle/>
        <a:p>
          <a:endParaRPr lang="en-US"/>
        </a:p>
      </dgm:t>
    </dgm:pt>
  </dgm:ptLst>
  <dgm:cxnLst>
    <dgm:cxn modelId="{DB2E8173-2FF8-4333-89C8-3216F4529FDF}" srcId="{D7F34644-7AB3-46C4-AC10-115C37D148AE}" destId="{5D69D67E-54AB-42D9-92EF-E6493BC42247}" srcOrd="0" destOrd="0" parTransId="{553DB134-50E7-4B80-BBA5-64FDA332F326}" sibTransId="{059E4432-C002-41F5-8779-0194686C1A91}"/>
    <dgm:cxn modelId="{26938650-724D-4EED-A30A-EF2692CEAC0C}" srcId="{A4156C2B-7848-4A07-9295-EBB4DDE5493F}" destId="{4755E220-2EBF-4FF3-A73F-2503EA707C80}" srcOrd="0" destOrd="0" parTransId="{F22D30F7-2C60-4129-8311-603D9E0722E2}" sibTransId="{BE09B50A-DCC4-4176-9214-2B25D3C6E653}"/>
    <dgm:cxn modelId="{99BC8EA4-5EC5-4526-B4E0-739463464268}" type="presOf" srcId="{08BD2938-E5C3-4E99-A3FB-6852E5BC5349}" destId="{EB75CBC8-C0F4-4804-9899-9DB89051610D}" srcOrd="0" destOrd="1" presId="urn:microsoft.com/office/officeart/2005/8/layout/vList6"/>
    <dgm:cxn modelId="{F550CF35-D8E6-4833-9B98-89E52788BE2A}" srcId="{9A4B001C-BACB-4029-BAD6-E8F729210B6B}" destId="{D7F34644-7AB3-46C4-AC10-115C37D148AE}" srcOrd="1" destOrd="0" parTransId="{F79318F5-4AB8-4346-B67B-CFA660BAE147}" sibTransId="{920DF93D-D98C-43CE-AA67-BD1139E5C37C}"/>
    <dgm:cxn modelId="{965B7EFC-B358-4526-96D0-6B2111FC66A6}" type="presOf" srcId="{A4156C2B-7848-4A07-9295-EBB4DDE5493F}" destId="{140CDA67-F238-4BAC-81D3-15DDE2BBB012}" srcOrd="0" destOrd="0" presId="urn:microsoft.com/office/officeart/2005/8/layout/vList6"/>
    <dgm:cxn modelId="{D5A8CDB2-9D98-418F-9C10-86BC2FCFCF64}" srcId="{D7F34644-7AB3-46C4-AC10-115C37D148AE}" destId="{7CA11EEE-84B8-4943-A734-0E956199049B}" srcOrd="1" destOrd="0" parTransId="{50352D96-EE32-48EC-94FA-17E7435BF36F}" sibTransId="{C90324C1-CF53-4C21-BDE5-4E5E1F3E2B89}"/>
    <dgm:cxn modelId="{84AAFFBA-4236-4D84-9D5D-2067FBBFEB64}" type="presOf" srcId="{7CA11EEE-84B8-4943-A734-0E956199049B}" destId="{B2901955-CBBE-45EF-B06A-D5E6236AC083}" srcOrd="0" destOrd="1" presId="urn:microsoft.com/office/officeart/2005/8/layout/vList6"/>
    <dgm:cxn modelId="{16AA0768-C09E-4FE3-AF7C-3DAB0710CE3C}" type="presOf" srcId="{D7F34644-7AB3-46C4-AC10-115C37D148AE}" destId="{DA9F638A-9A1C-4D2E-9076-C32954762E62}" srcOrd="0" destOrd="0" presId="urn:microsoft.com/office/officeart/2005/8/layout/vList6"/>
    <dgm:cxn modelId="{1FB53B15-E2DE-4DE9-80A5-4DF0EA774D0A}" type="presOf" srcId="{5D69D67E-54AB-42D9-92EF-E6493BC42247}" destId="{B2901955-CBBE-45EF-B06A-D5E6236AC083}" srcOrd="0" destOrd="0" presId="urn:microsoft.com/office/officeart/2005/8/layout/vList6"/>
    <dgm:cxn modelId="{45D5F8BD-AFC7-4BC0-8C3A-18AA85DC7C9A}" srcId="{9A4B001C-BACB-4029-BAD6-E8F729210B6B}" destId="{A4156C2B-7848-4A07-9295-EBB4DDE5493F}" srcOrd="0" destOrd="0" parTransId="{93161E93-C8E3-4378-BD20-A7640A561577}" sibTransId="{CCBB5AE8-617B-4D24-A164-71EE2830DBE7}"/>
    <dgm:cxn modelId="{F29BCD04-861B-4979-BB41-BC7AD0886193}" type="presOf" srcId="{9A4B001C-BACB-4029-BAD6-E8F729210B6B}" destId="{891CDEE8-6180-42F8-A45E-C8F881D39F4A}" srcOrd="0" destOrd="0" presId="urn:microsoft.com/office/officeart/2005/8/layout/vList6"/>
    <dgm:cxn modelId="{35775B2A-C2FC-418B-82F3-DB2C185FBFBE}" srcId="{A4156C2B-7848-4A07-9295-EBB4DDE5493F}" destId="{08BD2938-E5C3-4E99-A3FB-6852E5BC5349}" srcOrd="1" destOrd="0" parTransId="{17AF0F96-C104-403A-8373-D12D5C2649D0}" sibTransId="{B80D5A97-049C-49DB-88B2-EA3A61803C5E}"/>
    <dgm:cxn modelId="{F6B3D0A1-0496-4BA8-A236-90CE2A47E946}" type="presOf" srcId="{4755E220-2EBF-4FF3-A73F-2503EA707C80}" destId="{EB75CBC8-C0F4-4804-9899-9DB89051610D}" srcOrd="0" destOrd="0" presId="urn:microsoft.com/office/officeart/2005/8/layout/vList6"/>
    <dgm:cxn modelId="{ED671988-DD36-427D-8465-0F46532F0088}" type="presParOf" srcId="{891CDEE8-6180-42F8-A45E-C8F881D39F4A}" destId="{B8772363-A43C-4CBB-B89E-3BC96BD62452}" srcOrd="0" destOrd="0" presId="urn:microsoft.com/office/officeart/2005/8/layout/vList6"/>
    <dgm:cxn modelId="{1EFBB4B8-CBEA-480F-9739-7B521EFD17D2}" type="presParOf" srcId="{B8772363-A43C-4CBB-B89E-3BC96BD62452}" destId="{140CDA67-F238-4BAC-81D3-15DDE2BBB012}" srcOrd="0" destOrd="0" presId="urn:microsoft.com/office/officeart/2005/8/layout/vList6"/>
    <dgm:cxn modelId="{EF58A20B-25F2-425B-B616-53533A4776E4}" type="presParOf" srcId="{B8772363-A43C-4CBB-B89E-3BC96BD62452}" destId="{EB75CBC8-C0F4-4804-9899-9DB89051610D}" srcOrd="1" destOrd="0" presId="urn:microsoft.com/office/officeart/2005/8/layout/vList6"/>
    <dgm:cxn modelId="{761E2953-0990-43EB-AC9D-87BA6F40A8EC}" type="presParOf" srcId="{891CDEE8-6180-42F8-A45E-C8F881D39F4A}" destId="{53FB6503-280B-45ED-B80C-43D958FAD0B8}" srcOrd="1" destOrd="0" presId="urn:microsoft.com/office/officeart/2005/8/layout/vList6"/>
    <dgm:cxn modelId="{EDA38BEB-D3E6-4377-9B2B-8F1EF8C08A76}" type="presParOf" srcId="{891CDEE8-6180-42F8-A45E-C8F881D39F4A}" destId="{E277819E-606E-4C19-8936-61C1E54FA098}" srcOrd="2" destOrd="0" presId="urn:microsoft.com/office/officeart/2005/8/layout/vList6"/>
    <dgm:cxn modelId="{0C2788EE-7189-457A-88FA-2AEC4038CB17}" type="presParOf" srcId="{E277819E-606E-4C19-8936-61C1E54FA098}" destId="{DA9F638A-9A1C-4D2E-9076-C32954762E62}" srcOrd="0" destOrd="0" presId="urn:microsoft.com/office/officeart/2005/8/layout/vList6"/>
    <dgm:cxn modelId="{395F0262-8202-4FD5-AF8D-7395935B6A8E}" type="presParOf" srcId="{E277819E-606E-4C19-8936-61C1E54FA098}" destId="{B2901955-CBBE-45EF-B06A-D5E6236AC083}"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868B9E2-1D59-4658-BF3F-A7CBF9E6CD29}"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C3BB402C-B2CC-46A9-8475-F114B3EB2C41}">
      <dgm:prSet/>
      <dgm:spPr/>
      <dgm:t>
        <a:bodyPr/>
        <a:lstStyle/>
        <a:p>
          <a:r>
            <a:rPr lang="es-ES" b="1" cap="all" baseline="0" dirty="0" smtClean="0"/>
            <a:t>Estimación por rango de edades</a:t>
          </a:r>
          <a:endParaRPr lang="en-US" cap="all" baseline="0" dirty="0"/>
        </a:p>
      </dgm:t>
    </dgm:pt>
    <dgm:pt modelId="{85C71930-EFB4-4192-8243-A79A986BD42C}" type="parTrans" cxnId="{6506A9DD-CDF1-4378-BCAD-8132DA18F60A}">
      <dgm:prSet/>
      <dgm:spPr/>
      <dgm:t>
        <a:bodyPr/>
        <a:lstStyle/>
        <a:p>
          <a:endParaRPr lang="en-US"/>
        </a:p>
      </dgm:t>
    </dgm:pt>
    <dgm:pt modelId="{DD4FD510-70E8-4121-BD4E-976B3BED247F}" type="sibTrans" cxnId="{6506A9DD-CDF1-4378-BCAD-8132DA18F60A}">
      <dgm:prSet/>
      <dgm:spPr/>
      <dgm:t>
        <a:bodyPr/>
        <a:lstStyle/>
        <a:p>
          <a:endParaRPr lang="en-US"/>
        </a:p>
      </dgm:t>
    </dgm:pt>
    <dgm:pt modelId="{5062EF01-7634-4089-AAE2-64CEB4EA8F45}" type="pres">
      <dgm:prSet presAssocID="{F868B9E2-1D59-4658-BF3F-A7CBF9E6CD29}" presName="Name0" presStyleCnt="0">
        <dgm:presLayoutVars>
          <dgm:dir/>
          <dgm:animLvl val="lvl"/>
          <dgm:resizeHandles/>
        </dgm:presLayoutVars>
      </dgm:prSet>
      <dgm:spPr/>
      <dgm:t>
        <a:bodyPr/>
        <a:lstStyle/>
        <a:p>
          <a:endParaRPr lang="en-US"/>
        </a:p>
      </dgm:t>
    </dgm:pt>
    <dgm:pt modelId="{B9D39AC0-5E17-465F-B376-790FFF64590E}" type="pres">
      <dgm:prSet presAssocID="{C3BB402C-B2CC-46A9-8475-F114B3EB2C41}" presName="linNode" presStyleCnt="0"/>
      <dgm:spPr/>
    </dgm:pt>
    <dgm:pt modelId="{5DA74825-CF9C-4EAE-AE9B-06140F32FA2E}" type="pres">
      <dgm:prSet presAssocID="{C3BB402C-B2CC-46A9-8475-F114B3EB2C41}" presName="parentShp" presStyleLbl="node1" presStyleIdx="0" presStyleCnt="1" custScaleX="93361" custScaleY="50781">
        <dgm:presLayoutVars>
          <dgm:bulletEnabled val="1"/>
        </dgm:presLayoutVars>
      </dgm:prSet>
      <dgm:spPr/>
      <dgm:t>
        <a:bodyPr/>
        <a:lstStyle/>
        <a:p>
          <a:endParaRPr lang="en-US"/>
        </a:p>
      </dgm:t>
    </dgm:pt>
    <dgm:pt modelId="{47005059-6BCC-4A5B-A064-A6701E5737D5}" type="pres">
      <dgm:prSet presAssocID="{C3BB402C-B2CC-46A9-8475-F114B3EB2C41}" presName="childShp" presStyleLbl="bgAccFollowNode1" presStyleIdx="0" presStyleCnt="1" custScaleX="50522" custScaleY="26563" custLinFactNeighborX="7096">
        <dgm:presLayoutVars>
          <dgm:bulletEnabled val="1"/>
        </dgm:presLayoutVars>
      </dgm:prSet>
      <dgm:spPr/>
      <dgm:t>
        <a:bodyPr/>
        <a:lstStyle/>
        <a:p>
          <a:endParaRPr lang="en-US"/>
        </a:p>
      </dgm:t>
    </dgm:pt>
  </dgm:ptLst>
  <dgm:cxnLst>
    <dgm:cxn modelId="{6506A9DD-CDF1-4378-BCAD-8132DA18F60A}" srcId="{F868B9E2-1D59-4658-BF3F-A7CBF9E6CD29}" destId="{C3BB402C-B2CC-46A9-8475-F114B3EB2C41}" srcOrd="0" destOrd="0" parTransId="{85C71930-EFB4-4192-8243-A79A986BD42C}" sibTransId="{DD4FD510-70E8-4121-BD4E-976B3BED247F}"/>
    <dgm:cxn modelId="{1C835163-F5B2-45AC-9157-0D6F2F569CC9}" type="presOf" srcId="{F868B9E2-1D59-4658-BF3F-A7CBF9E6CD29}" destId="{5062EF01-7634-4089-AAE2-64CEB4EA8F45}" srcOrd="0" destOrd="0" presId="urn:microsoft.com/office/officeart/2005/8/layout/vList6"/>
    <dgm:cxn modelId="{08FA5D8D-B046-45D7-A19F-24975CC850C7}" type="presOf" srcId="{C3BB402C-B2CC-46A9-8475-F114B3EB2C41}" destId="{5DA74825-CF9C-4EAE-AE9B-06140F32FA2E}" srcOrd="0" destOrd="0" presId="urn:microsoft.com/office/officeart/2005/8/layout/vList6"/>
    <dgm:cxn modelId="{A6752ED3-6A73-4FAC-8B14-490D96C195F5}" type="presParOf" srcId="{5062EF01-7634-4089-AAE2-64CEB4EA8F45}" destId="{B9D39AC0-5E17-465F-B376-790FFF64590E}" srcOrd="0" destOrd="0" presId="urn:microsoft.com/office/officeart/2005/8/layout/vList6"/>
    <dgm:cxn modelId="{981999AA-CE75-4446-BAF5-7BC56A1B4120}" type="presParOf" srcId="{B9D39AC0-5E17-465F-B376-790FFF64590E}" destId="{5DA74825-CF9C-4EAE-AE9B-06140F32FA2E}" srcOrd="0" destOrd="0" presId="urn:microsoft.com/office/officeart/2005/8/layout/vList6"/>
    <dgm:cxn modelId="{FDEC33DA-CB24-44EE-9B6D-66F77FA04291}" type="presParOf" srcId="{B9D39AC0-5E17-465F-B376-790FFF64590E}" destId="{47005059-6BCC-4A5B-A064-A6701E5737D5}"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5FB8B9-DD55-419F-990A-690A28761321}">
      <dsp:nvSpPr>
        <dsp:cNvPr id="0" name=""/>
        <dsp:cNvSpPr/>
      </dsp:nvSpPr>
      <dsp:spPr>
        <a:xfrm rot="10800000">
          <a:off x="1560861" y="3357"/>
          <a:ext cx="5472684" cy="729613"/>
        </a:xfrm>
        <a:prstGeom prst="homePlate">
          <a:avLst/>
        </a:prstGeom>
        <a:solidFill>
          <a:schemeClr val="accent6">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21739" tIns="68580" rIns="128016" bIns="68580" numCol="1" spcCol="1270" anchor="ctr" anchorCtr="0">
          <a:noAutofit/>
        </a:bodyPr>
        <a:lstStyle/>
        <a:p>
          <a:pPr lvl="0" algn="ctr" defTabSz="800100" rtl="0">
            <a:lnSpc>
              <a:spcPct val="90000"/>
            </a:lnSpc>
            <a:spcBef>
              <a:spcPct val="0"/>
            </a:spcBef>
            <a:spcAft>
              <a:spcPct val="35000"/>
            </a:spcAft>
          </a:pPr>
          <a:r>
            <a:rPr lang="es-EC" sz="1800" b="1" i="0" kern="1200" dirty="0" smtClean="0">
              <a:solidFill>
                <a:schemeClr val="tx1"/>
              </a:solidFill>
              <a:latin typeface="Arial" pitchFamily="34" charset="0"/>
              <a:cs typeface="Arial" pitchFamily="34" charset="0"/>
            </a:rPr>
            <a:t>Oportunidad del negocio.</a:t>
          </a:r>
          <a:endParaRPr lang="es-ES" sz="1800" b="1" i="0" kern="1200" dirty="0">
            <a:solidFill>
              <a:schemeClr val="tx1"/>
            </a:solidFill>
            <a:latin typeface="Arial" pitchFamily="34" charset="0"/>
            <a:cs typeface="Arial" pitchFamily="34" charset="0"/>
          </a:endParaRPr>
        </a:p>
      </dsp:txBody>
      <dsp:txXfrm rot="10800000">
        <a:off x="1743264" y="3357"/>
        <a:ext cx="5290281" cy="729613"/>
      </dsp:txXfrm>
    </dsp:sp>
    <dsp:sp modelId="{5700505A-160E-4837-ABC3-6A306F5FA284}">
      <dsp:nvSpPr>
        <dsp:cNvPr id="0" name=""/>
        <dsp:cNvSpPr/>
      </dsp:nvSpPr>
      <dsp:spPr>
        <a:xfrm>
          <a:off x="1196054" y="3357"/>
          <a:ext cx="729613" cy="729613"/>
        </a:xfrm>
        <a:prstGeom prst="ellipse">
          <a:avLst/>
        </a:prstGeom>
        <a:blipFill rotWithShape="0">
          <a:blip xmlns:r="http://schemas.openxmlformats.org/officeDocument/2006/relationships" r:embed="rId1"/>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594B7C15-52E3-41EE-90B6-12551880BA00}">
      <dsp:nvSpPr>
        <dsp:cNvPr id="0" name=""/>
        <dsp:cNvSpPr/>
      </dsp:nvSpPr>
      <dsp:spPr>
        <a:xfrm rot="10800000">
          <a:off x="1560861" y="950766"/>
          <a:ext cx="5472684" cy="729613"/>
        </a:xfrm>
        <a:prstGeom prst="homePlate">
          <a:avLst/>
        </a:prstGeom>
        <a:solidFill>
          <a:schemeClr val="accent6">
            <a:shade val="80000"/>
            <a:hueOff val="-95423"/>
            <a:satOff val="4252"/>
            <a:lumOff val="594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21739" tIns="68580" rIns="128016" bIns="68580" numCol="1" spcCol="1270" anchor="ctr" anchorCtr="0">
          <a:noAutofit/>
        </a:bodyPr>
        <a:lstStyle/>
        <a:p>
          <a:pPr lvl="0" algn="ctr" defTabSz="800100" rtl="0">
            <a:lnSpc>
              <a:spcPct val="90000"/>
            </a:lnSpc>
            <a:spcBef>
              <a:spcPct val="0"/>
            </a:spcBef>
            <a:spcAft>
              <a:spcPct val="35000"/>
            </a:spcAft>
          </a:pPr>
          <a:r>
            <a:rPr lang="es-EC" sz="1800" b="1" i="0" kern="1200" dirty="0" smtClean="0">
              <a:solidFill>
                <a:schemeClr val="tx1"/>
              </a:solidFill>
              <a:latin typeface="Arial" pitchFamily="34" charset="0"/>
              <a:cs typeface="Arial" pitchFamily="34" charset="0"/>
            </a:rPr>
            <a:t>Innovador en el país.</a:t>
          </a:r>
          <a:endParaRPr lang="es-ES" sz="1800" b="1" i="0" kern="1200" dirty="0">
            <a:solidFill>
              <a:schemeClr val="tx1"/>
            </a:solidFill>
            <a:latin typeface="Arial" pitchFamily="34" charset="0"/>
            <a:cs typeface="Arial" pitchFamily="34" charset="0"/>
          </a:endParaRPr>
        </a:p>
      </dsp:txBody>
      <dsp:txXfrm rot="10800000">
        <a:off x="1743264" y="950766"/>
        <a:ext cx="5290281" cy="729613"/>
      </dsp:txXfrm>
    </dsp:sp>
    <dsp:sp modelId="{C495300B-42C5-4952-B4CE-C7A2D6E59873}">
      <dsp:nvSpPr>
        <dsp:cNvPr id="0" name=""/>
        <dsp:cNvSpPr/>
      </dsp:nvSpPr>
      <dsp:spPr>
        <a:xfrm>
          <a:off x="1196054" y="950766"/>
          <a:ext cx="729613" cy="729613"/>
        </a:xfrm>
        <a:prstGeom prst="ellipse">
          <a:avLst/>
        </a:prstGeom>
        <a:blipFill rotWithShape="0">
          <a:blip xmlns:r="http://schemas.openxmlformats.org/officeDocument/2006/relationships" r:embed="rId2"/>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A3677281-636A-49A6-9808-9ABFF79A0FE9}">
      <dsp:nvSpPr>
        <dsp:cNvPr id="0" name=""/>
        <dsp:cNvSpPr/>
      </dsp:nvSpPr>
      <dsp:spPr>
        <a:xfrm rot="10800000">
          <a:off x="1560861" y="1898174"/>
          <a:ext cx="5472684" cy="729613"/>
        </a:xfrm>
        <a:prstGeom prst="homePlate">
          <a:avLst/>
        </a:prstGeom>
        <a:solidFill>
          <a:schemeClr val="accent6">
            <a:shade val="80000"/>
            <a:hueOff val="-190846"/>
            <a:satOff val="8505"/>
            <a:lumOff val="1188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21739" tIns="68580" rIns="128016" bIns="68580" numCol="1" spcCol="1270" anchor="ctr" anchorCtr="0">
          <a:noAutofit/>
        </a:bodyPr>
        <a:lstStyle/>
        <a:p>
          <a:pPr lvl="0" algn="ctr" defTabSz="800100" rtl="0">
            <a:lnSpc>
              <a:spcPct val="90000"/>
            </a:lnSpc>
            <a:spcBef>
              <a:spcPct val="0"/>
            </a:spcBef>
            <a:spcAft>
              <a:spcPct val="35000"/>
            </a:spcAft>
          </a:pPr>
          <a:r>
            <a:rPr lang="es-EC" sz="1800" b="1" i="0" kern="1200" dirty="0" smtClean="0">
              <a:solidFill>
                <a:schemeClr val="tx1"/>
              </a:solidFill>
              <a:latin typeface="Arial" pitchFamily="34" charset="0"/>
              <a:cs typeface="Arial" pitchFamily="34" charset="0"/>
            </a:rPr>
            <a:t>Múltiples beneficios para la salud.</a:t>
          </a:r>
          <a:endParaRPr lang="es-ES" sz="1800" b="1" i="0" kern="1200" dirty="0">
            <a:solidFill>
              <a:schemeClr val="tx1"/>
            </a:solidFill>
            <a:latin typeface="Arial" pitchFamily="34" charset="0"/>
            <a:cs typeface="Arial" pitchFamily="34" charset="0"/>
          </a:endParaRPr>
        </a:p>
      </dsp:txBody>
      <dsp:txXfrm rot="10800000">
        <a:off x="1743264" y="1898174"/>
        <a:ext cx="5290281" cy="729613"/>
      </dsp:txXfrm>
    </dsp:sp>
    <dsp:sp modelId="{2E38D988-186C-428A-9C15-BD39F02AC951}">
      <dsp:nvSpPr>
        <dsp:cNvPr id="0" name=""/>
        <dsp:cNvSpPr/>
      </dsp:nvSpPr>
      <dsp:spPr>
        <a:xfrm>
          <a:off x="1196054" y="1898174"/>
          <a:ext cx="729613" cy="729613"/>
        </a:xfrm>
        <a:prstGeom prst="ellipse">
          <a:avLst/>
        </a:prstGeom>
        <a:blipFill rotWithShape="0">
          <a:blip xmlns:r="http://schemas.openxmlformats.org/officeDocument/2006/relationships" r:embed="rId3"/>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F422B76E-8FC9-4DB1-BEC8-115CD3D5FFEB}">
      <dsp:nvSpPr>
        <dsp:cNvPr id="0" name=""/>
        <dsp:cNvSpPr/>
      </dsp:nvSpPr>
      <dsp:spPr>
        <a:xfrm rot="10800000">
          <a:off x="1560861" y="2845583"/>
          <a:ext cx="5472684" cy="729613"/>
        </a:xfrm>
        <a:prstGeom prst="homePlate">
          <a:avLst/>
        </a:prstGeom>
        <a:solidFill>
          <a:schemeClr val="accent6">
            <a:shade val="80000"/>
            <a:hueOff val="-286269"/>
            <a:satOff val="12757"/>
            <a:lumOff val="1783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21739" tIns="68580" rIns="128016" bIns="68580" numCol="1" spcCol="1270" anchor="ctr" anchorCtr="0">
          <a:noAutofit/>
        </a:bodyPr>
        <a:lstStyle/>
        <a:p>
          <a:pPr lvl="0" algn="ctr" defTabSz="800100" rtl="0">
            <a:lnSpc>
              <a:spcPct val="90000"/>
            </a:lnSpc>
            <a:spcBef>
              <a:spcPct val="0"/>
            </a:spcBef>
            <a:spcAft>
              <a:spcPct val="35000"/>
            </a:spcAft>
          </a:pPr>
          <a:r>
            <a:rPr lang="es-ES" sz="1800" b="1" i="0" kern="1200" dirty="0" smtClean="0">
              <a:solidFill>
                <a:schemeClr val="tx1"/>
              </a:solidFill>
              <a:latin typeface="Arial" pitchFamily="34" charset="0"/>
              <a:cs typeface="Arial" pitchFamily="34" charset="0"/>
            </a:rPr>
            <a:t>Existe una alta demanda de café.</a:t>
          </a:r>
          <a:endParaRPr lang="es-ES" sz="1800" b="1" i="0" kern="1200" dirty="0">
            <a:solidFill>
              <a:schemeClr val="tx1"/>
            </a:solidFill>
            <a:latin typeface="Arial" pitchFamily="34" charset="0"/>
            <a:cs typeface="Arial" pitchFamily="34" charset="0"/>
          </a:endParaRPr>
        </a:p>
      </dsp:txBody>
      <dsp:txXfrm rot="10800000">
        <a:off x="1743264" y="2845583"/>
        <a:ext cx="5290281" cy="729613"/>
      </dsp:txXfrm>
    </dsp:sp>
    <dsp:sp modelId="{A18701D6-2E2A-4429-AA3C-C6F034B9C558}">
      <dsp:nvSpPr>
        <dsp:cNvPr id="0" name=""/>
        <dsp:cNvSpPr/>
      </dsp:nvSpPr>
      <dsp:spPr>
        <a:xfrm>
          <a:off x="1196054" y="2845583"/>
          <a:ext cx="729613" cy="729613"/>
        </a:xfrm>
        <a:prstGeom prst="ellipse">
          <a:avLst/>
        </a:prstGeom>
        <a:blipFill rotWithShape="0">
          <a:blip xmlns:r="http://schemas.openxmlformats.org/officeDocument/2006/relationships" r:embed="rId4"/>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A1662258-A564-442C-B819-759D6B5D6D90}">
      <dsp:nvSpPr>
        <dsp:cNvPr id="0" name=""/>
        <dsp:cNvSpPr/>
      </dsp:nvSpPr>
      <dsp:spPr>
        <a:xfrm rot="10800000">
          <a:off x="1560861" y="3792991"/>
          <a:ext cx="5472684" cy="729613"/>
        </a:xfrm>
        <a:prstGeom prst="homePlate">
          <a:avLst/>
        </a:prstGeom>
        <a:solidFill>
          <a:schemeClr val="accent6">
            <a:shade val="80000"/>
            <a:hueOff val="-381692"/>
            <a:satOff val="17009"/>
            <a:lumOff val="2377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21739" tIns="68580" rIns="128016" bIns="68580" numCol="1" spcCol="1270" anchor="ctr" anchorCtr="0">
          <a:noAutofit/>
        </a:bodyPr>
        <a:lstStyle/>
        <a:p>
          <a:pPr lvl="0" algn="ctr" defTabSz="800100" rtl="0">
            <a:lnSpc>
              <a:spcPct val="90000"/>
            </a:lnSpc>
            <a:spcBef>
              <a:spcPct val="0"/>
            </a:spcBef>
            <a:spcAft>
              <a:spcPct val="35000"/>
            </a:spcAft>
          </a:pPr>
          <a:r>
            <a:rPr lang="es-ES" sz="1800" b="1" i="0" kern="1200" dirty="0" smtClean="0">
              <a:solidFill>
                <a:schemeClr val="tx1"/>
              </a:solidFill>
              <a:latin typeface="Arial" pitchFamily="34" charset="0"/>
              <a:cs typeface="Arial" pitchFamily="34" charset="0"/>
            </a:rPr>
            <a:t>Facilidad de prepararlo.</a:t>
          </a:r>
          <a:endParaRPr lang="es-ES" sz="1800" b="1" i="0" kern="1200" dirty="0">
            <a:solidFill>
              <a:schemeClr val="tx1"/>
            </a:solidFill>
            <a:latin typeface="Arial" pitchFamily="34" charset="0"/>
            <a:cs typeface="Arial" pitchFamily="34" charset="0"/>
          </a:endParaRPr>
        </a:p>
      </dsp:txBody>
      <dsp:txXfrm rot="10800000">
        <a:off x="1743264" y="3792991"/>
        <a:ext cx="5290281" cy="729613"/>
      </dsp:txXfrm>
    </dsp:sp>
    <dsp:sp modelId="{C350027A-AC7E-44C1-A57A-5AA398F0459E}">
      <dsp:nvSpPr>
        <dsp:cNvPr id="0" name=""/>
        <dsp:cNvSpPr/>
      </dsp:nvSpPr>
      <dsp:spPr>
        <a:xfrm>
          <a:off x="1196054" y="3792991"/>
          <a:ext cx="729613" cy="729613"/>
        </a:xfrm>
        <a:prstGeom prst="ellipse">
          <a:avLst/>
        </a:prstGeom>
        <a:blipFill rotWithShape="0">
          <a:blip xmlns:r="http://schemas.openxmlformats.org/officeDocument/2006/relationships" r:embed="rId5"/>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1A6ED8-DC95-4C42-85E5-2CE6B60146CE}">
      <dsp:nvSpPr>
        <dsp:cNvPr id="0" name=""/>
        <dsp:cNvSpPr/>
      </dsp:nvSpPr>
      <dsp:spPr>
        <a:xfrm>
          <a:off x="1982" y="0"/>
          <a:ext cx="2077544" cy="462560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s-ES" sz="1600" b="1" kern="1200" dirty="0" smtClean="0">
              <a:latin typeface="Arial" pitchFamily="34" charset="0"/>
              <a:cs typeface="Arial" pitchFamily="34" charset="0"/>
            </a:rPr>
            <a:t>Obtener retornos positivos de la inversión.</a:t>
          </a:r>
          <a:endParaRPr lang="es-EC" sz="1600" b="1" kern="1200" dirty="0">
            <a:latin typeface="Arial" pitchFamily="34" charset="0"/>
            <a:cs typeface="Arial" pitchFamily="34" charset="0"/>
          </a:endParaRPr>
        </a:p>
      </dsp:txBody>
      <dsp:txXfrm>
        <a:off x="1982" y="1850243"/>
        <a:ext cx="2077544" cy="1850243"/>
      </dsp:txXfrm>
    </dsp:sp>
    <dsp:sp modelId="{D5D2DFC4-B5A5-499B-93BB-5B6F9DF400EC}">
      <dsp:nvSpPr>
        <dsp:cNvPr id="0" name=""/>
        <dsp:cNvSpPr/>
      </dsp:nvSpPr>
      <dsp:spPr>
        <a:xfrm>
          <a:off x="270590" y="277536"/>
          <a:ext cx="1540327" cy="1540327"/>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038824-0CF8-4765-8386-50B0377E6C33}">
      <dsp:nvSpPr>
        <dsp:cNvPr id="0" name=""/>
        <dsp:cNvSpPr/>
      </dsp:nvSpPr>
      <dsp:spPr>
        <a:xfrm>
          <a:off x="2141853" y="0"/>
          <a:ext cx="2077544" cy="462560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s-ES" sz="1600" b="1" kern="1200" dirty="0" smtClean="0">
              <a:latin typeface="Arial" pitchFamily="34" charset="0"/>
              <a:cs typeface="Arial" pitchFamily="34" charset="0"/>
            </a:rPr>
            <a:t>Ofrecer un  producto de alta calidad de acuerdo a las estrictas normas de calidad existentes .</a:t>
          </a:r>
          <a:endParaRPr lang="es-EC" sz="1600" b="1" kern="1200" dirty="0">
            <a:latin typeface="Arial" pitchFamily="34" charset="0"/>
            <a:cs typeface="Arial" pitchFamily="34" charset="0"/>
          </a:endParaRPr>
        </a:p>
      </dsp:txBody>
      <dsp:txXfrm>
        <a:off x="2141853" y="1850243"/>
        <a:ext cx="2077544" cy="1850243"/>
      </dsp:txXfrm>
    </dsp:sp>
    <dsp:sp modelId="{6E6683AB-C890-4701-B875-8AE6CC98866C}">
      <dsp:nvSpPr>
        <dsp:cNvPr id="0" name=""/>
        <dsp:cNvSpPr/>
      </dsp:nvSpPr>
      <dsp:spPr>
        <a:xfrm>
          <a:off x="2410461" y="277536"/>
          <a:ext cx="1540327" cy="1540327"/>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E6CA58-9AD6-4CB4-AC39-1701D8D63F58}">
      <dsp:nvSpPr>
        <dsp:cNvPr id="0" name=""/>
        <dsp:cNvSpPr/>
      </dsp:nvSpPr>
      <dsp:spPr>
        <a:xfrm>
          <a:off x="4281724" y="0"/>
          <a:ext cx="2077544" cy="462560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s-ES" sz="1600" b="1" kern="1200" dirty="0" smtClean="0">
              <a:latin typeface="Arial" pitchFamily="34" charset="0"/>
              <a:cs typeface="Arial" pitchFamily="34" charset="0"/>
            </a:rPr>
            <a:t>Generar nuevas fuentes de empleo para el país.</a:t>
          </a:r>
          <a:endParaRPr lang="es-EC" sz="1600" b="1" kern="1200" dirty="0">
            <a:latin typeface="Arial" pitchFamily="34" charset="0"/>
            <a:cs typeface="Arial" pitchFamily="34" charset="0"/>
          </a:endParaRPr>
        </a:p>
      </dsp:txBody>
      <dsp:txXfrm>
        <a:off x="4281724" y="1850243"/>
        <a:ext cx="2077544" cy="1850243"/>
      </dsp:txXfrm>
    </dsp:sp>
    <dsp:sp modelId="{7804202E-8DD2-4E8E-BEA5-937B31B82525}">
      <dsp:nvSpPr>
        <dsp:cNvPr id="0" name=""/>
        <dsp:cNvSpPr/>
      </dsp:nvSpPr>
      <dsp:spPr>
        <a:xfrm>
          <a:off x="4550333" y="277536"/>
          <a:ext cx="1540327" cy="1540327"/>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68D0FE-A63F-47AF-A61F-9483BEE628FB}">
      <dsp:nvSpPr>
        <dsp:cNvPr id="0" name=""/>
        <dsp:cNvSpPr/>
      </dsp:nvSpPr>
      <dsp:spPr>
        <a:xfrm>
          <a:off x="6423578" y="0"/>
          <a:ext cx="2077544" cy="462560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s-ES" sz="1600" b="1" kern="1200" dirty="0" smtClean="0">
              <a:latin typeface="Arial" pitchFamily="34" charset="0"/>
              <a:cs typeface="Arial" pitchFamily="34" charset="0"/>
            </a:rPr>
            <a:t>Realizar un estudio para saber cuan satisfactorio es la entrada de un nuevo producto e innovadora presentación de café </a:t>
          </a:r>
          <a:r>
            <a:rPr lang="es-ES" sz="1600" b="1" kern="1200" dirty="0" err="1" smtClean="0">
              <a:latin typeface="Arial" pitchFamily="34" charset="0"/>
              <a:cs typeface="Arial" pitchFamily="34" charset="0"/>
            </a:rPr>
            <a:t>zarumeño</a:t>
          </a:r>
          <a:r>
            <a:rPr lang="es-ES" sz="1600" b="1" kern="1200" smtClean="0">
              <a:latin typeface="Arial" pitchFamily="34" charset="0"/>
              <a:cs typeface="Arial" pitchFamily="34" charset="0"/>
            </a:rPr>
            <a:t>.</a:t>
          </a:r>
          <a:endParaRPr lang="es-EC" sz="1600" b="1" kern="1200" dirty="0">
            <a:latin typeface="Arial" pitchFamily="34" charset="0"/>
            <a:cs typeface="Arial" pitchFamily="34" charset="0"/>
          </a:endParaRPr>
        </a:p>
      </dsp:txBody>
      <dsp:txXfrm>
        <a:off x="6423578" y="1850243"/>
        <a:ext cx="2077544" cy="1850243"/>
      </dsp:txXfrm>
    </dsp:sp>
    <dsp:sp modelId="{E8782971-0144-4A4B-A5C7-AE3A3AC5EDA2}">
      <dsp:nvSpPr>
        <dsp:cNvPr id="0" name=""/>
        <dsp:cNvSpPr/>
      </dsp:nvSpPr>
      <dsp:spPr>
        <a:xfrm>
          <a:off x="6690204" y="277536"/>
          <a:ext cx="1540327" cy="1540327"/>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A3559E-05FD-4D95-A92C-FFE70C6D389A}">
      <dsp:nvSpPr>
        <dsp:cNvPr id="0" name=""/>
        <dsp:cNvSpPr/>
      </dsp:nvSpPr>
      <dsp:spPr>
        <a:xfrm>
          <a:off x="340044" y="3700487"/>
          <a:ext cx="7821033" cy="693841"/>
        </a:xfrm>
        <a:prstGeom prst="leftRightArrow">
          <a:avLst/>
        </a:prstGeom>
        <a:solidFill>
          <a:schemeClr val="accent6">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D6CE84-DE92-4978-8D18-E89BDC57FAA2}">
      <dsp:nvSpPr>
        <dsp:cNvPr id="0" name=""/>
        <dsp:cNvSpPr/>
      </dsp:nvSpPr>
      <dsp:spPr>
        <a:xfrm>
          <a:off x="0" y="0"/>
          <a:ext cx="8229600" cy="8375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just" defTabSz="1022350" rtl="0">
            <a:lnSpc>
              <a:spcPct val="90000"/>
            </a:lnSpc>
            <a:spcBef>
              <a:spcPct val="0"/>
            </a:spcBef>
            <a:spcAft>
              <a:spcPct val="35000"/>
            </a:spcAft>
          </a:pPr>
          <a:r>
            <a:rPr lang="es-EC" sz="2300" kern="1200" dirty="0" smtClean="0">
              <a:solidFill>
                <a:schemeClr val="tx1"/>
              </a:solidFill>
            </a:rPr>
            <a:t>Ofrecer un productor innovador en la industria cafetera a un precio asequible.</a:t>
          </a:r>
          <a:endParaRPr lang="es-EC" sz="2300" kern="1200" dirty="0">
            <a:solidFill>
              <a:schemeClr val="tx1"/>
            </a:solidFill>
          </a:endParaRPr>
        </a:p>
      </dsp:txBody>
      <dsp:txXfrm>
        <a:off x="1729676" y="0"/>
        <a:ext cx="6499923" cy="837568"/>
      </dsp:txXfrm>
    </dsp:sp>
    <dsp:sp modelId="{60D989CA-CBD4-4134-B1EA-A33EA65242F8}">
      <dsp:nvSpPr>
        <dsp:cNvPr id="0" name=""/>
        <dsp:cNvSpPr/>
      </dsp:nvSpPr>
      <dsp:spPr>
        <a:xfrm>
          <a:off x="83756" y="83756"/>
          <a:ext cx="1645920" cy="670054"/>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1B5484-7B9E-4CD6-ABD3-1F636594BC16}">
      <dsp:nvSpPr>
        <dsp:cNvPr id="0" name=""/>
        <dsp:cNvSpPr/>
      </dsp:nvSpPr>
      <dsp:spPr>
        <a:xfrm>
          <a:off x="0" y="921325"/>
          <a:ext cx="8229600" cy="8375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just" defTabSz="1022350" rtl="0">
            <a:lnSpc>
              <a:spcPct val="90000"/>
            </a:lnSpc>
            <a:spcBef>
              <a:spcPct val="0"/>
            </a:spcBef>
            <a:spcAft>
              <a:spcPct val="35000"/>
            </a:spcAft>
          </a:pPr>
          <a:r>
            <a:rPr lang="es-ES" sz="2300" kern="1200" dirty="0" smtClean="0">
              <a:solidFill>
                <a:schemeClr val="tx1"/>
              </a:solidFill>
            </a:rPr>
            <a:t>Aumentar la demanda anual del producto a través de las estrategias de marketing.</a:t>
          </a:r>
          <a:endParaRPr lang="es-EC" sz="2300" kern="1200" dirty="0">
            <a:solidFill>
              <a:schemeClr val="tx1"/>
            </a:solidFill>
          </a:endParaRPr>
        </a:p>
      </dsp:txBody>
      <dsp:txXfrm>
        <a:off x="1729676" y="921325"/>
        <a:ext cx="6499923" cy="837568"/>
      </dsp:txXfrm>
    </dsp:sp>
    <dsp:sp modelId="{7A64FC08-E45F-4A2B-90B4-47DF35CAA833}">
      <dsp:nvSpPr>
        <dsp:cNvPr id="0" name=""/>
        <dsp:cNvSpPr/>
      </dsp:nvSpPr>
      <dsp:spPr>
        <a:xfrm>
          <a:off x="83756" y="1005082"/>
          <a:ext cx="1645920" cy="670054"/>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3590B9-B6C6-4E97-A6D9-0BF42EED27E3}">
      <dsp:nvSpPr>
        <dsp:cNvPr id="0" name=""/>
        <dsp:cNvSpPr/>
      </dsp:nvSpPr>
      <dsp:spPr>
        <a:xfrm>
          <a:off x="0" y="1842650"/>
          <a:ext cx="8229600" cy="8375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just" defTabSz="1022350" rtl="0">
            <a:lnSpc>
              <a:spcPct val="90000"/>
            </a:lnSpc>
            <a:spcBef>
              <a:spcPct val="0"/>
            </a:spcBef>
            <a:spcAft>
              <a:spcPct val="35000"/>
            </a:spcAft>
          </a:pPr>
          <a:r>
            <a:rPr lang="es-ES" sz="2300" kern="1200" dirty="0" smtClean="0">
              <a:solidFill>
                <a:schemeClr val="tx1"/>
              </a:solidFill>
            </a:rPr>
            <a:t>Desarrollar procesos de acuerdo a las normas de calidad establecidas. </a:t>
          </a:r>
          <a:endParaRPr lang="es-EC" sz="2300" kern="1200" dirty="0">
            <a:solidFill>
              <a:schemeClr val="tx1"/>
            </a:solidFill>
          </a:endParaRPr>
        </a:p>
      </dsp:txBody>
      <dsp:txXfrm>
        <a:off x="1729676" y="1842650"/>
        <a:ext cx="6499923" cy="837568"/>
      </dsp:txXfrm>
    </dsp:sp>
    <dsp:sp modelId="{54A40547-2D67-45C9-A8DC-A7D60B87719A}">
      <dsp:nvSpPr>
        <dsp:cNvPr id="0" name=""/>
        <dsp:cNvSpPr/>
      </dsp:nvSpPr>
      <dsp:spPr>
        <a:xfrm>
          <a:off x="83756" y="1926407"/>
          <a:ext cx="1645920" cy="670054"/>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F17892-86EF-493E-BF90-C32C11815DA0}">
      <dsp:nvSpPr>
        <dsp:cNvPr id="0" name=""/>
        <dsp:cNvSpPr/>
      </dsp:nvSpPr>
      <dsp:spPr>
        <a:xfrm>
          <a:off x="0" y="2763975"/>
          <a:ext cx="8229600" cy="8375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just" defTabSz="1022350" rtl="0">
            <a:lnSpc>
              <a:spcPct val="90000"/>
            </a:lnSpc>
            <a:spcBef>
              <a:spcPct val="0"/>
            </a:spcBef>
            <a:spcAft>
              <a:spcPct val="35000"/>
            </a:spcAft>
          </a:pPr>
          <a:r>
            <a:rPr lang="es-ES" sz="2300" kern="1200" dirty="0" smtClean="0">
              <a:solidFill>
                <a:schemeClr val="tx1"/>
              </a:solidFill>
            </a:rPr>
            <a:t>Contratar personal idóneo y calificado que contribuyan al crecimiento del negocio.</a:t>
          </a:r>
          <a:endParaRPr lang="es-EC" sz="2300" kern="1200" dirty="0">
            <a:solidFill>
              <a:schemeClr val="tx1"/>
            </a:solidFill>
          </a:endParaRPr>
        </a:p>
      </dsp:txBody>
      <dsp:txXfrm>
        <a:off x="1729676" y="2763975"/>
        <a:ext cx="6499923" cy="837568"/>
      </dsp:txXfrm>
    </dsp:sp>
    <dsp:sp modelId="{B34D99CF-E775-4914-B4DF-65C73E4B68CD}">
      <dsp:nvSpPr>
        <dsp:cNvPr id="0" name=""/>
        <dsp:cNvSpPr/>
      </dsp:nvSpPr>
      <dsp:spPr>
        <a:xfrm>
          <a:off x="83756" y="2847732"/>
          <a:ext cx="1645920" cy="670054"/>
        </a:xfrm>
        <a:prstGeom prst="roundRect">
          <a:avLst>
            <a:gd name="adj" fmla="val 10000"/>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0A74A5-1263-4D8C-B191-6D36D3554B05}">
      <dsp:nvSpPr>
        <dsp:cNvPr id="0" name=""/>
        <dsp:cNvSpPr/>
      </dsp:nvSpPr>
      <dsp:spPr>
        <a:xfrm>
          <a:off x="0" y="3685300"/>
          <a:ext cx="8229600" cy="8375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just" defTabSz="1022350" rtl="0">
            <a:lnSpc>
              <a:spcPct val="90000"/>
            </a:lnSpc>
            <a:spcBef>
              <a:spcPct val="0"/>
            </a:spcBef>
            <a:spcAft>
              <a:spcPct val="35000"/>
            </a:spcAft>
          </a:pPr>
          <a:r>
            <a:rPr lang="es-ES" sz="2300" kern="1200" dirty="0" smtClean="0">
              <a:solidFill>
                <a:schemeClr val="tx1"/>
              </a:solidFill>
            </a:rPr>
            <a:t>Facilitar la vida a los consumidores de café al ahorrar tiempo en su preparación.</a:t>
          </a:r>
          <a:endParaRPr lang="es-ES" sz="2300" kern="1200" dirty="0">
            <a:solidFill>
              <a:schemeClr val="tx1"/>
            </a:solidFill>
          </a:endParaRPr>
        </a:p>
      </dsp:txBody>
      <dsp:txXfrm>
        <a:off x="1729676" y="3685300"/>
        <a:ext cx="6499923" cy="837568"/>
      </dsp:txXfrm>
    </dsp:sp>
    <dsp:sp modelId="{BF323EBF-FB83-493C-9420-1ABDB2B5D1B9}">
      <dsp:nvSpPr>
        <dsp:cNvPr id="0" name=""/>
        <dsp:cNvSpPr/>
      </dsp:nvSpPr>
      <dsp:spPr>
        <a:xfrm>
          <a:off x="83756" y="3769057"/>
          <a:ext cx="1645920" cy="670054"/>
        </a:xfrm>
        <a:prstGeom prst="roundRect">
          <a:avLst>
            <a:gd name="adj" fmla="val 10000"/>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487163-2E7A-41EE-959D-3615B5CC476E}">
      <dsp:nvSpPr>
        <dsp:cNvPr id="0" name=""/>
        <dsp:cNvSpPr/>
      </dsp:nvSpPr>
      <dsp:spPr>
        <a:xfrm>
          <a:off x="3941361" y="1368046"/>
          <a:ext cx="2173130" cy="188951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BA2962-AA44-4326-9AC6-9AE3EDD0F9FA}">
      <dsp:nvSpPr>
        <dsp:cNvPr id="0" name=""/>
        <dsp:cNvSpPr/>
      </dsp:nvSpPr>
      <dsp:spPr>
        <a:xfrm>
          <a:off x="571" y="0"/>
          <a:ext cx="3940789" cy="46256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just" defTabSz="800100" rtl="0">
            <a:lnSpc>
              <a:spcPct val="90000"/>
            </a:lnSpc>
            <a:spcBef>
              <a:spcPct val="0"/>
            </a:spcBef>
            <a:spcAft>
              <a:spcPct val="35000"/>
            </a:spcAft>
          </a:pPr>
          <a:r>
            <a:rPr lang="es-ES" sz="1800" kern="1200" dirty="0" err="1" smtClean="0">
              <a:solidFill>
                <a:schemeClr val="tx1"/>
              </a:solidFill>
            </a:rPr>
            <a:t>Z</a:t>
          </a:r>
          <a:r>
            <a:rPr lang="es-ES" sz="2000" kern="1200" dirty="0" err="1" smtClean="0">
              <a:solidFill>
                <a:schemeClr val="tx1"/>
              </a:solidFill>
            </a:rPr>
            <a:t>arucafé</a:t>
          </a:r>
          <a:r>
            <a:rPr lang="es-ES" sz="2000" kern="1200" dirty="0" smtClean="0">
              <a:solidFill>
                <a:schemeClr val="tx1"/>
              </a:solidFill>
            </a:rPr>
            <a:t> es café </a:t>
          </a:r>
          <a:r>
            <a:rPr lang="es-ES" sz="2000" kern="1200" dirty="0" err="1" smtClean="0">
              <a:solidFill>
                <a:schemeClr val="tx1"/>
              </a:solidFill>
            </a:rPr>
            <a:t>zarumeño</a:t>
          </a:r>
          <a:r>
            <a:rPr lang="es-ES" sz="2000" kern="1200" dirty="0" smtClean="0">
              <a:solidFill>
                <a:schemeClr val="tx1"/>
              </a:solidFill>
            </a:rPr>
            <a:t> orgánico, el cual es tostado y molido para venderlo en bolsitas </a:t>
          </a:r>
          <a:r>
            <a:rPr lang="es-ES" sz="2000" kern="1200" dirty="0" err="1" smtClean="0">
              <a:solidFill>
                <a:schemeClr val="tx1"/>
              </a:solidFill>
            </a:rPr>
            <a:t>autofiltrantes</a:t>
          </a:r>
          <a:r>
            <a:rPr lang="es-ES" sz="2000" kern="1200" dirty="0" smtClean="0">
              <a:solidFill>
                <a:schemeClr val="tx1"/>
              </a:solidFill>
            </a:rPr>
            <a:t>. </a:t>
          </a:r>
          <a:endParaRPr lang="en-US" sz="2000" kern="1200" dirty="0" smtClean="0">
            <a:solidFill>
              <a:schemeClr val="tx1"/>
            </a:solidFill>
          </a:endParaRPr>
        </a:p>
        <a:p>
          <a:pPr lvl="0" algn="just" defTabSz="800100">
            <a:lnSpc>
              <a:spcPct val="90000"/>
            </a:lnSpc>
            <a:spcBef>
              <a:spcPct val="0"/>
            </a:spcBef>
            <a:spcAft>
              <a:spcPct val="35000"/>
            </a:spcAft>
          </a:pPr>
          <a:r>
            <a:rPr lang="es-ES" sz="2000" kern="1200" dirty="0" smtClean="0">
              <a:solidFill>
                <a:schemeClr val="tx1"/>
              </a:solidFill>
            </a:rPr>
            <a:t>La caja de </a:t>
          </a:r>
          <a:r>
            <a:rPr lang="es-ES" sz="2000" kern="1200" dirty="0" err="1" smtClean="0">
              <a:solidFill>
                <a:schemeClr val="tx1"/>
              </a:solidFill>
            </a:rPr>
            <a:t>Zarucafé</a:t>
          </a:r>
          <a:r>
            <a:rPr lang="es-ES" sz="2000" kern="1200" dirty="0" smtClean="0">
              <a:solidFill>
                <a:schemeClr val="tx1"/>
              </a:solidFill>
            </a:rPr>
            <a:t> contendrá 15 sobres para ser utilizadas las bolsitas de café a cualquier hora del día. Es importante recalcar que la caja debe permanecer cerrada para evitar que el aroma de café se disipe en el aire.</a:t>
          </a:r>
          <a:endParaRPr lang="es-EC" sz="2000" kern="1200" dirty="0">
            <a:solidFill>
              <a:schemeClr val="tx1"/>
            </a:solidFill>
          </a:endParaRPr>
        </a:p>
      </dsp:txBody>
      <dsp:txXfrm>
        <a:off x="192944" y="192373"/>
        <a:ext cx="3556043" cy="42408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A9F3BC-4751-4A99-85D0-11AA13A67FF8}">
      <dsp:nvSpPr>
        <dsp:cNvPr id="0" name=""/>
        <dsp:cNvSpPr/>
      </dsp:nvSpPr>
      <dsp:spPr>
        <a:xfrm>
          <a:off x="1004" y="675479"/>
          <a:ext cx="3917900" cy="3175003"/>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b="1" kern="1200" dirty="0" smtClean="0"/>
            <a:t>MODO DE PREPARACION</a:t>
          </a:r>
        </a:p>
        <a:p>
          <a:pPr lvl="0" algn="ctr" defTabSz="977900">
            <a:lnSpc>
              <a:spcPct val="90000"/>
            </a:lnSpc>
            <a:spcBef>
              <a:spcPct val="0"/>
            </a:spcBef>
            <a:spcAft>
              <a:spcPct val="35000"/>
            </a:spcAft>
          </a:pPr>
          <a:r>
            <a:rPr lang="es-ES" sz="2200" b="0" kern="1200" dirty="0" smtClean="0"/>
            <a:t>Su modo de preparación es fácil y rápido: Se debe  poner una bolsita de café en agua caliente y dejarla reposar en el agua caliente por 2 minutos para obtener un café exquisito con sabor y aroma incomparables.</a:t>
          </a:r>
          <a:endParaRPr lang="es-EC" sz="2200" b="0" kern="1200" dirty="0" smtClean="0"/>
        </a:p>
        <a:p>
          <a:pPr lvl="0" algn="ctr" defTabSz="977900">
            <a:lnSpc>
              <a:spcPct val="90000"/>
            </a:lnSpc>
            <a:spcBef>
              <a:spcPct val="0"/>
            </a:spcBef>
            <a:spcAft>
              <a:spcPct val="35000"/>
            </a:spcAft>
          </a:pPr>
          <a:endParaRPr lang="en-US" sz="2200" kern="1200" dirty="0"/>
        </a:p>
      </dsp:txBody>
      <dsp:txXfrm>
        <a:off x="1004" y="675479"/>
        <a:ext cx="3917900" cy="3175003"/>
      </dsp:txXfrm>
    </dsp:sp>
    <dsp:sp modelId="{F9400A4E-8B8A-437B-B389-8C0CA20BFB2A}">
      <dsp:nvSpPr>
        <dsp:cNvPr id="0" name=""/>
        <dsp:cNvSpPr/>
      </dsp:nvSpPr>
      <dsp:spPr>
        <a:xfrm>
          <a:off x="4257685" y="675479"/>
          <a:ext cx="3917900" cy="3175003"/>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endParaRPr lang="es-EC" sz="1100" b="1" kern="1200" smtClean="0"/>
        </a:p>
        <a:p>
          <a:pPr lvl="0" algn="ctr" defTabSz="488950">
            <a:lnSpc>
              <a:spcPct val="90000"/>
            </a:lnSpc>
            <a:spcBef>
              <a:spcPct val="0"/>
            </a:spcBef>
            <a:spcAft>
              <a:spcPct val="35000"/>
            </a:spcAft>
          </a:pPr>
          <a:endParaRPr lang="es-EC" sz="1100" b="1" kern="1200" smtClean="0"/>
        </a:p>
        <a:p>
          <a:pPr lvl="0" algn="ctr" defTabSz="488950">
            <a:lnSpc>
              <a:spcPct val="90000"/>
            </a:lnSpc>
            <a:spcBef>
              <a:spcPct val="0"/>
            </a:spcBef>
            <a:spcAft>
              <a:spcPct val="35000"/>
            </a:spcAft>
          </a:pPr>
          <a:endParaRPr lang="es-EC" sz="1100" b="1" kern="1200" smtClean="0"/>
        </a:p>
        <a:p>
          <a:pPr lvl="0" algn="ctr" defTabSz="488950">
            <a:lnSpc>
              <a:spcPct val="90000"/>
            </a:lnSpc>
            <a:spcBef>
              <a:spcPct val="0"/>
            </a:spcBef>
            <a:spcAft>
              <a:spcPct val="35000"/>
            </a:spcAft>
          </a:pPr>
          <a:endParaRPr lang="es-EC" sz="1100" b="1" kern="1200" smtClean="0"/>
        </a:p>
        <a:p>
          <a:pPr lvl="0" algn="ctr" defTabSz="488950">
            <a:lnSpc>
              <a:spcPct val="90000"/>
            </a:lnSpc>
            <a:spcBef>
              <a:spcPct val="0"/>
            </a:spcBef>
            <a:spcAft>
              <a:spcPct val="35000"/>
            </a:spcAft>
          </a:pPr>
          <a:endParaRPr lang="es-EC" sz="2000" b="1" kern="1200" smtClean="0"/>
        </a:p>
        <a:p>
          <a:pPr lvl="0" algn="ctr" defTabSz="488950">
            <a:lnSpc>
              <a:spcPct val="90000"/>
            </a:lnSpc>
            <a:spcBef>
              <a:spcPct val="0"/>
            </a:spcBef>
            <a:spcAft>
              <a:spcPct val="35000"/>
            </a:spcAft>
          </a:pPr>
          <a:endParaRPr lang="es-EC" sz="2000" b="1" kern="1200" smtClean="0"/>
        </a:p>
        <a:p>
          <a:pPr lvl="0" algn="ctr" defTabSz="488950">
            <a:lnSpc>
              <a:spcPct val="90000"/>
            </a:lnSpc>
            <a:spcBef>
              <a:spcPct val="0"/>
            </a:spcBef>
            <a:spcAft>
              <a:spcPct val="35000"/>
            </a:spcAft>
          </a:pPr>
          <a:r>
            <a:rPr lang="es-EC" sz="2000" b="1" kern="1200" smtClean="0"/>
            <a:t>NATURALEZA</a:t>
          </a:r>
        </a:p>
        <a:p>
          <a:pPr lvl="0" algn="just" defTabSz="488950">
            <a:lnSpc>
              <a:spcPct val="90000"/>
            </a:lnSpc>
            <a:spcBef>
              <a:spcPct val="0"/>
            </a:spcBef>
            <a:spcAft>
              <a:spcPct val="35000"/>
            </a:spcAft>
          </a:pPr>
          <a:r>
            <a:rPr lang="es-ES" sz="2000" b="0" kern="1200" smtClean="0"/>
            <a:t>Crear una empresa que ofrezca un producto nuevo en el mercado guayaquileño.</a:t>
          </a:r>
        </a:p>
        <a:p>
          <a:pPr lvl="0" algn="just" defTabSz="488950">
            <a:lnSpc>
              <a:spcPct val="90000"/>
            </a:lnSpc>
            <a:spcBef>
              <a:spcPct val="0"/>
            </a:spcBef>
            <a:spcAft>
              <a:spcPct val="35000"/>
            </a:spcAft>
          </a:pPr>
          <a:r>
            <a:rPr lang="es-ES" sz="2000" b="0" kern="1200" smtClean="0"/>
            <a:t>Aprovechar  la producción del café  arábigo ya que es el tipo de café que consideraremos para la comercialización de este nuevo producto ubicado en  la provincia del Oro, Manabí y Loja.</a:t>
          </a:r>
          <a:endParaRPr lang="es-EC" sz="2000" b="0" kern="1200" smtClean="0"/>
        </a:p>
        <a:p>
          <a:pPr lvl="0" algn="ctr" defTabSz="488950">
            <a:lnSpc>
              <a:spcPct val="90000"/>
            </a:lnSpc>
            <a:spcBef>
              <a:spcPct val="0"/>
            </a:spcBef>
            <a:spcAft>
              <a:spcPct val="35000"/>
            </a:spcAft>
          </a:pPr>
          <a:endParaRPr lang="es-EC" sz="1100" b="1" kern="1200" smtClean="0"/>
        </a:p>
        <a:p>
          <a:pPr lvl="0" algn="ctr" defTabSz="488950">
            <a:lnSpc>
              <a:spcPct val="90000"/>
            </a:lnSpc>
            <a:spcBef>
              <a:spcPct val="0"/>
            </a:spcBef>
            <a:spcAft>
              <a:spcPct val="35000"/>
            </a:spcAft>
          </a:pPr>
          <a:endParaRPr lang="es-EC" sz="1100" kern="1200" smtClean="0"/>
        </a:p>
        <a:p>
          <a:pPr lvl="0" algn="ctr" defTabSz="488950">
            <a:lnSpc>
              <a:spcPct val="90000"/>
            </a:lnSpc>
            <a:spcBef>
              <a:spcPct val="0"/>
            </a:spcBef>
            <a:spcAft>
              <a:spcPct val="35000"/>
            </a:spcAft>
          </a:pPr>
          <a:endParaRPr lang="es-EC" sz="1100" kern="1200" smtClean="0"/>
        </a:p>
        <a:p>
          <a:pPr lvl="0" algn="ctr" defTabSz="488950">
            <a:lnSpc>
              <a:spcPct val="90000"/>
            </a:lnSpc>
            <a:spcBef>
              <a:spcPct val="0"/>
            </a:spcBef>
            <a:spcAft>
              <a:spcPct val="35000"/>
            </a:spcAft>
          </a:pPr>
          <a:endParaRPr lang="es-EC" sz="1100" kern="1200" smtClean="0"/>
        </a:p>
        <a:p>
          <a:pPr lvl="0" algn="ctr" defTabSz="488950">
            <a:lnSpc>
              <a:spcPct val="90000"/>
            </a:lnSpc>
            <a:spcBef>
              <a:spcPct val="0"/>
            </a:spcBef>
            <a:spcAft>
              <a:spcPct val="35000"/>
            </a:spcAft>
          </a:pPr>
          <a:endParaRPr lang="es-EC" sz="1100" kern="1200" smtClean="0"/>
        </a:p>
        <a:p>
          <a:pPr lvl="0" algn="ctr" defTabSz="488950">
            <a:lnSpc>
              <a:spcPct val="90000"/>
            </a:lnSpc>
            <a:spcBef>
              <a:spcPct val="0"/>
            </a:spcBef>
            <a:spcAft>
              <a:spcPct val="35000"/>
            </a:spcAft>
          </a:pPr>
          <a:endParaRPr lang="es-EC" sz="1100" kern="1200" smtClean="0"/>
        </a:p>
        <a:p>
          <a:pPr lvl="0" algn="ctr" defTabSz="488950">
            <a:lnSpc>
              <a:spcPct val="90000"/>
            </a:lnSpc>
            <a:spcBef>
              <a:spcPct val="0"/>
            </a:spcBef>
            <a:spcAft>
              <a:spcPct val="35000"/>
            </a:spcAft>
          </a:pPr>
          <a:endParaRPr lang="en-US" sz="1100" kern="1200" dirty="0"/>
        </a:p>
      </dsp:txBody>
      <dsp:txXfrm>
        <a:off x="4257685" y="675479"/>
        <a:ext cx="3917900" cy="31750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4#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2">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4#3">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B34D75B6-78F6-42D5-B6D6-7501F3881F4F}" type="datetimeFigureOut">
              <a:rPr lang="es-EC" smtClean="0"/>
              <a:pPr/>
              <a:t>21/04/2012</a:t>
            </a:fld>
            <a:endParaRPr lang="es-EC"/>
          </a:p>
        </p:txBody>
      </p:sp>
      <p:sp>
        <p:nvSpPr>
          <p:cNvPr id="4" name="3 Marcador de pie de página"/>
          <p:cNvSpPr>
            <a:spLocks noGrp="1"/>
          </p:cNvSpPr>
          <p:nvPr>
            <p:ph type="ftr" sz="quarter" idx="2"/>
          </p:nvPr>
        </p:nvSpPr>
        <p:spPr>
          <a:xfrm>
            <a:off x="0" y="8845550"/>
            <a:ext cx="2971800" cy="465138"/>
          </a:xfrm>
          <a:prstGeom prst="rect">
            <a:avLst/>
          </a:prstGeom>
        </p:spPr>
        <p:txBody>
          <a:bodyPr vert="horz" lIns="91440" tIns="45720" rIns="91440" bIns="45720" rtlCol="0" anchor="b"/>
          <a:lstStyle>
            <a:lvl1pPr algn="l">
              <a:defRPr sz="1200"/>
            </a:lvl1pPr>
          </a:lstStyle>
          <a:p>
            <a:endParaRPr lang="es-EC"/>
          </a:p>
        </p:txBody>
      </p:sp>
      <p:sp>
        <p:nvSpPr>
          <p:cNvPr id="5" name="4 Marcador de número de diapositiva"/>
          <p:cNvSpPr>
            <a:spLocks noGrp="1"/>
          </p:cNvSpPr>
          <p:nvPr>
            <p:ph type="sldNum" sz="quarter" idx="3"/>
          </p:nvPr>
        </p:nvSpPr>
        <p:spPr>
          <a:xfrm>
            <a:off x="3884613" y="8845550"/>
            <a:ext cx="2971800" cy="465138"/>
          </a:xfrm>
          <a:prstGeom prst="rect">
            <a:avLst/>
          </a:prstGeom>
        </p:spPr>
        <p:txBody>
          <a:bodyPr vert="horz" lIns="91440" tIns="45720" rIns="91440" bIns="45720" rtlCol="0" anchor="b"/>
          <a:lstStyle>
            <a:lvl1pPr algn="r">
              <a:defRPr sz="1200"/>
            </a:lvl1pPr>
          </a:lstStyle>
          <a:p>
            <a:fld id="{340D63CE-FAFD-4EE9-BB68-BCEF47B63739}" type="slidenum">
              <a:rPr lang="es-EC" smtClean="0"/>
              <a:pPr/>
              <a:t>‹Nº›</a:t>
            </a:fld>
            <a:endParaRPr lang="es-EC"/>
          </a:p>
        </p:txBody>
      </p:sp>
    </p:spTree>
    <p:extLst>
      <p:ext uri="{BB962C8B-B14F-4D97-AF65-F5344CB8AC3E}">
        <p14:creationId xmlns:p14="http://schemas.microsoft.com/office/powerpoint/2010/main" val="39329579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65614"/>
          </a:xfrm>
          <a:prstGeom prst="rect">
            <a:avLst/>
          </a:prstGeom>
        </p:spPr>
        <p:txBody>
          <a:bodyPr vert="horz" lIns="91440" tIns="45720" rIns="91440" bIns="45720" rtlCol="0"/>
          <a:lstStyle>
            <a:lvl1pPr algn="l">
              <a:defRPr sz="1200"/>
            </a:lvl1pPr>
          </a:lstStyle>
          <a:p>
            <a:endParaRPr lang="es-EC" dirty="0"/>
          </a:p>
        </p:txBody>
      </p:sp>
      <p:sp>
        <p:nvSpPr>
          <p:cNvPr id="3" name="2 Marcador de fecha"/>
          <p:cNvSpPr>
            <a:spLocks noGrp="1"/>
          </p:cNvSpPr>
          <p:nvPr>
            <p:ph type="dt" idx="1"/>
          </p:nvPr>
        </p:nvSpPr>
        <p:spPr>
          <a:xfrm>
            <a:off x="3884613" y="0"/>
            <a:ext cx="2971800" cy="465614"/>
          </a:xfrm>
          <a:prstGeom prst="rect">
            <a:avLst/>
          </a:prstGeom>
        </p:spPr>
        <p:txBody>
          <a:bodyPr vert="horz" lIns="91440" tIns="45720" rIns="91440" bIns="45720" rtlCol="0"/>
          <a:lstStyle>
            <a:lvl1pPr algn="r">
              <a:defRPr sz="1200"/>
            </a:lvl1pPr>
          </a:lstStyle>
          <a:p>
            <a:fld id="{29071C7E-9354-4EC1-8221-259B904A97A3}" type="datetimeFigureOut">
              <a:rPr lang="es-EC" smtClean="0"/>
              <a:pPr/>
              <a:t>21/04/2012</a:t>
            </a:fld>
            <a:endParaRPr lang="es-EC" dirty="0"/>
          </a:p>
        </p:txBody>
      </p:sp>
      <p:sp>
        <p:nvSpPr>
          <p:cNvPr id="4" name="3 Marcador de imagen de diapositiva"/>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s-EC" dirty="0"/>
          </a:p>
        </p:txBody>
      </p:sp>
      <p:sp>
        <p:nvSpPr>
          <p:cNvPr id="5" name="4 Marcador de notas"/>
          <p:cNvSpPr>
            <a:spLocks noGrp="1"/>
          </p:cNvSpPr>
          <p:nvPr>
            <p:ph type="body" sz="quarter" idx="3"/>
          </p:nvPr>
        </p:nvSpPr>
        <p:spPr>
          <a:xfrm>
            <a:off x="685800" y="4423331"/>
            <a:ext cx="5486400" cy="4190524"/>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845045"/>
            <a:ext cx="2971800" cy="465614"/>
          </a:xfrm>
          <a:prstGeom prst="rect">
            <a:avLst/>
          </a:prstGeom>
        </p:spPr>
        <p:txBody>
          <a:bodyPr vert="horz" lIns="91440" tIns="45720" rIns="91440" bIns="45720" rtlCol="0" anchor="b"/>
          <a:lstStyle>
            <a:lvl1pPr algn="l">
              <a:defRPr sz="1200"/>
            </a:lvl1pPr>
          </a:lstStyle>
          <a:p>
            <a:endParaRPr lang="es-EC" dirty="0"/>
          </a:p>
        </p:txBody>
      </p:sp>
      <p:sp>
        <p:nvSpPr>
          <p:cNvPr id="7" name="6 Marcador de número de diapositiva"/>
          <p:cNvSpPr>
            <a:spLocks noGrp="1"/>
          </p:cNvSpPr>
          <p:nvPr>
            <p:ph type="sldNum" sz="quarter" idx="5"/>
          </p:nvPr>
        </p:nvSpPr>
        <p:spPr>
          <a:xfrm>
            <a:off x="3884613" y="8845045"/>
            <a:ext cx="2971800" cy="465614"/>
          </a:xfrm>
          <a:prstGeom prst="rect">
            <a:avLst/>
          </a:prstGeom>
        </p:spPr>
        <p:txBody>
          <a:bodyPr vert="horz" lIns="91440" tIns="45720" rIns="91440" bIns="45720" rtlCol="0" anchor="b"/>
          <a:lstStyle>
            <a:lvl1pPr algn="r">
              <a:defRPr sz="1200"/>
            </a:lvl1pPr>
          </a:lstStyle>
          <a:p>
            <a:fld id="{2C146C92-0700-47C6-BF0D-73E66F192C71}" type="slidenum">
              <a:rPr lang="es-EC" smtClean="0"/>
              <a:pPr/>
              <a:t>‹Nº›</a:t>
            </a:fld>
            <a:endParaRPr lang="es-EC" dirty="0"/>
          </a:p>
        </p:txBody>
      </p:sp>
    </p:spTree>
    <p:extLst>
      <p:ext uri="{BB962C8B-B14F-4D97-AF65-F5344CB8AC3E}">
        <p14:creationId xmlns:p14="http://schemas.microsoft.com/office/powerpoint/2010/main" val="36732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2C146C92-0700-47C6-BF0D-73E66F192C71}" type="slidenum">
              <a:rPr lang="es-EC" smtClean="0"/>
              <a:pPr/>
              <a:t>21</a:t>
            </a:fld>
            <a:endParaRPr lang="es-EC"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01725" y="698500"/>
            <a:ext cx="4654550" cy="3492500"/>
          </a:xfrm>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2C146C92-0700-47C6-BF0D-73E66F192C71}" type="slidenum">
              <a:rPr lang="es-EC" smtClean="0"/>
              <a:pPr/>
              <a:t>41</a:t>
            </a:fld>
            <a:endParaRPr lang="es-EC"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01725" y="698500"/>
            <a:ext cx="4654550" cy="3492500"/>
          </a:xfrm>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2C146C92-0700-47C6-BF0D-73E66F192C71}" type="slidenum">
              <a:rPr lang="es-EC" smtClean="0"/>
              <a:pPr/>
              <a:t>42</a:t>
            </a:fld>
            <a:endParaRPr lang="es-EC"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F9CA1657-21D4-4412-ABC3-FC011EF63B75}" type="datetimeFigureOut">
              <a:rPr lang="es-EC" smtClean="0"/>
              <a:pPr/>
              <a:t>21/04/2012</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FAE89DDF-6E94-4C51-A917-77D95376A118}" type="slidenum">
              <a:rPr lang="es-EC" smtClean="0"/>
              <a:pPr/>
              <a:t>‹Nº›</a:t>
            </a:fld>
            <a:endParaRPr lang="es-EC"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F9CA1657-21D4-4412-ABC3-FC011EF63B75}" type="datetimeFigureOut">
              <a:rPr lang="es-EC" smtClean="0"/>
              <a:pPr/>
              <a:t>21/04/2012</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FAE89DDF-6E94-4C51-A917-77D95376A118}" type="slidenum">
              <a:rPr lang="es-EC" smtClean="0"/>
              <a:pPr/>
              <a:t>‹Nº›</a:t>
            </a:fld>
            <a:endParaRPr lang="es-EC"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F9CA1657-21D4-4412-ABC3-FC011EF63B75}" type="datetimeFigureOut">
              <a:rPr lang="es-EC" smtClean="0"/>
              <a:pPr/>
              <a:t>21/04/2012</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FAE89DDF-6E94-4C51-A917-77D95376A118}" type="slidenum">
              <a:rPr lang="es-EC" smtClean="0"/>
              <a:pPr/>
              <a:t>‹Nº›</a:t>
            </a:fld>
            <a:endParaRPr lang="es-EC"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F9CA1657-21D4-4412-ABC3-FC011EF63B75}" type="datetimeFigureOut">
              <a:rPr lang="es-EC" smtClean="0"/>
              <a:pPr/>
              <a:t>21/04/2012</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FAE89DDF-6E94-4C51-A917-77D95376A118}" type="slidenum">
              <a:rPr lang="es-EC" smtClean="0"/>
              <a:pPr/>
              <a:t>‹Nº›</a:t>
            </a:fld>
            <a:endParaRPr lang="es-EC"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9CA1657-21D4-4412-ABC3-FC011EF63B75}" type="datetimeFigureOut">
              <a:rPr lang="es-EC" smtClean="0"/>
              <a:pPr/>
              <a:t>21/04/2012</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FAE89DDF-6E94-4C51-A917-77D95376A118}" type="slidenum">
              <a:rPr lang="es-EC" smtClean="0"/>
              <a:pPr/>
              <a:t>‹Nº›</a:t>
            </a:fld>
            <a:endParaRPr lang="es-EC"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F9CA1657-21D4-4412-ABC3-FC011EF63B75}" type="datetimeFigureOut">
              <a:rPr lang="es-EC" smtClean="0"/>
              <a:pPr/>
              <a:t>21/04/2012</a:t>
            </a:fld>
            <a:endParaRPr lang="es-EC" dirty="0"/>
          </a:p>
        </p:txBody>
      </p:sp>
      <p:sp>
        <p:nvSpPr>
          <p:cNvPr id="6" name="5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p:txBody>
          <a:bodyPr/>
          <a:lstStyle/>
          <a:p>
            <a:fld id="{FAE89DDF-6E94-4C51-A917-77D95376A118}" type="slidenum">
              <a:rPr lang="es-EC" smtClean="0"/>
              <a:pPr/>
              <a:t>‹Nº›</a:t>
            </a:fld>
            <a:endParaRPr lang="es-EC"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F9CA1657-21D4-4412-ABC3-FC011EF63B75}" type="datetimeFigureOut">
              <a:rPr lang="es-EC" smtClean="0"/>
              <a:pPr/>
              <a:t>21/04/2012</a:t>
            </a:fld>
            <a:endParaRPr lang="es-EC" dirty="0"/>
          </a:p>
        </p:txBody>
      </p:sp>
      <p:sp>
        <p:nvSpPr>
          <p:cNvPr id="8" name="7 Marcador de pie de página"/>
          <p:cNvSpPr>
            <a:spLocks noGrp="1"/>
          </p:cNvSpPr>
          <p:nvPr>
            <p:ph type="ftr" sz="quarter" idx="11"/>
          </p:nvPr>
        </p:nvSpPr>
        <p:spPr/>
        <p:txBody>
          <a:bodyPr/>
          <a:lstStyle/>
          <a:p>
            <a:endParaRPr lang="es-EC" dirty="0"/>
          </a:p>
        </p:txBody>
      </p:sp>
      <p:sp>
        <p:nvSpPr>
          <p:cNvPr id="9" name="8 Marcador de número de diapositiva"/>
          <p:cNvSpPr>
            <a:spLocks noGrp="1"/>
          </p:cNvSpPr>
          <p:nvPr>
            <p:ph type="sldNum" sz="quarter" idx="12"/>
          </p:nvPr>
        </p:nvSpPr>
        <p:spPr/>
        <p:txBody>
          <a:bodyPr/>
          <a:lstStyle/>
          <a:p>
            <a:fld id="{FAE89DDF-6E94-4C51-A917-77D95376A118}" type="slidenum">
              <a:rPr lang="es-EC" smtClean="0"/>
              <a:pPr/>
              <a:t>‹Nº›</a:t>
            </a:fld>
            <a:endParaRPr lang="es-EC"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F9CA1657-21D4-4412-ABC3-FC011EF63B75}" type="datetimeFigureOut">
              <a:rPr lang="es-EC" smtClean="0"/>
              <a:pPr/>
              <a:t>21/04/2012</a:t>
            </a:fld>
            <a:endParaRPr lang="es-EC" dirty="0"/>
          </a:p>
        </p:txBody>
      </p:sp>
      <p:sp>
        <p:nvSpPr>
          <p:cNvPr id="4" name="3 Marcador de pie de página"/>
          <p:cNvSpPr>
            <a:spLocks noGrp="1"/>
          </p:cNvSpPr>
          <p:nvPr>
            <p:ph type="ftr" sz="quarter" idx="11"/>
          </p:nvPr>
        </p:nvSpPr>
        <p:spPr/>
        <p:txBody>
          <a:bodyPr/>
          <a:lstStyle/>
          <a:p>
            <a:endParaRPr lang="es-EC" dirty="0"/>
          </a:p>
        </p:txBody>
      </p:sp>
      <p:sp>
        <p:nvSpPr>
          <p:cNvPr id="5" name="4 Marcador de número de diapositiva"/>
          <p:cNvSpPr>
            <a:spLocks noGrp="1"/>
          </p:cNvSpPr>
          <p:nvPr>
            <p:ph type="sldNum" sz="quarter" idx="12"/>
          </p:nvPr>
        </p:nvSpPr>
        <p:spPr/>
        <p:txBody>
          <a:bodyPr/>
          <a:lstStyle/>
          <a:p>
            <a:fld id="{FAE89DDF-6E94-4C51-A917-77D95376A118}" type="slidenum">
              <a:rPr lang="es-EC" smtClean="0"/>
              <a:pPr/>
              <a:t>‹Nº›</a:t>
            </a:fld>
            <a:endParaRPr lang="es-EC"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9CA1657-21D4-4412-ABC3-FC011EF63B75}" type="datetimeFigureOut">
              <a:rPr lang="es-EC" smtClean="0"/>
              <a:pPr/>
              <a:t>21/04/2012</a:t>
            </a:fld>
            <a:endParaRPr lang="es-EC" dirty="0"/>
          </a:p>
        </p:txBody>
      </p:sp>
      <p:sp>
        <p:nvSpPr>
          <p:cNvPr id="3" name="2 Marcador de pie de página"/>
          <p:cNvSpPr>
            <a:spLocks noGrp="1"/>
          </p:cNvSpPr>
          <p:nvPr>
            <p:ph type="ftr" sz="quarter" idx="11"/>
          </p:nvPr>
        </p:nvSpPr>
        <p:spPr/>
        <p:txBody>
          <a:bodyPr/>
          <a:lstStyle/>
          <a:p>
            <a:endParaRPr lang="es-EC" dirty="0"/>
          </a:p>
        </p:txBody>
      </p:sp>
      <p:sp>
        <p:nvSpPr>
          <p:cNvPr id="4" name="3 Marcador de número de diapositiva"/>
          <p:cNvSpPr>
            <a:spLocks noGrp="1"/>
          </p:cNvSpPr>
          <p:nvPr>
            <p:ph type="sldNum" sz="quarter" idx="12"/>
          </p:nvPr>
        </p:nvSpPr>
        <p:spPr/>
        <p:txBody>
          <a:bodyPr/>
          <a:lstStyle/>
          <a:p>
            <a:fld id="{FAE89DDF-6E94-4C51-A917-77D95376A118}" type="slidenum">
              <a:rPr lang="es-EC" smtClean="0"/>
              <a:pPr/>
              <a:t>‹Nº›</a:t>
            </a:fld>
            <a:endParaRPr lang="es-EC"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9CA1657-21D4-4412-ABC3-FC011EF63B75}" type="datetimeFigureOut">
              <a:rPr lang="es-EC" smtClean="0"/>
              <a:pPr/>
              <a:t>21/04/2012</a:t>
            </a:fld>
            <a:endParaRPr lang="es-EC" dirty="0"/>
          </a:p>
        </p:txBody>
      </p:sp>
      <p:sp>
        <p:nvSpPr>
          <p:cNvPr id="6" name="5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p:txBody>
          <a:bodyPr/>
          <a:lstStyle/>
          <a:p>
            <a:fld id="{FAE89DDF-6E94-4C51-A917-77D95376A118}" type="slidenum">
              <a:rPr lang="es-EC" smtClean="0"/>
              <a:pPr/>
              <a:t>‹Nº›</a:t>
            </a:fld>
            <a:endParaRPr lang="es-EC"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9CA1657-21D4-4412-ABC3-FC011EF63B75}" type="datetimeFigureOut">
              <a:rPr lang="es-EC" smtClean="0"/>
              <a:pPr/>
              <a:t>21/04/2012</a:t>
            </a:fld>
            <a:endParaRPr lang="es-EC" dirty="0"/>
          </a:p>
        </p:txBody>
      </p:sp>
      <p:sp>
        <p:nvSpPr>
          <p:cNvPr id="6" name="5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p:txBody>
          <a:bodyPr/>
          <a:lstStyle/>
          <a:p>
            <a:fld id="{FAE89DDF-6E94-4C51-A917-77D95376A118}" type="slidenum">
              <a:rPr lang="es-EC" smtClean="0"/>
              <a:pPr/>
              <a:t>‹Nº›</a:t>
            </a:fld>
            <a:endParaRPr lang="es-EC"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CA1657-21D4-4412-ABC3-FC011EF63B75}" type="datetimeFigureOut">
              <a:rPr lang="es-EC" smtClean="0"/>
              <a:pPr/>
              <a:t>21/04/2012</a:t>
            </a:fld>
            <a:endParaRPr lang="es-EC"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E89DDF-6E94-4C51-A917-77D95376A118}" type="slidenum">
              <a:rPr lang="es-EC" smtClean="0"/>
              <a:pPr/>
              <a:t>‹Nº›</a:t>
            </a:fld>
            <a:endParaRPr lang="es-EC"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4.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4.jpe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12" Type="http://schemas.openxmlformats.org/officeDocument/2006/relationships/image" Target="../media/image4.jpe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4.jpe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diagramLayout" Target="../diagrams/layout14.xml"/><Relationship Id="rId7" Type="http://schemas.openxmlformats.org/officeDocument/2006/relationships/image" Target="../media/image29.pn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 Id="rId9"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17.xml"/><Relationship Id="rId7" Type="http://schemas.openxmlformats.org/officeDocument/2006/relationships/image" Target="../media/image39.pn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4.jpeg"/><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jpeg"/><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openxmlformats.org/officeDocument/2006/relationships/image" Target="../media/image19.png"/><Relationship Id="rId4" Type="http://schemas.openxmlformats.org/officeDocument/2006/relationships/diagramData" Target="../diagrams/data4.xml"/><Relationship Id="rId9"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4.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4.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4.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4.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00034" y="2357430"/>
            <a:ext cx="8286808" cy="1684339"/>
          </a:xfrm>
        </p:spPr>
        <p:txBody>
          <a:bodyPr>
            <a:noAutofit/>
          </a:bodyPr>
          <a:lstStyle/>
          <a:p>
            <a:pPr algn="ctr"/>
            <a:r>
              <a:rPr lang="es-ES" sz="3200" b="1" dirty="0" smtClean="0"/>
              <a:t>“PROYECTO DE INVERSION PARA LA </a:t>
            </a:r>
            <a:r>
              <a:rPr lang="es-ES" sz="3200" b="1" smtClean="0"/>
              <a:t>COMERCIALIZACION </a:t>
            </a:r>
            <a:r>
              <a:rPr lang="es-ES" sz="3200" b="1" smtClean="0"/>
              <a:t>DEL </a:t>
            </a:r>
            <a:r>
              <a:rPr lang="es-ES" sz="3200" b="1" dirty="0" smtClean="0"/>
              <a:t>CAFÉ ZARUMEÑO </a:t>
            </a:r>
            <a:r>
              <a:rPr lang="es-ES" sz="3200" b="1" smtClean="0"/>
              <a:t>EN </a:t>
            </a:r>
            <a:r>
              <a:rPr lang="es-ES" sz="3200" b="1" smtClean="0"/>
              <a:t>FUNDITA</a:t>
            </a:r>
            <a:r>
              <a:rPr lang="es-ES" sz="3200" b="1" smtClean="0"/>
              <a:t>S </a:t>
            </a:r>
            <a:r>
              <a:rPr lang="es-ES" sz="3200" b="1" dirty="0" smtClean="0"/>
              <a:t>AUTOFILTRANTES EN LA CIUDAD DE GUAYAQUIL</a:t>
            </a:r>
            <a:r>
              <a:rPr lang="es-ES" sz="3600" b="1" dirty="0" smtClean="0"/>
              <a:t>”</a:t>
            </a:r>
            <a:endParaRPr lang="es-EC" sz="3600" b="1" dirty="0"/>
          </a:p>
        </p:txBody>
      </p:sp>
      <p:pic>
        <p:nvPicPr>
          <p:cNvPr id="4" name="3 Imagen"/>
          <p:cNvPicPr/>
          <p:nvPr/>
        </p:nvPicPr>
        <p:blipFill>
          <a:blip r:embed="rId2" cstate="print"/>
          <a:srcRect/>
          <a:stretch>
            <a:fillRect/>
          </a:stretch>
        </p:blipFill>
        <p:spPr bwMode="auto">
          <a:xfrm>
            <a:off x="467544" y="5085184"/>
            <a:ext cx="1584176" cy="14870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4 Imagen"/>
          <p:cNvPicPr/>
          <p:nvPr/>
        </p:nvPicPr>
        <p:blipFill>
          <a:blip r:embed="rId3" cstate="print"/>
          <a:srcRect/>
          <a:stretch>
            <a:fillRect/>
          </a:stretch>
        </p:blipFill>
        <p:spPr bwMode="auto">
          <a:xfrm>
            <a:off x="7040677" y="5000636"/>
            <a:ext cx="1674727" cy="15716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9 Rectángulo"/>
          <p:cNvSpPr/>
          <p:nvPr/>
        </p:nvSpPr>
        <p:spPr>
          <a:xfrm>
            <a:off x="1500166" y="535054"/>
            <a:ext cx="6215107" cy="1107996"/>
          </a:xfrm>
          <a:prstGeom prst="rect">
            <a:avLst/>
          </a:prstGeom>
        </p:spPr>
        <p:style>
          <a:lnRef idx="0">
            <a:schemeClr val="accent6"/>
          </a:lnRef>
          <a:fillRef idx="3">
            <a:schemeClr val="accent6"/>
          </a:fillRef>
          <a:effectRef idx="3">
            <a:schemeClr val="accent6"/>
          </a:effectRef>
          <a:fontRef idx="minor">
            <a:schemeClr val="lt1"/>
          </a:fontRef>
        </p:style>
        <p:txBody>
          <a:bodyPr wrap="square" lIns="91440" tIns="45720" rIns="91440" bIns="45720">
            <a:spAutoFit/>
          </a:bodyPr>
          <a:lstStyle/>
          <a:p>
            <a:pPr algn="ctr"/>
            <a:r>
              <a:rPr lang="es-EC" sz="6600" b="1" dirty="0" smtClean="0">
                <a:effectLst>
                  <a:glow rad="228600">
                    <a:schemeClr val="accent4">
                      <a:satMod val="175000"/>
                      <a:alpha val="40000"/>
                    </a:schemeClr>
                  </a:glow>
                </a:effectLst>
                <a:latin typeface="Broadway" pitchFamily="82" charset="0"/>
              </a:rPr>
              <a:t>ZARUCAFE</a:t>
            </a:r>
            <a:endParaRPr lang="es-ES" sz="6600" b="1" dirty="0">
              <a:ln>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0"/>
                  <a:tileRect r="-100000" b="-100000"/>
                </a:gradFill>
              </a:ln>
              <a:latin typeface="Broadway" pitchFamily="82" charset="0"/>
              <a:cs typeface="Arial" pitchFamily="34" charset="0"/>
            </a:endParaRPr>
          </a:p>
        </p:txBody>
      </p:sp>
      <p:pic>
        <p:nvPicPr>
          <p:cNvPr id="71681" name="Picture 1" descr="logo kary 1"/>
          <p:cNvPicPr>
            <a:picLocks noChangeAspect="1" noChangeArrowheads="1"/>
          </p:cNvPicPr>
          <p:nvPr/>
        </p:nvPicPr>
        <p:blipFill>
          <a:blip r:embed="rId4" cstate="print"/>
          <a:srcRect l="10959" t="16418" r="10503" b="11443"/>
          <a:stretch>
            <a:fillRect/>
          </a:stretch>
        </p:blipFill>
        <p:spPr bwMode="auto">
          <a:xfrm>
            <a:off x="3714744" y="4643446"/>
            <a:ext cx="1790700" cy="1571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571474" y="285728"/>
            <a:ext cx="8072495" cy="923330"/>
          </a:xfrm>
          <a:prstGeom prst="rect">
            <a:avLst/>
          </a:prstGeom>
          <a:noFill/>
        </p:spPr>
        <p:txBody>
          <a:bodyPr wrap="square" lIns="91440" tIns="45720" rIns="91440" bIns="45720">
            <a:spAutoFit/>
          </a:bodyPr>
          <a:lstStyle/>
          <a:p>
            <a:pPr algn="ctr"/>
            <a:r>
              <a:rPr lang="es-ES" sz="4800" b="1" dirty="0" smtClean="0">
                <a:ln w="10541" cmpd="sng">
                  <a:solidFill>
                    <a:schemeClr val="accent4">
                      <a:lumMod val="75000"/>
                    </a:schemeClr>
                  </a:solidFill>
                  <a:prstDash val="solid"/>
                </a:ln>
                <a:effectLst>
                  <a:glow rad="228600">
                    <a:schemeClr val="accent4">
                      <a:satMod val="175000"/>
                      <a:alpha val="40000"/>
                    </a:schemeClr>
                  </a:glow>
                </a:effectLst>
                <a:latin typeface="+mj-lt"/>
                <a:cs typeface="Arial" pitchFamily="34" charset="0"/>
              </a:rPr>
              <a:t>ESTUDIO</a:t>
            </a:r>
            <a:r>
              <a:rPr lang="es-ES" sz="5400" b="1" dirty="0" smtClean="0">
                <a:ln w="10541" cmpd="sng">
                  <a:solidFill>
                    <a:schemeClr val="accent4">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4">
                      <a:satMod val="175000"/>
                      <a:alpha val="40000"/>
                    </a:schemeClr>
                  </a:glow>
                  <a:outerShdw blurRad="50800" dist="38100" dir="18900000" algn="bl" rotWithShape="0">
                    <a:prstClr val="black">
                      <a:alpha val="40000"/>
                    </a:prstClr>
                  </a:outerShdw>
                </a:effectLst>
              </a:rPr>
              <a:t> </a:t>
            </a:r>
            <a:r>
              <a:rPr lang="es-ES" sz="4800" b="1" dirty="0" smtClean="0">
                <a:ln w="10541" cmpd="sng">
                  <a:solidFill>
                    <a:schemeClr val="accent4">
                      <a:lumMod val="75000"/>
                    </a:schemeClr>
                  </a:solidFill>
                  <a:prstDash val="solid"/>
                </a:ln>
                <a:effectLst>
                  <a:glow rad="228600">
                    <a:schemeClr val="accent4">
                      <a:satMod val="175000"/>
                      <a:alpha val="40000"/>
                    </a:schemeClr>
                  </a:glow>
                </a:effectLst>
                <a:latin typeface="+mj-lt"/>
                <a:cs typeface="Arial" pitchFamily="34" charset="0"/>
              </a:rPr>
              <a:t>DE</a:t>
            </a:r>
            <a:r>
              <a:rPr lang="es-ES" sz="5400" b="1" dirty="0" smtClean="0">
                <a:ln w="10541" cmpd="sng">
                  <a:solidFill>
                    <a:schemeClr val="accent4">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4">
                      <a:satMod val="175000"/>
                      <a:alpha val="40000"/>
                    </a:schemeClr>
                  </a:glow>
                  <a:outerShdw blurRad="50800" dist="38100" dir="18900000" algn="bl" rotWithShape="0">
                    <a:prstClr val="black">
                      <a:alpha val="40000"/>
                    </a:prstClr>
                  </a:outerShdw>
                </a:effectLst>
              </a:rPr>
              <a:t> </a:t>
            </a:r>
            <a:r>
              <a:rPr lang="es-ES" sz="4800" b="1" dirty="0" smtClean="0">
                <a:ln w="10541" cmpd="sng">
                  <a:solidFill>
                    <a:schemeClr val="accent4">
                      <a:lumMod val="75000"/>
                    </a:schemeClr>
                  </a:solidFill>
                  <a:prstDash val="solid"/>
                </a:ln>
                <a:effectLst>
                  <a:glow rad="228600">
                    <a:schemeClr val="accent4">
                      <a:satMod val="175000"/>
                      <a:alpha val="40000"/>
                    </a:schemeClr>
                  </a:glow>
                </a:effectLst>
                <a:latin typeface="+mj-lt"/>
                <a:cs typeface="Arial" pitchFamily="34" charset="0"/>
              </a:rPr>
              <a:t>MERCADO</a:t>
            </a:r>
            <a:endParaRPr lang="es-ES" sz="4800" b="1" dirty="0">
              <a:ln w="10541" cmpd="sng">
                <a:solidFill>
                  <a:schemeClr val="accent4">
                    <a:lumMod val="75000"/>
                  </a:schemeClr>
                </a:solidFill>
                <a:prstDash val="solid"/>
              </a:ln>
              <a:effectLst>
                <a:glow rad="228600">
                  <a:schemeClr val="accent4">
                    <a:satMod val="175000"/>
                    <a:alpha val="40000"/>
                  </a:schemeClr>
                </a:glow>
              </a:effectLst>
              <a:latin typeface="+mj-lt"/>
              <a:cs typeface="Arial" pitchFamily="34" charset="0"/>
            </a:endParaRPr>
          </a:p>
        </p:txBody>
      </p:sp>
      <p:sp>
        <p:nvSpPr>
          <p:cNvPr id="10" name="9 Marcador de contenido"/>
          <p:cNvSpPr>
            <a:spLocks noGrp="1"/>
          </p:cNvSpPr>
          <p:nvPr>
            <p:ph idx="1"/>
          </p:nvPr>
        </p:nvSpPr>
        <p:spPr>
          <a:xfrm>
            <a:off x="457200" y="1775193"/>
            <a:ext cx="8229600" cy="569387"/>
          </a:xfrm>
          <a:prstGeom prst="rect">
            <a:avLst/>
          </a:prstGeom>
        </p:spPr>
        <p:txBody>
          <a:bodyPr wrap="square">
            <a:spAutoFit/>
          </a:bodyPr>
          <a:lstStyle/>
          <a:p>
            <a:pPr>
              <a:buFont typeface="Wingdings" pitchFamily="2" charset="2"/>
              <a:buChar char="q"/>
            </a:pPr>
            <a:r>
              <a:rPr lang="es-EC" sz="2800" u="sng" dirty="0" smtClean="0">
                <a:effectLst>
                  <a:outerShdw blurRad="38100" dist="38100" dir="2700000" algn="tl">
                    <a:srgbClr val="000000">
                      <a:alpha val="43137"/>
                    </a:srgbClr>
                  </a:outerShdw>
                </a:effectLst>
              </a:rPr>
              <a:t>  ANALISIS DE LA DEMANDA:</a:t>
            </a:r>
            <a:endParaRPr lang="es-EC" sz="2800" u="sng" dirty="0">
              <a:effectLst>
                <a:outerShdw blurRad="38100" dist="38100" dir="2700000" algn="tl">
                  <a:srgbClr val="000000">
                    <a:alpha val="43137"/>
                  </a:srgbClr>
                </a:outerShdw>
              </a:effectLst>
            </a:endParaRPr>
          </a:p>
        </p:txBody>
      </p:sp>
      <p:graphicFrame>
        <p:nvGraphicFramePr>
          <p:cNvPr id="7" name="6 Diagrama"/>
          <p:cNvGraphicFramePr/>
          <p:nvPr/>
        </p:nvGraphicFramePr>
        <p:xfrm>
          <a:off x="-642974" y="2428870"/>
          <a:ext cx="4286248" cy="35004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8 Tabla"/>
          <p:cNvGraphicFramePr>
            <a:graphicFrameLocks noGrp="1"/>
          </p:cNvGraphicFramePr>
          <p:nvPr/>
        </p:nvGraphicFramePr>
        <p:xfrm>
          <a:off x="3214678" y="2857496"/>
          <a:ext cx="5857887" cy="2439189"/>
        </p:xfrm>
        <a:graphic>
          <a:graphicData uri="http://schemas.openxmlformats.org/drawingml/2006/table">
            <a:tbl>
              <a:tblPr/>
              <a:tblGrid>
                <a:gridCol w="1736840"/>
                <a:gridCol w="1389471"/>
                <a:gridCol w="1436840"/>
                <a:gridCol w="1294736"/>
              </a:tblGrid>
              <a:tr h="516404">
                <a:tc>
                  <a:txBody>
                    <a:bodyPr/>
                    <a:lstStyle/>
                    <a:p>
                      <a:pPr algn="ctr">
                        <a:spcAft>
                          <a:spcPts val="0"/>
                        </a:spcAft>
                      </a:pPr>
                      <a:r>
                        <a:rPr lang="es-ES" sz="1400" dirty="0">
                          <a:solidFill>
                            <a:srgbClr val="000000"/>
                          </a:solidFill>
                          <a:latin typeface="Arial"/>
                          <a:ea typeface="Times New Roman"/>
                        </a:rPr>
                        <a:t>RANGO DE EDAD</a:t>
                      </a:r>
                      <a:endParaRPr lang="en-US" sz="1400" dirty="0">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79646"/>
                    </a:solidFill>
                  </a:tcPr>
                </a:tc>
                <a:tc>
                  <a:txBody>
                    <a:bodyPr/>
                    <a:lstStyle/>
                    <a:p>
                      <a:pPr algn="ctr">
                        <a:spcAft>
                          <a:spcPts val="0"/>
                        </a:spcAft>
                      </a:pPr>
                      <a:r>
                        <a:rPr lang="es-ES" sz="1400" dirty="0">
                          <a:solidFill>
                            <a:srgbClr val="000000"/>
                          </a:solidFill>
                          <a:latin typeface="Arial"/>
                          <a:ea typeface="Times New Roman"/>
                        </a:rPr>
                        <a:t>FRECUENCIA</a:t>
                      </a:r>
                      <a:endParaRPr lang="en-US" sz="1400" dirty="0">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79646"/>
                    </a:solidFill>
                  </a:tcPr>
                </a:tc>
                <a:tc>
                  <a:txBody>
                    <a:bodyPr/>
                    <a:lstStyle/>
                    <a:p>
                      <a:pPr algn="ctr">
                        <a:spcAft>
                          <a:spcPts val="0"/>
                        </a:spcAft>
                      </a:pPr>
                      <a:r>
                        <a:rPr lang="es-ES" sz="1400">
                          <a:solidFill>
                            <a:srgbClr val="000000"/>
                          </a:solidFill>
                          <a:latin typeface="Arial"/>
                          <a:ea typeface="Times New Roman"/>
                        </a:rPr>
                        <a:t>PORCENTAJE</a:t>
                      </a:r>
                      <a:endParaRPr lang="en-US" sz="1400">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79646"/>
                    </a:solidFill>
                  </a:tcPr>
                </a:tc>
                <a:tc>
                  <a:txBody>
                    <a:bodyPr/>
                    <a:lstStyle/>
                    <a:p>
                      <a:pPr algn="ctr">
                        <a:spcAft>
                          <a:spcPts val="0"/>
                        </a:spcAft>
                      </a:pPr>
                      <a:r>
                        <a:rPr lang="es-ES" sz="1400">
                          <a:solidFill>
                            <a:srgbClr val="000000"/>
                          </a:solidFill>
                          <a:latin typeface="Arial"/>
                          <a:ea typeface="Times New Roman"/>
                        </a:rPr>
                        <a:t>ESTIMACION</a:t>
                      </a:r>
                      <a:endParaRPr lang="en-US" sz="1400">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79646"/>
                    </a:solidFill>
                  </a:tcPr>
                </a:tc>
              </a:tr>
              <a:tr h="380780">
                <a:tc>
                  <a:txBody>
                    <a:bodyPr/>
                    <a:lstStyle/>
                    <a:p>
                      <a:pPr>
                        <a:spcAft>
                          <a:spcPts val="0"/>
                        </a:spcAft>
                      </a:pPr>
                      <a:r>
                        <a:rPr lang="es-ES" sz="1400">
                          <a:solidFill>
                            <a:srgbClr val="000000"/>
                          </a:solidFill>
                          <a:latin typeface="Arial"/>
                          <a:ea typeface="Times New Roman"/>
                        </a:rPr>
                        <a:t>De 20 - 24 anos</a:t>
                      </a:r>
                      <a:endParaRPr lang="en-US" sz="1400">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ctr">
                        <a:spcAft>
                          <a:spcPts val="0"/>
                        </a:spcAft>
                      </a:pPr>
                      <a:r>
                        <a:rPr lang="es-ES" sz="1400" dirty="0">
                          <a:solidFill>
                            <a:srgbClr val="000000"/>
                          </a:solidFill>
                          <a:latin typeface="Arial"/>
                          <a:ea typeface="Times New Roman"/>
                        </a:rPr>
                        <a:t>207.871</a:t>
                      </a:r>
                      <a:endParaRPr lang="en-US" sz="1400" dirty="0">
                        <a:latin typeface="Times New Roman"/>
                        <a:ea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a:txBody>
                    <a:bodyPr/>
                    <a:lstStyle/>
                    <a:p>
                      <a:pPr algn="ctr">
                        <a:spcAft>
                          <a:spcPts val="0"/>
                        </a:spcAft>
                      </a:pPr>
                      <a:r>
                        <a:rPr lang="es-ES" sz="1400" dirty="0">
                          <a:solidFill>
                            <a:srgbClr val="000000"/>
                          </a:solidFill>
                          <a:latin typeface="Arial"/>
                          <a:ea typeface="Times New Roman"/>
                        </a:rPr>
                        <a:t>15%</a:t>
                      </a:r>
                      <a:endParaRPr lang="en-US" sz="1400" dirty="0">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a:txBody>
                    <a:bodyPr/>
                    <a:lstStyle/>
                    <a:p>
                      <a:pPr algn="ctr">
                        <a:spcAft>
                          <a:spcPts val="0"/>
                        </a:spcAft>
                      </a:pPr>
                      <a:r>
                        <a:rPr lang="es-ES" sz="1400">
                          <a:solidFill>
                            <a:srgbClr val="000000"/>
                          </a:solidFill>
                          <a:latin typeface="Arial"/>
                          <a:ea typeface="Times New Roman"/>
                        </a:rPr>
                        <a:t>30.589</a:t>
                      </a:r>
                      <a:endParaRPr lang="en-US" sz="1400">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r>
              <a:tr h="380780">
                <a:tc>
                  <a:txBody>
                    <a:bodyPr/>
                    <a:lstStyle/>
                    <a:p>
                      <a:pPr>
                        <a:spcAft>
                          <a:spcPts val="0"/>
                        </a:spcAft>
                      </a:pPr>
                      <a:r>
                        <a:rPr lang="es-ES" sz="1400">
                          <a:solidFill>
                            <a:srgbClr val="000000"/>
                          </a:solidFill>
                          <a:latin typeface="Arial"/>
                          <a:ea typeface="Times New Roman"/>
                        </a:rPr>
                        <a:t>De 25 - 29 anos</a:t>
                      </a:r>
                      <a:endParaRPr lang="en-US" sz="1400">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ctr">
                        <a:spcAft>
                          <a:spcPts val="0"/>
                        </a:spcAft>
                      </a:pPr>
                      <a:r>
                        <a:rPr lang="es-ES" sz="1400">
                          <a:solidFill>
                            <a:srgbClr val="000000"/>
                          </a:solidFill>
                          <a:latin typeface="Arial"/>
                          <a:ea typeface="Times New Roman"/>
                        </a:rPr>
                        <a:t>170.284</a:t>
                      </a:r>
                      <a:endParaRPr lang="en-US" sz="1400">
                        <a:latin typeface="Times New Roman"/>
                        <a:ea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tc>
                  <a:txBody>
                    <a:bodyPr/>
                    <a:lstStyle/>
                    <a:p>
                      <a:pPr algn="ctr">
                        <a:spcAft>
                          <a:spcPts val="0"/>
                        </a:spcAft>
                      </a:pPr>
                      <a:r>
                        <a:rPr lang="es-ES" sz="1400" dirty="0">
                          <a:solidFill>
                            <a:srgbClr val="000000"/>
                          </a:solidFill>
                          <a:latin typeface="Arial"/>
                          <a:ea typeface="Times New Roman"/>
                        </a:rPr>
                        <a:t>12%</a:t>
                      </a:r>
                      <a:endParaRPr lang="en-US" sz="1400" dirty="0">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tc>
                  <a:txBody>
                    <a:bodyPr/>
                    <a:lstStyle/>
                    <a:p>
                      <a:pPr algn="ctr">
                        <a:spcAft>
                          <a:spcPts val="0"/>
                        </a:spcAft>
                      </a:pPr>
                      <a:r>
                        <a:rPr lang="es-ES" sz="1400">
                          <a:solidFill>
                            <a:srgbClr val="000000"/>
                          </a:solidFill>
                          <a:latin typeface="Arial"/>
                          <a:ea typeface="Times New Roman"/>
                        </a:rPr>
                        <a:t>20.527</a:t>
                      </a:r>
                      <a:endParaRPr lang="en-US" sz="1400">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tr>
              <a:tr h="380780">
                <a:tc>
                  <a:txBody>
                    <a:bodyPr/>
                    <a:lstStyle/>
                    <a:p>
                      <a:pPr>
                        <a:spcAft>
                          <a:spcPts val="0"/>
                        </a:spcAft>
                      </a:pPr>
                      <a:r>
                        <a:rPr lang="es-ES" sz="1400" dirty="0">
                          <a:solidFill>
                            <a:srgbClr val="000000"/>
                          </a:solidFill>
                          <a:latin typeface="Arial"/>
                          <a:ea typeface="Times New Roman"/>
                        </a:rPr>
                        <a:t>De 30 - 34 anos</a:t>
                      </a:r>
                      <a:endParaRPr lang="en-US" sz="1400" dirty="0">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ctr">
                        <a:spcAft>
                          <a:spcPts val="0"/>
                        </a:spcAft>
                      </a:pPr>
                      <a:r>
                        <a:rPr lang="es-ES" sz="1400" dirty="0">
                          <a:solidFill>
                            <a:srgbClr val="000000"/>
                          </a:solidFill>
                          <a:latin typeface="Arial"/>
                          <a:ea typeface="Times New Roman"/>
                        </a:rPr>
                        <a:t>158.010</a:t>
                      </a:r>
                      <a:endParaRPr lang="en-US" sz="1400" dirty="0">
                        <a:latin typeface="Times New Roman"/>
                        <a:ea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a:txBody>
                    <a:bodyPr/>
                    <a:lstStyle/>
                    <a:p>
                      <a:pPr algn="ctr">
                        <a:spcAft>
                          <a:spcPts val="0"/>
                        </a:spcAft>
                      </a:pPr>
                      <a:r>
                        <a:rPr lang="es-ES" sz="1400" dirty="0">
                          <a:solidFill>
                            <a:srgbClr val="000000"/>
                          </a:solidFill>
                          <a:latin typeface="Arial"/>
                          <a:ea typeface="Times New Roman"/>
                        </a:rPr>
                        <a:t>11%</a:t>
                      </a:r>
                      <a:endParaRPr lang="en-US" sz="1400" dirty="0">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a:txBody>
                    <a:bodyPr/>
                    <a:lstStyle/>
                    <a:p>
                      <a:pPr algn="ctr">
                        <a:spcAft>
                          <a:spcPts val="0"/>
                        </a:spcAft>
                      </a:pPr>
                      <a:r>
                        <a:rPr lang="es-ES" sz="1400" dirty="0">
                          <a:solidFill>
                            <a:srgbClr val="000000"/>
                          </a:solidFill>
                          <a:latin typeface="Arial"/>
                          <a:ea typeface="Times New Roman"/>
                        </a:rPr>
                        <a:t>17.674</a:t>
                      </a:r>
                      <a:endParaRPr lang="en-US" sz="1400" dirty="0">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r>
              <a:tr h="444244">
                <a:tc>
                  <a:txBody>
                    <a:bodyPr/>
                    <a:lstStyle/>
                    <a:p>
                      <a:pPr>
                        <a:spcAft>
                          <a:spcPts val="0"/>
                        </a:spcAft>
                      </a:pPr>
                      <a:r>
                        <a:rPr lang="es-ES" sz="1400">
                          <a:solidFill>
                            <a:srgbClr val="000000"/>
                          </a:solidFill>
                          <a:latin typeface="Arial"/>
                          <a:ea typeface="Times New Roman"/>
                        </a:rPr>
                        <a:t>De 35 en adelante</a:t>
                      </a:r>
                      <a:endParaRPr lang="en-US" sz="1400">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ctr">
                        <a:spcAft>
                          <a:spcPts val="0"/>
                        </a:spcAft>
                      </a:pPr>
                      <a:r>
                        <a:rPr lang="es-ES" sz="1400">
                          <a:solidFill>
                            <a:srgbClr val="000000"/>
                          </a:solidFill>
                          <a:latin typeface="Arial"/>
                          <a:ea typeface="Times New Roman"/>
                        </a:rPr>
                        <a:t>876.468</a:t>
                      </a:r>
                      <a:endParaRPr lang="en-US" sz="1400">
                        <a:latin typeface="Times New Roman"/>
                        <a:ea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tc>
                  <a:txBody>
                    <a:bodyPr/>
                    <a:lstStyle/>
                    <a:p>
                      <a:pPr algn="ctr">
                        <a:spcAft>
                          <a:spcPts val="0"/>
                        </a:spcAft>
                      </a:pPr>
                      <a:r>
                        <a:rPr lang="es-ES" sz="1400">
                          <a:solidFill>
                            <a:srgbClr val="000000"/>
                          </a:solidFill>
                          <a:latin typeface="Arial"/>
                          <a:ea typeface="Times New Roman"/>
                        </a:rPr>
                        <a:t>62%</a:t>
                      </a:r>
                      <a:endParaRPr lang="en-US" sz="1400">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tc>
                  <a:txBody>
                    <a:bodyPr/>
                    <a:lstStyle/>
                    <a:p>
                      <a:pPr algn="ctr">
                        <a:spcAft>
                          <a:spcPts val="0"/>
                        </a:spcAft>
                      </a:pPr>
                      <a:r>
                        <a:rPr lang="es-ES" sz="1400" dirty="0">
                          <a:solidFill>
                            <a:srgbClr val="000000"/>
                          </a:solidFill>
                          <a:latin typeface="Arial"/>
                          <a:ea typeface="Times New Roman"/>
                        </a:rPr>
                        <a:t>543.804</a:t>
                      </a:r>
                      <a:endParaRPr lang="en-US" sz="1400" dirty="0">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tr>
              <a:tr h="336201">
                <a:tc gridSpan="3">
                  <a:txBody>
                    <a:bodyPr/>
                    <a:lstStyle/>
                    <a:p>
                      <a:pPr>
                        <a:spcAft>
                          <a:spcPts val="0"/>
                        </a:spcAft>
                      </a:pPr>
                      <a:r>
                        <a:rPr lang="es-ES" sz="1400" dirty="0">
                          <a:solidFill>
                            <a:srgbClr val="000000"/>
                          </a:solidFill>
                          <a:latin typeface="Arial"/>
                          <a:ea typeface="Times New Roman"/>
                        </a:rPr>
                        <a:t>TOTAL</a:t>
                      </a:r>
                      <a:endParaRPr lang="en-US" sz="1400" dirty="0">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hMerge="1">
                  <a:txBody>
                    <a:bodyPr/>
                    <a:lstStyle/>
                    <a:p>
                      <a:endParaRPr lang="en-US"/>
                    </a:p>
                  </a:txBody>
                  <a:tcPr/>
                </a:tc>
                <a:tc hMerge="1">
                  <a:txBody>
                    <a:bodyPr/>
                    <a:lstStyle/>
                    <a:p>
                      <a:endParaRPr lang="en-US"/>
                    </a:p>
                  </a:txBody>
                  <a:tcPr/>
                </a:tc>
                <a:tc>
                  <a:txBody>
                    <a:bodyPr/>
                    <a:lstStyle/>
                    <a:p>
                      <a:pPr algn="ctr">
                        <a:spcAft>
                          <a:spcPts val="0"/>
                        </a:spcAft>
                      </a:pPr>
                      <a:r>
                        <a:rPr lang="es-ES" sz="1400" b="1" dirty="0">
                          <a:solidFill>
                            <a:srgbClr val="000000"/>
                          </a:solidFill>
                          <a:latin typeface="Arial"/>
                          <a:ea typeface="Times New Roman"/>
                        </a:rPr>
                        <a:t>612.594</a:t>
                      </a:r>
                      <a:endParaRPr lang="en-US" sz="1400" dirty="0">
                        <a:latin typeface="Times New Roman"/>
                        <a:ea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r>
            </a:tbl>
          </a:graphicData>
        </a:graphic>
      </p:graphicFrame>
      <p:pic>
        <p:nvPicPr>
          <p:cNvPr id="11" name="Picture 1" descr="logo kary 1"/>
          <p:cNvPicPr>
            <a:picLocks noChangeAspect="1" noChangeArrowheads="1"/>
          </p:cNvPicPr>
          <p:nvPr/>
        </p:nvPicPr>
        <p:blipFill>
          <a:blip r:embed="rId7" cstate="print"/>
          <a:srcRect l="10959" t="16418" r="10503" b="11443"/>
          <a:stretch>
            <a:fillRect/>
          </a:stretch>
        </p:blipFill>
        <p:spPr bwMode="auto">
          <a:xfrm>
            <a:off x="0" y="0"/>
            <a:ext cx="1058121" cy="9286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571474" y="285728"/>
            <a:ext cx="8072495" cy="923330"/>
          </a:xfrm>
          <a:prstGeom prst="rect">
            <a:avLst/>
          </a:prstGeom>
          <a:noFill/>
        </p:spPr>
        <p:txBody>
          <a:bodyPr wrap="square" lIns="91440" tIns="45720" rIns="91440" bIns="45720">
            <a:spAutoFit/>
          </a:bodyPr>
          <a:lstStyle/>
          <a:p>
            <a:pPr algn="ctr"/>
            <a:r>
              <a:rPr lang="es-ES" sz="4800" b="1" dirty="0" smtClean="0">
                <a:ln w="10541" cmpd="sng">
                  <a:solidFill>
                    <a:schemeClr val="accent4">
                      <a:lumMod val="75000"/>
                    </a:schemeClr>
                  </a:solidFill>
                  <a:prstDash val="solid"/>
                </a:ln>
                <a:effectLst>
                  <a:glow rad="228600">
                    <a:schemeClr val="accent4">
                      <a:satMod val="175000"/>
                      <a:alpha val="40000"/>
                    </a:schemeClr>
                  </a:glow>
                </a:effectLst>
                <a:latin typeface="+mj-lt"/>
                <a:cs typeface="Arial" pitchFamily="34" charset="0"/>
              </a:rPr>
              <a:t>ESTUDIO</a:t>
            </a:r>
            <a:r>
              <a:rPr lang="es-ES" sz="5400" b="1" dirty="0" smtClean="0">
                <a:ln w="10541" cmpd="sng">
                  <a:solidFill>
                    <a:schemeClr val="accent4">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4">
                      <a:satMod val="175000"/>
                      <a:alpha val="40000"/>
                    </a:schemeClr>
                  </a:glow>
                  <a:outerShdw blurRad="50800" dist="38100" dir="18900000" algn="bl" rotWithShape="0">
                    <a:prstClr val="black">
                      <a:alpha val="40000"/>
                    </a:prstClr>
                  </a:outerShdw>
                </a:effectLst>
              </a:rPr>
              <a:t> </a:t>
            </a:r>
            <a:r>
              <a:rPr lang="es-ES" sz="4800" b="1" dirty="0" smtClean="0">
                <a:ln w="10541" cmpd="sng">
                  <a:solidFill>
                    <a:schemeClr val="accent4">
                      <a:lumMod val="75000"/>
                    </a:schemeClr>
                  </a:solidFill>
                  <a:prstDash val="solid"/>
                </a:ln>
                <a:effectLst>
                  <a:glow rad="228600">
                    <a:schemeClr val="accent4">
                      <a:satMod val="175000"/>
                      <a:alpha val="40000"/>
                    </a:schemeClr>
                  </a:glow>
                </a:effectLst>
                <a:latin typeface="+mj-lt"/>
                <a:cs typeface="Arial" pitchFamily="34" charset="0"/>
              </a:rPr>
              <a:t>DE</a:t>
            </a:r>
            <a:r>
              <a:rPr lang="es-ES" sz="5400" b="1" dirty="0" smtClean="0">
                <a:ln w="10541" cmpd="sng">
                  <a:solidFill>
                    <a:schemeClr val="accent4">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4">
                      <a:satMod val="175000"/>
                      <a:alpha val="40000"/>
                    </a:schemeClr>
                  </a:glow>
                  <a:outerShdw blurRad="50800" dist="38100" dir="18900000" algn="bl" rotWithShape="0">
                    <a:prstClr val="black">
                      <a:alpha val="40000"/>
                    </a:prstClr>
                  </a:outerShdw>
                </a:effectLst>
              </a:rPr>
              <a:t> </a:t>
            </a:r>
            <a:r>
              <a:rPr lang="es-ES" sz="4800" b="1" dirty="0" smtClean="0">
                <a:ln w="10541" cmpd="sng">
                  <a:solidFill>
                    <a:schemeClr val="accent4">
                      <a:lumMod val="75000"/>
                    </a:schemeClr>
                  </a:solidFill>
                  <a:prstDash val="solid"/>
                </a:ln>
                <a:effectLst>
                  <a:glow rad="228600">
                    <a:schemeClr val="accent4">
                      <a:satMod val="175000"/>
                      <a:alpha val="40000"/>
                    </a:schemeClr>
                  </a:glow>
                </a:effectLst>
                <a:latin typeface="+mj-lt"/>
                <a:cs typeface="Arial" pitchFamily="34" charset="0"/>
              </a:rPr>
              <a:t>MERCADO</a:t>
            </a:r>
            <a:endParaRPr lang="es-ES" sz="4800" b="1" dirty="0">
              <a:ln w="10541" cmpd="sng">
                <a:solidFill>
                  <a:schemeClr val="accent4">
                    <a:lumMod val="75000"/>
                  </a:schemeClr>
                </a:solidFill>
                <a:prstDash val="solid"/>
              </a:ln>
              <a:effectLst>
                <a:glow rad="228600">
                  <a:schemeClr val="accent4">
                    <a:satMod val="175000"/>
                    <a:alpha val="40000"/>
                  </a:schemeClr>
                </a:glow>
              </a:effectLst>
              <a:latin typeface="+mj-lt"/>
              <a:cs typeface="Arial" pitchFamily="34" charset="0"/>
            </a:endParaRPr>
          </a:p>
        </p:txBody>
      </p:sp>
      <p:sp>
        <p:nvSpPr>
          <p:cNvPr id="10" name="9 Marcador de contenido"/>
          <p:cNvSpPr>
            <a:spLocks noGrp="1"/>
          </p:cNvSpPr>
          <p:nvPr>
            <p:ph idx="1"/>
          </p:nvPr>
        </p:nvSpPr>
        <p:spPr>
          <a:xfrm>
            <a:off x="457200" y="1571612"/>
            <a:ext cx="8229600" cy="569387"/>
          </a:xfrm>
          <a:prstGeom prst="rect">
            <a:avLst/>
          </a:prstGeom>
        </p:spPr>
        <p:txBody>
          <a:bodyPr wrap="square">
            <a:spAutoFit/>
          </a:bodyPr>
          <a:lstStyle/>
          <a:p>
            <a:pPr>
              <a:buFont typeface="Wingdings" pitchFamily="2" charset="2"/>
              <a:buChar char="q"/>
            </a:pPr>
            <a:r>
              <a:rPr lang="es-EC" sz="2800" u="sng" dirty="0" smtClean="0">
                <a:effectLst>
                  <a:outerShdw blurRad="38100" dist="38100" dir="2700000" algn="tl">
                    <a:srgbClr val="000000">
                      <a:alpha val="43137"/>
                    </a:srgbClr>
                  </a:outerShdw>
                </a:effectLst>
              </a:rPr>
              <a:t>  ANALISIS DE LA DEMANDA:</a:t>
            </a:r>
            <a:endParaRPr lang="es-EC" sz="2800" u="sng" dirty="0">
              <a:effectLst>
                <a:outerShdw blurRad="38100" dist="38100" dir="2700000" algn="tl">
                  <a:srgbClr val="000000">
                    <a:alpha val="43137"/>
                  </a:srgbClr>
                </a:outerShdw>
              </a:effectLst>
            </a:endParaRPr>
          </a:p>
        </p:txBody>
      </p:sp>
      <p:graphicFrame>
        <p:nvGraphicFramePr>
          <p:cNvPr id="11" name="10 Diagrama"/>
          <p:cNvGraphicFramePr/>
          <p:nvPr/>
        </p:nvGraphicFramePr>
        <p:xfrm>
          <a:off x="71439" y="2428869"/>
          <a:ext cx="8929719" cy="4429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1" descr="logo kary 1"/>
          <p:cNvPicPr>
            <a:picLocks noChangeAspect="1" noChangeArrowheads="1"/>
          </p:cNvPicPr>
          <p:nvPr/>
        </p:nvPicPr>
        <p:blipFill>
          <a:blip r:embed="rId7" cstate="print"/>
          <a:srcRect l="10959" t="16418" r="10503" b="11443"/>
          <a:stretch>
            <a:fillRect/>
          </a:stretch>
        </p:blipFill>
        <p:spPr bwMode="auto">
          <a:xfrm>
            <a:off x="8085879" y="5929330"/>
            <a:ext cx="1058121" cy="9286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vert="horz">
            <a:normAutofit/>
            <a:scene3d>
              <a:camera prst="orthographicFront"/>
              <a:lightRig rig="threePt" dir="t">
                <a:rot lat="0" lon="0" rev="4800000"/>
              </a:lightRig>
            </a:scene3d>
            <a:sp3d extrusionH="57150" prstMaterial="matte">
              <a:bevelT w="50800" h="10160" prst="artDeco"/>
            </a:sp3d>
          </a:bodyPr>
          <a:lstStyle/>
          <a:p>
            <a:pPr algn="ctr"/>
            <a:r>
              <a:rPr lang="es-EC" sz="4800" b="1" dirty="0" smtClean="0">
                <a:ln w="10541" cmpd="sng">
                  <a:solidFill>
                    <a:schemeClr val="accent4">
                      <a:lumMod val="75000"/>
                    </a:schemeClr>
                  </a:solidFill>
                  <a:prstDash val="solid"/>
                </a:ln>
                <a:effectLst>
                  <a:glow rad="228600">
                    <a:schemeClr val="accent4">
                      <a:satMod val="175000"/>
                      <a:alpha val="40000"/>
                    </a:schemeClr>
                  </a:glow>
                </a:effectLst>
                <a:ea typeface="+mn-ea"/>
                <a:cs typeface="Arial" pitchFamily="34" charset="0"/>
              </a:rPr>
              <a:t>ANALISIS</a:t>
            </a:r>
            <a:r>
              <a:rPr lang="es-EC" dirty="0" smtClean="0">
                <a:effectLst>
                  <a:glow rad="228600">
                    <a:schemeClr val="accent4">
                      <a:satMod val="175000"/>
                      <a:alpha val="40000"/>
                    </a:schemeClr>
                  </a:glow>
                </a:effectLst>
              </a:rPr>
              <a:t> </a:t>
            </a:r>
            <a:r>
              <a:rPr lang="es-EC" sz="4800" b="1" dirty="0" smtClean="0">
                <a:ln w="10541" cmpd="sng">
                  <a:solidFill>
                    <a:schemeClr val="accent4">
                      <a:lumMod val="75000"/>
                    </a:schemeClr>
                  </a:solidFill>
                  <a:prstDash val="solid"/>
                </a:ln>
                <a:effectLst>
                  <a:glow rad="228600">
                    <a:schemeClr val="accent4">
                      <a:satMod val="175000"/>
                      <a:alpha val="40000"/>
                    </a:schemeClr>
                  </a:glow>
                </a:effectLst>
                <a:ea typeface="+mn-ea"/>
                <a:cs typeface="Arial" pitchFamily="34" charset="0"/>
              </a:rPr>
              <a:t>DE</a:t>
            </a:r>
            <a:r>
              <a:rPr lang="es-EC" dirty="0" smtClean="0">
                <a:effectLst>
                  <a:glow rad="228600">
                    <a:schemeClr val="accent4">
                      <a:satMod val="175000"/>
                      <a:alpha val="40000"/>
                    </a:schemeClr>
                  </a:glow>
                </a:effectLst>
              </a:rPr>
              <a:t> </a:t>
            </a:r>
            <a:r>
              <a:rPr lang="es-EC" sz="4800" b="1" dirty="0" smtClean="0">
                <a:ln w="10541" cmpd="sng">
                  <a:solidFill>
                    <a:schemeClr val="accent4">
                      <a:lumMod val="75000"/>
                    </a:schemeClr>
                  </a:solidFill>
                  <a:prstDash val="solid"/>
                </a:ln>
                <a:effectLst>
                  <a:glow rad="228600">
                    <a:schemeClr val="accent4">
                      <a:satMod val="175000"/>
                      <a:alpha val="40000"/>
                    </a:schemeClr>
                  </a:glow>
                </a:effectLst>
                <a:ea typeface="+mn-ea"/>
                <a:cs typeface="Arial" pitchFamily="34" charset="0"/>
              </a:rPr>
              <a:t>RESULTADOS</a:t>
            </a:r>
            <a:endParaRPr lang="es-EC" sz="4800" b="1" dirty="0">
              <a:ln w="10541" cmpd="sng">
                <a:solidFill>
                  <a:schemeClr val="accent4">
                    <a:lumMod val="75000"/>
                  </a:schemeClr>
                </a:solidFill>
                <a:prstDash val="solid"/>
              </a:ln>
              <a:effectLst>
                <a:glow rad="228600">
                  <a:schemeClr val="accent4">
                    <a:satMod val="175000"/>
                    <a:alpha val="40000"/>
                  </a:schemeClr>
                </a:glow>
              </a:effectLst>
              <a:ea typeface="+mn-ea"/>
              <a:cs typeface="Arial" pitchFamily="34" charset="0"/>
            </a:endParaRPr>
          </a:p>
        </p:txBody>
      </p:sp>
      <p:sp>
        <p:nvSpPr>
          <p:cNvPr id="5" name="4 CuadroTexto"/>
          <p:cNvSpPr txBox="1"/>
          <p:nvPr/>
        </p:nvSpPr>
        <p:spPr>
          <a:xfrm>
            <a:off x="142846" y="1571612"/>
            <a:ext cx="8715436" cy="461665"/>
          </a:xfrm>
          <a:prstGeom prst="rect">
            <a:avLst/>
          </a:prstGeom>
          <a:noFill/>
        </p:spPr>
        <p:txBody>
          <a:bodyPr wrap="square" rtlCol="0">
            <a:spAutoFit/>
          </a:bodyPr>
          <a:lstStyle/>
          <a:p>
            <a:pPr algn="ctr"/>
            <a:r>
              <a:rPr lang="es-EC" sz="2400" b="1" u="sng" dirty="0" smtClean="0"/>
              <a:t>CONSUMO DEL CAFE</a:t>
            </a:r>
            <a:endParaRPr lang="es-EC" sz="2400" b="1" u="sng" dirty="0"/>
          </a:p>
        </p:txBody>
      </p:sp>
      <p:sp>
        <p:nvSpPr>
          <p:cNvPr id="9" name="8 Rectángulo"/>
          <p:cNvSpPr/>
          <p:nvPr/>
        </p:nvSpPr>
        <p:spPr>
          <a:xfrm>
            <a:off x="5004048" y="3004934"/>
            <a:ext cx="3500463" cy="215225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just"/>
            <a:endParaRPr lang="es-ES" dirty="0" smtClean="0">
              <a:solidFill>
                <a:schemeClr val="tx1"/>
              </a:solidFill>
            </a:endParaRPr>
          </a:p>
          <a:p>
            <a:pPr algn="just"/>
            <a:r>
              <a:rPr lang="es-ES" dirty="0" smtClean="0">
                <a:solidFill>
                  <a:schemeClr val="tx1"/>
                </a:solidFill>
              </a:rPr>
              <a:t>El 83% de los guayaquileños encuestados consumen café, mientras que un 17% de los encuestados no toma café.</a:t>
            </a:r>
            <a:endParaRPr lang="en-US" dirty="0" smtClean="0">
              <a:solidFill>
                <a:schemeClr val="tx1"/>
              </a:solidFill>
            </a:endParaRPr>
          </a:p>
          <a:p>
            <a:pPr algn="just"/>
            <a:r>
              <a:rPr lang="es-ES" dirty="0" smtClean="0">
                <a:solidFill>
                  <a:schemeClr val="tx1"/>
                </a:solidFill>
              </a:rPr>
              <a:t> </a:t>
            </a:r>
            <a:endParaRPr lang="en-US" dirty="0" smtClean="0">
              <a:solidFill>
                <a:schemeClr val="tx1"/>
              </a:solidFill>
            </a:endParaRPr>
          </a:p>
          <a:p>
            <a:pPr algn="ctr"/>
            <a:endParaRPr lang="en-US" dirty="0"/>
          </a:p>
        </p:txBody>
      </p:sp>
      <p:pic>
        <p:nvPicPr>
          <p:cNvPr id="139266" name="Imagen 11"/>
          <p:cNvPicPr>
            <a:picLocks noChangeAspect="1" noChangeArrowheads="1"/>
          </p:cNvPicPr>
          <p:nvPr/>
        </p:nvPicPr>
        <p:blipFill>
          <a:blip r:embed="rId2" cstate="print"/>
          <a:srcRect/>
          <a:stretch>
            <a:fillRect/>
          </a:stretch>
        </p:blipFill>
        <p:spPr bwMode="auto">
          <a:xfrm>
            <a:off x="571473" y="2357432"/>
            <a:ext cx="4105275" cy="3971925"/>
          </a:xfrm>
          <a:prstGeom prst="rect">
            <a:avLst/>
          </a:prstGeom>
          <a:noFill/>
          <a:ln w="9525">
            <a:noFill/>
            <a:miter lim="800000"/>
            <a:headEnd/>
            <a:tailEnd/>
          </a:ln>
        </p:spPr>
      </p:pic>
      <p:pic>
        <p:nvPicPr>
          <p:cNvPr id="13" name="Picture 1" descr="logo kary 1"/>
          <p:cNvPicPr>
            <a:picLocks noChangeAspect="1" noChangeArrowheads="1"/>
          </p:cNvPicPr>
          <p:nvPr/>
        </p:nvPicPr>
        <p:blipFill>
          <a:blip r:embed="rId3" cstate="print"/>
          <a:srcRect l="10959" t="16418" r="10503" b="11443"/>
          <a:stretch>
            <a:fillRect/>
          </a:stretch>
        </p:blipFill>
        <p:spPr bwMode="auto">
          <a:xfrm>
            <a:off x="8085879" y="5929330"/>
            <a:ext cx="1058121" cy="9286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42846" y="1571612"/>
            <a:ext cx="8715436" cy="461665"/>
          </a:xfrm>
          <a:prstGeom prst="rect">
            <a:avLst/>
          </a:prstGeom>
          <a:noFill/>
        </p:spPr>
        <p:txBody>
          <a:bodyPr wrap="square" rtlCol="0">
            <a:spAutoFit/>
          </a:bodyPr>
          <a:lstStyle/>
          <a:p>
            <a:pPr algn="ctr"/>
            <a:r>
              <a:rPr lang="es-EC" sz="2400" b="1" u="sng" dirty="0" smtClean="0"/>
              <a:t> FRECUENCIA DEL CONSUMO DE CAFE</a:t>
            </a:r>
            <a:endParaRPr lang="es-EC" sz="2400" b="1" u="sng" dirty="0"/>
          </a:p>
        </p:txBody>
      </p:sp>
      <p:sp>
        <p:nvSpPr>
          <p:cNvPr id="9" name="8 Rectángulo"/>
          <p:cNvSpPr/>
          <p:nvPr/>
        </p:nvSpPr>
        <p:spPr>
          <a:xfrm>
            <a:off x="5436096" y="2924944"/>
            <a:ext cx="3350749" cy="216024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just"/>
            <a:endParaRPr lang="es-ES" sz="1600" dirty="0" smtClean="0">
              <a:solidFill>
                <a:schemeClr val="tx1"/>
              </a:solidFill>
            </a:endParaRPr>
          </a:p>
          <a:p>
            <a:pPr algn="just"/>
            <a:endParaRPr lang="es-ES" sz="1600" dirty="0" smtClean="0">
              <a:solidFill>
                <a:schemeClr val="tx1"/>
              </a:solidFill>
            </a:endParaRPr>
          </a:p>
          <a:p>
            <a:pPr algn="just"/>
            <a:r>
              <a:rPr lang="es-ES" dirty="0" smtClean="0">
                <a:solidFill>
                  <a:schemeClr val="tx1"/>
                </a:solidFill>
              </a:rPr>
              <a:t>Los resultados de la encuesta nos muestran que el 35,75% de los encuestados toma café diariamente.</a:t>
            </a:r>
            <a:endParaRPr lang="en-US" sz="1600" dirty="0" smtClean="0">
              <a:solidFill>
                <a:schemeClr val="tx1"/>
              </a:solidFill>
            </a:endParaRPr>
          </a:p>
          <a:p>
            <a:pPr algn="just"/>
            <a:r>
              <a:rPr lang="es-ES" dirty="0" smtClean="0">
                <a:solidFill>
                  <a:schemeClr val="tx1"/>
                </a:solidFill>
              </a:rPr>
              <a:t> </a:t>
            </a:r>
            <a:endParaRPr lang="en-US" dirty="0" smtClean="0">
              <a:solidFill>
                <a:schemeClr val="tx1"/>
              </a:solidFill>
            </a:endParaRPr>
          </a:p>
          <a:p>
            <a:pPr algn="ctr"/>
            <a:endParaRPr lang="en-US" dirty="0"/>
          </a:p>
        </p:txBody>
      </p:sp>
      <p:pic>
        <p:nvPicPr>
          <p:cNvPr id="140290" name="Imagen 12"/>
          <p:cNvPicPr>
            <a:picLocks noChangeAspect="1" noChangeArrowheads="1"/>
          </p:cNvPicPr>
          <p:nvPr/>
        </p:nvPicPr>
        <p:blipFill>
          <a:blip r:embed="rId2" cstate="print"/>
          <a:srcRect/>
          <a:stretch>
            <a:fillRect/>
          </a:stretch>
        </p:blipFill>
        <p:spPr bwMode="auto">
          <a:xfrm>
            <a:off x="285720" y="2357430"/>
            <a:ext cx="4810125" cy="3848100"/>
          </a:xfrm>
          <a:prstGeom prst="rect">
            <a:avLst/>
          </a:prstGeom>
          <a:noFill/>
          <a:ln w="9525">
            <a:noFill/>
            <a:miter lim="800000"/>
            <a:headEnd/>
            <a:tailEnd/>
          </a:ln>
        </p:spPr>
      </p:pic>
      <p:sp>
        <p:nvSpPr>
          <p:cNvPr id="2" name="1 Rectángulo"/>
          <p:cNvSpPr/>
          <p:nvPr/>
        </p:nvSpPr>
        <p:spPr>
          <a:xfrm>
            <a:off x="1491373" y="406281"/>
            <a:ext cx="6748835" cy="830997"/>
          </a:xfrm>
          <a:prstGeom prst="rect">
            <a:avLst/>
          </a:prstGeom>
          <a:noFill/>
        </p:spPr>
        <p:txBody>
          <a:bodyPr wrap="none" lIns="91440" tIns="45720" rIns="91440" bIns="45720">
            <a:spAutoFit/>
          </a:bodyPr>
          <a:lstStyle/>
          <a:p>
            <a:pPr algn="ctr"/>
            <a:r>
              <a:rPr lang="es-EC" sz="4800" b="1" dirty="0" smtClean="0">
                <a:ln w="10541" cmpd="sng">
                  <a:solidFill>
                    <a:schemeClr val="accent4">
                      <a:lumMod val="75000"/>
                    </a:schemeClr>
                  </a:solidFill>
                  <a:prstDash val="solid"/>
                </a:ln>
                <a:effectLst>
                  <a:glow rad="228600">
                    <a:schemeClr val="accent4">
                      <a:satMod val="175000"/>
                      <a:alpha val="40000"/>
                    </a:schemeClr>
                  </a:glow>
                </a:effectLst>
                <a:latin typeface="+mj-lt"/>
                <a:cs typeface="Arial" pitchFamily="34" charset="0"/>
              </a:rPr>
              <a:t>ANALISIS</a:t>
            </a:r>
            <a:r>
              <a:rPr lang="es-EC" sz="4800" dirty="0" smtClean="0"/>
              <a:t> </a:t>
            </a:r>
            <a:r>
              <a:rPr lang="es-EC" sz="4800" b="1" dirty="0" smtClean="0">
                <a:ln w="10541" cmpd="sng">
                  <a:solidFill>
                    <a:schemeClr val="accent4">
                      <a:lumMod val="75000"/>
                    </a:schemeClr>
                  </a:solidFill>
                  <a:prstDash val="solid"/>
                </a:ln>
                <a:effectLst>
                  <a:glow rad="228600">
                    <a:schemeClr val="accent4">
                      <a:satMod val="175000"/>
                      <a:alpha val="40000"/>
                    </a:schemeClr>
                  </a:glow>
                </a:effectLst>
                <a:latin typeface="+mj-lt"/>
                <a:cs typeface="Arial" pitchFamily="34" charset="0"/>
              </a:rPr>
              <a:t>DE</a:t>
            </a:r>
            <a:r>
              <a:rPr lang="es-EC" sz="4800" dirty="0" smtClean="0"/>
              <a:t> </a:t>
            </a:r>
            <a:r>
              <a:rPr lang="es-EC" sz="4800" b="1" dirty="0" smtClean="0">
                <a:ln w="10541" cmpd="sng">
                  <a:solidFill>
                    <a:schemeClr val="accent4">
                      <a:lumMod val="75000"/>
                    </a:schemeClr>
                  </a:solidFill>
                  <a:prstDash val="solid"/>
                </a:ln>
                <a:effectLst>
                  <a:glow rad="228600">
                    <a:schemeClr val="accent4">
                      <a:satMod val="175000"/>
                      <a:alpha val="40000"/>
                    </a:schemeClr>
                  </a:glow>
                </a:effectLst>
                <a:latin typeface="+mj-lt"/>
                <a:cs typeface="Arial" pitchFamily="34" charset="0"/>
              </a:rPr>
              <a:t>RESULTADOS</a:t>
            </a:r>
            <a:endParaRPr lang="es-EC" sz="4800" b="1" dirty="0">
              <a:ln w="10541" cmpd="sng">
                <a:solidFill>
                  <a:schemeClr val="accent4">
                    <a:lumMod val="75000"/>
                  </a:schemeClr>
                </a:solidFill>
                <a:prstDash val="solid"/>
              </a:ln>
              <a:effectLst>
                <a:glow rad="228600">
                  <a:schemeClr val="accent4">
                    <a:satMod val="175000"/>
                    <a:alpha val="40000"/>
                  </a:schemeClr>
                </a:glow>
              </a:effectLst>
              <a:latin typeface="+mj-lt"/>
              <a:cs typeface="Arial" pitchFamily="34" charset="0"/>
            </a:endParaRPr>
          </a:p>
        </p:txBody>
      </p:sp>
      <p:pic>
        <p:nvPicPr>
          <p:cNvPr id="13" name="Picture 1" descr="logo kary 1"/>
          <p:cNvPicPr>
            <a:picLocks noChangeAspect="1" noChangeArrowheads="1"/>
          </p:cNvPicPr>
          <p:nvPr/>
        </p:nvPicPr>
        <p:blipFill>
          <a:blip r:embed="rId3" cstate="print"/>
          <a:srcRect l="10959" t="16418" r="10503" b="11443"/>
          <a:stretch>
            <a:fillRect/>
          </a:stretch>
        </p:blipFill>
        <p:spPr bwMode="auto">
          <a:xfrm>
            <a:off x="8085879" y="5929330"/>
            <a:ext cx="1058121" cy="9286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vert="horz">
            <a:normAutofit/>
          </a:bodyPr>
          <a:lstStyle/>
          <a:p>
            <a:pPr algn="ctr"/>
            <a:r>
              <a:rPr lang="es-EC" sz="4800" b="1" dirty="0" smtClean="0">
                <a:ln w="10541" cmpd="sng">
                  <a:solidFill>
                    <a:schemeClr val="accent4">
                      <a:lumMod val="75000"/>
                    </a:schemeClr>
                  </a:solidFill>
                  <a:prstDash val="solid"/>
                </a:ln>
                <a:effectLst>
                  <a:glow rad="228600">
                    <a:schemeClr val="accent4">
                      <a:satMod val="175000"/>
                      <a:alpha val="40000"/>
                    </a:schemeClr>
                  </a:glow>
                </a:effectLst>
                <a:ea typeface="+mn-ea"/>
                <a:cs typeface="Arial" pitchFamily="34" charset="0"/>
              </a:rPr>
              <a:t>ANALISIS</a:t>
            </a:r>
            <a:r>
              <a:rPr lang="es-EC" b="1" dirty="0" smtClean="0"/>
              <a:t> </a:t>
            </a:r>
            <a:r>
              <a:rPr lang="es-EC" sz="4800" b="1" dirty="0" smtClean="0">
                <a:ln w="10541" cmpd="sng">
                  <a:solidFill>
                    <a:schemeClr val="accent4">
                      <a:lumMod val="75000"/>
                    </a:schemeClr>
                  </a:solidFill>
                  <a:prstDash val="solid"/>
                </a:ln>
                <a:effectLst>
                  <a:glow rad="228600">
                    <a:schemeClr val="accent4">
                      <a:satMod val="175000"/>
                      <a:alpha val="40000"/>
                    </a:schemeClr>
                  </a:glow>
                </a:effectLst>
                <a:ea typeface="+mn-ea"/>
                <a:cs typeface="Arial" pitchFamily="34" charset="0"/>
              </a:rPr>
              <a:t>DE</a:t>
            </a:r>
            <a:r>
              <a:rPr lang="es-EC" b="1" dirty="0" smtClean="0"/>
              <a:t> </a:t>
            </a:r>
            <a:r>
              <a:rPr lang="es-EC" sz="4800" b="1" dirty="0" smtClean="0">
                <a:ln w="10541" cmpd="sng">
                  <a:solidFill>
                    <a:schemeClr val="accent4">
                      <a:lumMod val="75000"/>
                    </a:schemeClr>
                  </a:solidFill>
                  <a:prstDash val="solid"/>
                </a:ln>
                <a:effectLst>
                  <a:glow rad="228600">
                    <a:schemeClr val="accent4">
                      <a:satMod val="175000"/>
                      <a:alpha val="40000"/>
                    </a:schemeClr>
                  </a:glow>
                </a:effectLst>
                <a:ea typeface="+mn-ea"/>
                <a:cs typeface="Arial" pitchFamily="34" charset="0"/>
              </a:rPr>
              <a:t>RESULTADOS</a:t>
            </a:r>
            <a:endParaRPr lang="es-EC" sz="4800" b="1" dirty="0">
              <a:ln w="10541" cmpd="sng">
                <a:solidFill>
                  <a:schemeClr val="accent4">
                    <a:lumMod val="75000"/>
                  </a:schemeClr>
                </a:solidFill>
                <a:prstDash val="solid"/>
              </a:ln>
              <a:effectLst>
                <a:glow rad="228600">
                  <a:schemeClr val="accent4">
                    <a:satMod val="175000"/>
                    <a:alpha val="40000"/>
                  </a:schemeClr>
                </a:glow>
              </a:effectLst>
              <a:ea typeface="+mn-ea"/>
              <a:cs typeface="Arial" pitchFamily="34" charset="0"/>
            </a:endParaRPr>
          </a:p>
        </p:txBody>
      </p:sp>
      <p:sp>
        <p:nvSpPr>
          <p:cNvPr id="5" name="4 CuadroTexto"/>
          <p:cNvSpPr txBox="1"/>
          <p:nvPr/>
        </p:nvSpPr>
        <p:spPr>
          <a:xfrm>
            <a:off x="142846" y="1643050"/>
            <a:ext cx="8715436" cy="461665"/>
          </a:xfrm>
          <a:prstGeom prst="rect">
            <a:avLst/>
          </a:prstGeom>
          <a:noFill/>
        </p:spPr>
        <p:txBody>
          <a:bodyPr wrap="square" rtlCol="0">
            <a:spAutoFit/>
          </a:bodyPr>
          <a:lstStyle/>
          <a:p>
            <a:pPr algn="ctr"/>
            <a:r>
              <a:rPr lang="es-EC" sz="2400" b="1" u="sng" dirty="0" smtClean="0"/>
              <a:t> HA ESCUCHADO DEL CAFÉ ORGANICO</a:t>
            </a:r>
            <a:endParaRPr lang="es-EC" sz="2400" b="1" u="sng" dirty="0"/>
          </a:p>
        </p:txBody>
      </p:sp>
      <p:sp>
        <p:nvSpPr>
          <p:cNvPr id="9" name="8 Rectángulo"/>
          <p:cNvSpPr/>
          <p:nvPr/>
        </p:nvSpPr>
        <p:spPr>
          <a:xfrm>
            <a:off x="5076056" y="2932926"/>
            <a:ext cx="3500463" cy="2008242"/>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just"/>
            <a:r>
              <a:rPr lang="es-ES" dirty="0" smtClean="0">
                <a:solidFill>
                  <a:schemeClr val="tx1"/>
                </a:solidFill>
              </a:rPr>
              <a:t>Los resultados de la encuesta nos muestran que el 58% de los encuestados ha escuchado del café orgánico.</a:t>
            </a:r>
            <a:endParaRPr lang="en-US" dirty="0" smtClean="0">
              <a:solidFill>
                <a:schemeClr val="tx1"/>
              </a:solidFill>
            </a:endParaRPr>
          </a:p>
          <a:p>
            <a:pPr algn="ctr"/>
            <a:endParaRPr lang="en-US" dirty="0"/>
          </a:p>
        </p:txBody>
      </p:sp>
      <p:pic>
        <p:nvPicPr>
          <p:cNvPr id="141314" name="Imagen 15"/>
          <p:cNvPicPr>
            <a:picLocks noChangeAspect="1" noChangeArrowheads="1"/>
          </p:cNvPicPr>
          <p:nvPr/>
        </p:nvPicPr>
        <p:blipFill>
          <a:blip r:embed="rId2" cstate="print"/>
          <a:srcRect/>
          <a:stretch>
            <a:fillRect/>
          </a:stretch>
        </p:blipFill>
        <p:spPr bwMode="auto">
          <a:xfrm>
            <a:off x="571472" y="2571746"/>
            <a:ext cx="4419600" cy="3533775"/>
          </a:xfrm>
          <a:prstGeom prst="rect">
            <a:avLst/>
          </a:prstGeom>
          <a:noFill/>
          <a:ln w="9525">
            <a:noFill/>
            <a:miter lim="800000"/>
            <a:headEnd/>
            <a:tailEnd/>
          </a:ln>
        </p:spPr>
      </p:pic>
      <p:pic>
        <p:nvPicPr>
          <p:cNvPr id="10" name="Picture 1" descr="logo kary 1"/>
          <p:cNvPicPr>
            <a:picLocks noChangeAspect="1" noChangeArrowheads="1"/>
          </p:cNvPicPr>
          <p:nvPr/>
        </p:nvPicPr>
        <p:blipFill>
          <a:blip r:embed="rId3" cstate="print"/>
          <a:srcRect l="10959" t="16418" r="10503" b="11443"/>
          <a:stretch>
            <a:fillRect/>
          </a:stretch>
        </p:blipFill>
        <p:spPr bwMode="auto">
          <a:xfrm>
            <a:off x="8085879" y="5929330"/>
            <a:ext cx="1058121" cy="9286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vert="horz">
            <a:normAutofit/>
          </a:bodyPr>
          <a:lstStyle/>
          <a:p>
            <a:pPr algn="ctr"/>
            <a:r>
              <a:rPr lang="es-EC" sz="4800" b="1" dirty="0" smtClean="0">
                <a:ln w="10541" cmpd="sng">
                  <a:solidFill>
                    <a:schemeClr val="accent4">
                      <a:lumMod val="75000"/>
                    </a:schemeClr>
                  </a:solidFill>
                  <a:prstDash val="solid"/>
                </a:ln>
                <a:effectLst>
                  <a:glow rad="228600">
                    <a:schemeClr val="accent4">
                      <a:satMod val="175000"/>
                      <a:alpha val="40000"/>
                    </a:schemeClr>
                  </a:glow>
                </a:effectLst>
                <a:ea typeface="+mn-ea"/>
                <a:cs typeface="Arial" pitchFamily="34" charset="0"/>
              </a:rPr>
              <a:t>ANALISIS</a:t>
            </a:r>
            <a:r>
              <a:rPr lang="es-EC" dirty="0" smtClean="0"/>
              <a:t> </a:t>
            </a:r>
            <a:r>
              <a:rPr lang="es-EC" sz="4800" b="1" dirty="0" smtClean="0">
                <a:ln w="10541" cmpd="sng">
                  <a:solidFill>
                    <a:schemeClr val="accent4">
                      <a:lumMod val="75000"/>
                    </a:schemeClr>
                  </a:solidFill>
                  <a:prstDash val="solid"/>
                </a:ln>
                <a:effectLst>
                  <a:glow rad="228600">
                    <a:schemeClr val="accent4">
                      <a:satMod val="175000"/>
                      <a:alpha val="40000"/>
                    </a:schemeClr>
                  </a:glow>
                </a:effectLst>
                <a:ea typeface="+mn-ea"/>
                <a:cs typeface="Arial" pitchFamily="34" charset="0"/>
              </a:rPr>
              <a:t>DE</a:t>
            </a:r>
            <a:r>
              <a:rPr lang="es-EC" dirty="0" smtClean="0"/>
              <a:t> </a:t>
            </a:r>
            <a:r>
              <a:rPr lang="es-EC" sz="4800" b="1" dirty="0" smtClean="0">
                <a:ln w="10541" cmpd="sng">
                  <a:solidFill>
                    <a:schemeClr val="accent4">
                      <a:lumMod val="75000"/>
                    </a:schemeClr>
                  </a:solidFill>
                  <a:prstDash val="solid"/>
                </a:ln>
                <a:effectLst>
                  <a:glow rad="228600">
                    <a:schemeClr val="accent4">
                      <a:satMod val="175000"/>
                      <a:alpha val="40000"/>
                    </a:schemeClr>
                  </a:glow>
                </a:effectLst>
                <a:ea typeface="+mn-ea"/>
                <a:cs typeface="Arial" pitchFamily="34" charset="0"/>
              </a:rPr>
              <a:t>RESULTADOS</a:t>
            </a:r>
            <a:endParaRPr lang="es-EC" sz="4800" b="1" dirty="0">
              <a:ln w="10541" cmpd="sng">
                <a:solidFill>
                  <a:schemeClr val="accent4">
                    <a:lumMod val="75000"/>
                  </a:schemeClr>
                </a:solidFill>
                <a:prstDash val="solid"/>
              </a:ln>
              <a:effectLst>
                <a:glow rad="228600">
                  <a:schemeClr val="accent4">
                    <a:satMod val="175000"/>
                    <a:alpha val="40000"/>
                  </a:schemeClr>
                </a:glow>
              </a:effectLst>
              <a:ea typeface="+mn-ea"/>
              <a:cs typeface="Arial" pitchFamily="34" charset="0"/>
            </a:endParaRPr>
          </a:p>
        </p:txBody>
      </p:sp>
      <p:sp>
        <p:nvSpPr>
          <p:cNvPr id="5" name="4 CuadroTexto"/>
          <p:cNvSpPr txBox="1"/>
          <p:nvPr/>
        </p:nvSpPr>
        <p:spPr>
          <a:xfrm>
            <a:off x="142846" y="1643050"/>
            <a:ext cx="8715436" cy="461665"/>
          </a:xfrm>
          <a:prstGeom prst="rect">
            <a:avLst/>
          </a:prstGeom>
          <a:noFill/>
        </p:spPr>
        <p:txBody>
          <a:bodyPr wrap="square" rtlCol="0">
            <a:spAutoFit/>
          </a:bodyPr>
          <a:lstStyle/>
          <a:p>
            <a:pPr algn="ctr"/>
            <a:r>
              <a:rPr lang="es-EC" sz="2400" b="1" u="sng" dirty="0" smtClean="0"/>
              <a:t> HA ESCUCHADO DEL CAFÉ ZARUMEÑO</a:t>
            </a:r>
            <a:endParaRPr lang="es-EC" sz="2400" b="1" u="sng" dirty="0"/>
          </a:p>
        </p:txBody>
      </p:sp>
      <p:sp>
        <p:nvSpPr>
          <p:cNvPr id="9" name="8 Rectángulo"/>
          <p:cNvSpPr/>
          <p:nvPr/>
        </p:nvSpPr>
        <p:spPr>
          <a:xfrm>
            <a:off x="5436096" y="3212976"/>
            <a:ext cx="3240360" cy="18002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lvl="0" algn="just"/>
            <a:r>
              <a:rPr lang="es-EC" dirty="0" smtClean="0">
                <a:solidFill>
                  <a:schemeClr val="tx1"/>
                </a:solidFill>
              </a:rPr>
              <a:t>El 17.3% de los encuestados prefieren consumir nuestro producto en los lugares de trabajo y reuniones.</a:t>
            </a:r>
            <a:endParaRPr lang="en-US" dirty="0">
              <a:solidFill>
                <a:schemeClr val="tx1"/>
              </a:solidFill>
            </a:endParaRPr>
          </a:p>
        </p:txBody>
      </p:sp>
      <p:pic>
        <p:nvPicPr>
          <p:cNvPr id="142338" name="Imagen 16"/>
          <p:cNvPicPr>
            <a:picLocks noChangeAspect="1" noChangeArrowheads="1"/>
          </p:cNvPicPr>
          <p:nvPr/>
        </p:nvPicPr>
        <p:blipFill>
          <a:blip r:embed="rId2" cstate="print"/>
          <a:srcRect/>
          <a:stretch>
            <a:fillRect/>
          </a:stretch>
        </p:blipFill>
        <p:spPr bwMode="auto">
          <a:xfrm>
            <a:off x="611561" y="2428868"/>
            <a:ext cx="4422378" cy="3639596"/>
          </a:xfrm>
          <a:prstGeom prst="rect">
            <a:avLst/>
          </a:prstGeom>
          <a:noFill/>
          <a:ln w="9525">
            <a:noFill/>
            <a:miter lim="800000"/>
            <a:headEnd/>
            <a:tailEnd/>
          </a:ln>
        </p:spPr>
      </p:pic>
      <p:pic>
        <p:nvPicPr>
          <p:cNvPr id="10" name="Picture 1" descr="logo kary 1"/>
          <p:cNvPicPr>
            <a:picLocks noChangeAspect="1" noChangeArrowheads="1"/>
          </p:cNvPicPr>
          <p:nvPr/>
        </p:nvPicPr>
        <p:blipFill>
          <a:blip r:embed="rId3" cstate="print"/>
          <a:srcRect l="10959" t="16418" r="10503" b="11443"/>
          <a:stretch>
            <a:fillRect/>
          </a:stretch>
        </p:blipFill>
        <p:spPr bwMode="auto">
          <a:xfrm>
            <a:off x="8085879" y="5929330"/>
            <a:ext cx="1058121" cy="9286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357306"/>
            <a:ext cx="8229600" cy="1143000"/>
          </a:xfrm>
        </p:spPr>
        <p:txBody>
          <a:bodyPr>
            <a:noAutofit/>
          </a:bodyPr>
          <a:lstStyle/>
          <a:p>
            <a:r>
              <a:rPr lang="es-ES" sz="2400" b="1" u="sng" dirty="0" smtClean="0"/>
              <a:t>¿</a:t>
            </a:r>
            <a:r>
              <a:rPr lang="es-ES" sz="2400" b="1" u="sng" cap="all" dirty="0" smtClean="0"/>
              <a:t>En </a:t>
            </a:r>
            <a:r>
              <a:rPr lang="es-ES" sz="2400" b="1" u="sng" cap="all" dirty="0"/>
              <a:t>que lugar tomaría el </a:t>
            </a:r>
            <a:r>
              <a:rPr lang="es-ES" sz="2400" b="1" u="sng" cap="all" dirty="0" smtClean="0"/>
              <a:t>café en bolsitas </a:t>
            </a:r>
            <a:r>
              <a:rPr lang="es-ES" sz="2400" b="1" u="sng" cap="all" dirty="0" err="1" smtClean="0"/>
              <a:t>autofiltrantes</a:t>
            </a:r>
            <a:r>
              <a:rPr lang="es-ES" sz="2400" b="1" u="sng" cap="all" dirty="0" smtClean="0"/>
              <a:t>?</a:t>
            </a:r>
            <a:endParaRPr lang="es-EC" sz="2400" u="sng" cap="all" dirty="0"/>
          </a:p>
        </p:txBody>
      </p:sp>
      <p:pic>
        <p:nvPicPr>
          <p:cNvPr id="1027" name="Picture 3"/>
          <p:cNvPicPr>
            <a:picLocks noGrp="1" noChangeAspect="1" noChangeArrowheads="1"/>
          </p:cNvPicPr>
          <p:nvPr>
            <p:ph idx="1"/>
          </p:nvPr>
        </p:nvPicPr>
        <p:blipFill>
          <a:blip r:embed="rId2" cstate="print"/>
          <a:srcRect/>
          <a:stretch>
            <a:fillRect/>
          </a:stretch>
        </p:blipFill>
        <p:spPr bwMode="auto">
          <a:xfrm>
            <a:off x="428596" y="2857496"/>
            <a:ext cx="4319953" cy="3567110"/>
          </a:xfrm>
          <a:prstGeom prst="rect">
            <a:avLst/>
          </a:prstGeom>
          <a:noFill/>
          <a:ln w="9525">
            <a:noFill/>
            <a:miter lim="800000"/>
            <a:headEnd/>
            <a:tailEnd/>
          </a:ln>
        </p:spPr>
      </p:pic>
      <p:sp>
        <p:nvSpPr>
          <p:cNvPr id="8" name="7 Rectángulo"/>
          <p:cNvSpPr/>
          <p:nvPr/>
        </p:nvSpPr>
        <p:spPr>
          <a:xfrm>
            <a:off x="5286380" y="3357562"/>
            <a:ext cx="3500463" cy="223224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just"/>
            <a:r>
              <a:rPr lang="es-ES" dirty="0" smtClean="0">
                <a:solidFill>
                  <a:schemeClr val="tx1"/>
                </a:solidFill>
              </a:rPr>
              <a:t>Los resultados de la encuesta muestran que el 78,25% de los encuestados si les gustaría que exista el café </a:t>
            </a:r>
            <a:r>
              <a:rPr lang="es-ES" dirty="0" err="1" smtClean="0">
                <a:solidFill>
                  <a:schemeClr val="tx1"/>
                </a:solidFill>
              </a:rPr>
              <a:t>zarumeño</a:t>
            </a:r>
            <a:r>
              <a:rPr lang="es-ES" dirty="0" smtClean="0">
                <a:solidFill>
                  <a:schemeClr val="tx1"/>
                </a:solidFill>
              </a:rPr>
              <a:t> en una nueva presentación que son las bolsitas </a:t>
            </a:r>
            <a:r>
              <a:rPr lang="es-ES" dirty="0" err="1" smtClean="0">
                <a:solidFill>
                  <a:schemeClr val="tx1"/>
                </a:solidFill>
              </a:rPr>
              <a:t>autofiltrantes</a:t>
            </a:r>
            <a:r>
              <a:rPr lang="es-ES" dirty="0" smtClean="0">
                <a:solidFill>
                  <a:schemeClr val="tx1"/>
                </a:solidFill>
              </a:rPr>
              <a:t>.</a:t>
            </a:r>
            <a:endParaRPr lang="en-US" dirty="0" smtClean="0">
              <a:solidFill>
                <a:schemeClr val="tx1"/>
              </a:solidFill>
            </a:endParaRPr>
          </a:p>
          <a:p>
            <a:pPr algn="just"/>
            <a:endParaRPr lang="en-US" dirty="0">
              <a:solidFill>
                <a:schemeClr val="tx1"/>
              </a:solidFill>
            </a:endParaRPr>
          </a:p>
        </p:txBody>
      </p:sp>
      <p:pic>
        <p:nvPicPr>
          <p:cNvPr id="9" name="Picture 1" descr="logo kary 1"/>
          <p:cNvPicPr>
            <a:picLocks noChangeAspect="1" noChangeArrowheads="1"/>
          </p:cNvPicPr>
          <p:nvPr/>
        </p:nvPicPr>
        <p:blipFill>
          <a:blip r:embed="rId3" cstate="print"/>
          <a:srcRect l="10959" t="16418" r="10503" b="11443"/>
          <a:stretch>
            <a:fillRect/>
          </a:stretch>
        </p:blipFill>
        <p:spPr bwMode="auto">
          <a:xfrm>
            <a:off x="8085879" y="5929330"/>
            <a:ext cx="1058121" cy="928670"/>
          </a:xfrm>
          <a:prstGeom prst="rect">
            <a:avLst/>
          </a:prstGeom>
          <a:noFill/>
          <a:ln w="9525">
            <a:noFill/>
            <a:miter lim="800000"/>
            <a:headEnd/>
            <a:tailEnd/>
          </a:ln>
        </p:spPr>
      </p:pic>
      <p:sp>
        <p:nvSpPr>
          <p:cNvPr id="10" name="1 Título"/>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4800" b="1" i="0" u="none" strike="noStrike" kern="1200" cap="none" spc="0" normalizeH="0" baseline="0" noProof="0" smtClean="0">
                <a:ln w="10541" cmpd="sng">
                  <a:solidFill>
                    <a:schemeClr val="accent4">
                      <a:lumMod val="75000"/>
                    </a:schemeClr>
                  </a:solidFill>
                  <a:prstDash val="solid"/>
                </a:ln>
                <a:solidFill>
                  <a:schemeClr val="tx1"/>
                </a:solidFill>
                <a:effectLst>
                  <a:glow rad="228600">
                    <a:schemeClr val="accent4">
                      <a:satMod val="175000"/>
                      <a:alpha val="40000"/>
                    </a:schemeClr>
                  </a:glow>
                </a:effectLst>
                <a:uLnTx/>
                <a:uFillTx/>
                <a:latin typeface="+mj-lt"/>
                <a:ea typeface="+mn-ea"/>
                <a:cs typeface="Arial" pitchFamily="34" charset="0"/>
              </a:rPr>
              <a:t>ANALISIS</a:t>
            </a:r>
            <a:r>
              <a:rPr kumimoji="0" lang="es-EC" sz="4400" b="0" i="0" u="none" strike="noStrike" kern="1200" cap="none" spc="0" normalizeH="0" baseline="0" noProof="0" smtClean="0">
                <a:ln>
                  <a:noFill/>
                </a:ln>
                <a:solidFill>
                  <a:schemeClr val="tx1"/>
                </a:solidFill>
                <a:effectLst/>
                <a:uLnTx/>
                <a:uFillTx/>
                <a:latin typeface="+mj-lt"/>
                <a:ea typeface="+mj-ea"/>
                <a:cs typeface="+mj-cs"/>
              </a:rPr>
              <a:t> </a:t>
            </a:r>
            <a:r>
              <a:rPr kumimoji="0" lang="es-EC" sz="4800" b="1" i="0" u="none" strike="noStrike" kern="1200" cap="none" spc="0" normalizeH="0" baseline="0" noProof="0" smtClean="0">
                <a:ln w="10541" cmpd="sng">
                  <a:solidFill>
                    <a:schemeClr val="accent4">
                      <a:lumMod val="75000"/>
                    </a:schemeClr>
                  </a:solidFill>
                  <a:prstDash val="solid"/>
                </a:ln>
                <a:solidFill>
                  <a:schemeClr val="tx1"/>
                </a:solidFill>
                <a:effectLst>
                  <a:glow rad="228600">
                    <a:schemeClr val="accent4">
                      <a:satMod val="175000"/>
                      <a:alpha val="40000"/>
                    </a:schemeClr>
                  </a:glow>
                </a:effectLst>
                <a:uLnTx/>
                <a:uFillTx/>
                <a:latin typeface="+mj-lt"/>
                <a:ea typeface="+mn-ea"/>
                <a:cs typeface="Arial" pitchFamily="34" charset="0"/>
              </a:rPr>
              <a:t>DE</a:t>
            </a:r>
            <a:r>
              <a:rPr kumimoji="0" lang="es-EC" sz="4400" b="0" i="0" u="none" strike="noStrike" kern="1200" cap="none" spc="0" normalizeH="0" baseline="0" noProof="0" smtClean="0">
                <a:ln>
                  <a:noFill/>
                </a:ln>
                <a:solidFill>
                  <a:schemeClr val="tx1"/>
                </a:solidFill>
                <a:effectLst/>
                <a:uLnTx/>
                <a:uFillTx/>
                <a:latin typeface="+mj-lt"/>
                <a:ea typeface="+mj-ea"/>
                <a:cs typeface="+mj-cs"/>
              </a:rPr>
              <a:t> </a:t>
            </a:r>
            <a:r>
              <a:rPr kumimoji="0" lang="es-EC" sz="4800" b="1" i="0" u="none" strike="noStrike" kern="1200" cap="none" spc="0" normalizeH="0" baseline="0" noProof="0" smtClean="0">
                <a:ln w="10541" cmpd="sng">
                  <a:solidFill>
                    <a:schemeClr val="accent4">
                      <a:lumMod val="75000"/>
                    </a:schemeClr>
                  </a:solidFill>
                  <a:prstDash val="solid"/>
                </a:ln>
                <a:solidFill>
                  <a:schemeClr val="tx1"/>
                </a:solidFill>
                <a:effectLst>
                  <a:glow rad="228600">
                    <a:schemeClr val="accent4">
                      <a:satMod val="175000"/>
                      <a:alpha val="40000"/>
                    </a:schemeClr>
                  </a:glow>
                </a:effectLst>
                <a:uLnTx/>
                <a:uFillTx/>
                <a:latin typeface="+mj-lt"/>
                <a:ea typeface="+mn-ea"/>
                <a:cs typeface="Arial" pitchFamily="34" charset="0"/>
              </a:rPr>
              <a:t>RESULTADOS</a:t>
            </a:r>
            <a:endParaRPr kumimoji="0" lang="es-EC" sz="4800" b="1" i="0" u="none" strike="noStrike" kern="1200" cap="none" spc="0" normalizeH="0" baseline="0" noProof="0" dirty="0">
              <a:ln w="10541" cmpd="sng">
                <a:solidFill>
                  <a:schemeClr val="accent4">
                    <a:lumMod val="75000"/>
                  </a:schemeClr>
                </a:solidFill>
                <a:prstDash val="solid"/>
              </a:ln>
              <a:solidFill>
                <a:schemeClr val="tx1"/>
              </a:solidFill>
              <a:effectLst>
                <a:glow rad="228600">
                  <a:schemeClr val="accent4">
                    <a:satMod val="175000"/>
                    <a:alpha val="40000"/>
                  </a:schemeClr>
                </a:glow>
              </a:effectLst>
              <a:uLnTx/>
              <a:uFillTx/>
              <a:latin typeface="+mj-lt"/>
              <a:ea typeface="+mn-ea"/>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vert="horz">
            <a:normAutofit/>
            <a:scene3d>
              <a:camera prst="orthographicFront"/>
              <a:lightRig rig="threePt" dir="t">
                <a:rot lat="0" lon="0" rev="4800000"/>
              </a:lightRig>
            </a:scene3d>
            <a:sp3d extrusionH="57150" prstMaterial="matte">
              <a:bevelT w="50800" h="10160" prst="artDeco"/>
            </a:sp3d>
          </a:bodyPr>
          <a:lstStyle/>
          <a:p>
            <a:pPr algn="ctr"/>
            <a:r>
              <a:rPr lang="es-EC" b="1" dirty="0" smtClean="0">
                <a:effectLst>
                  <a:glow rad="228600">
                    <a:schemeClr val="accent4">
                      <a:satMod val="175000"/>
                      <a:alpha val="40000"/>
                    </a:schemeClr>
                  </a:glow>
                </a:effectLst>
              </a:rPr>
              <a:t>ANALISIS DE RESULTADOS</a:t>
            </a:r>
            <a:endParaRPr lang="es-EC" b="1" dirty="0">
              <a:effectLst>
                <a:glow rad="228600">
                  <a:schemeClr val="accent4">
                    <a:satMod val="175000"/>
                    <a:alpha val="40000"/>
                  </a:schemeClr>
                </a:glow>
              </a:effectLst>
            </a:endParaRPr>
          </a:p>
        </p:txBody>
      </p:sp>
      <p:sp>
        <p:nvSpPr>
          <p:cNvPr id="5" name="4 CuadroTexto"/>
          <p:cNvSpPr txBox="1"/>
          <p:nvPr/>
        </p:nvSpPr>
        <p:spPr>
          <a:xfrm>
            <a:off x="2" y="1571614"/>
            <a:ext cx="8715436" cy="1200329"/>
          </a:xfrm>
          <a:prstGeom prst="rect">
            <a:avLst/>
          </a:prstGeom>
          <a:noFill/>
        </p:spPr>
        <p:txBody>
          <a:bodyPr wrap="square" rtlCol="0">
            <a:spAutoFit/>
          </a:bodyPr>
          <a:lstStyle/>
          <a:p>
            <a:pPr algn="ctr"/>
            <a:r>
              <a:rPr lang="es-ES" sz="2400" b="1" cap="all" dirty="0" smtClean="0"/>
              <a:t>¿Le gustaría que al café </a:t>
            </a:r>
            <a:r>
              <a:rPr lang="es-ES" sz="2400" b="1" cap="all" dirty="0" err="1" smtClean="0"/>
              <a:t>zarumeño</a:t>
            </a:r>
            <a:r>
              <a:rPr lang="es-ES" sz="2400" b="1" cap="all" dirty="0" smtClean="0"/>
              <a:t> lo pueda consumir en una nueva presentación que son las bolsitas </a:t>
            </a:r>
            <a:r>
              <a:rPr lang="es-ES" sz="2400" b="1" cap="all" dirty="0" err="1" smtClean="0"/>
              <a:t>autofiltrantes</a:t>
            </a:r>
            <a:r>
              <a:rPr lang="es-ES" sz="2400" b="1" cap="all" dirty="0" smtClean="0"/>
              <a:t>? (Parecidas al té).</a:t>
            </a:r>
            <a:endParaRPr lang="es-EC" sz="2400" b="1" u="sng" cap="all" dirty="0"/>
          </a:p>
        </p:txBody>
      </p:sp>
      <p:sp>
        <p:nvSpPr>
          <p:cNvPr id="9" name="8 Rectángulo"/>
          <p:cNvSpPr/>
          <p:nvPr/>
        </p:nvSpPr>
        <p:spPr>
          <a:xfrm>
            <a:off x="5357818" y="3214686"/>
            <a:ext cx="3500463" cy="223224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just"/>
            <a:r>
              <a:rPr lang="es-ES" dirty="0" smtClean="0">
                <a:solidFill>
                  <a:schemeClr val="tx1"/>
                </a:solidFill>
              </a:rPr>
              <a:t>Los resultados de la encuesta muestran que el 78,25% de los encuestados si les gustaría que exista el café </a:t>
            </a:r>
            <a:r>
              <a:rPr lang="es-ES" dirty="0" err="1" smtClean="0">
                <a:solidFill>
                  <a:schemeClr val="tx1"/>
                </a:solidFill>
              </a:rPr>
              <a:t>zarumeño</a:t>
            </a:r>
            <a:r>
              <a:rPr lang="es-ES" dirty="0" smtClean="0">
                <a:solidFill>
                  <a:schemeClr val="tx1"/>
                </a:solidFill>
              </a:rPr>
              <a:t> en una nueva presentación que son las bolsitas </a:t>
            </a:r>
            <a:r>
              <a:rPr lang="es-ES" dirty="0" err="1" smtClean="0">
                <a:solidFill>
                  <a:schemeClr val="tx1"/>
                </a:solidFill>
              </a:rPr>
              <a:t>autofiltrantes</a:t>
            </a:r>
            <a:r>
              <a:rPr lang="es-ES" dirty="0" smtClean="0">
                <a:solidFill>
                  <a:schemeClr val="tx1"/>
                </a:solidFill>
              </a:rPr>
              <a:t>.</a:t>
            </a:r>
            <a:endParaRPr lang="en-US" dirty="0" smtClean="0">
              <a:solidFill>
                <a:schemeClr val="tx1"/>
              </a:solidFill>
            </a:endParaRPr>
          </a:p>
          <a:p>
            <a:pPr algn="just"/>
            <a:endParaRPr lang="en-US" dirty="0">
              <a:solidFill>
                <a:schemeClr val="tx1"/>
              </a:solidFill>
            </a:endParaRPr>
          </a:p>
        </p:txBody>
      </p:sp>
      <p:pic>
        <p:nvPicPr>
          <p:cNvPr id="144386" name="Imagen 22"/>
          <p:cNvPicPr>
            <a:picLocks noChangeAspect="1" noChangeArrowheads="1"/>
          </p:cNvPicPr>
          <p:nvPr/>
        </p:nvPicPr>
        <p:blipFill>
          <a:blip r:embed="rId2" cstate="print"/>
          <a:srcRect/>
          <a:stretch>
            <a:fillRect/>
          </a:stretch>
        </p:blipFill>
        <p:spPr bwMode="auto">
          <a:xfrm>
            <a:off x="428597" y="2928935"/>
            <a:ext cx="4591051" cy="3686175"/>
          </a:xfrm>
          <a:prstGeom prst="rect">
            <a:avLst/>
          </a:prstGeom>
          <a:noFill/>
          <a:ln w="9525">
            <a:noFill/>
            <a:miter lim="800000"/>
            <a:headEnd/>
            <a:tailEnd/>
          </a:ln>
        </p:spPr>
      </p:pic>
      <p:pic>
        <p:nvPicPr>
          <p:cNvPr id="10" name="Picture 1" descr="logo kary 1"/>
          <p:cNvPicPr>
            <a:picLocks noChangeAspect="1" noChangeArrowheads="1"/>
          </p:cNvPicPr>
          <p:nvPr/>
        </p:nvPicPr>
        <p:blipFill>
          <a:blip r:embed="rId3" cstate="print"/>
          <a:srcRect l="10959" t="16418" r="10503" b="11443"/>
          <a:stretch>
            <a:fillRect/>
          </a:stretch>
        </p:blipFill>
        <p:spPr bwMode="auto">
          <a:xfrm>
            <a:off x="8085879" y="5929330"/>
            <a:ext cx="1058121" cy="9286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571474" y="285728"/>
            <a:ext cx="8072495" cy="923330"/>
          </a:xfrm>
          <a:prstGeom prst="rect">
            <a:avLst/>
          </a:prstGeom>
          <a:noFill/>
        </p:spPr>
        <p:txBody>
          <a:bodyPr wrap="square" lIns="91440" tIns="45720" rIns="91440" bIns="45720">
            <a:spAutoFit/>
          </a:bodyPr>
          <a:lstStyle/>
          <a:p>
            <a:pPr algn="ctr"/>
            <a:r>
              <a:rPr lang="es-ES" sz="4400" b="1" dirty="0" smtClean="0">
                <a:effectLst>
                  <a:glow rad="228600">
                    <a:schemeClr val="accent4">
                      <a:satMod val="175000"/>
                      <a:alpha val="40000"/>
                    </a:schemeClr>
                  </a:glow>
                </a:effectLst>
                <a:latin typeface="+mj-lt"/>
                <a:ea typeface="+mj-ea"/>
                <a:cs typeface="+mj-cs"/>
              </a:rPr>
              <a:t>ESTUDIO</a:t>
            </a:r>
            <a:r>
              <a:rPr lang="es-ES" sz="5400" b="1" dirty="0" smtClean="0">
                <a:ln w="10541" cmpd="sng">
                  <a:solidFill>
                    <a:schemeClr val="accent4">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4">
                      <a:satMod val="175000"/>
                      <a:alpha val="40000"/>
                    </a:schemeClr>
                  </a:glow>
                  <a:outerShdw blurRad="50800" dist="38100" dir="18900000" algn="bl" rotWithShape="0">
                    <a:prstClr val="black">
                      <a:alpha val="40000"/>
                    </a:prstClr>
                  </a:outerShdw>
                </a:effectLst>
              </a:rPr>
              <a:t> </a:t>
            </a:r>
            <a:r>
              <a:rPr lang="es-ES" sz="4400" b="1" dirty="0" smtClean="0">
                <a:effectLst>
                  <a:glow rad="228600">
                    <a:schemeClr val="accent4">
                      <a:satMod val="175000"/>
                      <a:alpha val="40000"/>
                    </a:schemeClr>
                  </a:glow>
                </a:effectLst>
                <a:latin typeface="+mj-lt"/>
                <a:ea typeface="+mj-ea"/>
                <a:cs typeface="+mj-cs"/>
              </a:rPr>
              <a:t>DE</a:t>
            </a:r>
            <a:r>
              <a:rPr lang="es-ES" sz="5400" b="1" dirty="0" smtClean="0">
                <a:ln w="10541" cmpd="sng">
                  <a:solidFill>
                    <a:schemeClr val="accent4">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4">
                      <a:satMod val="175000"/>
                      <a:alpha val="40000"/>
                    </a:schemeClr>
                  </a:glow>
                  <a:outerShdw blurRad="50800" dist="38100" dir="18900000" algn="bl" rotWithShape="0">
                    <a:prstClr val="black">
                      <a:alpha val="40000"/>
                    </a:prstClr>
                  </a:outerShdw>
                </a:effectLst>
              </a:rPr>
              <a:t> </a:t>
            </a:r>
            <a:r>
              <a:rPr lang="es-ES" sz="4400" b="1" dirty="0" smtClean="0">
                <a:effectLst>
                  <a:glow rad="228600">
                    <a:schemeClr val="accent4">
                      <a:satMod val="175000"/>
                      <a:alpha val="40000"/>
                    </a:schemeClr>
                  </a:glow>
                </a:effectLst>
                <a:latin typeface="+mj-lt"/>
                <a:ea typeface="+mj-ea"/>
                <a:cs typeface="+mj-cs"/>
              </a:rPr>
              <a:t>MERCADO</a:t>
            </a:r>
            <a:endParaRPr lang="es-ES" sz="4400" b="1" dirty="0">
              <a:effectLst>
                <a:glow rad="228600">
                  <a:schemeClr val="accent4">
                    <a:satMod val="175000"/>
                    <a:alpha val="40000"/>
                  </a:schemeClr>
                </a:glow>
              </a:effectLst>
              <a:latin typeface="+mj-lt"/>
              <a:ea typeface="+mj-ea"/>
              <a:cs typeface="+mj-cs"/>
            </a:endParaRPr>
          </a:p>
        </p:txBody>
      </p:sp>
      <p:sp>
        <p:nvSpPr>
          <p:cNvPr id="10" name="9 Marcador de contenido"/>
          <p:cNvSpPr>
            <a:spLocks noGrp="1"/>
          </p:cNvSpPr>
          <p:nvPr>
            <p:ph idx="1"/>
          </p:nvPr>
        </p:nvSpPr>
        <p:spPr>
          <a:xfrm>
            <a:off x="457200" y="1428736"/>
            <a:ext cx="8229600" cy="569387"/>
          </a:xfrm>
          <a:prstGeom prst="rect">
            <a:avLst/>
          </a:prstGeom>
        </p:spPr>
        <p:txBody>
          <a:bodyPr wrap="square">
            <a:spAutoFit/>
          </a:bodyPr>
          <a:lstStyle/>
          <a:p>
            <a:pPr>
              <a:buFont typeface="Wingdings" pitchFamily="2" charset="2"/>
              <a:buChar char="q"/>
            </a:pPr>
            <a:r>
              <a:rPr lang="es-EC" sz="2800" u="sng" dirty="0" smtClean="0">
                <a:effectLst>
                  <a:outerShdw blurRad="38100" dist="38100" dir="2700000" algn="tl">
                    <a:srgbClr val="000000">
                      <a:alpha val="43137"/>
                    </a:srgbClr>
                  </a:outerShdw>
                </a:effectLst>
              </a:rPr>
              <a:t>  ANALISIS DE LA DEMANDA:</a:t>
            </a:r>
            <a:endParaRPr lang="es-EC" sz="2800" u="sng" dirty="0">
              <a:effectLst>
                <a:outerShdw blurRad="38100" dist="38100" dir="2700000" algn="tl">
                  <a:srgbClr val="000000">
                    <a:alpha val="43137"/>
                  </a:srgbClr>
                </a:outerShdw>
              </a:effectLst>
            </a:endParaRPr>
          </a:p>
        </p:txBody>
      </p:sp>
      <p:graphicFrame>
        <p:nvGraphicFramePr>
          <p:cNvPr id="7" name="6 Diagrama"/>
          <p:cNvGraphicFramePr/>
          <p:nvPr/>
        </p:nvGraphicFramePr>
        <p:xfrm>
          <a:off x="-357222" y="3286124"/>
          <a:ext cx="4286248" cy="35004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7 Tabla"/>
          <p:cNvGraphicFramePr>
            <a:graphicFrameLocks noGrp="1"/>
          </p:cNvGraphicFramePr>
          <p:nvPr/>
        </p:nvGraphicFramePr>
        <p:xfrm>
          <a:off x="3500430" y="4047069"/>
          <a:ext cx="5357852" cy="2096575"/>
        </p:xfrm>
        <a:graphic>
          <a:graphicData uri="http://schemas.openxmlformats.org/drawingml/2006/table">
            <a:tbl>
              <a:tblPr>
                <a:tableStyleId>{775DCB02-9BB8-47FD-8907-85C794F793BA}</a:tableStyleId>
              </a:tblPr>
              <a:tblGrid>
                <a:gridCol w="1039653"/>
                <a:gridCol w="1266124"/>
                <a:gridCol w="1965484"/>
                <a:gridCol w="1086591"/>
              </a:tblGrid>
              <a:tr h="731520">
                <a:tc>
                  <a:txBody>
                    <a:bodyPr/>
                    <a:lstStyle/>
                    <a:p>
                      <a:pPr algn="ctr">
                        <a:spcAft>
                          <a:spcPts val="0"/>
                        </a:spcAft>
                      </a:pPr>
                      <a:r>
                        <a:rPr lang="es-ES" sz="1400" b="1" dirty="0"/>
                        <a:t>AÑO</a:t>
                      </a:r>
                      <a:endParaRPr lang="en-US" sz="1400" b="1" dirty="0">
                        <a:latin typeface="Times New Roman"/>
                        <a:ea typeface="Times New Roman"/>
                      </a:endParaRPr>
                    </a:p>
                  </a:txBody>
                  <a:tcPr marL="44451" marR="44451" marT="0" marB="0" anchor="ctr"/>
                </a:tc>
                <a:tc>
                  <a:txBody>
                    <a:bodyPr/>
                    <a:lstStyle/>
                    <a:p>
                      <a:pPr algn="ctr">
                        <a:spcAft>
                          <a:spcPts val="0"/>
                        </a:spcAft>
                      </a:pPr>
                      <a:r>
                        <a:rPr lang="es-ES" sz="1400" b="1" dirty="0"/>
                        <a:t>MERCADO OBJETIVO</a:t>
                      </a:r>
                      <a:endParaRPr lang="en-US" sz="1400" b="1" dirty="0">
                        <a:latin typeface="Times New Roman"/>
                        <a:ea typeface="Times New Roman"/>
                      </a:endParaRPr>
                    </a:p>
                  </a:txBody>
                  <a:tcPr marL="44451" marR="44451" marT="0" marB="0" anchor="ctr"/>
                </a:tc>
                <a:tc>
                  <a:txBody>
                    <a:bodyPr/>
                    <a:lstStyle/>
                    <a:p>
                      <a:pPr algn="ctr">
                        <a:spcAft>
                          <a:spcPts val="0"/>
                        </a:spcAft>
                      </a:pPr>
                      <a:r>
                        <a:rPr lang="es-ES" sz="1400" b="1" dirty="0"/>
                        <a:t>DEMANDA MENSUAL POR CAJAS</a:t>
                      </a:r>
                      <a:endParaRPr lang="en-US" sz="1400" b="1" dirty="0">
                        <a:latin typeface="Times New Roman"/>
                        <a:ea typeface="Times New Roman"/>
                      </a:endParaRPr>
                    </a:p>
                  </a:txBody>
                  <a:tcPr marL="44451" marR="44451" marT="0" marB="0" anchor="ctr"/>
                </a:tc>
                <a:tc>
                  <a:txBody>
                    <a:bodyPr/>
                    <a:lstStyle/>
                    <a:p>
                      <a:pPr algn="ctr">
                        <a:spcAft>
                          <a:spcPts val="0"/>
                        </a:spcAft>
                      </a:pPr>
                      <a:r>
                        <a:rPr lang="es-ES" sz="1400" b="1"/>
                        <a:t>DEMANDA ANUAL</a:t>
                      </a:r>
                      <a:endParaRPr lang="en-US" sz="1400" b="1">
                        <a:latin typeface="Times New Roman"/>
                        <a:ea typeface="Times New Roman"/>
                      </a:endParaRPr>
                    </a:p>
                  </a:txBody>
                  <a:tcPr marL="44451" marR="44451" marT="0" marB="0" anchor="ctr"/>
                </a:tc>
              </a:tr>
              <a:tr h="236435">
                <a:tc>
                  <a:txBody>
                    <a:bodyPr/>
                    <a:lstStyle/>
                    <a:p>
                      <a:pPr algn="ctr">
                        <a:spcAft>
                          <a:spcPts val="0"/>
                        </a:spcAft>
                      </a:pPr>
                      <a:r>
                        <a:rPr lang="es-ES" sz="1400" b="1"/>
                        <a:t>2012</a:t>
                      </a:r>
                      <a:endParaRPr lang="en-US" sz="1400" b="1">
                        <a:latin typeface="Times New Roman"/>
                        <a:ea typeface="Times New Roman"/>
                      </a:endParaRPr>
                    </a:p>
                  </a:txBody>
                  <a:tcPr marL="44451" marR="44451" marT="0" marB="0" anchor="ctr"/>
                </a:tc>
                <a:tc>
                  <a:txBody>
                    <a:bodyPr/>
                    <a:lstStyle/>
                    <a:p>
                      <a:pPr algn="ctr">
                        <a:spcAft>
                          <a:spcPts val="0"/>
                        </a:spcAft>
                      </a:pPr>
                      <a:r>
                        <a:rPr lang="es-ES" sz="1400" b="1" dirty="0"/>
                        <a:t>10776</a:t>
                      </a:r>
                      <a:endParaRPr lang="en-US" sz="1400" b="1" dirty="0">
                        <a:latin typeface="Times New Roman"/>
                        <a:ea typeface="Times New Roman"/>
                      </a:endParaRPr>
                    </a:p>
                  </a:txBody>
                  <a:tcPr marL="44451" marR="44451" marT="0" marB="0" anchor="b"/>
                </a:tc>
                <a:tc>
                  <a:txBody>
                    <a:bodyPr/>
                    <a:lstStyle/>
                    <a:p>
                      <a:pPr algn="ctr">
                        <a:spcAft>
                          <a:spcPts val="0"/>
                        </a:spcAft>
                      </a:pPr>
                      <a:r>
                        <a:rPr lang="es-ES" sz="1400" b="1" dirty="0"/>
                        <a:t>3772</a:t>
                      </a:r>
                      <a:endParaRPr lang="en-US" sz="1400" b="1" dirty="0">
                        <a:latin typeface="Times New Roman"/>
                        <a:ea typeface="Times New Roman"/>
                      </a:endParaRPr>
                    </a:p>
                  </a:txBody>
                  <a:tcPr marL="44451" marR="44451" marT="0" marB="0" anchor="ctr"/>
                </a:tc>
                <a:tc>
                  <a:txBody>
                    <a:bodyPr/>
                    <a:lstStyle/>
                    <a:p>
                      <a:pPr algn="ctr">
                        <a:spcAft>
                          <a:spcPts val="0"/>
                        </a:spcAft>
                      </a:pPr>
                      <a:r>
                        <a:rPr lang="es-ES" sz="1400" b="1"/>
                        <a:t>45259</a:t>
                      </a:r>
                      <a:endParaRPr lang="en-US" sz="1400" b="1">
                        <a:latin typeface="Times New Roman"/>
                        <a:ea typeface="Times New Roman"/>
                      </a:endParaRPr>
                    </a:p>
                  </a:txBody>
                  <a:tcPr marL="44451" marR="44451" marT="0" marB="0" anchor="ctr"/>
                </a:tc>
              </a:tr>
              <a:tr h="236435">
                <a:tc>
                  <a:txBody>
                    <a:bodyPr/>
                    <a:lstStyle/>
                    <a:p>
                      <a:pPr algn="ctr">
                        <a:spcAft>
                          <a:spcPts val="0"/>
                        </a:spcAft>
                      </a:pPr>
                      <a:r>
                        <a:rPr lang="es-ES" sz="1400" b="1"/>
                        <a:t>2013</a:t>
                      </a:r>
                      <a:endParaRPr lang="en-US" sz="1400" b="1">
                        <a:latin typeface="Times New Roman"/>
                        <a:ea typeface="Times New Roman"/>
                      </a:endParaRPr>
                    </a:p>
                  </a:txBody>
                  <a:tcPr marL="44451" marR="44451" marT="0" marB="0" anchor="ctr"/>
                </a:tc>
                <a:tc>
                  <a:txBody>
                    <a:bodyPr/>
                    <a:lstStyle/>
                    <a:p>
                      <a:pPr algn="ctr">
                        <a:spcAft>
                          <a:spcPts val="0"/>
                        </a:spcAft>
                      </a:pPr>
                      <a:r>
                        <a:rPr lang="es-ES" sz="1400" b="1"/>
                        <a:t>11207</a:t>
                      </a:r>
                      <a:endParaRPr lang="en-US" sz="1400" b="1">
                        <a:latin typeface="Times New Roman"/>
                        <a:ea typeface="Times New Roman"/>
                      </a:endParaRPr>
                    </a:p>
                  </a:txBody>
                  <a:tcPr marL="44451" marR="44451" marT="0" marB="0" anchor="ctr"/>
                </a:tc>
                <a:tc>
                  <a:txBody>
                    <a:bodyPr/>
                    <a:lstStyle/>
                    <a:p>
                      <a:pPr algn="ctr">
                        <a:spcAft>
                          <a:spcPts val="0"/>
                        </a:spcAft>
                      </a:pPr>
                      <a:r>
                        <a:rPr lang="es-ES" sz="1400" b="1" dirty="0"/>
                        <a:t>3922</a:t>
                      </a:r>
                      <a:endParaRPr lang="en-US" sz="1400" b="1" dirty="0">
                        <a:latin typeface="Times New Roman"/>
                        <a:ea typeface="Times New Roman"/>
                      </a:endParaRPr>
                    </a:p>
                  </a:txBody>
                  <a:tcPr marL="44451" marR="44451" marT="0" marB="0" anchor="ctr"/>
                </a:tc>
                <a:tc>
                  <a:txBody>
                    <a:bodyPr/>
                    <a:lstStyle/>
                    <a:p>
                      <a:pPr algn="ctr">
                        <a:spcAft>
                          <a:spcPts val="0"/>
                        </a:spcAft>
                      </a:pPr>
                      <a:r>
                        <a:rPr lang="es-ES" sz="1400" b="1"/>
                        <a:t>47070</a:t>
                      </a:r>
                      <a:endParaRPr lang="en-US" sz="1400" b="1">
                        <a:latin typeface="Times New Roman"/>
                        <a:ea typeface="Times New Roman"/>
                      </a:endParaRPr>
                    </a:p>
                  </a:txBody>
                  <a:tcPr marL="44451" marR="44451" marT="0" marB="0" anchor="ctr"/>
                </a:tc>
              </a:tr>
              <a:tr h="236435">
                <a:tc>
                  <a:txBody>
                    <a:bodyPr/>
                    <a:lstStyle/>
                    <a:p>
                      <a:pPr algn="ctr">
                        <a:spcAft>
                          <a:spcPts val="0"/>
                        </a:spcAft>
                      </a:pPr>
                      <a:r>
                        <a:rPr lang="es-ES" sz="1400" b="1"/>
                        <a:t>2014</a:t>
                      </a:r>
                      <a:endParaRPr lang="en-US" sz="1400" b="1">
                        <a:latin typeface="Times New Roman"/>
                        <a:ea typeface="Times New Roman"/>
                      </a:endParaRPr>
                    </a:p>
                  </a:txBody>
                  <a:tcPr marL="44451" marR="44451" marT="0" marB="0" anchor="ctr"/>
                </a:tc>
                <a:tc>
                  <a:txBody>
                    <a:bodyPr/>
                    <a:lstStyle/>
                    <a:p>
                      <a:pPr algn="ctr">
                        <a:spcAft>
                          <a:spcPts val="0"/>
                        </a:spcAft>
                      </a:pPr>
                      <a:r>
                        <a:rPr lang="es-ES" sz="1400" b="1"/>
                        <a:t>11655</a:t>
                      </a:r>
                      <a:endParaRPr lang="en-US" sz="1400" b="1">
                        <a:latin typeface="Times New Roman"/>
                        <a:ea typeface="Times New Roman"/>
                      </a:endParaRPr>
                    </a:p>
                  </a:txBody>
                  <a:tcPr marL="44451" marR="44451" marT="0" marB="0" anchor="ctr"/>
                </a:tc>
                <a:tc>
                  <a:txBody>
                    <a:bodyPr/>
                    <a:lstStyle/>
                    <a:p>
                      <a:pPr algn="ctr">
                        <a:spcAft>
                          <a:spcPts val="0"/>
                        </a:spcAft>
                      </a:pPr>
                      <a:r>
                        <a:rPr lang="es-ES" sz="1400" b="1"/>
                        <a:t>4079</a:t>
                      </a:r>
                      <a:endParaRPr lang="en-US" sz="1400" b="1">
                        <a:latin typeface="Times New Roman"/>
                        <a:ea typeface="Times New Roman"/>
                      </a:endParaRPr>
                    </a:p>
                  </a:txBody>
                  <a:tcPr marL="44451" marR="44451" marT="0" marB="0" anchor="ctr"/>
                </a:tc>
                <a:tc>
                  <a:txBody>
                    <a:bodyPr/>
                    <a:lstStyle/>
                    <a:p>
                      <a:pPr algn="ctr">
                        <a:spcAft>
                          <a:spcPts val="0"/>
                        </a:spcAft>
                      </a:pPr>
                      <a:r>
                        <a:rPr lang="es-ES" sz="1400" b="1" dirty="0"/>
                        <a:t>48952</a:t>
                      </a:r>
                      <a:endParaRPr lang="en-US" sz="1400" b="1" dirty="0">
                        <a:latin typeface="Times New Roman"/>
                        <a:ea typeface="Times New Roman"/>
                      </a:endParaRPr>
                    </a:p>
                  </a:txBody>
                  <a:tcPr marL="44451" marR="44451" marT="0" marB="0" anchor="ctr"/>
                </a:tc>
              </a:tr>
              <a:tr h="236435">
                <a:tc>
                  <a:txBody>
                    <a:bodyPr/>
                    <a:lstStyle/>
                    <a:p>
                      <a:pPr algn="ctr">
                        <a:spcAft>
                          <a:spcPts val="0"/>
                        </a:spcAft>
                      </a:pPr>
                      <a:r>
                        <a:rPr lang="es-ES" sz="1400" b="1"/>
                        <a:t>2015</a:t>
                      </a:r>
                      <a:endParaRPr lang="en-US" sz="1400" b="1">
                        <a:latin typeface="Times New Roman"/>
                        <a:ea typeface="Times New Roman"/>
                      </a:endParaRPr>
                    </a:p>
                  </a:txBody>
                  <a:tcPr marL="44451" marR="44451" marT="0" marB="0" anchor="ctr"/>
                </a:tc>
                <a:tc>
                  <a:txBody>
                    <a:bodyPr/>
                    <a:lstStyle/>
                    <a:p>
                      <a:pPr algn="ctr">
                        <a:spcAft>
                          <a:spcPts val="0"/>
                        </a:spcAft>
                      </a:pPr>
                      <a:r>
                        <a:rPr lang="es-ES" sz="1400" b="1"/>
                        <a:t>12122</a:t>
                      </a:r>
                      <a:endParaRPr lang="en-US" sz="1400" b="1">
                        <a:latin typeface="Times New Roman"/>
                        <a:ea typeface="Times New Roman"/>
                      </a:endParaRPr>
                    </a:p>
                  </a:txBody>
                  <a:tcPr marL="44451" marR="44451" marT="0" marB="0" anchor="ctr"/>
                </a:tc>
                <a:tc>
                  <a:txBody>
                    <a:bodyPr/>
                    <a:lstStyle/>
                    <a:p>
                      <a:pPr algn="ctr">
                        <a:spcAft>
                          <a:spcPts val="0"/>
                        </a:spcAft>
                      </a:pPr>
                      <a:r>
                        <a:rPr lang="es-ES" sz="1400" b="1" dirty="0"/>
                        <a:t>4243</a:t>
                      </a:r>
                      <a:endParaRPr lang="en-US" sz="1400" b="1" dirty="0">
                        <a:latin typeface="Times New Roman"/>
                        <a:ea typeface="Times New Roman"/>
                      </a:endParaRPr>
                    </a:p>
                  </a:txBody>
                  <a:tcPr marL="44451" marR="44451" marT="0" marB="0" anchor="ctr"/>
                </a:tc>
                <a:tc>
                  <a:txBody>
                    <a:bodyPr/>
                    <a:lstStyle/>
                    <a:p>
                      <a:pPr algn="ctr">
                        <a:spcAft>
                          <a:spcPts val="0"/>
                        </a:spcAft>
                      </a:pPr>
                      <a:r>
                        <a:rPr lang="es-ES" sz="1400" b="1" dirty="0"/>
                        <a:t>50910</a:t>
                      </a:r>
                      <a:endParaRPr lang="en-US" sz="1400" b="1" dirty="0">
                        <a:latin typeface="Times New Roman"/>
                        <a:ea typeface="Times New Roman"/>
                      </a:endParaRPr>
                    </a:p>
                  </a:txBody>
                  <a:tcPr marL="44451" marR="44451" marT="0" marB="0" anchor="ctr"/>
                </a:tc>
              </a:tr>
              <a:tr h="236435">
                <a:tc>
                  <a:txBody>
                    <a:bodyPr/>
                    <a:lstStyle/>
                    <a:p>
                      <a:pPr algn="ctr">
                        <a:spcAft>
                          <a:spcPts val="0"/>
                        </a:spcAft>
                      </a:pPr>
                      <a:r>
                        <a:rPr lang="es-ES" sz="1400" b="1" dirty="0"/>
                        <a:t>2016</a:t>
                      </a:r>
                      <a:endParaRPr lang="en-US" sz="1400" b="1" dirty="0">
                        <a:latin typeface="Times New Roman"/>
                        <a:ea typeface="Times New Roman"/>
                      </a:endParaRPr>
                    </a:p>
                  </a:txBody>
                  <a:tcPr marL="44451" marR="44451" marT="0" marB="0" anchor="ctr"/>
                </a:tc>
                <a:tc>
                  <a:txBody>
                    <a:bodyPr/>
                    <a:lstStyle/>
                    <a:p>
                      <a:pPr algn="ctr">
                        <a:spcAft>
                          <a:spcPts val="0"/>
                        </a:spcAft>
                      </a:pPr>
                      <a:r>
                        <a:rPr lang="es-ES" sz="1400" b="1" dirty="0"/>
                        <a:t>12606</a:t>
                      </a:r>
                      <a:endParaRPr lang="en-US" sz="1400" b="1" dirty="0">
                        <a:latin typeface="Times New Roman"/>
                        <a:ea typeface="Times New Roman"/>
                      </a:endParaRPr>
                    </a:p>
                  </a:txBody>
                  <a:tcPr marL="44451" marR="44451" marT="0" marB="0" anchor="ctr"/>
                </a:tc>
                <a:tc>
                  <a:txBody>
                    <a:bodyPr/>
                    <a:lstStyle/>
                    <a:p>
                      <a:pPr algn="ctr">
                        <a:spcAft>
                          <a:spcPts val="0"/>
                        </a:spcAft>
                      </a:pPr>
                      <a:r>
                        <a:rPr lang="es-ES" sz="1400" b="1"/>
                        <a:t>4412</a:t>
                      </a:r>
                      <a:endParaRPr lang="en-US" sz="1400" b="1">
                        <a:latin typeface="Times New Roman"/>
                        <a:ea typeface="Times New Roman"/>
                      </a:endParaRPr>
                    </a:p>
                  </a:txBody>
                  <a:tcPr marL="44451" marR="44451" marT="0" marB="0" anchor="ctr"/>
                </a:tc>
                <a:tc>
                  <a:txBody>
                    <a:bodyPr/>
                    <a:lstStyle/>
                    <a:p>
                      <a:pPr algn="ctr">
                        <a:spcAft>
                          <a:spcPts val="0"/>
                        </a:spcAft>
                      </a:pPr>
                      <a:r>
                        <a:rPr lang="es-ES" sz="1400" b="1" dirty="0"/>
                        <a:t>52947</a:t>
                      </a:r>
                      <a:endParaRPr lang="en-US" sz="1400" b="1" dirty="0">
                        <a:latin typeface="Times New Roman"/>
                        <a:ea typeface="Times New Roman"/>
                      </a:endParaRPr>
                    </a:p>
                  </a:txBody>
                  <a:tcPr marL="44451" marR="44451" marT="0" marB="0" anchor="ctr"/>
                </a:tc>
              </a:tr>
              <a:tr h="0">
                <a:tc gridSpan="3">
                  <a:txBody>
                    <a:bodyPr/>
                    <a:lstStyle/>
                    <a:p>
                      <a:pPr algn="ctr">
                        <a:spcAft>
                          <a:spcPts val="0"/>
                        </a:spcAft>
                      </a:pPr>
                      <a:r>
                        <a:rPr lang="es-ES" sz="1200" dirty="0"/>
                        <a:t> </a:t>
                      </a:r>
                      <a:endParaRPr lang="en-US" sz="1200" dirty="0">
                        <a:latin typeface="Times New Roman"/>
                        <a:ea typeface="Times New Roman"/>
                      </a:endParaRPr>
                    </a:p>
                  </a:txBody>
                  <a:tcPr marL="44451" marR="44451" marT="0" marB="0" anchor="ctr"/>
                </a:tc>
                <a:tc hMerge="1">
                  <a:txBody>
                    <a:bodyPr/>
                    <a:lstStyle/>
                    <a:p>
                      <a:endParaRPr lang="en-US"/>
                    </a:p>
                  </a:txBody>
                  <a:tcPr/>
                </a:tc>
                <a:tc hMerge="1">
                  <a:txBody>
                    <a:bodyPr/>
                    <a:lstStyle/>
                    <a:p>
                      <a:endParaRPr lang="en-US"/>
                    </a:p>
                  </a:txBody>
                  <a:tcPr/>
                </a:tc>
                <a:tc>
                  <a:txBody>
                    <a:bodyPr/>
                    <a:lstStyle/>
                    <a:p>
                      <a:pPr algn="ctr">
                        <a:spcAft>
                          <a:spcPts val="0"/>
                        </a:spcAft>
                      </a:pPr>
                      <a:r>
                        <a:rPr lang="es-ES" sz="1200" dirty="0"/>
                        <a:t> </a:t>
                      </a:r>
                      <a:endParaRPr lang="en-US" sz="1200" dirty="0">
                        <a:latin typeface="Times New Roman"/>
                        <a:ea typeface="Times New Roman"/>
                      </a:endParaRPr>
                    </a:p>
                  </a:txBody>
                  <a:tcPr marL="44451" marR="44451" marT="0" marB="0" anchor="ctr"/>
                </a:tc>
              </a:tr>
            </a:tbl>
          </a:graphicData>
        </a:graphic>
      </p:graphicFrame>
      <p:graphicFrame>
        <p:nvGraphicFramePr>
          <p:cNvPr id="11" name="10 Diagrama"/>
          <p:cNvGraphicFramePr/>
          <p:nvPr/>
        </p:nvGraphicFramePr>
        <p:xfrm>
          <a:off x="1071537" y="2143116"/>
          <a:ext cx="7358115" cy="150019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4" name="Picture 1" descr="logo kary 1"/>
          <p:cNvPicPr>
            <a:picLocks noChangeAspect="1" noChangeArrowheads="1"/>
          </p:cNvPicPr>
          <p:nvPr/>
        </p:nvPicPr>
        <p:blipFill>
          <a:blip r:embed="rId12" cstate="print"/>
          <a:srcRect l="10959" t="16418" r="10503" b="11443"/>
          <a:stretch>
            <a:fillRect/>
          </a:stretch>
        </p:blipFill>
        <p:spPr bwMode="auto">
          <a:xfrm>
            <a:off x="0" y="0"/>
            <a:ext cx="1058121" cy="9286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214290"/>
            <a:ext cx="8229600" cy="1011222"/>
          </a:xfrm>
        </p:spPr>
        <p:txBody>
          <a:bodyPr>
            <a:normAutofit/>
            <a:scene3d>
              <a:camera prst="orthographicFront"/>
              <a:lightRig rig="threePt" dir="t">
                <a:rot lat="0" lon="0" rev="4800000"/>
              </a:lightRig>
            </a:scene3d>
            <a:sp3d extrusionH="57150" prstMaterial="matte">
              <a:bevelT w="50800" h="10160" prst="slope"/>
            </a:sp3d>
          </a:bodyPr>
          <a:lstStyle/>
          <a:p>
            <a:pPr algn="ctr"/>
            <a:r>
              <a:rPr lang="es-EC" b="1" dirty="0" smtClean="0">
                <a:effectLst>
                  <a:glow rad="228600">
                    <a:schemeClr val="accent4">
                      <a:satMod val="175000"/>
                      <a:alpha val="40000"/>
                    </a:schemeClr>
                  </a:glow>
                </a:effectLst>
              </a:rPr>
              <a:t>ANALISIS</a:t>
            </a:r>
            <a:r>
              <a:rPr lang="es-EC" b="1" dirty="0" smtClean="0">
                <a:effectLst>
                  <a:glow rad="101600">
                    <a:schemeClr val="accent4">
                      <a:satMod val="175000"/>
                      <a:alpha val="40000"/>
                    </a:schemeClr>
                  </a:glow>
                </a:effectLst>
              </a:rPr>
              <a:t> </a:t>
            </a:r>
            <a:r>
              <a:rPr lang="es-EC" b="1" dirty="0" smtClean="0">
                <a:effectLst>
                  <a:glow rad="228600">
                    <a:schemeClr val="accent4">
                      <a:satMod val="175000"/>
                      <a:alpha val="40000"/>
                    </a:schemeClr>
                  </a:glow>
                </a:effectLst>
              </a:rPr>
              <a:t>DE</a:t>
            </a:r>
            <a:r>
              <a:rPr lang="es-EC" b="1" dirty="0" smtClean="0">
                <a:effectLst>
                  <a:glow rad="101600">
                    <a:schemeClr val="accent4">
                      <a:satMod val="175000"/>
                      <a:alpha val="40000"/>
                    </a:schemeClr>
                  </a:glow>
                </a:effectLst>
              </a:rPr>
              <a:t> </a:t>
            </a:r>
            <a:r>
              <a:rPr lang="es-EC" b="1" dirty="0" smtClean="0">
                <a:effectLst>
                  <a:glow rad="228600">
                    <a:schemeClr val="accent4">
                      <a:satMod val="175000"/>
                      <a:alpha val="40000"/>
                    </a:schemeClr>
                  </a:glow>
                </a:effectLst>
              </a:rPr>
              <a:t>PRECIOS</a:t>
            </a:r>
            <a:endParaRPr lang="es-EC" b="1" dirty="0">
              <a:effectLst>
                <a:glow rad="228600">
                  <a:schemeClr val="accent4">
                    <a:satMod val="175000"/>
                    <a:alpha val="40000"/>
                  </a:schemeClr>
                </a:glow>
              </a:effectLst>
            </a:endParaRPr>
          </a:p>
        </p:txBody>
      </p:sp>
      <p:sp>
        <p:nvSpPr>
          <p:cNvPr id="2059" name="Rectangle 11"/>
          <p:cNvSpPr>
            <a:spLocks noChangeArrowheads="1"/>
          </p:cNvSpPr>
          <p:nvPr/>
        </p:nvSpPr>
        <p:spPr bwMode="auto">
          <a:xfrm>
            <a:off x="2" y="4393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sp>
        <p:nvSpPr>
          <p:cNvPr id="2065" name="Rectangle 17"/>
          <p:cNvSpPr>
            <a:spLocks noChangeArrowheads="1"/>
          </p:cNvSpPr>
          <p:nvPr/>
        </p:nvSpPr>
        <p:spPr bwMode="auto">
          <a:xfrm>
            <a:off x="2071671" y="1000108"/>
            <a:ext cx="514353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20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2000" b="1" i="0" u="sng" strike="noStrike" cap="none" normalizeH="0" baseline="0" dirty="0" smtClean="0">
                <a:ln>
                  <a:noFill/>
                </a:ln>
                <a:solidFill>
                  <a:schemeClr val="tx1"/>
                </a:solidFill>
                <a:effectLst/>
                <a:latin typeface="Arial" pitchFamily="34" charset="0"/>
                <a:ea typeface="Calibri" pitchFamily="34" charset="0"/>
                <a:cs typeface="Arial" pitchFamily="34" charset="0"/>
              </a:rPr>
              <a:t>ESQUEMA DE FIJACIÓN DE PRECIOS</a:t>
            </a:r>
            <a:endParaRPr kumimoji="0" lang="es-EC"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066" name="Rectangle 18"/>
          <p:cNvSpPr>
            <a:spLocks noChangeArrowheads="1"/>
          </p:cNvSpPr>
          <p:nvPr/>
        </p:nvSpPr>
        <p:spPr bwMode="auto">
          <a:xfrm>
            <a:off x="6000762" y="5000636"/>
            <a:ext cx="328614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791075" algn="l"/>
              </a:tabLst>
            </a:pPr>
            <a:r>
              <a:rPr kumimoji="0" lang="es-ES" b="1" i="1" u="none" strike="noStrike" cap="none" normalizeH="0" baseline="0" dirty="0" smtClean="0">
                <a:ln>
                  <a:noFill/>
                </a:ln>
                <a:solidFill>
                  <a:schemeClr val="tx1"/>
                </a:solidFill>
                <a:effectLst/>
                <a:latin typeface="Arial" pitchFamily="34" charset="0"/>
                <a:ea typeface="Calibri" pitchFamily="34" charset="0"/>
                <a:cs typeface="Arial" pitchFamily="34" charset="0"/>
              </a:rPr>
              <a:t>Precio:</a:t>
            </a:r>
            <a:r>
              <a:rPr kumimoji="0" lang="es-E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lang="es-ES" dirty="0" smtClean="0">
                <a:latin typeface="Arial" pitchFamily="34" charset="0"/>
                <a:ea typeface="Calibri" pitchFamily="34" charset="0"/>
                <a:cs typeface="Arial" pitchFamily="34" charset="0"/>
              </a:rPr>
              <a:t>2.66</a:t>
            </a:r>
            <a:endParaRPr kumimoji="0" lang="es-EC"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791075" algn="l"/>
              </a:tabLst>
            </a:pPr>
            <a:r>
              <a:rPr kumimoji="0" lang="es-ES" b="1" i="1" u="none" strike="noStrike" cap="none" normalizeH="0" baseline="0" dirty="0" smtClean="0">
                <a:ln>
                  <a:noFill/>
                </a:ln>
                <a:solidFill>
                  <a:schemeClr val="tx1"/>
                </a:solidFill>
                <a:effectLst/>
                <a:latin typeface="Arial" pitchFamily="34" charset="0"/>
                <a:ea typeface="Calibri" pitchFamily="34" charset="0"/>
                <a:cs typeface="Arial" pitchFamily="34" charset="0"/>
              </a:rPr>
              <a:t>Contenido:</a:t>
            </a:r>
            <a:r>
              <a:rPr kumimoji="0" lang="es-ES" b="0" i="0" u="none" strike="noStrike" cap="none" normalizeH="0" baseline="0" dirty="0" smtClean="0">
                <a:ln>
                  <a:noFill/>
                </a:ln>
                <a:solidFill>
                  <a:schemeClr val="tx1"/>
                </a:solidFill>
                <a:effectLst/>
                <a:latin typeface="Arial" pitchFamily="34" charset="0"/>
                <a:ea typeface="Calibri" pitchFamily="34" charset="0"/>
                <a:cs typeface="Arial" pitchFamily="34" charset="0"/>
              </a:rPr>
              <a:t> 15 sobres.</a:t>
            </a:r>
            <a:endParaRPr kumimoji="0" lang="es-ES"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8" name="17 Diagrama"/>
          <p:cNvGraphicFramePr/>
          <p:nvPr/>
        </p:nvGraphicFramePr>
        <p:xfrm>
          <a:off x="1500167" y="1714488"/>
          <a:ext cx="6572296" cy="29289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1" descr="logo kary 1"/>
          <p:cNvPicPr>
            <a:picLocks noChangeAspect="1" noChangeArrowheads="1"/>
          </p:cNvPicPr>
          <p:nvPr/>
        </p:nvPicPr>
        <p:blipFill>
          <a:blip r:embed="rId7" cstate="print"/>
          <a:srcRect l="10959" t="16418" r="10503" b="11443"/>
          <a:stretch>
            <a:fillRect/>
          </a:stretch>
        </p:blipFill>
        <p:spPr bwMode="auto">
          <a:xfrm>
            <a:off x="5000629" y="4675366"/>
            <a:ext cx="1428759" cy="1253964"/>
          </a:xfrm>
          <a:prstGeom prst="rect">
            <a:avLst/>
          </a:prstGeom>
          <a:noFill/>
          <a:ln w="9525">
            <a:noFill/>
            <a:miter lim="800000"/>
            <a:headEnd/>
            <a:tailEnd/>
          </a:ln>
        </p:spPr>
      </p:pic>
      <p:graphicFrame>
        <p:nvGraphicFramePr>
          <p:cNvPr id="9" name="8 Tabla"/>
          <p:cNvGraphicFramePr>
            <a:graphicFrameLocks noGrp="1"/>
          </p:cNvGraphicFramePr>
          <p:nvPr/>
        </p:nvGraphicFramePr>
        <p:xfrm>
          <a:off x="285722" y="4786322"/>
          <a:ext cx="3878582" cy="1490345"/>
        </p:xfrm>
        <a:graphic>
          <a:graphicData uri="http://schemas.openxmlformats.org/drawingml/2006/table">
            <a:tbl>
              <a:tblPr>
                <a:tableStyleId>{08FB837D-C827-4EFA-A057-4D05807E0F7C}</a:tableStyleId>
              </a:tblPr>
              <a:tblGrid>
                <a:gridCol w="1939291"/>
                <a:gridCol w="1939291"/>
              </a:tblGrid>
              <a:tr h="365760">
                <a:tc>
                  <a:txBody>
                    <a:bodyPr/>
                    <a:lstStyle/>
                    <a:p>
                      <a:pPr algn="ctr">
                        <a:spcAft>
                          <a:spcPts val="0"/>
                        </a:spcAft>
                      </a:pPr>
                      <a:r>
                        <a:rPr lang="es-ES" sz="1400" b="1" cap="all" baseline="0" dirty="0"/>
                        <a:t>Competidores</a:t>
                      </a:r>
                      <a:endParaRPr lang="en-US" sz="1400" b="1" cap="all" baseline="0" dirty="0">
                        <a:latin typeface="Times New Roman"/>
                        <a:ea typeface="Times New Roman"/>
                      </a:endParaRPr>
                    </a:p>
                  </a:txBody>
                  <a:tcPr marL="68580" marR="68580" marT="0" marB="0"/>
                </a:tc>
                <a:tc>
                  <a:txBody>
                    <a:bodyPr/>
                    <a:lstStyle/>
                    <a:p>
                      <a:pPr algn="ctr">
                        <a:spcAft>
                          <a:spcPts val="0"/>
                        </a:spcAft>
                      </a:pPr>
                      <a:r>
                        <a:rPr lang="es-ES" sz="1400" b="1" cap="all" baseline="0" dirty="0"/>
                        <a:t>Precios por cajas</a:t>
                      </a:r>
                      <a:endParaRPr lang="en-US" sz="1400" b="1" cap="all" baseline="0" dirty="0">
                        <a:latin typeface="Times New Roman"/>
                        <a:ea typeface="Times New Roman"/>
                      </a:endParaRPr>
                    </a:p>
                  </a:txBody>
                  <a:tcPr marL="68580" marR="68580" marT="0" marB="0"/>
                </a:tc>
              </a:tr>
              <a:tr h="365760">
                <a:tc>
                  <a:txBody>
                    <a:bodyPr/>
                    <a:lstStyle/>
                    <a:p>
                      <a:pPr algn="ctr">
                        <a:spcAft>
                          <a:spcPts val="0"/>
                        </a:spcAft>
                      </a:pPr>
                      <a:r>
                        <a:rPr lang="es-ES" sz="1400" dirty="0"/>
                        <a:t>Café Alto Cayetano</a:t>
                      </a:r>
                      <a:endParaRPr lang="en-US" sz="1400" dirty="0">
                        <a:latin typeface="Times New Roman"/>
                        <a:ea typeface="Times New Roman"/>
                      </a:endParaRPr>
                    </a:p>
                  </a:txBody>
                  <a:tcPr marL="68580" marR="68580" marT="0" marB="0"/>
                </a:tc>
                <a:tc>
                  <a:txBody>
                    <a:bodyPr/>
                    <a:lstStyle/>
                    <a:p>
                      <a:pPr algn="ctr">
                        <a:spcAft>
                          <a:spcPts val="0"/>
                        </a:spcAft>
                      </a:pPr>
                      <a:r>
                        <a:rPr lang="es-ES" sz="1400" dirty="0"/>
                        <a:t>$2,76</a:t>
                      </a:r>
                      <a:endParaRPr lang="en-US" sz="1400" dirty="0">
                        <a:latin typeface="Times New Roman"/>
                        <a:ea typeface="Times New Roman"/>
                      </a:endParaRPr>
                    </a:p>
                  </a:txBody>
                  <a:tcPr marL="68580" marR="68580" marT="0" marB="0"/>
                </a:tc>
              </a:tr>
              <a:tr h="332105">
                <a:tc>
                  <a:txBody>
                    <a:bodyPr/>
                    <a:lstStyle/>
                    <a:p>
                      <a:pPr algn="ctr">
                        <a:spcAft>
                          <a:spcPts val="0"/>
                        </a:spcAft>
                      </a:pPr>
                      <a:r>
                        <a:rPr lang="es-ES" sz="1400" dirty="0"/>
                        <a:t>Café Lojano</a:t>
                      </a:r>
                      <a:endParaRPr lang="en-US" sz="1400" dirty="0">
                        <a:latin typeface="Times New Roman"/>
                        <a:ea typeface="Times New Roman"/>
                      </a:endParaRPr>
                    </a:p>
                  </a:txBody>
                  <a:tcPr marL="68580" marR="68580" marT="0" marB="0"/>
                </a:tc>
                <a:tc>
                  <a:txBody>
                    <a:bodyPr/>
                    <a:lstStyle/>
                    <a:p>
                      <a:pPr algn="ctr">
                        <a:spcAft>
                          <a:spcPts val="0"/>
                        </a:spcAft>
                      </a:pPr>
                      <a:r>
                        <a:rPr lang="es-ES" sz="1400" dirty="0"/>
                        <a:t>$2,77</a:t>
                      </a:r>
                      <a:endParaRPr lang="en-US" sz="1400" dirty="0">
                        <a:latin typeface="Times New Roman"/>
                        <a:ea typeface="Times New Roman"/>
                      </a:endParaRPr>
                    </a:p>
                  </a:txBody>
                  <a:tcPr marL="68580" marR="68580" marT="0" marB="0"/>
                </a:tc>
              </a:tr>
              <a:tr h="365760">
                <a:tc>
                  <a:txBody>
                    <a:bodyPr/>
                    <a:lstStyle/>
                    <a:p>
                      <a:pPr algn="ctr">
                        <a:spcAft>
                          <a:spcPts val="0"/>
                        </a:spcAft>
                      </a:pPr>
                      <a:r>
                        <a:rPr lang="es-ES" sz="1400" dirty="0"/>
                        <a:t>Café Lojano Descafeinado</a:t>
                      </a:r>
                      <a:endParaRPr lang="en-US" sz="1400" dirty="0">
                        <a:latin typeface="Times New Roman"/>
                        <a:ea typeface="Times New Roman"/>
                      </a:endParaRPr>
                    </a:p>
                  </a:txBody>
                  <a:tcPr marL="68580" marR="68580" marT="0" marB="0"/>
                </a:tc>
                <a:tc>
                  <a:txBody>
                    <a:bodyPr/>
                    <a:lstStyle/>
                    <a:p>
                      <a:pPr algn="ctr">
                        <a:spcAft>
                          <a:spcPts val="0"/>
                        </a:spcAft>
                      </a:pPr>
                      <a:r>
                        <a:rPr lang="es-ES" sz="1400" dirty="0"/>
                        <a:t>$3,77</a:t>
                      </a:r>
                      <a:endParaRPr lang="en-US" sz="1400" dirty="0">
                        <a:latin typeface="Times New Roman"/>
                        <a:ea typeface="Times New Roman"/>
                      </a:endParaRPr>
                    </a:p>
                  </a:txBody>
                  <a:tcPr marL="68580" marR="68580" marT="0" marB="0"/>
                </a:tc>
              </a:tr>
            </a:tbl>
          </a:graphicData>
        </a:graphic>
      </p:graphicFrame>
      <p:sp>
        <p:nvSpPr>
          <p:cNvPr id="10" name="9 Rectángulo"/>
          <p:cNvSpPr/>
          <p:nvPr/>
        </p:nvSpPr>
        <p:spPr>
          <a:xfrm>
            <a:off x="857226" y="4214818"/>
            <a:ext cx="2858475" cy="369332"/>
          </a:xfrm>
          <a:prstGeom prst="rect">
            <a:avLst/>
          </a:prstGeom>
        </p:spPr>
        <p:txBody>
          <a:bodyPr wrap="none">
            <a:spAutoFit/>
          </a:bodyPr>
          <a:lstStyle/>
          <a:p>
            <a:r>
              <a:rPr lang="es-ES" b="1" cap="all" dirty="0" smtClean="0"/>
              <a:t>Precios Referenciales</a:t>
            </a:r>
            <a:endParaRPr lang="en-US" cap="all" dirty="0"/>
          </a:p>
        </p:txBody>
      </p:sp>
      <p:sp>
        <p:nvSpPr>
          <p:cNvPr id="11" name="10 Rectángulo"/>
          <p:cNvSpPr/>
          <p:nvPr/>
        </p:nvSpPr>
        <p:spPr>
          <a:xfrm>
            <a:off x="4929191" y="6072206"/>
            <a:ext cx="4000528" cy="714356"/>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S" sz="1600" b="1" dirty="0" smtClean="0">
                <a:solidFill>
                  <a:schemeClr val="bg1"/>
                </a:solidFill>
              </a:rPr>
              <a:t>El precio depende de los costos de producción y adicional un margen de ganancia del 75%.</a:t>
            </a:r>
            <a:endParaRPr lang="en-US" sz="1600" b="1"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27859386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1 Título"/>
          <p:cNvSpPr txBox="1">
            <a:spLocks/>
          </p:cNvSpPr>
          <p:nvPr/>
        </p:nvSpPr>
        <p:spPr>
          <a:xfrm>
            <a:off x="571472" y="214290"/>
            <a:ext cx="8229600" cy="1252728"/>
          </a:xfrm>
          <a:prstGeom prst="rect">
            <a:avLst/>
          </a:prstGeom>
        </p:spPr>
        <p:txBody>
          <a:bodyPr vert="horz" lIns="91440" rIns="45720" rtlCol="0" anchor="ctr">
            <a:normAutofit/>
          </a:bodyPr>
          <a:lstStyle/>
          <a:p>
            <a:pPr lvl="0" algn="ctr">
              <a:spcBef>
                <a:spcPct val="0"/>
              </a:spcBef>
              <a:defRPr/>
            </a:pPr>
            <a:r>
              <a:rPr lang="es-EC" sz="4800" b="1" noProof="0" dirty="0" smtClean="0">
                <a:effectLst>
                  <a:glow rad="228600">
                    <a:schemeClr val="accent4">
                      <a:satMod val="175000"/>
                      <a:alpha val="40000"/>
                    </a:schemeClr>
                  </a:glow>
                </a:effectLst>
              </a:rPr>
              <a:t>INTRODUCCION</a:t>
            </a:r>
            <a:endParaRPr kumimoji="0" lang="es-EC" sz="4800" b="1" i="0" u="none" strike="noStrike" kern="1200" normalizeH="0" baseline="0" noProof="0" dirty="0">
              <a:uLnTx/>
              <a:uFillTx/>
              <a:latin typeface="Arial" pitchFamily="34" charset="0"/>
              <a:ea typeface="+mj-ea"/>
              <a:cs typeface="Arial" pitchFamily="34" charset="0"/>
            </a:endParaRPr>
          </a:p>
        </p:txBody>
      </p:sp>
      <p:pic>
        <p:nvPicPr>
          <p:cNvPr id="7" name="Picture 1" descr="logo kary 1"/>
          <p:cNvPicPr>
            <a:picLocks noChangeAspect="1" noChangeArrowheads="1"/>
          </p:cNvPicPr>
          <p:nvPr/>
        </p:nvPicPr>
        <p:blipFill>
          <a:blip r:embed="rId7" cstate="print"/>
          <a:srcRect l="10959" t="16418" r="10503" b="11443"/>
          <a:stretch>
            <a:fillRect/>
          </a:stretch>
        </p:blipFill>
        <p:spPr bwMode="auto">
          <a:xfrm>
            <a:off x="8085878" y="5929330"/>
            <a:ext cx="1058121" cy="9286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5448"/>
            <a:ext cx="8401080" cy="1252728"/>
          </a:xfrm>
        </p:spPr>
        <p:txBody>
          <a:bodyPr>
            <a:normAutofit/>
            <a:scene3d>
              <a:camera prst="orthographicFront"/>
              <a:lightRig rig="threePt" dir="t">
                <a:rot lat="0" lon="0" rev="4800000"/>
              </a:lightRig>
            </a:scene3d>
            <a:sp3d extrusionH="57150" prstMaterial="matte">
              <a:bevelT w="50800" h="10160" prst="artDeco"/>
            </a:sp3d>
          </a:bodyPr>
          <a:lstStyle/>
          <a:p>
            <a:pPr algn="ctr"/>
            <a:r>
              <a:rPr lang="es-EC" sz="4000" b="1" dirty="0" smtClean="0">
                <a:effectLst>
                  <a:glow rad="228600">
                    <a:schemeClr val="accent4">
                      <a:satMod val="175000"/>
                      <a:alpha val="40000"/>
                    </a:schemeClr>
                  </a:glow>
                </a:effectLst>
              </a:rPr>
              <a:t>COMERCIALIZACION</a:t>
            </a:r>
            <a:r>
              <a:rPr lang="es-EC" sz="3600" dirty="0" smtClean="0">
                <a:effectLst>
                  <a:glow rad="139700">
                    <a:schemeClr val="accent4">
                      <a:satMod val="175000"/>
                      <a:alpha val="40000"/>
                    </a:schemeClr>
                  </a:glow>
                </a:effectLst>
              </a:rPr>
              <a:t> </a:t>
            </a:r>
            <a:r>
              <a:rPr lang="es-EC" sz="4000" b="1" dirty="0" smtClean="0">
                <a:effectLst>
                  <a:glow rad="228600">
                    <a:schemeClr val="accent4">
                      <a:satMod val="175000"/>
                      <a:alpha val="40000"/>
                    </a:schemeClr>
                  </a:glow>
                </a:effectLst>
              </a:rPr>
              <a:t>DEL</a:t>
            </a:r>
            <a:r>
              <a:rPr lang="es-EC" sz="3600" dirty="0" smtClean="0">
                <a:effectLst>
                  <a:glow rad="139700">
                    <a:schemeClr val="accent4">
                      <a:satMod val="175000"/>
                      <a:alpha val="40000"/>
                    </a:schemeClr>
                  </a:glow>
                </a:effectLst>
              </a:rPr>
              <a:t> </a:t>
            </a:r>
            <a:r>
              <a:rPr lang="es-EC" sz="4000" b="1" dirty="0" smtClean="0">
                <a:effectLst>
                  <a:glow rad="228600">
                    <a:schemeClr val="accent4">
                      <a:satMod val="175000"/>
                      <a:alpha val="40000"/>
                    </a:schemeClr>
                  </a:glow>
                </a:effectLst>
              </a:rPr>
              <a:t>PRODUCTO</a:t>
            </a:r>
            <a:endParaRPr lang="es-EC" sz="4000" b="1" dirty="0">
              <a:effectLst>
                <a:glow rad="228600">
                  <a:schemeClr val="accent4">
                    <a:satMod val="175000"/>
                    <a:alpha val="40000"/>
                  </a:schemeClr>
                </a:glow>
              </a:effectLst>
            </a:endParaRPr>
          </a:p>
        </p:txBody>
      </p:sp>
      <p:sp>
        <p:nvSpPr>
          <p:cNvPr id="2066" name="Rectangle 18"/>
          <p:cNvSpPr>
            <a:spLocks noChangeArrowheads="1"/>
          </p:cNvSpPr>
          <p:nvPr/>
        </p:nvSpPr>
        <p:spPr bwMode="auto">
          <a:xfrm>
            <a:off x="2500300" y="1500174"/>
            <a:ext cx="4079194"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400" b="1" i="1" strike="noStrike" cap="none" normalizeH="0" baseline="0" dirty="0" smtClean="0">
                <a:ln>
                  <a:noFill/>
                </a:ln>
                <a:solidFill>
                  <a:schemeClr val="tx1"/>
                </a:solidFill>
                <a:effectLst/>
                <a:latin typeface="Arial" pitchFamily="34" charset="0"/>
                <a:ea typeface="Times New Roman" pitchFamily="18" charset="0"/>
                <a:cs typeface="Arial" pitchFamily="34" charset="0"/>
              </a:rPr>
              <a:t>CANAL DE DISTRIBUCIÓN</a:t>
            </a:r>
            <a:endParaRPr kumimoji="0" lang="es-ES" sz="2400" b="0" i="1"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22" name="21 Diagrama"/>
          <p:cNvGraphicFramePr/>
          <p:nvPr/>
        </p:nvGraphicFramePr>
        <p:xfrm>
          <a:off x="714348" y="2357430"/>
          <a:ext cx="7643867" cy="39290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3" name="22 Imagen" descr="supermaxi"/>
          <p:cNvPicPr/>
          <p:nvPr/>
        </p:nvPicPr>
        <p:blipFill>
          <a:blip r:embed="rId7" cstate="print"/>
          <a:srcRect/>
          <a:stretch>
            <a:fillRect/>
          </a:stretch>
        </p:blipFill>
        <p:spPr bwMode="auto">
          <a:xfrm>
            <a:off x="714348" y="2571744"/>
            <a:ext cx="2000264" cy="12858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4" name="23 Imagen" descr="comisariato"/>
          <p:cNvPicPr/>
          <p:nvPr/>
        </p:nvPicPr>
        <p:blipFill>
          <a:blip r:embed="rId8" cstate="print"/>
          <a:srcRect/>
          <a:stretch>
            <a:fillRect/>
          </a:stretch>
        </p:blipFill>
        <p:spPr bwMode="auto">
          <a:xfrm>
            <a:off x="6286513" y="2643184"/>
            <a:ext cx="2214579" cy="11430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1" descr="logo kary 1"/>
          <p:cNvPicPr>
            <a:picLocks noChangeAspect="1" noChangeArrowheads="1"/>
          </p:cNvPicPr>
          <p:nvPr/>
        </p:nvPicPr>
        <p:blipFill>
          <a:blip r:embed="rId9" cstate="print"/>
          <a:srcRect l="10959" t="16418" r="10503" b="11443"/>
          <a:stretch>
            <a:fillRect/>
          </a:stretch>
        </p:blipFill>
        <p:spPr bwMode="auto">
          <a:xfrm>
            <a:off x="8085879" y="5929330"/>
            <a:ext cx="1058121" cy="9286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5448"/>
            <a:ext cx="8401080" cy="1252728"/>
          </a:xfrm>
        </p:spPr>
        <p:txBody>
          <a:bodyPr>
            <a:normAutofit fontScale="90000"/>
            <a:scene3d>
              <a:camera prst="orthographicFront"/>
              <a:lightRig rig="threePt" dir="t">
                <a:rot lat="0" lon="0" rev="4800000"/>
              </a:lightRig>
            </a:scene3d>
            <a:sp3d extrusionH="57150" prstMaterial="matte">
              <a:bevelT w="50800" h="10160" prst="artDeco"/>
            </a:sp3d>
          </a:bodyPr>
          <a:lstStyle/>
          <a:p>
            <a:pPr algn="ctr"/>
            <a:r>
              <a:rPr lang="es-EC" b="1" dirty="0" smtClean="0">
                <a:effectLst>
                  <a:glow rad="228600">
                    <a:schemeClr val="accent4">
                      <a:satMod val="175000"/>
                      <a:alpha val="40000"/>
                    </a:schemeClr>
                  </a:glow>
                </a:effectLst>
              </a:rPr>
              <a:t>COMERCIALIZACION</a:t>
            </a:r>
            <a:r>
              <a:rPr lang="es-EC" b="1" dirty="0" smtClean="0">
                <a:effectLst>
                  <a:glow rad="139700">
                    <a:schemeClr val="accent4">
                      <a:satMod val="175000"/>
                      <a:alpha val="40000"/>
                    </a:schemeClr>
                  </a:glow>
                </a:effectLst>
              </a:rPr>
              <a:t> </a:t>
            </a:r>
            <a:r>
              <a:rPr lang="es-EC" b="1" dirty="0" smtClean="0">
                <a:effectLst>
                  <a:glow rad="228600">
                    <a:schemeClr val="accent4">
                      <a:satMod val="175000"/>
                      <a:alpha val="40000"/>
                    </a:schemeClr>
                  </a:glow>
                </a:effectLst>
              </a:rPr>
              <a:t>DEL</a:t>
            </a:r>
            <a:r>
              <a:rPr lang="es-EC" b="1" dirty="0" smtClean="0">
                <a:effectLst>
                  <a:glow rad="139700">
                    <a:schemeClr val="accent4">
                      <a:satMod val="175000"/>
                      <a:alpha val="40000"/>
                    </a:schemeClr>
                  </a:glow>
                </a:effectLst>
              </a:rPr>
              <a:t> </a:t>
            </a:r>
            <a:r>
              <a:rPr lang="es-EC" b="1" dirty="0" smtClean="0">
                <a:effectLst>
                  <a:glow rad="228600">
                    <a:schemeClr val="accent4">
                      <a:satMod val="175000"/>
                      <a:alpha val="40000"/>
                    </a:schemeClr>
                  </a:glow>
                </a:effectLst>
              </a:rPr>
              <a:t>PRODUCTO</a:t>
            </a:r>
            <a:endParaRPr lang="es-EC" b="1" dirty="0">
              <a:effectLst>
                <a:glow rad="228600">
                  <a:schemeClr val="accent4">
                    <a:satMod val="175000"/>
                    <a:alpha val="40000"/>
                  </a:schemeClr>
                </a:glow>
              </a:effectLst>
            </a:endParaRPr>
          </a:p>
        </p:txBody>
      </p:sp>
      <p:graphicFrame>
        <p:nvGraphicFramePr>
          <p:cNvPr id="7" name="6 Diagrama"/>
          <p:cNvGraphicFramePr/>
          <p:nvPr/>
        </p:nvGraphicFramePr>
        <p:xfrm>
          <a:off x="214283" y="1928802"/>
          <a:ext cx="8715436" cy="45005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7 Rectángulo"/>
          <p:cNvSpPr/>
          <p:nvPr/>
        </p:nvSpPr>
        <p:spPr>
          <a:xfrm>
            <a:off x="2071670" y="1357298"/>
            <a:ext cx="5572164" cy="461665"/>
          </a:xfrm>
          <a:prstGeom prst="rect">
            <a:avLst/>
          </a:prstGeom>
        </p:spPr>
        <p:txBody>
          <a:bodyPr wrap="square">
            <a:spAutoFit/>
          </a:bodyPr>
          <a:lstStyle/>
          <a:p>
            <a:pPr lvl="0" algn="ctr"/>
            <a:r>
              <a:rPr lang="es-ES" sz="2400" b="1" i="1" cap="all" dirty="0" smtClean="0"/>
              <a:t>Promoción y comunicación</a:t>
            </a:r>
            <a:endParaRPr lang="en-US" sz="2400" cap="all"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vert="horz">
            <a:normAutofit fontScale="90000"/>
            <a:scene3d>
              <a:camera prst="orthographicFront"/>
              <a:lightRig rig="threePt" dir="t">
                <a:rot lat="0" lon="0" rev="4800000"/>
              </a:lightRig>
            </a:scene3d>
            <a:sp3d extrusionH="57150" prstMaterial="matte">
              <a:bevelT w="50800" h="10160" prst="artDeco"/>
            </a:sp3d>
          </a:bodyPr>
          <a:lstStyle/>
          <a:p>
            <a:pPr algn="ctr"/>
            <a:r>
              <a:rPr lang="es-ES" b="1" dirty="0" smtClean="0">
                <a:effectLst>
                  <a:glow rad="228600">
                    <a:schemeClr val="accent4">
                      <a:satMod val="175000"/>
                      <a:alpha val="40000"/>
                    </a:schemeClr>
                  </a:glow>
                </a:effectLst>
              </a:rPr>
              <a:t>ESTUDIO</a:t>
            </a:r>
            <a:r>
              <a:rPr lang="es-ES" dirty="0" smtClean="0"/>
              <a:t> </a:t>
            </a:r>
            <a:r>
              <a:rPr lang="es-ES" b="1" dirty="0" smtClean="0">
                <a:effectLst>
                  <a:glow rad="228600">
                    <a:schemeClr val="accent4">
                      <a:satMod val="175000"/>
                      <a:alpha val="40000"/>
                    </a:schemeClr>
                  </a:glow>
                </a:effectLst>
              </a:rPr>
              <a:t>TECNICO</a:t>
            </a:r>
            <a:r>
              <a:rPr lang="es-ES" dirty="0" smtClean="0"/>
              <a:t> </a:t>
            </a:r>
            <a:r>
              <a:rPr lang="es-ES" sz="4000" b="1" dirty="0" smtClean="0">
                <a:effectLst>
                  <a:glow rad="228600">
                    <a:schemeClr val="accent4">
                      <a:satMod val="175000"/>
                      <a:alpha val="40000"/>
                    </a:schemeClr>
                  </a:glow>
                </a:effectLst>
              </a:rPr>
              <a:t>O</a:t>
            </a:r>
            <a:r>
              <a:rPr lang="es-ES" dirty="0" smtClean="0"/>
              <a:t> </a:t>
            </a:r>
            <a:r>
              <a:rPr lang="es-ES" b="1" dirty="0" smtClean="0">
                <a:effectLst>
                  <a:glow rad="228600">
                    <a:schemeClr val="accent4">
                      <a:satMod val="175000"/>
                      <a:alpha val="40000"/>
                    </a:schemeClr>
                  </a:glow>
                </a:effectLst>
              </a:rPr>
              <a:t>DE</a:t>
            </a:r>
            <a:r>
              <a:rPr lang="es-ES" dirty="0" smtClean="0"/>
              <a:t> </a:t>
            </a:r>
            <a:r>
              <a:rPr lang="es-ES" b="1" dirty="0" smtClean="0">
                <a:effectLst>
                  <a:glow rad="228600">
                    <a:schemeClr val="accent4">
                      <a:satMod val="175000"/>
                      <a:alpha val="40000"/>
                    </a:schemeClr>
                  </a:glow>
                </a:effectLst>
              </a:rPr>
              <a:t>INGENIERIA</a:t>
            </a:r>
            <a:endParaRPr lang="es-EC" b="1" dirty="0" smtClean="0">
              <a:effectLst>
                <a:glow rad="228600">
                  <a:schemeClr val="accent4">
                    <a:satMod val="175000"/>
                    <a:alpha val="40000"/>
                  </a:schemeClr>
                </a:glow>
              </a:effectLst>
            </a:endParaRPr>
          </a:p>
        </p:txBody>
      </p:sp>
      <p:pic>
        <p:nvPicPr>
          <p:cNvPr id="145410" name="Imagen 1"/>
          <p:cNvPicPr>
            <a:picLocks noChangeAspect="1" noChangeArrowheads="1"/>
          </p:cNvPicPr>
          <p:nvPr/>
        </p:nvPicPr>
        <p:blipFill>
          <a:blip r:embed="rId2" cstate="print"/>
          <a:srcRect l="48596" t="9969" r="21228" b="16013"/>
          <a:stretch>
            <a:fillRect/>
          </a:stretch>
        </p:blipFill>
        <p:spPr bwMode="auto">
          <a:xfrm>
            <a:off x="714348" y="1428736"/>
            <a:ext cx="2857520" cy="4063036"/>
          </a:xfrm>
          <a:prstGeom prst="rect">
            <a:avLst/>
          </a:prstGeom>
          <a:noFill/>
          <a:ln w="9525">
            <a:noFill/>
            <a:miter lim="800000"/>
            <a:headEnd/>
            <a:tailEnd/>
          </a:ln>
        </p:spPr>
      </p:pic>
      <p:graphicFrame>
        <p:nvGraphicFramePr>
          <p:cNvPr id="7" name="6 Tabla"/>
          <p:cNvGraphicFramePr>
            <a:graphicFrameLocks noGrp="1"/>
          </p:cNvGraphicFramePr>
          <p:nvPr/>
        </p:nvGraphicFramePr>
        <p:xfrm>
          <a:off x="3929058" y="1447832"/>
          <a:ext cx="4860290" cy="4767250"/>
        </p:xfrm>
        <a:graphic>
          <a:graphicData uri="http://schemas.openxmlformats.org/drawingml/2006/table">
            <a:tbl>
              <a:tblPr>
                <a:tableStyleId>{08FB837D-C827-4EFA-A057-4D05807E0F7C}</a:tableStyleId>
              </a:tblPr>
              <a:tblGrid>
                <a:gridCol w="2430145"/>
                <a:gridCol w="2430145"/>
              </a:tblGrid>
              <a:tr h="356956">
                <a:tc>
                  <a:txBody>
                    <a:bodyPr/>
                    <a:lstStyle/>
                    <a:p>
                      <a:pPr algn="ctr">
                        <a:lnSpc>
                          <a:spcPct val="150000"/>
                        </a:lnSpc>
                        <a:spcAft>
                          <a:spcPts val="0"/>
                        </a:spcAft>
                      </a:pPr>
                      <a:r>
                        <a:rPr lang="es-ES" sz="1600" b="1" dirty="0"/>
                        <a:t>MARCA</a:t>
                      </a:r>
                      <a:endParaRPr lang="en-US" sz="1600" b="1" dirty="0">
                        <a:latin typeface="Times New Roman"/>
                        <a:ea typeface="Times New Roman"/>
                      </a:endParaRPr>
                    </a:p>
                  </a:txBody>
                  <a:tcPr marL="68580" marR="68580" marT="0" marB="0"/>
                </a:tc>
                <a:tc>
                  <a:txBody>
                    <a:bodyPr/>
                    <a:lstStyle/>
                    <a:p>
                      <a:pPr algn="ctr">
                        <a:lnSpc>
                          <a:spcPct val="150000"/>
                        </a:lnSpc>
                        <a:spcAft>
                          <a:spcPts val="0"/>
                        </a:spcAft>
                      </a:pPr>
                      <a:r>
                        <a:rPr lang="es-ES" sz="1600" b="1" dirty="0"/>
                        <a:t>SAMECK</a:t>
                      </a:r>
                      <a:endParaRPr lang="en-US" sz="1600" b="1" dirty="0">
                        <a:latin typeface="Times New Roman"/>
                        <a:ea typeface="Times New Roman"/>
                      </a:endParaRPr>
                    </a:p>
                  </a:txBody>
                  <a:tcPr marL="68580" marR="68580" marT="0" marB="0"/>
                </a:tc>
              </a:tr>
              <a:tr h="356956">
                <a:tc>
                  <a:txBody>
                    <a:bodyPr/>
                    <a:lstStyle/>
                    <a:p>
                      <a:pPr algn="ctr">
                        <a:lnSpc>
                          <a:spcPct val="150000"/>
                        </a:lnSpc>
                        <a:spcAft>
                          <a:spcPts val="0"/>
                        </a:spcAft>
                      </a:pPr>
                      <a:r>
                        <a:rPr lang="es-ES" sz="1600" b="1" dirty="0"/>
                        <a:t>MODELO</a:t>
                      </a:r>
                      <a:endParaRPr lang="en-US" sz="1600" b="1" dirty="0">
                        <a:latin typeface="Times New Roman"/>
                        <a:ea typeface="Times New Roman"/>
                      </a:endParaRPr>
                    </a:p>
                  </a:txBody>
                  <a:tcPr marL="68580" marR="68580" marT="0" marB="0"/>
                </a:tc>
                <a:tc>
                  <a:txBody>
                    <a:bodyPr/>
                    <a:lstStyle/>
                    <a:p>
                      <a:pPr algn="ctr">
                        <a:lnSpc>
                          <a:spcPct val="150000"/>
                        </a:lnSpc>
                        <a:spcAft>
                          <a:spcPts val="0"/>
                        </a:spcAft>
                      </a:pPr>
                      <a:r>
                        <a:rPr lang="es-ES" sz="1600" b="1" dirty="0"/>
                        <a:t>2C – BETA CV</a:t>
                      </a:r>
                      <a:endParaRPr lang="en-US" sz="1600" b="1" dirty="0">
                        <a:latin typeface="Times New Roman"/>
                        <a:ea typeface="Times New Roman"/>
                      </a:endParaRPr>
                    </a:p>
                  </a:txBody>
                  <a:tcPr marL="68580" marR="68580" marT="0" marB="0"/>
                </a:tc>
              </a:tr>
              <a:tr h="781268">
                <a:tc>
                  <a:txBody>
                    <a:bodyPr/>
                    <a:lstStyle/>
                    <a:p>
                      <a:pPr algn="ctr">
                        <a:lnSpc>
                          <a:spcPct val="150000"/>
                        </a:lnSpc>
                        <a:spcAft>
                          <a:spcPts val="0"/>
                        </a:spcAft>
                      </a:pPr>
                      <a:r>
                        <a:rPr lang="es-ES" sz="1600" b="1" dirty="0"/>
                        <a:t>CAPACIDAD</a:t>
                      </a:r>
                      <a:endParaRPr lang="en-US" sz="1600" b="1" dirty="0">
                        <a:latin typeface="Times New Roman"/>
                        <a:ea typeface="Times New Roman"/>
                      </a:endParaRPr>
                    </a:p>
                  </a:txBody>
                  <a:tcPr marL="68580" marR="68580" marT="0" marB="0"/>
                </a:tc>
                <a:tc>
                  <a:txBody>
                    <a:bodyPr/>
                    <a:lstStyle/>
                    <a:p>
                      <a:pPr algn="ctr">
                        <a:spcAft>
                          <a:spcPts val="0"/>
                        </a:spcAft>
                      </a:pPr>
                      <a:r>
                        <a:rPr lang="es-ES" sz="1600" b="1" dirty="0"/>
                        <a:t>70 – 90 fundas/minuto  - Entre 8 y 10com cúbicos</a:t>
                      </a:r>
                      <a:endParaRPr lang="en-US" sz="1600" b="1" dirty="0">
                        <a:latin typeface="Times New Roman"/>
                        <a:ea typeface="Times New Roman"/>
                      </a:endParaRPr>
                    </a:p>
                  </a:txBody>
                  <a:tcPr marL="68580" marR="68580" marT="0" marB="0"/>
                </a:tc>
              </a:tr>
              <a:tr h="878928">
                <a:tc>
                  <a:txBody>
                    <a:bodyPr/>
                    <a:lstStyle/>
                    <a:p>
                      <a:pPr algn="ctr">
                        <a:lnSpc>
                          <a:spcPct val="150000"/>
                        </a:lnSpc>
                        <a:spcAft>
                          <a:spcPts val="0"/>
                        </a:spcAft>
                      </a:pPr>
                      <a:r>
                        <a:rPr lang="es-ES" sz="1600" b="1"/>
                        <a:t>POTENCIA</a:t>
                      </a:r>
                      <a:endParaRPr lang="en-US" sz="1600" b="1">
                        <a:latin typeface="Times New Roman"/>
                        <a:ea typeface="Times New Roman"/>
                      </a:endParaRPr>
                    </a:p>
                  </a:txBody>
                  <a:tcPr marL="68580" marR="68580" marT="0" marB="0"/>
                </a:tc>
                <a:tc>
                  <a:txBody>
                    <a:bodyPr/>
                    <a:lstStyle/>
                    <a:p>
                      <a:pPr algn="ctr">
                        <a:lnSpc>
                          <a:spcPct val="150000"/>
                        </a:lnSpc>
                        <a:spcAft>
                          <a:spcPts val="0"/>
                        </a:spcAft>
                      </a:pPr>
                      <a:r>
                        <a:rPr lang="es-ES" sz="1600" b="1" dirty="0"/>
                        <a:t>2.5 kw. Tres Fases 220v 60 HZ.</a:t>
                      </a:r>
                      <a:endParaRPr lang="en-US" sz="1600" b="1" dirty="0">
                        <a:latin typeface="Times New Roman"/>
                        <a:ea typeface="Times New Roman"/>
                      </a:endParaRPr>
                    </a:p>
                  </a:txBody>
                  <a:tcPr marL="68580" marR="68580" marT="0" marB="0"/>
                </a:tc>
              </a:tr>
              <a:tr h="635288">
                <a:tc>
                  <a:txBody>
                    <a:bodyPr/>
                    <a:lstStyle/>
                    <a:p>
                      <a:pPr algn="ctr">
                        <a:lnSpc>
                          <a:spcPct val="150000"/>
                        </a:lnSpc>
                        <a:spcAft>
                          <a:spcPts val="0"/>
                        </a:spcAft>
                      </a:pPr>
                      <a:r>
                        <a:rPr lang="es-ES" sz="1600" b="1"/>
                        <a:t>DIMENSIONES DE FUNDAS</a:t>
                      </a:r>
                      <a:endParaRPr lang="en-US" sz="1600" b="1">
                        <a:latin typeface="Times New Roman"/>
                        <a:ea typeface="Times New Roman"/>
                      </a:endParaRPr>
                    </a:p>
                  </a:txBody>
                  <a:tcPr marL="68580" marR="68580" marT="0" marB="0"/>
                </a:tc>
                <a:tc>
                  <a:txBody>
                    <a:bodyPr/>
                    <a:lstStyle/>
                    <a:p>
                      <a:pPr algn="ctr">
                        <a:lnSpc>
                          <a:spcPct val="150000"/>
                        </a:lnSpc>
                        <a:spcAft>
                          <a:spcPts val="0"/>
                        </a:spcAft>
                      </a:pPr>
                      <a:r>
                        <a:rPr lang="es-ES" sz="1600" b="1" dirty="0"/>
                        <a:t>28 x 24 mm</a:t>
                      </a:r>
                      <a:endParaRPr lang="en-US" sz="1600" b="1" dirty="0">
                        <a:latin typeface="Times New Roman"/>
                        <a:ea typeface="Times New Roman"/>
                      </a:endParaRPr>
                    </a:p>
                  </a:txBody>
                  <a:tcPr marL="68580" marR="68580" marT="0" marB="0"/>
                </a:tc>
              </a:tr>
              <a:tr h="585951">
                <a:tc>
                  <a:txBody>
                    <a:bodyPr/>
                    <a:lstStyle/>
                    <a:p>
                      <a:pPr algn="ctr">
                        <a:lnSpc>
                          <a:spcPct val="150000"/>
                        </a:lnSpc>
                        <a:spcAft>
                          <a:spcPts val="0"/>
                        </a:spcAft>
                      </a:pPr>
                      <a:r>
                        <a:rPr lang="es-ES" sz="1600" b="1"/>
                        <a:t>CONSUMO DE AIRE</a:t>
                      </a:r>
                      <a:endParaRPr lang="en-US" sz="1600" b="1">
                        <a:latin typeface="Times New Roman"/>
                        <a:ea typeface="Times New Roman"/>
                      </a:endParaRPr>
                    </a:p>
                  </a:txBody>
                  <a:tcPr marL="68580" marR="68580" marT="0" marB="0"/>
                </a:tc>
                <a:tc>
                  <a:txBody>
                    <a:bodyPr/>
                    <a:lstStyle/>
                    <a:p>
                      <a:pPr algn="ctr">
                        <a:lnSpc>
                          <a:spcPct val="150000"/>
                        </a:lnSpc>
                        <a:spcAft>
                          <a:spcPts val="0"/>
                        </a:spcAft>
                      </a:pPr>
                      <a:r>
                        <a:rPr lang="es-ES" sz="1600" b="1" dirty="0"/>
                        <a:t>2CFM A 80 psi</a:t>
                      </a:r>
                      <a:endParaRPr lang="en-US" sz="1600" b="1" dirty="0">
                        <a:latin typeface="Times New Roman"/>
                        <a:ea typeface="Times New Roman"/>
                      </a:endParaRPr>
                    </a:p>
                  </a:txBody>
                  <a:tcPr marL="68580" marR="68580" marT="0" marB="0"/>
                </a:tc>
              </a:tr>
              <a:tr h="1171903">
                <a:tc>
                  <a:txBody>
                    <a:bodyPr/>
                    <a:lstStyle/>
                    <a:p>
                      <a:pPr algn="ctr">
                        <a:lnSpc>
                          <a:spcPct val="150000"/>
                        </a:lnSpc>
                        <a:spcAft>
                          <a:spcPts val="0"/>
                        </a:spcAft>
                      </a:pPr>
                      <a:r>
                        <a:rPr lang="es-ES" sz="1600" b="1"/>
                        <a:t>DIMENSIONES DE EMPACADORA</a:t>
                      </a:r>
                      <a:endParaRPr lang="en-US" sz="1600" b="1">
                        <a:latin typeface="Times New Roman"/>
                        <a:ea typeface="Times New Roman"/>
                      </a:endParaRPr>
                    </a:p>
                  </a:txBody>
                  <a:tcPr marL="68580" marR="68580" marT="0" marB="0"/>
                </a:tc>
                <a:tc>
                  <a:txBody>
                    <a:bodyPr/>
                    <a:lstStyle/>
                    <a:p>
                      <a:pPr algn="ctr">
                        <a:lnSpc>
                          <a:spcPct val="150000"/>
                        </a:lnSpc>
                        <a:spcAft>
                          <a:spcPts val="0"/>
                        </a:spcAft>
                      </a:pPr>
                      <a:r>
                        <a:rPr lang="es-ES" sz="1600" b="1" dirty="0"/>
                        <a:t>Largo 950 mm      Ancho    1800 mm Alto 2000 mm</a:t>
                      </a:r>
                      <a:endParaRPr lang="en-US" sz="1600" b="1" dirty="0">
                        <a:latin typeface="Times New Roman"/>
                        <a:ea typeface="Times New Roman"/>
                      </a:endParaRPr>
                    </a:p>
                  </a:txBody>
                  <a:tcPr marL="68580" marR="68580" marT="0" marB="0"/>
                </a:tc>
              </a:tr>
            </a:tbl>
          </a:graphicData>
        </a:graphic>
      </p:graphicFrame>
      <p:pic>
        <p:nvPicPr>
          <p:cNvPr id="9" name="Picture 1" descr="logo kary 1"/>
          <p:cNvPicPr>
            <a:picLocks noChangeAspect="1" noChangeArrowheads="1"/>
          </p:cNvPicPr>
          <p:nvPr/>
        </p:nvPicPr>
        <p:blipFill>
          <a:blip r:embed="rId3" cstate="print"/>
          <a:srcRect l="10959" t="16418" r="10503" b="11443"/>
          <a:stretch>
            <a:fillRect/>
          </a:stretch>
        </p:blipFill>
        <p:spPr bwMode="auto">
          <a:xfrm>
            <a:off x="0" y="5929330"/>
            <a:ext cx="1058121" cy="9286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vert="horz">
            <a:normAutofit fontScale="90000"/>
            <a:scene3d>
              <a:camera prst="orthographicFront"/>
              <a:lightRig rig="threePt" dir="t">
                <a:rot lat="0" lon="0" rev="4800000"/>
              </a:lightRig>
            </a:scene3d>
            <a:sp3d extrusionH="57150" prstMaterial="matte">
              <a:bevelT w="50800" h="10160" prst="artDeco"/>
            </a:sp3d>
          </a:bodyPr>
          <a:lstStyle/>
          <a:p>
            <a:r>
              <a:rPr lang="es-ES" b="1" dirty="0" smtClean="0">
                <a:effectLst>
                  <a:glow rad="228600">
                    <a:schemeClr val="accent4">
                      <a:satMod val="175000"/>
                      <a:alpha val="40000"/>
                    </a:schemeClr>
                  </a:glow>
                </a:effectLst>
              </a:rPr>
              <a:t>ESTUDIO</a:t>
            </a:r>
            <a:r>
              <a:rPr lang="es-ES" dirty="0" smtClean="0"/>
              <a:t> </a:t>
            </a:r>
            <a:r>
              <a:rPr lang="es-ES" b="1" dirty="0" smtClean="0">
                <a:effectLst>
                  <a:glow rad="228600">
                    <a:schemeClr val="accent4">
                      <a:satMod val="175000"/>
                      <a:alpha val="40000"/>
                    </a:schemeClr>
                  </a:glow>
                </a:effectLst>
              </a:rPr>
              <a:t>TECNICO</a:t>
            </a:r>
            <a:r>
              <a:rPr lang="es-ES" dirty="0" smtClean="0"/>
              <a:t> </a:t>
            </a:r>
            <a:r>
              <a:rPr lang="es-ES" sz="4000" b="1" dirty="0" smtClean="0">
                <a:effectLst>
                  <a:glow rad="228600">
                    <a:schemeClr val="accent4">
                      <a:satMod val="175000"/>
                      <a:alpha val="40000"/>
                    </a:schemeClr>
                  </a:glow>
                </a:effectLst>
              </a:rPr>
              <a:t>O</a:t>
            </a:r>
            <a:r>
              <a:rPr lang="es-ES" dirty="0" smtClean="0"/>
              <a:t> </a:t>
            </a:r>
            <a:r>
              <a:rPr lang="es-ES" b="1" dirty="0" smtClean="0">
                <a:effectLst>
                  <a:glow rad="228600">
                    <a:schemeClr val="accent4">
                      <a:satMod val="175000"/>
                      <a:alpha val="40000"/>
                    </a:schemeClr>
                  </a:glow>
                </a:effectLst>
              </a:rPr>
              <a:t>DE</a:t>
            </a:r>
            <a:r>
              <a:rPr lang="es-ES" dirty="0" smtClean="0"/>
              <a:t> </a:t>
            </a:r>
            <a:r>
              <a:rPr lang="es-ES" b="1" dirty="0" smtClean="0">
                <a:effectLst>
                  <a:glow rad="228600">
                    <a:schemeClr val="accent4">
                      <a:satMod val="175000"/>
                      <a:alpha val="40000"/>
                    </a:schemeClr>
                  </a:glow>
                </a:effectLst>
              </a:rPr>
              <a:t>INGENIERIA</a:t>
            </a:r>
            <a:endParaRPr lang="es-EC" u="sng" dirty="0">
              <a:effectLst>
                <a:glow rad="228600">
                  <a:schemeClr val="accent4">
                    <a:satMod val="175000"/>
                    <a:alpha val="40000"/>
                  </a:schemeClr>
                </a:glow>
              </a:effectLst>
            </a:endParaRPr>
          </a:p>
        </p:txBody>
      </p:sp>
      <p:pic>
        <p:nvPicPr>
          <p:cNvPr id="146436" name="Imagen 6"/>
          <p:cNvPicPr>
            <a:picLocks noChangeAspect="1" noChangeArrowheads="1"/>
          </p:cNvPicPr>
          <p:nvPr/>
        </p:nvPicPr>
        <p:blipFill>
          <a:blip r:embed="rId2" cstate="print"/>
          <a:srcRect l="11040" t="45921" r="7088" b="34744"/>
          <a:stretch>
            <a:fillRect/>
          </a:stretch>
        </p:blipFill>
        <p:spPr bwMode="auto">
          <a:xfrm>
            <a:off x="571472" y="2143116"/>
            <a:ext cx="8001056" cy="1214446"/>
          </a:xfrm>
          <a:prstGeom prst="rect">
            <a:avLst/>
          </a:prstGeom>
          <a:noFill/>
          <a:ln w="9525">
            <a:noFill/>
            <a:miter lim="800000"/>
            <a:headEnd/>
            <a:tailEnd/>
          </a:ln>
        </p:spPr>
      </p:pic>
      <p:sp>
        <p:nvSpPr>
          <p:cNvPr id="10" name="9 Rectángulo"/>
          <p:cNvSpPr/>
          <p:nvPr/>
        </p:nvSpPr>
        <p:spPr>
          <a:xfrm>
            <a:off x="1857357" y="1500174"/>
            <a:ext cx="5357851" cy="42862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b="1" i="1" dirty="0" smtClean="0"/>
              <a:t>Balance de maquinaria</a:t>
            </a:r>
            <a:endParaRPr lang="en-US" i="1" dirty="0"/>
          </a:p>
        </p:txBody>
      </p:sp>
      <p:sp>
        <p:nvSpPr>
          <p:cNvPr id="11" name="10 Rectángulo"/>
          <p:cNvSpPr/>
          <p:nvPr/>
        </p:nvSpPr>
        <p:spPr>
          <a:xfrm>
            <a:off x="1857355" y="3714752"/>
            <a:ext cx="5357851" cy="42862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b="1" i="1" dirty="0" smtClean="0"/>
              <a:t>Balance de Equipos de Oficina</a:t>
            </a:r>
            <a:endParaRPr lang="en-US" i="1" dirty="0"/>
          </a:p>
        </p:txBody>
      </p:sp>
      <p:graphicFrame>
        <p:nvGraphicFramePr>
          <p:cNvPr id="12" name="11 Tabla"/>
          <p:cNvGraphicFramePr>
            <a:graphicFrameLocks noGrp="1"/>
          </p:cNvGraphicFramePr>
          <p:nvPr/>
        </p:nvGraphicFramePr>
        <p:xfrm>
          <a:off x="1214414" y="4357694"/>
          <a:ext cx="6858050" cy="2241325"/>
        </p:xfrm>
        <a:graphic>
          <a:graphicData uri="http://schemas.openxmlformats.org/drawingml/2006/table">
            <a:tbl>
              <a:tblPr/>
              <a:tblGrid>
                <a:gridCol w="2962163"/>
                <a:gridCol w="933725"/>
                <a:gridCol w="1577673"/>
                <a:gridCol w="1384489"/>
              </a:tblGrid>
              <a:tr h="365760">
                <a:tc>
                  <a:txBody>
                    <a:bodyPr/>
                    <a:lstStyle/>
                    <a:p>
                      <a:pPr algn="ctr">
                        <a:spcAft>
                          <a:spcPts val="0"/>
                        </a:spcAft>
                      </a:pPr>
                      <a:r>
                        <a:rPr lang="es-ES" sz="1200" b="1" dirty="0">
                          <a:solidFill>
                            <a:srgbClr val="000000"/>
                          </a:solidFill>
                          <a:latin typeface="Arial"/>
                          <a:ea typeface="Times New Roman"/>
                        </a:rPr>
                        <a:t>Equipos de oficina</a:t>
                      </a:r>
                      <a:endParaRPr lang="en-US" sz="1800" dirty="0">
                        <a:latin typeface="Times New Roman"/>
                        <a:ea typeface="Times New Roman"/>
                      </a:endParaRPr>
                    </a:p>
                  </a:txBody>
                  <a:tcPr marL="44451" marR="44451"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0C7"/>
                    </a:solidFill>
                  </a:tcPr>
                </a:tc>
                <a:tc>
                  <a:txBody>
                    <a:bodyPr/>
                    <a:lstStyle/>
                    <a:p>
                      <a:pPr algn="ctr">
                        <a:spcAft>
                          <a:spcPts val="0"/>
                        </a:spcAft>
                      </a:pPr>
                      <a:r>
                        <a:rPr lang="es-ES" sz="1200" b="1">
                          <a:solidFill>
                            <a:srgbClr val="000000"/>
                          </a:solidFill>
                          <a:latin typeface="Arial"/>
                          <a:ea typeface="Times New Roman"/>
                        </a:rPr>
                        <a:t>Cantidad</a:t>
                      </a:r>
                      <a:endParaRPr lang="en-US" sz="1800">
                        <a:latin typeface="Times New Roman"/>
                        <a:ea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0C7"/>
                    </a:solidFill>
                  </a:tcPr>
                </a:tc>
                <a:tc>
                  <a:txBody>
                    <a:bodyPr/>
                    <a:lstStyle/>
                    <a:p>
                      <a:pPr algn="ctr">
                        <a:spcAft>
                          <a:spcPts val="0"/>
                        </a:spcAft>
                      </a:pPr>
                      <a:r>
                        <a:rPr lang="es-ES" sz="1200" b="1">
                          <a:solidFill>
                            <a:srgbClr val="000000"/>
                          </a:solidFill>
                          <a:latin typeface="Arial"/>
                          <a:ea typeface="Times New Roman"/>
                        </a:rPr>
                        <a:t>Costo Unitario ($)</a:t>
                      </a:r>
                      <a:endParaRPr lang="en-US" sz="1800">
                        <a:latin typeface="Times New Roman"/>
                        <a:ea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0C7"/>
                    </a:solidFill>
                  </a:tcPr>
                </a:tc>
                <a:tc>
                  <a:txBody>
                    <a:bodyPr/>
                    <a:lstStyle/>
                    <a:p>
                      <a:pPr algn="ctr">
                        <a:spcAft>
                          <a:spcPts val="0"/>
                        </a:spcAft>
                      </a:pPr>
                      <a:r>
                        <a:rPr lang="es-ES" sz="1200" b="1">
                          <a:solidFill>
                            <a:srgbClr val="000000"/>
                          </a:solidFill>
                          <a:latin typeface="Arial"/>
                          <a:ea typeface="Times New Roman"/>
                        </a:rPr>
                        <a:t>Costo Total ($)</a:t>
                      </a:r>
                      <a:endParaRPr lang="en-US" sz="1800">
                        <a:latin typeface="Times New Roman"/>
                        <a:ea typeface="Times New Roman"/>
                      </a:endParaRPr>
                    </a:p>
                  </a:txBody>
                  <a:tcPr marL="44451" marR="44451"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0C7"/>
                    </a:solidFill>
                  </a:tcPr>
                </a:tc>
              </a:tr>
              <a:tr h="228809">
                <a:tc>
                  <a:txBody>
                    <a:bodyPr/>
                    <a:lstStyle/>
                    <a:p>
                      <a:pPr>
                        <a:spcAft>
                          <a:spcPts val="0"/>
                        </a:spcAft>
                      </a:pPr>
                      <a:r>
                        <a:rPr lang="es-ES" sz="1200" b="1" dirty="0">
                          <a:solidFill>
                            <a:srgbClr val="000000"/>
                          </a:solidFill>
                          <a:latin typeface="Arial"/>
                          <a:ea typeface="Times New Roman"/>
                        </a:rPr>
                        <a:t>Computadora</a:t>
                      </a:r>
                      <a:endParaRPr lang="en-US" sz="1800" dirty="0">
                        <a:latin typeface="Times New Roman"/>
                        <a:ea typeface="Times New Roman"/>
                      </a:endParaRPr>
                    </a:p>
                  </a:txBody>
                  <a:tcPr marL="44451" marR="44451"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0C7"/>
                    </a:solidFill>
                  </a:tcPr>
                </a:tc>
                <a:tc>
                  <a:txBody>
                    <a:bodyPr/>
                    <a:lstStyle/>
                    <a:p>
                      <a:pPr algn="r">
                        <a:spcAft>
                          <a:spcPts val="0"/>
                        </a:spcAft>
                      </a:pPr>
                      <a:r>
                        <a:rPr lang="es-ES" sz="1200" dirty="0">
                          <a:solidFill>
                            <a:srgbClr val="000000"/>
                          </a:solidFill>
                          <a:latin typeface="Arial"/>
                          <a:ea typeface="Times New Roman"/>
                        </a:rPr>
                        <a:t>3</a:t>
                      </a:r>
                      <a:endParaRPr lang="en-US" sz="1800" dirty="0">
                        <a:latin typeface="Times New Roman"/>
                        <a:ea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r">
                        <a:spcAft>
                          <a:spcPts val="0"/>
                        </a:spcAft>
                      </a:pPr>
                      <a:r>
                        <a:rPr lang="es-ES" sz="1200">
                          <a:solidFill>
                            <a:srgbClr val="000000"/>
                          </a:solidFill>
                          <a:latin typeface="Arial"/>
                          <a:ea typeface="Times New Roman"/>
                        </a:rPr>
                        <a:t>350</a:t>
                      </a:r>
                      <a:endParaRPr lang="en-US" sz="1800">
                        <a:latin typeface="Times New Roman"/>
                        <a:ea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r">
                        <a:spcAft>
                          <a:spcPts val="0"/>
                        </a:spcAft>
                      </a:pPr>
                      <a:r>
                        <a:rPr lang="es-ES" sz="1200">
                          <a:solidFill>
                            <a:srgbClr val="000000"/>
                          </a:solidFill>
                          <a:latin typeface="Arial"/>
                          <a:ea typeface="Times New Roman"/>
                        </a:rPr>
                        <a:t>1050</a:t>
                      </a:r>
                      <a:endParaRPr lang="en-US" sz="1800">
                        <a:latin typeface="Times New Roman"/>
                        <a:ea typeface="Times New Roman"/>
                      </a:endParaRPr>
                    </a:p>
                  </a:txBody>
                  <a:tcPr marL="44451" marR="44451"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r>
              <a:tr h="365760">
                <a:tc>
                  <a:txBody>
                    <a:bodyPr/>
                    <a:lstStyle/>
                    <a:p>
                      <a:pPr>
                        <a:spcAft>
                          <a:spcPts val="0"/>
                        </a:spcAft>
                      </a:pPr>
                      <a:r>
                        <a:rPr lang="es-ES" sz="1200" b="1" dirty="0">
                          <a:solidFill>
                            <a:srgbClr val="000000"/>
                          </a:solidFill>
                          <a:latin typeface="Arial"/>
                          <a:ea typeface="Times New Roman"/>
                        </a:rPr>
                        <a:t>Impresora con sistema tinta continua</a:t>
                      </a:r>
                      <a:endParaRPr lang="en-US" sz="1800" dirty="0">
                        <a:latin typeface="Times New Roman"/>
                        <a:ea typeface="Times New Roman"/>
                      </a:endParaRPr>
                    </a:p>
                  </a:txBody>
                  <a:tcPr marL="44451" marR="44451"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0C7"/>
                    </a:solidFill>
                  </a:tcPr>
                </a:tc>
                <a:tc>
                  <a:txBody>
                    <a:bodyPr/>
                    <a:lstStyle/>
                    <a:p>
                      <a:pPr algn="r">
                        <a:spcAft>
                          <a:spcPts val="0"/>
                        </a:spcAft>
                      </a:pPr>
                      <a:r>
                        <a:rPr lang="es-ES" sz="1200" dirty="0">
                          <a:solidFill>
                            <a:srgbClr val="000000"/>
                          </a:solidFill>
                          <a:latin typeface="Arial"/>
                          <a:ea typeface="Times New Roman"/>
                        </a:rPr>
                        <a:t>1</a:t>
                      </a:r>
                      <a:endParaRPr lang="en-US" sz="1800" dirty="0">
                        <a:latin typeface="Times New Roman"/>
                        <a:ea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r">
                        <a:spcAft>
                          <a:spcPts val="0"/>
                        </a:spcAft>
                      </a:pPr>
                      <a:r>
                        <a:rPr lang="es-ES" sz="1200">
                          <a:solidFill>
                            <a:srgbClr val="000000"/>
                          </a:solidFill>
                          <a:latin typeface="Arial"/>
                          <a:ea typeface="Times New Roman"/>
                        </a:rPr>
                        <a:t>100</a:t>
                      </a:r>
                      <a:endParaRPr lang="en-US" sz="1800">
                        <a:latin typeface="Times New Roman"/>
                        <a:ea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r">
                        <a:spcAft>
                          <a:spcPts val="0"/>
                        </a:spcAft>
                      </a:pPr>
                      <a:r>
                        <a:rPr lang="es-ES" sz="1200">
                          <a:solidFill>
                            <a:srgbClr val="000000"/>
                          </a:solidFill>
                          <a:latin typeface="Arial"/>
                          <a:ea typeface="Times New Roman"/>
                        </a:rPr>
                        <a:t>100</a:t>
                      </a:r>
                      <a:endParaRPr lang="en-US" sz="1800">
                        <a:latin typeface="Times New Roman"/>
                        <a:ea typeface="Times New Roman"/>
                      </a:endParaRPr>
                    </a:p>
                  </a:txBody>
                  <a:tcPr marL="44451" marR="44451"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r>
              <a:tr h="228809">
                <a:tc>
                  <a:txBody>
                    <a:bodyPr/>
                    <a:lstStyle/>
                    <a:p>
                      <a:pPr>
                        <a:spcAft>
                          <a:spcPts val="0"/>
                        </a:spcAft>
                      </a:pPr>
                      <a:r>
                        <a:rPr lang="es-ES" sz="1200" b="1">
                          <a:solidFill>
                            <a:srgbClr val="000000"/>
                          </a:solidFill>
                          <a:latin typeface="Arial"/>
                          <a:ea typeface="Times New Roman"/>
                        </a:rPr>
                        <a:t>Sillas</a:t>
                      </a:r>
                      <a:endParaRPr lang="en-US" sz="1800">
                        <a:latin typeface="Times New Roman"/>
                        <a:ea typeface="Times New Roman"/>
                      </a:endParaRPr>
                    </a:p>
                  </a:txBody>
                  <a:tcPr marL="44451" marR="44451"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0C7"/>
                    </a:solidFill>
                  </a:tcPr>
                </a:tc>
                <a:tc>
                  <a:txBody>
                    <a:bodyPr/>
                    <a:lstStyle/>
                    <a:p>
                      <a:pPr algn="r">
                        <a:spcAft>
                          <a:spcPts val="0"/>
                        </a:spcAft>
                      </a:pPr>
                      <a:r>
                        <a:rPr lang="es-ES" sz="1200" dirty="0">
                          <a:solidFill>
                            <a:srgbClr val="000000"/>
                          </a:solidFill>
                          <a:latin typeface="Arial"/>
                          <a:ea typeface="Times New Roman"/>
                        </a:rPr>
                        <a:t>4</a:t>
                      </a:r>
                      <a:endParaRPr lang="en-US" sz="1800" dirty="0">
                        <a:latin typeface="Times New Roman"/>
                        <a:ea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r">
                        <a:spcAft>
                          <a:spcPts val="0"/>
                        </a:spcAft>
                      </a:pPr>
                      <a:r>
                        <a:rPr lang="es-ES" sz="1200" dirty="0">
                          <a:solidFill>
                            <a:srgbClr val="000000"/>
                          </a:solidFill>
                          <a:latin typeface="Arial"/>
                          <a:ea typeface="Times New Roman"/>
                        </a:rPr>
                        <a:t>35</a:t>
                      </a:r>
                      <a:endParaRPr lang="en-US" sz="1800" dirty="0">
                        <a:latin typeface="Times New Roman"/>
                        <a:ea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r">
                        <a:spcAft>
                          <a:spcPts val="0"/>
                        </a:spcAft>
                      </a:pPr>
                      <a:r>
                        <a:rPr lang="es-ES" sz="1200">
                          <a:solidFill>
                            <a:srgbClr val="000000"/>
                          </a:solidFill>
                          <a:latin typeface="Arial"/>
                          <a:ea typeface="Times New Roman"/>
                        </a:rPr>
                        <a:t>140</a:t>
                      </a:r>
                      <a:endParaRPr lang="en-US" sz="1800">
                        <a:latin typeface="Times New Roman"/>
                        <a:ea typeface="Times New Roman"/>
                      </a:endParaRPr>
                    </a:p>
                  </a:txBody>
                  <a:tcPr marL="44451" marR="44451"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r>
              <a:tr h="228809">
                <a:tc>
                  <a:txBody>
                    <a:bodyPr/>
                    <a:lstStyle/>
                    <a:p>
                      <a:pPr>
                        <a:spcAft>
                          <a:spcPts val="0"/>
                        </a:spcAft>
                      </a:pPr>
                      <a:r>
                        <a:rPr lang="es-ES" sz="1200" b="1">
                          <a:solidFill>
                            <a:srgbClr val="000000"/>
                          </a:solidFill>
                          <a:latin typeface="Arial"/>
                          <a:ea typeface="Times New Roman"/>
                        </a:rPr>
                        <a:t>Escritorio</a:t>
                      </a:r>
                      <a:endParaRPr lang="en-US" sz="1800">
                        <a:latin typeface="Times New Roman"/>
                        <a:ea typeface="Times New Roman"/>
                      </a:endParaRPr>
                    </a:p>
                  </a:txBody>
                  <a:tcPr marL="44451" marR="44451"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0C7"/>
                    </a:solidFill>
                  </a:tcPr>
                </a:tc>
                <a:tc>
                  <a:txBody>
                    <a:bodyPr/>
                    <a:lstStyle/>
                    <a:p>
                      <a:pPr algn="r">
                        <a:spcAft>
                          <a:spcPts val="0"/>
                        </a:spcAft>
                      </a:pPr>
                      <a:r>
                        <a:rPr lang="es-ES" sz="1200">
                          <a:solidFill>
                            <a:srgbClr val="000000"/>
                          </a:solidFill>
                          <a:latin typeface="Arial"/>
                          <a:ea typeface="Times New Roman"/>
                        </a:rPr>
                        <a:t>4</a:t>
                      </a:r>
                      <a:endParaRPr lang="en-US" sz="1800">
                        <a:latin typeface="Times New Roman"/>
                        <a:ea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r">
                        <a:spcAft>
                          <a:spcPts val="0"/>
                        </a:spcAft>
                      </a:pPr>
                      <a:r>
                        <a:rPr lang="es-ES" sz="1200" dirty="0">
                          <a:solidFill>
                            <a:srgbClr val="000000"/>
                          </a:solidFill>
                          <a:latin typeface="Arial"/>
                          <a:ea typeface="Times New Roman"/>
                        </a:rPr>
                        <a:t>130</a:t>
                      </a:r>
                      <a:endParaRPr lang="en-US" sz="1800" dirty="0">
                        <a:latin typeface="Times New Roman"/>
                        <a:ea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r">
                        <a:spcAft>
                          <a:spcPts val="0"/>
                        </a:spcAft>
                      </a:pPr>
                      <a:r>
                        <a:rPr lang="es-ES" sz="1200">
                          <a:solidFill>
                            <a:srgbClr val="000000"/>
                          </a:solidFill>
                          <a:latin typeface="Arial"/>
                          <a:ea typeface="Times New Roman"/>
                        </a:rPr>
                        <a:t>520</a:t>
                      </a:r>
                      <a:endParaRPr lang="en-US" sz="1800">
                        <a:latin typeface="Times New Roman"/>
                        <a:ea typeface="Times New Roman"/>
                      </a:endParaRPr>
                    </a:p>
                  </a:txBody>
                  <a:tcPr marL="44451" marR="44451"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r>
              <a:tr h="228809">
                <a:tc>
                  <a:txBody>
                    <a:bodyPr/>
                    <a:lstStyle/>
                    <a:p>
                      <a:pPr>
                        <a:spcAft>
                          <a:spcPts val="0"/>
                        </a:spcAft>
                      </a:pPr>
                      <a:r>
                        <a:rPr lang="es-ES" sz="1200" b="1">
                          <a:solidFill>
                            <a:srgbClr val="000000"/>
                          </a:solidFill>
                          <a:latin typeface="Arial"/>
                          <a:ea typeface="Times New Roman"/>
                        </a:rPr>
                        <a:t>Aire acondicionado</a:t>
                      </a:r>
                      <a:endParaRPr lang="en-US" sz="1800">
                        <a:latin typeface="Times New Roman"/>
                        <a:ea typeface="Times New Roman"/>
                      </a:endParaRPr>
                    </a:p>
                  </a:txBody>
                  <a:tcPr marL="44451" marR="44451"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0C7"/>
                    </a:solidFill>
                  </a:tcPr>
                </a:tc>
                <a:tc>
                  <a:txBody>
                    <a:bodyPr/>
                    <a:lstStyle/>
                    <a:p>
                      <a:pPr algn="r">
                        <a:spcAft>
                          <a:spcPts val="0"/>
                        </a:spcAft>
                      </a:pPr>
                      <a:r>
                        <a:rPr lang="es-ES" sz="1200">
                          <a:solidFill>
                            <a:srgbClr val="000000"/>
                          </a:solidFill>
                          <a:latin typeface="Arial"/>
                          <a:ea typeface="Times New Roman"/>
                        </a:rPr>
                        <a:t>1</a:t>
                      </a:r>
                      <a:endParaRPr lang="en-US" sz="1800">
                        <a:latin typeface="Times New Roman"/>
                        <a:ea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r">
                        <a:spcAft>
                          <a:spcPts val="0"/>
                        </a:spcAft>
                      </a:pPr>
                      <a:r>
                        <a:rPr lang="es-ES" sz="1200" dirty="0">
                          <a:solidFill>
                            <a:srgbClr val="000000"/>
                          </a:solidFill>
                          <a:latin typeface="Arial"/>
                          <a:ea typeface="Times New Roman"/>
                        </a:rPr>
                        <a:t>300</a:t>
                      </a:r>
                      <a:endParaRPr lang="en-US" sz="1800" dirty="0">
                        <a:latin typeface="Times New Roman"/>
                        <a:ea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r">
                        <a:spcAft>
                          <a:spcPts val="0"/>
                        </a:spcAft>
                      </a:pPr>
                      <a:r>
                        <a:rPr lang="es-ES" sz="1200">
                          <a:solidFill>
                            <a:srgbClr val="000000"/>
                          </a:solidFill>
                          <a:latin typeface="Arial"/>
                          <a:ea typeface="Times New Roman"/>
                        </a:rPr>
                        <a:t>300</a:t>
                      </a:r>
                      <a:endParaRPr lang="en-US" sz="1800">
                        <a:latin typeface="Times New Roman"/>
                        <a:ea typeface="Times New Roman"/>
                      </a:endParaRPr>
                    </a:p>
                  </a:txBody>
                  <a:tcPr marL="44451" marR="44451"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r>
              <a:tr h="228809">
                <a:tc>
                  <a:txBody>
                    <a:bodyPr/>
                    <a:lstStyle/>
                    <a:p>
                      <a:pPr>
                        <a:spcAft>
                          <a:spcPts val="0"/>
                        </a:spcAft>
                      </a:pPr>
                      <a:r>
                        <a:rPr lang="es-ES" sz="1200" b="1">
                          <a:solidFill>
                            <a:srgbClr val="000000"/>
                          </a:solidFill>
                          <a:latin typeface="Arial"/>
                          <a:ea typeface="Times New Roman"/>
                        </a:rPr>
                        <a:t>Teléfono</a:t>
                      </a:r>
                      <a:endParaRPr lang="en-US" sz="1800">
                        <a:latin typeface="Times New Roman"/>
                        <a:ea typeface="Times New Roman"/>
                      </a:endParaRPr>
                    </a:p>
                  </a:txBody>
                  <a:tcPr marL="44451" marR="44451"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0C7"/>
                    </a:solidFill>
                  </a:tcPr>
                </a:tc>
                <a:tc>
                  <a:txBody>
                    <a:bodyPr/>
                    <a:lstStyle/>
                    <a:p>
                      <a:pPr algn="r">
                        <a:spcAft>
                          <a:spcPts val="0"/>
                        </a:spcAft>
                      </a:pPr>
                      <a:r>
                        <a:rPr lang="es-ES" sz="1200">
                          <a:solidFill>
                            <a:srgbClr val="000000"/>
                          </a:solidFill>
                          <a:latin typeface="Arial"/>
                          <a:ea typeface="Times New Roman"/>
                        </a:rPr>
                        <a:t>1</a:t>
                      </a:r>
                      <a:endParaRPr lang="en-US" sz="1800">
                        <a:latin typeface="Times New Roman"/>
                        <a:ea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r">
                        <a:spcAft>
                          <a:spcPts val="0"/>
                        </a:spcAft>
                      </a:pPr>
                      <a:r>
                        <a:rPr lang="es-ES" sz="1200">
                          <a:solidFill>
                            <a:srgbClr val="000000"/>
                          </a:solidFill>
                          <a:latin typeface="Arial"/>
                          <a:ea typeface="Times New Roman"/>
                        </a:rPr>
                        <a:t>20</a:t>
                      </a:r>
                      <a:endParaRPr lang="en-US" sz="1800">
                        <a:latin typeface="Times New Roman"/>
                        <a:ea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r">
                        <a:spcAft>
                          <a:spcPts val="0"/>
                        </a:spcAft>
                      </a:pPr>
                      <a:r>
                        <a:rPr lang="es-ES" sz="1200" dirty="0">
                          <a:solidFill>
                            <a:srgbClr val="000000"/>
                          </a:solidFill>
                          <a:latin typeface="Arial"/>
                          <a:ea typeface="Times New Roman"/>
                        </a:rPr>
                        <a:t>20</a:t>
                      </a:r>
                      <a:endParaRPr lang="en-US" sz="1800" dirty="0">
                        <a:latin typeface="Times New Roman"/>
                        <a:ea typeface="Times New Roman"/>
                      </a:endParaRPr>
                    </a:p>
                  </a:txBody>
                  <a:tcPr marL="44451" marR="44451"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r>
              <a:tr h="365760">
                <a:tc gridSpan="2">
                  <a:txBody>
                    <a:bodyPr/>
                    <a:lstStyle/>
                    <a:p>
                      <a:pPr algn="ctr">
                        <a:spcAft>
                          <a:spcPts val="0"/>
                        </a:spcAft>
                      </a:pPr>
                      <a:r>
                        <a:rPr lang="es-ES" sz="1200" b="1">
                          <a:solidFill>
                            <a:srgbClr val="000000"/>
                          </a:solidFill>
                          <a:latin typeface="Arial"/>
                          <a:ea typeface="Times New Roman"/>
                        </a:rPr>
                        <a:t>TOTAL</a:t>
                      </a:r>
                      <a:endParaRPr lang="en-US" sz="1800">
                        <a:latin typeface="Times New Roman"/>
                        <a:ea typeface="Times New Roman"/>
                      </a:endParaRPr>
                    </a:p>
                  </a:txBody>
                  <a:tcPr marL="44451" marR="44451"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1A0C7"/>
                    </a:solidFill>
                  </a:tcPr>
                </a:tc>
                <a:tc hMerge="1">
                  <a:txBody>
                    <a:bodyPr/>
                    <a:lstStyle/>
                    <a:p>
                      <a:endParaRPr lang="en-US"/>
                    </a:p>
                  </a:txBody>
                  <a:tcPr/>
                </a:tc>
                <a:tc>
                  <a:txBody>
                    <a:bodyPr/>
                    <a:lstStyle/>
                    <a:p>
                      <a:pPr>
                        <a:spcAft>
                          <a:spcPts val="0"/>
                        </a:spcAft>
                      </a:pPr>
                      <a:r>
                        <a:rPr lang="es-ES" sz="1200" b="1">
                          <a:solidFill>
                            <a:srgbClr val="000000"/>
                          </a:solidFill>
                          <a:latin typeface="Arial"/>
                          <a:ea typeface="Times New Roman"/>
                        </a:rPr>
                        <a:t> $                 935,00 </a:t>
                      </a:r>
                      <a:endParaRPr lang="en-US" sz="1800">
                        <a:latin typeface="Times New Roman"/>
                        <a:ea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1A0C7"/>
                    </a:solidFill>
                  </a:tcPr>
                </a:tc>
                <a:tc>
                  <a:txBody>
                    <a:bodyPr/>
                    <a:lstStyle/>
                    <a:p>
                      <a:pPr>
                        <a:spcAft>
                          <a:spcPts val="0"/>
                        </a:spcAft>
                      </a:pPr>
                      <a:r>
                        <a:rPr lang="es-ES" sz="1200" b="1" dirty="0">
                          <a:solidFill>
                            <a:srgbClr val="000000"/>
                          </a:solidFill>
                          <a:latin typeface="Arial"/>
                          <a:ea typeface="Times New Roman"/>
                        </a:rPr>
                        <a:t> $           2.130,00 </a:t>
                      </a:r>
                      <a:endParaRPr lang="en-US" sz="1800" dirty="0">
                        <a:latin typeface="Times New Roman"/>
                        <a:ea typeface="Times New Roman"/>
                      </a:endParaRPr>
                    </a:p>
                  </a:txBody>
                  <a:tcPr marL="44451" marR="44451"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1A0C7"/>
                    </a:solidFill>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vert="horz">
            <a:normAutofit fontScale="90000"/>
            <a:scene3d>
              <a:camera prst="orthographicFront"/>
              <a:lightRig rig="threePt" dir="t">
                <a:rot lat="0" lon="0" rev="4800000"/>
              </a:lightRig>
            </a:scene3d>
            <a:sp3d extrusionH="57150" prstMaterial="matte">
              <a:bevelT w="50800" h="10160" prst="artDeco"/>
            </a:sp3d>
          </a:bodyPr>
          <a:lstStyle/>
          <a:p>
            <a:r>
              <a:rPr lang="es-ES" b="1" dirty="0" smtClean="0">
                <a:effectLst>
                  <a:glow rad="228600">
                    <a:schemeClr val="accent4">
                      <a:satMod val="175000"/>
                      <a:alpha val="40000"/>
                    </a:schemeClr>
                  </a:glow>
                </a:effectLst>
              </a:rPr>
              <a:t>ESTUDIO</a:t>
            </a:r>
            <a:r>
              <a:rPr lang="es-ES" dirty="0" smtClean="0"/>
              <a:t> </a:t>
            </a:r>
            <a:r>
              <a:rPr lang="es-ES" b="1" dirty="0" smtClean="0">
                <a:effectLst>
                  <a:glow rad="228600">
                    <a:schemeClr val="accent4">
                      <a:satMod val="175000"/>
                      <a:alpha val="40000"/>
                    </a:schemeClr>
                  </a:glow>
                </a:effectLst>
              </a:rPr>
              <a:t>TECNICO</a:t>
            </a:r>
            <a:r>
              <a:rPr lang="es-ES" dirty="0" smtClean="0"/>
              <a:t> </a:t>
            </a:r>
            <a:r>
              <a:rPr lang="es-ES" sz="4000" b="1" dirty="0" smtClean="0">
                <a:effectLst>
                  <a:glow rad="228600">
                    <a:schemeClr val="accent4">
                      <a:satMod val="175000"/>
                      <a:alpha val="40000"/>
                    </a:schemeClr>
                  </a:glow>
                </a:effectLst>
              </a:rPr>
              <a:t>O</a:t>
            </a:r>
            <a:r>
              <a:rPr lang="es-ES" dirty="0" smtClean="0"/>
              <a:t> </a:t>
            </a:r>
            <a:r>
              <a:rPr lang="es-ES" b="1" dirty="0" smtClean="0">
                <a:effectLst>
                  <a:glow rad="228600">
                    <a:schemeClr val="accent4">
                      <a:satMod val="175000"/>
                      <a:alpha val="40000"/>
                    </a:schemeClr>
                  </a:glow>
                </a:effectLst>
              </a:rPr>
              <a:t>DE</a:t>
            </a:r>
            <a:r>
              <a:rPr lang="es-ES" dirty="0" smtClean="0"/>
              <a:t> </a:t>
            </a:r>
            <a:r>
              <a:rPr lang="es-ES" b="1" dirty="0" smtClean="0">
                <a:effectLst>
                  <a:glow rad="228600">
                    <a:schemeClr val="accent4">
                      <a:satMod val="175000"/>
                      <a:alpha val="40000"/>
                    </a:schemeClr>
                  </a:glow>
                </a:effectLst>
              </a:rPr>
              <a:t>INGENIERIA</a:t>
            </a:r>
            <a:endParaRPr lang="es-EC" u="sng" dirty="0">
              <a:effectLst>
                <a:glow rad="228600">
                  <a:schemeClr val="accent4">
                    <a:satMod val="175000"/>
                    <a:alpha val="40000"/>
                  </a:schemeClr>
                </a:glow>
              </a:effectLst>
            </a:endParaRPr>
          </a:p>
        </p:txBody>
      </p:sp>
      <p:sp>
        <p:nvSpPr>
          <p:cNvPr id="10" name="9 Rectángulo"/>
          <p:cNvSpPr/>
          <p:nvPr/>
        </p:nvSpPr>
        <p:spPr>
          <a:xfrm>
            <a:off x="2000232" y="1857364"/>
            <a:ext cx="5357851" cy="42862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b="1" i="1" dirty="0" smtClean="0"/>
              <a:t>Utensilios de Operación</a:t>
            </a:r>
            <a:endParaRPr lang="en-US" i="1" dirty="0"/>
          </a:p>
        </p:txBody>
      </p:sp>
      <p:graphicFrame>
        <p:nvGraphicFramePr>
          <p:cNvPr id="7" name="6 Tabla"/>
          <p:cNvGraphicFramePr>
            <a:graphicFrameLocks noGrp="1"/>
          </p:cNvGraphicFramePr>
          <p:nvPr/>
        </p:nvGraphicFramePr>
        <p:xfrm>
          <a:off x="1071541" y="2672715"/>
          <a:ext cx="7143803" cy="2613673"/>
        </p:xfrm>
        <a:graphic>
          <a:graphicData uri="http://schemas.openxmlformats.org/drawingml/2006/table">
            <a:tbl>
              <a:tblPr/>
              <a:tblGrid>
                <a:gridCol w="3085585"/>
                <a:gridCol w="972631"/>
                <a:gridCol w="1643411"/>
                <a:gridCol w="1442176"/>
              </a:tblGrid>
              <a:tr h="651510">
                <a:tc>
                  <a:txBody>
                    <a:bodyPr/>
                    <a:lstStyle/>
                    <a:p>
                      <a:pPr algn="ctr">
                        <a:spcAft>
                          <a:spcPts val="0"/>
                        </a:spcAft>
                      </a:pPr>
                      <a:r>
                        <a:rPr lang="es-ES" sz="1400" b="1" dirty="0">
                          <a:solidFill>
                            <a:srgbClr val="000000"/>
                          </a:solidFill>
                          <a:latin typeface="Arial"/>
                          <a:ea typeface="Times New Roman"/>
                        </a:rPr>
                        <a:t>Utensilios de Operación</a:t>
                      </a:r>
                      <a:endParaRPr lang="en-US" sz="2000" dirty="0">
                        <a:latin typeface="Times New Roman"/>
                        <a:ea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a:spcAft>
                          <a:spcPts val="0"/>
                        </a:spcAft>
                      </a:pPr>
                      <a:r>
                        <a:rPr lang="es-ES" sz="1400" b="1">
                          <a:solidFill>
                            <a:srgbClr val="000000"/>
                          </a:solidFill>
                          <a:latin typeface="Arial"/>
                          <a:ea typeface="Times New Roman"/>
                        </a:rPr>
                        <a:t>Cantidad</a:t>
                      </a:r>
                      <a:endParaRPr lang="en-US" sz="2000">
                        <a:latin typeface="Times New Roman"/>
                        <a:ea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a:spcAft>
                          <a:spcPts val="0"/>
                        </a:spcAft>
                      </a:pPr>
                      <a:r>
                        <a:rPr lang="es-ES" sz="1400" b="1" dirty="0">
                          <a:solidFill>
                            <a:srgbClr val="000000"/>
                          </a:solidFill>
                          <a:latin typeface="Arial"/>
                          <a:ea typeface="Times New Roman"/>
                        </a:rPr>
                        <a:t>Costo Unitario ($)</a:t>
                      </a:r>
                      <a:endParaRPr lang="en-US" sz="2000" dirty="0">
                        <a:latin typeface="Times New Roman"/>
                        <a:ea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a:spcAft>
                          <a:spcPts val="0"/>
                        </a:spcAft>
                      </a:pPr>
                      <a:r>
                        <a:rPr lang="es-ES" sz="1400" b="1">
                          <a:solidFill>
                            <a:srgbClr val="000000"/>
                          </a:solidFill>
                          <a:latin typeface="Arial"/>
                          <a:ea typeface="Times New Roman"/>
                        </a:rPr>
                        <a:t>Costo Total ($)</a:t>
                      </a:r>
                      <a:endParaRPr lang="en-US" sz="2000">
                        <a:latin typeface="Times New Roman"/>
                        <a:ea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r>
              <a:tr h="323852">
                <a:tc>
                  <a:txBody>
                    <a:bodyPr/>
                    <a:lstStyle/>
                    <a:p>
                      <a:pPr>
                        <a:spcAft>
                          <a:spcPts val="0"/>
                        </a:spcAft>
                      </a:pPr>
                      <a:r>
                        <a:rPr lang="es-ES" sz="1400" b="1" dirty="0">
                          <a:solidFill>
                            <a:srgbClr val="000000"/>
                          </a:solidFill>
                          <a:latin typeface="Arial"/>
                          <a:ea typeface="Times New Roman"/>
                        </a:rPr>
                        <a:t>Mesas </a:t>
                      </a:r>
                      <a:endParaRPr lang="en-US" sz="2000" dirty="0">
                        <a:latin typeface="Times New Roman"/>
                        <a:ea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r">
                        <a:spcAft>
                          <a:spcPts val="0"/>
                        </a:spcAft>
                      </a:pPr>
                      <a:r>
                        <a:rPr lang="es-ES" sz="1400" dirty="0">
                          <a:solidFill>
                            <a:srgbClr val="000000"/>
                          </a:solidFill>
                          <a:latin typeface="Arial"/>
                          <a:ea typeface="Times New Roman"/>
                        </a:rPr>
                        <a:t>3</a:t>
                      </a:r>
                      <a:endParaRPr lang="en-US" sz="2000" dirty="0">
                        <a:latin typeface="Times New Roman"/>
                        <a:ea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r">
                        <a:spcAft>
                          <a:spcPts val="0"/>
                        </a:spcAft>
                      </a:pPr>
                      <a:r>
                        <a:rPr lang="es-ES" sz="1400" dirty="0">
                          <a:solidFill>
                            <a:srgbClr val="000000"/>
                          </a:solidFill>
                          <a:latin typeface="Arial"/>
                          <a:ea typeface="Times New Roman"/>
                        </a:rPr>
                        <a:t>20</a:t>
                      </a:r>
                      <a:endParaRPr lang="en-US" sz="2000" dirty="0">
                        <a:latin typeface="Times New Roman"/>
                        <a:ea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r">
                        <a:spcAft>
                          <a:spcPts val="0"/>
                        </a:spcAft>
                      </a:pPr>
                      <a:r>
                        <a:rPr lang="es-ES" sz="1400">
                          <a:solidFill>
                            <a:srgbClr val="000000"/>
                          </a:solidFill>
                          <a:latin typeface="Arial"/>
                          <a:ea typeface="Times New Roman"/>
                        </a:rPr>
                        <a:t>60</a:t>
                      </a:r>
                      <a:endParaRPr lang="en-US" sz="2000">
                        <a:latin typeface="Times New Roman"/>
                        <a:ea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r>
              <a:tr h="323852">
                <a:tc>
                  <a:txBody>
                    <a:bodyPr/>
                    <a:lstStyle/>
                    <a:p>
                      <a:pPr>
                        <a:spcAft>
                          <a:spcPts val="0"/>
                        </a:spcAft>
                      </a:pPr>
                      <a:r>
                        <a:rPr lang="es-ES" sz="1400" b="1">
                          <a:solidFill>
                            <a:srgbClr val="000000"/>
                          </a:solidFill>
                          <a:latin typeface="Arial"/>
                          <a:ea typeface="Times New Roman"/>
                        </a:rPr>
                        <a:t>Sillas Plásticas</a:t>
                      </a:r>
                      <a:endParaRPr lang="en-US" sz="2000">
                        <a:latin typeface="Times New Roman"/>
                        <a:ea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r">
                        <a:spcAft>
                          <a:spcPts val="0"/>
                        </a:spcAft>
                      </a:pPr>
                      <a:r>
                        <a:rPr lang="es-ES" sz="1400">
                          <a:solidFill>
                            <a:srgbClr val="000000"/>
                          </a:solidFill>
                          <a:latin typeface="Arial"/>
                          <a:ea typeface="Times New Roman"/>
                        </a:rPr>
                        <a:t>4</a:t>
                      </a:r>
                      <a:endParaRPr lang="en-US" sz="2000">
                        <a:latin typeface="Times New Roman"/>
                        <a:ea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r">
                        <a:spcAft>
                          <a:spcPts val="0"/>
                        </a:spcAft>
                      </a:pPr>
                      <a:r>
                        <a:rPr lang="es-ES" sz="1400" dirty="0">
                          <a:solidFill>
                            <a:srgbClr val="000000"/>
                          </a:solidFill>
                          <a:latin typeface="Arial"/>
                          <a:ea typeface="Times New Roman"/>
                        </a:rPr>
                        <a:t>10</a:t>
                      </a:r>
                      <a:endParaRPr lang="en-US" sz="2000" dirty="0">
                        <a:latin typeface="Times New Roman"/>
                        <a:ea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r">
                        <a:spcAft>
                          <a:spcPts val="0"/>
                        </a:spcAft>
                      </a:pPr>
                      <a:r>
                        <a:rPr lang="es-ES" sz="1400" dirty="0">
                          <a:solidFill>
                            <a:srgbClr val="000000"/>
                          </a:solidFill>
                          <a:latin typeface="Arial"/>
                          <a:ea typeface="Times New Roman"/>
                        </a:rPr>
                        <a:t>40</a:t>
                      </a:r>
                      <a:endParaRPr lang="en-US" sz="2000" dirty="0">
                        <a:latin typeface="Times New Roman"/>
                        <a:ea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r>
              <a:tr h="323852">
                <a:tc>
                  <a:txBody>
                    <a:bodyPr/>
                    <a:lstStyle/>
                    <a:p>
                      <a:pPr>
                        <a:spcAft>
                          <a:spcPts val="0"/>
                        </a:spcAft>
                      </a:pPr>
                      <a:r>
                        <a:rPr lang="es-ES" sz="1400" b="1">
                          <a:solidFill>
                            <a:srgbClr val="000000"/>
                          </a:solidFill>
                          <a:latin typeface="Arial"/>
                          <a:ea typeface="Times New Roman"/>
                        </a:rPr>
                        <a:t>Tacho Grande</a:t>
                      </a:r>
                      <a:endParaRPr lang="en-US" sz="2000">
                        <a:latin typeface="Times New Roman"/>
                        <a:ea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r">
                        <a:spcAft>
                          <a:spcPts val="0"/>
                        </a:spcAft>
                      </a:pPr>
                      <a:r>
                        <a:rPr lang="es-ES" sz="1400">
                          <a:solidFill>
                            <a:srgbClr val="000000"/>
                          </a:solidFill>
                          <a:latin typeface="Arial"/>
                          <a:ea typeface="Times New Roman"/>
                        </a:rPr>
                        <a:t>5</a:t>
                      </a:r>
                      <a:endParaRPr lang="en-US" sz="2000">
                        <a:latin typeface="Times New Roman"/>
                        <a:ea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r">
                        <a:spcAft>
                          <a:spcPts val="0"/>
                        </a:spcAft>
                      </a:pPr>
                      <a:r>
                        <a:rPr lang="es-ES" sz="1400">
                          <a:solidFill>
                            <a:srgbClr val="000000"/>
                          </a:solidFill>
                          <a:latin typeface="Arial"/>
                          <a:ea typeface="Times New Roman"/>
                        </a:rPr>
                        <a:t>18</a:t>
                      </a:r>
                      <a:endParaRPr lang="en-US" sz="2000">
                        <a:latin typeface="Times New Roman"/>
                        <a:ea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r">
                        <a:spcAft>
                          <a:spcPts val="0"/>
                        </a:spcAft>
                      </a:pPr>
                      <a:r>
                        <a:rPr lang="es-ES" sz="1400" dirty="0">
                          <a:solidFill>
                            <a:srgbClr val="000000"/>
                          </a:solidFill>
                          <a:latin typeface="Arial"/>
                          <a:ea typeface="Times New Roman"/>
                        </a:rPr>
                        <a:t>90</a:t>
                      </a:r>
                      <a:endParaRPr lang="en-US" sz="2000" dirty="0">
                        <a:latin typeface="Times New Roman"/>
                        <a:ea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r>
              <a:tr h="323852">
                <a:tc>
                  <a:txBody>
                    <a:bodyPr/>
                    <a:lstStyle/>
                    <a:p>
                      <a:pPr>
                        <a:spcAft>
                          <a:spcPts val="0"/>
                        </a:spcAft>
                      </a:pPr>
                      <a:r>
                        <a:rPr lang="es-ES" sz="1400" b="1">
                          <a:solidFill>
                            <a:srgbClr val="000000"/>
                          </a:solidFill>
                          <a:latin typeface="Arial"/>
                          <a:ea typeface="Times New Roman"/>
                        </a:rPr>
                        <a:t>Escoba </a:t>
                      </a:r>
                      <a:endParaRPr lang="en-US" sz="2000">
                        <a:latin typeface="Times New Roman"/>
                        <a:ea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r">
                        <a:spcAft>
                          <a:spcPts val="0"/>
                        </a:spcAft>
                      </a:pPr>
                      <a:r>
                        <a:rPr lang="es-ES" sz="1400">
                          <a:solidFill>
                            <a:srgbClr val="000000"/>
                          </a:solidFill>
                          <a:latin typeface="Arial"/>
                          <a:ea typeface="Times New Roman"/>
                        </a:rPr>
                        <a:t>2</a:t>
                      </a:r>
                      <a:endParaRPr lang="en-US" sz="2000">
                        <a:latin typeface="Times New Roman"/>
                        <a:ea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r">
                        <a:spcAft>
                          <a:spcPts val="0"/>
                        </a:spcAft>
                      </a:pPr>
                      <a:r>
                        <a:rPr lang="es-ES" sz="1400">
                          <a:solidFill>
                            <a:srgbClr val="000000"/>
                          </a:solidFill>
                          <a:latin typeface="Arial"/>
                          <a:ea typeface="Times New Roman"/>
                        </a:rPr>
                        <a:t>3</a:t>
                      </a:r>
                      <a:endParaRPr lang="en-US" sz="2000">
                        <a:latin typeface="Times New Roman"/>
                        <a:ea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r">
                        <a:spcAft>
                          <a:spcPts val="0"/>
                        </a:spcAft>
                      </a:pPr>
                      <a:r>
                        <a:rPr lang="es-ES" sz="1400" dirty="0">
                          <a:solidFill>
                            <a:srgbClr val="000000"/>
                          </a:solidFill>
                          <a:latin typeface="Arial"/>
                          <a:ea typeface="Times New Roman"/>
                        </a:rPr>
                        <a:t>6</a:t>
                      </a:r>
                      <a:endParaRPr lang="en-US" sz="2000" dirty="0">
                        <a:latin typeface="Times New Roman"/>
                        <a:ea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r>
              <a:tr h="323852">
                <a:tc>
                  <a:txBody>
                    <a:bodyPr/>
                    <a:lstStyle/>
                    <a:p>
                      <a:pPr>
                        <a:spcAft>
                          <a:spcPts val="0"/>
                        </a:spcAft>
                      </a:pPr>
                      <a:r>
                        <a:rPr lang="es-ES" sz="1400" b="1">
                          <a:solidFill>
                            <a:srgbClr val="000000"/>
                          </a:solidFill>
                          <a:latin typeface="Arial"/>
                          <a:ea typeface="Times New Roman"/>
                        </a:rPr>
                        <a:t>Focos</a:t>
                      </a:r>
                      <a:endParaRPr lang="en-US" sz="2000">
                        <a:latin typeface="Times New Roman"/>
                        <a:ea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r">
                        <a:spcAft>
                          <a:spcPts val="0"/>
                        </a:spcAft>
                      </a:pPr>
                      <a:r>
                        <a:rPr lang="es-ES" sz="1400">
                          <a:solidFill>
                            <a:srgbClr val="000000"/>
                          </a:solidFill>
                          <a:latin typeface="Arial"/>
                          <a:ea typeface="Times New Roman"/>
                        </a:rPr>
                        <a:t>8</a:t>
                      </a:r>
                      <a:endParaRPr lang="en-US" sz="2000">
                        <a:latin typeface="Times New Roman"/>
                        <a:ea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r">
                        <a:spcAft>
                          <a:spcPts val="0"/>
                        </a:spcAft>
                      </a:pPr>
                      <a:r>
                        <a:rPr lang="es-ES" sz="1400">
                          <a:solidFill>
                            <a:srgbClr val="000000"/>
                          </a:solidFill>
                          <a:latin typeface="Arial"/>
                          <a:ea typeface="Times New Roman"/>
                        </a:rPr>
                        <a:t>1,5</a:t>
                      </a:r>
                      <a:endParaRPr lang="en-US" sz="2000">
                        <a:latin typeface="Times New Roman"/>
                        <a:ea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r">
                        <a:spcAft>
                          <a:spcPts val="0"/>
                        </a:spcAft>
                      </a:pPr>
                      <a:r>
                        <a:rPr lang="es-ES" sz="1400" dirty="0">
                          <a:solidFill>
                            <a:srgbClr val="000000"/>
                          </a:solidFill>
                          <a:latin typeface="Arial"/>
                          <a:ea typeface="Times New Roman"/>
                        </a:rPr>
                        <a:t>12</a:t>
                      </a:r>
                      <a:endParaRPr lang="en-US" sz="2000" dirty="0">
                        <a:latin typeface="Times New Roman"/>
                        <a:ea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r>
              <a:tr h="342903">
                <a:tc gridSpan="2">
                  <a:txBody>
                    <a:bodyPr/>
                    <a:lstStyle/>
                    <a:p>
                      <a:pPr algn="ctr">
                        <a:spcAft>
                          <a:spcPts val="0"/>
                        </a:spcAft>
                      </a:pPr>
                      <a:r>
                        <a:rPr lang="es-ES" sz="1400" b="1">
                          <a:solidFill>
                            <a:srgbClr val="000000"/>
                          </a:solidFill>
                          <a:latin typeface="Arial"/>
                          <a:ea typeface="Times New Roman"/>
                        </a:rPr>
                        <a:t>TOTAL</a:t>
                      </a:r>
                      <a:endParaRPr lang="en-US" sz="2000">
                        <a:latin typeface="Times New Roman"/>
                        <a:ea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hMerge="1">
                  <a:txBody>
                    <a:bodyPr/>
                    <a:lstStyle/>
                    <a:p>
                      <a:endParaRPr lang="en-US"/>
                    </a:p>
                  </a:txBody>
                  <a:tcPr/>
                </a:tc>
                <a:tc>
                  <a:txBody>
                    <a:bodyPr/>
                    <a:lstStyle/>
                    <a:p>
                      <a:pPr algn="r">
                        <a:spcAft>
                          <a:spcPts val="0"/>
                        </a:spcAft>
                      </a:pPr>
                      <a:r>
                        <a:rPr lang="es-ES" sz="1400" b="1">
                          <a:solidFill>
                            <a:srgbClr val="000000"/>
                          </a:solidFill>
                          <a:latin typeface="Arial"/>
                          <a:ea typeface="Times New Roman"/>
                        </a:rPr>
                        <a:t>52,5</a:t>
                      </a:r>
                      <a:endParaRPr lang="en-US" sz="2000">
                        <a:latin typeface="Times New Roman"/>
                        <a:ea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r">
                        <a:spcAft>
                          <a:spcPts val="0"/>
                        </a:spcAft>
                      </a:pPr>
                      <a:r>
                        <a:rPr lang="es-ES" sz="1400" b="1" dirty="0">
                          <a:solidFill>
                            <a:srgbClr val="000000"/>
                          </a:solidFill>
                          <a:latin typeface="Arial"/>
                          <a:ea typeface="Times New Roman"/>
                        </a:rPr>
                        <a:t>208</a:t>
                      </a:r>
                      <a:endParaRPr lang="en-US" sz="2000" dirty="0">
                        <a:latin typeface="Times New Roman"/>
                        <a:ea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r>
            </a:tbl>
          </a:graphicData>
        </a:graphic>
      </p:graphicFrame>
      <p:pic>
        <p:nvPicPr>
          <p:cNvPr id="11" name="Picture 1" descr="logo kary 1"/>
          <p:cNvPicPr>
            <a:picLocks noChangeAspect="1" noChangeArrowheads="1"/>
          </p:cNvPicPr>
          <p:nvPr/>
        </p:nvPicPr>
        <p:blipFill>
          <a:blip r:embed="rId2" cstate="print"/>
          <a:srcRect l="10959" t="16418" r="10503" b="11443"/>
          <a:stretch>
            <a:fillRect/>
          </a:stretch>
        </p:blipFill>
        <p:spPr bwMode="auto">
          <a:xfrm>
            <a:off x="0" y="5929330"/>
            <a:ext cx="1058121" cy="9286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vert="horz">
            <a:normAutofit fontScale="90000"/>
            <a:scene3d>
              <a:camera prst="orthographicFront"/>
              <a:lightRig rig="threePt" dir="t">
                <a:rot lat="0" lon="0" rev="4800000"/>
              </a:lightRig>
            </a:scene3d>
            <a:sp3d extrusionH="57150" prstMaterial="matte">
              <a:bevelT w="50800" h="10160" prst="artDeco"/>
            </a:sp3d>
          </a:bodyPr>
          <a:lstStyle/>
          <a:p>
            <a:r>
              <a:rPr lang="es-ES" b="1" dirty="0" smtClean="0">
                <a:effectLst>
                  <a:glow rad="228600">
                    <a:schemeClr val="accent4">
                      <a:satMod val="175000"/>
                      <a:alpha val="40000"/>
                    </a:schemeClr>
                  </a:glow>
                </a:effectLst>
              </a:rPr>
              <a:t>ESTUDIO</a:t>
            </a:r>
            <a:r>
              <a:rPr lang="es-ES" dirty="0" smtClean="0"/>
              <a:t> </a:t>
            </a:r>
            <a:r>
              <a:rPr lang="es-ES" b="1" dirty="0" smtClean="0">
                <a:effectLst>
                  <a:glow rad="228600">
                    <a:schemeClr val="accent4">
                      <a:satMod val="175000"/>
                      <a:alpha val="40000"/>
                    </a:schemeClr>
                  </a:glow>
                </a:effectLst>
              </a:rPr>
              <a:t>TECNICO</a:t>
            </a:r>
            <a:r>
              <a:rPr lang="es-ES" dirty="0" smtClean="0"/>
              <a:t> </a:t>
            </a:r>
            <a:r>
              <a:rPr lang="es-ES" sz="4000" b="1" dirty="0" smtClean="0">
                <a:effectLst>
                  <a:glow rad="228600">
                    <a:schemeClr val="accent4">
                      <a:satMod val="175000"/>
                      <a:alpha val="40000"/>
                    </a:schemeClr>
                  </a:glow>
                </a:effectLst>
              </a:rPr>
              <a:t>O</a:t>
            </a:r>
            <a:r>
              <a:rPr lang="es-ES" dirty="0" smtClean="0"/>
              <a:t> </a:t>
            </a:r>
            <a:r>
              <a:rPr lang="es-ES" b="1" dirty="0" smtClean="0">
                <a:effectLst>
                  <a:glow rad="228600">
                    <a:schemeClr val="accent4">
                      <a:satMod val="175000"/>
                      <a:alpha val="40000"/>
                    </a:schemeClr>
                  </a:glow>
                </a:effectLst>
              </a:rPr>
              <a:t>DE</a:t>
            </a:r>
            <a:r>
              <a:rPr lang="es-ES" dirty="0" smtClean="0"/>
              <a:t> </a:t>
            </a:r>
            <a:r>
              <a:rPr lang="es-ES" b="1" dirty="0" smtClean="0">
                <a:effectLst>
                  <a:glow rad="228600">
                    <a:schemeClr val="accent4">
                      <a:satMod val="175000"/>
                      <a:alpha val="40000"/>
                    </a:schemeClr>
                  </a:glow>
                </a:effectLst>
              </a:rPr>
              <a:t>INGENIERIA</a:t>
            </a:r>
            <a:endParaRPr lang="es-EC" u="sng" dirty="0">
              <a:effectLst>
                <a:glow rad="228600">
                  <a:schemeClr val="accent4">
                    <a:satMod val="175000"/>
                    <a:alpha val="40000"/>
                  </a:schemeClr>
                </a:glow>
              </a:effectLst>
            </a:endParaRPr>
          </a:p>
        </p:txBody>
      </p:sp>
      <p:sp>
        <p:nvSpPr>
          <p:cNvPr id="10" name="9 Rectángulo"/>
          <p:cNvSpPr/>
          <p:nvPr/>
        </p:nvSpPr>
        <p:spPr>
          <a:xfrm>
            <a:off x="1000102" y="1571612"/>
            <a:ext cx="7500991" cy="42862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b="1" i="1" dirty="0" smtClean="0"/>
              <a:t>Balance de Personal Técnico</a:t>
            </a:r>
            <a:endParaRPr lang="en-US" dirty="0"/>
          </a:p>
        </p:txBody>
      </p:sp>
      <p:graphicFrame>
        <p:nvGraphicFramePr>
          <p:cNvPr id="5" name="4 Tabla"/>
          <p:cNvGraphicFramePr>
            <a:graphicFrameLocks noGrp="1"/>
          </p:cNvGraphicFramePr>
          <p:nvPr/>
        </p:nvGraphicFramePr>
        <p:xfrm>
          <a:off x="1643042" y="2242744"/>
          <a:ext cx="5715040" cy="1972074"/>
        </p:xfrm>
        <a:graphic>
          <a:graphicData uri="http://schemas.openxmlformats.org/drawingml/2006/table">
            <a:tbl>
              <a:tblPr/>
              <a:tblGrid>
                <a:gridCol w="1848108"/>
                <a:gridCol w="1945376"/>
                <a:gridCol w="1921556"/>
              </a:tblGrid>
              <a:tr h="249945">
                <a:tc>
                  <a:txBody>
                    <a:bodyPr/>
                    <a:lstStyle/>
                    <a:p>
                      <a:pPr marL="457200" algn="ctr">
                        <a:lnSpc>
                          <a:spcPct val="115000"/>
                        </a:lnSpc>
                        <a:spcAft>
                          <a:spcPts val="0"/>
                        </a:spcAft>
                      </a:pPr>
                      <a:r>
                        <a:rPr lang="es-EC" sz="1400" b="1" dirty="0">
                          <a:solidFill>
                            <a:srgbClr val="000000"/>
                          </a:solidFill>
                          <a:latin typeface="Arial"/>
                          <a:ea typeface="Calibri"/>
                          <a:cs typeface="Times New Roman"/>
                        </a:rPr>
                        <a:t>Cargo del personal </a:t>
                      </a:r>
                      <a:endParaRPr lang="en-US" sz="1200" dirty="0">
                        <a:latin typeface="Calibri"/>
                        <a:ea typeface="Calibri"/>
                        <a:cs typeface="Times New Roman"/>
                      </a:endParaRPr>
                    </a:p>
                  </a:txBody>
                  <a:tcPr marL="68580" marR="68580"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457200" algn="ctr">
                        <a:lnSpc>
                          <a:spcPct val="115000"/>
                        </a:lnSpc>
                        <a:spcAft>
                          <a:spcPts val="0"/>
                        </a:spcAft>
                      </a:pPr>
                      <a:r>
                        <a:rPr lang="es-EC" sz="1400" b="1" dirty="0">
                          <a:solidFill>
                            <a:srgbClr val="000000"/>
                          </a:solidFill>
                          <a:latin typeface="Arial"/>
                          <a:ea typeface="Times New Roman"/>
                          <a:cs typeface="Times New Roman"/>
                        </a:rPr>
                        <a:t>Sueldo Mensual</a:t>
                      </a:r>
                      <a:endParaRPr lang="en-US" sz="1200" dirty="0">
                        <a:latin typeface="Calibri"/>
                        <a:ea typeface="Calibri"/>
                        <a:cs typeface="Times New Roman"/>
                      </a:endParaRPr>
                    </a:p>
                  </a:txBody>
                  <a:tcPr marL="68580" marR="68580"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457200" algn="ctr">
                        <a:lnSpc>
                          <a:spcPct val="115000"/>
                        </a:lnSpc>
                        <a:spcAft>
                          <a:spcPts val="1000"/>
                        </a:spcAft>
                      </a:pPr>
                      <a:r>
                        <a:rPr lang="es-EC" sz="1400" b="1">
                          <a:solidFill>
                            <a:srgbClr val="000000"/>
                          </a:solidFill>
                          <a:latin typeface="Arial"/>
                          <a:ea typeface="Times New Roman"/>
                          <a:cs typeface="Times New Roman"/>
                        </a:rPr>
                        <a:t>Remuneración Anual</a:t>
                      </a:r>
                      <a:endParaRPr lang="en-US" sz="1200">
                        <a:latin typeface="Calibri"/>
                        <a:ea typeface="Calibri"/>
                        <a:cs typeface="Times New Roman"/>
                      </a:endParaRPr>
                    </a:p>
                  </a:txBody>
                  <a:tcPr marL="68580" marR="68580"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r h="637344">
                <a:tc>
                  <a:txBody>
                    <a:bodyPr/>
                    <a:lstStyle/>
                    <a:p>
                      <a:pPr marL="457200" algn="ctr">
                        <a:lnSpc>
                          <a:spcPct val="115000"/>
                        </a:lnSpc>
                        <a:spcAft>
                          <a:spcPts val="0"/>
                        </a:spcAft>
                      </a:pPr>
                      <a:r>
                        <a:rPr lang="es-EC" sz="1400" b="1" dirty="0">
                          <a:solidFill>
                            <a:srgbClr val="000000"/>
                          </a:solidFill>
                          <a:latin typeface="Arial"/>
                          <a:ea typeface="Calibri"/>
                          <a:cs typeface="Times New Roman"/>
                        </a:rPr>
                        <a:t>Operador de producción y calidad</a:t>
                      </a:r>
                      <a:endParaRPr lang="en-US" sz="1200" dirty="0">
                        <a:latin typeface="Calibri"/>
                        <a:ea typeface="Calibri"/>
                        <a:cs typeface="Times New Roman"/>
                      </a:endParaRPr>
                    </a:p>
                  </a:txBody>
                  <a:tcPr marL="68580" marR="68580" marT="0" marB="0">
                    <a:lnL>
                      <a:noFill/>
                    </a:lnL>
                    <a:lnR>
                      <a:noFill/>
                    </a:lnR>
                    <a:lnT w="12700" cap="flat" cmpd="sng" algn="ctr">
                      <a:solidFill>
                        <a:srgbClr val="C0504D"/>
                      </a:solidFill>
                      <a:prstDash val="solid"/>
                      <a:round/>
                      <a:headEnd type="none" w="med" len="med"/>
                      <a:tailEnd type="none" w="med" len="med"/>
                    </a:lnT>
                    <a:lnB>
                      <a:noFill/>
                    </a:lnB>
                    <a:solidFill>
                      <a:srgbClr val="EFD3D2"/>
                    </a:solidFill>
                  </a:tcPr>
                </a:tc>
                <a:tc>
                  <a:txBody>
                    <a:bodyPr/>
                    <a:lstStyle/>
                    <a:p>
                      <a:pPr marL="457200" algn="ctr">
                        <a:lnSpc>
                          <a:spcPct val="115000"/>
                        </a:lnSpc>
                        <a:spcAft>
                          <a:spcPts val="0"/>
                        </a:spcAft>
                      </a:pPr>
                      <a:r>
                        <a:rPr lang="es-EC" sz="1400" dirty="0">
                          <a:solidFill>
                            <a:srgbClr val="000000"/>
                          </a:solidFill>
                          <a:latin typeface="Arial"/>
                          <a:ea typeface="Calibri"/>
                          <a:cs typeface="Times New Roman"/>
                        </a:rPr>
                        <a:t>300</a:t>
                      </a:r>
                      <a:endParaRPr lang="en-US" sz="1200" dirty="0">
                        <a:latin typeface="Calibri"/>
                        <a:ea typeface="Calibri"/>
                        <a:cs typeface="Times New Roman"/>
                      </a:endParaRPr>
                    </a:p>
                  </a:txBody>
                  <a:tcPr marL="68580" marR="68580" marT="0" marB="0">
                    <a:lnL>
                      <a:noFill/>
                    </a:lnL>
                    <a:lnR>
                      <a:noFill/>
                    </a:lnR>
                    <a:lnT w="12700" cap="flat" cmpd="sng" algn="ctr">
                      <a:solidFill>
                        <a:srgbClr val="C0504D"/>
                      </a:solidFill>
                      <a:prstDash val="solid"/>
                      <a:round/>
                      <a:headEnd type="none" w="med" len="med"/>
                      <a:tailEnd type="none" w="med" len="med"/>
                    </a:lnT>
                    <a:lnB>
                      <a:noFill/>
                    </a:lnB>
                    <a:solidFill>
                      <a:srgbClr val="EFD3D2"/>
                    </a:solidFill>
                  </a:tcPr>
                </a:tc>
                <a:tc>
                  <a:txBody>
                    <a:bodyPr/>
                    <a:lstStyle/>
                    <a:p>
                      <a:pPr marL="457200" algn="ctr">
                        <a:lnSpc>
                          <a:spcPct val="115000"/>
                        </a:lnSpc>
                        <a:spcAft>
                          <a:spcPts val="1000"/>
                        </a:spcAft>
                      </a:pPr>
                      <a:r>
                        <a:rPr lang="es-EC" sz="1400" dirty="0">
                          <a:solidFill>
                            <a:srgbClr val="000000"/>
                          </a:solidFill>
                          <a:latin typeface="Arial"/>
                          <a:ea typeface="Calibri"/>
                          <a:cs typeface="Times New Roman"/>
                        </a:rPr>
                        <a:t>3600</a:t>
                      </a:r>
                      <a:endParaRPr lang="en-US" sz="1200" dirty="0">
                        <a:latin typeface="Calibri"/>
                        <a:ea typeface="Calibri"/>
                        <a:cs typeface="Times New Roman"/>
                      </a:endParaRPr>
                    </a:p>
                  </a:txBody>
                  <a:tcPr marL="68580" marR="68580" marT="0" marB="0">
                    <a:lnL>
                      <a:noFill/>
                    </a:lnL>
                    <a:lnR>
                      <a:noFill/>
                    </a:lnR>
                    <a:lnT w="12700" cap="flat" cmpd="sng" algn="ctr">
                      <a:solidFill>
                        <a:srgbClr val="C0504D"/>
                      </a:solidFill>
                      <a:prstDash val="solid"/>
                      <a:round/>
                      <a:headEnd type="none" w="med" len="med"/>
                      <a:tailEnd type="none" w="med" len="med"/>
                    </a:lnT>
                    <a:lnB>
                      <a:noFill/>
                    </a:lnB>
                    <a:solidFill>
                      <a:srgbClr val="EFD3D2"/>
                    </a:solidFill>
                  </a:tcPr>
                </a:tc>
              </a:tr>
              <a:tr h="249945">
                <a:tc>
                  <a:txBody>
                    <a:bodyPr/>
                    <a:lstStyle/>
                    <a:p>
                      <a:pPr marL="457200" algn="ctr">
                        <a:lnSpc>
                          <a:spcPct val="115000"/>
                        </a:lnSpc>
                        <a:spcAft>
                          <a:spcPts val="0"/>
                        </a:spcAft>
                      </a:pPr>
                      <a:r>
                        <a:rPr lang="es-EC" sz="1400" b="1">
                          <a:solidFill>
                            <a:srgbClr val="000000"/>
                          </a:solidFill>
                          <a:latin typeface="Arial"/>
                          <a:ea typeface="Calibri"/>
                          <a:cs typeface="Times New Roman"/>
                        </a:rPr>
                        <a:t>Empacador</a:t>
                      </a:r>
                      <a:endParaRPr lang="en-US" sz="1200">
                        <a:latin typeface="Calibri"/>
                        <a:ea typeface="Calibri"/>
                        <a:cs typeface="Times New Roman"/>
                      </a:endParaRPr>
                    </a:p>
                  </a:txBody>
                  <a:tcPr marL="68580" marR="68580" marT="0" marB="0">
                    <a:lnL>
                      <a:noFill/>
                    </a:lnL>
                    <a:lnR>
                      <a:noFill/>
                    </a:lnR>
                    <a:lnT>
                      <a:noFill/>
                    </a:lnT>
                    <a:lnB>
                      <a:noFill/>
                    </a:lnB>
                  </a:tcPr>
                </a:tc>
                <a:tc>
                  <a:txBody>
                    <a:bodyPr/>
                    <a:lstStyle/>
                    <a:p>
                      <a:pPr marL="457200" algn="ctr">
                        <a:lnSpc>
                          <a:spcPct val="115000"/>
                        </a:lnSpc>
                        <a:spcAft>
                          <a:spcPts val="0"/>
                        </a:spcAft>
                      </a:pPr>
                      <a:r>
                        <a:rPr lang="es-EC" sz="1400">
                          <a:solidFill>
                            <a:srgbClr val="000000"/>
                          </a:solidFill>
                          <a:latin typeface="Arial"/>
                          <a:ea typeface="Calibri"/>
                          <a:cs typeface="Times New Roman"/>
                        </a:rPr>
                        <a:t>292</a:t>
                      </a:r>
                      <a:endParaRPr lang="en-US" sz="1200">
                        <a:latin typeface="Calibri"/>
                        <a:ea typeface="Calibri"/>
                        <a:cs typeface="Times New Roman"/>
                      </a:endParaRPr>
                    </a:p>
                  </a:txBody>
                  <a:tcPr marL="68580" marR="68580" marT="0" marB="0">
                    <a:lnL>
                      <a:noFill/>
                    </a:lnL>
                    <a:lnR>
                      <a:noFill/>
                    </a:lnR>
                    <a:lnT>
                      <a:noFill/>
                    </a:lnT>
                    <a:lnB>
                      <a:noFill/>
                    </a:lnB>
                  </a:tcPr>
                </a:tc>
                <a:tc>
                  <a:txBody>
                    <a:bodyPr/>
                    <a:lstStyle/>
                    <a:p>
                      <a:pPr marL="457200" algn="ctr">
                        <a:lnSpc>
                          <a:spcPct val="115000"/>
                        </a:lnSpc>
                        <a:spcAft>
                          <a:spcPts val="1000"/>
                        </a:spcAft>
                      </a:pPr>
                      <a:r>
                        <a:rPr lang="es-EC" sz="1400" dirty="0">
                          <a:solidFill>
                            <a:srgbClr val="000000"/>
                          </a:solidFill>
                          <a:latin typeface="Arial"/>
                          <a:ea typeface="Calibri"/>
                          <a:cs typeface="Times New Roman"/>
                        </a:rPr>
                        <a:t>3504</a:t>
                      </a:r>
                      <a:endParaRPr lang="en-US" sz="1200" dirty="0">
                        <a:latin typeface="Calibri"/>
                        <a:ea typeface="Calibri"/>
                        <a:cs typeface="Times New Roman"/>
                      </a:endParaRPr>
                    </a:p>
                  </a:txBody>
                  <a:tcPr marL="68580" marR="68580" marT="0" marB="0">
                    <a:lnL>
                      <a:noFill/>
                    </a:lnL>
                    <a:lnR>
                      <a:noFill/>
                    </a:lnR>
                    <a:lnT>
                      <a:noFill/>
                    </a:lnT>
                    <a:lnB>
                      <a:noFill/>
                    </a:lnB>
                  </a:tcPr>
                </a:tc>
              </a:tr>
              <a:tr h="249945">
                <a:tc>
                  <a:txBody>
                    <a:bodyPr/>
                    <a:lstStyle/>
                    <a:p>
                      <a:pPr marL="457200" algn="ctr">
                        <a:lnSpc>
                          <a:spcPct val="115000"/>
                        </a:lnSpc>
                        <a:spcAft>
                          <a:spcPts val="0"/>
                        </a:spcAft>
                      </a:pPr>
                      <a:r>
                        <a:rPr lang="es-EC" sz="1400" b="1">
                          <a:solidFill>
                            <a:srgbClr val="000000"/>
                          </a:solidFill>
                          <a:latin typeface="Arial"/>
                          <a:ea typeface="Calibri"/>
                          <a:cs typeface="Times New Roman"/>
                        </a:rPr>
                        <a:t>Conductor</a:t>
                      </a:r>
                      <a:endParaRPr lang="en-US" sz="1200">
                        <a:latin typeface="Calibri"/>
                        <a:ea typeface="Calibri"/>
                        <a:cs typeface="Times New Roman"/>
                      </a:endParaRPr>
                    </a:p>
                  </a:txBody>
                  <a:tcPr marL="68580" marR="68580" marT="0" marB="0">
                    <a:lnL>
                      <a:noFill/>
                    </a:lnL>
                    <a:lnR>
                      <a:noFill/>
                    </a:lnR>
                    <a:lnT>
                      <a:noFill/>
                    </a:lnT>
                    <a:lnB>
                      <a:noFill/>
                    </a:lnB>
                    <a:solidFill>
                      <a:srgbClr val="EFD3D2"/>
                    </a:solidFill>
                  </a:tcPr>
                </a:tc>
                <a:tc>
                  <a:txBody>
                    <a:bodyPr/>
                    <a:lstStyle/>
                    <a:p>
                      <a:pPr marL="457200" algn="ctr">
                        <a:lnSpc>
                          <a:spcPct val="115000"/>
                        </a:lnSpc>
                        <a:spcAft>
                          <a:spcPts val="0"/>
                        </a:spcAft>
                      </a:pPr>
                      <a:r>
                        <a:rPr lang="es-EC" sz="1400">
                          <a:solidFill>
                            <a:srgbClr val="000000"/>
                          </a:solidFill>
                          <a:latin typeface="Arial"/>
                          <a:ea typeface="Calibri"/>
                          <a:cs typeface="Times New Roman"/>
                        </a:rPr>
                        <a:t>292</a:t>
                      </a:r>
                      <a:endParaRPr lang="en-US" sz="1200">
                        <a:latin typeface="Calibri"/>
                        <a:ea typeface="Calibri"/>
                        <a:cs typeface="Times New Roman"/>
                      </a:endParaRPr>
                    </a:p>
                  </a:txBody>
                  <a:tcPr marL="68580" marR="68580" marT="0" marB="0">
                    <a:lnL>
                      <a:noFill/>
                    </a:lnL>
                    <a:lnR>
                      <a:noFill/>
                    </a:lnR>
                    <a:lnT>
                      <a:noFill/>
                    </a:lnT>
                    <a:lnB>
                      <a:noFill/>
                    </a:lnB>
                    <a:solidFill>
                      <a:srgbClr val="EFD3D2"/>
                    </a:solidFill>
                  </a:tcPr>
                </a:tc>
                <a:tc>
                  <a:txBody>
                    <a:bodyPr/>
                    <a:lstStyle/>
                    <a:p>
                      <a:pPr marL="457200" algn="ctr">
                        <a:lnSpc>
                          <a:spcPct val="115000"/>
                        </a:lnSpc>
                        <a:spcAft>
                          <a:spcPts val="1000"/>
                        </a:spcAft>
                      </a:pPr>
                      <a:r>
                        <a:rPr lang="es-EC" sz="1400" dirty="0">
                          <a:solidFill>
                            <a:srgbClr val="000000"/>
                          </a:solidFill>
                          <a:latin typeface="Arial"/>
                          <a:ea typeface="Calibri"/>
                          <a:cs typeface="Times New Roman"/>
                        </a:rPr>
                        <a:t>3504</a:t>
                      </a:r>
                      <a:endParaRPr lang="en-US" sz="1200" dirty="0">
                        <a:latin typeface="Calibri"/>
                        <a:ea typeface="Calibri"/>
                        <a:cs typeface="Times New Roman"/>
                      </a:endParaRPr>
                    </a:p>
                  </a:txBody>
                  <a:tcPr marL="68580" marR="68580" marT="0" marB="0">
                    <a:lnL>
                      <a:noFill/>
                    </a:lnL>
                    <a:lnR>
                      <a:noFill/>
                    </a:lnR>
                    <a:lnT>
                      <a:noFill/>
                    </a:lnT>
                    <a:lnB>
                      <a:noFill/>
                    </a:lnB>
                    <a:solidFill>
                      <a:srgbClr val="EFD3D2"/>
                    </a:solidFill>
                  </a:tcPr>
                </a:tc>
              </a:tr>
              <a:tr h="120812">
                <a:tc>
                  <a:txBody>
                    <a:bodyPr/>
                    <a:lstStyle/>
                    <a:p>
                      <a:pPr marL="457200" algn="ctr">
                        <a:lnSpc>
                          <a:spcPct val="115000"/>
                        </a:lnSpc>
                        <a:spcAft>
                          <a:spcPts val="0"/>
                        </a:spcAft>
                      </a:pPr>
                      <a:r>
                        <a:rPr lang="es-EC" sz="1400" b="1">
                          <a:solidFill>
                            <a:srgbClr val="000000"/>
                          </a:solidFill>
                          <a:latin typeface="Arial"/>
                          <a:ea typeface="Calibri"/>
                          <a:cs typeface="Times New Roman"/>
                        </a:rPr>
                        <a:t>Total</a:t>
                      </a:r>
                      <a:endParaRPr lang="en-US" sz="1200">
                        <a:latin typeface="Calibri"/>
                        <a:ea typeface="Calibri"/>
                        <a:cs typeface="Times New Roman"/>
                      </a:endParaRPr>
                    </a:p>
                  </a:txBody>
                  <a:tcPr marL="68580" marR="68580" marT="0" marB="0">
                    <a:lnL>
                      <a:noFill/>
                    </a:lnL>
                    <a:lnR>
                      <a:noFill/>
                    </a:lnR>
                    <a:lnT>
                      <a:noFill/>
                    </a:lnT>
                    <a:lnB w="12700" cap="flat" cmpd="sng" algn="ctr">
                      <a:solidFill>
                        <a:srgbClr val="C0504D"/>
                      </a:solidFill>
                      <a:prstDash val="solid"/>
                      <a:round/>
                      <a:headEnd type="none" w="med" len="med"/>
                      <a:tailEnd type="none" w="med" len="med"/>
                    </a:lnB>
                  </a:tcPr>
                </a:tc>
                <a:tc>
                  <a:txBody>
                    <a:bodyPr/>
                    <a:lstStyle/>
                    <a:p>
                      <a:pPr marL="457200" algn="ctr">
                        <a:lnSpc>
                          <a:spcPct val="115000"/>
                        </a:lnSpc>
                        <a:spcAft>
                          <a:spcPts val="0"/>
                        </a:spcAft>
                      </a:pPr>
                      <a:r>
                        <a:rPr lang="es-EC" sz="1400" b="1">
                          <a:solidFill>
                            <a:srgbClr val="000000"/>
                          </a:solidFill>
                          <a:latin typeface="Arial"/>
                          <a:ea typeface="Calibri"/>
                          <a:cs typeface="Times New Roman"/>
                        </a:rPr>
                        <a:t>884</a:t>
                      </a:r>
                      <a:endParaRPr lang="en-US" sz="1200">
                        <a:latin typeface="Calibri"/>
                        <a:ea typeface="Calibri"/>
                        <a:cs typeface="Times New Roman"/>
                      </a:endParaRPr>
                    </a:p>
                  </a:txBody>
                  <a:tcPr marL="68580" marR="68580" marT="0" marB="0">
                    <a:lnL>
                      <a:noFill/>
                    </a:lnL>
                    <a:lnR>
                      <a:noFill/>
                    </a:lnR>
                    <a:lnT>
                      <a:noFill/>
                    </a:lnT>
                    <a:lnB w="12700" cap="flat" cmpd="sng" algn="ctr">
                      <a:solidFill>
                        <a:srgbClr val="C0504D"/>
                      </a:solidFill>
                      <a:prstDash val="solid"/>
                      <a:round/>
                      <a:headEnd type="none" w="med" len="med"/>
                      <a:tailEnd type="none" w="med" len="med"/>
                    </a:lnB>
                  </a:tcPr>
                </a:tc>
                <a:tc>
                  <a:txBody>
                    <a:bodyPr/>
                    <a:lstStyle/>
                    <a:p>
                      <a:pPr marL="457200" algn="ctr">
                        <a:lnSpc>
                          <a:spcPct val="115000"/>
                        </a:lnSpc>
                        <a:spcAft>
                          <a:spcPts val="1000"/>
                        </a:spcAft>
                      </a:pPr>
                      <a:r>
                        <a:rPr lang="es-EC" sz="1400" b="1" dirty="0">
                          <a:solidFill>
                            <a:srgbClr val="000000"/>
                          </a:solidFill>
                          <a:latin typeface="Arial"/>
                          <a:ea typeface="Calibri"/>
                          <a:cs typeface="Times New Roman"/>
                        </a:rPr>
                        <a:t>10608</a:t>
                      </a:r>
                      <a:endParaRPr lang="en-US" sz="1200" dirty="0">
                        <a:latin typeface="Calibri"/>
                        <a:ea typeface="Calibri"/>
                        <a:cs typeface="Times New Roman"/>
                      </a:endParaRPr>
                    </a:p>
                  </a:txBody>
                  <a:tcPr marL="68580" marR="68580" marT="0" marB="0">
                    <a:lnL>
                      <a:noFill/>
                    </a:lnL>
                    <a:lnR>
                      <a:noFill/>
                    </a:lnR>
                    <a:lnT>
                      <a:noFill/>
                    </a:lnT>
                    <a:lnB w="12700" cap="flat" cmpd="sng" algn="ctr">
                      <a:solidFill>
                        <a:srgbClr val="C0504D"/>
                      </a:solidFill>
                      <a:prstDash val="solid"/>
                      <a:round/>
                      <a:headEnd type="none" w="med" len="med"/>
                      <a:tailEnd type="none" w="med" len="med"/>
                    </a:lnB>
                  </a:tcPr>
                </a:tc>
              </a:tr>
            </a:tbl>
          </a:graphicData>
        </a:graphic>
      </p:graphicFrame>
      <p:sp>
        <p:nvSpPr>
          <p:cNvPr id="6" name="5 Rectángulo"/>
          <p:cNvSpPr/>
          <p:nvPr/>
        </p:nvSpPr>
        <p:spPr>
          <a:xfrm>
            <a:off x="928663" y="4500570"/>
            <a:ext cx="7500991" cy="42862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b="1" i="1" dirty="0" smtClean="0"/>
              <a:t>Balance de Obras Físicas</a:t>
            </a:r>
            <a:endParaRPr lang="en-US" dirty="0"/>
          </a:p>
        </p:txBody>
      </p:sp>
      <p:graphicFrame>
        <p:nvGraphicFramePr>
          <p:cNvPr id="8" name="7 Tabla"/>
          <p:cNvGraphicFramePr>
            <a:graphicFrameLocks noGrp="1"/>
          </p:cNvGraphicFramePr>
          <p:nvPr/>
        </p:nvGraphicFramePr>
        <p:xfrm>
          <a:off x="2071670" y="5057775"/>
          <a:ext cx="4995545" cy="1613924"/>
        </p:xfrm>
        <a:graphic>
          <a:graphicData uri="http://schemas.openxmlformats.org/drawingml/2006/table">
            <a:tbl>
              <a:tblPr/>
              <a:tblGrid>
                <a:gridCol w="1759585"/>
                <a:gridCol w="1557020"/>
                <a:gridCol w="1678940"/>
              </a:tblGrid>
              <a:tr h="485140">
                <a:tc>
                  <a:txBody>
                    <a:bodyPr/>
                    <a:lstStyle/>
                    <a:p>
                      <a:pPr marL="233045" marR="233045">
                        <a:lnSpc>
                          <a:spcPct val="150000"/>
                        </a:lnSpc>
                        <a:spcBef>
                          <a:spcPts val="525"/>
                        </a:spcBef>
                        <a:spcAft>
                          <a:spcPts val="375"/>
                        </a:spcAft>
                      </a:pPr>
                      <a:r>
                        <a:rPr lang="es-ES" sz="1400" b="1" dirty="0">
                          <a:solidFill>
                            <a:srgbClr val="000000"/>
                          </a:solidFill>
                          <a:latin typeface="Arial"/>
                          <a:ea typeface="Times New Roman"/>
                        </a:rPr>
                        <a:t>Obras Físicas</a:t>
                      </a:r>
                      <a:endParaRPr lang="en-US" sz="1600" dirty="0">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233045" marR="233045" algn="ctr">
                        <a:lnSpc>
                          <a:spcPct val="150000"/>
                        </a:lnSpc>
                        <a:spcBef>
                          <a:spcPts val="525"/>
                        </a:spcBef>
                        <a:spcAft>
                          <a:spcPts val="375"/>
                        </a:spcAft>
                      </a:pPr>
                      <a:r>
                        <a:rPr lang="es-ES" sz="1400" b="1" dirty="0">
                          <a:solidFill>
                            <a:srgbClr val="000000"/>
                          </a:solidFill>
                          <a:latin typeface="Arial"/>
                          <a:ea typeface="Times New Roman"/>
                        </a:rPr>
                        <a:t>Área</a:t>
                      </a:r>
                      <a:endParaRPr lang="en-US" sz="1600" dirty="0">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233045" marR="233045" algn="ctr">
                        <a:lnSpc>
                          <a:spcPct val="150000"/>
                        </a:lnSpc>
                        <a:spcBef>
                          <a:spcPts val="525"/>
                        </a:spcBef>
                        <a:spcAft>
                          <a:spcPts val="375"/>
                        </a:spcAft>
                      </a:pPr>
                      <a:r>
                        <a:rPr lang="es-ES" sz="1400" b="1" dirty="0">
                          <a:solidFill>
                            <a:srgbClr val="000000"/>
                          </a:solidFill>
                          <a:latin typeface="Arial"/>
                          <a:ea typeface="Times New Roman"/>
                        </a:rPr>
                        <a:t>Valor</a:t>
                      </a:r>
                      <a:endParaRPr lang="en-US" sz="1600" dirty="0">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27027">
                <a:tc>
                  <a:txBody>
                    <a:bodyPr/>
                    <a:lstStyle/>
                    <a:p>
                      <a:pPr marL="233045" marR="233045" algn="just">
                        <a:lnSpc>
                          <a:spcPct val="150000"/>
                        </a:lnSpc>
                        <a:spcBef>
                          <a:spcPts val="525"/>
                        </a:spcBef>
                        <a:spcAft>
                          <a:spcPts val="375"/>
                        </a:spcAft>
                      </a:pPr>
                      <a:r>
                        <a:rPr lang="es-ES" sz="1400" b="1">
                          <a:solidFill>
                            <a:srgbClr val="000000"/>
                          </a:solidFill>
                          <a:latin typeface="Arial"/>
                          <a:ea typeface="Times New Roman"/>
                        </a:rPr>
                        <a:t>Alquiler</a:t>
                      </a:r>
                      <a:endParaRPr lang="en-US" sz="1600">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marL="233045" marR="233045" algn="ctr">
                        <a:lnSpc>
                          <a:spcPct val="150000"/>
                        </a:lnSpc>
                        <a:spcBef>
                          <a:spcPts val="525"/>
                        </a:spcBef>
                        <a:spcAft>
                          <a:spcPts val="375"/>
                        </a:spcAft>
                      </a:pPr>
                      <a:r>
                        <a:rPr lang="es-ES" sz="1400" dirty="0" smtClean="0">
                          <a:solidFill>
                            <a:srgbClr val="000000"/>
                          </a:solidFill>
                          <a:latin typeface="Arial"/>
                          <a:ea typeface="Times New Roman"/>
                        </a:rPr>
                        <a:t>350</a:t>
                      </a:r>
                      <a:endParaRPr lang="en-US" sz="1600" dirty="0">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marL="233045" marR="233045" algn="ctr">
                        <a:lnSpc>
                          <a:spcPct val="150000"/>
                        </a:lnSpc>
                        <a:spcBef>
                          <a:spcPts val="525"/>
                        </a:spcBef>
                        <a:spcAft>
                          <a:spcPts val="375"/>
                        </a:spcAft>
                      </a:pPr>
                      <a:r>
                        <a:rPr lang="es-ES" sz="1400" dirty="0" smtClean="0">
                          <a:solidFill>
                            <a:srgbClr val="000000"/>
                          </a:solidFill>
                          <a:latin typeface="Arial"/>
                          <a:ea typeface="Times New Roman"/>
                        </a:rPr>
                        <a:t>   $300</a:t>
                      </a:r>
                      <a:endParaRPr lang="en-US" sz="1600" dirty="0">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r>
              <a:tr h="365446">
                <a:tc>
                  <a:txBody>
                    <a:bodyPr/>
                    <a:lstStyle/>
                    <a:p>
                      <a:pPr marL="233045" marR="233045" algn="just">
                        <a:lnSpc>
                          <a:spcPct val="150000"/>
                        </a:lnSpc>
                        <a:spcBef>
                          <a:spcPts val="525"/>
                        </a:spcBef>
                        <a:spcAft>
                          <a:spcPts val="375"/>
                        </a:spcAft>
                      </a:pPr>
                      <a:r>
                        <a:rPr lang="es-ES" sz="1400" b="1" dirty="0">
                          <a:solidFill>
                            <a:srgbClr val="000000"/>
                          </a:solidFill>
                          <a:latin typeface="Arial"/>
                          <a:ea typeface="Times New Roman"/>
                        </a:rPr>
                        <a:t>Adecuación </a:t>
                      </a:r>
                      <a:endParaRPr lang="en-US" sz="1600" dirty="0">
                        <a:latin typeface="Times New Roman"/>
                        <a:ea typeface="Times New Roman"/>
                      </a:endParaRPr>
                    </a:p>
                  </a:txBody>
                  <a:tcPr marL="68580" marR="68580" marT="0" marB="0">
                    <a:lnL>
                      <a:noFill/>
                    </a:lnL>
                    <a:lnR>
                      <a:noFill/>
                    </a:lnR>
                    <a:lnT>
                      <a:noFill/>
                    </a:lnT>
                    <a:lnB>
                      <a:noFill/>
                    </a:lnB>
                  </a:tcPr>
                </a:tc>
                <a:tc>
                  <a:txBody>
                    <a:bodyPr/>
                    <a:lstStyle/>
                    <a:p>
                      <a:pPr marL="233045" marR="233045">
                        <a:lnSpc>
                          <a:spcPct val="150000"/>
                        </a:lnSpc>
                        <a:spcBef>
                          <a:spcPts val="525"/>
                        </a:spcBef>
                        <a:spcAft>
                          <a:spcPts val="375"/>
                        </a:spcAft>
                      </a:pPr>
                      <a:endParaRPr lang="es-ES" sz="1400" dirty="0">
                        <a:solidFill>
                          <a:srgbClr val="000000"/>
                        </a:solidFill>
                        <a:latin typeface="Arial"/>
                        <a:ea typeface="Times New Roman"/>
                      </a:endParaRPr>
                    </a:p>
                  </a:txBody>
                  <a:tcPr marL="68580" marR="68580" marT="0" marB="0">
                    <a:lnL>
                      <a:noFill/>
                    </a:lnL>
                    <a:lnR>
                      <a:noFill/>
                    </a:lnR>
                    <a:lnT>
                      <a:noFill/>
                    </a:lnT>
                    <a:lnB>
                      <a:noFill/>
                    </a:lnB>
                  </a:tcPr>
                </a:tc>
                <a:tc>
                  <a:txBody>
                    <a:bodyPr/>
                    <a:lstStyle/>
                    <a:p>
                      <a:pPr marL="233045" marR="11430" algn="ctr">
                        <a:spcBef>
                          <a:spcPts val="525"/>
                        </a:spcBef>
                        <a:spcAft>
                          <a:spcPts val="375"/>
                        </a:spcAft>
                        <a:tabLst>
                          <a:tab pos="457200" algn="l"/>
                        </a:tabLst>
                      </a:pPr>
                      <a:r>
                        <a:rPr lang="es-ES" sz="1400" dirty="0">
                          <a:solidFill>
                            <a:srgbClr val="000000"/>
                          </a:solidFill>
                          <a:latin typeface="Arial"/>
                          <a:ea typeface="Times New Roman"/>
                        </a:rPr>
                        <a:t>$ </a:t>
                      </a:r>
                      <a:r>
                        <a:rPr lang="es-ES" sz="1400" dirty="0" smtClean="0">
                          <a:solidFill>
                            <a:srgbClr val="000000"/>
                          </a:solidFill>
                          <a:latin typeface="Arial"/>
                          <a:ea typeface="Times New Roman"/>
                        </a:rPr>
                        <a:t>5000</a:t>
                      </a:r>
                      <a:endParaRPr lang="en-US" sz="1600" dirty="0">
                        <a:latin typeface="Times New Roman"/>
                        <a:ea typeface="Times New Roman"/>
                      </a:endParaRPr>
                    </a:p>
                  </a:txBody>
                  <a:tcPr marL="68580" marR="68580" marT="0" marB="0">
                    <a:lnL>
                      <a:noFill/>
                    </a:lnL>
                    <a:lnR>
                      <a:noFill/>
                    </a:lnR>
                    <a:lnT>
                      <a:noFill/>
                    </a:lnT>
                    <a:lnB>
                      <a:noFill/>
                    </a:lnB>
                  </a:tcPr>
                </a:tc>
              </a:tr>
              <a:tr h="365446">
                <a:tc gridSpan="2">
                  <a:txBody>
                    <a:bodyPr/>
                    <a:lstStyle/>
                    <a:p>
                      <a:pPr marL="233045" marR="233045" algn="ctr">
                        <a:lnSpc>
                          <a:spcPct val="150000"/>
                        </a:lnSpc>
                        <a:spcBef>
                          <a:spcPts val="525"/>
                        </a:spcBef>
                        <a:spcAft>
                          <a:spcPts val="1000"/>
                        </a:spcAft>
                      </a:pPr>
                      <a:r>
                        <a:rPr lang="es-ES" sz="1400" b="1">
                          <a:solidFill>
                            <a:srgbClr val="000000"/>
                          </a:solidFill>
                          <a:latin typeface="Arial"/>
                          <a:ea typeface="Times New Roman"/>
                        </a:rPr>
                        <a:t>Total</a:t>
                      </a:r>
                      <a:endParaRPr lang="en-US" sz="1600">
                        <a:latin typeface="Times New Roman"/>
                        <a:ea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en-US"/>
                    </a:p>
                  </a:txBody>
                  <a:tcPr/>
                </a:tc>
                <a:tc>
                  <a:txBody>
                    <a:bodyPr/>
                    <a:lstStyle/>
                    <a:p>
                      <a:pPr marL="233045" marR="233045" algn="ctr">
                        <a:lnSpc>
                          <a:spcPct val="150000"/>
                        </a:lnSpc>
                        <a:spcBef>
                          <a:spcPts val="525"/>
                        </a:spcBef>
                        <a:spcAft>
                          <a:spcPts val="375"/>
                        </a:spcAft>
                      </a:pPr>
                      <a:r>
                        <a:rPr lang="es-ES" sz="1400" b="1" dirty="0" smtClean="0">
                          <a:solidFill>
                            <a:srgbClr val="000000"/>
                          </a:solidFill>
                          <a:latin typeface="Arial"/>
                          <a:ea typeface="Times New Roman"/>
                        </a:rPr>
                        <a:t>$5300</a:t>
                      </a:r>
                      <a:endParaRPr lang="en-US" sz="1600" dirty="0">
                        <a:latin typeface="Times New Roman"/>
                        <a:ea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vert="horz">
            <a:normAutofit fontScale="90000"/>
            <a:scene3d>
              <a:camera prst="orthographicFront"/>
              <a:lightRig rig="threePt" dir="t">
                <a:rot lat="0" lon="0" rev="4800000"/>
              </a:lightRig>
            </a:scene3d>
            <a:sp3d extrusionH="57150" prstMaterial="matte">
              <a:bevelT w="50800" h="10160" prst="artDeco"/>
            </a:sp3d>
          </a:bodyPr>
          <a:lstStyle/>
          <a:p>
            <a:r>
              <a:rPr lang="es-ES" b="1" dirty="0" smtClean="0">
                <a:effectLst>
                  <a:glow rad="228600">
                    <a:schemeClr val="accent4">
                      <a:satMod val="175000"/>
                      <a:alpha val="40000"/>
                    </a:schemeClr>
                  </a:glow>
                </a:effectLst>
              </a:rPr>
              <a:t>ESTUDIO</a:t>
            </a:r>
            <a:r>
              <a:rPr lang="es-ES" dirty="0" smtClean="0"/>
              <a:t> </a:t>
            </a:r>
            <a:r>
              <a:rPr lang="es-ES" b="1" dirty="0" smtClean="0">
                <a:effectLst>
                  <a:glow rad="228600">
                    <a:schemeClr val="accent4">
                      <a:satMod val="175000"/>
                      <a:alpha val="40000"/>
                    </a:schemeClr>
                  </a:glow>
                </a:effectLst>
              </a:rPr>
              <a:t>TECNICO</a:t>
            </a:r>
            <a:r>
              <a:rPr lang="es-ES" dirty="0" smtClean="0"/>
              <a:t> </a:t>
            </a:r>
            <a:r>
              <a:rPr lang="es-ES" sz="4000" b="1" dirty="0" smtClean="0">
                <a:effectLst>
                  <a:glow rad="228600">
                    <a:schemeClr val="accent4">
                      <a:satMod val="175000"/>
                      <a:alpha val="40000"/>
                    </a:schemeClr>
                  </a:glow>
                </a:effectLst>
              </a:rPr>
              <a:t>O</a:t>
            </a:r>
            <a:r>
              <a:rPr lang="es-ES" dirty="0" smtClean="0"/>
              <a:t> </a:t>
            </a:r>
            <a:r>
              <a:rPr lang="es-ES" b="1" dirty="0" smtClean="0">
                <a:effectLst>
                  <a:glow rad="228600">
                    <a:schemeClr val="accent4">
                      <a:satMod val="175000"/>
                      <a:alpha val="40000"/>
                    </a:schemeClr>
                  </a:glow>
                </a:effectLst>
              </a:rPr>
              <a:t>DE</a:t>
            </a:r>
            <a:r>
              <a:rPr lang="es-ES" dirty="0" smtClean="0"/>
              <a:t> </a:t>
            </a:r>
            <a:r>
              <a:rPr lang="es-ES" b="1" dirty="0" smtClean="0">
                <a:effectLst>
                  <a:glow rad="228600">
                    <a:schemeClr val="accent4">
                      <a:satMod val="175000"/>
                      <a:alpha val="40000"/>
                    </a:schemeClr>
                  </a:glow>
                </a:effectLst>
              </a:rPr>
              <a:t>INGENIERIA</a:t>
            </a:r>
            <a:endParaRPr lang="es-EC" u="sng" dirty="0">
              <a:effectLst>
                <a:glow rad="228600">
                  <a:schemeClr val="accent4">
                    <a:satMod val="175000"/>
                    <a:alpha val="40000"/>
                  </a:schemeClr>
                </a:glow>
              </a:effectLst>
            </a:endParaRPr>
          </a:p>
        </p:txBody>
      </p:sp>
      <p:sp>
        <p:nvSpPr>
          <p:cNvPr id="10" name="9 Rectángulo"/>
          <p:cNvSpPr/>
          <p:nvPr/>
        </p:nvSpPr>
        <p:spPr>
          <a:xfrm>
            <a:off x="1000102" y="1428736"/>
            <a:ext cx="7500991" cy="42862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b="1" i="1" dirty="0" smtClean="0"/>
              <a:t>Tamaño de las Instalaciones</a:t>
            </a:r>
            <a:endParaRPr lang="en-US" dirty="0"/>
          </a:p>
        </p:txBody>
      </p:sp>
      <p:pic>
        <p:nvPicPr>
          <p:cNvPr id="14950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 y="2"/>
            <a:ext cx="200025" cy="180975"/>
          </a:xfrm>
          <a:prstGeom prst="rect">
            <a:avLst/>
          </a:prstGeom>
          <a:noFill/>
        </p:spPr>
      </p:pic>
      <p:sp>
        <p:nvSpPr>
          <p:cNvPr id="8" name="7 Rectángulo"/>
          <p:cNvSpPr/>
          <p:nvPr/>
        </p:nvSpPr>
        <p:spPr>
          <a:xfrm>
            <a:off x="1000102" y="3500438"/>
            <a:ext cx="7500991" cy="42862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b="1" i="1" dirty="0" smtClean="0"/>
              <a:t>Evaluación del Tamaño</a:t>
            </a:r>
            <a:endParaRPr lang="en-US" i="1" dirty="0"/>
          </a:p>
        </p:txBody>
      </p:sp>
      <p:graphicFrame>
        <p:nvGraphicFramePr>
          <p:cNvPr id="12" name="11 Diagrama"/>
          <p:cNvGraphicFramePr/>
          <p:nvPr/>
        </p:nvGraphicFramePr>
        <p:xfrm>
          <a:off x="285720" y="4357694"/>
          <a:ext cx="6072230" cy="20717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12 Rectángulo"/>
          <p:cNvSpPr/>
          <p:nvPr/>
        </p:nvSpPr>
        <p:spPr>
          <a:xfrm>
            <a:off x="6500826" y="4214818"/>
            <a:ext cx="2428892" cy="250030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S" sz="1600" dirty="0" smtClean="0"/>
          </a:p>
          <a:p>
            <a:pPr algn="ctr"/>
            <a:r>
              <a:rPr lang="es-ES" sz="1600" dirty="0" smtClean="0"/>
              <a:t>Según el cálculo de cada una de las opciones, el tamaño adecuado para nuestro negocio es la </a:t>
            </a:r>
            <a:r>
              <a:rPr lang="es-ES" sz="1600" b="1" i="1" dirty="0" smtClean="0"/>
              <a:t>OPCIÓN C</a:t>
            </a:r>
            <a:r>
              <a:rPr lang="es-ES" sz="1600" i="1" dirty="0" smtClean="0"/>
              <a:t>, </a:t>
            </a:r>
            <a:r>
              <a:rPr lang="es-ES" sz="1600" dirty="0" smtClean="0"/>
              <a:t>con una tasa de descuento del 10% muestra el VAN más alto en comparación con las demás. </a:t>
            </a:r>
            <a:endParaRPr lang="en-US" sz="1600" dirty="0" smtClean="0"/>
          </a:p>
          <a:p>
            <a:pPr algn="ctr"/>
            <a:endParaRPr lang="en-US" sz="1600" dirty="0"/>
          </a:p>
        </p:txBody>
      </p:sp>
      <p:graphicFrame>
        <p:nvGraphicFramePr>
          <p:cNvPr id="9" name="8 Tabla"/>
          <p:cNvGraphicFramePr>
            <a:graphicFrameLocks noGrp="1"/>
          </p:cNvGraphicFramePr>
          <p:nvPr/>
        </p:nvGraphicFramePr>
        <p:xfrm>
          <a:off x="2214546" y="2071678"/>
          <a:ext cx="5277566" cy="1214448"/>
        </p:xfrm>
        <a:graphic>
          <a:graphicData uri="http://schemas.openxmlformats.org/drawingml/2006/table">
            <a:tbl>
              <a:tblPr/>
              <a:tblGrid>
                <a:gridCol w="1817440"/>
                <a:gridCol w="2009669"/>
                <a:gridCol w="1450457"/>
              </a:tblGrid>
              <a:tr h="303612">
                <a:tc>
                  <a:txBody>
                    <a:bodyPr/>
                    <a:lstStyle/>
                    <a:p>
                      <a:pPr algn="ctr">
                        <a:spcAft>
                          <a:spcPts val="0"/>
                        </a:spcAft>
                      </a:pPr>
                      <a:r>
                        <a:rPr lang="es-ES" sz="1400" b="1" dirty="0">
                          <a:solidFill>
                            <a:srgbClr val="000000"/>
                          </a:solidFill>
                          <a:latin typeface="Arial"/>
                          <a:ea typeface="Times New Roman"/>
                          <a:cs typeface="Times New Roman"/>
                        </a:rPr>
                        <a:t>Opción</a:t>
                      </a:r>
                      <a:endParaRPr lang="es-EC" sz="1400" dirty="0">
                        <a:latin typeface="Times New Roman"/>
                        <a:ea typeface="Times New Roman"/>
                        <a:cs typeface="Times New Roman"/>
                      </a:endParaRPr>
                    </a:p>
                  </a:txBody>
                  <a:tcPr marL="68580" marR="68580" marT="0" marB="0">
                    <a:lnL>
                      <a:noFill/>
                    </a:lnL>
                    <a:lnR>
                      <a:noFill/>
                    </a:lnR>
                    <a:lnT>
                      <a:noFill/>
                    </a:lnT>
                    <a:lnB w="12700" cap="flat" cmpd="sng" algn="ctr">
                      <a:solidFill>
                        <a:srgbClr val="FFFFFF"/>
                      </a:solidFill>
                      <a:prstDash val="solid"/>
                      <a:round/>
                      <a:headEnd type="none" w="med" len="med"/>
                      <a:tailEnd type="none" w="med" len="med"/>
                    </a:lnB>
                    <a:solidFill>
                      <a:srgbClr val="B8CCE4"/>
                    </a:solidFill>
                  </a:tcPr>
                </a:tc>
                <a:tc>
                  <a:txBody>
                    <a:bodyPr/>
                    <a:lstStyle/>
                    <a:p>
                      <a:pPr algn="ctr">
                        <a:spcAft>
                          <a:spcPts val="0"/>
                        </a:spcAft>
                      </a:pPr>
                      <a:r>
                        <a:rPr lang="es-ES" sz="1400" b="1">
                          <a:solidFill>
                            <a:srgbClr val="000000"/>
                          </a:solidFill>
                          <a:latin typeface="Arial"/>
                          <a:ea typeface="Times New Roman"/>
                          <a:cs typeface="Times New Roman"/>
                        </a:rPr>
                        <a:t>Tamaño</a:t>
                      </a:r>
                      <a:endParaRPr lang="es-EC" sz="1400">
                        <a:latin typeface="Times New Roman"/>
                        <a:ea typeface="Times New Roman"/>
                        <a:cs typeface="Times New Roman"/>
                      </a:endParaRPr>
                    </a:p>
                  </a:txBody>
                  <a:tcPr marL="68580" marR="68580" marT="0" marB="0">
                    <a:lnL>
                      <a:noFill/>
                    </a:lnL>
                    <a:lnR>
                      <a:noFill/>
                    </a:lnR>
                    <a:lnT>
                      <a:noFill/>
                    </a:lnT>
                    <a:lnB w="12700" cap="flat" cmpd="sng" algn="ctr">
                      <a:solidFill>
                        <a:srgbClr val="FFFFFF"/>
                      </a:solidFill>
                      <a:prstDash val="solid"/>
                      <a:round/>
                      <a:headEnd type="none" w="med" len="med"/>
                      <a:tailEnd type="none" w="med" len="med"/>
                    </a:lnB>
                    <a:solidFill>
                      <a:srgbClr val="B8CCE4"/>
                    </a:solidFill>
                  </a:tcPr>
                </a:tc>
                <a:tc>
                  <a:txBody>
                    <a:bodyPr/>
                    <a:lstStyle/>
                    <a:p>
                      <a:pPr algn="ctr">
                        <a:spcAft>
                          <a:spcPts val="0"/>
                        </a:spcAft>
                      </a:pPr>
                      <a:r>
                        <a:rPr lang="es-ES" sz="1400" b="1" dirty="0">
                          <a:solidFill>
                            <a:srgbClr val="000000"/>
                          </a:solidFill>
                          <a:latin typeface="Arial"/>
                          <a:ea typeface="Times New Roman"/>
                          <a:cs typeface="Times New Roman"/>
                        </a:rPr>
                        <a:t>Costo Total</a:t>
                      </a:r>
                      <a:endParaRPr lang="es-EC" sz="1400" dirty="0">
                        <a:latin typeface="Times New Roman"/>
                        <a:ea typeface="Times New Roman"/>
                        <a:cs typeface="Times New Roman"/>
                      </a:endParaRPr>
                    </a:p>
                  </a:txBody>
                  <a:tcPr marL="68580" marR="68580" marT="0" marB="0">
                    <a:lnL>
                      <a:noFill/>
                    </a:lnL>
                    <a:lnR>
                      <a:noFill/>
                    </a:lnR>
                    <a:lnT>
                      <a:noFill/>
                    </a:lnT>
                    <a:lnB w="12700" cap="flat" cmpd="sng" algn="ctr">
                      <a:solidFill>
                        <a:srgbClr val="FFFFFF"/>
                      </a:solidFill>
                      <a:prstDash val="solid"/>
                      <a:round/>
                      <a:headEnd type="none" w="med" len="med"/>
                      <a:tailEnd type="none" w="med" len="med"/>
                    </a:lnB>
                    <a:solidFill>
                      <a:srgbClr val="B8CCE4"/>
                    </a:solidFill>
                  </a:tcPr>
                </a:tc>
              </a:tr>
              <a:tr h="303612">
                <a:tc>
                  <a:txBody>
                    <a:bodyPr/>
                    <a:lstStyle/>
                    <a:p>
                      <a:pPr algn="ctr">
                        <a:spcAft>
                          <a:spcPts val="0"/>
                        </a:spcAft>
                      </a:pPr>
                      <a:r>
                        <a:rPr lang="es-ES" sz="1400" b="1">
                          <a:solidFill>
                            <a:srgbClr val="000000"/>
                          </a:solidFill>
                          <a:latin typeface="Arial"/>
                          <a:ea typeface="Times New Roman"/>
                          <a:cs typeface="Times New Roman"/>
                        </a:rPr>
                        <a:t>A</a:t>
                      </a:r>
                      <a:endParaRPr lang="es-EC" sz="1400">
                        <a:latin typeface="Times New Roman"/>
                        <a:ea typeface="Times New Roman"/>
                        <a:cs typeface="Times New Roman"/>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5F91"/>
                    </a:solidFill>
                  </a:tcPr>
                </a:tc>
                <a:tc>
                  <a:txBody>
                    <a:bodyPr/>
                    <a:lstStyle/>
                    <a:p>
                      <a:pPr algn="ctr">
                        <a:spcAft>
                          <a:spcPts val="0"/>
                        </a:spcAft>
                      </a:pPr>
                      <a:r>
                        <a:rPr lang="es-ES" sz="1400">
                          <a:solidFill>
                            <a:srgbClr val="000000"/>
                          </a:solidFill>
                          <a:latin typeface="Arial"/>
                          <a:ea typeface="Times New Roman"/>
                          <a:cs typeface="Times New Roman"/>
                        </a:rPr>
                        <a:t>200m2</a:t>
                      </a:r>
                      <a:endParaRPr lang="es-EC" sz="1400">
                        <a:latin typeface="Times New Roman"/>
                        <a:ea typeface="Times New Roman"/>
                        <a:cs typeface="Times New Roman"/>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spcAft>
                          <a:spcPts val="0"/>
                        </a:spcAft>
                      </a:pPr>
                      <a:r>
                        <a:rPr lang="es-ES" sz="1400" dirty="0">
                          <a:solidFill>
                            <a:srgbClr val="000000"/>
                          </a:solidFill>
                          <a:latin typeface="Arial"/>
                          <a:ea typeface="Times New Roman"/>
                          <a:cs typeface="Times New Roman"/>
                        </a:rPr>
                        <a:t>3.000</a:t>
                      </a:r>
                      <a:endParaRPr lang="es-EC" sz="1400" dirty="0">
                        <a:latin typeface="Times New Roman"/>
                        <a:ea typeface="Times New Roman"/>
                        <a:cs typeface="Times New Roman"/>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r h="303612">
                <a:tc>
                  <a:txBody>
                    <a:bodyPr/>
                    <a:lstStyle/>
                    <a:p>
                      <a:pPr algn="ctr">
                        <a:spcAft>
                          <a:spcPts val="0"/>
                        </a:spcAft>
                      </a:pPr>
                      <a:r>
                        <a:rPr lang="es-ES" sz="1400" b="1">
                          <a:solidFill>
                            <a:srgbClr val="000000"/>
                          </a:solidFill>
                          <a:latin typeface="Arial"/>
                          <a:ea typeface="Times New Roman"/>
                          <a:cs typeface="Times New Roman"/>
                        </a:rPr>
                        <a:t>B</a:t>
                      </a:r>
                      <a:endParaRPr lang="es-EC" sz="1400">
                        <a:latin typeface="Times New Roman"/>
                        <a:ea typeface="Times New Roman"/>
                        <a:cs typeface="Times New Roman"/>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5F91"/>
                    </a:solidFill>
                  </a:tcPr>
                </a:tc>
                <a:tc>
                  <a:txBody>
                    <a:bodyPr/>
                    <a:lstStyle/>
                    <a:p>
                      <a:pPr algn="ctr">
                        <a:spcAft>
                          <a:spcPts val="0"/>
                        </a:spcAft>
                      </a:pPr>
                      <a:r>
                        <a:rPr lang="es-ES" sz="1400">
                          <a:solidFill>
                            <a:srgbClr val="000000"/>
                          </a:solidFill>
                          <a:latin typeface="Arial"/>
                          <a:ea typeface="Times New Roman"/>
                          <a:cs typeface="Times New Roman"/>
                        </a:rPr>
                        <a:t>300m2</a:t>
                      </a:r>
                      <a:endParaRPr lang="es-EC" sz="1400">
                        <a:latin typeface="Times New Roman"/>
                        <a:ea typeface="Times New Roman"/>
                        <a:cs typeface="Times New Roman"/>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lgn="ctr">
                        <a:spcAft>
                          <a:spcPts val="0"/>
                        </a:spcAft>
                      </a:pPr>
                      <a:r>
                        <a:rPr lang="es-ES" sz="1400">
                          <a:solidFill>
                            <a:srgbClr val="000000"/>
                          </a:solidFill>
                          <a:latin typeface="Arial"/>
                          <a:ea typeface="Times New Roman"/>
                          <a:cs typeface="Times New Roman"/>
                        </a:rPr>
                        <a:t>4.000</a:t>
                      </a:r>
                      <a:endParaRPr lang="es-EC" sz="1400">
                        <a:latin typeface="Times New Roman"/>
                        <a:ea typeface="Times New Roman"/>
                        <a:cs typeface="Times New Roman"/>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r>
              <a:tr h="303612">
                <a:tc>
                  <a:txBody>
                    <a:bodyPr/>
                    <a:lstStyle/>
                    <a:p>
                      <a:pPr algn="ctr">
                        <a:spcAft>
                          <a:spcPts val="0"/>
                        </a:spcAft>
                      </a:pPr>
                      <a:r>
                        <a:rPr lang="es-ES" sz="1400" b="1">
                          <a:solidFill>
                            <a:srgbClr val="000000"/>
                          </a:solidFill>
                          <a:latin typeface="Arial"/>
                          <a:ea typeface="Times New Roman"/>
                          <a:cs typeface="Times New Roman"/>
                        </a:rPr>
                        <a:t>C</a:t>
                      </a:r>
                      <a:endParaRPr lang="es-EC" sz="1400">
                        <a:latin typeface="Times New Roman"/>
                        <a:ea typeface="Times New Roman"/>
                        <a:cs typeface="Times New Roman"/>
                      </a:endParaRPr>
                    </a:p>
                  </a:txBody>
                  <a:tcPr marL="68580" marR="68580" marT="0" marB="0">
                    <a:lnL>
                      <a:noFill/>
                    </a:lnL>
                    <a:lnR>
                      <a:noFill/>
                    </a:lnR>
                    <a:lnT w="12700" cap="flat" cmpd="sng" algn="ctr">
                      <a:solidFill>
                        <a:srgbClr val="FFFFFF"/>
                      </a:solidFill>
                      <a:prstDash val="solid"/>
                      <a:round/>
                      <a:headEnd type="none" w="med" len="med"/>
                      <a:tailEnd type="none" w="med" len="med"/>
                    </a:lnT>
                    <a:lnB>
                      <a:noFill/>
                    </a:lnB>
                    <a:solidFill>
                      <a:srgbClr val="365F91"/>
                    </a:solidFill>
                  </a:tcPr>
                </a:tc>
                <a:tc>
                  <a:txBody>
                    <a:bodyPr/>
                    <a:lstStyle/>
                    <a:p>
                      <a:pPr algn="ctr">
                        <a:spcAft>
                          <a:spcPts val="0"/>
                        </a:spcAft>
                      </a:pPr>
                      <a:r>
                        <a:rPr lang="es-ES" sz="1400">
                          <a:solidFill>
                            <a:srgbClr val="000000"/>
                          </a:solidFill>
                          <a:latin typeface="Arial"/>
                          <a:ea typeface="Times New Roman"/>
                          <a:cs typeface="Times New Roman"/>
                        </a:rPr>
                        <a:t>400m2</a:t>
                      </a:r>
                      <a:endParaRPr lang="es-EC" sz="1400">
                        <a:latin typeface="Times New Roman"/>
                        <a:ea typeface="Times New Roman"/>
                        <a:cs typeface="Times New Roman"/>
                      </a:endParaRPr>
                    </a:p>
                  </a:txBody>
                  <a:tcPr marL="68580" marR="68580" marT="0" marB="0">
                    <a:lnL>
                      <a:noFill/>
                    </a:lnL>
                    <a:lnR>
                      <a:noFill/>
                    </a:lnR>
                    <a:lnT w="12700" cap="flat" cmpd="sng" algn="ctr">
                      <a:solidFill>
                        <a:srgbClr val="FFFFFF"/>
                      </a:solidFill>
                      <a:prstDash val="solid"/>
                      <a:round/>
                      <a:headEnd type="none" w="med" len="med"/>
                      <a:tailEnd type="none" w="med" len="med"/>
                    </a:lnT>
                    <a:lnB>
                      <a:noFill/>
                    </a:lnB>
                    <a:solidFill>
                      <a:srgbClr val="A7BFDE"/>
                    </a:solidFill>
                  </a:tcPr>
                </a:tc>
                <a:tc>
                  <a:txBody>
                    <a:bodyPr/>
                    <a:lstStyle/>
                    <a:p>
                      <a:pPr algn="ctr">
                        <a:spcAft>
                          <a:spcPts val="0"/>
                        </a:spcAft>
                      </a:pPr>
                      <a:r>
                        <a:rPr lang="es-ES" sz="1400" dirty="0">
                          <a:solidFill>
                            <a:srgbClr val="000000"/>
                          </a:solidFill>
                          <a:latin typeface="Arial"/>
                          <a:ea typeface="Times New Roman"/>
                          <a:cs typeface="Times New Roman"/>
                        </a:rPr>
                        <a:t>5.350</a:t>
                      </a:r>
                      <a:endParaRPr lang="es-EC" sz="1400" dirty="0">
                        <a:latin typeface="Times New Roman"/>
                        <a:ea typeface="Times New Roman"/>
                        <a:cs typeface="Times New Roman"/>
                      </a:endParaRPr>
                    </a:p>
                  </a:txBody>
                  <a:tcPr marL="68580" marR="68580" marT="0" marB="0">
                    <a:lnL>
                      <a:noFill/>
                    </a:lnL>
                    <a:lnR>
                      <a:noFill/>
                    </a:lnR>
                    <a:lnT w="12700" cap="flat" cmpd="sng" algn="ctr">
                      <a:solidFill>
                        <a:srgbClr val="FFFFFF"/>
                      </a:solidFill>
                      <a:prstDash val="solid"/>
                      <a:round/>
                      <a:headEnd type="none" w="med" len="med"/>
                      <a:tailEnd type="none" w="med" len="med"/>
                    </a:lnT>
                    <a:lnB>
                      <a:noFill/>
                    </a:lnB>
                    <a:solidFill>
                      <a:srgbClr val="A7BFDE"/>
                    </a:solidFill>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785786" y="1285860"/>
            <a:ext cx="7500991" cy="42862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b="1" dirty="0" smtClean="0"/>
              <a:t>Plano de Distribución de la Planta</a:t>
            </a:r>
            <a:endParaRPr lang="en-US" dirty="0"/>
          </a:p>
        </p:txBody>
      </p:sp>
      <p:pic>
        <p:nvPicPr>
          <p:cNvPr id="14950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 y="2"/>
            <a:ext cx="200025" cy="180975"/>
          </a:xfrm>
          <a:prstGeom prst="rect">
            <a:avLst/>
          </a:prstGeom>
          <a:noFill/>
        </p:spPr>
      </p:pic>
      <p:sp>
        <p:nvSpPr>
          <p:cNvPr id="4" name="1 Título"/>
          <p:cNvSpPr>
            <a:spLocks noGrp="1"/>
          </p:cNvSpPr>
          <p:nvPr>
            <p:ph type="title"/>
          </p:nvPr>
        </p:nvSpPr>
        <p:spPr>
          <a:xfrm>
            <a:off x="457200" y="214290"/>
            <a:ext cx="8229600" cy="1143000"/>
          </a:xfrm>
        </p:spPr>
        <p:txBody>
          <a:bodyPr vert="horz">
            <a:normAutofit fontScale="90000"/>
            <a:scene3d>
              <a:camera prst="orthographicFront"/>
              <a:lightRig rig="threePt" dir="t">
                <a:rot lat="0" lon="0" rev="4800000"/>
              </a:lightRig>
            </a:scene3d>
            <a:sp3d extrusionH="57150" prstMaterial="matte">
              <a:bevelT w="50800" h="10160" prst="artDeco"/>
            </a:sp3d>
          </a:bodyPr>
          <a:lstStyle/>
          <a:p>
            <a:r>
              <a:rPr lang="es-ES" b="1" dirty="0" smtClean="0">
                <a:effectLst>
                  <a:glow rad="228600">
                    <a:schemeClr val="accent4">
                      <a:satMod val="175000"/>
                      <a:alpha val="40000"/>
                    </a:schemeClr>
                  </a:glow>
                </a:effectLst>
              </a:rPr>
              <a:t>ESTUDIO</a:t>
            </a:r>
            <a:r>
              <a:rPr lang="es-ES" dirty="0" smtClean="0"/>
              <a:t> </a:t>
            </a:r>
            <a:r>
              <a:rPr lang="es-ES" b="1" dirty="0" smtClean="0">
                <a:effectLst>
                  <a:glow rad="228600">
                    <a:schemeClr val="accent4">
                      <a:satMod val="175000"/>
                      <a:alpha val="40000"/>
                    </a:schemeClr>
                  </a:glow>
                </a:effectLst>
              </a:rPr>
              <a:t>TECNICO</a:t>
            </a:r>
            <a:r>
              <a:rPr lang="es-ES" dirty="0" smtClean="0"/>
              <a:t> </a:t>
            </a:r>
            <a:r>
              <a:rPr lang="es-ES" sz="4000" b="1" dirty="0" smtClean="0">
                <a:effectLst>
                  <a:glow rad="228600">
                    <a:schemeClr val="accent4">
                      <a:satMod val="175000"/>
                      <a:alpha val="40000"/>
                    </a:schemeClr>
                  </a:glow>
                </a:effectLst>
              </a:rPr>
              <a:t>O</a:t>
            </a:r>
            <a:r>
              <a:rPr lang="es-ES" dirty="0" smtClean="0"/>
              <a:t> </a:t>
            </a:r>
            <a:r>
              <a:rPr lang="es-ES" b="1" dirty="0" smtClean="0">
                <a:effectLst>
                  <a:glow rad="228600">
                    <a:schemeClr val="accent4">
                      <a:satMod val="175000"/>
                      <a:alpha val="40000"/>
                    </a:schemeClr>
                  </a:glow>
                </a:effectLst>
              </a:rPr>
              <a:t>DE</a:t>
            </a:r>
            <a:r>
              <a:rPr lang="es-ES" dirty="0" smtClean="0"/>
              <a:t> </a:t>
            </a:r>
            <a:r>
              <a:rPr lang="es-ES" b="1" dirty="0" smtClean="0">
                <a:effectLst>
                  <a:glow rad="228600">
                    <a:schemeClr val="accent4">
                      <a:satMod val="175000"/>
                      <a:alpha val="40000"/>
                    </a:schemeClr>
                  </a:glow>
                </a:effectLst>
              </a:rPr>
              <a:t>INGENIERIA</a:t>
            </a:r>
            <a:endParaRPr lang="es-EC" u="sng" dirty="0">
              <a:effectLst>
                <a:glow rad="228600">
                  <a:schemeClr val="accent4">
                    <a:satMod val="175000"/>
                    <a:alpha val="40000"/>
                  </a:schemeClr>
                </a:glow>
              </a:effectLst>
            </a:endParaRPr>
          </a:p>
        </p:txBody>
      </p:sp>
      <p:pic>
        <p:nvPicPr>
          <p:cNvPr id="154625" name="Picture 1"/>
          <p:cNvPicPr>
            <a:picLocks noChangeAspect="1" noChangeArrowheads="1"/>
          </p:cNvPicPr>
          <p:nvPr/>
        </p:nvPicPr>
        <p:blipFill>
          <a:blip r:embed="rId3" cstate="print"/>
          <a:srcRect/>
          <a:stretch>
            <a:fillRect/>
          </a:stretch>
        </p:blipFill>
        <p:spPr bwMode="auto">
          <a:xfrm>
            <a:off x="928662" y="1785926"/>
            <a:ext cx="7286676" cy="48577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nvPr>
        </p:nvGraphicFramePr>
        <p:xfrm>
          <a:off x="-1000164" y="1500174"/>
          <a:ext cx="8229600" cy="5072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Rectángulo"/>
          <p:cNvSpPr/>
          <p:nvPr/>
        </p:nvSpPr>
        <p:spPr>
          <a:xfrm>
            <a:off x="1571605" y="435098"/>
            <a:ext cx="6215107" cy="707886"/>
          </a:xfrm>
          <a:prstGeom prst="rect">
            <a:avLst/>
          </a:prstGeom>
          <a:noFill/>
        </p:spPr>
        <p:txBody>
          <a:bodyPr wrap="square" lIns="91440" tIns="45720" rIns="91440" bIns="45720">
            <a:spAutoFit/>
          </a:bodyPr>
          <a:lstStyle/>
          <a:p>
            <a:pPr algn="ctr"/>
            <a:r>
              <a:rPr lang="es-ES" sz="4000" b="1" dirty="0" smtClean="0">
                <a:effectLst>
                  <a:glow rad="228600">
                    <a:schemeClr val="accent4">
                      <a:satMod val="175000"/>
                      <a:alpha val="40000"/>
                    </a:schemeClr>
                  </a:glow>
                </a:effectLst>
                <a:latin typeface="+mj-lt"/>
                <a:ea typeface="+mj-ea"/>
                <a:cs typeface="+mj-cs"/>
              </a:rPr>
              <a:t>ZARUCAFE</a:t>
            </a:r>
            <a:endParaRPr lang="es-ES" sz="4000" b="1" dirty="0">
              <a:effectLst>
                <a:glow rad="228600">
                  <a:schemeClr val="accent4">
                    <a:satMod val="175000"/>
                    <a:alpha val="40000"/>
                  </a:schemeClr>
                </a:glow>
              </a:effectLst>
              <a:latin typeface="+mj-lt"/>
              <a:ea typeface="+mj-ea"/>
              <a:cs typeface="+mj-cs"/>
            </a:endParaRPr>
          </a:p>
        </p:txBody>
      </p:sp>
      <p:pic>
        <p:nvPicPr>
          <p:cNvPr id="151555" name="Picture 3"/>
          <p:cNvPicPr>
            <a:picLocks noChangeAspect="1" noChangeArrowheads="1"/>
          </p:cNvPicPr>
          <p:nvPr/>
        </p:nvPicPr>
        <p:blipFill>
          <a:blip r:embed="rId7" cstate="print"/>
          <a:srcRect/>
          <a:stretch>
            <a:fillRect/>
          </a:stretch>
        </p:blipFill>
        <p:spPr bwMode="auto">
          <a:xfrm>
            <a:off x="6286512" y="2714620"/>
            <a:ext cx="2462863" cy="2177250"/>
          </a:xfrm>
          <a:prstGeom prst="rect">
            <a:avLst/>
          </a:prstGeom>
          <a:noFill/>
          <a:ln w="9525">
            <a:noFill/>
            <a:miter lim="800000"/>
            <a:headEnd/>
            <a:tailEnd/>
          </a:ln>
          <a:effectLst/>
        </p:spPr>
      </p:pic>
      <p:pic>
        <p:nvPicPr>
          <p:cNvPr id="9" name="Picture 1" descr="logo kary 1"/>
          <p:cNvPicPr>
            <a:picLocks noChangeAspect="1" noChangeArrowheads="1"/>
          </p:cNvPicPr>
          <p:nvPr/>
        </p:nvPicPr>
        <p:blipFill>
          <a:blip r:embed="rId8" cstate="print"/>
          <a:srcRect l="10959" t="16418" r="10503" b="11443"/>
          <a:stretch>
            <a:fillRect/>
          </a:stretch>
        </p:blipFill>
        <p:spPr bwMode="auto">
          <a:xfrm>
            <a:off x="0" y="0"/>
            <a:ext cx="1058121" cy="9286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571474" y="435098"/>
            <a:ext cx="8072495" cy="707886"/>
          </a:xfrm>
          <a:prstGeom prst="rect">
            <a:avLst/>
          </a:prstGeom>
          <a:noFill/>
        </p:spPr>
        <p:txBody>
          <a:bodyPr wrap="square" lIns="91440" tIns="45720" rIns="91440" bIns="45720">
            <a:spAutoFit/>
          </a:bodyPr>
          <a:lstStyle/>
          <a:p>
            <a:pPr algn="ctr"/>
            <a:r>
              <a:rPr lang="es-ES" sz="4000" b="1" dirty="0" smtClean="0">
                <a:effectLst>
                  <a:glow rad="228600">
                    <a:schemeClr val="accent4">
                      <a:satMod val="175000"/>
                      <a:alpha val="40000"/>
                    </a:schemeClr>
                  </a:glow>
                </a:effectLst>
                <a:latin typeface="+mj-lt"/>
                <a:ea typeface="+mj-ea"/>
                <a:cs typeface="+mj-cs"/>
              </a:rPr>
              <a:t>ORGANIGRAMA</a:t>
            </a:r>
            <a:endParaRPr lang="es-ES" sz="4000" b="1" dirty="0">
              <a:effectLst>
                <a:glow rad="228600">
                  <a:schemeClr val="accent4">
                    <a:satMod val="175000"/>
                    <a:alpha val="40000"/>
                  </a:schemeClr>
                </a:glow>
              </a:effectLst>
              <a:latin typeface="+mj-lt"/>
              <a:ea typeface="+mj-ea"/>
              <a:cs typeface="+mj-cs"/>
            </a:endParaRPr>
          </a:p>
        </p:txBody>
      </p:sp>
      <p:pic>
        <p:nvPicPr>
          <p:cNvPr id="152578" name="Diagrama 1"/>
          <p:cNvPicPr>
            <a:picLocks noChangeArrowheads="1"/>
          </p:cNvPicPr>
          <p:nvPr/>
        </p:nvPicPr>
        <p:blipFill>
          <a:blip r:embed="rId2" cstate="print"/>
          <a:srcRect t="-1733" b="-1987"/>
          <a:stretch>
            <a:fillRect/>
          </a:stretch>
        </p:blipFill>
        <p:spPr bwMode="auto">
          <a:xfrm>
            <a:off x="500034" y="1428736"/>
            <a:ext cx="6143668" cy="3571900"/>
          </a:xfrm>
          <a:prstGeom prst="rect">
            <a:avLst/>
          </a:prstGeom>
          <a:noFill/>
          <a:ln w="9525">
            <a:noFill/>
            <a:miter lim="800000"/>
            <a:headEnd/>
            <a:tailEnd/>
          </a:ln>
        </p:spPr>
      </p:pic>
      <p:cxnSp>
        <p:nvCxnSpPr>
          <p:cNvPr id="8" name="7 Conector recto"/>
          <p:cNvCxnSpPr/>
          <p:nvPr/>
        </p:nvCxnSpPr>
        <p:spPr>
          <a:xfrm rot="5400000">
            <a:off x="5572132" y="5072074"/>
            <a:ext cx="285752"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0" name="9 Conector recto"/>
          <p:cNvCxnSpPr/>
          <p:nvPr/>
        </p:nvCxnSpPr>
        <p:spPr>
          <a:xfrm>
            <a:off x="5286380" y="5214950"/>
            <a:ext cx="2786082"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2" name="11 Conector recto"/>
          <p:cNvCxnSpPr/>
          <p:nvPr/>
        </p:nvCxnSpPr>
        <p:spPr>
          <a:xfrm rot="5400000">
            <a:off x="5107785" y="5393545"/>
            <a:ext cx="35719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4" name="13 Conector recto"/>
          <p:cNvCxnSpPr/>
          <p:nvPr/>
        </p:nvCxnSpPr>
        <p:spPr>
          <a:xfrm rot="5400000">
            <a:off x="7893866" y="5393545"/>
            <a:ext cx="357190" cy="0"/>
          </a:xfrm>
          <a:prstGeom prst="line">
            <a:avLst/>
          </a:prstGeom>
        </p:spPr>
        <p:style>
          <a:lnRef idx="1">
            <a:schemeClr val="accent2"/>
          </a:lnRef>
          <a:fillRef idx="0">
            <a:schemeClr val="accent2"/>
          </a:fillRef>
          <a:effectRef idx="0">
            <a:schemeClr val="accent2"/>
          </a:effectRef>
          <a:fontRef idx="minor">
            <a:schemeClr val="tx1"/>
          </a:fontRef>
        </p:style>
      </p:cxnSp>
      <p:sp>
        <p:nvSpPr>
          <p:cNvPr id="15" name="14 Rectángulo"/>
          <p:cNvSpPr/>
          <p:nvPr/>
        </p:nvSpPr>
        <p:spPr>
          <a:xfrm>
            <a:off x="4643438" y="5572140"/>
            <a:ext cx="1643074" cy="71438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EC" sz="1600" b="1" dirty="0" smtClean="0"/>
              <a:t>Empacador</a:t>
            </a:r>
            <a:r>
              <a:rPr lang="es-EC" dirty="0" smtClean="0"/>
              <a:t> </a:t>
            </a:r>
            <a:endParaRPr lang="en-US" dirty="0"/>
          </a:p>
        </p:txBody>
      </p:sp>
      <p:sp>
        <p:nvSpPr>
          <p:cNvPr id="18" name="17 Rectángulo"/>
          <p:cNvSpPr/>
          <p:nvPr/>
        </p:nvSpPr>
        <p:spPr>
          <a:xfrm>
            <a:off x="7215206" y="5572140"/>
            <a:ext cx="1643074" cy="71438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EC" sz="1600" b="1" dirty="0" smtClean="0"/>
              <a:t>Conductor</a:t>
            </a:r>
            <a:r>
              <a:rPr lang="es-EC" dirty="0" smtClean="0"/>
              <a:t> </a:t>
            </a:r>
            <a:endParaRPr lang="en-US" dirty="0"/>
          </a:p>
        </p:txBody>
      </p:sp>
      <p:pic>
        <p:nvPicPr>
          <p:cNvPr id="19" name="Picture 1" descr="logo kary 1"/>
          <p:cNvPicPr>
            <a:picLocks noChangeAspect="1" noChangeArrowheads="1"/>
          </p:cNvPicPr>
          <p:nvPr/>
        </p:nvPicPr>
        <p:blipFill>
          <a:blip r:embed="rId3" cstate="print"/>
          <a:srcRect l="10959" t="16418" r="10503" b="11443"/>
          <a:stretch>
            <a:fillRect/>
          </a:stretch>
        </p:blipFill>
        <p:spPr bwMode="auto">
          <a:xfrm>
            <a:off x="0" y="5929330"/>
            <a:ext cx="1058121" cy="9286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extLst>
              <p:ext uri="{D42A27DB-BD31-4B8C-83A1-F6EECF244321}">
                <p14:modId xmlns:p14="http://schemas.microsoft.com/office/powerpoint/2010/main" val="1835845037"/>
              </p:ext>
            </p:extLst>
          </p:nvPr>
        </p:nvGraphicFramePr>
        <p:xfrm>
          <a:off x="357159" y="1095616"/>
          <a:ext cx="8501123" cy="46256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571474" y="118954"/>
            <a:ext cx="8072495" cy="861774"/>
          </a:xfrm>
          <a:prstGeom prst="rect">
            <a:avLst/>
          </a:prstGeom>
          <a:noFill/>
        </p:spPr>
        <p:txBody>
          <a:bodyPr wrap="square" lIns="91440" tIns="45720" rIns="91440" bIns="45720">
            <a:spAutoFit/>
          </a:bodyPr>
          <a:lstStyle/>
          <a:p>
            <a:pPr algn="ctr"/>
            <a:r>
              <a:rPr lang="es-ES" sz="4800" b="1" dirty="0" smtClean="0">
                <a:effectLst>
                  <a:glow rad="228600">
                    <a:schemeClr val="accent4">
                      <a:satMod val="175000"/>
                      <a:alpha val="40000"/>
                    </a:schemeClr>
                  </a:glow>
                </a:effectLst>
              </a:rPr>
              <a:t>OBJETIVOS</a:t>
            </a:r>
            <a:r>
              <a:rPr lang="es-ES" sz="4800" b="1" dirty="0" smtClean="0"/>
              <a:t> </a:t>
            </a:r>
            <a:r>
              <a:rPr lang="es-ES" sz="4800" b="1" dirty="0" smtClean="0">
                <a:effectLst>
                  <a:glow rad="228600">
                    <a:schemeClr val="accent4">
                      <a:satMod val="175000"/>
                      <a:alpha val="40000"/>
                    </a:schemeClr>
                  </a:glow>
                </a:effectLst>
              </a:rPr>
              <a:t>GENERALES</a:t>
            </a:r>
            <a:endParaRPr lang="es-ES" sz="4800" b="1" dirty="0">
              <a:effectLst>
                <a:glow rad="228600">
                  <a:schemeClr val="accent4">
                    <a:satMod val="175000"/>
                    <a:alpha val="40000"/>
                  </a:schemeClr>
                </a:glow>
              </a:effectLst>
            </a:endParaRPr>
          </a:p>
        </p:txBody>
      </p:sp>
      <p:pic>
        <p:nvPicPr>
          <p:cNvPr id="8" name="Picture 1" descr="logo kary 1"/>
          <p:cNvPicPr>
            <a:picLocks noChangeAspect="1" noChangeArrowheads="1"/>
          </p:cNvPicPr>
          <p:nvPr/>
        </p:nvPicPr>
        <p:blipFill>
          <a:blip r:embed="rId7" cstate="print"/>
          <a:srcRect l="10959" t="16418" r="10503" b="11443"/>
          <a:stretch>
            <a:fillRect/>
          </a:stretch>
        </p:blipFill>
        <p:spPr bwMode="auto">
          <a:xfrm>
            <a:off x="8085878" y="5929330"/>
            <a:ext cx="1058121" cy="9286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p:txBody>
          <a:bodyPr vert="horz">
            <a:normAutofit/>
            <a:scene3d>
              <a:camera prst="orthographicFront"/>
              <a:lightRig rig="threePt" dir="t">
                <a:rot lat="0" lon="0" rev="4800000"/>
              </a:lightRig>
            </a:scene3d>
            <a:sp3d extrusionH="57150" prstMaterial="matte">
              <a:bevelT w="50800" h="10160" prst="artDeco"/>
            </a:sp3d>
          </a:bodyPr>
          <a:lstStyle/>
          <a:p>
            <a:pPr algn="ctr"/>
            <a:r>
              <a:rPr lang="es-EC" sz="4000" b="1" dirty="0" smtClean="0">
                <a:effectLst>
                  <a:glow rad="228600">
                    <a:schemeClr val="accent4">
                      <a:satMod val="175000"/>
                      <a:alpha val="40000"/>
                    </a:schemeClr>
                  </a:glow>
                </a:effectLst>
              </a:rPr>
              <a:t>ESTUDIO</a:t>
            </a:r>
            <a:r>
              <a:rPr lang="es-EC" dirty="0" smtClean="0">
                <a:effectLst>
                  <a:glow rad="228600">
                    <a:schemeClr val="accent4">
                      <a:satMod val="175000"/>
                      <a:alpha val="40000"/>
                    </a:schemeClr>
                  </a:glow>
                </a:effectLst>
              </a:rPr>
              <a:t> </a:t>
            </a:r>
            <a:r>
              <a:rPr lang="es-EC" sz="4000" b="1" dirty="0" smtClean="0">
                <a:effectLst>
                  <a:glow rad="228600">
                    <a:schemeClr val="accent4">
                      <a:satMod val="175000"/>
                      <a:alpha val="40000"/>
                    </a:schemeClr>
                  </a:glow>
                </a:effectLst>
              </a:rPr>
              <a:t>FINANCIERO</a:t>
            </a:r>
            <a:endParaRPr lang="es-EC" sz="4000" b="1" dirty="0">
              <a:effectLst>
                <a:glow rad="228600">
                  <a:schemeClr val="accent4">
                    <a:satMod val="175000"/>
                    <a:alpha val="40000"/>
                  </a:schemeClr>
                </a:glow>
              </a:effectLst>
            </a:endParaRPr>
          </a:p>
        </p:txBody>
      </p:sp>
      <p:graphicFrame>
        <p:nvGraphicFramePr>
          <p:cNvPr id="7" name="6 Diagrama"/>
          <p:cNvGraphicFramePr/>
          <p:nvPr/>
        </p:nvGraphicFramePr>
        <p:xfrm>
          <a:off x="642910" y="1357298"/>
          <a:ext cx="8001056" cy="44291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1" descr="logo kary 1"/>
          <p:cNvPicPr>
            <a:picLocks noChangeAspect="1" noChangeArrowheads="1"/>
          </p:cNvPicPr>
          <p:nvPr/>
        </p:nvPicPr>
        <p:blipFill>
          <a:blip r:embed="rId7" cstate="print"/>
          <a:srcRect l="10959" t="16418" r="10503" b="11443"/>
          <a:stretch>
            <a:fillRect/>
          </a:stretch>
        </p:blipFill>
        <p:spPr bwMode="auto">
          <a:xfrm>
            <a:off x="0" y="5929330"/>
            <a:ext cx="1058121" cy="9286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70000" lnSpcReduction="20000"/>
          </a:bodyPr>
          <a:lstStyle/>
          <a:p>
            <a:r>
              <a:rPr lang="es-EC" u="sng" dirty="0" smtClean="0">
                <a:effectLst>
                  <a:outerShdw blurRad="38100" dist="38100" dir="2700000" algn="tl">
                    <a:srgbClr val="000000">
                      <a:alpha val="43137"/>
                    </a:srgbClr>
                  </a:outerShdw>
                </a:effectLst>
              </a:rPr>
              <a:t>COSTOS VARIABLES:</a:t>
            </a:r>
          </a:p>
          <a:p>
            <a:pPr>
              <a:buNone/>
            </a:pPr>
            <a:endParaRPr lang="es-EC" u="sng" dirty="0" smtClean="0">
              <a:effectLst>
                <a:outerShdw blurRad="38100" dist="38100" dir="2700000" algn="tl">
                  <a:srgbClr val="000000">
                    <a:alpha val="43137"/>
                  </a:srgbClr>
                </a:outerShdw>
              </a:effectLst>
            </a:endParaRPr>
          </a:p>
          <a:p>
            <a:pPr lvl="1" algn="just"/>
            <a:r>
              <a:rPr lang="es-EC" b="1" dirty="0" smtClean="0"/>
              <a:t>Costo de venta unitario:</a:t>
            </a:r>
            <a:r>
              <a:rPr lang="es-EC" dirty="0" smtClean="0"/>
              <a:t> es el costo de hacer una caja con bolsitas de café es de $1.52.</a:t>
            </a:r>
            <a:endParaRPr lang="en-US" dirty="0" smtClean="0"/>
          </a:p>
          <a:p>
            <a:pPr lvl="1" algn="just"/>
            <a:r>
              <a:rPr lang="es-EC" b="1" dirty="0" smtClean="0"/>
              <a:t>Papel filtro:</a:t>
            </a:r>
            <a:r>
              <a:rPr lang="es-EC" dirty="0" smtClean="0"/>
              <a:t> El costo del papel filtro es de $12.50 un kilo, en un kilo podemos producir 1200 bolsitas dando como resultado de $0.01 por bolsita producida.</a:t>
            </a:r>
            <a:endParaRPr lang="en-US" dirty="0" smtClean="0"/>
          </a:p>
          <a:p>
            <a:pPr lvl="1" algn="just"/>
            <a:r>
              <a:rPr lang="es-EC" b="1" dirty="0" smtClean="0"/>
              <a:t>Hilo: </a:t>
            </a:r>
            <a:r>
              <a:rPr lang="es-EC" dirty="0" smtClean="0"/>
              <a:t>Un tubo de hilo cuesta $1 los 90 metros, por lo tanto el costo del hilo por bolsita producida sería de $0.002 .</a:t>
            </a:r>
            <a:endParaRPr lang="en-US" dirty="0" smtClean="0"/>
          </a:p>
          <a:p>
            <a:pPr lvl="1" algn="just"/>
            <a:r>
              <a:rPr lang="es-EC" b="1" dirty="0" smtClean="0"/>
              <a:t>Etiqueta y Envoltura plástica:</a:t>
            </a:r>
            <a:r>
              <a:rPr lang="es-EC" dirty="0" smtClean="0"/>
              <a:t> El costo de la etiqueta es de $0.022, este es el valor de la etiqueta que obtendrá cada bolsita producida.</a:t>
            </a:r>
            <a:endParaRPr lang="en-US" dirty="0" smtClean="0"/>
          </a:p>
          <a:p>
            <a:pPr lvl="1" algn="just"/>
            <a:r>
              <a:rPr lang="es-EC" b="1" dirty="0" smtClean="0"/>
              <a:t>Café: </a:t>
            </a:r>
            <a:r>
              <a:rPr lang="es-EC" dirty="0" smtClean="0"/>
              <a:t>El costo del café es de $2.70 la libra, con una libra de café podemos obtener 82 bolsitas de café, cada una contiene 5.5g y su costo por unidad es de $0.03</a:t>
            </a:r>
            <a:endParaRPr lang="en-US" dirty="0" smtClean="0"/>
          </a:p>
          <a:p>
            <a:pPr lvl="1" algn="just"/>
            <a:r>
              <a:rPr lang="es-EC" b="1" dirty="0" smtClean="0"/>
              <a:t>Caja de cartón: </a:t>
            </a:r>
            <a:r>
              <a:rPr lang="es-EC" dirty="0" smtClean="0"/>
              <a:t>El costo de la caja de cartón por bolsita producida es de $0.22</a:t>
            </a:r>
            <a:endParaRPr lang="en-US" dirty="0" smtClean="0"/>
          </a:p>
          <a:p>
            <a:endParaRPr lang="es-EC" u="sng" dirty="0">
              <a:effectLst>
                <a:outerShdw blurRad="38100" dist="38100" dir="2700000" algn="tl">
                  <a:srgbClr val="000000">
                    <a:alpha val="43137"/>
                  </a:srgbClr>
                </a:outerShdw>
              </a:effectLst>
            </a:endParaRPr>
          </a:p>
        </p:txBody>
      </p:sp>
      <p:sp>
        <p:nvSpPr>
          <p:cNvPr id="8" name="1 Título"/>
          <p:cNvSpPr txBox="1">
            <a:spLocks/>
          </p:cNvSpPr>
          <p:nvPr/>
        </p:nvSpPr>
        <p:spPr>
          <a:xfrm>
            <a:off x="609600" y="427038"/>
            <a:ext cx="8229600" cy="1143000"/>
          </a:xfrm>
          <a:prstGeom prst="rect">
            <a:avLst/>
          </a:prstGeom>
        </p:spPr>
        <p:txBody>
          <a:bodyPr vert="horz" lIns="91440" tIns="45720" rIns="91440" bIns="45720" rtlCol="0" anchor="ctr">
            <a:normAutofit/>
            <a:scene3d>
              <a:camera prst="orthographicFront"/>
              <a:lightRig rig="threePt" dir="t">
                <a:rot lat="0" lon="0" rev="4800000"/>
              </a:lightRig>
            </a:scene3d>
            <a:sp3d extrusionH="57150" prstMaterial="matte">
              <a:bevelT w="50800" h="10160" prst="artDeco"/>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4000" b="1" i="0" u="none" strike="noStrike" kern="1200" cap="none" spc="0" normalizeH="0" baseline="0" noProof="0" smtClean="0">
                <a:ln>
                  <a:noFill/>
                </a:ln>
                <a:solidFill>
                  <a:schemeClr val="tx1"/>
                </a:solidFill>
                <a:effectLst>
                  <a:glow rad="228600">
                    <a:schemeClr val="accent4">
                      <a:satMod val="175000"/>
                      <a:alpha val="40000"/>
                    </a:schemeClr>
                  </a:glow>
                </a:effectLst>
                <a:uLnTx/>
                <a:uFillTx/>
                <a:latin typeface="+mj-lt"/>
                <a:ea typeface="+mj-ea"/>
                <a:cs typeface="+mj-cs"/>
              </a:rPr>
              <a:t>ESTUDIO</a:t>
            </a:r>
            <a:r>
              <a:rPr kumimoji="0" lang="es-EC" sz="4400" b="0" i="0" u="none" strike="noStrike" kern="1200" cap="none" spc="0" normalizeH="0" baseline="0" noProof="0" smtClean="0">
                <a:ln>
                  <a:noFill/>
                </a:ln>
                <a:solidFill>
                  <a:schemeClr val="tx1"/>
                </a:solidFill>
                <a:effectLst>
                  <a:glow rad="228600">
                    <a:schemeClr val="accent4">
                      <a:satMod val="175000"/>
                      <a:alpha val="40000"/>
                    </a:schemeClr>
                  </a:glow>
                </a:effectLst>
                <a:uLnTx/>
                <a:uFillTx/>
                <a:latin typeface="+mj-lt"/>
                <a:ea typeface="+mj-ea"/>
                <a:cs typeface="+mj-cs"/>
              </a:rPr>
              <a:t> </a:t>
            </a:r>
            <a:r>
              <a:rPr kumimoji="0" lang="es-EC" sz="4000" b="1" i="0" u="none" strike="noStrike" kern="1200" cap="none" spc="0" normalizeH="0" baseline="0" noProof="0" smtClean="0">
                <a:ln>
                  <a:noFill/>
                </a:ln>
                <a:solidFill>
                  <a:schemeClr val="tx1"/>
                </a:solidFill>
                <a:effectLst>
                  <a:glow rad="228600">
                    <a:schemeClr val="accent4">
                      <a:satMod val="175000"/>
                      <a:alpha val="40000"/>
                    </a:schemeClr>
                  </a:glow>
                </a:effectLst>
                <a:uLnTx/>
                <a:uFillTx/>
                <a:latin typeface="+mj-lt"/>
                <a:ea typeface="+mj-ea"/>
                <a:cs typeface="+mj-cs"/>
              </a:rPr>
              <a:t>FINANCIERO</a:t>
            </a:r>
            <a:endParaRPr kumimoji="0" lang="es-EC" sz="4000" b="1" i="0" u="none" strike="noStrike" kern="1200" cap="none" spc="0" normalizeH="0" baseline="0" noProof="0" dirty="0">
              <a:ln>
                <a:noFill/>
              </a:ln>
              <a:solidFill>
                <a:schemeClr val="tx1"/>
              </a:solidFill>
              <a:effectLst>
                <a:glow rad="228600">
                  <a:schemeClr val="accent4">
                    <a:satMod val="175000"/>
                    <a:alpha val="40000"/>
                  </a:schemeClr>
                </a:glow>
              </a:effectLst>
              <a:uLnTx/>
              <a:uFillTx/>
              <a:latin typeface="+mj-lt"/>
              <a:ea typeface="+mj-ea"/>
              <a:cs typeface="+mj-cs"/>
            </a:endParaRPr>
          </a:p>
        </p:txBody>
      </p:sp>
      <p:pic>
        <p:nvPicPr>
          <p:cNvPr id="10" name="Picture 1" descr="logo kary 1"/>
          <p:cNvPicPr>
            <a:picLocks noChangeAspect="1" noChangeArrowheads="1"/>
          </p:cNvPicPr>
          <p:nvPr/>
        </p:nvPicPr>
        <p:blipFill>
          <a:blip r:embed="rId2" cstate="print"/>
          <a:srcRect l="10959" t="16418" r="10503" b="11443"/>
          <a:stretch>
            <a:fillRect/>
          </a:stretch>
        </p:blipFill>
        <p:spPr bwMode="auto">
          <a:xfrm>
            <a:off x="0" y="0"/>
            <a:ext cx="1058121" cy="9286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Imagen 2"/>
          <p:cNvPicPr>
            <a:picLocks noChangeAspect="1" noChangeArrowheads="1"/>
          </p:cNvPicPr>
          <p:nvPr/>
        </p:nvPicPr>
        <p:blipFill>
          <a:blip r:embed="rId2" cstate="print"/>
          <a:srcRect/>
          <a:stretch>
            <a:fillRect/>
          </a:stretch>
        </p:blipFill>
        <p:spPr bwMode="auto">
          <a:xfrm>
            <a:off x="214282" y="3000372"/>
            <a:ext cx="8705582" cy="2714644"/>
          </a:xfrm>
          <a:prstGeom prst="rect">
            <a:avLst/>
          </a:prstGeom>
          <a:noFill/>
          <a:ln w="9525">
            <a:noFill/>
            <a:miter lim="800000"/>
            <a:headEnd/>
            <a:tailEnd/>
          </a:ln>
        </p:spPr>
      </p:pic>
      <p:sp>
        <p:nvSpPr>
          <p:cNvPr id="6" name="5 Rectángulo"/>
          <p:cNvSpPr/>
          <p:nvPr/>
        </p:nvSpPr>
        <p:spPr>
          <a:xfrm>
            <a:off x="2143108" y="2071678"/>
            <a:ext cx="5214974" cy="50006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b="1" i="1" dirty="0" smtClean="0"/>
              <a:t>Costo de Materia Prima</a:t>
            </a:r>
            <a:endParaRPr lang="en-US" i="1" dirty="0"/>
          </a:p>
        </p:txBody>
      </p:sp>
      <p:sp>
        <p:nvSpPr>
          <p:cNvPr id="10" name="1 Título"/>
          <p:cNvSpPr txBox="1">
            <a:spLocks/>
          </p:cNvSpPr>
          <p:nvPr/>
        </p:nvSpPr>
        <p:spPr>
          <a:xfrm>
            <a:off x="609600" y="427038"/>
            <a:ext cx="8229600" cy="1143000"/>
          </a:xfrm>
          <a:prstGeom prst="rect">
            <a:avLst/>
          </a:prstGeom>
        </p:spPr>
        <p:txBody>
          <a:bodyPr vert="horz" lIns="91440" tIns="45720" rIns="91440" bIns="45720" rtlCol="0" anchor="ctr">
            <a:normAutofit/>
            <a:scene3d>
              <a:camera prst="orthographicFront"/>
              <a:lightRig rig="threePt" dir="t">
                <a:rot lat="0" lon="0" rev="4800000"/>
              </a:lightRig>
            </a:scene3d>
            <a:sp3d extrusionH="57150" prstMaterial="matte">
              <a:bevelT w="50800" h="10160" prst="artDeco"/>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4000" b="1" i="0" u="none" strike="noStrike" kern="1200" cap="none" spc="0" normalizeH="0" baseline="0" noProof="0" dirty="0" smtClean="0">
                <a:ln>
                  <a:noFill/>
                </a:ln>
                <a:solidFill>
                  <a:schemeClr val="tx1"/>
                </a:solidFill>
                <a:effectLst>
                  <a:glow rad="228600">
                    <a:schemeClr val="accent4">
                      <a:satMod val="175000"/>
                      <a:alpha val="40000"/>
                    </a:schemeClr>
                  </a:glow>
                </a:effectLst>
                <a:uLnTx/>
                <a:uFillTx/>
                <a:latin typeface="+mj-lt"/>
                <a:ea typeface="+mj-ea"/>
                <a:cs typeface="+mj-cs"/>
              </a:rPr>
              <a:t>ESTUDIO</a:t>
            </a:r>
            <a:r>
              <a:rPr kumimoji="0" lang="es-EC" sz="4400" b="0" i="0" u="none" strike="noStrike" kern="1200" cap="none" spc="0" normalizeH="0" baseline="0" noProof="0" dirty="0" smtClean="0">
                <a:ln>
                  <a:noFill/>
                </a:ln>
                <a:solidFill>
                  <a:schemeClr val="tx1"/>
                </a:solidFill>
                <a:effectLst>
                  <a:glow rad="228600">
                    <a:schemeClr val="accent4">
                      <a:satMod val="175000"/>
                      <a:alpha val="40000"/>
                    </a:schemeClr>
                  </a:glow>
                </a:effectLst>
                <a:uLnTx/>
                <a:uFillTx/>
                <a:latin typeface="+mj-lt"/>
                <a:ea typeface="+mj-ea"/>
                <a:cs typeface="+mj-cs"/>
              </a:rPr>
              <a:t> </a:t>
            </a:r>
            <a:r>
              <a:rPr kumimoji="0" lang="es-EC" sz="4000" b="1" i="0" u="none" strike="noStrike" kern="1200" cap="none" spc="0" normalizeH="0" baseline="0" noProof="0" dirty="0" smtClean="0">
                <a:ln>
                  <a:noFill/>
                </a:ln>
                <a:solidFill>
                  <a:schemeClr val="tx1"/>
                </a:solidFill>
                <a:effectLst>
                  <a:glow rad="228600">
                    <a:schemeClr val="accent4">
                      <a:satMod val="175000"/>
                      <a:alpha val="40000"/>
                    </a:schemeClr>
                  </a:glow>
                </a:effectLst>
                <a:uLnTx/>
                <a:uFillTx/>
                <a:latin typeface="+mj-lt"/>
                <a:ea typeface="+mj-ea"/>
                <a:cs typeface="+mj-cs"/>
              </a:rPr>
              <a:t>FINANCIERO</a:t>
            </a:r>
            <a:endParaRPr kumimoji="0" lang="es-EC" sz="4000" b="1" i="0" u="none" strike="noStrike" kern="1200" cap="none" spc="0" normalizeH="0" baseline="0" noProof="0" dirty="0">
              <a:ln>
                <a:noFill/>
              </a:ln>
              <a:solidFill>
                <a:schemeClr val="tx1"/>
              </a:solidFill>
              <a:effectLst>
                <a:glow rad="228600">
                  <a:schemeClr val="accent4">
                    <a:satMod val="175000"/>
                    <a:alpha val="40000"/>
                  </a:schemeClr>
                </a:glow>
              </a:effectLst>
              <a:uLnTx/>
              <a:uFillTx/>
              <a:latin typeface="+mj-lt"/>
              <a:ea typeface="+mj-ea"/>
              <a:cs typeface="+mj-cs"/>
            </a:endParaRPr>
          </a:p>
        </p:txBody>
      </p:sp>
      <p:pic>
        <p:nvPicPr>
          <p:cNvPr id="11" name="Picture 1" descr="logo kary 1"/>
          <p:cNvPicPr>
            <a:picLocks noChangeAspect="1" noChangeArrowheads="1"/>
          </p:cNvPicPr>
          <p:nvPr/>
        </p:nvPicPr>
        <p:blipFill>
          <a:blip r:embed="rId3" cstate="print"/>
          <a:srcRect l="10959" t="16418" r="10503" b="11443"/>
          <a:stretch>
            <a:fillRect/>
          </a:stretch>
        </p:blipFill>
        <p:spPr bwMode="auto">
          <a:xfrm>
            <a:off x="0" y="0"/>
            <a:ext cx="1058121" cy="9286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p:txBody>
          <a:bodyPr vert="horz">
            <a:normAutofit/>
            <a:scene3d>
              <a:camera prst="orthographicFront"/>
              <a:lightRig rig="threePt" dir="t">
                <a:rot lat="0" lon="0" rev="4800000"/>
              </a:lightRig>
            </a:scene3d>
            <a:sp3d extrusionH="57150" prstMaterial="matte">
              <a:bevelT w="50800" h="10160" prst="artDeco"/>
            </a:sp3d>
          </a:bodyPr>
          <a:lstStyle/>
          <a:p>
            <a:pPr algn="ctr"/>
            <a:r>
              <a:rPr lang="es-EC" sz="4000" b="1" dirty="0" smtClean="0">
                <a:effectLst>
                  <a:glow rad="228600">
                    <a:schemeClr val="accent4">
                      <a:satMod val="175000"/>
                      <a:alpha val="40000"/>
                    </a:schemeClr>
                  </a:glow>
                </a:effectLst>
              </a:rPr>
              <a:t>ESTUDIO</a:t>
            </a:r>
            <a:r>
              <a:rPr lang="es-EC" dirty="0" smtClean="0">
                <a:effectLst>
                  <a:glow rad="228600">
                    <a:schemeClr val="accent4">
                      <a:satMod val="175000"/>
                      <a:alpha val="40000"/>
                    </a:schemeClr>
                  </a:glow>
                </a:effectLst>
              </a:rPr>
              <a:t> </a:t>
            </a:r>
            <a:r>
              <a:rPr lang="es-EC" sz="4000" b="1" dirty="0" smtClean="0">
                <a:effectLst>
                  <a:glow rad="228600">
                    <a:schemeClr val="accent4">
                      <a:satMod val="175000"/>
                      <a:alpha val="40000"/>
                    </a:schemeClr>
                  </a:glow>
                </a:effectLst>
              </a:rPr>
              <a:t>FINANCIERO</a:t>
            </a:r>
            <a:endParaRPr lang="es-EC" sz="4000" b="1" dirty="0">
              <a:effectLst>
                <a:glow rad="228600">
                  <a:schemeClr val="accent4">
                    <a:satMod val="175000"/>
                    <a:alpha val="40000"/>
                  </a:schemeClr>
                </a:glow>
              </a:effectLst>
            </a:endParaRPr>
          </a:p>
        </p:txBody>
      </p:sp>
      <p:sp>
        <p:nvSpPr>
          <p:cNvPr id="3" name="2 Marcador de contenido"/>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77500" lnSpcReduction="20000"/>
          </a:bodyPr>
          <a:lstStyle/>
          <a:p>
            <a:r>
              <a:rPr lang="es-EC" u="sng" dirty="0" smtClean="0">
                <a:effectLst>
                  <a:outerShdw blurRad="38100" dist="38100" dir="2700000" algn="tl">
                    <a:srgbClr val="000000">
                      <a:alpha val="43137"/>
                    </a:srgbClr>
                  </a:outerShdw>
                </a:effectLst>
              </a:rPr>
              <a:t>COSTOS FIJOS:</a:t>
            </a:r>
          </a:p>
          <a:p>
            <a:pPr>
              <a:buNone/>
            </a:pPr>
            <a:endParaRPr lang="es-EC" u="sng" dirty="0" smtClean="0">
              <a:effectLst>
                <a:outerShdw blurRad="38100" dist="38100" dir="2700000" algn="tl">
                  <a:srgbClr val="000000">
                    <a:alpha val="43137"/>
                  </a:srgbClr>
                </a:outerShdw>
              </a:effectLst>
            </a:endParaRPr>
          </a:p>
          <a:p>
            <a:pPr lvl="1" algn="just"/>
            <a:r>
              <a:rPr lang="es-EC" b="1" dirty="0" smtClean="0"/>
              <a:t>Pago de servicios básicos (agua, luz y teléfono):</a:t>
            </a:r>
            <a:r>
              <a:rPr lang="es-EC" dirty="0" smtClean="0"/>
              <a:t> El pago  de los servicios básicos es un costo fijo ya que de ellos depende que se desarrollen siempre las operaciones en nuestra empresa.</a:t>
            </a:r>
            <a:endParaRPr lang="en-US" dirty="0" smtClean="0"/>
          </a:p>
          <a:p>
            <a:pPr lvl="1" algn="just"/>
            <a:r>
              <a:rPr lang="es-EC" b="1" dirty="0" smtClean="0"/>
              <a:t>Pago de salarios: </a:t>
            </a:r>
            <a:r>
              <a:rPr lang="es-EC" dirty="0" smtClean="0"/>
              <a:t>Corresponde a la remuneración fija mensual que debemos pagar a nuestros empleados quienes son: el operador de producción y calidad, empacador y conductor.</a:t>
            </a:r>
            <a:endParaRPr lang="en-US" dirty="0" smtClean="0"/>
          </a:p>
          <a:p>
            <a:pPr lvl="1" algn="just"/>
            <a:r>
              <a:rPr lang="es-EC" b="1" dirty="0" smtClean="0"/>
              <a:t>Alquiler: </a:t>
            </a:r>
            <a:r>
              <a:rPr lang="es-EC" dirty="0" smtClean="0"/>
              <a:t>Corresponde al pago mensual por el uso de la infraestructura que usaremos para la fabricación y distribución de nuestro producto.</a:t>
            </a:r>
            <a:endParaRPr lang="en-US" dirty="0" smtClean="0"/>
          </a:p>
          <a:p>
            <a:pPr lvl="1" algn="just"/>
            <a:r>
              <a:rPr lang="es-EC" b="1" dirty="0" smtClean="0"/>
              <a:t>Gastos generales y de administración: </a:t>
            </a:r>
            <a:r>
              <a:rPr lang="es-EC" dirty="0" smtClean="0"/>
              <a:t>Son aquellos gastos de mantenimiento de equipo y oficina, suministros de oficina e imprevistos.</a:t>
            </a:r>
            <a:endParaRPr lang="en-US" dirty="0" smtClean="0"/>
          </a:p>
          <a:p>
            <a:pPr algn="just">
              <a:buNone/>
            </a:pPr>
            <a:endParaRPr lang="es-EC" u="sng" dirty="0" smtClean="0">
              <a:effectLst>
                <a:outerShdw blurRad="38100" dist="38100" dir="2700000" algn="tl">
                  <a:srgbClr val="000000">
                    <a:alpha val="43137"/>
                  </a:srgbClr>
                </a:outerShdw>
              </a:effectLst>
            </a:endParaRPr>
          </a:p>
        </p:txBody>
      </p:sp>
      <p:pic>
        <p:nvPicPr>
          <p:cNvPr id="8" name="Picture 1" descr="logo kary 1"/>
          <p:cNvPicPr>
            <a:picLocks noChangeAspect="1" noChangeArrowheads="1"/>
          </p:cNvPicPr>
          <p:nvPr/>
        </p:nvPicPr>
        <p:blipFill>
          <a:blip r:embed="rId2" cstate="print"/>
          <a:srcRect l="10959" t="16418" r="10503" b="11443"/>
          <a:stretch>
            <a:fillRect/>
          </a:stretch>
        </p:blipFill>
        <p:spPr bwMode="auto">
          <a:xfrm>
            <a:off x="0" y="0"/>
            <a:ext cx="1058121" cy="9286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p:txBody>
          <a:bodyPr vert="horz">
            <a:normAutofit/>
            <a:scene3d>
              <a:camera prst="orthographicFront"/>
              <a:lightRig rig="threePt" dir="t">
                <a:rot lat="0" lon="0" rev="4800000"/>
              </a:lightRig>
            </a:scene3d>
            <a:sp3d extrusionH="57150" prstMaterial="matte">
              <a:bevelT w="50800" h="10160" prst="artDeco"/>
            </a:sp3d>
          </a:bodyPr>
          <a:lstStyle/>
          <a:p>
            <a:pPr algn="ctr"/>
            <a:r>
              <a:rPr lang="es-EC" sz="4000" b="1" dirty="0" smtClean="0">
                <a:effectLst>
                  <a:glow rad="228600">
                    <a:schemeClr val="accent4">
                      <a:satMod val="175000"/>
                      <a:alpha val="40000"/>
                    </a:schemeClr>
                  </a:glow>
                </a:effectLst>
              </a:rPr>
              <a:t>ESTUDIO FINANCIERO</a:t>
            </a:r>
            <a:endParaRPr lang="es-EC" sz="4000" b="1" dirty="0">
              <a:effectLst>
                <a:glow rad="228600">
                  <a:schemeClr val="accent4">
                    <a:satMod val="175000"/>
                    <a:alpha val="40000"/>
                  </a:schemeClr>
                </a:glow>
              </a:effectLst>
            </a:endParaRPr>
          </a:p>
        </p:txBody>
      </p:sp>
      <p:sp>
        <p:nvSpPr>
          <p:cNvPr id="6" name="5 Rectángulo"/>
          <p:cNvSpPr/>
          <p:nvPr/>
        </p:nvSpPr>
        <p:spPr>
          <a:xfrm>
            <a:off x="2143108" y="1785926"/>
            <a:ext cx="5214974" cy="50006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b="1" i="1" dirty="0" smtClean="0"/>
              <a:t>Costos Fijos</a:t>
            </a:r>
            <a:endParaRPr lang="en-US" i="1" dirty="0"/>
          </a:p>
        </p:txBody>
      </p:sp>
      <p:graphicFrame>
        <p:nvGraphicFramePr>
          <p:cNvPr id="7" name="6 Tabla"/>
          <p:cNvGraphicFramePr>
            <a:graphicFrameLocks noGrp="1"/>
          </p:cNvGraphicFramePr>
          <p:nvPr/>
        </p:nvGraphicFramePr>
        <p:xfrm>
          <a:off x="785787" y="2500306"/>
          <a:ext cx="7643865" cy="3929090"/>
        </p:xfrm>
        <a:graphic>
          <a:graphicData uri="http://schemas.openxmlformats.org/drawingml/2006/table">
            <a:tbl>
              <a:tblPr/>
              <a:tblGrid>
                <a:gridCol w="1535715"/>
                <a:gridCol w="1221630"/>
                <a:gridCol w="1221630"/>
                <a:gridCol w="1221630"/>
                <a:gridCol w="1221630"/>
                <a:gridCol w="1221630"/>
              </a:tblGrid>
              <a:tr h="231020">
                <a:tc>
                  <a:txBody>
                    <a:bodyPr/>
                    <a:lstStyle/>
                    <a:p>
                      <a:pPr>
                        <a:spcAft>
                          <a:spcPts val="0"/>
                        </a:spcAft>
                      </a:pPr>
                      <a:r>
                        <a:rPr lang="es-ES" sz="1400" b="1" dirty="0">
                          <a:solidFill>
                            <a:srgbClr val="000000"/>
                          </a:solidFill>
                          <a:latin typeface="Arial"/>
                          <a:ea typeface="Times New Roman"/>
                        </a:rPr>
                        <a:t> </a:t>
                      </a:r>
                      <a:endParaRPr lang="en-US" sz="1600" dirty="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c>
                  <a:txBody>
                    <a:bodyPr/>
                    <a:lstStyle/>
                    <a:p>
                      <a:pPr algn="ctr">
                        <a:spcAft>
                          <a:spcPts val="0"/>
                        </a:spcAft>
                      </a:pPr>
                      <a:r>
                        <a:rPr lang="es-ES" sz="1400" b="1">
                          <a:solidFill>
                            <a:srgbClr val="000000"/>
                          </a:solidFill>
                          <a:latin typeface="Arial"/>
                          <a:ea typeface="Times New Roman"/>
                        </a:rPr>
                        <a:t>1</a:t>
                      </a:r>
                      <a:endParaRPr lang="en-US" sz="160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c>
                  <a:txBody>
                    <a:bodyPr/>
                    <a:lstStyle/>
                    <a:p>
                      <a:pPr algn="ctr">
                        <a:spcAft>
                          <a:spcPts val="0"/>
                        </a:spcAft>
                      </a:pPr>
                      <a:r>
                        <a:rPr lang="es-ES" sz="1400" b="1">
                          <a:solidFill>
                            <a:srgbClr val="000000"/>
                          </a:solidFill>
                          <a:latin typeface="Arial"/>
                          <a:ea typeface="Times New Roman"/>
                        </a:rPr>
                        <a:t>2</a:t>
                      </a:r>
                      <a:endParaRPr lang="en-US" sz="160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c>
                  <a:txBody>
                    <a:bodyPr/>
                    <a:lstStyle/>
                    <a:p>
                      <a:pPr algn="ctr">
                        <a:spcAft>
                          <a:spcPts val="0"/>
                        </a:spcAft>
                      </a:pPr>
                      <a:r>
                        <a:rPr lang="es-ES" sz="1400" b="1">
                          <a:solidFill>
                            <a:srgbClr val="000000"/>
                          </a:solidFill>
                          <a:latin typeface="Arial"/>
                          <a:ea typeface="Times New Roman"/>
                        </a:rPr>
                        <a:t>3</a:t>
                      </a:r>
                      <a:endParaRPr lang="en-US" sz="160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c>
                  <a:txBody>
                    <a:bodyPr/>
                    <a:lstStyle/>
                    <a:p>
                      <a:pPr algn="ctr">
                        <a:spcAft>
                          <a:spcPts val="0"/>
                        </a:spcAft>
                      </a:pPr>
                      <a:r>
                        <a:rPr lang="es-ES" sz="1400" b="1">
                          <a:solidFill>
                            <a:srgbClr val="000000"/>
                          </a:solidFill>
                          <a:latin typeface="Arial"/>
                          <a:ea typeface="Times New Roman"/>
                        </a:rPr>
                        <a:t>4</a:t>
                      </a:r>
                      <a:endParaRPr lang="en-US" sz="160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c>
                  <a:txBody>
                    <a:bodyPr/>
                    <a:lstStyle/>
                    <a:p>
                      <a:pPr algn="ctr">
                        <a:spcAft>
                          <a:spcPts val="0"/>
                        </a:spcAft>
                      </a:pPr>
                      <a:r>
                        <a:rPr lang="es-ES" sz="1400" b="1">
                          <a:solidFill>
                            <a:srgbClr val="000000"/>
                          </a:solidFill>
                          <a:latin typeface="Arial"/>
                          <a:ea typeface="Times New Roman"/>
                        </a:rPr>
                        <a:t>5</a:t>
                      </a:r>
                      <a:endParaRPr lang="en-US" sz="160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r>
              <a:tr h="504918">
                <a:tc>
                  <a:txBody>
                    <a:bodyPr/>
                    <a:lstStyle/>
                    <a:p>
                      <a:pPr algn="ctr">
                        <a:spcAft>
                          <a:spcPts val="0"/>
                        </a:spcAft>
                      </a:pPr>
                      <a:r>
                        <a:rPr lang="es-ES" sz="1400" b="1" dirty="0">
                          <a:solidFill>
                            <a:srgbClr val="000000"/>
                          </a:solidFill>
                          <a:latin typeface="Arial"/>
                          <a:ea typeface="Times New Roman"/>
                        </a:rPr>
                        <a:t>DEMANDA PROYECTADA</a:t>
                      </a:r>
                      <a:endParaRPr lang="en-US" sz="1600" dirty="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spcAft>
                          <a:spcPts val="0"/>
                        </a:spcAft>
                      </a:pPr>
                      <a:r>
                        <a:rPr lang="en-US" sz="1400" dirty="0">
                          <a:solidFill>
                            <a:srgbClr val="000000"/>
                          </a:solidFill>
                          <a:latin typeface="Arial"/>
                          <a:ea typeface="Times New Roman"/>
                        </a:rPr>
                        <a:t>45.259</a:t>
                      </a:r>
                      <a:endParaRPr lang="en-US" sz="1600" dirty="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spcAft>
                          <a:spcPts val="0"/>
                        </a:spcAft>
                      </a:pPr>
                      <a:r>
                        <a:rPr lang="es-ES" sz="1400" dirty="0">
                          <a:solidFill>
                            <a:srgbClr val="000000"/>
                          </a:solidFill>
                          <a:latin typeface="Arial"/>
                          <a:ea typeface="Times New Roman"/>
                        </a:rPr>
                        <a:t>47.070</a:t>
                      </a:r>
                      <a:endParaRPr lang="en-US" sz="1600" dirty="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spcAft>
                          <a:spcPts val="0"/>
                        </a:spcAft>
                      </a:pPr>
                      <a:r>
                        <a:rPr lang="es-ES" sz="1400" dirty="0">
                          <a:solidFill>
                            <a:srgbClr val="000000"/>
                          </a:solidFill>
                          <a:latin typeface="Arial"/>
                          <a:ea typeface="Times New Roman"/>
                        </a:rPr>
                        <a:t>48.952</a:t>
                      </a:r>
                      <a:endParaRPr lang="en-US" sz="1600" dirty="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spcAft>
                          <a:spcPts val="0"/>
                        </a:spcAft>
                      </a:pPr>
                      <a:r>
                        <a:rPr lang="es-ES" sz="1400">
                          <a:solidFill>
                            <a:srgbClr val="000000"/>
                          </a:solidFill>
                          <a:latin typeface="Arial"/>
                          <a:ea typeface="Times New Roman"/>
                        </a:rPr>
                        <a:t>50.910</a:t>
                      </a:r>
                      <a:endParaRPr lang="en-US" sz="160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spcAft>
                          <a:spcPts val="0"/>
                        </a:spcAft>
                      </a:pPr>
                      <a:r>
                        <a:rPr lang="es-ES" sz="1400">
                          <a:solidFill>
                            <a:srgbClr val="000000"/>
                          </a:solidFill>
                          <a:latin typeface="Arial"/>
                          <a:ea typeface="Times New Roman"/>
                        </a:rPr>
                        <a:t>52.947</a:t>
                      </a:r>
                      <a:endParaRPr lang="en-US" sz="160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333404">
                <a:tc>
                  <a:txBody>
                    <a:bodyPr/>
                    <a:lstStyle/>
                    <a:p>
                      <a:pPr algn="ctr">
                        <a:spcAft>
                          <a:spcPts val="0"/>
                        </a:spcAft>
                      </a:pPr>
                      <a:r>
                        <a:rPr lang="es-ES" sz="1400" b="1">
                          <a:solidFill>
                            <a:srgbClr val="000000"/>
                          </a:solidFill>
                          <a:latin typeface="Arial"/>
                          <a:ea typeface="Times New Roman"/>
                        </a:rPr>
                        <a:t>COSTOS FIJOS</a:t>
                      </a:r>
                      <a:endParaRPr lang="en-US" sz="160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endParaRPr lang="en-US" sz="1100" dirty="0">
                        <a:latin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endParaRPr lang="en-US" sz="1100" dirty="0">
                        <a:latin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endParaRPr lang="en-US" sz="1100" dirty="0">
                        <a:latin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endParaRPr lang="en-US" sz="1100">
                        <a:latin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endParaRPr lang="en-US" sz="1100">
                        <a:latin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497043">
                <a:tc>
                  <a:txBody>
                    <a:bodyPr/>
                    <a:lstStyle/>
                    <a:p>
                      <a:pPr algn="ctr">
                        <a:spcAft>
                          <a:spcPts val="0"/>
                        </a:spcAft>
                      </a:pPr>
                      <a:r>
                        <a:rPr lang="es-ES" sz="1400" b="1">
                          <a:solidFill>
                            <a:srgbClr val="000000"/>
                          </a:solidFill>
                          <a:latin typeface="Arial"/>
                          <a:ea typeface="Times New Roman"/>
                        </a:rPr>
                        <a:t>Pago servicios básicos</a:t>
                      </a:r>
                      <a:endParaRPr lang="en-US" sz="160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spcAft>
                          <a:spcPts val="0"/>
                        </a:spcAft>
                      </a:pPr>
                      <a:r>
                        <a:rPr lang="es-ES" sz="1400">
                          <a:solidFill>
                            <a:srgbClr val="000000"/>
                          </a:solidFill>
                          <a:latin typeface="Arial"/>
                          <a:ea typeface="Times New Roman"/>
                        </a:rPr>
                        <a:t>$ 2.004</a:t>
                      </a:r>
                      <a:endParaRPr lang="en-US" sz="160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spcAft>
                          <a:spcPts val="0"/>
                        </a:spcAft>
                      </a:pPr>
                      <a:r>
                        <a:rPr lang="es-ES" sz="1400" dirty="0">
                          <a:solidFill>
                            <a:srgbClr val="000000"/>
                          </a:solidFill>
                          <a:latin typeface="Arial"/>
                          <a:ea typeface="Times New Roman"/>
                        </a:rPr>
                        <a:t>$ 2.004</a:t>
                      </a:r>
                      <a:endParaRPr lang="en-US" sz="1600" dirty="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spcAft>
                          <a:spcPts val="0"/>
                        </a:spcAft>
                      </a:pPr>
                      <a:r>
                        <a:rPr lang="es-ES" sz="1400">
                          <a:solidFill>
                            <a:srgbClr val="000000"/>
                          </a:solidFill>
                          <a:latin typeface="Arial"/>
                          <a:ea typeface="Times New Roman"/>
                        </a:rPr>
                        <a:t>$ 2.004</a:t>
                      </a:r>
                      <a:endParaRPr lang="en-US" sz="160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spcAft>
                          <a:spcPts val="0"/>
                        </a:spcAft>
                      </a:pPr>
                      <a:r>
                        <a:rPr lang="es-ES" sz="1400" dirty="0">
                          <a:solidFill>
                            <a:srgbClr val="000000"/>
                          </a:solidFill>
                          <a:latin typeface="Arial"/>
                          <a:ea typeface="Times New Roman"/>
                        </a:rPr>
                        <a:t>$ 2.004</a:t>
                      </a:r>
                      <a:endParaRPr lang="en-US" sz="1600" dirty="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spcAft>
                          <a:spcPts val="0"/>
                        </a:spcAft>
                      </a:pPr>
                      <a:r>
                        <a:rPr lang="es-ES" sz="1400">
                          <a:solidFill>
                            <a:srgbClr val="000000"/>
                          </a:solidFill>
                          <a:latin typeface="Arial"/>
                          <a:ea typeface="Times New Roman"/>
                        </a:rPr>
                        <a:t>$ 2.004</a:t>
                      </a:r>
                      <a:endParaRPr lang="en-US" sz="160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333404">
                <a:tc>
                  <a:txBody>
                    <a:bodyPr/>
                    <a:lstStyle/>
                    <a:p>
                      <a:pPr algn="ctr">
                        <a:spcAft>
                          <a:spcPts val="0"/>
                        </a:spcAft>
                      </a:pPr>
                      <a:r>
                        <a:rPr lang="es-ES" sz="1400" b="1">
                          <a:solidFill>
                            <a:srgbClr val="000000"/>
                          </a:solidFill>
                          <a:latin typeface="Arial"/>
                          <a:ea typeface="Times New Roman"/>
                        </a:rPr>
                        <a:t>Pago salarios</a:t>
                      </a:r>
                      <a:endParaRPr lang="en-US" sz="160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spcAft>
                          <a:spcPts val="0"/>
                        </a:spcAft>
                      </a:pPr>
                      <a:r>
                        <a:rPr lang="es-ES" sz="1400">
                          <a:solidFill>
                            <a:srgbClr val="000000"/>
                          </a:solidFill>
                          <a:latin typeface="Arial"/>
                          <a:ea typeface="Times New Roman"/>
                        </a:rPr>
                        <a:t>$ 31.008</a:t>
                      </a:r>
                      <a:endParaRPr lang="en-US" sz="160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spcAft>
                          <a:spcPts val="0"/>
                        </a:spcAft>
                      </a:pPr>
                      <a:r>
                        <a:rPr lang="es-ES" sz="1400" dirty="0">
                          <a:solidFill>
                            <a:srgbClr val="000000"/>
                          </a:solidFill>
                          <a:latin typeface="Arial"/>
                          <a:ea typeface="Times New Roman"/>
                        </a:rPr>
                        <a:t>$ 31.008</a:t>
                      </a:r>
                      <a:endParaRPr lang="en-US" sz="1600" dirty="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spcAft>
                          <a:spcPts val="0"/>
                        </a:spcAft>
                      </a:pPr>
                      <a:r>
                        <a:rPr lang="es-ES" sz="1400" dirty="0">
                          <a:solidFill>
                            <a:srgbClr val="000000"/>
                          </a:solidFill>
                          <a:latin typeface="Arial"/>
                          <a:ea typeface="Times New Roman"/>
                        </a:rPr>
                        <a:t>$ 31.008</a:t>
                      </a:r>
                      <a:endParaRPr lang="en-US" sz="1600" dirty="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spcAft>
                          <a:spcPts val="0"/>
                        </a:spcAft>
                      </a:pPr>
                      <a:r>
                        <a:rPr lang="es-ES" sz="1400" dirty="0">
                          <a:solidFill>
                            <a:srgbClr val="000000"/>
                          </a:solidFill>
                          <a:latin typeface="Arial"/>
                          <a:ea typeface="Times New Roman"/>
                        </a:rPr>
                        <a:t>$ 31.008</a:t>
                      </a:r>
                      <a:endParaRPr lang="en-US" sz="1600" dirty="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spcAft>
                          <a:spcPts val="0"/>
                        </a:spcAft>
                      </a:pPr>
                      <a:r>
                        <a:rPr lang="es-ES" sz="1400">
                          <a:solidFill>
                            <a:srgbClr val="000000"/>
                          </a:solidFill>
                          <a:latin typeface="Arial"/>
                          <a:ea typeface="Times New Roman"/>
                        </a:rPr>
                        <a:t>$ 31.008</a:t>
                      </a:r>
                      <a:endParaRPr lang="en-US" sz="160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231020">
                <a:tc>
                  <a:txBody>
                    <a:bodyPr/>
                    <a:lstStyle/>
                    <a:p>
                      <a:pPr algn="ctr">
                        <a:spcAft>
                          <a:spcPts val="0"/>
                        </a:spcAft>
                      </a:pPr>
                      <a:r>
                        <a:rPr lang="es-ES" sz="1400" b="1">
                          <a:solidFill>
                            <a:srgbClr val="000000"/>
                          </a:solidFill>
                          <a:latin typeface="Arial"/>
                          <a:ea typeface="Times New Roman"/>
                        </a:rPr>
                        <a:t>Alquiler</a:t>
                      </a:r>
                      <a:endParaRPr lang="en-US" sz="160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spcAft>
                          <a:spcPts val="0"/>
                        </a:spcAft>
                      </a:pPr>
                      <a:r>
                        <a:rPr lang="es-ES" sz="1400">
                          <a:solidFill>
                            <a:srgbClr val="000000"/>
                          </a:solidFill>
                          <a:latin typeface="Arial"/>
                          <a:ea typeface="Times New Roman"/>
                        </a:rPr>
                        <a:t>$ 4.200</a:t>
                      </a:r>
                      <a:endParaRPr lang="en-US" sz="160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spcAft>
                          <a:spcPts val="0"/>
                        </a:spcAft>
                      </a:pPr>
                      <a:r>
                        <a:rPr lang="es-ES" sz="1400">
                          <a:solidFill>
                            <a:srgbClr val="000000"/>
                          </a:solidFill>
                          <a:latin typeface="Arial"/>
                          <a:ea typeface="Times New Roman"/>
                        </a:rPr>
                        <a:t>$ 4.200</a:t>
                      </a:r>
                      <a:endParaRPr lang="en-US" sz="160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spcAft>
                          <a:spcPts val="0"/>
                        </a:spcAft>
                      </a:pPr>
                      <a:r>
                        <a:rPr lang="es-ES" sz="1400" dirty="0">
                          <a:solidFill>
                            <a:srgbClr val="000000"/>
                          </a:solidFill>
                          <a:latin typeface="Arial"/>
                          <a:ea typeface="Times New Roman"/>
                        </a:rPr>
                        <a:t>$ 4.200</a:t>
                      </a:r>
                      <a:endParaRPr lang="en-US" sz="1600" dirty="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spcAft>
                          <a:spcPts val="0"/>
                        </a:spcAft>
                      </a:pPr>
                      <a:r>
                        <a:rPr lang="es-ES" sz="1400" dirty="0">
                          <a:solidFill>
                            <a:srgbClr val="000000"/>
                          </a:solidFill>
                          <a:latin typeface="Arial"/>
                          <a:ea typeface="Times New Roman"/>
                        </a:rPr>
                        <a:t>$ 4.200</a:t>
                      </a:r>
                      <a:endParaRPr lang="en-US" sz="1600" dirty="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spcAft>
                          <a:spcPts val="0"/>
                        </a:spcAft>
                      </a:pPr>
                      <a:r>
                        <a:rPr lang="es-ES" sz="1400">
                          <a:solidFill>
                            <a:srgbClr val="000000"/>
                          </a:solidFill>
                          <a:latin typeface="Arial"/>
                          <a:ea typeface="Times New Roman"/>
                        </a:rPr>
                        <a:t>$ 4.200</a:t>
                      </a:r>
                      <a:endParaRPr lang="en-US" sz="160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643181">
                <a:tc rowSpan="2">
                  <a:txBody>
                    <a:bodyPr/>
                    <a:lstStyle/>
                    <a:p>
                      <a:pPr algn="ctr">
                        <a:spcAft>
                          <a:spcPts val="0"/>
                        </a:spcAft>
                      </a:pPr>
                      <a:r>
                        <a:rPr lang="es-ES" sz="1400" b="1">
                          <a:solidFill>
                            <a:srgbClr val="000000"/>
                          </a:solidFill>
                          <a:latin typeface="Arial"/>
                          <a:ea typeface="Times New Roman"/>
                        </a:rPr>
                        <a:t>Gastos generales y de administración</a:t>
                      </a:r>
                      <a:endParaRPr lang="en-US" sz="160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endParaRPr lang="en-US" sz="1100">
                        <a:latin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endParaRPr lang="en-US" sz="1100">
                        <a:latin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endParaRPr lang="en-US" sz="1100" dirty="0">
                        <a:latin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endParaRPr lang="en-US" sz="1100" dirty="0">
                        <a:latin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endParaRPr lang="en-US" sz="1100" dirty="0">
                        <a:latin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231020">
                <a:tc vMerge="1">
                  <a:txBody>
                    <a:bodyPr/>
                    <a:lstStyle/>
                    <a:p>
                      <a:endParaRPr lang="en-US"/>
                    </a:p>
                  </a:txBody>
                  <a:tcPr/>
                </a:tc>
                <a:tc>
                  <a:txBody>
                    <a:bodyPr/>
                    <a:lstStyle/>
                    <a:p>
                      <a:pPr algn="ctr">
                        <a:spcAft>
                          <a:spcPts val="0"/>
                        </a:spcAft>
                      </a:pPr>
                      <a:r>
                        <a:rPr lang="es-ES" sz="1400">
                          <a:solidFill>
                            <a:srgbClr val="000000"/>
                          </a:solidFill>
                          <a:latin typeface="Arial"/>
                          <a:ea typeface="Times New Roman"/>
                        </a:rPr>
                        <a:t>$ 216</a:t>
                      </a:r>
                      <a:endParaRPr lang="en-US" sz="160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spcAft>
                          <a:spcPts val="0"/>
                        </a:spcAft>
                      </a:pPr>
                      <a:r>
                        <a:rPr lang="es-ES" sz="1400">
                          <a:solidFill>
                            <a:srgbClr val="000000"/>
                          </a:solidFill>
                          <a:latin typeface="Arial"/>
                          <a:ea typeface="Times New Roman"/>
                        </a:rPr>
                        <a:t>$ 216</a:t>
                      </a:r>
                      <a:endParaRPr lang="en-US" sz="160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spcAft>
                          <a:spcPts val="0"/>
                        </a:spcAft>
                      </a:pPr>
                      <a:r>
                        <a:rPr lang="es-ES" sz="1400">
                          <a:solidFill>
                            <a:srgbClr val="000000"/>
                          </a:solidFill>
                          <a:latin typeface="Arial"/>
                          <a:ea typeface="Times New Roman"/>
                        </a:rPr>
                        <a:t>$ 216</a:t>
                      </a:r>
                      <a:endParaRPr lang="en-US" sz="160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spcAft>
                          <a:spcPts val="0"/>
                        </a:spcAft>
                      </a:pPr>
                      <a:r>
                        <a:rPr lang="es-ES" sz="1400" dirty="0">
                          <a:solidFill>
                            <a:srgbClr val="000000"/>
                          </a:solidFill>
                          <a:latin typeface="Arial"/>
                          <a:ea typeface="Times New Roman"/>
                        </a:rPr>
                        <a:t>$ 216</a:t>
                      </a:r>
                      <a:endParaRPr lang="en-US" sz="1600" dirty="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spcAft>
                          <a:spcPts val="0"/>
                        </a:spcAft>
                      </a:pPr>
                      <a:r>
                        <a:rPr lang="es-ES" sz="1400" dirty="0">
                          <a:solidFill>
                            <a:srgbClr val="000000"/>
                          </a:solidFill>
                          <a:latin typeface="Arial"/>
                          <a:ea typeface="Times New Roman"/>
                        </a:rPr>
                        <a:t>$ 216</a:t>
                      </a:r>
                      <a:endParaRPr lang="en-US" sz="1600" dirty="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462040">
                <a:tc>
                  <a:txBody>
                    <a:bodyPr/>
                    <a:lstStyle/>
                    <a:p>
                      <a:pPr algn="ctr">
                        <a:spcAft>
                          <a:spcPts val="0"/>
                        </a:spcAft>
                      </a:pPr>
                      <a:r>
                        <a:rPr lang="es-ES" sz="1400" b="1">
                          <a:solidFill>
                            <a:srgbClr val="000000"/>
                          </a:solidFill>
                          <a:latin typeface="Arial"/>
                          <a:ea typeface="Times New Roman"/>
                        </a:rPr>
                        <a:t>Gastos de Publicidad</a:t>
                      </a:r>
                      <a:endParaRPr lang="en-US" sz="160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spcAft>
                          <a:spcPts val="0"/>
                        </a:spcAft>
                      </a:pPr>
                      <a:r>
                        <a:rPr lang="es-ES" sz="1400">
                          <a:solidFill>
                            <a:srgbClr val="000000"/>
                          </a:solidFill>
                          <a:latin typeface="Arial"/>
                          <a:ea typeface="Times New Roman"/>
                        </a:rPr>
                        <a:t>1500</a:t>
                      </a:r>
                      <a:endParaRPr lang="en-US" sz="160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spcAft>
                          <a:spcPts val="0"/>
                        </a:spcAft>
                      </a:pPr>
                      <a:r>
                        <a:rPr lang="es-ES" sz="1400">
                          <a:solidFill>
                            <a:srgbClr val="000000"/>
                          </a:solidFill>
                          <a:latin typeface="Arial"/>
                          <a:ea typeface="Times New Roman"/>
                        </a:rPr>
                        <a:t>1000</a:t>
                      </a:r>
                      <a:endParaRPr lang="en-US" sz="160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spcAft>
                          <a:spcPts val="0"/>
                        </a:spcAft>
                      </a:pPr>
                      <a:r>
                        <a:rPr lang="es-ES" sz="1400">
                          <a:solidFill>
                            <a:srgbClr val="000000"/>
                          </a:solidFill>
                          <a:latin typeface="Arial"/>
                          <a:ea typeface="Times New Roman"/>
                        </a:rPr>
                        <a:t>1000</a:t>
                      </a:r>
                      <a:endParaRPr lang="en-US" sz="160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spcAft>
                          <a:spcPts val="0"/>
                        </a:spcAft>
                      </a:pPr>
                      <a:r>
                        <a:rPr lang="es-ES" sz="1400" dirty="0">
                          <a:solidFill>
                            <a:srgbClr val="000000"/>
                          </a:solidFill>
                          <a:latin typeface="Arial"/>
                          <a:ea typeface="Times New Roman"/>
                        </a:rPr>
                        <a:t>700</a:t>
                      </a:r>
                      <a:endParaRPr lang="en-US" sz="1600" dirty="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spcAft>
                          <a:spcPts val="0"/>
                        </a:spcAft>
                      </a:pPr>
                      <a:r>
                        <a:rPr lang="es-ES" sz="1400" dirty="0">
                          <a:solidFill>
                            <a:srgbClr val="000000"/>
                          </a:solidFill>
                          <a:latin typeface="Arial"/>
                          <a:ea typeface="Times New Roman"/>
                        </a:rPr>
                        <a:t>700</a:t>
                      </a:r>
                      <a:endParaRPr lang="en-US" sz="1600" dirty="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462040">
                <a:tc>
                  <a:txBody>
                    <a:bodyPr/>
                    <a:lstStyle/>
                    <a:p>
                      <a:pPr algn="ctr">
                        <a:spcAft>
                          <a:spcPts val="0"/>
                        </a:spcAft>
                      </a:pPr>
                      <a:r>
                        <a:rPr lang="es-ES" sz="1400" b="1">
                          <a:solidFill>
                            <a:srgbClr val="000000"/>
                          </a:solidFill>
                          <a:latin typeface="Arial"/>
                          <a:ea typeface="Times New Roman"/>
                        </a:rPr>
                        <a:t>Total Costos Fijos</a:t>
                      </a:r>
                      <a:endParaRPr lang="en-US" sz="160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spcAft>
                          <a:spcPts val="0"/>
                        </a:spcAft>
                      </a:pPr>
                      <a:r>
                        <a:rPr lang="es-ES" sz="1400">
                          <a:solidFill>
                            <a:srgbClr val="000000"/>
                          </a:solidFill>
                          <a:latin typeface="Arial"/>
                          <a:ea typeface="Times New Roman"/>
                        </a:rPr>
                        <a:t>$ 38.928</a:t>
                      </a:r>
                      <a:endParaRPr lang="en-US" sz="160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spcAft>
                          <a:spcPts val="0"/>
                        </a:spcAft>
                      </a:pPr>
                      <a:r>
                        <a:rPr lang="es-ES" sz="1400">
                          <a:solidFill>
                            <a:srgbClr val="000000"/>
                          </a:solidFill>
                          <a:latin typeface="Arial"/>
                          <a:ea typeface="Times New Roman"/>
                        </a:rPr>
                        <a:t>$ 38.428</a:t>
                      </a:r>
                      <a:endParaRPr lang="en-US" sz="160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spcAft>
                          <a:spcPts val="0"/>
                        </a:spcAft>
                      </a:pPr>
                      <a:r>
                        <a:rPr lang="es-ES" sz="1400">
                          <a:solidFill>
                            <a:srgbClr val="000000"/>
                          </a:solidFill>
                          <a:latin typeface="Arial"/>
                          <a:ea typeface="Times New Roman"/>
                        </a:rPr>
                        <a:t>$ 38.428</a:t>
                      </a:r>
                      <a:endParaRPr lang="en-US" sz="160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spcAft>
                          <a:spcPts val="0"/>
                        </a:spcAft>
                      </a:pPr>
                      <a:r>
                        <a:rPr lang="es-ES" sz="1400">
                          <a:solidFill>
                            <a:srgbClr val="000000"/>
                          </a:solidFill>
                          <a:latin typeface="Arial"/>
                          <a:ea typeface="Times New Roman"/>
                        </a:rPr>
                        <a:t>$ 38.128</a:t>
                      </a:r>
                      <a:endParaRPr lang="en-US" sz="160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spcAft>
                          <a:spcPts val="0"/>
                        </a:spcAft>
                      </a:pPr>
                      <a:r>
                        <a:rPr lang="es-ES" sz="1400" dirty="0">
                          <a:solidFill>
                            <a:srgbClr val="000000"/>
                          </a:solidFill>
                          <a:latin typeface="Arial"/>
                          <a:ea typeface="Times New Roman"/>
                        </a:rPr>
                        <a:t>$ 38.128</a:t>
                      </a:r>
                      <a:endParaRPr lang="en-US" sz="1600" dirty="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bl>
          </a:graphicData>
        </a:graphic>
      </p:graphicFrame>
      <p:pic>
        <p:nvPicPr>
          <p:cNvPr id="11" name="Picture 1" descr="logo kary 1"/>
          <p:cNvPicPr>
            <a:picLocks noChangeAspect="1" noChangeArrowheads="1"/>
          </p:cNvPicPr>
          <p:nvPr/>
        </p:nvPicPr>
        <p:blipFill>
          <a:blip r:embed="rId2" cstate="print"/>
          <a:srcRect l="10959" t="16418" r="10503" b="11443"/>
          <a:stretch>
            <a:fillRect/>
          </a:stretch>
        </p:blipFill>
        <p:spPr bwMode="auto">
          <a:xfrm>
            <a:off x="0" y="0"/>
            <a:ext cx="1058121" cy="9286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p:txBody>
          <a:bodyPr vert="horz">
            <a:normAutofit/>
            <a:scene3d>
              <a:camera prst="orthographicFront"/>
              <a:lightRig rig="threePt" dir="t">
                <a:rot lat="0" lon="0" rev="4800000"/>
              </a:lightRig>
            </a:scene3d>
            <a:sp3d extrusionH="57150" prstMaterial="matte">
              <a:bevelT w="50800" h="10160" prst="artDeco"/>
            </a:sp3d>
          </a:bodyPr>
          <a:lstStyle/>
          <a:p>
            <a:pPr algn="ctr"/>
            <a:r>
              <a:rPr lang="es-EC" sz="4000" b="1" dirty="0" smtClean="0">
                <a:effectLst>
                  <a:glow rad="228600">
                    <a:schemeClr val="accent4">
                      <a:satMod val="175000"/>
                      <a:alpha val="40000"/>
                    </a:schemeClr>
                  </a:glow>
                </a:effectLst>
              </a:rPr>
              <a:t>ESTUDIO FINANCIERO</a:t>
            </a:r>
            <a:endParaRPr lang="es-EC" sz="4000" b="1" dirty="0">
              <a:effectLst>
                <a:glow rad="228600">
                  <a:schemeClr val="accent4">
                    <a:satMod val="175000"/>
                    <a:alpha val="40000"/>
                  </a:schemeClr>
                </a:glow>
              </a:effectLst>
            </a:endParaRPr>
          </a:p>
        </p:txBody>
      </p:sp>
      <p:sp>
        <p:nvSpPr>
          <p:cNvPr id="3" name="2 Marcador de contenido"/>
          <p:cNvSpPr>
            <a:spLocks noGrp="1"/>
          </p:cNvSpPr>
          <p:nvPr>
            <p:ph idx="1"/>
          </p:nvPr>
        </p:nvSpPr>
        <p:spPr>
          <a:xfrm>
            <a:off x="357158" y="2357430"/>
            <a:ext cx="8429684" cy="3757620"/>
          </a:xfrm>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endParaRPr lang="es-ES" sz="2000" dirty="0" smtClean="0"/>
          </a:p>
          <a:p>
            <a:r>
              <a:rPr lang="es-ES" sz="2000" dirty="0" smtClean="0"/>
              <a:t>Precio = $2,66 por bolsita de café</a:t>
            </a:r>
            <a:endParaRPr lang="en-US" sz="2000" dirty="0" smtClean="0"/>
          </a:p>
          <a:p>
            <a:r>
              <a:rPr lang="es-ES" sz="2000" dirty="0" smtClean="0"/>
              <a:t>Costo unitario = $1,52 por bolsita de café</a:t>
            </a:r>
            <a:endParaRPr lang="en-US" sz="2000" dirty="0" smtClean="0"/>
          </a:p>
          <a:p>
            <a:r>
              <a:rPr lang="es-ES" sz="2000" dirty="0" smtClean="0"/>
              <a:t>Costos Fijos = $38.928</a:t>
            </a:r>
            <a:endParaRPr lang="en-US" sz="2000" dirty="0" smtClean="0"/>
          </a:p>
          <a:p>
            <a:pPr>
              <a:buNone/>
            </a:pPr>
            <a:endParaRPr lang="en-US" sz="2000" dirty="0" smtClean="0"/>
          </a:p>
          <a:p>
            <a:r>
              <a:rPr lang="es-ES" sz="2000" b="1" dirty="0" smtClean="0"/>
              <a:t>PE = Costos Fijos / Margen de Contribución</a:t>
            </a:r>
            <a:endParaRPr lang="en-US" sz="2000" dirty="0" smtClean="0"/>
          </a:p>
          <a:p>
            <a:pPr>
              <a:buNone/>
            </a:pPr>
            <a:r>
              <a:rPr lang="es-ES" sz="2000" dirty="0" smtClean="0"/>
              <a:t>	PE = $38.928 / 2,66 – 1,52</a:t>
            </a:r>
            <a:endParaRPr lang="en-US" sz="2000" dirty="0" smtClean="0"/>
          </a:p>
          <a:p>
            <a:pPr>
              <a:buNone/>
            </a:pPr>
            <a:r>
              <a:rPr lang="es-ES" sz="2000" dirty="0" smtClean="0"/>
              <a:t>	PE = $38.928/ 1,14</a:t>
            </a:r>
            <a:endParaRPr lang="en-US" sz="2000" dirty="0" smtClean="0"/>
          </a:p>
          <a:p>
            <a:pPr>
              <a:buNone/>
            </a:pPr>
            <a:r>
              <a:rPr lang="es-ES" sz="2000" dirty="0" smtClean="0"/>
              <a:t>	PE = 34.148</a:t>
            </a:r>
          </a:p>
          <a:p>
            <a:pPr>
              <a:buNone/>
            </a:pPr>
            <a:endParaRPr lang="es-ES" sz="2000" dirty="0" smtClean="0"/>
          </a:p>
          <a:p>
            <a:pPr algn="just">
              <a:buNone/>
            </a:pPr>
            <a:r>
              <a:rPr lang="es-ES" sz="2200" dirty="0" smtClean="0"/>
              <a:t>	El punto de equilibrio para nuestra empresa es  34.148 bolsitas de café anuales, es decir, necesitamos vender esta cantidad anualmente para que los ingresos obtenidos cubran por lo menos los costos fijos.</a:t>
            </a:r>
            <a:endParaRPr lang="en-US" sz="2200" dirty="0" smtClean="0"/>
          </a:p>
          <a:p>
            <a:pPr algn="just">
              <a:buNone/>
            </a:pPr>
            <a:endParaRPr lang="es-EC" u="sng" dirty="0" smtClean="0">
              <a:effectLst>
                <a:outerShdw blurRad="38100" dist="38100" dir="2700000" algn="tl">
                  <a:srgbClr val="000000">
                    <a:alpha val="43137"/>
                  </a:srgbClr>
                </a:outerShdw>
              </a:effectLst>
            </a:endParaRPr>
          </a:p>
        </p:txBody>
      </p:sp>
      <p:sp>
        <p:nvSpPr>
          <p:cNvPr id="4" name="3 Rectángulo"/>
          <p:cNvSpPr/>
          <p:nvPr/>
        </p:nvSpPr>
        <p:spPr>
          <a:xfrm>
            <a:off x="1643042" y="1714488"/>
            <a:ext cx="6000792" cy="42862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b="1" i="1" dirty="0" smtClean="0"/>
              <a:t>Análisis Costo Volumen Utilidad</a:t>
            </a:r>
            <a:endParaRPr lang="en-US" dirty="0"/>
          </a:p>
        </p:txBody>
      </p:sp>
      <p:pic>
        <p:nvPicPr>
          <p:cNvPr id="9" name="Picture 1" descr="logo kary 1"/>
          <p:cNvPicPr>
            <a:picLocks noChangeAspect="1" noChangeArrowheads="1"/>
          </p:cNvPicPr>
          <p:nvPr/>
        </p:nvPicPr>
        <p:blipFill>
          <a:blip r:embed="rId2" cstate="print"/>
          <a:srcRect l="10959" t="16418" r="10503" b="11443"/>
          <a:stretch>
            <a:fillRect/>
          </a:stretch>
        </p:blipFill>
        <p:spPr bwMode="auto">
          <a:xfrm>
            <a:off x="0" y="0"/>
            <a:ext cx="1058121" cy="9286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p:txBody>
          <a:bodyPr vert="horz">
            <a:normAutofit/>
            <a:scene3d>
              <a:camera prst="orthographicFront"/>
              <a:lightRig rig="threePt" dir="t">
                <a:rot lat="0" lon="0" rev="4800000"/>
              </a:lightRig>
            </a:scene3d>
            <a:sp3d extrusionH="57150" prstMaterial="matte">
              <a:bevelT w="50800" h="10160" prst="artDeco"/>
            </a:sp3d>
          </a:bodyPr>
          <a:lstStyle/>
          <a:p>
            <a:pPr algn="ctr"/>
            <a:r>
              <a:rPr lang="es-EC" sz="4000" b="1" dirty="0" smtClean="0">
                <a:effectLst>
                  <a:glow rad="228600">
                    <a:schemeClr val="accent4">
                      <a:satMod val="175000"/>
                      <a:alpha val="40000"/>
                    </a:schemeClr>
                  </a:glow>
                </a:effectLst>
              </a:rPr>
              <a:t>ESTUDIO FINANCIERO</a:t>
            </a:r>
            <a:endParaRPr lang="es-EC" sz="4000" b="1" dirty="0">
              <a:effectLst>
                <a:glow rad="228600">
                  <a:schemeClr val="accent4">
                    <a:satMod val="175000"/>
                    <a:alpha val="40000"/>
                  </a:schemeClr>
                </a:glow>
              </a:effectLst>
            </a:endParaRPr>
          </a:p>
        </p:txBody>
      </p:sp>
      <p:sp>
        <p:nvSpPr>
          <p:cNvPr id="4" name="3 Rectángulo"/>
          <p:cNvSpPr/>
          <p:nvPr/>
        </p:nvSpPr>
        <p:spPr>
          <a:xfrm>
            <a:off x="1643042" y="1714488"/>
            <a:ext cx="6000792" cy="42862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b="1" dirty="0" smtClean="0"/>
              <a:t>Inversión del Proyecto</a:t>
            </a:r>
            <a:endParaRPr lang="en-US" i="1" dirty="0"/>
          </a:p>
        </p:txBody>
      </p:sp>
      <p:graphicFrame>
        <p:nvGraphicFramePr>
          <p:cNvPr id="7" name="6 Tabla"/>
          <p:cNvGraphicFramePr>
            <a:graphicFrameLocks noGrp="1"/>
          </p:cNvGraphicFramePr>
          <p:nvPr/>
        </p:nvGraphicFramePr>
        <p:xfrm>
          <a:off x="428596" y="2714620"/>
          <a:ext cx="4500595" cy="2719230"/>
        </p:xfrm>
        <a:graphic>
          <a:graphicData uri="http://schemas.openxmlformats.org/drawingml/2006/table">
            <a:tbl>
              <a:tblPr>
                <a:tableStyleId>{775DCB02-9BB8-47FD-8907-85C794F793BA}</a:tableStyleId>
              </a:tblPr>
              <a:tblGrid>
                <a:gridCol w="2635444"/>
                <a:gridCol w="987535"/>
                <a:gridCol w="877616"/>
              </a:tblGrid>
              <a:tr h="194353">
                <a:tc gridSpan="3">
                  <a:txBody>
                    <a:bodyPr/>
                    <a:lstStyle/>
                    <a:p>
                      <a:pPr algn="ctr">
                        <a:spcAft>
                          <a:spcPts val="0"/>
                        </a:spcAft>
                      </a:pPr>
                      <a:r>
                        <a:rPr lang="es-ES" sz="1400" b="1" dirty="0"/>
                        <a:t>INVERSIONES VARIAS </a:t>
                      </a:r>
                      <a:endParaRPr lang="en-US" sz="1400" b="1" dirty="0">
                        <a:latin typeface="Times New Roman"/>
                        <a:ea typeface="Times New Roman"/>
                      </a:endParaRPr>
                    </a:p>
                  </a:txBody>
                  <a:tcPr marL="68580" marR="68580" marT="0" marB="0"/>
                </a:tc>
                <a:tc hMerge="1">
                  <a:txBody>
                    <a:bodyPr/>
                    <a:lstStyle/>
                    <a:p>
                      <a:endParaRPr lang="en-US"/>
                    </a:p>
                  </a:txBody>
                  <a:tcPr/>
                </a:tc>
                <a:tc hMerge="1">
                  <a:txBody>
                    <a:bodyPr/>
                    <a:lstStyle/>
                    <a:p>
                      <a:endParaRPr lang="en-US"/>
                    </a:p>
                  </a:txBody>
                  <a:tcPr/>
                </a:tc>
              </a:tr>
              <a:tr h="373158">
                <a:tc>
                  <a:txBody>
                    <a:bodyPr/>
                    <a:lstStyle/>
                    <a:p>
                      <a:pPr>
                        <a:spcAft>
                          <a:spcPts val="0"/>
                        </a:spcAft>
                      </a:pPr>
                      <a:r>
                        <a:rPr lang="es-ES" sz="1400" b="1" dirty="0"/>
                        <a:t>CONCEPTO</a:t>
                      </a:r>
                      <a:endParaRPr lang="en-US" sz="1400" b="1" dirty="0">
                        <a:latin typeface="Times New Roman"/>
                        <a:ea typeface="Times New Roman"/>
                      </a:endParaRPr>
                    </a:p>
                  </a:txBody>
                  <a:tcPr marL="68580" marR="68580" marT="0" marB="0"/>
                </a:tc>
                <a:tc>
                  <a:txBody>
                    <a:bodyPr/>
                    <a:lstStyle/>
                    <a:p>
                      <a:pPr algn="ctr">
                        <a:spcAft>
                          <a:spcPts val="0"/>
                        </a:spcAft>
                      </a:pPr>
                      <a:r>
                        <a:rPr lang="es-ES" sz="1400" b="1" dirty="0"/>
                        <a:t>SUBTOTAL</a:t>
                      </a:r>
                      <a:endParaRPr lang="en-US" sz="1400" b="1" dirty="0">
                        <a:latin typeface="Times New Roman"/>
                        <a:ea typeface="Times New Roman"/>
                      </a:endParaRPr>
                    </a:p>
                  </a:txBody>
                  <a:tcPr marL="68580" marR="68580" marT="0" marB="0"/>
                </a:tc>
                <a:tc>
                  <a:txBody>
                    <a:bodyPr/>
                    <a:lstStyle/>
                    <a:p>
                      <a:pPr algn="ctr">
                        <a:spcAft>
                          <a:spcPts val="0"/>
                        </a:spcAft>
                      </a:pPr>
                      <a:r>
                        <a:rPr lang="es-ES" sz="1400" b="1" dirty="0"/>
                        <a:t>TOTAL</a:t>
                      </a:r>
                      <a:endParaRPr lang="en-US" sz="1400" b="1" dirty="0">
                        <a:latin typeface="Times New Roman"/>
                        <a:ea typeface="Times New Roman"/>
                      </a:endParaRPr>
                    </a:p>
                  </a:txBody>
                  <a:tcPr marL="68580" marR="68580" marT="0" marB="0"/>
                </a:tc>
              </a:tr>
              <a:tr h="373158">
                <a:tc>
                  <a:txBody>
                    <a:bodyPr/>
                    <a:lstStyle/>
                    <a:p>
                      <a:pPr>
                        <a:spcAft>
                          <a:spcPts val="0"/>
                        </a:spcAft>
                      </a:pPr>
                      <a:r>
                        <a:rPr lang="es-ES" sz="1400" dirty="0"/>
                        <a:t>Gastos de Puesta en marcha </a:t>
                      </a:r>
                      <a:endParaRPr lang="en-US" sz="1400" dirty="0">
                        <a:latin typeface="Times New Roman"/>
                        <a:ea typeface="Times New Roman"/>
                      </a:endParaRPr>
                    </a:p>
                  </a:txBody>
                  <a:tcPr marL="68580" marR="68580" marT="0" marB="0"/>
                </a:tc>
                <a:tc>
                  <a:txBody>
                    <a:bodyPr/>
                    <a:lstStyle/>
                    <a:p>
                      <a:pPr>
                        <a:spcAft>
                          <a:spcPts val="0"/>
                        </a:spcAft>
                      </a:pPr>
                      <a:r>
                        <a:rPr lang="es-ES" sz="1400" dirty="0"/>
                        <a:t> </a:t>
                      </a:r>
                      <a:endParaRPr lang="en-US" sz="1400" dirty="0">
                        <a:latin typeface="Times New Roman"/>
                        <a:ea typeface="Times New Roman"/>
                      </a:endParaRPr>
                    </a:p>
                  </a:txBody>
                  <a:tcPr marL="68580" marR="68580" marT="0" marB="0"/>
                </a:tc>
                <a:tc>
                  <a:txBody>
                    <a:bodyPr/>
                    <a:lstStyle/>
                    <a:p>
                      <a:pPr algn="r">
                        <a:spcAft>
                          <a:spcPts val="0"/>
                        </a:spcAft>
                      </a:pPr>
                      <a:r>
                        <a:rPr lang="es-ES" sz="1400" dirty="0" smtClean="0"/>
                        <a:t>5.710</a:t>
                      </a:r>
                      <a:endParaRPr lang="en-US" sz="1400" dirty="0">
                        <a:latin typeface="Times New Roman"/>
                        <a:ea typeface="Times New Roman"/>
                      </a:endParaRPr>
                    </a:p>
                  </a:txBody>
                  <a:tcPr marL="68580" marR="68580" marT="0" marB="0"/>
                </a:tc>
              </a:tr>
              <a:tr h="373158">
                <a:tc>
                  <a:txBody>
                    <a:bodyPr/>
                    <a:lstStyle/>
                    <a:p>
                      <a:pPr>
                        <a:spcAft>
                          <a:spcPts val="0"/>
                        </a:spcAft>
                      </a:pPr>
                      <a:r>
                        <a:rPr lang="es-ES" sz="1400"/>
                        <a:t>Patente o Marca Registrada </a:t>
                      </a:r>
                      <a:endParaRPr lang="en-US" sz="1400">
                        <a:latin typeface="Times New Roman"/>
                        <a:ea typeface="Times New Roman"/>
                      </a:endParaRPr>
                    </a:p>
                  </a:txBody>
                  <a:tcPr marL="68580" marR="68580" marT="0" marB="0"/>
                </a:tc>
                <a:tc>
                  <a:txBody>
                    <a:bodyPr/>
                    <a:lstStyle/>
                    <a:p>
                      <a:pPr algn="r">
                        <a:spcAft>
                          <a:spcPts val="0"/>
                        </a:spcAft>
                      </a:pPr>
                      <a:r>
                        <a:rPr lang="es-ES" sz="1400" dirty="0"/>
                        <a:t>350</a:t>
                      </a:r>
                      <a:endParaRPr lang="en-US" sz="1400" dirty="0">
                        <a:latin typeface="Times New Roman"/>
                        <a:ea typeface="Times New Roman"/>
                      </a:endParaRPr>
                    </a:p>
                  </a:txBody>
                  <a:tcPr marL="68580" marR="68580" marT="0" marB="0"/>
                </a:tc>
                <a:tc>
                  <a:txBody>
                    <a:bodyPr/>
                    <a:lstStyle/>
                    <a:p>
                      <a:pPr>
                        <a:spcAft>
                          <a:spcPts val="0"/>
                        </a:spcAft>
                      </a:pPr>
                      <a:r>
                        <a:rPr lang="es-ES" sz="1400" dirty="0"/>
                        <a:t> </a:t>
                      </a:r>
                      <a:endParaRPr lang="en-US" sz="1400" dirty="0">
                        <a:latin typeface="Times New Roman"/>
                        <a:ea typeface="Times New Roman"/>
                      </a:endParaRPr>
                    </a:p>
                  </a:txBody>
                  <a:tcPr marL="68580" marR="68580" marT="0" marB="0"/>
                </a:tc>
              </a:tr>
              <a:tr h="194353">
                <a:tc>
                  <a:txBody>
                    <a:bodyPr/>
                    <a:lstStyle/>
                    <a:p>
                      <a:pPr>
                        <a:spcAft>
                          <a:spcPts val="0"/>
                        </a:spcAft>
                      </a:pPr>
                      <a:r>
                        <a:rPr lang="es-ES" sz="1400"/>
                        <a:t>Registro Sanitario</a:t>
                      </a:r>
                      <a:endParaRPr lang="en-US" sz="1400">
                        <a:latin typeface="Times New Roman"/>
                        <a:ea typeface="Times New Roman"/>
                      </a:endParaRPr>
                    </a:p>
                  </a:txBody>
                  <a:tcPr marL="68580" marR="68580" marT="0" marB="0"/>
                </a:tc>
                <a:tc>
                  <a:txBody>
                    <a:bodyPr/>
                    <a:lstStyle/>
                    <a:p>
                      <a:pPr algn="r">
                        <a:spcAft>
                          <a:spcPts val="0"/>
                        </a:spcAft>
                      </a:pPr>
                      <a:r>
                        <a:rPr lang="es-ES" sz="1400"/>
                        <a:t>300</a:t>
                      </a:r>
                      <a:endParaRPr lang="en-US" sz="1400">
                        <a:latin typeface="Times New Roman"/>
                        <a:ea typeface="Times New Roman"/>
                      </a:endParaRPr>
                    </a:p>
                  </a:txBody>
                  <a:tcPr marL="68580" marR="68580" marT="0" marB="0"/>
                </a:tc>
                <a:tc>
                  <a:txBody>
                    <a:bodyPr/>
                    <a:lstStyle/>
                    <a:p>
                      <a:pPr>
                        <a:spcAft>
                          <a:spcPts val="0"/>
                        </a:spcAft>
                      </a:pPr>
                      <a:r>
                        <a:rPr lang="es-ES" sz="1400" dirty="0"/>
                        <a:t> </a:t>
                      </a:r>
                      <a:endParaRPr lang="en-US" sz="1400" dirty="0">
                        <a:latin typeface="Times New Roman"/>
                        <a:ea typeface="Times New Roman"/>
                      </a:endParaRPr>
                    </a:p>
                  </a:txBody>
                  <a:tcPr marL="68580" marR="68580" marT="0" marB="0"/>
                </a:tc>
              </a:tr>
              <a:tr h="194353">
                <a:tc>
                  <a:txBody>
                    <a:bodyPr/>
                    <a:lstStyle/>
                    <a:p>
                      <a:pPr>
                        <a:spcAft>
                          <a:spcPts val="0"/>
                        </a:spcAft>
                      </a:pPr>
                      <a:r>
                        <a:rPr lang="es-ES" sz="1400"/>
                        <a:t>Línea Telefónica </a:t>
                      </a:r>
                      <a:endParaRPr lang="en-US" sz="1400">
                        <a:latin typeface="Times New Roman"/>
                        <a:ea typeface="Times New Roman"/>
                      </a:endParaRPr>
                    </a:p>
                  </a:txBody>
                  <a:tcPr marL="68580" marR="68580" marT="0" marB="0"/>
                </a:tc>
                <a:tc>
                  <a:txBody>
                    <a:bodyPr/>
                    <a:lstStyle/>
                    <a:p>
                      <a:pPr algn="r">
                        <a:spcAft>
                          <a:spcPts val="0"/>
                        </a:spcAft>
                      </a:pPr>
                      <a:r>
                        <a:rPr lang="es-ES" sz="1400"/>
                        <a:t>60</a:t>
                      </a:r>
                      <a:endParaRPr lang="en-US" sz="1400">
                        <a:latin typeface="Times New Roman"/>
                        <a:ea typeface="Times New Roman"/>
                      </a:endParaRPr>
                    </a:p>
                  </a:txBody>
                  <a:tcPr marL="68580" marR="68580" marT="0" marB="0"/>
                </a:tc>
                <a:tc>
                  <a:txBody>
                    <a:bodyPr/>
                    <a:lstStyle/>
                    <a:p>
                      <a:pPr>
                        <a:spcAft>
                          <a:spcPts val="0"/>
                        </a:spcAft>
                      </a:pPr>
                      <a:r>
                        <a:rPr lang="es-ES" sz="1400" dirty="0"/>
                        <a:t> </a:t>
                      </a:r>
                      <a:endParaRPr lang="en-US" sz="1400" dirty="0">
                        <a:latin typeface="Times New Roman"/>
                        <a:ea typeface="Times New Roman"/>
                      </a:endParaRPr>
                    </a:p>
                  </a:txBody>
                  <a:tcPr marL="68580" marR="68580" marT="0" marB="0"/>
                </a:tc>
              </a:tr>
              <a:tr h="373158">
                <a:tc>
                  <a:txBody>
                    <a:bodyPr/>
                    <a:lstStyle/>
                    <a:p>
                      <a:pPr>
                        <a:spcAft>
                          <a:spcPts val="0"/>
                        </a:spcAft>
                      </a:pPr>
                      <a:r>
                        <a:rPr lang="es-ES" sz="1400"/>
                        <a:t>Obras físicas </a:t>
                      </a:r>
                      <a:endParaRPr lang="en-US" sz="1400">
                        <a:latin typeface="Times New Roman"/>
                        <a:ea typeface="Times New Roman"/>
                      </a:endParaRPr>
                    </a:p>
                  </a:txBody>
                  <a:tcPr marL="68580" marR="68580" marT="0" marB="0"/>
                </a:tc>
                <a:tc>
                  <a:txBody>
                    <a:bodyPr/>
                    <a:lstStyle/>
                    <a:p>
                      <a:pPr algn="r">
                        <a:spcAft>
                          <a:spcPts val="0"/>
                        </a:spcAft>
                      </a:pPr>
                      <a:r>
                        <a:rPr lang="es-ES" sz="1400" dirty="0" smtClean="0"/>
                        <a:t>5.300</a:t>
                      </a:r>
                      <a:endParaRPr lang="en-US" sz="1400" dirty="0">
                        <a:latin typeface="Times New Roman"/>
                        <a:ea typeface="Times New Roman"/>
                      </a:endParaRPr>
                    </a:p>
                  </a:txBody>
                  <a:tcPr marL="68580" marR="68580" marT="0" marB="0"/>
                </a:tc>
                <a:tc>
                  <a:txBody>
                    <a:bodyPr/>
                    <a:lstStyle/>
                    <a:p>
                      <a:pPr>
                        <a:spcAft>
                          <a:spcPts val="0"/>
                        </a:spcAft>
                      </a:pPr>
                      <a:r>
                        <a:rPr lang="es-ES" sz="1400" dirty="0"/>
                        <a:t> </a:t>
                      </a:r>
                      <a:endParaRPr lang="en-US" sz="1400" dirty="0">
                        <a:latin typeface="Times New Roman"/>
                        <a:ea typeface="Times New Roman"/>
                      </a:endParaRPr>
                    </a:p>
                  </a:txBody>
                  <a:tcPr marL="68580" marR="68580" marT="0" marB="0"/>
                </a:tc>
              </a:tr>
              <a:tr h="194353">
                <a:tc>
                  <a:txBody>
                    <a:bodyPr/>
                    <a:lstStyle/>
                    <a:p>
                      <a:pPr>
                        <a:spcAft>
                          <a:spcPts val="0"/>
                        </a:spcAft>
                      </a:pPr>
                      <a:r>
                        <a:rPr lang="es-ES" sz="1400"/>
                        <a:t>Gastos de Constitución </a:t>
                      </a:r>
                      <a:endParaRPr lang="en-US" sz="1400">
                        <a:latin typeface="Times New Roman"/>
                        <a:ea typeface="Times New Roman"/>
                      </a:endParaRPr>
                    </a:p>
                  </a:txBody>
                  <a:tcPr marL="68580" marR="68580" marT="0" marB="0"/>
                </a:tc>
                <a:tc>
                  <a:txBody>
                    <a:bodyPr/>
                    <a:lstStyle/>
                    <a:p>
                      <a:pPr>
                        <a:spcAft>
                          <a:spcPts val="0"/>
                        </a:spcAft>
                      </a:pPr>
                      <a:r>
                        <a:rPr lang="es-ES" sz="1400"/>
                        <a:t> </a:t>
                      </a:r>
                      <a:endParaRPr lang="en-US" sz="1400">
                        <a:latin typeface="Times New Roman"/>
                        <a:ea typeface="Times New Roman"/>
                      </a:endParaRPr>
                    </a:p>
                  </a:txBody>
                  <a:tcPr marL="68580" marR="68580" marT="0" marB="0"/>
                </a:tc>
                <a:tc>
                  <a:txBody>
                    <a:bodyPr/>
                    <a:lstStyle/>
                    <a:p>
                      <a:pPr algn="r">
                        <a:spcAft>
                          <a:spcPts val="0"/>
                        </a:spcAft>
                      </a:pPr>
                      <a:r>
                        <a:rPr lang="es-ES" sz="1400" dirty="0"/>
                        <a:t>600</a:t>
                      </a:r>
                      <a:endParaRPr lang="en-US" sz="1400" dirty="0">
                        <a:latin typeface="Times New Roman"/>
                        <a:ea typeface="Times New Roman"/>
                      </a:endParaRPr>
                    </a:p>
                  </a:txBody>
                  <a:tcPr marL="68580" marR="68580" marT="0" marB="0"/>
                </a:tc>
              </a:tr>
              <a:tr h="373158">
                <a:tc>
                  <a:txBody>
                    <a:bodyPr/>
                    <a:lstStyle/>
                    <a:p>
                      <a:pPr>
                        <a:spcAft>
                          <a:spcPts val="0"/>
                        </a:spcAft>
                      </a:pPr>
                      <a:r>
                        <a:rPr lang="es-ES" sz="1400" b="1" dirty="0"/>
                        <a:t>Total </a:t>
                      </a:r>
                      <a:endParaRPr lang="en-US" sz="1400" b="1" dirty="0">
                        <a:latin typeface="Times New Roman"/>
                        <a:ea typeface="Times New Roman"/>
                      </a:endParaRPr>
                    </a:p>
                  </a:txBody>
                  <a:tcPr marL="68580" marR="68580" marT="0" marB="0"/>
                </a:tc>
                <a:tc>
                  <a:txBody>
                    <a:bodyPr/>
                    <a:lstStyle/>
                    <a:p>
                      <a:pPr>
                        <a:spcAft>
                          <a:spcPts val="0"/>
                        </a:spcAft>
                      </a:pPr>
                      <a:r>
                        <a:rPr lang="es-ES" sz="1400" b="1" dirty="0"/>
                        <a:t> </a:t>
                      </a:r>
                      <a:endParaRPr lang="en-US" sz="1400" b="1" dirty="0">
                        <a:latin typeface="Times New Roman"/>
                        <a:ea typeface="Times New Roman"/>
                      </a:endParaRPr>
                    </a:p>
                  </a:txBody>
                  <a:tcPr marL="68580" marR="68580" marT="0" marB="0"/>
                </a:tc>
                <a:tc>
                  <a:txBody>
                    <a:bodyPr/>
                    <a:lstStyle/>
                    <a:p>
                      <a:pPr algn="r">
                        <a:spcAft>
                          <a:spcPts val="0"/>
                        </a:spcAft>
                      </a:pPr>
                      <a:r>
                        <a:rPr lang="es-ES" sz="1400" b="1" dirty="0" smtClean="0"/>
                        <a:t>$6.310</a:t>
                      </a:r>
                      <a:endParaRPr lang="en-US" sz="1400" b="1" dirty="0">
                        <a:latin typeface="Times New Roman"/>
                        <a:ea typeface="Times New Roman"/>
                      </a:endParaRPr>
                    </a:p>
                  </a:txBody>
                  <a:tcPr marL="68580" marR="68580" marT="0" marB="0"/>
                </a:tc>
              </a:tr>
            </a:tbl>
          </a:graphicData>
        </a:graphic>
      </p:graphicFrame>
      <p:sp>
        <p:nvSpPr>
          <p:cNvPr id="8" name="7 Rectángulo"/>
          <p:cNvSpPr/>
          <p:nvPr/>
        </p:nvSpPr>
        <p:spPr>
          <a:xfrm>
            <a:off x="5429256" y="2714620"/>
            <a:ext cx="3357586" cy="2786082"/>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just"/>
            <a:r>
              <a:rPr lang="es-ES" b="1" dirty="0" smtClean="0">
                <a:solidFill>
                  <a:schemeClr val="tx1"/>
                </a:solidFill>
              </a:rPr>
              <a:t>Los gastos de constitución están comprendidos por:</a:t>
            </a:r>
            <a:endParaRPr lang="en-US" dirty="0" smtClean="0">
              <a:solidFill>
                <a:schemeClr val="tx1"/>
              </a:solidFill>
            </a:endParaRPr>
          </a:p>
          <a:p>
            <a:pPr algn="just"/>
            <a:r>
              <a:rPr lang="es-ES" dirty="0" smtClean="0">
                <a:solidFill>
                  <a:schemeClr val="tx1"/>
                </a:solidFill>
              </a:rPr>
              <a:t>• Constitución de la Compañía</a:t>
            </a:r>
            <a:endParaRPr lang="en-US" dirty="0" smtClean="0">
              <a:solidFill>
                <a:schemeClr val="tx1"/>
              </a:solidFill>
            </a:endParaRPr>
          </a:p>
          <a:p>
            <a:pPr algn="just"/>
            <a:r>
              <a:rPr lang="es-ES" dirty="0" smtClean="0">
                <a:solidFill>
                  <a:schemeClr val="tx1"/>
                </a:solidFill>
              </a:rPr>
              <a:t>• Obtención del Registro Único del Contribuyente( RUC)</a:t>
            </a:r>
            <a:endParaRPr lang="en-US" dirty="0" smtClean="0">
              <a:solidFill>
                <a:schemeClr val="tx1"/>
              </a:solidFill>
            </a:endParaRPr>
          </a:p>
          <a:p>
            <a:pPr algn="just"/>
            <a:r>
              <a:rPr lang="es-ES" dirty="0" smtClean="0">
                <a:solidFill>
                  <a:schemeClr val="tx1"/>
                </a:solidFill>
              </a:rPr>
              <a:t>• Pagos de Tasas y permisos municipales</a:t>
            </a:r>
            <a:endParaRPr lang="en-US" dirty="0" smtClean="0">
              <a:solidFill>
                <a:schemeClr val="tx1"/>
              </a:solidFill>
            </a:endParaRPr>
          </a:p>
          <a:p>
            <a:pPr algn="just"/>
            <a:r>
              <a:rPr lang="es-ES" dirty="0" smtClean="0">
                <a:solidFill>
                  <a:schemeClr val="tx1"/>
                </a:solidFill>
              </a:rPr>
              <a:t>• Pagos al estudio Jurídico y demás trámites legales.</a:t>
            </a:r>
            <a:endParaRPr lang="en-US" dirty="0" smtClean="0">
              <a:solidFill>
                <a:schemeClr val="tx1"/>
              </a:solidFill>
            </a:endParaRPr>
          </a:p>
          <a:p>
            <a:pPr algn="ctr"/>
            <a:endParaRPr lang="en-US" dirty="0"/>
          </a:p>
        </p:txBody>
      </p:sp>
      <p:pic>
        <p:nvPicPr>
          <p:cNvPr id="11" name="Picture 1" descr="logo kary 1"/>
          <p:cNvPicPr>
            <a:picLocks noChangeAspect="1" noChangeArrowheads="1"/>
          </p:cNvPicPr>
          <p:nvPr/>
        </p:nvPicPr>
        <p:blipFill>
          <a:blip r:embed="rId2" cstate="print"/>
          <a:srcRect l="10959" t="16418" r="10503" b="11443"/>
          <a:stretch>
            <a:fillRect/>
          </a:stretch>
        </p:blipFill>
        <p:spPr bwMode="auto">
          <a:xfrm>
            <a:off x="0" y="5929330"/>
            <a:ext cx="1058121" cy="9286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p:txBody>
          <a:bodyPr vert="horz">
            <a:normAutofit/>
            <a:scene3d>
              <a:camera prst="orthographicFront"/>
              <a:lightRig rig="threePt" dir="t">
                <a:rot lat="0" lon="0" rev="4800000"/>
              </a:lightRig>
            </a:scene3d>
            <a:sp3d extrusionH="57150" prstMaterial="matte">
              <a:bevelT w="50800" h="10160" prst="artDeco"/>
            </a:sp3d>
          </a:bodyPr>
          <a:lstStyle/>
          <a:p>
            <a:pPr algn="ctr"/>
            <a:r>
              <a:rPr lang="es-EC" sz="4000" b="1" dirty="0" smtClean="0">
                <a:effectLst>
                  <a:glow rad="228600">
                    <a:schemeClr val="accent4">
                      <a:satMod val="175000"/>
                      <a:alpha val="40000"/>
                    </a:schemeClr>
                  </a:glow>
                </a:effectLst>
              </a:rPr>
              <a:t>ESTUDIO FINANCIERO</a:t>
            </a:r>
            <a:endParaRPr lang="es-EC" sz="4000" b="1" dirty="0">
              <a:effectLst>
                <a:glow rad="228600">
                  <a:schemeClr val="accent4">
                    <a:satMod val="175000"/>
                    <a:alpha val="40000"/>
                  </a:schemeClr>
                </a:glow>
              </a:effectLst>
            </a:endParaRPr>
          </a:p>
        </p:txBody>
      </p:sp>
      <p:sp>
        <p:nvSpPr>
          <p:cNvPr id="4" name="3 Rectángulo"/>
          <p:cNvSpPr/>
          <p:nvPr/>
        </p:nvSpPr>
        <p:spPr>
          <a:xfrm>
            <a:off x="1643042" y="1714488"/>
            <a:ext cx="6000792" cy="42862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b="1" i="1" dirty="0" smtClean="0">
                <a:solidFill>
                  <a:schemeClr val="tx1"/>
                </a:solidFill>
              </a:rPr>
              <a:t>Capital de Trabajo: Método del Déficit Acumulado</a:t>
            </a:r>
            <a:endParaRPr lang="en-US" b="1" i="1" dirty="0">
              <a:solidFill>
                <a:schemeClr val="tx1"/>
              </a:solidFill>
            </a:endParaRPr>
          </a:p>
        </p:txBody>
      </p:sp>
      <p:sp>
        <p:nvSpPr>
          <p:cNvPr id="9" name="8 Rectángulo"/>
          <p:cNvSpPr/>
          <p:nvPr/>
        </p:nvSpPr>
        <p:spPr>
          <a:xfrm>
            <a:off x="1714480" y="2786058"/>
            <a:ext cx="5857916" cy="135732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sz="2000" dirty="0" smtClean="0">
                <a:solidFill>
                  <a:schemeClr val="tx1"/>
                </a:solidFill>
              </a:rPr>
              <a:t>El precio de venta es US$2.66 y el costo de venta es US$1.52; siendo la proyección anual de ventas 45259 cajas de café.</a:t>
            </a:r>
            <a:endParaRPr lang="en-US" sz="2000" dirty="0">
              <a:solidFill>
                <a:schemeClr val="tx1"/>
              </a:solidFill>
            </a:endParaRPr>
          </a:p>
        </p:txBody>
      </p:sp>
      <p:sp>
        <p:nvSpPr>
          <p:cNvPr id="10" name="9 Rectángulo"/>
          <p:cNvSpPr/>
          <p:nvPr/>
        </p:nvSpPr>
        <p:spPr>
          <a:xfrm>
            <a:off x="1714480" y="4643446"/>
            <a:ext cx="5857916" cy="135732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sz="2000" dirty="0" smtClean="0">
                <a:solidFill>
                  <a:schemeClr val="tx1"/>
                </a:solidFill>
              </a:rPr>
              <a:t>La cantidad que se requiere financiar con capital de trabajo es de $3531,25.</a:t>
            </a:r>
            <a:endParaRPr lang="en-US" sz="2000" dirty="0" smtClean="0">
              <a:solidFill>
                <a:schemeClr val="tx1"/>
              </a:solidFill>
            </a:endParaRPr>
          </a:p>
          <a:p>
            <a:pPr algn="ctr"/>
            <a:endParaRPr lang="en-US" dirty="0"/>
          </a:p>
        </p:txBody>
      </p:sp>
      <p:pic>
        <p:nvPicPr>
          <p:cNvPr id="11" name="Picture 1" descr="logo kary 1"/>
          <p:cNvPicPr>
            <a:picLocks noChangeAspect="1" noChangeArrowheads="1"/>
          </p:cNvPicPr>
          <p:nvPr/>
        </p:nvPicPr>
        <p:blipFill>
          <a:blip r:embed="rId2" cstate="print"/>
          <a:srcRect l="10959" t="16418" r="10503" b="11443"/>
          <a:stretch>
            <a:fillRect/>
          </a:stretch>
        </p:blipFill>
        <p:spPr bwMode="auto">
          <a:xfrm>
            <a:off x="0" y="5929330"/>
            <a:ext cx="1058121" cy="9286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p:txBody>
          <a:bodyPr vert="horz">
            <a:normAutofit/>
            <a:scene3d>
              <a:camera prst="orthographicFront"/>
              <a:lightRig rig="threePt" dir="t">
                <a:rot lat="0" lon="0" rev="4800000"/>
              </a:lightRig>
            </a:scene3d>
            <a:sp3d extrusionH="57150" prstMaterial="matte">
              <a:bevelT w="50800" h="10160" prst="artDeco"/>
            </a:sp3d>
          </a:bodyPr>
          <a:lstStyle/>
          <a:p>
            <a:pPr algn="ctr"/>
            <a:r>
              <a:rPr lang="es-EC" sz="4000" b="1" dirty="0" smtClean="0">
                <a:effectLst>
                  <a:glow rad="228600">
                    <a:schemeClr val="accent4">
                      <a:satMod val="175000"/>
                      <a:alpha val="40000"/>
                    </a:schemeClr>
                  </a:glow>
                </a:effectLst>
              </a:rPr>
              <a:t>ESTUDIO FINANCIERO</a:t>
            </a:r>
            <a:endParaRPr lang="es-EC" sz="4000" b="1" dirty="0">
              <a:effectLst>
                <a:glow rad="228600">
                  <a:schemeClr val="accent4">
                    <a:satMod val="175000"/>
                    <a:alpha val="40000"/>
                  </a:schemeClr>
                </a:glow>
              </a:effectLst>
            </a:endParaRPr>
          </a:p>
        </p:txBody>
      </p:sp>
      <p:sp>
        <p:nvSpPr>
          <p:cNvPr id="4" name="3 Rectángulo"/>
          <p:cNvSpPr/>
          <p:nvPr/>
        </p:nvSpPr>
        <p:spPr>
          <a:xfrm>
            <a:off x="1643042" y="1714488"/>
            <a:ext cx="6000792" cy="42862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b="1" i="1" dirty="0" smtClean="0"/>
              <a:t>Ingresos por Venta de Productos</a:t>
            </a:r>
            <a:endParaRPr lang="en-US" b="1" i="1" dirty="0"/>
          </a:p>
        </p:txBody>
      </p:sp>
      <p:graphicFrame>
        <p:nvGraphicFramePr>
          <p:cNvPr id="6" name="5 Tabla"/>
          <p:cNvGraphicFramePr>
            <a:graphicFrameLocks noGrp="1"/>
          </p:cNvGraphicFramePr>
          <p:nvPr/>
        </p:nvGraphicFramePr>
        <p:xfrm>
          <a:off x="467544" y="2863767"/>
          <a:ext cx="8215370" cy="2077401"/>
        </p:xfrm>
        <a:graphic>
          <a:graphicData uri="http://schemas.openxmlformats.org/drawingml/2006/table">
            <a:tbl>
              <a:tblPr/>
              <a:tblGrid>
                <a:gridCol w="1564536"/>
                <a:gridCol w="717709"/>
                <a:gridCol w="1262670"/>
                <a:gridCol w="1136225"/>
                <a:gridCol w="1261780"/>
                <a:gridCol w="1136225"/>
                <a:gridCol w="1136225"/>
              </a:tblGrid>
              <a:tr h="258948">
                <a:tc>
                  <a:txBody>
                    <a:bodyPr/>
                    <a:lstStyle/>
                    <a:p>
                      <a:endParaRPr lang="en-US" sz="1050" dirty="0">
                        <a:latin typeface="Times New Roman"/>
                      </a:endParaRPr>
                    </a:p>
                  </a:txBody>
                  <a:tcPr marL="68580" marR="68580"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28575" cap="flat" cmpd="sng" algn="ctr">
                      <a:solidFill>
                        <a:srgbClr val="8064A2"/>
                      </a:solidFill>
                      <a:prstDash val="solid"/>
                      <a:round/>
                      <a:headEnd type="none" w="med" len="med"/>
                      <a:tailEnd type="none" w="med" len="med"/>
                    </a:lnB>
                  </a:tcPr>
                </a:tc>
                <a:tc>
                  <a:txBody>
                    <a:bodyPr/>
                    <a:lstStyle/>
                    <a:p>
                      <a:pPr algn="ctr">
                        <a:spcAft>
                          <a:spcPts val="0"/>
                        </a:spcAft>
                      </a:pPr>
                      <a:r>
                        <a:rPr lang="es-ES" sz="1200" b="1" dirty="0">
                          <a:solidFill>
                            <a:srgbClr val="000000"/>
                          </a:solidFill>
                          <a:latin typeface="Arial"/>
                          <a:ea typeface="Times New Roman"/>
                        </a:rPr>
                        <a:t>0</a:t>
                      </a:r>
                      <a:endParaRPr lang="en-US" sz="1400" dirty="0">
                        <a:latin typeface="Times New Roman"/>
                        <a:ea typeface="Times New Roman"/>
                      </a:endParaRPr>
                    </a:p>
                  </a:txBody>
                  <a:tcPr marL="68580" marR="68580"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28575" cap="flat" cmpd="sng" algn="ctr">
                      <a:solidFill>
                        <a:srgbClr val="8064A2"/>
                      </a:solidFill>
                      <a:prstDash val="solid"/>
                      <a:round/>
                      <a:headEnd type="none" w="med" len="med"/>
                      <a:tailEnd type="none" w="med" len="med"/>
                    </a:lnB>
                  </a:tcPr>
                </a:tc>
                <a:tc>
                  <a:txBody>
                    <a:bodyPr/>
                    <a:lstStyle/>
                    <a:p>
                      <a:pPr algn="ctr">
                        <a:spcAft>
                          <a:spcPts val="0"/>
                        </a:spcAft>
                      </a:pPr>
                      <a:r>
                        <a:rPr lang="es-ES" sz="1200" b="1">
                          <a:solidFill>
                            <a:srgbClr val="000000"/>
                          </a:solidFill>
                          <a:latin typeface="Arial"/>
                          <a:ea typeface="Times New Roman"/>
                        </a:rPr>
                        <a:t>1</a:t>
                      </a:r>
                      <a:endParaRPr lang="en-US" sz="1400">
                        <a:latin typeface="Times New Roman"/>
                        <a:ea typeface="Times New Roman"/>
                      </a:endParaRPr>
                    </a:p>
                  </a:txBody>
                  <a:tcPr marL="68580" marR="68580"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28575" cap="flat" cmpd="sng" algn="ctr">
                      <a:solidFill>
                        <a:srgbClr val="8064A2"/>
                      </a:solidFill>
                      <a:prstDash val="solid"/>
                      <a:round/>
                      <a:headEnd type="none" w="med" len="med"/>
                      <a:tailEnd type="none" w="med" len="med"/>
                    </a:lnB>
                  </a:tcPr>
                </a:tc>
                <a:tc>
                  <a:txBody>
                    <a:bodyPr/>
                    <a:lstStyle/>
                    <a:p>
                      <a:pPr algn="ctr">
                        <a:spcAft>
                          <a:spcPts val="0"/>
                        </a:spcAft>
                      </a:pPr>
                      <a:r>
                        <a:rPr lang="es-ES" sz="1200" b="1">
                          <a:solidFill>
                            <a:srgbClr val="000000"/>
                          </a:solidFill>
                          <a:latin typeface="Arial"/>
                          <a:ea typeface="Times New Roman"/>
                        </a:rPr>
                        <a:t>2</a:t>
                      </a:r>
                      <a:endParaRPr lang="en-US" sz="1400">
                        <a:latin typeface="Times New Roman"/>
                        <a:ea typeface="Times New Roman"/>
                      </a:endParaRPr>
                    </a:p>
                  </a:txBody>
                  <a:tcPr marL="68580" marR="68580"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28575" cap="flat" cmpd="sng" algn="ctr">
                      <a:solidFill>
                        <a:srgbClr val="8064A2"/>
                      </a:solidFill>
                      <a:prstDash val="solid"/>
                      <a:round/>
                      <a:headEnd type="none" w="med" len="med"/>
                      <a:tailEnd type="none" w="med" len="med"/>
                    </a:lnB>
                  </a:tcPr>
                </a:tc>
                <a:tc>
                  <a:txBody>
                    <a:bodyPr/>
                    <a:lstStyle/>
                    <a:p>
                      <a:pPr algn="ctr">
                        <a:spcAft>
                          <a:spcPts val="0"/>
                        </a:spcAft>
                      </a:pPr>
                      <a:r>
                        <a:rPr lang="es-ES" sz="1200" b="1">
                          <a:solidFill>
                            <a:srgbClr val="000000"/>
                          </a:solidFill>
                          <a:latin typeface="Arial"/>
                          <a:ea typeface="Times New Roman"/>
                        </a:rPr>
                        <a:t>3</a:t>
                      </a:r>
                      <a:endParaRPr lang="en-US" sz="1400">
                        <a:latin typeface="Times New Roman"/>
                        <a:ea typeface="Times New Roman"/>
                      </a:endParaRPr>
                    </a:p>
                  </a:txBody>
                  <a:tcPr marL="68580" marR="68580"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28575" cap="flat" cmpd="sng" algn="ctr">
                      <a:solidFill>
                        <a:srgbClr val="8064A2"/>
                      </a:solidFill>
                      <a:prstDash val="solid"/>
                      <a:round/>
                      <a:headEnd type="none" w="med" len="med"/>
                      <a:tailEnd type="none" w="med" len="med"/>
                    </a:lnB>
                  </a:tcPr>
                </a:tc>
                <a:tc>
                  <a:txBody>
                    <a:bodyPr/>
                    <a:lstStyle/>
                    <a:p>
                      <a:pPr algn="ctr">
                        <a:spcAft>
                          <a:spcPts val="0"/>
                        </a:spcAft>
                      </a:pPr>
                      <a:r>
                        <a:rPr lang="es-ES" sz="1200" b="1">
                          <a:solidFill>
                            <a:srgbClr val="000000"/>
                          </a:solidFill>
                          <a:latin typeface="Arial"/>
                          <a:ea typeface="Times New Roman"/>
                        </a:rPr>
                        <a:t>4</a:t>
                      </a:r>
                      <a:endParaRPr lang="en-US" sz="1400">
                        <a:latin typeface="Times New Roman"/>
                        <a:ea typeface="Times New Roman"/>
                      </a:endParaRPr>
                    </a:p>
                  </a:txBody>
                  <a:tcPr marL="68580" marR="68580"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28575" cap="flat" cmpd="sng" algn="ctr">
                      <a:solidFill>
                        <a:srgbClr val="8064A2"/>
                      </a:solidFill>
                      <a:prstDash val="solid"/>
                      <a:round/>
                      <a:headEnd type="none" w="med" len="med"/>
                      <a:tailEnd type="none" w="med" len="med"/>
                    </a:lnB>
                  </a:tcPr>
                </a:tc>
                <a:tc>
                  <a:txBody>
                    <a:bodyPr/>
                    <a:lstStyle/>
                    <a:p>
                      <a:pPr algn="ctr">
                        <a:spcAft>
                          <a:spcPts val="0"/>
                        </a:spcAft>
                      </a:pPr>
                      <a:r>
                        <a:rPr lang="es-ES" sz="1200" b="1">
                          <a:solidFill>
                            <a:srgbClr val="000000"/>
                          </a:solidFill>
                          <a:latin typeface="Arial"/>
                          <a:ea typeface="Times New Roman"/>
                        </a:rPr>
                        <a:t>5</a:t>
                      </a:r>
                      <a:endParaRPr lang="en-US" sz="1400">
                        <a:latin typeface="Times New Roman"/>
                        <a:ea typeface="Times New Roman"/>
                      </a:endParaRPr>
                    </a:p>
                  </a:txBody>
                  <a:tcPr marL="68580" marR="68580"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28575" cap="flat" cmpd="sng" algn="ctr">
                      <a:solidFill>
                        <a:srgbClr val="8064A2"/>
                      </a:solidFill>
                      <a:prstDash val="solid"/>
                      <a:round/>
                      <a:headEnd type="none" w="med" len="med"/>
                      <a:tailEnd type="none" w="med" len="med"/>
                    </a:lnB>
                  </a:tcPr>
                </a:tc>
              </a:tr>
              <a:tr h="768114">
                <a:tc>
                  <a:txBody>
                    <a:bodyPr/>
                    <a:lstStyle/>
                    <a:p>
                      <a:pPr>
                        <a:spcAft>
                          <a:spcPts val="0"/>
                        </a:spcAft>
                      </a:pPr>
                      <a:r>
                        <a:rPr lang="es-ES" sz="1200" b="1" dirty="0">
                          <a:solidFill>
                            <a:srgbClr val="000000"/>
                          </a:solidFill>
                          <a:latin typeface="Arial"/>
                          <a:ea typeface="Times New Roman"/>
                        </a:rPr>
                        <a:t>DEMANDA PROYECTADA</a:t>
                      </a:r>
                      <a:endParaRPr lang="en-US" sz="1400" dirty="0">
                        <a:latin typeface="Times New Roman"/>
                        <a:ea typeface="Times New Roman"/>
                      </a:endParaRPr>
                    </a:p>
                  </a:txBody>
                  <a:tcPr marL="68580" marR="68580"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28575"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a:spcAft>
                          <a:spcPts val="0"/>
                        </a:spcAft>
                      </a:pPr>
                      <a:r>
                        <a:rPr lang="es-ES" sz="1200" dirty="0">
                          <a:solidFill>
                            <a:srgbClr val="000000"/>
                          </a:solidFill>
                          <a:latin typeface="Arial"/>
                          <a:ea typeface="Calibri"/>
                        </a:rPr>
                        <a:t> </a:t>
                      </a:r>
                      <a:endParaRPr lang="en-US" sz="1400" dirty="0">
                        <a:latin typeface="Times New Roman"/>
                        <a:ea typeface="Times New Roman"/>
                      </a:endParaRPr>
                    </a:p>
                  </a:txBody>
                  <a:tcPr marL="68580" marR="68580"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28575"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algn="r">
                        <a:spcAft>
                          <a:spcPts val="0"/>
                        </a:spcAft>
                      </a:pPr>
                      <a:r>
                        <a:rPr lang="es-ES" sz="1200" b="1" dirty="0">
                          <a:solidFill>
                            <a:srgbClr val="000000"/>
                          </a:solidFill>
                          <a:latin typeface="Arial"/>
                          <a:ea typeface="Calibri"/>
                        </a:rPr>
                        <a:t>45.259</a:t>
                      </a:r>
                      <a:endParaRPr lang="en-US" sz="1400" dirty="0">
                        <a:latin typeface="Times New Roman"/>
                        <a:ea typeface="Times New Roman"/>
                      </a:endParaRPr>
                    </a:p>
                  </a:txBody>
                  <a:tcPr marL="68580" marR="68580"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28575"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algn="r">
                        <a:spcAft>
                          <a:spcPts val="0"/>
                        </a:spcAft>
                      </a:pPr>
                      <a:r>
                        <a:rPr lang="es-ES" sz="1200" b="1" dirty="0">
                          <a:solidFill>
                            <a:srgbClr val="000000"/>
                          </a:solidFill>
                          <a:latin typeface="Arial"/>
                          <a:ea typeface="Calibri"/>
                        </a:rPr>
                        <a:t>47.070</a:t>
                      </a:r>
                      <a:endParaRPr lang="en-US" sz="1400" dirty="0">
                        <a:latin typeface="Times New Roman"/>
                        <a:ea typeface="Times New Roman"/>
                      </a:endParaRPr>
                    </a:p>
                  </a:txBody>
                  <a:tcPr marL="68580" marR="68580"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28575"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algn="r">
                        <a:spcAft>
                          <a:spcPts val="0"/>
                        </a:spcAft>
                      </a:pPr>
                      <a:r>
                        <a:rPr lang="es-ES" sz="1200" b="1" dirty="0">
                          <a:solidFill>
                            <a:srgbClr val="000000"/>
                          </a:solidFill>
                          <a:latin typeface="Arial"/>
                          <a:ea typeface="Calibri"/>
                        </a:rPr>
                        <a:t>48.952</a:t>
                      </a:r>
                      <a:endParaRPr lang="en-US" sz="1400" dirty="0">
                        <a:latin typeface="Times New Roman"/>
                        <a:ea typeface="Times New Roman"/>
                      </a:endParaRPr>
                    </a:p>
                  </a:txBody>
                  <a:tcPr marL="68580" marR="68580"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28575"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algn="r">
                        <a:spcAft>
                          <a:spcPts val="0"/>
                        </a:spcAft>
                      </a:pPr>
                      <a:r>
                        <a:rPr lang="es-ES" sz="1200" b="1">
                          <a:solidFill>
                            <a:srgbClr val="000000"/>
                          </a:solidFill>
                          <a:latin typeface="Arial"/>
                          <a:ea typeface="Calibri"/>
                        </a:rPr>
                        <a:t>50.910</a:t>
                      </a:r>
                      <a:endParaRPr lang="en-US" sz="1400">
                        <a:latin typeface="Times New Roman"/>
                        <a:ea typeface="Times New Roman"/>
                      </a:endParaRPr>
                    </a:p>
                  </a:txBody>
                  <a:tcPr marL="68580" marR="68580"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28575"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algn="r">
                        <a:spcAft>
                          <a:spcPts val="0"/>
                        </a:spcAft>
                      </a:pPr>
                      <a:r>
                        <a:rPr lang="es-ES" sz="1200" b="1">
                          <a:solidFill>
                            <a:srgbClr val="000000"/>
                          </a:solidFill>
                          <a:latin typeface="Arial"/>
                          <a:ea typeface="Calibri"/>
                        </a:rPr>
                        <a:t>52.947</a:t>
                      </a:r>
                      <a:endParaRPr lang="en-US" sz="1400">
                        <a:latin typeface="Times New Roman"/>
                        <a:ea typeface="Times New Roman"/>
                      </a:endParaRPr>
                    </a:p>
                  </a:txBody>
                  <a:tcPr marL="68580" marR="68580"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28575"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r>
              <a:tr h="258948">
                <a:tc>
                  <a:txBody>
                    <a:bodyPr/>
                    <a:lstStyle/>
                    <a:p>
                      <a:pPr>
                        <a:spcAft>
                          <a:spcPts val="0"/>
                        </a:spcAft>
                      </a:pPr>
                      <a:r>
                        <a:rPr lang="es-ES" sz="1200" b="1">
                          <a:solidFill>
                            <a:srgbClr val="000000"/>
                          </a:solidFill>
                          <a:latin typeface="Arial"/>
                          <a:ea typeface="Times New Roman"/>
                        </a:rPr>
                        <a:t>PRECIO</a:t>
                      </a:r>
                      <a:endParaRPr lang="en-US" sz="1400">
                        <a:latin typeface="Times New Roman"/>
                        <a:ea typeface="Times New Roman"/>
                      </a:endParaRPr>
                    </a:p>
                  </a:txBody>
                  <a:tcPr marL="68580" marR="68580"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r">
                        <a:spcAft>
                          <a:spcPts val="0"/>
                        </a:spcAft>
                      </a:pPr>
                      <a:r>
                        <a:rPr lang="es-ES" sz="1200" b="1">
                          <a:solidFill>
                            <a:srgbClr val="000000"/>
                          </a:solidFill>
                          <a:latin typeface="Arial"/>
                          <a:ea typeface="Calibri"/>
                        </a:rPr>
                        <a:t>2,66</a:t>
                      </a:r>
                      <a:endParaRPr lang="en-US" sz="1400">
                        <a:latin typeface="Times New Roman"/>
                        <a:ea typeface="Times New Roman"/>
                      </a:endParaRPr>
                    </a:p>
                  </a:txBody>
                  <a:tcPr marL="68580" marR="68580"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s-ES" sz="1200">
                          <a:solidFill>
                            <a:srgbClr val="000000"/>
                          </a:solidFill>
                          <a:latin typeface="Arial"/>
                          <a:ea typeface="Calibri"/>
                        </a:rPr>
                        <a:t> </a:t>
                      </a:r>
                      <a:endParaRPr lang="en-US" sz="1400">
                        <a:latin typeface="Times New Roman"/>
                        <a:ea typeface="Times New Roman"/>
                      </a:endParaRPr>
                    </a:p>
                  </a:txBody>
                  <a:tcPr marL="68580" marR="68580"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s-ES" sz="1200">
                          <a:solidFill>
                            <a:srgbClr val="000000"/>
                          </a:solidFill>
                          <a:latin typeface="Arial"/>
                          <a:ea typeface="Calibri"/>
                        </a:rPr>
                        <a:t> </a:t>
                      </a:r>
                      <a:endParaRPr lang="en-US" sz="1400">
                        <a:latin typeface="Times New Roman"/>
                        <a:ea typeface="Times New Roman"/>
                      </a:endParaRPr>
                    </a:p>
                  </a:txBody>
                  <a:tcPr marL="68580" marR="68580"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s-ES" sz="1200" dirty="0">
                          <a:solidFill>
                            <a:srgbClr val="000000"/>
                          </a:solidFill>
                          <a:latin typeface="Arial"/>
                          <a:ea typeface="Calibri"/>
                        </a:rPr>
                        <a:t> </a:t>
                      </a:r>
                      <a:endParaRPr lang="en-US" sz="1400" dirty="0">
                        <a:latin typeface="Times New Roman"/>
                        <a:ea typeface="Times New Roman"/>
                      </a:endParaRPr>
                    </a:p>
                  </a:txBody>
                  <a:tcPr marL="68580" marR="68580"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s-ES" sz="1200">
                          <a:solidFill>
                            <a:srgbClr val="000000"/>
                          </a:solidFill>
                          <a:latin typeface="Arial"/>
                          <a:ea typeface="Calibri"/>
                        </a:rPr>
                        <a:t> </a:t>
                      </a:r>
                      <a:endParaRPr lang="en-US" sz="1400">
                        <a:latin typeface="Times New Roman"/>
                        <a:ea typeface="Times New Roman"/>
                      </a:endParaRPr>
                    </a:p>
                  </a:txBody>
                  <a:tcPr marL="68580" marR="68580"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s-ES" sz="1200">
                          <a:solidFill>
                            <a:srgbClr val="000000"/>
                          </a:solidFill>
                          <a:latin typeface="Arial"/>
                          <a:ea typeface="Calibri"/>
                        </a:rPr>
                        <a:t> </a:t>
                      </a:r>
                      <a:endParaRPr lang="en-US" sz="1400">
                        <a:latin typeface="Times New Roman"/>
                        <a:ea typeface="Times New Roman"/>
                      </a:endParaRPr>
                    </a:p>
                  </a:txBody>
                  <a:tcPr marL="68580" marR="68580"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512076">
                <a:tc>
                  <a:txBody>
                    <a:bodyPr/>
                    <a:lstStyle/>
                    <a:p>
                      <a:pPr>
                        <a:spcAft>
                          <a:spcPts val="0"/>
                        </a:spcAft>
                      </a:pPr>
                      <a:r>
                        <a:rPr lang="es-ES" sz="1200" b="1">
                          <a:solidFill>
                            <a:srgbClr val="000000"/>
                          </a:solidFill>
                          <a:latin typeface="Arial"/>
                          <a:ea typeface="Times New Roman"/>
                        </a:rPr>
                        <a:t>INGRESO ANUAL</a:t>
                      </a:r>
                      <a:endParaRPr lang="en-US" sz="1400">
                        <a:latin typeface="Times New Roman"/>
                        <a:ea typeface="Times New Roman"/>
                      </a:endParaRPr>
                    </a:p>
                  </a:txBody>
                  <a:tcPr marL="68580" marR="68580"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a:spcAft>
                          <a:spcPts val="0"/>
                        </a:spcAft>
                      </a:pPr>
                      <a:r>
                        <a:rPr lang="es-ES" sz="1200">
                          <a:solidFill>
                            <a:srgbClr val="000000"/>
                          </a:solidFill>
                          <a:latin typeface="Arial"/>
                          <a:ea typeface="Calibri"/>
                        </a:rPr>
                        <a:t> </a:t>
                      </a:r>
                      <a:endParaRPr lang="en-US" sz="1400">
                        <a:latin typeface="Times New Roman"/>
                        <a:ea typeface="Times New Roman"/>
                      </a:endParaRPr>
                    </a:p>
                  </a:txBody>
                  <a:tcPr marL="68580" marR="68580"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algn="r">
                        <a:spcAft>
                          <a:spcPts val="0"/>
                        </a:spcAft>
                      </a:pPr>
                      <a:r>
                        <a:rPr lang="es-ES" sz="1200" b="1">
                          <a:solidFill>
                            <a:srgbClr val="000000"/>
                          </a:solidFill>
                          <a:latin typeface="Arial"/>
                          <a:ea typeface="Calibri"/>
                        </a:rPr>
                        <a:t>120.388,94</a:t>
                      </a:r>
                      <a:endParaRPr lang="en-US" sz="1400">
                        <a:latin typeface="Times New Roman"/>
                        <a:ea typeface="Times New Roman"/>
                      </a:endParaRPr>
                    </a:p>
                  </a:txBody>
                  <a:tcPr marL="68580" marR="68580"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algn="r">
                        <a:spcAft>
                          <a:spcPts val="0"/>
                        </a:spcAft>
                      </a:pPr>
                      <a:r>
                        <a:rPr lang="es-ES" sz="1200" b="1">
                          <a:solidFill>
                            <a:srgbClr val="000000"/>
                          </a:solidFill>
                          <a:latin typeface="Arial"/>
                          <a:ea typeface="Calibri"/>
                        </a:rPr>
                        <a:t>125.206,2</a:t>
                      </a:r>
                      <a:endParaRPr lang="en-US" sz="1400">
                        <a:latin typeface="Times New Roman"/>
                        <a:ea typeface="Times New Roman"/>
                      </a:endParaRPr>
                    </a:p>
                  </a:txBody>
                  <a:tcPr marL="68580" marR="68580"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algn="r">
                        <a:spcAft>
                          <a:spcPts val="0"/>
                        </a:spcAft>
                      </a:pPr>
                      <a:r>
                        <a:rPr lang="es-ES" sz="1200" b="1" dirty="0">
                          <a:solidFill>
                            <a:srgbClr val="000000"/>
                          </a:solidFill>
                          <a:latin typeface="Arial"/>
                          <a:ea typeface="Calibri"/>
                        </a:rPr>
                        <a:t>130.212,32</a:t>
                      </a:r>
                      <a:endParaRPr lang="en-US" sz="1400" dirty="0">
                        <a:latin typeface="Times New Roman"/>
                        <a:ea typeface="Times New Roman"/>
                      </a:endParaRPr>
                    </a:p>
                  </a:txBody>
                  <a:tcPr marL="68580" marR="68580"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algn="r">
                        <a:spcAft>
                          <a:spcPts val="0"/>
                        </a:spcAft>
                      </a:pPr>
                      <a:r>
                        <a:rPr lang="es-ES" sz="1200" b="1" dirty="0">
                          <a:solidFill>
                            <a:srgbClr val="000000"/>
                          </a:solidFill>
                          <a:latin typeface="Arial"/>
                          <a:ea typeface="Calibri"/>
                        </a:rPr>
                        <a:t>135.420,6</a:t>
                      </a:r>
                      <a:endParaRPr lang="en-US" sz="1400" dirty="0">
                        <a:latin typeface="Times New Roman"/>
                        <a:ea typeface="Times New Roman"/>
                      </a:endParaRPr>
                    </a:p>
                  </a:txBody>
                  <a:tcPr marL="68580" marR="68580"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algn="r">
                        <a:spcAft>
                          <a:spcPts val="0"/>
                        </a:spcAft>
                      </a:pPr>
                      <a:r>
                        <a:rPr lang="es-ES" sz="1200" b="1">
                          <a:solidFill>
                            <a:srgbClr val="000000"/>
                          </a:solidFill>
                          <a:latin typeface="Arial"/>
                          <a:ea typeface="Calibri"/>
                        </a:rPr>
                        <a:t>140.839,02</a:t>
                      </a:r>
                      <a:endParaRPr lang="en-US" sz="1400">
                        <a:latin typeface="Times New Roman"/>
                        <a:ea typeface="Times New Roman"/>
                      </a:endParaRPr>
                    </a:p>
                  </a:txBody>
                  <a:tcPr marL="68580" marR="68580"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r>
              <a:tr h="279315">
                <a:tc>
                  <a:txBody>
                    <a:bodyPr/>
                    <a:lstStyle/>
                    <a:p>
                      <a:pPr>
                        <a:spcAft>
                          <a:spcPts val="0"/>
                        </a:spcAft>
                      </a:pPr>
                      <a:endParaRPr lang="en-US" sz="1400">
                        <a:latin typeface="Times New Roman"/>
                        <a:ea typeface="Times New Roman"/>
                      </a:endParaRPr>
                    </a:p>
                  </a:txBody>
                  <a:tcPr marL="68580" marR="68580"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r">
                        <a:spcAft>
                          <a:spcPts val="0"/>
                        </a:spcAft>
                      </a:pPr>
                      <a:endParaRPr lang="en-US" sz="1400">
                        <a:latin typeface="Times New Roman"/>
                        <a:ea typeface="Times New Roman"/>
                      </a:endParaRPr>
                    </a:p>
                  </a:txBody>
                  <a:tcPr marL="68580" marR="68580"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endParaRPr lang="es-ES" sz="1200">
                        <a:solidFill>
                          <a:srgbClr val="000000"/>
                        </a:solidFill>
                        <a:latin typeface="Arial"/>
                        <a:ea typeface="Calibri"/>
                      </a:endParaRPr>
                    </a:p>
                  </a:txBody>
                  <a:tcPr marL="68580" marR="68580"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endParaRPr lang="es-ES" sz="1200">
                        <a:solidFill>
                          <a:srgbClr val="000000"/>
                        </a:solidFill>
                        <a:latin typeface="Arial"/>
                        <a:ea typeface="Calibri"/>
                      </a:endParaRPr>
                    </a:p>
                  </a:txBody>
                  <a:tcPr marL="68580" marR="68580"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endParaRPr lang="es-ES" sz="1200">
                        <a:solidFill>
                          <a:srgbClr val="000000"/>
                        </a:solidFill>
                        <a:latin typeface="Arial"/>
                        <a:ea typeface="Calibri"/>
                      </a:endParaRPr>
                    </a:p>
                  </a:txBody>
                  <a:tcPr marL="68580" marR="68580"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endParaRPr lang="es-ES" sz="1200" dirty="0">
                        <a:solidFill>
                          <a:srgbClr val="000000"/>
                        </a:solidFill>
                        <a:latin typeface="Arial"/>
                        <a:ea typeface="Calibri"/>
                      </a:endParaRPr>
                    </a:p>
                  </a:txBody>
                  <a:tcPr marL="68580" marR="68580"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endParaRPr lang="es-ES" sz="1200" dirty="0">
                        <a:solidFill>
                          <a:srgbClr val="000000"/>
                        </a:solidFill>
                        <a:latin typeface="Arial"/>
                        <a:ea typeface="Calibri"/>
                      </a:endParaRPr>
                    </a:p>
                  </a:txBody>
                  <a:tcPr marL="68580" marR="68580"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bl>
          </a:graphicData>
        </a:graphic>
      </p:graphicFrame>
      <p:pic>
        <p:nvPicPr>
          <p:cNvPr id="10" name="Picture 1" descr="logo kary 1"/>
          <p:cNvPicPr>
            <a:picLocks noChangeAspect="1" noChangeArrowheads="1"/>
          </p:cNvPicPr>
          <p:nvPr/>
        </p:nvPicPr>
        <p:blipFill>
          <a:blip r:embed="rId2" cstate="print"/>
          <a:srcRect l="10959" t="16418" r="10503" b="11443"/>
          <a:stretch>
            <a:fillRect/>
          </a:stretch>
        </p:blipFill>
        <p:spPr bwMode="auto">
          <a:xfrm>
            <a:off x="0" y="5929330"/>
            <a:ext cx="1058121" cy="9286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p:txBody>
          <a:bodyPr vert="horz">
            <a:normAutofit/>
            <a:scene3d>
              <a:camera prst="orthographicFront"/>
              <a:lightRig rig="threePt" dir="t">
                <a:rot lat="0" lon="0" rev="4800000"/>
              </a:lightRig>
            </a:scene3d>
            <a:sp3d extrusionH="57150" prstMaterial="matte">
              <a:bevelT w="50800" h="10160" prst="artDeco"/>
            </a:sp3d>
          </a:bodyPr>
          <a:lstStyle/>
          <a:p>
            <a:pPr algn="ctr"/>
            <a:r>
              <a:rPr lang="es-EC" sz="4000" b="1" dirty="0" smtClean="0">
                <a:effectLst>
                  <a:glow rad="228600">
                    <a:schemeClr val="accent4">
                      <a:satMod val="175000"/>
                      <a:alpha val="40000"/>
                    </a:schemeClr>
                  </a:glow>
                </a:effectLst>
              </a:rPr>
              <a:t>ESTUDIO FINANCIERO</a:t>
            </a:r>
            <a:endParaRPr lang="es-EC" sz="4000" b="1" dirty="0">
              <a:effectLst>
                <a:glow rad="228600">
                  <a:schemeClr val="accent4">
                    <a:satMod val="175000"/>
                    <a:alpha val="40000"/>
                  </a:schemeClr>
                </a:glow>
              </a:effectLst>
            </a:endParaRPr>
          </a:p>
        </p:txBody>
      </p:sp>
      <p:sp>
        <p:nvSpPr>
          <p:cNvPr id="4" name="3 Rectángulo"/>
          <p:cNvSpPr/>
          <p:nvPr/>
        </p:nvSpPr>
        <p:spPr>
          <a:xfrm>
            <a:off x="1643042" y="1714488"/>
            <a:ext cx="6000792" cy="42862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b="1" i="1" dirty="0" smtClean="0"/>
              <a:t>Valor de Desecho del Proyecto</a:t>
            </a:r>
            <a:endParaRPr lang="en-US" b="1" i="1" dirty="0"/>
          </a:p>
        </p:txBody>
      </p:sp>
      <p:graphicFrame>
        <p:nvGraphicFramePr>
          <p:cNvPr id="7" name="6 Tabla"/>
          <p:cNvGraphicFramePr>
            <a:graphicFrameLocks noGrp="1"/>
          </p:cNvGraphicFramePr>
          <p:nvPr/>
        </p:nvGraphicFramePr>
        <p:xfrm>
          <a:off x="928662" y="2500306"/>
          <a:ext cx="7429552" cy="4020521"/>
        </p:xfrm>
        <a:graphic>
          <a:graphicData uri="http://schemas.openxmlformats.org/drawingml/2006/table">
            <a:tbl>
              <a:tblPr/>
              <a:tblGrid>
                <a:gridCol w="1101915"/>
                <a:gridCol w="990288"/>
                <a:gridCol w="722384"/>
                <a:gridCol w="990288"/>
                <a:gridCol w="1132213"/>
                <a:gridCol w="1246232"/>
                <a:gridCol w="1246232"/>
              </a:tblGrid>
              <a:tr h="670087">
                <a:tc>
                  <a:txBody>
                    <a:bodyPr/>
                    <a:lstStyle/>
                    <a:p>
                      <a:pPr algn="ctr">
                        <a:spcAft>
                          <a:spcPts val="0"/>
                        </a:spcAft>
                      </a:pPr>
                      <a:r>
                        <a:rPr lang="es-ES" sz="1050" b="1" dirty="0">
                          <a:solidFill>
                            <a:srgbClr val="000000"/>
                          </a:solidFill>
                          <a:latin typeface="Arial"/>
                          <a:ea typeface="Times New Roman"/>
                        </a:rPr>
                        <a:t>Maquinas</a:t>
                      </a:r>
                      <a:endParaRPr lang="en-US" sz="16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a:spcAft>
                          <a:spcPts val="0"/>
                        </a:spcAft>
                      </a:pPr>
                      <a:r>
                        <a:rPr lang="es-ES" sz="1050" b="1" dirty="0">
                          <a:solidFill>
                            <a:srgbClr val="000000"/>
                          </a:solidFill>
                          <a:latin typeface="Arial"/>
                          <a:ea typeface="Times New Roman"/>
                        </a:rPr>
                        <a:t>Valor Total Compra</a:t>
                      </a:r>
                      <a:endParaRPr lang="en-US" sz="16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a:spcAft>
                          <a:spcPts val="0"/>
                        </a:spcAft>
                      </a:pPr>
                      <a:r>
                        <a:rPr lang="es-ES" sz="1050" b="1">
                          <a:solidFill>
                            <a:srgbClr val="000000"/>
                          </a:solidFill>
                          <a:latin typeface="Arial"/>
                          <a:ea typeface="Times New Roman"/>
                        </a:rPr>
                        <a:t>Vida Contable</a:t>
                      </a:r>
                      <a:endParaRPr lang="en-US"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a:spcAft>
                          <a:spcPts val="0"/>
                        </a:spcAft>
                      </a:pPr>
                      <a:r>
                        <a:rPr lang="es-ES" sz="1050" b="1">
                          <a:solidFill>
                            <a:srgbClr val="000000"/>
                          </a:solidFill>
                          <a:latin typeface="Arial"/>
                          <a:ea typeface="Times New Roman"/>
                        </a:rPr>
                        <a:t>Depreciación Anual</a:t>
                      </a:r>
                      <a:endParaRPr lang="en-US"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a:spcAft>
                          <a:spcPts val="0"/>
                        </a:spcAft>
                      </a:pPr>
                      <a:r>
                        <a:rPr lang="es-ES" sz="1050" b="1">
                          <a:solidFill>
                            <a:srgbClr val="000000"/>
                          </a:solidFill>
                          <a:latin typeface="Arial"/>
                          <a:ea typeface="Times New Roman"/>
                        </a:rPr>
                        <a:t>Años Depreciándose</a:t>
                      </a:r>
                      <a:endParaRPr lang="en-US"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a:spcAft>
                          <a:spcPts val="0"/>
                        </a:spcAft>
                      </a:pPr>
                      <a:r>
                        <a:rPr lang="es-ES" sz="1050" b="1">
                          <a:solidFill>
                            <a:srgbClr val="000000"/>
                          </a:solidFill>
                          <a:latin typeface="Arial"/>
                          <a:ea typeface="Times New Roman"/>
                        </a:rPr>
                        <a:t>Depreciación Acumulada</a:t>
                      </a:r>
                      <a:endParaRPr lang="en-US"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a:spcAft>
                          <a:spcPts val="0"/>
                        </a:spcAft>
                      </a:pPr>
                      <a:r>
                        <a:rPr lang="es-ES" sz="1050" b="1" dirty="0">
                          <a:solidFill>
                            <a:srgbClr val="000000"/>
                          </a:solidFill>
                          <a:latin typeface="Arial"/>
                          <a:ea typeface="Times New Roman"/>
                        </a:rPr>
                        <a:t>Valor en Libros</a:t>
                      </a:r>
                      <a:endParaRPr lang="en-US" sz="16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r>
              <a:tr h="446725">
                <a:tc>
                  <a:txBody>
                    <a:bodyPr/>
                    <a:lstStyle/>
                    <a:p>
                      <a:pPr>
                        <a:spcAft>
                          <a:spcPts val="0"/>
                        </a:spcAft>
                      </a:pPr>
                      <a:r>
                        <a:rPr lang="es-ES" sz="1050" b="1">
                          <a:solidFill>
                            <a:srgbClr val="000000"/>
                          </a:solidFill>
                          <a:latin typeface="Arial"/>
                          <a:ea typeface="Times New Roman"/>
                        </a:rPr>
                        <a:t>Maquina Empacadora</a:t>
                      </a:r>
                      <a:endParaRPr lang="en-US"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a:spcAft>
                          <a:spcPts val="0"/>
                        </a:spcAft>
                      </a:pPr>
                      <a:r>
                        <a:rPr lang="es-ES" sz="1050" dirty="0">
                          <a:solidFill>
                            <a:srgbClr val="000000"/>
                          </a:solidFill>
                          <a:latin typeface="Arial"/>
                          <a:ea typeface="Times New Roman"/>
                        </a:rPr>
                        <a:t>44.520</a:t>
                      </a:r>
                      <a:endParaRPr lang="en-US" sz="16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a:spcAft>
                          <a:spcPts val="0"/>
                        </a:spcAft>
                      </a:pPr>
                      <a:r>
                        <a:rPr lang="es-ES" sz="1050" dirty="0">
                          <a:solidFill>
                            <a:srgbClr val="000000"/>
                          </a:solidFill>
                          <a:latin typeface="Arial"/>
                          <a:ea typeface="Times New Roman"/>
                        </a:rPr>
                        <a:t>10</a:t>
                      </a:r>
                      <a:endParaRPr lang="en-US" sz="16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a:spcAft>
                          <a:spcPts val="0"/>
                        </a:spcAft>
                      </a:pPr>
                      <a:r>
                        <a:rPr lang="es-ES" sz="1050">
                          <a:solidFill>
                            <a:srgbClr val="000000"/>
                          </a:solidFill>
                          <a:latin typeface="Arial"/>
                          <a:ea typeface="Times New Roman"/>
                        </a:rPr>
                        <a:t>4.452</a:t>
                      </a:r>
                      <a:endParaRPr lang="en-US"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a:spcAft>
                          <a:spcPts val="0"/>
                        </a:spcAft>
                      </a:pPr>
                      <a:r>
                        <a:rPr lang="es-ES" sz="1050">
                          <a:solidFill>
                            <a:srgbClr val="000000"/>
                          </a:solidFill>
                          <a:latin typeface="Arial"/>
                          <a:ea typeface="Times New Roman"/>
                        </a:rPr>
                        <a:t>5</a:t>
                      </a:r>
                      <a:endParaRPr lang="en-US"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a:spcAft>
                          <a:spcPts val="0"/>
                        </a:spcAft>
                      </a:pPr>
                      <a:r>
                        <a:rPr lang="es-ES" sz="1050">
                          <a:solidFill>
                            <a:srgbClr val="000000"/>
                          </a:solidFill>
                          <a:latin typeface="Arial"/>
                          <a:ea typeface="Times New Roman"/>
                        </a:rPr>
                        <a:t>22.260</a:t>
                      </a:r>
                      <a:endParaRPr lang="en-US"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a:spcAft>
                          <a:spcPts val="0"/>
                        </a:spcAft>
                      </a:pPr>
                      <a:r>
                        <a:rPr lang="es-ES" sz="1050">
                          <a:solidFill>
                            <a:srgbClr val="000000"/>
                          </a:solidFill>
                          <a:latin typeface="Arial"/>
                          <a:ea typeface="Times New Roman"/>
                        </a:rPr>
                        <a:t>22.260</a:t>
                      </a:r>
                      <a:endParaRPr lang="en-US"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r>
              <a:tr h="223362">
                <a:tc>
                  <a:txBody>
                    <a:bodyPr/>
                    <a:lstStyle/>
                    <a:p>
                      <a:pPr>
                        <a:spcAft>
                          <a:spcPts val="0"/>
                        </a:spcAft>
                      </a:pPr>
                      <a:r>
                        <a:rPr lang="es-ES" sz="1050" b="1">
                          <a:solidFill>
                            <a:srgbClr val="000000"/>
                          </a:solidFill>
                          <a:latin typeface="Arial"/>
                          <a:ea typeface="Times New Roman"/>
                        </a:rPr>
                        <a:t>Computadora</a:t>
                      </a:r>
                      <a:endParaRPr lang="en-US"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a:spcAft>
                          <a:spcPts val="0"/>
                        </a:spcAft>
                      </a:pPr>
                      <a:r>
                        <a:rPr lang="es-ES" sz="1050">
                          <a:solidFill>
                            <a:srgbClr val="000000"/>
                          </a:solidFill>
                          <a:latin typeface="Arial"/>
                          <a:ea typeface="Times New Roman"/>
                        </a:rPr>
                        <a:t>1.050</a:t>
                      </a:r>
                      <a:endParaRPr lang="en-US"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a:spcAft>
                          <a:spcPts val="0"/>
                        </a:spcAft>
                      </a:pPr>
                      <a:r>
                        <a:rPr lang="es-ES" sz="1050">
                          <a:solidFill>
                            <a:srgbClr val="000000"/>
                          </a:solidFill>
                          <a:latin typeface="Arial"/>
                          <a:ea typeface="Times New Roman"/>
                        </a:rPr>
                        <a:t>3</a:t>
                      </a:r>
                      <a:endParaRPr lang="en-US"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a:spcAft>
                          <a:spcPts val="0"/>
                        </a:spcAft>
                      </a:pPr>
                      <a:r>
                        <a:rPr lang="es-ES" sz="1050" dirty="0">
                          <a:solidFill>
                            <a:srgbClr val="000000"/>
                          </a:solidFill>
                          <a:latin typeface="Arial"/>
                          <a:ea typeface="Times New Roman"/>
                        </a:rPr>
                        <a:t>350</a:t>
                      </a:r>
                      <a:endParaRPr lang="en-US" sz="16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a:spcAft>
                          <a:spcPts val="0"/>
                        </a:spcAft>
                      </a:pPr>
                      <a:r>
                        <a:rPr lang="es-ES" sz="1050" dirty="0">
                          <a:solidFill>
                            <a:srgbClr val="000000"/>
                          </a:solidFill>
                          <a:latin typeface="Arial"/>
                          <a:ea typeface="Times New Roman"/>
                        </a:rPr>
                        <a:t>2</a:t>
                      </a:r>
                      <a:endParaRPr lang="en-US" sz="16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a:spcAft>
                          <a:spcPts val="0"/>
                        </a:spcAft>
                      </a:pPr>
                      <a:r>
                        <a:rPr lang="es-ES" sz="1050">
                          <a:solidFill>
                            <a:srgbClr val="000000"/>
                          </a:solidFill>
                          <a:latin typeface="Arial"/>
                          <a:ea typeface="Times New Roman"/>
                        </a:rPr>
                        <a:t>700</a:t>
                      </a:r>
                      <a:endParaRPr lang="en-US"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a:spcAft>
                          <a:spcPts val="0"/>
                        </a:spcAft>
                      </a:pPr>
                      <a:r>
                        <a:rPr lang="es-ES" sz="1050">
                          <a:solidFill>
                            <a:srgbClr val="000000"/>
                          </a:solidFill>
                          <a:latin typeface="Arial"/>
                          <a:ea typeface="Times New Roman"/>
                        </a:rPr>
                        <a:t>350</a:t>
                      </a:r>
                      <a:endParaRPr lang="en-US"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r>
              <a:tr h="223362">
                <a:tc>
                  <a:txBody>
                    <a:bodyPr/>
                    <a:lstStyle/>
                    <a:p>
                      <a:pPr>
                        <a:spcAft>
                          <a:spcPts val="0"/>
                        </a:spcAft>
                      </a:pPr>
                      <a:r>
                        <a:rPr lang="es-ES" sz="1050" b="1">
                          <a:solidFill>
                            <a:srgbClr val="000000"/>
                          </a:solidFill>
                          <a:latin typeface="Arial"/>
                          <a:ea typeface="Times New Roman"/>
                        </a:rPr>
                        <a:t>Impresora</a:t>
                      </a:r>
                      <a:endParaRPr lang="en-US"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a:spcAft>
                          <a:spcPts val="0"/>
                        </a:spcAft>
                      </a:pPr>
                      <a:r>
                        <a:rPr lang="es-ES" sz="1050">
                          <a:solidFill>
                            <a:srgbClr val="000000"/>
                          </a:solidFill>
                          <a:latin typeface="Arial"/>
                          <a:ea typeface="Times New Roman"/>
                        </a:rPr>
                        <a:t>100</a:t>
                      </a:r>
                      <a:endParaRPr lang="en-US"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a:spcAft>
                          <a:spcPts val="0"/>
                        </a:spcAft>
                      </a:pPr>
                      <a:r>
                        <a:rPr lang="es-ES" sz="1050">
                          <a:solidFill>
                            <a:srgbClr val="000000"/>
                          </a:solidFill>
                          <a:latin typeface="Arial"/>
                          <a:ea typeface="Times New Roman"/>
                        </a:rPr>
                        <a:t>3</a:t>
                      </a:r>
                      <a:endParaRPr lang="en-US"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a:spcAft>
                          <a:spcPts val="0"/>
                        </a:spcAft>
                      </a:pPr>
                      <a:r>
                        <a:rPr lang="es-ES" sz="1050">
                          <a:solidFill>
                            <a:srgbClr val="000000"/>
                          </a:solidFill>
                          <a:latin typeface="Arial"/>
                          <a:ea typeface="Times New Roman"/>
                        </a:rPr>
                        <a:t>33,33</a:t>
                      </a:r>
                      <a:endParaRPr lang="en-US"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a:spcAft>
                          <a:spcPts val="0"/>
                        </a:spcAft>
                      </a:pPr>
                      <a:r>
                        <a:rPr lang="es-ES" sz="1050" dirty="0">
                          <a:solidFill>
                            <a:srgbClr val="000000"/>
                          </a:solidFill>
                          <a:latin typeface="Arial"/>
                          <a:ea typeface="Times New Roman"/>
                        </a:rPr>
                        <a:t>2</a:t>
                      </a:r>
                      <a:endParaRPr lang="en-US" sz="16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a:spcAft>
                          <a:spcPts val="0"/>
                        </a:spcAft>
                      </a:pPr>
                      <a:r>
                        <a:rPr lang="es-ES" sz="1050">
                          <a:solidFill>
                            <a:srgbClr val="000000"/>
                          </a:solidFill>
                          <a:latin typeface="Arial"/>
                          <a:ea typeface="Times New Roman"/>
                        </a:rPr>
                        <a:t>66,67</a:t>
                      </a:r>
                      <a:endParaRPr lang="en-US"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a:spcAft>
                          <a:spcPts val="0"/>
                        </a:spcAft>
                      </a:pPr>
                      <a:r>
                        <a:rPr lang="es-ES" sz="1050">
                          <a:solidFill>
                            <a:srgbClr val="000000"/>
                          </a:solidFill>
                          <a:latin typeface="Arial"/>
                          <a:ea typeface="Times New Roman"/>
                        </a:rPr>
                        <a:t>33,33</a:t>
                      </a:r>
                      <a:endParaRPr lang="en-US"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r>
              <a:tr h="223362">
                <a:tc>
                  <a:txBody>
                    <a:bodyPr/>
                    <a:lstStyle/>
                    <a:p>
                      <a:pPr>
                        <a:spcAft>
                          <a:spcPts val="0"/>
                        </a:spcAft>
                      </a:pPr>
                      <a:r>
                        <a:rPr lang="es-ES" sz="1050" b="1">
                          <a:solidFill>
                            <a:srgbClr val="000000"/>
                          </a:solidFill>
                          <a:latin typeface="Arial"/>
                          <a:ea typeface="Times New Roman"/>
                        </a:rPr>
                        <a:t>Sillas</a:t>
                      </a:r>
                      <a:endParaRPr lang="en-US"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a:spcAft>
                          <a:spcPts val="0"/>
                        </a:spcAft>
                      </a:pPr>
                      <a:r>
                        <a:rPr lang="es-ES" sz="1050">
                          <a:solidFill>
                            <a:srgbClr val="000000"/>
                          </a:solidFill>
                          <a:latin typeface="Arial"/>
                          <a:ea typeface="Times New Roman"/>
                        </a:rPr>
                        <a:t>140</a:t>
                      </a:r>
                      <a:endParaRPr lang="en-US"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a:spcAft>
                          <a:spcPts val="0"/>
                        </a:spcAft>
                      </a:pPr>
                      <a:r>
                        <a:rPr lang="es-ES" sz="1050">
                          <a:solidFill>
                            <a:srgbClr val="000000"/>
                          </a:solidFill>
                          <a:latin typeface="Arial"/>
                          <a:ea typeface="Times New Roman"/>
                        </a:rPr>
                        <a:t>10</a:t>
                      </a:r>
                      <a:endParaRPr lang="en-US"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a:spcAft>
                          <a:spcPts val="0"/>
                        </a:spcAft>
                      </a:pPr>
                      <a:r>
                        <a:rPr lang="es-ES" sz="1050">
                          <a:solidFill>
                            <a:srgbClr val="000000"/>
                          </a:solidFill>
                          <a:latin typeface="Arial"/>
                          <a:ea typeface="Times New Roman"/>
                        </a:rPr>
                        <a:t>14</a:t>
                      </a:r>
                      <a:endParaRPr lang="en-US"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a:spcAft>
                          <a:spcPts val="0"/>
                        </a:spcAft>
                      </a:pPr>
                      <a:r>
                        <a:rPr lang="es-ES" sz="1050" dirty="0">
                          <a:solidFill>
                            <a:srgbClr val="000000"/>
                          </a:solidFill>
                          <a:latin typeface="Arial"/>
                          <a:ea typeface="Times New Roman"/>
                        </a:rPr>
                        <a:t>5</a:t>
                      </a:r>
                      <a:endParaRPr lang="en-US" sz="16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a:spcAft>
                          <a:spcPts val="0"/>
                        </a:spcAft>
                      </a:pPr>
                      <a:r>
                        <a:rPr lang="es-ES" sz="1050" dirty="0">
                          <a:solidFill>
                            <a:srgbClr val="000000"/>
                          </a:solidFill>
                          <a:latin typeface="Arial"/>
                          <a:ea typeface="Times New Roman"/>
                        </a:rPr>
                        <a:t>70</a:t>
                      </a:r>
                      <a:endParaRPr lang="en-US" sz="16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a:spcAft>
                          <a:spcPts val="0"/>
                        </a:spcAft>
                      </a:pPr>
                      <a:r>
                        <a:rPr lang="es-ES" sz="1050">
                          <a:solidFill>
                            <a:srgbClr val="000000"/>
                          </a:solidFill>
                          <a:latin typeface="Arial"/>
                          <a:ea typeface="Times New Roman"/>
                        </a:rPr>
                        <a:t>70</a:t>
                      </a:r>
                      <a:endParaRPr lang="en-US"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r>
              <a:tr h="223362">
                <a:tc>
                  <a:txBody>
                    <a:bodyPr/>
                    <a:lstStyle/>
                    <a:p>
                      <a:pPr>
                        <a:spcAft>
                          <a:spcPts val="0"/>
                        </a:spcAft>
                      </a:pPr>
                      <a:r>
                        <a:rPr lang="es-ES" sz="1050" b="1">
                          <a:solidFill>
                            <a:srgbClr val="000000"/>
                          </a:solidFill>
                          <a:latin typeface="Arial"/>
                          <a:ea typeface="Times New Roman"/>
                        </a:rPr>
                        <a:t>Escritorio</a:t>
                      </a:r>
                      <a:endParaRPr lang="en-US"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a:spcAft>
                          <a:spcPts val="0"/>
                        </a:spcAft>
                      </a:pPr>
                      <a:r>
                        <a:rPr lang="es-ES" sz="1050">
                          <a:solidFill>
                            <a:srgbClr val="000000"/>
                          </a:solidFill>
                          <a:latin typeface="Arial"/>
                          <a:ea typeface="Times New Roman"/>
                        </a:rPr>
                        <a:t>520</a:t>
                      </a:r>
                      <a:endParaRPr lang="en-US"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a:spcAft>
                          <a:spcPts val="0"/>
                        </a:spcAft>
                      </a:pPr>
                      <a:r>
                        <a:rPr lang="es-ES" sz="1050">
                          <a:solidFill>
                            <a:srgbClr val="000000"/>
                          </a:solidFill>
                          <a:latin typeface="Arial"/>
                          <a:ea typeface="Times New Roman"/>
                        </a:rPr>
                        <a:t>10</a:t>
                      </a:r>
                      <a:endParaRPr lang="en-US"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a:spcAft>
                          <a:spcPts val="0"/>
                        </a:spcAft>
                      </a:pPr>
                      <a:r>
                        <a:rPr lang="es-ES" sz="1050">
                          <a:solidFill>
                            <a:srgbClr val="000000"/>
                          </a:solidFill>
                          <a:latin typeface="Arial"/>
                          <a:ea typeface="Times New Roman"/>
                        </a:rPr>
                        <a:t>52</a:t>
                      </a:r>
                      <a:endParaRPr lang="en-US"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a:spcAft>
                          <a:spcPts val="0"/>
                        </a:spcAft>
                      </a:pPr>
                      <a:r>
                        <a:rPr lang="es-ES" sz="1050">
                          <a:solidFill>
                            <a:srgbClr val="000000"/>
                          </a:solidFill>
                          <a:latin typeface="Arial"/>
                          <a:ea typeface="Times New Roman"/>
                        </a:rPr>
                        <a:t>5</a:t>
                      </a:r>
                      <a:endParaRPr lang="en-US"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a:spcAft>
                          <a:spcPts val="0"/>
                        </a:spcAft>
                      </a:pPr>
                      <a:r>
                        <a:rPr lang="es-ES" sz="1050" dirty="0">
                          <a:solidFill>
                            <a:srgbClr val="000000"/>
                          </a:solidFill>
                          <a:latin typeface="Arial"/>
                          <a:ea typeface="Times New Roman"/>
                        </a:rPr>
                        <a:t>260</a:t>
                      </a:r>
                      <a:endParaRPr lang="en-US" sz="16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a:spcAft>
                          <a:spcPts val="0"/>
                        </a:spcAft>
                      </a:pPr>
                      <a:r>
                        <a:rPr lang="es-ES" sz="1050">
                          <a:solidFill>
                            <a:srgbClr val="000000"/>
                          </a:solidFill>
                          <a:latin typeface="Arial"/>
                          <a:ea typeface="Times New Roman"/>
                        </a:rPr>
                        <a:t>260</a:t>
                      </a:r>
                      <a:endParaRPr lang="en-US"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r>
              <a:tr h="670087">
                <a:tc>
                  <a:txBody>
                    <a:bodyPr/>
                    <a:lstStyle/>
                    <a:p>
                      <a:pPr>
                        <a:spcAft>
                          <a:spcPts val="0"/>
                        </a:spcAft>
                      </a:pPr>
                      <a:r>
                        <a:rPr lang="es-ES" sz="1050" b="1">
                          <a:solidFill>
                            <a:srgbClr val="000000"/>
                          </a:solidFill>
                          <a:latin typeface="Arial"/>
                          <a:ea typeface="Times New Roman"/>
                        </a:rPr>
                        <a:t>Aire Acondicionado</a:t>
                      </a:r>
                      <a:endParaRPr lang="en-US"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a:spcAft>
                          <a:spcPts val="0"/>
                        </a:spcAft>
                      </a:pPr>
                      <a:r>
                        <a:rPr lang="es-ES" sz="1050">
                          <a:solidFill>
                            <a:srgbClr val="000000"/>
                          </a:solidFill>
                          <a:latin typeface="Arial"/>
                          <a:ea typeface="Times New Roman"/>
                        </a:rPr>
                        <a:t>300</a:t>
                      </a:r>
                      <a:endParaRPr lang="en-US"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a:spcAft>
                          <a:spcPts val="0"/>
                        </a:spcAft>
                      </a:pPr>
                      <a:r>
                        <a:rPr lang="es-ES" sz="1050">
                          <a:solidFill>
                            <a:srgbClr val="000000"/>
                          </a:solidFill>
                          <a:latin typeface="Arial"/>
                          <a:ea typeface="Times New Roman"/>
                        </a:rPr>
                        <a:t>10</a:t>
                      </a:r>
                      <a:endParaRPr lang="en-US"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a:spcAft>
                          <a:spcPts val="0"/>
                        </a:spcAft>
                      </a:pPr>
                      <a:r>
                        <a:rPr lang="es-ES" sz="1050">
                          <a:solidFill>
                            <a:srgbClr val="000000"/>
                          </a:solidFill>
                          <a:latin typeface="Arial"/>
                          <a:ea typeface="Times New Roman"/>
                        </a:rPr>
                        <a:t>30</a:t>
                      </a:r>
                      <a:endParaRPr lang="en-US"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a:spcAft>
                          <a:spcPts val="0"/>
                        </a:spcAft>
                      </a:pPr>
                      <a:r>
                        <a:rPr lang="es-ES" sz="1050">
                          <a:solidFill>
                            <a:srgbClr val="000000"/>
                          </a:solidFill>
                          <a:latin typeface="Arial"/>
                          <a:ea typeface="Times New Roman"/>
                        </a:rPr>
                        <a:t>5</a:t>
                      </a:r>
                      <a:endParaRPr lang="en-US"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a:spcAft>
                          <a:spcPts val="0"/>
                        </a:spcAft>
                      </a:pPr>
                      <a:r>
                        <a:rPr lang="es-ES" sz="1050" dirty="0">
                          <a:solidFill>
                            <a:srgbClr val="000000"/>
                          </a:solidFill>
                          <a:latin typeface="Arial"/>
                          <a:ea typeface="Times New Roman"/>
                        </a:rPr>
                        <a:t>150</a:t>
                      </a:r>
                      <a:endParaRPr lang="en-US" sz="16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a:spcAft>
                          <a:spcPts val="0"/>
                        </a:spcAft>
                      </a:pPr>
                      <a:r>
                        <a:rPr lang="es-ES" sz="1050" dirty="0">
                          <a:solidFill>
                            <a:srgbClr val="000000"/>
                          </a:solidFill>
                          <a:latin typeface="Arial"/>
                          <a:ea typeface="Times New Roman"/>
                        </a:rPr>
                        <a:t>150</a:t>
                      </a:r>
                      <a:endParaRPr lang="en-US" sz="16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r>
              <a:tr h="223362">
                <a:tc>
                  <a:txBody>
                    <a:bodyPr/>
                    <a:lstStyle/>
                    <a:p>
                      <a:pPr>
                        <a:spcAft>
                          <a:spcPts val="0"/>
                        </a:spcAft>
                      </a:pPr>
                      <a:r>
                        <a:rPr lang="es-ES" sz="1050" b="1">
                          <a:solidFill>
                            <a:srgbClr val="000000"/>
                          </a:solidFill>
                          <a:latin typeface="Arial"/>
                          <a:ea typeface="Times New Roman"/>
                        </a:rPr>
                        <a:t>Teléfono</a:t>
                      </a:r>
                      <a:endParaRPr lang="en-US"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a:spcAft>
                          <a:spcPts val="0"/>
                        </a:spcAft>
                      </a:pPr>
                      <a:r>
                        <a:rPr lang="es-ES" sz="1050">
                          <a:solidFill>
                            <a:srgbClr val="000000"/>
                          </a:solidFill>
                          <a:latin typeface="Arial"/>
                          <a:ea typeface="Times New Roman"/>
                        </a:rPr>
                        <a:t>20</a:t>
                      </a:r>
                      <a:endParaRPr lang="en-US"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a:spcAft>
                          <a:spcPts val="0"/>
                        </a:spcAft>
                      </a:pPr>
                      <a:r>
                        <a:rPr lang="es-ES" sz="1050">
                          <a:solidFill>
                            <a:srgbClr val="000000"/>
                          </a:solidFill>
                          <a:latin typeface="Arial"/>
                          <a:ea typeface="Times New Roman"/>
                        </a:rPr>
                        <a:t>10</a:t>
                      </a:r>
                      <a:endParaRPr lang="en-US"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a:spcAft>
                          <a:spcPts val="0"/>
                        </a:spcAft>
                      </a:pPr>
                      <a:r>
                        <a:rPr lang="es-ES" sz="1050">
                          <a:solidFill>
                            <a:srgbClr val="000000"/>
                          </a:solidFill>
                          <a:latin typeface="Arial"/>
                          <a:ea typeface="Times New Roman"/>
                        </a:rPr>
                        <a:t>2</a:t>
                      </a:r>
                      <a:endParaRPr lang="en-US"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a:spcAft>
                          <a:spcPts val="0"/>
                        </a:spcAft>
                      </a:pPr>
                      <a:r>
                        <a:rPr lang="es-ES" sz="1050">
                          <a:solidFill>
                            <a:srgbClr val="000000"/>
                          </a:solidFill>
                          <a:latin typeface="Arial"/>
                          <a:ea typeface="Times New Roman"/>
                        </a:rPr>
                        <a:t>5</a:t>
                      </a:r>
                      <a:endParaRPr lang="en-US"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a:spcAft>
                          <a:spcPts val="0"/>
                        </a:spcAft>
                      </a:pPr>
                      <a:r>
                        <a:rPr lang="es-ES" sz="1050">
                          <a:solidFill>
                            <a:srgbClr val="000000"/>
                          </a:solidFill>
                          <a:latin typeface="Arial"/>
                          <a:ea typeface="Times New Roman"/>
                        </a:rPr>
                        <a:t>10</a:t>
                      </a:r>
                      <a:endParaRPr lang="en-US"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a:spcAft>
                          <a:spcPts val="0"/>
                        </a:spcAft>
                      </a:pPr>
                      <a:r>
                        <a:rPr lang="es-ES" sz="1050" dirty="0">
                          <a:solidFill>
                            <a:srgbClr val="000000"/>
                          </a:solidFill>
                          <a:latin typeface="Arial"/>
                          <a:ea typeface="Times New Roman"/>
                        </a:rPr>
                        <a:t>10</a:t>
                      </a:r>
                      <a:endParaRPr lang="en-US" sz="16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r>
              <a:tr h="223362">
                <a:tc>
                  <a:txBody>
                    <a:bodyPr/>
                    <a:lstStyle/>
                    <a:p>
                      <a:pPr>
                        <a:spcAft>
                          <a:spcPts val="0"/>
                        </a:spcAft>
                      </a:pPr>
                      <a:r>
                        <a:rPr lang="es-ES" sz="1050" b="1">
                          <a:solidFill>
                            <a:srgbClr val="000000"/>
                          </a:solidFill>
                          <a:latin typeface="Arial"/>
                          <a:ea typeface="Times New Roman"/>
                        </a:rPr>
                        <a:t>Mesas</a:t>
                      </a:r>
                      <a:endParaRPr lang="en-US"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a:spcAft>
                          <a:spcPts val="0"/>
                        </a:spcAft>
                      </a:pPr>
                      <a:r>
                        <a:rPr lang="es-ES" sz="1050">
                          <a:solidFill>
                            <a:srgbClr val="000000"/>
                          </a:solidFill>
                          <a:latin typeface="Arial"/>
                          <a:ea typeface="Times New Roman"/>
                        </a:rPr>
                        <a:t>60</a:t>
                      </a:r>
                      <a:endParaRPr lang="en-US"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a:spcAft>
                          <a:spcPts val="0"/>
                        </a:spcAft>
                      </a:pPr>
                      <a:r>
                        <a:rPr lang="es-ES" sz="1050">
                          <a:solidFill>
                            <a:srgbClr val="000000"/>
                          </a:solidFill>
                          <a:latin typeface="Arial"/>
                          <a:ea typeface="Times New Roman"/>
                        </a:rPr>
                        <a:t>10</a:t>
                      </a:r>
                      <a:endParaRPr lang="en-US"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a:spcAft>
                          <a:spcPts val="0"/>
                        </a:spcAft>
                      </a:pPr>
                      <a:r>
                        <a:rPr lang="es-ES" sz="1050">
                          <a:solidFill>
                            <a:srgbClr val="000000"/>
                          </a:solidFill>
                          <a:latin typeface="Arial"/>
                          <a:ea typeface="Times New Roman"/>
                        </a:rPr>
                        <a:t>6</a:t>
                      </a:r>
                      <a:endParaRPr lang="en-US"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a:spcAft>
                          <a:spcPts val="0"/>
                        </a:spcAft>
                      </a:pPr>
                      <a:r>
                        <a:rPr lang="es-ES" sz="1050">
                          <a:solidFill>
                            <a:srgbClr val="000000"/>
                          </a:solidFill>
                          <a:latin typeface="Arial"/>
                          <a:ea typeface="Times New Roman"/>
                        </a:rPr>
                        <a:t>5</a:t>
                      </a:r>
                      <a:endParaRPr lang="en-US"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a:spcAft>
                          <a:spcPts val="0"/>
                        </a:spcAft>
                      </a:pPr>
                      <a:r>
                        <a:rPr lang="es-ES" sz="1050">
                          <a:solidFill>
                            <a:srgbClr val="000000"/>
                          </a:solidFill>
                          <a:latin typeface="Arial"/>
                          <a:ea typeface="Times New Roman"/>
                        </a:rPr>
                        <a:t>30</a:t>
                      </a:r>
                      <a:endParaRPr lang="en-US"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a:spcAft>
                          <a:spcPts val="0"/>
                        </a:spcAft>
                      </a:pPr>
                      <a:r>
                        <a:rPr lang="es-ES" sz="1050" dirty="0">
                          <a:solidFill>
                            <a:srgbClr val="000000"/>
                          </a:solidFill>
                          <a:latin typeface="Arial"/>
                          <a:ea typeface="Times New Roman"/>
                        </a:rPr>
                        <a:t>30</a:t>
                      </a:r>
                      <a:endParaRPr lang="en-US" sz="16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r>
              <a:tr h="446725">
                <a:tc>
                  <a:txBody>
                    <a:bodyPr/>
                    <a:lstStyle/>
                    <a:p>
                      <a:pPr>
                        <a:spcAft>
                          <a:spcPts val="0"/>
                        </a:spcAft>
                      </a:pPr>
                      <a:r>
                        <a:rPr lang="es-ES" sz="1050" b="1">
                          <a:solidFill>
                            <a:srgbClr val="000000"/>
                          </a:solidFill>
                          <a:latin typeface="Arial"/>
                          <a:ea typeface="Times New Roman"/>
                        </a:rPr>
                        <a:t>Sillas Plásticas</a:t>
                      </a:r>
                      <a:endParaRPr lang="en-US"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a:spcAft>
                          <a:spcPts val="0"/>
                        </a:spcAft>
                      </a:pPr>
                      <a:r>
                        <a:rPr lang="es-ES" sz="1050">
                          <a:solidFill>
                            <a:srgbClr val="000000"/>
                          </a:solidFill>
                          <a:latin typeface="Arial"/>
                          <a:ea typeface="Times New Roman"/>
                        </a:rPr>
                        <a:t>40</a:t>
                      </a:r>
                      <a:endParaRPr lang="en-US"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a:spcAft>
                          <a:spcPts val="0"/>
                        </a:spcAft>
                      </a:pPr>
                      <a:r>
                        <a:rPr lang="es-ES" sz="1050">
                          <a:solidFill>
                            <a:srgbClr val="000000"/>
                          </a:solidFill>
                          <a:latin typeface="Arial"/>
                          <a:ea typeface="Times New Roman"/>
                        </a:rPr>
                        <a:t>10</a:t>
                      </a:r>
                      <a:endParaRPr lang="en-US"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a:spcAft>
                          <a:spcPts val="0"/>
                        </a:spcAft>
                      </a:pPr>
                      <a:r>
                        <a:rPr lang="es-ES" sz="1050">
                          <a:solidFill>
                            <a:srgbClr val="000000"/>
                          </a:solidFill>
                          <a:latin typeface="Arial"/>
                          <a:ea typeface="Times New Roman"/>
                        </a:rPr>
                        <a:t>4</a:t>
                      </a:r>
                      <a:endParaRPr lang="en-US"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a:spcAft>
                          <a:spcPts val="0"/>
                        </a:spcAft>
                      </a:pPr>
                      <a:r>
                        <a:rPr lang="es-ES" sz="1050">
                          <a:solidFill>
                            <a:srgbClr val="000000"/>
                          </a:solidFill>
                          <a:latin typeface="Arial"/>
                          <a:ea typeface="Times New Roman"/>
                        </a:rPr>
                        <a:t>5</a:t>
                      </a:r>
                      <a:endParaRPr lang="en-US"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a:spcAft>
                          <a:spcPts val="0"/>
                        </a:spcAft>
                      </a:pPr>
                      <a:r>
                        <a:rPr lang="es-ES" sz="1050">
                          <a:solidFill>
                            <a:srgbClr val="000000"/>
                          </a:solidFill>
                          <a:latin typeface="Arial"/>
                          <a:ea typeface="Times New Roman"/>
                        </a:rPr>
                        <a:t>20</a:t>
                      </a:r>
                      <a:endParaRPr lang="en-US"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a:spcAft>
                          <a:spcPts val="0"/>
                        </a:spcAft>
                      </a:pPr>
                      <a:r>
                        <a:rPr lang="es-ES" sz="1050" dirty="0">
                          <a:solidFill>
                            <a:srgbClr val="000000"/>
                          </a:solidFill>
                          <a:latin typeface="Arial"/>
                          <a:ea typeface="Times New Roman"/>
                        </a:rPr>
                        <a:t>20</a:t>
                      </a:r>
                      <a:endParaRPr lang="en-US" sz="16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r>
              <a:tr h="446725">
                <a:tc gridSpan="3">
                  <a:txBody>
                    <a:bodyPr/>
                    <a:lstStyle/>
                    <a:p>
                      <a:pPr algn="ctr">
                        <a:spcAft>
                          <a:spcPts val="0"/>
                        </a:spcAft>
                      </a:pPr>
                      <a:r>
                        <a:rPr lang="es-ES" sz="1050" b="1">
                          <a:solidFill>
                            <a:srgbClr val="000000"/>
                          </a:solidFill>
                          <a:latin typeface="Arial"/>
                          <a:ea typeface="Times New Roman"/>
                        </a:rPr>
                        <a:t>Depreciación Anual</a:t>
                      </a:r>
                      <a:endParaRPr lang="en-US"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hMerge="1">
                  <a:txBody>
                    <a:bodyPr/>
                    <a:lstStyle/>
                    <a:p>
                      <a:endParaRPr lang="en-US"/>
                    </a:p>
                  </a:txBody>
                  <a:tcPr/>
                </a:tc>
                <a:tc hMerge="1">
                  <a:txBody>
                    <a:bodyPr/>
                    <a:lstStyle/>
                    <a:p>
                      <a:endParaRPr lang="en-US"/>
                    </a:p>
                  </a:txBody>
                  <a:tcPr/>
                </a:tc>
                <a:tc>
                  <a:txBody>
                    <a:bodyPr/>
                    <a:lstStyle/>
                    <a:p>
                      <a:pPr algn="r">
                        <a:spcAft>
                          <a:spcPts val="0"/>
                        </a:spcAft>
                      </a:pPr>
                      <a:r>
                        <a:rPr lang="es-ES" sz="1050" b="1">
                          <a:solidFill>
                            <a:srgbClr val="000000"/>
                          </a:solidFill>
                          <a:latin typeface="Arial"/>
                          <a:ea typeface="Times New Roman"/>
                        </a:rPr>
                        <a:t>4.943,33</a:t>
                      </a:r>
                      <a:endParaRPr lang="en-US"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33C"/>
                    </a:solidFill>
                  </a:tcPr>
                </a:tc>
                <a:tc>
                  <a:txBody>
                    <a:bodyPr/>
                    <a:lstStyle/>
                    <a:p>
                      <a:pPr algn="ctr">
                        <a:spcAft>
                          <a:spcPts val="0"/>
                        </a:spcAft>
                      </a:pPr>
                      <a:r>
                        <a:rPr lang="es-ES" sz="1050" b="1">
                          <a:solidFill>
                            <a:srgbClr val="000000"/>
                          </a:solidFill>
                          <a:latin typeface="Arial"/>
                          <a:ea typeface="Times New Roman"/>
                        </a:rPr>
                        <a:t>Valor de Desecho</a:t>
                      </a:r>
                      <a:endParaRPr lang="en-US"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a:spcAft>
                          <a:spcPts val="0"/>
                        </a:spcAft>
                      </a:pPr>
                      <a:r>
                        <a:rPr lang="es-ES" sz="1050" b="1">
                          <a:solidFill>
                            <a:srgbClr val="000000"/>
                          </a:solidFill>
                          <a:latin typeface="Arial"/>
                          <a:ea typeface="Times New Roman"/>
                        </a:rPr>
                        <a:t> </a:t>
                      </a:r>
                      <a:endParaRPr lang="en-US" sz="1600">
                        <a:latin typeface="Times New Roman"/>
                        <a:ea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r">
                        <a:spcAft>
                          <a:spcPts val="0"/>
                        </a:spcAft>
                      </a:pPr>
                      <a:r>
                        <a:rPr lang="es-ES" sz="1050" b="1" dirty="0">
                          <a:solidFill>
                            <a:srgbClr val="000000"/>
                          </a:solidFill>
                          <a:latin typeface="Arial"/>
                          <a:ea typeface="Times New Roman"/>
                        </a:rPr>
                        <a:t>23.183,33</a:t>
                      </a:r>
                      <a:endParaRPr lang="en-US" sz="16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33C"/>
                    </a:solid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extLst>
              <p:ext uri="{D42A27DB-BD31-4B8C-83A1-F6EECF244321}">
                <p14:modId xmlns:p14="http://schemas.microsoft.com/office/powerpoint/2010/main" val="415548877"/>
              </p:ext>
            </p:extLst>
          </p:nvPr>
        </p:nvGraphicFramePr>
        <p:xfrm>
          <a:off x="492921" y="128586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571474" y="383425"/>
            <a:ext cx="8072495" cy="830997"/>
          </a:xfrm>
          <a:prstGeom prst="rect">
            <a:avLst/>
          </a:prstGeom>
          <a:noFill/>
        </p:spPr>
        <p:txBody>
          <a:bodyPr wrap="square" lIns="91440" tIns="45720" rIns="91440" bIns="45720">
            <a:spAutoFit/>
          </a:bodyPr>
          <a:lstStyle/>
          <a:p>
            <a:pPr algn="ctr"/>
            <a:r>
              <a:rPr lang="es-ES" sz="4800" b="1" dirty="0" smtClean="0">
                <a:effectLst>
                  <a:glow rad="228600">
                    <a:schemeClr val="accent4">
                      <a:satMod val="175000"/>
                      <a:alpha val="40000"/>
                    </a:schemeClr>
                  </a:glow>
                </a:effectLst>
              </a:rPr>
              <a:t>OBJETIVOS</a:t>
            </a:r>
            <a:r>
              <a:rPr lang="es-ES" sz="4800" b="1" dirty="0" smtClean="0">
                <a:latin typeface="Calibri" pitchFamily="34" charset="0"/>
                <a:cs typeface="Calibri" pitchFamily="34" charset="0"/>
              </a:rPr>
              <a:t> </a:t>
            </a:r>
            <a:r>
              <a:rPr lang="es-ES" sz="4800" b="1" dirty="0" smtClean="0">
                <a:effectLst>
                  <a:glow rad="228600">
                    <a:schemeClr val="accent4">
                      <a:satMod val="175000"/>
                      <a:alpha val="40000"/>
                    </a:schemeClr>
                  </a:glow>
                </a:effectLst>
              </a:rPr>
              <a:t>ESPECIFICOS</a:t>
            </a:r>
            <a:endParaRPr lang="es-ES" sz="4800" b="1" dirty="0">
              <a:effectLst>
                <a:glow rad="228600">
                  <a:schemeClr val="accent4">
                    <a:satMod val="175000"/>
                    <a:alpha val="40000"/>
                  </a:schemeClr>
                </a:glow>
              </a:effectLst>
            </a:endParaRPr>
          </a:p>
        </p:txBody>
      </p:sp>
      <p:pic>
        <p:nvPicPr>
          <p:cNvPr id="7" name="Picture 1" descr="logo kary 1"/>
          <p:cNvPicPr>
            <a:picLocks noChangeAspect="1" noChangeArrowheads="1"/>
          </p:cNvPicPr>
          <p:nvPr/>
        </p:nvPicPr>
        <p:blipFill>
          <a:blip r:embed="rId7" cstate="print"/>
          <a:srcRect l="10959" t="16418" r="10503" b="11443"/>
          <a:stretch>
            <a:fillRect/>
          </a:stretch>
        </p:blipFill>
        <p:spPr bwMode="auto">
          <a:xfrm>
            <a:off x="8085878" y="5929330"/>
            <a:ext cx="1058121" cy="9286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p:txBody>
          <a:bodyPr vert="horz">
            <a:normAutofit/>
            <a:scene3d>
              <a:camera prst="orthographicFront"/>
              <a:lightRig rig="threePt" dir="t">
                <a:rot lat="0" lon="0" rev="4800000"/>
              </a:lightRig>
            </a:scene3d>
            <a:sp3d extrusionH="57150" prstMaterial="matte">
              <a:bevelT w="50800" h="10160" prst="artDeco"/>
            </a:sp3d>
          </a:bodyPr>
          <a:lstStyle/>
          <a:p>
            <a:pPr algn="ctr"/>
            <a:r>
              <a:rPr lang="es-EC" sz="4000" b="1" dirty="0" smtClean="0">
                <a:effectLst>
                  <a:glow rad="228600">
                    <a:schemeClr val="accent4">
                      <a:satMod val="175000"/>
                      <a:alpha val="40000"/>
                    </a:schemeClr>
                  </a:glow>
                </a:effectLst>
              </a:rPr>
              <a:t>ESTUDIO FINANCIERO</a:t>
            </a:r>
            <a:endParaRPr lang="es-EC" sz="4000" b="1" dirty="0">
              <a:effectLst>
                <a:glow rad="228600">
                  <a:schemeClr val="accent4">
                    <a:satMod val="175000"/>
                    <a:alpha val="40000"/>
                  </a:schemeClr>
                </a:glow>
              </a:effectLst>
            </a:endParaRPr>
          </a:p>
        </p:txBody>
      </p:sp>
      <p:sp>
        <p:nvSpPr>
          <p:cNvPr id="4" name="3 Rectángulo"/>
          <p:cNvSpPr/>
          <p:nvPr/>
        </p:nvSpPr>
        <p:spPr>
          <a:xfrm>
            <a:off x="1643042" y="1714488"/>
            <a:ext cx="6000792" cy="42862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b="1" i="1" dirty="0" smtClean="0"/>
              <a:t>Modelo CAPM</a:t>
            </a:r>
            <a:endParaRPr lang="en-US" b="1" i="1" dirty="0"/>
          </a:p>
        </p:txBody>
      </p:sp>
      <p:graphicFrame>
        <p:nvGraphicFramePr>
          <p:cNvPr id="6" name="5 Tabla"/>
          <p:cNvGraphicFramePr>
            <a:graphicFrameLocks noGrp="1"/>
          </p:cNvGraphicFramePr>
          <p:nvPr/>
        </p:nvGraphicFramePr>
        <p:xfrm>
          <a:off x="500034" y="2786058"/>
          <a:ext cx="4475180" cy="2461268"/>
        </p:xfrm>
        <a:graphic>
          <a:graphicData uri="http://schemas.openxmlformats.org/drawingml/2006/table">
            <a:tbl>
              <a:tblPr/>
              <a:tblGrid>
                <a:gridCol w="3611801"/>
                <a:gridCol w="863379"/>
              </a:tblGrid>
              <a:tr h="227054">
                <a:tc>
                  <a:txBody>
                    <a:bodyPr/>
                    <a:lstStyle/>
                    <a:p>
                      <a:pPr>
                        <a:spcAft>
                          <a:spcPts val="0"/>
                        </a:spcAft>
                      </a:pPr>
                      <a:r>
                        <a:rPr lang="es-ES" sz="1200" b="1">
                          <a:solidFill>
                            <a:srgbClr val="000000"/>
                          </a:solidFill>
                          <a:latin typeface="Arial"/>
                          <a:ea typeface="Times New Roman"/>
                        </a:rPr>
                        <a:t>Capital Asset Pricing Model</a:t>
                      </a:r>
                      <a:endParaRPr lang="en-U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0C7"/>
                    </a:solidFill>
                  </a:tcPr>
                </a:tc>
                <a:tc>
                  <a:txBody>
                    <a:bodyPr/>
                    <a:lstStyle/>
                    <a:p>
                      <a:endParaRPr lang="en-US" sz="1000">
                        <a:latin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r>
              <a:tr h="227054">
                <a:tc>
                  <a:txBody>
                    <a:bodyPr/>
                    <a:lstStyle/>
                    <a:p>
                      <a:pPr algn="ctr">
                        <a:spcAft>
                          <a:spcPts val="0"/>
                        </a:spcAft>
                      </a:pPr>
                      <a:r>
                        <a:rPr lang="es-ES" sz="1200" b="1">
                          <a:solidFill>
                            <a:srgbClr val="000000"/>
                          </a:solidFill>
                          <a:latin typeface="Arial"/>
                          <a:ea typeface="Times New Roman"/>
                        </a:rPr>
                        <a:t>Re= Rf + b(Prima de Riesgo</a:t>
                      </a:r>
                      <a:endParaRPr lang="en-U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endParaRPr lang="en-US" sz="1000">
                        <a:latin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r h="227054">
                <a:tc>
                  <a:txBody>
                    <a:bodyPr/>
                    <a:lstStyle/>
                    <a:p>
                      <a:pPr algn="ctr">
                        <a:spcAft>
                          <a:spcPts val="0"/>
                        </a:spcAft>
                      </a:pPr>
                      <a:r>
                        <a:rPr lang="es-ES" sz="1200">
                          <a:solidFill>
                            <a:srgbClr val="000000"/>
                          </a:solidFill>
                          <a:latin typeface="Arial"/>
                          <a:ea typeface="Times New Roman"/>
                        </a:rPr>
                        <a:t>Beta Promedio del Sector (EUA)</a:t>
                      </a:r>
                      <a:endParaRPr lang="en-U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c>
                  <a:txBody>
                    <a:bodyPr/>
                    <a:lstStyle/>
                    <a:p>
                      <a:pPr algn="ctr">
                        <a:spcAft>
                          <a:spcPts val="0"/>
                        </a:spcAft>
                      </a:pPr>
                      <a:r>
                        <a:rPr lang="es-ES" sz="1200">
                          <a:solidFill>
                            <a:srgbClr val="000000"/>
                          </a:solidFill>
                          <a:latin typeface="Arial"/>
                          <a:ea typeface="Times New Roman"/>
                        </a:rPr>
                        <a:t>0,77</a:t>
                      </a:r>
                      <a:endParaRPr lang="en-U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r>
              <a:tr h="227054">
                <a:tc>
                  <a:txBody>
                    <a:bodyPr/>
                    <a:lstStyle/>
                    <a:p>
                      <a:pPr algn="ctr">
                        <a:spcAft>
                          <a:spcPts val="0"/>
                        </a:spcAft>
                      </a:pPr>
                      <a:r>
                        <a:rPr lang="es-ES" sz="1200" b="1">
                          <a:solidFill>
                            <a:srgbClr val="000000"/>
                          </a:solidFill>
                          <a:latin typeface="Arial"/>
                          <a:ea typeface="Times New Roman"/>
                        </a:rPr>
                        <a:t>Prima de Riesgo = Rm - Rf</a:t>
                      </a:r>
                      <a:endParaRPr lang="en-U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endParaRPr lang="en-US" sz="1000">
                        <a:latin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7054">
                <a:tc>
                  <a:txBody>
                    <a:bodyPr/>
                    <a:lstStyle/>
                    <a:p>
                      <a:pPr algn="ctr">
                        <a:spcAft>
                          <a:spcPts val="0"/>
                        </a:spcAft>
                      </a:pPr>
                      <a:r>
                        <a:rPr lang="es-ES" sz="1200">
                          <a:solidFill>
                            <a:srgbClr val="000000"/>
                          </a:solidFill>
                          <a:latin typeface="Arial"/>
                          <a:ea typeface="Times New Roman"/>
                        </a:rPr>
                        <a:t>Ibbotson histórico señala prima de riesgo</a:t>
                      </a:r>
                      <a:endParaRPr lang="en-U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c>
                  <a:txBody>
                    <a:bodyPr/>
                    <a:lstStyle/>
                    <a:p>
                      <a:pPr algn="ctr">
                        <a:spcAft>
                          <a:spcPts val="0"/>
                        </a:spcAft>
                      </a:pPr>
                      <a:r>
                        <a:rPr lang="es-ES" sz="1200">
                          <a:solidFill>
                            <a:srgbClr val="000000"/>
                          </a:solidFill>
                          <a:latin typeface="Arial"/>
                          <a:ea typeface="Times New Roman"/>
                        </a:rPr>
                        <a:t>5,9</a:t>
                      </a:r>
                      <a:endParaRPr lang="en-U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r>
              <a:tr h="227054">
                <a:tc>
                  <a:txBody>
                    <a:bodyPr/>
                    <a:lstStyle/>
                    <a:p>
                      <a:pPr algn="ctr">
                        <a:spcAft>
                          <a:spcPts val="0"/>
                        </a:spcAft>
                      </a:pPr>
                      <a:r>
                        <a:rPr lang="es-ES" sz="1200">
                          <a:solidFill>
                            <a:srgbClr val="000000"/>
                          </a:solidFill>
                          <a:latin typeface="Arial"/>
                          <a:ea typeface="Times New Roman"/>
                        </a:rPr>
                        <a:t>Rf bonos del tesoro EU =</a:t>
                      </a:r>
                      <a:endParaRPr lang="en-U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c>
                  <a:txBody>
                    <a:bodyPr/>
                    <a:lstStyle/>
                    <a:p>
                      <a:pPr algn="ctr">
                        <a:spcAft>
                          <a:spcPts val="0"/>
                        </a:spcAft>
                      </a:pPr>
                      <a:r>
                        <a:rPr lang="es-ES" sz="1200">
                          <a:solidFill>
                            <a:srgbClr val="000000"/>
                          </a:solidFill>
                          <a:latin typeface="Arial"/>
                          <a:ea typeface="Times New Roman"/>
                        </a:rPr>
                        <a:t>0,89</a:t>
                      </a:r>
                      <a:endParaRPr lang="en-U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r>
              <a:tr h="227054">
                <a:tc>
                  <a:txBody>
                    <a:bodyPr/>
                    <a:lstStyle/>
                    <a:p>
                      <a:pPr algn="ctr">
                        <a:spcAft>
                          <a:spcPts val="0"/>
                        </a:spcAft>
                      </a:pPr>
                      <a:r>
                        <a:rPr lang="es-ES" sz="1200">
                          <a:solidFill>
                            <a:srgbClr val="000000"/>
                          </a:solidFill>
                          <a:latin typeface="Arial"/>
                          <a:ea typeface="Times New Roman"/>
                        </a:rPr>
                        <a:t>Re calculado</a:t>
                      </a:r>
                      <a:endParaRPr lang="en-U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c>
                  <a:txBody>
                    <a:bodyPr/>
                    <a:lstStyle/>
                    <a:p>
                      <a:pPr algn="ctr">
                        <a:spcAft>
                          <a:spcPts val="0"/>
                        </a:spcAft>
                      </a:pPr>
                      <a:r>
                        <a:rPr lang="es-ES" sz="1200">
                          <a:solidFill>
                            <a:srgbClr val="000000"/>
                          </a:solidFill>
                          <a:latin typeface="Arial"/>
                          <a:ea typeface="Times New Roman"/>
                        </a:rPr>
                        <a:t>5,433</a:t>
                      </a:r>
                      <a:endParaRPr lang="en-U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r>
              <a:tr h="435945">
                <a:tc>
                  <a:txBody>
                    <a:bodyPr/>
                    <a:lstStyle/>
                    <a:p>
                      <a:pPr algn="ctr">
                        <a:spcAft>
                          <a:spcPts val="0"/>
                        </a:spcAft>
                      </a:pPr>
                      <a:r>
                        <a:rPr lang="es-ES" sz="1200" b="1">
                          <a:solidFill>
                            <a:srgbClr val="000000"/>
                          </a:solidFill>
                          <a:latin typeface="Arial"/>
                          <a:ea typeface="Times New Roman"/>
                        </a:rPr>
                        <a:t>Riesgo País Asociado al Mercado Ecuatoriano </a:t>
                      </a:r>
                      <a:endParaRPr lang="en-U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0C7"/>
                    </a:solidFill>
                  </a:tcPr>
                </a:tc>
                <a:tc>
                  <a:txBody>
                    <a:bodyPr/>
                    <a:lstStyle/>
                    <a:p>
                      <a:pPr algn="ctr">
                        <a:spcAft>
                          <a:spcPts val="0"/>
                        </a:spcAft>
                      </a:pPr>
                      <a:r>
                        <a:rPr lang="es-ES" sz="1200" b="1">
                          <a:solidFill>
                            <a:srgbClr val="000000"/>
                          </a:solidFill>
                          <a:latin typeface="Arial"/>
                          <a:ea typeface="Times New Roman"/>
                        </a:rPr>
                        <a:t>8,04</a:t>
                      </a:r>
                      <a:endParaRPr lang="en-U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0C7"/>
                    </a:solidFill>
                  </a:tcPr>
                </a:tc>
              </a:tr>
              <a:tr h="435945">
                <a:tc>
                  <a:txBody>
                    <a:bodyPr/>
                    <a:lstStyle/>
                    <a:p>
                      <a:pPr algn="ctr">
                        <a:spcAft>
                          <a:spcPts val="0"/>
                        </a:spcAft>
                      </a:pPr>
                      <a:r>
                        <a:rPr lang="es-ES" sz="1200" b="1">
                          <a:solidFill>
                            <a:srgbClr val="000000"/>
                          </a:solidFill>
                          <a:latin typeface="Arial"/>
                          <a:ea typeface="Times New Roman"/>
                        </a:rPr>
                        <a:t>Re ECU = Re calculado + Riesgo Mercado Ecuatoriano</a:t>
                      </a:r>
                      <a:endParaRPr lang="en-U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0C7"/>
                    </a:solidFill>
                  </a:tcPr>
                </a:tc>
                <a:tc>
                  <a:txBody>
                    <a:bodyPr/>
                    <a:lstStyle/>
                    <a:p>
                      <a:pPr algn="ctr">
                        <a:spcAft>
                          <a:spcPts val="0"/>
                        </a:spcAft>
                      </a:pPr>
                      <a:r>
                        <a:rPr lang="es-ES" sz="1200" b="1" dirty="0">
                          <a:solidFill>
                            <a:srgbClr val="000000"/>
                          </a:solidFill>
                          <a:latin typeface="Arial"/>
                          <a:ea typeface="Times New Roman"/>
                        </a:rPr>
                        <a:t>13,473</a:t>
                      </a:r>
                      <a:endParaRPr lang="en-US" sz="12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0C7"/>
                    </a:solidFill>
                  </a:tcPr>
                </a:tc>
              </a:tr>
            </a:tbl>
          </a:graphicData>
        </a:graphic>
      </p:graphicFrame>
      <p:sp>
        <p:nvSpPr>
          <p:cNvPr id="8" name="7 Rectángulo"/>
          <p:cNvSpPr/>
          <p:nvPr/>
        </p:nvSpPr>
        <p:spPr>
          <a:xfrm>
            <a:off x="5143504" y="3571876"/>
            <a:ext cx="3786214" cy="857256"/>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just"/>
            <a:endParaRPr lang="es-ES" sz="1600" b="1" dirty="0" smtClean="0"/>
          </a:p>
          <a:p>
            <a:pPr algn="just"/>
            <a:r>
              <a:rPr lang="es-ES" sz="1600" b="1" dirty="0" err="1" smtClean="0"/>
              <a:t>Rm</a:t>
            </a:r>
            <a:r>
              <a:rPr lang="es-ES" sz="1600" b="1" dirty="0" smtClean="0"/>
              <a:t> = </a:t>
            </a:r>
            <a:r>
              <a:rPr lang="es-ES" sz="1600" b="1" dirty="0" err="1" smtClean="0"/>
              <a:t>rf</a:t>
            </a:r>
            <a:r>
              <a:rPr lang="es-ES" sz="1600" b="1" dirty="0" smtClean="0"/>
              <a:t> + β (Prima de Riesgo) + </a:t>
            </a:r>
            <a:r>
              <a:rPr lang="es-ES" sz="1600" b="1" dirty="0" err="1" smtClean="0"/>
              <a:t>Rp</a:t>
            </a:r>
            <a:r>
              <a:rPr lang="es-ES" sz="1600" b="1" dirty="0" smtClean="0"/>
              <a:t>(ECU)</a:t>
            </a:r>
            <a:endParaRPr lang="en-US" sz="1600" dirty="0" smtClean="0"/>
          </a:p>
          <a:p>
            <a:pPr algn="ctr"/>
            <a:endParaRPr lang="en-US" dirty="0"/>
          </a:p>
        </p:txBody>
      </p:sp>
      <p:pic>
        <p:nvPicPr>
          <p:cNvPr id="11" name="Picture 1" descr="logo kary 1"/>
          <p:cNvPicPr>
            <a:picLocks noChangeAspect="1" noChangeArrowheads="1"/>
          </p:cNvPicPr>
          <p:nvPr/>
        </p:nvPicPr>
        <p:blipFill>
          <a:blip r:embed="rId2" cstate="print"/>
          <a:srcRect l="10959" t="16418" r="10503" b="11443"/>
          <a:stretch>
            <a:fillRect/>
          </a:stretch>
        </p:blipFill>
        <p:spPr bwMode="auto">
          <a:xfrm>
            <a:off x="8085879" y="5929330"/>
            <a:ext cx="1058121" cy="9286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p:txBody>
          <a:bodyPr vert="horz">
            <a:normAutofit/>
            <a:scene3d>
              <a:camera prst="orthographicFront"/>
              <a:lightRig rig="threePt" dir="t">
                <a:rot lat="0" lon="0" rev="4800000"/>
              </a:lightRig>
            </a:scene3d>
            <a:sp3d extrusionH="57150" prstMaterial="matte">
              <a:bevelT w="50800" h="10160" prst="artDeco"/>
            </a:sp3d>
          </a:bodyPr>
          <a:lstStyle/>
          <a:p>
            <a:pPr algn="ctr"/>
            <a:r>
              <a:rPr lang="es-EC" sz="4000" b="1" dirty="0" smtClean="0">
                <a:effectLst>
                  <a:glow rad="228600">
                    <a:schemeClr val="accent4">
                      <a:satMod val="175000"/>
                      <a:alpha val="40000"/>
                    </a:schemeClr>
                  </a:glow>
                </a:effectLst>
              </a:rPr>
              <a:t>FLUJO DE CAJA</a:t>
            </a:r>
            <a:endParaRPr lang="es-EC" sz="4000" b="1" dirty="0">
              <a:effectLst>
                <a:glow rad="228600">
                  <a:schemeClr val="accent4">
                    <a:satMod val="175000"/>
                    <a:alpha val="40000"/>
                  </a:schemeClr>
                </a:glow>
              </a:effectLst>
            </a:endParaRPr>
          </a:p>
        </p:txBody>
      </p:sp>
      <p:sp>
        <p:nvSpPr>
          <p:cNvPr id="3" name="2 Marcador de contenido"/>
          <p:cNvSpPr>
            <a:spLocks noGrp="1"/>
          </p:cNvSpPr>
          <p:nvPr>
            <p:ph idx="1"/>
          </p:nvPr>
        </p:nvSpPr>
        <p:spPr>
          <a:xfrm>
            <a:off x="500035" y="1643052"/>
            <a:ext cx="8229600" cy="4625609"/>
          </a:xfrm>
        </p:spPr>
        <p:txBody>
          <a:bodyPr/>
          <a:lstStyle/>
          <a:p>
            <a:pPr>
              <a:buNone/>
            </a:pPr>
            <a:endParaRPr lang="es-EC" u="sng" dirty="0" smtClean="0">
              <a:effectLst>
                <a:outerShdw blurRad="38100" dist="38100" dir="2700000" algn="tl">
                  <a:srgbClr val="000000">
                    <a:alpha val="43137"/>
                  </a:srgbClr>
                </a:outerShdw>
              </a:effectLst>
            </a:endParaRPr>
          </a:p>
          <a:p>
            <a:endParaRPr lang="es-EC" u="sng" dirty="0" smtClean="0">
              <a:effectLst>
                <a:outerShdw blurRad="38100" dist="38100" dir="2700000" algn="tl">
                  <a:srgbClr val="000000">
                    <a:alpha val="43137"/>
                  </a:srgbClr>
                </a:outerShdw>
              </a:effectLst>
            </a:endParaRPr>
          </a:p>
          <a:p>
            <a:endParaRPr lang="es-EC" u="sng" dirty="0" smtClean="0">
              <a:effectLst>
                <a:outerShdw blurRad="38100" dist="38100" dir="2700000" algn="tl">
                  <a:srgbClr val="000000">
                    <a:alpha val="43137"/>
                  </a:srgbClr>
                </a:outerShdw>
              </a:effectLst>
            </a:endParaRPr>
          </a:p>
          <a:p>
            <a:endParaRPr lang="es-EC" u="sng" dirty="0" smtClean="0">
              <a:effectLst>
                <a:outerShdw blurRad="38100" dist="38100" dir="2700000" algn="tl">
                  <a:srgbClr val="000000">
                    <a:alpha val="43137"/>
                  </a:srgbClr>
                </a:outerShdw>
              </a:effectLst>
            </a:endParaRPr>
          </a:p>
          <a:p>
            <a:pPr>
              <a:buNone/>
            </a:pPr>
            <a:endParaRPr lang="es-EC" u="sng" dirty="0" smtClean="0">
              <a:effectLst>
                <a:outerShdw blurRad="38100" dist="38100" dir="2700000" algn="tl">
                  <a:srgbClr val="000000">
                    <a:alpha val="43137"/>
                  </a:srgbClr>
                </a:outerShdw>
              </a:effectLst>
            </a:endParaRPr>
          </a:p>
        </p:txBody>
      </p:sp>
      <p:graphicFrame>
        <p:nvGraphicFramePr>
          <p:cNvPr id="7" name="6 Tabla"/>
          <p:cNvGraphicFramePr>
            <a:graphicFrameLocks noGrp="1"/>
          </p:cNvGraphicFramePr>
          <p:nvPr/>
        </p:nvGraphicFramePr>
        <p:xfrm>
          <a:off x="1043608" y="1285860"/>
          <a:ext cx="7344816" cy="3760209"/>
        </p:xfrm>
        <a:graphic>
          <a:graphicData uri="http://schemas.openxmlformats.org/drawingml/2006/table">
            <a:tbl>
              <a:tblPr/>
              <a:tblGrid>
                <a:gridCol w="2173832"/>
                <a:gridCol w="924204"/>
                <a:gridCol w="849356"/>
                <a:gridCol w="849356"/>
                <a:gridCol w="849356"/>
                <a:gridCol w="849356"/>
                <a:gridCol w="849356"/>
              </a:tblGrid>
              <a:tr h="139267">
                <a:tc>
                  <a:txBody>
                    <a:bodyPr/>
                    <a:lstStyle/>
                    <a:p>
                      <a:pPr algn="l" fontAlgn="b"/>
                      <a:r>
                        <a:rPr lang="es-EC" sz="900" b="1" i="0" u="none" strike="noStrike" dirty="0">
                          <a:solidFill>
                            <a:srgbClr val="000000"/>
                          </a:solidFill>
                          <a:latin typeface="Calibri"/>
                        </a:rPr>
                        <a:t>AÑOS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r" fontAlgn="b"/>
                      <a:r>
                        <a:rPr lang="es-EC" sz="900" b="1"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r" fontAlgn="b"/>
                      <a:r>
                        <a:rPr lang="es-EC" sz="900" b="1"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r" fontAlgn="b"/>
                      <a:r>
                        <a:rPr lang="es-EC" sz="900" b="1"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r" fontAlgn="b"/>
                      <a:r>
                        <a:rPr lang="es-EC" sz="900" b="1"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r" fontAlgn="b"/>
                      <a:r>
                        <a:rPr lang="es-EC" sz="900" b="1" i="0" u="none" strike="noStrike">
                          <a:solidFill>
                            <a:srgbClr val="000000"/>
                          </a:solidFill>
                          <a:latin typeface="Calibri"/>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r" fontAlgn="b"/>
                      <a:r>
                        <a:rPr lang="es-EC" sz="900" b="1" i="0" u="none" strike="noStrike">
                          <a:solidFill>
                            <a:srgbClr val="000000"/>
                          </a:solidFill>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r>
              <a:tr h="139267">
                <a:tc>
                  <a:txBody>
                    <a:bodyPr/>
                    <a:lstStyle/>
                    <a:p>
                      <a:pPr algn="l" fontAlgn="b"/>
                      <a:r>
                        <a:rPr lang="es-EC" sz="900" b="1" i="0" u="none" strike="noStrike">
                          <a:solidFill>
                            <a:srgbClr val="000000"/>
                          </a:solidFill>
                          <a:latin typeface="Calibri"/>
                        </a:rPr>
                        <a:t>Ingreso por Ventas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r>
              <a:tr h="139267">
                <a:tc>
                  <a:txBody>
                    <a:bodyPr/>
                    <a:lstStyle/>
                    <a:p>
                      <a:pPr algn="l" fontAlgn="b"/>
                      <a:r>
                        <a:rPr lang="es-EC" sz="900" b="0" i="0" u="none" strike="noStrike">
                          <a:solidFill>
                            <a:srgbClr val="000000"/>
                          </a:solidFill>
                          <a:latin typeface="Calibri"/>
                        </a:rPr>
                        <a:t>Precio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b"/>
                      <a:r>
                        <a:rPr lang="es-EC" sz="900" b="0" i="0" u="none" strike="noStrike">
                          <a:solidFill>
                            <a:srgbClr val="000000"/>
                          </a:solidFill>
                          <a:latin typeface="Calibri"/>
                        </a:rPr>
                        <a:t>2,66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b"/>
                      <a:r>
                        <a:rPr lang="es-EC" sz="900" b="0" i="0" u="none" strike="noStrike">
                          <a:solidFill>
                            <a:srgbClr val="000000"/>
                          </a:solidFill>
                          <a:latin typeface="Calibri"/>
                        </a:rPr>
                        <a:t>2,66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b"/>
                      <a:r>
                        <a:rPr lang="es-EC" sz="900" b="0" i="0" u="none" strike="noStrike">
                          <a:solidFill>
                            <a:srgbClr val="000000"/>
                          </a:solidFill>
                          <a:latin typeface="Calibri"/>
                        </a:rPr>
                        <a:t>2,66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b"/>
                      <a:r>
                        <a:rPr lang="es-EC" sz="900" b="0" i="0" u="none" strike="noStrike">
                          <a:solidFill>
                            <a:srgbClr val="000000"/>
                          </a:solidFill>
                          <a:latin typeface="Calibri"/>
                        </a:rPr>
                        <a:t>2,66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b"/>
                      <a:r>
                        <a:rPr lang="es-EC" sz="900" b="0" i="0" u="none" strike="noStrike">
                          <a:solidFill>
                            <a:srgbClr val="000000"/>
                          </a:solidFill>
                          <a:latin typeface="Calibri"/>
                        </a:rPr>
                        <a:t>2,66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r>
              <a:tr h="139267">
                <a:tc>
                  <a:txBody>
                    <a:bodyPr/>
                    <a:lstStyle/>
                    <a:p>
                      <a:pPr algn="l" fontAlgn="b"/>
                      <a:r>
                        <a:rPr lang="es-EC" sz="900" b="0" i="0" u="none" strike="noStrike">
                          <a:solidFill>
                            <a:srgbClr val="000000"/>
                          </a:solidFill>
                          <a:latin typeface="Calibri"/>
                        </a:rPr>
                        <a:t>Cantidad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t"/>
                      <a:r>
                        <a:rPr lang="es-EC" sz="900" b="0" i="0" u="none" strike="noStrike">
                          <a:solidFill>
                            <a:srgbClr val="000000"/>
                          </a:solidFill>
                          <a:latin typeface="Calibri"/>
                        </a:rPr>
                        <a:t>45.259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b"/>
                      <a:r>
                        <a:rPr lang="es-EC" sz="900" b="0" i="0" u="none" strike="noStrike">
                          <a:solidFill>
                            <a:srgbClr val="000000"/>
                          </a:solidFill>
                          <a:latin typeface="Calibri"/>
                        </a:rPr>
                        <a:t>47.070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b"/>
                      <a:r>
                        <a:rPr lang="es-EC" sz="900" b="0" i="0" u="none" strike="noStrike">
                          <a:solidFill>
                            <a:srgbClr val="000000"/>
                          </a:solidFill>
                          <a:latin typeface="Calibri"/>
                        </a:rPr>
                        <a:t>48.952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b"/>
                      <a:r>
                        <a:rPr lang="es-EC" sz="900" b="0" i="0" u="none" strike="noStrike">
                          <a:solidFill>
                            <a:srgbClr val="000000"/>
                          </a:solidFill>
                          <a:latin typeface="Calibri"/>
                        </a:rPr>
                        <a:t>50.910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b"/>
                      <a:r>
                        <a:rPr lang="es-EC" sz="900" b="0" i="0" u="none" strike="noStrike">
                          <a:solidFill>
                            <a:srgbClr val="000000"/>
                          </a:solidFill>
                          <a:latin typeface="Calibri"/>
                        </a:rPr>
                        <a:t>52.947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r>
              <a:tr h="139267">
                <a:tc>
                  <a:txBody>
                    <a:bodyPr/>
                    <a:lstStyle/>
                    <a:p>
                      <a:pPr algn="l" fontAlgn="b"/>
                      <a:r>
                        <a:rPr lang="es-EC" sz="900" b="1" i="0" u="none" strike="noStrike">
                          <a:solidFill>
                            <a:srgbClr val="000000"/>
                          </a:solidFill>
                          <a:latin typeface="Calibri"/>
                        </a:rPr>
                        <a:t>(+) Total Ing. Por Ventas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l" fontAlgn="b"/>
                      <a:r>
                        <a:rPr lang="es-EC" sz="900" b="1"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r" fontAlgn="b"/>
                      <a:r>
                        <a:rPr lang="es-EC" sz="900" b="1" i="0" u="none" strike="noStrike">
                          <a:solidFill>
                            <a:srgbClr val="000000"/>
                          </a:solidFill>
                          <a:latin typeface="Calibri"/>
                        </a:rPr>
                        <a:t>$ 120.388,94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r" fontAlgn="b"/>
                      <a:r>
                        <a:rPr lang="es-EC" sz="900" b="1" i="0" u="none" strike="noStrike">
                          <a:solidFill>
                            <a:srgbClr val="000000"/>
                          </a:solidFill>
                          <a:latin typeface="Calibri"/>
                        </a:rPr>
                        <a:t>$ 125.206,20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r" fontAlgn="b"/>
                      <a:r>
                        <a:rPr lang="es-EC" sz="900" b="1" i="0" u="none" strike="noStrike">
                          <a:solidFill>
                            <a:srgbClr val="000000"/>
                          </a:solidFill>
                          <a:latin typeface="Calibri"/>
                        </a:rPr>
                        <a:t>$ 130.212,32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r" fontAlgn="b"/>
                      <a:r>
                        <a:rPr lang="es-EC" sz="900" b="1" i="0" u="none" strike="noStrike">
                          <a:solidFill>
                            <a:srgbClr val="000000"/>
                          </a:solidFill>
                          <a:latin typeface="Calibri"/>
                        </a:rPr>
                        <a:t>$ 135.420,60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r" fontAlgn="b"/>
                      <a:r>
                        <a:rPr lang="es-EC" sz="900" b="1" i="0" u="none" strike="noStrike">
                          <a:solidFill>
                            <a:srgbClr val="000000"/>
                          </a:solidFill>
                          <a:latin typeface="Calibri"/>
                        </a:rPr>
                        <a:t>$ 140.839,02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r>
              <a:tr h="139267">
                <a:tc>
                  <a:txBody>
                    <a:bodyPr/>
                    <a:lstStyle/>
                    <a:p>
                      <a:pPr algn="l" fontAlgn="b"/>
                      <a:r>
                        <a:rPr lang="es-EC" sz="900" b="1" i="0" u="none" strike="noStrike">
                          <a:solidFill>
                            <a:srgbClr val="000000"/>
                          </a:solidFill>
                          <a:latin typeface="Calibri"/>
                        </a:rPr>
                        <a:t>Egresos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r>
              <a:tr h="139267">
                <a:tc>
                  <a:txBody>
                    <a:bodyPr/>
                    <a:lstStyle/>
                    <a:p>
                      <a:pPr algn="l" fontAlgn="b"/>
                      <a:r>
                        <a:rPr lang="es-EC" sz="900" b="0" i="0" u="none" strike="noStrike">
                          <a:solidFill>
                            <a:srgbClr val="000000"/>
                          </a:solidFill>
                          <a:latin typeface="Calibri"/>
                        </a:rPr>
                        <a:t>(-) Costo de Venta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b"/>
                      <a:r>
                        <a:rPr lang="es-EC" sz="900" b="0" i="0" u="none" strike="noStrike">
                          <a:solidFill>
                            <a:srgbClr val="000000"/>
                          </a:solidFill>
                          <a:latin typeface="Calibri"/>
                        </a:rPr>
                        <a:t>68793,68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b"/>
                      <a:r>
                        <a:rPr lang="es-EC" sz="900" b="0" i="0" u="none" strike="noStrike">
                          <a:solidFill>
                            <a:srgbClr val="000000"/>
                          </a:solidFill>
                          <a:latin typeface="Calibri"/>
                        </a:rPr>
                        <a:t>71546,40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b"/>
                      <a:r>
                        <a:rPr lang="es-EC" sz="900" b="0" i="0" u="none" strike="noStrike">
                          <a:solidFill>
                            <a:srgbClr val="000000"/>
                          </a:solidFill>
                          <a:latin typeface="Calibri"/>
                        </a:rPr>
                        <a:t>74407,04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b"/>
                      <a:r>
                        <a:rPr lang="es-EC" sz="900" b="0" i="0" u="none" strike="noStrike">
                          <a:solidFill>
                            <a:srgbClr val="000000"/>
                          </a:solidFill>
                          <a:latin typeface="Calibri"/>
                        </a:rPr>
                        <a:t>77383,20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b"/>
                      <a:r>
                        <a:rPr lang="es-EC" sz="900" b="0" i="0" u="none" strike="noStrike">
                          <a:solidFill>
                            <a:srgbClr val="000000"/>
                          </a:solidFill>
                          <a:latin typeface="Calibri"/>
                        </a:rPr>
                        <a:t>80479,44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r>
              <a:tr h="139267">
                <a:tc>
                  <a:txBody>
                    <a:bodyPr/>
                    <a:lstStyle/>
                    <a:p>
                      <a:pPr algn="l" fontAlgn="b"/>
                      <a:r>
                        <a:rPr lang="es-EC" sz="900" b="0" i="0" u="none" strike="noStrike">
                          <a:solidFill>
                            <a:srgbClr val="000000"/>
                          </a:solidFill>
                          <a:latin typeface="Calibri"/>
                        </a:rPr>
                        <a:t>(-) Gasto de Publicidad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b"/>
                      <a:r>
                        <a:rPr lang="es-EC" sz="900" b="0" i="0" u="none" strike="noStrike">
                          <a:solidFill>
                            <a:srgbClr val="000000"/>
                          </a:solidFill>
                          <a:latin typeface="Calibri"/>
                        </a:rPr>
                        <a:t>1500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b"/>
                      <a:r>
                        <a:rPr lang="es-EC" sz="900" b="0" i="0" u="none" strike="noStrike">
                          <a:solidFill>
                            <a:srgbClr val="000000"/>
                          </a:solidFill>
                          <a:latin typeface="Calibri"/>
                        </a:rPr>
                        <a:t>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b"/>
                      <a:r>
                        <a:rPr lang="es-EC" sz="900" b="0" i="0" u="none" strike="noStrike">
                          <a:solidFill>
                            <a:srgbClr val="000000"/>
                          </a:solidFill>
                          <a:latin typeface="Calibri"/>
                        </a:rPr>
                        <a:t>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b"/>
                      <a:r>
                        <a:rPr lang="es-EC" sz="900" b="0" i="0" u="none" strike="noStrike">
                          <a:solidFill>
                            <a:srgbClr val="000000"/>
                          </a:solidFill>
                          <a:latin typeface="Calibri"/>
                        </a:rPr>
                        <a:t>700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b"/>
                      <a:r>
                        <a:rPr lang="es-EC" sz="900" b="0" i="0" u="none" strike="noStrike">
                          <a:solidFill>
                            <a:srgbClr val="000000"/>
                          </a:solidFill>
                          <a:latin typeface="Calibri"/>
                        </a:rPr>
                        <a:t>700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r>
              <a:tr h="139267">
                <a:tc>
                  <a:txBody>
                    <a:bodyPr/>
                    <a:lstStyle/>
                    <a:p>
                      <a:pPr algn="l" fontAlgn="b"/>
                      <a:r>
                        <a:rPr lang="es-EC" sz="900" b="0" i="0" u="none" strike="noStrike">
                          <a:solidFill>
                            <a:srgbClr val="000000"/>
                          </a:solidFill>
                          <a:latin typeface="Calibri"/>
                        </a:rPr>
                        <a:t>(-) Gastos de Sueldos y Salarios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b"/>
                      <a:r>
                        <a:rPr lang="es-EC" sz="900" b="0" i="0" u="none" strike="noStrike">
                          <a:solidFill>
                            <a:srgbClr val="000000"/>
                          </a:solidFill>
                          <a:latin typeface="Calibri"/>
                        </a:rPr>
                        <a:t>31008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b"/>
                      <a:r>
                        <a:rPr lang="es-EC" sz="900" b="0" i="0" u="none" strike="noStrike">
                          <a:solidFill>
                            <a:srgbClr val="000000"/>
                          </a:solidFill>
                          <a:latin typeface="Calibri"/>
                        </a:rPr>
                        <a:t>31008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b"/>
                      <a:r>
                        <a:rPr lang="es-EC" sz="900" b="0" i="0" u="none" strike="noStrike">
                          <a:solidFill>
                            <a:srgbClr val="000000"/>
                          </a:solidFill>
                          <a:latin typeface="Calibri"/>
                        </a:rPr>
                        <a:t>31008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b"/>
                      <a:r>
                        <a:rPr lang="es-EC" sz="900" b="0" i="0" u="none" strike="noStrike">
                          <a:solidFill>
                            <a:srgbClr val="000000"/>
                          </a:solidFill>
                          <a:latin typeface="Calibri"/>
                        </a:rPr>
                        <a:t>31008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b"/>
                      <a:r>
                        <a:rPr lang="es-EC" sz="900" b="0" i="0" u="none" strike="noStrike">
                          <a:solidFill>
                            <a:srgbClr val="000000"/>
                          </a:solidFill>
                          <a:latin typeface="Calibri"/>
                        </a:rPr>
                        <a:t>31008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r>
              <a:tr h="139267">
                <a:tc>
                  <a:txBody>
                    <a:bodyPr/>
                    <a:lstStyle/>
                    <a:p>
                      <a:pPr algn="l" fontAlgn="b"/>
                      <a:r>
                        <a:rPr lang="es-EC" sz="900" b="0" i="0" u="none" strike="noStrike">
                          <a:solidFill>
                            <a:srgbClr val="000000"/>
                          </a:solidFill>
                          <a:latin typeface="Calibri"/>
                        </a:rPr>
                        <a:t>(-) Gastos de Servicios Básicos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b"/>
                      <a:r>
                        <a:rPr lang="es-EC" sz="900" b="0" i="0" u="none" strike="noStrike">
                          <a:solidFill>
                            <a:srgbClr val="000000"/>
                          </a:solidFill>
                          <a:latin typeface="Calibri"/>
                        </a:rPr>
                        <a:t>2000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b"/>
                      <a:r>
                        <a:rPr lang="es-EC" sz="900" b="0" i="0" u="none" strike="noStrike">
                          <a:solidFill>
                            <a:srgbClr val="000000"/>
                          </a:solidFill>
                          <a:latin typeface="Calibri"/>
                        </a:rPr>
                        <a:t>2000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b"/>
                      <a:r>
                        <a:rPr lang="es-EC" sz="900" b="0" i="0" u="none" strike="noStrike">
                          <a:solidFill>
                            <a:srgbClr val="000000"/>
                          </a:solidFill>
                          <a:latin typeface="Calibri"/>
                        </a:rPr>
                        <a:t>2000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b"/>
                      <a:r>
                        <a:rPr lang="es-EC" sz="900" b="0" i="0" u="none" strike="noStrike">
                          <a:solidFill>
                            <a:srgbClr val="000000"/>
                          </a:solidFill>
                          <a:latin typeface="Calibri"/>
                        </a:rPr>
                        <a:t>2000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b"/>
                      <a:r>
                        <a:rPr lang="es-EC" sz="900" b="0" i="0" u="none" strike="noStrike">
                          <a:solidFill>
                            <a:srgbClr val="000000"/>
                          </a:solidFill>
                          <a:latin typeface="Calibri"/>
                        </a:rPr>
                        <a:t>2000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r>
              <a:tr h="139267">
                <a:tc>
                  <a:txBody>
                    <a:bodyPr/>
                    <a:lstStyle/>
                    <a:p>
                      <a:pPr algn="l" fontAlgn="b"/>
                      <a:r>
                        <a:rPr lang="es-EC" sz="900" b="0" i="0" u="none" strike="noStrike">
                          <a:solidFill>
                            <a:srgbClr val="000000"/>
                          </a:solidFill>
                          <a:latin typeface="Calibri"/>
                        </a:rPr>
                        <a:t>(-) Gastos de Alquiler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b"/>
                      <a:r>
                        <a:rPr lang="es-EC" sz="900" b="0" i="0" u="none" strike="noStrike" dirty="0">
                          <a:solidFill>
                            <a:srgbClr val="000000"/>
                          </a:solidFill>
                          <a:latin typeface="Calibri"/>
                        </a:rPr>
                        <a:t>4200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b"/>
                      <a:r>
                        <a:rPr lang="es-EC" sz="900" b="0" i="0" u="none" strike="noStrike">
                          <a:solidFill>
                            <a:srgbClr val="000000"/>
                          </a:solidFill>
                          <a:latin typeface="Calibri"/>
                        </a:rPr>
                        <a:t>4200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b"/>
                      <a:r>
                        <a:rPr lang="es-EC" sz="900" b="0" i="0" u="none" strike="noStrike">
                          <a:solidFill>
                            <a:srgbClr val="000000"/>
                          </a:solidFill>
                          <a:latin typeface="Calibri"/>
                        </a:rPr>
                        <a:t>4200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b"/>
                      <a:r>
                        <a:rPr lang="es-EC" sz="900" b="0" i="0" u="none" strike="noStrike">
                          <a:solidFill>
                            <a:srgbClr val="000000"/>
                          </a:solidFill>
                          <a:latin typeface="Calibri"/>
                        </a:rPr>
                        <a:t>4200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b"/>
                      <a:r>
                        <a:rPr lang="es-EC" sz="900" b="0" i="0" u="none" strike="noStrike">
                          <a:solidFill>
                            <a:srgbClr val="000000"/>
                          </a:solidFill>
                          <a:latin typeface="Calibri"/>
                        </a:rPr>
                        <a:t>4200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r>
              <a:tr h="139267">
                <a:tc>
                  <a:txBody>
                    <a:bodyPr/>
                    <a:lstStyle/>
                    <a:p>
                      <a:pPr algn="l" fontAlgn="b"/>
                      <a:r>
                        <a:rPr lang="es-EC" sz="900" b="0" i="0" u="none" strike="noStrike">
                          <a:solidFill>
                            <a:srgbClr val="000000"/>
                          </a:solidFill>
                          <a:latin typeface="Calibri"/>
                        </a:rPr>
                        <a:t>(-) Gastos de Administración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b"/>
                      <a:r>
                        <a:rPr lang="es-EC" sz="900" b="0" i="0" u="none" strike="noStrike">
                          <a:solidFill>
                            <a:srgbClr val="000000"/>
                          </a:solidFill>
                          <a:latin typeface="Calibri"/>
                        </a:rPr>
                        <a:t>216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b"/>
                      <a:r>
                        <a:rPr lang="es-EC" sz="900" b="0" i="0" u="none" strike="noStrike">
                          <a:solidFill>
                            <a:srgbClr val="000000"/>
                          </a:solidFill>
                          <a:latin typeface="Calibri"/>
                        </a:rPr>
                        <a:t>216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b"/>
                      <a:r>
                        <a:rPr lang="es-EC" sz="900" b="0" i="0" u="none" strike="noStrike">
                          <a:solidFill>
                            <a:srgbClr val="000000"/>
                          </a:solidFill>
                          <a:latin typeface="Calibri"/>
                        </a:rPr>
                        <a:t>216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b"/>
                      <a:r>
                        <a:rPr lang="es-EC" sz="900" b="0" i="0" u="none" strike="noStrike">
                          <a:solidFill>
                            <a:srgbClr val="000000"/>
                          </a:solidFill>
                          <a:latin typeface="Calibri"/>
                        </a:rPr>
                        <a:t>216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b"/>
                      <a:r>
                        <a:rPr lang="es-EC" sz="900" b="0" i="0" u="none" strike="noStrike">
                          <a:solidFill>
                            <a:srgbClr val="000000"/>
                          </a:solidFill>
                          <a:latin typeface="Calibri"/>
                        </a:rPr>
                        <a:t>216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r>
              <a:tr h="139267">
                <a:tc>
                  <a:txBody>
                    <a:bodyPr/>
                    <a:lstStyle/>
                    <a:p>
                      <a:pPr algn="l" fontAlgn="b"/>
                      <a:r>
                        <a:rPr lang="es-EC" sz="900" b="0" i="0" u="none" strike="noStrike">
                          <a:solidFill>
                            <a:srgbClr val="000000"/>
                          </a:solidFill>
                          <a:latin typeface="Calibri"/>
                        </a:rPr>
                        <a:t>(-)Gastos de Intereses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b"/>
                      <a:r>
                        <a:rPr lang="es-EC" sz="900" b="0" i="0" u="none" strike="noStrike">
                          <a:solidFill>
                            <a:srgbClr val="000000"/>
                          </a:solidFill>
                          <a:latin typeface="Calibri"/>
                        </a:rPr>
                        <a:t>3047,51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b"/>
                      <a:r>
                        <a:rPr lang="es-EC" sz="900" b="0" i="0" u="none" strike="noStrike">
                          <a:solidFill>
                            <a:srgbClr val="000000"/>
                          </a:solidFill>
                          <a:latin typeface="Calibri"/>
                        </a:rPr>
                        <a:t>2542,84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b"/>
                      <a:r>
                        <a:rPr lang="es-EC" sz="900" b="0" i="0" u="none" strike="noStrike">
                          <a:solidFill>
                            <a:srgbClr val="000000"/>
                          </a:solidFill>
                          <a:latin typeface="Calibri"/>
                        </a:rPr>
                        <a:t>1990,48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b"/>
                      <a:r>
                        <a:rPr lang="es-EC" sz="900" b="0" i="0" u="none" strike="noStrike">
                          <a:solidFill>
                            <a:srgbClr val="000000"/>
                          </a:solidFill>
                          <a:latin typeface="Calibri"/>
                        </a:rPr>
                        <a:t>1385,92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b"/>
                      <a:r>
                        <a:rPr lang="es-EC" sz="900" b="0" i="0" u="none" strike="noStrike">
                          <a:solidFill>
                            <a:srgbClr val="000000"/>
                          </a:solidFill>
                          <a:latin typeface="Calibri"/>
                        </a:rPr>
                        <a:t>724,22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r>
              <a:tr h="139267">
                <a:tc>
                  <a:txBody>
                    <a:bodyPr/>
                    <a:lstStyle/>
                    <a:p>
                      <a:pPr algn="l" fontAlgn="b"/>
                      <a:r>
                        <a:rPr lang="es-EC" sz="900" b="0" i="0" u="none" strike="noStrike">
                          <a:solidFill>
                            <a:srgbClr val="000000"/>
                          </a:solidFill>
                          <a:latin typeface="Calibri"/>
                        </a:rPr>
                        <a:t>(-)Depreciación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b"/>
                      <a:r>
                        <a:rPr lang="es-EC" sz="900" b="0" i="0" u="none" strike="noStrike">
                          <a:solidFill>
                            <a:srgbClr val="000000"/>
                          </a:solidFill>
                          <a:latin typeface="Calibri"/>
                        </a:rPr>
                        <a:t>4943,33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b"/>
                      <a:r>
                        <a:rPr lang="es-EC" sz="900" b="0" i="0" u="none" strike="noStrike">
                          <a:solidFill>
                            <a:srgbClr val="000000"/>
                          </a:solidFill>
                          <a:latin typeface="Calibri"/>
                        </a:rPr>
                        <a:t>4943,33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b"/>
                      <a:r>
                        <a:rPr lang="es-EC" sz="900" b="0" i="0" u="none" strike="noStrike">
                          <a:solidFill>
                            <a:srgbClr val="000000"/>
                          </a:solidFill>
                          <a:latin typeface="Calibri"/>
                        </a:rPr>
                        <a:t>4943,33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b"/>
                      <a:r>
                        <a:rPr lang="es-EC" sz="900" b="0" i="0" u="none" strike="noStrike">
                          <a:solidFill>
                            <a:srgbClr val="000000"/>
                          </a:solidFill>
                          <a:latin typeface="Calibri"/>
                        </a:rPr>
                        <a:t>4943,33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b"/>
                      <a:r>
                        <a:rPr lang="es-EC" sz="900" b="0" i="0" u="none" strike="noStrike">
                          <a:solidFill>
                            <a:srgbClr val="000000"/>
                          </a:solidFill>
                          <a:latin typeface="Calibri"/>
                        </a:rPr>
                        <a:t>4943,33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r>
              <a:tr h="139267">
                <a:tc>
                  <a:txBody>
                    <a:bodyPr/>
                    <a:lstStyle/>
                    <a:p>
                      <a:pPr algn="l" fontAlgn="b"/>
                      <a:r>
                        <a:rPr lang="es-EC" sz="900" b="1" i="0" u="none" strike="noStrike">
                          <a:solidFill>
                            <a:srgbClr val="000000"/>
                          </a:solidFill>
                          <a:latin typeface="Calibri"/>
                        </a:rPr>
                        <a:t>(+) Total de Egresos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b"/>
                      <a:r>
                        <a:rPr lang="es-EC" sz="900" b="1" i="0" u="none" strike="noStrike">
                          <a:solidFill>
                            <a:srgbClr val="000000"/>
                          </a:solidFill>
                          <a:latin typeface="Calibri"/>
                        </a:rPr>
                        <a:t>115708,52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r" fontAlgn="b"/>
                      <a:r>
                        <a:rPr lang="es-EC" sz="900" b="1" i="0" u="none" strike="noStrike">
                          <a:solidFill>
                            <a:srgbClr val="000000"/>
                          </a:solidFill>
                          <a:latin typeface="Calibri"/>
                        </a:rPr>
                        <a:t>117456,57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r" fontAlgn="b"/>
                      <a:r>
                        <a:rPr lang="es-EC" sz="900" b="1" i="0" u="none" strike="noStrike">
                          <a:solidFill>
                            <a:srgbClr val="000000"/>
                          </a:solidFill>
                          <a:latin typeface="Calibri"/>
                        </a:rPr>
                        <a:t>119764,85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r" fontAlgn="b"/>
                      <a:r>
                        <a:rPr lang="es-EC" sz="900" b="1" i="0" u="none" strike="noStrike">
                          <a:solidFill>
                            <a:srgbClr val="000000"/>
                          </a:solidFill>
                          <a:latin typeface="Calibri"/>
                        </a:rPr>
                        <a:t>121836,45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r" fontAlgn="b"/>
                      <a:r>
                        <a:rPr lang="es-EC" sz="900" b="1" i="0" u="none" strike="noStrike">
                          <a:solidFill>
                            <a:srgbClr val="000000"/>
                          </a:solidFill>
                          <a:latin typeface="Calibri"/>
                        </a:rPr>
                        <a:t>124270,99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r>
              <a:tr h="139267">
                <a:tc>
                  <a:txBody>
                    <a:bodyPr/>
                    <a:lstStyle/>
                    <a:p>
                      <a:pPr algn="l" fontAlgn="b"/>
                      <a:r>
                        <a:rPr lang="es-EC" sz="900" b="1" i="0" u="none" strike="noStrike">
                          <a:solidFill>
                            <a:srgbClr val="000000"/>
                          </a:solidFill>
                          <a:latin typeface="Calibri"/>
                        </a:rPr>
                        <a:t>Utilidad o Perdida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b"/>
                      <a:r>
                        <a:rPr lang="es-EC" sz="900" b="1" i="0" u="none" strike="noStrike">
                          <a:solidFill>
                            <a:srgbClr val="000000"/>
                          </a:solidFill>
                          <a:latin typeface="Calibri"/>
                        </a:rPr>
                        <a:t>4680,42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r" fontAlgn="b"/>
                      <a:r>
                        <a:rPr lang="es-EC" sz="900" b="1" i="0" u="none" strike="noStrike">
                          <a:solidFill>
                            <a:srgbClr val="000000"/>
                          </a:solidFill>
                          <a:latin typeface="Calibri"/>
                        </a:rPr>
                        <a:t>7749,63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r" fontAlgn="b"/>
                      <a:r>
                        <a:rPr lang="es-EC" sz="900" b="1" i="0" u="none" strike="noStrike">
                          <a:solidFill>
                            <a:srgbClr val="000000"/>
                          </a:solidFill>
                          <a:latin typeface="Calibri"/>
                        </a:rPr>
                        <a:t>10447,47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r" fontAlgn="b"/>
                      <a:r>
                        <a:rPr lang="es-EC" sz="900" b="1" i="0" u="none" strike="noStrike">
                          <a:solidFill>
                            <a:srgbClr val="000000"/>
                          </a:solidFill>
                          <a:latin typeface="Calibri"/>
                        </a:rPr>
                        <a:t>13584,15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r" fontAlgn="b"/>
                      <a:r>
                        <a:rPr lang="es-EC" sz="900" b="1" i="0" u="none" strike="noStrike">
                          <a:solidFill>
                            <a:srgbClr val="000000"/>
                          </a:solidFill>
                          <a:latin typeface="Calibri"/>
                        </a:rPr>
                        <a:t>16568,03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r>
              <a:tr h="139267">
                <a:tc>
                  <a:txBody>
                    <a:bodyPr/>
                    <a:lstStyle/>
                    <a:p>
                      <a:pPr algn="l" fontAlgn="b"/>
                      <a:r>
                        <a:rPr lang="es-EC" sz="900" b="0" i="0" u="none" strike="noStrike">
                          <a:solidFill>
                            <a:srgbClr val="000000"/>
                          </a:solidFill>
                          <a:latin typeface="Calibri"/>
                        </a:rPr>
                        <a:t>15% Participación a trabajadores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b"/>
                      <a:r>
                        <a:rPr lang="es-EC" sz="900" b="0" i="0" u="none" strike="noStrike">
                          <a:solidFill>
                            <a:srgbClr val="000000"/>
                          </a:solidFill>
                          <a:latin typeface="Calibri"/>
                        </a:rPr>
                        <a:t>702,06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b"/>
                      <a:r>
                        <a:rPr lang="es-EC" sz="900" b="0" i="0" u="none" strike="noStrike">
                          <a:solidFill>
                            <a:srgbClr val="000000"/>
                          </a:solidFill>
                          <a:latin typeface="Calibri"/>
                        </a:rPr>
                        <a:t>1162,44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b"/>
                      <a:r>
                        <a:rPr lang="es-EC" sz="900" b="0" i="0" u="none" strike="noStrike">
                          <a:solidFill>
                            <a:srgbClr val="000000"/>
                          </a:solidFill>
                          <a:latin typeface="Calibri"/>
                        </a:rPr>
                        <a:t>1567,12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b"/>
                      <a:r>
                        <a:rPr lang="es-EC" sz="900" b="0" i="0" u="none" strike="noStrike">
                          <a:solidFill>
                            <a:srgbClr val="000000"/>
                          </a:solidFill>
                          <a:latin typeface="Calibri"/>
                        </a:rPr>
                        <a:t>2037,62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b"/>
                      <a:r>
                        <a:rPr lang="es-EC" sz="900" b="0" i="0" u="none" strike="noStrike">
                          <a:solidFill>
                            <a:srgbClr val="000000"/>
                          </a:solidFill>
                          <a:latin typeface="Calibri"/>
                        </a:rPr>
                        <a:t>2485,20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r>
              <a:tr h="139267">
                <a:tc>
                  <a:txBody>
                    <a:bodyPr/>
                    <a:lstStyle/>
                    <a:p>
                      <a:pPr algn="l" fontAlgn="b"/>
                      <a:r>
                        <a:rPr lang="es-EC" sz="900" b="1" i="0" u="none" strike="noStrike">
                          <a:solidFill>
                            <a:srgbClr val="000000"/>
                          </a:solidFill>
                          <a:latin typeface="Calibri"/>
                        </a:rPr>
                        <a:t>UAI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b"/>
                      <a:r>
                        <a:rPr lang="es-EC" sz="900" b="1" i="0" u="none" strike="noStrike">
                          <a:solidFill>
                            <a:srgbClr val="000000"/>
                          </a:solidFill>
                          <a:latin typeface="Calibri"/>
                        </a:rPr>
                        <a:t>3978,36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r" fontAlgn="b"/>
                      <a:r>
                        <a:rPr lang="es-EC" sz="900" b="1" i="0" u="none" strike="noStrike">
                          <a:solidFill>
                            <a:srgbClr val="000000"/>
                          </a:solidFill>
                          <a:latin typeface="Calibri"/>
                        </a:rPr>
                        <a:t>6587,19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r" fontAlgn="b"/>
                      <a:r>
                        <a:rPr lang="es-EC" sz="900" b="1" i="0" u="none" strike="noStrike">
                          <a:solidFill>
                            <a:srgbClr val="000000"/>
                          </a:solidFill>
                          <a:latin typeface="Calibri"/>
                        </a:rPr>
                        <a:t>8880,35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r" fontAlgn="b"/>
                      <a:r>
                        <a:rPr lang="es-EC" sz="900" b="1" i="0" u="none" strike="noStrike">
                          <a:solidFill>
                            <a:srgbClr val="000000"/>
                          </a:solidFill>
                          <a:latin typeface="Calibri"/>
                        </a:rPr>
                        <a:t>11546,53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r" fontAlgn="b"/>
                      <a:r>
                        <a:rPr lang="es-EC" sz="900" b="1" i="0" u="none" strike="noStrike">
                          <a:solidFill>
                            <a:srgbClr val="000000"/>
                          </a:solidFill>
                          <a:latin typeface="Calibri"/>
                        </a:rPr>
                        <a:t>14082,82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r>
              <a:tr h="139267">
                <a:tc>
                  <a:txBody>
                    <a:bodyPr/>
                    <a:lstStyle/>
                    <a:p>
                      <a:pPr algn="l" fontAlgn="b"/>
                      <a:r>
                        <a:rPr lang="es-EC" sz="900" b="0" i="0" u="none" strike="noStrike">
                          <a:solidFill>
                            <a:srgbClr val="000000"/>
                          </a:solidFill>
                          <a:latin typeface="Calibri"/>
                        </a:rPr>
                        <a:t>IR (2012 - 23%)    (2013-2015  - 22%)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b"/>
                      <a:r>
                        <a:rPr lang="es-EC" sz="900" b="0" i="0" u="none" strike="noStrike">
                          <a:solidFill>
                            <a:srgbClr val="000000"/>
                          </a:solidFill>
                          <a:latin typeface="Calibri"/>
                        </a:rPr>
                        <a:t>915,02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b"/>
                      <a:r>
                        <a:rPr lang="es-EC" sz="900" b="0" i="0" u="none" strike="noStrike">
                          <a:solidFill>
                            <a:srgbClr val="000000"/>
                          </a:solidFill>
                          <a:latin typeface="Calibri"/>
                        </a:rPr>
                        <a:t>1449,18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b"/>
                      <a:r>
                        <a:rPr lang="es-EC" sz="900" b="0" i="0" u="none" strike="noStrike">
                          <a:solidFill>
                            <a:srgbClr val="000000"/>
                          </a:solidFill>
                          <a:latin typeface="Calibri"/>
                        </a:rPr>
                        <a:t>1953,68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b"/>
                      <a:r>
                        <a:rPr lang="es-EC" sz="900" b="0" i="0" u="none" strike="noStrike">
                          <a:solidFill>
                            <a:srgbClr val="000000"/>
                          </a:solidFill>
                          <a:latin typeface="Calibri"/>
                        </a:rPr>
                        <a:t>2540,24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b"/>
                      <a:r>
                        <a:rPr lang="es-EC" sz="900" b="0" i="0" u="none" strike="noStrike">
                          <a:solidFill>
                            <a:srgbClr val="000000"/>
                          </a:solidFill>
                          <a:latin typeface="Calibri"/>
                        </a:rPr>
                        <a:t>3098,22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r>
              <a:tr h="139267">
                <a:tc>
                  <a:txBody>
                    <a:bodyPr/>
                    <a:lstStyle/>
                    <a:p>
                      <a:pPr algn="l" fontAlgn="b"/>
                      <a:r>
                        <a:rPr lang="es-EC" sz="900" b="1" i="0" u="none" strike="noStrike">
                          <a:solidFill>
                            <a:srgbClr val="000000"/>
                          </a:solidFill>
                          <a:latin typeface="Calibri"/>
                        </a:rPr>
                        <a:t>Utilidad Neta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b"/>
                      <a:r>
                        <a:rPr lang="es-EC" sz="900" b="1" i="0" u="none" strike="noStrike">
                          <a:solidFill>
                            <a:srgbClr val="000000"/>
                          </a:solidFill>
                          <a:latin typeface="Calibri"/>
                        </a:rPr>
                        <a:t>3063,33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r" fontAlgn="b"/>
                      <a:r>
                        <a:rPr lang="es-EC" sz="900" b="1" i="0" u="none" strike="noStrike">
                          <a:solidFill>
                            <a:srgbClr val="000000"/>
                          </a:solidFill>
                          <a:latin typeface="Calibri"/>
                        </a:rPr>
                        <a:t>5138,00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r" fontAlgn="b"/>
                      <a:r>
                        <a:rPr lang="es-EC" sz="900" b="1" i="0" u="none" strike="noStrike">
                          <a:solidFill>
                            <a:srgbClr val="000000"/>
                          </a:solidFill>
                          <a:latin typeface="Calibri"/>
                        </a:rPr>
                        <a:t>6926,67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r" fontAlgn="b"/>
                      <a:r>
                        <a:rPr lang="es-EC" sz="900" b="1" i="0" u="none" strike="noStrike">
                          <a:solidFill>
                            <a:srgbClr val="000000"/>
                          </a:solidFill>
                          <a:latin typeface="Calibri"/>
                        </a:rPr>
                        <a:t>9006,29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r" fontAlgn="b"/>
                      <a:r>
                        <a:rPr lang="es-EC" sz="900" b="1" i="0" u="none" strike="noStrike">
                          <a:solidFill>
                            <a:srgbClr val="000000"/>
                          </a:solidFill>
                          <a:latin typeface="Calibri"/>
                        </a:rPr>
                        <a:t>10984,60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r>
              <a:tr h="139267">
                <a:tc>
                  <a:txBody>
                    <a:bodyPr/>
                    <a:lstStyle/>
                    <a:p>
                      <a:pPr algn="l" fontAlgn="b"/>
                      <a:r>
                        <a:rPr lang="es-EC" sz="900" b="0" i="0" u="none" strike="noStrike">
                          <a:solidFill>
                            <a:srgbClr val="000000"/>
                          </a:solidFill>
                          <a:latin typeface="Calibri"/>
                        </a:rPr>
                        <a:t>(+)Depreciación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b"/>
                      <a:r>
                        <a:rPr lang="es-EC" sz="900" b="0" i="0" u="none" strike="noStrike">
                          <a:solidFill>
                            <a:srgbClr val="000000"/>
                          </a:solidFill>
                          <a:latin typeface="Calibri"/>
                        </a:rPr>
                        <a:t>4943,33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b"/>
                      <a:r>
                        <a:rPr lang="es-EC" sz="900" b="0" i="0" u="none" strike="noStrike">
                          <a:solidFill>
                            <a:srgbClr val="000000"/>
                          </a:solidFill>
                          <a:latin typeface="Calibri"/>
                        </a:rPr>
                        <a:t>4943,33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b"/>
                      <a:r>
                        <a:rPr lang="es-EC" sz="900" b="0" i="0" u="none" strike="noStrike">
                          <a:solidFill>
                            <a:srgbClr val="000000"/>
                          </a:solidFill>
                          <a:latin typeface="Calibri"/>
                        </a:rPr>
                        <a:t>4943,33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b"/>
                      <a:r>
                        <a:rPr lang="es-EC" sz="900" b="0" i="0" u="none" strike="noStrike">
                          <a:solidFill>
                            <a:srgbClr val="000000"/>
                          </a:solidFill>
                          <a:latin typeface="Calibri"/>
                        </a:rPr>
                        <a:t>4943,33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b"/>
                      <a:r>
                        <a:rPr lang="es-EC" sz="900" b="0" i="0" u="none" strike="noStrike">
                          <a:solidFill>
                            <a:srgbClr val="000000"/>
                          </a:solidFill>
                          <a:latin typeface="Calibri"/>
                        </a:rPr>
                        <a:t>4943,33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r>
              <a:tr h="139267">
                <a:tc>
                  <a:txBody>
                    <a:bodyPr/>
                    <a:lstStyle/>
                    <a:p>
                      <a:pPr algn="l" fontAlgn="b"/>
                      <a:r>
                        <a:rPr lang="es-EC" sz="900" b="0" i="0" u="none" strike="noStrike">
                          <a:solidFill>
                            <a:srgbClr val="000000"/>
                          </a:solidFill>
                          <a:latin typeface="Calibri"/>
                        </a:rPr>
                        <a:t>(-) Amortización Prestamo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b"/>
                      <a:r>
                        <a:rPr lang="es-EC" sz="900" b="0" i="0" u="none" strike="noStrike">
                          <a:solidFill>
                            <a:srgbClr val="000000"/>
                          </a:solidFill>
                          <a:latin typeface="Calibri"/>
                        </a:rPr>
                        <a:t>5340,44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b"/>
                      <a:r>
                        <a:rPr lang="es-EC" sz="900" b="0" i="0" u="none" strike="noStrike">
                          <a:solidFill>
                            <a:srgbClr val="000000"/>
                          </a:solidFill>
                          <a:latin typeface="Calibri"/>
                        </a:rPr>
                        <a:t>5845,11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b"/>
                      <a:r>
                        <a:rPr lang="es-EC" sz="900" b="0" i="0" u="none" strike="noStrike">
                          <a:solidFill>
                            <a:srgbClr val="000000"/>
                          </a:solidFill>
                          <a:latin typeface="Calibri"/>
                        </a:rPr>
                        <a:t>6397,48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b"/>
                      <a:r>
                        <a:rPr lang="es-EC" sz="900" b="0" i="0" u="none" strike="noStrike">
                          <a:solidFill>
                            <a:srgbClr val="000000"/>
                          </a:solidFill>
                          <a:latin typeface="Calibri"/>
                        </a:rPr>
                        <a:t>7002,04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b"/>
                      <a:r>
                        <a:rPr lang="es-EC" sz="900" b="0" i="0" u="none" strike="noStrike">
                          <a:solidFill>
                            <a:srgbClr val="000000"/>
                          </a:solidFill>
                          <a:latin typeface="Calibri"/>
                        </a:rPr>
                        <a:t>7663,73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r>
              <a:tr h="139267">
                <a:tc>
                  <a:txBody>
                    <a:bodyPr/>
                    <a:lstStyle/>
                    <a:p>
                      <a:pPr algn="l" fontAlgn="b"/>
                      <a:r>
                        <a:rPr lang="es-EC" sz="900" b="0" i="0" u="none" strike="noStrike">
                          <a:solidFill>
                            <a:srgbClr val="000000"/>
                          </a:solidFill>
                          <a:latin typeface="Calibri"/>
                        </a:rPr>
                        <a:t>(-)Inversión Inicial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b"/>
                      <a:r>
                        <a:rPr lang="es-EC" sz="900" b="0" i="0" u="none" strike="noStrike">
                          <a:solidFill>
                            <a:srgbClr val="000000"/>
                          </a:solidFill>
                          <a:latin typeface="Calibri"/>
                        </a:rPr>
                        <a:t>-53748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r>
              <a:tr h="139267">
                <a:tc>
                  <a:txBody>
                    <a:bodyPr/>
                    <a:lstStyle/>
                    <a:p>
                      <a:pPr algn="l" fontAlgn="b"/>
                      <a:r>
                        <a:rPr lang="es-EC" sz="900" b="0" i="0" u="none" strike="noStrike">
                          <a:solidFill>
                            <a:srgbClr val="000000"/>
                          </a:solidFill>
                          <a:latin typeface="Calibri"/>
                        </a:rPr>
                        <a:t>(+) Prestamo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b"/>
                      <a:r>
                        <a:rPr lang="es-EC" sz="900" b="0" i="0" u="none" strike="noStrike">
                          <a:solidFill>
                            <a:srgbClr val="000000"/>
                          </a:solidFill>
                          <a:latin typeface="Calibri"/>
                        </a:rPr>
                        <a:t>32248,8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r>
              <a:tr h="139267">
                <a:tc>
                  <a:txBody>
                    <a:bodyPr/>
                    <a:lstStyle/>
                    <a:p>
                      <a:pPr algn="l" fontAlgn="b"/>
                      <a:r>
                        <a:rPr lang="es-EC" sz="900" b="0" i="0" u="none" strike="noStrike">
                          <a:solidFill>
                            <a:srgbClr val="000000"/>
                          </a:solidFill>
                          <a:latin typeface="Calibri"/>
                        </a:rPr>
                        <a:t>Valor de desecho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b"/>
                      <a:r>
                        <a:rPr lang="es-EC" sz="900" b="0" i="0" u="none" strike="noStrike">
                          <a:solidFill>
                            <a:srgbClr val="000000"/>
                          </a:solidFill>
                          <a:latin typeface="Calibri"/>
                        </a:rPr>
                        <a:t>23183,33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r>
              <a:tr h="139267">
                <a:tc>
                  <a:txBody>
                    <a:bodyPr/>
                    <a:lstStyle/>
                    <a:p>
                      <a:pPr algn="l" fontAlgn="b"/>
                      <a:r>
                        <a:rPr lang="es-EC" sz="900" b="0" i="0" u="none" strike="noStrike">
                          <a:solidFill>
                            <a:srgbClr val="000000"/>
                          </a:solidFill>
                          <a:latin typeface="Calibri"/>
                        </a:rPr>
                        <a:t>Capital de trabajo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b"/>
                      <a:r>
                        <a:rPr lang="es-EC" sz="900" b="0" i="0" u="none" strike="noStrike">
                          <a:solidFill>
                            <a:srgbClr val="000000"/>
                          </a:solidFill>
                          <a:latin typeface="Calibri"/>
                        </a:rPr>
                        <a:t>-3497,63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b"/>
                      <a:r>
                        <a:rPr lang="es-EC" sz="900" b="0" i="0" u="none" strike="noStrike">
                          <a:solidFill>
                            <a:srgbClr val="000000"/>
                          </a:solidFill>
                          <a:latin typeface="Calibri"/>
                        </a:rPr>
                        <a:t>$ 3.947,63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r>
              <a:tr h="139267">
                <a:tc>
                  <a:txBody>
                    <a:bodyPr/>
                    <a:lstStyle/>
                    <a:p>
                      <a:pPr algn="l" fontAlgn="b"/>
                      <a:r>
                        <a:rPr lang="es-EC" sz="900" b="1" i="0" u="none" strike="noStrike">
                          <a:solidFill>
                            <a:srgbClr val="000000"/>
                          </a:solidFill>
                          <a:latin typeface="Calibri"/>
                        </a:rPr>
                        <a:t>Flujo Efectivo Neto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r" fontAlgn="b"/>
                      <a:r>
                        <a:rPr lang="es-EC" sz="900" b="1" i="0" u="none" strike="noStrike">
                          <a:solidFill>
                            <a:srgbClr val="000000"/>
                          </a:solidFill>
                          <a:latin typeface="Calibri"/>
                        </a:rPr>
                        <a:t>-24996,83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r" fontAlgn="b"/>
                      <a:r>
                        <a:rPr lang="es-EC" sz="900" b="1" i="0" u="none" strike="noStrike">
                          <a:solidFill>
                            <a:srgbClr val="000000"/>
                          </a:solidFill>
                          <a:latin typeface="Calibri"/>
                        </a:rPr>
                        <a:t>2666,22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r" fontAlgn="b"/>
                      <a:r>
                        <a:rPr lang="es-EC" sz="900" b="1" i="0" u="none" strike="noStrike">
                          <a:solidFill>
                            <a:srgbClr val="000000"/>
                          </a:solidFill>
                          <a:latin typeface="Calibri"/>
                        </a:rPr>
                        <a:t>4236,22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r" fontAlgn="b"/>
                      <a:r>
                        <a:rPr lang="es-EC" sz="900" b="1" i="0" u="none" strike="noStrike">
                          <a:solidFill>
                            <a:srgbClr val="000000"/>
                          </a:solidFill>
                          <a:latin typeface="Calibri"/>
                        </a:rPr>
                        <a:t>5472,53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r" fontAlgn="b"/>
                      <a:r>
                        <a:rPr lang="es-EC" sz="900" b="1" i="0" u="none" strike="noStrike">
                          <a:solidFill>
                            <a:srgbClr val="000000"/>
                          </a:solidFill>
                          <a:latin typeface="Calibri"/>
                        </a:rPr>
                        <a:t>6947,59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r" fontAlgn="b"/>
                      <a:r>
                        <a:rPr lang="es-EC" sz="900" b="1" i="0" u="none" strike="noStrike" dirty="0">
                          <a:solidFill>
                            <a:srgbClr val="000000"/>
                          </a:solidFill>
                          <a:latin typeface="Calibri"/>
                        </a:rPr>
                        <a:t>35395,16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r>
            </a:tbl>
          </a:graphicData>
        </a:graphic>
      </p:graphicFrame>
      <p:graphicFrame>
        <p:nvGraphicFramePr>
          <p:cNvPr id="11" name="10 Diagrama"/>
          <p:cNvGraphicFramePr/>
          <p:nvPr/>
        </p:nvGraphicFramePr>
        <p:xfrm>
          <a:off x="3563888" y="5300068"/>
          <a:ext cx="2952328" cy="12007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1" descr="logo kary 1"/>
          <p:cNvPicPr>
            <a:picLocks noChangeAspect="1" noChangeArrowheads="1"/>
          </p:cNvPicPr>
          <p:nvPr/>
        </p:nvPicPr>
        <p:blipFill>
          <a:blip r:embed="rId8" cstate="print"/>
          <a:srcRect l="10959" t="16418" r="10503" b="11443"/>
          <a:stretch>
            <a:fillRect/>
          </a:stretch>
        </p:blipFill>
        <p:spPr bwMode="auto">
          <a:xfrm>
            <a:off x="0" y="5929330"/>
            <a:ext cx="1058121" cy="9286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p:txBody>
          <a:bodyPr vert="horz">
            <a:normAutofit/>
            <a:scene3d>
              <a:camera prst="orthographicFront"/>
              <a:lightRig rig="threePt" dir="t">
                <a:rot lat="0" lon="0" rev="4800000"/>
              </a:lightRig>
            </a:scene3d>
            <a:sp3d extrusionH="57150" prstMaterial="matte">
              <a:bevelT w="50800" h="10160" prst="artDeco"/>
            </a:sp3d>
          </a:bodyPr>
          <a:lstStyle/>
          <a:p>
            <a:pPr algn="ctr"/>
            <a:r>
              <a:rPr lang="es-EC" sz="4000" b="1" dirty="0" smtClean="0">
                <a:effectLst>
                  <a:glow rad="228600">
                    <a:schemeClr val="accent4">
                      <a:satMod val="175000"/>
                      <a:alpha val="40000"/>
                    </a:schemeClr>
                  </a:glow>
                </a:effectLst>
              </a:rPr>
              <a:t>ESTUDIO FINANCIERO</a:t>
            </a:r>
            <a:endParaRPr lang="es-EC" sz="4000" b="1" dirty="0">
              <a:effectLst>
                <a:glow rad="228600">
                  <a:schemeClr val="accent4">
                    <a:satMod val="175000"/>
                    <a:alpha val="40000"/>
                  </a:schemeClr>
                </a:glow>
              </a:effectLst>
            </a:endParaRPr>
          </a:p>
        </p:txBody>
      </p:sp>
      <p:sp>
        <p:nvSpPr>
          <p:cNvPr id="3" name="2 Marcador de contenido"/>
          <p:cNvSpPr>
            <a:spLocks noGrp="1"/>
          </p:cNvSpPr>
          <p:nvPr>
            <p:ph idx="1"/>
          </p:nvPr>
        </p:nvSpPr>
        <p:spPr>
          <a:xfrm>
            <a:off x="500035" y="1643053"/>
            <a:ext cx="8229600" cy="642940"/>
          </a:xfrm>
        </p:spPr>
        <p:txBody>
          <a:bodyPr/>
          <a:lstStyle/>
          <a:p>
            <a:pPr>
              <a:buNone/>
            </a:pPr>
            <a:endParaRPr lang="es-EC" u="sng" dirty="0" smtClean="0">
              <a:effectLst>
                <a:outerShdw blurRad="38100" dist="38100" dir="2700000" algn="tl">
                  <a:srgbClr val="000000">
                    <a:alpha val="43137"/>
                  </a:srgbClr>
                </a:outerShdw>
              </a:effectLst>
            </a:endParaRPr>
          </a:p>
          <a:p>
            <a:pPr>
              <a:buNone/>
            </a:pPr>
            <a:endParaRPr lang="es-EC" u="sng" dirty="0" smtClean="0">
              <a:effectLst>
                <a:outerShdw blurRad="38100" dist="38100" dir="2700000" algn="tl">
                  <a:srgbClr val="000000">
                    <a:alpha val="43137"/>
                  </a:srgbClr>
                </a:outerShdw>
              </a:effectLst>
            </a:endParaRPr>
          </a:p>
          <a:p>
            <a:pPr>
              <a:buNone/>
            </a:pPr>
            <a:endParaRPr lang="es-EC" u="sng" dirty="0" smtClean="0">
              <a:effectLst>
                <a:outerShdw blurRad="38100" dist="38100" dir="2700000" algn="tl">
                  <a:srgbClr val="000000">
                    <a:alpha val="43137"/>
                  </a:srgbClr>
                </a:outerShdw>
              </a:effectLst>
            </a:endParaRPr>
          </a:p>
        </p:txBody>
      </p:sp>
      <p:graphicFrame>
        <p:nvGraphicFramePr>
          <p:cNvPr id="7" name="6 Tabla"/>
          <p:cNvGraphicFramePr>
            <a:graphicFrameLocks noGrp="1"/>
          </p:cNvGraphicFramePr>
          <p:nvPr/>
        </p:nvGraphicFramePr>
        <p:xfrm>
          <a:off x="1665865" y="2769233"/>
          <a:ext cx="6049409" cy="2445718"/>
        </p:xfrm>
        <a:graphic>
          <a:graphicData uri="http://schemas.openxmlformats.org/drawingml/2006/table">
            <a:tbl>
              <a:tblPr/>
              <a:tblGrid>
                <a:gridCol w="1004521"/>
                <a:gridCol w="1247621"/>
                <a:gridCol w="854293"/>
                <a:gridCol w="1369663"/>
                <a:gridCol w="1573311"/>
              </a:tblGrid>
              <a:tr h="621433">
                <a:tc>
                  <a:txBody>
                    <a:bodyPr/>
                    <a:lstStyle/>
                    <a:p>
                      <a:pPr algn="ctr">
                        <a:spcAft>
                          <a:spcPts val="0"/>
                        </a:spcAft>
                      </a:pPr>
                      <a:r>
                        <a:rPr lang="es-ES" sz="1200" b="1" dirty="0">
                          <a:solidFill>
                            <a:srgbClr val="000000"/>
                          </a:solidFill>
                          <a:latin typeface="Calibri"/>
                          <a:ea typeface="Times New Roman"/>
                          <a:cs typeface="Times New Roman"/>
                        </a:rPr>
                        <a:t>Periodo (Años)</a:t>
                      </a:r>
                      <a:endParaRPr lang="es-EC" sz="14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es-ES" sz="1200" b="1" dirty="0">
                          <a:solidFill>
                            <a:srgbClr val="000000"/>
                          </a:solidFill>
                          <a:latin typeface="Calibri"/>
                          <a:ea typeface="Times New Roman"/>
                          <a:cs typeface="Times New Roman"/>
                        </a:rPr>
                        <a:t>Saldo de Inversión</a:t>
                      </a:r>
                      <a:endParaRPr lang="es-EC" sz="14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es-ES" sz="1200" b="1">
                          <a:solidFill>
                            <a:srgbClr val="000000"/>
                          </a:solidFill>
                          <a:latin typeface="Calibri"/>
                          <a:ea typeface="Times New Roman"/>
                          <a:cs typeface="Times New Roman"/>
                        </a:rPr>
                        <a:t>Flujo de caja</a:t>
                      </a:r>
                      <a:endParaRPr lang="es-EC" sz="14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es-ES" sz="1200" b="1">
                          <a:solidFill>
                            <a:srgbClr val="000000"/>
                          </a:solidFill>
                          <a:latin typeface="Calibri"/>
                          <a:ea typeface="Times New Roman"/>
                          <a:cs typeface="Times New Roman"/>
                        </a:rPr>
                        <a:t>Rentabilidad Exigida</a:t>
                      </a:r>
                      <a:endParaRPr lang="es-EC" sz="14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es-ES" sz="1200" b="1">
                          <a:solidFill>
                            <a:srgbClr val="000000"/>
                          </a:solidFill>
                          <a:latin typeface="Calibri"/>
                          <a:ea typeface="Times New Roman"/>
                          <a:cs typeface="Times New Roman"/>
                        </a:rPr>
                        <a:t>Recuperación Inversión</a:t>
                      </a:r>
                      <a:endParaRPr lang="es-EC" sz="14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364857">
                <a:tc>
                  <a:txBody>
                    <a:bodyPr/>
                    <a:lstStyle/>
                    <a:p>
                      <a:pPr algn="ctr">
                        <a:spcAft>
                          <a:spcPts val="0"/>
                        </a:spcAft>
                      </a:pPr>
                      <a:r>
                        <a:rPr lang="es-ES" sz="1200" b="1">
                          <a:solidFill>
                            <a:srgbClr val="000000"/>
                          </a:solidFill>
                          <a:latin typeface="Calibri"/>
                          <a:ea typeface="Times New Roman"/>
                          <a:cs typeface="Times New Roman"/>
                        </a:rPr>
                        <a:t>1</a:t>
                      </a:r>
                      <a:endParaRPr lang="es-EC" sz="14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es-ES" sz="1200">
                          <a:solidFill>
                            <a:srgbClr val="000000"/>
                          </a:solidFill>
                          <a:latin typeface="Calibri"/>
                          <a:ea typeface="Times New Roman"/>
                          <a:cs typeface="Times New Roman"/>
                        </a:rPr>
                        <a:t>53.748</a:t>
                      </a:r>
                      <a:endParaRPr lang="es-EC" sz="1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spcAft>
                          <a:spcPts val="0"/>
                        </a:spcAft>
                      </a:pPr>
                      <a:r>
                        <a:rPr lang="es-ES" sz="1200" dirty="0">
                          <a:solidFill>
                            <a:srgbClr val="000000"/>
                          </a:solidFill>
                          <a:latin typeface="Calibri"/>
                          <a:ea typeface="Times New Roman"/>
                          <a:cs typeface="Times New Roman"/>
                        </a:rPr>
                        <a:t>2.666,22</a:t>
                      </a:r>
                      <a:endParaRPr lang="es-EC" sz="14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spcAft>
                          <a:spcPts val="0"/>
                        </a:spcAft>
                      </a:pPr>
                      <a:r>
                        <a:rPr lang="es-ES" sz="1200" dirty="0">
                          <a:solidFill>
                            <a:srgbClr val="000000"/>
                          </a:solidFill>
                          <a:latin typeface="Calibri"/>
                          <a:ea typeface="Times New Roman"/>
                          <a:cs typeface="Times New Roman"/>
                        </a:rPr>
                        <a:t>7.241,47</a:t>
                      </a:r>
                      <a:endParaRPr lang="es-EC" sz="14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spcAft>
                          <a:spcPts val="0"/>
                        </a:spcAft>
                      </a:pPr>
                      <a:r>
                        <a:rPr lang="es-ES" sz="1200">
                          <a:solidFill>
                            <a:srgbClr val="000000"/>
                          </a:solidFill>
                          <a:latin typeface="Calibri"/>
                          <a:ea typeface="Times New Roman"/>
                          <a:cs typeface="Times New Roman"/>
                        </a:rPr>
                        <a:t>-4.575,25</a:t>
                      </a:r>
                      <a:endParaRPr lang="es-EC" sz="14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r>
              <a:tr h="364857">
                <a:tc>
                  <a:txBody>
                    <a:bodyPr/>
                    <a:lstStyle/>
                    <a:p>
                      <a:pPr algn="ctr">
                        <a:spcAft>
                          <a:spcPts val="0"/>
                        </a:spcAft>
                      </a:pPr>
                      <a:r>
                        <a:rPr lang="es-ES" sz="1200" b="1">
                          <a:solidFill>
                            <a:srgbClr val="000000"/>
                          </a:solidFill>
                          <a:latin typeface="Calibri"/>
                          <a:ea typeface="Times New Roman"/>
                          <a:cs typeface="Times New Roman"/>
                        </a:rPr>
                        <a:t>2</a:t>
                      </a:r>
                      <a:endParaRPr lang="es-EC" sz="14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es-ES" sz="1200">
                          <a:solidFill>
                            <a:srgbClr val="000000"/>
                          </a:solidFill>
                          <a:latin typeface="Calibri"/>
                          <a:ea typeface="Times New Roman"/>
                          <a:cs typeface="Times New Roman"/>
                        </a:rPr>
                        <a:t>58.323,25</a:t>
                      </a:r>
                      <a:endParaRPr lang="es-EC" sz="14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spcAft>
                          <a:spcPts val="0"/>
                        </a:spcAft>
                      </a:pPr>
                      <a:r>
                        <a:rPr lang="es-ES" sz="1200">
                          <a:solidFill>
                            <a:srgbClr val="000000"/>
                          </a:solidFill>
                          <a:latin typeface="Calibri"/>
                          <a:ea typeface="Times New Roman"/>
                          <a:cs typeface="Times New Roman"/>
                        </a:rPr>
                        <a:t>4.236,22</a:t>
                      </a:r>
                      <a:endParaRPr lang="es-EC" sz="14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spcAft>
                          <a:spcPts val="0"/>
                        </a:spcAft>
                      </a:pPr>
                      <a:r>
                        <a:rPr lang="es-ES" sz="1200">
                          <a:solidFill>
                            <a:srgbClr val="000000"/>
                          </a:solidFill>
                          <a:latin typeface="Calibri"/>
                          <a:ea typeface="Times New Roman"/>
                          <a:cs typeface="Times New Roman"/>
                        </a:rPr>
                        <a:t>7.857,89</a:t>
                      </a:r>
                      <a:endParaRPr lang="es-EC" sz="14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spcAft>
                          <a:spcPts val="0"/>
                        </a:spcAft>
                      </a:pPr>
                      <a:r>
                        <a:rPr lang="es-ES" sz="1200" dirty="0">
                          <a:solidFill>
                            <a:srgbClr val="000000"/>
                          </a:solidFill>
                          <a:latin typeface="Calibri"/>
                          <a:ea typeface="Times New Roman"/>
                          <a:cs typeface="Times New Roman"/>
                        </a:rPr>
                        <a:t>-3.621,67</a:t>
                      </a:r>
                      <a:endParaRPr lang="es-EC" sz="14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r>
              <a:tr h="364857">
                <a:tc>
                  <a:txBody>
                    <a:bodyPr/>
                    <a:lstStyle/>
                    <a:p>
                      <a:pPr algn="ctr">
                        <a:spcAft>
                          <a:spcPts val="0"/>
                        </a:spcAft>
                      </a:pPr>
                      <a:r>
                        <a:rPr lang="es-ES" sz="1200" b="1">
                          <a:solidFill>
                            <a:srgbClr val="000000"/>
                          </a:solidFill>
                          <a:latin typeface="Calibri"/>
                          <a:ea typeface="Times New Roman"/>
                          <a:cs typeface="Times New Roman"/>
                        </a:rPr>
                        <a:t>3</a:t>
                      </a:r>
                      <a:endParaRPr lang="es-EC" sz="14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es-ES" sz="1200">
                          <a:solidFill>
                            <a:srgbClr val="000000"/>
                          </a:solidFill>
                          <a:latin typeface="Calibri"/>
                          <a:ea typeface="Times New Roman"/>
                          <a:cs typeface="Times New Roman"/>
                        </a:rPr>
                        <a:t>61.944,92</a:t>
                      </a:r>
                      <a:endParaRPr lang="es-EC" sz="14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spcAft>
                          <a:spcPts val="0"/>
                        </a:spcAft>
                      </a:pPr>
                      <a:r>
                        <a:rPr lang="es-ES" sz="1200">
                          <a:solidFill>
                            <a:srgbClr val="000000"/>
                          </a:solidFill>
                          <a:latin typeface="Calibri"/>
                          <a:ea typeface="Times New Roman"/>
                          <a:cs typeface="Times New Roman"/>
                        </a:rPr>
                        <a:t>5.472,53</a:t>
                      </a:r>
                      <a:endParaRPr lang="es-EC" sz="14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spcAft>
                          <a:spcPts val="0"/>
                        </a:spcAft>
                      </a:pPr>
                      <a:r>
                        <a:rPr lang="es-ES" sz="1200">
                          <a:solidFill>
                            <a:srgbClr val="000000"/>
                          </a:solidFill>
                          <a:latin typeface="Calibri"/>
                          <a:ea typeface="Times New Roman"/>
                          <a:cs typeface="Times New Roman"/>
                        </a:rPr>
                        <a:t>8.345,84</a:t>
                      </a:r>
                      <a:endParaRPr lang="es-EC" sz="14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spcAft>
                          <a:spcPts val="0"/>
                        </a:spcAft>
                      </a:pPr>
                      <a:r>
                        <a:rPr lang="es-ES" sz="1200" dirty="0">
                          <a:solidFill>
                            <a:srgbClr val="000000"/>
                          </a:solidFill>
                          <a:latin typeface="Calibri"/>
                          <a:ea typeface="Times New Roman"/>
                          <a:cs typeface="Times New Roman"/>
                        </a:rPr>
                        <a:t>-2.873,31</a:t>
                      </a:r>
                      <a:endParaRPr lang="es-EC" sz="14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r>
              <a:tr h="364857">
                <a:tc>
                  <a:txBody>
                    <a:bodyPr/>
                    <a:lstStyle/>
                    <a:p>
                      <a:pPr algn="ctr">
                        <a:spcAft>
                          <a:spcPts val="0"/>
                        </a:spcAft>
                      </a:pPr>
                      <a:r>
                        <a:rPr lang="es-ES" sz="1200" b="1">
                          <a:solidFill>
                            <a:srgbClr val="000000"/>
                          </a:solidFill>
                          <a:latin typeface="Calibri"/>
                          <a:ea typeface="Times New Roman"/>
                          <a:cs typeface="Times New Roman"/>
                        </a:rPr>
                        <a:t>4</a:t>
                      </a:r>
                      <a:endParaRPr lang="es-EC" sz="14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es-ES" sz="1200">
                          <a:solidFill>
                            <a:srgbClr val="000000"/>
                          </a:solidFill>
                          <a:latin typeface="Calibri"/>
                          <a:ea typeface="Times New Roman"/>
                          <a:cs typeface="Times New Roman"/>
                        </a:rPr>
                        <a:t>64.818,23</a:t>
                      </a:r>
                      <a:endParaRPr lang="es-EC" sz="14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spcAft>
                          <a:spcPts val="0"/>
                        </a:spcAft>
                      </a:pPr>
                      <a:r>
                        <a:rPr lang="es-ES" sz="1200">
                          <a:solidFill>
                            <a:srgbClr val="000000"/>
                          </a:solidFill>
                          <a:latin typeface="Calibri"/>
                          <a:ea typeface="Times New Roman"/>
                          <a:cs typeface="Times New Roman"/>
                        </a:rPr>
                        <a:t>6.947,59</a:t>
                      </a:r>
                      <a:endParaRPr lang="es-EC" sz="14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spcAft>
                          <a:spcPts val="0"/>
                        </a:spcAft>
                      </a:pPr>
                      <a:r>
                        <a:rPr lang="es-ES" sz="1200">
                          <a:solidFill>
                            <a:srgbClr val="000000"/>
                          </a:solidFill>
                          <a:latin typeface="Calibri"/>
                          <a:ea typeface="Times New Roman"/>
                          <a:cs typeface="Times New Roman"/>
                        </a:rPr>
                        <a:t>8.732,96</a:t>
                      </a:r>
                      <a:endParaRPr lang="es-EC" sz="14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spcAft>
                          <a:spcPts val="0"/>
                        </a:spcAft>
                      </a:pPr>
                      <a:r>
                        <a:rPr lang="es-ES" sz="1200" dirty="0">
                          <a:solidFill>
                            <a:srgbClr val="000000"/>
                          </a:solidFill>
                          <a:latin typeface="Calibri"/>
                          <a:ea typeface="Times New Roman"/>
                          <a:cs typeface="Times New Roman"/>
                        </a:rPr>
                        <a:t>-1.785,37</a:t>
                      </a:r>
                      <a:endParaRPr lang="es-EC" sz="14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r>
              <a:tr h="364857">
                <a:tc>
                  <a:txBody>
                    <a:bodyPr/>
                    <a:lstStyle/>
                    <a:p>
                      <a:pPr algn="ctr">
                        <a:spcAft>
                          <a:spcPts val="0"/>
                        </a:spcAft>
                      </a:pPr>
                      <a:r>
                        <a:rPr lang="es-ES" sz="1200" b="1">
                          <a:solidFill>
                            <a:srgbClr val="000000"/>
                          </a:solidFill>
                          <a:latin typeface="Calibri"/>
                          <a:ea typeface="Times New Roman"/>
                          <a:cs typeface="Times New Roman"/>
                        </a:rPr>
                        <a:t>5</a:t>
                      </a:r>
                      <a:endParaRPr lang="es-EC" sz="14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es-ES" sz="1200">
                          <a:solidFill>
                            <a:srgbClr val="000000"/>
                          </a:solidFill>
                          <a:latin typeface="Calibri"/>
                          <a:ea typeface="Times New Roman"/>
                          <a:cs typeface="Times New Roman"/>
                        </a:rPr>
                        <a:t>66.603,60</a:t>
                      </a:r>
                      <a:endParaRPr lang="es-EC" sz="14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spcAft>
                          <a:spcPts val="0"/>
                        </a:spcAft>
                      </a:pPr>
                      <a:r>
                        <a:rPr lang="es-ES" sz="1200">
                          <a:solidFill>
                            <a:srgbClr val="000000"/>
                          </a:solidFill>
                          <a:latin typeface="Calibri"/>
                          <a:ea typeface="Times New Roman"/>
                          <a:cs typeface="Times New Roman"/>
                        </a:rPr>
                        <a:t>34.978,78</a:t>
                      </a:r>
                      <a:endParaRPr lang="es-EC" sz="14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spcAft>
                          <a:spcPts val="0"/>
                        </a:spcAft>
                      </a:pPr>
                      <a:r>
                        <a:rPr lang="es-ES" sz="1200">
                          <a:solidFill>
                            <a:srgbClr val="000000"/>
                          </a:solidFill>
                          <a:latin typeface="Calibri"/>
                          <a:ea typeface="Times New Roman"/>
                          <a:cs typeface="Times New Roman"/>
                        </a:rPr>
                        <a:t>8.973,50</a:t>
                      </a:r>
                      <a:endParaRPr lang="es-EC" sz="14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spcAft>
                          <a:spcPts val="0"/>
                        </a:spcAft>
                      </a:pPr>
                      <a:r>
                        <a:rPr lang="es-ES" sz="1200" dirty="0">
                          <a:solidFill>
                            <a:srgbClr val="000000"/>
                          </a:solidFill>
                          <a:latin typeface="Calibri"/>
                          <a:ea typeface="Times New Roman"/>
                          <a:cs typeface="Times New Roman"/>
                        </a:rPr>
                        <a:t>26.005,28</a:t>
                      </a:r>
                      <a:endParaRPr lang="es-EC" sz="14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r>
            </a:tbl>
          </a:graphicData>
        </a:graphic>
      </p:graphicFrame>
      <p:pic>
        <p:nvPicPr>
          <p:cNvPr id="10" name="Picture 1" descr="logo kary 1"/>
          <p:cNvPicPr>
            <a:picLocks noChangeAspect="1" noChangeArrowheads="1"/>
          </p:cNvPicPr>
          <p:nvPr/>
        </p:nvPicPr>
        <p:blipFill>
          <a:blip r:embed="rId3" cstate="print"/>
          <a:srcRect l="10959" t="16418" r="10503" b="11443"/>
          <a:stretch>
            <a:fillRect/>
          </a:stretch>
        </p:blipFill>
        <p:spPr bwMode="auto">
          <a:xfrm>
            <a:off x="0" y="5929330"/>
            <a:ext cx="1058121" cy="928670"/>
          </a:xfrm>
          <a:prstGeom prst="rect">
            <a:avLst/>
          </a:prstGeom>
          <a:noFill/>
          <a:ln w="9525">
            <a:noFill/>
            <a:miter lim="800000"/>
            <a:headEnd/>
            <a:tailEnd/>
          </a:ln>
        </p:spPr>
      </p:pic>
      <p:sp>
        <p:nvSpPr>
          <p:cNvPr id="11" name="10 Rectángulo"/>
          <p:cNvSpPr/>
          <p:nvPr/>
        </p:nvSpPr>
        <p:spPr>
          <a:xfrm>
            <a:off x="1643042" y="1714488"/>
            <a:ext cx="6000792" cy="42862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EC" b="1" i="1" dirty="0" smtClean="0"/>
              <a:t>PAYBACK</a:t>
            </a:r>
            <a:endParaRPr lang="en-US" b="1" i="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p:txBody>
          <a:bodyPr vert="horz">
            <a:normAutofit/>
            <a:scene3d>
              <a:camera prst="orthographicFront"/>
              <a:lightRig rig="threePt" dir="t">
                <a:rot lat="0" lon="0" rev="4800000"/>
              </a:lightRig>
            </a:scene3d>
            <a:sp3d extrusionH="57150" prstMaterial="matte">
              <a:bevelT w="50800" h="10160" prst="artDeco"/>
            </a:sp3d>
          </a:bodyPr>
          <a:lstStyle/>
          <a:p>
            <a:pPr algn="ctr"/>
            <a:r>
              <a:rPr lang="es-EC" sz="4000" b="1" dirty="0" smtClean="0">
                <a:effectLst>
                  <a:glow rad="228600">
                    <a:schemeClr val="accent4">
                      <a:satMod val="175000"/>
                      <a:alpha val="40000"/>
                    </a:schemeClr>
                  </a:glow>
                </a:effectLst>
              </a:rPr>
              <a:t>ESTUDIO FINANCIERO</a:t>
            </a:r>
            <a:endParaRPr lang="es-EC" sz="4000" b="1" dirty="0">
              <a:effectLst>
                <a:glow rad="228600">
                  <a:schemeClr val="accent4">
                    <a:satMod val="175000"/>
                    <a:alpha val="40000"/>
                  </a:schemeClr>
                </a:glow>
              </a:effectLst>
            </a:endParaRPr>
          </a:p>
        </p:txBody>
      </p:sp>
      <p:sp>
        <p:nvSpPr>
          <p:cNvPr id="4" name="3 Rectángulo"/>
          <p:cNvSpPr/>
          <p:nvPr/>
        </p:nvSpPr>
        <p:spPr>
          <a:xfrm>
            <a:off x="1643042" y="1714488"/>
            <a:ext cx="6000792" cy="42862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EC" b="1" dirty="0" smtClean="0"/>
          </a:p>
          <a:p>
            <a:pPr algn="ctr"/>
            <a:r>
              <a:rPr lang="es-EC" b="1" dirty="0" smtClean="0"/>
              <a:t>Análisis De Sensibilidad </a:t>
            </a:r>
            <a:r>
              <a:rPr lang="es-EC" b="1" dirty="0" err="1" smtClean="0"/>
              <a:t>Uni</a:t>
            </a:r>
            <a:r>
              <a:rPr lang="es-EC" b="1" dirty="0" smtClean="0"/>
              <a:t>-Variable</a:t>
            </a:r>
            <a:endParaRPr lang="en-US" i="1" dirty="0" smtClean="0"/>
          </a:p>
          <a:p>
            <a:pPr algn="ctr"/>
            <a:endParaRPr lang="en-US" b="1" i="1" dirty="0"/>
          </a:p>
        </p:txBody>
      </p:sp>
      <p:graphicFrame>
        <p:nvGraphicFramePr>
          <p:cNvPr id="8" name="7 Tabla"/>
          <p:cNvGraphicFramePr>
            <a:graphicFrameLocks noGrp="1"/>
          </p:cNvGraphicFramePr>
          <p:nvPr/>
        </p:nvGraphicFramePr>
        <p:xfrm>
          <a:off x="1304282" y="2571744"/>
          <a:ext cx="6696742" cy="1512168"/>
        </p:xfrm>
        <a:graphic>
          <a:graphicData uri="http://schemas.openxmlformats.org/drawingml/2006/table">
            <a:tbl>
              <a:tblPr/>
              <a:tblGrid>
                <a:gridCol w="1181103"/>
                <a:gridCol w="917362"/>
                <a:gridCol w="928829"/>
                <a:gridCol w="917362"/>
                <a:gridCol w="917362"/>
                <a:gridCol w="917362"/>
                <a:gridCol w="917362"/>
              </a:tblGrid>
              <a:tr h="504056">
                <a:tc gridSpan="7">
                  <a:txBody>
                    <a:bodyPr/>
                    <a:lstStyle/>
                    <a:p>
                      <a:pPr algn="ctr" fontAlgn="b"/>
                      <a:r>
                        <a:rPr lang="es-EC" sz="1400" b="1" i="0" u="none" strike="noStrike" dirty="0">
                          <a:solidFill>
                            <a:srgbClr val="000000"/>
                          </a:solidFill>
                          <a:latin typeface="Calibri"/>
                        </a:rPr>
                        <a:t>ANALISIS DE SENSIBILIDAD VARIACION DE PRECIOS</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DB4E3"/>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504056">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EC" sz="1100" b="1" i="0" u="none" strike="noStrike">
                          <a:solidFill>
                            <a:srgbClr val="000000"/>
                          </a:solidFill>
                          <a:latin typeface="Calibri"/>
                        </a:rPr>
                        <a:t>PRECIOS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EC" sz="1100" b="1" i="0" u="none" strike="noStrike">
                          <a:solidFill>
                            <a:srgbClr val="000000"/>
                          </a:solidFill>
                          <a:latin typeface="Calibri"/>
                        </a:rPr>
                        <a:t>VAN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EC" sz="1100" b="1" i="0" u="none" strike="noStrike" dirty="0">
                          <a:solidFill>
                            <a:srgbClr val="000000"/>
                          </a:solidFill>
                          <a:latin typeface="Calibri"/>
                        </a:rPr>
                        <a:t>PRECIOS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EC" sz="1100" b="1" i="0" u="none" strike="noStrike" dirty="0">
                          <a:solidFill>
                            <a:srgbClr val="000000"/>
                          </a:solidFill>
                          <a:latin typeface="Calibri"/>
                        </a:rPr>
                        <a:t>VAN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EC" sz="1100" b="1" i="0" u="none" strike="noStrike">
                          <a:solidFill>
                            <a:srgbClr val="000000"/>
                          </a:solidFill>
                          <a:latin typeface="Calibri"/>
                        </a:rPr>
                        <a:t>PRECIO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EC" sz="1100" b="1" i="0" u="none" strike="noStrike">
                          <a:solidFill>
                            <a:srgbClr val="000000"/>
                          </a:solidFill>
                          <a:latin typeface="Calibri"/>
                        </a:rPr>
                        <a:t>VAN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504056">
                <a:tc>
                  <a:txBody>
                    <a:bodyPr/>
                    <a:lstStyle/>
                    <a:p>
                      <a:pPr algn="ctr" fontAlgn="b"/>
                      <a:r>
                        <a:rPr lang="es-EC" sz="1400" b="1" i="0" u="none" strike="noStrike" dirty="0">
                          <a:solidFill>
                            <a:srgbClr val="000000"/>
                          </a:solidFill>
                          <a:latin typeface="Calibri"/>
                        </a:rPr>
                        <a:t>Bolsitas de café</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600" b="0" i="0" u="none" strike="noStrike">
                          <a:solidFill>
                            <a:srgbClr val="000000"/>
                          </a:solidFill>
                          <a:latin typeface="Calibri"/>
                        </a:rPr>
                        <a:t>$ 2,30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600" b="0" i="0" u="none" strike="noStrike" dirty="0">
                          <a:solidFill>
                            <a:srgbClr val="000000"/>
                          </a:solidFill>
                          <a:latin typeface="Calibri"/>
                        </a:rPr>
                        <a:t>-32772,74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600" b="0" i="0" u="none" strike="noStrike">
                          <a:solidFill>
                            <a:srgbClr val="000000"/>
                          </a:solidFill>
                          <a:latin typeface="Calibri"/>
                        </a:rPr>
                        <a:t>$ 2,66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600" b="0" i="0" u="none" strike="noStrike" dirty="0">
                          <a:solidFill>
                            <a:srgbClr val="000000"/>
                          </a:solidFill>
                          <a:latin typeface="Calibri"/>
                        </a:rPr>
                        <a:t>$7,396.26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600" b="0" i="0" u="none" strike="noStrike" dirty="0">
                          <a:solidFill>
                            <a:srgbClr val="000000"/>
                          </a:solidFill>
                          <a:latin typeface="Calibri"/>
                        </a:rPr>
                        <a:t>$ 2,80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600" b="0" i="0" u="none" strike="noStrike" dirty="0">
                          <a:solidFill>
                            <a:srgbClr val="000000"/>
                          </a:solidFill>
                          <a:latin typeface="Calibri"/>
                        </a:rPr>
                        <a:t>23017,54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0" name="9 Tabla"/>
          <p:cNvGraphicFramePr>
            <a:graphicFrameLocks noGrp="1"/>
          </p:cNvGraphicFramePr>
          <p:nvPr/>
        </p:nvGraphicFramePr>
        <p:xfrm>
          <a:off x="2052861" y="4679104"/>
          <a:ext cx="5162345" cy="750160"/>
        </p:xfrm>
        <a:graphic>
          <a:graphicData uri="http://schemas.openxmlformats.org/drawingml/2006/table">
            <a:tbl>
              <a:tblPr/>
              <a:tblGrid>
                <a:gridCol w="1199383"/>
                <a:gridCol w="1544206"/>
                <a:gridCol w="1199383"/>
                <a:gridCol w="1219373"/>
              </a:tblGrid>
              <a:tr h="375080">
                <a:tc>
                  <a:txBody>
                    <a:bodyPr/>
                    <a:lstStyle/>
                    <a:p>
                      <a:pPr algn="ctr" fontAlgn="ctr"/>
                      <a:r>
                        <a:rPr lang="es-EC" sz="1400" b="0" i="0" u="none" strike="noStrike" dirty="0">
                          <a:solidFill>
                            <a:srgbClr val="000000"/>
                          </a:solidFill>
                          <a:latin typeface="Calibri"/>
                        </a:rPr>
                        <a:t>PRECIOS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es-EC" sz="1400" b="0" i="0" u="none" strike="noStrike" dirty="0" smtClean="0">
                          <a:solidFill>
                            <a:srgbClr val="000000"/>
                          </a:solidFill>
                          <a:latin typeface="Calibri"/>
                        </a:rPr>
                        <a:t>1</a:t>
                      </a:r>
                      <a:endParaRPr lang="es-EC" sz="14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smtClean="0">
                          <a:solidFill>
                            <a:srgbClr val="000000"/>
                          </a:solidFill>
                          <a:latin typeface="Calibri"/>
                        </a:rPr>
                        <a:t>2</a:t>
                      </a:r>
                      <a:endParaRPr lang="es-EC" sz="14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smtClean="0">
                          <a:solidFill>
                            <a:srgbClr val="000000"/>
                          </a:solidFill>
                          <a:latin typeface="Calibri"/>
                        </a:rPr>
                        <a:t>3</a:t>
                      </a:r>
                      <a:endParaRPr lang="es-EC" sz="14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5080">
                <a:tc>
                  <a:txBody>
                    <a:bodyPr/>
                    <a:lstStyle/>
                    <a:p>
                      <a:pPr algn="ctr" fontAlgn="ctr"/>
                      <a:r>
                        <a:rPr lang="es-EC" sz="1400" b="0" i="0" u="none" strike="noStrike" dirty="0">
                          <a:solidFill>
                            <a:srgbClr val="000000"/>
                          </a:solidFill>
                          <a:latin typeface="Calibri"/>
                        </a:rPr>
                        <a:t>VAN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EC" sz="1400" b="0" i="0" u="none" strike="noStrike" dirty="0">
                          <a:solidFill>
                            <a:srgbClr val="000000"/>
                          </a:solidFill>
                          <a:latin typeface="Calibri"/>
                        </a:rPr>
                        <a:t>-32772,74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dirty="0">
                          <a:solidFill>
                            <a:srgbClr val="000000"/>
                          </a:solidFill>
                          <a:latin typeface="Calibri"/>
                        </a:rPr>
                        <a:t>$7,396.26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latin typeface="Calibri"/>
                        </a:rPr>
                        <a:t>23017,54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11" name="Picture 1" descr="logo kary 1"/>
          <p:cNvPicPr>
            <a:picLocks noChangeAspect="1" noChangeArrowheads="1"/>
          </p:cNvPicPr>
          <p:nvPr/>
        </p:nvPicPr>
        <p:blipFill>
          <a:blip r:embed="rId2" cstate="print"/>
          <a:srcRect l="10959" t="16418" r="10503" b="11443"/>
          <a:stretch>
            <a:fillRect/>
          </a:stretch>
        </p:blipFill>
        <p:spPr bwMode="auto">
          <a:xfrm>
            <a:off x="0" y="5929330"/>
            <a:ext cx="1058121" cy="9286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p:txBody>
          <a:bodyPr vert="horz">
            <a:normAutofit/>
            <a:scene3d>
              <a:camera prst="orthographicFront"/>
              <a:lightRig rig="threePt" dir="t">
                <a:rot lat="0" lon="0" rev="4800000"/>
              </a:lightRig>
            </a:scene3d>
            <a:sp3d extrusionH="57150" prstMaterial="matte">
              <a:bevelT w="50800" h="10160" prst="artDeco"/>
            </a:sp3d>
          </a:bodyPr>
          <a:lstStyle/>
          <a:p>
            <a:pPr algn="ctr"/>
            <a:r>
              <a:rPr lang="es-EC" sz="4000" b="1" dirty="0" smtClean="0">
                <a:effectLst>
                  <a:glow rad="228600">
                    <a:schemeClr val="accent4">
                      <a:satMod val="175000"/>
                      <a:alpha val="40000"/>
                    </a:schemeClr>
                  </a:glow>
                </a:effectLst>
              </a:rPr>
              <a:t>ESTUDIO FINANCIERO</a:t>
            </a:r>
            <a:endParaRPr lang="es-EC" sz="4000" b="1" dirty="0">
              <a:effectLst>
                <a:glow rad="228600">
                  <a:schemeClr val="accent4">
                    <a:satMod val="175000"/>
                    <a:alpha val="40000"/>
                  </a:schemeClr>
                </a:glow>
              </a:effectLst>
            </a:endParaRPr>
          </a:p>
        </p:txBody>
      </p:sp>
      <p:sp>
        <p:nvSpPr>
          <p:cNvPr id="4" name="3 Rectángulo"/>
          <p:cNvSpPr/>
          <p:nvPr/>
        </p:nvSpPr>
        <p:spPr>
          <a:xfrm>
            <a:off x="1643042" y="1714488"/>
            <a:ext cx="6000792" cy="42862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EC" b="1" dirty="0" smtClean="0"/>
          </a:p>
          <a:p>
            <a:pPr algn="ctr"/>
            <a:r>
              <a:rPr lang="es-EC" b="1" dirty="0" smtClean="0"/>
              <a:t>Análisis De Sensibilidad </a:t>
            </a:r>
            <a:r>
              <a:rPr lang="es-EC" b="1" dirty="0" err="1" smtClean="0"/>
              <a:t>Uni</a:t>
            </a:r>
            <a:r>
              <a:rPr lang="es-EC" b="1" dirty="0" smtClean="0"/>
              <a:t>-Variable</a:t>
            </a:r>
            <a:endParaRPr lang="en-US" i="1" dirty="0" smtClean="0"/>
          </a:p>
          <a:p>
            <a:pPr algn="ctr"/>
            <a:endParaRPr lang="en-US" b="1" i="1" dirty="0"/>
          </a:p>
        </p:txBody>
      </p:sp>
      <p:graphicFrame>
        <p:nvGraphicFramePr>
          <p:cNvPr id="6" name="1 Gráfico"/>
          <p:cNvGraphicFramePr/>
          <p:nvPr/>
        </p:nvGraphicFramePr>
        <p:xfrm>
          <a:off x="1857356" y="2636912"/>
          <a:ext cx="5522956" cy="3220980"/>
        </p:xfrm>
        <a:graphic>
          <a:graphicData uri="http://schemas.openxmlformats.org/drawingml/2006/chart">
            <c:chart xmlns:c="http://schemas.openxmlformats.org/drawingml/2006/chart" xmlns:r="http://schemas.openxmlformats.org/officeDocument/2006/relationships" r:id="rId2"/>
          </a:graphicData>
        </a:graphic>
      </p:graphicFrame>
      <p:pic>
        <p:nvPicPr>
          <p:cNvPr id="11" name="Picture 1" descr="logo kary 1"/>
          <p:cNvPicPr>
            <a:picLocks noChangeAspect="1" noChangeArrowheads="1"/>
          </p:cNvPicPr>
          <p:nvPr/>
        </p:nvPicPr>
        <p:blipFill>
          <a:blip r:embed="rId3" cstate="print"/>
          <a:srcRect l="10959" t="16418" r="10503" b="11443"/>
          <a:stretch>
            <a:fillRect/>
          </a:stretch>
        </p:blipFill>
        <p:spPr bwMode="auto">
          <a:xfrm>
            <a:off x="0" y="5929330"/>
            <a:ext cx="1058121" cy="9286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p:txBody>
          <a:bodyPr vert="horz">
            <a:normAutofit/>
            <a:scene3d>
              <a:camera prst="orthographicFront"/>
              <a:lightRig rig="threePt" dir="t">
                <a:rot lat="0" lon="0" rev="4800000"/>
              </a:lightRig>
            </a:scene3d>
            <a:sp3d extrusionH="57150" prstMaterial="matte">
              <a:bevelT w="50800" h="10160" prst="artDeco"/>
            </a:sp3d>
          </a:bodyPr>
          <a:lstStyle/>
          <a:p>
            <a:pPr algn="ctr"/>
            <a:r>
              <a:rPr lang="es-EC" sz="4000" b="1" dirty="0" smtClean="0">
                <a:effectLst>
                  <a:glow rad="228600">
                    <a:schemeClr val="accent4">
                      <a:satMod val="175000"/>
                      <a:alpha val="40000"/>
                    </a:schemeClr>
                  </a:glow>
                </a:effectLst>
              </a:rPr>
              <a:t>CONCLUSIONES</a:t>
            </a:r>
            <a:endParaRPr lang="es-EC" sz="4000" b="1" dirty="0">
              <a:effectLst>
                <a:glow rad="228600">
                  <a:schemeClr val="accent4">
                    <a:satMod val="175000"/>
                    <a:alpha val="40000"/>
                  </a:schemeClr>
                </a:glow>
              </a:effectLst>
            </a:endParaRPr>
          </a:p>
        </p:txBody>
      </p:sp>
      <p:sp>
        <p:nvSpPr>
          <p:cNvPr id="3" name="2 Marcador de contenido"/>
          <p:cNvSpPr>
            <a:spLocks noGrp="1"/>
          </p:cNvSpPr>
          <p:nvPr>
            <p:ph idx="1"/>
          </p:nvPr>
        </p:nvSpPr>
        <p:spPr>
          <a:xfrm>
            <a:off x="457200" y="1214422"/>
            <a:ext cx="8229600" cy="5143537"/>
          </a:xfrm>
        </p:spPr>
        <p:txBody>
          <a:bodyPr>
            <a:noAutofit/>
          </a:bodyPr>
          <a:lstStyle/>
          <a:p>
            <a:pPr lvl="0" algn="just"/>
            <a:r>
              <a:rPr lang="es-ES" sz="1600" b="1" dirty="0" smtClean="0"/>
              <a:t>Nuestro proyecto tiene una buena aceptación del mercado puesto que existe una gran cantidad de personas que consumen café, pero nos hemos enfocado en las personas que lo consumen en reuniones sociales y trabajo.</a:t>
            </a:r>
            <a:endParaRPr lang="en-US" sz="1600" b="1" dirty="0" smtClean="0"/>
          </a:p>
          <a:p>
            <a:pPr algn="just">
              <a:buNone/>
            </a:pPr>
            <a:r>
              <a:rPr lang="es-ES" sz="1600" b="1" dirty="0" smtClean="0"/>
              <a:t> </a:t>
            </a:r>
            <a:endParaRPr lang="en-US" sz="1600" b="1" dirty="0" smtClean="0"/>
          </a:p>
          <a:p>
            <a:pPr lvl="0" algn="just"/>
            <a:r>
              <a:rPr lang="es-ES" sz="1600" b="1" dirty="0" smtClean="0"/>
              <a:t>Nuestra demanda mensual será de 3772 cajitas distribuidas en los grandes supermercados que son: Supermaxi y Mi comisariato, así como en las principales estaciones de servicio, como: </a:t>
            </a:r>
            <a:r>
              <a:rPr lang="es-ES" sz="1600" b="1" dirty="0" err="1" smtClean="0"/>
              <a:t>Primax</a:t>
            </a:r>
            <a:r>
              <a:rPr lang="es-ES" sz="1600" b="1" dirty="0" smtClean="0"/>
              <a:t> y </a:t>
            </a:r>
            <a:r>
              <a:rPr lang="es-ES" sz="1600" b="1" dirty="0" err="1" smtClean="0"/>
              <a:t>Mobil</a:t>
            </a:r>
            <a:r>
              <a:rPr lang="es-ES" sz="1600" b="1" dirty="0" smtClean="0"/>
              <a:t>. Nuestro precio será de $2,66 caja cajita, la cual contendrá 15 bolsitas de café </a:t>
            </a:r>
            <a:r>
              <a:rPr lang="es-ES" sz="1600" b="1" dirty="0" err="1" smtClean="0"/>
              <a:t>autofiltrantes</a:t>
            </a:r>
            <a:r>
              <a:rPr lang="es-ES" sz="1600" b="1" dirty="0" smtClean="0"/>
              <a:t>.</a:t>
            </a:r>
            <a:endParaRPr lang="en-US" sz="1600" b="1" dirty="0" smtClean="0"/>
          </a:p>
          <a:p>
            <a:pPr algn="just"/>
            <a:endParaRPr lang="en-US" sz="1600" b="1" dirty="0" smtClean="0"/>
          </a:p>
          <a:p>
            <a:pPr lvl="0" algn="just"/>
            <a:r>
              <a:rPr lang="es-EC" sz="1600" b="1" dirty="0" smtClean="0"/>
              <a:t>Nuestros proveedores de café zarumeño serán los pequeños productores del cantón Zaruma, localizado en la provincia de El Oro. </a:t>
            </a:r>
          </a:p>
          <a:p>
            <a:pPr lvl="0" algn="just"/>
            <a:endParaRPr lang="en-US" sz="1600" b="1" dirty="0" smtClean="0"/>
          </a:p>
          <a:p>
            <a:pPr lvl="0" algn="just"/>
            <a:r>
              <a:rPr lang="es-ES" sz="1600" b="1" dirty="0" smtClean="0"/>
              <a:t>Promoción a través de las redes sociales como: Twitter y Facebook, degustaciones a través de las impulsadores en los supermercados: Mi Comisariato y Supermaxi, publicaciones en la prensa escrita y vallas publicitarias.</a:t>
            </a:r>
            <a:endParaRPr lang="en-US" sz="1600" b="1" dirty="0" smtClean="0"/>
          </a:p>
          <a:p>
            <a:pPr algn="just">
              <a:buNone/>
            </a:pPr>
            <a:endParaRPr lang="en-US" sz="1600" b="1" dirty="0" smtClean="0"/>
          </a:p>
          <a:p>
            <a:pPr algn="just"/>
            <a:r>
              <a:rPr lang="es-EC" sz="1600" b="1" dirty="0" smtClean="0"/>
              <a:t>VAN positivo de </a:t>
            </a:r>
            <a:r>
              <a:rPr lang="es-EC" sz="1600" dirty="0" smtClean="0">
                <a:solidFill>
                  <a:srgbClr val="000000"/>
                </a:solidFill>
              </a:rPr>
              <a:t> </a:t>
            </a:r>
            <a:r>
              <a:rPr lang="es-EC" sz="1600" b="1" dirty="0">
                <a:solidFill>
                  <a:srgbClr val="000000"/>
                </a:solidFill>
              </a:rPr>
              <a:t>$ </a:t>
            </a:r>
            <a:r>
              <a:rPr lang="es-EC" sz="1600" b="1" dirty="0" smtClean="0">
                <a:solidFill>
                  <a:srgbClr val="000000"/>
                </a:solidFill>
              </a:rPr>
              <a:t>7.396,26 </a:t>
            </a:r>
            <a:r>
              <a:rPr lang="es-ES" sz="1600" b="1" dirty="0" smtClean="0"/>
              <a:t> y una TIR de 21,09 %, la cual supera en 7.62% a la TMAR. </a:t>
            </a:r>
            <a:endParaRPr lang="en-US" sz="1600" b="1" dirty="0" smtClean="0"/>
          </a:p>
          <a:p>
            <a:pPr algn="just"/>
            <a:endParaRPr lang="es-EC" sz="1600" b="1" dirty="0" smtClean="0"/>
          </a:p>
          <a:p>
            <a:pPr algn="just"/>
            <a:endParaRPr lang="es-EC" sz="1100" b="1" dirty="0"/>
          </a:p>
        </p:txBody>
      </p:sp>
      <p:pic>
        <p:nvPicPr>
          <p:cNvPr id="8" name="Picture 1" descr="logo kary 1"/>
          <p:cNvPicPr>
            <a:picLocks noChangeAspect="1" noChangeArrowheads="1"/>
          </p:cNvPicPr>
          <p:nvPr/>
        </p:nvPicPr>
        <p:blipFill>
          <a:blip r:embed="rId2" cstate="print"/>
          <a:srcRect l="10959" t="16418" r="10503" b="11443"/>
          <a:stretch>
            <a:fillRect/>
          </a:stretch>
        </p:blipFill>
        <p:spPr bwMode="auto">
          <a:xfrm>
            <a:off x="0" y="5929330"/>
            <a:ext cx="1058121" cy="9286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vert="horz">
            <a:normAutofit/>
            <a:scene3d>
              <a:camera prst="orthographicFront"/>
              <a:lightRig rig="threePt" dir="t">
                <a:rot lat="0" lon="0" rev="4800000"/>
              </a:lightRig>
            </a:scene3d>
            <a:sp3d extrusionH="57150" prstMaterial="matte">
              <a:bevelT w="50800" h="10160" prst="artDeco"/>
            </a:sp3d>
          </a:bodyPr>
          <a:lstStyle/>
          <a:p>
            <a:pPr algn="ctr"/>
            <a:r>
              <a:rPr lang="es-EC" sz="4000" b="1" dirty="0" smtClean="0">
                <a:effectLst>
                  <a:glow rad="228600">
                    <a:schemeClr val="accent4">
                      <a:satMod val="175000"/>
                      <a:alpha val="40000"/>
                    </a:schemeClr>
                  </a:glow>
                </a:effectLst>
              </a:rPr>
              <a:t>RECOMENDACIONES</a:t>
            </a:r>
            <a:endParaRPr lang="es-EC" sz="4000" b="1" dirty="0">
              <a:effectLst>
                <a:glow rad="228600">
                  <a:schemeClr val="accent4">
                    <a:satMod val="175000"/>
                    <a:alpha val="40000"/>
                  </a:schemeClr>
                </a:glow>
              </a:effectLst>
            </a:endParaRPr>
          </a:p>
        </p:txBody>
      </p:sp>
      <p:sp>
        <p:nvSpPr>
          <p:cNvPr id="3" name="2 Marcador de contenido"/>
          <p:cNvSpPr>
            <a:spLocks noGrp="1"/>
          </p:cNvSpPr>
          <p:nvPr>
            <p:ph idx="1"/>
          </p:nvPr>
        </p:nvSpPr>
        <p:spPr/>
        <p:txBody>
          <a:bodyPr>
            <a:normAutofit/>
          </a:bodyPr>
          <a:lstStyle/>
          <a:p>
            <a:pPr algn="just">
              <a:buNone/>
            </a:pPr>
            <a:endParaRPr lang="es-EC" dirty="0" smtClean="0"/>
          </a:p>
          <a:p>
            <a:pPr lvl="0" algn="just"/>
            <a:r>
              <a:rPr lang="es-ES" sz="2400" dirty="0"/>
              <a:t>N</a:t>
            </a:r>
            <a:r>
              <a:rPr lang="es-ES" sz="2400" dirty="0" smtClean="0"/>
              <a:t>uestro producto podría ser comercializado también con los sobres de azúcar de 10 gramos tanto morena como blanca.</a:t>
            </a:r>
            <a:endParaRPr lang="en-US" sz="2400" dirty="0" smtClean="0"/>
          </a:p>
          <a:p>
            <a:pPr algn="just">
              <a:buNone/>
            </a:pPr>
            <a:endParaRPr lang="en-US" sz="2400" dirty="0" smtClean="0"/>
          </a:p>
          <a:p>
            <a:pPr lvl="0" algn="just"/>
            <a:r>
              <a:rPr lang="es-ES" sz="2400" dirty="0" smtClean="0"/>
              <a:t>Como seríamos una empresa nueva en el mercado, </a:t>
            </a:r>
            <a:r>
              <a:rPr lang="es-ES" sz="2400" dirty="0"/>
              <a:t>e</a:t>
            </a:r>
            <a:r>
              <a:rPr lang="es-ES" sz="2400" dirty="0" smtClean="0"/>
              <a:t>s necesario invertir en publicidad.</a:t>
            </a:r>
            <a:endParaRPr lang="en-US" sz="2400" dirty="0" smtClean="0"/>
          </a:p>
          <a:p>
            <a:pPr>
              <a:buNone/>
            </a:pPr>
            <a:endParaRPr lang="es-EC" sz="2800" dirty="0" smtClean="0"/>
          </a:p>
        </p:txBody>
      </p:sp>
      <p:pic>
        <p:nvPicPr>
          <p:cNvPr id="8" name="Picture 1" descr="logo kary 1"/>
          <p:cNvPicPr>
            <a:picLocks noChangeAspect="1" noChangeArrowheads="1"/>
          </p:cNvPicPr>
          <p:nvPr/>
        </p:nvPicPr>
        <p:blipFill>
          <a:blip r:embed="rId2" cstate="print"/>
          <a:srcRect l="10959" t="16418" r="10503" b="11443"/>
          <a:stretch>
            <a:fillRect/>
          </a:stretch>
        </p:blipFill>
        <p:spPr bwMode="auto">
          <a:xfrm>
            <a:off x="0" y="5929330"/>
            <a:ext cx="1058121" cy="9286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571472" y="2714620"/>
          <a:ext cx="8229600" cy="2500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1571604" y="749368"/>
            <a:ext cx="6215107" cy="1107996"/>
          </a:xfrm>
          <a:prstGeom prst="rect">
            <a:avLst/>
          </a:prstGeom>
          <a:noFill/>
        </p:spPr>
        <p:txBody>
          <a:bodyPr wrap="square" lIns="91440" tIns="45720" rIns="91440" bIns="45720">
            <a:spAutoFit/>
          </a:bodyPr>
          <a:lstStyle/>
          <a:p>
            <a:pPr algn="ctr"/>
            <a:r>
              <a:rPr lang="es-ES" sz="6600" b="1" dirty="0" smtClean="0">
                <a:ln w="10541" cmpd="sng">
                  <a:solidFill>
                    <a:schemeClr val="accent4">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4">
                      <a:satMod val="175000"/>
                      <a:alpha val="40000"/>
                    </a:schemeClr>
                  </a:glow>
                  <a:outerShdw blurRad="50800" dist="38100" dir="18900000" algn="bl" rotWithShape="0">
                    <a:prstClr val="black">
                      <a:alpha val="40000"/>
                    </a:prstClr>
                  </a:outerShdw>
                </a:effectLst>
              </a:rPr>
              <a:t>ZARUCAFE</a:t>
            </a:r>
            <a:endParaRPr lang="es-ES" sz="6600" b="1" dirty="0">
              <a:ln w="10541" cmpd="sng">
                <a:solidFill>
                  <a:schemeClr val="accent4">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4">
                    <a:satMod val="175000"/>
                    <a:alpha val="40000"/>
                  </a:schemeClr>
                </a:glow>
                <a:outerShdw blurRad="50800" dist="38100" dir="18900000" algn="bl" rotWithShape="0">
                  <a:prstClr val="black">
                    <a:alpha val="40000"/>
                  </a:prst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extLst>
              <p:ext uri="{D42A27DB-BD31-4B8C-83A1-F6EECF244321}">
                <p14:modId xmlns:p14="http://schemas.microsoft.com/office/powerpoint/2010/main" val="3700155348"/>
              </p:ext>
            </p:extLst>
          </p:nvPr>
        </p:nvGraphicFramePr>
        <p:xfrm>
          <a:off x="179512" y="1689473"/>
          <a:ext cx="6115064" cy="46256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1 Título"/>
          <p:cNvSpPr txBox="1">
            <a:spLocks/>
          </p:cNvSpPr>
          <p:nvPr/>
        </p:nvSpPr>
        <p:spPr>
          <a:xfrm>
            <a:off x="571472" y="214290"/>
            <a:ext cx="8229600" cy="1252728"/>
          </a:xfrm>
          <a:prstGeom prst="rect">
            <a:avLst/>
          </a:prstGeom>
        </p:spPr>
        <p:txBody>
          <a:bodyPr vert="horz" lIns="91440" rIns="45720" rtlCol="0" anchor="ctr">
            <a:normAutofit/>
            <a:scene3d>
              <a:camera prst="orthographicFront"/>
              <a:lightRig rig="threePt" dir="t">
                <a:rot lat="0" lon="0" rev="4800000"/>
              </a:lightRig>
            </a:scene3d>
            <a:sp3d extrusionH="57150" prstMaterial="matte">
              <a:bevelT w="50800" h="10160" prst="artDeco"/>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EC" sz="5400" b="1" i="0" u="none" strike="noStrike" kern="1200" cap="none" spc="0" normalizeH="0" baseline="0" noProof="0" dirty="0">
              <a:ln>
                <a:noFill/>
              </a:ln>
              <a:solidFill>
                <a:schemeClr val="accent1">
                  <a:satMod val="150000"/>
                </a:schemeClr>
              </a:solidFill>
              <a:effectLst>
                <a:glow rad="228600">
                  <a:schemeClr val="accent4">
                    <a:satMod val="175000"/>
                    <a:alpha val="40000"/>
                  </a:schemeClr>
                </a:glow>
              </a:effectLst>
              <a:uLnTx/>
              <a:uFillTx/>
              <a:latin typeface="+mj-lt"/>
              <a:ea typeface="+mj-ea"/>
              <a:cs typeface="+mj-cs"/>
            </a:endParaRPr>
          </a:p>
        </p:txBody>
      </p:sp>
      <p:pic>
        <p:nvPicPr>
          <p:cNvPr id="68609" name="Picture 1" descr="logo kary 1"/>
          <p:cNvPicPr>
            <a:picLocks noChangeAspect="1" noChangeArrowheads="1"/>
          </p:cNvPicPr>
          <p:nvPr/>
        </p:nvPicPr>
        <p:blipFill>
          <a:blip r:embed="rId9" cstate="print"/>
          <a:srcRect l="10959" t="16418" r="10503" b="11443"/>
          <a:stretch>
            <a:fillRect/>
          </a:stretch>
        </p:blipFill>
        <p:spPr bwMode="auto">
          <a:xfrm>
            <a:off x="6456692" y="1738499"/>
            <a:ext cx="1965184" cy="1724763"/>
          </a:xfrm>
          <a:prstGeom prst="rect">
            <a:avLst/>
          </a:prstGeom>
          <a:noFill/>
          <a:ln w="9525">
            <a:noFill/>
            <a:miter lim="800000"/>
            <a:headEnd/>
            <a:tailEnd/>
          </a:ln>
        </p:spPr>
      </p:pic>
      <p:pic>
        <p:nvPicPr>
          <p:cNvPr id="68610" name="Picture 2"/>
          <p:cNvPicPr>
            <a:picLocks noChangeAspect="1" noChangeArrowheads="1"/>
          </p:cNvPicPr>
          <p:nvPr/>
        </p:nvPicPr>
        <p:blipFill>
          <a:blip r:embed="rId10" cstate="print"/>
          <a:srcRect/>
          <a:stretch>
            <a:fillRect/>
          </a:stretch>
        </p:blipFill>
        <p:spPr bwMode="auto">
          <a:xfrm>
            <a:off x="6456692" y="3847306"/>
            <a:ext cx="2057925" cy="1597918"/>
          </a:xfrm>
          <a:prstGeom prst="rect">
            <a:avLst/>
          </a:prstGeom>
          <a:noFill/>
          <a:ln w="9525">
            <a:noFill/>
            <a:miter lim="800000"/>
            <a:headEnd/>
            <a:tailEnd/>
          </a:ln>
          <a:effectLst/>
        </p:spPr>
      </p:pic>
      <p:sp>
        <p:nvSpPr>
          <p:cNvPr id="2" name="1 Rectángulo"/>
          <p:cNvSpPr/>
          <p:nvPr/>
        </p:nvSpPr>
        <p:spPr>
          <a:xfrm>
            <a:off x="2990350" y="209825"/>
            <a:ext cx="3092192" cy="830997"/>
          </a:xfrm>
          <a:prstGeom prst="rect">
            <a:avLst/>
          </a:prstGeom>
          <a:noFill/>
        </p:spPr>
        <p:txBody>
          <a:bodyPr wrap="none" lIns="91440" tIns="45720" rIns="91440" bIns="45720">
            <a:spAutoFit/>
          </a:bodyPr>
          <a:lstStyle/>
          <a:p>
            <a:pPr algn="ctr"/>
            <a:r>
              <a:rPr lang="es-EC" sz="4800" b="1" dirty="0" smtClean="0">
                <a:effectLst>
                  <a:glow rad="228600">
                    <a:schemeClr val="accent4">
                      <a:satMod val="175000"/>
                      <a:alpha val="40000"/>
                    </a:schemeClr>
                  </a:glow>
                </a:effectLst>
              </a:rPr>
              <a:t>PRODUCTO</a:t>
            </a:r>
            <a:endParaRPr lang="es-EC" sz="4800" b="1" dirty="0">
              <a:effectLst>
                <a:glow rad="228600">
                  <a:schemeClr val="accent4">
                    <a:satMod val="175000"/>
                    <a:alpha val="40000"/>
                  </a:schemeClr>
                </a:glow>
              </a:effectLst>
            </a:endParaRPr>
          </a:p>
        </p:txBody>
      </p:sp>
      <p:pic>
        <p:nvPicPr>
          <p:cNvPr id="13" name="Picture 1" descr="logo kary 1"/>
          <p:cNvPicPr>
            <a:picLocks noChangeAspect="1" noChangeArrowheads="1"/>
          </p:cNvPicPr>
          <p:nvPr/>
        </p:nvPicPr>
        <p:blipFill>
          <a:blip r:embed="rId9" cstate="print"/>
          <a:srcRect l="10959" t="16418" r="10503" b="11443"/>
          <a:stretch>
            <a:fillRect/>
          </a:stretch>
        </p:blipFill>
        <p:spPr bwMode="auto">
          <a:xfrm>
            <a:off x="8085878" y="5929330"/>
            <a:ext cx="1058121" cy="92867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0" algn="ctr"/>
            <a:r>
              <a:rPr lang="en-US" sz="4800" b="1" dirty="0" smtClean="0">
                <a:effectLst>
                  <a:glow rad="228600">
                    <a:schemeClr val="accent4">
                      <a:satMod val="175000"/>
                      <a:alpha val="40000"/>
                    </a:schemeClr>
                  </a:glow>
                </a:effectLst>
                <a:latin typeface="+mn-lt"/>
                <a:ea typeface="+mn-ea"/>
                <a:cs typeface="+mn-cs"/>
              </a:rPr>
              <a:t>PRODUCTO</a:t>
            </a:r>
            <a:endParaRPr lang="en-US" sz="4800" b="1" dirty="0">
              <a:effectLst>
                <a:glow rad="228600">
                  <a:schemeClr val="accent4">
                    <a:satMod val="175000"/>
                    <a:alpha val="40000"/>
                  </a:schemeClr>
                </a:glow>
              </a:effectLst>
              <a:latin typeface="+mn-lt"/>
              <a:ea typeface="+mn-ea"/>
              <a:cs typeface="+mn-cs"/>
            </a:endParaRPr>
          </a:p>
        </p:txBody>
      </p:sp>
      <p:graphicFrame>
        <p:nvGraphicFramePr>
          <p:cNvPr id="4" name="3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1" descr="logo kary 1"/>
          <p:cNvPicPr>
            <a:picLocks noChangeAspect="1" noChangeArrowheads="1"/>
          </p:cNvPicPr>
          <p:nvPr/>
        </p:nvPicPr>
        <p:blipFill>
          <a:blip r:embed="rId7" cstate="print"/>
          <a:srcRect l="10959" t="16418" r="10503" b="11443"/>
          <a:stretch>
            <a:fillRect/>
          </a:stretch>
        </p:blipFill>
        <p:spPr bwMode="auto">
          <a:xfrm>
            <a:off x="8085878" y="5929330"/>
            <a:ext cx="1058121" cy="9286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Marcador de contenido"/>
          <p:cNvGraphicFramePr>
            <a:graphicFrameLocks noGrp="1"/>
          </p:cNvGraphicFramePr>
          <p:nvPr>
            <p:ph idx="1"/>
            <p:extLst>
              <p:ext uri="{D42A27DB-BD31-4B8C-83A1-F6EECF244321}">
                <p14:modId xmlns:p14="http://schemas.microsoft.com/office/powerpoint/2010/main" val="4181772944"/>
              </p:ext>
            </p:extLst>
          </p:nvPr>
        </p:nvGraphicFramePr>
        <p:xfrm>
          <a:off x="142876" y="1214422"/>
          <a:ext cx="8715404" cy="53696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 Título"/>
          <p:cNvSpPr txBox="1">
            <a:spLocks/>
          </p:cNvSpPr>
          <p:nvPr/>
        </p:nvSpPr>
        <p:spPr>
          <a:xfrm>
            <a:off x="571472" y="214290"/>
            <a:ext cx="8229600" cy="1252728"/>
          </a:xfrm>
          <a:prstGeom prst="rect">
            <a:avLst/>
          </a:prstGeom>
        </p:spPr>
        <p:txBody>
          <a:bodyPr vert="horz" lIns="91440" rIns="45720" rtlCol="0" anchor="ctr">
            <a:normAutofit/>
            <a:scene3d>
              <a:camera prst="orthographicFront"/>
              <a:lightRig rig="threePt" dir="t">
                <a:rot lat="0" lon="0" rev="4800000"/>
              </a:lightRig>
            </a:scene3d>
            <a:sp3d extrusionH="57150" prstMaterial="matte">
              <a:bevelT w="50800" h="10160" prst="artDeco"/>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EC" sz="4800" b="1" i="0" u="none" strike="noStrike" kern="1200" cap="none" spc="0" normalizeH="0" baseline="0" noProof="0" dirty="0">
              <a:ln>
                <a:noFill/>
              </a:ln>
              <a:effectLst>
                <a:glow rad="228600">
                  <a:schemeClr val="accent4">
                    <a:satMod val="175000"/>
                    <a:alpha val="40000"/>
                  </a:schemeClr>
                </a:glow>
              </a:effectLst>
              <a:uLnTx/>
              <a:uFillTx/>
              <a:latin typeface="Arial" pitchFamily="34" charset="0"/>
              <a:ea typeface="+mj-ea"/>
              <a:cs typeface="Arial" pitchFamily="34" charset="0"/>
            </a:endParaRPr>
          </a:p>
        </p:txBody>
      </p:sp>
      <p:sp>
        <p:nvSpPr>
          <p:cNvPr id="2" name="1 Rectángulo"/>
          <p:cNvSpPr/>
          <p:nvPr/>
        </p:nvSpPr>
        <p:spPr>
          <a:xfrm>
            <a:off x="1203230" y="425155"/>
            <a:ext cx="7311297" cy="830997"/>
          </a:xfrm>
          <a:prstGeom prst="rect">
            <a:avLst/>
          </a:prstGeom>
          <a:noFill/>
        </p:spPr>
        <p:txBody>
          <a:bodyPr wrap="none" lIns="91440" tIns="45720" rIns="91440" bIns="45720">
            <a:spAutoFit/>
          </a:bodyPr>
          <a:lstStyle/>
          <a:p>
            <a:pPr algn="ctr"/>
            <a:r>
              <a:rPr lang="es-ES" sz="4800" b="1" dirty="0" smtClean="0">
                <a:effectLst>
                  <a:glow rad="228600">
                    <a:schemeClr val="accent4">
                      <a:satMod val="175000"/>
                      <a:alpha val="40000"/>
                    </a:schemeClr>
                  </a:glow>
                </a:effectLst>
              </a:rPr>
              <a:t>BENEFICIOS</a:t>
            </a:r>
            <a:r>
              <a:rPr lang="es-ES" sz="4800" b="1" dirty="0" smtClean="0"/>
              <a:t> </a:t>
            </a:r>
            <a:r>
              <a:rPr lang="es-ES" sz="4800" b="1" dirty="0" smtClean="0">
                <a:effectLst>
                  <a:glow rad="228600">
                    <a:schemeClr val="accent4">
                      <a:satMod val="175000"/>
                      <a:alpha val="40000"/>
                    </a:schemeClr>
                  </a:glow>
                </a:effectLst>
              </a:rPr>
              <a:t>DEL</a:t>
            </a:r>
            <a:r>
              <a:rPr lang="es-ES" sz="4800" b="1" dirty="0" smtClean="0"/>
              <a:t> </a:t>
            </a:r>
            <a:r>
              <a:rPr lang="es-ES" sz="4800" b="1" dirty="0" smtClean="0">
                <a:effectLst>
                  <a:glow rad="228600">
                    <a:schemeClr val="accent4">
                      <a:satMod val="175000"/>
                      <a:alpha val="40000"/>
                    </a:schemeClr>
                  </a:glow>
                </a:effectLst>
              </a:rPr>
              <a:t>PRODUCTO</a:t>
            </a:r>
            <a:endParaRPr lang="es-ES" sz="4800" b="1" dirty="0">
              <a:effectLst>
                <a:glow rad="228600">
                  <a:schemeClr val="accent4">
                    <a:satMod val="175000"/>
                    <a:alpha val="40000"/>
                  </a:schemeClr>
                </a:glow>
              </a:effectLst>
            </a:endParaRPr>
          </a:p>
        </p:txBody>
      </p:sp>
      <p:pic>
        <p:nvPicPr>
          <p:cNvPr id="12" name="Picture 1" descr="logo kary 1"/>
          <p:cNvPicPr>
            <a:picLocks noChangeAspect="1" noChangeArrowheads="1"/>
          </p:cNvPicPr>
          <p:nvPr/>
        </p:nvPicPr>
        <p:blipFill>
          <a:blip r:embed="rId7" cstate="print"/>
          <a:srcRect l="10959" t="16418" r="10503" b="11443"/>
          <a:stretch>
            <a:fillRect/>
          </a:stretch>
        </p:blipFill>
        <p:spPr bwMode="auto">
          <a:xfrm>
            <a:off x="8085878" y="5929330"/>
            <a:ext cx="1058121" cy="9286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571474" y="454863"/>
            <a:ext cx="8072495" cy="830997"/>
          </a:xfrm>
          <a:prstGeom prst="rect">
            <a:avLst/>
          </a:prstGeom>
          <a:noFill/>
        </p:spPr>
        <p:txBody>
          <a:bodyPr wrap="square" lIns="91440" tIns="45720" rIns="91440" bIns="45720">
            <a:spAutoFit/>
          </a:bodyPr>
          <a:lstStyle/>
          <a:p>
            <a:pPr algn="ctr"/>
            <a:r>
              <a:rPr lang="es-ES" sz="4800" b="1" dirty="0" smtClean="0">
                <a:ln w="10541" cmpd="sng">
                  <a:solidFill>
                    <a:schemeClr val="accent4">
                      <a:lumMod val="75000"/>
                    </a:schemeClr>
                  </a:solidFill>
                  <a:prstDash val="solid"/>
                </a:ln>
                <a:effectLst>
                  <a:glow rad="228600">
                    <a:schemeClr val="accent4">
                      <a:satMod val="175000"/>
                      <a:alpha val="40000"/>
                    </a:schemeClr>
                  </a:glow>
                </a:effectLst>
                <a:latin typeface="+mj-lt"/>
                <a:cs typeface="Arial" pitchFamily="34" charset="0"/>
              </a:rPr>
              <a:t>ESTUDIO DE MERCADO</a:t>
            </a:r>
            <a:endParaRPr lang="es-ES" sz="4800" b="1" dirty="0">
              <a:ln w="10541" cmpd="sng">
                <a:solidFill>
                  <a:schemeClr val="accent4">
                    <a:lumMod val="75000"/>
                  </a:schemeClr>
                </a:solidFill>
                <a:prstDash val="solid"/>
              </a:ln>
              <a:effectLst>
                <a:glow rad="228600">
                  <a:schemeClr val="accent4">
                    <a:satMod val="175000"/>
                    <a:alpha val="40000"/>
                  </a:schemeClr>
                </a:glow>
              </a:effectLst>
              <a:latin typeface="+mj-lt"/>
              <a:cs typeface="Arial" pitchFamily="34" charset="0"/>
            </a:endParaRPr>
          </a:p>
        </p:txBody>
      </p:sp>
      <p:sp>
        <p:nvSpPr>
          <p:cNvPr id="8" name="9 Marcador de contenido"/>
          <p:cNvSpPr txBox="1">
            <a:spLocks/>
          </p:cNvSpPr>
          <p:nvPr/>
        </p:nvSpPr>
        <p:spPr>
          <a:xfrm>
            <a:off x="500035" y="1571614"/>
            <a:ext cx="8229600" cy="569387"/>
          </a:xfrm>
          <a:prstGeom prst="rect">
            <a:avLst/>
          </a:prstGeom>
        </p:spPr>
        <p:txBody>
          <a:bodyPr vert="horz" wrap="square" lIns="54864" tIns="91440" rtlCol="0">
            <a:sp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pitchFamily="2" charset="2"/>
              <a:buChar char="q"/>
              <a:tabLst/>
              <a:defRPr/>
            </a:pPr>
            <a:r>
              <a:rPr lang="es-EC" sz="2800" u="sng" dirty="0" smtClean="0">
                <a:effectLst>
                  <a:outerShdw blurRad="38100" dist="38100" dir="2700000" algn="tl">
                    <a:srgbClr val="000000">
                      <a:alpha val="43137"/>
                    </a:srgbClr>
                  </a:outerShdw>
                </a:effectLst>
              </a:rPr>
              <a:t>ANÁLISIS DE LA OFERTA: COMPETENCIA</a:t>
            </a:r>
            <a:r>
              <a:rPr kumimoji="0" lang="es-EC" sz="2800" b="0" i="0" u="sng"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a:t>
            </a:r>
            <a:endParaRPr kumimoji="0" lang="es-EC" sz="2800" b="0" i="0" u="sng"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graphicFrame>
        <p:nvGraphicFramePr>
          <p:cNvPr id="11" name="10 Diagrama"/>
          <p:cNvGraphicFramePr/>
          <p:nvPr/>
        </p:nvGraphicFramePr>
        <p:xfrm>
          <a:off x="714349" y="2428870"/>
          <a:ext cx="7929619"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1" descr="logo kary 1"/>
          <p:cNvPicPr>
            <a:picLocks noChangeAspect="1" noChangeArrowheads="1"/>
          </p:cNvPicPr>
          <p:nvPr/>
        </p:nvPicPr>
        <p:blipFill>
          <a:blip r:embed="rId7" cstate="print"/>
          <a:srcRect l="10959" t="16418" r="10503" b="11443"/>
          <a:stretch>
            <a:fillRect/>
          </a:stretch>
        </p:blipFill>
        <p:spPr bwMode="auto">
          <a:xfrm>
            <a:off x="0" y="0"/>
            <a:ext cx="1058121" cy="9286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571472" y="428604"/>
            <a:ext cx="8072495" cy="923330"/>
          </a:xfrm>
          <a:prstGeom prst="rect">
            <a:avLst/>
          </a:prstGeom>
          <a:noFill/>
        </p:spPr>
        <p:txBody>
          <a:bodyPr wrap="square" lIns="91440" tIns="45720" rIns="91440" bIns="45720">
            <a:spAutoFit/>
          </a:bodyPr>
          <a:lstStyle/>
          <a:p>
            <a:pPr algn="ctr"/>
            <a:r>
              <a:rPr lang="es-ES" sz="4800" b="1" dirty="0" smtClean="0">
                <a:ln w="10541" cmpd="sng">
                  <a:solidFill>
                    <a:schemeClr val="accent4">
                      <a:lumMod val="75000"/>
                    </a:schemeClr>
                  </a:solidFill>
                  <a:prstDash val="solid"/>
                </a:ln>
                <a:effectLst>
                  <a:glow rad="228600">
                    <a:schemeClr val="accent4">
                      <a:satMod val="175000"/>
                      <a:alpha val="40000"/>
                    </a:schemeClr>
                  </a:glow>
                </a:effectLst>
                <a:latin typeface="+mj-lt"/>
                <a:cs typeface="Arial" pitchFamily="34" charset="0"/>
              </a:rPr>
              <a:t>ESTUDIO</a:t>
            </a:r>
            <a:r>
              <a:rPr lang="es-ES" sz="5400" b="1" dirty="0" smtClean="0">
                <a:ln w="10541" cmpd="sng">
                  <a:solidFill>
                    <a:schemeClr val="accent4">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4">
                      <a:satMod val="175000"/>
                      <a:alpha val="40000"/>
                    </a:schemeClr>
                  </a:glow>
                  <a:outerShdw blurRad="50800" dist="38100" dir="18900000" algn="bl" rotWithShape="0">
                    <a:prstClr val="black">
                      <a:alpha val="40000"/>
                    </a:prstClr>
                  </a:outerShdw>
                </a:effectLst>
                <a:latin typeface="+mj-lt"/>
              </a:rPr>
              <a:t> </a:t>
            </a:r>
            <a:r>
              <a:rPr lang="es-ES" sz="4800" b="1" dirty="0" smtClean="0">
                <a:ln w="10541" cmpd="sng">
                  <a:solidFill>
                    <a:schemeClr val="accent4">
                      <a:lumMod val="75000"/>
                    </a:schemeClr>
                  </a:solidFill>
                  <a:prstDash val="solid"/>
                </a:ln>
                <a:effectLst>
                  <a:glow rad="228600">
                    <a:schemeClr val="accent4">
                      <a:satMod val="175000"/>
                      <a:alpha val="40000"/>
                    </a:schemeClr>
                  </a:glow>
                </a:effectLst>
                <a:latin typeface="+mj-lt"/>
                <a:cs typeface="Arial" pitchFamily="34" charset="0"/>
              </a:rPr>
              <a:t>DE</a:t>
            </a:r>
            <a:r>
              <a:rPr lang="es-ES" sz="5400" b="1" dirty="0" smtClean="0">
                <a:ln w="10541" cmpd="sng">
                  <a:solidFill>
                    <a:schemeClr val="accent4">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4">
                      <a:satMod val="175000"/>
                      <a:alpha val="40000"/>
                    </a:schemeClr>
                  </a:glow>
                  <a:outerShdw blurRad="50800" dist="38100" dir="18900000" algn="bl" rotWithShape="0">
                    <a:prstClr val="black">
                      <a:alpha val="40000"/>
                    </a:prstClr>
                  </a:outerShdw>
                </a:effectLst>
                <a:latin typeface="+mj-lt"/>
              </a:rPr>
              <a:t> </a:t>
            </a:r>
            <a:r>
              <a:rPr lang="es-ES" sz="4800" b="1" dirty="0" smtClean="0">
                <a:ln w="10541" cmpd="sng">
                  <a:solidFill>
                    <a:schemeClr val="accent4">
                      <a:lumMod val="75000"/>
                    </a:schemeClr>
                  </a:solidFill>
                  <a:prstDash val="solid"/>
                </a:ln>
                <a:effectLst>
                  <a:glow rad="228600">
                    <a:schemeClr val="accent4">
                      <a:satMod val="175000"/>
                      <a:alpha val="40000"/>
                    </a:schemeClr>
                  </a:glow>
                </a:effectLst>
                <a:latin typeface="+mj-lt"/>
                <a:cs typeface="Arial" pitchFamily="34" charset="0"/>
              </a:rPr>
              <a:t>MERCADO</a:t>
            </a:r>
            <a:endParaRPr lang="es-ES" sz="4800" b="1" dirty="0">
              <a:ln w="10541" cmpd="sng">
                <a:solidFill>
                  <a:schemeClr val="accent4">
                    <a:lumMod val="75000"/>
                  </a:schemeClr>
                </a:solidFill>
                <a:prstDash val="solid"/>
              </a:ln>
              <a:effectLst>
                <a:glow rad="228600">
                  <a:schemeClr val="accent4">
                    <a:satMod val="175000"/>
                    <a:alpha val="40000"/>
                  </a:schemeClr>
                </a:glow>
              </a:effectLst>
              <a:latin typeface="+mj-lt"/>
              <a:cs typeface="Arial" pitchFamily="34" charset="0"/>
            </a:endParaRPr>
          </a:p>
        </p:txBody>
      </p:sp>
      <p:sp>
        <p:nvSpPr>
          <p:cNvPr id="10" name="9 Marcador de contenido"/>
          <p:cNvSpPr>
            <a:spLocks noGrp="1"/>
          </p:cNvSpPr>
          <p:nvPr>
            <p:ph idx="1"/>
          </p:nvPr>
        </p:nvSpPr>
        <p:spPr>
          <a:xfrm>
            <a:off x="571472" y="1571612"/>
            <a:ext cx="8229600" cy="569387"/>
          </a:xfrm>
          <a:prstGeom prst="rect">
            <a:avLst/>
          </a:prstGeom>
        </p:spPr>
        <p:txBody>
          <a:bodyPr wrap="square">
            <a:spAutoFit/>
          </a:bodyPr>
          <a:lstStyle/>
          <a:p>
            <a:pPr>
              <a:buFont typeface="Wingdings" pitchFamily="2" charset="2"/>
              <a:buChar char="q"/>
            </a:pPr>
            <a:r>
              <a:rPr lang="es-EC" sz="2800" u="sng" dirty="0" smtClean="0">
                <a:effectLst>
                  <a:outerShdw blurRad="38100" dist="38100" dir="2700000" algn="tl">
                    <a:srgbClr val="000000">
                      <a:alpha val="43137"/>
                    </a:srgbClr>
                  </a:outerShdw>
                </a:effectLst>
              </a:rPr>
              <a:t>  ANALISIS DE LA DEMANDA:</a:t>
            </a:r>
            <a:endParaRPr lang="es-EC" sz="2800" u="sng" dirty="0">
              <a:effectLst>
                <a:outerShdw blurRad="38100" dist="38100" dir="2700000" algn="tl">
                  <a:srgbClr val="000000">
                    <a:alpha val="43137"/>
                  </a:srgbClr>
                </a:outerShdw>
              </a:effectLst>
            </a:endParaRPr>
          </a:p>
        </p:txBody>
      </p:sp>
      <p:graphicFrame>
        <p:nvGraphicFramePr>
          <p:cNvPr id="5" name="4 Diagrama"/>
          <p:cNvGraphicFramePr/>
          <p:nvPr/>
        </p:nvGraphicFramePr>
        <p:xfrm>
          <a:off x="357159" y="2428868"/>
          <a:ext cx="8572560" cy="40719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1" descr="logo kary 1"/>
          <p:cNvPicPr>
            <a:picLocks noChangeAspect="1" noChangeArrowheads="1"/>
          </p:cNvPicPr>
          <p:nvPr/>
        </p:nvPicPr>
        <p:blipFill>
          <a:blip r:embed="rId7" cstate="print"/>
          <a:srcRect l="10959" t="16418" r="10503" b="11443"/>
          <a:stretch>
            <a:fillRect/>
          </a:stretch>
        </p:blipFill>
        <p:spPr bwMode="auto">
          <a:xfrm>
            <a:off x="0" y="0"/>
            <a:ext cx="1058121" cy="9286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2143</TotalTime>
  <Words>2693</Words>
  <Application>Microsoft Office PowerPoint</Application>
  <PresentationFormat>Presentación en pantalla (4:3)</PresentationFormat>
  <Paragraphs>856</Paragraphs>
  <Slides>47</Slides>
  <Notes>3</Notes>
  <HiddenSlides>0</HiddenSlides>
  <MMClips>0</MMClips>
  <ScaleCrop>false</ScaleCrop>
  <HeadingPairs>
    <vt:vector size="4" baseType="variant">
      <vt:variant>
        <vt:lpstr>Tema</vt:lpstr>
      </vt:variant>
      <vt:variant>
        <vt:i4>1</vt:i4>
      </vt:variant>
      <vt:variant>
        <vt:lpstr>Títulos de diapositiva</vt:lpstr>
      </vt:variant>
      <vt:variant>
        <vt:i4>47</vt:i4>
      </vt:variant>
    </vt:vector>
  </HeadingPairs>
  <TitlesOfParts>
    <vt:vector size="48" baseType="lpstr">
      <vt:lpstr>Tema de Office</vt:lpstr>
      <vt:lpstr>“PROYECTO DE INVERSION PARA LA COMERCIALIZACION DEL CAFÉ ZARUMEÑO EN FUNDITAS AUTOFILTRANTES EN LA CIUDAD DE GUAYAQUIL”</vt:lpstr>
      <vt:lpstr>Presentación de PowerPoint</vt:lpstr>
      <vt:lpstr>Presentación de PowerPoint</vt:lpstr>
      <vt:lpstr>Presentación de PowerPoint</vt:lpstr>
      <vt:lpstr>Presentación de PowerPoint</vt:lpstr>
      <vt:lpstr>PRODUCTO</vt:lpstr>
      <vt:lpstr>Presentación de PowerPoint</vt:lpstr>
      <vt:lpstr>Presentación de PowerPoint</vt:lpstr>
      <vt:lpstr>Presentación de PowerPoint</vt:lpstr>
      <vt:lpstr>Presentación de PowerPoint</vt:lpstr>
      <vt:lpstr>Presentación de PowerPoint</vt:lpstr>
      <vt:lpstr>ANALISIS DE RESULTADOS</vt:lpstr>
      <vt:lpstr>Presentación de PowerPoint</vt:lpstr>
      <vt:lpstr>ANALISIS DE RESULTADOS</vt:lpstr>
      <vt:lpstr>ANALISIS DE RESULTADOS</vt:lpstr>
      <vt:lpstr>¿En que lugar tomaría el café en bolsitas autofiltrantes?</vt:lpstr>
      <vt:lpstr>ANALISIS DE RESULTADOS</vt:lpstr>
      <vt:lpstr>Presentación de PowerPoint</vt:lpstr>
      <vt:lpstr>ANALISIS DE PRECIOS</vt:lpstr>
      <vt:lpstr>COMERCIALIZACION DEL PRODUCTO</vt:lpstr>
      <vt:lpstr>COMERCIALIZACION DEL PRODUCTO</vt:lpstr>
      <vt:lpstr>ESTUDIO TECNICO O DE INGENIERIA</vt:lpstr>
      <vt:lpstr>ESTUDIO TECNICO O DE INGENIERIA</vt:lpstr>
      <vt:lpstr>ESTUDIO TECNICO O DE INGENIERIA</vt:lpstr>
      <vt:lpstr>ESTUDIO TECNICO O DE INGENIERIA</vt:lpstr>
      <vt:lpstr>ESTUDIO TECNICO O DE INGENIERIA</vt:lpstr>
      <vt:lpstr>ESTUDIO TECNICO O DE INGENIERIA</vt:lpstr>
      <vt:lpstr>Presentación de PowerPoint</vt:lpstr>
      <vt:lpstr>Presentación de PowerPoint</vt:lpstr>
      <vt:lpstr>ESTUDIO FINANCIERO</vt:lpstr>
      <vt:lpstr>Presentación de PowerPoint</vt:lpstr>
      <vt:lpstr>Presentación de PowerPoint</vt:lpstr>
      <vt:lpstr>ESTUDIO FINANCIERO</vt:lpstr>
      <vt:lpstr>ESTUDIO FINANCIERO</vt:lpstr>
      <vt:lpstr>ESTUDIO FINANCIERO</vt:lpstr>
      <vt:lpstr>ESTUDIO FINANCIERO</vt:lpstr>
      <vt:lpstr>ESTUDIO FINANCIERO</vt:lpstr>
      <vt:lpstr>ESTUDIO FINANCIERO</vt:lpstr>
      <vt:lpstr>ESTUDIO FINANCIERO</vt:lpstr>
      <vt:lpstr>ESTUDIO FINANCIERO</vt:lpstr>
      <vt:lpstr>FLUJO DE CAJA</vt:lpstr>
      <vt:lpstr>ESTUDIO FINANCIERO</vt:lpstr>
      <vt:lpstr>ESTUDIO FINANCIERO</vt:lpstr>
      <vt:lpstr>ESTUDIO FINANCIERO</vt:lpstr>
      <vt:lpstr>CONCLUSIONES</vt:lpstr>
      <vt:lpstr>RECOMENDACIONES</vt:lpstr>
      <vt:lpstr>Presentación de PowerPoint</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Dj Dennis</dc:creator>
  <cp:lastModifiedBy>USUARIO</cp:lastModifiedBy>
  <cp:revision>226</cp:revision>
  <dcterms:created xsi:type="dcterms:W3CDTF">2010-02-28T21:13:48Z</dcterms:created>
  <dcterms:modified xsi:type="dcterms:W3CDTF">2012-04-21T23:01:54Z</dcterms:modified>
</cp:coreProperties>
</file>