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7"/>
  </p:notesMasterIdLst>
  <p:sldIdLst>
    <p:sldId id="256" r:id="rId2"/>
    <p:sldId id="258" r:id="rId3"/>
    <p:sldId id="264" r:id="rId4"/>
    <p:sldId id="349" r:id="rId5"/>
    <p:sldId id="268" r:id="rId6"/>
    <p:sldId id="271" r:id="rId7"/>
    <p:sldId id="350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9" r:id="rId16"/>
    <p:sldId id="351" r:id="rId17"/>
    <p:sldId id="288" r:id="rId18"/>
    <p:sldId id="301" r:id="rId19"/>
    <p:sldId id="304" r:id="rId20"/>
    <p:sldId id="290" r:id="rId21"/>
    <p:sldId id="291" r:id="rId22"/>
    <p:sldId id="298" r:id="rId23"/>
    <p:sldId id="300" r:id="rId24"/>
    <p:sldId id="302" r:id="rId25"/>
    <p:sldId id="303" r:id="rId26"/>
    <p:sldId id="296" r:id="rId27"/>
    <p:sldId id="306" r:id="rId28"/>
    <p:sldId id="305" r:id="rId29"/>
    <p:sldId id="354" r:id="rId30"/>
    <p:sldId id="311" r:id="rId31"/>
    <p:sldId id="314" r:id="rId32"/>
    <p:sldId id="312" r:id="rId33"/>
    <p:sldId id="315" r:id="rId34"/>
    <p:sldId id="313" r:id="rId35"/>
    <p:sldId id="319" r:id="rId36"/>
    <p:sldId id="316" r:id="rId37"/>
    <p:sldId id="322" r:id="rId38"/>
    <p:sldId id="325" r:id="rId39"/>
    <p:sldId id="317" r:id="rId40"/>
    <p:sldId id="318" r:id="rId41"/>
    <p:sldId id="324" r:id="rId42"/>
    <p:sldId id="326" r:id="rId43"/>
    <p:sldId id="323" r:id="rId44"/>
    <p:sldId id="327" r:id="rId45"/>
    <p:sldId id="330" r:id="rId46"/>
    <p:sldId id="334" r:id="rId47"/>
    <p:sldId id="335" r:id="rId48"/>
    <p:sldId id="336" r:id="rId49"/>
    <p:sldId id="337" r:id="rId50"/>
    <p:sldId id="342" r:id="rId51"/>
    <p:sldId id="343" r:id="rId52"/>
    <p:sldId id="344" r:id="rId53"/>
    <p:sldId id="352" r:id="rId54"/>
    <p:sldId id="353" r:id="rId55"/>
    <p:sldId id="348" r:id="rId5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tony\Proyecto%20Aplicado\sps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ownloads\Tesis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esktop\Estudio%20Financiero-club%20recreacionl%20Daulis-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esktop\Estudio%20Financiero-club%20recreacionl%20Daulis-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esktop\Estudio%20Financiero-club%20recreacionl%20Daulis-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esktop\Estudio%20Financiero-club%20recreacionl%20Daulis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ownloads\Tesis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tony\Proyecto%20Aplicado\sps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ownloads\Tesis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ownloads\Tesis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ilion\Downloads\Tesis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tony\Proyecto%20Aplicado\sps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tony\Proyecto%20Aplicado\Est.%20finan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tony\Proyecto%20Aplicado\sps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s-EC"/>
            </a:pPr>
            <a:r>
              <a:rPr lang="en-US"/>
              <a:t>Activ. de Esparcimiento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Hoja1!$B$406</c:f>
              <c:strCache>
                <c:ptCount val="1"/>
                <c:pt idx="0">
                  <c:v>Frecuencia</c:v>
                </c:pt>
              </c:strCache>
            </c:strRef>
          </c:tx>
          <c:cat>
            <c:strRef>
              <c:f>Hoja1!$A$407:$A$408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Hoja1!$B$407:$B$408</c:f>
              <c:numCache>
                <c:formatCode>General</c:formatCode>
                <c:ptCount val="2"/>
                <c:pt idx="0">
                  <c:v>400</c:v>
                </c:pt>
                <c:pt idx="1">
                  <c:v>0</c:v>
                </c:pt>
              </c:numCache>
            </c:numRef>
          </c:val>
        </c:ser>
        <c:gapWidth val="55"/>
        <c:gapDepth val="55"/>
        <c:shape val="pyramid"/>
        <c:axId val="62583168"/>
        <c:axId val="62584704"/>
        <c:axId val="0"/>
      </c:bar3DChart>
      <c:catAx>
        <c:axId val="62583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2584704"/>
        <c:crosses val="autoZero"/>
        <c:auto val="1"/>
        <c:lblAlgn val="ctr"/>
        <c:lblOffset val="100"/>
      </c:catAx>
      <c:valAx>
        <c:axId val="62584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2583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5"/>
  <c:chart>
    <c:title>
      <c:tx>
        <c:rich>
          <a:bodyPr/>
          <a:lstStyle/>
          <a:p>
            <a:pPr>
              <a:defRPr/>
            </a:pPr>
            <a:r>
              <a:rPr lang="es-EC"/>
              <a:t>Salón</a:t>
            </a:r>
            <a:r>
              <a:rPr lang="es-EC" baseline="0"/>
              <a:t> de Eventos</a:t>
            </a:r>
            <a:endParaRPr lang="es-EC"/>
          </a:p>
        </c:rich>
      </c:tx>
      <c:layout/>
    </c:title>
    <c:view3D>
      <c:perspective val="30"/>
    </c:view3D>
    <c:plotArea>
      <c:layout/>
      <c:area3DChart>
        <c:grouping val="standard"/>
        <c:ser>
          <c:idx val="0"/>
          <c:order val="0"/>
          <c:cat>
            <c:strRef>
              <c:f>DEPRECIACIÓN!$C$130:$C$133</c:f>
              <c:strCache>
                <c:ptCount val="4"/>
                <c:pt idx="0">
                  <c:v>200-250</c:v>
                </c:pt>
                <c:pt idx="1">
                  <c:v>251-300</c:v>
                </c:pt>
                <c:pt idx="2">
                  <c:v>301-500</c:v>
                </c:pt>
                <c:pt idx="3">
                  <c:v>501-Mas</c:v>
                </c:pt>
              </c:strCache>
            </c:strRef>
          </c:cat>
          <c:val>
            <c:numRef>
              <c:f>DEPRECIACIÓN!$D$130:$D$133</c:f>
              <c:numCache>
                <c:formatCode>General</c:formatCode>
                <c:ptCount val="4"/>
                <c:pt idx="0">
                  <c:v>70</c:v>
                </c:pt>
                <c:pt idx="1">
                  <c:v>5</c:v>
                </c:pt>
                <c:pt idx="2">
                  <c:v>17.5</c:v>
                </c:pt>
                <c:pt idx="3">
                  <c:v>7.5</c:v>
                </c:pt>
              </c:numCache>
            </c:numRef>
          </c:val>
        </c:ser>
        <c:axId val="65464960"/>
        <c:axId val="65802624"/>
        <c:axId val="65466816"/>
      </c:area3DChart>
      <c:catAx>
        <c:axId val="65464960"/>
        <c:scaling>
          <c:orientation val="minMax"/>
        </c:scaling>
        <c:axPos val="b"/>
        <c:majorTickMark val="none"/>
        <c:tickLblPos val="nextTo"/>
        <c:crossAx val="65802624"/>
        <c:crosses val="autoZero"/>
        <c:auto val="1"/>
        <c:lblAlgn val="ctr"/>
        <c:lblOffset val="100"/>
      </c:catAx>
      <c:valAx>
        <c:axId val="658026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5464960"/>
        <c:crosses val="autoZero"/>
        <c:crossBetween val="midCat"/>
      </c:valAx>
      <c:serAx>
        <c:axId val="65466816"/>
        <c:scaling>
          <c:orientation val="minMax"/>
        </c:scaling>
        <c:delete val="1"/>
        <c:axPos val="b"/>
        <c:tickLblPos val="none"/>
        <c:crossAx val="65802624"/>
        <c:crosses val="autoZero"/>
      </c:serAx>
    </c:plotArea>
    <c:legend>
      <c:legendPos val="t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dirty="0"/>
              <a:t>Cuota</a:t>
            </a:r>
            <a:r>
              <a:rPr lang="en-US" baseline="0" dirty="0"/>
              <a:t> Membresía </a:t>
            </a:r>
            <a:r>
              <a:rPr lang="en-US" dirty="0"/>
              <a:t>Premium </a:t>
            </a:r>
            <a:r>
              <a:rPr lang="en-US" dirty="0" smtClean="0"/>
              <a:t>vs. </a:t>
            </a:r>
            <a:r>
              <a:rPr lang="en-US" dirty="0"/>
              <a:t>Van</a:t>
            </a:r>
          </a:p>
        </c:rich>
      </c:tx>
      <c:layout>
        <c:manualLayout>
          <c:xMode val="edge"/>
          <c:yMode val="edge"/>
          <c:x val="0.1294637471015424"/>
          <c:y val="4.8677257803093794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'cuota premium vs Van'!$B$6</c:f>
              <c:strCache>
                <c:ptCount val="1"/>
                <c:pt idx="0">
                  <c:v>Van</c:v>
                </c:pt>
              </c:strCache>
            </c:strRef>
          </c:tx>
          <c:spPr>
            <a:ln w="28575">
              <a:noFill/>
            </a:ln>
          </c:spPr>
          <c:xVal>
            <c:numRef>
              <c:f>'cuota premium vs Van'!$C$5:$G$5</c:f>
              <c:numCache>
                <c:formatCode>_("$"\ * #,##0.00_);_("$"\ * \(#,##0.00\);_("$"\ * "-"??_);_(@_)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</c:numCache>
            </c:numRef>
          </c:xVal>
          <c:yVal>
            <c:numRef>
              <c:f>'cuota premium vs Van'!$C$6:$G$6</c:f>
              <c:numCache>
                <c:formatCode>_("$"\ * #,##0.00_);_("$"\ * \(#,##0.00\);_("$"\ * "-"??_);_(@_)</c:formatCode>
                <c:ptCount val="5"/>
                <c:pt idx="0">
                  <c:v>114699.07281075099</c:v>
                </c:pt>
                <c:pt idx="1">
                  <c:v>104975.20991314</c:v>
                </c:pt>
                <c:pt idx="2">
                  <c:v>124422.935708363</c:v>
                </c:pt>
                <c:pt idx="3">
                  <c:v>134146.79860597511</c:v>
                </c:pt>
                <c:pt idx="4">
                  <c:v>143870.66150358701</c:v>
                </c:pt>
              </c:numCache>
            </c:numRef>
          </c:yVal>
        </c:ser>
        <c:axId val="65918848"/>
        <c:axId val="65920384"/>
      </c:scatterChart>
      <c:valAx>
        <c:axId val="65918848"/>
        <c:scaling>
          <c:orientation val="minMax"/>
        </c:scaling>
        <c:axPos val="b"/>
        <c:numFmt formatCode="_(&quot;$&quot;\ * #,##0.00_);_(&quot;$&quot;\ * \(#,##0.00\);_(&quot;$&quot;\ * &quot;-&quot;??_);_(@_)" sourceLinked="1"/>
        <c:tickLblPos val="nextTo"/>
        <c:crossAx val="65920384"/>
        <c:crosses val="autoZero"/>
        <c:crossBetween val="midCat"/>
      </c:valAx>
      <c:valAx>
        <c:axId val="65920384"/>
        <c:scaling>
          <c:orientation val="minMax"/>
        </c:scaling>
        <c:axPos val="l"/>
        <c:majorGridlines/>
        <c:numFmt formatCode="_(&quot;$&quot;\ * #,##0.00_);_(&quot;$&quot;\ * \(#,##0.00\);_(&quot;$&quot;\ * &quot;-&quot;??_);_(@_)" sourceLinked="1"/>
        <c:tickLblPos val="nextTo"/>
        <c:crossAx val="65918848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</c:legend>
    <c:plotVisOnly val="1"/>
  </c:chart>
  <c:spPr>
    <a:solidFill>
      <a:schemeClr val="tx2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dirty="0"/>
              <a:t>Cuota </a:t>
            </a:r>
            <a:r>
              <a:rPr lang="en-US" dirty="0" smtClean="0"/>
              <a:t>Membresía </a:t>
            </a:r>
            <a:r>
              <a:rPr lang="en-US" dirty="0"/>
              <a:t>Golden Vs Van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'Cuota Golden vs Van'!$B$6</c:f>
              <c:strCache>
                <c:ptCount val="1"/>
                <c:pt idx="0">
                  <c:v>Van</c:v>
                </c:pt>
              </c:strCache>
            </c:strRef>
          </c:tx>
          <c:marker>
            <c:spPr>
              <a:solidFill>
                <a:srgbClr val="F0FD4D"/>
              </a:solidFill>
            </c:spPr>
          </c:marker>
          <c:cat>
            <c:numRef>
              <c:f>'Cuota Golden vs Van'!$C$5:$H$5</c:f>
              <c:numCache>
                <c:formatCode>_("$"\ * #,##0.00_);_("$"\ * \(#,##0.00\);_("$"\ * "-"??_);_(@_)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45</c:v>
                </c:pt>
                <c:pt idx="3">
                  <c:v>55</c:v>
                </c:pt>
                <c:pt idx="4">
                  <c:v>60</c:v>
                </c:pt>
                <c:pt idx="5">
                  <c:v>65</c:v>
                </c:pt>
              </c:numCache>
            </c:numRef>
          </c:cat>
          <c:val>
            <c:numRef>
              <c:f>'Cuota Golden vs Van'!$C$6:$H$6</c:f>
              <c:numCache>
                <c:formatCode>_("$"\ * #,##0.00_);_("$"\ * \(#,##0.00\);_("$"\ * "-"??_);_(@_)</c:formatCode>
                <c:ptCount val="6"/>
                <c:pt idx="0">
                  <c:v>114699.07281075099</c:v>
                </c:pt>
                <c:pt idx="1">
                  <c:v>73501.741317289678</c:v>
                </c:pt>
                <c:pt idx="2">
                  <c:v>94100.407064020372</c:v>
                </c:pt>
                <c:pt idx="3">
                  <c:v>135297.73855748199</c:v>
                </c:pt>
                <c:pt idx="4">
                  <c:v>155896.40430421301</c:v>
                </c:pt>
                <c:pt idx="5">
                  <c:v>176495.070050943</c:v>
                </c:pt>
              </c:numCache>
            </c:numRef>
          </c:val>
        </c:ser>
        <c:marker val="1"/>
        <c:axId val="64638336"/>
        <c:axId val="67126784"/>
      </c:lineChart>
      <c:catAx>
        <c:axId val="64638336"/>
        <c:scaling>
          <c:orientation val="minMax"/>
        </c:scaling>
        <c:axPos val="b"/>
        <c:numFmt formatCode="_(&quot;$&quot;\ * #,##0.00_);_(&quot;$&quot;\ * \(#,##0.00\);_(&quot;$&quot;\ * &quot;-&quot;??_);_(@_)" sourceLinked="1"/>
        <c:tickLblPos val="nextTo"/>
        <c:crossAx val="67126784"/>
        <c:crosses val="autoZero"/>
        <c:auto val="1"/>
        <c:lblAlgn val="ctr"/>
        <c:lblOffset val="100"/>
      </c:catAx>
      <c:valAx>
        <c:axId val="67126784"/>
        <c:scaling>
          <c:orientation val="minMax"/>
        </c:scaling>
        <c:axPos val="l"/>
        <c:majorGridlines/>
        <c:numFmt formatCode="_(&quot;$&quot;\ * #,##0.00_);_(&quot;$&quot;\ * \(#,##0.00\);_(&quot;$&quot;\ * &quot;-&quot;??_);_(@_)" sourceLinked="1"/>
        <c:tickLblPos val="nextTo"/>
        <c:crossAx val="64638336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 algn="ctr">
              <a:defRPr/>
            </a:pPr>
            <a:r>
              <a:rPr lang="en-US" sz="1400" dirty="0"/>
              <a:t>Precio alquiler </a:t>
            </a:r>
            <a:r>
              <a:rPr lang="en-US" sz="1400" dirty="0" err="1"/>
              <a:t>canchas</a:t>
            </a:r>
            <a:r>
              <a:rPr lang="en-US" sz="1400" dirty="0"/>
              <a:t> de </a:t>
            </a:r>
            <a:r>
              <a:rPr lang="en-US" sz="1400" dirty="0" err="1"/>
              <a:t>fútbol</a:t>
            </a:r>
            <a:r>
              <a:rPr lang="en-US" sz="1400" baseline="0" dirty="0"/>
              <a:t> </a:t>
            </a:r>
            <a:r>
              <a:rPr lang="en-US" sz="1400" baseline="0" dirty="0" err="1"/>
              <a:t>vs</a:t>
            </a:r>
            <a:r>
              <a:rPr lang="en-US" sz="1400" baseline="0" dirty="0"/>
              <a:t> Van</a:t>
            </a:r>
          </a:p>
          <a:p>
            <a:pPr algn="ctr">
              <a:defRPr/>
            </a:pPr>
            <a:endParaRPr lang="en-US" dirty="0"/>
          </a:p>
        </c:rich>
      </c:tx>
      <c:layout/>
    </c:title>
    <c:plotArea>
      <c:layout/>
      <c:scatterChart>
        <c:scatterStyle val="smoothMarker"/>
        <c:ser>
          <c:idx val="1"/>
          <c:order val="1"/>
          <c:tx>
            <c:strRef>
              <c:f>'Resumen de escenario 3'!$B$6</c:f>
              <c:strCache>
                <c:ptCount val="1"/>
                <c:pt idx="0">
                  <c:v>Van</c:v>
                </c:pt>
              </c:strCache>
            </c:strRef>
          </c:tx>
          <c:xVal>
            <c:numRef>
              <c:f>'Resumen de escenario 3'!$C$5:$H$5</c:f>
              <c:numCache>
                <c:formatCode>General</c:formatCode>
                <c:ptCount val="6"/>
                <c:pt idx="0">
                  <c:v>27.5</c:v>
                </c:pt>
                <c:pt idx="1">
                  <c:v>25.5</c:v>
                </c:pt>
                <c:pt idx="2">
                  <c:v>29.5</c:v>
                </c:pt>
                <c:pt idx="3">
                  <c:v>31.5</c:v>
                </c:pt>
                <c:pt idx="4">
                  <c:v>33.5</c:v>
                </c:pt>
                <c:pt idx="5">
                  <c:v>23.5</c:v>
                </c:pt>
              </c:numCache>
            </c:numRef>
          </c:xVal>
          <c:yVal>
            <c:numRef>
              <c:f>'Resumen de escenario 3'!$C$6:$H$6</c:f>
              <c:numCache>
                <c:formatCode>_("$"\ * #,##0.00_);_("$"\ * \(#,##0.00\);_("$"\ * "-"??_);_(@_)</c:formatCode>
                <c:ptCount val="6"/>
                <c:pt idx="0">
                  <c:v>114699.07281075099</c:v>
                </c:pt>
                <c:pt idx="1">
                  <c:v>34197.936499952397</c:v>
                </c:pt>
                <c:pt idx="2">
                  <c:v>195200.20912155011</c:v>
                </c:pt>
                <c:pt idx="3">
                  <c:v>275701.34543234902</c:v>
                </c:pt>
                <c:pt idx="4">
                  <c:v>356202.481743148</c:v>
                </c:pt>
                <c:pt idx="5">
                  <c:v>-47061.380751036399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'Resumen de escenario 3'!$B$6</c:f>
              <c:strCache>
                <c:ptCount val="1"/>
                <c:pt idx="0">
                  <c:v>Van</c:v>
                </c:pt>
              </c:strCache>
            </c:strRef>
          </c:tx>
          <c:xVal>
            <c:numRef>
              <c:f>'Resumen de escenario 3'!$C$5:$H$5</c:f>
              <c:numCache>
                <c:formatCode>General</c:formatCode>
                <c:ptCount val="6"/>
                <c:pt idx="0">
                  <c:v>27.5</c:v>
                </c:pt>
                <c:pt idx="1">
                  <c:v>25.5</c:v>
                </c:pt>
                <c:pt idx="2">
                  <c:v>29.5</c:v>
                </c:pt>
                <c:pt idx="3">
                  <c:v>31.5</c:v>
                </c:pt>
                <c:pt idx="4">
                  <c:v>33.5</c:v>
                </c:pt>
                <c:pt idx="5">
                  <c:v>23.5</c:v>
                </c:pt>
              </c:numCache>
            </c:numRef>
          </c:xVal>
          <c:yVal>
            <c:numRef>
              <c:f>'Resumen de escenario 3'!$C$6:$H$6</c:f>
              <c:numCache>
                <c:formatCode>_("$"\ * #,##0.00_);_("$"\ * \(#,##0.00\);_("$"\ * "-"??_);_(@_)</c:formatCode>
                <c:ptCount val="6"/>
                <c:pt idx="0">
                  <c:v>114699.07281075099</c:v>
                </c:pt>
                <c:pt idx="1">
                  <c:v>34197.936499952397</c:v>
                </c:pt>
                <c:pt idx="2">
                  <c:v>195200.20912155011</c:v>
                </c:pt>
                <c:pt idx="3">
                  <c:v>275701.34543234902</c:v>
                </c:pt>
                <c:pt idx="4">
                  <c:v>356202.481743148</c:v>
                </c:pt>
                <c:pt idx="5">
                  <c:v>-47061.380751036399</c:v>
                </c:pt>
              </c:numCache>
            </c:numRef>
          </c:yVal>
          <c:smooth val="1"/>
        </c:ser>
        <c:axId val="67148416"/>
        <c:axId val="67293568"/>
      </c:scatterChart>
      <c:valAx>
        <c:axId val="67148416"/>
        <c:scaling>
          <c:orientation val="minMax"/>
        </c:scaling>
        <c:axPos val="b"/>
        <c:numFmt formatCode="General" sourceLinked="1"/>
        <c:tickLblPos val="nextTo"/>
        <c:crossAx val="67293568"/>
        <c:crosses val="autoZero"/>
        <c:crossBetween val="midCat"/>
      </c:valAx>
      <c:valAx>
        <c:axId val="67293568"/>
        <c:scaling>
          <c:orientation val="minMax"/>
        </c:scaling>
        <c:axPos val="l"/>
        <c:majorGridlines/>
        <c:numFmt formatCode="_(&quot;$&quot;\ * #,##0.00_);_(&quot;$&quot;\ * \(#,##0.00\);_(&quot;$&quot;\ * &quot;-&quot;??_);_(@_)" sourceLinked="1"/>
        <c:tickLblPos val="nextTo"/>
        <c:crossAx val="67148416"/>
        <c:crosses val="autoZero"/>
        <c:crossBetween val="midCat"/>
      </c:val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plotArea>
    <c:legend>
      <c:legendPos val="r"/>
      <c:layout/>
    </c:legend>
    <c:plotVisOnly val="1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Precio entrada</a:t>
            </a:r>
            <a:r>
              <a:rPr lang="en-US" sz="1200" baseline="0"/>
              <a:t> fines de semana </a:t>
            </a:r>
            <a:r>
              <a:rPr lang="en-US" sz="1200"/>
              <a:t> vs Van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1168285214348209"/>
          <c:y val="0.1901738845144357"/>
          <c:w val="0.61049912510936133"/>
          <c:h val="0.68921660834062359"/>
        </c:manualLayout>
      </c:layout>
      <c:scatterChart>
        <c:scatterStyle val="lineMarker"/>
        <c:ser>
          <c:idx val="0"/>
          <c:order val="0"/>
          <c:tx>
            <c:strRef>
              <c:f>'Ent club fines de sem vs van'!$B$6</c:f>
              <c:strCache>
                <c:ptCount val="1"/>
                <c:pt idx="0">
                  <c:v>Van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xVal>
            <c:numRef>
              <c:f>'Ent club fines de sem vs van'!$C$5:$F$5</c:f>
              <c:numCache>
                <c:formatCode>_("$"\ * #,##0.00_);_("$"\ * \(#,##0.00\);_("$"\ * "-"??_);_(@_)</c:formatCode>
                <c:ptCount val="4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9</c:v>
                </c:pt>
              </c:numCache>
            </c:numRef>
          </c:xVal>
          <c:yVal>
            <c:numRef>
              <c:f>'Ent club fines de sem vs van'!$C$6:$F$6</c:f>
              <c:numCache>
                <c:formatCode>_("$"\ * #,##0.00_);_("$"\ * \(#,##0.00\);_("$"\ * "-"??_);_(@_)</c:formatCode>
                <c:ptCount val="4"/>
                <c:pt idx="0">
                  <c:v>114699.07281075099</c:v>
                </c:pt>
                <c:pt idx="1">
                  <c:v>20353.454111793078</c:v>
                </c:pt>
                <c:pt idx="2">
                  <c:v>209044.69150971001</c:v>
                </c:pt>
                <c:pt idx="3">
                  <c:v>303390.310208668</c:v>
                </c:pt>
              </c:numCache>
            </c:numRef>
          </c:yVal>
        </c:ser>
        <c:axId val="67654400"/>
        <c:axId val="67655936"/>
      </c:scatterChart>
      <c:valAx>
        <c:axId val="67654400"/>
        <c:scaling>
          <c:orientation val="minMax"/>
        </c:scaling>
        <c:axPos val="b"/>
        <c:numFmt formatCode="_(&quot;$&quot;\ * #,##0.00_);_(&quot;$&quot;\ * \(#,##0.00\);_(&quot;$&quot;\ * &quot;-&quot;??_);_(@_)" sourceLinked="1"/>
        <c:tickLblPos val="nextTo"/>
        <c:crossAx val="67655936"/>
        <c:crosses val="autoZero"/>
        <c:crossBetween val="midCat"/>
      </c:valAx>
      <c:valAx>
        <c:axId val="67655936"/>
        <c:scaling>
          <c:orientation val="minMax"/>
        </c:scaling>
        <c:axPos val="l"/>
        <c:majorGridlines/>
        <c:numFmt formatCode="_(&quot;$&quot;\ * #,##0.00_);_(&quot;$&quot;\ * \(#,##0.00\);_(&quot;$&quot;\ * &quot;-&quot;??_);_(@_)" sourceLinked="1"/>
        <c:tickLblPos val="nextTo"/>
        <c:crossAx val="67654400"/>
        <c:crosses val="autoZero"/>
        <c:crossBetween val="midCat"/>
      </c:valAx>
      <c:spPr>
        <a:noFill/>
      </c:spPr>
    </c:plotArea>
    <c:legend>
      <c:legendPos val="r"/>
      <c:layout/>
    </c:legend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8"/>
  <c:chart>
    <c:title>
      <c:tx>
        <c:rich>
          <a:bodyPr/>
          <a:lstStyle/>
          <a:p>
            <a:pPr>
              <a:defRPr/>
            </a:pPr>
            <a:r>
              <a:rPr lang="es-ES" sz="1200" b="1"/>
              <a:t>Implementación de club recreacional en Daule</a:t>
            </a:r>
            <a:endParaRPr lang="es-EC" sz="1200" b="1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DEPRECIACIÓN!$C$89:$C$90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DEPRECIACIÓN!$D$89:$D$90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gapWidth val="75"/>
        <c:shape val="box"/>
        <c:axId val="64710144"/>
        <c:axId val="64711680"/>
        <c:axId val="0"/>
      </c:bar3DChart>
      <c:catAx>
        <c:axId val="64710144"/>
        <c:scaling>
          <c:orientation val="minMax"/>
        </c:scaling>
        <c:axPos val="l"/>
        <c:majorTickMark val="none"/>
        <c:tickLblPos val="nextTo"/>
        <c:crossAx val="64711680"/>
        <c:crosses val="autoZero"/>
        <c:auto val="1"/>
        <c:lblAlgn val="ctr"/>
        <c:lblOffset val="100"/>
      </c:catAx>
      <c:valAx>
        <c:axId val="647116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6471014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s-EC"/>
            </a:pPr>
            <a:r>
              <a:rPr lang="es-EC" sz="1400"/>
              <a:t>Aspectos</a:t>
            </a:r>
            <a:r>
              <a:rPr lang="es-EC" sz="1400" baseline="0"/>
              <a:t> relevantes al momento de elegir un club recreacioanal </a:t>
            </a:r>
            <a:endParaRPr lang="es-EC" sz="1400"/>
          </a:p>
        </c:rich>
      </c:tx>
      <c:layout>
        <c:manualLayout>
          <c:xMode val="edge"/>
          <c:yMode val="edge"/>
          <c:x val="0.15096645446103518"/>
          <c:y val="3.638278874363754E-2"/>
        </c:manualLayout>
      </c:layout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Hoja1!$G$409</c:f>
              <c:strCache>
                <c:ptCount val="1"/>
                <c:pt idx="0">
                  <c:v>Importancia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EC"/>
              </a:p>
            </c:txPr>
            <c:showPercent val="1"/>
          </c:dLbls>
          <c:cat>
            <c:strRef>
              <c:f>Hoja1!$F$410:$F$413</c:f>
              <c:strCache>
                <c:ptCount val="4"/>
                <c:pt idx="0">
                  <c:v>Ambiente</c:v>
                </c:pt>
                <c:pt idx="1">
                  <c:v>Calidad de Servicio</c:v>
                </c:pt>
                <c:pt idx="2">
                  <c:v>Infraestructura</c:v>
                </c:pt>
                <c:pt idx="3">
                  <c:v>Precio</c:v>
                </c:pt>
              </c:strCache>
            </c:strRef>
          </c:cat>
          <c:val>
            <c:numRef>
              <c:f>Hoja1!$G$410:$G$413</c:f>
              <c:numCache>
                <c:formatCode>General</c:formatCode>
                <c:ptCount val="4"/>
                <c:pt idx="0">
                  <c:v>660</c:v>
                </c:pt>
                <c:pt idx="1">
                  <c:v>876</c:v>
                </c:pt>
                <c:pt idx="2">
                  <c:v>1099</c:v>
                </c:pt>
                <c:pt idx="3">
                  <c:v>1365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es-EC" sz="1200"/>
          </a:pPr>
          <a:endParaRPr lang="es-EC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/>
              <a:t>Ingreso Familiar</a:t>
            </a:r>
          </a:p>
        </c:rich>
      </c:tx>
      <c:layout>
        <c:manualLayout>
          <c:xMode val="edge"/>
          <c:yMode val="edge"/>
          <c:x val="0.12527777777777777"/>
          <c:y val="4.3399643279992399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100273225935243"/>
          <c:y val="0.22127029767593184"/>
          <c:w val="0.87793533268257751"/>
          <c:h val="0.55945345009030967"/>
        </c:manualLayout>
      </c:layout>
      <c:bar3DChart>
        <c:barDir val="col"/>
        <c:grouping val="clustered"/>
        <c:ser>
          <c:idx val="0"/>
          <c:order val="0"/>
          <c:cat>
            <c:strRef>
              <c:f>DEPRECIACIÓN!$C$33:$C$36</c:f>
              <c:strCache>
                <c:ptCount val="4"/>
                <c:pt idx="0">
                  <c:v>300-500</c:v>
                </c:pt>
                <c:pt idx="1">
                  <c:v>501-700</c:v>
                </c:pt>
                <c:pt idx="2">
                  <c:v>701-900</c:v>
                </c:pt>
                <c:pt idx="3">
                  <c:v>900-mas</c:v>
                </c:pt>
              </c:strCache>
            </c:strRef>
          </c:cat>
          <c:val>
            <c:numRef>
              <c:f>DEPRECIACIÓN!$D$33:$D$36</c:f>
              <c:numCache>
                <c:formatCode>General</c:formatCode>
                <c:ptCount val="4"/>
                <c:pt idx="0">
                  <c:v>78</c:v>
                </c:pt>
                <c:pt idx="1">
                  <c:v>7.8</c:v>
                </c:pt>
                <c:pt idx="2">
                  <c:v>11.7</c:v>
                </c:pt>
                <c:pt idx="3">
                  <c:v>2.5</c:v>
                </c:pt>
              </c:numCache>
            </c:numRef>
          </c:val>
        </c:ser>
        <c:gapWidth val="75"/>
        <c:shape val="cylinder"/>
        <c:axId val="64801408"/>
        <c:axId val="64803200"/>
        <c:axId val="0"/>
      </c:bar3DChart>
      <c:catAx>
        <c:axId val="64801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/>
            </a:pPr>
            <a:endParaRPr lang="es-EC"/>
          </a:p>
        </c:txPr>
        <c:crossAx val="64803200"/>
        <c:crosses val="autoZero"/>
        <c:auto val="1"/>
        <c:lblAlgn val="ctr"/>
        <c:lblOffset val="100"/>
      </c:catAx>
      <c:valAx>
        <c:axId val="648032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4801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777652793400938"/>
          <c:y val="0.84487656434250069"/>
          <c:w val="0.18485510739728991"/>
          <c:h val="0.11647609266233025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 algn="ctr">
              <a:defRPr/>
            </a:pPr>
            <a:r>
              <a:rPr lang="es-EC" sz="1200" b="1" i="0" u="none" strike="noStrike" baseline="0"/>
              <a:t>Presupuesto familiar para disfrutar lugares de esparcimiento</a:t>
            </a:r>
            <a:endParaRPr lang="es-EC" sz="12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DEPRECIACIÓN!$D$57:$D$60</c:f>
              <c:strCache>
                <c:ptCount val="4"/>
                <c:pt idx="0">
                  <c:v>30-50</c:v>
                </c:pt>
                <c:pt idx="1">
                  <c:v>51-70</c:v>
                </c:pt>
                <c:pt idx="2">
                  <c:v>71-90</c:v>
                </c:pt>
                <c:pt idx="3">
                  <c:v>91 y mas...</c:v>
                </c:pt>
              </c:strCache>
            </c:strRef>
          </c:cat>
          <c:val>
            <c:numRef>
              <c:f>DEPRECIACIÓN!$E$57:$E$60</c:f>
              <c:numCache>
                <c:formatCode>General</c:formatCode>
                <c:ptCount val="4"/>
                <c:pt idx="0">
                  <c:v>72.5</c:v>
                </c:pt>
                <c:pt idx="1">
                  <c:v>15</c:v>
                </c:pt>
                <c:pt idx="2">
                  <c:v>2.5</c:v>
                </c:pt>
                <c:pt idx="3">
                  <c:v>10</c:v>
                </c:pt>
              </c:numCache>
            </c:numRef>
          </c:val>
        </c:ser>
        <c:gapWidth val="75"/>
        <c:shape val="cone"/>
        <c:axId val="64834560"/>
        <c:axId val="64914176"/>
        <c:axId val="0"/>
      </c:bar3DChart>
      <c:catAx>
        <c:axId val="64834560"/>
        <c:scaling>
          <c:orientation val="minMax"/>
        </c:scaling>
        <c:axPos val="b"/>
        <c:majorTickMark val="none"/>
        <c:tickLblPos val="nextTo"/>
        <c:crossAx val="64914176"/>
        <c:crosses val="autoZero"/>
        <c:auto val="1"/>
        <c:lblAlgn val="ctr"/>
        <c:lblOffset val="100"/>
      </c:catAx>
      <c:valAx>
        <c:axId val="649141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483456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dirty="0"/>
              <a:t>Membresía</a:t>
            </a:r>
            <a:endParaRPr lang="es-EC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DEPRECIACIÓN!$C$102:$C$103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DEPRECIACIÓN!$D$102:$D$103</c:f>
              <c:numCache>
                <c:formatCode>General</c:formatCode>
                <c:ptCount val="2"/>
                <c:pt idx="0">
                  <c:v>27.3</c:v>
                </c:pt>
                <c:pt idx="1">
                  <c:v>72.8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title>
      <c:tx>
        <c:rich>
          <a:bodyPr/>
          <a:lstStyle/>
          <a:p>
            <a:pPr>
              <a:defRPr lang="es-EC"/>
            </a:pPr>
            <a:r>
              <a:rPr lang="en-US">
                <a:solidFill>
                  <a:sysClr val="windowText" lastClr="000000"/>
                </a:solidFill>
              </a:rPr>
              <a:t>Deportes practicados</a:t>
            </a:r>
          </a:p>
        </c:rich>
      </c:tx>
      <c:layout>
        <c:manualLayout>
          <c:xMode val="edge"/>
          <c:yMode val="edge"/>
          <c:x val="0.16497724481687562"/>
          <c:y val="4.7629298136294095E-3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Hoja1!$J$408</c:f>
              <c:strCache>
                <c:ptCount val="1"/>
                <c:pt idx="0">
                  <c:v>Deportes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lang="es-EC" sz="1200" b="1" baseline="0">
                      <a:solidFill>
                        <a:schemeClr val="tx1"/>
                      </a:solidFill>
                    </a:defRPr>
                  </a:pPr>
                  <a:endParaRPr lang="es-EC"/>
                </a:p>
              </c:txPr>
            </c:dLbl>
            <c:txPr>
              <a:bodyPr/>
              <a:lstStyle/>
              <a:p>
                <a:pPr>
                  <a:defRPr lang="es-EC" sz="1200" b="1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Percent val="1"/>
            <c:showLeaderLines val="1"/>
          </c:dLbls>
          <c:cat>
            <c:strRef>
              <c:f>Hoja1!$I$409:$I$413</c:f>
              <c:strCache>
                <c:ptCount val="5"/>
                <c:pt idx="0">
                  <c:v>Futbol</c:v>
                </c:pt>
                <c:pt idx="1">
                  <c:v>Basquet</c:v>
                </c:pt>
                <c:pt idx="2">
                  <c:v>Tenis</c:v>
                </c:pt>
                <c:pt idx="3">
                  <c:v>Volley</c:v>
                </c:pt>
                <c:pt idx="4">
                  <c:v>Otros</c:v>
                </c:pt>
              </c:strCache>
            </c:strRef>
          </c:cat>
          <c:val>
            <c:numRef>
              <c:f>Hoja1!$J$409:$J$413</c:f>
              <c:numCache>
                <c:formatCode>General</c:formatCode>
                <c:ptCount val="5"/>
                <c:pt idx="0">
                  <c:v>280</c:v>
                </c:pt>
                <c:pt idx="1">
                  <c:v>70</c:v>
                </c:pt>
                <c:pt idx="2">
                  <c:v>20</c:v>
                </c:pt>
                <c:pt idx="3">
                  <c:v>10</c:v>
                </c:pt>
                <c:pt idx="4">
                  <c:v>50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964497675392958"/>
          <c:y val="0.36121049305101738"/>
          <c:w val="0.25742194929924789"/>
          <c:h val="0.3456617334279814"/>
        </c:manualLayout>
      </c:layout>
      <c:txPr>
        <a:bodyPr/>
        <a:lstStyle/>
        <a:p>
          <a:pPr>
            <a:defRPr lang="es-EC" sz="1400">
              <a:solidFill>
                <a:sysClr val="windowText" lastClr="000000"/>
              </a:solidFill>
            </a:defRPr>
          </a:pPr>
          <a:endParaRPr lang="es-EC"/>
        </a:p>
      </c:txPr>
    </c:legend>
    <c:plotVisOnly val="1"/>
  </c:chart>
  <c:spPr>
    <a:noFill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title>
      <c:tx>
        <c:rich>
          <a:bodyPr/>
          <a:lstStyle/>
          <a:p>
            <a:pPr>
              <a:defRPr/>
            </a:pPr>
            <a:r>
              <a:rPr lang="es-EC"/>
              <a:t>Alquiler canchas sintéticas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Val val="1"/>
          </c:dLbls>
          <c:cat>
            <c:strRef>
              <c:f>Hoja3!$B$3:$B$6</c:f>
              <c:strCache>
                <c:ptCount val="4"/>
                <c:pt idx="0">
                  <c:v>20-25</c:v>
                </c:pt>
                <c:pt idx="1">
                  <c:v>26-30</c:v>
                </c:pt>
                <c:pt idx="2">
                  <c:v>31-40</c:v>
                </c:pt>
                <c:pt idx="3">
                  <c:v>41-mas</c:v>
                </c:pt>
              </c:strCache>
            </c:strRef>
          </c:cat>
          <c:val>
            <c:numRef>
              <c:f>Hoja3!$C$3:$C$6</c:f>
              <c:numCache>
                <c:formatCode>General</c:formatCode>
                <c:ptCount val="4"/>
                <c:pt idx="0">
                  <c:v>70</c:v>
                </c:pt>
                <c:pt idx="1">
                  <c:v>17.5</c:v>
                </c:pt>
                <c:pt idx="2">
                  <c:v>7.5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axId val="65006976"/>
        <c:axId val="65426560"/>
      </c:barChart>
      <c:catAx>
        <c:axId val="650069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s-EC"/>
          </a:p>
        </c:txPr>
        <c:crossAx val="65426560"/>
        <c:crosses val="autoZero"/>
        <c:auto val="1"/>
        <c:lblAlgn val="ctr"/>
        <c:lblOffset val="100"/>
      </c:catAx>
      <c:valAx>
        <c:axId val="65426560"/>
        <c:scaling>
          <c:orientation val="minMax"/>
        </c:scaling>
        <c:delete val="1"/>
        <c:axPos val="b"/>
        <c:numFmt formatCode="General" sourceLinked="1"/>
        <c:tickLblPos val="none"/>
        <c:crossAx val="65006976"/>
        <c:crosses val="autoZero"/>
        <c:crossBetween val="between"/>
      </c:valAx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c:spPr>
    </c:plotArea>
    <c:legend>
      <c:legendPos val="t"/>
      <c:layout/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title>
      <c:tx>
        <c:rich>
          <a:bodyPr/>
          <a:lstStyle/>
          <a:p>
            <a:pPr>
              <a:defRPr lang="es-EC" sz="1400">
                <a:solidFill>
                  <a:sysClr val="windowText" lastClr="000000"/>
                </a:solidFill>
                <a:latin typeface="AR BONNIE" pitchFamily="2" charset="0"/>
              </a:defRPr>
            </a:pPr>
            <a:r>
              <a:rPr lang="en-US" sz="140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Días</a:t>
            </a:r>
            <a:r>
              <a:rPr lang="en-US" sz="1400" baseline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 </a:t>
            </a:r>
            <a:r>
              <a:rPr lang="en-US" sz="1400" baseline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para</a:t>
            </a:r>
            <a:r>
              <a:rPr lang="en-US" sz="1400" baseline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 </a:t>
            </a:r>
            <a:r>
              <a:rPr lang="en-US" sz="1400" baseline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realizar</a:t>
            </a:r>
            <a:r>
              <a:rPr lang="en-US" sz="1400" baseline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 </a:t>
            </a:r>
            <a:r>
              <a:rPr lang="en-US" sz="1400" baseline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actividades</a:t>
            </a:r>
            <a:r>
              <a:rPr lang="en-US" sz="1400" baseline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 de </a:t>
            </a:r>
            <a:r>
              <a:rPr lang="en-US" sz="1400" baseline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recreación</a:t>
            </a:r>
            <a:endParaRPr lang="en-US" sz="140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Hoja1!$Q$405</c:f>
              <c:strCache>
                <c:ptCount val="1"/>
                <c:pt idx="0">
                  <c:v>Frecuencia</c:v>
                </c:pt>
              </c:strCache>
            </c:strRef>
          </c:tx>
          <c:dLbls>
            <c:txPr>
              <a:bodyPr/>
              <a:lstStyle/>
              <a:p>
                <a:pPr>
                  <a:defRPr lang="es-EC">
                    <a:solidFill>
                      <a:sysClr val="windowText" lastClr="000000"/>
                    </a:solidFill>
                  </a:defRPr>
                </a:pPr>
                <a:endParaRPr lang="es-EC"/>
              </a:p>
            </c:txPr>
            <c:showPercent val="1"/>
            <c:showLeaderLines val="1"/>
          </c:dLbls>
          <c:cat>
            <c:strRef>
              <c:f>Hoja1!$P$406:$P$412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Sabado</c:v>
                </c:pt>
                <c:pt idx="6">
                  <c:v>Domingo</c:v>
                </c:pt>
              </c:strCache>
            </c:strRef>
          </c:cat>
          <c:val>
            <c:numRef>
              <c:f>Hoja1!$Q$406:$Q$412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0</c:v>
                </c:pt>
                <c:pt idx="3">
                  <c:v>10</c:v>
                </c:pt>
                <c:pt idx="4">
                  <c:v>21</c:v>
                </c:pt>
                <c:pt idx="5">
                  <c:v>370</c:v>
                </c:pt>
                <c:pt idx="6">
                  <c:v>389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</c:spPr>
    </c:plotArea>
    <c:legend>
      <c:legendPos val="r"/>
      <c:layout/>
      <c:txPr>
        <a:bodyPr/>
        <a:lstStyle/>
        <a:p>
          <a:pPr>
            <a:defRPr lang="es-EC">
              <a:solidFill>
                <a:sysClr val="windowText" lastClr="000000"/>
              </a:solidFill>
            </a:defRPr>
          </a:pPr>
          <a:endParaRPr lang="es-EC"/>
        </a:p>
      </c:txPr>
    </c:legend>
    <c:plotVisOnly val="1"/>
    <c:dispBlanksAs val="zero"/>
  </c:chart>
  <c:spPr>
    <a:noFill/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0FD78-7DDD-496B-833A-3797D69AF6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0C51B2-E2CC-4BB7-98B4-46CF0EC26199}">
      <dgm:prSet phldrT="[Texto]"/>
      <dgm:spPr/>
      <dgm:t>
        <a:bodyPr/>
        <a:lstStyle/>
        <a:p>
          <a:r>
            <a:rPr lang="es-EC"/>
            <a:t>Gerente General</a:t>
          </a:r>
        </a:p>
      </dgm:t>
    </dgm:pt>
    <dgm:pt modelId="{13386DEE-6A09-42B5-AB35-CB8008FBBBC7}" type="parTrans" cxnId="{475EE347-4269-467B-A63E-870F7FDA41F7}">
      <dgm:prSet/>
      <dgm:spPr/>
      <dgm:t>
        <a:bodyPr/>
        <a:lstStyle/>
        <a:p>
          <a:endParaRPr lang="es-EC"/>
        </a:p>
      </dgm:t>
    </dgm:pt>
    <dgm:pt modelId="{83D3DA7B-6322-4EE9-87F8-E0B2D7633E62}" type="sibTrans" cxnId="{475EE347-4269-467B-A63E-870F7FDA41F7}">
      <dgm:prSet/>
      <dgm:spPr/>
      <dgm:t>
        <a:bodyPr/>
        <a:lstStyle/>
        <a:p>
          <a:endParaRPr lang="es-EC"/>
        </a:p>
      </dgm:t>
    </dgm:pt>
    <dgm:pt modelId="{87C784E5-2B7F-41CE-ABA8-140F669B0787}">
      <dgm:prSet phldrT="[Texto]"/>
      <dgm:spPr/>
      <dgm:t>
        <a:bodyPr/>
        <a:lstStyle/>
        <a:p>
          <a:r>
            <a:rPr lang="es-EC"/>
            <a:t>Administrador Financiero</a:t>
          </a:r>
        </a:p>
      </dgm:t>
    </dgm:pt>
    <dgm:pt modelId="{ED590A9E-EE75-466F-99D0-6F68E330C4F9}" type="parTrans" cxnId="{E42767F2-E601-4F8B-B184-62882426F48E}">
      <dgm:prSet/>
      <dgm:spPr/>
      <dgm:t>
        <a:bodyPr/>
        <a:lstStyle/>
        <a:p>
          <a:endParaRPr lang="es-EC"/>
        </a:p>
      </dgm:t>
    </dgm:pt>
    <dgm:pt modelId="{4D5B938E-2969-47C9-A14F-C46805E7AF21}" type="sibTrans" cxnId="{E42767F2-E601-4F8B-B184-62882426F48E}">
      <dgm:prSet/>
      <dgm:spPr/>
      <dgm:t>
        <a:bodyPr/>
        <a:lstStyle/>
        <a:p>
          <a:endParaRPr lang="es-EC"/>
        </a:p>
      </dgm:t>
    </dgm:pt>
    <dgm:pt modelId="{B54A0B0F-CB65-4A11-8F61-77A589AA5F7E}">
      <dgm:prSet phldrT="[Texto]"/>
      <dgm:spPr/>
      <dgm:t>
        <a:bodyPr/>
        <a:lstStyle/>
        <a:p>
          <a:r>
            <a:rPr lang="es-EC"/>
            <a:t>Jefe de Mantenimiento</a:t>
          </a:r>
        </a:p>
      </dgm:t>
    </dgm:pt>
    <dgm:pt modelId="{678B6733-EFA2-4C1E-BBEA-1E8AFF79E20D}" type="parTrans" cxnId="{DF487C94-9B46-4224-93BC-1F7D8E346ABA}">
      <dgm:prSet/>
      <dgm:spPr/>
      <dgm:t>
        <a:bodyPr/>
        <a:lstStyle/>
        <a:p>
          <a:endParaRPr lang="es-EC"/>
        </a:p>
      </dgm:t>
    </dgm:pt>
    <dgm:pt modelId="{82E57ED0-2B44-4B97-ACA8-556CD97C8586}" type="sibTrans" cxnId="{DF487C94-9B46-4224-93BC-1F7D8E346ABA}">
      <dgm:prSet/>
      <dgm:spPr/>
      <dgm:t>
        <a:bodyPr/>
        <a:lstStyle/>
        <a:p>
          <a:endParaRPr lang="es-EC"/>
        </a:p>
      </dgm:t>
    </dgm:pt>
    <dgm:pt modelId="{795C8775-61D3-40D3-B4C2-B3001B1A46BE}">
      <dgm:prSet phldrT="[Texto]"/>
      <dgm:spPr/>
      <dgm:t>
        <a:bodyPr/>
        <a:lstStyle/>
        <a:p>
          <a:r>
            <a:rPr lang="es-EC"/>
            <a:t>Personal de Seguridad (2)</a:t>
          </a:r>
        </a:p>
      </dgm:t>
    </dgm:pt>
    <dgm:pt modelId="{A227C10A-C39F-4CCC-82FD-F8EAA768D3FE}" type="parTrans" cxnId="{685CC4B2-E339-408E-A2D5-C3EC8471264A}">
      <dgm:prSet/>
      <dgm:spPr/>
      <dgm:t>
        <a:bodyPr/>
        <a:lstStyle/>
        <a:p>
          <a:endParaRPr lang="es-EC"/>
        </a:p>
      </dgm:t>
    </dgm:pt>
    <dgm:pt modelId="{9B1DCB2C-A0A3-4F09-B5F5-4DA13D4FAD80}" type="sibTrans" cxnId="{685CC4B2-E339-408E-A2D5-C3EC8471264A}">
      <dgm:prSet/>
      <dgm:spPr/>
      <dgm:t>
        <a:bodyPr/>
        <a:lstStyle/>
        <a:p>
          <a:endParaRPr lang="es-EC"/>
        </a:p>
      </dgm:t>
    </dgm:pt>
    <dgm:pt modelId="{9687EFFB-8C54-4D93-9520-ED51BCDE584D}">
      <dgm:prSet phldrT="[Texto]"/>
      <dgm:spPr/>
      <dgm:t>
        <a:bodyPr/>
        <a:lstStyle/>
        <a:p>
          <a:r>
            <a:rPr lang="es-EC"/>
            <a:t>Conserjes (2)</a:t>
          </a:r>
        </a:p>
      </dgm:t>
    </dgm:pt>
    <dgm:pt modelId="{73B58967-6824-4059-A5E6-6685469F22D4}" type="parTrans" cxnId="{78F9CA47-D16A-4666-9FD9-8167B8F85D4E}">
      <dgm:prSet/>
      <dgm:spPr/>
      <dgm:t>
        <a:bodyPr/>
        <a:lstStyle/>
        <a:p>
          <a:endParaRPr lang="es-EC"/>
        </a:p>
      </dgm:t>
    </dgm:pt>
    <dgm:pt modelId="{03F6794E-C615-4027-B547-DBD5D9B32873}" type="sibTrans" cxnId="{78F9CA47-D16A-4666-9FD9-8167B8F85D4E}">
      <dgm:prSet/>
      <dgm:spPr/>
      <dgm:t>
        <a:bodyPr/>
        <a:lstStyle/>
        <a:p>
          <a:endParaRPr lang="es-EC"/>
        </a:p>
      </dgm:t>
    </dgm:pt>
    <dgm:pt modelId="{C3AC0303-9EAD-4D75-91CD-AD56EB463B88}">
      <dgm:prSet phldrT="[Texto]"/>
      <dgm:spPr/>
      <dgm:t>
        <a:bodyPr/>
        <a:lstStyle/>
        <a:p>
          <a:r>
            <a:rPr lang="es-EC"/>
            <a:t>Persnal Asistencia al cliente (2) </a:t>
          </a:r>
        </a:p>
      </dgm:t>
    </dgm:pt>
    <dgm:pt modelId="{065206B2-EEE4-42ED-80AD-794E2D61BF65}" type="parTrans" cxnId="{3A516539-6476-4CE4-A43B-8DAEEA2FB35F}">
      <dgm:prSet/>
      <dgm:spPr/>
      <dgm:t>
        <a:bodyPr/>
        <a:lstStyle/>
        <a:p>
          <a:endParaRPr lang="es-EC"/>
        </a:p>
      </dgm:t>
    </dgm:pt>
    <dgm:pt modelId="{0BFEDFCB-5375-4DB7-A91B-12B9C8692FFF}" type="sibTrans" cxnId="{3A516539-6476-4CE4-A43B-8DAEEA2FB35F}">
      <dgm:prSet/>
      <dgm:spPr/>
      <dgm:t>
        <a:bodyPr/>
        <a:lstStyle/>
        <a:p>
          <a:endParaRPr lang="es-EC"/>
        </a:p>
      </dgm:t>
    </dgm:pt>
    <dgm:pt modelId="{BBF357FC-3BB8-4EC4-817B-D57F9B3A50BA}">
      <dgm:prSet/>
      <dgm:spPr/>
      <dgm:t>
        <a:bodyPr/>
        <a:lstStyle/>
        <a:p>
          <a:r>
            <a:rPr lang="es-EC"/>
            <a:t>Cajeras (2)</a:t>
          </a:r>
        </a:p>
      </dgm:t>
    </dgm:pt>
    <dgm:pt modelId="{726F5F1C-6F21-4C52-A765-325E83EFDB6A}" type="parTrans" cxnId="{888F8EF0-D52F-435B-84A0-76CF8A0C7DA3}">
      <dgm:prSet/>
      <dgm:spPr/>
      <dgm:t>
        <a:bodyPr/>
        <a:lstStyle/>
        <a:p>
          <a:endParaRPr lang="es-EC"/>
        </a:p>
      </dgm:t>
    </dgm:pt>
    <dgm:pt modelId="{F1AEEF82-C83E-4009-8138-D330D3FEAEF6}" type="sibTrans" cxnId="{888F8EF0-D52F-435B-84A0-76CF8A0C7DA3}">
      <dgm:prSet/>
      <dgm:spPr/>
      <dgm:t>
        <a:bodyPr/>
        <a:lstStyle/>
        <a:p>
          <a:endParaRPr lang="es-EC"/>
        </a:p>
      </dgm:t>
    </dgm:pt>
    <dgm:pt modelId="{528B6C96-F9DF-4620-8534-F5574FE01D77}">
      <dgm:prSet phldrT="[Texto]"/>
      <dgm:spPr/>
      <dgm:t>
        <a:bodyPr/>
        <a:lstStyle/>
        <a:p>
          <a:r>
            <a:rPr lang="es-EC"/>
            <a:t>Auxiliar Contable</a:t>
          </a:r>
        </a:p>
      </dgm:t>
    </dgm:pt>
    <dgm:pt modelId="{DB4EEA65-DDB6-44B7-98BB-55DAD9679404}" type="parTrans" cxnId="{5E79A46C-2E69-4496-AAA9-B7E6B0EEF832}">
      <dgm:prSet/>
      <dgm:spPr/>
      <dgm:t>
        <a:bodyPr/>
        <a:lstStyle/>
        <a:p>
          <a:endParaRPr lang="es-EC"/>
        </a:p>
      </dgm:t>
    </dgm:pt>
    <dgm:pt modelId="{EC4145B8-7CC0-4D5D-9AC1-B9F4A6430658}" type="sibTrans" cxnId="{5E79A46C-2E69-4496-AAA9-B7E6B0EEF832}">
      <dgm:prSet/>
      <dgm:spPr/>
      <dgm:t>
        <a:bodyPr/>
        <a:lstStyle/>
        <a:p>
          <a:endParaRPr lang="es-EC"/>
        </a:p>
      </dgm:t>
    </dgm:pt>
    <dgm:pt modelId="{C56A8AE1-D27B-4F0A-A3D8-4AACA871EE73}">
      <dgm:prSet phldrT="[Texto]"/>
      <dgm:spPr/>
      <dgm:t>
        <a:bodyPr/>
        <a:lstStyle/>
        <a:p>
          <a:r>
            <a:rPr lang="es-EC"/>
            <a:t>Asistente Administrativa</a:t>
          </a:r>
        </a:p>
      </dgm:t>
    </dgm:pt>
    <dgm:pt modelId="{CEF6EE45-2B47-4765-A68A-A4A06647CBFB}" type="sibTrans" cxnId="{37BBBDB8-FA0F-4BD6-84C9-F0B4CD11B577}">
      <dgm:prSet/>
      <dgm:spPr/>
      <dgm:t>
        <a:bodyPr/>
        <a:lstStyle/>
        <a:p>
          <a:endParaRPr lang="es-EC"/>
        </a:p>
      </dgm:t>
    </dgm:pt>
    <dgm:pt modelId="{06A027C4-B48D-4CEB-B945-F8AA9826DBA4}" type="parTrans" cxnId="{37BBBDB8-FA0F-4BD6-84C9-F0B4CD11B577}">
      <dgm:prSet/>
      <dgm:spPr/>
      <dgm:t>
        <a:bodyPr/>
        <a:lstStyle/>
        <a:p>
          <a:endParaRPr lang="es-EC"/>
        </a:p>
      </dgm:t>
    </dgm:pt>
    <dgm:pt modelId="{A6F21ECF-E7D9-4128-AF3A-234950BB9171}" type="pres">
      <dgm:prSet presAssocID="{FF90FD78-7DDD-496B-833A-3797D69AF6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1A66B27-4D32-4FCB-A40E-14A54B7A6FED}" type="pres">
      <dgm:prSet presAssocID="{870C51B2-E2CC-4BB7-98B4-46CF0EC26199}" presName="hierRoot1" presStyleCnt="0"/>
      <dgm:spPr/>
    </dgm:pt>
    <dgm:pt modelId="{0FB0EEAF-EA86-4D2A-BEE8-A1AEE82FAA70}" type="pres">
      <dgm:prSet presAssocID="{870C51B2-E2CC-4BB7-98B4-46CF0EC26199}" presName="composite" presStyleCnt="0"/>
      <dgm:spPr/>
    </dgm:pt>
    <dgm:pt modelId="{5028AD54-9308-404F-AACF-312CC0352F89}" type="pres">
      <dgm:prSet presAssocID="{870C51B2-E2CC-4BB7-98B4-46CF0EC26199}" presName="background" presStyleLbl="node0" presStyleIdx="0" presStyleCnt="1"/>
      <dgm:spPr/>
    </dgm:pt>
    <dgm:pt modelId="{C288827D-345C-4390-A424-E152410571CA}" type="pres">
      <dgm:prSet presAssocID="{870C51B2-E2CC-4BB7-98B4-46CF0EC2619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EED52D-841A-41CB-B68D-78040044BF35}" type="pres">
      <dgm:prSet presAssocID="{870C51B2-E2CC-4BB7-98B4-46CF0EC26199}" presName="hierChild2" presStyleCnt="0"/>
      <dgm:spPr/>
    </dgm:pt>
    <dgm:pt modelId="{86FE8813-8929-4759-B615-F7C76E93931A}" type="pres">
      <dgm:prSet presAssocID="{ED590A9E-EE75-466F-99D0-6F68E330C4F9}" presName="Name10" presStyleLbl="parChTrans1D2" presStyleIdx="0" presStyleCnt="1"/>
      <dgm:spPr/>
      <dgm:t>
        <a:bodyPr/>
        <a:lstStyle/>
        <a:p>
          <a:endParaRPr lang="es-EC"/>
        </a:p>
      </dgm:t>
    </dgm:pt>
    <dgm:pt modelId="{47EF5ABF-A59B-42B7-8547-75CD0AC599BF}" type="pres">
      <dgm:prSet presAssocID="{87C784E5-2B7F-41CE-ABA8-140F669B0787}" presName="hierRoot2" presStyleCnt="0"/>
      <dgm:spPr/>
    </dgm:pt>
    <dgm:pt modelId="{6D4EBE7F-7273-4308-AC53-3654CAF19C02}" type="pres">
      <dgm:prSet presAssocID="{87C784E5-2B7F-41CE-ABA8-140F669B0787}" presName="composite2" presStyleCnt="0"/>
      <dgm:spPr/>
    </dgm:pt>
    <dgm:pt modelId="{4CA7DB72-369B-4D03-ADDA-5920AE78D56B}" type="pres">
      <dgm:prSet presAssocID="{87C784E5-2B7F-41CE-ABA8-140F669B0787}" presName="background2" presStyleLbl="node2" presStyleIdx="0" presStyleCnt="1"/>
      <dgm:spPr/>
    </dgm:pt>
    <dgm:pt modelId="{EE9A4853-CE9C-4BA8-8D74-4CDC090E7C58}" type="pres">
      <dgm:prSet presAssocID="{87C784E5-2B7F-41CE-ABA8-140F669B078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D71D51-3E1C-4E5D-B2B3-E6145ECFCDD0}" type="pres">
      <dgm:prSet presAssocID="{87C784E5-2B7F-41CE-ABA8-140F669B0787}" presName="hierChild3" presStyleCnt="0"/>
      <dgm:spPr/>
    </dgm:pt>
    <dgm:pt modelId="{BBC264D2-C1DA-4B4C-9C35-F56C194F5EF7}" type="pres">
      <dgm:prSet presAssocID="{678B6733-EFA2-4C1E-BBEA-1E8AFF79E20D}" presName="Name17" presStyleLbl="parChTrans1D3" presStyleIdx="0" presStyleCnt="3"/>
      <dgm:spPr/>
      <dgm:t>
        <a:bodyPr/>
        <a:lstStyle/>
        <a:p>
          <a:endParaRPr lang="es-EC"/>
        </a:p>
      </dgm:t>
    </dgm:pt>
    <dgm:pt modelId="{7CDEEEFB-D081-4F2F-8338-E0E7096FC0A5}" type="pres">
      <dgm:prSet presAssocID="{B54A0B0F-CB65-4A11-8F61-77A589AA5F7E}" presName="hierRoot3" presStyleCnt="0"/>
      <dgm:spPr/>
    </dgm:pt>
    <dgm:pt modelId="{5432AD1E-A057-40CF-83B6-80D0774F81F9}" type="pres">
      <dgm:prSet presAssocID="{B54A0B0F-CB65-4A11-8F61-77A589AA5F7E}" presName="composite3" presStyleCnt="0"/>
      <dgm:spPr/>
    </dgm:pt>
    <dgm:pt modelId="{5D5B4D7D-3974-45AB-82B3-A1BE1905767F}" type="pres">
      <dgm:prSet presAssocID="{B54A0B0F-CB65-4A11-8F61-77A589AA5F7E}" presName="background3" presStyleLbl="node3" presStyleIdx="0" presStyleCnt="3"/>
      <dgm:spPr/>
    </dgm:pt>
    <dgm:pt modelId="{F7E5520C-A3E7-47EA-942C-EFE3B706509B}" type="pres">
      <dgm:prSet presAssocID="{B54A0B0F-CB65-4A11-8F61-77A589AA5F7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53E26B-9079-45D3-896B-E4B9220D707F}" type="pres">
      <dgm:prSet presAssocID="{B54A0B0F-CB65-4A11-8F61-77A589AA5F7E}" presName="hierChild4" presStyleCnt="0"/>
      <dgm:spPr/>
    </dgm:pt>
    <dgm:pt modelId="{A88B08D8-2ED6-4858-B3E8-1846031FAA41}" type="pres">
      <dgm:prSet presAssocID="{73B58967-6824-4059-A5E6-6685469F22D4}" presName="Name23" presStyleLbl="parChTrans1D4" presStyleIdx="0" presStyleCnt="4"/>
      <dgm:spPr/>
      <dgm:t>
        <a:bodyPr/>
        <a:lstStyle/>
        <a:p>
          <a:endParaRPr lang="es-EC"/>
        </a:p>
      </dgm:t>
    </dgm:pt>
    <dgm:pt modelId="{F99ED7ED-F8E0-4A2C-B32E-566408E91093}" type="pres">
      <dgm:prSet presAssocID="{9687EFFB-8C54-4D93-9520-ED51BCDE584D}" presName="hierRoot4" presStyleCnt="0"/>
      <dgm:spPr/>
    </dgm:pt>
    <dgm:pt modelId="{398A7EF3-D946-4F90-98B1-44171B684FD1}" type="pres">
      <dgm:prSet presAssocID="{9687EFFB-8C54-4D93-9520-ED51BCDE584D}" presName="composite4" presStyleCnt="0"/>
      <dgm:spPr/>
    </dgm:pt>
    <dgm:pt modelId="{2409884A-DC38-4D90-8076-53401ADB400F}" type="pres">
      <dgm:prSet presAssocID="{9687EFFB-8C54-4D93-9520-ED51BCDE584D}" presName="background4" presStyleLbl="node4" presStyleIdx="0" presStyleCnt="4"/>
      <dgm:spPr/>
    </dgm:pt>
    <dgm:pt modelId="{75BBBA4B-5BD6-4630-AA18-1650B5FEDEFD}" type="pres">
      <dgm:prSet presAssocID="{9687EFFB-8C54-4D93-9520-ED51BCDE584D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13D420-F111-46E6-8ABE-BD26A633712D}" type="pres">
      <dgm:prSet presAssocID="{9687EFFB-8C54-4D93-9520-ED51BCDE584D}" presName="hierChild5" presStyleCnt="0"/>
      <dgm:spPr/>
    </dgm:pt>
    <dgm:pt modelId="{ECC4BA6E-A85C-46EF-99D8-3DE51C845A69}" type="pres">
      <dgm:prSet presAssocID="{A227C10A-C39F-4CCC-82FD-F8EAA768D3FE}" presName="Name23" presStyleLbl="parChTrans1D4" presStyleIdx="1" presStyleCnt="4"/>
      <dgm:spPr/>
      <dgm:t>
        <a:bodyPr/>
        <a:lstStyle/>
        <a:p>
          <a:endParaRPr lang="es-EC"/>
        </a:p>
      </dgm:t>
    </dgm:pt>
    <dgm:pt modelId="{2D3BFEBE-6973-462B-9559-321E3E1DC546}" type="pres">
      <dgm:prSet presAssocID="{795C8775-61D3-40D3-B4C2-B3001B1A46BE}" presName="hierRoot4" presStyleCnt="0"/>
      <dgm:spPr/>
    </dgm:pt>
    <dgm:pt modelId="{3C1B4229-1EBC-4EE2-9FEE-25244BF5C59F}" type="pres">
      <dgm:prSet presAssocID="{795C8775-61D3-40D3-B4C2-B3001B1A46BE}" presName="composite4" presStyleCnt="0"/>
      <dgm:spPr/>
    </dgm:pt>
    <dgm:pt modelId="{98B9045B-25CD-4C4C-B21C-782C4A5D1F64}" type="pres">
      <dgm:prSet presAssocID="{795C8775-61D3-40D3-B4C2-B3001B1A46BE}" presName="background4" presStyleLbl="node4" presStyleIdx="1" presStyleCnt="4"/>
      <dgm:spPr/>
    </dgm:pt>
    <dgm:pt modelId="{4A5FE8A6-180F-4305-A296-97CEDBB89AE5}" type="pres">
      <dgm:prSet presAssocID="{795C8775-61D3-40D3-B4C2-B3001B1A46B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C7CFDF-12C6-4DDD-A138-DD3172D79922}" type="pres">
      <dgm:prSet presAssocID="{795C8775-61D3-40D3-B4C2-B3001B1A46BE}" presName="hierChild5" presStyleCnt="0"/>
      <dgm:spPr/>
    </dgm:pt>
    <dgm:pt modelId="{210FF5A9-C2E3-44B1-90FF-B3CEFFDDDE0C}" type="pres">
      <dgm:prSet presAssocID="{06A027C4-B48D-4CEB-B945-F8AA9826DBA4}" presName="Name17" presStyleLbl="parChTrans1D3" presStyleIdx="1" presStyleCnt="3"/>
      <dgm:spPr/>
      <dgm:t>
        <a:bodyPr/>
        <a:lstStyle/>
        <a:p>
          <a:endParaRPr lang="es-EC"/>
        </a:p>
      </dgm:t>
    </dgm:pt>
    <dgm:pt modelId="{E42D2A6C-1381-4D5A-AC02-070E10207225}" type="pres">
      <dgm:prSet presAssocID="{C56A8AE1-D27B-4F0A-A3D8-4AACA871EE73}" presName="hierRoot3" presStyleCnt="0"/>
      <dgm:spPr/>
    </dgm:pt>
    <dgm:pt modelId="{A2CA2A61-BFAD-41AE-8B41-18DE9D1BC444}" type="pres">
      <dgm:prSet presAssocID="{C56A8AE1-D27B-4F0A-A3D8-4AACA871EE73}" presName="composite3" presStyleCnt="0"/>
      <dgm:spPr/>
    </dgm:pt>
    <dgm:pt modelId="{C2F759B2-CED3-4139-8C27-1D1D5479A99F}" type="pres">
      <dgm:prSet presAssocID="{C56A8AE1-D27B-4F0A-A3D8-4AACA871EE73}" presName="background3" presStyleLbl="node3" presStyleIdx="1" presStyleCnt="3"/>
      <dgm:spPr/>
    </dgm:pt>
    <dgm:pt modelId="{7D534E64-2AB4-4319-BF8A-C2F0D3501DAB}" type="pres">
      <dgm:prSet presAssocID="{C56A8AE1-D27B-4F0A-A3D8-4AACA871EE7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01CE4A-2131-4CB2-96F3-2581208DC037}" type="pres">
      <dgm:prSet presAssocID="{C56A8AE1-D27B-4F0A-A3D8-4AACA871EE73}" presName="hierChild4" presStyleCnt="0"/>
      <dgm:spPr/>
    </dgm:pt>
    <dgm:pt modelId="{DBB208F0-DF80-4EC8-B2D9-2AD8C11B0EE9}" type="pres">
      <dgm:prSet presAssocID="{DB4EEA65-DDB6-44B7-98BB-55DAD9679404}" presName="Name17" presStyleLbl="parChTrans1D3" presStyleIdx="2" presStyleCnt="3"/>
      <dgm:spPr/>
      <dgm:t>
        <a:bodyPr/>
        <a:lstStyle/>
        <a:p>
          <a:endParaRPr lang="es-EC"/>
        </a:p>
      </dgm:t>
    </dgm:pt>
    <dgm:pt modelId="{765915BE-4356-4169-9AC9-52206444A6A0}" type="pres">
      <dgm:prSet presAssocID="{528B6C96-F9DF-4620-8534-F5574FE01D77}" presName="hierRoot3" presStyleCnt="0"/>
      <dgm:spPr/>
    </dgm:pt>
    <dgm:pt modelId="{697EF27D-06D3-4770-8308-558E4E9724E2}" type="pres">
      <dgm:prSet presAssocID="{528B6C96-F9DF-4620-8534-F5574FE01D77}" presName="composite3" presStyleCnt="0"/>
      <dgm:spPr/>
    </dgm:pt>
    <dgm:pt modelId="{9B381685-DE4B-4D60-83FD-917F791D01D2}" type="pres">
      <dgm:prSet presAssocID="{528B6C96-F9DF-4620-8534-F5574FE01D77}" presName="background3" presStyleLbl="node3" presStyleIdx="2" presStyleCnt="3"/>
      <dgm:spPr/>
    </dgm:pt>
    <dgm:pt modelId="{50E1EAAE-1BFD-4F73-AE48-8FF8DBE36526}" type="pres">
      <dgm:prSet presAssocID="{528B6C96-F9DF-4620-8534-F5574FE01D7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1E0D73-9D1F-4ECF-949B-80837604CC14}" type="pres">
      <dgm:prSet presAssocID="{528B6C96-F9DF-4620-8534-F5574FE01D77}" presName="hierChild4" presStyleCnt="0"/>
      <dgm:spPr/>
    </dgm:pt>
    <dgm:pt modelId="{C71FB28B-6A23-4DB1-9853-F08754D0B2B6}" type="pres">
      <dgm:prSet presAssocID="{065206B2-EEE4-42ED-80AD-794E2D61BF65}" presName="Name23" presStyleLbl="parChTrans1D4" presStyleIdx="2" presStyleCnt="4"/>
      <dgm:spPr/>
      <dgm:t>
        <a:bodyPr/>
        <a:lstStyle/>
        <a:p>
          <a:endParaRPr lang="es-EC"/>
        </a:p>
      </dgm:t>
    </dgm:pt>
    <dgm:pt modelId="{95694791-CBBE-4287-979A-696D7990259F}" type="pres">
      <dgm:prSet presAssocID="{C3AC0303-9EAD-4D75-91CD-AD56EB463B88}" presName="hierRoot4" presStyleCnt="0"/>
      <dgm:spPr/>
    </dgm:pt>
    <dgm:pt modelId="{A60EB057-6E06-4339-B3D0-7F08FFE29E63}" type="pres">
      <dgm:prSet presAssocID="{C3AC0303-9EAD-4D75-91CD-AD56EB463B88}" presName="composite4" presStyleCnt="0"/>
      <dgm:spPr/>
    </dgm:pt>
    <dgm:pt modelId="{5D9BF585-71B7-451F-BEE9-C244876F0F53}" type="pres">
      <dgm:prSet presAssocID="{C3AC0303-9EAD-4D75-91CD-AD56EB463B88}" presName="background4" presStyleLbl="node4" presStyleIdx="2" presStyleCnt="4"/>
      <dgm:spPr/>
    </dgm:pt>
    <dgm:pt modelId="{59A9D816-BD8A-4196-B538-EA3EDFB3BBA7}" type="pres">
      <dgm:prSet presAssocID="{C3AC0303-9EAD-4D75-91CD-AD56EB463B88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995DC0-6588-4369-8E8A-9F65B5DC10B8}" type="pres">
      <dgm:prSet presAssocID="{C3AC0303-9EAD-4D75-91CD-AD56EB463B88}" presName="hierChild5" presStyleCnt="0"/>
      <dgm:spPr/>
    </dgm:pt>
    <dgm:pt modelId="{161E4B25-0E09-4D05-A01D-72D6FFD87BB5}" type="pres">
      <dgm:prSet presAssocID="{726F5F1C-6F21-4C52-A765-325E83EFDB6A}" presName="Name23" presStyleLbl="parChTrans1D4" presStyleIdx="3" presStyleCnt="4"/>
      <dgm:spPr/>
      <dgm:t>
        <a:bodyPr/>
        <a:lstStyle/>
        <a:p>
          <a:endParaRPr lang="es-EC"/>
        </a:p>
      </dgm:t>
    </dgm:pt>
    <dgm:pt modelId="{D39B855D-D386-4F67-A5CD-DA763F4299C4}" type="pres">
      <dgm:prSet presAssocID="{BBF357FC-3BB8-4EC4-817B-D57F9B3A50BA}" presName="hierRoot4" presStyleCnt="0"/>
      <dgm:spPr/>
    </dgm:pt>
    <dgm:pt modelId="{82AEE62D-2BF8-4712-BEB4-B9F474144E14}" type="pres">
      <dgm:prSet presAssocID="{BBF357FC-3BB8-4EC4-817B-D57F9B3A50BA}" presName="composite4" presStyleCnt="0"/>
      <dgm:spPr/>
    </dgm:pt>
    <dgm:pt modelId="{519E6D6D-1A10-4657-AF9A-1607B0956A43}" type="pres">
      <dgm:prSet presAssocID="{BBF357FC-3BB8-4EC4-817B-D57F9B3A50BA}" presName="background4" presStyleLbl="node4" presStyleIdx="3" presStyleCnt="4"/>
      <dgm:spPr/>
    </dgm:pt>
    <dgm:pt modelId="{66F681B2-D063-4E8A-859B-D766D727ABA8}" type="pres">
      <dgm:prSet presAssocID="{BBF357FC-3BB8-4EC4-817B-D57F9B3A50BA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12066C-DC2D-4F6F-92B6-CD396AA5968A}" type="pres">
      <dgm:prSet presAssocID="{BBF357FC-3BB8-4EC4-817B-D57F9B3A50BA}" presName="hierChild5" presStyleCnt="0"/>
      <dgm:spPr/>
    </dgm:pt>
  </dgm:ptLst>
  <dgm:cxnLst>
    <dgm:cxn modelId="{78F9CA47-D16A-4666-9FD9-8167B8F85D4E}" srcId="{B54A0B0F-CB65-4A11-8F61-77A589AA5F7E}" destId="{9687EFFB-8C54-4D93-9520-ED51BCDE584D}" srcOrd="0" destOrd="0" parTransId="{73B58967-6824-4059-A5E6-6685469F22D4}" sibTransId="{03F6794E-C615-4027-B547-DBD5D9B32873}"/>
    <dgm:cxn modelId="{5E79A46C-2E69-4496-AAA9-B7E6B0EEF832}" srcId="{87C784E5-2B7F-41CE-ABA8-140F669B0787}" destId="{528B6C96-F9DF-4620-8534-F5574FE01D77}" srcOrd="2" destOrd="0" parTransId="{DB4EEA65-DDB6-44B7-98BB-55DAD9679404}" sibTransId="{EC4145B8-7CC0-4D5D-9AC1-B9F4A6430658}"/>
    <dgm:cxn modelId="{7CB5105B-91C4-40C9-8A8C-E33B501737C2}" type="presOf" srcId="{870C51B2-E2CC-4BB7-98B4-46CF0EC26199}" destId="{C288827D-345C-4390-A424-E152410571CA}" srcOrd="0" destOrd="0" presId="urn:microsoft.com/office/officeart/2005/8/layout/hierarchy1"/>
    <dgm:cxn modelId="{899F9013-6B86-4878-92A3-CE7B402B50DC}" type="presOf" srcId="{87C784E5-2B7F-41CE-ABA8-140F669B0787}" destId="{EE9A4853-CE9C-4BA8-8D74-4CDC090E7C58}" srcOrd="0" destOrd="0" presId="urn:microsoft.com/office/officeart/2005/8/layout/hierarchy1"/>
    <dgm:cxn modelId="{DF487C94-9B46-4224-93BC-1F7D8E346ABA}" srcId="{87C784E5-2B7F-41CE-ABA8-140F669B0787}" destId="{B54A0B0F-CB65-4A11-8F61-77A589AA5F7E}" srcOrd="0" destOrd="0" parTransId="{678B6733-EFA2-4C1E-BBEA-1E8AFF79E20D}" sibTransId="{82E57ED0-2B44-4B97-ACA8-556CD97C8586}"/>
    <dgm:cxn modelId="{8A0A7FC7-9882-40F7-BE2B-DFB100508445}" type="presOf" srcId="{726F5F1C-6F21-4C52-A765-325E83EFDB6A}" destId="{161E4B25-0E09-4D05-A01D-72D6FFD87BB5}" srcOrd="0" destOrd="0" presId="urn:microsoft.com/office/officeart/2005/8/layout/hierarchy1"/>
    <dgm:cxn modelId="{2DDE612B-0E71-4016-A889-1539286A940E}" type="presOf" srcId="{C3AC0303-9EAD-4D75-91CD-AD56EB463B88}" destId="{59A9D816-BD8A-4196-B538-EA3EDFB3BBA7}" srcOrd="0" destOrd="0" presId="urn:microsoft.com/office/officeart/2005/8/layout/hierarchy1"/>
    <dgm:cxn modelId="{5E7F3196-12FA-4EDA-8BF2-820C3253A82C}" type="presOf" srcId="{ED590A9E-EE75-466F-99D0-6F68E330C4F9}" destId="{86FE8813-8929-4759-B615-F7C76E93931A}" srcOrd="0" destOrd="0" presId="urn:microsoft.com/office/officeart/2005/8/layout/hierarchy1"/>
    <dgm:cxn modelId="{685CC4B2-E339-408E-A2D5-C3EC8471264A}" srcId="{B54A0B0F-CB65-4A11-8F61-77A589AA5F7E}" destId="{795C8775-61D3-40D3-B4C2-B3001B1A46BE}" srcOrd="1" destOrd="0" parTransId="{A227C10A-C39F-4CCC-82FD-F8EAA768D3FE}" sibTransId="{9B1DCB2C-A0A3-4F09-B5F5-4DA13D4FAD80}"/>
    <dgm:cxn modelId="{A693C448-1210-450C-9F8E-863570D04958}" type="presOf" srcId="{06A027C4-B48D-4CEB-B945-F8AA9826DBA4}" destId="{210FF5A9-C2E3-44B1-90FF-B3CEFFDDDE0C}" srcOrd="0" destOrd="0" presId="urn:microsoft.com/office/officeart/2005/8/layout/hierarchy1"/>
    <dgm:cxn modelId="{0DE7DFC3-6ECC-4E03-B99E-306E69ED874A}" type="presOf" srcId="{FF90FD78-7DDD-496B-833A-3797D69AF65B}" destId="{A6F21ECF-E7D9-4128-AF3A-234950BB9171}" srcOrd="0" destOrd="0" presId="urn:microsoft.com/office/officeart/2005/8/layout/hierarchy1"/>
    <dgm:cxn modelId="{475EE347-4269-467B-A63E-870F7FDA41F7}" srcId="{FF90FD78-7DDD-496B-833A-3797D69AF65B}" destId="{870C51B2-E2CC-4BB7-98B4-46CF0EC26199}" srcOrd="0" destOrd="0" parTransId="{13386DEE-6A09-42B5-AB35-CB8008FBBBC7}" sibTransId="{83D3DA7B-6322-4EE9-87F8-E0B2D7633E62}"/>
    <dgm:cxn modelId="{C716974B-1150-4422-9F25-483FE7B2D3D2}" type="presOf" srcId="{795C8775-61D3-40D3-B4C2-B3001B1A46BE}" destId="{4A5FE8A6-180F-4305-A296-97CEDBB89AE5}" srcOrd="0" destOrd="0" presId="urn:microsoft.com/office/officeart/2005/8/layout/hierarchy1"/>
    <dgm:cxn modelId="{888F8EF0-D52F-435B-84A0-76CF8A0C7DA3}" srcId="{528B6C96-F9DF-4620-8534-F5574FE01D77}" destId="{BBF357FC-3BB8-4EC4-817B-D57F9B3A50BA}" srcOrd="1" destOrd="0" parTransId="{726F5F1C-6F21-4C52-A765-325E83EFDB6A}" sibTransId="{F1AEEF82-C83E-4009-8138-D330D3FEAEF6}"/>
    <dgm:cxn modelId="{37BBBDB8-FA0F-4BD6-84C9-F0B4CD11B577}" srcId="{87C784E5-2B7F-41CE-ABA8-140F669B0787}" destId="{C56A8AE1-D27B-4F0A-A3D8-4AACA871EE73}" srcOrd="1" destOrd="0" parTransId="{06A027C4-B48D-4CEB-B945-F8AA9826DBA4}" sibTransId="{CEF6EE45-2B47-4765-A68A-A4A06647CBFB}"/>
    <dgm:cxn modelId="{B904F0BA-364C-4447-B258-2C44D117B1EC}" type="presOf" srcId="{B54A0B0F-CB65-4A11-8F61-77A589AA5F7E}" destId="{F7E5520C-A3E7-47EA-942C-EFE3B706509B}" srcOrd="0" destOrd="0" presId="urn:microsoft.com/office/officeart/2005/8/layout/hierarchy1"/>
    <dgm:cxn modelId="{C4562A11-64C7-49CB-8F55-E2927A0BE78A}" type="presOf" srcId="{73B58967-6824-4059-A5E6-6685469F22D4}" destId="{A88B08D8-2ED6-4858-B3E8-1846031FAA41}" srcOrd="0" destOrd="0" presId="urn:microsoft.com/office/officeart/2005/8/layout/hierarchy1"/>
    <dgm:cxn modelId="{4C6D9CC1-14E7-4CDA-8521-0868BDFC87CE}" type="presOf" srcId="{DB4EEA65-DDB6-44B7-98BB-55DAD9679404}" destId="{DBB208F0-DF80-4EC8-B2D9-2AD8C11B0EE9}" srcOrd="0" destOrd="0" presId="urn:microsoft.com/office/officeart/2005/8/layout/hierarchy1"/>
    <dgm:cxn modelId="{A2FAC0D7-2EE8-43DF-80A4-4F8F52F09DEE}" type="presOf" srcId="{C56A8AE1-D27B-4F0A-A3D8-4AACA871EE73}" destId="{7D534E64-2AB4-4319-BF8A-C2F0D3501DAB}" srcOrd="0" destOrd="0" presId="urn:microsoft.com/office/officeart/2005/8/layout/hierarchy1"/>
    <dgm:cxn modelId="{E42767F2-E601-4F8B-B184-62882426F48E}" srcId="{870C51B2-E2CC-4BB7-98B4-46CF0EC26199}" destId="{87C784E5-2B7F-41CE-ABA8-140F669B0787}" srcOrd="0" destOrd="0" parTransId="{ED590A9E-EE75-466F-99D0-6F68E330C4F9}" sibTransId="{4D5B938E-2969-47C9-A14F-C46805E7AF21}"/>
    <dgm:cxn modelId="{22A0D0CB-9441-4B9E-BA10-1A786D05DD35}" type="presOf" srcId="{678B6733-EFA2-4C1E-BBEA-1E8AFF79E20D}" destId="{BBC264D2-C1DA-4B4C-9C35-F56C194F5EF7}" srcOrd="0" destOrd="0" presId="urn:microsoft.com/office/officeart/2005/8/layout/hierarchy1"/>
    <dgm:cxn modelId="{4DD0977C-ECB6-4349-A6FE-F569BAA69C1E}" type="presOf" srcId="{9687EFFB-8C54-4D93-9520-ED51BCDE584D}" destId="{75BBBA4B-5BD6-4630-AA18-1650B5FEDEFD}" srcOrd="0" destOrd="0" presId="urn:microsoft.com/office/officeart/2005/8/layout/hierarchy1"/>
    <dgm:cxn modelId="{C6DAA014-BDAB-49A0-B3A7-DBF00F540AFE}" type="presOf" srcId="{A227C10A-C39F-4CCC-82FD-F8EAA768D3FE}" destId="{ECC4BA6E-A85C-46EF-99D8-3DE51C845A69}" srcOrd="0" destOrd="0" presId="urn:microsoft.com/office/officeart/2005/8/layout/hierarchy1"/>
    <dgm:cxn modelId="{3A516539-6476-4CE4-A43B-8DAEEA2FB35F}" srcId="{528B6C96-F9DF-4620-8534-F5574FE01D77}" destId="{C3AC0303-9EAD-4D75-91CD-AD56EB463B88}" srcOrd="0" destOrd="0" parTransId="{065206B2-EEE4-42ED-80AD-794E2D61BF65}" sibTransId="{0BFEDFCB-5375-4DB7-A91B-12B9C8692FFF}"/>
    <dgm:cxn modelId="{CEF65B20-3EA1-461D-8C20-288158C6D16B}" type="presOf" srcId="{528B6C96-F9DF-4620-8534-F5574FE01D77}" destId="{50E1EAAE-1BFD-4F73-AE48-8FF8DBE36526}" srcOrd="0" destOrd="0" presId="urn:microsoft.com/office/officeart/2005/8/layout/hierarchy1"/>
    <dgm:cxn modelId="{47C71F39-6353-4452-B640-A3C25474D313}" type="presOf" srcId="{065206B2-EEE4-42ED-80AD-794E2D61BF65}" destId="{C71FB28B-6A23-4DB1-9853-F08754D0B2B6}" srcOrd="0" destOrd="0" presId="urn:microsoft.com/office/officeart/2005/8/layout/hierarchy1"/>
    <dgm:cxn modelId="{7F318755-C704-4992-A4F8-7EB90C055870}" type="presOf" srcId="{BBF357FC-3BB8-4EC4-817B-D57F9B3A50BA}" destId="{66F681B2-D063-4E8A-859B-D766D727ABA8}" srcOrd="0" destOrd="0" presId="urn:microsoft.com/office/officeart/2005/8/layout/hierarchy1"/>
    <dgm:cxn modelId="{F627F42B-9378-4696-8B9C-D44138DCDF06}" type="presParOf" srcId="{A6F21ECF-E7D9-4128-AF3A-234950BB9171}" destId="{A1A66B27-4D32-4FCB-A40E-14A54B7A6FED}" srcOrd="0" destOrd="0" presId="urn:microsoft.com/office/officeart/2005/8/layout/hierarchy1"/>
    <dgm:cxn modelId="{0C922C50-DEB1-4AE0-91FD-A49DB873F247}" type="presParOf" srcId="{A1A66B27-4D32-4FCB-A40E-14A54B7A6FED}" destId="{0FB0EEAF-EA86-4D2A-BEE8-A1AEE82FAA70}" srcOrd="0" destOrd="0" presId="urn:microsoft.com/office/officeart/2005/8/layout/hierarchy1"/>
    <dgm:cxn modelId="{63478EF7-5222-40D8-9EB7-F86C90EB3E2B}" type="presParOf" srcId="{0FB0EEAF-EA86-4D2A-BEE8-A1AEE82FAA70}" destId="{5028AD54-9308-404F-AACF-312CC0352F89}" srcOrd="0" destOrd="0" presId="urn:microsoft.com/office/officeart/2005/8/layout/hierarchy1"/>
    <dgm:cxn modelId="{F337E8A2-FF41-4588-80A1-18604BC9B2EC}" type="presParOf" srcId="{0FB0EEAF-EA86-4D2A-BEE8-A1AEE82FAA70}" destId="{C288827D-345C-4390-A424-E152410571CA}" srcOrd="1" destOrd="0" presId="urn:microsoft.com/office/officeart/2005/8/layout/hierarchy1"/>
    <dgm:cxn modelId="{4604C79A-9282-48F4-919C-72BE36DC42EB}" type="presParOf" srcId="{A1A66B27-4D32-4FCB-A40E-14A54B7A6FED}" destId="{E1EED52D-841A-41CB-B68D-78040044BF35}" srcOrd="1" destOrd="0" presId="urn:microsoft.com/office/officeart/2005/8/layout/hierarchy1"/>
    <dgm:cxn modelId="{5A7F7262-DCE2-4D0F-9B07-42524E305ED1}" type="presParOf" srcId="{E1EED52D-841A-41CB-B68D-78040044BF35}" destId="{86FE8813-8929-4759-B615-F7C76E93931A}" srcOrd="0" destOrd="0" presId="urn:microsoft.com/office/officeart/2005/8/layout/hierarchy1"/>
    <dgm:cxn modelId="{2FDC8076-B51E-4EE2-B06A-A62381F1CC55}" type="presParOf" srcId="{E1EED52D-841A-41CB-B68D-78040044BF35}" destId="{47EF5ABF-A59B-42B7-8547-75CD0AC599BF}" srcOrd="1" destOrd="0" presId="urn:microsoft.com/office/officeart/2005/8/layout/hierarchy1"/>
    <dgm:cxn modelId="{6A34D795-D060-4397-BBF2-64BD0B47E88D}" type="presParOf" srcId="{47EF5ABF-A59B-42B7-8547-75CD0AC599BF}" destId="{6D4EBE7F-7273-4308-AC53-3654CAF19C02}" srcOrd="0" destOrd="0" presId="urn:microsoft.com/office/officeart/2005/8/layout/hierarchy1"/>
    <dgm:cxn modelId="{CA00AF06-1120-47AC-8406-C64B404D8F43}" type="presParOf" srcId="{6D4EBE7F-7273-4308-AC53-3654CAF19C02}" destId="{4CA7DB72-369B-4D03-ADDA-5920AE78D56B}" srcOrd="0" destOrd="0" presId="urn:microsoft.com/office/officeart/2005/8/layout/hierarchy1"/>
    <dgm:cxn modelId="{2F02531E-4B93-4333-BA6F-F0787642794F}" type="presParOf" srcId="{6D4EBE7F-7273-4308-AC53-3654CAF19C02}" destId="{EE9A4853-CE9C-4BA8-8D74-4CDC090E7C58}" srcOrd="1" destOrd="0" presId="urn:microsoft.com/office/officeart/2005/8/layout/hierarchy1"/>
    <dgm:cxn modelId="{AC3DFBDF-4180-487E-92F4-65A9BED03CCB}" type="presParOf" srcId="{47EF5ABF-A59B-42B7-8547-75CD0AC599BF}" destId="{89D71D51-3E1C-4E5D-B2B3-E6145ECFCDD0}" srcOrd="1" destOrd="0" presId="urn:microsoft.com/office/officeart/2005/8/layout/hierarchy1"/>
    <dgm:cxn modelId="{C4664D70-A6FD-494B-8F7E-E45ED1F12FA7}" type="presParOf" srcId="{89D71D51-3E1C-4E5D-B2B3-E6145ECFCDD0}" destId="{BBC264D2-C1DA-4B4C-9C35-F56C194F5EF7}" srcOrd="0" destOrd="0" presId="urn:microsoft.com/office/officeart/2005/8/layout/hierarchy1"/>
    <dgm:cxn modelId="{24B890EA-D1DF-4B12-8624-572EC94284D9}" type="presParOf" srcId="{89D71D51-3E1C-4E5D-B2B3-E6145ECFCDD0}" destId="{7CDEEEFB-D081-4F2F-8338-E0E7096FC0A5}" srcOrd="1" destOrd="0" presId="urn:microsoft.com/office/officeart/2005/8/layout/hierarchy1"/>
    <dgm:cxn modelId="{704FE255-AC30-4313-B02C-13E4F0956D7A}" type="presParOf" srcId="{7CDEEEFB-D081-4F2F-8338-E0E7096FC0A5}" destId="{5432AD1E-A057-40CF-83B6-80D0774F81F9}" srcOrd="0" destOrd="0" presId="urn:microsoft.com/office/officeart/2005/8/layout/hierarchy1"/>
    <dgm:cxn modelId="{7BF081BA-9A71-4E7F-B8EB-38B70E791479}" type="presParOf" srcId="{5432AD1E-A057-40CF-83B6-80D0774F81F9}" destId="{5D5B4D7D-3974-45AB-82B3-A1BE1905767F}" srcOrd="0" destOrd="0" presId="urn:microsoft.com/office/officeart/2005/8/layout/hierarchy1"/>
    <dgm:cxn modelId="{E51D2B25-7E21-48C2-80C9-505C3888E900}" type="presParOf" srcId="{5432AD1E-A057-40CF-83B6-80D0774F81F9}" destId="{F7E5520C-A3E7-47EA-942C-EFE3B706509B}" srcOrd="1" destOrd="0" presId="urn:microsoft.com/office/officeart/2005/8/layout/hierarchy1"/>
    <dgm:cxn modelId="{7F1679E2-5D02-4C50-A93A-059D22198DA0}" type="presParOf" srcId="{7CDEEEFB-D081-4F2F-8338-E0E7096FC0A5}" destId="{CD53E26B-9079-45D3-896B-E4B9220D707F}" srcOrd="1" destOrd="0" presId="urn:microsoft.com/office/officeart/2005/8/layout/hierarchy1"/>
    <dgm:cxn modelId="{89841CBC-A6AF-45A4-9466-3C25F4E92725}" type="presParOf" srcId="{CD53E26B-9079-45D3-896B-E4B9220D707F}" destId="{A88B08D8-2ED6-4858-B3E8-1846031FAA41}" srcOrd="0" destOrd="0" presId="urn:microsoft.com/office/officeart/2005/8/layout/hierarchy1"/>
    <dgm:cxn modelId="{B922C07D-0B2D-483E-B8E7-DED2F18E82FF}" type="presParOf" srcId="{CD53E26B-9079-45D3-896B-E4B9220D707F}" destId="{F99ED7ED-F8E0-4A2C-B32E-566408E91093}" srcOrd="1" destOrd="0" presId="urn:microsoft.com/office/officeart/2005/8/layout/hierarchy1"/>
    <dgm:cxn modelId="{3E6CA243-3A07-402E-861C-22ADA4C46636}" type="presParOf" srcId="{F99ED7ED-F8E0-4A2C-B32E-566408E91093}" destId="{398A7EF3-D946-4F90-98B1-44171B684FD1}" srcOrd="0" destOrd="0" presId="urn:microsoft.com/office/officeart/2005/8/layout/hierarchy1"/>
    <dgm:cxn modelId="{C2B7B1D2-917A-438D-8B2D-1D6A5539A984}" type="presParOf" srcId="{398A7EF3-D946-4F90-98B1-44171B684FD1}" destId="{2409884A-DC38-4D90-8076-53401ADB400F}" srcOrd="0" destOrd="0" presId="urn:microsoft.com/office/officeart/2005/8/layout/hierarchy1"/>
    <dgm:cxn modelId="{37E7F547-1286-48E8-9130-123A4F2A67DC}" type="presParOf" srcId="{398A7EF3-D946-4F90-98B1-44171B684FD1}" destId="{75BBBA4B-5BD6-4630-AA18-1650B5FEDEFD}" srcOrd="1" destOrd="0" presId="urn:microsoft.com/office/officeart/2005/8/layout/hierarchy1"/>
    <dgm:cxn modelId="{A7AE6092-E421-4E83-9924-498C9EA98C32}" type="presParOf" srcId="{F99ED7ED-F8E0-4A2C-B32E-566408E91093}" destId="{3213D420-F111-46E6-8ABE-BD26A633712D}" srcOrd="1" destOrd="0" presId="urn:microsoft.com/office/officeart/2005/8/layout/hierarchy1"/>
    <dgm:cxn modelId="{CC8B0BC6-AB6D-40E3-942C-3C8CDD7916EE}" type="presParOf" srcId="{CD53E26B-9079-45D3-896B-E4B9220D707F}" destId="{ECC4BA6E-A85C-46EF-99D8-3DE51C845A69}" srcOrd="2" destOrd="0" presId="urn:microsoft.com/office/officeart/2005/8/layout/hierarchy1"/>
    <dgm:cxn modelId="{824C28ED-B945-422D-B289-212A87AC8A87}" type="presParOf" srcId="{CD53E26B-9079-45D3-896B-E4B9220D707F}" destId="{2D3BFEBE-6973-462B-9559-321E3E1DC546}" srcOrd="3" destOrd="0" presId="urn:microsoft.com/office/officeart/2005/8/layout/hierarchy1"/>
    <dgm:cxn modelId="{9DCB160D-6F0F-4608-9174-CC9AF4C399DB}" type="presParOf" srcId="{2D3BFEBE-6973-462B-9559-321E3E1DC546}" destId="{3C1B4229-1EBC-4EE2-9FEE-25244BF5C59F}" srcOrd="0" destOrd="0" presId="urn:microsoft.com/office/officeart/2005/8/layout/hierarchy1"/>
    <dgm:cxn modelId="{26ABA127-44C9-4F55-A2B4-17354799BD9B}" type="presParOf" srcId="{3C1B4229-1EBC-4EE2-9FEE-25244BF5C59F}" destId="{98B9045B-25CD-4C4C-B21C-782C4A5D1F64}" srcOrd="0" destOrd="0" presId="urn:microsoft.com/office/officeart/2005/8/layout/hierarchy1"/>
    <dgm:cxn modelId="{1F4A80BB-6981-4FA3-9EA5-50994D37C41D}" type="presParOf" srcId="{3C1B4229-1EBC-4EE2-9FEE-25244BF5C59F}" destId="{4A5FE8A6-180F-4305-A296-97CEDBB89AE5}" srcOrd="1" destOrd="0" presId="urn:microsoft.com/office/officeart/2005/8/layout/hierarchy1"/>
    <dgm:cxn modelId="{0D58A684-A3E5-48AC-983C-DA2E4054C292}" type="presParOf" srcId="{2D3BFEBE-6973-462B-9559-321E3E1DC546}" destId="{48C7CFDF-12C6-4DDD-A138-DD3172D79922}" srcOrd="1" destOrd="0" presId="urn:microsoft.com/office/officeart/2005/8/layout/hierarchy1"/>
    <dgm:cxn modelId="{CF37436A-D84C-4B54-89AE-751720D6ACBE}" type="presParOf" srcId="{89D71D51-3E1C-4E5D-B2B3-E6145ECFCDD0}" destId="{210FF5A9-C2E3-44B1-90FF-B3CEFFDDDE0C}" srcOrd="2" destOrd="0" presId="urn:microsoft.com/office/officeart/2005/8/layout/hierarchy1"/>
    <dgm:cxn modelId="{B3C1CA17-D0F4-4C5A-9EB3-53847FA4EE74}" type="presParOf" srcId="{89D71D51-3E1C-4E5D-B2B3-E6145ECFCDD0}" destId="{E42D2A6C-1381-4D5A-AC02-070E10207225}" srcOrd="3" destOrd="0" presId="urn:microsoft.com/office/officeart/2005/8/layout/hierarchy1"/>
    <dgm:cxn modelId="{01B60865-96CA-4C03-A158-DA0EA848A5FD}" type="presParOf" srcId="{E42D2A6C-1381-4D5A-AC02-070E10207225}" destId="{A2CA2A61-BFAD-41AE-8B41-18DE9D1BC444}" srcOrd="0" destOrd="0" presId="urn:microsoft.com/office/officeart/2005/8/layout/hierarchy1"/>
    <dgm:cxn modelId="{80E35821-D4B4-4942-BF8E-F44781748891}" type="presParOf" srcId="{A2CA2A61-BFAD-41AE-8B41-18DE9D1BC444}" destId="{C2F759B2-CED3-4139-8C27-1D1D5479A99F}" srcOrd="0" destOrd="0" presId="urn:microsoft.com/office/officeart/2005/8/layout/hierarchy1"/>
    <dgm:cxn modelId="{B8BBA758-7259-4D8E-A427-3F45F1D4CE3F}" type="presParOf" srcId="{A2CA2A61-BFAD-41AE-8B41-18DE9D1BC444}" destId="{7D534E64-2AB4-4319-BF8A-C2F0D3501DAB}" srcOrd="1" destOrd="0" presId="urn:microsoft.com/office/officeart/2005/8/layout/hierarchy1"/>
    <dgm:cxn modelId="{D0BFB291-5D49-4143-81C4-51D57AE562F6}" type="presParOf" srcId="{E42D2A6C-1381-4D5A-AC02-070E10207225}" destId="{8F01CE4A-2131-4CB2-96F3-2581208DC037}" srcOrd="1" destOrd="0" presId="urn:microsoft.com/office/officeart/2005/8/layout/hierarchy1"/>
    <dgm:cxn modelId="{BA186B4C-FE3B-4A94-AB2C-C8D4429BD0D8}" type="presParOf" srcId="{89D71D51-3E1C-4E5D-B2B3-E6145ECFCDD0}" destId="{DBB208F0-DF80-4EC8-B2D9-2AD8C11B0EE9}" srcOrd="4" destOrd="0" presId="urn:microsoft.com/office/officeart/2005/8/layout/hierarchy1"/>
    <dgm:cxn modelId="{EC6EA551-6459-46A9-BE87-A41E5BA54FB6}" type="presParOf" srcId="{89D71D51-3E1C-4E5D-B2B3-E6145ECFCDD0}" destId="{765915BE-4356-4169-9AC9-52206444A6A0}" srcOrd="5" destOrd="0" presId="urn:microsoft.com/office/officeart/2005/8/layout/hierarchy1"/>
    <dgm:cxn modelId="{3370D20E-FFFC-4ADB-9875-64E9F53E98A5}" type="presParOf" srcId="{765915BE-4356-4169-9AC9-52206444A6A0}" destId="{697EF27D-06D3-4770-8308-558E4E9724E2}" srcOrd="0" destOrd="0" presId="urn:microsoft.com/office/officeart/2005/8/layout/hierarchy1"/>
    <dgm:cxn modelId="{A1B2E461-7BB5-4D95-9720-2B920A522758}" type="presParOf" srcId="{697EF27D-06D3-4770-8308-558E4E9724E2}" destId="{9B381685-DE4B-4D60-83FD-917F791D01D2}" srcOrd="0" destOrd="0" presId="urn:microsoft.com/office/officeart/2005/8/layout/hierarchy1"/>
    <dgm:cxn modelId="{C9855298-5758-481B-9237-5E715DB49B32}" type="presParOf" srcId="{697EF27D-06D3-4770-8308-558E4E9724E2}" destId="{50E1EAAE-1BFD-4F73-AE48-8FF8DBE36526}" srcOrd="1" destOrd="0" presId="urn:microsoft.com/office/officeart/2005/8/layout/hierarchy1"/>
    <dgm:cxn modelId="{D5C10518-60A7-4E0F-9CD8-075F9DBE5EB6}" type="presParOf" srcId="{765915BE-4356-4169-9AC9-52206444A6A0}" destId="{8F1E0D73-9D1F-4ECF-949B-80837604CC14}" srcOrd="1" destOrd="0" presId="urn:microsoft.com/office/officeart/2005/8/layout/hierarchy1"/>
    <dgm:cxn modelId="{868382B0-9EE3-427A-8956-00134284A4D2}" type="presParOf" srcId="{8F1E0D73-9D1F-4ECF-949B-80837604CC14}" destId="{C71FB28B-6A23-4DB1-9853-F08754D0B2B6}" srcOrd="0" destOrd="0" presId="urn:microsoft.com/office/officeart/2005/8/layout/hierarchy1"/>
    <dgm:cxn modelId="{19E852AA-5E92-4432-A378-26B99A63A5C1}" type="presParOf" srcId="{8F1E0D73-9D1F-4ECF-949B-80837604CC14}" destId="{95694791-CBBE-4287-979A-696D7990259F}" srcOrd="1" destOrd="0" presId="urn:microsoft.com/office/officeart/2005/8/layout/hierarchy1"/>
    <dgm:cxn modelId="{71A3BEA1-324B-465C-B8D4-5AC588238E1F}" type="presParOf" srcId="{95694791-CBBE-4287-979A-696D7990259F}" destId="{A60EB057-6E06-4339-B3D0-7F08FFE29E63}" srcOrd="0" destOrd="0" presId="urn:microsoft.com/office/officeart/2005/8/layout/hierarchy1"/>
    <dgm:cxn modelId="{B136C98C-8688-45FA-B1B9-95177006B6D2}" type="presParOf" srcId="{A60EB057-6E06-4339-B3D0-7F08FFE29E63}" destId="{5D9BF585-71B7-451F-BEE9-C244876F0F53}" srcOrd="0" destOrd="0" presId="urn:microsoft.com/office/officeart/2005/8/layout/hierarchy1"/>
    <dgm:cxn modelId="{9771CA1E-D05F-4840-B15C-4FC1AA8DCC11}" type="presParOf" srcId="{A60EB057-6E06-4339-B3D0-7F08FFE29E63}" destId="{59A9D816-BD8A-4196-B538-EA3EDFB3BBA7}" srcOrd="1" destOrd="0" presId="urn:microsoft.com/office/officeart/2005/8/layout/hierarchy1"/>
    <dgm:cxn modelId="{3E7E6BDE-23B7-47DF-B821-2EA4046031E8}" type="presParOf" srcId="{95694791-CBBE-4287-979A-696D7990259F}" destId="{35995DC0-6588-4369-8E8A-9F65B5DC10B8}" srcOrd="1" destOrd="0" presId="urn:microsoft.com/office/officeart/2005/8/layout/hierarchy1"/>
    <dgm:cxn modelId="{9F59CC68-920F-416B-96AA-F5B009A5D5B8}" type="presParOf" srcId="{8F1E0D73-9D1F-4ECF-949B-80837604CC14}" destId="{161E4B25-0E09-4D05-A01D-72D6FFD87BB5}" srcOrd="2" destOrd="0" presId="urn:microsoft.com/office/officeart/2005/8/layout/hierarchy1"/>
    <dgm:cxn modelId="{C7D527FD-D613-4F03-A4F0-83BE4FF529AC}" type="presParOf" srcId="{8F1E0D73-9D1F-4ECF-949B-80837604CC14}" destId="{D39B855D-D386-4F67-A5CD-DA763F4299C4}" srcOrd="3" destOrd="0" presId="urn:microsoft.com/office/officeart/2005/8/layout/hierarchy1"/>
    <dgm:cxn modelId="{8862546F-0551-48B5-9086-9DE8446361EB}" type="presParOf" srcId="{D39B855D-D386-4F67-A5CD-DA763F4299C4}" destId="{82AEE62D-2BF8-4712-BEB4-B9F474144E14}" srcOrd="0" destOrd="0" presId="urn:microsoft.com/office/officeart/2005/8/layout/hierarchy1"/>
    <dgm:cxn modelId="{50183587-174C-4BA0-A154-FE7DC8A8A3A9}" type="presParOf" srcId="{82AEE62D-2BF8-4712-BEB4-B9F474144E14}" destId="{519E6D6D-1A10-4657-AF9A-1607B0956A43}" srcOrd="0" destOrd="0" presId="urn:microsoft.com/office/officeart/2005/8/layout/hierarchy1"/>
    <dgm:cxn modelId="{D2882DC5-64A1-42C7-952B-29BA2503F212}" type="presParOf" srcId="{82AEE62D-2BF8-4712-BEB4-B9F474144E14}" destId="{66F681B2-D063-4E8A-859B-D766D727ABA8}" srcOrd="1" destOrd="0" presId="urn:microsoft.com/office/officeart/2005/8/layout/hierarchy1"/>
    <dgm:cxn modelId="{6052902B-7FE3-43EB-BB42-D8ACE26CE581}" type="presParOf" srcId="{D39B855D-D386-4F67-A5CD-DA763F4299C4}" destId="{F912066C-DC2D-4F6F-92B6-CD396AA596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451CB-1726-4D96-B131-EE138B028118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9D7F82D-21B6-476D-B0F1-37E292B5D027}">
      <dgm:prSet phldrT="[Texto]"/>
      <dgm:spPr/>
      <dgm:t>
        <a:bodyPr/>
        <a:lstStyle/>
        <a:p>
          <a:pPr algn="ctr"/>
          <a:r>
            <a:rPr lang="es-EC">
              <a:latin typeface="Arial" pitchFamily="34" charset="0"/>
              <a:cs typeface="Arial" pitchFamily="34" charset="0"/>
            </a:rPr>
            <a:t>Amenaza nuevos Competidores</a:t>
          </a:r>
        </a:p>
      </dgm:t>
    </dgm:pt>
    <dgm:pt modelId="{67AA9AB9-1B38-4F73-AC4D-20322502AC9B}" type="parTrans" cxnId="{9794B52B-15DF-47FD-9124-A7D544ED650F}">
      <dgm:prSet/>
      <dgm:spPr/>
      <dgm:t>
        <a:bodyPr/>
        <a:lstStyle/>
        <a:p>
          <a:pPr algn="ctr"/>
          <a:endParaRPr lang="es-EC"/>
        </a:p>
      </dgm:t>
    </dgm:pt>
    <dgm:pt modelId="{441F72F7-0AB1-4329-BEAE-C4A94D812E01}" type="sibTrans" cxnId="{9794B52B-15DF-47FD-9124-A7D544ED650F}">
      <dgm:prSet/>
      <dgm:spPr/>
      <dgm:t>
        <a:bodyPr/>
        <a:lstStyle/>
        <a:p>
          <a:pPr algn="ctr"/>
          <a:endParaRPr lang="es-EC"/>
        </a:p>
      </dgm:t>
    </dgm:pt>
    <dgm:pt modelId="{1C35673A-B3C8-49C8-AC03-564EBA87487A}">
      <dgm:prSet phldrT="[Texto]"/>
      <dgm:spPr/>
      <dgm:t>
        <a:bodyPr/>
        <a:lstStyle/>
        <a:p>
          <a:pPr algn="ctr"/>
          <a:r>
            <a:rPr lang="es-EC">
              <a:latin typeface="Arial" pitchFamily="34" charset="0"/>
              <a:cs typeface="Arial" pitchFamily="34" charset="0"/>
            </a:rPr>
            <a:t>Rivalidad entre competidores existentes </a:t>
          </a:r>
        </a:p>
      </dgm:t>
    </dgm:pt>
    <dgm:pt modelId="{9FAD25E1-0905-4102-8523-25CAD0E99737}" type="sibTrans" cxnId="{F253725F-7D4B-42FF-9F97-0A39522B1269}">
      <dgm:prSet/>
      <dgm:spPr/>
      <dgm:t>
        <a:bodyPr/>
        <a:lstStyle/>
        <a:p>
          <a:pPr algn="ctr"/>
          <a:endParaRPr lang="es-EC"/>
        </a:p>
      </dgm:t>
    </dgm:pt>
    <dgm:pt modelId="{39A6931B-545E-4B05-9B0B-524EC87722E5}" type="parTrans" cxnId="{F253725F-7D4B-42FF-9F97-0A39522B1269}">
      <dgm:prSet/>
      <dgm:spPr/>
      <dgm:t>
        <a:bodyPr/>
        <a:lstStyle/>
        <a:p>
          <a:pPr algn="ctr"/>
          <a:endParaRPr lang="es-EC"/>
        </a:p>
      </dgm:t>
    </dgm:pt>
    <dgm:pt modelId="{9B80DF14-2B21-48C7-997D-8FE6C6598B3F}">
      <dgm:prSet phldrT="[Texto]"/>
      <dgm:spPr/>
      <dgm:t>
        <a:bodyPr/>
        <a:lstStyle/>
        <a:p>
          <a:pPr algn="ctr"/>
          <a:r>
            <a:rPr lang="es-EC">
              <a:latin typeface="Arial" pitchFamily="34" charset="0"/>
              <a:cs typeface="Arial" pitchFamily="34" charset="0"/>
            </a:rPr>
            <a:t>Poder de Negociacion con los clientes</a:t>
          </a:r>
        </a:p>
      </dgm:t>
    </dgm:pt>
    <dgm:pt modelId="{6694ADFD-FD25-463E-A6B2-5AB4E34DB757}" type="parTrans" cxnId="{EB3069B6-1748-4168-B9FF-507E546A92BC}">
      <dgm:prSet/>
      <dgm:spPr/>
      <dgm:t>
        <a:bodyPr/>
        <a:lstStyle/>
        <a:p>
          <a:pPr algn="ctr"/>
          <a:endParaRPr lang="es-EC"/>
        </a:p>
      </dgm:t>
    </dgm:pt>
    <dgm:pt modelId="{8FBCF829-412C-4798-942C-8087DAAA6129}" type="sibTrans" cxnId="{EB3069B6-1748-4168-B9FF-507E546A92BC}">
      <dgm:prSet/>
      <dgm:spPr/>
      <dgm:t>
        <a:bodyPr/>
        <a:lstStyle/>
        <a:p>
          <a:pPr algn="ctr"/>
          <a:endParaRPr lang="es-EC"/>
        </a:p>
      </dgm:t>
    </dgm:pt>
    <dgm:pt modelId="{A20FBC1B-1327-43CD-8488-8B9B0F9B9682}">
      <dgm:prSet phldrT="[Texto]"/>
      <dgm:spPr/>
      <dgm:t>
        <a:bodyPr/>
        <a:lstStyle/>
        <a:p>
          <a:pPr algn="ctr"/>
          <a:r>
            <a:rPr lang="es-EC">
              <a:latin typeface="Arial" pitchFamily="34" charset="0"/>
              <a:cs typeface="Arial" pitchFamily="34" charset="0"/>
            </a:rPr>
            <a:t>Amenaza  Productos/ Servicio  sustitutos </a:t>
          </a:r>
        </a:p>
      </dgm:t>
    </dgm:pt>
    <dgm:pt modelId="{4786D7B8-9E23-4E17-A14C-26CB997811C1}" type="parTrans" cxnId="{76738EB3-648F-496F-A1EA-71AB78A090FD}">
      <dgm:prSet/>
      <dgm:spPr/>
      <dgm:t>
        <a:bodyPr/>
        <a:lstStyle/>
        <a:p>
          <a:pPr algn="ctr"/>
          <a:endParaRPr lang="es-EC"/>
        </a:p>
      </dgm:t>
    </dgm:pt>
    <dgm:pt modelId="{418234EB-F6B3-4E15-A1EA-63EA328AAC6E}" type="sibTrans" cxnId="{76738EB3-648F-496F-A1EA-71AB78A090FD}">
      <dgm:prSet/>
      <dgm:spPr/>
      <dgm:t>
        <a:bodyPr/>
        <a:lstStyle/>
        <a:p>
          <a:pPr algn="ctr"/>
          <a:endParaRPr lang="es-EC"/>
        </a:p>
      </dgm:t>
    </dgm:pt>
    <dgm:pt modelId="{4D080E8A-E479-4E24-B18E-8922E4E3B390}">
      <dgm:prSet phldrT="[Texto]"/>
      <dgm:spPr/>
      <dgm:t>
        <a:bodyPr/>
        <a:lstStyle/>
        <a:p>
          <a:pPr algn="ctr"/>
          <a:r>
            <a:rPr lang="es-EC">
              <a:latin typeface="Arial" pitchFamily="34" charset="0"/>
              <a:cs typeface="Arial" pitchFamily="34" charset="0"/>
            </a:rPr>
            <a:t>Poder de Negociacion con Proveedores</a:t>
          </a:r>
        </a:p>
      </dgm:t>
    </dgm:pt>
    <dgm:pt modelId="{925693F7-35CC-43C4-A4FA-7FAC448FF3AB}" type="parTrans" cxnId="{74DD1356-B47E-486C-9330-60BFDE2F756C}">
      <dgm:prSet/>
      <dgm:spPr/>
      <dgm:t>
        <a:bodyPr/>
        <a:lstStyle/>
        <a:p>
          <a:pPr algn="ctr"/>
          <a:endParaRPr lang="es-EC"/>
        </a:p>
      </dgm:t>
    </dgm:pt>
    <dgm:pt modelId="{A29A981D-7503-485C-89BF-B821AAC81A6E}" type="sibTrans" cxnId="{74DD1356-B47E-486C-9330-60BFDE2F756C}">
      <dgm:prSet/>
      <dgm:spPr/>
      <dgm:t>
        <a:bodyPr/>
        <a:lstStyle/>
        <a:p>
          <a:pPr algn="ctr"/>
          <a:endParaRPr lang="es-EC"/>
        </a:p>
      </dgm:t>
    </dgm:pt>
    <dgm:pt modelId="{3A081952-A93F-4722-B17A-75A135958E24}" type="pres">
      <dgm:prSet presAssocID="{E03451CB-1726-4D96-B131-EE138B0281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3856D4-FD90-476D-AEEF-1F9D61D21ABA}" type="pres">
      <dgm:prSet presAssocID="{1C35673A-B3C8-49C8-AC03-564EBA87487A}" presName="centerShape" presStyleLbl="node0" presStyleIdx="0" presStyleCnt="1"/>
      <dgm:spPr/>
      <dgm:t>
        <a:bodyPr/>
        <a:lstStyle/>
        <a:p>
          <a:endParaRPr lang="es-EC"/>
        </a:p>
      </dgm:t>
    </dgm:pt>
    <dgm:pt modelId="{8535796A-211F-48AB-87BF-3E939749F981}" type="pres">
      <dgm:prSet presAssocID="{09D7F82D-21B6-476D-B0F1-37E292B5D027}" presName="node" presStyleLbl="node1" presStyleIdx="0" presStyleCnt="4" custScaleX="148485" custScaleY="1170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F2A72B-C785-4A69-B918-E1E3488E540E}" type="pres">
      <dgm:prSet presAssocID="{09D7F82D-21B6-476D-B0F1-37E292B5D027}" presName="dummy" presStyleCnt="0"/>
      <dgm:spPr/>
      <dgm:t>
        <a:bodyPr/>
        <a:lstStyle/>
        <a:p>
          <a:endParaRPr lang="es-EC"/>
        </a:p>
      </dgm:t>
    </dgm:pt>
    <dgm:pt modelId="{F0DEDD18-7379-4B1C-8ECB-2C986B3E513D}" type="pres">
      <dgm:prSet presAssocID="{441F72F7-0AB1-4329-BEAE-C4A94D812E01}" presName="sibTrans" presStyleLbl="sibTrans2D1" presStyleIdx="0" presStyleCnt="4"/>
      <dgm:spPr/>
      <dgm:t>
        <a:bodyPr/>
        <a:lstStyle/>
        <a:p>
          <a:endParaRPr lang="es-EC"/>
        </a:p>
      </dgm:t>
    </dgm:pt>
    <dgm:pt modelId="{4DEA1DD9-2D50-4DFA-9CD0-9740A9B04EC6}" type="pres">
      <dgm:prSet presAssocID="{9B80DF14-2B21-48C7-997D-8FE6C6598B3F}" presName="node" presStyleLbl="node1" presStyleIdx="1" presStyleCnt="4" custScaleX="158724" custScaleY="1106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C9A513-43B7-4C9A-8540-0A5BA4B62290}" type="pres">
      <dgm:prSet presAssocID="{9B80DF14-2B21-48C7-997D-8FE6C6598B3F}" presName="dummy" presStyleCnt="0"/>
      <dgm:spPr/>
      <dgm:t>
        <a:bodyPr/>
        <a:lstStyle/>
        <a:p>
          <a:endParaRPr lang="es-EC"/>
        </a:p>
      </dgm:t>
    </dgm:pt>
    <dgm:pt modelId="{4FE5E475-D4FF-4168-AC76-63DF1F26AC4A}" type="pres">
      <dgm:prSet presAssocID="{8FBCF829-412C-4798-942C-8087DAAA6129}" presName="sibTrans" presStyleLbl="sibTrans2D1" presStyleIdx="1" presStyleCnt="4" custScaleX="85358" custScaleY="103481" custLinFactNeighborX="4224" custLinFactNeighborY="1102"/>
      <dgm:spPr/>
      <dgm:t>
        <a:bodyPr/>
        <a:lstStyle/>
        <a:p>
          <a:endParaRPr lang="es-EC"/>
        </a:p>
      </dgm:t>
    </dgm:pt>
    <dgm:pt modelId="{5B3DAB02-1564-4257-BB99-B27E52861605}" type="pres">
      <dgm:prSet presAssocID="{A20FBC1B-1327-43CD-8488-8B9B0F9B9682}" presName="node" presStyleLbl="node1" presStyleIdx="2" presStyleCnt="4" custScaleX="146492" custScaleY="124296" custRadScaleRad="96868" custRadScaleInc="41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93FD49-D27F-47B9-8700-0940520C991B}" type="pres">
      <dgm:prSet presAssocID="{A20FBC1B-1327-43CD-8488-8B9B0F9B9682}" presName="dummy" presStyleCnt="0"/>
      <dgm:spPr/>
      <dgm:t>
        <a:bodyPr/>
        <a:lstStyle/>
        <a:p>
          <a:endParaRPr lang="es-EC"/>
        </a:p>
      </dgm:t>
    </dgm:pt>
    <dgm:pt modelId="{9B59E31D-3884-4CF5-9AAC-468D415E135D}" type="pres">
      <dgm:prSet presAssocID="{418234EB-F6B3-4E15-A1EA-63EA328AAC6E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359F525-98CF-48CA-B00C-A6412E746502}" type="pres">
      <dgm:prSet presAssocID="{4D080E8A-E479-4E24-B18E-8922E4E3B390}" presName="node" presStyleLbl="node1" presStyleIdx="3" presStyleCnt="4" custScaleX="158685" custScaleY="997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80A943-98DB-4ED7-BA17-F1C9F328888C}" type="pres">
      <dgm:prSet presAssocID="{4D080E8A-E479-4E24-B18E-8922E4E3B390}" presName="dummy" presStyleCnt="0"/>
      <dgm:spPr/>
      <dgm:t>
        <a:bodyPr/>
        <a:lstStyle/>
        <a:p>
          <a:endParaRPr lang="es-EC"/>
        </a:p>
      </dgm:t>
    </dgm:pt>
    <dgm:pt modelId="{0AEB1F5C-FC98-4584-8D0E-458DF4F1D6DB}" type="pres">
      <dgm:prSet presAssocID="{A29A981D-7503-485C-89BF-B821AAC81A6E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F253725F-7D4B-42FF-9F97-0A39522B1269}" srcId="{E03451CB-1726-4D96-B131-EE138B028118}" destId="{1C35673A-B3C8-49C8-AC03-564EBA87487A}" srcOrd="0" destOrd="0" parTransId="{39A6931B-545E-4B05-9B0B-524EC87722E5}" sibTransId="{9FAD25E1-0905-4102-8523-25CAD0E99737}"/>
    <dgm:cxn modelId="{F4E5BC8C-F114-4577-8172-B2D0D08E115D}" type="presOf" srcId="{441F72F7-0AB1-4329-BEAE-C4A94D812E01}" destId="{F0DEDD18-7379-4B1C-8ECB-2C986B3E513D}" srcOrd="0" destOrd="0" presId="urn:microsoft.com/office/officeart/2005/8/layout/radial6"/>
    <dgm:cxn modelId="{74DD1356-B47E-486C-9330-60BFDE2F756C}" srcId="{1C35673A-B3C8-49C8-AC03-564EBA87487A}" destId="{4D080E8A-E479-4E24-B18E-8922E4E3B390}" srcOrd="3" destOrd="0" parTransId="{925693F7-35CC-43C4-A4FA-7FAC448FF3AB}" sibTransId="{A29A981D-7503-485C-89BF-B821AAC81A6E}"/>
    <dgm:cxn modelId="{9794B52B-15DF-47FD-9124-A7D544ED650F}" srcId="{1C35673A-B3C8-49C8-AC03-564EBA87487A}" destId="{09D7F82D-21B6-476D-B0F1-37E292B5D027}" srcOrd="0" destOrd="0" parTransId="{67AA9AB9-1B38-4F73-AC4D-20322502AC9B}" sibTransId="{441F72F7-0AB1-4329-BEAE-C4A94D812E01}"/>
    <dgm:cxn modelId="{94F00CFA-C737-4B92-91EE-084F0FFB0B78}" type="presOf" srcId="{4D080E8A-E479-4E24-B18E-8922E4E3B390}" destId="{D359F525-98CF-48CA-B00C-A6412E746502}" srcOrd="0" destOrd="0" presId="urn:microsoft.com/office/officeart/2005/8/layout/radial6"/>
    <dgm:cxn modelId="{6F06BA4C-1067-4852-9E9F-1FC6C9B6ACCB}" type="presOf" srcId="{9B80DF14-2B21-48C7-997D-8FE6C6598B3F}" destId="{4DEA1DD9-2D50-4DFA-9CD0-9740A9B04EC6}" srcOrd="0" destOrd="0" presId="urn:microsoft.com/office/officeart/2005/8/layout/radial6"/>
    <dgm:cxn modelId="{A408347C-1577-40D4-8738-6823471DCB3F}" type="presOf" srcId="{A29A981D-7503-485C-89BF-B821AAC81A6E}" destId="{0AEB1F5C-FC98-4584-8D0E-458DF4F1D6DB}" srcOrd="0" destOrd="0" presId="urn:microsoft.com/office/officeart/2005/8/layout/radial6"/>
    <dgm:cxn modelId="{0974C928-DBDC-47B6-8A2E-1FDBA2C88635}" type="presOf" srcId="{8FBCF829-412C-4798-942C-8087DAAA6129}" destId="{4FE5E475-D4FF-4168-AC76-63DF1F26AC4A}" srcOrd="0" destOrd="0" presId="urn:microsoft.com/office/officeart/2005/8/layout/radial6"/>
    <dgm:cxn modelId="{76738EB3-648F-496F-A1EA-71AB78A090FD}" srcId="{1C35673A-B3C8-49C8-AC03-564EBA87487A}" destId="{A20FBC1B-1327-43CD-8488-8B9B0F9B9682}" srcOrd="2" destOrd="0" parTransId="{4786D7B8-9E23-4E17-A14C-26CB997811C1}" sibTransId="{418234EB-F6B3-4E15-A1EA-63EA328AAC6E}"/>
    <dgm:cxn modelId="{22CAD44E-6EB9-42A0-B5B8-4EBDF7DF6996}" type="presOf" srcId="{A20FBC1B-1327-43CD-8488-8B9B0F9B9682}" destId="{5B3DAB02-1564-4257-BB99-B27E52861605}" srcOrd="0" destOrd="0" presId="urn:microsoft.com/office/officeart/2005/8/layout/radial6"/>
    <dgm:cxn modelId="{2994EC31-EA1C-4746-B532-48F09C4EDB0A}" type="presOf" srcId="{09D7F82D-21B6-476D-B0F1-37E292B5D027}" destId="{8535796A-211F-48AB-87BF-3E939749F981}" srcOrd="0" destOrd="0" presId="urn:microsoft.com/office/officeart/2005/8/layout/radial6"/>
    <dgm:cxn modelId="{F41337C5-E682-40AD-8320-9BD302B730F2}" type="presOf" srcId="{1C35673A-B3C8-49C8-AC03-564EBA87487A}" destId="{123856D4-FD90-476D-AEEF-1F9D61D21ABA}" srcOrd="0" destOrd="0" presId="urn:microsoft.com/office/officeart/2005/8/layout/radial6"/>
    <dgm:cxn modelId="{EB3069B6-1748-4168-B9FF-507E546A92BC}" srcId="{1C35673A-B3C8-49C8-AC03-564EBA87487A}" destId="{9B80DF14-2B21-48C7-997D-8FE6C6598B3F}" srcOrd="1" destOrd="0" parTransId="{6694ADFD-FD25-463E-A6B2-5AB4E34DB757}" sibTransId="{8FBCF829-412C-4798-942C-8087DAAA6129}"/>
    <dgm:cxn modelId="{C73ACC28-8B06-40E1-A41C-77931401B93C}" type="presOf" srcId="{E03451CB-1726-4D96-B131-EE138B028118}" destId="{3A081952-A93F-4722-B17A-75A135958E24}" srcOrd="0" destOrd="0" presId="urn:microsoft.com/office/officeart/2005/8/layout/radial6"/>
    <dgm:cxn modelId="{EA956AB0-BC1E-44D2-AB8A-6F167058EBB3}" type="presOf" srcId="{418234EB-F6B3-4E15-A1EA-63EA328AAC6E}" destId="{9B59E31D-3884-4CF5-9AAC-468D415E135D}" srcOrd="0" destOrd="0" presId="urn:microsoft.com/office/officeart/2005/8/layout/radial6"/>
    <dgm:cxn modelId="{E7A97E00-50DE-42AB-95FB-1B4CF3CB9D77}" type="presParOf" srcId="{3A081952-A93F-4722-B17A-75A135958E24}" destId="{123856D4-FD90-476D-AEEF-1F9D61D21ABA}" srcOrd="0" destOrd="0" presId="urn:microsoft.com/office/officeart/2005/8/layout/radial6"/>
    <dgm:cxn modelId="{769E1E70-1701-4373-A1AE-AF3B2A4C6AF8}" type="presParOf" srcId="{3A081952-A93F-4722-B17A-75A135958E24}" destId="{8535796A-211F-48AB-87BF-3E939749F981}" srcOrd="1" destOrd="0" presId="urn:microsoft.com/office/officeart/2005/8/layout/radial6"/>
    <dgm:cxn modelId="{D87B2B79-0FBF-4162-98DF-1F0F9F313D5F}" type="presParOf" srcId="{3A081952-A93F-4722-B17A-75A135958E24}" destId="{10F2A72B-C785-4A69-B918-E1E3488E540E}" srcOrd="2" destOrd="0" presId="urn:microsoft.com/office/officeart/2005/8/layout/radial6"/>
    <dgm:cxn modelId="{CEB44F97-01AE-4ED4-972F-A548D6163DE3}" type="presParOf" srcId="{3A081952-A93F-4722-B17A-75A135958E24}" destId="{F0DEDD18-7379-4B1C-8ECB-2C986B3E513D}" srcOrd="3" destOrd="0" presId="urn:microsoft.com/office/officeart/2005/8/layout/radial6"/>
    <dgm:cxn modelId="{F0F9EAAC-BE9A-43C1-8452-E37252EEE57C}" type="presParOf" srcId="{3A081952-A93F-4722-B17A-75A135958E24}" destId="{4DEA1DD9-2D50-4DFA-9CD0-9740A9B04EC6}" srcOrd="4" destOrd="0" presId="urn:microsoft.com/office/officeart/2005/8/layout/radial6"/>
    <dgm:cxn modelId="{B1815BF1-6AB5-40F1-8F7F-7AFD9CC03254}" type="presParOf" srcId="{3A081952-A93F-4722-B17A-75A135958E24}" destId="{66C9A513-43B7-4C9A-8540-0A5BA4B62290}" srcOrd="5" destOrd="0" presId="urn:microsoft.com/office/officeart/2005/8/layout/radial6"/>
    <dgm:cxn modelId="{75251E5F-F52C-4A5F-B386-A32C13D7B8F9}" type="presParOf" srcId="{3A081952-A93F-4722-B17A-75A135958E24}" destId="{4FE5E475-D4FF-4168-AC76-63DF1F26AC4A}" srcOrd="6" destOrd="0" presId="urn:microsoft.com/office/officeart/2005/8/layout/radial6"/>
    <dgm:cxn modelId="{16F9D7B8-8E99-4123-B1D1-15B24FED84FB}" type="presParOf" srcId="{3A081952-A93F-4722-B17A-75A135958E24}" destId="{5B3DAB02-1564-4257-BB99-B27E52861605}" srcOrd="7" destOrd="0" presId="urn:microsoft.com/office/officeart/2005/8/layout/radial6"/>
    <dgm:cxn modelId="{3172856D-E123-4E14-9E23-BDBC88D112FF}" type="presParOf" srcId="{3A081952-A93F-4722-B17A-75A135958E24}" destId="{FA93FD49-D27F-47B9-8700-0940520C991B}" srcOrd="8" destOrd="0" presId="urn:microsoft.com/office/officeart/2005/8/layout/radial6"/>
    <dgm:cxn modelId="{6F0FE5E7-38D5-4804-B1F3-A6B344145566}" type="presParOf" srcId="{3A081952-A93F-4722-B17A-75A135958E24}" destId="{9B59E31D-3884-4CF5-9AAC-468D415E135D}" srcOrd="9" destOrd="0" presId="urn:microsoft.com/office/officeart/2005/8/layout/radial6"/>
    <dgm:cxn modelId="{D888B797-2D3E-4288-B5B5-ED73B0B34712}" type="presParOf" srcId="{3A081952-A93F-4722-B17A-75A135958E24}" destId="{D359F525-98CF-48CA-B00C-A6412E746502}" srcOrd="10" destOrd="0" presId="urn:microsoft.com/office/officeart/2005/8/layout/radial6"/>
    <dgm:cxn modelId="{AEBF329F-F790-45A0-BADC-6C7EC070E13E}" type="presParOf" srcId="{3A081952-A93F-4722-B17A-75A135958E24}" destId="{A280A943-98DB-4ED7-BA17-F1C9F328888C}" srcOrd="11" destOrd="0" presId="urn:microsoft.com/office/officeart/2005/8/layout/radial6"/>
    <dgm:cxn modelId="{8CF5B619-F465-40E1-9983-94CD385C3D34}" type="presParOf" srcId="{3A081952-A93F-4722-B17A-75A135958E24}" destId="{0AEB1F5C-FC98-4584-8D0E-458DF4F1D6D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580D3-11E7-4983-9E5F-DCE26EED15AA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62CF268D-4182-4629-BF8C-782E22E3DE60}">
      <dgm:prSet phldrT="[Texto]" custT="1"/>
      <dgm:spPr/>
      <dgm:t>
        <a:bodyPr/>
        <a:lstStyle/>
        <a:p>
          <a:r>
            <a:rPr lang="es-EC" sz="2000" dirty="0" smtClean="0"/>
            <a:t>Segmentación Demográfica</a:t>
          </a:r>
          <a:endParaRPr lang="es-EC" sz="2000" dirty="0"/>
        </a:p>
      </dgm:t>
    </dgm:pt>
    <dgm:pt modelId="{79DD8B1A-EE59-4998-A16B-567BA18FB7B1}" type="parTrans" cxnId="{69A162C0-78D8-4906-AF49-40786D53C9B5}">
      <dgm:prSet/>
      <dgm:spPr/>
      <dgm:t>
        <a:bodyPr/>
        <a:lstStyle/>
        <a:p>
          <a:endParaRPr lang="es-EC"/>
        </a:p>
      </dgm:t>
    </dgm:pt>
    <dgm:pt modelId="{2A6D8F25-CEA5-4EA4-91D9-2E92F2B0356C}" type="sibTrans" cxnId="{69A162C0-78D8-4906-AF49-40786D53C9B5}">
      <dgm:prSet/>
      <dgm:spPr/>
      <dgm:t>
        <a:bodyPr/>
        <a:lstStyle/>
        <a:p>
          <a:endParaRPr lang="es-EC"/>
        </a:p>
      </dgm:t>
    </dgm:pt>
    <dgm:pt modelId="{63E14C8C-31C1-420D-831B-045764CE2882}">
      <dgm:prSet phldrT="[Texto]" custT="1"/>
      <dgm:spPr/>
      <dgm:t>
        <a:bodyPr/>
        <a:lstStyle/>
        <a:p>
          <a:r>
            <a:rPr lang="es-EC" sz="2000" dirty="0" smtClean="0"/>
            <a:t>Familia 3-4 personas</a:t>
          </a:r>
          <a:endParaRPr lang="es-EC" sz="2000" dirty="0"/>
        </a:p>
      </dgm:t>
    </dgm:pt>
    <dgm:pt modelId="{FDAC1BB4-086C-41BE-8104-7F3C052CC0C9}" type="parTrans" cxnId="{ACB88C84-BB58-4813-B0E4-069655D61800}">
      <dgm:prSet/>
      <dgm:spPr/>
      <dgm:t>
        <a:bodyPr/>
        <a:lstStyle/>
        <a:p>
          <a:endParaRPr lang="es-EC"/>
        </a:p>
      </dgm:t>
    </dgm:pt>
    <dgm:pt modelId="{AE94CE01-2BBA-444C-B991-7B8B65FEA0FD}" type="sibTrans" cxnId="{ACB88C84-BB58-4813-B0E4-069655D61800}">
      <dgm:prSet/>
      <dgm:spPr/>
      <dgm:t>
        <a:bodyPr/>
        <a:lstStyle/>
        <a:p>
          <a:endParaRPr lang="es-EC"/>
        </a:p>
      </dgm:t>
    </dgm:pt>
    <dgm:pt modelId="{A6A62775-0EEA-47CF-8366-4DF7B4567BA4}" type="pres">
      <dgm:prSet presAssocID="{C28580D3-11E7-4983-9E5F-DCE26EED15AA}" presName="Name0" presStyleCnt="0">
        <dgm:presLayoutVars>
          <dgm:dir/>
          <dgm:resizeHandles val="exact"/>
        </dgm:presLayoutVars>
      </dgm:prSet>
      <dgm:spPr/>
    </dgm:pt>
    <dgm:pt modelId="{AF9FE2BD-4BFE-4860-97D5-7CB75C13A597}" type="pres">
      <dgm:prSet presAssocID="{62CF268D-4182-4629-BF8C-782E22E3DE60}" presName="node" presStyleLbl="node1" presStyleIdx="0" presStyleCnt="2" custScaleX="85977" custScaleY="52615" custLinFactNeighborX="-4460" custLinFactNeighborY="-113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7FFCA9-CE50-4191-8D42-AA6489CE6993}" type="pres">
      <dgm:prSet presAssocID="{2A6D8F25-CEA5-4EA4-91D9-2E92F2B0356C}" presName="sibTrans" presStyleLbl="sibTrans2D1" presStyleIdx="0" presStyleCnt="1"/>
      <dgm:spPr/>
      <dgm:t>
        <a:bodyPr/>
        <a:lstStyle/>
        <a:p>
          <a:endParaRPr lang="es-EC"/>
        </a:p>
      </dgm:t>
    </dgm:pt>
    <dgm:pt modelId="{6F205376-0563-4363-A07A-4210A1E2C4BB}" type="pres">
      <dgm:prSet presAssocID="{2A6D8F25-CEA5-4EA4-91D9-2E92F2B0356C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8A097FA1-ED65-4EFB-BA1C-EA8A7D161A21}" type="pres">
      <dgm:prSet presAssocID="{63E14C8C-31C1-420D-831B-045764CE2882}" presName="node" presStyleLbl="node1" presStyleIdx="1" presStyleCnt="2" custScaleX="71188" custScaleY="58280" custLinFactNeighborX="-3863" custLinFactNeighborY="-95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780789-B989-4EAD-A9F8-B9EF98B31A17}" type="presOf" srcId="{63E14C8C-31C1-420D-831B-045764CE2882}" destId="{8A097FA1-ED65-4EFB-BA1C-EA8A7D161A21}" srcOrd="0" destOrd="0" presId="urn:microsoft.com/office/officeart/2005/8/layout/process1"/>
    <dgm:cxn modelId="{8B5C9D69-7661-4203-8C73-619251642CAB}" type="presOf" srcId="{2A6D8F25-CEA5-4EA4-91D9-2E92F2B0356C}" destId="{467FFCA9-CE50-4191-8D42-AA6489CE6993}" srcOrd="0" destOrd="0" presId="urn:microsoft.com/office/officeart/2005/8/layout/process1"/>
    <dgm:cxn modelId="{29420CE3-D9C4-45B9-AFF6-1BB5FC5D712B}" type="presOf" srcId="{2A6D8F25-CEA5-4EA4-91D9-2E92F2B0356C}" destId="{6F205376-0563-4363-A07A-4210A1E2C4BB}" srcOrd="1" destOrd="0" presId="urn:microsoft.com/office/officeart/2005/8/layout/process1"/>
    <dgm:cxn modelId="{69A162C0-78D8-4906-AF49-40786D53C9B5}" srcId="{C28580D3-11E7-4983-9E5F-DCE26EED15AA}" destId="{62CF268D-4182-4629-BF8C-782E22E3DE60}" srcOrd="0" destOrd="0" parTransId="{79DD8B1A-EE59-4998-A16B-567BA18FB7B1}" sibTransId="{2A6D8F25-CEA5-4EA4-91D9-2E92F2B0356C}"/>
    <dgm:cxn modelId="{56C30A31-57A4-4905-85FB-F656027E1710}" type="presOf" srcId="{62CF268D-4182-4629-BF8C-782E22E3DE60}" destId="{AF9FE2BD-4BFE-4860-97D5-7CB75C13A597}" srcOrd="0" destOrd="0" presId="urn:microsoft.com/office/officeart/2005/8/layout/process1"/>
    <dgm:cxn modelId="{ACB88C84-BB58-4813-B0E4-069655D61800}" srcId="{C28580D3-11E7-4983-9E5F-DCE26EED15AA}" destId="{63E14C8C-31C1-420D-831B-045764CE2882}" srcOrd="1" destOrd="0" parTransId="{FDAC1BB4-086C-41BE-8104-7F3C052CC0C9}" sibTransId="{AE94CE01-2BBA-444C-B991-7B8B65FEA0FD}"/>
    <dgm:cxn modelId="{A0093091-C740-4DD6-92E4-5B282E07F4B2}" type="presOf" srcId="{C28580D3-11E7-4983-9E5F-DCE26EED15AA}" destId="{A6A62775-0EEA-47CF-8366-4DF7B4567BA4}" srcOrd="0" destOrd="0" presId="urn:microsoft.com/office/officeart/2005/8/layout/process1"/>
    <dgm:cxn modelId="{BE8D70AB-2B08-4CB7-BC41-D743B2B8C0A1}" type="presParOf" srcId="{A6A62775-0EEA-47CF-8366-4DF7B4567BA4}" destId="{AF9FE2BD-4BFE-4860-97D5-7CB75C13A597}" srcOrd="0" destOrd="0" presId="urn:microsoft.com/office/officeart/2005/8/layout/process1"/>
    <dgm:cxn modelId="{E93600AA-48A2-48F0-97DC-2BD3948CF365}" type="presParOf" srcId="{A6A62775-0EEA-47CF-8366-4DF7B4567BA4}" destId="{467FFCA9-CE50-4191-8D42-AA6489CE6993}" srcOrd="1" destOrd="0" presId="urn:microsoft.com/office/officeart/2005/8/layout/process1"/>
    <dgm:cxn modelId="{61D30B4B-7945-4067-BCA2-E9FEB667B328}" type="presParOf" srcId="{467FFCA9-CE50-4191-8D42-AA6489CE6993}" destId="{6F205376-0563-4363-A07A-4210A1E2C4BB}" srcOrd="0" destOrd="0" presId="urn:microsoft.com/office/officeart/2005/8/layout/process1"/>
    <dgm:cxn modelId="{34899F56-5315-418A-A369-946A4EA29279}" type="presParOf" srcId="{A6A62775-0EEA-47CF-8366-4DF7B4567BA4}" destId="{8A097FA1-ED65-4EFB-BA1C-EA8A7D161A2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007C8-FDFF-4D59-A63B-70318F6EE64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F61B776-3E38-4B88-9976-12711CE478FA}">
      <dgm:prSet phldrT="[Texto]" custT="1"/>
      <dgm:spPr/>
      <dgm:t>
        <a:bodyPr/>
        <a:lstStyle/>
        <a:p>
          <a:r>
            <a:rPr lang="es-EC" sz="2000" dirty="0" smtClean="0"/>
            <a:t>Segmentación Geográfica</a:t>
          </a:r>
          <a:endParaRPr lang="es-EC" sz="2000" dirty="0"/>
        </a:p>
      </dgm:t>
    </dgm:pt>
    <dgm:pt modelId="{FEF95E9D-DE20-4D72-9D3E-7AAFDAD89BEE}" type="parTrans" cxnId="{C3344114-2412-40BF-8007-D8AA57710C3B}">
      <dgm:prSet/>
      <dgm:spPr/>
      <dgm:t>
        <a:bodyPr/>
        <a:lstStyle/>
        <a:p>
          <a:endParaRPr lang="es-EC"/>
        </a:p>
      </dgm:t>
    </dgm:pt>
    <dgm:pt modelId="{B65EC235-C6F0-4E07-BE8A-C99C31B56AF5}" type="sibTrans" cxnId="{C3344114-2412-40BF-8007-D8AA57710C3B}">
      <dgm:prSet/>
      <dgm:spPr/>
      <dgm:t>
        <a:bodyPr/>
        <a:lstStyle/>
        <a:p>
          <a:endParaRPr lang="es-EC"/>
        </a:p>
      </dgm:t>
    </dgm:pt>
    <dgm:pt modelId="{C8664632-E9D3-4147-A2C7-07E48603BC2F}">
      <dgm:prSet phldrT="[Texto]" custT="1"/>
      <dgm:spPr/>
      <dgm:t>
        <a:bodyPr/>
        <a:lstStyle/>
        <a:p>
          <a:r>
            <a:rPr lang="es-EC" sz="2000" dirty="0" smtClean="0"/>
            <a:t>Cantón Daule</a:t>
          </a:r>
          <a:endParaRPr lang="es-EC" sz="2000" dirty="0"/>
        </a:p>
      </dgm:t>
    </dgm:pt>
    <dgm:pt modelId="{54DDF5B0-6552-431B-886B-3F9431D6D9EB}" type="parTrans" cxnId="{751179EF-E156-4311-8A4B-1254BD045166}">
      <dgm:prSet/>
      <dgm:spPr/>
      <dgm:t>
        <a:bodyPr/>
        <a:lstStyle/>
        <a:p>
          <a:endParaRPr lang="es-EC"/>
        </a:p>
      </dgm:t>
    </dgm:pt>
    <dgm:pt modelId="{B2160DFA-495C-436F-BB9E-4579960F295C}" type="sibTrans" cxnId="{751179EF-E156-4311-8A4B-1254BD045166}">
      <dgm:prSet/>
      <dgm:spPr/>
      <dgm:t>
        <a:bodyPr/>
        <a:lstStyle/>
        <a:p>
          <a:endParaRPr lang="es-EC"/>
        </a:p>
      </dgm:t>
    </dgm:pt>
    <dgm:pt modelId="{C25A800F-6D33-40E4-903D-81542D822478}" type="pres">
      <dgm:prSet presAssocID="{A57007C8-FDFF-4D59-A63B-70318F6EE6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1BF01A-2BD8-46D8-86C0-DDBAB7E70733}" type="pres">
      <dgm:prSet presAssocID="{8F61B776-3E38-4B88-9976-12711CE478FA}" presName="node" presStyleLbl="node1" presStyleIdx="0" presStyleCnt="2" custScaleX="69716" custScaleY="35210" custLinFactNeighborX="9097" custLinFactNeighborY="-332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4DA2B3-3D66-48DA-BF14-2DDEE0227153}" type="pres">
      <dgm:prSet presAssocID="{B65EC235-C6F0-4E07-BE8A-C99C31B56AF5}" presName="sibTrans" presStyleLbl="sibTrans2D1" presStyleIdx="0" presStyleCnt="1"/>
      <dgm:spPr/>
      <dgm:t>
        <a:bodyPr/>
        <a:lstStyle/>
        <a:p>
          <a:endParaRPr lang="es-EC"/>
        </a:p>
      </dgm:t>
    </dgm:pt>
    <dgm:pt modelId="{CEB1C4B6-2E70-45A4-A0C2-C7D52D5175F6}" type="pres">
      <dgm:prSet presAssocID="{B65EC235-C6F0-4E07-BE8A-C99C31B56AF5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D7216BF0-B0C9-49F7-B8AC-DADE20D94B62}" type="pres">
      <dgm:prSet presAssocID="{C8664632-E9D3-4147-A2C7-07E48603BC2F}" presName="node" presStyleLbl="node1" presStyleIdx="1" presStyleCnt="2" custScaleX="62946" custScaleY="37922" custLinFactNeighborX="3504" custLinFactNeighborY="-302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EB7C13-16A5-4683-8293-69F6DFCF522E}" type="presOf" srcId="{B65EC235-C6F0-4E07-BE8A-C99C31B56AF5}" destId="{4B4DA2B3-3D66-48DA-BF14-2DDEE0227153}" srcOrd="0" destOrd="0" presId="urn:microsoft.com/office/officeart/2005/8/layout/process1"/>
    <dgm:cxn modelId="{591773DE-3468-46B0-B13C-BC94F9881EB0}" type="presOf" srcId="{A57007C8-FDFF-4D59-A63B-70318F6EE645}" destId="{C25A800F-6D33-40E4-903D-81542D822478}" srcOrd="0" destOrd="0" presId="urn:microsoft.com/office/officeart/2005/8/layout/process1"/>
    <dgm:cxn modelId="{751179EF-E156-4311-8A4B-1254BD045166}" srcId="{A57007C8-FDFF-4D59-A63B-70318F6EE645}" destId="{C8664632-E9D3-4147-A2C7-07E48603BC2F}" srcOrd="1" destOrd="0" parTransId="{54DDF5B0-6552-431B-886B-3F9431D6D9EB}" sibTransId="{B2160DFA-495C-436F-BB9E-4579960F295C}"/>
    <dgm:cxn modelId="{55048D96-E8BA-40EC-9C4B-81C490AA2FC3}" type="presOf" srcId="{C8664632-E9D3-4147-A2C7-07E48603BC2F}" destId="{D7216BF0-B0C9-49F7-B8AC-DADE20D94B62}" srcOrd="0" destOrd="0" presId="urn:microsoft.com/office/officeart/2005/8/layout/process1"/>
    <dgm:cxn modelId="{C3344114-2412-40BF-8007-D8AA57710C3B}" srcId="{A57007C8-FDFF-4D59-A63B-70318F6EE645}" destId="{8F61B776-3E38-4B88-9976-12711CE478FA}" srcOrd="0" destOrd="0" parTransId="{FEF95E9D-DE20-4D72-9D3E-7AAFDAD89BEE}" sibTransId="{B65EC235-C6F0-4E07-BE8A-C99C31B56AF5}"/>
    <dgm:cxn modelId="{BE8E8D82-559A-4F19-B286-8CE41ECCEF96}" type="presOf" srcId="{B65EC235-C6F0-4E07-BE8A-C99C31B56AF5}" destId="{CEB1C4B6-2E70-45A4-A0C2-C7D52D5175F6}" srcOrd="1" destOrd="0" presId="urn:microsoft.com/office/officeart/2005/8/layout/process1"/>
    <dgm:cxn modelId="{F7DF9980-7003-4FBD-9A3B-A3EDF334D331}" type="presOf" srcId="{8F61B776-3E38-4B88-9976-12711CE478FA}" destId="{881BF01A-2BD8-46D8-86C0-DDBAB7E70733}" srcOrd="0" destOrd="0" presId="urn:microsoft.com/office/officeart/2005/8/layout/process1"/>
    <dgm:cxn modelId="{929BE9BA-386A-4867-9893-340D892E49F7}" type="presParOf" srcId="{C25A800F-6D33-40E4-903D-81542D822478}" destId="{881BF01A-2BD8-46D8-86C0-DDBAB7E70733}" srcOrd="0" destOrd="0" presId="urn:microsoft.com/office/officeart/2005/8/layout/process1"/>
    <dgm:cxn modelId="{FC7E6B91-3489-4696-AFDC-31B49C29F6DB}" type="presParOf" srcId="{C25A800F-6D33-40E4-903D-81542D822478}" destId="{4B4DA2B3-3D66-48DA-BF14-2DDEE0227153}" srcOrd="1" destOrd="0" presId="urn:microsoft.com/office/officeart/2005/8/layout/process1"/>
    <dgm:cxn modelId="{820AC20F-7342-4485-8DAA-8139DC7E3496}" type="presParOf" srcId="{4B4DA2B3-3D66-48DA-BF14-2DDEE0227153}" destId="{CEB1C4B6-2E70-45A4-A0C2-C7D52D5175F6}" srcOrd="0" destOrd="0" presId="urn:microsoft.com/office/officeart/2005/8/layout/process1"/>
    <dgm:cxn modelId="{568808E6-EF6F-43D5-8569-BFF098BEEE88}" type="presParOf" srcId="{C25A800F-6D33-40E4-903D-81542D822478}" destId="{D7216BF0-B0C9-49F7-B8AC-DADE20D94B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DF32A1-D1F4-42D2-81FD-D0A5C3151A8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A7B67F6E-D2CE-4039-9F45-DFD7A27FEE22}">
      <dgm:prSet phldrT="[Texto]" custT="1"/>
      <dgm:spPr/>
      <dgm:t>
        <a:bodyPr/>
        <a:lstStyle/>
        <a:p>
          <a:r>
            <a:rPr lang="es-EC" sz="2000" dirty="0" smtClean="0"/>
            <a:t>Segmentación Psicográficas</a:t>
          </a:r>
          <a:endParaRPr lang="es-EC" sz="2000" dirty="0"/>
        </a:p>
      </dgm:t>
    </dgm:pt>
    <dgm:pt modelId="{31550E5C-D1F3-4265-87FE-3054B2E5BB88}" type="parTrans" cxnId="{F298A586-4759-46A3-8E39-D5E51C93EC5C}">
      <dgm:prSet/>
      <dgm:spPr/>
      <dgm:t>
        <a:bodyPr/>
        <a:lstStyle/>
        <a:p>
          <a:endParaRPr lang="es-EC"/>
        </a:p>
      </dgm:t>
    </dgm:pt>
    <dgm:pt modelId="{2312B6CA-A8F0-4910-829E-9278655567B1}" type="sibTrans" cxnId="{F298A586-4759-46A3-8E39-D5E51C93EC5C}">
      <dgm:prSet/>
      <dgm:spPr/>
      <dgm:t>
        <a:bodyPr/>
        <a:lstStyle/>
        <a:p>
          <a:endParaRPr lang="es-EC"/>
        </a:p>
      </dgm:t>
    </dgm:pt>
    <dgm:pt modelId="{40D03F6A-9D0A-44BE-BA9B-36EA8B34DB2E}">
      <dgm:prSet phldrT="[Texto]" custT="1"/>
      <dgm:spPr/>
      <dgm:t>
        <a:bodyPr/>
        <a:lstStyle/>
        <a:p>
          <a:r>
            <a:rPr lang="es-EC" sz="2000" dirty="0" smtClean="0"/>
            <a:t>Personas amantes a los deporte</a:t>
          </a:r>
          <a:r>
            <a:rPr lang="es-EC" sz="2400" dirty="0" smtClean="0"/>
            <a:t>s.</a:t>
          </a:r>
          <a:endParaRPr lang="es-EC" sz="2400" dirty="0"/>
        </a:p>
      </dgm:t>
    </dgm:pt>
    <dgm:pt modelId="{10B9741B-AEA2-4C59-AAEE-63EA85C288ED}" type="parTrans" cxnId="{7943CFA9-1E6E-49FD-B774-955AD0EAFDFC}">
      <dgm:prSet/>
      <dgm:spPr/>
      <dgm:t>
        <a:bodyPr/>
        <a:lstStyle/>
        <a:p>
          <a:endParaRPr lang="es-EC"/>
        </a:p>
      </dgm:t>
    </dgm:pt>
    <dgm:pt modelId="{88B79499-3517-4F07-9A4F-30415A7F6779}" type="sibTrans" cxnId="{7943CFA9-1E6E-49FD-B774-955AD0EAFDFC}">
      <dgm:prSet/>
      <dgm:spPr/>
      <dgm:t>
        <a:bodyPr/>
        <a:lstStyle/>
        <a:p>
          <a:endParaRPr lang="es-EC"/>
        </a:p>
      </dgm:t>
    </dgm:pt>
    <dgm:pt modelId="{BFD2DFE4-9FF5-4D19-925E-C1EA6B1E2413}" type="pres">
      <dgm:prSet presAssocID="{ABDF32A1-D1F4-42D2-81FD-D0A5C3151A8D}" presName="Name0" presStyleCnt="0">
        <dgm:presLayoutVars>
          <dgm:dir/>
          <dgm:resizeHandles val="exact"/>
        </dgm:presLayoutVars>
      </dgm:prSet>
      <dgm:spPr/>
    </dgm:pt>
    <dgm:pt modelId="{9EFB3FF1-F7BB-4DCA-945F-7B8C0100A4A9}" type="pres">
      <dgm:prSet presAssocID="{A7B67F6E-D2CE-4039-9F45-DFD7A27FEE22}" presName="node" presStyleLbl="node1" presStyleIdx="0" presStyleCnt="2" custScaleX="55449" custScaleY="33929" custLinFactNeighborX="-288" custLinFactNeighborY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16F65E-A73B-490E-89DD-92DC7CDAFFBA}" type="pres">
      <dgm:prSet presAssocID="{2312B6CA-A8F0-4910-829E-9278655567B1}" presName="sibTrans" presStyleLbl="sibTrans2D1" presStyleIdx="0" presStyleCnt="1" custScaleX="108103" custScaleY="69524"/>
      <dgm:spPr/>
      <dgm:t>
        <a:bodyPr/>
        <a:lstStyle/>
        <a:p>
          <a:endParaRPr lang="es-EC"/>
        </a:p>
      </dgm:t>
    </dgm:pt>
    <dgm:pt modelId="{6B187EC2-4E1F-47C9-BBD8-D18F518221BB}" type="pres">
      <dgm:prSet presAssocID="{2312B6CA-A8F0-4910-829E-9278655567B1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B667B1EE-003D-47EC-9800-9997B829A99E}" type="pres">
      <dgm:prSet presAssocID="{40D03F6A-9D0A-44BE-BA9B-36EA8B34DB2E}" presName="node" presStyleLbl="node1" presStyleIdx="1" presStyleCnt="2" custScaleX="50776" custScaleY="381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CFA7D1-3AB9-4694-B204-0EFBD7386090}" type="presOf" srcId="{A7B67F6E-D2CE-4039-9F45-DFD7A27FEE22}" destId="{9EFB3FF1-F7BB-4DCA-945F-7B8C0100A4A9}" srcOrd="0" destOrd="0" presId="urn:microsoft.com/office/officeart/2005/8/layout/process1"/>
    <dgm:cxn modelId="{56A70CD9-B492-400E-9952-CAF884FD1950}" type="presOf" srcId="{2312B6CA-A8F0-4910-829E-9278655567B1}" destId="{9416F65E-A73B-490E-89DD-92DC7CDAFFBA}" srcOrd="0" destOrd="0" presId="urn:microsoft.com/office/officeart/2005/8/layout/process1"/>
    <dgm:cxn modelId="{F1EE02EC-5F10-405F-B682-D2BCFA8CDFEF}" type="presOf" srcId="{40D03F6A-9D0A-44BE-BA9B-36EA8B34DB2E}" destId="{B667B1EE-003D-47EC-9800-9997B829A99E}" srcOrd="0" destOrd="0" presId="urn:microsoft.com/office/officeart/2005/8/layout/process1"/>
    <dgm:cxn modelId="{7943CFA9-1E6E-49FD-B774-955AD0EAFDFC}" srcId="{ABDF32A1-D1F4-42D2-81FD-D0A5C3151A8D}" destId="{40D03F6A-9D0A-44BE-BA9B-36EA8B34DB2E}" srcOrd="1" destOrd="0" parTransId="{10B9741B-AEA2-4C59-AAEE-63EA85C288ED}" sibTransId="{88B79499-3517-4F07-9A4F-30415A7F6779}"/>
    <dgm:cxn modelId="{ECBA0467-F8CE-4F45-967E-59B0829B05BA}" type="presOf" srcId="{2312B6CA-A8F0-4910-829E-9278655567B1}" destId="{6B187EC2-4E1F-47C9-BBD8-D18F518221BB}" srcOrd="1" destOrd="0" presId="urn:microsoft.com/office/officeart/2005/8/layout/process1"/>
    <dgm:cxn modelId="{BA8FE440-C849-4A90-A1C0-D705FFCD5409}" type="presOf" srcId="{ABDF32A1-D1F4-42D2-81FD-D0A5C3151A8D}" destId="{BFD2DFE4-9FF5-4D19-925E-C1EA6B1E2413}" srcOrd="0" destOrd="0" presId="urn:microsoft.com/office/officeart/2005/8/layout/process1"/>
    <dgm:cxn modelId="{F298A586-4759-46A3-8E39-D5E51C93EC5C}" srcId="{ABDF32A1-D1F4-42D2-81FD-D0A5C3151A8D}" destId="{A7B67F6E-D2CE-4039-9F45-DFD7A27FEE22}" srcOrd="0" destOrd="0" parTransId="{31550E5C-D1F3-4265-87FE-3054B2E5BB88}" sibTransId="{2312B6CA-A8F0-4910-829E-9278655567B1}"/>
    <dgm:cxn modelId="{575744ED-D32B-4677-BD14-9B61DBD6D9FA}" type="presParOf" srcId="{BFD2DFE4-9FF5-4D19-925E-C1EA6B1E2413}" destId="{9EFB3FF1-F7BB-4DCA-945F-7B8C0100A4A9}" srcOrd="0" destOrd="0" presId="urn:microsoft.com/office/officeart/2005/8/layout/process1"/>
    <dgm:cxn modelId="{69E717D7-9791-4910-A745-9E49F349333F}" type="presParOf" srcId="{BFD2DFE4-9FF5-4D19-925E-C1EA6B1E2413}" destId="{9416F65E-A73B-490E-89DD-92DC7CDAFFBA}" srcOrd="1" destOrd="0" presId="urn:microsoft.com/office/officeart/2005/8/layout/process1"/>
    <dgm:cxn modelId="{6ECD20F4-AC29-4FF7-A016-E4C8EEB5B76A}" type="presParOf" srcId="{9416F65E-A73B-490E-89DD-92DC7CDAFFBA}" destId="{6B187EC2-4E1F-47C9-BBD8-D18F518221BB}" srcOrd="0" destOrd="0" presId="urn:microsoft.com/office/officeart/2005/8/layout/process1"/>
    <dgm:cxn modelId="{E8C3D663-E1EA-4EC5-B0DA-0245F3D5E4E6}" type="presParOf" srcId="{BFD2DFE4-9FF5-4D19-925E-C1EA6B1E2413}" destId="{B667B1EE-003D-47EC-9800-9997B829A9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F44B21-5CDF-4EC5-AD0D-475046B258A0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448C14B-FBB6-46FC-AE56-5F1D1DC9205F}">
      <dgm:prSet phldrT="[Texto]" custT="1"/>
      <dgm:spPr/>
      <dgm:t>
        <a:bodyPr/>
        <a:lstStyle/>
        <a:p>
          <a:r>
            <a:rPr lang="es-EC" sz="2000" b="1" dirty="0" smtClean="0"/>
            <a:t>Funciones</a:t>
          </a:r>
          <a:endParaRPr lang="es-EC" sz="2000" b="1" dirty="0"/>
        </a:p>
      </dgm:t>
    </dgm:pt>
    <dgm:pt modelId="{202538D8-C8FC-4117-972D-13CC22A72377}" type="parTrans" cxnId="{AD7803D9-A628-420E-82F2-4DD0227B08B8}">
      <dgm:prSet/>
      <dgm:spPr/>
      <dgm:t>
        <a:bodyPr/>
        <a:lstStyle/>
        <a:p>
          <a:endParaRPr lang="es-EC"/>
        </a:p>
      </dgm:t>
    </dgm:pt>
    <dgm:pt modelId="{67048837-A7A8-44D9-8340-1360174980F6}" type="sibTrans" cxnId="{AD7803D9-A628-420E-82F2-4DD0227B08B8}">
      <dgm:prSet/>
      <dgm:spPr/>
      <dgm:t>
        <a:bodyPr/>
        <a:lstStyle/>
        <a:p>
          <a:endParaRPr lang="es-EC"/>
        </a:p>
      </dgm:t>
    </dgm:pt>
    <dgm:pt modelId="{D035B7DA-A40F-42DB-9B13-72164FD6F235}">
      <dgm:prSet phldrT="[Texto]" custT="1"/>
      <dgm:spPr/>
      <dgm:t>
        <a:bodyPr/>
        <a:lstStyle/>
        <a:p>
          <a:r>
            <a:rPr lang="es-EC" sz="2000" dirty="0" smtClean="0"/>
            <a:t>Fomentar la Unión Familiar</a:t>
          </a:r>
          <a:endParaRPr lang="es-EC" sz="2000" dirty="0"/>
        </a:p>
      </dgm:t>
    </dgm:pt>
    <dgm:pt modelId="{E9E1976A-163A-44AB-B897-5D71C730CE87}" type="parTrans" cxnId="{02B24350-D05A-4208-9AD3-0A855F807694}">
      <dgm:prSet/>
      <dgm:spPr/>
      <dgm:t>
        <a:bodyPr/>
        <a:lstStyle/>
        <a:p>
          <a:endParaRPr lang="es-EC"/>
        </a:p>
      </dgm:t>
    </dgm:pt>
    <dgm:pt modelId="{BCED8CE7-C81D-4920-AA5B-9229221A8A0A}" type="sibTrans" cxnId="{02B24350-D05A-4208-9AD3-0A855F807694}">
      <dgm:prSet/>
      <dgm:spPr/>
      <dgm:t>
        <a:bodyPr/>
        <a:lstStyle/>
        <a:p>
          <a:endParaRPr lang="es-EC"/>
        </a:p>
      </dgm:t>
    </dgm:pt>
    <dgm:pt modelId="{7FEC6D80-5198-41A2-9290-24183B04F003}">
      <dgm:prSet phldrT="[Texto]" custT="1"/>
      <dgm:spPr/>
      <dgm:t>
        <a:bodyPr/>
        <a:lstStyle/>
        <a:p>
          <a:r>
            <a:rPr lang="es-EC" sz="2000" dirty="0" smtClean="0"/>
            <a:t>Fomentar el deporte</a:t>
          </a:r>
          <a:endParaRPr lang="es-EC" sz="2000" dirty="0"/>
        </a:p>
      </dgm:t>
    </dgm:pt>
    <dgm:pt modelId="{0837D860-B768-4402-A594-8D8711B09381}" type="parTrans" cxnId="{B66E3A6F-EF7F-4465-AE2B-1B1AA78A4320}">
      <dgm:prSet/>
      <dgm:spPr/>
      <dgm:t>
        <a:bodyPr/>
        <a:lstStyle/>
        <a:p>
          <a:endParaRPr lang="es-EC"/>
        </a:p>
      </dgm:t>
    </dgm:pt>
    <dgm:pt modelId="{B0369C81-7C55-431C-80A0-9EF0789E0157}" type="sibTrans" cxnId="{B66E3A6F-EF7F-4465-AE2B-1B1AA78A4320}">
      <dgm:prSet/>
      <dgm:spPr/>
      <dgm:t>
        <a:bodyPr/>
        <a:lstStyle/>
        <a:p>
          <a:endParaRPr lang="es-EC"/>
        </a:p>
      </dgm:t>
    </dgm:pt>
    <dgm:pt modelId="{24A267E6-8878-417B-A00F-9EE880D5D533}">
      <dgm:prSet phldrT="[Texto]" custT="1"/>
      <dgm:spPr/>
      <dgm:t>
        <a:bodyPr/>
        <a:lstStyle/>
        <a:p>
          <a:r>
            <a:rPr lang="es-EC" sz="2000" b="1" dirty="0" smtClean="0"/>
            <a:t>Consumidores</a:t>
          </a:r>
          <a:endParaRPr lang="es-EC" sz="2000" b="1" dirty="0"/>
        </a:p>
      </dgm:t>
    </dgm:pt>
    <dgm:pt modelId="{C11F667B-1177-478E-83B7-F04CEBF3814B}" type="parTrans" cxnId="{3E332E2B-3F6C-43E1-ABE1-9D19176B404F}">
      <dgm:prSet/>
      <dgm:spPr/>
      <dgm:t>
        <a:bodyPr/>
        <a:lstStyle/>
        <a:p>
          <a:endParaRPr lang="es-EC"/>
        </a:p>
      </dgm:t>
    </dgm:pt>
    <dgm:pt modelId="{E4B979D9-7E10-4AB2-BBE5-9F324B0558A1}" type="sibTrans" cxnId="{3E332E2B-3F6C-43E1-ABE1-9D19176B404F}">
      <dgm:prSet/>
      <dgm:spPr/>
      <dgm:t>
        <a:bodyPr/>
        <a:lstStyle/>
        <a:p>
          <a:endParaRPr lang="es-EC"/>
        </a:p>
      </dgm:t>
    </dgm:pt>
    <dgm:pt modelId="{D856AA6E-405A-4E2F-91CA-DB94F3B18C5A}">
      <dgm:prSet phldrT="[Texto]" custT="1"/>
      <dgm:spPr/>
      <dgm:t>
        <a:bodyPr/>
        <a:lstStyle/>
        <a:p>
          <a:r>
            <a:rPr lang="es-EC" sz="2000" dirty="0" smtClean="0"/>
            <a:t>Habitantes del Cantón</a:t>
          </a:r>
          <a:endParaRPr lang="es-EC" sz="2000" dirty="0"/>
        </a:p>
      </dgm:t>
    </dgm:pt>
    <dgm:pt modelId="{10EABF48-53C4-4BF8-B90E-3B8CF6B79522}" type="parTrans" cxnId="{6A561333-6156-4937-B1C8-0C05EE85D377}">
      <dgm:prSet/>
      <dgm:spPr/>
      <dgm:t>
        <a:bodyPr/>
        <a:lstStyle/>
        <a:p>
          <a:endParaRPr lang="es-EC"/>
        </a:p>
      </dgm:t>
    </dgm:pt>
    <dgm:pt modelId="{E4497FB8-4713-4FBB-8D0F-20C38802FA3C}" type="sibTrans" cxnId="{6A561333-6156-4937-B1C8-0C05EE85D377}">
      <dgm:prSet/>
      <dgm:spPr/>
      <dgm:t>
        <a:bodyPr/>
        <a:lstStyle/>
        <a:p>
          <a:endParaRPr lang="es-EC"/>
        </a:p>
      </dgm:t>
    </dgm:pt>
    <dgm:pt modelId="{A77BA370-1D23-4EA1-B9FD-9C1B99CD648B}">
      <dgm:prSet phldrT="[Texto]" custT="1"/>
      <dgm:spPr/>
      <dgm:t>
        <a:bodyPr/>
        <a:lstStyle/>
        <a:p>
          <a:r>
            <a:rPr lang="es-EC" sz="2000" dirty="0" smtClean="0"/>
            <a:t>Personas con estrés</a:t>
          </a:r>
        </a:p>
      </dgm:t>
    </dgm:pt>
    <dgm:pt modelId="{1E06882C-E697-42B6-A753-984C8E600C62}" type="parTrans" cxnId="{EF7E4858-9AD3-41A6-AC41-7B0CD2CA6CC7}">
      <dgm:prSet/>
      <dgm:spPr/>
      <dgm:t>
        <a:bodyPr/>
        <a:lstStyle/>
        <a:p>
          <a:endParaRPr lang="es-EC"/>
        </a:p>
      </dgm:t>
    </dgm:pt>
    <dgm:pt modelId="{A85CC621-196E-4D94-A8CC-564B0A3A9464}" type="sibTrans" cxnId="{EF7E4858-9AD3-41A6-AC41-7B0CD2CA6CC7}">
      <dgm:prSet/>
      <dgm:spPr/>
      <dgm:t>
        <a:bodyPr/>
        <a:lstStyle/>
        <a:p>
          <a:endParaRPr lang="es-EC"/>
        </a:p>
      </dgm:t>
    </dgm:pt>
    <dgm:pt modelId="{4A36EAC9-EACB-4161-BD0C-3F7437C371D9}">
      <dgm:prSet phldrT="[Texto]" custT="1"/>
      <dgm:spPr/>
      <dgm:t>
        <a:bodyPr/>
        <a:lstStyle/>
        <a:p>
          <a:r>
            <a:rPr lang="es-EC" sz="2000" dirty="0" smtClean="0"/>
            <a:t>Fomentar el turismo</a:t>
          </a:r>
          <a:endParaRPr lang="es-EC" sz="2000" dirty="0"/>
        </a:p>
      </dgm:t>
    </dgm:pt>
    <dgm:pt modelId="{065890A8-0083-45C6-8F3D-770EBE92F357}" type="parTrans" cxnId="{4DA0866D-62AE-49B9-9785-872971203D4C}">
      <dgm:prSet/>
      <dgm:spPr/>
      <dgm:t>
        <a:bodyPr/>
        <a:lstStyle/>
        <a:p>
          <a:endParaRPr lang="es-EC"/>
        </a:p>
      </dgm:t>
    </dgm:pt>
    <dgm:pt modelId="{442B21ED-7688-45AF-A20F-114D05BD6B21}" type="sibTrans" cxnId="{4DA0866D-62AE-49B9-9785-872971203D4C}">
      <dgm:prSet/>
      <dgm:spPr/>
      <dgm:t>
        <a:bodyPr/>
        <a:lstStyle/>
        <a:p>
          <a:endParaRPr lang="es-EC"/>
        </a:p>
      </dgm:t>
    </dgm:pt>
    <dgm:pt modelId="{DF7FE595-4C1F-4E3C-8A62-867EF7A4525B}">
      <dgm:prSet phldrT="[Texto]" custT="1"/>
      <dgm:spPr/>
      <dgm:t>
        <a:bodyPr/>
        <a:lstStyle/>
        <a:p>
          <a:r>
            <a:rPr lang="es-EC" sz="2000" dirty="0" smtClean="0"/>
            <a:t>Interesados en Salón de Eventos</a:t>
          </a:r>
        </a:p>
      </dgm:t>
    </dgm:pt>
    <dgm:pt modelId="{7F1F2DDC-D943-49B5-9986-F4D7D5E781E0}" type="parTrans" cxnId="{C05DDD7F-3D30-49A8-B0DD-9B6D58405E36}">
      <dgm:prSet/>
      <dgm:spPr/>
      <dgm:t>
        <a:bodyPr/>
        <a:lstStyle/>
        <a:p>
          <a:endParaRPr lang="es-EC"/>
        </a:p>
      </dgm:t>
    </dgm:pt>
    <dgm:pt modelId="{95BC5B5F-17E3-400A-9342-71FF7101E994}" type="sibTrans" cxnId="{C05DDD7F-3D30-49A8-B0DD-9B6D58405E36}">
      <dgm:prSet/>
      <dgm:spPr/>
      <dgm:t>
        <a:bodyPr/>
        <a:lstStyle/>
        <a:p>
          <a:endParaRPr lang="es-EC"/>
        </a:p>
      </dgm:t>
    </dgm:pt>
    <dgm:pt modelId="{8BB671C3-99DE-46E1-B1FB-6F2FAE1BA139}">
      <dgm:prSet phldrT="[Texto]" custT="1"/>
      <dgm:spPr/>
      <dgm:t>
        <a:bodyPr/>
        <a:lstStyle/>
        <a:p>
          <a:r>
            <a:rPr lang="es-EC" sz="2000" b="1" dirty="0" smtClean="0"/>
            <a:t>Tecnología</a:t>
          </a:r>
        </a:p>
      </dgm:t>
    </dgm:pt>
    <dgm:pt modelId="{4550E9A3-FDCE-4BD4-8B14-FAF0248FE95A}" type="parTrans" cxnId="{03A384A0-1A5B-4654-98F4-02633A451A82}">
      <dgm:prSet/>
      <dgm:spPr/>
      <dgm:t>
        <a:bodyPr/>
        <a:lstStyle/>
        <a:p>
          <a:endParaRPr lang="es-EC"/>
        </a:p>
      </dgm:t>
    </dgm:pt>
    <dgm:pt modelId="{CEDF4BC4-7A88-44A7-9C95-78C3F15B9C1D}" type="sibTrans" cxnId="{03A384A0-1A5B-4654-98F4-02633A451A82}">
      <dgm:prSet/>
      <dgm:spPr/>
      <dgm:t>
        <a:bodyPr/>
        <a:lstStyle/>
        <a:p>
          <a:endParaRPr lang="es-EC"/>
        </a:p>
      </dgm:t>
    </dgm:pt>
    <dgm:pt modelId="{36F2AE23-CC0B-4360-8C0D-2D28AE0EBA4D}">
      <dgm:prSet phldrT="[Texto]" custT="1"/>
      <dgm:spPr/>
      <dgm:t>
        <a:bodyPr/>
        <a:lstStyle/>
        <a:p>
          <a:r>
            <a:rPr lang="es-EC" sz="2000" dirty="0" smtClean="0"/>
            <a:t>Infraestructura adecuada</a:t>
          </a:r>
        </a:p>
      </dgm:t>
    </dgm:pt>
    <dgm:pt modelId="{C2E4C9A0-D013-48A5-8C9C-DA20B027D62B}" type="parTrans" cxnId="{C6598700-3A83-4C78-A44A-42D66F497160}">
      <dgm:prSet/>
      <dgm:spPr/>
      <dgm:t>
        <a:bodyPr/>
        <a:lstStyle/>
        <a:p>
          <a:endParaRPr lang="es-EC"/>
        </a:p>
      </dgm:t>
    </dgm:pt>
    <dgm:pt modelId="{5C37EE20-9087-4971-B58B-CA770CA35263}" type="sibTrans" cxnId="{C6598700-3A83-4C78-A44A-42D66F497160}">
      <dgm:prSet/>
      <dgm:spPr/>
      <dgm:t>
        <a:bodyPr/>
        <a:lstStyle/>
        <a:p>
          <a:endParaRPr lang="es-EC"/>
        </a:p>
      </dgm:t>
    </dgm:pt>
    <dgm:pt modelId="{69122059-C9EF-42FE-8C8F-1C0067D4E81D}" type="pres">
      <dgm:prSet presAssocID="{2DF44B21-5CDF-4EC5-AD0D-475046B258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3A22F08-5953-4770-9AC6-AA1E26792F30}" type="pres">
      <dgm:prSet presAssocID="{0448C14B-FBB6-46FC-AE56-5F1D1DC9205F}" presName="root" presStyleCnt="0"/>
      <dgm:spPr/>
    </dgm:pt>
    <dgm:pt modelId="{B7B90DF3-5B53-4D7C-9C69-6417D997DCFA}" type="pres">
      <dgm:prSet presAssocID="{0448C14B-FBB6-46FC-AE56-5F1D1DC9205F}" presName="rootComposite" presStyleCnt="0"/>
      <dgm:spPr/>
    </dgm:pt>
    <dgm:pt modelId="{55670B16-3410-42B4-A04A-C5606590DB7F}" type="pres">
      <dgm:prSet presAssocID="{0448C14B-FBB6-46FC-AE56-5F1D1DC9205F}" presName="rootText" presStyleLbl="node1" presStyleIdx="0" presStyleCnt="3"/>
      <dgm:spPr/>
      <dgm:t>
        <a:bodyPr/>
        <a:lstStyle/>
        <a:p>
          <a:endParaRPr lang="es-EC"/>
        </a:p>
      </dgm:t>
    </dgm:pt>
    <dgm:pt modelId="{C3C78F19-BF71-44C7-8C41-E01332D0A31C}" type="pres">
      <dgm:prSet presAssocID="{0448C14B-FBB6-46FC-AE56-5F1D1DC9205F}" presName="rootConnector" presStyleLbl="node1" presStyleIdx="0" presStyleCnt="3"/>
      <dgm:spPr/>
      <dgm:t>
        <a:bodyPr/>
        <a:lstStyle/>
        <a:p>
          <a:endParaRPr lang="es-EC"/>
        </a:p>
      </dgm:t>
    </dgm:pt>
    <dgm:pt modelId="{9D14A57F-2B3E-49D9-BF5D-3EFF855D6507}" type="pres">
      <dgm:prSet presAssocID="{0448C14B-FBB6-46FC-AE56-5F1D1DC9205F}" presName="childShape" presStyleCnt="0"/>
      <dgm:spPr/>
    </dgm:pt>
    <dgm:pt modelId="{3466D414-6211-405C-8BCA-FFB1A6AC01E8}" type="pres">
      <dgm:prSet presAssocID="{E9E1976A-163A-44AB-B897-5D71C730CE87}" presName="Name13" presStyleLbl="parChTrans1D2" presStyleIdx="0" presStyleCnt="7"/>
      <dgm:spPr/>
      <dgm:t>
        <a:bodyPr/>
        <a:lstStyle/>
        <a:p>
          <a:endParaRPr lang="es-EC"/>
        </a:p>
      </dgm:t>
    </dgm:pt>
    <dgm:pt modelId="{77FA991A-91DB-4E13-ADE0-716F6732FF7E}" type="pres">
      <dgm:prSet presAssocID="{D035B7DA-A40F-42DB-9B13-72164FD6F235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27C334-20C7-42E8-B1D5-385272EE5FAE}" type="pres">
      <dgm:prSet presAssocID="{0837D860-B768-4402-A594-8D8711B09381}" presName="Name13" presStyleLbl="parChTrans1D2" presStyleIdx="1" presStyleCnt="7"/>
      <dgm:spPr/>
      <dgm:t>
        <a:bodyPr/>
        <a:lstStyle/>
        <a:p>
          <a:endParaRPr lang="es-EC"/>
        </a:p>
      </dgm:t>
    </dgm:pt>
    <dgm:pt modelId="{EEF00093-A77D-4E96-8172-ACFC482CCFA4}" type="pres">
      <dgm:prSet presAssocID="{7FEC6D80-5198-41A2-9290-24183B04F003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5320A5-D92D-44E9-A8ED-5569531B778B}" type="pres">
      <dgm:prSet presAssocID="{065890A8-0083-45C6-8F3D-770EBE92F357}" presName="Name13" presStyleLbl="parChTrans1D2" presStyleIdx="2" presStyleCnt="7"/>
      <dgm:spPr/>
      <dgm:t>
        <a:bodyPr/>
        <a:lstStyle/>
        <a:p>
          <a:endParaRPr lang="es-EC"/>
        </a:p>
      </dgm:t>
    </dgm:pt>
    <dgm:pt modelId="{A148EB1D-FC88-4D69-9641-CA855FDD728F}" type="pres">
      <dgm:prSet presAssocID="{4A36EAC9-EACB-4161-BD0C-3F7437C371D9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AAF58-DE5E-439B-8096-35F63512654A}" type="pres">
      <dgm:prSet presAssocID="{24A267E6-8878-417B-A00F-9EE880D5D533}" presName="root" presStyleCnt="0"/>
      <dgm:spPr/>
    </dgm:pt>
    <dgm:pt modelId="{0177FBDB-70F0-4E93-8BAC-86C2B8C8BDD8}" type="pres">
      <dgm:prSet presAssocID="{24A267E6-8878-417B-A00F-9EE880D5D533}" presName="rootComposite" presStyleCnt="0"/>
      <dgm:spPr/>
    </dgm:pt>
    <dgm:pt modelId="{919450C7-6350-4436-AD47-94A9E22988F7}" type="pres">
      <dgm:prSet presAssocID="{24A267E6-8878-417B-A00F-9EE880D5D533}" presName="rootText" presStyleLbl="node1" presStyleIdx="1" presStyleCnt="3" custScaleX="109196"/>
      <dgm:spPr/>
      <dgm:t>
        <a:bodyPr/>
        <a:lstStyle/>
        <a:p>
          <a:endParaRPr lang="es-EC"/>
        </a:p>
      </dgm:t>
    </dgm:pt>
    <dgm:pt modelId="{0C04E5DB-6370-4D57-8164-F56FBB421D8B}" type="pres">
      <dgm:prSet presAssocID="{24A267E6-8878-417B-A00F-9EE880D5D533}" presName="rootConnector" presStyleLbl="node1" presStyleIdx="1" presStyleCnt="3"/>
      <dgm:spPr/>
      <dgm:t>
        <a:bodyPr/>
        <a:lstStyle/>
        <a:p>
          <a:endParaRPr lang="es-EC"/>
        </a:p>
      </dgm:t>
    </dgm:pt>
    <dgm:pt modelId="{676319E4-C150-45DE-AD9C-CCA44CAB13CD}" type="pres">
      <dgm:prSet presAssocID="{24A267E6-8878-417B-A00F-9EE880D5D533}" presName="childShape" presStyleCnt="0"/>
      <dgm:spPr/>
    </dgm:pt>
    <dgm:pt modelId="{00379F9A-CC2A-4F3F-80AF-7B62CBEBD4E9}" type="pres">
      <dgm:prSet presAssocID="{10EABF48-53C4-4BF8-B90E-3B8CF6B79522}" presName="Name13" presStyleLbl="parChTrans1D2" presStyleIdx="3" presStyleCnt="7"/>
      <dgm:spPr/>
      <dgm:t>
        <a:bodyPr/>
        <a:lstStyle/>
        <a:p>
          <a:endParaRPr lang="es-EC"/>
        </a:p>
      </dgm:t>
    </dgm:pt>
    <dgm:pt modelId="{0AE36F4A-1DBF-4044-816B-433372A4F0C7}" type="pres">
      <dgm:prSet presAssocID="{D856AA6E-405A-4E2F-91CA-DB94F3B18C5A}" presName="childText" presStyleLbl="bgAcc1" presStyleIdx="3" presStyleCnt="7" custScaleX="1276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18BAB8-1887-4C11-931D-DA5E0FFAD355}" type="pres">
      <dgm:prSet presAssocID="{1E06882C-E697-42B6-A753-984C8E600C62}" presName="Name13" presStyleLbl="parChTrans1D2" presStyleIdx="4" presStyleCnt="7"/>
      <dgm:spPr/>
      <dgm:t>
        <a:bodyPr/>
        <a:lstStyle/>
        <a:p>
          <a:endParaRPr lang="es-EC"/>
        </a:p>
      </dgm:t>
    </dgm:pt>
    <dgm:pt modelId="{5CDDEACC-E937-412C-88FF-DA5FF4858F2E}" type="pres">
      <dgm:prSet presAssocID="{A77BA370-1D23-4EA1-B9FD-9C1B99CD648B}" presName="childText" presStyleLbl="bgAcc1" presStyleIdx="4" presStyleCnt="7" custScaleX="1389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D8A490-380D-477D-890B-CFA067EBCA0B}" type="pres">
      <dgm:prSet presAssocID="{7F1F2DDC-D943-49B5-9986-F4D7D5E781E0}" presName="Name13" presStyleLbl="parChTrans1D2" presStyleIdx="5" presStyleCnt="7"/>
      <dgm:spPr/>
      <dgm:t>
        <a:bodyPr/>
        <a:lstStyle/>
        <a:p>
          <a:endParaRPr lang="es-EC"/>
        </a:p>
      </dgm:t>
    </dgm:pt>
    <dgm:pt modelId="{AAC6B5F5-38CF-4C13-B246-374DE28866D2}" type="pres">
      <dgm:prSet presAssocID="{DF7FE595-4C1F-4E3C-8A62-867EF7A4525B}" presName="childText" presStyleLbl="bgAcc1" presStyleIdx="5" presStyleCnt="7" custScaleX="1373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DEB06-EBB0-4EAD-9A8B-35428F6F2860}" type="pres">
      <dgm:prSet presAssocID="{8BB671C3-99DE-46E1-B1FB-6F2FAE1BA139}" presName="root" presStyleCnt="0"/>
      <dgm:spPr/>
    </dgm:pt>
    <dgm:pt modelId="{39677E9E-9445-4507-93CF-87C6B8E0C953}" type="pres">
      <dgm:prSet presAssocID="{8BB671C3-99DE-46E1-B1FB-6F2FAE1BA139}" presName="rootComposite" presStyleCnt="0"/>
      <dgm:spPr/>
    </dgm:pt>
    <dgm:pt modelId="{9436FB04-A027-46FD-B60E-122D7A7E9F35}" type="pres">
      <dgm:prSet presAssocID="{8BB671C3-99DE-46E1-B1FB-6F2FAE1BA139}" presName="rootText" presStyleLbl="node1" presStyleIdx="2" presStyleCnt="3"/>
      <dgm:spPr/>
      <dgm:t>
        <a:bodyPr/>
        <a:lstStyle/>
        <a:p>
          <a:endParaRPr lang="es-EC"/>
        </a:p>
      </dgm:t>
    </dgm:pt>
    <dgm:pt modelId="{70F9550F-B50C-48FA-BB1E-AF0452CBFBCD}" type="pres">
      <dgm:prSet presAssocID="{8BB671C3-99DE-46E1-B1FB-6F2FAE1BA139}" presName="rootConnector" presStyleLbl="node1" presStyleIdx="2" presStyleCnt="3"/>
      <dgm:spPr/>
      <dgm:t>
        <a:bodyPr/>
        <a:lstStyle/>
        <a:p>
          <a:endParaRPr lang="es-EC"/>
        </a:p>
      </dgm:t>
    </dgm:pt>
    <dgm:pt modelId="{0D68750D-A254-45A3-AE94-CC82A0C3F56E}" type="pres">
      <dgm:prSet presAssocID="{8BB671C3-99DE-46E1-B1FB-6F2FAE1BA139}" presName="childShape" presStyleCnt="0"/>
      <dgm:spPr/>
    </dgm:pt>
    <dgm:pt modelId="{B259CC74-02CD-4EFA-9982-D865DD379562}" type="pres">
      <dgm:prSet presAssocID="{C2E4C9A0-D013-48A5-8C9C-DA20B027D62B}" presName="Name13" presStyleLbl="parChTrans1D2" presStyleIdx="6" presStyleCnt="7"/>
      <dgm:spPr/>
      <dgm:t>
        <a:bodyPr/>
        <a:lstStyle/>
        <a:p>
          <a:endParaRPr lang="es-EC"/>
        </a:p>
      </dgm:t>
    </dgm:pt>
    <dgm:pt modelId="{E2676488-C8F4-486E-80E8-C0E6D2D466E6}" type="pres">
      <dgm:prSet presAssocID="{36F2AE23-CC0B-4360-8C0D-2D28AE0EBA4D}" presName="childText" presStyleLbl="bgAcc1" presStyleIdx="6" presStyleCnt="7" custScaleX="1384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B24350-D05A-4208-9AD3-0A855F807694}" srcId="{0448C14B-FBB6-46FC-AE56-5F1D1DC9205F}" destId="{D035B7DA-A40F-42DB-9B13-72164FD6F235}" srcOrd="0" destOrd="0" parTransId="{E9E1976A-163A-44AB-B897-5D71C730CE87}" sibTransId="{BCED8CE7-C81D-4920-AA5B-9229221A8A0A}"/>
    <dgm:cxn modelId="{E73A2973-282C-4B9C-A909-E2294B8E579B}" type="presOf" srcId="{0837D860-B768-4402-A594-8D8711B09381}" destId="{0F27C334-20C7-42E8-B1D5-385272EE5FAE}" srcOrd="0" destOrd="0" presId="urn:microsoft.com/office/officeart/2005/8/layout/hierarchy3"/>
    <dgm:cxn modelId="{0F50DBD6-36E0-47F5-8B71-BB5104A40A08}" type="presOf" srcId="{7FEC6D80-5198-41A2-9290-24183B04F003}" destId="{EEF00093-A77D-4E96-8172-ACFC482CCFA4}" srcOrd="0" destOrd="0" presId="urn:microsoft.com/office/officeart/2005/8/layout/hierarchy3"/>
    <dgm:cxn modelId="{629A6104-0C10-4CA7-A245-BF47BF51EF9C}" type="presOf" srcId="{2DF44B21-5CDF-4EC5-AD0D-475046B258A0}" destId="{69122059-C9EF-42FE-8C8F-1C0067D4E81D}" srcOrd="0" destOrd="0" presId="urn:microsoft.com/office/officeart/2005/8/layout/hierarchy3"/>
    <dgm:cxn modelId="{6A561333-6156-4937-B1C8-0C05EE85D377}" srcId="{24A267E6-8878-417B-A00F-9EE880D5D533}" destId="{D856AA6E-405A-4E2F-91CA-DB94F3B18C5A}" srcOrd="0" destOrd="0" parTransId="{10EABF48-53C4-4BF8-B90E-3B8CF6B79522}" sibTransId="{E4497FB8-4713-4FBB-8D0F-20C38802FA3C}"/>
    <dgm:cxn modelId="{8701641D-11D9-49B3-8160-5FC8521051F2}" type="presOf" srcId="{24A267E6-8878-417B-A00F-9EE880D5D533}" destId="{919450C7-6350-4436-AD47-94A9E22988F7}" srcOrd="0" destOrd="0" presId="urn:microsoft.com/office/officeart/2005/8/layout/hierarchy3"/>
    <dgm:cxn modelId="{E79B8E49-7BD6-4942-918A-F19DE529217F}" type="presOf" srcId="{8BB671C3-99DE-46E1-B1FB-6F2FAE1BA139}" destId="{70F9550F-B50C-48FA-BB1E-AF0452CBFBCD}" srcOrd="1" destOrd="0" presId="urn:microsoft.com/office/officeart/2005/8/layout/hierarchy3"/>
    <dgm:cxn modelId="{B66E3A6F-EF7F-4465-AE2B-1B1AA78A4320}" srcId="{0448C14B-FBB6-46FC-AE56-5F1D1DC9205F}" destId="{7FEC6D80-5198-41A2-9290-24183B04F003}" srcOrd="1" destOrd="0" parTransId="{0837D860-B768-4402-A594-8D8711B09381}" sibTransId="{B0369C81-7C55-431C-80A0-9EF0789E0157}"/>
    <dgm:cxn modelId="{85667759-114E-4A07-ADE6-514626763425}" type="presOf" srcId="{D035B7DA-A40F-42DB-9B13-72164FD6F235}" destId="{77FA991A-91DB-4E13-ADE0-716F6732FF7E}" srcOrd="0" destOrd="0" presId="urn:microsoft.com/office/officeart/2005/8/layout/hierarchy3"/>
    <dgm:cxn modelId="{7D96CF3B-108F-4D69-A915-9A19BE6E0C5D}" type="presOf" srcId="{4A36EAC9-EACB-4161-BD0C-3F7437C371D9}" destId="{A148EB1D-FC88-4D69-9641-CA855FDD728F}" srcOrd="0" destOrd="0" presId="urn:microsoft.com/office/officeart/2005/8/layout/hierarchy3"/>
    <dgm:cxn modelId="{03A384A0-1A5B-4654-98F4-02633A451A82}" srcId="{2DF44B21-5CDF-4EC5-AD0D-475046B258A0}" destId="{8BB671C3-99DE-46E1-B1FB-6F2FAE1BA139}" srcOrd="2" destOrd="0" parTransId="{4550E9A3-FDCE-4BD4-8B14-FAF0248FE95A}" sibTransId="{CEDF4BC4-7A88-44A7-9C95-78C3F15B9C1D}"/>
    <dgm:cxn modelId="{E9FFFB84-597F-497C-A458-816A7F83DECE}" type="presOf" srcId="{DF7FE595-4C1F-4E3C-8A62-867EF7A4525B}" destId="{AAC6B5F5-38CF-4C13-B246-374DE28866D2}" srcOrd="0" destOrd="0" presId="urn:microsoft.com/office/officeart/2005/8/layout/hierarchy3"/>
    <dgm:cxn modelId="{D921D5DC-F581-4DEE-ADFF-C1FC6D3C0845}" type="presOf" srcId="{D856AA6E-405A-4E2F-91CA-DB94F3B18C5A}" destId="{0AE36F4A-1DBF-4044-816B-433372A4F0C7}" srcOrd="0" destOrd="0" presId="urn:microsoft.com/office/officeart/2005/8/layout/hierarchy3"/>
    <dgm:cxn modelId="{30871298-7B62-419C-8070-C61166B260B2}" type="presOf" srcId="{A77BA370-1D23-4EA1-B9FD-9C1B99CD648B}" destId="{5CDDEACC-E937-412C-88FF-DA5FF4858F2E}" srcOrd="0" destOrd="0" presId="urn:microsoft.com/office/officeart/2005/8/layout/hierarchy3"/>
    <dgm:cxn modelId="{72A75569-B06F-433A-B5F9-DD444452E31B}" type="presOf" srcId="{10EABF48-53C4-4BF8-B90E-3B8CF6B79522}" destId="{00379F9A-CC2A-4F3F-80AF-7B62CBEBD4E9}" srcOrd="0" destOrd="0" presId="urn:microsoft.com/office/officeart/2005/8/layout/hierarchy3"/>
    <dgm:cxn modelId="{A1224BB3-30BE-45CD-A2E5-6781914DEF39}" type="presOf" srcId="{8BB671C3-99DE-46E1-B1FB-6F2FAE1BA139}" destId="{9436FB04-A027-46FD-B60E-122D7A7E9F35}" srcOrd="0" destOrd="0" presId="urn:microsoft.com/office/officeart/2005/8/layout/hierarchy3"/>
    <dgm:cxn modelId="{C05DDD7F-3D30-49A8-B0DD-9B6D58405E36}" srcId="{24A267E6-8878-417B-A00F-9EE880D5D533}" destId="{DF7FE595-4C1F-4E3C-8A62-867EF7A4525B}" srcOrd="2" destOrd="0" parTransId="{7F1F2DDC-D943-49B5-9986-F4D7D5E781E0}" sibTransId="{95BC5B5F-17E3-400A-9342-71FF7101E994}"/>
    <dgm:cxn modelId="{29963338-CA85-46D5-AB3D-217EF29DAA91}" type="presOf" srcId="{36F2AE23-CC0B-4360-8C0D-2D28AE0EBA4D}" destId="{E2676488-C8F4-486E-80E8-C0E6D2D466E6}" srcOrd="0" destOrd="0" presId="urn:microsoft.com/office/officeart/2005/8/layout/hierarchy3"/>
    <dgm:cxn modelId="{985F4A10-02B5-4FC5-B9EB-7D0DDA59D069}" type="presOf" srcId="{0448C14B-FBB6-46FC-AE56-5F1D1DC9205F}" destId="{C3C78F19-BF71-44C7-8C41-E01332D0A31C}" srcOrd="1" destOrd="0" presId="urn:microsoft.com/office/officeart/2005/8/layout/hierarchy3"/>
    <dgm:cxn modelId="{DC765160-B3DF-435C-8114-080339CDBB50}" type="presOf" srcId="{C2E4C9A0-D013-48A5-8C9C-DA20B027D62B}" destId="{B259CC74-02CD-4EFA-9982-D865DD379562}" srcOrd="0" destOrd="0" presId="urn:microsoft.com/office/officeart/2005/8/layout/hierarchy3"/>
    <dgm:cxn modelId="{C6598700-3A83-4C78-A44A-42D66F497160}" srcId="{8BB671C3-99DE-46E1-B1FB-6F2FAE1BA139}" destId="{36F2AE23-CC0B-4360-8C0D-2D28AE0EBA4D}" srcOrd="0" destOrd="0" parTransId="{C2E4C9A0-D013-48A5-8C9C-DA20B027D62B}" sibTransId="{5C37EE20-9087-4971-B58B-CA770CA35263}"/>
    <dgm:cxn modelId="{0E970483-66C9-4C5F-B337-86723EFC32DF}" type="presOf" srcId="{24A267E6-8878-417B-A00F-9EE880D5D533}" destId="{0C04E5DB-6370-4D57-8164-F56FBB421D8B}" srcOrd="1" destOrd="0" presId="urn:microsoft.com/office/officeart/2005/8/layout/hierarchy3"/>
    <dgm:cxn modelId="{4DA0866D-62AE-49B9-9785-872971203D4C}" srcId="{0448C14B-FBB6-46FC-AE56-5F1D1DC9205F}" destId="{4A36EAC9-EACB-4161-BD0C-3F7437C371D9}" srcOrd="2" destOrd="0" parTransId="{065890A8-0083-45C6-8F3D-770EBE92F357}" sibTransId="{442B21ED-7688-45AF-A20F-114D05BD6B21}"/>
    <dgm:cxn modelId="{7E9AA1C5-C1E3-466C-9CC9-86FDDBCD6E4D}" type="presOf" srcId="{0448C14B-FBB6-46FC-AE56-5F1D1DC9205F}" destId="{55670B16-3410-42B4-A04A-C5606590DB7F}" srcOrd="0" destOrd="0" presId="urn:microsoft.com/office/officeart/2005/8/layout/hierarchy3"/>
    <dgm:cxn modelId="{67CF52CD-3057-4630-990A-8154500F1399}" type="presOf" srcId="{1E06882C-E697-42B6-A753-984C8E600C62}" destId="{D218BAB8-1887-4C11-931D-DA5E0FFAD355}" srcOrd="0" destOrd="0" presId="urn:microsoft.com/office/officeart/2005/8/layout/hierarchy3"/>
    <dgm:cxn modelId="{3E332E2B-3F6C-43E1-ABE1-9D19176B404F}" srcId="{2DF44B21-5CDF-4EC5-AD0D-475046B258A0}" destId="{24A267E6-8878-417B-A00F-9EE880D5D533}" srcOrd="1" destOrd="0" parTransId="{C11F667B-1177-478E-83B7-F04CEBF3814B}" sibTransId="{E4B979D9-7E10-4AB2-BBE5-9F324B0558A1}"/>
    <dgm:cxn modelId="{AD7803D9-A628-420E-82F2-4DD0227B08B8}" srcId="{2DF44B21-5CDF-4EC5-AD0D-475046B258A0}" destId="{0448C14B-FBB6-46FC-AE56-5F1D1DC9205F}" srcOrd="0" destOrd="0" parTransId="{202538D8-C8FC-4117-972D-13CC22A72377}" sibTransId="{67048837-A7A8-44D9-8340-1360174980F6}"/>
    <dgm:cxn modelId="{EF7E4858-9AD3-41A6-AC41-7B0CD2CA6CC7}" srcId="{24A267E6-8878-417B-A00F-9EE880D5D533}" destId="{A77BA370-1D23-4EA1-B9FD-9C1B99CD648B}" srcOrd="1" destOrd="0" parTransId="{1E06882C-E697-42B6-A753-984C8E600C62}" sibTransId="{A85CC621-196E-4D94-A8CC-564B0A3A9464}"/>
    <dgm:cxn modelId="{6D425FD4-7721-4A1F-A7FC-F9929676388A}" type="presOf" srcId="{7F1F2DDC-D943-49B5-9986-F4D7D5E781E0}" destId="{F0D8A490-380D-477D-890B-CFA067EBCA0B}" srcOrd="0" destOrd="0" presId="urn:microsoft.com/office/officeart/2005/8/layout/hierarchy3"/>
    <dgm:cxn modelId="{FD8BFF3C-2674-4E6E-8EBA-03F315D2C44C}" type="presOf" srcId="{E9E1976A-163A-44AB-B897-5D71C730CE87}" destId="{3466D414-6211-405C-8BCA-FFB1A6AC01E8}" srcOrd="0" destOrd="0" presId="urn:microsoft.com/office/officeart/2005/8/layout/hierarchy3"/>
    <dgm:cxn modelId="{3BF7A42E-82CB-4D53-B3C6-DAA57E96675C}" type="presOf" srcId="{065890A8-0083-45C6-8F3D-770EBE92F357}" destId="{F15320A5-D92D-44E9-A8ED-5569531B778B}" srcOrd="0" destOrd="0" presId="urn:microsoft.com/office/officeart/2005/8/layout/hierarchy3"/>
    <dgm:cxn modelId="{25C5B604-8951-459F-9DE3-CEDE2B9E1251}" type="presParOf" srcId="{69122059-C9EF-42FE-8C8F-1C0067D4E81D}" destId="{23A22F08-5953-4770-9AC6-AA1E26792F30}" srcOrd="0" destOrd="0" presId="urn:microsoft.com/office/officeart/2005/8/layout/hierarchy3"/>
    <dgm:cxn modelId="{3E80F8FA-7CDC-4A68-B7FB-1085D81BB90F}" type="presParOf" srcId="{23A22F08-5953-4770-9AC6-AA1E26792F30}" destId="{B7B90DF3-5B53-4D7C-9C69-6417D997DCFA}" srcOrd="0" destOrd="0" presId="urn:microsoft.com/office/officeart/2005/8/layout/hierarchy3"/>
    <dgm:cxn modelId="{231B8CDC-8F9F-4AE9-B652-7338CACD0920}" type="presParOf" srcId="{B7B90DF3-5B53-4D7C-9C69-6417D997DCFA}" destId="{55670B16-3410-42B4-A04A-C5606590DB7F}" srcOrd="0" destOrd="0" presId="urn:microsoft.com/office/officeart/2005/8/layout/hierarchy3"/>
    <dgm:cxn modelId="{695C8A3A-E16C-4448-8802-378F16306EB1}" type="presParOf" srcId="{B7B90DF3-5B53-4D7C-9C69-6417D997DCFA}" destId="{C3C78F19-BF71-44C7-8C41-E01332D0A31C}" srcOrd="1" destOrd="0" presId="urn:microsoft.com/office/officeart/2005/8/layout/hierarchy3"/>
    <dgm:cxn modelId="{BEEDCD06-A659-4917-B874-801F3D23B763}" type="presParOf" srcId="{23A22F08-5953-4770-9AC6-AA1E26792F30}" destId="{9D14A57F-2B3E-49D9-BF5D-3EFF855D6507}" srcOrd="1" destOrd="0" presId="urn:microsoft.com/office/officeart/2005/8/layout/hierarchy3"/>
    <dgm:cxn modelId="{435BDDBD-27EA-4B18-A054-9B3C43F337D3}" type="presParOf" srcId="{9D14A57F-2B3E-49D9-BF5D-3EFF855D6507}" destId="{3466D414-6211-405C-8BCA-FFB1A6AC01E8}" srcOrd="0" destOrd="0" presId="urn:microsoft.com/office/officeart/2005/8/layout/hierarchy3"/>
    <dgm:cxn modelId="{4C645923-DE52-4D71-86F6-95C4C05E4D61}" type="presParOf" srcId="{9D14A57F-2B3E-49D9-BF5D-3EFF855D6507}" destId="{77FA991A-91DB-4E13-ADE0-716F6732FF7E}" srcOrd="1" destOrd="0" presId="urn:microsoft.com/office/officeart/2005/8/layout/hierarchy3"/>
    <dgm:cxn modelId="{5A9610CD-7D80-4121-BF21-5D0A184142D0}" type="presParOf" srcId="{9D14A57F-2B3E-49D9-BF5D-3EFF855D6507}" destId="{0F27C334-20C7-42E8-B1D5-385272EE5FAE}" srcOrd="2" destOrd="0" presId="urn:microsoft.com/office/officeart/2005/8/layout/hierarchy3"/>
    <dgm:cxn modelId="{87D63FBD-A450-4762-8BE6-36D8E57E2431}" type="presParOf" srcId="{9D14A57F-2B3E-49D9-BF5D-3EFF855D6507}" destId="{EEF00093-A77D-4E96-8172-ACFC482CCFA4}" srcOrd="3" destOrd="0" presId="urn:microsoft.com/office/officeart/2005/8/layout/hierarchy3"/>
    <dgm:cxn modelId="{6ACF9C4B-49F7-4CBF-A4A8-936633F9F880}" type="presParOf" srcId="{9D14A57F-2B3E-49D9-BF5D-3EFF855D6507}" destId="{F15320A5-D92D-44E9-A8ED-5569531B778B}" srcOrd="4" destOrd="0" presId="urn:microsoft.com/office/officeart/2005/8/layout/hierarchy3"/>
    <dgm:cxn modelId="{A5D1D616-1E50-4F7C-B000-F071756177AD}" type="presParOf" srcId="{9D14A57F-2B3E-49D9-BF5D-3EFF855D6507}" destId="{A148EB1D-FC88-4D69-9641-CA855FDD728F}" srcOrd="5" destOrd="0" presId="urn:microsoft.com/office/officeart/2005/8/layout/hierarchy3"/>
    <dgm:cxn modelId="{DFC5B51E-ACB0-4598-A690-1A3AD4DAF25B}" type="presParOf" srcId="{69122059-C9EF-42FE-8C8F-1C0067D4E81D}" destId="{59EAAF58-DE5E-439B-8096-35F63512654A}" srcOrd="1" destOrd="0" presId="urn:microsoft.com/office/officeart/2005/8/layout/hierarchy3"/>
    <dgm:cxn modelId="{7422867F-69CB-4522-980D-DD9E808E2768}" type="presParOf" srcId="{59EAAF58-DE5E-439B-8096-35F63512654A}" destId="{0177FBDB-70F0-4E93-8BAC-86C2B8C8BDD8}" srcOrd="0" destOrd="0" presId="urn:microsoft.com/office/officeart/2005/8/layout/hierarchy3"/>
    <dgm:cxn modelId="{98D05D62-2E58-4E0C-8FFA-AFE6D834EE60}" type="presParOf" srcId="{0177FBDB-70F0-4E93-8BAC-86C2B8C8BDD8}" destId="{919450C7-6350-4436-AD47-94A9E22988F7}" srcOrd="0" destOrd="0" presId="urn:microsoft.com/office/officeart/2005/8/layout/hierarchy3"/>
    <dgm:cxn modelId="{58A3FE7D-A2C4-453C-B859-6E221A1D2336}" type="presParOf" srcId="{0177FBDB-70F0-4E93-8BAC-86C2B8C8BDD8}" destId="{0C04E5DB-6370-4D57-8164-F56FBB421D8B}" srcOrd="1" destOrd="0" presId="urn:microsoft.com/office/officeart/2005/8/layout/hierarchy3"/>
    <dgm:cxn modelId="{B649E12C-1347-40BC-ABC9-6C4143BA6DCC}" type="presParOf" srcId="{59EAAF58-DE5E-439B-8096-35F63512654A}" destId="{676319E4-C150-45DE-AD9C-CCA44CAB13CD}" srcOrd="1" destOrd="0" presId="urn:microsoft.com/office/officeart/2005/8/layout/hierarchy3"/>
    <dgm:cxn modelId="{D6552B1A-2E48-47EB-AAA4-1CE72CB92A13}" type="presParOf" srcId="{676319E4-C150-45DE-AD9C-CCA44CAB13CD}" destId="{00379F9A-CC2A-4F3F-80AF-7B62CBEBD4E9}" srcOrd="0" destOrd="0" presId="urn:microsoft.com/office/officeart/2005/8/layout/hierarchy3"/>
    <dgm:cxn modelId="{8BDB5B1A-78CA-4B5A-8016-F16F438DC250}" type="presParOf" srcId="{676319E4-C150-45DE-AD9C-CCA44CAB13CD}" destId="{0AE36F4A-1DBF-4044-816B-433372A4F0C7}" srcOrd="1" destOrd="0" presId="urn:microsoft.com/office/officeart/2005/8/layout/hierarchy3"/>
    <dgm:cxn modelId="{CB41947B-C864-4C32-A086-B824AC6B8A24}" type="presParOf" srcId="{676319E4-C150-45DE-AD9C-CCA44CAB13CD}" destId="{D218BAB8-1887-4C11-931D-DA5E0FFAD355}" srcOrd="2" destOrd="0" presId="urn:microsoft.com/office/officeart/2005/8/layout/hierarchy3"/>
    <dgm:cxn modelId="{7A000433-E02B-4031-8239-61AD08617AA8}" type="presParOf" srcId="{676319E4-C150-45DE-AD9C-CCA44CAB13CD}" destId="{5CDDEACC-E937-412C-88FF-DA5FF4858F2E}" srcOrd="3" destOrd="0" presId="urn:microsoft.com/office/officeart/2005/8/layout/hierarchy3"/>
    <dgm:cxn modelId="{50C64592-E52F-4D24-85B1-CD22A6268375}" type="presParOf" srcId="{676319E4-C150-45DE-AD9C-CCA44CAB13CD}" destId="{F0D8A490-380D-477D-890B-CFA067EBCA0B}" srcOrd="4" destOrd="0" presId="urn:microsoft.com/office/officeart/2005/8/layout/hierarchy3"/>
    <dgm:cxn modelId="{DDF663D3-E3E0-478E-A8D0-B28DC55FEEBD}" type="presParOf" srcId="{676319E4-C150-45DE-AD9C-CCA44CAB13CD}" destId="{AAC6B5F5-38CF-4C13-B246-374DE28866D2}" srcOrd="5" destOrd="0" presId="urn:microsoft.com/office/officeart/2005/8/layout/hierarchy3"/>
    <dgm:cxn modelId="{E0D86DA2-8A8B-4A36-B3D2-61689EBBA734}" type="presParOf" srcId="{69122059-C9EF-42FE-8C8F-1C0067D4E81D}" destId="{AE3DEB06-EBB0-4EAD-9A8B-35428F6F2860}" srcOrd="2" destOrd="0" presId="urn:microsoft.com/office/officeart/2005/8/layout/hierarchy3"/>
    <dgm:cxn modelId="{C9B0F101-1930-432A-8718-732CEF85BDB5}" type="presParOf" srcId="{AE3DEB06-EBB0-4EAD-9A8B-35428F6F2860}" destId="{39677E9E-9445-4507-93CF-87C6B8E0C953}" srcOrd="0" destOrd="0" presId="urn:microsoft.com/office/officeart/2005/8/layout/hierarchy3"/>
    <dgm:cxn modelId="{C97337EC-46D1-4BD8-97C1-DF703FB3C097}" type="presParOf" srcId="{39677E9E-9445-4507-93CF-87C6B8E0C953}" destId="{9436FB04-A027-46FD-B60E-122D7A7E9F35}" srcOrd="0" destOrd="0" presId="urn:microsoft.com/office/officeart/2005/8/layout/hierarchy3"/>
    <dgm:cxn modelId="{8C2D9B44-A081-43F0-BA90-2632E3AC973D}" type="presParOf" srcId="{39677E9E-9445-4507-93CF-87C6B8E0C953}" destId="{70F9550F-B50C-48FA-BB1E-AF0452CBFBCD}" srcOrd="1" destOrd="0" presId="urn:microsoft.com/office/officeart/2005/8/layout/hierarchy3"/>
    <dgm:cxn modelId="{E45397CA-CFAA-49A6-8640-BD1FF2D61367}" type="presParOf" srcId="{AE3DEB06-EBB0-4EAD-9A8B-35428F6F2860}" destId="{0D68750D-A254-45A3-AE94-CC82A0C3F56E}" srcOrd="1" destOrd="0" presId="urn:microsoft.com/office/officeart/2005/8/layout/hierarchy3"/>
    <dgm:cxn modelId="{C50A15F9-94E4-4125-AAD1-EAC3538BEB12}" type="presParOf" srcId="{0D68750D-A254-45A3-AE94-CC82A0C3F56E}" destId="{B259CC74-02CD-4EFA-9982-D865DD379562}" srcOrd="0" destOrd="0" presId="urn:microsoft.com/office/officeart/2005/8/layout/hierarchy3"/>
    <dgm:cxn modelId="{475D67A7-BD0B-4125-80C4-A4C1D953F383}" type="presParOf" srcId="{0D68750D-A254-45A3-AE94-CC82A0C3F56E}" destId="{E2676488-C8F4-486E-80E8-C0E6D2D466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2F96DE-6A7A-496C-8691-9DEDD220C4DB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68C06A83-98DF-4A4B-A573-25C4AFB6257A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300B3327-84D4-41A3-9D93-881D8DB24757}" type="parTrans" cxnId="{7F16318E-582F-4E78-9342-03F92B9D350D}">
      <dgm:prSet/>
      <dgm:spPr/>
      <dgm:t>
        <a:bodyPr/>
        <a:lstStyle/>
        <a:p>
          <a:endParaRPr lang="es-EC"/>
        </a:p>
      </dgm:t>
    </dgm:pt>
    <dgm:pt modelId="{7B52E4BF-37BE-4CAD-9F05-EE4F2AA1CB49}" type="sibTrans" cxnId="{7F16318E-582F-4E78-9342-03F92B9D350D}">
      <dgm:prSet/>
      <dgm:spPr/>
      <dgm:t>
        <a:bodyPr/>
        <a:lstStyle/>
        <a:p>
          <a:endParaRPr lang="es-EC"/>
        </a:p>
      </dgm:t>
    </dgm:pt>
    <dgm:pt modelId="{ACB24149-F7C7-4D56-AA38-CB1E95006FF1}">
      <dgm:prSet phldrT="[Texto]" custT="1"/>
      <dgm:spPr/>
      <dgm:t>
        <a:bodyPr/>
        <a:lstStyle/>
        <a:p>
          <a:r>
            <a:rPr lang="es-EC" sz="1800" dirty="0" smtClean="0"/>
            <a:t>Presentación del club al mercado</a:t>
          </a:r>
          <a:endParaRPr lang="es-EC" sz="1800" dirty="0"/>
        </a:p>
      </dgm:t>
    </dgm:pt>
    <dgm:pt modelId="{74DBFCD2-8641-48A8-8213-D4F62BA98E65}" type="parTrans" cxnId="{A6964535-050B-4EE5-882F-C1878E2623B1}">
      <dgm:prSet/>
      <dgm:spPr/>
      <dgm:t>
        <a:bodyPr/>
        <a:lstStyle/>
        <a:p>
          <a:endParaRPr lang="es-EC"/>
        </a:p>
      </dgm:t>
    </dgm:pt>
    <dgm:pt modelId="{09681EC8-1EEF-42AF-8B38-EFE38AB196D7}" type="sibTrans" cxnId="{A6964535-050B-4EE5-882F-C1878E2623B1}">
      <dgm:prSet/>
      <dgm:spPr/>
      <dgm:t>
        <a:bodyPr/>
        <a:lstStyle/>
        <a:p>
          <a:endParaRPr lang="es-EC"/>
        </a:p>
      </dgm:t>
    </dgm:pt>
    <dgm:pt modelId="{25D40A5E-8C7A-448B-A8F4-FA0FE5D75A28}">
      <dgm:prSet phldrT="[Texto]" custT="1"/>
      <dgm:spPr/>
      <dgm:t>
        <a:bodyPr/>
        <a:lstStyle/>
        <a:p>
          <a:r>
            <a:rPr lang="es-EC" sz="1800" dirty="0" smtClean="0"/>
            <a:t>Ventas Bajas</a:t>
          </a:r>
          <a:endParaRPr lang="es-EC" sz="1800" dirty="0"/>
        </a:p>
      </dgm:t>
    </dgm:pt>
    <dgm:pt modelId="{FDD74F82-3B57-47AF-BABD-0EB16B3307DD}" type="parTrans" cxnId="{41190441-DEC1-4E9E-8CD4-01D4A8061259}">
      <dgm:prSet/>
      <dgm:spPr/>
      <dgm:t>
        <a:bodyPr/>
        <a:lstStyle/>
        <a:p>
          <a:endParaRPr lang="es-EC"/>
        </a:p>
      </dgm:t>
    </dgm:pt>
    <dgm:pt modelId="{3E0097CE-6455-4A1E-A12D-587C8373BEEC}" type="sibTrans" cxnId="{41190441-DEC1-4E9E-8CD4-01D4A8061259}">
      <dgm:prSet/>
      <dgm:spPr/>
      <dgm:t>
        <a:bodyPr/>
        <a:lstStyle/>
        <a:p>
          <a:endParaRPr lang="es-EC"/>
        </a:p>
      </dgm:t>
    </dgm:pt>
    <dgm:pt modelId="{A500B435-AB74-4E5C-9B4C-0987110C2AF8}">
      <dgm:prSet phldrT="[Texto]"/>
      <dgm:spPr/>
      <dgm:t>
        <a:bodyPr/>
        <a:lstStyle/>
        <a:p>
          <a:r>
            <a:rPr lang="es-EC" dirty="0" smtClean="0"/>
            <a:t>Crecimiento</a:t>
          </a:r>
          <a:endParaRPr lang="es-EC" dirty="0"/>
        </a:p>
      </dgm:t>
    </dgm:pt>
    <dgm:pt modelId="{618B5C59-70D5-4754-ACC6-892B0B8F948B}" type="parTrans" cxnId="{BFB7B072-71B9-4104-8C34-EC43B391564B}">
      <dgm:prSet/>
      <dgm:spPr/>
      <dgm:t>
        <a:bodyPr/>
        <a:lstStyle/>
        <a:p>
          <a:endParaRPr lang="es-EC"/>
        </a:p>
      </dgm:t>
    </dgm:pt>
    <dgm:pt modelId="{18456DAA-A48E-4B5A-B66D-BE1B5F4D6EE4}" type="sibTrans" cxnId="{BFB7B072-71B9-4104-8C34-EC43B391564B}">
      <dgm:prSet/>
      <dgm:spPr/>
      <dgm:t>
        <a:bodyPr/>
        <a:lstStyle/>
        <a:p>
          <a:endParaRPr lang="es-EC"/>
        </a:p>
      </dgm:t>
    </dgm:pt>
    <dgm:pt modelId="{7D66366E-2C88-4D14-B1E1-B61BE16CAB4C}">
      <dgm:prSet phldrT="[Texto]" custT="1"/>
      <dgm:spPr/>
      <dgm:t>
        <a:bodyPr/>
        <a:lstStyle/>
        <a:p>
          <a:r>
            <a:rPr lang="es-EC" sz="1800" dirty="0" smtClean="0"/>
            <a:t>Mercado acepta el producto</a:t>
          </a:r>
          <a:endParaRPr lang="es-EC" sz="1800" dirty="0"/>
        </a:p>
      </dgm:t>
    </dgm:pt>
    <dgm:pt modelId="{1219C2C2-DD4B-4EBE-A5D6-DA29D61C273B}" type="parTrans" cxnId="{192C2035-79FF-4B0E-8D44-52D8E5CAEB6D}">
      <dgm:prSet/>
      <dgm:spPr/>
      <dgm:t>
        <a:bodyPr/>
        <a:lstStyle/>
        <a:p>
          <a:endParaRPr lang="es-EC"/>
        </a:p>
      </dgm:t>
    </dgm:pt>
    <dgm:pt modelId="{287A4ABF-B8F3-401C-B35A-D221DE20C7E8}" type="sibTrans" cxnId="{192C2035-79FF-4B0E-8D44-52D8E5CAEB6D}">
      <dgm:prSet/>
      <dgm:spPr/>
      <dgm:t>
        <a:bodyPr/>
        <a:lstStyle/>
        <a:p>
          <a:endParaRPr lang="es-EC"/>
        </a:p>
      </dgm:t>
    </dgm:pt>
    <dgm:pt modelId="{A616FD27-13A8-45D9-AD39-3872B52E2995}">
      <dgm:prSet phldrT="[Texto]" custT="1"/>
      <dgm:spPr/>
      <dgm:t>
        <a:bodyPr/>
        <a:lstStyle/>
        <a:p>
          <a:r>
            <a:rPr lang="es-EC" sz="1800" dirty="0" smtClean="0"/>
            <a:t>Ventas aumentan</a:t>
          </a:r>
          <a:endParaRPr lang="es-EC" sz="1800" dirty="0"/>
        </a:p>
      </dgm:t>
    </dgm:pt>
    <dgm:pt modelId="{37D1D695-19C8-4590-94D5-A468F0C4E590}" type="parTrans" cxnId="{7034E06A-A7F3-4815-B6FE-252F64983073}">
      <dgm:prSet/>
      <dgm:spPr/>
      <dgm:t>
        <a:bodyPr/>
        <a:lstStyle/>
        <a:p>
          <a:endParaRPr lang="es-EC"/>
        </a:p>
      </dgm:t>
    </dgm:pt>
    <dgm:pt modelId="{F3A84D74-5449-4616-AA44-49485D201724}" type="sibTrans" cxnId="{7034E06A-A7F3-4815-B6FE-252F64983073}">
      <dgm:prSet/>
      <dgm:spPr/>
      <dgm:t>
        <a:bodyPr/>
        <a:lstStyle/>
        <a:p>
          <a:endParaRPr lang="es-EC"/>
        </a:p>
      </dgm:t>
    </dgm:pt>
    <dgm:pt modelId="{86B8A7B9-15D2-444C-854A-0982B7EC8CD0}">
      <dgm:prSet phldrT="[Texto]"/>
      <dgm:spPr/>
      <dgm:t>
        <a:bodyPr/>
        <a:lstStyle/>
        <a:p>
          <a:r>
            <a:rPr lang="es-EC" dirty="0" smtClean="0"/>
            <a:t>Madurez</a:t>
          </a:r>
          <a:endParaRPr lang="es-EC" dirty="0"/>
        </a:p>
      </dgm:t>
    </dgm:pt>
    <dgm:pt modelId="{F0A6B20C-5554-479D-B639-0F7044A5C087}" type="parTrans" cxnId="{0FA189FB-968A-47D4-A46C-6797131C5C42}">
      <dgm:prSet/>
      <dgm:spPr/>
      <dgm:t>
        <a:bodyPr/>
        <a:lstStyle/>
        <a:p>
          <a:endParaRPr lang="es-EC"/>
        </a:p>
      </dgm:t>
    </dgm:pt>
    <dgm:pt modelId="{AB8176A5-7A8C-40D3-91CE-0CB8EF8EF5B0}" type="sibTrans" cxnId="{0FA189FB-968A-47D4-A46C-6797131C5C42}">
      <dgm:prSet/>
      <dgm:spPr/>
      <dgm:t>
        <a:bodyPr/>
        <a:lstStyle/>
        <a:p>
          <a:endParaRPr lang="es-EC"/>
        </a:p>
      </dgm:t>
    </dgm:pt>
    <dgm:pt modelId="{D5079C76-7290-439C-8C70-90A6D5570AEB}">
      <dgm:prSet phldrT="[Texto]" custT="1"/>
      <dgm:spPr/>
      <dgm:t>
        <a:bodyPr/>
        <a:lstStyle/>
        <a:p>
          <a:r>
            <a:rPr lang="es-EC" sz="1800" dirty="0" smtClean="0"/>
            <a:t>Servicio posicionado en el mercado</a:t>
          </a:r>
          <a:endParaRPr lang="es-EC" sz="1800" dirty="0"/>
        </a:p>
      </dgm:t>
    </dgm:pt>
    <dgm:pt modelId="{F2E4CE15-2B24-4BDE-BEEB-FCEE29DB01D0}" type="parTrans" cxnId="{8B83677F-A022-4078-A8DA-4084B2F431D8}">
      <dgm:prSet/>
      <dgm:spPr/>
      <dgm:t>
        <a:bodyPr/>
        <a:lstStyle/>
        <a:p>
          <a:endParaRPr lang="es-EC"/>
        </a:p>
      </dgm:t>
    </dgm:pt>
    <dgm:pt modelId="{14249031-24A9-4543-8BAB-18C9EB705FEC}" type="sibTrans" cxnId="{8B83677F-A022-4078-A8DA-4084B2F431D8}">
      <dgm:prSet/>
      <dgm:spPr/>
      <dgm:t>
        <a:bodyPr/>
        <a:lstStyle/>
        <a:p>
          <a:endParaRPr lang="es-EC"/>
        </a:p>
      </dgm:t>
    </dgm:pt>
    <dgm:pt modelId="{1A82B9D5-39B6-44A2-9EE5-FB3627C68C4A}">
      <dgm:prSet phldrT="[Texto]" custT="1"/>
      <dgm:spPr/>
      <dgm:t>
        <a:bodyPr/>
        <a:lstStyle/>
        <a:p>
          <a:r>
            <a:rPr lang="es-EC" sz="1800" dirty="0" smtClean="0"/>
            <a:t>Ingresos estables</a:t>
          </a:r>
          <a:r>
            <a:rPr lang="es-EC" sz="2000" dirty="0" smtClean="0"/>
            <a:t>.</a:t>
          </a:r>
          <a:endParaRPr lang="es-EC" sz="2000" dirty="0"/>
        </a:p>
      </dgm:t>
    </dgm:pt>
    <dgm:pt modelId="{E84612E6-ABEA-4B64-B419-A74D22439B37}" type="parTrans" cxnId="{32B37EEE-5156-48AE-B245-968813DCFC7B}">
      <dgm:prSet/>
      <dgm:spPr/>
      <dgm:t>
        <a:bodyPr/>
        <a:lstStyle/>
        <a:p>
          <a:endParaRPr lang="es-EC"/>
        </a:p>
      </dgm:t>
    </dgm:pt>
    <dgm:pt modelId="{B5A87A5F-7874-4826-AE5A-4EF937C89D27}" type="sibTrans" cxnId="{32B37EEE-5156-48AE-B245-968813DCFC7B}">
      <dgm:prSet/>
      <dgm:spPr/>
      <dgm:t>
        <a:bodyPr/>
        <a:lstStyle/>
        <a:p>
          <a:endParaRPr lang="es-EC"/>
        </a:p>
      </dgm:t>
    </dgm:pt>
    <dgm:pt modelId="{BAF8ADCA-F503-429E-B842-3E1C4805DFEB}" type="pres">
      <dgm:prSet presAssocID="{512F96DE-6A7A-496C-8691-9DEDD220C4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2FC0DF-4C69-4AAA-8472-46FDE5752EF9}" type="pres">
      <dgm:prSet presAssocID="{512F96DE-6A7A-496C-8691-9DEDD220C4DB}" presName="tSp" presStyleCnt="0"/>
      <dgm:spPr/>
    </dgm:pt>
    <dgm:pt modelId="{B642ED12-E0BD-4469-B50E-2776EB8ED326}" type="pres">
      <dgm:prSet presAssocID="{512F96DE-6A7A-496C-8691-9DEDD220C4DB}" presName="bSp" presStyleCnt="0"/>
      <dgm:spPr/>
    </dgm:pt>
    <dgm:pt modelId="{0EE5E421-542B-418C-B519-6A87C889DBC5}" type="pres">
      <dgm:prSet presAssocID="{512F96DE-6A7A-496C-8691-9DEDD220C4DB}" presName="process" presStyleCnt="0"/>
      <dgm:spPr/>
    </dgm:pt>
    <dgm:pt modelId="{18614D67-7010-4B36-BE94-A8F9503F7B32}" type="pres">
      <dgm:prSet presAssocID="{68C06A83-98DF-4A4B-A573-25C4AFB6257A}" presName="composite1" presStyleCnt="0"/>
      <dgm:spPr/>
    </dgm:pt>
    <dgm:pt modelId="{39AB672D-E523-4F70-8D88-D7A1870E8DD8}" type="pres">
      <dgm:prSet presAssocID="{68C06A83-98DF-4A4B-A573-25C4AFB6257A}" presName="dummyNode1" presStyleLbl="node1" presStyleIdx="0" presStyleCnt="3"/>
      <dgm:spPr/>
    </dgm:pt>
    <dgm:pt modelId="{C6696C06-D4B0-4D6A-9C09-67CBB690A21E}" type="pres">
      <dgm:prSet presAssocID="{68C06A83-98DF-4A4B-A573-25C4AFB6257A}" presName="childNode1" presStyleLbl="bgAcc1" presStyleIdx="0" presStyleCnt="3" custScaleY="106773" custLinFactNeighborX="-69" custLinFactNeighborY="-257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AFDEEA-F632-4B2E-BB0B-A94AF4C48AB8}" type="pres">
      <dgm:prSet presAssocID="{68C06A83-98DF-4A4B-A573-25C4AFB6257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2526E8-42CF-4340-81C1-6385D286B35F}" type="pres">
      <dgm:prSet presAssocID="{68C06A83-98DF-4A4B-A573-25C4AFB6257A}" presName="parentNode1" presStyleLbl="node1" presStyleIdx="0" presStyleCnt="3" custLinFactNeighborX="5902" custLinFactNeighborY="1963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D5D4B9-9681-4461-BE9D-55E59C4F2C92}" type="pres">
      <dgm:prSet presAssocID="{68C06A83-98DF-4A4B-A573-25C4AFB6257A}" presName="connSite1" presStyleCnt="0"/>
      <dgm:spPr/>
    </dgm:pt>
    <dgm:pt modelId="{72785E61-49FE-42EE-9062-DDD845D5C619}" type="pres">
      <dgm:prSet presAssocID="{7B52E4BF-37BE-4CAD-9F05-EE4F2AA1CB49}" presName="Name9" presStyleLbl="sibTrans2D1" presStyleIdx="0" presStyleCnt="2"/>
      <dgm:spPr/>
      <dgm:t>
        <a:bodyPr/>
        <a:lstStyle/>
        <a:p>
          <a:endParaRPr lang="es-EC"/>
        </a:p>
      </dgm:t>
    </dgm:pt>
    <dgm:pt modelId="{8FE67E8A-9332-4264-8EB8-C389D4B2828D}" type="pres">
      <dgm:prSet presAssocID="{A500B435-AB74-4E5C-9B4C-0987110C2AF8}" presName="composite2" presStyleCnt="0"/>
      <dgm:spPr/>
    </dgm:pt>
    <dgm:pt modelId="{6F21AD4E-C07B-4434-B4A6-EE1B03AF402E}" type="pres">
      <dgm:prSet presAssocID="{A500B435-AB74-4E5C-9B4C-0987110C2AF8}" presName="dummyNode2" presStyleLbl="node1" presStyleIdx="0" presStyleCnt="3"/>
      <dgm:spPr/>
    </dgm:pt>
    <dgm:pt modelId="{8D4659FA-7954-4209-AB03-A84C9AA4DACC}" type="pres">
      <dgm:prSet presAssocID="{A500B435-AB74-4E5C-9B4C-0987110C2AF8}" presName="childNode2" presStyleLbl="bgAcc1" presStyleIdx="1" presStyleCnt="3" custScaleX="100930" custScaleY="1559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71E0B-1594-4F4C-8590-44E291C0C397}" type="pres">
      <dgm:prSet presAssocID="{A500B435-AB74-4E5C-9B4C-0987110C2AF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9008D3-A4FF-40BD-8999-6D49071DAE86}" type="pres">
      <dgm:prSet presAssocID="{A500B435-AB74-4E5C-9B4C-0987110C2AF8}" presName="parentNode2" presStyleLbl="node1" presStyleIdx="1" presStyleCnt="3" custScaleX="123840" custScaleY="116399" custLinFactNeighborX="-201" custLinFactNeighborY="-346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8F7EA-1304-4240-850E-A84E191935C5}" type="pres">
      <dgm:prSet presAssocID="{A500B435-AB74-4E5C-9B4C-0987110C2AF8}" presName="connSite2" presStyleCnt="0"/>
      <dgm:spPr/>
    </dgm:pt>
    <dgm:pt modelId="{DA0737C5-44B7-4A6D-8017-75FBF6399878}" type="pres">
      <dgm:prSet presAssocID="{18456DAA-A48E-4B5A-B66D-BE1B5F4D6EE4}" presName="Name18" presStyleLbl="sibTrans2D1" presStyleIdx="1" presStyleCnt="2"/>
      <dgm:spPr/>
      <dgm:t>
        <a:bodyPr/>
        <a:lstStyle/>
        <a:p>
          <a:endParaRPr lang="es-EC"/>
        </a:p>
      </dgm:t>
    </dgm:pt>
    <dgm:pt modelId="{3C3D304B-DC4A-4F24-8BFC-7955D9D2BAAA}" type="pres">
      <dgm:prSet presAssocID="{86B8A7B9-15D2-444C-854A-0982B7EC8CD0}" presName="composite1" presStyleCnt="0"/>
      <dgm:spPr/>
    </dgm:pt>
    <dgm:pt modelId="{A62882F3-D527-4810-9D33-DD03DB9099F2}" type="pres">
      <dgm:prSet presAssocID="{86B8A7B9-15D2-444C-854A-0982B7EC8CD0}" presName="dummyNode1" presStyleLbl="node1" presStyleIdx="1" presStyleCnt="3"/>
      <dgm:spPr/>
    </dgm:pt>
    <dgm:pt modelId="{3608E1C4-F350-47CB-A641-7E8EE29852AB}" type="pres">
      <dgm:prSet presAssocID="{86B8A7B9-15D2-444C-854A-0982B7EC8CD0}" presName="childNode1" presStyleLbl="bgAcc1" presStyleIdx="2" presStyleCnt="3" custScaleX="95986" custScaleY="157349" custLinFactNeighborX="-1225" custLinFactNeighborY="-24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D4E2CC-0825-4FE4-867C-91BE026EE550}" type="pres">
      <dgm:prSet presAssocID="{86B8A7B9-15D2-444C-854A-0982B7EC8CD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8E28E5-DB3A-4275-BCE4-2D9DBCD94A18}" type="pres">
      <dgm:prSet presAssocID="{86B8A7B9-15D2-444C-854A-0982B7EC8CD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9256B-2F83-4839-93C7-9E6928A9482A}" type="pres">
      <dgm:prSet presAssocID="{86B8A7B9-15D2-444C-854A-0982B7EC8CD0}" presName="connSite1" presStyleCnt="0"/>
      <dgm:spPr/>
    </dgm:pt>
  </dgm:ptLst>
  <dgm:cxnLst>
    <dgm:cxn modelId="{25065949-3EAD-4486-823E-94AC247A9A7D}" type="presOf" srcId="{7D66366E-2C88-4D14-B1E1-B61BE16CAB4C}" destId="{8D4659FA-7954-4209-AB03-A84C9AA4DACC}" srcOrd="0" destOrd="0" presId="urn:microsoft.com/office/officeart/2005/8/layout/hProcess4"/>
    <dgm:cxn modelId="{78173837-891E-49AE-8F98-00A1776B319F}" type="presOf" srcId="{A616FD27-13A8-45D9-AD39-3872B52E2995}" destId="{B9971E0B-1594-4F4C-8590-44E291C0C397}" srcOrd="1" destOrd="1" presId="urn:microsoft.com/office/officeart/2005/8/layout/hProcess4"/>
    <dgm:cxn modelId="{0FA189FB-968A-47D4-A46C-6797131C5C42}" srcId="{512F96DE-6A7A-496C-8691-9DEDD220C4DB}" destId="{86B8A7B9-15D2-444C-854A-0982B7EC8CD0}" srcOrd="2" destOrd="0" parTransId="{F0A6B20C-5554-479D-B639-0F7044A5C087}" sibTransId="{AB8176A5-7A8C-40D3-91CE-0CB8EF8EF5B0}"/>
    <dgm:cxn modelId="{846470B4-D829-4DA9-AA1F-97B36DD96FF5}" type="presOf" srcId="{1A82B9D5-39B6-44A2-9EE5-FB3627C68C4A}" destId="{2FD4E2CC-0825-4FE4-867C-91BE026EE550}" srcOrd="1" destOrd="1" presId="urn:microsoft.com/office/officeart/2005/8/layout/hProcess4"/>
    <dgm:cxn modelId="{C2143FC0-5595-4708-97EA-DA97D0732BF4}" type="presOf" srcId="{25D40A5E-8C7A-448B-A8F4-FA0FE5D75A28}" destId="{C6696C06-D4B0-4D6A-9C09-67CBB690A21E}" srcOrd="0" destOrd="1" presId="urn:microsoft.com/office/officeart/2005/8/layout/hProcess4"/>
    <dgm:cxn modelId="{2B94D80E-5C9E-4145-9041-1ADDE72B2908}" type="presOf" srcId="{A616FD27-13A8-45D9-AD39-3872B52E2995}" destId="{8D4659FA-7954-4209-AB03-A84C9AA4DACC}" srcOrd="0" destOrd="1" presId="urn:microsoft.com/office/officeart/2005/8/layout/hProcess4"/>
    <dgm:cxn modelId="{34A0DE23-508F-40D7-A7CC-C2EFECBA1017}" type="presOf" srcId="{ACB24149-F7C7-4D56-AA38-CB1E95006FF1}" destId="{76AFDEEA-F632-4B2E-BB0B-A94AF4C48AB8}" srcOrd="1" destOrd="0" presId="urn:microsoft.com/office/officeart/2005/8/layout/hProcess4"/>
    <dgm:cxn modelId="{F7350783-B385-47FE-9CF2-6190E8607A75}" type="presOf" srcId="{512F96DE-6A7A-496C-8691-9DEDD220C4DB}" destId="{BAF8ADCA-F503-429E-B842-3E1C4805DFEB}" srcOrd="0" destOrd="0" presId="urn:microsoft.com/office/officeart/2005/8/layout/hProcess4"/>
    <dgm:cxn modelId="{489BFDF5-B93A-46B6-AE24-7136D960F513}" type="presOf" srcId="{18456DAA-A48E-4B5A-B66D-BE1B5F4D6EE4}" destId="{DA0737C5-44B7-4A6D-8017-75FBF6399878}" srcOrd="0" destOrd="0" presId="urn:microsoft.com/office/officeart/2005/8/layout/hProcess4"/>
    <dgm:cxn modelId="{7F16318E-582F-4E78-9342-03F92B9D350D}" srcId="{512F96DE-6A7A-496C-8691-9DEDD220C4DB}" destId="{68C06A83-98DF-4A4B-A573-25C4AFB6257A}" srcOrd="0" destOrd="0" parTransId="{300B3327-84D4-41A3-9D93-881D8DB24757}" sibTransId="{7B52E4BF-37BE-4CAD-9F05-EE4F2AA1CB49}"/>
    <dgm:cxn modelId="{41190441-DEC1-4E9E-8CD4-01D4A8061259}" srcId="{68C06A83-98DF-4A4B-A573-25C4AFB6257A}" destId="{25D40A5E-8C7A-448B-A8F4-FA0FE5D75A28}" srcOrd="1" destOrd="0" parTransId="{FDD74F82-3B57-47AF-BABD-0EB16B3307DD}" sibTransId="{3E0097CE-6455-4A1E-A12D-587C8373BEEC}"/>
    <dgm:cxn modelId="{0CE1EF74-264C-4AD3-AAF3-0D640E8890E8}" type="presOf" srcId="{A500B435-AB74-4E5C-9B4C-0987110C2AF8}" destId="{A59008D3-A4FF-40BD-8999-6D49071DAE86}" srcOrd="0" destOrd="0" presId="urn:microsoft.com/office/officeart/2005/8/layout/hProcess4"/>
    <dgm:cxn modelId="{3AF4D053-98F6-4045-969B-046A40CD4E98}" type="presOf" srcId="{1A82B9D5-39B6-44A2-9EE5-FB3627C68C4A}" destId="{3608E1C4-F350-47CB-A641-7E8EE29852AB}" srcOrd="0" destOrd="1" presId="urn:microsoft.com/office/officeart/2005/8/layout/hProcess4"/>
    <dgm:cxn modelId="{BFB7B072-71B9-4104-8C34-EC43B391564B}" srcId="{512F96DE-6A7A-496C-8691-9DEDD220C4DB}" destId="{A500B435-AB74-4E5C-9B4C-0987110C2AF8}" srcOrd="1" destOrd="0" parTransId="{618B5C59-70D5-4754-ACC6-892B0B8F948B}" sibTransId="{18456DAA-A48E-4B5A-B66D-BE1B5F4D6EE4}"/>
    <dgm:cxn modelId="{8B83677F-A022-4078-A8DA-4084B2F431D8}" srcId="{86B8A7B9-15D2-444C-854A-0982B7EC8CD0}" destId="{D5079C76-7290-439C-8C70-90A6D5570AEB}" srcOrd="0" destOrd="0" parTransId="{F2E4CE15-2B24-4BDE-BEEB-FCEE29DB01D0}" sibTransId="{14249031-24A9-4543-8BAB-18C9EB705FEC}"/>
    <dgm:cxn modelId="{7034E06A-A7F3-4815-B6FE-252F64983073}" srcId="{A500B435-AB74-4E5C-9B4C-0987110C2AF8}" destId="{A616FD27-13A8-45D9-AD39-3872B52E2995}" srcOrd="1" destOrd="0" parTransId="{37D1D695-19C8-4590-94D5-A468F0C4E590}" sibTransId="{F3A84D74-5449-4616-AA44-49485D201724}"/>
    <dgm:cxn modelId="{A6964535-050B-4EE5-882F-C1878E2623B1}" srcId="{68C06A83-98DF-4A4B-A573-25C4AFB6257A}" destId="{ACB24149-F7C7-4D56-AA38-CB1E95006FF1}" srcOrd="0" destOrd="0" parTransId="{74DBFCD2-8641-48A8-8213-D4F62BA98E65}" sibTransId="{09681EC8-1EEF-42AF-8B38-EFE38AB196D7}"/>
    <dgm:cxn modelId="{A9F803B7-BC3F-47FC-ABF3-2F80D8891D28}" type="presOf" srcId="{86B8A7B9-15D2-444C-854A-0982B7EC8CD0}" destId="{BA8E28E5-DB3A-4275-BCE4-2D9DBCD94A18}" srcOrd="0" destOrd="0" presId="urn:microsoft.com/office/officeart/2005/8/layout/hProcess4"/>
    <dgm:cxn modelId="{56D1A7BA-0468-4C3E-8C31-5E8F25180C97}" type="presOf" srcId="{D5079C76-7290-439C-8C70-90A6D5570AEB}" destId="{2FD4E2CC-0825-4FE4-867C-91BE026EE550}" srcOrd="1" destOrd="0" presId="urn:microsoft.com/office/officeart/2005/8/layout/hProcess4"/>
    <dgm:cxn modelId="{752FC926-C2CA-4D58-A6F8-09F578332D58}" type="presOf" srcId="{D5079C76-7290-439C-8C70-90A6D5570AEB}" destId="{3608E1C4-F350-47CB-A641-7E8EE29852AB}" srcOrd="0" destOrd="0" presId="urn:microsoft.com/office/officeart/2005/8/layout/hProcess4"/>
    <dgm:cxn modelId="{20B276F2-3B99-4AA8-9D05-1E4E3D6250B4}" type="presOf" srcId="{ACB24149-F7C7-4D56-AA38-CB1E95006FF1}" destId="{C6696C06-D4B0-4D6A-9C09-67CBB690A21E}" srcOrd="0" destOrd="0" presId="urn:microsoft.com/office/officeart/2005/8/layout/hProcess4"/>
    <dgm:cxn modelId="{B6C98DC8-6B04-4198-B8DC-BD0A71B95C64}" type="presOf" srcId="{7D66366E-2C88-4D14-B1E1-B61BE16CAB4C}" destId="{B9971E0B-1594-4F4C-8590-44E291C0C397}" srcOrd="1" destOrd="0" presId="urn:microsoft.com/office/officeart/2005/8/layout/hProcess4"/>
    <dgm:cxn modelId="{192C2035-79FF-4B0E-8D44-52D8E5CAEB6D}" srcId="{A500B435-AB74-4E5C-9B4C-0987110C2AF8}" destId="{7D66366E-2C88-4D14-B1E1-B61BE16CAB4C}" srcOrd="0" destOrd="0" parTransId="{1219C2C2-DD4B-4EBE-A5D6-DA29D61C273B}" sibTransId="{287A4ABF-B8F3-401C-B35A-D221DE20C7E8}"/>
    <dgm:cxn modelId="{2D879905-BFF2-4C51-873E-49B4A8147E94}" type="presOf" srcId="{25D40A5E-8C7A-448B-A8F4-FA0FE5D75A28}" destId="{76AFDEEA-F632-4B2E-BB0B-A94AF4C48AB8}" srcOrd="1" destOrd="1" presId="urn:microsoft.com/office/officeart/2005/8/layout/hProcess4"/>
    <dgm:cxn modelId="{6C7256E3-7A24-4D13-B7D5-0F2576B88156}" type="presOf" srcId="{7B52E4BF-37BE-4CAD-9F05-EE4F2AA1CB49}" destId="{72785E61-49FE-42EE-9062-DDD845D5C619}" srcOrd="0" destOrd="0" presId="urn:microsoft.com/office/officeart/2005/8/layout/hProcess4"/>
    <dgm:cxn modelId="{32B37EEE-5156-48AE-B245-968813DCFC7B}" srcId="{86B8A7B9-15D2-444C-854A-0982B7EC8CD0}" destId="{1A82B9D5-39B6-44A2-9EE5-FB3627C68C4A}" srcOrd="1" destOrd="0" parTransId="{E84612E6-ABEA-4B64-B419-A74D22439B37}" sibTransId="{B5A87A5F-7874-4826-AE5A-4EF937C89D27}"/>
    <dgm:cxn modelId="{DBE46418-4841-45D9-BDA7-F82E382C7073}" type="presOf" srcId="{68C06A83-98DF-4A4B-A573-25C4AFB6257A}" destId="{322526E8-42CF-4340-81C1-6385D286B35F}" srcOrd="0" destOrd="0" presId="urn:microsoft.com/office/officeart/2005/8/layout/hProcess4"/>
    <dgm:cxn modelId="{E416C45D-0483-4526-9AC3-3907DB4D8A70}" type="presParOf" srcId="{BAF8ADCA-F503-429E-B842-3E1C4805DFEB}" destId="{C42FC0DF-4C69-4AAA-8472-46FDE5752EF9}" srcOrd="0" destOrd="0" presId="urn:microsoft.com/office/officeart/2005/8/layout/hProcess4"/>
    <dgm:cxn modelId="{5C960592-5D96-4405-9E6E-7B3F2946F2DC}" type="presParOf" srcId="{BAF8ADCA-F503-429E-B842-3E1C4805DFEB}" destId="{B642ED12-E0BD-4469-B50E-2776EB8ED326}" srcOrd="1" destOrd="0" presId="urn:microsoft.com/office/officeart/2005/8/layout/hProcess4"/>
    <dgm:cxn modelId="{66AB0885-33E9-42FF-AA7E-A86BE0EC39E2}" type="presParOf" srcId="{BAF8ADCA-F503-429E-B842-3E1C4805DFEB}" destId="{0EE5E421-542B-418C-B519-6A87C889DBC5}" srcOrd="2" destOrd="0" presId="urn:microsoft.com/office/officeart/2005/8/layout/hProcess4"/>
    <dgm:cxn modelId="{733F3EA0-0065-4D06-A16F-8B88926589E4}" type="presParOf" srcId="{0EE5E421-542B-418C-B519-6A87C889DBC5}" destId="{18614D67-7010-4B36-BE94-A8F9503F7B32}" srcOrd="0" destOrd="0" presId="urn:microsoft.com/office/officeart/2005/8/layout/hProcess4"/>
    <dgm:cxn modelId="{6858C834-D448-4200-A98F-DBC4D1E32BAF}" type="presParOf" srcId="{18614D67-7010-4B36-BE94-A8F9503F7B32}" destId="{39AB672D-E523-4F70-8D88-D7A1870E8DD8}" srcOrd="0" destOrd="0" presId="urn:microsoft.com/office/officeart/2005/8/layout/hProcess4"/>
    <dgm:cxn modelId="{DDF225E0-6FDA-43BB-8663-C18A157DF799}" type="presParOf" srcId="{18614D67-7010-4B36-BE94-A8F9503F7B32}" destId="{C6696C06-D4B0-4D6A-9C09-67CBB690A21E}" srcOrd="1" destOrd="0" presId="urn:microsoft.com/office/officeart/2005/8/layout/hProcess4"/>
    <dgm:cxn modelId="{81864D04-90E6-45C3-A855-FF37E7793F1C}" type="presParOf" srcId="{18614D67-7010-4B36-BE94-A8F9503F7B32}" destId="{76AFDEEA-F632-4B2E-BB0B-A94AF4C48AB8}" srcOrd="2" destOrd="0" presId="urn:microsoft.com/office/officeart/2005/8/layout/hProcess4"/>
    <dgm:cxn modelId="{512C70D2-D9A6-4EC3-9DD5-E935BAFB796F}" type="presParOf" srcId="{18614D67-7010-4B36-BE94-A8F9503F7B32}" destId="{322526E8-42CF-4340-81C1-6385D286B35F}" srcOrd="3" destOrd="0" presId="urn:microsoft.com/office/officeart/2005/8/layout/hProcess4"/>
    <dgm:cxn modelId="{2EC7BE77-E25B-46A9-8E67-CDD7275D16D9}" type="presParOf" srcId="{18614D67-7010-4B36-BE94-A8F9503F7B32}" destId="{E2D5D4B9-9681-4461-BE9D-55E59C4F2C92}" srcOrd="4" destOrd="0" presId="urn:microsoft.com/office/officeart/2005/8/layout/hProcess4"/>
    <dgm:cxn modelId="{8785A2EB-DA95-4B6F-BF80-A239C8227CE4}" type="presParOf" srcId="{0EE5E421-542B-418C-B519-6A87C889DBC5}" destId="{72785E61-49FE-42EE-9062-DDD845D5C619}" srcOrd="1" destOrd="0" presId="urn:microsoft.com/office/officeart/2005/8/layout/hProcess4"/>
    <dgm:cxn modelId="{EC3A097F-5339-4768-B3A9-FA1A550A342B}" type="presParOf" srcId="{0EE5E421-542B-418C-B519-6A87C889DBC5}" destId="{8FE67E8A-9332-4264-8EB8-C389D4B2828D}" srcOrd="2" destOrd="0" presId="urn:microsoft.com/office/officeart/2005/8/layout/hProcess4"/>
    <dgm:cxn modelId="{DC4AEE8E-99F9-43BF-B9DB-DB009B282E94}" type="presParOf" srcId="{8FE67E8A-9332-4264-8EB8-C389D4B2828D}" destId="{6F21AD4E-C07B-4434-B4A6-EE1B03AF402E}" srcOrd="0" destOrd="0" presId="urn:microsoft.com/office/officeart/2005/8/layout/hProcess4"/>
    <dgm:cxn modelId="{5F7720F3-0EFC-487A-81D0-BB4DF7DAD7A3}" type="presParOf" srcId="{8FE67E8A-9332-4264-8EB8-C389D4B2828D}" destId="{8D4659FA-7954-4209-AB03-A84C9AA4DACC}" srcOrd="1" destOrd="0" presId="urn:microsoft.com/office/officeart/2005/8/layout/hProcess4"/>
    <dgm:cxn modelId="{9B77EA87-79FD-4F94-BDE7-D4C688749610}" type="presParOf" srcId="{8FE67E8A-9332-4264-8EB8-C389D4B2828D}" destId="{B9971E0B-1594-4F4C-8590-44E291C0C397}" srcOrd="2" destOrd="0" presId="urn:microsoft.com/office/officeart/2005/8/layout/hProcess4"/>
    <dgm:cxn modelId="{8465E196-FCA5-4607-9F74-E601F8927C30}" type="presParOf" srcId="{8FE67E8A-9332-4264-8EB8-C389D4B2828D}" destId="{A59008D3-A4FF-40BD-8999-6D49071DAE86}" srcOrd="3" destOrd="0" presId="urn:microsoft.com/office/officeart/2005/8/layout/hProcess4"/>
    <dgm:cxn modelId="{7C663129-8870-4D89-AD0E-FD0F802AE149}" type="presParOf" srcId="{8FE67E8A-9332-4264-8EB8-C389D4B2828D}" destId="{6CE8F7EA-1304-4240-850E-A84E191935C5}" srcOrd="4" destOrd="0" presId="urn:microsoft.com/office/officeart/2005/8/layout/hProcess4"/>
    <dgm:cxn modelId="{47D9B3AA-DCE4-4DE7-B594-D4EBD6D20FEC}" type="presParOf" srcId="{0EE5E421-542B-418C-B519-6A87C889DBC5}" destId="{DA0737C5-44B7-4A6D-8017-75FBF6399878}" srcOrd="3" destOrd="0" presId="urn:microsoft.com/office/officeart/2005/8/layout/hProcess4"/>
    <dgm:cxn modelId="{41F04C31-D3EA-4746-8955-5A112BC148A8}" type="presParOf" srcId="{0EE5E421-542B-418C-B519-6A87C889DBC5}" destId="{3C3D304B-DC4A-4F24-8BFC-7955D9D2BAAA}" srcOrd="4" destOrd="0" presId="urn:microsoft.com/office/officeart/2005/8/layout/hProcess4"/>
    <dgm:cxn modelId="{66F240A7-820A-4DBE-891D-9442C31FA9B6}" type="presParOf" srcId="{3C3D304B-DC4A-4F24-8BFC-7955D9D2BAAA}" destId="{A62882F3-D527-4810-9D33-DD03DB9099F2}" srcOrd="0" destOrd="0" presId="urn:microsoft.com/office/officeart/2005/8/layout/hProcess4"/>
    <dgm:cxn modelId="{A16C428D-9166-4D10-BD10-8204578C2411}" type="presParOf" srcId="{3C3D304B-DC4A-4F24-8BFC-7955D9D2BAAA}" destId="{3608E1C4-F350-47CB-A641-7E8EE29852AB}" srcOrd="1" destOrd="0" presId="urn:microsoft.com/office/officeart/2005/8/layout/hProcess4"/>
    <dgm:cxn modelId="{83EB6A3D-3C00-4C67-B010-BD84D11457A4}" type="presParOf" srcId="{3C3D304B-DC4A-4F24-8BFC-7955D9D2BAAA}" destId="{2FD4E2CC-0825-4FE4-867C-91BE026EE550}" srcOrd="2" destOrd="0" presId="urn:microsoft.com/office/officeart/2005/8/layout/hProcess4"/>
    <dgm:cxn modelId="{9E8B795E-A97A-40D3-B74F-A0AE5B28B513}" type="presParOf" srcId="{3C3D304B-DC4A-4F24-8BFC-7955D9D2BAAA}" destId="{BA8E28E5-DB3A-4275-BCE4-2D9DBCD94A18}" srcOrd="3" destOrd="0" presId="urn:microsoft.com/office/officeart/2005/8/layout/hProcess4"/>
    <dgm:cxn modelId="{C92067AE-D204-424A-93D9-CEA839AAE457}" type="presParOf" srcId="{3C3D304B-DC4A-4F24-8BFC-7955D9D2BAAA}" destId="{24B9256B-2F83-4839-93C7-9E6928A9482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E4B25-0E09-4D05-A01D-72D6FFD87BB5}">
      <dsp:nvSpPr>
        <dsp:cNvPr id="0" name=""/>
        <dsp:cNvSpPr/>
      </dsp:nvSpPr>
      <dsp:spPr>
        <a:xfrm>
          <a:off x="4684597" y="3155449"/>
          <a:ext cx="775355" cy="36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61"/>
              </a:lnTo>
              <a:lnTo>
                <a:pt x="775355" y="251461"/>
              </a:lnTo>
              <a:lnTo>
                <a:pt x="775355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FB28B-6A23-4DB1-9853-F08754D0B2B6}">
      <dsp:nvSpPr>
        <dsp:cNvPr id="0" name=""/>
        <dsp:cNvSpPr/>
      </dsp:nvSpPr>
      <dsp:spPr>
        <a:xfrm>
          <a:off x="3909242" y="3155449"/>
          <a:ext cx="775355" cy="368998"/>
        </a:xfrm>
        <a:custGeom>
          <a:avLst/>
          <a:gdLst/>
          <a:ahLst/>
          <a:cxnLst/>
          <a:rect l="0" t="0" r="0" b="0"/>
          <a:pathLst>
            <a:path>
              <a:moveTo>
                <a:pt x="775355" y="0"/>
              </a:moveTo>
              <a:lnTo>
                <a:pt x="775355" y="251461"/>
              </a:lnTo>
              <a:lnTo>
                <a:pt x="0" y="251461"/>
              </a:lnTo>
              <a:lnTo>
                <a:pt x="0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208F0-DF80-4EC8-B2D9-2AD8C11B0EE9}">
      <dsp:nvSpPr>
        <dsp:cNvPr id="0" name=""/>
        <dsp:cNvSpPr/>
      </dsp:nvSpPr>
      <dsp:spPr>
        <a:xfrm>
          <a:off x="3133887" y="1980786"/>
          <a:ext cx="1550710" cy="36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61"/>
              </a:lnTo>
              <a:lnTo>
                <a:pt x="1550710" y="251461"/>
              </a:lnTo>
              <a:lnTo>
                <a:pt x="1550710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FF5A9-C2E3-44B1-90FF-B3CEFFDDDE0C}">
      <dsp:nvSpPr>
        <dsp:cNvPr id="0" name=""/>
        <dsp:cNvSpPr/>
      </dsp:nvSpPr>
      <dsp:spPr>
        <a:xfrm>
          <a:off x="3088167" y="1980786"/>
          <a:ext cx="91440" cy="368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4BA6E-A85C-46EF-99D8-3DE51C845A69}">
      <dsp:nvSpPr>
        <dsp:cNvPr id="0" name=""/>
        <dsp:cNvSpPr/>
      </dsp:nvSpPr>
      <dsp:spPr>
        <a:xfrm>
          <a:off x="1583176" y="3155449"/>
          <a:ext cx="775355" cy="36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61"/>
              </a:lnTo>
              <a:lnTo>
                <a:pt x="775355" y="251461"/>
              </a:lnTo>
              <a:lnTo>
                <a:pt x="775355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B08D8-2ED6-4858-B3E8-1846031FAA41}">
      <dsp:nvSpPr>
        <dsp:cNvPr id="0" name=""/>
        <dsp:cNvSpPr/>
      </dsp:nvSpPr>
      <dsp:spPr>
        <a:xfrm>
          <a:off x="807821" y="3155449"/>
          <a:ext cx="775355" cy="368998"/>
        </a:xfrm>
        <a:custGeom>
          <a:avLst/>
          <a:gdLst/>
          <a:ahLst/>
          <a:cxnLst/>
          <a:rect l="0" t="0" r="0" b="0"/>
          <a:pathLst>
            <a:path>
              <a:moveTo>
                <a:pt x="775355" y="0"/>
              </a:moveTo>
              <a:lnTo>
                <a:pt x="775355" y="251461"/>
              </a:lnTo>
              <a:lnTo>
                <a:pt x="0" y="251461"/>
              </a:lnTo>
              <a:lnTo>
                <a:pt x="0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264D2-C1DA-4B4C-9C35-F56C194F5EF7}">
      <dsp:nvSpPr>
        <dsp:cNvPr id="0" name=""/>
        <dsp:cNvSpPr/>
      </dsp:nvSpPr>
      <dsp:spPr>
        <a:xfrm>
          <a:off x="1583176" y="1980786"/>
          <a:ext cx="1550710" cy="368998"/>
        </a:xfrm>
        <a:custGeom>
          <a:avLst/>
          <a:gdLst/>
          <a:ahLst/>
          <a:cxnLst/>
          <a:rect l="0" t="0" r="0" b="0"/>
          <a:pathLst>
            <a:path>
              <a:moveTo>
                <a:pt x="1550710" y="0"/>
              </a:moveTo>
              <a:lnTo>
                <a:pt x="1550710" y="251461"/>
              </a:lnTo>
              <a:lnTo>
                <a:pt x="0" y="251461"/>
              </a:lnTo>
              <a:lnTo>
                <a:pt x="0" y="368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E8813-8929-4759-B615-F7C76E93931A}">
      <dsp:nvSpPr>
        <dsp:cNvPr id="0" name=""/>
        <dsp:cNvSpPr/>
      </dsp:nvSpPr>
      <dsp:spPr>
        <a:xfrm>
          <a:off x="3088167" y="806123"/>
          <a:ext cx="91440" cy="368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8AD54-9308-404F-AACF-312CC0352F89}">
      <dsp:nvSpPr>
        <dsp:cNvPr id="0" name=""/>
        <dsp:cNvSpPr/>
      </dsp:nvSpPr>
      <dsp:spPr>
        <a:xfrm>
          <a:off x="2499505" y="458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8827D-345C-4390-A424-E152410571CA}">
      <dsp:nvSpPr>
        <dsp:cNvPr id="0" name=""/>
        <dsp:cNvSpPr/>
      </dsp:nvSpPr>
      <dsp:spPr>
        <a:xfrm>
          <a:off x="2640479" y="134383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Gerente General</a:t>
          </a:r>
        </a:p>
      </dsp:txBody>
      <dsp:txXfrm>
        <a:off x="2640479" y="134383"/>
        <a:ext cx="1268763" cy="805664"/>
      </dsp:txXfrm>
    </dsp:sp>
    <dsp:sp modelId="{4CA7DB72-369B-4D03-ADDA-5920AE78D56B}">
      <dsp:nvSpPr>
        <dsp:cNvPr id="0" name=""/>
        <dsp:cNvSpPr/>
      </dsp:nvSpPr>
      <dsp:spPr>
        <a:xfrm>
          <a:off x="2499505" y="1175121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A4853-CE9C-4BA8-8D74-4CDC090E7C58}">
      <dsp:nvSpPr>
        <dsp:cNvPr id="0" name=""/>
        <dsp:cNvSpPr/>
      </dsp:nvSpPr>
      <dsp:spPr>
        <a:xfrm>
          <a:off x="2640479" y="1309046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Administrador Financiero</a:t>
          </a:r>
        </a:p>
      </dsp:txBody>
      <dsp:txXfrm>
        <a:off x="2640479" y="1309046"/>
        <a:ext cx="1268763" cy="805664"/>
      </dsp:txXfrm>
    </dsp:sp>
    <dsp:sp modelId="{5D5B4D7D-3974-45AB-82B3-A1BE1905767F}">
      <dsp:nvSpPr>
        <dsp:cNvPr id="0" name=""/>
        <dsp:cNvSpPr/>
      </dsp:nvSpPr>
      <dsp:spPr>
        <a:xfrm>
          <a:off x="948795" y="2349784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520C-A3E7-47EA-942C-EFE3B706509B}">
      <dsp:nvSpPr>
        <dsp:cNvPr id="0" name=""/>
        <dsp:cNvSpPr/>
      </dsp:nvSpPr>
      <dsp:spPr>
        <a:xfrm>
          <a:off x="1089768" y="2483709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Jefe de Mantenimiento</a:t>
          </a:r>
        </a:p>
      </dsp:txBody>
      <dsp:txXfrm>
        <a:off x="1089768" y="2483709"/>
        <a:ext cx="1268763" cy="805664"/>
      </dsp:txXfrm>
    </dsp:sp>
    <dsp:sp modelId="{2409884A-DC38-4D90-8076-53401ADB400F}">
      <dsp:nvSpPr>
        <dsp:cNvPr id="0" name=""/>
        <dsp:cNvSpPr/>
      </dsp:nvSpPr>
      <dsp:spPr>
        <a:xfrm>
          <a:off x="173439" y="3524447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BBA4B-5BD6-4630-AA18-1650B5FEDEFD}">
      <dsp:nvSpPr>
        <dsp:cNvPr id="0" name=""/>
        <dsp:cNvSpPr/>
      </dsp:nvSpPr>
      <dsp:spPr>
        <a:xfrm>
          <a:off x="314413" y="3658372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Conserjes (2)</a:t>
          </a:r>
        </a:p>
      </dsp:txBody>
      <dsp:txXfrm>
        <a:off x="314413" y="3658372"/>
        <a:ext cx="1268763" cy="805664"/>
      </dsp:txXfrm>
    </dsp:sp>
    <dsp:sp modelId="{98B9045B-25CD-4C4C-B21C-782C4A5D1F64}">
      <dsp:nvSpPr>
        <dsp:cNvPr id="0" name=""/>
        <dsp:cNvSpPr/>
      </dsp:nvSpPr>
      <dsp:spPr>
        <a:xfrm>
          <a:off x="1724150" y="3524447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FE8A6-180F-4305-A296-97CEDBB89AE5}">
      <dsp:nvSpPr>
        <dsp:cNvPr id="0" name=""/>
        <dsp:cNvSpPr/>
      </dsp:nvSpPr>
      <dsp:spPr>
        <a:xfrm>
          <a:off x="1865124" y="3658372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Personal de Seguridad (2)</a:t>
          </a:r>
        </a:p>
      </dsp:txBody>
      <dsp:txXfrm>
        <a:off x="1865124" y="3658372"/>
        <a:ext cx="1268763" cy="805664"/>
      </dsp:txXfrm>
    </dsp:sp>
    <dsp:sp modelId="{C2F759B2-CED3-4139-8C27-1D1D5479A99F}">
      <dsp:nvSpPr>
        <dsp:cNvPr id="0" name=""/>
        <dsp:cNvSpPr/>
      </dsp:nvSpPr>
      <dsp:spPr>
        <a:xfrm>
          <a:off x="2499505" y="2349784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34E64-2AB4-4319-BF8A-C2F0D3501DAB}">
      <dsp:nvSpPr>
        <dsp:cNvPr id="0" name=""/>
        <dsp:cNvSpPr/>
      </dsp:nvSpPr>
      <dsp:spPr>
        <a:xfrm>
          <a:off x="2640479" y="2483709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Asistente Administrativa</a:t>
          </a:r>
        </a:p>
      </dsp:txBody>
      <dsp:txXfrm>
        <a:off x="2640479" y="2483709"/>
        <a:ext cx="1268763" cy="805664"/>
      </dsp:txXfrm>
    </dsp:sp>
    <dsp:sp modelId="{9B381685-DE4B-4D60-83FD-917F791D01D2}">
      <dsp:nvSpPr>
        <dsp:cNvPr id="0" name=""/>
        <dsp:cNvSpPr/>
      </dsp:nvSpPr>
      <dsp:spPr>
        <a:xfrm>
          <a:off x="4050216" y="2349784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1EAAE-1BFD-4F73-AE48-8FF8DBE36526}">
      <dsp:nvSpPr>
        <dsp:cNvPr id="0" name=""/>
        <dsp:cNvSpPr/>
      </dsp:nvSpPr>
      <dsp:spPr>
        <a:xfrm>
          <a:off x="4191189" y="2483709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Auxiliar Contable</a:t>
          </a:r>
        </a:p>
      </dsp:txBody>
      <dsp:txXfrm>
        <a:off x="4191189" y="2483709"/>
        <a:ext cx="1268763" cy="805664"/>
      </dsp:txXfrm>
    </dsp:sp>
    <dsp:sp modelId="{5D9BF585-71B7-451F-BEE9-C244876F0F53}">
      <dsp:nvSpPr>
        <dsp:cNvPr id="0" name=""/>
        <dsp:cNvSpPr/>
      </dsp:nvSpPr>
      <dsp:spPr>
        <a:xfrm>
          <a:off x="3274860" y="3524447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9D816-BD8A-4196-B538-EA3EDFB3BBA7}">
      <dsp:nvSpPr>
        <dsp:cNvPr id="0" name=""/>
        <dsp:cNvSpPr/>
      </dsp:nvSpPr>
      <dsp:spPr>
        <a:xfrm>
          <a:off x="3415834" y="3658372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Persnal Asistencia al cliente (2) </a:t>
          </a:r>
        </a:p>
      </dsp:txBody>
      <dsp:txXfrm>
        <a:off x="3415834" y="3658372"/>
        <a:ext cx="1268763" cy="805664"/>
      </dsp:txXfrm>
    </dsp:sp>
    <dsp:sp modelId="{519E6D6D-1A10-4657-AF9A-1607B0956A43}">
      <dsp:nvSpPr>
        <dsp:cNvPr id="0" name=""/>
        <dsp:cNvSpPr/>
      </dsp:nvSpPr>
      <dsp:spPr>
        <a:xfrm>
          <a:off x="4825571" y="3524447"/>
          <a:ext cx="1268763" cy="8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81B2-D063-4E8A-859B-D766D727ABA8}">
      <dsp:nvSpPr>
        <dsp:cNvPr id="0" name=""/>
        <dsp:cNvSpPr/>
      </dsp:nvSpPr>
      <dsp:spPr>
        <a:xfrm>
          <a:off x="4966545" y="3658372"/>
          <a:ext cx="1268763" cy="80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Cajeras (2)</a:t>
          </a:r>
        </a:p>
      </dsp:txBody>
      <dsp:txXfrm>
        <a:off x="4966545" y="3658372"/>
        <a:ext cx="1268763" cy="8056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EB1F5C-FC98-4584-8D0E-458DF4F1D6DB}">
      <dsp:nvSpPr>
        <dsp:cNvPr id="0" name=""/>
        <dsp:cNvSpPr/>
      </dsp:nvSpPr>
      <dsp:spPr>
        <a:xfrm>
          <a:off x="2426655" y="486898"/>
          <a:ext cx="3376076" cy="337607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59E31D-3884-4CF5-9AAC-468D415E135D}">
      <dsp:nvSpPr>
        <dsp:cNvPr id="0" name=""/>
        <dsp:cNvSpPr/>
      </dsp:nvSpPr>
      <dsp:spPr>
        <a:xfrm>
          <a:off x="2425845" y="435227"/>
          <a:ext cx="3376076" cy="3376076"/>
        </a:xfrm>
        <a:prstGeom prst="blockArc">
          <a:avLst>
            <a:gd name="adj1" fmla="val 5470636"/>
            <a:gd name="adj2" fmla="val 10692252"/>
            <a:gd name="adj3" fmla="val 46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E5E475-D4FF-4168-AC76-63DF1F26AC4A}">
      <dsp:nvSpPr>
        <dsp:cNvPr id="0" name=""/>
        <dsp:cNvSpPr/>
      </dsp:nvSpPr>
      <dsp:spPr>
        <a:xfrm>
          <a:off x="2817232" y="413705"/>
          <a:ext cx="2881751" cy="3493597"/>
        </a:xfrm>
        <a:prstGeom prst="blockArc">
          <a:avLst>
            <a:gd name="adj1" fmla="val 107677"/>
            <a:gd name="adj2" fmla="val 5474012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DEDD18-7379-4B1C-8ECB-2C986B3E513D}">
      <dsp:nvSpPr>
        <dsp:cNvPr id="0" name=""/>
        <dsp:cNvSpPr/>
      </dsp:nvSpPr>
      <dsp:spPr>
        <a:xfrm>
          <a:off x="2426655" y="486898"/>
          <a:ext cx="3376076" cy="3376076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856D4-FD90-476D-AEEF-1F9D61D21ABA}">
      <dsp:nvSpPr>
        <dsp:cNvPr id="0" name=""/>
        <dsp:cNvSpPr/>
      </dsp:nvSpPr>
      <dsp:spPr>
        <a:xfrm>
          <a:off x="3337141" y="1397383"/>
          <a:ext cx="1555105" cy="15551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latin typeface="Arial" pitchFamily="34" charset="0"/>
              <a:cs typeface="Arial" pitchFamily="34" charset="0"/>
            </a:rPr>
            <a:t>Rivalidad entre competidores existentes </a:t>
          </a:r>
        </a:p>
      </dsp:txBody>
      <dsp:txXfrm>
        <a:off x="3337141" y="1397383"/>
        <a:ext cx="1555105" cy="1555105"/>
      </dsp:txXfrm>
    </dsp:sp>
    <dsp:sp modelId="{8535796A-211F-48AB-87BF-3E939749F981}">
      <dsp:nvSpPr>
        <dsp:cNvPr id="0" name=""/>
        <dsp:cNvSpPr/>
      </dsp:nvSpPr>
      <dsp:spPr>
        <a:xfrm>
          <a:off x="3306509" y="-110875"/>
          <a:ext cx="1616368" cy="12739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latin typeface="Arial" pitchFamily="34" charset="0"/>
              <a:cs typeface="Arial" pitchFamily="34" charset="0"/>
            </a:rPr>
            <a:t>Amenaza nuevos Competidores</a:t>
          </a:r>
        </a:p>
      </dsp:txBody>
      <dsp:txXfrm>
        <a:off x="3306509" y="-110875"/>
        <a:ext cx="1616368" cy="1273924"/>
      </dsp:txXfrm>
    </dsp:sp>
    <dsp:sp modelId="{4DEA1DD9-2D50-4DFA-9CD0-9740A9B04EC6}">
      <dsp:nvSpPr>
        <dsp:cNvPr id="0" name=""/>
        <dsp:cNvSpPr/>
      </dsp:nvSpPr>
      <dsp:spPr>
        <a:xfrm>
          <a:off x="4899629" y="1572944"/>
          <a:ext cx="1727827" cy="12039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latin typeface="Arial" pitchFamily="34" charset="0"/>
              <a:cs typeface="Arial" pitchFamily="34" charset="0"/>
            </a:rPr>
            <a:t>Poder de Negociacion con los clientes</a:t>
          </a:r>
        </a:p>
      </dsp:txBody>
      <dsp:txXfrm>
        <a:off x="4899629" y="1572944"/>
        <a:ext cx="1727827" cy="1203984"/>
      </dsp:txXfrm>
    </dsp:sp>
    <dsp:sp modelId="{5B3DAB02-1564-4257-BB99-B27E52861605}">
      <dsp:nvSpPr>
        <dsp:cNvPr id="0" name=""/>
        <dsp:cNvSpPr/>
      </dsp:nvSpPr>
      <dsp:spPr>
        <a:xfrm>
          <a:off x="3282670" y="3095240"/>
          <a:ext cx="1594673" cy="13530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latin typeface="Arial" pitchFamily="34" charset="0"/>
              <a:cs typeface="Arial" pitchFamily="34" charset="0"/>
            </a:rPr>
            <a:t>Amenaza  Productos/ Servicio  sustitutos </a:t>
          </a:r>
        </a:p>
      </dsp:txBody>
      <dsp:txXfrm>
        <a:off x="3282670" y="3095240"/>
        <a:ext cx="1594673" cy="1353053"/>
      </dsp:txXfrm>
    </dsp:sp>
    <dsp:sp modelId="{D359F525-98CF-48CA-B00C-A6412E746502}">
      <dsp:nvSpPr>
        <dsp:cNvPr id="0" name=""/>
        <dsp:cNvSpPr/>
      </dsp:nvSpPr>
      <dsp:spPr>
        <a:xfrm>
          <a:off x="1602142" y="1631901"/>
          <a:ext cx="1727402" cy="10860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latin typeface="Arial" pitchFamily="34" charset="0"/>
              <a:cs typeface="Arial" pitchFamily="34" charset="0"/>
            </a:rPr>
            <a:t>Poder de Negociacion con Proveedores</a:t>
          </a:r>
        </a:p>
      </dsp:txBody>
      <dsp:txXfrm>
        <a:off x="1602142" y="1631901"/>
        <a:ext cx="1727402" cy="10860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FE2BD-4BFE-4860-97D5-7CB75C13A597}">
      <dsp:nvSpPr>
        <dsp:cNvPr id="0" name=""/>
        <dsp:cNvSpPr/>
      </dsp:nvSpPr>
      <dsp:spPr>
        <a:xfrm>
          <a:off x="0" y="278622"/>
          <a:ext cx="2635783" cy="967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Segmentación Demográfica</a:t>
          </a:r>
          <a:endParaRPr lang="es-EC" sz="2000" kern="1200" dirty="0"/>
        </a:p>
      </dsp:txBody>
      <dsp:txXfrm>
        <a:off x="0" y="278622"/>
        <a:ext cx="2635783" cy="967805"/>
      </dsp:txXfrm>
    </dsp:sp>
    <dsp:sp modelId="{467FFCA9-CE50-4191-8D42-AA6489CE6993}">
      <dsp:nvSpPr>
        <dsp:cNvPr id="0" name=""/>
        <dsp:cNvSpPr/>
      </dsp:nvSpPr>
      <dsp:spPr>
        <a:xfrm rot="32901">
          <a:off x="2931021" y="400815"/>
          <a:ext cx="625964" cy="760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/>
        </a:p>
      </dsp:txBody>
      <dsp:txXfrm rot="32901">
        <a:off x="2931021" y="400815"/>
        <a:ext cx="625964" cy="760289"/>
      </dsp:txXfrm>
    </dsp:sp>
    <dsp:sp modelId="{8A097FA1-ED65-4EFB-BA1C-EA8A7D161A21}">
      <dsp:nvSpPr>
        <dsp:cNvPr id="0" name=""/>
        <dsp:cNvSpPr/>
      </dsp:nvSpPr>
      <dsp:spPr>
        <a:xfrm>
          <a:off x="3816793" y="260881"/>
          <a:ext cx="2182399" cy="1072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Familia 3-4 personas</a:t>
          </a:r>
          <a:endParaRPr lang="es-EC" sz="2000" kern="1200" dirty="0"/>
        </a:p>
      </dsp:txBody>
      <dsp:txXfrm>
        <a:off x="3816793" y="260881"/>
        <a:ext cx="2182399" cy="10720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BF01A-2BD8-46D8-86C0-DDBAB7E70733}">
      <dsp:nvSpPr>
        <dsp:cNvPr id="0" name=""/>
        <dsp:cNvSpPr/>
      </dsp:nvSpPr>
      <dsp:spPr>
        <a:xfrm>
          <a:off x="130840" y="254658"/>
          <a:ext cx="2500151" cy="7576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Segmentación Geográfica</a:t>
          </a:r>
          <a:endParaRPr lang="es-EC" sz="2000" kern="1200" dirty="0"/>
        </a:p>
      </dsp:txBody>
      <dsp:txXfrm>
        <a:off x="130840" y="254658"/>
        <a:ext cx="2500151" cy="757619"/>
      </dsp:txXfrm>
    </dsp:sp>
    <dsp:sp modelId="{4B4DA2B3-3D66-48DA-BF14-2DDEE0227153}">
      <dsp:nvSpPr>
        <dsp:cNvPr id="0" name=""/>
        <dsp:cNvSpPr/>
      </dsp:nvSpPr>
      <dsp:spPr>
        <a:xfrm rot="59061">
          <a:off x="2957023" y="221799"/>
          <a:ext cx="691396" cy="88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/>
        </a:p>
      </dsp:txBody>
      <dsp:txXfrm rot="59061">
        <a:off x="2957023" y="221799"/>
        <a:ext cx="691396" cy="889376"/>
      </dsp:txXfrm>
    </dsp:sp>
    <dsp:sp modelId="{D7216BF0-B0C9-49F7-B8AC-DADE20D94B62}">
      <dsp:nvSpPr>
        <dsp:cNvPr id="0" name=""/>
        <dsp:cNvSpPr/>
      </dsp:nvSpPr>
      <dsp:spPr>
        <a:xfrm>
          <a:off x="3935321" y="288762"/>
          <a:ext cx="2257366" cy="815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Cantón Daule</a:t>
          </a:r>
          <a:endParaRPr lang="es-EC" sz="2000" kern="1200" dirty="0"/>
        </a:p>
      </dsp:txBody>
      <dsp:txXfrm>
        <a:off x="3935321" y="288762"/>
        <a:ext cx="2257366" cy="8159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B3FF1-F7BB-4DCA-945F-7B8C0100A4A9}">
      <dsp:nvSpPr>
        <dsp:cNvPr id="0" name=""/>
        <dsp:cNvSpPr/>
      </dsp:nvSpPr>
      <dsp:spPr>
        <a:xfrm>
          <a:off x="0" y="298485"/>
          <a:ext cx="2374607" cy="871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Segmentación Psicográficas</a:t>
          </a:r>
          <a:endParaRPr lang="es-EC" sz="2000" kern="1200" dirty="0"/>
        </a:p>
      </dsp:txBody>
      <dsp:txXfrm>
        <a:off x="0" y="298485"/>
        <a:ext cx="2374607" cy="871807"/>
      </dsp:txXfrm>
    </dsp:sp>
    <dsp:sp modelId="{9416F65E-A73B-490E-89DD-92DC7CDAFFBA}">
      <dsp:nvSpPr>
        <dsp:cNvPr id="0" name=""/>
        <dsp:cNvSpPr/>
      </dsp:nvSpPr>
      <dsp:spPr>
        <a:xfrm rot="21599469">
          <a:off x="2766371" y="364874"/>
          <a:ext cx="982202" cy="738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/>
        </a:p>
      </dsp:txBody>
      <dsp:txXfrm rot="21599469">
        <a:off x="2766371" y="364874"/>
        <a:ext cx="982202" cy="738387"/>
      </dsp:txXfrm>
    </dsp:sp>
    <dsp:sp modelId="{B667B1EE-003D-47EC-9800-9997B829A99E}">
      <dsp:nvSpPr>
        <dsp:cNvPr id="0" name=""/>
        <dsp:cNvSpPr/>
      </dsp:nvSpPr>
      <dsp:spPr>
        <a:xfrm>
          <a:off x="4088910" y="243407"/>
          <a:ext cx="2174485" cy="980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Personas amantes a los deporte</a:t>
          </a:r>
          <a:r>
            <a:rPr lang="es-EC" sz="2400" kern="1200" dirty="0" smtClean="0"/>
            <a:t>s.</a:t>
          </a:r>
          <a:endParaRPr lang="es-EC" sz="2400" kern="1200" dirty="0"/>
        </a:p>
      </dsp:txBody>
      <dsp:txXfrm>
        <a:off x="4088910" y="243407"/>
        <a:ext cx="2174485" cy="9807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70B16-3410-42B4-A04A-C5606590DB7F}">
      <dsp:nvSpPr>
        <dsp:cNvPr id="0" name=""/>
        <dsp:cNvSpPr/>
      </dsp:nvSpPr>
      <dsp:spPr>
        <a:xfrm>
          <a:off x="514397" y="2075"/>
          <a:ext cx="1846436" cy="923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Funciones</a:t>
          </a:r>
          <a:endParaRPr lang="es-EC" sz="2000" b="1" kern="1200" dirty="0"/>
        </a:p>
      </dsp:txBody>
      <dsp:txXfrm>
        <a:off x="514397" y="2075"/>
        <a:ext cx="1846436" cy="923218"/>
      </dsp:txXfrm>
    </dsp:sp>
    <dsp:sp modelId="{3466D414-6211-405C-8BCA-FFB1A6AC01E8}">
      <dsp:nvSpPr>
        <dsp:cNvPr id="0" name=""/>
        <dsp:cNvSpPr/>
      </dsp:nvSpPr>
      <dsp:spPr>
        <a:xfrm>
          <a:off x="699040" y="925293"/>
          <a:ext cx="184643" cy="692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413"/>
              </a:lnTo>
              <a:lnTo>
                <a:pt x="184643" y="692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A991A-91DB-4E13-ADE0-716F6732FF7E}">
      <dsp:nvSpPr>
        <dsp:cNvPr id="0" name=""/>
        <dsp:cNvSpPr/>
      </dsp:nvSpPr>
      <dsp:spPr>
        <a:xfrm>
          <a:off x="883684" y="1156098"/>
          <a:ext cx="1477148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Fomentar la Unión Familiar</a:t>
          </a:r>
          <a:endParaRPr lang="es-EC" sz="2000" kern="1200" dirty="0"/>
        </a:p>
      </dsp:txBody>
      <dsp:txXfrm>
        <a:off x="883684" y="1156098"/>
        <a:ext cx="1477148" cy="923218"/>
      </dsp:txXfrm>
    </dsp:sp>
    <dsp:sp modelId="{0F27C334-20C7-42E8-B1D5-385272EE5FAE}">
      <dsp:nvSpPr>
        <dsp:cNvPr id="0" name=""/>
        <dsp:cNvSpPr/>
      </dsp:nvSpPr>
      <dsp:spPr>
        <a:xfrm>
          <a:off x="699040" y="925293"/>
          <a:ext cx="184643" cy="184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36"/>
              </a:lnTo>
              <a:lnTo>
                <a:pt x="184643" y="1846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00093-A77D-4E96-8172-ACFC482CCFA4}">
      <dsp:nvSpPr>
        <dsp:cNvPr id="0" name=""/>
        <dsp:cNvSpPr/>
      </dsp:nvSpPr>
      <dsp:spPr>
        <a:xfrm>
          <a:off x="883684" y="2310120"/>
          <a:ext cx="1477148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Fomentar el deporte</a:t>
          </a:r>
          <a:endParaRPr lang="es-EC" sz="2000" kern="1200" dirty="0"/>
        </a:p>
      </dsp:txBody>
      <dsp:txXfrm>
        <a:off x="883684" y="2310120"/>
        <a:ext cx="1477148" cy="923218"/>
      </dsp:txXfrm>
    </dsp:sp>
    <dsp:sp modelId="{F15320A5-D92D-44E9-A8ED-5569531B778B}">
      <dsp:nvSpPr>
        <dsp:cNvPr id="0" name=""/>
        <dsp:cNvSpPr/>
      </dsp:nvSpPr>
      <dsp:spPr>
        <a:xfrm>
          <a:off x="699040" y="925293"/>
          <a:ext cx="184643" cy="3000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458"/>
              </a:lnTo>
              <a:lnTo>
                <a:pt x="184643" y="300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8EB1D-FC88-4D69-9641-CA855FDD728F}">
      <dsp:nvSpPr>
        <dsp:cNvPr id="0" name=""/>
        <dsp:cNvSpPr/>
      </dsp:nvSpPr>
      <dsp:spPr>
        <a:xfrm>
          <a:off x="883684" y="3464143"/>
          <a:ext cx="1477148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Fomentar el turismo</a:t>
          </a:r>
          <a:endParaRPr lang="es-EC" sz="2000" kern="1200" dirty="0"/>
        </a:p>
      </dsp:txBody>
      <dsp:txXfrm>
        <a:off x="883684" y="3464143"/>
        <a:ext cx="1477148" cy="923218"/>
      </dsp:txXfrm>
    </dsp:sp>
    <dsp:sp modelId="{919450C7-6350-4436-AD47-94A9E22988F7}">
      <dsp:nvSpPr>
        <dsp:cNvPr id="0" name=""/>
        <dsp:cNvSpPr/>
      </dsp:nvSpPr>
      <dsp:spPr>
        <a:xfrm>
          <a:off x="2822442" y="2075"/>
          <a:ext cx="2016234" cy="923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Consumidores</a:t>
          </a:r>
          <a:endParaRPr lang="es-EC" sz="2000" b="1" kern="1200" dirty="0"/>
        </a:p>
      </dsp:txBody>
      <dsp:txXfrm>
        <a:off x="2822442" y="2075"/>
        <a:ext cx="2016234" cy="923218"/>
      </dsp:txXfrm>
    </dsp:sp>
    <dsp:sp modelId="{00379F9A-CC2A-4F3F-80AF-7B62CBEBD4E9}">
      <dsp:nvSpPr>
        <dsp:cNvPr id="0" name=""/>
        <dsp:cNvSpPr/>
      </dsp:nvSpPr>
      <dsp:spPr>
        <a:xfrm>
          <a:off x="3024065" y="925293"/>
          <a:ext cx="201623" cy="692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413"/>
              </a:lnTo>
              <a:lnTo>
                <a:pt x="201623" y="692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36F4A-1DBF-4044-816B-433372A4F0C7}">
      <dsp:nvSpPr>
        <dsp:cNvPr id="0" name=""/>
        <dsp:cNvSpPr/>
      </dsp:nvSpPr>
      <dsp:spPr>
        <a:xfrm>
          <a:off x="3225689" y="1156098"/>
          <a:ext cx="1885255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Habitantes del Cantón</a:t>
          </a:r>
          <a:endParaRPr lang="es-EC" sz="2000" kern="1200" dirty="0"/>
        </a:p>
      </dsp:txBody>
      <dsp:txXfrm>
        <a:off x="3225689" y="1156098"/>
        <a:ext cx="1885255" cy="923218"/>
      </dsp:txXfrm>
    </dsp:sp>
    <dsp:sp modelId="{D218BAB8-1887-4C11-931D-DA5E0FFAD355}">
      <dsp:nvSpPr>
        <dsp:cNvPr id="0" name=""/>
        <dsp:cNvSpPr/>
      </dsp:nvSpPr>
      <dsp:spPr>
        <a:xfrm>
          <a:off x="3024065" y="925293"/>
          <a:ext cx="201623" cy="184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36"/>
              </a:lnTo>
              <a:lnTo>
                <a:pt x="201623" y="1846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DEACC-E937-412C-88FF-DA5FF4858F2E}">
      <dsp:nvSpPr>
        <dsp:cNvPr id="0" name=""/>
        <dsp:cNvSpPr/>
      </dsp:nvSpPr>
      <dsp:spPr>
        <a:xfrm>
          <a:off x="3225689" y="2310120"/>
          <a:ext cx="2053207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Personas con estrés</a:t>
          </a:r>
        </a:p>
      </dsp:txBody>
      <dsp:txXfrm>
        <a:off x="3225689" y="2310120"/>
        <a:ext cx="2053207" cy="923218"/>
      </dsp:txXfrm>
    </dsp:sp>
    <dsp:sp modelId="{F0D8A490-380D-477D-890B-CFA067EBCA0B}">
      <dsp:nvSpPr>
        <dsp:cNvPr id="0" name=""/>
        <dsp:cNvSpPr/>
      </dsp:nvSpPr>
      <dsp:spPr>
        <a:xfrm>
          <a:off x="3024065" y="925293"/>
          <a:ext cx="201623" cy="3000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458"/>
              </a:lnTo>
              <a:lnTo>
                <a:pt x="201623" y="300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6B5F5-38CF-4C13-B246-374DE28866D2}">
      <dsp:nvSpPr>
        <dsp:cNvPr id="0" name=""/>
        <dsp:cNvSpPr/>
      </dsp:nvSpPr>
      <dsp:spPr>
        <a:xfrm>
          <a:off x="3225689" y="3464143"/>
          <a:ext cx="2029262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Interesados en Salón de Eventos</a:t>
          </a:r>
        </a:p>
      </dsp:txBody>
      <dsp:txXfrm>
        <a:off x="3225689" y="3464143"/>
        <a:ext cx="2029262" cy="923218"/>
      </dsp:txXfrm>
    </dsp:sp>
    <dsp:sp modelId="{9436FB04-A027-46FD-B60E-122D7A7E9F35}">
      <dsp:nvSpPr>
        <dsp:cNvPr id="0" name=""/>
        <dsp:cNvSpPr/>
      </dsp:nvSpPr>
      <dsp:spPr>
        <a:xfrm>
          <a:off x="5300285" y="2075"/>
          <a:ext cx="1846436" cy="923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Tecnología</a:t>
          </a:r>
        </a:p>
      </dsp:txBody>
      <dsp:txXfrm>
        <a:off x="5300285" y="2075"/>
        <a:ext cx="1846436" cy="923218"/>
      </dsp:txXfrm>
    </dsp:sp>
    <dsp:sp modelId="{B259CC74-02CD-4EFA-9982-D865DD379562}">
      <dsp:nvSpPr>
        <dsp:cNvPr id="0" name=""/>
        <dsp:cNvSpPr/>
      </dsp:nvSpPr>
      <dsp:spPr>
        <a:xfrm>
          <a:off x="5484929" y="925293"/>
          <a:ext cx="184643" cy="692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413"/>
              </a:lnTo>
              <a:lnTo>
                <a:pt x="184643" y="692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76488-C8F4-486E-80E8-C0E6D2D466E6}">
      <dsp:nvSpPr>
        <dsp:cNvPr id="0" name=""/>
        <dsp:cNvSpPr/>
      </dsp:nvSpPr>
      <dsp:spPr>
        <a:xfrm>
          <a:off x="5669573" y="1156098"/>
          <a:ext cx="2045629" cy="923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Infraestructura adecuada</a:t>
          </a:r>
        </a:p>
      </dsp:txBody>
      <dsp:txXfrm>
        <a:off x="5669573" y="1156098"/>
        <a:ext cx="2045629" cy="9232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96C06-D4B0-4D6A-9C09-67CBB690A21E}">
      <dsp:nvSpPr>
        <dsp:cNvPr id="0" name=""/>
        <dsp:cNvSpPr/>
      </dsp:nvSpPr>
      <dsp:spPr>
        <a:xfrm>
          <a:off x="0" y="812582"/>
          <a:ext cx="1857775" cy="16360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Presentación del club al mercado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Ventas Bajas</a:t>
          </a:r>
          <a:endParaRPr lang="es-EC" sz="1800" kern="1200" dirty="0"/>
        </a:p>
      </dsp:txBody>
      <dsp:txXfrm>
        <a:off x="0" y="812582"/>
        <a:ext cx="1857775" cy="1285473"/>
      </dsp:txXfrm>
    </dsp:sp>
    <dsp:sp modelId="{72785E61-49FE-42EE-9062-DDD845D5C619}">
      <dsp:nvSpPr>
        <dsp:cNvPr id="0" name=""/>
        <dsp:cNvSpPr/>
      </dsp:nvSpPr>
      <dsp:spPr>
        <a:xfrm>
          <a:off x="1123643" y="1807371"/>
          <a:ext cx="1888388" cy="1888388"/>
        </a:xfrm>
        <a:prstGeom prst="leftCircularArrow">
          <a:avLst>
            <a:gd name="adj1" fmla="val 2979"/>
            <a:gd name="adj2" fmla="val 365130"/>
            <a:gd name="adj3" fmla="val 1864604"/>
            <a:gd name="adj4" fmla="val 8748452"/>
            <a:gd name="adj5" fmla="val 347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526E8-42CF-4340-81C1-6385D286B35F}">
      <dsp:nvSpPr>
        <dsp:cNvPr id="0" name=""/>
        <dsp:cNvSpPr/>
      </dsp:nvSpPr>
      <dsp:spPr>
        <a:xfrm>
          <a:off x="511578" y="2591236"/>
          <a:ext cx="1651356" cy="6566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Introducción</a:t>
          </a:r>
          <a:endParaRPr lang="es-EC" sz="2100" kern="1200" dirty="0"/>
        </a:p>
      </dsp:txBody>
      <dsp:txXfrm>
        <a:off x="511578" y="2591236"/>
        <a:ext cx="1651356" cy="656689"/>
      </dsp:txXfrm>
    </dsp:sp>
    <dsp:sp modelId="{8D4659FA-7954-4209-AB03-A84C9AA4DACC}">
      <dsp:nvSpPr>
        <dsp:cNvPr id="0" name=""/>
        <dsp:cNvSpPr/>
      </dsp:nvSpPr>
      <dsp:spPr>
        <a:xfrm>
          <a:off x="2333378" y="829357"/>
          <a:ext cx="1875053" cy="23895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Mercado acepta el producto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Ventas aumentan</a:t>
          </a:r>
          <a:endParaRPr lang="es-EC" sz="1800" kern="1200" dirty="0"/>
        </a:p>
      </dsp:txBody>
      <dsp:txXfrm>
        <a:off x="2333378" y="1341395"/>
        <a:ext cx="1875053" cy="1877471"/>
      </dsp:txXfrm>
    </dsp:sp>
    <dsp:sp modelId="{DA0737C5-44B7-4A6D-8017-75FBF6399878}">
      <dsp:nvSpPr>
        <dsp:cNvPr id="0" name=""/>
        <dsp:cNvSpPr/>
      </dsp:nvSpPr>
      <dsp:spPr>
        <a:xfrm>
          <a:off x="3393756" y="-48841"/>
          <a:ext cx="2429294" cy="2429294"/>
        </a:xfrm>
        <a:prstGeom prst="circularArrow">
          <a:avLst>
            <a:gd name="adj1" fmla="val 2316"/>
            <a:gd name="adj2" fmla="val 279481"/>
            <a:gd name="adj3" fmla="val 19368129"/>
            <a:gd name="adj4" fmla="val 12398631"/>
            <a:gd name="adj5" fmla="val 270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08D3-A4FF-40BD-8999-6D49071DAE86}">
      <dsp:nvSpPr>
        <dsp:cNvPr id="0" name=""/>
        <dsp:cNvSpPr/>
      </dsp:nvSpPr>
      <dsp:spPr>
        <a:xfrm>
          <a:off x="2554694" y="648437"/>
          <a:ext cx="2045039" cy="76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Crecimiento</a:t>
          </a:r>
          <a:endParaRPr lang="es-EC" sz="2100" kern="1200" dirty="0"/>
        </a:p>
      </dsp:txBody>
      <dsp:txXfrm>
        <a:off x="2554694" y="648437"/>
        <a:ext cx="2045039" cy="764380"/>
      </dsp:txXfrm>
    </dsp:sp>
    <dsp:sp modelId="{3608E1C4-F350-47CB-A641-7E8EE29852AB}">
      <dsp:nvSpPr>
        <dsp:cNvPr id="0" name=""/>
        <dsp:cNvSpPr/>
      </dsp:nvSpPr>
      <dsp:spPr>
        <a:xfrm>
          <a:off x="4885487" y="440496"/>
          <a:ext cx="1783204" cy="24110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Servicio posicionado en el mercado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Ingresos estables</a:t>
          </a:r>
          <a:r>
            <a:rPr lang="es-EC" sz="2000" kern="1200" dirty="0" smtClean="0"/>
            <a:t>.</a:t>
          </a:r>
          <a:endParaRPr lang="es-EC" sz="2000" kern="1200" dirty="0"/>
        </a:p>
      </dsp:txBody>
      <dsp:txXfrm>
        <a:off x="4885487" y="440496"/>
        <a:ext cx="1783204" cy="1894374"/>
      </dsp:txXfrm>
    </dsp:sp>
    <dsp:sp modelId="{BA8E28E5-DB3A-4275-BCE4-2D9DBCD94A18}">
      <dsp:nvSpPr>
        <dsp:cNvPr id="0" name=""/>
        <dsp:cNvSpPr/>
      </dsp:nvSpPr>
      <dsp:spPr>
        <a:xfrm>
          <a:off x="5283799" y="2461905"/>
          <a:ext cx="1651356" cy="6566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Madurez</a:t>
          </a:r>
          <a:endParaRPr lang="es-EC" sz="2100" kern="1200" dirty="0"/>
        </a:p>
      </dsp:txBody>
      <dsp:txXfrm>
        <a:off x="5283799" y="2461905"/>
        <a:ext cx="1651356" cy="656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D90FA-9404-4E53-8215-5992C29672A3}" type="datetimeFigureOut">
              <a:rPr lang="es-EC" smtClean="0"/>
              <a:pPr/>
              <a:t>25/04/2012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E6F9D-7704-40CF-8D72-29EE708E25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72E0B7-4836-464B-9E34-5C493B3964C4}" type="datetimeFigureOut">
              <a:rPr lang="es-EC" smtClean="0"/>
              <a:pPr/>
              <a:t>25/04/2012</a:t>
            </a:fld>
            <a:endParaRPr lang="es-EC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3391B-419B-4248-BC7A-EBD001816EF5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RSONAL\Documents\TESIS\final\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TESIS/final/Estudio%20Financiero-club%20recreacionl%20Daulis-1%20(7).xls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400" b="1" i="1" dirty="0" smtClean="0">
                <a:latin typeface="Arial" pitchFamily="34" charset="0"/>
                <a:cs typeface="Arial" pitchFamily="34" charset="0"/>
              </a:rPr>
              <a:t>Escuela Superior Politécnica del Litoral</a:t>
            </a:r>
            <a:endParaRPr lang="es-EC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C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Facultad de Economía y Negocios</a:t>
            </a:r>
          </a:p>
          <a:p>
            <a:pPr>
              <a:buNone/>
            </a:pPr>
            <a:endParaRPr lang="es-EC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C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Análisis de Factibilidad para el establecimiento de un club recreacional en el cantón Daule,</a:t>
            </a:r>
          </a:p>
          <a:p>
            <a:pPr algn="ctr">
              <a:buNone/>
            </a:pPr>
            <a:r>
              <a:rPr lang="es-EC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Provincia del Guayas.</a:t>
            </a:r>
          </a:p>
          <a:p>
            <a:pPr algn="ctr">
              <a:buNone/>
            </a:pPr>
            <a:endParaRPr lang="es-EC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C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Presentado por: </a:t>
            </a:r>
          </a:p>
          <a:p>
            <a:pPr algn="ctr">
              <a:buNone/>
            </a:pPr>
            <a:r>
              <a:rPr lang="es-EC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Daisy Sariah Aguirre Vinces</a:t>
            </a:r>
          </a:p>
          <a:p>
            <a:pPr algn="ctr">
              <a:buNone/>
            </a:pPr>
            <a:r>
              <a:rPr lang="es-EC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Antony Adrian Alay Acevedo</a:t>
            </a:r>
          </a:p>
          <a:p>
            <a:pPr algn="ctr">
              <a:buNone/>
            </a:pPr>
            <a:r>
              <a:rPr lang="es-EC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Stephanie Katherine Simisterra Delgado </a:t>
            </a:r>
            <a:endParaRPr lang="es-EC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C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Directora:</a:t>
            </a:r>
          </a:p>
          <a:p>
            <a:pPr algn="ctr">
              <a:buNone/>
            </a:pPr>
            <a:endParaRPr lang="es-EC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C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Ivonne Moreno</a:t>
            </a:r>
          </a:p>
        </p:txBody>
      </p:sp>
      <p:pic>
        <p:nvPicPr>
          <p:cNvPr id="1028" name="Picture 4" descr="https://encrypted-tbn1.google.com/images?q=tbn:ANd9GcQje8dmqPgk2_qta2WsfdEUbxqb3B7GJwMo_uHo0h53NVVGZjE2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576449" cy="1569443"/>
          </a:xfrm>
          <a:prstGeom prst="rect">
            <a:avLst/>
          </a:prstGeom>
          <a:noFill/>
        </p:spPr>
      </p:pic>
      <p:pic>
        <p:nvPicPr>
          <p:cNvPr id="1030" name="Picture 6" descr="https://encrypted-tbn1.google.com/images?q=tbn:ANd9GcRpBLsjj08uX_q8_wJ4k4EJ6XUA_BVE0pQVVui5Ppab5ae3dWW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81" y="908720"/>
            <a:ext cx="1587419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Presentación y Análisis de Resultados</a:t>
            </a:r>
            <a:endParaRPr lang="es-EC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996952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292080" y="2348880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Implementación de club recreacional en Daule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420888"/>
            <a:ext cx="3312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cs typeface="Arial" pitchFamily="34" charset="0"/>
              </a:rPr>
              <a:t>Falta lugares de Esparcimiento</a:t>
            </a:r>
            <a:endParaRPr lang="es-EC" sz="1400" b="1" dirty="0"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5364088" y="3212976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Presentación y Análisis de Resultados</a:t>
            </a:r>
            <a:endParaRPr lang="es-EC" sz="4000" dirty="0"/>
          </a:p>
        </p:txBody>
      </p:sp>
      <p:graphicFrame>
        <p:nvGraphicFramePr>
          <p:cNvPr id="9" name="8 Gráfico"/>
          <p:cNvGraphicFramePr/>
          <p:nvPr/>
        </p:nvGraphicFramePr>
        <p:xfrm>
          <a:off x="5004048" y="4293096"/>
          <a:ext cx="36724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3466728" cy="22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5004048" y="2132856"/>
          <a:ext cx="34563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683568" y="4509120"/>
          <a:ext cx="2762251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Presentación y Análisis de Resultados</a:t>
            </a:r>
            <a:endParaRPr lang="es-EC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3322712" cy="372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4499992" y="2348880"/>
          <a:ext cx="40324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Presentación y Análisis de Resultados</a:t>
            </a:r>
            <a:endParaRPr lang="es-EC" sz="4000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4427984" y="2348880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395536" y="2420888"/>
          <a:ext cx="38164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Plan de Marketing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31232" y="1988840"/>
            <a:ext cx="6912768" cy="3816424"/>
          </a:xfrm>
        </p:spPr>
        <p:txBody>
          <a:bodyPr>
            <a:normAutofit/>
          </a:bodyPr>
          <a:lstStyle/>
          <a:p>
            <a:r>
              <a:rPr lang="es-EC" b="1" dirty="0" smtClean="0"/>
              <a:t>Objetivos Financieros</a:t>
            </a:r>
          </a:p>
          <a:p>
            <a:pPr lvl="1"/>
            <a:r>
              <a:rPr lang="es-EC" dirty="0" smtClean="0"/>
              <a:t>Maximizar Utilidades</a:t>
            </a:r>
          </a:p>
          <a:p>
            <a:pPr lvl="1"/>
            <a:r>
              <a:rPr lang="es-EC" dirty="0" smtClean="0"/>
              <a:t>Incrementar 5% de Participación.</a:t>
            </a:r>
          </a:p>
          <a:p>
            <a:pPr lvl="1"/>
            <a:r>
              <a:rPr lang="es-EC" dirty="0" smtClean="0"/>
              <a:t>Recuperación de la Inversión.</a:t>
            </a:r>
          </a:p>
          <a:p>
            <a:pPr lvl="1"/>
            <a:r>
              <a:rPr lang="es-EC" dirty="0" smtClean="0"/>
              <a:t>Innovación Continua.</a:t>
            </a:r>
          </a:p>
          <a:p>
            <a:r>
              <a:rPr lang="es-EC" b="1" dirty="0" smtClean="0"/>
              <a:t>Objetivos de Mercado</a:t>
            </a:r>
          </a:p>
          <a:p>
            <a:pPr lvl="1"/>
            <a:r>
              <a:rPr lang="es-EC" dirty="0" smtClean="0"/>
              <a:t>Introducción del Servicio</a:t>
            </a:r>
          </a:p>
          <a:p>
            <a:pPr lvl="1"/>
            <a:r>
              <a:rPr lang="es-EC" dirty="0" smtClean="0"/>
              <a:t>Posicionamiento y Fidelización.</a:t>
            </a:r>
            <a:endParaRPr lang="es-EC" dirty="0"/>
          </a:p>
        </p:txBody>
      </p:sp>
      <p:pic>
        <p:nvPicPr>
          <p:cNvPr id="41986" name="Picture 2" descr="http://t3.gstatic.com/images?q=tbn:ANd9GcTh5-cmDXgWXnOEY9IzmEH3x5pNLEN9fb_LXM2dtoM_bCuWnr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2267744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Análisis Estratégico</a:t>
            </a:r>
            <a:endParaRPr lang="es-EC" dirty="0"/>
          </a:p>
        </p:txBody>
      </p:sp>
      <p:pic>
        <p:nvPicPr>
          <p:cNvPr id="4" name="3 Marcador de contenido" descr="http://www.monografias.com/trabajos61/matriz-crecimiento-participacion/Image2785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696744" cy="44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ERSONAL\Downloads\logo1.jpg"/>
          <p:cNvPicPr/>
          <p:nvPr/>
        </p:nvPicPr>
        <p:blipFill>
          <a:blip r:embed="rId3" cstate="print"/>
          <a:srcRect l="9373" t="7527" r="12995" b="4999"/>
          <a:stretch>
            <a:fillRect/>
          </a:stretch>
        </p:blipFill>
        <p:spPr bwMode="auto">
          <a:xfrm>
            <a:off x="6084168" y="2132856"/>
            <a:ext cx="1053612" cy="1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Matriz </a:t>
            </a:r>
            <a:r>
              <a:rPr lang="es-EC" dirty="0" err="1" smtClean="0"/>
              <a:t>Ansoff</a:t>
            </a:r>
            <a:endParaRPr lang="es-EC" dirty="0"/>
          </a:p>
        </p:txBody>
      </p:sp>
      <p:pic>
        <p:nvPicPr>
          <p:cNvPr id="4" name="3 Imagen" descr="https://encrypted-tbn0.google.com/images?q=tbn:ANd9GcRKV0voc8Bq_Mqadwz7IyQVk50sJ4K4GIaentueX4HX2EkxOP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Análisis Porter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Mercado Meta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3365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/>
              <a:t>MICRO SEGMENTACIÓN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sz="2600" dirty="0" smtClean="0"/>
          </a:p>
          <a:p>
            <a:pPr lvl="1">
              <a:buNone/>
            </a:pPr>
            <a:endParaRPr lang="es-EC" dirty="0" smtClean="0"/>
          </a:p>
          <a:p>
            <a:pPr lvl="1">
              <a:buFont typeface="Wingdings" pitchFamily="2" charset="2"/>
              <a:buChar char="v"/>
            </a:pPr>
            <a:endParaRPr lang="es-EC" dirty="0" smtClean="0"/>
          </a:p>
          <a:p>
            <a:pPr lvl="1">
              <a:buNone/>
            </a:pP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475656" y="2564904"/>
          <a:ext cx="60486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331640" y="3789040"/>
          <a:ext cx="6192688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1547664" y="5013176"/>
          <a:ext cx="6264696" cy="146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es-EC" dirty="0" err="1" smtClean="0"/>
              <a:t>Macrosegmentación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</a:t>
            </a:r>
            <a:endParaRPr lang="es-EC" dirty="0"/>
          </a:p>
        </p:txBody>
      </p:sp>
      <p:sp>
        <p:nvSpPr>
          <p:cNvPr id="2" name="1 Marcador de contenido"/>
          <p:cNvSpPr>
            <a:spLocks noGrp="1"/>
          </p:cNvSpPr>
          <p:nvPr>
            <p:ph type="subTitle" idx="4294967295"/>
          </p:nvPr>
        </p:nvSpPr>
        <p:spPr>
          <a:xfrm>
            <a:off x="539552" y="2204864"/>
            <a:ext cx="8215312" cy="3168352"/>
          </a:xfrm>
        </p:spPr>
        <p:txBody>
          <a:bodyPr>
            <a:normAutofit/>
          </a:bodyPr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2. Investigación de Mercado </a:t>
            </a:r>
          </a:p>
          <a:p>
            <a:pPr lvl="2"/>
            <a:r>
              <a:rPr lang="es-EC" sz="2400" dirty="0" smtClean="0">
                <a:latin typeface="Arial" pitchFamily="34" charset="0"/>
                <a:cs typeface="Arial" pitchFamily="34" charset="0"/>
              </a:rPr>
              <a:t>2.1. Análisis Institucional </a:t>
            </a:r>
          </a:p>
          <a:p>
            <a:pPr lvl="2"/>
            <a:r>
              <a:rPr lang="es-EC" sz="2400" dirty="0" smtClean="0">
                <a:latin typeface="Arial" pitchFamily="34" charset="0"/>
                <a:cs typeface="Arial" pitchFamily="34" charset="0"/>
              </a:rPr>
              <a:t>2.2. Investigación de Mercado</a:t>
            </a:r>
          </a:p>
          <a:p>
            <a:pPr lvl="2"/>
            <a:r>
              <a:rPr lang="es-EC" sz="2400" dirty="0" smtClean="0">
                <a:latin typeface="Arial" pitchFamily="34" charset="0"/>
                <a:cs typeface="Arial" pitchFamily="34" charset="0"/>
              </a:rPr>
              <a:t>2.3. Plan de Marketing</a:t>
            </a:r>
          </a:p>
          <a:p>
            <a:pPr lvl="2"/>
            <a:r>
              <a:rPr lang="es-EC" sz="2400" dirty="0" smtClean="0">
                <a:latin typeface="Arial" pitchFamily="34" charset="0"/>
                <a:cs typeface="Arial" pitchFamily="34" charset="0"/>
              </a:rPr>
              <a:t>2.4 Estudio Técnico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3. Estudio Financiero</a:t>
            </a:r>
          </a:p>
          <a:p>
            <a:endParaRPr lang="es-EC" dirty="0"/>
          </a:p>
        </p:txBody>
      </p:sp>
      <p:pic>
        <p:nvPicPr>
          <p:cNvPr id="4" name="3 Marcador de contenido" descr="C:\Users\PERSONAL\Downloads\logo1.jpg"/>
          <p:cNvPicPr>
            <a:picLocks/>
          </p:cNvPicPr>
          <p:nvPr/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5734225" y="2017769"/>
            <a:ext cx="3004140" cy="27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dirty="0" smtClean="0"/>
              <a:t>Estrategia de Posicionamiento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 algn="just"/>
            <a:r>
              <a:rPr lang="es-EC" dirty="0" smtClean="0"/>
              <a:t>En el caso del club recreacional la estrategia de posicionamiento a tomar será basada a las características del servicio, debido a que el club no posee una competencia directa</a:t>
            </a:r>
          </a:p>
          <a:p>
            <a:endParaRPr lang="es-EC" dirty="0"/>
          </a:p>
        </p:txBody>
      </p:sp>
      <p:pic>
        <p:nvPicPr>
          <p:cNvPr id="45058" name="Picture 2" descr="http://t2.gstatic.com/images?q=tbn:ANd9GcSF8HmczJFklY04y6yKHnweTXVeqwcOqaTJ5g7hwlys6bqqkt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8684" y="3501008"/>
            <a:ext cx="3633795" cy="30827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Ciclo de Vida</a:t>
            </a:r>
            <a:endParaRPr lang="es-EC" dirty="0"/>
          </a:p>
        </p:txBody>
      </p:sp>
      <p:pic>
        <p:nvPicPr>
          <p:cNvPr id="4" name="3 Marcador de contenido" descr="http://upload.wikimedia.org/wikipedia/commons/thumb/d/d6/Ciclo_Producto.png/300px-Ciclo_Product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085184"/>
            <a:ext cx="3384376" cy="158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C:\Users\PERSONAL\Downloads\logo1.jpg"/>
          <p:cNvPicPr/>
          <p:nvPr/>
        </p:nvPicPr>
        <p:blipFill>
          <a:blip r:embed="rId3" cstate="print"/>
          <a:srcRect l="9373" t="7527" r="12995" b="4999"/>
          <a:stretch>
            <a:fillRect/>
          </a:stretch>
        </p:blipFill>
        <p:spPr bwMode="auto">
          <a:xfrm>
            <a:off x="4716016" y="5013176"/>
            <a:ext cx="1053612" cy="1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5 Diagrama"/>
          <p:cNvGraphicFramePr/>
          <p:nvPr/>
        </p:nvGraphicFramePr>
        <p:xfrm>
          <a:off x="611560" y="1916832"/>
          <a:ext cx="693643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184576" cy="1152128"/>
          </a:xfrm>
        </p:spPr>
        <p:txBody>
          <a:bodyPr/>
          <a:lstStyle/>
          <a:p>
            <a:pPr algn="ctr"/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95800"/>
          </a:xfrm>
        </p:spPr>
        <p:txBody>
          <a:bodyPr/>
          <a:lstStyle/>
          <a:p>
            <a:pPr>
              <a:buNone/>
            </a:pPr>
            <a:r>
              <a:rPr lang="es-EC" b="1" u="sng" dirty="0" smtClean="0">
                <a:latin typeface="Arial" pitchFamily="34" charset="0"/>
                <a:cs typeface="Arial" pitchFamily="34" charset="0"/>
              </a:rPr>
              <a:t>Producto</a:t>
            </a:r>
          </a:p>
          <a:p>
            <a:pPr>
              <a:buNone/>
            </a:pPr>
            <a:r>
              <a:rPr lang="es-EC" dirty="0" smtClean="0"/>
              <a:t>En lo que respecta a las instalaciones físicas del club</a:t>
            </a:r>
          </a:p>
          <a:p>
            <a:pPr>
              <a:buNone/>
            </a:pPr>
            <a:r>
              <a:rPr lang="es-EC" dirty="0" smtClean="0"/>
              <a:t>estas incluyen:</a:t>
            </a:r>
          </a:p>
          <a:p>
            <a:r>
              <a:rPr lang="es-EC" dirty="0" smtClean="0"/>
              <a:t>Dos Canchas de futbol sintéticas</a:t>
            </a:r>
          </a:p>
          <a:p>
            <a:r>
              <a:rPr lang="es-EC" dirty="0" smtClean="0"/>
              <a:t>Una cancha de  Básquet-</a:t>
            </a:r>
            <a:r>
              <a:rPr lang="es-EC" dirty="0" err="1" smtClean="0"/>
              <a:t>Voley</a:t>
            </a:r>
            <a:endParaRPr lang="es-EC" dirty="0" smtClean="0"/>
          </a:p>
          <a:p>
            <a:r>
              <a:rPr lang="es-EC" dirty="0" smtClean="0"/>
              <a:t>Dos piscinas</a:t>
            </a:r>
          </a:p>
          <a:p>
            <a:r>
              <a:rPr lang="es-EC" dirty="0" smtClean="0"/>
              <a:t>Una cancha de tenis</a:t>
            </a:r>
          </a:p>
          <a:p>
            <a:r>
              <a:rPr lang="es-EC" dirty="0" smtClean="0"/>
              <a:t>Local de eventos</a:t>
            </a:r>
          </a:p>
          <a:p>
            <a:r>
              <a:rPr lang="es-EC" dirty="0" smtClean="0"/>
              <a:t>Áreas de recreación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5" name="4 Imagen" descr="https://encrypted-tbn0.google.com/images?q=tbn:ANd9GcSQ7HAttoS3rfWryf1cLgXT95p3vs0IBVQjJnrZlzMMubXcwmQ3N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564904"/>
            <a:ext cx="1756286" cy="1080120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Canchas Voley y Multius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1801815" cy="108012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http://static.panoramio.com/photos/original/7280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653136"/>
            <a:ext cx="150483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/>
          <p:cNvPicPr/>
          <p:nvPr/>
        </p:nvPicPr>
        <p:blipFill>
          <a:blip r:embed="rId5" cstate="print"/>
          <a:srcRect l="12956" t="22994" r="4562" b="20250"/>
          <a:stretch>
            <a:fillRect/>
          </a:stretch>
        </p:blipFill>
        <p:spPr bwMode="auto">
          <a:xfrm>
            <a:off x="4139952" y="5445224"/>
            <a:ext cx="2476897" cy="12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2242592" cy="936104"/>
          </a:xfrm>
        </p:spPr>
        <p:txBody>
          <a:bodyPr/>
          <a:lstStyle/>
          <a:p>
            <a:r>
              <a:rPr lang="es-EC" sz="2800" b="1" u="sng" dirty="0" smtClean="0">
                <a:solidFill>
                  <a:schemeClr val="tx1"/>
                </a:solidFill>
              </a:rPr>
              <a:t>Precio</a:t>
            </a:r>
            <a:endParaRPr lang="es-EC" sz="2800" b="1" u="sng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Entrada al club:   </a:t>
            </a:r>
          </a:p>
          <a:p>
            <a:pPr lvl="8"/>
            <a:r>
              <a:rPr lang="es-EC" sz="2000" dirty="0" smtClean="0"/>
              <a:t>Martes a Jueves  $3 dólares</a:t>
            </a:r>
          </a:p>
          <a:p>
            <a:pPr lvl="8"/>
            <a:r>
              <a:rPr lang="es-EC" sz="2000" dirty="0" smtClean="0"/>
              <a:t> Viernes a Domingo $ 5 dólares</a:t>
            </a:r>
          </a:p>
          <a:p>
            <a:r>
              <a:rPr lang="es-EC" dirty="0" smtClean="0"/>
              <a:t>Membresía:</a:t>
            </a:r>
          </a:p>
          <a:p>
            <a:pPr algn="ctr">
              <a:buNone/>
            </a:pPr>
            <a:r>
              <a:rPr lang="es-EC" sz="1800" b="1" dirty="0" smtClean="0"/>
              <a:t>Socio Golden</a:t>
            </a:r>
            <a:r>
              <a:rPr lang="es-EC" sz="1800" dirty="0" smtClean="0"/>
              <a:t>: Inscripción: $30</a:t>
            </a:r>
          </a:p>
          <a:p>
            <a:pPr lvl="0" algn="ctr">
              <a:buNone/>
            </a:pPr>
            <a:r>
              <a:rPr lang="es-EC" sz="1800" dirty="0" smtClean="0"/>
              <a:t>				               Mantenimiento de la membrecía: $50</a:t>
            </a:r>
          </a:p>
          <a:p>
            <a:pPr lvl="0">
              <a:buNone/>
            </a:pPr>
            <a:r>
              <a:rPr lang="es-EC" sz="1800" b="1" dirty="0" smtClean="0"/>
              <a:t>			             </a:t>
            </a:r>
          </a:p>
          <a:p>
            <a:pPr lvl="0">
              <a:buNone/>
            </a:pPr>
            <a:r>
              <a:rPr lang="es-EC" sz="1800" b="1" dirty="0" smtClean="0"/>
              <a:t>			             Socio Normal:</a:t>
            </a:r>
            <a:r>
              <a:rPr lang="es-EC" sz="1800" dirty="0" smtClean="0"/>
              <a:t> Inscripción: $20</a:t>
            </a:r>
          </a:p>
          <a:p>
            <a:pPr lvl="0" algn="ctr">
              <a:buNone/>
            </a:pPr>
            <a:r>
              <a:rPr lang="es-EC" sz="1800" dirty="0" smtClean="0"/>
              <a:t>                                                          Mantenimiento de la membrecía: $30</a:t>
            </a:r>
          </a:p>
          <a:p>
            <a:r>
              <a:rPr lang="es-EC" sz="2400" dirty="0" smtClean="0"/>
              <a:t>Salón de Eventos:  $300</a:t>
            </a:r>
          </a:p>
          <a:p>
            <a:pPr lvl="0" algn="ctr">
              <a:buNone/>
            </a:pPr>
            <a:endParaRPr lang="es-EC" sz="22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19458" name="Picture 2" descr="http://t3.gstatic.com/images?q=tbn:ANd9GcR6AJ7qCAPAm9Cz8PRJWyTjvLd93kAFNJ4kk0AwLi1VrlZ-VmbN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2"/>
            <a:ext cx="2866623" cy="151216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11760" y="476672"/>
            <a:ext cx="4176464" cy="10801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 Mix</a:t>
            </a:r>
            <a:endParaRPr kumimoji="0" lang="es-EC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1450504" cy="792088"/>
          </a:xfrm>
        </p:spPr>
        <p:txBody>
          <a:bodyPr>
            <a:normAutofit/>
          </a:bodyPr>
          <a:lstStyle/>
          <a:p>
            <a:r>
              <a:rPr lang="es-EC" sz="3600" b="1" u="sng" dirty="0" smtClean="0">
                <a:solidFill>
                  <a:schemeClr val="tx1"/>
                </a:solidFill>
              </a:rPr>
              <a:t>Plaza</a:t>
            </a:r>
            <a:endParaRPr lang="es-EC" sz="3600" b="1" u="sng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1781552"/>
          </a:xfrm>
        </p:spPr>
        <p:txBody>
          <a:bodyPr/>
          <a:lstStyle/>
          <a:p>
            <a:pPr algn="just"/>
            <a:r>
              <a:rPr lang="es-EC" sz="2400" dirty="0" smtClean="0"/>
              <a:t>El club se ubicara a la entrada del cantón Daule, siendo este un lugar de fácil acceso para dicha población y sus aledaños, debido a que se encuentra cerca de la carretera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  <p:pic>
        <p:nvPicPr>
          <p:cNvPr id="59394" name="Picture 2" descr="http://t3.gstatic.com/images?q=tbn:ANd9GcT_sgnR_9wJ4LvCaxVZuGgUI63FmCg2lSCLMlH5KzRx6WTgMqmS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3816424" cy="3369314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907704" y="476672"/>
            <a:ext cx="5184576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 Mix</a:t>
            </a:r>
            <a:endParaRPr kumimoji="0" lang="es-EC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1944216" cy="720080"/>
          </a:xfrm>
        </p:spPr>
        <p:txBody>
          <a:bodyPr>
            <a:normAutofit/>
          </a:bodyPr>
          <a:lstStyle/>
          <a:p>
            <a:r>
              <a:rPr lang="es-EC" sz="3200" b="1" u="sng" dirty="0" smtClean="0">
                <a:solidFill>
                  <a:schemeClr val="tx1"/>
                </a:solidFill>
              </a:rPr>
              <a:t>Promoción</a:t>
            </a:r>
            <a:endParaRPr lang="es-EC" sz="3200" b="1" u="sng" dirty="0">
              <a:solidFill>
                <a:schemeClr val="tx1"/>
              </a:solidFill>
            </a:endParaRPr>
          </a:p>
        </p:txBody>
      </p:sp>
      <p:pic>
        <p:nvPicPr>
          <p:cNvPr id="60420" name="Picture 4" descr="http://www.urbecom.com/blog/wp-content/uploads/2011/04/cupon-descu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0"/>
            <a:ext cx="2184243" cy="1638182"/>
          </a:xfrm>
          <a:prstGeom prst="rect">
            <a:avLst/>
          </a:prstGeom>
          <a:noFill/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 lvl="0"/>
            <a:r>
              <a:rPr lang="es-EC" dirty="0" smtClean="0"/>
              <a:t>Folletería</a:t>
            </a:r>
          </a:p>
          <a:p>
            <a:pPr lvl="0"/>
            <a:r>
              <a:rPr lang="es-EC" dirty="0" smtClean="0"/>
              <a:t>Cuñas radiales</a:t>
            </a:r>
          </a:p>
          <a:p>
            <a:r>
              <a:rPr lang="es-EC" dirty="0" smtClean="0"/>
              <a:t>Anuncios en Revistas</a:t>
            </a:r>
          </a:p>
          <a:p>
            <a:r>
              <a:rPr lang="es-EC" dirty="0" smtClean="0"/>
              <a:t>Vallas publicitarias</a:t>
            </a:r>
          </a:p>
          <a:p>
            <a:r>
              <a:rPr lang="es-EC" dirty="0" smtClean="0"/>
              <a:t>Marketing Directo</a:t>
            </a:r>
          </a:p>
          <a:p>
            <a:pPr lvl="0">
              <a:buNone/>
            </a:pPr>
            <a:endParaRPr lang="es-EC" dirty="0" smtClean="0"/>
          </a:p>
        </p:txBody>
      </p:sp>
      <p:pic>
        <p:nvPicPr>
          <p:cNvPr id="60422" name="Picture 6" descr="http://t0.gstatic.com/images?q=tbn:ANd9GcT8v-lLjn2e1DffVAdsF8dd2xFIAatsWJjV4ku-kfylFh6mcK-o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880320" cy="2611816"/>
          </a:xfrm>
          <a:prstGeom prst="rect">
            <a:avLst/>
          </a:prstGeom>
          <a:noFill/>
        </p:spPr>
      </p:pic>
      <p:pic>
        <p:nvPicPr>
          <p:cNvPr id="9" name="8 Imagen" descr="C:\Users\PERSONAL\Downloads\logo1.jpg"/>
          <p:cNvPicPr/>
          <p:nvPr/>
        </p:nvPicPr>
        <p:blipFill>
          <a:blip r:embed="rId4" cstate="print"/>
          <a:srcRect l="9373" t="7527" r="12995" b="4999"/>
          <a:stretch>
            <a:fillRect/>
          </a:stretch>
        </p:blipFill>
        <p:spPr bwMode="auto">
          <a:xfrm>
            <a:off x="5796136" y="1772816"/>
            <a:ext cx="1053612" cy="1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:\Users\PERSONAL\Downloads\logo1.jpg"/>
          <p:cNvPicPr/>
          <p:nvPr/>
        </p:nvPicPr>
        <p:blipFill>
          <a:blip r:embed="rId4" cstate="print"/>
          <a:srcRect l="9373" t="7527" r="12995" b="4999"/>
          <a:stretch>
            <a:fillRect/>
          </a:stretch>
        </p:blipFill>
        <p:spPr bwMode="auto">
          <a:xfrm>
            <a:off x="7308304" y="1772816"/>
            <a:ext cx="1053612" cy="1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6" name="Picture 10" descr="http://t1.gstatic.com/images?q=tbn:ANd9GcQ0r_p3OtAOM7UraQVDgQjjEXKJhILrIkjFphSiYR2ExSGj-WFV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1859">
            <a:off x="4150363" y="4231500"/>
            <a:ext cx="1663710" cy="1663710"/>
          </a:xfrm>
          <a:prstGeom prst="rect">
            <a:avLst/>
          </a:prstGeom>
          <a:noFill/>
        </p:spPr>
      </p:pic>
      <p:pic>
        <p:nvPicPr>
          <p:cNvPr id="13" name="12 Imagen" descr="C:\Users\PERSONAL\Downloads\logo1.jpg"/>
          <p:cNvPicPr/>
          <p:nvPr/>
        </p:nvPicPr>
        <p:blipFill>
          <a:blip r:embed="rId4" cstate="print"/>
          <a:srcRect l="9373" t="7527" r="12995" b="4999"/>
          <a:stretch>
            <a:fillRect/>
          </a:stretch>
        </p:blipFill>
        <p:spPr bwMode="auto">
          <a:xfrm rot="20961056">
            <a:off x="4644008" y="4437112"/>
            <a:ext cx="1053612" cy="1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8" name="Picture 12" descr="http://t1.gstatic.com/images?q=tbn:ANd9GcSrzyqzjmpOLetgdSHpkWJQnkkh5nUFQGh-Vx73JEHKZZ4fo-i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581128"/>
            <a:ext cx="2352675" cy="1943101"/>
          </a:xfrm>
          <a:prstGeom prst="rect">
            <a:avLst/>
          </a:prstGeom>
          <a:noFill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483768" y="332656"/>
            <a:ext cx="4176464" cy="10801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 Mix</a:t>
            </a:r>
            <a:endParaRPr kumimoji="0" lang="es-EC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de Localización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992888" cy="46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Representación Grafica del Club</a:t>
            </a:r>
            <a:endParaRPr lang="es-EC" dirty="0"/>
          </a:p>
        </p:txBody>
      </p:sp>
      <p:pic>
        <p:nvPicPr>
          <p:cNvPr id="10241" name="Picture 1" descr="C:\Users\PERSONAL\Downloads\Im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672408" cy="4837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s-EC" dirty="0" smtClean="0"/>
              <a:t>Capacidad del Servicio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703" b="3559"/>
          <a:stretch>
            <a:fillRect/>
          </a:stretch>
        </p:blipFill>
        <p:spPr bwMode="auto">
          <a:xfrm>
            <a:off x="611560" y="1700808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7"/>
            <a:ext cx="3026296" cy="13159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3</a:t>
            </a:r>
            <a:r>
              <a:rPr lang="es-EC" sz="2800" dirty="0" smtClean="0"/>
              <a:t>. </a:t>
            </a:r>
            <a:r>
              <a:rPr lang="es-EC" sz="2800" dirty="0" smtClean="0"/>
              <a:t>Estudio </a:t>
            </a:r>
            <a:r>
              <a:rPr lang="es-EC" sz="2800" dirty="0" smtClean="0"/>
              <a:t>Financiero</a:t>
            </a:r>
            <a:endParaRPr lang="es-EC" sz="2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7632848" cy="1484784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“</a:t>
            </a: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Club Recreacional Daulis”</a:t>
            </a:r>
            <a:endParaRPr lang="es-EC" sz="2800" dirty="0" smtClean="0"/>
          </a:p>
          <a:p>
            <a:endParaRPr lang="es-EC" sz="2800" dirty="0"/>
          </a:p>
        </p:txBody>
      </p:sp>
      <p:pic>
        <p:nvPicPr>
          <p:cNvPr id="4" name="3 Marcador de contenido" descr="C:\Users\PERSONAL\Downloads\logo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3642252" y="671388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Naturaleza del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7715200" cy="3797776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El proyecto se basa en el establecimiento de un club recreativo en el cantón Daule, que contara:</a:t>
            </a:r>
          </a:p>
          <a:p>
            <a:pPr>
              <a:buNone/>
            </a:pPr>
            <a:endParaRPr lang="es-EC" dirty="0" smtClean="0"/>
          </a:p>
          <a:p>
            <a:pPr lvl="4"/>
            <a:r>
              <a:rPr lang="es-EC" sz="2400" dirty="0" smtClean="0"/>
              <a:t>2 Canchas sintéticas de Futbol</a:t>
            </a:r>
          </a:p>
          <a:p>
            <a:pPr lvl="4"/>
            <a:r>
              <a:rPr lang="es-EC" sz="2400" dirty="0" smtClean="0"/>
              <a:t>1 Cancha Multifuncional (</a:t>
            </a:r>
            <a:r>
              <a:rPr lang="es-EC" sz="2400" dirty="0" smtClean="0"/>
              <a:t>Básquet-</a:t>
            </a:r>
            <a:r>
              <a:rPr lang="es-EC" sz="2400" dirty="0" err="1" smtClean="0"/>
              <a:t>Voley</a:t>
            </a:r>
            <a:r>
              <a:rPr lang="es-EC" sz="2400" dirty="0" smtClean="0"/>
              <a:t>)</a:t>
            </a:r>
          </a:p>
          <a:p>
            <a:pPr lvl="4"/>
            <a:r>
              <a:rPr lang="es-EC" sz="2400" dirty="0" smtClean="0"/>
              <a:t>1 Cancha de Vóley</a:t>
            </a:r>
          </a:p>
          <a:p>
            <a:pPr lvl="4"/>
            <a:r>
              <a:rPr lang="es-EC" sz="2400" dirty="0" smtClean="0"/>
              <a:t>2 Piscinas</a:t>
            </a:r>
          </a:p>
          <a:p>
            <a:pPr lvl="4"/>
            <a:r>
              <a:rPr lang="es-EC" sz="2400" dirty="0" smtClean="0"/>
              <a:t>1 Salón de eventos</a:t>
            </a:r>
          </a:p>
          <a:p>
            <a:pPr lvl="4"/>
            <a:r>
              <a:rPr lang="es-EC" sz="2400" dirty="0" smtClean="0"/>
              <a:t>1 Bar-Restaurante</a:t>
            </a:r>
          </a:p>
        </p:txBody>
      </p:sp>
      <p:pic>
        <p:nvPicPr>
          <p:cNvPr id="47108" name="Picture 4" descr="http://t1.gstatic.com/images?q=tbn:ANd9GcREwn8-Twusm9UhRZS5dfzFVvmouUIY5NCDSDKqh_MUyTqaGgaT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371725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698976" cy="852704"/>
          </a:xfrm>
        </p:spPr>
        <p:txBody>
          <a:bodyPr/>
          <a:lstStyle/>
          <a:p>
            <a:r>
              <a:rPr lang="es-EC" dirty="0" smtClean="0"/>
              <a:t>Demanda Potencial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148064" y="3645024"/>
          <a:ext cx="762000" cy="2267843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2267843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051719" y="1512652"/>
          <a:ext cx="5832649" cy="51125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296715"/>
                <a:gridCol w="929842"/>
                <a:gridCol w="914083"/>
                <a:gridCol w="692009"/>
              </a:tblGrid>
              <a:tr h="3123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u="sng" strike="noStrike" dirty="0"/>
                        <a:t>DEMANDA PROYECTADA PARA CLIENTES CON  MEMBRESÍA 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8252">
                <a:tc>
                  <a:txBody>
                    <a:bodyPr/>
                    <a:lstStyle/>
                    <a:p>
                      <a:pPr algn="ctr" fontAlgn="b"/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1" i="1" u="sng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98252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hogares en el </a:t>
                      </a:r>
                      <a:r>
                        <a:rPr lang="es-EC" sz="1200" u="none" strike="noStrike" dirty="0" smtClean="0"/>
                        <a:t>cantón </a:t>
                      </a:r>
                      <a:r>
                        <a:rPr lang="es-EC" sz="1200" u="none" strike="noStrike" dirty="0"/>
                        <a:t>Daule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14,259%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096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personas que viven en </a:t>
                      </a:r>
                      <a:r>
                        <a:rPr lang="es-EC" sz="1200" u="none" strike="noStrike" dirty="0" smtClean="0"/>
                        <a:t>área </a:t>
                      </a:r>
                      <a:r>
                        <a:rPr lang="es-EC" sz="1200" u="none" strike="noStrike" dirty="0"/>
                        <a:t>urbana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54,14%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91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/>
                        <a:t>Variables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2013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3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Hogares en el </a:t>
                      </a:r>
                      <a:r>
                        <a:rPr lang="es-EC" sz="1200" u="none" strike="noStrike" dirty="0" smtClean="0"/>
                        <a:t>cantón </a:t>
                      </a:r>
                      <a:r>
                        <a:rPr lang="es-EC" sz="1200" u="none" strike="noStrike" dirty="0"/>
                        <a:t>Daule zona urbana del Cantón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17619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91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acompañantes por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91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asistirán </a:t>
                      </a:r>
                      <a:r>
                        <a:rPr lang="es-EC" sz="1200" u="none" strike="noStrike" dirty="0"/>
                        <a:t>al centro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70477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096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que pertenecen a la P.E.A (15 a 65 años)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37,66%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6728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pagarían </a:t>
                      </a:r>
                      <a:r>
                        <a:rPr lang="es-EC" sz="1200" u="none" strike="noStrike" dirty="0"/>
                        <a:t>por los servicios demandados en el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26542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096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 de clase media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34,00%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91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con capacidad de pago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9024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32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que </a:t>
                      </a:r>
                      <a:r>
                        <a:rPr lang="es-EC" sz="1200" u="none" strike="noStrike" dirty="0" smtClean="0"/>
                        <a:t>están </a:t>
                      </a:r>
                      <a:r>
                        <a:rPr lang="es-EC" sz="1200" u="none" strike="noStrike" dirty="0"/>
                        <a:t>de acuerdo con la </a:t>
                      </a:r>
                      <a:r>
                        <a:rPr lang="es-EC" sz="1200" u="none" strike="noStrike" dirty="0" smtClean="0"/>
                        <a:t>instalación </a:t>
                      </a:r>
                      <a:r>
                        <a:rPr lang="es-EC" sz="1200" u="none" strike="noStrike" dirty="0"/>
                        <a:t>del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32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estarían </a:t>
                      </a:r>
                      <a:r>
                        <a:rPr lang="es-EC" sz="1200" u="none" strike="noStrike" dirty="0"/>
                        <a:t>dispuesto a asistir al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9024,12165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096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que </a:t>
                      </a:r>
                      <a:r>
                        <a:rPr lang="es-EC" sz="1200" u="none" strike="noStrike" dirty="0" smtClean="0"/>
                        <a:t>están </a:t>
                      </a:r>
                      <a:r>
                        <a:rPr lang="es-EC" sz="1200" u="none" strike="noStrike" dirty="0"/>
                        <a:t>dispuestos a pagar la </a:t>
                      </a:r>
                      <a:r>
                        <a:rPr lang="es-EC" sz="1200" u="none" strike="noStrike" dirty="0" smtClean="0"/>
                        <a:t>Membresía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72,8%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3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están </a:t>
                      </a:r>
                      <a:r>
                        <a:rPr lang="es-EC" sz="1200" u="none" strike="noStrike" dirty="0"/>
                        <a:t>dispuesto a pagar la </a:t>
                      </a:r>
                      <a:r>
                        <a:rPr lang="es-EC" sz="1200" u="none" strike="noStrike" dirty="0" smtClean="0"/>
                        <a:t>Membresía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6569,56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096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Participación </a:t>
                      </a:r>
                      <a:r>
                        <a:rPr lang="es-EC" sz="1200" u="none" strike="noStrike" dirty="0"/>
                        <a:t>de Mercado 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10,00%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6056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Demanda por </a:t>
                      </a:r>
                      <a:r>
                        <a:rPr lang="es-EC" sz="1200" u="none" strike="noStrike" cap="none" spc="0" dirty="0" err="1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Membresia</a:t>
                      </a:r>
                      <a:endParaRPr lang="es-EC" sz="1200" b="0" i="0" u="none" strike="noStrike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657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59216" cy="852704"/>
          </a:xfrm>
        </p:spPr>
        <p:txBody>
          <a:bodyPr/>
          <a:lstStyle/>
          <a:p>
            <a:r>
              <a:rPr lang="es-EC" dirty="0" smtClean="0"/>
              <a:t>Demanda Potencial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95736" y="1412776"/>
          <a:ext cx="5112567" cy="486676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89713"/>
                <a:gridCol w="815047"/>
                <a:gridCol w="691554"/>
                <a:gridCol w="716253"/>
              </a:tblGrid>
              <a:tr h="3365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u="sng" strike="noStrike" dirty="0"/>
                        <a:t>DEMANDA PROYECTA PARA CLIENTE SIN MEMBRESÍA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4727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02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Variables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2013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02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Población </a:t>
                      </a:r>
                      <a:r>
                        <a:rPr lang="es-EC" sz="1200" u="none" strike="noStrike" dirty="0"/>
                        <a:t>del cantón Daule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123567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65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que pertenecen a la P.E.A (15 a 65 años)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37,66%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057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pagarían </a:t>
                      </a:r>
                      <a:r>
                        <a:rPr lang="es-EC" sz="1200" u="none" strike="noStrike" dirty="0"/>
                        <a:t>por los servicios demandados en el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46535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02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 de clase media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34,00%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02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con capacidad de pago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15822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057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que </a:t>
                      </a:r>
                      <a:r>
                        <a:rPr lang="es-EC" sz="1200" u="none" strike="noStrike" dirty="0" smtClean="0"/>
                        <a:t>están </a:t>
                      </a:r>
                      <a:r>
                        <a:rPr lang="es-EC" sz="1200" u="none" strike="noStrike" dirty="0"/>
                        <a:t>de acuerdo con la </a:t>
                      </a:r>
                      <a:r>
                        <a:rPr lang="es-EC" sz="1200" u="none" strike="noStrike" dirty="0" smtClean="0"/>
                        <a:t>instalación </a:t>
                      </a:r>
                      <a:r>
                        <a:rPr lang="es-EC" sz="1200" u="none" strike="noStrike" dirty="0"/>
                        <a:t>del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057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estarían </a:t>
                      </a:r>
                      <a:r>
                        <a:rPr lang="es-EC" sz="1200" u="none" strike="noStrike" dirty="0"/>
                        <a:t>dispuesto a asistir al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15822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02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Participación </a:t>
                      </a:r>
                      <a:r>
                        <a:rPr lang="es-EC" sz="1200" u="none" strike="noStrike" dirty="0"/>
                        <a:t>de Mercado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50,00%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02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Demanda sin</a:t>
                      </a:r>
                      <a:r>
                        <a:rPr lang="es-EC" sz="1200" cap="none" spc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 </a:t>
                      </a:r>
                      <a:r>
                        <a:rPr lang="es-EC" sz="1200" cap="none" spc="0" dirty="0" err="1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Membresia</a:t>
                      </a:r>
                      <a:endParaRPr lang="es-EC" sz="1200" b="0" i="0" u="none" strike="noStrike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7911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4978896" cy="93836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Demanda Potencial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83768" y="1556792"/>
          <a:ext cx="4536504" cy="49273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568247"/>
                <a:gridCol w="724376"/>
                <a:gridCol w="607307"/>
                <a:gridCol w="636574"/>
              </a:tblGrid>
              <a:tr h="3980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u="sng" strike="noStrike" dirty="0"/>
                        <a:t>DEMANDA PROYECTADA DEL ALQUILER DE CANCHAS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852">
                <a:tc>
                  <a:txBody>
                    <a:bodyPr/>
                    <a:lstStyle/>
                    <a:p>
                      <a:pPr algn="l" fontAlgn="b"/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4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Variables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2013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47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Población </a:t>
                      </a:r>
                      <a:r>
                        <a:rPr lang="es-EC" sz="1200" u="none" strike="noStrike" dirty="0"/>
                        <a:t>del </a:t>
                      </a:r>
                      <a:r>
                        <a:rPr lang="es-EC" sz="1200" u="none" strike="noStrike" dirty="0" smtClean="0"/>
                        <a:t>cantón </a:t>
                      </a:r>
                      <a:r>
                        <a:rPr lang="es-EC" sz="1200" u="none" strike="noStrike" dirty="0"/>
                        <a:t>Daule área urbana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123567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47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pertenecen a  la clase media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34,00%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47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con capacidad de pago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42013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980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 De Personas que pertenecen a la P.E.A (15 a 65 años)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37,66%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61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</a:t>
                      </a:r>
                      <a:r>
                        <a:rPr lang="es-EC" sz="1200" u="none" strike="noStrike" dirty="0" smtClean="0"/>
                        <a:t>pagarían </a:t>
                      </a:r>
                      <a:r>
                        <a:rPr lang="es-EC" sz="1200" u="none" strike="noStrike" dirty="0"/>
                        <a:t>por los servicios demandados en el club recreacional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15822,06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507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%. De personas que practican futbol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65%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47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No. De personas que practican futbol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10284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347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Participación </a:t>
                      </a:r>
                      <a:r>
                        <a:rPr lang="es-EC" sz="1200" u="none" strike="noStrike" dirty="0"/>
                        <a:t>de Mercado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/>
                        <a:t>35%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728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No. De personas que </a:t>
                      </a:r>
                      <a:r>
                        <a:rPr lang="es-EC" sz="1200" u="none" strike="noStrike" cap="none" spc="0" dirty="0" err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pagarian</a:t>
                      </a:r>
                      <a:r>
                        <a:rPr lang="es-EC" sz="1200" u="none" strike="noStrike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 por el alquiler de la cancha</a:t>
                      </a:r>
                      <a:endParaRPr lang="es-EC" sz="1200" b="1" i="0" u="none" strike="noStrik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3600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8852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Demanda Potencial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2060848"/>
          <a:ext cx="6120679" cy="323946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12888"/>
                <a:gridCol w="956255"/>
                <a:gridCol w="811369"/>
                <a:gridCol w="798490"/>
                <a:gridCol w="824247"/>
                <a:gridCol w="1017430"/>
              </a:tblGrid>
              <a:tr h="2805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u="sng" strike="noStrike" dirty="0"/>
                        <a:t>DEMANDA PROYECTADA DEL ALQUILER DE EVENTO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5296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62012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Salón </a:t>
                      </a:r>
                      <a:r>
                        <a:rPr lang="es-EC" sz="1200" u="none" strike="noStrike" dirty="0"/>
                        <a:t>de Eventos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Capacidad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Eventos a la semana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Precio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Encargado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822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Medical Center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350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$ 350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/>
                        <a:t>Manuela Cañizares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/>
                        <a:t>Sociedad  Artesanos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250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/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250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 dirty="0" smtClean="0"/>
                        <a:t>José </a:t>
                      </a:r>
                      <a:r>
                        <a:rPr lang="es-EC" sz="1200" u="none" strike="noStrike" dirty="0"/>
                        <a:t>Antonio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/>
                        <a:t>Riviera Hall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280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/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/>
                        <a:t>300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 dirty="0"/>
                        <a:t>Ernesto Villamar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006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/>
                        <a:t>El Capitan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280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/>
                        <a:t>250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 dirty="0"/>
                        <a:t>Laura Ruiz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2329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/>
                        <a:t>Promedio de Precios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290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$ 288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 dirty="0"/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2329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 dirty="0"/>
                        <a:t>Precio de Venta al publico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/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/>
                        <a:t>300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/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Inversión Inicial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43608" y="2708920"/>
          <a:ext cx="3744416" cy="316835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94156"/>
                <a:gridCol w="1350260"/>
              </a:tblGrid>
              <a:tr h="3153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ACTIVOS FIJOS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53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Cuadro Inversión Inicial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Activos Fijos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400" b="0" i="1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Obra física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$      481.224,24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Muebles de oficina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4.630,00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Maquinas y equipo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25.087,20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Equipo de oficina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317,40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Equipo de computo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2.167,34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Arial" pitchFamily="34" charset="0"/>
                          <a:cs typeface="Arial" pitchFamily="34" charset="0"/>
                        </a:rPr>
                        <a:t>Total Activos Fijos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513.426,18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Arial" pitchFamily="34" charset="0"/>
                          <a:cs typeface="Arial" pitchFamily="34" charset="0"/>
                        </a:rPr>
                        <a:t>Capital de Trabajo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14.250,63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530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Arial" pitchFamily="34" charset="0"/>
                          <a:cs typeface="Arial" pitchFamily="34" charset="0"/>
                        </a:rPr>
                        <a:t>Total Inversion Inicial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Arial" pitchFamily="34" charset="0"/>
                          <a:cs typeface="Arial" pitchFamily="34" charset="0"/>
                        </a:rPr>
                        <a:t> $      527.676,81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755576" y="19168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Dentro de este rubro se incluirá todo lo correspondiente a la obra física del club, la infraestructura, todo lo concerniente a equipamiento del club.</a:t>
            </a:r>
            <a:endParaRPr lang="es-EC" dirty="0"/>
          </a:p>
        </p:txBody>
      </p:sp>
      <p:pic>
        <p:nvPicPr>
          <p:cNvPr id="1030" name="Picture 6" descr="http://t3.gstatic.com/images?q=tbn:ANd9GcTIZQ6m_g0uMv_sX3c_VIcfMaeLPslp4IibJAbSMMJDXqtZDuGN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3312368" cy="1808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Capital de Trabajo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2348880"/>
          <a:ext cx="8748463" cy="324036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5632"/>
                <a:gridCol w="853786"/>
                <a:gridCol w="618065"/>
                <a:gridCol w="618065"/>
                <a:gridCol w="618065"/>
                <a:gridCol w="618065"/>
                <a:gridCol w="618065"/>
                <a:gridCol w="618065"/>
                <a:gridCol w="618065"/>
                <a:gridCol w="618065"/>
                <a:gridCol w="618065"/>
                <a:gridCol w="628230"/>
                <a:gridCol w="628230"/>
              </a:tblGrid>
              <a:tr h="50413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/>
                        <a:t>4%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/>
                        <a:t>5%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/>
                        <a:t>10%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/>
                        <a:t>Capital</a:t>
                      </a:r>
                      <a:endParaRPr lang="es-EC" sz="1400" u="none" strike="noStrike" dirty="0"/>
                    </a:p>
                    <a:p>
                      <a:pPr algn="r" fontAlgn="b"/>
                      <a:r>
                        <a:rPr lang="es-EC" sz="1000" u="none" strike="noStrike" dirty="0"/>
                        <a:t>5%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 smtClean="0"/>
                        <a:t>de</a:t>
                      </a:r>
                      <a:endParaRPr lang="es-EC" sz="1400" u="none" strike="noStrike" dirty="0"/>
                    </a:p>
                    <a:p>
                      <a:pPr algn="r" fontAlgn="b"/>
                      <a:r>
                        <a:rPr lang="es-EC" sz="1000" u="none" strike="noStrike" dirty="0"/>
                        <a:t>5%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/>
                        <a:t>Trabajo</a:t>
                      </a:r>
                      <a:endParaRPr lang="es-EC" sz="1400" u="none" strike="noStrike" dirty="0"/>
                    </a:p>
                    <a:p>
                      <a:pPr algn="r" fontAlgn="b"/>
                      <a:r>
                        <a:rPr lang="es-EC" sz="1000" u="none" strike="noStrike"/>
                        <a:t>10%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/>
                        <a:t>7%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/>
                        <a:t>7%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/>
                        <a:t>15%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/>
                        <a:t>7%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/>
                        <a:t>15%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/>
                        <a:t>10,00%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557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/>
                        <a:t>Enero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/>
                        <a:t>Febrero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  Marzo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    Abril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  Mayo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Junio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Julio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 Agosto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Sept.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 smtClean="0"/>
                        <a:t>   Oct.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Noviembre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Diciembre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336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Total de Ingresos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11.182,29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$13.977,86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27.955,72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13.977,86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</a:t>
                      </a:r>
                      <a:r>
                        <a:rPr lang="es-EC" sz="800" u="none" strike="noStrike" dirty="0"/>
                        <a:t>13.977,86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</a:t>
                      </a:r>
                      <a:r>
                        <a:rPr lang="es-EC" sz="800" u="none" strike="noStrike" dirty="0"/>
                        <a:t>27.955,72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19.569,00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19.569,00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41.933,58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19.569,00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41.933,58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27.955,72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336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Total Egreso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(25.432,91)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(17.471,20)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(15.674,80)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(17.529,20)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</a:t>
                      </a:r>
                      <a:r>
                        <a:rPr lang="es-EC" sz="800" u="none" strike="noStrike" dirty="0"/>
                        <a:t>(15.820,01)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(17.521,20)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(15.682,80)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(17.521,20)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(15.820,01)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</a:t>
                      </a:r>
                      <a:r>
                        <a:rPr lang="es-EC" sz="800" u="none" strike="noStrike" dirty="0"/>
                        <a:t>(17.529,20)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</a:t>
                      </a:r>
                      <a:r>
                        <a:rPr lang="es-EC" sz="800" u="none" strike="noStrike" dirty="0"/>
                        <a:t>(15.674,80)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</a:t>
                      </a:r>
                      <a:r>
                        <a:rPr lang="es-EC" sz="800" u="none" strike="noStrike" dirty="0"/>
                        <a:t>(17.514,72)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336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Flujo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(14.250,63)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(3.493,35)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12.280,91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</a:t>
                      </a:r>
                      <a:r>
                        <a:rPr lang="es-EC" sz="800" u="none" strike="noStrike" dirty="0"/>
                        <a:t>(3.551,35)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</a:t>
                      </a:r>
                      <a:r>
                        <a:rPr lang="es-EC" sz="800" u="none" strike="noStrike" dirty="0"/>
                        <a:t>(1.842,16)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10.434,51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  </a:t>
                      </a:r>
                      <a:r>
                        <a:rPr lang="es-EC" sz="800" u="none" strike="noStrike" dirty="0"/>
                        <a:t>3.886,20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  </a:t>
                      </a:r>
                      <a:r>
                        <a:rPr lang="es-EC" sz="800" u="none" strike="noStrike" dirty="0"/>
                        <a:t>2.047,80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26.113,56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 </a:t>
                      </a:r>
                      <a:r>
                        <a:rPr lang="es-EC" sz="800" u="none" strike="noStrike" dirty="0"/>
                        <a:t>2.039,80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26.258,77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endParaRPr lang="es-EC" sz="800" u="none" strike="noStrike" dirty="0" smtClean="0"/>
                    </a:p>
                    <a:p>
                      <a:pPr algn="r" fontAlgn="b"/>
                      <a:r>
                        <a:rPr lang="es-EC" sz="800" u="none" strike="noStrike" dirty="0" smtClean="0"/>
                        <a:t>   </a:t>
                      </a:r>
                      <a:r>
                        <a:rPr lang="es-EC" sz="800" u="none" strike="noStrike" dirty="0"/>
                        <a:t>10.440,99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336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hlinkClick r:id="rId2" action="ppaction://hlinkfile"/>
                        </a:rPr>
                        <a:t>Flujo Acumulado</a:t>
                      </a:r>
                      <a:endParaRPr lang="es-EC" sz="1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/>
                        <a:t> $  (14.250,63)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$(</a:t>
                      </a:r>
                      <a:r>
                        <a:rPr lang="es-EC" sz="800" u="none" strike="noStrike" dirty="0"/>
                        <a:t>17.743,97)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  </a:t>
                      </a:r>
                      <a:r>
                        <a:rPr lang="es-EC" sz="800" u="none" strike="noStrike" dirty="0"/>
                        <a:t>(5.463,06)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(9.014,40)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</a:t>
                      </a:r>
                      <a:r>
                        <a:rPr lang="es-EC" sz="800" u="none" strike="noStrike" dirty="0" smtClean="0"/>
                        <a:t>  </a:t>
                      </a:r>
                      <a:r>
                        <a:rPr lang="es-EC" sz="800" u="none" strike="noStrike" dirty="0"/>
                        <a:t>(10.856,56)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   (422,05)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  3.464,15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  5.511,95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31.625,51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33.665,31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59.924,08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 dirty="0"/>
                        <a:t> $    70.365,08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920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Financiamiento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95536" y="1916832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C" sz="2400" b="1" dirty="0" smtClean="0"/>
              <a:t>Capital Propio</a:t>
            </a:r>
          </a:p>
          <a:p>
            <a:pPr algn="just"/>
            <a:r>
              <a:rPr lang="es-EC" sz="2400" dirty="0" smtClean="0"/>
              <a:t>En el caso del club, se financiará la inversión inicial con  60% de aportación por los socios, con la participación de la Sr. Lena Aguirre que aporto con un terreno de 1,2 hectáreas valorado en  $ 348000</a:t>
            </a:r>
            <a:endParaRPr lang="es-EC" sz="2400" b="1" dirty="0" smtClean="0"/>
          </a:p>
          <a:p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915816" y="3933056"/>
          <a:ext cx="4536504" cy="2448273"/>
        </p:xfrm>
        <a:graphic>
          <a:graphicData uri="http://schemas.openxmlformats.org/drawingml/2006/table">
            <a:tbl>
              <a:tblPr/>
              <a:tblGrid>
                <a:gridCol w="2075092"/>
                <a:gridCol w="1313489"/>
                <a:gridCol w="1147923"/>
              </a:tblGrid>
              <a:tr h="298901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Aportación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los Inversionistas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5315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Accionistas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Daisy Aguirre Vinces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33,33%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$ 105.524,81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Antony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Alay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Acevedo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33,34%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105.556,47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4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Stephanie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Simisterra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Delgado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33,33%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105.524,81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cap="none" spc="0" dirty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/>
                          <a:hlinkClick r:id="rId2" action="ppaction://hlinkfile"/>
                        </a:rPr>
                        <a:t>total</a:t>
                      </a:r>
                      <a:endParaRPr lang="es-EC" sz="1400" b="0" i="0" u="none" strike="noStrike" cap="none" spc="0" dirty="0">
                        <a:ln w="10160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100,00%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$ 316.606,09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28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Amortización de la Deuda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3" y="2204866"/>
          <a:ext cx="5328592" cy="34563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317"/>
                <a:gridCol w="1238749"/>
                <a:gridCol w="963472"/>
                <a:gridCol w="1169931"/>
                <a:gridCol w="1042123"/>
              </a:tblGrid>
              <a:tr h="2496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Amortización </a:t>
                      </a:r>
                      <a:r>
                        <a:rPr lang="es-EC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de la Deuda</a:t>
                      </a:r>
                      <a:endParaRPr lang="es-EC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7931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Tasa de Interes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14,00%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2756"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890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pago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Cuota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Interes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Capital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Saldo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8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$   211.070,72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61.481,43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$   29.549,90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$        31.931,53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179.139,20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61.481,43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25.079,49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36.401,94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142.737,25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61.481,43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19.983,22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41.498,21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101.239,04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61.481,43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14.173,47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47.307,96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53.931,08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C" sz="120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b"/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61.481,43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7.550,35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53.931,08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s-EC" sz="1200" u="none" strike="noStrike" dirty="0">
                          <a:latin typeface="Arial" pitchFamily="34" charset="0"/>
                          <a:cs typeface="Arial" pitchFamily="34" charset="0"/>
                        </a:rPr>
                        <a:t>0,00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78850" name="Picture 2" descr="http://t2.gstatic.com/images?q=tbn:ANd9GcRNWuJP6U8Et1GjiP_y9UwM1lY_cK_2Oazv9NZ4PZ8vSKk2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428999"/>
            <a:ext cx="2376264" cy="31007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Estado de Situación Financiera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2060848"/>
          <a:ext cx="6048673" cy="3960443"/>
        </p:xfrm>
        <a:graphic>
          <a:graphicData uri="http://schemas.openxmlformats.org/drawingml/2006/table">
            <a:tbl>
              <a:tblPr/>
              <a:tblGrid>
                <a:gridCol w="1832262"/>
                <a:gridCol w="1048584"/>
                <a:gridCol w="154528"/>
                <a:gridCol w="883018"/>
                <a:gridCol w="1081697"/>
                <a:gridCol w="1048584"/>
              </a:tblGrid>
              <a:tr h="2179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Club Recreacional "Daulis"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945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Balance de Situación Financiera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945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 31 de Diciembre del 2013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09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ACTIVOS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Activos Circulantes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Pasivos No Circulantes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14.250,63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Préstamo a Largo Plazo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$ 211.070,72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Pasivos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Activos No Circulantes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Patrimonio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Maquinarias  y equipo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25.087,20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Propio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Muebles y Enseres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4.630,00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Patrimonio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316.606,09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Equipo de Oficina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317,40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Equipo de Computación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2.167,34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Obra Física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481.224,24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Activos Fijos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513.426,18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4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Activos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$ 527.676,81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Pasivos y Patrimonio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$ 527.676,81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s-EC" dirty="0" smtClean="0"/>
              <a:t>Ingresos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568953" cy="37487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36663"/>
                <a:gridCol w="1106458"/>
                <a:gridCol w="1106458"/>
                <a:gridCol w="1106458"/>
                <a:gridCol w="1106458"/>
                <a:gridCol w="1106458"/>
              </a:tblGrid>
              <a:tr h="191105"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80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Cuadro de Ingresos Proyectados</a:t>
                      </a:r>
                      <a:endParaRPr lang="es-EC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latin typeface="+mn-lt"/>
                        </a:rPr>
                        <a:t>2013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latin typeface="+mn-lt"/>
                        </a:rPr>
                        <a:t>2014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latin typeface="+mn-lt"/>
                        </a:rPr>
                        <a:t>2015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latin typeface="+mn-lt"/>
                        </a:rPr>
                        <a:t>2016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latin typeface="+mn-lt"/>
                        </a:rPr>
                        <a:t>2017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80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Total Ingreso por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Membresía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latin typeface="+mn-lt"/>
                        </a:rPr>
                        <a:t>$     </a:t>
                      </a:r>
                      <a:r>
                        <a:rPr lang="es-EC" sz="1400" u="none" strike="noStrike" dirty="0">
                          <a:latin typeface="+mn-lt"/>
                        </a:rPr>
                        <a:t>17.015,16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latin typeface="+mn-lt"/>
                        </a:rPr>
                        <a:t>$     </a:t>
                      </a:r>
                      <a:r>
                        <a:rPr lang="es-EC" sz="1400" u="none" strike="noStrike" dirty="0">
                          <a:latin typeface="+mn-lt"/>
                        </a:rPr>
                        <a:t>28.643,03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latin typeface="+mn-lt"/>
                        </a:rPr>
                        <a:t>$     55.228,09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latin typeface="+mn-lt"/>
                        </a:rPr>
                        <a:t>$     </a:t>
                      </a:r>
                      <a:r>
                        <a:rPr lang="es-EC" sz="1400" u="none" strike="noStrike" dirty="0">
                          <a:latin typeface="+mn-lt"/>
                        </a:rPr>
                        <a:t>77.004,09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latin typeface="+mn-lt"/>
                        </a:rPr>
                        <a:t>$      </a:t>
                      </a:r>
                      <a:r>
                        <a:rPr lang="es-EC" sz="1400" u="none" strike="noStrike" dirty="0">
                          <a:latin typeface="+mn-lt"/>
                        </a:rPr>
                        <a:t>99.945,00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80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Total Ingreso por entrada al club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38.764,05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52.019,03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48.073,27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52.542,88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57.088,24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80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Total Ingreso por alquiler bar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12.000,00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13.200,00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14.520,00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latin typeface="+mn-lt"/>
                        </a:rPr>
                        <a:t>    </a:t>
                      </a:r>
                      <a:r>
                        <a:rPr lang="es-EC" sz="1400" u="none" strike="noStrike" dirty="0">
                          <a:latin typeface="+mn-lt"/>
                        </a:rPr>
                        <a:t>15.972,00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17.569,20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80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Ingreso por alquiler de salón de evento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</a:t>
                      </a:r>
                      <a:r>
                        <a:rPr lang="es-EC" sz="1400" u="none" strike="noStrike" dirty="0">
                          <a:latin typeface="+mn-lt"/>
                        </a:rPr>
                        <a:t>46.800,00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46.800,00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46.800,00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</a:t>
                      </a:r>
                      <a:r>
                        <a:rPr lang="es-EC" sz="1400" u="none" strike="noStrike" dirty="0">
                          <a:latin typeface="+mn-lt"/>
                        </a:rPr>
                        <a:t>56.160,00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   </a:t>
                      </a:r>
                      <a:r>
                        <a:rPr lang="es-EC" sz="1400" u="none" strike="noStrike" dirty="0">
                          <a:latin typeface="+mn-lt"/>
                        </a:rPr>
                        <a:t>56.160,00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2705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Ingreso por alquiler de canchas de fútbol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</a:t>
                      </a:r>
                      <a:r>
                        <a:rPr lang="es-EC" sz="1400" u="none" strike="noStrike" dirty="0">
                          <a:latin typeface="+mn-lt"/>
                        </a:rPr>
                        <a:t>164.977,96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</a:t>
                      </a:r>
                      <a:r>
                        <a:rPr lang="es-EC" sz="1400" u="none" strike="noStrike" dirty="0">
                          <a:latin typeface="+mn-lt"/>
                        </a:rPr>
                        <a:t>190.224,30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</a:t>
                      </a:r>
                      <a:r>
                        <a:rPr lang="es-EC" sz="1400" u="none" strike="noStrike" dirty="0">
                          <a:latin typeface="+mn-lt"/>
                        </a:rPr>
                        <a:t>235.554,49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</a:t>
                      </a:r>
                      <a:r>
                        <a:rPr lang="es-EC" sz="1400" u="none" strike="noStrike" dirty="0">
                          <a:latin typeface="+mn-lt"/>
                        </a:rPr>
                        <a:t>264.056,58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</a:t>
                      </a:r>
                      <a:r>
                        <a:rPr lang="es-EC" sz="1400" u="none" strike="noStrike" dirty="0">
                          <a:latin typeface="+mn-lt"/>
                        </a:rPr>
                        <a:t>293.047,36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2705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hlinkClick r:id="rId2" action="ppaction://hlinkfile"/>
                        </a:rPr>
                        <a:t>Total de </a:t>
                      </a:r>
                      <a:r>
                        <a:rPr lang="es-EC" sz="1400" b="0" u="none" strike="noStrike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hlinkClick r:id="rId2" action="ppaction://hlinkfile"/>
                        </a:rPr>
                        <a:t>proyección </a:t>
                      </a:r>
                      <a:r>
                        <a:rPr lang="es-EC" sz="1400" b="0" u="none" strike="noStrike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hlinkClick r:id="rId2" action="ppaction://hlinkfile"/>
                        </a:rPr>
                        <a:t>de todos los ingresos </a:t>
                      </a:r>
                      <a:endParaRPr lang="es-EC" sz="1400" b="0" i="1" u="none" strike="noStrike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$  279.557,17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$  330.886,36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$  400.175,85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$  465.735,56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 </a:t>
                      </a:r>
                      <a:r>
                        <a:rPr lang="es-EC" sz="1400" u="none" strike="noStrike" dirty="0" smtClean="0">
                          <a:latin typeface="+mn-lt"/>
                        </a:rPr>
                        <a:t>  </a:t>
                      </a:r>
                      <a:r>
                        <a:rPr lang="es-EC" sz="1400" u="none" strike="noStrike" dirty="0">
                          <a:latin typeface="+mn-lt"/>
                        </a:rPr>
                        <a:t>523.809,80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+mn-lt"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+mn-lt"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latin typeface="+mn-lt"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latin typeface="+mn-lt"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74754" name="Picture 2" descr="http://t0.gstatic.com/images?q=tbn:ANd9GcQWm5a-6tMckKwlG-i9nAH9B-wowvIhNOqIHQ3WJGi8jR_62dmt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350614"/>
            <a:ext cx="2395831" cy="1608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C" dirty="0" smtClean="0"/>
              <a:t>Establecer la Demanda y Oferta a </a:t>
            </a:r>
            <a:r>
              <a:rPr lang="es-EC" dirty="0" err="1" smtClean="0"/>
              <a:t>traves</a:t>
            </a:r>
            <a:r>
              <a:rPr lang="es-EC" dirty="0" smtClean="0"/>
              <a:t> de un Estudio de Mercado.</a:t>
            </a:r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 Posicionar el club recreacional en la mente del consumidor.</a:t>
            </a:r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Diseñar estrategias de Mercadotecnia que impulsen el sector económico.</a:t>
            </a:r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Determinar especificaciones del Proyecto.</a:t>
            </a:r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Cuantificar la viabilidad financiera.</a:t>
            </a:r>
          </a:p>
          <a:p>
            <a:pPr>
              <a:buFont typeface="Wingdings" pitchFamily="2" charset="2"/>
              <a:buChar char="Ø"/>
            </a:pPr>
            <a:endParaRPr lang="es-EC" dirty="0" smtClean="0"/>
          </a:p>
          <a:p>
            <a:pPr>
              <a:buFont typeface="Wingdings" pitchFamily="2" charset="2"/>
              <a:buChar char="Ø"/>
            </a:pPr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s-EC" dirty="0" smtClean="0"/>
              <a:t>Costos y Gastos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3456384" cy="36004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67057"/>
                <a:gridCol w="989327"/>
              </a:tblGrid>
              <a:tr h="19567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185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Útiles </a:t>
                      </a:r>
                      <a:r>
                        <a:rPr lang="es-EC" sz="1200" u="none" strike="noStrike" dirty="0"/>
                        <a:t>de Oficina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 Costo Anual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Resma de hojas A4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 smtClean="0"/>
                        <a:t>$          </a:t>
                      </a:r>
                      <a:r>
                        <a:rPr lang="es-EC" sz="1200" u="none" strike="noStrike" dirty="0"/>
                        <a:t>163,20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Archivadores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</a:t>
                      </a:r>
                      <a:r>
                        <a:rPr lang="es-EC" sz="1200" u="none" strike="noStrike" dirty="0"/>
                        <a:t>57,96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Bolígrafos </a:t>
                      </a:r>
                      <a:r>
                        <a:rPr lang="es-EC" sz="1200" u="none" strike="noStrike" dirty="0"/>
                        <a:t>(caja 24)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baseline="0" dirty="0"/>
                        <a:t> </a:t>
                      </a:r>
                      <a:r>
                        <a:rPr lang="es-EC" sz="1200" u="none" strike="noStrike" dirty="0" smtClean="0"/>
                        <a:t>            </a:t>
                      </a:r>
                      <a:r>
                        <a:rPr lang="es-EC" sz="1200" u="none" strike="noStrike" dirty="0"/>
                        <a:t>16,35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Lápiz </a:t>
                      </a:r>
                      <a:r>
                        <a:rPr lang="es-EC" sz="1200" u="none" strike="noStrike" dirty="0"/>
                        <a:t>de papel (caja 24)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</a:t>
                      </a:r>
                      <a:r>
                        <a:rPr lang="es-EC" sz="1200" u="none" strike="noStrike" dirty="0"/>
                        <a:t>16,08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 Grapadora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</a:t>
                      </a:r>
                      <a:r>
                        <a:rPr lang="es-EC" sz="1200" u="none" strike="noStrike" dirty="0"/>
                        <a:t>17,85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Perforadora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</a:t>
                      </a:r>
                      <a:r>
                        <a:rPr lang="es-EC" sz="1200" u="none" strike="noStrike" dirty="0"/>
                        <a:t>11,60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Saca Grapa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 </a:t>
                      </a:r>
                      <a:r>
                        <a:rPr lang="es-EC" sz="1200" u="none" strike="noStrike" dirty="0"/>
                        <a:t>6,70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err="1"/>
                        <a:t>Sacapunta</a:t>
                      </a:r>
                      <a:r>
                        <a:rPr lang="es-EC" sz="1200" u="none" strike="noStrike" dirty="0"/>
                        <a:t>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</a:t>
                      </a:r>
                      <a:r>
                        <a:rPr lang="es-EC" sz="1200" u="none" strike="noStrike" dirty="0"/>
                        <a:t>1,50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Borrador  caja de 12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baseline="0" dirty="0"/>
                        <a:t> </a:t>
                      </a:r>
                      <a:r>
                        <a:rPr lang="es-EC" sz="1200" u="none" strike="noStrike" dirty="0" smtClean="0"/>
                        <a:t>              </a:t>
                      </a:r>
                      <a:r>
                        <a:rPr lang="es-EC" sz="1200" u="none" strike="noStrike" dirty="0"/>
                        <a:t>7,20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Corrector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</a:t>
                      </a:r>
                      <a:r>
                        <a:rPr lang="es-EC" sz="1200" u="none" strike="noStrike" dirty="0"/>
                        <a:t>50,16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Tijera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 </a:t>
                      </a:r>
                      <a:r>
                        <a:rPr lang="es-EC" sz="1200" u="none" strike="noStrike" dirty="0"/>
                        <a:t>2,28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Cinta transparente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</a:t>
                      </a:r>
                      <a:r>
                        <a:rPr lang="es-EC" sz="1200" u="none" strike="noStrike" dirty="0"/>
                        <a:t>21,12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54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 Dispensador de cinta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 </a:t>
                      </a:r>
                      <a:r>
                        <a:rPr lang="es-EC" sz="1200" u="none" strike="noStrike" dirty="0"/>
                        <a:t>5,36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524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 Total  </a:t>
                      </a:r>
                      <a:r>
                        <a:rPr lang="es-EC" sz="1200" u="none" strike="noStrike" dirty="0" err="1"/>
                        <a:t>Utiles</a:t>
                      </a:r>
                      <a:r>
                        <a:rPr lang="es-EC" sz="1200" u="none" strike="noStrike" dirty="0"/>
                        <a:t> de Oficina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377,36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644008" y="1628800"/>
          <a:ext cx="3492500" cy="17735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89200"/>
                <a:gridCol w="1003300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sng" strike="noStrike" dirty="0"/>
                        <a:t>Gasto de Mantenimiento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Gasto de Mantenimiento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Total  Anual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Mantenimiento Computadoras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$          </a:t>
                      </a:r>
                      <a:r>
                        <a:rPr lang="es-EC" sz="1200" u="none" strike="noStrike" dirty="0"/>
                        <a:t>450,00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Mantenimiento piscinas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</a:t>
                      </a:r>
                      <a:r>
                        <a:rPr lang="es-EC" sz="1200" u="none" strike="noStrike" dirty="0"/>
                        <a:t>19.200,00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Mantenimiento Registro de Marca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</a:t>
                      </a:r>
                      <a:r>
                        <a:rPr lang="es-EC" sz="1200" u="none" strike="noStrike" dirty="0"/>
                        <a:t>144,00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Mantenimiento Canchas deportivas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</a:t>
                      </a:r>
                      <a:r>
                        <a:rPr lang="es-EC" sz="1200" u="none" strike="noStrike" dirty="0"/>
                        <a:t>12.000,00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Total Gasto de Mantenimiento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$     31.794,00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427984" y="3789040"/>
          <a:ext cx="4355976" cy="2514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17188"/>
                <a:gridCol w="938788"/>
              </a:tblGrid>
              <a:tr h="1490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sng" strike="noStrike" dirty="0"/>
                        <a:t>Gasto de </a:t>
                      </a:r>
                      <a:r>
                        <a:rPr lang="es-EC" sz="1100" u="sng" strike="noStrike" dirty="0" smtClean="0"/>
                        <a:t>Constitución</a:t>
                      </a:r>
                      <a:endParaRPr lang="es-EC" sz="1100" b="1" i="1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6941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Gasto de Constitución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Costo Total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Registro de nombre Comercial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 smtClean="0"/>
                        <a:t>$         </a:t>
                      </a:r>
                      <a:r>
                        <a:rPr lang="es-EC" sz="1100" u="none" strike="noStrike" dirty="0"/>
                        <a:t>116,00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Software contable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 smtClean="0"/>
                        <a:t>   </a:t>
                      </a:r>
                      <a:r>
                        <a:rPr lang="es-EC" sz="1100" u="none" strike="noStrike" dirty="0"/>
                        <a:t>1.200,00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Constitucion de Sociedad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   </a:t>
                      </a:r>
                      <a:r>
                        <a:rPr lang="es-EC" sz="1100" u="none" strike="noStrike" dirty="0"/>
                        <a:t>350,00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Organización / Puesta en Marcha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  </a:t>
                      </a:r>
                      <a:r>
                        <a:rPr lang="es-EC" sz="1100" u="none" strike="noStrike" dirty="0"/>
                        <a:t>900,00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Cuerpo de Bomberos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     </a:t>
                      </a:r>
                      <a:r>
                        <a:rPr lang="es-EC" sz="1100" u="none" strike="noStrike" dirty="0"/>
                        <a:t>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Permiso Municipal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</a:t>
                      </a:r>
                      <a:r>
                        <a:rPr lang="es-EC" sz="1100" u="none" strike="noStrike" dirty="0"/>
                        <a:t>2.000,00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Impuesto Predial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</a:t>
                      </a:r>
                      <a:r>
                        <a:rPr lang="es-EC" sz="1100" u="none" strike="noStrike" dirty="0"/>
                        <a:t>1.489,00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Matrícula de Comercio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   </a:t>
                      </a:r>
                      <a:r>
                        <a:rPr lang="es-EC" sz="1100" u="none" strike="noStrike" dirty="0"/>
                        <a:t>250,00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R.U.C.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           </a:t>
                      </a:r>
                      <a:r>
                        <a:rPr lang="es-EC" sz="1100" u="none" strike="noStrike" dirty="0"/>
                        <a:t>-  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Gastos Legalización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   </a:t>
                      </a:r>
                      <a:r>
                        <a:rPr lang="es-EC" sz="1100" u="none" strike="noStrike" dirty="0"/>
                        <a:t>350,00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/>
                        <a:t>Imprevistos 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     </a:t>
                      </a:r>
                      <a:r>
                        <a:rPr lang="es-EC" sz="1100" u="none" strike="noStrike" dirty="0"/>
                        <a:t>2.567,13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16478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/>
                        <a:t>Total Gto de Constitucion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 dirty="0"/>
                        <a:t> </a:t>
                      </a:r>
                      <a:r>
                        <a:rPr lang="es-EC" sz="1100" u="none" strike="noStrike" dirty="0" smtClean="0"/>
                        <a:t>$     </a:t>
                      </a:r>
                      <a:r>
                        <a:rPr lang="es-EC" sz="1100" u="none" strike="noStrike" dirty="0"/>
                        <a:t>9.272,13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Costos y Gastos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4241800" cy="23736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52407"/>
                <a:gridCol w="789393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sng" strike="noStrike" dirty="0"/>
                        <a:t>Suministro de Limpieza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/>
                        <a:t>Ítems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Total Anual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Cloro </a:t>
                      </a:r>
                      <a:r>
                        <a:rPr lang="es-EC" sz="1200" u="none" strike="noStrike" dirty="0" smtClean="0"/>
                        <a:t>(galón)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</a:t>
                      </a:r>
                      <a:r>
                        <a:rPr lang="es-EC" sz="1200" u="none" strike="noStrike" dirty="0" smtClean="0"/>
                        <a:t>$   </a:t>
                      </a:r>
                      <a:r>
                        <a:rPr lang="es-EC" sz="1200" u="none" strike="noStrike" dirty="0"/>
                        <a:t>78,00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Detergente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</a:t>
                      </a:r>
                      <a:r>
                        <a:rPr lang="es-EC" sz="1200" u="none" strike="noStrike" dirty="0"/>
                        <a:t>39,60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Cepillos para lavar baños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</a:t>
                      </a:r>
                      <a:r>
                        <a:rPr lang="es-EC" sz="1200" u="none" strike="noStrike" dirty="0"/>
                        <a:t>1,90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Escoba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</a:t>
                      </a:r>
                      <a:r>
                        <a:rPr lang="es-EC" sz="1200" u="none" strike="noStrike" dirty="0"/>
                        <a:t>24,00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Trapeador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</a:t>
                      </a:r>
                      <a:r>
                        <a:rPr lang="es-EC" sz="1200" u="none" strike="noStrike" dirty="0"/>
                        <a:t>8,00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u="none" strike="noStrike" dirty="0"/>
                        <a:t> Tachos de Basura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</a:t>
                      </a:r>
                      <a:r>
                        <a:rPr lang="es-EC" sz="1200" u="none" strike="noStrike" dirty="0"/>
                        <a:t>59,58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Esponja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</a:t>
                      </a:r>
                      <a:r>
                        <a:rPr lang="es-EC" sz="1200" u="none" strike="noStrike" dirty="0"/>
                        <a:t>18,00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 Total  Suministro de Limpieza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$    229,08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55976" y="4581128"/>
          <a:ext cx="4584700" cy="13639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52793"/>
                <a:gridCol w="1131907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sng" strike="noStrike" dirty="0"/>
                        <a:t>Gasto en servicios Básicos</a:t>
                      </a:r>
                      <a:endParaRPr lang="es-EC" sz="1200" b="1" i="1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Servicios </a:t>
                      </a:r>
                      <a:r>
                        <a:rPr lang="es-EC" sz="1200" u="none" strike="noStrike" dirty="0" smtClean="0"/>
                        <a:t>Básicos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Total Anual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Agua (</a:t>
                      </a:r>
                      <a:r>
                        <a:rPr lang="es-EC" sz="1200" u="none" strike="noStrike" dirty="0" err="1"/>
                        <a:t>mtros</a:t>
                      </a:r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cúbicos)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</a:t>
                      </a:r>
                      <a:r>
                        <a:rPr lang="es-EC" sz="1200" u="none" strike="noStrike" dirty="0" smtClean="0"/>
                        <a:t>$     </a:t>
                      </a:r>
                      <a:r>
                        <a:rPr lang="es-EC" sz="1200" u="none" strike="noStrike" dirty="0"/>
                        <a:t>23.980,80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Luz ( kilovatios/hora)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</a:t>
                      </a:r>
                      <a:r>
                        <a:rPr lang="es-EC" sz="1200" u="none" strike="noStrike" dirty="0"/>
                        <a:t>8.040,00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Total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$        32.020,80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0898" name="AutoShape 2" descr="data:image/jpeg;base64,/9j/4AAQSkZJRgABAQAAAQABAAD/2wCEAAkGBhASEBAPDxAQDxAQEA8RDhUPDw8QEBEUFBAVFBQQFRQXGyYeGBkkGRYUHy8gIycqLSwsFR4xNTAqNSYrLCkBCQoKDgwOGg8PGiofHxwpKSksKiwpKSwsKSkpLCksKSkpKSkpLCkpKSkpKSwsKSkpKSwpKSkpLCkpKSwsLCksKf/AABEIAOEA4QMBIgACEQEDEQH/xAAcAAEAAgMBAQEAAAAAAAAAAAAAAQUCBAYDBwj/xAA+EAACAQIDBQYDBQUIAwAAAAAAAQIDEQQSIQUGEzFBFCJRYXGBQpHBBzJSobEjU2LR8ENygpKTouHxFTPC/8QAGQEBAQEBAQEAAAAAAAAAAAAAAAMEAgUB/8QAIhEBAQEAAgICAgMBAAAAAAAAAAECAxEhMRJBE2EUIjIE/9oADAMBAAIRAxEAPwD7iAAAAAAAAAAAAAAAAAAABFwJAAAAAAAAAAAAAAAAAAAAAAAAAAAAAACGBINfF4uFOLnUkoRXNt2/7OH21v8ATk8uG7kE/vyScpeifJE98mce3WcXXp9APLEYiMIuc5KMUrtydkj5vHf3FxdnKE/71NX/ACKnaO9VTGSeaacacsrhC6gpWvfzZO8868Kfhvfl9ChvxhXKUU5tJ/eyaPzXU3KW82Fl/apf3k4/qfKcNWyyT6cmW6imvUz/AMnUW/Bmvp+HxEZrNCSmvGLTR6nDbqbT4dXhSfcq8vBT6P3WnyO4Rr4+T5ztm3j43pIAKuAAAACAJBAAkAAAAAAAAAAAAAAAAotv710sN3Pv1bXUE+Xg5Poi9Pnn2iYTLWp1elSGVvzg/wCTJcurnPcd4kt8qLae2a2IlmrSuvhitIR9EV1QipiIrKpSSzPLG75vwXmRJnn+/LZPCp2/Vy087byLSdr3t4q3Vc/Y9dlZ3lleMKcYuMYQStN/vG/C97WMNrYinGElUklmTSv1NLdHFuadC6k4WcGr/c878rfUpP8ALi3+zpHIyliJWTVZ01bhybccsbyvTqO/hLuvyfkbdHCpc+8+t1oVO29gVZrNQny5027X9H19GSllvSll6dBhMSqkIzi1frlaeWS56rTn9D6LsDanGoxk/vx7tT1XX3PzpTxuIpScIyqU5tpOK0bfJadX0Ptf2c7CxdGlKtjKkuJWSy03b9nFapysvveXQ08OLnXj0z8upZ+3aAgk2s4QSAAAAiwJAAgkgBYkAAAAAAAAAAAQ2BJQ737KdfCzUVepT/aU/Nx5x943Rr7e30hh6sqEafEqRUW7yUYrMjkto/aBjG+7w6cfCMbv/M7mffLnzKrnGvbg6ueTnSeepWjVjUwzjC8rOzSS6JJOLu1zLbE4PFZE4wgqj5pzVo+mmpbYTadOV9FCT1fJXfquZtSkjFd/pqmHzPE7Fqym89TPWteVKayVLW+G97+qujpN3MLGjlhFKOdyVSU1apUqWuqcF+GJd4uF1dJXtpoaezcPFN1HrOTdufdXWK8Lu70+h3d/KOZjqrQypVDwlVS5uyXO+iNKhtelOTUJqTT6P9PEh0ss8Ti+A44uEKU6lFrLxYKWjeV2lzjz5rVWO+3d3ohic0HCdKtT/wDZGSvH1jNaNfmcxsPd2OJg5YiN6ElbK/7RePkvM7WhGMIqEEoxSSSjy05G/gzqTz6Y+W5tb+dBTRp8UjjGpBv3BpwxJtQmmroDIAAAAAAAAAAAAAAAAAACJA09p7WpUI56s0vBLWUvRHy3r2e3yHe3EN4/Eyvqqriv8KUSqq4jNb8/Aw2tj3WxuKqUoTlCVVaNLu3cs0tPY1sVhas3TjThUb4kG3FStZN3u+VrHn6k77bJ6bSNihtGcOuZeDIwexsQ83EUId55bO7y9LpaXN6Gw4r70pS9LJHGrHeZVVtLei14whZ9XJ6eyR5bG25elUnVkllqSvolzs0kja2vu3GcXw0oT11u7S8mcLiYTg5QleLT7yeln4neM51OnGrZVvtfeGdVuEXlh+G+rXiz03R2M8Vi6VK7UE89VrRqEdWl66L3ObUWuVrvnJ/eR9M+yPDKMcRWesr06Sbtflmf/wAmnGJENatfVqVRRSjFWSSSS5JJaInjld2gh4g0JLLtBDrlb2glYgCx7QbOBxfet0lp7lK64hibNPzX6gdeCESAAIYAkAAAAAAAAAAAAK3bu2qeGoyrVGkop2V+b/rU+aY7aE68nVnLM5JNc0knqkl0Vjo/tRw0pU8K4pNqrOPevkTdNtTkutnG9vE5KV1G18zy2u7Jt9WzD/0avfTVwzx2q5Wg5OHOU3Jt+Je7Ox8aitopL7y/kc5j5qCTk7a6+HRL82Y0qzi1KLs1yIXPcVmuq7HKYtLVLmuZV8XtNNKNWdCrHvJweja5XXxR8jQq4i0oYhUuBiOVeU5Rp0akVZNPM8z5JpqN1bqTmXVq8q0Sg2/sCFdX+7UX3ZeP8L8UbFfe+jFa3nO3eVO7hfylKz/Io8fvfUlfJCMF595/yKYxrvw5up9uar4SUJOE1aS/q/mj6D9m1bLQrQ68VP2cEvocHicVUqyvJub5Ky/Sx2e4+BrwjVnOlOFNqNnKLjmd+l9Wbsdsu+vp3XaCO0FYsST2guksuP5jtBW8cjtAFn2k9cFLPUhBfFNL89Sm7QdTuds5ybxEl3VeNPzfWX0+YHWEgARckEASAAAAAAAAAAABEmB8k2/vFKpjK0ZSfCjUcKavpHJ3eXm0zXqpHPTqNyk3zcpN+7uywwGN+CX+F/Rnl7nntuxep009uYdzjZc00/WzvZ/IrMDVdnmvfPPR8495tIuNuYqVJKSpOpDXitNLhrTXz/4KbaUKkGq8GqlFxWaMVdpfvE/i9CmPMc68V64nFOMW4txfK6bT+ZU1a7esm2/N3Og2Lu3Wx8kqXcpRd6lWSbjHTkl8UvI7/Yf2f4PC2nJOvVXx1VFpPxjDki2OPtLW/p893f3FxeLtLLwKL/tKqtmX8Meb/Q+k7E+zzAYZKUqaxFTrOvaev8MPuot541LloadXHvxNGcyJXVraxFCkl3YQXpGK/RFXWq810Iq43zNOdW505V+OVndcjS7SbuMVzqth7j4WeHpVKsJuc45n+0kubdrJeVgOI7V5jtHT/s+ir7P8D+Cp/qzLLAbuYWjrSowi/FrNL5sDj93t0qlVqpXTp0uaT0nPyt8K8+fgd9RpKKUYpKKVopckvAzsSAAAEBEgAQSRYASRYkAAAAAAAAD5fszcehF13inOUp1amRRnlVOKm0mvNrXXxRp7X3Bqrv4OSrRtfJOUYVF6Pk/mjpNp1nGrOL5qcvzbf6Gt/wCTceTJ3jzXXzrlKOGxMYuNfDV45VzdKck1ytonc193dxZ12lNV6WFi25OadCMru+SnTXefu7I7eG15eL+Z6Vdt6as4zwZld3ltjcoUaOGpRo0IRp04K0YxXLzfi/M1K2Pv1KTG7a15+xWVcbOXLRF0l3idpxXN/mV1XbF9Ips0qeEvq7v1N6jhEgPGNSrJ6qyNyErIONkeLkwNrB4V1asKa+KSXt1fyPp1OCSSWiSSXojmdzdj5Y9omu9NWp36R/F6s6hASAAAAuAAIAkAAAAAAAAAAAAAAAFLtzd2NfvwfDq2tf4ZeUv5nE7Q2JjKSlOdJ5I85RlGS9fG3sfULGMoJqzV09GnyYHx54prno/Mr9oVMXNZMFh6uIrS0jlg3CH8U5PRejZ9RxG4uDlPPlnHxjGbUflzXsXeGwcKcFTpxUIRVkoqyQHw/AYCvTXDxN+PFtVrtStLm1dfQuKGGNzFUM9erU/FVm/9x7wo2A8YUD0tYzbsa9WsBFWR77IwDr1oU+l7z8orn/L3K2eIPoG6ex+FSU5WdSqlJ21sukV9QL2EEkktEkkl4K3IyIRIAAAAAAIJAAAAAAAAAAAAAAAAAAAADXx9bLSqS8Iyt620Ngqd46tqWX8ckn6LUDj40SZHtI1a0wNbE1bXZTyrym9NEdtu5sCNaM6taOaElKEE+t9HP6I5na+xZ4StketOV3Sl+JeHqgMMFg9bvVnd7sY/ThS6aw+sTlMFZpFrhZOLTWjTugO3RJr4PEqcFJdefkzYAAAAAAAAAAAAAAAAAAi4uBJAuRcDIGIuBlci5r4jGRhz1fgiur7ZdnZKPg73YFlisbGHN69EubOb2tjnUa0slyV7/M8K+L6tmjWxiAirM8cHhJV60aUeus3+GK5v6e6NavjEdnutsnhUs81+0q2b8Yx+GH19wLmhQjCMYRVoxSSXkjU2zsmGIpOnPTrCS5wl0kjdzC4HzCjRnSqSpzVpQlaXh6ryLWlUMN6aeXFzfScYSXyyv9DzoPQDp9267fEj4ZWvzuXhzO7c7VJLxg/yaOlzAZEEZhcDIGNxcCQQLgSSY3FwMiLi5FwMgYgDHMQ5Hk5mHEA98wzmvxTF1QNp1COIajrGDxAGjtW6qX6SV17aNFPjcZlLzH2nHzjqvqirrYanUjZ/8gc3itqk4TY+Lr6wpuMX8VR5I/nq/ZFth9jU6NSNWPecW9JNNNP9DoYbQTV0/wCuqA0di7oU6MlUqz41SOq0tTi/FLr7/I6Pi+ZVdtXiO2+YFq6o4pU9tXiO2+YFdvpRvwqq6Nwfusy/RlPhZ6FrtvGZ0qXS6k/Xoivw9FAWmx6uWrB+Oj90dNxDkYuzTWjWqZuU8a+bk2/NgdHxQqpU4bH5rryNlVwN7iE5zSVUy4oG3nGY1eKZKoBs5xnNdTMlID3zDMeOYlSA9cwPPMAPJowsbGUjIBqyRg0bbpkcMDSlFnjOmyxdIjggU1WlPoVGKwmJTzU4p35rNZPz8jr3h0YvDIDi3Rxb50/98T3wuHrpWaS18bnVvDIjsqA51UahkqUzoOyojsq8AKDgzIlQmdB2XyHZAOQxOya8pZo1Er20cbmC2di1ylTf+ZHZdlQ7KBx3ZcZ+Gm/Sb+qMo0MZ+7h/qI7Ds5PZwOc2Xha8W5VFFX0STvYt4qRvKgOCBrJMzRsKkOEB5IyR6cMnIBgjJMzUBlAhEmSiSkBgDPKAPVoixnYWA87E5TOwsB5uIymdhYDDKMhnYWA88gyHpYWA88hGU9bCwHnkHDPSwsB5ZBkPWwsB58MZD0sLAeeQZD0sLAeeQZD1sLAeeUZT0sLAeeUlozsLAYWCRmLAY2BlYgCQAAQAABAAGAADAAAAAAAADAABg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0900" name="AutoShape 4" descr="data:image/jpeg;base64,/9j/4AAQSkZJRgABAQAAAQABAAD/2wCEAAkGBhASEBAPDxAQDxAQEA8RDhUPDw8QEBEUFBAVFBQQFRQXGyYeGBkkGRYUHy8gIycqLSwsFR4xNTAqNSYrLCkBCQoKDgwOGg8PGiofHxwpKSksKiwpKSwsKSkpLCksKSkpKSkpLCkpKSkpKSwsKSkpKSwpKSkpLCkpKSwsLCksKf/AABEIAOEA4QMBIgACEQEDEQH/xAAcAAEAAgMBAQEAAAAAAAAAAAAAAQUCBAYDBwj/xAA+EAACAQIDBQYDBQUIAwAAAAAAAQIDEQQSIQUGEzFBFCJRYXGBQpHBBzJSobEjU2LR8ENygpKTouHxFTPC/8QAGQEBAQEBAQEAAAAAAAAAAAAAAAMEAgUB/8QAIhEBAQEAAgICAgMBAAAAAAAAAAECAxEhMRJBE2EUIjIE/9oADAMBAAIRAxEAPwD7iAAAAAAAAAAAAAAAAAAABFwJAAAAAAAAAAAAAAAAAAAAAAAAAAAAAACGBINfF4uFOLnUkoRXNt2/7OH21v8ATk8uG7kE/vyScpeifJE98mce3WcXXp9APLEYiMIuc5KMUrtydkj5vHf3FxdnKE/71NX/ACKnaO9VTGSeaacacsrhC6gpWvfzZO8868Kfhvfl9ChvxhXKUU5tJ/eyaPzXU3KW82Fl/apf3k4/qfKcNWyyT6cmW6imvUz/AMnUW/Bmvp+HxEZrNCSmvGLTR6nDbqbT4dXhSfcq8vBT6P3WnyO4Rr4+T5ztm3j43pIAKuAAAACAJBAAkAAAAAAAAAAAAAAAAotv710sN3Pv1bXUE+Xg5Poi9Pnn2iYTLWp1elSGVvzg/wCTJcurnPcd4kt8qLae2a2IlmrSuvhitIR9EV1QipiIrKpSSzPLG75vwXmRJnn+/LZPCp2/Vy087byLSdr3t4q3Vc/Y9dlZ3lleMKcYuMYQStN/vG/C97WMNrYinGElUklmTSv1NLdHFuadC6k4WcGr/c878rfUpP8ALi3+zpHIyliJWTVZ01bhybccsbyvTqO/hLuvyfkbdHCpc+8+t1oVO29gVZrNQny5027X9H19GSllvSll6dBhMSqkIzi1frlaeWS56rTn9D6LsDanGoxk/vx7tT1XX3PzpTxuIpScIyqU5tpOK0bfJadX0Ptf2c7CxdGlKtjKkuJWSy03b9nFapysvveXQ08OLnXj0z8upZ+3aAgk2s4QSAAAAiwJAAgkgBYkAAAAAAAAAAAQ2BJQ737KdfCzUVepT/aU/Nx5x943Rr7e30hh6sqEafEqRUW7yUYrMjkto/aBjG+7w6cfCMbv/M7mffLnzKrnGvbg6ueTnSeepWjVjUwzjC8rOzSS6JJOLu1zLbE4PFZE4wgqj5pzVo+mmpbYTadOV9FCT1fJXfquZtSkjFd/pqmHzPE7Fqym89TPWteVKayVLW+G97+qujpN3MLGjlhFKOdyVSU1apUqWuqcF+GJd4uF1dJXtpoaezcPFN1HrOTdufdXWK8Lu70+h3d/KOZjqrQypVDwlVS5uyXO+iNKhtelOTUJqTT6P9PEh0ss8Ti+A44uEKU6lFrLxYKWjeV2lzjz5rVWO+3d3ohic0HCdKtT/wDZGSvH1jNaNfmcxsPd2OJg5YiN6ElbK/7RePkvM7WhGMIqEEoxSSSjy05G/gzqTz6Y+W5tb+dBTRp8UjjGpBv3BpwxJtQmmroDIAAAAAAAAAAAAAAAAAACJA09p7WpUI56s0vBLWUvRHy3r2e3yHe3EN4/Eyvqqriv8KUSqq4jNb8/Aw2tj3WxuKqUoTlCVVaNLu3cs0tPY1sVhas3TjThUb4kG3FStZN3u+VrHn6k77bJ6bSNihtGcOuZeDIwexsQ83EUId55bO7y9LpaXN6Gw4r70pS9LJHGrHeZVVtLei14whZ9XJ6eyR5bG25elUnVkllqSvolzs0kja2vu3GcXw0oT11u7S8mcLiYTg5QleLT7yeln4neM51OnGrZVvtfeGdVuEXlh+G+rXiz03R2M8Vi6VK7UE89VrRqEdWl66L3ObUWuVrvnJ/eR9M+yPDKMcRWesr06Sbtflmf/wAmnGJENatfVqVRRSjFWSSSS5JJaInjld2gh4g0JLLtBDrlb2glYgCx7QbOBxfet0lp7lK64hibNPzX6gdeCESAAIYAkAAAAAAAAAAAAK3bu2qeGoyrVGkop2V+b/rU+aY7aE68nVnLM5JNc0knqkl0Vjo/tRw0pU8K4pNqrOPevkTdNtTkutnG9vE5KV1G18zy2u7Jt9WzD/0avfTVwzx2q5Wg5OHOU3Jt+Je7Ox8aitopL7y/kc5j5qCTk7a6+HRL82Y0qzi1KLs1yIXPcVmuq7HKYtLVLmuZV8XtNNKNWdCrHvJweja5XXxR8jQq4i0oYhUuBiOVeU5Rp0akVZNPM8z5JpqN1bqTmXVq8q0Sg2/sCFdX+7UX3ZeP8L8UbFfe+jFa3nO3eVO7hfylKz/Io8fvfUlfJCMF595/yKYxrvw5up9uar4SUJOE1aS/q/mj6D9m1bLQrQ68VP2cEvocHicVUqyvJub5Ky/Sx2e4+BrwjVnOlOFNqNnKLjmd+l9Wbsdsu+vp3XaCO0FYsST2guksuP5jtBW8cjtAFn2k9cFLPUhBfFNL89Sm7QdTuds5ybxEl3VeNPzfWX0+YHWEgARckEASAAAAAAAAAAABEmB8k2/vFKpjK0ZSfCjUcKavpHJ3eXm0zXqpHPTqNyk3zcpN+7uywwGN+CX+F/Rnl7nntuxep009uYdzjZc00/WzvZ/IrMDVdnmvfPPR8495tIuNuYqVJKSpOpDXitNLhrTXz/4KbaUKkGq8GqlFxWaMVdpfvE/i9CmPMc68V64nFOMW4txfK6bT+ZU1a7esm2/N3Og2Lu3Wx8kqXcpRd6lWSbjHTkl8UvI7/Yf2f4PC2nJOvVXx1VFpPxjDki2OPtLW/p893f3FxeLtLLwKL/tKqtmX8Meb/Q+k7E+zzAYZKUqaxFTrOvaev8MPuot541LloadXHvxNGcyJXVraxFCkl3YQXpGK/RFXWq810Iq43zNOdW505V+OVndcjS7SbuMVzqth7j4WeHpVKsJuc45n+0kubdrJeVgOI7V5jtHT/s+ir7P8D+Cp/qzLLAbuYWjrSowi/FrNL5sDj93t0qlVqpXTp0uaT0nPyt8K8+fgd9RpKKUYpKKVopckvAzsSAAAEBEgAQSRYASRYkAAAAAAAAD5fszcehF13inOUp1amRRnlVOKm0mvNrXXxRp7X3Bqrv4OSrRtfJOUYVF6Pk/mjpNp1nGrOL5qcvzbf6Gt/wCTceTJ3jzXXzrlKOGxMYuNfDV45VzdKck1ytonc193dxZ12lNV6WFi25OadCMru+SnTXefu7I7eG15eL+Z6Vdt6as4zwZld3ltjcoUaOGpRo0IRp04K0YxXLzfi/M1K2Pv1KTG7a15+xWVcbOXLRF0l3idpxXN/mV1XbF9Ips0qeEvq7v1N6jhEgPGNSrJ6qyNyErIONkeLkwNrB4V1asKa+KSXt1fyPp1OCSSWiSSXojmdzdj5Y9omu9NWp36R/F6s6hASAAAAuAAIAkAAAAAAAAAAAAAAAFLtzd2NfvwfDq2tf4ZeUv5nE7Q2JjKSlOdJ5I85RlGS9fG3sfULGMoJqzV09GnyYHx54prno/Mr9oVMXNZMFh6uIrS0jlg3CH8U5PRejZ9RxG4uDlPPlnHxjGbUflzXsXeGwcKcFTpxUIRVkoqyQHw/AYCvTXDxN+PFtVrtStLm1dfQuKGGNzFUM9erU/FVm/9x7wo2A8YUD0tYzbsa9WsBFWR77IwDr1oU+l7z8orn/L3K2eIPoG6ex+FSU5WdSqlJ21sukV9QL2EEkktEkkl4K3IyIRIAAAAAAIJAAAAAAAAAAAAAAAAAAAADXx9bLSqS8Iyt620Ngqd46tqWX8ckn6LUDj40SZHtI1a0wNbE1bXZTyrym9NEdtu5sCNaM6taOaElKEE+t9HP6I5na+xZ4StketOV3Sl+JeHqgMMFg9bvVnd7sY/ThS6aw+sTlMFZpFrhZOLTWjTugO3RJr4PEqcFJdefkzYAAAAAAAAAAAAAAAAAAi4uBJAuRcDIGIuBlci5r4jGRhz1fgiur7ZdnZKPg73YFlisbGHN69EubOb2tjnUa0slyV7/M8K+L6tmjWxiAirM8cHhJV60aUeus3+GK5v6e6NavjEdnutsnhUs81+0q2b8Yx+GH19wLmhQjCMYRVoxSSXkjU2zsmGIpOnPTrCS5wl0kjdzC4HzCjRnSqSpzVpQlaXh6ryLWlUMN6aeXFzfScYSXyyv9DzoPQDp9267fEj4ZWvzuXhzO7c7VJLxg/yaOlzAZEEZhcDIGNxcCQQLgSSY3FwMiLi5FwMgYgDHMQ5Hk5mHEA98wzmvxTF1QNp1COIajrGDxAGjtW6qX6SV17aNFPjcZlLzH2nHzjqvqirrYanUjZ/8gc3itqk4TY+Lr6wpuMX8VR5I/nq/ZFth9jU6NSNWPecW9JNNNP9DoYbQTV0/wCuqA0di7oU6MlUqz41SOq0tTi/FLr7/I6Pi+ZVdtXiO2+YFq6o4pU9tXiO2+YFdvpRvwqq6Nwfusy/RlPhZ6FrtvGZ0qXS6k/Xoivw9FAWmx6uWrB+Oj90dNxDkYuzTWjWqZuU8a+bk2/NgdHxQqpU4bH5rryNlVwN7iE5zSVUy4oG3nGY1eKZKoBs5xnNdTMlID3zDMeOYlSA9cwPPMAPJowsbGUjIBqyRg0bbpkcMDSlFnjOmyxdIjggU1WlPoVGKwmJTzU4p35rNZPz8jr3h0YvDIDi3Rxb50/98T3wuHrpWaS18bnVvDIjsqA51UahkqUzoOyojsq8AKDgzIlQmdB2XyHZAOQxOya8pZo1Er20cbmC2di1ylTf+ZHZdlQ7KBx3ZcZ+Gm/Sb+qMo0MZ+7h/qI7Ds5PZwOc2Xha8W5VFFX0STvYt4qRvKgOCBrJMzRsKkOEB5IyR6cMnIBgjJMzUBlAhEmSiSkBgDPKAPVoixnYWA87E5TOwsB5uIymdhYDDKMhnYWA88gyHpYWA88hGU9bCwHnkHDPSwsB5ZBkPWwsB58MZD0sLAeeQZD0sLAeeQZD1sLAeeUZT0sLAeeUlozsLAYWCRmLAY2BlYgCQAAQAABAAGAADAAAAAAAADAABg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0902" name="AutoShape 6" descr="data:image/jpeg;base64,/9j/4AAQSkZJRgABAQAAAQABAAD/2wCEAAkGBhASEBAPDxAQDxAQEA8RDhUPDw8QEBEUFBAVFBQQFRQXGyYeGBkkGRYUHy8gIycqLSwsFR4xNTAqNSYrLCkBCQoKDgwOGg8PGiofHxwpKSksKiwpKSwsKSkpLCksKSkpKSkpLCkpKSkpKSwsKSkpKSwpKSkpLCkpKSwsLCksKf/AABEIAOEA4QMBIgACEQEDEQH/xAAcAAEAAgMBAQEAAAAAAAAAAAAAAQUCBAYDBwj/xAA+EAACAQIDBQYDBQUIAwAAAAAAAQIDEQQSIQUGEzFBFCJRYXGBQpHBBzJSobEjU2LR8ENygpKTouHxFTPC/8QAGQEBAQEBAQEAAAAAAAAAAAAAAAMEAgUB/8QAIhEBAQEAAgICAgMBAAAAAAAAAAECAxEhMRJBE2EUIjIE/9oADAMBAAIRAxEAPwD7iAAAAAAAAAAAAAAAAAAABFwJAAAAAAAAAAAAAAAAAAAAAAAAAAAAAACGBINfF4uFOLnUkoRXNt2/7OH21v8ATk8uG7kE/vyScpeifJE98mce3WcXXp9APLEYiMIuc5KMUrtydkj5vHf3FxdnKE/71NX/ACKnaO9VTGSeaacacsrhC6gpWvfzZO8868Kfhvfl9ChvxhXKUU5tJ/eyaPzXU3KW82Fl/apf3k4/qfKcNWyyT6cmW6imvUz/AMnUW/Bmvp+HxEZrNCSmvGLTR6nDbqbT4dXhSfcq8vBT6P3WnyO4Rr4+T5ztm3j43pIAKuAAAACAJBAAkAAAAAAAAAAAAAAAAotv710sN3Pv1bXUE+Xg5Poi9Pnn2iYTLWp1elSGVvzg/wCTJcurnPcd4kt8qLae2a2IlmrSuvhitIR9EV1QipiIrKpSSzPLG75vwXmRJnn+/LZPCp2/Vy087byLSdr3t4q3Vc/Y9dlZ3lleMKcYuMYQStN/vG/C97WMNrYinGElUklmTSv1NLdHFuadC6k4WcGr/c878rfUpP8ALi3+zpHIyliJWTVZ01bhybccsbyvTqO/hLuvyfkbdHCpc+8+t1oVO29gVZrNQny5027X9H19GSllvSll6dBhMSqkIzi1frlaeWS56rTn9D6LsDanGoxk/vx7tT1XX3PzpTxuIpScIyqU5tpOK0bfJadX0Ptf2c7CxdGlKtjKkuJWSy03b9nFapysvveXQ08OLnXj0z8upZ+3aAgk2s4QSAAAAiwJAAgkgBYkAAAAAAAAAAAQ2BJQ737KdfCzUVepT/aU/Nx5x943Rr7e30hh6sqEafEqRUW7yUYrMjkto/aBjG+7w6cfCMbv/M7mffLnzKrnGvbg6ueTnSeepWjVjUwzjC8rOzSS6JJOLu1zLbE4PFZE4wgqj5pzVo+mmpbYTadOV9FCT1fJXfquZtSkjFd/pqmHzPE7Fqym89TPWteVKayVLW+G97+qujpN3MLGjlhFKOdyVSU1apUqWuqcF+GJd4uF1dJXtpoaezcPFN1HrOTdufdXWK8Lu70+h3d/KOZjqrQypVDwlVS5uyXO+iNKhtelOTUJqTT6P9PEh0ss8Ti+A44uEKU6lFrLxYKWjeV2lzjz5rVWO+3d3ohic0HCdKtT/wDZGSvH1jNaNfmcxsPd2OJg5YiN6ElbK/7RePkvM7WhGMIqEEoxSSSjy05G/gzqTz6Y+W5tb+dBTRp8UjjGpBv3BpwxJtQmmroDIAAAAAAAAAAAAAAAAAACJA09p7WpUI56s0vBLWUvRHy3r2e3yHe3EN4/Eyvqqriv8KUSqq4jNb8/Aw2tj3WxuKqUoTlCVVaNLu3cs0tPY1sVhas3TjThUb4kG3FStZN3u+VrHn6k77bJ6bSNihtGcOuZeDIwexsQ83EUId55bO7y9LpaXN6Gw4r70pS9LJHGrHeZVVtLei14whZ9XJ6eyR5bG25elUnVkllqSvolzs0kja2vu3GcXw0oT11u7S8mcLiYTg5QleLT7yeln4neM51OnGrZVvtfeGdVuEXlh+G+rXiz03R2M8Vi6VK7UE89VrRqEdWl66L3ObUWuVrvnJ/eR9M+yPDKMcRWesr06Sbtflmf/wAmnGJENatfVqVRRSjFWSSSS5JJaInjld2gh4g0JLLtBDrlb2glYgCx7QbOBxfet0lp7lK64hibNPzX6gdeCESAAIYAkAAAAAAAAAAAAK3bu2qeGoyrVGkop2V+b/rU+aY7aE68nVnLM5JNc0knqkl0Vjo/tRw0pU8K4pNqrOPevkTdNtTkutnG9vE5KV1G18zy2u7Jt9WzD/0avfTVwzx2q5Wg5OHOU3Jt+Je7Ox8aitopL7y/kc5j5qCTk7a6+HRL82Y0qzi1KLs1yIXPcVmuq7HKYtLVLmuZV8XtNNKNWdCrHvJweja5XXxR8jQq4i0oYhUuBiOVeU5Rp0akVZNPM8z5JpqN1bqTmXVq8q0Sg2/sCFdX+7UX3ZeP8L8UbFfe+jFa3nO3eVO7hfylKz/Io8fvfUlfJCMF595/yKYxrvw5up9uar4SUJOE1aS/q/mj6D9m1bLQrQ68VP2cEvocHicVUqyvJub5Ky/Sx2e4+BrwjVnOlOFNqNnKLjmd+l9Wbsdsu+vp3XaCO0FYsST2guksuP5jtBW8cjtAFn2k9cFLPUhBfFNL89Sm7QdTuds5ybxEl3VeNPzfWX0+YHWEgARckEASAAAAAAAAAAABEmB8k2/vFKpjK0ZSfCjUcKavpHJ3eXm0zXqpHPTqNyk3zcpN+7uywwGN+CX+F/Rnl7nntuxep009uYdzjZc00/WzvZ/IrMDVdnmvfPPR8495tIuNuYqVJKSpOpDXitNLhrTXz/4KbaUKkGq8GqlFxWaMVdpfvE/i9CmPMc68V64nFOMW4txfK6bT+ZU1a7esm2/N3Og2Lu3Wx8kqXcpRd6lWSbjHTkl8UvI7/Yf2f4PC2nJOvVXx1VFpPxjDki2OPtLW/p893f3FxeLtLLwKL/tKqtmX8Meb/Q+k7E+zzAYZKUqaxFTrOvaev8MPuot541LloadXHvxNGcyJXVraxFCkl3YQXpGK/RFXWq810Iq43zNOdW505V+OVndcjS7SbuMVzqth7j4WeHpVKsJuc45n+0kubdrJeVgOI7V5jtHT/s+ir7P8D+Cp/qzLLAbuYWjrSowi/FrNL5sDj93t0qlVqpXTp0uaT0nPyt8K8+fgd9RpKKUYpKKVopckvAzsSAAAEBEgAQSRYASRYkAAAAAAAAD5fszcehF13inOUp1amRRnlVOKm0mvNrXXxRp7X3Bqrv4OSrRtfJOUYVF6Pk/mjpNp1nGrOL5qcvzbf6Gt/wCTceTJ3jzXXzrlKOGxMYuNfDV45VzdKck1ytonc193dxZ12lNV6WFi25OadCMru+SnTXefu7I7eG15eL+Z6Vdt6as4zwZld3ltjcoUaOGpRo0IRp04K0YxXLzfi/M1K2Pv1KTG7a15+xWVcbOXLRF0l3idpxXN/mV1XbF9Ips0qeEvq7v1N6jhEgPGNSrJ6qyNyErIONkeLkwNrB4V1asKa+KSXt1fyPp1OCSSWiSSXojmdzdj5Y9omu9NWp36R/F6s6hASAAAAuAAIAkAAAAAAAAAAAAAAAFLtzd2NfvwfDq2tf4ZeUv5nE7Q2JjKSlOdJ5I85RlGS9fG3sfULGMoJqzV09GnyYHx54prno/Mr9oVMXNZMFh6uIrS0jlg3CH8U5PRejZ9RxG4uDlPPlnHxjGbUflzXsXeGwcKcFTpxUIRVkoqyQHw/AYCvTXDxN+PFtVrtStLm1dfQuKGGNzFUM9erU/FVm/9x7wo2A8YUD0tYzbsa9WsBFWR77IwDr1oU+l7z8orn/L3K2eIPoG6ex+FSU5WdSqlJ21sukV9QL2EEkktEkkl4K3IyIRIAAAAAAIJAAAAAAAAAAAAAAAAAAAADXx9bLSqS8Iyt620Ngqd46tqWX8ckn6LUDj40SZHtI1a0wNbE1bXZTyrym9NEdtu5sCNaM6taOaElKEE+t9HP6I5na+xZ4StketOV3Sl+JeHqgMMFg9bvVnd7sY/ThS6aw+sTlMFZpFrhZOLTWjTugO3RJr4PEqcFJdefkzYAAAAAAAAAAAAAAAAAAi4uBJAuRcDIGIuBlci5r4jGRhz1fgiur7ZdnZKPg73YFlisbGHN69EubOb2tjnUa0slyV7/M8K+L6tmjWxiAirM8cHhJV60aUeus3+GK5v6e6NavjEdnutsnhUs81+0q2b8Yx+GH19wLmhQjCMYRVoxSSXkjU2zsmGIpOnPTrCS5wl0kjdzC4HzCjRnSqSpzVpQlaXh6ryLWlUMN6aeXFzfScYSXyyv9DzoPQDp9267fEj4ZWvzuXhzO7c7VJLxg/yaOlzAZEEZhcDIGNxcCQQLgSSY3FwMiLi5FwMgYgDHMQ5Hk5mHEA98wzmvxTF1QNp1COIajrGDxAGjtW6qX6SV17aNFPjcZlLzH2nHzjqvqirrYanUjZ/8gc3itqk4TY+Lr6wpuMX8VR5I/nq/ZFth9jU6NSNWPecW9JNNNP9DoYbQTV0/wCuqA0di7oU6MlUqz41SOq0tTi/FLr7/I6Pi+ZVdtXiO2+YFq6o4pU9tXiO2+YFdvpRvwqq6Nwfusy/RlPhZ6FrtvGZ0qXS6k/Xoivw9FAWmx6uWrB+Oj90dNxDkYuzTWjWqZuU8a+bk2/NgdHxQqpU4bH5rryNlVwN7iE5zSVUy4oG3nGY1eKZKoBs5xnNdTMlID3zDMeOYlSA9cwPPMAPJowsbGUjIBqyRg0bbpkcMDSlFnjOmyxdIjggU1WlPoVGKwmJTzU4p35rNZPz8jr3h0YvDIDi3Rxb50/98T3wuHrpWaS18bnVvDIjsqA51UahkqUzoOyojsq8AKDgzIlQmdB2XyHZAOQxOya8pZo1Er20cbmC2di1ylTf+ZHZdlQ7KBx3ZcZ+Gm/Sb+qMo0MZ+7h/qI7Ds5PZwOc2Xha8W5VFFX0STvYt4qRvKgOCBrJMzRsKkOEB5IyR6cMnIBgjJMzUBlAhEmSiSkBgDPKAPVoixnYWA87E5TOwsB5uIymdhYDDKMhnYWA88gyHpYWA88hGU9bCwHnkHDPSwsB5ZBkPWwsB58MZD0sLAeeQZD0sLAeeQZD1sLAeeUZT0sLAeeUlozsLAYWCRmLAY2BlYgCQAAQAABAAGAADAAAAAAAADAABg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Picture 2" descr="http://t2.gstatic.com/images?q=tbn:ANd9GcSD8cpTsNiv-BmD0yjDdp04zBCYzgmb0BeQiwivHCM3KXZr7y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2901140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Costos y Gastos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39553" y="2376499"/>
          <a:ext cx="4752528" cy="20156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5324"/>
                <a:gridCol w="718361"/>
                <a:gridCol w="982391"/>
                <a:gridCol w="982391"/>
                <a:gridCol w="804061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Gastos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Cantidad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Precio Unitario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Total Mensual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Total Anual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Teléfono (minutos)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$15,00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$45,00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$540,00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Agua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200,00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0,54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108,00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1296,00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Luz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150,00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0,57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85,50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1026,00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Extintor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50,00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50,00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Internet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-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50,00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600,00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002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hlinkClick r:id="rId2" action="ppaction://hlinkfile"/>
                        </a:rPr>
                        <a:t>Total Gastos Administrativos</a:t>
                      </a:r>
                      <a:endParaRPr lang="es-EC" sz="11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$288,50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$3512,00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2946" name="AutoShape 2" descr="data:image/jpeg;base64,/9j/4AAQSkZJRgABAQAAAQABAAD/2wCEAAkGBhASEBAPDxAQDxAQEA8RDhUPDw8QEBEUFBAVFBQQFRQXGyYeGBkkGRYUHy8gIycqLSwsFR4xNTAqNSYrLCkBCQoKDgwOGg8PGiofHxwpKSksKiwpKSwsKSkpLCksKSkpKSkpLCkpKSkpKSwsKSkpKSwpKSkpLCkpKSwsLCksKf/AABEIAOEA4QMBIgACEQEDEQH/xAAcAAEAAgMBAQEAAAAAAAAAAAAAAQUCBAYDBwj/xAA+EAACAQIDBQYDBQUIAwAAAAAAAQIDEQQSIQUGEzFBFCJRYXGBQpHBBzJSobEjU2LR8ENygpKTouHxFTPC/8QAGQEBAQEBAQEAAAAAAAAAAAAAAAMEAgUB/8QAIhEBAQEAAgICAgMBAAAAAAAAAAECAxEhMRJBE2EUIjIE/9oADAMBAAIRAxEAPwD7iAAAAAAAAAAAAAAAAAAABFwJAAAAAAAAAAAAAAAAAAAAAAAAAAAAAACGBINfF4uFOLnUkoRXNt2/7OH21v8ATk8uG7kE/vyScpeifJE98mce3WcXXp9APLEYiMIuc5KMUrtydkj5vHf3FxdnKE/71NX/ACKnaO9VTGSeaacacsrhC6gpWvfzZO8868Kfhvfl9ChvxhXKUU5tJ/eyaPzXU3KW82Fl/apf3k4/qfKcNWyyT6cmW6imvUz/AMnUW/Bmvp+HxEZrNCSmvGLTR6nDbqbT4dXhSfcq8vBT6P3WnyO4Rr4+T5ztm3j43pIAKuAAAACAJBAAkAAAAAAAAAAAAAAAAotv710sN3Pv1bXUE+Xg5Poi9Pnn2iYTLWp1elSGVvzg/wCTJcurnPcd4kt8qLae2a2IlmrSuvhitIR9EV1QipiIrKpSSzPLG75vwXmRJnn+/LZPCp2/Vy087byLSdr3t4q3Vc/Y9dlZ3lleMKcYuMYQStN/vG/C97WMNrYinGElUklmTSv1NLdHFuadC6k4WcGr/c878rfUpP8ALi3+zpHIyliJWTVZ01bhybccsbyvTqO/hLuvyfkbdHCpc+8+t1oVO29gVZrNQny5027X9H19GSllvSll6dBhMSqkIzi1frlaeWS56rTn9D6LsDanGoxk/vx7tT1XX3PzpTxuIpScIyqU5tpOK0bfJadX0Ptf2c7CxdGlKtjKkuJWSy03b9nFapysvveXQ08OLnXj0z8upZ+3aAgk2s4QSAAAAiwJAAgkgBYkAAAAAAAAAAAQ2BJQ737KdfCzUVepT/aU/Nx5x943Rr7e30hh6sqEafEqRUW7yUYrMjkto/aBjG+7w6cfCMbv/M7mffLnzKrnGvbg6ueTnSeepWjVjUwzjC8rOzSS6JJOLu1zLbE4PFZE4wgqj5pzVo+mmpbYTadOV9FCT1fJXfquZtSkjFd/pqmHzPE7Fqym89TPWteVKayVLW+G97+qujpN3MLGjlhFKOdyVSU1apUqWuqcF+GJd4uF1dJXtpoaezcPFN1HrOTdufdXWK8Lu70+h3d/KOZjqrQypVDwlVS5uyXO+iNKhtelOTUJqTT6P9PEh0ss8Ti+A44uEKU6lFrLxYKWjeV2lzjz5rVWO+3d3ohic0HCdKtT/wDZGSvH1jNaNfmcxsPd2OJg5YiN6ElbK/7RePkvM7WhGMIqEEoxSSSjy05G/gzqTz6Y+W5tb+dBTRp8UjjGpBv3BpwxJtQmmroDIAAAAAAAAAAAAAAAAAACJA09p7WpUI56s0vBLWUvRHy3r2e3yHe3EN4/Eyvqqriv8KUSqq4jNb8/Aw2tj3WxuKqUoTlCVVaNLu3cs0tPY1sVhas3TjThUb4kG3FStZN3u+VrHn6k77bJ6bSNihtGcOuZeDIwexsQ83EUId55bO7y9LpaXN6Gw4r70pS9LJHGrHeZVVtLei14whZ9XJ6eyR5bG25elUnVkllqSvolzs0kja2vu3GcXw0oT11u7S8mcLiYTg5QleLT7yeln4neM51OnGrZVvtfeGdVuEXlh+G+rXiz03R2M8Vi6VK7UE89VrRqEdWl66L3ObUWuVrvnJ/eR9M+yPDKMcRWesr06Sbtflmf/wAmnGJENatfVqVRRSjFWSSSS5JJaInjld2gh4g0JLLtBDrlb2glYgCx7QbOBxfet0lp7lK64hibNPzX6gdeCESAAIYAkAAAAAAAAAAAAK3bu2qeGoyrVGkop2V+b/rU+aY7aE68nVnLM5JNc0knqkl0Vjo/tRw0pU8K4pNqrOPevkTdNtTkutnG9vE5KV1G18zy2u7Jt9WzD/0avfTVwzx2q5Wg5OHOU3Jt+Je7Ox8aitopL7y/kc5j5qCTk7a6+HRL82Y0qzi1KLs1yIXPcVmuq7HKYtLVLmuZV8XtNNKNWdCrHvJweja5XXxR8jQq4i0oYhUuBiOVeU5Rp0akVZNPM8z5JpqN1bqTmXVq8q0Sg2/sCFdX+7UX3ZeP8L8UbFfe+jFa3nO3eVO7hfylKz/Io8fvfUlfJCMF595/yKYxrvw5up9uar4SUJOE1aS/q/mj6D9m1bLQrQ68VP2cEvocHicVUqyvJub5Ky/Sx2e4+BrwjVnOlOFNqNnKLjmd+l9Wbsdsu+vp3XaCO0FYsST2guksuP5jtBW8cjtAFn2k9cFLPUhBfFNL89Sm7QdTuds5ybxEl3VeNPzfWX0+YHWEgARckEASAAAAAAAAAAABEmB8k2/vFKpjK0ZSfCjUcKavpHJ3eXm0zXqpHPTqNyk3zcpN+7uywwGN+CX+F/Rnl7nntuxep009uYdzjZc00/WzvZ/IrMDVdnmvfPPR8495tIuNuYqVJKSpOpDXitNLhrTXz/4KbaUKkGq8GqlFxWaMVdpfvE/i9CmPMc68V64nFOMW4txfK6bT+ZU1a7esm2/N3Og2Lu3Wx8kqXcpRd6lWSbjHTkl8UvI7/Yf2f4PC2nJOvVXx1VFpPxjDki2OPtLW/p893f3FxeLtLLwKL/tKqtmX8Meb/Q+k7E+zzAYZKUqaxFTrOvaev8MPuot541LloadXHvxNGcyJXVraxFCkl3YQXpGK/RFXWq810Iq43zNOdW505V+OVndcjS7SbuMVzqth7j4WeHpVKsJuc45n+0kubdrJeVgOI7V5jtHT/s+ir7P8D+Cp/qzLLAbuYWjrSowi/FrNL5sDj93t0qlVqpXTp0uaT0nPyt8K8+fgd9RpKKUYpKKVopckvAzsSAAAEBEgAQSRYASRYkAAAAAAAAD5fszcehF13inOUp1amRRnlVOKm0mvNrXXxRp7X3Bqrv4OSrRtfJOUYVF6Pk/mjpNp1nGrOL5qcvzbf6Gt/wCTceTJ3jzXXzrlKOGxMYuNfDV45VzdKck1ytonc193dxZ12lNV6WFi25OadCMru+SnTXefu7I7eG15eL+Z6Vdt6as4zwZld3ltjcoUaOGpRo0IRp04K0YxXLzfi/M1K2Pv1KTG7a15+xWVcbOXLRF0l3idpxXN/mV1XbF9Ips0qeEvq7v1N6jhEgPGNSrJ6qyNyErIONkeLkwNrB4V1asKa+KSXt1fyPp1OCSSWiSSXojmdzdj5Y9omu9NWp36R/F6s6hASAAAAuAAIAkAAAAAAAAAAAAAAAFLtzd2NfvwfDq2tf4ZeUv5nE7Q2JjKSlOdJ5I85RlGS9fG3sfULGMoJqzV09GnyYHx54prno/Mr9oVMXNZMFh6uIrS0jlg3CH8U5PRejZ9RxG4uDlPPlnHxjGbUflzXsXeGwcKcFTpxUIRVkoqyQHw/AYCvTXDxN+PFtVrtStLm1dfQuKGGNzFUM9erU/FVm/9x7wo2A8YUD0tYzbsa9WsBFWR77IwDr1oU+l7z8orn/L3K2eIPoG6ex+FSU5WdSqlJ21sukV9QL2EEkktEkkl4K3IyIRIAAAAAAIJAAAAAAAAAAAAAAAAAAAADXx9bLSqS8Iyt620Ngqd46tqWX8ckn6LUDj40SZHtI1a0wNbE1bXZTyrym9NEdtu5sCNaM6taOaElKEE+t9HP6I5na+xZ4StketOV3Sl+JeHqgMMFg9bvVnd7sY/ThS6aw+sTlMFZpFrhZOLTWjTugO3RJr4PEqcFJdefkzYAAAAAAAAAAAAAAAAAAi4uBJAuRcDIGIuBlci5r4jGRhz1fgiur7ZdnZKPg73YFlisbGHN69EubOb2tjnUa0slyV7/M8K+L6tmjWxiAirM8cHhJV60aUeus3+GK5v6e6NavjEdnutsnhUs81+0q2b8Yx+GH19wLmhQjCMYRVoxSSXkjU2zsmGIpOnPTrCS5wl0kjdzC4HzCjRnSqSpzVpQlaXh6ryLWlUMN6aeXFzfScYSXyyv9DzoPQDp9267fEj4ZWvzuXhzO7c7VJLxg/yaOlzAZEEZhcDIGNxcCQQLgSSY3FwMiLi5FwMgYgDHMQ5Hk5mHEA98wzmvxTF1QNp1COIajrGDxAGjtW6qX6SV17aNFPjcZlLzH2nHzjqvqirrYanUjZ/8gc3itqk4TY+Lr6wpuMX8VR5I/nq/ZFth9jU6NSNWPecW9JNNNP9DoYbQTV0/wCuqA0di7oU6MlUqz41SOq0tTi/FLr7/I6Pi+ZVdtXiO2+YFq6o4pU9tXiO2+YFdvpRvwqq6Nwfusy/RlPhZ6FrtvGZ0qXS6k/Xoivw9FAWmx6uWrB+Oj90dNxDkYuzTWjWqZuU8a+bk2/NgdHxQqpU4bH5rryNlVwN7iE5zSVUy4oG3nGY1eKZKoBs5xnNdTMlID3zDMeOYlSA9cwPPMAPJowsbGUjIBqyRg0bbpkcMDSlFnjOmyxdIjggU1WlPoVGKwmJTzU4p35rNZPz8jr3h0YvDIDi3Rxb50/98T3wuHrpWaS18bnVvDIjsqA51UahkqUzoOyojsq8AKDgzIlQmdB2XyHZAOQxOya8pZo1Er20cbmC2di1ylTf+ZHZdlQ7KBx3ZcZ+Gm/Sb+qMo0MZ+7h/qI7Ds5PZwOc2Xha8W5VFFX0STvYt4qRvKgOCBrJMzRsKkOEB5IyR6cMnIBgjJMzUBlAhEmSiSkBgDPKAPVoixnYWA87E5TOwsB5uIymdhYDDKMhnYWA88gyHpYWA88hGU9bCwHnkHDPSwsB5ZBkPWwsB58MZD0sLAeeQZD0sLAeeQZD1sLAeeUZT0sLAeeUlozsLAYWCRmLAY2BlYgCQAAQAABAAGAADAAAAAAAADAABg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2948" name="Picture 4" descr="http://t0.gstatic.com/images?q=tbn:ANd9GcTQz60fHyQ1yPUT4WllN9ihShw_f925K4R06CeDDdG53E7gkv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1704975" cy="164782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403648" y="1988840"/>
            <a:ext cx="311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Otros Gastos Administrativos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436096" y="2996952"/>
          <a:ext cx="3491880" cy="28930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34384"/>
                <a:gridCol w="1457496"/>
              </a:tblGrid>
              <a:tr h="2268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sng" strike="noStrike" dirty="0"/>
                        <a:t>Otros Gastos </a:t>
                      </a:r>
                      <a:endParaRPr lang="es-EC" sz="1100" b="1" i="1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815">
                <a:tc>
                  <a:txBody>
                    <a:bodyPr/>
                    <a:lstStyle/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63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/>
                        <a:t>Gastos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Costo total Anual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u="none" strike="noStrike" dirty="0"/>
                        <a:t>Arcos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$               64,00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Aros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  </a:t>
                      </a:r>
                      <a:r>
                        <a:rPr lang="es-EC" sz="1200" u="none" strike="noStrike" dirty="0"/>
                        <a:t>28,00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u="none" strike="noStrike" dirty="0"/>
                        <a:t>Net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  </a:t>
                      </a:r>
                      <a:r>
                        <a:rPr lang="es-EC" sz="1200" u="none" strike="noStrike" dirty="0"/>
                        <a:t>30,00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u="none" strike="noStrike" dirty="0"/>
                        <a:t>Balones de </a:t>
                      </a:r>
                      <a:r>
                        <a:rPr lang="es-EC" sz="1200" u="none" strike="noStrike" dirty="0" smtClean="0"/>
                        <a:t>vóley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</a:t>
                      </a:r>
                      <a:r>
                        <a:rPr lang="es-EC" sz="1200" u="none" strike="noStrike" dirty="0"/>
                        <a:t>198,00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u="none" strike="noStrike" dirty="0"/>
                        <a:t>Balones de Futbol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</a:t>
                      </a:r>
                      <a:r>
                        <a:rPr lang="es-EC" sz="1200" u="none" strike="noStrike" dirty="0"/>
                        <a:t>198,00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u="none" strike="noStrike"/>
                        <a:t>Mallas  para los arcos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</a:t>
                      </a:r>
                      <a:r>
                        <a:rPr lang="es-EC" sz="1200" u="none" strike="noStrike" dirty="0" smtClean="0"/>
                        <a:t>             </a:t>
                      </a:r>
                      <a:r>
                        <a:rPr lang="es-EC" sz="1200" u="none" strike="noStrike" dirty="0"/>
                        <a:t>104,00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276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/>
                        <a:t>Total otros Gastos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/>
                        <a:t> $             622,00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5194920" cy="63668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Estado de Resultados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267744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 smtClean="0"/>
              <a:t>Club Recreacional “Daulis” S.A</a:t>
            </a:r>
          </a:p>
          <a:p>
            <a:pPr algn="ctr"/>
            <a:r>
              <a:rPr lang="es-EC" dirty="0" smtClean="0"/>
              <a:t>Balance de Resultado Integral</a:t>
            </a:r>
          </a:p>
          <a:p>
            <a:pPr algn="ctr"/>
            <a:r>
              <a:rPr lang="es-EC" dirty="0" smtClean="0"/>
              <a:t>Del 1 de Enero al 31 de Diciembre del 2017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552" y="1916832"/>
          <a:ext cx="8064897" cy="43204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8131"/>
                <a:gridCol w="838415"/>
                <a:gridCol w="1109286"/>
                <a:gridCol w="1109286"/>
                <a:gridCol w="1109286"/>
                <a:gridCol w="1109286"/>
                <a:gridCol w="1151207"/>
              </a:tblGrid>
              <a:tr h="212832"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11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DETALLE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2013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2014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2015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2016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2017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Ingresos por servicio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$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279.557,17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$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330.886,36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$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400.175,85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$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465.735,56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$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523.809,80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Gastos Administrativos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(61.502,80)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(64.910,99)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(68.489,58)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(72.247,11)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(76.192,51)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Otros Gastos Administrativos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(3.512,00)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(3.687,60)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(3.871,98)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(4.065,58)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(4.268,86)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Utiles de Oficina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(377,36)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(396,23)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(416,04)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(436,84)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(458,68)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Gasto de Publicidad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(50.577,96)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(53.106,86)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(55.762,20)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(58.550,31)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(61.477,83)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Gastos de Constitución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(9.272,13)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Depreciación Anual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(38.217,49)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(38.217,49)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(38.217,49)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(38.217,49)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(38.217,49)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Gasto de Mantenimiento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(31.794,00)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(33.383,70)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(35.052,89)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(36.805,53)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(38.645,81)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Suministro de Limpieza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(229,08)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(240,53)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(252,56)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(265,19)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(278,45)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Otros Gastos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(622,00)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(653,10)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(685,76)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(720,04)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(756,04)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Gastos de Interes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(29.549,90)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(25.079,49)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(19.983,22)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(14.173,47)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(7.550,35)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Gastos en Servicios Basicos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(32.020,80)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(33.621,84)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(35.302,93)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(37.068,08)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(38.921,48)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UAII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21.881,65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77.588,53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142.141,21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203.185,92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257.042,30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15% Participacion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(3.282,25)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(11.638,28)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(21.321,18)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(30.477,89)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(38.556,35)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Utilidad Antes impuestos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18.599,40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65.950,25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120.820,03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172.708,03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218.485,96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2234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Impuesto a la renta  22%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(4.091,87)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(14.509,06)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(26.580,41)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(37.995,77)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(48.066,91)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  <a:tr h="2341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Utilidad Neta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$       14.507,53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EC" sz="1200" u="none" strike="noStrike" dirty="0" smtClean="0">
                          <a:latin typeface="Aharoni" pitchFamily="2" charset="-79"/>
                          <a:cs typeface="Aharoni" pitchFamily="2" charset="-79"/>
                        </a:rPr>
                        <a:t>$       </a:t>
                      </a:r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51.441,20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$       94.239,62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latin typeface="Aharoni" pitchFamily="2" charset="-79"/>
                          <a:cs typeface="Aharoni" pitchFamily="2" charset="-79"/>
                        </a:rPr>
                        <a:t> $     134.712,27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latin typeface="Aharoni" pitchFamily="2" charset="-79"/>
                          <a:cs typeface="Aharoni" pitchFamily="2" charset="-79"/>
                        </a:rPr>
                        <a:t> $      170.419,05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Flujo de caja del Inversionista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95537" y="1628800"/>
          <a:ext cx="8496942" cy="4824539"/>
        </p:xfrm>
        <a:graphic>
          <a:graphicData uri="http://schemas.openxmlformats.org/drawingml/2006/table">
            <a:tbl>
              <a:tblPr/>
              <a:tblGrid>
                <a:gridCol w="1053985"/>
                <a:gridCol w="1040973"/>
                <a:gridCol w="1040973"/>
                <a:gridCol w="1040973"/>
                <a:gridCol w="1040973"/>
                <a:gridCol w="1040973"/>
                <a:gridCol w="1119046"/>
                <a:gridCol w="1119046"/>
              </a:tblGrid>
              <a:tr h="13246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Club Recreacional "Daulis"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43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del Efectivo del Inversionista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43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 31 de Diciembre del 2013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438"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3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Incremento Anual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38"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DETALLE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Ingresos por servicio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279.557,17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330.886,36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400.175,85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465.735,56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523.809,80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Administrativos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(61.502,80)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(64.910,99)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(68.489,58)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(72.247,11)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(76.192,51)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Gastos Administrativos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(3.512,00)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(3.687,60)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(3.871,98)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(4.065,58)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(4.268,86)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Utiles de Oficina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(377,36)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(396,23)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(416,04)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(436,84)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(458,68)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 de Publicidad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(50.577,96)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(53.106,86)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(55.762,20)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(58.550,31)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(61.477,83)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Constitución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(9.272,13)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Anual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 de Mantenimiento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(31.794,00)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(33.383,70)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(35.052,89)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(36.805,53)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(38.645,81)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Suministro de Limpieza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(229,08)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(240,53)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(252,56)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(265,19)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(278,45)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Gastos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(622,00)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(653,10)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(685,76)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(720,04)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(756,04)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en Servicios Basicos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(32.020,80)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(33.621,84)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(35.302,93)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(37.068,08)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(38.921,48)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UAII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51.431,55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102.668,02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162.124,43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217.359,39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264.592,65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 Participacion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(7.714,73)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(15.400,20)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(24.318,66)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(32.603,91)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(39.688,90)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impuestos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43.716,82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87.267,82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137.805,76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184.755,48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224.903,75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 a la renta  22%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(9.617,70)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(19.198,92)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(30.317,27)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(40.646,21)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(49.478,83)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Neta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34.099,12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68.068,90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107.488,49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144.109,28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175.424,93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Depreciacion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Inversión Inicial en Activos Fijos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(513.426,18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Inversion Compra de Activos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(5.594,90)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(14.250,63)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de Desecho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370.914,29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FNE TOTAL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(527.676,81)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72.316,60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106.286,38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140.111,08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182.326,76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584.556,71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9"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TMAR=ke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13,54%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409"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20,64%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409"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/>
                          <a:hlinkClick r:id="rId2" action="ppaction://hlinkfile"/>
                        </a:rPr>
                        <a:t>VAN</a:t>
                      </a:r>
                      <a:endParaRPr lang="es-EC" sz="700" b="0" i="0" u="none" strike="noStrike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133.688,74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38"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6707088" cy="78069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Flujo de Caja del Proyecto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127197"/>
          <a:ext cx="8064895" cy="5470155"/>
        </p:xfrm>
        <a:graphic>
          <a:graphicData uri="http://schemas.openxmlformats.org/drawingml/2006/table">
            <a:tbl>
              <a:tblPr/>
              <a:tblGrid>
                <a:gridCol w="840601"/>
                <a:gridCol w="1023340"/>
                <a:gridCol w="1084254"/>
                <a:gridCol w="1023340"/>
                <a:gridCol w="1023340"/>
                <a:gridCol w="1023340"/>
                <a:gridCol w="1023340"/>
                <a:gridCol w="1023340"/>
              </a:tblGrid>
              <a:tr h="120921"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92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Club Recreacional "Daulis"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728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del Efectivo del Proyecto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728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 31 de Diciembre del 2013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7285"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85">
                <a:tc gridSpan="2"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8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Crecimiento de costos con relacion a los ingresos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5,000%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85"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7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DETALLE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Ingresos por servicio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279.557,17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330.886,36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400.175,85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465.735,56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523.809,80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Administrativos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(61.502,80)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(64.910,99)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(68.489,58)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(72.247,11)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(76.192,51)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8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Otros Gastos Administrativos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(3.512,00)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(3.687,60)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(3.871,98)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(4.065,58)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(4.268,86)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Utiles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Oficina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(377,36)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(396,23)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(416,04)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(436,84)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(458,68)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 de Publicidad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(50.577,96)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(53.106,86)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(55.762,20)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(58.550,31)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(61.477,83)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Constitución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(9.272,13)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Depreciación Anual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(38.217,49)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 de Mantenimiento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(31.794,00)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(33.383,70)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(35.052,89)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(36.805,53)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(38.645,81)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Suministro de Limpieza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(229,08)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(240,53)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(252,56)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(265,19)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(278,45)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Gastos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(622,00)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(653,10)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(685,76)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(720,04)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(756,04)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 de Interes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(29.549,90)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(25.079,49)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(19.983,22)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(14.173,47)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(7.550,35)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en Servicios Basicos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(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32.020,80)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(33.621,84)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(35.302,93)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(37.068,08)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(38.921,48)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3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UAII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21.881,65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77.588,53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142.141,21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203.185,92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257.042,30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 Participacion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(3.282,25)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(11.638,28)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(21.321,18)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(30.477,89)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(38.556,35)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impuestos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18.599,40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65.950,25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120.820,03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172.708,03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218.485,96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 a la renta  22%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(4.091,87)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(14.509,06)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(26.580,41)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(37.995,77)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(48.066,91)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3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Neta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14.507,53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51.441,20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94.239,62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134.712,27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170.419,05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Depreciacion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38.217,49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38.217,49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Amortizacion de la Deuda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(31.931,53)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(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36.401,94)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(41.498,21)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(47.307,96)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(53.931,08)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Préstamo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211.070,72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38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Inversión Inicial en Activos Fijos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(513.426,18)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38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Inversion Activos de reemplazo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(5.594,90)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(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14.250,63)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de Desecho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262.231,45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FNE TOTAL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(316.606,09)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20.793,49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53.256,74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85.364,00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125.621,79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416.936,90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1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TMAR=CPPC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12,44%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01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21,43%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 action="ppaction://hlinkfile"/>
                        </a:rPr>
                        <a:t>VAN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114.699,07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PayBack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564904"/>
          <a:ext cx="8352929" cy="2016225"/>
        </p:xfrm>
        <a:graphic>
          <a:graphicData uri="http://schemas.openxmlformats.org/drawingml/2006/table">
            <a:tbl>
              <a:tblPr/>
              <a:tblGrid>
                <a:gridCol w="935054"/>
                <a:gridCol w="895545"/>
                <a:gridCol w="1053582"/>
                <a:gridCol w="921884"/>
                <a:gridCol w="921884"/>
                <a:gridCol w="921884"/>
                <a:gridCol w="1000903"/>
                <a:gridCol w="1000903"/>
                <a:gridCol w="701290"/>
              </a:tblGrid>
              <a:tr h="236369"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8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Uds.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Diarios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Días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87">
                <a:tc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FNE TOTAL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(316.606,09)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20.793,49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53.256,74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85.364,00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125.621,79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679.168,35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1.860,74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-16,97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87">
                <a:tc>
                  <a:txBody>
                    <a:bodyPr/>
                    <a:lstStyle/>
                    <a:p>
                      <a:pPr algn="l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(316.606,09)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(295.812,60)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(242.555,85)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(157.191,86)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(31.570,07)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647.598,29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18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Descontado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(316.606,09)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18.493,57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42.127,06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60.055,74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78.602,80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377.958,18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2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Arial"/>
                          <a:hlinkClick r:id="rId2" action="ppaction://hlinkfile"/>
                        </a:rPr>
                        <a:t>FLUJO ACUMULADO</a:t>
                      </a:r>
                      <a:endParaRPr lang="es-EC" sz="800" b="1" i="0" u="none" strike="noStrik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(316.606,09)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(298.112,52)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(255.985,46)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(195.929,72)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(117.326,92)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260.631,26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1.035,50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-113,30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8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369"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051720" y="2132856"/>
            <a:ext cx="4878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Período de recuperación flujo del proyecto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5536" y="4696771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 concluye que  para este flujo se podrá recuperar la inversión se podrá recuperar en 4 años y 114 días, además 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 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proyecta ganar diariamente $1035,50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PayBack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2708920"/>
          <a:ext cx="8568951" cy="1656186"/>
        </p:xfrm>
        <a:graphic>
          <a:graphicData uri="http://schemas.openxmlformats.org/drawingml/2006/table">
            <a:tbl>
              <a:tblPr/>
              <a:tblGrid>
                <a:gridCol w="793635"/>
                <a:gridCol w="1023673"/>
                <a:gridCol w="1023673"/>
                <a:gridCol w="1023673"/>
                <a:gridCol w="1023673"/>
                <a:gridCol w="1023673"/>
                <a:gridCol w="966164"/>
                <a:gridCol w="816638"/>
                <a:gridCol w="874149"/>
              </a:tblGrid>
              <a:tr h="17846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Uds.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Diarios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5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FNE TOTAL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(527.676,81)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72.316,60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106.286,38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140.111,08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182.326,76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955.471,00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2.617,73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-10,18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5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(527.676,81)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(455.360,21)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(349.073,82)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(208.962,74)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(26.635,98)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928.835,02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Descontado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(527.676,81)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63.692,30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82.447,10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95.723,62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109.709,93 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309.792,60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2" action="ppaction://hlinkfile"/>
                        </a:rPr>
                        <a:t>FLUJO ACUMULADO</a:t>
                      </a:r>
                      <a:endParaRPr lang="es-EC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(527.676,81)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(463.984,52)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(381.537,41)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(285.813,79)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(176.103,86)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133.688,74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848,75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-207,49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835696" y="227687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Período de recuperación flujo del inversionista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4869160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11560" y="46531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Se concluye que  para este flujo se podrá recuperar la inversión se podrá recuperar en 4 años y 208 días, además se proyecta ganar diariamente $848,75.</a:t>
            </a:r>
            <a:endParaRPr lang="es-EC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907704" y="1988840"/>
          <a:ext cx="5372100" cy="1273493"/>
        </p:xfrm>
        <a:graphic>
          <a:graphicData uri="http://schemas.openxmlformats.org/drawingml/2006/table">
            <a:tbl>
              <a:tblPr/>
              <a:tblGrid>
                <a:gridCol w="361950"/>
                <a:gridCol w="1002030"/>
                <a:gridCol w="1002030"/>
                <a:gridCol w="1002030"/>
                <a:gridCol w="1002030"/>
                <a:gridCol w="1002030"/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Resumen de escenario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Valores actuales: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Cuota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30,00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20,00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40,00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50,00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60,00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114.699,07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104.975,21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124.422,94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134.146,80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143.870,66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2555776" y="4077072"/>
          <a:ext cx="468052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47664" y="2420888"/>
          <a:ext cx="6840760" cy="1234440"/>
        </p:xfrm>
        <a:graphic>
          <a:graphicData uri="http://schemas.openxmlformats.org/drawingml/2006/table">
            <a:tbl>
              <a:tblPr/>
              <a:tblGrid>
                <a:gridCol w="470435"/>
                <a:gridCol w="870095"/>
                <a:gridCol w="925605"/>
                <a:gridCol w="1176086"/>
                <a:gridCol w="1118286"/>
                <a:gridCol w="1179441"/>
                <a:gridCol w="1100812"/>
              </a:tblGrid>
              <a:tr h="200025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Resumen de escenario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Valores actuales: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Cuota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50,00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40,00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  45,00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55,00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60,00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65,00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$114.699,07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73.501,74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94.100,41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$135.297,74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$155.896,40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176.495,07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2411760" y="4077072"/>
          <a:ext cx="4410075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7"/>
            <a:ext cx="3026296" cy="13159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2. Estudio Organizacional</a:t>
            </a:r>
            <a:endParaRPr lang="es-EC" sz="2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7632848" cy="1484784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“</a:t>
            </a: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Club Recreacional Daulis”</a:t>
            </a:r>
            <a:endParaRPr lang="es-EC" sz="2800" dirty="0" smtClean="0"/>
          </a:p>
          <a:p>
            <a:endParaRPr lang="es-EC" sz="2800" dirty="0"/>
          </a:p>
        </p:txBody>
      </p:sp>
      <p:pic>
        <p:nvPicPr>
          <p:cNvPr id="4" name="3 Marcador de contenido" descr="C:\Users\PERSONAL\Downloads\logo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3642252" y="671388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2153032"/>
          <a:ext cx="7524329" cy="1275969"/>
        </p:xfrm>
        <a:graphic>
          <a:graphicData uri="http://schemas.openxmlformats.org/drawingml/2006/table">
            <a:tbl>
              <a:tblPr/>
              <a:tblGrid>
                <a:gridCol w="608345"/>
                <a:gridCol w="1329635"/>
                <a:gridCol w="1220116"/>
                <a:gridCol w="1212415"/>
                <a:gridCol w="1213270"/>
                <a:gridCol w="1091772"/>
                <a:gridCol w="848776"/>
              </a:tblGrid>
              <a:tr h="266853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Resumen de escenario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6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Valores actuales: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244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Precio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114.699,07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34.197,94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$195.200,21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$275.701,35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$356.202,48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$(47.061,38)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2555776" y="3861048"/>
          <a:ext cx="4824536" cy="252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483768" y="1988840"/>
          <a:ext cx="4394835" cy="1303020"/>
        </p:xfrm>
        <a:graphic>
          <a:graphicData uri="http://schemas.openxmlformats.org/drawingml/2006/table">
            <a:tbl>
              <a:tblPr/>
              <a:tblGrid>
                <a:gridCol w="366395"/>
                <a:gridCol w="1006475"/>
                <a:gridCol w="1009015"/>
                <a:gridCol w="1006475"/>
                <a:gridCol w="1006475"/>
              </a:tblGrid>
              <a:tr h="200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Resumen de escenario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Valores actuales: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Cuota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  5,00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3,00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  7,00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  9,00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114.699,07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20.353,45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209.044,69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303.390,31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2195736" y="3717032"/>
          <a:ext cx="50405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Ratios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55776" y="1484784"/>
          <a:ext cx="5688632" cy="1800200"/>
        </p:xfrm>
        <a:graphic>
          <a:graphicData uri="http://schemas.openxmlformats.org/drawingml/2006/table">
            <a:tbl>
              <a:tblPr/>
              <a:tblGrid>
                <a:gridCol w="1622941"/>
                <a:gridCol w="945882"/>
                <a:gridCol w="850493"/>
                <a:gridCol w="787123"/>
                <a:gridCol w="787123"/>
                <a:gridCol w="695070"/>
              </a:tblGrid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Ratios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2015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Utilidad neta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$61384,84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$51441,20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$94239,62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$134712,27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$170419,05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Ventas netas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$350262,01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$330886,36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$400175,85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$465735,56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$523809,80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Margen neto de utilidad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17,53%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15,55%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23,55%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28,92%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32,53%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755576" y="1886344"/>
            <a:ext cx="3240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Margen utilidad Neto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11560" y="3866564"/>
            <a:ext cx="2664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Rendimiento sobre los Activos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63888" y="3573016"/>
          <a:ext cx="3168352" cy="11521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53248"/>
                <a:gridCol w="1015104"/>
              </a:tblGrid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Utilidad neta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$61384,84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Activos Totales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527676,81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Utilidad neta / Activos T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12%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5536" y="5229200"/>
            <a:ext cx="2952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Rendimiento sobre el patrimonio.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563888" y="5013176"/>
          <a:ext cx="3168352" cy="14401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53249"/>
                <a:gridCol w="1015103"/>
              </a:tblGrid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Utilidad neta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$61384,84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Patrimonio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316606,086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Utilidad neta / Patrimonio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19%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pic>
        <p:nvPicPr>
          <p:cNvPr id="4" name="3 Marcador de contenido" descr="C:\Users\PERSONAL\Downloads\logo1.jpg"/>
          <p:cNvPicPr>
            <a:picLocks/>
          </p:cNvPicPr>
          <p:nvPr/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1187164">
            <a:off x="5158517" y="3281320"/>
            <a:ext cx="3004140" cy="27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4" name="3 Marcador de contenido" descr="C:\Users\PERSONAL\Downloads\logo1.jpg"/>
          <p:cNvPicPr>
            <a:picLocks/>
          </p:cNvPicPr>
          <p:nvPr/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20560182">
            <a:off x="1019440" y="3382809"/>
            <a:ext cx="3004140" cy="27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t1.gstatic.com/images?q=tbn:ANd9GcSJjJYqwIBA7l17s3qU7DXCAzR18qJqWZuKFBn7Cau_q7JoXtPc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19"/>
            <a:ext cx="4320480" cy="2838729"/>
          </a:xfrm>
          <a:prstGeom prst="rect">
            <a:avLst/>
          </a:prstGeom>
          <a:noFill/>
        </p:spPr>
      </p:pic>
      <p:pic>
        <p:nvPicPr>
          <p:cNvPr id="5" name="3 Marcador de contenido" descr="C:\Users\PERSONAL\Downloads\logo1.jpg"/>
          <p:cNvPicPr>
            <a:picLocks/>
          </p:cNvPicPr>
          <p:nvPr/>
        </p:nvPicPr>
        <p:blipFill>
          <a:blip r:embed="rId3" cstate="print"/>
          <a:srcRect t="7442" b="7442"/>
          <a:stretch>
            <a:fillRect/>
          </a:stretch>
        </p:blipFill>
        <p:spPr bwMode="auto">
          <a:xfrm rot="20125339">
            <a:off x="1125713" y="2593834"/>
            <a:ext cx="3004140" cy="27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r>
              <a:rPr lang="es-EC" dirty="0" smtClean="0"/>
              <a:t>Organigrama</a:t>
            </a:r>
            <a:endParaRPr lang="es-EC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051684" y="1628801"/>
          <a:ext cx="64087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F.O.D.A.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4" y="2060848"/>
          <a:ext cx="7315746" cy="359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873"/>
                <a:gridCol w="3657873"/>
              </a:tblGrid>
              <a:tr h="1876322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FORTALEZAS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Adecuada</a:t>
                      </a:r>
                      <a:r>
                        <a:rPr kumimoji="0"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Infraestructura</a:t>
                      </a:r>
                      <a:endParaRPr kumimoji="0" lang="es-E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Pioneros</a:t>
                      </a:r>
                      <a:r>
                        <a:rPr kumimoji="0"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en el servicio.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Seguridad Privada.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Conocimiento del Mercado 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OPORTUNIDADES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Inexistencia de Competencia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Falta de Salones de Eventos Sociales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Falta de lugares de esparcimientos 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</a:tr>
              <a:tr h="1580062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DEBILIDADES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Falta de recursos Propios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Inexperiencia en el negocio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AMENAZAS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Legislación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 de Competencia 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t0.gstatic.com/images?q=tbn:ANd9GcQSqhszG6AZ9XbtMGRg3nMx-X3VH6tw_xNgUfiQLmkBhXJJYn5M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1212658" cy="17830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de Mercado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6768752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pPr algn="just">
              <a:buFont typeface="Wingdings" pitchFamily="2" charset="2"/>
              <a:buChar char="v"/>
            </a:pPr>
            <a:r>
              <a:rPr lang="es-EC" dirty="0" smtClean="0"/>
              <a:t> </a:t>
            </a:r>
            <a:r>
              <a:rPr lang="es-EC" sz="2400" dirty="0" smtClean="0"/>
              <a:t>Conocer las preferencias del Usuario</a:t>
            </a:r>
          </a:p>
          <a:p>
            <a:pPr lvl="0" algn="just">
              <a:buFont typeface="Wingdings" pitchFamily="2" charset="2"/>
              <a:buChar char="v"/>
            </a:pPr>
            <a:r>
              <a:rPr lang="es-EC" dirty="0" smtClean="0"/>
              <a:t>Establecer el segmento de mercado</a:t>
            </a:r>
          </a:p>
          <a:p>
            <a:pPr lvl="0" algn="just">
              <a:buFont typeface="Wingdings" pitchFamily="2" charset="2"/>
              <a:buChar char="v"/>
            </a:pPr>
            <a:r>
              <a:rPr lang="es-EC" dirty="0" smtClean="0"/>
              <a:t>Estimar la demanda aproximada por año.</a:t>
            </a:r>
          </a:p>
          <a:p>
            <a:pPr lvl="0" algn="just">
              <a:buFont typeface="Wingdings" pitchFamily="2" charset="2"/>
              <a:buChar char="v"/>
            </a:pPr>
            <a:r>
              <a:rPr lang="es-EC" dirty="0" smtClean="0"/>
              <a:t>Develar cuáles son los servicios adicionales</a:t>
            </a:r>
          </a:p>
          <a:p>
            <a:pPr lvl="0" algn="just">
              <a:buFont typeface="Wingdings" pitchFamily="2" charset="2"/>
              <a:buChar char="v"/>
            </a:pPr>
            <a:r>
              <a:rPr lang="es-EC" dirty="0" smtClean="0"/>
              <a:t>Determinar las estrategias de marketing</a:t>
            </a:r>
          </a:p>
          <a:p>
            <a:pPr>
              <a:buFont typeface="Wingdings" pitchFamily="2" charset="2"/>
              <a:buChar char="v"/>
            </a:pPr>
            <a:endParaRPr lang="es-EC" dirty="0" smtClean="0"/>
          </a:p>
        </p:txBody>
      </p:sp>
      <p:pic>
        <p:nvPicPr>
          <p:cNvPr id="35842" name="Picture 2" descr="http://t3.gstatic.com/images?q=tbn:ANd9GcQY__zAtQuPNknzG9901hilll25aQfGAJLEkxtRqaL-jTvG8FZG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835761"/>
            <a:ext cx="2699792" cy="2022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Definición de la Población 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411760" y="2204864"/>
          <a:ext cx="4320480" cy="1349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240"/>
                <a:gridCol w="2160240"/>
              </a:tblGrid>
              <a:tr h="33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AÑO</a:t>
                      </a:r>
                      <a:endParaRPr lang="es-EC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POBLACIÓN</a:t>
                      </a:r>
                      <a:endParaRPr lang="es-EC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3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120326</a:t>
                      </a:r>
                      <a:endParaRPr lang="es-EC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3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 pitchFamily="34" charset="0"/>
                          <a:cs typeface="Arial" pitchFamily="34" charset="0"/>
                        </a:rPr>
                        <a:t>121397</a:t>
                      </a:r>
                      <a:endParaRPr lang="es-EC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3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122477</a:t>
                      </a:r>
                      <a:endParaRPr lang="es-EC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67544" y="38610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La población considerada se concentra en el Cantón Daule, Provincia del Guayas, se toma en cuenta para el calculo la tasa de crecimiento de la provincia de guayas, de 0,89% y el porcentaje que  representa el cantón en la provincia del Guayas, que es de un 3,3%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691680" y="18448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Tabla 1: Proyección de Población del Cantón Daule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357301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Fuente: Inec</a:t>
            </a:r>
            <a:endParaRPr lang="es-EC" sz="14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1866</TotalTime>
  <Words>4004</Words>
  <Application>Microsoft Office PowerPoint</Application>
  <PresentationFormat>Presentación en pantalla (4:3)</PresentationFormat>
  <Paragraphs>1436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Flujo</vt:lpstr>
      <vt:lpstr>Escuela Superior Politécnica del Litoral</vt:lpstr>
      <vt:lpstr>Índice</vt:lpstr>
      <vt:lpstr>Naturaleza del servicio</vt:lpstr>
      <vt:lpstr>Objetivos Específicos</vt:lpstr>
      <vt:lpstr>2. Estudio Organizacional</vt:lpstr>
      <vt:lpstr>Organigrama</vt:lpstr>
      <vt:lpstr>Análisis F.O.D.A.</vt:lpstr>
      <vt:lpstr>Investigación de Mercado</vt:lpstr>
      <vt:lpstr>Definición de la Población </vt:lpstr>
      <vt:lpstr>Presentación y Análisis de Resultados</vt:lpstr>
      <vt:lpstr>Presentación y Análisis de Resultados</vt:lpstr>
      <vt:lpstr>Presentación y Análisis de Resultados</vt:lpstr>
      <vt:lpstr>Presentación y Análisis de Resultados</vt:lpstr>
      <vt:lpstr>Plan de Marketing</vt:lpstr>
      <vt:lpstr>Análisis Estratégico</vt:lpstr>
      <vt:lpstr>Matriz Ansoff</vt:lpstr>
      <vt:lpstr>Análisis Porter</vt:lpstr>
      <vt:lpstr>Mercado Meta</vt:lpstr>
      <vt:lpstr>Macrosegmentación</vt:lpstr>
      <vt:lpstr>Estrategia de Posicionamiento</vt:lpstr>
      <vt:lpstr>Ciclo de Vida</vt:lpstr>
      <vt:lpstr>Marketing Mix</vt:lpstr>
      <vt:lpstr>Precio</vt:lpstr>
      <vt:lpstr>Plaza</vt:lpstr>
      <vt:lpstr>Promoción</vt:lpstr>
      <vt:lpstr>Estudio de Localización</vt:lpstr>
      <vt:lpstr>Representación Grafica del Club</vt:lpstr>
      <vt:lpstr>Capacidad del Servicio</vt:lpstr>
      <vt:lpstr>3. Estudio Financiero</vt:lpstr>
      <vt:lpstr>Demanda Potencial</vt:lpstr>
      <vt:lpstr>Demanda Potencial</vt:lpstr>
      <vt:lpstr>Demanda Potencial</vt:lpstr>
      <vt:lpstr>Demanda Potencial</vt:lpstr>
      <vt:lpstr>Inversión Inicial</vt:lpstr>
      <vt:lpstr>Capital de Trabajo</vt:lpstr>
      <vt:lpstr>Financiamiento</vt:lpstr>
      <vt:lpstr>Amortización de la Deuda</vt:lpstr>
      <vt:lpstr>Estado de Situación Financiera</vt:lpstr>
      <vt:lpstr>Ingresos</vt:lpstr>
      <vt:lpstr>Costos y Gastos</vt:lpstr>
      <vt:lpstr>Costos y Gastos</vt:lpstr>
      <vt:lpstr>Costos y Gastos</vt:lpstr>
      <vt:lpstr>Estado de Resultados</vt:lpstr>
      <vt:lpstr>Flujo de caja del Inversionista</vt:lpstr>
      <vt:lpstr>Flujo de Caja del Proyecto</vt:lpstr>
      <vt:lpstr>PayBack</vt:lpstr>
      <vt:lpstr>PayBack</vt:lpstr>
      <vt:lpstr>Análisis de Sensibilidad</vt:lpstr>
      <vt:lpstr>Análisis de Sensibilidad</vt:lpstr>
      <vt:lpstr>Análisis de Sensibilidad</vt:lpstr>
      <vt:lpstr>Análisis de Sensibilidad</vt:lpstr>
      <vt:lpstr>Ratios</vt:lpstr>
      <vt:lpstr>Recomendaciones</vt:lpstr>
      <vt:lpstr>Conclusiones</vt:lpstr>
      <vt:lpstr>Diapositiva 55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Politécnica del Litoral</dc:title>
  <dc:creator>PERSONAL</dc:creator>
  <cp:lastModifiedBy>Pavilion</cp:lastModifiedBy>
  <cp:revision>165</cp:revision>
  <dcterms:created xsi:type="dcterms:W3CDTF">2012-04-18T01:49:48Z</dcterms:created>
  <dcterms:modified xsi:type="dcterms:W3CDTF">2012-04-25T14:38:45Z</dcterms:modified>
</cp:coreProperties>
</file>