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3" r:id="rId9"/>
    <p:sldId id="265" r:id="rId10"/>
    <p:sldId id="266" r:id="rId11"/>
    <p:sldId id="268" r:id="rId12"/>
    <p:sldId id="291" r:id="rId13"/>
    <p:sldId id="269" r:id="rId14"/>
    <p:sldId id="270" r:id="rId15"/>
    <p:sldId id="271" r:id="rId16"/>
    <p:sldId id="273" r:id="rId17"/>
    <p:sldId id="274" r:id="rId18"/>
    <p:sldId id="275" r:id="rId19"/>
    <p:sldId id="277" r:id="rId20"/>
    <p:sldId id="278" r:id="rId21"/>
    <p:sldId id="276" r:id="rId22"/>
    <p:sldId id="279" r:id="rId23"/>
    <p:sldId id="280" r:id="rId24"/>
    <p:sldId id="281" r:id="rId25"/>
    <p:sldId id="282" r:id="rId26"/>
    <p:sldId id="283" r:id="rId27"/>
    <p:sldId id="284" r:id="rId28"/>
    <p:sldId id="285" r:id="rId29"/>
    <p:sldId id="286" r:id="rId30"/>
    <p:sldId id="288" r:id="rId31"/>
    <p:sldId id="287" r:id="rId32"/>
    <p:sldId id="292" r:id="rId33"/>
    <p:sldId id="289" r:id="rId34"/>
    <p:sldId id="290" r:id="rId35"/>
    <p:sldId id="293" r:id="rId36"/>
    <p:sldId id="294" r:id="rId37"/>
    <p:sldId id="295" r:id="rId38"/>
    <p:sldId id="296" r:id="rId39"/>
    <p:sldId id="298" r:id="rId40"/>
    <p:sldId id="299" r:id="rId41"/>
    <p:sldId id="300" r:id="rId42"/>
    <p:sldId id="301" r:id="rId43"/>
    <p:sldId id="302" r:id="rId44"/>
    <p:sldId id="303" r:id="rId45"/>
    <p:sldId id="304" r:id="rId46"/>
    <p:sldId id="305" r:id="rId47"/>
    <p:sldId id="306" r:id="rId48"/>
    <p:sldId id="307" r:id="rId49"/>
    <p:sldId id="309" r:id="rId50"/>
    <p:sldId id="311" r:id="rId51"/>
    <p:sldId id="308" r:id="rId52"/>
    <p:sldId id="310" r:id="rId53"/>
    <p:sldId id="312" r:id="rId5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D"/>
    <a:srgbClr val="422C16"/>
    <a:srgbClr val="0C788E"/>
    <a:srgbClr val="006666"/>
    <a:srgbClr val="0099CC"/>
    <a:srgbClr val="660066"/>
    <a:srgbClr val="003300"/>
    <a:srgbClr val="A50021"/>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23" autoAdjust="0"/>
    <p:restoredTop sz="94652" autoAdjust="0"/>
  </p:normalViewPr>
  <p:slideViewPr>
    <p:cSldViewPr>
      <p:cViewPr varScale="1">
        <p:scale>
          <a:sx n="70" d="100"/>
          <a:sy n="70" d="100"/>
        </p:scale>
        <p:origin x="-4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DB154-9CB0-4412-ACC5-50BFF8DD6CA4}" type="doc">
      <dgm:prSet loTypeId="urn:microsoft.com/office/officeart/2005/8/layout/radial3" loCatId="cycle" qsTypeId="urn:microsoft.com/office/officeart/2005/8/quickstyle/simple4" qsCatId="simple" csTypeId="urn:microsoft.com/office/officeart/2005/8/colors/colorful3" csCatId="colorful" phldr="1"/>
      <dgm:spPr/>
      <dgm:t>
        <a:bodyPr/>
        <a:lstStyle/>
        <a:p>
          <a:endParaRPr lang="es-ES"/>
        </a:p>
      </dgm:t>
    </dgm:pt>
    <dgm:pt modelId="{792B37EC-331E-4DCE-AB5F-48FC3905E3E0}">
      <dgm:prSet phldrT="[Texto]" custT="1"/>
      <dgm:spPr/>
      <dgm:t>
        <a:bodyPr/>
        <a:lstStyle/>
        <a:p>
          <a:endParaRPr lang="es-ES" sz="1600" dirty="0" smtClean="0"/>
        </a:p>
        <a:p>
          <a:r>
            <a:rPr lang="es-ES" sz="1600" dirty="0" smtClean="0"/>
            <a:t>Competidores del Sector</a:t>
          </a:r>
        </a:p>
        <a:p>
          <a:r>
            <a:rPr lang="es-EC" sz="1100" b="1" dirty="0" err="1" smtClean="0"/>
            <a:t>Cleaning</a:t>
          </a:r>
          <a:r>
            <a:rPr lang="es-EC" sz="1100" b="1" dirty="0" smtClean="0"/>
            <a:t> </a:t>
          </a:r>
          <a:r>
            <a:rPr lang="es-EC" sz="1100" b="1" dirty="0" err="1" smtClean="0"/>
            <a:t>Solutions</a:t>
          </a:r>
          <a:endParaRPr lang="es-EC" sz="1100" dirty="0" smtClean="0"/>
        </a:p>
        <a:p>
          <a:r>
            <a:rPr lang="es-EC" sz="1100" b="1" dirty="0" smtClean="0"/>
            <a:t>Grupo CH&amp;S</a:t>
          </a:r>
          <a:endParaRPr lang="es-EC" sz="1100" dirty="0" smtClean="0"/>
        </a:p>
        <a:p>
          <a:r>
            <a:rPr lang="es-EC" sz="1100" b="1" dirty="0" err="1" smtClean="0"/>
            <a:t>Arianna's</a:t>
          </a:r>
          <a:r>
            <a:rPr lang="es-EC" sz="1100" b="1" dirty="0" smtClean="0"/>
            <a:t> </a:t>
          </a:r>
          <a:r>
            <a:rPr lang="es-EC" sz="1100" b="1" dirty="0" err="1" smtClean="0"/>
            <a:t>Cleaning</a:t>
          </a:r>
          <a:r>
            <a:rPr lang="es-EC" sz="1100" b="1" dirty="0" smtClean="0"/>
            <a:t> Car</a:t>
          </a:r>
          <a:endParaRPr lang="es-EC" sz="1100" dirty="0" smtClean="0"/>
        </a:p>
        <a:p>
          <a:r>
            <a:rPr lang="es-EC" sz="1100" b="1" dirty="0" err="1" smtClean="0"/>
            <a:t>Carplus</a:t>
          </a:r>
          <a:r>
            <a:rPr lang="es-EC" sz="1100" b="1" dirty="0" smtClean="0"/>
            <a:t> </a:t>
          </a:r>
          <a:r>
            <a:rPr lang="es-EC" sz="1100" b="1" dirty="0" err="1" smtClean="0"/>
            <a:t>Autotec</a:t>
          </a:r>
          <a:endParaRPr lang="es-ES" sz="1100" dirty="0" smtClean="0"/>
        </a:p>
        <a:p>
          <a:endParaRPr lang="es-ES" sz="1600" dirty="0" smtClean="0"/>
        </a:p>
        <a:p>
          <a:endParaRPr lang="es-ES" sz="1600" dirty="0" smtClean="0"/>
        </a:p>
      </dgm:t>
    </dgm:pt>
    <dgm:pt modelId="{E9B0E77C-88F7-498B-A324-A70C4B2DD105}" type="parTrans" cxnId="{A9171EFD-E492-4845-A668-E76EC70E22EA}">
      <dgm:prSet/>
      <dgm:spPr/>
      <dgm:t>
        <a:bodyPr/>
        <a:lstStyle/>
        <a:p>
          <a:endParaRPr lang="es-ES"/>
        </a:p>
      </dgm:t>
    </dgm:pt>
    <dgm:pt modelId="{F39ADBD9-252A-4BAA-9CBB-FDA8183BB7E3}" type="sibTrans" cxnId="{A9171EFD-E492-4845-A668-E76EC70E22EA}">
      <dgm:prSet/>
      <dgm:spPr/>
      <dgm:t>
        <a:bodyPr/>
        <a:lstStyle/>
        <a:p>
          <a:endParaRPr lang="es-ES"/>
        </a:p>
      </dgm:t>
    </dgm:pt>
    <dgm:pt modelId="{AE9CF90B-8563-41ED-A66E-2AEC420064CA}">
      <dgm:prSet phldrT="[Texto]" custT="1"/>
      <dgm:spPr/>
      <dgm:t>
        <a:bodyPr/>
        <a:lstStyle/>
        <a:p>
          <a:r>
            <a:rPr lang="es-ES" sz="1400" dirty="0" smtClean="0"/>
            <a:t>Competidores Potenciales</a:t>
          </a:r>
        </a:p>
        <a:p>
          <a:r>
            <a:rPr lang="es-ES" sz="1400" dirty="0" smtClean="0"/>
            <a:t>Centros de lavados</a:t>
          </a:r>
          <a:endParaRPr lang="es-ES" sz="1400" dirty="0"/>
        </a:p>
      </dgm:t>
    </dgm:pt>
    <dgm:pt modelId="{5FD4C025-8092-47C3-98D1-04F0D71713A6}" type="parTrans" cxnId="{A61D047F-AAD4-47D5-BD5C-4B01BA4664AD}">
      <dgm:prSet/>
      <dgm:spPr/>
      <dgm:t>
        <a:bodyPr/>
        <a:lstStyle/>
        <a:p>
          <a:endParaRPr lang="es-ES"/>
        </a:p>
      </dgm:t>
    </dgm:pt>
    <dgm:pt modelId="{C37EB8E2-7559-4669-B09F-4970FAD03198}" type="sibTrans" cxnId="{A61D047F-AAD4-47D5-BD5C-4B01BA4664AD}">
      <dgm:prSet/>
      <dgm:spPr/>
      <dgm:t>
        <a:bodyPr/>
        <a:lstStyle/>
        <a:p>
          <a:endParaRPr lang="es-ES"/>
        </a:p>
      </dgm:t>
    </dgm:pt>
    <dgm:pt modelId="{F21185C2-BD92-4793-82A6-3351C3B2A16B}">
      <dgm:prSet phldrT="[Texto]" custT="1"/>
      <dgm:spPr/>
      <dgm:t>
        <a:bodyPr/>
        <a:lstStyle/>
        <a:p>
          <a:r>
            <a:rPr lang="es-ES" sz="1400" dirty="0" smtClean="0"/>
            <a:t>Clientes</a:t>
          </a:r>
        </a:p>
        <a:p>
          <a:r>
            <a:rPr lang="es-ES" sz="1400" dirty="0" smtClean="0"/>
            <a:t>Propietarios  de vehículos residan en la vía a Samborondón </a:t>
          </a:r>
          <a:endParaRPr lang="es-ES" sz="1400" dirty="0"/>
        </a:p>
      </dgm:t>
    </dgm:pt>
    <dgm:pt modelId="{65AC36DA-AD87-4340-9499-F554E0C71EDD}" type="parTrans" cxnId="{9D8B96A1-C9C2-47D0-B565-ED753004A6E7}">
      <dgm:prSet/>
      <dgm:spPr/>
      <dgm:t>
        <a:bodyPr/>
        <a:lstStyle/>
        <a:p>
          <a:endParaRPr lang="es-ES"/>
        </a:p>
      </dgm:t>
    </dgm:pt>
    <dgm:pt modelId="{5B68B5A6-8298-4EE6-AA04-16B967DD9E92}" type="sibTrans" cxnId="{9D8B96A1-C9C2-47D0-B565-ED753004A6E7}">
      <dgm:prSet/>
      <dgm:spPr/>
      <dgm:t>
        <a:bodyPr/>
        <a:lstStyle/>
        <a:p>
          <a:endParaRPr lang="es-ES"/>
        </a:p>
      </dgm:t>
    </dgm:pt>
    <dgm:pt modelId="{255BA70A-D3DF-4CAD-8976-F1717FD9B9AB}">
      <dgm:prSet phldrT="[Texto]" custT="1"/>
      <dgm:spPr/>
      <dgm:t>
        <a:bodyPr/>
        <a:lstStyle/>
        <a:p>
          <a:r>
            <a:rPr lang="es-ES" sz="1400" dirty="0" smtClean="0"/>
            <a:t>Sustitutos</a:t>
          </a:r>
        </a:p>
        <a:p>
          <a:r>
            <a:rPr lang="es-ES" sz="1400" dirty="0" smtClean="0"/>
            <a:t>Gasolineras</a:t>
          </a:r>
        </a:p>
        <a:p>
          <a:r>
            <a:rPr lang="es-ES" sz="1400" dirty="0" smtClean="0"/>
            <a:t>Lavado a domicilio</a:t>
          </a:r>
          <a:endParaRPr lang="es-ES" sz="1400" dirty="0"/>
        </a:p>
      </dgm:t>
    </dgm:pt>
    <dgm:pt modelId="{201C5B07-FD58-47AC-94B3-36CBD30CF2C4}" type="parTrans" cxnId="{146381FB-AD7C-40B0-8202-1078C0592366}">
      <dgm:prSet/>
      <dgm:spPr/>
      <dgm:t>
        <a:bodyPr/>
        <a:lstStyle/>
        <a:p>
          <a:endParaRPr lang="es-ES"/>
        </a:p>
      </dgm:t>
    </dgm:pt>
    <dgm:pt modelId="{1974528B-19A6-403A-B942-5C7B6A1A1B35}" type="sibTrans" cxnId="{146381FB-AD7C-40B0-8202-1078C0592366}">
      <dgm:prSet/>
      <dgm:spPr/>
      <dgm:t>
        <a:bodyPr/>
        <a:lstStyle/>
        <a:p>
          <a:endParaRPr lang="es-ES"/>
        </a:p>
      </dgm:t>
    </dgm:pt>
    <dgm:pt modelId="{D580F6E7-A751-4310-9B36-2EECD9AC183E}">
      <dgm:prSet phldrT="[Texto]" custT="1"/>
      <dgm:spPr/>
      <dgm:t>
        <a:bodyPr/>
        <a:lstStyle/>
        <a:p>
          <a:r>
            <a:rPr lang="es-ES" sz="1400" dirty="0" smtClean="0"/>
            <a:t>Proveedores</a:t>
          </a:r>
        </a:p>
        <a:p>
          <a:r>
            <a:rPr lang="es-ES" sz="1400" dirty="0" smtClean="0"/>
            <a:t>Del exterior </a:t>
          </a:r>
          <a:endParaRPr lang="es-ES" sz="1400" dirty="0"/>
        </a:p>
      </dgm:t>
    </dgm:pt>
    <dgm:pt modelId="{7210D35E-04DC-4B53-B121-301A57FB594A}" type="parTrans" cxnId="{691CE9A9-D57A-4233-B3EB-7A476DB07FB6}">
      <dgm:prSet/>
      <dgm:spPr/>
      <dgm:t>
        <a:bodyPr/>
        <a:lstStyle/>
        <a:p>
          <a:endParaRPr lang="es-ES"/>
        </a:p>
      </dgm:t>
    </dgm:pt>
    <dgm:pt modelId="{3B5E1B9F-4CD2-48A3-8FC7-5E445BF9F720}" type="sibTrans" cxnId="{691CE9A9-D57A-4233-B3EB-7A476DB07FB6}">
      <dgm:prSet/>
      <dgm:spPr/>
      <dgm:t>
        <a:bodyPr/>
        <a:lstStyle/>
        <a:p>
          <a:endParaRPr lang="es-ES"/>
        </a:p>
      </dgm:t>
    </dgm:pt>
    <dgm:pt modelId="{CC97FD50-A769-499A-BCE0-FF41606A3108}" type="pres">
      <dgm:prSet presAssocID="{E44DB154-9CB0-4412-ACC5-50BFF8DD6CA4}" presName="composite" presStyleCnt="0">
        <dgm:presLayoutVars>
          <dgm:chMax val="1"/>
          <dgm:dir/>
          <dgm:resizeHandles val="exact"/>
        </dgm:presLayoutVars>
      </dgm:prSet>
      <dgm:spPr/>
      <dgm:t>
        <a:bodyPr/>
        <a:lstStyle/>
        <a:p>
          <a:endParaRPr lang="es-ES"/>
        </a:p>
      </dgm:t>
    </dgm:pt>
    <dgm:pt modelId="{36D4CBD0-09BA-49EB-A843-0234AC21097D}" type="pres">
      <dgm:prSet presAssocID="{E44DB154-9CB0-4412-ACC5-50BFF8DD6CA4}" presName="radial" presStyleCnt="0">
        <dgm:presLayoutVars>
          <dgm:animLvl val="ctr"/>
        </dgm:presLayoutVars>
      </dgm:prSet>
      <dgm:spPr/>
    </dgm:pt>
    <dgm:pt modelId="{B69333E2-5AF7-48E4-84C2-9DBD4AC7626A}" type="pres">
      <dgm:prSet presAssocID="{792B37EC-331E-4DCE-AB5F-48FC3905E3E0}" presName="centerShape" presStyleLbl="vennNode1" presStyleIdx="0" presStyleCnt="5" custScaleX="121833" custLinFactNeighborX="5212" custLinFactNeighborY="811"/>
      <dgm:spPr/>
      <dgm:t>
        <a:bodyPr/>
        <a:lstStyle/>
        <a:p>
          <a:endParaRPr lang="es-ES"/>
        </a:p>
      </dgm:t>
    </dgm:pt>
    <dgm:pt modelId="{F98E1215-F460-46AD-B038-9422DBC42539}" type="pres">
      <dgm:prSet presAssocID="{AE9CF90B-8563-41ED-A66E-2AEC420064CA}" presName="node" presStyleLbl="vennNode1" presStyleIdx="1" presStyleCnt="5" custScaleX="161684" custRadScaleRad="101115" custRadScaleInc="10341">
        <dgm:presLayoutVars>
          <dgm:bulletEnabled val="1"/>
        </dgm:presLayoutVars>
      </dgm:prSet>
      <dgm:spPr/>
      <dgm:t>
        <a:bodyPr/>
        <a:lstStyle/>
        <a:p>
          <a:endParaRPr lang="es-ES"/>
        </a:p>
      </dgm:t>
    </dgm:pt>
    <dgm:pt modelId="{5C6DEBBF-2FF0-4043-B186-C1B0004D100B}" type="pres">
      <dgm:prSet presAssocID="{F21185C2-BD92-4793-82A6-3351C3B2A16B}" presName="node" presStyleLbl="vennNode1" presStyleIdx="2" presStyleCnt="5" custScaleX="180804" custScaleY="132393" custRadScaleRad="130010" custRadScaleInc="234">
        <dgm:presLayoutVars>
          <dgm:bulletEnabled val="1"/>
        </dgm:presLayoutVars>
      </dgm:prSet>
      <dgm:spPr/>
      <dgm:t>
        <a:bodyPr/>
        <a:lstStyle/>
        <a:p>
          <a:endParaRPr lang="es-ES"/>
        </a:p>
      </dgm:t>
    </dgm:pt>
    <dgm:pt modelId="{82C40ED6-7BDA-4581-BDDF-5E8B0B9130EE}" type="pres">
      <dgm:prSet presAssocID="{255BA70A-D3DF-4CAD-8976-F1717FD9B9AB}" presName="node" presStyleLbl="vennNode1" presStyleIdx="3" presStyleCnt="5" custScaleX="140846" custScaleY="125352" custRadScaleRad="119494" custRadScaleInc="-6926">
        <dgm:presLayoutVars>
          <dgm:bulletEnabled val="1"/>
        </dgm:presLayoutVars>
      </dgm:prSet>
      <dgm:spPr/>
      <dgm:t>
        <a:bodyPr/>
        <a:lstStyle/>
        <a:p>
          <a:endParaRPr lang="es-ES"/>
        </a:p>
      </dgm:t>
    </dgm:pt>
    <dgm:pt modelId="{9C2F29C8-4957-4F22-A310-A5B98B1E5B0F}" type="pres">
      <dgm:prSet presAssocID="{D580F6E7-A751-4310-9B36-2EECD9AC183E}" presName="node" presStyleLbl="vennNode1" presStyleIdx="4" presStyleCnt="5" custScaleX="138027" custRadScaleRad="113152" custRadScaleInc="4129">
        <dgm:presLayoutVars>
          <dgm:bulletEnabled val="1"/>
        </dgm:presLayoutVars>
      </dgm:prSet>
      <dgm:spPr/>
      <dgm:t>
        <a:bodyPr/>
        <a:lstStyle/>
        <a:p>
          <a:endParaRPr lang="es-ES"/>
        </a:p>
      </dgm:t>
    </dgm:pt>
  </dgm:ptLst>
  <dgm:cxnLst>
    <dgm:cxn modelId="{4E9F5B64-24AC-49EB-A57F-4AFFB2761AAE}" type="presOf" srcId="{AE9CF90B-8563-41ED-A66E-2AEC420064CA}" destId="{F98E1215-F460-46AD-B038-9422DBC42539}" srcOrd="0" destOrd="0" presId="urn:microsoft.com/office/officeart/2005/8/layout/radial3"/>
    <dgm:cxn modelId="{98172318-F356-4667-AF5B-C9A7F5E89E27}" type="presOf" srcId="{255BA70A-D3DF-4CAD-8976-F1717FD9B9AB}" destId="{82C40ED6-7BDA-4581-BDDF-5E8B0B9130EE}" srcOrd="0" destOrd="0" presId="urn:microsoft.com/office/officeart/2005/8/layout/radial3"/>
    <dgm:cxn modelId="{727FA27E-4624-477C-A91E-EB1FD6544172}" type="presOf" srcId="{D580F6E7-A751-4310-9B36-2EECD9AC183E}" destId="{9C2F29C8-4957-4F22-A310-A5B98B1E5B0F}" srcOrd="0" destOrd="0" presId="urn:microsoft.com/office/officeart/2005/8/layout/radial3"/>
    <dgm:cxn modelId="{1803A29C-04FD-46C0-9D4D-6063B0457EDB}" type="presOf" srcId="{F21185C2-BD92-4793-82A6-3351C3B2A16B}" destId="{5C6DEBBF-2FF0-4043-B186-C1B0004D100B}" srcOrd="0" destOrd="0" presId="urn:microsoft.com/office/officeart/2005/8/layout/radial3"/>
    <dgm:cxn modelId="{9D8B96A1-C9C2-47D0-B565-ED753004A6E7}" srcId="{792B37EC-331E-4DCE-AB5F-48FC3905E3E0}" destId="{F21185C2-BD92-4793-82A6-3351C3B2A16B}" srcOrd="1" destOrd="0" parTransId="{65AC36DA-AD87-4340-9499-F554E0C71EDD}" sibTransId="{5B68B5A6-8298-4EE6-AA04-16B967DD9E92}"/>
    <dgm:cxn modelId="{A61D047F-AAD4-47D5-BD5C-4B01BA4664AD}" srcId="{792B37EC-331E-4DCE-AB5F-48FC3905E3E0}" destId="{AE9CF90B-8563-41ED-A66E-2AEC420064CA}" srcOrd="0" destOrd="0" parTransId="{5FD4C025-8092-47C3-98D1-04F0D71713A6}" sibTransId="{C37EB8E2-7559-4669-B09F-4970FAD03198}"/>
    <dgm:cxn modelId="{A9171EFD-E492-4845-A668-E76EC70E22EA}" srcId="{E44DB154-9CB0-4412-ACC5-50BFF8DD6CA4}" destId="{792B37EC-331E-4DCE-AB5F-48FC3905E3E0}" srcOrd="0" destOrd="0" parTransId="{E9B0E77C-88F7-498B-A324-A70C4B2DD105}" sibTransId="{F39ADBD9-252A-4BAA-9CBB-FDA8183BB7E3}"/>
    <dgm:cxn modelId="{0670E5BA-0E33-4D5F-B715-9643B8DA8C2B}" type="presOf" srcId="{E44DB154-9CB0-4412-ACC5-50BFF8DD6CA4}" destId="{CC97FD50-A769-499A-BCE0-FF41606A3108}" srcOrd="0" destOrd="0" presId="urn:microsoft.com/office/officeart/2005/8/layout/radial3"/>
    <dgm:cxn modelId="{E223AEBC-6A6F-4826-98E4-7D3654F5B0E9}" type="presOf" srcId="{792B37EC-331E-4DCE-AB5F-48FC3905E3E0}" destId="{B69333E2-5AF7-48E4-84C2-9DBD4AC7626A}" srcOrd="0" destOrd="0" presId="urn:microsoft.com/office/officeart/2005/8/layout/radial3"/>
    <dgm:cxn modelId="{691CE9A9-D57A-4233-B3EB-7A476DB07FB6}" srcId="{792B37EC-331E-4DCE-AB5F-48FC3905E3E0}" destId="{D580F6E7-A751-4310-9B36-2EECD9AC183E}" srcOrd="3" destOrd="0" parTransId="{7210D35E-04DC-4B53-B121-301A57FB594A}" sibTransId="{3B5E1B9F-4CD2-48A3-8FC7-5E445BF9F720}"/>
    <dgm:cxn modelId="{146381FB-AD7C-40B0-8202-1078C0592366}" srcId="{792B37EC-331E-4DCE-AB5F-48FC3905E3E0}" destId="{255BA70A-D3DF-4CAD-8976-F1717FD9B9AB}" srcOrd="2" destOrd="0" parTransId="{201C5B07-FD58-47AC-94B3-36CBD30CF2C4}" sibTransId="{1974528B-19A6-403A-B942-5C7B6A1A1B35}"/>
    <dgm:cxn modelId="{6D758CD7-A60F-4623-AF8C-E514497838A7}" type="presParOf" srcId="{CC97FD50-A769-499A-BCE0-FF41606A3108}" destId="{36D4CBD0-09BA-49EB-A843-0234AC21097D}" srcOrd="0" destOrd="0" presId="urn:microsoft.com/office/officeart/2005/8/layout/radial3"/>
    <dgm:cxn modelId="{65172681-58A6-40B2-BDB3-1D45EAB2273F}" type="presParOf" srcId="{36D4CBD0-09BA-49EB-A843-0234AC21097D}" destId="{B69333E2-5AF7-48E4-84C2-9DBD4AC7626A}" srcOrd="0" destOrd="0" presId="urn:microsoft.com/office/officeart/2005/8/layout/radial3"/>
    <dgm:cxn modelId="{9A6D36A2-138F-4724-903F-E87D0E5B1078}" type="presParOf" srcId="{36D4CBD0-09BA-49EB-A843-0234AC21097D}" destId="{F98E1215-F460-46AD-B038-9422DBC42539}" srcOrd="1" destOrd="0" presId="urn:microsoft.com/office/officeart/2005/8/layout/radial3"/>
    <dgm:cxn modelId="{D233CAE0-CBF4-45BE-96FD-BDC8E3A0B436}" type="presParOf" srcId="{36D4CBD0-09BA-49EB-A843-0234AC21097D}" destId="{5C6DEBBF-2FF0-4043-B186-C1B0004D100B}" srcOrd="2" destOrd="0" presId="urn:microsoft.com/office/officeart/2005/8/layout/radial3"/>
    <dgm:cxn modelId="{1EAF66EC-559D-4E91-8FCE-1E8EF2134D21}" type="presParOf" srcId="{36D4CBD0-09BA-49EB-A843-0234AC21097D}" destId="{82C40ED6-7BDA-4581-BDDF-5E8B0B9130EE}" srcOrd="3" destOrd="0" presId="urn:microsoft.com/office/officeart/2005/8/layout/radial3"/>
    <dgm:cxn modelId="{FCE1D5AA-4ABE-4102-97C0-FD73A1424CCF}" type="presParOf" srcId="{36D4CBD0-09BA-49EB-A843-0234AC21097D}" destId="{9C2F29C8-4957-4F22-A310-A5B98B1E5B0F}" srcOrd="4" destOrd="0" presId="urn:microsoft.com/office/officeart/2005/8/layout/radial3"/>
  </dgm:cxnLst>
  <dgm:bg/>
  <dgm:whole/>
</dgm:dataModel>
</file>

<file path=ppt/diagrams/data2.xml><?xml version="1.0" encoding="utf-8"?>
<dgm:dataModel xmlns:dgm="http://schemas.openxmlformats.org/drawingml/2006/diagram" xmlns:a="http://schemas.openxmlformats.org/drawingml/2006/main">
  <dgm:ptLst>
    <dgm:pt modelId="{1B808B26-330C-41BD-BD3C-C74F740E9EC2}"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C"/>
        </a:p>
      </dgm:t>
    </dgm:pt>
    <dgm:pt modelId="{9BB8EFA5-5F21-435D-A2DE-A8D4ADB74E49}">
      <dgm:prSet custT="1"/>
      <dgm:spPr>
        <a:gradFill rotWithShape="0">
          <a:gsLst>
            <a:gs pos="0">
              <a:srgbClr val="8488C4"/>
            </a:gs>
            <a:gs pos="53000">
              <a:srgbClr val="D4DEFF"/>
            </a:gs>
            <a:gs pos="83000">
              <a:srgbClr val="D4DEFF"/>
            </a:gs>
            <a:gs pos="100000">
              <a:srgbClr val="96AB94"/>
            </a:gs>
          </a:gsLst>
          <a:lin ang="16200000" scaled="0"/>
        </a:gradFill>
      </dgm:spPr>
      <dgm:t>
        <a:bodyPr/>
        <a:lstStyle/>
        <a:p>
          <a:pPr rtl="0"/>
          <a:r>
            <a:rPr lang="es-EC" sz="2400" b="1" dirty="0" smtClean="0">
              <a:solidFill>
                <a:schemeClr val="tx1"/>
              </a:solidFill>
            </a:rPr>
            <a:t>Barreras de Entrada</a:t>
          </a:r>
          <a:endParaRPr lang="es-EC" sz="2400" b="1" dirty="0">
            <a:solidFill>
              <a:schemeClr val="tx1"/>
            </a:solidFill>
          </a:endParaRPr>
        </a:p>
      </dgm:t>
    </dgm:pt>
    <dgm:pt modelId="{77C4D257-EF1F-495B-9F3E-EBAE019D3147}" type="parTrans" cxnId="{E86452FE-0ABE-4EF6-ADDB-CB9770558BA6}">
      <dgm:prSet/>
      <dgm:spPr/>
      <dgm:t>
        <a:bodyPr/>
        <a:lstStyle/>
        <a:p>
          <a:endParaRPr lang="es-EC"/>
        </a:p>
      </dgm:t>
    </dgm:pt>
    <dgm:pt modelId="{E650D227-62AC-4DC1-BF06-CA899318CFAC}" type="sibTrans" cxnId="{E86452FE-0ABE-4EF6-ADDB-CB9770558BA6}">
      <dgm:prSet/>
      <dgm:spPr/>
      <dgm:t>
        <a:bodyPr/>
        <a:lstStyle/>
        <a:p>
          <a:endParaRPr lang="es-EC"/>
        </a:p>
      </dgm:t>
    </dgm:pt>
    <dgm:pt modelId="{5F3D0D95-A96D-473A-A50D-7B9690D043D9}">
      <dgm:prSet custT="1"/>
      <dgm:spPr>
        <a:gradFill rotWithShape="0">
          <a:gsLst>
            <a:gs pos="0">
              <a:srgbClr val="8488C4"/>
            </a:gs>
            <a:gs pos="53000">
              <a:srgbClr val="D4DEFF"/>
            </a:gs>
            <a:gs pos="83000">
              <a:srgbClr val="D4DEFF"/>
            </a:gs>
            <a:gs pos="100000">
              <a:srgbClr val="96AB94"/>
            </a:gs>
          </a:gsLst>
          <a:lin ang="16200000" scaled="0"/>
        </a:gradFill>
      </dgm:spPr>
      <dgm:t>
        <a:bodyPr/>
        <a:lstStyle/>
        <a:p>
          <a:pPr rtl="0"/>
          <a:r>
            <a:rPr lang="es-EC" sz="1600" dirty="0" smtClean="0"/>
            <a:t>Posicionamiento de otros centros de lavados</a:t>
          </a:r>
          <a:endParaRPr lang="es-EC" sz="1600" dirty="0"/>
        </a:p>
      </dgm:t>
    </dgm:pt>
    <dgm:pt modelId="{E79485D0-0BAA-46D3-8144-6B82A1A8B9E3}" type="parTrans" cxnId="{EA40D74E-F114-4F73-85C9-9430D5429E18}">
      <dgm:prSet/>
      <dgm:spPr/>
      <dgm:t>
        <a:bodyPr/>
        <a:lstStyle/>
        <a:p>
          <a:endParaRPr lang="es-EC"/>
        </a:p>
      </dgm:t>
    </dgm:pt>
    <dgm:pt modelId="{D6DB37D2-FB97-4984-A10C-6DD6A9C29301}" type="sibTrans" cxnId="{EA40D74E-F114-4F73-85C9-9430D5429E18}">
      <dgm:prSet/>
      <dgm:spPr/>
      <dgm:t>
        <a:bodyPr/>
        <a:lstStyle/>
        <a:p>
          <a:endParaRPr lang="es-EC"/>
        </a:p>
      </dgm:t>
    </dgm:pt>
    <dgm:pt modelId="{B766C5DC-FF73-4501-BE27-5DDFF8284A05}">
      <dgm:prSet custT="1"/>
      <dgm:spPr>
        <a:gradFill rotWithShape="0">
          <a:gsLst>
            <a:gs pos="0">
              <a:srgbClr val="8488C4"/>
            </a:gs>
            <a:gs pos="53000">
              <a:srgbClr val="D4DEFF"/>
            </a:gs>
            <a:gs pos="83000">
              <a:srgbClr val="D4DEFF"/>
            </a:gs>
            <a:gs pos="100000">
              <a:srgbClr val="96AB94"/>
            </a:gs>
          </a:gsLst>
          <a:lin ang="16200000" scaled="0"/>
        </a:gradFill>
      </dgm:spPr>
      <dgm:t>
        <a:bodyPr/>
        <a:lstStyle/>
        <a:p>
          <a:pPr algn="l" rtl="0"/>
          <a:r>
            <a:rPr lang="es-EC" sz="1600" dirty="0" smtClean="0"/>
            <a:t>Precio de la competencia</a:t>
          </a:r>
          <a:endParaRPr lang="es-EC" sz="1600" dirty="0"/>
        </a:p>
      </dgm:t>
    </dgm:pt>
    <dgm:pt modelId="{0FE99B9F-1205-4458-8475-E91CA1986D57}" type="parTrans" cxnId="{F9B2E64D-1C9F-4234-A784-B28A8CD04BF5}">
      <dgm:prSet/>
      <dgm:spPr/>
      <dgm:t>
        <a:bodyPr/>
        <a:lstStyle/>
        <a:p>
          <a:endParaRPr lang="es-EC"/>
        </a:p>
      </dgm:t>
    </dgm:pt>
    <dgm:pt modelId="{175BED4C-7B98-468C-BE37-17ADA6F93BE8}" type="sibTrans" cxnId="{F9B2E64D-1C9F-4234-A784-B28A8CD04BF5}">
      <dgm:prSet/>
      <dgm:spPr/>
      <dgm:t>
        <a:bodyPr/>
        <a:lstStyle/>
        <a:p>
          <a:endParaRPr lang="es-EC"/>
        </a:p>
      </dgm:t>
    </dgm:pt>
    <dgm:pt modelId="{01B6E391-5FBD-4384-950C-53FB0D084B06}">
      <dgm:prSet custT="1"/>
      <dgm:spPr>
        <a:gradFill rotWithShape="0">
          <a:gsLst>
            <a:gs pos="0">
              <a:srgbClr val="8488C4"/>
            </a:gs>
            <a:gs pos="53000">
              <a:srgbClr val="D4DEFF"/>
            </a:gs>
            <a:gs pos="83000">
              <a:srgbClr val="D4DEFF"/>
            </a:gs>
            <a:gs pos="100000">
              <a:srgbClr val="96AB94"/>
            </a:gs>
          </a:gsLst>
          <a:lin ang="16200000" scaled="0"/>
        </a:gradFill>
      </dgm:spPr>
      <dgm:t>
        <a:bodyPr/>
        <a:lstStyle/>
        <a:p>
          <a:pPr algn="l"/>
          <a:r>
            <a:rPr lang="es-EC" sz="1600" dirty="0" smtClean="0"/>
            <a:t>Tasas arancelarias </a:t>
          </a:r>
          <a:endParaRPr lang="es-EC" sz="1600" dirty="0"/>
        </a:p>
      </dgm:t>
    </dgm:pt>
    <dgm:pt modelId="{69421B1B-DD84-46DF-B2CD-46E0B4F8EEC4}" type="parTrans" cxnId="{0ECA15A8-9EF9-42EA-B11D-2811CA32550C}">
      <dgm:prSet/>
      <dgm:spPr/>
      <dgm:t>
        <a:bodyPr/>
        <a:lstStyle/>
        <a:p>
          <a:endParaRPr lang="es-EC"/>
        </a:p>
      </dgm:t>
    </dgm:pt>
    <dgm:pt modelId="{D1F97605-047F-4CAE-9F87-74DEF282AF86}" type="sibTrans" cxnId="{0ECA15A8-9EF9-42EA-B11D-2811CA32550C}">
      <dgm:prSet/>
      <dgm:spPr/>
      <dgm:t>
        <a:bodyPr/>
        <a:lstStyle/>
        <a:p>
          <a:endParaRPr lang="es-EC"/>
        </a:p>
      </dgm:t>
    </dgm:pt>
    <dgm:pt modelId="{33DC2778-25F6-4F02-A114-37D365C5E6F4}">
      <dgm:prSet custT="1"/>
      <dgm:spPr>
        <a:gradFill rotWithShape="0">
          <a:gsLst>
            <a:gs pos="0">
              <a:srgbClr val="8488C4"/>
            </a:gs>
            <a:gs pos="53000">
              <a:srgbClr val="D4DEFF"/>
            </a:gs>
            <a:gs pos="83000">
              <a:srgbClr val="D4DEFF"/>
            </a:gs>
            <a:gs pos="100000">
              <a:srgbClr val="96AB94"/>
            </a:gs>
          </a:gsLst>
          <a:lin ang="16200000" scaled="0"/>
        </a:gradFill>
      </dgm:spPr>
      <dgm:t>
        <a:bodyPr/>
        <a:lstStyle/>
        <a:p>
          <a:pPr rtl="0"/>
          <a:r>
            <a:rPr lang="es-EC" sz="2400" b="1" dirty="0" smtClean="0">
              <a:solidFill>
                <a:schemeClr val="tx1"/>
              </a:solidFill>
            </a:rPr>
            <a:t>Barreras de Salida</a:t>
          </a:r>
          <a:endParaRPr lang="es-EC" sz="2400" b="1" dirty="0">
            <a:solidFill>
              <a:schemeClr val="tx1"/>
            </a:solidFill>
          </a:endParaRPr>
        </a:p>
      </dgm:t>
    </dgm:pt>
    <dgm:pt modelId="{E7336ABA-9414-4D84-949F-3DC59EB0FCB0}" type="parTrans" cxnId="{16C44A98-5F67-45CB-9CFC-9DBD5F0E3686}">
      <dgm:prSet/>
      <dgm:spPr/>
      <dgm:t>
        <a:bodyPr/>
        <a:lstStyle/>
        <a:p>
          <a:endParaRPr lang="es-EC"/>
        </a:p>
      </dgm:t>
    </dgm:pt>
    <dgm:pt modelId="{89E1878B-BB90-408B-AE3B-D81705EE5E76}" type="sibTrans" cxnId="{16C44A98-5F67-45CB-9CFC-9DBD5F0E3686}">
      <dgm:prSet/>
      <dgm:spPr/>
      <dgm:t>
        <a:bodyPr/>
        <a:lstStyle/>
        <a:p>
          <a:endParaRPr lang="es-EC"/>
        </a:p>
      </dgm:t>
    </dgm:pt>
    <dgm:pt modelId="{A3896648-7B97-4CA9-8FDB-298964106809}">
      <dgm:prSet custT="1"/>
      <dgm:spPr>
        <a:gradFill rotWithShape="0">
          <a:gsLst>
            <a:gs pos="0">
              <a:srgbClr val="8488C4"/>
            </a:gs>
            <a:gs pos="53000">
              <a:srgbClr val="D4DEFF"/>
            </a:gs>
            <a:gs pos="83000">
              <a:srgbClr val="D4DEFF"/>
            </a:gs>
            <a:gs pos="100000">
              <a:srgbClr val="96AB94"/>
            </a:gs>
          </a:gsLst>
          <a:lin ang="16200000" scaled="0"/>
        </a:gradFill>
      </dgm:spPr>
      <dgm:t>
        <a:bodyPr/>
        <a:lstStyle/>
        <a:p>
          <a:pPr algn="l"/>
          <a:r>
            <a:rPr lang="es-EC" sz="1600" dirty="0" smtClean="0"/>
            <a:t>Deuda</a:t>
          </a:r>
          <a:r>
            <a:rPr lang="es-EC" sz="1400" dirty="0" smtClean="0"/>
            <a:t>  </a:t>
          </a:r>
          <a:endParaRPr lang="es-EC" sz="1400" dirty="0"/>
        </a:p>
      </dgm:t>
    </dgm:pt>
    <dgm:pt modelId="{518BC604-DE02-4D4A-868E-1135388DDF4E}" type="parTrans" cxnId="{34863888-2B43-45D9-9443-27CAB75FDFAC}">
      <dgm:prSet/>
      <dgm:spPr/>
      <dgm:t>
        <a:bodyPr/>
        <a:lstStyle/>
        <a:p>
          <a:endParaRPr lang="es-EC"/>
        </a:p>
      </dgm:t>
    </dgm:pt>
    <dgm:pt modelId="{00E7E11C-AC14-46F8-BB73-CE42F2DC53FF}" type="sibTrans" cxnId="{34863888-2B43-45D9-9443-27CAB75FDFAC}">
      <dgm:prSet/>
      <dgm:spPr/>
      <dgm:t>
        <a:bodyPr/>
        <a:lstStyle/>
        <a:p>
          <a:endParaRPr lang="es-EC"/>
        </a:p>
      </dgm:t>
    </dgm:pt>
    <dgm:pt modelId="{03E585EE-2CB9-4801-A2B3-2DD792CFA2B8}">
      <dgm:prSet custT="1"/>
      <dgm:spPr>
        <a:gradFill rotWithShape="0">
          <a:gsLst>
            <a:gs pos="0">
              <a:srgbClr val="8488C4"/>
            </a:gs>
            <a:gs pos="53000">
              <a:srgbClr val="D4DEFF"/>
            </a:gs>
            <a:gs pos="83000">
              <a:srgbClr val="D4DEFF"/>
            </a:gs>
            <a:gs pos="100000">
              <a:srgbClr val="96AB94"/>
            </a:gs>
          </a:gsLst>
          <a:lin ang="16200000" scaled="0"/>
        </a:gradFill>
      </dgm:spPr>
      <dgm:t>
        <a:bodyPr/>
        <a:lstStyle/>
        <a:p>
          <a:pPr algn="l"/>
          <a:r>
            <a:rPr lang="es-EC" sz="1600" dirty="0" smtClean="0"/>
            <a:t>Adaptación del equipo a otra actividad</a:t>
          </a:r>
          <a:endParaRPr lang="es-EC" sz="1600" dirty="0"/>
        </a:p>
      </dgm:t>
    </dgm:pt>
    <dgm:pt modelId="{1801C4A9-B0FB-4D18-B666-8B8B41BD28DA}" type="parTrans" cxnId="{244314A4-FBE1-475D-B311-B877AD811DB7}">
      <dgm:prSet/>
      <dgm:spPr/>
      <dgm:t>
        <a:bodyPr/>
        <a:lstStyle/>
        <a:p>
          <a:endParaRPr lang="es-EC"/>
        </a:p>
      </dgm:t>
    </dgm:pt>
    <dgm:pt modelId="{099BCB28-4148-4EEC-A1AA-263209A19558}" type="sibTrans" cxnId="{244314A4-FBE1-475D-B311-B877AD811DB7}">
      <dgm:prSet/>
      <dgm:spPr/>
      <dgm:t>
        <a:bodyPr/>
        <a:lstStyle/>
        <a:p>
          <a:endParaRPr lang="es-EC"/>
        </a:p>
      </dgm:t>
    </dgm:pt>
    <dgm:pt modelId="{9E9B1ACB-1857-4F32-8E91-87280A15951A}" type="pres">
      <dgm:prSet presAssocID="{1B808B26-330C-41BD-BD3C-C74F740E9EC2}" presName="diagram" presStyleCnt="0">
        <dgm:presLayoutVars>
          <dgm:chPref val="1"/>
          <dgm:dir/>
          <dgm:animOne val="branch"/>
          <dgm:animLvl val="lvl"/>
          <dgm:resizeHandles/>
        </dgm:presLayoutVars>
      </dgm:prSet>
      <dgm:spPr/>
      <dgm:t>
        <a:bodyPr/>
        <a:lstStyle/>
        <a:p>
          <a:endParaRPr lang="es-EC"/>
        </a:p>
      </dgm:t>
    </dgm:pt>
    <dgm:pt modelId="{7FD1DE07-34BB-41B6-9787-97EEC781A4AA}" type="pres">
      <dgm:prSet presAssocID="{9BB8EFA5-5F21-435D-A2DE-A8D4ADB74E49}" presName="root" presStyleCnt="0"/>
      <dgm:spPr/>
      <dgm:t>
        <a:bodyPr/>
        <a:lstStyle/>
        <a:p>
          <a:endParaRPr lang="es-ES"/>
        </a:p>
      </dgm:t>
    </dgm:pt>
    <dgm:pt modelId="{21E75086-A1C2-4935-9563-4C651E3F9EA2}" type="pres">
      <dgm:prSet presAssocID="{9BB8EFA5-5F21-435D-A2DE-A8D4ADB74E49}" presName="rootComposite" presStyleCnt="0"/>
      <dgm:spPr/>
      <dgm:t>
        <a:bodyPr/>
        <a:lstStyle/>
        <a:p>
          <a:endParaRPr lang="es-ES"/>
        </a:p>
      </dgm:t>
    </dgm:pt>
    <dgm:pt modelId="{2696E7D9-93A0-48B3-BC5E-B90C91C4BFB2}" type="pres">
      <dgm:prSet presAssocID="{9BB8EFA5-5F21-435D-A2DE-A8D4ADB74E49}" presName="rootText" presStyleLbl="node1" presStyleIdx="0" presStyleCnt="2" custScaleX="133017" custScaleY="34581" custLinFactNeighborX="-1238" custLinFactNeighborY="1978"/>
      <dgm:spPr/>
      <dgm:t>
        <a:bodyPr/>
        <a:lstStyle/>
        <a:p>
          <a:endParaRPr lang="es-EC"/>
        </a:p>
      </dgm:t>
    </dgm:pt>
    <dgm:pt modelId="{DB7F00E5-4966-4D7E-BBDD-C9A02BCB8117}" type="pres">
      <dgm:prSet presAssocID="{9BB8EFA5-5F21-435D-A2DE-A8D4ADB74E49}" presName="rootConnector" presStyleLbl="node1" presStyleIdx="0" presStyleCnt="2"/>
      <dgm:spPr/>
      <dgm:t>
        <a:bodyPr/>
        <a:lstStyle/>
        <a:p>
          <a:endParaRPr lang="es-EC"/>
        </a:p>
      </dgm:t>
    </dgm:pt>
    <dgm:pt modelId="{F2B0115F-1B09-4BB9-B514-862E94D86E34}" type="pres">
      <dgm:prSet presAssocID="{9BB8EFA5-5F21-435D-A2DE-A8D4ADB74E49}" presName="childShape" presStyleCnt="0"/>
      <dgm:spPr/>
      <dgm:t>
        <a:bodyPr/>
        <a:lstStyle/>
        <a:p>
          <a:endParaRPr lang="es-ES"/>
        </a:p>
      </dgm:t>
    </dgm:pt>
    <dgm:pt modelId="{5C10C7C6-42B9-4FA9-A5FB-685C117E891E}" type="pres">
      <dgm:prSet presAssocID="{E79485D0-0BAA-46D3-8144-6B82A1A8B9E3}" presName="Name13" presStyleLbl="parChTrans1D2" presStyleIdx="0" presStyleCnt="5"/>
      <dgm:spPr/>
      <dgm:t>
        <a:bodyPr/>
        <a:lstStyle/>
        <a:p>
          <a:endParaRPr lang="es-EC"/>
        </a:p>
      </dgm:t>
    </dgm:pt>
    <dgm:pt modelId="{81817B35-DFCD-4CCB-B585-A9AC2219EC0E}" type="pres">
      <dgm:prSet presAssocID="{5F3D0D95-A96D-473A-A50D-7B9690D043D9}" presName="childText" presStyleLbl="bgAcc1" presStyleIdx="0" presStyleCnt="5" custScaleX="137879" custScaleY="34282" custLinFactNeighborX="-9974" custLinFactNeighborY="-7167">
        <dgm:presLayoutVars>
          <dgm:bulletEnabled val="1"/>
        </dgm:presLayoutVars>
      </dgm:prSet>
      <dgm:spPr/>
      <dgm:t>
        <a:bodyPr/>
        <a:lstStyle/>
        <a:p>
          <a:endParaRPr lang="es-EC"/>
        </a:p>
      </dgm:t>
    </dgm:pt>
    <dgm:pt modelId="{61C14451-AC23-4A95-8F51-573570550475}" type="pres">
      <dgm:prSet presAssocID="{0FE99B9F-1205-4458-8475-E91CA1986D57}" presName="Name13" presStyleLbl="parChTrans1D2" presStyleIdx="1" presStyleCnt="5"/>
      <dgm:spPr/>
      <dgm:t>
        <a:bodyPr/>
        <a:lstStyle/>
        <a:p>
          <a:endParaRPr lang="es-EC"/>
        </a:p>
      </dgm:t>
    </dgm:pt>
    <dgm:pt modelId="{5088F6C6-B9EB-415D-836F-D9AE895A68FF}" type="pres">
      <dgm:prSet presAssocID="{B766C5DC-FF73-4501-BE27-5DDFF8284A05}" presName="childText" presStyleLbl="bgAcc1" presStyleIdx="1" presStyleCnt="5" custScaleX="137881" custScaleY="29682" custLinFactNeighborX="-10714" custLinFactNeighborY="-13155">
        <dgm:presLayoutVars>
          <dgm:bulletEnabled val="1"/>
        </dgm:presLayoutVars>
      </dgm:prSet>
      <dgm:spPr/>
      <dgm:t>
        <a:bodyPr/>
        <a:lstStyle/>
        <a:p>
          <a:endParaRPr lang="es-EC"/>
        </a:p>
      </dgm:t>
    </dgm:pt>
    <dgm:pt modelId="{45271561-F5B3-4735-8D7D-741066D9FD64}" type="pres">
      <dgm:prSet presAssocID="{69421B1B-DD84-46DF-B2CD-46E0B4F8EEC4}" presName="Name13" presStyleLbl="parChTrans1D2" presStyleIdx="2" presStyleCnt="5"/>
      <dgm:spPr/>
      <dgm:t>
        <a:bodyPr/>
        <a:lstStyle/>
        <a:p>
          <a:endParaRPr lang="es-EC"/>
        </a:p>
      </dgm:t>
    </dgm:pt>
    <dgm:pt modelId="{696F6E28-1B35-41D8-BF15-D14807568198}" type="pres">
      <dgm:prSet presAssocID="{01B6E391-5FBD-4384-950C-53FB0D084B06}" presName="childText" presStyleLbl="bgAcc1" presStyleIdx="2" presStyleCnt="5" custScaleX="137169" custScaleY="32049" custLinFactNeighborX="-10714" custLinFactNeighborY="-25567">
        <dgm:presLayoutVars>
          <dgm:bulletEnabled val="1"/>
        </dgm:presLayoutVars>
      </dgm:prSet>
      <dgm:spPr/>
      <dgm:t>
        <a:bodyPr/>
        <a:lstStyle/>
        <a:p>
          <a:endParaRPr lang="es-EC"/>
        </a:p>
      </dgm:t>
    </dgm:pt>
    <dgm:pt modelId="{5D812E7F-F101-4BE1-874A-27B6E92E00ED}" type="pres">
      <dgm:prSet presAssocID="{33DC2778-25F6-4F02-A114-37D365C5E6F4}" presName="root" presStyleCnt="0"/>
      <dgm:spPr/>
      <dgm:t>
        <a:bodyPr/>
        <a:lstStyle/>
        <a:p>
          <a:endParaRPr lang="es-ES"/>
        </a:p>
      </dgm:t>
    </dgm:pt>
    <dgm:pt modelId="{F36A108B-BAE8-4D89-9D04-1FD0A30C4C30}" type="pres">
      <dgm:prSet presAssocID="{33DC2778-25F6-4F02-A114-37D365C5E6F4}" presName="rootComposite" presStyleCnt="0"/>
      <dgm:spPr/>
      <dgm:t>
        <a:bodyPr/>
        <a:lstStyle/>
        <a:p>
          <a:endParaRPr lang="es-ES"/>
        </a:p>
      </dgm:t>
    </dgm:pt>
    <dgm:pt modelId="{2B8532F6-C5A2-4272-9EE8-F04BF90BF9B3}" type="pres">
      <dgm:prSet presAssocID="{33DC2778-25F6-4F02-A114-37D365C5E6F4}" presName="rootText" presStyleLbl="node1" presStyleIdx="1" presStyleCnt="2" custScaleX="128651" custScaleY="40781" custLinFactNeighborX="-9718" custLinFactNeighborY="1105"/>
      <dgm:spPr/>
      <dgm:t>
        <a:bodyPr/>
        <a:lstStyle/>
        <a:p>
          <a:endParaRPr lang="es-EC"/>
        </a:p>
      </dgm:t>
    </dgm:pt>
    <dgm:pt modelId="{48BEC57D-289D-426C-9160-BEAF700DEAE6}" type="pres">
      <dgm:prSet presAssocID="{33DC2778-25F6-4F02-A114-37D365C5E6F4}" presName="rootConnector" presStyleLbl="node1" presStyleIdx="1" presStyleCnt="2"/>
      <dgm:spPr/>
      <dgm:t>
        <a:bodyPr/>
        <a:lstStyle/>
        <a:p>
          <a:endParaRPr lang="es-EC"/>
        </a:p>
      </dgm:t>
    </dgm:pt>
    <dgm:pt modelId="{A2960936-4E92-469C-8BAC-6D542DF797BE}" type="pres">
      <dgm:prSet presAssocID="{33DC2778-25F6-4F02-A114-37D365C5E6F4}" presName="childShape" presStyleCnt="0"/>
      <dgm:spPr/>
      <dgm:t>
        <a:bodyPr/>
        <a:lstStyle/>
        <a:p>
          <a:endParaRPr lang="es-ES"/>
        </a:p>
      </dgm:t>
    </dgm:pt>
    <dgm:pt modelId="{26F13B6D-6E36-4D44-9628-482BD577D592}" type="pres">
      <dgm:prSet presAssocID="{518BC604-DE02-4D4A-868E-1135388DDF4E}" presName="Name13" presStyleLbl="parChTrans1D2" presStyleIdx="3" presStyleCnt="5"/>
      <dgm:spPr/>
      <dgm:t>
        <a:bodyPr/>
        <a:lstStyle/>
        <a:p>
          <a:endParaRPr lang="es-EC"/>
        </a:p>
      </dgm:t>
    </dgm:pt>
    <dgm:pt modelId="{8C69E217-131B-4A09-95A0-44913052FF06}" type="pres">
      <dgm:prSet presAssocID="{A3896648-7B97-4CA9-8FDB-298964106809}" presName="childText" presStyleLbl="bgAcc1" presStyleIdx="3" presStyleCnt="5" custScaleX="134714" custScaleY="27665" custLinFactNeighborX="-18986" custLinFactNeighborY="-5513">
        <dgm:presLayoutVars>
          <dgm:bulletEnabled val="1"/>
        </dgm:presLayoutVars>
      </dgm:prSet>
      <dgm:spPr/>
      <dgm:t>
        <a:bodyPr/>
        <a:lstStyle/>
        <a:p>
          <a:endParaRPr lang="es-EC"/>
        </a:p>
      </dgm:t>
    </dgm:pt>
    <dgm:pt modelId="{274769E7-5092-4EA6-9206-930E9DED612F}" type="pres">
      <dgm:prSet presAssocID="{1801C4A9-B0FB-4D18-B666-8B8B41BD28DA}" presName="Name13" presStyleLbl="parChTrans1D2" presStyleIdx="4" presStyleCnt="5"/>
      <dgm:spPr/>
      <dgm:t>
        <a:bodyPr/>
        <a:lstStyle/>
        <a:p>
          <a:endParaRPr lang="es-EC"/>
        </a:p>
      </dgm:t>
    </dgm:pt>
    <dgm:pt modelId="{1AE6792A-E921-4975-B676-A97B8488638F}" type="pres">
      <dgm:prSet presAssocID="{03E585EE-2CB9-4801-A2B3-2DD792CFA2B8}" presName="childText" presStyleLbl="bgAcc1" presStyleIdx="4" presStyleCnt="5" custScaleX="134732" custScaleY="30872" custLinFactNeighborX="-18986" custLinFactNeighborY="-17659">
        <dgm:presLayoutVars>
          <dgm:bulletEnabled val="1"/>
        </dgm:presLayoutVars>
      </dgm:prSet>
      <dgm:spPr/>
      <dgm:t>
        <a:bodyPr/>
        <a:lstStyle/>
        <a:p>
          <a:endParaRPr lang="es-EC"/>
        </a:p>
      </dgm:t>
    </dgm:pt>
  </dgm:ptLst>
  <dgm:cxnLst>
    <dgm:cxn modelId="{B43EBE5C-9250-4191-9926-A3B0BE320E99}" type="presOf" srcId="{33DC2778-25F6-4F02-A114-37D365C5E6F4}" destId="{48BEC57D-289D-426C-9160-BEAF700DEAE6}" srcOrd="1" destOrd="0" presId="urn:microsoft.com/office/officeart/2005/8/layout/hierarchy3"/>
    <dgm:cxn modelId="{34863888-2B43-45D9-9443-27CAB75FDFAC}" srcId="{33DC2778-25F6-4F02-A114-37D365C5E6F4}" destId="{A3896648-7B97-4CA9-8FDB-298964106809}" srcOrd="0" destOrd="0" parTransId="{518BC604-DE02-4D4A-868E-1135388DDF4E}" sibTransId="{00E7E11C-AC14-46F8-BB73-CE42F2DC53FF}"/>
    <dgm:cxn modelId="{DA07D4D9-96C2-4319-B4F5-E02CC4316593}" type="presOf" srcId="{A3896648-7B97-4CA9-8FDB-298964106809}" destId="{8C69E217-131B-4A09-95A0-44913052FF06}" srcOrd="0" destOrd="0" presId="urn:microsoft.com/office/officeart/2005/8/layout/hierarchy3"/>
    <dgm:cxn modelId="{F9B2E64D-1C9F-4234-A784-B28A8CD04BF5}" srcId="{9BB8EFA5-5F21-435D-A2DE-A8D4ADB74E49}" destId="{B766C5DC-FF73-4501-BE27-5DDFF8284A05}" srcOrd="1" destOrd="0" parTransId="{0FE99B9F-1205-4458-8475-E91CA1986D57}" sibTransId="{175BED4C-7B98-468C-BE37-17ADA6F93BE8}"/>
    <dgm:cxn modelId="{E0EB72F2-6607-416A-85A7-1B2523A9E297}" type="presOf" srcId="{01B6E391-5FBD-4384-950C-53FB0D084B06}" destId="{696F6E28-1B35-41D8-BF15-D14807568198}" srcOrd="0" destOrd="0" presId="urn:microsoft.com/office/officeart/2005/8/layout/hierarchy3"/>
    <dgm:cxn modelId="{DAA14DED-9197-4335-AC38-30ABADAE33A1}" type="presOf" srcId="{9BB8EFA5-5F21-435D-A2DE-A8D4ADB74E49}" destId="{2696E7D9-93A0-48B3-BC5E-B90C91C4BFB2}" srcOrd="0" destOrd="0" presId="urn:microsoft.com/office/officeart/2005/8/layout/hierarchy3"/>
    <dgm:cxn modelId="{244314A4-FBE1-475D-B311-B877AD811DB7}" srcId="{33DC2778-25F6-4F02-A114-37D365C5E6F4}" destId="{03E585EE-2CB9-4801-A2B3-2DD792CFA2B8}" srcOrd="1" destOrd="0" parTransId="{1801C4A9-B0FB-4D18-B666-8B8B41BD28DA}" sibTransId="{099BCB28-4148-4EEC-A1AA-263209A19558}"/>
    <dgm:cxn modelId="{78628B93-A75D-4B5F-8F41-67A4B6F112BB}" type="presOf" srcId="{E79485D0-0BAA-46D3-8144-6B82A1A8B9E3}" destId="{5C10C7C6-42B9-4FA9-A5FB-685C117E891E}" srcOrd="0" destOrd="0" presId="urn:microsoft.com/office/officeart/2005/8/layout/hierarchy3"/>
    <dgm:cxn modelId="{16B04382-4A2E-473E-96BC-B7ACFF5D722D}" type="presOf" srcId="{1B808B26-330C-41BD-BD3C-C74F740E9EC2}" destId="{9E9B1ACB-1857-4F32-8E91-87280A15951A}" srcOrd="0" destOrd="0" presId="urn:microsoft.com/office/officeart/2005/8/layout/hierarchy3"/>
    <dgm:cxn modelId="{0ECA15A8-9EF9-42EA-B11D-2811CA32550C}" srcId="{9BB8EFA5-5F21-435D-A2DE-A8D4ADB74E49}" destId="{01B6E391-5FBD-4384-950C-53FB0D084B06}" srcOrd="2" destOrd="0" parTransId="{69421B1B-DD84-46DF-B2CD-46E0B4F8EEC4}" sibTransId="{D1F97605-047F-4CAE-9F87-74DEF282AF86}"/>
    <dgm:cxn modelId="{16C44A98-5F67-45CB-9CFC-9DBD5F0E3686}" srcId="{1B808B26-330C-41BD-BD3C-C74F740E9EC2}" destId="{33DC2778-25F6-4F02-A114-37D365C5E6F4}" srcOrd="1" destOrd="0" parTransId="{E7336ABA-9414-4D84-949F-3DC59EB0FCB0}" sibTransId="{89E1878B-BB90-408B-AE3B-D81705EE5E76}"/>
    <dgm:cxn modelId="{D34F036D-BCA8-44FD-949B-110EC727B237}" type="presOf" srcId="{B766C5DC-FF73-4501-BE27-5DDFF8284A05}" destId="{5088F6C6-B9EB-415D-836F-D9AE895A68FF}" srcOrd="0" destOrd="0" presId="urn:microsoft.com/office/officeart/2005/8/layout/hierarchy3"/>
    <dgm:cxn modelId="{33844B62-C5DD-41B6-B862-BA204D4B5F14}" type="presOf" srcId="{9BB8EFA5-5F21-435D-A2DE-A8D4ADB74E49}" destId="{DB7F00E5-4966-4D7E-BBDD-C9A02BCB8117}" srcOrd="1" destOrd="0" presId="urn:microsoft.com/office/officeart/2005/8/layout/hierarchy3"/>
    <dgm:cxn modelId="{E86452FE-0ABE-4EF6-ADDB-CB9770558BA6}" srcId="{1B808B26-330C-41BD-BD3C-C74F740E9EC2}" destId="{9BB8EFA5-5F21-435D-A2DE-A8D4ADB74E49}" srcOrd="0" destOrd="0" parTransId="{77C4D257-EF1F-495B-9F3E-EBAE019D3147}" sibTransId="{E650D227-62AC-4DC1-BF06-CA899318CFAC}"/>
    <dgm:cxn modelId="{C30C63D3-2BE3-4DFB-8F16-5F697CC8753F}" type="presOf" srcId="{03E585EE-2CB9-4801-A2B3-2DD792CFA2B8}" destId="{1AE6792A-E921-4975-B676-A97B8488638F}" srcOrd="0" destOrd="0" presId="urn:microsoft.com/office/officeart/2005/8/layout/hierarchy3"/>
    <dgm:cxn modelId="{A3EF93B0-FDBF-49E5-9D28-79B476870A43}" type="presOf" srcId="{69421B1B-DD84-46DF-B2CD-46E0B4F8EEC4}" destId="{45271561-F5B3-4735-8D7D-741066D9FD64}" srcOrd="0" destOrd="0" presId="urn:microsoft.com/office/officeart/2005/8/layout/hierarchy3"/>
    <dgm:cxn modelId="{1F25B3C1-8FC6-4F26-8426-F69D55FE6926}" type="presOf" srcId="{33DC2778-25F6-4F02-A114-37D365C5E6F4}" destId="{2B8532F6-C5A2-4272-9EE8-F04BF90BF9B3}" srcOrd="0" destOrd="0" presId="urn:microsoft.com/office/officeart/2005/8/layout/hierarchy3"/>
    <dgm:cxn modelId="{EA40D74E-F114-4F73-85C9-9430D5429E18}" srcId="{9BB8EFA5-5F21-435D-A2DE-A8D4ADB74E49}" destId="{5F3D0D95-A96D-473A-A50D-7B9690D043D9}" srcOrd="0" destOrd="0" parTransId="{E79485D0-0BAA-46D3-8144-6B82A1A8B9E3}" sibTransId="{D6DB37D2-FB97-4984-A10C-6DD6A9C29301}"/>
    <dgm:cxn modelId="{12A3C345-AD61-48B0-B5EC-42DE70E68A83}" type="presOf" srcId="{5F3D0D95-A96D-473A-A50D-7B9690D043D9}" destId="{81817B35-DFCD-4CCB-B585-A9AC2219EC0E}" srcOrd="0" destOrd="0" presId="urn:microsoft.com/office/officeart/2005/8/layout/hierarchy3"/>
    <dgm:cxn modelId="{DE0ED505-0845-44D0-AEB1-F02291D5D2BE}" type="presOf" srcId="{0FE99B9F-1205-4458-8475-E91CA1986D57}" destId="{61C14451-AC23-4A95-8F51-573570550475}" srcOrd="0" destOrd="0" presId="urn:microsoft.com/office/officeart/2005/8/layout/hierarchy3"/>
    <dgm:cxn modelId="{25B5E9FD-CEC4-460E-A08E-594A3B32D8F2}" type="presOf" srcId="{1801C4A9-B0FB-4D18-B666-8B8B41BD28DA}" destId="{274769E7-5092-4EA6-9206-930E9DED612F}" srcOrd="0" destOrd="0" presId="urn:microsoft.com/office/officeart/2005/8/layout/hierarchy3"/>
    <dgm:cxn modelId="{488873A7-1474-4BC7-A378-CA9ACA7CF908}" type="presOf" srcId="{518BC604-DE02-4D4A-868E-1135388DDF4E}" destId="{26F13B6D-6E36-4D44-9628-482BD577D592}" srcOrd="0" destOrd="0" presId="urn:microsoft.com/office/officeart/2005/8/layout/hierarchy3"/>
    <dgm:cxn modelId="{0AFECB09-2116-4CB0-ADAA-D6D3C911ADC2}" type="presParOf" srcId="{9E9B1ACB-1857-4F32-8E91-87280A15951A}" destId="{7FD1DE07-34BB-41B6-9787-97EEC781A4AA}" srcOrd="0" destOrd="0" presId="urn:microsoft.com/office/officeart/2005/8/layout/hierarchy3"/>
    <dgm:cxn modelId="{DB2E221B-91B8-41DC-9ADE-5C6227FE3902}" type="presParOf" srcId="{7FD1DE07-34BB-41B6-9787-97EEC781A4AA}" destId="{21E75086-A1C2-4935-9563-4C651E3F9EA2}" srcOrd="0" destOrd="0" presId="urn:microsoft.com/office/officeart/2005/8/layout/hierarchy3"/>
    <dgm:cxn modelId="{F442A77A-F8AB-4FF0-AB24-ACF10DE8B2B7}" type="presParOf" srcId="{21E75086-A1C2-4935-9563-4C651E3F9EA2}" destId="{2696E7D9-93A0-48B3-BC5E-B90C91C4BFB2}" srcOrd="0" destOrd="0" presId="urn:microsoft.com/office/officeart/2005/8/layout/hierarchy3"/>
    <dgm:cxn modelId="{FABAC058-351D-4DFF-ABA0-1151E2D86E25}" type="presParOf" srcId="{21E75086-A1C2-4935-9563-4C651E3F9EA2}" destId="{DB7F00E5-4966-4D7E-BBDD-C9A02BCB8117}" srcOrd="1" destOrd="0" presId="urn:microsoft.com/office/officeart/2005/8/layout/hierarchy3"/>
    <dgm:cxn modelId="{F8A95074-F927-4E38-8974-20BC1404CC32}" type="presParOf" srcId="{7FD1DE07-34BB-41B6-9787-97EEC781A4AA}" destId="{F2B0115F-1B09-4BB9-B514-862E94D86E34}" srcOrd="1" destOrd="0" presId="urn:microsoft.com/office/officeart/2005/8/layout/hierarchy3"/>
    <dgm:cxn modelId="{C04199B9-A6D6-4327-9A5D-CDF2BAE590E3}" type="presParOf" srcId="{F2B0115F-1B09-4BB9-B514-862E94D86E34}" destId="{5C10C7C6-42B9-4FA9-A5FB-685C117E891E}" srcOrd="0" destOrd="0" presId="urn:microsoft.com/office/officeart/2005/8/layout/hierarchy3"/>
    <dgm:cxn modelId="{C440B654-A01A-4293-B6F7-37FCC8A29F19}" type="presParOf" srcId="{F2B0115F-1B09-4BB9-B514-862E94D86E34}" destId="{81817B35-DFCD-4CCB-B585-A9AC2219EC0E}" srcOrd="1" destOrd="0" presId="urn:microsoft.com/office/officeart/2005/8/layout/hierarchy3"/>
    <dgm:cxn modelId="{B035A680-DEE1-496E-B7B4-1C285B53AB43}" type="presParOf" srcId="{F2B0115F-1B09-4BB9-B514-862E94D86E34}" destId="{61C14451-AC23-4A95-8F51-573570550475}" srcOrd="2" destOrd="0" presId="urn:microsoft.com/office/officeart/2005/8/layout/hierarchy3"/>
    <dgm:cxn modelId="{5AE1718A-3F0C-4C6D-9D62-C55372A42CA9}" type="presParOf" srcId="{F2B0115F-1B09-4BB9-B514-862E94D86E34}" destId="{5088F6C6-B9EB-415D-836F-D9AE895A68FF}" srcOrd="3" destOrd="0" presId="urn:microsoft.com/office/officeart/2005/8/layout/hierarchy3"/>
    <dgm:cxn modelId="{2834A4F8-2514-4808-933D-A5957A17CC0A}" type="presParOf" srcId="{F2B0115F-1B09-4BB9-B514-862E94D86E34}" destId="{45271561-F5B3-4735-8D7D-741066D9FD64}" srcOrd="4" destOrd="0" presId="urn:microsoft.com/office/officeart/2005/8/layout/hierarchy3"/>
    <dgm:cxn modelId="{EE084B77-8437-49FA-AF65-E79461AC7930}" type="presParOf" srcId="{F2B0115F-1B09-4BB9-B514-862E94D86E34}" destId="{696F6E28-1B35-41D8-BF15-D14807568198}" srcOrd="5" destOrd="0" presId="urn:microsoft.com/office/officeart/2005/8/layout/hierarchy3"/>
    <dgm:cxn modelId="{CA63EA91-28C2-4E62-9A95-8254A06E8D7F}" type="presParOf" srcId="{9E9B1ACB-1857-4F32-8E91-87280A15951A}" destId="{5D812E7F-F101-4BE1-874A-27B6E92E00ED}" srcOrd="1" destOrd="0" presId="urn:microsoft.com/office/officeart/2005/8/layout/hierarchy3"/>
    <dgm:cxn modelId="{3B4CFEA2-7D74-4CFE-BC7A-E3C4C8681E0A}" type="presParOf" srcId="{5D812E7F-F101-4BE1-874A-27B6E92E00ED}" destId="{F36A108B-BAE8-4D89-9D04-1FD0A30C4C30}" srcOrd="0" destOrd="0" presId="urn:microsoft.com/office/officeart/2005/8/layout/hierarchy3"/>
    <dgm:cxn modelId="{F8FCB784-431C-4B1A-B658-16B18F961EF4}" type="presParOf" srcId="{F36A108B-BAE8-4D89-9D04-1FD0A30C4C30}" destId="{2B8532F6-C5A2-4272-9EE8-F04BF90BF9B3}" srcOrd="0" destOrd="0" presId="urn:microsoft.com/office/officeart/2005/8/layout/hierarchy3"/>
    <dgm:cxn modelId="{D9F41E46-D57D-4224-878E-3D23F661261B}" type="presParOf" srcId="{F36A108B-BAE8-4D89-9D04-1FD0A30C4C30}" destId="{48BEC57D-289D-426C-9160-BEAF700DEAE6}" srcOrd="1" destOrd="0" presId="urn:microsoft.com/office/officeart/2005/8/layout/hierarchy3"/>
    <dgm:cxn modelId="{1B87C1F3-0351-47C4-B968-D2A5A58A87B8}" type="presParOf" srcId="{5D812E7F-F101-4BE1-874A-27B6E92E00ED}" destId="{A2960936-4E92-469C-8BAC-6D542DF797BE}" srcOrd="1" destOrd="0" presId="urn:microsoft.com/office/officeart/2005/8/layout/hierarchy3"/>
    <dgm:cxn modelId="{FC672F8C-EE14-4610-8AD4-4794EC4C5C8F}" type="presParOf" srcId="{A2960936-4E92-469C-8BAC-6D542DF797BE}" destId="{26F13B6D-6E36-4D44-9628-482BD577D592}" srcOrd="0" destOrd="0" presId="urn:microsoft.com/office/officeart/2005/8/layout/hierarchy3"/>
    <dgm:cxn modelId="{9AFD1A9F-8597-4C12-BA29-69DAC5A13ADD}" type="presParOf" srcId="{A2960936-4E92-469C-8BAC-6D542DF797BE}" destId="{8C69E217-131B-4A09-95A0-44913052FF06}" srcOrd="1" destOrd="0" presId="urn:microsoft.com/office/officeart/2005/8/layout/hierarchy3"/>
    <dgm:cxn modelId="{2016E998-BDBE-4DAD-B794-AEC00EF9D20C}" type="presParOf" srcId="{A2960936-4E92-469C-8BAC-6D542DF797BE}" destId="{274769E7-5092-4EA6-9206-930E9DED612F}" srcOrd="2" destOrd="0" presId="urn:microsoft.com/office/officeart/2005/8/layout/hierarchy3"/>
    <dgm:cxn modelId="{81347998-6537-420E-A063-8A4A5C1C2AE9}" type="presParOf" srcId="{A2960936-4E92-469C-8BAC-6D542DF797BE}" destId="{1AE6792A-E921-4975-B676-A97B8488638F}" srcOrd="3"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30531BF-1B5A-4436-8EBC-A81EFAA2DB8B}"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5DC5E75-D7F4-416E-AE83-46CC6A2EB315}"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788F6CB-6AB2-47E8-8532-8C6B8F89A8FF}"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23B25BA-9C54-43A2-8406-0BBEAEF1AAF9}"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9DEC8E4-18CB-4B90-8D9C-B80AD1B9103D}"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FAEB564-3BF3-433F-BBF8-3196F8CC7364}"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D149D0AF-65B6-4D43-980B-00C2E42DBD0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D29809E-8042-4E0A-A246-4EE3C570ED44}"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70B97EF-9F75-49D8-A743-11C4A51A7E0A}"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69DE21B-1BCC-43D2-817D-1909773AC384}"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53952C7-C87B-4C07-A6C2-51C3C5D8E9A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cs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BBF02C63-D3C2-4043-9F2C-A868238777E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ec/imgres?imgurl=http://1.bp.blogspot.com/-GMqnqVxBUVc/Tsogrj1yekI/AAAAAAAABdA/MFC5RW0g2iM/s1600/debilidad.jpg&amp;imgrefurl=http://koffi1948.blogspot.com/2011/11/el-anacoreta-y-la-debilidad.html&amp;usg=__u6VdXgMuE0YyWZtaNKBwNE6hgFo=&amp;h=900&amp;w=1200&amp;sz=68&amp;hl=es&amp;start=12&amp;zoom=1&amp;tbnid=VOQslL3ON6_zEM:&amp;tbnh=113&amp;tbnw=150&amp;ei=O1KPT_S2IuHL0QGAp4yvDw&amp;prev=/search?q=debilidad&amp;um=1&amp;hl=es&amp;sa=G&amp;biw=1366&amp;bih=614&amp;tbm=isch&amp;um=1&amp;itbs=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9.emf"/></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8 CuadroTexto"/>
          <p:cNvSpPr txBox="1"/>
          <p:nvPr/>
        </p:nvSpPr>
        <p:spPr>
          <a:xfrm>
            <a:off x="2214563" y="1357298"/>
            <a:ext cx="6929437" cy="708025"/>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a:spAutoFit/>
          </a:bodyPr>
          <a:lstStyle/>
          <a:p>
            <a:pPr algn="ctr">
              <a:defRPr/>
            </a:pPr>
            <a:endParaRPr lang="es-EC" sz="2000" b="1" dirty="0">
              <a:solidFill>
                <a:schemeClr val="tx1"/>
              </a:solidFill>
              <a:latin typeface="Lucida Calligraphy" pitchFamily="66" charset="0"/>
            </a:endParaRPr>
          </a:p>
          <a:p>
            <a:pPr algn="ctr">
              <a:defRPr/>
            </a:pPr>
            <a:r>
              <a:rPr lang="es-EC" sz="2000" b="1" dirty="0">
                <a:solidFill>
                  <a:schemeClr val="bg1"/>
                </a:solidFill>
                <a:latin typeface="Arial Black" pitchFamily="34" charset="0"/>
              </a:rPr>
              <a:t>Proyecto de Graduación</a:t>
            </a:r>
          </a:p>
        </p:txBody>
      </p:sp>
      <p:sp>
        <p:nvSpPr>
          <p:cNvPr id="10" name="9 Rectángulo"/>
          <p:cNvSpPr/>
          <p:nvPr/>
        </p:nvSpPr>
        <p:spPr>
          <a:xfrm>
            <a:off x="2214563" y="2071678"/>
            <a:ext cx="6929437" cy="193899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a:spAutoFit/>
          </a:bodyPr>
          <a:lstStyle/>
          <a:p>
            <a:pPr algn="ctr">
              <a:defRPr/>
            </a:pPr>
            <a:endParaRPr lang="es-EC" sz="2000" b="1" dirty="0">
              <a:solidFill>
                <a:schemeClr val="tx1"/>
              </a:solidFill>
              <a:latin typeface="Cambria" pitchFamily="18" charset="0"/>
            </a:endParaRPr>
          </a:p>
          <a:p>
            <a:pPr algn="ctr">
              <a:defRPr/>
            </a:pPr>
            <a:r>
              <a:rPr lang="es-EC" sz="2000" b="1" dirty="0">
                <a:solidFill>
                  <a:schemeClr val="bg1"/>
                </a:solidFill>
                <a:latin typeface="Arial Black" pitchFamily="34" charset="0"/>
              </a:rPr>
              <a:t>Presentado por:</a:t>
            </a:r>
          </a:p>
          <a:p>
            <a:pPr algn="ctr">
              <a:defRPr/>
            </a:pPr>
            <a:endParaRPr lang="es-EC" sz="2000" b="1" dirty="0">
              <a:solidFill>
                <a:schemeClr val="tx1"/>
              </a:solidFill>
              <a:latin typeface="Cambria" pitchFamily="18" charset="0"/>
            </a:endParaRPr>
          </a:p>
          <a:p>
            <a:pPr algn="ctr">
              <a:defRPr/>
            </a:pPr>
            <a:r>
              <a:rPr lang="es-EC" sz="2000" b="1" dirty="0">
                <a:solidFill>
                  <a:schemeClr val="bg1"/>
                </a:solidFill>
                <a:latin typeface="Arial Black" pitchFamily="34" charset="0"/>
              </a:rPr>
              <a:t>Mariuxi Vanessa García </a:t>
            </a:r>
            <a:r>
              <a:rPr lang="es-EC" sz="2000" b="1" dirty="0" smtClean="0">
                <a:solidFill>
                  <a:schemeClr val="bg1"/>
                </a:solidFill>
                <a:latin typeface="Arial Black" pitchFamily="34" charset="0"/>
              </a:rPr>
              <a:t>Lozano</a:t>
            </a:r>
          </a:p>
          <a:p>
            <a:pPr algn="ctr">
              <a:defRPr/>
            </a:pPr>
            <a:endParaRPr lang="es-EC" sz="2000" b="1" dirty="0">
              <a:solidFill>
                <a:schemeClr val="bg1"/>
              </a:solidFill>
              <a:latin typeface="Arial Black" pitchFamily="34" charset="0"/>
            </a:endParaRPr>
          </a:p>
          <a:p>
            <a:pPr algn="ctr">
              <a:defRPr/>
            </a:pPr>
            <a:r>
              <a:rPr lang="es-EC" sz="2000" b="1" dirty="0">
                <a:solidFill>
                  <a:schemeClr val="bg1"/>
                </a:solidFill>
                <a:latin typeface="Arial Black" pitchFamily="34" charset="0"/>
              </a:rPr>
              <a:t>Mirna Susana Pazmiño Rodríguez</a:t>
            </a:r>
          </a:p>
        </p:txBody>
      </p:sp>
      <p:sp>
        <p:nvSpPr>
          <p:cNvPr id="14" name="13 CuadroTexto"/>
          <p:cNvSpPr txBox="1"/>
          <p:nvPr/>
        </p:nvSpPr>
        <p:spPr>
          <a:xfrm>
            <a:off x="2000232" y="4071942"/>
            <a:ext cx="6929437" cy="707886"/>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s-EC" sz="2000" b="1" dirty="0">
                <a:solidFill>
                  <a:schemeClr val="bg1"/>
                </a:solidFill>
                <a:latin typeface="Arial Black" pitchFamily="34" charset="0"/>
              </a:rPr>
              <a:t>Director:</a:t>
            </a:r>
          </a:p>
          <a:p>
            <a:pPr algn="ctr">
              <a:defRPr/>
            </a:pPr>
            <a:r>
              <a:rPr lang="es-EC" sz="2000" b="1" dirty="0">
                <a:solidFill>
                  <a:schemeClr val="bg1"/>
                </a:solidFill>
                <a:latin typeface="Arial Black" pitchFamily="34" charset="0"/>
              </a:rPr>
              <a:t>Econ. </a:t>
            </a:r>
            <a:r>
              <a:rPr lang="es-EC" sz="2000" b="1" dirty="0" smtClean="0">
                <a:solidFill>
                  <a:schemeClr val="bg1"/>
                </a:solidFill>
                <a:latin typeface="Arial Black" pitchFamily="34" charset="0"/>
              </a:rPr>
              <a:t>Pedro Gando</a:t>
            </a:r>
            <a:endParaRPr lang="es-EC" sz="2000" b="1" dirty="0">
              <a:solidFill>
                <a:schemeClr val="bg1"/>
              </a:solidFill>
              <a:latin typeface="Arial Black" pitchFamily="34" charset="0"/>
            </a:endParaRPr>
          </a:p>
        </p:txBody>
      </p:sp>
      <p:pic>
        <p:nvPicPr>
          <p:cNvPr id="2054" name="Picture 2"/>
          <p:cNvPicPr>
            <a:picLocks noChangeAspect="1" noChangeArrowheads="1"/>
          </p:cNvPicPr>
          <p:nvPr/>
        </p:nvPicPr>
        <p:blipFill>
          <a:blip r:embed="rId3"/>
          <a:srcRect/>
          <a:stretch>
            <a:fillRect/>
          </a:stretch>
        </p:blipFill>
        <p:spPr bwMode="auto">
          <a:xfrm>
            <a:off x="7786710" y="214290"/>
            <a:ext cx="714375" cy="646112"/>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extLst>
              <a:ext uri="{28A0092B-C50C-407E-A947-70E740481C1C}"/>
            </a:extLst>
          </a:blip>
          <a:srcRect/>
          <a:stretch>
            <a:fillRect/>
          </a:stretch>
        </p:blipFill>
        <p:spPr bwMode="auto">
          <a:xfrm>
            <a:off x="1428728" y="214290"/>
            <a:ext cx="656268" cy="64294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ext uri="{91240B29-F687-4F45-9708-019B960494DF}"/>
          </a:extLst>
        </p:spPr>
      </p:pic>
      <p:sp>
        <p:nvSpPr>
          <p:cNvPr id="15" name="14 Rectángulo"/>
          <p:cNvSpPr/>
          <p:nvPr/>
        </p:nvSpPr>
        <p:spPr>
          <a:xfrm>
            <a:off x="1714480" y="142852"/>
            <a:ext cx="6500858" cy="1015663"/>
          </a:xfrm>
          <a:prstGeom prst="rect">
            <a:avLst/>
          </a:prstGeom>
        </p:spPr>
        <p:txBody>
          <a:bodyPr wrap="square">
            <a:spAutoFit/>
          </a:bodyPr>
          <a:lstStyle/>
          <a:p>
            <a:pPr algn="ctr">
              <a:defRPr/>
            </a:pPr>
            <a:r>
              <a:rPr lang="es-EC" sz="2000" b="1" kern="0" dirty="0">
                <a:solidFill>
                  <a:schemeClr val="bg1"/>
                </a:solidFill>
                <a:latin typeface="Arial Black" pitchFamily="34" charset="0"/>
              </a:rPr>
              <a:t>ESCUELA SUPERIOR POLITECNICA DEL LITORAL</a:t>
            </a:r>
            <a:br>
              <a:rPr lang="es-EC" sz="2000" b="1" kern="0" dirty="0">
                <a:solidFill>
                  <a:schemeClr val="bg1"/>
                </a:solidFill>
                <a:latin typeface="Arial Black" pitchFamily="34" charset="0"/>
              </a:rPr>
            </a:br>
            <a:r>
              <a:rPr lang="es-EC" sz="2000" b="1" kern="0" dirty="0">
                <a:solidFill>
                  <a:schemeClr val="bg1"/>
                </a:solidFill>
                <a:latin typeface="Arial Black" pitchFamily="34" charset="0"/>
              </a:rPr>
              <a:t>Facultad de Economía y Negocios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pPr algn="l" eaLnBrk="1" hangingPunct="1"/>
            <a:r>
              <a:rPr lang="es-ES" sz="2400" b="1" dirty="0" smtClean="0">
                <a:solidFill>
                  <a:schemeClr val="bg1"/>
                </a:solidFill>
              </a:rPr>
              <a:t>2. Estudio de Mercado</a:t>
            </a:r>
            <a:endParaRPr lang="es-ES" sz="2400" dirty="0" smtClean="0"/>
          </a:p>
        </p:txBody>
      </p:sp>
      <p:sp>
        <p:nvSpPr>
          <p:cNvPr id="11267" name="2 Marcador de contenido"/>
          <p:cNvSpPr>
            <a:spLocks noGrp="1"/>
          </p:cNvSpPr>
          <p:nvPr>
            <p:ph idx="1"/>
          </p:nvPr>
        </p:nvSpPr>
        <p:spPr>
          <a:xfrm>
            <a:off x="928662" y="1857364"/>
            <a:ext cx="7758113" cy="4525962"/>
          </a:xfrm>
        </p:spPr>
        <p:txBody>
          <a:bodyPr/>
          <a:lstStyle/>
          <a:p>
            <a:pPr eaLnBrk="1" hangingPunct="1">
              <a:buFontTx/>
              <a:buNone/>
            </a:pPr>
            <a:r>
              <a:rPr lang="es-ES" dirty="0" smtClean="0"/>
              <a:t>	</a:t>
            </a:r>
            <a:endParaRPr lang="es-ES" sz="2000" dirty="0" smtClean="0"/>
          </a:p>
        </p:txBody>
      </p:sp>
      <p:graphicFrame>
        <p:nvGraphicFramePr>
          <p:cNvPr id="9" name="8 Diagrama"/>
          <p:cNvGraphicFramePr/>
          <p:nvPr/>
        </p:nvGraphicFramePr>
        <p:xfrm>
          <a:off x="1643042" y="2214554"/>
          <a:ext cx="6096000" cy="4278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1 Título"/>
          <p:cNvSpPr txBox="1">
            <a:spLocks/>
          </p:cNvSpPr>
          <p:nvPr/>
        </p:nvSpPr>
        <p:spPr bwMode="auto">
          <a:xfrm>
            <a:off x="428625" y="1643063"/>
            <a:ext cx="8229600" cy="857250"/>
          </a:xfrm>
          <a:prstGeom prst="rect">
            <a:avLst/>
          </a:prstGeom>
          <a:noFill/>
          <a:ln w="9525">
            <a:noFill/>
            <a:miter lim="800000"/>
            <a:headEnd/>
            <a:tailEnd/>
          </a:ln>
          <a:effectLst/>
        </p:spPr>
        <p:txBody>
          <a:bodyPr anchor="ctr"/>
          <a:lstStyle/>
          <a:p>
            <a:pPr>
              <a:defRPr/>
            </a:pPr>
            <a:r>
              <a:rPr lang="es-ES" sz="2400" b="1" kern="0" dirty="0">
                <a:latin typeface="+mj-lt"/>
                <a:ea typeface="+mj-ea"/>
                <a:cs typeface="+mj-cs"/>
              </a:rPr>
              <a:t>Análisis de </a:t>
            </a:r>
            <a:r>
              <a:rPr lang="es-ES" sz="2400" b="1" kern="0" dirty="0" err="1">
                <a:latin typeface="+mj-lt"/>
                <a:ea typeface="+mj-ea"/>
                <a:cs typeface="+mj-cs"/>
              </a:rPr>
              <a:t>Porter</a:t>
            </a:r>
            <a:endParaRPr lang="es-ES" sz="2400" kern="0" dirty="0">
              <a:solidFill>
                <a:schemeClr val="tx2"/>
              </a:solidFill>
              <a:latin typeface="+mj-lt"/>
              <a:ea typeface="+mj-ea"/>
              <a:cs typeface="+mj-cs"/>
            </a:endParaRPr>
          </a:p>
        </p:txBody>
      </p:sp>
      <p:pic>
        <p:nvPicPr>
          <p:cNvPr id="7" name="4 Imagen"/>
          <p:cNvPicPr>
            <a:picLocks noChangeAspect="1" noChangeArrowheads="1"/>
          </p:cNvPicPr>
          <p:nvPr/>
        </p:nvPicPr>
        <p:blipFill>
          <a:blip r:embed="rId6"/>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pPr algn="l" eaLnBrk="1" hangingPunct="1"/>
            <a:r>
              <a:rPr lang="es-ES" sz="2400" b="1" dirty="0" smtClean="0">
                <a:solidFill>
                  <a:schemeClr val="bg1"/>
                </a:solidFill>
              </a:rPr>
              <a:t>2. Estudio de Mercado: FODA </a:t>
            </a:r>
            <a:endParaRPr lang="es-ES" sz="2400" dirty="0" smtClean="0"/>
          </a:p>
        </p:txBody>
      </p:sp>
      <p:sp>
        <p:nvSpPr>
          <p:cNvPr id="122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8 CuadroTexto"/>
          <p:cNvSpPr txBox="1"/>
          <p:nvPr/>
        </p:nvSpPr>
        <p:spPr>
          <a:xfrm>
            <a:off x="4214810" y="2143116"/>
            <a:ext cx="4286280" cy="1631216"/>
          </a:xfrm>
          <a:prstGeom prst="rect">
            <a:avLst/>
          </a:prstGeom>
          <a:noFill/>
        </p:spPr>
        <p:txBody>
          <a:bodyPr wrap="square" rtlCol="0">
            <a:spAutoFit/>
          </a:bodyPr>
          <a:lstStyle/>
          <a:p>
            <a:pPr algn="just"/>
            <a:r>
              <a:rPr lang="es-ES" sz="2000" dirty="0"/>
              <a:t>Ubicación del negocio</a:t>
            </a:r>
            <a:r>
              <a:rPr lang="es-ES" sz="2000" dirty="0" smtClean="0"/>
              <a:t> </a:t>
            </a:r>
          </a:p>
          <a:p>
            <a:pPr algn="just"/>
            <a:r>
              <a:rPr lang="es-ES" sz="2000" dirty="0" smtClean="0"/>
              <a:t>Personal </a:t>
            </a:r>
            <a:r>
              <a:rPr lang="es-ES" sz="2000" dirty="0"/>
              <a:t>confiable y especializado</a:t>
            </a:r>
            <a:r>
              <a:rPr lang="es-ES" sz="2000" dirty="0" smtClean="0"/>
              <a:t> </a:t>
            </a:r>
          </a:p>
          <a:p>
            <a:pPr algn="just"/>
            <a:r>
              <a:rPr lang="es-ES" sz="2000" dirty="0" smtClean="0"/>
              <a:t>Optimización </a:t>
            </a:r>
            <a:r>
              <a:rPr lang="es-ES" sz="2000" dirty="0"/>
              <a:t>del tiempo de servicio</a:t>
            </a:r>
            <a:r>
              <a:rPr lang="es-ES" sz="2000" dirty="0" smtClean="0"/>
              <a:t> </a:t>
            </a:r>
          </a:p>
          <a:p>
            <a:pPr algn="just"/>
            <a:r>
              <a:rPr lang="es-ES" sz="2000" dirty="0" smtClean="0"/>
              <a:t>Sistema </a:t>
            </a:r>
            <a:r>
              <a:rPr lang="es-ES" sz="2000" dirty="0"/>
              <a:t>de lavado de alta </a:t>
            </a:r>
            <a:r>
              <a:rPr lang="es-ES" sz="2000" dirty="0" smtClean="0"/>
              <a:t>  tecnología </a:t>
            </a:r>
            <a:endParaRPr lang="es-ES" sz="2000" dirty="0"/>
          </a:p>
        </p:txBody>
      </p:sp>
      <p:sp>
        <p:nvSpPr>
          <p:cNvPr id="10" name="9 CuadroTexto"/>
          <p:cNvSpPr txBox="1"/>
          <p:nvPr/>
        </p:nvSpPr>
        <p:spPr>
          <a:xfrm>
            <a:off x="4214810" y="4214818"/>
            <a:ext cx="4286280" cy="1323439"/>
          </a:xfrm>
          <a:prstGeom prst="rect">
            <a:avLst/>
          </a:prstGeom>
          <a:noFill/>
        </p:spPr>
        <p:txBody>
          <a:bodyPr wrap="square" rtlCol="0">
            <a:spAutoFit/>
          </a:bodyPr>
          <a:lstStyle/>
          <a:p>
            <a:r>
              <a:rPr lang="es-ES" sz="2000" dirty="0"/>
              <a:t>No contar con un terreno propio</a:t>
            </a:r>
            <a:r>
              <a:rPr lang="es-ES" sz="2000" dirty="0" smtClean="0"/>
              <a:t> </a:t>
            </a:r>
          </a:p>
          <a:p>
            <a:r>
              <a:rPr lang="es-ES" sz="2000" dirty="0"/>
              <a:t>No contar con proveedores locales </a:t>
            </a:r>
            <a:endParaRPr lang="es-ES" sz="2000" dirty="0" smtClean="0"/>
          </a:p>
          <a:p>
            <a:r>
              <a:rPr lang="es-ES" sz="2000" dirty="0"/>
              <a:t>Poca experiencia en el servicio de lavado </a:t>
            </a:r>
            <a:r>
              <a:rPr lang="es-ES" sz="2000" dirty="0" smtClean="0"/>
              <a:t>automatizado </a:t>
            </a:r>
            <a:r>
              <a:rPr lang="es-ES" sz="2000" dirty="0"/>
              <a:t>para vehículos </a:t>
            </a:r>
          </a:p>
        </p:txBody>
      </p:sp>
      <p:pic>
        <p:nvPicPr>
          <p:cNvPr id="11"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
        <p:nvSpPr>
          <p:cNvPr id="7" name="6 CuadroTexto"/>
          <p:cNvSpPr txBox="1"/>
          <p:nvPr/>
        </p:nvSpPr>
        <p:spPr>
          <a:xfrm>
            <a:off x="1000100" y="1857364"/>
            <a:ext cx="2214578" cy="369332"/>
          </a:xfrm>
          <a:prstGeom prst="rect">
            <a:avLst/>
          </a:prstGeom>
          <a:noFill/>
        </p:spPr>
        <p:txBody>
          <a:bodyPr wrap="square" rtlCol="0">
            <a:spAutoFit/>
          </a:bodyPr>
          <a:lstStyle/>
          <a:p>
            <a:r>
              <a:rPr lang="es-ES" dirty="0" smtClean="0"/>
              <a:t>Fortalezas</a:t>
            </a:r>
            <a:endParaRPr lang="es-ES" dirty="0"/>
          </a:p>
        </p:txBody>
      </p:sp>
      <p:sp>
        <p:nvSpPr>
          <p:cNvPr id="8" name="7 CuadroTexto"/>
          <p:cNvSpPr txBox="1"/>
          <p:nvPr/>
        </p:nvSpPr>
        <p:spPr>
          <a:xfrm>
            <a:off x="1071538" y="3929066"/>
            <a:ext cx="2214578" cy="369332"/>
          </a:xfrm>
          <a:prstGeom prst="rect">
            <a:avLst/>
          </a:prstGeom>
          <a:noFill/>
        </p:spPr>
        <p:txBody>
          <a:bodyPr wrap="square" rtlCol="0">
            <a:spAutoFit/>
          </a:bodyPr>
          <a:lstStyle/>
          <a:p>
            <a:r>
              <a:rPr lang="es-ES" dirty="0" smtClean="0"/>
              <a:t>Debilidades</a:t>
            </a:r>
            <a:endParaRPr lang="es-ES" dirty="0"/>
          </a:p>
        </p:txBody>
      </p:sp>
      <p:pic>
        <p:nvPicPr>
          <p:cNvPr id="12" name="11 Imagen" descr="http://www.maint.com.ec/images/iconospg/aplicaico.jpg"/>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57224" y="2285992"/>
            <a:ext cx="1815465" cy="1282384"/>
          </a:xfrm>
          <a:prstGeom prst="rect">
            <a:avLst/>
          </a:prstGeom>
          <a:noFill/>
          <a:ln>
            <a:noFill/>
          </a:ln>
        </p:spPr>
      </p:pic>
      <p:pic>
        <p:nvPicPr>
          <p:cNvPr id="13" name="12 Imagen" descr="http://t0.gstatic.com/images?q=tbn:ANd9GcR9aALMAw627RjLSRYhc8AmoFq9-CO1JU70cFJJEANq4n6MzMsM2lFAVgo">
            <a:hlinkClick r:id="rId4"/>
          </p:cNvPr>
          <p:cNvPicPr/>
          <p:nvPr/>
        </p:nvPicPr>
        <p:blipFill>
          <a:blip r:embed="rId5">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214414" y="4500570"/>
            <a:ext cx="1433195" cy="107823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pPr algn="l" eaLnBrk="1" hangingPunct="1"/>
            <a:r>
              <a:rPr lang="es-ES" sz="2400" b="1" dirty="0" smtClean="0">
                <a:solidFill>
                  <a:schemeClr val="bg1"/>
                </a:solidFill>
              </a:rPr>
              <a:t>2. Estudio de Mercado: FODA</a:t>
            </a:r>
            <a:endParaRPr lang="es-ES" sz="2400" dirty="0" smtClean="0"/>
          </a:p>
        </p:txBody>
      </p:sp>
      <p:sp>
        <p:nvSpPr>
          <p:cNvPr id="122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 name="3 CuadroTexto"/>
          <p:cNvSpPr txBox="1"/>
          <p:nvPr/>
        </p:nvSpPr>
        <p:spPr>
          <a:xfrm>
            <a:off x="4214810" y="2357430"/>
            <a:ext cx="4357718" cy="1015663"/>
          </a:xfrm>
          <a:prstGeom prst="rect">
            <a:avLst/>
          </a:prstGeom>
          <a:noFill/>
        </p:spPr>
        <p:txBody>
          <a:bodyPr wrap="square" rtlCol="0">
            <a:spAutoFit/>
          </a:bodyPr>
          <a:lstStyle/>
          <a:p>
            <a:pPr algn="just"/>
            <a:r>
              <a:rPr lang="es-ES" sz="2000" dirty="0"/>
              <a:t>Alianza con cooperativas de taxis</a:t>
            </a:r>
            <a:r>
              <a:rPr lang="es-ES" sz="2000" dirty="0" smtClean="0"/>
              <a:t> </a:t>
            </a:r>
          </a:p>
          <a:p>
            <a:pPr algn="just"/>
            <a:r>
              <a:rPr lang="es-ES" sz="2000" dirty="0"/>
              <a:t>Diversificación del servicio ( lavado interior, </a:t>
            </a:r>
            <a:r>
              <a:rPr lang="es-ES" sz="2000" dirty="0" smtClean="0"/>
              <a:t>área </a:t>
            </a:r>
            <a:r>
              <a:rPr lang="es-ES" sz="2000" dirty="0"/>
              <a:t>de detallado)</a:t>
            </a:r>
            <a:r>
              <a:rPr lang="es-ES" sz="2000" dirty="0" smtClean="0"/>
              <a:t> </a:t>
            </a:r>
            <a:endParaRPr lang="es-ES" sz="2000" dirty="0"/>
          </a:p>
        </p:txBody>
      </p:sp>
      <p:sp>
        <p:nvSpPr>
          <p:cNvPr id="5" name="4 CuadroTexto"/>
          <p:cNvSpPr txBox="1"/>
          <p:nvPr/>
        </p:nvSpPr>
        <p:spPr>
          <a:xfrm>
            <a:off x="4214810" y="4143380"/>
            <a:ext cx="4286280" cy="1631216"/>
          </a:xfrm>
          <a:prstGeom prst="rect">
            <a:avLst/>
          </a:prstGeom>
          <a:noFill/>
        </p:spPr>
        <p:txBody>
          <a:bodyPr wrap="square" rtlCol="0">
            <a:spAutoFit/>
          </a:bodyPr>
          <a:lstStyle/>
          <a:p>
            <a:pPr algn="just"/>
            <a:r>
              <a:rPr lang="es-ES" sz="2000" dirty="0"/>
              <a:t>Entrada de un competidor en el mismo sector</a:t>
            </a:r>
            <a:r>
              <a:rPr lang="es-ES" sz="2000" dirty="0" smtClean="0"/>
              <a:t> </a:t>
            </a:r>
          </a:p>
          <a:p>
            <a:pPr algn="just"/>
            <a:r>
              <a:rPr lang="es-ES" sz="2000" dirty="0"/>
              <a:t>Inestabilidad económica</a:t>
            </a:r>
            <a:r>
              <a:rPr lang="es-ES" sz="2000" dirty="0" smtClean="0"/>
              <a:t> </a:t>
            </a:r>
          </a:p>
          <a:p>
            <a:pPr algn="just"/>
            <a:r>
              <a:rPr lang="es-ES" sz="2000" dirty="0"/>
              <a:t>Fidelidad de los clientes a los otros centros</a:t>
            </a:r>
            <a:r>
              <a:rPr lang="es-ES" sz="2000" dirty="0" smtClean="0"/>
              <a:t> </a:t>
            </a:r>
            <a:r>
              <a:rPr lang="es-ES" sz="2000" dirty="0"/>
              <a:t>de lavado</a:t>
            </a:r>
            <a:r>
              <a:rPr lang="es-ES" sz="2000" dirty="0" smtClean="0"/>
              <a:t> </a:t>
            </a:r>
            <a:endParaRPr lang="es-ES" sz="2000" dirty="0"/>
          </a:p>
        </p:txBody>
      </p:sp>
      <p:pic>
        <p:nvPicPr>
          <p:cNvPr id="6"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
        <p:nvSpPr>
          <p:cNvPr id="7" name="6 CuadroTexto"/>
          <p:cNvSpPr txBox="1"/>
          <p:nvPr/>
        </p:nvSpPr>
        <p:spPr>
          <a:xfrm>
            <a:off x="1000100" y="1928802"/>
            <a:ext cx="1785950" cy="369332"/>
          </a:xfrm>
          <a:prstGeom prst="rect">
            <a:avLst/>
          </a:prstGeom>
          <a:noFill/>
        </p:spPr>
        <p:txBody>
          <a:bodyPr wrap="square" rtlCol="0">
            <a:spAutoFit/>
          </a:bodyPr>
          <a:lstStyle/>
          <a:p>
            <a:r>
              <a:rPr lang="es-ES" dirty="0" smtClean="0"/>
              <a:t>Oportunidades</a:t>
            </a:r>
            <a:endParaRPr lang="es-ES" dirty="0"/>
          </a:p>
        </p:txBody>
      </p:sp>
      <p:sp>
        <p:nvSpPr>
          <p:cNvPr id="8" name="7 CuadroTexto"/>
          <p:cNvSpPr txBox="1"/>
          <p:nvPr/>
        </p:nvSpPr>
        <p:spPr>
          <a:xfrm>
            <a:off x="1071538" y="3714752"/>
            <a:ext cx="1785950" cy="369332"/>
          </a:xfrm>
          <a:prstGeom prst="rect">
            <a:avLst/>
          </a:prstGeom>
          <a:noFill/>
        </p:spPr>
        <p:txBody>
          <a:bodyPr wrap="square" rtlCol="0">
            <a:spAutoFit/>
          </a:bodyPr>
          <a:lstStyle/>
          <a:p>
            <a:r>
              <a:rPr lang="es-ES" dirty="0" smtClean="0"/>
              <a:t>Amenazas</a:t>
            </a:r>
            <a:endParaRPr lang="es-ES" dirty="0"/>
          </a:p>
        </p:txBody>
      </p:sp>
      <p:pic>
        <p:nvPicPr>
          <p:cNvPr id="9" name="8 Imagen" descr="http://api.ning.com/files/I8PoVyE5cg3bcuzBfeceLyK3U68x*9KH5DTS0YMmPX4yelcHAM*vVwu-XUhs7iEB-Vx9ilbfeVpvuEh7UgDkbkn-Kok*g0TG/1187717742owd25i.jpg"/>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42976" y="2500306"/>
            <a:ext cx="2357454" cy="1000132"/>
          </a:xfrm>
          <a:prstGeom prst="rect">
            <a:avLst/>
          </a:prstGeom>
          <a:noFill/>
          <a:ln>
            <a:noFill/>
          </a:ln>
        </p:spPr>
      </p:pic>
      <p:pic>
        <p:nvPicPr>
          <p:cNvPr id="10" name="9 Imagen" descr="http://miguelaraujo.net/wp-content/uploads/2011/07/dafo-00.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214414" y="4214818"/>
            <a:ext cx="1785950" cy="1357322"/>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2. Estudio de Mercado</a:t>
            </a:r>
            <a:endParaRPr lang="es-ES" sz="2400" dirty="0"/>
          </a:p>
        </p:txBody>
      </p:sp>
      <p:sp>
        <p:nvSpPr>
          <p:cNvPr id="3" name="2 Marcador de contenido"/>
          <p:cNvSpPr>
            <a:spLocks noGrp="1"/>
          </p:cNvSpPr>
          <p:nvPr>
            <p:ph idx="1"/>
          </p:nvPr>
        </p:nvSpPr>
        <p:spPr>
          <a:xfrm>
            <a:off x="500034" y="1714488"/>
            <a:ext cx="8229600" cy="4525963"/>
          </a:xfrm>
        </p:spPr>
        <p:txBody>
          <a:bodyPr/>
          <a:lstStyle/>
          <a:p>
            <a:pPr>
              <a:buNone/>
            </a:pPr>
            <a:r>
              <a:rPr lang="es-ES" dirty="0" smtClean="0"/>
              <a:t>	</a:t>
            </a:r>
            <a:r>
              <a:rPr lang="es-ES" sz="2400" b="1" dirty="0" smtClean="0"/>
              <a:t>Política de precios</a:t>
            </a:r>
          </a:p>
          <a:p>
            <a:pPr lvl="0">
              <a:buNone/>
            </a:pPr>
            <a:r>
              <a:rPr lang="es-ES" b="1" dirty="0" smtClean="0">
                <a:solidFill>
                  <a:schemeClr val="tx1"/>
                </a:solidFill>
                <a:latin typeface="+mn-lt"/>
                <a:ea typeface="+mn-ea"/>
                <a:cs typeface="+mn-cs"/>
              </a:rPr>
              <a:t>   </a:t>
            </a:r>
            <a:r>
              <a:rPr lang="es-EC" sz="2000" dirty="0" smtClean="0"/>
              <a:t>P</a:t>
            </a:r>
            <a:r>
              <a:rPr lang="es-EC" sz="2000" dirty="0" smtClean="0">
                <a:solidFill>
                  <a:schemeClr val="tx1"/>
                </a:solidFill>
                <a:latin typeface="+mn-lt"/>
                <a:ea typeface="+mn-ea"/>
                <a:cs typeface="+mn-cs"/>
              </a:rPr>
              <a:t>recio por encima de la competencia  ya que es un servicio con valor agregado.</a:t>
            </a:r>
            <a:endParaRPr lang="es-ES" sz="2000" dirty="0"/>
          </a:p>
        </p:txBody>
      </p:sp>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5843" name="Picture 3"/>
          <p:cNvPicPr>
            <a:picLocks noChangeAspect="1" noChangeArrowheads="1"/>
          </p:cNvPicPr>
          <p:nvPr/>
        </p:nvPicPr>
        <p:blipFill>
          <a:blip r:embed="rId2"/>
          <a:srcRect/>
          <a:stretch>
            <a:fillRect/>
          </a:stretch>
        </p:blipFill>
        <p:spPr bwMode="auto">
          <a:xfrm>
            <a:off x="2714612" y="3000372"/>
            <a:ext cx="4314052" cy="3143272"/>
          </a:xfrm>
          <a:prstGeom prst="rect">
            <a:avLst/>
          </a:prstGeom>
          <a:noFill/>
          <a:ln w="9525">
            <a:noFill/>
            <a:miter lim="800000"/>
            <a:headEnd/>
            <a:tailEnd/>
          </a:ln>
          <a:effectLst/>
        </p:spPr>
      </p:pic>
      <p:pic>
        <p:nvPicPr>
          <p:cNvPr id="7" name="4 Imagen"/>
          <p:cNvPicPr>
            <a:picLocks noChangeAspect="1" noChangeArrowheads="1"/>
          </p:cNvPicPr>
          <p:nvPr/>
        </p:nvPicPr>
        <p:blipFill>
          <a:blip r:embed="rId3"/>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2. Estudio de Mercado</a:t>
            </a:r>
            <a:endParaRPr lang="es-ES" sz="2400" dirty="0"/>
          </a:p>
        </p:txBody>
      </p:sp>
      <p:graphicFrame>
        <p:nvGraphicFramePr>
          <p:cNvPr id="9" name="6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4 Imagen"/>
          <p:cNvPicPr>
            <a:picLocks noChangeAspect="1" noChangeArrowheads="1"/>
          </p:cNvPicPr>
          <p:nvPr/>
        </p:nvPicPr>
        <p:blipFill>
          <a:blip r:embed="rId6"/>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2. Estudio de Mercado: Promoción y comunicación</a:t>
            </a:r>
            <a:endParaRPr lang="es-ES" sz="2400" dirty="0"/>
          </a:p>
        </p:txBody>
      </p:sp>
      <p:sp>
        <p:nvSpPr>
          <p:cNvPr id="3" name="2 Marcador de contenido"/>
          <p:cNvSpPr>
            <a:spLocks noGrp="1"/>
          </p:cNvSpPr>
          <p:nvPr>
            <p:ph idx="1"/>
          </p:nvPr>
        </p:nvSpPr>
        <p:spPr>
          <a:xfrm>
            <a:off x="500034" y="1857364"/>
            <a:ext cx="8229600" cy="4525963"/>
          </a:xfrm>
        </p:spPr>
        <p:txBody>
          <a:bodyPr/>
          <a:lstStyle/>
          <a:p>
            <a:pPr>
              <a:buNone/>
            </a:pPr>
            <a:r>
              <a:rPr lang="es-ES" dirty="0" smtClean="0"/>
              <a:t> 	</a:t>
            </a:r>
            <a:endParaRPr lang="es-ES" sz="2400" b="1" dirty="0" smtClean="0"/>
          </a:p>
          <a:p>
            <a:pPr algn="just">
              <a:buNone/>
            </a:pPr>
            <a:r>
              <a:rPr lang="es-ES" sz="2400" b="1" dirty="0" smtClean="0"/>
              <a:t>	</a:t>
            </a:r>
            <a:r>
              <a:rPr lang="es-ES" sz="2000" dirty="0" smtClean="0"/>
              <a:t> A través de revistas que circulan en el sector de la vía a           Samborondón tales como: </a:t>
            </a:r>
            <a:r>
              <a:rPr lang="es-ES" sz="2000" dirty="0" err="1" smtClean="0"/>
              <a:t>Sambo</a:t>
            </a:r>
            <a:r>
              <a:rPr lang="es-ES" sz="2000" dirty="0" smtClean="0"/>
              <a:t>, El río, Vida.</a:t>
            </a:r>
          </a:p>
          <a:p>
            <a:pPr algn="just">
              <a:buNone/>
            </a:pPr>
            <a:endParaRPr lang="es-ES" sz="2000" dirty="0" smtClean="0"/>
          </a:p>
          <a:p>
            <a:pPr lvl="0" algn="just">
              <a:buNone/>
            </a:pPr>
            <a:r>
              <a:rPr lang="es-ES" sz="2000" dirty="0" smtClean="0"/>
              <a:t>	</a:t>
            </a:r>
            <a:r>
              <a:rPr lang="es-EC" sz="2000" dirty="0" smtClean="0">
                <a:solidFill>
                  <a:schemeClr val="tx1"/>
                </a:solidFill>
                <a:latin typeface="+mn-lt"/>
                <a:ea typeface="+mn-ea"/>
                <a:cs typeface="+mn-cs"/>
              </a:rPr>
              <a:t>Especialidades publicitarias con el logo de la empresa, para  hacer publicidad, tales como: bolsa para compras, gorras, tazas para café, llaveros, calendarios, vallas publicitarias etc</a:t>
            </a:r>
            <a:r>
              <a:rPr lang="es-EC" sz="2000" dirty="0" smtClean="0">
                <a:solidFill>
                  <a:schemeClr val="tx1"/>
                </a:solidFill>
                <a:latin typeface="+mn-lt"/>
                <a:ea typeface="+mn-ea"/>
                <a:cs typeface="+mn-cs"/>
              </a:rPr>
              <a:t>.</a:t>
            </a:r>
          </a:p>
          <a:p>
            <a:pPr lvl="0" algn="just">
              <a:buNone/>
            </a:pPr>
            <a:endParaRPr lang="es-EC" sz="2000" dirty="0" smtClean="0">
              <a:solidFill>
                <a:schemeClr val="tx1"/>
              </a:solidFill>
              <a:latin typeface="+mn-lt"/>
              <a:ea typeface="+mn-ea"/>
              <a:cs typeface="+mn-cs"/>
            </a:endParaRPr>
          </a:p>
          <a:p>
            <a:pPr>
              <a:buNone/>
            </a:pPr>
            <a:r>
              <a:rPr lang="es-EC" sz="2000" dirty="0" smtClean="0">
                <a:solidFill>
                  <a:schemeClr val="tx1"/>
                </a:solidFill>
                <a:latin typeface="+mn-lt"/>
                <a:ea typeface="+mn-ea"/>
                <a:cs typeface="+mn-cs"/>
              </a:rPr>
              <a:t>	</a:t>
            </a:r>
          </a:p>
          <a:p>
            <a:pPr algn="just">
              <a:buNone/>
            </a:pPr>
            <a:r>
              <a:rPr lang="es-EC" sz="2000" dirty="0" smtClean="0"/>
              <a:t>	</a:t>
            </a:r>
            <a:r>
              <a:rPr lang="es-EC" sz="2000" dirty="0" smtClean="0">
                <a:solidFill>
                  <a:schemeClr val="tx1"/>
                </a:solidFill>
                <a:latin typeface="+mn-lt"/>
                <a:ea typeface="+mn-ea"/>
                <a:cs typeface="+mn-cs"/>
              </a:rPr>
              <a:t>Un lavado gratis cuando el cliente haya juntado cierto número de tickets  de lavado.</a:t>
            </a:r>
          </a:p>
          <a:p>
            <a:pPr algn="just">
              <a:buNone/>
            </a:pPr>
            <a:endParaRPr lang="es-ES" sz="2000" dirty="0" smtClean="0">
              <a:solidFill>
                <a:schemeClr val="tx1"/>
              </a:solidFill>
              <a:latin typeface="+mn-lt"/>
              <a:ea typeface="+mn-ea"/>
              <a:cs typeface="+mn-cs"/>
            </a:endParaRPr>
          </a:p>
          <a:p>
            <a:pPr lvl="0">
              <a:buNone/>
            </a:pPr>
            <a:endParaRPr lang="es-ES" sz="2000" b="1" dirty="0" smtClean="0">
              <a:solidFill>
                <a:schemeClr val="tx1"/>
              </a:solidFill>
              <a:latin typeface="+mn-lt"/>
              <a:ea typeface="+mn-ea"/>
              <a:cs typeface="+mn-cs"/>
            </a:endParaRPr>
          </a:p>
          <a:p>
            <a:pPr>
              <a:buNone/>
            </a:pPr>
            <a:endParaRPr lang="es-ES" sz="2000" dirty="0" smtClean="0"/>
          </a:p>
          <a:p>
            <a:pPr>
              <a:buNone/>
            </a:pPr>
            <a:r>
              <a:rPr lang="es-ES" sz="2000" dirty="0" smtClean="0"/>
              <a:t>	</a:t>
            </a:r>
          </a:p>
        </p:txBody>
      </p:sp>
      <p:pic>
        <p:nvPicPr>
          <p:cNvPr id="4"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pic>
        <p:nvPicPr>
          <p:cNvPr id="5" name="4 Imagen"/>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715140" y="4214818"/>
            <a:ext cx="1285884" cy="928694"/>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2. Estudio de Mercado: Investigación de Mercado</a:t>
            </a:r>
            <a:endParaRPr lang="es-ES" sz="2400" dirty="0"/>
          </a:p>
        </p:txBody>
      </p:sp>
      <p:sp>
        <p:nvSpPr>
          <p:cNvPr id="3" name="2 Marcador de contenido"/>
          <p:cNvSpPr>
            <a:spLocks noGrp="1"/>
          </p:cNvSpPr>
          <p:nvPr>
            <p:ph idx="1"/>
          </p:nvPr>
        </p:nvSpPr>
        <p:spPr>
          <a:xfrm>
            <a:off x="500034" y="1714488"/>
            <a:ext cx="8229600" cy="4525963"/>
          </a:xfrm>
        </p:spPr>
        <p:txBody>
          <a:bodyPr/>
          <a:lstStyle/>
          <a:p>
            <a:pPr>
              <a:buNone/>
            </a:pPr>
            <a:r>
              <a:rPr lang="es-ES" sz="2400" b="1" dirty="0" smtClean="0"/>
              <a:t>	Objetivos</a:t>
            </a:r>
          </a:p>
          <a:p>
            <a:pPr>
              <a:buNone/>
            </a:pPr>
            <a:endParaRPr lang="es-ES" sz="1050" dirty="0" smtClean="0"/>
          </a:p>
          <a:p>
            <a:pPr lvl="0" algn="just"/>
            <a:r>
              <a:rPr lang="es-EC" sz="1600" dirty="0" smtClean="0">
                <a:solidFill>
                  <a:schemeClr val="tx1"/>
                </a:solidFill>
                <a:latin typeface="+mn-lt"/>
                <a:ea typeface="+mn-ea"/>
                <a:cs typeface="+mn-cs"/>
              </a:rPr>
              <a:t>Comprobar que el mercado potencial seleccionado es el adecuado para el proyecto en términos de tamaño de la demanda. </a:t>
            </a:r>
          </a:p>
          <a:p>
            <a:pPr lvl="0" algn="just">
              <a:buNone/>
            </a:pPr>
            <a:endParaRPr lang="es-ES" sz="1600" b="1" dirty="0" smtClean="0">
              <a:solidFill>
                <a:schemeClr val="tx1"/>
              </a:solidFill>
              <a:latin typeface="+mn-lt"/>
              <a:ea typeface="+mn-ea"/>
              <a:cs typeface="+mn-cs"/>
            </a:endParaRPr>
          </a:p>
          <a:p>
            <a:pPr lvl="0" algn="just"/>
            <a:r>
              <a:rPr lang="es-EC" sz="1600" dirty="0" smtClean="0">
                <a:solidFill>
                  <a:schemeClr val="tx1"/>
                </a:solidFill>
                <a:latin typeface="+mn-lt"/>
                <a:ea typeface="+mn-ea"/>
                <a:cs typeface="+mn-cs"/>
              </a:rPr>
              <a:t>Conocer la frecuencia de uso del servicio de lavado de automóvil de los habitantes del sector. </a:t>
            </a:r>
            <a:endParaRPr lang="es-EC" sz="1600" dirty="0" smtClean="0"/>
          </a:p>
          <a:p>
            <a:pPr lvl="0" algn="just">
              <a:buNone/>
            </a:pPr>
            <a:endParaRPr lang="es-ES" sz="1600" b="1" dirty="0" smtClean="0">
              <a:solidFill>
                <a:schemeClr val="tx1"/>
              </a:solidFill>
              <a:latin typeface="+mn-lt"/>
              <a:ea typeface="+mn-ea"/>
              <a:cs typeface="+mn-cs"/>
            </a:endParaRPr>
          </a:p>
          <a:p>
            <a:pPr lvl="0" algn="just"/>
            <a:r>
              <a:rPr lang="es-EC" sz="1600" dirty="0" smtClean="0">
                <a:solidFill>
                  <a:schemeClr val="tx1"/>
                </a:solidFill>
                <a:latin typeface="+mn-lt"/>
                <a:ea typeface="+mn-ea"/>
                <a:cs typeface="+mn-cs"/>
              </a:rPr>
              <a:t>Identificar las características del servicio deseado por los clientes para ofrecer una mejor propuesta que la competencia.</a:t>
            </a:r>
          </a:p>
          <a:p>
            <a:pPr lvl="0" algn="just">
              <a:buNone/>
            </a:pPr>
            <a:endParaRPr lang="es-ES" sz="1600" b="1" dirty="0" smtClean="0">
              <a:solidFill>
                <a:schemeClr val="tx1"/>
              </a:solidFill>
              <a:latin typeface="+mn-lt"/>
              <a:ea typeface="+mn-ea"/>
              <a:cs typeface="+mn-cs"/>
            </a:endParaRPr>
          </a:p>
          <a:p>
            <a:pPr lvl="0" algn="just"/>
            <a:r>
              <a:rPr lang="es-EC" sz="1600" dirty="0" smtClean="0">
                <a:solidFill>
                  <a:schemeClr val="tx1"/>
                </a:solidFill>
                <a:latin typeface="+mn-lt"/>
                <a:ea typeface="+mn-ea"/>
                <a:cs typeface="+mn-cs"/>
              </a:rPr>
              <a:t>Conocer alternativas que utilizan actualmente para el servicio de lavado.</a:t>
            </a:r>
          </a:p>
          <a:p>
            <a:pPr lvl="0" algn="just">
              <a:buNone/>
            </a:pPr>
            <a:endParaRPr lang="es-ES" sz="1600" b="1" dirty="0" smtClean="0">
              <a:solidFill>
                <a:schemeClr val="tx1"/>
              </a:solidFill>
              <a:latin typeface="+mn-lt"/>
              <a:ea typeface="+mn-ea"/>
              <a:cs typeface="+mn-cs"/>
            </a:endParaRPr>
          </a:p>
          <a:p>
            <a:pPr lvl="0" algn="just"/>
            <a:r>
              <a:rPr lang="es-EC" sz="1600" dirty="0" smtClean="0">
                <a:solidFill>
                  <a:schemeClr val="tx1"/>
                </a:solidFill>
                <a:latin typeface="+mn-lt"/>
                <a:ea typeface="+mn-ea"/>
                <a:cs typeface="+mn-cs"/>
              </a:rPr>
              <a:t>Detectar los elementos claves que permitan responder con estrategias de precio, servicio y promoción para generar expectativas y demanda. </a:t>
            </a:r>
            <a:endParaRPr lang="es-ES" sz="1600" b="1" dirty="0" smtClean="0">
              <a:solidFill>
                <a:schemeClr val="tx1"/>
              </a:solidFill>
              <a:latin typeface="+mn-lt"/>
              <a:ea typeface="+mn-ea"/>
              <a:cs typeface="+mn-cs"/>
            </a:endParaRPr>
          </a:p>
          <a:p>
            <a:pPr>
              <a:buNone/>
            </a:pPr>
            <a:endParaRPr lang="es-ES" dirty="0"/>
          </a:p>
        </p:txBody>
      </p:sp>
      <p:pic>
        <p:nvPicPr>
          <p:cNvPr id="4"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2. Estudio de Mercado: Investigación de Mercado</a:t>
            </a:r>
            <a:endParaRPr lang="es-ES" sz="2400" dirty="0"/>
          </a:p>
        </p:txBody>
      </p:sp>
      <p:pic>
        <p:nvPicPr>
          <p:cNvPr id="36865" name="Picture 1"/>
          <p:cNvPicPr>
            <a:picLocks noChangeAspect="1" noChangeArrowheads="1"/>
          </p:cNvPicPr>
          <p:nvPr/>
        </p:nvPicPr>
        <p:blipFill>
          <a:blip r:embed="rId2"/>
          <a:srcRect/>
          <a:stretch>
            <a:fillRect/>
          </a:stretch>
        </p:blipFill>
        <p:spPr bwMode="auto">
          <a:xfrm>
            <a:off x="785786" y="1928802"/>
            <a:ext cx="3714777" cy="3714776"/>
          </a:xfrm>
          <a:prstGeom prst="rect">
            <a:avLst/>
          </a:prstGeom>
          <a:noFill/>
          <a:ln w="9525">
            <a:noFill/>
            <a:miter lim="800000"/>
            <a:headEnd/>
            <a:tailEnd/>
          </a:ln>
          <a:effectLst/>
        </p:spPr>
      </p:pic>
      <p:pic>
        <p:nvPicPr>
          <p:cNvPr id="36866" name="Picture 2"/>
          <p:cNvPicPr>
            <a:picLocks noChangeAspect="1" noChangeArrowheads="1"/>
          </p:cNvPicPr>
          <p:nvPr/>
        </p:nvPicPr>
        <p:blipFill>
          <a:blip r:embed="rId3"/>
          <a:srcRect/>
          <a:stretch>
            <a:fillRect/>
          </a:stretch>
        </p:blipFill>
        <p:spPr bwMode="auto">
          <a:xfrm>
            <a:off x="785786" y="5857892"/>
            <a:ext cx="3714776" cy="571504"/>
          </a:xfrm>
          <a:prstGeom prst="rect">
            <a:avLst/>
          </a:prstGeom>
          <a:noFill/>
          <a:ln w="9525">
            <a:noFill/>
            <a:miter lim="800000"/>
            <a:headEnd/>
            <a:tailEnd/>
          </a:ln>
          <a:effectLst/>
        </p:spPr>
      </p:pic>
      <p:pic>
        <p:nvPicPr>
          <p:cNvPr id="12" name="4 Imagen"/>
          <p:cNvPicPr>
            <a:picLocks noChangeAspect="1" noChangeArrowheads="1"/>
          </p:cNvPicPr>
          <p:nvPr/>
        </p:nvPicPr>
        <p:blipFill>
          <a:blip r:embed="rId4"/>
          <a:srcRect/>
          <a:stretch>
            <a:fillRect/>
          </a:stretch>
        </p:blipFill>
        <p:spPr bwMode="auto">
          <a:xfrm>
            <a:off x="7429500" y="6572272"/>
            <a:ext cx="1714500" cy="285728"/>
          </a:xfrm>
          <a:prstGeom prst="rect">
            <a:avLst/>
          </a:prstGeom>
          <a:noFill/>
          <a:ln w="9525">
            <a:noFill/>
            <a:miter lim="800000"/>
            <a:headEnd/>
            <a:tailEnd/>
          </a:ln>
        </p:spPr>
      </p:pic>
      <p:pic>
        <p:nvPicPr>
          <p:cNvPr id="6" name="5 Imagen"/>
          <p:cNvPicPr/>
          <p:nvPr/>
        </p:nvPicPr>
        <p:blipFill rotWithShape="1">
          <a:blip r:embed="rId5"/>
          <a:srcRect l="37226" t="25448" r="45665" b="38691"/>
          <a:stretch/>
        </p:blipFill>
        <p:spPr bwMode="auto">
          <a:xfrm>
            <a:off x="5214942" y="2285992"/>
            <a:ext cx="3065344" cy="3612388"/>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b="1" dirty="0" smtClean="0">
                <a:solidFill>
                  <a:schemeClr val="bg1"/>
                </a:solidFill>
              </a:rPr>
              <a:t>2. Estudio de Mercado: Investigación de Mercado</a:t>
            </a:r>
            <a:endParaRPr lang="es-ES" sz="2400" dirty="0"/>
          </a:p>
        </p:txBody>
      </p:sp>
      <p:sp>
        <p:nvSpPr>
          <p:cNvPr id="5" name="4 Marcador de contenido"/>
          <p:cNvSpPr>
            <a:spLocks noGrp="1"/>
          </p:cNvSpPr>
          <p:nvPr>
            <p:ph idx="1"/>
          </p:nvPr>
        </p:nvSpPr>
        <p:spPr>
          <a:xfrm>
            <a:off x="457200" y="1600201"/>
            <a:ext cx="8229600" cy="685792"/>
          </a:xfrm>
        </p:spPr>
        <p:txBody>
          <a:bodyPr/>
          <a:lstStyle/>
          <a:p>
            <a:pPr>
              <a:buNone/>
            </a:pPr>
            <a:r>
              <a:rPr lang="es-ES" dirty="0" smtClean="0"/>
              <a:t>	 </a:t>
            </a:r>
            <a:r>
              <a:rPr lang="es-ES" sz="2400" b="1" dirty="0" smtClean="0"/>
              <a:t>Resultados de las encuestas</a:t>
            </a:r>
          </a:p>
          <a:p>
            <a:pPr>
              <a:buNone/>
            </a:pPr>
            <a:endParaRPr lang="es-ES" sz="2400" b="1" dirty="0"/>
          </a:p>
        </p:txBody>
      </p:sp>
      <p:pic>
        <p:nvPicPr>
          <p:cNvPr id="6" name="5 Imagen"/>
          <p:cNvPicPr/>
          <p:nvPr/>
        </p:nvPicPr>
        <p:blipFill>
          <a:blip r:embed="rId2"/>
          <a:srcRect/>
          <a:stretch>
            <a:fillRect/>
          </a:stretch>
        </p:blipFill>
        <p:spPr bwMode="auto">
          <a:xfrm>
            <a:off x="5143504" y="3071810"/>
            <a:ext cx="3571900" cy="2928958"/>
          </a:xfrm>
          <a:prstGeom prst="rect">
            <a:avLst/>
          </a:prstGeom>
          <a:noFill/>
          <a:ln w="9525">
            <a:noFill/>
            <a:miter lim="800000"/>
            <a:headEnd/>
            <a:tailEnd/>
          </a:ln>
        </p:spPr>
      </p:pic>
      <p:sp>
        <p:nvSpPr>
          <p:cNvPr id="9" name="4 Marcador de contenido"/>
          <p:cNvSpPr txBox="1">
            <a:spLocks/>
          </p:cNvSpPr>
          <p:nvPr/>
        </p:nvSpPr>
        <p:spPr bwMode="auto">
          <a:xfrm>
            <a:off x="4857752" y="1857364"/>
            <a:ext cx="3605210" cy="685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spcBef>
                <a:spcPct val="20000"/>
              </a:spcBef>
            </a:pPr>
            <a:r>
              <a:rPr kumimoji="0" lang="es-ES" sz="3200" b="0" i="0" u="none" strike="noStrike" kern="0" cap="none" spc="0" normalizeH="0" baseline="0" noProof="0" dirty="0" smtClean="0">
                <a:ln>
                  <a:noFill/>
                </a:ln>
                <a:solidFill>
                  <a:schemeClr val="tx1"/>
                </a:solidFill>
                <a:effectLst/>
                <a:uLnTx/>
                <a:uFillTx/>
                <a:latin typeface="+mn-lt"/>
                <a:ea typeface="+mn-ea"/>
                <a:cs typeface="+mn-cs"/>
              </a:rPr>
              <a:t>	</a:t>
            </a:r>
            <a:r>
              <a:rPr lang="es-EC" sz="1400" b="1" dirty="0"/>
              <a:t>¿Con qué frecuencia limpia su vehículo?</a:t>
            </a:r>
            <a:endParaRPr lang="es-ES" sz="1400" dirty="0"/>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 sz="2400" b="1" i="0" u="none" strike="noStrike" kern="0" cap="none" spc="0" normalizeH="0" baseline="0" noProof="0" dirty="0">
              <a:ln>
                <a:noFill/>
              </a:ln>
              <a:solidFill>
                <a:schemeClr val="tx1"/>
              </a:solidFill>
              <a:effectLst/>
              <a:uLnTx/>
              <a:uFillTx/>
              <a:latin typeface="+mn-lt"/>
              <a:ea typeface="+mn-ea"/>
              <a:cs typeface="+mn-cs"/>
            </a:endParaRPr>
          </a:p>
        </p:txBody>
      </p:sp>
      <p:pic>
        <p:nvPicPr>
          <p:cNvPr id="14" name="13 Imagen"/>
          <p:cNvPicPr/>
          <p:nvPr/>
        </p:nvPicPr>
        <p:blipFill>
          <a:blip r:embed="rId3"/>
          <a:srcRect/>
          <a:stretch>
            <a:fillRect/>
          </a:stretch>
        </p:blipFill>
        <p:spPr bwMode="auto">
          <a:xfrm>
            <a:off x="1071538" y="3143248"/>
            <a:ext cx="3500462" cy="2857520"/>
          </a:xfrm>
          <a:prstGeom prst="rect">
            <a:avLst/>
          </a:prstGeom>
          <a:noFill/>
          <a:ln w="9525">
            <a:noFill/>
            <a:miter lim="800000"/>
            <a:headEnd/>
            <a:tailEnd/>
          </a:ln>
        </p:spPr>
      </p:pic>
      <p:sp>
        <p:nvSpPr>
          <p:cNvPr id="15" name="4 Marcador de contenido"/>
          <p:cNvSpPr txBox="1">
            <a:spLocks/>
          </p:cNvSpPr>
          <p:nvPr/>
        </p:nvSpPr>
        <p:spPr bwMode="auto">
          <a:xfrm>
            <a:off x="1000100" y="2143116"/>
            <a:ext cx="3605210" cy="685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EC" sz="1400" b="1" dirty="0"/>
              <a:t>¿Haría uso de un servicio de lavado automatizado para vehículos a un precio justo y en el menor tiempo posible?</a:t>
            </a:r>
            <a:endParaRPr lang="es-ES" sz="1400" b="1" dirty="0"/>
          </a:p>
        </p:txBody>
      </p:sp>
      <p:pic>
        <p:nvPicPr>
          <p:cNvPr id="17" name="4 Imagen"/>
          <p:cNvPicPr>
            <a:picLocks noChangeAspect="1" noChangeArrowheads="1"/>
          </p:cNvPicPr>
          <p:nvPr/>
        </p:nvPicPr>
        <p:blipFill>
          <a:blip r:embed="rId4"/>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b="1" dirty="0" smtClean="0">
                <a:solidFill>
                  <a:schemeClr val="bg1"/>
                </a:solidFill>
              </a:rPr>
              <a:t>2. Estudio de Mercado: Investigación de Mercado</a:t>
            </a:r>
            <a:endParaRPr lang="es-ES" sz="2400" dirty="0"/>
          </a:p>
        </p:txBody>
      </p:sp>
      <p:sp>
        <p:nvSpPr>
          <p:cNvPr id="5" name="4 Marcador de contenido"/>
          <p:cNvSpPr>
            <a:spLocks noGrp="1"/>
          </p:cNvSpPr>
          <p:nvPr>
            <p:ph idx="1"/>
          </p:nvPr>
        </p:nvSpPr>
        <p:spPr>
          <a:xfrm>
            <a:off x="457200" y="1600201"/>
            <a:ext cx="8229600" cy="685792"/>
          </a:xfrm>
        </p:spPr>
        <p:txBody>
          <a:bodyPr/>
          <a:lstStyle/>
          <a:p>
            <a:pPr>
              <a:buNone/>
            </a:pPr>
            <a:r>
              <a:rPr lang="es-ES" dirty="0" smtClean="0"/>
              <a:t>	 </a:t>
            </a:r>
            <a:r>
              <a:rPr lang="es-ES" sz="2400" b="1" dirty="0" smtClean="0"/>
              <a:t>Resultados de las encuestas</a:t>
            </a:r>
          </a:p>
          <a:p>
            <a:pPr>
              <a:buNone/>
            </a:pPr>
            <a:endParaRPr lang="es-ES" sz="2400" b="1" dirty="0"/>
          </a:p>
        </p:txBody>
      </p:sp>
      <p:pic>
        <p:nvPicPr>
          <p:cNvPr id="10" name="9 Imagen"/>
          <p:cNvPicPr/>
          <p:nvPr/>
        </p:nvPicPr>
        <p:blipFill>
          <a:blip r:embed="rId2"/>
          <a:srcRect/>
          <a:stretch>
            <a:fillRect/>
          </a:stretch>
        </p:blipFill>
        <p:spPr bwMode="auto">
          <a:xfrm>
            <a:off x="1071538" y="3214686"/>
            <a:ext cx="3357586" cy="2571768"/>
          </a:xfrm>
          <a:prstGeom prst="rect">
            <a:avLst/>
          </a:prstGeom>
          <a:noFill/>
          <a:ln w="9525">
            <a:noFill/>
            <a:miter lim="800000"/>
            <a:headEnd/>
            <a:tailEnd/>
          </a:ln>
        </p:spPr>
      </p:pic>
      <p:sp>
        <p:nvSpPr>
          <p:cNvPr id="11" name="4 Marcador de contenido"/>
          <p:cNvSpPr txBox="1">
            <a:spLocks/>
          </p:cNvSpPr>
          <p:nvPr/>
        </p:nvSpPr>
        <p:spPr bwMode="auto">
          <a:xfrm>
            <a:off x="785786" y="2143116"/>
            <a:ext cx="3605210" cy="685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spcBef>
                <a:spcPct val="20000"/>
              </a:spcBef>
            </a:pPr>
            <a:r>
              <a:rPr kumimoji="0" lang="es-ES" sz="3200" b="0" i="0" u="none" strike="noStrike" kern="0" cap="none" spc="0" normalizeH="0" baseline="0" noProof="0" dirty="0" smtClean="0">
                <a:ln>
                  <a:noFill/>
                </a:ln>
                <a:solidFill>
                  <a:schemeClr val="tx1"/>
                </a:solidFill>
                <a:effectLst/>
                <a:uLnTx/>
                <a:uFillTx/>
                <a:latin typeface="+mn-lt"/>
                <a:ea typeface="+mn-ea"/>
                <a:cs typeface="+mn-cs"/>
              </a:rPr>
              <a:t>	</a:t>
            </a:r>
            <a:r>
              <a:rPr lang="es-EC" sz="1400" b="1" dirty="0" smtClean="0"/>
              <a:t>¿</a:t>
            </a:r>
            <a:r>
              <a:rPr lang="es-EC" sz="1400" b="1" dirty="0"/>
              <a:t>A qué servicio con mayor frecuencia acude para hacer la limpieza de su vehículo?</a:t>
            </a:r>
            <a:endParaRPr lang="es-ES" sz="1400" b="1" dirty="0"/>
          </a:p>
          <a:p>
            <a:pPr marL="342900" indent="-342900" eaLnBrk="0" hangingPunct="0">
              <a:spcBef>
                <a:spcPct val="20000"/>
              </a:spcBef>
            </a:pPr>
            <a:endParaRPr lang="es-ES" dirty="0"/>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 sz="2400" b="1" i="0" u="none" strike="noStrike" kern="0" cap="none" spc="0" normalizeH="0" baseline="0" noProof="0" dirty="0">
              <a:ln>
                <a:noFill/>
              </a:ln>
              <a:solidFill>
                <a:schemeClr val="tx1"/>
              </a:solidFill>
              <a:effectLst/>
              <a:uLnTx/>
              <a:uFillTx/>
              <a:latin typeface="+mn-lt"/>
              <a:ea typeface="+mn-ea"/>
              <a:cs typeface="+mn-cs"/>
            </a:endParaRPr>
          </a:p>
        </p:txBody>
      </p:sp>
      <p:pic>
        <p:nvPicPr>
          <p:cNvPr id="8" name="7 Imagen"/>
          <p:cNvPicPr/>
          <p:nvPr/>
        </p:nvPicPr>
        <p:blipFill>
          <a:blip r:embed="rId3"/>
          <a:srcRect/>
          <a:stretch>
            <a:fillRect/>
          </a:stretch>
        </p:blipFill>
        <p:spPr bwMode="auto">
          <a:xfrm>
            <a:off x="4929190" y="3214686"/>
            <a:ext cx="3449074" cy="2571768"/>
          </a:xfrm>
          <a:prstGeom prst="rect">
            <a:avLst/>
          </a:prstGeom>
          <a:noFill/>
          <a:ln w="9525">
            <a:noFill/>
            <a:miter lim="800000"/>
            <a:headEnd/>
            <a:tailEnd/>
          </a:ln>
        </p:spPr>
      </p:pic>
      <p:sp>
        <p:nvSpPr>
          <p:cNvPr id="12" name="4 Marcador de contenido"/>
          <p:cNvSpPr txBox="1">
            <a:spLocks/>
          </p:cNvSpPr>
          <p:nvPr/>
        </p:nvSpPr>
        <p:spPr bwMode="auto">
          <a:xfrm>
            <a:off x="4929190" y="2500306"/>
            <a:ext cx="3605210" cy="685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EC" sz="1400" b="1" dirty="0" smtClean="0"/>
              <a:t>¿</a:t>
            </a:r>
            <a:r>
              <a:rPr lang="es-EC" sz="1400" b="1" dirty="0"/>
              <a:t>Cuánto tiempo le toma la limpieza de su vehículo?</a:t>
            </a:r>
            <a:endParaRPr lang="es-ES" sz="1400" b="1" dirty="0"/>
          </a:p>
          <a:p>
            <a:pPr marL="342900" indent="-342900" eaLnBrk="0" hangingPunct="0">
              <a:spcBef>
                <a:spcPct val="20000"/>
              </a:spcBef>
            </a:pPr>
            <a:endParaRPr lang="es-ES" dirty="0" smtClean="0"/>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 sz="2400" b="1" i="0" u="none" strike="noStrike" kern="0" cap="none" spc="0" normalizeH="0" baseline="0" noProof="0" dirty="0">
              <a:ln>
                <a:noFill/>
              </a:ln>
              <a:solidFill>
                <a:schemeClr val="tx1"/>
              </a:solidFill>
              <a:effectLst/>
              <a:uLnTx/>
              <a:uFillTx/>
              <a:latin typeface="+mn-lt"/>
              <a:ea typeface="+mn-ea"/>
              <a:cs typeface="+mn-cs"/>
            </a:endParaRPr>
          </a:p>
        </p:txBody>
      </p:sp>
      <p:pic>
        <p:nvPicPr>
          <p:cNvPr id="13" name="4 Imagen"/>
          <p:cNvPicPr>
            <a:picLocks noChangeAspect="1" noChangeArrowheads="1"/>
          </p:cNvPicPr>
          <p:nvPr/>
        </p:nvPicPr>
        <p:blipFill>
          <a:blip r:embed="rId4"/>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8625" y="214313"/>
            <a:ext cx="8229600" cy="1143000"/>
          </a:xfrm>
        </p:spPr>
        <p:txBody>
          <a:bodyPr/>
          <a:lstStyle/>
          <a:p>
            <a:pPr eaLnBrk="1" hangingPunct="1"/>
            <a:r>
              <a:rPr lang="es-ES" b="1" dirty="0" smtClean="0">
                <a:solidFill>
                  <a:schemeClr val="bg1"/>
                </a:solidFill>
              </a:rPr>
              <a:t>TEMA</a:t>
            </a:r>
          </a:p>
        </p:txBody>
      </p:sp>
      <p:sp>
        <p:nvSpPr>
          <p:cNvPr id="3075" name="Rectangle 167"/>
          <p:cNvSpPr>
            <a:spLocks noChangeArrowheads="1"/>
          </p:cNvSpPr>
          <p:nvPr/>
        </p:nvSpPr>
        <p:spPr bwMode="auto">
          <a:xfrm>
            <a:off x="1357313" y="2786063"/>
            <a:ext cx="6392862" cy="647700"/>
          </a:xfrm>
          <a:prstGeom prst="rect">
            <a:avLst/>
          </a:prstGeom>
          <a:noFill/>
          <a:ln w="9525">
            <a:noFill/>
            <a:miter lim="800000"/>
            <a:headEnd/>
            <a:tailEnd/>
          </a:ln>
        </p:spPr>
        <p:txBody>
          <a:bodyPr anchor="ctr"/>
          <a:lstStyle/>
          <a:p>
            <a:endParaRPr lang="es-ES">
              <a:solidFill>
                <a:schemeClr val="bg1"/>
              </a:solidFill>
            </a:endParaRPr>
          </a:p>
        </p:txBody>
      </p:sp>
      <p:sp>
        <p:nvSpPr>
          <p:cNvPr id="3076" name="7 Marcador de contenido"/>
          <p:cNvSpPr>
            <a:spLocks noGrp="1"/>
          </p:cNvSpPr>
          <p:nvPr>
            <p:ph idx="1"/>
          </p:nvPr>
        </p:nvSpPr>
        <p:spPr/>
        <p:txBody>
          <a:bodyPr/>
          <a:lstStyle/>
          <a:p>
            <a:pPr algn="ctr" eaLnBrk="1" hangingPunct="1"/>
            <a:endParaRPr lang="es-EC" b="1" smtClean="0"/>
          </a:p>
          <a:p>
            <a:pPr algn="ctr" eaLnBrk="1" hangingPunct="1">
              <a:buFontTx/>
              <a:buNone/>
            </a:pPr>
            <a:r>
              <a:rPr lang="es-EC" b="1" smtClean="0"/>
              <a:t>	</a:t>
            </a:r>
          </a:p>
          <a:p>
            <a:pPr algn="ctr" eaLnBrk="1" hangingPunct="1">
              <a:buFontTx/>
              <a:buNone/>
            </a:pPr>
            <a:r>
              <a:rPr lang="es-EC" sz="3000" b="1" smtClean="0"/>
              <a:t>PROYECTO DE INVERSIÓN PARA LA IMPLEMENTACIÓN DE UNA LAVADORA AUTOMÁTICA PARA VEHÍCULOS EN LA VÍA A SAMBORONDÓN</a:t>
            </a:r>
            <a:endParaRPr lang="es-ES" sz="3000" b="1" smtClean="0"/>
          </a:p>
          <a:p>
            <a:pPr eaLnBrk="1" hangingPunct="1"/>
            <a:endParaRPr lang="es-E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b="1" dirty="0" smtClean="0">
                <a:solidFill>
                  <a:schemeClr val="bg1"/>
                </a:solidFill>
              </a:rPr>
              <a:t>2. Estudio de Mercado: Investigación de Mercado</a:t>
            </a:r>
            <a:endParaRPr lang="es-ES" sz="2400" dirty="0"/>
          </a:p>
        </p:txBody>
      </p:sp>
      <p:sp>
        <p:nvSpPr>
          <p:cNvPr id="5" name="4 Marcador de contenido"/>
          <p:cNvSpPr>
            <a:spLocks noGrp="1"/>
          </p:cNvSpPr>
          <p:nvPr>
            <p:ph idx="1"/>
          </p:nvPr>
        </p:nvSpPr>
        <p:spPr>
          <a:xfrm>
            <a:off x="457200" y="1600201"/>
            <a:ext cx="8229600" cy="685792"/>
          </a:xfrm>
        </p:spPr>
        <p:txBody>
          <a:bodyPr/>
          <a:lstStyle/>
          <a:p>
            <a:pPr>
              <a:buNone/>
            </a:pPr>
            <a:r>
              <a:rPr lang="es-ES" dirty="0" smtClean="0"/>
              <a:t>	 </a:t>
            </a:r>
            <a:r>
              <a:rPr lang="es-ES" sz="2400" b="1" dirty="0" smtClean="0"/>
              <a:t>Resultados de las encuestas</a:t>
            </a:r>
          </a:p>
          <a:p>
            <a:pPr>
              <a:buNone/>
            </a:pPr>
            <a:endParaRPr lang="es-ES" sz="2400" b="1" dirty="0"/>
          </a:p>
        </p:txBody>
      </p:sp>
      <p:pic>
        <p:nvPicPr>
          <p:cNvPr id="14" name="13 Imagen"/>
          <p:cNvPicPr/>
          <p:nvPr/>
        </p:nvPicPr>
        <p:blipFill>
          <a:blip r:embed="rId2"/>
          <a:srcRect/>
          <a:stretch>
            <a:fillRect/>
          </a:stretch>
        </p:blipFill>
        <p:spPr bwMode="auto">
          <a:xfrm>
            <a:off x="1071538" y="3286124"/>
            <a:ext cx="3571900" cy="2928958"/>
          </a:xfrm>
          <a:prstGeom prst="rect">
            <a:avLst/>
          </a:prstGeom>
          <a:noFill/>
          <a:ln w="9525">
            <a:noFill/>
            <a:miter lim="800000"/>
            <a:headEnd/>
            <a:tailEnd/>
          </a:ln>
        </p:spPr>
      </p:pic>
      <p:sp>
        <p:nvSpPr>
          <p:cNvPr id="16" name="4 Marcador de contenido"/>
          <p:cNvSpPr txBox="1">
            <a:spLocks/>
          </p:cNvSpPr>
          <p:nvPr/>
        </p:nvSpPr>
        <p:spPr bwMode="auto">
          <a:xfrm>
            <a:off x="1000100" y="2285992"/>
            <a:ext cx="3605210" cy="685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EC" sz="1400" b="1" dirty="0" smtClean="0"/>
              <a:t>¿</a:t>
            </a:r>
            <a:r>
              <a:rPr lang="es-EC" sz="1400" b="1" dirty="0"/>
              <a:t>Cuál de los siguientes factores suele tener más importancia para Ud. al momento de escoger un lugar para realizar el lavado de su vehículo?</a:t>
            </a:r>
            <a:endParaRPr lang="es-ES" sz="1400" b="1" dirty="0"/>
          </a:p>
          <a:p>
            <a:pPr marL="342900" indent="-342900" eaLnBrk="0" hangingPunct="0">
              <a:spcBef>
                <a:spcPct val="20000"/>
              </a:spcBef>
            </a:pPr>
            <a:endParaRPr lang="es-ES" dirty="0"/>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 sz="2400" b="1" i="0" u="none" strike="noStrike" kern="0" cap="none" spc="0" normalizeH="0" baseline="0" noProof="0" dirty="0">
              <a:ln>
                <a:noFill/>
              </a:ln>
              <a:solidFill>
                <a:schemeClr val="tx1"/>
              </a:solidFill>
              <a:effectLst/>
              <a:uLnTx/>
              <a:uFillTx/>
              <a:latin typeface="+mn-lt"/>
              <a:ea typeface="+mn-ea"/>
              <a:cs typeface="+mn-cs"/>
            </a:endParaRPr>
          </a:p>
        </p:txBody>
      </p:sp>
      <p:sp>
        <p:nvSpPr>
          <p:cNvPr id="18" name="4 Marcador de contenido"/>
          <p:cNvSpPr txBox="1">
            <a:spLocks/>
          </p:cNvSpPr>
          <p:nvPr/>
        </p:nvSpPr>
        <p:spPr bwMode="auto">
          <a:xfrm>
            <a:off x="5143504" y="2357430"/>
            <a:ext cx="3605210" cy="685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spcBef>
                <a:spcPct val="20000"/>
              </a:spcBef>
            </a:pPr>
            <a:r>
              <a:rPr lang="es-EC" sz="1400" b="1" dirty="0"/>
              <a:t>¿Le gustaría tener tickets </a:t>
            </a:r>
            <a:r>
              <a:rPr lang="es-EC" sz="1400" b="1" dirty="0" smtClean="0"/>
              <a:t>con</a:t>
            </a:r>
          </a:p>
          <a:p>
            <a:pPr marL="342900" indent="-342900" algn="just" eaLnBrk="0" hangingPunct="0">
              <a:spcBef>
                <a:spcPct val="20000"/>
              </a:spcBef>
            </a:pPr>
            <a:r>
              <a:rPr lang="es-EC" sz="1400" b="1" dirty="0" smtClean="0"/>
              <a:t>descuento </a:t>
            </a:r>
            <a:r>
              <a:rPr lang="es-EC" sz="1400" b="1" dirty="0"/>
              <a:t>para el lavado de </a:t>
            </a:r>
            <a:r>
              <a:rPr lang="es-EC" sz="1400" b="1" dirty="0" smtClean="0"/>
              <a:t>su</a:t>
            </a:r>
          </a:p>
          <a:p>
            <a:pPr marL="342900" indent="-342900" algn="just" eaLnBrk="0" hangingPunct="0">
              <a:spcBef>
                <a:spcPct val="20000"/>
              </a:spcBef>
            </a:pPr>
            <a:r>
              <a:rPr lang="es-EC" sz="1400" b="1" dirty="0" smtClean="0"/>
              <a:t>vehículo</a:t>
            </a:r>
            <a:r>
              <a:rPr lang="es-EC" sz="1400" b="1" dirty="0"/>
              <a:t>?</a:t>
            </a:r>
            <a:endParaRPr lang="es-ES" sz="1400" b="1" dirty="0"/>
          </a:p>
          <a:p>
            <a:pPr marL="342900" indent="-342900" eaLnBrk="0" hangingPunct="0">
              <a:spcBef>
                <a:spcPct val="20000"/>
              </a:spcBef>
            </a:pPr>
            <a:endParaRPr lang="es-ES" dirty="0"/>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 sz="2400" b="1" i="0" u="none" strike="noStrike" kern="0" cap="none" spc="0" normalizeH="0" baseline="0" noProof="0" dirty="0">
              <a:ln>
                <a:noFill/>
              </a:ln>
              <a:solidFill>
                <a:schemeClr val="tx1"/>
              </a:solidFill>
              <a:effectLst/>
              <a:uLnTx/>
              <a:uFillTx/>
              <a:latin typeface="+mn-lt"/>
              <a:ea typeface="+mn-ea"/>
              <a:cs typeface="+mn-cs"/>
            </a:endParaRPr>
          </a:p>
        </p:txBody>
      </p:sp>
      <p:pic>
        <p:nvPicPr>
          <p:cNvPr id="19" name="18 Imagen"/>
          <p:cNvPicPr/>
          <p:nvPr/>
        </p:nvPicPr>
        <p:blipFill>
          <a:blip r:embed="rId3"/>
          <a:srcRect/>
          <a:stretch>
            <a:fillRect/>
          </a:stretch>
        </p:blipFill>
        <p:spPr bwMode="auto">
          <a:xfrm>
            <a:off x="5214942" y="3286124"/>
            <a:ext cx="3246888" cy="2928958"/>
          </a:xfrm>
          <a:prstGeom prst="rect">
            <a:avLst/>
          </a:prstGeom>
          <a:noFill/>
          <a:ln w="9525">
            <a:noFill/>
            <a:miter lim="800000"/>
            <a:headEnd/>
            <a:tailEnd/>
          </a:ln>
        </p:spPr>
      </p:pic>
      <p:pic>
        <p:nvPicPr>
          <p:cNvPr id="20" name="4 Imagen"/>
          <p:cNvPicPr>
            <a:picLocks noChangeAspect="1" noChangeArrowheads="1"/>
          </p:cNvPicPr>
          <p:nvPr/>
        </p:nvPicPr>
        <p:blipFill>
          <a:blip r:embed="rId4"/>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b="1" dirty="0" smtClean="0">
                <a:solidFill>
                  <a:schemeClr val="bg1"/>
                </a:solidFill>
              </a:rPr>
              <a:t>2. Estudio de Mercado: Investigación de Mercado</a:t>
            </a:r>
            <a:endParaRPr lang="es-ES" sz="2400" dirty="0"/>
          </a:p>
        </p:txBody>
      </p:sp>
      <p:sp>
        <p:nvSpPr>
          <p:cNvPr id="5" name="4 Marcador de contenido"/>
          <p:cNvSpPr>
            <a:spLocks noGrp="1"/>
          </p:cNvSpPr>
          <p:nvPr>
            <p:ph idx="1"/>
          </p:nvPr>
        </p:nvSpPr>
        <p:spPr>
          <a:xfrm>
            <a:off x="457200" y="1600201"/>
            <a:ext cx="8229600" cy="685792"/>
          </a:xfrm>
        </p:spPr>
        <p:txBody>
          <a:bodyPr/>
          <a:lstStyle/>
          <a:p>
            <a:pPr>
              <a:buNone/>
            </a:pPr>
            <a:r>
              <a:rPr lang="es-ES" dirty="0" smtClean="0"/>
              <a:t>	</a:t>
            </a:r>
            <a:r>
              <a:rPr lang="es-ES" sz="2400" b="1" dirty="0" smtClean="0"/>
              <a:t>Conclusiones</a:t>
            </a:r>
          </a:p>
          <a:p>
            <a:pPr lvl="0"/>
            <a:r>
              <a:rPr lang="es-EC" sz="1600" dirty="0" smtClean="0">
                <a:solidFill>
                  <a:schemeClr val="tx1"/>
                </a:solidFill>
                <a:latin typeface="+mn-lt"/>
                <a:ea typeface="+mn-ea"/>
                <a:cs typeface="+mn-cs"/>
              </a:rPr>
              <a:t>De acuerdo a los resultados del estudio podemos decir que nuestro proyecto tendría un nivel de aceptación de un 87,8% muy importante, estableciendo que las personas optarían por adquirir nuestros servicios.</a:t>
            </a:r>
          </a:p>
          <a:p>
            <a:pPr lvl="0">
              <a:buNone/>
            </a:pPr>
            <a:endParaRPr lang="es-EC" sz="1600" dirty="0" smtClean="0">
              <a:solidFill>
                <a:schemeClr val="tx1"/>
              </a:solidFill>
              <a:latin typeface="+mn-lt"/>
              <a:ea typeface="+mn-ea"/>
              <a:cs typeface="+mn-cs"/>
            </a:endParaRPr>
          </a:p>
          <a:p>
            <a:r>
              <a:rPr lang="es-EC" sz="1600" dirty="0" smtClean="0">
                <a:solidFill>
                  <a:schemeClr val="tx1"/>
                </a:solidFill>
                <a:latin typeface="+mn-lt"/>
                <a:ea typeface="+mn-ea"/>
                <a:cs typeface="+mn-cs"/>
              </a:rPr>
              <a:t>En cuanto al mercado potencial, con usuarios recurrentes de lavar su vehículo en su mayoría de tres hasta cuatro veces al mes.</a:t>
            </a:r>
          </a:p>
          <a:p>
            <a:pPr>
              <a:buNone/>
            </a:pPr>
            <a:endParaRPr lang="es-EC" sz="1600" dirty="0" smtClean="0">
              <a:solidFill>
                <a:schemeClr val="tx1"/>
              </a:solidFill>
              <a:latin typeface="+mn-lt"/>
              <a:ea typeface="+mn-ea"/>
              <a:cs typeface="+mn-cs"/>
            </a:endParaRPr>
          </a:p>
          <a:p>
            <a:pPr lvl="0"/>
            <a:r>
              <a:rPr lang="es-EC" sz="1600" dirty="0" smtClean="0">
                <a:solidFill>
                  <a:schemeClr val="tx1"/>
                </a:solidFill>
                <a:latin typeface="+mn-lt"/>
                <a:ea typeface="+mn-ea"/>
                <a:cs typeface="+mn-cs"/>
              </a:rPr>
              <a:t>Se observó en base a los resultados, que nuestros posibles usuarios consideran la calidad del servicio ofrecido y la rapidez como tributos fundamentales para hacer el lavado de sus vehículos.</a:t>
            </a:r>
            <a:endParaRPr lang="es-ES" sz="1600" b="1" dirty="0" smtClean="0">
              <a:solidFill>
                <a:schemeClr val="tx1"/>
              </a:solidFill>
              <a:latin typeface="+mn-lt"/>
              <a:ea typeface="+mn-ea"/>
              <a:cs typeface="+mn-cs"/>
            </a:endParaRPr>
          </a:p>
          <a:p>
            <a:pPr lvl="0">
              <a:buNone/>
            </a:pPr>
            <a:endParaRPr lang="es-ES" sz="1600" b="1" dirty="0" smtClean="0">
              <a:solidFill>
                <a:schemeClr val="tx1"/>
              </a:solidFill>
              <a:latin typeface="+mn-lt"/>
              <a:ea typeface="+mn-ea"/>
              <a:cs typeface="+mn-cs"/>
            </a:endParaRPr>
          </a:p>
          <a:p>
            <a:pPr lvl="0"/>
            <a:r>
              <a:rPr lang="es-EC" sz="1600" dirty="0" smtClean="0">
                <a:solidFill>
                  <a:schemeClr val="tx1"/>
                </a:solidFill>
                <a:latin typeface="+mn-lt"/>
                <a:ea typeface="+mn-ea"/>
                <a:cs typeface="+mn-cs"/>
              </a:rPr>
              <a:t>Se pudo determinar que nuestra posible competencia, más cercana, sería los centros de auto-lavado con un 56,4% de participación del mercado.</a:t>
            </a:r>
            <a:endParaRPr lang="es-ES" sz="1600" b="1" dirty="0" smtClean="0">
              <a:solidFill>
                <a:schemeClr val="tx1"/>
              </a:solidFill>
              <a:latin typeface="+mn-lt"/>
              <a:ea typeface="+mn-ea"/>
              <a:cs typeface="+mn-cs"/>
            </a:endParaRPr>
          </a:p>
          <a:p>
            <a:pPr>
              <a:buNone/>
            </a:pPr>
            <a:endParaRPr lang="es-ES" sz="1600" b="1" dirty="0" smtClean="0">
              <a:solidFill>
                <a:schemeClr val="tx1"/>
              </a:solidFill>
              <a:latin typeface="+mn-lt"/>
              <a:ea typeface="+mn-ea"/>
              <a:cs typeface="+mn-cs"/>
            </a:endParaRPr>
          </a:p>
          <a:p>
            <a:pPr lvl="0"/>
            <a:r>
              <a:rPr lang="es-EC" sz="1600" dirty="0" smtClean="0">
                <a:solidFill>
                  <a:schemeClr val="tx1"/>
                </a:solidFill>
                <a:latin typeface="+mn-lt"/>
                <a:ea typeface="+mn-ea"/>
                <a:cs typeface="+mn-cs"/>
              </a:rPr>
              <a:t>Además el servicio de tickets con descuento contará con una gran aceptación por parte de los usuarios, que lo verán con un beneficio necesario e innovador.</a:t>
            </a:r>
            <a:endParaRPr lang="es-ES" sz="1600" b="1" dirty="0" smtClean="0">
              <a:solidFill>
                <a:schemeClr val="tx1"/>
              </a:solidFill>
              <a:latin typeface="+mn-lt"/>
              <a:ea typeface="+mn-ea"/>
              <a:cs typeface="+mn-cs"/>
            </a:endParaRPr>
          </a:p>
          <a:p>
            <a:r>
              <a:rPr lang="es-EC" sz="2400" dirty="0" smtClean="0">
                <a:solidFill>
                  <a:schemeClr val="tx1"/>
                </a:solidFill>
                <a:latin typeface="+mn-lt"/>
                <a:ea typeface="+mn-ea"/>
                <a:cs typeface="+mn-cs"/>
              </a:rPr>
              <a:t> </a:t>
            </a:r>
            <a:endParaRPr lang="es-ES" sz="2400" b="1" dirty="0" smtClean="0">
              <a:solidFill>
                <a:schemeClr val="tx1"/>
              </a:solidFill>
              <a:latin typeface="+mn-lt"/>
              <a:ea typeface="+mn-ea"/>
              <a:cs typeface="+mn-cs"/>
            </a:endParaRPr>
          </a:p>
          <a:p>
            <a:pPr>
              <a:buNone/>
            </a:pPr>
            <a:endParaRPr lang="es-ES" sz="2400" b="1" dirty="0" smtClean="0"/>
          </a:p>
          <a:p>
            <a:pPr>
              <a:buNone/>
            </a:pPr>
            <a:endParaRPr lang="es-ES" sz="2400" b="1" dirty="0"/>
          </a:p>
        </p:txBody>
      </p:sp>
      <p:pic>
        <p:nvPicPr>
          <p:cNvPr id="8"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eaLnBrk="1" hangingPunct="1"/>
            <a:r>
              <a:rPr lang="es-ES" b="1" dirty="0" smtClean="0">
                <a:solidFill>
                  <a:schemeClr val="bg1"/>
                </a:solidFill>
              </a:rPr>
              <a:t>ÍNDICE</a:t>
            </a:r>
          </a:p>
        </p:txBody>
      </p:sp>
      <p:sp>
        <p:nvSpPr>
          <p:cNvPr id="3" name="2 Marcador de contenido"/>
          <p:cNvSpPr>
            <a:spLocks noGrp="1"/>
          </p:cNvSpPr>
          <p:nvPr>
            <p:ph idx="1"/>
          </p:nvPr>
        </p:nvSpPr>
        <p:spPr>
          <a:xfrm>
            <a:off x="428625" y="1928813"/>
            <a:ext cx="8229600" cy="4525962"/>
          </a:xfrm>
        </p:spPr>
        <p:txBody>
          <a:bodyPr/>
          <a:lstStyle/>
          <a:p>
            <a:pPr marL="68580" indent="0" eaLnBrk="1" hangingPunct="1">
              <a:buFontTx/>
              <a:buNone/>
              <a:defRPr/>
            </a:pPr>
            <a:r>
              <a:rPr lang="es-EC" b="1" dirty="0" smtClean="0">
                <a:solidFill>
                  <a:schemeClr val="bg2">
                    <a:lumMod val="60000"/>
                    <a:lumOff val="40000"/>
                  </a:schemeClr>
                </a:solidFill>
              </a:rPr>
              <a:t>1. Introducción</a:t>
            </a:r>
          </a:p>
          <a:p>
            <a:pPr marL="68580" indent="0" eaLnBrk="1" hangingPunct="1">
              <a:buFontTx/>
              <a:buNone/>
              <a:defRPr/>
            </a:pPr>
            <a:r>
              <a:rPr lang="es-EC" b="1" dirty="0" smtClean="0">
                <a:solidFill>
                  <a:schemeClr val="bg2">
                    <a:lumMod val="60000"/>
                    <a:lumOff val="40000"/>
                  </a:schemeClr>
                </a:solidFill>
              </a:rPr>
              <a:t>2. Estudio de Mercado</a:t>
            </a:r>
          </a:p>
          <a:p>
            <a:pPr marL="68580" indent="0" eaLnBrk="1" hangingPunct="1">
              <a:buFontTx/>
              <a:buNone/>
              <a:defRPr/>
            </a:pPr>
            <a:r>
              <a:rPr lang="es-EC" b="1" dirty="0" smtClean="0"/>
              <a:t>3. Estudio Técnico</a:t>
            </a:r>
          </a:p>
          <a:p>
            <a:pPr marL="68580" indent="0" eaLnBrk="1" hangingPunct="1">
              <a:buFontTx/>
              <a:buNone/>
              <a:defRPr/>
            </a:pPr>
            <a:r>
              <a:rPr lang="es-EC" b="1" dirty="0" smtClean="0">
                <a:solidFill>
                  <a:schemeClr val="bg2">
                    <a:lumMod val="60000"/>
                    <a:lumOff val="40000"/>
                  </a:schemeClr>
                </a:solidFill>
              </a:rPr>
              <a:t>4. Estudio Organizacional</a:t>
            </a:r>
          </a:p>
          <a:p>
            <a:pPr marL="68580" indent="0" eaLnBrk="1" hangingPunct="1">
              <a:buFontTx/>
              <a:buNone/>
              <a:defRPr/>
            </a:pPr>
            <a:r>
              <a:rPr lang="es-EC" b="1" dirty="0" smtClean="0">
                <a:solidFill>
                  <a:schemeClr val="bg2">
                    <a:lumMod val="60000"/>
                    <a:lumOff val="40000"/>
                  </a:schemeClr>
                </a:solidFill>
              </a:rPr>
              <a:t>5. Estudio Financiero</a:t>
            </a:r>
          </a:p>
          <a:p>
            <a:pPr marL="68580" indent="0" eaLnBrk="1" hangingPunct="1">
              <a:buFontTx/>
              <a:buNone/>
              <a:defRPr/>
            </a:pPr>
            <a:r>
              <a:rPr lang="es-EC" b="1" dirty="0" smtClean="0">
                <a:solidFill>
                  <a:schemeClr val="bg2">
                    <a:lumMod val="60000"/>
                    <a:lumOff val="40000"/>
                  </a:schemeClr>
                </a:solidFill>
              </a:rPr>
              <a:t>6. Conclusiones</a:t>
            </a:r>
          </a:p>
          <a:p>
            <a:pPr marL="68580" indent="0" eaLnBrk="1" hangingPunct="1">
              <a:buFontTx/>
              <a:buNone/>
              <a:defRPr/>
            </a:pPr>
            <a:r>
              <a:rPr lang="es-EC" b="1" dirty="0" smtClean="0">
                <a:solidFill>
                  <a:schemeClr val="bg2">
                    <a:lumMod val="60000"/>
                    <a:lumOff val="40000"/>
                  </a:schemeClr>
                </a:solidFill>
              </a:rPr>
              <a:t>7. Recomendaciones</a:t>
            </a:r>
          </a:p>
          <a:p>
            <a:pPr eaLnBrk="1" hangingPunct="1">
              <a:defRPr/>
            </a:pPr>
            <a:endParaRPr lang="es-ES" dirty="0" smtClean="0"/>
          </a:p>
        </p:txBody>
      </p:sp>
      <p:pic>
        <p:nvPicPr>
          <p:cNvPr id="4"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3. Estudio Técnico: Obras Físicas </a:t>
            </a:r>
            <a:endParaRPr lang="es-ES" sz="2400" dirty="0"/>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5059" name="Object 3"/>
          <p:cNvGraphicFramePr>
            <a:graphicFrameLocks noChangeAspect="1"/>
          </p:cNvGraphicFramePr>
          <p:nvPr/>
        </p:nvGraphicFramePr>
        <p:xfrm>
          <a:off x="3714744" y="1571612"/>
          <a:ext cx="5143536" cy="4857784"/>
        </p:xfrm>
        <a:graphic>
          <a:graphicData uri="http://schemas.openxmlformats.org/presentationml/2006/ole">
            <p:oleObj spid="_x0000_s45059" r:id="rId3" imgW="7827475" imgH="6927575" progId="">
              <p:embed/>
            </p:oleObj>
          </a:graphicData>
        </a:graphic>
      </p:graphicFrame>
      <p:pic>
        <p:nvPicPr>
          <p:cNvPr id="45066" name="Picture 10"/>
          <p:cNvPicPr>
            <a:picLocks noChangeAspect="1" noChangeArrowheads="1"/>
          </p:cNvPicPr>
          <p:nvPr/>
        </p:nvPicPr>
        <p:blipFill>
          <a:blip r:embed="rId4"/>
          <a:srcRect/>
          <a:stretch>
            <a:fillRect/>
          </a:stretch>
        </p:blipFill>
        <p:spPr bwMode="auto">
          <a:xfrm>
            <a:off x="428596" y="2500306"/>
            <a:ext cx="3357585" cy="2286016"/>
          </a:xfrm>
          <a:prstGeom prst="rect">
            <a:avLst/>
          </a:prstGeom>
          <a:noFill/>
          <a:ln w="9525">
            <a:noFill/>
            <a:miter lim="800000"/>
            <a:headEnd/>
            <a:tailEnd/>
          </a:ln>
          <a:effectLst/>
        </p:spPr>
      </p:pic>
      <p:pic>
        <p:nvPicPr>
          <p:cNvPr id="18" name="4 Imagen"/>
          <p:cNvPicPr>
            <a:picLocks noChangeAspect="1" noChangeArrowheads="1"/>
          </p:cNvPicPr>
          <p:nvPr/>
        </p:nvPicPr>
        <p:blipFill>
          <a:blip r:embed="rId5"/>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401080" cy="1143000"/>
          </a:xfrm>
        </p:spPr>
        <p:txBody>
          <a:bodyPr/>
          <a:lstStyle/>
          <a:p>
            <a:pPr algn="l"/>
            <a:r>
              <a:rPr lang="es-ES" sz="2400" b="1" dirty="0" smtClean="0">
                <a:solidFill>
                  <a:schemeClr val="bg1"/>
                </a:solidFill>
              </a:rPr>
              <a:t>3. Estudio Técnico: Determinación del tamaño de la empresa</a:t>
            </a:r>
            <a:endParaRPr lang="es-ES" sz="2400" dirty="0"/>
          </a:p>
        </p:txBody>
      </p:sp>
      <p:sp>
        <p:nvSpPr>
          <p:cNvPr id="8" name="7 CuadroTexto"/>
          <p:cNvSpPr txBox="1"/>
          <p:nvPr/>
        </p:nvSpPr>
        <p:spPr>
          <a:xfrm>
            <a:off x="928662" y="1928802"/>
            <a:ext cx="7620000" cy="830997"/>
          </a:xfrm>
          <a:prstGeom prst="rect">
            <a:avLst/>
          </a:prstGeom>
          <a:noFill/>
        </p:spPr>
        <p:txBody>
          <a:bodyPr wrap="square" rtlCol="0">
            <a:spAutoFit/>
          </a:bodyPr>
          <a:lstStyle/>
          <a:p>
            <a:pPr algn="just"/>
            <a:r>
              <a:rPr lang="es-EC" sz="1600" dirty="0" smtClean="0"/>
              <a:t>Para el análisis del tamaño de la empresa se consideró las siguientes variables: capacidad instalada, capacidad financiera, disponibilidad de insumos y materia prima.</a:t>
            </a:r>
            <a:endParaRPr lang="es-EC" sz="1600" dirty="0"/>
          </a:p>
        </p:txBody>
      </p:sp>
      <p:pic>
        <p:nvPicPr>
          <p:cNvPr id="47107" name="Picture 3"/>
          <p:cNvPicPr>
            <a:picLocks noChangeAspect="1" noChangeArrowheads="1"/>
          </p:cNvPicPr>
          <p:nvPr/>
        </p:nvPicPr>
        <p:blipFill>
          <a:blip r:embed="rId2"/>
          <a:srcRect/>
          <a:stretch>
            <a:fillRect/>
          </a:stretch>
        </p:blipFill>
        <p:spPr bwMode="auto">
          <a:xfrm>
            <a:off x="1071538" y="2808288"/>
            <a:ext cx="7353325" cy="2120910"/>
          </a:xfrm>
          <a:prstGeom prst="rect">
            <a:avLst/>
          </a:prstGeom>
          <a:noFill/>
          <a:ln w="9525">
            <a:noFill/>
            <a:miter lim="800000"/>
            <a:headEnd/>
            <a:tailEnd/>
          </a:ln>
          <a:effectLst/>
        </p:spPr>
      </p:pic>
      <p:pic>
        <p:nvPicPr>
          <p:cNvPr id="11" name="4 Imagen"/>
          <p:cNvPicPr>
            <a:picLocks noChangeAspect="1" noChangeArrowheads="1"/>
          </p:cNvPicPr>
          <p:nvPr/>
        </p:nvPicPr>
        <p:blipFill>
          <a:blip r:embed="rId3"/>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357166"/>
            <a:ext cx="8229600" cy="1143000"/>
          </a:xfrm>
        </p:spPr>
        <p:txBody>
          <a:bodyPr/>
          <a:lstStyle/>
          <a:p>
            <a:pPr algn="l"/>
            <a:r>
              <a:rPr lang="es-ES" sz="2400" b="1" dirty="0" smtClean="0">
                <a:solidFill>
                  <a:schemeClr val="bg1"/>
                </a:solidFill>
              </a:rPr>
              <a:t>3. Estudio Técnico: Método cualitativos por puntos</a:t>
            </a:r>
            <a:endParaRPr lang="es-ES" sz="2400" dirty="0"/>
          </a:p>
        </p:txBody>
      </p:sp>
      <p:sp>
        <p:nvSpPr>
          <p:cNvPr id="5" name="4 CuadroTexto"/>
          <p:cNvSpPr txBox="1"/>
          <p:nvPr/>
        </p:nvSpPr>
        <p:spPr>
          <a:xfrm>
            <a:off x="900138" y="2000240"/>
            <a:ext cx="7600952" cy="707886"/>
          </a:xfrm>
          <a:prstGeom prst="rect">
            <a:avLst/>
          </a:prstGeom>
          <a:noFill/>
        </p:spPr>
        <p:txBody>
          <a:bodyPr wrap="square" rtlCol="0">
            <a:spAutoFit/>
          </a:bodyPr>
          <a:lstStyle/>
          <a:p>
            <a:pPr algn="just"/>
            <a:r>
              <a:rPr lang="es-ES" sz="2000" dirty="0"/>
              <a:t>Este método permite definir los factores determinantes más importantes de una localización</a:t>
            </a:r>
            <a:endParaRPr lang="es-EC" sz="2000" dirty="0"/>
          </a:p>
        </p:txBody>
      </p:sp>
      <p:pic>
        <p:nvPicPr>
          <p:cNvPr id="48129" name="Picture 1"/>
          <p:cNvPicPr>
            <a:picLocks noChangeAspect="1" noChangeArrowheads="1"/>
          </p:cNvPicPr>
          <p:nvPr/>
        </p:nvPicPr>
        <p:blipFill>
          <a:blip r:embed="rId2"/>
          <a:srcRect/>
          <a:stretch>
            <a:fillRect/>
          </a:stretch>
        </p:blipFill>
        <p:spPr bwMode="auto">
          <a:xfrm>
            <a:off x="1071538" y="2928934"/>
            <a:ext cx="7572428" cy="2571768"/>
          </a:xfrm>
          <a:prstGeom prst="rect">
            <a:avLst/>
          </a:prstGeom>
          <a:noFill/>
          <a:ln w="9525">
            <a:noFill/>
            <a:miter lim="800000"/>
            <a:headEnd/>
            <a:tailEnd/>
          </a:ln>
          <a:effectLst/>
        </p:spPr>
      </p:pic>
      <p:pic>
        <p:nvPicPr>
          <p:cNvPr id="7" name="4 Imagen"/>
          <p:cNvPicPr>
            <a:picLocks noChangeAspect="1" noChangeArrowheads="1"/>
          </p:cNvPicPr>
          <p:nvPr/>
        </p:nvPicPr>
        <p:blipFill>
          <a:blip r:embed="rId3"/>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3. Estudio Técnico: Localización</a:t>
            </a:r>
            <a:endParaRPr lang="es-ES" sz="2400" dirty="0"/>
          </a:p>
        </p:txBody>
      </p:sp>
      <p:sp>
        <p:nvSpPr>
          <p:cNvPr id="4" name="3 CuadroTexto"/>
          <p:cNvSpPr txBox="1"/>
          <p:nvPr/>
        </p:nvSpPr>
        <p:spPr>
          <a:xfrm>
            <a:off x="714348" y="1785926"/>
            <a:ext cx="7643866" cy="892552"/>
          </a:xfrm>
          <a:prstGeom prst="rect">
            <a:avLst/>
          </a:prstGeom>
          <a:noFill/>
        </p:spPr>
        <p:txBody>
          <a:bodyPr wrap="square" rtlCol="0">
            <a:spAutoFit/>
          </a:bodyPr>
          <a:lstStyle/>
          <a:p>
            <a:pPr algn="just"/>
            <a:r>
              <a:rPr lang="es-EC" sz="1600" dirty="0" smtClean="0"/>
              <a:t>  </a:t>
            </a:r>
          </a:p>
          <a:p>
            <a:r>
              <a:rPr lang="es-EC" dirty="0" smtClean="0"/>
              <a:t>Nuestra empresa estará ubicada en el Km 5,5 de la vía a </a:t>
            </a:r>
            <a:r>
              <a:rPr lang="es-EC" dirty="0" smtClean="0"/>
              <a:t>Samborondón en </a:t>
            </a:r>
            <a:r>
              <a:rPr lang="es-EC" dirty="0" smtClean="0"/>
              <a:t>zona comercial </a:t>
            </a:r>
            <a:r>
              <a:rPr lang="es-EC" dirty="0" smtClean="0"/>
              <a:t>como  </a:t>
            </a:r>
            <a:r>
              <a:rPr lang="es-EC" dirty="0" smtClean="0"/>
              <a:t>punto estratégico y de fácil acceso. </a:t>
            </a:r>
            <a:endParaRPr lang="es-EC" dirty="0"/>
          </a:p>
        </p:txBody>
      </p:sp>
      <p:pic>
        <p:nvPicPr>
          <p:cNvPr id="5"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pic>
        <p:nvPicPr>
          <p:cNvPr id="6" name="5 Imagen"/>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071802" y="3071810"/>
            <a:ext cx="3357586" cy="3143272"/>
          </a:xfrm>
          <a:prstGeom prst="rect">
            <a:avLst/>
          </a:prstGeom>
          <a:noFill/>
          <a:ln>
            <a:noFill/>
          </a:ln>
        </p:spPr>
      </p:pic>
      <p:sp>
        <p:nvSpPr>
          <p:cNvPr id="7" name="6 Flecha curvada hacia abajo"/>
          <p:cNvSpPr/>
          <p:nvPr/>
        </p:nvSpPr>
        <p:spPr>
          <a:xfrm>
            <a:off x="2214546" y="3143248"/>
            <a:ext cx="1857388" cy="4286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CuadroTexto"/>
          <p:cNvSpPr txBox="1"/>
          <p:nvPr/>
        </p:nvSpPr>
        <p:spPr>
          <a:xfrm>
            <a:off x="1428728" y="3786190"/>
            <a:ext cx="1357322" cy="369332"/>
          </a:xfrm>
          <a:prstGeom prst="rect">
            <a:avLst/>
          </a:prstGeom>
          <a:noFill/>
        </p:spPr>
        <p:txBody>
          <a:bodyPr wrap="square" rtlCol="0">
            <a:spAutoFit/>
          </a:bodyPr>
          <a:lstStyle/>
          <a:p>
            <a:r>
              <a:rPr lang="es-ES" dirty="0" smtClean="0"/>
              <a:t>ACEWASH</a:t>
            </a:r>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3. Estudio Técnico: Maquinaria</a:t>
            </a:r>
            <a:endParaRPr lang="es-ES" sz="2400" dirty="0"/>
          </a:p>
        </p:txBody>
      </p:sp>
      <p:pic>
        <p:nvPicPr>
          <p:cNvPr id="49153" name="Picture 1"/>
          <p:cNvPicPr>
            <a:picLocks noChangeAspect="1" noChangeArrowheads="1"/>
          </p:cNvPicPr>
          <p:nvPr/>
        </p:nvPicPr>
        <p:blipFill>
          <a:blip r:embed="rId2"/>
          <a:srcRect/>
          <a:stretch>
            <a:fillRect/>
          </a:stretch>
        </p:blipFill>
        <p:spPr bwMode="auto">
          <a:xfrm>
            <a:off x="1214414" y="2571745"/>
            <a:ext cx="7072362" cy="2000264"/>
          </a:xfrm>
          <a:prstGeom prst="rect">
            <a:avLst/>
          </a:prstGeom>
          <a:noFill/>
          <a:ln w="9525">
            <a:noFill/>
            <a:miter lim="800000"/>
            <a:headEnd/>
            <a:tailEnd/>
          </a:ln>
          <a:effectLst/>
        </p:spPr>
      </p:pic>
      <p:pic>
        <p:nvPicPr>
          <p:cNvPr id="7" name="4 Imagen"/>
          <p:cNvPicPr>
            <a:picLocks noChangeAspect="1" noChangeArrowheads="1"/>
          </p:cNvPicPr>
          <p:nvPr/>
        </p:nvPicPr>
        <p:blipFill>
          <a:blip r:embed="rId3"/>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3. Estudio Técnico: Proceso de lavado automatizado</a:t>
            </a:r>
            <a:endParaRPr lang="es-ES" sz="2400" dirty="0"/>
          </a:p>
        </p:txBody>
      </p:sp>
      <p:sp>
        <p:nvSpPr>
          <p:cNvPr id="3" name="2 Marcador de contenido"/>
          <p:cNvSpPr>
            <a:spLocks noGrp="1"/>
          </p:cNvSpPr>
          <p:nvPr>
            <p:ph idx="1"/>
          </p:nvPr>
        </p:nvSpPr>
        <p:spPr>
          <a:xfrm>
            <a:off x="428596" y="1785926"/>
            <a:ext cx="8229600" cy="4525963"/>
          </a:xfrm>
        </p:spPr>
        <p:txBody>
          <a:bodyPr/>
          <a:lstStyle/>
          <a:p>
            <a:pPr>
              <a:buNone/>
            </a:pPr>
            <a:r>
              <a:rPr lang="es-ES" sz="2400" dirty="0" smtClean="0"/>
              <a:t>	</a:t>
            </a:r>
          </a:p>
          <a:p>
            <a:pPr>
              <a:buNone/>
            </a:pPr>
            <a:r>
              <a:rPr lang="es-ES" sz="2400" dirty="0" smtClean="0"/>
              <a:t>	</a:t>
            </a:r>
            <a:r>
              <a:rPr lang="es-ES" sz="2400" b="1" dirty="0" smtClean="0"/>
              <a:t>Descripción del proceso de lavado automatizado</a:t>
            </a:r>
          </a:p>
          <a:p>
            <a:pPr>
              <a:buNone/>
            </a:pPr>
            <a:endParaRPr lang="es-ES" sz="2400" dirty="0" smtClean="0"/>
          </a:p>
          <a:p>
            <a:pPr>
              <a:buNone/>
            </a:pPr>
            <a:r>
              <a:rPr lang="es-ES" sz="2400" dirty="0" smtClean="0"/>
              <a:t>	</a:t>
            </a:r>
            <a:r>
              <a:rPr lang="es-ES" sz="2000" dirty="0" smtClean="0"/>
              <a:t>1.- Pago del servicio en la ventanilla de cobro.</a:t>
            </a:r>
          </a:p>
          <a:p>
            <a:pPr algn="just">
              <a:buNone/>
            </a:pPr>
            <a:r>
              <a:rPr lang="es-ES" sz="2000" dirty="0" smtClean="0"/>
              <a:t>	2.- Lavador especializado guía al cliente a introducir</a:t>
            </a:r>
          </a:p>
          <a:p>
            <a:pPr algn="just">
              <a:buNone/>
            </a:pPr>
            <a:r>
              <a:rPr lang="es-ES" sz="2000" dirty="0" smtClean="0"/>
              <a:t>	      su vehículo al área de procesos de lavado a través de una</a:t>
            </a:r>
          </a:p>
          <a:p>
            <a:pPr algn="just">
              <a:buNone/>
            </a:pPr>
            <a:r>
              <a:rPr lang="es-ES" sz="2000" dirty="0" smtClean="0"/>
              <a:t>	       transportadora.</a:t>
            </a:r>
          </a:p>
          <a:p>
            <a:pPr algn="just">
              <a:buNone/>
            </a:pPr>
            <a:r>
              <a:rPr lang="es-ES" sz="2000" dirty="0" smtClean="0"/>
              <a:t>	3.- Ingreso al área proceso de prelavado</a:t>
            </a:r>
          </a:p>
          <a:p>
            <a:pPr algn="just">
              <a:buNone/>
            </a:pPr>
            <a:r>
              <a:rPr lang="es-ES" sz="2000" dirty="0" smtClean="0"/>
              <a:t>	4.- Ingreso al área proceso de lavado</a:t>
            </a:r>
          </a:p>
          <a:p>
            <a:pPr algn="just">
              <a:buNone/>
            </a:pPr>
            <a:r>
              <a:rPr lang="es-ES" sz="2000" dirty="0" smtClean="0"/>
              <a:t>	5.- Ingreso al área de secado </a:t>
            </a:r>
          </a:p>
          <a:p>
            <a:pPr algn="just">
              <a:buNone/>
            </a:pPr>
            <a:r>
              <a:rPr lang="es-ES" sz="2000" dirty="0" smtClean="0"/>
              <a:t>     </a:t>
            </a:r>
          </a:p>
          <a:p>
            <a:pPr algn="just">
              <a:buNone/>
            </a:pPr>
            <a:r>
              <a:rPr lang="es-ES" sz="2000" dirty="0" smtClean="0"/>
              <a:t>	</a:t>
            </a:r>
          </a:p>
          <a:p>
            <a:pPr algn="just">
              <a:buNone/>
            </a:pPr>
            <a:r>
              <a:rPr lang="es-ES" sz="2000" dirty="0" smtClean="0"/>
              <a:t>	</a:t>
            </a:r>
            <a:endParaRPr lang="es-ES" sz="2400" dirty="0" smtClean="0"/>
          </a:p>
          <a:p>
            <a:pPr>
              <a:buNone/>
            </a:pPr>
            <a:r>
              <a:rPr lang="es-ES" sz="2400" dirty="0" smtClean="0"/>
              <a:t>	</a:t>
            </a:r>
          </a:p>
          <a:p>
            <a:pPr>
              <a:buNone/>
            </a:pPr>
            <a:r>
              <a:rPr lang="es-ES" sz="2400" dirty="0" smtClean="0"/>
              <a:t>	 </a:t>
            </a:r>
            <a:endParaRPr lang="es-ES" sz="2400" dirty="0"/>
          </a:p>
        </p:txBody>
      </p:sp>
      <p:pic>
        <p:nvPicPr>
          <p:cNvPr id="4"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3. Estudio Técnico: Disponibilidad de insumos </a:t>
            </a:r>
            <a:endParaRPr lang="es-ES" sz="2400" dirty="0"/>
          </a:p>
        </p:txBody>
      </p:sp>
      <p:pic>
        <p:nvPicPr>
          <p:cNvPr id="4"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
        <p:nvSpPr>
          <p:cNvPr id="5" name="4 CuadroTexto"/>
          <p:cNvSpPr txBox="1"/>
          <p:nvPr/>
        </p:nvSpPr>
        <p:spPr>
          <a:xfrm>
            <a:off x="500034" y="1714488"/>
            <a:ext cx="7643866" cy="2400657"/>
          </a:xfrm>
          <a:prstGeom prst="rect">
            <a:avLst/>
          </a:prstGeom>
          <a:noFill/>
        </p:spPr>
        <p:txBody>
          <a:bodyPr wrap="square" rtlCol="0">
            <a:spAutoFit/>
          </a:bodyPr>
          <a:lstStyle/>
          <a:p>
            <a:pPr algn="just">
              <a:buClr>
                <a:schemeClr val="accent1">
                  <a:lumMod val="50000"/>
                </a:schemeClr>
              </a:buClr>
            </a:pPr>
            <a:endParaRPr lang="es-EC" sz="1600" b="1" dirty="0">
              <a:solidFill>
                <a:schemeClr val="bg2">
                  <a:lumMod val="50000"/>
                </a:schemeClr>
              </a:solidFill>
            </a:endParaRPr>
          </a:p>
          <a:p>
            <a:pPr algn="just">
              <a:buClr>
                <a:schemeClr val="accent1">
                  <a:lumMod val="50000"/>
                </a:schemeClr>
              </a:buClr>
            </a:pPr>
            <a:endParaRPr lang="es-EC" sz="1600" dirty="0" smtClean="0">
              <a:solidFill>
                <a:schemeClr val="bg2">
                  <a:lumMod val="50000"/>
                </a:schemeClr>
              </a:solidFill>
            </a:endParaRPr>
          </a:p>
          <a:p>
            <a:pPr lvl="1" algn="just"/>
            <a:r>
              <a:rPr lang="es-EC" sz="2000" dirty="0" smtClean="0"/>
              <a:t>Para el requerimiento del lavado exterior automatizado será necesario importar los insumos del exterior para garantizar la eficiencia en el servicio. Entre los principales proveedores que atenderá esta necesidad de la empresa será: King Car Wash.</a:t>
            </a:r>
          </a:p>
          <a:p>
            <a:endParaRPr lang="es-EC" dirty="0"/>
          </a:p>
        </p:txBody>
      </p:sp>
      <p:pic>
        <p:nvPicPr>
          <p:cNvPr id="80899" name="Picture 3"/>
          <p:cNvPicPr>
            <a:picLocks noChangeAspect="1" noChangeArrowheads="1"/>
          </p:cNvPicPr>
          <p:nvPr/>
        </p:nvPicPr>
        <p:blipFill>
          <a:blip r:embed="rId3"/>
          <a:srcRect/>
          <a:stretch>
            <a:fillRect/>
          </a:stretch>
        </p:blipFill>
        <p:spPr bwMode="auto">
          <a:xfrm>
            <a:off x="3428992" y="3929066"/>
            <a:ext cx="2565199" cy="157163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Marcador de contenido"/>
          <p:cNvPicPr>
            <a:picLocks noGrp="1"/>
          </p:cNvPicPr>
          <p:nvPr>
            <p:ph idx="4294967295"/>
          </p:nvPr>
        </p:nvPicPr>
        <p:blipFill>
          <a:blip r:embed="rId2"/>
          <a:srcRect/>
          <a:stretch>
            <a:fillRect/>
          </a:stretch>
        </p:blipFill>
        <p:spPr>
          <a:xfrm>
            <a:off x="1500188" y="2357438"/>
            <a:ext cx="6572250" cy="3000375"/>
          </a:xfrm>
        </p:spPr>
      </p:pic>
      <p:sp>
        <p:nvSpPr>
          <p:cNvPr id="3" name="Rectangle 2"/>
          <p:cNvSpPr txBox="1">
            <a:spLocks noChangeArrowheads="1"/>
          </p:cNvSpPr>
          <p:nvPr/>
        </p:nvSpPr>
        <p:spPr>
          <a:xfrm>
            <a:off x="428625" y="214313"/>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1" i="0" u="none" strike="noStrike" kern="0" cap="none" spc="0" normalizeH="0" baseline="0" noProof="0" dirty="0" smtClean="0">
                <a:ln>
                  <a:noFill/>
                </a:ln>
                <a:solidFill>
                  <a:schemeClr val="bg1"/>
                </a:solidFill>
                <a:effectLst/>
                <a:uLnTx/>
                <a:uFillTx/>
                <a:latin typeface="+mj-lt"/>
                <a:ea typeface="+mj-ea"/>
                <a:cs typeface="+mj-cs"/>
              </a:rPr>
              <a:t>Logo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eaLnBrk="1" hangingPunct="1"/>
            <a:r>
              <a:rPr lang="es-ES" b="1" dirty="0" smtClean="0">
                <a:solidFill>
                  <a:schemeClr val="bg1"/>
                </a:solidFill>
              </a:rPr>
              <a:t>ÍNDICE</a:t>
            </a:r>
          </a:p>
        </p:txBody>
      </p:sp>
      <p:sp>
        <p:nvSpPr>
          <p:cNvPr id="3" name="2 Marcador de contenido"/>
          <p:cNvSpPr>
            <a:spLocks noGrp="1"/>
          </p:cNvSpPr>
          <p:nvPr>
            <p:ph idx="1"/>
          </p:nvPr>
        </p:nvSpPr>
        <p:spPr>
          <a:xfrm>
            <a:off x="428625" y="1928813"/>
            <a:ext cx="8229600" cy="4525962"/>
          </a:xfrm>
        </p:spPr>
        <p:txBody>
          <a:bodyPr/>
          <a:lstStyle/>
          <a:p>
            <a:pPr marL="68580" indent="0" eaLnBrk="1" hangingPunct="1">
              <a:buFontTx/>
              <a:buNone/>
              <a:defRPr/>
            </a:pPr>
            <a:r>
              <a:rPr lang="es-EC" b="1" dirty="0" smtClean="0">
                <a:solidFill>
                  <a:schemeClr val="bg2">
                    <a:lumMod val="60000"/>
                    <a:lumOff val="40000"/>
                  </a:schemeClr>
                </a:solidFill>
              </a:rPr>
              <a:t>1. Introducción</a:t>
            </a:r>
          </a:p>
          <a:p>
            <a:pPr marL="68580" indent="0" eaLnBrk="1" hangingPunct="1">
              <a:buFontTx/>
              <a:buNone/>
              <a:defRPr/>
            </a:pPr>
            <a:r>
              <a:rPr lang="es-EC" b="1" dirty="0" smtClean="0">
                <a:solidFill>
                  <a:schemeClr val="bg2">
                    <a:lumMod val="60000"/>
                    <a:lumOff val="40000"/>
                  </a:schemeClr>
                </a:solidFill>
              </a:rPr>
              <a:t>2. Estudio de Mercado</a:t>
            </a:r>
          </a:p>
          <a:p>
            <a:pPr marL="68580" indent="0" eaLnBrk="1" hangingPunct="1">
              <a:buFontTx/>
              <a:buNone/>
              <a:defRPr/>
            </a:pPr>
            <a:r>
              <a:rPr lang="es-EC" b="1" dirty="0" smtClean="0">
                <a:solidFill>
                  <a:schemeClr val="bg2">
                    <a:lumMod val="60000"/>
                    <a:lumOff val="40000"/>
                  </a:schemeClr>
                </a:solidFill>
              </a:rPr>
              <a:t>3. Estudio Técnico</a:t>
            </a:r>
          </a:p>
          <a:p>
            <a:pPr marL="68580" indent="0" eaLnBrk="1" hangingPunct="1">
              <a:buFontTx/>
              <a:buNone/>
              <a:defRPr/>
            </a:pPr>
            <a:r>
              <a:rPr lang="es-EC" b="1" dirty="0" smtClean="0"/>
              <a:t>4. Estudio Organizacional</a:t>
            </a:r>
          </a:p>
          <a:p>
            <a:pPr marL="68580" indent="0" eaLnBrk="1" hangingPunct="1">
              <a:buFontTx/>
              <a:buNone/>
              <a:defRPr/>
            </a:pPr>
            <a:r>
              <a:rPr lang="es-EC" b="1" dirty="0" smtClean="0">
                <a:solidFill>
                  <a:schemeClr val="bg2">
                    <a:lumMod val="60000"/>
                    <a:lumOff val="40000"/>
                  </a:schemeClr>
                </a:solidFill>
              </a:rPr>
              <a:t>5. Estudio Financiero</a:t>
            </a:r>
          </a:p>
          <a:p>
            <a:pPr marL="68580" indent="0" eaLnBrk="1" hangingPunct="1">
              <a:buFontTx/>
              <a:buNone/>
              <a:defRPr/>
            </a:pPr>
            <a:r>
              <a:rPr lang="es-EC" b="1" dirty="0" smtClean="0">
                <a:solidFill>
                  <a:schemeClr val="bg2">
                    <a:lumMod val="60000"/>
                    <a:lumOff val="40000"/>
                  </a:schemeClr>
                </a:solidFill>
              </a:rPr>
              <a:t>6. Conclusiones</a:t>
            </a:r>
          </a:p>
          <a:p>
            <a:pPr marL="68580" indent="0" eaLnBrk="1" hangingPunct="1">
              <a:buFontTx/>
              <a:buNone/>
              <a:defRPr/>
            </a:pPr>
            <a:r>
              <a:rPr lang="es-EC" b="1" dirty="0" smtClean="0">
                <a:solidFill>
                  <a:schemeClr val="bg2">
                    <a:lumMod val="60000"/>
                    <a:lumOff val="40000"/>
                  </a:schemeClr>
                </a:solidFill>
              </a:rPr>
              <a:t>7. Recomendaciones</a:t>
            </a:r>
          </a:p>
          <a:p>
            <a:pPr eaLnBrk="1" hangingPunct="1">
              <a:defRPr/>
            </a:pPr>
            <a:endParaRPr lang="es-E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4. Estudio Organizacional: Organigrama</a:t>
            </a:r>
            <a:endParaRPr lang="es-ES" sz="2400" dirty="0"/>
          </a:p>
        </p:txBody>
      </p:sp>
      <p:sp>
        <p:nvSpPr>
          <p:cNvPr id="7" name="6 CuadroTexto"/>
          <p:cNvSpPr txBox="1"/>
          <p:nvPr/>
        </p:nvSpPr>
        <p:spPr>
          <a:xfrm>
            <a:off x="500034" y="1928802"/>
            <a:ext cx="8143932" cy="3816429"/>
          </a:xfrm>
          <a:prstGeom prst="rect">
            <a:avLst/>
          </a:prstGeom>
          <a:noFill/>
        </p:spPr>
        <p:txBody>
          <a:bodyPr wrap="square" rtlCol="0">
            <a:spAutoFit/>
          </a:bodyPr>
          <a:lstStyle/>
          <a:p>
            <a:pPr algn="ctr"/>
            <a:r>
              <a:rPr lang="es-EC" sz="2000" b="1" dirty="0" smtClean="0">
                <a:latin typeface="+mn-lt"/>
              </a:rPr>
              <a:t>Misión</a:t>
            </a:r>
          </a:p>
          <a:p>
            <a:pPr algn="ctr"/>
            <a:endParaRPr lang="es-EC" sz="2000" b="1" dirty="0" smtClean="0">
              <a:latin typeface="+mn-lt"/>
            </a:endParaRPr>
          </a:p>
          <a:p>
            <a:pPr algn="just"/>
            <a:r>
              <a:rPr lang="es-EC" dirty="0"/>
              <a:t>Ofrecer a nuestros clientes  un servicio de calidad con la más alta innovación tecnológica en limpieza y cuidado de vehículos, a través del esfuerzo y capacidad de todo el personal.</a:t>
            </a:r>
            <a:endParaRPr lang="es-ES" b="1" dirty="0"/>
          </a:p>
          <a:p>
            <a:pPr algn="just"/>
            <a:endParaRPr lang="es-EC" dirty="0" smtClean="0">
              <a:latin typeface="Cambria" pitchFamily="18" charset="0"/>
            </a:endParaRPr>
          </a:p>
          <a:p>
            <a:pPr algn="ctr"/>
            <a:r>
              <a:rPr lang="es-EC" sz="2000" b="1" dirty="0" smtClean="0">
                <a:latin typeface="+mn-lt"/>
              </a:rPr>
              <a:t>Visión</a:t>
            </a:r>
          </a:p>
          <a:p>
            <a:pPr algn="ctr"/>
            <a:endParaRPr lang="es-EC" sz="2000" b="1" dirty="0" smtClean="0">
              <a:latin typeface="+mn-lt"/>
            </a:endParaRPr>
          </a:p>
          <a:p>
            <a:pPr algn="just"/>
            <a:r>
              <a:rPr lang="es-EC" dirty="0" smtClean="0"/>
              <a:t>La </a:t>
            </a:r>
            <a:r>
              <a:rPr lang="es-EC" dirty="0"/>
              <a:t>lavadora automática “ACEWASH S.A.” será una Empresa de servicios que emplee los más rigurosos estándares y materias primas de calidad para garantizar la eficiencia en el servicio y marcar la diferencia frente a la competencia. </a:t>
            </a:r>
            <a:endParaRPr lang="es-ES" b="1" dirty="0"/>
          </a:p>
          <a:p>
            <a:pPr marL="285750" indent="-285750" algn="just"/>
            <a:endParaRPr lang="es-EC" dirty="0" smtClean="0">
              <a:latin typeface="Cambria" pitchFamily="18" charset="0"/>
            </a:endParaRPr>
          </a:p>
        </p:txBody>
      </p:sp>
      <p:pic>
        <p:nvPicPr>
          <p:cNvPr id="8"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4. Estudio Organizacional: Organigrama</a:t>
            </a:r>
            <a:endParaRPr lang="es-ES" sz="2400" dirty="0"/>
          </a:p>
        </p:txBody>
      </p:sp>
      <p:pic>
        <p:nvPicPr>
          <p:cNvPr id="51203" name="Picture 3"/>
          <p:cNvPicPr>
            <a:picLocks noChangeAspect="1" noChangeArrowheads="1"/>
          </p:cNvPicPr>
          <p:nvPr/>
        </p:nvPicPr>
        <p:blipFill>
          <a:blip r:embed="rId2"/>
          <a:srcRect/>
          <a:stretch>
            <a:fillRect/>
          </a:stretch>
        </p:blipFill>
        <p:spPr bwMode="auto">
          <a:xfrm>
            <a:off x="4071934" y="1785926"/>
            <a:ext cx="5072066" cy="4562495"/>
          </a:xfrm>
          <a:prstGeom prst="rect">
            <a:avLst/>
          </a:prstGeom>
          <a:noFill/>
          <a:ln w="9525">
            <a:noFill/>
            <a:miter lim="800000"/>
            <a:headEnd/>
            <a:tailEnd/>
          </a:ln>
          <a:effectLst/>
        </p:spPr>
      </p:pic>
      <p:sp>
        <p:nvSpPr>
          <p:cNvPr id="7" name="6 CuadroTexto"/>
          <p:cNvSpPr txBox="1"/>
          <p:nvPr/>
        </p:nvSpPr>
        <p:spPr>
          <a:xfrm>
            <a:off x="500034" y="2071678"/>
            <a:ext cx="3714776" cy="3693319"/>
          </a:xfrm>
          <a:prstGeom prst="rect">
            <a:avLst/>
          </a:prstGeom>
          <a:noFill/>
        </p:spPr>
        <p:txBody>
          <a:bodyPr wrap="square" rtlCol="0">
            <a:spAutoFit/>
          </a:bodyPr>
          <a:lstStyle/>
          <a:p>
            <a:pPr algn="just"/>
            <a:r>
              <a:rPr lang="es-EC" dirty="0" smtClean="0">
                <a:latin typeface="Cambria" pitchFamily="18" charset="0"/>
              </a:rPr>
              <a:t>El equipo de trabajo que conforma ACEWASH esta conformado  por :</a:t>
            </a:r>
          </a:p>
          <a:p>
            <a:pPr algn="just"/>
            <a:endParaRPr lang="es-EC" dirty="0" smtClean="0">
              <a:latin typeface="Cambria" pitchFamily="18" charset="0"/>
            </a:endParaRPr>
          </a:p>
          <a:p>
            <a:pPr marL="285750" indent="-285750" algn="just">
              <a:buFont typeface="Wingdings" pitchFamily="2" charset="2"/>
              <a:buChar char="§"/>
            </a:pPr>
            <a:r>
              <a:rPr lang="es-EC" dirty="0" smtClean="0">
                <a:latin typeface="Cambria" pitchFamily="18" charset="0"/>
              </a:rPr>
              <a:t>Personal Operativo</a:t>
            </a:r>
          </a:p>
          <a:p>
            <a:pPr marL="285750" indent="-285750" algn="just">
              <a:buFont typeface="Wingdings" pitchFamily="2" charset="2"/>
              <a:buChar char="§"/>
            </a:pPr>
            <a:r>
              <a:rPr lang="es-EC" dirty="0" smtClean="0">
                <a:latin typeface="Cambria" pitchFamily="18" charset="0"/>
              </a:rPr>
              <a:t>Personal Administrativo</a:t>
            </a:r>
          </a:p>
          <a:p>
            <a:pPr marL="285750" indent="-285750" algn="just"/>
            <a:endParaRPr lang="es-EC" dirty="0">
              <a:latin typeface="Cambria" pitchFamily="18" charset="0"/>
            </a:endParaRPr>
          </a:p>
          <a:p>
            <a:pPr marL="285750" indent="-285750" algn="just"/>
            <a:endParaRPr lang="es-EC" dirty="0" smtClean="0">
              <a:latin typeface="Cambria" pitchFamily="18" charset="0"/>
            </a:endParaRPr>
          </a:p>
          <a:p>
            <a:r>
              <a:rPr lang="es-ES" dirty="0" smtClean="0"/>
              <a:t>Los valores Institucionales son:</a:t>
            </a:r>
          </a:p>
          <a:p>
            <a:endParaRPr lang="es-ES" dirty="0"/>
          </a:p>
          <a:p>
            <a:pPr>
              <a:buFont typeface="Wingdings" pitchFamily="2" charset="2"/>
              <a:buChar char="§"/>
            </a:pPr>
            <a:r>
              <a:rPr lang="es-ES" dirty="0" smtClean="0"/>
              <a:t>Honestidad </a:t>
            </a:r>
          </a:p>
          <a:p>
            <a:pPr>
              <a:buFont typeface="Wingdings" pitchFamily="2" charset="2"/>
              <a:buChar char="§"/>
            </a:pPr>
            <a:r>
              <a:rPr lang="es-ES" dirty="0" smtClean="0"/>
              <a:t>Compromiso</a:t>
            </a:r>
          </a:p>
          <a:p>
            <a:pPr>
              <a:buFont typeface="Wingdings" pitchFamily="2" charset="2"/>
              <a:buChar char="§"/>
            </a:pPr>
            <a:r>
              <a:rPr lang="es-ES" dirty="0" smtClean="0"/>
              <a:t>Confianza </a:t>
            </a:r>
          </a:p>
          <a:p>
            <a:pPr>
              <a:buFont typeface="Wingdings" pitchFamily="2" charset="2"/>
              <a:buChar char="§"/>
            </a:pPr>
            <a:r>
              <a:rPr lang="es-ES" dirty="0" smtClean="0"/>
              <a:t>Respeto</a:t>
            </a:r>
            <a:endParaRPr lang="es-ES" dirty="0"/>
          </a:p>
        </p:txBody>
      </p:sp>
      <p:pic>
        <p:nvPicPr>
          <p:cNvPr id="5" name="4 Imagen"/>
          <p:cNvPicPr>
            <a:picLocks noChangeAspect="1" noChangeArrowheads="1"/>
          </p:cNvPicPr>
          <p:nvPr/>
        </p:nvPicPr>
        <p:blipFill>
          <a:blip r:embed="rId3"/>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eaLnBrk="1" hangingPunct="1"/>
            <a:r>
              <a:rPr lang="es-ES" b="1" dirty="0" smtClean="0">
                <a:solidFill>
                  <a:schemeClr val="bg1"/>
                </a:solidFill>
              </a:rPr>
              <a:t>ÍNDICE</a:t>
            </a:r>
          </a:p>
        </p:txBody>
      </p:sp>
      <p:sp>
        <p:nvSpPr>
          <p:cNvPr id="3" name="2 Marcador de contenido"/>
          <p:cNvSpPr>
            <a:spLocks noGrp="1"/>
          </p:cNvSpPr>
          <p:nvPr>
            <p:ph idx="1"/>
          </p:nvPr>
        </p:nvSpPr>
        <p:spPr>
          <a:xfrm>
            <a:off x="428625" y="1928813"/>
            <a:ext cx="8229600" cy="4525962"/>
          </a:xfrm>
        </p:spPr>
        <p:txBody>
          <a:bodyPr/>
          <a:lstStyle/>
          <a:p>
            <a:pPr marL="68580" indent="0" eaLnBrk="1" hangingPunct="1">
              <a:buFontTx/>
              <a:buNone/>
              <a:defRPr/>
            </a:pPr>
            <a:r>
              <a:rPr lang="es-EC" b="1" dirty="0" smtClean="0">
                <a:solidFill>
                  <a:schemeClr val="bg2">
                    <a:lumMod val="60000"/>
                    <a:lumOff val="40000"/>
                  </a:schemeClr>
                </a:solidFill>
              </a:rPr>
              <a:t>1. Introducción</a:t>
            </a:r>
          </a:p>
          <a:p>
            <a:pPr marL="68580" indent="0" eaLnBrk="1" hangingPunct="1">
              <a:buFontTx/>
              <a:buNone/>
              <a:defRPr/>
            </a:pPr>
            <a:r>
              <a:rPr lang="es-EC" b="1" dirty="0" smtClean="0">
                <a:solidFill>
                  <a:schemeClr val="bg2">
                    <a:lumMod val="60000"/>
                    <a:lumOff val="40000"/>
                  </a:schemeClr>
                </a:solidFill>
              </a:rPr>
              <a:t>2. Estudio de Mercado</a:t>
            </a:r>
          </a:p>
          <a:p>
            <a:pPr marL="68580" indent="0" eaLnBrk="1" hangingPunct="1">
              <a:buFontTx/>
              <a:buNone/>
              <a:defRPr/>
            </a:pPr>
            <a:r>
              <a:rPr lang="es-EC" b="1" dirty="0" smtClean="0">
                <a:solidFill>
                  <a:schemeClr val="bg2">
                    <a:lumMod val="60000"/>
                    <a:lumOff val="40000"/>
                  </a:schemeClr>
                </a:solidFill>
              </a:rPr>
              <a:t>3. Estudio Técnico</a:t>
            </a:r>
          </a:p>
          <a:p>
            <a:pPr marL="68580" indent="0" eaLnBrk="1" hangingPunct="1">
              <a:buFontTx/>
              <a:buNone/>
              <a:defRPr/>
            </a:pPr>
            <a:r>
              <a:rPr lang="es-EC" b="1" dirty="0" smtClean="0">
                <a:solidFill>
                  <a:schemeClr val="bg2">
                    <a:lumMod val="60000"/>
                    <a:lumOff val="40000"/>
                  </a:schemeClr>
                </a:solidFill>
              </a:rPr>
              <a:t>4. Estudio Organizacional</a:t>
            </a:r>
          </a:p>
          <a:p>
            <a:pPr marL="68580" indent="0" eaLnBrk="1" hangingPunct="1">
              <a:buFontTx/>
              <a:buNone/>
              <a:defRPr/>
            </a:pPr>
            <a:r>
              <a:rPr lang="es-EC" b="1" dirty="0" smtClean="0"/>
              <a:t>5. Estudio Financiero</a:t>
            </a:r>
          </a:p>
          <a:p>
            <a:pPr marL="68580" indent="0" eaLnBrk="1" hangingPunct="1">
              <a:buFontTx/>
              <a:buNone/>
              <a:defRPr/>
            </a:pPr>
            <a:r>
              <a:rPr lang="es-EC" b="1" dirty="0" smtClean="0">
                <a:solidFill>
                  <a:schemeClr val="bg2">
                    <a:lumMod val="60000"/>
                    <a:lumOff val="40000"/>
                  </a:schemeClr>
                </a:solidFill>
              </a:rPr>
              <a:t>6. Conclusiones</a:t>
            </a:r>
          </a:p>
          <a:p>
            <a:pPr marL="68580" indent="0" eaLnBrk="1" hangingPunct="1">
              <a:buFontTx/>
              <a:buNone/>
              <a:defRPr/>
            </a:pPr>
            <a:r>
              <a:rPr lang="es-EC" b="1" dirty="0" smtClean="0">
                <a:solidFill>
                  <a:schemeClr val="bg2">
                    <a:lumMod val="60000"/>
                    <a:lumOff val="40000"/>
                  </a:schemeClr>
                </a:solidFill>
              </a:rPr>
              <a:t>7. Recomendaciones</a:t>
            </a:r>
          </a:p>
          <a:p>
            <a:pPr eaLnBrk="1" hangingPunct="1">
              <a:defRPr/>
            </a:pPr>
            <a:endParaRPr lang="es-E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Inversión requerida</a:t>
            </a:r>
            <a:endParaRPr lang="es-ES" sz="2400" dirty="0"/>
          </a:p>
        </p:txBody>
      </p:sp>
      <p:pic>
        <p:nvPicPr>
          <p:cNvPr id="52225" name="Picture 1"/>
          <p:cNvPicPr>
            <a:picLocks noChangeAspect="1" noChangeArrowheads="1"/>
          </p:cNvPicPr>
          <p:nvPr/>
        </p:nvPicPr>
        <p:blipFill>
          <a:blip r:embed="rId2"/>
          <a:srcRect/>
          <a:stretch>
            <a:fillRect/>
          </a:stretch>
        </p:blipFill>
        <p:spPr bwMode="auto">
          <a:xfrm>
            <a:off x="1857356" y="2285992"/>
            <a:ext cx="5834949" cy="3214709"/>
          </a:xfrm>
          <a:prstGeom prst="rect">
            <a:avLst/>
          </a:prstGeom>
          <a:noFill/>
          <a:ln w="9525">
            <a:noFill/>
            <a:miter lim="800000"/>
            <a:headEnd/>
            <a:tailEnd/>
          </a:ln>
          <a:effectLst/>
        </p:spPr>
      </p:pic>
      <p:pic>
        <p:nvPicPr>
          <p:cNvPr id="8" name="4 Imagen"/>
          <p:cNvPicPr>
            <a:picLocks noChangeAspect="1" noChangeArrowheads="1"/>
          </p:cNvPicPr>
          <p:nvPr/>
        </p:nvPicPr>
        <p:blipFill>
          <a:blip r:embed="rId3"/>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Capital de Trabajo</a:t>
            </a:r>
            <a:endParaRPr lang="es-ES" sz="2400" dirty="0"/>
          </a:p>
        </p:txBody>
      </p:sp>
      <p:pic>
        <p:nvPicPr>
          <p:cNvPr id="57345" name="Picture 1"/>
          <p:cNvPicPr>
            <a:picLocks noChangeAspect="1" noChangeArrowheads="1"/>
          </p:cNvPicPr>
          <p:nvPr/>
        </p:nvPicPr>
        <p:blipFill>
          <a:blip r:embed="rId2"/>
          <a:srcRect/>
          <a:stretch>
            <a:fillRect/>
          </a:stretch>
        </p:blipFill>
        <p:spPr bwMode="auto">
          <a:xfrm>
            <a:off x="714348" y="2071678"/>
            <a:ext cx="7858180" cy="3571900"/>
          </a:xfrm>
          <a:prstGeom prst="rect">
            <a:avLst/>
          </a:prstGeom>
          <a:noFill/>
          <a:ln w="9525">
            <a:noFill/>
            <a:miter lim="800000"/>
            <a:headEnd/>
            <a:tailEnd/>
          </a:ln>
          <a:effectLst/>
        </p:spPr>
      </p:pic>
      <p:pic>
        <p:nvPicPr>
          <p:cNvPr id="57346" name="Picture 2"/>
          <p:cNvPicPr>
            <a:picLocks noChangeAspect="1" noChangeArrowheads="1"/>
          </p:cNvPicPr>
          <p:nvPr/>
        </p:nvPicPr>
        <p:blipFill>
          <a:blip r:embed="rId3"/>
          <a:srcRect/>
          <a:stretch>
            <a:fillRect/>
          </a:stretch>
        </p:blipFill>
        <p:spPr bwMode="auto">
          <a:xfrm>
            <a:off x="785786" y="5929330"/>
            <a:ext cx="3706813" cy="177800"/>
          </a:xfrm>
          <a:prstGeom prst="rect">
            <a:avLst/>
          </a:prstGeom>
          <a:noFill/>
          <a:ln w="9525">
            <a:noFill/>
            <a:miter lim="800000"/>
            <a:headEnd/>
            <a:tailEnd/>
          </a:ln>
          <a:effectLst/>
        </p:spPr>
      </p:pic>
      <p:pic>
        <p:nvPicPr>
          <p:cNvPr id="9" name="8 Imagen"/>
          <p:cNvPicPr>
            <a:picLocks noChangeAspect="1" noChangeArrowheads="1"/>
          </p:cNvPicPr>
          <p:nvPr/>
        </p:nvPicPr>
        <p:blipFill>
          <a:blip r:embed="rId4"/>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Estructura de financiamiento</a:t>
            </a:r>
            <a:endParaRPr lang="es-ES" sz="2400" dirty="0"/>
          </a:p>
        </p:txBody>
      </p:sp>
      <p:pic>
        <p:nvPicPr>
          <p:cNvPr id="4" name="3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pic>
        <p:nvPicPr>
          <p:cNvPr id="81922" name="Picture 2"/>
          <p:cNvPicPr>
            <a:picLocks noChangeAspect="1" noChangeArrowheads="1"/>
          </p:cNvPicPr>
          <p:nvPr/>
        </p:nvPicPr>
        <p:blipFill>
          <a:blip r:embed="rId3"/>
          <a:srcRect/>
          <a:stretch>
            <a:fillRect/>
          </a:stretch>
        </p:blipFill>
        <p:spPr bwMode="auto">
          <a:xfrm>
            <a:off x="1643042" y="2285992"/>
            <a:ext cx="5834063" cy="758830"/>
          </a:xfrm>
          <a:prstGeom prst="rect">
            <a:avLst/>
          </a:prstGeom>
          <a:noFill/>
          <a:ln w="9525">
            <a:noFill/>
            <a:miter lim="800000"/>
            <a:headEnd/>
            <a:tailEnd/>
          </a:ln>
          <a:effectLst/>
        </p:spPr>
      </p:pic>
      <p:pic>
        <p:nvPicPr>
          <p:cNvPr id="81923" name="Picture 3"/>
          <p:cNvPicPr>
            <a:picLocks noChangeAspect="1" noChangeArrowheads="1"/>
          </p:cNvPicPr>
          <p:nvPr/>
        </p:nvPicPr>
        <p:blipFill>
          <a:blip r:embed="rId4"/>
          <a:srcRect/>
          <a:stretch>
            <a:fillRect/>
          </a:stretch>
        </p:blipFill>
        <p:spPr bwMode="auto">
          <a:xfrm>
            <a:off x="2786050" y="3714752"/>
            <a:ext cx="3857652" cy="1508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Amortización de la deuda</a:t>
            </a:r>
            <a:endParaRPr lang="es-ES" sz="2400" dirty="0"/>
          </a:p>
        </p:txBody>
      </p:sp>
      <p:pic>
        <p:nvPicPr>
          <p:cNvPr id="61442" name="Picture 2"/>
          <p:cNvPicPr>
            <a:picLocks noChangeAspect="1" noChangeArrowheads="1"/>
          </p:cNvPicPr>
          <p:nvPr/>
        </p:nvPicPr>
        <p:blipFill>
          <a:blip r:embed="rId2"/>
          <a:srcRect/>
          <a:stretch>
            <a:fillRect/>
          </a:stretch>
        </p:blipFill>
        <p:spPr bwMode="auto">
          <a:xfrm>
            <a:off x="2000232" y="2143116"/>
            <a:ext cx="5489988" cy="3268676"/>
          </a:xfrm>
          <a:prstGeom prst="rect">
            <a:avLst/>
          </a:prstGeom>
          <a:noFill/>
          <a:ln w="9525">
            <a:noFill/>
            <a:miter lim="800000"/>
            <a:headEnd/>
            <a:tailEnd/>
          </a:ln>
          <a:effectLst/>
        </p:spPr>
      </p:pic>
      <p:pic>
        <p:nvPicPr>
          <p:cNvPr id="4" name="3 Imagen"/>
          <p:cNvPicPr>
            <a:picLocks noChangeAspect="1" noChangeArrowheads="1"/>
          </p:cNvPicPr>
          <p:nvPr/>
        </p:nvPicPr>
        <p:blipFill>
          <a:blip r:embed="rId3"/>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Proyección de ingresos</a:t>
            </a:r>
            <a:endParaRPr lang="es-ES" sz="2400" dirty="0"/>
          </a:p>
        </p:txBody>
      </p:sp>
      <p:pic>
        <p:nvPicPr>
          <p:cNvPr id="62466" name="Picture 2"/>
          <p:cNvPicPr>
            <a:picLocks noChangeAspect="1" noChangeArrowheads="1"/>
          </p:cNvPicPr>
          <p:nvPr/>
        </p:nvPicPr>
        <p:blipFill>
          <a:blip r:embed="rId2"/>
          <a:srcRect/>
          <a:stretch>
            <a:fillRect/>
          </a:stretch>
        </p:blipFill>
        <p:spPr bwMode="auto">
          <a:xfrm>
            <a:off x="571472" y="2143116"/>
            <a:ext cx="8094680" cy="3571900"/>
          </a:xfrm>
          <a:prstGeom prst="rect">
            <a:avLst/>
          </a:prstGeom>
          <a:noFill/>
          <a:ln w="9525">
            <a:noFill/>
            <a:miter lim="800000"/>
            <a:headEnd/>
            <a:tailEnd/>
          </a:ln>
          <a:effectLst/>
        </p:spPr>
      </p:pic>
      <p:pic>
        <p:nvPicPr>
          <p:cNvPr id="5" name="4 Imagen"/>
          <p:cNvPicPr>
            <a:picLocks noChangeAspect="1" noChangeArrowheads="1"/>
          </p:cNvPicPr>
          <p:nvPr/>
        </p:nvPicPr>
        <p:blipFill>
          <a:blip r:embed="rId3"/>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Materia Prima y Costos Variables</a:t>
            </a:r>
            <a:endParaRPr lang="es-ES" sz="2400" dirty="0"/>
          </a:p>
        </p:txBody>
      </p:sp>
      <p:pic>
        <p:nvPicPr>
          <p:cNvPr id="63490" name="Picture 2"/>
          <p:cNvPicPr>
            <a:picLocks noChangeAspect="1" noChangeArrowheads="1"/>
          </p:cNvPicPr>
          <p:nvPr/>
        </p:nvPicPr>
        <p:blipFill>
          <a:blip r:embed="rId2"/>
          <a:srcRect/>
          <a:stretch>
            <a:fillRect/>
          </a:stretch>
        </p:blipFill>
        <p:spPr bwMode="auto">
          <a:xfrm>
            <a:off x="928662" y="1928802"/>
            <a:ext cx="7411190" cy="1214446"/>
          </a:xfrm>
          <a:prstGeom prst="rect">
            <a:avLst/>
          </a:prstGeom>
          <a:noFill/>
          <a:ln w="9525">
            <a:noFill/>
            <a:miter lim="800000"/>
            <a:headEnd/>
            <a:tailEnd/>
          </a:ln>
          <a:effectLst/>
        </p:spPr>
      </p:pic>
      <p:pic>
        <p:nvPicPr>
          <p:cNvPr id="63491" name="Picture 3"/>
          <p:cNvPicPr>
            <a:picLocks noChangeAspect="1" noChangeArrowheads="1"/>
          </p:cNvPicPr>
          <p:nvPr/>
        </p:nvPicPr>
        <p:blipFill>
          <a:blip r:embed="rId3"/>
          <a:srcRect/>
          <a:stretch>
            <a:fillRect/>
          </a:stretch>
        </p:blipFill>
        <p:spPr bwMode="auto">
          <a:xfrm>
            <a:off x="928662" y="3500438"/>
            <a:ext cx="7358114" cy="1285884"/>
          </a:xfrm>
          <a:prstGeom prst="rect">
            <a:avLst/>
          </a:prstGeom>
          <a:noFill/>
          <a:ln w="9525">
            <a:noFill/>
            <a:miter lim="800000"/>
            <a:headEnd/>
            <a:tailEnd/>
          </a:ln>
          <a:effectLst/>
        </p:spPr>
      </p:pic>
      <p:pic>
        <p:nvPicPr>
          <p:cNvPr id="6" name="5 Imagen"/>
          <p:cNvPicPr>
            <a:picLocks noChangeAspect="1" noChangeArrowheads="1"/>
          </p:cNvPicPr>
          <p:nvPr/>
        </p:nvPicPr>
        <p:blipFill>
          <a:blip r:embed="rId4"/>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eaLnBrk="1" hangingPunct="1"/>
            <a:r>
              <a:rPr lang="es-ES" b="1" dirty="0" smtClean="0">
                <a:solidFill>
                  <a:schemeClr val="bg1"/>
                </a:solidFill>
              </a:rPr>
              <a:t>ÍNDICE</a:t>
            </a:r>
          </a:p>
        </p:txBody>
      </p:sp>
      <p:sp>
        <p:nvSpPr>
          <p:cNvPr id="3" name="2 Marcador de contenido"/>
          <p:cNvSpPr>
            <a:spLocks noGrp="1"/>
          </p:cNvSpPr>
          <p:nvPr>
            <p:ph idx="1"/>
          </p:nvPr>
        </p:nvSpPr>
        <p:spPr>
          <a:xfrm>
            <a:off x="428625" y="1928813"/>
            <a:ext cx="8229600" cy="4525962"/>
          </a:xfrm>
        </p:spPr>
        <p:txBody>
          <a:bodyPr/>
          <a:lstStyle/>
          <a:p>
            <a:pPr marL="68580" indent="0" eaLnBrk="1" hangingPunct="1">
              <a:buFontTx/>
              <a:buNone/>
              <a:defRPr/>
            </a:pPr>
            <a:r>
              <a:rPr lang="es-EC" b="1" dirty="0" smtClean="0"/>
              <a:t>1. Introducción</a:t>
            </a:r>
          </a:p>
          <a:p>
            <a:pPr marL="68580" indent="0" eaLnBrk="1" hangingPunct="1">
              <a:buFontTx/>
              <a:buNone/>
              <a:defRPr/>
            </a:pPr>
            <a:r>
              <a:rPr lang="es-EC" b="1" dirty="0" smtClean="0"/>
              <a:t>2. Estudio de Mercado</a:t>
            </a:r>
          </a:p>
          <a:p>
            <a:pPr marL="68580" indent="0" eaLnBrk="1" hangingPunct="1">
              <a:buFontTx/>
              <a:buNone/>
              <a:defRPr/>
            </a:pPr>
            <a:r>
              <a:rPr lang="es-EC" b="1" dirty="0" smtClean="0"/>
              <a:t>3. Estudio Técnico</a:t>
            </a:r>
          </a:p>
          <a:p>
            <a:pPr marL="68580" indent="0" eaLnBrk="1" hangingPunct="1">
              <a:buFontTx/>
              <a:buNone/>
              <a:defRPr/>
            </a:pPr>
            <a:r>
              <a:rPr lang="es-EC" b="1" dirty="0" smtClean="0"/>
              <a:t>4. Estudio Organizacional</a:t>
            </a:r>
          </a:p>
          <a:p>
            <a:pPr marL="68580" indent="0" eaLnBrk="1" hangingPunct="1">
              <a:buFontTx/>
              <a:buNone/>
              <a:defRPr/>
            </a:pPr>
            <a:r>
              <a:rPr lang="es-EC" b="1" dirty="0" smtClean="0"/>
              <a:t>5. Estudio Financiero</a:t>
            </a:r>
          </a:p>
          <a:p>
            <a:pPr marL="68580" indent="0" eaLnBrk="1" hangingPunct="1">
              <a:buFontTx/>
              <a:buNone/>
              <a:defRPr/>
            </a:pPr>
            <a:r>
              <a:rPr lang="es-EC" b="1" dirty="0" smtClean="0"/>
              <a:t>6. Conclusiones</a:t>
            </a:r>
          </a:p>
          <a:p>
            <a:pPr marL="68580" indent="0" eaLnBrk="1" hangingPunct="1">
              <a:buFontTx/>
              <a:buNone/>
              <a:defRPr/>
            </a:pPr>
            <a:r>
              <a:rPr lang="es-EC" b="1" dirty="0" smtClean="0"/>
              <a:t>7. Recomendaciones</a:t>
            </a:r>
          </a:p>
          <a:p>
            <a:pPr eaLnBrk="1" hangingPunct="1">
              <a:defRPr/>
            </a:pPr>
            <a:endParaRPr lang="es-E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Costos Fijos</a:t>
            </a:r>
            <a:endParaRPr lang="es-ES" sz="2400" dirty="0"/>
          </a:p>
        </p:txBody>
      </p:sp>
      <p:pic>
        <p:nvPicPr>
          <p:cNvPr id="64514" name="Picture 2"/>
          <p:cNvPicPr>
            <a:picLocks noChangeAspect="1" noChangeArrowheads="1"/>
          </p:cNvPicPr>
          <p:nvPr/>
        </p:nvPicPr>
        <p:blipFill>
          <a:blip r:embed="rId2"/>
          <a:srcRect/>
          <a:stretch>
            <a:fillRect/>
          </a:stretch>
        </p:blipFill>
        <p:spPr bwMode="auto">
          <a:xfrm>
            <a:off x="1643042" y="2071678"/>
            <a:ext cx="5829928" cy="3872516"/>
          </a:xfrm>
          <a:prstGeom prst="rect">
            <a:avLst/>
          </a:prstGeom>
          <a:noFill/>
          <a:ln w="9525">
            <a:noFill/>
            <a:miter lim="800000"/>
            <a:headEnd/>
            <a:tailEnd/>
          </a:ln>
          <a:effectLst/>
        </p:spPr>
      </p:pic>
      <p:pic>
        <p:nvPicPr>
          <p:cNvPr id="6" name="5 Imagen"/>
          <p:cNvPicPr>
            <a:picLocks noChangeAspect="1" noChangeArrowheads="1"/>
          </p:cNvPicPr>
          <p:nvPr/>
        </p:nvPicPr>
        <p:blipFill>
          <a:blip r:embed="rId3"/>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Punto de equilibrio</a:t>
            </a:r>
            <a:endParaRPr lang="es-ES" sz="2400" dirty="0"/>
          </a:p>
        </p:txBody>
      </p:sp>
      <p:pic>
        <p:nvPicPr>
          <p:cNvPr id="65540" name="Picture 4"/>
          <p:cNvPicPr>
            <a:picLocks noChangeAspect="1" noChangeArrowheads="1"/>
          </p:cNvPicPr>
          <p:nvPr/>
        </p:nvPicPr>
        <p:blipFill>
          <a:blip r:embed="rId2"/>
          <a:srcRect/>
          <a:stretch>
            <a:fillRect/>
          </a:stretch>
        </p:blipFill>
        <p:spPr bwMode="auto">
          <a:xfrm>
            <a:off x="1285852" y="2714620"/>
            <a:ext cx="7211914" cy="1704983"/>
          </a:xfrm>
          <a:prstGeom prst="rect">
            <a:avLst/>
          </a:prstGeom>
          <a:noFill/>
          <a:ln w="9525">
            <a:noFill/>
            <a:miter lim="800000"/>
            <a:headEnd/>
            <a:tailEnd/>
          </a:ln>
          <a:effectLst/>
        </p:spPr>
      </p:pic>
      <p:pic>
        <p:nvPicPr>
          <p:cNvPr id="8" name="7 Imagen"/>
          <p:cNvPicPr>
            <a:picLocks noChangeAspect="1" noChangeArrowheads="1"/>
          </p:cNvPicPr>
          <p:nvPr/>
        </p:nvPicPr>
        <p:blipFill>
          <a:blip r:embed="rId3"/>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Flujo de caja</a:t>
            </a:r>
            <a:endParaRPr lang="es-ES" sz="2400" dirty="0"/>
          </a:p>
        </p:txBody>
      </p:sp>
      <p:pic>
        <p:nvPicPr>
          <p:cNvPr id="66562" name="Picture 2"/>
          <p:cNvPicPr>
            <a:picLocks noChangeAspect="1" noChangeArrowheads="1"/>
          </p:cNvPicPr>
          <p:nvPr/>
        </p:nvPicPr>
        <p:blipFill>
          <a:blip r:embed="rId2"/>
          <a:srcRect/>
          <a:stretch>
            <a:fillRect/>
          </a:stretch>
        </p:blipFill>
        <p:spPr bwMode="auto">
          <a:xfrm>
            <a:off x="500034" y="1714488"/>
            <a:ext cx="8286808" cy="4714908"/>
          </a:xfrm>
          <a:prstGeom prst="rect">
            <a:avLst/>
          </a:prstGeom>
          <a:noFill/>
          <a:ln w="9525">
            <a:noFill/>
            <a:miter lim="800000"/>
            <a:headEnd/>
            <a:tailEnd/>
          </a:ln>
          <a:effectLst/>
        </p:spPr>
      </p:pic>
      <p:pic>
        <p:nvPicPr>
          <p:cNvPr id="5" name="4 Imagen"/>
          <p:cNvPicPr>
            <a:picLocks noChangeAspect="1" noChangeArrowheads="1"/>
          </p:cNvPicPr>
          <p:nvPr/>
        </p:nvPicPr>
        <p:blipFill>
          <a:blip r:embed="rId3"/>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Indicadores Financieros</a:t>
            </a:r>
            <a:endParaRPr lang="es-ES" sz="2400" dirty="0"/>
          </a:p>
        </p:txBody>
      </p:sp>
      <p:sp>
        <p:nvSpPr>
          <p:cNvPr id="4" name="2 Marcador de contenido"/>
          <p:cNvSpPr>
            <a:spLocks noGrp="1"/>
          </p:cNvSpPr>
          <p:nvPr>
            <p:ph idx="1"/>
          </p:nvPr>
        </p:nvSpPr>
        <p:spPr>
          <a:xfrm>
            <a:off x="642910" y="2000240"/>
            <a:ext cx="7033708" cy="1443038"/>
          </a:xfrm>
        </p:spPr>
        <p:txBody>
          <a:bodyPr/>
          <a:lstStyle/>
          <a:p>
            <a:pPr>
              <a:buNone/>
            </a:pPr>
            <a:r>
              <a:rPr lang="en-US" sz="1600" b="1" dirty="0"/>
              <a:t>CAPITAL </a:t>
            </a:r>
            <a:r>
              <a:rPr lang="en-US" sz="1600" b="1" dirty="0" smtClean="0"/>
              <a:t>  ASSET  </a:t>
            </a:r>
            <a:r>
              <a:rPr lang="en-US" sz="1600" b="1" dirty="0"/>
              <a:t>PRICING </a:t>
            </a:r>
            <a:r>
              <a:rPr lang="en-US" sz="1600" b="1" dirty="0" smtClean="0"/>
              <a:t> MODEL </a:t>
            </a:r>
            <a:r>
              <a:rPr lang="en-US" sz="1600" b="1" dirty="0"/>
              <a:t>(CAPM</a:t>
            </a:r>
            <a:r>
              <a:rPr lang="en-US" sz="1600" b="1" dirty="0" smtClean="0"/>
              <a:t>)</a:t>
            </a:r>
          </a:p>
          <a:p>
            <a:pPr>
              <a:buNone/>
            </a:pPr>
            <a:endParaRPr lang="es-EC" sz="1600" b="1" dirty="0" smtClean="0"/>
          </a:p>
          <a:p>
            <a:pPr>
              <a:buNone/>
            </a:pPr>
            <a:r>
              <a:rPr lang="es-EC" sz="1600" dirty="0" smtClean="0"/>
              <a:t>Modelo </a:t>
            </a:r>
            <a:r>
              <a:rPr lang="es-EC" sz="1600" dirty="0"/>
              <a:t>de Fijación de Precios de Activos de </a:t>
            </a:r>
            <a:r>
              <a:rPr lang="es-EC" sz="1600" dirty="0" smtClean="0"/>
              <a:t>Capital</a:t>
            </a:r>
          </a:p>
          <a:p>
            <a:pPr>
              <a:buNone/>
            </a:pPr>
            <a:endParaRPr lang="es-EC" sz="1600" dirty="0" smtClean="0"/>
          </a:p>
          <a:p>
            <a:pPr algn="ctr">
              <a:buNone/>
            </a:pPr>
            <a:endParaRPr lang="es-EC" sz="1600" dirty="0"/>
          </a:p>
          <a:p>
            <a:pPr algn="ctr"/>
            <a:endParaRPr lang="es-EC" dirty="0" smtClean="0"/>
          </a:p>
          <a:p>
            <a:pPr algn="ctr">
              <a:buNone/>
            </a:pPr>
            <a:endParaRPr lang="es-EC" dirty="0" smtClean="0"/>
          </a:p>
        </p:txBody>
      </p:sp>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2910" y="3071810"/>
            <a:ext cx="3012062" cy="424779"/>
          </a:xfrm>
          <a:prstGeom prst="rect">
            <a:avLst/>
          </a:prstGeom>
          <a:noFill/>
        </p:spPr>
      </p:pic>
      <p:sp>
        <p:nvSpPr>
          <p:cNvPr id="7" name="6 CuadroTexto"/>
          <p:cNvSpPr txBox="1"/>
          <p:nvPr/>
        </p:nvSpPr>
        <p:spPr>
          <a:xfrm>
            <a:off x="142844" y="3714752"/>
            <a:ext cx="3500462" cy="1477328"/>
          </a:xfrm>
          <a:prstGeom prst="rect">
            <a:avLst/>
          </a:prstGeom>
          <a:noFill/>
        </p:spPr>
        <p:txBody>
          <a:bodyPr wrap="square" rtlCol="0">
            <a:spAutoFit/>
          </a:bodyPr>
          <a:lstStyle/>
          <a:p>
            <a:pPr marL="365760" lvl="1" indent="0">
              <a:buNone/>
            </a:pPr>
            <a:r>
              <a:rPr lang="es-EC" sz="1200" b="1" dirty="0" smtClean="0"/>
              <a:t>Re =</a:t>
            </a:r>
            <a:r>
              <a:rPr lang="es-EC" sz="1200" dirty="0" smtClean="0"/>
              <a:t> Rentabilidad del Activo o Accionista</a:t>
            </a:r>
          </a:p>
          <a:p>
            <a:pPr marL="365760" lvl="1" indent="0">
              <a:buNone/>
            </a:pPr>
            <a:r>
              <a:rPr lang="es-EC" sz="1200" b="1" dirty="0" smtClean="0"/>
              <a:t>Rf = </a:t>
            </a:r>
            <a:r>
              <a:rPr lang="es-EC" sz="1200" dirty="0" smtClean="0"/>
              <a:t>Rentabilidad del Activo Libre de riesgo</a:t>
            </a:r>
          </a:p>
          <a:p>
            <a:pPr marL="365760" lvl="1" indent="0">
              <a:buNone/>
            </a:pPr>
            <a:r>
              <a:rPr lang="es-EC" sz="1200" b="1" dirty="0" smtClean="0"/>
              <a:t>b = </a:t>
            </a:r>
            <a:r>
              <a:rPr lang="es-EC" sz="1200" dirty="0" smtClean="0"/>
              <a:t>Sensibilidad del Activo con respecto al mercado</a:t>
            </a:r>
          </a:p>
          <a:p>
            <a:pPr marL="365760" lvl="1" indent="0">
              <a:buNone/>
            </a:pPr>
            <a:r>
              <a:rPr lang="es-EC" sz="1200" b="1" dirty="0" err="1" smtClean="0"/>
              <a:t>rm</a:t>
            </a:r>
            <a:r>
              <a:rPr lang="es-EC" sz="1200" b="1" dirty="0" smtClean="0"/>
              <a:t> = </a:t>
            </a:r>
            <a:r>
              <a:rPr lang="es-EC" sz="1200" dirty="0" smtClean="0"/>
              <a:t>Rentabilidad del mercado</a:t>
            </a:r>
          </a:p>
          <a:p>
            <a:pPr marL="365760" lvl="1" indent="0">
              <a:buNone/>
            </a:pPr>
            <a:r>
              <a:rPr lang="es-EC" sz="1200" b="1" dirty="0" smtClean="0"/>
              <a:t>(</a:t>
            </a:r>
            <a:r>
              <a:rPr lang="es-EC" sz="1200" b="1" dirty="0" err="1" smtClean="0"/>
              <a:t>rm</a:t>
            </a:r>
            <a:r>
              <a:rPr lang="es-EC" sz="1200" b="1" dirty="0" smtClean="0"/>
              <a:t> – </a:t>
            </a:r>
            <a:r>
              <a:rPr lang="es-EC" sz="1200" b="1" dirty="0" err="1" smtClean="0"/>
              <a:t>rf</a:t>
            </a:r>
            <a:r>
              <a:rPr lang="es-EC" sz="1200" b="1" dirty="0" smtClean="0"/>
              <a:t>) = </a:t>
            </a:r>
            <a:r>
              <a:rPr lang="es-EC" sz="1200" dirty="0" smtClean="0"/>
              <a:t>Prima por riesgo</a:t>
            </a:r>
          </a:p>
          <a:p>
            <a:endParaRPr lang="es-ES" dirty="0"/>
          </a:p>
        </p:txBody>
      </p:sp>
      <p:pic>
        <p:nvPicPr>
          <p:cNvPr id="67586" name="Picture 2"/>
          <p:cNvPicPr>
            <a:picLocks noChangeAspect="1" noChangeArrowheads="1"/>
          </p:cNvPicPr>
          <p:nvPr/>
        </p:nvPicPr>
        <p:blipFill>
          <a:blip r:embed="rId3"/>
          <a:srcRect/>
          <a:stretch>
            <a:fillRect/>
          </a:stretch>
        </p:blipFill>
        <p:spPr bwMode="auto">
          <a:xfrm>
            <a:off x="5572132" y="1928802"/>
            <a:ext cx="3214710" cy="4214842"/>
          </a:xfrm>
          <a:prstGeom prst="rect">
            <a:avLst/>
          </a:prstGeom>
          <a:noFill/>
          <a:ln w="9525">
            <a:noFill/>
            <a:miter lim="800000"/>
            <a:headEnd/>
            <a:tailEnd/>
          </a:ln>
          <a:effectLst/>
        </p:spPr>
      </p:pic>
      <p:pic>
        <p:nvPicPr>
          <p:cNvPr id="9"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2910" y="5286388"/>
            <a:ext cx="2938047" cy="283713"/>
          </a:xfrm>
          <a:prstGeom prst="rect">
            <a:avLst/>
          </a:prstGeom>
          <a:noFill/>
        </p:spPr>
      </p:pic>
      <p:sp>
        <p:nvSpPr>
          <p:cNvPr id="10" name="1 Rectángulo" descr="a3e3af06-0905-488e-a062-df4bf853ebb7"/>
          <p:cNvSpPr/>
          <p:nvPr/>
        </p:nvSpPr>
        <p:spPr>
          <a:xfrm>
            <a:off x="500034" y="5786454"/>
            <a:ext cx="3143272" cy="453796"/>
          </a:xfrm>
          <a:prstGeom prst="rect">
            <a:avLst/>
          </a:prstGeom>
          <a:noFill/>
          <a:ln w="25400" cap="flat" cmpd="sng" algn="ctr">
            <a:noFill/>
            <a:prstDash val="solid"/>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4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400" b="0" i="0" u="none" strike="noStrike" kern="0" cap="none" spc="0" normalizeH="0" baseline="0" noProof="0" dirty="0">
                <a:ln>
                  <a:noFill/>
                </a:ln>
                <a:solidFill>
                  <a:sysClr val="windowText" lastClr="000000"/>
                </a:solidFill>
                <a:effectLst/>
                <a:uLnTx/>
                <a:uFillTx/>
                <a:latin typeface="Calibri"/>
                <a:ea typeface="+mn-ea"/>
                <a:cs typeface="+mn-cs"/>
              </a:rPr>
              <a:t>B </a:t>
            </a:r>
            <a:r>
              <a:rPr kumimoji="0" lang="es-EC" sz="1400" b="0" i="0" u="none" strike="noStrike" kern="0" cap="none" spc="0" normalizeH="0" baseline="0" noProof="0" dirty="0" err="1">
                <a:ln>
                  <a:noFill/>
                </a:ln>
                <a:solidFill>
                  <a:sysClr val="windowText" lastClr="000000"/>
                </a:solidFill>
                <a:effectLst/>
                <a:uLnTx/>
                <a:uFillTx/>
                <a:latin typeface="Calibri"/>
                <a:ea typeface="+mn-ea"/>
                <a:cs typeface="+mn-cs"/>
              </a:rPr>
              <a:t>apal</a:t>
            </a:r>
            <a:r>
              <a:rPr kumimoji="0" lang="es-EC" sz="1400" b="0" i="0" u="none" strike="noStrike" kern="0" cap="none" spc="0" normalizeH="0" baseline="0" noProof="0" dirty="0">
                <a:ln>
                  <a:noFill/>
                </a:ln>
                <a:solidFill>
                  <a:sysClr val="windowText" lastClr="000000"/>
                </a:solidFill>
                <a:effectLst/>
                <a:uLnTx/>
                <a:uFillTx/>
                <a:latin typeface="Calibri"/>
                <a:ea typeface="+mn-ea"/>
                <a:cs typeface="+mn-cs"/>
              </a:rPr>
              <a:t>=B </a:t>
            </a:r>
            <a:r>
              <a:rPr kumimoji="0" lang="es-EC" sz="1400" b="0" i="0" u="none" strike="noStrike" kern="0" cap="none" spc="0" normalizeH="0" baseline="0" noProof="0" dirty="0" err="1">
                <a:ln>
                  <a:noFill/>
                </a:ln>
                <a:solidFill>
                  <a:sysClr val="windowText" lastClr="000000"/>
                </a:solidFill>
                <a:effectLst/>
                <a:uLnTx/>
                <a:uFillTx/>
                <a:latin typeface="Calibri"/>
                <a:ea typeface="+mn-ea"/>
                <a:cs typeface="+mn-cs"/>
              </a:rPr>
              <a:t>desap</a:t>
            </a:r>
            <a:r>
              <a:rPr kumimoji="0" lang="es-EC" sz="1400" b="0" i="0" u="none" strike="noStrike" kern="0" cap="none" spc="0" normalizeH="0" baseline="0" noProof="0" dirty="0">
                <a:ln>
                  <a:noFill/>
                </a:ln>
                <a:solidFill>
                  <a:sysClr val="windowText" lastClr="000000"/>
                </a:solidFill>
                <a:effectLst/>
                <a:uLnTx/>
                <a:uFillTx/>
                <a:latin typeface="Calibri"/>
                <a:ea typeface="+mn-ea"/>
                <a:cs typeface="+mn-cs"/>
              </a:rPr>
              <a:t>*{1+[(%D/%K)*(1-T)]}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4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1" name="10 Imagen"/>
          <p:cNvPicPr>
            <a:picLocks noChangeAspect="1" noChangeArrowheads="1"/>
          </p:cNvPicPr>
          <p:nvPr/>
        </p:nvPicPr>
        <p:blipFill>
          <a:blip r:embed="rId5"/>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Indicadores Financieros</a:t>
            </a:r>
            <a:endParaRPr lang="es-ES" sz="2400" dirty="0"/>
          </a:p>
        </p:txBody>
      </p:sp>
      <p:sp>
        <p:nvSpPr>
          <p:cNvPr id="13" name="2 Marcador de contenido"/>
          <p:cNvSpPr>
            <a:spLocks noGrp="1"/>
          </p:cNvSpPr>
          <p:nvPr>
            <p:ph idx="1"/>
          </p:nvPr>
        </p:nvSpPr>
        <p:spPr>
          <a:xfrm>
            <a:off x="1030941" y="1839867"/>
            <a:ext cx="7755901" cy="4027533"/>
          </a:xfrm>
        </p:spPr>
        <p:txBody>
          <a:bodyPr/>
          <a:lstStyle/>
          <a:p>
            <a:pPr marL="411480" lvl="2" indent="-342900">
              <a:buNone/>
            </a:pPr>
            <a:r>
              <a:rPr lang="es-EC" sz="2000" b="1" dirty="0"/>
              <a:t>TASA INTERNA DE RETORNO (</a:t>
            </a:r>
            <a:r>
              <a:rPr lang="es-EC" sz="2000" b="1" dirty="0" smtClean="0"/>
              <a:t>TIR)</a:t>
            </a:r>
          </a:p>
          <a:p>
            <a:pPr marL="411480" lvl="2" indent="-342900">
              <a:buNone/>
            </a:pPr>
            <a:endParaRPr lang="es-EC" sz="2000" b="1" dirty="0" smtClean="0"/>
          </a:p>
          <a:p>
            <a:pPr marL="411480" lvl="2" indent="-342900">
              <a:buNone/>
            </a:pPr>
            <a:r>
              <a:rPr lang="es-EC" sz="2000" b="1" dirty="0" smtClean="0"/>
              <a:t>						</a:t>
            </a:r>
            <a:r>
              <a:rPr lang="es-EC" sz="1600" dirty="0" smtClean="0"/>
              <a:t>Se acepta el proyecto</a:t>
            </a:r>
          </a:p>
          <a:p>
            <a:pPr marL="68580" indent="0" algn="ctr">
              <a:buNone/>
            </a:pPr>
            <a:endParaRPr lang="es-EC" sz="1600" dirty="0" smtClean="0"/>
          </a:p>
          <a:p>
            <a:pPr marL="68580" indent="0">
              <a:buNone/>
            </a:pPr>
            <a:endParaRPr lang="es-EC" sz="2000" b="1" dirty="0" smtClean="0"/>
          </a:p>
          <a:p>
            <a:pPr marL="68580" indent="0">
              <a:buNone/>
            </a:pPr>
            <a:r>
              <a:rPr lang="es-EC" sz="2000" b="1" dirty="0" smtClean="0"/>
              <a:t>VAN (VALOR ACTUAL NETO)</a:t>
            </a:r>
          </a:p>
          <a:p>
            <a:pPr marL="68580" indent="0" algn="ctr">
              <a:buNone/>
            </a:pPr>
            <a:r>
              <a:rPr lang="es-EC" dirty="0" smtClean="0"/>
              <a:t>      </a:t>
            </a:r>
            <a:endParaRPr lang="es-EC" dirty="0"/>
          </a:p>
        </p:txBody>
      </p:sp>
      <p:pic>
        <p:nvPicPr>
          <p:cNvPr id="68613" name="Picture 5"/>
          <p:cNvPicPr>
            <a:picLocks noChangeAspect="1" noChangeArrowheads="1"/>
          </p:cNvPicPr>
          <p:nvPr/>
        </p:nvPicPr>
        <p:blipFill>
          <a:blip r:embed="rId2"/>
          <a:srcRect/>
          <a:stretch>
            <a:fillRect/>
          </a:stretch>
        </p:blipFill>
        <p:spPr bwMode="auto">
          <a:xfrm>
            <a:off x="2000232" y="2428867"/>
            <a:ext cx="3571900" cy="665729"/>
          </a:xfrm>
          <a:prstGeom prst="rect">
            <a:avLst/>
          </a:prstGeom>
          <a:noFill/>
          <a:ln w="9525">
            <a:noFill/>
            <a:miter lim="800000"/>
            <a:headEnd/>
            <a:tailEnd/>
          </a:ln>
          <a:effectLst/>
        </p:spPr>
      </p:pic>
      <p:pic>
        <p:nvPicPr>
          <p:cNvPr id="68616" name="Picture 8"/>
          <p:cNvPicPr>
            <a:picLocks noChangeAspect="1" noChangeArrowheads="1"/>
          </p:cNvPicPr>
          <p:nvPr/>
        </p:nvPicPr>
        <p:blipFill>
          <a:blip r:embed="rId3"/>
          <a:srcRect/>
          <a:stretch>
            <a:fillRect/>
          </a:stretch>
        </p:blipFill>
        <p:spPr bwMode="auto">
          <a:xfrm>
            <a:off x="2071670" y="4214818"/>
            <a:ext cx="3306763" cy="357190"/>
          </a:xfrm>
          <a:prstGeom prst="rect">
            <a:avLst/>
          </a:prstGeom>
          <a:noFill/>
          <a:ln w="9525">
            <a:solidFill>
              <a:schemeClr val="tx1"/>
            </a:solidFill>
            <a:miter lim="800000"/>
            <a:headEnd/>
            <a:tailEnd/>
          </a:ln>
          <a:effectLst/>
        </p:spPr>
      </p:pic>
      <p:sp>
        <p:nvSpPr>
          <p:cNvPr id="19" name="18 Rectángulo"/>
          <p:cNvSpPr/>
          <p:nvPr/>
        </p:nvSpPr>
        <p:spPr>
          <a:xfrm>
            <a:off x="2071670" y="4786322"/>
            <a:ext cx="6215106" cy="369332"/>
          </a:xfrm>
          <a:prstGeom prst="rect">
            <a:avLst/>
          </a:prstGeom>
        </p:spPr>
        <p:txBody>
          <a:bodyPr wrap="square">
            <a:spAutoFit/>
          </a:bodyPr>
          <a:lstStyle/>
          <a:p>
            <a:r>
              <a:rPr lang="es-AR" b="1" dirty="0" smtClean="0">
                <a:solidFill>
                  <a:srgbClr val="0070C0"/>
                </a:solidFill>
              </a:rPr>
              <a:t> </a:t>
            </a:r>
            <a:r>
              <a:rPr lang="es-AR" dirty="0" smtClean="0"/>
              <a:t>VAN </a:t>
            </a:r>
            <a:r>
              <a:rPr lang="es-EC" dirty="0" smtClean="0"/>
              <a:t>&gt; 0  Proyecto es rentable</a:t>
            </a:r>
            <a:endParaRPr lang="es-ES" dirty="0"/>
          </a:p>
        </p:txBody>
      </p:sp>
      <p:pic>
        <p:nvPicPr>
          <p:cNvPr id="20" name="19 Imagen"/>
          <p:cNvPicPr>
            <a:picLocks noChangeAspect="1" noChangeArrowheads="1"/>
          </p:cNvPicPr>
          <p:nvPr/>
        </p:nvPicPr>
        <p:blipFill>
          <a:blip r:embed="rId4"/>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a:t>
            </a:r>
            <a:endParaRPr lang="es-ES" sz="2400" dirty="0"/>
          </a:p>
        </p:txBody>
      </p:sp>
      <p:sp>
        <p:nvSpPr>
          <p:cNvPr id="8" name="7 CuadroTexto"/>
          <p:cNvSpPr txBox="1"/>
          <p:nvPr/>
        </p:nvSpPr>
        <p:spPr>
          <a:xfrm>
            <a:off x="642910" y="1857364"/>
            <a:ext cx="5786478" cy="400110"/>
          </a:xfrm>
          <a:prstGeom prst="rect">
            <a:avLst/>
          </a:prstGeom>
          <a:noFill/>
        </p:spPr>
        <p:txBody>
          <a:bodyPr wrap="square" rtlCol="0">
            <a:spAutoFit/>
          </a:bodyPr>
          <a:lstStyle/>
          <a:p>
            <a:r>
              <a:rPr lang="es-ES" sz="2000" b="1" dirty="0" smtClean="0"/>
              <a:t>PAY BACK DESCONTADO</a:t>
            </a:r>
            <a:endParaRPr lang="es-ES" sz="2000" b="1" dirty="0"/>
          </a:p>
        </p:txBody>
      </p:sp>
      <p:pic>
        <p:nvPicPr>
          <p:cNvPr id="69634" name="Picture 2"/>
          <p:cNvPicPr>
            <a:picLocks noChangeAspect="1" noChangeArrowheads="1"/>
          </p:cNvPicPr>
          <p:nvPr/>
        </p:nvPicPr>
        <p:blipFill>
          <a:blip r:embed="rId2"/>
          <a:srcRect/>
          <a:stretch>
            <a:fillRect/>
          </a:stretch>
        </p:blipFill>
        <p:spPr bwMode="auto">
          <a:xfrm>
            <a:off x="714348" y="2071678"/>
            <a:ext cx="8294731" cy="1357322"/>
          </a:xfrm>
          <a:prstGeom prst="rect">
            <a:avLst/>
          </a:prstGeom>
          <a:noFill/>
          <a:ln w="9525">
            <a:noFill/>
            <a:miter lim="800000"/>
            <a:headEnd/>
            <a:tailEnd/>
          </a:ln>
          <a:effectLst/>
        </p:spPr>
      </p:pic>
      <p:pic>
        <p:nvPicPr>
          <p:cNvPr id="69635" name="Picture 3"/>
          <p:cNvPicPr>
            <a:picLocks noChangeAspect="1" noChangeArrowheads="1"/>
          </p:cNvPicPr>
          <p:nvPr/>
        </p:nvPicPr>
        <p:blipFill>
          <a:blip r:embed="rId3"/>
          <a:srcRect/>
          <a:stretch>
            <a:fillRect/>
          </a:stretch>
        </p:blipFill>
        <p:spPr bwMode="auto">
          <a:xfrm>
            <a:off x="3286116" y="3643314"/>
            <a:ext cx="3000396" cy="712375"/>
          </a:xfrm>
          <a:prstGeom prst="rect">
            <a:avLst/>
          </a:prstGeom>
          <a:noFill/>
          <a:ln w="9525">
            <a:noFill/>
            <a:miter lim="800000"/>
            <a:headEnd/>
            <a:tailEnd/>
          </a:ln>
          <a:effectLst/>
        </p:spPr>
      </p:pic>
      <p:sp>
        <p:nvSpPr>
          <p:cNvPr id="12" name="11 CuadroTexto"/>
          <p:cNvSpPr txBox="1"/>
          <p:nvPr/>
        </p:nvSpPr>
        <p:spPr>
          <a:xfrm>
            <a:off x="714348" y="4572008"/>
            <a:ext cx="6572296" cy="400110"/>
          </a:xfrm>
          <a:prstGeom prst="rect">
            <a:avLst/>
          </a:prstGeom>
          <a:noFill/>
        </p:spPr>
        <p:txBody>
          <a:bodyPr wrap="square" rtlCol="0">
            <a:spAutoFit/>
          </a:bodyPr>
          <a:lstStyle/>
          <a:p>
            <a:r>
              <a:rPr lang="es-ES" sz="2000" b="1" dirty="0" smtClean="0"/>
              <a:t>ANÁLISIS DE SENSIBILIDAD USANDO SOLVER</a:t>
            </a:r>
            <a:endParaRPr lang="es-ES" sz="2000" b="1" dirty="0"/>
          </a:p>
        </p:txBody>
      </p:sp>
      <p:pic>
        <p:nvPicPr>
          <p:cNvPr id="69636" name="Picture 4"/>
          <p:cNvPicPr>
            <a:picLocks noChangeAspect="1" noChangeArrowheads="1"/>
          </p:cNvPicPr>
          <p:nvPr/>
        </p:nvPicPr>
        <p:blipFill>
          <a:blip r:embed="rId4"/>
          <a:srcRect/>
          <a:stretch>
            <a:fillRect/>
          </a:stretch>
        </p:blipFill>
        <p:spPr bwMode="auto">
          <a:xfrm>
            <a:off x="2071670" y="5000636"/>
            <a:ext cx="6007869" cy="1000132"/>
          </a:xfrm>
          <a:prstGeom prst="rect">
            <a:avLst/>
          </a:prstGeom>
          <a:noFill/>
          <a:ln w="9525">
            <a:noFill/>
            <a:miter lim="800000"/>
            <a:headEnd/>
            <a:tailEnd/>
          </a:ln>
          <a:effectLst/>
        </p:spPr>
      </p:pic>
      <p:pic>
        <p:nvPicPr>
          <p:cNvPr id="14" name="13 Imagen"/>
          <p:cNvPicPr>
            <a:picLocks noChangeAspect="1" noChangeArrowheads="1"/>
          </p:cNvPicPr>
          <p:nvPr/>
        </p:nvPicPr>
        <p:blipFill>
          <a:blip r:embed="rId5"/>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Análisis de Sensibilidad</a:t>
            </a:r>
            <a:endParaRPr lang="es-ES" sz="2400" dirty="0"/>
          </a:p>
        </p:txBody>
      </p:sp>
      <p:pic>
        <p:nvPicPr>
          <p:cNvPr id="70659" name="Picture 3"/>
          <p:cNvPicPr>
            <a:picLocks noChangeAspect="1" noChangeArrowheads="1"/>
          </p:cNvPicPr>
          <p:nvPr/>
        </p:nvPicPr>
        <p:blipFill>
          <a:blip r:embed="rId2"/>
          <a:srcRect/>
          <a:stretch>
            <a:fillRect/>
          </a:stretch>
        </p:blipFill>
        <p:spPr bwMode="auto">
          <a:xfrm>
            <a:off x="928662" y="1928802"/>
            <a:ext cx="7500990" cy="857256"/>
          </a:xfrm>
          <a:prstGeom prst="rect">
            <a:avLst/>
          </a:prstGeom>
          <a:noFill/>
          <a:ln w="9525">
            <a:noFill/>
            <a:miter lim="800000"/>
            <a:headEnd/>
            <a:tailEnd/>
          </a:ln>
          <a:effectLst/>
        </p:spPr>
      </p:pic>
      <p:pic>
        <p:nvPicPr>
          <p:cNvPr id="70661" name="Picture 5"/>
          <p:cNvPicPr>
            <a:picLocks noChangeAspect="1" noChangeArrowheads="1"/>
          </p:cNvPicPr>
          <p:nvPr/>
        </p:nvPicPr>
        <p:blipFill>
          <a:blip r:embed="rId3"/>
          <a:srcRect/>
          <a:stretch>
            <a:fillRect/>
          </a:stretch>
        </p:blipFill>
        <p:spPr bwMode="auto">
          <a:xfrm>
            <a:off x="2143108" y="2857496"/>
            <a:ext cx="4876800" cy="3238500"/>
          </a:xfrm>
          <a:prstGeom prst="rect">
            <a:avLst/>
          </a:prstGeom>
          <a:noFill/>
          <a:ln w="9525">
            <a:noFill/>
            <a:miter lim="800000"/>
            <a:headEnd/>
            <a:tailEnd/>
          </a:ln>
          <a:effectLst/>
        </p:spPr>
      </p:pic>
      <p:pic>
        <p:nvPicPr>
          <p:cNvPr id="13" name="12 Imagen"/>
          <p:cNvPicPr>
            <a:picLocks noChangeAspect="1" noChangeArrowheads="1"/>
          </p:cNvPicPr>
          <p:nvPr/>
        </p:nvPicPr>
        <p:blipFill>
          <a:blip r:embed="rId4"/>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2400" b="1" dirty="0" smtClean="0">
                <a:solidFill>
                  <a:schemeClr val="bg1"/>
                </a:solidFill>
              </a:rPr>
              <a:t>5. Estudio Financiero: Análisis de Sensibilidad</a:t>
            </a:r>
            <a:endParaRPr lang="es-ES" sz="2400" dirty="0"/>
          </a:p>
        </p:txBody>
      </p:sp>
      <p:pic>
        <p:nvPicPr>
          <p:cNvPr id="71682" name="Picture 2"/>
          <p:cNvPicPr>
            <a:picLocks noChangeAspect="1" noChangeArrowheads="1"/>
          </p:cNvPicPr>
          <p:nvPr/>
        </p:nvPicPr>
        <p:blipFill>
          <a:blip r:embed="rId2"/>
          <a:srcRect/>
          <a:stretch>
            <a:fillRect/>
          </a:stretch>
        </p:blipFill>
        <p:spPr bwMode="auto">
          <a:xfrm>
            <a:off x="642909" y="2071678"/>
            <a:ext cx="8167833" cy="928694"/>
          </a:xfrm>
          <a:prstGeom prst="rect">
            <a:avLst/>
          </a:prstGeom>
          <a:noFill/>
          <a:ln w="9525">
            <a:noFill/>
            <a:miter lim="800000"/>
            <a:headEnd/>
            <a:tailEnd/>
          </a:ln>
          <a:effectLst/>
        </p:spPr>
      </p:pic>
      <p:pic>
        <p:nvPicPr>
          <p:cNvPr id="71683" name="Picture 3"/>
          <p:cNvPicPr>
            <a:picLocks noChangeAspect="1" noChangeArrowheads="1"/>
          </p:cNvPicPr>
          <p:nvPr/>
        </p:nvPicPr>
        <p:blipFill>
          <a:blip r:embed="rId3"/>
          <a:srcRect/>
          <a:stretch>
            <a:fillRect/>
          </a:stretch>
        </p:blipFill>
        <p:spPr bwMode="auto">
          <a:xfrm>
            <a:off x="2143108" y="3071810"/>
            <a:ext cx="4724400" cy="3086100"/>
          </a:xfrm>
          <a:prstGeom prst="rect">
            <a:avLst/>
          </a:prstGeom>
          <a:noFill/>
          <a:ln w="9525">
            <a:noFill/>
            <a:miter lim="800000"/>
            <a:headEnd/>
            <a:tailEnd/>
          </a:ln>
          <a:effectLst/>
        </p:spPr>
      </p:pic>
      <p:pic>
        <p:nvPicPr>
          <p:cNvPr id="7" name="6 Imagen"/>
          <p:cNvPicPr>
            <a:picLocks noChangeAspect="1" noChangeArrowheads="1"/>
          </p:cNvPicPr>
          <p:nvPr/>
        </p:nvPicPr>
        <p:blipFill>
          <a:blip r:embed="rId4"/>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eaLnBrk="1" hangingPunct="1"/>
            <a:r>
              <a:rPr lang="es-ES" b="1" dirty="0" smtClean="0">
                <a:solidFill>
                  <a:schemeClr val="bg1"/>
                </a:solidFill>
              </a:rPr>
              <a:t>ÍNDICE</a:t>
            </a:r>
          </a:p>
        </p:txBody>
      </p:sp>
      <p:sp>
        <p:nvSpPr>
          <p:cNvPr id="3" name="2 Marcador de contenido"/>
          <p:cNvSpPr>
            <a:spLocks noGrp="1"/>
          </p:cNvSpPr>
          <p:nvPr>
            <p:ph idx="1"/>
          </p:nvPr>
        </p:nvSpPr>
        <p:spPr>
          <a:xfrm>
            <a:off x="428625" y="1928813"/>
            <a:ext cx="8229600" cy="4525962"/>
          </a:xfrm>
        </p:spPr>
        <p:txBody>
          <a:bodyPr/>
          <a:lstStyle/>
          <a:p>
            <a:pPr marL="68580" indent="0" eaLnBrk="1" hangingPunct="1">
              <a:buFontTx/>
              <a:buNone/>
              <a:defRPr/>
            </a:pPr>
            <a:r>
              <a:rPr lang="es-EC" b="1" dirty="0" smtClean="0">
                <a:solidFill>
                  <a:schemeClr val="bg2">
                    <a:lumMod val="60000"/>
                    <a:lumOff val="40000"/>
                  </a:schemeClr>
                </a:solidFill>
              </a:rPr>
              <a:t>1. Introducción</a:t>
            </a:r>
          </a:p>
          <a:p>
            <a:pPr marL="68580" indent="0" eaLnBrk="1" hangingPunct="1">
              <a:buFontTx/>
              <a:buNone/>
              <a:defRPr/>
            </a:pPr>
            <a:r>
              <a:rPr lang="es-EC" b="1" dirty="0" smtClean="0">
                <a:solidFill>
                  <a:schemeClr val="bg2">
                    <a:lumMod val="60000"/>
                    <a:lumOff val="40000"/>
                  </a:schemeClr>
                </a:solidFill>
              </a:rPr>
              <a:t>2. Estudio de Mercado</a:t>
            </a:r>
          </a:p>
          <a:p>
            <a:pPr marL="68580" indent="0" eaLnBrk="1" hangingPunct="1">
              <a:buFontTx/>
              <a:buNone/>
              <a:defRPr/>
            </a:pPr>
            <a:r>
              <a:rPr lang="es-EC" b="1" dirty="0" smtClean="0">
                <a:solidFill>
                  <a:schemeClr val="bg2">
                    <a:lumMod val="60000"/>
                    <a:lumOff val="40000"/>
                  </a:schemeClr>
                </a:solidFill>
              </a:rPr>
              <a:t>3. Estudio Técnico</a:t>
            </a:r>
          </a:p>
          <a:p>
            <a:pPr marL="68580" indent="0" eaLnBrk="1" hangingPunct="1">
              <a:buFontTx/>
              <a:buNone/>
              <a:defRPr/>
            </a:pPr>
            <a:r>
              <a:rPr lang="es-EC" b="1" dirty="0" smtClean="0">
                <a:solidFill>
                  <a:schemeClr val="bg2">
                    <a:lumMod val="60000"/>
                    <a:lumOff val="40000"/>
                  </a:schemeClr>
                </a:solidFill>
              </a:rPr>
              <a:t>4. Estudio Organizacional</a:t>
            </a:r>
          </a:p>
          <a:p>
            <a:pPr marL="68580" indent="0" eaLnBrk="1" hangingPunct="1">
              <a:buFontTx/>
              <a:buNone/>
              <a:defRPr/>
            </a:pPr>
            <a:r>
              <a:rPr lang="es-EC" b="1" dirty="0" smtClean="0">
                <a:solidFill>
                  <a:schemeClr val="bg2">
                    <a:lumMod val="60000"/>
                    <a:lumOff val="40000"/>
                  </a:schemeClr>
                </a:solidFill>
              </a:rPr>
              <a:t>5. Estudio Financiero</a:t>
            </a:r>
          </a:p>
          <a:p>
            <a:pPr marL="68580" indent="0" eaLnBrk="1" hangingPunct="1">
              <a:buFontTx/>
              <a:buNone/>
              <a:defRPr/>
            </a:pPr>
            <a:r>
              <a:rPr lang="es-EC" b="1" dirty="0" smtClean="0"/>
              <a:t>6. Conclusiones</a:t>
            </a:r>
          </a:p>
          <a:p>
            <a:pPr marL="68580" indent="0" eaLnBrk="1" hangingPunct="1">
              <a:buFontTx/>
              <a:buNone/>
              <a:defRPr/>
            </a:pPr>
            <a:r>
              <a:rPr lang="es-EC" b="1" dirty="0" smtClean="0">
                <a:solidFill>
                  <a:schemeClr val="bg2">
                    <a:lumMod val="60000"/>
                    <a:lumOff val="40000"/>
                  </a:schemeClr>
                </a:solidFill>
              </a:rPr>
              <a:t>7. Recomendaciones</a:t>
            </a:r>
          </a:p>
          <a:p>
            <a:pPr eaLnBrk="1" hangingPunct="1">
              <a:defRPr/>
            </a:pPr>
            <a:endParaRPr lang="es-ES"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b="1" dirty="0" smtClean="0">
                <a:solidFill>
                  <a:schemeClr val="bg1"/>
                </a:solidFill>
              </a:rPr>
              <a:t>Conclusiones</a:t>
            </a:r>
            <a:endParaRPr lang="es-ES" sz="2400" b="1" dirty="0">
              <a:solidFill>
                <a:schemeClr val="bg1"/>
              </a:solidFill>
            </a:endParaRPr>
          </a:p>
        </p:txBody>
      </p:sp>
      <p:sp>
        <p:nvSpPr>
          <p:cNvPr id="3" name="2 Marcador de contenido"/>
          <p:cNvSpPr>
            <a:spLocks noGrp="1"/>
          </p:cNvSpPr>
          <p:nvPr>
            <p:ph idx="1"/>
          </p:nvPr>
        </p:nvSpPr>
        <p:spPr>
          <a:xfrm>
            <a:off x="357158" y="1785926"/>
            <a:ext cx="8229600" cy="4525963"/>
          </a:xfrm>
        </p:spPr>
        <p:txBody>
          <a:bodyPr/>
          <a:lstStyle/>
          <a:p>
            <a:pPr lvl="0" algn="just"/>
            <a:r>
              <a:rPr lang="es-EC" sz="1600" dirty="0" smtClean="0">
                <a:solidFill>
                  <a:schemeClr val="tx1"/>
                </a:solidFill>
                <a:latin typeface="+mn-lt"/>
                <a:ea typeface="+mn-ea"/>
                <a:cs typeface="+mn-cs"/>
              </a:rPr>
              <a:t>De acuerdo a los resultados del estudio de mercado se concluyó que la empresa obtendrá una alta aceptación de clientes en el mercado objetivo que estarían dispuestos a utilizar el servicio de lavado automatizado para optimizar el tiempo de espera con respecto a otros centros de lavado.</a:t>
            </a:r>
          </a:p>
          <a:p>
            <a:pPr lvl="0" algn="just">
              <a:buNone/>
            </a:pPr>
            <a:endParaRPr lang="es-ES" sz="1600" dirty="0" smtClean="0">
              <a:solidFill>
                <a:schemeClr val="tx1"/>
              </a:solidFill>
              <a:latin typeface="+mn-lt"/>
              <a:ea typeface="+mn-ea"/>
              <a:cs typeface="+mn-cs"/>
            </a:endParaRPr>
          </a:p>
          <a:p>
            <a:pPr lvl="0" algn="just"/>
            <a:r>
              <a:rPr lang="es-EC" sz="1600" dirty="0" smtClean="0">
                <a:solidFill>
                  <a:schemeClr val="tx1"/>
                </a:solidFill>
                <a:latin typeface="+mn-lt"/>
                <a:ea typeface="+mn-ea"/>
                <a:cs typeface="+mn-cs"/>
              </a:rPr>
              <a:t>Mediante el estudio de mercado se obtuvo información  acerca de las  características que más interesan a los propietarios de vehículos en la elección del servicio de lavado que son principalmente  la calidad, el precio, velocidad y eficiencia en el servicio para lo cual se pretende satisfacer las necesidades del mercado objetivo con la tecnología que se implementará.</a:t>
            </a:r>
          </a:p>
          <a:p>
            <a:pPr lvl="0" algn="just">
              <a:buNone/>
            </a:pPr>
            <a:endParaRPr lang="es-ES" sz="1600" dirty="0" smtClean="0">
              <a:solidFill>
                <a:schemeClr val="tx1"/>
              </a:solidFill>
              <a:latin typeface="+mn-lt"/>
              <a:ea typeface="+mn-ea"/>
              <a:cs typeface="+mn-cs"/>
            </a:endParaRPr>
          </a:p>
          <a:p>
            <a:pPr lvl="0" algn="just"/>
            <a:r>
              <a:rPr lang="es-EC" sz="1600" dirty="0" smtClean="0">
                <a:solidFill>
                  <a:schemeClr val="tx1"/>
                </a:solidFill>
                <a:latin typeface="+mn-lt"/>
                <a:ea typeface="+mn-ea"/>
                <a:cs typeface="+mn-cs"/>
              </a:rPr>
              <a:t>Para dar a conocer lo que ofrece la empresa es necesario desarrollar estrategias comerciales para incorporar la mayor cantidad de clientes y mantener su fidelidad mediante un servicio eficiente que cumpla con todos los estándares de calidad. Entre las principales estrategias propuestas son: Garantía del servicio, premio a la lealtad y auspicios permanentes.</a:t>
            </a:r>
          </a:p>
          <a:p>
            <a:pPr lvl="0" algn="just">
              <a:buNone/>
            </a:pPr>
            <a:endParaRPr lang="es-ES" sz="1400" dirty="0" smtClean="0">
              <a:solidFill>
                <a:schemeClr val="tx1"/>
              </a:solidFill>
              <a:latin typeface="+mn-lt"/>
              <a:ea typeface="+mn-ea"/>
              <a:cs typeface="+mn-cs"/>
            </a:endParaRPr>
          </a:p>
        </p:txBody>
      </p:sp>
      <p:pic>
        <p:nvPicPr>
          <p:cNvPr id="4" name="3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eaLnBrk="1" hangingPunct="1"/>
            <a:r>
              <a:rPr lang="es-ES" b="1" smtClean="0">
                <a:solidFill>
                  <a:schemeClr val="bg1"/>
                </a:solidFill>
              </a:rPr>
              <a:t>ÍNDICE</a:t>
            </a:r>
          </a:p>
        </p:txBody>
      </p:sp>
      <p:sp>
        <p:nvSpPr>
          <p:cNvPr id="3" name="2 Marcador de contenido"/>
          <p:cNvSpPr>
            <a:spLocks noGrp="1"/>
          </p:cNvSpPr>
          <p:nvPr>
            <p:ph idx="1"/>
          </p:nvPr>
        </p:nvSpPr>
        <p:spPr>
          <a:xfrm>
            <a:off x="428625" y="1928813"/>
            <a:ext cx="8229600" cy="4525962"/>
          </a:xfrm>
        </p:spPr>
        <p:txBody>
          <a:bodyPr/>
          <a:lstStyle/>
          <a:p>
            <a:pPr marL="68580" indent="0" eaLnBrk="1" hangingPunct="1">
              <a:buFontTx/>
              <a:buNone/>
              <a:defRPr/>
            </a:pPr>
            <a:r>
              <a:rPr lang="es-EC" b="1" dirty="0" smtClean="0"/>
              <a:t>1. Introducción</a:t>
            </a:r>
          </a:p>
          <a:p>
            <a:pPr marL="68580" indent="0" eaLnBrk="1" hangingPunct="1">
              <a:buFontTx/>
              <a:buNone/>
              <a:defRPr/>
            </a:pPr>
            <a:r>
              <a:rPr lang="es-EC" b="1" dirty="0" smtClean="0">
                <a:solidFill>
                  <a:schemeClr val="bg2">
                    <a:lumMod val="60000"/>
                    <a:lumOff val="40000"/>
                  </a:schemeClr>
                </a:solidFill>
              </a:rPr>
              <a:t>2. Estudio de Mercado</a:t>
            </a:r>
          </a:p>
          <a:p>
            <a:pPr marL="68580" indent="0" eaLnBrk="1" hangingPunct="1">
              <a:buFontTx/>
              <a:buNone/>
              <a:defRPr/>
            </a:pPr>
            <a:r>
              <a:rPr lang="es-EC" b="1" dirty="0" smtClean="0">
                <a:solidFill>
                  <a:schemeClr val="bg2">
                    <a:lumMod val="60000"/>
                    <a:lumOff val="40000"/>
                  </a:schemeClr>
                </a:solidFill>
              </a:rPr>
              <a:t>3. Estudio Técnico</a:t>
            </a:r>
          </a:p>
          <a:p>
            <a:pPr marL="68580" indent="0" eaLnBrk="1" hangingPunct="1">
              <a:buFontTx/>
              <a:buNone/>
              <a:defRPr/>
            </a:pPr>
            <a:r>
              <a:rPr lang="es-EC" b="1" dirty="0" smtClean="0">
                <a:solidFill>
                  <a:schemeClr val="bg2">
                    <a:lumMod val="60000"/>
                    <a:lumOff val="40000"/>
                  </a:schemeClr>
                </a:solidFill>
              </a:rPr>
              <a:t>4. Estudio Organizacional</a:t>
            </a:r>
          </a:p>
          <a:p>
            <a:pPr marL="68580" indent="0" eaLnBrk="1" hangingPunct="1">
              <a:buFontTx/>
              <a:buNone/>
              <a:defRPr/>
            </a:pPr>
            <a:r>
              <a:rPr lang="es-EC" b="1" dirty="0" smtClean="0">
                <a:solidFill>
                  <a:schemeClr val="bg2">
                    <a:lumMod val="60000"/>
                    <a:lumOff val="40000"/>
                  </a:schemeClr>
                </a:solidFill>
              </a:rPr>
              <a:t>5. Estudio Financiero</a:t>
            </a:r>
          </a:p>
          <a:p>
            <a:pPr marL="68580" indent="0" eaLnBrk="1" hangingPunct="1">
              <a:buFontTx/>
              <a:buNone/>
              <a:defRPr/>
            </a:pPr>
            <a:r>
              <a:rPr lang="es-EC" b="1" dirty="0" smtClean="0">
                <a:solidFill>
                  <a:schemeClr val="bg2">
                    <a:lumMod val="60000"/>
                    <a:lumOff val="40000"/>
                  </a:schemeClr>
                </a:solidFill>
              </a:rPr>
              <a:t>6. Conclusiones</a:t>
            </a:r>
          </a:p>
          <a:p>
            <a:pPr marL="68580" indent="0" eaLnBrk="1" hangingPunct="1">
              <a:buFontTx/>
              <a:buNone/>
              <a:defRPr/>
            </a:pPr>
            <a:r>
              <a:rPr lang="es-EC" b="1" dirty="0" smtClean="0">
                <a:solidFill>
                  <a:schemeClr val="bg2">
                    <a:lumMod val="60000"/>
                    <a:lumOff val="40000"/>
                  </a:schemeClr>
                </a:solidFill>
              </a:rPr>
              <a:t>7. Recomendaciones</a:t>
            </a:r>
          </a:p>
          <a:p>
            <a:pPr eaLnBrk="1" hangingPunct="1">
              <a:defRPr/>
            </a:pPr>
            <a:endParaRPr lang="es-E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b="1" dirty="0" smtClean="0">
                <a:solidFill>
                  <a:schemeClr val="bg1"/>
                </a:solidFill>
              </a:rPr>
              <a:t>Conclusiones</a:t>
            </a:r>
            <a:endParaRPr lang="es-ES" sz="2400" b="1" dirty="0">
              <a:solidFill>
                <a:schemeClr val="bg1"/>
              </a:solidFill>
            </a:endParaRPr>
          </a:p>
        </p:txBody>
      </p:sp>
      <p:sp>
        <p:nvSpPr>
          <p:cNvPr id="3" name="2 Marcador de contenido"/>
          <p:cNvSpPr>
            <a:spLocks noGrp="1"/>
          </p:cNvSpPr>
          <p:nvPr>
            <p:ph idx="1"/>
          </p:nvPr>
        </p:nvSpPr>
        <p:spPr>
          <a:xfrm>
            <a:off x="428596" y="1714488"/>
            <a:ext cx="8229600" cy="4525963"/>
          </a:xfrm>
        </p:spPr>
        <p:txBody>
          <a:bodyPr/>
          <a:lstStyle/>
          <a:p>
            <a:pPr lvl="0" algn="just">
              <a:buNone/>
            </a:pPr>
            <a:endParaRPr lang="es-ES" sz="1400" dirty="0" smtClean="0">
              <a:solidFill>
                <a:schemeClr val="tx1"/>
              </a:solidFill>
              <a:latin typeface="+mn-lt"/>
              <a:ea typeface="+mn-ea"/>
              <a:cs typeface="+mn-cs"/>
            </a:endParaRPr>
          </a:p>
          <a:p>
            <a:pPr lvl="0" algn="just"/>
            <a:r>
              <a:rPr lang="es-EC" sz="1600" dirty="0" smtClean="0">
                <a:solidFill>
                  <a:schemeClr val="tx1"/>
                </a:solidFill>
                <a:latin typeface="+mn-lt"/>
                <a:ea typeface="+mn-ea"/>
                <a:cs typeface="+mn-cs"/>
              </a:rPr>
              <a:t>Con el estudio Técnico se demostró que la ubicación planteada es estratégica para el desarrollo del servicio de lavado automatizado, ya que además de contar con todos los servicios necesarios; existe acceso a lugares importantes tales como: bancos, negocios comerciales y avenidas.</a:t>
            </a:r>
          </a:p>
          <a:p>
            <a:pPr lvl="0" algn="just"/>
            <a:endParaRPr lang="es-ES" sz="1600" dirty="0" smtClean="0">
              <a:solidFill>
                <a:schemeClr val="tx1"/>
              </a:solidFill>
              <a:latin typeface="+mn-lt"/>
              <a:ea typeface="+mn-ea"/>
              <a:cs typeface="+mn-cs"/>
            </a:endParaRPr>
          </a:p>
          <a:p>
            <a:pPr lvl="0" algn="just"/>
            <a:r>
              <a:rPr lang="es-EC" sz="1600" dirty="0" smtClean="0">
                <a:solidFill>
                  <a:schemeClr val="tx1"/>
                </a:solidFill>
                <a:latin typeface="+mn-lt"/>
                <a:ea typeface="+mn-ea"/>
                <a:cs typeface="+mn-cs"/>
              </a:rPr>
              <a:t>A través del análisis de factibilidad se demostró que es posible encontrar los elementos necesarios y confiables que permite a los inversionistas tomar decisiones con grandes posibilidades de éxito. Así tenemos que la rentabilidad ofrecida por el proyecto es superior a la exigida por los inversores, lo que nos indica que es viable el establecimiento de este tipo de negocio.</a:t>
            </a:r>
            <a:endParaRPr lang="es-ES" sz="1600" dirty="0" smtClean="0">
              <a:solidFill>
                <a:schemeClr val="tx1"/>
              </a:solidFill>
              <a:latin typeface="+mn-lt"/>
              <a:ea typeface="+mn-ea"/>
              <a:cs typeface="+mn-cs"/>
            </a:endParaRPr>
          </a:p>
          <a:p>
            <a:endParaRPr lang="es-ES" dirty="0"/>
          </a:p>
        </p:txBody>
      </p:sp>
      <p:pic>
        <p:nvPicPr>
          <p:cNvPr id="4" name="3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eaLnBrk="1" hangingPunct="1"/>
            <a:r>
              <a:rPr lang="es-ES" b="1" dirty="0" smtClean="0">
                <a:solidFill>
                  <a:schemeClr val="bg1"/>
                </a:solidFill>
              </a:rPr>
              <a:t>ÍNDICE</a:t>
            </a:r>
          </a:p>
        </p:txBody>
      </p:sp>
      <p:sp>
        <p:nvSpPr>
          <p:cNvPr id="3" name="2 Marcador de contenido"/>
          <p:cNvSpPr>
            <a:spLocks noGrp="1"/>
          </p:cNvSpPr>
          <p:nvPr>
            <p:ph idx="1"/>
          </p:nvPr>
        </p:nvSpPr>
        <p:spPr>
          <a:xfrm>
            <a:off x="428625" y="1928813"/>
            <a:ext cx="8229600" cy="4525962"/>
          </a:xfrm>
        </p:spPr>
        <p:txBody>
          <a:bodyPr/>
          <a:lstStyle/>
          <a:p>
            <a:pPr marL="68580" indent="0" eaLnBrk="1" hangingPunct="1">
              <a:buFontTx/>
              <a:buNone/>
              <a:defRPr/>
            </a:pPr>
            <a:r>
              <a:rPr lang="es-EC" b="1" dirty="0" smtClean="0">
                <a:solidFill>
                  <a:schemeClr val="bg2">
                    <a:lumMod val="60000"/>
                    <a:lumOff val="40000"/>
                  </a:schemeClr>
                </a:solidFill>
              </a:rPr>
              <a:t>1. Introducción</a:t>
            </a:r>
          </a:p>
          <a:p>
            <a:pPr marL="68580" indent="0" eaLnBrk="1" hangingPunct="1">
              <a:buFontTx/>
              <a:buNone/>
              <a:defRPr/>
            </a:pPr>
            <a:r>
              <a:rPr lang="es-EC" b="1" dirty="0" smtClean="0">
                <a:solidFill>
                  <a:schemeClr val="bg2">
                    <a:lumMod val="60000"/>
                    <a:lumOff val="40000"/>
                  </a:schemeClr>
                </a:solidFill>
              </a:rPr>
              <a:t>2. Estudio de Mercado</a:t>
            </a:r>
          </a:p>
          <a:p>
            <a:pPr marL="68580" indent="0" eaLnBrk="1" hangingPunct="1">
              <a:buFontTx/>
              <a:buNone/>
              <a:defRPr/>
            </a:pPr>
            <a:r>
              <a:rPr lang="es-EC" b="1" dirty="0" smtClean="0">
                <a:solidFill>
                  <a:schemeClr val="bg2">
                    <a:lumMod val="60000"/>
                    <a:lumOff val="40000"/>
                  </a:schemeClr>
                </a:solidFill>
              </a:rPr>
              <a:t>3. Estudio Técnico</a:t>
            </a:r>
          </a:p>
          <a:p>
            <a:pPr marL="68580" indent="0" eaLnBrk="1" hangingPunct="1">
              <a:buFontTx/>
              <a:buNone/>
              <a:defRPr/>
            </a:pPr>
            <a:r>
              <a:rPr lang="es-EC" b="1" dirty="0" smtClean="0">
                <a:solidFill>
                  <a:schemeClr val="bg2">
                    <a:lumMod val="60000"/>
                    <a:lumOff val="40000"/>
                  </a:schemeClr>
                </a:solidFill>
              </a:rPr>
              <a:t>4. Estudio Organizacional</a:t>
            </a:r>
          </a:p>
          <a:p>
            <a:pPr marL="68580" indent="0" eaLnBrk="1" hangingPunct="1">
              <a:buFontTx/>
              <a:buNone/>
              <a:defRPr/>
            </a:pPr>
            <a:r>
              <a:rPr lang="es-EC" b="1" dirty="0" smtClean="0">
                <a:solidFill>
                  <a:schemeClr val="bg2">
                    <a:lumMod val="60000"/>
                    <a:lumOff val="40000"/>
                  </a:schemeClr>
                </a:solidFill>
              </a:rPr>
              <a:t>5. Estudio Financiero</a:t>
            </a:r>
          </a:p>
          <a:p>
            <a:pPr marL="68580" indent="0" eaLnBrk="1" hangingPunct="1">
              <a:buFontTx/>
              <a:buNone/>
              <a:defRPr/>
            </a:pPr>
            <a:r>
              <a:rPr lang="es-EC" b="1" dirty="0" smtClean="0">
                <a:solidFill>
                  <a:schemeClr val="bg2">
                    <a:lumMod val="60000"/>
                    <a:lumOff val="40000"/>
                  </a:schemeClr>
                </a:solidFill>
              </a:rPr>
              <a:t>6. Conclusiones</a:t>
            </a:r>
          </a:p>
          <a:p>
            <a:pPr marL="68580" indent="0" eaLnBrk="1" hangingPunct="1">
              <a:buFontTx/>
              <a:buNone/>
              <a:defRPr/>
            </a:pPr>
            <a:r>
              <a:rPr lang="es-EC" b="1" dirty="0" smtClean="0"/>
              <a:t>7. Recomendaciones</a:t>
            </a:r>
          </a:p>
          <a:p>
            <a:pPr eaLnBrk="1" hangingPunct="1">
              <a:defRPr/>
            </a:pPr>
            <a:endParaRPr lang="es-ES"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b="1" dirty="0" smtClean="0">
                <a:solidFill>
                  <a:schemeClr val="bg1"/>
                </a:solidFill>
              </a:rPr>
              <a:t>Recomendaciones</a:t>
            </a:r>
            <a:endParaRPr lang="es-ES" sz="2400" b="1" dirty="0">
              <a:solidFill>
                <a:schemeClr val="bg1"/>
              </a:solidFill>
            </a:endParaRPr>
          </a:p>
        </p:txBody>
      </p:sp>
      <p:sp>
        <p:nvSpPr>
          <p:cNvPr id="3" name="2 Marcador de contenido"/>
          <p:cNvSpPr>
            <a:spLocks noGrp="1"/>
          </p:cNvSpPr>
          <p:nvPr>
            <p:ph idx="1"/>
          </p:nvPr>
        </p:nvSpPr>
        <p:spPr>
          <a:xfrm>
            <a:off x="428596" y="2000240"/>
            <a:ext cx="8229600" cy="4525963"/>
          </a:xfrm>
        </p:spPr>
        <p:txBody>
          <a:bodyPr/>
          <a:lstStyle/>
          <a:p>
            <a:pPr algn="just"/>
            <a:r>
              <a:rPr lang="es-EC" sz="1600" dirty="0" smtClean="0">
                <a:solidFill>
                  <a:schemeClr val="tx1"/>
                </a:solidFill>
                <a:latin typeface="+mn-lt"/>
                <a:ea typeface="+mn-ea"/>
                <a:cs typeface="+mn-cs"/>
              </a:rPr>
              <a:t>Es necesario desarrollar estrategias de marketing adecuadas y de alto impacto con la finalidad de dar a conocer a los clientes sobre los beneficios  que le ofrece el servicio de lavado automatizado para vehículos y así obtener la fidelidad de los mismos a corto plazo.</a:t>
            </a:r>
            <a:endParaRPr lang="es-ES" sz="1600" b="1" dirty="0" smtClean="0">
              <a:solidFill>
                <a:schemeClr val="tx1"/>
              </a:solidFill>
              <a:latin typeface="+mn-lt"/>
              <a:ea typeface="+mn-ea"/>
              <a:cs typeface="+mn-cs"/>
            </a:endParaRPr>
          </a:p>
          <a:p>
            <a:pPr algn="just">
              <a:buNone/>
            </a:pPr>
            <a:endParaRPr lang="es-ES" sz="1600" b="1" dirty="0" smtClean="0">
              <a:solidFill>
                <a:schemeClr val="tx1"/>
              </a:solidFill>
              <a:latin typeface="+mn-lt"/>
              <a:ea typeface="+mn-ea"/>
              <a:cs typeface="+mn-cs"/>
            </a:endParaRPr>
          </a:p>
          <a:p>
            <a:pPr algn="just"/>
            <a:r>
              <a:rPr lang="es-EC" sz="1600" dirty="0" smtClean="0">
                <a:solidFill>
                  <a:schemeClr val="tx1"/>
                </a:solidFill>
                <a:latin typeface="+mn-lt"/>
                <a:ea typeface="+mn-ea"/>
                <a:cs typeface="+mn-cs"/>
              </a:rPr>
              <a:t>Buscar mecanismos de  promoción de los servicios y productos para lograr una respuesta más rápida de los clientes a utilizar los diferentes servicios  y productos de la empresa, y de esta forma aumentar la frecuencia de consumo. </a:t>
            </a:r>
            <a:endParaRPr lang="es-ES" sz="1600" b="1" dirty="0" smtClean="0">
              <a:solidFill>
                <a:schemeClr val="tx1"/>
              </a:solidFill>
              <a:latin typeface="+mn-lt"/>
              <a:ea typeface="+mn-ea"/>
              <a:cs typeface="+mn-cs"/>
            </a:endParaRPr>
          </a:p>
          <a:p>
            <a:pPr algn="just"/>
            <a:endParaRPr lang="es-ES" sz="1600" b="1" dirty="0" smtClean="0">
              <a:solidFill>
                <a:schemeClr val="tx1"/>
              </a:solidFill>
              <a:latin typeface="+mn-lt"/>
              <a:ea typeface="+mn-ea"/>
              <a:cs typeface="+mn-cs"/>
            </a:endParaRPr>
          </a:p>
          <a:p>
            <a:pPr algn="just"/>
            <a:r>
              <a:rPr lang="es-EC" sz="1600" dirty="0" smtClean="0">
                <a:solidFill>
                  <a:schemeClr val="tx1"/>
                </a:solidFill>
                <a:latin typeface="+mn-lt"/>
                <a:ea typeface="+mn-ea"/>
                <a:cs typeface="+mn-cs"/>
              </a:rPr>
              <a:t>Es importante establecer  convenios con cooperativas de taxis, a fin de que algunos vehículos en forma habitual efectúen el debido lavado y mantenimiento a sus unidades.</a:t>
            </a:r>
            <a:endParaRPr lang="es-ES" sz="1600" b="1" dirty="0" smtClean="0">
              <a:solidFill>
                <a:schemeClr val="tx1"/>
              </a:solidFill>
              <a:latin typeface="+mn-lt"/>
              <a:ea typeface="+mn-ea"/>
              <a:cs typeface="+mn-cs"/>
            </a:endParaRPr>
          </a:p>
        </p:txBody>
      </p:sp>
      <p:pic>
        <p:nvPicPr>
          <p:cNvPr id="4" name="3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b="1" dirty="0" smtClean="0">
                <a:solidFill>
                  <a:schemeClr val="bg1"/>
                </a:solidFill>
              </a:rPr>
              <a:t>Recomendaciones</a:t>
            </a:r>
            <a:endParaRPr lang="es-ES" sz="2400" b="1" dirty="0">
              <a:solidFill>
                <a:schemeClr val="bg1"/>
              </a:solidFill>
            </a:endParaRPr>
          </a:p>
        </p:txBody>
      </p:sp>
      <p:sp>
        <p:nvSpPr>
          <p:cNvPr id="3" name="2 Marcador de contenido"/>
          <p:cNvSpPr>
            <a:spLocks noGrp="1"/>
          </p:cNvSpPr>
          <p:nvPr>
            <p:ph idx="1"/>
          </p:nvPr>
        </p:nvSpPr>
        <p:spPr>
          <a:xfrm>
            <a:off x="428596" y="1928802"/>
            <a:ext cx="8229600" cy="4525963"/>
          </a:xfrm>
        </p:spPr>
        <p:txBody>
          <a:bodyPr/>
          <a:lstStyle/>
          <a:p>
            <a:pPr algn="just"/>
            <a:r>
              <a:rPr lang="es-EC" sz="1600" dirty="0" smtClean="0">
                <a:solidFill>
                  <a:schemeClr val="tx1"/>
                </a:solidFill>
                <a:latin typeface="+mn-lt"/>
                <a:ea typeface="+mn-ea"/>
                <a:cs typeface="+mn-cs"/>
              </a:rPr>
              <a:t> Brindar un servicio de calidad y una atención eficiente a los  clientes  en forma responsable y honesta, como punto de diferenciación respecto de otros competidores.</a:t>
            </a:r>
            <a:endParaRPr lang="es-ES" sz="1600" b="1" dirty="0" smtClean="0">
              <a:solidFill>
                <a:schemeClr val="tx1"/>
              </a:solidFill>
              <a:latin typeface="+mn-lt"/>
              <a:ea typeface="+mn-ea"/>
              <a:cs typeface="+mn-cs"/>
            </a:endParaRPr>
          </a:p>
          <a:p>
            <a:pPr algn="just">
              <a:buNone/>
            </a:pPr>
            <a:r>
              <a:rPr lang="es-EC" sz="1600" dirty="0" smtClean="0">
                <a:solidFill>
                  <a:schemeClr val="tx1"/>
                </a:solidFill>
                <a:latin typeface="+mn-lt"/>
                <a:ea typeface="+mn-ea"/>
                <a:cs typeface="+mn-cs"/>
              </a:rPr>
              <a:t> </a:t>
            </a:r>
            <a:endParaRPr lang="es-ES" sz="1600" b="1" dirty="0" smtClean="0">
              <a:solidFill>
                <a:schemeClr val="tx1"/>
              </a:solidFill>
              <a:latin typeface="+mn-lt"/>
              <a:ea typeface="+mn-ea"/>
              <a:cs typeface="+mn-cs"/>
            </a:endParaRPr>
          </a:p>
          <a:p>
            <a:pPr algn="just"/>
            <a:r>
              <a:rPr lang="es-EC" sz="1600" dirty="0" smtClean="0">
                <a:solidFill>
                  <a:schemeClr val="tx1"/>
                </a:solidFill>
                <a:latin typeface="+mn-lt"/>
                <a:ea typeface="+mn-ea"/>
                <a:cs typeface="+mn-cs"/>
              </a:rPr>
              <a:t>La evaluación financiera del presente proyecto empresarial refleja indicadores financieros positivos, por lo tanto se recomienda invertir y poner en marcha este tipo de empresa, ya que se visualiza una alta rentabilidad para los inversionistas.</a:t>
            </a:r>
            <a:endParaRPr lang="es-ES" sz="1600" b="1" dirty="0" smtClean="0">
              <a:solidFill>
                <a:schemeClr val="tx1"/>
              </a:solidFill>
              <a:latin typeface="+mn-lt"/>
              <a:ea typeface="+mn-ea"/>
              <a:cs typeface="+mn-cs"/>
            </a:endParaRPr>
          </a:p>
          <a:p>
            <a:pPr algn="just">
              <a:buNone/>
            </a:pPr>
            <a:r>
              <a:rPr lang="es-EC" sz="1600" dirty="0" smtClean="0">
                <a:solidFill>
                  <a:schemeClr val="tx1"/>
                </a:solidFill>
                <a:latin typeface="+mn-lt"/>
                <a:ea typeface="+mn-ea"/>
                <a:cs typeface="+mn-cs"/>
              </a:rPr>
              <a:t> </a:t>
            </a:r>
            <a:endParaRPr lang="es-ES" sz="1600" b="1" dirty="0" smtClean="0">
              <a:solidFill>
                <a:schemeClr val="tx1"/>
              </a:solidFill>
              <a:latin typeface="+mn-lt"/>
              <a:ea typeface="+mn-ea"/>
              <a:cs typeface="+mn-cs"/>
            </a:endParaRPr>
          </a:p>
          <a:p>
            <a:pPr algn="just"/>
            <a:r>
              <a:rPr lang="es-EC" sz="1600" dirty="0" smtClean="0">
                <a:solidFill>
                  <a:schemeClr val="tx1"/>
                </a:solidFill>
                <a:latin typeface="+mn-lt"/>
                <a:ea typeface="+mn-ea"/>
                <a:cs typeface="+mn-cs"/>
              </a:rPr>
              <a:t>Evaluar  la posibilidad de expansión en la medida que el proyecto lo permita dentro de la </a:t>
            </a:r>
            <a:r>
              <a:rPr lang="es-EC" sz="1600" dirty="0" smtClean="0">
                <a:solidFill>
                  <a:schemeClr val="tx1"/>
                </a:solidFill>
                <a:latin typeface="+mn-lt"/>
                <a:ea typeface="+mn-ea"/>
                <a:cs typeface="+mn-cs"/>
              </a:rPr>
              <a:t>ciudad o </a:t>
            </a:r>
            <a:r>
              <a:rPr lang="es-EC" sz="1600" dirty="0" smtClean="0">
                <a:solidFill>
                  <a:schemeClr val="tx1"/>
                </a:solidFill>
                <a:latin typeface="+mn-lt"/>
                <a:ea typeface="+mn-ea"/>
                <a:cs typeface="+mn-cs"/>
              </a:rPr>
              <a:t>en otras ciudades del país donde sea de  igual forma rentable para implementar este proyecto.</a:t>
            </a:r>
            <a:endParaRPr lang="es-ES" sz="1600" dirty="0" smtClean="0">
              <a:solidFill>
                <a:schemeClr val="tx1"/>
              </a:solidFill>
              <a:latin typeface="+mn-lt"/>
              <a:ea typeface="+mn-ea"/>
              <a:cs typeface="+mn-cs"/>
            </a:endParaRPr>
          </a:p>
        </p:txBody>
      </p:sp>
      <p:pic>
        <p:nvPicPr>
          <p:cNvPr id="4" name="3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500063" y="214313"/>
            <a:ext cx="8229600" cy="1143000"/>
          </a:xfrm>
        </p:spPr>
        <p:txBody>
          <a:bodyPr/>
          <a:lstStyle/>
          <a:p>
            <a:pPr algn="l" eaLnBrk="1" hangingPunct="1"/>
            <a:r>
              <a:rPr lang="es-ES" sz="2400" b="1" dirty="0" smtClean="0">
                <a:solidFill>
                  <a:schemeClr val="bg1"/>
                </a:solidFill>
              </a:rPr>
              <a:t>1. Introducción</a:t>
            </a:r>
          </a:p>
        </p:txBody>
      </p:sp>
      <p:sp>
        <p:nvSpPr>
          <p:cNvPr id="7171" name="2 Marcador de contenido"/>
          <p:cNvSpPr>
            <a:spLocks noGrp="1"/>
          </p:cNvSpPr>
          <p:nvPr>
            <p:ph idx="1"/>
          </p:nvPr>
        </p:nvSpPr>
        <p:spPr>
          <a:xfrm>
            <a:off x="428625" y="2214563"/>
            <a:ext cx="8229600" cy="3311525"/>
          </a:xfrm>
        </p:spPr>
        <p:txBody>
          <a:bodyPr/>
          <a:lstStyle/>
          <a:p>
            <a:pPr algn="just" eaLnBrk="1" hangingPunct="1">
              <a:buFontTx/>
              <a:buNone/>
            </a:pPr>
            <a:r>
              <a:rPr lang="es-ES" smtClean="0"/>
              <a:t>	</a:t>
            </a:r>
          </a:p>
          <a:p>
            <a:pPr algn="just" eaLnBrk="1" hangingPunct="1">
              <a:buFontTx/>
              <a:buNone/>
            </a:pPr>
            <a:r>
              <a:rPr lang="es-ES" smtClean="0"/>
              <a:t>	</a:t>
            </a:r>
            <a:r>
              <a:rPr lang="es-ES" sz="2000" smtClean="0"/>
              <a:t>El </a:t>
            </a:r>
            <a:r>
              <a:rPr lang="es-EC" sz="2000" smtClean="0"/>
              <a:t>enfoque de este proyecto será  plantear un nuevo concepto de lavado para vehículos de forma automatizada en donde una de las características más importantes es el ahorro del tiempo, comodidad, servicio al cliente y además con un manejo respetuoso del medio ambiente. </a:t>
            </a:r>
            <a:endParaRPr lang="es-ES" sz="2000" smtClean="0"/>
          </a:p>
        </p:txBody>
      </p:sp>
      <p:pic>
        <p:nvPicPr>
          <p:cNvPr id="5"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algn="l" eaLnBrk="1" hangingPunct="1"/>
            <a:r>
              <a:rPr lang="es-ES" sz="2400" b="1" dirty="0" smtClean="0">
                <a:solidFill>
                  <a:schemeClr val="bg1"/>
                </a:solidFill>
              </a:rPr>
              <a:t>1. Introducción</a:t>
            </a:r>
          </a:p>
        </p:txBody>
      </p:sp>
      <p:sp>
        <p:nvSpPr>
          <p:cNvPr id="8195" name="6 Marcador de texto"/>
          <p:cNvSpPr>
            <a:spLocks noGrp="1"/>
          </p:cNvSpPr>
          <p:nvPr>
            <p:ph type="body" idx="1"/>
          </p:nvPr>
        </p:nvSpPr>
        <p:spPr/>
        <p:txBody>
          <a:bodyPr/>
          <a:lstStyle/>
          <a:p>
            <a:pPr eaLnBrk="1" hangingPunct="1"/>
            <a:r>
              <a:rPr lang="es-ES" smtClean="0"/>
              <a:t>Objetivo General </a:t>
            </a:r>
          </a:p>
        </p:txBody>
      </p:sp>
      <p:sp>
        <p:nvSpPr>
          <p:cNvPr id="8196" name="7 Marcador de contenido"/>
          <p:cNvSpPr>
            <a:spLocks noGrp="1"/>
          </p:cNvSpPr>
          <p:nvPr>
            <p:ph sz="half" idx="2"/>
          </p:nvPr>
        </p:nvSpPr>
        <p:spPr/>
        <p:txBody>
          <a:bodyPr/>
          <a:lstStyle/>
          <a:p>
            <a:pPr algn="just" eaLnBrk="1" hangingPunct="1"/>
            <a:r>
              <a:rPr lang="es-EC" sz="1800" smtClean="0"/>
              <a:t>Implementar un negocio de lavado automatizado para propietarios de vehículos con innovación tecnológica y buen servicio buscando cubrir la demanda en el sector de la Vía a Samborondón.</a:t>
            </a:r>
            <a:endParaRPr lang="es-ES" sz="1800" b="1" smtClean="0"/>
          </a:p>
          <a:p>
            <a:pPr eaLnBrk="1" hangingPunct="1"/>
            <a:endParaRPr lang="es-ES" smtClean="0"/>
          </a:p>
        </p:txBody>
      </p:sp>
      <p:sp>
        <p:nvSpPr>
          <p:cNvPr id="8197" name="8 Marcador de texto"/>
          <p:cNvSpPr>
            <a:spLocks noGrp="1"/>
          </p:cNvSpPr>
          <p:nvPr>
            <p:ph type="body" sz="quarter" idx="3"/>
          </p:nvPr>
        </p:nvSpPr>
        <p:spPr/>
        <p:txBody>
          <a:bodyPr/>
          <a:lstStyle/>
          <a:p>
            <a:pPr eaLnBrk="1" hangingPunct="1"/>
            <a:r>
              <a:rPr lang="es-ES" smtClean="0"/>
              <a:t>Objetivos Específicos</a:t>
            </a:r>
          </a:p>
        </p:txBody>
      </p:sp>
      <p:sp>
        <p:nvSpPr>
          <p:cNvPr id="8198" name="9 Marcador de contenido"/>
          <p:cNvSpPr>
            <a:spLocks noGrp="1"/>
          </p:cNvSpPr>
          <p:nvPr>
            <p:ph sz="quarter" idx="4"/>
          </p:nvPr>
        </p:nvSpPr>
        <p:spPr/>
        <p:txBody>
          <a:bodyPr/>
          <a:lstStyle/>
          <a:p>
            <a:pPr algn="just" eaLnBrk="1" hangingPunct="1"/>
            <a:r>
              <a:rPr lang="es-ES" sz="1600" dirty="0" smtClean="0"/>
              <a:t>Establecer el negocio en la mente de los consumidores como la opción numero uno en lavado de vehículos.</a:t>
            </a:r>
            <a:endParaRPr lang="es-ES" sz="1600" b="1" dirty="0" smtClean="0"/>
          </a:p>
          <a:p>
            <a:pPr algn="just" eaLnBrk="1" hangingPunct="1"/>
            <a:r>
              <a:rPr lang="es-ES" sz="1600" dirty="0" smtClean="0"/>
              <a:t>Garantizar un servicio óptimo de lavado a un precio justo y el menor tiempo posible</a:t>
            </a:r>
            <a:endParaRPr lang="es-ES" sz="1600" b="1" dirty="0" smtClean="0"/>
          </a:p>
          <a:p>
            <a:pPr algn="just" eaLnBrk="1" hangingPunct="1"/>
            <a:r>
              <a:rPr lang="es-ES" sz="1600" dirty="0" smtClean="0"/>
              <a:t>Implementar estrategias de publicidad más atractivas que las que la competencia actualmente tiene.</a:t>
            </a:r>
            <a:endParaRPr lang="es-ES" sz="1600" b="1" dirty="0" smtClean="0"/>
          </a:p>
          <a:p>
            <a:pPr algn="just" eaLnBrk="1" hangingPunct="1"/>
            <a:r>
              <a:rPr lang="es-ES" sz="1600" dirty="0" smtClean="0"/>
              <a:t>Determinar la ubicación óptima del negocio.</a:t>
            </a:r>
            <a:endParaRPr lang="es-ES" sz="1600" b="1" dirty="0" smtClean="0"/>
          </a:p>
          <a:p>
            <a:pPr algn="just" eaLnBrk="1" hangingPunct="1"/>
            <a:r>
              <a:rPr lang="es-ES" sz="1600" dirty="0" smtClean="0"/>
              <a:t>Analizar la factibilidad del establecimiento de un negocio de lavado automatizado para vehículos.</a:t>
            </a:r>
          </a:p>
          <a:p>
            <a:pPr eaLnBrk="1" hangingPunct="1"/>
            <a:endParaRPr lang="es-ES" dirty="0" smtClean="0"/>
          </a:p>
        </p:txBody>
      </p:sp>
      <p:pic>
        <p:nvPicPr>
          <p:cNvPr id="8199"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6 Título"/>
          <p:cNvSpPr>
            <a:spLocks noGrp="1"/>
          </p:cNvSpPr>
          <p:nvPr>
            <p:ph type="title"/>
          </p:nvPr>
        </p:nvSpPr>
        <p:spPr/>
        <p:txBody>
          <a:bodyPr/>
          <a:lstStyle/>
          <a:p>
            <a:pPr algn="l" eaLnBrk="1" hangingPunct="1"/>
            <a:r>
              <a:rPr lang="es-ES" sz="2400" b="1" dirty="0" smtClean="0">
                <a:solidFill>
                  <a:schemeClr val="bg1"/>
                </a:solidFill>
              </a:rPr>
              <a:t>1. Introducción</a:t>
            </a:r>
            <a:endParaRPr lang="es-ES" sz="2400" dirty="0" smtClean="0"/>
          </a:p>
        </p:txBody>
      </p:sp>
      <p:sp>
        <p:nvSpPr>
          <p:cNvPr id="9219" name="7 Marcador de contenido"/>
          <p:cNvSpPr>
            <a:spLocks noGrp="1"/>
          </p:cNvSpPr>
          <p:nvPr>
            <p:ph idx="1"/>
          </p:nvPr>
        </p:nvSpPr>
        <p:spPr>
          <a:xfrm>
            <a:off x="428625" y="1785938"/>
            <a:ext cx="4929188" cy="4525962"/>
          </a:xfrm>
        </p:spPr>
        <p:txBody>
          <a:bodyPr/>
          <a:lstStyle/>
          <a:p>
            <a:pPr eaLnBrk="1" hangingPunct="1">
              <a:buFontTx/>
              <a:buNone/>
            </a:pPr>
            <a:r>
              <a:rPr lang="es-ES" dirty="0" smtClean="0"/>
              <a:t>	</a:t>
            </a:r>
            <a:r>
              <a:rPr lang="es-ES" sz="2400" b="1" dirty="0" smtClean="0"/>
              <a:t>Definición del servicio</a:t>
            </a:r>
          </a:p>
          <a:p>
            <a:pPr algn="just" eaLnBrk="1" hangingPunct="1">
              <a:buFontTx/>
              <a:buNone/>
            </a:pPr>
            <a:r>
              <a:rPr lang="es-EC" b="1" dirty="0" smtClean="0"/>
              <a:t>	</a:t>
            </a:r>
            <a:r>
              <a:rPr lang="es-EC" sz="2000" dirty="0" smtClean="0"/>
              <a:t>La empresa de lavado automatizado para vehículos, brindará  limpieza y mantenimiento eficiente en materia de lavado exterior para propietarios de vehículos en el sector vía a Samborondón, el cual  estará respaldado por: tecnología, mano de obra calificada  y acorde a las exigencias para lavado de vehículos</a:t>
            </a:r>
          </a:p>
          <a:p>
            <a:pPr algn="just" eaLnBrk="1" hangingPunct="1">
              <a:buFontTx/>
              <a:buNone/>
            </a:pPr>
            <a:r>
              <a:rPr lang="es-EC" sz="2000" dirty="0" smtClean="0"/>
              <a:t>	 </a:t>
            </a:r>
            <a:endParaRPr lang="es-ES" sz="2000" dirty="0" smtClean="0"/>
          </a:p>
        </p:txBody>
      </p:sp>
      <p:pic>
        <p:nvPicPr>
          <p:cNvPr id="9221" name="11 Imagen"/>
          <p:cNvPicPr>
            <a:picLocks noChangeAspect="1" noChangeArrowheads="1"/>
          </p:cNvPicPr>
          <p:nvPr/>
        </p:nvPicPr>
        <p:blipFill>
          <a:blip r:embed="rId2"/>
          <a:srcRect/>
          <a:stretch>
            <a:fillRect/>
          </a:stretch>
        </p:blipFill>
        <p:spPr bwMode="auto">
          <a:xfrm>
            <a:off x="5643563" y="2643188"/>
            <a:ext cx="2962275" cy="2571750"/>
          </a:xfrm>
          <a:prstGeom prst="rect">
            <a:avLst/>
          </a:prstGeom>
          <a:noFill/>
          <a:ln w="9525">
            <a:noFill/>
            <a:miter lim="800000"/>
            <a:headEnd/>
            <a:tailEnd/>
          </a:ln>
        </p:spPr>
      </p:pic>
      <p:pic>
        <p:nvPicPr>
          <p:cNvPr id="6" name="4 Imagen"/>
          <p:cNvPicPr>
            <a:picLocks noChangeAspect="1" noChangeArrowheads="1"/>
          </p:cNvPicPr>
          <p:nvPr/>
        </p:nvPicPr>
        <p:blipFill>
          <a:blip r:embed="rId3"/>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pPr eaLnBrk="1" hangingPunct="1"/>
            <a:r>
              <a:rPr lang="es-ES" b="1" smtClean="0">
                <a:solidFill>
                  <a:schemeClr val="bg1"/>
                </a:solidFill>
              </a:rPr>
              <a:t>ÍNDICE</a:t>
            </a:r>
          </a:p>
        </p:txBody>
      </p:sp>
      <p:sp>
        <p:nvSpPr>
          <p:cNvPr id="3" name="2 Marcador de contenido"/>
          <p:cNvSpPr>
            <a:spLocks noGrp="1"/>
          </p:cNvSpPr>
          <p:nvPr>
            <p:ph idx="1"/>
          </p:nvPr>
        </p:nvSpPr>
        <p:spPr>
          <a:xfrm>
            <a:off x="428625" y="1928813"/>
            <a:ext cx="8229600" cy="4525962"/>
          </a:xfrm>
        </p:spPr>
        <p:txBody>
          <a:bodyPr/>
          <a:lstStyle/>
          <a:p>
            <a:pPr marL="68580" indent="0" eaLnBrk="1" hangingPunct="1">
              <a:buFontTx/>
              <a:buNone/>
              <a:defRPr/>
            </a:pPr>
            <a:r>
              <a:rPr lang="es-EC" b="1" dirty="0" smtClean="0">
                <a:solidFill>
                  <a:schemeClr val="bg2">
                    <a:lumMod val="60000"/>
                    <a:lumOff val="40000"/>
                  </a:schemeClr>
                </a:solidFill>
              </a:rPr>
              <a:t>1. Introducción</a:t>
            </a:r>
          </a:p>
          <a:p>
            <a:pPr marL="68580" indent="0" eaLnBrk="1" hangingPunct="1">
              <a:buFontTx/>
              <a:buNone/>
              <a:defRPr/>
            </a:pPr>
            <a:r>
              <a:rPr lang="es-EC" b="1" dirty="0" smtClean="0"/>
              <a:t>2. Estudio de Mercado</a:t>
            </a:r>
          </a:p>
          <a:p>
            <a:pPr marL="68580" indent="0" eaLnBrk="1" hangingPunct="1">
              <a:buFontTx/>
              <a:buNone/>
              <a:defRPr/>
            </a:pPr>
            <a:r>
              <a:rPr lang="es-EC" b="1" dirty="0" smtClean="0">
                <a:solidFill>
                  <a:schemeClr val="bg2">
                    <a:lumMod val="60000"/>
                    <a:lumOff val="40000"/>
                  </a:schemeClr>
                </a:solidFill>
              </a:rPr>
              <a:t>3. Estudio Técnico</a:t>
            </a:r>
          </a:p>
          <a:p>
            <a:pPr marL="68580" indent="0" eaLnBrk="1" hangingPunct="1">
              <a:buFontTx/>
              <a:buNone/>
              <a:defRPr/>
            </a:pPr>
            <a:r>
              <a:rPr lang="es-EC" b="1" dirty="0" smtClean="0">
                <a:solidFill>
                  <a:schemeClr val="bg2">
                    <a:lumMod val="60000"/>
                    <a:lumOff val="40000"/>
                  </a:schemeClr>
                </a:solidFill>
              </a:rPr>
              <a:t>4. Estudio Organizacional</a:t>
            </a:r>
          </a:p>
          <a:p>
            <a:pPr marL="68580" indent="0" eaLnBrk="1" hangingPunct="1">
              <a:buFontTx/>
              <a:buNone/>
              <a:defRPr/>
            </a:pPr>
            <a:r>
              <a:rPr lang="es-EC" b="1" dirty="0" smtClean="0">
                <a:solidFill>
                  <a:schemeClr val="bg2">
                    <a:lumMod val="60000"/>
                    <a:lumOff val="40000"/>
                  </a:schemeClr>
                </a:solidFill>
              </a:rPr>
              <a:t>5. Estudio Financiero</a:t>
            </a:r>
          </a:p>
          <a:p>
            <a:pPr marL="68580" indent="0" eaLnBrk="1" hangingPunct="1">
              <a:buFontTx/>
              <a:buNone/>
              <a:defRPr/>
            </a:pPr>
            <a:r>
              <a:rPr lang="es-EC" b="1" dirty="0" smtClean="0">
                <a:solidFill>
                  <a:schemeClr val="bg2">
                    <a:lumMod val="60000"/>
                    <a:lumOff val="40000"/>
                  </a:schemeClr>
                </a:solidFill>
              </a:rPr>
              <a:t>6. Conclusiones</a:t>
            </a:r>
          </a:p>
          <a:p>
            <a:pPr marL="68580" indent="0" eaLnBrk="1" hangingPunct="1">
              <a:buFontTx/>
              <a:buNone/>
              <a:defRPr/>
            </a:pPr>
            <a:r>
              <a:rPr lang="es-EC" b="1" dirty="0" smtClean="0">
                <a:solidFill>
                  <a:schemeClr val="bg2">
                    <a:lumMod val="60000"/>
                    <a:lumOff val="40000"/>
                  </a:schemeClr>
                </a:solidFill>
              </a:rPr>
              <a:t>7. Recomendaciones</a:t>
            </a:r>
          </a:p>
          <a:p>
            <a:pPr eaLnBrk="1" hangingPunct="1">
              <a:defRPr/>
            </a:pPr>
            <a:endParaRPr lang="es-ES" dirty="0" smtClean="0"/>
          </a:p>
        </p:txBody>
      </p:sp>
      <p:pic>
        <p:nvPicPr>
          <p:cNvPr id="4" name="4 Imagen"/>
          <p:cNvPicPr>
            <a:picLocks noChangeAspect="1" noChangeArrowheads="1"/>
          </p:cNvPicPr>
          <p:nvPr/>
        </p:nvPicPr>
        <p:blipFill>
          <a:blip r:embed="rId2"/>
          <a:srcRect/>
          <a:stretch>
            <a:fillRect/>
          </a:stretch>
        </p:blipFill>
        <p:spPr bwMode="auto">
          <a:xfrm>
            <a:off x="7429500" y="6572272"/>
            <a:ext cx="1714500" cy="285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6151</TotalTime>
  <Words>1519</Words>
  <Application>Microsoft Office PowerPoint</Application>
  <PresentationFormat>Presentación en pantalla (4:3)</PresentationFormat>
  <Paragraphs>308</Paragraphs>
  <Slides>53</Slides>
  <Notes>0</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53</vt:i4>
      </vt:variant>
    </vt:vector>
  </HeadingPairs>
  <TitlesOfParts>
    <vt:vector size="54" baseType="lpstr">
      <vt:lpstr>Diseño predeterminado</vt:lpstr>
      <vt:lpstr>Diapositiva 1</vt:lpstr>
      <vt:lpstr>TEMA</vt:lpstr>
      <vt:lpstr>Diapositiva 3</vt:lpstr>
      <vt:lpstr>ÍNDICE</vt:lpstr>
      <vt:lpstr>ÍNDICE</vt:lpstr>
      <vt:lpstr>1. Introducción</vt:lpstr>
      <vt:lpstr>1. Introducción</vt:lpstr>
      <vt:lpstr>1. Introducción</vt:lpstr>
      <vt:lpstr>ÍNDICE</vt:lpstr>
      <vt:lpstr>2. Estudio de Mercado</vt:lpstr>
      <vt:lpstr>2. Estudio de Mercado: FODA </vt:lpstr>
      <vt:lpstr>2. Estudio de Mercado: FODA</vt:lpstr>
      <vt:lpstr>2. Estudio de Mercado</vt:lpstr>
      <vt:lpstr>2. Estudio de Mercado</vt:lpstr>
      <vt:lpstr>2. Estudio de Mercado: Promoción y comunicación</vt:lpstr>
      <vt:lpstr>2. Estudio de Mercado: Investigación de Mercado</vt:lpstr>
      <vt:lpstr>2. Estudio de Mercado: Investigación de Mercado</vt:lpstr>
      <vt:lpstr>2. Estudio de Mercado: Investigación de Mercado</vt:lpstr>
      <vt:lpstr>2. Estudio de Mercado: Investigación de Mercado</vt:lpstr>
      <vt:lpstr>2. Estudio de Mercado: Investigación de Mercado</vt:lpstr>
      <vt:lpstr>2. Estudio de Mercado: Investigación de Mercado</vt:lpstr>
      <vt:lpstr>ÍNDICE</vt:lpstr>
      <vt:lpstr>3. Estudio Técnico: Obras Físicas </vt:lpstr>
      <vt:lpstr>3. Estudio Técnico: Determinación del tamaño de la empresa</vt:lpstr>
      <vt:lpstr>3. Estudio Técnico: Método cualitativos por puntos</vt:lpstr>
      <vt:lpstr>3. Estudio Técnico: Localización</vt:lpstr>
      <vt:lpstr>3. Estudio Técnico: Maquinaria</vt:lpstr>
      <vt:lpstr>3. Estudio Técnico: Proceso de lavado automatizado</vt:lpstr>
      <vt:lpstr>3. Estudio Técnico: Disponibilidad de insumos </vt:lpstr>
      <vt:lpstr>ÍNDICE</vt:lpstr>
      <vt:lpstr>4. Estudio Organizacional: Organigrama</vt:lpstr>
      <vt:lpstr>4. Estudio Organizacional: Organigrama</vt:lpstr>
      <vt:lpstr>ÍNDICE</vt:lpstr>
      <vt:lpstr>5. Estudio Financiero: Inversión requerida</vt:lpstr>
      <vt:lpstr>5. Estudio Financiero: Capital de Trabajo</vt:lpstr>
      <vt:lpstr>5. Estudio Financiero: Estructura de financiamiento</vt:lpstr>
      <vt:lpstr>5. Estudio Financiero: Amortización de la deuda</vt:lpstr>
      <vt:lpstr>5. Estudio Financiero: Proyección de ingresos</vt:lpstr>
      <vt:lpstr>5. Estudio Financiero: Materia Prima y Costos Variables</vt:lpstr>
      <vt:lpstr>5. Estudio Financiero: Costos Fijos</vt:lpstr>
      <vt:lpstr>5. Estudio Financiero: Punto de equilibrio</vt:lpstr>
      <vt:lpstr>5. Estudio Financiero: Flujo de caja</vt:lpstr>
      <vt:lpstr>5. Estudio Financiero: Indicadores Financieros</vt:lpstr>
      <vt:lpstr>5. Estudio Financiero: Indicadores Financieros</vt:lpstr>
      <vt:lpstr>5. Estudio Financiero</vt:lpstr>
      <vt:lpstr>5. Estudio Financiero: Análisis de Sensibilidad</vt:lpstr>
      <vt:lpstr>5. Estudio Financiero: Análisis de Sensibilidad</vt:lpstr>
      <vt:lpstr>ÍNDICE</vt:lpstr>
      <vt:lpstr>Conclusiones</vt:lpstr>
      <vt:lpstr>Conclusiones</vt:lpstr>
      <vt:lpstr>ÍNDICE</vt:lpstr>
      <vt:lpstr>Recomendaciones</vt:lpstr>
      <vt:lpstr>Recomendaciones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HP</cp:lastModifiedBy>
  <cp:revision>858</cp:revision>
  <dcterms:created xsi:type="dcterms:W3CDTF">2010-05-23T14:28:12Z</dcterms:created>
  <dcterms:modified xsi:type="dcterms:W3CDTF">2012-04-19T13:28:13Z</dcterms:modified>
</cp:coreProperties>
</file>