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27"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65" r:id="rId20"/>
    <p:sldId id="284" r:id="rId21"/>
    <p:sldId id="305" r:id="rId22"/>
    <p:sldId id="307" r:id="rId23"/>
    <p:sldId id="287" r:id="rId24"/>
    <p:sldId id="308" r:id="rId25"/>
    <p:sldId id="311" r:id="rId26"/>
    <p:sldId id="313" r:id="rId27"/>
    <p:sldId id="312" r:id="rId28"/>
    <p:sldId id="314" r:id="rId29"/>
    <p:sldId id="316" r:id="rId30"/>
    <p:sldId id="294" r:id="rId31"/>
    <p:sldId id="317" r:id="rId32"/>
    <p:sldId id="318" r:id="rId33"/>
    <p:sldId id="319" r:id="rId34"/>
    <p:sldId id="320" r:id="rId35"/>
    <p:sldId id="322" r:id="rId36"/>
    <p:sldId id="323" r:id="rId37"/>
    <p:sldId id="324" r:id="rId38"/>
    <p:sldId id="325" r:id="rId39"/>
    <p:sldId id="326" r:id="rId40"/>
    <p:sldId id="257" r:id="rId41"/>
    <p:sldId id="258" r:id="rId42"/>
    <p:sldId id="259" r:id="rId43"/>
    <p:sldId id="260" r:id="rId44"/>
    <p:sldId id="261" r:id="rId45"/>
    <p:sldId id="262" r:id="rId46"/>
    <p:sldId id="263" r:id="rId47"/>
    <p:sldId id="264" r:id="rId4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25198"/>
    <a:srgbClr val="000099"/>
    <a:srgbClr val="1C1C1C"/>
    <a:srgbClr val="3366FF"/>
    <a:srgbClr val="004C00"/>
    <a:srgbClr val="482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1" autoAdjust="0"/>
    <p:restoredTop sz="94652" autoAdjust="0"/>
  </p:normalViewPr>
  <p:slideViewPr>
    <p:cSldViewPr>
      <p:cViewPr>
        <p:scale>
          <a:sx n="60" d="100"/>
          <a:sy n="60" d="100"/>
        </p:scale>
        <p:origin x="-1200" y="-10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C13E32A-CBE8-43FF-BC16-BC8C2B121C6E}" type="datetimeFigureOut">
              <a:rPr lang="es-ES"/>
              <a:pPr>
                <a:defRPr/>
              </a:pPr>
              <a:t>08/04/2012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CE2D1F8-5BDB-43DD-80FB-AFC08B1C80A4}" type="slidenum">
              <a:rPr lang="es-ES"/>
              <a:pPr>
                <a:defRPr/>
              </a:pPr>
              <a:t>‹Nº›</a:t>
            </a:fld>
            <a:endParaRPr lang="es-ES"/>
          </a:p>
        </p:txBody>
      </p:sp>
    </p:spTree>
    <p:extLst>
      <p:ext uri="{BB962C8B-B14F-4D97-AF65-F5344CB8AC3E}">
        <p14:creationId xmlns:p14="http://schemas.microsoft.com/office/powerpoint/2010/main" val="3147631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8C8DA5-ABB9-46A1-BEC4-B5D60EE3F09E}" type="slidenum">
              <a:rPr lang="es-ES" smtClean="0"/>
              <a:pPr eaLnBrk="1" hangingPunct="1"/>
              <a:t>1</a:t>
            </a:fld>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042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311E6FF-1317-43B9-89F2-2A74DEBB4930}" type="slidenum">
              <a:rPr lang="es-ES" smtClean="0"/>
              <a:pPr eaLnBrk="1" hangingPunct="1"/>
              <a:t>10</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14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270CB3-B54A-472D-8583-1DBA96E7AD4C}" type="slidenum">
              <a:rPr lang="es-ES" smtClean="0"/>
              <a:pPr eaLnBrk="1" hangingPunct="1"/>
              <a:t>11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24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8BC3B4B-CE1C-4093-AC5B-37391FAF4B0B}" type="slidenum">
              <a:rPr lang="es-ES" smtClean="0"/>
              <a:pPr eaLnBrk="1" hangingPunct="1"/>
              <a:t>12</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34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58867A-F7AE-41E9-B911-2838EC67DF26}" type="slidenum">
              <a:rPr lang="es-ES" smtClean="0"/>
              <a:pPr eaLnBrk="1" hangingPunct="1"/>
              <a:t>13</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45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794C03A-D78D-4B01-B2B4-008EF5F5F089}" type="slidenum">
              <a:rPr lang="es-ES" smtClean="0"/>
              <a:pPr eaLnBrk="1" hangingPunct="1"/>
              <a:t>14</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554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F11F408-8656-4E3C-BAFC-9000A5BFEB04}" type="slidenum">
              <a:rPr lang="es-ES" smtClean="0"/>
              <a:pPr eaLnBrk="1" hangingPunct="1"/>
              <a:t>15</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65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6D99084-7E57-4EAB-9F7D-906F3B4E20A7}" type="slidenum">
              <a:rPr lang="es-ES" smtClean="0"/>
              <a:pPr eaLnBrk="1" hangingPunct="1"/>
              <a:t>16</a:t>
            </a:fld>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75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9766B88-8B71-45EB-B15F-1769C1C571D5}" type="slidenum">
              <a:rPr lang="es-ES" smtClean="0"/>
              <a:pPr eaLnBrk="1" hangingPunct="1"/>
              <a:t>17</a:t>
            </a:fld>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7A63E0-CA47-49D4-8CDD-0D86A4C3A531}" type="slidenum">
              <a:rPr lang="es-ES" smtClean="0"/>
              <a:pPr eaLnBrk="1" hangingPunct="1"/>
              <a:t>18</a:t>
            </a:fld>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6963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F6A6492-CD43-487B-AC0A-41B2E24E8C0F}" type="slidenum">
              <a:rPr lang="es-ES" smtClean="0"/>
              <a:pPr eaLnBrk="1" hangingPunct="1"/>
              <a:t>19</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522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0FB1CA0-D492-4BE6-B329-0F7D865F80C3}" type="slidenum">
              <a:rPr lang="es-ES" smtClean="0"/>
              <a:pPr eaLnBrk="1" hangingPunct="1"/>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706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A3C60D9-E17B-473C-9DDC-B871788595EA}" type="slidenum">
              <a:rPr lang="es-ES" smtClean="0"/>
              <a:pPr eaLnBrk="1" hangingPunct="1"/>
              <a:t>20</a:t>
            </a:fld>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716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CFFCA4E-966F-4366-A264-05E6F886EC58}" type="slidenum">
              <a:rPr lang="es-ES" smtClean="0"/>
              <a:pPr eaLnBrk="1" hangingPunct="1"/>
              <a:t>21</a:t>
            </a:fld>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727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274CC2E-FFE1-4FC9-A472-083E56B2D2F4}" type="slidenum">
              <a:rPr lang="es-ES" smtClean="0"/>
              <a:pPr eaLnBrk="1" hangingPunct="1"/>
              <a:t>22</a:t>
            </a:fld>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737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3593253-915D-49E2-A853-FD3BA63B577A}" type="slidenum">
              <a:rPr lang="es-ES" smtClean="0"/>
              <a:pPr eaLnBrk="1" hangingPunct="1"/>
              <a:t>23</a:t>
            </a:fld>
            <a:endParaRPr lang="es-E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747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E0E5CC-5B82-435E-888B-7D0E9B133980}" type="slidenum">
              <a:rPr lang="es-ES" smtClean="0"/>
              <a:pPr eaLnBrk="1" hangingPunct="1"/>
              <a:t>24</a:t>
            </a:fld>
            <a:endParaRPr lang="es-E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757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54C966-C5E1-4604-A219-CCE446AD3A60}" type="slidenum">
              <a:rPr lang="es-ES" smtClean="0"/>
              <a:pPr eaLnBrk="1" hangingPunct="1"/>
              <a:t>25</a:t>
            </a:fld>
            <a:endParaRPr lang="es-E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768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22F5A1C-31E2-4166-8149-16BD80E0AC56}" type="slidenum">
              <a:rPr lang="es-ES" smtClean="0"/>
              <a:pPr eaLnBrk="1" hangingPunct="1"/>
              <a:t>26</a:t>
            </a:fld>
            <a:endParaRPr lang="es-E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778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62FA07A-A2FB-4BFE-9A60-0B39A6FA50F0}" type="slidenum">
              <a:rPr lang="es-ES" smtClean="0"/>
              <a:pPr eaLnBrk="1" hangingPunct="1"/>
              <a:t>27</a:t>
            </a:fld>
            <a:endParaRPr lang="es-E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788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AF56185-2620-41AE-B226-772EFEDB22AF}" type="slidenum">
              <a:rPr lang="es-ES" smtClean="0"/>
              <a:pPr eaLnBrk="1" hangingPunct="1"/>
              <a:t>28</a:t>
            </a:fld>
            <a:endParaRPr lang="es-E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7987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2E15A5E-6FFE-44FA-92D5-BB20E91494F9}" type="slidenum">
              <a:rPr lang="es-ES" smtClean="0"/>
              <a:pPr eaLnBrk="1" hangingPunct="1"/>
              <a:t>29</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FADE93-AA3E-4AB6-B9A2-D45047CE5592}" type="slidenum">
              <a:rPr lang="es-ES" smtClean="0"/>
              <a:pPr eaLnBrk="1" hangingPunct="1"/>
              <a:t>3</a:t>
            </a:fld>
            <a:endParaRPr lang="es-E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809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632627-A5FD-4603-881C-C6B413078D4C}" type="slidenum">
              <a:rPr lang="es-ES" smtClean="0"/>
              <a:pPr eaLnBrk="1" hangingPunct="1"/>
              <a:t>30</a:t>
            </a:fld>
            <a:endParaRPr lang="es-E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819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18EB668-F6C6-4576-BEA6-5E643241DE57}" type="slidenum">
              <a:rPr lang="es-ES" smtClean="0"/>
              <a:pPr eaLnBrk="1" hangingPunct="1"/>
              <a:t>31</a:t>
            </a:fld>
            <a:endParaRPr lang="es-E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8294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014306-A3B3-4B32-9E66-AB07D8398F12}" type="slidenum">
              <a:rPr lang="es-ES" smtClean="0"/>
              <a:pPr eaLnBrk="1" hangingPunct="1"/>
              <a:t>32</a:t>
            </a:fld>
            <a:endParaRPr lang="es-E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839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AA38A23-0892-4A19-A745-882EF54D8433}" type="slidenum">
              <a:rPr lang="es-ES" smtClean="0"/>
              <a:pPr eaLnBrk="1" hangingPunct="1"/>
              <a:t>33</a:t>
            </a:fld>
            <a:endParaRPr lang="es-E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849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F3833C0-61E5-418D-88BA-15EDDFD8AA40}" type="slidenum">
              <a:rPr lang="es-ES" smtClean="0"/>
              <a:pPr eaLnBrk="1" hangingPunct="1"/>
              <a:t>34</a:t>
            </a:fld>
            <a:endParaRPr lang="es-E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8602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7BDAD19-D200-4C0B-8048-865C4DE9DE51}" type="slidenum">
              <a:rPr lang="es-ES" smtClean="0"/>
              <a:pPr eaLnBrk="1" hangingPunct="1"/>
              <a:t>35</a:t>
            </a:fld>
            <a:endParaRPr lang="es-E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870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1BCA07D-BA0D-41E6-9C90-47AC1BBF3304}" type="slidenum">
              <a:rPr lang="es-ES" smtClean="0"/>
              <a:pPr eaLnBrk="1" hangingPunct="1"/>
              <a:t>36</a:t>
            </a:fld>
            <a:endParaRPr lang="es-E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880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CB3E0D-598F-4144-B961-A5B80512267C}" type="slidenum">
              <a:rPr lang="es-ES" smtClean="0"/>
              <a:pPr eaLnBrk="1" hangingPunct="1"/>
              <a:t>37</a:t>
            </a:fld>
            <a:endParaRPr lang="es-E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890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48181B3-4CB1-441A-B404-B9B39F68EA96}" type="slidenum">
              <a:rPr lang="es-ES" smtClean="0"/>
              <a:pPr eaLnBrk="1" hangingPunct="1"/>
              <a:t>38</a:t>
            </a:fld>
            <a:endParaRPr lang="es-E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C" smtClean="0"/>
          </a:p>
        </p:txBody>
      </p:sp>
      <p:sp>
        <p:nvSpPr>
          <p:cNvPr id="901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8A7F24-A882-46BB-B569-576A0F7E1BBF}" type="slidenum">
              <a:rPr lang="es-ES" smtClean="0"/>
              <a:pPr eaLnBrk="1" hangingPunct="1"/>
              <a:t>39</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5427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B78F6B7-F51A-45FB-A6C1-30787E1643B8}" type="slidenum">
              <a:rPr lang="es-ES" smtClean="0"/>
              <a:pPr eaLnBrk="1" hangingPunct="1"/>
              <a:t>4</a:t>
            </a:fld>
            <a:endParaRPr lang="es-E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9114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D9D399A-259B-436C-83B5-C4E7BD824D22}" type="slidenum">
              <a:rPr lang="es-ES" smtClean="0"/>
              <a:pPr eaLnBrk="1" hangingPunct="1"/>
              <a:t>40</a:t>
            </a:fld>
            <a:endParaRPr lang="es-E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921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59786F5-CB87-44D6-BE70-9FC818EC4F1D}" type="slidenum">
              <a:rPr lang="es-ES" smtClean="0"/>
              <a:pPr eaLnBrk="1" hangingPunct="1"/>
              <a:t>41</a:t>
            </a:fld>
            <a:endParaRPr lang="es-E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931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B0F0C79-C2F3-43CD-99D3-B02C4D540036}" type="slidenum">
              <a:rPr lang="es-ES" smtClean="0"/>
              <a:pPr eaLnBrk="1" hangingPunct="1"/>
              <a:t>42</a:t>
            </a:fld>
            <a:endParaRPr lang="es-E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942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91F233D-7EB0-41A7-AC9F-0BE590278F53}" type="slidenum">
              <a:rPr lang="es-ES" smtClean="0"/>
              <a:pPr eaLnBrk="1" hangingPunct="1"/>
              <a:t>43</a:t>
            </a:fld>
            <a:endParaRPr lang="es-E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9523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FF5AB6-C329-49C2-BA51-AD445EC80B6D}" type="slidenum">
              <a:rPr lang="es-ES" smtClean="0"/>
              <a:pPr eaLnBrk="1" hangingPunct="1"/>
              <a:t>44</a:t>
            </a:fld>
            <a:endParaRPr lang="es-E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962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97FF538-3A1D-4912-9409-222E0C7904C6}" type="slidenum">
              <a:rPr lang="es-ES" smtClean="0"/>
              <a:pPr eaLnBrk="1" hangingPunct="1"/>
              <a:t>45</a:t>
            </a:fld>
            <a:endParaRPr lang="es-E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972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1AF59F7-095D-4E85-89B8-67994F194213}" type="slidenum">
              <a:rPr lang="es-ES" smtClean="0"/>
              <a:pPr eaLnBrk="1" hangingPunct="1"/>
              <a:t>46</a:t>
            </a:fld>
            <a:endParaRPr lang="es-E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smtClean="0"/>
          </a:p>
        </p:txBody>
      </p:sp>
      <p:sp>
        <p:nvSpPr>
          <p:cNvPr id="983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AF6AAAF-7C4B-4B25-8D81-2CE39CB660C9}" type="slidenum">
              <a:rPr lang="es-ES" smtClean="0"/>
              <a:pPr eaLnBrk="1" hangingPunct="1"/>
              <a:t>47</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553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794064-A410-4EB5-83DE-054360708DB9}" type="slidenum">
              <a:rPr lang="es-ES" smtClean="0"/>
              <a:pPr eaLnBrk="1" hangingPunct="1"/>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563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493C6D8-BA6B-441C-B270-2F2E1F5CE57D}" type="slidenum">
              <a:rPr lang="es-ES" smtClean="0"/>
              <a:pPr eaLnBrk="1" hangingPunct="1"/>
              <a:t>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5734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06B5551-5A54-4CAC-B669-902D41BE11F0}" type="slidenum">
              <a:rPr lang="es-ES" smtClean="0"/>
              <a:pPr eaLnBrk="1" hangingPunct="1"/>
              <a:t>7</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583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00EEF92-E62E-4B8A-9033-8AA90A3C3D47}" type="slidenum">
              <a:rPr lang="es-ES" smtClean="0"/>
              <a:pPr eaLnBrk="1" hangingPunct="1"/>
              <a:t>8</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C" smtClean="0"/>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7D4AA00-74F2-45CF-94F8-67576F28EE93}" type="slidenum">
              <a:rPr lang="es-ES" smtClean="0"/>
              <a:pPr eaLnBrk="1" hangingPunct="1"/>
              <a:t>9</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1A51E0A-1446-4BA4-9B4A-4E65E8033D49}" type="slidenum">
              <a:rPr lang="es-ES"/>
              <a:pPr>
                <a:defRPr/>
              </a:pPr>
              <a:t>‹Nº›</a:t>
            </a:fld>
            <a:endParaRPr lang="es-ES"/>
          </a:p>
        </p:txBody>
      </p:sp>
    </p:spTree>
    <p:extLst>
      <p:ext uri="{BB962C8B-B14F-4D97-AF65-F5344CB8AC3E}">
        <p14:creationId xmlns:p14="http://schemas.microsoft.com/office/powerpoint/2010/main" val="161208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12A1F55-390F-4E2B-98A8-9ECDF0183F61}" type="slidenum">
              <a:rPr lang="es-ES"/>
              <a:pPr>
                <a:defRPr/>
              </a:pPr>
              <a:t>‹Nº›</a:t>
            </a:fld>
            <a:endParaRPr lang="es-ES"/>
          </a:p>
        </p:txBody>
      </p:sp>
    </p:spTree>
    <p:extLst>
      <p:ext uri="{BB962C8B-B14F-4D97-AF65-F5344CB8AC3E}">
        <p14:creationId xmlns:p14="http://schemas.microsoft.com/office/powerpoint/2010/main" val="165020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9D5DDB9-47DF-445A-A7CC-5626329AC5AE}" type="slidenum">
              <a:rPr lang="es-ES"/>
              <a:pPr>
                <a:defRPr/>
              </a:pPr>
              <a:t>‹Nº›</a:t>
            </a:fld>
            <a:endParaRPr lang="es-ES"/>
          </a:p>
        </p:txBody>
      </p:sp>
    </p:spTree>
    <p:extLst>
      <p:ext uri="{BB962C8B-B14F-4D97-AF65-F5344CB8AC3E}">
        <p14:creationId xmlns:p14="http://schemas.microsoft.com/office/powerpoint/2010/main" val="222596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028FD82-87FC-4AE8-A7A1-27AD7F0A55D8}" type="slidenum">
              <a:rPr lang="es-ES"/>
              <a:pPr>
                <a:defRPr/>
              </a:pPr>
              <a:t>‹Nº›</a:t>
            </a:fld>
            <a:endParaRPr lang="es-ES"/>
          </a:p>
        </p:txBody>
      </p:sp>
    </p:spTree>
    <p:extLst>
      <p:ext uri="{BB962C8B-B14F-4D97-AF65-F5344CB8AC3E}">
        <p14:creationId xmlns:p14="http://schemas.microsoft.com/office/powerpoint/2010/main" val="186475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8967A4D-2FE4-4F2D-957B-0725E1A3B812}" type="slidenum">
              <a:rPr lang="es-ES"/>
              <a:pPr>
                <a:defRPr/>
              </a:pPr>
              <a:t>‹Nº›</a:t>
            </a:fld>
            <a:endParaRPr lang="es-ES"/>
          </a:p>
        </p:txBody>
      </p:sp>
    </p:spTree>
    <p:extLst>
      <p:ext uri="{BB962C8B-B14F-4D97-AF65-F5344CB8AC3E}">
        <p14:creationId xmlns:p14="http://schemas.microsoft.com/office/powerpoint/2010/main" val="413792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6DF2C39-C3C3-442F-8858-CE4ECC460D86}" type="slidenum">
              <a:rPr lang="es-ES"/>
              <a:pPr>
                <a:defRPr/>
              </a:pPr>
              <a:t>‹Nº›</a:t>
            </a:fld>
            <a:endParaRPr lang="es-ES"/>
          </a:p>
        </p:txBody>
      </p:sp>
    </p:spTree>
    <p:extLst>
      <p:ext uri="{BB962C8B-B14F-4D97-AF65-F5344CB8AC3E}">
        <p14:creationId xmlns:p14="http://schemas.microsoft.com/office/powerpoint/2010/main" val="82367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848D93FF-3911-4D8E-8149-6D41162B82DC}" type="slidenum">
              <a:rPr lang="es-ES"/>
              <a:pPr>
                <a:defRPr/>
              </a:pPr>
              <a:t>‹Nº›</a:t>
            </a:fld>
            <a:endParaRPr lang="es-ES"/>
          </a:p>
        </p:txBody>
      </p:sp>
    </p:spTree>
    <p:extLst>
      <p:ext uri="{BB962C8B-B14F-4D97-AF65-F5344CB8AC3E}">
        <p14:creationId xmlns:p14="http://schemas.microsoft.com/office/powerpoint/2010/main" val="409115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84D3622C-30E8-46F4-80D8-139B32C2199E}" type="slidenum">
              <a:rPr lang="es-ES"/>
              <a:pPr>
                <a:defRPr/>
              </a:pPr>
              <a:t>‹Nº›</a:t>
            </a:fld>
            <a:endParaRPr lang="es-ES"/>
          </a:p>
        </p:txBody>
      </p:sp>
    </p:spTree>
    <p:extLst>
      <p:ext uri="{BB962C8B-B14F-4D97-AF65-F5344CB8AC3E}">
        <p14:creationId xmlns:p14="http://schemas.microsoft.com/office/powerpoint/2010/main" val="403782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9AB81961-0BEC-4EB0-92F3-2C0095EF6FFB}" type="slidenum">
              <a:rPr lang="es-ES"/>
              <a:pPr>
                <a:defRPr/>
              </a:pPr>
              <a:t>‹Nº›</a:t>
            </a:fld>
            <a:endParaRPr lang="es-ES"/>
          </a:p>
        </p:txBody>
      </p:sp>
    </p:spTree>
    <p:extLst>
      <p:ext uri="{BB962C8B-B14F-4D97-AF65-F5344CB8AC3E}">
        <p14:creationId xmlns:p14="http://schemas.microsoft.com/office/powerpoint/2010/main" val="199572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3DD7FEF-F99F-477F-AC54-52EF7120B9AA}" type="slidenum">
              <a:rPr lang="es-ES"/>
              <a:pPr>
                <a:defRPr/>
              </a:pPr>
              <a:t>‹Nº›</a:t>
            </a:fld>
            <a:endParaRPr lang="es-ES"/>
          </a:p>
        </p:txBody>
      </p:sp>
    </p:spTree>
    <p:extLst>
      <p:ext uri="{BB962C8B-B14F-4D97-AF65-F5344CB8AC3E}">
        <p14:creationId xmlns:p14="http://schemas.microsoft.com/office/powerpoint/2010/main" val="225794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CD78C56-744E-4E63-B2AD-49CED1B7E0BF}" type="slidenum">
              <a:rPr lang="es-ES"/>
              <a:pPr>
                <a:defRPr/>
              </a:pPr>
              <a:t>‹Nº›</a:t>
            </a:fld>
            <a:endParaRPr lang="es-ES"/>
          </a:p>
        </p:txBody>
      </p:sp>
    </p:spTree>
    <p:extLst>
      <p:ext uri="{BB962C8B-B14F-4D97-AF65-F5344CB8AC3E}">
        <p14:creationId xmlns:p14="http://schemas.microsoft.com/office/powerpoint/2010/main" val="42015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5E1D61C-AE34-4CC9-98E3-2347D015BEB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90"/>
          <p:cNvSpPr>
            <a:spLocks noGrp="1" noChangeArrowheads="1"/>
          </p:cNvSpPr>
          <p:nvPr>
            <p:ph type="ctrTitle"/>
          </p:nvPr>
        </p:nvSpPr>
        <p:spPr>
          <a:xfrm>
            <a:off x="250825" y="1143000"/>
            <a:ext cx="8607425" cy="4013200"/>
          </a:xfrm>
        </p:spPr>
        <p:txBody>
          <a:bodyPr/>
          <a:lstStyle/>
          <a:p>
            <a:pPr eaLnBrk="1" hangingPunct="1"/>
            <a:r>
              <a:rPr lang="es-ES" sz="3000" b="1" smtClean="0">
                <a:solidFill>
                  <a:schemeClr val="bg1"/>
                </a:solidFill>
              </a:rPr>
              <a:t>ANÁLISIS DE LAS POLÍTICAS DE RESTRICCIÓN A LAS IMPORTACIONES EN EL ECUADOR UTILIZANDO LA PRUEBA DE DICKEY Y FULLER: PERIODO 2000-2009</a:t>
            </a:r>
            <a:r>
              <a:rPr lang="es-ES" sz="5400" smtClean="0"/>
              <a:t/>
            </a:r>
            <a:br>
              <a:rPr lang="es-ES" sz="5400" smtClean="0"/>
            </a:br>
            <a:endParaRPr lang="es-ES" sz="5000" b="1" smtClean="0">
              <a:solidFill>
                <a:schemeClr val="bg1"/>
              </a:solidFill>
            </a:endParaRPr>
          </a:p>
        </p:txBody>
      </p:sp>
      <p:sp>
        <p:nvSpPr>
          <p:cNvPr id="2051" name="Rectangle 91"/>
          <p:cNvSpPr>
            <a:spLocks noGrp="1" noChangeArrowheads="1"/>
          </p:cNvSpPr>
          <p:nvPr>
            <p:ph type="subTitle" idx="1"/>
          </p:nvPr>
        </p:nvSpPr>
        <p:spPr>
          <a:xfrm>
            <a:off x="250825" y="5661025"/>
            <a:ext cx="5113338" cy="1196975"/>
          </a:xfrm>
        </p:spPr>
        <p:txBody>
          <a:bodyPr/>
          <a:lstStyle/>
          <a:p>
            <a:pPr algn="l" eaLnBrk="1" hangingPunct="1">
              <a:lnSpc>
                <a:spcPct val="80000"/>
              </a:lnSpc>
            </a:pPr>
            <a:r>
              <a:rPr lang="es-UY" sz="2400" smtClean="0">
                <a:solidFill>
                  <a:schemeClr val="bg1"/>
                </a:solidFill>
              </a:rPr>
              <a:t>Andrea Bayancela Espinel</a:t>
            </a:r>
          </a:p>
          <a:p>
            <a:pPr algn="l" eaLnBrk="1" hangingPunct="1">
              <a:lnSpc>
                <a:spcPct val="80000"/>
              </a:lnSpc>
            </a:pPr>
            <a:r>
              <a:rPr lang="es-UY" sz="2400" smtClean="0">
                <a:solidFill>
                  <a:schemeClr val="bg1"/>
                </a:solidFill>
              </a:rPr>
              <a:t>Klelia Guerrero García</a:t>
            </a:r>
          </a:p>
          <a:p>
            <a:pPr algn="l" eaLnBrk="1" hangingPunct="1">
              <a:lnSpc>
                <a:spcPct val="80000"/>
              </a:lnSpc>
            </a:pPr>
            <a:r>
              <a:rPr lang="es-UY" sz="2400" smtClean="0">
                <a:solidFill>
                  <a:schemeClr val="bg1"/>
                </a:solidFill>
              </a:rPr>
              <a:t>Roberto Ramil Argüello </a:t>
            </a:r>
            <a:endParaRPr lang="es-ES" sz="2400" smtClean="0">
              <a:solidFill>
                <a:schemeClr val="bg1"/>
              </a:solidFill>
            </a:endParaRPr>
          </a:p>
        </p:txBody>
      </p:sp>
      <p:sp>
        <p:nvSpPr>
          <p:cNvPr id="2052" name="5 CuadroTexto"/>
          <p:cNvSpPr txBox="1">
            <a:spLocks noChangeArrowheads="1"/>
          </p:cNvSpPr>
          <p:nvPr/>
        </p:nvSpPr>
        <p:spPr bwMode="auto">
          <a:xfrm>
            <a:off x="4857750" y="5715000"/>
            <a:ext cx="42862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s-ES" sz="2200" b="1">
                <a:solidFill>
                  <a:schemeClr val="bg1"/>
                </a:solidFill>
              </a:rPr>
              <a:t>Proyecto de Tesis – Febrero 2012</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285750" y="214313"/>
            <a:ext cx="8358188" cy="1143000"/>
          </a:xfrm>
        </p:spPr>
        <p:txBody>
          <a:bodyPr/>
          <a:lstStyle/>
          <a:p>
            <a:r>
              <a:rPr lang="es-ES" sz="3800" b="1" smtClean="0">
                <a:solidFill>
                  <a:schemeClr val="bg1"/>
                </a:solidFill>
              </a:rPr>
              <a:t>Ventaja Comparativa de David Ricardo</a:t>
            </a:r>
          </a:p>
        </p:txBody>
      </p:sp>
      <p:sp>
        <p:nvSpPr>
          <p:cNvPr id="11267" name="2 Marcador de contenido"/>
          <p:cNvSpPr>
            <a:spLocks noGrp="1"/>
          </p:cNvSpPr>
          <p:nvPr>
            <p:ph idx="1"/>
          </p:nvPr>
        </p:nvSpPr>
        <p:spPr/>
        <p:txBody>
          <a:bodyPr/>
          <a:lstStyle/>
          <a:p>
            <a:pPr algn="just"/>
            <a:r>
              <a:rPr lang="es-ES" smtClean="0">
                <a:solidFill>
                  <a:schemeClr val="bg1"/>
                </a:solidFill>
              </a:rPr>
              <a:t>Lo importante son los costos en términos relativos.</a:t>
            </a:r>
          </a:p>
          <a:p>
            <a:pPr algn="just"/>
            <a:r>
              <a:rPr lang="es-ES" smtClean="0">
                <a:solidFill>
                  <a:schemeClr val="bg1"/>
                </a:solidFill>
              </a:rPr>
              <a:t>Se pueden obtener beneficios del comercio aún cuando un país tenga menos costos en todos los productos.</a:t>
            </a:r>
          </a:p>
          <a:p>
            <a:pPr algn="just"/>
            <a:r>
              <a:rPr lang="es-ES" smtClean="0">
                <a:solidFill>
                  <a:schemeClr val="bg1"/>
                </a:solidFill>
              </a:rPr>
              <a:t>Un país tendría que especializarse en la producción del bien que comparativamente sea más eficiente.</a:t>
            </a:r>
            <a:r>
              <a:rPr lang="es-ES" smtClean="0"/>
              <a:t> </a:t>
            </a:r>
          </a:p>
          <a:p>
            <a:endParaRPr lang="es-ES" smtClean="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0" y="285750"/>
            <a:ext cx="9144000" cy="1143000"/>
          </a:xfrm>
        </p:spPr>
        <p:txBody>
          <a:bodyPr/>
          <a:lstStyle/>
          <a:p>
            <a:r>
              <a:rPr lang="es-ES" sz="3600" b="1" smtClean="0">
                <a:solidFill>
                  <a:schemeClr val="bg1"/>
                </a:solidFill>
              </a:rPr>
              <a:t>Nuevas teorías al Comercio Internacional</a:t>
            </a:r>
          </a:p>
        </p:txBody>
      </p:sp>
      <p:sp>
        <p:nvSpPr>
          <p:cNvPr id="12291" name="2 Marcador de contenido"/>
          <p:cNvSpPr>
            <a:spLocks noGrp="1"/>
          </p:cNvSpPr>
          <p:nvPr>
            <p:ph idx="1"/>
          </p:nvPr>
        </p:nvSpPr>
        <p:spPr>
          <a:xfrm>
            <a:off x="457200" y="1500188"/>
            <a:ext cx="8229600" cy="4625975"/>
          </a:xfrm>
        </p:spPr>
        <p:txBody>
          <a:bodyPr/>
          <a:lstStyle/>
          <a:p>
            <a:pPr algn="just">
              <a:buFontTx/>
              <a:buNone/>
            </a:pPr>
            <a:r>
              <a:rPr lang="es-ES" smtClean="0">
                <a:solidFill>
                  <a:schemeClr val="bg1"/>
                </a:solidFill>
              </a:rPr>
              <a:t>   Las teorías antes descritas se analizan en mercados de competencia perfecta.</a:t>
            </a:r>
          </a:p>
          <a:p>
            <a:pPr algn="just">
              <a:buFontTx/>
              <a:buNone/>
            </a:pPr>
            <a:endParaRPr lang="es-ES" sz="2000" smtClean="0">
              <a:solidFill>
                <a:schemeClr val="bg1"/>
              </a:solidFill>
            </a:endParaRPr>
          </a:p>
          <a:p>
            <a:pPr algn="just">
              <a:buFontTx/>
              <a:buNone/>
            </a:pPr>
            <a:endParaRPr lang="es-ES" sz="200" smtClean="0">
              <a:solidFill>
                <a:schemeClr val="bg1"/>
              </a:solidFill>
            </a:endParaRPr>
          </a:p>
          <a:p>
            <a:pPr algn="just"/>
            <a:r>
              <a:rPr lang="es-ES" smtClean="0">
                <a:solidFill>
                  <a:schemeClr val="bg1"/>
                </a:solidFill>
              </a:rPr>
              <a:t>Krugman, Dixit y Brander critican las teorías clásicas.</a:t>
            </a:r>
          </a:p>
          <a:p>
            <a:pPr algn="just"/>
            <a:endParaRPr lang="es-ES" sz="2000" smtClean="0">
              <a:solidFill>
                <a:schemeClr val="bg1"/>
              </a:solidFill>
            </a:endParaRPr>
          </a:p>
          <a:p>
            <a:pPr algn="just"/>
            <a:r>
              <a:rPr lang="es-ES" smtClean="0">
                <a:solidFill>
                  <a:schemeClr val="bg1"/>
                </a:solidFill>
              </a:rPr>
              <a:t> Ante la existencia de fallas de mercado, es necesaria la presencia de un órgano regulador. </a:t>
            </a:r>
          </a:p>
          <a:p>
            <a:pPr>
              <a:buFontTx/>
              <a:buNone/>
            </a:pPr>
            <a:endParaRPr lang="es-ES" smtClean="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28625" y="0"/>
            <a:ext cx="8229600" cy="1143000"/>
          </a:xfrm>
        </p:spPr>
        <p:txBody>
          <a:bodyPr/>
          <a:lstStyle/>
          <a:p>
            <a:r>
              <a:rPr lang="es-ES" b="1" smtClean="0">
                <a:solidFill>
                  <a:schemeClr val="bg1"/>
                </a:solidFill>
              </a:rPr>
              <a:t>Metodología</a:t>
            </a:r>
          </a:p>
        </p:txBody>
      </p:sp>
      <p:sp>
        <p:nvSpPr>
          <p:cNvPr id="3" name="2 Marcador de contenido"/>
          <p:cNvSpPr>
            <a:spLocks noGrp="1"/>
          </p:cNvSpPr>
          <p:nvPr>
            <p:ph idx="1"/>
          </p:nvPr>
        </p:nvSpPr>
        <p:spPr>
          <a:xfrm>
            <a:off x="457200" y="1071563"/>
            <a:ext cx="8229600" cy="5054600"/>
          </a:xfrm>
        </p:spPr>
        <p:txBody>
          <a:bodyPr/>
          <a:lstStyle/>
          <a:p>
            <a:pPr algn="just">
              <a:defRPr/>
            </a:pPr>
            <a:r>
              <a:rPr lang="es-ES" sz="2800" dirty="0" smtClean="0">
                <a:solidFill>
                  <a:schemeClr val="bg1"/>
                </a:solidFill>
              </a:rPr>
              <a:t>Se considerará la tasa de crecimiento de las importaciones de 5 países desde los que importa Ecuador:</a:t>
            </a:r>
          </a:p>
          <a:p>
            <a:pPr lvl="1" algn="just">
              <a:defRPr/>
            </a:pPr>
            <a:r>
              <a:rPr lang="es-ES" dirty="0" smtClean="0">
                <a:solidFill>
                  <a:schemeClr val="bg1"/>
                </a:solidFill>
              </a:rPr>
              <a:t>México</a:t>
            </a:r>
          </a:p>
          <a:p>
            <a:pPr lvl="1" algn="just">
              <a:defRPr/>
            </a:pPr>
            <a:r>
              <a:rPr lang="es-ES" dirty="0" smtClean="0">
                <a:solidFill>
                  <a:schemeClr val="bg1"/>
                </a:solidFill>
              </a:rPr>
              <a:t>Estados Unidos</a:t>
            </a:r>
          </a:p>
          <a:p>
            <a:pPr lvl="1" algn="just">
              <a:defRPr/>
            </a:pPr>
            <a:r>
              <a:rPr lang="es-ES" dirty="0" smtClean="0">
                <a:solidFill>
                  <a:schemeClr val="bg1"/>
                </a:solidFill>
              </a:rPr>
              <a:t>España</a:t>
            </a:r>
          </a:p>
          <a:p>
            <a:pPr lvl="1" algn="just">
              <a:defRPr/>
            </a:pPr>
            <a:r>
              <a:rPr lang="es-ES" dirty="0" smtClean="0">
                <a:solidFill>
                  <a:schemeClr val="bg1"/>
                </a:solidFill>
              </a:rPr>
              <a:t>China</a:t>
            </a:r>
          </a:p>
          <a:p>
            <a:pPr lvl="1" algn="just">
              <a:defRPr/>
            </a:pPr>
            <a:r>
              <a:rPr lang="es-ES" dirty="0" smtClean="0">
                <a:solidFill>
                  <a:schemeClr val="bg1"/>
                </a:solidFill>
              </a:rPr>
              <a:t>Perú</a:t>
            </a:r>
          </a:p>
          <a:p>
            <a:pPr marL="355600" lvl="1" indent="-355600" algn="just">
              <a:buFont typeface="Arial" pitchFamily="34" charset="0"/>
              <a:buChar char="•"/>
              <a:defRPr/>
            </a:pPr>
            <a:r>
              <a:rPr lang="es-ES" dirty="0" smtClean="0">
                <a:solidFill>
                  <a:schemeClr val="bg1"/>
                </a:solidFill>
              </a:rPr>
              <a:t>Dickey y Füller, Zivot y Andrews de ser el caso, y regresar variables dummy.</a:t>
            </a:r>
          </a:p>
          <a:p>
            <a:pPr lvl="1" algn="just">
              <a:buFontTx/>
              <a:buNone/>
              <a:defRPr/>
            </a:pPr>
            <a:endParaRPr lang="es-ES" dirty="0" smtClean="0"/>
          </a:p>
          <a:p>
            <a:pPr lvl="1">
              <a:defRPr/>
            </a:pPr>
            <a:endParaRPr lang="es-ES" dirty="0" smtClean="0"/>
          </a:p>
          <a:p>
            <a:pPr lvl="1">
              <a:defRPr/>
            </a:pPr>
            <a:endParaRPr lang="es-ES" dirty="0" smtClean="0"/>
          </a:p>
          <a:p>
            <a:pPr>
              <a:defRPr/>
            </a:pPr>
            <a:endParaRPr lang="es-E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r>
              <a:rPr lang="es-ES" b="1" smtClean="0">
                <a:solidFill>
                  <a:schemeClr val="bg1"/>
                </a:solidFill>
              </a:rPr>
              <a:t>Criterios de Evaluación</a:t>
            </a:r>
            <a:endParaRPr lang="es-ES" b="1" smtClean="0"/>
          </a:p>
        </p:txBody>
      </p:sp>
      <p:sp>
        <p:nvSpPr>
          <p:cNvPr id="14339" name="2 Marcador de contenido"/>
          <p:cNvSpPr>
            <a:spLocks noGrp="1"/>
          </p:cNvSpPr>
          <p:nvPr>
            <p:ph idx="1"/>
          </p:nvPr>
        </p:nvSpPr>
        <p:spPr/>
        <p:txBody>
          <a:bodyPr/>
          <a:lstStyle/>
          <a:p>
            <a:pPr algn="just"/>
            <a:endParaRPr lang="es-ES" smtClean="0">
              <a:solidFill>
                <a:schemeClr val="bg1"/>
              </a:solidFill>
            </a:endParaRPr>
          </a:p>
          <a:p>
            <a:pPr algn="just"/>
            <a:r>
              <a:rPr lang="es-ES" smtClean="0">
                <a:solidFill>
                  <a:schemeClr val="bg1"/>
                </a:solidFill>
              </a:rPr>
              <a:t>Resultados de las pruebas a las tasas de cambio de los montos totales de importaciones.</a:t>
            </a:r>
          </a:p>
          <a:p>
            <a:pPr algn="just"/>
            <a:endParaRPr lang="es-ES" smtClean="0">
              <a:solidFill>
                <a:schemeClr val="bg1"/>
              </a:solidFill>
            </a:endParaRPr>
          </a:p>
          <a:p>
            <a:pPr algn="just"/>
            <a:r>
              <a:rPr lang="es-ES" smtClean="0">
                <a:solidFill>
                  <a:schemeClr val="bg1"/>
                </a:solidFill>
              </a:rPr>
              <a:t>Análisis de entornos social, político, económico cultural y legal.</a:t>
            </a:r>
          </a:p>
          <a:p>
            <a:endParaRPr lang="es-ES" smtClean="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r>
              <a:rPr lang="es-ES" b="1" smtClean="0">
                <a:solidFill>
                  <a:schemeClr val="bg1"/>
                </a:solidFill>
              </a:rPr>
              <a:t>Dickey y Füller</a:t>
            </a:r>
          </a:p>
        </p:txBody>
      </p:sp>
      <p:sp>
        <p:nvSpPr>
          <p:cNvPr id="15363" name="2 Marcador de contenido"/>
          <p:cNvSpPr>
            <a:spLocks noGrp="1"/>
          </p:cNvSpPr>
          <p:nvPr>
            <p:ph idx="1"/>
          </p:nvPr>
        </p:nvSpPr>
        <p:spPr/>
        <p:txBody>
          <a:bodyPr/>
          <a:lstStyle/>
          <a:p>
            <a:pPr algn="just"/>
            <a:r>
              <a:rPr lang="es-ES" smtClean="0">
                <a:solidFill>
                  <a:schemeClr val="bg1"/>
                </a:solidFill>
              </a:rPr>
              <a:t>Se utilizan para determinar  si una serie de tiempo es estacionaria o no.</a:t>
            </a:r>
          </a:p>
          <a:p>
            <a:pPr algn="just"/>
            <a:endParaRPr lang="es-ES" sz="2000" smtClean="0">
              <a:solidFill>
                <a:schemeClr val="bg1"/>
              </a:solidFill>
            </a:endParaRPr>
          </a:p>
          <a:p>
            <a:pPr algn="just"/>
            <a:r>
              <a:rPr lang="es-ES" smtClean="0">
                <a:solidFill>
                  <a:schemeClr val="bg1"/>
                </a:solidFill>
              </a:rPr>
              <a:t>Su principal crítica es que no considera quiebres estructurales.</a:t>
            </a:r>
          </a:p>
          <a:p>
            <a:pPr algn="just"/>
            <a:endParaRPr lang="es-ES" sz="2000" smtClean="0">
              <a:solidFill>
                <a:schemeClr val="bg1"/>
              </a:solidFill>
            </a:endParaRPr>
          </a:p>
          <a:p>
            <a:pPr algn="just"/>
            <a:r>
              <a:rPr lang="es-ES" smtClean="0">
                <a:solidFill>
                  <a:schemeClr val="bg1"/>
                </a:solidFill>
              </a:rPr>
              <a:t>La hipótesis nula es raíz unitaria, es decir la serie es integrada o estacionaria con quiebre.</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r>
              <a:rPr lang="es-ES" b="1" smtClean="0">
                <a:solidFill>
                  <a:schemeClr val="bg1"/>
                </a:solidFill>
              </a:rPr>
              <a:t>Zivot y Andrews</a:t>
            </a:r>
          </a:p>
        </p:txBody>
      </p:sp>
      <p:sp>
        <p:nvSpPr>
          <p:cNvPr id="16387" name="2 Marcador de contenido"/>
          <p:cNvSpPr>
            <a:spLocks noGrp="1"/>
          </p:cNvSpPr>
          <p:nvPr>
            <p:ph idx="1"/>
          </p:nvPr>
        </p:nvSpPr>
        <p:spPr>
          <a:xfrm>
            <a:off x="457200" y="1285875"/>
            <a:ext cx="8229600" cy="4840288"/>
          </a:xfrm>
        </p:spPr>
        <p:txBody>
          <a:bodyPr/>
          <a:lstStyle/>
          <a:p>
            <a:pPr algn="just">
              <a:buFontTx/>
              <a:buNone/>
            </a:pPr>
            <a:r>
              <a:rPr lang="es-ES" smtClean="0"/>
              <a:t>   </a:t>
            </a:r>
            <a:r>
              <a:rPr lang="es-ES" smtClean="0">
                <a:solidFill>
                  <a:schemeClr val="bg1"/>
                </a:solidFill>
              </a:rPr>
              <a:t>Surge como una mejora al test de Dickey y Füller.</a:t>
            </a:r>
          </a:p>
          <a:p>
            <a:pPr algn="just"/>
            <a:r>
              <a:rPr lang="es-ES" smtClean="0">
                <a:solidFill>
                  <a:schemeClr val="bg1"/>
                </a:solidFill>
              </a:rPr>
              <a:t>Sirve para comprobar la existencia de quiebres estructurales y estimarlos endógenamente.</a:t>
            </a:r>
          </a:p>
          <a:p>
            <a:pPr algn="just"/>
            <a:endParaRPr lang="es-ES" sz="1600" smtClean="0">
              <a:solidFill>
                <a:schemeClr val="bg1"/>
              </a:solidFill>
            </a:endParaRPr>
          </a:p>
          <a:p>
            <a:pPr algn="just"/>
            <a:r>
              <a:rPr lang="es-ES" smtClean="0">
                <a:solidFill>
                  <a:schemeClr val="bg1"/>
                </a:solidFill>
              </a:rPr>
              <a:t>La hipótesis nula es raíz unitaria con quiebres estructurales y la alternativa es presencia de cambios estructurales</a:t>
            </a:r>
            <a:r>
              <a:rPr lang="es-ES" smtClean="0"/>
              <a:t>.</a:t>
            </a: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r>
              <a:rPr lang="es-ES" b="1" smtClean="0">
                <a:solidFill>
                  <a:schemeClr val="bg1"/>
                </a:solidFill>
              </a:rPr>
              <a:t>Tasa de Cambio Real</a:t>
            </a:r>
          </a:p>
        </p:txBody>
      </p:sp>
      <p:sp>
        <p:nvSpPr>
          <p:cNvPr id="17411" name="2 Marcador de contenido"/>
          <p:cNvSpPr>
            <a:spLocks noGrp="1"/>
          </p:cNvSpPr>
          <p:nvPr>
            <p:ph idx="1"/>
          </p:nvPr>
        </p:nvSpPr>
        <p:spPr/>
        <p:txBody>
          <a:bodyPr/>
          <a:lstStyle/>
          <a:p>
            <a:pPr>
              <a:buFontTx/>
              <a:buNone/>
            </a:pPr>
            <a:r>
              <a:rPr lang="es-ES" smtClean="0"/>
              <a:t>   </a:t>
            </a:r>
            <a:r>
              <a:rPr lang="es-ES" smtClean="0">
                <a:solidFill>
                  <a:schemeClr val="bg1"/>
                </a:solidFill>
              </a:rPr>
              <a:t>Precio de los bienes del país extranjero en términos de bienes locales.</a:t>
            </a:r>
          </a:p>
          <a:p>
            <a:pPr>
              <a:buFontTx/>
              <a:buNone/>
            </a:pPr>
            <a:endParaRPr lang="es-ES" sz="2000" smtClean="0">
              <a:solidFill>
                <a:schemeClr val="bg1"/>
              </a:solidFill>
            </a:endParaRPr>
          </a:p>
          <a:p>
            <a:pPr>
              <a:buFontTx/>
              <a:buNone/>
            </a:pPr>
            <a:r>
              <a:rPr lang="es-ES" smtClean="0">
                <a:solidFill>
                  <a:schemeClr val="bg1"/>
                </a:solidFill>
              </a:rPr>
              <a:t>   Importante para llegar a conclusiones más acertadas.</a:t>
            </a:r>
          </a:p>
          <a:p>
            <a:pPr>
              <a:buFontTx/>
              <a:buNone/>
            </a:pPr>
            <a:endParaRPr lang="es-ES" sz="2000" smtClean="0">
              <a:solidFill>
                <a:schemeClr val="bg1"/>
              </a:solidFill>
            </a:endParaRPr>
          </a:p>
          <a:p>
            <a:pPr algn="just">
              <a:buFontTx/>
              <a:buNone/>
            </a:pPr>
            <a:r>
              <a:rPr lang="es-ES" smtClean="0">
                <a:solidFill>
                  <a:schemeClr val="bg1"/>
                </a:solidFill>
              </a:rPr>
              <a:t>   Depreciaciones de otros países con respecto a Ecuador, deberían  exportar más. </a:t>
            </a:r>
          </a:p>
          <a:p>
            <a:pPr>
              <a:buFontTx/>
              <a:buNone/>
            </a:pPr>
            <a:r>
              <a:rPr lang="es-ES" smtClean="0">
                <a:solidFill>
                  <a:schemeClr val="bg1"/>
                </a:solidFill>
              </a:rPr>
              <a:t>   </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Marcador de contenido"/>
          <p:cNvSpPr>
            <a:spLocks noGrp="1"/>
          </p:cNvSpPr>
          <p:nvPr>
            <p:ph idx="1"/>
          </p:nvPr>
        </p:nvSpPr>
        <p:spPr>
          <a:xfrm>
            <a:off x="457200" y="500063"/>
            <a:ext cx="8229600" cy="5626100"/>
          </a:xfrm>
        </p:spPr>
        <p:txBody>
          <a:bodyPr/>
          <a:lstStyle/>
          <a:p>
            <a:pPr>
              <a:buFontTx/>
              <a:buNone/>
            </a:pPr>
            <a:r>
              <a:rPr lang="es-ES" sz="3600" b="1" smtClean="0">
                <a:solidFill>
                  <a:schemeClr val="bg1"/>
                </a:solidFill>
              </a:rPr>
              <a:t>   Hipótesis</a:t>
            </a:r>
          </a:p>
          <a:p>
            <a:pPr>
              <a:buFontTx/>
              <a:buNone/>
            </a:pPr>
            <a:endParaRPr lang="es-ES" sz="2000" smtClean="0"/>
          </a:p>
          <a:p>
            <a:pPr algn="just">
              <a:buFontTx/>
              <a:buNone/>
            </a:pPr>
            <a:r>
              <a:rPr lang="es-ES" smtClean="0">
                <a:solidFill>
                  <a:schemeClr val="bg1"/>
                </a:solidFill>
              </a:rPr>
              <a:t>   Las reformas arancelarias en Ecuador para restringir las importaciones causaron su reducción en los años siguientes.</a:t>
            </a:r>
          </a:p>
          <a:p>
            <a:pPr algn="just">
              <a:buFontTx/>
              <a:buNone/>
            </a:pPr>
            <a:r>
              <a:rPr lang="es-ES" smtClean="0">
                <a:solidFill>
                  <a:schemeClr val="bg1"/>
                </a:solidFill>
              </a:rPr>
              <a:t>  </a:t>
            </a:r>
          </a:p>
          <a:p>
            <a:pPr algn="just">
              <a:buFontTx/>
              <a:buNone/>
            </a:pPr>
            <a:r>
              <a:rPr lang="es-ES" sz="3600" b="1" smtClean="0">
                <a:solidFill>
                  <a:schemeClr val="bg1"/>
                </a:solidFill>
              </a:rPr>
              <a:t>   Alcance</a:t>
            </a:r>
          </a:p>
          <a:p>
            <a:pPr algn="just">
              <a:buFontTx/>
              <a:buNone/>
            </a:pPr>
            <a:endParaRPr lang="es-ES" sz="2000" b="1" smtClean="0">
              <a:solidFill>
                <a:schemeClr val="bg1"/>
              </a:solidFill>
            </a:endParaRPr>
          </a:p>
          <a:p>
            <a:pPr algn="just">
              <a:buFontTx/>
              <a:buNone/>
            </a:pPr>
            <a:r>
              <a:rPr lang="es-ES" smtClean="0">
                <a:solidFill>
                  <a:schemeClr val="bg1"/>
                </a:solidFill>
              </a:rPr>
              <a:t>  Se analiza el periodo comprendido desde el 2000 hasta el 2009.</a:t>
            </a:r>
          </a:p>
          <a:p>
            <a:pPr algn="just">
              <a:buFontTx/>
              <a:buNone/>
            </a:pPr>
            <a:endParaRPr lang="es-ES" b="1" smtClean="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contenido"/>
          <p:cNvSpPr>
            <a:spLocks noGrp="1"/>
          </p:cNvSpPr>
          <p:nvPr>
            <p:ph idx="1"/>
          </p:nvPr>
        </p:nvSpPr>
        <p:spPr>
          <a:xfrm>
            <a:off x="457200" y="285750"/>
            <a:ext cx="8229600" cy="5840413"/>
          </a:xfrm>
        </p:spPr>
        <p:txBody>
          <a:bodyPr/>
          <a:lstStyle/>
          <a:p>
            <a:pPr algn="just">
              <a:buFontTx/>
              <a:buNone/>
            </a:pPr>
            <a:r>
              <a:rPr lang="es-ES" b="1" smtClean="0">
                <a:solidFill>
                  <a:schemeClr val="bg1"/>
                </a:solidFill>
              </a:rPr>
              <a:t>Objetivo General</a:t>
            </a:r>
          </a:p>
          <a:p>
            <a:pPr algn="just">
              <a:buFontTx/>
              <a:buNone/>
            </a:pPr>
            <a:r>
              <a:rPr lang="es-ES" smtClean="0">
                <a:solidFill>
                  <a:schemeClr val="bg1"/>
                </a:solidFill>
              </a:rPr>
              <a:t>   </a:t>
            </a:r>
            <a:r>
              <a:rPr lang="es-ES" sz="3000" smtClean="0">
                <a:solidFill>
                  <a:schemeClr val="bg1"/>
                </a:solidFill>
              </a:rPr>
              <a:t>Determinar la efectividad de la reforma arancelaria en el Ecuador en 2007</a:t>
            </a:r>
            <a:r>
              <a:rPr lang="es-ES" smtClean="0">
                <a:solidFill>
                  <a:schemeClr val="bg1"/>
                </a:solidFill>
              </a:rPr>
              <a:t>.</a:t>
            </a:r>
          </a:p>
          <a:p>
            <a:pPr algn="just">
              <a:buFontTx/>
              <a:buNone/>
            </a:pPr>
            <a:endParaRPr lang="es-ES" sz="1600" smtClean="0">
              <a:solidFill>
                <a:schemeClr val="bg1"/>
              </a:solidFill>
            </a:endParaRPr>
          </a:p>
          <a:p>
            <a:pPr algn="just">
              <a:buFontTx/>
              <a:buNone/>
            </a:pPr>
            <a:r>
              <a:rPr lang="es-ES" b="1" smtClean="0">
                <a:solidFill>
                  <a:schemeClr val="bg1"/>
                </a:solidFill>
              </a:rPr>
              <a:t>Objetivos específicos</a:t>
            </a:r>
          </a:p>
          <a:p>
            <a:pPr algn="just">
              <a:buFontTx/>
              <a:buNone/>
            </a:pPr>
            <a:endParaRPr lang="es-ES" sz="1200" b="1" smtClean="0">
              <a:solidFill>
                <a:schemeClr val="bg1"/>
              </a:solidFill>
            </a:endParaRPr>
          </a:p>
          <a:p>
            <a:pPr algn="just"/>
            <a:r>
              <a:rPr lang="es-ES" sz="3000" smtClean="0">
                <a:solidFill>
                  <a:schemeClr val="bg1"/>
                </a:solidFill>
              </a:rPr>
              <a:t>Revisar el comportamiento de las importaciones de Ecuador.</a:t>
            </a:r>
          </a:p>
          <a:p>
            <a:pPr algn="just"/>
            <a:endParaRPr lang="es-ES" sz="600" smtClean="0">
              <a:solidFill>
                <a:schemeClr val="bg1"/>
              </a:solidFill>
            </a:endParaRPr>
          </a:p>
          <a:p>
            <a:pPr algn="just"/>
            <a:r>
              <a:rPr lang="es-ES" sz="3000" smtClean="0">
                <a:solidFill>
                  <a:schemeClr val="bg1"/>
                </a:solidFill>
              </a:rPr>
              <a:t>Determinar la existencia de quiebres estructurales y estacionariedad de series.</a:t>
            </a:r>
          </a:p>
          <a:p>
            <a:pPr algn="just"/>
            <a:endParaRPr lang="es-ES" sz="600" smtClean="0">
              <a:solidFill>
                <a:schemeClr val="bg1"/>
              </a:solidFill>
            </a:endParaRPr>
          </a:p>
          <a:p>
            <a:pPr algn="just"/>
            <a:r>
              <a:rPr lang="es-ES" sz="3000" smtClean="0">
                <a:solidFill>
                  <a:schemeClr val="bg1"/>
                </a:solidFill>
              </a:rPr>
              <a:t>Asociar resultados con análisis de entornos.</a:t>
            </a: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57200" y="274638"/>
            <a:ext cx="8229600" cy="5511800"/>
          </a:xfrm>
        </p:spPr>
        <p:txBody>
          <a:bodyPr/>
          <a:lstStyle/>
          <a:p>
            <a:pPr eaLnBrk="1" hangingPunct="1"/>
            <a:r>
              <a:rPr lang="es-AR" b="1" smtClean="0">
                <a:solidFill>
                  <a:schemeClr val="bg1"/>
                </a:solidFill>
              </a:rPr>
              <a:t>CAPÍTULO II </a:t>
            </a:r>
            <a:br>
              <a:rPr lang="es-AR" b="1" smtClean="0">
                <a:solidFill>
                  <a:schemeClr val="bg1"/>
                </a:solidFill>
              </a:rPr>
            </a:br>
            <a:r>
              <a:rPr lang="es-AR" b="1" smtClean="0">
                <a:solidFill>
                  <a:schemeClr val="bg1"/>
                </a:solidFill>
              </a:rPr>
              <a:t/>
            </a:r>
            <a:br>
              <a:rPr lang="es-AR" b="1" smtClean="0">
                <a:solidFill>
                  <a:schemeClr val="bg1"/>
                </a:solidFill>
              </a:rPr>
            </a:br>
            <a:r>
              <a:rPr lang="es-AR" b="1" smtClean="0">
                <a:solidFill>
                  <a:schemeClr val="bg1"/>
                </a:solidFill>
              </a:rPr>
              <a:t>Resultados</a:t>
            </a:r>
            <a:endParaRPr lang="es-ES" smtClean="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457200" y="274638"/>
            <a:ext cx="8229600" cy="5154612"/>
          </a:xfrm>
        </p:spPr>
        <p:txBody>
          <a:bodyPr/>
          <a:lstStyle/>
          <a:p>
            <a:pPr eaLnBrk="1" hangingPunct="1"/>
            <a:r>
              <a:rPr lang="es-AR" b="1" smtClean="0">
                <a:solidFill>
                  <a:schemeClr val="bg1"/>
                </a:solidFill>
              </a:rPr>
              <a:t>CAPÍTULO I </a:t>
            </a:r>
            <a:br>
              <a:rPr lang="es-AR" b="1" smtClean="0">
                <a:solidFill>
                  <a:schemeClr val="bg1"/>
                </a:solidFill>
              </a:rPr>
            </a:br>
            <a:r>
              <a:rPr lang="es-AR" b="1" smtClean="0">
                <a:solidFill>
                  <a:schemeClr val="bg1"/>
                </a:solidFill>
              </a:rPr>
              <a:t/>
            </a:r>
            <a:br>
              <a:rPr lang="es-AR" b="1" smtClean="0">
                <a:solidFill>
                  <a:schemeClr val="bg1"/>
                </a:solidFill>
              </a:rPr>
            </a:br>
            <a:r>
              <a:rPr lang="es-AR" b="1" smtClean="0">
                <a:solidFill>
                  <a:schemeClr val="bg1"/>
                </a:solidFill>
              </a:rPr>
              <a:t>Generalidades y Marco Teórico</a:t>
            </a:r>
            <a:endParaRPr lang="es-ES" smtClean="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r>
              <a:rPr lang="es-EC" b="1" smtClean="0">
                <a:solidFill>
                  <a:schemeClr val="bg1"/>
                </a:solidFill>
              </a:rPr>
              <a:t>Descripción del Estudio</a:t>
            </a:r>
          </a:p>
        </p:txBody>
      </p:sp>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Variables</a:t>
            </a:r>
          </a:p>
        </p:txBody>
      </p:sp>
      <p:sp>
        <p:nvSpPr>
          <p:cNvPr id="6" name="5 Rectángulo"/>
          <p:cNvSpPr/>
          <p:nvPr/>
        </p:nvSpPr>
        <p:spPr>
          <a:xfrm>
            <a:off x="395288" y="34290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Pruebas</a:t>
            </a:r>
          </a:p>
        </p:txBody>
      </p:sp>
      <p:sp>
        <p:nvSpPr>
          <p:cNvPr id="7" name="6 Rectángulo"/>
          <p:cNvSpPr/>
          <p:nvPr/>
        </p:nvSpPr>
        <p:spPr>
          <a:xfrm>
            <a:off x="395288" y="486886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Análisis</a:t>
            </a:r>
          </a:p>
        </p:txBody>
      </p:sp>
      <p:sp>
        <p:nvSpPr>
          <p:cNvPr id="8" name="7 Rectángulo"/>
          <p:cNvSpPr/>
          <p:nvPr/>
        </p:nvSpPr>
        <p:spPr>
          <a:xfrm>
            <a:off x="4572000" y="1989138"/>
            <a:ext cx="4248150" cy="3600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lnSpc>
                <a:spcPct val="150000"/>
              </a:lnSpc>
              <a:defRPr/>
            </a:pPr>
            <a:r>
              <a:rPr lang="es-EC" sz="3800" dirty="0"/>
              <a:t>Criterio de selección</a:t>
            </a:r>
          </a:p>
          <a:p>
            <a:pPr algn="ctr">
              <a:lnSpc>
                <a:spcPct val="150000"/>
              </a:lnSpc>
              <a:defRPr/>
            </a:pPr>
            <a:r>
              <a:rPr lang="es-EC" sz="3800" dirty="0"/>
              <a:t>Países</a:t>
            </a:r>
          </a:p>
          <a:p>
            <a:pPr algn="ctr">
              <a:lnSpc>
                <a:spcPct val="150000"/>
              </a:lnSpc>
              <a:defRPr/>
            </a:pPr>
            <a:r>
              <a:rPr lang="es-EC" sz="3800" dirty="0"/>
              <a:t>Periodo</a:t>
            </a:r>
          </a:p>
        </p:txBody>
      </p:sp>
      <p:sp>
        <p:nvSpPr>
          <p:cNvPr id="9" name="8 Flecha derecha"/>
          <p:cNvSpPr/>
          <p:nvPr/>
        </p:nvSpPr>
        <p:spPr>
          <a:xfrm>
            <a:off x="4067175" y="2205038"/>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Variables</a:t>
            </a:r>
          </a:p>
        </p:txBody>
      </p:sp>
      <p:sp>
        <p:nvSpPr>
          <p:cNvPr id="6" name="5 Rectángulo"/>
          <p:cNvSpPr/>
          <p:nvPr/>
        </p:nvSpPr>
        <p:spPr>
          <a:xfrm>
            <a:off x="395288" y="34290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Pruebas</a:t>
            </a:r>
          </a:p>
        </p:txBody>
      </p:sp>
      <p:sp>
        <p:nvSpPr>
          <p:cNvPr id="7" name="6 Rectángulo"/>
          <p:cNvSpPr/>
          <p:nvPr/>
        </p:nvSpPr>
        <p:spPr>
          <a:xfrm>
            <a:off x="395288" y="486886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Análisis</a:t>
            </a:r>
          </a:p>
        </p:txBody>
      </p:sp>
      <p:sp>
        <p:nvSpPr>
          <p:cNvPr id="8" name="7 Rectángulo"/>
          <p:cNvSpPr/>
          <p:nvPr/>
        </p:nvSpPr>
        <p:spPr>
          <a:xfrm>
            <a:off x="4572000" y="1989138"/>
            <a:ext cx="4248150" cy="3600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000" dirty="0"/>
              <a:t>Prueba de Dickey y Füller</a:t>
            </a:r>
          </a:p>
          <a:p>
            <a:pPr algn="ctr">
              <a:lnSpc>
                <a:spcPct val="150000"/>
              </a:lnSpc>
              <a:defRPr/>
            </a:pPr>
            <a:endParaRPr lang="es-EC" sz="1500" dirty="0"/>
          </a:p>
          <a:p>
            <a:pPr algn="ctr">
              <a:defRPr/>
            </a:pPr>
            <a:r>
              <a:rPr lang="es-EC" sz="3000" dirty="0"/>
              <a:t>Test de Zivot y Andrews</a:t>
            </a:r>
          </a:p>
          <a:p>
            <a:pPr algn="ctr">
              <a:lnSpc>
                <a:spcPct val="150000"/>
              </a:lnSpc>
              <a:defRPr/>
            </a:pPr>
            <a:endParaRPr lang="es-EC" sz="1500" dirty="0"/>
          </a:p>
          <a:p>
            <a:pPr algn="ctr">
              <a:defRPr/>
            </a:pPr>
            <a:r>
              <a:rPr lang="es-EC" sz="3000" dirty="0"/>
              <a:t>Regresión con un rezago y variable Dicótoma</a:t>
            </a:r>
          </a:p>
        </p:txBody>
      </p:sp>
      <p:sp>
        <p:nvSpPr>
          <p:cNvPr id="9" name="8 Flecha derecha"/>
          <p:cNvSpPr/>
          <p:nvPr/>
        </p:nvSpPr>
        <p:spPr>
          <a:xfrm>
            <a:off x="4067175" y="3644900"/>
            <a:ext cx="288925" cy="28892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Variables</a:t>
            </a:r>
          </a:p>
        </p:txBody>
      </p:sp>
      <p:sp>
        <p:nvSpPr>
          <p:cNvPr id="6" name="5 Rectángulo"/>
          <p:cNvSpPr/>
          <p:nvPr/>
        </p:nvSpPr>
        <p:spPr>
          <a:xfrm>
            <a:off x="395288" y="34290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Pruebas</a:t>
            </a:r>
          </a:p>
        </p:txBody>
      </p:sp>
      <p:sp>
        <p:nvSpPr>
          <p:cNvPr id="7" name="6 Rectángulo"/>
          <p:cNvSpPr/>
          <p:nvPr/>
        </p:nvSpPr>
        <p:spPr>
          <a:xfrm>
            <a:off x="395288" y="486886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Análisis</a:t>
            </a:r>
          </a:p>
        </p:txBody>
      </p:sp>
      <p:sp>
        <p:nvSpPr>
          <p:cNvPr id="8" name="7 Rectángulo"/>
          <p:cNvSpPr/>
          <p:nvPr/>
        </p:nvSpPr>
        <p:spPr>
          <a:xfrm>
            <a:off x="4572000" y="1989138"/>
            <a:ext cx="4248150" cy="3600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200" dirty="0"/>
              <a:t>Contraste estadístico TCI</a:t>
            </a:r>
          </a:p>
          <a:p>
            <a:pPr algn="ctr">
              <a:lnSpc>
                <a:spcPct val="150000"/>
              </a:lnSpc>
              <a:defRPr/>
            </a:pPr>
            <a:endParaRPr lang="es-EC" sz="1500" dirty="0"/>
          </a:p>
          <a:p>
            <a:pPr algn="ctr">
              <a:defRPr/>
            </a:pPr>
            <a:r>
              <a:rPr lang="es-EC" sz="3200" dirty="0"/>
              <a:t>Tipo de cambio real</a:t>
            </a:r>
          </a:p>
          <a:p>
            <a:pPr algn="ctr">
              <a:lnSpc>
                <a:spcPct val="150000"/>
              </a:lnSpc>
              <a:defRPr/>
            </a:pPr>
            <a:endParaRPr lang="es-EC" sz="1500" dirty="0"/>
          </a:p>
          <a:p>
            <a:pPr algn="ctr">
              <a:defRPr/>
            </a:pPr>
            <a:r>
              <a:rPr lang="es-EC" sz="3200" dirty="0"/>
              <a:t>Análisis de entornos</a:t>
            </a:r>
          </a:p>
        </p:txBody>
      </p:sp>
      <p:sp>
        <p:nvSpPr>
          <p:cNvPr id="9" name="8 Flecha derecha"/>
          <p:cNvSpPr/>
          <p:nvPr/>
        </p:nvSpPr>
        <p:spPr>
          <a:xfrm>
            <a:off x="4067175" y="5057775"/>
            <a:ext cx="288925" cy="287338"/>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s-EC" b="1" smtClean="0">
                <a:solidFill>
                  <a:schemeClr val="bg1"/>
                </a:solidFill>
              </a:rPr>
              <a:t>Fuentes de Información</a:t>
            </a:r>
          </a:p>
        </p:txBody>
      </p:sp>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Importaciones</a:t>
            </a:r>
          </a:p>
        </p:txBody>
      </p:sp>
      <p:sp>
        <p:nvSpPr>
          <p:cNvPr id="6" name="5 Rectángulo"/>
          <p:cNvSpPr/>
          <p:nvPr/>
        </p:nvSpPr>
        <p:spPr>
          <a:xfrm>
            <a:off x="395288" y="34290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Tipo de cambio real</a:t>
            </a:r>
          </a:p>
        </p:txBody>
      </p:sp>
      <p:sp>
        <p:nvSpPr>
          <p:cNvPr id="7" name="6 Rectángulo"/>
          <p:cNvSpPr/>
          <p:nvPr/>
        </p:nvSpPr>
        <p:spPr>
          <a:xfrm>
            <a:off x="395288" y="486886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Análisis de entornos</a:t>
            </a:r>
          </a:p>
        </p:txBody>
      </p:sp>
      <p:sp>
        <p:nvSpPr>
          <p:cNvPr id="8" name="7 Rectángulo"/>
          <p:cNvSpPr/>
          <p:nvPr/>
        </p:nvSpPr>
        <p:spPr>
          <a:xfrm>
            <a:off x="4572000" y="1989138"/>
            <a:ext cx="4248150" cy="3600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200" dirty="0"/>
              <a:t>NANDINA 653</a:t>
            </a:r>
          </a:p>
          <a:p>
            <a:pPr algn="ctr">
              <a:defRPr/>
            </a:pPr>
            <a:endParaRPr lang="es-EC" sz="3200" dirty="0"/>
          </a:p>
          <a:p>
            <a:pPr algn="ctr">
              <a:defRPr/>
            </a:pPr>
            <a:r>
              <a:rPr lang="es-EC" sz="3200" dirty="0"/>
              <a:t>COMEXI</a:t>
            </a:r>
          </a:p>
          <a:p>
            <a:pPr algn="ctr">
              <a:lnSpc>
                <a:spcPct val="150000"/>
              </a:lnSpc>
              <a:defRPr/>
            </a:pPr>
            <a:endParaRPr lang="es-EC" sz="1500" dirty="0"/>
          </a:p>
          <a:p>
            <a:pPr algn="ctr">
              <a:defRPr/>
            </a:pPr>
            <a:r>
              <a:rPr lang="es-EC" sz="3200" dirty="0"/>
              <a:t>Banco Central de Ecuador</a:t>
            </a:r>
          </a:p>
        </p:txBody>
      </p:sp>
      <p:sp>
        <p:nvSpPr>
          <p:cNvPr id="9" name="8 Flecha derecha"/>
          <p:cNvSpPr/>
          <p:nvPr/>
        </p:nvSpPr>
        <p:spPr>
          <a:xfrm>
            <a:off x="4067175" y="2205038"/>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Importaciones</a:t>
            </a:r>
          </a:p>
        </p:txBody>
      </p:sp>
      <p:sp>
        <p:nvSpPr>
          <p:cNvPr id="6" name="5 Rectángulo"/>
          <p:cNvSpPr/>
          <p:nvPr/>
        </p:nvSpPr>
        <p:spPr>
          <a:xfrm>
            <a:off x="395288" y="34290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Tipo de cambio real</a:t>
            </a:r>
          </a:p>
        </p:txBody>
      </p:sp>
      <p:sp>
        <p:nvSpPr>
          <p:cNvPr id="7" name="6 Rectángulo"/>
          <p:cNvSpPr/>
          <p:nvPr/>
        </p:nvSpPr>
        <p:spPr>
          <a:xfrm>
            <a:off x="395288" y="486886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Análisis de entornos</a:t>
            </a:r>
          </a:p>
        </p:txBody>
      </p:sp>
      <p:sp>
        <p:nvSpPr>
          <p:cNvPr id="8" name="7 Rectángulo"/>
          <p:cNvSpPr/>
          <p:nvPr/>
        </p:nvSpPr>
        <p:spPr>
          <a:xfrm>
            <a:off x="4572000" y="1989138"/>
            <a:ext cx="4248150" cy="3600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200" dirty="0"/>
              <a:t>Países en estudio</a:t>
            </a:r>
          </a:p>
          <a:p>
            <a:pPr algn="ctr">
              <a:defRPr/>
            </a:pPr>
            <a:endParaRPr lang="es-EC" sz="1500" dirty="0"/>
          </a:p>
          <a:p>
            <a:pPr algn="ctr">
              <a:lnSpc>
                <a:spcPct val="150000"/>
              </a:lnSpc>
              <a:defRPr/>
            </a:pPr>
            <a:r>
              <a:rPr lang="es-EC" sz="3000" dirty="0"/>
              <a:t>Promedio</a:t>
            </a:r>
          </a:p>
          <a:p>
            <a:pPr algn="ctr">
              <a:lnSpc>
                <a:spcPct val="150000"/>
              </a:lnSpc>
              <a:defRPr/>
            </a:pPr>
            <a:endParaRPr lang="es-EC" sz="1500" dirty="0"/>
          </a:p>
          <a:p>
            <a:pPr algn="ctr">
              <a:defRPr/>
            </a:pPr>
            <a:r>
              <a:rPr lang="es-EC" sz="3200" dirty="0"/>
              <a:t>Banco Central de Ecuador</a:t>
            </a:r>
          </a:p>
        </p:txBody>
      </p:sp>
      <p:sp>
        <p:nvSpPr>
          <p:cNvPr id="9" name="8 Flecha derecha"/>
          <p:cNvSpPr/>
          <p:nvPr/>
        </p:nvSpPr>
        <p:spPr>
          <a:xfrm>
            <a:off x="4067175" y="3573463"/>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Importaciones</a:t>
            </a:r>
          </a:p>
        </p:txBody>
      </p:sp>
      <p:sp>
        <p:nvSpPr>
          <p:cNvPr id="6" name="5 Rectángulo"/>
          <p:cNvSpPr/>
          <p:nvPr/>
        </p:nvSpPr>
        <p:spPr>
          <a:xfrm>
            <a:off x="395288" y="34290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Tipo de cambio real</a:t>
            </a:r>
          </a:p>
        </p:txBody>
      </p:sp>
      <p:sp>
        <p:nvSpPr>
          <p:cNvPr id="7" name="6 Rectángulo"/>
          <p:cNvSpPr/>
          <p:nvPr/>
        </p:nvSpPr>
        <p:spPr>
          <a:xfrm>
            <a:off x="395288" y="486886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Análisis de entornos</a:t>
            </a:r>
          </a:p>
        </p:txBody>
      </p:sp>
      <p:sp>
        <p:nvSpPr>
          <p:cNvPr id="8" name="7 Rectángulo"/>
          <p:cNvSpPr/>
          <p:nvPr/>
        </p:nvSpPr>
        <p:spPr>
          <a:xfrm>
            <a:off x="4572000" y="1989138"/>
            <a:ext cx="4248150" cy="3600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200" dirty="0"/>
              <a:t>Publicaciones de prensa</a:t>
            </a:r>
          </a:p>
          <a:p>
            <a:pPr algn="ctr">
              <a:lnSpc>
                <a:spcPct val="150000"/>
              </a:lnSpc>
              <a:defRPr/>
            </a:pPr>
            <a:endParaRPr lang="es-EC" sz="1500" dirty="0"/>
          </a:p>
          <a:p>
            <a:pPr algn="ctr">
              <a:defRPr/>
            </a:pPr>
            <a:r>
              <a:rPr lang="es-EC" sz="3200" dirty="0"/>
              <a:t>Registro de Acuerdos Comerciales</a:t>
            </a:r>
          </a:p>
          <a:p>
            <a:pPr algn="ctr">
              <a:lnSpc>
                <a:spcPct val="150000"/>
              </a:lnSpc>
              <a:defRPr/>
            </a:pPr>
            <a:endParaRPr lang="es-EC" sz="1500" dirty="0"/>
          </a:p>
          <a:p>
            <a:pPr algn="ctr">
              <a:defRPr/>
            </a:pPr>
            <a:r>
              <a:rPr lang="es-EC" sz="3200" dirty="0"/>
              <a:t>Otras</a:t>
            </a:r>
          </a:p>
        </p:txBody>
      </p:sp>
      <p:sp>
        <p:nvSpPr>
          <p:cNvPr id="9" name="8 Flecha derecha"/>
          <p:cNvSpPr/>
          <p:nvPr/>
        </p:nvSpPr>
        <p:spPr>
          <a:xfrm>
            <a:off x="4067175" y="5057775"/>
            <a:ext cx="288925" cy="287338"/>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p:txBody>
          <a:bodyPr/>
          <a:lstStyle/>
          <a:p>
            <a:r>
              <a:rPr lang="es-EC" b="1" smtClean="0">
                <a:solidFill>
                  <a:schemeClr val="bg1"/>
                </a:solidFill>
              </a:rPr>
              <a:t>Contraste Estadístico</a:t>
            </a:r>
          </a:p>
        </p:txBody>
      </p:sp>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Datos</a:t>
            </a:r>
          </a:p>
        </p:txBody>
      </p:sp>
      <p:sp>
        <p:nvSpPr>
          <p:cNvPr id="7" name="6 Rectángulo"/>
          <p:cNvSpPr/>
          <p:nvPr/>
        </p:nvSpPr>
        <p:spPr>
          <a:xfrm>
            <a:off x="395288" y="558958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Regresión con dicótomas</a:t>
            </a:r>
          </a:p>
        </p:txBody>
      </p:sp>
      <p:sp>
        <p:nvSpPr>
          <p:cNvPr id="8" name="7 Rectángulo"/>
          <p:cNvSpPr/>
          <p:nvPr/>
        </p:nvSpPr>
        <p:spPr>
          <a:xfrm>
            <a:off x="4572000" y="1989138"/>
            <a:ext cx="4248150" cy="43195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200" dirty="0"/>
              <a:t>INCOTERM CIF</a:t>
            </a:r>
          </a:p>
          <a:p>
            <a:pPr algn="ctr">
              <a:lnSpc>
                <a:spcPct val="150000"/>
              </a:lnSpc>
              <a:defRPr/>
            </a:pPr>
            <a:endParaRPr lang="es-EC" sz="1500" dirty="0"/>
          </a:p>
          <a:p>
            <a:pPr algn="ctr">
              <a:defRPr/>
            </a:pPr>
            <a:r>
              <a:rPr lang="es-EC" sz="3200" dirty="0"/>
              <a:t>Periodo 2000 – 2009 (mensual)</a:t>
            </a:r>
          </a:p>
          <a:p>
            <a:pPr algn="ctr">
              <a:lnSpc>
                <a:spcPct val="150000"/>
              </a:lnSpc>
              <a:defRPr/>
            </a:pPr>
            <a:endParaRPr lang="es-EC" sz="1500" dirty="0"/>
          </a:p>
          <a:p>
            <a:pPr algn="ctr">
              <a:defRPr/>
            </a:pPr>
            <a:r>
              <a:rPr lang="es-EC" sz="3200" dirty="0"/>
              <a:t>Suma de partidas para los países seleccionados</a:t>
            </a:r>
          </a:p>
        </p:txBody>
      </p:sp>
      <p:sp>
        <p:nvSpPr>
          <p:cNvPr id="9" name="8 Flecha derecha"/>
          <p:cNvSpPr/>
          <p:nvPr/>
        </p:nvSpPr>
        <p:spPr>
          <a:xfrm>
            <a:off x="4067175" y="2205038"/>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1908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600" dirty="0"/>
              <a:t>Test de Dickey y Füller</a:t>
            </a:r>
          </a:p>
        </p:txBody>
      </p:sp>
      <p:sp>
        <p:nvSpPr>
          <p:cNvPr id="11" name="10 Rectángulo"/>
          <p:cNvSpPr/>
          <p:nvPr/>
        </p:nvSpPr>
        <p:spPr>
          <a:xfrm>
            <a:off x="395288" y="43672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700" dirty="0"/>
              <a:t>Test de Zivot y Andrews</a:t>
            </a: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Datos</a:t>
            </a:r>
          </a:p>
        </p:txBody>
      </p:sp>
      <p:sp>
        <p:nvSpPr>
          <p:cNvPr id="6" name="5 Rectángulo"/>
          <p:cNvSpPr/>
          <p:nvPr/>
        </p:nvSpPr>
        <p:spPr>
          <a:xfrm>
            <a:off x="395288" y="43672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700" dirty="0"/>
              <a:t>Test de Zivot y Andrews</a:t>
            </a:r>
          </a:p>
        </p:txBody>
      </p:sp>
      <p:sp>
        <p:nvSpPr>
          <p:cNvPr id="9" name="8 Flecha derecha"/>
          <p:cNvSpPr/>
          <p:nvPr/>
        </p:nvSpPr>
        <p:spPr>
          <a:xfrm>
            <a:off x="4067175" y="3429000"/>
            <a:ext cx="288925" cy="287338"/>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1908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600" dirty="0"/>
              <a:t>Test de Dickey y Füller</a:t>
            </a:r>
          </a:p>
        </p:txBody>
      </p:sp>
      <p:sp>
        <p:nvSpPr>
          <p:cNvPr id="11" name="10 Rectángulo"/>
          <p:cNvSpPr/>
          <p:nvPr/>
        </p:nvSpPr>
        <p:spPr>
          <a:xfrm>
            <a:off x="4572000" y="1989138"/>
            <a:ext cx="4248150" cy="43195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800" dirty="0"/>
              <a:t>H0: La serie no es estacionaria</a:t>
            </a:r>
          </a:p>
          <a:p>
            <a:pPr algn="ctr">
              <a:lnSpc>
                <a:spcPct val="150000"/>
              </a:lnSpc>
              <a:defRPr/>
            </a:pPr>
            <a:endParaRPr lang="es-EC" sz="1500" dirty="0"/>
          </a:p>
          <a:p>
            <a:pPr algn="ctr">
              <a:defRPr/>
            </a:pPr>
            <a:r>
              <a:rPr lang="es-EC" sz="3800" dirty="0"/>
              <a:t>Valores Críticos</a:t>
            </a:r>
          </a:p>
          <a:p>
            <a:pPr algn="ctr">
              <a:lnSpc>
                <a:spcPct val="150000"/>
              </a:lnSpc>
              <a:defRPr/>
            </a:pPr>
            <a:endParaRPr lang="es-EC" sz="1500" dirty="0"/>
          </a:p>
          <a:p>
            <a:pPr algn="ctr">
              <a:defRPr/>
            </a:pPr>
            <a:r>
              <a:rPr lang="es-EC" sz="3800" dirty="0"/>
              <a:t>Posibles Resultados</a:t>
            </a:r>
          </a:p>
        </p:txBody>
      </p:sp>
      <p:sp>
        <p:nvSpPr>
          <p:cNvPr id="12" name="11 Rectángulo"/>
          <p:cNvSpPr/>
          <p:nvPr/>
        </p:nvSpPr>
        <p:spPr>
          <a:xfrm>
            <a:off x="395288" y="558958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Regresión con dicótomas</a:t>
            </a: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Datos</a:t>
            </a:r>
          </a:p>
        </p:txBody>
      </p:sp>
      <p:sp>
        <p:nvSpPr>
          <p:cNvPr id="8" name="7 Rectángulo"/>
          <p:cNvSpPr/>
          <p:nvPr/>
        </p:nvSpPr>
        <p:spPr>
          <a:xfrm>
            <a:off x="4572000" y="1989138"/>
            <a:ext cx="4248150" cy="43195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800" dirty="0"/>
              <a:t>H0: No hay quiebre en la media</a:t>
            </a:r>
          </a:p>
          <a:p>
            <a:pPr algn="ctr">
              <a:lnSpc>
                <a:spcPct val="150000"/>
              </a:lnSpc>
              <a:defRPr/>
            </a:pPr>
            <a:endParaRPr lang="es-EC" sz="1500" dirty="0"/>
          </a:p>
          <a:p>
            <a:pPr algn="ctr">
              <a:defRPr/>
            </a:pPr>
            <a:r>
              <a:rPr lang="es-EC" sz="3800" dirty="0"/>
              <a:t>Valores Críticos</a:t>
            </a:r>
          </a:p>
          <a:p>
            <a:pPr algn="ctr">
              <a:lnSpc>
                <a:spcPct val="150000"/>
              </a:lnSpc>
              <a:defRPr/>
            </a:pPr>
            <a:endParaRPr lang="es-EC" sz="1500" dirty="0"/>
          </a:p>
          <a:p>
            <a:pPr algn="ctr">
              <a:defRPr/>
            </a:pPr>
            <a:r>
              <a:rPr lang="es-EC" sz="3800" dirty="0"/>
              <a:t>Resultados</a:t>
            </a:r>
          </a:p>
        </p:txBody>
      </p:sp>
      <p:sp>
        <p:nvSpPr>
          <p:cNvPr id="9" name="8 Flecha derecha"/>
          <p:cNvSpPr/>
          <p:nvPr/>
        </p:nvSpPr>
        <p:spPr>
          <a:xfrm>
            <a:off x="4067175" y="4581525"/>
            <a:ext cx="288925" cy="287338"/>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1908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600" dirty="0"/>
              <a:t>Test de Dickey y Füller</a:t>
            </a:r>
          </a:p>
        </p:txBody>
      </p:sp>
      <p:sp>
        <p:nvSpPr>
          <p:cNvPr id="11" name="10 Rectángulo"/>
          <p:cNvSpPr/>
          <p:nvPr/>
        </p:nvSpPr>
        <p:spPr>
          <a:xfrm>
            <a:off x="395288" y="43672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600" dirty="0"/>
              <a:t>Test de Zivot y Andrews</a:t>
            </a:r>
          </a:p>
        </p:txBody>
      </p:sp>
      <p:sp>
        <p:nvSpPr>
          <p:cNvPr id="12" name="11 Rectángulo"/>
          <p:cNvSpPr/>
          <p:nvPr/>
        </p:nvSpPr>
        <p:spPr>
          <a:xfrm>
            <a:off x="395288" y="558958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Regresión con dicótomas</a:t>
            </a: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198913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Datos</a:t>
            </a:r>
          </a:p>
        </p:txBody>
      </p:sp>
      <p:sp>
        <p:nvSpPr>
          <p:cNvPr id="8" name="7 Rectángulo"/>
          <p:cNvSpPr/>
          <p:nvPr/>
        </p:nvSpPr>
        <p:spPr>
          <a:xfrm>
            <a:off x="4572000" y="1989138"/>
            <a:ext cx="4248150" cy="43195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500" dirty="0"/>
              <a:t>Con estacionariedad:</a:t>
            </a:r>
          </a:p>
          <a:p>
            <a:pPr algn="ctr">
              <a:lnSpc>
                <a:spcPct val="150000"/>
              </a:lnSpc>
              <a:defRPr/>
            </a:pPr>
            <a:endParaRPr lang="es-EC" sz="1500" dirty="0"/>
          </a:p>
          <a:p>
            <a:pPr algn="ctr">
              <a:defRPr/>
            </a:pPr>
            <a:r>
              <a:rPr lang="es-EC" sz="3500" dirty="0"/>
              <a:t>¿Son significativas?</a:t>
            </a:r>
          </a:p>
          <a:p>
            <a:pPr algn="ctr">
              <a:lnSpc>
                <a:spcPct val="150000"/>
              </a:lnSpc>
              <a:defRPr/>
            </a:pPr>
            <a:endParaRPr lang="es-EC" sz="1500" dirty="0"/>
          </a:p>
          <a:p>
            <a:pPr algn="ctr">
              <a:defRPr/>
            </a:pPr>
            <a:r>
              <a:rPr lang="es-EC" sz="3500" dirty="0"/>
              <a:t>¿Cuál es su signo?</a:t>
            </a:r>
          </a:p>
        </p:txBody>
      </p:sp>
      <p:sp>
        <p:nvSpPr>
          <p:cNvPr id="9" name="8 Flecha derecha"/>
          <p:cNvSpPr/>
          <p:nvPr/>
        </p:nvSpPr>
        <p:spPr>
          <a:xfrm>
            <a:off x="4067175" y="5805488"/>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1908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600" dirty="0"/>
              <a:t>Test de Dickey y Füller</a:t>
            </a:r>
          </a:p>
        </p:txBody>
      </p:sp>
      <p:sp>
        <p:nvSpPr>
          <p:cNvPr id="11" name="10 Rectángulo"/>
          <p:cNvSpPr/>
          <p:nvPr/>
        </p:nvSpPr>
        <p:spPr>
          <a:xfrm>
            <a:off x="395288" y="43672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700" dirty="0"/>
              <a:t>Test de Zivot y Andrews</a:t>
            </a:r>
          </a:p>
        </p:txBody>
      </p:sp>
      <p:sp>
        <p:nvSpPr>
          <p:cNvPr id="12" name="11 Rectángulo"/>
          <p:cNvSpPr/>
          <p:nvPr/>
        </p:nvSpPr>
        <p:spPr>
          <a:xfrm>
            <a:off x="395288" y="5589588"/>
            <a:ext cx="3529012" cy="7191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500" dirty="0"/>
              <a:t>Regresión con dicótomas</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457200" y="0"/>
            <a:ext cx="8229600" cy="1214438"/>
          </a:xfrm>
        </p:spPr>
        <p:txBody>
          <a:bodyPr/>
          <a:lstStyle/>
          <a:p>
            <a:r>
              <a:rPr lang="es-ES" b="1" smtClean="0">
                <a:solidFill>
                  <a:schemeClr val="bg1"/>
                </a:solidFill>
              </a:rPr>
              <a:t>Introducción</a:t>
            </a:r>
          </a:p>
        </p:txBody>
      </p:sp>
      <p:sp>
        <p:nvSpPr>
          <p:cNvPr id="4099" name="2 Marcador de contenido"/>
          <p:cNvSpPr>
            <a:spLocks noGrp="1"/>
          </p:cNvSpPr>
          <p:nvPr>
            <p:ph idx="1"/>
          </p:nvPr>
        </p:nvSpPr>
        <p:spPr>
          <a:xfrm>
            <a:off x="457200" y="1071563"/>
            <a:ext cx="8229600" cy="5054600"/>
          </a:xfrm>
        </p:spPr>
        <p:txBody>
          <a:bodyPr/>
          <a:lstStyle/>
          <a:p>
            <a:pPr algn="just"/>
            <a:r>
              <a:rPr lang="es-ES" sz="3300" smtClean="0">
                <a:solidFill>
                  <a:schemeClr val="bg1"/>
                </a:solidFill>
              </a:rPr>
              <a:t>Política de carácter proteccionista.</a:t>
            </a:r>
          </a:p>
          <a:p>
            <a:pPr algn="just"/>
            <a:r>
              <a:rPr lang="es-ES" sz="3300" smtClean="0">
                <a:solidFill>
                  <a:schemeClr val="bg1"/>
                </a:solidFill>
              </a:rPr>
              <a:t>Aumento de aranceles a bienes suntuarios y reducción a factores de producción.</a:t>
            </a:r>
          </a:p>
          <a:p>
            <a:pPr algn="just"/>
            <a:r>
              <a:rPr lang="es-ES" sz="3300" smtClean="0">
                <a:solidFill>
                  <a:schemeClr val="bg1"/>
                </a:solidFill>
              </a:rPr>
              <a:t>Utilizar la econometría para analizar la evolución de las importaciones.</a:t>
            </a:r>
          </a:p>
          <a:p>
            <a:pPr algn="just"/>
            <a:r>
              <a:rPr lang="es-ES" sz="3300" smtClean="0">
                <a:solidFill>
                  <a:schemeClr val="bg1"/>
                </a:solidFill>
              </a:rPr>
              <a:t>Revisar el tipo de cambio real y hallar cambios de tendencia (apreciaciones o depreciaciones)</a:t>
            </a: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defRPr/>
            </a:pPr>
            <a:r>
              <a:rPr lang="es-EC" sz="3900" b="1" dirty="0" smtClean="0">
                <a:solidFill>
                  <a:schemeClr val="bg1"/>
                </a:solidFill>
              </a:rPr>
              <a:t>Contraste Estadístico - Resultados</a:t>
            </a:r>
            <a:endParaRPr lang="es-EC" sz="3900" b="1" dirty="0">
              <a:solidFill>
                <a:schemeClr val="bg1"/>
              </a:solidFill>
            </a:endParaRPr>
          </a:p>
        </p:txBody>
      </p:sp>
      <p:sp>
        <p:nvSpPr>
          <p:cNvPr id="4" name="3 Rectángulo"/>
          <p:cNvSpPr/>
          <p:nvPr/>
        </p:nvSpPr>
        <p:spPr>
          <a:xfrm>
            <a:off x="395288" y="24288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8" name="7 Rectángulo"/>
          <p:cNvSpPr/>
          <p:nvPr/>
        </p:nvSpPr>
        <p:spPr>
          <a:xfrm>
            <a:off x="4572000" y="1285875"/>
            <a:ext cx="4248150" cy="47529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500" dirty="0"/>
              <a:t>Máx: 2009m1</a:t>
            </a:r>
          </a:p>
          <a:p>
            <a:pPr algn="ctr">
              <a:defRPr/>
            </a:pPr>
            <a:endParaRPr lang="es-EC" sz="3500" dirty="0"/>
          </a:p>
          <a:p>
            <a:pPr algn="ctr">
              <a:defRPr/>
            </a:pPr>
            <a:endParaRPr lang="es-EC" sz="3500" dirty="0"/>
          </a:p>
          <a:p>
            <a:pPr algn="ctr">
              <a:defRPr/>
            </a:pPr>
            <a:endParaRPr lang="es-EC" sz="1000" dirty="0"/>
          </a:p>
          <a:p>
            <a:pPr algn="ctr">
              <a:defRPr/>
            </a:pPr>
            <a:endParaRPr lang="es-EC" sz="3500" dirty="0"/>
          </a:p>
          <a:p>
            <a:pPr algn="ctr">
              <a:defRPr/>
            </a:pPr>
            <a:endParaRPr lang="es-EC" sz="3500" dirty="0"/>
          </a:p>
          <a:p>
            <a:pPr algn="ctr">
              <a:defRPr/>
            </a:pPr>
            <a:r>
              <a:rPr lang="es-EC" sz="3500" dirty="0"/>
              <a:t>DF: -20,021</a:t>
            </a:r>
          </a:p>
          <a:p>
            <a:pPr algn="ctr">
              <a:defRPr/>
            </a:pPr>
            <a:r>
              <a:rPr lang="es-EC" sz="3500" dirty="0"/>
              <a:t>D5: 0,3209</a:t>
            </a:r>
          </a:p>
          <a:p>
            <a:pPr algn="ctr">
              <a:defRPr/>
            </a:pPr>
            <a:endParaRPr lang="es-EC" sz="3500" dirty="0"/>
          </a:p>
        </p:txBody>
      </p:sp>
      <p:sp>
        <p:nvSpPr>
          <p:cNvPr id="9" name="8 Flecha derecha"/>
          <p:cNvSpPr/>
          <p:nvPr/>
        </p:nvSpPr>
        <p:spPr>
          <a:xfrm>
            <a:off x="4067175" y="1774825"/>
            <a:ext cx="288925" cy="28892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4290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42912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4229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4287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pic>
        <p:nvPicPr>
          <p:cNvPr id="14" name="13 Imagen"/>
          <p:cNvPicPr/>
          <p:nvPr/>
        </p:nvPicPr>
        <p:blipFill>
          <a:blip r:embed="rId3"/>
          <a:srcRect/>
          <a:stretch>
            <a:fillRect/>
          </a:stretch>
        </p:blipFill>
        <p:spPr bwMode="auto">
          <a:xfrm>
            <a:off x="4643438" y="2357438"/>
            <a:ext cx="4037012" cy="1800225"/>
          </a:xfrm>
          <a:prstGeom prst="rect">
            <a:avLst/>
          </a:prstGeom>
          <a:noFill/>
          <a:ln w="9525">
            <a:solidFill>
              <a:schemeClr val="tx1">
                <a:lumMod val="50000"/>
                <a:lumOff val="50000"/>
              </a:schemeClr>
            </a:solidFill>
            <a:miter lim="800000"/>
            <a:headEnd/>
            <a:tailEnd/>
          </a:ln>
        </p:spPr>
      </p:pic>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2781300"/>
            <a:ext cx="288925" cy="287338"/>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500" dirty="0" err="1"/>
              <a:t>Máx</a:t>
            </a:r>
            <a:r>
              <a:rPr lang="es-EC" sz="3500" dirty="0"/>
              <a:t>: 2001m10</a:t>
            </a:r>
          </a:p>
          <a:p>
            <a:pPr algn="ctr">
              <a:defRPr/>
            </a:pPr>
            <a:endParaRPr lang="es-EC" sz="3500" dirty="0"/>
          </a:p>
          <a:p>
            <a:pPr algn="ctr">
              <a:defRPr/>
            </a:pPr>
            <a:endParaRPr lang="es-EC" sz="3500" dirty="0"/>
          </a:p>
          <a:p>
            <a:pPr algn="ctr">
              <a:defRPr/>
            </a:pPr>
            <a:endParaRPr lang="es-EC" sz="1000" dirty="0"/>
          </a:p>
          <a:p>
            <a:pPr algn="ctr">
              <a:defRPr/>
            </a:pPr>
            <a:endParaRPr lang="es-EC" sz="3500" dirty="0"/>
          </a:p>
          <a:p>
            <a:pPr algn="ctr">
              <a:defRPr/>
            </a:pPr>
            <a:endParaRPr lang="es-EC" sz="3500" dirty="0"/>
          </a:p>
          <a:p>
            <a:pPr algn="ctr">
              <a:defRPr/>
            </a:pPr>
            <a:r>
              <a:rPr lang="es-EC" sz="3500" dirty="0"/>
              <a:t>DF: -18,801</a:t>
            </a:r>
          </a:p>
          <a:p>
            <a:pPr algn="ctr">
              <a:defRPr/>
            </a:pPr>
            <a:r>
              <a:rPr lang="es-EC" sz="3500" dirty="0"/>
              <a:t>D6: 0,2576</a:t>
            </a:r>
          </a:p>
          <a:p>
            <a:pPr algn="ctr">
              <a:defRPr/>
            </a:pPr>
            <a:endParaRPr lang="es-EC" sz="3500" dirty="0"/>
          </a:p>
        </p:txBody>
      </p:sp>
      <p:pic>
        <p:nvPicPr>
          <p:cNvPr id="15" name="14 Imagen"/>
          <p:cNvPicPr/>
          <p:nvPr/>
        </p:nvPicPr>
        <p:blipFill>
          <a:blip r:embed="rId3"/>
          <a:srcRect/>
          <a:stretch>
            <a:fillRect/>
          </a:stretch>
        </p:blipFill>
        <p:spPr bwMode="auto">
          <a:xfrm>
            <a:off x="4657725" y="2420938"/>
            <a:ext cx="4035425" cy="1800225"/>
          </a:xfrm>
          <a:prstGeom prst="rect">
            <a:avLst/>
          </a:prstGeom>
          <a:noFill/>
          <a:ln w="9525">
            <a:solidFill>
              <a:schemeClr val="tx1">
                <a:lumMod val="50000"/>
                <a:lumOff val="50000"/>
              </a:schemeClr>
            </a:solidFill>
            <a:miter lim="800000"/>
            <a:headEnd/>
            <a:tailEnd/>
          </a:ln>
        </p:spPr>
      </p:pic>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3789363"/>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500" dirty="0" err="1"/>
              <a:t>Máx</a:t>
            </a:r>
            <a:r>
              <a:rPr lang="es-EC" sz="3500" dirty="0"/>
              <a:t>: 2000m6</a:t>
            </a:r>
          </a:p>
          <a:p>
            <a:pPr algn="ctr">
              <a:defRPr/>
            </a:pPr>
            <a:endParaRPr lang="es-EC" sz="3500" dirty="0"/>
          </a:p>
          <a:p>
            <a:pPr algn="ctr">
              <a:defRPr/>
            </a:pPr>
            <a:endParaRPr lang="es-EC" sz="3500" dirty="0"/>
          </a:p>
          <a:p>
            <a:pPr algn="ctr">
              <a:defRPr/>
            </a:pPr>
            <a:endParaRPr lang="es-EC" sz="1000" dirty="0"/>
          </a:p>
          <a:p>
            <a:pPr algn="ctr">
              <a:defRPr/>
            </a:pPr>
            <a:endParaRPr lang="es-EC" sz="3500" dirty="0"/>
          </a:p>
          <a:p>
            <a:pPr algn="ctr">
              <a:defRPr/>
            </a:pPr>
            <a:endParaRPr lang="es-EC" sz="3500" dirty="0"/>
          </a:p>
          <a:p>
            <a:pPr algn="ctr">
              <a:defRPr/>
            </a:pPr>
            <a:r>
              <a:rPr lang="es-EC" sz="3500" dirty="0"/>
              <a:t>DF: -16,584</a:t>
            </a:r>
          </a:p>
          <a:p>
            <a:pPr algn="ctr">
              <a:defRPr/>
            </a:pPr>
            <a:r>
              <a:rPr lang="es-EC" sz="3500" dirty="0"/>
              <a:t>D-1: 0,1538</a:t>
            </a:r>
          </a:p>
          <a:p>
            <a:pPr algn="ctr">
              <a:defRPr/>
            </a:pPr>
            <a:endParaRPr lang="es-EC" sz="3500" dirty="0"/>
          </a:p>
        </p:txBody>
      </p:sp>
      <p:pic>
        <p:nvPicPr>
          <p:cNvPr id="15" name="14 Imagen"/>
          <p:cNvPicPr/>
          <p:nvPr/>
        </p:nvPicPr>
        <p:blipFill>
          <a:blip r:embed="rId3"/>
          <a:srcRect/>
          <a:stretch>
            <a:fillRect/>
          </a:stretch>
        </p:blipFill>
        <p:spPr bwMode="auto">
          <a:xfrm>
            <a:off x="4672013" y="2492375"/>
            <a:ext cx="4035425" cy="1800225"/>
          </a:xfrm>
          <a:prstGeom prst="rect">
            <a:avLst/>
          </a:prstGeom>
          <a:noFill/>
          <a:ln w="9525">
            <a:solidFill>
              <a:schemeClr val="tx1">
                <a:lumMod val="50000"/>
                <a:lumOff val="50000"/>
              </a:schemeClr>
            </a:solidFill>
            <a:miter lim="800000"/>
            <a:headEnd/>
            <a:tailEnd/>
          </a:ln>
        </p:spPr>
      </p:pic>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4783138"/>
            <a:ext cx="288925" cy="28892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500" dirty="0" err="1"/>
              <a:t>Máx</a:t>
            </a:r>
            <a:r>
              <a:rPr lang="es-EC" sz="3500" dirty="0"/>
              <a:t>: 2007m7</a:t>
            </a:r>
          </a:p>
          <a:p>
            <a:pPr algn="ctr">
              <a:defRPr/>
            </a:pPr>
            <a:endParaRPr lang="es-EC" sz="3500" dirty="0"/>
          </a:p>
          <a:p>
            <a:pPr algn="ctr">
              <a:defRPr/>
            </a:pPr>
            <a:endParaRPr lang="es-EC" sz="3500" dirty="0"/>
          </a:p>
          <a:p>
            <a:pPr algn="ctr">
              <a:defRPr/>
            </a:pPr>
            <a:endParaRPr lang="es-EC" sz="1000" dirty="0"/>
          </a:p>
          <a:p>
            <a:pPr algn="ctr">
              <a:defRPr/>
            </a:pPr>
            <a:endParaRPr lang="es-EC" sz="3500" dirty="0"/>
          </a:p>
          <a:p>
            <a:pPr algn="ctr">
              <a:defRPr/>
            </a:pPr>
            <a:endParaRPr lang="es-EC" sz="3500" dirty="0"/>
          </a:p>
          <a:p>
            <a:pPr algn="ctr">
              <a:defRPr/>
            </a:pPr>
            <a:r>
              <a:rPr lang="es-EC" sz="3500" dirty="0"/>
              <a:t>DF: -14,141</a:t>
            </a:r>
          </a:p>
          <a:p>
            <a:pPr algn="ctr">
              <a:defRPr/>
            </a:pPr>
            <a:r>
              <a:rPr lang="es-EC" sz="3500"/>
              <a:t>D-2: </a:t>
            </a:r>
            <a:r>
              <a:rPr lang="es-EC" sz="3500" dirty="0"/>
              <a:t>0,0775</a:t>
            </a:r>
          </a:p>
          <a:p>
            <a:pPr algn="ctr">
              <a:defRPr/>
            </a:pPr>
            <a:endParaRPr lang="es-EC" sz="3500" dirty="0"/>
          </a:p>
        </p:txBody>
      </p:sp>
      <p:pic>
        <p:nvPicPr>
          <p:cNvPr id="15" name="14 Imagen"/>
          <p:cNvPicPr/>
          <p:nvPr/>
        </p:nvPicPr>
        <p:blipFill>
          <a:blip r:embed="rId3"/>
          <a:srcRect/>
          <a:stretch>
            <a:fillRect/>
          </a:stretch>
        </p:blipFill>
        <p:spPr bwMode="auto">
          <a:xfrm>
            <a:off x="4668838" y="2420938"/>
            <a:ext cx="4035425" cy="1800225"/>
          </a:xfrm>
          <a:prstGeom prst="rect">
            <a:avLst/>
          </a:prstGeom>
          <a:noFill/>
          <a:ln w="9525">
            <a:solidFill>
              <a:schemeClr val="tx1">
                <a:lumMod val="50000"/>
                <a:lumOff val="50000"/>
              </a:schemeClr>
            </a:solidFill>
            <a:miter lim="800000"/>
            <a:headEnd/>
            <a:tailEnd/>
          </a:ln>
        </p:spPr>
      </p:pic>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5805488"/>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3500" dirty="0" err="1"/>
              <a:t>Máx</a:t>
            </a:r>
            <a:r>
              <a:rPr lang="es-EC" sz="3500" dirty="0"/>
              <a:t>: 2009m12</a:t>
            </a:r>
          </a:p>
          <a:p>
            <a:pPr algn="ctr">
              <a:defRPr/>
            </a:pPr>
            <a:endParaRPr lang="es-EC" sz="3500" dirty="0"/>
          </a:p>
          <a:p>
            <a:pPr algn="ctr">
              <a:defRPr/>
            </a:pPr>
            <a:endParaRPr lang="es-EC" sz="3500" dirty="0"/>
          </a:p>
          <a:p>
            <a:pPr algn="ctr">
              <a:defRPr/>
            </a:pPr>
            <a:endParaRPr lang="es-EC" sz="1000" dirty="0"/>
          </a:p>
          <a:p>
            <a:pPr algn="ctr">
              <a:defRPr/>
            </a:pPr>
            <a:endParaRPr lang="es-EC" sz="3500" dirty="0"/>
          </a:p>
          <a:p>
            <a:pPr algn="ctr">
              <a:defRPr/>
            </a:pPr>
            <a:endParaRPr lang="es-EC" sz="3500" dirty="0"/>
          </a:p>
          <a:p>
            <a:pPr algn="ctr">
              <a:defRPr/>
            </a:pPr>
            <a:r>
              <a:rPr lang="es-EC" sz="3500" dirty="0"/>
              <a:t>DF: -13,816</a:t>
            </a:r>
          </a:p>
          <a:p>
            <a:pPr algn="ctr">
              <a:defRPr/>
            </a:pPr>
            <a:r>
              <a:rPr lang="es-EC" sz="3500" dirty="0"/>
              <a:t>D4: 0,727</a:t>
            </a:r>
          </a:p>
          <a:p>
            <a:pPr algn="ctr">
              <a:defRPr/>
            </a:pPr>
            <a:endParaRPr lang="es-EC" sz="3500" dirty="0"/>
          </a:p>
        </p:txBody>
      </p:sp>
      <p:pic>
        <p:nvPicPr>
          <p:cNvPr id="15" name="14 Imagen"/>
          <p:cNvPicPr/>
          <p:nvPr/>
        </p:nvPicPr>
        <p:blipFill>
          <a:blip r:embed="rId3"/>
          <a:srcRect/>
          <a:stretch>
            <a:fillRect/>
          </a:stretch>
        </p:blipFill>
        <p:spPr bwMode="auto">
          <a:xfrm>
            <a:off x="4640263" y="2420938"/>
            <a:ext cx="4035425" cy="1800225"/>
          </a:xfrm>
          <a:prstGeom prst="rect">
            <a:avLst/>
          </a:prstGeom>
          <a:noFill/>
          <a:ln w="9525">
            <a:solidFill>
              <a:schemeClr val="tx1">
                <a:lumMod val="50000"/>
                <a:lumOff val="50000"/>
              </a:schemeClr>
            </a:solidFill>
            <a:miter lim="800000"/>
            <a:headEnd/>
            <a:tailEnd/>
          </a:ln>
        </p:spPr>
      </p:pic>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p:txBody>
          <a:bodyPr/>
          <a:lstStyle/>
          <a:p>
            <a:r>
              <a:rPr lang="es-EC" sz="3900" b="1" smtClean="0">
                <a:solidFill>
                  <a:schemeClr val="bg1"/>
                </a:solidFill>
              </a:rPr>
              <a:t>Análisis de Entornos</a:t>
            </a:r>
          </a:p>
        </p:txBody>
      </p:sp>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1773238"/>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S" sz="3000" dirty="0"/>
              <a:t>Ecuador en desventaja</a:t>
            </a:r>
          </a:p>
          <a:p>
            <a:pPr algn="ctr">
              <a:defRPr/>
            </a:pPr>
            <a:endParaRPr lang="es-ES" sz="3000" dirty="0"/>
          </a:p>
          <a:p>
            <a:pPr algn="ctr">
              <a:defRPr/>
            </a:pPr>
            <a:r>
              <a:rPr lang="es-ES" sz="3000" dirty="0"/>
              <a:t>CFE y PYPSA: Coca Codo Sinclair</a:t>
            </a:r>
          </a:p>
          <a:p>
            <a:pPr algn="ctr">
              <a:defRPr/>
            </a:pPr>
            <a:endParaRPr lang="es-ES" sz="3000" dirty="0"/>
          </a:p>
          <a:p>
            <a:pPr algn="ctr">
              <a:defRPr/>
            </a:pPr>
            <a:r>
              <a:rPr lang="es-EC" sz="3000" dirty="0"/>
              <a:t>Adhesión de México a UNASUR</a:t>
            </a:r>
          </a:p>
          <a:p>
            <a:pPr algn="ctr">
              <a:defRPr/>
            </a:pPr>
            <a:endParaRPr lang="es-EC" sz="3000" dirty="0"/>
          </a:p>
          <a:p>
            <a:pPr algn="ctr">
              <a:defRPr/>
            </a:pPr>
            <a:r>
              <a:rPr lang="es-EC" sz="3000" dirty="0"/>
              <a:t>Becas de estudio</a:t>
            </a:r>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2752725"/>
            <a:ext cx="288925" cy="28892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S" sz="3000" dirty="0"/>
              <a:t>Seguridad y guerra</a:t>
            </a:r>
          </a:p>
          <a:p>
            <a:pPr algn="ctr">
              <a:defRPr/>
            </a:pPr>
            <a:endParaRPr lang="es-ES" sz="3000" dirty="0"/>
          </a:p>
          <a:p>
            <a:pPr algn="ctr">
              <a:defRPr/>
            </a:pPr>
            <a:r>
              <a:rPr lang="es-ES" sz="3000" dirty="0"/>
              <a:t>Crisis del 2008</a:t>
            </a:r>
          </a:p>
          <a:p>
            <a:pPr algn="ctr">
              <a:defRPr/>
            </a:pPr>
            <a:endParaRPr lang="es-ES" sz="3000" dirty="0"/>
          </a:p>
          <a:p>
            <a:pPr algn="ctr">
              <a:defRPr/>
            </a:pPr>
            <a:r>
              <a:rPr lang="es-EC" sz="3000" dirty="0"/>
              <a:t>Relaciones deterioradas</a:t>
            </a:r>
          </a:p>
          <a:p>
            <a:pPr algn="ctr">
              <a:defRPr/>
            </a:pPr>
            <a:endParaRPr lang="es-EC" sz="3000" dirty="0"/>
          </a:p>
          <a:p>
            <a:pPr algn="ctr">
              <a:defRPr/>
            </a:pPr>
            <a:r>
              <a:rPr lang="es-EC" sz="3000" dirty="0"/>
              <a:t>Migración + Programas</a:t>
            </a:r>
          </a:p>
          <a:p>
            <a:pPr algn="ctr">
              <a:defRPr/>
            </a:pPr>
            <a:endParaRPr lang="es-EC" sz="3000" dirty="0"/>
          </a:p>
          <a:p>
            <a:pPr algn="ctr">
              <a:defRPr/>
            </a:pPr>
            <a:r>
              <a:rPr lang="es-EC" sz="3000" dirty="0"/>
              <a:t>ATPDEA  y TLC</a:t>
            </a: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3789363"/>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S" sz="3000" dirty="0"/>
              <a:t>Crecimiento + Menor  competitividad</a:t>
            </a:r>
          </a:p>
          <a:p>
            <a:pPr algn="ctr">
              <a:defRPr/>
            </a:pPr>
            <a:endParaRPr lang="es-ES" sz="3000" dirty="0"/>
          </a:p>
          <a:p>
            <a:pPr algn="ctr">
              <a:defRPr/>
            </a:pPr>
            <a:r>
              <a:rPr lang="es-ES" sz="3000" dirty="0"/>
              <a:t>Migración y programas</a:t>
            </a:r>
          </a:p>
          <a:p>
            <a:pPr algn="ctr">
              <a:defRPr/>
            </a:pPr>
            <a:endParaRPr lang="es-ES" sz="3000" dirty="0"/>
          </a:p>
          <a:p>
            <a:pPr algn="ctr">
              <a:defRPr/>
            </a:pPr>
            <a:r>
              <a:rPr lang="es-EC" sz="3000" dirty="0"/>
              <a:t>Gobiernos vs. Xenofobia</a:t>
            </a:r>
          </a:p>
          <a:p>
            <a:pPr algn="ctr">
              <a:defRPr/>
            </a:pPr>
            <a:endParaRPr lang="es-EC" sz="3000" dirty="0"/>
          </a:p>
          <a:p>
            <a:pPr algn="ctr">
              <a:defRPr/>
            </a:pPr>
            <a:r>
              <a:rPr lang="es-EC" sz="3000" dirty="0"/>
              <a:t>Ley de Extranjería</a:t>
            </a:r>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4768850"/>
            <a:ext cx="288925" cy="28892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S" sz="2600" dirty="0"/>
              <a:t>Evolución de Relaciones Comerciales</a:t>
            </a:r>
          </a:p>
          <a:p>
            <a:pPr algn="ctr">
              <a:defRPr/>
            </a:pPr>
            <a:endParaRPr lang="es-ES" sz="2600" dirty="0"/>
          </a:p>
          <a:p>
            <a:pPr algn="ctr">
              <a:defRPr/>
            </a:pPr>
            <a:r>
              <a:rPr lang="es-ES" sz="2600" dirty="0"/>
              <a:t>Relaciones que trascienden</a:t>
            </a:r>
          </a:p>
          <a:p>
            <a:pPr algn="ctr">
              <a:defRPr/>
            </a:pPr>
            <a:endParaRPr lang="es-ES" sz="2600" dirty="0"/>
          </a:p>
          <a:p>
            <a:pPr algn="ctr">
              <a:defRPr/>
            </a:pPr>
            <a:r>
              <a:rPr lang="es-EC" sz="2600" dirty="0"/>
              <a:t>Turismo, Proyectos y Financiamiento</a:t>
            </a:r>
          </a:p>
          <a:p>
            <a:pPr algn="ctr">
              <a:defRPr/>
            </a:pPr>
            <a:endParaRPr lang="es-EC" sz="2600" dirty="0"/>
          </a:p>
          <a:p>
            <a:pPr algn="ctr">
              <a:defRPr/>
            </a:pPr>
            <a:r>
              <a:rPr lang="es-EC" sz="2600" dirty="0"/>
              <a:t>Becas e Intercambio Cultural</a:t>
            </a:r>
          </a:p>
        </p:txBody>
      </p:sp>
    </p:spTree>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288" y="2551113"/>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Estados Unidos</a:t>
            </a:r>
          </a:p>
        </p:txBody>
      </p:sp>
      <p:sp>
        <p:nvSpPr>
          <p:cNvPr id="9" name="8 Flecha derecha"/>
          <p:cNvSpPr/>
          <p:nvPr/>
        </p:nvSpPr>
        <p:spPr>
          <a:xfrm>
            <a:off x="4067175" y="5805488"/>
            <a:ext cx="288925" cy="287337"/>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C"/>
          </a:p>
        </p:txBody>
      </p:sp>
      <p:sp>
        <p:nvSpPr>
          <p:cNvPr id="10" name="9 Rectángulo"/>
          <p:cNvSpPr/>
          <p:nvPr/>
        </p:nvSpPr>
        <p:spPr>
          <a:xfrm>
            <a:off x="395288" y="3559175"/>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España</a:t>
            </a:r>
          </a:p>
        </p:txBody>
      </p:sp>
      <p:sp>
        <p:nvSpPr>
          <p:cNvPr id="11" name="10 Rectángulo"/>
          <p:cNvSpPr/>
          <p:nvPr/>
        </p:nvSpPr>
        <p:spPr>
          <a:xfrm>
            <a:off x="395288" y="4567238"/>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China</a:t>
            </a:r>
          </a:p>
        </p:txBody>
      </p:sp>
      <p:sp>
        <p:nvSpPr>
          <p:cNvPr id="12" name="11 Rectángulo"/>
          <p:cNvSpPr/>
          <p:nvPr/>
        </p:nvSpPr>
        <p:spPr>
          <a:xfrm>
            <a:off x="395288" y="557530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Perú</a:t>
            </a:r>
          </a:p>
        </p:txBody>
      </p:sp>
      <p:sp>
        <p:nvSpPr>
          <p:cNvPr id="13" name="12 Rectángulo"/>
          <p:cNvSpPr/>
          <p:nvPr/>
        </p:nvSpPr>
        <p:spPr>
          <a:xfrm>
            <a:off x="395288" y="1543050"/>
            <a:ext cx="3529012" cy="7207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C" sz="2800" dirty="0"/>
              <a:t>México</a:t>
            </a:r>
          </a:p>
        </p:txBody>
      </p:sp>
      <p:sp>
        <p:nvSpPr>
          <p:cNvPr id="14" name="13 Rectángulo"/>
          <p:cNvSpPr/>
          <p:nvPr/>
        </p:nvSpPr>
        <p:spPr>
          <a:xfrm>
            <a:off x="4572000" y="1557338"/>
            <a:ext cx="4248150" cy="4751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s-ES" sz="3000" dirty="0"/>
              <a:t>2do socio comercial</a:t>
            </a:r>
          </a:p>
          <a:p>
            <a:pPr algn="ctr">
              <a:defRPr/>
            </a:pPr>
            <a:endParaRPr lang="es-ES" sz="3000" dirty="0"/>
          </a:p>
          <a:p>
            <a:pPr algn="ctr">
              <a:defRPr/>
            </a:pPr>
            <a:r>
              <a:rPr lang="es-ES" sz="3000" dirty="0"/>
              <a:t>Integración económica y Desarrollo social</a:t>
            </a:r>
          </a:p>
          <a:p>
            <a:pPr algn="ctr">
              <a:defRPr/>
            </a:pPr>
            <a:endParaRPr lang="es-ES" sz="3000" dirty="0"/>
          </a:p>
          <a:p>
            <a:pPr algn="ctr">
              <a:defRPr/>
            </a:pPr>
            <a:r>
              <a:rPr lang="es-EC" sz="3000" dirty="0"/>
              <a:t>Similitud cultural</a:t>
            </a:r>
          </a:p>
          <a:p>
            <a:pPr algn="ctr">
              <a:defRPr/>
            </a:pPr>
            <a:endParaRPr lang="es-EC" sz="3000" dirty="0"/>
          </a:p>
          <a:p>
            <a:pPr algn="ctr">
              <a:defRPr/>
            </a:pPr>
            <a:r>
              <a:rPr lang="es-EC" sz="3000" dirty="0"/>
              <a:t>Problemas limítrofes superados</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p:txBody>
          <a:bodyPr/>
          <a:lstStyle/>
          <a:p>
            <a:r>
              <a:rPr lang="es-ES" b="1" smtClean="0">
                <a:solidFill>
                  <a:schemeClr val="bg1"/>
                </a:solidFill>
              </a:rPr>
              <a:t>Reseña </a:t>
            </a:r>
          </a:p>
        </p:txBody>
      </p:sp>
      <p:sp>
        <p:nvSpPr>
          <p:cNvPr id="5123" name="2 Marcador de contenido"/>
          <p:cNvSpPr>
            <a:spLocks noGrp="1"/>
          </p:cNvSpPr>
          <p:nvPr>
            <p:ph idx="1"/>
          </p:nvPr>
        </p:nvSpPr>
        <p:spPr/>
        <p:txBody>
          <a:bodyPr/>
          <a:lstStyle/>
          <a:p>
            <a:pPr algn="just"/>
            <a:r>
              <a:rPr lang="es-ES" smtClean="0">
                <a:solidFill>
                  <a:schemeClr val="bg1"/>
                </a:solidFill>
              </a:rPr>
              <a:t>Creciente interdependencia entre países.</a:t>
            </a:r>
          </a:p>
          <a:p>
            <a:pPr algn="just"/>
            <a:endParaRPr lang="es-ES" sz="2200" smtClean="0">
              <a:solidFill>
                <a:schemeClr val="bg1"/>
              </a:solidFill>
            </a:endParaRPr>
          </a:p>
          <a:p>
            <a:pPr algn="just"/>
            <a:r>
              <a:rPr lang="es-ES" smtClean="0">
                <a:solidFill>
                  <a:schemeClr val="bg1"/>
                </a:solidFill>
              </a:rPr>
              <a:t>Ecuador sigue en busca del crecimiento económico.</a:t>
            </a:r>
          </a:p>
          <a:p>
            <a:pPr algn="just"/>
            <a:endParaRPr lang="es-ES" sz="2200" smtClean="0">
              <a:solidFill>
                <a:schemeClr val="bg1"/>
              </a:solidFill>
            </a:endParaRPr>
          </a:p>
          <a:p>
            <a:pPr algn="just"/>
            <a:r>
              <a:rPr lang="es-ES" smtClean="0">
                <a:solidFill>
                  <a:schemeClr val="bg1"/>
                </a:solidFill>
              </a:rPr>
              <a:t>Las medidas arancelarias eran más flexibles en los 90’s, desde 2007 son más restrictivas.</a:t>
            </a:r>
          </a:p>
          <a:p>
            <a:endParaRPr lang="es-ES" smtClean="0"/>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288" y="188913"/>
            <a:ext cx="8229600" cy="4740275"/>
          </a:xfrm>
        </p:spPr>
        <p:txBody>
          <a:bodyPr/>
          <a:lstStyle/>
          <a:p>
            <a:pPr eaLnBrk="1" hangingPunct="1"/>
            <a:r>
              <a:rPr lang="es-AR" b="1" smtClean="0">
                <a:solidFill>
                  <a:schemeClr val="bg1"/>
                </a:solidFill>
              </a:rPr>
              <a:t>CAPÍTULO III </a:t>
            </a:r>
            <a:br>
              <a:rPr lang="es-AR" b="1" smtClean="0">
                <a:solidFill>
                  <a:schemeClr val="bg1"/>
                </a:solidFill>
              </a:rPr>
            </a:br>
            <a:r>
              <a:rPr lang="es-AR" b="1" smtClean="0">
                <a:solidFill>
                  <a:schemeClr val="bg1"/>
                </a:solidFill>
              </a:rPr>
              <a:t/>
            </a:r>
            <a:br>
              <a:rPr lang="es-AR" b="1" smtClean="0">
                <a:solidFill>
                  <a:schemeClr val="bg1"/>
                </a:solidFill>
              </a:rPr>
            </a:br>
            <a:r>
              <a:rPr lang="es-AR" b="1" smtClean="0">
                <a:solidFill>
                  <a:schemeClr val="bg1"/>
                </a:solidFill>
              </a:rPr>
              <a:t>Análisis de Resultados</a:t>
            </a:r>
            <a:endParaRPr lang="es-ES" smtClean="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95288" y="0"/>
            <a:ext cx="8229600" cy="1000125"/>
          </a:xfrm>
        </p:spPr>
        <p:txBody>
          <a:bodyPr/>
          <a:lstStyle/>
          <a:p>
            <a:pPr eaLnBrk="1" hangingPunct="1"/>
            <a:r>
              <a:rPr lang="es-ES" b="1" smtClean="0">
                <a:solidFill>
                  <a:schemeClr val="bg1"/>
                </a:solidFill>
              </a:rPr>
              <a:t>México</a:t>
            </a:r>
          </a:p>
        </p:txBody>
      </p:sp>
      <p:sp>
        <p:nvSpPr>
          <p:cNvPr id="43011" name="Rectangle 3"/>
          <p:cNvSpPr>
            <a:spLocks noGrp="1" noChangeArrowheads="1"/>
          </p:cNvSpPr>
          <p:nvPr>
            <p:ph type="body" idx="1"/>
          </p:nvPr>
        </p:nvSpPr>
        <p:spPr>
          <a:xfrm>
            <a:off x="457200" y="928688"/>
            <a:ext cx="8229600" cy="4857750"/>
          </a:xfrm>
        </p:spPr>
        <p:txBody>
          <a:bodyPr/>
          <a:lstStyle/>
          <a:p>
            <a:pPr algn="just" eaLnBrk="1" hangingPunct="1"/>
            <a:r>
              <a:rPr lang="es-AR" sz="3100" smtClean="0">
                <a:solidFill>
                  <a:schemeClr val="bg1"/>
                </a:solidFill>
              </a:rPr>
              <a:t>Fortalecimiento de relaciones mediante nuevos canales de negociación.</a:t>
            </a:r>
          </a:p>
          <a:p>
            <a:pPr algn="just" eaLnBrk="1" hangingPunct="1"/>
            <a:endParaRPr lang="es-AR" sz="2200" smtClean="0">
              <a:solidFill>
                <a:schemeClr val="bg1"/>
              </a:solidFill>
            </a:endParaRPr>
          </a:p>
          <a:p>
            <a:pPr algn="just" eaLnBrk="1" hangingPunct="1"/>
            <a:r>
              <a:rPr lang="es-AR" sz="3100" smtClean="0">
                <a:solidFill>
                  <a:schemeClr val="bg1"/>
                </a:solidFill>
              </a:rPr>
              <a:t>Tasa de crecimiento de las importaciones no presentan quiebre.</a:t>
            </a:r>
          </a:p>
          <a:p>
            <a:pPr algn="just" eaLnBrk="1" hangingPunct="1"/>
            <a:endParaRPr lang="es-AR" sz="2200" smtClean="0">
              <a:solidFill>
                <a:schemeClr val="bg1"/>
              </a:solidFill>
            </a:endParaRPr>
          </a:p>
          <a:p>
            <a:pPr algn="just" eaLnBrk="1" hangingPunct="1"/>
            <a:r>
              <a:rPr lang="es-AR" sz="3100" smtClean="0">
                <a:solidFill>
                  <a:schemeClr val="bg1"/>
                </a:solidFill>
              </a:rPr>
              <a:t>Evolución del tipo de cambio real de Ecuador con respecto a México tiene tendencia decreciente.</a:t>
            </a:r>
          </a:p>
          <a:p>
            <a:pPr eaLnBrk="1" hangingPunct="1"/>
            <a:endParaRPr lang="es-ES" smtClean="0"/>
          </a:p>
        </p:txBody>
      </p:sp>
    </p:spTree>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28625" y="0"/>
            <a:ext cx="8229600" cy="928688"/>
          </a:xfrm>
        </p:spPr>
        <p:txBody>
          <a:bodyPr/>
          <a:lstStyle/>
          <a:p>
            <a:pPr eaLnBrk="1" hangingPunct="1"/>
            <a:r>
              <a:rPr lang="es-AR" b="1" smtClean="0">
                <a:solidFill>
                  <a:schemeClr val="bg1"/>
                </a:solidFill>
              </a:rPr>
              <a:t>Estados Unidos</a:t>
            </a:r>
            <a:endParaRPr lang="es-ES" smtClean="0">
              <a:solidFill>
                <a:schemeClr val="bg1"/>
              </a:solidFill>
            </a:endParaRPr>
          </a:p>
        </p:txBody>
      </p:sp>
      <p:sp>
        <p:nvSpPr>
          <p:cNvPr id="44035" name="Rectangle 3"/>
          <p:cNvSpPr>
            <a:spLocks noGrp="1" noChangeArrowheads="1"/>
          </p:cNvSpPr>
          <p:nvPr>
            <p:ph type="body" idx="1"/>
          </p:nvPr>
        </p:nvSpPr>
        <p:spPr>
          <a:xfrm>
            <a:off x="457200" y="928688"/>
            <a:ext cx="8229600" cy="5197475"/>
          </a:xfrm>
        </p:spPr>
        <p:txBody>
          <a:bodyPr/>
          <a:lstStyle/>
          <a:p>
            <a:pPr algn="just" eaLnBrk="1" hangingPunct="1"/>
            <a:r>
              <a:rPr lang="es-AR" sz="3000" smtClean="0">
                <a:solidFill>
                  <a:schemeClr val="bg1"/>
                </a:solidFill>
              </a:rPr>
              <a:t>Inestabilidad económica.</a:t>
            </a:r>
          </a:p>
          <a:p>
            <a:pPr algn="just" eaLnBrk="1" hangingPunct="1"/>
            <a:endParaRPr lang="es-AR" sz="1800" smtClean="0">
              <a:solidFill>
                <a:schemeClr val="bg1"/>
              </a:solidFill>
            </a:endParaRPr>
          </a:p>
          <a:p>
            <a:pPr algn="just" eaLnBrk="1" hangingPunct="1"/>
            <a:r>
              <a:rPr lang="es-AR" sz="3000" smtClean="0">
                <a:solidFill>
                  <a:schemeClr val="bg1"/>
                </a:solidFill>
              </a:rPr>
              <a:t>Roces Políticos.</a:t>
            </a:r>
          </a:p>
          <a:p>
            <a:pPr algn="just" eaLnBrk="1" hangingPunct="1"/>
            <a:endParaRPr lang="es-AR" sz="1800" smtClean="0">
              <a:solidFill>
                <a:schemeClr val="bg1"/>
              </a:solidFill>
            </a:endParaRPr>
          </a:p>
          <a:p>
            <a:pPr algn="just" eaLnBrk="1" hangingPunct="1"/>
            <a:r>
              <a:rPr lang="es-AR" sz="3000" smtClean="0">
                <a:solidFill>
                  <a:schemeClr val="bg1"/>
                </a:solidFill>
              </a:rPr>
              <a:t>Test de Dickey y Füller muestran que la serie es estacionaria y variable dummy insertada no es significativa.</a:t>
            </a:r>
          </a:p>
          <a:p>
            <a:pPr algn="just" eaLnBrk="1" hangingPunct="1"/>
            <a:endParaRPr lang="es-AR" sz="1800" smtClean="0">
              <a:solidFill>
                <a:schemeClr val="bg1"/>
              </a:solidFill>
            </a:endParaRPr>
          </a:p>
          <a:p>
            <a:pPr algn="just" eaLnBrk="1" hangingPunct="1"/>
            <a:r>
              <a:rPr lang="es-AR" sz="3000" smtClean="0">
                <a:solidFill>
                  <a:schemeClr val="bg1"/>
                </a:solidFill>
              </a:rPr>
              <a:t>El tipo de cambio real se mantiene constante hasta el 2007 cuando inicia un decrecimiento.</a:t>
            </a:r>
          </a:p>
          <a:p>
            <a:pPr eaLnBrk="1" hangingPunct="1"/>
            <a:endParaRPr lang="es-ES" smtClean="0"/>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p:nvPr>
        </p:nvSpPr>
        <p:spPr/>
        <p:txBody>
          <a:bodyPr/>
          <a:lstStyle/>
          <a:p>
            <a:pPr eaLnBrk="1" hangingPunct="1"/>
            <a:r>
              <a:rPr lang="es-AR" b="1" smtClean="0">
                <a:solidFill>
                  <a:schemeClr val="bg1"/>
                </a:solidFill>
              </a:rPr>
              <a:t>España</a:t>
            </a:r>
            <a:endParaRPr lang="es-ES" smtClean="0">
              <a:solidFill>
                <a:schemeClr val="bg1"/>
              </a:solidFill>
            </a:endParaRPr>
          </a:p>
        </p:txBody>
      </p:sp>
      <p:sp>
        <p:nvSpPr>
          <p:cNvPr id="45059" name="2 Marcador de contenido"/>
          <p:cNvSpPr>
            <a:spLocks noGrp="1"/>
          </p:cNvSpPr>
          <p:nvPr>
            <p:ph idx="1"/>
          </p:nvPr>
        </p:nvSpPr>
        <p:spPr>
          <a:xfrm>
            <a:off x="457200" y="1285875"/>
            <a:ext cx="8229600" cy="4643438"/>
          </a:xfrm>
        </p:spPr>
        <p:txBody>
          <a:bodyPr/>
          <a:lstStyle/>
          <a:p>
            <a:pPr algn="just" eaLnBrk="1" hangingPunct="1"/>
            <a:r>
              <a:rPr lang="es-AR" sz="3000" smtClean="0">
                <a:solidFill>
                  <a:schemeClr val="bg1"/>
                </a:solidFill>
              </a:rPr>
              <a:t>Relaciones giran alrededor de inmigrantes.</a:t>
            </a:r>
          </a:p>
          <a:p>
            <a:pPr algn="just" eaLnBrk="1" hangingPunct="1"/>
            <a:endParaRPr lang="es-AR" sz="2200" smtClean="0">
              <a:solidFill>
                <a:schemeClr val="bg1"/>
              </a:solidFill>
            </a:endParaRPr>
          </a:p>
          <a:p>
            <a:pPr algn="just" eaLnBrk="1" hangingPunct="1"/>
            <a:r>
              <a:rPr lang="es-AR" sz="3000" smtClean="0">
                <a:solidFill>
                  <a:schemeClr val="bg1"/>
                </a:solidFill>
              </a:rPr>
              <a:t>No existe en ningún momento del período analizado la existencia de un quiebre.</a:t>
            </a:r>
          </a:p>
          <a:p>
            <a:pPr algn="just" eaLnBrk="1" hangingPunct="1"/>
            <a:endParaRPr lang="es-AR" sz="2200" smtClean="0">
              <a:solidFill>
                <a:schemeClr val="bg1"/>
              </a:solidFill>
            </a:endParaRPr>
          </a:p>
          <a:p>
            <a:pPr algn="just" eaLnBrk="1" hangingPunct="1"/>
            <a:r>
              <a:rPr lang="es-AR" sz="3000" smtClean="0">
                <a:solidFill>
                  <a:schemeClr val="bg1"/>
                </a:solidFill>
              </a:rPr>
              <a:t>Buenas relaciones comerciales y tratados.</a:t>
            </a:r>
          </a:p>
          <a:p>
            <a:pPr algn="just" eaLnBrk="1" hangingPunct="1"/>
            <a:endParaRPr lang="es-AR" sz="2200" smtClean="0">
              <a:solidFill>
                <a:schemeClr val="bg1"/>
              </a:solidFill>
            </a:endParaRPr>
          </a:p>
          <a:p>
            <a:pPr algn="just" eaLnBrk="1" hangingPunct="1"/>
            <a:r>
              <a:rPr lang="es-AR" sz="3000" smtClean="0">
                <a:solidFill>
                  <a:schemeClr val="bg1"/>
                </a:solidFill>
              </a:rPr>
              <a:t>Tipo de cambio real en relación a Ecuador y España ha fluctuado a través de los años.</a:t>
            </a:r>
          </a:p>
          <a:p>
            <a:pPr eaLnBrk="1" hangingPunct="1"/>
            <a:endParaRPr lang="es-ES" smtClean="0"/>
          </a:p>
        </p:txBody>
      </p:sp>
    </p:spTree>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p:nvPr>
        </p:nvSpPr>
        <p:spPr>
          <a:xfrm>
            <a:off x="457200" y="0"/>
            <a:ext cx="8229600" cy="1214438"/>
          </a:xfrm>
        </p:spPr>
        <p:txBody>
          <a:bodyPr/>
          <a:lstStyle/>
          <a:p>
            <a:pPr eaLnBrk="1" hangingPunct="1"/>
            <a:r>
              <a:rPr lang="es-ES" b="1" smtClean="0">
                <a:solidFill>
                  <a:schemeClr val="bg1"/>
                </a:solidFill>
              </a:rPr>
              <a:t>China</a:t>
            </a:r>
          </a:p>
        </p:txBody>
      </p:sp>
      <p:sp>
        <p:nvSpPr>
          <p:cNvPr id="46083" name="2 Marcador de contenido"/>
          <p:cNvSpPr>
            <a:spLocks noGrp="1"/>
          </p:cNvSpPr>
          <p:nvPr>
            <p:ph idx="1"/>
          </p:nvPr>
        </p:nvSpPr>
        <p:spPr>
          <a:xfrm>
            <a:off x="428625" y="928688"/>
            <a:ext cx="8229600" cy="4911725"/>
          </a:xfrm>
        </p:spPr>
        <p:txBody>
          <a:bodyPr/>
          <a:lstStyle/>
          <a:p>
            <a:pPr algn="just" eaLnBrk="1" hangingPunct="1"/>
            <a:r>
              <a:rPr lang="es-AR" smtClean="0">
                <a:solidFill>
                  <a:schemeClr val="bg1"/>
                </a:solidFill>
              </a:rPr>
              <a:t>País con gran crecimiento económico.</a:t>
            </a:r>
          </a:p>
          <a:p>
            <a:pPr algn="just" eaLnBrk="1" hangingPunct="1">
              <a:buFontTx/>
              <a:buNone/>
            </a:pPr>
            <a:endParaRPr lang="es-AR" sz="2200" smtClean="0">
              <a:solidFill>
                <a:schemeClr val="bg1"/>
              </a:solidFill>
            </a:endParaRPr>
          </a:p>
          <a:p>
            <a:pPr algn="just" eaLnBrk="1" hangingPunct="1"/>
            <a:r>
              <a:rPr lang="es-AR" smtClean="0">
                <a:solidFill>
                  <a:schemeClr val="bg1"/>
                </a:solidFill>
              </a:rPr>
              <a:t>Incremento en el intercambio comercial y mayor importancia como socio.</a:t>
            </a:r>
          </a:p>
          <a:p>
            <a:pPr algn="just" eaLnBrk="1" hangingPunct="1"/>
            <a:endParaRPr lang="es-AR" sz="2200" smtClean="0">
              <a:solidFill>
                <a:schemeClr val="bg1"/>
              </a:solidFill>
            </a:endParaRPr>
          </a:p>
          <a:p>
            <a:pPr algn="just" eaLnBrk="1" hangingPunct="1"/>
            <a:r>
              <a:rPr lang="es-AR" smtClean="0">
                <a:solidFill>
                  <a:schemeClr val="bg1"/>
                </a:solidFill>
              </a:rPr>
              <a:t>No existe quiebre.</a:t>
            </a:r>
          </a:p>
          <a:p>
            <a:pPr algn="just" eaLnBrk="1" hangingPunct="1"/>
            <a:endParaRPr lang="es-AR" sz="2200" smtClean="0">
              <a:solidFill>
                <a:schemeClr val="bg1"/>
              </a:solidFill>
            </a:endParaRPr>
          </a:p>
          <a:p>
            <a:pPr algn="just" eaLnBrk="1" hangingPunct="1"/>
            <a:r>
              <a:rPr lang="es-AR" smtClean="0">
                <a:solidFill>
                  <a:schemeClr val="bg1"/>
                </a:solidFill>
              </a:rPr>
              <a:t>Tendencia de tasa de cambio real decreciente hasta el 2007, año a partir del cual se muestra un ascenso de esta tasa.</a:t>
            </a:r>
            <a:endParaRPr lang="es-ES" smtClean="0"/>
          </a:p>
        </p:txBody>
      </p:sp>
    </p:spTree>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a:xfrm>
            <a:off x="457200" y="0"/>
            <a:ext cx="8229600" cy="1000125"/>
          </a:xfrm>
        </p:spPr>
        <p:txBody>
          <a:bodyPr/>
          <a:lstStyle/>
          <a:p>
            <a:pPr eaLnBrk="1" hangingPunct="1"/>
            <a:r>
              <a:rPr lang="es-ES" b="1" smtClean="0">
                <a:solidFill>
                  <a:schemeClr val="bg1"/>
                </a:solidFill>
              </a:rPr>
              <a:t>Perú</a:t>
            </a:r>
          </a:p>
        </p:txBody>
      </p:sp>
      <p:sp>
        <p:nvSpPr>
          <p:cNvPr id="47107" name="2 Marcador de contenido"/>
          <p:cNvSpPr>
            <a:spLocks noGrp="1"/>
          </p:cNvSpPr>
          <p:nvPr>
            <p:ph idx="1"/>
          </p:nvPr>
        </p:nvSpPr>
        <p:spPr>
          <a:xfrm>
            <a:off x="428625" y="928688"/>
            <a:ext cx="8229600" cy="5286375"/>
          </a:xfrm>
        </p:spPr>
        <p:txBody>
          <a:bodyPr/>
          <a:lstStyle/>
          <a:p>
            <a:pPr algn="just" eaLnBrk="1" hangingPunct="1"/>
            <a:r>
              <a:rPr lang="es-AR" sz="3000" smtClean="0">
                <a:solidFill>
                  <a:schemeClr val="bg1"/>
                </a:solidFill>
              </a:rPr>
              <a:t>Conflictos limítrofes y políticos.</a:t>
            </a:r>
          </a:p>
          <a:p>
            <a:pPr algn="just" eaLnBrk="1" hangingPunct="1"/>
            <a:endParaRPr lang="es-AR" sz="2200" smtClean="0">
              <a:solidFill>
                <a:schemeClr val="bg1"/>
              </a:solidFill>
            </a:endParaRPr>
          </a:p>
          <a:p>
            <a:pPr algn="just" eaLnBrk="1" hangingPunct="1"/>
            <a:r>
              <a:rPr lang="es-AR" sz="3000" smtClean="0">
                <a:solidFill>
                  <a:schemeClr val="bg1"/>
                </a:solidFill>
              </a:rPr>
              <a:t>Intentos por mejorar relaciones.</a:t>
            </a:r>
          </a:p>
          <a:p>
            <a:pPr algn="just" eaLnBrk="1" hangingPunct="1"/>
            <a:endParaRPr lang="es-AR" sz="2200" smtClean="0">
              <a:solidFill>
                <a:schemeClr val="bg1"/>
              </a:solidFill>
            </a:endParaRPr>
          </a:p>
          <a:p>
            <a:pPr algn="just" eaLnBrk="1" hangingPunct="1"/>
            <a:r>
              <a:rPr lang="es-AR" sz="3000" smtClean="0">
                <a:solidFill>
                  <a:schemeClr val="bg1"/>
                </a:solidFill>
              </a:rPr>
              <a:t>Serie es estacionaria y no existe quiebre estructural.</a:t>
            </a:r>
          </a:p>
          <a:p>
            <a:pPr algn="just" eaLnBrk="1" hangingPunct="1"/>
            <a:endParaRPr lang="es-AR" sz="2200" smtClean="0">
              <a:solidFill>
                <a:schemeClr val="bg1"/>
              </a:solidFill>
            </a:endParaRPr>
          </a:p>
          <a:p>
            <a:pPr algn="just" eaLnBrk="1" hangingPunct="1"/>
            <a:r>
              <a:rPr lang="es-AR" sz="3000" smtClean="0">
                <a:solidFill>
                  <a:schemeClr val="bg1"/>
                </a:solidFill>
              </a:rPr>
              <a:t>Tasa de cambio real mantenía una tendencia creciente durante la implementación de las reformas, tendencia que se sostuvo.</a:t>
            </a:r>
          </a:p>
          <a:p>
            <a:pPr eaLnBrk="1" hangingPunct="1"/>
            <a:endParaRPr lang="es-ES" smtClean="0"/>
          </a:p>
        </p:txBody>
      </p:sp>
    </p:spTree>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Título"/>
          <p:cNvSpPr>
            <a:spLocks noGrp="1"/>
          </p:cNvSpPr>
          <p:nvPr>
            <p:ph type="title"/>
          </p:nvPr>
        </p:nvSpPr>
        <p:spPr>
          <a:xfrm>
            <a:off x="357188" y="0"/>
            <a:ext cx="8229600" cy="857250"/>
          </a:xfrm>
        </p:spPr>
        <p:txBody>
          <a:bodyPr/>
          <a:lstStyle/>
          <a:p>
            <a:pPr eaLnBrk="1" hangingPunct="1"/>
            <a:r>
              <a:rPr lang="es-AR" b="1" smtClean="0">
                <a:solidFill>
                  <a:schemeClr val="bg1"/>
                </a:solidFill>
              </a:rPr>
              <a:t>Conclusiones</a:t>
            </a:r>
            <a:endParaRPr lang="es-ES" smtClean="0">
              <a:solidFill>
                <a:schemeClr val="bg1"/>
              </a:solidFill>
            </a:endParaRPr>
          </a:p>
        </p:txBody>
      </p:sp>
      <p:sp>
        <p:nvSpPr>
          <p:cNvPr id="48131" name="2 Marcador de contenido"/>
          <p:cNvSpPr>
            <a:spLocks noGrp="1"/>
          </p:cNvSpPr>
          <p:nvPr>
            <p:ph idx="1"/>
          </p:nvPr>
        </p:nvSpPr>
        <p:spPr>
          <a:xfrm>
            <a:off x="428625" y="714375"/>
            <a:ext cx="8229600" cy="5268913"/>
          </a:xfrm>
        </p:spPr>
        <p:txBody>
          <a:bodyPr/>
          <a:lstStyle/>
          <a:p>
            <a:pPr algn="just" eaLnBrk="1" hangingPunct="1"/>
            <a:r>
              <a:rPr lang="es-AR" sz="2800" smtClean="0">
                <a:solidFill>
                  <a:schemeClr val="bg1"/>
                </a:solidFill>
              </a:rPr>
              <a:t>Tasas de crecimiento de importaciones son estacionarias.</a:t>
            </a:r>
          </a:p>
          <a:p>
            <a:pPr algn="just" eaLnBrk="1" hangingPunct="1"/>
            <a:endParaRPr lang="es-AR" sz="2000" smtClean="0">
              <a:solidFill>
                <a:schemeClr val="bg1"/>
              </a:solidFill>
            </a:endParaRPr>
          </a:p>
          <a:p>
            <a:pPr algn="just" eaLnBrk="1" hangingPunct="1"/>
            <a:r>
              <a:rPr lang="es-AR" sz="2800" smtClean="0">
                <a:solidFill>
                  <a:schemeClr val="bg1"/>
                </a:solidFill>
              </a:rPr>
              <a:t>Regresiones con variables dicótomas no detecta en ninguno de los casos que las variables insertadas sean significativas.</a:t>
            </a:r>
          </a:p>
          <a:p>
            <a:pPr algn="just" eaLnBrk="1" hangingPunct="1"/>
            <a:endParaRPr lang="es-AR" sz="2000" smtClean="0">
              <a:solidFill>
                <a:schemeClr val="bg1"/>
              </a:solidFill>
            </a:endParaRPr>
          </a:p>
          <a:p>
            <a:pPr algn="just" eaLnBrk="1" hangingPunct="1"/>
            <a:r>
              <a:rPr lang="es-AR" sz="2800" smtClean="0">
                <a:solidFill>
                  <a:schemeClr val="bg1"/>
                </a:solidFill>
              </a:rPr>
              <a:t>Como medida reductora de importaciones no tuvo efecto.</a:t>
            </a:r>
          </a:p>
          <a:p>
            <a:pPr eaLnBrk="1" hangingPunct="1"/>
            <a:endParaRPr lang="es-AR" sz="2000" smtClean="0">
              <a:solidFill>
                <a:schemeClr val="bg1"/>
              </a:solidFill>
            </a:endParaRPr>
          </a:p>
          <a:p>
            <a:pPr eaLnBrk="1" hangingPunct="1"/>
            <a:r>
              <a:rPr lang="es-AR" sz="2800" smtClean="0">
                <a:solidFill>
                  <a:schemeClr val="bg1"/>
                </a:solidFill>
              </a:rPr>
              <a:t>Como medida con fines recaudatorios, se logró adecuadamente su cumplimiento.</a:t>
            </a:r>
          </a:p>
          <a:p>
            <a:pPr eaLnBrk="1" hangingPunct="1"/>
            <a:endParaRPr lang="es-ES" smtClean="0"/>
          </a:p>
        </p:txBody>
      </p:sp>
    </p:spTree>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a:xfrm>
            <a:off x="500063" y="3357563"/>
            <a:ext cx="8229600" cy="1785937"/>
          </a:xfrm>
        </p:spPr>
        <p:txBody>
          <a:bodyPr/>
          <a:lstStyle/>
          <a:p>
            <a:pPr eaLnBrk="1" hangingPunct="1"/>
            <a:r>
              <a:rPr lang="es-ES" b="1" smtClean="0">
                <a:solidFill>
                  <a:schemeClr val="bg1"/>
                </a:solidFill>
              </a:rPr>
              <a:t>GRACIAS</a:t>
            </a:r>
            <a:r>
              <a:rPr lang="es-ES" smtClean="0"/>
              <a:t/>
            </a:r>
            <a:br>
              <a:rPr lang="es-ES" smtClean="0"/>
            </a:br>
            <a:endParaRPr lang="es-ES" smtClean="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Marcador de contenido"/>
          <p:cNvSpPr>
            <a:spLocks noGrp="1"/>
          </p:cNvSpPr>
          <p:nvPr>
            <p:ph idx="1"/>
          </p:nvPr>
        </p:nvSpPr>
        <p:spPr>
          <a:xfrm>
            <a:off x="457200" y="214313"/>
            <a:ext cx="8229600" cy="5911850"/>
          </a:xfrm>
        </p:spPr>
        <p:txBody>
          <a:bodyPr/>
          <a:lstStyle/>
          <a:p>
            <a:pPr algn="just"/>
            <a:endParaRPr lang="es-ES" smtClean="0">
              <a:solidFill>
                <a:schemeClr val="bg1"/>
              </a:solidFill>
            </a:endParaRPr>
          </a:p>
          <a:p>
            <a:pPr algn="just"/>
            <a:endParaRPr lang="es-ES" smtClean="0">
              <a:solidFill>
                <a:schemeClr val="bg1"/>
              </a:solidFill>
            </a:endParaRPr>
          </a:p>
          <a:p>
            <a:pPr algn="just"/>
            <a:r>
              <a:rPr lang="es-ES" smtClean="0">
                <a:solidFill>
                  <a:schemeClr val="bg1"/>
                </a:solidFill>
              </a:rPr>
              <a:t>La CAN aprobó una resolución para introducir modificaciones arancelarias </a:t>
            </a:r>
          </a:p>
          <a:p>
            <a:pPr algn="just"/>
            <a:endParaRPr lang="es-ES" smtClean="0">
              <a:solidFill>
                <a:schemeClr val="bg1"/>
              </a:solidFill>
            </a:endParaRPr>
          </a:p>
          <a:p>
            <a:pPr algn="just"/>
            <a:r>
              <a:rPr lang="es-ES" smtClean="0">
                <a:solidFill>
                  <a:schemeClr val="bg1"/>
                </a:solidFill>
              </a:rPr>
              <a:t>El COMEXI aprobó un programa en 2 etapas: reducir aranceles a 2000 productos (materias primas y maquinarias) y aumentar los de alto consumo.</a:t>
            </a:r>
          </a:p>
          <a:p>
            <a:endParaRPr lang="es-ES" smtClean="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r>
              <a:rPr lang="es-ES" b="1" smtClean="0">
                <a:solidFill>
                  <a:schemeClr val="bg1"/>
                </a:solidFill>
              </a:rPr>
              <a:t>Balanza Comercial</a:t>
            </a:r>
          </a:p>
        </p:txBody>
      </p:sp>
      <p:sp>
        <p:nvSpPr>
          <p:cNvPr id="7171" name="2 Marcador de contenido"/>
          <p:cNvSpPr>
            <a:spLocks noGrp="1"/>
          </p:cNvSpPr>
          <p:nvPr>
            <p:ph idx="1"/>
          </p:nvPr>
        </p:nvSpPr>
        <p:spPr/>
        <p:txBody>
          <a:bodyPr/>
          <a:lstStyle/>
          <a:p>
            <a:pPr algn="just"/>
            <a:r>
              <a:rPr lang="es-ES" smtClean="0">
                <a:solidFill>
                  <a:schemeClr val="bg1"/>
                </a:solidFill>
              </a:rPr>
              <a:t>Parte de la balanza de pagos que consta de importaciones y exportaciones.</a:t>
            </a:r>
          </a:p>
          <a:p>
            <a:pPr algn="just"/>
            <a:r>
              <a:rPr lang="es-ES" smtClean="0">
                <a:solidFill>
                  <a:schemeClr val="bg1"/>
                </a:solidFill>
              </a:rPr>
              <a:t>El objetivo, equilibrar la balanza comercial.</a:t>
            </a:r>
          </a:p>
          <a:p>
            <a:pPr algn="just"/>
            <a:r>
              <a:rPr lang="es-ES" smtClean="0">
                <a:solidFill>
                  <a:schemeClr val="bg1"/>
                </a:solidFill>
              </a:rPr>
              <a:t>Las evidencias confirman que se ha seguido en déficits incluso mayores después de 2007.</a:t>
            </a:r>
          </a:p>
          <a:p>
            <a:pPr algn="just"/>
            <a:r>
              <a:rPr lang="es-ES" smtClean="0">
                <a:solidFill>
                  <a:schemeClr val="bg1"/>
                </a:solidFill>
              </a:rPr>
              <a:t>Exportaciones e importaciones siguen una tendencia similar.</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457200" y="357188"/>
            <a:ext cx="8229600" cy="5768975"/>
          </a:xfrm>
        </p:spPr>
        <p:txBody>
          <a:bodyPr/>
          <a:lstStyle/>
          <a:p>
            <a:pPr algn="just">
              <a:buFontTx/>
              <a:buNone/>
            </a:pPr>
            <a:r>
              <a:rPr lang="es-ES" smtClean="0">
                <a:solidFill>
                  <a:schemeClr val="bg1"/>
                </a:solidFill>
              </a:rPr>
              <a:t>   </a:t>
            </a:r>
          </a:p>
          <a:p>
            <a:pPr algn="just">
              <a:buFontTx/>
              <a:buNone/>
            </a:pPr>
            <a:r>
              <a:rPr lang="es-ES" smtClean="0">
                <a:solidFill>
                  <a:schemeClr val="bg1"/>
                </a:solidFill>
              </a:rPr>
              <a:t>   Los beneficios reales del comercio no provienen de mantener eternamente superávits en la balanza, ya que si bien permiten acumular activos, esto  únicamente se hace con el objetivo de acceder después a una mayor variedad de bienes y servicios a través de la importación.</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r>
              <a:rPr lang="es-ES" b="1" smtClean="0">
                <a:solidFill>
                  <a:schemeClr val="bg1"/>
                </a:solidFill>
              </a:rPr>
              <a:t>Comercio Internacional</a:t>
            </a:r>
          </a:p>
        </p:txBody>
      </p:sp>
      <p:sp>
        <p:nvSpPr>
          <p:cNvPr id="9219" name="2 Marcador de contenido"/>
          <p:cNvSpPr>
            <a:spLocks noGrp="1"/>
          </p:cNvSpPr>
          <p:nvPr>
            <p:ph idx="1"/>
          </p:nvPr>
        </p:nvSpPr>
        <p:spPr/>
        <p:txBody>
          <a:bodyPr/>
          <a:lstStyle/>
          <a:p>
            <a:pPr algn="just"/>
            <a:r>
              <a:rPr lang="es-ES" smtClean="0">
                <a:solidFill>
                  <a:schemeClr val="bg1"/>
                </a:solidFill>
              </a:rPr>
              <a:t>Intercambio de B&amp;S entre 2 o más países para obtener beneficios mutuos.</a:t>
            </a:r>
          </a:p>
          <a:p>
            <a:pPr algn="just"/>
            <a:r>
              <a:rPr lang="es-ES" smtClean="0">
                <a:solidFill>
                  <a:schemeClr val="bg1"/>
                </a:solidFill>
              </a:rPr>
              <a:t>Es considerado fuente de producción indirecta y de ingreso tecnológico permitiendo mejorar técnicas de producción.</a:t>
            </a:r>
          </a:p>
          <a:p>
            <a:pPr algn="just"/>
            <a:r>
              <a:rPr lang="es-ES" smtClean="0">
                <a:solidFill>
                  <a:schemeClr val="bg1"/>
                </a:solidFill>
              </a:rPr>
              <a:t>Varios economistas han desarrollado teorías que son objeto de estudio.</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r>
              <a:rPr lang="es-ES" b="1" smtClean="0">
                <a:solidFill>
                  <a:schemeClr val="bg1"/>
                </a:solidFill>
              </a:rPr>
              <a:t>Ventaja Absoluta Adam Smith</a:t>
            </a:r>
          </a:p>
        </p:txBody>
      </p:sp>
      <p:sp>
        <p:nvSpPr>
          <p:cNvPr id="10243" name="2 Marcador de contenido"/>
          <p:cNvSpPr>
            <a:spLocks noGrp="1"/>
          </p:cNvSpPr>
          <p:nvPr>
            <p:ph idx="1"/>
          </p:nvPr>
        </p:nvSpPr>
        <p:spPr/>
        <p:txBody>
          <a:bodyPr/>
          <a:lstStyle/>
          <a:p>
            <a:pPr algn="just"/>
            <a:r>
              <a:rPr lang="es-ES" smtClean="0">
                <a:solidFill>
                  <a:schemeClr val="bg1"/>
                </a:solidFill>
              </a:rPr>
              <a:t>Mayor exponente de la teoría clásica.</a:t>
            </a:r>
          </a:p>
          <a:p>
            <a:pPr algn="just"/>
            <a:endParaRPr lang="es-ES" smtClean="0">
              <a:solidFill>
                <a:schemeClr val="bg1"/>
              </a:solidFill>
            </a:endParaRPr>
          </a:p>
          <a:p>
            <a:pPr algn="just"/>
            <a:r>
              <a:rPr lang="es-ES" smtClean="0">
                <a:solidFill>
                  <a:schemeClr val="bg1"/>
                </a:solidFill>
              </a:rPr>
              <a:t>Los mercados se regulan solos (libre mercado), no se necesita de un ente interventor.</a:t>
            </a:r>
          </a:p>
          <a:p>
            <a:pPr algn="just"/>
            <a:endParaRPr lang="es-ES" smtClean="0">
              <a:solidFill>
                <a:schemeClr val="bg1"/>
              </a:solidFill>
            </a:endParaRPr>
          </a:p>
          <a:p>
            <a:pPr algn="just"/>
            <a:r>
              <a:rPr lang="es-ES" smtClean="0">
                <a:solidFill>
                  <a:schemeClr val="bg1"/>
                </a:solidFill>
              </a:rPr>
              <a:t>Debe producir el país que tenga los menores costes de producción.</a:t>
            </a:r>
          </a:p>
          <a:p>
            <a:endParaRPr lang="es-ES" smtClean="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3705</TotalTime>
  <Words>1413</Words>
  <Application>Microsoft Office PowerPoint</Application>
  <PresentationFormat>Presentación en pantalla (4:3)</PresentationFormat>
  <Paragraphs>410</Paragraphs>
  <Slides>47</Slides>
  <Notes>47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47</vt:i4>
      </vt:variant>
    </vt:vector>
  </HeadingPairs>
  <TitlesOfParts>
    <vt:vector size="50" baseType="lpstr">
      <vt:lpstr>Arial</vt:lpstr>
      <vt:lpstr>Calibri</vt:lpstr>
      <vt:lpstr>Diseño predeterminado</vt:lpstr>
      <vt:lpstr>ANÁLISIS DE LAS POLÍTICAS DE RESTRICCIÓN A LAS IMPORTACIONES EN EL ECUADOR UTILIZANDO LA PRUEBA DE DICKEY Y FULLER: PERIODO 2000-2009 </vt:lpstr>
      <vt:lpstr>CAPÍTULO I   Generalidades y Marco Teórico</vt:lpstr>
      <vt:lpstr>Introducción</vt:lpstr>
      <vt:lpstr>Reseña </vt:lpstr>
      <vt:lpstr>Presentación de PowerPoint</vt:lpstr>
      <vt:lpstr>Balanza Comercial</vt:lpstr>
      <vt:lpstr>Presentación de PowerPoint</vt:lpstr>
      <vt:lpstr>Comercio Internacional</vt:lpstr>
      <vt:lpstr>Ventaja Absoluta Adam Smith</vt:lpstr>
      <vt:lpstr>Ventaja Comparativa de David Ricardo</vt:lpstr>
      <vt:lpstr>Nuevas teorías al Comercio Internacional</vt:lpstr>
      <vt:lpstr>Metodología</vt:lpstr>
      <vt:lpstr>Criterios de Evaluación</vt:lpstr>
      <vt:lpstr>Dickey y Füller</vt:lpstr>
      <vt:lpstr>Zivot y Andrews</vt:lpstr>
      <vt:lpstr>Tasa de Cambio Real</vt:lpstr>
      <vt:lpstr>Presentación de PowerPoint</vt:lpstr>
      <vt:lpstr>Presentación de PowerPoint</vt:lpstr>
      <vt:lpstr>CAPÍTULO II   Resultados</vt:lpstr>
      <vt:lpstr>Descripción del Estudio</vt:lpstr>
      <vt:lpstr>Presentación de PowerPoint</vt:lpstr>
      <vt:lpstr>Presentación de PowerPoint</vt:lpstr>
      <vt:lpstr>Fuentes de Información</vt:lpstr>
      <vt:lpstr>Presentación de PowerPoint</vt:lpstr>
      <vt:lpstr>Presentación de PowerPoint</vt:lpstr>
      <vt:lpstr>Contraste Estadístico</vt:lpstr>
      <vt:lpstr>Presentación de PowerPoint</vt:lpstr>
      <vt:lpstr>Presentación de PowerPoint</vt:lpstr>
      <vt:lpstr>Presentación de PowerPoint</vt:lpstr>
      <vt:lpstr>Contraste Estadístico - Resultados</vt:lpstr>
      <vt:lpstr>Presentación de PowerPoint</vt:lpstr>
      <vt:lpstr>Presentación de PowerPoint</vt:lpstr>
      <vt:lpstr>Presentación de PowerPoint</vt:lpstr>
      <vt:lpstr>Presentación de PowerPoint</vt:lpstr>
      <vt:lpstr>Análisis de Entornos</vt:lpstr>
      <vt:lpstr>Presentación de PowerPoint</vt:lpstr>
      <vt:lpstr>Presentación de PowerPoint</vt:lpstr>
      <vt:lpstr>Presentación de PowerPoint</vt:lpstr>
      <vt:lpstr>Presentación de PowerPoint</vt:lpstr>
      <vt:lpstr>CAPÍTULO III   Análisis de Resultados</vt:lpstr>
      <vt:lpstr>México</vt:lpstr>
      <vt:lpstr>Estados Unidos</vt:lpstr>
      <vt:lpstr>España</vt:lpstr>
      <vt:lpstr>China</vt:lpstr>
      <vt:lpstr>Perú</vt:lpstr>
      <vt:lpstr>Conclusiones</vt:lpstr>
      <vt:lpstr>GRACIAS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Roberto</cp:lastModifiedBy>
  <cp:revision>655</cp:revision>
  <dcterms:created xsi:type="dcterms:W3CDTF">2010-05-23T14:28:12Z</dcterms:created>
  <dcterms:modified xsi:type="dcterms:W3CDTF">2012-04-09T04:37:20Z</dcterms:modified>
</cp:coreProperties>
</file>