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B3A8-228E-4B61-AE04-DDAA4B747E3B}" type="datetimeFigureOut">
              <a:rPr lang="es-ES" smtClean="0"/>
              <a:pPr/>
              <a:t>13/02/2012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CDAD-42FA-46F3-8FE5-E92EA23401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B3A8-228E-4B61-AE04-DDAA4B747E3B}" type="datetimeFigureOut">
              <a:rPr lang="es-ES" smtClean="0"/>
              <a:pPr/>
              <a:t>13/02/2012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CDAD-42FA-46F3-8FE5-E92EA23401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B3A8-228E-4B61-AE04-DDAA4B747E3B}" type="datetimeFigureOut">
              <a:rPr lang="es-ES" smtClean="0"/>
              <a:pPr/>
              <a:t>13/02/2012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CDAD-42FA-46F3-8FE5-E92EA23401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B3A8-228E-4B61-AE04-DDAA4B747E3B}" type="datetimeFigureOut">
              <a:rPr lang="es-ES" smtClean="0"/>
              <a:pPr/>
              <a:t>13/02/2012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CDAD-42FA-46F3-8FE5-E92EA23401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B3A8-228E-4B61-AE04-DDAA4B747E3B}" type="datetimeFigureOut">
              <a:rPr lang="es-ES" smtClean="0"/>
              <a:pPr/>
              <a:t>13/02/2012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CDAD-42FA-46F3-8FE5-E92EA23401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B3A8-228E-4B61-AE04-DDAA4B747E3B}" type="datetimeFigureOut">
              <a:rPr lang="es-ES" smtClean="0"/>
              <a:pPr/>
              <a:t>13/02/2012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CDAD-42FA-46F3-8FE5-E92EA23401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B3A8-228E-4B61-AE04-DDAA4B747E3B}" type="datetimeFigureOut">
              <a:rPr lang="es-ES" smtClean="0"/>
              <a:pPr/>
              <a:t>13/02/2012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CDAD-42FA-46F3-8FE5-E92EA23401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B3A8-228E-4B61-AE04-DDAA4B747E3B}" type="datetimeFigureOut">
              <a:rPr lang="es-ES" smtClean="0"/>
              <a:pPr/>
              <a:t>13/02/2012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CDAD-42FA-46F3-8FE5-E92EA23401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B3A8-228E-4B61-AE04-DDAA4B747E3B}" type="datetimeFigureOut">
              <a:rPr lang="es-ES" smtClean="0"/>
              <a:pPr/>
              <a:t>13/02/2012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CDAD-42FA-46F3-8FE5-E92EA23401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B3A8-228E-4B61-AE04-DDAA4B747E3B}" type="datetimeFigureOut">
              <a:rPr lang="es-ES" smtClean="0"/>
              <a:pPr/>
              <a:t>13/02/2012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CDAD-42FA-46F3-8FE5-E92EA23401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B3A8-228E-4B61-AE04-DDAA4B747E3B}" type="datetimeFigureOut">
              <a:rPr lang="es-ES" smtClean="0"/>
              <a:pPr/>
              <a:t>13/02/2012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774CDAD-42FA-46F3-8FE5-E92EA23401E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F9B3A8-228E-4B61-AE04-DDAA4B747E3B}" type="datetimeFigureOut">
              <a:rPr lang="es-ES" smtClean="0"/>
              <a:pPr/>
              <a:t>13/02/2012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74CDAD-42FA-46F3-8FE5-E92EA23401EC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“</a:t>
            </a:r>
            <a:r>
              <a:rPr lang="es-ES" dirty="0" smtClean="0"/>
              <a:t>Electricidad Residencial: Diseño, Instalación y Mantenimiento.</a:t>
            </a:r>
            <a:r>
              <a:rPr lang="es-EC" dirty="0" smtClean="0"/>
              <a:t>”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C" dirty="0" smtClean="0"/>
              <a:t>INFORME DE PRÁCTICA COMUNITARIA DE GRADUACION</a:t>
            </a:r>
          </a:p>
          <a:p>
            <a:r>
              <a:rPr lang="es-EC" dirty="0" smtClean="0"/>
              <a:t>Presentado por:</a:t>
            </a:r>
          </a:p>
          <a:p>
            <a:r>
              <a:rPr lang="es-ES" dirty="0" smtClean="0"/>
              <a:t>Fabricio Rafael Horna Cedeño</a:t>
            </a:r>
          </a:p>
          <a:p>
            <a:r>
              <a:rPr lang="es-EC" b="1" dirty="0" smtClean="0"/>
              <a:t>GUAYAQUIL – ECUADOR</a:t>
            </a:r>
            <a:endParaRPr lang="es-ES" b="1" dirty="0" smtClean="0"/>
          </a:p>
          <a:p>
            <a:r>
              <a:rPr lang="es-EC" dirty="0" smtClean="0"/>
              <a:t>2012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Contenido de Curso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b="1" dirty="0" smtClean="0"/>
              <a:t>Conceptos básicos de  electricidad</a:t>
            </a:r>
          </a:p>
          <a:p>
            <a:endParaRPr lang="es-ES" dirty="0" smtClean="0"/>
          </a:p>
          <a:p>
            <a:r>
              <a:rPr lang="es-ES" b="1" dirty="0" smtClean="0"/>
              <a:t>Voltaje</a:t>
            </a:r>
          </a:p>
          <a:p>
            <a:r>
              <a:rPr lang="es-ES" b="1" dirty="0" smtClean="0"/>
              <a:t>Corriente</a:t>
            </a:r>
          </a:p>
          <a:p>
            <a:r>
              <a:rPr lang="es-ES" b="1" dirty="0" smtClean="0"/>
              <a:t>Resistencia</a:t>
            </a:r>
          </a:p>
          <a:p>
            <a:r>
              <a:rPr lang="es-ES" b="1" dirty="0" smtClean="0"/>
              <a:t>Potencia</a:t>
            </a:r>
            <a:endParaRPr lang="es-ES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988840"/>
            <a:ext cx="244117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149080"/>
            <a:ext cx="232225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Tipos de conexiones</a:t>
            </a:r>
            <a:endParaRPr lang="es-ES" b="1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dirty="0" smtClean="0"/>
              <a:t>Conexión serie</a:t>
            </a:r>
            <a:endParaRPr lang="es-ES" dirty="0"/>
          </a:p>
        </p:txBody>
      </p:sp>
      <p:sp>
        <p:nvSpPr>
          <p:cNvPr id="10" name="9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s-ES" dirty="0" smtClean="0"/>
              <a:t>Conexión Paralelo</a:t>
            </a:r>
            <a:endParaRPr lang="es-E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996952"/>
            <a:ext cx="3202349" cy="240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356992"/>
            <a:ext cx="514806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ES" b="1" dirty="0" smtClean="0"/>
              <a:t>Elementos y símbolos en las instalaciones eléctricas</a:t>
            </a:r>
            <a:endParaRPr lang="es-ES" b="1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6 Marcador de contenido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424847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365104"/>
            <a:ext cx="266429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31" y="1772816"/>
            <a:ext cx="4788069" cy="458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Cantidad de conductores admisibles en tubería</a:t>
            </a:r>
            <a:endParaRPr lang="es-ES" dirty="0"/>
          </a:p>
        </p:txBody>
      </p:sp>
      <p:pic>
        <p:nvPicPr>
          <p:cNvPr id="9" name="8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105472"/>
            <a:ext cx="698477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ES" b="1" dirty="0" smtClean="0"/>
              <a:t>Alambrado y Diagramas de conexiones</a:t>
            </a:r>
            <a:endParaRPr lang="es-ES" b="1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772815"/>
            <a:ext cx="5328592" cy="508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Tipo de uniones entre cables</a:t>
            </a:r>
            <a:endParaRPr lang="es-ES" b="1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698477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Cálculo de instalaciones eléctricas en el hogar</a:t>
            </a:r>
            <a:endParaRPr lang="es-ES" b="1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7992888" cy="474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ES" b="1" dirty="0" smtClean="0"/>
              <a:t>Recomendaciones de carga por ambiente.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s-ES" dirty="0" smtClean="0"/>
          </a:p>
          <a:p>
            <a:pPr lvl="0" algn="just"/>
            <a:r>
              <a:rPr lang="es-ES" dirty="0" smtClean="0"/>
              <a:t>Sala: de 1000 a 2000 watts.</a:t>
            </a:r>
          </a:p>
          <a:p>
            <a:pPr lvl="0" algn="just"/>
            <a:r>
              <a:rPr lang="es-ES" dirty="0" smtClean="0"/>
              <a:t>Comedor: de 500 a 1000 watts.</a:t>
            </a:r>
          </a:p>
          <a:p>
            <a:pPr lvl="0" algn="just"/>
            <a:r>
              <a:rPr lang="es-ES" dirty="0" smtClean="0"/>
              <a:t>Dormitorios: de 500 a 1000 watts.</a:t>
            </a:r>
          </a:p>
          <a:p>
            <a:pPr lvl="0" algn="just"/>
            <a:r>
              <a:rPr lang="es-ES" dirty="0" smtClean="0"/>
              <a:t>Cocina: de 1000 a 2500 watts.</a:t>
            </a:r>
          </a:p>
          <a:p>
            <a:pPr lvl="0" algn="just"/>
            <a:r>
              <a:rPr lang="es-ES" dirty="0" smtClean="0"/>
              <a:t>Baño: de 400 a 500 watts.</a:t>
            </a:r>
          </a:p>
          <a:p>
            <a:pPr lvl="0" algn="just"/>
            <a:r>
              <a:rPr lang="es-ES" dirty="0" smtClean="0"/>
              <a:t>Exteriores y jardín: de 1000 a 1500 watts.</a:t>
            </a:r>
          </a:p>
          <a:p>
            <a:pPr algn="just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ES" b="1" dirty="0" smtClean="0"/>
              <a:t>Resultados y Productos entregados del proyecto.</a:t>
            </a:r>
            <a:endParaRPr lang="es-ES" b="1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Exposición de proyectos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8 Marcador de contenido" descr="DSC0599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22786"/>
            <a:ext cx="4040188" cy="3030141"/>
          </a:xfrm>
        </p:spPr>
      </p:pic>
      <p:pic>
        <p:nvPicPr>
          <p:cNvPr id="10" name="9 Marcador de contenido" descr="DSC0637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92080" y="2852936"/>
            <a:ext cx="2344826" cy="3126434"/>
          </a:xfrm>
        </p:spPr>
      </p:pic>
      <p:sp>
        <p:nvSpPr>
          <p:cNvPr id="9217" name="Rectangle 1"/>
          <p:cNvSpPr>
            <a:spLocks noGrp="1" noChangeArrowheads="1"/>
          </p:cNvSpPr>
          <p:nvPr>
            <p:ph type="body" sz="half" idx="3"/>
          </p:nvPr>
        </p:nvSpPr>
        <p:spPr bwMode="auto">
          <a:xfrm>
            <a:off x="4139953" y="1816299"/>
            <a:ext cx="50040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0113" algn="l"/>
              </a:tabLst>
            </a:pPr>
            <a: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Implementaci</a:t>
            </a:r>
            <a: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de una Instalaci</a:t>
            </a:r>
            <a: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el</a:t>
            </a:r>
            <a: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ctrica en una  </a:t>
            </a:r>
            <a: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Calibri" pitchFamily="34" charset="0"/>
              </a:rPr>
              <a:t>       vivienda</a:t>
            </a:r>
            <a: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Exposición de proyectos</a:t>
            </a:r>
            <a:endParaRPr lang="es-ES" b="1" dirty="0"/>
          </a:p>
        </p:txBody>
      </p:sp>
      <p:pic>
        <p:nvPicPr>
          <p:cNvPr id="7" name="6 Marcador de contenido" descr="DSC0599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916832"/>
            <a:ext cx="2952328" cy="2214246"/>
          </a:xfrm>
        </p:spPr>
      </p:pic>
      <p:pic>
        <p:nvPicPr>
          <p:cNvPr id="9" name="8 Marcador de contenido" descr="DSC0604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9552" y="4365104"/>
            <a:ext cx="2958480" cy="2218860"/>
          </a:xfrm>
        </p:spPr>
      </p:pic>
      <p:pic>
        <p:nvPicPr>
          <p:cNvPr id="10" name="9 Imagen" descr="DSC059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916832"/>
            <a:ext cx="3024336" cy="2268252"/>
          </a:xfrm>
          <a:prstGeom prst="rect">
            <a:avLst/>
          </a:prstGeom>
        </p:spPr>
      </p:pic>
      <p:pic>
        <p:nvPicPr>
          <p:cNvPr id="12" name="11 Imagen" descr="DSC060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2924944"/>
            <a:ext cx="2232248" cy="2976331"/>
          </a:xfrm>
          <a:prstGeom prst="rect">
            <a:avLst/>
          </a:prstGeom>
        </p:spPr>
      </p:pic>
      <p:pic>
        <p:nvPicPr>
          <p:cNvPr id="13" name="12 Imagen" descr="DSC0602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4437112"/>
            <a:ext cx="3024336" cy="2268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Objetivo General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" name="8 Marcador de contenido" descr="DSC0618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642842" y="2350046"/>
            <a:ext cx="4041775" cy="3031331"/>
          </a:xfrm>
        </p:spPr>
      </p:pic>
      <p:sp>
        <p:nvSpPr>
          <p:cNvPr id="7" name="6 Marcador de contenido"/>
          <p:cNvSpPr>
            <a:spLocks noGrp="1"/>
          </p:cNvSpPr>
          <p:nvPr>
            <p:ph sz="quarter" idx="2"/>
          </p:nvPr>
        </p:nvSpPr>
        <p:spPr>
          <a:xfrm>
            <a:off x="457200" y="1844824"/>
            <a:ext cx="4040188" cy="4515496"/>
          </a:xfrm>
        </p:spPr>
        <p:txBody>
          <a:bodyPr>
            <a:noAutofit/>
          </a:bodyPr>
          <a:lstStyle/>
          <a:p>
            <a:pPr algn="just"/>
            <a:r>
              <a:rPr lang="es-ES" sz="2000" dirty="0" smtClean="0">
                <a:latin typeface="Arial" pitchFamily="34" charset="0"/>
                <a:cs typeface="Arial" pitchFamily="34" charset="0"/>
              </a:rPr>
              <a:t>Brindar a la comunidad de Bastión Popular y sus alrededores con el apoyo de ZUMAR, la capacitación a personas interesadas en el tema </a:t>
            </a:r>
            <a:r>
              <a:rPr lang="es-EC" sz="20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Electricidad Residencial: Diseño, Instalación y Mantenimiento</a:t>
            </a:r>
            <a:r>
              <a:rPr lang="es-EC" sz="2000" dirty="0" smtClean="0">
                <a:latin typeface="Arial" pitchFamily="34" charset="0"/>
                <a:cs typeface="Arial" pitchFamily="34" charset="0"/>
              </a:rPr>
              <a:t>”, para que puedan implementar o corregir las instalaciones eléctricas de sus hogares u otras viviendas y a su vez contribuir a la formación de habilidades productivas de la comunidad.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4400" b="1" dirty="0" smtClean="0">
                <a:solidFill>
                  <a:schemeClr val="bg2">
                    <a:lumMod val="25000"/>
                  </a:schemeClr>
                </a:solidFill>
              </a:rPr>
              <a:t>Implementación de una Instalación eléctrica en una          vivienda.</a:t>
            </a:r>
            <a:endParaRPr lang="es-ES" sz="4400" b="1" dirty="0"/>
          </a:p>
        </p:txBody>
      </p:sp>
      <p:sp>
        <p:nvSpPr>
          <p:cNvPr id="11" name="10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" sz="2000" dirty="0" smtClean="0"/>
              <a:t>Identificación del área de trabajo</a:t>
            </a:r>
            <a:endParaRPr lang="es-ES" sz="2000" dirty="0"/>
          </a:p>
        </p:txBody>
      </p:sp>
      <p:sp>
        <p:nvSpPr>
          <p:cNvPr id="12" name="11 Marcador de texto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000" dirty="0" smtClean="0"/>
              <a:t>Implementación</a:t>
            </a:r>
            <a:endParaRPr lang="es-ES" sz="2000" dirty="0"/>
          </a:p>
        </p:txBody>
      </p:sp>
      <p:pic>
        <p:nvPicPr>
          <p:cNvPr id="10" name="9 Marcador de contenido"/>
          <p:cNvPicPr>
            <a:picLocks noGrp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05385" y="3741632"/>
            <a:ext cx="2543817" cy="139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140968"/>
            <a:ext cx="403244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Marcador de contenido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140968"/>
            <a:ext cx="403244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s-ES" sz="7200" b="1" dirty="0" smtClean="0">
                <a:solidFill>
                  <a:schemeClr val="bg2">
                    <a:lumMod val="25000"/>
                  </a:schemeClr>
                </a:solidFill>
              </a:rPr>
              <a:t>Recomendaciones y Conclusiones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flores1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6600" dirty="0" smtClean="0">
                <a:solidFill>
                  <a:srgbClr val="FF0000"/>
                </a:solidFill>
              </a:rPr>
              <a:t>Gracias por la atención </a:t>
            </a:r>
            <a:endParaRPr lang="es-ES" sz="66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s-ES" sz="6600" dirty="0" smtClean="0">
                <a:solidFill>
                  <a:srgbClr val="FF0000"/>
                </a:solidFill>
              </a:rPr>
              <a:t>brindada</a:t>
            </a:r>
            <a:r>
              <a:rPr lang="es-ES" sz="6600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endParaRPr lang="es-ES" sz="6600" dirty="0" smtClean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7990656" cy="1162050"/>
          </a:xfrm>
        </p:spPr>
        <p:txBody>
          <a:bodyPr/>
          <a:lstStyle/>
          <a:p>
            <a:r>
              <a:rPr lang="es-ES" sz="5000" b="1" dirty="0" smtClean="0">
                <a:latin typeface="Arial" pitchFamily="34" charset="0"/>
                <a:cs typeface="Arial" pitchFamily="34" charset="0"/>
              </a:rPr>
              <a:t>Objetivos Específicos</a:t>
            </a:r>
            <a:endParaRPr lang="es-ES" sz="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Marcador de texto"/>
          <p:cNvSpPr>
            <a:spLocks noGrp="1"/>
          </p:cNvSpPr>
          <p:nvPr>
            <p:ph type="body" idx="2"/>
          </p:nvPr>
        </p:nvSpPr>
        <p:spPr>
          <a:xfrm>
            <a:off x="683568" y="1628800"/>
            <a:ext cx="2743200" cy="4572000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Capacitar al menos 15 personas</a:t>
            </a:r>
          </a:p>
          <a:p>
            <a:pPr algn="just"/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Implementación</a:t>
            </a:r>
          </a:p>
          <a:p>
            <a:pPr algn="just"/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Entrega de dos CD</a:t>
            </a:r>
          </a:p>
          <a:p>
            <a:pPr algn="just"/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Entrega del proyecto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9 Marcador de contenido" descr="P107037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060849"/>
            <a:ext cx="5419388" cy="3598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Antecedentes</a:t>
            </a:r>
            <a:endParaRPr lang="es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dirty="0" err="1" smtClean="0"/>
              <a:t>Zumar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2852936"/>
            <a:ext cx="4133321" cy="309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Marcador de contenido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72816"/>
            <a:ext cx="4320480" cy="449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Antecedentes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Poner en práctica los conocimientos profesionales a favor de la comunidad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2653792"/>
            <a:ext cx="4041775" cy="3568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>
                <a:latin typeface="Arial" pitchFamily="34" charset="0"/>
                <a:cs typeface="Arial" pitchFamily="34" charset="0"/>
              </a:rPr>
              <a:t>Justificación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348880"/>
            <a:ext cx="7468679" cy="351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just"/>
            <a:r>
              <a:rPr lang="es-ES" sz="4000" b="1" dirty="0" smtClean="0"/>
              <a:t>Difusión, inscripción, selección de prospectos y procesos de clases</a:t>
            </a:r>
            <a:endParaRPr lang="es-ES" sz="4000" dirty="0"/>
          </a:p>
        </p:txBody>
      </p:sp>
      <p:pic>
        <p:nvPicPr>
          <p:cNvPr id="4" name="12 Imagen" descr="P1060370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132856"/>
            <a:ext cx="6480720" cy="3853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b="1" dirty="0" smtClean="0"/>
              <a:t>Inicio de Clases</a:t>
            </a:r>
            <a:endParaRPr lang="es-ES" sz="5400" dirty="0"/>
          </a:p>
        </p:txBody>
      </p:sp>
      <p:pic>
        <p:nvPicPr>
          <p:cNvPr id="7" name="6 Marcador de contenido" descr="P10701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04310" y="1920875"/>
            <a:ext cx="2944379" cy="4433888"/>
          </a:xfrm>
        </p:spPr>
      </p:pic>
      <p:pic>
        <p:nvPicPr>
          <p:cNvPr id="8" name="7 Marcador de contenido" descr="P107017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1960" y="3284984"/>
            <a:ext cx="4495800" cy="29854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Selección del contenido del curso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04248" y="1772816"/>
            <a:ext cx="1583651" cy="230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420888"/>
            <a:ext cx="2160240" cy="30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204864"/>
            <a:ext cx="2736304" cy="4209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221088"/>
            <a:ext cx="1800200" cy="2346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195</TotalTime>
  <Words>292</Words>
  <Application>Microsoft Office PowerPoint</Application>
  <PresentationFormat>Presentación en pantalla (4:3)</PresentationFormat>
  <Paragraphs>61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Flujo</vt:lpstr>
      <vt:lpstr>“Electricidad Residencial: Diseño, Instalación y Mantenimiento.”</vt:lpstr>
      <vt:lpstr>Objetivo General</vt:lpstr>
      <vt:lpstr>Objetivos Específicos</vt:lpstr>
      <vt:lpstr>Antecedentes</vt:lpstr>
      <vt:lpstr>Antecedentes</vt:lpstr>
      <vt:lpstr>Justificación</vt:lpstr>
      <vt:lpstr>Difusión, inscripción, selección de prospectos y procesos de clases</vt:lpstr>
      <vt:lpstr>Inicio de Clases</vt:lpstr>
      <vt:lpstr>Selección del contenido del curso</vt:lpstr>
      <vt:lpstr>Contenido de Curso</vt:lpstr>
      <vt:lpstr>Tipos de conexiones</vt:lpstr>
      <vt:lpstr>Elementos y símbolos en las instalaciones eléctricas</vt:lpstr>
      <vt:lpstr>Cantidad de conductores admisibles en tubería</vt:lpstr>
      <vt:lpstr>Alambrado y Diagramas de conexiones</vt:lpstr>
      <vt:lpstr>Tipo de uniones entre cables</vt:lpstr>
      <vt:lpstr>Cálculo de instalaciones eléctricas en el hogar</vt:lpstr>
      <vt:lpstr>Recomendaciones de carga por ambiente.</vt:lpstr>
      <vt:lpstr>Resultados y Productos entregados del proyecto.</vt:lpstr>
      <vt:lpstr>Exposición de proyectos</vt:lpstr>
      <vt:lpstr>Implementación de una Instalación eléctrica en una          vivienda.</vt:lpstr>
      <vt:lpstr>Presentación de PowerPoint</vt:lpstr>
      <vt:lpstr>Presentación de PowerPoint</vt:lpstr>
    </vt:vector>
  </TitlesOfParts>
  <Company>ESPOL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“Electricidad Residencial: Diseño, Instalación y Mantenimiento.”</dc:title>
  <dc:creator>Voluntario</dc:creator>
  <cp:lastModifiedBy>Impresiones en FEPOL</cp:lastModifiedBy>
  <cp:revision>53</cp:revision>
  <dcterms:created xsi:type="dcterms:W3CDTF">2012-02-13T13:38:40Z</dcterms:created>
  <dcterms:modified xsi:type="dcterms:W3CDTF">2012-02-13T21:08:01Z</dcterms:modified>
</cp:coreProperties>
</file>