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8" r:id="rId5"/>
    <p:sldId id="270" r:id="rId6"/>
    <p:sldId id="271" r:id="rId7"/>
    <p:sldId id="272" r:id="rId8"/>
    <p:sldId id="273" r:id="rId9"/>
    <p:sldId id="274" r:id="rId10"/>
    <p:sldId id="275" r:id="rId11"/>
    <p:sldId id="277" r:id="rId12"/>
    <p:sldId id="266" r:id="rId13"/>
    <p:sldId id="264" r:id="rId14"/>
    <p:sldId id="259" r:id="rId15"/>
    <p:sldId id="265" r:id="rId16"/>
    <p:sldId id="260" r:id="rId17"/>
    <p:sldId id="278" r:id="rId18"/>
    <p:sldId id="279" r:id="rId19"/>
    <p:sldId id="261" r:id="rId20"/>
    <p:sldId id="262"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798"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7A1E851-7A4D-410B-A02E-EEDF5E495EF1}" type="datetimeFigureOut">
              <a:rPr lang="es-EC" smtClean="0"/>
              <a:pPr/>
              <a:t>09/01/2012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9677C06-80B2-4AFC-A67D-7E5CD1A7915C}"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A1E851-7A4D-410B-A02E-EEDF5E495EF1}" type="datetimeFigureOut">
              <a:rPr lang="es-EC" smtClean="0"/>
              <a:pPr/>
              <a:t>09/01/2012</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9677C06-80B2-4AFC-A67D-7E5CD1A7915C}"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340768"/>
            <a:ext cx="8244408" cy="1222375"/>
          </a:xfrm>
        </p:spPr>
        <p:txBody>
          <a:bodyPr>
            <a:noAutofit/>
          </a:bodyPr>
          <a:lstStyle/>
          <a:p>
            <a:pPr algn="ctr"/>
            <a:r>
              <a:rPr lang="es-ES" sz="3700" dirty="0" smtClean="0"/>
              <a:t>CONVERTIDOR ANALÓGICO DIGITAL (ADC)</a:t>
            </a:r>
            <a:r>
              <a:rPr lang="es-EC" sz="3700" dirty="0" smtClean="0"/>
              <a:t/>
            </a:r>
            <a:br>
              <a:rPr lang="es-EC" sz="3700" dirty="0" smtClean="0"/>
            </a:br>
            <a:endParaRPr lang="es-EC" sz="3700" dirty="0"/>
          </a:p>
        </p:txBody>
      </p:sp>
      <p:sp>
        <p:nvSpPr>
          <p:cNvPr id="3" name="2 Subtítulo"/>
          <p:cNvSpPr>
            <a:spLocks noGrp="1"/>
          </p:cNvSpPr>
          <p:nvPr>
            <p:ph type="subTitle" idx="1"/>
          </p:nvPr>
        </p:nvSpPr>
        <p:spPr>
          <a:xfrm>
            <a:off x="685800" y="4293096"/>
            <a:ext cx="8458200" cy="914400"/>
          </a:xfrm>
        </p:spPr>
        <p:txBody>
          <a:bodyPr/>
          <a:lstStyle/>
          <a:p>
            <a:pPr algn="ctr"/>
            <a:r>
              <a:rPr lang="es-ES" b="1" dirty="0" smtClean="0"/>
              <a:t>TESINA DE SEMINARIO </a:t>
            </a:r>
            <a:endParaRPr lang="es-EC" dirty="0" smtClean="0"/>
          </a:p>
          <a:p>
            <a:endParaRPr lang="es-EC" dirty="0"/>
          </a:p>
        </p:txBody>
      </p:sp>
      <p:sp>
        <p:nvSpPr>
          <p:cNvPr id="4" name="2 Subtítulo"/>
          <p:cNvSpPr txBox="1">
            <a:spLocks/>
          </p:cNvSpPr>
          <p:nvPr/>
        </p:nvSpPr>
        <p:spPr>
          <a:xfrm>
            <a:off x="685800" y="4941168"/>
            <a:ext cx="8458200" cy="1485904"/>
          </a:xfrm>
          <a:prstGeom prst="rect">
            <a:avLst/>
          </a:prstGeom>
        </p:spPr>
        <p:txBody>
          <a:bodyPr vert="horz" anchor="b">
            <a:normAutofit/>
          </a:bodyPr>
          <a:lstStyle/>
          <a:p>
            <a:pPr algn="ctr"/>
            <a:r>
              <a:rPr lang="es-ES" sz="2400" dirty="0" smtClean="0"/>
              <a:t>Grace Yagual M.</a:t>
            </a:r>
            <a:endParaRPr lang="es-EC" sz="2400" dirty="0" smtClean="0"/>
          </a:p>
          <a:p>
            <a:pPr algn="ctr"/>
            <a:r>
              <a:rPr lang="es-ES" sz="2400" dirty="0" smtClean="0"/>
              <a:t>Danilo Riera M.</a:t>
            </a:r>
            <a:endParaRPr lang="es-EC" sz="2400" dirty="0"/>
          </a:p>
          <a:p>
            <a:pPr algn="ctr"/>
            <a:r>
              <a:rPr lang="es-ES" sz="2400" dirty="0"/>
              <a:t>Miguel </a:t>
            </a:r>
            <a:r>
              <a:rPr lang="es-ES" sz="2400" dirty="0" smtClean="0"/>
              <a:t>Rodríguez G.</a:t>
            </a:r>
            <a:endParaRPr lang="es-EC" sz="2400" dirty="0"/>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s-EC" sz="2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13314" name="Picture 2" descr="http://www.atmel.com/dyn/resources/prod_images/Butterfly.jpg"/>
          <p:cNvPicPr>
            <a:picLocks noChangeAspect="1" noChangeArrowheads="1"/>
          </p:cNvPicPr>
          <p:nvPr/>
        </p:nvPicPr>
        <p:blipFill>
          <a:blip r:embed="rId2" cstate="print"/>
          <a:srcRect l="3750" r="2499" b="34782"/>
          <a:stretch>
            <a:fillRect/>
          </a:stretch>
        </p:blipFill>
        <p:spPr bwMode="auto">
          <a:xfrm>
            <a:off x="3491880" y="2348880"/>
            <a:ext cx="2880320" cy="1717362"/>
          </a:xfrm>
          <a:prstGeom prst="rect">
            <a:avLst/>
          </a:prstGeom>
          <a:noFill/>
        </p:spPr>
      </p:pic>
      <p:pic>
        <p:nvPicPr>
          <p:cNvPr id="6" name="5 Imagen" descr="http://www.espol.edu.ec/espol/images/index_r34_c2.gif"/>
          <p:cNvPicPr/>
          <p:nvPr/>
        </p:nvPicPr>
        <p:blipFill>
          <a:blip r:embed="rId3" cstate="print"/>
          <a:srcRect/>
          <a:stretch>
            <a:fillRect/>
          </a:stretch>
        </p:blipFill>
        <p:spPr bwMode="auto">
          <a:xfrm>
            <a:off x="214282" y="5572140"/>
            <a:ext cx="928694" cy="928694"/>
          </a:xfrm>
          <a:prstGeom prst="rect">
            <a:avLst/>
          </a:prstGeom>
          <a:noFill/>
        </p:spPr>
      </p:pic>
      <p:pic>
        <p:nvPicPr>
          <p:cNvPr id="9" name="8 Imagen"/>
          <p:cNvPicPr/>
          <p:nvPr/>
        </p:nvPicPr>
        <p:blipFill>
          <a:blip r:embed="rId4" cstate="print"/>
          <a:srcRect l="7958" t="9213" r="64383" b="83481"/>
          <a:stretch>
            <a:fillRect/>
          </a:stretch>
        </p:blipFill>
        <p:spPr bwMode="auto">
          <a:xfrm>
            <a:off x="7358082" y="5857892"/>
            <a:ext cx="1550694" cy="3283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332656"/>
            <a:ext cx="8686800" cy="900098"/>
          </a:xfrm>
        </p:spPr>
        <p:txBody>
          <a:bodyPr anchor="ctr">
            <a:normAutofit fontScale="90000"/>
          </a:bodyPr>
          <a:lstStyle/>
          <a:p>
            <a:pPr algn="ctr"/>
            <a:r>
              <a:rPr lang="es-ES" sz="4000" dirty="0" smtClean="0"/>
              <a:t>DESCRIPCION DEL SOFTWARE</a:t>
            </a:r>
            <a:br>
              <a:rPr lang="es-ES" sz="4000" dirty="0" smtClean="0"/>
            </a:br>
            <a:r>
              <a:rPr lang="es-ES" sz="4000" dirty="0" smtClean="0"/>
              <a:t> AVR BUTTERFLY </a:t>
            </a:r>
            <a:endParaRPr lang="es-EC" sz="4000" dirty="0"/>
          </a:p>
        </p:txBody>
      </p:sp>
      <p:sp>
        <p:nvSpPr>
          <p:cNvPr id="3" name="2 Marcador de contenido"/>
          <p:cNvSpPr>
            <a:spLocks noGrp="1"/>
          </p:cNvSpPr>
          <p:nvPr>
            <p:ph idx="1"/>
          </p:nvPr>
        </p:nvSpPr>
        <p:spPr>
          <a:xfrm>
            <a:off x="1475656" y="1484784"/>
            <a:ext cx="6286544" cy="2643206"/>
          </a:xfrm>
        </p:spPr>
        <p:txBody>
          <a:bodyPr>
            <a:normAutofit/>
          </a:bodyPr>
          <a:lstStyle/>
          <a:p>
            <a:pPr algn="just">
              <a:buNone/>
            </a:pPr>
            <a:r>
              <a:rPr lang="es-ES" sz="1800" dirty="0" smtClean="0"/>
              <a:t>	El kit del AVR butterfly posee un lector de voltaje (ADC, CANAL 1), por lo cual el AVR Butterfly es capaz de leer voltajes en el rango de 0 a 5 V. El voltaje a leerse debe aplicarse a los conectores externos del canal uno del ADC, tal como se indica en la Figura. Valiéndose de un divisor de voltaje y leyendo el voltaje sobre la resistencia, a través del canal 1 del ADC del ATmega169, se podrá medir el voltaje aplicado. La precisión es aproximadamente de 0.1 V. </a:t>
            </a:r>
            <a:endParaRPr lang="es-EC" sz="1800" dirty="0" smtClean="0"/>
          </a:p>
          <a:p>
            <a:endParaRPr lang="es-EC" sz="1800" dirty="0"/>
          </a:p>
        </p:txBody>
      </p:sp>
      <p:pic>
        <p:nvPicPr>
          <p:cNvPr id="7" name="6 Imagen"/>
          <p:cNvPicPr/>
          <p:nvPr/>
        </p:nvPicPr>
        <p:blipFill>
          <a:blip r:embed="rId2" cstate="print"/>
          <a:srcRect l="40428" t="47432" r="36346" b="22054"/>
          <a:stretch>
            <a:fillRect/>
          </a:stretch>
        </p:blipFill>
        <p:spPr bwMode="auto">
          <a:xfrm>
            <a:off x="3707904" y="4005064"/>
            <a:ext cx="2357454" cy="1643074"/>
          </a:xfrm>
          <a:prstGeom prst="rect">
            <a:avLst/>
          </a:prstGeom>
          <a:noFill/>
          <a:ln w="9525">
            <a:noFill/>
            <a:miter lim="800000"/>
            <a:headEnd/>
            <a:tailEnd/>
          </a:ln>
        </p:spPr>
      </p:pic>
      <p:sp>
        <p:nvSpPr>
          <p:cNvPr id="21508" name="Rectangle 4"/>
          <p:cNvSpPr>
            <a:spLocks noChangeArrowheads="1"/>
          </p:cNvSpPr>
          <p:nvPr/>
        </p:nvSpPr>
        <p:spPr bwMode="auto">
          <a:xfrm>
            <a:off x="2843808" y="5733256"/>
            <a:ext cx="40005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 se debe aplicar voltajes mayores al máximo de 10V</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dirty="0" smtClean="0"/>
              <a:t>Sensores Analógicos y el Convertidor A/D</a:t>
            </a:r>
            <a:endParaRPr lang="es-EC" sz="3600" dirty="0"/>
          </a:p>
        </p:txBody>
      </p:sp>
      <p:pic>
        <p:nvPicPr>
          <p:cNvPr id="5" name="4 Imagen"/>
          <p:cNvPicPr/>
          <p:nvPr/>
        </p:nvPicPr>
        <p:blipFill>
          <a:blip r:embed="rId2" cstate="print"/>
          <a:srcRect l="39101" t="39804" r="39187" b="11373"/>
          <a:stretch>
            <a:fillRect/>
          </a:stretch>
        </p:blipFill>
        <p:spPr bwMode="auto">
          <a:xfrm>
            <a:off x="3707904" y="2780928"/>
            <a:ext cx="2367144" cy="3523535"/>
          </a:xfrm>
          <a:prstGeom prst="rect">
            <a:avLst/>
          </a:prstGeom>
          <a:noFill/>
          <a:ln w="9525">
            <a:noFill/>
            <a:miter lim="800000"/>
            <a:headEnd/>
            <a:tailEnd/>
          </a:ln>
        </p:spPr>
      </p:pic>
      <p:sp>
        <p:nvSpPr>
          <p:cNvPr id="6" name="5 Rectángulo"/>
          <p:cNvSpPr/>
          <p:nvPr/>
        </p:nvSpPr>
        <p:spPr>
          <a:xfrm>
            <a:off x="1979712" y="1514291"/>
            <a:ext cx="6357982" cy="1200329"/>
          </a:xfrm>
          <a:prstGeom prst="rect">
            <a:avLst/>
          </a:prstGeom>
        </p:spPr>
        <p:txBody>
          <a:bodyPr wrap="square">
            <a:spAutoFit/>
          </a:bodyPr>
          <a:lstStyle/>
          <a:p>
            <a:pPr algn="just"/>
            <a:r>
              <a:rPr lang="es-EC" dirty="0"/>
              <a:t>La placa de desarrollo AvrButterfly posee los siguientes sensores analógicos</a:t>
            </a:r>
          </a:p>
          <a:p>
            <a:pPr algn="just"/>
            <a:r>
              <a:rPr lang="es-EC" dirty="0"/>
              <a:t>que pueden ser fácilmente utilizados: un sensor de temperatura, uno </a:t>
            </a:r>
            <a:r>
              <a:rPr lang="es-EC" dirty="0" smtClean="0"/>
              <a:t>de luminosidad </a:t>
            </a:r>
            <a:r>
              <a:rPr lang="es-EC" dirty="0"/>
              <a:t>y un voltímetro de 0 a 10v.</a:t>
            </a:r>
          </a:p>
        </p:txBody>
      </p:sp>
      <p:pic>
        <p:nvPicPr>
          <p:cNvPr id="7" name="6 Imagen"/>
          <p:cNvPicPr/>
          <p:nvPr/>
        </p:nvPicPr>
        <p:blipFill>
          <a:blip r:embed="rId2" cstate="print"/>
          <a:srcRect l="21133" t="39804" r="60150" b="11373"/>
          <a:stretch>
            <a:fillRect/>
          </a:stretch>
        </p:blipFill>
        <p:spPr bwMode="auto">
          <a:xfrm>
            <a:off x="1259632" y="2857496"/>
            <a:ext cx="2240798" cy="3523535"/>
          </a:xfrm>
          <a:prstGeom prst="rect">
            <a:avLst/>
          </a:prstGeom>
          <a:noFill/>
          <a:ln w="9525">
            <a:noFill/>
            <a:miter lim="800000"/>
            <a:headEnd/>
            <a:tailEnd/>
          </a:ln>
        </p:spPr>
      </p:pic>
      <p:pic>
        <p:nvPicPr>
          <p:cNvPr id="8" name="7 Imagen"/>
          <p:cNvPicPr/>
          <p:nvPr/>
        </p:nvPicPr>
        <p:blipFill>
          <a:blip r:embed="rId2" cstate="print"/>
          <a:srcRect l="60813" t="39804" r="18973" b="11373"/>
          <a:stretch>
            <a:fillRect/>
          </a:stretch>
        </p:blipFill>
        <p:spPr bwMode="auto">
          <a:xfrm>
            <a:off x="6300192" y="2780928"/>
            <a:ext cx="2216858" cy="35235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643050"/>
            <a:ext cx="8686800" cy="838200"/>
          </a:xfrm>
        </p:spPr>
        <p:txBody>
          <a:bodyPr>
            <a:noAutofit/>
          </a:bodyPr>
          <a:lstStyle/>
          <a:p>
            <a:pPr algn="ctr"/>
            <a:r>
              <a:rPr lang="es-ES_tradnl" sz="6000" dirty="0" smtClean="0"/>
              <a:t>PROYECTOS</a:t>
            </a:r>
            <a:endParaRPr lang="es-EC" sz="6000" dirty="0"/>
          </a:p>
        </p:txBody>
      </p:sp>
      <p:sp>
        <p:nvSpPr>
          <p:cNvPr id="3" name="2 Marcador de contenido"/>
          <p:cNvSpPr>
            <a:spLocks noGrp="1"/>
          </p:cNvSpPr>
          <p:nvPr>
            <p:ph idx="1"/>
          </p:nvPr>
        </p:nvSpPr>
        <p:spPr>
          <a:xfrm>
            <a:off x="1285852" y="3143248"/>
            <a:ext cx="6767530" cy="1874838"/>
          </a:xfrm>
        </p:spPr>
        <p:txBody>
          <a:bodyPr>
            <a:noAutofit/>
          </a:bodyPr>
          <a:lstStyle/>
          <a:p>
            <a:pPr algn="ctr">
              <a:buNone/>
            </a:pPr>
            <a:r>
              <a:rPr lang="es-ES_tradnl" sz="2800" b="1" dirty="0" smtClean="0"/>
              <a:t>SENSOR DE TEMPERATURA</a:t>
            </a:r>
          </a:p>
          <a:p>
            <a:pPr algn="ctr">
              <a:buNone/>
            </a:pPr>
            <a:r>
              <a:rPr lang="es-ES_tradnl" sz="2800" b="1" dirty="0" smtClean="0"/>
              <a:t>USO DEL ADC JUNTO CON LDR</a:t>
            </a:r>
          </a:p>
          <a:p>
            <a:pPr algn="ctr">
              <a:buNone/>
            </a:pPr>
            <a:r>
              <a:rPr lang="es-EC" sz="2800" b="1" dirty="0" smtClean="0"/>
              <a:t>LECTURA DE VOLTAJE </a:t>
            </a:r>
            <a:endParaRPr lang="es-EC" sz="28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SENSOR DE TEMPERATURA</a:t>
            </a:r>
            <a:endParaRPr lang="es-EC" dirty="0"/>
          </a:p>
        </p:txBody>
      </p:sp>
      <p:sp>
        <p:nvSpPr>
          <p:cNvPr id="3" name="2 Marcador de contenido"/>
          <p:cNvSpPr>
            <a:spLocks noGrp="1"/>
          </p:cNvSpPr>
          <p:nvPr>
            <p:ph idx="1"/>
          </p:nvPr>
        </p:nvSpPr>
        <p:spPr>
          <a:xfrm>
            <a:off x="857224" y="1643050"/>
            <a:ext cx="7553348" cy="2446342"/>
          </a:xfrm>
        </p:spPr>
        <p:txBody>
          <a:bodyPr>
            <a:normAutofit/>
          </a:bodyPr>
          <a:lstStyle/>
          <a:p>
            <a:pPr algn="just">
              <a:buNone/>
            </a:pPr>
            <a:r>
              <a:rPr lang="es-ES" sz="1800" dirty="0" smtClean="0"/>
              <a:t>	En este ejemplo se utilizará el ADC para realizar mediciones de temperatura a través del Sensor de Temperatura del tipo Resistor NTC (Coeficiente Negativo de Temperatura),  el cual viene incluido en el Kit AVR Butterfly. </a:t>
            </a:r>
            <a:endParaRPr lang="es-EC" sz="1800" dirty="0" smtClean="0"/>
          </a:p>
          <a:p>
            <a:pPr algn="just">
              <a:buNone/>
            </a:pPr>
            <a:r>
              <a:rPr lang="es-ES" sz="1800" dirty="0" smtClean="0"/>
              <a:t>	El sensor de temperatura se puede encontrar en la parte de atrás  del AVR Butterfly como se muestra en la figura.</a:t>
            </a:r>
            <a:endParaRPr lang="es-EC" sz="1800" dirty="0" smtClean="0"/>
          </a:p>
          <a:p>
            <a:endParaRPr lang="es-EC" sz="1800" dirty="0"/>
          </a:p>
        </p:txBody>
      </p:sp>
      <p:pic>
        <p:nvPicPr>
          <p:cNvPr id="4" name="3 Imagen"/>
          <p:cNvPicPr/>
          <p:nvPr/>
        </p:nvPicPr>
        <p:blipFill>
          <a:blip r:embed="rId2" cstate="print"/>
          <a:srcRect l="33659" t="18102" r="7593" b="6725"/>
          <a:stretch>
            <a:fillRect/>
          </a:stretch>
        </p:blipFill>
        <p:spPr bwMode="auto">
          <a:xfrm>
            <a:off x="1785918" y="3857628"/>
            <a:ext cx="3000396" cy="2000264"/>
          </a:xfrm>
          <a:prstGeom prst="rect">
            <a:avLst/>
          </a:prstGeom>
          <a:noFill/>
          <a:ln w="9525">
            <a:noFill/>
            <a:miter lim="800000"/>
            <a:headEnd/>
            <a:tailEnd/>
          </a:ln>
        </p:spPr>
      </p:pic>
      <p:pic>
        <p:nvPicPr>
          <p:cNvPr id="5" name="4 Imagen"/>
          <p:cNvPicPr/>
          <p:nvPr/>
        </p:nvPicPr>
        <p:blipFill>
          <a:blip r:embed="rId3"/>
          <a:srcRect l="33125" t="27596" r="25361" b="30544"/>
          <a:stretch>
            <a:fillRect/>
          </a:stretch>
        </p:blipFill>
        <p:spPr bwMode="auto">
          <a:xfrm>
            <a:off x="5286380" y="3857628"/>
            <a:ext cx="2500330" cy="2000264"/>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14290"/>
            <a:ext cx="2643206" cy="6286544"/>
          </a:xfrm>
        </p:spPr>
        <p:txBody>
          <a:bodyPr>
            <a:normAutofit/>
          </a:bodyPr>
          <a:lstStyle/>
          <a:p>
            <a:pPr algn="ctr"/>
            <a:r>
              <a:rPr lang="es-ES_tradnl" sz="4000" dirty="0" smtClean="0"/>
              <a:t>Diagrama de flujo</a:t>
            </a:r>
            <a:br>
              <a:rPr lang="es-ES_tradnl" sz="4000" dirty="0" smtClean="0"/>
            </a:br>
            <a:r>
              <a:rPr lang="es-ES" sz="2200" b="1" dirty="0" smtClean="0"/>
              <a:t>SENSOR DE TEMPERATURA</a:t>
            </a:r>
            <a:endParaRPr lang="es-EC" sz="2200" dirty="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339" name="Object 3"/>
          <p:cNvGraphicFramePr>
            <a:graphicFrameLocks noChangeAspect="1"/>
          </p:cNvGraphicFramePr>
          <p:nvPr/>
        </p:nvGraphicFramePr>
        <p:xfrm>
          <a:off x="3929057" y="142852"/>
          <a:ext cx="3776999" cy="6643734"/>
        </p:xfrm>
        <a:graphic>
          <a:graphicData uri="http://schemas.openxmlformats.org/presentationml/2006/ole">
            <p:oleObj spid="_x0000_s14339" name="Visio" r:id="rId3" imgW="3453689" imgH="8479899" progId="Visio.Drawing.11">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USO DEL ADC JUNTO CON LDR</a:t>
            </a:r>
            <a:endParaRPr lang="es-EC" dirty="0"/>
          </a:p>
        </p:txBody>
      </p:sp>
      <p:sp>
        <p:nvSpPr>
          <p:cNvPr id="3" name="2 Marcador de contenido"/>
          <p:cNvSpPr>
            <a:spLocks noGrp="1"/>
          </p:cNvSpPr>
          <p:nvPr>
            <p:ph idx="1"/>
          </p:nvPr>
        </p:nvSpPr>
        <p:spPr>
          <a:xfrm>
            <a:off x="1571604" y="3286124"/>
            <a:ext cx="6786610" cy="3214710"/>
          </a:xfrm>
        </p:spPr>
        <p:txBody>
          <a:bodyPr>
            <a:normAutofit/>
          </a:bodyPr>
          <a:lstStyle/>
          <a:p>
            <a:pPr algn="just">
              <a:buNone/>
            </a:pPr>
            <a:r>
              <a:rPr lang="es-ES" sz="1800" dirty="0" smtClean="0"/>
              <a:t>	En este ejemplo aprenderemos sobre el convertidor analógico digital usando una resistencia que depende de la luz (LDR). </a:t>
            </a:r>
          </a:p>
          <a:p>
            <a:pPr algn="just">
              <a:buNone/>
            </a:pPr>
            <a:r>
              <a:rPr lang="es-ES" sz="1800" dirty="0" smtClean="0"/>
              <a:t>     Se producirá un sonido en el altavoz (speaker) que dependa del movimiento de la mano sobre la LDR, es decir dependerá de la intensidad luminosa.</a:t>
            </a:r>
            <a:endParaRPr lang="es-EC" sz="1800" dirty="0" smtClean="0"/>
          </a:p>
          <a:p>
            <a:pPr algn="just">
              <a:buNone/>
            </a:pPr>
            <a:r>
              <a:rPr lang="es-ES" sz="1800" dirty="0" smtClean="0"/>
              <a:t>	Luego de producir el sonido en el auricular, habrá una pausa por un período de tiempo.</a:t>
            </a:r>
            <a:endParaRPr lang="es-EC" sz="1800" dirty="0" smtClean="0"/>
          </a:p>
          <a:p>
            <a:pPr algn="just">
              <a:buNone/>
            </a:pPr>
            <a:r>
              <a:rPr lang="es-ES" sz="1800" dirty="0" smtClean="0"/>
              <a:t>	El resultado es un cambio de frecuencia del sonido sobre la base de nuestra aportación de la LDR.	</a:t>
            </a:r>
            <a:endParaRPr lang="es-EC" sz="1800" dirty="0"/>
          </a:p>
        </p:txBody>
      </p:sp>
      <p:pic>
        <p:nvPicPr>
          <p:cNvPr id="4" name="3 Imagen"/>
          <p:cNvPicPr/>
          <p:nvPr/>
        </p:nvPicPr>
        <p:blipFill>
          <a:blip r:embed="rId2" cstate="print"/>
          <a:srcRect l="33638" t="36367" r="35493" b="23116"/>
          <a:stretch>
            <a:fillRect/>
          </a:stretch>
        </p:blipFill>
        <p:spPr bwMode="auto">
          <a:xfrm>
            <a:off x="6000760" y="1214422"/>
            <a:ext cx="2571768" cy="2000264"/>
          </a:xfrm>
          <a:prstGeom prst="rect">
            <a:avLst/>
          </a:prstGeom>
          <a:noFill/>
          <a:ln w="9525">
            <a:noFill/>
            <a:miter lim="800000"/>
            <a:headEnd/>
            <a:tailEnd/>
          </a:ln>
        </p:spPr>
      </p:pic>
      <p:sp>
        <p:nvSpPr>
          <p:cNvPr id="5" name="2 Marcador de contenido"/>
          <p:cNvSpPr txBox="1">
            <a:spLocks/>
          </p:cNvSpPr>
          <p:nvPr/>
        </p:nvSpPr>
        <p:spPr>
          <a:xfrm>
            <a:off x="2143108" y="1500174"/>
            <a:ext cx="3357586" cy="1500198"/>
          </a:xfrm>
          <a:prstGeom prst="rect">
            <a:avLst/>
          </a:prstGeom>
        </p:spPr>
        <p:txBody>
          <a:bodyPr>
            <a:normAutofit/>
          </a:bodyPr>
          <a:lstStyle/>
          <a:p>
            <a:pPr marL="365760" lvl="0" indent="-283464">
              <a:spcBef>
                <a:spcPts val="600"/>
              </a:spcBef>
              <a:buClr>
                <a:schemeClr val="accent1"/>
              </a:buClr>
              <a:buSzPct val="80000"/>
              <a:buFont typeface="Wingdings 2"/>
              <a:buChar char=""/>
            </a:pPr>
            <a:r>
              <a:rPr lang="es-ES" dirty="0" smtClean="0"/>
              <a:t>El sensor de luz se encuentra en la parte delantera del AVR </a:t>
            </a:r>
            <a:r>
              <a:rPr lang="es-ES" dirty="0" err="1" smtClean="0"/>
              <a:t>Butterfly</a:t>
            </a:r>
            <a:r>
              <a:rPr lang="es-ES" dirty="0" smtClean="0"/>
              <a:t>, sobre la pantalla del LCD. </a:t>
            </a:r>
          </a:p>
          <a:p>
            <a:pPr marL="365760" lvl="0" indent="-283464">
              <a:spcBef>
                <a:spcPts val="600"/>
              </a:spcBef>
              <a:buClr>
                <a:schemeClr val="accent1"/>
              </a:buClr>
              <a:buSzPct val="80000"/>
            </a:pPr>
            <a:endParaRPr kumimoji="0" lang="es-EC"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42976" y="142852"/>
            <a:ext cx="2428892" cy="6215106"/>
          </a:xfrm>
        </p:spPr>
        <p:txBody>
          <a:bodyPr>
            <a:normAutofit/>
          </a:bodyPr>
          <a:lstStyle/>
          <a:p>
            <a:pPr algn="ctr"/>
            <a:r>
              <a:rPr lang="es-ES_tradnl" sz="4000" dirty="0" smtClean="0"/>
              <a:t>Diagrama de flujo</a:t>
            </a:r>
            <a:r>
              <a:rPr lang="es-ES_tradnl" dirty="0" smtClean="0"/>
              <a:t/>
            </a:r>
            <a:br>
              <a:rPr lang="es-ES_tradnl" dirty="0" smtClean="0"/>
            </a:br>
            <a:r>
              <a:rPr lang="es-ES" sz="2000" b="1" dirty="0" smtClean="0"/>
              <a:t>USO DEL ADC JUNTO CON LDR</a:t>
            </a:r>
            <a:endParaRPr lang="es-EC" sz="220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483" name="Object 3"/>
          <p:cNvGraphicFramePr>
            <a:graphicFrameLocks noChangeAspect="1"/>
          </p:cNvGraphicFramePr>
          <p:nvPr/>
        </p:nvGraphicFramePr>
        <p:xfrm>
          <a:off x="6753253" y="642918"/>
          <a:ext cx="1819275" cy="5276850"/>
        </p:xfrm>
        <a:graphic>
          <a:graphicData uri="http://schemas.openxmlformats.org/presentationml/2006/ole">
            <p:oleObj spid="_x0000_s20485" r:id="rId3" imgW="1815694" imgH="5272775" progId="Visio.Drawing.11">
              <p:embed/>
            </p:oleObj>
          </a:graphicData>
        </a:graphic>
      </p:graphicFrame>
      <p:sp>
        <p:nvSpPr>
          <p:cNvPr id="204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86" name="Object 6"/>
          <p:cNvGraphicFramePr>
            <a:graphicFrameLocks noChangeAspect="1"/>
          </p:cNvGraphicFramePr>
          <p:nvPr/>
        </p:nvGraphicFramePr>
        <p:xfrm>
          <a:off x="3719524" y="142852"/>
          <a:ext cx="2638426" cy="6505432"/>
        </p:xfrm>
        <a:graphic>
          <a:graphicData uri="http://schemas.openxmlformats.org/presentationml/2006/ole">
            <p:oleObj spid="_x0000_s20486" name="Visio" r:id="rId4" imgW="2589581" imgH="7481455" progId="Visio.Drawing.11">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subSp spid="_x0000_s2048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71604" y="1571612"/>
            <a:ext cx="7072362" cy="2214578"/>
          </a:xfrm>
        </p:spPr>
        <p:txBody>
          <a:bodyPr>
            <a:normAutofit fontScale="62500" lnSpcReduction="20000"/>
          </a:bodyPr>
          <a:lstStyle/>
          <a:p>
            <a:pPr>
              <a:buNone/>
            </a:pPr>
            <a:r>
              <a:rPr lang="es-EC" dirty="0" smtClean="0"/>
              <a:t>	</a:t>
            </a:r>
            <a:r>
              <a:rPr lang="es-ES" dirty="0" smtClean="0"/>
              <a:t> El AVR </a:t>
            </a:r>
            <a:r>
              <a:rPr lang="es-ES" dirty="0" err="1" smtClean="0"/>
              <a:t>Butterfly</a:t>
            </a:r>
            <a:r>
              <a:rPr lang="es-ES" dirty="0" smtClean="0"/>
              <a:t> es capaz de leer voltajes de 0V a 5V. La entrada debe ser conectada a los pines mostrados en la figura.</a:t>
            </a:r>
          </a:p>
          <a:p>
            <a:pPr>
              <a:buNone/>
            </a:pPr>
            <a:r>
              <a:rPr lang="es-EC" dirty="0" smtClean="0"/>
              <a:t>     En la pantalla del LCD se mostrara el valor comprendido de la tensión aplicada, cuyo valor es calculado</a:t>
            </a:r>
            <a:r>
              <a:rPr lang="es-ES" dirty="0" smtClean="0"/>
              <a:t>, usando un divisor de voltaje y leyendo el voltaje sobre la resistencia a través de los canales del ADC en el </a:t>
            </a:r>
            <a:r>
              <a:rPr lang="es-ES" dirty="0" err="1" smtClean="0"/>
              <a:t>Atmega</a:t>
            </a:r>
            <a:r>
              <a:rPr lang="es-ES" dirty="0" smtClean="0"/>
              <a:t> 169.</a:t>
            </a:r>
            <a:br>
              <a:rPr lang="es-ES" dirty="0" smtClean="0"/>
            </a:br>
            <a:r>
              <a:rPr lang="es-ES" dirty="0" smtClean="0"/>
              <a:t>La precisión es de 0.1V.</a:t>
            </a:r>
          </a:p>
          <a:p>
            <a:pPr>
              <a:buNone/>
            </a:pPr>
            <a:endParaRPr lang="es-ES" dirty="0"/>
          </a:p>
        </p:txBody>
      </p:sp>
      <p:sp>
        <p:nvSpPr>
          <p:cNvPr id="4" name="1 Título"/>
          <p:cNvSpPr>
            <a:spLocks noGrp="1"/>
          </p:cNvSpPr>
          <p:nvPr>
            <p:ph type="title"/>
          </p:nvPr>
        </p:nvSpPr>
        <p:spPr/>
        <p:txBody>
          <a:bodyPr>
            <a:normAutofit/>
          </a:bodyPr>
          <a:lstStyle/>
          <a:p>
            <a:pPr algn="ctr"/>
            <a:r>
              <a:rPr lang="es-ES" b="1" dirty="0" smtClean="0"/>
              <a:t>LECTURA DE VOLTAJE</a:t>
            </a:r>
            <a:endParaRPr lang="es-EC" dirty="0"/>
          </a:p>
        </p:txBody>
      </p:sp>
      <p:pic>
        <p:nvPicPr>
          <p:cNvPr id="5" name="4 Imagen"/>
          <p:cNvPicPr/>
          <p:nvPr/>
        </p:nvPicPr>
        <p:blipFill>
          <a:blip r:embed="rId2"/>
          <a:srcRect l="29097" t="18067" r="10065" b="23217"/>
          <a:stretch>
            <a:fillRect/>
          </a:stretch>
        </p:blipFill>
        <p:spPr bwMode="auto">
          <a:xfrm>
            <a:off x="2714612" y="3571876"/>
            <a:ext cx="4572032"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8369" name="Object 1"/>
          <p:cNvGraphicFramePr>
            <a:graphicFrameLocks noChangeAspect="1"/>
          </p:cNvGraphicFramePr>
          <p:nvPr/>
        </p:nvGraphicFramePr>
        <p:xfrm>
          <a:off x="3929058" y="214290"/>
          <a:ext cx="3305175" cy="6643710"/>
        </p:xfrm>
        <a:graphic>
          <a:graphicData uri="http://schemas.openxmlformats.org/presentationml/2006/ole">
            <p:oleObj spid="_x0000_s58369" name="Visio" r:id="rId3" imgW="3453689" imgH="6860139" progId="Visio.Drawing.11">
              <p:embed/>
            </p:oleObj>
          </a:graphicData>
        </a:graphic>
      </p:graphicFrame>
      <p:sp>
        <p:nvSpPr>
          <p:cNvPr id="6" name="1 Título"/>
          <p:cNvSpPr>
            <a:spLocks noGrp="1"/>
          </p:cNvSpPr>
          <p:nvPr>
            <p:ph type="title"/>
          </p:nvPr>
        </p:nvSpPr>
        <p:spPr>
          <a:xfrm>
            <a:off x="1285852" y="214290"/>
            <a:ext cx="2643206" cy="6286544"/>
          </a:xfrm>
        </p:spPr>
        <p:txBody>
          <a:bodyPr>
            <a:normAutofit/>
          </a:bodyPr>
          <a:lstStyle/>
          <a:p>
            <a:pPr algn="ctr"/>
            <a:r>
              <a:rPr lang="es-ES_tradnl" sz="4000" dirty="0" smtClean="0"/>
              <a:t>Diagrama de flujo</a:t>
            </a:r>
            <a:br>
              <a:rPr lang="es-ES_tradnl" sz="4000" dirty="0" smtClean="0"/>
            </a:br>
            <a:r>
              <a:rPr lang="es-ES" sz="2200" b="1" dirty="0" smtClean="0"/>
              <a:t>LECTURA DE VOLTAJE</a:t>
            </a:r>
            <a:endParaRPr lang="es-EC"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C" dirty="0"/>
          </a:p>
        </p:txBody>
      </p:sp>
      <p:sp>
        <p:nvSpPr>
          <p:cNvPr id="3" name="2 Marcador de contenido"/>
          <p:cNvSpPr>
            <a:spLocks noGrp="1"/>
          </p:cNvSpPr>
          <p:nvPr>
            <p:ph idx="1"/>
          </p:nvPr>
        </p:nvSpPr>
        <p:spPr/>
        <p:txBody>
          <a:bodyPr>
            <a:normAutofit fontScale="92500" lnSpcReduction="20000"/>
          </a:bodyPr>
          <a:lstStyle/>
          <a:p>
            <a:pPr algn="just">
              <a:buNone/>
            </a:pPr>
            <a:r>
              <a:rPr lang="es-ES" sz="1800" b="1" dirty="0" smtClean="0"/>
              <a:t>1.-</a:t>
            </a:r>
            <a:r>
              <a:rPr lang="es-ES" sz="1800" dirty="0" smtClean="0"/>
              <a:t> </a:t>
            </a:r>
            <a:r>
              <a:rPr lang="es-ES" sz="1800" dirty="0" smtClean="0"/>
              <a:t>La </a:t>
            </a:r>
            <a:r>
              <a:rPr lang="es-ES" sz="1800" dirty="0" smtClean="0"/>
              <a:t>plataforma de trabajo propuesta incluyendo el Kit AVR Butterfly es una poderosa herramienta de aprendizaje, que dispone de componentes importantes para los ejemplos propuestos, entre ellos contiene en especial los sensores de temperatura (NTC) y de luz (LDR), que nos permitieron obtener resultados satisfactorios en el desarrollo de los diferentes ejercicios que mencionamos, con los cuales aprendimos el funcionamiento del ADC y descubrimos progresivamente las características del microcontrolador </a:t>
            </a:r>
            <a:r>
              <a:rPr lang="es-ES" sz="1800" dirty="0" smtClean="0"/>
              <a:t>ATmega169</a:t>
            </a:r>
            <a:r>
              <a:rPr lang="es-ES" sz="1800" dirty="0" smtClean="0"/>
              <a:t>. </a:t>
            </a:r>
            <a:endParaRPr lang="es-EC" sz="1800" dirty="0" smtClean="0"/>
          </a:p>
          <a:p>
            <a:pPr algn="just">
              <a:buNone/>
            </a:pPr>
            <a:r>
              <a:rPr lang="es-ES" sz="1800" dirty="0" smtClean="0"/>
              <a:t> </a:t>
            </a:r>
            <a:endParaRPr lang="es-EC" sz="1800" dirty="0" smtClean="0"/>
          </a:p>
          <a:p>
            <a:pPr algn="just">
              <a:buNone/>
            </a:pPr>
            <a:r>
              <a:rPr lang="es-ES" sz="1800" b="1" dirty="0" smtClean="0"/>
              <a:t>2.-</a:t>
            </a:r>
            <a:r>
              <a:rPr lang="es-ES" sz="1800" dirty="0" smtClean="0"/>
              <a:t> </a:t>
            </a:r>
            <a:r>
              <a:rPr lang="es-ES" sz="1800" dirty="0" smtClean="0"/>
              <a:t>S</a:t>
            </a:r>
            <a:r>
              <a:rPr lang="es-ES" sz="1800" dirty="0" smtClean="0"/>
              <a:t>e </a:t>
            </a:r>
            <a:r>
              <a:rPr lang="es-ES" sz="1800" dirty="0" smtClean="0"/>
              <a:t>consiguió un ahorro de tiempo y recursos gracias al entorno de programación AVR Studio y a la interfaz de simulación PROTEUS, que nos permitieron tener un enfoque de lo real antes de realizar la implementación física y las respectivas pruebas con el hardware, además de realizar los cambios que fueran necesarios para mejorar las </a:t>
            </a:r>
            <a:r>
              <a:rPr lang="es-ES" sz="1800" dirty="0" smtClean="0"/>
              <a:t>aplicaciones</a:t>
            </a:r>
            <a:r>
              <a:rPr lang="es-ES" sz="1800" dirty="0" smtClean="0"/>
              <a:t>.</a:t>
            </a:r>
            <a:r>
              <a:rPr lang="es-ES" sz="1800" dirty="0" smtClean="0"/>
              <a:t> </a:t>
            </a:r>
            <a:endParaRPr lang="es-EC" sz="1800" dirty="0" smtClean="0"/>
          </a:p>
          <a:p>
            <a:pPr algn="just">
              <a:buNone/>
            </a:pPr>
            <a:endParaRPr lang="es-EC" sz="1800" dirty="0" smtClean="0"/>
          </a:p>
          <a:p>
            <a:pPr algn="just">
              <a:buNone/>
            </a:pPr>
            <a:r>
              <a:rPr lang="es-ES" sz="1800" b="1" dirty="0" smtClean="0"/>
              <a:t>3.-</a:t>
            </a:r>
            <a:r>
              <a:rPr lang="es-ES" sz="1800" dirty="0" smtClean="0"/>
              <a:t> </a:t>
            </a:r>
            <a:r>
              <a:rPr lang="es-ES" sz="1800" dirty="0" smtClean="0"/>
              <a:t>El </a:t>
            </a:r>
            <a:r>
              <a:rPr lang="es-ES" sz="1800" dirty="0" smtClean="0"/>
              <a:t>lenguaje C es óptimo en el desarrollo de software para microcontroladores, y nos ha facilitado la programación del módulo AVR Butterfly, ya que podemos segmentar el código fuente en varias funciones especializadas, permitiéndonos volver a  usar las mismas funciones en otras aplicaciones. Además, este lenguaje permite codificar más ordenadamente y al ser un lenguaje de medio nivel, es ideal para desarrollar aplicaciones de ingeniería. </a:t>
            </a:r>
            <a:endParaRPr lang="es-EC" sz="1800" dirty="0" smtClean="0"/>
          </a:p>
          <a:p>
            <a:pPr marL="425196" indent="-342900">
              <a:buFont typeface="+mj-lt"/>
              <a:buAutoNum type="arabicPeriod"/>
            </a:pPr>
            <a:endParaRPr lang="es-ES_tradnl" sz="1800" dirty="0" smtClean="0"/>
          </a:p>
          <a:p>
            <a:pPr marL="425196" indent="-342900">
              <a:buFont typeface="+mj-lt"/>
              <a:buAutoNum type="arabicPeriod"/>
            </a:pPr>
            <a:endParaRPr lang="es-EC"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4000" dirty="0" smtClean="0"/>
              <a:t>Objetivos</a:t>
            </a:r>
            <a:endParaRPr lang="es-EC" sz="4000" dirty="0"/>
          </a:p>
        </p:txBody>
      </p:sp>
      <p:sp>
        <p:nvSpPr>
          <p:cNvPr id="3" name="2 Marcador de contenido"/>
          <p:cNvSpPr>
            <a:spLocks noGrp="1"/>
          </p:cNvSpPr>
          <p:nvPr>
            <p:ph idx="1"/>
          </p:nvPr>
        </p:nvSpPr>
        <p:spPr>
          <a:xfrm>
            <a:off x="1285852" y="1500174"/>
            <a:ext cx="6196026" cy="2500330"/>
          </a:xfrm>
        </p:spPr>
        <p:txBody>
          <a:bodyPr>
            <a:noAutofit/>
          </a:bodyPr>
          <a:lstStyle/>
          <a:p>
            <a:pPr marL="539496" indent="-457200" algn="just">
              <a:buFont typeface="+mj-lt"/>
              <a:buAutoNum type="arabicPeriod"/>
            </a:pPr>
            <a:r>
              <a:rPr lang="es-ES" sz="2000" dirty="0" smtClean="0"/>
              <a:t>Aprender a utilizar el Convertidor Analógico Digital (ADC) del Microcontrolador  Atmega 169 (AVR Butterfly )</a:t>
            </a:r>
          </a:p>
          <a:p>
            <a:pPr marL="539496" indent="-457200" algn="just">
              <a:buFont typeface="+mj-lt"/>
              <a:buAutoNum type="arabicPeriod"/>
            </a:pPr>
            <a:endParaRPr lang="es-ES" sz="2000" dirty="0" smtClean="0"/>
          </a:p>
          <a:p>
            <a:pPr marL="539496" indent="-457200" algn="just">
              <a:buFont typeface="+mj-lt"/>
              <a:buAutoNum type="arabicPeriod"/>
            </a:pPr>
            <a:r>
              <a:rPr lang="es-ES" sz="2000" dirty="0" smtClean="0"/>
              <a:t>Diseñar e implementar proyectos con el ADC del </a:t>
            </a:r>
            <a:r>
              <a:rPr lang="es-ES" sz="2000" dirty="0" err="1" smtClean="0"/>
              <a:t>Atmega</a:t>
            </a:r>
            <a:r>
              <a:rPr lang="es-ES" sz="2000" dirty="0" smtClean="0"/>
              <a:t> 169 de la plataforma AVR </a:t>
            </a:r>
            <a:r>
              <a:rPr lang="es-ES" sz="2000" dirty="0" err="1" smtClean="0"/>
              <a:t>Butterfly</a:t>
            </a:r>
            <a:r>
              <a:rPr lang="es-ES" sz="2000" dirty="0" smtClean="0"/>
              <a:t>.</a:t>
            </a:r>
          </a:p>
          <a:p>
            <a:pPr marL="539496" indent="-457200" algn="just">
              <a:buFont typeface="+mj-lt"/>
              <a:buAutoNum type="arabicPeriod"/>
            </a:pPr>
            <a:endParaRPr lang="es-ES" sz="2000" dirty="0" smtClean="0"/>
          </a:p>
          <a:p>
            <a:pPr marL="539496" indent="-457200" algn="just">
              <a:buFont typeface="+mj-lt"/>
              <a:buAutoNum type="arabicPeriod"/>
            </a:pPr>
            <a:r>
              <a:rPr lang="es-ES" sz="2000" dirty="0" smtClean="0"/>
              <a:t>Programar en el Avr Butterfly en Lenguaje C y Assembler </a:t>
            </a:r>
          </a:p>
          <a:p>
            <a:pPr marL="539496" indent="-457200" algn="just">
              <a:buFont typeface="+mj-lt"/>
              <a:buAutoNum type="arabicPeriod"/>
            </a:pPr>
            <a:endParaRPr lang="es-ES" sz="2000" dirty="0" smtClean="0"/>
          </a:p>
          <a:p>
            <a:pPr marL="539496" indent="-457200" algn="just">
              <a:buNone/>
            </a:pPr>
            <a:endParaRPr lang="es-ES" sz="2000" dirty="0" smtClean="0"/>
          </a:p>
          <a:p>
            <a:pPr marL="539496" indent="-457200">
              <a:buFont typeface="+mj-lt"/>
              <a:buAutoNum type="arabicPeriod"/>
            </a:pPr>
            <a:endParaRPr lang="es-EC"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RECOMENDACIONES</a:t>
            </a:r>
            <a:endParaRPr lang="es-EC" dirty="0"/>
          </a:p>
        </p:txBody>
      </p:sp>
      <p:sp>
        <p:nvSpPr>
          <p:cNvPr id="3" name="2 Marcador de contenido"/>
          <p:cNvSpPr>
            <a:spLocks noGrp="1"/>
          </p:cNvSpPr>
          <p:nvPr>
            <p:ph idx="1"/>
          </p:nvPr>
        </p:nvSpPr>
        <p:spPr>
          <a:xfrm>
            <a:off x="1043608" y="1988840"/>
            <a:ext cx="7671796" cy="4511994"/>
          </a:xfrm>
        </p:spPr>
        <p:txBody>
          <a:bodyPr>
            <a:normAutofit fontScale="55000" lnSpcReduction="20000"/>
          </a:bodyPr>
          <a:lstStyle/>
          <a:p>
            <a:pPr algn="just">
              <a:buNone/>
            </a:pPr>
            <a:r>
              <a:rPr lang="es-ES" b="1" dirty="0" smtClean="0"/>
              <a:t>1.-</a:t>
            </a:r>
            <a:r>
              <a:rPr lang="es-ES" dirty="0" smtClean="0"/>
              <a:t> No apoyar el Kit AVR </a:t>
            </a:r>
            <a:r>
              <a:rPr lang="es-ES" dirty="0" err="1" smtClean="0"/>
              <a:t>Butterfly</a:t>
            </a:r>
            <a:r>
              <a:rPr lang="es-ES" dirty="0" smtClean="0"/>
              <a:t> en superficies conductivas tales como metal, líquidos, etc., puesto que podrían causar daños en el mismo. Colocar </a:t>
            </a:r>
            <a:r>
              <a:rPr lang="es-ES" dirty="0" err="1" smtClean="0"/>
              <a:t>Headers</a:t>
            </a:r>
            <a:r>
              <a:rPr lang="es-ES" dirty="0" smtClean="0"/>
              <a:t> fijos tal como se muestra el Capítulo 3 pues conectar cables directamente en los espacios para conexiones externas del Kit podría provocar un cortocircuito. </a:t>
            </a:r>
            <a:endParaRPr lang="es-EC" dirty="0" smtClean="0"/>
          </a:p>
          <a:p>
            <a:pPr algn="just">
              <a:buNone/>
            </a:pPr>
            <a:r>
              <a:rPr lang="es-ES" dirty="0" smtClean="0"/>
              <a:t> </a:t>
            </a:r>
            <a:endParaRPr lang="es-EC" dirty="0" smtClean="0"/>
          </a:p>
          <a:p>
            <a:pPr algn="just">
              <a:buNone/>
            </a:pPr>
            <a:r>
              <a:rPr lang="es-ES" b="1" dirty="0" smtClean="0"/>
              <a:t>2.-</a:t>
            </a:r>
            <a:r>
              <a:rPr lang="es-ES" dirty="0" smtClean="0"/>
              <a:t> Reemplazar la batería que incluye el fabricante en el Kit AVR </a:t>
            </a:r>
            <a:r>
              <a:rPr lang="es-ES" dirty="0" err="1" smtClean="0"/>
              <a:t>Butterfly</a:t>
            </a:r>
            <a:r>
              <a:rPr lang="es-ES" dirty="0" smtClean="0"/>
              <a:t>, por una fuente externa de voltaje de 3 V. Esto permitirá desarrollar con confianza las aplicaciones, y nos evita posibles errores que por batería descargada confunden al usuario. </a:t>
            </a:r>
            <a:endParaRPr lang="es-EC" dirty="0" smtClean="0"/>
          </a:p>
          <a:p>
            <a:pPr algn="just">
              <a:buNone/>
            </a:pPr>
            <a:r>
              <a:rPr lang="es-ES" dirty="0" smtClean="0"/>
              <a:t> </a:t>
            </a:r>
            <a:endParaRPr lang="es-EC" dirty="0" smtClean="0"/>
          </a:p>
          <a:p>
            <a:pPr algn="just">
              <a:buNone/>
            </a:pPr>
            <a:r>
              <a:rPr lang="es-ES" b="1" dirty="0" smtClean="0"/>
              <a:t>3.-</a:t>
            </a:r>
            <a:r>
              <a:rPr lang="es-ES" dirty="0" smtClean="0"/>
              <a:t>En el proyecto del sensor de temperatura, tener en cuenta que le rango de temperatura es de -10ºC a 60ºC, para no tener inconvenientes con el ambiente del sensor y que este no sufra problema alguno. En el proyecto con la LDR si queremos la máxima resistencia posible, el ambiente de trabajo debe estar completamente oscuro, y viceversa.</a:t>
            </a:r>
          </a:p>
          <a:p>
            <a:pPr algn="just">
              <a:buNone/>
            </a:pPr>
            <a:endParaRPr lang="es-EC" dirty="0" smtClean="0"/>
          </a:p>
          <a:p>
            <a:pPr algn="just"/>
            <a:endParaRPr lang="es-ES_tradnl"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lum bright="70000" contrast="-70000"/>
          </a:blip>
          <a:srcRect l="40428" t="47432" r="36346" b="22054"/>
          <a:stretch>
            <a:fillRect/>
          </a:stretch>
        </p:blipFill>
        <p:spPr bwMode="auto">
          <a:xfrm>
            <a:off x="3143240" y="2428868"/>
            <a:ext cx="5214975" cy="3500462"/>
          </a:xfrm>
          <a:prstGeom prst="rect">
            <a:avLst/>
          </a:prstGeom>
          <a:noFill/>
          <a:ln w="9525">
            <a:noFill/>
            <a:miter lim="800000"/>
            <a:headEnd/>
            <a:tailEnd/>
          </a:ln>
        </p:spPr>
      </p:pic>
      <p:sp>
        <p:nvSpPr>
          <p:cNvPr id="5" name="1 Título"/>
          <p:cNvSpPr>
            <a:spLocks noGrp="1"/>
          </p:cNvSpPr>
          <p:nvPr>
            <p:ph type="title"/>
          </p:nvPr>
        </p:nvSpPr>
        <p:spPr>
          <a:xfrm>
            <a:off x="457200" y="1519230"/>
            <a:ext cx="8686800" cy="838200"/>
          </a:xfrm>
        </p:spPr>
        <p:txBody>
          <a:bodyPr>
            <a:normAutofit/>
          </a:bodyPr>
          <a:lstStyle/>
          <a:p>
            <a:pPr algn="ctr"/>
            <a:r>
              <a:rPr lang="es-ES_tradnl" sz="4000" dirty="0" smtClean="0"/>
              <a:t>Descripción del proyecto</a:t>
            </a:r>
            <a:endParaRPr lang="es-EC" sz="4000" dirty="0"/>
          </a:p>
        </p:txBody>
      </p:sp>
      <p:sp>
        <p:nvSpPr>
          <p:cNvPr id="3" name="2 Marcador de contenido"/>
          <p:cNvSpPr>
            <a:spLocks noGrp="1"/>
          </p:cNvSpPr>
          <p:nvPr>
            <p:ph idx="1"/>
          </p:nvPr>
        </p:nvSpPr>
        <p:spPr>
          <a:xfrm>
            <a:off x="1500166" y="2571744"/>
            <a:ext cx="6553216" cy="2500330"/>
          </a:xfrm>
        </p:spPr>
        <p:txBody>
          <a:bodyPr>
            <a:normAutofit/>
          </a:bodyPr>
          <a:lstStyle/>
          <a:p>
            <a:pPr algn="just"/>
            <a:r>
              <a:rPr lang="es-ES" sz="1800" i="1" dirty="0" smtClean="0"/>
              <a:t>El proyecto tiene como finalidad el desarrollo de distintas aplicaciones del Convertidor Analógico Digital (ADC) en el microcontrolador Atmega169 con ayuda del kit AVR </a:t>
            </a:r>
            <a:r>
              <a:rPr lang="es-ES" sz="1800" i="1" dirty="0" err="1" smtClean="0"/>
              <a:t>Butterfly</a:t>
            </a:r>
            <a:r>
              <a:rPr lang="es-ES" sz="1800" i="1" dirty="0" smtClean="0"/>
              <a:t>, ejercicios que mediante cierta regulación en la entrada del ADC del microcontrolador generarán una salida que será visualizada en la pantalla LCD y en </a:t>
            </a:r>
            <a:r>
              <a:rPr lang="es-ES" sz="1800" i="1" dirty="0" err="1" smtClean="0"/>
              <a:t>leds</a:t>
            </a:r>
            <a:r>
              <a:rPr lang="es-ES" sz="1800" i="1" dirty="0" smtClean="0"/>
              <a:t> representados de forma binaria que indicaran los valores de temperatura, voltaje y luz; o dicho valor será representado por una señal de sonido mediante un speaker de la plataforma mencionada. </a:t>
            </a:r>
            <a:endParaRPr lang="es-ES" sz="1800" dirty="0" smtClean="0"/>
          </a:p>
          <a:p>
            <a:endParaRPr lang="es-EC" sz="1800" dirty="0" smtClean="0"/>
          </a:p>
        </p:txBody>
      </p:sp>
      <p:sp>
        <p:nvSpPr>
          <p:cNvPr id="6" name="1 Título"/>
          <p:cNvSpPr txBox="1">
            <a:spLocks/>
          </p:cNvSpPr>
          <p:nvPr/>
        </p:nvSpPr>
        <p:spPr>
          <a:xfrm>
            <a:off x="911396" y="548680"/>
            <a:ext cx="8232604" cy="838200"/>
          </a:xfrm>
          <a:prstGeom prst="rect">
            <a:avLst/>
          </a:prstGeom>
        </p:spPr>
        <p:txBody>
          <a:bodyPr vert="horz"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CONVERTIDOR ANALOGICO DIGITAL </a:t>
            </a:r>
            <a:r>
              <a:rPr kumimoji="0" lang="es-EC" sz="31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s-ES" sz="31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(ADC)</a:t>
            </a:r>
            <a:r>
              <a:rPr kumimoji="0" lang="es-EC"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s-EC"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endParaRPr kumimoji="0" lang="es-EC"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lum bright="70000" contrast="-70000"/>
          </a:blip>
          <a:srcRect l="40428" t="47432" r="36346" b="22054"/>
          <a:stretch>
            <a:fillRect/>
          </a:stretch>
        </p:blipFill>
        <p:spPr bwMode="auto">
          <a:xfrm>
            <a:off x="3143240" y="2428868"/>
            <a:ext cx="5214975" cy="3500462"/>
          </a:xfrm>
          <a:prstGeom prst="rect">
            <a:avLst/>
          </a:prstGeom>
          <a:noFill/>
          <a:ln w="9525">
            <a:noFill/>
            <a:miter lim="800000"/>
            <a:headEnd/>
            <a:tailEnd/>
          </a:ln>
        </p:spPr>
      </p:pic>
      <p:sp>
        <p:nvSpPr>
          <p:cNvPr id="2" name="1 Título"/>
          <p:cNvSpPr>
            <a:spLocks noGrp="1"/>
          </p:cNvSpPr>
          <p:nvPr>
            <p:ph type="title"/>
          </p:nvPr>
        </p:nvSpPr>
        <p:spPr>
          <a:xfrm>
            <a:off x="1214414" y="500050"/>
            <a:ext cx="7498080" cy="1143000"/>
          </a:xfrm>
        </p:spPr>
        <p:txBody>
          <a:bodyPr anchor="ctr">
            <a:noAutofit/>
          </a:bodyPr>
          <a:lstStyle/>
          <a:p>
            <a:pPr lvl="1" algn="ctr" rtl="0">
              <a:spcBef>
                <a:spcPct val="0"/>
              </a:spcBef>
            </a:pPr>
            <a:r>
              <a:rPr lang="es-ES" sz="40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Importancia del ADC</a:t>
            </a:r>
            <a:endParaRPr lang="es-EC" sz="4000" kern="1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 name="2 Marcador de contenido"/>
          <p:cNvSpPr>
            <a:spLocks noGrp="1"/>
          </p:cNvSpPr>
          <p:nvPr>
            <p:ph idx="1"/>
          </p:nvPr>
        </p:nvSpPr>
        <p:spPr>
          <a:xfrm>
            <a:off x="1000100" y="1785926"/>
            <a:ext cx="7481910" cy="2928958"/>
          </a:xfrm>
        </p:spPr>
        <p:txBody>
          <a:bodyPr>
            <a:noAutofit/>
          </a:bodyPr>
          <a:lstStyle/>
          <a:p>
            <a:pPr algn="just">
              <a:buNone/>
            </a:pPr>
            <a:r>
              <a:rPr lang="es-ES" sz="1800" dirty="0" smtClean="0"/>
              <a:t>	Los Convertidores Analógicos Digitales permiten una comunicación eficaz entre los sistemas analógicos y los sistemas digitales, tomando muestras del mundo real para generar datos que puedan ser manipulados por un microcontrolador por ejemplo, obteniendo de ésta manera cualquier tipo de señal física en tensiones eléctricas cuyos datos podrán ser procesados por el dispositivo electrónico.</a:t>
            </a:r>
            <a:endParaRPr lang="es-EC" sz="1800" dirty="0" smtClean="0"/>
          </a:p>
          <a:p>
            <a:pPr algn="just">
              <a:buNone/>
            </a:pPr>
            <a:r>
              <a:rPr lang="es-ES" sz="1800" dirty="0" smtClean="0"/>
              <a:t>	Además fueron creados para poder aumentar la velocidad del procesamiento de las señales logrando así acoplar los sistemas analógicos con los sistemas digitales.</a:t>
            </a:r>
            <a:endParaRPr lang="es-EC" sz="1800" dirty="0" smtClean="0"/>
          </a:p>
          <a:p>
            <a:endParaRPr lang="es-EC" sz="1800" dirty="0" smtClean="0"/>
          </a:p>
          <a:p>
            <a:pPr algn="just">
              <a:buNone/>
            </a:pPr>
            <a:r>
              <a:rPr lang="es-ES" sz="1800" dirty="0" smtClean="0"/>
              <a:t>	</a:t>
            </a:r>
            <a:endParaRPr lang="es-EC" sz="1800" dirty="0" smtClean="0"/>
          </a:p>
          <a:p>
            <a:pPr algn="just">
              <a:buNone/>
            </a:pPr>
            <a:r>
              <a:rPr lang="es-ES" sz="1800" dirty="0" smtClean="0"/>
              <a:t>	</a:t>
            </a:r>
            <a:endParaRPr lang="es-EC" sz="1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lum bright="70000" contrast="-70000"/>
          </a:blip>
          <a:srcRect l="40428" t="47432" r="36346" b="22054"/>
          <a:stretch>
            <a:fillRect/>
          </a:stretch>
        </p:blipFill>
        <p:spPr bwMode="auto">
          <a:xfrm>
            <a:off x="3143240" y="2428868"/>
            <a:ext cx="5214975" cy="3500462"/>
          </a:xfrm>
          <a:prstGeom prst="rect">
            <a:avLst/>
          </a:prstGeom>
          <a:noFill/>
          <a:ln w="9525">
            <a:noFill/>
            <a:miter lim="800000"/>
            <a:headEnd/>
            <a:tailEnd/>
          </a:ln>
        </p:spPr>
      </p:pic>
      <p:sp>
        <p:nvSpPr>
          <p:cNvPr id="4" name="3 Título"/>
          <p:cNvSpPr>
            <a:spLocks noGrp="1"/>
          </p:cNvSpPr>
          <p:nvPr>
            <p:ph type="title"/>
          </p:nvPr>
        </p:nvSpPr>
        <p:spPr/>
        <p:txBody>
          <a:bodyPr/>
          <a:lstStyle/>
          <a:p>
            <a:pPr algn="ctr"/>
            <a:r>
              <a:rPr lang="es-ES_tradnl" dirty="0" smtClean="0"/>
              <a:t>Funcionamiento del ADC</a:t>
            </a:r>
            <a:endParaRPr lang="es-EC" dirty="0"/>
          </a:p>
        </p:txBody>
      </p:sp>
      <p:sp>
        <p:nvSpPr>
          <p:cNvPr id="3" name="2 Marcador de contenido"/>
          <p:cNvSpPr>
            <a:spLocks noGrp="1"/>
          </p:cNvSpPr>
          <p:nvPr>
            <p:ph idx="1"/>
          </p:nvPr>
        </p:nvSpPr>
        <p:spPr>
          <a:xfrm>
            <a:off x="642910" y="2071678"/>
            <a:ext cx="8143932" cy="3214710"/>
          </a:xfrm>
        </p:spPr>
        <p:txBody>
          <a:bodyPr>
            <a:normAutofit fontScale="55000" lnSpcReduction="20000"/>
          </a:bodyPr>
          <a:lstStyle/>
          <a:p>
            <a:pPr algn="just"/>
            <a:r>
              <a:rPr lang="es-ES" dirty="0" smtClean="0"/>
              <a:t>El ADC convierte un voltaje analógico de entrada en un valor digital de 10 bits a través de aproximaciones sucesivas. El valor mínimo representa a GND y el valor máximo representa al voltaje en el pin AREF menos 1 LSB. Opcionalmente, AVCC o un voltaje de referencia interna de 1.1V puede conectarse al pin AREF escribiendo en los bits </a:t>
            </a:r>
            <a:r>
              <a:rPr lang="es-ES" dirty="0" err="1" smtClean="0"/>
              <a:t>REFSn</a:t>
            </a:r>
            <a:r>
              <a:rPr lang="es-ES" dirty="0" smtClean="0"/>
              <a:t> en el Registro ADMUX. La referencia de voltaje interna puede ser desacoplada por un condensador externo en el pin AREF para mejorar la inmunidad al ruido.</a:t>
            </a:r>
          </a:p>
          <a:p>
            <a:pPr algn="just">
              <a:buNone/>
            </a:pPr>
            <a:endParaRPr lang="es-EC" dirty="0" smtClean="0"/>
          </a:p>
          <a:p>
            <a:pPr algn="just"/>
            <a:r>
              <a:rPr lang="es-ES" dirty="0" smtClean="0"/>
              <a:t>El ADC genera un resultado de 10 bits que se presenta en los Registros de Datos del ADC (ADC Data </a:t>
            </a:r>
            <a:r>
              <a:rPr lang="es-ES" dirty="0" err="1" smtClean="0"/>
              <a:t>Registers</a:t>
            </a:r>
            <a:r>
              <a:rPr lang="es-ES" dirty="0" smtClean="0"/>
              <a:t>), ADCH y ADCL. Por defecto, el resultado se presenta ajustado hacia la derecha, pero opcionalmente puede presentarse ajustado hacia la izquierda configurando el bit ADLAR en el ADMUX.</a:t>
            </a:r>
            <a:endParaRPr lang="es-EC" dirty="0" smtClean="0"/>
          </a:p>
          <a:p>
            <a:endParaRPr lang="es-EC"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lum bright="70000" contrast="-70000"/>
          </a:blip>
          <a:srcRect l="40428" t="47432" r="36346" b="22054"/>
          <a:stretch>
            <a:fillRect/>
          </a:stretch>
        </p:blipFill>
        <p:spPr bwMode="auto">
          <a:xfrm>
            <a:off x="3143240" y="2428868"/>
            <a:ext cx="5214975" cy="3500462"/>
          </a:xfrm>
          <a:prstGeom prst="rect">
            <a:avLst/>
          </a:prstGeom>
          <a:noFill/>
          <a:ln w="9525">
            <a:noFill/>
            <a:miter lim="800000"/>
            <a:headEnd/>
            <a:tailEnd/>
          </a:ln>
        </p:spPr>
      </p:pic>
      <p:sp>
        <p:nvSpPr>
          <p:cNvPr id="5" name="3 Título"/>
          <p:cNvSpPr>
            <a:spLocks noGrp="1"/>
          </p:cNvSpPr>
          <p:nvPr>
            <p:ph type="title"/>
          </p:nvPr>
        </p:nvSpPr>
        <p:spPr/>
        <p:txBody>
          <a:bodyPr/>
          <a:lstStyle/>
          <a:p>
            <a:pPr algn="ctr"/>
            <a:r>
              <a:rPr lang="es-ES_tradnl" dirty="0" smtClean="0"/>
              <a:t>Funcionamiento del ADC</a:t>
            </a:r>
            <a:endParaRPr lang="es-EC" dirty="0"/>
          </a:p>
        </p:txBody>
      </p:sp>
      <p:sp>
        <p:nvSpPr>
          <p:cNvPr id="3" name="2 Marcador de contenido"/>
          <p:cNvSpPr>
            <a:spLocks noGrp="1"/>
          </p:cNvSpPr>
          <p:nvPr>
            <p:ph idx="1"/>
          </p:nvPr>
        </p:nvSpPr>
        <p:spPr/>
        <p:txBody>
          <a:bodyPr>
            <a:normAutofit/>
          </a:bodyPr>
          <a:lstStyle/>
          <a:p>
            <a:pPr algn="just"/>
            <a:r>
              <a:rPr lang="es-ES" sz="1800" dirty="0" smtClean="0"/>
              <a:t>Si el resultado está ajustado hacia la izquierda y no se requiere más que 8 bits, es suficiente leer el ADCH. De otro modo, ADCL debe leerse primero, luego ADCH, para asegurarse de que el contenido de los Registros de Datos correspondan a la misma conversión. Una vez que el ADCL es leído, se bloquea el acceso del ADC a los Registros de Datos. Esto significa que si se ha leído el ADCL, y una conversión se completa antes de que se lea el ADCH, ni el registro es actualizado ni el resultado de la conversión se pierde. Cuando el ADCH es leído, el acceso del ADC a los Registros ADCH y ADCL se habilita nuevamente.</a:t>
            </a:r>
          </a:p>
          <a:p>
            <a:pPr algn="just">
              <a:buNone/>
            </a:pPr>
            <a:endParaRPr lang="es-EC" sz="1800" dirty="0" smtClean="0"/>
          </a:p>
          <a:p>
            <a:pPr algn="just"/>
            <a:r>
              <a:rPr lang="es-ES" sz="1800" dirty="0" smtClean="0"/>
              <a:t>El ADC tiene su propia interrupción que puede activarse cuando una conversión se ha completado. Cuando se prohíbe el acceso del ADC a los Registros de Datos en medio de la lectura del ADCH y del ADCL, la interrupción se activará aún si el resultado se pierde.</a:t>
            </a:r>
            <a:endParaRPr lang="es-EC" sz="1800" dirty="0" smtClean="0"/>
          </a:p>
          <a:p>
            <a:endParaRPr lang="es-EC" sz="1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00042"/>
            <a:ext cx="8686800" cy="900098"/>
          </a:xfrm>
        </p:spPr>
        <p:txBody>
          <a:bodyPr>
            <a:normAutofit fontScale="90000"/>
          </a:bodyPr>
          <a:lstStyle/>
          <a:p>
            <a:pPr algn="ctr"/>
            <a:r>
              <a:rPr lang="es-ES" b="1" dirty="0" smtClean="0"/>
              <a:t>DESCRIPCION DEL SOFTWARE</a:t>
            </a:r>
            <a:br>
              <a:rPr lang="es-ES" b="1" dirty="0" smtClean="0"/>
            </a:br>
            <a:r>
              <a:rPr lang="es-ES" sz="2000" b="1" dirty="0" smtClean="0"/>
              <a:t>AVR STUDIO 4</a:t>
            </a:r>
            <a:endParaRPr lang="es-EC" sz="2000" dirty="0"/>
          </a:p>
        </p:txBody>
      </p:sp>
      <p:sp>
        <p:nvSpPr>
          <p:cNvPr id="3" name="2 Marcador de contenido"/>
          <p:cNvSpPr>
            <a:spLocks noGrp="1"/>
          </p:cNvSpPr>
          <p:nvPr>
            <p:ph idx="1"/>
          </p:nvPr>
        </p:nvSpPr>
        <p:spPr>
          <a:xfrm>
            <a:off x="1187624" y="1988840"/>
            <a:ext cx="2971056" cy="4179094"/>
          </a:xfrm>
        </p:spPr>
        <p:txBody>
          <a:bodyPr>
            <a:normAutofit fontScale="55000" lnSpcReduction="20000"/>
          </a:bodyPr>
          <a:lstStyle/>
          <a:p>
            <a:pPr algn="just">
              <a:buFont typeface="Wingdings" pitchFamily="2" charset="2"/>
              <a:buChar char="q"/>
            </a:pPr>
            <a:r>
              <a:rPr lang="es-ES" dirty="0" smtClean="0"/>
              <a:t>	AVR Studio 4 es un entorno maduro de desarrollo integrado (IDE) para el desarrollo de aplicaciones Atmel AVR 8-bits.</a:t>
            </a:r>
            <a:endParaRPr lang="es-EC" dirty="0" smtClean="0"/>
          </a:p>
          <a:p>
            <a:pPr algn="just">
              <a:buFont typeface="Wingdings" pitchFamily="2" charset="2"/>
              <a:buChar char="q"/>
            </a:pPr>
            <a:r>
              <a:rPr lang="es-ES" dirty="0" smtClean="0"/>
              <a:t>	Provee herramientas de manejo, editor de código fuente, que puede ser en lenguaje ensamblador o lenguaje C. Una de las características principales de este producto tenemos es que se integra con compilador GCC.</a:t>
            </a:r>
            <a:endParaRPr lang="es-EC" dirty="0" smtClean="0"/>
          </a:p>
          <a:p>
            <a:pPr>
              <a:buFont typeface="Wingdings" pitchFamily="2" charset="2"/>
              <a:buChar char="q"/>
            </a:pPr>
            <a:endParaRPr lang="es-EC" dirty="0"/>
          </a:p>
        </p:txBody>
      </p:sp>
      <p:pic>
        <p:nvPicPr>
          <p:cNvPr id="4" name="3 Imagen"/>
          <p:cNvPicPr/>
          <p:nvPr/>
        </p:nvPicPr>
        <p:blipFill>
          <a:blip r:embed="rId2" cstate="print"/>
          <a:srcRect r="-68" b="4928"/>
          <a:stretch>
            <a:fillRect/>
          </a:stretch>
        </p:blipFill>
        <p:spPr bwMode="auto">
          <a:xfrm>
            <a:off x="4499992" y="1556792"/>
            <a:ext cx="4498276" cy="439248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8686800" cy="900098"/>
          </a:xfrm>
        </p:spPr>
        <p:txBody>
          <a:bodyPr anchor="ctr">
            <a:normAutofit fontScale="90000"/>
          </a:bodyPr>
          <a:lstStyle/>
          <a:p>
            <a:pPr algn="ctr"/>
            <a:r>
              <a:rPr lang="es-ES" sz="4000" dirty="0" smtClean="0"/>
              <a:t>DESCRIPCION DEL SOFTWARE</a:t>
            </a:r>
            <a:br>
              <a:rPr lang="es-ES" sz="4000" dirty="0" smtClean="0"/>
            </a:br>
            <a:r>
              <a:rPr lang="es-ES" sz="4000" dirty="0" smtClean="0"/>
              <a:t> PROTEUS 7. 7</a:t>
            </a:r>
            <a:endParaRPr lang="es-EC" sz="4000" dirty="0"/>
          </a:p>
        </p:txBody>
      </p:sp>
      <p:sp>
        <p:nvSpPr>
          <p:cNvPr id="3" name="2 Marcador de contenido"/>
          <p:cNvSpPr>
            <a:spLocks noGrp="1"/>
          </p:cNvSpPr>
          <p:nvPr>
            <p:ph idx="1"/>
          </p:nvPr>
        </p:nvSpPr>
        <p:spPr>
          <a:xfrm>
            <a:off x="1000100" y="2060848"/>
            <a:ext cx="3997678" cy="4035078"/>
          </a:xfrm>
        </p:spPr>
        <p:txBody>
          <a:bodyPr>
            <a:normAutofit fontScale="62500" lnSpcReduction="20000"/>
          </a:bodyPr>
          <a:lstStyle/>
          <a:p>
            <a:pPr>
              <a:buNone/>
            </a:pPr>
            <a:r>
              <a:rPr lang="es-ES" dirty="0" smtClean="0"/>
              <a:t>	Proteus 7.7 es un software de simulación y diseño de PCB distribuido por LabcenterElectronics, que permite analizar el comportamiento de los  circuitos, previo a la implementación física del circuito. </a:t>
            </a:r>
            <a:endParaRPr lang="es-EC" dirty="0" smtClean="0"/>
          </a:p>
          <a:p>
            <a:pPr>
              <a:buNone/>
            </a:pPr>
            <a:r>
              <a:rPr lang="es-ES" dirty="0" smtClean="0"/>
              <a:t>	Es la única plataforma que nos ofrece la posibilidad de </a:t>
            </a:r>
            <a:r>
              <a:rPr lang="es-ES" dirty="0" err="1" smtClean="0"/>
              <a:t>co</a:t>
            </a:r>
            <a:r>
              <a:rPr lang="es-ES" dirty="0" smtClean="0"/>
              <a:t>-simular el código para microcontroladores en bajo y alto nivel.</a:t>
            </a:r>
            <a:endParaRPr lang="es-EC" dirty="0" smtClean="0"/>
          </a:p>
          <a:p>
            <a:pPr algn="ctr">
              <a:buNone/>
            </a:pPr>
            <a:r>
              <a:rPr lang="es-ES" dirty="0" smtClean="0"/>
              <a:t>	</a:t>
            </a:r>
            <a:endParaRPr lang="es-EC" dirty="0" smtClean="0"/>
          </a:p>
          <a:p>
            <a:pPr algn="just">
              <a:buNone/>
            </a:pPr>
            <a:r>
              <a:rPr lang="es-ES" dirty="0" smtClean="0"/>
              <a:t>	</a:t>
            </a:r>
            <a:endParaRPr lang="es-EC" dirty="0" smtClean="0"/>
          </a:p>
          <a:p>
            <a:endParaRPr lang="es-ES_tradnl" dirty="0" smtClean="0"/>
          </a:p>
          <a:p>
            <a:pPr>
              <a:buNone/>
            </a:pPr>
            <a:endParaRPr lang="es-EC" dirty="0"/>
          </a:p>
        </p:txBody>
      </p:sp>
      <p:pic>
        <p:nvPicPr>
          <p:cNvPr id="5" name="4 Imagen"/>
          <p:cNvPicPr/>
          <p:nvPr/>
        </p:nvPicPr>
        <p:blipFill>
          <a:blip r:embed="rId2" cstate="print"/>
          <a:srcRect/>
          <a:stretch>
            <a:fillRect/>
          </a:stretch>
        </p:blipFill>
        <p:spPr bwMode="auto">
          <a:xfrm>
            <a:off x="5004048" y="1916832"/>
            <a:ext cx="3774756" cy="432048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7158" y="500042"/>
            <a:ext cx="8686800" cy="900098"/>
          </a:xfrm>
        </p:spPr>
        <p:txBody>
          <a:bodyPr anchor="ctr">
            <a:normAutofit fontScale="90000"/>
          </a:bodyPr>
          <a:lstStyle/>
          <a:p>
            <a:pPr algn="ctr"/>
            <a:r>
              <a:rPr lang="es-ES" sz="4000" dirty="0" smtClean="0"/>
              <a:t>DESCRIPCION DEL SOFTWARE</a:t>
            </a:r>
            <a:br>
              <a:rPr lang="es-ES" sz="4000" dirty="0" smtClean="0"/>
            </a:br>
            <a:r>
              <a:rPr lang="es-ES" sz="4000" dirty="0" smtClean="0"/>
              <a:t> AVR BUTTERFLY </a:t>
            </a:r>
            <a:endParaRPr lang="es-EC" sz="4000" dirty="0"/>
          </a:p>
        </p:txBody>
      </p:sp>
      <p:sp>
        <p:nvSpPr>
          <p:cNvPr id="3" name="2 Marcador de contenido"/>
          <p:cNvSpPr>
            <a:spLocks noGrp="1"/>
          </p:cNvSpPr>
          <p:nvPr>
            <p:ph idx="1"/>
          </p:nvPr>
        </p:nvSpPr>
        <p:spPr>
          <a:xfrm>
            <a:off x="4572000" y="2071678"/>
            <a:ext cx="4052886" cy="4000528"/>
          </a:xfrm>
        </p:spPr>
        <p:txBody>
          <a:bodyPr>
            <a:normAutofit/>
          </a:bodyPr>
          <a:lstStyle/>
          <a:p>
            <a:pPr algn="just">
              <a:buNone/>
            </a:pPr>
            <a:r>
              <a:rPr lang="es-ES" sz="1800" dirty="0" smtClean="0"/>
              <a:t>	El kit de evaluación del AVR Butterfly está diseñado para mostrar las características y beneficios más importantes de los microcontroladores ATMEL.</a:t>
            </a:r>
            <a:endParaRPr lang="es-EC" sz="1800" dirty="0" smtClean="0"/>
          </a:p>
          <a:p>
            <a:pPr algn="just">
              <a:buNone/>
            </a:pPr>
            <a:r>
              <a:rPr lang="es-ES" sz="1800" dirty="0" smtClean="0"/>
              <a:t>  	El microcontrolador usado por el AVR Butterfly es el ATMega169, que combina la tecnología Flash con el más avanzado microcontrolador de 8 bits disponible.</a:t>
            </a:r>
            <a:endParaRPr lang="es-EC" sz="1800" dirty="0" smtClean="0"/>
          </a:p>
        </p:txBody>
      </p:sp>
      <p:pic>
        <p:nvPicPr>
          <p:cNvPr id="6" name="5 Imagen"/>
          <p:cNvPicPr/>
          <p:nvPr/>
        </p:nvPicPr>
        <p:blipFill>
          <a:blip r:embed="rId2" cstate="print"/>
          <a:srcRect l="24116" t="63444" r="52480" b="9970"/>
          <a:stretch>
            <a:fillRect/>
          </a:stretch>
        </p:blipFill>
        <p:spPr bwMode="auto">
          <a:xfrm>
            <a:off x="1428728" y="2000240"/>
            <a:ext cx="2266750" cy="1511166"/>
          </a:xfrm>
          <a:prstGeom prst="rect">
            <a:avLst/>
          </a:prstGeom>
          <a:noFill/>
          <a:ln w="9525">
            <a:noFill/>
            <a:miter lim="800000"/>
            <a:headEnd/>
            <a:tailEnd/>
          </a:ln>
        </p:spPr>
      </p:pic>
      <p:pic>
        <p:nvPicPr>
          <p:cNvPr id="7" name="6 Imagen"/>
          <p:cNvPicPr/>
          <p:nvPr/>
        </p:nvPicPr>
        <p:blipFill>
          <a:blip r:embed="rId2" cstate="print"/>
          <a:srcRect l="52896" t="63142" r="24290" b="10534"/>
          <a:stretch>
            <a:fillRect/>
          </a:stretch>
        </p:blipFill>
        <p:spPr bwMode="auto">
          <a:xfrm>
            <a:off x="1428728" y="4071942"/>
            <a:ext cx="2300287" cy="15592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356</TotalTime>
  <Words>746</Words>
  <Application>Microsoft Office PowerPoint</Application>
  <PresentationFormat>Presentación en pantalla (4:3)</PresentationFormat>
  <Paragraphs>77</Paragraphs>
  <Slides>20</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3" baseType="lpstr">
      <vt:lpstr>Solsticio</vt:lpstr>
      <vt:lpstr>Visio</vt:lpstr>
      <vt:lpstr>Dibujo de Microsoft Office Visio</vt:lpstr>
      <vt:lpstr>CONVERTIDOR ANALÓGICO DIGITAL (ADC) </vt:lpstr>
      <vt:lpstr>Objetivos</vt:lpstr>
      <vt:lpstr>Descripción del proyecto</vt:lpstr>
      <vt:lpstr>Importancia del ADC</vt:lpstr>
      <vt:lpstr>Funcionamiento del ADC</vt:lpstr>
      <vt:lpstr>Funcionamiento del ADC</vt:lpstr>
      <vt:lpstr>DESCRIPCION DEL SOFTWARE AVR STUDIO 4</vt:lpstr>
      <vt:lpstr>DESCRIPCION DEL SOFTWARE  PROTEUS 7. 7</vt:lpstr>
      <vt:lpstr>DESCRIPCION DEL SOFTWARE  AVR BUTTERFLY </vt:lpstr>
      <vt:lpstr>DESCRIPCION DEL SOFTWARE  AVR BUTTERFLY </vt:lpstr>
      <vt:lpstr>Sensores Analógicos y el Convertidor A/D</vt:lpstr>
      <vt:lpstr>PROYECTOS</vt:lpstr>
      <vt:lpstr>SENSOR DE TEMPERATURA</vt:lpstr>
      <vt:lpstr>Diagrama de flujo SENSOR DE TEMPERATURA</vt:lpstr>
      <vt:lpstr>USO DEL ADC JUNTO CON LDR</vt:lpstr>
      <vt:lpstr>Diagrama de flujo USO DEL ADC JUNTO CON LDR</vt:lpstr>
      <vt:lpstr>LECTURA DE VOLTAJE</vt:lpstr>
      <vt:lpstr>Diagrama de flujo LECTURA DE VOLTAJE</vt:lpstr>
      <vt:lpstr>CONCLUSIONES</vt:lpstr>
      <vt:lpstr>RECOMENDACIONES</vt:lpstr>
    </vt:vector>
  </TitlesOfParts>
  <Company>FIEC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CONVERTIDOR ANALÓGICO DIGITAL (ADC) DEL AVR BUTTERFLY</dc:title>
  <dc:creator>Automatización Industrial</dc:creator>
  <cp:lastModifiedBy>User</cp:lastModifiedBy>
  <cp:revision>43</cp:revision>
  <dcterms:created xsi:type="dcterms:W3CDTF">2011-12-06T16:31:21Z</dcterms:created>
  <dcterms:modified xsi:type="dcterms:W3CDTF">2012-01-09T23:32:22Z</dcterms:modified>
</cp:coreProperties>
</file>