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58" r:id="rId6"/>
    <p:sldId id="283" r:id="rId7"/>
    <p:sldId id="261" r:id="rId8"/>
    <p:sldId id="263"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1" r:id="rId23"/>
    <p:sldId id="276" r:id="rId24"/>
    <p:sldId id="277" r:id="rId25"/>
    <p:sldId id="278" r:id="rId26"/>
    <p:sldId id="279" r:id="rId27"/>
    <p:sldId id="280" r:id="rId28"/>
    <p:sldId id="282" r:id="rId2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p:cViewPr>
        <p:scale>
          <a:sx n="81" d="100"/>
          <a:sy n="81" d="100"/>
        </p:scale>
        <p:origin x="-10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139D4D2-A4E9-4C9F-A54B-CBA0A5DC33AE}" type="datetimeFigureOut">
              <a:rPr lang="es-EC" smtClean="0"/>
              <a:t>29/06/2012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3858F73-4D7C-4F4B-B1C7-BDCEF82918AF}"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139D4D2-A4E9-4C9F-A54B-CBA0A5DC33AE}" type="datetimeFigureOut">
              <a:rPr lang="es-EC" smtClean="0"/>
              <a:t>29/06/2012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3858F73-4D7C-4F4B-B1C7-BDCEF82918AF}"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139D4D2-A4E9-4C9F-A54B-CBA0A5DC33AE}" type="datetimeFigureOut">
              <a:rPr lang="es-EC" smtClean="0"/>
              <a:t>29/06/2012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3858F73-4D7C-4F4B-B1C7-BDCEF82918AF}"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39D4D2-A4E9-4C9F-A54B-CBA0A5DC33AE}" type="datetimeFigureOut">
              <a:rPr lang="es-EC" smtClean="0"/>
              <a:t>29/06/2012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3858F73-4D7C-4F4B-B1C7-BDCEF82918AF}"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6139D4D2-A4E9-4C9F-A54B-CBA0A5DC33AE}" type="datetimeFigureOut">
              <a:rPr lang="es-EC" smtClean="0"/>
              <a:t>29/06/2012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3858F73-4D7C-4F4B-B1C7-BDCEF82918AF}"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139D4D2-A4E9-4C9F-A54B-CBA0A5DC33AE}" type="datetimeFigureOut">
              <a:rPr lang="es-EC" smtClean="0"/>
              <a:t>29/06/2012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3858F73-4D7C-4F4B-B1C7-BDCEF82918AF}" type="slidenum">
              <a:rPr lang="es-EC" smtClean="0"/>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139D4D2-A4E9-4C9F-A54B-CBA0A5DC33AE}" type="datetimeFigureOut">
              <a:rPr lang="es-EC" smtClean="0"/>
              <a:t>29/06/2012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3858F73-4D7C-4F4B-B1C7-BDCEF82918AF}"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139D4D2-A4E9-4C9F-A54B-CBA0A5DC33AE}" type="datetimeFigureOut">
              <a:rPr lang="es-EC" smtClean="0"/>
              <a:t>29/06/2012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3858F73-4D7C-4F4B-B1C7-BDCEF82918AF}"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9D4D2-A4E9-4C9F-A54B-CBA0A5DC33AE}" type="datetimeFigureOut">
              <a:rPr lang="es-EC" smtClean="0"/>
              <a:t>29/06/2012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3858F73-4D7C-4F4B-B1C7-BDCEF82918AF}"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6139D4D2-A4E9-4C9F-A54B-CBA0A5DC33AE}" type="datetimeFigureOut">
              <a:rPr lang="es-EC" smtClean="0"/>
              <a:t>29/06/2012</a:t>
            </a:fld>
            <a:endParaRPr lang="es-EC"/>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3858F73-4D7C-4F4B-B1C7-BDCEF82918AF}"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139D4D2-A4E9-4C9F-A54B-CBA0A5DC33AE}" type="datetimeFigureOut">
              <a:rPr lang="es-EC" smtClean="0"/>
              <a:t>29/06/2012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3858F73-4D7C-4F4B-B1C7-BDCEF82918AF}"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139D4D2-A4E9-4C9F-A54B-CBA0A5DC33AE}" type="datetimeFigureOut">
              <a:rPr lang="es-EC" smtClean="0"/>
              <a:t>29/06/2012</a:t>
            </a:fld>
            <a:endParaRPr lang="es-EC"/>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C"/>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3858F73-4D7C-4F4B-B1C7-BDCEF82918AF}"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493203" y="692696"/>
            <a:ext cx="4815101" cy="523220"/>
          </a:xfrm>
          <a:prstGeom prst="rect">
            <a:avLst/>
          </a:prstGeom>
          <a:noFill/>
        </p:spPr>
        <p:txBody>
          <a:bodyPr wrap="none" rtlCol="0">
            <a:spAutoFit/>
          </a:bodyPr>
          <a:lstStyle/>
          <a:p>
            <a:r>
              <a:rPr lang="es-EC" sz="2800" b="1" dirty="0" smtClean="0">
                <a:latin typeface="+mj-lt"/>
              </a:rPr>
              <a:t>PROYECTO DE GRADUACIÓN</a:t>
            </a:r>
            <a:endParaRPr lang="es-EC" sz="2800" b="1" dirty="0">
              <a:latin typeface="+mj-lt"/>
            </a:endParaRPr>
          </a:p>
        </p:txBody>
      </p:sp>
      <p:sp>
        <p:nvSpPr>
          <p:cNvPr id="5" name="AutoShape 2" descr="http://blog.espol.edu.ec/mtpolit/files/2011/06/logo-espol.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5 CuadroTexto"/>
          <p:cNvSpPr txBox="1"/>
          <p:nvPr/>
        </p:nvSpPr>
        <p:spPr>
          <a:xfrm>
            <a:off x="1115616" y="1772816"/>
            <a:ext cx="7188654" cy="1384995"/>
          </a:xfrm>
          <a:prstGeom prst="rect">
            <a:avLst/>
          </a:prstGeom>
          <a:noFill/>
        </p:spPr>
        <p:txBody>
          <a:bodyPr wrap="square" rtlCol="0">
            <a:spAutoFit/>
          </a:bodyPr>
          <a:lstStyle/>
          <a:p>
            <a:pPr algn="ctr"/>
            <a:r>
              <a:rPr lang="es-EC" sz="2800" b="1" dirty="0">
                <a:effectLst>
                  <a:outerShdw blurRad="38100" dist="38100" dir="2700000" algn="tl">
                    <a:srgbClr val="000000">
                      <a:alpha val="43137"/>
                    </a:srgbClr>
                  </a:outerShdw>
                </a:effectLst>
                <a:latin typeface="+mj-lt"/>
              </a:rPr>
              <a:t>Diseño e implementación de un sistema de envío de mensajes de texto bajo demanda utilizando </a:t>
            </a:r>
            <a:r>
              <a:rPr lang="es-EC" sz="2800" b="1" dirty="0" err="1">
                <a:effectLst>
                  <a:outerShdw blurRad="38100" dist="38100" dir="2700000" algn="tl">
                    <a:srgbClr val="000000">
                      <a:alpha val="43137"/>
                    </a:srgbClr>
                  </a:outerShdw>
                </a:effectLst>
                <a:latin typeface="+mj-lt"/>
              </a:rPr>
              <a:t>Asterisk</a:t>
            </a:r>
            <a:r>
              <a:rPr lang="es-EC" sz="2800" b="1" dirty="0">
                <a:effectLst>
                  <a:outerShdw blurRad="38100" dist="38100" dir="2700000" algn="tl">
                    <a:srgbClr val="000000">
                      <a:alpha val="43137"/>
                    </a:srgbClr>
                  </a:outerShdw>
                </a:effectLst>
                <a:latin typeface="+mj-lt"/>
              </a:rPr>
              <a:t> y Chan </a:t>
            </a:r>
            <a:r>
              <a:rPr lang="es-EC" sz="2800" b="1" dirty="0" err="1">
                <a:effectLst>
                  <a:outerShdw blurRad="38100" dist="38100" dir="2700000" algn="tl">
                    <a:srgbClr val="000000">
                      <a:alpha val="43137"/>
                    </a:srgbClr>
                  </a:outerShdw>
                </a:effectLst>
                <a:latin typeface="+mj-lt"/>
              </a:rPr>
              <a:t>mobile</a:t>
            </a:r>
            <a:r>
              <a:rPr lang="es-EC" sz="2800" b="1" dirty="0">
                <a:effectLst>
                  <a:outerShdw blurRad="38100" dist="38100" dir="2700000" algn="tl">
                    <a:srgbClr val="000000">
                      <a:alpha val="43137"/>
                    </a:srgbClr>
                  </a:outerShdw>
                </a:effectLst>
                <a:latin typeface="+mj-lt"/>
              </a:rPr>
              <a:t> </a:t>
            </a:r>
            <a:endParaRPr lang="es-EC" sz="2800" dirty="0">
              <a:effectLst>
                <a:outerShdw blurRad="38100" dist="38100" dir="2700000" algn="tl">
                  <a:srgbClr val="000000">
                    <a:alpha val="43137"/>
                  </a:srgbClr>
                </a:outerShdw>
              </a:effectLst>
              <a:latin typeface="+mj-lt"/>
            </a:endParaRPr>
          </a:p>
        </p:txBody>
      </p:sp>
      <p:sp>
        <p:nvSpPr>
          <p:cNvPr id="7" name="6 CuadroTexto"/>
          <p:cNvSpPr txBox="1"/>
          <p:nvPr/>
        </p:nvSpPr>
        <p:spPr>
          <a:xfrm>
            <a:off x="4309427" y="3789040"/>
            <a:ext cx="3634456" cy="1477328"/>
          </a:xfrm>
          <a:prstGeom prst="rect">
            <a:avLst/>
          </a:prstGeom>
          <a:noFill/>
        </p:spPr>
        <p:txBody>
          <a:bodyPr wrap="none" rtlCol="0">
            <a:spAutoFit/>
          </a:bodyPr>
          <a:lstStyle/>
          <a:p>
            <a:r>
              <a:rPr lang="es-EC" sz="2400" dirty="0" smtClean="0">
                <a:latin typeface="+mj-lt"/>
              </a:rPr>
              <a:t>Integrantes:</a:t>
            </a:r>
          </a:p>
          <a:p>
            <a:pPr marL="285750" indent="-285750">
              <a:buFontTx/>
              <a:buChar char="-"/>
            </a:pPr>
            <a:r>
              <a:rPr lang="es-EC" sz="2400" dirty="0" smtClean="0">
                <a:latin typeface="+mj-lt"/>
              </a:rPr>
              <a:t>Danilo </a:t>
            </a:r>
            <a:r>
              <a:rPr lang="es-EC" sz="2400" dirty="0" err="1" smtClean="0">
                <a:latin typeface="+mj-lt"/>
              </a:rPr>
              <a:t>Lituma</a:t>
            </a:r>
            <a:r>
              <a:rPr lang="es-EC" sz="2400" dirty="0" smtClean="0">
                <a:latin typeface="+mj-lt"/>
              </a:rPr>
              <a:t> Casanova</a:t>
            </a:r>
          </a:p>
          <a:p>
            <a:pPr marL="285750" indent="-285750">
              <a:buFontTx/>
              <a:buChar char="-"/>
            </a:pPr>
            <a:r>
              <a:rPr lang="es-EC" sz="2400" dirty="0" smtClean="0">
                <a:latin typeface="+mj-lt"/>
              </a:rPr>
              <a:t>Erika Gallardo Toledo</a:t>
            </a:r>
            <a:endParaRPr lang="es-EC" sz="2400" dirty="0">
              <a:latin typeface="+mj-lt"/>
            </a:endParaRPr>
          </a:p>
          <a:p>
            <a:endParaRPr lang="es-EC" dirty="0"/>
          </a:p>
        </p:txBody>
      </p:sp>
    </p:spTree>
    <p:extLst>
      <p:ext uri="{BB962C8B-B14F-4D97-AF65-F5344CB8AC3E}">
        <p14:creationId xmlns:p14="http://schemas.microsoft.com/office/powerpoint/2010/main" val="1352350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134932"/>
            <a:ext cx="2657074" cy="646331"/>
          </a:xfrm>
          <a:prstGeom prst="rect">
            <a:avLst/>
          </a:prstGeom>
          <a:noFill/>
        </p:spPr>
        <p:txBody>
          <a:bodyPr wrap="none" rtlCol="0">
            <a:spAutoFit/>
          </a:bodyPr>
          <a:lstStyle/>
          <a:p>
            <a:endParaRPr lang="es-EC" dirty="0" smtClean="0"/>
          </a:p>
          <a:p>
            <a:r>
              <a:rPr lang="es-EC" b="1" dirty="0" smtClean="0"/>
              <a:t>Configuración de </a:t>
            </a:r>
            <a:r>
              <a:rPr lang="es-EC" b="1" dirty="0" err="1" smtClean="0"/>
              <a:t>Asterisk</a:t>
            </a:r>
            <a:endParaRPr lang="es-EC" b="1" dirty="0"/>
          </a:p>
        </p:txBody>
      </p:sp>
      <p:sp>
        <p:nvSpPr>
          <p:cNvPr id="3" name="2 CuadroTexto"/>
          <p:cNvSpPr txBox="1"/>
          <p:nvPr/>
        </p:nvSpPr>
        <p:spPr>
          <a:xfrm>
            <a:off x="1043608" y="836712"/>
            <a:ext cx="4961486" cy="338554"/>
          </a:xfrm>
          <a:prstGeom prst="rect">
            <a:avLst/>
          </a:prstGeom>
          <a:noFill/>
        </p:spPr>
        <p:txBody>
          <a:bodyPr wrap="none" rtlCol="0">
            <a:spAutoFit/>
          </a:bodyPr>
          <a:lstStyle/>
          <a:p>
            <a:r>
              <a:rPr lang="es-EC" sz="1600" dirty="0" smtClean="0"/>
              <a:t>RUTA DE ARCHIVOS DE CONFIGURACIÓN : </a:t>
            </a:r>
            <a:r>
              <a:rPr lang="es-EC" sz="1600" b="1" dirty="0" smtClean="0"/>
              <a:t>/</a:t>
            </a:r>
            <a:r>
              <a:rPr lang="es-EC" sz="1600" b="1" dirty="0" err="1" smtClean="0"/>
              <a:t>etc</a:t>
            </a:r>
            <a:r>
              <a:rPr lang="es-EC" sz="1600" b="1" dirty="0" smtClean="0"/>
              <a:t>/</a:t>
            </a:r>
            <a:r>
              <a:rPr lang="es-EC" sz="1600" b="1" dirty="0" err="1" smtClean="0"/>
              <a:t>asterisk</a:t>
            </a:r>
            <a:endParaRPr lang="es-EC" sz="1600" b="1" dirty="0"/>
          </a:p>
        </p:txBody>
      </p:sp>
      <p:sp>
        <p:nvSpPr>
          <p:cNvPr id="4" name="3 CuadroTexto"/>
          <p:cNvSpPr txBox="1"/>
          <p:nvPr/>
        </p:nvSpPr>
        <p:spPr>
          <a:xfrm>
            <a:off x="1030644" y="1171491"/>
            <a:ext cx="2013693" cy="830997"/>
          </a:xfrm>
          <a:prstGeom prst="rect">
            <a:avLst/>
          </a:prstGeom>
          <a:noFill/>
        </p:spPr>
        <p:txBody>
          <a:bodyPr wrap="none" rtlCol="0">
            <a:spAutoFit/>
          </a:bodyPr>
          <a:lstStyle/>
          <a:p>
            <a:pPr marL="285750" indent="-285750">
              <a:buFont typeface="Arial" pitchFamily="34" charset="0"/>
              <a:buChar char="•"/>
            </a:pPr>
            <a:r>
              <a:rPr lang="es-EC" sz="1600" dirty="0" err="1"/>
              <a:t>e</a:t>
            </a:r>
            <a:r>
              <a:rPr lang="es-EC" sz="1600" dirty="0" err="1" smtClean="0"/>
              <a:t>xtensions.conf</a:t>
            </a:r>
            <a:endParaRPr lang="es-EC" sz="1600" dirty="0" smtClean="0"/>
          </a:p>
          <a:p>
            <a:pPr marL="285750" indent="-285750">
              <a:buFont typeface="Arial" pitchFamily="34" charset="0"/>
              <a:buChar char="•"/>
            </a:pPr>
            <a:r>
              <a:rPr lang="es-EC" sz="1600" dirty="0" err="1" smtClean="0"/>
              <a:t>chan_mobile.conf</a:t>
            </a:r>
            <a:endParaRPr lang="es-EC" sz="1600" dirty="0" smtClean="0"/>
          </a:p>
          <a:p>
            <a:pPr marL="285750" indent="-285750">
              <a:buFont typeface="Arial" pitchFamily="34" charset="0"/>
              <a:buChar char="•"/>
            </a:pPr>
            <a:r>
              <a:rPr lang="es-EC" sz="1600" dirty="0" err="1"/>
              <a:t>o</a:t>
            </a:r>
            <a:r>
              <a:rPr lang="es-EC" sz="1600" dirty="0" err="1" smtClean="0"/>
              <a:t>ss.conf</a:t>
            </a:r>
            <a:endParaRPr lang="es-EC" sz="1600" dirty="0"/>
          </a:p>
        </p:txBody>
      </p:sp>
      <p:cxnSp>
        <p:nvCxnSpPr>
          <p:cNvPr id="6" name="5 Conector recto de flecha"/>
          <p:cNvCxnSpPr/>
          <p:nvPr/>
        </p:nvCxnSpPr>
        <p:spPr>
          <a:xfrm>
            <a:off x="2915816" y="1387515"/>
            <a:ext cx="8713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3124618" y="1603539"/>
            <a:ext cx="8713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2267744" y="1891571"/>
            <a:ext cx="8713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3851920" y="1171491"/>
            <a:ext cx="2523576" cy="338554"/>
          </a:xfrm>
          <a:prstGeom prst="rect">
            <a:avLst/>
          </a:prstGeom>
          <a:noFill/>
        </p:spPr>
        <p:txBody>
          <a:bodyPr wrap="none" rtlCol="0">
            <a:spAutoFit/>
          </a:bodyPr>
          <a:lstStyle/>
          <a:p>
            <a:r>
              <a:rPr lang="es-EC" sz="1600" dirty="0" smtClean="0"/>
              <a:t>Plan de marcado de la PBX</a:t>
            </a:r>
            <a:endParaRPr lang="es-EC" sz="1600" dirty="0"/>
          </a:p>
        </p:txBody>
      </p:sp>
      <p:sp>
        <p:nvSpPr>
          <p:cNvPr id="10" name="9 CuadroTexto"/>
          <p:cNvSpPr txBox="1"/>
          <p:nvPr/>
        </p:nvSpPr>
        <p:spPr>
          <a:xfrm>
            <a:off x="4067944" y="1450231"/>
            <a:ext cx="3284489" cy="338554"/>
          </a:xfrm>
          <a:prstGeom prst="rect">
            <a:avLst/>
          </a:prstGeom>
          <a:noFill/>
        </p:spPr>
        <p:txBody>
          <a:bodyPr wrap="none" rtlCol="0">
            <a:spAutoFit/>
          </a:bodyPr>
          <a:lstStyle/>
          <a:p>
            <a:r>
              <a:rPr lang="es-EC" sz="1600" dirty="0" smtClean="0"/>
              <a:t>Configuración de canal chan </a:t>
            </a:r>
            <a:r>
              <a:rPr lang="es-EC" sz="1600" dirty="0" err="1" smtClean="0"/>
              <a:t>mobile</a:t>
            </a:r>
            <a:endParaRPr lang="es-EC" sz="1600" dirty="0"/>
          </a:p>
        </p:txBody>
      </p:sp>
      <p:sp>
        <p:nvSpPr>
          <p:cNvPr id="11" name="10 CuadroTexto"/>
          <p:cNvSpPr txBox="1"/>
          <p:nvPr/>
        </p:nvSpPr>
        <p:spPr>
          <a:xfrm>
            <a:off x="3171353" y="1722294"/>
            <a:ext cx="5145063" cy="338554"/>
          </a:xfrm>
          <a:prstGeom prst="rect">
            <a:avLst/>
          </a:prstGeom>
          <a:noFill/>
        </p:spPr>
        <p:txBody>
          <a:bodyPr wrap="none" rtlCol="0">
            <a:spAutoFit/>
          </a:bodyPr>
          <a:lstStyle/>
          <a:p>
            <a:r>
              <a:rPr lang="es-EC" sz="1600" dirty="0" smtClean="0"/>
              <a:t>Configuración de extensiones de consola a través de OSS</a:t>
            </a:r>
            <a:endParaRPr lang="es-EC" sz="1600" dirty="0"/>
          </a:p>
        </p:txBody>
      </p:sp>
      <p:sp>
        <p:nvSpPr>
          <p:cNvPr id="13" name="12 Rectángulo redondeado"/>
          <p:cNvSpPr/>
          <p:nvPr/>
        </p:nvSpPr>
        <p:spPr>
          <a:xfrm>
            <a:off x="755576" y="1171491"/>
            <a:ext cx="7776864" cy="8893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CuadroTexto"/>
          <p:cNvSpPr txBox="1"/>
          <p:nvPr/>
        </p:nvSpPr>
        <p:spPr>
          <a:xfrm>
            <a:off x="900557" y="2162179"/>
            <a:ext cx="1702774" cy="369332"/>
          </a:xfrm>
          <a:prstGeom prst="rect">
            <a:avLst/>
          </a:prstGeom>
          <a:noFill/>
        </p:spPr>
        <p:txBody>
          <a:bodyPr wrap="none" rtlCol="0">
            <a:spAutoFit/>
          </a:bodyPr>
          <a:lstStyle/>
          <a:p>
            <a:r>
              <a:rPr lang="es-EC" b="1" dirty="0" err="1"/>
              <a:t>e</a:t>
            </a:r>
            <a:r>
              <a:rPr lang="es-EC" b="1" dirty="0" err="1" smtClean="0"/>
              <a:t>xtensions.conf</a:t>
            </a:r>
            <a:endParaRPr lang="es-EC" b="1" dirty="0"/>
          </a:p>
        </p:txBody>
      </p:sp>
      <p:sp>
        <p:nvSpPr>
          <p:cNvPr id="25" name="24 Rectángulo"/>
          <p:cNvSpPr/>
          <p:nvPr/>
        </p:nvSpPr>
        <p:spPr>
          <a:xfrm>
            <a:off x="1069664" y="2636912"/>
            <a:ext cx="5564512" cy="2246769"/>
          </a:xfrm>
          <a:prstGeom prst="rect">
            <a:avLst/>
          </a:prstGeom>
        </p:spPr>
        <p:txBody>
          <a:bodyPr wrap="square">
            <a:spAutoFit/>
          </a:bodyPr>
          <a:lstStyle/>
          <a:p>
            <a:r>
              <a:rPr lang="en-US" sz="1400" b="1" dirty="0" smtClean="0"/>
              <a:t>[CONTEXTO 1]</a:t>
            </a:r>
            <a:endParaRPr lang="es-EC" sz="1400" dirty="0" smtClean="0"/>
          </a:p>
          <a:p>
            <a:r>
              <a:rPr lang="en-US" sz="1400" b="1" dirty="0" err="1" smtClean="0"/>
              <a:t>exten</a:t>
            </a:r>
            <a:r>
              <a:rPr lang="en-US" sz="1400" b="1" dirty="0" smtClean="0"/>
              <a:t> =&gt; </a:t>
            </a:r>
            <a:r>
              <a:rPr lang="en-US" sz="1400" b="1" dirty="0" err="1" smtClean="0"/>
              <a:t>NUM,Prioridad</a:t>
            </a:r>
            <a:r>
              <a:rPr lang="en-US" sz="1400" b="1" dirty="0" smtClean="0"/>
              <a:t> ,Accion</a:t>
            </a:r>
          </a:p>
          <a:p>
            <a:r>
              <a:rPr lang="en-US" sz="1400" b="1" dirty="0" err="1"/>
              <a:t>exten</a:t>
            </a:r>
            <a:r>
              <a:rPr lang="en-US" sz="1400" b="1" dirty="0"/>
              <a:t> =&gt; </a:t>
            </a:r>
            <a:r>
              <a:rPr lang="en-US" sz="1400" b="1" dirty="0" err="1" smtClean="0"/>
              <a:t>NUM,Prioridad,Accion</a:t>
            </a:r>
            <a:endParaRPr lang="en-US" sz="1400" b="1" dirty="0" smtClean="0"/>
          </a:p>
          <a:p>
            <a:r>
              <a:rPr lang="en-US" sz="1400" b="1" dirty="0" err="1"/>
              <a:t>exten</a:t>
            </a:r>
            <a:r>
              <a:rPr lang="en-US" sz="1400" b="1" dirty="0"/>
              <a:t> =&gt; </a:t>
            </a:r>
            <a:r>
              <a:rPr lang="en-US" sz="1400" b="1" dirty="0" err="1"/>
              <a:t>NUM,Prioridad,Accion</a:t>
            </a:r>
            <a:endParaRPr lang="en-US" sz="1400" b="1" dirty="0" smtClean="0"/>
          </a:p>
          <a:p>
            <a:endParaRPr lang="es-EC" sz="1400" dirty="0" smtClean="0"/>
          </a:p>
          <a:p>
            <a:r>
              <a:rPr lang="en-US" sz="1400" b="1" dirty="0"/>
              <a:t>[CONTEXTO </a:t>
            </a:r>
            <a:r>
              <a:rPr lang="en-US" sz="1400" b="1" dirty="0" smtClean="0"/>
              <a:t>2]</a:t>
            </a:r>
            <a:endParaRPr lang="es-EC" sz="1400" dirty="0"/>
          </a:p>
          <a:p>
            <a:r>
              <a:rPr lang="en-US" sz="1400" b="1" dirty="0" err="1"/>
              <a:t>exten</a:t>
            </a:r>
            <a:r>
              <a:rPr lang="en-US" sz="1400" b="1" dirty="0"/>
              <a:t> =&gt; </a:t>
            </a:r>
            <a:r>
              <a:rPr lang="en-US" sz="1400" b="1" dirty="0" err="1"/>
              <a:t>NUM,Prioridad,Accion</a:t>
            </a:r>
            <a:endParaRPr lang="en-US" sz="1400" b="1" dirty="0"/>
          </a:p>
          <a:p>
            <a:r>
              <a:rPr lang="en-US" sz="1400" b="1" dirty="0" err="1"/>
              <a:t>exten</a:t>
            </a:r>
            <a:r>
              <a:rPr lang="en-US" sz="1400" b="1" dirty="0"/>
              <a:t> =&gt; </a:t>
            </a:r>
            <a:r>
              <a:rPr lang="en-US" sz="1400" b="1" dirty="0" err="1"/>
              <a:t>NUM,Prioridad,Accion</a:t>
            </a:r>
            <a:endParaRPr lang="en-US" sz="1400" b="1" dirty="0"/>
          </a:p>
          <a:p>
            <a:r>
              <a:rPr lang="en-US" sz="1400" b="1" dirty="0" err="1"/>
              <a:t>exten</a:t>
            </a:r>
            <a:r>
              <a:rPr lang="en-US" sz="1400" b="1" dirty="0"/>
              <a:t> =&gt; </a:t>
            </a:r>
            <a:r>
              <a:rPr lang="en-US" sz="1400" b="1" dirty="0" err="1"/>
              <a:t>NUM,Prioridad,Accion</a:t>
            </a:r>
            <a:endParaRPr lang="en-US" sz="1400" b="1" dirty="0"/>
          </a:p>
          <a:p>
            <a:endParaRPr lang="es-EC" sz="1400" dirty="0" smtClean="0"/>
          </a:p>
        </p:txBody>
      </p:sp>
    </p:spTree>
    <p:extLst>
      <p:ext uri="{BB962C8B-B14F-4D97-AF65-F5344CB8AC3E}">
        <p14:creationId xmlns:p14="http://schemas.microsoft.com/office/powerpoint/2010/main" val="171756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39552" y="404664"/>
            <a:ext cx="3212674" cy="646331"/>
          </a:xfrm>
          <a:prstGeom prst="rect">
            <a:avLst/>
          </a:prstGeom>
          <a:noFill/>
        </p:spPr>
        <p:txBody>
          <a:bodyPr wrap="none" rtlCol="0">
            <a:spAutoFit/>
          </a:bodyPr>
          <a:lstStyle/>
          <a:p>
            <a:r>
              <a:rPr lang="es-EC" dirty="0" smtClean="0"/>
              <a:t>CONTEXTOS:</a:t>
            </a:r>
          </a:p>
          <a:p>
            <a:r>
              <a:rPr lang="es-EC" dirty="0" smtClean="0"/>
              <a:t>Script, default, horóscopo, final</a:t>
            </a:r>
            <a:endParaRPr lang="es-EC"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70" y="1727411"/>
            <a:ext cx="8437418" cy="234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4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064896" cy="47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66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5997238" cy="3168352"/>
          </a:xfrm>
          <a:prstGeom prst="rect">
            <a:avLst/>
          </a:prstGeom>
          <a:noFill/>
          <a:ln>
            <a:noFill/>
          </a:ln>
          <a:effectLst/>
        </p:spPr>
      </p:pic>
      <p:graphicFrame>
        <p:nvGraphicFramePr>
          <p:cNvPr id="5" name="4 Tabla"/>
          <p:cNvGraphicFramePr>
            <a:graphicFrameLocks noGrp="1"/>
          </p:cNvGraphicFramePr>
          <p:nvPr>
            <p:extLst>
              <p:ext uri="{D42A27DB-BD31-4B8C-83A1-F6EECF244321}">
                <p14:modId xmlns:p14="http://schemas.microsoft.com/office/powerpoint/2010/main" val="3333163905"/>
              </p:ext>
            </p:extLst>
          </p:nvPr>
        </p:nvGraphicFramePr>
        <p:xfrm>
          <a:off x="4572000" y="2492896"/>
          <a:ext cx="4312452" cy="3888430"/>
        </p:xfrm>
        <a:graphic>
          <a:graphicData uri="http://schemas.openxmlformats.org/drawingml/2006/table">
            <a:tbl>
              <a:tblPr firstRow="1" firstCol="1" bandRow="1">
                <a:tableStyleId>{5C22544A-7EE6-4342-B048-85BDC9FD1C3A}</a:tableStyleId>
              </a:tblPr>
              <a:tblGrid>
                <a:gridCol w="2156226"/>
                <a:gridCol w="2156226"/>
              </a:tblGrid>
              <a:tr h="299110">
                <a:tc>
                  <a:txBody>
                    <a:bodyPr/>
                    <a:lstStyle/>
                    <a:p>
                      <a:pPr algn="ctr">
                        <a:lnSpc>
                          <a:spcPct val="200000"/>
                        </a:lnSpc>
                        <a:spcAft>
                          <a:spcPts val="0"/>
                        </a:spcAft>
                      </a:pPr>
                      <a:r>
                        <a:rPr lang="es-ES" sz="900" dirty="0">
                          <a:effectLst/>
                        </a:rPr>
                        <a:t>EXTENSION / OPCION</a:t>
                      </a:r>
                      <a:endParaRPr lang="es-EC" sz="800" dirty="0">
                        <a:effectLst/>
                        <a:latin typeface="Calibri"/>
                        <a:ea typeface="Calibri"/>
                        <a:cs typeface="Times New Roman"/>
                      </a:endParaRPr>
                    </a:p>
                  </a:txBody>
                  <a:tcPr marL="51632" marR="51632" marT="0" marB="0"/>
                </a:tc>
                <a:tc>
                  <a:txBody>
                    <a:bodyPr/>
                    <a:lstStyle/>
                    <a:p>
                      <a:pPr algn="ctr">
                        <a:lnSpc>
                          <a:spcPct val="200000"/>
                        </a:lnSpc>
                        <a:spcAft>
                          <a:spcPts val="0"/>
                        </a:spcAft>
                      </a:pPr>
                      <a:r>
                        <a:rPr lang="es-ES" sz="900">
                          <a:effectLst/>
                        </a:rPr>
                        <a:t>SIGNO</a:t>
                      </a:r>
                      <a:endParaRPr lang="es-EC" sz="800">
                        <a:effectLst/>
                        <a:latin typeface="Calibri"/>
                        <a:ea typeface="Calibri"/>
                        <a:cs typeface="Times New Roman"/>
                      </a:endParaRPr>
                    </a:p>
                  </a:txBody>
                  <a:tcPr marL="51632" marR="51632" marT="0" marB="0"/>
                </a:tc>
              </a:tr>
              <a:tr h="299110">
                <a:tc>
                  <a:txBody>
                    <a:bodyPr/>
                    <a:lstStyle/>
                    <a:p>
                      <a:pPr algn="ctr">
                        <a:lnSpc>
                          <a:spcPct val="200000"/>
                        </a:lnSpc>
                        <a:spcAft>
                          <a:spcPts val="0"/>
                        </a:spcAft>
                      </a:pPr>
                      <a:r>
                        <a:rPr lang="es-ES" sz="900">
                          <a:effectLst/>
                        </a:rPr>
                        <a:t>1</a:t>
                      </a:r>
                      <a:endParaRPr lang="es-EC" sz="800">
                        <a:effectLst/>
                        <a:latin typeface="Calibri"/>
                        <a:ea typeface="Calibri"/>
                        <a:cs typeface="Times New Roman"/>
                      </a:endParaRPr>
                    </a:p>
                  </a:txBody>
                  <a:tcPr marL="51632" marR="51632" marT="0" marB="0"/>
                </a:tc>
                <a:tc>
                  <a:txBody>
                    <a:bodyPr/>
                    <a:lstStyle/>
                    <a:p>
                      <a:pPr algn="ctr">
                        <a:lnSpc>
                          <a:spcPct val="200000"/>
                        </a:lnSpc>
                        <a:spcAft>
                          <a:spcPts val="0"/>
                        </a:spcAft>
                      </a:pPr>
                      <a:r>
                        <a:rPr lang="es-ES" sz="900" dirty="0">
                          <a:effectLst/>
                        </a:rPr>
                        <a:t>Acuario</a:t>
                      </a:r>
                      <a:endParaRPr lang="es-EC" sz="800" dirty="0">
                        <a:effectLst/>
                        <a:latin typeface="Calibri"/>
                        <a:ea typeface="Calibri"/>
                        <a:cs typeface="Times New Roman"/>
                      </a:endParaRPr>
                    </a:p>
                  </a:txBody>
                  <a:tcPr marL="51632" marR="51632" marT="0" marB="0"/>
                </a:tc>
              </a:tr>
              <a:tr h="299110">
                <a:tc>
                  <a:txBody>
                    <a:bodyPr/>
                    <a:lstStyle/>
                    <a:p>
                      <a:pPr algn="ctr">
                        <a:lnSpc>
                          <a:spcPct val="200000"/>
                        </a:lnSpc>
                        <a:spcAft>
                          <a:spcPts val="0"/>
                        </a:spcAft>
                      </a:pPr>
                      <a:r>
                        <a:rPr lang="es-ES" sz="900">
                          <a:effectLst/>
                        </a:rPr>
                        <a:t>2</a:t>
                      </a:r>
                      <a:endParaRPr lang="es-EC" sz="800">
                        <a:effectLst/>
                        <a:latin typeface="Calibri"/>
                        <a:ea typeface="Calibri"/>
                        <a:cs typeface="Times New Roman"/>
                      </a:endParaRPr>
                    </a:p>
                  </a:txBody>
                  <a:tcPr marL="51632" marR="51632" marT="0" marB="0"/>
                </a:tc>
                <a:tc>
                  <a:txBody>
                    <a:bodyPr/>
                    <a:lstStyle/>
                    <a:p>
                      <a:pPr algn="ctr">
                        <a:lnSpc>
                          <a:spcPct val="200000"/>
                        </a:lnSpc>
                        <a:spcAft>
                          <a:spcPts val="0"/>
                        </a:spcAft>
                      </a:pPr>
                      <a:r>
                        <a:rPr lang="es-ES" sz="900" dirty="0">
                          <a:effectLst/>
                        </a:rPr>
                        <a:t>Piscis</a:t>
                      </a:r>
                      <a:endParaRPr lang="es-EC" sz="800" dirty="0">
                        <a:effectLst/>
                        <a:latin typeface="Calibri"/>
                        <a:ea typeface="Calibri"/>
                        <a:cs typeface="Times New Roman"/>
                      </a:endParaRPr>
                    </a:p>
                  </a:txBody>
                  <a:tcPr marL="51632" marR="51632" marT="0" marB="0"/>
                </a:tc>
              </a:tr>
              <a:tr h="299110">
                <a:tc>
                  <a:txBody>
                    <a:bodyPr/>
                    <a:lstStyle/>
                    <a:p>
                      <a:pPr algn="ctr">
                        <a:lnSpc>
                          <a:spcPct val="200000"/>
                        </a:lnSpc>
                        <a:spcAft>
                          <a:spcPts val="0"/>
                        </a:spcAft>
                      </a:pPr>
                      <a:r>
                        <a:rPr lang="es-ES" sz="900" dirty="0">
                          <a:effectLst/>
                        </a:rPr>
                        <a:t>3</a:t>
                      </a:r>
                      <a:endParaRPr lang="es-EC" sz="800" dirty="0">
                        <a:effectLst/>
                        <a:latin typeface="Calibri"/>
                        <a:ea typeface="Calibri"/>
                        <a:cs typeface="Times New Roman"/>
                      </a:endParaRPr>
                    </a:p>
                  </a:txBody>
                  <a:tcPr marL="51632" marR="51632" marT="0" marB="0"/>
                </a:tc>
                <a:tc>
                  <a:txBody>
                    <a:bodyPr/>
                    <a:lstStyle/>
                    <a:p>
                      <a:pPr algn="ctr">
                        <a:lnSpc>
                          <a:spcPct val="200000"/>
                        </a:lnSpc>
                        <a:spcAft>
                          <a:spcPts val="0"/>
                        </a:spcAft>
                      </a:pPr>
                      <a:r>
                        <a:rPr lang="es-ES" sz="900">
                          <a:effectLst/>
                        </a:rPr>
                        <a:t>Aries</a:t>
                      </a:r>
                      <a:endParaRPr lang="es-EC" sz="800">
                        <a:effectLst/>
                        <a:latin typeface="Calibri"/>
                        <a:ea typeface="Calibri"/>
                        <a:cs typeface="Times New Roman"/>
                      </a:endParaRPr>
                    </a:p>
                  </a:txBody>
                  <a:tcPr marL="51632" marR="51632" marT="0" marB="0"/>
                </a:tc>
              </a:tr>
              <a:tr h="299110">
                <a:tc>
                  <a:txBody>
                    <a:bodyPr/>
                    <a:lstStyle/>
                    <a:p>
                      <a:pPr algn="ctr">
                        <a:lnSpc>
                          <a:spcPct val="200000"/>
                        </a:lnSpc>
                        <a:spcAft>
                          <a:spcPts val="0"/>
                        </a:spcAft>
                      </a:pPr>
                      <a:r>
                        <a:rPr lang="es-ES" sz="900">
                          <a:effectLst/>
                        </a:rPr>
                        <a:t>4</a:t>
                      </a:r>
                      <a:endParaRPr lang="es-EC" sz="800">
                        <a:effectLst/>
                        <a:latin typeface="Calibri"/>
                        <a:ea typeface="Calibri"/>
                        <a:cs typeface="Times New Roman"/>
                      </a:endParaRPr>
                    </a:p>
                  </a:txBody>
                  <a:tcPr marL="51632" marR="51632" marT="0" marB="0"/>
                </a:tc>
                <a:tc>
                  <a:txBody>
                    <a:bodyPr/>
                    <a:lstStyle/>
                    <a:p>
                      <a:pPr algn="ctr">
                        <a:lnSpc>
                          <a:spcPct val="200000"/>
                        </a:lnSpc>
                        <a:spcAft>
                          <a:spcPts val="0"/>
                        </a:spcAft>
                      </a:pPr>
                      <a:r>
                        <a:rPr lang="es-ES" sz="900">
                          <a:effectLst/>
                        </a:rPr>
                        <a:t>Tauro</a:t>
                      </a:r>
                      <a:endParaRPr lang="es-EC" sz="800">
                        <a:effectLst/>
                        <a:latin typeface="Calibri"/>
                        <a:ea typeface="Calibri"/>
                        <a:cs typeface="Times New Roman"/>
                      </a:endParaRPr>
                    </a:p>
                  </a:txBody>
                  <a:tcPr marL="51632" marR="51632" marT="0" marB="0"/>
                </a:tc>
              </a:tr>
              <a:tr h="299110">
                <a:tc>
                  <a:txBody>
                    <a:bodyPr/>
                    <a:lstStyle/>
                    <a:p>
                      <a:pPr algn="ctr">
                        <a:lnSpc>
                          <a:spcPct val="200000"/>
                        </a:lnSpc>
                        <a:spcAft>
                          <a:spcPts val="0"/>
                        </a:spcAft>
                      </a:pPr>
                      <a:r>
                        <a:rPr lang="es-ES" sz="900">
                          <a:effectLst/>
                        </a:rPr>
                        <a:t>5</a:t>
                      </a:r>
                      <a:endParaRPr lang="es-EC" sz="800">
                        <a:effectLst/>
                        <a:latin typeface="Calibri"/>
                        <a:ea typeface="Calibri"/>
                        <a:cs typeface="Times New Roman"/>
                      </a:endParaRPr>
                    </a:p>
                  </a:txBody>
                  <a:tcPr marL="51632" marR="51632" marT="0" marB="0"/>
                </a:tc>
                <a:tc>
                  <a:txBody>
                    <a:bodyPr/>
                    <a:lstStyle/>
                    <a:p>
                      <a:pPr algn="ctr">
                        <a:lnSpc>
                          <a:spcPct val="200000"/>
                        </a:lnSpc>
                        <a:spcAft>
                          <a:spcPts val="0"/>
                        </a:spcAft>
                      </a:pPr>
                      <a:r>
                        <a:rPr lang="es-ES" sz="900">
                          <a:effectLst/>
                        </a:rPr>
                        <a:t>Geminis</a:t>
                      </a:r>
                      <a:endParaRPr lang="es-EC" sz="800">
                        <a:effectLst/>
                        <a:latin typeface="Calibri"/>
                        <a:ea typeface="Calibri"/>
                        <a:cs typeface="Times New Roman"/>
                      </a:endParaRPr>
                    </a:p>
                  </a:txBody>
                  <a:tcPr marL="51632" marR="51632" marT="0" marB="0"/>
                </a:tc>
              </a:tr>
              <a:tr h="299110">
                <a:tc>
                  <a:txBody>
                    <a:bodyPr/>
                    <a:lstStyle/>
                    <a:p>
                      <a:pPr algn="ctr">
                        <a:lnSpc>
                          <a:spcPct val="200000"/>
                        </a:lnSpc>
                        <a:spcAft>
                          <a:spcPts val="0"/>
                        </a:spcAft>
                      </a:pPr>
                      <a:r>
                        <a:rPr lang="es-ES" sz="900">
                          <a:effectLst/>
                        </a:rPr>
                        <a:t>6</a:t>
                      </a:r>
                      <a:endParaRPr lang="es-EC" sz="800">
                        <a:effectLst/>
                        <a:latin typeface="Calibri"/>
                        <a:ea typeface="Calibri"/>
                        <a:cs typeface="Times New Roman"/>
                      </a:endParaRPr>
                    </a:p>
                  </a:txBody>
                  <a:tcPr marL="51632" marR="51632" marT="0" marB="0"/>
                </a:tc>
                <a:tc>
                  <a:txBody>
                    <a:bodyPr/>
                    <a:lstStyle/>
                    <a:p>
                      <a:pPr algn="ctr">
                        <a:lnSpc>
                          <a:spcPct val="200000"/>
                        </a:lnSpc>
                        <a:spcAft>
                          <a:spcPts val="0"/>
                        </a:spcAft>
                      </a:pPr>
                      <a:r>
                        <a:rPr lang="es-ES" sz="900">
                          <a:effectLst/>
                        </a:rPr>
                        <a:t>Cáncer</a:t>
                      </a:r>
                      <a:endParaRPr lang="es-EC" sz="800">
                        <a:effectLst/>
                        <a:latin typeface="Calibri"/>
                        <a:ea typeface="Calibri"/>
                        <a:cs typeface="Times New Roman"/>
                      </a:endParaRPr>
                    </a:p>
                  </a:txBody>
                  <a:tcPr marL="51632" marR="51632" marT="0" marB="0"/>
                </a:tc>
              </a:tr>
              <a:tr h="299110">
                <a:tc>
                  <a:txBody>
                    <a:bodyPr/>
                    <a:lstStyle/>
                    <a:p>
                      <a:pPr algn="ctr">
                        <a:lnSpc>
                          <a:spcPct val="200000"/>
                        </a:lnSpc>
                        <a:spcAft>
                          <a:spcPts val="0"/>
                        </a:spcAft>
                      </a:pPr>
                      <a:r>
                        <a:rPr lang="es-ES" sz="900">
                          <a:effectLst/>
                        </a:rPr>
                        <a:t>7</a:t>
                      </a:r>
                      <a:endParaRPr lang="es-EC" sz="800">
                        <a:effectLst/>
                        <a:latin typeface="Calibri"/>
                        <a:ea typeface="Calibri"/>
                        <a:cs typeface="Times New Roman"/>
                      </a:endParaRPr>
                    </a:p>
                  </a:txBody>
                  <a:tcPr marL="51632" marR="51632" marT="0" marB="0"/>
                </a:tc>
                <a:tc>
                  <a:txBody>
                    <a:bodyPr/>
                    <a:lstStyle/>
                    <a:p>
                      <a:pPr algn="ctr">
                        <a:lnSpc>
                          <a:spcPct val="200000"/>
                        </a:lnSpc>
                        <a:spcAft>
                          <a:spcPts val="0"/>
                        </a:spcAft>
                      </a:pPr>
                      <a:r>
                        <a:rPr lang="es-ES" sz="900">
                          <a:effectLst/>
                        </a:rPr>
                        <a:t>Leo</a:t>
                      </a:r>
                      <a:endParaRPr lang="es-EC" sz="800">
                        <a:effectLst/>
                        <a:latin typeface="Calibri"/>
                        <a:ea typeface="Calibri"/>
                        <a:cs typeface="Times New Roman"/>
                      </a:endParaRPr>
                    </a:p>
                  </a:txBody>
                  <a:tcPr marL="51632" marR="51632" marT="0" marB="0"/>
                </a:tc>
              </a:tr>
              <a:tr h="299110">
                <a:tc>
                  <a:txBody>
                    <a:bodyPr/>
                    <a:lstStyle/>
                    <a:p>
                      <a:pPr algn="ctr">
                        <a:lnSpc>
                          <a:spcPct val="200000"/>
                        </a:lnSpc>
                        <a:spcAft>
                          <a:spcPts val="0"/>
                        </a:spcAft>
                      </a:pPr>
                      <a:r>
                        <a:rPr lang="es-ES" sz="900">
                          <a:effectLst/>
                        </a:rPr>
                        <a:t>8</a:t>
                      </a:r>
                      <a:endParaRPr lang="es-EC" sz="800">
                        <a:effectLst/>
                        <a:latin typeface="Calibri"/>
                        <a:ea typeface="Calibri"/>
                        <a:cs typeface="Times New Roman"/>
                      </a:endParaRPr>
                    </a:p>
                  </a:txBody>
                  <a:tcPr marL="51632" marR="51632" marT="0" marB="0"/>
                </a:tc>
                <a:tc>
                  <a:txBody>
                    <a:bodyPr/>
                    <a:lstStyle/>
                    <a:p>
                      <a:pPr algn="ctr">
                        <a:lnSpc>
                          <a:spcPct val="200000"/>
                        </a:lnSpc>
                        <a:spcAft>
                          <a:spcPts val="0"/>
                        </a:spcAft>
                      </a:pPr>
                      <a:r>
                        <a:rPr lang="es-ES" sz="900">
                          <a:effectLst/>
                        </a:rPr>
                        <a:t>Virgo</a:t>
                      </a:r>
                      <a:endParaRPr lang="es-EC" sz="800">
                        <a:effectLst/>
                        <a:latin typeface="Calibri"/>
                        <a:ea typeface="Calibri"/>
                        <a:cs typeface="Times New Roman"/>
                      </a:endParaRPr>
                    </a:p>
                  </a:txBody>
                  <a:tcPr marL="51632" marR="51632" marT="0" marB="0"/>
                </a:tc>
              </a:tr>
              <a:tr h="299110">
                <a:tc>
                  <a:txBody>
                    <a:bodyPr/>
                    <a:lstStyle/>
                    <a:p>
                      <a:pPr algn="ctr">
                        <a:lnSpc>
                          <a:spcPct val="200000"/>
                        </a:lnSpc>
                        <a:spcAft>
                          <a:spcPts val="0"/>
                        </a:spcAft>
                      </a:pPr>
                      <a:r>
                        <a:rPr lang="es-ES" sz="900">
                          <a:effectLst/>
                        </a:rPr>
                        <a:t>9</a:t>
                      </a:r>
                      <a:endParaRPr lang="es-EC" sz="800">
                        <a:effectLst/>
                        <a:latin typeface="Calibri"/>
                        <a:ea typeface="Calibri"/>
                        <a:cs typeface="Times New Roman"/>
                      </a:endParaRPr>
                    </a:p>
                  </a:txBody>
                  <a:tcPr marL="51632" marR="51632" marT="0" marB="0"/>
                </a:tc>
                <a:tc>
                  <a:txBody>
                    <a:bodyPr/>
                    <a:lstStyle/>
                    <a:p>
                      <a:pPr algn="ctr">
                        <a:lnSpc>
                          <a:spcPct val="200000"/>
                        </a:lnSpc>
                        <a:spcAft>
                          <a:spcPts val="0"/>
                        </a:spcAft>
                      </a:pPr>
                      <a:r>
                        <a:rPr lang="es-ES" sz="900">
                          <a:effectLst/>
                        </a:rPr>
                        <a:t>Libra</a:t>
                      </a:r>
                      <a:endParaRPr lang="es-EC" sz="800">
                        <a:effectLst/>
                        <a:latin typeface="Calibri"/>
                        <a:ea typeface="Calibri"/>
                        <a:cs typeface="Times New Roman"/>
                      </a:endParaRPr>
                    </a:p>
                  </a:txBody>
                  <a:tcPr marL="51632" marR="51632" marT="0" marB="0"/>
                </a:tc>
              </a:tr>
              <a:tr h="299110">
                <a:tc>
                  <a:txBody>
                    <a:bodyPr/>
                    <a:lstStyle/>
                    <a:p>
                      <a:pPr algn="ctr">
                        <a:lnSpc>
                          <a:spcPct val="200000"/>
                        </a:lnSpc>
                        <a:spcAft>
                          <a:spcPts val="0"/>
                        </a:spcAft>
                      </a:pPr>
                      <a:r>
                        <a:rPr lang="es-ES" sz="900">
                          <a:effectLst/>
                        </a:rPr>
                        <a:t>10</a:t>
                      </a:r>
                      <a:endParaRPr lang="es-EC" sz="800">
                        <a:effectLst/>
                        <a:latin typeface="Calibri"/>
                        <a:ea typeface="Calibri"/>
                        <a:cs typeface="Times New Roman"/>
                      </a:endParaRPr>
                    </a:p>
                  </a:txBody>
                  <a:tcPr marL="51632" marR="51632" marT="0" marB="0"/>
                </a:tc>
                <a:tc>
                  <a:txBody>
                    <a:bodyPr/>
                    <a:lstStyle/>
                    <a:p>
                      <a:pPr algn="ctr">
                        <a:lnSpc>
                          <a:spcPct val="200000"/>
                        </a:lnSpc>
                        <a:spcAft>
                          <a:spcPts val="0"/>
                        </a:spcAft>
                      </a:pPr>
                      <a:r>
                        <a:rPr lang="es-ES" sz="900">
                          <a:effectLst/>
                        </a:rPr>
                        <a:t>Escorpión</a:t>
                      </a:r>
                      <a:endParaRPr lang="es-EC" sz="800">
                        <a:effectLst/>
                        <a:latin typeface="Calibri"/>
                        <a:ea typeface="Calibri"/>
                        <a:cs typeface="Times New Roman"/>
                      </a:endParaRPr>
                    </a:p>
                  </a:txBody>
                  <a:tcPr marL="51632" marR="51632" marT="0" marB="0"/>
                </a:tc>
              </a:tr>
              <a:tr h="299110">
                <a:tc>
                  <a:txBody>
                    <a:bodyPr/>
                    <a:lstStyle/>
                    <a:p>
                      <a:pPr algn="ctr">
                        <a:lnSpc>
                          <a:spcPct val="200000"/>
                        </a:lnSpc>
                        <a:spcAft>
                          <a:spcPts val="0"/>
                        </a:spcAft>
                      </a:pPr>
                      <a:r>
                        <a:rPr lang="es-ES" sz="900">
                          <a:effectLst/>
                        </a:rPr>
                        <a:t>11</a:t>
                      </a:r>
                      <a:endParaRPr lang="es-EC" sz="800">
                        <a:effectLst/>
                        <a:latin typeface="Calibri"/>
                        <a:ea typeface="Calibri"/>
                        <a:cs typeface="Times New Roman"/>
                      </a:endParaRPr>
                    </a:p>
                  </a:txBody>
                  <a:tcPr marL="51632" marR="51632" marT="0" marB="0"/>
                </a:tc>
                <a:tc>
                  <a:txBody>
                    <a:bodyPr/>
                    <a:lstStyle/>
                    <a:p>
                      <a:pPr algn="ctr">
                        <a:lnSpc>
                          <a:spcPct val="200000"/>
                        </a:lnSpc>
                        <a:spcAft>
                          <a:spcPts val="0"/>
                        </a:spcAft>
                      </a:pPr>
                      <a:r>
                        <a:rPr lang="es-ES" sz="900">
                          <a:effectLst/>
                        </a:rPr>
                        <a:t>Sagitario</a:t>
                      </a:r>
                      <a:endParaRPr lang="es-EC" sz="800">
                        <a:effectLst/>
                        <a:latin typeface="Calibri"/>
                        <a:ea typeface="Calibri"/>
                        <a:cs typeface="Times New Roman"/>
                      </a:endParaRPr>
                    </a:p>
                  </a:txBody>
                  <a:tcPr marL="51632" marR="51632" marT="0" marB="0"/>
                </a:tc>
              </a:tr>
              <a:tr h="299110">
                <a:tc>
                  <a:txBody>
                    <a:bodyPr/>
                    <a:lstStyle/>
                    <a:p>
                      <a:pPr algn="ctr">
                        <a:lnSpc>
                          <a:spcPct val="200000"/>
                        </a:lnSpc>
                        <a:spcAft>
                          <a:spcPts val="0"/>
                        </a:spcAft>
                      </a:pPr>
                      <a:r>
                        <a:rPr lang="es-ES" sz="900">
                          <a:effectLst/>
                        </a:rPr>
                        <a:t>12</a:t>
                      </a:r>
                      <a:endParaRPr lang="es-EC" sz="800">
                        <a:effectLst/>
                        <a:latin typeface="Calibri"/>
                        <a:ea typeface="Calibri"/>
                        <a:cs typeface="Times New Roman"/>
                      </a:endParaRPr>
                    </a:p>
                  </a:txBody>
                  <a:tcPr marL="51632" marR="51632" marT="0" marB="0"/>
                </a:tc>
                <a:tc>
                  <a:txBody>
                    <a:bodyPr/>
                    <a:lstStyle/>
                    <a:p>
                      <a:pPr algn="ctr">
                        <a:lnSpc>
                          <a:spcPct val="200000"/>
                        </a:lnSpc>
                        <a:spcAft>
                          <a:spcPts val="0"/>
                        </a:spcAft>
                      </a:pPr>
                      <a:r>
                        <a:rPr lang="es-ES" sz="900" dirty="0">
                          <a:effectLst/>
                        </a:rPr>
                        <a:t>Capricornio</a:t>
                      </a:r>
                      <a:endParaRPr lang="es-EC" sz="800" dirty="0">
                        <a:effectLst/>
                        <a:latin typeface="Calibri"/>
                        <a:ea typeface="Calibri"/>
                        <a:cs typeface="Times New Roman"/>
                      </a:endParaRPr>
                    </a:p>
                  </a:txBody>
                  <a:tcPr marL="51632" marR="51632" marT="0" marB="0"/>
                </a:tc>
              </a:tr>
            </a:tbl>
          </a:graphicData>
        </a:graphic>
      </p:graphicFrame>
    </p:spTree>
    <p:extLst>
      <p:ext uri="{BB962C8B-B14F-4D97-AF65-F5344CB8AC3E}">
        <p14:creationId xmlns:p14="http://schemas.microsoft.com/office/powerpoint/2010/main" val="423427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4032448" cy="301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18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251356"/>
            <a:ext cx="1915909" cy="369332"/>
          </a:xfrm>
          <a:prstGeom prst="rect">
            <a:avLst/>
          </a:prstGeom>
          <a:noFill/>
        </p:spPr>
        <p:txBody>
          <a:bodyPr wrap="none" rtlCol="0">
            <a:spAutoFit/>
          </a:bodyPr>
          <a:lstStyle/>
          <a:p>
            <a:r>
              <a:rPr lang="es-EC" b="1" dirty="0" err="1" smtClean="0"/>
              <a:t>chan_mobile.conf</a:t>
            </a:r>
            <a:endParaRPr lang="es-EC" b="1" dirty="0"/>
          </a:p>
        </p:txBody>
      </p:sp>
      <p:sp>
        <p:nvSpPr>
          <p:cNvPr id="3" name="2 Rectángulo"/>
          <p:cNvSpPr/>
          <p:nvPr/>
        </p:nvSpPr>
        <p:spPr>
          <a:xfrm>
            <a:off x="467544" y="2780928"/>
            <a:ext cx="5382344" cy="1708160"/>
          </a:xfrm>
          <a:prstGeom prst="rect">
            <a:avLst/>
          </a:prstGeom>
        </p:spPr>
        <p:txBody>
          <a:bodyPr wrap="square">
            <a:spAutoFit/>
          </a:bodyPr>
          <a:lstStyle/>
          <a:p>
            <a:r>
              <a:rPr lang="en-US" sz="1500" b="1" dirty="0" smtClean="0"/>
              <a:t>[nokia6131]</a:t>
            </a:r>
            <a:endParaRPr lang="es-EC" sz="1500" dirty="0" smtClean="0"/>
          </a:p>
          <a:p>
            <a:r>
              <a:rPr lang="en-US" sz="1500" b="1" dirty="0" smtClean="0"/>
              <a:t>address=00:18:0F:B2:03:D0	; NOKIA 6131</a:t>
            </a:r>
            <a:endParaRPr lang="es-EC" sz="1500" dirty="0" smtClean="0"/>
          </a:p>
          <a:p>
            <a:r>
              <a:rPr lang="en-US" sz="1500" b="1" dirty="0" smtClean="0"/>
              <a:t>port=13			; the </a:t>
            </a:r>
            <a:r>
              <a:rPr lang="en-US" sz="1500" b="1" dirty="0" err="1" smtClean="0"/>
              <a:t>rfcomm</a:t>
            </a:r>
            <a:r>
              <a:rPr lang="en-US" sz="1500" b="1" dirty="0" smtClean="0"/>
              <a:t> port number</a:t>
            </a:r>
            <a:endParaRPr lang="es-EC" sz="1500" dirty="0" smtClean="0"/>
          </a:p>
          <a:p>
            <a:r>
              <a:rPr lang="en-US" sz="1500" b="1" dirty="0" smtClean="0"/>
              <a:t>context=default; </a:t>
            </a:r>
            <a:r>
              <a:rPr lang="en-US" sz="1500" b="1" dirty="0" err="1" smtClean="0"/>
              <a:t>dialplan</a:t>
            </a:r>
            <a:r>
              <a:rPr lang="en-US" sz="1500" b="1" dirty="0" smtClean="0"/>
              <a:t> context for incoming calls</a:t>
            </a:r>
            <a:endParaRPr lang="es-EC" sz="1500" dirty="0" smtClean="0"/>
          </a:p>
          <a:p>
            <a:r>
              <a:rPr lang="en-US" sz="1500" b="1" dirty="0" smtClean="0"/>
              <a:t>adapter=</a:t>
            </a:r>
            <a:r>
              <a:rPr lang="en-US" sz="1500" b="1" dirty="0" err="1" smtClean="0"/>
              <a:t>dlink</a:t>
            </a:r>
            <a:r>
              <a:rPr lang="en-US" sz="1500" b="1" dirty="0" smtClean="0"/>
              <a:t>	; adapter to use</a:t>
            </a:r>
            <a:endParaRPr lang="es-EC" sz="1500" dirty="0" smtClean="0"/>
          </a:p>
          <a:p>
            <a:r>
              <a:rPr lang="en-US" sz="1500" b="1" dirty="0" smtClean="0"/>
              <a:t>group=1		; this phone is in channel group 1</a:t>
            </a:r>
            <a:endParaRPr lang="es-EC" sz="1500" dirty="0" smtClean="0"/>
          </a:p>
          <a:p>
            <a:r>
              <a:rPr lang="es-ES" sz="1500" b="1" dirty="0" err="1" smtClean="0"/>
              <a:t>sms</a:t>
            </a:r>
            <a:r>
              <a:rPr lang="es-ES" sz="1500" b="1" dirty="0" smtClean="0"/>
              <a:t>=yes</a:t>
            </a:r>
            <a:endParaRPr lang="es-EC" sz="1500" dirty="0"/>
          </a:p>
        </p:txBody>
      </p:sp>
      <p:sp>
        <p:nvSpPr>
          <p:cNvPr id="4" name="3 Rectángulo"/>
          <p:cNvSpPr/>
          <p:nvPr/>
        </p:nvSpPr>
        <p:spPr>
          <a:xfrm>
            <a:off x="467544" y="764704"/>
            <a:ext cx="4572000" cy="553998"/>
          </a:xfrm>
          <a:prstGeom prst="rect">
            <a:avLst/>
          </a:prstGeom>
        </p:spPr>
        <p:txBody>
          <a:bodyPr>
            <a:spAutoFit/>
          </a:bodyPr>
          <a:lstStyle/>
          <a:p>
            <a:r>
              <a:rPr lang="es-EC" sz="1500" b="1" dirty="0"/>
              <a:t>[general]</a:t>
            </a:r>
            <a:endParaRPr lang="es-EC" sz="1500" dirty="0"/>
          </a:p>
          <a:p>
            <a:r>
              <a:rPr lang="es-EC" sz="1500" b="1" dirty="0" err="1"/>
              <a:t>interval</a:t>
            </a:r>
            <a:r>
              <a:rPr lang="es-EC" sz="1500" b="1" dirty="0"/>
              <a:t>=30</a:t>
            </a:r>
            <a:endParaRPr lang="es-EC" sz="1500" dirty="0"/>
          </a:p>
        </p:txBody>
      </p:sp>
      <p:sp>
        <p:nvSpPr>
          <p:cNvPr id="5" name="4 Rectángulo"/>
          <p:cNvSpPr/>
          <p:nvPr/>
        </p:nvSpPr>
        <p:spPr>
          <a:xfrm>
            <a:off x="467544" y="1556792"/>
            <a:ext cx="4572000" cy="1015663"/>
          </a:xfrm>
          <a:prstGeom prst="rect">
            <a:avLst/>
          </a:prstGeom>
        </p:spPr>
        <p:txBody>
          <a:bodyPr>
            <a:spAutoFit/>
          </a:bodyPr>
          <a:lstStyle/>
          <a:p>
            <a:r>
              <a:rPr lang="en-US" sz="1500" b="1" dirty="0"/>
              <a:t>[adapter]</a:t>
            </a:r>
            <a:endParaRPr lang="es-EC" sz="1500" dirty="0"/>
          </a:p>
          <a:p>
            <a:r>
              <a:rPr lang="en-US" sz="1500" b="1" dirty="0"/>
              <a:t>id=</a:t>
            </a:r>
            <a:r>
              <a:rPr lang="en-US" sz="1500" b="1" dirty="0" err="1"/>
              <a:t>dlink</a:t>
            </a:r>
            <a:endParaRPr lang="es-EC" sz="1500" dirty="0"/>
          </a:p>
          <a:p>
            <a:r>
              <a:rPr lang="en-US" sz="1500" b="1" dirty="0"/>
              <a:t>address=00:1C:F0:EE:C3:9B</a:t>
            </a:r>
            <a:endParaRPr lang="es-EC" sz="1500" dirty="0"/>
          </a:p>
          <a:p>
            <a:r>
              <a:rPr lang="es-EC" sz="1500" b="1" dirty="0" err="1"/>
              <a:t>forcemaster</a:t>
            </a:r>
            <a:r>
              <a:rPr lang="es-EC" sz="1500" b="1" dirty="0"/>
              <a:t>=yes</a:t>
            </a:r>
            <a:endParaRPr lang="es-EC" sz="1500" dirty="0"/>
          </a:p>
        </p:txBody>
      </p:sp>
      <p:pic>
        <p:nvPicPr>
          <p:cNvPr id="6" name="5 Imagen" descr="G:\Imagenes TESINA\mobilesearch1.jpeg"/>
          <p:cNvPicPr/>
          <p:nvPr/>
        </p:nvPicPr>
        <p:blipFill>
          <a:blip r:embed="rId2">
            <a:extLst>
              <a:ext uri="{28A0092B-C50C-407E-A947-70E740481C1C}">
                <a14:useLocalDpi xmlns:a14="http://schemas.microsoft.com/office/drawing/2010/main" val="0"/>
              </a:ext>
            </a:extLst>
          </a:blip>
          <a:srcRect/>
          <a:stretch>
            <a:fillRect/>
          </a:stretch>
        </p:blipFill>
        <p:spPr bwMode="auto">
          <a:xfrm>
            <a:off x="2383453" y="5229200"/>
            <a:ext cx="6437019" cy="792088"/>
          </a:xfrm>
          <a:prstGeom prst="rect">
            <a:avLst/>
          </a:prstGeom>
          <a:noFill/>
          <a:ln>
            <a:noFill/>
          </a:ln>
        </p:spPr>
      </p:pic>
      <p:pic>
        <p:nvPicPr>
          <p:cNvPr id="7" name="6 Imagen" descr="G:\Imagenes TESINA\scanMACADD.jpg"/>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32656"/>
            <a:ext cx="4608512" cy="2455823"/>
          </a:xfrm>
          <a:prstGeom prst="rect">
            <a:avLst/>
          </a:prstGeom>
          <a:noFill/>
          <a:ln>
            <a:noFill/>
          </a:ln>
        </p:spPr>
      </p:pic>
      <p:sp>
        <p:nvSpPr>
          <p:cNvPr id="8" name="Rectangle 1"/>
          <p:cNvSpPr>
            <a:spLocks noChangeArrowheads="1"/>
          </p:cNvSpPr>
          <p:nvPr/>
        </p:nvSpPr>
        <p:spPr bwMode="auto">
          <a:xfrm>
            <a:off x="5940152" y="3349546"/>
            <a:ext cx="3096344" cy="564555"/>
          </a:xfrm>
          <a:prstGeom prst="rect">
            <a:avLst/>
          </a:prstGeom>
          <a:ln/>
        </p:spPr>
        <p:style>
          <a:lnRef idx="1">
            <a:schemeClr val="dk1"/>
          </a:lnRef>
          <a:fillRef idx="2">
            <a:schemeClr val="dk1"/>
          </a:fillRef>
          <a:effectRef idx="1">
            <a:schemeClr val="dk1"/>
          </a:effectRef>
          <a:fontRef idx="minor">
            <a:schemeClr val="dk1"/>
          </a:fontRef>
        </p:style>
        <p:txBody>
          <a:bodyPr vert="horz" wrap="square" lIns="0" tIns="0" rIns="0" bIns="71415"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err="1" smtClean="0">
                <a:ln>
                  <a:noFill/>
                </a:ln>
                <a:solidFill>
                  <a:srgbClr val="333333"/>
                </a:solidFill>
                <a:effectLst/>
                <a:latin typeface="UbuntuMono"/>
                <a:cs typeface="Arial" pitchFamily="34" charset="0"/>
              </a:rPr>
              <a:t>hcitool</a:t>
            </a:r>
            <a:r>
              <a:rPr kumimoji="0" lang="es-EC" sz="1600" b="0" i="0" u="none" strike="noStrike" cap="none" normalizeH="0" baseline="0" dirty="0" smtClean="0">
                <a:ln>
                  <a:noFill/>
                </a:ln>
                <a:solidFill>
                  <a:srgbClr val="333333"/>
                </a:solidFill>
                <a:effectLst/>
                <a:latin typeface="UbuntuMono"/>
                <a:cs typeface="Arial" pitchFamily="34" charset="0"/>
              </a:rPr>
              <a:t> </a:t>
            </a:r>
            <a:r>
              <a:rPr kumimoji="0" lang="es-EC" sz="1600" b="0" i="0" u="none" strike="noStrike" cap="none" normalizeH="0" baseline="0" dirty="0" err="1" smtClean="0">
                <a:ln>
                  <a:noFill/>
                </a:ln>
                <a:solidFill>
                  <a:srgbClr val="333333"/>
                </a:solidFill>
                <a:effectLst/>
                <a:latin typeface="UbuntuMono"/>
                <a:cs typeface="Arial" pitchFamily="34" charset="0"/>
              </a:rPr>
              <a:t>dev</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600" b="0" i="0" u="none" strike="noStrike" cap="none" normalizeH="0" baseline="0" dirty="0" err="1" smtClean="0">
                <a:ln>
                  <a:noFill/>
                </a:ln>
                <a:solidFill>
                  <a:srgbClr val="333333"/>
                </a:solidFill>
                <a:effectLst/>
                <a:latin typeface="UbuntuMono"/>
                <a:cs typeface="Arial" pitchFamily="34" charset="0"/>
              </a:rPr>
              <a:t>Devices</a:t>
            </a:r>
            <a:r>
              <a:rPr kumimoji="0" lang="es-EC" sz="1600" b="0" i="0" u="none" strike="noStrike" cap="none" normalizeH="0" baseline="0" dirty="0" smtClean="0">
                <a:ln>
                  <a:noFill/>
                </a:ln>
                <a:solidFill>
                  <a:srgbClr val="333333"/>
                </a:solidFill>
                <a:effectLst/>
                <a:latin typeface="UbuntuMono"/>
                <a:cs typeface="Arial" pitchFamily="34" charset="0"/>
              </a:rPr>
              <a:t>: hci0 00:11:95:00:1A:CF</a:t>
            </a:r>
            <a:r>
              <a:rPr kumimoji="0" lang="es-EC" sz="16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73721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6665" y="260648"/>
            <a:ext cx="998991" cy="369332"/>
          </a:xfrm>
          <a:prstGeom prst="rect">
            <a:avLst/>
          </a:prstGeom>
          <a:noFill/>
        </p:spPr>
        <p:txBody>
          <a:bodyPr wrap="none" rtlCol="0">
            <a:spAutoFit/>
          </a:bodyPr>
          <a:lstStyle/>
          <a:p>
            <a:r>
              <a:rPr lang="es-EC" b="1" dirty="0" err="1" smtClean="0"/>
              <a:t>oss.conf</a:t>
            </a:r>
            <a:endParaRPr lang="es-EC" b="1" dirty="0"/>
          </a:p>
        </p:txBody>
      </p:sp>
      <p:sp>
        <p:nvSpPr>
          <p:cNvPr id="3" name="2 Rectángulo"/>
          <p:cNvSpPr/>
          <p:nvPr/>
        </p:nvSpPr>
        <p:spPr>
          <a:xfrm>
            <a:off x="476665" y="908720"/>
            <a:ext cx="4572000" cy="1015663"/>
          </a:xfrm>
          <a:prstGeom prst="rect">
            <a:avLst/>
          </a:prstGeom>
        </p:spPr>
        <p:txBody>
          <a:bodyPr>
            <a:spAutoFit/>
          </a:bodyPr>
          <a:lstStyle/>
          <a:p>
            <a:r>
              <a:rPr lang="en-US" sz="1500" b="1" dirty="0"/>
              <a:t>[general]</a:t>
            </a:r>
            <a:endParaRPr lang="es-EC" sz="1500" dirty="0"/>
          </a:p>
          <a:p>
            <a:r>
              <a:rPr lang="en-US" sz="1500" b="1" dirty="0" err="1"/>
              <a:t>autoanswer</a:t>
            </a:r>
            <a:r>
              <a:rPr lang="en-US" sz="1500" b="1" dirty="0"/>
              <a:t> = no	; no </a:t>
            </a:r>
            <a:r>
              <a:rPr lang="en-US" sz="1500" b="1" dirty="0" err="1"/>
              <a:t>autoanswer</a:t>
            </a:r>
            <a:r>
              <a:rPr lang="en-US" sz="1500" b="1" dirty="0"/>
              <a:t> on call</a:t>
            </a:r>
            <a:endParaRPr lang="es-EC" sz="1500" dirty="0"/>
          </a:p>
          <a:p>
            <a:r>
              <a:rPr lang="es-ES" sz="1500" b="1" dirty="0" err="1"/>
              <a:t>extension</a:t>
            </a:r>
            <a:r>
              <a:rPr lang="es-ES" sz="1500" b="1" dirty="0"/>
              <a:t> = 999	</a:t>
            </a:r>
            <a:endParaRPr lang="es-EC" sz="1500" dirty="0"/>
          </a:p>
          <a:p>
            <a:r>
              <a:rPr lang="es-ES" sz="1500" b="1" dirty="0" err="1"/>
              <a:t>context</a:t>
            </a:r>
            <a:r>
              <a:rPr lang="es-ES" sz="1500" b="1" dirty="0"/>
              <a:t> = script  </a:t>
            </a:r>
            <a:endParaRPr lang="es-EC" sz="1500" dirty="0"/>
          </a:p>
        </p:txBody>
      </p:sp>
      <p:pic>
        <p:nvPicPr>
          <p:cNvPr id="4" name="3 Imagen" descr="http://images04.olx.com.ec/ui/5/45/86/1273000091_91673986_1-VENDO-MI-NOKIA-6131-USADO-FUNCIONA-TODO-COM-MEMORIA-512-MG-DURAN-1273000091.jpg"/>
          <p:cNvPicPr/>
          <p:nvPr/>
        </p:nvPicPr>
        <p:blipFill>
          <a:blip r:embed="rId2">
            <a:extLst>
              <a:ext uri="{28A0092B-C50C-407E-A947-70E740481C1C}">
                <a14:useLocalDpi xmlns:a14="http://schemas.microsoft.com/office/drawing/2010/main" val="0"/>
              </a:ext>
            </a:extLst>
          </a:blip>
          <a:srcRect/>
          <a:stretch>
            <a:fillRect/>
          </a:stretch>
        </p:blipFill>
        <p:spPr bwMode="auto">
          <a:xfrm>
            <a:off x="577002" y="2629606"/>
            <a:ext cx="2429510" cy="2429510"/>
          </a:xfrm>
          <a:prstGeom prst="rect">
            <a:avLst/>
          </a:prstGeom>
          <a:noFill/>
          <a:ln>
            <a:noFill/>
          </a:ln>
        </p:spPr>
      </p:pic>
      <p:sp>
        <p:nvSpPr>
          <p:cNvPr id="5" name="4 CuadroTexto"/>
          <p:cNvSpPr txBox="1"/>
          <p:nvPr/>
        </p:nvSpPr>
        <p:spPr>
          <a:xfrm>
            <a:off x="577002" y="2121774"/>
            <a:ext cx="2187265" cy="646331"/>
          </a:xfrm>
          <a:prstGeom prst="rect">
            <a:avLst/>
          </a:prstGeom>
          <a:noFill/>
        </p:spPr>
        <p:txBody>
          <a:bodyPr wrap="none" rtlCol="0">
            <a:spAutoFit/>
          </a:bodyPr>
          <a:lstStyle/>
          <a:p>
            <a:r>
              <a:rPr lang="es-EC" b="1" dirty="0" smtClean="0"/>
              <a:t>TELEFONO GATEWAY</a:t>
            </a:r>
          </a:p>
          <a:p>
            <a:r>
              <a:rPr lang="es-EC" b="1" dirty="0" smtClean="0"/>
              <a:t>NOKIA 6131</a:t>
            </a:r>
            <a:endParaRPr lang="es-EC" b="1" dirty="0"/>
          </a:p>
        </p:txBody>
      </p:sp>
      <p:pic>
        <p:nvPicPr>
          <p:cNvPr id="6" name="5 Imagen"/>
          <p:cNvPicPr/>
          <p:nvPr/>
        </p:nvPicPr>
        <p:blipFill>
          <a:blip r:embed="rId3"/>
          <a:stretch>
            <a:fillRect/>
          </a:stretch>
        </p:blipFill>
        <p:spPr>
          <a:xfrm>
            <a:off x="5292080" y="3068959"/>
            <a:ext cx="1708785" cy="1303655"/>
          </a:xfrm>
          <a:prstGeom prst="rect">
            <a:avLst/>
          </a:prstGeom>
        </p:spPr>
      </p:pic>
      <p:sp>
        <p:nvSpPr>
          <p:cNvPr id="7" name="6 CuadroTexto"/>
          <p:cNvSpPr txBox="1"/>
          <p:nvPr/>
        </p:nvSpPr>
        <p:spPr>
          <a:xfrm>
            <a:off x="4618041" y="2132856"/>
            <a:ext cx="3056862" cy="646331"/>
          </a:xfrm>
          <a:prstGeom prst="rect">
            <a:avLst/>
          </a:prstGeom>
          <a:noFill/>
        </p:spPr>
        <p:txBody>
          <a:bodyPr wrap="none" rtlCol="0">
            <a:spAutoFit/>
          </a:bodyPr>
          <a:lstStyle/>
          <a:p>
            <a:r>
              <a:rPr lang="es-EC" b="1" dirty="0" smtClean="0"/>
              <a:t>ADAPTADOR BLUETOOTH USB</a:t>
            </a:r>
          </a:p>
          <a:p>
            <a:r>
              <a:rPr lang="es-EC" b="1" dirty="0" smtClean="0"/>
              <a:t>DLINK DBT-120</a:t>
            </a:r>
            <a:endParaRPr lang="es-EC" b="1" dirty="0"/>
          </a:p>
        </p:txBody>
      </p:sp>
    </p:spTree>
    <p:extLst>
      <p:ext uri="{BB962C8B-B14F-4D97-AF65-F5344CB8AC3E}">
        <p14:creationId xmlns:p14="http://schemas.microsoft.com/office/powerpoint/2010/main" val="212071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980728"/>
            <a:ext cx="7560840" cy="1477328"/>
          </a:xfrm>
          <a:prstGeom prst="rect">
            <a:avLst/>
          </a:prstGeom>
        </p:spPr>
        <p:txBody>
          <a:bodyPr wrap="square">
            <a:spAutoFit/>
          </a:bodyPr>
          <a:lstStyle/>
          <a:p>
            <a:pPr marL="285750" lvl="0" indent="-285750" algn="just">
              <a:buFont typeface="Arial" pitchFamily="34" charset="0"/>
              <a:buChar char="•"/>
            </a:pPr>
            <a:r>
              <a:rPr lang="es-EC" sz="1500" dirty="0"/>
              <a:t>Conexión USB 2.0 </a:t>
            </a:r>
          </a:p>
          <a:p>
            <a:pPr marL="285750" lvl="0" indent="-285750" algn="just">
              <a:buFont typeface="Arial" pitchFamily="34" charset="0"/>
              <a:buChar char="•"/>
            </a:pPr>
            <a:r>
              <a:rPr lang="es-EC" sz="1500" dirty="0"/>
              <a:t>Conexión </a:t>
            </a:r>
            <a:r>
              <a:rPr lang="es-EC" sz="1500" dirty="0" err="1"/>
              <a:t>bluetooth</a:t>
            </a:r>
            <a:r>
              <a:rPr lang="es-EC" sz="1500" dirty="0"/>
              <a:t> de hasta 9 metros de alcance sin obstáculos o interferencias.</a:t>
            </a:r>
          </a:p>
          <a:p>
            <a:pPr marL="285750" lvl="0" indent="-285750" algn="just">
              <a:buFont typeface="Arial" pitchFamily="34" charset="0"/>
              <a:buChar char="•"/>
            </a:pPr>
            <a:r>
              <a:rPr lang="es-EC" sz="1500" dirty="0"/>
              <a:t>Para mantener segura la información que se transmite, utiliza un cifrado de 128 </a:t>
            </a:r>
            <a:r>
              <a:rPr lang="es-EC" sz="1500" dirty="0" err="1"/>
              <a:t>Kbits</a:t>
            </a:r>
            <a:r>
              <a:rPr lang="es-EC" sz="1500" dirty="0"/>
              <a:t> y la técnica de modulación FHSS (</a:t>
            </a:r>
            <a:r>
              <a:rPr lang="es-EC" sz="1500" dirty="0" err="1"/>
              <a:t>Frecuency</a:t>
            </a:r>
            <a:r>
              <a:rPr lang="es-EC" sz="1500" dirty="0"/>
              <a:t> </a:t>
            </a:r>
            <a:r>
              <a:rPr lang="es-EC" sz="1500" dirty="0" err="1"/>
              <a:t>Hopping</a:t>
            </a:r>
            <a:r>
              <a:rPr lang="es-EC" sz="1500" dirty="0"/>
              <a:t> Spread </a:t>
            </a:r>
            <a:r>
              <a:rPr lang="es-EC" sz="1500" dirty="0" err="1"/>
              <a:t>Spectrum</a:t>
            </a:r>
            <a:r>
              <a:rPr lang="es-EC" sz="1500" dirty="0"/>
              <a:t>).</a:t>
            </a:r>
          </a:p>
          <a:p>
            <a:pPr marL="285750" lvl="0" indent="-285750" algn="just">
              <a:buFont typeface="Arial" pitchFamily="34" charset="0"/>
              <a:buChar char="•"/>
            </a:pPr>
            <a:r>
              <a:rPr lang="es-EC" sz="1500" dirty="0" smtClean="0"/>
              <a:t>Versión </a:t>
            </a:r>
            <a:r>
              <a:rPr lang="es-EC" sz="1500" dirty="0"/>
              <a:t>de </a:t>
            </a:r>
            <a:r>
              <a:rPr lang="es-EC" sz="1500" dirty="0" err="1"/>
              <a:t>bluetooth</a:t>
            </a:r>
            <a:r>
              <a:rPr lang="es-EC" sz="1500" dirty="0"/>
              <a:t> 2.0. </a:t>
            </a:r>
            <a:r>
              <a:rPr lang="es-EC" sz="1500" dirty="0" smtClean="0"/>
              <a:t>Esta </a:t>
            </a:r>
            <a:r>
              <a:rPr lang="es-EC" sz="1500" dirty="0"/>
              <a:t>versión permite una tasa de transferencia es hasta 3 Mbps.</a:t>
            </a:r>
          </a:p>
        </p:txBody>
      </p:sp>
      <p:sp>
        <p:nvSpPr>
          <p:cNvPr id="3" name="2 CuadroTexto"/>
          <p:cNvSpPr txBox="1"/>
          <p:nvPr/>
        </p:nvSpPr>
        <p:spPr>
          <a:xfrm>
            <a:off x="566295" y="386221"/>
            <a:ext cx="3987182" cy="369332"/>
          </a:xfrm>
          <a:prstGeom prst="rect">
            <a:avLst/>
          </a:prstGeom>
          <a:noFill/>
        </p:spPr>
        <p:txBody>
          <a:bodyPr wrap="none" rtlCol="0">
            <a:spAutoFit/>
          </a:bodyPr>
          <a:lstStyle/>
          <a:p>
            <a:r>
              <a:rPr lang="es-EC" b="1" dirty="0" smtClean="0"/>
              <a:t>Características de Adaptador Bluetooth</a:t>
            </a:r>
            <a:endParaRPr lang="es-EC" b="1" dirty="0"/>
          </a:p>
        </p:txBody>
      </p:sp>
      <p:sp>
        <p:nvSpPr>
          <p:cNvPr id="4" name="3 Rectángulo"/>
          <p:cNvSpPr/>
          <p:nvPr/>
        </p:nvSpPr>
        <p:spPr>
          <a:xfrm>
            <a:off x="899592" y="4357553"/>
            <a:ext cx="4572000" cy="1015663"/>
          </a:xfrm>
          <a:prstGeom prst="rect">
            <a:avLst/>
          </a:prstGeom>
        </p:spPr>
        <p:txBody>
          <a:bodyPr>
            <a:spAutoFit/>
          </a:bodyPr>
          <a:lstStyle/>
          <a:p>
            <a:pPr marL="285750" lvl="0" indent="-285750">
              <a:buFont typeface="Arial" pitchFamily="34" charset="0"/>
              <a:buChar char="•"/>
            </a:pPr>
            <a:r>
              <a:rPr lang="es-EC" sz="1500" dirty="0" err="1"/>
              <a:t>Gnome-bluetooth</a:t>
            </a:r>
            <a:endParaRPr lang="es-EC" sz="1500" dirty="0"/>
          </a:p>
          <a:p>
            <a:pPr marL="285750" lvl="0" indent="-285750">
              <a:buFont typeface="Arial" pitchFamily="34" charset="0"/>
              <a:buChar char="•"/>
            </a:pPr>
            <a:r>
              <a:rPr lang="es-EC" sz="1500" dirty="0" err="1"/>
              <a:t>Bluez-utils</a:t>
            </a:r>
            <a:endParaRPr lang="es-EC" sz="1500" dirty="0"/>
          </a:p>
          <a:p>
            <a:pPr marL="285750" lvl="0" indent="-285750">
              <a:buFont typeface="Arial" pitchFamily="34" charset="0"/>
              <a:buChar char="•"/>
            </a:pPr>
            <a:r>
              <a:rPr lang="es-EC" sz="1500" dirty="0" err="1"/>
              <a:t>Bluez</a:t>
            </a:r>
            <a:r>
              <a:rPr lang="es-EC" sz="1500" dirty="0"/>
              <a:t>-pin</a:t>
            </a:r>
          </a:p>
          <a:p>
            <a:pPr marL="285750" lvl="0" indent="-285750">
              <a:buFont typeface="Arial" pitchFamily="34" charset="0"/>
              <a:buChar char="•"/>
            </a:pPr>
            <a:r>
              <a:rPr lang="es-EC" sz="1500" dirty="0" err="1"/>
              <a:t>Bluez-passkey-gnome</a:t>
            </a:r>
            <a:endParaRPr lang="es-EC" sz="1500" dirty="0"/>
          </a:p>
        </p:txBody>
      </p:sp>
      <p:sp>
        <p:nvSpPr>
          <p:cNvPr id="5" name="4 CuadroTexto"/>
          <p:cNvSpPr txBox="1"/>
          <p:nvPr/>
        </p:nvSpPr>
        <p:spPr>
          <a:xfrm>
            <a:off x="781084" y="2699628"/>
            <a:ext cx="1971052" cy="369332"/>
          </a:xfrm>
          <a:prstGeom prst="rect">
            <a:avLst/>
          </a:prstGeom>
          <a:noFill/>
        </p:spPr>
        <p:txBody>
          <a:bodyPr wrap="none" rtlCol="0">
            <a:spAutoFit/>
          </a:bodyPr>
          <a:lstStyle/>
          <a:p>
            <a:r>
              <a:rPr lang="es-EC" b="1" dirty="0" smtClean="0"/>
              <a:t>Controlador  </a:t>
            </a:r>
            <a:r>
              <a:rPr lang="es-EC" b="1" dirty="0" err="1" smtClean="0"/>
              <a:t>Bluez</a:t>
            </a:r>
            <a:endParaRPr lang="es-EC" b="1" dirty="0"/>
          </a:p>
        </p:txBody>
      </p:sp>
      <p:sp>
        <p:nvSpPr>
          <p:cNvPr id="6" name="5 Rectángulo"/>
          <p:cNvSpPr/>
          <p:nvPr/>
        </p:nvSpPr>
        <p:spPr>
          <a:xfrm>
            <a:off x="986230" y="3068960"/>
            <a:ext cx="7182544" cy="1246495"/>
          </a:xfrm>
          <a:prstGeom prst="rect">
            <a:avLst/>
          </a:prstGeom>
        </p:spPr>
        <p:txBody>
          <a:bodyPr wrap="square">
            <a:spAutoFit/>
          </a:bodyPr>
          <a:lstStyle/>
          <a:p>
            <a:pPr algn="just"/>
            <a:r>
              <a:rPr lang="es-EC" sz="1500" dirty="0"/>
              <a:t>Este es un driver desarrollado para las conexiones Bluetooth en los sistemas Linux. De hecho, es el </a:t>
            </a:r>
            <a:r>
              <a:rPr lang="es-EC" sz="1500" dirty="0" err="1"/>
              <a:t>stack</a:t>
            </a:r>
            <a:r>
              <a:rPr lang="es-EC" sz="1500" dirty="0"/>
              <a:t> de protocolos Bluetooth oficial de Linux. Está desarrollado para poder ser utilizado con múltiples adaptadores Bluetooth. Actualmente, funciona casi que con cualquier adaptador </a:t>
            </a:r>
            <a:r>
              <a:rPr lang="es-EC" sz="1500" dirty="0" err="1"/>
              <a:t>bluetooth</a:t>
            </a:r>
            <a:r>
              <a:rPr lang="es-EC" sz="1500" dirty="0" smtClean="0"/>
              <a:t>. Para la instalación del mismo se usan los siguientes paquetes</a:t>
            </a:r>
            <a:endParaRPr lang="es-EC" sz="1500" dirty="0"/>
          </a:p>
        </p:txBody>
      </p:sp>
    </p:spTree>
    <p:extLst>
      <p:ext uri="{BB962C8B-B14F-4D97-AF65-F5344CB8AC3E}">
        <p14:creationId xmlns:p14="http://schemas.microsoft.com/office/powerpoint/2010/main" val="287233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28202" y="332656"/>
            <a:ext cx="3102452" cy="369332"/>
          </a:xfrm>
          <a:prstGeom prst="rect">
            <a:avLst/>
          </a:prstGeom>
          <a:noFill/>
        </p:spPr>
        <p:txBody>
          <a:bodyPr wrap="none" rtlCol="0">
            <a:spAutoFit/>
          </a:bodyPr>
          <a:lstStyle/>
          <a:p>
            <a:r>
              <a:rPr lang="es-EC" b="1" dirty="0" smtClean="0"/>
              <a:t>BASE DE DATOS DEL SISTEMA</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713833" y="2204864"/>
            <a:ext cx="4289718" cy="1800200"/>
          </a:xfrm>
          <a:prstGeom prst="rect">
            <a:avLst/>
          </a:prstGeom>
          <a:noFill/>
          <a:ln>
            <a:noFill/>
          </a:ln>
        </p:spPr>
      </p:pic>
      <p:sp>
        <p:nvSpPr>
          <p:cNvPr id="4" name="3 CuadroTexto"/>
          <p:cNvSpPr txBox="1"/>
          <p:nvPr/>
        </p:nvSpPr>
        <p:spPr>
          <a:xfrm>
            <a:off x="683567" y="940078"/>
            <a:ext cx="5321457" cy="369332"/>
          </a:xfrm>
          <a:prstGeom prst="rect">
            <a:avLst/>
          </a:prstGeom>
          <a:noFill/>
        </p:spPr>
        <p:txBody>
          <a:bodyPr wrap="none" rtlCol="0">
            <a:spAutoFit/>
          </a:bodyPr>
          <a:lstStyle/>
          <a:p>
            <a:r>
              <a:rPr lang="es-EC" dirty="0" smtClean="0"/>
              <a:t>Se creo la base datos TEST dado el siguiente modelo</a:t>
            </a:r>
            <a:endParaRPr lang="es-EC" dirty="0"/>
          </a:p>
        </p:txBody>
      </p:sp>
      <p:sp>
        <p:nvSpPr>
          <p:cNvPr id="6" name="5 Rectángulo"/>
          <p:cNvSpPr/>
          <p:nvPr/>
        </p:nvSpPr>
        <p:spPr>
          <a:xfrm>
            <a:off x="6156176" y="2073912"/>
            <a:ext cx="2286000" cy="2062103"/>
          </a:xfrm>
          <a:prstGeom prst="rect">
            <a:avLst/>
          </a:prstGeom>
        </p:spPr>
        <p:txBody>
          <a:bodyPr wrap="square">
            <a:spAutoFit/>
          </a:bodyPr>
          <a:lstStyle/>
          <a:p>
            <a:r>
              <a:rPr lang="es-ES" sz="1600" b="1" dirty="0" err="1"/>
              <a:t>mysql</a:t>
            </a:r>
            <a:r>
              <a:rPr lang="es-ES" sz="1600" b="1" dirty="0"/>
              <a:t>&gt; show </a:t>
            </a:r>
            <a:r>
              <a:rPr lang="es-ES" sz="1600" b="1" dirty="0" err="1"/>
              <a:t>tables</a:t>
            </a:r>
            <a:r>
              <a:rPr lang="es-ES" sz="1600" b="1" dirty="0"/>
              <a:t>;</a:t>
            </a:r>
            <a:endParaRPr lang="es-EC" sz="1600" dirty="0"/>
          </a:p>
          <a:p>
            <a:r>
              <a:rPr lang="es-ES" sz="1600" b="1" dirty="0" smtClean="0"/>
              <a:t>+--------------------------+</a:t>
            </a:r>
            <a:endParaRPr lang="es-EC" sz="1600" dirty="0"/>
          </a:p>
          <a:p>
            <a:r>
              <a:rPr lang="es-ES" sz="1600" b="1" dirty="0"/>
              <a:t>| </a:t>
            </a:r>
            <a:r>
              <a:rPr lang="es-ES" sz="1600" b="1" dirty="0" err="1"/>
              <a:t>Tables_in_test</a:t>
            </a:r>
            <a:r>
              <a:rPr lang="es-ES" sz="1600" b="1" dirty="0"/>
              <a:t> |</a:t>
            </a:r>
            <a:endParaRPr lang="es-EC" sz="1600" dirty="0"/>
          </a:p>
          <a:p>
            <a:r>
              <a:rPr lang="es-EC" sz="1600" b="1" dirty="0" smtClean="0"/>
              <a:t>+--------------------------+</a:t>
            </a:r>
            <a:endParaRPr lang="es-EC" sz="1600" dirty="0"/>
          </a:p>
          <a:p>
            <a:r>
              <a:rPr lang="es-EC" sz="1600" b="1" dirty="0"/>
              <a:t>| cliente        </a:t>
            </a:r>
            <a:r>
              <a:rPr lang="es-EC" sz="1600" b="1" dirty="0" smtClean="0"/>
              <a:t>      |</a:t>
            </a:r>
            <a:endParaRPr lang="es-EC" sz="1600" dirty="0"/>
          </a:p>
          <a:p>
            <a:r>
              <a:rPr lang="es-EC" sz="1600" b="1" dirty="0"/>
              <a:t>| compra         </a:t>
            </a:r>
            <a:r>
              <a:rPr lang="es-EC" sz="1600" b="1" dirty="0" smtClean="0"/>
              <a:t>    |</a:t>
            </a:r>
            <a:endParaRPr lang="es-EC" sz="1600" dirty="0"/>
          </a:p>
          <a:p>
            <a:r>
              <a:rPr lang="es-EC" sz="1600" b="1" dirty="0"/>
              <a:t>| mensaje        </a:t>
            </a:r>
            <a:r>
              <a:rPr lang="es-EC" sz="1600" b="1" dirty="0" smtClean="0"/>
              <a:t>   |</a:t>
            </a:r>
            <a:endParaRPr lang="es-EC" sz="1600" dirty="0"/>
          </a:p>
          <a:p>
            <a:r>
              <a:rPr lang="es-EC" sz="1600" b="1" dirty="0" smtClean="0"/>
              <a:t>+--------------------------+</a:t>
            </a:r>
            <a:endParaRPr lang="es-EC" sz="1600" dirty="0"/>
          </a:p>
        </p:txBody>
      </p:sp>
    </p:spTree>
    <p:extLst>
      <p:ext uri="{BB962C8B-B14F-4D97-AF65-F5344CB8AC3E}">
        <p14:creationId xmlns:p14="http://schemas.microsoft.com/office/powerpoint/2010/main" val="89727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60648"/>
            <a:ext cx="8136904" cy="1815882"/>
          </a:xfrm>
          <a:prstGeom prst="rect">
            <a:avLst/>
          </a:prstGeom>
        </p:spPr>
        <p:txBody>
          <a:bodyPr wrap="square">
            <a:spAutoFit/>
          </a:bodyPr>
          <a:lstStyle/>
          <a:p>
            <a:r>
              <a:rPr lang="es-EC" sz="1400" b="1" dirty="0" err="1"/>
              <a:t>mysql</a:t>
            </a:r>
            <a:r>
              <a:rPr lang="es-EC" sz="1400" b="1" dirty="0"/>
              <a:t>&gt; describe cliente</a:t>
            </a:r>
            <a:endParaRPr lang="es-EC" sz="1400" dirty="0"/>
          </a:p>
          <a:p>
            <a:r>
              <a:rPr lang="es-EC" sz="1400" b="1" dirty="0"/>
              <a:t>    -&gt; ;</a:t>
            </a:r>
            <a:endParaRPr lang="es-EC" sz="1400" dirty="0"/>
          </a:p>
          <a:p>
            <a:r>
              <a:rPr lang="es-EC" sz="1400" b="1" dirty="0" smtClean="0"/>
              <a:t>+--------------+-------------------+---------+--------+--------------+----------+</a:t>
            </a:r>
            <a:endParaRPr lang="es-EC" sz="1400" dirty="0"/>
          </a:p>
          <a:p>
            <a:r>
              <a:rPr lang="es-EC" sz="1400" b="1" dirty="0"/>
              <a:t>| Field  </a:t>
            </a:r>
            <a:r>
              <a:rPr lang="es-EC" sz="1400" b="1" dirty="0" smtClean="0"/>
              <a:t>    | </a:t>
            </a:r>
            <a:r>
              <a:rPr lang="es-EC" sz="1400" b="1" dirty="0" err="1"/>
              <a:t>Type</a:t>
            </a:r>
            <a:r>
              <a:rPr lang="es-EC" sz="1400" b="1" dirty="0"/>
              <a:t>       </a:t>
            </a:r>
            <a:r>
              <a:rPr lang="es-EC" sz="1400" b="1" dirty="0" smtClean="0"/>
              <a:t>    | </a:t>
            </a:r>
            <a:r>
              <a:rPr lang="es-EC" sz="1400" b="1" dirty="0" err="1"/>
              <a:t>Null</a:t>
            </a:r>
            <a:r>
              <a:rPr lang="es-EC" sz="1400" b="1" dirty="0"/>
              <a:t> | Key | Default | Extra |</a:t>
            </a:r>
            <a:endParaRPr lang="es-EC" sz="1400" dirty="0"/>
          </a:p>
          <a:p>
            <a:r>
              <a:rPr lang="es-EC" sz="1400" b="1" dirty="0" smtClean="0"/>
              <a:t>+--------------+--------------------+--------+--------+--------------+----------+</a:t>
            </a:r>
            <a:endParaRPr lang="es-EC" sz="1400" dirty="0"/>
          </a:p>
          <a:p>
            <a:r>
              <a:rPr lang="es-EC" sz="1400" b="1" dirty="0"/>
              <a:t>| numero | </a:t>
            </a:r>
            <a:r>
              <a:rPr lang="es-EC" sz="1400" b="1" dirty="0" err="1"/>
              <a:t>varchar</a:t>
            </a:r>
            <a:r>
              <a:rPr lang="es-EC" sz="1400" b="1" dirty="0"/>
              <a:t>(9) | NO   | PRI | NULL    </a:t>
            </a:r>
            <a:r>
              <a:rPr lang="es-EC" sz="1400" b="1" dirty="0" smtClean="0"/>
              <a:t> |           </a:t>
            </a:r>
            <a:r>
              <a:rPr lang="es-EC" sz="1400" b="1" dirty="0"/>
              <a:t>|</a:t>
            </a:r>
            <a:endParaRPr lang="es-EC" sz="1400" dirty="0"/>
          </a:p>
          <a:p>
            <a:r>
              <a:rPr lang="en-US" sz="1400" b="1" dirty="0" smtClean="0"/>
              <a:t>+--------------+--------------------+--------+--------+--------------+----------+</a:t>
            </a:r>
            <a:endParaRPr lang="es-EC" sz="1400" dirty="0"/>
          </a:p>
          <a:p>
            <a:r>
              <a:rPr lang="en-US" sz="1400" b="1" dirty="0"/>
              <a:t>1 row in set (0.00 sec)</a:t>
            </a:r>
            <a:endParaRPr lang="es-EC" sz="1400" dirty="0"/>
          </a:p>
        </p:txBody>
      </p:sp>
      <p:sp>
        <p:nvSpPr>
          <p:cNvPr id="3" name="2 Rectángulo"/>
          <p:cNvSpPr/>
          <p:nvPr/>
        </p:nvSpPr>
        <p:spPr>
          <a:xfrm>
            <a:off x="467544" y="2202200"/>
            <a:ext cx="8352928" cy="2400657"/>
          </a:xfrm>
          <a:prstGeom prst="rect">
            <a:avLst/>
          </a:prstGeom>
        </p:spPr>
        <p:txBody>
          <a:bodyPr wrap="square">
            <a:spAutoFit/>
          </a:bodyPr>
          <a:lstStyle/>
          <a:p>
            <a:r>
              <a:rPr lang="en-US" sz="1500" b="1" dirty="0" err="1"/>
              <a:t>mysql</a:t>
            </a:r>
            <a:r>
              <a:rPr lang="en-US" sz="1500" b="1" dirty="0"/>
              <a:t>&gt; describe </a:t>
            </a:r>
            <a:r>
              <a:rPr lang="en-US" sz="1500" b="1" dirty="0" err="1"/>
              <a:t>compra</a:t>
            </a:r>
            <a:r>
              <a:rPr lang="en-US" sz="1500" b="1" dirty="0"/>
              <a:t>;</a:t>
            </a:r>
            <a:endParaRPr lang="es-EC" sz="1500" dirty="0"/>
          </a:p>
          <a:p>
            <a:r>
              <a:rPr lang="en-US" sz="1500" b="1" dirty="0" smtClean="0"/>
              <a:t>+------------------+---------------------+---------+---------+----------------------------------------+------------------------------+</a:t>
            </a:r>
            <a:endParaRPr lang="es-EC" sz="1500" dirty="0"/>
          </a:p>
          <a:p>
            <a:r>
              <a:rPr lang="en-US" sz="1500" b="1" dirty="0"/>
              <a:t>| Field     </a:t>
            </a:r>
            <a:r>
              <a:rPr lang="en-US" sz="1500" b="1" dirty="0" smtClean="0"/>
              <a:t>     | </a:t>
            </a:r>
            <a:r>
              <a:rPr lang="en-US" sz="1500" b="1" dirty="0"/>
              <a:t>Type        </a:t>
            </a:r>
            <a:r>
              <a:rPr lang="en-US" sz="1500" b="1" dirty="0" smtClean="0"/>
              <a:t>     | </a:t>
            </a:r>
            <a:r>
              <a:rPr lang="en-US" sz="1500" b="1" dirty="0"/>
              <a:t>Null | Key </a:t>
            </a:r>
            <a:r>
              <a:rPr lang="en-US" sz="1500" b="1" dirty="0" smtClean="0"/>
              <a:t>  | </a:t>
            </a:r>
            <a:r>
              <a:rPr lang="en-US" sz="1500" b="1" dirty="0"/>
              <a:t>Default           </a:t>
            </a:r>
            <a:r>
              <a:rPr lang="en-US" sz="1500" b="1" dirty="0" smtClean="0"/>
              <a:t>                | </a:t>
            </a:r>
            <a:r>
              <a:rPr lang="en-US" sz="1500" b="1" dirty="0"/>
              <a:t>Extra          </a:t>
            </a:r>
            <a:r>
              <a:rPr lang="en-US" sz="1500" b="1" dirty="0" smtClean="0"/>
              <a:t>          |</a:t>
            </a:r>
            <a:endParaRPr lang="es-EC" sz="1500" dirty="0"/>
          </a:p>
          <a:p>
            <a:r>
              <a:rPr lang="es-EC" sz="1500" b="1" dirty="0" smtClean="0"/>
              <a:t>+-------------------+--------------------+---------+----------+----------------------------------------+-----------------------------+</a:t>
            </a:r>
            <a:endParaRPr lang="es-EC" sz="1500" dirty="0"/>
          </a:p>
          <a:p>
            <a:r>
              <a:rPr lang="es-EC" sz="1500" b="1" dirty="0"/>
              <a:t>| </a:t>
            </a:r>
            <a:r>
              <a:rPr lang="es-EC" sz="1500" b="1" dirty="0" err="1"/>
              <a:t>id_compra</a:t>
            </a:r>
            <a:r>
              <a:rPr lang="es-EC" sz="1500" b="1" dirty="0"/>
              <a:t> | </a:t>
            </a:r>
            <a:r>
              <a:rPr lang="es-EC" sz="1500" b="1" dirty="0" err="1"/>
              <a:t>int</a:t>
            </a:r>
            <a:r>
              <a:rPr lang="es-EC" sz="1500" b="1" dirty="0"/>
              <a:t>(11)     </a:t>
            </a:r>
            <a:r>
              <a:rPr lang="es-EC" sz="1500" b="1" dirty="0" smtClean="0"/>
              <a:t>    | </a:t>
            </a:r>
            <a:r>
              <a:rPr lang="es-EC" sz="1500" b="1" dirty="0"/>
              <a:t>NO   | PRI </a:t>
            </a:r>
            <a:r>
              <a:rPr lang="es-EC" sz="1500" b="1" dirty="0" smtClean="0"/>
              <a:t>  | </a:t>
            </a:r>
            <a:r>
              <a:rPr lang="es-EC" sz="1500" b="1" dirty="0"/>
              <a:t>NULL              </a:t>
            </a:r>
            <a:r>
              <a:rPr lang="es-EC" sz="1500" b="1" dirty="0" smtClean="0"/>
              <a:t>                 | </a:t>
            </a:r>
            <a:r>
              <a:rPr lang="es-EC" sz="1500" b="1" dirty="0" err="1"/>
              <a:t>auto_increment</a:t>
            </a:r>
            <a:r>
              <a:rPr lang="es-EC" sz="1500" b="1" dirty="0"/>
              <a:t> |</a:t>
            </a:r>
            <a:endParaRPr lang="es-EC" sz="1500" dirty="0"/>
          </a:p>
          <a:p>
            <a:r>
              <a:rPr lang="es-EC" sz="1500" b="1" dirty="0"/>
              <a:t>| numero    </a:t>
            </a:r>
            <a:r>
              <a:rPr lang="es-EC" sz="1500" b="1" dirty="0" smtClean="0"/>
              <a:t>  | </a:t>
            </a:r>
            <a:r>
              <a:rPr lang="es-EC" sz="1500" b="1" dirty="0" err="1"/>
              <a:t>varchar</a:t>
            </a:r>
            <a:r>
              <a:rPr lang="es-EC" sz="1500" b="1" dirty="0"/>
              <a:t>(9)  </a:t>
            </a:r>
            <a:r>
              <a:rPr lang="es-EC" sz="1500" b="1" dirty="0" smtClean="0"/>
              <a:t> | </a:t>
            </a:r>
            <a:r>
              <a:rPr lang="es-EC" sz="1500" b="1" dirty="0"/>
              <a:t>NO   | MUL | NULL              </a:t>
            </a:r>
            <a:r>
              <a:rPr lang="es-EC" sz="1500" b="1" dirty="0" smtClean="0"/>
              <a:t>                 |                             |</a:t>
            </a:r>
            <a:endParaRPr lang="es-EC" sz="1500" dirty="0"/>
          </a:p>
          <a:p>
            <a:r>
              <a:rPr lang="es-EC" sz="1500" b="1" dirty="0"/>
              <a:t>| clave     </a:t>
            </a:r>
            <a:r>
              <a:rPr lang="es-EC" sz="1500" b="1" dirty="0" smtClean="0"/>
              <a:t>     | </a:t>
            </a:r>
            <a:r>
              <a:rPr lang="es-EC" sz="1500" b="1" dirty="0" err="1"/>
              <a:t>varchar</a:t>
            </a:r>
            <a:r>
              <a:rPr lang="es-EC" sz="1500" b="1" dirty="0"/>
              <a:t>(11) | NO   | MUL | NULL              </a:t>
            </a:r>
            <a:r>
              <a:rPr lang="es-EC" sz="1500" b="1" dirty="0" smtClean="0"/>
              <a:t>                 |                             |</a:t>
            </a:r>
            <a:endParaRPr lang="es-EC" sz="1500" dirty="0"/>
          </a:p>
          <a:p>
            <a:r>
              <a:rPr lang="es-EC" sz="1500" b="1" dirty="0"/>
              <a:t>| fecha     </a:t>
            </a:r>
            <a:r>
              <a:rPr lang="es-EC" sz="1500" b="1" dirty="0" smtClean="0"/>
              <a:t>     | </a:t>
            </a:r>
            <a:r>
              <a:rPr lang="es-EC" sz="1500" b="1" dirty="0" err="1"/>
              <a:t>timestamp</a:t>
            </a:r>
            <a:r>
              <a:rPr lang="es-EC" sz="1500" b="1" dirty="0"/>
              <a:t>  </a:t>
            </a:r>
            <a:r>
              <a:rPr lang="es-EC" sz="1500" b="1" dirty="0" smtClean="0"/>
              <a:t>| </a:t>
            </a:r>
            <a:r>
              <a:rPr lang="es-EC" sz="1500" b="1" dirty="0"/>
              <a:t>NO   |     </a:t>
            </a:r>
            <a:r>
              <a:rPr lang="es-EC" sz="1500" b="1" dirty="0" smtClean="0"/>
              <a:t>     | </a:t>
            </a:r>
            <a:r>
              <a:rPr lang="es-EC" sz="1500" b="1" dirty="0"/>
              <a:t>CURRENT_TIMESTAMP |                </a:t>
            </a:r>
            <a:r>
              <a:rPr lang="es-EC" sz="1500" b="1" dirty="0" smtClean="0"/>
              <a:t>             |</a:t>
            </a:r>
            <a:endParaRPr lang="es-EC" sz="1500" dirty="0"/>
          </a:p>
          <a:p>
            <a:r>
              <a:rPr lang="es-EC" sz="1500" b="1" dirty="0"/>
              <a:t>| status    </a:t>
            </a:r>
            <a:r>
              <a:rPr lang="es-EC" sz="1500" b="1" dirty="0" smtClean="0"/>
              <a:t>     | </a:t>
            </a:r>
            <a:r>
              <a:rPr lang="es-EC" sz="1500" b="1" dirty="0" err="1"/>
              <a:t>varchar</a:t>
            </a:r>
            <a:r>
              <a:rPr lang="es-EC" sz="1500" b="1" dirty="0"/>
              <a:t>(9)  </a:t>
            </a:r>
            <a:r>
              <a:rPr lang="es-EC" sz="1500" b="1" dirty="0" smtClean="0"/>
              <a:t> | </a:t>
            </a:r>
            <a:r>
              <a:rPr lang="es-EC" sz="1500" b="1" dirty="0"/>
              <a:t>NO  </a:t>
            </a:r>
            <a:r>
              <a:rPr lang="es-EC" sz="1500" b="1" dirty="0" smtClean="0"/>
              <a:t> |          | </a:t>
            </a:r>
            <a:r>
              <a:rPr lang="es-EC" sz="1500" b="1" dirty="0"/>
              <a:t>NULL              </a:t>
            </a:r>
            <a:r>
              <a:rPr lang="es-EC" sz="1500" b="1" dirty="0" smtClean="0"/>
              <a:t>                |                             |</a:t>
            </a:r>
            <a:endParaRPr lang="es-EC" sz="1500" dirty="0"/>
          </a:p>
          <a:p>
            <a:r>
              <a:rPr lang="en-US" sz="1500" b="1" dirty="0" smtClean="0"/>
              <a:t>+-------------------+---------------------+---------+----------+----------------------------------------+-----------------------------+</a:t>
            </a:r>
            <a:endParaRPr lang="es-EC" sz="1500" dirty="0"/>
          </a:p>
        </p:txBody>
      </p:sp>
      <p:sp>
        <p:nvSpPr>
          <p:cNvPr id="4" name="3 Rectángulo"/>
          <p:cNvSpPr/>
          <p:nvPr/>
        </p:nvSpPr>
        <p:spPr>
          <a:xfrm>
            <a:off x="611560" y="4792247"/>
            <a:ext cx="8352928" cy="1708160"/>
          </a:xfrm>
          <a:prstGeom prst="rect">
            <a:avLst/>
          </a:prstGeom>
        </p:spPr>
        <p:txBody>
          <a:bodyPr wrap="square">
            <a:spAutoFit/>
          </a:bodyPr>
          <a:lstStyle/>
          <a:p>
            <a:r>
              <a:rPr lang="en-US" sz="1500" b="1" dirty="0" err="1"/>
              <a:t>mysql</a:t>
            </a:r>
            <a:r>
              <a:rPr lang="en-US" sz="1500" b="1" dirty="0"/>
              <a:t>&gt; describe </a:t>
            </a:r>
            <a:r>
              <a:rPr lang="en-US" sz="1500" b="1" dirty="0" err="1"/>
              <a:t>mensaje</a:t>
            </a:r>
            <a:r>
              <a:rPr lang="en-US" sz="1500" b="1" dirty="0"/>
              <a:t>;</a:t>
            </a:r>
            <a:endParaRPr lang="es-EC" sz="1500" dirty="0"/>
          </a:p>
          <a:p>
            <a:r>
              <a:rPr lang="en-US" sz="1500" b="1" dirty="0" smtClean="0"/>
              <a:t>+------------+-----------------------+---------+--------+--------------+----------+</a:t>
            </a:r>
            <a:endParaRPr lang="es-EC" sz="1500" dirty="0"/>
          </a:p>
          <a:p>
            <a:r>
              <a:rPr lang="en-US" sz="1500" b="1" dirty="0"/>
              <a:t>| Field  </a:t>
            </a:r>
            <a:r>
              <a:rPr lang="en-US" sz="1500" b="1" dirty="0" smtClean="0"/>
              <a:t>  | </a:t>
            </a:r>
            <a:r>
              <a:rPr lang="en-US" sz="1500" b="1" dirty="0"/>
              <a:t>Type         </a:t>
            </a:r>
            <a:r>
              <a:rPr lang="en-US" sz="1500" b="1" dirty="0" smtClean="0"/>
              <a:t>      | </a:t>
            </a:r>
            <a:r>
              <a:rPr lang="en-US" sz="1500" b="1" dirty="0"/>
              <a:t>Null | Key | Default | Extra |</a:t>
            </a:r>
            <a:endParaRPr lang="es-EC" sz="1500" dirty="0"/>
          </a:p>
          <a:p>
            <a:r>
              <a:rPr lang="es-EC" sz="1500" b="1" dirty="0" smtClean="0"/>
              <a:t>+------------+------------------------+--------+--------+--------------+----------+</a:t>
            </a:r>
            <a:endParaRPr lang="es-EC" sz="1500" dirty="0"/>
          </a:p>
          <a:p>
            <a:r>
              <a:rPr lang="es-EC" sz="1500" b="1" dirty="0"/>
              <a:t>| clave  </a:t>
            </a:r>
            <a:r>
              <a:rPr lang="es-EC" sz="1500" b="1" dirty="0" smtClean="0"/>
              <a:t>  | </a:t>
            </a:r>
            <a:r>
              <a:rPr lang="es-EC" sz="1500" b="1" dirty="0" err="1" smtClean="0"/>
              <a:t>varchar</a:t>
            </a:r>
            <a:r>
              <a:rPr lang="es-EC" sz="1500" b="1" dirty="0" smtClean="0"/>
              <a:t>(11)   | </a:t>
            </a:r>
            <a:r>
              <a:rPr lang="es-EC" sz="1500" b="1" dirty="0"/>
              <a:t>NO   | PRI | NULL    |       </a:t>
            </a:r>
            <a:r>
              <a:rPr lang="es-EC" sz="1500" b="1" dirty="0" smtClean="0"/>
              <a:t>   |</a:t>
            </a:r>
            <a:endParaRPr lang="es-EC" sz="1500" dirty="0"/>
          </a:p>
          <a:p>
            <a:r>
              <a:rPr lang="en-US" sz="1500" b="1" dirty="0"/>
              <a:t>| </a:t>
            </a:r>
            <a:r>
              <a:rPr lang="en-US" sz="1500" b="1" dirty="0" err="1"/>
              <a:t>smstxt</a:t>
            </a:r>
            <a:r>
              <a:rPr lang="en-US" sz="1500" b="1" dirty="0"/>
              <a:t> | </a:t>
            </a:r>
            <a:r>
              <a:rPr lang="en-US" sz="1500" b="1" dirty="0" err="1"/>
              <a:t>varchar</a:t>
            </a:r>
            <a:r>
              <a:rPr lang="en-US" sz="1500" b="1" dirty="0"/>
              <a:t>(160) | NO   </a:t>
            </a:r>
            <a:r>
              <a:rPr lang="en-US" sz="1500" b="1" dirty="0" smtClean="0"/>
              <a:t>|         | </a:t>
            </a:r>
            <a:r>
              <a:rPr lang="en-US" sz="1500" b="1" dirty="0"/>
              <a:t>NULL   </a:t>
            </a:r>
            <a:r>
              <a:rPr lang="en-US" sz="1500" b="1" dirty="0" smtClean="0"/>
              <a:t>|          |</a:t>
            </a:r>
            <a:endParaRPr lang="es-EC" sz="1500" dirty="0"/>
          </a:p>
          <a:p>
            <a:r>
              <a:rPr lang="en-US" sz="1500" b="1" dirty="0" smtClean="0"/>
              <a:t>+-------------+--------------+-------+--------+---------+-------------+----------+</a:t>
            </a:r>
            <a:endParaRPr lang="es-EC" sz="1500" dirty="0"/>
          </a:p>
        </p:txBody>
      </p:sp>
    </p:spTree>
    <p:extLst>
      <p:ext uri="{BB962C8B-B14F-4D97-AF65-F5344CB8AC3E}">
        <p14:creationId xmlns:p14="http://schemas.microsoft.com/office/powerpoint/2010/main" val="1781091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316969"/>
            <a:ext cx="7488832" cy="5632311"/>
          </a:xfrm>
          <a:prstGeom prst="rect">
            <a:avLst/>
          </a:prstGeom>
          <a:noFill/>
        </p:spPr>
        <p:txBody>
          <a:bodyPr wrap="square" rtlCol="0">
            <a:spAutoFit/>
          </a:bodyPr>
          <a:lstStyle/>
          <a:p>
            <a:r>
              <a:rPr lang="es-EC" dirty="0" smtClean="0"/>
              <a:t>Objetivos:</a:t>
            </a:r>
          </a:p>
          <a:p>
            <a:endParaRPr lang="es-EC" dirty="0" smtClean="0"/>
          </a:p>
          <a:p>
            <a:pPr marL="285750" indent="-285750">
              <a:buFont typeface="Arial" pitchFamily="34" charset="0"/>
              <a:buChar char="•"/>
            </a:pPr>
            <a:r>
              <a:rPr lang="es-EC" b="1" dirty="0" smtClean="0"/>
              <a:t>Implementar un sistema de envío de mensajes de texto utilizando el software </a:t>
            </a:r>
            <a:r>
              <a:rPr lang="es-EC" b="1" dirty="0" err="1" smtClean="0"/>
              <a:t>Asterisk</a:t>
            </a:r>
            <a:r>
              <a:rPr lang="es-EC" b="1" dirty="0" smtClean="0"/>
              <a:t> y su módulo Chan </a:t>
            </a:r>
            <a:r>
              <a:rPr lang="es-EC" b="1" dirty="0" err="1" smtClean="0"/>
              <a:t>mobile</a:t>
            </a:r>
            <a:r>
              <a:rPr lang="es-EC" b="1" dirty="0" smtClean="0"/>
              <a:t>.</a:t>
            </a:r>
          </a:p>
          <a:p>
            <a:endParaRPr lang="es-EC" b="1" dirty="0" smtClean="0"/>
          </a:p>
          <a:p>
            <a:pPr marL="285750" indent="-285750">
              <a:buFont typeface="Arial" pitchFamily="34" charset="0"/>
              <a:buChar char="•"/>
            </a:pPr>
            <a:r>
              <a:rPr lang="es-EC" dirty="0" smtClean="0"/>
              <a:t>Diseñar un sistema eficiente  con la capacidad de enviar mensajes de texto a cualquier teléfono celular conectado a la GSM</a:t>
            </a:r>
          </a:p>
          <a:p>
            <a:pPr marL="285750" indent="-285750">
              <a:buFont typeface="Arial" pitchFamily="34" charset="0"/>
              <a:buChar char="•"/>
            </a:pPr>
            <a:endParaRPr lang="es-EC" dirty="0" smtClean="0"/>
          </a:p>
          <a:p>
            <a:pPr marL="285750" indent="-285750">
              <a:buFont typeface="Arial" pitchFamily="34" charset="0"/>
              <a:buChar char="•"/>
            </a:pPr>
            <a:r>
              <a:rPr lang="es-EC" dirty="0" smtClean="0"/>
              <a:t>Utilizar un teléfono celular como puerta de enlace de </a:t>
            </a:r>
            <a:r>
              <a:rPr lang="es-EC" dirty="0" err="1" smtClean="0"/>
              <a:t>Asterisk</a:t>
            </a:r>
            <a:r>
              <a:rPr lang="es-EC" dirty="0" smtClean="0"/>
              <a:t> hacia la red GSM</a:t>
            </a:r>
          </a:p>
          <a:p>
            <a:pPr marL="285750" indent="-285750">
              <a:buFont typeface="Arial" pitchFamily="34" charset="0"/>
              <a:buChar char="•"/>
            </a:pPr>
            <a:endParaRPr lang="es-EC" dirty="0" smtClean="0"/>
          </a:p>
          <a:p>
            <a:pPr marL="285750" indent="-285750">
              <a:buFont typeface="Arial" pitchFamily="34" charset="0"/>
              <a:buChar char="•"/>
            </a:pPr>
            <a:r>
              <a:rPr lang="es-EC" dirty="0" smtClean="0"/>
              <a:t>Utilizar una base de datos para llevar un registro y control del sistema</a:t>
            </a:r>
          </a:p>
          <a:p>
            <a:pPr marL="285750" indent="-285750">
              <a:buFont typeface="Arial" pitchFamily="34" charset="0"/>
              <a:buChar char="•"/>
            </a:pPr>
            <a:endParaRPr lang="es-EC" dirty="0"/>
          </a:p>
          <a:p>
            <a:pPr marL="285750" indent="-285750">
              <a:buFont typeface="Arial" pitchFamily="34" charset="0"/>
              <a:buChar char="•"/>
            </a:pPr>
            <a:r>
              <a:rPr lang="es-EC" dirty="0" smtClean="0"/>
              <a:t>Desarrollar una aplicación que me permita administrar el sistema con la capacidad de realizar actualizaciones y consultas en la base de datos</a:t>
            </a:r>
          </a:p>
          <a:p>
            <a:pPr marL="285750" indent="-285750">
              <a:buFont typeface="Arial" pitchFamily="34" charset="0"/>
              <a:buChar char="•"/>
            </a:pPr>
            <a:endParaRPr lang="es-EC" dirty="0"/>
          </a:p>
          <a:p>
            <a:pPr marL="285750" indent="-285750">
              <a:buFont typeface="Arial" pitchFamily="34" charset="0"/>
              <a:buChar char="•"/>
            </a:pPr>
            <a:r>
              <a:rPr lang="es-EC" dirty="0" smtClean="0"/>
              <a:t>Aprender a instalar y administrar un sistema </a:t>
            </a:r>
            <a:r>
              <a:rPr lang="es-EC" dirty="0" err="1" smtClean="0"/>
              <a:t>Asterisk</a:t>
            </a:r>
            <a:endParaRPr lang="es-EC" dirty="0" smtClean="0"/>
          </a:p>
          <a:p>
            <a:pPr marL="285750" indent="-285750">
              <a:buFont typeface="Arial" pitchFamily="34" charset="0"/>
              <a:buChar char="•"/>
            </a:pPr>
            <a:endParaRPr lang="es-EC" dirty="0" smtClean="0"/>
          </a:p>
          <a:p>
            <a:pPr marL="285750" indent="-285750">
              <a:buFont typeface="Arial" pitchFamily="34" charset="0"/>
              <a:buChar char="•"/>
            </a:pPr>
            <a:endParaRPr lang="es-EC" dirty="0" smtClean="0"/>
          </a:p>
          <a:p>
            <a:pPr marL="285750" indent="-285750">
              <a:buFont typeface="Arial" pitchFamily="34" charset="0"/>
              <a:buChar char="•"/>
            </a:pPr>
            <a:endParaRPr lang="es-EC" dirty="0"/>
          </a:p>
        </p:txBody>
      </p:sp>
    </p:spTree>
    <p:extLst>
      <p:ext uri="{BB962C8B-B14F-4D97-AF65-F5344CB8AC3E}">
        <p14:creationId xmlns:p14="http://schemas.microsoft.com/office/powerpoint/2010/main" val="1575283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620688"/>
            <a:ext cx="3549946" cy="646331"/>
          </a:xfrm>
          <a:prstGeom prst="rect">
            <a:avLst/>
          </a:prstGeom>
          <a:noFill/>
        </p:spPr>
        <p:txBody>
          <a:bodyPr wrap="none" rtlCol="0">
            <a:spAutoFit/>
          </a:bodyPr>
          <a:lstStyle/>
          <a:p>
            <a:r>
              <a:rPr lang="es-EC" b="1" dirty="0" smtClean="0"/>
              <a:t>Configuración de tarea Automática</a:t>
            </a:r>
          </a:p>
          <a:p>
            <a:r>
              <a:rPr lang="es-EC" b="1" dirty="0" smtClean="0"/>
              <a:t>CRONTAB</a:t>
            </a:r>
            <a:endParaRPr lang="es-EC" b="1" dirty="0"/>
          </a:p>
        </p:txBody>
      </p:sp>
      <p:sp>
        <p:nvSpPr>
          <p:cNvPr id="3" name="2 CuadroTexto"/>
          <p:cNvSpPr txBox="1"/>
          <p:nvPr/>
        </p:nvSpPr>
        <p:spPr>
          <a:xfrm>
            <a:off x="539552" y="1476794"/>
            <a:ext cx="5317802" cy="323165"/>
          </a:xfrm>
          <a:prstGeom prst="rect">
            <a:avLst/>
          </a:prstGeom>
          <a:noFill/>
        </p:spPr>
        <p:txBody>
          <a:bodyPr wrap="none" rtlCol="0">
            <a:spAutoFit/>
          </a:bodyPr>
          <a:lstStyle/>
          <a:p>
            <a:r>
              <a:rPr lang="es-EC" sz="1500" dirty="0" smtClean="0"/>
              <a:t>Editar tareas sobre el archivo </a:t>
            </a:r>
            <a:r>
              <a:rPr lang="es-EC" sz="1500" dirty="0" err="1" smtClean="0"/>
              <a:t>crontab</a:t>
            </a:r>
            <a:r>
              <a:rPr lang="es-EC" sz="1500" dirty="0" smtClean="0"/>
              <a:t> con el </a:t>
            </a:r>
            <a:r>
              <a:rPr lang="es-EC" sz="1500" dirty="0" err="1" smtClean="0"/>
              <a:t>comado</a:t>
            </a:r>
            <a:r>
              <a:rPr lang="es-EC" sz="1500" dirty="0" smtClean="0"/>
              <a:t> </a:t>
            </a:r>
            <a:r>
              <a:rPr lang="es-EC" sz="1500" b="1" dirty="0" err="1" smtClean="0"/>
              <a:t>crontab</a:t>
            </a:r>
            <a:r>
              <a:rPr lang="es-EC" sz="1500" b="1" dirty="0" smtClean="0"/>
              <a:t> -e</a:t>
            </a:r>
            <a:endParaRPr lang="es-EC" sz="1500" b="1" dirty="0"/>
          </a:p>
        </p:txBody>
      </p:sp>
      <p:sp>
        <p:nvSpPr>
          <p:cNvPr id="4" name="3 CuadroTexto"/>
          <p:cNvSpPr txBox="1"/>
          <p:nvPr/>
        </p:nvSpPr>
        <p:spPr>
          <a:xfrm>
            <a:off x="539552" y="1883690"/>
            <a:ext cx="4679551" cy="323165"/>
          </a:xfrm>
          <a:prstGeom prst="rect">
            <a:avLst/>
          </a:prstGeom>
          <a:noFill/>
        </p:spPr>
        <p:txBody>
          <a:bodyPr wrap="none" rtlCol="0">
            <a:spAutoFit/>
          </a:bodyPr>
          <a:lstStyle/>
          <a:p>
            <a:r>
              <a:rPr lang="es-EC" sz="1500" dirty="0" smtClean="0"/>
              <a:t>Listar las tareas automáticas con el comando </a:t>
            </a:r>
            <a:r>
              <a:rPr lang="es-EC" sz="1500" b="1" dirty="0" err="1" smtClean="0"/>
              <a:t>crontab</a:t>
            </a:r>
            <a:r>
              <a:rPr lang="es-EC" sz="1500" b="1" dirty="0" smtClean="0"/>
              <a:t> -l</a:t>
            </a:r>
            <a:endParaRPr lang="es-EC" sz="1500" b="1" dirty="0"/>
          </a:p>
        </p:txBody>
      </p:sp>
      <p:sp>
        <p:nvSpPr>
          <p:cNvPr id="5" name="4 Rectángulo"/>
          <p:cNvSpPr/>
          <p:nvPr/>
        </p:nvSpPr>
        <p:spPr>
          <a:xfrm>
            <a:off x="3152753" y="2494186"/>
            <a:ext cx="2651688" cy="369332"/>
          </a:xfrm>
          <a:prstGeom prst="rect">
            <a:avLst/>
          </a:prstGeom>
        </p:spPr>
        <p:txBody>
          <a:bodyPr wrap="none">
            <a:spAutoFit/>
          </a:bodyPr>
          <a:lstStyle/>
          <a:p>
            <a:r>
              <a:rPr lang="es-ES" b="1" dirty="0"/>
              <a:t>M H DM M DS COMANDO</a:t>
            </a:r>
            <a:endParaRPr lang="es-EC" dirty="0"/>
          </a:p>
        </p:txBody>
      </p:sp>
      <p:sp>
        <p:nvSpPr>
          <p:cNvPr id="6" name="5 Rectángulo"/>
          <p:cNvSpPr/>
          <p:nvPr/>
        </p:nvSpPr>
        <p:spPr>
          <a:xfrm>
            <a:off x="2339752" y="4628171"/>
            <a:ext cx="4340740"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S" b="1" dirty="0"/>
              <a:t>*/5 * * * * </a:t>
            </a:r>
            <a:r>
              <a:rPr lang="es-ES" b="1" dirty="0" err="1"/>
              <a:t>asterisk</a:t>
            </a:r>
            <a:r>
              <a:rPr lang="es-ES" b="1" dirty="0"/>
              <a:t> –</a:t>
            </a:r>
            <a:r>
              <a:rPr lang="es-ES" b="1" dirty="0" err="1"/>
              <a:t>rx</a:t>
            </a:r>
            <a:r>
              <a:rPr lang="es-ES" b="1" dirty="0"/>
              <a:t> ‘</a:t>
            </a:r>
            <a:r>
              <a:rPr lang="es-ES" b="1" dirty="0" err="1"/>
              <a:t>console</a:t>
            </a:r>
            <a:r>
              <a:rPr lang="es-ES" b="1" dirty="0"/>
              <a:t> dial 999’</a:t>
            </a:r>
            <a:endParaRPr lang="es-EC" dirty="0"/>
          </a:p>
        </p:txBody>
      </p:sp>
      <p:sp>
        <p:nvSpPr>
          <p:cNvPr id="7" name="6 CuadroTexto"/>
          <p:cNvSpPr txBox="1"/>
          <p:nvPr/>
        </p:nvSpPr>
        <p:spPr>
          <a:xfrm>
            <a:off x="755576" y="2494186"/>
            <a:ext cx="1131720" cy="369332"/>
          </a:xfrm>
          <a:prstGeom prst="rect">
            <a:avLst/>
          </a:prstGeom>
          <a:noFill/>
        </p:spPr>
        <p:txBody>
          <a:bodyPr wrap="none" rtlCol="0">
            <a:spAutoFit/>
          </a:bodyPr>
          <a:lstStyle/>
          <a:p>
            <a:r>
              <a:rPr lang="es-EC" dirty="0" smtClean="0"/>
              <a:t>FORMATO</a:t>
            </a:r>
            <a:endParaRPr lang="es-EC" dirty="0"/>
          </a:p>
        </p:txBody>
      </p:sp>
      <p:cxnSp>
        <p:nvCxnSpPr>
          <p:cNvPr id="9" name="8 Conector recto de flecha"/>
          <p:cNvCxnSpPr/>
          <p:nvPr/>
        </p:nvCxnSpPr>
        <p:spPr>
          <a:xfrm>
            <a:off x="1887296" y="2678852"/>
            <a:ext cx="12654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575467" y="3019018"/>
            <a:ext cx="8100989" cy="553998"/>
          </a:xfrm>
          <a:prstGeom prst="rect">
            <a:avLst/>
          </a:prstGeom>
          <a:noFill/>
        </p:spPr>
        <p:txBody>
          <a:bodyPr wrap="square" rtlCol="0">
            <a:spAutoFit/>
          </a:bodyPr>
          <a:lstStyle/>
          <a:p>
            <a:r>
              <a:rPr lang="es-EC" sz="1500" dirty="0" smtClean="0"/>
              <a:t>Ejemplo: Ejecutar el archivo hola.sh que se encuentra dentro de /home/user1 todos los 15 de cada mes a las 20H30</a:t>
            </a:r>
            <a:endParaRPr lang="es-EC" sz="1500" dirty="0"/>
          </a:p>
        </p:txBody>
      </p:sp>
      <p:sp>
        <p:nvSpPr>
          <p:cNvPr id="11" name="10 Rectángulo"/>
          <p:cNvSpPr/>
          <p:nvPr/>
        </p:nvSpPr>
        <p:spPr>
          <a:xfrm>
            <a:off x="2339752" y="3645024"/>
            <a:ext cx="3302827" cy="338554"/>
          </a:xfrm>
          <a:prstGeom prst="rect">
            <a:avLst/>
          </a:prstGeom>
        </p:spPr>
        <p:txBody>
          <a:bodyPr wrap="none">
            <a:spAutoFit/>
          </a:bodyPr>
          <a:lstStyle/>
          <a:p>
            <a:r>
              <a:rPr lang="es-ES" sz="1600" b="1" dirty="0" smtClean="0"/>
              <a:t>30 20 15 </a:t>
            </a:r>
            <a:r>
              <a:rPr lang="es-ES" sz="1600" b="1" dirty="0"/>
              <a:t>* </a:t>
            </a:r>
            <a:r>
              <a:rPr lang="es-ES" sz="1600" b="1" dirty="0" smtClean="0"/>
              <a:t>* /home/user1/hola.sh</a:t>
            </a:r>
            <a:endParaRPr lang="es-EC" sz="1600" dirty="0"/>
          </a:p>
        </p:txBody>
      </p:sp>
      <p:sp>
        <p:nvSpPr>
          <p:cNvPr id="12" name="11 CuadroTexto"/>
          <p:cNvSpPr txBox="1"/>
          <p:nvPr/>
        </p:nvSpPr>
        <p:spPr>
          <a:xfrm>
            <a:off x="575467" y="4221088"/>
            <a:ext cx="2168351" cy="369332"/>
          </a:xfrm>
          <a:prstGeom prst="rect">
            <a:avLst/>
          </a:prstGeom>
          <a:noFill/>
        </p:spPr>
        <p:txBody>
          <a:bodyPr wrap="none" rtlCol="0">
            <a:spAutoFit/>
          </a:bodyPr>
          <a:lstStyle/>
          <a:p>
            <a:r>
              <a:rPr lang="es-EC" b="1" dirty="0" smtClean="0"/>
              <a:t>TAREA DEL SISTEMA</a:t>
            </a:r>
            <a:endParaRPr lang="es-EC" b="1" dirty="0"/>
          </a:p>
        </p:txBody>
      </p:sp>
    </p:spTree>
    <p:extLst>
      <p:ext uri="{BB962C8B-B14F-4D97-AF65-F5344CB8AC3E}">
        <p14:creationId xmlns:p14="http://schemas.microsoft.com/office/powerpoint/2010/main" val="6446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04632" y="395372"/>
            <a:ext cx="2865080" cy="369332"/>
          </a:xfrm>
          <a:prstGeom prst="rect">
            <a:avLst/>
          </a:prstGeom>
          <a:noFill/>
        </p:spPr>
        <p:txBody>
          <a:bodyPr wrap="none" rtlCol="0">
            <a:spAutoFit/>
          </a:bodyPr>
          <a:lstStyle/>
          <a:p>
            <a:r>
              <a:rPr lang="es-EC" b="1" dirty="0" smtClean="0"/>
              <a:t>Administración del sistema </a:t>
            </a:r>
            <a:endParaRPr lang="es-EC" b="1" dirty="0"/>
          </a:p>
        </p:txBody>
      </p:sp>
      <p:sp>
        <p:nvSpPr>
          <p:cNvPr id="3" name="2 CuadroTexto"/>
          <p:cNvSpPr txBox="1"/>
          <p:nvPr/>
        </p:nvSpPr>
        <p:spPr>
          <a:xfrm>
            <a:off x="539552" y="908720"/>
            <a:ext cx="7992888" cy="553998"/>
          </a:xfrm>
          <a:prstGeom prst="rect">
            <a:avLst/>
          </a:prstGeom>
          <a:noFill/>
        </p:spPr>
        <p:txBody>
          <a:bodyPr wrap="square" rtlCol="0">
            <a:spAutoFit/>
          </a:bodyPr>
          <a:lstStyle/>
          <a:p>
            <a:r>
              <a:rPr lang="es-EC" sz="1500" b="1" dirty="0" smtClean="0"/>
              <a:t>Aplicación JAVA implementada para actualizar información de los mensajes en la base de datos y llevar un registro de compras</a:t>
            </a:r>
            <a:endParaRPr lang="es-EC" sz="1500" b="1" dirty="0"/>
          </a:p>
        </p:txBody>
      </p:sp>
      <p:sp>
        <p:nvSpPr>
          <p:cNvPr id="5" name="4 Rectángulo"/>
          <p:cNvSpPr/>
          <p:nvPr/>
        </p:nvSpPr>
        <p:spPr>
          <a:xfrm>
            <a:off x="539552" y="1772816"/>
            <a:ext cx="8622704" cy="2862322"/>
          </a:xfrm>
          <a:prstGeom prst="rect">
            <a:avLst/>
          </a:prstGeom>
        </p:spPr>
        <p:txBody>
          <a:bodyPr wrap="square">
            <a:spAutoFit/>
          </a:bodyPr>
          <a:lstStyle/>
          <a:p>
            <a:pPr marL="285750" lvl="0" indent="-285750">
              <a:buFont typeface="Arial" pitchFamily="34" charset="0"/>
              <a:buChar char="•"/>
            </a:pPr>
            <a:r>
              <a:rPr lang="es-EC" sz="1500" dirty="0"/>
              <a:t>Actualización de los mensajes de texto de cada palabra clave. La aplicación valida que el mensaje sea máximo de 160 caracteres que es la cantidad de caracteres estándar que soporta un </a:t>
            </a:r>
            <a:r>
              <a:rPr lang="es-EC" sz="1500" dirty="0" err="1"/>
              <a:t>sms</a:t>
            </a:r>
            <a:r>
              <a:rPr lang="es-EC" sz="1500" dirty="0"/>
              <a:t>.</a:t>
            </a:r>
          </a:p>
          <a:p>
            <a:pPr marL="285750" lvl="0" indent="-285750">
              <a:buFont typeface="Arial" pitchFamily="34" charset="0"/>
              <a:buChar char="•"/>
            </a:pPr>
            <a:r>
              <a:rPr lang="es-EC" sz="1500" dirty="0"/>
              <a:t>Consultas por fecha. Ver tabla de compras por fecha. Buscar compras de un cliente por fecha, palabras clave por fecha. </a:t>
            </a:r>
          </a:p>
          <a:p>
            <a:pPr marL="285750" lvl="0" indent="-285750">
              <a:buFont typeface="Arial" pitchFamily="34" charset="0"/>
              <a:buChar char="•"/>
            </a:pPr>
            <a:r>
              <a:rPr lang="es-EC" sz="1500" dirty="0"/>
              <a:t>Consultas por cliente. Ver tabla de clientes. Buscar compras realizas por un cliente. Palabras clave solicitadas por cliente.</a:t>
            </a:r>
          </a:p>
          <a:p>
            <a:pPr marL="285750" lvl="0" indent="-285750">
              <a:buFont typeface="Arial" pitchFamily="34" charset="0"/>
              <a:buChar char="•"/>
            </a:pPr>
            <a:r>
              <a:rPr lang="es-EC" sz="1500" dirty="0"/>
              <a:t>Consultas de mensajes. Ver la tabla mensajes. Buscar mensaje por palabra clave.</a:t>
            </a:r>
          </a:p>
          <a:p>
            <a:pPr marL="285750" lvl="0" indent="-285750">
              <a:buFont typeface="Arial" pitchFamily="34" charset="0"/>
              <a:buChar char="•"/>
            </a:pPr>
            <a:r>
              <a:rPr lang="es-EC" sz="1500" dirty="0"/>
              <a:t>Consultas extras: cliente que más compras realiza en un determinado rango de fecha, palabra clave más comprada en un determinado rango de fecha.</a:t>
            </a:r>
          </a:p>
          <a:p>
            <a:pPr marL="285750" lvl="0" indent="-285750">
              <a:buFont typeface="Arial" pitchFamily="34" charset="0"/>
              <a:buChar char="•"/>
            </a:pPr>
            <a:r>
              <a:rPr lang="es-EC" sz="1500" dirty="0"/>
              <a:t>Configuración de tiempo de expiración de búsqueda de los últimos mensajes pendientes. Se puede configurar un valor de tiempo en minutos que por defecto es 60 minutos para que la búsqueda de mensajes pendientes busque aquellas compras pendientes de los últimos n minutos.</a:t>
            </a:r>
          </a:p>
        </p:txBody>
      </p:sp>
    </p:spTree>
    <p:extLst>
      <p:ext uri="{BB962C8B-B14F-4D97-AF65-F5344CB8AC3E}">
        <p14:creationId xmlns:p14="http://schemas.microsoft.com/office/powerpoint/2010/main" val="4135729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J:\VOIP - Graduacion\TESINA\pantallazo\tabla mensajes.jpg"/>
          <p:cNvPicPr/>
          <p:nvPr/>
        </p:nvPicPr>
        <p:blipFill>
          <a:blip r:embed="rId2"/>
          <a:srcRect/>
          <a:stretch>
            <a:fillRect/>
          </a:stretch>
        </p:blipFill>
        <p:spPr bwMode="auto">
          <a:xfrm>
            <a:off x="1619672" y="1340768"/>
            <a:ext cx="6634833" cy="4710327"/>
          </a:xfrm>
          <a:prstGeom prst="rect">
            <a:avLst/>
          </a:prstGeom>
          <a:noFill/>
          <a:ln w="9525">
            <a:noFill/>
            <a:miter lim="800000"/>
            <a:headEnd/>
            <a:tailEnd/>
          </a:ln>
        </p:spPr>
      </p:pic>
      <p:sp>
        <p:nvSpPr>
          <p:cNvPr id="3" name="2 CuadroTexto"/>
          <p:cNvSpPr txBox="1"/>
          <p:nvPr/>
        </p:nvSpPr>
        <p:spPr>
          <a:xfrm>
            <a:off x="755576" y="620688"/>
            <a:ext cx="2343911" cy="369332"/>
          </a:xfrm>
          <a:prstGeom prst="rect">
            <a:avLst/>
          </a:prstGeom>
          <a:noFill/>
        </p:spPr>
        <p:txBody>
          <a:bodyPr wrap="none" rtlCol="0">
            <a:spAutoFit/>
          </a:bodyPr>
          <a:lstStyle/>
          <a:p>
            <a:r>
              <a:rPr lang="es-EC" b="1" dirty="0" smtClean="0"/>
              <a:t>Consulta de mensajes</a:t>
            </a:r>
            <a:endParaRPr lang="es-EC" b="1" dirty="0"/>
          </a:p>
        </p:txBody>
      </p:sp>
    </p:spTree>
    <p:extLst>
      <p:ext uri="{BB962C8B-B14F-4D97-AF65-F5344CB8AC3E}">
        <p14:creationId xmlns:p14="http://schemas.microsoft.com/office/powerpoint/2010/main" val="3029559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J:\VOIP - Graduacion\TESINA\pantallazo\tabla cliente.jpg"/>
          <p:cNvPicPr/>
          <p:nvPr/>
        </p:nvPicPr>
        <p:blipFill>
          <a:blip r:embed="rId2"/>
          <a:srcRect/>
          <a:stretch>
            <a:fillRect/>
          </a:stretch>
        </p:blipFill>
        <p:spPr bwMode="auto">
          <a:xfrm>
            <a:off x="1835696" y="717312"/>
            <a:ext cx="5637421" cy="4223856"/>
          </a:xfrm>
          <a:prstGeom prst="rect">
            <a:avLst/>
          </a:prstGeom>
          <a:noFill/>
          <a:ln w="9525">
            <a:noFill/>
            <a:miter lim="800000"/>
            <a:headEnd/>
            <a:tailEnd/>
          </a:ln>
        </p:spPr>
      </p:pic>
      <p:sp>
        <p:nvSpPr>
          <p:cNvPr id="3" name="2 CuadroTexto"/>
          <p:cNvSpPr txBox="1"/>
          <p:nvPr/>
        </p:nvSpPr>
        <p:spPr>
          <a:xfrm>
            <a:off x="377815" y="251356"/>
            <a:ext cx="2153988" cy="369332"/>
          </a:xfrm>
          <a:prstGeom prst="rect">
            <a:avLst/>
          </a:prstGeom>
          <a:noFill/>
        </p:spPr>
        <p:txBody>
          <a:bodyPr wrap="none" rtlCol="0">
            <a:spAutoFit/>
          </a:bodyPr>
          <a:lstStyle/>
          <a:p>
            <a:r>
              <a:rPr lang="es-EC" dirty="0" smtClean="0"/>
              <a:t>Consulta de clientes</a:t>
            </a:r>
            <a:endParaRPr lang="es-EC" dirty="0"/>
          </a:p>
        </p:txBody>
      </p:sp>
    </p:spTree>
    <p:extLst>
      <p:ext uri="{BB962C8B-B14F-4D97-AF65-F5344CB8AC3E}">
        <p14:creationId xmlns:p14="http://schemas.microsoft.com/office/powerpoint/2010/main" val="2058195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J:\VOIP - Graduacion\TESINA\pantallazo\ingreso de signo.jpg"/>
          <p:cNvPicPr/>
          <p:nvPr/>
        </p:nvPicPr>
        <p:blipFill>
          <a:blip r:embed="rId2"/>
          <a:srcRect/>
          <a:stretch>
            <a:fillRect/>
          </a:stretch>
        </p:blipFill>
        <p:spPr bwMode="auto">
          <a:xfrm>
            <a:off x="1619672" y="1124744"/>
            <a:ext cx="6248539" cy="4623013"/>
          </a:xfrm>
          <a:prstGeom prst="rect">
            <a:avLst/>
          </a:prstGeom>
          <a:noFill/>
          <a:ln w="9525">
            <a:noFill/>
            <a:miter lim="800000"/>
            <a:headEnd/>
            <a:tailEnd/>
          </a:ln>
        </p:spPr>
      </p:pic>
      <p:sp>
        <p:nvSpPr>
          <p:cNvPr id="3" name="2 CuadroTexto"/>
          <p:cNvSpPr txBox="1"/>
          <p:nvPr/>
        </p:nvSpPr>
        <p:spPr>
          <a:xfrm>
            <a:off x="3762358" y="332656"/>
            <a:ext cx="1963166" cy="369332"/>
          </a:xfrm>
          <a:prstGeom prst="rect">
            <a:avLst/>
          </a:prstGeom>
          <a:noFill/>
        </p:spPr>
        <p:txBody>
          <a:bodyPr wrap="none" rtlCol="0">
            <a:spAutoFit/>
          </a:bodyPr>
          <a:lstStyle/>
          <a:p>
            <a:r>
              <a:rPr lang="es-EC" b="1" dirty="0" smtClean="0"/>
              <a:t>ACTUALIZACIONES</a:t>
            </a:r>
            <a:endParaRPr lang="es-EC" b="1" dirty="0"/>
          </a:p>
        </p:txBody>
      </p:sp>
    </p:spTree>
    <p:extLst>
      <p:ext uri="{BB962C8B-B14F-4D97-AF65-F5344CB8AC3E}">
        <p14:creationId xmlns:p14="http://schemas.microsoft.com/office/powerpoint/2010/main" val="4268727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J:\VOIP - Graduacion\TESINA\pantallazo\ingreso de noticia.jpg.png"/>
          <p:cNvPicPr/>
          <p:nvPr/>
        </p:nvPicPr>
        <p:blipFill>
          <a:blip r:embed="rId2"/>
          <a:srcRect/>
          <a:stretch>
            <a:fillRect/>
          </a:stretch>
        </p:blipFill>
        <p:spPr bwMode="auto">
          <a:xfrm>
            <a:off x="1475656" y="908720"/>
            <a:ext cx="6696744" cy="5184576"/>
          </a:xfrm>
          <a:prstGeom prst="rect">
            <a:avLst/>
          </a:prstGeom>
          <a:noFill/>
          <a:ln w="9525">
            <a:noFill/>
            <a:miter lim="800000"/>
            <a:headEnd/>
            <a:tailEnd/>
          </a:ln>
        </p:spPr>
      </p:pic>
    </p:spTree>
    <p:extLst>
      <p:ext uri="{BB962C8B-B14F-4D97-AF65-F5344CB8AC3E}">
        <p14:creationId xmlns:p14="http://schemas.microsoft.com/office/powerpoint/2010/main" val="1592336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6679" y="268854"/>
            <a:ext cx="2151551" cy="369332"/>
          </a:xfrm>
          <a:prstGeom prst="rect">
            <a:avLst/>
          </a:prstGeom>
          <a:noFill/>
        </p:spPr>
        <p:txBody>
          <a:bodyPr wrap="none" rtlCol="0">
            <a:spAutoFit/>
          </a:bodyPr>
          <a:lstStyle/>
          <a:p>
            <a:r>
              <a:rPr lang="es-EC" b="1" dirty="0" smtClean="0"/>
              <a:t>CONSULTAS EXTRAS</a:t>
            </a:r>
            <a:endParaRPr lang="es-EC" b="1" dirty="0"/>
          </a:p>
        </p:txBody>
      </p:sp>
      <p:pic>
        <p:nvPicPr>
          <p:cNvPr id="3" name="2 Imagen" descr="J:\VOIP - Graduacion\TESINA\pantallazo\cliente mayoy n.- de compras x fecha.jpg"/>
          <p:cNvPicPr/>
          <p:nvPr/>
        </p:nvPicPr>
        <p:blipFill>
          <a:blip r:embed="rId2"/>
          <a:srcRect/>
          <a:stretch>
            <a:fillRect/>
          </a:stretch>
        </p:blipFill>
        <p:spPr bwMode="auto">
          <a:xfrm>
            <a:off x="1024484" y="980728"/>
            <a:ext cx="6787875" cy="5040560"/>
          </a:xfrm>
          <a:prstGeom prst="rect">
            <a:avLst/>
          </a:prstGeom>
          <a:noFill/>
          <a:ln w="9525">
            <a:noFill/>
            <a:miter lim="800000"/>
            <a:headEnd/>
            <a:tailEnd/>
          </a:ln>
        </p:spPr>
      </p:pic>
    </p:spTree>
    <p:extLst>
      <p:ext uri="{BB962C8B-B14F-4D97-AF65-F5344CB8AC3E}">
        <p14:creationId xmlns:p14="http://schemas.microsoft.com/office/powerpoint/2010/main" val="733844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779912" y="404664"/>
            <a:ext cx="1744132" cy="369332"/>
          </a:xfrm>
          <a:prstGeom prst="rect">
            <a:avLst/>
          </a:prstGeom>
          <a:noFill/>
        </p:spPr>
        <p:txBody>
          <a:bodyPr wrap="none" rtlCol="0">
            <a:spAutoFit/>
          </a:bodyPr>
          <a:lstStyle/>
          <a:p>
            <a:r>
              <a:rPr lang="es-EC" b="1" dirty="0" smtClean="0"/>
              <a:t>CONCLUSIONES</a:t>
            </a:r>
            <a:endParaRPr lang="es-EC" b="1" dirty="0"/>
          </a:p>
        </p:txBody>
      </p:sp>
      <p:sp>
        <p:nvSpPr>
          <p:cNvPr id="3" name="2 Rectángulo"/>
          <p:cNvSpPr/>
          <p:nvPr/>
        </p:nvSpPr>
        <p:spPr>
          <a:xfrm>
            <a:off x="827584" y="980728"/>
            <a:ext cx="7920880" cy="1015663"/>
          </a:xfrm>
          <a:prstGeom prst="rect">
            <a:avLst/>
          </a:prstGeom>
        </p:spPr>
        <p:txBody>
          <a:bodyPr wrap="square">
            <a:spAutoFit/>
          </a:bodyPr>
          <a:lstStyle/>
          <a:p>
            <a:pPr marL="285750" indent="-285750" algn="just">
              <a:buFont typeface="Arial" pitchFamily="34" charset="0"/>
              <a:buChar char="•"/>
            </a:pPr>
            <a:r>
              <a:rPr lang="es-ES" sz="1500" dirty="0"/>
              <a:t>Se implementó un sistema capaz de enviar mensajes de texto a teléfonos celulares conectados a la GSM usando como puerta de enlace un teléfono celular. Este sistema se implementó a un bajo costo y funciona bastante bien, sin embargo la disponibilidad del servicio que brinda este sistema no es realmente buena debido a la falta de recursos</a:t>
            </a:r>
            <a:endParaRPr lang="es-EC" sz="1500" dirty="0"/>
          </a:p>
        </p:txBody>
      </p:sp>
      <p:sp>
        <p:nvSpPr>
          <p:cNvPr id="4" name="3 Rectángulo"/>
          <p:cNvSpPr/>
          <p:nvPr/>
        </p:nvSpPr>
        <p:spPr>
          <a:xfrm>
            <a:off x="827584" y="2276872"/>
            <a:ext cx="7940436" cy="1246495"/>
          </a:xfrm>
          <a:prstGeom prst="rect">
            <a:avLst/>
          </a:prstGeom>
        </p:spPr>
        <p:txBody>
          <a:bodyPr wrap="square">
            <a:spAutoFit/>
          </a:bodyPr>
          <a:lstStyle/>
          <a:p>
            <a:pPr marL="285750" indent="-285750" algn="just">
              <a:buFont typeface="Arial" pitchFamily="34" charset="0"/>
              <a:buChar char="•"/>
            </a:pPr>
            <a:r>
              <a:rPr lang="es-ES" sz="1500" dirty="0"/>
              <a:t>En lo referente a la compatibilidad del módulo Chan Mobile con teléfonos que soporten envió y recepción de SMS utilizando </a:t>
            </a:r>
            <a:r>
              <a:rPr lang="es-ES" sz="1500" dirty="0" err="1"/>
              <a:t>Asterisk</a:t>
            </a:r>
            <a:r>
              <a:rPr lang="es-ES" sz="1500" dirty="0"/>
              <a:t> se puede concluir que no es muy buena y la mayor parte de modelos compatibles y que soportan esta característica son modelos de celulares descontinuados en su fabricación, lo que los hace más difíciles de conseguir, sin embargo son modelos económicos.</a:t>
            </a:r>
            <a:endParaRPr lang="es-EC" sz="1500" dirty="0"/>
          </a:p>
        </p:txBody>
      </p:sp>
      <p:sp>
        <p:nvSpPr>
          <p:cNvPr id="5" name="4 Rectángulo"/>
          <p:cNvSpPr/>
          <p:nvPr/>
        </p:nvSpPr>
        <p:spPr>
          <a:xfrm>
            <a:off x="880036" y="3645024"/>
            <a:ext cx="7815976" cy="784830"/>
          </a:xfrm>
          <a:prstGeom prst="rect">
            <a:avLst/>
          </a:prstGeom>
        </p:spPr>
        <p:txBody>
          <a:bodyPr wrap="square">
            <a:spAutoFit/>
          </a:bodyPr>
          <a:lstStyle/>
          <a:p>
            <a:pPr marL="285750" indent="-285750" algn="just">
              <a:buFont typeface="Arial" pitchFamily="34" charset="0"/>
              <a:buChar char="•"/>
            </a:pPr>
            <a:r>
              <a:rPr lang="es-ES" sz="1500" dirty="0"/>
              <a:t>Se implementó una aplicación en JAVA que facilita la administración de este sistema permitiendo llevar un control de registros de compras, clientes y mensajes en una base de datos. </a:t>
            </a:r>
            <a:endParaRPr lang="es-EC" sz="1500" dirty="0"/>
          </a:p>
        </p:txBody>
      </p:sp>
    </p:spTree>
    <p:extLst>
      <p:ext uri="{BB962C8B-B14F-4D97-AF65-F5344CB8AC3E}">
        <p14:creationId xmlns:p14="http://schemas.microsoft.com/office/powerpoint/2010/main" val="13335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45234" y="323364"/>
            <a:ext cx="2206886" cy="369332"/>
          </a:xfrm>
          <a:prstGeom prst="rect">
            <a:avLst/>
          </a:prstGeom>
          <a:noFill/>
        </p:spPr>
        <p:txBody>
          <a:bodyPr wrap="none" rtlCol="0">
            <a:spAutoFit/>
          </a:bodyPr>
          <a:lstStyle/>
          <a:p>
            <a:r>
              <a:rPr lang="es-EC" b="1" dirty="0" smtClean="0"/>
              <a:t>RECOMENDACIONES</a:t>
            </a:r>
            <a:endParaRPr lang="es-EC" b="1" dirty="0"/>
          </a:p>
        </p:txBody>
      </p:sp>
      <p:sp>
        <p:nvSpPr>
          <p:cNvPr id="3" name="2 CuadroTexto"/>
          <p:cNvSpPr txBox="1"/>
          <p:nvPr/>
        </p:nvSpPr>
        <p:spPr>
          <a:xfrm>
            <a:off x="598879" y="836712"/>
            <a:ext cx="7992888" cy="1477328"/>
          </a:xfrm>
          <a:prstGeom prst="rect">
            <a:avLst/>
          </a:prstGeom>
          <a:noFill/>
        </p:spPr>
        <p:txBody>
          <a:bodyPr wrap="square" rtlCol="0">
            <a:spAutoFit/>
          </a:bodyPr>
          <a:lstStyle/>
          <a:p>
            <a:pPr marL="285750" indent="-285750" algn="just">
              <a:buFont typeface="Arial" pitchFamily="34" charset="0"/>
              <a:buChar char="•"/>
            </a:pPr>
            <a:r>
              <a:rPr lang="es-EC" sz="1500" dirty="0" smtClean="0"/>
              <a:t>Para obtener un sistema mas eficiente debemos agregar 1 o mas teléfonos celulares compatibles con </a:t>
            </a:r>
            <a:r>
              <a:rPr lang="es-EC" sz="1500" dirty="0" err="1" smtClean="0"/>
              <a:t>Asterisk</a:t>
            </a:r>
            <a:r>
              <a:rPr lang="es-EC" sz="1500" dirty="0" smtClean="0"/>
              <a:t> y chan </a:t>
            </a:r>
            <a:r>
              <a:rPr lang="es-EC" sz="1500" dirty="0" err="1" smtClean="0"/>
              <a:t>mobile</a:t>
            </a:r>
            <a:r>
              <a:rPr lang="es-EC" sz="1500" dirty="0" smtClean="0"/>
              <a:t>. Ya que de esta manera podemos brindar un mejor servicio aumentando la disponibilidad del mismo. Al tener un solo teléfono utilizamos el mismo tanto como para enviar los </a:t>
            </a:r>
            <a:r>
              <a:rPr lang="es-EC" sz="1500" dirty="0" err="1" smtClean="0"/>
              <a:t>sms</a:t>
            </a:r>
            <a:r>
              <a:rPr lang="es-EC" sz="1500" dirty="0" smtClean="0"/>
              <a:t> como para recibir las llamadas. Utilizando 2 o mas teléfonos podemos dejar uno solo para enviar </a:t>
            </a:r>
            <a:r>
              <a:rPr lang="es-EC" sz="1500" dirty="0" err="1" smtClean="0"/>
              <a:t>sms</a:t>
            </a:r>
            <a:r>
              <a:rPr lang="es-EC" sz="1500" dirty="0" smtClean="0"/>
              <a:t> y 1 o 2 para recibir las llamadas que registran las compras</a:t>
            </a:r>
            <a:endParaRPr lang="es-EC" sz="1500" dirty="0"/>
          </a:p>
        </p:txBody>
      </p:sp>
      <p:sp>
        <p:nvSpPr>
          <p:cNvPr id="4" name="3 CuadroTexto"/>
          <p:cNvSpPr txBox="1"/>
          <p:nvPr/>
        </p:nvSpPr>
        <p:spPr>
          <a:xfrm>
            <a:off x="683568" y="4300354"/>
            <a:ext cx="8052215" cy="784830"/>
          </a:xfrm>
          <a:prstGeom prst="rect">
            <a:avLst/>
          </a:prstGeom>
          <a:noFill/>
        </p:spPr>
        <p:txBody>
          <a:bodyPr wrap="square" rtlCol="0">
            <a:spAutoFit/>
          </a:bodyPr>
          <a:lstStyle/>
          <a:p>
            <a:pPr marL="285750" indent="-285750" algn="just">
              <a:buFont typeface="Arial" pitchFamily="34" charset="0"/>
              <a:buChar char="•"/>
            </a:pPr>
            <a:r>
              <a:rPr lang="es-EC" sz="1500" dirty="0" smtClean="0"/>
              <a:t>Es recomendable realizar un estudio del mercado para definir el tiempo de expiración de los mensajes pendientes de modo que todos se envíen. Luego de analizar cual sería el ideal lo podemos editar en la aplicación JAVA implementada</a:t>
            </a:r>
            <a:endParaRPr lang="es-EC" sz="15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420888"/>
            <a:ext cx="469972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65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03848" y="468418"/>
            <a:ext cx="2887585" cy="523220"/>
          </a:xfrm>
          <a:prstGeom prst="rect">
            <a:avLst/>
          </a:prstGeom>
          <a:noFill/>
        </p:spPr>
        <p:txBody>
          <a:bodyPr wrap="none" rtlCol="0">
            <a:spAutoFit/>
          </a:bodyPr>
          <a:lstStyle/>
          <a:p>
            <a:r>
              <a:rPr lang="es-EC" sz="2800" b="1" dirty="0" smtClean="0"/>
              <a:t>¿Qué es </a:t>
            </a:r>
            <a:r>
              <a:rPr lang="es-EC" sz="2800" b="1" dirty="0" err="1" smtClean="0"/>
              <a:t>Asterisk</a:t>
            </a:r>
            <a:r>
              <a:rPr lang="es-EC" sz="2800" b="1" dirty="0" smtClean="0"/>
              <a:t>?</a:t>
            </a:r>
            <a:endParaRPr lang="es-EC" sz="2800" b="1" dirty="0"/>
          </a:p>
        </p:txBody>
      </p:sp>
      <p:sp>
        <p:nvSpPr>
          <p:cNvPr id="3" name="2 CuadroTexto"/>
          <p:cNvSpPr txBox="1"/>
          <p:nvPr/>
        </p:nvSpPr>
        <p:spPr>
          <a:xfrm>
            <a:off x="3361637" y="1507094"/>
            <a:ext cx="702436" cy="461665"/>
          </a:xfrm>
          <a:prstGeom prst="rect">
            <a:avLst/>
          </a:prstGeom>
          <a:noFill/>
        </p:spPr>
        <p:txBody>
          <a:bodyPr wrap="none" rtlCol="0">
            <a:spAutoFit/>
          </a:bodyPr>
          <a:lstStyle/>
          <a:p>
            <a:r>
              <a:rPr lang="es-EC" sz="2400" dirty="0" smtClean="0"/>
              <a:t>PBX</a:t>
            </a:r>
          </a:p>
        </p:txBody>
      </p:sp>
      <p:sp>
        <p:nvSpPr>
          <p:cNvPr id="4" name="3 CuadroTexto"/>
          <p:cNvSpPr txBox="1"/>
          <p:nvPr/>
        </p:nvSpPr>
        <p:spPr>
          <a:xfrm>
            <a:off x="6784243" y="1602666"/>
            <a:ext cx="2108237" cy="1754326"/>
          </a:xfrm>
          <a:prstGeom prst="rect">
            <a:avLst/>
          </a:prstGeom>
          <a:noFill/>
        </p:spPr>
        <p:txBody>
          <a:bodyPr wrap="square" rtlCol="0">
            <a:spAutoFit/>
          </a:bodyPr>
          <a:lstStyle/>
          <a:p>
            <a:r>
              <a:rPr lang="es-EC" b="1" dirty="0" smtClean="0"/>
              <a:t>SOFTWARE LIBRE</a:t>
            </a:r>
          </a:p>
          <a:p>
            <a:r>
              <a:rPr lang="es-EC"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LINUX  </a:t>
            </a:r>
          </a:p>
          <a:p>
            <a:r>
              <a:rPr lang="es-EC" b="1" dirty="0" smtClean="0"/>
              <a:t>Windows</a:t>
            </a:r>
          </a:p>
          <a:p>
            <a:r>
              <a:rPr lang="es-EC" b="1" dirty="0" smtClean="0"/>
              <a:t>Mac OS X</a:t>
            </a:r>
          </a:p>
          <a:p>
            <a:r>
              <a:rPr lang="es-EC" b="1" dirty="0" smtClean="0"/>
              <a:t>BSD</a:t>
            </a:r>
          </a:p>
          <a:p>
            <a:r>
              <a:rPr lang="es-EC" b="1" dirty="0" smtClean="0"/>
              <a:t>Solaris</a:t>
            </a:r>
            <a:endParaRPr lang="es-EC" b="1" dirty="0"/>
          </a:p>
        </p:txBody>
      </p:sp>
      <p:cxnSp>
        <p:nvCxnSpPr>
          <p:cNvPr id="6" name="5 Conector recto de flecha"/>
          <p:cNvCxnSpPr/>
          <p:nvPr/>
        </p:nvCxnSpPr>
        <p:spPr>
          <a:xfrm>
            <a:off x="4179030" y="1739384"/>
            <a:ext cx="253725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Picture 2" descr="http://ivotelecom.net/es/images/stories/asterisk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157192"/>
            <a:ext cx="2592288" cy="145600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6 Conector recto de flecha"/>
          <p:cNvCxnSpPr/>
          <p:nvPr/>
        </p:nvCxnSpPr>
        <p:spPr>
          <a:xfrm>
            <a:off x="7172216" y="3501008"/>
            <a:ext cx="0" cy="669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777049" y="4224303"/>
            <a:ext cx="3217035" cy="646331"/>
          </a:xfrm>
          <a:prstGeom prst="rect">
            <a:avLst/>
          </a:prstGeom>
          <a:noFill/>
        </p:spPr>
        <p:txBody>
          <a:bodyPr wrap="none" rtlCol="0">
            <a:spAutoFit/>
          </a:bodyPr>
          <a:lstStyle/>
          <a:p>
            <a:r>
              <a:rPr lang="es-EC" b="1" dirty="0" smtClean="0"/>
              <a:t>Desarrollado por Mark Spencer</a:t>
            </a:r>
          </a:p>
          <a:p>
            <a:r>
              <a:rPr lang="es-EC" b="1" dirty="0"/>
              <a:t>e</a:t>
            </a:r>
            <a:r>
              <a:rPr lang="es-EC" b="1" dirty="0" smtClean="0"/>
              <a:t>n lenguaje C</a:t>
            </a:r>
            <a:endParaRPr lang="es-EC"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365" y="3162987"/>
            <a:ext cx="1091776" cy="150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utline Voip Telephon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9399" y="5563828"/>
            <a:ext cx="891803" cy="10335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Outline Voip Telephon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2285" y="5563828"/>
            <a:ext cx="891803" cy="103352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4063" y="4289351"/>
            <a:ext cx="891803" cy="77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622" y="5458380"/>
            <a:ext cx="93610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12 Conector recto"/>
          <p:cNvCxnSpPr>
            <a:stCxn id="1026" idx="3"/>
          </p:cNvCxnSpPr>
          <p:nvPr/>
        </p:nvCxnSpPr>
        <p:spPr>
          <a:xfrm>
            <a:off x="2481141" y="3915195"/>
            <a:ext cx="1447606" cy="510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V="1">
            <a:off x="3834063" y="4845310"/>
            <a:ext cx="327139" cy="718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a:stCxn id="14" idx="0"/>
          </p:cNvCxnSpPr>
          <p:nvPr/>
        </p:nvCxnSpPr>
        <p:spPr>
          <a:xfrm flipH="1" flipV="1">
            <a:off x="4725866" y="4845310"/>
            <a:ext cx="192321" cy="718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V="1">
            <a:off x="1576674" y="4425488"/>
            <a:ext cx="684076" cy="1138340"/>
          </a:xfrm>
          <a:prstGeom prst="line">
            <a:avLst/>
          </a:prstGeom>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3712855" y="5629879"/>
            <a:ext cx="420103" cy="307777"/>
          </a:xfrm>
          <a:prstGeom prst="rect">
            <a:avLst/>
          </a:prstGeom>
          <a:noFill/>
        </p:spPr>
        <p:txBody>
          <a:bodyPr wrap="square" rtlCol="0">
            <a:spAutoFit/>
          </a:bodyPr>
          <a:lstStyle/>
          <a:p>
            <a:r>
              <a:rPr lang="es-EC" sz="1400" dirty="0" smtClean="0"/>
              <a:t>IP</a:t>
            </a:r>
            <a:endParaRPr lang="es-EC" sz="1400" dirty="0"/>
          </a:p>
        </p:txBody>
      </p:sp>
      <p:sp>
        <p:nvSpPr>
          <p:cNvPr id="30" name="29 CuadroTexto"/>
          <p:cNvSpPr txBox="1"/>
          <p:nvPr/>
        </p:nvSpPr>
        <p:spPr>
          <a:xfrm>
            <a:off x="4936991" y="5629879"/>
            <a:ext cx="420103" cy="307777"/>
          </a:xfrm>
          <a:prstGeom prst="rect">
            <a:avLst/>
          </a:prstGeom>
          <a:noFill/>
        </p:spPr>
        <p:txBody>
          <a:bodyPr wrap="square" rtlCol="0">
            <a:spAutoFit/>
          </a:bodyPr>
          <a:lstStyle/>
          <a:p>
            <a:r>
              <a:rPr lang="es-EC" sz="1400" dirty="0" smtClean="0"/>
              <a:t>IP</a:t>
            </a:r>
            <a:endParaRPr lang="es-EC" sz="1400" dirty="0"/>
          </a:p>
        </p:txBody>
      </p:sp>
      <p:pic>
        <p:nvPicPr>
          <p:cNvPr id="1032" name="Picture 8" descr="http://www.gpsos.es/wp-content/uploads/asterisk-by-digium-300x245.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2965912"/>
            <a:ext cx="953293" cy="778523"/>
          </a:xfrm>
          <a:prstGeom prst="rect">
            <a:avLst/>
          </a:prstGeom>
          <a:noFill/>
        </p:spPr>
      </p:pic>
      <p:sp>
        <p:nvSpPr>
          <p:cNvPr id="27" name="26 Nube"/>
          <p:cNvSpPr/>
          <p:nvPr/>
        </p:nvSpPr>
        <p:spPr>
          <a:xfrm>
            <a:off x="1092023" y="1210111"/>
            <a:ext cx="1442636" cy="10453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RTPC</a:t>
            </a:r>
            <a:endParaRPr lang="es-EC" dirty="0"/>
          </a:p>
        </p:txBody>
      </p:sp>
      <p:cxnSp>
        <p:nvCxnSpPr>
          <p:cNvPr id="29" name="28 Conector recto"/>
          <p:cNvCxnSpPr>
            <a:stCxn id="27" idx="1"/>
          </p:cNvCxnSpPr>
          <p:nvPr/>
        </p:nvCxnSpPr>
        <p:spPr>
          <a:xfrm>
            <a:off x="1813341" y="2254323"/>
            <a:ext cx="0" cy="1100850"/>
          </a:xfrm>
          <a:prstGeom prst="line">
            <a:avLst/>
          </a:prstGeom>
        </p:spPr>
        <p:style>
          <a:lnRef idx="1">
            <a:schemeClr val="accent1"/>
          </a:lnRef>
          <a:fillRef idx="0">
            <a:schemeClr val="accent1"/>
          </a:fillRef>
          <a:effectRef idx="0">
            <a:schemeClr val="accent1"/>
          </a:effectRef>
          <a:fontRef idx="minor">
            <a:schemeClr val="tx1"/>
          </a:fontRef>
        </p:style>
      </p:cxnSp>
      <p:sp>
        <p:nvSpPr>
          <p:cNvPr id="1025" name="1024 Abrir llave"/>
          <p:cNvSpPr/>
          <p:nvPr/>
        </p:nvSpPr>
        <p:spPr>
          <a:xfrm>
            <a:off x="6604184" y="1936356"/>
            <a:ext cx="180060" cy="14188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31" name="1030 CuadroTexto"/>
          <p:cNvSpPr txBox="1"/>
          <p:nvPr/>
        </p:nvSpPr>
        <p:spPr>
          <a:xfrm>
            <a:off x="5147042" y="2169790"/>
            <a:ext cx="1370440" cy="923330"/>
          </a:xfrm>
          <a:prstGeom prst="rect">
            <a:avLst/>
          </a:prstGeom>
          <a:noFill/>
        </p:spPr>
        <p:txBody>
          <a:bodyPr wrap="none" rtlCol="0">
            <a:spAutoFit/>
          </a:bodyPr>
          <a:lstStyle/>
          <a:p>
            <a:r>
              <a:rPr lang="es-EC" dirty="0" smtClean="0"/>
              <a:t>Sistemas </a:t>
            </a:r>
          </a:p>
          <a:p>
            <a:r>
              <a:rPr lang="es-EC" dirty="0" smtClean="0"/>
              <a:t>operativos </a:t>
            </a:r>
          </a:p>
          <a:p>
            <a:r>
              <a:rPr lang="es-EC" dirty="0" smtClean="0"/>
              <a:t>compatibles</a:t>
            </a:r>
            <a:endParaRPr lang="es-EC" dirty="0"/>
          </a:p>
        </p:txBody>
      </p:sp>
    </p:spTree>
    <p:extLst>
      <p:ext uri="{BB962C8B-B14F-4D97-AF65-F5344CB8AC3E}">
        <p14:creationId xmlns:p14="http://schemas.microsoft.com/office/powerpoint/2010/main" val="1027205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7560840" cy="4896544"/>
          </a:xfrm>
          <a:prstGeom prst="rect">
            <a:avLst/>
          </a:prstGeom>
          <a:noFill/>
          <a:ln>
            <a:noFill/>
          </a:ln>
        </p:spPr>
      </p:pic>
      <p:sp>
        <p:nvSpPr>
          <p:cNvPr id="3" name="2 CuadroTexto"/>
          <p:cNvSpPr txBox="1"/>
          <p:nvPr/>
        </p:nvSpPr>
        <p:spPr>
          <a:xfrm>
            <a:off x="1946130" y="548680"/>
            <a:ext cx="5290166" cy="369332"/>
          </a:xfrm>
          <a:prstGeom prst="rect">
            <a:avLst/>
          </a:prstGeom>
          <a:noFill/>
        </p:spPr>
        <p:txBody>
          <a:bodyPr wrap="none" rtlCol="0">
            <a:spAutoFit/>
          </a:bodyPr>
          <a:lstStyle/>
          <a:p>
            <a:r>
              <a:rPr lang="es-EC" b="1" dirty="0" smtClean="0"/>
              <a:t>Interacción de </a:t>
            </a:r>
            <a:r>
              <a:rPr lang="es-EC" b="1" dirty="0" err="1" smtClean="0"/>
              <a:t>Asterisk</a:t>
            </a:r>
            <a:r>
              <a:rPr lang="es-EC" b="1" dirty="0" smtClean="0"/>
              <a:t> con varias redes de Telefonía</a:t>
            </a:r>
            <a:endParaRPr lang="es-EC" b="1" dirty="0"/>
          </a:p>
        </p:txBody>
      </p:sp>
    </p:spTree>
    <p:extLst>
      <p:ext uri="{BB962C8B-B14F-4D97-AF65-F5344CB8AC3E}">
        <p14:creationId xmlns:p14="http://schemas.microsoft.com/office/powerpoint/2010/main" val="3490327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1115616" y="1916832"/>
            <a:ext cx="7344816" cy="2088232"/>
          </a:xfrm>
          <a:prstGeom prst="rect">
            <a:avLst/>
          </a:prstGeom>
          <a:noFill/>
          <a:ln w="9525">
            <a:noFill/>
            <a:miter lim="800000"/>
            <a:headEnd/>
            <a:tailEnd/>
          </a:ln>
        </p:spPr>
      </p:pic>
      <p:sp>
        <p:nvSpPr>
          <p:cNvPr id="3" name="2 CuadroTexto"/>
          <p:cNvSpPr txBox="1"/>
          <p:nvPr/>
        </p:nvSpPr>
        <p:spPr>
          <a:xfrm>
            <a:off x="2699792" y="893879"/>
            <a:ext cx="4018792" cy="461665"/>
          </a:xfrm>
          <a:prstGeom prst="rect">
            <a:avLst/>
          </a:prstGeom>
          <a:noFill/>
        </p:spPr>
        <p:txBody>
          <a:bodyPr wrap="none" rtlCol="0">
            <a:spAutoFit/>
          </a:bodyPr>
          <a:lstStyle/>
          <a:p>
            <a:r>
              <a:rPr lang="es-EC" sz="2400" b="1" dirty="0" smtClean="0"/>
              <a:t>Esquema general del sistema</a:t>
            </a:r>
            <a:endParaRPr lang="es-EC" sz="2400" b="1" dirty="0"/>
          </a:p>
        </p:txBody>
      </p:sp>
    </p:spTree>
    <p:extLst>
      <p:ext uri="{BB962C8B-B14F-4D97-AF65-F5344CB8AC3E}">
        <p14:creationId xmlns:p14="http://schemas.microsoft.com/office/powerpoint/2010/main" val="1205153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nilo Lituma\Desktop\VOIP - Graduacion\TESINA\DSC018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60648"/>
            <a:ext cx="6103707" cy="457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02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356978"/>
            <a:ext cx="2004780" cy="400110"/>
          </a:xfrm>
          <a:prstGeom prst="rect">
            <a:avLst/>
          </a:prstGeom>
          <a:noFill/>
        </p:spPr>
        <p:txBody>
          <a:bodyPr wrap="none" rtlCol="0">
            <a:spAutoFit/>
          </a:bodyPr>
          <a:lstStyle/>
          <a:p>
            <a:r>
              <a:rPr lang="es-EC" sz="2000" b="1" dirty="0" smtClean="0"/>
              <a:t>Servidor </a:t>
            </a:r>
            <a:r>
              <a:rPr lang="es-EC" sz="2000" b="1" dirty="0" err="1" smtClean="0"/>
              <a:t>Asterisk</a:t>
            </a:r>
            <a:endParaRPr lang="es-EC" sz="2000" b="1" dirty="0"/>
          </a:p>
        </p:txBody>
      </p:sp>
      <p:sp>
        <p:nvSpPr>
          <p:cNvPr id="3" name="2 CuadroTexto"/>
          <p:cNvSpPr txBox="1"/>
          <p:nvPr/>
        </p:nvSpPr>
        <p:spPr>
          <a:xfrm>
            <a:off x="2280366" y="1137518"/>
            <a:ext cx="2708434" cy="923330"/>
          </a:xfrm>
          <a:prstGeom prst="rect">
            <a:avLst/>
          </a:prstGeom>
          <a:noFill/>
        </p:spPr>
        <p:txBody>
          <a:bodyPr wrap="none" rtlCol="0">
            <a:spAutoFit/>
          </a:bodyPr>
          <a:lstStyle/>
          <a:p>
            <a:r>
              <a:rPr lang="es-EC" dirty="0" smtClean="0"/>
              <a:t>- Procesador de 2.66 </a:t>
            </a:r>
            <a:r>
              <a:rPr lang="es-EC" dirty="0" err="1" smtClean="0"/>
              <a:t>Ghz</a:t>
            </a:r>
            <a:r>
              <a:rPr lang="es-EC" dirty="0" smtClean="0"/>
              <a:t> </a:t>
            </a:r>
          </a:p>
          <a:p>
            <a:r>
              <a:rPr lang="es-EC" dirty="0" smtClean="0"/>
              <a:t>- Memoria RAM de 1 GB</a:t>
            </a:r>
          </a:p>
          <a:p>
            <a:r>
              <a:rPr lang="es-EC" dirty="0" smtClean="0"/>
              <a:t>- Disco Duro de 40 GB </a:t>
            </a:r>
            <a:endParaRPr lang="es-EC" dirty="0"/>
          </a:p>
        </p:txBody>
      </p:sp>
      <p:sp>
        <p:nvSpPr>
          <p:cNvPr id="5" name="4 Abrir llave"/>
          <p:cNvSpPr/>
          <p:nvPr/>
        </p:nvSpPr>
        <p:spPr>
          <a:xfrm>
            <a:off x="1992334" y="1137518"/>
            <a:ext cx="288032" cy="9233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5 CuadroTexto"/>
          <p:cNvSpPr txBox="1"/>
          <p:nvPr/>
        </p:nvSpPr>
        <p:spPr>
          <a:xfrm>
            <a:off x="611560" y="1414517"/>
            <a:ext cx="1321387" cy="369332"/>
          </a:xfrm>
          <a:prstGeom prst="rect">
            <a:avLst/>
          </a:prstGeom>
          <a:noFill/>
        </p:spPr>
        <p:txBody>
          <a:bodyPr wrap="none" rtlCol="0">
            <a:spAutoFit/>
          </a:bodyPr>
          <a:lstStyle/>
          <a:p>
            <a:r>
              <a:rPr lang="es-EC" dirty="0" smtClean="0"/>
              <a:t>HARDWARE</a:t>
            </a:r>
            <a:endParaRPr lang="es-EC" dirty="0"/>
          </a:p>
        </p:txBody>
      </p:sp>
      <p:sp>
        <p:nvSpPr>
          <p:cNvPr id="7" name="6 CuadroTexto"/>
          <p:cNvSpPr txBox="1"/>
          <p:nvPr/>
        </p:nvSpPr>
        <p:spPr>
          <a:xfrm>
            <a:off x="636202" y="3140968"/>
            <a:ext cx="1271502" cy="369332"/>
          </a:xfrm>
          <a:prstGeom prst="rect">
            <a:avLst/>
          </a:prstGeom>
          <a:noFill/>
        </p:spPr>
        <p:txBody>
          <a:bodyPr wrap="none" rtlCol="0">
            <a:spAutoFit/>
          </a:bodyPr>
          <a:lstStyle/>
          <a:p>
            <a:r>
              <a:rPr lang="es-EC" dirty="0" smtClean="0"/>
              <a:t>SOFTWARE</a:t>
            </a:r>
            <a:endParaRPr lang="es-EC" dirty="0"/>
          </a:p>
        </p:txBody>
      </p:sp>
      <p:sp>
        <p:nvSpPr>
          <p:cNvPr id="8" name="7 CuadroTexto"/>
          <p:cNvSpPr txBox="1"/>
          <p:nvPr/>
        </p:nvSpPr>
        <p:spPr>
          <a:xfrm>
            <a:off x="2267744" y="2527736"/>
            <a:ext cx="3817712" cy="1754326"/>
          </a:xfrm>
          <a:prstGeom prst="rect">
            <a:avLst/>
          </a:prstGeom>
          <a:noFill/>
        </p:spPr>
        <p:txBody>
          <a:bodyPr wrap="none" rtlCol="0">
            <a:spAutoFit/>
          </a:bodyPr>
          <a:lstStyle/>
          <a:p>
            <a:r>
              <a:rPr lang="es-EC" dirty="0" smtClean="0"/>
              <a:t>- Sistema operativo LINUX</a:t>
            </a:r>
          </a:p>
          <a:p>
            <a:r>
              <a:rPr lang="es-EC" dirty="0"/>
              <a:t> </a:t>
            </a:r>
            <a:r>
              <a:rPr lang="es-EC" dirty="0" smtClean="0"/>
              <a:t> Distribución: Ubuntu versión 11.04</a:t>
            </a:r>
          </a:p>
          <a:p>
            <a:r>
              <a:rPr lang="es-EC" dirty="0" smtClean="0"/>
              <a:t>- Controlador de audio OSS</a:t>
            </a:r>
          </a:p>
          <a:p>
            <a:r>
              <a:rPr lang="es-EC" dirty="0" smtClean="0"/>
              <a:t>- Base de datos </a:t>
            </a:r>
            <a:r>
              <a:rPr lang="es-EC" dirty="0" err="1" smtClean="0"/>
              <a:t>MySQL</a:t>
            </a:r>
            <a:endParaRPr lang="es-EC" dirty="0" smtClean="0"/>
          </a:p>
          <a:p>
            <a:r>
              <a:rPr lang="es-EC" dirty="0" smtClean="0"/>
              <a:t>- Controlador de Bluetooth USB </a:t>
            </a:r>
            <a:r>
              <a:rPr lang="es-EC" dirty="0" err="1" smtClean="0"/>
              <a:t>BlueZ</a:t>
            </a:r>
            <a:endParaRPr lang="es-EC" dirty="0" smtClean="0"/>
          </a:p>
          <a:p>
            <a:pPr marL="285750" indent="-285750">
              <a:buFontTx/>
              <a:buChar char="-"/>
            </a:pPr>
            <a:endParaRPr lang="es-EC" dirty="0"/>
          </a:p>
        </p:txBody>
      </p:sp>
      <p:sp>
        <p:nvSpPr>
          <p:cNvPr id="9" name="8 Abrir llave"/>
          <p:cNvSpPr/>
          <p:nvPr/>
        </p:nvSpPr>
        <p:spPr>
          <a:xfrm>
            <a:off x="2031274" y="2564904"/>
            <a:ext cx="249092" cy="1440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9 CuadroTexto"/>
          <p:cNvSpPr txBox="1"/>
          <p:nvPr/>
        </p:nvSpPr>
        <p:spPr>
          <a:xfrm>
            <a:off x="2771800" y="5229200"/>
            <a:ext cx="5988108"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dirty="0" smtClean="0"/>
              <a:t/>
            </a:r>
            <a:br>
              <a:rPr lang="es-EC" dirty="0" smtClean="0"/>
            </a:br>
            <a:r>
              <a:rPr lang="es-EC" dirty="0" smtClean="0"/>
              <a:t>IMPORTANTE: Antes de instalar </a:t>
            </a:r>
            <a:r>
              <a:rPr lang="es-EC" dirty="0" err="1" smtClean="0"/>
              <a:t>Asterisk</a:t>
            </a:r>
            <a:r>
              <a:rPr lang="es-EC" dirty="0" smtClean="0"/>
              <a:t> es recomendable instalar </a:t>
            </a:r>
            <a:r>
              <a:rPr lang="es-EC" dirty="0" err="1" smtClean="0"/>
              <a:t>MySQL</a:t>
            </a:r>
            <a:r>
              <a:rPr lang="es-EC" dirty="0" smtClean="0"/>
              <a:t>, controlador de audio OSS y controlador de Bluetooth</a:t>
            </a:r>
            <a:endParaRPr lang="es-EC" dirty="0"/>
          </a:p>
        </p:txBody>
      </p:sp>
    </p:spTree>
    <p:extLst>
      <p:ext uri="{BB962C8B-B14F-4D97-AF65-F5344CB8AC3E}">
        <p14:creationId xmlns:p14="http://schemas.microsoft.com/office/powerpoint/2010/main" val="339848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508030"/>
            <a:ext cx="2376805" cy="369332"/>
          </a:xfrm>
          <a:prstGeom prst="rect">
            <a:avLst/>
          </a:prstGeom>
          <a:noFill/>
        </p:spPr>
        <p:txBody>
          <a:bodyPr wrap="none" rtlCol="0">
            <a:spAutoFit/>
          </a:bodyPr>
          <a:lstStyle/>
          <a:p>
            <a:r>
              <a:rPr lang="es-EC" b="1" dirty="0" smtClean="0"/>
              <a:t>Instalación de </a:t>
            </a:r>
            <a:r>
              <a:rPr lang="es-EC" b="1" dirty="0" err="1" smtClean="0"/>
              <a:t>Asterisk</a:t>
            </a:r>
            <a:endParaRPr lang="es-EC" b="1" dirty="0"/>
          </a:p>
        </p:txBody>
      </p:sp>
      <p:sp>
        <p:nvSpPr>
          <p:cNvPr id="3" name="2 CuadroTexto"/>
          <p:cNvSpPr txBox="1"/>
          <p:nvPr/>
        </p:nvSpPr>
        <p:spPr>
          <a:xfrm>
            <a:off x="899591" y="1084094"/>
            <a:ext cx="3642920" cy="338554"/>
          </a:xfrm>
          <a:prstGeom prst="rect">
            <a:avLst/>
          </a:prstGeom>
          <a:noFill/>
        </p:spPr>
        <p:txBody>
          <a:bodyPr wrap="none" rtlCol="0">
            <a:spAutoFit/>
          </a:bodyPr>
          <a:lstStyle/>
          <a:p>
            <a:pPr marL="342900" indent="-342900">
              <a:buFont typeface="+mj-lt"/>
              <a:buAutoNum type="arabicPeriod"/>
            </a:pPr>
            <a:r>
              <a:rPr lang="es-EC" sz="1600" dirty="0" smtClean="0"/>
              <a:t>Instalación de componentes previos</a:t>
            </a:r>
            <a:endParaRPr lang="es-EC" sz="1600" dirty="0"/>
          </a:p>
        </p:txBody>
      </p:sp>
      <p:sp>
        <p:nvSpPr>
          <p:cNvPr id="4" name="3 CuadroTexto"/>
          <p:cNvSpPr txBox="1"/>
          <p:nvPr/>
        </p:nvSpPr>
        <p:spPr>
          <a:xfrm>
            <a:off x="1403648" y="1662097"/>
            <a:ext cx="1549527" cy="181588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s-EC" sz="1600" dirty="0" err="1"/>
              <a:t>ntp</a:t>
            </a:r>
            <a:endParaRPr lang="es-EC" sz="1600" dirty="0"/>
          </a:p>
          <a:p>
            <a:r>
              <a:rPr lang="es-EC" sz="1600" dirty="0" err="1"/>
              <a:t>build-essential</a:t>
            </a:r>
            <a:endParaRPr lang="es-EC" sz="1600" dirty="0"/>
          </a:p>
          <a:p>
            <a:r>
              <a:rPr lang="es-EC" sz="1600" dirty="0" err="1"/>
              <a:t>subversion</a:t>
            </a:r>
            <a:endParaRPr lang="es-EC" sz="1600" dirty="0"/>
          </a:p>
          <a:p>
            <a:r>
              <a:rPr lang="es-EC" sz="1600" dirty="0"/>
              <a:t>libncurses5-dev</a:t>
            </a:r>
          </a:p>
          <a:p>
            <a:r>
              <a:rPr lang="es-EC" sz="1600" dirty="0" err="1"/>
              <a:t>libssl-dev</a:t>
            </a:r>
            <a:endParaRPr lang="es-EC" sz="1600" dirty="0"/>
          </a:p>
          <a:p>
            <a:r>
              <a:rPr lang="es-EC" sz="1600" dirty="0"/>
              <a:t>libxml2-dev</a:t>
            </a:r>
          </a:p>
          <a:p>
            <a:r>
              <a:rPr lang="es-EC" sz="1600" dirty="0" err="1"/>
              <a:t>vim-nox</a:t>
            </a:r>
            <a:endParaRPr lang="es-EC" sz="1600" dirty="0"/>
          </a:p>
        </p:txBody>
      </p:sp>
      <p:sp>
        <p:nvSpPr>
          <p:cNvPr id="8" name="7 CuadroTexto"/>
          <p:cNvSpPr txBox="1"/>
          <p:nvPr/>
        </p:nvSpPr>
        <p:spPr>
          <a:xfrm>
            <a:off x="838708" y="3717032"/>
            <a:ext cx="4587346" cy="1077218"/>
          </a:xfrm>
          <a:prstGeom prst="rect">
            <a:avLst/>
          </a:prstGeom>
          <a:noFill/>
        </p:spPr>
        <p:txBody>
          <a:bodyPr wrap="none" rtlCol="0">
            <a:spAutoFit/>
          </a:bodyPr>
          <a:lstStyle/>
          <a:p>
            <a:r>
              <a:rPr lang="es-EC" sz="1600" dirty="0" smtClean="0"/>
              <a:t>2. Instalación de archivos fuentes vía SUBVERSION</a:t>
            </a:r>
          </a:p>
          <a:p>
            <a:r>
              <a:rPr lang="es-EC" sz="1600" dirty="0"/>
              <a:t>	</a:t>
            </a:r>
            <a:r>
              <a:rPr lang="es-EC" sz="1600" dirty="0" smtClean="0"/>
              <a:t>1. </a:t>
            </a:r>
            <a:r>
              <a:rPr lang="es-EC" sz="1600" dirty="0" err="1" smtClean="0"/>
              <a:t>LibPRI</a:t>
            </a:r>
            <a:endParaRPr lang="es-EC" sz="1600" dirty="0" smtClean="0"/>
          </a:p>
          <a:p>
            <a:r>
              <a:rPr lang="es-EC" sz="1600" dirty="0"/>
              <a:t>	</a:t>
            </a:r>
            <a:r>
              <a:rPr lang="es-EC" sz="1600" dirty="0" smtClean="0"/>
              <a:t>2. DAHDI</a:t>
            </a:r>
          </a:p>
          <a:p>
            <a:r>
              <a:rPr lang="es-EC" sz="1600" dirty="0"/>
              <a:t>	</a:t>
            </a:r>
            <a:r>
              <a:rPr lang="es-EC" sz="1600" dirty="0" smtClean="0"/>
              <a:t>3. </a:t>
            </a:r>
            <a:r>
              <a:rPr lang="es-EC" sz="1600" dirty="0" err="1" smtClean="0"/>
              <a:t>Asterisk</a:t>
            </a:r>
            <a:endParaRPr lang="es-EC" sz="1600" dirty="0"/>
          </a:p>
        </p:txBody>
      </p:sp>
      <p:sp>
        <p:nvSpPr>
          <p:cNvPr id="9" name="8 CuadroTexto"/>
          <p:cNvSpPr txBox="1"/>
          <p:nvPr/>
        </p:nvSpPr>
        <p:spPr>
          <a:xfrm>
            <a:off x="2555776" y="5445224"/>
            <a:ext cx="612068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dirty="0" smtClean="0"/>
              <a:t>IMPORTANTE: Durante la instalación de </a:t>
            </a:r>
            <a:r>
              <a:rPr lang="es-EC" dirty="0" err="1" smtClean="0"/>
              <a:t>Asterisk</a:t>
            </a:r>
            <a:r>
              <a:rPr lang="es-EC" dirty="0" smtClean="0"/>
              <a:t> se debe añadir el módulo adicional CHAN MOBILE</a:t>
            </a:r>
            <a:endParaRPr lang="es-EC" dirty="0"/>
          </a:p>
        </p:txBody>
      </p:sp>
    </p:spTree>
    <p:extLst>
      <p:ext uri="{BB962C8B-B14F-4D97-AF65-F5344CB8AC3E}">
        <p14:creationId xmlns:p14="http://schemas.microsoft.com/office/powerpoint/2010/main" val="1295067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4" y="692665"/>
            <a:ext cx="5661743" cy="369332"/>
          </a:xfrm>
          <a:prstGeom prst="rect">
            <a:avLst/>
          </a:prstGeom>
          <a:noFill/>
        </p:spPr>
        <p:txBody>
          <a:bodyPr wrap="none" rtlCol="0">
            <a:spAutoFit/>
          </a:bodyPr>
          <a:lstStyle/>
          <a:p>
            <a:r>
              <a:rPr lang="es-EC" b="1" dirty="0" smtClean="0"/>
              <a:t>Diagrama de directorios de </a:t>
            </a:r>
            <a:r>
              <a:rPr lang="es-EC" b="1" dirty="0" err="1" smtClean="0"/>
              <a:t>Asterisk</a:t>
            </a:r>
            <a:r>
              <a:rPr lang="es-EC" b="1" dirty="0" smtClean="0"/>
              <a:t> sobre Ubuntu 11.04</a:t>
            </a:r>
            <a:endParaRPr lang="es-EC" b="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3534536892"/>
              </p:ext>
            </p:extLst>
          </p:nvPr>
        </p:nvGraphicFramePr>
        <p:xfrm>
          <a:off x="1946870" y="1477491"/>
          <a:ext cx="5505450" cy="3895725"/>
        </p:xfrm>
        <a:graphic>
          <a:graphicData uri="http://schemas.openxmlformats.org/presentationml/2006/ole">
            <mc:AlternateContent xmlns:mc="http://schemas.openxmlformats.org/markup-compatibility/2006">
              <mc:Choice xmlns:v="urn:schemas-microsoft-com:vml" Requires="v">
                <p:oleObj spid="_x0000_s2069" name="Visio" r:id="rId3" imgW="6114161" imgH="4318667" progId="Visio.Drawing.11">
                  <p:embed/>
                </p:oleObj>
              </mc:Choice>
              <mc:Fallback>
                <p:oleObj name="Visio" r:id="rId3" imgW="6114161" imgH="431866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870" y="1477491"/>
                        <a:ext cx="5505450" cy="3895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726248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588</TotalTime>
  <Words>1288</Words>
  <Application>Microsoft Office PowerPoint</Application>
  <PresentationFormat>Presentación en pantalla (4:3)</PresentationFormat>
  <Paragraphs>211</Paragraphs>
  <Slides>28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0" baseType="lpstr">
      <vt:lpstr>Ángulos</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Danilo Lituma</dc:creator>
  <cp:lastModifiedBy>Danilo Lituma</cp:lastModifiedBy>
  <cp:revision>36</cp:revision>
  <dcterms:created xsi:type="dcterms:W3CDTF">2012-06-22T00:52:36Z</dcterms:created>
  <dcterms:modified xsi:type="dcterms:W3CDTF">2012-06-29T16:59:27Z</dcterms:modified>
</cp:coreProperties>
</file>