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6" r:id="rId5"/>
    <p:sldId id="259" r:id="rId6"/>
    <p:sldId id="260" r:id="rId7"/>
    <p:sldId id="277" r:id="rId8"/>
    <p:sldId id="261" r:id="rId9"/>
    <p:sldId id="262" r:id="rId10"/>
    <p:sldId id="263" r:id="rId11"/>
    <p:sldId id="278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31EB-B97D-469D-926A-73D9D66732E3}" type="datetimeFigureOut">
              <a:rPr lang="es-EC" smtClean="0"/>
              <a:t>06/06/2012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14BA-AF26-4709-975B-DAD8AA5957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6496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31EB-B97D-469D-926A-73D9D66732E3}" type="datetimeFigureOut">
              <a:rPr lang="es-EC" smtClean="0"/>
              <a:t>06/06/2012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14BA-AF26-4709-975B-DAD8AA5957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91186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31EB-B97D-469D-926A-73D9D66732E3}" type="datetimeFigureOut">
              <a:rPr lang="es-EC" smtClean="0"/>
              <a:t>06/06/2012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14BA-AF26-4709-975B-DAD8AA5957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79273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31EB-B97D-469D-926A-73D9D66732E3}" type="datetimeFigureOut">
              <a:rPr lang="es-EC" smtClean="0"/>
              <a:t>06/06/2012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14BA-AF26-4709-975B-DAD8AA5957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3298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31EB-B97D-469D-926A-73D9D66732E3}" type="datetimeFigureOut">
              <a:rPr lang="es-EC" smtClean="0"/>
              <a:t>06/06/2012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14BA-AF26-4709-975B-DAD8AA5957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8750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31EB-B97D-469D-926A-73D9D66732E3}" type="datetimeFigureOut">
              <a:rPr lang="es-EC" smtClean="0"/>
              <a:t>06/06/2012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14BA-AF26-4709-975B-DAD8AA5957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9754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31EB-B97D-469D-926A-73D9D66732E3}" type="datetimeFigureOut">
              <a:rPr lang="es-EC" smtClean="0"/>
              <a:t>06/06/2012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14BA-AF26-4709-975B-DAD8AA5957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9284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31EB-B97D-469D-926A-73D9D66732E3}" type="datetimeFigureOut">
              <a:rPr lang="es-EC" smtClean="0"/>
              <a:t>06/06/2012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14BA-AF26-4709-975B-DAD8AA5957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55885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31EB-B97D-469D-926A-73D9D66732E3}" type="datetimeFigureOut">
              <a:rPr lang="es-EC" smtClean="0"/>
              <a:t>06/06/2012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14BA-AF26-4709-975B-DAD8AA5957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6576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31EB-B97D-469D-926A-73D9D66732E3}" type="datetimeFigureOut">
              <a:rPr lang="es-EC" smtClean="0"/>
              <a:t>06/06/2012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14BA-AF26-4709-975B-DAD8AA5957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4206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31EB-B97D-469D-926A-73D9D66732E3}" type="datetimeFigureOut">
              <a:rPr lang="es-EC" smtClean="0"/>
              <a:t>06/06/2012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14BA-AF26-4709-975B-DAD8AA5957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06989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431EB-B97D-469D-926A-73D9D66732E3}" type="datetimeFigureOut">
              <a:rPr lang="es-EC" smtClean="0"/>
              <a:t>06/06/2012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14BA-AF26-4709-975B-DAD8AA5957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8169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11760" y="1484784"/>
            <a:ext cx="62646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4000" b="1" cap="all" dirty="0"/>
              <a:t>“Diseño e implementación de un almacenamiento virtualizado de los Respaldos de servidores </a:t>
            </a:r>
            <a:r>
              <a:rPr lang="es-EC" sz="4000" b="1" cap="all" dirty="0" err="1"/>
              <a:t>virtualizados</a:t>
            </a:r>
            <a:r>
              <a:rPr lang="es-EC" sz="4000" b="1" cap="all" dirty="0"/>
              <a:t>”</a:t>
            </a:r>
            <a:endParaRPr lang="es-EC" sz="4000" dirty="0"/>
          </a:p>
        </p:txBody>
      </p:sp>
      <p:grpSp>
        <p:nvGrpSpPr>
          <p:cNvPr id="5" name="Group 4"/>
          <p:cNvGrpSpPr/>
          <p:nvPr/>
        </p:nvGrpSpPr>
        <p:grpSpPr>
          <a:xfrm>
            <a:off x="-4229" y="-27384"/>
            <a:ext cx="2228256" cy="6885384"/>
            <a:chOff x="-4229" y="-27384"/>
            <a:chExt cx="2228256" cy="6885384"/>
          </a:xfrm>
        </p:grpSpPr>
        <p:pic>
          <p:nvPicPr>
            <p:cNvPr id="1026" name="Picture 2" descr="http://t2.gstatic.com/images?q=tbn:ANd9GcQvrR8Jsd_ZWgq67Q-lSmx_4Pu2jHbYZykiJ0l3TwLE-FGutgtk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84984"/>
              <a:ext cx="2224027" cy="16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ttp://t2.gstatic.com/images?q=tbn:ANd9GcSPAzGveKrTORNVjNogxK3dXCrLswtwnZmZWsP7COK3uMwKgNVZ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28800"/>
              <a:ext cx="2224027" cy="1705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2224027" cy="165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1" name="Picture 7" descr="RAI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229" y="4913784"/>
              <a:ext cx="2228255" cy="1944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1120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>DESASTRES CON HYPERVISOR</a:t>
            </a:r>
            <a:endParaRPr lang="es-EC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C" dirty="0"/>
              <a:t>Las soluciones de “DISASTER RECOVERY” han facilitado a la mayoría de Data Centers, pero siempre ha tenido un costo demasiado elevado para las </a:t>
            </a:r>
            <a:r>
              <a:rPr lang="es-EC" dirty="0" smtClean="0"/>
              <a:t>empresas.</a:t>
            </a:r>
          </a:p>
          <a:p>
            <a:pPr marL="0" indent="0" algn="just">
              <a:buNone/>
            </a:pPr>
            <a:r>
              <a:rPr lang="es-EC" dirty="0" smtClean="0"/>
              <a:t>	 	</a:t>
            </a:r>
          </a:p>
          <a:p>
            <a:pPr marL="0" indent="0" algn="just">
              <a:buNone/>
            </a:pPr>
            <a:r>
              <a:rPr lang="es-EC" dirty="0"/>
              <a:t> Una de las opciones para manejar los “DISASTER RECOVERY”, es usar los “SNAPSHOT”, el cual es un punto de imagen de una máquina virtual GUEST.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-4229" y="-27384"/>
            <a:ext cx="2228256" cy="6885384"/>
            <a:chOff x="-4229" y="-27384"/>
            <a:chExt cx="2228256" cy="6885384"/>
          </a:xfrm>
        </p:grpSpPr>
        <p:pic>
          <p:nvPicPr>
            <p:cNvPr id="5" name="Picture 2" descr="http://t2.gstatic.com/images?q=tbn:ANd9GcQvrR8Jsd_ZWgq67Q-lSmx_4Pu2jHbYZykiJ0l3TwLE-FGutgtk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84984"/>
              <a:ext cx="2224027" cy="16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t2.gstatic.com/images?q=tbn:ANd9GcSPAzGveKrTORNVjNogxK3dXCrLswtwnZmZWsP7COK3uMwKgNVZ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28800"/>
              <a:ext cx="2224027" cy="1705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2224027" cy="165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7" descr="RAI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229" y="4913784"/>
              <a:ext cx="2228255" cy="1944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3394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4229" y="-27384"/>
            <a:ext cx="1983941" cy="6885384"/>
            <a:chOff x="-4229" y="-27384"/>
            <a:chExt cx="2228256" cy="6885384"/>
          </a:xfrm>
        </p:grpSpPr>
        <p:pic>
          <p:nvPicPr>
            <p:cNvPr id="5" name="Picture 2" descr="http://t2.gstatic.com/images?q=tbn:ANd9GcQvrR8Jsd_ZWgq67Q-lSmx_4Pu2jHbYZykiJ0l3TwLE-FGutgtk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84984"/>
              <a:ext cx="2224027" cy="16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t2.gstatic.com/images?q=tbn:ANd9GcSPAzGveKrTORNVjNogxK3dXCrLswtwnZmZWsP7COK3uMwKgNVZ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28800"/>
              <a:ext cx="2224027" cy="1705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2224027" cy="165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7" descr="RAI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229" y="4913784"/>
              <a:ext cx="2228255" cy="1944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0" name="Imagen 13" descr="Closed Loop Automation for DR Testing in Virtual Environment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390" y="1407468"/>
            <a:ext cx="5344994" cy="3506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2267744" y="26064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600" dirty="0">
                <a:latin typeface="+mj-lt"/>
                <a:ea typeface="+mj-ea"/>
                <a:cs typeface="+mj-cs"/>
              </a:rPr>
              <a:t>RECUPERACIÓN DE DESASTRES</a:t>
            </a:r>
          </a:p>
        </p:txBody>
      </p:sp>
    </p:spTree>
    <p:extLst>
      <p:ext uri="{BB962C8B-B14F-4D97-AF65-F5344CB8AC3E}">
        <p14:creationId xmlns:p14="http://schemas.microsoft.com/office/powerpoint/2010/main" val="237955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-99392"/>
            <a:ext cx="6059016" cy="1143000"/>
          </a:xfrm>
        </p:spPr>
        <p:txBody>
          <a:bodyPr>
            <a:normAutofit/>
          </a:bodyPr>
          <a:lstStyle/>
          <a:p>
            <a:r>
              <a:rPr lang="es-EC" sz="2800" dirty="0" smtClean="0"/>
              <a:t>SNAPSHOT</a:t>
            </a:r>
            <a:endParaRPr lang="es-EC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4027" y="836712"/>
            <a:ext cx="6919973" cy="344608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C" sz="2800" dirty="0" err="1" smtClean="0"/>
              <a:t>Snapshot</a:t>
            </a:r>
            <a:r>
              <a:rPr lang="es-EC" sz="2800" dirty="0" smtClean="0"/>
              <a:t> </a:t>
            </a:r>
            <a:r>
              <a:rPr lang="es-EC" sz="2800" dirty="0"/>
              <a:t>contiene una imagen de los discos virtuales, RAM y dispositivos que en ese momento el </a:t>
            </a:r>
            <a:r>
              <a:rPr lang="es-EC" sz="2800" dirty="0" err="1"/>
              <a:t>snapshot</a:t>
            </a:r>
            <a:r>
              <a:rPr lang="es-EC" sz="2800" dirty="0"/>
              <a:t> ha tomado. </a:t>
            </a:r>
            <a:endParaRPr lang="es-EC" sz="2800" dirty="0" smtClean="0"/>
          </a:p>
          <a:p>
            <a:pPr marL="0" indent="0" algn="just">
              <a:buNone/>
            </a:pPr>
            <a:r>
              <a:rPr lang="es-EC" sz="2800" dirty="0" smtClean="0"/>
              <a:t>Con </a:t>
            </a:r>
            <a:r>
              <a:rPr lang="es-EC" sz="2800" dirty="0" err="1"/>
              <a:t>snapshot</a:t>
            </a:r>
            <a:r>
              <a:rPr lang="es-EC" sz="2800" dirty="0"/>
              <a:t>, se puede regresar a la máquina virtual GUEST hacia ese punto en el </a:t>
            </a:r>
            <a:r>
              <a:rPr lang="es-EC" sz="2800" dirty="0" smtClean="0"/>
              <a:t>tiempo. </a:t>
            </a:r>
          </a:p>
          <a:p>
            <a:pPr marL="0" indent="0" algn="just">
              <a:buNone/>
            </a:pPr>
            <a:r>
              <a:rPr lang="es-EC" sz="2800" dirty="0" err="1" smtClean="0"/>
              <a:t>Snapshot</a:t>
            </a:r>
            <a:r>
              <a:rPr lang="es-EC" sz="2800" dirty="0" smtClean="0"/>
              <a:t> </a:t>
            </a:r>
            <a:r>
              <a:rPr lang="es-EC" sz="2800" dirty="0"/>
              <a:t>puede usarse con cambios incrementales, lo cual ayudará a poder recuperar una máquina virtual rápidamente.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-4229" y="-27384"/>
            <a:ext cx="1983941" cy="6885384"/>
            <a:chOff x="-4229" y="-27384"/>
            <a:chExt cx="2228256" cy="6885384"/>
          </a:xfrm>
        </p:grpSpPr>
        <p:pic>
          <p:nvPicPr>
            <p:cNvPr id="5" name="Picture 2" descr="http://t2.gstatic.com/images?q=tbn:ANd9GcQvrR8Jsd_ZWgq67Q-lSmx_4Pu2jHbYZykiJ0l3TwLE-FGutgtk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84984"/>
              <a:ext cx="2224027" cy="16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t2.gstatic.com/images?q=tbn:ANd9GcSPAzGveKrTORNVjNogxK3dXCrLswtwnZmZWsP7COK3uMwKgNVZ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28800"/>
              <a:ext cx="2224027" cy="1705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2224027" cy="165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7" descr="RAI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229" y="4913784"/>
              <a:ext cx="2228255" cy="1944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Imagen 20" descr="Snapshot Creation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282793"/>
            <a:ext cx="3788133" cy="2458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26" descr="Additional Snapshot Creation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093" y="4282793"/>
            <a:ext cx="3779912" cy="2458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398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Autofit/>
          </a:bodyPr>
          <a:lstStyle/>
          <a:p>
            <a:r>
              <a:rPr lang="es-EC" sz="4000" dirty="0"/>
              <a:t>SOFTWARE PARA ALMACENAMIENTOS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596153"/>
            <a:ext cx="6419056" cy="2116832"/>
          </a:xfrm>
        </p:spPr>
        <p:txBody>
          <a:bodyPr>
            <a:normAutofit fontScale="25000" lnSpcReduction="20000"/>
          </a:bodyPr>
          <a:lstStyle/>
          <a:p>
            <a:r>
              <a:rPr lang="es-EC" sz="9200" b="1" dirty="0" smtClean="0"/>
              <a:t>Microsoft </a:t>
            </a:r>
            <a:r>
              <a:rPr lang="es-EC" sz="9200" b="1" dirty="0" err="1" smtClean="0"/>
              <a:t>System</a:t>
            </a:r>
            <a:r>
              <a:rPr lang="es-EC" sz="9200" b="1" dirty="0" smtClean="0"/>
              <a:t> Center Data </a:t>
            </a:r>
            <a:r>
              <a:rPr lang="es-EC" sz="9200" b="1" dirty="0" err="1" smtClean="0"/>
              <a:t>Protection</a:t>
            </a:r>
            <a:r>
              <a:rPr lang="es-EC" sz="9200" b="1" dirty="0" smtClean="0"/>
              <a:t> Manager</a:t>
            </a:r>
          </a:p>
          <a:p>
            <a:pPr marL="0" indent="0">
              <a:buNone/>
            </a:pPr>
            <a:r>
              <a:rPr lang="es-EC" sz="9200" dirty="0"/>
              <a:t>E</a:t>
            </a:r>
            <a:r>
              <a:rPr lang="es-EC" sz="9200" dirty="0" smtClean="0"/>
              <a:t>s </a:t>
            </a:r>
            <a:r>
              <a:rPr lang="es-EC" sz="9200" dirty="0"/>
              <a:t>parte de la familia “</a:t>
            </a:r>
            <a:r>
              <a:rPr lang="es-EC" sz="9200" dirty="0" err="1"/>
              <a:t>System</a:t>
            </a:r>
            <a:r>
              <a:rPr lang="es-EC" sz="9200" dirty="0"/>
              <a:t> Center” de los productos Microsoft. Nos brinda una alta protección de datos integrada y unificada para la línea de servidores Windows como Exchange Server, SQL Server, SharePoint, servidores </a:t>
            </a:r>
            <a:r>
              <a:rPr lang="es-EC" sz="9200" dirty="0" err="1"/>
              <a:t>virtualizados</a:t>
            </a:r>
            <a:r>
              <a:rPr lang="es-EC" sz="9200" dirty="0"/>
              <a:t> y servidores de </a:t>
            </a:r>
            <a:r>
              <a:rPr lang="es-EC" sz="9200" dirty="0" smtClean="0"/>
              <a:t>archivos.</a:t>
            </a:r>
          </a:p>
          <a:p>
            <a:r>
              <a:rPr lang="es-EC" sz="9200" b="1" dirty="0" err="1" smtClean="0"/>
              <a:t>VmWare</a:t>
            </a:r>
            <a:r>
              <a:rPr lang="es-EC" sz="9200" b="1" dirty="0" smtClean="0"/>
              <a:t> Data </a:t>
            </a:r>
            <a:r>
              <a:rPr lang="es-EC" sz="9200" b="1" dirty="0" err="1" smtClean="0"/>
              <a:t>Recovery</a:t>
            </a:r>
            <a:endParaRPr lang="es-EC" sz="9200" b="1" dirty="0" smtClean="0"/>
          </a:p>
          <a:p>
            <a:pPr marL="0" indent="0">
              <a:buNone/>
            </a:pPr>
            <a:r>
              <a:rPr lang="es-EC" sz="9200" dirty="0" smtClean="0"/>
              <a:t>Basada en disco de copia de seguridad y recuperación para permitir el rápido restablecimiento de sus máquinas virtuales.</a:t>
            </a:r>
          </a:p>
          <a:p>
            <a:r>
              <a:rPr lang="es-EC" sz="9200" dirty="0" smtClean="0"/>
              <a:t>Fácil </a:t>
            </a:r>
            <a:r>
              <a:rPr lang="es-EC" sz="9200" dirty="0"/>
              <a:t>de implementar, ya que </a:t>
            </a:r>
            <a:r>
              <a:rPr lang="es-EC" sz="9200" dirty="0" err="1"/>
              <a:t>VMware</a:t>
            </a:r>
            <a:r>
              <a:rPr lang="es-EC" sz="9200" dirty="0"/>
              <a:t> Data </a:t>
            </a:r>
            <a:r>
              <a:rPr lang="es-EC" sz="9200" dirty="0" err="1"/>
              <a:t>Recovery</a:t>
            </a:r>
            <a:r>
              <a:rPr lang="es-EC" sz="9200" dirty="0"/>
              <a:t> es una máquina virtual que se ejecuta en </a:t>
            </a:r>
            <a:r>
              <a:rPr lang="es-EC" sz="9200" dirty="0" err="1"/>
              <a:t>VMware</a:t>
            </a:r>
            <a:r>
              <a:rPr lang="es-EC" sz="9200" dirty="0"/>
              <a:t> ESX y </a:t>
            </a:r>
            <a:r>
              <a:rPr lang="es-EC" sz="9200" dirty="0" err="1"/>
              <a:t>ESXi</a:t>
            </a:r>
            <a:r>
              <a:rPr lang="es-EC" sz="9200" dirty="0"/>
              <a:t> hosts.</a:t>
            </a:r>
          </a:p>
          <a:p>
            <a:r>
              <a:rPr lang="es-EC" sz="9200" dirty="0" smtClean="0"/>
              <a:t>Restaurar </a:t>
            </a:r>
            <a:r>
              <a:rPr lang="es-EC" sz="9200" dirty="0"/>
              <a:t>archivos individuales o imágenes enteras según sea necesario. </a:t>
            </a:r>
          </a:p>
          <a:p>
            <a:pPr marL="0" indent="0">
              <a:buNone/>
            </a:pPr>
            <a:endParaRPr lang="es-EC" dirty="0"/>
          </a:p>
        </p:txBody>
      </p:sp>
      <p:grpSp>
        <p:nvGrpSpPr>
          <p:cNvPr id="4" name="Group 3"/>
          <p:cNvGrpSpPr/>
          <p:nvPr/>
        </p:nvGrpSpPr>
        <p:grpSpPr>
          <a:xfrm>
            <a:off x="-4229" y="-27384"/>
            <a:ext cx="2228256" cy="6885384"/>
            <a:chOff x="-4229" y="-27384"/>
            <a:chExt cx="2228256" cy="6885384"/>
          </a:xfrm>
        </p:grpSpPr>
        <p:pic>
          <p:nvPicPr>
            <p:cNvPr id="5" name="Picture 2" descr="http://t2.gstatic.com/images?q=tbn:ANd9GcQvrR8Jsd_ZWgq67Q-lSmx_4Pu2jHbYZykiJ0l3TwLE-FGutgtk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84984"/>
              <a:ext cx="2224027" cy="16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t2.gstatic.com/images?q=tbn:ANd9GcSPAzGveKrTORNVjNogxK3dXCrLswtwnZmZWsP7COK3uMwKgNVZ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28800"/>
              <a:ext cx="2224027" cy="1705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2224027" cy="165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7" descr="RAI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229" y="4913784"/>
              <a:ext cx="2228255" cy="1944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3395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131024" cy="1143000"/>
          </a:xfrm>
        </p:spPr>
        <p:txBody>
          <a:bodyPr>
            <a:noAutofit/>
          </a:bodyPr>
          <a:lstStyle/>
          <a:p>
            <a:r>
              <a:rPr lang="es-EC" sz="3600" dirty="0"/>
              <a:t>FUNCIONALIDADES Y CARACTERÍSTICAS </a:t>
            </a:r>
            <a:r>
              <a:rPr lang="es-EC" sz="3600" dirty="0" smtClean="0"/>
              <a:t>DE DPM 2010</a:t>
            </a:r>
            <a:endParaRPr lang="es-EC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776" y="1999381"/>
            <a:ext cx="6131024" cy="45259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s-EC" dirty="0"/>
              <a:t>DPM 2010 tiene la funcionalidad que el volumen puede crecer de forma automática el volumen sea necesario.</a:t>
            </a:r>
          </a:p>
          <a:p>
            <a:pPr lvl="0"/>
            <a:r>
              <a:rPr lang="es-EC" dirty="0"/>
              <a:t>DPM 2010 le permite reducir los volúmenes para que su espacio se utilice con eficacia.</a:t>
            </a:r>
          </a:p>
          <a:p>
            <a:pPr lvl="0"/>
            <a:r>
              <a:rPr lang="es-EC" dirty="0"/>
              <a:t>El apoyo a la protección del sistema de Windows Server 2008 y ediciones posteriores.</a:t>
            </a:r>
          </a:p>
          <a:p>
            <a:pPr lvl="0"/>
            <a:r>
              <a:rPr lang="es-EC" dirty="0"/>
              <a:t>La bases de datos de Exchange Server 2010 aparece ahora en el grupo de disponibilidad de base de datos (DAG) después de crear un nuevo grupo de protección.</a:t>
            </a:r>
          </a:p>
          <a:p>
            <a:pPr marL="0" indent="0">
              <a:buNone/>
            </a:pPr>
            <a:endParaRPr lang="es-EC" dirty="0"/>
          </a:p>
        </p:txBody>
      </p:sp>
      <p:grpSp>
        <p:nvGrpSpPr>
          <p:cNvPr id="4" name="Group 3"/>
          <p:cNvGrpSpPr/>
          <p:nvPr/>
        </p:nvGrpSpPr>
        <p:grpSpPr>
          <a:xfrm>
            <a:off x="-4229" y="-27384"/>
            <a:ext cx="2228256" cy="6885384"/>
            <a:chOff x="-4229" y="-27384"/>
            <a:chExt cx="2228256" cy="6885384"/>
          </a:xfrm>
        </p:grpSpPr>
        <p:pic>
          <p:nvPicPr>
            <p:cNvPr id="5" name="Picture 2" descr="http://t2.gstatic.com/images?q=tbn:ANd9GcQvrR8Jsd_ZWgq67Q-lSmx_4Pu2jHbYZykiJ0l3TwLE-FGutgtk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84984"/>
              <a:ext cx="2224027" cy="16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t2.gstatic.com/images?q=tbn:ANd9GcSPAzGveKrTORNVjNogxK3dXCrLswtwnZmZWsP7COK3uMwKgNVZ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28800"/>
              <a:ext cx="2224027" cy="1705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2224027" cy="165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7" descr="RAI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229" y="4913784"/>
              <a:ext cx="2228255" cy="1944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1877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>BENEFICIOS DE DPM 2010</a:t>
            </a:r>
            <a:endParaRPr lang="es-EC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1412776"/>
            <a:ext cx="6059016" cy="5184576"/>
          </a:xfrm>
        </p:spPr>
        <p:txBody>
          <a:bodyPr/>
          <a:lstStyle/>
          <a:p>
            <a:pPr lvl="0" algn="just"/>
            <a:r>
              <a:rPr lang="es-EC" dirty="0"/>
              <a:t>Ninguna pérdida de datos para aplicaciones de </a:t>
            </a:r>
            <a:r>
              <a:rPr lang="es-EC" dirty="0" smtClean="0"/>
              <a:t>Restauración.</a:t>
            </a:r>
            <a:endParaRPr lang="es-EC" dirty="0"/>
          </a:p>
          <a:p>
            <a:pPr algn="just"/>
            <a:r>
              <a:rPr lang="es-EC" dirty="0"/>
              <a:t>Cambio sin igual, SQL, y la funcionalidad de </a:t>
            </a:r>
            <a:r>
              <a:rPr lang="es-EC" dirty="0" smtClean="0"/>
              <a:t>SharePoint.</a:t>
            </a:r>
          </a:p>
          <a:p>
            <a:pPr lvl="0" algn="just"/>
            <a:r>
              <a:rPr lang="es-EC" dirty="0"/>
              <a:t>Basado en copias de seguridad para servidores virtuales </a:t>
            </a:r>
            <a:r>
              <a:rPr lang="es-EC" dirty="0" smtClean="0"/>
              <a:t>HOST.</a:t>
            </a:r>
            <a:endParaRPr lang="es-EC" dirty="0"/>
          </a:p>
          <a:p>
            <a:pPr lvl="0" algn="just"/>
            <a:r>
              <a:rPr lang="es-EC" dirty="0" smtClean="0"/>
              <a:t>Recuperar </a:t>
            </a:r>
            <a:r>
              <a:rPr lang="es-EC" dirty="0"/>
              <a:t>archivos en minutos en lugar de </a:t>
            </a:r>
            <a:r>
              <a:rPr lang="es-EC" dirty="0" smtClean="0"/>
              <a:t>horas.</a:t>
            </a:r>
            <a:endParaRPr lang="es-EC" dirty="0"/>
          </a:p>
          <a:p>
            <a:endParaRPr lang="es-EC" dirty="0"/>
          </a:p>
        </p:txBody>
      </p:sp>
      <p:grpSp>
        <p:nvGrpSpPr>
          <p:cNvPr id="4" name="Group 3"/>
          <p:cNvGrpSpPr/>
          <p:nvPr/>
        </p:nvGrpSpPr>
        <p:grpSpPr>
          <a:xfrm>
            <a:off x="-4229" y="-27384"/>
            <a:ext cx="2228256" cy="6885384"/>
            <a:chOff x="-4229" y="-27384"/>
            <a:chExt cx="2228256" cy="6885384"/>
          </a:xfrm>
        </p:grpSpPr>
        <p:pic>
          <p:nvPicPr>
            <p:cNvPr id="5" name="Picture 2" descr="http://t2.gstatic.com/images?q=tbn:ANd9GcQvrR8Jsd_ZWgq67Q-lSmx_4Pu2jHbYZykiJ0l3TwLE-FGutgtk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84984"/>
              <a:ext cx="2224027" cy="16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t2.gstatic.com/images?q=tbn:ANd9GcSPAzGveKrTORNVjNogxK3dXCrLswtwnZmZWsP7COK3uMwKgNVZ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28800"/>
              <a:ext cx="2224027" cy="1705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2224027" cy="165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7" descr="RAI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229" y="4913784"/>
              <a:ext cx="2228255" cy="1944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4912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419056" cy="1143000"/>
          </a:xfrm>
        </p:spPr>
        <p:txBody>
          <a:bodyPr>
            <a:normAutofit fontScale="90000"/>
          </a:bodyPr>
          <a:lstStyle/>
          <a:p>
            <a:r>
              <a:rPr lang="es-EC" dirty="0"/>
              <a:t> </a:t>
            </a:r>
            <a:br>
              <a:rPr lang="es-EC" dirty="0"/>
            </a:br>
            <a:r>
              <a:rPr lang="es-EC" sz="4200" dirty="0"/>
              <a:t>VMWARE </a:t>
            </a:r>
            <a:r>
              <a:rPr lang="es-EC" sz="4200" dirty="0" smtClean="0"/>
              <a:t>DATA RECOVERY</a:t>
            </a:r>
            <a:r>
              <a:rPr lang="es-EC" dirty="0"/>
              <a:t/>
            </a:r>
            <a:br>
              <a:rPr lang="es-EC" dirty="0"/>
            </a:br>
            <a:endParaRPr lang="es-EC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792" y="1340768"/>
            <a:ext cx="5987008" cy="478539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C" dirty="0" smtClean="0"/>
              <a:t>Protege </a:t>
            </a:r>
            <a:r>
              <a:rPr lang="es-EC" dirty="0"/>
              <a:t>contra la pérdida de datos en el entorno virtual ya que permite copias de seguridad rápidas  en el </a:t>
            </a:r>
            <a:r>
              <a:rPr lang="es-EC" dirty="0" smtClean="0"/>
              <a:t>disco, recuperación </a:t>
            </a:r>
            <a:r>
              <a:rPr lang="es-EC" dirty="0"/>
              <a:t>rápida y completa, todo esto tomando en cuenta los siguientes términos:</a:t>
            </a:r>
          </a:p>
          <a:p>
            <a:r>
              <a:rPr lang="es-EC" dirty="0" smtClean="0"/>
              <a:t>Basada </a:t>
            </a:r>
            <a:r>
              <a:rPr lang="es-EC" dirty="0"/>
              <a:t>en disco de copia de seguridad y recuperación para permitir el rápido restablecimiento de sus máquinas virtuales.</a:t>
            </a:r>
          </a:p>
          <a:p>
            <a:r>
              <a:rPr lang="es-EC" dirty="0" smtClean="0"/>
              <a:t>Fácil </a:t>
            </a:r>
            <a:r>
              <a:rPr lang="es-EC" dirty="0"/>
              <a:t>de implementar, ya que </a:t>
            </a:r>
            <a:r>
              <a:rPr lang="es-EC" dirty="0" err="1"/>
              <a:t>VMware</a:t>
            </a:r>
            <a:r>
              <a:rPr lang="es-EC" dirty="0"/>
              <a:t> Data </a:t>
            </a:r>
            <a:r>
              <a:rPr lang="es-EC" dirty="0" err="1"/>
              <a:t>Recovery</a:t>
            </a:r>
            <a:r>
              <a:rPr lang="es-EC" dirty="0"/>
              <a:t> es una máquina virtual que se ejecuta en </a:t>
            </a:r>
            <a:r>
              <a:rPr lang="es-EC" dirty="0" err="1"/>
              <a:t>VMware</a:t>
            </a:r>
            <a:r>
              <a:rPr lang="es-EC" dirty="0"/>
              <a:t> ESX y </a:t>
            </a:r>
            <a:r>
              <a:rPr lang="es-EC" dirty="0" err="1"/>
              <a:t>ESXi</a:t>
            </a:r>
            <a:r>
              <a:rPr lang="es-EC" dirty="0"/>
              <a:t> hosts.</a:t>
            </a:r>
          </a:p>
          <a:p>
            <a:r>
              <a:rPr lang="es-EC" dirty="0" smtClean="0"/>
              <a:t>Restaurar </a:t>
            </a:r>
            <a:r>
              <a:rPr lang="es-EC" dirty="0"/>
              <a:t>archivos individuales o imágenes enteras según sea necesario. </a:t>
            </a:r>
          </a:p>
          <a:p>
            <a:pPr marL="0" indent="0">
              <a:buNone/>
            </a:pPr>
            <a:endParaRPr lang="es-EC" dirty="0"/>
          </a:p>
        </p:txBody>
      </p:sp>
      <p:grpSp>
        <p:nvGrpSpPr>
          <p:cNvPr id="4" name="Group 3"/>
          <p:cNvGrpSpPr/>
          <p:nvPr/>
        </p:nvGrpSpPr>
        <p:grpSpPr>
          <a:xfrm>
            <a:off x="-4229" y="-27384"/>
            <a:ext cx="2228256" cy="6885384"/>
            <a:chOff x="-4229" y="-27384"/>
            <a:chExt cx="2228256" cy="6885384"/>
          </a:xfrm>
        </p:grpSpPr>
        <p:pic>
          <p:nvPicPr>
            <p:cNvPr id="5" name="Picture 2" descr="http://t2.gstatic.com/images?q=tbn:ANd9GcQvrR8Jsd_ZWgq67Q-lSmx_4Pu2jHbYZykiJ0l3TwLE-FGutgtk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84984"/>
              <a:ext cx="2224027" cy="16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t2.gstatic.com/images?q=tbn:ANd9GcSPAzGveKrTORNVjNogxK3dXCrLswtwnZmZWsP7COK3uMwKgNVZ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28800"/>
              <a:ext cx="2224027" cy="1705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2224027" cy="165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7" descr="RAI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229" y="4913784"/>
              <a:ext cx="2228255" cy="1944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1211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>
            <a:noAutofit/>
          </a:bodyPr>
          <a:lstStyle/>
          <a:p>
            <a:r>
              <a:rPr lang="es-EC" sz="3600" dirty="0"/>
              <a:t>FUNCIONALIDADES Y CARACTERÍSTICAS </a:t>
            </a:r>
            <a:r>
              <a:rPr lang="es-EC" sz="3600" dirty="0" smtClean="0"/>
              <a:t>DE </a:t>
            </a:r>
            <a:r>
              <a:rPr lang="es-EC" sz="3600" dirty="0" err="1" smtClean="0"/>
              <a:t>VmWare</a:t>
            </a:r>
            <a:r>
              <a:rPr lang="es-EC" sz="3600" dirty="0" smtClean="0"/>
              <a:t> DATA RECOVERY</a:t>
            </a:r>
            <a:endParaRPr lang="es-EC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1772816"/>
            <a:ext cx="6059016" cy="4353347"/>
          </a:xfrm>
        </p:spPr>
        <p:txBody>
          <a:bodyPr>
            <a:normAutofit fontScale="62500" lnSpcReduction="20000"/>
          </a:bodyPr>
          <a:lstStyle/>
          <a:p>
            <a:r>
              <a:rPr lang="es-EC" dirty="0" smtClean="0"/>
              <a:t>Se destaca </a:t>
            </a:r>
            <a:r>
              <a:rPr lang="es-EC" dirty="0"/>
              <a:t>los componentes principales de </a:t>
            </a:r>
            <a:r>
              <a:rPr lang="es-EC" dirty="0" err="1"/>
              <a:t>VmWare</a:t>
            </a:r>
            <a:r>
              <a:rPr lang="es-EC" dirty="0"/>
              <a:t> Data </a:t>
            </a:r>
            <a:r>
              <a:rPr lang="es-EC" dirty="0" err="1"/>
              <a:t>Protection</a:t>
            </a:r>
            <a:r>
              <a:rPr lang="es-EC" dirty="0"/>
              <a:t> tales como un cliente de </a:t>
            </a:r>
            <a:r>
              <a:rPr lang="es-EC" dirty="0" err="1"/>
              <a:t>VMware</a:t>
            </a:r>
            <a:r>
              <a:rPr lang="es-EC" dirty="0"/>
              <a:t> </a:t>
            </a:r>
            <a:r>
              <a:rPr lang="es-EC" dirty="0" err="1"/>
              <a:t>vSphere</a:t>
            </a:r>
            <a:r>
              <a:rPr lang="es-EC" dirty="0"/>
              <a:t> </a:t>
            </a:r>
            <a:r>
              <a:rPr lang="es-EC" dirty="0" err="1"/>
              <a:t>plug</a:t>
            </a:r>
            <a:r>
              <a:rPr lang="es-EC" dirty="0"/>
              <a:t>-in y un dispositivo de </a:t>
            </a:r>
            <a:r>
              <a:rPr lang="es-EC" dirty="0" err="1"/>
              <a:t>backup</a:t>
            </a:r>
            <a:r>
              <a:rPr lang="es-EC" dirty="0"/>
              <a:t> / recuperación virtual.</a:t>
            </a:r>
          </a:p>
          <a:p>
            <a:r>
              <a:rPr lang="es-EC" dirty="0"/>
              <a:t>Interfaz de </a:t>
            </a:r>
            <a:r>
              <a:rPr lang="es-EC" dirty="0" err="1"/>
              <a:t>gestiónEl</a:t>
            </a:r>
            <a:r>
              <a:rPr lang="es-EC" dirty="0"/>
              <a:t> </a:t>
            </a:r>
            <a:r>
              <a:rPr lang="es-EC" dirty="0" err="1"/>
              <a:t>plug</a:t>
            </a:r>
            <a:r>
              <a:rPr lang="es-EC" dirty="0"/>
              <a:t>-in </a:t>
            </a:r>
            <a:r>
              <a:rPr lang="es-EC" dirty="0" err="1"/>
              <a:t>vSphere</a:t>
            </a:r>
            <a:r>
              <a:rPr lang="es-EC" dirty="0"/>
              <a:t> </a:t>
            </a:r>
            <a:r>
              <a:rPr lang="es-EC" dirty="0" err="1"/>
              <a:t>Client</a:t>
            </a:r>
            <a:r>
              <a:rPr lang="es-EC" dirty="0"/>
              <a:t> permite la configuración y gestión de dispositivo de </a:t>
            </a:r>
            <a:r>
              <a:rPr lang="es-EC" dirty="0" err="1"/>
              <a:t>backup</a:t>
            </a:r>
            <a:r>
              <a:rPr lang="es-EC" dirty="0"/>
              <a:t> / recuperación a través de </a:t>
            </a:r>
            <a:r>
              <a:rPr lang="es-EC" dirty="0" err="1"/>
              <a:t>vCenter</a:t>
            </a:r>
            <a:r>
              <a:rPr lang="es-EC" dirty="0"/>
              <a:t> </a:t>
            </a:r>
            <a:r>
              <a:rPr lang="es-EC" dirty="0" smtClean="0"/>
              <a:t>Server</a:t>
            </a:r>
            <a:r>
              <a:rPr lang="es-EC" dirty="0"/>
              <a:t>.</a:t>
            </a:r>
          </a:p>
          <a:p>
            <a:r>
              <a:rPr lang="es-EC" dirty="0" err="1"/>
              <a:t>Backup</a:t>
            </a:r>
            <a:r>
              <a:rPr lang="es-EC" dirty="0"/>
              <a:t> y recuperación de Aparatos </a:t>
            </a:r>
            <a:r>
              <a:rPr lang="es-EC" dirty="0" err="1"/>
              <a:t>OVFAparato</a:t>
            </a:r>
            <a:r>
              <a:rPr lang="es-EC" dirty="0"/>
              <a:t> para descubrir, gestionar copias de seguridad y restaurar aplicaciones </a:t>
            </a:r>
            <a:r>
              <a:rPr lang="es-EC" dirty="0" err="1"/>
              <a:t>virtualesVMware</a:t>
            </a:r>
            <a:r>
              <a:rPr lang="es-EC" dirty="0"/>
              <a:t> </a:t>
            </a:r>
            <a:r>
              <a:rPr lang="es-EC" dirty="0" err="1"/>
              <a:t>vSphereProporciona</a:t>
            </a:r>
            <a:r>
              <a:rPr lang="es-EC" dirty="0"/>
              <a:t> soporte de VSS y funcionamiento cambiado bloque permite el seguimiento de copias de seguridad incrementales para ser más eficientes</a:t>
            </a:r>
          </a:p>
          <a:p>
            <a:r>
              <a:rPr lang="es-EC" dirty="0" err="1"/>
              <a:t>AlmacenamientoDisco</a:t>
            </a:r>
            <a:r>
              <a:rPr lang="es-EC" dirty="0"/>
              <a:t> virtual en el almacenamiento de conexión directa, NFS, </a:t>
            </a:r>
            <a:r>
              <a:rPr lang="es-EC" dirty="0" err="1"/>
              <a:t>iSCSI</a:t>
            </a:r>
            <a:r>
              <a:rPr lang="es-EC" dirty="0"/>
              <a:t> o </a:t>
            </a:r>
            <a:r>
              <a:rPr lang="es-EC" dirty="0" err="1"/>
              <a:t>Fibre</a:t>
            </a:r>
            <a:r>
              <a:rPr lang="es-EC" dirty="0"/>
              <a:t> </a:t>
            </a:r>
            <a:r>
              <a:rPr lang="es-EC" dirty="0" err="1"/>
              <a:t>Channel</a:t>
            </a:r>
            <a:r>
              <a:rPr lang="es-EC" dirty="0"/>
              <a:t> más las acciones de archivos CIFS como </a:t>
            </a:r>
            <a:r>
              <a:rPr lang="es-EC" dirty="0" smtClean="0"/>
              <a:t>destino.</a:t>
            </a:r>
            <a:endParaRPr lang="es-EC" dirty="0"/>
          </a:p>
          <a:p>
            <a:endParaRPr lang="es-EC" dirty="0"/>
          </a:p>
        </p:txBody>
      </p:sp>
      <p:grpSp>
        <p:nvGrpSpPr>
          <p:cNvPr id="4" name="Group 3"/>
          <p:cNvGrpSpPr/>
          <p:nvPr/>
        </p:nvGrpSpPr>
        <p:grpSpPr>
          <a:xfrm>
            <a:off x="-4229" y="-27384"/>
            <a:ext cx="2228256" cy="6885384"/>
            <a:chOff x="-4229" y="-27384"/>
            <a:chExt cx="2228256" cy="6885384"/>
          </a:xfrm>
        </p:grpSpPr>
        <p:pic>
          <p:nvPicPr>
            <p:cNvPr id="5" name="Picture 2" descr="http://t2.gstatic.com/images?q=tbn:ANd9GcQvrR8Jsd_ZWgq67Q-lSmx_4Pu2jHbYZykiJ0l3TwLE-FGutgtk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84984"/>
              <a:ext cx="2224027" cy="16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t2.gstatic.com/images?q=tbn:ANd9GcSPAzGveKrTORNVjNogxK3dXCrLswtwnZmZWsP7COK3uMwKgNVZ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28800"/>
              <a:ext cx="2224027" cy="1705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2224027" cy="165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7" descr="RAI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229" y="4913784"/>
              <a:ext cx="2228255" cy="1944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9010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419056" cy="1143000"/>
          </a:xfrm>
        </p:spPr>
        <p:txBody>
          <a:bodyPr>
            <a:normAutofit/>
          </a:bodyPr>
          <a:lstStyle/>
          <a:p>
            <a:pPr algn="l"/>
            <a:r>
              <a:rPr lang="es-EC" sz="3600" dirty="0" smtClean="0"/>
              <a:t>Continuación…</a:t>
            </a:r>
            <a:endParaRPr lang="es-EC" sz="3600" dirty="0"/>
          </a:p>
        </p:txBody>
      </p:sp>
      <p:grpSp>
        <p:nvGrpSpPr>
          <p:cNvPr id="4" name="Group 3"/>
          <p:cNvGrpSpPr/>
          <p:nvPr/>
        </p:nvGrpSpPr>
        <p:grpSpPr>
          <a:xfrm>
            <a:off x="-4229" y="-27384"/>
            <a:ext cx="2228256" cy="6885384"/>
            <a:chOff x="-4229" y="-27384"/>
            <a:chExt cx="2228256" cy="6885384"/>
          </a:xfrm>
        </p:grpSpPr>
        <p:pic>
          <p:nvPicPr>
            <p:cNvPr id="5" name="Picture 2" descr="http://t2.gstatic.com/images?q=tbn:ANd9GcQvrR8Jsd_ZWgq67Q-lSmx_4Pu2jHbYZykiJ0l3TwLE-FGutgtk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84984"/>
              <a:ext cx="2224027" cy="16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t2.gstatic.com/images?q=tbn:ANd9GcSPAzGveKrTORNVjNogxK3dXCrLswtwnZmZWsP7COK3uMwKgNVZ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28800"/>
              <a:ext cx="2224027" cy="1705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2224027" cy="165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7" descr="RAI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229" y="4913784"/>
              <a:ext cx="2228255" cy="1944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8" descr="http://www.vmware.com/files/images/diagrams/datarecovery-servertable.gif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310" y="1556792"/>
            <a:ext cx="3956010" cy="416562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4067944" y="5885892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err="1"/>
              <a:t>Vmware</a:t>
            </a:r>
            <a:r>
              <a:rPr lang="es-EC" dirty="0"/>
              <a:t> Data </a:t>
            </a:r>
            <a:r>
              <a:rPr lang="es-EC" dirty="0" err="1"/>
              <a:t>Recovery</a:t>
            </a:r>
            <a:endParaRPr lang="es-EC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7591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>BENEFICIOS DE </a:t>
            </a:r>
            <a:r>
              <a:rPr lang="es-EC" dirty="0" err="1" smtClean="0"/>
              <a:t>VmWare</a:t>
            </a:r>
            <a:r>
              <a:rPr lang="es-EC" dirty="0" smtClean="0"/>
              <a:t> DATA RECOVERY</a:t>
            </a:r>
            <a:endParaRPr lang="es-EC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1600200"/>
            <a:ext cx="6059016" cy="4525963"/>
          </a:xfrm>
        </p:spPr>
        <p:txBody>
          <a:bodyPr>
            <a:normAutofit fontScale="92500" lnSpcReduction="10000"/>
          </a:bodyPr>
          <a:lstStyle/>
          <a:p>
            <a:r>
              <a:rPr lang="es-EC" dirty="0"/>
              <a:t>La mejor plataforma de virtualización.</a:t>
            </a:r>
          </a:p>
          <a:p>
            <a:pPr lvl="0"/>
            <a:r>
              <a:rPr lang="es-EC" dirty="0"/>
              <a:t>Más opciones para su nube</a:t>
            </a:r>
          </a:p>
          <a:p>
            <a:pPr lvl="0"/>
            <a:r>
              <a:rPr lang="es-EC" dirty="0" smtClean="0"/>
              <a:t>Más </a:t>
            </a:r>
            <a:r>
              <a:rPr lang="es-EC" dirty="0"/>
              <a:t>seguridad para su </a:t>
            </a:r>
            <a:r>
              <a:rPr lang="es-EC" dirty="0" smtClean="0"/>
              <a:t>nube</a:t>
            </a:r>
          </a:p>
          <a:p>
            <a:r>
              <a:rPr lang="es-EC" dirty="0"/>
              <a:t>Sólo </a:t>
            </a:r>
            <a:r>
              <a:rPr lang="es-EC" dirty="0" err="1"/>
              <a:t>VMware</a:t>
            </a:r>
            <a:r>
              <a:rPr lang="es-EC" dirty="0"/>
              <a:t>, con el </a:t>
            </a:r>
            <a:r>
              <a:rPr lang="es-EC" dirty="0" err="1"/>
              <a:t>vShield</a:t>
            </a:r>
            <a:r>
              <a:rPr lang="es-EC" dirty="0"/>
              <a:t> 5 suite de soluciones de seguridad, utiliza la virtualización-consciente de la tecnología para resolver los problemas importantes para la seguridad </a:t>
            </a:r>
            <a:endParaRPr lang="es-EC" dirty="0" smtClean="0"/>
          </a:p>
          <a:p>
            <a:endParaRPr lang="es-EC" dirty="0"/>
          </a:p>
        </p:txBody>
      </p:sp>
      <p:grpSp>
        <p:nvGrpSpPr>
          <p:cNvPr id="4" name="Group 3"/>
          <p:cNvGrpSpPr/>
          <p:nvPr/>
        </p:nvGrpSpPr>
        <p:grpSpPr>
          <a:xfrm>
            <a:off x="-4229" y="-27384"/>
            <a:ext cx="2228256" cy="6885384"/>
            <a:chOff x="-4229" y="-27384"/>
            <a:chExt cx="2228256" cy="6885384"/>
          </a:xfrm>
        </p:grpSpPr>
        <p:pic>
          <p:nvPicPr>
            <p:cNvPr id="5" name="Picture 2" descr="http://t2.gstatic.com/images?q=tbn:ANd9GcQvrR8Jsd_ZWgq67Q-lSmx_4Pu2jHbYZykiJ0l3TwLE-FGutgtk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84984"/>
              <a:ext cx="2224027" cy="16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t2.gstatic.com/images?q=tbn:ANd9GcSPAzGveKrTORNVjNogxK3dXCrLswtwnZmZWsP7COK3uMwKgNVZ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28800"/>
              <a:ext cx="2224027" cy="1705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2224027" cy="165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7" descr="RAI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229" y="4913784"/>
              <a:ext cx="2228255" cy="1944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3299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4229" y="-27384"/>
            <a:ext cx="2228256" cy="6885384"/>
            <a:chOff x="-4229" y="-27384"/>
            <a:chExt cx="2228256" cy="6885384"/>
          </a:xfrm>
        </p:grpSpPr>
        <p:pic>
          <p:nvPicPr>
            <p:cNvPr id="5" name="Picture 2" descr="http://t2.gstatic.com/images?q=tbn:ANd9GcQvrR8Jsd_ZWgq67Q-lSmx_4Pu2jHbYZykiJ0l3TwLE-FGutgtk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84984"/>
              <a:ext cx="2224027" cy="16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t2.gstatic.com/images?q=tbn:ANd9GcSPAzGveKrTORNVjNogxK3dXCrLswtwnZmZWsP7COK3uMwKgNVZ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28800"/>
              <a:ext cx="2224027" cy="1705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2224027" cy="165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7" descr="RAI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229" y="4913784"/>
              <a:ext cx="2228255" cy="1944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2896344" y="1412776"/>
            <a:ext cx="49685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200" dirty="0" smtClean="0"/>
              <a:t>INTEGRANTES:</a:t>
            </a:r>
          </a:p>
          <a:p>
            <a:endParaRPr lang="es-EC" sz="3200" dirty="0" smtClean="0"/>
          </a:p>
          <a:p>
            <a:endParaRPr lang="es-EC" sz="3200" dirty="0"/>
          </a:p>
          <a:p>
            <a:r>
              <a:rPr lang="es-EC" sz="3200" dirty="0" smtClean="0"/>
              <a:t>~ </a:t>
            </a:r>
            <a:r>
              <a:rPr lang="es-EC" sz="3200" dirty="0" err="1" smtClean="0"/>
              <a:t>Mariuxi</a:t>
            </a:r>
            <a:r>
              <a:rPr lang="es-EC" sz="3200" dirty="0" smtClean="0"/>
              <a:t> </a:t>
            </a:r>
            <a:r>
              <a:rPr lang="es-EC" sz="3200" dirty="0" err="1" smtClean="0"/>
              <a:t>Cordovilla</a:t>
            </a:r>
            <a:r>
              <a:rPr lang="es-EC" sz="3200" dirty="0" smtClean="0"/>
              <a:t> Salinas</a:t>
            </a:r>
          </a:p>
          <a:p>
            <a:endParaRPr lang="es-EC" sz="3200" dirty="0" smtClean="0"/>
          </a:p>
          <a:p>
            <a:endParaRPr lang="es-EC" sz="3200" dirty="0"/>
          </a:p>
          <a:p>
            <a:r>
              <a:rPr lang="es-EC" sz="3200" dirty="0" smtClean="0"/>
              <a:t>~ Junior Mendoza </a:t>
            </a:r>
            <a:r>
              <a:rPr lang="es-EC" sz="3200" dirty="0" err="1" smtClean="0"/>
              <a:t>Marchán</a:t>
            </a:r>
            <a:r>
              <a:rPr lang="es-EC" sz="3200" dirty="0" smtClean="0"/>
              <a:t> </a:t>
            </a:r>
            <a:endParaRPr lang="es-EC" sz="3200" dirty="0"/>
          </a:p>
        </p:txBody>
      </p:sp>
    </p:spTree>
    <p:extLst>
      <p:ext uri="{BB962C8B-B14F-4D97-AF65-F5344CB8AC3E}">
        <p14:creationId xmlns:p14="http://schemas.microsoft.com/office/powerpoint/2010/main" val="128279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/>
          <a:lstStyle/>
          <a:p>
            <a:pPr algn="l"/>
            <a:r>
              <a:rPr lang="es-EC" dirty="0" smtClean="0"/>
              <a:t>Continuación…</a:t>
            </a:r>
            <a:endParaRPr lang="es-EC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1416" y="1600200"/>
            <a:ext cx="6491064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C" dirty="0"/>
              <a:t>Con </a:t>
            </a:r>
            <a:r>
              <a:rPr lang="es-EC" dirty="0" err="1"/>
              <a:t>vShield</a:t>
            </a:r>
            <a:r>
              <a:rPr lang="es-EC" dirty="0"/>
              <a:t>, los clientes son capaces de:</a:t>
            </a:r>
          </a:p>
          <a:p>
            <a:pPr lvl="0"/>
            <a:r>
              <a:rPr lang="es-EC" dirty="0"/>
              <a:t>Simplificar la seguridad del centro de datos sin compromiso.</a:t>
            </a:r>
          </a:p>
          <a:p>
            <a:pPr lvl="0"/>
            <a:r>
              <a:rPr lang="es-EC" dirty="0"/>
              <a:t>Implementar un modelo de seguridad mejor que las escalas de la computación en nube.</a:t>
            </a:r>
          </a:p>
          <a:p>
            <a:pPr lvl="0"/>
            <a:r>
              <a:rPr lang="es-EC" dirty="0"/>
              <a:t>Evaluar continuamente y automatizar los requisitos de cumplimiento.</a:t>
            </a:r>
          </a:p>
          <a:p>
            <a:pPr lvl="0"/>
            <a:endParaRPr lang="es-EC" dirty="0"/>
          </a:p>
          <a:p>
            <a:pPr marL="0" indent="0">
              <a:buNone/>
            </a:pPr>
            <a:endParaRPr lang="es-EC" dirty="0"/>
          </a:p>
        </p:txBody>
      </p:sp>
      <p:grpSp>
        <p:nvGrpSpPr>
          <p:cNvPr id="4" name="Group 3"/>
          <p:cNvGrpSpPr/>
          <p:nvPr/>
        </p:nvGrpSpPr>
        <p:grpSpPr>
          <a:xfrm>
            <a:off x="-4229" y="-27384"/>
            <a:ext cx="2228256" cy="6885384"/>
            <a:chOff x="-4229" y="-27384"/>
            <a:chExt cx="2228256" cy="6885384"/>
          </a:xfrm>
        </p:grpSpPr>
        <p:pic>
          <p:nvPicPr>
            <p:cNvPr id="5" name="Picture 2" descr="http://t2.gstatic.com/images?q=tbn:ANd9GcQvrR8Jsd_ZWgq67Q-lSmx_4Pu2jHbYZykiJ0l3TwLE-FGutgtk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84984"/>
              <a:ext cx="2224027" cy="16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t2.gstatic.com/images?q=tbn:ANd9GcSPAzGveKrTORNVjNogxK3dXCrLswtwnZmZWsP7COK3uMwKgNVZ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28800"/>
              <a:ext cx="2224027" cy="1705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2224027" cy="165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7" descr="RAI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229" y="4913784"/>
              <a:ext cx="2228255" cy="1944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5697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4229" y="-27384"/>
            <a:ext cx="2228256" cy="6885384"/>
            <a:chOff x="-4229" y="-27384"/>
            <a:chExt cx="2228256" cy="6885384"/>
          </a:xfrm>
        </p:grpSpPr>
        <p:pic>
          <p:nvPicPr>
            <p:cNvPr id="5" name="Picture 2" descr="http://t2.gstatic.com/images?q=tbn:ANd9GcQvrR8Jsd_ZWgq67Q-lSmx_4Pu2jHbYZykiJ0l3TwLE-FGutgtk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84984"/>
              <a:ext cx="2224027" cy="16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t2.gstatic.com/images?q=tbn:ANd9GcSPAzGveKrTORNVjNogxK3dXCrLswtwnZmZWsP7COK3uMwKgNVZ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28800"/>
              <a:ext cx="2224027" cy="1705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2224027" cy="165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7" descr="RAI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229" y="4913784"/>
              <a:ext cx="2228255" cy="1944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2224026" y="325507"/>
            <a:ext cx="6668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600" dirty="0" smtClean="0"/>
              <a:t>INDICADORES DE RENDIMIENTO</a:t>
            </a:r>
            <a:endParaRPr lang="es-EC" sz="36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140442"/>
              </p:ext>
            </p:extLst>
          </p:nvPr>
        </p:nvGraphicFramePr>
        <p:xfrm>
          <a:off x="2771800" y="1210734"/>
          <a:ext cx="5005705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5107"/>
                <a:gridCol w="1555299"/>
                <a:gridCol w="155529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S. O. HOST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S.O. GUEST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Aplicaciones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marL="159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Windows Server 2008 R2 (64bits)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Windows Server 2008 R2 (64 bits)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File Server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Windows Server 2008 R2 (64 bits)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DPM 2010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19872" y="2636912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Infraestructura de la Implementación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652884"/>
              </p:ext>
            </p:extLst>
          </p:nvPr>
        </p:nvGraphicFramePr>
        <p:xfrm>
          <a:off x="2806654" y="3212976"/>
          <a:ext cx="5005706" cy="2651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2934"/>
                <a:gridCol w="1781386"/>
                <a:gridCol w="178138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RECURSO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INDICADORES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Rendimiento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4">
                  <a:txBody>
                    <a:bodyPr/>
                    <a:lstStyle/>
                    <a:p>
                      <a:pPr marL="159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Disco Físico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524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Longitud promedio de cola de disco.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524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Promedio de bytes de disco/escritura.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345230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524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Promedio de bytes de disco/lectura.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25127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524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Promedio de bytes de disco/transferencia.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54876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347864" y="5885892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Indicadores de Rendimiento - Disco Físico</a:t>
            </a:r>
          </a:p>
        </p:txBody>
      </p:sp>
    </p:spTree>
    <p:extLst>
      <p:ext uri="{BB962C8B-B14F-4D97-AF65-F5344CB8AC3E}">
        <p14:creationId xmlns:p14="http://schemas.microsoft.com/office/powerpoint/2010/main" val="140700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1143000"/>
          </a:xfrm>
        </p:spPr>
        <p:txBody>
          <a:bodyPr/>
          <a:lstStyle/>
          <a:p>
            <a:pPr algn="l"/>
            <a:r>
              <a:rPr lang="es-EC" dirty="0" smtClean="0"/>
              <a:t>Continuación…</a:t>
            </a:r>
            <a:endParaRPr lang="es-EC" dirty="0"/>
          </a:p>
        </p:txBody>
      </p:sp>
      <p:grpSp>
        <p:nvGrpSpPr>
          <p:cNvPr id="4" name="Group 3"/>
          <p:cNvGrpSpPr/>
          <p:nvPr/>
        </p:nvGrpSpPr>
        <p:grpSpPr>
          <a:xfrm>
            <a:off x="-4229" y="-27384"/>
            <a:ext cx="2228256" cy="6885384"/>
            <a:chOff x="-4229" y="-27384"/>
            <a:chExt cx="2228256" cy="6885384"/>
          </a:xfrm>
        </p:grpSpPr>
        <p:pic>
          <p:nvPicPr>
            <p:cNvPr id="5" name="Picture 2" descr="http://t2.gstatic.com/images?q=tbn:ANd9GcQvrR8Jsd_ZWgq67Q-lSmx_4Pu2jHbYZykiJ0l3TwLE-FGutgtk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84984"/>
              <a:ext cx="2224027" cy="16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t2.gstatic.com/images?q=tbn:ANd9GcSPAzGveKrTORNVjNogxK3dXCrLswtwnZmZWsP7COK3uMwKgNVZ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28800"/>
              <a:ext cx="2224027" cy="1705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2224027" cy="165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7" descr="RAI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229" y="4913784"/>
              <a:ext cx="2228255" cy="1944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635267"/>
              </p:ext>
            </p:extLst>
          </p:nvPr>
        </p:nvGraphicFramePr>
        <p:xfrm>
          <a:off x="2806655" y="1412776"/>
          <a:ext cx="5005705" cy="2057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4225"/>
                <a:gridCol w="1775740"/>
                <a:gridCol w="177574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RECURSO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INDICADORES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Rendimiento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3">
                  <a:txBody>
                    <a:bodyPr/>
                    <a:lstStyle/>
                    <a:p>
                      <a:pPr marL="159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Memoria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413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Porcentaje de bytes en uso.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22%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413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Errores de página/s</a:t>
                      </a:r>
                      <a:endParaRPr lang="es-EC" sz="1100">
                        <a:effectLst/>
                      </a:endParaRPr>
                    </a:p>
                    <a:p>
                      <a:pPr marL="2413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 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054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413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Páginas/s</a:t>
                      </a:r>
                      <a:endParaRPr lang="es-EC" sz="1100">
                        <a:effectLst/>
                      </a:endParaRPr>
                    </a:p>
                    <a:p>
                      <a:pPr marL="2413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 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91880" y="3429000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Indicadores de Rendimiento - Memoria</a:t>
            </a:r>
          </a:p>
          <a:p>
            <a:endParaRPr lang="es-EC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290651"/>
              </p:ext>
            </p:extLst>
          </p:nvPr>
        </p:nvGraphicFramePr>
        <p:xfrm>
          <a:off x="2843808" y="4005064"/>
          <a:ext cx="5005705" cy="1737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4225"/>
                <a:gridCol w="1775740"/>
                <a:gridCol w="177574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RECURSO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INDICADORES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Rendimiento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marL="15938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Red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413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Total bytes por segundo</a:t>
                      </a:r>
                      <a:endParaRPr lang="es-EC" sz="1100">
                        <a:effectLst/>
                      </a:endParaRPr>
                    </a:p>
                    <a:p>
                      <a:pPr marL="241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1658214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413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Longitud de la cola de salida</a:t>
                      </a:r>
                      <a:endParaRPr lang="es-EC" sz="1100">
                        <a:effectLst/>
                      </a:endParaRPr>
                    </a:p>
                    <a:p>
                      <a:pPr marL="2413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300">
                          <a:effectLst/>
                        </a:rPr>
                        <a:t> 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23928" y="5733256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Indicadores de Rendimiento - Red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09018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485800"/>
            <a:ext cx="6203032" cy="1143000"/>
          </a:xfrm>
        </p:spPr>
        <p:txBody>
          <a:bodyPr>
            <a:normAutofit fontScale="90000"/>
          </a:bodyPr>
          <a:lstStyle/>
          <a:p>
            <a:r>
              <a:rPr lang="es-EC" b="1" dirty="0"/>
              <a:t>CONCLUSIONES Y RECOMENDACIONES</a:t>
            </a:r>
            <a:br>
              <a:rPr lang="es-EC" b="1" dirty="0"/>
            </a:br>
            <a:endParaRPr lang="es-EC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3768" y="1600200"/>
            <a:ext cx="6203032" cy="45259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s-EC" dirty="0"/>
              <a:t>Las soluciones tecnológicas que trabajan con mucha información, especialmente sensitiva y que tienen que brindar una atención </a:t>
            </a:r>
            <a:r>
              <a:rPr lang="es-EC" dirty="0" smtClean="0"/>
              <a:t>24/7.</a:t>
            </a:r>
            <a:endParaRPr lang="es-EC" dirty="0"/>
          </a:p>
          <a:p>
            <a:pPr marL="0" indent="0">
              <a:buNone/>
            </a:pPr>
            <a:endParaRPr lang="es-EC" dirty="0"/>
          </a:p>
          <a:p>
            <a:pPr lvl="0"/>
            <a:r>
              <a:rPr lang="es-EC" dirty="0"/>
              <a:t>Se escogió la solución del DPM 2010 porque la mayoría de los sistemas de las empresas ecuatorianas trabajan con tecnología </a:t>
            </a:r>
            <a:r>
              <a:rPr lang="es-EC" dirty="0" smtClean="0"/>
              <a:t>Microsoft.</a:t>
            </a:r>
          </a:p>
          <a:p>
            <a:pPr marL="0" lvl="0" indent="0">
              <a:buNone/>
            </a:pPr>
            <a:endParaRPr lang="es-EC" dirty="0"/>
          </a:p>
          <a:p>
            <a:pPr lvl="0"/>
            <a:r>
              <a:rPr lang="es-EC" dirty="0"/>
              <a:t>Una de las opciones para </a:t>
            </a:r>
            <a:r>
              <a:rPr lang="es-EC" dirty="0" err="1"/>
              <a:t>virtualizar</a:t>
            </a:r>
            <a:r>
              <a:rPr lang="es-EC" dirty="0"/>
              <a:t> toda una infraestructura de servidores es que se trabaje con algún tipo de almacenamiento de discos para tener el respaldo de todas las máquinas virtuales y poder trasladarlas desde un HOST hacia otro HOST con la facilidad del caso.</a:t>
            </a:r>
          </a:p>
          <a:p>
            <a:endParaRPr lang="es-EC" dirty="0"/>
          </a:p>
        </p:txBody>
      </p:sp>
      <p:grpSp>
        <p:nvGrpSpPr>
          <p:cNvPr id="4" name="Group 3"/>
          <p:cNvGrpSpPr/>
          <p:nvPr/>
        </p:nvGrpSpPr>
        <p:grpSpPr>
          <a:xfrm>
            <a:off x="-4229" y="-27384"/>
            <a:ext cx="2228256" cy="6885384"/>
            <a:chOff x="-4229" y="-27384"/>
            <a:chExt cx="2228256" cy="6885384"/>
          </a:xfrm>
        </p:grpSpPr>
        <p:pic>
          <p:nvPicPr>
            <p:cNvPr id="5" name="Picture 2" descr="http://t2.gstatic.com/images?q=tbn:ANd9GcQvrR8Jsd_ZWgq67Q-lSmx_4Pu2jHbYZykiJ0l3TwLE-FGutgtk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84984"/>
              <a:ext cx="2224027" cy="16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t2.gstatic.com/images?q=tbn:ANd9GcSPAzGveKrTORNVjNogxK3dXCrLswtwnZmZWsP7COK3uMwKgNVZ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28800"/>
              <a:ext cx="2224027" cy="1705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2224027" cy="165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7" descr="RAI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229" y="4913784"/>
              <a:ext cx="2228255" cy="1944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5137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130622"/>
            <a:ext cx="5410944" cy="850106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s-ES" sz="2800" cap="all" dirty="0">
                <a:latin typeface="+mn-lt"/>
              </a:rPr>
              <a:t>JUSTIFICACIÓN</a:t>
            </a:r>
            <a:r>
              <a:rPr lang="es-EC" sz="2800" dirty="0">
                <a:latin typeface="+mn-lt"/>
              </a:rPr>
              <a:t/>
            </a:r>
            <a:br>
              <a:rPr lang="es-EC" sz="2800" dirty="0">
                <a:latin typeface="+mn-lt"/>
              </a:rPr>
            </a:br>
            <a:endParaRPr lang="es-EC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776" y="731837"/>
            <a:ext cx="6336704" cy="464137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C" sz="2600" dirty="0"/>
              <a:t>La necesidad actual en el almacenamiento de discos duros, es tener la información inmediatamente frente a una catástrofe o daño que ocurra en la información de un Data Center. La justificación de tener un almacenamiento virtualizado es lograr los siguientes puntos: </a:t>
            </a:r>
            <a:endParaRPr lang="es-EC" sz="2600" dirty="0" smtClean="0"/>
          </a:p>
          <a:p>
            <a:pPr lvl="0"/>
            <a:r>
              <a:rPr lang="es-EC" sz="2600" dirty="0" smtClean="0"/>
              <a:t>Redundancia </a:t>
            </a:r>
            <a:r>
              <a:rPr lang="es-EC" sz="2600" dirty="0"/>
              <a:t>de la información</a:t>
            </a:r>
          </a:p>
          <a:p>
            <a:pPr lvl="0"/>
            <a:r>
              <a:rPr lang="es-EC" sz="2600" dirty="0"/>
              <a:t>Optimización en la información almacenada</a:t>
            </a:r>
          </a:p>
          <a:p>
            <a:pPr lvl="0"/>
            <a:r>
              <a:rPr lang="es-EC" sz="2600" dirty="0"/>
              <a:t>Direccionamiento de espacio en disco hacia otros servidores que lo necesitaran.</a:t>
            </a:r>
          </a:p>
          <a:p>
            <a:pPr lvl="0"/>
            <a:r>
              <a:rPr lang="es-EC" sz="2600" dirty="0"/>
              <a:t>Recuperación de desastres en los sistemas operativos GUEST.</a:t>
            </a:r>
          </a:p>
          <a:p>
            <a:pPr marL="0" indent="0">
              <a:buNone/>
            </a:pPr>
            <a:endParaRPr lang="es-EC" sz="2600" dirty="0"/>
          </a:p>
        </p:txBody>
      </p:sp>
      <p:grpSp>
        <p:nvGrpSpPr>
          <p:cNvPr id="4" name="Group 3"/>
          <p:cNvGrpSpPr/>
          <p:nvPr/>
        </p:nvGrpSpPr>
        <p:grpSpPr>
          <a:xfrm>
            <a:off x="-4229" y="-27384"/>
            <a:ext cx="2228256" cy="6885384"/>
            <a:chOff x="-4229" y="-27384"/>
            <a:chExt cx="2228256" cy="6885384"/>
          </a:xfrm>
        </p:grpSpPr>
        <p:pic>
          <p:nvPicPr>
            <p:cNvPr id="5" name="Picture 2" descr="http://t2.gstatic.com/images?q=tbn:ANd9GcQvrR8Jsd_ZWgq67Q-lSmx_4Pu2jHbYZykiJ0l3TwLE-FGutgtk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84984"/>
              <a:ext cx="2224027" cy="16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t2.gstatic.com/images?q=tbn:ANd9GcSPAzGveKrTORNVjNogxK3dXCrLswtwnZmZWsP7COK3uMwKgNVZ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28800"/>
              <a:ext cx="2224027" cy="1705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2224027" cy="165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7" descr="RAI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229" y="4913784"/>
              <a:ext cx="2228255" cy="1944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10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s-ES" sz="2800" cap="all" dirty="0">
                <a:latin typeface="+mn-lt"/>
              </a:rPr>
              <a:t>DESCRIPCIÓN DEL PROYECTO</a:t>
            </a:r>
            <a:r>
              <a:rPr lang="es-EC" sz="2800" cap="all" dirty="0">
                <a:latin typeface="+mn-lt"/>
              </a:rPr>
              <a:t/>
            </a:r>
            <a:br>
              <a:rPr lang="es-EC" sz="2800" cap="all" dirty="0">
                <a:latin typeface="+mn-lt"/>
              </a:rPr>
            </a:br>
            <a:endParaRPr lang="es-EC" sz="2800" cap="all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27784" y="1600200"/>
            <a:ext cx="605901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C" dirty="0" smtClean="0"/>
              <a:t>Se implementó:</a:t>
            </a:r>
          </a:p>
          <a:p>
            <a:pPr algn="just"/>
            <a:r>
              <a:rPr lang="es-EC" dirty="0" smtClean="0"/>
              <a:t>Un computador con la plataforma de Windows 2008 Server con </a:t>
            </a:r>
            <a:r>
              <a:rPr lang="es-EC" dirty="0" err="1" smtClean="0"/>
              <a:t>Hyper</a:t>
            </a:r>
            <a:r>
              <a:rPr lang="es-EC" dirty="0" smtClean="0"/>
              <a:t>-V como máquina </a:t>
            </a:r>
            <a:r>
              <a:rPr lang="es-EC" b="1" dirty="0" smtClean="0"/>
              <a:t>host</a:t>
            </a:r>
            <a:r>
              <a:rPr lang="es-EC" dirty="0" smtClean="0"/>
              <a:t>.</a:t>
            </a:r>
          </a:p>
          <a:p>
            <a:pPr algn="just"/>
            <a:r>
              <a:rPr lang="es-EC" dirty="0" smtClean="0"/>
              <a:t>Se instaló dos máquina </a:t>
            </a:r>
            <a:r>
              <a:rPr lang="es-EC" b="1" dirty="0" err="1"/>
              <a:t>g</a:t>
            </a:r>
            <a:r>
              <a:rPr lang="es-EC" b="1" dirty="0" err="1" smtClean="0"/>
              <a:t>uest</a:t>
            </a:r>
            <a:r>
              <a:rPr lang="es-EC" dirty="0" smtClean="0"/>
              <a:t> con Windows Server 2008, una haciendo función de </a:t>
            </a:r>
            <a:r>
              <a:rPr lang="es-EC" dirty="0"/>
              <a:t>F</a:t>
            </a:r>
            <a:r>
              <a:rPr lang="es-EC" dirty="0" smtClean="0"/>
              <a:t>ile Server y la segunda con el DPM 2010.</a:t>
            </a:r>
            <a:endParaRPr lang="es-EC" dirty="0"/>
          </a:p>
        </p:txBody>
      </p:sp>
      <p:grpSp>
        <p:nvGrpSpPr>
          <p:cNvPr id="4" name="Group 3"/>
          <p:cNvGrpSpPr/>
          <p:nvPr/>
        </p:nvGrpSpPr>
        <p:grpSpPr>
          <a:xfrm>
            <a:off x="-4229" y="-27384"/>
            <a:ext cx="2228256" cy="6885384"/>
            <a:chOff x="-4229" y="-27384"/>
            <a:chExt cx="2228256" cy="6885384"/>
          </a:xfrm>
        </p:grpSpPr>
        <p:pic>
          <p:nvPicPr>
            <p:cNvPr id="5" name="Picture 2" descr="http://t2.gstatic.com/images?q=tbn:ANd9GcQvrR8Jsd_ZWgq67Q-lSmx_4Pu2jHbYZykiJ0l3TwLE-FGutgtk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84984"/>
              <a:ext cx="2224027" cy="16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t2.gstatic.com/images?q=tbn:ANd9GcSPAzGveKrTORNVjNogxK3dXCrLswtwnZmZWsP7COK3uMwKgNVZ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28800"/>
              <a:ext cx="2224027" cy="1705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2224027" cy="165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7" descr="RAI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229" y="4913784"/>
              <a:ext cx="2228255" cy="1944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52908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/>
          </a:bodyPr>
          <a:lstStyle/>
          <a:p>
            <a:r>
              <a:rPr lang="es-EC" sz="2800" dirty="0" smtClean="0"/>
              <a:t>VIRTUALIZACIÓN DE ALMACENAMIENTOS</a:t>
            </a:r>
            <a:endParaRPr lang="es-EC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16" y="1836402"/>
            <a:ext cx="5842992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C" sz="2800" dirty="0"/>
              <a:t>Las infraestructura de almacenamientos de discos se remonta desde los arreglos de discos llamados RAID. Estos arreglos tienen niveles, los cuales ayudan a mejorar la redundancia y contingencia, como los que mostramos </a:t>
            </a:r>
            <a:r>
              <a:rPr lang="es-EC" sz="2800" dirty="0" smtClean="0"/>
              <a:t>a continuación</a:t>
            </a:r>
            <a:r>
              <a:rPr lang="es-EC" sz="2800" dirty="0"/>
              <a:t>:</a:t>
            </a:r>
          </a:p>
          <a:p>
            <a:pPr marL="0" indent="0">
              <a:buNone/>
            </a:pPr>
            <a:endParaRPr lang="es-EC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-4229" y="-27384"/>
            <a:ext cx="2228256" cy="6885384"/>
            <a:chOff x="-4229" y="-27384"/>
            <a:chExt cx="2228256" cy="6885384"/>
          </a:xfrm>
        </p:grpSpPr>
        <p:pic>
          <p:nvPicPr>
            <p:cNvPr id="5" name="Picture 2" descr="http://t2.gstatic.com/images?q=tbn:ANd9GcQvrR8Jsd_ZWgq67Q-lSmx_4Pu2jHbYZykiJ0l3TwLE-FGutgtk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84984"/>
              <a:ext cx="2224027" cy="16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t2.gstatic.com/images?q=tbn:ANd9GcSPAzGveKrTORNVjNogxK3dXCrLswtwnZmZWsP7COK3uMwKgNVZ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28800"/>
              <a:ext cx="2224027" cy="1705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2224027" cy="165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7" descr="RAI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229" y="4913784"/>
              <a:ext cx="2228255" cy="1944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6821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3733" y="1015552"/>
            <a:ext cx="6264696" cy="5725816"/>
          </a:xfrm>
        </p:spPr>
        <p:txBody>
          <a:bodyPr>
            <a:noAutofit/>
          </a:bodyPr>
          <a:lstStyle/>
          <a:p>
            <a:r>
              <a:rPr lang="es-EC" sz="2600" dirty="0" smtClean="0"/>
              <a:t> RAID 1: también conocido como “MIRROR SET”, el cual hace un espejo de otro disco que se encuentre en este arreglo. </a:t>
            </a:r>
          </a:p>
          <a:p>
            <a:r>
              <a:rPr lang="es-EC" sz="2600" dirty="0" smtClean="0"/>
              <a:t>RAID </a:t>
            </a:r>
            <a:r>
              <a:rPr lang="es-EC" sz="2600" dirty="0"/>
              <a:t>5, también conocido como “STRIPE SET WITH PARITY”, el cual usa un algoritmo matemático, donde guarda la paridad de la información dentro de cada disco y no se necesita guardar la paridad  en algún disco adicional. </a:t>
            </a:r>
            <a:endParaRPr lang="es-EC" sz="2600" dirty="0" smtClean="0"/>
          </a:p>
          <a:p>
            <a:r>
              <a:rPr lang="es-EC" sz="2600" dirty="0" smtClean="0"/>
              <a:t>RAID </a:t>
            </a:r>
            <a:r>
              <a:rPr lang="es-EC" sz="2600" dirty="0"/>
              <a:t>10, también conocido como “Raid 1+0”, es similar al Raid 0+1, la diferencia es que maneja una división de espejos. </a:t>
            </a:r>
            <a:endParaRPr lang="es-EC" sz="2600" dirty="0" smtClean="0"/>
          </a:p>
          <a:p>
            <a:pPr marL="0" indent="0">
              <a:buNone/>
            </a:pPr>
            <a:endParaRPr lang="es-EC" sz="2600" dirty="0"/>
          </a:p>
        </p:txBody>
      </p:sp>
      <p:grpSp>
        <p:nvGrpSpPr>
          <p:cNvPr id="4" name="Group 3"/>
          <p:cNvGrpSpPr/>
          <p:nvPr/>
        </p:nvGrpSpPr>
        <p:grpSpPr>
          <a:xfrm>
            <a:off x="-4229" y="-27384"/>
            <a:ext cx="2228256" cy="6885384"/>
            <a:chOff x="-4229" y="-27384"/>
            <a:chExt cx="2228256" cy="6885384"/>
          </a:xfrm>
        </p:grpSpPr>
        <p:pic>
          <p:nvPicPr>
            <p:cNvPr id="5" name="Picture 2" descr="http://t2.gstatic.com/images?q=tbn:ANd9GcQvrR8Jsd_ZWgq67Q-lSmx_4Pu2jHbYZykiJ0l3TwLE-FGutgtk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84984"/>
              <a:ext cx="2224027" cy="16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t2.gstatic.com/images?q=tbn:ANd9GcSPAzGveKrTORNVjNogxK3dXCrLswtwnZmZWsP7COK3uMwKgNVZ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28800"/>
              <a:ext cx="2224027" cy="1705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2224027" cy="165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7" descr="RAI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229" y="4913784"/>
              <a:ext cx="2228255" cy="1944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2483768" y="204301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 smtClean="0"/>
              <a:t>Continuación…</a:t>
            </a:r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401069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4229" y="0"/>
            <a:ext cx="2228256" cy="6885384"/>
            <a:chOff x="-4229" y="-27384"/>
            <a:chExt cx="2228256" cy="6885384"/>
          </a:xfrm>
        </p:grpSpPr>
        <p:pic>
          <p:nvPicPr>
            <p:cNvPr id="5" name="Picture 2" descr="http://t2.gstatic.com/images?q=tbn:ANd9GcQvrR8Jsd_ZWgq67Q-lSmx_4Pu2jHbYZykiJ0l3TwLE-FGutgtk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84984"/>
              <a:ext cx="2224027" cy="16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t2.gstatic.com/images?q=tbn:ANd9GcSPAzGveKrTORNVjNogxK3dXCrLswtwnZmZWsP7COK3uMwKgNVZ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28800"/>
              <a:ext cx="2224027" cy="1705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2224027" cy="165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7" descr="RAI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229" y="4913784"/>
              <a:ext cx="2228255" cy="1944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6" name="Imagen 6" descr="http://dis.um.es/~lopezquesada/documentos/IES_1011/LMSGI/curso/cssp/web5/images/raid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944" y="985366"/>
            <a:ext cx="23050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n 5" descr="http://dis.um.es/~lopezquesada/documentos/IES_1011/LMSGI/curso/cssp/web5/images/raid5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988268"/>
            <a:ext cx="379095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Imagen 8" descr="Archivo:Raid10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927192"/>
            <a:ext cx="2809875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7770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-27384"/>
            <a:ext cx="6203032" cy="1143000"/>
          </a:xfrm>
        </p:spPr>
        <p:txBody>
          <a:bodyPr>
            <a:normAutofit/>
          </a:bodyPr>
          <a:lstStyle/>
          <a:p>
            <a:r>
              <a:rPr lang="es-EC" sz="2800" dirty="0" smtClean="0"/>
              <a:t>CARACTERÍSTICAS QUE MANEJA LA VIRTUALIZACIÓN</a:t>
            </a:r>
            <a:endParaRPr lang="es-EC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3928" y="1672208"/>
            <a:ext cx="3600400" cy="2260848"/>
          </a:xfrm>
        </p:spPr>
        <p:txBody>
          <a:bodyPr/>
          <a:lstStyle/>
          <a:p>
            <a:r>
              <a:rPr lang="es-EC" sz="2800" dirty="0" err="1" smtClean="0"/>
              <a:t>Particionamiento</a:t>
            </a:r>
            <a:r>
              <a:rPr lang="es-EC" sz="2800" dirty="0" smtClean="0"/>
              <a:t> </a:t>
            </a:r>
          </a:p>
          <a:p>
            <a:r>
              <a:rPr lang="es-EC" sz="2800" dirty="0" smtClean="0"/>
              <a:t>Aislamiento</a:t>
            </a:r>
          </a:p>
          <a:p>
            <a:r>
              <a:rPr lang="es-EC" sz="2800" dirty="0" smtClean="0"/>
              <a:t>Encapsulación</a:t>
            </a:r>
          </a:p>
          <a:p>
            <a:r>
              <a:rPr lang="es-EC" sz="2800" dirty="0" smtClean="0"/>
              <a:t>Independencia</a:t>
            </a:r>
          </a:p>
          <a:p>
            <a:pPr marL="0" indent="0">
              <a:buNone/>
            </a:pPr>
            <a:endParaRPr lang="es-EC" dirty="0"/>
          </a:p>
        </p:txBody>
      </p:sp>
      <p:grpSp>
        <p:nvGrpSpPr>
          <p:cNvPr id="4" name="Group 3"/>
          <p:cNvGrpSpPr/>
          <p:nvPr/>
        </p:nvGrpSpPr>
        <p:grpSpPr>
          <a:xfrm>
            <a:off x="-4229" y="-27384"/>
            <a:ext cx="2228256" cy="6885384"/>
            <a:chOff x="-4229" y="-27384"/>
            <a:chExt cx="2228256" cy="6885384"/>
          </a:xfrm>
        </p:grpSpPr>
        <p:pic>
          <p:nvPicPr>
            <p:cNvPr id="5" name="Picture 2" descr="http://t2.gstatic.com/images?q=tbn:ANd9GcQvrR8Jsd_ZWgq67Q-lSmx_4Pu2jHbYZykiJ0l3TwLE-FGutgtk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84984"/>
              <a:ext cx="2224027" cy="16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t2.gstatic.com/images?q=tbn:ANd9GcSPAzGveKrTORNVjNogxK3dXCrLswtwnZmZWsP7COK3uMwKgNVZ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28800"/>
              <a:ext cx="2224027" cy="1705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2224027" cy="165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7" descr="RAI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229" y="4913784"/>
              <a:ext cx="2228255" cy="1944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Imagen 9" descr="http://www.nec.com/en/global/solutions/servervirtualization/images/merit_img02.gif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861048"/>
            <a:ext cx="4305300" cy="25673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684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53752"/>
            <a:ext cx="6203032" cy="1143000"/>
          </a:xfrm>
        </p:spPr>
        <p:txBody>
          <a:bodyPr>
            <a:normAutofit/>
          </a:bodyPr>
          <a:lstStyle/>
          <a:p>
            <a:r>
              <a:rPr lang="es-EC" sz="2800" dirty="0" smtClean="0"/>
              <a:t>TIPOS DE VIRTUALIZACIÓN</a:t>
            </a:r>
            <a:endParaRPr lang="es-EC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0" y="1600200"/>
            <a:ext cx="5554960" cy="4525963"/>
          </a:xfrm>
        </p:spPr>
        <p:txBody>
          <a:bodyPr>
            <a:normAutofit/>
          </a:bodyPr>
          <a:lstStyle/>
          <a:p>
            <a:r>
              <a:rPr lang="es-EC" dirty="0"/>
              <a:t>Storage </a:t>
            </a:r>
            <a:r>
              <a:rPr lang="es-EC" dirty="0" err="1" smtClean="0"/>
              <a:t>Virtualization</a:t>
            </a:r>
            <a:endParaRPr lang="es-EC" dirty="0" smtClean="0"/>
          </a:p>
          <a:p>
            <a:r>
              <a:rPr lang="es-EC" dirty="0"/>
              <a:t>Network </a:t>
            </a:r>
            <a:r>
              <a:rPr lang="es-EC" dirty="0" err="1" smtClean="0"/>
              <a:t>Virtualization</a:t>
            </a:r>
            <a:endParaRPr lang="es-EC" dirty="0" smtClean="0"/>
          </a:p>
          <a:p>
            <a:r>
              <a:rPr lang="es-EC" dirty="0"/>
              <a:t>Server </a:t>
            </a:r>
            <a:r>
              <a:rPr lang="es-EC" dirty="0" err="1" smtClean="0"/>
              <a:t>Virtualization</a:t>
            </a:r>
            <a:endParaRPr lang="es-EC" dirty="0" smtClean="0"/>
          </a:p>
          <a:p>
            <a:pPr marL="0" indent="0">
              <a:buNone/>
            </a:pPr>
            <a:r>
              <a:rPr lang="es-EC" dirty="0" smtClean="0"/>
              <a:t>	* Tipo I (</a:t>
            </a:r>
            <a:r>
              <a:rPr lang="es-EC" dirty="0" err="1" smtClean="0"/>
              <a:t>Bare</a:t>
            </a:r>
            <a:r>
              <a:rPr lang="es-EC" dirty="0" smtClean="0"/>
              <a:t>-Metal    			</a:t>
            </a:r>
            <a:r>
              <a:rPr lang="es-EC" dirty="0" err="1" smtClean="0"/>
              <a:t>Hypervisor</a:t>
            </a:r>
            <a:r>
              <a:rPr lang="es-EC" dirty="0" smtClean="0"/>
              <a:t>)</a:t>
            </a:r>
          </a:p>
          <a:p>
            <a:pPr marL="0" indent="0">
              <a:buNone/>
            </a:pPr>
            <a:r>
              <a:rPr lang="es-EC" sz="2000" dirty="0" smtClean="0"/>
              <a:t>       </a:t>
            </a:r>
            <a:r>
              <a:rPr lang="es-EC" sz="2000" dirty="0" err="1" smtClean="0"/>
              <a:t>VmWare</a:t>
            </a:r>
            <a:r>
              <a:rPr lang="es-EC" sz="2000" dirty="0" smtClean="0"/>
              <a:t> </a:t>
            </a:r>
            <a:r>
              <a:rPr lang="es-EC" sz="2000" dirty="0" err="1" smtClean="0"/>
              <a:t>ESXi</a:t>
            </a:r>
            <a:r>
              <a:rPr lang="es-EC" sz="2000" dirty="0" smtClean="0"/>
              <a:t>, Microsoft </a:t>
            </a:r>
            <a:r>
              <a:rPr lang="es-EC" sz="2000" dirty="0" err="1" smtClean="0"/>
              <a:t>Hyper</a:t>
            </a:r>
            <a:r>
              <a:rPr lang="es-EC" sz="2000" dirty="0" smtClean="0"/>
              <a:t> V y Citrix </a:t>
            </a:r>
            <a:r>
              <a:rPr lang="es-EC" sz="2000" dirty="0" err="1" smtClean="0"/>
              <a:t>Xen</a:t>
            </a:r>
            <a:endParaRPr lang="es-EC" sz="2000" dirty="0" smtClean="0"/>
          </a:p>
          <a:p>
            <a:pPr marL="0" indent="0">
              <a:buNone/>
            </a:pPr>
            <a:r>
              <a:rPr lang="es-EC" dirty="0"/>
              <a:t>	</a:t>
            </a:r>
            <a:r>
              <a:rPr lang="es-EC" dirty="0" smtClean="0"/>
              <a:t>* Tipo II </a:t>
            </a:r>
          </a:p>
          <a:p>
            <a:pPr marL="0" indent="0">
              <a:buNone/>
            </a:pPr>
            <a:r>
              <a:rPr lang="es-EC" sz="2000" dirty="0"/>
              <a:t> </a:t>
            </a:r>
            <a:r>
              <a:rPr lang="es-EC" sz="2000" dirty="0" smtClean="0"/>
              <a:t>     Trabaja </a:t>
            </a:r>
            <a:r>
              <a:rPr lang="es-EC" sz="2000" dirty="0"/>
              <a:t>como una aplicación a nivel del </a:t>
            </a:r>
            <a:r>
              <a:rPr lang="es-EC" sz="2000" dirty="0" smtClean="0"/>
              <a:t>	sistema        	operativo</a:t>
            </a:r>
            <a:r>
              <a:rPr lang="es-EC" sz="2000" dirty="0"/>
              <a:t>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-4229" y="-27384"/>
            <a:ext cx="2228256" cy="6885384"/>
            <a:chOff x="-4229" y="-27384"/>
            <a:chExt cx="2228256" cy="6885384"/>
          </a:xfrm>
        </p:grpSpPr>
        <p:pic>
          <p:nvPicPr>
            <p:cNvPr id="5" name="Picture 2" descr="http://t2.gstatic.com/images?q=tbn:ANd9GcQvrR8Jsd_ZWgq67Q-lSmx_4Pu2jHbYZykiJ0l3TwLE-FGutgtk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84984"/>
              <a:ext cx="2224027" cy="16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t2.gstatic.com/images?q=tbn:ANd9GcSPAzGveKrTORNVjNogxK3dXCrLswtwnZmZWsP7COK3uMwKgNVZ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28800"/>
              <a:ext cx="2224027" cy="1705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2224027" cy="165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7" descr="RAI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229" y="4913784"/>
              <a:ext cx="2228255" cy="1944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63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1154</Words>
  <Application>Microsoft Office PowerPoint</Application>
  <PresentationFormat>Presentación en pantalla (4:3)</PresentationFormat>
  <Paragraphs>139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Office Theme</vt:lpstr>
      <vt:lpstr>Presentación de PowerPoint</vt:lpstr>
      <vt:lpstr>Presentación de PowerPoint</vt:lpstr>
      <vt:lpstr>JUSTIFICACIÓN </vt:lpstr>
      <vt:lpstr>DESCRIPCIÓN DEL PROYECTO </vt:lpstr>
      <vt:lpstr>VIRTUALIZACIÓN DE ALMACENAMIENTOS</vt:lpstr>
      <vt:lpstr>Presentación de PowerPoint</vt:lpstr>
      <vt:lpstr>Presentación de PowerPoint</vt:lpstr>
      <vt:lpstr>CARACTERÍSTICAS QUE MANEJA LA VIRTUALIZACIÓN</vt:lpstr>
      <vt:lpstr>TIPOS DE VIRTUALIZACIÓN</vt:lpstr>
      <vt:lpstr>DESASTRES CON HYPERVISOR</vt:lpstr>
      <vt:lpstr>Presentación de PowerPoint</vt:lpstr>
      <vt:lpstr>SNAPSHOT</vt:lpstr>
      <vt:lpstr>SOFTWARE PARA ALMACENAMIENTOS</vt:lpstr>
      <vt:lpstr>FUNCIONALIDADES Y CARACTERÍSTICAS DE DPM 2010</vt:lpstr>
      <vt:lpstr>BENEFICIOS DE DPM 2010</vt:lpstr>
      <vt:lpstr>  VMWARE DATA RECOVERY </vt:lpstr>
      <vt:lpstr>FUNCIONALIDADES Y CARACTERÍSTICAS DE VmWare DATA RECOVERY</vt:lpstr>
      <vt:lpstr>Continuación…</vt:lpstr>
      <vt:lpstr>BENEFICIOS DE VmWare DATA RECOVERY</vt:lpstr>
      <vt:lpstr>Continuación…</vt:lpstr>
      <vt:lpstr>Presentación de PowerPoint</vt:lpstr>
      <vt:lpstr>Continuación…</vt:lpstr>
      <vt:lpstr>CONCLUSIONES Y RECOMENDACIONES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WORKDC</dc:creator>
  <cp:lastModifiedBy>MaGuXy</cp:lastModifiedBy>
  <cp:revision>17</cp:revision>
  <dcterms:created xsi:type="dcterms:W3CDTF">2012-05-29T23:01:18Z</dcterms:created>
  <dcterms:modified xsi:type="dcterms:W3CDTF">2012-06-06T05:26:06Z</dcterms:modified>
</cp:coreProperties>
</file>