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6" r:id="rId2"/>
    <p:sldId id="258" r:id="rId3"/>
    <p:sldId id="264" r:id="rId4"/>
    <p:sldId id="259" r:id="rId5"/>
    <p:sldId id="260" r:id="rId6"/>
    <p:sldId id="261" r:id="rId7"/>
    <p:sldId id="262" r:id="rId8"/>
    <p:sldId id="296" r:id="rId9"/>
    <p:sldId id="294" r:id="rId10"/>
    <p:sldId id="295" r:id="rId11"/>
    <p:sldId id="287" r:id="rId12"/>
    <p:sldId id="297" r:id="rId13"/>
    <p:sldId id="298" r:id="rId14"/>
    <p:sldId id="266" r:id="rId15"/>
    <p:sldId id="269" r:id="rId16"/>
    <p:sldId id="271" r:id="rId17"/>
    <p:sldId id="272" r:id="rId18"/>
    <p:sldId id="273" r:id="rId19"/>
    <p:sldId id="274" r:id="rId20"/>
    <p:sldId id="291" r:id="rId21"/>
    <p:sldId id="292" r:id="rId22"/>
    <p:sldId id="275" r:id="rId23"/>
    <p:sldId id="293" r:id="rId24"/>
    <p:sldId id="276" r:id="rId25"/>
    <p:sldId id="277" r:id="rId26"/>
    <p:sldId id="278" r:id="rId27"/>
    <p:sldId id="279" r:id="rId28"/>
    <p:sldId id="280" r:id="rId29"/>
    <p:sldId id="282" r:id="rId30"/>
    <p:sldId id="281" r:id="rId31"/>
    <p:sldId id="283" r:id="rId32"/>
    <p:sldId id="284" r:id="rId33"/>
    <p:sldId id="285"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0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C52203-606C-44DC-861C-4A161BF842FB}" type="datetimeFigureOut">
              <a:rPr lang="es-EC" smtClean="0"/>
              <a:pPr/>
              <a:t>29/05/2012</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38CF70-91E5-4C25-89B5-E47C80829419}" type="slidenum">
              <a:rPr lang="es-EC" smtClean="0"/>
              <a:pPr/>
              <a:t>‹Nº›</a:t>
            </a:fld>
            <a:endParaRPr lang="es-EC"/>
          </a:p>
        </p:txBody>
      </p:sp>
    </p:spTree>
    <p:extLst>
      <p:ext uri="{BB962C8B-B14F-4D97-AF65-F5344CB8AC3E}">
        <p14:creationId xmlns:p14="http://schemas.microsoft.com/office/powerpoint/2010/main" val="1577975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64013-E0A7-40AD-BD03-67ABEF07C837}" type="datetimeFigureOut">
              <a:rPr lang="es-EC" smtClean="0"/>
              <a:t>29/05/2012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7CE82-4FBB-444B-8245-7267D699B60E}" type="slidenum">
              <a:rPr lang="es-EC" smtClean="0"/>
              <a:t>‹Nº›</a:t>
            </a:fld>
            <a:endParaRPr lang="es-EC"/>
          </a:p>
        </p:txBody>
      </p:sp>
    </p:spTree>
    <p:extLst>
      <p:ext uri="{BB962C8B-B14F-4D97-AF65-F5344CB8AC3E}">
        <p14:creationId xmlns:p14="http://schemas.microsoft.com/office/powerpoint/2010/main" val="294466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287CE82-4FBB-444B-8245-7267D699B60E}" type="slidenum">
              <a:rPr lang="es-EC" smtClean="0"/>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287CE82-4FBB-444B-8245-7267D699B60E}" type="slidenum">
              <a:rPr lang="es-EC" smtClean="0"/>
              <a:t>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AA1ABA4-163E-423D-A3A6-2A34867FDCCF}" type="slidenum">
              <a:rPr lang="es-EC" smtClean="0"/>
              <a:pPr/>
              <a:t>‹Nº›</a:t>
            </a:fld>
            <a:endParaRPr lang="es-EC"/>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AA1ABA4-163E-423D-A3A6-2A34867FDCCF}" type="slidenum">
              <a:rPr lang="es-EC" smtClean="0"/>
              <a:pPr/>
              <a:t>‹Nº›</a:t>
            </a:fld>
            <a:endParaRPr lang="es-EC"/>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CF20CF-D953-4301-A3AD-053E51E08495}" type="datetimeFigureOut">
              <a:rPr lang="es-EC" smtClean="0"/>
              <a:pPr/>
              <a:t>29/05/2012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AA1ABA4-163E-423D-A3A6-2A34867FDCCF}"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7CF20CF-D953-4301-A3AD-053E51E08495}" type="datetimeFigureOut">
              <a:rPr lang="es-EC" smtClean="0"/>
              <a:pPr/>
              <a:t>29/05/2012</a:t>
            </a:fld>
            <a:endParaRPr lang="es-EC"/>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C"/>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AA1ABA4-163E-423D-A3A6-2A34867FDCCF}"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484784"/>
            <a:ext cx="8280920" cy="4896544"/>
          </a:xfrm>
        </p:spPr>
        <p:txBody>
          <a:bodyPr>
            <a:normAutofit/>
          </a:bodyPr>
          <a:lstStyle/>
          <a:p>
            <a:endParaRPr lang="es-EC" sz="2000" b="1" dirty="0" smtClean="0">
              <a:latin typeface="Arial" pitchFamily="34" charset="0"/>
              <a:cs typeface="Arial" pitchFamily="34" charset="0"/>
            </a:endParaRPr>
          </a:p>
          <a:p>
            <a:r>
              <a:rPr lang="es-EC" sz="2000" b="1" dirty="0" smtClean="0">
                <a:latin typeface="Arial" pitchFamily="34" charset="0"/>
                <a:cs typeface="Arial" pitchFamily="34" charset="0"/>
              </a:rPr>
              <a:t>Diseño e implementación de un ambiente virtualizado para un Sistema de Administración de Contenidos usando Microsoft SharePoint con cada uno de sus componentes.</a:t>
            </a:r>
          </a:p>
          <a:p>
            <a:endParaRPr lang="es-EC" sz="1600" dirty="0" smtClean="0">
              <a:latin typeface="Arial" pitchFamily="34" charset="0"/>
              <a:cs typeface="Arial" pitchFamily="34" charset="0"/>
            </a:endParaRPr>
          </a:p>
          <a:p>
            <a:r>
              <a:rPr lang="es-EC" sz="1600" b="1" dirty="0" smtClean="0">
                <a:latin typeface="Arial" pitchFamily="34" charset="0"/>
                <a:cs typeface="Arial" pitchFamily="34" charset="0"/>
              </a:rPr>
              <a:t>Trabajo de grado presentado por:</a:t>
            </a:r>
          </a:p>
          <a:p>
            <a:r>
              <a:rPr lang="es-EC" sz="1600" b="1" dirty="0" smtClean="0">
                <a:latin typeface="Arial" pitchFamily="34" charset="0"/>
                <a:cs typeface="Arial" pitchFamily="34" charset="0"/>
              </a:rPr>
              <a:t>Deysi Bacilio P.</a:t>
            </a:r>
          </a:p>
          <a:p>
            <a:r>
              <a:rPr lang="es-EC" sz="1600" b="1" dirty="0" smtClean="0">
                <a:latin typeface="Arial" pitchFamily="34" charset="0"/>
                <a:cs typeface="Arial" pitchFamily="34" charset="0"/>
              </a:rPr>
              <a:t>Nathaly Villena I. </a:t>
            </a:r>
          </a:p>
          <a:p>
            <a:endParaRPr lang="es-EC" sz="1600" b="1" dirty="0" smtClean="0">
              <a:latin typeface="Arial" pitchFamily="34" charset="0"/>
              <a:cs typeface="Arial" pitchFamily="34" charset="0"/>
            </a:endParaRPr>
          </a:p>
          <a:p>
            <a:r>
              <a:rPr lang="es-EC" sz="1600" b="1" dirty="0" smtClean="0">
                <a:latin typeface="Arial" pitchFamily="34" charset="0"/>
                <a:cs typeface="Arial" pitchFamily="34" charset="0"/>
              </a:rPr>
              <a:t>Licenciatura en Redes y Sistemas Operativos</a:t>
            </a:r>
          </a:p>
          <a:p>
            <a:endParaRPr lang="es-EC" sz="1400" b="1" dirty="0" smtClean="0">
              <a:latin typeface="Arial" pitchFamily="34" charset="0"/>
              <a:cs typeface="Arial" pitchFamily="34" charset="0"/>
            </a:endParaRPr>
          </a:p>
          <a:p>
            <a:r>
              <a:rPr lang="es-EC" sz="1400" b="1" dirty="0" smtClean="0">
                <a:latin typeface="Arial" pitchFamily="34" charset="0"/>
                <a:cs typeface="Arial" pitchFamily="34" charset="0"/>
              </a:rPr>
              <a:t>Mayo 2012</a:t>
            </a:r>
          </a:p>
          <a:p>
            <a:endParaRPr lang="es-EC" sz="1400" dirty="0" smtClean="0">
              <a:latin typeface="Arial" pitchFamily="34" charset="0"/>
              <a:cs typeface="Arial" pitchFamily="34" charset="0"/>
            </a:endParaRPr>
          </a:p>
          <a:p>
            <a:endParaRPr lang="es-EC" sz="1400" dirty="0" smtClean="0">
              <a:latin typeface="Arial" pitchFamily="34" charset="0"/>
              <a:cs typeface="Arial" pitchFamily="34" charset="0"/>
            </a:endParaRPr>
          </a:p>
          <a:p>
            <a:endParaRPr lang="es-EC" sz="1400" dirty="0">
              <a:latin typeface="Arial" pitchFamily="34" charset="0"/>
              <a:cs typeface="Arial" pitchFamily="34" charset="0"/>
            </a:endParaRPr>
          </a:p>
        </p:txBody>
      </p:sp>
      <p:sp>
        <p:nvSpPr>
          <p:cNvPr id="2" name="1 Título"/>
          <p:cNvSpPr>
            <a:spLocks noGrp="1"/>
          </p:cNvSpPr>
          <p:nvPr>
            <p:ph type="ctrTitle"/>
          </p:nvPr>
        </p:nvSpPr>
        <p:spPr>
          <a:xfrm>
            <a:off x="179512" y="188640"/>
            <a:ext cx="8964488" cy="1512168"/>
          </a:xfrm>
        </p:spPr>
        <p:txBody>
          <a:bodyPr>
            <a:normAutofit fontScale="90000"/>
          </a:bodyPr>
          <a:lstStyle/>
          <a:p>
            <a:r>
              <a:rPr lang="es-MX" sz="2000" b="1" dirty="0" smtClean="0">
                <a:latin typeface="Arial" charset="0"/>
              </a:rPr>
              <a:t>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000" b="1" dirty="0" smtClean="0">
                <a:latin typeface="Arial" charset="0"/>
              </a:rPr>
              <a:t/>
            </a:r>
            <a:br>
              <a:rPr lang="es-MX" sz="2000" b="1" dirty="0" smtClean="0">
                <a:latin typeface="Arial" charset="0"/>
              </a:rPr>
            </a:br>
            <a:r>
              <a:rPr lang="es-MX" sz="2200" b="1" dirty="0" smtClean="0">
                <a:latin typeface="Arial" charset="0"/>
              </a:rPr>
              <a:t>Escuela Superior Politécnica del Litoral</a:t>
            </a:r>
            <a:br>
              <a:rPr lang="es-MX" sz="2200" b="1" dirty="0" smtClean="0">
                <a:latin typeface="Arial" charset="0"/>
              </a:rPr>
            </a:br>
            <a:r>
              <a:rPr lang="es-EC" sz="2200" b="1" dirty="0" smtClean="0">
                <a:latin typeface="Arial" charset="0"/>
              </a:rPr>
              <a:t>Facultad de Ingeniería en Electricidad y Computación</a:t>
            </a:r>
            <a:r>
              <a:rPr lang="en-US" b="1" dirty="0" smtClean="0">
                <a:latin typeface="Arial" charset="0"/>
              </a:rPr>
              <a:t/>
            </a:r>
            <a:br>
              <a:rPr lang="en-US" b="1" dirty="0" smtClean="0">
                <a:latin typeface="Arial" charset="0"/>
              </a:rPr>
            </a:br>
            <a:endParaRPr lang="es-EC" dirty="0"/>
          </a:p>
        </p:txBody>
      </p:sp>
      <p:pic>
        <p:nvPicPr>
          <p:cNvPr id="5" name="3 Imagen" descr="logo2.gif"/>
          <p:cNvPicPr>
            <a:picLocks noChangeAspect="1"/>
          </p:cNvPicPr>
          <p:nvPr/>
        </p:nvPicPr>
        <p:blipFill>
          <a:blip r:embed="rId3" cstate="print"/>
          <a:srcRect/>
          <a:stretch>
            <a:fillRect/>
          </a:stretch>
        </p:blipFill>
        <p:spPr bwMode="auto">
          <a:xfrm>
            <a:off x="251520" y="5067945"/>
            <a:ext cx="1752665" cy="167949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b="21957"/>
          <a:stretch>
            <a:fillRect/>
          </a:stretch>
        </p:blipFill>
        <p:spPr bwMode="auto">
          <a:xfrm>
            <a:off x="7300732" y="6267382"/>
            <a:ext cx="1828800" cy="590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Porque implementar SharePoint?</a:t>
            </a:r>
            <a:endParaRPr lang="es-EC" dirty="0"/>
          </a:p>
        </p:txBody>
      </p:sp>
      <p:sp>
        <p:nvSpPr>
          <p:cNvPr id="3" name="2 Marcador de contenido"/>
          <p:cNvSpPr>
            <a:spLocks noGrp="1"/>
          </p:cNvSpPr>
          <p:nvPr>
            <p:ph sz="quarter" idx="13"/>
          </p:nvPr>
        </p:nvSpPr>
        <p:spPr/>
        <p:txBody>
          <a:bodyPr/>
          <a:lstStyle/>
          <a:p>
            <a:pPr>
              <a:buFont typeface="Wingdings" pitchFamily="2" charset="2"/>
              <a:buChar char="Ø"/>
            </a:pPr>
            <a:endParaRPr lang="es-EC" dirty="0" smtClean="0"/>
          </a:p>
          <a:p>
            <a:pPr>
              <a:buFont typeface="Wingdings" pitchFamily="2" charset="2"/>
              <a:buChar char="Ø"/>
            </a:pPr>
            <a:r>
              <a:rPr lang="es-EC" dirty="0" smtClean="0"/>
              <a:t>Ser más productivo</a:t>
            </a:r>
          </a:p>
          <a:p>
            <a:pPr>
              <a:buFont typeface="Wingdings" pitchFamily="2" charset="2"/>
              <a:buChar char="Ø"/>
            </a:pPr>
            <a:r>
              <a:rPr lang="es-EC" dirty="0" smtClean="0"/>
              <a:t>Mejorar la agilidad y la consolidación de aplicaciones.</a:t>
            </a:r>
          </a:p>
          <a:p>
            <a:pPr>
              <a:buFont typeface="Wingdings" pitchFamily="2" charset="2"/>
              <a:buChar char="Ø"/>
            </a:pPr>
            <a:r>
              <a:rPr lang="es-EC" dirty="0" smtClean="0"/>
              <a:t>Responder rápidamente a las necesidades empresariales</a:t>
            </a:r>
            <a:r>
              <a:rPr lang="es-EC" dirty="0" smtClean="0"/>
              <a:t>.</a:t>
            </a:r>
            <a:endParaRPr lang="es-EC" dirty="0" smtClean="0"/>
          </a:p>
        </p:txBody>
      </p:sp>
      <p:pic>
        <p:nvPicPr>
          <p:cNvPr id="3074" name="Picture 2"/>
          <p:cNvPicPr>
            <a:picLocks noChangeAspect="1" noChangeArrowheads="1"/>
          </p:cNvPicPr>
          <p:nvPr/>
        </p:nvPicPr>
        <p:blipFill>
          <a:blip r:embed="rId2" cstate="print"/>
          <a:srcRect/>
          <a:stretch>
            <a:fillRect/>
          </a:stretch>
        </p:blipFill>
        <p:spPr bwMode="auto">
          <a:xfrm>
            <a:off x="3203847" y="3573016"/>
            <a:ext cx="2718707" cy="1944216"/>
          </a:xfrm>
          <a:prstGeom prst="rect">
            <a:avLst/>
          </a:prstGeom>
          <a:noFill/>
          <a:ln w="9525">
            <a:noFill/>
            <a:miter lim="800000"/>
            <a:headEnd/>
            <a:tailEnd/>
          </a:ln>
          <a:effectLst/>
        </p:spPr>
      </p:pic>
    </p:spTree>
    <p:extLst>
      <p:ext uri="{BB962C8B-B14F-4D97-AF65-F5344CB8AC3E}">
        <p14:creationId xmlns:p14="http://schemas.microsoft.com/office/powerpoint/2010/main" val="363232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7924800" cy="1143000"/>
          </a:xfrm>
        </p:spPr>
        <p:txBody>
          <a:bodyPr/>
          <a:lstStyle/>
          <a:p>
            <a:r>
              <a:rPr lang="es-EC" b="1" dirty="0" smtClean="0"/>
              <a:t>    Hyper –v </a:t>
            </a:r>
            <a:endParaRPr lang="es-EC" b="1" dirty="0"/>
          </a:p>
        </p:txBody>
      </p:sp>
      <p:pic>
        <p:nvPicPr>
          <p:cNvPr id="5122" name="Picture 2"/>
          <p:cNvPicPr>
            <a:picLocks noChangeAspect="1" noChangeArrowheads="1"/>
          </p:cNvPicPr>
          <p:nvPr/>
        </p:nvPicPr>
        <p:blipFill>
          <a:blip r:embed="rId2" cstate="print"/>
          <a:srcRect/>
          <a:stretch>
            <a:fillRect/>
          </a:stretch>
        </p:blipFill>
        <p:spPr bwMode="auto">
          <a:xfrm>
            <a:off x="755576" y="3356992"/>
            <a:ext cx="4752528" cy="2259251"/>
          </a:xfrm>
          <a:prstGeom prst="rect">
            <a:avLst/>
          </a:prstGeom>
          <a:noFill/>
          <a:ln w="9525">
            <a:noFill/>
            <a:miter lim="800000"/>
            <a:headEnd/>
            <a:tailEnd/>
          </a:ln>
          <a:effectLst/>
        </p:spPr>
      </p:pic>
      <p:pic>
        <p:nvPicPr>
          <p:cNvPr id="4" name="Picture 4"/>
          <p:cNvPicPr>
            <a:picLocks noChangeAspect="1" noChangeArrowheads="1"/>
          </p:cNvPicPr>
          <p:nvPr/>
        </p:nvPicPr>
        <p:blipFill>
          <a:blip r:embed="rId3" cstate="print"/>
          <a:srcRect/>
          <a:stretch>
            <a:fillRect/>
          </a:stretch>
        </p:blipFill>
        <p:spPr bwMode="auto">
          <a:xfrm>
            <a:off x="3491880" y="692696"/>
            <a:ext cx="5328592" cy="2255074"/>
          </a:xfrm>
          <a:prstGeom prst="rect">
            <a:avLst/>
          </a:prstGeom>
          <a:noFill/>
          <a:ln w="9525">
            <a:noFill/>
            <a:miter lim="800000"/>
            <a:headEnd/>
            <a:tailEnd/>
          </a:ln>
          <a:effectLst/>
        </p:spPr>
      </p:pic>
    </p:spTree>
    <p:extLst>
      <p:ext uri="{BB962C8B-B14F-4D97-AF65-F5344CB8AC3E}">
        <p14:creationId xmlns:p14="http://schemas.microsoft.com/office/powerpoint/2010/main" val="353729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Definicion de Hyper-V</a:t>
            </a:r>
            <a:endParaRPr lang="es-EC" dirty="0"/>
          </a:p>
        </p:txBody>
      </p:sp>
      <p:sp>
        <p:nvSpPr>
          <p:cNvPr id="3" name="2 Marcador de contenido"/>
          <p:cNvSpPr>
            <a:spLocks noGrp="1"/>
          </p:cNvSpPr>
          <p:nvPr>
            <p:ph sz="quarter" idx="13"/>
          </p:nvPr>
        </p:nvSpPr>
        <p:spPr/>
        <p:txBody>
          <a:bodyPr>
            <a:normAutofit/>
          </a:bodyPr>
          <a:lstStyle/>
          <a:p>
            <a:pPr algn="just"/>
            <a:endParaRPr lang="es-EC" sz="2000" dirty="0" smtClean="0">
              <a:latin typeface="Arial" pitchFamily="34" charset="0"/>
              <a:cs typeface="Arial" pitchFamily="34" charset="0"/>
            </a:endParaRPr>
          </a:p>
          <a:p>
            <a:pPr algn="just"/>
            <a:endParaRPr lang="es-EC" sz="2000" dirty="0">
              <a:latin typeface="Arial" pitchFamily="34" charset="0"/>
              <a:cs typeface="Arial" pitchFamily="34" charset="0"/>
            </a:endParaRPr>
          </a:p>
          <a:p>
            <a:pPr algn="just"/>
            <a:endParaRPr lang="es-EC" sz="2000" dirty="0" smtClean="0">
              <a:latin typeface="Arial" pitchFamily="34" charset="0"/>
              <a:cs typeface="Arial" pitchFamily="34" charset="0"/>
            </a:endParaRPr>
          </a:p>
          <a:p>
            <a:pPr algn="just"/>
            <a:r>
              <a:rPr lang="es-EC" sz="2000" i="1" dirty="0" smtClean="0">
                <a:latin typeface="Arial" pitchFamily="34" charset="0"/>
                <a:cs typeface="Arial" pitchFamily="34" charset="0"/>
              </a:rPr>
              <a:t>HYPER-V” es una tecnología </a:t>
            </a:r>
            <a:r>
              <a:rPr lang="es-EC" sz="2000" i="1" dirty="0" err="1" smtClean="0">
                <a:latin typeface="Arial" pitchFamily="34" charset="0"/>
                <a:cs typeface="Arial" pitchFamily="34" charset="0"/>
              </a:rPr>
              <a:t>de”HYPERVISOR</a:t>
            </a:r>
            <a:r>
              <a:rPr lang="es-EC" sz="2000" i="1" dirty="0" smtClean="0">
                <a:latin typeface="Arial" pitchFamily="34" charset="0"/>
                <a:cs typeface="Arial" pitchFamily="34" charset="0"/>
              </a:rPr>
              <a:t>”. Un “HYPERVISOR” es una capa que se sitúa por encima del Hardware y por debajo del Sistema Operativo del Host.</a:t>
            </a:r>
          </a:p>
          <a:p>
            <a:pPr marL="0" indent="0" algn="just">
              <a:buNone/>
            </a:pPr>
            <a:endParaRPr lang="es-EC" sz="2000" dirty="0" smtClean="0">
              <a:latin typeface="Arial" pitchFamily="34" charset="0"/>
              <a:cs typeface="Arial" pitchFamily="34" charset="0"/>
            </a:endParaRPr>
          </a:p>
        </p:txBody>
      </p:sp>
    </p:spTree>
    <p:extLst>
      <p:ext uri="{BB962C8B-B14F-4D97-AF65-F5344CB8AC3E}">
        <p14:creationId xmlns:p14="http://schemas.microsoft.com/office/powerpoint/2010/main" val="992072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Virtualización con Hyper-V</a:t>
            </a:r>
            <a:endParaRPr lang="es-EC" dirty="0"/>
          </a:p>
        </p:txBody>
      </p:sp>
      <p:sp>
        <p:nvSpPr>
          <p:cNvPr id="3" name="2 Marcador de contenido"/>
          <p:cNvSpPr>
            <a:spLocks noGrp="1"/>
          </p:cNvSpPr>
          <p:nvPr>
            <p:ph sz="quarter" idx="13"/>
          </p:nvPr>
        </p:nvSpPr>
        <p:spPr/>
        <p:txBody>
          <a:bodyPr>
            <a:normAutofit/>
          </a:bodyPr>
          <a:lstStyle/>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Microsoft “HYPER-V” Server es una solución de virtualización:</a:t>
            </a:r>
          </a:p>
          <a:p>
            <a:pPr marL="857250" lvl="1" indent="-457200" algn="just">
              <a:buFont typeface="+mj-lt"/>
              <a:buAutoNum type="arabicPeriod"/>
            </a:pPr>
            <a:r>
              <a:rPr lang="es-EC" sz="2400" u="sng" dirty="0" smtClean="0">
                <a:latin typeface="Arial" pitchFamily="34" charset="0"/>
                <a:cs typeface="Arial" pitchFamily="34" charset="0"/>
              </a:rPr>
              <a:t>S</a:t>
            </a:r>
            <a:r>
              <a:rPr lang="es-EC" sz="2400" dirty="0" smtClean="0">
                <a:latin typeface="Arial" pitchFamily="34" charset="0"/>
                <a:cs typeface="Arial" pitchFamily="34" charset="0"/>
              </a:rPr>
              <a:t>implificada</a:t>
            </a:r>
          </a:p>
          <a:p>
            <a:pPr marL="857250" lvl="1" indent="-457200" algn="just">
              <a:buFont typeface="+mj-lt"/>
              <a:buAutoNum type="arabicPeriod"/>
            </a:pPr>
            <a:r>
              <a:rPr lang="es-EC" sz="2400" dirty="0" smtClean="0">
                <a:latin typeface="Arial" pitchFamily="34" charset="0"/>
                <a:cs typeface="Arial" pitchFamily="34" charset="0"/>
              </a:rPr>
              <a:t>Fiable</a:t>
            </a:r>
          </a:p>
          <a:p>
            <a:pPr marL="857250" lvl="1" indent="-457200" algn="just">
              <a:buFont typeface="+mj-lt"/>
              <a:buAutoNum type="arabicPeriod"/>
            </a:pPr>
            <a:r>
              <a:rPr lang="es-EC" sz="2400" dirty="0" smtClean="0">
                <a:latin typeface="Arial" pitchFamily="34" charset="0"/>
                <a:cs typeface="Arial" pitchFamily="34" charset="0"/>
              </a:rPr>
              <a:t>Económica</a:t>
            </a:r>
          </a:p>
          <a:p>
            <a:pPr marL="857250" lvl="1" indent="-457200" algn="just">
              <a:buFont typeface="+mj-lt"/>
              <a:buAutoNum type="arabicPeriod"/>
            </a:pPr>
            <a:r>
              <a:rPr lang="es-EC" sz="2400" dirty="0">
                <a:latin typeface="Arial" pitchFamily="34" charset="0"/>
                <a:cs typeface="Arial" pitchFamily="34" charset="0"/>
              </a:rPr>
              <a:t>Optimizada</a:t>
            </a:r>
          </a:p>
          <a:p>
            <a:pPr marL="0" indent="0" algn="just">
              <a:buNone/>
            </a:pPr>
            <a:endParaRPr lang="es-EC" sz="2400" dirty="0">
              <a:latin typeface="Arial" pitchFamily="34" charset="0"/>
              <a:cs typeface="Arial" pitchFamily="34" charset="0"/>
            </a:endParaRPr>
          </a:p>
          <a:p>
            <a:pPr marL="457200" indent="-457200" algn="just">
              <a:buFont typeface="+mj-lt"/>
              <a:buAutoNum type="arabicPeriod"/>
            </a:pPr>
            <a:endParaRPr lang="es-EC" sz="2400" dirty="0" smtClean="0">
              <a:latin typeface="Arial" pitchFamily="34" charset="0"/>
              <a:cs typeface="Arial" pitchFamily="34" charset="0"/>
            </a:endParaRPr>
          </a:p>
          <a:p>
            <a:pPr marL="0" indent="0" algn="just">
              <a:buNone/>
            </a:pPr>
            <a:endParaRPr lang="es-EC" sz="2400" dirty="0" smtClean="0">
              <a:latin typeface="Arial" pitchFamily="34" charset="0"/>
              <a:cs typeface="Arial" pitchFamily="34" charset="0"/>
            </a:endParaRPr>
          </a:p>
          <a:p>
            <a:pPr marL="457200" indent="-457200" algn="r">
              <a:buFont typeface="+mj-lt"/>
              <a:buAutoNum type="arabicPeriod"/>
            </a:pPr>
            <a:endParaRPr lang="es-EC" sz="2400" dirty="0" smtClean="0">
              <a:latin typeface="Arial" pitchFamily="34" charset="0"/>
              <a:cs typeface="Arial" pitchFamily="34" charset="0"/>
            </a:endParaRPr>
          </a:p>
          <a:p>
            <a:pPr marL="457200" indent="-457200" algn="just">
              <a:buFont typeface="+mj-lt"/>
              <a:buAutoNum type="arabicPeriod"/>
            </a:pPr>
            <a:endParaRPr lang="es-EC" sz="2400" dirty="0" smtClean="0">
              <a:latin typeface="Arial" pitchFamily="34" charset="0"/>
              <a:cs typeface="Arial" pitchFamily="34" charset="0"/>
            </a:endParaRPr>
          </a:p>
        </p:txBody>
      </p:sp>
    </p:spTree>
    <p:extLst>
      <p:ext uri="{BB962C8B-B14F-4D97-AF65-F5344CB8AC3E}">
        <p14:creationId xmlns:p14="http://schemas.microsoft.com/office/powerpoint/2010/main" val="70258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Virtualización con Hyper-V</a:t>
            </a:r>
            <a:endParaRPr lang="es-EC" dirty="0"/>
          </a:p>
        </p:txBody>
      </p:sp>
      <p:sp>
        <p:nvSpPr>
          <p:cNvPr id="3" name="2 Marcador de contenido"/>
          <p:cNvSpPr>
            <a:spLocks noGrp="1"/>
          </p:cNvSpPr>
          <p:nvPr>
            <p:ph sz="quarter" idx="13"/>
          </p:nvPr>
        </p:nvSpPr>
        <p:spPr/>
        <p:txBody>
          <a:bodyPr>
            <a:normAutofit/>
          </a:bodyPr>
          <a:lstStyle/>
          <a:p>
            <a:pPr algn="just"/>
            <a:endParaRPr lang="es-EC" sz="2400" dirty="0" smtClean="0">
              <a:latin typeface="Arial" pitchFamily="34" charset="0"/>
              <a:cs typeface="Arial" pitchFamily="34" charset="0"/>
            </a:endParaRPr>
          </a:p>
          <a:p>
            <a:pPr algn="just"/>
            <a:endParaRPr lang="es-EC" sz="2400" dirty="0">
              <a:latin typeface="Arial" pitchFamily="34" charset="0"/>
              <a:cs typeface="Arial" pitchFamily="34" charset="0"/>
            </a:endParaRPr>
          </a:p>
          <a:p>
            <a:pPr algn="just"/>
            <a:r>
              <a:rPr lang="es-EC" sz="2400" dirty="0" smtClean="0">
                <a:latin typeface="Arial" pitchFamily="34" charset="0"/>
                <a:cs typeface="Arial" pitchFamily="34" charset="0"/>
              </a:rPr>
              <a:t>“HYPER-V” permite:</a:t>
            </a:r>
          </a:p>
          <a:p>
            <a:pPr marL="857250" lvl="1" indent="-457200" algn="just">
              <a:buFont typeface="+mj-lt"/>
              <a:buAutoNum type="arabicPeriod"/>
            </a:pPr>
            <a:r>
              <a:rPr lang="es-EC" sz="2400" dirty="0" smtClean="0">
                <a:latin typeface="Arial" pitchFamily="34" charset="0"/>
                <a:cs typeface="Arial" pitchFamily="34" charset="0"/>
              </a:rPr>
              <a:t>Reducir costos</a:t>
            </a:r>
          </a:p>
          <a:p>
            <a:pPr marL="857250" lvl="1" indent="-457200" algn="just">
              <a:buFont typeface="+mj-lt"/>
              <a:buAutoNum type="arabicPeriod"/>
            </a:pPr>
            <a:r>
              <a:rPr lang="es-EC" sz="2400" dirty="0">
                <a:latin typeface="Arial" pitchFamily="34" charset="0"/>
                <a:cs typeface="Arial" pitchFamily="34" charset="0"/>
              </a:rPr>
              <a:t>Mejorar el nivel de utilización de los servidores </a:t>
            </a:r>
            <a:endParaRPr lang="es-EC" sz="2400" dirty="0" smtClean="0">
              <a:latin typeface="Arial" pitchFamily="34" charset="0"/>
              <a:cs typeface="Arial" pitchFamily="34" charset="0"/>
            </a:endParaRPr>
          </a:p>
          <a:p>
            <a:pPr marL="857250" lvl="1" indent="-457200" algn="just">
              <a:buFont typeface="+mj-lt"/>
              <a:buAutoNum type="arabicPeriod"/>
            </a:pPr>
            <a:r>
              <a:rPr lang="es-EC" sz="2400" dirty="0" smtClean="0">
                <a:latin typeface="Arial" pitchFamily="34" charset="0"/>
                <a:cs typeface="Arial" pitchFamily="34" charset="0"/>
              </a:rPr>
              <a:t>Crear </a:t>
            </a:r>
            <a:r>
              <a:rPr lang="es-EC" sz="2400" dirty="0">
                <a:latin typeface="Arial" pitchFamily="34" charset="0"/>
                <a:cs typeface="Arial" pitchFamily="34" charset="0"/>
              </a:rPr>
              <a:t>una infraestructura de IT más dinámica</a:t>
            </a:r>
          </a:p>
          <a:p>
            <a:pPr marL="0" indent="0" algn="just">
              <a:buNone/>
            </a:pPr>
            <a:endParaRPr lang="es-EC"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Consola del Hyper-V</a:t>
            </a:r>
            <a:endParaRPr lang="es-EC" dirty="0"/>
          </a:p>
        </p:txBody>
      </p:sp>
      <p:sp>
        <p:nvSpPr>
          <p:cNvPr id="3" name="2 Marcador de contenido"/>
          <p:cNvSpPr>
            <a:spLocks noGrp="1"/>
          </p:cNvSpPr>
          <p:nvPr>
            <p:ph sz="quarter" idx="13"/>
          </p:nvPr>
        </p:nvSpPr>
        <p:spPr/>
        <p:txBody>
          <a:bodyPr/>
          <a:lstStyle/>
          <a:p>
            <a:pPr algn="just"/>
            <a:r>
              <a:rPr lang="es-EC" sz="2400" dirty="0" smtClean="0">
                <a:latin typeface="Arial" pitchFamily="34" charset="0"/>
                <a:cs typeface="Arial" pitchFamily="34" charset="0"/>
              </a:rPr>
              <a:t>En Windows Server 2008, “HYPER-V” es administrado a través de la consola de administración: “HYPER-V” Manager. </a:t>
            </a:r>
          </a:p>
          <a:p>
            <a:endParaRPr lang="es-EC" dirty="0"/>
          </a:p>
        </p:txBody>
      </p:sp>
      <p:pic>
        <p:nvPicPr>
          <p:cNvPr id="4" name="3 Imagen"/>
          <p:cNvPicPr/>
          <p:nvPr/>
        </p:nvPicPr>
        <p:blipFill>
          <a:blip r:embed="rId2" cstate="print"/>
          <a:stretch>
            <a:fillRect/>
          </a:stretch>
        </p:blipFill>
        <p:spPr>
          <a:xfrm>
            <a:off x="1691680" y="2780928"/>
            <a:ext cx="4896544" cy="29626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Proceso de </a:t>
            </a:r>
            <a:r>
              <a:rPr lang="es-EC" dirty="0" err="1" smtClean="0"/>
              <a:t>instalacion</a:t>
            </a:r>
            <a:endParaRPr lang="es-EC" dirty="0"/>
          </a:p>
        </p:txBody>
      </p:sp>
      <p:pic>
        <p:nvPicPr>
          <p:cNvPr id="7170" name="Picture 2"/>
          <p:cNvPicPr>
            <a:picLocks noGrp="1" noChangeAspect="1" noChangeArrowheads="1"/>
          </p:cNvPicPr>
          <p:nvPr>
            <p:ph sz="quarter" idx="13"/>
          </p:nvPr>
        </p:nvPicPr>
        <p:blipFill>
          <a:blip r:embed="rId2" cstate="print"/>
          <a:srcRect/>
          <a:stretch>
            <a:fillRect/>
          </a:stretch>
        </p:blipFill>
        <p:spPr bwMode="auto">
          <a:xfrm>
            <a:off x="2915816" y="1700808"/>
            <a:ext cx="3240360" cy="4004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t/>
            </a:r>
            <a:br>
              <a:rPr lang="es-EC" b="1" dirty="0" smtClean="0"/>
            </a:br>
            <a:r>
              <a:rPr lang="es-EC" b="1" dirty="0" smtClean="0"/>
              <a:t>Instalación de hyper-v </a:t>
            </a:r>
            <a:br>
              <a:rPr lang="es-EC" b="1" dirty="0" smtClean="0"/>
            </a:br>
            <a:endParaRPr lang="es-EC" dirty="0"/>
          </a:p>
        </p:txBody>
      </p:sp>
      <p:sp>
        <p:nvSpPr>
          <p:cNvPr id="5" name="4 Marcador de contenido"/>
          <p:cNvSpPr>
            <a:spLocks noGrp="1"/>
          </p:cNvSpPr>
          <p:nvPr>
            <p:ph sz="quarter" idx="13"/>
          </p:nvPr>
        </p:nvSpPr>
        <p:spPr/>
        <p:txBody>
          <a:bodyPr numCol="2"/>
          <a:lstStyle/>
          <a:p>
            <a:pPr>
              <a:buFont typeface="Wingdings" pitchFamily="2" charset="2"/>
              <a:buChar char="§"/>
            </a:pPr>
            <a:endParaRPr lang="es-EC" b="1" dirty="0" smtClean="0"/>
          </a:p>
          <a:p>
            <a:pPr>
              <a:buNone/>
            </a:pPr>
            <a:endParaRPr lang="es-EC" b="1" dirty="0" smtClean="0"/>
          </a:p>
          <a:p>
            <a:pPr>
              <a:buFont typeface="Wingdings" pitchFamily="2" charset="2"/>
              <a:buChar char="§"/>
            </a:pPr>
            <a:endParaRPr lang="es-EC" b="1" dirty="0" smtClean="0"/>
          </a:p>
          <a:p>
            <a:pPr>
              <a:buNone/>
            </a:pPr>
            <a:endParaRPr lang="es-EC" b="1" dirty="0" smtClean="0"/>
          </a:p>
          <a:p>
            <a:pPr>
              <a:buNone/>
            </a:pPr>
            <a:endParaRPr lang="es-EC" b="1" dirty="0" smtClean="0"/>
          </a:p>
          <a:p>
            <a:pPr>
              <a:buNone/>
            </a:pPr>
            <a:endParaRPr lang="es-EC" b="1" dirty="0" smtClean="0"/>
          </a:p>
          <a:p>
            <a:pPr>
              <a:buNone/>
            </a:pPr>
            <a:endParaRPr lang="es-EC" b="1" dirty="0" smtClean="0"/>
          </a:p>
          <a:p>
            <a:pPr>
              <a:buNone/>
            </a:pPr>
            <a:r>
              <a:rPr lang="es-EC" b="1" dirty="0" smtClean="0"/>
              <a:t> </a:t>
            </a:r>
          </a:p>
          <a:p>
            <a:endParaRPr lang="es-EC" dirty="0"/>
          </a:p>
        </p:txBody>
      </p:sp>
      <p:pic>
        <p:nvPicPr>
          <p:cNvPr id="8" name="7 Imagen" descr="http://2.bp.blogspot.com/-0AlXe32PO2w/ThXRw-pKAzI/AAAAAAAAAOE/6RgJwCvPyGQ/s400/hyperv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3672408" cy="2664296"/>
          </a:xfrm>
          <a:prstGeom prst="rect">
            <a:avLst/>
          </a:prstGeom>
          <a:noFill/>
          <a:ln>
            <a:noFill/>
          </a:ln>
        </p:spPr>
      </p:pic>
      <p:sp>
        <p:nvSpPr>
          <p:cNvPr id="9" name="8 Rectángulo"/>
          <p:cNvSpPr/>
          <p:nvPr/>
        </p:nvSpPr>
        <p:spPr>
          <a:xfrm>
            <a:off x="1390736" y="4941168"/>
            <a:ext cx="2605200" cy="369332"/>
          </a:xfrm>
          <a:prstGeom prst="rect">
            <a:avLst/>
          </a:prstGeom>
        </p:spPr>
        <p:txBody>
          <a:bodyPr wrap="none">
            <a:spAutoFit/>
          </a:bodyPr>
          <a:lstStyle/>
          <a:p>
            <a:r>
              <a:rPr lang="es-EC" b="1" dirty="0" smtClean="0"/>
              <a:t>Activación Rol Hyper-V   </a:t>
            </a:r>
          </a:p>
        </p:txBody>
      </p:sp>
      <p:pic>
        <p:nvPicPr>
          <p:cNvPr id="10" name="9 Imagen" descr="http://4.bp.blogspot.com/-0jin6QiPf2c/ThXRyVU9XFI/AAAAAAAAAOU/7giG1LorvpE/s400/hyperv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636912"/>
            <a:ext cx="3672408" cy="2664296"/>
          </a:xfrm>
          <a:prstGeom prst="rect">
            <a:avLst/>
          </a:prstGeom>
          <a:noFill/>
          <a:ln>
            <a:noFill/>
          </a:ln>
        </p:spPr>
      </p:pic>
      <p:sp>
        <p:nvSpPr>
          <p:cNvPr id="11" name="10 Rectángulo"/>
          <p:cNvSpPr/>
          <p:nvPr/>
        </p:nvSpPr>
        <p:spPr>
          <a:xfrm>
            <a:off x="5340535" y="4931876"/>
            <a:ext cx="2831865" cy="369332"/>
          </a:xfrm>
          <a:prstGeom prst="rect">
            <a:avLst/>
          </a:prstGeom>
        </p:spPr>
        <p:txBody>
          <a:bodyPr wrap="none">
            <a:spAutoFit/>
          </a:bodyPr>
          <a:lstStyle/>
          <a:p>
            <a:pPr algn="ctr"/>
            <a:r>
              <a:rPr lang="es-EC" b="1" dirty="0" smtClean="0"/>
              <a:t>Consola de Administración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p:txBody>
          <a:bodyPr numCol="2">
            <a:normAutofit/>
          </a:bodyPr>
          <a:lstStyle/>
          <a:p>
            <a:pPr>
              <a:buNone/>
            </a:pPr>
            <a:r>
              <a:rPr lang="es-EC" dirty="0" smtClean="0"/>
              <a:t>  </a:t>
            </a:r>
          </a:p>
          <a:p>
            <a:pPr>
              <a:buNone/>
            </a:pPr>
            <a:endParaRPr lang="es-EC" dirty="0" smtClean="0"/>
          </a:p>
          <a:p>
            <a:pPr>
              <a:buNone/>
            </a:pPr>
            <a:endParaRPr lang="es-EC" dirty="0"/>
          </a:p>
        </p:txBody>
      </p:sp>
      <p:pic>
        <p:nvPicPr>
          <p:cNvPr id="6" name="5 Imagen" descr="http://3.bp.blogspot.com/-cC7LS7ZQ9HQ/ThXVBbLPy5I/AAAAAAAAAOY/zfqyUq7S16I/s320/hyperv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3600400" cy="2880320"/>
          </a:xfrm>
          <a:prstGeom prst="rect">
            <a:avLst/>
          </a:prstGeom>
          <a:noFill/>
          <a:ln>
            <a:noFill/>
          </a:ln>
        </p:spPr>
      </p:pic>
      <p:pic>
        <p:nvPicPr>
          <p:cNvPr id="8" name="7 Imagen" descr="http://1.bp.blogspot.com/-A6UBJ0cClDg/ThXVBhop8xI/AAAAAAAAAOc/0oMXYDH02zA/s400/hyperv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72816"/>
            <a:ext cx="3810000" cy="2743200"/>
          </a:xfrm>
          <a:prstGeom prst="rect">
            <a:avLst/>
          </a:prstGeom>
          <a:noFill/>
          <a:ln>
            <a:noFill/>
          </a:ln>
        </p:spPr>
      </p:pic>
      <p:sp>
        <p:nvSpPr>
          <p:cNvPr id="9" name="8 Rectángulo"/>
          <p:cNvSpPr/>
          <p:nvPr/>
        </p:nvSpPr>
        <p:spPr>
          <a:xfrm>
            <a:off x="683568" y="5229200"/>
            <a:ext cx="3164456" cy="369332"/>
          </a:xfrm>
          <a:prstGeom prst="rect">
            <a:avLst/>
          </a:prstGeom>
        </p:spPr>
        <p:txBody>
          <a:bodyPr wrap="none">
            <a:spAutoFit/>
          </a:bodyPr>
          <a:lstStyle/>
          <a:p>
            <a:pPr>
              <a:buNone/>
            </a:pPr>
            <a:r>
              <a:rPr lang="es-EC" b="1" dirty="0" smtClean="0"/>
              <a:t>Creación de la Maquina Virtual</a:t>
            </a:r>
          </a:p>
        </p:txBody>
      </p:sp>
      <p:sp>
        <p:nvSpPr>
          <p:cNvPr id="10" name="9 Rectángulo"/>
          <p:cNvSpPr/>
          <p:nvPr/>
        </p:nvSpPr>
        <p:spPr>
          <a:xfrm>
            <a:off x="4716016" y="5219908"/>
            <a:ext cx="3153492" cy="369332"/>
          </a:xfrm>
          <a:prstGeom prst="rect">
            <a:avLst/>
          </a:prstGeom>
        </p:spPr>
        <p:txBody>
          <a:bodyPr wrap="none">
            <a:spAutoFit/>
          </a:bodyPr>
          <a:lstStyle/>
          <a:p>
            <a:pPr>
              <a:buNone/>
            </a:pPr>
            <a:r>
              <a:rPr lang="es-EC" b="1" dirty="0" smtClean="0"/>
              <a:t>Nombre de la maquina virtual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2.bp.blogspot.com/-wCLxrpx-7t8/ThXVBzNEfxI/AAAAAAAAAOg/eaBaHR9K3zk/s400/hyperv9.pn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3954016" cy="1080120"/>
          </a:xfrm>
          <a:prstGeom prst="rect">
            <a:avLst/>
          </a:prstGeom>
          <a:noFill/>
          <a:ln>
            <a:noFill/>
          </a:ln>
        </p:spPr>
      </p:pic>
      <p:pic>
        <p:nvPicPr>
          <p:cNvPr id="5" name="4 Imagen" descr="http://3.bp.blogspot.com/-Hw7dTIXH8HE/ThXVDRHxhvI/AAAAAAAAAOk/YXnjwTeY7zQ/s400/hyperv1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006244"/>
            <a:ext cx="4098032" cy="864096"/>
          </a:xfrm>
          <a:prstGeom prst="rect">
            <a:avLst/>
          </a:prstGeom>
          <a:noFill/>
          <a:ln>
            <a:noFill/>
          </a:ln>
        </p:spPr>
      </p:pic>
      <p:pic>
        <p:nvPicPr>
          <p:cNvPr id="6" name="5 Imagen" descr="http://3.bp.blogspot.com/-qVdz6l8YMrs/ThXVDqNt12I/AAAAAAAAAOo/tUWnbU1SMOw/s400/hyperv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869160"/>
            <a:ext cx="3960440" cy="1604392"/>
          </a:xfrm>
          <a:prstGeom prst="rect">
            <a:avLst/>
          </a:prstGeom>
          <a:noFill/>
          <a:ln>
            <a:noFill/>
          </a:ln>
        </p:spPr>
      </p:pic>
      <p:sp>
        <p:nvSpPr>
          <p:cNvPr id="7" name="6 Rectángulo"/>
          <p:cNvSpPr/>
          <p:nvPr/>
        </p:nvSpPr>
        <p:spPr>
          <a:xfrm>
            <a:off x="5148064" y="1340768"/>
            <a:ext cx="3232231" cy="369332"/>
          </a:xfrm>
          <a:prstGeom prst="rect">
            <a:avLst/>
          </a:prstGeom>
        </p:spPr>
        <p:txBody>
          <a:bodyPr wrap="none">
            <a:spAutoFit/>
          </a:bodyPr>
          <a:lstStyle/>
          <a:p>
            <a:pPr>
              <a:buNone/>
            </a:pPr>
            <a:r>
              <a:rPr lang="es-EC" b="1" dirty="0" smtClean="0"/>
              <a:t>Memoria de la maquina virtual </a:t>
            </a:r>
          </a:p>
        </p:txBody>
      </p:sp>
      <p:sp>
        <p:nvSpPr>
          <p:cNvPr id="8" name="7 Rectángulo"/>
          <p:cNvSpPr/>
          <p:nvPr/>
        </p:nvSpPr>
        <p:spPr>
          <a:xfrm>
            <a:off x="347844" y="3310221"/>
            <a:ext cx="3469924" cy="369332"/>
          </a:xfrm>
          <a:prstGeom prst="rect">
            <a:avLst/>
          </a:prstGeom>
        </p:spPr>
        <p:txBody>
          <a:bodyPr wrap="none">
            <a:spAutoFit/>
          </a:bodyPr>
          <a:lstStyle/>
          <a:p>
            <a:pPr>
              <a:buNone/>
            </a:pPr>
            <a:r>
              <a:rPr lang="es-EC" b="1" dirty="0" smtClean="0"/>
              <a:t>Configurar red de maquina virtual</a:t>
            </a:r>
          </a:p>
        </p:txBody>
      </p:sp>
      <p:sp>
        <p:nvSpPr>
          <p:cNvPr id="9" name="8 Rectángulo"/>
          <p:cNvSpPr/>
          <p:nvPr/>
        </p:nvSpPr>
        <p:spPr>
          <a:xfrm>
            <a:off x="1641516" y="5348316"/>
            <a:ext cx="2858475" cy="369332"/>
          </a:xfrm>
          <a:prstGeom prst="rect">
            <a:avLst/>
          </a:prstGeom>
        </p:spPr>
        <p:txBody>
          <a:bodyPr wrap="none">
            <a:spAutoFit/>
          </a:bodyPr>
          <a:lstStyle/>
          <a:p>
            <a:pPr>
              <a:buNone/>
            </a:pPr>
            <a:r>
              <a:rPr lang="es-EC" b="1" dirty="0" smtClean="0"/>
              <a:t>Medios de Almacenamiento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5576" y="836712"/>
            <a:ext cx="7924800" cy="1143000"/>
          </a:xfrm>
        </p:spPr>
        <p:txBody>
          <a:bodyPr>
            <a:noAutofit/>
          </a:bodyPr>
          <a:lstStyle/>
          <a:p>
            <a:r>
              <a:rPr lang="es-EC" sz="3200" b="1" dirty="0" smtClean="0">
                <a:latin typeface="Arial" pitchFamily="34" charset="0"/>
                <a:cs typeface="Arial" pitchFamily="34" charset="0"/>
              </a:rPr>
              <a:t/>
            </a:r>
            <a:br>
              <a:rPr lang="es-EC" sz="3200" b="1" dirty="0" smtClean="0">
                <a:latin typeface="Arial" pitchFamily="34" charset="0"/>
                <a:cs typeface="Arial" pitchFamily="34" charset="0"/>
              </a:rPr>
            </a:br>
            <a:r>
              <a:rPr lang="es-EC" sz="3200" b="1" dirty="0" smtClean="0">
                <a:latin typeface="Arial" pitchFamily="34" charset="0"/>
                <a:cs typeface="Arial" pitchFamily="34" charset="0"/>
              </a:rPr>
              <a:t>Virtualización </a:t>
            </a:r>
            <a:br>
              <a:rPr lang="es-EC" sz="3200" b="1" dirty="0" smtClean="0">
                <a:latin typeface="Arial" pitchFamily="34" charset="0"/>
                <a:cs typeface="Arial" pitchFamily="34" charset="0"/>
              </a:rPr>
            </a:br>
            <a:endParaRPr lang="es-EC" sz="3200" b="1" dirty="0">
              <a:latin typeface="Arial" pitchFamily="34" charset="0"/>
              <a:cs typeface="Arial" pitchFamily="34" charset="0"/>
            </a:endParaRPr>
          </a:p>
        </p:txBody>
      </p:sp>
      <p:sp>
        <p:nvSpPr>
          <p:cNvPr id="6" name="5 Marcador de contenido"/>
          <p:cNvSpPr>
            <a:spLocks noGrp="1"/>
          </p:cNvSpPr>
          <p:nvPr>
            <p:ph sz="quarter" idx="13"/>
          </p:nvPr>
        </p:nvSpPr>
        <p:spPr>
          <a:xfrm>
            <a:off x="755576" y="1628800"/>
            <a:ext cx="7704856" cy="4277072"/>
          </a:xfrm>
        </p:spPr>
        <p:txBody>
          <a:bodyPr>
            <a:normAutofit/>
          </a:bodyPr>
          <a:lstStyle/>
          <a:p>
            <a:pPr algn="just">
              <a:buNone/>
            </a:pPr>
            <a:endParaRPr lang="es-EC" sz="1800" dirty="0" smtClean="0"/>
          </a:p>
          <a:p>
            <a:pPr algn="just">
              <a:buNone/>
            </a:pPr>
            <a:endParaRPr lang="es-EC" sz="1800" dirty="0" smtClean="0"/>
          </a:p>
          <a:p>
            <a:pPr algn="just">
              <a:buNone/>
            </a:pPr>
            <a:endParaRPr lang="es-EC" sz="2400" dirty="0" smtClean="0"/>
          </a:p>
          <a:p>
            <a:r>
              <a:rPr lang="es-EC" sz="2400" dirty="0" smtClean="0"/>
              <a:t>La virtualización consiste en una capa software que corre en un sistema operativo anfitrión, y que proporciona una capa de abstracción con el hardware y con el sistema operativo que hay por debajo de dicho software</a:t>
            </a:r>
            <a:endParaRPr lang="es-EC"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836712"/>
            <a:ext cx="7924800" cy="1143000"/>
          </a:xfrm>
        </p:spPr>
        <p:txBody>
          <a:bodyPr/>
          <a:lstStyle/>
          <a:p>
            <a:r>
              <a:rPr lang="es-EC" sz="2000" dirty="0" smtClean="0">
                <a:latin typeface="Arial" pitchFamily="34" charset="0"/>
                <a:ea typeface="Calibri"/>
                <a:cs typeface="Arial" pitchFamily="34" charset="0"/>
              </a:rPr>
              <a:t>instalación y configuración de SQL Server 2008 R2 para poder instalar SharePoint Server 2010</a:t>
            </a:r>
            <a:endParaRPr lang="es-EC" sz="2000" dirty="0">
              <a:latin typeface="Arial" pitchFamily="34" charset="0"/>
              <a:cs typeface="Arial" pitchFamily="34" charset="0"/>
            </a:endParaRPr>
          </a:p>
        </p:txBody>
      </p:sp>
      <p:pic>
        <p:nvPicPr>
          <p:cNvPr id="8194" name="Picture 2"/>
          <p:cNvPicPr>
            <a:picLocks noGrp="1" noChangeAspect="1" noChangeArrowheads="1"/>
          </p:cNvPicPr>
          <p:nvPr>
            <p:ph sz="quarter" idx="13"/>
          </p:nvPr>
        </p:nvPicPr>
        <p:blipFill>
          <a:blip r:embed="rId2" cstate="print"/>
          <a:srcRect/>
          <a:stretch>
            <a:fillRect/>
          </a:stretch>
        </p:blipFill>
        <p:spPr bwMode="auto">
          <a:xfrm>
            <a:off x="2051720" y="2636912"/>
            <a:ext cx="4941480" cy="288032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3960440" cy="2088232"/>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149080"/>
            <a:ext cx="3960440" cy="1512168"/>
          </a:xfrm>
          <a:prstGeom prst="rect">
            <a:avLst/>
          </a:prstGeom>
          <a:noFill/>
          <a:ln>
            <a:noFill/>
          </a:ln>
        </p:spPr>
      </p:pic>
      <p:sp>
        <p:nvSpPr>
          <p:cNvPr id="6" name="5 Rectángulo"/>
          <p:cNvSpPr/>
          <p:nvPr/>
        </p:nvSpPr>
        <p:spPr>
          <a:xfrm>
            <a:off x="1115616" y="4941168"/>
            <a:ext cx="2400594" cy="369332"/>
          </a:xfrm>
          <a:prstGeom prst="rect">
            <a:avLst/>
          </a:prstGeom>
        </p:spPr>
        <p:txBody>
          <a:bodyPr wrap="none">
            <a:spAutoFit/>
          </a:bodyPr>
          <a:lstStyle/>
          <a:p>
            <a:r>
              <a:rPr lang="es-EC" dirty="0" smtClean="0"/>
              <a:t>INSTALAR FRAMEWORK</a:t>
            </a:r>
            <a:endParaRPr lang="es-EC" dirty="0"/>
          </a:p>
        </p:txBody>
      </p:sp>
      <p:sp>
        <p:nvSpPr>
          <p:cNvPr id="7" name="6 Rectángulo"/>
          <p:cNvSpPr/>
          <p:nvPr/>
        </p:nvSpPr>
        <p:spPr>
          <a:xfrm>
            <a:off x="4932040" y="2348880"/>
            <a:ext cx="2182713" cy="369332"/>
          </a:xfrm>
          <a:prstGeom prst="rect">
            <a:avLst/>
          </a:prstGeom>
        </p:spPr>
        <p:txBody>
          <a:bodyPr wrap="none">
            <a:spAutoFit/>
          </a:bodyPr>
          <a:lstStyle/>
          <a:p>
            <a:r>
              <a:rPr lang="es-EC" dirty="0" smtClean="0"/>
              <a:t>SQL COMPATIBILIDAD</a:t>
            </a:r>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Instalación del SQL</a:t>
            </a:r>
            <a:endParaRPr lang="es-EC" dirty="0"/>
          </a:p>
        </p:txBody>
      </p:sp>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789040"/>
            <a:ext cx="3816424" cy="2088231"/>
          </a:xfrm>
          <a:prstGeom prst="rect">
            <a:avLst/>
          </a:prstGeom>
          <a:noFill/>
          <a:ln>
            <a:noFill/>
          </a:ln>
        </p:spPr>
      </p:pic>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56792"/>
            <a:ext cx="5040560" cy="2099100"/>
          </a:xfrm>
          <a:prstGeom prst="rect">
            <a:avLst/>
          </a:prstGeom>
          <a:noFill/>
          <a:ln>
            <a:noFill/>
          </a:ln>
        </p:spPr>
      </p:pic>
      <p:sp>
        <p:nvSpPr>
          <p:cNvPr id="9" name="8 Rectángulo"/>
          <p:cNvSpPr/>
          <p:nvPr/>
        </p:nvSpPr>
        <p:spPr>
          <a:xfrm>
            <a:off x="5724128" y="2564904"/>
            <a:ext cx="3098028" cy="369332"/>
          </a:xfrm>
          <a:prstGeom prst="rect">
            <a:avLst/>
          </a:prstGeom>
        </p:spPr>
        <p:txBody>
          <a:bodyPr wrap="none">
            <a:spAutoFit/>
          </a:bodyPr>
          <a:lstStyle/>
          <a:p>
            <a:r>
              <a:rPr lang="es-EC" dirty="0" smtClean="0"/>
              <a:t>INSTALACION DE SQL FEATURE</a:t>
            </a:r>
            <a:endParaRPr lang="es-EC" dirty="0"/>
          </a:p>
        </p:txBody>
      </p:sp>
      <p:sp>
        <p:nvSpPr>
          <p:cNvPr id="10" name="9 Rectángulo"/>
          <p:cNvSpPr/>
          <p:nvPr/>
        </p:nvSpPr>
        <p:spPr>
          <a:xfrm>
            <a:off x="1691680" y="4653136"/>
            <a:ext cx="2555636" cy="369332"/>
          </a:xfrm>
          <a:prstGeom prst="rect">
            <a:avLst/>
          </a:prstGeom>
        </p:spPr>
        <p:txBody>
          <a:bodyPr wrap="none">
            <a:spAutoFit/>
          </a:bodyPr>
          <a:lstStyle/>
          <a:p>
            <a:r>
              <a:rPr lang="es-EC" dirty="0" smtClean="0"/>
              <a:t>INSTALACION SQL ROLES</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628800"/>
            <a:ext cx="5760640" cy="1656184"/>
          </a:xfrm>
          <a:prstGeom prst="rect">
            <a:avLst/>
          </a:prstGeom>
          <a:noFill/>
          <a:ln>
            <a:noFill/>
          </a:ln>
        </p:spPr>
      </p:pic>
      <p:sp>
        <p:nvSpPr>
          <p:cNvPr id="5" name="4 Rectángulo"/>
          <p:cNvSpPr/>
          <p:nvPr/>
        </p:nvSpPr>
        <p:spPr>
          <a:xfrm>
            <a:off x="680114" y="1052736"/>
            <a:ext cx="2923557" cy="369332"/>
          </a:xfrm>
          <a:prstGeom prst="rect">
            <a:avLst/>
          </a:prstGeom>
        </p:spPr>
        <p:txBody>
          <a:bodyPr wrap="none">
            <a:spAutoFit/>
          </a:bodyPr>
          <a:lstStyle/>
          <a:p>
            <a:r>
              <a:rPr lang="es-EC" dirty="0" smtClean="0"/>
              <a:t>SQL SELECCIONA INSTANCIA.</a:t>
            </a:r>
            <a:endParaRPr lang="es-EC" dirty="0"/>
          </a:p>
        </p:txBody>
      </p:sp>
      <p:pic>
        <p:nvPicPr>
          <p:cNvPr id="6" name="3 Marcador de contenido"/>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114" y="3861048"/>
            <a:ext cx="5544616" cy="1584176"/>
          </a:xfrm>
          <a:prstGeom prst="rect">
            <a:avLst/>
          </a:prstGeom>
          <a:noFill/>
          <a:ln>
            <a:noFill/>
          </a:ln>
        </p:spPr>
      </p:pic>
      <p:sp>
        <p:nvSpPr>
          <p:cNvPr id="7" name="6 Rectángulo"/>
          <p:cNvSpPr/>
          <p:nvPr/>
        </p:nvSpPr>
        <p:spPr>
          <a:xfrm>
            <a:off x="6948264" y="4499828"/>
            <a:ext cx="1189300" cy="369332"/>
          </a:xfrm>
          <a:prstGeom prst="rect">
            <a:avLst/>
          </a:prstGeom>
        </p:spPr>
        <p:txBody>
          <a:bodyPr wrap="none">
            <a:spAutoFit/>
          </a:bodyPr>
          <a:lstStyle/>
          <a:p>
            <a:r>
              <a:rPr lang="es-EC" cap="all" dirty="0" smtClean="0"/>
              <a:t>SQL USER.</a:t>
            </a:r>
            <a:endParaRPr lang="es-EC" cap="al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89" y="3212976"/>
            <a:ext cx="3744416" cy="2232248"/>
          </a:xfrm>
          <a:prstGeom prst="rect">
            <a:avLst/>
          </a:prstGeom>
          <a:noFill/>
          <a:ln>
            <a:noFill/>
          </a:ln>
        </p:spPr>
      </p:pic>
      <p:pic>
        <p:nvPicPr>
          <p:cNvPr id="7" name="6 Marcador de contenido"/>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949370"/>
            <a:ext cx="4680520" cy="1440160"/>
          </a:xfrm>
          <a:prstGeom prst="rect">
            <a:avLst/>
          </a:prstGeom>
          <a:noFill/>
          <a:ln>
            <a:noFill/>
          </a:ln>
        </p:spPr>
      </p:pic>
      <p:sp>
        <p:nvSpPr>
          <p:cNvPr id="8" name="7 Rectángulo"/>
          <p:cNvSpPr/>
          <p:nvPr/>
        </p:nvSpPr>
        <p:spPr>
          <a:xfrm>
            <a:off x="5796136" y="1484784"/>
            <a:ext cx="2694969" cy="369332"/>
          </a:xfrm>
          <a:prstGeom prst="rect">
            <a:avLst/>
          </a:prstGeom>
        </p:spPr>
        <p:txBody>
          <a:bodyPr wrap="none">
            <a:spAutoFit/>
          </a:bodyPr>
          <a:lstStyle/>
          <a:p>
            <a:r>
              <a:rPr lang="es-EC" dirty="0" smtClean="0"/>
              <a:t>configuración de intercalación</a:t>
            </a:r>
            <a:endParaRPr lang="es-EC" dirty="0"/>
          </a:p>
        </p:txBody>
      </p:sp>
      <p:sp>
        <p:nvSpPr>
          <p:cNvPr id="9" name="8 Rectángulo"/>
          <p:cNvSpPr/>
          <p:nvPr/>
        </p:nvSpPr>
        <p:spPr>
          <a:xfrm>
            <a:off x="1403648" y="4144434"/>
            <a:ext cx="2462918" cy="369332"/>
          </a:xfrm>
          <a:prstGeom prst="rect">
            <a:avLst/>
          </a:prstGeom>
        </p:spPr>
        <p:txBody>
          <a:bodyPr wrap="none">
            <a:spAutoFit/>
          </a:bodyPr>
          <a:lstStyle/>
          <a:p>
            <a:r>
              <a:rPr lang="es-EC" dirty="0" smtClean="0"/>
              <a:t>SQL AGREGAR USUARIO</a:t>
            </a:r>
            <a:endParaRPr lang="es-EC"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28800"/>
            <a:ext cx="3312368" cy="3240360"/>
          </a:xfrm>
          <a:prstGeom prst="rect">
            <a:avLst/>
          </a:prstGeom>
          <a:noFill/>
          <a:ln>
            <a:noFill/>
          </a:ln>
        </p:spPr>
      </p:pic>
      <p:sp>
        <p:nvSpPr>
          <p:cNvPr id="5" name="4 Rectángulo"/>
          <p:cNvSpPr/>
          <p:nvPr/>
        </p:nvSpPr>
        <p:spPr>
          <a:xfrm>
            <a:off x="1331640" y="5085184"/>
            <a:ext cx="2143536" cy="369332"/>
          </a:xfrm>
          <a:prstGeom prst="rect">
            <a:avLst/>
          </a:prstGeom>
        </p:spPr>
        <p:txBody>
          <a:bodyPr wrap="none">
            <a:spAutoFit/>
          </a:bodyPr>
          <a:lstStyle/>
          <a:p>
            <a:r>
              <a:rPr lang="es-EC" dirty="0" smtClean="0"/>
              <a:t>ASIGNAR PERMISOS.</a:t>
            </a:r>
            <a:endParaRPr lang="es-EC" dirty="0"/>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348880"/>
            <a:ext cx="4360877" cy="1872208"/>
          </a:xfrm>
          <a:prstGeom prst="rect">
            <a:avLst/>
          </a:prstGeom>
          <a:noFill/>
          <a:ln>
            <a:noFill/>
          </a:ln>
        </p:spPr>
      </p:pic>
      <p:sp>
        <p:nvSpPr>
          <p:cNvPr id="7" name="6 Rectángulo"/>
          <p:cNvSpPr/>
          <p:nvPr/>
        </p:nvSpPr>
        <p:spPr>
          <a:xfrm>
            <a:off x="5292080" y="4941168"/>
            <a:ext cx="2986267" cy="369332"/>
          </a:xfrm>
          <a:prstGeom prst="rect">
            <a:avLst/>
          </a:prstGeom>
        </p:spPr>
        <p:txBody>
          <a:bodyPr wrap="none">
            <a:spAutoFit/>
          </a:bodyPr>
          <a:lstStyle/>
          <a:p>
            <a:r>
              <a:rPr lang="en-US" dirty="0" smtClean="0"/>
              <a:t>SQL CONFIGURACION DE RED</a:t>
            </a:r>
            <a:endParaRPr lang="es-EC"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Instalación SharePoint 2010</a:t>
            </a:r>
            <a:endParaRPr lang="es-EC" dirty="0"/>
          </a:p>
        </p:txBody>
      </p:sp>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76872"/>
            <a:ext cx="3168352" cy="2664296"/>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077072"/>
            <a:ext cx="4464496" cy="1728192"/>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3440" y="1844824"/>
            <a:ext cx="4501008" cy="17281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72816"/>
            <a:ext cx="3960440" cy="1944216"/>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077072"/>
            <a:ext cx="4176464" cy="1296144"/>
          </a:xfrm>
          <a:prstGeom prst="rect">
            <a:avLst/>
          </a:prstGeom>
          <a:noFill/>
          <a:ln>
            <a:noFill/>
          </a:ln>
        </p:spPr>
      </p:pic>
      <p:sp>
        <p:nvSpPr>
          <p:cNvPr id="8" name="7 Rectángulo"/>
          <p:cNvSpPr/>
          <p:nvPr/>
        </p:nvSpPr>
        <p:spPr>
          <a:xfrm>
            <a:off x="683568" y="4725144"/>
            <a:ext cx="3066865" cy="369332"/>
          </a:xfrm>
          <a:prstGeom prst="rect">
            <a:avLst/>
          </a:prstGeom>
        </p:spPr>
        <p:txBody>
          <a:bodyPr wrap="none">
            <a:spAutoFit/>
          </a:bodyPr>
          <a:lstStyle/>
          <a:p>
            <a:r>
              <a:rPr lang="en-US" dirty="0" smtClean="0"/>
              <a:t>SHAREPOINT CONEXION A SQL</a:t>
            </a:r>
            <a:endParaRPr lang="es-EC"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581128"/>
            <a:ext cx="5544616" cy="1296144"/>
          </a:xfrm>
          <a:prstGeom prst="rect">
            <a:avLst/>
          </a:prstGeom>
          <a:noFill/>
          <a:ln>
            <a:noFill/>
          </a:ln>
        </p:spPr>
      </p:pic>
      <p:pic>
        <p:nvPicPr>
          <p:cNvPr id="5" name="3 Marcador de contenido"/>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222" y="260648"/>
            <a:ext cx="3456384" cy="2592288"/>
          </a:xfrm>
          <a:prstGeom prst="rect">
            <a:avLst/>
          </a:prstGeom>
          <a:noFill/>
          <a:ln>
            <a:noFill/>
          </a:ln>
        </p:spPr>
      </p:pic>
      <p:sp>
        <p:nvSpPr>
          <p:cNvPr id="6" name="5 Rectángulo"/>
          <p:cNvSpPr/>
          <p:nvPr/>
        </p:nvSpPr>
        <p:spPr>
          <a:xfrm>
            <a:off x="1619672" y="1556792"/>
            <a:ext cx="2295757" cy="369332"/>
          </a:xfrm>
          <a:prstGeom prst="rect">
            <a:avLst/>
          </a:prstGeom>
        </p:spPr>
        <p:txBody>
          <a:bodyPr wrap="none">
            <a:spAutoFit/>
          </a:bodyPr>
          <a:lstStyle/>
          <a:p>
            <a:r>
              <a:rPr lang="es-EC" dirty="0" smtClean="0"/>
              <a:t>SHAREPOINT NOMBRE</a:t>
            </a:r>
            <a:endParaRPr lang="es-EC" dirty="0"/>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996952"/>
            <a:ext cx="4608512" cy="13681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3384375" cy="252028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56792"/>
            <a:ext cx="3849573" cy="2736304"/>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4365104"/>
            <a:ext cx="5374433" cy="21273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b="1" dirty="0" smtClean="0"/>
              <a:t>Porque Virtualizamos?</a:t>
            </a:r>
            <a:endParaRPr lang="es-EC" b="1" dirty="0"/>
          </a:p>
        </p:txBody>
      </p:sp>
      <p:sp>
        <p:nvSpPr>
          <p:cNvPr id="7" name="6 Marcador de contenido"/>
          <p:cNvSpPr>
            <a:spLocks noGrp="1"/>
          </p:cNvSpPr>
          <p:nvPr>
            <p:ph sz="quarter" idx="13"/>
          </p:nvPr>
        </p:nvSpPr>
        <p:spPr>
          <a:xfrm>
            <a:off x="609600" y="1600200"/>
            <a:ext cx="8210872" cy="4997152"/>
          </a:xfrm>
        </p:spPr>
        <p:txBody>
          <a:bodyPr>
            <a:normAutofit/>
          </a:bodyPr>
          <a:lstStyle/>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La mayoría están relacionadas con la consolidación de servidores. </a:t>
            </a:r>
          </a:p>
          <a:p>
            <a:pPr marL="0" indent="0" algn="just">
              <a:buNone/>
            </a:pPr>
            <a:endParaRPr lang="es-EC" sz="2400" dirty="0" smtClean="0">
              <a:latin typeface="Arial" pitchFamily="34" charset="0"/>
              <a:cs typeface="Arial" pitchFamily="34" charset="0"/>
            </a:endParaRPr>
          </a:p>
          <a:p>
            <a:pPr algn="just"/>
            <a:r>
              <a:rPr lang="es-EC" sz="2400" dirty="0">
                <a:latin typeface="Arial" pitchFamily="34" charset="0"/>
                <a:cs typeface="Arial" pitchFamily="34" charset="0"/>
              </a:rPr>
              <a:t>S</a:t>
            </a:r>
            <a:r>
              <a:rPr lang="es-EC" sz="2400" dirty="0" smtClean="0">
                <a:latin typeface="Arial" pitchFamily="34" charset="0"/>
                <a:cs typeface="Arial" pitchFamily="34" charset="0"/>
              </a:rPr>
              <a:t>e ahorrará:</a:t>
            </a:r>
          </a:p>
          <a:p>
            <a:pPr lvl="1" algn="just"/>
            <a:r>
              <a:rPr lang="es-EC" sz="2400" dirty="0" smtClean="0">
                <a:latin typeface="Arial" pitchFamily="34" charset="0"/>
                <a:cs typeface="Arial" pitchFamily="34" charset="0"/>
              </a:rPr>
              <a:t>Energía</a:t>
            </a:r>
            <a:endParaRPr lang="es-EC" sz="2400" dirty="0">
              <a:latin typeface="Arial" pitchFamily="34" charset="0"/>
              <a:cs typeface="Arial" pitchFamily="34" charset="0"/>
            </a:endParaRPr>
          </a:p>
          <a:p>
            <a:pPr lvl="1" algn="just"/>
            <a:r>
              <a:rPr lang="es-EC" sz="2400" dirty="0" smtClean="0">
                <a:latin typeface="Arial" pitchFamily="34" charset="0"/>
                <a:cs typeface="Arial" pitchFamily="34" charset="0"/>
              </a:rPr>
              <a:t>Espacio </a:t>
            </a:r>
          </a:p>
          <a:p>
            <a:pPr lvl="1" algn="just"/>
            <a:r>
              <a:rPr lang="es-EC" sz="2400" dirty="0">
                <a:latin typeface="Arial" pitchFamily="34" charset="0"/>
                <a:cs typeface="Arial" pitchFamily="34" charset="0"/>
              </a:rPr>
              <a:t>C</a:t>
            </a:r>
            <a:r>
              <a:rPr lang="es-EC" sz="2400" dirty="0" smtClean="0">
                <a:latin typeface="Arial" pitchFamily="34" charset="0"/>
                <a:cs typeface="Arial" pitchFamily="34" charset="0"/>
              </a:rPr>
              <a:t>apacidad de refrigeración</a:t>
            </a:r>
          </a:p>
          <a:p>
            <a:pPr lvl="1" algn="just"/>
            <a:r>
              <a:rPr lang="es-EC" sz="2400" dirty="0" smtClean="0">
                <a:latin typeface="Arial" pitchFamily="34" charset="0"/>
                <a:cs typeface="Arial" pitchFamily="34" charset="0"/>
              </a:rPr>
              <a:t>Flexibilidad de Administración</a:t>
            </a:r>
          </a:p>
          <a:p>
            <a:pPr algn="ct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Indicadores</a:t>
            </a:r>
            <a:endParaRPr lang="es-EC" dirty="0"/>
          </a:p>
        </p:txBody>
      </p:sp>
      <p:pic>
        <p:nvPicPr>
          <p:cNvPr id="4" name="3 Marcador de contenido"/>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56792"/>
            <a:ext cx="3384376" cy="252028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556792"/>
            <a:ext cx="4536504" cy="2448272"/>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1" y="4149080"/>
            <a:ext cx="4896544" cy="25192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sz="quarter" idx="13"/>
          </p:nvPr>
        </p:nvSpPr>
        <p:spPr/>
        <p:txBody>
          <a:bodyPr>
            <a:normAutofit/>
          </a:bodyPr>
          <a:lstStyle/>
          <a:p>
            <a:pPr algn="just"/>
            <a:endParaRPr lang="es-EC" sz="2000" dirty="0" smtClean="0"/>
          </a:p>
          <a:p>
            <a:pPr algn="just"/>
            <a:r>
              <a:rPr lang="es-EC" sz="2000" dirty="0" smtClean="0"/>
              <a:t>Implementando herramientas avanzadas para la administración de información compartida, la gestión de recursos y la simplicidad de uso para los clientes, junto con un modelo de servicios en protocolos abiertos.</a:t>
            </a:r>
          </a:p>
          <a:p>
            <a:pPr algn="just"/>
            <a:endParaRPr lang="es-EC" sz="2000" dirty="0" smtClean="0"/>
          </a:p>
          <a:p>
            <a:pPr algn="just"/>
            <a:r>
              <a:rPr lang="es-EC" sz="2000" dirty="0" smtClean="0"/>
              <a:t>Es una aplicación versátil que se adapta a cualquier modelo de negocio. Además ofrece una plataforma para desarrollo de flujos de trabajo muy versátil</a:t>
            </a:r>
          </a:p>
          <a:p>
            <a:pPr algn="just"/>
            <a:endParaRPr lang="es-EC"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3"/>
          </p:nvPr>
        </p:nvSpPr>
        <p:spPr/>
        <p:txBody>
          <a:bodyPr>
            <a:normAutofit fontScale="85000" lnSpcReduction="10000"/>
          </a:bodyPr>
          <a:lstStyle/>
          <a:p>
            <a:pPr algn="just"/>
            <a:r>
              <a:rPr lang="es-EC" sz="2400" dirty="0" smtClean="0">
                <a:latin typeface="Arial" pitchFamily="34" charset="0"/>
                <a:cs typeface="Arial" pitchFamily="34" charset="0"/>
              </a:rPr>
              <a:t>El éxito de los proyectos de virtualización de SharePoint requiere una planificación sólida y la toma de decisiones.</a:t>
            </a:r>
          </a:p>
          <a:p>
            <a:pPr algn="just">
              <a:buNone/>
            </a:pPr>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Capacidad de planificación y análisis de rendimiento de las actuales implementaciones de SharePoint.</a:t>
            </a:r>
          </a:p>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Aplicación de SharePoint y las funciones de servidor web son buenos candidatos para la virtualización.</a:t>
            </a:r>
          </a:p>
          <a:p>
            <a:pPr algn="just"/>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considere la implementación de recursos con destino de SQL Server y las funciones de índice en servidores físicos.</a:t>
            </a:r>
          </a:p>
          <a:p>
            <a:pPr algn="just"/>
            <a:endParaRPr lang="es-EC"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
            </a:r>
            <a:br>
              <a:rPr lang="es-EC" dirty="0" smtClean="0"/>
            </a:br>
            <a:r>
              <a:rPr lang="es-EC" b="1" dirty="0" smtClean="0">
                <a:solidFill>
                  <a:srgbClr val="C00000"/>
                </a:solidFill>
              </a:rPr>
              <a:t>Gracias por su atención </a:t>
            </a:r>
            <a:r>
              <a:rPr lang="es-EC" dirty="0" smtClean="0">
                <a:solidFill>
                  <a:srgbClr val="C00000"/>
                </a:solidFill>
              </a:rPr>
              <a:t/>
            </a:r>
            <a:br>
              <a:rPr lang="es-EC" dirty="0" smtClean="0">
                <a:solidFill>
                  <a:srgbClr val="C00000"/>
                </a:solidFill>
              </a:rPr>
            </a:br>
            <a:endParaRPr lang="es-EC" dirty="0">
              <a:solidFill>
                <a:srgbClr val="C00000"/>
              </a:solidFill>
            </a:endParaRPr>
          </a:p>
        </p:txBody>
      </p:sp>
      <p:pic>
        <p:nvPicPr>
          <p:cNvPr id="4098" name="Picture 2"/>
          <p:cNvPicPr>
            <a:picLocks noGrp="1" noChangeAspect="1" noChangeArrowheads="1"/>
          </p:cNvPicPr>
          <p:nvPr>
            <p:ph sz="quarter" idx="13"/>
          </p:nvPr>
        </p:nvPicPr>
        <p:blipFill>
          <a:blip r:embed="rId2" cstate="print"/>
          <a:srcRect/>
          <a:stretch>
            <a:fillRect/>
          </a:stretch>
        </p:blipFill>
        <p:spPr bwMode="auto">
          <a:xfrm>
            <a:off x="971600" y="1340768"/>
            <a:ext cx="7289366" cy="396044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C" dirty="0" smtClean="0"/>
              <a:t/>
            </a:r>
            <a:br>
              <a:rPr lang="es-EC" dirty="0" smtClean="0"/>
            </a:br>
            <a:r>
              <a:rPr lang="es-EC" b="1" dirty="0" smtClean="0"/>
              <a:t>Objetivos</a:t>
            </a:r>
            <a:r>
              <a:rPr lang="es-EC" dirty="0" smtClean="0"/>
              <a:t/>
            </a:r>
            <a:br>
              <a:rPr lang="es-EC" dirty="0" smtClean="0"/>
            </a:br>
            <a:endParaRPr lang="es-EC" dirty="0"/>
          </a:p>
        </p:txBody>
      </p:sp>
      <p:sp>
        <p:nvSpPr>
          <p:cNvPr id="7" name="6 Marcador de contenido"/>
          <p:cNvSpPr>
            <a:spLocks noGrp="1"/>
          </p:cNvSpPr>
          <p:nvPr>
            <p:ph sz="quarter" idx="13"/>
          </p:nvPr>
        </p:nvSpPr>
        <p:spPr/>
        <p:txBody>
          <a:bodyPr>
            <a:normAutofit/>
          </a:bodyPr>
          <a:lstStyle/>
          <a:p>
            <a:pPr algn="just">
              <a:buFont typeface="Wingdings" pitchFamily="2" charset="2"/>
              <a:buChar char="Ø"/>
            </a:pPr>
            <a:endParaRPr lang="es-EC" sz="2000" dirty="0" smtClean="0"/>
          </a:p>
          <a:p>
            <a:pPr algn="just">
              <a:buFont typeface="Wingdings" pitchFamily="2" charset="2"/>
              <a:buChar char="Ø"/>
            </a:pPr>
            <a:endParaRPr lang="es-EC" sz="2000" dirty="0"/>
          </a:p>
          <a:p>
            <a:pPr algn="just">
              <a:buFont typeface="Wingdings" pitchFamily="2" charset="2"/>
              <a:buChar char="Ø"/>
            </a:pPr>
            <a:r>
              <a:rPr lang="es-EC" sz="2000" dirty="0" smtClean="0"/>
              <a:t>Implementar </a:t>
            </a:r>
            <a:r>
              <a:rPr lang="es-EC" sz="2000" dirty="0" smtClean="0"/>
              <a:t>un entorno de servidores virtualizados que a través de una correcta gestión se brinde un servicio óptimo, para poder implementar un intranet con la ayuda de SharePoint, concentrando en una herramienta varias aplicaciones para que toda la empresa, empleados y clientes puedan trabajar en un mismo ambiente.</a:t>
            </a:r>
          </a:p>
          <a:p>
            <a:pPr lvl="1">
              <a:buNone/>
            </a:pPr>
            <a:endParaRPr lang="es-EC" sz="15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C" dirty="0" smtClean="0"/>
              <a:t/>
            </a:r>
            <a:br>
              <a:rPr lang="es-EC" dirty="0" smtClean="0"/>
            </a:br>
            <a:r>
              <a:rPr lang="es-EC" b="1" dirty="0" smtClean="0"/>
              <a:t>Descripción</a:t>
            </a:r>
            <a:r>
              <a:rPr lang="es-EC" dirty="0" smtClean="0"/>
              <a:t/>
            </a:r>
            <a:br>
              <a:rPr lang="es-EC" dirty="0" smtClean="0"/>
            </a:br>
            <a:endParaRPr lang="es-EC" dirty="0"/>
          </a:p>
        </p:txBody>
      </p:sp>
      <p:sp>
        <p:nvSpPr>
          <p:cNvPr id="7" name="6 Marcador de contenido"/>
          <p:cNvSpPr>
            <a:spLocks noGrp="1"/>
          </p:cNvSpPr>
          <p:nvPr>
            <p:ph sz="quarter" idx="13"/>
          </p:nvPr>
        </p:nvSpPr>
        <p:spPr>
          <a:xfrm>
            <a:off x="683568" y="1556792"/>
            <a:ext cx="7919792" cy="3556992"/>
          </a:xfrm>
        </p:spPr>
        <p:txBody>
          <a:bodyPr>
            <a:normAutofit/>
          </a:bodyPr>
          <a:lstStyle/>
          <a:p>
            <a:pPr algn="just"/>
            <a:r>
              <a:rPr lang="es-EC" sz="2400" dirty="0" smtClean="0"/>
              <a:t>El proyecto consiste en implementar una solución de “VIRTUALIZACIÓN”, mediante   el uso de “HYPER V”  que es una herramienta de “VIRTUALIZACIÓN” de Microsoft.</a:t>
            </a:r>
          </a:p>
          <a:p>
            <a:pPr>
              <a:buNone/>
            </a:pPr>
            <a:endParaRPr lang="es-EC" sz="1800" dirty="0" smtClean="0"/>
          </a:p>
          <a:p>
            <a:pPr marL="0" indent="0">
              <a:buNone/>
            </a:pPr>
            <a:endParaRPr lang="es-EC" sz="2800" dirty="0" smtClean="0"/>
          </a:p>
          <a:p>
            <a:endParaRPr lang="es-EC" dirty="0"/>
          </a:p>
        </p:txBody>
      </p:sp>
      <p:pic>
        <p:nvPicPr>
          <p:cNvPr id="2052" name="Picture 4"/>
          <p:cNvPicPr>
            <a:picLocks noChangeAspect="1" noChangeArrowheads="1"/>
          </p:cNvPicPr>
          <p:nvPr/>
        </p:nvPicPr>
        <p:blipFill>
          <a:blip r:embed="rId2" cstate="print"/>
          <a:srcRect/>
          <a:stretch>
            <a:fillRect/>
          </a:stretch>
        </p:blipFill>
        <p:spPr bwMode="auto">
          <a:xfrm>
            <a:off x="3419872" y="3068960"/>
            <a:ext cx="2304256" cy="2073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C" dirty="0" smtClean="0"/>
              <a:t/>
            </a:r>
            <a:br>
              <a:rPr lang="es-EC" dirty="0" smtClean="0"/>
            </a:br>
            <a:r>
              <a:rPr lang="es-EC" dirty="0" smtClean="0"/>
              <a:t>Metodología</a:t>
            </a:r>
            <a:br>
              <a:rPr lang="es-EC" dirty="0" smtClean="0"/>
            </a:br>
            <a:endParaRPr lang="es-EC" dirty="0"/>
          </a:p>
        </p:txBody>
      </p:sp>
      <p:sp>
        <p:nvSpPr>
          <p:cNvPr id="7" name="6 Marcador de contenido"/>
          <p:cNvSpPr>
            <a:spLocks noGrp="1"/>
          </p:cNvSpPr>
          <p:nvPr>
            <p:ph sz="quarter" idx="13"/>
          </p:nvPr>
        </p:nvSpPr>
        <p:spPr/>
        <p:txBody>
          <a:bodyPr/>
          <a:lstStyle/>
          <a:p>
            <a:pPr algn="just"/>
            <a:endParaRPr lang="es-EC" sz="2000" dirty="0" smtClean="0">
              <a:latin typeface="Arial" pitchFamily="34" charset="0"/>
              <a:cs typeface="Arial" pitchFamily="34" charset="0"/>
            </a:endParaRPr>
          </a:p>
          <a:p>
            <a:pPr algn="just"/>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En un virtualizado con “HYPER V” crearemos un “GUEST” en el cual instalaremos un servidor para “INTRANET” usando el SharePoint de Microsoft. </a:t>
            </a:r>
          </a:p>
          <a:p>
            <a:pPr algn="just"/>
            <a:endParaRPr lang="es-EC" sz="2000" dirty="0" smtClean="0">
              <a:latin typeface="Arial" pitchFamily="34" charset="0"/>
              <a:cs typeface="Arial" pitchFamily="34" charset="0"/>
            </a:endParaRPr>
          </a:p>
          <a:p>
            <a:pPr marL="0" indent="0">
              <a:buNone/>
            </a:pP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C" dirty="0" smtClean="0"/>
              <a:t/>
            </a:r>
            <a:br>
              <a:rPr lang="es-EC" dirty="0" smtClean="0"/>
            </a:br>
            <a:r>
              <a:rPr lang="es-EC" b="1" dirty="0" smtClean="0"/>
              <a:t>Esquema</a:t>
            </a:r>
            <a:r>
              <a:rPr lang="es-EC" dirty="0" smtClean="0"/>
              <a:t/>
            </a:r>
            <a:br>
              <a:rPr lang="es-EC" dirty="0" smtClean="0"/>
            </a:br>
            <a:endParaRPr lang="es-EC" dirty="0"/>
          </a:p>
        </p:txBody>
      </p:sp>
      <p:pic>
        <p:nvPicPr>
          <p:cNvPr id="4" name="3 Marcador de contenido" descr="C:\Users\galexxx\AppData\Local\Microsoft\Windows\Temporary Internet Files\Content.Word\deysi.png"/>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403648" y="1412776"/>
            <a:ext cx="6306307" cy="41148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sz="quarter" idx="13"/>
          </p:nvPr>
        </p:nvPicPr>
        <p:blipFill>
          <a:blip r:embed="rId3" cstate="print"/>
          <a:srcRect/>
          <a:stretch>
            <a:fillRect/>
          </a:stretch>
        </p:blipFill>
        <p:spPr bwMode="auto">
          <a:xfrm>
            <a:off x="323528" y="404664"/>
            <a:ext cx="8496944" cy="5184576"/>
          </a:xfrm>
          <a:prstGeom prst="rect">
            <a:avLst/>
          </a:prstGeom>
          <a:noFill/>
          <a:ln w="9525">
            <a:noFill/>
            <a:miter lim="800000"/>
            <a:headEnd/>
            <a:tailEnd/>
          </a:ln>
          <a:effectLst/>
        </p:spPr>
      </p:pic>
    </p:spTree>
    <p:extLst>
      <p:ext uri="{BB962C8B-B14F-4D97-AF65-F5344CB8AC3E}">
        <p14:creationId xmlns:p14="http://schemas.microsoft.com/office/powerpoint/2010/main" val="1185434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484784"/>
            <a:ext cx="7924800" cy="1143000"/>
          </a:xfrm>
        </p:spPr>
        <p:txBody>
          <a:bodyPr/>
          <a:lstStyle/>
          <a:p>
            <a:r>
              <a:rPr lang="es-EC" dirty="0" smtClean="0"/>
              <a:t>Que es SharePoint? </a:t>
            </a:r>
            <a:endParaRPr lang="es-EC" dirty="0"/>
          </a:p>
        </p:txBody>
      </p:sp>
      <p:sp>
        <p:nvSpPr>
          <p:cNvPr id="3" name="2 Marcador de contenido"/>
          <p:cNvSpPr>
            <a:spLocks noGrp="1"/>
          </p:cNvSpPr>
          <p:nvPr>
            <p:ph sz="quarter" idx="13"/>
          </p:nvPr>
        </p:nvSpPr>
        <p:spPr/>
        <p:txBody>
          <a:bodyPr/>
          <a:lstStyle/>
          <a:p>
            <a:pPr algn="just">
              <a:buFont typeface="Wingdings" pitchFamily="2" charset="2"/>
              <a:buChar char="Ø"/>
            </a:pPr>
            <a:endParaRPr lang="es-EC" sz="1600" dirty="0" smtClean="0"/>
          </a:p>
          <a:p>
            <a:pPr algn="just">
              <a:buFont typeface="Wingdings" pitchFamily="2" charset="2"/>
              <a:buChar char="Ø"/>
            </a:pPr>
            <a:endParaRPr lang="es-EC" sz="1600" dirty="0" smtClean="0"/>
          </a:p>
          <a:p>
            <a:pPr algn="just">
              <a:buFont typeface="Wingdings" pitchFamily="2" charset="2"/>
              <a:buChar char="Ø"/>
            </a:pPr>
            <a:endParaRPr lang="es-EC" sz="1600" dirty="0" smtClean="0"/>
          </a:p>
          <a:p>
            <a:pPr algn="just">
              <a:buNone/>
            </a:pPr>
            <a:endParaRPr lang="es-EC" sz="2400" dirty="0" smtClean="0"/>
          </a:p>
          <a:p>
            <a:pPr algn="just">
              <a:buNone/>
            </a:pPr>
            <a:endParaRPr lang="es-EC" sz="2400" dirty="0" smtClean="0"/>
          </a:p>
          <a:p>
            <a:pPr algn="just">
              <a:buFont typeface="Wingdings" pitchFamily="2" charset="2"/>
              <a:buChar char="Ø"/>
            </a:pPr>
            <a:r>
              <a:rPr lang="es-EC" sz="2400" dirty="0" smtClean="0"/>
              <a:t>SharePoint es la plataforma de colaboración empresarial que le permite incrementar la productividad y administrar los contenidos a través de la interfaz familiar de Office</a:t>
            </a:r>
            <a:r>
              <a:rPr lang="es-EC" sz="1600" dirty="0" smtClean="0"/>
              <a:t>. </a:t>
            </a:r>
          </a:p>
          <a:p>
            <a:pPr algn="just">
              <a:buNone/>
            </a:pPr>
            <a:endParaRPr lang="es-EC" sz="1600" dirty="0" smtClean="0"/>
          </a:p>
        </p:txBody>
      </p:sp>
      <p:pic>
        <p:nvPicPr>
          <p:cNvPr id="2052" name="Picture 4"/>
          <p:cNvPicPr>
            <a:picLocks noChangeAspect="1" noChangeArrowheads="1"/>
          </p:cNvPicPr>
          <p:nvPr/>
        </p:nvPicPr>
        <p:blipFill>
          <a:blip r:embed="rId2" cstate="print"/>
          <a:srcRect/>
          <a:stretch>
            <a:fillRect/>
          </a:stretch>
        </p:blipFill>
        <p:spPr bwMode="auto">
          <a:xfrm>
            <a:off x="5220072" y="1052736"/>
            <a:ext cx="3024336" cy="1890210"/>
          </a:xfrm>
          <a:prstGeom prst="rect">
            <a:avLst/>
          </a:prstGeom>
          <a:noFill/>
          <a:ln w="9525">
            <a:noFill/>
            <a:miter lim="800000"/>
            <a:headEnd/>
            <a:tailEnd/>
          </a:ln>
          <a:effectLst/>
        </p:spPr>
      </p:pic>
    </p:spTree>
    <p:extLst>
      <p:ext uri="{BB962C8B-B14F-4D97-AF65-F5344CB8AC3E}">
        <p14:creationId xmlns:p14="http://schemas.microsoft.com/office/powerpoint/2010/main" val="2277172240"/>
      </p:ext>
    </p:extLst>
  </p:cSld>
  <p:clrMapOvr>
    <a:masterClrMapping/>
  </p:clrMapOvr>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853</TotalTime>
  <Words>599</Words>
  <Application>Microsoft Office PowerPoint</Application>
  <PresentationFormat>Presentación en pantalla (4:3)</PresentationFormat>
  <Paragraphs>125</Paragraphs>
  <Slides>33</Slides>
  <Notes>2</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Horizonte</vt:lpstr>
      <vt:lpstr>         Escuela Superior Politécnica del Litoral Facultad de Ingeniería en Electricidad y Computación </vt:lpstr>
      <vt:lpstr> Virtualización  </vt:lpstr>
      <vt:lpstr>Porque Virtualizamos?</vt:lpstr>
      <vt:lpstr> Objetivos </vt:lpstr>
      <vt:lpstr> Descripción </vt:lpstr>
      <vt:lpstr> Metodología </vt:lpstr>
      <vt:lpstr> Esquema </vt:lpstr>
      <vt:lpstr>Presentación de PowerPoint</vt:lpstr>
      <vt:lpstr>Que es SharePoint? </vt:lpstr>
      <vt:lpstr>Porque implementar SharePoint?</vt:lpstr>
      <vt:lpstr>    Hyper –v </vt:lpstr>
      <vt:lpstr>Definicion de Hyper-V</vt:lpstr>
      <vt:lpstr>Virtualización con Hyper-V</vt:lpstr>
      <vt:lpstr>Virtualización con Hyper-V</vt:lpstr>
      <vt:lpstr>Consola del Hyper-V</vt:lpstr>
      <vt:lpstr>Proceso de instalacion</vt:lpstr>
      <vt:lpstr> Instalación de hyper-v  </vt:lpstr>
      <vt:lpstr>Presentación de PowerPoint</vt:lpstr>
      <vt:lpstr>Presentación de PowerPoint</vt:lpstr>
      <vt:lpstr>instalación y configuración de SQL Server 2008 R2 para poder instalar SharePoint Server 2010</vt:lpstr>
      <vt:lpstr>Presentación de PowerPoint</vt:lpstr>
      <vt:lpstr>Instalación del SQL</vt:lpstr>
      <vt:lpstr>Presentación de PowerPoint</vt:lpstr>
      <vt:lpstr>Presentación de PowerPoint</vt:lpstr>
      <vt:lpstr>Presentación de PowerPoint</vt:lpstr>
      <vt:lpstr>Instalación SharePoint 2010</vt:lpstr>
      <vt:lpstr>Presentación de PowerPoint</vt:lpstr>
      <vt:lpstr>Presentación de PowerPoint</vt:lpstr>
      <vt:lpstr>Presentación de PowerPoint</vt:lpstr>
      <vt:lpstr>Indicadores</vt:lpstr>
      <vt:lpstr>Conclusiones</vt:lpstr>
      <vt:lpstr>Recomendaciones</vt:lpstr>
      <vt:lpstr> Gracias por su atención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Deysi</dc:creator>
  <cp:lastModifiedBy>JORGE VILLENA</cp:lastModifiedBy>
  <cp:revision>120</cp:revision>
  <dcterms:created xsi:type="dcterms:W3CDTF">2012-05-25T04:14:03Z</dcterms:created>
  <dcterms:modified xsi:type="dcterms:W3CDTF">2012-05-29T20:46:30Z</dcterms:modified>
</cp:coreProperties>
</file>