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90" r:id="rId4"/>
    <p:sldId id="291" r:id="rId5"/>
    <p:sldId id="292" r:id="rId6"/>
    <p:sldId id="296" r:id="rId7"/>
    <p:sldId id="297" r:id="rId8"/>
    <p:sldId id="293" r:id="rId9"/>
    <p:sldId id="294" r:id="rId10"/>
    <p:sldId id="295" r:id="rId11"/>
    <p:sldId id="298" r:id="rId12"/>
    <p:sldId id="299" r:id="rId13"/>
    <p:sldId id="300" r:id="rId14"/>
    <p:sldId id="277" r:id="rId15"/>
    <p:sldId id="278" r:id="rId16"/>
    <p:sldId id="279" r:id="rId17"/>
    <p:sldId id="287" r:id="rId18"/>
    <p:sldId id="281" r:id="rId19"/>
    <p:sldId id="282" r:id="rId20"/>
    <p:sldId id="283" r:id="rId21"/>
    <p:sldId id="284" r:id="rId22"/>
    <p:sldId id="285" r:id="rId23"/>
    <p:sldId id="30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2B1A99-BED8-4F62-967D-4B6A67D2D7A9}" type="datetimeFigureOut">
              <a:rPr lang="es-ES" smtClean="0"/>
              <a:pPr/>
              <a:t>11/06/2012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0BC08D-2A70-43DC-B234-8C2B6E83F6D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CarLos\Dropbox\Dropbox\tesis\Flash\ProcesoCeveza.ex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slide" Target="slide16.xml"/><Relationship Id="rId2" Type="http://schemas.openxmlformats.org/officeDocument/2006/relationships/hyperlink" Target="mantenimientos/cliente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ntenimientos/rubro.avi" TargetMode="External"/><Relationship Id="rId5" Type="http://schemas.openxmlformats.org/officeDocument/2006/relationships/hyperlink" Target="mantenimientos/producto.avi" TargetMode="External"/><Relationship Id="rId4" Type="http://schemas.openxmlformats.org/officeDocument/2006/relationships/hyperlink" Target="mantenimientos/proveedor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Contabilidad/Contabilidad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produccion/Requisicion.avi" TargetMode="External"/><Relationship Id="rId13" Type="http://schemas.openxmlformats.org/officeDocument/2006/relationships/hyperlink" Target="produccion/Existencia2.avi" TargetMode="External"/><Relationship Id="rId3" Type="http://schemas.openxmlformats.org/officeDocument/2006/relationships/image" Target="../media/image16.png"/><Relationship Id="rId7" Type="http://schemas.openxmlformats.org/officeDocument/2006/relationships/hyperlink" Target="produccion/Existencia1.avi" TargetMode="External"/><Relationship Id="rId12" Type="http://schemas.openxmlformats.org/officeDocument/2006/relationships/hyperlink" Target="produccion/AsientosContables.avi" TargetMode="External"/><Relationship Id="rId2" Type="http://schemas.openxmlformats.org/officeDocument/2006/relationships/hyperlink" Target="produccion/pedido.avi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produccion/Compra.avi" TargetMode="External"/><Relationship Id="rId11" Type="http://schemas.openxmlformats.org/officeDocument/2006/relationships/hyperlink" Target="produccion/InventarioProductoTerminado.avi" TargetMode="External"/><Relationship Id="rId5" Type="http://schemas.openxmlformats.org/officeDocument/2006/relationships/hyperlink" Target="produccion/OrdCompra.avi" TargetMode="External"/><Relationship Id="rId15" Type="http://schemas.openxmlformats.org/officeDocument/2006/relationships/slide" Target="slide17.xml"/><Relationship Id="rId10" Type="http://schemas.openxmlformats.org/officeDocument/2006/relationships/hyperlink" Target="produccion/Produccion.avi" TargetMode="External"/><Relationship Id="rId4" Type="http://schemas.openxmlformats.org/officeDocument/2006/relationships/hyperlink" Target="produccion/OrdProduccion.avi" TargetMode="External"/><Relationship Id="rId9" Type="http://schemas.openxmlformats.org/officeDocument/2006/relationships/hyperlink" Target="produccion/RubrosProduccion.avi" TargetMode="External"/><Relationship Id="rId14" Type="http://schemas.openxmlformats.org/officeDocument/2006/relationships/hyperlink" Target="produccion/InventarioProductoTerminadoII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Reportes/RPT_ESTADO_FABRICAC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Reportes/PLAN_CUENTAS.pdf" TargetMode="External"/><Relationship Id="rId5" Type="http://schemas.openxmlformats.org/officeDocument/2006/relationships/hyperlink" Target="Reportes/RPT_BALANCE_GENERAL.pdf" TargetMode="External"/><Relationship Id="rId4" Type="http://schemas.openxmlformats.org/officeDocument/2006/relationships/hyperlink" Target="Reportes/RPT_ESTADO_PERDIDAS_GANANCIA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3792" y="404664"/>
            <a:ext cx="7918648" cy="1656184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FFCC66"/>
                </a:solidFill>
                <a:latin typeface="Times New Roman" pitchFamily="18" charset="0"/>
              </a:rPr>
              <a:t>ESCUELA SUPERIOR POLITÉCNICA DEL LITORAL</a:t>
            </a:r>
            <a:br>
              <a:rPr lang="es-MX" sz="3200" b="1" dirty="0">
                <a:solidFill>
                  <a:srgbClr val="FFCC66"/>
                </a:solidFill>
                <a:latin typeface="Times New Roman" pitchFamily="18" charset="0"/>
              </a:rPr>
            </a:br>
            <a:r>
              <a:rPr lang="es-MX" sz="3200" b="1" dirty="0">
                <a:solidFill>
                  <a:srgbClr val="FFCC66"/>
                </a:solidFill>
                <a:latin typeface="Times New Roman" pitchFamily="18" charset="0"/>
              </a:rPr>
              <a:t>Escuela de  Diseño y Comunicación </a:t>
            </a:r>
            <a:r>
              <a:rPr lang="es-MX" sz="3200" b="1" dirty="0" smtClean="0">
                <a:solidFill>
                  <a:srgbClr val="FFCC66"/>
                </a:solidFill>
                <a:latin typeface="Times New Roman" pitchFamily="18" charset="0"/>
              </a:rPr>
              <a:t>Visual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704856" cy="10400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s-ES" b="1" dirty="0">
                <a:solidFill>
                  <a:schemeClr val="bg1"/>
                </a:solidFill>
                <a:latin typeface="Times New Roman" pitchFamily="18" charset="0"/>
              </a:rPr>
              <a:t>APLICACIÓN INFORMÁTICA PARA DETERMINAR LOS COSTOS DE PRODUCCIÓN DE UNA INDUSTRIA CERVECERA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”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31640" y="3212976"/>
            <a:ext cx="64087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>
                <a:solidFill>
                  <a:schemeClr val="bg1"/>
                </a:solidFill>
                <a:latin typeface="Times New Roman" pitchFamily="18" charset="0"/>
              </a:rPr>
              <a:t>Sustentación Tesis de Grado</a:t>
            </a:r>
          </a:p>
          <a:p>
            <a:r>
              <a:rPr lang="es-MX" b="1" dirty="0">
                <a:solidFill>
                  <a:schemeClr val="bg1"/>
                </a:solidFill>
                <a:latin typeface="Times New Roman" pitchFamily="18" charset="0"/>
              </a:rPr>
              <a:t>Guayaquil ,  </a:t>
            </a:r>
            <a:r>
              <a:rPr lang="es-MX" b="1" dirty="0" smtClean="0">
                <a:solidFill>
                  <a:schemeClr val="bg1"/>
                </a:solidFill>
                <a:latin typeface="Times New Roman" pitchFamily="18" charset="0"/>
              </a:rPr>
              <a:t>Lunes 11 de Junio </a:t>
            </a:r>
            <a:r>
              <a:rPr lang="es-MX" b="1" dirty="0" smtClean="0">
                <a:solidFill>
                  <a:schemeClr val="bg1"/>
                </a:solidFill>
                <a:latin typeface="Times New Roman" pitchFamily="18" charset="0"/>
              </a:rPr>
              <a:t>del 2012</a:t>
            </a:r>
            <a:endParaRPr lang="es-MX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David Barrera Montesdeoca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Alexandra García Símbala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</a:rPr>
              <a:t>Carlos Mera León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9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preparación de una buena </a:t>
            </a:r>
            <a:r>
              <a:rPr lang="es-ES" dirty="0" smtClean="0"/>
              <a:t>cerveza es </a:t>
            </a:r>
            <a:r>
              <a:rPr lang="es-ES" dirty="0"/>
              <a:t>el cultivo de sus materias primas durante </a:t>
            </a:r>
            <a:r>
              <a:rPr lang="es-ES" dirty="0" smtClean="0"/>
              <a:t>meses </a:t>
            </a:r>
            <a:r>
              <a:rPr lang="es-ES" dirty="0"/>
              <a:t>en su elaboración mediante largas semanas de cocimiento, fermentación, maduración, filtración y reposo, en un ambiente de higiene absoluto y de extrema calidad.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CERVEZA INGREDIENTES Y </a:t>
            </a:r>
            <a:r>
              <a:rPr lang="es-ES" sz="3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PROPIEDADES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721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producción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3 Botón de acción: Película">
            <a:hlinkClick r:id="rId2" action="ppaction://hlinkfile" highlightClick="1"/>
          </p:cNvPr>
          <p:cNvSpPr/>
          <p:nvPr/>
        </p:nvSpPr>
        <p:spPr>
          <a:xfrm>
            <a:off x="8063171" y="5193196"/>
            <a:ext cx="469269" cy="4680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334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:\MATERIA GRADUACION\Imagenes\procesocervecero2.jpg"/>
          <p:cNvPicPr/>
          <p:nvPr/>
        </p:nvPicPr>
        <p:blipFill>
          <a:blip r:embed="rId2" cstate="print"/>
          <a:srcRect t="1155" b="642"/>
          <a:stretch>
            <a:fillRect/>
          </a:stretch>
        </p:blipFill>
        <p:spPr bwMode="auto">
          <a:xfrm>
            <a:off x="827584" y="260648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932040" y="476672"/>
            <a:ext cx="3647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2"/>
                </a:solidFill>
              </a:rPr>
              <a:t>Proceso de embotellado</a:t>
            </a:r>
            <a:endParaRPr lang="es-E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25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Funcionamiento del sistema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940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/>
              <a:t>A</a:t>
            </a:r>
            <a:r>
              <a:rPr lang="en-US" dirty="0" err="1" smtClean="0"/>
              <a:t>plicación</a:t>
            </a:r>
            <a:endParaRPr lang="es-EC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940" y="1554163"/>
            <a:ext cx="787252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principal</a:t>
            </a:r>
            <a:endParaRPr lang="es-EC" dirty="0"/>
          </a:p>
        </p:txBody>
      </p:sp>
      <p:pic>
        <p:nvPicPr>
          <p:cNvPr id="4" name="Content Placeholder 3" descr="1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75450"/>
            <a:ext cx="7896689" cy="2409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Mantenimientos</a:t>
            </a:r>
            <a:endParaRPr lang="es-EC" sz="3000" dirty="0"/>
          </a:p>
        </p:txBody>
      </p:sp>
      <p:pic>
        <p:nvPicPr>
          <p:cNvPr id="4" name="Content Placeholder 3" descr="2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9732" y="1196752"/>
            <a:ext cx="6344536" cy="2276793"/>
          </a:xfrm>
        </p:spPr>
      </p:pic>
      <p:pic>
        <p:nvPicPr>
          <p:cNvPr id="1026" name="Picture 2" descr="C:\Users\CarLos\Desktop\Play_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36912"/>
            <a:ext cx="635000" cy="635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Contabilidad</a:t>
            </a:r>
            <a:endParaRPr kumimoji="0" lang="es-EC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5.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942" y="4221088"/>
            <a:ext cx="6192115" cy="2162477"/>
          </a:xfrm>
          <a:prstGeom prst="rect">
            <a:avLst/>
          </a:prstGeom>
        </p:spPr>
      </p:pic>
      <p:pic>
        <p:nvPicPr>
          <p:cNvPr id="10" name="Picture 3" descr="C:\Users\CarLos\Desktop\Play_Ic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517232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0" y="1061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Producción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Inventario</a:t>
            </a:r>
            <a:endParaRPr kumimoji="0" lang="es-EC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364"/>
            <a:ext cx="6336703" cy="2478740"/>
          </a:xfrm>
          <a:prstGeom prst="rect">
            <a:avLst/>
          </a:prstGeom>
        </p:spPr>
      </p:pic>
      <p:pic>
        <p:nvPicPr>
          <p:cNvPr id="11" name="Picture 3" descr="C:\Users\CarLos\Desktop\Play_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573015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Reportes</a:t>
            </a:r>
            <a:endParaRPr lang="es-EC" sz="3000" dirty="0"/>
          </a:p>
        </p:txBody>
      </p:sp>
      <p:pic>
        <p:nvPicPr>
          <p:cNvPr id="4" name="Content Placeholder 3" descr="6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9758" y="1196752"/>
            <a:ext cx="6144483" cy="2438741"/>
          </a:xfrm>
        </p:spPr>
      </p:pic>
      <p:pic>
        <p:nvPicPr>
          <p:cNvPr id="3074" name="Picture 2" descr="C:\Users\CarLos\Desktop\Play_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852936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Cliente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Proveedor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Produccto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Rubro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s-EC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Mantenimientos</a:t>
            </a:r>
            <a:endParaRPr lang="es-EC" dirty="0"/>
          </a:p>
        </p:txBody>
      </p:sp>
      <p:pic>
        <p:nvPicPr>
          <p:cNvPr id="4" name="Picture 2" descr="C:\Users\CarLos\Desktop\Play_Ico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824" y="2060848"/>
            <a:ext cx="490984" cy="490984"/>
          </a:xfrm>
          <a:prstGeom prst="rect">
            <a:avLst/>
          </a:prstGeom>
          <a:noFill/>
        </p:spPr>
      </p:pic>
      <p:pic>
        <p:nvPicPr>
          <p:cNvPr id="5" name="Picture 2" descr="C:\Users\CarLos\Desktop\Play_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872" y="2924944"/>
            <a:ext cx="490984" cy="490984"/>
          </a:xfrm>
          <a:prstGeom prst="rect">
            <a:avLst/>
          </a:prstGeom>
          <a:noFill/>
        </p:spPr>
      </p:pic>
      <p:pic>
        <p:nvPicPr>
          <p:cNvPr id="6" name="Picture 2" descr="C:\Users\CarLos\Desktop\Play_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872" y="3789040"/>
            <a:ext cx="490984" cy="490984"/>
          </a:xfrm>
          <a:prstGeom prst="rect">
            <a:avLst/>
          </a:prstGeom>
          <a:noFill/>
        </p:spPr>
      </p:pic>
      <p:pic>
        <p:nvPicPr>
          <p:cNvPr id="7" name="Picture 2" descr="C:\Users\CarLos\Desktop\Play_Icon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808" y="4653136"/>
            <a:ext cx="490984" cy="490984"/>
          </a:xfrm>
          <a:prstGeom prst="rect">
            <a:avLst/>
          </a:prstGeom>
          <a:noFill/>
        </p:spPr>
      </p:pic>
      <p:pic>
        <p:nvPicPr>
          <p:cNvPr id="4099" name="Picture 3" descr="C:\Users\CarLos\Desktop\Back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5805264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Descripción de la industria</a:t>
            </a:r>
          </a:p>
          <a:p>
            <a:r>
              <a:rPr lang="es-ES" sz="4000" dirty="0" smtClean="0"/>
              <a:t>Proceso de producción</a:t>
            </a:r>
          </a:p>
          <a:p>
            <a:r>
              <a:rPr lang="es-ES" sz="4000" dirty="0" smtClean="0"/>
              <a:t>Manejo del sistema</a:t>
            </a:r>
            <a:endParaRPr lang="es-ES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xmlns="" val="192716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contable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s-EC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Contabilidad</a:t>
            </a:r>
            <a:endParaRPr lang="es-EC" dirty="0"/>
          </a:p>
        </p:txBody>
      </p:sp>
      <p:pic>
        <p:nvPicPr>
          <p:cNvPr id="4" name="Picture 2" descr="C:\Users\CarLos\Desktop\Play_Ico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05968"/>
            <a:ext cx="490984" cy="490984"/>
          </a:xfrm>
          <a:prstGeom prst="rect">
            <a:avLst/>
          </a:prstGeom>
          <a:noFill/>
        </p:spPr>
      </p:pic>
      <p:pic>
        <p:nvPicPr>
          <p:cNvPr id="8" name="Picture 3" descr="C:\Users\CarLos\Desktop\Bac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805264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Orden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Pedido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Orden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Producción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Orden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Compra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Compra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Existencias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Materia</a:t>
            </a:r>
            <a:r>
              <a:rPr lang="en-US" sz="2000" dirty="0" smtClean="0"/>
              <a:t> Prima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Orden</a:t>
            </a:r>
            <a:r>
              <a:rPr lang="en-US" sz="2000" dirty="0" smtClean="0"/>
              <a:t> de </a:t>
            </a:r>
            <a:r>
              <a:rPr lang="en-US" sz="2000" dirty="0" err="1" smtClean="0"/>
              <a:t>Requisición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Rubros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Producción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Producción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Existencia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</a:t>
            </a:r>
            <a:r>
              <a:rPr lang="en-US" sz="2000" dirty="0" smtClean="0"/>
              <a:t> </a:t>
            </a:r>
            <a:r>
              <a:rPr lang="en-US" sz="2000" dirty="0" err="1" smtClean="0"/>
              <a:t>Terminado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Asientos</a:t>
            </a:r>
            <a:r>
              <a:rPr lang="en-US" sz="2000" dirty="0" smtClean="0"/>
              <a:t> </a:t>
            </a:r>
            <a:r>
              <a:rPr lang="en-US" sz="2000" dirty="0" err="1" smtClean="0"/>
              <a:t>Contables</a:t>
            </a:r>
            <a:endParaRPr lang="en-US" sz="2000" dirty="0" smtClean="0"/>
          </a:p>
          <a:p>
            <a:endParaRPr lang="es-EC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Producción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Inventario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CarLos\Desktop\Play_Ico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88032" cy="288032"/>
          </a:xfrm>
          <a:prstGeom prst="rect">
            <a:avLst/>
          </a:prstGeom>
          <a:noFill/>
        </p:spPr>
      </p:pic>
      <p:pic>
        <p:nvPicPr>
          <p:cNvPr id="14" name="Picture 2" descr="C:\Users\CarLos\Desktop\Play_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288032" cy="288032"/>
          </a:xfrm>
          <a:prstGeom prst="rect">
            <a:avLst/>
          </a:prstGeom>
          <a:noFill/>
        </p:spPr>
      </p:pic>
      <p:pic>
        <p:nvPicPr>
          <p:cNvPr id="15" name="Picture 2" descr="C:\Users\CarLos\Desktop\Play_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88032" cy="288032"/>
          </a:xfrm>
          <a:prstGeom prst="rect">
            <a:avLst/>
          </a:prstGeom>
          <a:noFill/>
        </p:spPr>
      </p:pic>
      <p:pic>
        <p:nvPicPr>
          <p:cNvPr id="16" name="Picture 2" descr="C:\Users\CarLos\Desktop\Play_Icon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2976"/>
            <a:ext cx="288032" cy="288032"/>
          </a:xfrm>
          <a:prstGeom prst="rect">
            <a:avLst/>
          </a:prstGeom>
          <a:noFill/>
        </p:spPr>
      </p:pic>
      <p:pic>
        <p:nvPicPr>
          <p:cNvPr id="17" name="Picture 2" descr="C:\Users\CarLos\Desktop\Play_Icon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288032" cy="288032"/>
          </a:xfrm>
          <a:prstGeom prst="rect">
            <a:avLst/>
          </a:prstGeom>
          <a:noFill/>
        </p:spPr>
      </p:pic>
      <p:pic>
        <p:nvPicPr>
          <p:cNvPr id="18" name="Picture 2" descr="C:\Users\CarLos\Desktop\Play_Icon.pn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288032" cy="288032"/>
          </a:xfrm>
          <a:prstGeom prst="rect">
            <a:avLst/>
          </a:prstGeom>
          <a:noFill/>
        </p:spPr>
      </p:pic>
      <p:pic>
        <p:nvPicPr>
          <p:cNvPr id="19" name="Picture 2" descr="C:\Users\CarLos\Desktop\Play_Icon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288032" cy="288032"/>
          </a:xfrm>
          <a:prstGeom prst="rect">
            <a:avLst/>
          </a:prstGeom>
          <a:noFill/>
        </p:spPr>
      </p:pic>
      <p:pic>
        <p:nvPicPr>
          <p:cNvPr id="20" name="Picture 2" descr="C:\Users\CarLos\Desktop\Play_Icon.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653136"/>
            <a:ext cx="288032" cy="288032"/>
          </a:xfrm>
          <a:prstGeom prst="rect">
            <a:avLst/>
          </a:prstGeom>
          <a:noFill/>
        </p:spPr>
      </p:pic>
      <p:pic>
        <p:nvPicPr>
          <p:cNvPr id="21" name="Picture 2" descr="C:\Users\CarLos\Desktop\Play_Icon.pn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13176"/>
            <a:ext cx="288032" cy="288032"/>
          </a:xfrm>
          <a:prstGeom prst="rect">
            <a:avLst/>
          </a:prstGeom>
          <a:noFill/>
        </p:spPr>
      </p:pic>
      <p:pic>
        <p:nvPicPr>
          <p:cNvPr id="22" name="Picture 2" descr="C:\Users\CarLos\Desktop\Play_Icon.pn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288032" cy="288032"/>
          </a:xfrm>
          <a:prstGeom prst="rect">
            <a:avLst/>
          </a:prstGeom>
          <a:noFill/>
        </p:spPr>
      </p:pic>
      <p:pic>
        <p:nvPicPr>
          <p:cNvPr id="23" name="Picture 2" descr="C:\Users\CarLos\Desktop\Play_Icon.pn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288032" cy="288032"/>
          </a:xfrm>
          <a:prstGeom prst="rect">
            <a:avLst/>
          </a:prstGeom>
          <a:noFill/>
        </p:spPr>
      </p:pic>
      <p:pic>
        <p:nvPicPr>
          <p:cNvPr id="24" name="Picture 2" descr="C:\Users\CarLos\Desktop\Play_Icon.png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288032" cy="288032"/>
          </a:xfrm>
          <a:prstGeom prst="rect">
            <a:avLst/>
          </a:prstGeom>
          <a:noFill/>
        </p:spPr>
      </p:pic>
      <p:pic>
        <p:nvPicPr>
          <p:cNvPr id="26" name="Picture 3" descr="C:\Users\CarLos\Desktop\Back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0392" y="5805264"/>
            <a:ext cx="635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Estado de </a:t>
            </a:r>
            <a:r>
              <a:rPr lang="en-US" dirty="0" err="1" smtClean="0"/>
              <a:t>fabricacion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Estado de </a:t>
            </a:r>
            <a:r>
              <a:rPr lang="en-US" dirty="0" err="1" smtClean="0"/>
              <a:t>resultados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Balance general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Plan de </a:t>
            </a:r>
            <a:r>
              <a:rPr lang="en-US" dirty="0" err="1" smtClean="0"/>
              <a:t>cuentas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s-EC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Reportes</a:t>
            </a:r>
            <a:endParaRPr lang="es-EC" dirty="0"/>
          </a:p>
        </p:txBody>
      </p:sp>
      <p:pic>
        <p:nvPicPr>
          <p:cNvPr id="4" name="Picture 2" descr="C:\Users\CarLos\Desktop\Play_Ico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90984" cy="490984"/>
          </a:xfrm>
          <a:prstGeom prst="rect">
            <a:avLst/>
          </a:prstGeom>
          <a:noFill/>
        </p:spPr>
      </p:pic>
      <p:pic>
        <p:nvPicPr>
          <p:cNvPr id="5" name="Picture 2" descr="C:\Users\CarLos\Desktop\Play_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016" y="2924944"/>
            <a:ext cx="490984" cy="490984"/>
          </a:xfrm>
          <a:prstGeom prst="rect">
            <a:avLst/>
          </a:prstGeom>
          <a:noFill/>
        </p:spPr>
      </p:pic>
      <p:pic>
        <p:nvPicPr>
          <p:cNvPr id="6" name="Picture 2" descr="C:\Users\CarLos\Desktop\Play_Icon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490984" cy="490984"/>
          </a:xfrm>
          <a:prstGeom prst="rect">
            <a:avLst/>
          </a:prstGeom>
          <a:noFill/>
        </p:spPr>
      </p:pic>
      <p:pic>
        <p:nvPicPr>
          <p:cNvPr id="7" name="Picture 2" descr="C:\Users\CarLos\Desktop\Play_Icon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936" y="4653136"/>
            <a:ext cx="490984" cy="49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 por la atención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9893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de la industria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147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La industria se dedica a la fabricación y comercialización de cervezas a nivel </a:t>
            </a:r>
            <a:r>
              <a:rPr lang="es-ES" dirty="0" smtClean="0"/>
              <a:t>nacional.</a:t>
            </a:r>
            <a:endParaRPr lang="es-ES" dirty="0"/>
          </a:p>
          <a:p>
            <a:pPr algn="just"/>
            <a:r>
              <a:rPr lang="es-ES" dirty="0"/>
              <a:t>A lo largo de la historia esta industria, se ha distinguido por la calidad de su </a:t>
            </a:r>
            <a:r>
              <a:rPr lang="es-ES" dirty="0" smtClean="0"/>
              <a:t>producto, </a:t>
            </a:r>
            <a:r>
              <a:rPr lang="es-ES" dirty="0"/>
              <a:t>lo que ha dado como resultado la confianza y preferencia de los consumidores tanto en el país como en las colonias de ecuatorianos en el extranjero.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/>
              <a:t>Descripción de la industria</a:t>
            </a:r>
          </a:p>
        </p:txBody>
      </p:sp>
    </p:spTree>
    <p:extLst>
      <p:ext uri="{BB962C8B-B14F-4D97-AF65-F5344CB8AC3E}">
        <p14:creationId xmlns:p14="http://schemas.microsoft.com/office/powerpoint/2010/main" xmlns="" val="31971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132856"/>
            <a:ext cx="1982598" cy="144016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Principales clientes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5789" y="2636912"/>
            <a:ext cx="2016224" cy="144016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070" y="4149080"/>
            <a:ext cx="2033786" cy="152163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1218" y="4653136"/>
            <a:ext cx="2016224" cy="14909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19672" y="36357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Bares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259632" y="5733256"/>
            <a:ext cx="1991650" cy="3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Eventos artísticos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17837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Tiendas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84168" y="62280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Restaurantes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2451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 materias primas</a:t>
            </a:r>
            <a:endParaRPr lang="es-E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ma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9563"/>
            <a:ext cx="1714500" cy="172148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rcRect t="24000" b="17000"/>
          <a:stretch>
            <a:fillRect/>
          </a:stretch>
        </p:blipFill>
        <p:spPr bwMode="auto">
          <a:xfrm>
            <a:off x="5076056" y="2564904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agu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4293096"/>
            <a:ext cx="1714500" cy="1721485"/>
          </a:xfrm>
          <a:prstGeom prst="rect">
            <a:avLst/>
          </a:prstGeom>
        </p:spPr>
      </p:pic>
      <p:pic>
        <p:nvPicPr>
          <p:cNvPr id="7" name="8 Imagen" descr="lupulo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6237" y="4581128"/>
            <a:ext cx="1714500" cy="172148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91680" y="38517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C</a:t>
            </a:r>
            <a:r>
              <a:rPr lang="es-ES" dirty="0" smtClean="0">
                <a:solidFill>
                  <a:schemeClr val="tx2"/>
                </a:solidFill>
              </a:rPr>
              <a:t>ebada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Levadura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554510" y="6021288"/>
            <a:ext cx="15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Agua tratada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564822" y="6309320"/>
            <a:ext cx="15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Lúpulo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8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MOSTO = </a:t>
            </a:r>
            <a:r>
              <a:rPr lang="es-ES" dirty="0" smtClean="0"/>
              <a:t>Agua</a:t>
            </a:r>
            <a:r>
              <a:rPr lang="es-ES" dirty="0"/>
              <a:t>+ Malta + Lúpulos + </a:t>
            </a:r>
            <a:r>
              <a:rPr lang="es-ES" dirty="0" smtClean="0"/>
              <a:t>Calor</a:t>
            </a:r>
          </a:p>
          <a:p>
            <a:endParaRPr lang="es-ES" dirty="0"/>
          </a:p>
          <a:p>
            <a:r>
              <a:rPr lang="es-ES" b="1" dirty="0"/>
              <a:t>CERVEZA =</a:t>
            </a:r>
            <a:r>
              <a:rPr lang="es-ES" dirty="0"/>
              <a:t> Mosto + Levadura + Frío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materias primas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8608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Cerveza rubia, con un grado alcohólico de 4.2° grados </a:t>
            </a:r>
            <a:r>
              <a:rPr lang="es-ES" dirty="0" smtClean="0"/>
              <a:t>Tiene </a:t>
            </a:r>
            <a:r>
              <a:rPr lang="es-ES" dirty="0"/>
              <a:t>un fino sabor amargo y pronunciado aroma de los mejores lúpulos.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del producto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532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/>
              <a:t>Envases retornables color ámbar de 600 cm3 y 330 cm3.</a:t>
            </a:r>
          </a:p>
          <a:p>
            <a:pPr lvl="0" algn="just"/>
            <a:r>
              <a:rPr lang="en-US" dirty="0" err="1"/>
              <a:t>Envase</a:t>
            </a:r>
            <a:r>
              <a:rPr lang="en-US" dirty="0"/>
              <a:t> twist off de 300 cm3.</a:t>
            </a:r>
            <a:endParaRPr lang="es-ES" dirty="0"/>
          </a:p>
          <a:p>
            <a:pPr lvl="0" algn="just"/>
            <a:r>
              <a:rPr lang="en-US" dirty="0" err="1"/>
              <a:t>Envase</a:t>
            </a:r>
            <a:r>
              <a:rPr lang="en-US" dirty="0"/>
              <a:t> twist off de 225 cm3.</a:t>
            </a:r>
            <a:endParaRPr lang="es-ES" dirty="0"/>
          </a:p>
          <a:p>
            <a:pPr lvl="0" algn="just"/>
            <a:r>
              <a:rPr lang="es-ES" dirty="0"/>
              <a:t>Envase en lata de 355 cm3.</a:t>
            </a:r>
          </a:p>
          <a:p>
            <a:pPr lvl="0" algn="just"/>
            <a:r>
              <a:rPr lang="es-ES" dirty="0"/>
              <a:t>Empaques de 6, 12 y 24 unidades.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Presentaciones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284984"/>
            <a:ext cx="1967880" cy="114793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679" y="4581128"/>
            <a:ext cx="1529378" cy="12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94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1071</TotalTime>
  <Words>308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Forma de onda</vt:lpstr>
      <vt:lpstr>ESCUELA SUPERIOR POLITÉCNICA DEL LITORAL Escuela de  Diseño y Comunicación Visual</vt:lpstr>
      <vt:lpstr>Contenido</vt:lpstr>
      <vt:lpstr>Descripción de la industria</vt:lpstr>
      <vt:lpstr>Descripción de la industria</vt:lpstr>
      <vt:lpstr>Principales clientes</vt:lpstr>
      <vt:lpstr>Las materias primas</vt:lpstr>
      <vt:lpstr>Las materias primas</vt:lpstr>
      <vt:lpstr>Descripción del producto</vt:lpstr>
      <vt:lpstr>Presentaciones</vt:lpstr>
      <vt:lpstr>LA CERVEZA INGREDIENTES Y PROPIEDADES </vt:lpstr>
      <vt:lpstr>Proceso de producción</vt:lpstr>
      <vt:lpstr>Slide 12</vt:lpstr>
      <vt:lpstr>Funcionamiento del sistema</vt:lpstr>
      <vt:lpstr>La Aplicación</vt:lpstr>
      <vt:lpstr>Menu principal</vt:lpstr>
      <vt:lpstr>Mantenimientos</vt:lpstr>
      <vt:lpstr>Slide 17</vt:lpstr>
      <vt:lpstr>Reportes</vt:lpstr>
      <vt:lpstr>Mantenimientos</vt:lpstr>
      <vt:lpstr>Contabilidad</vt:lpstr>
      <vt:lpstr>Producción / Inventario</vt:lpstr>
      <vt:lpstr>Reportes</vt:lpstr>
      <vt:lpstr>Gracias por la atención</vt:lpstr>
    </vt:vector>
  </TitlesOfParts>
  <Company>Indesoft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POLITÉCNICA DEL LITORAL Escuela de  Diseño y Comunicación Visual</dc:title>
  <dc:creator>David</dc:creator>
  <cp:lastModifiedBy>CarLos</cp:lastModifiedBy>
  <cp:revision>77</cp:revision>
  <dcterms:created xsi:type="dcterms:W3CDTF">2012-03-12T18:45:39Z</dcterms:created>
  <dcterms:modified xsi:type="dcterms:W3CDTF">2012-06-11T22:27:07Z</dcterms:modified>
</cp:coreProperties>
</file>