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8" r:id="rId3"/>
    <p:sldId id="273" r:id="rId4"/>
    <p:sldId id="259" r:id="rId5"/>
    <p:sldId id="260" r:id="rId6"/>
    <p:sldId id="261" r:id="rId7"/>
    <p:sldId id="264" r:id="rId8"/>
    <p:sldId id="265" r:id="rId9"/>
    <p:sldId id="266" r:id="rId10"/>
    <p:sldId id="267" r:id="rId11"/>
    <p:sldId id="274" r:id="rId12"/>
    <p:sldId id="275" r:id="rId13"/>
    <p:sldId id="268" r:id="rId14"/>
    <p:sldId id="269" r:id="rId15"/>
    <p:sldId id="271" r:id="rId16"/>
    <p:sldId id="27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92D2DD6-5E86-4F31-A8B4-D24EC0B3BCB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3F8FA42-6EA0-4622-A39F-396DDBFCB5EF}" type="datetimeFigureOut">
              <a:rPr lang="es-ES" smtClean="0"/>
              <a:pPr/>
              <a:t>22/06/2012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392D2DD6-5E86-4F31-A8B4-D24EC0B3BCB3}"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F8FA42-6EA0-4622-A39F-396DDBFCB5EF}" type="datetimeFigureOut">
              <a:rPr lang="es-ES" smtClean="0"/>
              <a:pPr/>
              <a:t>22/06/2012</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2D2DD6-5E86-4F31-A8B4-D24EC0B3BCB3}"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260648"/>
            <a:ext cx="7851648" cy="4032448"/>
          </a:xfrm>
        </p:spPr>
        <p:txBody>
          <a:bodyPr>
            <a:noAutofit/>
          </a:bodyPr>
          <a:lstStyle/>
          <a:p>
            <a:pPr algn="ctr"/>
            <a:r>
              <a:rPr lang="es-ES" sz="3200" dirty="0" smtClean="0">
                <a:solidFill>
                  <a:schemeClr val="tx1"/>
                </a:solidFill>
              </a:rPr>
              <a:t>TEMA:</a:t>
            </a:r>
            <a:br>
              <a:rPr lang="es-ES" sz="3200" dirty="0" smtClean="0">
                <a:solidFill>
                  <a:schemeClr val="tx1"/>
                </a:solidFill>
              </a:rPr>
            </a:br>
            <a:r>
              <a:rPr lang="es-ES" sz="3200" dirty="0" smtClean="0">
                <a:solidFill>
                  <a:schemeClr val="tx1"/>
                </a:solidFill>
              </a:rPr>
              <a:t>UTILIZACIÓN </a:t>
            </a:r>
            <a:r>
              <a:rPr lang="es-ES" sz="3200" dirty="0" smtClean="0">
                <a:solidFill>
                  <a:schemeClr val="tx1"/>
                </a:solidFill>
              </a:rPr>
              <a:t>DE LA TECNOLOGÍA JEE COMO PLATAFORMA DE DESARROLLO EN UNA APLICACIÓN INFORMÁTICA PARA ANÁLISIS ACUÍCOLA EN UNA CAMARONERA</a:t>
            </a:r>
            <a:r>
              <a:rPr lang="es-ES" sz="3200" dirty="0" smtClean="0"/>
              <a:t/>
            </a:r>
            <a:br>
              <a:rPr lang="es-ES" sz="3200" dirty="0" smtClean="0"/>
            </a:br>
            <a:r>
              <a:rPr lang="es-ES" sz="3200" dirty="0" smtClean="0">
                <a:solidFill>
                  <a:schemeClr val="tx1"/>
                </a:solidFill>
              </a:rPr>
              <a:t/>
            </a:r>
            <a:br>
              <a:rPr lang="es-ES" sz="3200" dirty="0" smtClean="0">
                <a:solidFill>
                  <a:schemeClr val="tx1"/>
                </a:solidFill>
              </a:rPr>
            </a:br>
            <a:r>
              <a:rPr lang="es-ES" sz="3200" dirty="0" smtClean="0">
                <a:solidFill>
                  <a:schemeClr val="tx1"/>
                </a:solidFill>
              </a:rPr>
              <a:t/>
            </a:r>
            <a:br>
              <a:rPr lang="es-ES" sz="3200" dirty="0" smtClean="0">
                <a:solidFill>
                  <a:schemeClr val="tx1"/>
                </a:solidFill>
              </a:rPr>
            </a:br>
            <a:r>
              <a:rPr lang="es-ES" sz="3200" dirty="0" smtClean="0">
                <a:solidFill>
                  <a:schemeClr val="tx1"/>
                </a:solidFill>
              </a:rPr>
              <a:t>Expositor: Luis Gómez </a:t>
            </a:r>
            <a:br>
              <a:rPr lang="es-ES" sz="3200" dirty="0" smtClean="0">
                <a:solidFill>
                  <a:schemeClr val="tx1"/>
                </a:solidFill>
              </a:rPr>
            </a:br>
            <a:r>
              <a:rPr lang="es-ES" sz="3200" dirty="0" smtClean="0">
                <a:solidFill>
                  <a:schemeClr val="tx1"/>
                </a:solidFill>
              </a:rPr>
              <a:t>Director de Tesis: </a:t>
            </a:r>
            <a:r>
              <a:rPr lang="es-ES" sz="3200" dirty="0" err="1" smtClean="0">
                <a:solidFill>
                  <a:schemeClr val="tx1"/>
                </a:solidFill>
              </a:rPr>
              <a:t>Msig</a:t>
            </a:r>
            <a:r>
              <a:rPr lang="es-ES" sz="3200" dirty="0" smtClean="0">
                <a:solidFill>
                  <a:schemeClr val="tx1"/>
                </a:solidFill>
              </a:rPr>
              <a:t>. Luis Rodríguez</a:t>
            </a:r>
            <a:endParaRPr lang="es-ES" sz="3200" dirty="0">
              <a:solidFill>
                <a:schemeClr val="tx1"/>
              </a:solidFill>
            </a:endParaRPr>
          </a:p>
        </p:txBody>
      </p:sp>
      <p:pic>
        <p:nvPicPr>
          <p:cNvPr id="4" name="3 Imagen" descr="Tortuga.png"/>
          <p:cNvPicPr>
            <a:picLocks noChangeAspect="1"/>
          </p:cNvPicPr>
          <p:nvPr/>
        </p:nvPicPr>
        <p:blipFill>
          <a:blip r:embed="rId2" cstate="print"/>
          <a:stretch>
            <a:fillRect/>
          </a:stretch>
        </p:blipFill>
        <p:spPr>
          <a:xfrm>
            <a:off x="3131840" y="4653136"/>
            <a:ext cx="2808312" cy="19442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err="1" smtClean="0"/>
              <a:t>EclipseLink</a:t>
            </a:r>
            <a:r>
              <a:rPr lang="es-ES" sz="2800" b="1" dirty="0" smtClean="0"/>
              <a:t> JPA (Elegir la Base Datos para la aplicación) </a:t>
            </a:r>
            <a:endParaRPr lang="es-ES" sz="2800" dirty="0"/>
          </a:p>
        </p:txBody>
      </p:sp>
      <p:pic>
        <p:nvPicPr>
          <p:cNvPr id="4" name="3 Marcador de contenido" descr="D:\cachuelos\gomes\imagenesproyecto\Dibujo02.JPG"/>
          <p:cNvPicPr>
            <a:picLocks noGrp="1"/>
          </p:cNvPicPr>
          <p:nvPr>
            <p:ph idx="1"/>
          </p:nvPr>
        </p:nvPicPr>
        <p:blipFill>
          <a:blip r:embed="rId2" cstate="print"/>
          <a:srcRect/>
          <a:stretch>
            <a:fillRect/>
          </a:stretch>
        </p:blipFill>
        <p:spPr bwMode="auto">
          <a:xfrm>
            <a:off x="2586302" y="1935163"/>
            <a:ext cx="3971395" cy="43894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err="1" smtClean="0"/>
              <a:t>EclipseLink</a:t>
            </a:r>
            <a:r>
              <a:rPr lang="es-ES" sz="3200" b="1" dirty="0" smtClean="0"/>
              <a:t> JPA: Visualizamos las tablas de DB. </a:t>
            </a:r>
            <a:endParaRPr lang="es-ES" sz="3200" b="1" dirty="0"/>
          </a:p>
        </p:txBody>
      </p:sp>
      <p:pic>
        <p:nvPicPr>
          <p:cNvPr id="4" name="3 Marcador de contenido" descr="D:\cachuelos\gomes\imagenesproyecto\Dibujo04.JPG"/>
          <p:cNvPicPr>
            <a:picLocks noGrp="1"/>
          </p:cNvPicPr>
          <p:nvPr>
            <p:ph idx="1"/>
          </p:nvPr>
        </p:nvPicPr>
        <p:blipFill>
          <a:blip r:embed="rId2" cstate="print"/>
          <a:srcRect t="21429"/>
          <a:stretch>
            <a:fillRect/>
          </a:stretch>
        </p:blipFill>
        <p:spPr bwMode="auto">
          <a:xfrm>
            <a:off x="2567957" y="1935163"/>
            <a:ext cx="4008085" cy="43894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err="1" smtClean="0"/>
              <a:t>EclipseLink</a:t>
            </a:r>
            <a:r>
              <a:rPr lang="es-ES" sz="3200" b="1" dirty="0" smtClean="0"/>
              <a:t> JPA: Relacionamos las tablas de la DB</a:t>
            </a:r>
            <a:endParaRPr lang="es-ES" sz="3200" dirty="0"/>
          </a:p>
        </p:txBody>
      </p:sp>
      <p:pic>
        <p:nvPicPr>
          <p:cNvPr id="4" name="3 Marcador de contenido" descr="D:\cachuelos\gomes\imagenesproyecto\Dibujo05.JPG"/>
          <p:cNvPicPr>
            <a:picLocks noGrp="1"/>
          </p:cNvPicPr>
          <p:nvPr>
            <p:ph idx="1"/>
          </p:nvPr>
        </p:nvPicPr>
        <p:blipFill>
          <a:blip r:embed="rId2" cstate="print"/>
          <a:srcRect/>
          <a:stretch>
            <a:fillRect/>
          </a:stretch>
        </p:blipFill>
        <p:spPr bwMode="auto">
          <a:xfrm>
            <a:off x="2855617" y="1935163"/>
            <a:ext cx="3432765" cy="43894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Métodos EntityManager</a:t>
            </a:r>
            <a:endParaRPr lang="es-ES" sz="2800" dirty="0"/>
          </a:p>
        </p:txBody>
      </p:sp>
      <p:graphicFrame>
        <p:nvGraphicFramePr>
          <p:cNvPr id="4" name="3 Marcador de contenido"/>
          <p:cNvGraphicFramePr>
            <a:graphicFrameLocks noGrp="1"/>
          </p:cNvGraphicFramePr>
          <p:nvPr>
            <p:ph idx="1"/>
          </p:nvPr>
        </p:nvGraphicFramePr>
        <p:xfrm>
          <a:off x="457200" y="1935163"/>
          <a:ext cx="8229600" cy="3114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s-ES" sz="1800" b="1" kern="1200" dirty="0" smtClean="0">
                          <a:solidFill>
                            <a:schemeClr val="lt1"/>
                          </a:solidFill>
                          <a:latin typeface="+mn-lt"/>
                          <a:ea typeface="+mn-ea"/>
                          <a:cs typeface="+mn-cs"/>
                        </a:rPr>
                        <a:t>                        Métodos</a:t>
                      </a:r>
                      <a:endParaRPr lang="es-ES" dirty="0"/>
                    </a:p>
                  </a:txBody>
                  <a:tcPr/>
                </a:tc>
                <a:tc>
                  <a:txBody>
                    <a:bodyPr/>
                    <a:lstStyle/>
                    <a:p>
                      <a:r>
                        <a:rPr lang="es-ES" sz="1800" b="1" kern="1200" dirty="0" smtClean="0">
                          <a:solidFill>
                            <a:schemeClr val="lt1"/>
                          </a:solidFill>
                          <a:latin typeface="+mn-lt"/>
                          <a:ea typeface="+mn-ea"/>
                          <a:cs typeface="+mn-cs"/>
                        </a:rPr>
                        <a:t>                      Definición</a:t>
                      </a:r>
                      <a:endParaRPr lang="es-ES" dirty="0"/>
                    </a:p>
                  </a:txBody>
                  <a:tcPr/>
                </a:tc>
              </a:tr>
              <a:tr h="370840">
                <a:tc>
                  <a:txBody>
                    <a:bodyPr/>
                    <a:lstStyle/>
                    <a:p>
                      <a:r>
                        <a:rPr lang="es-ES" sz="1800" b="1" kern="1200" dirty="0" smtClean="0">
                          <a:solidFill>
                            <a:schemeClr val="dk1"/>
                          </a:solidFill>
                          <a:latin typeface="+mn-lt"/>
                          <a:ea typeface="+mn-ea"/>
                          <a:cs typeface="+mn-cs"/>
                        </a:rPr>
                        <a:t>EntityManager merge()</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latin typeface="+mn-lt"/>
                          <a:ea typeface="+mn-ea"/>
                          <a:cs typeface="+mn-cs"/>
                        </a:rPr>
                        <a:t>Permite actualizar un registro de la base de datos eliminándolo y luego creándolo</a:t>
                      </a:r>
                    </a:p>
                    <a:p>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latin typeface="+mn-lt"/>
                          <a:ea typeface="+mn-ea"/>
                          <a:cs typeface="+mn-cs"/>
                        </a:rPr>
                        <a:t>EntityManager remove()</a:t>
                      </a:r>
                      <a:endParaRPr lang="es-ES" sz="1800" kern="1200" dirty="0" smtClean="0">
                        <a:solidFill>
                          <a:schemeClr val="dk1"/>
                        </a:solidFill>
                        <a:latin typeface="+mn-lt"/>
                        <a:ea typeface="+mn-ea"/>
                        <a:cs typeface="+mn-cs"/>
                      </a:endParaRPr>
                    </a:p>
                    <a:p>
                      <a:endParaRPr lang="es-ES" dirty="0"/>
                    </a:p>
                  </a:txBody>
                  <a:tcPr/>
                </a:tc>
                <a:tc>
                  <a:txBody>
                    <a:bodyPr/>
                    <a:lstStyle/>
                    <a:p>
                      <a:r>
                        <a:rPr lang="es-ES" sz="1800" kern="1200" dirty="0" smtClean="0">
                          <a:solidFill>
                            <a:schemeClr val="dk1"/>
                          </a:solidFill>
                          <a:latin typeface="+mn-lt"/>
                          <a:ea typeface="+mn-ea"/>
                          <a:cs typeface="+mn-cs"/>
                        </a:rPr>
                        <a:t>Remueve el objeto de la base de datos </a:t>
                      </a:r>
                      <a:endParaRPr lang="es-ES" dirty="0"/>
                    </a:p>
                  </a:txBody>
                  <a:tcPr/>
                </a:tc>
              </a:tr>
              <a:tr h="37084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800" b="1" kern="1200" dirty="0" smtClean="0">
                          <a:solidFill>
                            <a:schemeClr val="dk1"/>
                          </a:solidFill>
                          <a:latin typeface="+mn-lt"/>
                          <a:ea typeface="+mn-ea"/>
                          <a:cs typeface="+mn-cs"/>
                        </a:rPr>
                        <a:t>EntityManager find()</a:t>
                      </a:r>
                      <a:endParaRPr lang="es-ES" sz="1800" kern="1200" dirty="0" smtClean="0">
                        <a:solidFill>
                          <a:schemeClr val="dk1"/>
                        </a:solidFill>
                        <a:latin typeface="+mn-lt"/>
                        <a:ea typeface="+mn-ea"/>
                        <a:cs typeface="+mn-cs"/>
                      </a:endParaRPr>
                    </a:p>
                    <a:p>
                      <a:pPr algn="just">
                        <a:lnSpc>
                          <a:spcPct val="115000"/>
                        </a:lnSpc>
                        <a:spcAft>
                          <a:spcPts val="0"/>
                        </a:spcAft>
                      </a:pPr>
                      <a:endParaRPr lang="es-ES"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latin typeface="+mn-lt"/>
                          <a:ea typeface="+mn-ea"/>
                          <a:cs typeface="+mn-cs"/>
                        </a:rPr>
                        <a:t>Busca un registro por medio de su clave primaria.</a:t>
                      </a:r>
                    </a:p>
                    <a:p>
                      <a:endParaRPr lang="es-E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Eclipse IDE  y Vaadin</a:t>
            </a:r>
            <a:endParaRPr lang="es-ES" sz="2800" b="1" dirty="0"/>
          </a:p>
        </p:txBody>
      </p:sp>
      <p:sp>
        <p:nvSpPr>
          <p:cNvPr id="3" name="2 Marcador de contenido"/>
          <p:cNvSpPr>
            <a:spLocks noGrp="1"/>
          </p:cNvSpPr>
          <p:nvPr>
            <p:ph idx="1"/>
          </p:nvPr>
        </p:nvSpPr>
        <p:spPr/>
        <p:txBody>
          <a:bodyPr>
            <a:normAutofit/>
          </a:bodyPr>
          <a:lstStyle/>
          <a:p>
            <a:pPr algn="just"/>
            <a:r>
              <a:rPr lang="es-ES" dirty="0" smtClean="0"/>
              <a:t>Mientras Vaadin no se liga a cualquier IDE específico, y se pudo haberse concebido en  cualquier IDE, se ha escogido para el desarrollo de la aplicación sobre la cual tratará este documento a Eclipse IDE, que se ha vuelto el ambiente normal para el desarrollo en Java.</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Eclipse IDE  y Vaadin</a:t>
            </a:r>
            <a:endParaRPr lang="es-ES" sz="2800" b="1" dirty="0"/>
          </a:p>
        </p:txBody>
      </p:sp>
      <p:sp>
        <p:nvSpPr>
          <p:cNvPr id="3" name="2 Marcador de contenido"/>
          <p:cNvSpPr>
            <a:spLocks noGrp="1"/>
          </p:cNvSpPr>
          <p:nvPr>
            <p:ph idx="1"/>
          </p:nvPr>
        </p:nvSpPr>
        <p:spPr/>
        <p:txBody>
          <a:bodyPr>
            <a:normAutofit/>
          </a:bodyPr>
          <a:lstStyle/>
          <a:p>
            <a:pPr algn="just"/>
            <a:r>
              <a:rPr lang="es-ES" dirty="0" smtClean="0"/>
              <a:t>El Vaadin Plugin para Eclipse nos permite:  </a:t>
            </a:r>
          </a:p>
          <a:p>
            <a:pPr algn="just">
              <a:buNone/>
            </a:pPr>
            <a:r>
              <a:rPr lang="es-ES" dirty="0" smtClean="0"/>
              <a:t>    * Crear los nuevos proyectos de Vaadin  </a:t>
            </a:r>
          </a:p>
          <a:p>
            <a:pPr algn="just">
              <a:buNone/>
            </a:pPr>
            <a:r>
              <a:rPr lang="es-ES" dirty="0" smtClean="0"/>
              <a:t>    * Crear los temas personalizados  </a:t>
            </a:r>
          </a:p>
          <a:p>
            <a:pPr algn="just">
              <a:buNone/>
            </a:pPr>
            <a:r>
              <a:rPr lang="es-ES" dirty="0" smtClean="0"/>
              <a:t>    * Crear los widgets del lado cliente   </a:t>
            </a:r>
          </a:p>
          <a:p>
            <a:pPr algn="just">
              <a:buNone/>
            </a:pPr>
            <a:r>
              <a:rPr lang="es-ES" dirty="0" smtClean="0"/>
              <a:t>       personalizados y juegos del widget  </a:t>
            </a:r>
          </a:p>
          <a:p>
            <a:pPr algn="just">
              <a:buNone/>
            </a:pPr>
            <a:r>
              <a:rPr lang="es-ES" dirty="0" smtClean="0"/>
              <a:t>    * Crear los componentes compuestos </a:t>
            </a:r>
          </a:p>
          <a:p>
            <a:pPr algn="just">
              <a:buNone/>
            </a:pPr>
            <a:r>
              <a:rPr lang="es-ES" dirty="0" smtClean="0"/>
              <a:t>       personalizados con un diseñador visual  </a:t>
            </a:r>
          </a:p>
          <a:p>
            <a:pPr algn="just">
              <a:buNone/>
            </a:pPr>
            <a:r>
              <a:rPr lang="es-ES" dirty="0" smtClean="0"/>
              <a:t>    * Actualizar a una nueva versión de la biblioteca </a:t>
            </a:r>
          </a:p>
          <a:p>
            <a:pPr algn="just">
              <a:buNone/>
            </a:pPr>
            <a:r>
              <a:rPr lang="es-ES" dirty="0" smtClean="0"/>
              <a:t>       de Vaadin  </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MySQL</a:t>
            </a:r>
            <a:endParaRPr lang="es-ES" sz="2800" b="1" dirty="0"/>
          </a:p>
        </p:txBody>
      </p:sp>
      <p:sp>
        <p:nvSpPr>
          <p:cNvPr id="3" name="2 Marcador de contenido"/>
          <p:cNvSpPr>
            <a:spLocks noGrp="1"/>
          </p:cNvSpPr>
          <p:nvPr>
            <p:ph idx="1"/>
          </p:nvPr>
        </p:nvSpPr>
        <p:spPr/>
        <p:txBody>
          <a:bodyPr>
            <a:normAutofit/>
          </a:bodyPr>
          <a:lstStyle/>
          <a:p>
            <a:pPr algn="just"/>
            <a:r>
              <a:rPr lang="es-ES" b="1" dirty="0" smtClean="0"/>
              <a:t>MySQL</a:t>
            </a:r>
            <a:r>
              <a:rPr lang="es-ES" dirty="0" smtClean="0"/>
              <a:t> es un sistema de gestión de bases de datos relacional, multihilo  y multiusuario.</a:t>
            </a:r>
            <a:endParaRPr lang="es-ES" baseline="30000" dirty="0" smtClean="0"/>
          </a:p>
          <a:p>
            <a:pPr algn="just"/>
            <a:r>
              <a:rPr lang="es-ES" dirty="0" smtClean="0"/>
              <a:t> Desarrollada MySQl AB es una compañía que desde enero 2008 es una subsidiaria de Sun Microsystems la cual a su vez es de Oracle Corporation desde abril de 2009 ha sido diseñada para su utilización como software libre en un esquema de licenciamiento dual.</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2800" b="1" dirty="0" smtClean="0"/>
              <a:t>Propósito:</a:t>
            </a:r>
            <a:endParaRPr lang="es-ES" sz="2800" b="1" dirty="0"/>
          </a:p>
        </p:txBody>
      </p:sp>
      <p:sp>
        <p:nvSpPr>
          <p:cNvPr id="3" name="2 Marcador de contenido"/>
          <p:cNvSpPr>
            <a:spLocks noGrp="1"/>
          </p:cNvSpPr>
          <p:nvPr>
            <p:ph idx="1"/>
          </p:nvPr>
        </p:nvSpPr>
        <p:spPr/>
        <p:txBody>
          <a:bodyPr>
            <a:normAutofit/>
          </a:bodyPr>
          <a:lstStyle/>
          <a:p>
            <a:pPr algn="just">
              <a:buNone/>
            </a:pPr>
            <a:r>
              <a:rPr lang="es-ES" sz="2700" dirty="0" smtClean="0"/>
              <a:t>* Mostrar indicativos porcentuales de los diversos microorganismos con los que se alimentan el camarón en un manejo semi-intensivo aplicado en la producción en las piscinas.</a:t>
            </a:r>
          </a:p>
          <a:p>
            <a:pPr algn="just">
              <a:buNone/>
            </a:pPr>
            <a:r>
              <a:rPr lang="es-ES" sz="2700" dirty="0" smtClean="0"/>
              <a:t>* Servir de ahorro en el excesivo gasto de papel empleado en cada análisis diario que se realiza y que por no contar con la adecuada sistematización de la información que maneja la camaronera dichos reportes deben quedar archivados ocupando espacio </a:t>
            </a:r>
            <a:r>
              <a:rPr lang="es-ES" sz="2700" dirty="0" err="1" smtClean="0"/>
              <a:t>fisico</a:t>
            </a:r>
            <a:r>
              <a:rPr lang="es-ES" sz="2700" dirty="0" smtClean="0"/>
              <a:t> valioso que podría ser mejor empleado.</a:t>
            </a:r>
          </a:p>
          <a:p>
            <a:pPr algn="just">
              <a:buNone/>
            </a:pPr>
            <a:endParaRPr lang="es-E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Propósito:</a:t>
            </a:r>
            <a:endParaRPr lang="es-ES" sz="3200" b="1" dirty="0"/>
          </a:p>
        </p:txBody>
      </p:sp>
      <p:sp>
        <p:nvSpPr>
          <p:cNvPr id="3" name="2 Marcador de contenido"/>
          <p:cNvSpPr>
            <a:spLocks noGrp="1"/>
          </p:cNvSpPr>
          <p:nvPr>
            <p:ph idx="1"/>
          </p:nvPr>
        </p:nvSpPr>
        <p:spPr/>
        <p:txBody>
          <a:bodyPr/>
          <a:lstStyle/>
          <a:p>
            <a:pPr>
              <a:buNone/>
            </a:pPr>
            <a:r>
              <a:rPr lang="es-ES" dirty="0" smtClean="0"/>
              <a:t>* Brindar una adecuada sistematización y respaldo de información de los principales análisis que se realizan en el laboratorio de una camaronera que son:</a:t>
            </a:r>
          </a:p>
          <a:p>
            <a:pPr>
              <a:buNone/>
            </a:pPr>
            <a:r>
              <a:rPr lang="es-ES" dirty="0" smtClean="0"/>
              <a:t>                                Análisis de Fitoplancton</a:t>
            </a:r>
          </a:p>
          <a:p>
            <a:pPr>
              <a:buNone/>
            </a:pPr>
            <a:r>
              <a:rPr lang="es-ES" dirty="0" smtClean="0"/>
              <a:t>                                Análisis de Recepción de Larvas</a:t>
            </a:r>
          </a:p>
          <a:p>
            <a:pPr>
              <a:buNone/>
            </a:pPr>
            <a:r>
              <a:rPr lang="es-ES" dirty="0" smtClean="0"/>
              <a:t>                                Análisis de Control Patológico</a:t>
            </a:r>
          </a:p>
          <a:p>
            <a:pPr>
              <a:buNone/>
            </a:pPr>
            <a:r>
              <a:rPr lang="es-ES" dirty="0" smtClean="0"/>
              <a:t> * Ser una herramienta complementaria y de ayuda en la toma de decisiones cuando se registren indicativos que están por debajo del promedio establecido en las mediciones técnicas.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JEE (Java Enterprise Edition)</a:t>
            </a:r>
            <a:endParaRPr lang="es-ES" sz="2800" b="1" dirty="0"/>
          </a:p>
        </p:txBody>
      </p:sp>
      <p:sp>
        <p:nvSpPr>
          <p:cNvPr id="3" name="2 Marcador de contenido"/>
          <p:cNvSpPr>
            <a:spLocks noGrp="1"/>
          </p:cNvSpPr>
          <p:nvPr>
            <p:ph idx="1"/>
          </p:nvPr>
        </p:nvSpPr>
        <p:spPr/>
        <p:txBody>
          <a:bodyPr>
            <a:normAutofit lnSpcReduction="10000"/>
          </a:bodyPr>
          <a:lstStyle/>
          <a:p>
            <a:pPr algn="just"/>
            <a:r>
              <a:rPr lang="es-ES" dirty="0"/>
              <a:t>Java Platform Enterprise Edition (ex J2EE) se ha convertido en un estándar de la industria de desarrollo de software que permite  implementar aplicaciones empresariales basadas en servidores que sean seguras, portables, robustas y escalables. </a:t>
            </a:r>
            <a:endParaRPr lang="es-ES" dirty="0" smtClean="0"/>
          </a:p>
          <a:p>
            <a:pPr algn="just"/>
            <a:r>
              <a:rPr lang="es-ES" dirty="0" smtClean="0"/>
              <a:t>Java </a:t>
            </a:r>
            <a:r>
              <a:rPr lang="es-ES" dirty="0"/>
              <a:t>EE provee API’s que permiten administrar entre otros, web services, modelo de componentes, comunicación entre objetos, que hacen posible el uso de la arquitectura empresarial orientada a servicios (SOA)   y aplicaciones de siguiente (esta) generación (Web 2.0).</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pPr algn="ctr"/>
            <a:r>
              <a:rPr lang="es-ES" sz="2800" b="1" dirty="0" smtClean="0"/>
              <a:t>JEE (Java Enterprise Edition)</a:t>
            </a:r>
            <a:endParaRPr lang="es-ES" sz="2800" b="1" dirty="0"/>
          </a:p>
        </p:txBody>
      </p:sp>
      <p:sp>
        <p:nvSpPr>
          <p:cNvPr id="3" name="2 Marcador de contenido"/>
          <p:cNvSpPr>
            <a:spLocks noGrp="1"/>
          </p:cNvSpPr>
          <p:nvPr>
            <p:ph idx="1"/>
          </p:nvPr>
        </p:nvSpPr>
        <p:spPr>
          <a:xfrm>
            <a:off x="467544" y="1772816"/>
            <a:ext cx="8229600" cy="4464496"/>
          </a:xfrm>
        </p:spPr>
        <p:txBody>
          <a:bodyPr>
            <a:normAutofit fontScale="92500" lnSpcReduction="10000"/>
          </a:bodyPr>
          <a:lstStyle/>
          <a:p>
            <a:pPr algn="just">
              <a:buNone/>
            </a:pPr>
            <a:r>
              <a:rPr lang="es-ES" b="1" dirty="0" smtClean="0"/>
              <a:t>   Desarrollo </a:t>
            </a:r>
            <a:r>
              <a:rPr lang="es-ES" b="1" dirty="0"/>
              <a:t>Java para la capa Web</a:t>
            </a:r>
            <a:endParaRPr lang="es-ES" dirty="0"/>
          </a:p>
          <a:p>
            <a:pPr lvl="0" algn="just">
              <a:buNone/>
            </a:pPr>
            <a:r>
              <a:rPr lang="es-ES" dirty="0" smtClean="0"/>
              <a:t>    </a:t>
            </a:r>
            <a:r>
              <a:rPr lang="es-ES" dirty="0"/>
              <a:t>Desarrollo con AJAX para producir aplicaciones web, esto es debido a que Vaadin cuenta con código embebido </a:t>
            </a:r>
            <a:r>
              <a:rPr lang="es-ES" dirty="0" smtClean="0"/>
              <a:t>AJAX.</a:t>
            </a:r>
          </a:p>
          <a:p>
            <a:pPr algn="just">
              <a:buNone/>
            </a:pPr>
            <a:r>
              <a:rPr lang="es-ES" dirty="0"/>
              <a:t> </a:t>
            </a:r>
            <a:r>
              <a:rPr lang="es-ES" dirty="0" smtClean="0"/>
              <a:t>  </a:t>
            </a:r>
            <a:r>
              <a:rPr lang="es-ES" b="1" dirty="0" smtClean="0"/>
              <a:t>Desarrollo </a:t>
            </a:r>
            <a:r>
              <a:rPr lang="es-ES" b="1" dirty="0"/>
              <a:t>Java para la capa de </a:t>
            </a:r>
            <a:r>
              <a:rPr lang="es-ES" b="1" dirty="0" smtClean="0"/>
              <a:t>Negocio</a:t>
            </a:r>
          </a:p>
          <a:p>
            <a:pPr lvl="0" algn="just">
              <a:buNone/>
            </a:pPr>
            <a:r>
              <a:rPr lang="es-ES" b="1" dirty="0"/>
              <a:t> </a:t>
            </a:r>
            <a:r>
              <a:rPr lang="es-ES" b="1" dirty="0" smtClean="0"/>
              <a:t>   </a:t>
            </a:r>
            <a:r>
              <a:rPr lang="es-ES" dirty="0"/>
              <a:t>Desarrollo con framework Vaadin (J2EE sin EJBs) Enterprise Java Bean.</a:t>
            </a:r>
          </a:p>
          <a:p>
            <a:pPr algn="just">
              <a:buNone/>
            </a:pPr>
            <a:r>
              <a:rPr lang="es-ES" dirty="0" smtClean="0"/>
              <a:t>   </a:t>
            </a:r>
            <a:r>
              <a:rPr lang="es-ES" b="1" dirty="0"/>
              <a:t>Desarrollo Java para la capa de Persistencia</a:t>
            </a:r>
            <a:endParaRPr lang="es-ES" dirty="0"/>
          </a:p>
          <a:p>
            <a:pPr lvl="0" algn="just">
              <a:buNone/>
            </a:pPr>
            <a:r>
              <a:rPr lang="es-ES" dirty="0" smtClean="0"/>
              <a:t>    Desarrollos </a:t>
            </a:r>
            <a:r>
              <a:rPr lang="es-ES" dirty="0"/>
              <a:t>utilizando el patrón JPA (Java Persistencia Aplicación).</a:t>
            </a:r>
          </a:p>
          <a:p>
            <a:pPr algn="just">
              <a:buNone/>
            </a:pPr>
            <a:r>
              <a:rPr lang="es-ES" dirty="0" smtClean="0"/>
              <a:t>    Desarrollo </a:t>
            </a:r>
            <a:r>
              <a:rPr lang="es-ES" dirty="0"/>
              <a:t>e implementación de framework de persistencia EclipseLink</a:t>
            </a:r>
          </a:p>
          <a:p>
            <a:pPr>
              <a:buNone/>
            </a:pP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Principales características  de la Funcionalidad Vaadin</a:t>
            </a:r>
            <a:endParaRPr lang="es-ES" sz="2800" b="1" dirty="0"/>
          </a:p>
        </p:txBody>
      </p:sp>
      <p:pic>
        <p:nvPicPr>
          <p:cNvPr id="4" name="3 Marcador de contenido"/>
          <p:cNvPicPr>
            <a:picLocks noGrp="1"/>
          </p:cNvPicPr>
          <p:nvPr>
            <p:ph idx="1"/>
          </p:nvPr>
        </p:nvPicPr>
        <p:blipFill>
          <a:blip r:embed="rId2" cstate="print"/>
          <a:srcRect/>
          <a:stretch>
            <a:fillRect/>
          </a:stretch>
        </p:blipFill>
        <p:spPr bwMode="auto">
          <a:xfrm>
            <a:off x="539552" y="1935163"/>
            <a:ext cx="7560839" cy="43894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 sz="2800" b="1" dirty="0" smtClean="0"/>
              <a:t>Principales características  de la Funcionalidad Vaadin</a:t>
            </a:r>
            <a:endParaRPr lang="es-ES" sz="2800" dirty="0"/>
          </a:p>
        </p:txBody>
      </p:sp>
      <p:sp>
        <p:nvSpPr>
          <p:cNvPr id="3" name="2 Marcador de contenido"/>
          <p:cNvSpPr>
            <a:spLocks noGrp="1"/>
          </p:cNvSpPr>
          <p:nvPr>
            <p:ph idx="1"/>
          </p:nvPr>
        </p:nvSpPr>
        <p:spPr/>
        <p:txBody>
          <a:bodyPr>
            <a:normAutofit/>
          </a:bodyPr>
          <a:lstStyle/>
          <a:p>
            <a:pPr algn="just"/>
            <a:r>
              <a:rPr lang="x-none" b="1"/>
              <a:t>Servidores de aplicación:</a:t>
            </a:r>
            <a:r>
              <a:rPr lang="x-none"/>
              <a:t> </a:t>
            </a:r>
            <a:r>
              <a:rPr lang="es-ES" dirty="0"/>
              <a:t>Java EE provee estándares que permiten a un servidor de aplicaciones servir como "contenedor" de los componentes que conforman dichas aplicaciones. Estos componentes, escritos en lenguaje Java, usualmente se conocen como Servlets, Java Server Pages (JSPs) y Enterprise JavaBeans (EJBs) y permiten implementar diferentes capas de la aplicación, como la interfaz de usuario, la lógica de negocio, la gestión de sesiones de usuario o el acceso a bases de datos remotas.</a:t>
            </a:r>
          </a:p>
          <a:p>
            <a:pPr>
              <a:buNone/>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EclipseLink JPA </a:t>
            </a:r>
            <a:endParaRPr lang="es-ES" sz="2800" b="1" dirty="0"/>
          </a:p>
        </p:txBody>
      </p:sp>
      <p:sp>
        <p:nvSpPr>
          <p:cNvPr id="3" name="2 Marcador de contenido"/>
          <p:cNvSpPr>
            <a:spLocks noGrp="1"/>
          </p:cNvSpPr>
          <p:nvPr>
            <p:ph idx="1"/>
          </p:nvPr>
        </p:nvSpPr>
        <p:spPr/>
        <p:txBody>
          <a:bodyPr>
            <a:normAutofit/>
          </a:bodyPr>
          <a:lstStyle/>
          <a:p>
            <a:pPr algn="just"/>
            <a:r>
              <a:rPr lang="es-ES" dirty="0" smtClean="0"/>
              <a:t>Una vez creadas las tablas en la base de datos mediante la Api (Interfaz de programación de aplicaciones) de Java Persistencia Aplicación (JPA) que es un  framework para el trabajo con base de datos relacionales compuesto por tres parte:</a:t>
            </a:r>
          </a:p>
          <a:p>
            <a:pPr algn="just">
              <a:buNone/>
            </a:pPr>
            <a:r>
              <a:rPr lang="es-ES" dirty="0" smtClean="0"/>
              <a:t>                 * El paquete: javax.persistence.</a:t>
            </a:r>
          </a:p>
          <a:p>
            <a:pPr lvl="0" algn="just">
              <a:buNone/>
            </a:pPr>
            <a:r>
              <a:rPr lang="es-ES" dirty="0" smtClean="0"/>
              <a:t>                 * El lenguaje de consultas de persistencia.</a:t>
            </a:r>
          </a:p>
          <a:p>
            <a:pPr lvl="0" algn="just">
              <a:buNone/>
            </a:pPr>
            <a:r>
              <a:rPr lang="es-ES" dirty="0" smtClean="0"/>
              <a:t>                 * Los metadatos para los objetos y sus  </a:t>
            </a:r>
          </a:p>
          <a:p>
            <a:pPr lvl="0" algn="just">
              <a:buNone/>
            </a:pPr>
            <a:r>
              <a:rPr lang="es-ES" dirty="0" smtClean="0"/>
              <a:t>                    relaciones.</a:t>
            </a:r>
          </a:p>
          <a:p>
            <a:pPr lvl="0">
              <a:buNone/>
            </a:pPr>
            <a:endParaRPr lang="es-ES"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EclipseLink JPA : Creación de entidades(clases)</a:t>
            </a:r>
            <a:endParaRPr lang="es-ES" sz="2800" dirty="0"/>
          </a:p>
        </p:txBody>
      </p:sp>
      <p:pic>
        <p:nvPicPr>
          <p:cNvPr id="4" name="3 Marcador de contenido" descr="D:\cachuelos\gomes\imagenesproyecto\Dibujo01.JPG"/>
          <p:cNvPicPr>
            <a:picLocks noGrp="1"/>
          </p:cNvPicPr>
          <p:nvPr>
            <p:ph idx="1"/>
          </p:nvPr>
        </p:nvPicPr>
        <p:blipFill>
          <a:blip r:embed="rId2" cstate="print"/>
          <a:srcRect/>
          <a:stretch>
            <a:fillRect/>
          </a:stretch>
        </p:blipFill>
        <p:spPr bwMode="auto">
          <a:xfrm>
            <a:off x="1259632" y="1916832"/>
            <a:ext cx="6624735" cy="410445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487</TotalTime>
  <Words>644</Words>
  <Application>Microsoft Office PowerPoint</Application>
  <PresentationFormat>Presentación en pantalla (4:3)</PresentationFormat>
  <Paragraphs>58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TEMA: UTILIZACIÓN DE LA TECNOLOGÍA JEE COMO PLATAFORMA DE DESARROLLO EN UNA APLICACIÓN INFORMÁTICA PARA ANÁLISIS ACUÍCOLA EN UNA CAMARONERA   Expositor: Luis Gómez  Director de Tesis: Msig. Luis Rodríguez</vt:lpstr>
      <vt:lpstr>Propósito:</vt:lpstr>
      <vt:lpstr>Propósito:</vt:lpstr>
      <vt:lpstr>JEE (Java Enterprise Edition)</vt:lpstr>
      <vt:lpstr>JEE (Java Enterprise Edition)</vt:lpstr>
      <vt:lpstr>Principales características  de la Funcionalidad Vaadin</vt:lpstr>
      <vt:lpstr>Principales características  de la Funcionalidad Vaadin</vt:lpstr>
      <vt:lpstr>EclipseLink JPA </vt:lpstr>
      <vt:lpstr>EclipseLink JPA : Creación de entidades(clases)</vt:lpstr>
      <vt:lpstr>EclipseLink JPA (Elegir la Base Datos para la aplicación) </vt:lpstr>
      <vt:lpstr>EclipseLink JPA: Visualizamos las tablas de DB. </vt:lpstr>
      <vt:lpstr>EclipseLink JPA: Relacionamos las tablas de la DB</vt:lpstr>
      <vt:lpstr>Métodos EntityManager</vt:lpstr>
      <vt:lpstr>Eclipse IDE  y Vaadin</vt:lpstr>
      <vt:lpstr>Eclipse IDE  y Vaadin</vt:lpstr>
      <vt:lpstr>MySQL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Utilizacion de la tecnologia Open Source JEE como entorno de desarrollo para una aplica</dc:title>
  <dc:creator>User</dc:creator>
  <cp:lastModifiedBy>User</cp:lastModifiedBy>
  <cp:revision>72</cp:revision>
  <dcterms:created xsi:type="dcterms:W3CDTF">2012-06-16T20:26:53Z</dcterms:created>
  <dcterms:modified xsi:type="dcterms:W3CDTF">2012-06-22T21:58:23Z</dcterms:modified>
</cp:coreProperties>
</file>