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notesSlides/notesSlide37.xml" ContentType="application/vnd.openxmlformats-officedocument.presentationml.notesSlide+xml"/>
  <Default Extension="jpeg" ContentType="image/jpeg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7" r:id="rId22"/>
    <p:sldId id="275" r:id="rId23"/>
    <p:sldId id="278" r:id="rId24"/>
    <p:sldId id="279" r:id="rId25"/>
    <p:sldId id="282" r:id="rId26"/>
    <p:sldId id="280" r:id="rId27"/>
    <p:sldId id="281" r:id="rId28"/>
    <p:sldId id="309" r:id="rId29"/>
    <p:sldId id="284" r:id="rId30"/>
    <p:sldId id="312" r:id="rId31"/>
    <p:sldId id="285" r:id="rId32"/>
    <p:sldId id="314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315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16" r:id="rId51"/>
    <p:sldId id="302" r:id="rId52"/>
    <p:sldId id="303" r:id="rId53"/>
    <p:sldId id="317" r:id="rId54"/>
    <p:sldId id="310" r:id="rId55"/>
    <p:sldId id="304" r:id="rId56"/>
    <p:sldId id="318" r:id="rId57"/>
    <p:sldId id="305" r:id="rId58"/>
    <p:sldId id="306" r:id="rId59"/>
    <p:sldId id="307" r:id="rId60"/>
    <p:sldId id="308" r:id="rId61"/>
    <p:sldId id="313" r:id="rId62"/>
    <p:sldId id="320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9" autoAdjust="0"/>
    <p:restoredTop sz="94660"/>
  </p:normalViewPr>
  <p:slideViewPr>
    <p:cSldViewPr>
      <p:cViewPr varScale="1">
        <p:scale>
          <a:sx n="86" d="100"/>
          <a:sy n="86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MILAGRO (49.721)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PEA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GUAYAS (1.220.389)</c:v>
                </c:pt>
              </c:strCache>
            </c:strRef>
          </c:tx>
          <c:cat>
            <c:strRef>
              <c:f>Hoja1!$A$2</c:f>
              <c:strCache>
                <c:ptCount val="1"/>
                <c:pt idx="0">
                  <c:v>PEA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hape val="box"/>
        <c:axId val="224136192"/>
        <c:axId val="224166656"/>
        <c:axId val="0"/>
      </c:bar3DChart>
      <c:catAx>
        <c:axId val="224136192"/>
        <c:scaling>
          <c:orientation val="minMax"/>
        </c:scaling>
        <c:axPos val="b"/>
        <c:tickLblPos val="nextTo"/>
        <c:crossAx val="224166656"/>
        <c:crosses val="autoZero"/>
        <c:auto val="1"/>
        <c:lblAlgn val="ctr"/>
        <c:lblOffset val="100"/>
      </c:catAx>
      <c:valAx>
        <c:axId val="224166656"/>
        <c:scaling>
          <c:orientation val="minMax"/>
        </c:scaling>
        <c:axPos val="l"/>
        <c:majorGridlines/>
        <c:numFmt formatCode="0%" sourceLinked="1"/>
        <c:tickLblPos val="nextTo"/>
        <c:crossAx val="2241361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Experiencia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Hoja1!$A$2:$A$6</c:f>
              <c:strCache>
                <c:ptCount val="5"/>
                <c:pt idx="0">
                  <c:v>Muy mala</c:v>
                </c:pt>
                <c:pt idx="1">
                  <c:v>Mala</c:v>
                </c:pt>
                <c:pt idx="2">
                  <c:v>Regular</c:v>
                </c:pt>
                <c:pt idx="3">
                  <c:v>Buena</c:v>
                </c:pt>
                <c:pt idx="4">
                  <c:v>Muy buena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6.0000000000000032E-2</c:v>
                </c:pt>
                <c:pt idx="1">
                  <c:v>9.0000000000000024E-2</c:v>
                </c:pt>
                <c:pt idx="2">
                  <c:v>0.47000000000000008</c:v>
                </c:pt>
                <c:pt idx="3">
                  <c:v>0.23</c:v>
                </c:pt>
                <c:pt idx="4">
                  <c:v>0.15000000000000011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Reconocimiento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Calidad de servicio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Hoja1!$A$2:$A$6</c:f>
              <c:strCache>
                <c:ptCount val="5"/>
                <c:pt idx="0">
                  <c:v>Precio</c:v>
                </c:pt>
                <c:pt idx="1">
                  <c:v>Comodidad</c:v>
                </c:pt>
                <c:pt idx="2">
                  <c:v>Seguridad</c:v>
                </c:pt>
                <c:pt idx="3">
                  <c:v>Aseo</c:v>
                </c:pt>
                <c:pt idx="4">
                  <c:v>Tiempo de llegada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0.1</c:v>
                </c:pt>
                <c:pt idx="1">
                  <c:v>0.23</c:v>
                </c:pt>
                <c:pt idx="2">
                  <c:v>0.43000000000000022</c:v>
                </c:pt>
                <c:pt idx="3">
                  <c:v>0.1</c:v>
                </c:pt>
                <c:pt idx="4">
                  <c:v>0.14000000000000001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Cultura Corporativa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Hoja1!$A$2:$A$6</c:f>
              <c:strCache>
                <c:ptCount val="5"/>
                <c:pt idx="0">
                  <c:v>Muy mala</c:v>
                </c:pt>
                <c:pt idx="1">
                  <c:v>Mala</c:v>
                </c:pt>
                <c:pt idx="2">
                  <c:v>Regular</c:v>
                </c:pt>
                <c:pt idx="3">
                  <c:v>Buena</c:v>
                </c:pt>
                <c:pt idx="4">
                  <c:v>Muy buena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6.0000000000000032E-2</c:v>
                </c:pt>
                <c:pt idx="1">
                  <c:v>0.2</c:v>
                </c:pt>
                <c:pt idx="2">
                  <c:v>0.39000000000000024</c:v>
                </c:pt>
                <c:pt idx="3">
                  <c:v>0.28000000000000008</c:v>
                </c:pt>
                <c:pt idx="4">
                  <c:v>7.0000000000000021E-2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Identificación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0.74000000000000044</c:v>
                </c:pt>
                <c:pt idx="1">
                  <c:v>0.26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Percepción visual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0.81</c:v>
                </c:pt>
                <c:pt idx="1">
                  <c:v>0.19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Opinión visual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0.76000000000000045</c:v>
                </c:pt>
                <c:pt idx="1">
                  <c:v>0.2400000000000001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Diseño objetual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0.9500000000000004</c:v>
                </c:pt>
                <c:pt idx="1">
                  <c:v>0.05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6137B-2264-414D-AF0E-3D92C62405D6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5D803-F873-4163-A156-41FD1584C5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D803-F873-4163-A156-41FD1584C5D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A2DD-2C12-4728-B2D4-712DCB0F60E5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A7A2-BFB3-4931-83A8-EE419BF5B6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A2DD-2C12-4728-B2D4-712DCB0F60E5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A7A2-BFB3-4931-83A8-EE419BF5B6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A2DD-2C12-4728-B2D4-712DCB0F60E5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A7A2-BFB3-4931-83A8-EE419BF5B6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A2DD-2C12-4728-B2D4-712DCB0F60E5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A7A2-BFB3-4931-83A8-EE419BF5B6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A2DD-2C12-4728-B2D4-712DCB0F60E5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A7A2-BFB3-4931-83A8-EE419BF5B6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A2DD-2C12-4728-B2D4-712DCB0F60E5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A7A2-BFB3-4931-83A8-EE419BF5B6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A2DD-2C12-4728-B2D4-712DCB0F60E5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A7A2-BFB3-4931-83A8-EE419BF5B6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A2DD-2C12-4728-B2D4-712DCB0F60E5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A7A2-BFB3-4931-83A8-EE419BF5B6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A2DD-2C12-4728-B2D4-712DCB0F60E5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A7A2-BFB3-4931-83A8-EE419BF5B6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A2DD-2C12-4728-B2D4-712DCB0F60E5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A7A2-BFB3-4931-83A8-EE419BF5B6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A2DD-2C12-4728-B2D4-712DCB0F60E5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A7A2-BFB3-4931-83A8-EE419BF5B6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5A2DD-2C12-4728-B2D4-712DCB0F60E5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4A7A2-BFB3-4931-83A8-EE419BF5B6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1.png"/><Relationship Id="rId4" Type="http://schemas.openxmlformats.org/officeDocument/2006/relationships/image" Target="../media/image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s-ES" sz="3000" b="1" dirty="0">
                <a:latin typeface="Times New Roman" pitchFamily="18" charset="0"/>
                <a:cs typeface="Times New Roman" pitchFamily="18" charset="0"/>
              </a:rPr>
              <a:t>ESCUELA SUPERIOR POLITÉCNICA DEL LITORAL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990600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ESCUELA DE DISEÑO Y COMUNICACIÓN VISUAL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MX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EDCOM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3136744" y="2133600"/>
            <a:ext cx="2870512" cy="26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Objetivos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8288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800" b="1" dirty="0" smtClean="0">
                <a:latin typeface="Myriad Pro" pitchFamily="34" charset="0"/>
              </a:rPr>
              <a:t>General:</a:t>
            </a:r>
          </a:p>
          <a:p>
            <a:r>
              <a:rPr lang="es-ES" sz="2800" dirty="0" smtClean="0">
                <a:latin typeface="Myriad Pro" pitchFamily="34" charset="0"/>
              </a:rPr>
              <a:t>Identificar las actuales necesidades de los usuarios.</a:t>
            </a:r>
            <a:endParaRPr lang="en-US" sz="2800" dirty="0" smtClean="0">
              <a:latin typeface="Myriad Pro" pitchFamily="34" charset="0"/>
            </a:endParaRPr>
          </a:p>
          <a:p>
            <a:endParaRPr lang="es-ES" sz="2800" dirty="0" smtClean="0">
              <a:latin typeface="Myriad Pro" pitchFamily="34" charset="0"/>
            </a:endParaRPr>
          </a:p>
          <a:p>
            <a:pPr lvl="0"/>
            <a:r>
              <a:rPr lang="es-EC" sz="2800" b="1" dirty="0" smtClean="0">
                <a:latin typeface="Myriad Pro" pitchFamily="34" charset="0"/>
              </a:rPr>
              <a:t>Específicos:</a:t>
            </a:r>
          </a:p>
          <a:p>
            <a:pPr lvl="0"/>
            <a:r>
              <a:rPr lang="es-EC" sz="2800" dirty="0" smtClean="0">
                <a:latin typeface="Myriad Pro" pitchFamily="34" charset="0"/>
              </a:rPr>
              <a:t>Identificar las percepciones de los usuarios y ciudadanos acerca de la transportación en buses.</a:t>
            </a:r>
            <a:endParaRPr lang="en-US" sz="2800" dirty="0" smtClean="0">
              <a:latin typeface="Myriad Pro" pitchFamily="34" charset="0"/>
            </a:endParaRPr>
          </a:p>
          <a:p>
            <a:pPr lvl="0"/>
            <a:r>
              <a:rPr lang="es-EC" sz="2800" dirty="0" smtClean="0">
                <a:latin typeface="Myriad Pro" pitchFamily="34" charset="0"/>
              </a:rPr>
              <a:t>Determinar las percepciones estéticas de los usuarios. </a:t>
            </a:r>
            <a:endParaRPr lang="en-US" sz="2800" dirty="0" smtClean="0">
              <a:latin typeface="Myriad Pro" pitchFamily="34" charset="0"/>
            </a:endParaRPr>
          </a:p>
          <a:p>
            <a:pPr lvl="0"/>
            <a:r>
              <a:rPr lang="es-EC" sz="2800" dirty="0" smtClean="0">
                <a:latin typeface="Myriad Pro" pitchFamily="34" charset="0"/>
              </a:rPr>
              <a:t>Identificar las preferencias de transporte.</a:t>
            </a:r>
            <a:endParaRPr lang="en-US" sz="2800" dirty="0" smtClean="0">
              <a:latin typeface="Myriad Pro" pitchFamily="34" charset="0"/>
            </a:endParaRPr>
          </a:p>
          <a:p>
            <a:pPr lvl="0"/>
            <a:r>
              <a:rPr lang="es-EC" sz="2800" dirty="0" smtClean="0">
                <a:latin typeface="Myriad Pro" pitchFamily="34" charset="0"/>
              </a:rPr>
              <a:t>Identificar la cultura corporativa de la cooperativa.</a:t>
            </a:r>
            <a:endParaRPr lang="en-US" sz="2800" dirty="0" smtClean="0">
              <a:latin typeface="Myriad Pro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Definición de población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s-ES" sz="2800" dirty="0" smtClean="0">
                <a:latin typeface="Myriad Pro" pitchFamily="34" charset="0"/>
              </a:rPr>
              <a:t>Población Económicamente Activa</a:t>
            </a:r>
            <a:endParaRPr lang="es-ES" sz="2800" dirty="0" smtClean="0"/>
          </a:p>
          <a:p>
            <a:pPr lvl="0" algn="just">
              <a:spcBef>
                <a:spcPct val="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Gráfico"/>
          <p:cNvGraphicFramePr/>
          <p:nvPr/>
        </p:nvGraphicFramePr>
        <p:xfrm>
          <a:off x="1524000" y="1397000"/>
          <a:ext cx="6477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Definición de muestra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6764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smtClean="0">
                <a:latin typeface="Myriad Pro" pitchFamily="34" charset="0"/>
              </a:rPr>
              <a:t> Se </a:t>
            </a:r>
            <a:r>
              <a:rPr lang="es-ES" sz="2800" dirty="0" smtClean="0">
                <a:latin typeface="Myriad Pro" pitchFamily="34" charset="0"/>
              </a:rPr>
              <a:t>utiliza el muestreo aleatorio simple.</a:t>
            </a:r>
            <a:endParaRPr lang="en-US" sz="2800" dirty="0" smtClean="0">
              <a:latin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latin typeface="Myriad Pro" pitchFamily="34" charset="0"/>
              </a:rPr>
              <a:t> Nivel </a:t>
            </a:r>
            <a:r>
              <a:rPr lang="es-ES" sz="2800" dirty="0" smtClean="0">
                <a:latin typeface="Myriad Pro" pitchFamily="34" charset="0"/>
              </a:rPr>
              <a:t>de confianza del 90%.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latin typeface="Myriad Pro" pitchFamily="34" charset="0"/>
              </a:rPr>
              <a:t> Grado </a:t>
            </a:r>
            <a:r>
              <a:rPr lang="es-ES" sz="2800" dirty="0" smtClean="0">
                <a:latin typeface="Myriad Pro" pitchFamily="34" charset="0"/>
              </a:rPr>
              <a:t>de significancia del 10%.</a:t>
            </a:r>
            <a:endParaRPr lang="en-US" sz="2800" dirty="0" smtClean="0">
              <a:latin typeface="Myriad Pro" pitchFamily="34" charset="0"/>
            </a:endParaRPr>
          </a:p>
          <a:p>
            <a:pPr lvl="0" algn="just">
              <a:spcBef>
                <a:spcPct val="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257800" y="3657600"/>
            <a:ext cx="327451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5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(1,64)</a:t>
            </a:r>
            <a:r>
              <a:rPr kumimoji="0" lang="en-US" sz="2500" b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 </a:t>
            </a:r>
            <a:r>
              <a:rPr kumimoji="0" lang="en-US" sz="25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( 0,50 x 0,50 )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5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(0,10)</a:t>
            </a:r>
            <a:r>
              <a:rPr kumimoji="0" lang="en-US" sz="2500" b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en-US" sz="25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72000" y="3886200"/>
            <a:ext cx="7620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5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r>
              <a:rPr kumimoji="0" lang="en-US" sz="2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581" name="AutoShape 5"/>
          <p:cNvCxnSpPr>
            <a:cxnSpLocks noChangeShapeType="1"/>
          </p:cNvCxnSpPr>
          <p:nvPr/>
        </p:nvCxnSpPr>
        <p:spPr bwMode="auto">
          <a:xfrm>
            <a:off x="5410200" y="4114800"/>
            <a:ext cx="297180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572000" y="5715000"/>
            <a:ext cx="1981200" cy="565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5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 =    100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676400" y="3581400"/>
            <a:ext cx="2057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Z</a:t>
            </a:r>
            <a:r>
              <a:rPr kumimoji="0" lang="es-ES" sz="25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 </a:t>
            </a:r>
            <a:r>
              <a:rPr kumimoji="0" lang="es-E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 p x q 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r>
              <a:rPr kumimoji="0" lang="es-ES" sz="25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es-E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047750" y="3866515"/>
            <a:ext cx="857250" cy="4768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587" name="AutoShape 11"/>
          <p:cNvCxnSpPr>
            <a:cxnSpLocks noChangeShapeType="1"/>
          </p:cNvCxnSpPr>
          <p:nvPr/>
        </p:nvCxnSpPr>
        <p:spPr bwMode="auto">
          <a:xfrm>
            <a:off x="1752600" y="4114800"/>
            <a:ext cx="175260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572000" y="4876800"/>
            <a:ext cx="1981200" cy="565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5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 =    </a:t>
            </a:r>
            <a:r>
              <a:rPr kumimoji="0" lang="en-US" sz="25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67,24</a:t>
            </a:r>
            <a:endParaRPr kumimoji="0" lang="en-US" sz="25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Resultados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1336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s-ES" sz="2800" dirty="0" smtClean="0">
                <a:latin typeface="Myriad Pro" pitchFamily="34" charset="0"/>
              </a:rPr>
              <a:t>Los sitios más remarcables son los paraderos más frecuentados en la zona centro comprendida entre el parque (Central) y la intersección de Eloy Alfaro y García Moreno, además de paraderos cercanos a los colegios y demás.</a:t>
            </a:r>
            <a:endParaRPr lang="en-US" sz="2800" dirty="0" smtClean="0">
              <a:latin typeface="Myriad Pro" pitchFamily="34" charset="0"/>
            </a:endParaRPr>
          </a:p>
          <a:p>
            <a:pPr lvl="0" algn="just">
              <a:spcBef>
                <a:spcPct val="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Resultados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5240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800" dirty="0" smtClean="0">
                <a:latin typeface="Myriad Pro" pitchFamily="34" charset="0"/>
              </a:rPr>
              <a:t>1. Califique usted la calidad del servicio de transporte de la cooperativa de buses.</a:t>
            </a:r>
            <a:endParaRPr lang="en-US" sz="2800" dirty="0" smtClean="0">
              <a:latin typeface="Myriad Pro" pitchFamily="34" charset="0"/>
            </a:endParaRPr>
          </a:p>
          <a:p>
            <a:pPr lvl="0" algn="just">
              <a:spcBef>
                <a:spcPct val="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Gráfico"/>
          <p:cNvGraphicFramePr/>
          <p:nvPr/>
        </p:nvGraphicFramePr>
        <p:xfrm>
          <a:off x="1524000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Resultados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5240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800" dirty="0" smtClean="0">
                <a:latin typeface="Myriad Pro" pitchFamily="34" charset="0"/>
              </a:rPr>
              <a:t>2. ¿Conoce usted el nombre de la cooperativa de transporte de Milagro?</a:t>
            </a:r>
            <a:endParaRPr lang="en-US" sz="2800" dirty="0" smtClean="0">
              <a:latin typeface="Myriad Pro" pitchFamily="34" charset="0"/>
            </a:endParaRPr>
          </a:p>
          <a:p>
            <a:pPr lvl="0" algn="just">
              <a:spcBef>
                <a:spcPct val="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Gráfico"/>
          <p:cNvGraphicFramePr/>
          <p:nvPr/>
        </p:nvGraphicFramePr>
        <p:xfrm>
          <a:off x="1524000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Resultados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5240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800" dirty="0" smtClean="0">
                <a:latin typeface="Myriad Pro" pitchFamily="34" charset="0"/>
              </a:rPr>
              <a:t>3. ¿Cuáles son los motivos que considera usted más importante al momento de subir a un bus de transporte?</a:t>
            </a:r>
            <a:endParaRPr lang="en-US" sz="2800" dirty="0" smtClean="0">
              <a:latin typeface="Myriad Pro" pitchFamily="34" charset="0"/>
            </a:endParaRPr>
          </a:p>
          <a:p>
            <a:pPr lvl="0" algn="just">
              <a:spcBef>
                <a:spcPct val="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Gráfico"/>
          <p:cNvGraphicFramePr/>
          <p:nvPr/>
        </p:nvGraphicFramePr>
        <p:xfrm>
          <a:off x="1524000" y="2971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Resultados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5240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smtClean="0">
                <a:latin typeface="Myriad Pro" pitchFamily="34" charset="0"/>
              </a:rPr>
              <a:t>4. </a:t>
            </a:r>
            <a:r>
              <a:rPr lang="es-ES" sz="2800" dirty="0" smtClean="0">
                <a:latin typeface="Myriad Pro" pitchFamily="34" charset="0"/>
              </a:rPr>
              <a:t>Califique usted el comportamiento de los conductores al manejar la unidad de transporte.</a:t>
            </a:r>
            <a:endParaRPr lang="en-US" sz="2800" dirty="0" smtClean="0">
              <a:latin typeface="Myriad Pro" pitchFamily="34" charset="0"/>
            </a:endParaRPr>
          </a:p>
          <a:p>
            <a:endParaRPr lang="en-US" sz="2800" dirty="0" smtClean="0">
              <a:latin typeface="Myriad Pro" pitchFamily="34" charset="0"/>
            </a:endParaRPr>
          </a:p>
          <a:p>
            <a:pPr lvl="0" algn="just">
              <a:spcBef>
                <a:spcPct val="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Gráfico"/>
          <p:cNvGraphicFramePr/>
          <p:nvPr/>
        </p:nvGraphicFramePr>
        <p:xfrm>
          <a:off x="1524000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Resultados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5240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smtClean="0">
                <a:latin typeface="Myriad Pro" pitchFamily="34" charset="0"/>
              </a:rPr>
              <a:t>5. </a:t>
            </a:r>
            <a:r>
              <a:rPr lang="es-ES" sz="2800" dirty="0" smtClean="0">
                <a:latin typeface="Myriad Pro" pitchFamily="34" charset="0"/>
              </a:rPr>
              <a:t>¿Considera usted necesario la utilización de uniformes para los conductores?</a:t>
            </a:r>
            <a:endParaRPr lang="en-US" sz="2800" dirty="0" smtClean="0">
              <a:latin typeface="Myriad Pro" pitchFamily="34" charset="0"/>
            </a:endParaRPr>
          </a:p>
          <a:p>
            <a:endParaRPr lang="en-US" sz="2800" dirty="0" smtClean="0">
              <a:latin typeface="Myriad Pro" pitchFamily="34" charset="0"/>
            </a:endParaRPr>
          </a:p>
          <a:p>
            <a:pPr lvl="0" algn="just">
              <a:spcBef>
                <a:spcPct val="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Gráfico"/>
          <p:cNvGraphicFramePr/>
          <p:nvPr/>
        </p:nvGraphicFramePr>
        <p:xfrm>
          <a:off x="1524000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Resultados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5240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smtClean="0">
                <a:latin typeface="Myriad Pro" pitchFamily="34" charset="0"/>
              </a:rPr>
              <a:t>6. </a:t>
            </a:r>
            <a:r>
              <a:rPr lang="es-ES" sz="2800" dirty="0" smtClean="0">
                <a:latin typeface="Myriad Pro" pitchFamily="34" charset="0"/>
              </a:rPr>
              <a:t>¿Cree usted que se debería cambiar las unidades de buses por unas nuevas y modernas?</a:t>
            </a:r>
            <a:endParaRPr lang="en-US" sz="2800" dirty="0" smtClean="0">
              <a:latin typeface="Myriad Pro" pitchFamily="34" charset="0"/>
            </a:endParaRPr>
          </a:p>
          <a:p>
            <a:endParaRPr lang="en-US" sz="2800" dirty="0" smtClean="0">
              <a:latin typeface="Myriad Pro" pitchFamily="34" charset="0"/>
            </a:endParaRPr>
          </a:p>
          <a:p>
            <a:pPr lvl="0" algn="just">
              <a:spcBef>
                <a:spcPct val="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Gráfico"/>
          <p:cNvGraphicFramePr/>
          <p:nvPr/>
        </p:nvGraphicFramePr>
        <p:xfrm>
          <a:off x="1524000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3124200"/>
          </a:xfrm>
        </p:spPr>
        <p:txBody>
          <a:bodyPr>
            <a:normAutofit fontScale="90000"/>
          </a:bodyPr>
          <a:lstStyle/>
          <a:p>
            <a:r>
              <a:rPr lang="es-MX" sz="4000" dirty="0" smtClean="0">
                <a:latin typeface="Myriad Pro" pitchFamily="34" charset="0"/>
                <a:cs typeface="Times New Roman" pitchFamily="18" charset="0"/>
              </a:rPr>
              <a:t>Diseño de identidad visual corporativa</a:t>
            </a:r>
            <a:br>
              <a:rPr lang="es-MX" sz="4000" dirty="0" smtClean="0">
                <a:latin typeface="Myriad Pro" pitchFamily="34" charset="0"/>
                <a:cs typeface="Times New Roman" pitchFamily="18" charset="0"/>
              </a:rPr>
            </a:br>
            <a:r>
              <a:rPr lang="es-MX" sz="4000" dirty="0" smtClean="0">
                <a:latin typeface="Myriad Pro" pitchFamily="34" charset="0"/>
                <a:cs typeface="Times New Roman" pitchFamily="18" charset="0"/>
              </a:rPr>
              <a:t>para la cooperativa de transporte público</a:t>
            </a:r>
            <a:br>
              <a:rPr lang="es-MX" sz="4000" dirty="0" smtClean="0">
                <a:latin typeface="Myriad Pro" pitchFamily="34" charset="0"/>
                <a:cs typeface="Times New Roman" pitchFamily="18" charset="0"/>
              </a:rPr>
            </a:br>
            <a:r>
              <a:rPr lang="es-MX" sz="4000" dirty="0" smtClean="0">
                <a:latin typeface="Myriad Pro" pitchFamily="34" charset="0"/>
                <a:cs typeface="Times New Roman" pitchFamily="18" charset="0"/>
              </a:rPr>
              <a:t>en la ciudad de Milagro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 pitchFamily="34" charset="0"/>
                <a:ea typeface="+mj-ea"/>
                <a:cs typeface="Times New Roman" pitchFamily="18" charset="0"/>
              </a:rPr>
              <a:t>Tema: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Resultados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5240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smtClean="0">
                <a:latin typeface="Myriad Pro" pitchFamily="34" charset="0"/>
              </a:rPr>
              <a:t>7. </a:t>
            </a:r>
            <a:r>
              <a:rPr lang="es-ES" sz="2800" dirty="0" smtClean="0">
                <a:latin typeface="Myriad Pro" pitchFamily="34" charset="0"/>
              </a:rPr>
              <a:t>¿Considera usted necesario cambiar la estética interna y externa de los buses?</a:t>
            </a:r>
            <a:endParaRPr lang="en-US" sz="2800" dirty="0" smtClean="0">
              <a:latin typeface="Myriad Pro" pitchFamily="34" charset="0"/>
            </a:endParaRPr>
          </a:p>
          <a:p>
            <a:endParaRPr lang="en-US" sz="2800" dirty="0" smtClean="0">
              <a:latin typeface="Myriad Pro" pitchFamily="34" charset="0"/>
            </a:endParaRPr>
          </a:p>
          <a:p>
            <a:pPr lvl="0" algn="just">
              <a:spcBef>
                <a:spcPct val="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Gráfico"/>
          <p:cNvGraphicFramePr/>
          <p:nvPr/>
        </p:nvGraphicFramePr>
        <p:xfrm>
          <a:off x="1524000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Resultados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5240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smtClean="0">
                <a:latin typeface="Myriad Pro" pitchFamily="34" charset="0"/>
              </a:rPr>
              <a:t>8. </a:t>
            </a:r>
            <a:r>
              <a:rPr lang="es-ES" sz="2800" dirty="0" smtClean="0">
                <a:latin typeface="Myriad Pro" pitchFamily="34" charset="0"/>
              </a:rPr>
              <a:t>¿Estaría de acuerdo en la implantación de nuevos paraderos en la ciudad con asientos cómodos y cubierta para lluvia y sol?</a:t>
            </a:r>
            <a:endParaRPr lang="en-US" sz="2800" dirty="0" smtClean="0">
              <a:latin typeface="Myriad Pro" pitchFamily="34" charset="0"/>
            </a:endParaRPr>
          </a:p>
          <a:p>
            <a:pPr lvl="0" algn="just">
              <a:spcBef>
                <a:spcPct val="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Gráfico"/>
          <p:cNvGraphicFramePr/>
          <p:nvPr/>
        </p:nvGraphicFramePr>
        <p:xfrm>
          <a:off x="1524000" y="2971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Conclusiones de investigación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5240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C" sz="2800" dirty="0" smtClean="0">
                <a:latin typeface="Myriad Pro" pitchFamily="34" charset="0"/>
              </a:rPr>
              <a:t> Desconocen el nombre de marca (72%).</a:t>
            </a:r>
          </a:p>
          <a:p>
            <a:pPr>
              <a:buFont typeface="Arial" pitchFamily="34" charset="0"/>
              <a:buChar char="•"/>
            </a:pPr>
            <a:r>
              <a:rPr lang="es-EC" sz="2800" dirty="0" smtClean="0">
                <a:latin typeface="Myriad Pro" pitchFamily="34" charset="0"/>
              </a:rPr>
              <a:t> Requieren  identificar de los conductores a través de uniformes(74%).</a:t>
            </a:r>
          </a:p>
          <a:p>
            <a:pPr>
              <a:buFont typeface="Arial" pitchFamily="34" charset="0"/>
              <a:buChar char="•"/>
            </a:pPr>
            <a:r>
              <a:rPr lang="es-EC" sz="2800" dirty="0" smtClean="0">
                <a:latin typeface="Myriad Pro" pitchFamily="34" charset="0"/>
              </a:rPr>
              <a:t> Necesitan los buses una renovación externa.</a:t>
            </a:r>
          </a:p>
          <a:p>
            <a:pPr>
              <a:buFont typeface="Arial" pitchFamily="34" charset="0"/>
              <a:buChar char="•"/>
            </a:pPr>
            <a:r>
              <a:rPr lang="es-EC" sz="2800" dirty="0" smtClean="0">
                <a:latin typeface="Myriad Pro" pitchFamily="34" charset="0"/>
              </a:rPr>
              <a:t> Mejorar calidad de servicio (seguridad 43%).</a:t>
            </a:r>
          </a:p>
          <a:p>
            <a:pPr>
              <a:buFont typeface="Arial" pitchFamily="34" charset="0"/>
              <a:buChar char="•"/>
            </a:pPr>
            <a:r>
              <a:rPr lang="es-EC" sz="2800" dirty="0" smtClean="0">
                <a:latin typeface="Myriad Pro" pitchFamily="34" charset="0"/>
              </a:rPr>
              <a:t> Implementar paraderos (influenciar al elegir el servicio).</a:t>
            </a:r>
          </a:p>
          <a:p>
            <a:endParaRPr lang="en-US" sz="2800" dirty="0" smtClean="0">
              <a:latin typeface="Myriad Pro" pitchFamily="34" charset="0"/>
            </a:endParaRPr>
          </a:p>
          <a:p>
            <a:pPr lvl="0" algn="just">
              <a:spcBef>
                <a:spcPct val="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340429"/>
            <a:ext cx="8229600" cy="1796142"/>
          </a:xfrm>
        </p:spPr>
        <p:txBody>
          <a:bodyPr>
            <a:normAutofit/>
          </a:bodyPr>
          <a:lstStyle/>
          <a:p>
            <a:r>
              <a:rPr lang="es-MX" sz="70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PLAN  DE  DESARROLLO</a:t>
            </a:r>
            <a:endParaRPr lang="en-US" sz="7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FODA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5240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s-EC" sz="2800" b="1" dirty="0" smtClean="0">
                <a:latin typeface="Myriad Pro" pitchFamily="34" charset="0"/>
              </a:rPr>
              <a:t>Fortalezas:</a:t>
            </a:r>
          </a:p>
          <a:p>
            <a:endParaRPr lang="es-EC" sz="2800" dirty="0" smtClean="0">
              <a:latin typeface="Myriad Pro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3000" dirty="0" smtClean="0">
                <a:latin typeface="Myriad Pro" pitchFamily="34" charset="0"/>
              </a:rPr>
              <a:t> Actualmente cuenta con unidades de transporte nuevas listas para ofrecer un servicio eficiente.</a:t>
            </a:r>
          </a:p>
          <a:p>
            <a:pPr lvl="0">
              <a:buFont typeface="Arial" pitchFamily="34" charset="0"/>
              <a:buChar char="•"/>
            </a:pPr>
            <a:endParaRPr lang="es-ES" sz="3000" dirty="0" smtClean="0">
              <a:latin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3000" dirty="0" smtClean="0">
                <a:latin typeface="Myriad Pro" pitchFamily="34" charset="0"/>
              </a:rPr>
              <a:t> La empresa tiene una solidez económica que permite mantener las operaciones para su funcionamiento.</a:t>
            </a:r>
          </a:p>
          <a:p>
            <a:pPr>
              <a:buFont typeface="Arial" pitchFamily="34" charset="0"/>
              <a:buChar char="•"/>
            </a:pPr>
            <a:endParaRPr lang="es-ES" sz="3000" dirty="0" smtClean="0">
              <a:latin typeface="Myriad Pro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3000" dirty="0" smtClean="0">
                <a:latin typeface="Myriad Pro" pitchFamily="34" charset="0"/>
              </a:rPr>
              <a:t> Cuenta con el recurso humano capaz de cumplir con las demandas de los usuarios, como atención al cliente.</a:t>
            </a:r>
            <a:endParaRPr lang="en-US" sz="3000" dirty="0" smtClean="0">
              <a:latin typeface="Myriad Pro" pitchFamily="34" charset="0"/>
            </a:endParaRPr>
          </a:p>
          <a:p>
            <a:pPr lvl="0" algn="just">
              <a:spcBef>
                <a:spcPct val="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FODA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5240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s-EC" sz="2800" b="1" dirty="0" smtClean="0">
                <a:latin typeface="Myriad Pro" pitchFamily="34" charset="0"/>
              </a:rPr>
              <a:t>Oportunidades:</a:t>
            </a:r>
          </a:p>
          <a:p>
            <a:endParaRPr lang="es-EC" sz="2800" dirty="0" smtClean="0">
              <a:latin typeface="Myriad Pro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2800" dirty="0" smtClean="0">
                <a:latin typeface="Myriad Pro" pitchFamily="34" charset="0"/>
              </a:rPr>
              <a:t> La llegada de CLARO con sus modernos servicios de GPS incorporado a los buses. Comodidad y seguridad.</a:t>
            </a:r>
          </a:p>
          <a:p>
            <a:pPr lvl="0">
              <a:buFont typeface="Arial" pitchFamily="34" charset="0"/>
              <a:buChar char="•"/>
            </a:pPr>
            <a:endParaRPr lang="es-ES" sz="2800" dirty="0" smtClean="0">
              <a:latin typeface="Myriad Pro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2800" dirty="0" smtClean="0">
                <a:latin typeface="Myriad Pro" pitchFamily="34" charset="0"/>
              </a:rPr>
              <a:t> Control estricto en las leyes de tránsito, pueden ir gradualmente eliminando la competencia informal.</a:t>
            </a:r>
          </a:p>
          <a:p>
            <a:pPr lvl="0">
              <a:buFont typeface="Arial" pitchFamily="34" charset="0"/>
              <a:buChar char="•"/>
            </a:pPr>
            <a:endParaRPr lang="es-ES" sz="2800" dirty="0" smtClean="0">
              <a:latin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latin typeface="Myriad Pro" pitchFamily="34" charset="0"/>
              </a:rPr>
              <a:t> Los costos de transporte para los buses de pasajeros son más accesibles para los usuarios que el de los taxis.</a:t>
            </a:r>
            <a:endParaRPr lang="en-US" sz="2800" dirty="0" smtClean="0">
              <a:latin typeface="Myriad Pro" pitchFamily="34" charset="0"/>
            </a:endParaRPr>
          </a:p>
          <a:p>
            <a:pPr lvl="0"/>
            <a:endParaRPr lang="en-US" sz="2800" dirty="0"/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FODA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C" sz="2800" b="1" dirty="0" smtClean="0">
                <a:latin typeface="Myriad Pro" pitchFamily="34" charset="0"/>
              </a:rPr>
              <a:t>Debilidades:</a:t>
            </a:r>
          </a:p>
          <a:p>
            <a:endParaRPr lang="es-EC" sz="2800" dirty="0" smtClean="0">
              <a:latin typeface="Myriad Pro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2800" dirty="0" smtClean="0">
                <a:latin typeface="Myriad Pro" pitchFamily="34" charset="0"/>
              </a:rPr>
              <a:t> El nombre es difícil de recordar.</a:t>
            </a:r>
            <a:endParaRPr lang="en-US" sz="2800" dirty="0" smtClean="0">
              <a:latin typeface="Myriad Pro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s-ES" sz="2800" dirty="0" smtClean="0">
              <a:latin typeface="Myriad Pro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2800" dirty="0" smtClean="0">
                <a:latin typeface="Myriad Pro" pitchFamily="34" charset="0"/>
              </a:rPr>
              <a:t> En la actualidad la cooperativa mantiene una incoherente identidad visual.</a:t>
            </a:r>
            <a:endParaRPr lang="en-US" sz="2800" dirty="0" smtClean="0">
              <a:latin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800" dirty="0" smtClean="0">
              <a:latin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latin typeface="Myriad Pro" pitchFamily="34" charset="0"/>
              </a:rPr>
              <a:t> Falta de cultura de servicio por </a:t>
            </a:r>
            <a:r>
              <a:rPr lang="es-ES" sz="2800" dirty="0" smtClean="0">
                <a:latin typeface="Myriad Pro" pitchFamily="34" charset="0"/>
              </a:rPr>
              <a:t>parte </a:t>
            </a:r>
            <a:r>
              <a:rPr lang="es-ES" sz="2800" dirty="0" smtClean="0">
                <a:latin typeface="Myriad Pro" pitchFamily="34" charset="0"/>
              </a:rPr>
              <a:t>de los conductores.</a:t>
            </a:r>
            <a:endParaRPr lang="en-US" sz="2800" dirty="0" smtClean="0">
              <a:latin typeface="Myriad Pro" pitchFamily="34" charset="0"/>
            </a:endParaRPr>
          </a:p>
          <a:p>
            <a:pPr lvl="0"/>
            <a:endParaRPr lang="en-US" sz="2800" dirty="0" smtClean="0">
              <a:latin typeface="Myriad Pro" pitchFamily="34" charset="0"/>
            </a:endParaRPr>
          </a:p>
          <a:p>
            <a:pPr lvl="0" algn="just">
              <a:spcBef>
                <a:spcPct val="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FODA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5240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s-EC" sz="2800" b="1" dirty="0" smtClean="0">
                <a:latin typeface="Myriad Pro" pitchFamily="34" charset="0"/>
              </a:rPr>
              <a:t>Amenazas:</a:t>
            </a:r>
          </a:p>
          <a:p>
            <a:endParaRPr lang="es-EC" sz="2800" dirty="0" smtClean="0">
              <a:latin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latin typeface="Myriad Pro" pitchFamily="34" charset="0"/>
              </a:rPr>
              <a:t> Ciertos usuarios mantienen una mala percepción del servicio, ya que anteriormente no existía una identidad.</a:t>
            </a:r>
          </a:p>
          <a:p>
            <a:pPr>
              <a:buFont typeface="Arial" pitchFamily="34" charset="0"/>
              <a:buChar char="•"/>
            </a:pPr>
            <a:endParaRPr lang="es-EC" sz="2800" dirty="0" smtClean="0">
              <a:latin typeface="Myriad Pro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2800" dirty="0" smtClean="0">
                <a:latin typeface="Myriad Pro" pitchFamily="34" charset="0"/>
              </a:rPr>
              <a:t> Falta de seguridad afecta el transporte.</a:t>
            </a:r>
            <a:endParaRPr lang="en-US" sz="2800" dirty="0" smtClean="0">
              <a:latin typeface="Myriad Pro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s-ES" sz="2800" dirty="0" smtClean="0">
              <a:latin typeface="Myriad Pro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ES" sz="2800" dirty="0" smtClean="0">
                <a:latin typeface="Myriad Pro" pitchFamily="34" charset="0"/>
              </a:rPr>
              <a:t> Los otros medios de transporte disponibles están ganando la simpatía.</a:t>
            </a:r>
            <a:endParaRPr lang="en-US" sz="2800" dirty="0" smtClean="0">
              <a:latin typeface="Myriad Pro" pitchFamily="34" charset="0"/>
            </a:endParaRPr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340429"/>
            <a:ext cx="8229600" cy="1796142"/>
          </a:xfrm>
        </p:spPr>
        <p:txBody>
          <a:bodyPr>
            <a:normAutofit/>
          </a:bodyPr>
          <a:lstStyle/>
          <a:p>
            <a:r>
              <a:rPr lang="es-MX" sz="70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DESARROLLO  DE  LA  MARCA</a:t>
            </a:r>
            <a:endParaRPr lang="en-US" sz="7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Naming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Autofit/>
          </a:bodyPr>
          <a:lstStyle/>
          <a:p>
            <a:pPr marL="87313" indent="0" algn="just">
              <a:buNone/>
            </a:pPr>
            <a:r>
              <a:rPr lang="es-EC" sz="2800" dirty="0" smtClean="0">
                <a:latin typeface="Myriad Pro"/>
              </a:rPr>
              <a:t> Es una disciplina de creación de marcas verbales, nomenclaturas y otros sistemas nominales</a:t>
            </a:r>
            <a:r>
              <a:rPr lang="es-EC" sz="2800" dirty="0" smtClean="0">
                <a:latin typeface="Myriad Pro"/>
              </a:rPr>
              <a:t>.</a:t>
            </a:r>
          </a:p>
          <a:p>
            <a:pPr marL="87313" indent="0" algn="just">
              <a:buNone/>
            </a:pPr>
            <a:endParaRPr lang="es-EC" sz="2800" dirty="0" smtClean="0">
              <a:latin typeface="Myriad Pro"/>
            </a:endParaRPr>
          </a:p>
          <a:p>
            <a:pPr marL="87313" indent="0" algn="ctr">
              <a:buNone/>
            </a:pPr>
            <a:r>
              <a:rPr lang="es-ES" sz="2800" dirty="0" smtClean="0">
                <a:latin typeface="Myriad Pro"/>
              </a:rPr>
              <a:t>Ciudad de Milagro</a:t>
            </a:r>
          </a:p>
          <a:p>
            <a:pPr marL="87313" indent="0" algn="ctr">
              <a:buNone/>
            </a:pPr>
            <a:r>
              <a:rPr lang="es-ES" sz="2800" dirty="0" smtClean="0">
                <a:latin typeface="Myriad Pro"/>
              </a:rPr>
              <a:t>San Francisco de milagro</a:t>
            </a:r>
          </a:p>
          <a:p>
            <a:pPr marL="87313" indent="0" algn="ctr">
              <a:buNone/>
            </a:pPr>
            <a:r>
              <a:rPr lang="es-ES" sz="2800" dirty="0" smtClean="0">
                <a:latin typeface="Myriad Pro"/>
              </a:rPr>
              <a:t>San Francisco de Asís</a:t>
            </a:r>
          </a:p>
          <a:p>
            <a:pPr marL="87313" indent="0" algn="ctr">
              <a:buNone/>
            </a:pPr>
            <a:r>
              <a:rPr lang="es-ES" sz="2800" dirty="0" smtClean="0">
                <a:latin typeface="Myriad Pro"/>
              </a:rPr>
              <a:t>ASIS</a:t>
            </a:r>
            <a:endParaRPr lang="es-ES" sz="2800" dirty="0" smtClean="0">
              <a:latin typeface="Myriad Pro"/>
            </a:endParaRPr>
          </a:p>
          <a:p>
            <a:pPr marL="87313" indent="0" algn="just">
              <a:buNone/>
            </a:pPr>
            <a:endParaRPr lang="es-EC" sz="2800" b="1" dirty="0" smtClean="0">
              <a:latin typeface="Myriad Pro"/>
            </a:endParaRPr>
          </a:p>
          <a:p>
            <a:pPr marL="87313" indent="0" algn="just">
              <a:buNone/>
            </a:pPr>
            <a:endParaRPr lang="es-ES" sz="2800" dirty="0" smtClean="0">
              <a:latin typeface="Myriad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819400"/>
            <a:ext cx="8229600" cy="17961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 pitchFamily="34" charset="0"/>
                <a:ea typeface="+mj-ea"/>
                <a:cs typeface="Times New Roman" pitchFamily="18" charset="0"/>
              </a:rPr>
              <a:t>GENERALIDADES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09433" y="1828800"/>
            <a:ext cx="8124968" cy="4038600"/>
          </a:xfrm>
        </p:spPr>
        <p:txBody>
          <a:bodyPr>
            <a:noAutofit/>
          </a:bodyPr>
          <a:lstStyle/>
          <a:p>
            <a:pPr marL="87313" indent="0" algn="just">
              <a:buNone/>
            </a:pPr>
            <a:r>
              <a:rPr lang="es-EC" sz="2800" dirty="0" smtClean="0">
                <a:latin typeface="Myriad Pro" pitchFamily="34" charset="0"/>
              </a:rPr>
              <a:t>Un logotipo es el conjunto de letras que se van a utilizar en la construcción de una </a:t>
            </a:r>
            <a:r>
              <a:rPr lang="es-EC" sz="2800" dirty="0" smtClean="0">
                <a:latin typeface="Myriad Pro" pitchFamily="34" charset="0"/>
              </a:rPr>
              <a:t>marca.</a:t>
            </a:r>
          </a:p>
          <a:p>
            <a:pPr marL="87313" indent="0" algn="just">
              <a:buNone/>
            </a:pPr>
            <a:endParaRPr lang="es-EC" sz="2800" dirty="0" smtClean="0">
              <a:latin typeface="Myriad Pro" pitchFamily="34" charset="0"/>
            </a:endParaRPr>
          </a:p>
          <a:p>
            <a:pPr marL="87313" indent="0" algn="just">
              <a:buNone/>
            </a:pPr>
            <a:r>
              <a:rPr lang="es-EC" sz="2800" dirty="0" smtClean="0">
                <a:latin typeface="Myriad Pro" pitchFamily="34" charset="0"/>
              </a:rPr>
              <a:t>El </a:t>
            </a:r>
            <a:r>
              <a:rPr lang="es-EC" sz="2800" dirty="0" smtClean="0">
                <a:latin typeface="Myriad Pro" pitchFamily="34" charset="0"/>
              </a:rPr>
              <a:t>soporte gráfico es el símbolo, imagen o cualquier elemento representativo en base a formas básicas o complejas. </a:t>
            </a:r>
          </a:p>
          <a:p>
            <a:pPr marL="87313" indent="0" algn="just">
              <a:buNone/>
            </a:pPr>
            <a:endParaRPr lang="es-ES" sz="2800" dirty="0" smtClean="0">
              <a:latin typeface="Myriad Pro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572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1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 pitchFamily="34" charset="0"/>
                <a:ea typeface="+mj-ea"/>
                <a:cs typeface="Times New Roman" pitchFamily="18" charset="0"/>
              </a:rPr>
              <a:t>Logotipo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_area de reserv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343400"/>
            <a:ext cx="4122004" cy="20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Logotipo</a:t>
            </a:r>
            <a:endParaRPr lang="en-US" sz="4100" dirty="0">
              <a:solidFill>
                <a:srgbClr val="0070C0"/>
              </a:solidFill>
            </a:endParaRPr>
          </a:p>
        </p:txBody>
      </p:sp>
      <p:pic>
        <p:nvPicPr>
          <p:cNvPr id="12" name="11 Imagen" descr="logo_grafimetr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447800"/>
            <a:ext cx="5263464" cy="26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aptura de pantalla 2010-04-07 a las 11"/>
          <p:cNvPicPr/>
          <p:nvPr/>
        </p:nvPicPr>
        <p:blipFill>
          <a:blip r:embed="rId5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6755090" cy="269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PAUL\Documents\Seminario ESPOL\Manual de marca\Colore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371600"/>
            <a:ext cx="47720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7800" y="6096000"/>
            <a:ext cx="6172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Colores de la identidad visual.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8 Imagen" descr="Captura de pantalla 2010-04-07 a las 11"/>
          <p:cNvPicPr/>
          <p:nvPr/>
        </p:nvPicPr>
        <p:blipFill>
          <a:blip r:embed="rId4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Colores  corporativos</a:t>
            </a:r>
            <a:endParaRPr lang="en-US" sz="4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62200" y="1295400"/>
            <a:ext cx="5105400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ES" dirty="0" smtClean="0"/>
              <a:t> </a:t>
            </a:r>
            <a:endParaRPr lang="es-ES" b="1" dirty="0" smtClean="0"/>
          </a:p>
          <a:p>
            <a:r>
              <a:rPr lang="es-EC" sz="3600" dirty="0" smtClean="0"/>
              <a:t>TIMES NEW ROMAN REGULAR</a:t>
            </a:r>
            <a:endParaRPr lang="es-ES" sz="3600" dirty="0" smtClean="0"/>
          </a:p>
          <a:p>
            <a:pPr>
              <a:buNone/>
            </a:pPr>
            <a:r>
              <a:rPr lang="es-ES" sz="3600" dirty="0" smtClean="0"/>
              <a:t>	ABCDEFGHIKJLMNÑOPQRSTUVWXYZ</a:t>
            </a:r>
          </a:p>
          <a:p>
            <a:pPr>
              <a:buNone/>
            </a:pPr>
            <a:r>
              <a:rPr lang="es-ES" sz="3600" dirty="0" smtClean="0"/>
              <a:t>	</a:t>
            </a:r>
            <a:r>
              <a:rPr lang="es-ES" sz="3600" dirty="0" err="1" smtClean="0"/>
              <a:t>abcdefghikjlmnñopqrstuvwxyz</a:t>
            </a:r>
            <a:endParaRPr lang="es-ES" sz="3600" dirty="0" smtClean="0"/>
          </a:p>
          <a:p>
            <a:pPr>
              <a:buNone/>
            </a:pPr>
            <a:r>
              <a:rPr lang="es-ES" sz="3600" dirty="0" smtClean="0"/>
              <a:t>	0123456789 (•~!@#$%^&amp;*-+[]{};:"&lt;&gt;?)</a:t>
            </a:r>
          </a:p>
          <a:p>
            <a:pPr>
              <a:buNone/>
            </a:pPr>
            <a:r>
              <a:rPr lang="es-ES" sz="3600" dirty="0" smtClean="0"/>
              <a:t> </a:t>
            </a:r>
          </a:p>
          <a:p>
            <a:r>
              <a:rPr lang="es-EC" sz="3600" dirty="0" smtClean="0"/>
              <a:t>TIMES NEW ROMAN ITALIC</a:t>
            </a:r>
            <a:endParaRPr lang="es-ES" sz="3600" dirty="0" smtClean="0"/>
          </a:p>
          <a:p>
            <a:pPr>
              <a:buNone/>
            </a:pPr>
            <a:r>
              <a:rPr lang="es-ES" sz="3600" dirty="0" smtClean="0"/>
              <a:t>	</a:t>
            </a:r>
            <a:r>
              <a:rPr lang="es-ES" sz="3600" i="1" dirty="0" smtClean="0"/>
              <a:t>ABCDEFGHIKJLMNÑOPQRSTUVWXYZ</a:t>
            </a:r>
            <a:endParaRPr lang="es-ES" sz="3600" dirty="0" smtClean="0"/>
          </a:p>
          <a:p>
            <a:pPr>
              <a:buNone/>
            </a:pPr>
            <a:r>
              <a:rPr lang="es-ES" sz="3600" i="1" dirty="0" smtClean="0"/>
              <a:t>	</a:t>
            </a:r>
            <a:r>
              <a:rPr lang="es-ES" sz="3600" i="1" dirty="0" err="1" smtClean="0"/>
              <a:t>abcdefghikjlmnñopqrstuvwxyz</a:t>
            </a:r>
            <a:endParaRPr lang="es-ES" sz="3600" dirty="0" smtClean="0"/>
          </a:p>
          <a:p>
            <a:pPr>
              <a:buNone/>
            </a:pPr>
            <a:r>
              <a:rPr lang="es-ES" sz="3600" i="1" dirty="0" smtClean="0"/>
              <a:t>	0123456789 (•~!@#$%^&amp;*-+[]{};:"&lt;&gt;?)</a:t>
            </a:r>
          </a:p>
          <a:p>
            <a:pPr>
              <a:buNone/>
            </a:pPr>
            <a:endParaRPr lang="es-ES" sz="3600" dirty="0" smtClean="0"/>
          </a:p>
          <a:p>
            <a:r>
              <a:rPr lang="es-EC" sz="3600" dirty="0" smtClean="0"/>
              <a:t>TIMES NEW ROMAN BOLD</a:t>
            </a:r>
            <a:endParaRPr lang="es-ES" sz="3600" dirty="0" smtClean="0"/>
          </a:p>
          <a:p>
            <a:pPr>
              <a:buNone/>
            </a:pPr>
            <a:r>
              <a:rPr lang="es-ES" sz="3600" b="1" dirty="0" smtClean="0"/>
              <a:t>	ABCDEFGHIKJLMNÑOPQRSTUVWXYZ</a:t>
            </a:r>
            <a:endParaRPr lang="es-ES" sz="3600" dirty="0" smtClean="0"/>
          </a:p>
          <a:p>
            <a:pPr>
              <a:buNone/>
            </a:pPr>
            <a:r>
              <a:rPr lang="es-ES" sz="3600" b="1" dirty="0" smtClean="0"/>
              <a:t>	</a:t>
            </a:r>
            <a:r>
              <a:rPr lang="es-ES" sz="3600" b="1" dirty="0" err="1" smtClean="0"/>
              <a:t>abcdefghikjlmnñopqrstuvwxyz</a:t>
            </a:r>
            <a:endParaRPr lang="es-ES" sz="3600" dirty="0" smtClean="0"/>
          </a:p>
          <a:p>
            <a:pPr>
              <a:buNone/>
            </a:pPr>
            <a:r>
              <a:rPr lang="es-ES" sz="3600" b="1" dirty="0" smtClean="0"/>
              <a:t>	0123456789 (•~!@#$%^&amp;*-+[]{};:"&lt;&gt;?)</a:t>
            </a:r>
            <a:endParaRPr lang="es-ES" sz="3600" dirty="0" smtClean="0"/>
          </a:p>
          <a:p>
            <a:endParaRPr lang="es-ES" dirty="0"/>
          </a:p>
        </p:txBody>
      </p:sp>
      <p:pic>
        <p:nvPicPr>
          <p:cNvPr id="6" name="5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Tipografía de la papelería</a:t>
            </a:r>
            <a:endParaRPr lang="en-US" sz="4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19061" y="685800"/>
            <a:ext cx="826773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100" dirty="0" smtClean="0">
                <a:solidFill>
                  <a:srgbClr val="0070C0"/>
                </a:solidFill>
                <a:latin typeface="Myriad Pro Cond"/>
              </a:rPr>
              <a:t>Variaciones </a:t>
            </a:r>
            <a:r>
              <a:rPr lang="es-EC" sz="4100" dirty="0" smtClean="0">
                <a:solidFill>
                  <a:srgbClr val="0070C0"/>
                </a:solidFill>
                <a:latin typeface="Myriad Pro Cond"/>
              </a:rPr>
              <a:t>de la marca</a:t>
            </a:r>
            <a:endParaRPr lang="es-ES" sz="4100" dirty="0">
              <a:solidFill>
                <a:srgbClr val="0070C0"/>
              </a:solidFill>
              <a:latin typeface="Myriad Pro Cond"/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572000"/>
            <a:ext cx="2840690" cy="113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752" y="1828800"/>
            <a:ext cx="4115872" cy="164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Captura de pantalla 2010-04-07 a las 11"/>
          <p:cNvPicPr/>
          <p:nvPr/>
        </p:nvPicPr>
        <p:blipFill>
          <a:blip r:embed="rId5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038600"/>
            <a:ext cx="4132776" cy="164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57200"/>
            <a:ext cx="3638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250" y="2590800"/>
            <a:ext cx="3638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724400"/>
            <a:ext cx="3672508" cy="184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Captura de pantalla 2010-04-07 a las 11"/>
          <p:cNvPicPr/>
          <p:nvPr/>
        </p:nvPicPr>
        <p:blipFill>
          <a:blip r:embed="rId6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71600"/>
            <a:ext cx="3710911" cy="185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1764" y="3886200"/>
            <a:ext cx="3720436" cy="185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33400" y="5334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dirty="0" smtClean="0">
                <a:solidFill>
                  <a:srgbClr val="0070C0"/>
                </a:solidFill>
                <a:latin typeface="Myriad Pro Cond"/>
              </a:rPr>
              <a:t>Manejo incorrecto </a:t>
            </a:r>
            <a:r>
              <a:rPr lang="es-EC" sz="4000" dirty="0" smtClean="0">
                <a:solidFill>
                  <a:srgbClr val="0070C0"/>
                </a:solidFill>
                <a:latin typeface="Myriad Pro Cond"/>
              </a:rPr>
              <a:t>de la marca</a:t>
            </a:r>
            <a:endParaRPr lang="es-ES" sz="4000" dirty="0">
              <a:solidFill>
                <a:srgbClr val="0070C0"/>
              </a:solidFill>
              <a:latin typeface="Myriad Pro Cond"/>
            </a:endParaRPr>
          </a:p>
        </p:txBody>
      </p:sp>
      <p:pic>
        <p:nvPicPr>
          <p:cNvPr id="8" name="7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954" y="3570460"/>
            <a:ext cx="2684156" cy="20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5268" y="3581400"/>
            <a:ext cx="2833332" cy="21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609600" y="1589544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latin typeface="Myriad Pro"/>
              </a:rPr>
              <a:t>A continuación se muestran </a:t>
            </a:r>
            <a:r>
              <a:rPr lang="es-ES" sz="2800" b="1" dirty="0" smtClean="0">
                <a:latin typeface="Myriad Pro"/>
              </a:rPr>
              <a:t>variaciones </a:t>
            </a:r>
            <a:r>
              <a:rPr lang="es-ES" sz="2800" b="1" dirty="0" smtClean="0">
                <a:latin typeface="Myriad Pro"/>
              </a:rPr>
              <a:t>no permitidas</a:t>
            </a:r>
            <a:r>
              <a:rPr lang="es-ES" sz="2800" dirty="0" smtClean="0">
                <a:latin typeface="Myriad Pro"/>
              </a:rPr>
              <a:t>, para el manejo de la identidad corporativa. </a:t>
            </a:r>
            <a:endParaRPr lang="es-ES" sz="2800" dirty="0">
              <a:latin typeface="Myriad Pro"/>
            </a:endParaRPr>
          </a:p>
        </p:txBody>
      </p:sp>
      <p:pic>
        <p:nvPicPr>
          <p:cNvPr id="14" name="13 Imagen" descr="Captura de pantalla 2010-04-07 a las 11"/>
          <p:cNvPicPr/>
          <p:nvPr/>
        </p:nvPicPr>
        <p:blipFill>
          <a:blip r:embed="rId5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733800"/>
            <a:ext cx="3638550" cy="1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114800" y="1143000"/>
            <a:ext cx="449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latin typeface="Myriad Pro"/>
              </a:rPr>
              <a:t>Deberán respetarse fielmente las proporciones con las que fue creada la marca. Las distorsiones del logotipo en sentido horizontal o vertical están totalmente prohibidas.</a:t>
            </a:r>
          </a:p>
          <a:p>
            <a:endParaRPr lang="es-ES" dirty="0">
              <a:latin typeface="Myriad Pro"/>
            </a:endParaRPr>
          </a:p>
        </p:txBody>
      </p:sp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667000"/>
            <a:ext cx="2591654" cy="163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572000"/>
            <a:ext cx="2578006" cy="162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609600"/>
            <a:ext cx="2743200" cy="172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Captura de pantalla 2010-04-07 a las 11"/>
          <p:cNvPicPr/>
          <p:nvPr/>
        </p:nvPicPr>
        <p:blipFill>
          <a:blip r:embed="rId7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Introducción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8288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</a:pPr>
            <a:r>
              <a:rPr lang="es-ES" sz="2800" dirty="0" smtClean="0">
                <a:latin typeface="Myriad Pro" pitchFamily="34" charset="0"/>
              </a:rPr>
              <a:t>El diseño de identidad se basa en la coherencia de elementos y actividades que la empresa realiza en todas su accionar a lo largo de su vida donde las percepciones del público estimulan para tener sentido y unidad de lo que es y hace la empresa.</a:t>
            </a:r>
            <a:endParaRPr lang="en-US" sz="2800" dirty="0" smtClean="0">
              <a:latin typeface="Myriad Pro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457200"/>
            <a:ext cx="91440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100" dirty="0" smtClean="0">
                <a:solidFill>
                  <a:srgbClr val="0070C0"/>
                </a:solidFill>
                <a:latin typeface="Myriad Pro Cond"/>
                <a:ea typeface="Times New Roman" pitchFamily="18" charset="0"/>
              </a:rPr>
              <a:t>Papelería</a:t>
            </a:r>
            <a:endParaRPr lang="es-ES" sz="4100" dirty="0">
              <a:solidFill>
                <a:srgbClr val="0070C0"/>
              </a:solidFill>
              <a:latin typeface="Myriad Pro Cond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85800" y="1905000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lang="es-ES" sz="2800" dirty="0" smtClean="0">
                <a:latin typeface="Myriad Pro"/>
                <a:ea typeface="Calibri" pitchFamily="34" charset="0"/>
                <a:cs typeface="Times New Roman" pitchFamily="18" charset="0"/>
              </a:rPr>
              <a:t>El objetivo de presentar la papelería es el de unificar la identificación de cualquier espacio referente a todas las direcciones, departamentos y secciones, dentro de la empresa, así como criterios estéticos, funcionales y coherentes con la identidad de la cooperativa.</a:t>
            </a:r>
            <a:endParaRPr lang="es-ES" sz="2800" dirty="0" smtClean="0">
              <a:latin typeface="Myriad Pro"/>
            </a:endParaRPr>
          </a:p>
        </p:txBody>
      </p:sp>
      <p:pic>
        <p:nvPicPr>
          <p:cNvPr id="15" name="1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PAUL\Documents\Seminario ESPOL\Manual de marca\hoja 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066800"/>
            <a:ext cx="3886200" cy="531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533400" y="381000"/>
            <a:ext cx="252953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500" i="1" u="sng" dirty="0" smtClean="0">
                <a:solidFill>
                  <a:srgbClr val="0070C0"/>
                </a:solidFill>
                <a:latin typeface="Myriad Pro"/>
                <a:ea typeface="Calibri" pitchFamily="34" charset="0"/>
                <a:cs typeface="Times New Roman" pitchFamily="18" charset="0"/>
              </a:rPr>
              <a:t>Hoja </a:t>
            </a:r>
            <a:r>
              <a:rPr lang="es-EC" sz="2500" i="1" u="sng" dirty="0" err="1" smtClean="0">
                <a:solidFill>
                  <a:srgbClr val="0070C0"/>
                </a:solidFill>
                <a:latin typeface="Myriad Pro"/>
                <a:ea typeface="Calibri" pitchFamily="34" charset="0"/>
                <a:cs typeface="Times New Roman" pitchFamily="18" charset="0"/>
              </a:rPr>
              <a:t>m</a:t>
            </a:r>
            <a:r>
              <a:rPr lang="es-EC" sz="2500" i="1" u="sng" dirty="0" err="1" smtClean="0">
                <a:solidFill>
                  <a:srgbClr val="0070C0"/>
                </a:solidFill>
                <a:latin typeface="Myriad Pro"/>
                <a:ea typeface="Calibri" pitchFamily="34" charset="0"/>
                <a:cs typeface="Times New Roman" pitchFamily="18" charset="0"/>
              </a:rPr>
              <a:t>embretada</a:t>
            </a:r>
            <a:endParaRPr lang="es-EC" sz="2500" i="1" u="sng" dirty="0" smtClean="0">
              <a:solidFill>
                <a:srgbClr val="0070C0"/>
              </a:solidFill>
              <a:latin typeface="Myriad Pro"/>
            </a:endParaRPr>
          </a:p>
          <a:p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  <a:latin typeface="Myriad Pro Cond"/>
            </a:endParaRPr>
          </a:p>
        </p:txBody>
      </p:sp>
      <p:pic>
        <p:nvPicPr>
          <p:cNvPr id="10" name="9 Imagen" descr="Captura de pantalla 2010-04-07 a las 11"/>
          <p:cNvPicPr/>
          <p:nvPr/>
        </p:nvPicPr>
        <p:blipFill>
          <a:blip r:embed="rId4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PAUL\Documents\Seminario ESPOL\Manual de marca\hoja 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57200"/>
            <a:ext cx="4572000" cy="592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:\Users\PAUL\Documents\Seminario ESPOL\Manual de marca\sobre 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066800"/>
            <a:ext cx="5057917" cy="259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:\Users\PAUL\Documents\Seminario ESPOL\Manual de marca\sobre 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0"/>
            <a:ext cx="5057918" cy="253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aptura de pantalla 2010-04-07 a las 11"/>
          <p:cNvPicPr/>
          <p:nvPr/>
        </p:nvPicPr>
        <p:blipFill>
          <a:blip r:embed="rId5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533400" y="381000"/>
            <a:ext cx="236122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500" i="1" u="sng" dirty="0" smtClean="0">
                <a:solidFill>
                  <a:srgbClr val="0070C0"/>
                </a:solidFill>
                <a:latin typeface="Myriad Pro"/>
                <a:ea typeface="Calibri" pitchFamily="34" charset="0"/>
                <a:cs typeface="Times New Roman" pitchFamily="18" charset="0"/>
              </a:rPr>
              <a:t>Sobre americano</a:t>
            </a:r>
            <a:endParaRPr lang="es-EC" sz="2500" i="1" u="sng" dirty="0" smtClean="0">
              <a:solidFill>
                <a:srgbClr val="0070C0"/>
              </a:solidFill>
              <a:latin typeface="Myriad Pro"/>
            </a:endParaRPr>
          </a:p>
          <a:p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  <a:latin typeface="Myriad Pro 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PAUL\Documents\Seminario ESPOL\Manual de marca\tarjeta 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655791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aptura de pantalla 2010-04-07 a las 11"/>
          <p:cNvPicPr/>
          <p:nvPr/>
        </p:nvPicPr>
        <p:blipFill>
          <a:blip r:embed="rId4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33400" y="381000"/>
            <a:ext cx="316561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500" i="1" u="sng" dirty="0" smtClean="0">
                <a:solidFill>
                  <a:srgbClr val="0070C0"/>
                </a:solidFill>
                <a:latin typeface="Myriad Pro"/>
                <a:ea typeface="Calibri" pitchFamily="34" charset="0"/>
                <a:cs typeface="Times New Roman" pitchFamily="18" charset="0"/>
              </a:rPr>
              <a:t>Tarjeta de presentación</a:t>
            </a:r>
            <a:endParaRPr lang="es-EC" sz="2500" i="1" u="sng" dirty="0" smtClean="0">
              <a:solidFill>
                <a:srgbClr val="0070C0"/>
              </a:solidFill>
              <a:latin typeface="Myriad Pro"/>
            </a:endParaRPr>
          </a:p>
          <a:p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  <a:latin typeface="Myriad Pro Cond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PAUL\Documents\Seminario ESPOL\Manual de marca\bu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50958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aptura de pantalla 2010-04-07 a las 11"/>
          <p:cNvPicPr/>
          <p:nvPr/>
        </p:nvPicPr>
        <p:blipFill>
          <a:blip r:embed="rId4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33400" y="381000"/>
            <a:ext cx="223907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500" i="1" u="sng" dirty="0" smtClean="0">
                <a:solidFill>
                  <a:srgbClr val="0070C0"/>
                </a:solidFill>
                <a:latin typeface="Myriad Pro"/>
                <a:ea typeface="Calibri" pitchFamily="34" charset="0"/>
                <a:cs typeface="Times New Roman" pitchFamily="18" charset="0"/>
              </a:rPr>
              <a:t>Diseño Objetual</a:t>
            </a:r>
            <a:endParaRPr lang="es-EC" sz="2500" i="1" u="sng" dirty="0" smtClean="0">
              <a:solidFill>
                <a:srgbClr val="0070C0"/>
              </a:solidFill>
              <a:latin typeface="Myriad Pro"/>
            </a:endParaRPr>
          </a:p>
          <a:p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  <a:latin typeface="Myriad Pro Cond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F:\Khyu\Trabajos de Diseño\ASIS\Paradero.jpg"/>
          <p:cNvPicPr/>
          <p:nvPr/>
        </p:nvPicPr>
        <p:blipFill>
          <a:blip r:embed="rId3" cstate="print"/>
          <a:srcRect t="5515" b="2246"/>
          <a:stretch>
            <a:fillRect/>
          </a:stretch>
        </p:blipFill>
        <p:spPr bwMode="auto">
          <a:xfrm>
            <a:off x="990600" y="1295400"/>
            <a:ext cx="6921616" cy="437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Captura de pantalla 2010-04-07 a las 11"/>
          <p:cNvPicPr/>
          <p:nvPr/>
        </p:nvPicPr>
        <p:blipFill>
          <a:blip r:embed="rId4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533400" y="381000"/>
            <a:ext cx="148598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500" i="1" u="sng" dirty="0" smtClean="0">
                <a:solidFill>
                  <a:srgbClr val="0070C0"/>
                </a:solidFill>
                <a:latin typeface="Myriad Pro"/>
                <a:ea typeface="Calibri" pitchFamily="34" charset="0"/>
                <a:cs typeface="Times New Roman" pitchFamily="18" charset="0"/>
              </a:rPr>
              <a:t>Paraderos</a:t>
            </a:r>
            <a:endParaRPr lang="es-EC" sz="2500" i="1" u="sng" dirty="0" smtClean="0">
              <a:solidFill>
                <a:srgbClr val="0070C0"/>
              </a:solidFill>
              <a:latin typeface="Myriad Pro"/>
            </a:endParaRPr>
          </a:p>
          <a:p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  <a:latin typeface="Myriad Pro Cond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066800"/>
            <a:ext cx="4021660" cy="534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Captura de pantalla 2010-04-07 a las 11"/>
          <p:cNvPicPr/>
          <p:nvPr/>
        </p:nvPicPr>
        <p:blipFill>
          <a:blip r:embed="rId4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33400" y="381000"/>
            <a:ext cx="163378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500" i="1" u="sng" dirty="0" smtClean="0">
                <a:solidFill>
                  <a:srgbClr val="0070C0"/>
                </a:solidFill>
                <a:latin typeface="Myriad Pro"/>
                <a:ea typeface="Calibri" pitchFamily="34" charset="0"/>
                <a:cs typeface="Times New Roman" pitchFamily="18" charset="0"/>
              </a:rPr>
              <a:t>Vestimenta</a:t>
            </a:r>
            <a:endParaRPr lang="es-EC" sz="2500" i="1" u="sng" dirty="0" smtClean="0">
              <a:solidFill>
                <a:srgbClr val="0070C0"/>
              </a:solidFill>
              <a:latin typeface="Myriad Pro"/>
            </a:endParaRPr>
          </a:p>
          <a:p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  <a:latin typeface="Myriad Pro Cond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PAUL\Documents\Seminario ESPOL\Manual de marca\face pa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644" y="1371600"/>
            <a:ext cx="6471050" cy="45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aptura de pantalla 2010-04-07 a las 11"/>
          <p:cNvPicPr/>
          <p:nvPr/>
        </p:nvPicPr>
        <p:blipFill>
          <a:blip r:embed="rId4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533400" y="381000"/>
            <a:ext cx="2654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500" i="1" u="sng" dirty="0" smtClean="0">
                <a:solidFill>
                  <a:srgbClr val="0070C0"/>
                </a:solidFill>
                <a:latin typeface="Myriad Pro"/>
                <a:ea typeface="Calibri" pitchFamily="34" charset="0"/>
                <a:cs typeface="Times New Roman" pitchFamily="18" charset="0"/>
              </a:rPr>
              <a:t>Fan page Facebook</a:t>
            </a:r>
            <a:endParaRPr lang="es-EC" sz="2500" i="1" u="sng" dirty="0" smtClean="0">
              <a:solidFill>
                <a:srgbClr val="0070C0"/>
              </a:solidFill>
              <a:latin typeface="Myriad Pro"/>
            </a:endParaRPr>
          </a:p>
          <a:p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  <a:latin typeface="Myriad Pro Cond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609600" y="1752600"/>
            <a:ext cx="7924800" cy="2209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 smtClean="0">
                <a:latin typeface="Myriad Pro" pitchFamily="34" charset="0"/>
              </a:rPr>
              <a:t>La inversión en equipamiento son todas aquellas que permiten el desarrollo normal del diseño de identidad. </a:t>
            </a:r>
            <a:r>
              <a:rPr lang="es-ES" sz="2800" dirty="0" smtClean="0">
                <a:latin typeface="Myriad Pro" pitchFamily="34" charset="0"/>
              </a:rPr>
              <a:t>Para este proyecto en particular se utilizarán los siguientes equipos y herramientas:</a:t>
            </a:r>
            <a:endParaRPr lang="en-US" sz="2800" dirty="0" smtClean="0">
              <a:latin typeface="Myriad Pro" pitchFamily="34" charset="0"/>
            </a:endParaRPr>
          </a:p>
          <a:p>
            <a:pPr marL="0" indent="0" algn="just">
              <a:buNone/>
            </a:pPr>
            <a:endParaRPr lang="es-ES" sz="2800" dirty="0" smtClean="0">
              <a:latin typeface="Myriad Pro"/>
            </a:endParaRPr>
          </a:p>
          <a:p>
            <a:pPr marL="0" indent="0"/>
            <a:endParaRPr lang="es-ES" sz="5000" dirty="0"/>
          </a:p>
        </p:txBody>
      </p:sp>
      <p:sp>
        <p:nvSpPr>
          <p:cNvPr id="5" name="4 Rectángulo"/>
          <p:cNvSpPr/>
          <p:nvPr/>
        </p:nvSpPr>
        <p:spPr>
          <a:xfrm>
            <a:off x="0" y="435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dirty="0" smtClean="0">
                <a:solidFill>
                  <a:srgbClr val="0070C0"/>
                </a:solidFill>
                <a:latin typeface="Myriad Pro Cond" pitchFamily="34" charset="0"/>
              </a:rPr>
              <a:t>Balance de equipos</a:t>
            </a:r>
            <a:endParaRPr lang="es-ES" sz="4000" dirty="0" smtClean="0">
              <a:solidFill>
                <a:srgbClr val="0070C0"/>
              </a:solidFill>
              <a:latin typeface="Myriad Pro Con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Problema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8288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s-ES" sz="2800" dirty="0" smtClean="0">
                <a:latin typeface="Myriad Pro" pitchFamily="34" charset="0"/>
              </a:rPr>
              <a:t>En el Ecuador el sistema de transporte público tiene una imagen muy desfavorable creada por años de </a:t>
            </a:r>
            <a:r>
              <a:rPr lang="es-ES" sz="2800" dirty="0" smtClean="0">
                <a:latin typeface="Myriad Pro" pitchFamily="34" charset="0"/>
              </a:rPr>
              <a:t>servicio.</a:t>
            </a:r>
            <a:endParaRPr lang="es-ES" sz="2800" dirty="0" smtClean="0">
              <a:latin typeface="Myriad Pro" pitchFamily="34" charset="0"/>
            </a:endParaRPr>
          </a:p>
          <a:p>
            <a:endParaRPr lang="es-ES" sz="2800" dirty="0" smtClean="0"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800" dirty="0" smtClean="0">
                <a:latin typeface="Myriad Pro" pitchFamily="34" charset="0"/>
              </a:rPr>
              <a:t> La línea gráfica es inexistente</a:t>
            </a:r>
            <a:endParaRPr lang="es-ES" sz="2800" dirty="0" smtClean="0"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800" dirty="0" smtClean="0">
                <a:latin typeface="Myriad Pro" pitchFamily="34" charset="0"/>
              </a:rPr>
              <a:t> Nombre</a:t>
            </a:r>
            <a:endParaRPr lang="es-ES" sz="2800" dirty="0" smtClean="0"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800" dirty="0" smtClean="0">
                <a:latin typeface="Myriad Pro" pitchFamily="34" charset="0"/>
              </a:rPr>
              <a:t> Logotipo </a:t>
            </a:r>
            <a:r>
              <a:rPr lang="es-ES" sz="2800" dirty="0" smtClean="0">
                <a:latin typeface="Myriad Pro" pitchFamily="34" charset="0"/>
              </a:rPr>
              <a:t>y símbolo</a:t>
            </a:r>
          </a:p>
          <a:p>
            <a:pPr lvl="1">
              <a:buFont typeface="Arial" pitchFamily="34" charset="0"/>
              <a:buChar char="•"/>
            </a:pPr>
            <a:r>
              <a:rPr lang="es-ES" sz="2800" dirty="0" smtClean="0">
                <a:latin typeface="Myriad Pro" pitchFamily="34" charset="0"/>
              </a:rPr>
              <a:t> Paraderos</a:t>
            </a:r>
            <a:endParaRPr lang="es-ES" sz="2800" dirty="0" smtClean="0"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2800" dirty="0" smtClean="0">
                <a:latin typeface="Myriad Pro" pitchFamily="34" charset="0"/>
              </a:rPr>
              <a:t> Colores </a:t>
            </a:r>
            <a:r>
              <a:rPr lang="es-ES" sz="2800" dirty="0" err="1" smtClean="0">
                <a:latin typeface="Myriad Pro" pitchFamily="34" charset="0"/>
              </a:rPr>
              <a:t>identitarios</a:t>
            </a:r>
            <a:r>
              <a:rPr lang="es-ES" sz="2800" dirty="0" smtClean="0">
                <a:latin typeface="Myriad Pro" pitchFamily="34" charset="0"/>
              </a:rPr>
              <a:t> en buses</a:t>
            </a:r>
            <a:endParaRPr lang="en-US" sz="2800" dirty="0" smtClean="0">
              <a:latin typeface="Myriad Pro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20973" y="838200"/>
          <a:ext cx="6797279" cy="5063560"/>
        </p:xfrm>
        <a:graphic>
          <a:graphicData uri="http://schemas.openxmlformats.org/drawingml/2006/table">
            <a:tbl>
              <a:tblPr/>
              <a:tblGrid>
                <a:gridCol w="3693389"/>
                <a:gridCol w="938385"/>
                <a:gridCol w="1227120"/>
                <a:gridCol w="938385"/>
              </a:tblGrid>
              <a:tr h="506356"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Times New Roman"/>
                          <a:ea typeface="Times New Roman"/>
                          <a:cs typeface="Times New Roman"/>
                        </a:rPr>
                        <a:t>EQUIPO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2" marR="56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Times New Roman"/>
                          <a:ea typeface="Times New Roman"/>
                          <a:cs typeface="Times New Roman"/>
                        </a:rPr>
                        <a:t>COSTE UNIT.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2" marR="56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Times New Roman"/>
                          <a:ea typeface="Times New Roman"/>
                          <a:cs typeface="Times New Roman"/>
                        </a:rPr>
                        <a:t>CANTIDAD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2" marR="56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Times New Roman"/>
                          <a:ea typeface="Times New Roman"/>
                          <a:cs typeface="Times New Roman"/>
                        </a:rPr>
                        <a:t>COSTE TOTAL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2" marR="56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97670">
                <a:tc>
                  <a:txBody>
                    <a:bodyPr/>
                    <a:lstStyle/>
                    <a:p>
                      <a:pPr marL="0" marR="901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DESKTOP PC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901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Sistema operativo:</a:t>
                      </a: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Windows® 7 Home Premium Original de 64Bit en Español</a:t>
                      </a:r>
                      <a:b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Procesador:</a:t>
                      </a: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Intel® Core™ i5-2320 processor (6MB Cache, 3.0GHz)</a:t>
                      </a:r>
                      <a:b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Memoria:</a:t>
                      </a: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6 GB SDRAM DDR3 a 1333 MHz</a:t>
                      </a:r>
                      <a:b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Disco duro:</a:t>
                      </a: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SATA disco duro de 1000 GB  (7200 rpm)</a:t>
                      </a:r>
                      <a:b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Tarjeta de video: </a:t>
                      </a: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AMD Radeon™ HD 6450 1GB DDR3</a:t>
                      </a:r>
                      <a:b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Unidad óptica:</a:t>
                      </a: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16X CD/DVD Lee y Graba (DVD+/-RW) con escritura de doble capa.</a:t>
                      </a:r>
                      <a:b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Fuente:</a:t>
                      </a: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Corsarir TX650 v2 650W </a:t>
                      </a:r>
                      <a:b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Tarjeta Madre: </a:t>
                      </a:r>
                      <a:r>
                        <a:rPr lang="es-EC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Gigabyte GA-X58A-UD3R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2" marR="56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$750.00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2" marR="56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2" marR="56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$1,500.00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2" marR="56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534">
                <a:tc gridSpan="2">
                  <a:txBody>
                    <a:bodyPr/>
                    <a:lstStyle/>
                    <a:p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142" marR="561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GASTO EQUIPO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2" marR="561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$1,500.00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2" marR="561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313180" y="685800"/>
          <a:ext cx="6517641" cy="5029200"/>
        </p:xfrm>
        <a:graphic>
          <a:graphicData uri="http://schemas.openxmlformats.org/drawingml/2006/table">
            <a:tbl>
              <a:tblPr/>
              <a:tblGrid>
                <a:gridCol w="3610658"/>
                <a:gridCol w="1245850"/>
                <a:gridCol w="1661133"/>
              </a:tblGrid>
              <a:tr h="542175"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EQUIPOS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56" marR="83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ALQUILER POR HORA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56" marR="83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ALQUILER POR PROYECTO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56" marR="83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06229">
                <a:tc>
                  <a:txBody>
                    <a:bodyPr/>
                    <a:lstStyle/>
                    <a:p>
                      <a:pPr marL="0" marR="901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CÁMARA PANASONIC LUMIX</a:t>
                      </a:r>
                      <a: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• 8 megapixeles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Zoom óptico 4x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Zoom digital 4x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Apertura de objetivo F3.1 - F6.5/Diagrama de Iris Multimedia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Longitud focal  f=5-20.0 mm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Velocidad del disparador Aprox. 8-1/1600 seg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Intervalos entre disparos Aprox. 0.7 seg.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Formato de archivos Imagen fija: JPGE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Sensibilidad ISO I.ISO / 100 / 200 / 400 / 800 / 1600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Relación de aspecto 4:3 / 2:3 / 16:9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Monitor LC 2.7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56" marR="830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$15.00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56" marR="83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$180.00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56" marR="83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637">
                <a:tc>
                  <a:txBody>
                    <a:bodyPr/>
                    <a:lstStyle/>
                    <a:p>
                      <a:pPr marL="0" marR="901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TRIPODE</a:t>
                      </a:r>
                      <a: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• 1.6 mts. de alto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Rótula B-2</a:t>
                      </a:r>
                      <a:b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s-EC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 Peso 2 kg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56" marR="830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$5.00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56" marR="83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$60.00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56" marR="83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59">
                <a:tc>
                  <a:txBody>
                    <a:bodyPr/>
                    <a:lstStyle/>
                    <a:p>
                      <a:endParaRPr lang="en-US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3056" marR="8305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56" marR="830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$240.00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056" marR="830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981200"/>
            <a:ext cx="7924800" cy="3200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 smtClean="0">
                <a:latin typeface="Myriad Pro"/>
              </a:rPr>
              <a:t>Dentro de los distintos roles que van a ser desempeñados en la elaboración </a:t>
            </a:r>
            <a:r>
              <a:rPr lang="es-ES" sz="2800" dirty="0" smtClean="0">
                <a:latin typeface="Myriad Pro"/>
              </a:rPr>
              <a:t>del proyecto se detalla a continuación las siguientes características en </a:t>
            </a:r>
            <a:r>
              <a:rPr lang="es-ES" sz="2800" dirty="0" smtClean="0">
                <a:latin typeface="Myriad Pro"/>
              </a:rPr>
              <a:t>forma individual para cada </a:t>
            </a:r>
            <a:r>
              <a:rPr lang="es-ES" sz="2800" dirty="0" smtClean="0">
                <a:latin typeface="Myriad Pro"/>
              </a:rPr>
              <a:t>integrante.</a:t>
            </a:r>
            <a:endParaRPr lang="es-ES" sz="2800" dirty="0" smtClean="0">
              <a:latin typeface="Myriad Pro"/>
            </a:endParaRPr>
          </a:p>
          <a:p>
            <a:pPr marL="0" indent="0"/>
            <a:endParaRPr lang="es-ES" dirty="0"/>
          </a:p>
        </p:txBody>
      </p:sp>
      <p:pic>
        <p:nvPicPr>
          <p:cNvPr id="6" name="5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-14572" y="609600"/>
            <a:ext cx="9158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dirty="0" smtClean="0">
                <a:solidFill>
                  <a:srgbClr val="0070C0"/>
                </a:solidFill>
                <a:latin typeface="Myriad Pro Cond" pitchFamily="34" charset="0"/>
              </a:rPr>
              <a:t>Balance de personal</a:t>
            </a:r>
            <a:endParaRPr lang="es-ES" sz="4000" dirty="0" smtClean="0">
              <a:solidFill>
                <a:srgbClr val="0070C0"/>
              </a:solidFill>
              <a:latin typeface="Myriad Pro Cond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97997" y="2286000"/>
          <a:ext cx="7748005" cy="2286000"/>
        </p:xfrm>
        <a:graphic>
          <a:graphicData uri="http://schemas.openxmlformats.org/drawingml/2006/table">
            <a:tbl>
              <a:tblPr/>
              <a:tblGrid>
                <a:gridCol w="2301248"/>
                <a:gridCol w="1482399"/>
                <a:gridCol w="2315366"/>
                <a:gridCol w="1648992"/>
              </a:tblGrid>
              <a:tr h="571500"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CARGOS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SALARIO MENSUAL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OCUPANTES DEL CARGO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SALARIO MENSUAL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901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DIRECTOR DE PROYECTO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$700.00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$700.00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901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DISEÑADOR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$500.00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$1,000.00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650" marR="1016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650" marR="1016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GASTOS DE SUELDOS Y SALARIOS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$1,700.00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819400"/>
            <a:ext cx="8229600" cy="17961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dirty="0" smtClean="0">
                <a:solidFill>
                  <a:srgbClr val="0070C0"/>
                </a:solidFill>
                <a:latin typeface="Myriad Pro Cond" pitchFamily="34" charset="0"/>
                <a:ea typeface="+mj-ea"/>
                <a:cs typeface="+mj-cs"/>
              </a:rPr>
              <a:t>PRESUPUESTO DEL PROYECTO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609600" y="1752600"/>
            <a:ext cx="7924800" cy="3962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800" dirty="0" smtClean="0">
                <a:latin typeface="Myriad Pro"/>
              </a:rPr>
              <a:t>Los </a:t>
            </a:r>
            <a:r>
              <a:rPr lang="es-ES" sz="2800" dirty="0" smtClean="0">
                <a:latin typeface="Myriad Pro"/>
              </a:rPr>
              <a:t>gastos en la implantación del </a:t>
            </a:r>
            <a:r>
              <a:rPr lang="es-ES" sz="2800" dirty="0" smtClean="0">
                <a:latin typeface="Myriad Pro"/>
              </a:rPr>
              <a:t>proyecto se clasifican </a:t>
            </a:r>
            <a:r>
              <a:rPr lang="es-ES" sz="2800" dirty="0" smtClean="0">
                <a:latin typeface="Myriad Pro"/>
              </a:rPr>
              <a:t>en dos </a:t>
            </a:r>
            <a:r>
              <a:rPr lang="es-ES" sz="2800" dirty="0" smtClean="0">
                <a:latin typeface="Myriad Pro"/>
              </a:rPr>
              <a:t>grupos:</a:t>
            </a:r>
          </a:p>
          <a:p>
            <a:pPr marL="0" indent="0" algn="just">
              <a:buNone/>
            </a:pPr>
            <a:endParaRPr lang="es-ES" sz="2800" dirty="0" smtClean="0">
              <a:latin typeface="Myriad Pro"/>
            </a:endParaRPr>
          </a:p>
          <a:p>
            <a:pPr marL="914400" lvl="1" indent="-514350" algn="just">
              <a:buFont typeface="+mj-lt"/>
              <a:buAutoNum type="arabicPeriod"/>
            </a:pPr>
            <a:r>
              <a:rPr lang="es-ES" b="1" dirty="0" smtClean="0">
                <a:latin typeface="Myriad Pro"/>
              </a:rPr>
              <a:t> </a:t>
            </a:r>
            <a:r>
              <a:rPr lang="es-ES" b="1" dirty="0" smtClean="0">
                <a:latin typeface="Myriad Pro"/>
              </a:rPr>
              <a:t>T</a:t>
            </a:r>
            <a:r>
              <a:rPr lang="es-ES" b="1" dirty="0" smtClean="0">
                <a:latin typeface="Myriad Pro"/>
              </a:rPr>
              <a:t>otal </a:t>
            </a:r>
            <a:r>
              <a:rPr lang="es-ES" b="1" dirty="0" smtClean="0">
                <a:latin typeface="Myriad Pro"/>
              </a:rPr>
              <a:t>de gastos de inversión </a:t>
            </a:r>
            <a:r>
              <a:rPr lang="es-ES" b="1" dirty="0" smtClean="0">
                <a:latin typeface="Myriad Pro"/>
              </a:rPr>
              <a:t>inicial.</a:t>
            </a:r>
            <a:endParaRPr lang="es-ES" b="1" dirty="0" smtClean="0">
              <a:latin typeface="Myriad Pro"/>
            </a:endParaRPr>
          </a:p>
          <a:p>
            <a:pPr marL="914400" lvl="1" indent="-514350" algn="just">
              <a:buFont typeface="+mj-lt"/>
              <a:buAutoNum type="arabicPeriod"/>
            </a:pPr>
            <a:r>
              <a:rPr lang="es-ES" b="1" dirty="0" smtClean="0">
                <a:latin typeface="Myriad Pro"/>
              </a:rPr>
              <a:t> </a:t>
            </a:r>
            <a:r>
              <a:rPr lang="es-ES" b="1" dirty="0" smtClean="0">
                <a:latin typeface="Myriad Pro"/>
              </a:rPr>
              <a:t>T</a:t>
            </a:r>
            <a:r>
              <a:rPr lang="es-ES" b="1" dirty="0" smtClean="0">
                <a:latin typeface="Myriad Pro"/>
              </a:rPr>
              <a:t>otal </a:t>
            </a:r>
            <a:r>
              <a:rPr lang="es-ES" b="1" dirty="0" smtClean="0">
                <a:latin typeface="Myriad Pro"/>
              </a:rPr>
              <a:t>de </a:t>
            </a:r>
            <a:r>
              <a:rPr lang="es-ES" b="1" dirty="0" smtClean="0">
                <a:latin typeface="Myriad Pro"/>
              </a:rPr>
              <a:t>gastos operativos.</a:t>
            </a:r>
            <a:endParaRPr lang="es-ES" b="1" dirty="0"/>
          </a:p>
        </p:txBody>
      </p:sp>
      <p:sp>
        <p:nvSpPr>
          <p:cNvPr id="5" name="4 Rectángulo"/>
          <p:cNvSpPr/>
          <p:nvPr/>
        </p:nvSpPr>
        <p:spPr>
          <a:xfrm>
            <a:off x="0" y="457200"/>
            <a:ext cx="91440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100" dirty="0" smtClean="0">
                <a:solidFill>
                  <a:srgbClr val="0070C0"/>
                </a:solidFill>
                <a:latin typeface="Myriad Pro Cond" pitchFamily="34" charset="0"/>
              </a:rPr>
              <a:t>Presupuesto</a:t>
            </a:r>
            <a:endParaRPr lang="es-ES" sz="4100" dirty="0" smtClean="0">
              <a:solidFill>
                <a:srgbClr val="0070C0"/>
              </a:solidFill>
              <a:latin typeface="Myriad Pro Cond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432891" y="1752600"/>
          <a:ext cx="6278219" cy="3352800"/>
        </p:xfrm>
        <a:graphic>
          <a:graphicData uri="http://schemas.openxmlformats.org/drawingml/2006/table">
            <a:tbl>
              <a:tblPr/>
              <a:tblGrid>
                <a:gridCol w="4196523"/>
                <a:gridCol w="2081696"/>
              </a:tblGrid>
              <a:tr h="335280">
                <a:tc>
                  <a:txBody>
                    <a:bodyPr/>
                    <a:lstStyle/>
                    <a:p>
                      <a:pPr marL="0" marR="901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GASTOS 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 EQUIPOS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1,500.00 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901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GASTOS INV. INICIALES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1,500.00 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901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GASTOS DE SUELDOS Y SALARIOS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      1,700.00 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901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GASTOS DE SERVICIOS BÁSICOS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100.00 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901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GASTOS DE ALQUILER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    240.00 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901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GASTOS OPERATIVOS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2,040.00 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901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901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PRESUPUESTO DEL PROYECTO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$       3,540.00 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457200"/>
            <a:ext cx="91440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100" dirty="0" smtClean="0">
                <a:solidFill>
                  <a:srgbClr val="0070C0"/>
                </a:solidFill>
                <a:latin typeface="Myriad Pro Cond" pitchFamily="34" charset="0"/>
              </a:rPr>
              <a:t>Gastos de equipos</a:t>
            </a:r>
            <a:endParaRPr lang="es-ES" sz="4100" dirty="0" smtClean="0">
              <a:solidFill>
                <a:srgbClr val="0070C0"/>
              </a:solidFill>
              <a:latin typeface="Myriad Pro Cond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728870" y="2590800"/>
          <a:ext cx="7686260" cy="1813560"/>
        </p:xfrm>
        <a:graphic>
          <a:graphicData uri="http://schemas.openxmlformats.org/drawingml/2006/table">
            <a:tbl>
              <a:tblPr/>
              <a:tblGrid>
                <a:gridCol w="1987826"/>
                <a:gridCol w="1391478"/>
                <a:gridCol w="2562087"/>
                <a:gridCol w="1744869"/>
              </a:tblGrid>
              <a:tr h="670560"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900" b="1">
                          <a:latin typeface="Times New Roman"/>
                          <a:ea typeface="Times New Roman"/>
                          <a:cs typeface="Times New Roman"/>
                        </a:rPr>
                        <a:t>EQUIPO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900" b="1">
                          <a:latin typeface="Times New Roman"/>
                          <a:ea typeface="Times New Roman"/>
                          <a:cs typeface="Times New Roman"/>
                        </a:rPr>
                        <a:t>COSTE UNIT.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900" b="1">
                          <a:latin typeface="Times New Roman"/>
                          <a:ea typeface="Times New Roman"/>
                          <a:cs typeface="Times New Roman"/>
                        </a:rPr>
                        <a:t>CANTIDAD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900" b="1">
                          <a:latin typeface="Times New Roman"/>
                          <a:ea typeface="Times New Roman"/>
                          <a:cs typeface="Times New Roman"/>
                        </a:rPr>
                        <a:t>COSTE TOTAL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PC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$750.00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$1,500.00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endParaRPr lang="en-US" sz="1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270" marR="1192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270" marR="11927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GASTO EQUIPOS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$1,500.00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270" marR="1192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457200"/>
            <a:ext cx="91440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100" dirty="0" smtClean="0">
                <a:solidFill>
                  <a:srgbClr val="0070C0"/>
                </a:solidFill>
                <a:latin typeface="Myriad Pro Cond" pitchFamily="34" charset="0"/>
              </a:rPr>
              <a:t>Servicios básicos</a:t>
            </a:r>
            <a:endParaRPr lang="es-ES" sz="4100" dirty="0" smtClean="0">
              <a:solidFill>
                <a:srgbClr val="0070C0"/>
              </a:solidFill>
              <a:latin typeface="Myriad Pro Cond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185942" y="2057400"/>
          <a:ext cx="6772116" cy="3220628"/>
        </p:xfrm>
        <a:graphic>
          <a:graphicData uri="http://schemas.openxmlformats.org/drawingml/2006/table">
            <a:tbl>
              <a:tblPr/>
              <a:tblGrid>
                <a:gridCol w="1404858"/>
                <a:gridCol w="1953819"/>
                <a:gridCol w="1734100"/>
                <a:gridCol w="1679339"/>
              </a:tblGrid>
              <a:tr h="554182"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SERVICIOS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570" marR="9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TARIFAS MENSUALES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570" marR="98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MESES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570" marR="985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COSTE TOTAL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570" marR="98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29768"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LUZ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570" marR="98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$30.00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570" marR="98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570" marR="98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$30.00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570" marR="98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2"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TELÉFONO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570" marR="98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$20.00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570" marR="98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570" marR="98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$20.00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570" marR="98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2"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INTERNET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570" marR="98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$50.00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570" marR="98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570" marR="98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$50.00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570" marR="98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364"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8570" marR="9857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8570" marR="9857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901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GASTOS SERVICIOS BÁSICOS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570" marR="98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$100.00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570" marR="985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0" y="457200"/>
            <a:ext cx="91440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100" dirty="0" smtClean="0">
                <a:solidFill>
                  <a:srgbClr val="0070C0"/>
                </a:solidFill>
                <a:latin typeface="Myriad Pro Cond" pitchFamily="34" charset="0"/>
              </a:rPr>
              <a:t>Sueldos y salarios</a:t>
            </a:r>
            <a:endParaRPr lang="es-ES" sz="4100" dirty="0" smtClean="0">
              <a:solidFill>
                <a:srgbClr val="0070C0"/>
              </a:solidFill>
              <a:latin typeface="Myriad Pro Cond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735645" y="2286000"/>
          <a:ext cx="7672709" cy="2457450"/>
        </p:xfrm>
        <a:graphic>
          <a:graphicData uri="http://schemas.openxmlformats.org/drawingml/2006/table">
            <a:tbl>
              <a:tblPr/>
              <a:tblGrid>
                <a:gridCol w="2301248"/>
                <a:gridCol w="1482399"/>
                <a:gridCol w="2315366"/>
                <a:gridCol w="1573696"/>
              </a:tblGrid>
              <a:tr h="571500"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CARGOS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SALARIO MENSUAL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OCUPANTES DEL CARGO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SALARIO MENSUAL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DIRECTOR DE PROYECTO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$700.00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$700.00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DISEÑADOR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$500.00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$1,000.00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650" marR="1016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650" marR="1016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901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GASTOS DE SUELDOS Y SALARIOS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$1,700.00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1650" marR="101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Objetivos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8288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s-ES" sz="2800" b="1" dirty="0" smtClean="0">
                <a:latin typeface="Myriad Pro" pitchFamily="34" charset="0"/>
              </a:rPr>
              <a:t>General:</a:t>
            </a:r>
          </a:p>
          <a:p>
            <a:r>
              <a:rPr lang="es-ES" sz="2800" dirty="0" smtClean="0">
                <a:latin typeface="Myriad Pro" pitchFamily="34" charset="0"/>
              </a:rPr>
              <a:t>Desarrollar la identidad visual corporativa para la cooperativa de transporte público en la ciudad de Milagro.</a:t>
            </a:r>
            <a:endParaRPr lang="en-US" sz="2800" dirty="0" smtClean="0">
              <a:latin typeface="Myriad Pro" pitchFamily="34" charset="0"/>
            </a:endParaRPr>
          </a:p>
          <a:p>
            <a:endParaRPr lang="es-ES" sz="2800" dirty="0" smtClean="0">
              <a:latin typeface="Myriad Pro" pitchFamily="34" charset="0"/>
            </a:endParaRPr>
          </a:p>
          <a:p>
            <a:pPr lvl="0"/>
            <a:r>
              <a:rPr lang="es-EC" sz="2800" b="1" dirty="0" smtClean="0">
                <a:latin typeface="Myriad Pro" pitchFamily="34" charset="0"/>
              </a:rPr>
              <a:t>Específicos:</a:t>
            </a:r>
          </a:p>
          <a:p>
            <a:pPr lvl="1">
              <a:buFont typeface="Arial" pitchFamily="34" charset="0"/>
              <a:buChar char="•"/>
            </a:pPr>
            <a:r>
              <a:rPr lang="es-EC" sz="2800" dirty="0" smtClean="0">
                <a:latin typeface="Myriad Pro" pitchFamily="34" charset="0"/>
              </a:rPr>
              <a:t> Crear el naming y diseño de marca</a:t>
            </a:r>
            <a:endParaRPr lang="en-US" sz="2800" dirty="0" smtClean="0"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C" sz="2800" dirty="0" smtClean="0">
                <a:latin typeface="Myriad Pro" pitchFamily="34" charset="0"/>
              </a:rPr>
              <a:t> Diseño de buses</a:t>
            </a:r>
            <a:endParaRPr lang="en-US" sz="2800" dirty="0" smtClean="0"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C" sz="2800" dirty="0" smtClean="0">
                <a:latin typeface="Myriad Pro" pitchFamily="34" charset="0"/>
              </a:rPr>
              <a:t> Diseño de paradas</a:t>
            </a:r>
            <a:endParaRPr lang="en-US" sz="2800" dirty="0" smtClean="0"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C" sz="2800" dirty="0" smtClean="0">
                <a:latin typeface="Myriad Pro" pitchFamily="34" charset="0"/>
              </a:rPr>
              <a:t> Diseño de indumentaria</a:t>
            </a:r>
            <a:endParaRPr lang="en-US" sz="2800" dirty="0" smtClean="0"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C" sz="2800" dirty="0" smtClean="0">
                <a:latin typeface="Myriad Pro" pitchFamily="34" charset="0"/>
              </a:rPr>
              <a:t> Diseño de mensajes gráficos</a:t>
            </a:r>
            <a:endParaRPr lang="en-US" sz="2800" dirty="0" smtClean="0">
              <a:latin typeface="Myriad Pro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457200"/>
            <a:ext cx="91440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100" dirty="0" smtClean="0">
                <a:solidFill>
                  <a:srgbClr val="0070C0"/>
                </a:solidFill>
                <a:latin typeface="Myriad Pro Cond" pitchFamily="34" charset="0"/>
              </a:rPr>
              <a:t>Gastos de alquiler</a:t>
            </a:r>
            <a:endParaRPr lang="es-ES" sz="4100" dirty="0" smtClean="0">
              <a:solidFill>
                <a:srgbClr val="0070C0"/>
              </a:solidFill>
              <a:latin typeface="Myriad Pro Cond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990599" y="2526794"/>
          <a:ext cx="7162802" cy="2197606"/>
        </p:xfrm>
        <a:graphic>
          <a:graphicData uri="http://schemas.openxmlformats.org/drawingml/2006/table">
            <a:tbl>
              <a:tblPr/>
              <a:tblGrid>
                <a:gridCol w="1721828"/>
                <a:gridCol w="2502389"/>
                <a:gridCol w="2938585"/>
              </a:tblGrid>
              <a:tr h="826006"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EQUIPOS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972" marR="123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ALQUILER POR HORA</a:t>
                      </a:r>
                      <a:endParaRPr lang="en-US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972" marR="123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ALQUILER POR PROYECTO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972" marR="1239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CÁMARA</a:t>
                      </a:r>
                      <a:endParaRPr lang="en-US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972" marR="1239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$15.00</a:t>
                      </a:r>
                      <a:endParaRPr lang="en-US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972" marR="1239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$180.00</a:t>
                      </a:r>
                      <a:endParaRPr lang="en-US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972" marR="1239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TRÍPODE</a:t>
                      </a:r>
                      <a:endParaRPr lang="en-US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972" marR="1239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$5.00</a:t>
                      </a:r>
                      <a:endParaRPr lang="en-US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972" marR="1239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$60.00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972" marR="1239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2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3972" marR="1239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972" marR="1239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01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$240.00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972" marR="1239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533400" y="685800"/>
            <a:ext cx="8001000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sz="4100" dirty="0" smtClean="0">
                <a:solidFill>
                  <a:srgbClr val="0070C0"/>
                </a:solidFill>
                <a:latin typeface="Myriad Pro Cond" pitchFamily="34" charset="0"/>
              </a:rPr>
              <a:t>Conclusiones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33400" y="1905000"/>
            <a:ext cx="8001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C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riad Pro" pitchFamily="34" charset="0"/>
              </a:rPr>
              <a:t>Se debe cambiar la identidad visual.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C" sz="2800" dirty="0" smtClean="0">
                <a:latin typeface="Myriad Pro" pitchFamily="34" charset="0"/>
              </a:rPr>
              <a:t>Transformar la cultura corporativa.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C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riad Pro" pitchFamily="34" charset="0"/>
              </a:rPr>
              <a:t>Conseguir </a:t>
            </a:r>
            <a:r>
              <a:rPr kumimoji="0" lang="es-EC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yriad Pro" pitchFamily="34" charset="0"/>
              </a:rPr>
              <a:t>feedback</a:t>
            </a:r>
            <a:r>
              <a:rPr kumimoji="0" lang="es-EC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riad Pro" pitchFamily="34" charset="0"/>
              </a:rPr>
              <a:t> en diferentes medios.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C" sz="2800" dirty="0" smtClean="0">
                <a:latin typeface="Myriad Pro" pitchFamily="34" charset="0"/>
              </a:rPr>
              <a:t>Tratar de solucionar factores externos (Seguridad).</a:t>
            </a:r>
            <a:endParaRPr kumimoji="0" lang="es-EC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819400"/>
            <a:ext cx="8229600" cy="17961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dirty="0" smtClean="0">
                <a:solidFill>
                  <a:srgbClr val="0070C0"/>
                </a:solidFill>
                <a:latin typeface="Myriad Pro Cond" pitchFamily="34" charset="0"/>
                <a:ea typeface="+mj-ea"/>
                <a:cs typeface="+mj-cs"/>
              </a:rPr>
              <a:t>GRACIAS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340429"/>
            <a:ext cx="8229600" cy="1796142"/>
          </a:xfrm>
        </p:spPr>
        <p:txBody>
          <a:bodyPr>
            <a:normAutofit/>
          </a:bodyPr>
          <a:lstStyle/>
          <a:p>
            <a:r>
              <a:rPr lang="es-MX" sz="70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ESTUDIO  DE  MERCADO</a:t>
            </a:r>
            <a:endParaRPr lang="en-US" sz="7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Perspectivas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6764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es-ES" sz="2800" dirty="0" smtClean="0">
                <a:latin typeface="Myriad Pro" pitchFamily="34" charset="0"/>
              </a:rPr>
              <a:t>Identificar los verdaderos problemas para los usuarios.</a:t>
            </a:r>
          </a:p>
          <a:p>
            <a:pPr lvl="0" algn="just">
              <a:spcBef>
                <a:spcPct val="0"/>
              </a:spcBef>
            </a:pPr>
            <a:r>
              <a:rPr lang="es-ES" sz="2800" dirty="0" smtClean="0">
                <a:latin typeface="Myriad Pro" pitchFamily="34" charset="0"/>
              </a:rPr>
              <a:t>Buscar carencias que posea la cooperativa de transporte.</a:t>
            </a:r>
          </a:p>
          <a:p>
            <a:pPr lvl="0" algn="just">
              <a:spcBef>
                <a:spcPct val="0"/>
              </a:spcBef>
            </a:pPr>
            <a:endParaRPr lang="es-ES" sz="2800" dirty="0" smtClean="0">
              <a:latin typeface="Myriad Pro" pitchFamily="34" charset="0"/>
            </a:endParaRPr>
          </a:p>
          <a:p>
            <a:pPr lvl="0" algn="just">
              <a:spcBef>
                <a:spcPct val="0"/>
              </a:spcBef>
            </a:pPr>
            <a:r>
              <a:rPr lang="es-EC" sz="2800" b="1" dirty="0" smtClean="0">
                <a:latin typeface="Myriad Pro" pitchFamily="34" charset="0"/>
              </a:rPr>
              <a:t>¿</a:t>
            </a:r>
            <a:r>
              <a:rPr lang="es-ES" sz="2800" b="1" dirty="0" smtClean="0">
                <a:latin typeface="Myriad Pro" pitchFamily="34" charset="0"/>
              </a:rPr>
              <a:t>Para qué?</a:t>
            </a:r>
          </a:p>
          <a:p>
            <a:pPr lvl="0" algn="just">
              <a:spcBef>
                <a:spcPct val="0"/>
              </a:spcBef>
            </a:pPr>
            <a:r>
              <a:rPr lang="es-ES" sz="2800" dirty="0" smtClean="0">
                <a:latin typeface="Myriad Pro" pitchFamily="34" charset="0"/>
              </a:rPr>
              <a:t>Mejorar </a:t>
            </a:r>
            <a:r>
              <a:rPr lang="es-ES" sz="2800" dirty="0" smtClean="0">
                <a:latin typeface="Myriad Pro" pitchFamily="34" charset="0"/>
              </a:rPr>
              <a:t>la imagen a </a:t>
            </a:r>
            <a:r>
              <a:rPr lang="es-ES" sz="2800" dirty="0" smtClean="0">
                <a:latin typeface="Myriad Pro" pitchFamily="34" charset="0"/>
              </a:rPr>
              <a:t>través de un diseño de identidad visual que permita lograr una coherencia y valores únicos en la mente de los usuarios.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100" dirty="0" smtClean="0">
                <a:solidFill>
                  <a:srgbClr val="0070C0"/>
                </a:solidFill>
                <a:latin typeface="Myriad Pro Cond" pitchFamily="34" charset="0"/>
                <a:cs typeface="Times New Roman" pitchFamily="18" charset="0"/>
              </a:rPr>
              <a:t>Problemas al investigar</a:t>
            </a:r>
            <a:endParaRPr lang="en-US" sz="4100" dirty="0">
              <a:solidFill>
                <a:srgbClr val="0070C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8288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es-ES" sz="2800" dirty="0" smtClean="0">
                <a:latin typeface="Myriad Pro" pitchFamily="34" charset="0"/>
              </a:rPr>
              <a:t>Recepción de datos a través de encuestas (inseguridad).</a:t>
            </a:r>
          </a:p>
          <a:p>
            <a:pPr lvl="0" algn="just">
              <a:spcBef>
                <a:spcPct val="0"/>
              </a:spcBef>
            </a:pPr>
            <a:endParaRPr lang="es-ES" sz="2800" dirty="0" smtClean="0">
              <a:latin typeface="Myriad Pro" pitchFamily="34" charset="0"/>
            </a:endParaRPr>
          </a:p>
          <a:p>
            <a:pPr lvl="0" algn="just">
              <a:spcBef>
                <a:spcPct val="0"/>
              </a:spcBef>
            </a:pPr>
            <a:r>
              <a:rPr lang="es-ES" sz="2800" dirty="0" smtClean="0"/>
              <a:t>La recepción de sugerencias y denuncias a través de una línea telefónica (bromas).</a:t>
            </a:r>
          </a:p>
          <a:p>
            <a:pPr lvl="0" algn="just">
              <a:spcBef>
                <a:spcPct val="0"/>
              </a:spcBef>
            </a:pPr>
            <a:endParaRPr lang="es-ES" sz="2800" dirty="0" smtClean="0"/>
          </a:p>
          <a:p>
            <a:pPr lvl="0" algn="just">
              <a:spcBef>
                <a:spcPct val="0"/>
              </a:spcBef>
            </a:pPr>
            <a:r>
              <a:rPr lang="es-ES" sz="2800" dirty="0" smtClean="0"/>
              <a:t>Datos poco veraces al obtenerlos por medio de la red social Facebook (libertad de información de perfil).</a:t>
            </a:r>
          </a:p>
          <a:p>
            <a:pPr lvl="0" algn="just">
              <a:spcBef>
                <a:spcPct val="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5" name="4 Imagen" descr="Captura de pantalla 2010-04-07 a las 11"/>
          <p:cNvPicPr/>
          <p:nvPr/>
        </p:nvPicPr>
        <p:blipFill>
          <a:blip r:embed="rId3" cstate="print"/>
          <a:srcRect l="2617" b="2626"/>
          <a:stretch>
            <a:fillRect/>
          </a:stretch>
        </p:blipFill>
        <p:spPr bwMode="auto">
          <a:xfrm>
            <a:off x="8001000" y="5872328"/>
            <a:ext cx="901856" cy="83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1430</Words>
  <Application>Microsoft Office PowerPoint</Application>
  <PresentationFormat>Presentación en pantalla (4:3)</PresentationFormat>
  <Paragraphs>359</Paragraphs>
  <Slides>62</Slides>
  <Notes>62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3" baseType="lpstr">
      <vt:lpstr>Tema de Office</vt:lpstr>
      <vt:lpstr>ESCUELA SUPERIOR POLITÉCNICA DEL LITORAL</vt:lpstr>
      <vt:lpstr>Diseño de identidad visual corporativa para la cooperativa de transporte público en la ciudad de Milagro </vt:lpstr>
      <vt:lpstr>Diapositiva 3</vt:lpstr>
      <vt:lpstr>Introducción</vt:lpstr>
      <vt:lpstr>Problema</vt:lpstr>
      <vt:lpstr>Objetivos</vt:lpstr>
      <vt:lpstr>ESTUDIO  DE  MERCADO</vt:lpstr>
      <vt:lpstr>Perspectivas</vt:lpstr>
      <vt:lpstr>Problemas al investigar</vt:lpstr>
      <vt:lpstr>Objetivos</vt:lpstr>
      <vt:lpstr>Definición de población</vt:lpstr>
      <vt:lpstr>Definición de muestra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Conclusiones de investigación</vt:lpstr>
      <vt:lpstr>PLAN  DE  DESARROLLO</vt:lpstr>
      <vt:lpstr>FODA</vt:lpstr>
      <vt:lpstr>FODA</vt:lpstr>
      <vt:lpstr>FODA</vt:lpstr>
      <vt:lpstr>FODA</vt:lpstr>
      <vt:lpstr>DESARROLLO  DE  LA  MARCA</vt:lpstr>
      <vt:lpstr>Naming</vt:lpstr>
      <vt:lpstr>Diapositiva 30</vt:lpstr>
      <vt:lpstr>Logotipo</vt:lpstr>
      <vt:lpstr>Diapositiva 32</vt:lpstr>
      <vt:lpstr>Colores  corporativos</vt:lpstr>
      <vt:lpstr>Tipografía de la papelería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SUPERIOR POLITÉCNICA DEL LITORAL</dc:title>
  <dc:creator>PAUL</dc:creator>
  <cp:lastModifiedBy>PAUL</cp:lastModifiedBy>
  <cp:revision>143</cp:revision>
  <dcterms:created xsi:type="dcterms:W3CDTF">2012-02-06T00:31:52Z</dcterms:created>
  <dcterms:modified xsi:type="dcterms:W3CDTF">2012-02-09T06:05:57Z</dcterms:modified>
</cp:coreProperties>
</file>