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7" r:id="rId3"/>
    <p:sldId id="262" r:id="rId4"/>
    <p:sldId id="285" r:id="rId5"/>
    <p:sldId id="290" r:id="rId6"/>
    <p:sldId id="288" r:id="rId7"/>
    <p:sldId id="287" r:id="rId8"/>
    <p:sldId id="264" r:id="rId9"/>
    <p:sldId id="266" r:id="rId10"/>
    <p:sldId id="293" r:id="rId11"/>
    <p:sldId id="292" r:id="rId12"/>
    <p:sldId id="291" r:id="rId13"/>
    <p:sldId id="294" r:id="rId14"/>
    <p:sldId id="295" r:id="rId15"/>
    <p:sldId id="296" r:id="rId16"/>
    <p:sldId id="297" r:id="rId17"/>
    <p:sldId id="298" r:id="rId18"/>
    <p:sldId id="299" r:id="rId19"/>
    <p:sldId id="325" r:id="rId20"/>
    <p:sldId id="301" r:id="rId21"/>
    <p:sldId id="303" r:id="rId22"/>
    <p:sldId id="305" r:id="rId23"/>
    <p:sldId id="304" r:id="rId24"/>
    <p:sldId id="302" r:id="rId25"/>
    <p:sldId id="323" r:id="rId26"/>
    <p:sldId id="306" r:id="rId27"/>
    <p:sldId id="324" r:id="rId28"/>
    <p:sldId id="307" r:id="rId29"/>
    <p:sldId id="308" r:id="rId30"/>
    <p:sldId id="309" r:id="rId31"/>
    <p:sldId id="310" r:id="rId32"/>
    <p:sldId id="312" r:id="rId33"/>
    <p:sldId id="320" r:id="rId34"/>
    <p:sldId id="314" r:id="rId35"/>
    <p:sldId id="315" r:id="rId36"/>
    <p:sldId id="316" r:id="rId37"/>
    <p:sldId id="317" r:id="rId38"/>
    <p:sldId id="318" r:id="rId39"/>
    <p:sldId id="319" r:id="rId40"/>
    <p:sldId id="326" r:id="rId41"/>
    <p:sldId id="321" r:id="rId42"/>
    <p:sldId id="322" r:id="rId43"/>
    <p:sldId id="328" r:id="rId4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120E"/>
    <a:srgbClr val="53BF17"/>
    <a:srgbClr val="F78A1D"/>
    <a:srgbClr val="FF0D0D"/>
    <a:srgbClr val="FF221D"/>
    <a:srgbClr val="BC42E2"/>
    <a:srgbClr val="F7ED21"/>
    <a:srgbClr val="F7F73B"/>
    <a:srgbClr val="5F5F5F"/>
    <a:srgbClr val="1333BD"/>
  </p:clrMru>
</p:presentationPr>
</file>

<file path=ppt/tableStyles.xml><?xml version="1.0" encoding="utf-8"?>
<a:tblStyleLst xmlns:a="http://schemas.openxmlformats.org/drawingml/2006/main" def="{5C22544A-7EE6-4342-B048-85BDC9FD1C3A}"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799" autoAdjust="0"/>
  </p:normalViewPr>
  <p:slideViewPr>
    <p:cSldViewPr>
      <p:cViewPr varScale="1">
        <p:scale>
          <a:sx n="69" d="100"/>
          <a:sy n="69" d="100"/>
        </p:scale>
        <p:origin x="-12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\Desktop\tabulacion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\Desktop\tabulacione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\Desktop\tabulacione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\Desktop\tabulaciones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\Desktop\tabulaciones.xlsx" TargetMode="External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\Desktop\tabulaciones.xlsx" TargetMode="External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\Desktop\tabulaciones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26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Hoja1!$A$44</c:f>
              <c:strCache>
                <c:ptCount val="1"/>
                <c:pt idx="0">
                  <c:v>Excelente</c:v>
                </c:pt>
              </c:strCache>
            </c:strRef>
          </c:tx>
          <c:dLbls>
            <c:txPr>
              <a:bodyPr/>
              <a:lstStyle/>
              <a:p>
                <a:pPr>
                  <a:defRPr lang="es-EC"/>
                </a:pPr>
                <a:endParaRPr lang="es-ES"/>
              </a:p>
            </c:txPr>
            <c:showVal val="1"/>
          </c:dLbls>
          <c:val>
            <c:numRef>
              <c:f>Hoja1!$A$45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1"/>
          <c:order val="1"/>
          <c:tx>
            <c:strRef>
              <c:f>Hoja1!$B$44</c:f>
              <c:strCache>
                <c:ptCount val="1"/>
                <c:pt idx="0">
                  <c:v>Buena</c:v>
                </c:pt>
              </c:strCache>
            </c:strRef>
          </c:tx>
          <c:dLbls>
            <c:txPr>
              <a:bodyPr/>
              <a:lstStyle/>
              <a:p>
                <a:pPr>
                  <a:defRPr lang="es-EC"/>
                </a:pPr>
                <a:endParaRPr lang="es-ES"/>
              </a:p>
            </c:txPr>
            <c:showVal val="1"/>
          </c:dLbls>
          <c:val>
            <c:numRef>
              <c:f>Hoja1!$B$45</c:f>
              <c:numCache>
                <c:formatCode>General</c:formatCode>
                <c:ptCount val="1"/>
                <c:pt idx="0">
                  <c:v>41</c:v>
                </c:pt>
              </c:numCache>
            </c:numRef>
          </c:val>
        </c:ser>
        <c:ser>
          <c:idx val="2"/>
          <c:order val="2"/>
          <c:tx>
            <c:strRef>
              <c:f>Hoja1!$C$44</c:f>
              <c:strCache>
                <c:ptCount val="1"/>
                <c:pt idx="0">
                  <c:v>Regular </c:v>
                </c:pt>
              </c:strCache>
            </c:strRef>
          </c:tx>
          <c:dLbls>
            <c:txPr>
              <a:bodyPr/>
              <a:lstStyle/>
              <a:p>
                <a:pPr>
                  <a:defRPr lang="es-EC"/>
                </a:pPr>
                <a:endParaRPr lang="es-ES"/>
              </a:p>
            </c:txPr>
            <c:showVal val="1"/>
          </c:dLbls>
          <c:val>
            <c:numRef>
              <c:f>Hoja1!$C$45</c:f>
              <c:numCache>
                <c:formatCode>General</c:formatCode>
                <c:ptCount val="1"/>
                <c:pt idx="0">
                  <c:v>44</c:v>
                </c:pt>
              </c:numCache>
            </c:numRef>
          </c:val>
        </c:ser>
        <c:ser>
          <c:idx val="3"/>
          <c:order val="3"/>
          <c:tx>
            <c:strRef>
              <c:f>Hoja1!$D$44</c:f>
              <c:strCache>
                <c:ptCount val="1"/>
                <c:pt idx="0">
                  <c:v>Mala</c:v>
                </c:pt>
              </c:strCache>
            </c:strRef>
          </c:tx>
          <c:dLbls>
            <c:txPr>
              <a:bodyPr/>
              <a:lstStyle/>
              <a:p>
                <a:pPr>
                  <a:defRPr lang="es-EC"/>
                </a:pPr>
                <a:endParaRPr lang="es-ES"/>
              </a:p>
            </c:txPr>
            <c:showVal val="1"/>
          </c:dLbls>
          <c:val>
            <c:numRef>
              <c:f>Hoja1!$D$45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</c:ser>
        <c:dLbls>
          <c:showVal val="1"/>
        </c:dLbls>
        <c:axId val="52937472"/>
        <c:axId val="52939008"/>
      </c:barChart>
      <c:catAx>
        <c:axId val="52937472"/>
        <c:scaling>
          <c:orientation val="minMax"/>
        </c:scaling>
        <c:delete val="1"/>
        <c:axPos val="b"/>
        <c:majorTickMark val="none"/>
        <c:tickLblPos val="none"/>
        <c:crossAx val="52939008"/>
        <c:crosses val="autoZero"/>
        <c:auto val="1"/>
        <c:lblAlgn val="ctr"/>
        <c:lblOffset val="100"/>
      </c:catAx>
      <c:valAx>
        <c:axId val="5293900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lang="es-EC"/>
            </a:pPr>
            <a:endParaRPr lang="es-ES"/>
          </a:p>
        </c:txPr>
        <c:crossAx val="5293747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lang="es-EC"/>
          </a:pPr>
          <a:endParaRPr lang="es-ES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26"/>
  <c:chart>
    <c:plotArea>
      <c:layout/>
      <c:barChart>
        <c:barDir val="col"/>
        <c:grouping val="clustered"/>
        <c:ser>
          <c:idx val="0"/>
          <c:order val="0"/>
          <c:tx>
            <c:strRef>
              <c:f>Hoja1!$A$64</c:f>
              <c:strCache>
                <c:ptCount val="1"/>
                <c:pt idx="0">
                  <c:v>Si</c:v>
                </c:pt>
              </c:strCache>
            </c:strRef>
          </c:tx>
          <c:dLbls>
            <c:txPr>
              <a:bodyPr/>
              <a:lstStyle/>
              <a:p>
                <a:pPr>
                  <a:defRPr lang="es-EC"/>
                </a:pPr>
                <a:endParaRPr lang="es-ES"/>
              </a:p>
            </c:txPr>
            <c:dLblPos val="outEnd"/>
            <c:showVal val="1"/>
          </c:dLbls>
          <c:val>
            <c:numRef>
              <c:f>Hoja1!$A$65</c:f>
              <c:numCache>
                <c:formatCode>General</c:formatCode>
                <c:ptCount val="1"/>
                <c:pt idx="0">
                  <c:v>79</c:v>
                </c:pt>
              </c:numCache>
            </c:numRef>
          </c:val>
        </c:ser>
        <c:ser>
          <c:idx val="1"/>
          <c:order val="1"/>
          <c:tx>
            <c:strRef>
              <c:f>Hoja1!$B$64</c:f>
              <c:strCache>
                <c:ptCount val="1"/>
                <c:pt idx="0">
                  <c:v>No</c:v>
                </c:pt>
              </c:strCache>
            </c:strRef>
          </c:tx>
          <c:dLbls>
            <c:txPr>
              <a:bodyPr/>
              <a:lstStyle/>
              <a:p>
                <a:pPr>
                  <a:defRPr lang="es-EC"/>
                </a:pPr>
                <a:endParaRPr lang="es-ES"/>
              </a:p>
            </c:txPr>
            <c:dLblPos val="outEnd"/>
            <c:showVal val="1"/>
          </c:dLbls>
          <c:val>
            <c:numRef>
              <c:f>Hoja1!$B$65</c:f>
              <c:numCache>
                <c:formatCode>General</c:formatCode>
                <c:ptCount val="1"/>
                <c:pt idx="0">
                  <c:v>21</c:v>
                </c:pt>
              </c:numCache>
            </c:numRef>
          </c:val>
        </c:ser>
        <c:axId val="53350784"/>
        <c:axId val="53352320"/>
      </c:barChart>
      <c:catAx>
        <c:axId val="53350784"/>
        <c:scaling>
          <c:orientation val="minMax"/>
        </c:scaling>
        <c:delete val="1"/>
        <c:axPos val="b"/>
        <c:tickLblPos val="none"/>
        <c:crossAx val="53352320"/>
        <c:crosses val="autoZero"/>
        <c:auto val="1"/>
        <c:lblAlgn val="ctr"/>
        <c:lblOffset val="100"/>
      </c:catAx>
      <c:valAx>
        <c:axId val="5335232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es-EC"/>
            </a:pPr>
            <a:endParaRPr lang="es-ES"/>
          </a:p>
        </c:txPr>
        <c:crossAx val="5335078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lang="es-EC"/>
          </a:pPr>
          <a:endParaRPr lang="es-ES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26"/>
  <c:chart>
    <c:plotArea>
      <c:layout/>
      <c:barChart>
        <c:barDir val="col"/>
        <c:grouping val="clustered"/>
        <c:ser>
          <c:idx val="0"/>
          <c:order val="0"/>
          <c:tx>
            <c:strRef>
              <c:f>Hoja1!$A$84</c:f>
              <c:strCache>
                <c:ptCount val="1"/>
                <c:pt idx="0">
                  <c:v>La marca turística de Ecuador</c:v>
                </c:pt>
              </c:strCache>
            </c:strRef>
          </c:tx>
          <c:dLbls>
            <c:txPr>
              <a:bodyPr/>
              <a:lstStyle/>
              <a:p>
                <a:pPr>
                  <a:defRPr lang="es-EC"/>
                </a:pPr>
                <a:endParaRPr lang="es-ES"/>
              </a:p>
            </c:txPr>
            <c:showVal val="1"/>
          </c:dLbls>
          <c:val>
            <c:numRef>
              <c:f>Hoja1!$A$85</c:f>
              <c:numCache>
                <c:formatCode>General</c:formatCode>
                <c:ptCount val="1"/>
                <c:pt idx="0">
                  <c:v>46</c:v>
                </c:pt>
              </c:numCache>
            </c:numRef>
          </c:val>
        </c:ser>
        <c:ser>
          <c:idx val="1"/>
          <c:order val="1"/>
          <c:tx>
            <c:strRef>
              <c:f>Hoja1!$B$84</c:f>
              <c:strCache>
                <c:ptCount val="1"/>
                <c:pt idx="0">
                  <c:v>La imagen de una campaña política</c:v>
                </c:pt>
              </c:strCache>
            </c:strRef>
          </c:tx>
          <c:dLbls>
            <c:txPr>
              <a:bodyPr/>
              <a:lstStyle/>
              <a:p>
                <a:pPr>
                  <a:defRPr lang="es-EC"/>
                </a:pPr>
                <a:endParaRPr lang="es-ES"/>
              </a:p>
            </c:txPr>
            <c:showVal val="1"/>
          </c:dLbls>
          <c:val>
            <c:numRef>
              <c:f>Hoja1!$B$85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</c:ser>
        <c:ser>
          <c:idx val="2"/>
          <c:order val="2"/>
          <c:tx>
            <c:strRef>
              <c:f>Hoja1!$C$84</c:f>
              <c:strCache>
                <c:ptCount val="1"/>
                <c:pt idx="0">
                  <c:v>La marca  país actual Ecuador</c:v>
                </c:pt>
              </c:strCache>
            </c:strRef>
          </c:tx>
          <c:dLbls>
            <c:txPr>
              <a:bodyPr/>
              <a:lstStyle/>
              <a:p>
                <a:pPr>
                  <a:defRPr lang="es-EC"/>
                </a:pPr>
                <a:endParaRPr lang="es-ES"/>
              </a:p>
            </c:txPr>
            <c:showVal val="1"/>
          </c:dLbls>
          <c:val>
            <c:numRef>
              <c:f>Hoja1!$C$85</c:f>
              <c:numCache>
                <c:formatCode>General</c:formatCode>
                <c:ptCount val="1"/>
                <c:pt idx="0">
                  <c:v>34</c:v>
                </c:pt>
              </c:numCache>
            </c:numRef>
          </c:val>
        </c:ser>
        <c:dLbls>
          <c:showVal val="1"/>
        </c:dLbls>
        <c:axId val="54084736"/>
        <c:axId val="54086272"/>
      </c:barChart>
      <c:catAx>
        <c:axId val="54084736"/>
        <c:scaling>
          <c:orientation val="minMax"/>
        </c:scaling>
        <c:delete val="1"/>
        <c:axPos val="b"/>
        <c:tickLblPos val="none"/>
        <c:crossAx val="54086272"/>
        <c:crosses val="autoZero"/>
        <c:auto val="1"/>
        <c:lblAlgn val="ctr"/>
        <c:lblOffset val="100"/>
      </c:catAx>
      <c:valAx>
        <c:axId val="5408627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es-EC"/>
            </a:pPr>
            <a:endParaRPr lang="es-ES"/>
          </a:p>
        </c:txPr>
        <c:crossAx val="540847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452802912159285"/>
          <c:y val="0.31440724932371883"/>
          <c:w val="0.28240757885612167"/>
          <c:h val="0.37118550135256351"/>
        </c:manualLayout>
      </c:layout>
      <c:txPr>
        <a:bodyPr/>
        <a:lstStyle/>
        <a:p>
          <a:pPr>
            <a:defRPr lang="es-EC"/>
          </a:pPr>
          <a:endParaRPr lang="es-ES"/>
        </a:p>
      </c:txPr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26"/>
  <c:chart>
    <c:plotArea>
      <c:layout/>
      <c:barChart>
        <c:barDir val="col"/>
        <c:grouping val="clustered"/>
        <c:ser>
          <c:idx val="0"/>
          <c:order val="0"/>
          <c:tx>
            <c:strRef>
              <c:f>Hoja1!$A$64</c:f>
              <c:strCache>
                <c:ptCount val="1"/>
                <c:pt idx="0">
                  <c:v>Si</c:v>
                </c:pt>
              </c:strCache>
            </c:strRef>
          </c:tx>
          <c:dLbls>
            <c:txPr>
              <a:bodyPr/>
              <a:lstStyle/>
              <a:p>
                <a:pPr>
                  <a:defRPr lang="es-EC"/>
                </a:pPr>
                <a:endParaRPr lang="es-ES"/>
              </a:p>
            </c:txPr>
            <c:dLblPos val="outEnd"/>
            <c:showVal val="1"/>
          </c:dLbls>
          <c:val>
            <c:numRef>
              <c:f>Hoja1!$A$65</c:f>
              <c:numCache>
                <c:formatCode>General</c:formatCode>
                <c:ptCount val="1"/>
                <c:pt idx="0">
                  <c:v>79</c:v>
                </c:pt>
              </c:numCache>
            </c:numRef>
          </c:val>
        </c:ser>
        <c:ser>
          <c:idx val="1"/>
          <c:order val="1"/>
          <c:tx>
            <c:strRef>
              <c:f>Hoja1!$B$64</c:f>
              <c:strCache>
                <c:ptCount val="1"/>
                <c:pt idx="0">
                  <c:v>No</c:v>
                </c:pt>
              </c:strCache>
            </c:strRef>
          </c:tx>
          <c:dLbls>
            <c:txPr>
              <a:bodyPr/>
              <a:lstStyle/>
              <a:p>
                <a:pPr>
                  <a:defRPr lang="es-EC"/>
                </a:pPr>
                <a:endParaRPr lang="es-ES"/>
              </a:p>
            </c:txPr>
            <c:dLblPos val="outEnd"/>
            <c:showVal val="1"/>
          </c:dLbls>
          <c:val>
            <c:numRef>
              <c:f>Hoja1!$B$65</c:f>
              <c:numCache>
                <c:formatCode>General</c:formatCode>
                <c:ptCount val="1"/>
                <c:pt idx="0">
                  <c:v>21</c:v>
                </c:pt>
              </c:numCache>
            </c:numRef>
          </c:val>
        </c:ser>
        <c:axId val="54162176"/>
        <c:axId val="54163712"/>
      </c:barChart>
      <c:catAx>
        <c:axId val="54162176"/>
        <c:scaling>
          <c:orientation val="minMax"/>
        </c:scaling>
        <c:delete val="1"/>
        <c:axPos val="b"/>
        <c:tickLblPos val="none"/>
        <c:crossAx val="54163712"/>
        <c:crosses val="autoZero"/>
        <c:auto val="1"/>
        <c:lblAlgn val="ctr"/>
        <c:lblOffset val="100"/>
      </c:catAx>
      <c:valAx>
        <c:axId val="5416371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es-EC"/>
            </a:pPr>
            <a:endParaRPr lang="es-ES"/>
          </a:p>
        </c:txPr>
        <c:crossAx val="541621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169457862069625"/>
          <c:y val="0.31068472550669002"/>
          <c:w val="8.8305421379304264E-2"/>
          <c:h val="0.2652502896503563"/>
        </c:manualLayout>
      </c:layout>
      <c:txPr>
        <a:bodyPr/>
        <a:lstStyle/>
        <a:p>
          <a:pPr>
            <a:defRPr lang="es-EC"/>
          </a:pPr>
          <a:endParaRPr lang="es-ES"/>
        </a:p>
      </c:txPr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26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tx>
            <c:strRef>
              <c:f>Hoja1!$A$123</c:f>
              <c:strCache>
                <c:ptCount val="1"/>
                <c:pt idx="0">
                  <c:v>Pluriculturalidad</c:v>
                </c:pt>
              </c:strCache>
            </c:strRef>
          </c:tx>
          <c:dLbls>
            <c:txPr>
              <a:bodyPr/>
              <a:lstStyle/>
              <a:p>
                <a:pPr>
                  <a:defRPr lang="es-EC"/>
                </a:pPr>
                <a:endParaRPr lang="es-ES"/>
              </a:p>
            </c:txPr>
            <c:showVal val="1"/>
          </c:dLbls>
          <c:val>
            <c:numRef>
              <c:f>Hoja1!$A$124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</c:ser>
        <c:ser>
          <c:idx val="1"/>
          <c:order val="1"/>
          <c:tx>
            <c:strRef>
              <c:f>Hoja1!$B$123</c:f>
              <c:strCache>
                <c:ptCount val="1"/>
                <c:pt idx="0">
                  <c:v>megadiversidad</c:v>
                </c:pt>
              </c:strCache>
            </c:strRef>
          </c:tx>
          <c:dLbls>
            <c:txPr>
              <a:bodyPr/>
              <a:lstStyle/>
              <a:p>
                <a:pPr>
                  <a:defRPr lang="es-EC"/>
                </a:pPr>
                <a:endParaRPr lang="es-ES"/>
              </a:p>
            </c:txPr>
            <c:showVal val="1"/>
          </c:dLbls>
          <c:val>
            <c:numRef>
              <c:f>Hoja1!$B$124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</c:ser>
        <c:ser>
          <c:idx val="2"/>
          <c:order val="2"/>
          <c:tx>
            <c:strRef>
              <c:f>Hoja1!$C$123</c:f>
              <c:strCache>
                <c:ptCount val="1"/>
                <c:pt idx="0">
                  <c:v>alegria</c:v>
                </c:pt>
              </c:strCache>
            </c:strRef>
          </c:tx>
          <c:dLbls>
            <c:txPr>
              <a:bodyPr/>
              <a:lstStyle/>
              <a:p>
                <a:pPr>
                  <a:defRPr lang="es-EC"/>
                </a:pPr>
                <a:endParaRPr lang="es-ES"/>
              </a:p>
            </c:txPr>
            <c:showVal val="1"/>
          </c:dLbls>
          <c:val>
            <c:numRef>
              <c:f>Hoja1!$C$124</c:f>
              <c:numCache>
                <c:formatCode>General</c:formatCode>
                <c:ptCount val="1"/>
                <c:pt idx="0">
                  <c:v>16</c:v>
                </c:pt>
              </c:numCache>
            </c:numRef>
          </c:val>
        </c:ser>
        <c:ser>
          <c:idx val="3"/>
          <c:order val="3"/>
          <c:tx>
            <c:strRef>
              <c:f>Hoja1!$D$123</c:f>
              <c:strCache>
                <c:ptCount val="1"/>
                <c:pt idx="0">
                  <c:v>Amor a la vida</c:v>
                </c:pt>
              </c:strCache>
            </c:strRef>
          </c:tx>
          <c:dLbls>
            <c:txPr>
              <a:bodyPr/>
              <a:lstStyle/>
              <a:p>
                <a:pPr>
                  <a:defRPr lang="es-EC"/>
                </a:pPr>
                <a:endParaRPr lang="es-ES"/>
              </a:p>
            </c:txPr>
            <c:showVal val="1"/>
          </c:dLbls>
          <c:val>
            <c:numRef>
              <c:f>Hoja1!$D$124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</c:ser>
        <c:ser>
          <c:idx val="4"/>
          <c:order val="4"/>
          <c:tx>
            <c:strRef>
              <c:f>Hoja1!$E$123</c:f>
              <c:strCache>
                <c:ptCount val="1"/>
                <c:pt idx="0">
                  <c:v>Patrimonio y cultura</c:v>
                </c:pt>
              </c:strCache>
            </c:strRef>
          </c:tx>
          <c:dLbls>
            <c:txPr>
              <a:bodyPr/>
              <a:lstStyle/>
              <a:p>
                <a:pPr>
                  <a:defRPr lang="es-EC"/>
                </a:pPr>
                <a:endParaRPr lang="es-ES"/>
              </a:p>
            </c:txPr>
            <c:showVal val="1"/>
          </c:dLbls>
          <c:val>
            <c:numRef>
              <c:f>Hoja1!$E$124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</c:ser>
        <c:ser>
          <c:idx val="5"/>
          <c:order val="5"/>
          <c:tx>
            <c:strRef>
              <c:f>Hoja1!$F$123</c:f>
              <c:strCache>
                <c:ptCount val="1"/>
                <c:pt idx="0">
                  <c:v>Aptutud para los negocios</c:v>
                </c:pt>
              </c:strCache>
            </c:strRef>
          </c:tx>
          <c:dLbls>
            <c:txPr>
              <a:bodyPr/>
              <a:lstStyle/>
              <a:p>
                <a:pPr>
                  <a:defRPr lang="es-EC"/>
                </a:pPr>
                <a:endParaRPr lang="es-ES"/>
              </a:p>
            </c:txPr>
            <c:showVal val="1"/>
          </c:dLbls>
          <c:val>
            <c:numRef>
              <c:f>Hoja1!$F$124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ser>
          <c:idx val="6"/>
          <c:order val="6"/>
          <c:tx>
            <c:strRef>
              <c:f>Hoja1!$G$123</c:f>
              <c:strCache>
                <c:ptCount val="1"/>
                <c:pt idx="0">
                  <c:v>Calidad de vida</c:v>
                </c:pt>
              </c:strCache>
            </c:strRef>
          </c:tx>
          <c:dLbls>
            <c:txPr>
              <a:bodyPr/>
              <a:lstStyle/>
              <a:p>
                <a:pPr>
                  <a:defRPr lang="es-EC"/>
                </a:pPr>
                <a:endParaRPr lang="es-ES"/>
              </a:p>
            </c:txPr>
            <c:showVal val="1"/>
          </c:dLbls>
          <c:val>
            <c:numRef>
              <c:f>Hoja1!$G$124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7"/>
          <c:order val="7"/>
          <c:tx>
            <c:strRef>
              <c:f>Hoja1!$H$123</c:f>
              <c:strCache>
                <c:ptCount val="1"/>
                <c:pt idx="0">
                  <c:v>Ninguna de las anteriores</c:v>
                </c:pt>
              </c:strCache>
            </c:strRef>
          </c:tx>
          <c:dLbls>
            <c:txPr>
              <a:bodyPr/>
              <a:lstStyle/>
              <a:p>
                <a:pPr>
                  <a:defRPr lang="es-EC"/>
                </a:pPr>
                <a:endParaRPr lang="es-ES"/>
              </a:p>
            </c:txPr>
            <c:showVal val="1"/>
          </c:dLbls>
          <c:val>
            <c:numRef>
              <c:f>Hoja1!$H$124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dLbls>
          <c:showVal val="1"/>
        </c:dLbls>
        <c:axId val="54336896"/>
        <c:axId val="54346880"/>
      </c:barChart>
      <c:catAx>
        <c:axId val="54336896"/>
        <c:scaling>
          <c:orientation val="minMax"/>
        </c:scaling>
        <c:delete val="1"/>
        <c:axPos val="b"/>
        <c:tickLblPos val="none"/>
        <c:crossAx val="54346880"/>
        <c:crosses val="autoZero"/>
        <c:auto val="1"/>
        <c:lblAlgn val="ctr"/>
        <c:lblOffset val="100"/>
      </c:catAx>
      <c:valAx>
        <c:axId val="5434688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es-EC"/>
            </a:pPr>
            <a:endParaRPr lang="es-ES"/>
          </a:p>
        </c:txPr>
        <c:crossAx val="5433689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lang="es-EC"/>
          </a:pPr>
          <a:endParaRPr lang="es-ES"/>
        </a:p>
      </c:txPr>
    </c:legend>
    <c:plotVisOnly val="1"/>
  </c:chart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26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tx>
            <c:strRef>
              <c:f>Hoja1!$A$143</c:f>
              <c:strCache>
                <c:ptCount val="1"/>
                <c:pt idx="0">
                  <c:v>Si</c:v>
                </c:pt>
              </c:strCache>
            </c:strRef>
          </c:tx>
          <c:dLbls>
            <c:txPr>
              <a:bodyPr/>
              <a:lstStyle/>
              <a:p>
                <a:pPr>
                  <a:defRPr lang="es-EC"/>
                </a:pPr>
                <a:endParaRPr lang="es-ES"/>
              </a:p>
            </c:txPr>
            <c:showVal val="1"/>
          </c:dLbls>
          <c:val>
            <c:numRef>
              <c:f>Hoja1!$A$144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</c:ser>
        <c:ser>
          <c:idx val="1"/>
          <c:order val="1"/>
          <c:tx>
            <c:strRef>
              <c:f>Hoja1!$B$143</c:f>
              <c:strCache>
                <c:ptCount val="1"/>
                <c:pt idx="0">
                  <c:v>No me interesa</c:v>
                </c:pt>
              </c:strCache>
            </c:strRef>
          </c:tx>
          <c:dLbls>
            <c:txPr>
              <a:bodyPr/>
              <a:lstStyle/>
              <a:p>
                <a:pPr>
                  <a:defRPr lang="es-EC"/>
                </a:pPr>
                <a:endParaRPr lang="es-ES"/>
              </a:p>
            </c:txPr>
            <c:showVal val="1"/>
          </c:dLbls>
          <c:val>
            <c:numRef>
              <c:f>Hoja1!$B$144</c:f>
              <c:numCache>
                <c:formatCode>General</c:formatCode>
                <c:ptCount val="1"/>
                <c:pt idx="0">
                  <c:v>22</c:v>
                </c:pt>
              </c:numCache>
            </c:numRef>
          </c:val>
        </c:ser>
        <c:ser>
          <c:idx val="2"/>
          <c:order val="2"/>
          <c:tx>
            <c:strRef>
              <c:f>Hoja1!$C$143</c:f>
              <c:strCache>
                <c:ptCount val="1"/>
                <c:pt idx="0">
                  <c:v>No</c:v>
                </c:pt>
              </c:strCache>
            </c:strRef>
          </c:tx>
          <c:dLbls>
            <c:txPr>
              <a:bodyPr/>
              <a:lstStyle/>
              <a:p>
                <a:pPr>
                  <a:defRPr lang="es-EC"/>
                </a:pPr>
                <a:endParaRPr lang="es-ES"/>
              </a:p>
            </c:txPr>
            <c:showVal val="1"/>
          </c:dLbls>
          <c:val>
            <c:numRef>
              <c:f>Hoja1!$C$144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</c:ser>
        <c:dLbls>
          <c:showVal val="1"/>
        </c:dLbls>
        <c:axId val="54457856"/>
        <c:axId val="54459392"/>
      </c:barChart>
      <c:catAx>
        <c:axId val="54457856"/>
        <c:scaling>
          <c:orientation val="minMax"/>
        </c:scaling>
        <c:delete val="1"/>
        <c:axPos val="b"/>
        <c:tickLblPos val="none"/>
        <c:crossAx val="54459392"/>
        <c:crosses val="autoZero"/>
        <c:auto val="1"/>
        <c:lblAlgn val="ctr"/>
        <c:lblOffset val="100"/>
      </c:catAx>
      <c:valAx>
        <c:axId val="5445939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es-EC"/>
            </a:pPr>
            <a:endParaRPr lang="es-ES"/>
          </a:p>
        </c:txPr>
        <c:crossAx val="5445785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lang="es-EC"/>
          </a:pPr>
          <a:endParaRPr lang="es-ES"/>
        </a:p>
      </c:txPr>
    </c:legend>
    <c:plotVisOnly val="1"/>
  </c:chart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26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tx>
            <c:strRef>
              <c:f>Hoja1!$A$163</c:f>
              <c:strCache>
                <c:ptCount val="1"/>
                <c:pt idx="0">
                  <c:v>Si </c:v>
                </c:pt>
              </c:strCache>
            </c:strRef>
          </c:tx>
          <c:dLbls>
            <c:txPr>
              <a:bodyPr/>
              <a:lstStyle/>
              <a:p>
                <a:pPr>
                  <a:defRPr lang="es-EC"/>
                </a:pPr>
                <a:endParaRPr lang="es-ES"/>
              </a:p>
            </c:txPr>
            <c:showVal val="1"/>
          </c:dLbls>
          <c:val>
            <c:numRef>
              <c:f>Hoja1!$A$164</c:f>
              <c:numCache>
                <c:formatCode>General</c:formatCode>
                <c:ptCount val="1"/>
                <c:pt idx="0">
                  <c:v>21</c:v>
                </c:pt>
              </c:numCache>
            </c:numRef>
          </c:val>
        </c:ser>
        <c:ser>
          <c:idx val="1"/>
          <c:order val="1"/>
          <c:tx>
            <c:strRef>
              <c:f>Hoja1!$B$163</c:f>
              <c:strCache>
                <c:ptCount val="1"/>
                <c:pt idx="0">
                  <c:v>No</c:v>
                </c:pt>
              </c:strCache>
            </c:strRef>
          </c:tx>
          <c:dLbls>
            <c:txPr>
              <a:bodyPr/>
              <a:lstStyle/>
              <a:p>
                <a:pPr>
                  <a:defRPr lang="es-EC"/>
                </a:pPr>
                <a:endParaRPr lang="es-ES"/>
              </a:p>
            </c:txPr>
            <c:showVal val="1"/>
          </c:dLbls>
          <c:val>
            <c:numRef>
              <c:f>Hoja1!$B$164</c:f>
              <c:numCache>
                <c:formatCode>General</c:formatCode>
                <c:ptCount val="1"/>
                <c:pt idx="0">
                  <c:v>56</c:v>
                </c:pt>
              </c:numCache>
            </c:numRef>
          </c:val>
        </c:ser>
        <c:ser>
          <c:idx val="2"/>
          <c:order val="2"/>
          <c:tx>
            <c:strRef>
              <c:f>Hoja1!$C$163</c:f>
              <c:strCache>
                <c:ptCount val="1"/>
                <c:pt idx="0">
                  <c:v>Indiferente</c:v>
                </c:pt>
              </c:strCache>
            </c:strRef>
          </c:tx>
          <c:dLbls>
            <c:txPr>
              <a:bodyPr/>
              <a:lstStyle/>
              <a:p>
                <a:pPr>
                  <a:defRPr lang="es-EC"/>
                </a:pPr>
                <a:endParaRPr lang="es-ES"/>
              </a:p>
            </c:txPr>
            <c:showVal val="1"/>
          </c:dLbls>
          <c:val>
            <c:numRef>
              <c:f>Hoja1!$C$164</c:f>
              <c:numCache>
                <c:formatCode>General</c:formatCode>
                <c:ptCount val="1"/>
                <c:pt idx="0">
                  <c:v>23</c:v>
                </c:pt>
              </c:numCache>
            </c:numRef>
          </c:val>
        </c:ser>
        <c:dLbls>
          <c:showVal val="1"/>
        </c:dLbls>
        <c:axId val="54544640"/>
        <c:axId val="54558720"/>
      </c:barChart>
      <c:catAx>
        <c:axId val="54544640"/>
        <c:scaling>
          <c:orientation val="minMax"/>
        </c:scaling>
        <c:delete val="1"/>
        <c:axPos val="b"/>
        <c:tickLblPos val="none"/>
        <c:crossAx val="54558720"/>
        <c:crosses val="autoZero"/>
        <c:auto val="1"/>
        <c:lblAlgn val="ctr"/>
        <c:lblOffset val="100"/>
      </c:catAx>
      <c:valAx>
        <c:axId val="5455872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es-EC"/>
            </a:pPr>
            <a:endParaRPr lang="es-ES"/>
          </a:p>
        </c:txPr>
        <c:crossAx val="54544640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lang="es-EC"/>
          </a:pPr>
          <a:endParaRPr lang="es-ES"/>
        </a:p>
      </c:txPr>
    </c:legend>
    <c:plotVisOnly val="1"/>
  </c:chart>
  <c:externalData r:id="rId2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D09E-D0AF-4277-9DBA-D5A77BCA2B61}" type="datetimeFigureOut">
              <a:rPr lang="es-ES" smtClean="0"/>
              <a:pPr/>
              <a:t>22/02/2012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81964-2044-48D8-864B-293AC399601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D09E-D0AF-4277-9DBA-D5A77BCA2B61}" type="datetimeFigureOut">
              <a:rPr lang="es-ES" smtClean="0"/>
              <a:pPr/>
              <a:t>22/02/2012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81964-2044-48D8-864B-293AC399601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D09E-D0AF-4277-9DBA-D5A77BCA2B61}" type="datetimeFigureOut">
              <a:rPr lang="es-ES" smtClean="0"/>
              <a:pPr/>
              <a:t>22/02/2012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81964-2044-48D8-864B-293AC399601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D09E-D0AF-4277-9DBA-D5A77BCA2B61}" type="datetimeFigureOut">
              <a:rPr lang="es-ES" smtClean="0"/>
              <a:pPr/>
              <a:t>22/02/2012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81964-2044-48D8-864B-293AC399601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D09E-D0AF-4277-9DBA-D5A77BCA2B61}" type="datetimeFigureOut">
              <a:rPr lang="es-ES" smtClean="0"/>
              <a:pPr/>
              <a:t>22/02/2012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81964-2044-48D8-864B-293AC399601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D09E-D0AF-4277-9DBA-D5A77BCA2B61}" type="datetimeFigureOut">
              <a:rPr lang="es-ES" smtClean="0"/>
              <a:pPr/>
              <a:t>22/02/2012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81964-2044-48D8-864B-293AC399601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D09E-D0AF-4277-9DBA-D5A77BCA2B61}" type="datetimeFigureOut">
              <a:rPr lang="es-ES" smtClean="0"/>
              <a:pPr/>
              <a:t>22/02/2012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81964-2044-48D8-864B-293AC399601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D09E-D0AF-4277-9DBA-D5A77BCA2B61}" type="datetimeFigureOut">
              <a:rPr lang="es-ES" smtClean="0"/>
              <a:pPr/>
              <a:t>22/02/2012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81964-2044-48D8-864B-293AC399601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D09E-D0AF-4277-9DBA-D5A77BCA2B61}" type="datetimeFigureOut">
              <a:rPr lang="es-ES" smtClean="0"/>
              <a:pPr/>
              <a:t>22/02/2012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81964-2044-48D8-864B-293AC399601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D09E-D0AF-4277-9DBA-D5A77BCA2B61}" type="datetimeFigureOut">
              <a:rPr lang="es-ES" smtClean="0"/>
              <a:pPr/>
              <a:t>22/02/2012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81964-2044-48D8-864B-293AC399601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D09E-D0AF-4277-9DBA-D5A77BCA2B61}" type="datetimeFigureOut">
              <a:rPr lang="es-ES" smtClean="0"/>
              <a:pPr/>
              <a:t>22/02/2012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81964-2044-48D8-864B-293AC399601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5D09E-D0AF-4277-9DBA-D5A77BCA2B61}" type="datetimeFigureOut">
              <a:rPr lang="es-ES" smtClean="0"/>
              <a:pPr/>
              <a:t>22/02/2012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81964-2044-48D8-864B-293AC399601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slide" Target="slide3.xml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hyperlink" Target="marca%20pais.avi" TargetMode="External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chart" Target="../charts/char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chart" Target="../charts/char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chart" Target="../charts/char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chart" Target="../charts/char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hyperlink" Target="maqueta.avi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hyperlink" Target="prototipo.swf" TargetMode="External"/><Relationship Id="rId4" Type="http://schemas.openxmlformats.org/officeDocument/2006/relationships/slide" Target="slid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openxmlformats.org/officeDocument/2006/relationships/image" Target="../media/image5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slide" Target="slide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.png"/><Relationship Id="rId7" Type="http://schemas.openxmlformats.org/officeDocument/2006/relationships/image" Target="../media/image5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3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3" Type="http://schemas.openxmlformats.org/officeDocument/2006/relationships/image" Target="../media/image3.pn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slide" Target="slide3.xml"/><Relationship Id="rId9" Type="http://schemas.openxmlformats.org/officeDocument/2006/relationships/image" Target="../media/image63.jpeg"/><Relationship Id="rId1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hyperlink" Target="composicion%20final.avi" TargetMode="External"/><Relationship Id="rId4" Type="http://schemas.openxmlformats.org/officeDocument/2006/relationships/slide" Target="slide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slide" Target="slide3.xml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5"/>
          <a:stretch>
            <a:fillRect/>
          </a:stretch>
        </p:blipFill>
        <p:spPr bwMode="auto">
          <a:xfrm>
            <a:off x="0" y="1071546"/>
            <a:ext cx="9144000" cy="5143536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7072362" cy="428628"/>
          </a:xfrm>
        </p:spPr>
        <p:txBody>
          <a:bodyPr>
            <a:normAutofit/>
          </a:bodyPr>
          <a:lstStyle/>
          <a:p>
            <a:pPr algn="l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GENERALIDADES DE LA MARCA</a:t>
            </a:r>
            <a:endParaRPr lang="es-ES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11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12 Rectángulo">
            <a:hlinkClick r:id="rId4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0" name="19 Rectángulo"/>
          <p:cNvSpPr/>
          <p:nvPr/>
        </p:nvSpPr>
        <p:spPr>
          <a:xfrm>
            <a:off x="3714744" y="1714488"/>
            <a:ext cx="5143536" cy="350046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accent6"/>
            </a:solidFill>
          </a:ln>
          <a:effectLst>
            <a:outerShdw blurRad="50800" dist="1066800" dir="5400000" sx="107000" sy="107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20 Rectángulo"/>
          <p:cNvSpPr/>
          <p:nvPr/>
        </p:nvSpPr>
        <p:spPr>
          <a:xfrm flipV="1">
            <a:off x="3714744" y="5214950"/>
            <a:ext cx="5143536" cy="42862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>
            <a:outerShdw blurRad="228600" dir="3180000" sx="116000" sy="116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2" name="1 Título"/>
          <p:cNvSpPr txBox="1">
            <a:spLocks/>
          </p:cNvSpPr>
          <p:nvPr/>
        </p:nvSpPr>
        <p:spPr>
          <a:xfrm>
            <a:off x="357158" y="1643050"/>
            <a:ext cx="2714644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23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- Componentes de la Marca País</a:t>
            </a:r>
            <a:endParaRPr kumimoji="0" lang="es-ES" sz="230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4" name="23 Imagen" descr="grafico-espiritu-gente"/>
          <p:cNvPicPr/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812240" y="2042873"/>
            <a:ext cx="4974602" cy="295988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24 CuadroTexto"/>
          <p:cNvSpPr txBox="1"/>
          <p:nvPr/>
        </p:nvSpPr>
        <p:spPr>
          <a:xfrm>
            <a:off x="3779912" y="5214950"/>
            <a:ext cx="5078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 marca en el núcleo de un país</a:t>
            </a:r>
          </a:p>
          <a:p>
            <a:pPr algn="r"/>
            <a:r>
              <a:rPr lang="es-ES" sz="1000" dirty="0" smtClean="0">
                <a:solidFill>
                  <a:schemeClr val="bg1"/>
                </a:solidFill>
              </a:rPr>
              <a:t>FUENTE: SISTEMA DE GILMORE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500034" y="2714620"/>
            <a:ext cx="30003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“La marca de un país tiene que estar estampada en el corazón del mismo”. </a:t>
            </a:r>
          </a:p>
          <a:p>
            <a:r>
              <a:rPr lang="es-ES" sz="1600" i="1" dirty="0" smtClean="0">
                <a:solidFill>
                  <a:schemeClr val="bg1"/>
                </a:solidFill>
              </a:rPr>
              <a:t>		         </a:t>
            </a:r>
          </a:p>
          <a:p>
            <a:r>
              <a:rPr lang="es-ES" sz="1600" i="1" dirty="0" smtClean="0">
                <a:solidFill>
                  <a:schemeClr val="bg1"/>
                </a:solidFill>
              </a:rPr>
              <a:t> 		 Gilmore</a:t>
            </a:r>
            <a:endParaRPr lang="es-ES" i="1" dirty="0" smtClean="0">
              <a:solidFill>
                <a:schemeClr val="bg1"/>
              </a:solidFill>
            </a:endParaRPr>
          </a:p>
          <a:p>
            <a:endParaRPr lang="es-E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5"/>
          <a:stretch>
            <a:fillRect/>
          </a:stretch>
        </p:blipFill>
        <p:spPr bwMode="auto">
          <a:xfrm>
            <a:off x="0" y="1071546"/>
            <a:ext cx="9144000" cy="5143536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/>
        </p:nvSpPr>
        <p:spPr>
          <a:xfrm>
            <a:off x="3714744" y="1714488"/>
            <a:ext cx="5143536" cy="350046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78A1D"/>
            </a:solidFill>
          </a:ln>
          <a:effectLst>
            <a:outerShdw blurRad="50800" dist="1066800" dir="5400000" sx="107000" sy="107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7072362" cy="428628"/>
          </a:xfrm>
        </p:spPr>
        <p:txBody>
          <a:bodyPr>
            <a:normAutofit/>
          </a:bodyPr>
          <a:lstStyle/>
          <a:p>
            <a:pPr algn="l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GENERALIDADES DE LA MARCA</a:t>
            </a:r>
            <a:endParaRPr lang="es-ES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57158" y="1643050"/>
            <a:ext cx="3143272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FontTx/>
              <a:buChar char="-"/>
            </a:pPr>
            <a:r>
              <a:rPr lang="en-US" sz="2300" dirty="0" smtClean="0">
                <a:solidFill>
                  <a:srgbClr val="F78A1D"/>
                </a:solidFill>
                <a:latin typeface="Arial" pitchFamily="34" charset="0"/>
                <a:cs typeface="Arial" pitchFamily="34" charset="0"/>
              </a:rPr>
              <a:t> Dimensiones para </a:t>
            </a:r>
          </a:p>
          <a:p>
            <a:pPr lvl="0">
              <a:spcBef>
                <a:spcPct val="0"/>
              </a:spcBef>
            </a:pPr>
            <a:r>
              <a:rPr lang="en-US" sz="2300" dirty="0" smtClean="0">
                <a:solidFill>
                  <a:srgbClr val="F78A1D"/>
                </a:solidFill>
                <a:latin typeface="Arial" pitchFamily="34" charset="0"/>
                <a:cs typeface="Arial" pitchFamily="34" charset="0"/>
              </a:rPr>
              <a:t>medir </a:t>
            </a: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8A1D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una</a:t>
            </a:r>
            <a:r>
              <a:rPr kumimoji="0" lang="en-US" sz="2300" b="0" i="0" u="none" strike="noStrike" kern="1200" cap="none" spc="0" normalizeH="0" noProof="0" dirty="0" smtClean="0">
                <a:ln>
                  <a:noFill/>
                </a:ln>
                <a:solidFill>
                  <a:srgbClr val="F78A1D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marca país</a:t>
            </a:r>
            <a:endParaRPr kumimoji="0" lang="es-ES" sz="2300" b="0" i="0" u="none" strike="noStrike" kern="1200" cap="none" spc="0" normalizeH="0" baseline="0" noProof="0" dirty="0" smtClean="0">
              <a:ln>
                <a:noFill/>
              </a:ln>
              <a:solidFill>
                <a:srgbClr val="F78A1D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57158" y="2500306"/>
            <a:ext cx="33575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Corresponden a datos 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recopilados en 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aproximadamente 20 países relevantes de varios continentes.</a:t>
            </a:r>
          </a:p>
          <a:p>
            <a:endParaRPr lang="es-ES" dirty="0" smtClean="0">
              <a:solidFill>
                <a:schemeClr val="bg1"/>
              </a:solidFill>
            </a:endParaRPr>
          </a:p>
          <a:p>
            <a:r>
              <a:rPr lang="es-ES" dirty="0" smtClean="0">
                <a:solidFill>
                  <a:schemeClr val="bg1"/>
                </a:solidFill>
              </a:rPr>
              <a:t>En cada país se entrevistan  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a 1.000 personas 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mayores de 17 años.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0" name="9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11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12 Rectángulo">
            <a:hlinkClick r:id="rId4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16 Rectángulo"/>
          <p:cNvSpPr/>
          <p:nvPr/>
        </p:nvSpPr>
        <p:spPr>
          <a:xfrm flipV="1">
            <a:off x="3714744" y="5226920"/>
            <a:ext cx="5143536" cy="42862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>
            <a:outerShdw blurRad="228600" dir="3180000" sx="116000" sy="116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17 CuadroTexto"/>
          <p:cNvSpPr txBox="1"/>
          <p:nvPr/>
        </p:nvSpPr>
        <p:spPr>
          <a:xfrm>
            <a:off x="5072066" y="5226920"/>
            <a:ext cx="378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Pentágono –Dimensiones del Country Brand Index</a:t>
            </a:r>
          </a:p>
          <a:p>
            <a:pPr algn="r"/>
            <a:r>
              <a:rPr lang="es-ES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FUENTE: COUNTRY BRAND INDEX</a:t>
            </a:r>
          </a:p>
        </p:txBody>
      </p:sp>
      <p:pic>
        <p:nvPicPr>
          <p:cNvPr id="19" name="18 Imagen" descr="hexagonoFB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714744" y="1928802"/>
            <a:ext cx="5249744" cy="3083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7072362" cy="428628"/>
          </a:xfrm>
        </p:spPr>
        <p:txBody>
          <a:bodyPr>
            <a:normAutofit/>
          </a:bodyPr>
          <a:lstStyle/>
          <a:p>
            <a:pPr algn="l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GENERALIDADES DE LA MARCA</a:t>
            </a:r>
            <a:endParaRPr lang="es-ES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11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12 Rectángulo">
            <a:hlinkClick r:id="rId3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13 Rectángulo"/>
          <p:cNvSpPr/>
          <p:nvPr/>
        </p:nvSpPr>
        <p:spPr>
          <a:xfrm>
            <a:off x="0" y="1785926"/>
            <a:ext cx="9144000" cy="400052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 flipV="1">
            <a:off x="0" y="5786454"/>
            <a:ext cx="9144000" cy="42862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15 CuadroTexto"/>
          <p:cNvSpPr txBox="1"/>
          <p:nvPr/>
        </p:nvSpPr>
        <p:spPr>
          <a:xfrm>
            <a:off x="539552" y="5814972"/>
            <a:ext cx="8318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Pasos para desarrollar una marca país </a:t>
            </a:r>
          </a:p>
          <a:p>
            <a:pPr algn="r"/>
            <a:r>
              <a:rPr lang="es-ES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FUENTE: MUKOMA</a:t>
            </a:r>
          </a:p>
        </p:txBody>
      </p:sp>
      <p:pic>
        <p:nvPicPr>
          <p:cNvPr id="20" name="19 Imagen"/>
          <p:cNvPicPr/>
          <p:nvPr/>
        </p:nvPicPr>
        <p:blipFill>
          <a:blip r:embed="rId4" cstate="print">
            <a:lum/>
          </a:blip>
          <a:srcRect l="1728" t="1984" r="4320"/>
          <a:stretch>
            <a:fillRect/>
          </a:stretch>
        </p:blipFill>
        <p:spPr bwMode="auto">
          <a:xfrm>
            <a:off x="1714480" y="2357430"/>
            <a:ext cx="557216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1 Título"/>
          <p:cNvSpPr txBox="1">
            <a:spLocks/>
          </p:cNvSpPr>
          <p:nvPr/>
        </p:nvSpPr>
        <p:spPr>
          <a:xfrm>
            <a:off x="357158" y="1142984"/>
            <a:ext cx="8072494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FontTx/>
              <a:buChar char="-"/>
            </a:pPr>
            <a:r>
              <a:rPr lang="en-US" sz="2300" dirty="0" smtClean="0">
                <a:solidFill>
                  <a:srgbClr val="F78A1D"/>
                </a:solidFill>
                <a:latin typeface="Arial" pitchFamily="34" charset="0"/>
                <a:cs typeface="Arial" pitchFamily="34" charset="0"/>
              </a:rPr>
              <a:t> Posicionamiento y Estrategia de Marca</a:t>
            </a:r>
            <a:endParaRPr kumimoji="0" lang="es-ES" sz="2300" b="0" i="0" u="none" strike="noStrike" kern="1200" cap="none" spc="0" normalizeH="0" baseline="0" noProof="0" dirty="0" smtClean="0">
              <a:ln>
                <a:noFill/>
              </a:ln>
              <a:solidFill>
                <a:srgbClr val="F78A1D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5"/>
          <a:stretch>
            <a:fillRect/>
          </a:stretch>
        </p:blipFill>
        <p:spPr bwMode="auto">
          <a:xfrm>
            <a:off x="0" y="1071546"/>
            <a:ext cx="9144000" cy="5143536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7072362" cy="428628"/>
          </a:xfrm>
        </p:spPr>
        <p:txBody>
          <a:bodyPr>
            <a:normAutofit/>
          </a:bodyPr>
          <a:lstStyle/>
          <a:p>
            <a:pPr algn="l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GENERALIDADES DE LA MARCA</a:t>
            </a:r>
            <a:endParaRPr lang="es-ES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11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12 Rectángulo">
            <a:hlinkClick r:id="rId4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13 Rectángulo"/>
          <p:cNvSpPr/>
          <p:nvPr/>
        </p:nvSpPr>
        <p:spPr>
          <a:xfrm>
            <a:off x="0" y="1785926"/>
            <a:ext cx="9144000" cy="4000528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 flipV="1">
            <a:off x="0" y="5786454"/>
            <a:ext cx="9144000" cy="42862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15 CuadroTexto"/>
          <p:cNvSpPr txBox="1"/>
          <p:nvPr/>
        </p:nvSpPr>
        <p:spPr>
          <a:xfrm>
            <a:off x="539552" y="5814972"/>
            <a:ext cx="8318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Marcas País Actual: Colombia – Chile -  Perú</a:t>
            </a:r>
          </a:p>
          <a:p>
            <a:pPr algn="r"/>
            <a:r>
              <a:rPr lang="es-ES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FUENTE: ELABORADO POR AUTORES</a:t>
            </a:r>
          </a:p>
        </p:txBody>
      </p:sp>
      <p:sp>
        <p:nvSpPr>
          <p:cNvPr id="21" name="1 Título"/>
          <p:cNvSpPr txBox="1">
            <a:spLocks/>
          </p:cNvSpPr>
          <p:nvPr/>
        </p:nvSpPr>
        <p:spPr>
          <a:xfrm>
            <a:off x="357158" y="1142984"/>
            <a:ext cx="8072494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FontTx/>
              <a:buChar char="-"/>
            </a:pPr>
            <a:r>
              <a:rPr lang="en-US" sz="2300" dirty="0" smtClean="0">
                <a:solidFill>
                  <a:srgbClr val="F78A1D"/>
                </a:solidFill>
                <a:latin typeface="Arial" pitchFamily="34" charset="0"/>
                <a:cs typeface="Arial" pitchFamily="34" charset="0"/>
              </a:rPr>
              <a:t> Estudios de Marca País en Latinoamérica</a:t>
            </a:r>
            <a:endParaRPr kumimoji="0" lang="es-ES" sz="2300" b="0" i="0" u="none" strike="noStrike" kern="1200" cap="none" spc="0" normalizeH="0" baseline="0" noProof="0" dirty="0" smtClean="0">
              <a:ln>
                <a:noFill/>
              </a:ln>
              <a:solidFill>
                <a:srgbClr val="F78A1D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25" name="24 Grupo"/>
          <p:cNvGrpSpPr/>
          <p:nvPr/>
        </p:nvGrpSpPr>
        <p:grpSpPr>
          <a:xfrm>
            <a:off x="485380" y="2428868"/>
            <a:ext cx="2372108" cy="2643206"/>
            <a:chOff x="428596" y="2214554"/>
            <a:chExt cx="2500330" cy="2786082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22" name="21 Rectángulo"/>
            <p:cNvSpPr/>
            <p:nvPr/>
          </p:nvSpPr>
          <p:spPr>
            <a:xfrm>
              <a:off x="428596" y="2214554"/>
              <a:ext cx="2500330" cy="2786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17" name="16 Imagen"/>
            <p:cNvPicPr/>
            <p:nvPr/>
          </p:nvPicPr>
          <p:blipFill>
            <a:blip r:embed="rId5" cstate="print"/>
            <a:srcRect l="-6905" r="-10014"/>
            <a:stretch>
              <a:fillRect/>
            </a:stretch>
          </p:blipFill>
          <p:spPr bwMode="auto">
            <a:xfrm>
              <a:off x="642910" y="2357430"/>
              <a:ext cx="2073275" cy="2328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25 Grupo"/>
          <p:cNvGrpSpPr/>
          <p:nvPr/>
        </p:nvGrpSpPr>
        <p:grpSpPr>
          <a:xfrm>
            <a:off x="3271462" y="2428868"/>
            <a:ext cx="2643206" cy="2643206"/>
            <a:chOff x="3214678" y="2214554"/>
            <a:chExt cx="2786082" cy="2786082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23" name="22 Rectángulo"/>
            <p:cNvSpPr/>
            <p:nvPr/>
          </p:nvSpPr>
          <p:spPr>
            <a:xfrm>
              <a:off x="3214678" y="2214554"/>
              <a:ext cx="2786082" cy="2786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18" name="17 Imagen"/>
            <p:cNvPicPr/>
            <p:nvPr/>
          </p:nvPicPr>
          <p:blipFill>
            <a:blip r:embed="rId6" cstate="print"/>
            <a:srcRect t="12677" r="-5470" b="-3905"/>
            <a:stretch>
              <a:fillRect/>
            </a:stretch>
          </p:blipFill>
          <p:spPr bwMode="auto">
            <a:xfrm>
              <a:off x="3357554" y="2571744"/>
              <a:ext cx="2528596" cy="1963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7" name="26 Grupo"/>
          <p:cNvGrpSpPr/>
          <p:nvPr/>
        </p:nvGrpSpPr>
        <p:grpSpPr>
          <a:xfrm>
            <a:off x="6343296" y="2428868"/>
            <a:ext cx="2372108" cy="2643206"/>
            <a:chOff x="6286512" y="2214554"/>
            <a:chExt cx="2500330" cy="2786082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24" name="23 Rectángulo"/>
            <p:cNvSpPr/>
            <p:nvPr/>
          </p:nvSpPr>
          <p:spPr>
            <a:xfrm>
              <a:off x="6286512" y="2214554"/>
              <a:ext cx="2500330" cy="2786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19" name="18 Imagen"/>
            <p:cNvPicPr/>
            <p:nvPr/>
          </p:nvPicPr>
          <p:blipFill>
            <a:blip r:embed="rId7" cstate="print"/>
            <a:srcRect t="-6743" r="-7362" b="6897"/>
            <a:stretch>
              <a:fillRect/>
            </a:stretch>
          </p:blipFill>
          <p:spPr bwMode="auto">
            <a:xfrm>
              <a:off x="6379933" y="2959372"/>
              <a:ext cx="2406909" cy="1326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3"/>
          <a:stretch>
            <a:fillRect/>
          </a:stretch>
        </p:blipFill>
        <p:spPr bwMode="auto">
          <a:xfrm>
            <a:off x="0" y="1071546"/>
            <a:ext cx="9144000" cy="5143536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/>
        </p:nvSpPr>
        <p:spPr>
          <a:xfrm>
            <a:off x="3714744" y="1714488"/>
            <a:ext cx="5143536" cy="3500462"/>
          </a:xfrm>
          <a:prstGeom prst="rect">
            <a:avLst/>
          </a:prstGeom>
          <a:solidFill>
            <a:schemeClr val="bg1">
              <a:lumMod val="65000"/>
              <a:alpha val="10000"/>
            </a:schemeClr>
          </a:solidFill>
          <a:ln>
            <a:solidFill>
              <a:srgbClr val="F7ED21"/>
            </a:solidFill>
          </a:ln>
          <a:effectLst>
            <a:outerShdw blurRad="50800" dist="1066800" dir="5400000" sx="107000" sy="107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9 Rectángulo"/>
          <p:cNvSpPr/>
          <p:nvPr/>
        </p:nvSpPr>
        <p:spPr>
          <a:xfrm flipV="1">
            <a:off x="3714744" y="5214950"/>
            <a:ext cx="5143536" cy="428628"/>
          </a:xfrm>
          <a:prstGeom prst="rect">
            <a:avLst/>
          </a:prstGeom>
          <a:solidFill>
            <a:srgbClr val="F7ED21"/>
          </a:solidFill>
          <a:ln>
            <a:solidFill>
              <a:srgbClr val="F7ED21"/>
            </a:solidFill>
          </a:ln>
          <a:effectLst>
            <a:outerShdw blurRad="228600" dir="3180000" sx="116000" sy="116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7072362" cy="428628"/>
          </a:xfrm>
        </p:spPr>
        <p:txBody>
          <a:bodyPr>
            <a:normAutofit/>
          </a:bodyPr>
          <a:lstStyle/>
          <a:p>
            <a:pPr algn="l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MARCA PAÍS ECUADOR AMA LA VIDA </a:t>
            </a:r>
            <a:endParaRPr lang="es-ES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57158" y="1643050"/>
            <a:ext cx="4857784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</a:pPr>
            <a:r>
              <a:rPr lang="es-ES" sz="2400" cap="small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ANTECEDENTES</a:t>
            </a:r>
            <a:endParaRPr lang="es-ES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0">
              <a:spcBef>
                <a:spcPct val="0"/>
              </a:spcBef>
            </a:pP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rgbClr val="F7ED2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95536" y="2060848"/>
            <a:ext cx="335758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s-EC" b="1" cap="small" dirty="0" smtClean="0">
                <a:solidFill>
                  <a:schemeClr val="bg1"/>
                </a:solidFill>
              </a:rPr>
              <a:t>EL EFECTO “COUNTRY OF ORIGIN”</a:t>
            </a:r>
          </a:p>
          <a:p>
            <a:pPr marL="0" lvl="1"/>
            <a:endParaRPr lang="es-EC" dirty="0" smtClean="0">
              <a:solidFill>
                <a:schemeClr val="bg1"/>
              </a:solidFill>
            </a:endParaRPr>
          </a:p>
          <a:p>
            <a:pPr marL="0" lvl="1"/>
            <a:r>
              <a:rPr lang="es-EC" b="1" dirty="0" smtClean="0">
                <a:solidFill>
                  <a:schemeClr val="bg1"/>
                </a:solidFill>
              </a:rPr>
              <a:t>EL EFECTO “MADE IN” </a:t>
            </a:r>
          </a:p>
          <a:p>
            <a:pPr marL="0" lvl="1"/>
            <a:r>
              <a:rPr lang="es-EC" dirty="0" smtClean="0">
                <a:solidFill>
                  <a:schemeClr val="bg1"/>
                </a:solidFill>
              </a:rPr>
              <a:t>Viene determinado por tres grupos de factores:</a:t>
            </a:r>
          </a:p>
          <a:p>
            <a:pPr marL="0" lvl="1"/>
            <a:endParaRPr lang="es-EC" b="1" i="1" dirty="0" smtClean="0">
              <a:solidFill>
                <a:schemeClr val="bg1"/>
              </a:solidFill>
            </a:endParaRPr>
          </a:p>
          <a:p>
            <a:pPr marL="0" lvl="1">
              <a:buFont typeface="Arial" pitchFamily="34" charset="0"/>
              <a:buChar char="•"/>
            </a:pPr>
            <a:r>
              <a:rPr lang="es-EC" i="1" dirty="0" smtClean="0">
                <a:solidFill>
                  <a:srgbClr val="FFFF00"/>
                </a:solidFill>
              </a:rPr>
              <a:t> factores del consumidor</a:t>
            </a:r>
            <a:r>
              <a:rPr lang="es-EC" dirty="0" smtClean="0">
                <a:solidFill>
                  <a:srgbClr val="FFFF00"/>
                </a:solidFill>
              </a:rPr>
              <a:t> </a:t>
            </a:r>
          </a:p>
          <a:p>
            <a:pPr marL="0" lvl="1">
              <a:buFont typeface="Arial" pitchFamily="34" charset="0"/>
              <a:buChar char="•"/>
            </a:pPr>
            <a:r>
              <a:rPr lang="es-EC" i="1" dirty="0" smtClean="0">
                <a:solidFill>
                  <a:srgbClr val="FFFF00"/>
                </a:solidFill>
              </a:rPr>
              <a:t> factores del producto y del   </a:t>
            </a:r>
          </a:p>
          <a:p>
            <a:pPr marL="0" lvl="1"/>
            <a:r>
              <a:rPr lang="es-EC" i="1" dirty="0" smtClean="0">
                <a:solidFill>
                  <a:srgbClr val="FFFF00"/>
                </a:solidFill>
              </a:rPr>
              <a:t>   mercado</a:t>
            </a:r>
            <a:r>
              <a:rPr lang="es-EC" dirty="0" smtClean="0">
                <a:solidFill>
                  <a:srgbClr val="FFFF00"/>
                </a:solidFill>
              </a:rPr>
              <a:t> </a:t>
            </a:r>
          </a:p>
          <a:p>
            <a:pPr marL="0" lvl="1">
              <a:buFont typeface="Arial" pitchFamily="34" charset="0"/>
              <a:buChar char="•"/>
            </a:pPr>
            <a:r>
              <a:rPr lang="es-EC" i="1" dirty="0" smtClean="0">
                <a:solidFill>
                  <a:srgbClr val="FFFF00"/>
                </a:solidFill>
              </a:rPr>
              <a:t> factores del entorno del país</a:t>
            </a:r>
            <a:endParaRPr lang="es-EC" dirty="0" smtClean="0">
              <a:solidFill>
                <a:srgbClr val="FFFF00"/>
              </a:solidFill>
            </a:endParaRPr>
          </a:p>
          <a:p>
            <a:pPr marL="0" lvl="1"/>
            <a:endParaRPr lang="es-EC" b="1" cap="small" dirty="0" smtClean="0"/>
          </a:p>
          <a:p>
            <a:pPr marL="0" lvl="1"/>
            <a:endParaRPr lang="es-EC" dirty="0" smtClean="0">
              <a:solidFill>
                <a:schemeClr val="bg1"/>
              </a:solidFill>
            </a:endParaRPr>
          </a:p>
          <a:p>
            <a:pPr marL="0" lvl="1"/>
            <a:endParaRPr lang="es-EC" dirty="0" smtClean="0"/>
          </a:p>
          <a:p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072066" y="5214950"/>
            <a:ext cx="378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EFECTO COUNTRY OF ORIGIN EN DISTINTOS PAÍSES</a:t>
            </a:r>
          </a:p>
          <a:p>
            <a:pPr algn="r"/>
            <a:r>
              <a:rPr lang="es-E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ELABORADO POR AUTORES</a:t>
            </a:r>
          </a:p>
        </p:txBody>
      </p:sp>
      <p:pic>
        <p:nvPicPr>
          <p:cNvPr id="8193" name="Picture 1" descr="C:\Documents and Settings\Sonia\Escritorio\bander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2000240"/>
            <a:ext cx="3810000" cy="2981325"/>
          </a:xfrm>
          <a:prstGeom prst="rect">
            <a:avLst/>
          </a:prstGeom>
          <a:noFill/>
        </p:spPr>
      </p:pic>
      <p:sp>
        <p:nvSpPr>
          <p:cNvPr id="12" name="11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Rectángulo">
            <a:hlinkClick r:id="rId5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3"/>
          <a:stretch>
            <a:fillRect/>
          </a:stretch>
        </p:blipFill>
        <p:spPr bwMode="auto">
          <a:xfrm>
            <a:off x="0" y="1052736"/>
            <a:ext cx="9144000" cy="5143536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/>
        </p:nvSpPr>
        <p:spPr>
          <a:xfrm>
            <a:off x="3857620" y="1714488"/>
            <a:ext cx="5000660" cy="3500462"/>
          </a:xfrm>
          <a:prstGeom prst="rect">
            <a:avLst/>
          </a:prstGeom>
          <a:solidFill>
            <a:schemeClr val="bg1"/>
          </a:solidFill>
          <a:ln>
            <a:solidFill>
              <a:srgbClr val="F7ED21"/>
            </a:solidFill>
          </a:ln>
          <a:effectLst>
            <a:outerShdw blurRad="50800" dist="1066800" dir="5400000" sx="107000" sy="107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 flipV="1">
            <a:off x="3857620" y="5214950"/>
            <a:ext cx="5000660" cy="428628"/>
          </a:xfrm>
          <a:prstGeom prst="rect">
            <a:avLst/>
          </a:prstGeom>
          <a:solidFill>
            <a:srgbClr val="F7ED21"/>
          </a:solidFill>
          <a:ln>
            <a:solidFill>
              <a:srgbClr val="F7ED21"/>
            </a:solidFill>
          </a:ln>
          <a:effectLst>
            <a:outerShdw blurRad="228600" dir="3180000" sx="116000" sy="116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7072362" cy="428628"/>
          </a:xfrm>
        </p:spPr>
        <p:txBody>
          <a:bodyPr>
            <a:normAutofit/>
          </a:bodyPr>
          <a:lstStyle/>
          <a:p>
            <a:pPr algn="l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MARCA PAÍS ECUADOR AMA LA VIDA </a:t>
            </a:r>
            <a:endParaRPr lang="es-ES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67544" y="1772816"/>
            <a:ext cx="4857784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s-EC" sz="2300" cap="small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ECUADOR COUNTRY</a:t>
            </a:r>
          </a:p>
          <a:p>
            <a:pPr>
              <a:spcBef>
                <a:spcPct val="0"/>
              </a:spcBef>
            </a:pPr>
            <a:r>
              <a:rPr lang="es-EC" sz="2300" cap="small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OF THE ORIGIN</a:t>
            </a:r>
            <a:endParaRPr lang="es-ES" sz="23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0">
              <a:spcBef>
                <a:spcPct val="0"/>
              </a:spcBef>
            </a:pPr>
            <a:endParaRPr kumimoji="0" lang="es-ES" sz="2300" b="0" i="0" u="none" strike="noStrike" kern="1200" cap="none" spc="0" normalizeH="0" baseline="0" noProof="0" dirty="0" smtClean="0">
              <a:ln>
                <a:noFill/>
              </a:ln>
              <a:solidFill>
                <a:srgbClr val="F7ED2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00034" y="2357430"/>
            <a:ext cx="33575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s-EC" b="1" dirty="0" smtClean="0">
                <a:solidFill>
                  <a:schemeClr val="bg1"/>
                </a:solidFill>
              </a:rPr>
              <a:t>2001</a:t>
            </a:r>
          </a:p>
          <a:p>
            <a:pPr marL="0" lvl="1"/>
            <a:r>
              <a:rPr lang="es-EC" dirty="0" smtClean="0">
                <a:solidFill>
                  <a:schemeClr val="bg1"/>
                </a:solidFill>
              </a:rPr>
              <a:t>La necesidad de crear una</a:t>
            </a:r>
          </a:p>
          <a:p>
            <a:pPr marL="0" lvl="1"/>
            <a:r>
              <a:rPr lang="es-EC" dirty="0" smtClean="0">
                <a:solidFill>
                  <a:schemeClr val="bg1"/>
                </a:solidFill>
              </a:rPr>
              <a:t>marca país.</a:t>
            </a:r>
          </a:p>
          <a:p>
            <a:pPr marL="0" lvl="1"/>
            <a:endParaRPr lang="es-EC" dirty="0" smtClean="0">
              <a:solidFill>
                <a:schemeClr val="bg1"/>
              </a:solidFill>
            </a:endParaRPr>
          </a:p>
          <a:p>
            <a:pPr marL="0" lvl="1"/>
            <a:r>
              <a:rPr lang="es-EC" dirty="0" smtClean="0">
                <a:solidFill>
                  <a:schemeClr val="bg1"/>
                </a:solidFill>
              </a:rPr>
              <a:t>Una marca país usada para promover exportaciones.</a:t>
            </a:r>
          </a:p>
          <a:p>
            <a:pPr marL="0" lvl="1"/>
            <a:endParaRPr lang="es-EC" dirty="0" smtClean="0">
              <a:solidFill>
                <a:schemeClr val="bg1"/>
              </a:solidFill>
            </a:endParaRPr>
          </a:p>
          <a:p>
            <a:pPr marL="0" lvl="1"/>
            <a:r>
              <a:rPr lang="es-EC" dirty="0" smtClean="0">
                <a:solidFill>
                  <a:schemeClr val="bg1"/>
                </a:solidFill>
              </a:rPr>
              <a:t>Una marca turística usada para incrementar las llegadas de turistas al país.</a:t>
            </a:r>
          </a:p>
          <a:p>
            <a:pPr marL="0" lvl="1"/>
            <a:endParaRPr lang="es-EC" b="1" cap="small" dirty="0" smtClean="0"/>
          </a:p>
          <a:p>
            <a:pPr marL="0" lvl="1"/>
            <a:endParaRPr lang="es-EC" dirty="0" smtClean="0">
              <a:solidFill>
                <a:schemeClr val="bg1"/>
              </a:solidFill>
            </a:endParaRPr>
          </a:p>
          <a:p>
            <a:pPr marL="0" lvl="1"/>
            <a:endParaRPr lang="es-EC" dirty="0" smtClean="0"/>
          </a:p>
          <a:p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072066" y="5214950"/>
            <a:ext cx="378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MARCA PAÍS ECUADOR 2001</a:t>
            </a:r>
          </a:p>
          <a:p>
            <a:pPr algn="r"/>
            <a:r>
              <a:rPr lang="es-E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MAX BENAVIDES</a:t>
            </a:r>
          </a:p>
        </p:txBody>
      </p:sp>
      <p:pic>
        <p:nvPicPr>
          <p:cNvPr id="12" name="11 Imagen"/>
          <p:cNvPicPr/>
          <p:nvPr/>
        </p:nvPicPr>
        <p:blipFill>
          <a:blip r:embed="rId4" cstate="print">
            <a:lum bright="10000" contrast="10000"/>
          </a:blip>
          <a:srcRect l="-8807" t="-8876" r="-4137" b="-1149"/>
          <a:stretch>
            <a:fillRect/>
          </a:stretch>
        </p:blipFill>
        <p:spPr bwMode="auto">
          <a:xfrm>
            <a:off x="4355976" y="2071678"/>
            <a:ext cx="4008995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Rectángulo">
            <a:hlinkClick r:id="rId5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1700808"/>
            <a:ext cx="9143999" cy="41044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066800" dir="5400000" sx="107000" sy="107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 flipV="1">
            <a:off x="0" y="5808684"/>
            <a:ext cx="9120093" cy="428628"/>
          </a:xfrm>
          <a:prstGeom prst="rect">
            <a:avLst/>
          </a:prstGeom>
          <a:solidFill>
            <a:srgbClr val="F7ED21"/>
          </a:solidFill>
          <a:ln>
            <a:solidFill>
              <a:srgbClr val="F7ED21"/>
            </a:solidFill>
          </a:ln>
          <a:effectLst>
            <a:outerShdw blurRad="228600" dir="3180000" sx="116000" sy="116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7072362" cy="428628"/>
          </a:xfrm>
        </p:spPr>
        <p:txBody>
          <a:bodyPr>
            <a:normAutofit/>
          </a:bodyPr>
          <a:lstStyle/>
          <a:p>
            <a:pPr algn="l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MARCA PAÍS ECUADOR AMA LA VIDA </a:t>
            </a:r>
            <a:endParaRPr lang="es-ES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214282" y="1142984"/>
            <a:ext cx="4857784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>
              <a:spcBef>
                <a:spcPct val="0"/>
              </a:spcBef>
            </a:pPr>
            <a:endParaRPr lang="es-EC" sz="7200" cap="small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0">
              <a:spcBef>
                <a:spcPct val="0"/>
              </a:spcBef>
            </a:pPr>
            <a:r>
              <a:rPr kumimoji="0" lang="es-EC" sz="72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EVOLUCIÓN DE LA MARCA</a:t>
            </a: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rgbClr val="F7ED2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419872" y="5808684"/>
            <a:ext cx="5731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MARCAS PAÍS Y MARCAS DE EXPORTACIÓN</a:t>
            </a:r>
          </a:p>
          <a:p>
            <a:pPr algn="r"/>
            <a:r>
              <a:rPr lang="es-E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ELABORADO POR AUTORES</a:t>
            </a:r>
          </a:p>
        </p:txBody>
      </p:sp>
      <p:pic>
        <p:nvPicPr>
          <p:cNvPr id="12" name="11 Imagen"/>
          <p:cNvPicPr/>
          <p:nvPr/>
        </p:nvPicPr>
        <p:blipFill>
          <a:blip r:embed="rId3" cstate="print">
            <a:lum bright="10000" contrast="10000"/>
          </a:blip>
          <a:srcRect l="-8807" t="-8876" r="-4137" b="-1149"/>
          <a:stretch>
            <a:fillRect/>
          </a:stretch>
        </p:blipFill>
        <p:spPr bwMode="auto">
          <a:xfrm>
            <a:off x="827584" y="2252925"/>
            <a:ext cx="2041525" cy="138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/>
          <p:cNvPicPr/>
          <p:nvPr/>
        </p:nvPicPr>
        <p:blipFill>
          <a:blip r:embed="rId4" cstate="print">
            <a:lum contrast="20000"/>
          </a:blip>
          <a:srcRect l="58836" t="33597" r="28716" b="53863"/>
          <a:stretch>
            <a:fillRect/>
          </a:stretch>
        </p:blipFill>
        <p:spPr bwMode="auto">
          <a:xfrm>
            <a:off x="3607296" y="2564904"/>
            <a:ext cx="1828800" cy="105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Imagen"/>
          <p:cNvPicPr/>
          <p:nvPr/>
        </p:nvPicPr>
        <p:blipFill>
          <a:blip r:embed="rId5" cstate="print"/>
          <a:srcRect l="21475" r="21860"/>
          <a:stretch>
            <a:fillRect/>
          </a:stretch>
        </p:blipFill>
        <p:spPr bwMode="auto">
          <a:xfrm>
            <a:off x="6747460" y="2318593"/>
            <a:ext cx="142494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14 Imagen"/>
          <p:cNvPicPr/>
          <p:nvPr/>
        </p:nvPicPr>
        <p:blipFill>
          <a:blip r:embed="rId6" cstate="print"/>
          <a:srcRect l="19326" t="12445" r="43972" b="38181"/>
          <a:stretch>
            <a:fillRect/>
          </a:stretch>
        </p:blipFill>
        <p:spPr bwMode="auto">
          <a:xfrm>
            <a:off x="1043608" y="4110313"/>
            <a:ext cx="1484793" cy="1188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15 Imagen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4110313"/>
            <a:ext cx="77890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16 Imagen" descr="E:\imgs tesiss\madeinecuador.gif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5976" y="4110313"/>
            <a:ext cx="714380" cy="1190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17 Imagen"/>
          <p:cNvPicPr/>
          <p:nvPr/>
        </p:nvPicPr>
        <p:blipFill>
          <a:blip r:embed="rId9" cstate="print">
            <a:lum bright="20000" contrast="20000"/>
          </a:blip>
          <a:srcRect l="15421" t="13828" r="56831" b="74228"/>
          <a:stretch>
            <a:fillRect/>
          </a:stretch>
        </p:blipFill>
        <p:spPr bwMode="auto">
          <a:xfrm>
            <a:off x="5519876" y="4324627"/>
            <a:ext cx="2796540" cy="74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8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Rectángulo">
            <a:hlinkClick r:id="rId10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3"/>
          <a:stretch>
            <a:fillRect/>
          </a:stretch>
        </p:blipFill>
        <p:spPr bwMode="auto">
          <a:xfrm>
            <a:off x="0" y="1071546"/>
            <a:ext cx="9144000" cy="5143536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/>
        </p:nvSpPr>
        <p:spPr>
          <a:xfrm>
            <a:off x="1979712" y="1844824"/>
            <a:ext cx="5544616" cy="3500462"/>
          </a:xfrm>
          <a:prstGeom prst="rect">
            <a:avLst/>
          </a:prstGeom>
          <a:solidFill>
            <a:schemeClr val="bg1"/>
          </a:solidFill>
          <a:ln>
            <a:solidFill>
              <a:srgbClr val="F7ED21"/>
            </a:solidFill>
          </a:ln>
          <a:effectLst>
            <a:outerShdw blurRad="50800" dist="1066800" dir="5400000" sx="107000" sy="107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 flipV="1">
            <a:off x="1979712" y="5345286"/>
            <a:ext cx="5544616" cy="428628"/>
          </a:xfrm>
          <a:prstGeom prst="rect">
            <a:avLst/>
          </a:prstGeom>
          <a:solidFill>
            <a:srgbClr val="F7ED21"/>
          </a:solidFill>
          <a:ln>
            <a:solidFill>
              <a:srgbClr val="F7ED21"/>
            </a:solidFill>
          </a:ln>
          <a:effectLst>
            <a:outerShdw blurRad="228600" dir="3180000" sx="116000" sy="116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7072362" cy="428628"/>
          </a:xfrm>
        </p:spPr>
        <p:txBody>
          <a:bodyPr>
            <a:normAutofit/>
          </a:bodyPr>
          <a:lstStyle/>
          <a:p>
            <a:pPr algn="l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MARCA PAÍS ECUADOR AMA LA VIDA </a:t>
            </a:r>
            <a:endParaRPr lang="es-ES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95536" y="1268760"/>
            <a:ext cx="4857784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</a:pPr>
            <a:r>
              <a:rPr kumimoji="0" lang="es-EC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ED2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MARCA</a:t>
            </a:r>
            <a:r>
              <a:rPr kumimoji="0" lang="es-EC" sz="2400" b="0" i="0" u="none" strike="noStrike" kern="1200" cap="none" spc="0" normalizeH="0" noProof="0" dirty="0" smtClean="0">
                <a:ln>
                  <a:noFill/>
                </a:ln>
                <a:solidFill>
                  <a:srgbClr val="F7ED2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PAIS 2010</a:t>
            </a: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rgbClr val="F7ED2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714744" y="5357826"/>
            <a:ext cx="378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MARCA PAÍS ECUADOR 2011</a:t>
            </a:r>
          </a:p>
          <a:p>
            <a:pPr algn="r"/>
            <a:r>
              <a:rPr lang="es-E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WEB</a:t>
            </a:r>
          </a:p>
        </p:txBody>
      </p:sp>
      <p:sp>
        <p:nvSpPr>
          <p:cNvPr id="13" name="12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Rectángulo">
            <a:hlinkClick r:id="rId4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00232" y="1957335"/>
            <a:ext cx="5500726" cy="3400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1071546"/>
            <a:ext cx="9144000" cy="49497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785794"/>
            <a:ext cx="8501122" cy="428628"/>
          </a:xfrm>
        </p:spPr>
        <p:txBody>
          <a:bodyPr>
            <a:normAutofit fontScale="90000"/>
          </a:bodyPr>
          <a:lstStyle/>
          <a:p>
            <a:pPr lvl="1" algn="l" rtl="0">
              <a:spcBef>
                <a:spcPct val="0"/>
              </a:spcBef>
            </a:pPr>
            <a:r>
              <a:rPr lang="es-ES" b="1" cap="small" dirty="0">
                <a:solidFill>
                  <a:srgbClr val="FFFF00"/>
                </a:solidFill>
              </a:rPr>
              <a:t>ECUADOR EN EL RANKING MUNDIAL DE LAS MEJORES MARCAS PAÍS DEL MUNDO</a:t>
            </a:r>
            <a:r>
              <a:rPr lang="es-ES" sz="1050" dirty="0"/>
              <a:t/>
            </a:r>
            <a:br>
              <a:rPr lang="es-ES" sz="1050" dirty="0"/>
            </a:br>
            <a:endParaRPr lang="es-ES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7 Grupo"/>
          <p:cNvGrpSpPr/>
          <p:nvPr/>
        </p:nvGrpSpPr>
        <p:grpSpPr>
          <a:xfrm>
            <a:off x="0" y="1340768"/>
            <a:ext cx="9144000" cy="4874314"/>
            <a:chOff x="0" y="1214422"/>
            <a:chExt cx="9144000" cy="5000660"/>
          </a:xfrm>
        </p:grpSpPr>
        <p:pic>
          <p:nvPicPr>
            <p:cNvPr id="7" name="6 Imagen" descr="C:\Documents and Settings\Sonia\Escritorio\29 nov tesis\ranking2011-2012.png"/>
            <p:cNvPicPr/>
            <p:nvPr/>
          </p:nvPicPr>
          <p:blipFill>
            <a:blip r:embed="rId3" cstate="email"/>
            <a:srcRect l="853" t="1126"/>
            <a:stretch>
              <a:fillRect/>
            </a:stretch>
          </p:blipFill>
          <p:spPr bwMode="auto">
            <a:xfrm>
              <a:off x="500034" y="1214422"/>
              <a:ext cx="7858179" cy="461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9 Rectángulo"/>
            <p:cNvSpPr/>
            <p:nvPr/>
          </p:nvSpPr>
          <p:spPr>
            <a:xfrm flipV="1">
              <a:off x="0" y="5786454"/>
              <a:ext cx="9144000" cy="428628"/>
            </a:xfrm>
            <a:prstGeom prst="rect">
              <a:avLst/>
            </a:prstGeom>
            <a:solidFill>
              <a:srgbClr val="F7ED21"/>
            </a:solidFill>
            <a:ln>
              <a:solidFill>
                <a:srgbClr val="F7ED2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003">
              <a:schemeClr val="dk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7ED21"/>
                </a:solidFill>
              </a:endParaRPr>
            </a:p>
          </p:txBody>
        </p:sp>
      </p:grpSp>
      <p:sp>
        <p:nvSpPr>
          <p:cNvPr id="9" name="8 CuadroTexto"/>
          <p:cNvSpPr txBox="1"/>
          <p:nvPr/>
        </p:nvSpPr>
        <p:spPr>
          <a:xfrm>
            <a:off x="1691680" y="5786454"/>
            <a:ext cx="7452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ECUADOR EN EL RANKING MUNDIAL DE LAS MEJORES MARCAS PAÍS DEL MUNDO</a:t>
            </a:r>
            <a:r>
              <a:rPr lang="es-EC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r"/>
            <a:r>
              <a:rPr lang="es-E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FUENTE: FUTUREBRAND 2011</a:t>
            </a:r>
          </a:p>
        </p:txBody>
      </p:sp>
      <p:sp>
        <p:nvSpPr>
          <p:cNvPr id="12" name="11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Rectángulo">
            <a:hlinkClick r:id="rId4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3"/>
          <a:stretch>
            <a:fillRect/>
          </a:stretch>
        </p:blipFill>
        <p:spPr bwMode="auto">
          <a:xfrm>
            <a:off x="0" y="1071546"/>
            <a:ext cx="9144000" cy="5143536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8749636" cy="428628"/>
          </a:xfrm>
        </p:spPr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METODOLOGÍA INVESTIGATIVA Y ANÁLISIS DE LA MARCA PAÍS ECUADOR</a:t>
            </a:r>
            <a:endParaRPr lang="es-ES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9552" y="1700808"/>
            <a:ext cx="3960440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</a:pPr>
            <a:r>
              <a:rPr lang="en-US" sz="2400" cap="small" dirty="0" smtClean="0">
                <a:solidFill>
                  <a:srgbClr val="92D050"/>
                </a:solidFill>
              </a:rPr>
              <a:t>PERSPECTIVA DEL ESTUDIO</a:t>
            </a: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rgbClr val="53BF17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500034" y="2228671"/>
            <a:ext cx="3495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s-ES" dirty="0" smtClean="0">
                <a:solidFill>
                  <a:schemeClr val="bg1"/>
                </a:solidFill>
              </a:rPr>
              <a:t>Diseñar e implementar una investigación de mercado que permita identificar las necesidades del público objetivo.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1" name="10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>
            <a:hlinkClick r:id="rId4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Rectángulo"/>
          <p:cNvSpPr/>
          <p:nvPr/>
        </p:nvSpPr>
        <p:spPr>
          <a:xfrm>
            <a:off x="4678208" y="1714488"/>
            <a:ext cx="3998248" cy="3500462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solidFill>
              <a:srgbClr val="53BF17"/>
            </a:solidFill>
          </a:ln>
          <a:effectLst>
            <a:outerShdw blurRad="50800" dist="1066800" dir="5400000" sx="107000" sy="107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Rectángulo"/>
          <p:cNvSpPr/>
          <p:nvPr/>
        </p:nvSpPr>
        <p:spPr>
          <a:xfrm flipV="1">
            <a:off x="4678208" y="5214950"/>
            <a:ext cx="3998248" cy="428628"/>
          </a:xfrm>
          <a:prstGeom prst="rect">
            <a:avLst/>
          </a:prstGeom>
          <a:solidFill>
            <a:srgbClr val="53BF17"/>
          </a:solidFill>
          <a:ln>
            <a:solidFill>
              <a:srgbClr val="53BF17"/>
            </a:solidFill>
          </a:ln>
          <a:effectLst>
            <a:outerShdw blurRad="228600" dir="3180000" sx="116000" sy="116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CuadroTexto"/>
          <p:cNvSpPr txBox="1"/>
          <p:nvPr/>
        </p:nvSpPr>
        <p:spPr>
          <a:xfrm>
            <a:off x="5724128" y="5214950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000" dirty="0" smtClean="0">
                <a:solidFill>
                  <a:schemeClr val="bg1"/>
                </a:solidFill>
              </a:rPr>
              <a:t>PERSPECTIVA DEL ESTUDIO</a:t>
            </a:r>
          </a:p>
          <a:p>
            <a:pPr algn="r"/>
            <a:r>
              <a:rPr lang="es-ES" sz="1000" dirty="0" smtClean="0">
                <a:solidFill>
                  <a:schemeClr val="bg1"/>
                </a:solidFill>
              </a:rPr>
              <a:t>FUENTE: ELABORADO POR AUTORES</a:t>
            </a:r>
          </a:p>
        </p:txBody>
      </p:sp>
      <p:pic>
        <p:nvPicPr>
          <p:cNvPr id="2050" name="Picture 2" descr="C:\Users\j\Desktop\85476362.jpg"/>
          <p:cNvPicPr>
            <a:picLocks noChangeAspect="1" noChangeArrowheads="1"/>
          </p:cNvPicPr>
          <p:nvPr/>
        </p:nvPicPr>
        <p:blipFill>
          <a:blip r:embed="rId5" cstate="print"/>
          <a:srcRect t="8423" r="23418"/>
          <a:stretch>
            <a:fillRect/>
          </a:stretch>
        </p:blipFill>
        <p:spPr bwMode="auto">
          <a:xfrm>
            <a:off x="4860032" y="1844824"/>
            <a:ext cx="3672408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3"/>
          <a:stretch>
            <a:fillRect/>
          </a:stretch>
        </p:blipFill>
        <p:spPr bwMode="auto">
          <a:xfrm>
            <a:off x="0" y="1071546"/>
            <a:ext cx="9144000" cy="5143536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428596" y="1571612"/>
            <a:ext cx="414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INTRODUCCIÓN</a:t>
            </a:r>
            <a:endParaRPr lang="es-ES" sz="24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500166" y="2571744"/>
            <a:ext cx="70009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2000" dirty="0" smtClean="0">
                <a:solidFill>
                  <a:schemeClr val="bg1"/>
                </a:solidFill>
              </a:rPr>
              <a:t> Marca país es un tema de gran interés .</a:t>
            </a:r>
          </a:p>
          <a:p>
            <a:pPr>
              <a:buFont typeface="Arial" pitchFamily="34" charset="0"/>
              <a:buChar char="•"/>
            </a:pPr>
            <a:endParaRPr lang="es-ES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s-ES" sz="2000" dirty="0" smtClean="0">
                <a:solidFill>
                  <a:schemeClr val="bg1"/>
                </a:solidFill>
              </a:rPr>
              <a:t> Investigación a nivel global para la comprensión del concepto como tal.</a:t>
            </a:r>
          </a:p>
          <a:p>
            <a:pPr>
              <a:buFont typeface="Arial" pitchFamily="34" charset="0"/>
              <a:buChar char="•"/>
            </a:pPr>
            <a:endParaRPr lang="es-ES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s-ES" sz="2000" dirty="0" smtClean="0">
                <a:solidFill>
                  <a:schemeClr val="bg1"/>
                </a:solidFill>
              </a:rPr>
              <a:t> Analizar casos regionales.</a:t>
            </a:r>
          </a:p>
          <a:p>
            <a:pPr>
              <a:buFont typeface="Arial" pitchFamily="34" charset="0"/>
              <a:buChar char="•"/>
            </a:pPr>
            <a:endParaRPr lang="es-ES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s-ES" sz="2000" dirty="0" smtClean="0">
                <a:solidFill>
                  <a:schemeClr val="bg1"/>
                </a:solidFill>
              </a:rPr>
              <a:t> Identificar la fortalezas y oportunidades.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7072362" cy="428628"/>
          </a:xfrm>
        </p:spPr>
        <p:txBody>
          <a:bodyPr>
            <a:normAutofit/>
          </a:bodyPr>
          <a:lstStyle/>
          <a:p>
            <a:pPr algn="l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DESCRIPCIÓN GENERAL DEL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PROYECTO </a:t>
            </a:r>
            <a:endParaRPr lang="es-ES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3"/>
          <a:stretch>
            <a:fillRect/>
          </a:stretch>
        </p:blipFill>
        <p:spPr bwMode="auto">
          <a:xfrm>
            <a:off x="0" y="1071546"/>
            <a:ext cx="9144000" cy="5143536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9001156" cy="428628"/>
          </a:xfrm>
        </p:spPr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METODOLOGÍA INVESTIGATIVA Y ANÁLISIS DE LA MARCA PAÍS ECUADOR</a:t>
            </a:r>
            <a:endParaRPr lang="es-ES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95536" y="3933056"/>
            <a:ext cx="4857784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lvl="0">
              <a:spcBef>
                <a:spcPct val="0"/>
              </a:spcBef>
            </a:pPr>
            <a:r>
              <a:rPr kumimoji="0" lang="es-EC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3BF17"/>
                </a:solidFill>
                <a:effectLst/>
                <a:uLnTx/>
                <a:uFillTx/>
                <a:ea typeface="+mj-ea"/>
                <a:cs typeface="Arial" pitchFamily="34" charset="0"/>
              </a:rPr>
              <a:t>OBJETIVO</a:t>
            </a:r>
            <a:r>
              <a:rPr kumimoji="0" lang="es-EC" sz="2400" b="0" i="0" u="none" strike="noStrike" kern="1200" cap="none" spc="0" normalizeH="0" noProof="0" dirty="0" smtClean="0">
                <a:ln>
                  <a:noFill/>
                </a:ln>
                <a:solidFill>
                  <a:srgbClr val="53BF17"/>
                </a:solidFill>
                <a:effectLst/>
                <a:uLnTx/>
                <a:uFillTx/>
                <a:ea typeface="+mj-ea"/>
                <a:cs typeface="Arial" pitchFamily="34" charset="0"/>
              </a:rPr>
              <a:t> GENERAL</a:t>
            </a: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rgbClr val="53BF17"/>
              </a:solidFill>
              <a:effectLst/>
              <a:uLnTx/>
              <a:uFillTx/>
              <a:ea typeface="+mj-ea"/>
              <a:cs typeface="Arial" pitchFamily="34" charset="0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395536" y="4490536"/>
            <a:ext cx="3999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s-EC" dirty="0" smtClean="0">
                <a:solidFill>
                  <a:schemeClr val="bg1"/>
                </a:solidFill>
              </a:rPr>
              <a:t>Determinar cuáles son los factores que influyen en la percepción del público con relación a la imagen del país.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1" name="10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>
            <a:hlinkClick r:id="rId4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362288" y="1591632"/>
            <a:ext cx="4857784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lvl="0">
              <a:spcBef>
                <a:spcPct val="0"/>
              </a:spcBef>
            </a:pPr>
            <a:r>
              <a:rPr kumimoji="0" lang="es-EC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3BF17"/>
                </a:solidFill>
                <a:effectLst/>
                <a:uLnTx/>
                <a:uFillTx/>
                <a:ea typeface="+mj-ea"/>
                <a:cs typeface="Arial" pitchFamily="34" charset="0"/>
              </a:rPr>
              <a:t>METODOLOGÍA</a:t>
            </a:r>
            <a:r>
              <a:rPr kumimoji="0" lang="es-EC" sz="2400" b="0" i="0" u="none" strike="noStrike" kern="1200" cap="none" spc="0" normalizeH="0" noProof="0" dirty="0" smtClean="0">
                <a:ln>
                  <a:noFill/>
                </a:ln>
                <a:solidFill>
                  <a:srgbClr val="53BF17"/>
                </a:solidFill>
                <a:effectLst/>
                <a:uLnTx/>
                <a:uFillTx/>
                <a:ea typeface="+mj-ea"/>
                <a:cs typeface="Arial" pitchFamily="34" charset="0"/>
              </a:rPr>
              <a:t> DEL ESTUDIO</a:t>
            </a: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rgbClr val="53BF17"/>
              </a:solidFill>
              <a:effectLst/>
              <a:uLnTx/>
              <a:uFillTx/>
              <a:ea typeface="+mj-ea"/>
              <a:cs typeface="Arial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95536" y="1951672"/>
            <a:ext cx="37147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endParaRPr lang="es-EC" dirty="0" smtClean="0">
              <a:solidFill>
                <a:schemeClr val="bg1"/>
              </a:solidFill>
            </a:endParaRPr>
          </a:p>
          <a:p>
            <a:pPr marL="0" lvl="1"/>
            <a:r>
              <a:rPr lang="es-ES" dirty="0" smtClean="0">
                <a:solidFill>
                  <a:schemeClr val="bg1"/>
                </a:solidFill>
              </a:rPr>
              <a:t>Elaboración de una encuesta que determina el grado de conocimiento y el grado de interés e importancia que tiene la marca país Ecuador. 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4678208" y="1732158"/>
            <a:ext cx="3494192" cy="3500462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solidFill>
              <a:srgbClr val="53BF17"/>
            </a:solidFill>
          </a:ln>
          <a:effectLst>
            <a:outerShdw blurRad="50800" dist="1066800" dir="5400000" sx="107000" sy="107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Rectángulo"/>
          <p:cNvSpPr/>
          <p:nvPr/>
        </p:nvSpPr>
        <p:spPr>
          <a:xfrm flipV="1">
            <a:off x="4678208" y="5232620"/>
            <a:ext cx="3494192" cy="428628"/>
          </a:xfrm>
          <a:prstGeom prst="rect">
            <a:avLst/>
          </a:prstGeom>
          <a:solidFill>
            <a:srgbClr val="53BF17"/>
          </a:solidFill>
          <a:ln>
            <a:solidFill>
              <a:srgbClr val="53BF17"/>
            </a:solidFill>
          </a:ln>
          <a:effectLst>
            <a:outerShdw blurRad="228600" dir="3180000" sx="116000" sy="116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CuadroTexto"/>
          <p:cNvSpPr txBox="1"/>
          <p:nvPr/>
        </p:nvSpPr>
        <p:spPr>
          <a:xfrm>
            <a:off x="4386186" y="5232620"/>
            <a:ext cx="378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000" dirty="0" smtClean="0">
                <a:solidFill>
                  <a:schemeClr val="bg1"/>
                </a:solidFill>
              </a:rPr>
              <a:t>DISEÑO DE ENCUESTA</a:t>
            </a:r>
          </a:p>
          <a:p>
            <a:pPr algn="r"/>
            <a:r>
              <a:rPr lang="es-ES" sz="1000" dirty="0" smtClean="0">
                <a:solidFill>
                  <a:schemeClr val="bg1"/>
                </a:solidFill>
              </a:rPr>
              <a:t>FUENTE: ELABORADO POR AUTORES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5326280" y="2006510"/>
            <a:ext cx="2304256" cy="302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1" name="Picture 2" descr="C:\Documents and Settings\Sonia\Escritorio\Recorte.sh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42304" y="2103500"/>
            <a:ext cx="1872208" cy="2818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3"/>
          <a:stretch>
            <a:fillRect/>
          </a:stretch>
        </p:blipFill>
        <p:spPr bwMode="auto">
          <a:xfrm>
            <a:off x="0" y="1071546"/>
            <a:ext cx="9144000" cy="5143536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/>
        </p:nvSpPr>
        <p:spPr>
          <a:xfrm>
            <a:off x="1763688" y="2420888"/>
            <a:ext cx="5643602" cy="32861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53BF17"/>
            </a:solidFill>
          </a:ln>
          <a:effectLst>
            <a:outerShdw blurRad="50800" dist="1066800" dir="5400000" sx="200000" sy="200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9001156" cy="428628"/>
          </a:xfrm>
        </p:spPr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METODOLOGÍA INVESTIGATIVA Y ANÁLISIS DE LA MARCA PAÍS ECUADOR</a:t>
            </a:r>
            <a:endParaRPr lang="es-ES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57158" y="1325391"/>
            <a:ext cx="4857784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lvl="0">
              <a:spcBef>
                <a:spcPct val="0"/>
              </a:spcBef>
            </a:pPr>
            <a:r>
              <a:rPr lang="en-US" sz="2400" b="1" cap="small" dirty="0" smtClean="0">
                <a:solidFill>
                  <a:srgbClr val="53BF17"/>
                </a:solidFill>
                <a:latin typeface="Arial" pitchFamily="34" charset="0"/>
                <a:cs typeface="Arial" pitchFamily="34" charset="0"/>
              </a:rPr>
              <a:t>INTERPRETACIÓN DE LOS RESULTADOS</a:t>
            </a: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rgbClr val="53BF17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 flipV="1">
            <a:off x="1763688" y="1916832"/>
            <a:ext cx="5643602" cy="500066"/>
          </a:xfrm>
          <a:prstGeom prst="rect">
            <a:avLst/>
          </a:prstGeom>
          <a:solidFill>
            <a:srgbClr val="53BF17"/>
          </a:solidFill>
          <a:ln>
            <a:solidFill>
              <a:srgbClr val="53BF17"/>
            </a:solidFill>
          </a:ln>
          <a:effectLst>
            <a:outerShdw blurRad="228600" dir="3180000" sx="116000" sy="116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1796748" y="1968333"/>
            <a:ext cx="5572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¿ </a:t>
            </a:r>
            <a:r>
              <a:rPr lang="es-E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Cree Usted que la imagen del Ecuador en el extranjero es</a:t>
            </a:r>
            <a:r>
              <a:rPr lang="es-E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  <a:r>
              <a:rPr lang="es-E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s-ES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5" name="34 Gráfico"/>
          <p:cNvGraphicFramePr/>
          <p:nvPr/>
        </p:nvGraphicFramePr>
        <p:xfrm>
          <a:off x="1828901" y="2611275"/>
          <a:ext cx="5429288" cy="2857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11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Rectángulo">
            <a:hlinkClick r:id="rId5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3"/>
          <a:stretch>
            <a:fillRect/>
          </a:stretch>
        </p:blipFill>
        <p:spPr bwMode="auto">
          <a:xfrm>
            <a:off x="0" y="1071546"/>
            <a:ext cx="9144000" cy="5143536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/>
        </p:nvSpPr>
        <p:spPr>
          <a:xfrm>
            <a:off x="1763688" y="2420888"/>
            <a:ext cx="5643602" cy="32861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53BF17"/>
            </a:solidFill>
          </a:ln>
          <a:effectLst>
            <a:outerShdw blurRad="50800" dist="1066800" dir="5400000" sx="107000" sy="107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9001156" cy="428628"/>
          </a:xfrm>
        </p:spPr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METODOLOGÍA INVESTIGATIVA Y ANÁLISIS DE LA MARCA PAÍS ECUADOR</a:t>
            </a:r>
            <a:endParaRPr lang="es-ES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57158" y="1325391"/>
            <a:ext cx="4857784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lvl="0">
              <a:spcBef>
                <a:spcPct val="0"/>
              </a:spcBef>
            </a:pPr>
            <a:r>
              <a:rPr lang="en-US" sz="2400" b="1" cap="small" dirty="0" smtClean="0">
                <a:solidFill>
                  <a:srgbClr val="53BF17"/>
                </a:solidFill>
                <a:latin typeface="Arial" pitchFamily="34" charset="0"/>
                <a:cs typeface="Arial" pitchFamily="34" charset="0"/>
              </a:rPr>
              <a:t>INTERPRETACIÓN DE LOS RESULTADOS</a:t>
            </a: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rgbClr val="53BF17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 flipV="1">
            <a:off x="1763688" y="1916832"/>
            <a:ext cx="5643602" cy="500066"/>
          </a:xfrm>
          <a:prstGeom prst="rect">
            <a:avLst/>
          </a:prstGeom>
          <a:solidFill>
            <a:srgbClr val="53BF17"/>
          </a:solidFill>
          <a:ln>
            <a:solidFill>
              <a:srgbClr val="53BF17"/>
            </a:solidFill>
          </a:ln>
          <a:effectLst>
            <a:outerShdw blurRad="228600" dir="3180000" sx="116000" sy="116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1796748" y="1968333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¿ Ha visto esta imagen anteriormente? Indique dónde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s-ES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39 Rectángulo"/>
          <p:cNvSpPr/>
          <p:nvPr/>
        </p:nvSpPr>
        <p:spPr>
          <a:xfrm>
            <a:off x="5508104" y="5733256"/>
            <a:ext cx="18966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Fuente: elaborado por autores</a:t>
            </a:r>
            <a:endParaRPr lang="es-ES" sz="10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11 Gráfico"/>
          <p:cNvGraphicFramePr/>
          <p:nvPr/>
        </p:nvGraphicFramePr>
        <p:xfrm>
          <a:off x="2051719" y="2587752"/>
          <a:ext cx="5112569" cy="2929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12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Rectángulo">
            <a:hlinkClick r:id="rId5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Rectángulo">
            <a:hlinkClick r:id="" action="ppaction://hlinkshowjump?jump=nextslide"/>
          </p:cNvPr>
          <p:cNvSpPr/>
          <p:nvPr/>
        </p:nvSpPr>
        <p:spPr>
          <a:xfrm>
            <a:off x="831641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Rectángulo">
            <a:hlinkClick r:id="" action="ppaction://hlinkshowjump?jump=previousslide"/>
          </p:cNvPr>
          <p:cNvSpPr/>
          <p:nvPr/>
        </p:nvSpPr>
        <p:spPr>
          <a:xfrm>
            <a:off x="723629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Rectángulo">
            <a:hlinkClick r:id="rId5" action="ppaction://hlinksldjump"/>
          </p:cNvPr>
          <p:cNvSpPr/>
          <p:nvPr/>
        </p:nvSpPr>
        <p:spPr>
          <a:xfrm>
            <a:off x="6372200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3"/>
          <a:stretch>
            <a:fillRect/>
          </a:stretch>
        </p:blipFill>
        <p:spPr bwMode="auto">
          <a:xfrm>
            <a:off x="0" y="1071546"/>
            <a:ext cx="9144000" cy="5143536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9001156" cy="428628"/>
          </a:xfrm>
        </p:spPr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METODOLOGÍA INVESTIGATIVA Y ANÁLISIS DE LA MARCA PAÍS ECUADOR</a:t>
            </a:r>
            <a:endParaRPr lang="es-ES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285720" y="1214422"/>
            <a:ext cx="4857784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lvl="0">
              <a:spcBef>
                <a:spcPct val="0"/>
              </a:spcBef>
            </a:pPr>
            <a:r>
              <a:rPr lang="en-US" sz="2400" b="1" cap="small" dirty="0" smtClean="0">
                <a:solidFill>
                  <a:srgbClr val="53BF17"/>
                </a:solidFill>
                <a:latin typeface="Arial" pitchFamily="34" charset="0"/>
                <a:cs typeface="Arial" pitchFamily="34" charset="0"/>
              </a:rPr>
              <a:t>INTERPRETACIÓN DE LOS RESULTADOS</a:t>
            </a: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rgbClr val="53BF17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1331640" y="2348880"/>
            <a:ext cx="6480720" cy="34563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53BF17"/>
            </a:solidFill>
          </a:ln>
          <a:effectLst>
            <a:outerShdw blurRad="50800" dist="1066800" dir="5400000" sx="200000" sy="200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36 Rectángulo"/>
          <p:cNvSpPr/>
          <p:nvPr/>
        </p:nvSpPr>
        <p:spPr>
          <a:xfrm flipV="1">
            <a:off x="1331640" y="1772816"/>
            <a:ext cx="6480720" cy="576064"/>
          </a:xfrm>
          <a:prstGeom prst="rect">
            <a:avLst/>
          </a:prstGeom>
          <a:solidFill>
            <a:srgbClr val="53BF17"/>
          </a:solidFill>
          <a:ln>
            <a:solidFill>
              <a:srgbClr val="53BF17"/>
            </a:solidFill>
          </a:ln>
          <a:effectLst>
            <a:outerShdw blurRad="228600" dir="3180000" sx="116000" sy="116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37 CuadroTexto"/>
          <p:cNvSpPr txBox="1"/>
          <p:nvPr/>
        </p:nvSpPr>
        <p:spPr>
          <a:xfrm>
            <a:off x="1619672" y="1897087"/>
            <a:ext cx="5904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¿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s-E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Qué es para usted la imagen que acaba de visualizar?</a:t>
            </a:r>
          </a:p>
        </p:txBody>
      </p:sp>
      <p:graphicFrame>
        <p:nvGraphicFramePr>
          <p:cNvPr id="44" name="43 Gráfico"/>
          <p:cNvGraphicFramePr/>
          <p:nvPr/>
        </p:nvGraphicFramePr>
        <p:xfrm>
          <a:off x="1763688" y="2564904"/>
          <a:ext cx="583264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1" name="40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41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42 Rectángulo">
            <a:hlinkClick r:id="rId5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3"/>
          <a:stretch>
            <a:fillRect/>
          </a:stretch>
        </p:blipFill>
        <p:spPr bwMode="auto">
          <a:xfrm>
            <a:off x="0" y="1071546"/>
            <a:ext cx="9144000" cy="5143536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9001156" cy="428628"/>
          </a:xfrm>
        </p:spPr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METODOLOGÍA INVESTIGATIVA Y ANÁLISIS DE LA MARCA PAÍS ECUADOR</a:t>
            </a:r>
            <a:endParaRPr lang="es-ES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285720" y="1214422"/>
            <a:ext cx="4857784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lvl="0">
              <a:spcBef>
                <a:spcPct val="0"/>
              </a:spcBef>
            </a:pPr>
            <a:r>
              <a:rPr lang="en-US" sz="2400" b="1" cap="small" dirty="0" smtClean="0">
                <a:solidFill>
                  <a:srgbClr val="53BF17"/>
                </a:solidFill>
                <a:latin typeface="Arial" pitchFamily="34" charset="0"/>
                <a:cs typeface="Arial" pitchFamily="34" charset="0"/>
              </a:rPr>
              <a:t>INTERPRETACIÓN DE LOS RESULTADOS</a:t>
            </a: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rgbClr val="53BF17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1547664" y="2420888"/>
            <a:ext cx="6831320" cy="33843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53BF17"/>
            </a:solidFill>
          </a:ln>
          <a:effectLst>
            <a:outerShdw dist="1066800" dir="5400000" sx="200000" sy="200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45 Rectángulo"/>
          <p:cNvSpPr/>
          <p:nvPr/>
        </p:nvSpPr>
        <p:spPr>
          <a:xfrm flipV="1">
            <a:off x="1547664" y="1916831"/>
            <a:ext cx="6831320" cy="504056"/>
          </a:xfrm>
          <a:prstGeom prst="rect">
            <a:avLst/>
          </a:prstGeom>
          <a:solidFill>
            <a:srgbClr val="53BF17"/>
          </a:solidFill>
          <a:ln>
            <a:solidFill>
              <a:srgbClr val="53BF17"/>
            </a:solidFill>
          </a:ln>
          <a:effectLst>
            <a:outerShdw blurRad="228600" dir="3180000" sx="116000" sy="116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1447187" y="1988840"/>
            <a:ext cx="70431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¿ </a:t>
            </a:r>
            <a:r>
              <a:rPr lang="es-E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 agrada la actual marca país?</a:t>
            </a:r>
          </a:p>
        </p:txBody>
      </p:sp>
      <p:graphicFrame>
        <p:nvGraphicFramePr>
          <p:cNvPr id="53" name="52 Gráfico"/>
          <p:cNvGraphicFramePr/>
          <p:nvPr/>
        </p:nvGraphicFramePr>
        <p:xfrm>
          <a:off x="2411760" y="2564904"/>
          <a:ext cx="4992604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7" name="56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57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58 Rectángulo">
            <a:hlinkClick r:id="rId5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3"/>
          <a:stretch>
            <a:fillRect/>
          </a:stretch>
        </p:blipFill>
        <p:spPr bwMode="auto">
          <a:xfrm>
            <a:off x="0" y="1071546"/>
            <a:ext cx="9144000" cy="5143536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9001156" cy="428628"/>
          </a:xfrm>
        </p:spPr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METODOLOGÍA INVESTIGATIVA Y ANÁLISIS DE LA MARCA PAÍS ECUADOR</a:t>
            </a:r>
            <a:endParaRPr lang="es-ES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285720" y="1214422"/>
            <a:ext cx="4857784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lvl="0">
              <a:spcBef>
                <a:spcPct val="0"/>
              </a:spcBef>
            </a:pPr>
            <a:r>
              <a:rPr lang="en-US" sz="2400" b="1" cap="small" dirty="0" smtClean="0">
                <a:solidFill>
                  <a:srgbClr val="53BF17"/>
                </a:solidFill>
                <a:latin typeface="Arial" pitchFamily="34" charset="0"/>
                <a:cs typeface="Arial" pitchFamily="34" charset="0"/>
              </a:rPr>
              <a:t>INTERPRETACIÓN DE LOS RESULTADOS</a:t>
            </a: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rgbClr val="53BF17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1115616" y="2348880"/>
            <a:ext cx="6984776" cy="34563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53BF17"/>
            </a:solidFill>
          </a:ln>
          <a:effectLst>
            <a:outerShdw blurRad="50800" dist="1066800" dir="5400000" sx="200000" sy="200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36 Rectángulo"/>
          <p:cNvSpPr/>
          <p:nvPr/>
        </p:nvSpPr>
        <p:spPr>
          <a:xfrm flipV="1">
            <a:off x="1115616" y="1772816"/>
            <a:ext cx="6984776" cy="576064"/>
          </a:xfrm>
          <a:prstGeom prst="rect">
            <a:avLst/>
          </a:prstGeom>
          <a:solidFill>
            <a:srgbClr val="53BF17"/>
          </a:solidFill>
          <a:ln>
            <a:solidFill>
              <a:srgbClr val="53BF17"/>
            </a:solidFill>
          </a:ln>
          <a:effectLst>
            <a:outerShdw blurRad="228600" dir="3180000" sx="116000" sy="116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8" name="67 CuadroTexto"/>
          <p:cNvSpPr txBox="1"/>
          <p:nvPr/>
        </p:nvSpPr>
        <p:spPr>
          <a:xfrm>
            <a:off x="1331640" y="1897087"/>
            <a:ext cx="6645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¿ </a:t>
            </a:r>
            <a:r>
              <a:rPr lang="es-E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Qué refleja esta imagen para usted? </a:t>
            </a:r>
          </a:p>
        </p:txBody>
      </p:sp>
      <p:graphicFrame>
        <p:nvGraphicFramePr>
          <p:cNvPr id="47" name="46 Gráfico"/>
          <p:cNvGraphicFramePr/>
          <p:nvPr/>
        </p:nvGraphicFramePr>
        <p:xfrm>
          <a:off x="1547664" y="2492896"/>
          <a:ext cx="6048672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1" name="40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41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42 Rectángulo">
            <a:hlinkClick r:id="rId5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3"/>
          <a:stretch>
            <a:fillRect/>
          </a:stretch>
        </p:blipFill>
        <p:spPr bwMode="auto">
          <a:xfrm>
            <a:off x="0" y="1071546"/>
            <a:ext cx="9144000" cy="5143536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9001156" cy="428628"/>
          </a:xfrm>
        </p:spPr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METODOLOGÍA INVESTIGATIVA Y ANÁLISIS DE LA MARCA PAÍS ECUADOR</a:t>
            </a:r>
            <a:endParaRPr lang="es-ES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285720" y="1214422"/>
            <a:ext cx="4857784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lvl="0">
              <a:spcBef>
                <a:spcPct val="0"/>
              </a:spcBef>
            </a:pPr>
            <a:r>
              <a:rPr lang="en-US" sz="2400" b="1" cap="small" dirty="0" smtClean="0">
                <a:solidFill>
                  <a:srgbClr val="53BF17"/>
                </a:solidFill>
                <a:latin typeface="Arial" pitchFamily="34" charset="0"/>
                <a:cs typeface="Arial" pitchFamily="34" charset="0"/>
              </a:rPr>
              <a:t>INTERPRETACIÓN DE LOS RESULTADOS</a:t>
            </a: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rgbClr val="53BF17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3" name="69 Grupo"/>
          <p:cNvGrpSpPr/>
          <p:nvPr/>
        </p:nvGrpSpPr>
        <p:grpSpPr>
          <a:xfrm>
            <a:off x="1259632" y="1916832"/>
            <a:ext cx="6696744" cy="4032448"/>
            <a:chOff x="642910" y="1785925"/>
            <a:chExt cx="2425132" cy="2000265"/>
          </a:xfrm>
        </p:grpSpPr>
        <p:sp>
          <p:nvSpPr>
            <p:cNvPr id="71" name="70 Rectángulo"/>
            <p:cNvSpPr/>
            <p:nvPr/>
          </p:nvSpPr>
          <p:spPr>
            <a:xfrm>
              <a:off x="642910" y="2124317"/>
              <a:ext cx="2425132" cy="166187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53BF17"/>
              </a:solidFill>
            </a:ln>
            <a:effectLst>
              <a:outerShdw blurRad="50800" dist="1066800" dir="5400000" sx="107000" sy="107000" algn="ctr" rotWithShape="0">
                <a:schemeClr val="bg1">
                  <a:lumMod val="50000"/>
                  <a:alpha val="0"/>
                </a:schemeClr>
              </a:outerShdw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003">
              <a:schemeClr val="dk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2" name="71 Rectángulo"/>
            <p:cNvSpPr/>
            <p:nvPr/>
          </p:nvSpPr>
          <p:spPr>
            <a:xfrm flipV="1">
              <a:off x="642910" y="1785925"/>
              <a:ext cx="2425132" cy="357190"/>
            </a:xfrm>
            <a:prstGeom prst="rect">
              <a:avLst/>
            </a:prstGeom>
            <a:solidFill>
              <a:srgbClr val="53BF17"/>
            </a:solidFill>
            <a:ln>
              <a:solidFill>
                <a:srgbClr val="53BF17"/>
              </a:solidFill>
            </a:ln>
            <a:effectLst>
              <a:outerShdw blurRad="228600" dir="3180000" sx="116000" sy="116000" algn="ctr" rotWithShape="0">
                <a:schemeClr val="bg1">
                  <a:lumMod val="50000"/>
                  <a:alpha val="0"/>
                </a:schemeClr>
              </a:outerShdw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003">
              <a:schemeClr val="dk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3" name="72 CuadroTexto"/>
            <p:cNvSpPr txBox="1"/>
            <p:nvPr/>
          </p:nvSpPr>
          <p:spPr>
            <a:xfrm>
              <a:off x="642910" y="1847857"/>
              <a:ext cx="2368708" cy="259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¿ </a:t>
              </a:r>
              <a:r>
                <a:rPr lang="es-ES" sz="1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Esta usted. de acuerdo en que  esta imagen se proyecte </a:t>
              </a:r>
            </a:p>
            <a:p>
              <a:pPr algn="ctr"/>
              <a:r>
                <a:rPr lang="es-ES" sz="1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en el mercado internacional?</a:t>
              </a:r>
            </a:p>
          </p:txBody>
        </p:sp>
      </p:grpSp>
      <p:graphicFrame>
        <p:nvGraphicFramePr>
          <p:cNvPr id="48" name="47 Gráfico"/>
          <p:cNvGraphicFramePr/>
          <p:nvPr/>
        </p:nvGraphicFramePr>
        <p:xfrm>
          <a:off x="1835696" y="2780928"/>
          <a:ext cx="5760640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24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25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26 Rectángulo">
            <a:hlinkClick r:id="rId5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3"/>
          <a:stretch>
            <a:fillRect/>
          </a:stretch>
        </p:blipFill>
        <p:spPr bwMode="auto">
          <a:xfrm>
            <a:off x="0" y="1071546"/>
            <a:ext cx="9144000" cy="5143536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9001156" cy="428628"/>
          </a:xfrm>
        </p:spPr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METODOLOGÍA INVESTIGATIVA Y ANÁLISIS DE LA MARCA PAÍS ECUADOR</a:t>
            </a:r>
            <a:endParaRPr lang="es-ES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285720" y="1214422"/>
            <a:ext cx="4857784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lvl="0">
              <a:spcBef>
                <a:spcPct val="0"/>
              </a:spcBef>
            </a:pPr>
            <a:r>
              <a:rPr lang="en-US" sz="2400" b="1" cap="small" dirty="0" smtClean="0">
                <a:solidFill>
                  <a:srgbClr val="53BF17"/>
                </a:solidFill>
                <a:latin typeface="Arial" pitchFamily="34" charset="0"/>
                <a:cs typeface="Arial" pitchFamily="34" charset="0"/>
              </a:rPr>
              <a:t>INTERPRETACIÓN DE LOS RESULTADOS</a:t>
            </a: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rgbClr val="53BF17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4" name="74 Grupo"/>
          <p:cNvGrpSpPr/>
          <p:nvPr/>
        </p:nvGrpSpPr>
        <p:grpSpPr>
          <a:xfrm>
            <a:off x="1115616" y="1916832"/>
            <a:ext cx="6984776" cy="4012501"/>
            <a:chOff x="642910" y="1785925"/>
            <a:chExt cx="2425132" cy="2000265"/>
          </a:xfrm>
        </p:grpSpPr>
        <p:sp>
          <p:nvSpPr>
            <p:cNvPr id="76" name="75 Rectángulo"/>
            <p:cNvSpPr/>
            <p:nvPr/>
          </p:nvSpPr>
          <p:spPr>
            <a:xfrm>
              <a:off x="642910" y="2124317"/>
              <a:ext cx="2425132" cy="166187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53BF17"/>
              </a:solidFill>
            </a:ln>
            <a:effectLst>
              <a:outerShdw blurRad="50800" dist="1066800" dir="5400000" sx="107000" sy="107000" algn="ctr" rotWithShape="0">
                <a:schemeClr val="bg1">
                  <a:lumMod val="50000"/>
                  <a:alpha val="0"/>
                </a:schemeClr>
              </a:outerShdw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003">
              <a:schemeClr val="dk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7" name="76 Rectángulo"/>
            <p:cNvSpPr/>
            <p:nvPr/>
          </p:nvSpPr>
          <p:spPr>
            <a:xfrm flipV="1">
              <a:off x="642910" y="1785925"/>
              <a:ext cx="2425132" cy="357190"/>
            </a:xfrm>
            <a:prstGeom prst="rect">
              <a:avLst/>
            </a:prstGeom>
            <a:solidFill>
              <a:srgbClr val="53BF17"/>
            </a:solidFill>
            <a:ln>
              <a:solidFill>
                <a:srgbClr val="53BF17"/>
              </a:solidFill>
            </a:ln>
            <a:effectLst>
              <a:outerShdw blurRad="228600" dir="3180000" sx="116000" sy="116000" algn="ctr" rotWithShape="0">
                <a:schemeClr val="bg1">
                  <a:lumMod val="50000"/>
                  <a:alpha val="0"/>
                </a:schemeClr>
              </a:outerShdw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003">
              <a:schemeClr val="dk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8" name="77 CuadroTexto"/>
            <p:cNvSpPr txBox="1"/>
            <p:nvPr/>
          </p:nvSpPr>
          <p:spPr>
            <a:xfrm>
              <a:off x="642910" y="1884061"/>
              <a:ext cx="2368708" cy="260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¿ </a:t>
              </a:r>
              <a:r>
                <a:rPr lang="es-ES" sz="1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Cree que la marca y su mensaje deben ser cambiados?</a:t>
              </a:r>
            </a:p>
          </p:txBody>
        </p:sp>
      </p:grpSp>
      <p:graphicFrame>
        <p:nvGraphicFramePr>
          <p:cNvPr id="49" name="48 Gráfico"/>
          <p:cNvGraphicFramePr/>
          <p:nvPr/>
        </p:nvGraphicFramePr>
        <p:xfrm>
          <a:off x="2267744" y="2780928"/>
          <a:ext cx="5328592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24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25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26 Rectángulo">
            <a:hlinkClick r:id="rId5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3"/>
          <a:stretch>
            <a:fillRect/>
          </a:stretch>
        </p:blipFill>
        <p:spPr bwMode="auto">
          <a:xfrm>
            <a:off x="0" y="1071546"/>
            <a:ext cx="9144000" cy="5143536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9001156" cy="428628"/>
          </a:xfrm>
        </p:spPr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METODOLOGÍA INVESTIGATIVA Y ANÁLISIS DE LA MARCA PAÍS ECUADOR</a:t>
            </a:r>
            <a:endParaRPr lang="es-ES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9552" y="1632220"/>
            <a:ext cx="4857784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lvl="0">
              <a:spcBef>
                <a:spcPct val="0"/>
              </a:spcBef>
            </a:pPr>
            <a:r>
              <a:rPr kumimoji="0" lang="es-EC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3BF17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CONCLUSIONES</a:t>
            </a: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rgbClr val="53BF17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619672" y="2383720"/>
            <a:ext cx="64087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 smtClean="0">
              <a:solidFill>
                <a:schemeClr val="bg1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es-ES" dirty="0" smtClean="0">
                <a:solidFill>
                  <a:schemeClr val="bg1"/>
                </a:solidFill>
              </a:rPr>
              <a:t> Existe un elevado grado de aceptación de la marca</a:t>
            </a:r>
          </a:p>
          <a:p>
            <a:pPr algn="just">
              <a:buFont typeface="Arial" pitchFamily="34" charset="0"/>
              <a:buChar char="•"/>
            </a:pPr>
            <a:endParaRPr lang="es-ES" dirty="0" smtClean="0">
              <a:solidFill>
                <a:schemeClr val="bg1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es-ES" dirty="0" smtClean="0">
                <a:solidFill>
                  <a:schemeClr val="bg1"/>
                </a:solidFill>
              </a:rPr>
              <a:t> Confusión de la marca país con una marca de campaña política</a:t>
            </a:r>
          </a:p>
          <a:p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8" name="7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>
            <a:hlinkClick r:id="rId4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3"/>
          <a:stretch>
            <a:fillRect/>
          </a:stretch>
        </p:blipFill>
        <p:spPr bwMode="auto">
          <a:xfrm>
            <a:off x="0" y="1071546"/>
            <a:ext cx="9144000" cy="5143536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1714487"/>
            <a:ext cx="4643470" cy="3500462"/>
          </a:xfrm>
          <a:prstGeom prst="rect">
            <a:avLst/>
          </a:prstGeom>
          <a:solidFill>
            <a:srgbClr val="A6120E"/>
          </a:solidFill>
          <a:ln w="9525">
            <a:solidFill>
              <a:srgbClr val="A6120E"/>
            </a:solidFill>
            <a:miter lim="800000"/>
            <a:headEnd/>
            <a:tailEnd/>
          </a:ln>
          <a:effectLst/>
        </p:spPr>
      </p:pic>
      <p:sp>
        <p:nvSpPr>
          <p:cNvPr id="10" name="9 Rectángulo"/>
          <p:cNvSpPr/>
          <p:nvPr/>
        </p:nvSpPr>
        <p:spPr>
          <a:xfrm flipV="1">
            <a:off x="4143372" y="5214949"/>
            <a:ext cx="4643470" cy="428628"/>
          </a:xfrm>
          <a:prstGeom prst="rect">
            <a:avLst/>
          </a:prstGeom>
          <a:solidFill>
            <a:srgbClr val="A6120E"/>
          </a:solidFill>
          <a:ln>
            <a:solidFill>
              <a:srgbClr val="A6120E"/>
            </a:solidFill>
          </a:ln>
          <a:effectLst>
            <a:outerShdw blurRad="228600" dir="3180000" sx="116000" sy="116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7072362" cy="428628"/>
          </a:xfrm>
        </p:spPr>
        <p:txBody>
          <a:bodyPr>
            <a:normAutofit/>
          </a:bodyPr>
          <a:lstStyle/>
          <a:p>
            <a:pPr algn="l"/>
            <a:r>
              <a:rPr lang="es-EC" sz="1600" cap="small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PROPUESTA DE VALOR AGREGADO</a:t>
            </a:r>
            <a:endParaRPr lang="es-ES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57158" y="1500174"/>
            <a:ext cx="4857784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</a:pPr>
            <a:r>
              <a:rPr lang="en-US" sz="2400" b="1" cap="small" dirty="0" smtClean="0">
                <a:solidFill>
                  <a:srgbClr val="A6120E"/>
                </a:solidFill>
                <a:latin typeface="Arial" pitchFamily="34" charset="0"/>
                <a:cs typeface="Arial" pitchFamily="34" charset="0"/>
              </a:rPr>
              <a:t>ANTECEDENTES</a:t>
            </a:r>
            <a:endParaRPr lang="es-ES" sz="2400" b="1" dirty="0" smtClean="0">
              <a:solidFill>
                <a:srgbClr val="A6120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57158" y="2428868"/>
            <a:ext cx="3357586" cy="258532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endParaRPr lang="es-ES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just"/>
            <a:r>
              <a:rPr lang="es-ES" dirty="0" smtClean="0">
                <a:solidFill>
                  <a:schemeClr val="bg1">
                    <a:lumMod val="75000"/>
                  </a:schemeClr>
                </a:solidFill>
              </a:rPr>
              <a:t>Evento Miss Universo 2004</a:t>
            </a:r>
          </a:p>
          <a:p>
            <a:pPr algn="just"/>
            <a:endParaRPr lang="es-ES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just"/>
            <a:r>
              <a:rPr lang="es-ES" dirty="0" smtClean="0">
                <a:solidFill>
                  <a:schemeClr val="bg1">
                    <a:lumMod val="75000"/>
                  </a:schemeClr>
                </a:solidFill>
              </a:rPr>
              <a:t>Ecuador ama la vida, no presenta una gestión de marca.</a:t>
            </a:r>
          </a:p>
          <a:p>
            <a:pPr algn="just"/>
            <a:endParaRPr lang="es-ES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just"/>
            <a:r>
              <a:rPr lang="es-ES" dirty="0" smtClean="0">
                <a:solidFill>
                  <a:schemeClr val="bg1">
                    <a:lumMod val="75000"/>
                  </a:schemeClr>
                </a:solidFill>
              </a:rPr>
              <a:t>Estrategia de marca permite el posicionamiento de la marca país</a:t>
            </a:r>
          </a:p>
          <a:p>
            <a:pPr algn="just"/>
            <a:endParaRPr lang="es-ES" dirty="0">
              <a:solidFill>
                <a:schemeClr val="bg1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283968" y="5243467"/>
            <a:ext cx="4502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PRESENTACIÓN ECUADOR LA VIDA EN ESTADO PURO  </a:t>
            </a:r>
          </a:p>
          <a:p>
            <a:pPr algn="r"/>
            <a:r>
              <a:rPr lang="es-ES" sz="1000" dirty="0" smtClean="0">
                <a:solidFill>
                  <a:schemeClr val="bg1"/>
                </a:solidFill>
              </a:rPr>
              <a:t>FUENTE: Ministerio de Turismo</a:t>
            </a:r>
          </a:p>
        </p:txBody>
      </p:sp>
      <p:sp>
        <p:nvSpPr>
          <p:cNvPr id="12" name="11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12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13 Rectángulo">
            <a:hlinkClick r:id="rId5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000628" y="214290"/>
            <a:ext cx="385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DESCRIPCIÓN GENERAL </a:t>
            </a:r>
          </a:p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DEL PROYECTO </a:t>
            </a:r>
            <a:endParaRPr lang="es-E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000628" y="1559470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78A1D"/>
                </a:solidFill>
                <a:latin typeface="Arial" pitchFamily="34" charset="0"/>
                <a:cs typeface="Arial" pitchFamily="34" charset="0"/>
              </a:rPr>
              <a:t>GENERALIDADES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DE LA MARCA</a:t>
            </a:r>
            <a:endParaRPr lang="es-ES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000628" y="3571876"/>
            <a:ext cx="4143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53BF17"/>
                </a:solidFill>
                <a:latin typeface="Arial" pitchFamily="34" charset="0"/>
                <a:cs typeface="Arial" pitchFamily="34" charset="0"/>
              </a:rPr>
              <a:t>METODOLOGÍA INVESTIGATIVA </a:t>
            </a:r>
          </a:p>
          <a:p>
            <a:r>
              <a:rPr lang="en-US" b="1" dirty="0" smtClean="0">
                <a:solidFill>
                  <a:srgbClr val="53BF17"/>
                </a:solidFill>
                <a:latin typeface="Arial" pitchFamily="34" charset="0"/>
                <a:cs typeface="Arial" pitchFamily="34" charset="0"/>
              </a:rPr>
              <a:t>Y ANÁLISIS DE LA </a:t>
            </a:r>
          </a:p>
          <a:p>
            <a:r>
              <a:rPr lang="en-US" b="1" dirty="0" smtClean="0">
                <a:solidFill>
                  <a:srgbClr val="53BF17"/>
                </a:solidFill>
                <a:latin typeface="Arial" pitchFamily="34" charset="0"/>
                <a:cs typeface="Arial" pitchFamily="34" charset="0"/>
              </a:rPr>
              <a:t>MARCA PAÍS ECUADOR</a:t>
            </a:r>
            <a:endParaRPr lang="es-ES" b="1" dirty="0">
              <a:solidFill>
                <a:srgbClr val="53BF1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000628" y="4854371"/>
            <a:ext cx="385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221D"/>
                </a:solidFill>
                <a:latin typeface="Arial" pitchFamily="34" charset="0"/>
                <a:cs typeface="Arial" pitchFamily="34" charset="0"/>
              </a:rPr>
              <a:t>PROPUESTA DE </a:t>
            </a:r>
          </a:p>
          <a:p>
            <a:r>
              <a:rPr lang="en-US" b="1" dirty="0" smtClean="0">
                <a:solidFill>
                  <a:srgbClr val="FF221D"/>
                </a:solidFill>
                <a:latin typeface="Arial" pitchFamily="34" charset="0"/>
                <a:cs typeface="Arial" pitchFamily="34" charset="0"/>
              </a:rPr>
              <a:t>VALOR AGREGADO</a:t>
            </a:r>
            <a:endParaRPr lang="es-ES" b="1" dirty="0">
              <a:solidFill>
                <a:srgbClr val="FF221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000628" y="6143644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BC42E2"/>
                </a:solidFill>
                <a:latin typeface="Arial" pitchFamily="34" charset="0"/>
                <a:cs typeface="Arial" pitchFamily="34" charset="0"/>
              </a:rPr>
              <a:t>CONCLUSIONES</a:t>
            </a:r>
            <a:endParaRPr lang="es-ES" b="1" dirty="0">
              <a:solidFill>
                <a:srgbClr val="BC42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000628" y="2568355"/>
            <a:ext cx="385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7ED21"/>
                </a:solidFill>
                <a:latin typeface="Arial" pitchFamily="34" charset="0"/>
                <a:cs typeface="Arial" pitchFamily="34" charset="0"/>
              </a:rPr>
              <a:t>MARCA PAÍS ECUADOR </a:t>
            </a:r>
          </a:p>
          <a:p>
            <a:r>
              <a:rPr lang="en-US" b="1" dirty="0" smtClean="0">
                <a:solidFill>
                  <a:srgbClr val="F7ED21"/>
                </a:solidFill>
                <a:latin typeface="Arial" pitchFamily="34" charset="0"/>
                <a:cs typeface="Arial" pitchFamily="34" charset="0"/>
              </a:rPr>
              <a:t>AMA LA VIDA</a:t>
            </a:r>
            <a:endParaRPr lang="es-ES" b="1" dirty="0">
              <a:solidFill>
                <a:srgbClr val="F7ED2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Rectángulo">
            <a:hlinkClick r:id="rId3" action="ppaction://hlinksldjump"/>
          </p:cNvPr>
          <p:cNvSpPr/>
          <p:nvPr/>
        </p:nvSpPr>
        <p:spPr>
          <a:xfrm>
            <a:off x="5072066" y="285752"/>
            <a:ext cx="3000396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10 Rectángulo">
            <a:hlinkClick r:id="rId4" action="ppaction://hlinksldjump"/>
          </p:cNvPr>
          <p:cNvSpPr/>
          <p:nvPr/>
        </p:nvSpPr>
        <p:spPr>
          <a:xfrm>
            <a:off x="5000628" y="1500174"/>
            <a:ext cx="3786214" cy="42862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3"/>
          <a:stretch>
            <a:fillRect/>
          </a:stretch>
        </p:blipFill>
        <p:spPr bwMode="auto">
          <a:xfrm>
            <a:off x="0" y="1071546"/>
            <a:ext cx="9144000" cy="5143536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7072362" cy="428628"/>
          </a:xfrm>
        </p:spPr>
        <p:txBody>
          <a:bodyPr>
            <a:normAutofit/>
          </a:bodyPr>
          <a:lstStyle/>
          <a:p>
            <a:pPr algn="l"/>
            <a:r>
              <a:rPr lang="es-EC" sz="1600" cap="small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PROPUESTA DE VALOR AGREGADO</a:t>
            </a:r>
            <a:endParaRPr lang="es-ES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57158" y="1428736"/>
            <a:ext cx="4857784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lvl="1">
              <a:spcBef>
                <a:spcPct val="0"/>
              </a:spcBef>
            </a:pPr>
            <a:r>
              <a:rPr lang="en-US" sz="2300" b="1" cap="small" dirty="0" smtClean="0">
                <a:solidFill>
                  <a:srgbClr val="A6120E"/>
                </a:solidFill>
                <a:latin typeface="Arial" pitchFamily="34" charset="0"/>
                <a:cs typeface="Arial" pitchFamily="34" charset="0"/>
              </a:rPr>
              <a:t>GESTIÓN DE MARCA</a:t>
            </a:r>
            <a:endParaRPr lang="es-ES" sz="2300" b="1" dirty="0" smtClean="0">
              <a:solidFill>
                <a:srgbClr val="A6120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57158" y="2172920"/>
            <a:ext cx="3357586" cy="286232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es-ES" dirty="0" smtClean="0">
                <a:solidFill>
                  <a:schemeClr val="bg1"/>
                </a:solidFill>
              </a:rPr>
              <a:t>Crecimiento económico .</a:t>
            </a:r>
          </a:p>
          <a:p>
            <a:pPr algn="just"/>
            <a:endParaRPr lang="es-ES" dirty="0" smtClean="0">
              <a:solidFill>
                <a:schemeClr val="bg1"/>
              </a:solidFill>
            </a:endParaRPr>
          </a:p>
          <a:p>
            <a:pPr algn="just"/>
            <a:r>
              <a:rPr lang="es-ES" dirty="0" smtClean="0">
                <a:solidFill>
                  <a:schemeClr val="bg1"/>
                </a:solidFill>
              </a:rPr>
              <a:t>Una feria permite conocer la oferta y la demanda.</a:t>
            </a:r>
          </a:p>
          <a:p>
            <a:pPr algn="just"/>
            <a:endParaRPr lang="es-ES" b="1" cap="small" dirty="0" smtClean="0">
              <a:solidFill>
                <a:schemeClr val="bg1"/>
              </a:solidFill>
            </a:endParaRPr>
          </a:p>
          <a:p>
            <a:pPr algn="just"/>
            <a:r>
              <a:rPr lang="es-ES" dirty="0" smtClean="0">
                <a:solidFill>
                  <a:schemeClr val="bg1"/>
                </a:solidFill>
              </a:rPr>
              <a:t>Aprovechar  los recursos que el país tiene con los diferentes públicos que son clave en una gestión exitosa de marca.</a:t>
            </a:r>
          </a:p>
          <a:p>
            <a:pPr algn="just"/>
            <a:endParaRPr lang="es-ES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143372" y="1500174"/>
            <a:ext cx="4572032" cy="38576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A6120E"/>
            </a:solidFill>
          </a:ln>
          <a:effectLst>
            <a:outerShdw blurRad="50800" dist="1066800" dir="5400000" sx="107000" sy="107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"/>
          <p:cNvSpPr/>
          <p:nvPr/>
        </p:nvSpPr>
        <p:spPr>
          <a:xfrm flipV="1">
            <a:off x="4143372" y="5357826"/>
            <a:ext cx="4572032" cy="428628"/>
          </a:xfrm>
          <a:prstGeom prst="rect">
            <a:avLst/>
          </a:prstGeom>
          <a:solidFill>
            <a:srgbClr val="A6120E"/>
          </a:solidFill>
          <a:ln>
            <a:solidFill>
              <a:srgbClr val="A6120E"/>
            </a:solidFill>
          </a:ln>
          <a:effectLst>
            <a:outerShdw blurRad="228600" dir="3180000" sx="116000" sy="116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4929190" y="5357826"/>
            <a:ext cx="378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000" dirty="0" smtClean="0">
                <a:solidFill>
                  <a:schemeClr val="bg1"/>
                </a:solidFill>
              </a:rPr>
              <a:t>DESTINOS CLAVE DE UNA GESTIÓN EXITOSA DE MARCA</a:t>
            </a:r>
          </a:p>
          <a:p>
            <a:pPr algn="r"/>
            <a:r>
              <a:rPr lang="es-ES" sz="1000" dirty="0" smtClean="0">
                <a:solidFill>
                  <a:schemeClr val="bg1"/>
                </a:solidFill>
              </a:rPr>
              <a:t>Fuente: Elaborados por autores</a:t>
            </a:r>
            <a:endParaRPr lang="es-ES" sz="1000" dirty="0">
              <a:solidFill>
                <a:schemeClr val="bg1"/>
              </a:solidFill>
            </a:endParaRPr>
          </a:p>
        </p:txBody>
      </p:sp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4143372" y="1500174"/>
          <a:ext cx="4572032" cy="3857652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084889"/>
                <a:gridCol w="3487143"/>
              </a:tblGrid>
              <a:tr h="3404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chemeClr val="bg1"/>
                          </a:solidFill>
                        </a:rPr>
                        <a:t>Sector</a:t>
                      </a:r>
                      <a:endParaRPr lang="es-ES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6120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chemeClr val="bg1"/>
                          </a:solidFill>
                        </a:rPr>
                        <a:t>Público</a:t>
                      </a:r>
                      <a:endParaRPr lang="es-ES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6120E"/>
                    </a:solidFill>
                  </a:tcPr>
                </a:tc>
              </a:tr>
              <a:tr h="680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/>
                        <a:t>Gobierno</a:t>
                      </a:r>
                      <a:endParaRPr lang="es-E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/>
                        <a:t>Nacional central, distrital, territorial, Fuerzas Armadas, embajadas, consulados, organismos internacionales.</a:t>
                      </a:r>
                      <a:endParaRPr lang="es-E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80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/>
                        <a:t>Empresarial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/>
                        <a:t>Aliados estratégicos, empresas, cámaras de comercio, gremios, asociaciones, recintos y operadores feriales.</a:t>
                      </a:r>
                      <a:endParaRPr lang="es-E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80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/>
                        <a:t>Turismo</a:t>
                      </a:r>
                      <a:endParaRPr lang="es-E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/>
                        <a:t>Personas viajeras, aeropuertos, agencias, autoridades portuarias, fondos o secretarias de promoción.</a:t>
                      </a:r>
                      <a:endParaRPr lang="es-E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80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/>
                        <a:t>Educación</a:t>
                      </a: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/>
                        <a:t>Colegios, universidades, instituciones técnicas, secretarias de educación.</a:t>
                      </a:r>
                      <a:endParaRPr lang="es-E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7933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/>
                        <a:t>Medios de comunicación</a:t>
                      </a:r>
                      <a:endParaRPr lang="es-E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/>
                        <a:t>Masivos y especializados (televisión, prensa, radio, web).</a:t>
                      </a:r>
                      <a:endParaRPr lang="es-E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11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12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13 Rectángulo">
            <a:hlinkClick r:id="rId4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3"/>
          <a:stretch>
            <a:fillRect/>
          </a:stretch>
        </p:blipFill>
        <p:spPr bwMode="auto">
          <a:xfrm>
            <a:off x="0" y="1071546"/>
            <a:ext cx="9144000" cy="5143536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7072362" cy="428628"/>
          </a:xfrm>
        </p:spPr>
        <p:txBody>
          <a:bodyPr>
            <a:normAutofit/>
          </a:bodyPr>
          <a:lstStyle/>
          <a:p>
            <a:pPr algn="l"/>
            <a:r>
              <a:rPr lang="es-EC" sz="1600" cap="smal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PROPUESTA DE VALOR AGREGADO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57158" y="1416196"/>
            <a:ext cx="5572164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300" b="1" cap="small" dirty="0" smtClean="0">
                <a:solidFill>
                  <a:srgbClr val="A6120E"/>
                </a:solidFill>
                <a:latin typeface="Arial" pitchFamily="34" charset="0"/>
                <a:cs typeface="Arial" pitchFamily="34" charset="0"/>
              </a:rPr>
              <a:t>DEFINICIÓN DE LA PROPUESTA</a:t>
            </a:r>
            <a:endParaRPr lang="es-ES" sz="2300" b="1" dirty="0">
              <a:solidFill>
                <a:srgbClr val="A6120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000100" y="4071943"/>
            <a:ext cx="2857520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Marketing Territorial</a:t>
            </a:r>
            <a:endParaRPr lang="es-E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857224" y="2214554"/>
            <a:ext cx="7459192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s-ES" dirty="0" smtClean="0">
                <a:solidFill>
                  <a:schemeClr val="bg1"/>
                </a:solidFill>
              </a:rPr>
              <a:t>“En definitiva, los países latinoamericanos tienen un problema común de imagen que no es sólo económico, sino fundamentalmente político, de desconfianza generada por la corrupción y la inseguridad de las instituciones” </a:t>
            </a:r>
          </a:p>
          <a:p>
            <a:pPr algn="r"/>
            <a:endParaRPr lang="es-ES_tradnl" b="1" i="1" dirty="0" smtClean="0">
              <a:solidFill>
                <a:schemeClr val="bg1"/>
              </a:solidFill>
            </a:endParaRPr>
          </a:p>
          <a:p>
            <a:pPr algn="r"/>
            <a:r>
              <a:rPr lang="es-ES_tradnl" b="1" i="1" dirty="0" smtClean="0">
                <a:solidFill>
                  <a:schemeClr val="bg1"/>
                </a:solidFill>
              </a:rPr>
              <a:t>Ramos y Noya 2006</a:t>
            </a:r>
            <a:endParaRPr lang="es-ES" dirty="0" smtClean="0">
              <a:solidFill>
                <a:schemeClr val="bg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429256" y="4071943"/>
            <a:ext cx="30003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Marketing Experiencial</a:t>
            </a:r>
            <a:endParaRPr lang="es-E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Flecha derecha"/>
          <p:cNvSpPr/>
          <p:nvPr/>
        </p:nvSpPr>
        <p:spPr>
          <a:xfrm>
            <a:off x="3643306" y="4214818"/>
            <a:ext cx="1643074" cy="928694"/>
          </a:xfrm>
          <a:prstGeom prst="rightArrow">
            <a:avLst/>
          </a:prstGeom>
          <a:solidFill>
            <a:srgbClr val="A6120E"/>
          </a:solidFill>
          <a:ln>
            <a:solidFill>
              <a:srgbClr val="A612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11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12 Rectángulo">
            <a:hlinkClick r:id="rId4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71546"/>
            <a:ext cx="9174767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7072362" cy="428628"/>
          </a:xfrm>
        </p:spPr>
        <p:txBody>
          <a:bodyPr>
            <a:normAutofit/>
          </a:bodyPr>
          <a:lstStyle/>
          <a:p>
            <a:pPr algn="l"/>
            <a:r>
              <a:rPr lang="es-EC" sz="1600" cap="smal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PROPUESTA DE VALOR AGREGADO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4143340" y="1124744"/>
            <a:ext cx="5000660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300" b="1" cap="small" dirty="0" smtClean="0">
                <a:solidFill>
                  <a:srgbClr val="A6120E"/>
                </a:solidFill>
                <a:latin typeface="Arial" pitchFamily="34" charset="0"/>
                <a:cs typeface="Arial" pitchFamily="34" charset="0"/>
              </a:rPr>
              <a:t>PRES</a:t>
            </a:r>
            <a:r>
              <a:rPr lang="es-ES" sz="2300" b="1" cap="small" dirty="0" smtClean="0">
                <a:solidFill>
                  <a:srgbClr val="A6120E"/>
                </a:solidFill>
                <a:latin typeface="Arial" pitchFamily="34" charset="0"/>
                <a:cs typeface="Arial" pitchFamily="34" charset="0"/>
              </a:rPr>
              <a:t>ENTACIÓN DEL PROYECTO</a:t>
            </a:r>
            <a:endParaRPr lang="es-ES" sz="2300" b="1" dirty="0">
              <a:solidFill>
                <a:srgbClr val="A6120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228184" y="5661248"/>
            <a:ext cx="278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b="1" dirty="0" smtClean="0">
                <a:solidFill>
                  <a:schemeClr val="bg1"/>
                </a:solidFill>
              </a:rPr>
              <a:t>ÚNETE</a:t>
            </a:r>
          </a:p>
          <a:p>
            <a:pPr algn="ctr"/>
            <a:r>
              <a:rPr lang="es-EC" sz="1200" dirty="0" smtClean="0">
                <a:solidFill>
                  <a:schemeClr val="bg1"/>
                </a:solidFill>
              </a:rPr>
              <a:t>y vive esta gran experiencia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796136" y="1844824"/>
            <a:ext cx="2928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200" b="1" dirty="0" smtClean="0">
                <a:solidFill>
                  <a:schemeClr val="bg1"/>
                </a:solidFill>
              </a:rPr>
              <a:t>IDENTIFÍCATE</a:t>
            </a:r>
          </a:p>
          <a:p>
            <a:pPr algn="r"/>
            <a:r>
              <a:rPr lang="es-EC" sz="1200" dirty="0" smtClean="0">
                <a:solidFill>
                  <a:schemeClr val="bg1"/>
                </a:solidFill>
              </a:rPr>
              <a:t>con cada cultura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115616" y="1268760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200" b="1" dirty="0" smtClean="0">
                <a:solidFill>
                  <a:schemeClr val="bg1"/>
                </a:solidFill>
              </a:rPr>
              <a:t>SORPRÉNDETE</a:t>
            </a:r>
          </a:p>
          <a:p>
            <a:pPr algn="r"/>
            <a:r>
              <a:rPr lang="es-EC" sz="1200" dirty="0" smtClean="0">
                <a:solidFill>
                  <a:schemeClr val="bg1"/>
                </a:solidFill>
              </a:rPr>
              <a:t>conociendo los rincones del país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12" name="11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12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13 Rectángulo">
            <a:hlinkClick r:id="rId4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3"/>
          <a:stretch>
            <a:fillRect/>
          </a:stretch>
        </p:blipFill>
        <p:spPr bwMode="auto">
          <a:xfrm>
            <a:off x="0" y="1052736"/>
            <a:ext cx="9144000" cy="5143536"/>
          </a:xfrm>
          <a:prstGeom prst="rect">
            <a:avLst/>
          </a:prstGeom>
          <a:noFill/>
        </p:spPr>
      </p:pic>
      <p:sp>
        <p:nvSpPr>
          <p:cNvPr id="13" name="1 Título"/>
          <p:cNvSpPr txBox="1">
            <a:spLocks/>
          </p:cNvSpPr>
          <p:nvPr/>
        </p:nvSpPr>
        <p:spPr>
          <a:xfrm>
            <a:off x="142844" y="642918"/>
            <a:ext cx="7072362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6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PROPUESTA DE VALOR AGREGADO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500034" y="1285860"/>
            <a:ext cx="5643602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300" b="1" dirty="0" smtClean="0">
                <a:solidFill>
                  <a:srgbClr val="A6120E"/>
                </a:solidFill>
              </a:rPr>
              <a:t>MAQUETA  PLANO FERIA</a:t>
            </a:r>
            <a:endParaRPr lang="es-ES" sz="2300" b="1" dirty="0">
              <a:solidFill>
                <a:srgbClr val="A6120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857356" y="1928802"/>
            <a:ext cx="5572164" cy="3416484"/>
          </a:xfrm>
          <a:prstGeom prst="rect">
            <a:avLst/>
          </a:prstGeom>
          <a:solidFill>
            <a:schemeClr val="bg1"/>
          </a:solidFill>
          <a:ln>
            <a:solidFill>
              <a:srgbClr val="A6120E"/>
            </a:solidFill>
          </a:ln>
          <a:effectLst>
            <a:outerShdw blurRad="50800" dist="1066800" dir="5400000" sx="107000" sy="107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Rectángulo"/>
          <p:cNvSpPr/>
          <p:nvPr/>
        </p:nvSpPr>
        <p:spPr>
          <a:xfrm flipV="1">
            <a:off x="1857356" y="5345286"/>
            <a:ext cx="5572164" cy="428628"/>
          </a:xfrm>
          <a:prstGeom prst="rect">
            <a:avLst/>
          </a:prstGeom>
          <a:solidFill>
            <a:srgbClr val="A6120E"/>
          </a:solidFill>
          <a:ln>
            <a:solidFill>
              <a:srgbClr val="A6120E"/>
            </a:solidFill>
          </a:ln>
          <a:effectLst>
            <a:outerShdw blurRad="228600" dir="3180000" sx="116000" sy="116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CuadroTexto"/>
          <p:cNvSpPr txBox="1"/>
          <p:nvPr/>
        </p:nvSpPr>
        <p:spPr>
          <a:xfrm>
            <a:off x="3520950" y="5386344"/>
            <a:ext cx="378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VIDEO PRESENTACION PROYECTO</a:t>
            </a:r>
          </a:p>
          <a:p>
            <a:pPr algn="r"/>
            <a:r>
              <a:rPr lang="es-ES" sz="1000" dirty="0" smtClean="0">
                <a:solidFill>
                  <a:schemeClr val="bg1"/>
                </a:solidFill>
              </a:rPr>
              <a:t>FUENTE: ELABORADO POR  AUTORES</a:t>
            </a:r>
          </a:p>
        </p:txBody>
      </p:sp>
      <p:pic>
        <p:nvPicPr>
          <p:cNvPr id="21" name="Picture 5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 r="1282"/>
          <a:stretch>
            <a:fillRect/>
          </a:stretch>
        </p:blipFill>
        <p:spPr bwMode="auto">
          <a:xfrm>
            <a:off x="1857356" y="1928802"/>
            <a:ext cx="557216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71546"/>
            <a:ext cx="9158068" cy="513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7072362" cy="428628"/>
          </a:xfrm>
        </p:spPr>
        <p:txBody>
          <a:bodyPr>
            <a:normAutofit/>
          </a:bodyPr>
          <a:lstStyle/>
          <a:p>
            <a:pPr algn="l"/>
            <a:r>
              <a:rPr lang="es-EC" sz="1600" cap="smal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PROPUESTA DE VALOR AGREGADO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143636" y="1428736"/>
            <a:ext cx="2714644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b="1" cap="small" dirty="0" smtClean="0">
                <a:solidFill>
                  <a:srgbClr val="A6120E"/>
                </a:solidFill>
                <a:latin typeface="Arial" pitchFamily="34" charset="0"/>
                <a:cs typeface="Arial" pitchFamily="34" charset="0"/>
              </a:rPr>
              <a:t>PLANO / SECCIONES FERIA</a:t>
            </a:r>
            <a:endParaRPr lang="es-ES" sz="2000" b="1" dirty="0">
              <a:solidFill>
                <a:srgbClr val="A6120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6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7 Rectángulo">
            <a:hlinkClick r:id="rId4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3075" name="Picture 3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01024" y="5643578"/>
            <a:ext cx="7493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3"/>
          <a:stretch>
            <a:fillRect/>
          </a:stretch>
        </p:blipFill>
        <p:spPr bwMode="auto">
          <a:xfrm>
            <a:off x="0" y="1071546"/>
            <a:ext cx="9144000" cy="5143536"/>
          </a:xfrm>
          <a:prstGeom prst="rect">
            <a:avLst/>
          </a:prstGeom>
          <a:noFill/>
        </p:spPr>
      </p:pic>
      <p:sp>
        <p:nvSpPr>
          <p:cNvPr id="10" name="9 Rectángulo"/>
          <p:cNvSpPr/>
          <p:nvPr/>
        </p:nvSpPr>
        <p:spPr>
          <a:xfrm>
            <a:off x="1403648" y="2204864"/>
            <a:ext cx="6480720" cy="3600400"/>
          </a:xfrm>
          <a:prstGeom prst="rect">
            <a:avLst/>
          </a:prstGeom>
          <a:solidFill>
            <a:schemeClr val="bg1">
              <a:lumMod val="95000"/>
              <a:alpha val="10000"/>
            </a:schemeClr>
          </a:solidFill>
          <a:ln>
            <a:solidFill>
              <a:srgbClr val="A6120E"/>
            </a:solidFill>
          </a:ln>
          <a:effectLst>
            <a:outerShdw blurRad="50800" dist="1066800" dir="5400000" sx="107000" sy="107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 flipV="1">
            <a:off x="1403648" y="1484783"/>
            <a:ext cx="6480720" cy="720080"/>
          </a:xfrm>
          <a:prstGeom prst="rect">
            <a:avLst/>
          </a:prstGeom>
          <a:solidFill>
            <a:srgbClr val="A6120E"/>
          </a:solidFill>
          <a:ln>
            <a:solidFill>
              <a:srgbClr val="A6120E"/>
            </a:solidFill>
          </a:ln>
          <a:effectLst>
            <a:outerShdw blurRad="228600" dir="3180000" sx="116000" sy="116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CuadroTexto"/>
          <p:cNvSpPr txBox="1"/>
          <p:nvPr/>
        </p:nvSpPr>
        <p:spPr>
          <a:xfrm>
            <a:off x="1187624" y="1609635"/>
            <a:ext cx="6822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bg1"/>
                </a:solidFill>
              </a:rPr>
              <a:t>PRESUPUESTO</a:t>
            </a:r>
            <a:endParaRPr lang="es-ES" sz="2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7072362" cy="428628"/>
          </a:xfrm>
        </p:spPr>
        <p:txBody>
          <a:bodyPr>
            <a:normAutofit/>
          </a:bodyPr>
          <a:lstStyle/>
          <a:p>
            <a:pPr algn="l"/>
            <a:r>
              <a:rPr lang="es-EC" sz="1600" cap="smal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PROPUESTA DE VALOR AGREGADO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1932214" y="2571742"/>
          <a:ext cx="5354430" cy="2928960"/>
        </p:xfrm>
        <a:graphic>
          <a:graphicData uri="http://schemas.openxmlformats.org/drawingml/2006/table">
            <a:tbl>
              <a:tblPr/>
              <a:tblGrid>
                <a:gridCol w="3887852"/>
                <a:gridCol w="1466578"/>
              </a:tblGrid>
              <a:tr h="3048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700" b="1" dirty="0" smtClean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Descripción</a:t>
                      </a:r>
                      <a:endParaRPr lang="es-ES" sz="17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6092" marR="96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7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Precio</a:t>
                      </a:r>
                      <a:endParaRPr lang="es-ES" sz="17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6092" marR="96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3550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700" dirty="0">
                          <a:latin typeface="Calibri"/>
                          <a:ea typeface="Times New Roman"/>
                          <a:cs typeface="Times New Roman"/>
                        </a:rPr>
                        <a:t>Personal</a:t>
                      </a:r>
                      <a:endParaRPr lang="es-ES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6092" marR="96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700" dirty="0">
                          <a:latin typeface="Calibri"/>
                          <a:ea typeface="Times New Roman"/>
                          <a:cs typeface="Times New Roman"/>
                        </a:rPr>
                        <a:t>$ </a:t>
                      </a:r>
                      <a:r>
                        <a:rPr lang="es-ES" sz="1700" dirty="0" smtClean="0">
                          <a:latin typeface="Calibri"/>
                          <a:ea typeface="Times New Roman"/>
                          <a:cs typeface="Times New Roman"/>
                        </a:rPr>
                        <a:t>720.00</a:t>
                      </a:r>
                      <a:endParaRPr lang="es-ES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6092" marR="96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50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700" dirty="0">
                          <a:latin typeface="Calibri"/>
                          <a:ea typeface="Times New Roman"/>
                          <a:cs typeface="Times New Roman"/>
                        </a:rPr>
                        <a:t>Vestuario</a:t>
                      </a:r>
                      <a:endParaRPr lang="es-ES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6092" marR="96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7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$ 125.00</a:t>
                      </a:r>
                    </a:p>
                  </a:txBody>
                  <a:tcPr marL="96092" marR="96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50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700">
                          <a:latin typeface="Calibri"/>
                          <a:ea typeface="Times New Roman"/>
                          <a:cs typeface="Times New Roman"/>
                        </a:rPr>
                        <a:t>Eventos </a:t>
                      </a:r>
                      <a:endParaRPr lang="es-E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6092" marR="96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7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$ 5400.00</a:t>
                      </a:r>
                    </a:p>
                  </a:txBody>
                  <a:tcPr marL="96092" marR="96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50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700" dirty="0">
                          <a:latin typeface="Calibri"/>
                          <a:ea typeface="Times New Roman"/>
                          <a:cs typeface="Times New Roman"/>
                        </a:rPr>
                        <a:t>Servicios</a:t>
                      </a:r>
                      <a:endParaRPr lang="es-ES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6092" marR="96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700" dirty="0">
                          <a:latin typeface="Calibri"/>
                          <a:ea typeface="Times New Roman"/>
                          <a:cs typeface="Times New Roman"/>
                        </a:rPr>
                        <a:t>$ 7162.40</a:t>
                      </a:r>
                      <a:endParaRPr lang="es-ES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6092" marR="96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50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700" dirty="0">
                          <a:latin typeface="Calibri"/>
                          <a:ea typeface="Times New Roman"/>
                          <a:cs typeface="Times New Roman"/>
                        </a:rPr>
                        <a:t>Stands</a:t>
                      </a:r>
                      <a:endParaRPr lang="es-ES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6092" marR="96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700" dirty="0">
                          <a:latin typeface="Calibri"/>
                          <a:ea typeface="Times New Roman"/>
                          <a:cs typeface="Times New Roman"/>
                        </a:rPr>
                        <a:t>$ 1584.00</a:t>
                      </a:r>
                      <a:endParaRPr lang="es-ES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6092" marR="96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50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700" dirty="0">
                          <a:latin typeface="Calibri"/>
                          <a:ea typeface="Times New Roman"/>
                          <a:cs typeface="Times New Roman"/>
                        </a:rPr>
                        <a:t>Mobiliario </a:t>
                      </a:r>
                      <a:endParaRPr lang="es-ES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6092" marR="96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700" dirty="0">
                          <a:latin typeface="Calibri"/>
                          <a:ea typeface="Times New Roman"/>
                          <a:cs typeface="Times New Roman"/>
                        </a:rPr>
                        <a:t>$ 621.60</a:t>
                      </a:r>
                      <a:endParaRPr lang="es-ES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6092" marR="96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9375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TOTAL</a:t>
                      </a:r>
                      <a:endParaRPr lang="es-ES" sz="2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6092" marR="96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$ 15,614.00</a:t>
                      </a:r>
                      <a:endParaRPr lang="es-ES" sz="2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6092" marR="960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13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14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15 Rectángulo">
            <a:hlinkClick r:id="rId4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3"/>
          <a:stretch>
            <a:fillRect/>
          </a:stretch>
        </p:blipFill>
        <p:spPr bwMode="auto">
          <a:xfrm>
            <a:off x="0" y="1071546"/>
            <a:ext cx="9144000" cy="5143536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7072362" cy="428628"/>
          </a:xfrm>
        </p:spPr>
        <p:txBody>
          <a:bodyPr>
            <a:normAutofit/>
          </a:bodyPr>
          <a:lstStyle/>
          <a:p>
            <a:pPr algn="l"/>
            <a:r>
              <a:rPr lang="es-EC" sz="1600" cap="smal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PROPUESTA DE VALOR AGREGADO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00034" y="1285860"/>
            <a:ext cx="6429420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300" b="1" dirty="0" smtClean="0">
                <a:solidFill>
                  <a:srgbClr val="A6120E"/>
                </a:solidFill>
              </a:rPr>
              <a:t>ESTRATEGIA DE MARKETING DEL EVENTO</a:t>
            </a:r>
            <a:endParaRPr lang="es-ES" sz="2300" b="1" dirty="0">
              <a:solidFill>
                <a:srgbClr val="A6120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38" name="Picture 2" descr="C:\Users\user\Desktop\cambios tesis\vall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656" y="1785926"/>
            <a:ext cx="2214578" cy="4142295"/>
          </a:xfrm>
          <a:prstGeom prst="rect">
            <a:avLst/>
          </a:prstGeom>
          <a:noFill/>
        </p:spPr>
      </p:pic>
      <p:pic>
        <p:nvPicPr>
          <p:cNvPr id="39939" name="Picture 3" descr="C:\Users\user\Desktop\cambios tesis\valla_bodeg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62382" y="1785927"/>
            <a:ext cx="2786082" cy="1969877"/>
          </a:xfrm>
          <a:prstGeom prst="rect">
            <a:avLst/>
          </a:prstGeom>
          <a:noFill/>
        </p:spPr>
      </p:pic>
      <p:pic>
        <p:nvPicPr>
          <p:cNvPr id="39940" name="Picture 4" descr="C:\Users\user\Desktop\cambios tesis\valla-navidad-2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0548" y="1785927"/>
            <a:ext cx="2856870" cy="1976965"/>
          </a:xfrm>
          <a:prstGeom prst="rect">
            <a:avLst/>
          </a:prstGeom>
          <a:noFill/>
        </p:spPr>
      </p:pic>
      <p:pic>
        <p:nvPicPr>
          <p:cNvPr id="39942" name="Picture 6" descr="C:\Users\user\Desktop\cambios tesis\cambioletra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0548" y="4027679"/>
            <a:ext cx="2857520" cy="1901652"/>
          </a:xfrm>
          <a:prstGeom prst="rect">
            <a:avLst/>
          </a:prstGeom>
          <a:noFill/>
        </p:spPr>
      </p:pic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62382" y="4000504"/>
            <a:ext cx="2786082" cy="196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11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12 Rectángulo">
            <a:hlinkClick r:id="rId9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0" y="1071546"/>
            <a:ext cx="9144000" cy="5143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0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3"/>
          <a:stretch>
            <a:fillRect/>
          </a:stretch>
        </p:blipFill>
        <p:spPr bwMode="auto">
          <a:xfrm>
            <a:off x="0" y="1052736"/>
            <a:ext cx="9144000" cy="5143536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7072362" cy="428628"/>
          </a:xfrm>
        </p:spPr>
        <p:txBody>
          <a:bodyPr>
            <a:normAutofit/>
          </a:bodyPr>
          <a:lstStyle/>
          <a:p>
            <a:pPr algn="l"/>
            <a:r>
              <a:rPr lang="es-EC" sz="1600" cap="smal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PROPUESTA DE VALOR AGREGADO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23528" y="2564904"/>
            <a:ext cx="2304256" cy="14259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b="1" dirty="0" smtClean="0">
                <a:solidFill>
                  <a:srgbClr val="A6120E"/>
                </a:solidFill>
              </a:rPr>
              <a:t>ESTRATEGIA DE MARKETING DEL EVENTO</a:t>
            </a:r>
            <a:endParaRPr lang="es-ES" sz="2400" b="1" dirty="0">
              <a:solidFill>
                <a:srgbClr val="A6120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41" name="Picture 5" descr="C:\Users\user\Desktop\cambios tesis\brochu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196752"/>
            <a:ext cx="3103812" cy="2304256"/>
          </a:xfrm>
          <a:prstGeom prst="rect">
            <a:avLst/>
          </a:prstGeom>
          <a:noFill/>
        </p:spPr>
      </p:pic>
      <p:pic>
        <p:nvPicPr>
          <p:cNvPr id="40962" name="Picture 2" descr="C:\Users\user\Desktop\pen wal\bkmgr\nuevas imagenes tesis\pulsera_carnav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4786322"/>
            <a:ext cx="1342430" cy="928694"/>
          </a:xfrm>
          <a:prstGeom prst="rect">
            <a:avLst/>
          </a:prstGeom>
          <a:noFill/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3717032"/>
            <a:ext cx="4000528" cy="210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70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55666" y="3857628"/>
            <a:ext cx="708952" cy="1977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11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12 Rectángulo">
            <a:hlinkClick r:id="rId8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0" y="1071546"/>
            <a:ext cx="9144000" cy="5143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9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3"/>
          <a:stretch>
            <a:fillRect/>
          </a:stretch>
        </p:blipFill>
        <p:spPr bwMode="auto">
          <a:xfrm>
            <a:off x="0" y="1052736"/>
            <a:ext cx="9144000" cy="5143536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7072362" cy="428628"/>
          </a:xfrm>
        </p:spPr>
        <p:txBody>
          <a:bodyPr>
            <a:normAutofit/>
          </a:bodyPr>
          <a:lstStyle/>
          <a:p>
            <a:pPr algn="l"/>
            <a:r>
              <a:rPr lang="es-EC" sz="1600" cap="smal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PROPUESTA DE VALOR AGREGADO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5" descr="C:\Users\user\Desktop\pen wal\bkmgr\nuevas imagenes tesis\Nissan-NV200-van-1 cop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149080"/>
            <a:ext cx="2915364" cy="2000264"/>
          </a:xfrm>
          <a:prstGeom prst="rect">
            <a:avLst/>
          </a:prstGeom>
          <a:noFill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1208036"/>
            <a:ext cx="6000792" cy="273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46985" y="4071942"/>
            <a:ext cx="5254171" cy="1962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323528" y="2564904"/>
            <a:ext cx="2304256" cy="14259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b="1" dirty="0" smtClean="0">
                <a:solidFill>
                  <a:srgbClr val="A6120E"/>
                </a:solidFill>
              </a:rPr>
              <a:t>ESTRATEGIA DE MARKETING DEL EVENTO</a:t>
            </a:r>
            <a:endParaRPr lang="es-ES" sz="2400" b="1" dirty="0">
              <a:solidFill>
                <a:srgbClr val="A6120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12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13 Rectángulo">
            <a:hlinkClick r:id="rId7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3"/>
          <a:stretch>
            <a:fillRect/>
          </a:stretch>
        </p:blipFill>
        <p:spPr bwMode="auto">
          <a:xfrm>
            <a:off x="0" y="1052736"/>
            <a:ext cx="9144000" cy="5143536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7072362" cy="428628"/>
          </a:xfrm>
        </p:spPr>
        <p:txBody>
          <a:bodyPr>
            <a:normAutofit/>
          </a:bodyPr>
          <a:lstStyle/>
          <a:p>
            <a:pPr algn="l"/>
            <a:r>
              <a:rPr lang="es-EC" sz="1600" cap="smal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PROPUESTA DE VALOR AGREGADO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00034" y="1214422"/>
            <a:ext cx="5643602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300" b="1" dirty="0" smtClean="0">
                <a:solidFill>
                  <a:srgbClr val="A6120E"/>
                </a:solidFill>
              </a:rPr>
              <a:t>ESTRATEGIA DE MARKETING DEL EVENTO</a:t>
            </a:r>
            <a:endParaRPr lang="es-ES" sz="2300" b="1" dirty="0">
              <a:solidFill>
                <a:srgbClr val="A6120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12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13 Rectángulo">
            <a:hlinkClick r:id="rId4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43023" name="Picture 15" descr="C:\Users\user\Desktop\tesis feria 3d\tex\costa (5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74846" y="1785926"/>
            <a:ext cx="1039832" cy="2077027"/>
          </a:xfrm>
          <a:prstGeom prst="rect">
            <a:avLst/>
          </a:prstGeom>
          <a:noFill/>
        </p:spPr>
      </p:pic>
      <p:pic>
        <p:nvPicPr>
          <p:cNvPr id="43025" name="Picture 17" descr="C:\Users\user\Desktop\tesis feria 3d\tex\pec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7540" y="1785926"/>
            <a:ext cx="1039832" cy="2077027"/>
          </a:xfrm>
          <a:prstGeom prst="rect">
            <a:avLst/>
          </a:prstGeom>
          <a:noFill/>
        </p:spPr>
      </p:pic>
      <p:pic>
        <p:nvPicPr>
          <p:cNvPr id="43028" name="Picture 20" descr="C:\Users\user\Desktop\tesis feria 3d\tex\sanfranci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1785926"/>
            <a:ext cx="1039832" cy="2077027"/>
          </a:xfrm>
          <a:prstGeom prst="rect">
            <a:avLst/>
          </a:prstGeom>
          <a:noFill/>
        </p:spPr>
      </p:pic>
      <p:pic>
        <p:nvPicPr>
          <p:cNvPr id="43029" name="Picture 21" descr="C:\Users\user\Desktop\tesis feria 3d\tex\amazonas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2198" y="1785926"/>
            <a:ext cx="1039832" cy="2077027"/>
          </a:xfrm>
          <a:prstGeom prst="rect">
            <a:avLst/>
          </a:prstGeom>
          <a:noFill/>
        </p:spPr>
      </p:pic>
      <p:pic>
        <p:nvPicPr>
          <p:cNvPr id="32" name="Picture 16" descr="C:\Users\user\Desktop\tesis feria 3d\tex\costa (6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0430" y="1785926"/>
            <a:ext cx="1039832" cy="2077027"/>
          </a:xfrm>
          <a:prstGeom prst="rect">
            <a:avLst/>
          </a:prstGeom>
          <a:noFill/>
        </p:spPr>
      </p:pic>
      <p:pic>
        <p:nvPicPr>
          <p:cNvPr id="15" name="Picture 12" descr="C:\Users\user\Desktop\tesis feria 3d\tex\ancian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8962" y="3971534"/>
            <a:ext cx="1039832" cy="2077027"/>
          </a:xfrm>
          <a:prstGeom prst="rect">
            <a:avLst/>
          </a:prstGeom>
          <a:noFill/>
        </p:spPr>
      </p:pic>
      <p:pic>
        <p:nvPicPr>
          <p:cNvPr id="16" name="Picture 13" descr="C:\Users\user\Desktop\tesis feria 3d\tex\costa (1)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72198" y="3971534"/>
            <a:ext cx="1039832" cy="2077027"/>
          </a:xfrm>
          <a:prstGeom prst="rect">
            <a:avLst/>
          </a:prstGeom>
          <a:noFill/>
        </p:spPr>
      </p:pic>
      <p:pic>
        <p:nvPicPr>
          <p:cNvPr id="17" name="Picture 14" descr="C:\Users\user\Desktop\tesis feria 3d\tex\costa (4)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74846" y="3971534"/>
            <a:ext cx="1039832" cy="2077027"/>
          </a:xfrm>
          <a:prstGeom prst="rect">
            <a:avLst/>
          </a:prstGeom>
          <a:noFill/>
        </p:spPr>
      </p:pic>
      <p:pic>
        <p:nvPicPr>
          <p:cNvPr id="18" name="Picture 18" descr="C:\Users\user\Desktop\tesis feria 3d\tex\pinzon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86314" y="3971534"/>
            <a:ext cx="1039832" cy="2077027"/>
          </a:xfrm>
          <a:prstGeom prst="rect">
            <a:avLst/>
          </a:prstGeom>
          <a:noFill/>
        </p:spPr>
      </p:pic>
      <p:pic>
        <p:nvPicPr>
          <p:cNvPr id="19" name="Picture 22" descr="C:\Users\user\Desktop\tesis feria 3d\tex\granos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11741" y="3971534"/>
            <a:ext cx="1028522" cy="2066960"/>
          </a:xfrm>
          <a:prstGeom prst="rect">
            <a:avLst/>
          </a:prstGeom>
          <a:noFill/>
        </p:spPr>
      </p:pic>
      <p:sp>
        <p:nvSpPr>
          <p:cNvPr id="22" name="21 CuadroTexto"/>
          <p:cNvSpPr txBox="1"/>
          <p:nvPr/>
        </p:nvSpPr>
        <p:spPr>
          <a:xfrm>
            <a:off x="5143504" y="5643578"/>
            <a:ext cx="3786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PANELES  IMAGENERÍA</a:t>
            </a:r>
          </a:p>
          <a:p>
            <a:pPr algn="r"/>
            <a:r>
              <a:rPr lang="es-ES" sz="800" dirty="0" smtClean="0">
                <a:solidFill>
                  <a:schemeClr val="bg1"/>
                </a:solidFill>
              </a:rPr>
              <a:t>FUENTE: ELABORADO POR  AUTORES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3"/>
          <a:stretch>
            <a:fillRect/>
          </a:stretch>
        </p:blipFill>
        <p:spPr bwMode="auto">
          <a:xfrm>
            <a:off x="0" y="1071546"/>
            <a:ext cx="9144000" cy="5143536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7072362" cy="428628"/>
          </a:xfrm>
        </p:spPr>
        <p:txBody>
          <a:bodyPr>
            <a:normAutofit/>
          </a:bodyPr>
          <a:lstStyle/>
          <a:p>
            <a:pPr algn="l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DESCRIPCIÓN GENERAL DEL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PROYECTO </a:t>
            </a:r>
            <a:endParaRPr lang="es-ES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2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13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14 Rectángulo">
            <a:hlinkClick r:id="rId4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57158" y="1643050"/>
            <a:ext cx="4857784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lvl="0">
              <a:spcBef>
                <a:spcPct val="0"/>
              </a:spcBef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PLANTEAMIENTO</a:t>
            </a:r>
            <a:endParaRPr kumimoji="0" lang="es-E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57158" y="2211165"/>
            <a:ext cx="7858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Mediante una propuesta novedosa se insertará una imagen que destaque todos los aspectos positivos que tiene nuestro país.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19458" name="Picture 2" descr="C:\Documents and Settings\Sonia\Escritorio\slides\banner-par-slides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3014682"/>
            <a:ext cx="914400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3"/>
          <a:stretch>
            <a:fillRect/>
          </a:stretch>
        </p:blipFill>
        <p:spPr bwMode="auto">
          <a:xfrm>
            <a:off x="0" y="1071546"/>
            <a:ext cx="9144000" cy="5143536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/>
        </p:nvSpPr>
        <p:spPr>
          <a:xfrm>
            <a:off x="1857356" y="1928802"/>
            <a:ext cx="5592684" cy="3416484"/>
          </a:xfrm>
          <a:prstGeom prst="rect">
            <a:avLst/>
          </a:prstGeom>
          <a:solidFill>
            <a:schemeClr val="bg1"/>
          </a:solidFill>
          <a:ln>
            <a:solidFill>
              <a:srgbClr val="A6120E"/>
            </a:solidFill>
          </a:ln>
          <a:effectLst>
            <a:outerShdw blurRad="50800" dist="1066800" dir="5400000" sx="107000" sy="107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 flipV="1">
            <a:off x="1857356" y="5345286"/>
            <a:ext cx="5592684" cy="428628"/>
          </a:xfrm>
          <a:prstGeom prst="rect">
            <a:avLst/>
          </a:prstGeom>
          <a:solidFill>
            <a:srgbClr val="A6120E"/>
          </a:solidFill>
          <a:ln>
            <a:solidFill>
              <a:srgbClr val="A6120E"/>
            </a:solidFill>
          </a:ln>
          <a:effectLst>
            <a:outerShdw blurRad="228600" dir="3180000" sx="116000" sy="116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7072362" cy="428628"/>
          </a:xfrm>
        </p:spPr>
        <p:txBody>
          <a:bodyPr>
            <a:normAutofit/>
          </a:bodyPr>
          <a:lstStyle/>
          <a:p>
            <a:pPr algn="l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MARCA PAÍS ECUADOR AMA LA VIDA </a:t>
            </a:r>
            <a:endParaRPr lang="es-ES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520950" y="5386344"/>
            <a:ext cx="378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VIDEO PRESENTACION PROYECTO</a:t>
            </a:r>
          </a:p>
          <a:p>
            <a:pPr algn="r"/>
            <a:r>
              <a:rPr lang="es-ES" sz="1000" dirty="0" smtClean="0">
                <a:solidFill>
                  <a:schemeClr val="bg1"/>
                </a:solidFill>
              </a:rPr>
              <a:t>FUENTE: ELABORADO POR  AUTORES</a:t>
            </a:r>
          </a:p>
        </p:txBody>
      </p:sp>
      <p:sp>
        <p:nvSpPr>
          <p:cNvPr id="13" name="12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Rectángulo">
            <a:hlinkClick r:id="rId4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 Título"/>
          <p:cNvSpPr txBox="1">
            <a:spLocks/>
          </p:cNvSpPr>
          <p:nvPr/>
        </p:nvSpPr>
        <p:spPr>
          <a:xfrm>
            <a:off x="500034" y="1285860"/>
            <a:ext cx="5643602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300" b="1" dirty="0" smtClean="0">
                <a:solidFill>
                  <a:srgbClr val="A6120E"/>
                </a:solidFill>
              </a:rPr>
              <a:t>ESTRATEGIA DE MARKETING DEL EVENTO</a:t>
            </a:r>
            <a:endParaRPr lang="es-ES" sz="2300" b="1" dirty="0">
              <a:solidFill>
                <a:srgbClr val="A6120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77876" y="1928802"/>
            <a:ext cx="557216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3"/>
          <a:stretch>
            <a:fillRect/>
          </a:stretch>
        </p:blipFill>
        <p:spPr bwMode="auto">
          <a:xfrm>
            <a:off x="0" y="1052736"/>
            <a:ext cx="9144000" cy="5143536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4644008" y="1412776"/>
            <a:ext cx="4142264" cy="396386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1066800" dir="5400000" sx="107000" sy="107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 flipV="1">
            <a:off x="4644008" y="5376636"/>
            <a:ext cx="4142264" cy="42862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outerShdw blurRad="228600" dir="3180000" sx="116000" sy="116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CuadroTexto"/>
          <p:cNvSpPr txBox="1"/>
          <p:nvPr/>
        </p:nvSpPr>
        <p:spPr>
          <a:xfrm>
            <a:off x="4932040" y="5405154"/>
            <a:ext cx="378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000" dirty="0" smtClean="0">
                <a:solidFill>
                  <a:schemeClr val="bg1"/>
                </a:solidFill>
              </a:rPr>
              <a:t>FORTALEZAS QUE REFLEJAN LA MARCA PAÍS</a:t>
            </a:r>
          </a:p>
          <a:p>
            <a:pPr algn="r"/>
            <a:r>
              <a:rPr lang="es-ES" sz="1000" dirty="0" smtClean="0">
                <a:solidFill>
                  <a:schemeClr val="bg1"/>
                </a:solidFill>
              </a:rPr>
              <a:t>FUENTE: WEB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357158" y="1500174"/>
            <a:ext cx="4857784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</a:pPr>
            <a:r>
              <a:rPr lang="en-US" sz="2400" cap="small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CONCLUSIONES</a:t>
            </a:r>
            <a:endParaRPr lang="es-ES" sz="24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57158" y="2214554"/>
            <a:ext cx="3429024" cy="34163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es-ES" dirty="0" smtClean="0">
                <a:solidFill>
                  <a:schemeClr val="bg1"/>
                </a:solidFill>
              </a:rPr>
              <a:t>Muchos países en el mundo buscan destacarse</a:t>
            </a:r>
          </a:p>
          <a:p>
            <a:pPr algn="just"/>
            <a:endParaRPr lang="es-ES" dirty="0" smtClean="0">
              <a:solidFill>
                <a:schemeClr val="bg1"/>
              </a:solidFill>
            </a:endParaRPr>
          </a:p>
          <a:p>
            <a:pPr algn="just"/>
            <a:r>
              <a:rPr lang="es-ES" dirty="0" smtClean="0">
                <a:solidFill>
                  <a:schemeClr val="bg1"/>
                </a:solidFill>
              </a:rPr>
              <a:t>Desconocimiento  en gran parte de la población.</a:t>
            </a:r>
          </a:p>
          <a:p>
            <a:pPr algn="just"/>
            <a:endParaRPr lang="es-ES" dirty="0" smtClean="0">
              <a:solidFill>
                <a:schemeClr val="bg1"/>
              </a:solidFill>
            </a:endParaRPr>
          </a:p>
          <a:p>
            <a:pPr algn="just"/>
            <a:r>
              <a:rPr lang="es-ES" dirty="0" smtClean="0">
                <a:solidFill>
                  <a:schemeClr val="bg1"/>
                </a:solidFill>
              </a:rPr>
              <a:t>Mala imagen del país. Debemos reflejar seguridad y confianza.</a:t>
            </a:r>
          </a:p>
          <a:p>
            <a:pPr algn="just"/>
            <a:endParaRPr lang="es-ES" dirty="0" smtClean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 algn="just"/>
            <a:r>
              <a:rPr lang="es-ES" dirty="0" smtClean="0">
                <a:solidFill>
                  <a:schemeClr val="bg1"/>
                </a:solidFill>
              </a:rPr>
              <a:t>Explotar las fortalezas de un país.</a:t>
            </a:r>
          </a:p>
          <a:p>
            <a:pPr algn="just"/>
            <a:endParaRPr lang="es-ES" dirty="0" smtClean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 algn="just"/>
            <a:r>
              <a:rPr lang="es-ES" dirty="0" smtClean="0">
                <a:solidFill>
                  <a:schemeClr val="bg1"/>
                </a:solidFill>
              </a:rPr>
              <a:t>Compromiso de la nación.</a:t>
            </a:r>
            <a:endParaRPr lang="es-ES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074" name="Picture 2" descr="F:\presentacion marca\web marca pais\marca.php_files\marca_im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4296" y="1772816"/>
            <a:ext cx="3386136" cy="3386136"/>
          </a:xfrm>
          <a:prstGeom prst="rect">
            <a:avLst/>
          </a:prstGeom>
          <a:noFill/>
        </p:spPr>
      </p:pic>
      <p:sp>
        <p:nvSpPr>
          <p:cNvPr id="11" name="10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11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12 Rectángulo">
            <a:hlinkClick r:id="rId5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0" name="1 Título"/>
          <p:cNvSpPr txBox="1">
            <a:spLocks/>
          </p:cNvSpPr>
          <p:nvPr/>
        </p:nvSpPr>
        <p:spPr>
          <a:xfrm>
            <a:off x="142844" y="642918"/>
            <a:ext cx="7072362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6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CONCLUSIONES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3"/>
          <a:stretch>
            <a:fillRect/>
          </a:stretch>
        </p:blipFill>
        <p:spPr bwMode="auto">
          <a:xfrm>
            <a:off x="0" y="1052736"/>
            <a:ext cx="9144000" cy="5143536"/>
          </a:xfrm>
          <a:prstGeom prst="rect">
            <a:avLst/>
          </a:prstGeom>
          <a:noFill/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357158" y="1500174"/>
            <a:ext cx="4857784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>
              <a:spcBef>
                <a:spcPct val="0"/>
              </a:spcBef>
            </a:pPr>
            <a:r>
              <a:rPr lang="en-US" sz="2400" cap="small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CONCLUSIONES</a:t>
            </a:r>
            <a:endParaRPr lang="es-ES" sz="24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55576" y="2420888"/>
            <a:ext cx="7776864" cy="258532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es-ES" dirty="0" smtClean="0">
                <a:solidFill>
                  <a:schemeClr val="bg1"/>
                </a:solidFill>
                <a:latin typeface="+mj-lt"/>
              </a:rPr>
              <a:t>Una feria es una herramienta de gran magnitud para la formación de </a:t>
            </a:r>
          </a:p>
          <a:p>
            <a:pPr algn="just"/>
            <a:r>
              <a:rPr lang="es-ES" dirty="0" smtClean="0">
                <a:solidFill>
                  <a:schemeClr val="bg1"/>
                </a:solidFill>
                <a:latin typeface="+mj-lt"/>
              </a:rPr>
              <a:t>actitudes positivas.</a:t>
            </a:r>
          </a:p>
          <a:p>
            <a:pPr algn="just"/>
            <a:endParaRPr lang="es-ES" dirty="0" smtClean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 algn="just"/>
            <a:r>
              <a:rPr lang="es-ES" dirty="0" smtClean="0">
                <a:solidFill>
                  <a:schemeClr val="bg1"/>
                </a:solidFill>
                <a:latin typeface="+mj-lt"/>
              </a:rPr>
              <a:t>Fortalecer nuestra imagen nacional repercute en el mercado internacional.</a:t>
            </a:r>
          </a:p>
          <a:p>
            <a:pPr algn="just"/>
            <a:endParaRPr lang="es-ES" dirty="0" smtClean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 algn="just"/>
            <a:r>
              <a:rPr lang="es-ES" dirty="0" smtClean="0">
                <a:solidFill>
                  <a:schemeClr val="bg1"/>
                </a:solidFill>
                <a:latin typeface="+mj-lt"/>
              </a:rPr>
              <a:t>El presente proyecto de graduación nos permitirá seguir investigando. </a:t>
            </a:r>
          </a:p>
          <a:p>
            <a:pPr algn="just"/>
            <a:r>
              <a:rPr lang="es-ES" dirty="0" smtClean="0">
                <a:solidFill>
                  <a:schemeClr val="bg1"/>
                </a:solidFill>
                <a:latin typeface="+mj-lt"/>
              </a:rPr>
              <a:t>Desarrollar nuevos campos  de la </a:t>
            </a:r>
            <a:r>
              <a:rPr lang="es-ES" dirty="0" smtClean="0">
                <a:solidFill>
                  <a:schemeClr val="bg1"/>
                </a:solidFill>
              </a:rPr>
              <a:t>marca país e imagen país.</a:t>
            </a:r>
          </a:p>
          <a:p>
            <a:pPr algn="just"/>
            <a:endParaRPr lang="es-ES" dirty="0" smtClean="0">
              <a:solidFill>
                <a:schemeClr val="bg1"/>
              </a:solidFill>
              <a:latin typeface="+mj-lt"/>
            </a:endParaRPr>
          </a:p>
          <a:p>
            <a:pPr algn="just"/>
            <a:endParaRPr lang="es-ES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6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7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8 Rectángulo">
            <a:hlinkClick r:id="rId4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142844" y="642918"/>
            <a:ext cx="7072362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6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CONCLUSIONES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3"/>
          <a:stretch>
            <a:fillRect/>
          </a:stretch>
        </p:blipFill>
        <p:spPr bwMode="auto">
          <a:xfrm>
            <a:off x="0" y="1071546"/>
            <a:ext cx="9144000" cy="5143536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2571736" y="2214554"/>
            <a:ext cx="3714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GRACIAS</a:t>
            </a:r>
            <a:endParaRPr lang="es-ES" sz="60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7072362" cy="428628"/>
          </a:xfrm>
        </p:spPr>
        <p:txBody>
          <a:bodyPr>
            <a:normAutofit/>
          </a:bodyPr>
          <a:lstStyle/>
          <a:p>
            <a:pPr algn="l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DESCRIPCIÓN GENERAL DEL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PROYECTO </a:t>
            </a:r>
            <a:endParaRPr lang="es-ES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326217" y="3929066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900" b="1" dirty="0" smtClean="0">
                <a:solidFill>
                  <a:schemeClr val="bg1">
                    <a:lumMod val="50000"/>
                  </a:schemeClr>
                </a:solidFill>
              </a:rPr>
              <a:t>Ecuador</a:t>
            </a:r>
          </a:p>
          <a:p>
            <a:r>
              <a:rPr lang="es-EC" sz="900" b="1" dirty="0" smtClean="0">
                <a:solidFill>
                  <a:schemeClr val="bg1">
                    <a:lumMod val="50000"/>
                  </a:schemeClr>
                </a:solidFill>
              </a:rPr>
              <a:t>ama la vida</a:t>
            </a:r>
            <a:endParaRPr lang="es-ES" sz="9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2" descr="C:\Documents and Settings\Sonia\Escritorio\slides\flech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4000504"/>
            <a:ext cx="800100" cy="342900"/>
          </a:xfrm>
          <a:prstGeom prst="rect">
            <a:avLst/>
          </a:prstGeom>
          <a:noFill/>
        </p:spPr>
      </p:pic>
      <p:pic>
        <p:nvPicPr>
          <p:cNvPr id="1026" name="Picture 2" descr="C:\Users\user\Desktop\bg1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3857628"/>
            <a:ext cx="414689" cy="500066"/>
          </a:xfrm>
          <a:prstGeom prst="rect">
            <a:avLst/>
          </a:prstGeom>
          <a:noFill/>
        </p:spPr>
      </p:pic>
      <p:sp>
        <p:nvSpPr>
          <p:cNvPr id="21" name="20 CuadroTexto"/>
          <p:cNvSpPr txBox="1"/>
          <p:nvPr/>
        </p:nvSpPr>
        <p:spPr>
          <a:xfrm>
            <a:off x="6786578" y="5357826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</a:rPr>
              <a:t>Walter Melena</a:t>
            </a:r>
          </a:p>
          <a:p>
            <a:pPr algn="r"/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</a:rPr>
              <a:t>Violeta Andrade</a:t>
            </a:r>
          </a:p>
          <a:p>
            <a:pPr algn="r"/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</a:rPr>
              <a:t>Andrea Silva</a:t>
            </a:r>
            <a:endParaRPr lang="es-E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3"/>
          <a:stretch>
            <a:fillRect/>
          </a:stretch>
        </p:blipFill>
        <p:spPr bwMode="auto">
          <a:xfrm>
            <a:off x="0" y="1071546"/>
            <a:ext cx="9144000" cy="5143536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7072362" cy="428628"/>
          </a:xfrm>
        </p:spPr>
        <p:txBody>
          <a:bodyPr>
            <a:normAutofit/>
          </a:bodyPr>
          <a:lstStyle/>
          <a:p>
            <a:pPr algn="l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DESCRIPCIÓN GENERAL DEL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PROYECTO </a:t>
            </a:r>
            <a:endParaRPr lang="es-ES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57158" y="1643050"/>
            <a:ext cx="4857784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lvl="0">
              <a:spcBef>
                <a:spcPct val="0"/>
              </a:spcBef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JUSTIFICACIÓN</a:t>
            </a:r>
            <a:endParaRPr kumimoji="0" lang="es-E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00034" y="2357430"/>
            <a:ext cx="807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i="1" dirty="0" smtClean="0">
                <a:solidFill>
                  <a:schemeClr val="bg1"/>
                </a:solidFill>
              </a:rPr>
              <a:t>“La imagen de un país es determinante a la hora de construir una marca”.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5394743" y="2904650"/>
            <a:ext cx="324922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C" i="1" dirty="0" smtClean="0">
                <a:solidFill>
                  <a:schemeClr val="bg1"/>
                </a:solidFill>
              </a:rPr>
              <a:t>Roberto Occhipinti</a:t>
            </a:r>
          </a:p>
          <a:p>
            <a:pPr algn="r"/>
            <a:r>
              <a:rPr lang="es-EC" sz="1200" i="1" dirty="0" smtClean="0">
                <a:solidFill>
                  <a:schemeClr val="bg1"/>
                </a:solidFill>
              </a:rPr>
              <a:t>Licenciado en Relaciones Internacionales</a:t>
            </a:r>
          </a:p>
          <a:p>
            <a:pPr algn="r"/>
            <a:r>
              <a:rPr lang="es-EC" sz="1200" i="1" dirty="0" smtClean="0">
                <a:solidFill>
                  <a:schemeClr val="bg1"/>
                </a:solidFill>
              </a:rPr>
              <a:t>Presidente, CEO de Gliochi Marketing Multimedia</a:t>
            </a:r>
            <a:endParaRPr lang="es-ES" sz="1200" dirty="0"/>
          </a:p>
        </p:txBody>
      </p:sp>
      <p:sp>
        <p:nvSpPr>
          <p:cNvPr id="11" name="10 Rectángulo"/>
          <p:cNvSpPr/>
          <p:nvPr/>
        </p:nvSpPr>
        <p:spPr>
          <a:xfrm>
            <a:off x="3254779" y="3929066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900" i="1" dirty="0" smtClean="0">
                <a:solidFill>
                  <a:schemeClr val="bg1">
                    <a:lumMod val="50000"/>
                  </a:schemeClr>
                </a:solidFill>
              </a:rPr>
              <a:t>Ecuador</a:t>
            </a:r>
          </a:p>
          <a:p>
            <a:pPr algn="r"/>
            <a:r>
              <a:rPr lang="es-EC" sz="900" i="1" dirty="0" smtClean="0">
                <a:solidFill>
                  <a:schemeClr val="bg1">
                    <a:lumMod val="50000"/>
                  </a:schemeClr>
                </a:solidFill>
              </a:rPr>
              <a:t>ama la vida</a:t>
            </a:r>
            <a:endParaRPr lang="es-ES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072198" y="5000636"/>
            <a:ext cx="824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Brazil </a:t>
            </a:r>
          </a:p>
          <a:p>
            <a:r>
              <a:rPr lang="es-EC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¡Sensacional!</a:t>
            </a:r>
            <a:endParaRPr lang="es-ES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4692251" y="3929066"/>
            <a:ext cx="665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Colombia </a:t>
            </a:r>
          </a:p>
          <a:p>
            <a:r>
              <a:rPr lang="es-EC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 pasión!</a:t>
            </a:r>
            <a:endParaRPr lang="es-ES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000496" y="5643578"/>
            <a:ext cx="1111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C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Chile</a:t>
            </a:r>
          </a:p>
          <a:p>
            <a:pPr algn="r"/>
            <a:r>
              <a:rPr lang="es-EC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Sorprende, siempre</a:t>
            </a:r>
            <a:endParaRPr lang="es-ES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3900441" y="4643446"/>
            <a:ext cx="957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C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Hay un Perú</a:t>
            </a:r>
          </a:p>
          <a:p>
            <a:pPr algn="r"/>
            <a:r>
              <a:rPr lang="es-EC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 cada quien</a:t>
            </a:r>
            <a:endParaRPr lang="es-ES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429388" y="5845750"/>
            <a:ext cx="1037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Argentina</a:t>
            </a:r>
          </a:p>
          <a:p>
            <a:r>
              <a:rPr lang="es-EC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Más de una razón</a:t>
            </a:r>
            <a:endParaRPr lang="es-ES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3643306" y="1214422"/>
            <a:ext cx="896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Canada</a:t>
            </a:r>
          </a:p>
          <a:p>
            <a:r>
              <a:rPr lang="es-EC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Keep exploring</a:t>
            </a:r>
            <a:endParaRPr lang="es-ES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28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29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1" name="30 Rectángulo">
            <a:hlinkClick r:id="rId4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37890" name="Picture 2" descr="C:\Documents and Settings\Sonia\Escritorio\slides\flech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4000504"/>
            <a:ext cx="800100" cy="342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3"/>
          <a:stretch>
            <a:fillRect/>
          </a:stretch>
        </p:blipFill>
        <p:spPr bwMode="auto">
          <a:xfrm>
            <a:off x="0" y="1071546"/>
            <a:ext cx="9144000" cy="5143536"/>
          </a:xfrm>
          <a:prstGeom prst="rect">
            <a:avLst/>
          </a:prstGeom>
          <a:noFill/>
        </p:spPr>
      </p:pic>
      <p:sp>
        <p:nvSpPr>
          <p:cNvPr id="36" name="35 Rectángulo"/>
          <p:cNvSpPr/>
          <p:nvPr/>
        </p:nvSpPr>
        <p:spPr>
          <a:xfrm flipV="1">
            <a:off x="3714744" y="5214950"/>
            <a:ext cx="5143536" cy="4286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28600" dir="3180000" sx="116000" sy="116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7072362" cy="428628"/>
          </a:xfrm>
        </p:spPr>
        <p:txBody>
          <a:bodyPr>
            <a:normAutofit/>
          </a:bodyPr>
          <a:lstStyle/>
          <a:p>
            <a:pPr algn="l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DESCRIPCIÓN GENERAL DEL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PROYECTO </a:t>
            </a:r>
            <a:endParaRPr lang="es-ES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57158" y="1643050"/>
            <a:ext cx="4857784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lvl="0">
              <a:spcBef>
                <a:spcPct val="0"/>
              </a:spcBef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OBJETIVOS</a:t>
            </a:r>
            <a:endParaRPr kumimoji="0" lang="es-E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57158" y="2214554"/>
            <a:ext cx="314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Presentar una estrategia de marca con alto porcentaje de éxito que mejore la imagen institucional del país.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57158" y="4299527"/>
            <a:ext cx="3357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s-ES" sz="1600" i="1" dirty="0" smtClean="0">
                <a:solidFill>
                  <a:schemeClr val="bg1"/>
                </a:solidFill>
              </a:rPr>
              <a:t>  Identificación con la marca país </a:t>
            </a:r>
            <a:endParaRPr lang="es-ES" sz="1600" i="1" dirty="0">
              <a:solidFill>
                <a:schemeClr val="bg1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57158" y="4656717"/>
            <a:ext cx="2786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s-ES" sz="1600" i="1" dirty="0" smtClean="0">
                <a:solidFill>
                  <a:schemeClr val="bg1"/>
                </a:solidFill>
              </a:rPr>
              <a:t>  Compromiso de personas e   </a:t>
            </a:r>
          </a:p>
          <a:p>
            <a:pPr lvl="0"/>
            <a:r>
              <a:rPr lang="es-ES" sz="1600" i="1" dirty="0" smtClean="0">
                <a:solidFill>
                  <a:schemeClr val="bg1"/>
                </a:solidFill>
              </a:rPr>
              <a:t>    instituciones en la promoción   </a:t>
            </a:r>
          </a:p>
          <a:p>
            <a:pPr lvl="0"/>
            <a:r>
              <a:rPr lang="es-ES" sz="1600" i="1" dirty="0" smtClean="0">
                <a:solidFill>
                  <a:schemeClr val="bg1"/>
                </a:solidFill>
              </a:rPr>
              <a:t>    del país.</a:t>
            </a:r>
            <a:endParaRPr lang="es-ES" sz="1600" i="1" dirty="0">
              <a:solidFill>
                <a:schemeClr val="bg1"/>
              </a:solidFill>
            </a:endParaRPr>
          </a:p>
        </p:txBody>
      </p:sp>
      <p:sp>
        <p:nvSpPr>
          <p:cNvPr id="22" name="1 Título"/>
          <p:cNvSpPr txBox="1">
            <a:spLocks/>
          </p:cNvSpPr>
          <p:nvPr/>
        </p:nvSpPr>
        <p:spPr>
          <a:xfrm>
            <a:off x="357158" y="3857628"/>
            <a:ext cx="1428760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spcBef>
                <a:spcPct val="0"/>
              </a:spcBef>
            </a:pPr>
            <a:r>
              <a:rPr lang="en-US" sz="16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Mediante:</a:t>
            </a:r>
            <a:endParaRPr kumimoji="0" lang="es-ES" sz="2400" i="1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5429256" y="5214950"/>
            <a:ext cx="3429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Empresa Van Service - Cuenca</a:t>
            </a:r>
          </a:p>
          <a:p>
            <a:pPr algn="r"/>
            <a:r>
              <a:rPr lang="es-ES" sz="1000" dirty="0" smtClean="0">
                <a:solidFill>
                  <a:schemeClr val="bg1"/>
                </a:solidFill>
              </a:rPr>
              <a:t>FUENTE: ELABORADO POR AUTORES</a:t>
            </a:r>
          </a:p>
        </p:txBody>
      </p:sp>
      <p:sp>
        <p:nvSpPr>
          <p:cNvPr id="32" name="31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3" name="32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4" name="33 Rectángulo">
            <a:hlinkClick r:id="rId4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055" name="Picture 7" descr="C:\Documents and Settings\Sonia\Escritorio\slides\van service.jpg"/>
          <p:cNvPicPr>
            <a:picLocks noChangeAspect="1" noChangeArrowheads="1"/>
          </p:cNvPicPr>
          <p:nvPr/>
        </p:nvPicPr>
        <p:blipFill>
          <a:blip r:embed="rId5" cstate="print"/>
          <a:srcRect l="287" t="9820" r="55" b="-299"/>
          <a:stretch>
            <a:fillRect/>
          </a:stretch>
        </p:blipFill>
        <p:spPr bwMode="auto">
          <a:xfrm>
            <a:off x="3714744" y="1714488"/>
            <a:ext cx="5143536" cy="3500462"/>
          </a:xfrm>
          <a:prstGeom prst="rect">
            <a:avLst/>
          </a:prstGeom>
          <a:noFill/>
        </p:spPr>
      </p:pic>
      <p:sp>
        <p:nvSpPr>
          <p:cNvPr id="35" name="34 Rectángulo"/>
          <p:cNvSpPr/>
          <p:nvPr/>
        </p:nvSpPr>
        <p:spPr>
          <a:xfrm>
            <a:off x="3714744" y="1714488"/>
            <a:ext cx="5143536" cy="350046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1066800" dir="5400000" sx="107000" sy="107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5"/>
          <a:stretch>
            <a:fillRect/>
          </a:stretch>
        </p:blipFill>
        <p:spPr bwMode="auto">
          <a:xfrm>
            <a:off x="0" y="1071546"/>
            <a:ext cx="9144000" cy="5143536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7072362" cy="428628"/>
          </a:xfrm>
        </p:spPr>
        <p:txBody>
          <a:bodyPr>
            <a:normAutofit/>
          </a:bodyPr>
          <a:lstStyle/>
          <a:p>
            <a:pPr algn="l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DESCRIPCIÓN GENERAL DEL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PROYECTO </a:t>
            </a:r>
            <a:endParaRPr lang="es-ES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143240" y="4714884"/>
            <a:ext cx="2928958" cy="10001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3214678" y="4786322"/>
            <a:ext cx="278608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ÚNETE</a:t>
            </a:r>
          </a:p>
          <a:p>
            <a:pPr algn="ctr"/>
            <a:r>
              <a:rPr lang="es-EC" dirty="0" smtClean="0">
                <a:solidFill>
                  <a:schemeClr val="bg1"/>
                </a:solidFill>
              </a:rPr>
              <a:t>y vive esta gran experiencia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211751" y="4714884"/>
            <a:ext cx="2792727" cy="10001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143636" y="4786322"/>
            <a:ext cx="29289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IDENTIFÍCATE</a:t>
            </a:r>
          </a:p>
          <a:p>
            <a:pPr algn="ctr"/>
            <a:r>
              <a:rPr lang="es-EC" sz="1600" dirty="0" smtClean="0">
                <a:solidFill>
                  <a:schemeClr val="bg1"/>
                </a:solidFill>
              </a:rPr>
              <a:t>con cada cultura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42844" y="4714884"/>
            <a:ext cx="2857520" cy="10001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42844" y="4802699"/>
            <a:ext cx="2857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SORPRÉNDETE</a:t>
            </a:r>
          </a:p>
          <a:p>
            <a:pPr algn="ctr"/>
            <a:r>
              <a:rPr lang="es-EC" sz="1600" dirty="0" smtClean="0">
                <a:solidFill>
                  <a:schemeClr val="bg1"/>
                </a:solidFill>
              </a:rPr>
              <a:t>conociendo los rincones del país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57158" y="2214554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Reconocer las fallas de la marca país Ecuador para así,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plantear una solución que las erradique.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57158" y="1643050"/>
            <a:ext cx="4857784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lvl="0">
              <a:spcBef>
                <a:spcPct val="0"/>
              </a:spcBef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PROPÓSITO</a:t>
            </a:r>
            <a:endParaRPr kumimoji="0" lang="es-E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1" name="20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2" name="21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3" name="22 Rectángulo">
            <a:hlinkClick r:id="rId4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5"/>
          <a:stretch>
            <a:fillRect/>
          </a:stretch>
        </p:blipFill>
        <p:spPr bwMode="auto">
          <a:xfrm>
            <a:off x="0" y="1071546"/>
            <a:ext cx="9144000" cy="5143536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7072362" cy="428628"/>
          </a:xfrm>
        </p:spPr>
        <p:txBody>
          <a:bodyPr>
            <a:normAutofit/>
          </a:bodyPr>
          <a:lstStyle/>
          <a:p>
            <a:pPr algn="l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GENERALIDADES DE LA MARCA</a:t>
            </a:r>
            <a:endParaRPr lang="es-ES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57158" y="1643050"/>
            <a:ext cx="4857784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lvl="0">
              <a:spcBef>
                <a:spcPct val="0"/>
              </a:spcBef>
            </a:pPr>
            <a:r>
              <a:rPr lang="en-US" sz="2400" b="1" dirty="0" smtClean="0">
                <a:solidFill>
                  <a:srgbClr val="F78A1D"/>
                </a:solidFill>
                <a:latin typeface="Century Gothic" pitchFamily="34" charset="0"/>
                <a:cs typeface="Arial" pitchFamily="34" charset="0"/>
              </a:rPr>
              <a:t>MARCA</a:t>
            </a:r>
            <a:endParaRPr kumimoji="0" lang="es-ES" sz="2400" b="1" i="0" u="none" strike="noStrike" kern="1200" cap="none" spc="0" normalizeH="0" baseline="0" noProof="0" dirty="0" smtClean="0">
              <a:ln>
                <a:noFill/>
              </a:ln>
              <a:solidFill>
                <a:srgbClr val="F78A1D"/>
              </a:solidFill>
              <a:effectLst/>
              <a:uLnTx/>
              <a:uFillTx/>
              <a:latin typeface="Century Gothic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57158" y="2357430"/>
            <a:ext cx="314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Es la </a:t>
            </a:r>
            <a:r>
              <a:rPr lang="es-ES" dirty="0" smtClean="0">
                <a:solidFill>
                  <a:schemeClr val="bg1"/>
                </a:solidFill>
              </a:rPr>
              <a:t>imagen</a:t>
            </a:r>
            <a:r>
              <a:rPr lang="en-US" dirty="0" smtClean="0">
                <a:solidFill>
                  <a:schemeClr val="bg1"/>
                </a:solidFill>
              </a:rPr>
              <a:t> inmediata en la que la gente piensa o lo que percibe cuando ve, escucha sobre un producto o servicio.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5" name="4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6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8 Rectángulo">
            <a:hlinkClick r:id="rId4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428596" y="4357694"/>
            <a:ext cx="3000396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</a:pPr>
            <a:r>
              <a:rPr lang="en-US" sz="2200" i="1" dirty="0" smtClean="0">
                <a:solidFill>
                  <a:srgbClr val="F78A1D"/>
                </a:solidFill>
                <a:latin typeface="Century Gothic" pitchFamily="34" charset="0"/>
                <a:cs typeface="Arial" pitchFamily="34" charset="0"/>
              </a:rPr>
              <a:t>Identidad e </a:t>
            </a:r>
          </a:p>
          <a:p>
            <a:pPr lvl="0" algn="r">
              <a:spcBef>
                <a:spcPct val="0"/>
              </a:spcBef>
            </a:pPr>
            <a:r>
              <a:rPr lang="en-US" sz="2200" i="1" dirty="0" smtClean="0">
                <a:solidFill>
                  <a:srgbClr val="F78A1D"/>
                </a:solidFill>
                <a:latin typeface="Century Gothic" pitchFamily="34" charset="0"/>
                <a:cs typeface="Arial" pitchFamily="34" charset="0"/>
              </a:rPr>
              <a:t>Imagen de Marca</a:t>
            </a:r>
            <a:endParaRPr kumimoji="0" lang="es-ES" sz="2200" b="0" i="1" u="none" strike="noStrike" kern="1200" cap="none" spc="0" normalizeH="0" baseline="0" noProof="0" dirty="0" smtClean="0">
              <a:ln>
                <a:noFill/>
              </a:ln>
              <a:solidFill>
                <a:srgbClr val="F78A1D"/>
              </a:solidFill>
              <a:effectLst/>
              <a:uLnTx/>
              <a:uFillTx/>
              <a:latin typeface="Century Gothic" pitchFamily="34" charset="0"/>
              <a:ea typeface="+mj-ea"/>
              <a:cs typeface="Arial" pitchFamily="34" charset="0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3714744" y="1714488"/>
            <a:ext cx="5143536" cy="3500462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solidFill>
              <a:schemeClr val="accent6"/>
            </a:solidFill>
          </a:ln>
          <a:effectLst>
            <a:outerShdw blurRad="50800" dist="1066800" dir="5400000" sx="107000" sy="107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2" name="21 Rectángulo"/>
          <p:cNvSpPr/>
          <p:nvPr/>
        </p:nvSpPr>
        <p:spPr>
          <a:xfrm flipV="1">
            <a:off x="3714744" y="5214950"/>
            <a:ext cx="5143536" cy="42862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>
            <a:outerShdw blurRad="228600" dir="3180000" sx="116000" sy="116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3" name="22 CuadroTexto"/>
          <p:cNvSpPr txBox="1"/>
          <p:nvPr/>
        </p:nvSpPr>
        <p:spPr>
          <a:xfrm>
            <a:off x="3779912" y="5214950"/>
            <a:ext cx="5078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Ejemplos de las marcas mejor posicionadas en el mundo</a:t>
            </a:r>
          </a:p>
          <a:p>
            <a:pPr algn="r"/>
            <a:r>
              <a:rPr lang="es-ES" sz="1000" dirty="0" smtClean="0">
                <a:solidFill>
                  <a:schemeClr val="bg1"/>
                </a:solidFill>
              </a:rPr>
              <a:t>FUENTE:ELABORADO POR AUTORES</a:t>
            </a:r>
          </a:p>
        </p:txBody>
      </p:sp>
      <p:grpSp>
        <p:nvGrpSpPr>
          <p:cNvPr id="50" name="49 Grupo"/>
          <p:cNvGrpSpPr/>
          <p:nvPr/>
        </p:nvGrpSpPr>
        <p:grpSpPr>
          <a:xfrm>
            <a:off x="3857620" y="1857364"/>
            <a:ext cx="4857784" cy="3214710"/>
            <a:chOff x="3857620" y="1857364"/>
            <a:chExt cx="4857784" cy="3214710"/>
          </a:xfrm>
        </p:grpSpPr>
        <p:sp>
          <p:nvSpPr>
            <p:cNvPr id="25" name="24 Rectángulo"/>
            <p:cNvSpPr/>
            <p:nvPr/>
          </p:nvSpPr>
          <p:spPr>
            <a:xfrm>
              <a:off x="3857620" y="1857364"/>
              <a:ext cx="4857784" cy="32147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14341" name="Picture 5" descr="C:\Documents and Settings\Sonia\Escritorio\slides\marlboro-logo.jpe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00892" y="3192706"/>
              <a:ext cx="1143008" cy="593484"/>
            </a:xfrm>
            <a:prstGeom prst="rect">
              <a:avLst/>
            </a:prstGeom>
            <a:noFill/>
          </p:spPr>
        </p:pic>
        <p:pic>
          <p:nvPicPr>
            <p:cNvPr id="14342" name="Picture 6" descr="C:\Documents and Settings\Sonia\Escritorio\slides\apple-logo.jpg"/>
            <p:cNvPicPr>
              <a:picLocks noChangeAspect="1" noChangeArrowheads="1"/>
            </p:cNvPicPr>
            <p:nvPr/>
          </p:nvPicPr>
          <p:blipFill>
            <a:blip r:embed="rId6" cstate="print"/>
            <a:srcRect l="12295" t="8197" r="18032" b="5737"/>
            <a:stretch>
              <a:fillRect/>
            </a:stretch>
          </p:blipFill>
          <p:spPr bwMode="auto">
            <a:xfrm>
              <a:off x="6072198" y="3256709"/>
              <a:ext cx="428628" cy="529481"/>
            </a:xfrm>
            <a:prstGeom prst="rect">
              <a:avLst/>
            </a:prstGeom>
            <a:noFill/>
          </p:spPr>
        </p:pic>
        <p:pic>
          <p:nvPicPr>
            <p:cNvPr id="14339" name="Picture 3" descr="C:\Documents and Settings\Sonia\Escritorio\slides\240px-General_Electric_logo.svg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00760" y="2285992"/>
              <a:ext cx="571504" cy="571504"/>
            </a:xfrm>
            <a:prstGeom prst="rect">
              <a:avLst/>
            </a:prstGeom>
            <a:noFill/>
          </p:spPr>
        </p:pic>
        <p:pic>
          <p:nvPicPr>
            <p:cNvPr id="14338" name="Picture 2" descr="C:\Documents and Settings\Sonia\Escritorio\slides\google-logo.jpg"/>
            <p:cNvPicPr>
              <a:picLocks noChangeAspect="1" noChangeArrowheads="1"/>
            </p:cNvPicPr>
            <p:nvPr/>
          </p:nvPicPr>
          <p:blipFill>
            <a:blip r:embed="rId8" cstate="print"/>
            <a:srcRect t="25246" b="24263"/>
            <a:stretch>
              <a:fillRect/>
            </a:stretch>
          </p:blipFill>
          <p:spPr bwMode="auto">
            <a:xfrm>
              <a:off x="4286248" y="3316575"/>
              <a:ext cx="1428760" cy="541053"/>
            </a:xfrm>
            <a:prstGeom prst="rect">
              <a:avLst/>
            </a:prstGeom>
            <a:noFill/>
          </p:spPr>
        </p:pic>
        <p:pic>
          <p:nvPicPr>
            <p:cNvPr id="14343" name="Picture 7" descr="C:\Documents and Settings\Sonia\Escritorio\slides\coca-cola_logo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809992" y="2285992"/>
              <a:ext cx="1508402" cy="571504"/>
            </a:xfrm>
            <a:prstGeom prst="rect">
              <a:avLst/>
            </a:prstGeom>
            <a:noFill/>
          </p:spPr>
        </p:pic>
        <p:pic>
          <p:nvPicPr>
            <p:cNvPr id="14340" name="Picture 4" descr="C:\Documents and Settings\Sonia\Escritorio\slides\microsoft-logo.jpg"/>
            <p:cNvPicPr>
              <a:picLocks noChangeAspect="1" noChangeArrowheads="1"/>
            </p:cNvPicPr>
            <p:nvPr/>
          </p:nvPicPr>
          <p:blipFill>
            <a:blip r:embed="rId10" cstate="print"/>
            <a:srcRect l="3030" b="12025"/>
            <a:stretch>
              <a:fillRect/>
            </a:stretch>
          </p:blipFill>
          <p:spPr bwMode="auto">
            <a:xfrm>
              <a:off x="4214810" y="2357430"/>
              <a:ext cx="1632868" cy="357190"/>
            </a:xfrm>
            <a:prstGeom prst="rect">
              <a:avLst/>
            </a:prstGeom>
            <a:noFill/>
          </p:spPr>
        </p:pic>
        <p:pic>
          <p:nvPicPr>
            <p:cNvPr id="14344" name="Picture 8" descr="C:\Documents and Settings\Sonia\Escritorio\slides\mcdonalds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072198" y="4260538"/>
              <a:ext cx="571504" cy="454346"/>
            </a:xfrm>
            <a:prstGeom prst="rect">
              <a:avLst/>
            </a:prstGeom>
            <a:noFill/>
          </p:spPr>
        </p:pic>
        <p:pic>
          <p:nvPicPr>
            <p:cNvPr id="14346" name="Picture 10" descr="C:\Documents and Settings\Sonia\Escritorio\slides\ibm-logo.jpe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072330" y="4252126"/>
              <a:ext cx="1041674" cy="497669"/>
            </a:xfrm>
            <a:prstGeom prst="rect">
              <a:avLst/>
            </a:prstGeom>
            <a:noFill/>
          </p:spPr>
        </p:pic>
        <p:pic>
          <p:nvPicPr>
            <p:cNvPr id="14347" name="Picture 11" descr="C:\Documents and Settings\Sonia\Escritorio\slides\NOKIA_logo1.jpg"/>
            <p:cNvPicPr>
              <a:picLocks noChangeAspect="1" noChangeArrowheads="1"/>
            </p:cNvPicPr>
            <p:nvPr/>
          </p:nvPicPr>
          <p:blipFill>
            <a:blip r:embed="rId13" cstate="print"/>
            <a:srcRect t="28499" b="25205"/>
            <a:stretch>
              <a:fillRect/>
            </a:stretch>
          </p:blipFill>
          <p:spPr bwMode="auto">
            <a:xfrm>
              <a:off x="4286248" y="4380016"/>
              <a:ext cx="1428760" cy="334868"/>
            </a:xfrm>
            <a:prstGeom prst="rect">
              <a:avLst/>
            </a:prstGeom>
            <a:noFill/>
          </p:spPr>
        </p:pic>
        <p:cxnSp>
          <p:nvCxnSpPr>
            <p:cNvPr id="41" name="40 Conector recto"/>
            <p:cNvCxnSpPr/>
            <p:nvPr/>
          </p:nvCxnSpPr>
          <p:spPr>
            <a:xfrm rot="5400000">
              <a:off x="4499463" y="3500133"/>
              <a:ext cx="2715438" cy="1404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42 Conector recto"/>
            <p:cNvCxnSpPr/>
            <p:nvPr/>
          </p:nvCxnSpPr>
          <p:spPr>
            <a:xfrm rot="5400000">
              <a:off x="5358123" y="3500133"/>
              <a:ext cx="2715438" cy="1404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43 Conector recto"/>
            <p:cNvCxnSpPr/>
            <p:nvPr/>
          </p:nvCxnSpPr>
          <p:spPr>
            <a:xfrm rot="10800000" flipV="1">
              <a:off x="4071934" y="2990054"/>
              <a:ext cx="4357718" cy="1031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46 Conector recto"/>
            <p:cNvCxnSpPr/>
            <p:nvPr/>
          </p:nvCxnSpPr>
          <p:spPr>
            <a:xfrm rot="10800000">
              <a:off x="4071934" y="4143380"/>
              <a:ext cx="4429156" cy="158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C:\Documents and Settings\Sonia\Escritorio\slides\america-map.png"/>
          <p:cNvPicPr>
            <a:picLocks noChangeAspect="1" noChangeArrowheads="1"/>
          </p:cNvPicPr>
          <p:nvPr/>
        </p:nvPicPr>
        <p:blipFill>
          <a:blip r:embed="rId3" cstate="print"/>
          <a:srcRect l="9631" t="32285" b="16125"/>
          <a:stretch>
            <a:fillRect/>
          </a:stretch>
        </p:blipFill>
        <p:spPr bwMode="auto">
          <a:xfrm>
            <a:off x="0" y="1071546"/>
            <a:ext cx="9144000" cy="5143536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642918"/>
            <a:ext cx="7072362" cy="428628"/>
          </a:xfrm>
        </p:spPr>
        <p:txBody>
          <a:bodyPr>
            <a:normAutofit/>
          </a:bodyPr>
          <a:lstStyle/>
          <a:p>
            <a:pPr algn="l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GENERALIDADES DE LA MARCA</a:t>
            </a:r>
            <a:endParaRPr lang="es-ES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Rectángulo">
            <a:hlinkClick r:id="" action="ppaction://hlinkshowjump?jump=nextslide"/>
          </p:cNvPr>
          <p:cNvSpPr/>
          <p:nvPr/>
        </p:nvSpPr>
        <p:spPr>
          <a:xfrm>
            <a:off x="8286776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11 Rectángulo">
            <a:hlinkClick r:id="" action="ppaction://hlinkshowjump?jump=previousslide"/>
          </p:cNvPr>
          <p:cNvSpPr/>
          <p:nvPr/>
        </p:nvSpPr>
        <p:spPr>
          <a:xfrm>
            <a:off x="735808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12 Rectángulo">
            <a:hlinkClick r:id="rId4" action="ppaction://hlinksldjump"/>
          </p:cNvPr>
          <p:cNvSpPr/>
          <p:nvPr/>
        </p:nvSpPr>
        <p:spPr>
          <a:xfrm>
            <a:off x="6286512" y="6286520"/>
            <a:ext cx="642942" cy="571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6" name="25 Rectángulo"/>
          <p:cNvSpPr/>
          <p:nvPr/>
        </p:nvSpPr>
        <p:spPr>
          <a:xfrm>
            <a:off x="3714744" y="1714488"/>
            <a:ext cx="5143536" cy="3500462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solidFill>
              <a:schemeClr val="accent6"/>
            </a:solidFill>
          </a:ln>
          <a:effectLst>
            <a:outerShdw blurRad="50800" dist="1066800" dir="5400000" sx="107000" sy="107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7" name="26 Rectángulo"/>
          <p:cNvSpPr/>
          <p:nvPr/>
        </p:nvSpPr>
        <p:spPr>
          <a:xfrm flipV="1">
            <a:off x="3714744" y="5214950"/>
            <a:ext cx="5143536" cy="42862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>
            <a:outerShdw blurRad="228600" dir="3180000" sx="116000" sy="116000" algn="ctr" rotWithShape="0">
              <a:schemeClr val="bg1">
                <a:lumMod val="50000"/>
                <a:alpha val="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8" name="1 Título"/>
          <p:cNvSpPr txBox="1">
            <a:spLocks/>
          </p:cNvSpPr>
          <p:nvPr/>
        </p:nvSpPr>
        <p:spPr>
          <a:xfrm>
            <a:off x="357158" y="1785926"/>
            <a:ext cx="3214710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lvl="0">
              <a:spcBef>
                <a:spcPct val="0"/>
              </a:spcBef>
            </a:pPr>
            <a:r>
              <a:rPr lang="en-US" sz="24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LA MARCA PAÍS</a:t>
            </a:r>
            <a:endParaRPr kumimoji="0" lang="es-E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500034" y="2500306"/>
            <a:ext cx="30003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“La marca país debe ser tal que sirva de sombrilla 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para todos”. </a:t>
            </a:r>
          </a:p>
          <a:p>
            <a:r>
              <a:rPr lang="es-ES" sz="1600" i="1" dirty="0" smtClean="0">
                <a:solidFill>
                  <a:schemeClr val="bg1"/>
                </a:solidFill>
              </a:rPr>
              <a:t>		         </a:t>
            </a:r>
          </a:p>
          <a:p>
            <a:r>
              <a:rPr lang="es-ES" sz="1600" i="1" dirty="0" smtClean="0">
                <a:solidFill>
                  <a:schemeClr val="bg1"/>
                </a:solidFill>
              </a:rPr>
              <a:t> 		        Levy</a:t>
            </a:r>
            <a:endParaRPr lang="es-ES" i="1" dirty="0" smtClean="0">
              <a:solidFill>
                <a:schemeClr val="bg1"/>
              </a:solidFill>
            </a:endParaRPr>
          </a:p>
          <a:p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3779912" y="5214950"/>
            <a:ext cx="5078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Ejemplos de Marcas País</a:t>
            </a:r>
          </a:p>
          <a:p>
            <a:pPr algn="r"/>
            <a:r>
              <a:rPr lang="es-ES" sz="1000" dirty="0" smtClean="0">
                <a:solidFill>
                  <a:schemeClr val="bg1"/>
                </a:solidFill>
              </a:rPr>
              <a:t>FUENTE:ELABORADO POR AUTORES</a:t>
            </a:r>
          </a:p>
        </p:txBody>
      </p:sp>
      <p:grpSp>
        <p:nvGrpSpPr>
          <p:cNvPr id="31" name="30 Grupo"/>
          <p:cNvGrpSpPr/>
          <p:nvPr/>
        </p:nvGrpSpPr>
        <p:grpSpPr>
          <a:xfrm>
            <a:off x="3857620" y="1857364"/>
            <a:ext cx="4857784" cy="3214710"/>
            <a:chOff x="3857620" y="1857364"/>
            <a:chExt cx="4857784" cy="3214710"/>
          </a:xfrm>
        </p:grpSpPr>
        <p:sp>
          <p:nvSpPr>
            <p:cNvPr id="32" name="31 Rectángulo"/>
            <p:cNvSpPr/>
            <p:nvPr/>
          </p:nvSpPr>
          <p:spPr>
            <a:xfrm>
              <a:off x="3857620" y="1857364"/>
              <a:ext cx="4857784" cy="32147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33" name="21 Grupo"/>
            <p:cNvGrpSpPr/>
            <p:nvPr/>
          </p:nvGrpSpPr>
          <p:grpSpPr>
            <a:xfrm>
              <a:off x="3929058" y="2071678"/>
              <a:ext cx="4714908" cy="2857520"/>
              <a:chOff x="3929058" y="2071678"/>
              <a:chExt cx="4714908" cy="2857520"/>
            </a:xfrm>
          </p:grpSpPr>
          <p:pic>
            <p:nvPicPr>
              <p:cNvPr id="34" name="Picture 1" descr="C:\Documents and Settings\Sonia\Escritorio\slides\tourism-logos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4156" t="2084" r="4406" b="56250"/>
              <a:stretch>
                <a:fillRect/>
              </a:stretch>
            </p:blipFill>
            <p:spPr bwMode="auto">
              <a:xfrm>
                <a:off x="3929058" y="2071678"/>
                <a:ext cx="4714908" cy="2857520"/>
              </a:xfrm>
              <a:prstGeom prst="rect">
                <a:avLst/>
              </a:prstGeom>
              <a:noFill/>
            </p:spPr>
          </p:pic>
          <p:grpSp>
            <p:nvGrpSpPr>
              <p:cNvPr id="35" name="20 Grupo"/>
              <p:cNvGrpSpPr/>
              <p:nvPr/>
            </p:nvGrpSpPr>
            <p:grpSpPr>
              <a:xfrm>
                <a:off x="6786578" y="4000504"/>
                <a:ext cx="928694" cy="928694"/>
                <a:chOff x="6786578" y="4000504"/>
                <a:chExt cx="928694" cy="928694"/>
              </a:xfrm>
            </p:grpSpPr>
            <p:sp>
              <p:nvSpPr>
                <p:cNvPr id="36" name="35 Rectángulo"/>
                <p:cNvSpPr/>
                <p:nvPr/>
              </p:nvSpPr>
              <p:spPr>
                <a:xfrm>
                  <a:off x="6786578" y="4000504"/>
                  <a:ext cx="928694" cy="92869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pic>
              <p:nvPicPr>
                <p:cNvPr id="37" name="Picture 2" descr="C:\Documents and Settings\Sonia\Escritorio\slides\logo-blanco.jp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2829" t="7329" r="8254" b="4722"/>
                <a:stretch>
                  <a:fillRect/>
                </a:stretch>
              </p:blipFill>
              <p:spPr bwMode="auto">
                <a:xfrm>
                  <a:off x="6858016" y="4104155"/>
                  <a:ext cx="714380" cy="682167"/>
                </a:xfrm>
                <a:prstGeom prst="rect">
                  <a:avLst/>
                </a:prstGeom>
                <a:noFill/>
              </p:spPr>
            </p:pic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2959</TotalTime>
  <Words>1419</Words>
  <Application>Microsoft Office PowerPoint</Application>
  <PresentationFormat>Presentación en pantalla (4:3)</PresentationFormat>
  <Paragraphs>301</Paragraphs>
  <Slides>43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4" baseType="lpstr">
      <vt:lpstr>Tema de Office</vt:lpstr>
      <vt:lpstr>Diapositiva 1</vt:lpstr>
      <vt:lpstr>DESCRIPCIÓN GENERAL DEL PROYECTO </vt:lpstr>
      <vt:lpstr>Diapositiva 3</vt:lpstr>
      <vt:lpstr>DESCRIPCIÓN GENERAL DEL PROYECTO </vt:lpstr>
      <vt:lpstr>DESCRIPCIÓN GENERAL DEL PROYECTO </vt:lpstr>
      <vt:lpstr>DESCRIPCIÓN GENERAL DEL PROYECTO </vt:lpstr>
      <vt:lpstr>DESCRIPCIÓN GENERAL DEL PROYECTO </vt:lpstr>
      <vt:lpstr>GENERALIDADES DE LA MARCA</vt:lpstr>
      <vt:lpstr>GENERALIDADES DE LA MARCA</vt:lpstr>
      <vt:lpstr>GENERALIDADES DE LA MARCA</vt:lpstr>
      <vt:lpstr>GENERALIDADES DE LA MARCA</vt:lpstr>
      <vt:lpstr>GENERALIDADES DE LA MARCA</vt:lpstr>
      <vt:lpstr>GENERALIDADES DE LA MARCA</vt:lpstr>
      <vt:lpstr>MARCA PAÍS ECUADOR AMA LA VIDA </vt:lpstr>
      <vt:lpstr>MARCA PAÍS ECUADOR AMA LA VIDA </vt:lpstr>
      <vt:lpstr>MARCA PAÍS ECUADOR AMA LA VIDA </vt:lpstr>
      <vt:lpstr>MARCA PAÍS ECUADOR AMA LA VIDA </vt:lpstr>
      <vt:lpstr>ECUADOR EN EL RANKING MUNDIAL DE LAS MEJORES MARCAS PAÍS DEL MUNDO </vt:lpstr>
      <vt:lpstr>METODOLOGÍA INVESTIGATIVA Y ANÁLISIS DE LA MARCA PAÍS ECUADOR</vt:lpstr>
      <vt:lpstr>METODOLOGÍA INVESTIGATIVA Y ANÁLISIS DE LA MARCA PAÍS ECUADOR</vt:lpstr>
      <vt:lpstr>METODOLOGÍA INVESTIGATIVA Y ANÁLISIS DE LA MARCA PAÍS ECUADOR</vt:lpstr>
      <vt:lpstr>METODOLOGÍA INVESTIGATIVA Y ANÁLISIS DE LA MARCA PAÍS ECUADOR</vt:lpstr>
      <vt:lpstr>METODOLOGÍA INVESTIGATIVA Y ANÁLISIS DE LA MARCA PAÍS ECUADOR</vt:lpstr>
      <vt:lpstr>METODOLOGÍA INVESTIGATIVA Y ANÁLISIS DE LA MARCA PAÍS ECUADOR</vt:lpstr>
      <vt:lpstr>METODOLOGÍA INVESTIGATIVA Y ANÁLISIS DE LA MARCA PAÍS ECUADOR</vt:lpstr>
      <vt:lpstr>METODOLOGÍA INVESTIGATIVA Y ANÁLISIS DE LA MARCA PAÍS ECUADOR</vt:lpstr>
      <vt:lpstr>METODOLOGÍA INVESTIGATIVA Y ANÁLISIS DE LA MARCA PAÍS ECUADOR</vt:lpstr>
      <vt:lpstr>METODOLOGÍA INVESTIGATIVA Y ANÁLISIS DE LA MARCA PAÍS ECUADOR</vt:lpstr>
      <vt:lpstr>PROPUESTA DE VALOR AGREGADO</vt:lpstr>
      <vt:lpstr>PROPUESTA DE VALOR AGREGADO</vt:lpstr>
      <vt:lpstr>PROPUESTA DE VALOR AGREGADO</vt:lpstr>
      <vt:lpstr>PROPUESTA DE VALOR AGREGADO</vt:lpstr>
      <vt:lpstr>Diapositiva 33</vt:lpstr>
      <vt:lpstr>PROPUESTA DE VALOR AGREGADO</vt:lpstr>
      <vt:lpstr>PROPUESTA DE VALOR AGREGADO</vt:lpstr>
      <vt:lpstr>PROPUESTA DE VALOR AGREGADO</vt:lpstr>
      <vt:lpstr>PROPUESTA DE VALOR AGREGADO</vt:lpstr>
      <vt:lpstr>PROPUESTA DE VALOR AGREGADO</vt:lpstr>
      <vt:lpstr>PROPUESTA DE VALOR AGREGADO</vt:lpstr>
      <vt:lpstr>MARCA PAÍS ECUADOR AMA LA VIDA </vt:lpstr>
      <vt:lpstr>Diapositiva 41</vt:lpstr>
      <vt:lpstr>Diapositiva 42</vt:lpstr>
      <vt:lpstr>DESCRIPCIÓN GENERAL DEL PROYECTO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</dc:title>
  <dc:creator>user</dc:creator>
  <cp:lastModifiedBy>user</cp:lastModifiedBy>
  <cp:revision>320</cp:revision>
  <dcterms:created xsi:type="dcterms:W3CDTF">2012-02-11T22:37:21Z</dcterms:created>
  <dcterms:modified xsi:type="dcterms:W3CDTF">2012-02-22T14:26:20Z</dcterms:modified>
</cp:coreProperties>
</file>